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5119350" cy="21383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35" d="100"/>
          <a:sy n="35" d="100"/>
        </p:scale>
        <p:origin x="136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3499590"/>
            <a:ext cx="12851448" cy="7444669"/>
          </a:xfrm>
        </p:spPr>
        <p:txBody>
          <a:bodyPr anchor="b"/>
          <a:lstStyle>
            <a:lvl1pPr algn="ctr">
              <a:defRPr sz="992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11231355"/>
            <a:ext cx="11339513" cy="5162758"/>
          </a:xfrm>
        </p:spPr>
        <p:txBody>
          <a:bodyPr/>
          <a:lstStyle>
            <a:lvl1pPr marL="0" indent="0" algn="ctr">
              <a:buNone/>
              <a:defRPr sz="3968"/>
            </a:lvl1pPr>
            <a:lvl2pPr marL="755980" indent="0" algn="ctr">
              <a:buNone/>
              <a:defRPr sz="3307"/>
            </a:lvl2pPr>
            <a:lvl3pPr marL="1511960" indent="0" algn="ctr">
              <a:buNone/>
              <a:defRPr sz="2976"/>
            </a:lvl3pPr>
            <a:lvl4pPr marL="2267941" indent="0" algn="ctr">
              <a:buNone/>
              <a:defRPr sz="2646"/>
            </a:lvl4pPr>
            <a:lvl5pPr marL="3023921" indent="0" algn="ctr">
              <a:buNone/>
              <a:defRPr sz="2646"/>
            </a:lvl5pPr>
            <a:lvl6pPr marL="3779901" indent="0" algn="ctr">
              <a:buNone/>
              <a:defRPr sz="2646"/>
            </a:lvl6pPr>
            <a:lvl7pPr marL="4535881" indent="0" algn="ctr">
              <a:buNone/>
              <a:defRPr sz="2646"/>
            </a:lvl7pPr>
            <a:lvl8pPr marL="5291861" indent="0" algn="ctr">
              <a:buNone/>
              <a:defRPr sz="2646"/>
            </a:lvl8pPr>
            <a:lvl9pPr marL="6047842" indent="0" algn="ctr">
              <a:buNone/>
              <a:defRPr sz="2646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114C9-B953-4A9E-BA85-40F8FA549D75}" type="datetimeFigureOut">
              <a:rPr lang="en-GB" smtClean="0"/>
              <a:t>01/06/2021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872B-28A4-47F8-AA58-B93D2F8BF7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928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114C9-B953-4A9E-BA85-40F8FA549D75}" type="datetimeFigureOut">
              <a:rPr lang="en-GB" smtClean="0"/>
              <a:t>01/06/2021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872B-28A4-47F8-AA58-B93D2F8BF7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1111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1138480"/>
            <a:ext cx="3260110" cy="1812163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1138480"/>
            <a:ext cx="9591338" cy="1812163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114C9-B953-4A9E-BA85-40F8FA549D75}" type="datetimeFigureOut">
              <a:rPr lang="en-GB" smtClean="0"/>
              <a:t>01/06/2021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872B-28A4-47F8-AA58-B93D2F8BF7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455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114C9-B953-4A9E-BA85-40F8FA549D75}" type="datetimeFigureOut">
              <a:rPr lang="en-GB" smtClean="0"/>
              <a:t>01/06/2021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872B-28A4-47F8-AA58-B93D2F8BF7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2564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5331063"/>
            <a:ext cx="13040439" cy="8894992"/>
          </a:xfrm>
        </p:spPr>
        <p:txBody>
          <a:bodyPr anchor="b"/>
          <a:lstStyle>
            <a:lvl1pPr>
              <a:defRPr sz="992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14310205"/>
            <a:ext cx="13040439" cy="4677666"/>
          </a:xfrm>
        </p:spPr>
        <p:txBody>
          <a:bodyPr/>
          <a:lstStyle>
            <a:lvl1pPr marL="0" indent="0">
              <a:buNone/>
              <a:defRPr sz="3968">
                <a:solidFill>
                  <a:schemeClr val="tx1"/>
                </a:solidFill>
              </a:defRPr>
            </a:lvl1pPr>
            <a:lvl2pPr marL="755980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2pPr>
            <a:lvl3pPr marL="1511960" indent="0">
              <a:buNone/>
              <a:defRPr sz="2976">
                <a:solidFill>
                  <a:schemeClr val="tx1">
                    <a:tint val="75000"/>
                  </a:schemeClr>
                </a:solidFill>
              </a:defRPr>
            </a:lvl3pPr>
            <a:lvl4pPr marL="226794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4pPr>
            <a:lvl5pPr marL="302392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5pPr>
            <a:lvl6pPr marL="377990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6pPr>
            <a:lvl7pPr marL="453588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7pPr>
            <a:lvl8pPr marL="529186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8pPr>
            <a:lvl9pPr marL="6047842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114C9-B953-4A9E-BA85-40F8FA549D75}" type="datetimeFigureOut">
              <a:rPr lang="en-GB" smtClean="0"/>
              <a:t>01/06/2021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872B-28A4-47F8-AA58-B93D2F8BF7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8503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5692400"/>
            <a:ext cx="6425724" cy="1356771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5692400"/>
            <a:ext cx="6425724" cy="1356771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114C9-B953-4A9E-BA85-40F8FA549D75}" type="datetimeFigureOut">
              <a:rPr lang="en-GB" smtClean="0"/>
              <a:t>01/06/2021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872B-28A4-47F8-AA58-B93D2F8BF7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248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138485"/>
            <a:ext cx="13040439" cy="413317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5241960"/>
            <a:ext cx="6396193" cy="2569003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7810963"/>
            <a:ext cx="6396193" cy="1148875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5241960"/>
            <a:ext cx="6427693" cy="2569003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7810963"/>
            <a:ext cx="6427693" cy="1148875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114C9-B953-4A9E-BA85-40F8FA549D75}" type="datetimeFigureOut">
              <a:rPr lang="en-GB" smtClean="0"/>
              <a:t>01/06/2021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872B-28A4-47F8-AA58-B93D2F8BF7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5298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114C9-B953-4A9E-BA85-40F8FA549D75}" type="datetimeFigureOut">
              <a:rPr lang="en-GB" smtClean="0"/>
              <a:t>01/06/2021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872B-28A4-47F8-AA58-B93D2F8BF7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0648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114C9-B953-4A9E-BA85-40F8FA549D75}" type="datetimeFigureOut">
              <a:rPr lang="en-GB" smtClean="0"/>
              <a:t>01/06/2021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872B-28A4-47F8-AA58-B93D2F8BF7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1207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425575"/>
            <a:ext cx="4876384" cy="4989513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3078850"/>
            <a:ext cx="7654171" cy="15196234"/>
          </a:xfrm>
        </p:spPr>
        <p:txBody>
          <a:bodyPr/>
          <a:lstStyle>
            <a:lvl1pPr>
              <a:defRPr sz="5291"/>
            </a:lvl1pPr>
            <a:lvl2pPr>
              <a:defRPr sz="4630"/>
            </a:lvl2pPr>
            <a:lvl3pPr>
              <a:defRPr sz="3968"/>
            </a:lvl3pPr>
            <a:lvl4pPr>
              <a:defRPr sz="3307"/>
            </a:lvl4pPr>
            <a:lvl5pPr>
              <a:defRPr sz="3307"/>
            </a:lvl5pPr>
            <a:lvl6pPr>
              <a:defRPr sz="3307"/>
            </a:lvl6pPr>
            <a:lvl7pPr>
              <a:defRPr sz="3307"/>
            </a:lvl7pPr>
            <a:lvl8pPr>
              <a:defRPr sz="3307"/>
            </a:lvl8pPr>
            <a:lvl9pPr>
              <a:defRPr sz="3307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6415088"/>
            <a:ext cx="4876384" cy="11884743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114C9-B953-4A9E-BA85-40F8FA549D75}" type="datetimeFigureOut">
              <a:rPr lang="en-GB" smtClean="0"/>
              <a:t>01/06/2021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872B-28A4-47F8-AA58-B93D2F8BF7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15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425575"/>
            <a:ext cx="4876384" cy="4989513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3078850"/>
            <a:ext cx="7654171" cy="15196234"/>
          </a:xfrm>
        </p:spPr>
        <p:txBody>
          <a:bodyPr anchor="t"/>
          <a:lstStyle>
            <a:lvl1pPr marL="0" indent="0">
              <a:buNone/>
              <a:defRPr sz="5291"/>
            </a:lvl1pPr>
            <a:lvl2pPr marL="755980" indent="0">
              <a:buNone/>
              <a:defRPr sz="4630"/>
            </a:lvl2pPr>
            <a:lvl3pPr marL="1511960" indent="0">
              <a:buNone/>
              <a:defRPr sz="3968"/>
            </a:lvl3pPr>
            <a:lvl4pPr marL="2267941" indent="0">
              <a:buNone/>
              <a:defRPr sz="3307"/>
            </a:lvl4pPr>
            <a:lvl5pPr marL="3023921" indent="0">
              <a:buNone/>
              <a:defRPr sz="3307"/>
            </a:lvl5pPr>
            <a:lvl6pPr marL="3779901" indent="0">
              <a:buNone/>
              <a:defRPr sz="3307"/>
            </a:lvl6pPr>
            <a:lvl7pPr marL="4535881" indent="0">
              <a:buNone/>
              <a:defRPr sz="3307"/>
            </a:lvl7pPr>
            <a:lvl8pPr marL="5291861" indent="0">
              <a:buNone/>
              <a:defRPr sz="3307"/>
            </a:lvl8pPr>
            <a:lvl9pPr marL="6047842" indent="0">
              <a:buNone/>
              <a:defRPr sz="3307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6415088"/>
            <a:ext cx="4876384" cy="11884743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114C9-B953-4A9E-BA85-40F8FA549D75}" type="datetimeFigureOut">
              <a:rPr lang="en-GB" smtClean="0"/>
              <a:t>01/06/2021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872B-28A4-47F8-AA58-B93D2F8BF7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3768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1138485"/>
            <a:ext cx="13040439" cy="4133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5692400"/>
            <a:ext cx="13040439" cy="13567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19819457"/>
            <a:ext cx="3401854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114C9-B953-4A9E-BA85-40F8FA549D75}" type="datetimeFigureOut">
              <a:rPr lang="en-GB" smtClean="0"/>
              <a:t>01/06/2021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19819457"/>
            <a:ext cx="5102781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19819457"/>
            <a:ext cx="3401854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84872B-28A4-47F8-AA58-B93D2F8BF7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0411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511960" rtl="0" eaLnBrk="1" latinLnBrk="0" hangingPunct="1">
        <a:lnSpc>
          <a:spcPct val="90000"/>
        </a:lnSpc>
        <a:spcBef>
          <a:spcPct val="0"/>
        </a:spcBef>
        <a:buNone/>
        <a:defRPr sz="72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90" indent="-377990" algn="l" defTabSz="1511960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4630" kern="1200">
          <a:solidFill>
            <a:schemeClr val="tx1"/>
          </a:solidFill>
          <a:latin typeface="+mn-lt"/>
          <a:ea typeface="+mn-ea"/>
          <a:cs typeface="+mn-cs"/>
        </a:defRPr>
      </a:lvl1pPr>
      <a:lvl2pPr marL="1133970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2pPr>
      <a:lvl3pPr marL="188995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3pPr>
      <a:lvl4pPr marL="264593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40191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415789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91387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66985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42583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1pPr>
      <a:lvl2pPr marL="75598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51196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3pPr>
      <a:lvl4pPr marL="226794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02392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377990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53588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29186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047842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://www.walescanet.wales.nhs.uk/sitesplus/documents/1113/Point%20of%20suspicion%20%28SCP%29%20definitions%20-Final.pdf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jpeg"/><Relationship Id="rId5" Type="http://schemas.openxmlformats.org/officeDocument/2006/relationships/hyperlink" Target="https://www.google.co.uk/url?sa=i&amp;url=https%3A%2F%2Fwww.mayoclinic.org%2Fdiseases-conditions%2Fendometrial-cancer%2Fsymptoms-causes%2Fsyc-20352461&amp;psig=AOvVaw3kIwEbBiVZJBgCj5zI6Ipt&amp;ust=1622199613648000&amp;source=images&amp;cd=vfe&amp;ved=0CAIQjRxqFwoTCJih2M_a6fACFQAAAAAdAAAAABAZ" TargetMode="Externa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8000">
              <a:schemeClr val="accent2"/>
            </a:gs>
            <a:gs pos="10000">
              <a:schemeClr val="accent1">
                <a:lumMod val="45000"/>
                <a:lumOff val="55000"/>
              </a:schemeClr>
            </a:gs>
            <a:gs pos="100000">
              <a:schemeClr val="accent4"/>
            </a:gs>
            <a:gs pos="30000">
              <a:schemeClr val="accent1">
                <a:lumMod val="30000"/>
                <a:lumOff val="70000"/>
              </a:schemeClr>
            </a:gs>
          </a:gsLst>
          <a:lin ang="6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34656" y="0"/>
            <a:ext cx="14136376" cy="2401850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GB" sz="3100" b="1" dirty="0" smtClean="0"/>
              <a:t/>
            </a:r>
            <a:br>
              <a:rPr lang="en-GB" sz="3100" b="1" dirty="0" smtClean="0"/>
            </a:br>
            <a:r>
              <a:rPr lang="en-GB" sz="3100" b="1" dirty="0"/>
              <a:t/>
            </a:r>
            <a:br>
              <a:rPr lang="en-GB" sz="3100" b="1" dirty="0"/>
            </a:br>
            <a:r>
              <a:rPr lang="en-GB" sz="3100" b="1" dirty="0"/>
              <a:t>Post-Menopausal Bleed </a:t>
            </a:r>
            <a:r>
              <a:rPr lang="en-GB" sz="3100" b="1" dirty="0" smtClean="0"/>
              <a:t>Service:</a:t>
            </a:r>
            <a:r>
              <a:rPr lang="en-GB" sz="3100" dirty="0" smtClean="0"/>
              <a:t> </a:t>
            </a:r>
            <a:r>
              <a:rPr lang="en-GB" sz="3100" b="1" dirty="0"/>
              <a:t>Covid-19 variation in </a:t>
            </a:r>
            <a:r>
              <a:rPr lang="en-GB" sz="3100" b="1" dirty="0" smtClean="0"/>
              <a:t>protocol</a:t>
            </a:r>
            <a:r>
              <a:rPr lang="en-GB" sz="3100" dirty="0"/>
              <a:t/>
            </a:r>
            <a:br>
              <a:rPr lang="en-GB" sz="3100" dirty="0"/>
            </a:br>
            <a:r>
              <a:rPr lang="en-GB" sz="2700" dirty="0"/>
              <a:t>Paula Bidder, Advanced Nurse </a:t>
            </a:r>
            <a:r>
              <a:rPr lang="en-GB" sz="2700" dirty="0" err="1"/>
              <a:t>Hysteroscopist</a:t>
            </a:r>
            <a:r>
              <a:rPr lang="en-GB" sz="2700" dirty="0"/>
              <a:t>, Gynaecology Unit,   </a:t>
            </a:r>
            <a:br>
              <a:rPr lang="en-GB" sz="2700" dirty="0"/>
            </a:br>
            <a:r>
              <a:rPr lang="en-GB" sz="2700" dirty="0"/>
              <a:t> Swansea Bay University Health </a:t>
            </a:r>
            <a:r>
              <a:rPr lang="en-GB" sz="2700" dirty="0" smtClean="0"/>
              <a:t>Board</a:t>
            </a:r>
            <a:r>
              <a:rPr lang="en-GB" sz="3100" dirty="0" smtClean="0"/>
              <a:t/>
            </a:r>
            <a:br>
              <a:rPr lang="en-GB" sz="3100" dirty="0" smtClean="0"/>
            </a:br>
            <a:r>
              <a:rPr lang="en-GB" sz="3100" b="1" dirty="0" smtClean="0"/>
              <a:t>	</a:t>
            </a:r>
            <a:r>
              <a:rPr lang="en-GB" sz="3100" u="sng" dirty="0" smtClean="0"/>
              <a:t>						</a:t>
            </a:r>
            <a:r>
              <a:rPr lang="en-GB" sz="8000" dirty="0"/>
              <a:t/>
            </a:r>
            <a:br>
              <a:rPr lang="en-GB" sz="8000" dirty="0"/>
            </a:br>
            <a:endParaRPr lang="en-GB" dirty="0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50" y="345910"/>
            <a:ext cx="2702092" cy="12391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3638" y="345911"/>
            <a:ext cx="2587394" cy="133385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4656" y="2478505"/>
            <a:ext cx="41501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Introduction</a:t>
            </a:r>
            <a:endParaRPr lang="en-GB" sz="2400" b="1" dirty="0"/>
          </a:p>
        </p:txBody>
      </p:sp>
      <p:sp>
        <p:nvSpPr>
          <p:cNvPr id="9" name="Rectangle 8"/>
          <p:cNvSpPr/>
          <p:nvPr/>
        </p:nvSpPr>
        <p:spPr>
          <a:xfrm>
            <a:off x="666750" y="2998190"/>
            <a:ext cx="13963650" cy="253187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dirty="0"/>
              <a:t>Swansea Bay University Health Board (SBUHB)  have taken a ‘One Stop’ approach to the Post-Menopausal Bleed (PMB) service ensuring compliance with the Single Cancer Pathway (2018) offering women a rapid diagnosis and treatment for their cancer, reducing the number of additional </a:t>
            </a:r>
            <a:r>
              <a:rPr lang="en-GB" sz="2000" dirty="0" smtClean="0"/>
              <a:t>clinic </a:t>
            </a:r>
            <a:r>
              <a:rPr lang="en-GB" sz="2000" dirty="0"/>
              <a:t>appointments and visits</a:t>
            </a:r>
            <a:r>
              <a:rPr lang="en-GB" sz="2000" dirty="0" smtClean="0"/>
              <a:t>.</a:t>
            </a:r>
            <a:r>
              <a:rPr lang="en-GB" sz="2000" dirty="0"/>
              <a:t> </a:t>
            </a:r>
            <a:endParaRPr lang="en-GB" sz="2000" dirty="0" smtClean="0"/>
          </a:p>
          <a:p>
            <a:r>
              <a:rPr lang="en-GB" sz="2000" dirty="0" smtClean="0"/>
              <a:t>As </a:t>
            </a:r>
            <a:r>
              <a:rPr lang="en-GB" sz="2000" dirty="0"/>
              <a:t>a result of the Covid-19 pandemic improving patient safety and protecting staff by reducing patient visits and face-face contact were paramount, hence several changes were made to the PMB pathway. One major recommendation highlighted by the Gynae-oncology MDT was the insertion of a </a:t>
            </a:r>
            <a:r>
              <a:rPr lang="en-GB" sz="2000" dirty="0" smtClean="0"/>
              <a:t>MIRENA</a:t>
            </a:r>
            <a:r>
              <a:rPr lang="en-GB" sz="2000" dirty="0"/>
              <a:t> ©</a:t>
            </a:r>
            <a:r>
              <a:rPr lang="en-GB" sz="2000" dirty="0" smtClean="0"/>
              <a:t> </a:t>
            </a:r>
            <a:r>
              <a:rPr lang="en-GB" sz="2000" dirty="0"/>
              <a:t>Intra Uterine System (IUS) at the time of hysteroscopy  where the endometrium appeared suspicious for an endometrial cancer– </a:t>
            </a:r>
            <a:r>
              <a:rPr lang="en-GB" sz="2000" dirty="0" smtClean="0"/>
              <a:t> allowing </a:t>
            </a:r>
            <a:r>
              <a:rPr lang="en-GB" sz="2000" dirty="0"/>
              <a:t>us to safely mitigate </a:t>
            </a:r>
            <a:r>
              <a:rPr lang="en-GB" sz="2000" dirty="0" smtClean="0"/>
              <a:t>delay in </a:t>
            </a:r>
            <a:r>
              <a:rPr lang="en-GB" sz="2000" dirty="0"/>
              <a:t>surgery in many </a:t>
            </a:r>
            <a:r>
              <a:rPr lang="en-GB" sz="2000" dirty="0" smtClean="0"/>
              <a:t>women</a:t>
            </a:r>
            <a:endParaRPr lang="en-GB" sz="2000" dirty="0"/>
          </a:p>
          <a:p>
            <a:endParaRPr lang="en-GB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734656" y="5606716"/>
            <a:ext cx="13895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Aim																                  Stakeholders</a:t>
            </a:r>
            <a:endParaRPr lang="en-GB" sz="2400" b="1" dirty="0"/>
          </a:p>
        </p:txBody>
      </p:sp>
      <p:sp>
        <p:nvSpPr>
          <p:cNvPr id="13" name="Rectangle 12"/>
          <p:cNvSpPr/>
          <p:nvPr/>
        </p:nvSpPr>
        <p:spPr>
          <a:xfrm>
            <a:off x="9859617" y="6068381"/>
            <a:ext cx="4770782" cy="32921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/>
              <a:t>Gynae-oncology team retains overall responsibility for clinical governance of PMB pathway.</a:t>
            </a: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/>
              <a:t>Led by an Advanced Nurse </a:t>
            </a:r>
            <a:r>
              <a:rPr lang="en-GB" dirty="0" err="1"/>
              <a:t>Hysteroscopist</a:t>
            </a:r>
            <a:r>
              <a:rPr lang="en-GB" dirty="0"/>
              <a:t> (ANH) trained for outpatient (OP) diagnostic and therapeutic hysteroscopy</a:t>
            </a: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/>
              <a:t>Supported by a dedicated PMB team including administrators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34656" y="6068381"/>
            <a:ext cx="5425512" cy="49284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en-GB" dirty="0" smtClean="0">
                <a:solidFill>
                  <a:schemeClr val="bg1"/>
                </a:solidFill>
              </a:rPr>
              <a:t>To provide the highest quality, evidence based service to the population of SBUHB and surrounding areas in a safe and secure environment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GB" dirty="0" smtClean="0"/>
              <a:t>To improve patient safety and protect staff by reducing patient visits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To </a:t>
            </a:r>
            <a:r>
              <a:rPr lang="en-GB" dirty="0"/>
              <a:t>insert a </a:t>
            </a:r>
            <a:r>
              <a:rPr lang="en-GB" dirty="0" smtClean="0"/>
              <a:t>MIRENA© </a:t>
            </a:r>
            <a:r>
              <a:rPr lang="en-GB" dirty="0"/>
              <a:t>IUS at the time of hysteroscopy where the endometrium appeared suspicious for an endometrial cancer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/>
              <a:t>To allows us to safely mitigate delayed surgery in many patients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endParaRPr lang="en-GB" dirty="0" smtClean="0">
              <a:solidFill>
                <a:schemeClr val="bg1"/>
              </a:solidFill>
            </a:endParaRPr>
          </a:p>
          <a:p>
            <a:pPr>
              <a:defRPr/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37684" y="9601200"/>
            <a:ext cx="61601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    Implementation</a:t>
            </a:r>
            <a:endParaRPr lang="en-GB" sz="2400" b="1" dirty="0"/>
          </a:p>
        </p:txBody>
      </p:sp>
      <p:sp>
        <p:nvSpPr>
          <p:cNvPr id="16" name="Rectangle 15"/>
          <p:cNvSpPr/>
          <p:nvPr/>
        </p:nvSpPr>
        <p:spPr>
          <a:xfrm>
            <a:off x="7098632" y="10062864"/>
            <a:ext cx="7531768" cy="434915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/>
              <a:t>Prior to the Covid-19 pandemic:</a:t>
            </a: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Women who required further management for an endometrial cancer were seen within a one week target by the Gynae-oncology MDT</a:t>
            </a: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Management and treatment options were discussed</a:t>
            </a:r>
          </a:p>
          <a:p>
            <a:pPr lvl="0">
              <a:lnSpc>
                <a:spcPct val="150000"/>
              </a:lnSpc>
            </a:pPr>
            <a:endParaRPr lang="en-GB" dirty="0" smtClean="0"/>
          </a:p>
          <a:p>
            <a:r>
              <a:rPr lang="en-GB" dirty="0" smtClean="0"/>
              <a:t>Change in service due to Covid-19:</a:t>
            </a: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To insert a MIRENA© Intra Uterine System (IUS) at the time of hysteroscopy in all women where the endometrium appeared suspicious for an endometrial cancer</a:t>
            </a: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Addendum to the Postmenopausal Bleeding Pathway: Standard Operating Procedure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734656" y="13580715"/>
            <a:ext cx="5425512" cy="252799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GB" b="1" dirty="0" smtClean="0"/>
              <a:t>1</a:t>
            </a:r>
            <a:r>
              <a:rPr lang="en-GB" b="1" baseline="30000" dirty="0" smtClean="0"/>
              <a:t>st</a:t>
            </a:r>
            <a:r>
              <a:rPr lang="en-GB" b="1" dirty="0" smtClean="0"/>
              <a:t> March-27 November 2020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34 endometrial cancers diagnosed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24 women had a </a:t>
            </a:r>
            <a:r>
              <a:rPr lang="en-GB" dirty="0" err="1" smtClean="0"/>
              <a:t>Mirena</a:t>
            </a:r>
            <a:r>
              <a:rPr lang="en-GB" dirty="0" smtClean="0"/>
              <a:t>© IUS inserted.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 smtClean="0"/>
          </a:p>
          <a:p>
            <a:r>
              <a:rPr lang="en-GB" dirty="0" smtClean="0"/>
              <a:t>Endometrial cancer not identified at hysteroscopy reappointed to general outpatient hysteroscopy clinic to insert </a:t>
            </a:r>
            <a:r>
              <a:rPr lang="en-GB" dirty="0" err="1" smtClean="0"/>
              <a:t>Mirena</a:t>
            </a:r>
            <a:r>
              <a:rPr lang="en-GB" dirty="0" smtClean="0"/>
              <a:t>© IUS following MDT discussion.</a:t>
            </a:r>
          </a:p>
          <a:p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7098631" y="15057696"/>
            <a:ext cx="132465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 </a:t>
            </a:r>
            <a:r>
              <a:rPr lang="en-GB" sz="2400" b="1" dirty="0" smtClean="0"/>
              <a:t>The Future</a:t>
            </a:r>
            <a:endParaRPr lang="en-GB" sz="2400" b="1" dirty="0"/>
          </a:p>
        </p:txBody>
      </p:sp>
      <p:sp>
        <p:nvSpPr>
          <p:cNvPr id="21" name="Rectangle 20"/>
          <p:cNvSpPr/>
          <p:nvPr/>
        </p:nvSpPr>
        <p:spPr>
          <a:xfrm>
            <a:off x="734656" y="16628687"/>
            <a:ext cx="5425511" cy="18442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/>
              <a:t>To build a trusting relationships with women</a:t>
            </a: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/>
              <a:t>Delivering individualized holistic care, reflecting </a:t>
            </a:r>
            <a:r>
              <a:rPr lang="en-GB"/>
              <a:t>the </a:t>
            </a:r>
            <a:r>
              <a:rPr lang="en-GB" smtClean="0"/>
              <a:t>woman's’ </a:t>
            </a:r>
            <a:r>
              <a:rPr lang="en-GB" dirty="0"/>
              <a:t>personal needs, views and opinions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/>
              <a:t>To achieve a “gold standard quality service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7098632" y="15519361"/>
            <a:ext cx="6875785" cy="213253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/>
              <a:t>To continuously audit the effects of the </a:t>
            </a:r>
            <a:r>
              <a:rPr lang="en-GB" dirty="0" err="1"/>
              <a:t>Mirena</a:t>
            </a:r>
            <a:r>
              <a:rPr lang="en-GB" dirty="0"/>
              <a:t> IUS on the endometrium to ensure safely mitigating delay in surgery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/>
              <a:t>Could this be a short term measure for those with co-morbidities until they are adequately fit for surgery?</a:t>
            </a:r>
          </a:p>
          <a:p>
            <a:pPr algn="ctr"/>
            <a:endParaRPr lang="en-GB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4848" y="18113561"/>
            <a:ext cx="2919569" cy="2919569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734656" y="18745200"/>
            <a:ext cx="9462892" cy="99990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All stages of the Covid-19 variation of the pathway are audited by the PMB team which forms part of a regular reporting exercise to the Gynae-oncology MDT</a:t>
            </a:r>
          </a:p>
        </p:txBody>
      </p:sp>
      <p:pic>
        <p:nvPicPr>
          <p:cNvPr id="1028" name="Picture 4" descr="Endometrial cancer - Symptoms and causes - Mayo Clinic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449" y="6396333"/>
            <a:ext cx="3215468" cy="2879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734656" y="20017409"/>
            <a:ext cx="96219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Reference: </a:t>
            </a:r>
            <a:endParaRPr lang="en-GB" dirty="0"/>
          </a:p>
          <a:p>
            <a:r>
              <a:rPr lang="en-GB" b="1" dirty="0" smtClean="0"/>
              <a:t>Guidelines </a:t>
            </a:r>
            <a:r>
              <a:rPr lang="en-GB" b="1" dirty="0"/>
              <a:t>for Managing Patients on the Suspected Cancer Pathway </a:t>
            </a:r>
            <a:r>
              <a:rPr lang="en-GB" b="1" dirty="0" smtClean="0"/>
              <a:t>(2018</a:t>
            </a:r>
            <a:r>
              <a:rPr lang="en-GB" b="1" dirty="0"/>
              <a:t>) available at: </a:t>
            </a:r>
            <a:r>
              <a:rPr lang="en-GB" b="1" dirty="0">
                <a:hlinkClick r:id="rId7"/>
              </a:rPr>
              <a:t>http://</a:t>
            </a:r>
            <a:r>
              <a:rPr lang="en-GB" b="1" dirty="0" smtClean="0">
                <a:hlinkClick r:id="rId7"/>
              </a:rPr>
              <a:t>www.walescanet.wales.nhs.uk/sitesplus/documents/1113/Point%20of%20suspicion%20%28SCP%29%20definitions%20-Final.pdf</a:t>
            </a:r>
            <a:r>
              <a:rPr lang="en-GB" b="1" dirty="0" smtClean="0"/>
              <a:t> 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34656" y="16209818"/>
            <a:ext cx="22302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My Role</a:t>
            </a:r>
            <a:endParaRPr lang="en-GB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734656" y="12857018"/>
            <a:ext cx="3089199" cy="451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734656" y="13050982"/>
            <a:ext cx="30891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Audit</a:t>
            </a:r>
          </a:p>
          <a:p>
            <a:endParaRPr lang="en-GB" dirty="0"/>
          </a:p>
        </p:txBody>
      </p:sp>
      <p:sp>
        <p:nvSpPr>
          <p:cNvPr id="1024" name="TextBox 1023"/>
          <p:cNvSpPr txBox="1"/>
          <p:nvPr/>
        </p:nvSpPr>
        <p:spPr>
          <a:xfrm>
            <a:off x="734656" y="11194473"/>
            <a:ext cx="35602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Test </a:t>
            </a:r>
            <a:r>
              <a:rPr lang="en-GB" sz="2400" b="1" dirty="0"/>
              <a:t>of change </a:t>
            </a:r>
            <a:endParaRPr lang="en-GB" sz="2400" dirty="0"/>
          </a:p>
        </p:txBody>
      </p:sp>
      <p:sp>
        <p:nvSpPr>
          <p:cNvPr id="1025" name="Rectangle 1024"/>
          <p:cNvSpPr/>
          <p:nvPr/>
        </p:nvSpPr>
        <p:spPr>
          <a:xfrm>
            <a:off x="734656" y="11656138"/>
            <a:ext cx="5425511" cy="1017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As this change in practice was an emergency measure during </a:t>
            </a:r>
            <a:r>
              <a:rPr lang="en-GB" smtClean="0"/>
              <a:t>the pandemic </a:t>
            </a:r>
            <a:r>
              <a:rPr lang="en-GB" dirty="0" smtClean="0"/>
              <a:t>we were unable to carry out a test of change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30516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166</TotalTime>
  <Words>559</Words>
  <Application>Microsoft Office PowerPoint</Application>
  <PresentationFormat>Custom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Office Theme</vt:lpstr>
      <vt:lpstr>  Post-Menopausal Bleed Service: Covid-19 variation in protocol Paula Bidder, Advanced Nurse Hysteroscopist, Gynaecology Unit,     Swansea Bay University Health Board         </vt:lpstr>
    </vt:vector>
  </TitlesOfParts>
  <Company>ABM LHB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Post-Menopausal Bleed Service: Covid-19 variation in protocol Paula Bidder, Advanced Nurse Hysteroscopist, Gynaecology Unit,     Swansea Bay University Health Board</dc:title>
  <dc:creator>Paula Bidder (ABM ULHB - Women And Child Health)</dc:creator>
  <cp:lastModifiedBy>Paula Bidder</cp:lastModifiedBy>
  <cp:revision>16</cp:revision>
  <dcterms:created xsi:type="dcterms:W3CDTF">2021-05-27T08:54:25Z</dcterms:created>
  <dcterms:modified xsi:type="dcterms:W3CDTF">2021-06-01T12:52:52Z</dcterms:modified>
</cp:coreProperties>
</file>