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4"/>
    <p:sldMasterId id="2147483693" r:id="rId5"/>
    <p:sldMasterId id="2147483700" r:id="rId6"/>
    <p:sldMasterId id="2147483716" r:id="rId7"/>
    <p:sldMasterId id="2147483724" r:id="rId8"/>
    <p:sldMasterId id="2147483729" r:id="rId9"/>
  </p:sldMasterIdLst>
  <p:notesMasterIdLst>
    <p:notesMasterId r:id="rId24"/>
  </p:notesMasterIdLst>
  <p:handoutMasterIdLst>
    <p:handoutMasterId r:id="rId25"/>
  </p:handoutMasterIdLst>
  <p:sldIdLst>
    <p:sldId id="338" r:id="rId10"/>
    <p:sldId id="2147469757" r:id="rId11"/>
    <p:sldId id="341" r:id="rId12"/>
    <p:sldId id="2147469748" r:id="rId13"/>
    <p:sldId id="2147469749" r:id="rId14"/>
    <p:sldId id="335" r:id="rId15"/>
    <p:sldId id="2147469751" r:id="rId16"/>
    <p:sldId id="2147469752" r:id="rId17"/>
    <p:sldId id="2147469750" r:id="rId18"/>
    <p:sldId id="2147469755" r:id="rId19"/>
    <p:sldId id="2147469753" r:id="rId20"/>
    <p:sldId id="2147469754" r:id="rId21"/>
    <p:sldId id="2147469756" r:id="rId22"/>
    <p:sldId id="337" r:id="rId23"/>
  </p:sldIdLst>
  <p:sldSz cx="20105688"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55E"/>
    <a:srgbClr val="CE3636"/>
    <a:srgbClr val="00BC62"/>
    <a:srgbClr val="181924"/>
    <a:srgbClr val="7EB0DE"/>
    <a:srgbClr val="9E4ECA"/>
    <a:srgbClr val="FFD550"/>
    <a:srgbClr val="325A8A"/>
    <a:srgbClr val="F8CD47"/>
    <a:srgbClr val="79C5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FADE03-3BDF-4FD5-8358-FA8E775E14D6}" v="6" dt="2026-04-28T15:47:26.21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68235" autoAdjust="0"/>
  </p:normalViewPr>
  <p:slideViewPr>
    <p:cSldViewPr snapToGrid="0">
      <p:cViewPr varScale="1">
        <p:scale>
          <a:sx n="34" d="100"/>
          <a:sy n="34" d="100"/>
        </p:scale>
        <p:origin x="1642" y="67"/>
      </p:cViewPr>
      <p:guideLst>
        <p:guide orient="horz" pos="288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CB595A-02DA-4733-BFA5-FE51221683B9}" type="doc">
      <dgm:prSet loTypeId="urn:microsoft.com/office/officeart/2005/8/layout/radial3" loCatId="cycle" qsTypeId="urn:microsoft.com/office/officeart/2005/8/quickstyle/3d2#1" qsCatId="3D" csTypeId="urn:microsoft.com/office/officeart/2005/8/colors/accent1_2#1" csCatId="accent1" phldr="1"/>
      <dgm:spPr/>
      <dgm:t>
        <a:bodyPr/>
        <a:lstStyle/>
        <a:p>
          <a:endParaRPr lang="en-GB"/>
        </a:p>
      </dgm:t>
    </dgm:pt>
    <dgm:pt modelId="{AACD8C15-477F-4FC2-A14F-65015282A062}">
      <dgm:prSet phldrT="[Text]" phldr="0" custT="1"/>
      <dgm:spPr>
        <a:solidFill>
          <a:schemeClr val="accent6">
            <a:lumMod val="40000"/>
            <a:lumOff val="60000"/>
          </a:schemeClr>
        </a:solidFill>
      </dgm:spPr>
      <dgm:t>
        <a:bodyPr/>
        <a:lstStyle/>
        <a:p>
          <a:r>
            <a:rPr lang="en-GB" sz="3200" b="1" dirty="0">
              <a:latin typeface="Arial" panose="020B0604020202020204" pitchFamily="34" charset="0"/>
              <a:cs typeface="Arial" panose="020B0604020202020204" pitchFamily="34" charset="0"/>
            </a:rPr>
            <a:t>Speaking Up Safely in SBU HB</a:t>
          </a:r>
        </a:p>
      </dgm:t>
    </dgm:pt>
    <dgm:pt modelId="{3B073A6E-E669-41BA-9716-FF0A08B3E70B}" type="parTrans" cxnId="{652D3105-D7EB-4F11-9A77-23A80CAEC190}">
      <dgm:prSet/>
      <dgm:spPr/>
      <dgm:t>
        <a:bodyPr/>
        <a:lstStyle/>
        <a:p>
          <a:endParaRPr lang="en-GB" sz="2600">
            <a:latin typeface="Arial" panose="020B0604020202020204" pitchFamily="34" charset="0"/>
            <a:cs typeface="Arial" panose="020B0604020202020204" pitchFamily="34" charset="0"/>
          </a:endParaRPr>
        </a:p>
      </dgm:t>
    </dgm:pt>
    <dgm:pt modelId="{12259C9B-54E0-4FF2-9B55-3880B8564F80}" type="sibTrans" cxnId="{652D3105-D7EB-4F11-9A77-23A80CAEC190}">
      <dgm:prSet/>
      <dgm:spPr/>
      <dgm:t>
        <a:bodyPr/>
        <a:lstStyle/>
        <a:p>
          <a:endParaRPr lang="en-GB" sz="2600">
            <a:latin typeface="Arial" panose="020B0604020202020204" pitchFamily="34" charset="0"/>
            <a:cs typeface="Arial" panose="020B0604020202020204" pitchFamily="34" charset="0"/>
          </a:endParaRPr>
        </a:p>
      </dgm:t>
    </dgm:pt>
    <dgm:pt modelId="{B9B4ED65-FC45-46F4-AD5B-9D151B32F5A5}">
      <dgm:prSet phldrT="[Text]" phldr="0"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Trade Unions</a:t>
          </a:r>
        </a:p>
      </dgm:t>
    </dgm:pt>
    <dgm:pt modelId="{E32355A5-424E-4B14-A1FB-4DEDB74564D1}" type="parTrans" cxnId="{957CE6CB-066A-4B05-938B-4AFE0A5636D6}">
      <dgm:prSet/>
      <dgm:spPr/>
      <dgm:t>
        <a:bodyPr/>
        <a:lstStyle/>
        <a:p>
          <a:endParaRPr lang="en-GB" sz="2600">
            <a:latin typeface="Arial" panose="020B0604020202020204" pitchFamily="34" charset="0"/>
            <a:cs typeface="Arial" panose="020B0604020202020204" pitchFamily="34" charset="0"/>
          </a:endParaRPr>
        </a:p>
      </dgm:t>
    </dgm:pt>
    <dgm:pt modelId="{E2FFBD0C-24FD-4D94-B47C-837BFA18DFBE}" type="sibTrans" cxnId="{957CE6CB-066A-4B05-938B-4AFE0A5636D6}">
      <dgm:prSet/>
      <dgm:spPr/>
      <dgm:t>
        <a:bodyPr/>
        <a:lstStyle/>
        <a:p>
          <a:endParaRPr lang="en-GB" sz="2600">
            <a:latin typeface="Arial" panose="020B0604020202020204" pitchFamily="34" charset="0"/>
            <a:cs typeface="Arial" panose="020B0604020202020204" pitchFamily="34" charset="0"/>
          </a:endParaRPr>
        </a:p>
      </dgm:t>
    </dgm:pt>
    <dgm:pt modelId="{1B5450AD-3F40-4AB1-9E5C-DE2EB7C6FA7C}">
      <dgm:prSet phldrT="[Text]" phldr="0"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Workforce &amp; OD</a:t>
          </a:r>
        </a:p>
      </dgm:t>
    </dgm:pt>
    <dgm:pt modelId="{3F67A482-8621-47D9-B635-5ECC1ACBC429}" type="parTrans" cxnId="{03162B81-E658-454E-9652-627B4E58CDEE}">
      <dgm:prSet/>
      <dgm:spPr/>
      <dgm:t>
        <a:bodyPr/>
        <a:lstStyle/>
        <a:p>
          <a:endParaRPr lang="en-GB" sz="2600">
            <a:latin typeface="Arial" panose="020B0604020202020204" pitchFamily="34" charset="0"/>
            <a:cs typeface="Arial" panose="020B0604020202020204" pitchFamily="34" charset="0"/>
          </a:endParaRPr>
        </a:p>
      </dgm:t>
    </dgm:pt>
    <dgm:pt modelId="{8684CF7B-DCC7-4723-A746-B32F52A5AEAC}" type="sibTrans" cxnId="{03162B81-E658-454E-9652-627B4E58CDEE}">
      <dgm:prSet/>
      <dgm:spPr/>
      <dgm:t>
        <a:bodyPr/>
        <a:lstStyle/>
        <a:p>
          <a:endParaRPr lang="en-GB" sz="2600">
            <a:latin typeface="Arial" panose="020B0604020202020204" pitchFamily="34" charset="0"/>
            <a:cs typeface="Arial" panose="020B0604020202020204" pitchFamily="34" charset="0"/>
          </a:endParaRPr>
        </a:p>
      </dgm:t>
    </dgm:pt>
    <dgm:pt modelId="{AA0C70B4-D38C-4478-BB35-07A0A2226188}">
      <dgm:prSet phldrT="[Text]" phldr="0"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Safe-guarding</a:t>
          </a:r>
        </a:p>
      </dgm:t>
    </dgm:pt>
    <dgm:pt modelId="{FE8C2AE6-1030-46B3-A1E4-6ADD326A74ED}" type="parTrans" cxnId="{06319E26-E269-45DE-A5A1-CB2EC5A68418}">
      <dgm:prSet/>
      <dgm:spPr/>
      <dgm:t>
        <a:bodyPr/>
        <a:lstStyle/>
        <a:p>
          <a:endParaRPr lang="en-GB" sz="2600">
            <a:latin typeface="Arial" panose="020B0604020202020204" pitchFamily="34" charset="0"/>
            <a:cs typeface="Arial" panose="020B0604020202020204" pitchFamily="34" charset="0"/>
          </a:endParaRPr>
        </a:p>
      </dgm:t>
    </dgm:pt>
    <dgm:pt modelId="{694A45BE-8D62-4B2E-8599-D5BA4322CA91}" type="sibTrans" cxnId="{06319E26-E269-45DE-A5A1-CB2EC5A68418}">
      <dgm:prSet/>
      <dgm:spPr/>
      <dgm:t>
        <a:bodyPr/>
        <a:lstStyle/>
        <a:p>
          <a:endParaRPr lang="en-GB" sz="2600">
            <a:latin typeface="Arial" panose="020B0604020202020204" pitchFamily="34" charset="0"/>
            <a:cs typeface="Arial" panose="020B0604020202020204" pitchFamily="34" charset="0"/>
          </a:endParaRPr>
        </a:p>
      </dgm:t>
    </dgm:pt>
    <dgm:pt modelId="{58E1FBF2-4781-4170-8742-944D7604E041}">
      <dgm:prSet phldrT="[Text]" phldr="0"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Health &amp; </a:t>
          </a:r>
        </a:p>
        <a:p>
          <a:r>
            <a:rPr lang="en-GB" sz="2600" dirty="0">
              <a:latin typeface="Arial" panose="020B0604020202020204" pitchFamily="34" charset="0"/>
              <a:cs typeface="Arial" panose="020B0604020202020204" pitchFamily="34" charset="0"/>
            </a:rPr>
            <a:t>Safety</a:t>
          </a:r>
        </a:p>
      </dgm:t>
    </dgm:pt>
    <dgm:pt modelId="{9FEDDB2B-C878-4785-A003-636F232E2D4F}" type="parTrans" cxnId="{3C4E65D8-D708-420A-BE2D-548F71F67F9F}">
      <dgm:prSet/>
      <dgm:spPr/>
      <dgm:t>
        <a:bodyPr/>
        <a:lstStyle/>
        <a:p>
          <a:endParaRPr lang="en-GB" sz="2600">
            <a:latin typeface="Arial" panose="020B0604020202020204" pitchFamily="34" charset="0"/>
            <a:cs typeface="Arial" panose="020B0604020202020204" pitchFamily="34" charset="0"/>
          </a:endParaRPr>
        </a:p>
      </dgm:t>
    </dgm:pt>
    <dgm:pt modelId="{E26B8509-177B-43CF-A82C-AB86280DE290}" type="sibTrans" cxnId="{3C4E65D8-D708-420A-BE2D-548F71F67F9F}">
      <dgm:prSet/>
      <dgm:spPr/>
      <dgm:t>
        <a:bodyPr/>
        <a:lstStyle/>
        <a:p>
          <a:endParaRPr lang="en-GB" sz="2600">
            <a:latin typeface="Arial" panose="020B0604020202020204" pitchFamily="34" charset="0"/>
            <a:cs typeface="Arial" panose="020B0604020202020204" pitchFamily="34" charset="0"/>
          </a:endParaRPr>
        </a:p>
      </dgm:t>
    </dgm:pt>
    <dgm:pt modelId="{8C25E0E2-A298-49B9-9100-12D5373ABA14}">
      <dgm:prSet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Chaplaincy</a:t>
          </a:r>
        </a:p>
      </dgm:t>
    </dgm:pt>
    <dgm:pt modelId="{23318437-127F-491F-8197-CF9CDDF4127C}" type="parTrans" cxnId="{7E58D7FC-E89B-4460-AC9E-93B47C09DC97}">
      <dgm:prSet/>
      <dgm:spPr/>
      <dgm:t>
        <a:bodyPr/>
        <a:lstStyle/>
        <a:p>
          <a:endParaRPr lang="en-GB" sz="2600"/>
        </a:p>
      </dgm:t>
    </dgm:pt>
    <dgm:pt modelId="{EC6A554F-22CE-47F8-B33B-41DDE143D74F}" type="sibTrans" cxnId="{7E58D7FC-E89B-4460-AC9E-93B47C09DC97}">
      <dgm:prSet/>
      <dgm:spPr/>
      <dgm:t>
        <a:bodyPr/>
        <a:lstStyle/>
        <a:p>
          <a:endParaRPr lang="en-GB" sz="2600"/>
        </a:p>
      </dgm:t>
    </dgm:pt>
    <dgm:pt modelId="{0EC5CDF4-3021-4C42-B592-838AF3DA20F0}">
      <dgm:prSet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Staff OH &amp; </a:t>
          </a:r>
        </a:p>
        <a:p>
          <a:r>
            <a:rPr lang="en-GB" sz="2600" dirty="0">
              <a:latin typeface="Arial" panose="020B0604020202020204" pitchFamily="34" charset="0"/>
              <a:cs typeface="Arial" panose="020B0604020202020204" pitchFamily="34" charset="0"/>
            </a:rPr>
            <a:t>Wellbeing</a:t>
          </a:r>
        </a:p>
      </dgm:t>
    </dgm:pt>
    <dgm:pt modelId="{C83D700E-8661-46F8-9AE3-5B473A9616FB}" type="parTrans" cxnId="{F2DE70EB-484B-498D-937D-041D3174FD28}">
      <dgm:prSet/>
      <dgm:spPr/>
      <dgm:t>
        <a:bodyPr/>
        <a:lstStyle/>
        <a:p>
          <a:endParaRPr lang="en-GB" sz="2600"/>
        </a:p>
      </dgm:t>
    </dgm:pt>
    <dgm:pt modelId="{ACA38E8A-E68B-46E1-A7E2-0F6A65BA8FC3}" type="sibTrans" cxnId="{F2DE70EB-484B-498D-937D-041D3174FD28}">
      <dgm:prSet/>
      <dgm:spPr/>
      <dgm:t>
        <a:bodyPr/>
        <a:lstStyle/>
        <a:p>
          <a:endParaRPr lang="en-GB" sz="2600"/>
        </a:p>
      </dgm:t>
    </dgm:pt>
    <dgm:pt modelId="{E3864178-D3E6-4CB0-AC0B-6A148D48312A}">
      <dgm:prSet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Datix</a:t>
          </a:r>
        </a:p>
      </dgm:t>
    </dgm:pt>
    <dgm:pt modelId="{2D142BC0-089E-4441-BF3C-A1D5EE24B765}" type="parTrans" cxnId="{BA101C6D-945C-453F-95BC-68B45EEFB201}">
      <dgm:prSet/>
      <dgm:spPr/>
      <dgm:t>
        <a:bodyPr/>
        <a:lstStyle/>
        <a:p>
          <a:endParaRPr lang="en-GB" sz="2600"/>
        </a:p>
      </dgm:t>
    </dgm:pt>
    <dgm:pt modelId="{9646E93C-9286-41FF-A000-F1D849FE952E}" type="sibTrans" cxnId="{BA101C6D-945C-453F-95BC-68B45EEFB201}">
      <dgm:prSet/>
      <dgm:spPr/>
      <dgm:t>
        <a:bodyPr/>
        <a:lstStyle/>
        <a:p>
          <a:endParaRPr lang="en-GB" sz="2600"/>
        </a:p>
      </dgm:t>
    </dgm:pt>
    <dgm:pt modelId="{EC0D980D-C016-4A5C-9003-9C6886FDFF0E}">
      <dgm:prSet custT="1"/>
      <dgm:spPr>
        <a:solidFill>
          <a:schemeClr val="accent6">
            <a:lumMod val="60000"/>
            <a:lumOff val="40000"/>
          </a:schemeClr>
        </a:solidFill>
      </dgm:spPr>
      <dgm:t>
        <a:bodyPr/>
        <a:lstStyle/>
        <a:p>
          <a:r>
            <a:rPr lang="en-GB" sz="2600" dirty="0">
              <a:latin typeface="Arial" panose="020B0604020202020204" pitchFamily="34" charset="0"/>
              <a:cs typeface="Arial" panose="020B0604020202020204" pitchFamily="34" charset="0"/>
            </a:rPr>
            <a:t>Work in Confidence</a:t>
          </a:r>
        </a:p>
        <a:p>
          <a:r>
            <a:rPr lang="en-GB" sz="2600" dirty="0">
              <a:latin typeface="Arial" panose="020B0604020202020204" pitchFamily="34" charset="0"/>
              <a:cs typeface="Arial" panose="020B0604020202020204" pitchFamily="34" charset="0"/>
            </a:rPr>
            <a:t>(Resident</a:t>
          </a:r>
        </a:p>
        <a:p>
          <a:r>
            <a:rPr lang="en-GB" sz="2600" dirty="0">
              <a:latin typeface="Arial" panose="020B0604020202020204" pitchFamily="34" charset="0"/>
              <a:cs typeface="Arial" panose="020B0604020202020204" pitchFamily="34" charset="0"/>
            </a:rPr>
            <a:t>Drs)</a:t>
          </a:r>
        </a:p>
      </dgm:t>
    </dgm:pt>
    <dgm:pt modelId="{FB27B43D-2E82-4957-BBB2-CD4CB9A687D1}" type="parTrans" cxnId="{DC2CDD77-8CDB-4C05-8BCE-5D5BE47004A2}">
      <dgm:prSet/>
      <dgm:spPr/>
      <dgm:t>
        <a:bodyPr/>
        <a:lstStyle/>
        <a:p>
          <a:endParaRPr lang="en-GB" sz="2600"/>
        </a:p>
      </dgm:t>
    </dgm:pt>
    <dgm:pt modelId="{8B9D0CED-67BB-47FC-8E51-96991D7A7A4F}" type="sibTrans" cxnId="{DC2CDD77-8CDB-4C05-8BCE-5D5BE47004A2}">
      <dgm:prSet/>
      <dgm:spPr/>
      <dgm:t>
        <a:bodyPr/>
        <a:lstStyle/>
        <a:p>
          <a:endParaRPr lang="en-GB" sz="2600"/>
        </a:p>
      </dgm:t>
    </dgm:pt>
    <dgm:pt modelId="{E4D699CE-1DF4-43C0-AA7A-3116735F2936}" type="pres">
      <dgm:prSet presAssocID="{8ECB595A-02DA-4733-BFA5-FE51221683B9}" presName="composite" presStyleCnt="0">
        <dgm:presLayoutVars>
          <dgm:chMax val="1"/>
          <dgm:dir/>
          <dgm:resizeHandles val="exact"/>
        </dgm:presLayoutVars>
      </dgm:prSet>
      <dgm:spPr/>
    </dgm:pt>
    <dgm:pt modelId="{E0DC78F1-0542-42EE-94E5-D1F4F04A2AD1}" type="pres">
      <dgm:prSet presAssocID="{8ECB595A-02DA-4733-BFA5-FE51221683B9}" presName="radial" presStyleCnt="0">
        <dgm:presLayoutVars>
          <dgm:animLvl val="ctr"/>
        </dgm:presLayoutVars>
      </dgm:prSet>
      <dgm:spPr/>
    </dgm:pt>
    <dgm:pt modelId="{ACBB9570-B066-44E8-A089-3DD5A73EC412}" type="pres">
      <dgm:prSet presAssocID="{AACD8C15-477F-4FC2-A14F-65015282A062}" presName="centerShape" presStyleLbl="vennNode1" presStyleIdx="0" presStyleCnt="9"/>
      <dgm:spPr/>
    </dgm:pt>
    <dgm:pt modelId="{5D32ADCC-FCB9-40C9-94AF-A9A329751E85}" type="pres">
      <dgm:prSet presAssocID="{B9B4ED65-FC45-46F4-AD5B-9D151B32F5A5}" presName="node" presStyleLbl="vennNode1" presStyleIdx="1" presStyleCnt="9">
        <dgm:presLayoutVars>
          <dgm:bulletEnabled val="1"/>
        </dgm:presLayoutVars>
      </dgm:prSet>
      <dgm:spPr/>
    </dgm:pt>
    <dgm:pt modelId="{0E06DA86-4AD7-4787-8AAE-CCE9E5BF1D7F}" type="pres">
      <dgm:prSet presAssocID="{1B5450AD-3F40-4AB1-9E5C-DE2EB7C6FA7C}" presName="node" presStyleLbl="vennNode1" presStyleIdx="2" presStyleCnt="9">
        <dgm:presLayoutVars>
          <dgm:bulletEnabled val="1"/>
        </dgm:presLayoutVars>
      </dgm:prSet>
      <dgm:spPr/>
    </dgm:pt>
    <dgm:pt modelId="{2F084582-E8CA-4942-B93C-FE0EB82502DB}" type="pres">
      <dgm:prSet presAssocID="{E3864178-D3E6-4CB0-AC0B-6A148D48312A}" presName="node" presStyleLbl="vennNode1" presStyleIdx="3" presStyleCnt="9">
        <dgm:presLayoutVars>
          <dgm:bulletEnabled val="1"/>
        </dgm:presLayoutVars>
      </dgm:prSet>
      <dgm:spPr/>
    </dgm:pt>
    <dgm:pt modelId="{8139A704-D074-417C-88A9-4FE623309CB3}" type="pres">
      <dgm:prSet presAssocID="{EC0D980D-C016-4A5C-9003-9C6886FDFF0E}" presName="node" presStyleLbl="vennNode1" presStyleIdx="4" presStyleCnt="9">
        <dgm:presLayoutVars>
          <dgm:bulletEnabled val="1"/>
        </dgm:presLayoutVars>
      </dgm:prSet>
      <dgm:spPr/>
    </dgm:pt>
    <dgm:pt modelId="{A630B946-C6BE-4150-9125-77E435328F63}" type="pres">
      <dgm:prSet presAssocID="{0EC5CDF4-3021-4C42-B592-838AF3DA20F0}" presName="node" presStyleLbl="vennNode1" presStyleIdx="5" presStyleCnt="9">
        <dgm:presLayoutVars>
          <dgm:bulletEnabled val="1"/>
        </dgm:presLayoutVars>
      </dgm:prSet>
      <dgm:spPr/>
    </dgm:pt>
    <dgm:pt modelId="{9B6AD513-F2B2-409E-8F5F-CB109BD323F2}" type="pres">
      <dgm:prSet presAssocID="{8C25E0E2-A298-49B9-9100-12D5373ABA14}" presName="node" presStyleLbl="vennNode1" presStyleIdx="6" presStyleCnt="9">
        <dgm:presLayoutVars>
          <dgm:bulletEnabled val="1"/>
        </dgm:presLayoutVars>
      </dgm:prSet>
      <dgm:spPr/>
    </dgm:pt>
    <dgm:pt modelId="{93FBAFA4-3AE2-44BF-A7E7-2BB09055628B}" type="pres">
      <dgm:prSet presAssocID="{AA0C70B4-D38C-4478-BB35-07A0A2226188}" presName="node" presStyleLbl="vennNode1" presStyleIdx="7" presStyleCnt="9" custScaleX="107557" custScaleY="104556" custRadScaleRad="105693" custRadScaleInc="2944">
        <dgm:presLayoutVars>
          <dgm:bulletEnabled val="1"/>
        </dgm:presLayoutVars>
      </dgm:prSet>
      <dgm:spPr/>
    </dgm:pt>
    <dgm:pt modelId="{6038B231-CDBF-4DE9-8ED2-D3F3A7B3D23B}" type="pres">
      <dgm:prSet presAssocID="{58E1FBF2-4781-4170-8742-944D7604E041}" presName="node" presStyleLbl="vennNode1" presStyleIdx="8" presStyleCnt="9">
        <dgm:presLayoutVars>
          <dgm:bulletEnabled val="1"/>
        </dgm:presLayoutVars>
      </dgm:prSet>
      <dgm:spPr/>
    </dgm:pt>
  </dgm:ptLst>
  <dgm:cxnLst>
    <dgm:cxn modelId="{652D3105-D7EB-4F11-9A77-23A80CAEC190}" srcId="{8ECB595A-02DA-4733-BFA5-FE51221683B9}" destId="{AACD8C15-477F-4FC2-A14F-65015282A062}" srcOrd="0" destOrd="0" parTransId="{3B073A6E-E669-41BA-9716-FF0A08B3E70B}" sibTransId="{12259C9B-54E0-4FF2-9B55-3880B8564F80}"/>
    <dgm:cxn modelId="{890F1706-C9CB-4CF1-8D5F-2F468113CC60}" type="presOf" srcId="{AACD8C15-477F-4FC2-A14F-65015282A062}" destId="{ACBB9570-B066-44E8-A089-3DD5A73EC412}" srcOrd="0" destOrd="0" presId="urn:microsoft.com/office/officeart/2005/8/layout/radial3"/>
    <dgm:cxn modelId="{06319E26-E269-45DE-A5A1-CB2EC5A68418}" srcId="{AACD8C15-477F-4FC2-A14F-65015282A062}" destId="{AA0C70B4-D38C-4478-BB35-07A0A2226188}" srcOrd="6" destOrd="0" parTransId="{FE8C2AE6-1030-46B3-A1E4-6ADD326A74ED}" sibTransId="{694A45BE-8D62-4B2E-8599-D5BA4322CA91}"/>
    <dgm:cxn modelId="{DDC60F5F-5460-47BB-96A4-E816FB496411}" type="presOf" srcId="{AA0C70B4-D38C-4478-BB35-07A0A2226188}" destId="{93FBAFA4-3AE2-44BF-A7E7-2BB09055628B}" srcOrd="0" destOrd="0" presId="urn:microsoft.com/office/officeart/2005/8/layout/radial3"/>
    <dgm:cxn modelId="{BA101C6D-945C-453F-95BC-68B45EEFB201}" srcId="{AACD8C15-477F-4FC2-A14F-65015282A062}" destId="{E3864178-D3E6-4CB0-AC0B-6A148D48312A}" srcOrd="2" destOrd="0" parTransId="{2D142BC0-089E-4441-BF3C-A1D5EE24B765}" sibTransId="{9646E93C-9286-41FF-A000-F1D849FE952E}"/>
    <dgm:cxn modelId="{EB007871-F2CD-4ECA-A7EC-804F25CE7F87}" type="presOf" srcId="{EC0D980D-C016-4A5C-9003-9C6886FDFF0E}" destId="{8139A704-D074-417C-88A9-4FE623309CB3}" srcOrd="0" destOrd="0" presId="urn:microsoft.com/office/officeart/2005/8/layout/radial3"/>
    <dgm:cxn modelId="{DC2CDD77-8CDB-4C05-8BCE-5D5BE47004A2}" srcId="{AACD8C15-477F-4FC2-A14F-65015282A062}" destId="{EC0D980D-C016-4A5C-9003-9C6886FDFF0E}" srcOrd="3" destOrd="0" parTransId="{FB27B43D-2E82-4957-BBB2-CD4CB9A687D1}" sibTransId="{8B9D0CED-67BB-47FC-8E51-96991D7A7A4F}"/>
    <dgm:cxn modelId="{FFB0707F-FA8C-4524-BC17-DAAC01CEA54F}" type="presOf" srcId="{8ECB595A-02DA-4733-BFA5-FE51221683B9}" destId="{E4D699CE-1DF4-43C0-AA7A-3116735F2936}" srcOrd="0" destOrd="0" presId="urn:microsoft.com/office/officeart/2005/8/layout/radial3"/>
    <dgm:cxn modelId="{03162B81-E658-454E-9652-627B4E58CDEE}" srcId="{AACD8C15-477F-4FC2-A14F-65015282A062}" destId="{1B5450AD-3F40-4AB1-9E5C-DE2EB7C6FA7C}" srcOrd="1" destOrd="0" parTransId="{3F67A482-8621-47D9-B635-5ECC1ACBC429}" sibTransId="{8684CF7B-DCC7-4723-A746-B32F52A5AEAC}"/>
    <dgm:cxn modelId="{BC45E083-0ACB-470D-A2E1-BAA42CDD40DB}" type="presOf" srcId="{8C25E0E2-A298-49B9-9100-12D5373ABA14}" destId="{9B6AD513-F2B2-409E-8F5F-CB109BD323F2}" srcOrd="0" destOrd="0" presId="urn:microsoft.com/office/officeart/2005/8/layout/radial3"/>
    <dgm:cxn modelId="{41D8D0AA-5CD0-4C3E-9719-8ACDE267A832}" type="presOf" srcId="{1B5450AD-3F40-4AB1-9E5C-DE2EB7C6FA7C}" destId="{0E06DA86-4AD7-4787-8AAE-CCE9E5BF1D7F}" srcOrd="0" destOrd="0" presId="urn:microsoft.com/office/officeart/2005/8/layout/radial3"/>
    <dgm:cxn modelId="{308DD5C1-30B2-45DC-9340-2E69C25F9059}" type="presOf" srcId="{E3864178-D3E6-4CB0-AC0B-6A148D48312A}" destId="{2F084582-E8CA-4942-B93C-FE0EB82502DB}" srcOrd="0" destOrd="0" presId="urn:microsoft.com/office/officeart/2005/8/layout/radial3"/>
    <dgm:cxn modelId="{957CE6CB-066A-4B05-938B-4AFE0A5636D6}" srcId="{AACD8C15-477F-4FC2-A14F-65015282A062}" destId="{B9B4ED65-FC45-46F4-AD5B-9D151B32F5A5}" srcOrd="0" destOrd="0" parTransId="{E32355A5-424E-4B14-A1FB-4DEDB74564D1}" sibTransId="{E2FFBD0C-24FD-4D94-B47C-837BFA18DFBE}"/>
    <dgm:cxn modelId="{899DD3D5-AF02-412C-B091-0A9CC697BC03}" type="presOf" srcId="{0EC5CDF4-3021-4C42-B592-838AF3DA20F0}" destId="{A630B946-C6BE-4150-9125-77E435328F63}" srcOrd="0" destOrd="0" presId="urn:microsoft.com/office/officeart/2005/8/layout/radial3"/>
    <dgm:cxn modelId="{3C4E65D8-D708-420A-BE2D-548F71F67F9F}" srcId="{AACD8C15-477F-4FC2-A14F-65015282A062}" destId="{58E1FBF2-4781-4170-8742-944D7604E041}" srcOrd="7" destOrd="0" parTransId="{9FEDDB2B-C878-4785-A003-636F232E2D4F}" sibTransId="{E26B8509-177B-43CF-A82C-AB86280DE290}"/>
    <dgm:cxn modelId="{C929ACDA-F349-4B9A-9819-8AC21B452C16}" type="presOf" srcId="{58E1FBF2-4781-4170-8742-944D7604E041}" destId="{6038B231-CDBF-4DE9-8ED2-D3F3A7B3D23B}" srcOrd="0" destOrd="0" presId="urn:microsoft.com/office/officeart/2005/8/layout/radial3"/>
    <dgm:cxn modelId="{683E67E4-9A13-4743-89A3-0D270C9F0013}" type="presOf" srcId="{B9B4ED65-FC45-46F4-AD5B-9D151B32F5A5}" destId="{5D32ADCC-FCB9-40C9-94AF-A9A329751E85}" srcOrd="0" destOrd="0" presId="urn:microsoft.com/office/officeart/2005/8/layout/radial3"/>
    <dgm:cxn modelId="{F2DE70EB-484B-498D-937D-041D3174FD28}" srcId="{AACD8C15-477F-4FC2-A14F-65015282A062}" destId="{0EC5CDF4-3021-4C42-B592-838AF3DA20F0}" srcOrd="4" destOrd="0" parTransId="{C83D700E-8661-46F8-9AE3-5B473A9616FB}" sibTransId="{ACA38E8A-E68B-46E1-A7E2-0F6A65BA8FC3}"/>
    <dgm:cxn modelId="{7E58D7FC-E89B-4460-AC9E-93B47C09DC97}" srcId="{AACD8C15-477F-4FC2-A14F-65015282A062}" destId="{8C25E0E2-A298-49B9-9100-12D5373ABA14}" srcOrd="5" destOrd="0" parTransId="{23318437-127F-491F-8197-CF9CDDF4127C}" sibTransId="{EC6A554F-22CE-47F8-B33B-41DDE143D74F}"/>
    <dgm:cxn modelId="{7E49BF02-D72E-4B3C-B07E-63394BAB7386}" type="presParOf" srcId="{E4D699CE-1DF4-43C0-AA7A-3116735F2936}" destId="{E0DC78F1-0542-42EE-94E5-D1F4F04A2AD1}" srcOrd="0" destOrd="0" presId="urn:microsoft.com/office/officeart/2005/8/layout/radial3"/>
    <dgm:cxn modelId="{14EAE369-65E0-453B-9E94-E1AF2E56832F}" type="presParOf" srcId="{E0DC78F1-0542-42EE-94E5-D1F4F04A2AD1}" destId="{ACBB9570-B066-44E8-A089-3DD5A73EC412}" srcOrd="0" destOrd="0" presId="urn:microsoft.com/office/officeart/2005/8/layout/radial3"/>
    <dgm:cxn modelId="{E0000CD4-B9DC-41A9-A6D3-47217E14C652}" type="presParOf" srcId="{E0DC78F1-0542-42EE-94E5-D1F4F04A2AD1}" destId="{5D32ADCC-FCB9-40C9-94AF-A9A329751E85}" srcOrd="1" destOrd="0" presId="urn:microsoft.com/office/officeart/2005/8/layout/radial3"/>
    <dgm:cxn modelId="{3E0DDACF-10A4-4163-A722-1705457E7AA6}" type="presParOf" srcId="{E0DC78F1-0542-42EE-94E5-D1F4F04A2AD1}" destId="{0E06DA86-4AD7-4787-8AAE-CCE9E5BF1D7F}" srcOrd="2" destOrd="0" presId="urn:microsoft.com/office/officeart/2005/8/layout/radial3"/>
    <dgm:cxn modelId="{F9CB8734-DCF1-4291-993F-DD6D441613C9}" type="presParOf" srcId="{E0DC78F1-0542-42EE-94E5-D1F4F04A2AD1}" destId="{2F084582-E8CA-4942-B93C-FE0EB82502DB}" srcOrd="3" destOrd="0" presId="urn:microsoft.com/office/officeart/2005/8/layout/radial3"/>
    <dgm:cxn modelId="{ECE75F90-0FCA-499F-93E0-943E3CAFF63A}" type="presParOf" srcId="{E0DC78F1-0542-42EE-94E5-D1F4F04A2AD1}" destId="{8139A704-D074-417C-88A9-4FE623309CB3}" srcOrd="4" destOrd="0" presId="urn:microsoft.com/office/officeart/2005/8/layout/radial3"/>
    <dgm:cxn modelId="{0AA6289F-75A6-4D8E-B98D-49A33DB9E783}" type="presParOf" srcId="{E0DC78F1-0542-42EE-94E5-D1F4F04A2AD1}" destId="{A630B946-C6BE-4150-9125-77E435328F63}" srcOrd="5" destOrd="0" presId="urn:microsoft.com/office/officeart/2005/8/layout/radial3"/>
    <dgm:cxn modelId="{ACDAD5A0-E078-42AD-9468-C6552CB18AE5}" type="presParOf" srcId="{E0DC78F1-0542-42EE-94E5-D1F4F04A2AD1}" destId="{9B6AD513-F2B2-409E-8F5F-CB109BD323F2}" srcOrd="6" destOrd="0" presId="urn:microsoft.com/office/officeart/2005/8/layout/radial3"/>
    <dgm:cxn modelId="{7D352395-A6C7-44AD-B75E-38F6E9C07BAF}" type="presParOf" srcId="{E0DC78F1-0542-42EE-94E5-D1F4F04A2AD1}" destId="{93FBAFA4-3AE2-44BF-A7E7-2BB09055628B}" srcOrd="7" destOrd="0" presId="urn:microsoft.com/office/officeart/2005/8/layout/radial3"/>
    <dgm:cxn modelId="{8F9CC6A6-D559-40EE-986F-F34F244454C7}" type="presParOf" srcId="{E0DC78F1-0542-42EE-94E5-D1F4F04A2AD1}" destId="{6038B231-CDBF-4DE9-8ED2-D3F3A7B3D23B}"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A5CC3F-16D3-43D4-AF3D-8602D5128D4B}" type="doc">
      <dgm:prSet loTypeId="urn:microsoft.com/office/officeart/2005/8/layout/process1" loCatId="process" qsTypeId="urn:microsoft.com/office/officeart/2005/8/quickstyle/3d2#2" qsCatId="3D" csTypeId="urn:microsoft.com/office/officeart/2005/8/colors/accent6_2#1" csCatId="accent6" phldr="1"/>
      <dgm:spPr/>
      <dgm:t>
        <a:bodyPr/>
        <a:lstStyle/>
        <a:p>
          <a:endParaRPr lang="en-GB"/>
        </a:p>
      </dgm:t>
    </dgm:pt>
    <dgm:pt modelId="{155E9793-C09C-4FE3-8457-A7F4E3AD0B33}">
      <dgm:prSet phldrT="[Text]" phldr="0" custT="1"/>
      <dgm:spPr/>
      <dgm:t>
        <a:bodyPr/>
        <a:lstStyle/>
        <a:p>
          <a:r>
            <a:rPr lang="en-GB" sz="3200" dirty="0"/>
            <a:t>Concerns raised through speaking up options available.   If via Guardian Service, RAG System applies (red out of hours linked to Silver on-call)</a:t>
          </a:r>
        </a:p>
      </dgm:t>
    </dgm:pt>
    <dgm:pt modelId="{E859702C-E0C9-4F7B-B089-2B137F58AC00}" type="parTrans" cxnId="{51265600-F334-4250-96E3-A6D55D3BBBB1}">
      <dgm:prSet/>
      <dgm:spPr/>
      <dgm:t>
        <a:bodyPr/>
        <a:lstStyle/>
        <a:p>
          <a:endParaRPr lang="en-GB"/>
        </a:p>
      </dgm:t>
    </dgm:pt>
    <dgm:pt modelId="{83B1EF69-CA97-472A-958E-2D7C0955D398}" type="sibTrans" cxnId="{51265600-F334-4250-96E3-A6D55D3BBBB1}">
      <dgm:prSet/>
      <dgm:spPr/>
      <dgm:t>
        <a:bodyPr/>
        <a:lstStyle/>
        <a:p>
          <a:endParaRPr lang="en-GB"/>
        </a:p>
      </dgm:t>
    </dgm:pt>
    <dgm:pt modelId="{BDF241FC-6588-4A66-8D16-1BFB7A5F2E54}">
      <dgm:prSet phldrT="[Text]" phldr="0" custT="1"/>
      <dgm:spPr/>
      <dgm:t>
        <a:bodyPr/>
        <a:lstStyle/>
        <a:p>
          <a:r>
            <a:rPr lang="en-GB" sz="3200" dirty="0"/>
            <a:t>Guardian Service share monthly anonymous reports with WOD Director, Chair and Workforce &amp; OD / Services</a:t>
          </a:r>
        </a:p>
      </dgm:t>
    </dgm:pt>
    <dgm:pt modelId="{54C9F3EE-6BB2-4E07-AEAE-18E01363B1DE}" type="parTrans" cxnId="{1876D97C-9284-4FA7-A1FE-1EDDCEE4BBC0}">
      <dgm:prSet/>
      <dgm:spPr/>
      <dgm:t>
        <a:bodyPr/>
        <a:lstStyle/>
        <a:p>
          <a:endParaRPr lang="en-GB"/>
        </a:p>
      </dgm:t>
    </dgm:pt>
    <dgm:pt modelId="{ED7172FF-E83C-4029-825C-9A5A0CACBEF2}" type="sibTrans" cxnId="{1876D97C-9284-4FA7-A1FE-1EDDCEE4BBC0}">
      <dgm:prSet/>
      <dgm:spPr/>
      <dgm:t>
        <a:bodyPr/>
        <a:lstStyle/>
        <a:p>
          <a:endParaRPr lang="en-GB"/>
        </a:p>
      </dgm:t>
    </dgm:pt>
    <dgm:pt modelId="{B25D06F7-35BA-4921-A7A9-BCF7D5EE8B5E}">
      <dgm:prSet phldrT="[Text]" phldr="0" custT="1"/>
      <dgm:spPr/>
      <dgm:t>
        <a:bodyPr/>
        <a:lstStyle/>
        <a:p>
          <a:r>
            <a:rPr lang="en-GB" sz="3200" dirty="0"/>
            <a:t>Monthly meetings between the Guardian Service &amp; WOD Director.  8-weekly with Chair</a:t>
          </a:r>
        </a:p>
      </dgm:t>
    </dgm:pt>
    <dgm:pt modelId="{78DB7A13-0317-4079-BDE0-CFFA50A886C4}" type="parTrans" cxnId="{D871EA2F-9FC1-4A4D-9B03-8428BD77CB15}">
      <dgm:prSet/>
      <dgm:spPr/>
      <dgm:t>
        <a:bodyPr/>
        <a:lstStyle/>
        <a:p>
          <a:endParaRPr lang="en-GB"/>
        </a:p>
      </dgm:t>
    </dgm:pt>
    <dgm:pt modelId="{2C7E54AE-BCB0-48F3-9FDE-B153946D31E8}" type="sibTrans" cxnId="{D871EA2F-9FC1-4A4D-9B03-8428BD77CB15}">
      <dgm:prSet/>
      <dgm:spPr/>
      <dgm:t>
        <a:bodyPr/>
        <a:lstStyle/>
        <a:p>
          <a:endParaRPr lang="en-GB"/>
        </a:p>
      </dgm:t>
    </dgm:pt>
    <dgm:pt modelId="{6A53159A-A8B0-438F-A0E8-B0C071BA37A6}">
      <dgm:prSet custT="1"/>
      <dgm:spPr/>
      <dgm:t>
        <a:bodyPr/>
        <a:lstStyle/>
        <a:p>
          <a:r>
            <a:rPr lang="en-GB" sz="3200" dirty="0"/>
            <a:t>6-monthly and annual Speaking Up Reports via WOD Delivery Group and Committee to report key local activity and learning</a:t>
          </a:r>
        </a:p>
      </dgm:t>
    </dgm:pt>
    <dgm:pt modelId="{5D97E632-685D-43B2-81BB-B26769E4FD7F}" type="parTrans" cxnId="{2079DD8B-DFA9-4E67-8421-D5EA6478B2A1}">
      <dgm:prSet/>
      <dgm:spPr/>
      <dgm:t>
        <a:bodyPr/>
        <a:lstStyle/>
        <a:p>
          <a:endParaRPr lang="en-GB"/>
        </a:p>
      </dgm:t>
    </dgm:pt>
    <dgm:pt modelId="{C5B09E52-7EAA-4E50-A31A-F3E97AEAC337}" type="sibTrans" cxnId="{2079DD8B-DFA9-4E67-8421-D5EA6478B2A1}">
      <dgm:prSet/>
      <dgm:spPr/>
      <dgm:t>
        <a:bodyPr/>
        <a:lstStyle/>
        <a:p>
          <a:endParaRPr lang="en-GB"/>
        </a:p>
      </dgm:t>
    </dgm:pt>
    <dgm:pt modelId="{C496A1BF-5A1C-43CD-8ACF-290A4A86243D}" type="pres">
      <dgm:prSet presAssocID="{4CA5CC3F-16D3-43D4-AF3D-8602D5128D4B}" presName="Name0" presStyleCnt="0">
        <dgm:presLayoutVars>
          <dgm:dir/>
          <dgm:resizeHandles val="exact"/>
        </dgm:presLayoutVars>
      </dgm:prSet>
      <dgm:spPr/>
    </dgm:pt>
    <dgm:pt modelId="{7D9FBAF9-DAEC-4988-B7F0-B92AF7BD8E58}" type="pres">
      <dgm:prSet presAssocID="{155E9793-C09C-4FE3-8457-A7F4E3AD0B33}" presName="node" presStyleLbl="node1" presStyleIdx="0" presStyleCnt="4">
        <dgm:presLayoutVars>
          <dgm:bulletEnabled val="1"/>
        </dgm:presLayoutVars>
      </dgm:prSet>
      <dgm:spPr/>
    </dgm:pt>
    <dgm:pt modelId="{A15D65E6-B899-4045-A715-B96F7C060F1C}" type="pres">
      <dgm:prSet presAssocID="{83B1EF69-CA97-472A-958E-2D7C0955D398}" presName="sibTrans" presStyleLbl="sibTrans2D1" presStyleIdx="0" presStyleCnt="3"/>
      <dgm:spPr/>
    </dgm:pt>
    <dgm:pt modelId="{B06244A6-0F51-4AB9-8FC6-8CFFB789EAEE}" type="pres">
      <dgm:prSet presAssocID="{83B1EF69-CA97-472A-958E-2D7C0955D398}" presName="connectorText" presStyleLbl="sibTrans2D1" presStyleIdx="0" presStyleCnt="3"/>
      <dgm:spPr/>
    </dgm:pt>
    <dgm:pt modelId="{2B089779-3C63-46BE-AED9-AE78E7590A8E}" type="pres">
      <dgm:prSet presAssocID="{BDF241FC-6588-4A66-8D16-1BFB7A5F2E54}" presName="node" presStyleLbl="node1" presStyleIdx="1" presStyleCnt="4">
        <dgm:presLayoutVars>
          <dgm:bulletEnabled val="1"/>
        </dgm:presLayoutVars>
      </dgm:prSet>
      <dgm:spPr/>
    </dgm:pt>
    <dgm:pt modelId="{27A56115-EF12-4722-B4AC-7C20CFDE146A}" type="pres">
      <dgm:prSet presAssocID="{ED7172FF-E83C-4029-825C-9A5A0CACBEF2}" presName="sibTrans" presStyleLbl="sibTrans2D1" presStyleIdx="1" presStyleCnt="3"/>
      <dgm:spPr/>
    </dgm:pt>
    <dgm:pt modelId="{586506B7-958E-46E2-AA41-D26CC99C3D82}" type="pres">
      <dgm:prSet presAssocID="{ED7172FF-E83C-4029-825C-9A5A0CACBEF2}" presName="connectorText" presStyleLbl="sibTrans2D1" presStyleIdx="1" presStyleCnt="3"/>
      <dgm:spPr/>
    </dgm:pt>
    <dgm:pt modelId="{E1D621A0-E8D2-4C78-BB69-C3CA9724C8AF}" type="pres">
      <dgm:prSet presAssocID="{B25D06F7-35BA-4921-A7A9-BCF7D5EE8B5E}" presName="node" presStyleLbl="node1" presStyleIdx="2" presStyleCnt="4">
        <dgm:presLayoutVars>
          <dgm:bulletEnabled val="1"/>
        </dgm:presLayoutVars>
      </dgm:prSet>
      <dgm:spPr/>
    </dgm:pt>
    <dgm:pt modelId="{A4449D0E-E0BA-4F13-8F6A-81579BBE7400}" type="pres">
      <dgm:prSet presAssocID="{2C7E54AE-BCB0-48F3-9FDE-B153946D31E8}" presName="sibTrans" presStyleLbl="sibTrans2D1" presStyleIdx="2" presStyleCnt="3"/>
      <dgm:spPr/>
    </dgm:pt>
    <dgm:pt modelId="{1E84D578-CC17-43E3-AD98-348ABCC87813}" type="pres">
      <dgm:prSet presAssocID="{2C7E54AE-BCB0-48F3-9FDE-B153946D31E8}" presName="connectorText" presStyleLbl="sibTrans2D1" presStyleIdx="2" presStyleCnt="3"/>
      <dgm:spPr/>
    </dgm:pt>
    <dgm:pt modelId="{EF6AB4C6-675D-4951-90EF-7A8995CD8CFE}" type="pres">
      <dgm:prSet presAssocID="{6A53159A-A8B0-438F-A0E8-B0C071BA37A6}" presName="node" presStyleLbl="node1" presStyleIdx="3" presStyleCnt="4">
        <dgm:presLayoutVars>
          <dgm:bulletEnabled val="1"/>
        </dgm:presLayoutVars>
      </dgm:prSet>
      <dgm:spPr/>
    </dgm:pt>
  </dgm:ptLst>
  <dgm:cxnLst>
    <dgm:cxn modelId="{61DD7100-F3B4-483B-ADFC-B94A32259238}" type="presOf" srcId="{2C7E54AE-BCB0-48F3-9FDE-B153946D31E8}" destId="{A4449D0E-E0BA-4F13-8F6A-81579BBE7400}" srcOrd="0" destOrd="0" presId="urn:microsoft.com/office/officeart/2005/8/layout/process1"/>
    <dgm:cxn modelId="{51265600-F334-4250-96E3-A6D55D3BBBB1}" srcId="{4CA5CC3F-16D3-43D4-AF3D-8602D5128D4B}" destId="{155E9793-C09C-4FE3-8457-A7F4E3AD0B33}" srcOrd="0" destOrd="0" parTransId="{E859702C-E0C9-4F7B-B089-2B137F58AC00}" sibTransId="{83B1EF69-CA97-472A-958E-2D7C0955D398}"/>
    <dgm:cxn modelId="{34CFD10F-B220-4310-A248-DF5DD52284BD}" type="presOf" srcId="{B25D06F7-35BA-4921-A7A9-BCF7D5EE8B5E}" destId="{E1D621A0-E8D2-4C78-BB69-C3CA9724C8AF}" srcOrd="0" destOrd="0" presId="urn:microsoft.com/office/officeart/2005/8/layout/process1"/>
    <dgm:cxn modelId="{D871EA2F-9FC1-4A4D-9B03-8428BD77CB15}" srcId="{4CA5CC3F-16D3-43D4-AF3D-8602D5128D4B}" destId="{B25D06F7-35BA-4921-A7A9-BCF7D5EE8B5E}" srcOrd="2" destOrd="0" parTransId="{78DB7A13-0317-4079-BDE0-CFFA50A886C4}" sibTransId="{2C7E54AE-BCB0-48F3-9FDE-B153946D31E8}"/>
    <dgm:cxn modelId="{B28FE831-8E27-4B4D-B572-15388662D99A}" type="presOf" srcId="{ED7172FF-E83C-4029-825C-9A5A0CACBEF2}" destId="{27A56115-EF12-4722-B4AC-7C20CFDE146A}" srcOrd="0" destOrd="0" presId="urn:microsoft.com/office/officeart/2005/8/layout/process1"/>
    <dgm:cxn modelId="{8672894F-C27E-46D1-8CDA-8FFCF7C406B9}" type="presOf" srcId="{2C7E54AE-BCB0-48F3-9FDE-B153946D31E8}" destId="{1E84D578-CC17-43E3-AD98-348ABCC87813}" srcOrd="1" destOrd="0" presId="urn:microsoft.com/office/officeart/2005/8/layout/process1"/>
    <dgm:cxn modelId="{15E6257A-C300-4783-BD96-C59EBF738167}" type="presOf" srcId="{83B1EF69-CA97-472A-958E-2D7C0955D398}" destId="{A15D65E6-B899-4045-A715-B96F7C060F1C}" srcOrd="0" destOrd="0" presId="urn:microsoft.com/office/officeart/2005/8/layout/process1"/>
    <dgm:cxn modelId="{1876D97C-9284-4FA7-A1FE-1EDDCEE4BBC0}" srcId="{4CA5CC3F-16D3-43D4-AF3D-8602D5128D4B}" destId="{BDF241FC-6588-4A66-8D16-1BFB7A5F2E54}" srcOrd="1" destOrd="0" parTransId="{54C9F3EE-6BB2-4E07-AEAE-18E01363B1DE}" sibTransId="{ED7172FF-E83C-4029-825C-9A5A0CACBEF2}"/>
    <dgm:cxn modelId="{2079DD8B-DFA9-4E67-8421-D5EA6478B2A1}" srcId="{4CA5CC3F-16D3-43D4-AF3D-8602D5128D4B}" destId="{6A53159A-A8B0-438F-A0E8-B0C071BA37A6}" srcOrd="3" destOrd="0" parTransId="{5D97E632-685D-43B2-81BB-B26769E4FD7F}" sibTransId="{C5B09E52-7EAA-4E50-A31A-F3E97AEAC337}"/>
    <dgm:cxn modelId="{C248769D-FE35-4984-BF81-5DCAE8D8FE8B}" type="presOf" srcId="{ED7172FF-E83C-4029-825C-9A5A0CACBEF2}" destId="{586506B7-958E-46E2-AA41-D26CC99C3D82}" srcOrd="1" destOrd="0" presId="urn:microsoft.com/office/officeart/2005/8/layout/process1"/>
    <dgm:cxn modelId="{5C7923BE-C81F-4F1B-A211-3F496680E05F}" type="presOf" srcId="{155E9793-C09C-4FE3-8457-A7F4E3AD0B33}" destId="{7D9FBAF9-DAEC-4988-B7F0-B92AF7BD8E58}" srcOrd="0" destOrd="0" presId="urn:microsoft.com/office/officeart/2005/8/layout/process1"/>
    <dgm:cxn modelId="{4790A0D0-DEFC-4453-8B86-A05A7C7F1412}" type="presOf" srcId="{BDF241FC-6588-4A66-8D16-1BFB7A5F2E54}" destId="{2B089779-3C63-46BE-AED9-AE78E7590A8E}" srcOrd="0" destOrd="0" presId="urn:microsoft.com/office/officeart/2005/8/layout/process1"/>
    <dgm:cxn modelId="{01FAEFD3-4FE7-4782-86F2-4064479A011F}" type="presOf" srcId="{6A53159A-A8B0-438F-A0E8-B0C071BA37A6}" destId="{EF6AB4C6-675D-4951-90EF-7A8995CD8CFE}" srcOrd="0" destOrd="0" presId="urn:microsoft.com/office/officeart/2005/8/layout/process1"/>
    <dgm:cxn modelId="{08EF3EE0-092B-4CA1-BA13-3EB2C0EBBED9}" type="presOf" srcId="{83B1EF69-CA97-472A-958E-2D7C0955D398}" destId="{B06244A6-0F51-4AB9-8FC6-8CFFB789EAEE}" srcOrd="1" destOrd="0" presId="urn:microsoft.com/office/officeart/2005/8/layout/process1"/>
    <dgm:cxn modelId="{23B944E3-ECB9-46FD-910F-C3E0DC093D9A}" type="presOf" srcId="{4CA5CC3F-16D3-43D4-AF3D-8602D5128D4B}" destId="{C496A1BF-5A1C-43CD-8ACF-290A4A86243D}" srcOrd="0" destOrd="0" presId="urn:microsoft.com/office/officeart/2005/8/layout/process1"/>
    <dgm:cxn modelId="{43F185A3-A7F9-41B9-B034-99AC1F2FFD7A}" type="presParOf" srcId="{C496A1BF-5A1C-43CD-8ACF-290A4A86243D}" destId="{7D9FBAF9-DAEC-4988-B7F0-B92AF7BD8E58}" srcOrd="0" destOrd="0" presId="urn:microsoft.com/office/officeart/2005/8/layout/process1"/>
    <dgm:cxn modelId="{779981DF-2A68-49BD-985B-167D6B5DF33C}" type="presParOf" srcId="{C496A1BF-5A1C-43CD-8ACF-290A4A86243D}" destId="{A15D65E6-B899-4045-A715-B96F7C060F1C}" srcOrd="1" destOrd="0" presId="urn:microsoft.com/office/officeart/2005/8/layout/process1"/>
    <dgm:cxn modelId="{6A25AF52-47EB-46C3-B45C-4AE6DD643269}" type="presParOf" srcId="{A15D65E6-B899-4045-A715-B96F7C060F1C}" destId="{B06244A6-0F51-4AB9-8FC6-8CFFB789EAEE}" srcOrd="0" destOrd="0" presId="urn:microsoft.com/office/officeart/2005/8/layout/process1"/>
    <dgm:cxn modelId="{84A371B5-653E-427D-8FF7-51B37E38CC9E}" type="presParOf" srcId="{C496A1BF-5A1C-43CD-8ACF-290A4A86243D}" destId="{2B089779-3C63-46BE-AED9-AE78E7590A8E}" srcOrd="2" destOrd="0" presId="urn:microsoft.com/office/officeart/2005/8/layout/process1"/>
    <dgm:cxn modelId="{C6E50607-78F7-430C-9F09-0890FD238D1D}" type="presParOf" srcId="{C496A1BF-5A1C-43CD-8ACF-290A4A86243D}" destId="{27A56115-EF12-4722-B4AC-7C20CFDE146A}" srcOrd="3" destOrd="0" presId="urn:microsoft.com/office/officeart/2005/8/layout/process1"/>
    <dgm:cxn modelId="{CFE43BC2-373E-4E42-891A-04D8E9B1DB8C}" type="presParOf" srcId="{27A56115-EF12-4722-B4AC-7C20CFDE146A}" destId="{586506B7-958E-46E2-AA41-D26CC99C3D82}" srcOrd="0" destOrd="0" presId="urn:microsoft.com/office/officeart/2005/8/layout/process1"/>
    <dgm:cxn modelId="{5C38CE57-4209-4E87-87DD-25CE704C122D}" type="presParOf" srcId="{C496A1BF-5A1C-43CD-8ACF-290A4A86243D}" destId="{E1D621A0-E8D2-4C78-BB69-C3CA9724C8AF}" srcOrd="4" destOrd="0" presId="urn:microsoft.com/office/officeart/2005/8/layout/process1"/>
    <dgm:cxn modelId="{D36BC820-D0E8-493E-BA33-301BD5AA090B}" type="presParOf" srcId="{C496A1BF-5A1C-43CD-8ACF-290A4A86243D}" destId="{A4449D0E-E0BA-4F13-8F6A-81579BBE7400}" srcOrd="5" destOrd="0" presId="urn:microsoft.com/office/officeart/2005/8/layout/process1"/>
    <dgm:cxn modelId="{7A7FA745-7843-4700-A13F-1F5BFE861AE9}" type="presParOf" srcId="{A4449D0E-E0BA-4F13-8F6A-81579BBE7400}" destId="{1E84D578-CC17-43E3-AD98-348ABCC87813}" srcOrd="0" destOrd="0" presId="urn:microsoft.com/office/officeart/2005/8/layout/process1"/>
    <dgm:cxn modelId="{BCC28CCF-A6EE-4B0D-8FE8-4C7E9F1D1CB2}" type="presParOf" srcId="{C496A1BF-5A1C-43CD-8ACF-290A4A86243D}" destId="{EF6AB4C6-675D-4951-90EF-7A8995CD8CF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A5CC3F-16D3-43D4-AF3D-8602D5128D4B}" type="doc">
      <dgm:prSet loTypeId="urn:microsoft.com/office/officeart/2005/8/layout/process1" loCatId="process" qsTypeId="urn:microsoft.com/office/officeart/2005/8/quickstyle/3d2#3" qsCatId="3D" csTypeId="urn:microsoft.com/office/officeart/2005/8/colors/accent6_2#2" csCatId="accent6" phldr="1"/>
      <dgm:spPr/>
      <dgm:t>
        <a:bodyPr/>
        <a:lstStyle/>
        <a:p>
          <a:endParaRPr lang="en-GB"/>
        </a:p>
      </dgm:t>
    </dgm:pt>
    <dgm:pt modelId="{155E9793-C09C-4FE3-8457-A7F4E3AD0B33}">
      <dgm:prSet phldrT="[Text]" phldr="0" custT="1"/>
      <dgm:spPr/>
      <dgm:t>
        <a:bodyPr/>
        <a:lstStyle/>
        <a:p>
          <a:r>
            <a:rPr lang="en-GB" sz="3200" dirty="0"/>
            <a:t>Concerns raised through speaking up options available.   If via WiC, internal guardians/lead pick up and provide initial response/contact RAG System applies (red requires escalation as appropriate)</a:t>
          </a:r>
        </a:p>
      </dgm:t>
    </dgm:pt>
    <dgm:pt modelId="{E859702C-E0C9-4F7B-B089-2B137F58AC00}" type="parTrans" cxnId="{51265600-F334-4250-96E3-A6D55D3BBBB1}">
      <dgm:prSet/>
      <dgm:spPr/>
      <dgm:t>
        <a:bodyPr/>
        <a:lstStyle/>
        <a:p>
          <a:endParaRPr lang="en-GB"/>
        </a:p>
      </dgm:t>
    </dgm:pt>
    <dgm:pt modelId="{83B1EF69-CA97-472A-958E-2D7C0955D398}" type="sibTrans" cxnId="{51265600-F334-4250-96E3-A6D55D3BBBB1}">
      <dgm:prSet/>
      <dgm:spPr/>
      <dgm:t>
        <a:bodyPr/>
        <a:lstStyle/>
        <a:p>
          <a:endParaRPr lang="en-GB"/>
        </a:p>
      </dgm:t>
    </dgm:pt>
    <dgm:pt modelId="{BDF241FC-6588-4A66-8D16-1BFB7A5F2E54}">
      <dgm:prSet phldrT="[Text]" phldr="0" custT="1"/>
      <dgm:spPr/>
      <dgm:t>
        <a:bodyPr/>
        <a:lstStyle/>
        <a:p>
          <a:r>
            <a:rPr lang="en-GB" sz="3200" dirty="0" err="1"/>
            <a:t>SuS</a:t>
          </a:r>
          <a:r>
            <a:rPr lang="en-GB" sz="3200" dirty="0"/>
            <a:t> MDT held monthly anonymous WiC reports reviewed and discussed alongside wider data and intelligence from leads and services</a:t>
          </a:r>
        </a:p>
      </dgm:t>
    </dgm:pt>
    <dgm:pt modelId="{54C9F3EE-6BB2-4E07-AEAE-18E01363B1DE}" type="parTrans" cxnId="{1876D97C-9284-4FA7-A1FE-1EDDCEE4BBC0}">
      <dgm:prSet/>
      <dgm:spPr/>
      <dgm:t>
        <a:bodyPr/>
        <a:lstStyle/>
        <a:p>
          <a:endParaRPr lang="en-GB"/>
        </a:p>
      </dgm:t>
    </dgm:pt>
    <dgm:pt modelId="{ED7172FF-E83C-4029-825C-9A5A0CACBEF2}" type="sibTrans" cxnId="{1876D97C-9284-4FA7-A1FE-1EDDCEE4BBC0}">
      <dgm:prSet/>
      <dgm:spPr/>
      <dgm:t>
        <a:bodyPr/>
        <a:lstStyle/>
        <a:p>
          <a:endParaRPr lang="en-GB"/>
        </a:p>
      </dgm:t>
    </dgm:pt>
    <dgm:pt modelId="{B25D06F7-35BA-4921-A7A9-BCF7D5EE8B5E}">
      <dgm:prSet phldrT="[Text]" phldr="0" custT="1"/>
      <dgm:spPr/>
      <dgm:t>
        <a:bodyPr/>
        <a:lstStyle/>
        <a:p>
          <a:r>
            <a:rPr lang="en-GB" sz="3200" dirty="0"/>
            <a:t>Quarterly meetings between the Guardians &amp; WOD Director and Chair as the Executive and non-Executive Sponsors to report on activity, learning and action taken</a:t>
          </a:r>
        </a:p>
      </dgm:t>
    </dgm:pt>
    <dgm:pt modelId="{78DB7A13-0317-4079-BDE0-CFFA50A886C4}" type="parTrans" cxnId="{D871EA2F-9FC1-4A4D-9B03-8428BD77CB15}">
      <dgm:prSet/>
      <dgm:spPr/>
      <dgm:t>
        <a:bodyPr/>
        <a:lstStyle/>
        <a:p>
          <a:endParaRPr lang="en-GB"/>
        </a:p>
      </dgm:t>
    </dgm:pt>
    <dgm:pt modelId="{2C7E54AE-BCB0-48F3-9FDE-B153946D31E8}" type="sibTrans" cxnId="{D871EA2F-9FC1-4A4D-9B03-8428BD77CB15}">
      <dgm:prSet/>
      <dgm:spPr/>
      <dgm:t>
        <a:bodyPr/>
        <a:lstStyle/>
        <a:p>
          <a:endParaRPr lang="en-GB"/>
        </a:p>
      </dgm:t>
    </dgm:pt>
    <dgm:pt modelId="{6A53159A-A8B0-438F-A0E8-B0C071BA37A6}">
      <dgm:prSet custT="1"/>
      <dgm:spPr/>
      <dgm:t>
        <a:bodyPr/>
        <a:lstStyle/>
        <a:p>
          <a:r>
            <a:rPr lang="en-GB" sz="3200" dirty="0"/>
            <a:t>6-monthly Speaking Up Governance Reporting via WOD &amp; Audit Committees for assurance</a:t>
          </a:r>
        </a:p>
      </dgm:t>
    </dgm:pt>
    <dgm:pt modelId="{5D97E632-685D-43B2-81BB-B26769E4FD7F}" type="parTrans" cxnId="{2079DD8B-DFA9-4E67-8421-D5EA6478B2A1}">
      <dgm:prSet/>
      <dgm:spPr/>
      <dgm:t>
        <a:bodyPr/>
        <a:lstStyle/>
        <a:p>
          <a:endParaRPr lang="en-GB"/>
        </a:p>
      </dgm:t>
    </dgm:pt>
    <dgm:pt modelId="{C5B09E52-7EAA-4E50-A31A-F3E97AEAC337}" type="sibTrans" cxnId="{2079DD8B-DFA9-4E67-8421-D5EA6478B2A1}">
      <dgm:prSet/>
      <dgm:spPr/>
      <dgm:t>
        <a:bodyPr/>
        <a:lstStyle/>
        <a:p>
          <a:endParaRPr lang="en-GB"/>
        </a:p>
      </dgm:t>
    </dgm:pt>
    <dgm:pt modelId="{C496A1BF-5A1C-43CD-8ACF-290A4A86243D}" type="pres">
      <dgm:prSet presAssocID="{4CA5CC3F-16D3-43D4-AF3D-8602D5128D4B}" presName="Name0" presStyleCnt="0">
        <dgm:presLayoutVars>
          <dgm:dir/>
          <dgm:resizeHandles val="exact"/>
        </dgm:presLayoutVars>
      </dgm:prSet>
      <dgm:spPr/>
    </dgm:pt>
    <dgm:pt modelId="{7D9FBAF9-DAEC-4988-B7F0-B92AF7BD8E58}" type="pres">
      <dgm:prSet presAssocID="{155E9793-C09C-4FE3-8457-A7F4E3AD0B33}" presName="node" presStyleLbl="node1" presStyleIdx="0" presStyleCnt="4">
        <dgm:presLayoutVars>
          <dgm:bulletEnabled val="1"/>
        </dgm:presLayoutVars>
      </dgm:prSet>
      <dgm:spPr/>
    </dgm:pt>
    <dgm:pt modelId="{A15D65E6-B899-4045-A715-B96F7C060F1C}" type="pres">
      <dgm:prSet presAssocID="{83B1EF69-CA97-472A-958E-2D7C0955D398}" presName="sibTrans" presStyleLbl="sibTrans2D1" presStyleIdx="0" presStyleCnt="3"/>
      <dgm:spPr/>
    </dgm:pt>
    <dgm:pt modelId="{B06244A6-0F51-4AB9-8FC6-8CFFB789EAEE}" type="pres">
      <dgm:prSet presAssocID="{83B1EF69-CA97-472A-958E-2D7C0955D398}" presName="connectorText" presStyleLbl="sibTrans2D1" presStyleIdx="0" presStyleCnt="3"/>
      <dgm:spPr/>
    </dgm:pt>
    <dgm:pt modelId="{2B089779-3C63-46BE-AED9-AE78E7590A8E}" type="pres">
      <dgm:prSet presAssocID="{BDF241FC-6588-4A66-8D16-1BFB7A5F2E54}" presName="node" presStyleLbl="node1" presStyleIdx="1" presStyleCnt="4">
        <dgm:presLayoutVars>
          <dgm:bulletEnabled val="1"/>
        </dgm:presLayoutVars>
      </dgm:prSet>
      <dgm:spPr/>
    </dgm:pt>
    <dgm:pt modelId="{27A56115-EF12-4722-B4AC-7C20CFDE146A}" type="pres">
      <dgm:prSet presAssocID="{ED7172FF-E83C-4029-825C-9A5A0CACBEF2}" presName="sibTrans" presStyleLbl="sibTrans2D1" presStyleIdx="1" presStyleCnt="3"/>
      <dgm:spPr/>
    </dgm:pt>
    <dgm:pt modelId="{586506B7-958E-46E2-AA41-D26CC99C3D82}" type="pres">
      <dgm:prSet presAssocID="{ED7172FF-E83C-4029-825C-9A5A0CACBEF2}" presName="connectorText" presStyleLbl="sibTrans2D1" presStyleIdx="1" presStyleCnt="3"/>
      <dgm:spPr/>
    </dgm:pt>
    <dgm:pt modelId="{E1D621A0-E8D2-4C78-BB69-C3CA9724C8AF}" type="pres">
      <dgm:prSet presAssocID="{B25D06F7-35BA-4921-A7A9-BCF7D5EE8B5E}" presName="node" presStyleLbl="node1" presStyleIdx="2" presStyleCnt="4">
        <dgm:presLayoutVars>
          <dgm:bulletEnabled val="1"/>
        </dgm:presLayoutVars>
      </dgm:prSet>
      <dgm:spPr/>
    </dgm:pt>
    <dgm:pt modelId="{A4449D0E-E0BA-4F13-8F6A-81579BBE7400}" type="pres">
      <dgm:prSet presAssocID="{2C7E54AE-BCB0-48F3-9FDE-B153946D31E8}" presName="sibTrans" presStyleLbl="sibTrans2D1" presStyleIdx="2" presStyleCnt="3"/>
      <dgm:spPr/>
    </dgm:pt>
    <dgm:pt modelId="{1E84D578-CC17-43E3-AD98-348ABCC87813}" type="pres">
      <dgm:prSet presAssocID="{2C7E54AE-BCB0-48F3-9FDE-B153946D31E8}" presName="connectorText" presStyleLbl="sibTrans2D1" presStyleIdx="2" presStyleCnt="3"/>
      <dgm:spPr/>
    </dgm:pt>
    <dgm:pt modelId="{EF6AB4C6-675D-4951-90EF-7A8995CD8CFE}" type="pres">
      <dgm:prSet presAssocID="{6A53159A-A8B0-438F-A0E8-B0C071BA37A6}" presName="node" presStyleLbl="node1" presStyleIdx="3" presStyleCnt="4">
        <dgm:presLayoutVars>
          <dgm:bulletEnabled val="1"/>
        </dgm:presLayoutVars>
      </dgm:prSet>
      <dgm:spPr/>
    </dgm:pt>
  </dgm:ptLst>
  <dgm:cxnLst>
    <dgm:cxn modelId="{61DD7100-F3B4-483B-ADFC-B94A32259238}" type="presOf" srcId="{2C7E54AE-BCB0-48F3-9FDE-B153946D31E8}" destId="{A4449D0E-E0BA-4F13-8F6A-81579BBE7400}" srcOrd="0" destOrd="0" presId="urn:microsoft.com/office/officeart/2005/8/layout/process1"/>
    <dgm:cxn modelId="{51265600-F334-4250-96E3-A6D55D3BBBB1}" srcId="{4CA5CC3F-16D3-43D4-AF3D-8602D5128D4B}" destId="{155E9793-C09C-4FE3-8457-A7F4E3AD0B33}" srcOrd="0" destOrd="0" parTransId="{E859702C-E0C9-4F7B-B089-2B137F58AC00}" sibTransId="{83B1EF69-CA97-472A-958E-2D7C0955D398}"/>
    <dgm:cxn modelId="{34CFD10F-B220-4310-A248-DF5DD52284BD}" type="presOf" srcId="{B25D06F7-35BA-4921-A7A9-BCF7D5EE8B5E}" destId="{E1D621A0-E8D2-4C78-BB69-C3CA9724C8AF}" srcOrd="0" destOrd="0" presId="urn:microsoft.com/office/officeart/2005/8/layout/process1"/>
    <dgm:cxn modelId="{D871EA2F-9FC1-4A4D-9B03-8428BD77CB15}" srcId="{4CA5CC3F-16D3-43D4-AF3D-8602D5128D4B}" destId="{B25D06F7-35BA-4921-A7A9-BCF7D5EE8B5E}" srcOrd="2" destOrd="0" parTransId="{78DB7A13-0317-4079-BDE0-CFFA50A886C4}" sibTransId="{2C7E54AE-BCB0-48F3-9FDE-B153946D31E8}"/>
    <dgm:cxn modelId="{B28FE831-8E27-4B4D-B572-15388662D99A}" type="presOf" srcId="{ED7172FF-E83C-4029-825C-9A5A0CACBEF2}" destId="{27A56115-EF12-4722-B4AC-7C20CFDE146A}" srcOrd="0" destOrd="0" presId="urn:microsoft.com/office/officeart/2005/8/layout/process1"/>
    <dgm:cxn modelId="{8672894F-C27E-46D1-8CDA-8FFCF7C406B9}" type="presOf" srcId="{2C7E54AE-BCB0-48F3-9FDE-B153946D31E8}" destId="{1E84D578-CC17-43E3-AD98-348ABCC87813}" srcOrd="1" destOrd="0" presId="urn:microsoft.com/office/officeart/2005/8/layout/process1"/>
    <dgm:cxn modelId="{15E6257A-C300-4783-BD96-C59EBF738167}" type="presOf" srcId="{83B1EF69-CA97-472A-958E-2D7C0955D398}" destId="{A15D65E6-B899-4045-A715-B96F7C060F1C}" srcOrd="0" destOrd="0" presId="urn:microsoft.com/office/officeart/2005/8/layout/process1"/>
    <dgm:cxn modelId="{1876D97C-9284-4FA7-A1FE-1EDDCEE4BBC0}" srcId="{4CA5CC3F-16D3-43D4-AF3D-8602D5128D4B}" destId="{BDF241FC-6588-4A66-8D16-1BFB7A5F2E54}" srcOrd="1" destOrd="0" parTransId="{54C9F3EE-6BB2-4E07-AEAE-18E01363B1DE}" sibTransId="{ED7172FF-E83C-4029-825C-9A5A0CACBEF2}"/>
    <dgm:cxn modelId="{2079DD8B-DFA9-4E67-8421-D5EA6478B2A1}" srcId="{4CA5CC3F-16D3-43D4-AF3D-8602D5128D4B}" destId="{6A53159A-A8B0-438F-A0E8-B0C071BA37A6}" srcOrd="3" destOrd="0" parTransId="{5D97E632-685D-43B2-81BB-B26769E4FD7F}" sibTransId="{C5B09E52-7EAA-4E50-A31A-F3E97AEAC337}"/>
    <dgm:cxn modelId="{C248769D-FE35-4984-BF81-5DCAE8D8FE8B}" type="presOf" srcId="{ED7172FF-E83C-4029-825C-9A5A0CACBEF2}" destId="{586506B7-958E-46E2-AA41-D26CC99C3D82}" srcOrd="1" destOrd="0" presId="urn:microsoft.com/office/officeart/2005/8/layout/process1"/>
    <dgm:cxn modelId="{5C7923BE-C81F-4F1B-A211-3F496680E05F}" type="presOf" srcId="{155E9793-C09C-4FE3-8457-A7F4E3AD0B33}" destId="{7D9FBAF9-DAEC-4988-B7F0-B92AF7BD8E58}" srcOrd="0" destOrd="0" presId="urn:microsoft.com/office/officeart/2005/8/layout/process1"/>
    <dgm:cxn modelId="{4790A0D0-DEFC-4453-8B86-A05A7C7F1412}" type="presOf" srcId="{BDF241FC-6588-4A66-8D16-1BFB7A5F2E54}" destId="{2B089779-3C63-46BE-AED9-AE78E7590A8E}" srcOrd="0" destOrd="0" presId="urn:microsoft.com/office/officeart/2005/8/layout/process1"/>
    <dgm:cxn modelId="{01FAEFD3-4FE7-4782-86F2-4064479A011F}" type="presOf" srcId="{6A53159A-A8B0-438F-A0E8-B0C071BA37A6}" destId="{EF6AB4C6-675D-4951-90EF-7A8995CD8CFE}" srcOrd="0" destOrd="0" presId="urn:microsoft.com/office/officeart/2005/8/layout/process1"/>
    <dgm:cxn modelId="{08EF3EE0-092B-4CA1-BA13-3EB2C0EBBED9}" type="presOf" srcId="{83B1EF69-CA97-472A-958E-2D7C0955D398}" destId="{B06244A6-0F51-4AB9-8FC6-8CFFB789EAEE}" srcOrd="1" destOrd="0" presId="urn:microsoft.com/office/officeart/2005/8/layout/process1"/>
    <dgm:cxn modelId="{23B944E3-ECB9-46FD-910F-C3E0DC093D9A}" type="presOf" srcId="{4CA5CC3F-16D3-43D4-AF3D-8602D5128D4B}" destId="{C496A1BF-5A1C-43CD-8ACF-290A4A86243D}" srcOrd="0" destOrd="0" presId="urn:microsoft.com/office/officeart/2005/8/layout/process1"/>
    <dgm:cxn modelId="{43F185A3-A7F9-41B9-B034-99AC1F2FFD7A}" type="presParOf" srcId="{C496A1BF-5A1C-43CD-8ACF-290A4A86243D}" destId="{7D9FBAF9-DAEC-4988-B7F0-B92AF7BD8E58}" srcOrd="0" destOrd="0" presId="urn:microsoft.com/office/officeart/2005/8/layout/process1"/>
    <dgm:cxn modelId="{779981DF-2A68-49BD-985B-167D6B5DF33C}" type="presParOf" srcId="{C496A1BF-5A1C-43CD-8ACF-290A4A86243D}" destId="{A15D65E6-B899-4045-A715-B96F7C060F1C}" srcOrd="1" destOrd="0" presId="urn:microsoft.com/office/officeart/2005/8/layout/process1"/>
    <dgm:cxn modelId="{6A25AF52-47EB-46C3-B45C-4AE6DD643269}" type="presParOf" srcId="{A15D65E6-B899-4045-A715-B96F7C060F1C}" destId="{B06244A6-0F51-4AB9-8FC6-8CFFB789EAEE}" srcOrd="0" destOrd="0" presId="urn:microsoft.com/office/officeart/2005/8/layout/process1"/>
    <dgm:cxn modelId="{84A371B5-653E-427D-8FF7-51B37E38CC9E}" type="presParOf" srcId="{C496A1BF-5A1C-43CD-8ACF-290A4A86243D}" destId="{2B089779-3C63-46BE-AED9-AE78E7590A8E}" srcOrd="2" destOrd="0" presId="urn:microsoft.com/office/officeart/2005/8/layout/process1"/>
    <dgm:cxn modelId="{C6E50607-78F7-430C-9F09-0890FD238D1D}" type="presParOf" srcId="{C496A1BF-5A1C-43CD-8ACF-290A4A86243D}" destId="{27A56115-EF12-4722-B4AC-7C20CFDE146A}" srcOrd="3" destOrd="0" presId="urn:microsoft.com/office/officeart/2005/8/layout/process1"/>
    <dgm:cxn modelId="{CFE43BC2-373E-4E42-891A-04D8E9B1DB8C}" type="presParOf" srcId="{27A56115-EF12-4722-B4AC-7C20CFDE146A}" destId="{586506B7-958E-46E2-AA41-D26CC99C3D82}" srcOrd="0" destOrd="0" presId="urn:microsoft.com/office/officeart/2005/8/layout/process1"/>
    <dgm:cxn modelId="{5C38CE57-4209-4E87-87DD-25CE704C122D}" type="presParOf" srcId="{C496A1BF-5A1C-43CD-8ACF-290A4A86243D}" destId="{E1D621A0-E8D2-4C78-BB69-C3CA9724C8AF}" srcOrd="4" destOrd="0" presId="urn:microsoft.com/office/officeart/2005/8/layout/process1"/>
    <dgm:cxn modelId="{D36BC820-D0E8-493E-BA33-301BD5AA090B}" type="presParOf" srcId="{C496A1BF-5A1C-43CD-8ACF-290A4A86243D}" destId="{A4449D0E-E0BA-4F13-8F6A-81579BBE7400}" srcOrd="5" destOrd="0" presId="urn:microsoft.com/office/officeart/2005/8/layout/process1"/>
    <dgm:cxn modelId="{7A7FA745-7843-4700-A13F-1F5BFE861AE9}" type="presParOf" srcId="{A4449D0E-E0BA-4F13-8F6A-81579BBE7400}" destId="{1E84D578-CC17-43E3-AD98-348ABCC87813}" srcOrd="0" destOrd="0" presId="urn:microsoft.com/office/officeart/2005/8/layout/process1"/>
    <dgm:cxn modelId="{BCC28CCF-A6EE-4B0D-8FE8-4C7E9F1D1CB2}" type="presParOf" srcId="{C496A1BF-5A1C-43CD-8ACF-290A4A86243D}" destId="{EF6AB4C6-675D-4951-90EF-7A8995CD8CF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B9570-B066-44E8-A089-3DD5A73EC412}">
      <dsp:nvSpPr>
        <dsp:cNvPr id="0" name=""/>
        <dsp:cNvSpPr/>
      </dsp:nvSpPr>
      <dsp:spPr>
        <a:xfrm>
          <a:off x="4103063" y="1972828"/>
          <a:ext cx="4914765" cy="4914765"/>
        </a:xfrm>
        <a:prstGeom prst="ellipse">
          <a:avLst/>
        </a:prstGeom>
        <a:solidFill>
          <a:schemeClr val="accent6">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b="1" kern="1200" dirty="0">
              <a:latin typeface="Arial" panose="020B0604020202020204" pitchFamily="34" charset="0"/>
              <a:cs typeface="Arial" panose="020B0604020202020204" pitchFamily="34" charset="0"/>
            </a:rPr>
            <a:t>Speaking Up Safely in SBU HB</a:t>
          </a:r>
        </a:p>
      </dsp:txBody>
      <dsp:txXfrm>
        <a:off x="4822814" y="2692579"/>
        <a:ext cx="3475263" cy="3475263"/>
      </dsp:txXfrm>
    </dsp:sp>
    <dsp:sp modelId="{5D32ADCC-FCB9-40C9-94AF-A9A329751E85}">
      <dsp:nvSpPr>
        <dsp:cNvPr id="0" name=""/>
        <dsp:cNvSpPr/>
      </dsp:nvSpPr>
      <dsp:spPr>
        <a:xfrm>
          <a:off x="5331755" y="877"/>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Trade Unions</a:t>
          </a:r>
        </a:p>
      </dsp:txBody>
      <dsp:txXfrm>
        <a:off x="5691630" y="360752"/>
        <a:ext cx="1737632" cy="1737632"/>
      </dsp:txXfrm>
    </dsp:sp>
    <dsp:sp modelId="{0E06DA86-4AD7-4787-8AAE-CCE9E5BF1D7F}">
      <dsp:nvSpPr>
        <dsp:cNvPr id="0" name=""/>
        <dsp:cNvSpPr/>
      </dsp:nvSpPr>
      <dsp:spPr>
        <a:xfrm>
          <a:off x="7594951" y="938323"/>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Workforce &amp; OD</a:t>
          </a:r>
        </a:p>
      </dsp:txBody>
      <dsp:txXfrm>
        <a:off x="7954826" y="1298198"/>
        <a:ext cx="1737632" cy="1737632"/>
      </dsp:txXfrm>
    </dsp:sp>
    <dsp:sp modelId="{2F084582-E8CA-4942-B93C-FE0EB82502DB}">
      <dsp:nvSpPr>
        <dsp:cNvPr id="0" name=""/>
        <dsp:cNvSpPr/>
      </dsp:nvSpPr>
      <dsp:spPr>
        <a:xfrm>
          <a:off x="8532397" y="3201519"/>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Datix</a:t>
          </a:r>
        </a:p>
      </dsp:txBody>
      <dsp:txXfrm>
        <a:off x="8892272" y="3561394"/>
        <a:ext cx="1737632" cy="1737632"/>
      </dsp:txXfrm>
    </dsp:sp>
    <dsp:sp modelId="{8139A704-D074-417C-88A9-4FE623309CB3}">
      <dsp:nvSpPr>
        <dsp:cNvPr id="0" name=""/>
        <dsp:cNvSpPr/>
      </dsp:nvSpPr>
      <dsp:spPr>
        <a:xfrm>
          <a:off x="7594951" y="5464715"/>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Work in Confidence</a:t>
          </a:r>
        </a:p>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(Resident</a:t>
          </a:r>
        </a:p>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Drs)</a:t>
          </a:r>
        </a:p>
      </dsp:txBody>
      <dsp:txXfrm>
        <a:off x="7954826" y="5824590"/>
        <a:ext cx="1737632" cy="1737632"/>
      </dsp:txXfrm>
    </dsp:sp>
    <dsp:sp modelId="{A630B946-C6BE-4150-9125-77E435328F63}">
      <dsp:nvSpPr>
        <dsp:cNvPr id="0" name=""/>
        <dsp:cNvSpPr/>
      </dsp:nvSpPr>
      <dsp:spPr>
        <a:xfrm>
          <a:off x="5331755" y="6402162"/>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Staff OH &amp; </a:t>
          </a:r>
        </a:p>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Wellbeing</a:t>
          </a:r>
        </a:p>
      </dsp:txBody>
      <dsp:txXfrm>
        <a:off x="5691630" y="6762037"/>
        <a:ext cx="1737632" cy="1737632"/>
      </dsp:txXfrm>
    </dsp:sp>
    <dsp:sp modelId="{9B6AD513-F2B2-409E-8F5F-CB109BD323F2}">
      <dsp:nvSpPr>
        <dsp:cNvPr id="0" name=""/>
        <dsp:cNvSpPr/>
      </dsp:nvSpPr>
      <dsp:spPr>
        <a:xfrm>
          <a:off x="3068559" y="5464715"/>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Chaplaincy</a:t>
          </a:r>
        </a:p>
      </dsp:txBody>
      <dsp:txXfrm>
        <a:off x="3428434" y="5824590"/>
        <a:ext cx="1737632" cy="1737632"/>
      </dsp:txXfrm>
    </dsp:sp>
    <dsp:sp modelId="{93FBAFA4-3AE2-44BF-A7E7-2BB09055628B}">
      <dsp:nvSpPr>
        <dsp:cNvPr id="0" name=""/>
        <dsp:cNvSpPr/>
      </dsp:nvSpPr>
      <dsp:spPr>
        <a:xfrm>
          <a:off x="1856952" y="3067328"/>
          <a:ext cx="2643087" cy="2569341"/>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Safe-guarding</a:t>
          </a:r>
        </a:p>
      </dsp:txBody>
      <dsp:txXfrm>
        <a:off x="2244023" y="3443599"/>
        <a:ext cx="1868945" cy="1816799"/>
      </dsp:txXfrm>
    </dsp:sp>
    <dsp:sp modelId="{6038B231-CDBF-4DE9-8ED2-D3F3A7B3D23B}">
      <dsp:nvSpPr>
        <dsp:cNvPr id="0" name=""/>
        <dsp:cNvSpPr/>
      </dsp:nvSpPr>
      <dsp:spPr>
        <a:xfrm>
          <a:off x="3068559" y="938323"/>
          <a:ext cx="2457382" cy="2457382"/>
        </a:xfrm>
        <a:prstGeom prst="ellipse">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Health &amp; </a:t>
          </a:r>
        </a:p>
        <a:p>
          <a:pPr marL="0" lvl="0" indent="0" algn="ctr" defTabSz="1155700">
            <a:lnSpc>
              <a:spcPct val="90000"/>
            </a:lnSpc>
            <a:spcBef>
              <a:spcPct val="0"/>
            </a:spcBef>
            <a:spcAft>
              <a:spcPct val="35000"/>
            </a:spcAft>
            <a:buNone/>
          </a:pPr>
          <a:r>
            <a:rPr lang="en-GB" sz="2600" kern="1200" dirty="0">
              <a:latin typeface="Arial" panose="020B0604020202020204" pitchFamily="34" charset="0"/>
              <a:cs typeface="Arial" panose="020B0604020202020204" pitchFamily="34" charset="0"/>
            </a:rPr>
            <a:t>Safety</a:t>
          </a:r>
        </a:p>
      </dsp:txBody>
      <dsp:txXfrm>
        <a:off x="3428434" y="1298198"/>
        <a:ext cx="1737632" cy="17376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FBAF9-DAEC-4988-B7F0-B92AF7BD8E58}">
      <dsp:nvSpPr>
        <dsp:cNvPr id="0" name=""/>
        <dsp:cNvSpPr/>
      </dsp:nvSpPr>
      <dsp:spPr>
        <a:xfrm>
          <a:off x="7650" y="2194390"/>
          <a:ext cx="3344977" cy="4547079"/>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Concerns raised through speaking up options available.   If via Guardian Service, RAG System applies (red out of hours linked to Silver on-call)</a:t>
          </a:r>
        </a:p>
      </dsp:txBody>
      <dsp:txXfrm>
        <a:off x="105621" y="2292361"/>
        <a:ext cx="3149035" cy="4351137"/>
      </dsp:txXfrm>
    </dsp:sp>
    <dsp:sp modelId="{A15D65E6-B899-4045-A715-B96F7C060F1C}">
      <dsp:nvSpPr>
        <dsp:cNvPr id="0" name=""/>
        <dsp:cNvSpPr/>
      </dsp:nvSpPr>
      <dsp:spPr>
        <a:xfrm>
          <a:off x="3687126"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3687126" y="4219064"/>
        <a:ext cx="496395" cy="497732"/>
      </dsp:txXfrm>
    </dsp:sp>
    <dsp:sp modelId="{2B089779-3C63-46BE-AED9-AE78E7590A8E}">
      <dsp:nvSpPr>
        <dsp:cNvPr id="0" name=""/>
        <dsp:cNvSpPr/>
      </dsp:nvSpPr>
      <dsp:spPr>
        <a:xfrm>
          <a:off x="4690619" y="2194390"/>
          <a:ext cx="3344977" cy="4547079"/>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Guardian Service share monthly anonymous reports with WOD Director, Chair and Workforce &amp; OD / Services</a:t>
          </a:r>
        </a:p>
      </dsp:txBody>
      <dsp:txXfrm>
        <a:off x="4788590" y="2292361"/>
        <a:ext cx="3149035" cy="4351137"/>
      </dsp:txXfrm>
    </dsp:sp>
    <dsp:sp modelId="{27A56115-EF12-4722-B4AC-7C20CFDE146A}">
      <dsp:nvSpPr>
        <dsp:cNvPr id="0" name=""/>
        <dsp:cNvSpPr/>
      </dsp:nvSpPr>
      <dsp:spPr>
        <a:xfrm>
          <a:off x="8370095"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8370095" y="4219064"/>
        <a:ext cx="496395" cy="497732"/>
      </dsp:txXfrm>
    </dsp:sp>
    <dsp:sp modelId="{E1D621A0-E8D2-4C78-BB69-C3CA9724C8AF}">
      <dsp:nvSpPr>
        <dsp:cNvPr id="0" name=""/>
        <dsp:cNvSpPr/>
      </dsp:nvSpPr>
      <dsp:spPr>
        <a:xfrm>
          <a:off x="9373588" y="2194390"/>
          <a:ext cx="3344977" cy="4547079"/>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Monthly meetings between the Guardian Service &amp; WOD Director.  8-weekly with Chair</a:t>
          </a:r>
        </a:p>
      </dsp:txBody>
      <dsp:txXfrm>
        <a:off x="9471559" y="2292361"/>
        <a:ext cx="3149035" cy="4351137"/>
      </dsp:txXfrm>
    </dsp:sp>
    <dsp:sp modelId="{A4449D0E-E0BA-4F13-8F6A-81579BBE7400}">
      <dsp:nvSpPr>
        <dsp:cNvPr id="0" name=""/>
        <dsp:cNvSpPr/>
      </dsp:nvSpPr>
      <dsp:spPr>
        <a:xfrm>
          <a:off x="13053064"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13053064" y="4219064"/>
        <a:ext cx="496395" cy="497732"/>
      </dsp:txXfrm>
    </dsp:sp>
    <dsp:sp modelId="{EF6AB4C6-675D-4951-90EF-7A8995CD8CFE}">
      <dsp:nvSpPr>
        <dsp:cNvPr id="0" name=""/>
        <dsp:cNvSpPr/>
      </dsp:nvSpPr>
      <dsp:spPr>
        <a:xfrm>
          <a:off x="14056557" y="2194390"/>
          <a:ext cx="3344977" cy="4547079"/>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6-monthly and annual Speaking Up Reports via WOD Delivery Group and Committee to report key local activity and learning</a:t>
          </a:r>
        </a:p>
      </dsp:txBody>
      <dsp:txXfrm>
        <a:off x="14154528" y="2292361"/>
        <a:ext cx="3149035" cy="43511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FBAF9-DAEC-4988-B7F0-B92AF7BD8E58}">
      <dsp:nvSpPr>
        <dsp:cNvPr id="0" name=""/>
        <dsp:cNvSpPr/>
      </dsp:nvSpPr>
      <dsp:spPr>
        <a:xfrm>
          <a:off x="7650" y="1102048"/>
          <a:ext cx="3344977" cy="673176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Concerns raised through speaking up options available.   If via WiC, internal guardians/lead pick up and provide initial response/contact RAG System applies (red requires escalation as appropriate)</a:t>
          </a:r>
        </a:p>
      </dsp:txBody>
      <dsp:txXfrm>
        <a:off x="105621" y="1200019"/>
        <a:ext cx="3149035" cy="6535822"/>
      </dsp:txXfrm>
    </dsp:sp>
    <dsp:sp modelId="{A15D65E6-B899-4045-A715-B96F7C060F1C}">
      <dsp:nvSpPr>
        <dsp:cNvPr id="0" name=""/>
        <dsp:cNvSpPr/>
      </dsp:nvSpPr>
      <dsp:spPr>
        <a:xfrm>
          <a:off x="3687126"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3687126" y="4219064"/>
        <a:ext cx="496395" cy="497732"/>
      </dsp:txXfrm>
    </dsp:sp>
    <dsp:sp modelId="{2B089779-3C63-46BE-AED9-AE78E7590A8E}">
      <dsp:nvSpPr>
        <dsp:cNvPr id="0" name=""/>
        <dsp:cNvSpPr/>
      </dsp:nvSpPr>
      <dsp:spPr>
        <a:xfrm>
          <a:off x="4690619" y="1102048"/>
          <a:ext cx="3344977" cy="673176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err="1"/>
            <a:t>SuS</a:t>
          </a:r>
          <a:r>
            <a:rPr lang="en-GB" sz="3200" kern="1200" dirty="0"/>
            <a:t> MDT held monthly anonymous WiC reports reviewed and discussed alongside wider data and intelligence from leads and services</a:t>
          </a:r>
        </a:p>
      </dsp:txBody>
      <dsp:txXfrm>
        <a:off x="4788590" y="1200019"/>
        <a:ext cx="3149035" cy="6535822"/>
      </dsp:txXfrm>
    </dsp:sp>
    <dsp:sp modelId="{27A56115-EF12-4722-B4AC-7C20CFDE146A}">
      <dsp:nvSpPr>
        <dsp:cNvPr id="0" name=""/>
        <dsp:cNvSpPr/>
      </dsp:nvSpPr>
      <dsp:spPr>
        <a:xfrm>
          <a:off x="8370095"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8370095" y="4219064"/>
        <a:ext cx="496395" cy="497732"/>
      </dsp:txXfrm>
    </dsp:sp>
    <dsp:sp modelId="{E1D621A0-E8D2-4C78-BB69-C3CA9724C8AF}">
      <dsp:nvSpPr>
        <dsp:cNvPr id="0" name=""/>
        <dsp:cNvSpPr/>
      </dsp:nvSpPr>
      <dsp:spPr>
        <a:xfrm>
          <a:off x="9373588" y="1102048"/>
          <a:ext cx="3344977" cy="673176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Quarterly meetings between the Guardians &amp; WOD Director and Chair as the Executive and non-Executive Sponsors to report on activity, learning and action taken</a:t>
          </a:r>
        </a:p>
      </dsp:txBody>
      <dsp:txXfrm>
        <a:off x="9471559" y="1200019"/>
        <a:ext cx="3149035" cy="6535822"/>
      </dsp:txXfrm>
    </dsp:sp>
    <dsp:sp modelId="{A4449D0E-E0BA-4F13-8F6A-81579BBE7400}">
      <dsp:nvSpPr>
        <dsp:cNvPr id="0" name=""/>
        <dsp:cNvSpPr/>
      </dsp:nvSpPr>
      <dsp:spPr>
        <a:xfrm>
          <a:off x="13053064" y="4053153"/>
          <a:ext cx="709135" cy="829554"/>
        </a:xfrm>
        <a:prstGeom prst="rightArrow">
          <a:avLst>
            <a:gd name="adj1" fmla="val 60000"/>
            <a:gd name="adj2" fmla="val 50000"/>
          </a:avLst>
        </a:prstGeom>
        <a:solidFill>
          <a:schemeClr val="accent6">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en-GB" sz="3500" kern="1200"/>
        </a:p>
      </dsp:txBody>
      <dsp:txXfrm>
        <a:off x="13053064" y="4219064"/>
        <a:ext cx="496395" cy="497732"/>
      </dsp:txXfrm>
    </dsp:sp>
    <dsp:sp modelId="{EF6AB4C6-675D-4951-90EF-7A8995CD8CFE}">
      <dsp:nvSpPr>
        <dsp:cNvPr id="0" name=""/>
        <dsp:cNvSpPr/>
      </dsp:nvSpPr>
      <dsp:spPr>
        <a:xfrm>
          <a:off x="14056557" y="1102048"/>
          <a:ext cx="3344977" cy="673176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6-monthly Speaking Up Governance Reporting via WOD &amp; Audit Committees for assurance</a:t>
          </a:r>
        </a:p>
      </dsp:txBody>
      <dsp:txXfrm>
        <a:off x="14154528" y="1200019"/>
        <a:ext cx="3149035" cy="653582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EE7ECD9-44F3-DEBB-BA72-DE5516BF946D}"/>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1BE2199-4116-BDE3-4F84-2224CBF2D68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2333FF07-D416-4C2C-85F3-1B087AD86F7F}" type="datetimeFigureOut">
              <a:rPr lang="pt-BR" smtClean="0"/>
              <a:t>30/09/2026</a:t>
            </a:fld>
            <a:endParaRPr lang="pt-BR"/>
          </a:p>
        </p:txBody>
      </p:sp>
      <p:sp>
        <p:nvSpPr>
          <p:cNvPr id="4" name="Espaço Reservado para Rodapé 3">
            <a:extLst>
              <a:ext uri="{FF2B5EF4-FFF2-40B4-BE49-F238E27FC236}">
                <a16:creationId xmlns:a16="http://schemas.microsoft.com/office/drawing/2014/main" id="{4D68A4BD-4B7C-6155-441A-AE2DCD77C67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4C0BBA66-9424-88F5-D52A-96D4FF1EB8E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BEBD6FC-EFCB-47FE-B920-DC5304983EAE}" type="slidenum">
              <a:rPr lang="pt-BR" smtClean="0"/>
              <a:t>‹#›</a:t>
            </a:fld>
            <a:endParaRPr lang="pt-BR"/>
          </a:p>
        </p:txBody>
      </p:sp>
    </p:spTree>
    <p:extLst>
      <p:ext uri="{BB962C8B-B14F-4D97-AF65-F5344CB8AC3E}">
        <p14:creationId xmlns:p14="http://schemas.microsoft.com/office/powerpoint/2010/main" val="407072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8B3879D-8347-4C3B-8580-C424A6D4BD38}" type="datetimeFigureOut">
              <a:rPr lang="pt-BR" smtClean="0"/>
              <a:t>30/09/2026</a:t>
            </a:fld>
            <a:endParaRPr lang="pt-BR"/>
          </a:p>
        </p:txBody>
      </p:sp>
      <p:sp>
        <p:nvSpPr>
          <p:cNvPr id="4" name="Espaço Reservado para Imagem de Sli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632F1A2-D638-401F-83A8-37BE82B69C5E}" type="slidenum">
              <a:rPr lang="pt-BR" smtClean="0"/>
              <a:t>‹#›</a:t>
            </a:fld>
            <a:endParaRPr lang="pt-BR"/>
          </a:p>
        </p:txBody>
      </p:sp>
    </p:spTree>
    <p:extLst>
      <p:ext uri="{BB962C8B-B14F-4D97-AF65-F5344CB8AC3E}">
        <p14:creationId xmlns:p14="http://schemas.microsoft.com/office/powerpoint/2010/main" val="22249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aims of this short presentation are to answer and action the queries and discussion points raised against the previous options appraisal paper, based on option 2 being approved as the recommended option.</a:t>
            </a:r>
          </a:p>
          <a:p>
            <a:endParaRPr lang="en-GB" dirty="0"/>
          </a:p>
          <a:p>
            <a:r>
              <a:rPr lang="en-GB" dirty="0"/>
              <a:t>This would be subject to evolve under the Lead Guardian who will be responsible for setting up the service once established in post.</a:t>
            </a:r>
          </a:p>
        </p:txBody>
      </p:sp>
      <p:sp>
        <p:nvSpPr>
          <p:cNvPr id="4" name="Slide Number Placeholder 3"/>
          <p:cNvSpPr>
            <a:spLocks noGrp="1"/>
          </p:cNvSpPr>
          <p:nvPr>
            <p:ph type="sldNum" sz="quarter" idx="10"/>
          </p:nvPr>
        </p:nvSpPr>
        <p:spPr/>
        <p:txBody>
          <a:bodyPr/>
          <a:lstStyle/>
          <a:p>
            <a:fld id="{7632F1A2-D638-401F-83A8-37BE82B69C5E}" type="slidenum">
              <a:rPr lang="pt-BR" smtClean="0"/>
              <a:t>1</a:t>
            </a:fld>
            <a:endParaRPr lang="pt-B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81B18-A890-E774-E8BF-217D2794D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3D809-83E2-5A9F-A02F-48983C38C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6793B-84E1-4BC1-872F-92F3059934A8}"/>
              </a:ext>
            </a:extLst>
          </p:cNvPr>
          <p:cNvSpPr>
            <a:spLocks noGrp="1"/>
          </p:cNvSpPr>
          <p:nvPr>
            <p:ph type="body" idx="1"/>
          </p:nvPr>
        </p:nvSpPr>
        <p:spPr/>
        <p:txBody>
          <a:bodyPr/>
          <a:lstStyle/>
          <a:p>
            <a:r>
              <a:rPr lang="en-GB" dirty="0"/>
              <a:t>In looking at the options available for an effective anonymous Speaking Up option, it was first important to be clear on what it should aim to do.  These objectives put the person at the centre, link to the internal audit recommendations and well-documented best practice.</a:t>
            </a:r>
          </a:p>
        </p:txBody>
      </p:sp>
      <p:sp>
        <p:nvSpPr>
          <p:cNvPr id="4" name="Slide Number Placeholder 3">
            <a:extLst>
              <a:ext uri="{FF2B5EF4-FFF2-40B4-BE49-F238E27FC236}">
                <a16:creationId xmlns:a16="http://schemas.microsoft.com/office/drawing/2014/main" id="{8F4871A5-20AD-8510-848F-8227DA69B82C}"/>
              </a:ext>
            </a:extLst>
          </p:cNvPr>
          <p:cNvSpPr>
            <a:spLocks noGrp="1"/>
          </p:cNvSpPr>
          <p:nvPr>
            <p:ph type="sldNum" sz="quarter" idx="10"/>
          </p:nvPr>
        </p:nvSpPr>
        <p:spPr/>
        <p:txBody>
          <a:bodyPr/>
          <a:lstStyle/>
          <a:p>
            <a:fld id="{7632F1A2-D638-401F-83A8-37BE82B69C5E}" type="slidenum">
              <a:rPr lang="pt-BR" smtClean="0"/>
              <a:t>2</a:t>
            </a:fld>
            <a:endParaRPr lang="pt-BR"/>
          </a:p>
        </p:txBody>
      </p:sp>
    </p:spTree>
    <p:extLst>
      <p:ext uri="{BB962C8B-B14F-4D97-AF65-F5344CB8AC3E}">
        <p14:creationId xmlns:p14="http://schemas.microsoft.com/office/powerpoint/2010/main" val="359213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2D30-5539-08E6-0E25-804C64E8E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99B60-AB53-78C3-2781-4DD9CF138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DB0718-580F-11A5-B4A7-8AA9B2A2FE53}"/>
              </a:ext>
            </a:extLst>
          </p:cNvPr>
          <p:cNvSpPr>
            <a:spLocks noGrp="1"/>
          </p:cNvSpPr>
          <p:nvPr>
            <p:ph type="body" idx="1"/>
          </p:nvPr>
        </p:nvSpPr>
        <p:spPr/>
        <p:txBody>
          <a:bodyPr/>
          <a:lstStyle/>
          <a:p>
            <a:r>
              <a:rPr lang="en-GB" dirty="0"/>
              <a:t>In summary of the benchmarking, it was found that…</a:t>
            </a:r>
          </a:p>
          <a:p>
            <a:r>
              <a:rPr lang="en-GB" dirty="0"/>
              <a:t>Whilst no standardised provision has been mandated in NHS Wales, it is worth mentioning that Shared Services have commissioned WiC and it is already used to support resident doctors.  </a:t>
            </a:r>
          </a:p>
        </p:txBody>
      </p:sp>
      <p:sp>
        <p:nvSpPr>
          <p:cNvPr id="4" name="Slide Number Placeholder 3">
            <a:extLst>
              <a:ext uri="{FF2B5EF4-FFF2-40B4-BE49-F238E27FC236}">
                <a16:creationId xmlns:a16="http://schemas.microsoft.com/office/drawing/2014/main" id="{6599D12E-1970-65CE-7857-DFC4C0C1309D}"/>
              </a:ext>
            </a:extLst>
          </p:cNvPr>
          <p:cNvSpPr>
            <a:spLocks noGrp="1"/>
          </p:cNvSpPr>
          <p:nvPr>
            <p:ph type="sldNum" sz="quarter" idx="10"/>
          </p:nvPr>
        </p:nvSpPr>
        <p:spPr/>
        <p:txBody>
          <a:bodyPr/>
          <a:lstStyle/>
          <a:p>
            <a:fld id="{7632F1A2-D638-401F-83A8-37BE82B69C5E}" type="slidenum">
              <a:rPr lang="pt-BR" smtClean="0"/>
              <a:t>3</a:t>
            </a:fld>
            <a:endParaRPr lang="pt-BR"/>
          </a:p>
        </p:txBody>
      </p:sp>
    </p:spTree>
    <p:extLst>
      <p:ext uri="{BB962C8B-B14F-4D97-AF65-F5344CB8AC3E}">
        <p14:creationId xmlns:p14="http://schemas.microsoft.com/office/powerpoint/2010/main" val="1693254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 reminder of the option agreed…</a:t>
            </a:r>
          </a:p>
        </p:txBody>
      </p:sp>
      <p:sp>
        <p:nvSpPr>
          <p:cNvPr id="4" name="Slide Number Placeholder 3"/>
          <p:cNvSpPr>
            <a:spLocks noGrp="1"/>
          </p:cNvSpPr>
          <p:nvPr>
            <p:ph type="sldNum" sz="quarter" idx="5"/>
          </p:nvPr>
        </p:nvSpPr>
        <p:spPr/>
        <p:txBody>
          <a:bodyPr/>
          <a:lstStyle/>
          <a:p>
            <a:fld id="{7632F1A2-D638-401F-83A8-37BE82B69C5E}" type="slidenum">
              <a:rPr lang="pt-BR" smtClean="0"/>
              <a:t>4</a:t>
            </a:fld>
            <a:endParaRPr lang="pt-BR"/>
          </a:p>
        </p:txBody>
      </p:sp>
    </p:spTree>
    <p:extLst>
      <p:ext uri="{BB962C8B-B14F-4D97-AF65-F5344CB8AC3E}">
        <p14:creationId xmlns:p14="http://schemas.microsoft.com/office/powerpoint/2010/main" val="4090306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recommendation as approved in principle, subject to engagement and feedback from our Trade Union Partners.</a:t>
            </a:r>
          </a:p>
          <a:p>
            <a:endParaRPr lang="en-GB" dirty="0"/>
          </a:p>
          <a:p>
            <a:r>
              <a:rPr lang="en-GB" dirty="0"/>
              <a:t>Following a Special Sub Partnership Forum being held on 10</a:t>
            </a:r>
            <a:r>
              <a:rPr lang="en-GB" baseline="30000" dirty="0"/>
              <a:t>th</a:t>
            </a:r>
            <a:r>
              <a:rPr lang="en-GB" dirty="0"/>
              <a:t> April, we can share that…</a:t>
            </a:r>
          </a:p>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5</a:t>
            </a:fld>
            <a:endParaRPr lang="pt-BR"/>
          </a:p>
        </p:txBody>
      </p:sp>
    </p:spTree>
    <p:extLst>
      <p:ext uri="{BB962C8B-B14F-4D97-AF65-F5344CB8AC3E}">
        <p14:creationId xmlns:p14="http://schemas.microsoft.com/office/powerpoint/2010/main" val="119592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visual sets out where the anonymous option sits against the wider internal speaking up options we have available for staff, which is visually outlined here.  Any additional anonymous Speaking Up option does not replace managers managing and the will be clear as part of the role-put of this model.  </a:t>
            </a:r>
          </a:p>
        </p:txBody>
      </p:sp>
      <p:sp>
        <p:nvSpPr>
          <p:cNvPr id="4" name="Slide Number Placeholder 3"/>
          <p:cNvSpPr>
            <a:spLocks noGrp="1"/>
          </p:cNvSpPr>
          <p:nvPr>
            <p:ph type="sldNum" sz="quarter" idx="10"/>
          </p:nvPr>
        </p:nvSpPr>
        <p:spPr/>
        <p:txBody>
          <a:bodyPr/>
          <a:lstStyle/>
          <a:p>
            <a:fld id="{7632F1A2-D638-401F-83A8-37BE82B69C5E}" type="slidenum">
              <a:rPr lang="pt-BR" smtClean="0"/>
              <a:t>6</a:t>
            </a:fld>
            <a:endParaRPr lang="pt-BR"/>
          </a:p>
        </p:txBody>
      </p:sp>
    </p:spTree>
    <p:extLst>
      <p:ext uri="{BB962C8B-B14F-4D97-AF65-F5344CB8AC3E}">
        <p14:creationId xmlns:p14="http://schemas.microsoft.com/office/powerpoint/2010/main" val="1539365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recommended option does not aim to provide a crisis service, however we currently sign post staff to such support via our Staff OH &amp; Wellbeing pages and have additional support through our Trauma Risk Management service and trained </a:t>
            </a:r>
            <a:r>
              <a:rPr lang="en-GB" dirty="0" err="1"/>
              <a:t>TRiM</a:t>
            </a:r>
            <a:r>
              <a:rPr lang="en-GB" dirty="0"/>
              <a:t> Managers out locally across services as well as REACT Mental Health Training available.</a:t>
            </a:r>
          </a:p>
        </p:txBody>
      </p:sp>
      <p:sp>
        <p:nvSpPr>
          <p:cNvPr id="4" name="Slide Number Placeholder 3"/>
          <p:cNvSpPr>
            <a:spLocks noGrp="1"/>
          </p:cNvSpPr>
          <p:nvPr>
            <p:ph type="sldNum" sz="quarter" idx="5"/>
          </p:nvPr>
        </p:nvSpPr>
        <p:spPr/>
        <p:txBody>
          <a:bodyPr/>
          <a:lstStyle/>
          <a:p>
            <a:fld id="{7632F1A2-D638-401F-83A8-37BE82B69C5E}" type="slidenum">
              <a:rPr lang="pt-BR" smtClean="0"/>
              <a:t>7</a:t>
            </a:fld>
            <a:endParaRPr lang="pt-BR"/>
          </a:p>
        </p:txBody>
      </p:sp>
    </p:spTree>
    <p:extLst>
      <p:ext uri="{BB962C8B-B14F-4D97-AF65-F5344CB8AC3E}">
        <p14:creationId xmlns:p14="http://schemas.microsoft.com/office/powerpoint/2010/main" val="1460663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Everything is also currently sign posted centrally via our Raising Concerns Hub and I’ve extracted a section which directs managers and staff as to how to raise a concern, depending on what the concern is, which we would evolve accordingly with the recommendation that we take forward.</a:t>
            </a:r>
          </a:p>
        </p:txBody>
      </p:sp>
      <p:sp>
        <p:nvSpPr>
          <p:cNvPr id="4" name="Slide Number Placeholder 3"/>
          <p:cNvSpPr>
            <a:spLocks noGrp="1"/>
          </p:cNvSpPr>
          <p:nvPr>
            <p:ph type="sldNum" sz="quarter" idx="5"/>
          </p:nvPr>
        </p:nvSpPr>
        <p:spPr/>
        <p:txBody>
          <a:bodyPr/>
          <a:lstStyle/>
          <a:p>
            <a:fld id="{7632F1A2-D638-401F-83A8-37BE82B69C5E}" type="slidenum">
              <a:rPr lang="pt-BR" smtClean="0"/>
              <a:t>8</a:t>
            </a:fld>
            <a:endParaRPr lang="pt-BR"/>
          </a:p>
        </p:txBody>
      </p:sp>
    </p:spTree>
    <p:extLst>
      <p:ext uri="{BB962C8B-B14F-4D97-AF65-F5344CB8AC3E}">
        <p14:creationId xmlns:p14="http://schemas.microsoft.com/office/powerpoint/2010/main" val="2114282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Outline the current infrastructure and governance.</a:t>
            </a:r>
          </a:p>
          <a:p>
            <a:endParaRPr lang="en-GB" dirty="0"/>
          </a:p>
          <a:p>
            <a:r>
              <a:rPr lang="en-GB" dirty="0"/>
              <a:t>Robust triangulation of information is currently a gap and knowing what action has been taken locally, although this has been improved more recently through services attending WOD Committee to report bi-annually.</a:t>
            </a:r>
          </a:p>
        </p:txBody>
      </p:sp>
      <p:sp>
        <p:nvSpPr>
          <p:cNvPr id="4" name="Slide Number Placeholder 3"/>
          <p:cNvSpPr>
            <a:spLocks noGrp="1"/>
          </p:cNvSpPr>
          <p:nvPr>
            <p:ph type="sldNum" sz="quarter" idx="5"/>
          </p:nvPr>
        </p:nvSpPr>
        <p:spPr/>
        <p:txBody>
          <a:bodyPr/>
          <a:lstStyle/>
          <a:p>
            <a:fld id="{7632F1A2-D638-401F-83A8-37BE82B69C5E}" type="slidenum">
              <a:rPr lang="pt-BR" smtClean="0"/>
              <a:t>9</a:t>
            </a:fld>
            <a:endParaRPr lang="pt-BR"/>
          </a:p>
        </p:txBody>
      </p:sp>
    </p:spTree>
    <p:extLst>
      <p:ext uri="{BB962C8B-B14F-4D97-AF65-F5344CB8AC3E}">
        <p14:creationId xmlns:p14="http://schemas.microsoft.com/office/powerpoint/2010/main" val="1294486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system could still operate as part of the new model. </a:t>
            </a:r>
          </a:p>
          <a:p>
            <a:endParaRPr lang="en-GB" dirty="0"/>
          </a:p>
          <a:p>
            <a:r>
              <a:rPr lang="en-GB" dirty="0"/>
              <a:t>Staff can choose whether they wish to submit anonymously or not via WiC.</a:t>
            </a:r>
          </a:p>
          <a:p>
            <a:endParaRPr lang="en-GB" dirty="0"/>
          </a:p>
          <a:p>
            <a:r>
              <a:rPr lang="en-GB" dirty="0"/>
              <a:t>From the point of the Guardian (or appropriate MDT Member) picking up the concern from the Work in Confidence system and the contact agreeing escalation (amber and green), these timeframes and definitions could remain in place.  Red requires automatic escalation and no guarantee of anonymity which needs to be clear from the outset of the contact.  </a:t>
            </a:r>
          </a:p>
        </p:txBody>
      </p:sp>
      <p:sp>
        <p:nvSpPr>
          <p:cNvPr id="4" name="Slide Number Placeholder 3"/>
          <p:cNvSpPr>
            <a:spLocks noGrp="1"/>
          </p:cNvSpPr>
          <p:nvPr>
            <p:ph type="sldNum" sz="quarter" idx="5"/>
          </p:nvPr>
        </p:nvSpPr>
        <p:spPr/>
        <p:txBody>
          <a:bodyPr/>
          <a:lstStyle/>
          <a:p>
            <a:fld id="{7632F1A2-D638-401F-83A8-37BE82B69C5E}" type="slidenum">
              <a:rPr lang="pt-BR" smtClean="0"/>
              <a:t>10</a:t>
            </a:fld>
            <a:endParaRPr lang="pt-BR"/>
          </a:p>
        </p:txBody>
      </p:sp>
    </p:spTree>
    <p:extLst>
      <p:ext uri="{BB962C8B-B14F-4D97-AF65-F5344CB8AC3E}">
        <p14:creationId xmlns:p14="http://schemas.microsoft.com/office/powerpoint/2010/main" val="1446182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9956F-9D3A-1492-C3E6-6E6A01317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337C5-AF63-9C13-B4B1-4ECEF495AF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0F6463-1755-D5F3-7E15-C1141EF8A688}"/>
              </a:ext>
            </a:extLst>
          </p:cNvPr>
          <p:cNvSpPr>
            <a:spLocks noGrp="1"/>
          </p:cNvSpPr>
          <p:nvPr>
            <p:ph type="body" idx="1"/>
          </p:nvPr>
        </p:nvSpPr>
        <p:spPr/>
        <p:txBody>
          <a:bodyPr/>
          <a:lstStyle/>
          <a:p>
            <a:r>
              <a:rPr lang="en-GB" dirty="0"/>
              <a:t>Suggest TU Partners are included along with key Service representatives for local input and ownership.</a:t>
            </a:r>
          </a:p>
          <a:p>
            <a:r>
              <a:rPr lang="en-GB" dirty="0"/>
              <a:t>WiC can have split visibility rights issued to support filter concerns raised to the right people i.e. Guardians, HR, Safeguarding, Equality, Health &amp; Safety, Wellbeing etc. to action, however highlighting as with our current processes this infrastructure does not replace managers or services managing issues locally.  The key will be the feed through of any action taken, which will require some thought and collaborative learning from established Health Boards.</a:t>
            </a:r>
          </a:p>
          <a:p>
            <a:endParaRPr lang="en-GB" dirty="0"/>
          </a:p>
          <a:p>
            <a:endParaRPr lang="en-GB" dirty="0"/>
          </a:p>
        </p:txBody>
      </p:sp>
      <p:sp>
        <p:nvSpPr>
          <p:cNvPr id="4" name="Slide Number Placeholder 3">
            <a:extLst>
              <a:ext uri="{FF2B5EF4-FFF2-40B4-BE49-F238E27FC236}">
                <a16:creationId xmlns:a16="http://schemas.microsoft.com/office/drawing/2014/main" id="{914BC27A-4D48-6630-A079-38F58B172A43}"/>
              </a:ext>
            </a:extLst>
          </p:cNvPr>
          <p:cNvSpPr>
            <a:spLocks noGrp="1"/>
          </p:cNvSpPr>
          <p:nvPr>
            <p:ph type="sldNum" sz="quarter" idx="10"/>
          </p:nvPr>
        </p:nvSpPr>
        <p:spPr/>
        <p:txBody>
          <a:bodyPr/>
          <a:lstStyle/>
          <a:p>
            <a:fld id="{7632F1A2-D638-401F-83A8-37BE82B69C5E}" type="slidenum">
              <a:rPr lang="pt-BR" smtClean="0"/>
              <a:t>11</a:t>
            </a:fld>
            <a:endParaRPr lang="pt-BR"/>
          </a:p>
        </p:txBody>
      </p:sp>
    </p:spTree>
    <p:extLst>
      <p:ext uri="{BB962C8B-B14F-4D97-AF65-F5344CB8AC3E}">
        <p14:creationId xmlns:p14="http://schemas.microsoft.com/office/powerpoint/2010/main" val="2291491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Highlight the key components set out as part of the infrastructure in BCU.</a:t>
            </a:r>
          </a:p>
          <a:p>
            <a:endParaRPr lang="en-GB" dirty="0"/>
          </a:p>
          <a:p>
            <a:r>
              <a:rPr lang="en-GB" dirty="0"/>
              <a:t>Highlight the link to the ‘Just Culture’ approach TUs recently raised with Board, our best practice review work and work we will be looking to take forward in respect of a Behaviour Compact which would be interlinked in SBU.</a:t>
            </a:r>
          </a:p>
        </p:txBody>
      </p:sp>
      <p:sp>
        <p:nvSpPr>
          <p:cNvPr id="4" name="Slide Number Placeholder 3"/>
          <p:cNvSpPr>
            <a:spLocks noGrp="1"/>
          </p:cNvSpPr>
          <p:nvPr>
            <p:ph type="sldNum" sz="quarter" idx="5"/>
          </p:nvPr>
        </p:nvSpPr>
        <p:spPr/>
        <p:txBody>
          <a:bodyPr/>
          <a:lstStyle/>
          <a:p>
            <a:fld id="{7632F1A2-D638-401F-83A8-37BE82B69C5E}" type="slidenum">
              <a:rPr lang="pt-BR" smtClean="0"/>
              <a:t>12</a:t>
            </a:fld>
            <a:endParaRPr lang="pt-BR"/>
          </a:p>
        </p:txBody>
      </p:sp>
    </p:spTree>
    <p:extLst>
      <p:ext uri="{BB962C8B-B14F-4D97-AF65-F5344CB8AC3E}">
        <p14:creationId xmlns:p14="http://schemas.microsoft.com/office/powerpoint/2010/main" val="829131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B18DA-4482-F051-D154-AB8E31BC0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D1BFE-4D51-9294-1635-EFC67304B6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6E7A1-3C47-CEBE-AA37-1BF0C4B79E26}"/>
              </a:ext>
            </a:extLst>
          </p:cNvPr>
          <p:cNvSpPr>
            <a:spLocks noGrp="1"/>
          </p:cNvSpPr>
          <p:nvPr>
            <p:ph type="body" idx="1"/>
          </p:nvPr>
        </p:nvSpPr>
        <p:spPr/>
        <p:txBody>
          <a:bodyPr/>
          <a:lstStyle/>
          <a:p>
            <a:r>
              <a:rPr lang="en-GB" dirty="0"/>
              <a:t>Speaking Up Safely MDT to replace the current Speaking Up Safely Working Group and part of WOD Delivery Group (or equivalent)</a:t>
            </a:r>
          </a:p>
        </p:txBody>
      </p:sp>
      <p:sp>
        <p:nvSpPr>
          <p:cNvPr id="4" name="Slide Number Placeholder 3">
            <a:extLst>
              <a:ext uri="{FF2B5EF4-FFF2-40B4-BE49-F238E27FC236}">
                <a16:creationId xmlns:a16="http://schemas.microsoft.com/office/drawing/2014/main" id="{91E27B2A-A586-DB1C-EF12-0E3D1DE2C018}"/>
              </a:ext>
            </a:extLst>
          </p:cNvPr>
          <p:cNvSpPr>
            <a:spLocks noGrp="1"/>
          </p:cNvSpPr>
          <p:nvPr>
            <p:ph type="sldNum" sz="quarter" idx="5"/>
          </p:nvPr>
        </p:nvSpPr>
        <p:spPr/>
        <p:txBody>
          <a:bodyPr/>
          <a:lstStyle/>
          <a:p>
            <a:fld id="{7632F1A2-D638-401F-83A8-37BE82B69C5E}" type="slidenum">
              <a:rPr lang="pt-BR" smtClean="0"/>
              <a:t>13</a:t>
            </a:fld>
            <a:endParaRPr lang="pt-BR"/>
          </a:p>
        </p:txBody>
      </p:sp>
    </p:spTree>
    <p:extLst>
      <p:ext uri="{BB962C8B-B14F-4D97-AF65-F5344CB8AC3E}">
        <p14:creationId xmlns:p14="http://schemas.microsoft.com/office/powerpoint/2010/main" val="115051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8704738" y="4748898"/>
            <a:ext cx="17064523" cy="13931584"/>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48488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951873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46534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0667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425348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8704738" y="4748898"/>
            <a:ext cx="17064523" cy="13931584"/>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665340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Espaço Reservado para Texto 12">
            <a:extLst>
              <a:ext uri="{FF2B5EF4-FFF2-40B4-BE49-F238E27FC236}">
                <a16:creationId xmlns:a16="http://schemas.microsoft.com/office/drawing/2014/main" id="{8485E0DC-1F07-1AA3-F642-BDFEE117BC06}"/>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962088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 name="Espaço Reservado para Texto 12">
            <a:extLst>
              <a:ext uri="{FF2B5EF4-FFF2-40B4-BE49-F238E27FC236}">
                <a16:creationId xmlns:a16="http://schemas.microsoft.com/office/drawing/2014/main" id="{A46E6397-E760-BEA9-394A-AC77245EA49A}"/>
              </a:ext>
            </a:extLst>
          </p:cNvPr>
          <p:cNvSpPr txBox="1">
            <a:spLocks/>
          </p:cNvSpPr>
          <p:nvPr userDrawn="1"/>
        </p:nvSpPr>
        <p:spPr>
          <a:xfrm>
            <a:off x="644658" y="4310299"/>
            <a:ext cx="9601200" cy="2810464"/>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r>
              <a:rPr lang="pt-BR" kern="0" err="1"/>
              <a:t>Example</a:t>
            </a:r>
            <a:r>
              <a:rPr lang="pt-BR" kern="0"/>
              <a:t> </a:t>
            </a:r>
            <a:r>
              <a:rPr lang="pt-BR" kern="0" err="1"/>
              <a:t>Title</a:t>
            </a:r>
            <a:r>
              <a:rPr lang="pt-BR" kern="0"/>
              <a:t> </a:t>
            </a:r>
            <a:r>
              <a:rPr lang="pt-BR" kern="0" err="1"/>
              <a:t>Text</a:t>
            </a:r>
            <a:endParaRPr lang="pt-BR" kern="0"/>
          </a:p>
        </p:txBody>
      </p:sp>
      <p:sp>
        <p:nvSpPr>
          <p:cNvPr id="4" name="Espaço Reservado para Texto 12">
            <a:extLst>
              <a:ext uri="{FF2B5EF4-FFF2-40B4-BE49-F238E27FC236}">
                <a16:creationId xmlns:a16="http://schemas.microsoft.com/office/drawing/2014/main" id="{4B52BEC9-9ED7-80D1-C825-B0A33A6D9955}"/>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664189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Espaço Reservado para Texto 12">
            <a:extLst>
              <a:ext uri="{FF2B5EF4-FFF2-40B4-BE49-F238E27FC236}">
                <a16:creationId xmlns:a16="http://schemas.microsoft.com/office/drawing/2014/main" id="{892E0F08-D370-664B-9A70-B93901334303}"/>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69196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Espaço Reservado para Texto 12">
            <a:extLst>
              <a:ext uri="{FF2B5EF4-FFF2-40B4-BE49-F238E27FC236}">
                <a16:creationId xmlns:a16="http://schemas.microsoft.com/office/drawing/2014/main" id="{C787FC82-9E0F-B821-9D4A-C9797B2BB11B}"/>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4171536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8071164"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 name="Espaço Reservado para Texto 12">
            <a:extLst>
              <a:ext uri="{FF2B5EF4-FFF2-40B4-BE49-F238E27FC236}">
                <a16:creationId xmlns:a16="http://schemas.microsoft.com/office/drawing/2014/main" id="{CCEB6FC9-0ABE-84AD-5E69-10FCF044B35E}"/>
              </a:ext>
            </a:extLst>
          </p:cNvPr>
          <p:cNvSpPr>
            <a:spLocks noGrp="1"/>
          </p:cNvSpPr>
          <p:nvPr>
            <p:ph type="body" sz="quarter" idx="10" hasCustomPrompt="1"/>
          </p:nvPr>
        </p:nvSpPr>
        <p:spPr>
          <a:xfrm>
            <a:off x="644658" y="4310299"/>
            <a:ext cx="17409186" cy="2810464"/>
          </a:xfrm>
          <a:prstGeom prst="rect">
            <a:avLst/>
          </a:prstGeom>
        </p:spPr>
        <p:txBody>
          <a:bodyPr/>
          <a:lstStyle>
            <a:lvl1pPr>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678828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4" name="Picture 5" descr="A rainbow colored lines on a black background&#10;&#10;Description automatically generated">
            <a:extLst>
              <a:ext uri="{FF2B5EF4-FFF2-40B4-BE49-F238E27FC236}">
                <a16:creationId xmlns:a16="http://schemas.microsoft.com/office/drawing/2014/main" id="{6CC31DD0-DA09-F977-542F-B0A1B12DABC2}"/>
              </a:ext>
            </a:extLst>
          </p:cNvPr>
          <p:cNvPicPr>
            <a:picLocks noChangeAspect="1"/>
          </p:cNvPicPr>
          <p:nvPr userDrawn="1"/>
        </p:nvPicPr>
        <p:blipFill>
          <a:blip r:embed="rId2"/>
          <a:stretch>
            <a:fillRect/>
          </a:stretch>
        </p:blipFill>
        <p:spPr>
          <a:xfrm rot="10624914">
            <a:off x="7658138" y="4379285"/>
            <a:ext cx="13535425" cy="11050406"/>
          </a:xfrm>
          <a:prstGeom prst="rect">
            <a:avLst/>
          </a:prstGeom>
        </p:spPr>
      </p:pic>
      <p:pic>
        <p:nvPicPr>
          <p:cNvPr id="16" name="Picture 38" descr="A person in blue scrubs&#10;&#10;Description automatically generated">
            <a:extLst>
              <a:ext uri="{FF2B5EF4-FFF2-40B4-BE49-F238E27FC236}">
                <a16:creationId xmlns:a16="http://schemas.microsoft.com/office/drawing/2014/main" id="{4DBE7E17-4C43-90B1-693F-3DACA2FCD1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8" name="Espaço Reservado para Texto 12">
            <a:extLst>
              <a:ext uri="{FF2B5EF4-FFF2-40B4-BE49-F238E27FC236}">
                <a16:creationId xmlns:a16="http://schemas.microsoft.com/office/drawing/2014/main" id="{5799AAF5-40A5-D79D-5581-2786C5316C48}"/>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597207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B4CDD625-1FF5-F87B-3916-F9A38426B8C0}"/>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6" name="Picture 38" descr="A person in blue scrubs&#10;&#10;Description automatically generated">
            <a:extLst>
              <a:ext uri="{FF2B5EF4-FFF2-40B4-BE49-F238E27FC236}">
                <a16:creationId xmlns:a16="http://schemas.microsoft.com/office/drawing/2014/main" id="{4DBE7E17-4C43-90B1-693F-3DACA2FCD1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2" name="Espaço Reservado para Texto 12">
            <a:extLst>
              <a:ext uri="{FF2B5EF4-FFF2-40B4-BE49-F238E27FC236}">
                <a16:creationId xmlns:a16="http://schemas.microsoft.com/office/drawing/2014/main" id="{4EC1FC05-905A-A0AC-CFCE-18BA082631B9}"/>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224340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9" name="Freeform 4">
            <a:extLst>
              <a:ext uri="{FF2B5EF4-FFF2-40B4-BE49-F238E27FC236}">
                <a16:creationId xmlns:a16="http://schemas.microsoft.com/office/drawing/2014/main" id="{0C98DE5D-DC25-D662-48FD-7BAE41D40D34}"/>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0" name="Picture 38" descr="A person in blue scrubs&#10;&#10;Description automatically generated">
            <a:extLst>
              <a:ext uri="{FF2B5EF4-FFF2-40B4-BE49-F238E27FC236}">
                <a16:creationId xmlns:a16="http://schemas.microsoft.com/office/drawing/2014/main" id="{DABB7111-9CB4-401D-25B3-03242A58CA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11" name="Espaço Reservado para Texto 12">
            <a:extLst>
              <a:ext uri="{FF2B5EF4-FFF2-40B4-BE49-F238E27FC236}">
                <a16:creationId xmlns:a16="http://schemas.microsoft.com/office/drawing/2014/main" id="{66E96822-215A-B2BF-C4C3-A7E5C7DEE313}"/>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4101930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D526452F-045C-ED61-45AA-43C2A3266F68}"/>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722C90F2-1DAA-14AD-1E4F-A7566192C5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4" name="Espaço Reservado para Texto 12">
            <a:extLst>
              <a:ext uri="{FF2B5EF4-FFF2-40B4-BE49-F238E27FC236}">
                <a16:creationId xmlns:a16="http://schemas.microsoft.com/office/drawing/2014/main" id="{D000F453-C420-8936-C2A4-472908B448C1}"/>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128441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5847C187-BDBE-1BCC-F994-420D7BCA3C2B}"/>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2C51E4E8-4F85-B860-DFA5-880627B500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4" name="Espaço Reservado para Texto 12">
            <a:extLst>
              <a:ext uri="{FF2B5EF4-FFF2-40B4-BE49-F238E27FC236}">
                <a16:creationId xmlns:a16="http://schemas.microsoft.com/office/drawing/2014/main" id="{17532496-D5C2-5766-E577-459629D5AA6E}"/>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098046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C8ABE0F4-A52F-5870-DA91-8B72E53A7530}"/>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CE0B9299-44D8-E23C-D93B-DC6C2CF99D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4" name="Espaço Reservado para Texto 12">
            <a:extLst>
              <a:ext uri="{FF2B5EF4-FFF2-40B4-BE49-F238E27FC236}">
                <a16:creationId xmlns:a16="http://schemas.microsoft.com/office/drawing/2014/main" id="{B985E978-43A4-04F9-E476-8C8640E00BF3}"/>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657356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2" name="Picture 5" descr="A rainbow colored lines on a black background&#10;&#10;Description automatically generated">
            <a:extLst>
              <a:ext uri="{FF2B5EF4-FFF2-40B4-BE49-F238E27FC236}">
                <a16:creationId xmlns:a16="http://schemas.microsoft.com/office/drawing/2014/main" id="{99D578DB-F853-5B63-B23C-4BC39EF2F803}"/>
              </a:ext>
            </a:extLst>
          </p:cNvPr>
          <p:cNvPicPr>
            <a:picLocks noChangeAspect="1"/>
          </p:cNvPicPr>
          <p:nvPr userDrawn="1"/>
        </p:nvPicPr>
        <p:blipFill>
          <a:blip r:embed="rId2"/>
          <a:stretch>
            <a:fillRect/>
          </a:stretch>
        </p:blipFill>
        <p:spPr>
          <a:xfrm rot="10624914">
            <a:off x="7658138" y="4379285"/>
            <a:ext cx="13535425" cy="11050406"/>
          </a:xfrm>
          <a:prstGeom prst="rect">
            <a:avLst/>
          </a:prstGeom>
        </p:spPr>
      </p:pic>
      <p:pic>
        <p:nvPicPr>
          <p:cNvPr id="16" name="Picture 38" descr="A person in blue scrubs&#10;&#10;Description automatically generated">
            <a:extLst>
              <a:ext uri="{FF2B5EF4-FFF2-40B4-BE49-F238E27FC236}">
                <a16:creationId xmlns:a16="http://schemas.microsoft.com/office/drawing/2014/main" id="{4DBE7E17-4C43-90B1-693F-3DACA2FCD1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128956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B4CDD625-1FF5-F87B-3916-F9A38426B8C0}"/>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6" name="Picture 38" descr="A person in blue scrubs&#10;&#10;Description automatically generated">
            <a:extLst>
              <a:ext uri="{FF2B5EF4-FFF2-40B4-BE49-F238E27FC236}">
                <a16:creationId xmlns:a16="http://schemas.microsoft.com/office/drawing/2014/main" id="{4DBE7E17-4C43-90B1-693F-3DACA2FCD1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2" name="Espaço Reservado para Texto 12">
            <a:extLst>
              <a:ext uri="{FF2B5EF4-FFF2-40B4-BE49-F238E27FC236}">
                <a16:creationId xmlns:a16="http://schemas.microsoft.com/office/drawing/2014/main" id="{C457A853-9695-A7ED-A422-962DFCCBD32C}"/>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868185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9" name="Freeform 4">
            <a:extLst>
              <a:ext uri="{FF2B5EF4-FFF2-40B4-BE49-F238E27FC236}">
                <a16:creationId xmlns:a16="http://schemas.microsoft.com/office/drawing/2014/main" id="{0C98DE5D-DC25-D662-48FD-7BAE41D40D34}"/>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0" name="Picture 38" descr="A person in blue scrubs&#10;&#10;Description automatically generated">
            <a:extLst>
              <a:ext uri="{FF2B5EF4-FFF2-40B4-BE49-F238E27FC236}">
                <a16:creationId xmlns:a16="http://schemas.microsoft.com/office/drawing/2014/main" id="{DABB7111-9CB4-401D-25B3-03242A58CA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3" name="Espaço Reservado para Texto 12">
            <a:extLst>
              <a:ext uri="{FF2B5EF4-FFF2-40B4-BE49-F238E27FC236}">
                <a16:creationId xmlns:a16="http://schemas.microsoft.com/office/drawing/2014/main" id="{6137D377-6665-C263-BB55-097D5AA80E8F}"/>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49805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D526452F-045C-ED61-45AA-43C2A3266F68}"/>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722C90F2-1DAA-14AD-1E4F-A7566192C5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5" name="Espaço Reservado para Texto 12">
            <a:extLst>
              <a:ext uri="{FF2B5EF4-FFF2-40B4-BE49-F238E27FC236}">
                <a16:creationId xmlns:a16="http://schemas.microsoft.com/office/drawing/2014/main" id="{70AFEA53-06E1-60BE-6408-DE0AF00C3038}"/>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6564347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5847C187-BDBE-1BCC-F994-420D7BCA3C2B}"/>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2C51E4E8-4F85-B860-DFA5-880627B500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5" name="Espaço Reservado para Texto 12">
            <a:extLst>
              <a:ext uri="{FF2B5EF4-FFF2-40B4-BE49-F238E27FC236}">
                <a16:creationId xmlns:a16="http://schemas.microsoft.com/office/drawing/2014/main" id="{705B7979-CB75-D66B-A798-9A6116AEEA12}"/>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504670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C8ABE0F4-A52F-5870-DA91-8B72E53A7530}"/>
              </a:ext>
            </a:extLst>
          </p:cNvPr>
          <p:cNvSpPr/>
          <p:nvPr userDrawn="1"/>
        </p:nvSpPr>
        <p:spPr>
          <a:xfrm>
            <a:off x="7405966" y="1965655"/>
            <a:ext cx="14687429" cy="16740855"/>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3" name="Picture 38" descr="A person in blue scrubs&#10;&#10;Description automatically generated">
            <a:extLst>
              <a:ext uri="{FF2B5EF4-FFF2-40B4-BE49-F238E27FC236}">
                <a16:creationId xmlns:a16="http://schemas.microsoft.com/office/drawing/2014/main" id="{CE0B9299-44D8-E23C-D93B-DC6C2CF99D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58429" y="-5245989"/>
            <a:ext cx="13702416" cy="20553624"/>
          </a:xfrm>
          <a:prstGeom prst="rect">
            <a:avLst/>
          </a:prstGeom>
        </p:spPr>
      </p:pic>
      <p:sp>
        <p:nvSpPr>
          <p:cNvPr id="5" name="Espaço Reservado para Texto 12">
            <a:extLst>
              <a:ext uri="{FF2B5EF4-FFF2-40B4-BE49-F238E27FC236}">
                <a16:creationId xmlns:a16="http://schemas.microsoft.com/office/drawing/2014/main" id="{1CDF2689-BE96-8C7A-E3E3-2EE9B9F4A6CE}"/>
              </a:ext>
            </a:extLst>
          </p:cNvPr>
          <p:cNvSpPr>
            <a:spLocks noGrp="1"/>
          </p:cNvSpPr>
          <p:nvPr>
            <p:ph type="body" sz="quarter" idx="10" hasCustomPrompt="1"/>
          </p:nvPr>
        </p:nvSpPr>
        <p:spPr>
          <a:xfrm>
            <a:off x="667839" y="4399675"/>
            <a:ext cx="17409186" cy="2810464"/>
          </a:xfrm>
          <a:prstGeom prst="rect">
            <a:avLst/>
          </a:prstGeom>
        </p:spPr>
        <p:txBody>
          <a:bodyPr/>
          <a:lstStyle>
            <a:lvl1pPr marL="0" indent="0">
              <a:buFontTx/>
              <a:buNone/>
              <a:defRPr sz="6800"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8529803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654844" y="828675"/>
            <a:ext cx="12293600" cy="558800"/>
          </a:xfrm>
          <a:prstGeom prst="rect">
            <a:avLst/>
          </a:prstGeom>
        </p:spPr>
        <p:txBody>
          <a:bodyPr/>
          <a:lstStyle>
            <a:lvl1pPr marL="0" indent="0">
              <a:buFontTx/>
              <a:buNone/>
              <a:defRPr sz="4000"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756444" y="2581275"/>
            <a:ext cx="17409186" cy="6273800"/>
          </a:xfrm>
          <a:prstGeom prst="rect">
            <a:avLst/>
          </a:prstGeom>
        </p:spPr>
        <p:txBody>
          <a:bodyPr/>
          <a:lstStyle>
            <a:lvl1pPr marL="0" indent="0">
              <a:buFontTx/>
              <a:buNone/>
              <a:defRPr sz="1800"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755711" y="9333565"/>
            <a:ext cx="3690964" cy="1141845"/>
          </a:xfrm>
          <a:prstGeom prst="rect">
            <a:avLst/>
          </a:prstGeom>
        </p:spPr>
      </p:pic>
    </p:spTree>
    <p:extLst>
      <p:ext uri="{BB962C8B-B14F-4D97-AF65-F5344CB8AC3E}">
        <p14:creationId xmlns:p14="http://schemas.microsoft.com/office/powerpoint/2010/main" val="2716090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654844" y="828675"/>
            <a:ext cx="12293600" cy="558800"/>
          </a:xfrm>
          <a:prstGeom prst="rect">
            <a:avLst/>
          </a:prstGeom>
        </p:spPr>
        <p:txBody>
          <a:bodyPr/>
          <a:lstStyle>
            <a:lvl1pPr marL="0" indent="0">
              <a:buFontTx/>
              <a:buNone/>
              <a:defRPr sz="4000"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756444" y="2581275"/>
            <a:ext cx="17409186" cy="6273800"/>
          </a:xfrm>
          <a:prstGeom prst="rect">
            <a:avLst/>
          </a:prstGeom>
        </p:spPr>
        <p:txBody>
          <a:bodyPr/>
          <a:lstStyle>
            <a:lvl1pPr marL="0" indent="0">
              <a:buFontTx/>
              <a:buNone/>
              <a:defRPr sz="1800"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359" y="9694840"/>
            <a:ext cx="18414786" cy="1141845"/>
          </a:xfrm>
          <a:prstGeom prst="rect">
            <a:avLst/>
          </a:prstGeom>
        </p:spPr>
      </p:pic>
    </p:spTree>
    <p:extLst>
      <p:ext uri="{BB962C8B-B14F-4D97-AF65-F5344CB8AC3E}">
        <p14:creationId xmlns:p14="http://schemas.microsoft.com/office/powerpoint/2010/main" val="361522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sp>
        <p:nvSpPr>
          <p:cNvPr id="2" name="Espaço Reservado para Texto 12">
            <a:extLst>
              <a:ext uri="{FF2B5EF4-FFF2-40B4-BE49-F238E27FC236}">
                <a16:creationId xmlns:a16="http://schemas.microsoft.com/office/drawing/2014/main" id="{05156341-0DC6-0F59-319D-7530768F394D}"/>
              </a:ext>
            </a:extLst>
          </p:cNvPr>
          <p:cNvSpPr>
            <a:spLocks noGrp="1"/>
          </p:cNvSpPr>
          <p:nvPr>
            <p:ph type="body" sz="quarter" idx="10" hasCustomPrompt="1"/>
          </p:nvPr>
        </p:nvSpPr>
        <p:spPr>
          <a:xfrm>
            <a:off x="657358" y="4297599"/>
            <a:ext cx="8023886" cy="2810464"/>
          </a:xfrm>
          <a:prstGeom prst="rect">
            <a:avLst/>
          </a:prstGeom>
        </p:spPr>
        <p:txBody>
          <a:bodyPr/>
          <a:lstStyle>
            <a:lvl1pPr>
              <a:defRPr sz="6800" b="0" cap="none" spc="0">
                <a:ln>
                  <a:noFill/>
                </a:ln>
                <a:solidFill>
                  <a:schemeClr val="bg1"/>
                </a:solidFill>
                <a:effectLst/>
                <a:latin typeface="Arial Black" panose="020B0A04020102020204" pitchFamily="34" charset="0"/>
              </a:defRPr>
            </a:lvl1pPr>
          </a:lstStyle>
          <a:p>
            <a:pPr lvl="0"/>
            <a:r>
              <a:rPr lang="pt-BR" err="1"/>
              <a:t>Thank</a:t>
            </a:r>
            <a:r>
              <a:rPr lang="pt-BR"/>
              <a:t> </a:t>
            </a:r>
            <a:r>
              <a:rPr lang="pt-BR" err="1"/>
              <a:t>You</a:t>
            </a:r>
            <a:endParaRPr lang="pt-BR"/>
          </a:p>
        </p:txBody>
      </p:sp>
    </p:spTree>
    <p:extLst>
      <p:ext uri="{BB962C8B-B14F-4D97-AF65-F5344CB8AC3E}">
        <p14:creationId xmlns:p14="http://schemas.microsoft.com/office/powerpoint/2010/main" val="854015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27.xml"/><Relationship Id="rId5" Type="http://schemas.openxmlformats.org/officeDocument/2006/relationships/image" Target="../media/image2.png"/><Relationship Id="rId4" Type="http://schemas.openxmlformats.org/officeDocument/2006/relationships/image" Target="../media/image8.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446"/>
            <a:ext cx="20105688" cy="11309608"/>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8"/>
          <a:stretch>
            <a:fillRect/>
          </a:stretch>
        </p:blipFill>
        <p:spPr>
          <a:xfrm>
            <a:off x="15124022" y="751246"/>
            <a:ext cx="4225956" cy="1077204"/>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9"/>
          <a:stretch>
            <a:fillRect/>
          </a:stretch>
        </p:blipFill>
        <p:spPr>
          <a:xfrm>
            <a:off x="726978" y="9333565"/>
            <a:ext cx="3690966" cy="1141845"/>
          </a:xfrm>
          <a:prstGeom prst="rect">
            <a:avLst/>
          </a:prstGeom>
        </p:spPr>
      </p:pic>
    </p:spTree>
  </p:cSld>
  <p:clrMap bg1="lt1" tx1="dk1" bg2="lt2" tx2="dk2" accent1="accent1" accent2="accent2" accent3="accent3" accent4="accent4" accent5="accent5" accent6="accent6" hlink="hlink" folHlink="folHlink"/>
  <p:sldLayoutIdLst>
    <p:sldLayoutId id="2147483665" r:id="rId1"/>
    <p:sldLayoutId id="2147483688" r:id="rId2"/>
    <p:sldLayoutId id="2147483689" r:id="rId3"/>
    <p:sldLayoutId id="2147483690" r:id="rId4"/>
    <p:sldLayoutId id="2147483691" r:id="rId5"/>
    <p:sldLayoutId id="2147483692" r:id="rId6"/>
  </p:sldLayoutIdLst>
  <p:txStyles>
    <p:titleStyle>
      <a:lvl1pPr>
        <a:defRPr>
          <a:latin typeface="+mj-lt"/>
          <a:ea typeface="+mj-ea"/>
          <a:cs typeface="+mj-cs"/>
        </a:defRPr>
      </a:lvl1pPr>
    </p:titleStyle>
    <p:body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bodyStyle>
    <p:other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blue text&#10;&#10;Description automatically generated">
            <a:extLst>
              <a:ext uri="{FF2B5EF4-FFF2-40B4-BE49-F238E27FC236}">
                <a16:creationId xmlns:a16="http://schemas.microsoft.com/office/drawing/2014/main" id="{9F06D21E-B024-0A01-4D72-B02978013CBE}"/>
              </a:ext>
            </a:extLst>
          </p:cNvPr>
          <p:cNvPicPr>
            <a:picLocks noChangeAspect="1"/>
          </p:cNvPicPr>
          <p:nvPr userDrawn="1"/>
        </p:nvPicPr>
        <p:blipFill>
          <a:blip r:embed="rId8"/>
          <a:stretch>
            <a:fillRect/>
          </a:stretch>
        </p:blipFill>
        <p:spPr>
          <a:xfrm>
            <a:off x="755711" y="9333565"/>
            <a:ext cx="3690964" cy="1141845"/>
          </a:xfrm>
          <a:prstGeom prst="rect">
            <a:avLst/>
          </a:prstGeom>
        </p:spPr>
      </p:pic>
      <p:pic>
        <p:nvPicPr>
          <p:cNvPr id="5" name="Picture 4">
            <a:extLst>
              <a:ext uri="{FF2B5EF4-FFF2-40B4-BE49-F238E27FC236}">
                <a16:creationId xmlns:a16="http://schemas.microsoft.com/office/drawing/2014/main" id="{98121CE6-578C-C793-DCFE-7ABDEF135CCB}"/>
              </a:ext>
            </a:extLst>
          </p:cNvPr>
          <p:cNvPicPr>
            <a:picLocks noChangeAspect="1"/>
          </p:cNvPicPr>
          <p:nvPr userDrawn="1"/>
        </p:nvPicPr>
        <p:blipFill>
          <a:blip r:embed="rId9"/>
          <a:stretch>
            <a:fillRect/>
          </a:stretch>
        </p:blipFill>
        <p:spPr>
          <a:xfrm>
            <a:off x="15028430" y="739755"/>
            <a:ext cx="4321548" cy="1101571"/>
          </a:xfrm>
          <a:prstGeom prst="rect">
            <a:avLst/>
          </a:prstGeom>
        </p:spPr>
      </p:pic>
    </p:spTree>
    <p:extLst>
      <p:ext uri="{BB962C8B-B14F-4D97-AF65-F5344CB8AC3E}">
        <p14:creationId xmlns:p14="http://schemas.microsoft.com/office/powerpoint/2010/main" val="4453583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Lst>
  <p:txStyles>
    <p:titleStyle>
      <a:lvl1pPr>
        <a:defRPr>
          <a:latin typeface="+mj-lt"/>
          <a:ea typeface="+mj-ea"/>
          <a:cs typeface="+mj-cs"/>
        </a:defRPr>
      </a:lvl1pPr>
    </p:titleStyle>
    <p:body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bodyStyle>
    <p:other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D9AF0F01-5FF9-F09C-DDB3-0C0AB315ADC3}"/>
              </a:ext>
            </a:extLst>
          </p:cNvPr>
          <p:cNvSpPr/>
          <p:nvPr userDrawn="1"/>
        </p:nvSpPr>
        <p:spPr>
          <a:xfrm>
            <a:off x="0" y="-446"/>
            <a:ext cx="20105688" cy="11309608"/>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a:p>
        </p:txBody>
      </p:sp>
      <p:pic>
        <p:nvPicPr>
          <p:cNvPr id="9" name="Picture 39">
            <a:extLst>
              <a:ext uri="{FF2B5EF4-FFF2-40B4-BE49-F238E27FC236}">
                <a16:creationId xmlns:a16="http://schemas.microsoft.com/office/drawing/2014/main" id="{759ACAD1-D133-C1E0-8B20-C493A7651410}"/>
              </a:ext>
            </a:extLst>
          </p:cNvPr>
          <p:cNvPicPr>
            <a:picLocks noChangeAspect="1"/>
          </p:cNvPicPr>
          <p:nvPr userDrawn="1"/>
        </p:nvPicPr>
        <p:blipFill>
          <a:blip r:embed="rId8"/>
          <a:stretch>
            <a:fillRect/>
          </a:stretch>
        </p:blipFill>
        <p:spPr>
          <a:xfrm>
            <a:off x="733699" y="751246"/>
            <a:ext cx="4225956" cy="1077204"/>
          </a:xfrm>
          <a:prstGeom prst="rect">
            <a:avLst/>
          </a:prstGeom>
        </p:spPr>
      </p:pic>
      <p:pic>
        <p:nvPicPr>
          <p:cNvPr id="10" name="Content Placeholder 9" descr="A black background with white text&#10;&#10;Description automatically generated">
            <a:extLst>
              <a:ext uri="{FF2B5EF4-FFF2-40B4-BE49-F238E27FC236}">
                <a16:creationId xmlns:a16="http://schemas.microsoft.com/office/drawing/2014/main" id="{77A7B19E-E40A-E314-E4D6-9DDE45399BB0}"/>
              </a:ext>
            </a:extLst>
          </p:cNvPr>
          <p:cNvPicPr>
            <a:picLocks noChangeAspect="1"/>
          </p:cNvPicPr>
          <p:nvPr userDrawn="1"/>
        </p:nvPicPr>
        <p:blipFill>
          <a:blip r:embed="rId9"/>
          <a:stretch>
            <a:fillRect/>
          </a:stretch>
        </p:blipFill>
        <p:spPr>
          <a:xfrm>
            <a:off x="726978" y="9333565"/>
            <a:ext cx="3690966" cy="1141845"/>
          </a:xfrm>
          <a:prstGeom prst="rect">
            <a:avLst/>
          </a:prstGeom>
        </p:spPr>
      </p:pic>
    </p:spTree>
    <p:extLst>
      <p:ext uri="{BB962C8B-B14F-4D97-AF65-F5344CB8AC3E}">
        <p14:creationId xmlns:p14="http://schemas.microsoft.com/office/powerpoint/2010/main" val="2251778348"/>
      </p:ext>
    </p:extLst>
  </p:cSld>
  <p:clrMap bg1="lt1" tx1="dk1" bg2="lt2" tx2="dk2" accent1="accent1" accent2="accent2" accent3="accent3" accent4="accent4" accent5="accent5" accent6="accent6" hlink="hlink" folHlink="folHlink"/>
  <p:sldLayoutIdLst>
    <p:sldLayoutId id="2147483712" r:id="rId1"/>
    <p:sldLayoutId id="2147483722" r:id="rId2"/>
    <p:sldLayoutId id="2147483711" r:id="rId3"/>
    <p:sldLayoutId id="2147483713" r:id="rId4"/>
    <p:sldLayoutId id="2147483714" r:id="rId5"/>
    <p:sldLayoutId id="214748371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4" descr="A black background with blue text&#10;&#10;Description automatically generated">
            <a:extLst>
              <a:ext uri="{FF2B5EF4-FFF2-40B4-BE49-F238E27FC236}">
                <a16:creationId xmlns:a16="http://schemas.microsoft.com/office/drawing/2014/main" id="{25C07BA3-9066-96C0-1A4F-39B4D3E15B4A}"/>
              </a:ext>
            </a:extLst>
          </p:cNvPr>
          <p:cNvPicPr>
            <a:picLocks noChangeAspect="1"/>
          </p:cNvPicPr>
          <p:nvPr userDrawn="1"/>
        </p:nvPicPr>
        <p:blipFill>
          <a:blip r:embed="rId8"/>
          <a:stretch>
            <a:fillRect/>
          </a:stretch>
        </p:blipFill>
        <p:spPr>
          <a:xfrm>
            <a:off x="755711" y="9333565"/>
            <a:ext cx="3690964" cy="1141845"/>
          </a:xfrm>
          <a:prstGeom prst="rect">
            <a:avLst/>
          </a:prstGeom>
        </p:spPr>
      </p:pic>
      <p:pic>
        <p:nvPicPr>
          <p:cNvPr id="3" name="Picture 6">
            <a:extLst>
              <a:ext uri="{FF2B5EF4-FFF2-40B4-BE49-F238E27FC236}">
                <a16:creationId xmlns:a16="http://schemas.microsoft.com/office/drawing/2014/main" id="{65A37F4B-86DB-56EB-30D3-272527875853}"/>
              </a:ext>
            </a:extLst>
          </p:cNvPr>
          <p:cNvPicPr>
            <a:picLocks noChangeAspect="1"/>
          </p:cNvPicPr>
          <p:nvPr userDrawn="1"/>
        </p:nvPicPr>
        <p:blipFill>
          <a:blip r:embed="rId9"/>
          <a:stretch>
            <a:fillRect/>
          </a:stretch>
        </p:blipFill>
        <p:spPr>
          <a:xfrm>
            <a:off x="701699" y="739755"/>
            <a:ext cx="4321548" cy="1101571"/>
          </a:xfrm>
          <a:prstGeom prst="rect">
            <a:avLst/>
          </a:prstGeom>
        </p:spPr>
      </p:pic>
    </p:spTree>
    <p:extLst>
      <p:ext uri="{BB962C8B-B14F-4D97-AF65-F5344CB8AC3E}">
        <p14:creationId xmlns:p14="http://schemas.microsoft.com/office/powerpoint/2010/main" val="1095305777"/>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18" r:id="rId3"/>
    <p:sldLayoutId id="2147483719" r:id="rId4"/>
    <p:sldLayoutId id="2147483720" r:id="rId5"/>
    <p:sldLayoutId id="214748372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263380"/>
      </p:ext>
    </p:extLst>
  </p:cSld>
  <p:clrMap bg1="lt1" tx1="dk1" bg2="lt2" tx2="dk2" accent1="accent1" accent2="accent2" accent3="accent3" accent4="accent4" accent5="accent5" accent6="accent6" hlink="hlink" folHlink="folHlink"/>
  <p:sldLayoutIdLst>
    <p:sldLayoutId id="2147483725" r:id="rId1"/>
    <p:sldLayoutId id="214748372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C6DF583-6229-4B21-6A6F-414DD652D88E}"/>
              </a:ext>
            </a:extLst>
          </p:cNvPr>
          <p:cNvSpPr/>
          <p:nvPr userDrawn="1"/>
        </p:nvSpPr>
        <p:spPr>
          <a:xfrm>
            <a:off x="0" y="-446"/>
            <a:ext cx="20105688" cy="11309608"/>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a:p>
        </p:txBody>
      </p:sp>
      <p:pic>
        <p:nvPicPr>
          <p:cNvPr id="4" name="Picture 45">
            <a:extLst>
              <a:ext uri="{FF2B5EF4-FFF2-40B4-BE49-F238E27FC236}">
                <a16:creationId xmlns:a16="http://schemas.microsoft.com/office/drawing/2014/main" id="{352CB714-0D0D-0137-2145-4628998E3503}"/>
              </a:ext>
            </a:extLst>
          </p:cNvPr>
          <p:cNvPicPr>
            <a:picLocks noChangeAspect="1"/>
          </p:cNvPicPr>
          <p:nvPr userDrawn="1"/>
        </p:nvPicPr>
        <p:blipFill>
          <a:blip r:embed="rId3"/>
          <a:stretch>
            <a:fillRect/>
          </a:stretch>
        </p:blipFill>
        <p:spPr>
          <a:xfrm>
            <a:off x="15124022" y="751246"/>
            <a:ext cx="4225956" cy="1077204"/>
          </a:xfrm>
          <a:prstGeom prst="rect">
            <a:avLst/>
          </a:prstGeom>
        </p:spPr>
      </p:pic>
      <p:pic>
        <p:nvPicPr>
          <p:cNvPr id="5" name="Picture 4">
            <a:extLst>
              <a:ext uri="{FF2B5EF4-FFF2-40B4-BE49-F238E27FC236}">
                <a16:creationId xmlns:a16="http://schemas.microsoft.com/office/drawing/2014/main" id="{6615C335-F55A-4D1C-A863-0249996E00C5}"/>
              </a:ext>
            </a:extLst>
          </p:cNvPr>
          <p:cNvPicPr>
            <a:picLocks noChangeAspect="1"/>
          </p:cNvPicPr>
          <p:nvPr userDrawn="1"/>
        </p:nvPicPr>
        <p:blipFill>
          <a:blip r:embed="rId4"/>
          <a:stretch>
            <a:fillRect/>
          </a:stretch>
        </p:blipFill>
        <p:spPr>
          <a:xfrm rot="10605549">
            <a:off x="10778872" y="4057117"/>
            <a:ext cx="11139024" cy="9093968"/>
          </a:xfrm>
          <a:prstGeom prst="rect">
            <a:avLst/>
          </a:prstGeom>
        </p:spPr>
      </p:pic>
      <p:pic>
        <p:nvPicPr>
          <p:cNvPr id="6" name="Content Placeholder 9" descr="A black background with white text&#10;&#10;Description automatically generated">
            <a:extLst>
              <a:ext uri="{FF2B5EF4-FFF2-40B4-BE49-F238E27FC236}">
                <a16:creationId xmlns:a16="http://schemas.microsoft.com/office/drawing/2014/main" id="{77F5684F-D2B3-6F5A-1982-4E939AFFA590}"/>
              </a:ext>
            </a:extLst>
          </p:cNvPr>
          <p:cNvPicPr>
            <a:picLocks noChangeAspect="1"/>
          </p:cNvPicPr>
          <p:nvPr userDrawn="1"/>
        </p:nvPicPr>
        <p:blipFill>
          <a:blip r:embed="rId5"/>
          <a:stretch>
            <a:fillRect/>
          </a:stretch>
        </p:blipFill>
        <p:spPr>
          <a:xfrm>
            <a:off x="726978" y="9333565"/>
            <a:ext cx="3690966" cy="1141845"/>
          </a:xfrm>
          <a:prstGeom prst="rect">
            <a:avLst/>
          </a:prstGeom>
        </p:spPr>
      </p:pic>
    </p:spTree>
    <p:extLst>
      <p:ext uri="{BB962C8B-B14F-4D97-AF65-F5344CB8AC3E}">
        <p14:creationId xmlns:p14="http://schemas.microsoft.com/office/powerpoint/2010/main" val="654077253"/>
      </p:ext>
    </p:extLst>
  </p:cSld>
  <p:clrMap bg1="lt1" tx1="dk1" bg2="lt2" tx2="dk2" accent1="accent1" accent2="accent2" accent3="accent3" accent4="accent4" accent5="accent5" accent6="accent6" hlink="hlink" folHlink="folHlink"/>
  <p:sldLayoutIdLst>
    <p:sldLayoutId id="2147483730" r:id="rId1"/>
  </p:sldLayoutIdLst>
  <p:txStyles>
    <p:titleStyle>
      <a:lvl1pPr>
        <a:defRPr>
          <a:latin typeface="+mj-lt"/>
          <a:ea typeface="+mj-ea"/>
          <a:cs typeface="+mj-cs"/>
        </a:defRPr>
      </a:lvl1pPr>
    </p:titleStyle>
    <p:body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bodyStyle>
    <p:otherStyle>
      <a:lvl1pPr marL="0">
        <a:defRPr>
          <a:latin typeface="+mn-lt"/>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s://nhswales365.sharepoint.com/sites/SBU_SETOD/SitePages/Raising-Concerns-Hub.aspx"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4FED18-4CAE-7C6F-FAC9-2200B4ECF9DF}"/>
              </a:ext>
            </a:extLst>
          </p:cNvPr>
          <p:cNvSpPr txBox="1"/>
          <p:nvPr/>
        </p:nvSpPr>
        <p:spPr>
          <a:xfrm>
            <a:off x="980902" y="1849582"/>
            <a:ext cx="12905509" cy="4801314"/>
          </a:xfrm>
          <a:prstGeom prst="rect">
            <a:avLst/>
          </a:prstGeom>
          <a:noFill/>
        </p:spPr>
        <p:txBody>
          <a:bodyPr wrap="square" rtlCol="0">
            <a:spAutoFit/>
          </a:bodyPr>
          <a:lstStyle/>
          <a:p>
            <a:r>
              <a:rPr lang="en-GB" sz="7200" b="1" dirty="0">
                <a:solidFill>
                  <a:schemeClr val="bg1"/>
                </a:solidFill>
              </a:rPr>
              <a:t>Proposal for the revised </a:t>
            </a:r>
          </a:p>
          <a:p>
            <a:r>
              <a:rPr lang="en-GB" sz="7200" b="1" dirty="0">
                <a:solidFill>
                  <a:schemeClr val="bg1"/>
                </a:solidFill>
              </a:rPr>
              <a:t>Anonymous Staff Speaking Up Safely Option</a:t>
            </a:r>
          </a:p>
          <a:p>
            <a:endParaRPr lang="en-GB" sz="7200" dirty="0">
              <a:solidFill>
                <a:schemeClr val="bg1"/>
              </a:solidFill>
            </a:endParaRPr>
          </a:p>
          <a:p>
            <a:endParaRPr lang="en-GB" dirty="0"/>
          </a:p>
        </p:txBody>
      </p:sp>
      <p:pic>
        <p:nvPicPr>
          <p:cNvPr id="3" name="Picture 2">
            <a:extLst>
              <a:ext uri="{FF2B5EF4-FFF2-40B4-BE49-F238E27FC236}">
                <a16:creationId xmlns:a16="http://schemas.microsoft.com/office/drawing/2014/main" id="{6102D814-80A7-44D2-8367-C4AD4DAC823F}"/>
              </a:ext>
            </a:extLst>
          </p:cNvPr>
          <p:cNvPicPr>
            <a:picLocks noChangeAspect="1"/>
          </p:cNvPicPr>
          <p:nvPr/>
        </p:nvPicPr>
        <p:blipFill>
          <a:blip r:embed="rId3"/>
          <a:stretch>
            <a:fillRect/>
          </a:stretch>
        </p:blipFill>
        <p:spPr>
          <a:xfrm>
            <a:off x="5903221" y="9022927"/>
            <a:ext cx="3946358" cy="1703605"/>
          </a:xfrm>
          <a:prstGeom prst="rect">
            <a:avLst/>
          </a:prstGeom>
        </p:spPr>
      </p:pic>
    </p:spTree>
    <p:extLst>
      <p:ext uri="{BB962C8B-B14F-4D97-AF65-F5344CB8AC3E}">
        <p14:creationId xmlns:p14="http://schemas.microsoft.com/office/powerpoint/2010/main" val="1326482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2B8F-1636-845F-8EDD-85B6A0B0B3C5}"/>
            </a:ext>
          </a:extLst>
        </p:cNvPr>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1BCE2224-01DB-9D6A-CFB3-115C019B352A}"/>
              </a:ext>
            </a:extLst>
          </p:cNvPr>
          <p:cNvSpPr>
            <a:spLocks noGrp="1"/>
          </p:cNvSpPr>
          <p:nvPr>
            <p:ph type="body" sz="quarter" idx="10"/>
          </p:nvPr>
        </p:nvSpPr>
        <p:spPr>
          <a:xfrm>
            <a:off x="1177739" y="680500"/>
            <a:ext cx="17852398" cy="521201"/>
          </a:xfrm>
        </p:spPr>
        <p:txBody>
          <a:bodyPr/>
          <a:lstStyle/>
          <a:p>
            <a:r>
              <a:rPr lang="pt-BR" dirty="0">
                <a:solidFill>
                  <a:srgbClr val="002060"/>
                </a:solidFill>
              </a:rPr>
              <a:t>Objectives of an Anonymous Speaking Up Provision</a:t>
            </a:r>
          </a:p>
        </p:txBody>
      </p:sp>
      <p:sp>
        <p:nvSpPr>
          <p:cNvPr id="3" name="Espaço Reservado para Texto 2">
            <a:extLst>
              <a:ext uri="{FF2B5EF4-FFF2-40B4-BE49-F238E27FC236}">
                <a16:creationId xmlns:a16="http://schemas.microsoft.com/office/drawing/2014/main" id="{A7D0DA7C-35D5-0E20-29C7-457F7FA51A50}"/>
              </a:ext>
            </a:extLst>
          </p:cNvPr>
          <p:cNvSpPr>
            <a:spLocks noGrp="1"/>
          </p:cNvSpPr>
          <p:nvPr>
            <p:ph type="body" sz="quarter" idx="11"/>
          </p:nvPr>
        </p:nvSpPr>
        <p:spPr>
          <a:xfrm>
            <a:off x="1177739" y="1844843"/>
            <a:ext cx="18221367" cy="8069178"/>
          </a:xfrm>
        </p:spPr>
        <p:txBody>
          <a:bodyPr/>
          <a:lstStyle/>
          <a:p>
            <a:r>
              <a:rPr lang="en-GB" sz="4000" dirty="0"/>
              <a:t>The objectives of an </a:t>
            </a:r>
            <a:r>
              <a:rPr lang="en-GB" sz="4000" b="1" dirty="0"/>
              <a:t>anonymous provision </a:t>
            </a:r>
            <a:r>
              <a:rPr lang="en-GB" sz="4000" dirty="0"/>
              <a:t>as an additional option for staff to raise work-related concerns are to:</a:t>
            </a:r>
          </a:p>
          <a:p>
            <a:endParaRPr lang="en-GB" sz="4000" dirty="0"/>
          </a:p>
          <a:p>
            <a:pPr marL="571500" lvl="0" indent="-571500">
              <a:buFont typeface="Arial" panose="020B0604020202020204" pitchFamily="34" charset="0"/>
              <a:buChar char="•"/>
            </a:pPr>
            <a:r>
              <a:rPr lang="en-GB" sz="4000" b="1" dirty="0"/>
              <a:t>Increase staff confidence</a:t>
            </a:r>
            <a:r>
              <a:rPr lang="en-GB" sz="4000" dirty="0"/>
              <a:t> in raising concerns safely and without detriment, resulting in a culture of psychological safety.</a:t>
            </a:r>
          </a:p>
          <a:p>
            <a:pPr marL="571500" lvl="0" indent="-571500">
              <a:buFont typeface="Arial" panose="020B0604020202020204" pitchFamily="34" charset="0"/>
              <a:buChar char="•"/>
            </a:pPr>
            <a:r>
              <a:rPr lang="en-GB" sz="4000" b="1" dirty="0"/>
              <a:t>Improve resolution and feedback</a:t>
            </a:r>
            <a:r>
              <a:rPr lang="en-GB" sz="4000" dirty="0"/>
              <a:t> ensuring staff feel heard, experience action taken where appropriate/possible and reducing formal escalation. </a:t>
            </a:r>
          </a:p>
          <a:p>
            <a:pPr marL="571500" lvl="0" indent="-571500">
              <a:buFont typeface="Arial" panose="020B0604020202020204" pitchFamily="34" charset="0"/>
              <a:buChar char="•"/>
            </a:pPr>
            <a:r>
              <a:rPr lang="en-GB" sz="4000" b="1" dirty="0"/>
              <a:t>Ensure impartiality</a:t>
            </a:r>
            <a:r>
              <a:rPr lang="en-GB" sz="4000" dirty="0"/>
              <a:t> in the speaking‑up process. </a:t>
            </a:r>
          </a:p>
          <a:p>
            <a:pPr marL="571500" lvl="0" indent="-571500">
              <a:buFont typeface="Arial" panose="020B0604020202020204" pitchFamily="34" charset="0"/>
              <a:buChar char="•"/>
            </a:pPr>
            <a:r>
              <a:rPr lang="en-GB" sz="4000" b="1" dirty="0"/>
              <a:t>Strengthen organisational learning and improvement</a:t>
            </a:r>
            <a:r>
              <a:rPr lang="en-GB" sz="4000" dirty="0"/>
              <a:t> through robust recording, monitoring and reporting, which includes a thematic analysis of concerns and triangulation of intelligence across services.</a:t>
            </a:r>
          </a:p>
          <a:p>
            <a:pPr lvl="0"/>
            <a:endParaRPr lang="en-GB" sz="4800" dirty="0">
              <a:solidFill>
                <a:srgbClr val="002060"/>
              </a:solidFill>
            </a:endParaRPr>
          </a:p>
        </p:txBody>
      </p:sp>
      <p:sp>
        <p:nvSpPr>
          <p:cNvPr id="4" name="TextBox 3">
            <a:extLst>
              <a:ext uri="{FF2B5EF4-FFF2-40B4-BE49-F238E27FC236}">
                <a16:creationId xmlns:a16="http://schemas.microsoft.com/office/drawing/2014/main" id="{9C02C3F1-D97A-F036-3D99-1A07CD065A4F}"/>
              </a:ext>
            </a:extLst>
          </p:cNvPr>
          <p:cNvSpPr txBox="1"/>
          <p:nvPr/>
        </p:nvSpPr>
        <p:spPr>
          <a:xfrm>
            <a:off x="19399106" y="10557163"/>
            <a:ext cx="1413163" cy="400110"/>
          </a:xfrm>
          <a:prstGeom prst="rect">
            <a:avLst/>
          </a:prstGeom>
          <a:noFill/>
        </p:spPr>
        <p:txBody>
          <a:bodyPr wrap="square" rtlCol="0">
            <a:spAutoFit/>
          </a:bodyPr>
          <a:lstStyle/>
          <a:p>
            <a:r>
              <a:rPr lang="en-GB" sz="2000" b="1" dirty="0">
                <a:solidFill>
                  <a:schemeClr val="bg1"/>
                </a:solidFill>
              </a:rPr>
              <a:t>J</a:t>
            </a:r>
          </a:p>
        </p:txBody>
      </p:sp>
    </p:spTree>
    <p:extLst>
      <p:ext uri="{BB962C8B-B14F-4D97-AF65-F5344CB8AC3E}">
        <p14:creationId xmlns:p14="http://schemas.microsoft.com/office/powerpoint/2010/main" val="3118065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54B36-7537-A7B1-C540-6C5DE52F588F}"/>
            </a:ext>
          </a:extLst>
        </p:cNvPr>
        <p:cNvGrpSpPr/>
        <p:nvPr/>
      </p:nvGrpSpPr>
      <p:grpSpPr>
        <a:xfrm>
          <a:off x="0" y="0"/>
          <a:ext cx="0" cy="0"/>
          <a:chOff x="0" y="0"/>
          <a:chExt cx="0" cy="0"/>
        </a:xfrm>
      </p:grpSpPr>
      <p:sp>
        <p:nvSpPr>
          <p:cNvPr id="3" name="Espaço Reservado para Texto 2">
            <a:extLst>
              <a:ext uri="{FF2B5EF4-FFF2-40B4-BE49-F238E27FC236}">
                <a16:creationId xmlns:a16="http://schemas.microsoft.com/office/drawing/2014/main" id="{BA9404C2-BB48-528D-43EB-8CAE781C3D0A}"/>
              </a:ext>
            </a:extLst>
          </p:cNvPr>
          <p:cNvSpPr>
            <a:spLocks noGrp="1"/>
          </p:cNvSpPr>
          <p:nvPr>
            <p:ph type="body" sz="quarter" idx="11"/>
          </p:nvPr>
        </p:nvSpPr>
        <p:spPr>
          <a:xfrm>
            <a:off x="756444" y="1626059"/>
            <a:ext cx="18642662" cy="8057232"/>
          </a:xfrm>
        </p:spPr>
        <p:txBody>
          <a:bodyPr/>
          <a:lstStyle/>
          <a:p>
            <a:r>
              <a:rPr lang="en-GB" sz="4000" b="1" dirty="0"/>
              <a:t>Across NHS Wales:</a:t>
            </a:r>
          </a:p>
          <a:p>
            <a:pPr marL="571500" lvl="0" indent="-571500">
              <a:buFont typeface="Arial" panose="020B0604020202020204" pitchFamily="34" charset="0"/>
              <a:buChar char="•"/>
            </a:pPr>
            <a:r>
              <a:rPr lang="en-GB" sz="4000" b="1" dirty="0"/>
              <a:t>6 out of 8 Health Boards</a:t>
            </a:r>
            <a:r>
              <a:rPr lang="en-GB" sz="4000" dirty="0"/>
              <a:t> use the </a:t>
            </a:r>
            <a:r>
              <a:rPr lang="en-GB" sz="4000" b="1" dirty="0"/>
              <a:t>Work in Confidence</a:t>
            </a:r>
            <a:r>
              <a:rPr lang="en-GB" sz="4000" dirty="0"/>
              <a:t> digital platform.</a:t>
            </a:r>
          </a:p>
          <a:p>
            <a:pPr marL="571500" lvl="0" indent="-571500">
              <a:buFont typeface="Arial" panose="020B0604020202020204" pitchFamily="34" charset="0"/>
              <a:buChar char="•"/>
            </a:pPr>
            <a:r>
              <a:rPr lang="en-GB" sz="4000" dirty="0"/>
              <a:t>Most are supplementing with </a:t>
            </a:r>
            <a:r>
              <a:rPr lang="en-GB" sz="4000" b="1" dirty="0"/>
              <a:t>internal Guardians</a:t>
            </a:r>
            <a:r>
              <a:rPr lang="en-GB" sz="4000" dirty="0"/>
              <a:t> (typically Band 8a + Band 7).</a:t>
            </a:r>
          </a:p>
          <a:p>
            <a:pPr marL="571500" lvl="0" indent="-571500">
              <a:buFont typeface="Arial" panose="020B0604020202020204" pitchFamily="34" charset="0"/>
              <a:buChar char="•"/>
            </a:pPr>
            <a:r>
              <a:rPr lang="en-GB" sz="4000" dirty="0"/>
              <a:t>No “Once for Wales” solution has been confirmed.</a:t>
            </a:r>
          </a:p>
          <a:p>
            <a:pPr lvl="0"/>
            <a:endParaRPr lang="en-GB" sz="4000" dirty="0"/>
          </a:p>
          <a:p>
            <a:r>
              <a:rPr lang="en-GB" sz="4000" b="1" dirty="0"/>
              <a:t>Across NHS England:</a:t>
            </a:r>
          </a:p>
          <a:p>
            <a:pPr lvl="0"/>
            <a:r>
              <a:rPr lang="en-GB" sz="4000" b="1" dirty="0"/>
              <a:t>Internal Guardian models dominate</a:t>
            </a:r>
            <a:r>
              <a:rPr lang="en-GB" sz="4000" dirty="0"/>
              <a:t>, whilst there has been seen to be an increase in contracting with the Guardian Service since the decommissioning of the National Guardian Office (NGO).</a:t>
            </a:r>
          </a:p>
          <a:p>
            <a:endParaRPr lang="en-GB" dirty="0"/>
          </a:p>
          <a:p>
            <a:pPr lvl="0"/>
            <a:endParaRPr lang="en-GB" sz="4800" dirty="0">
              <a:solidFill>
                <a:srgbClr val="002060"/>
              </a:solidFill>
            </a:endParaRPr>
          </a:p>
        </p:txBody>
      </p:sp>
      <p:sp>
        <p:nvSpPr>
          <p:cNvPr id="4" name="TextBox 3">
            <a:extLst>
              <a:ext uri="{FF2B5EF4-FFF2-40B4-BE49-F238E27FC236}">
                <a16:creationId xmlns:a16="http://schemas.microsoft.com/office/drawing/2014/main" id="{F41FE3F9-C78E-3ED5-13C3-631DFCDF4038}"/>
              </a:ext>
            </a:extLst>
          </p:cNvPr>
          <p:cNvSpPr txBox="1"/>
          <p:nvPr/>
        </p:nvSpPr>
        <p:spPr>
          <a:xfrm>
            <a:off x="19399106" y="10557163"/>
            <a:ext cx="1413163" cy="400110"/>
          </a:xfrm>
          <a:prstGeom prst="rect">
            <a:avLst/>
          </a:prstGeom>
          <a:noFill/>
        </p:spPr>
        <p:txBody>
          <a:bodyPr wrap="square" rtlCol="0">
            <a:spAutoFit/>
          </a:bodyPr>
          <a:lstStyle/>
          <a:p>
            <a:r>
              <a:rPr lang="en-GB" sz="2000" b="1" dirty="0">
                <a:solidFill>
                  <a:schemeClr val="bg1"/>
                </a:solidFill>
              </a:rPr>
              <a:t>J</a:t>
            </a:r>
          </a:p>
        </p:txBody>
      </p:sp>
      <p:sp>
        <p:nvSpPr>
          <p:cNvPr id="5" name="Espaço Reservado para Texto 1">
            <a:extLst>
              <a:ext uri="{FF2B5EF4-FFF2-40B4-BE49-F238E27FC236}">
                <a16:creationId xmlns:a16="http://schemas.microsoft.com/office/drawing/2014/main" id="{9966262D-AD1D-CA4E-EAE1-75430557D42D}"/>
              </a:ext>
            </a:extLst>
          </p:cNvPr>
          <p:cNvSpPr txBox="1">
            <a:spLocks/>
          </p:cNvSpPr>
          <p:nvPr/>
        </p:nvSpPr>
        <p:spPr>
          <a:xfrm>
            <a:off x="654844" y="657726"/>
            <a:ext cx="15226840" cy="729749"/>
          </a:xfrm>
          <a:prstGeom prst="rect">
            <a:avLst/>
          </a:prstGeom>
        </p:spPr>
        <p:txBody>
          <a:bodyPr/>
          <a:lstStyle>
            <a:lvl1pPr marL="0" indent="0" algn="l" defTabSz="914400" rtl="0" eaLnBrk="1" latinLnBrk="0" hangingPunct="1">
              <a:lnSpc>
                <a:spcPct val="90000"/>
              </a:lnSpc>
              <a:spcBef>
                <a:spcPts val="1000"/>
              </a:spcBef>
              <a:buFontTx/>
              <a:buNone/>
              <a:defRPr sz="4000" b="0" kern="1200" cap="none" spc="0">
                <a:ln>
                  <a:noFill/>
                </a:ln>
                <a:solidFill>
                  <a:srgbClr val="1F355E"/>
                </a:solidFill>
                <a:effectLst/>
                <a:latin typeface="Arial Black" panose="020B0A04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BR" dirty="0"/>
          </a:p>
        </p:txBody>
      </p:sp>
      <p:sp>
        <p:nvSpPr>
          <p:cNvPr id="6" name="Espaço Reservado para Texto 1">
            <a:extLst>
              <a:ext uri="{FF2B5EF4-FFF2-40B4-BE49-F238E27FC236}">
                <a16:creationId xmlns:a16="http://schemas.microsoft.com/office/drawing/2014/main" id="{F8961471-502A-C2C4-01F3-3454DEDAF7C9}"/>
              </a:ext>
            </a:extLst>
          </p:cNvPr>
          <p:cNvSpPr>
            <a:spLocks noGrp="1"/>
          </p:cNvSpPr>
          <p:nvPr>
            <p:ph type="body" sz="quarter" idx="10"/>
          </p:nvPr>
        </p:nvSpPr>
        <p:spPr>
          <a:xfrm>
            <a:off x="756444" y="319463"/>
            <a:ext cx="15546387" cy="520700"/>
          </a:xfrm>
        </p:spPr>
        <p:txBody>
          <a:bodyPr/>
          <a:lstStyle/>
          <a:p>
            <a:r>
              <a:rPr lang="en-GB" dirty="0"/>
              <a:t>Options Appraisal – Reminder of Summary Findings</a:t>
            </a:r>
            <a:endParaRPr lang="pt-BR" dirty="0"/>
          </a:p>
        </p:txBody>
      </p:sp>
    </p:spTree>
    <p:extLst>
      <p:ext uri="{BB962C8B-B14F-4D97-AF65-F5344CB8AC3E}">
        <p14:creationId xmlns:p14="http://schemas.microsoft.com/office/powerpoint/2010/main" val="130170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18C831-8826-74BA-9F2C-F68D0F299F2E}"/>
              </a:ext>
            </a:extLst>
          </p:cNvPr>
          <p:cNvSpPr>
            <a:spLocks noGrp="1"/>
          </p:cNvSpPr>
          <p:nvPr>
            <p:ph type="body" sz="quarter" idx="10"/>
          </p:nvPr>
        </p:nvSpPr>
        <p:spPr/>
        <p:txBody>
          <a:bodyPr/>
          <a:lstStyle/>
          <a:p>
            <a:r>
              <a:rPr lang="en-GB" dirty="0"/>
              <a:t>Recommendation Agreed</a:t>
            </a:r>
          </a:p>
        </p:txBody>
      </p:sp>
      <p:sp>
        <p:nvSpPr>
          <p:cNvPr id="3" name="Text Placeholder 2">
            <a:extLst>
              <a:ext uri="{FF2B5EF4-FFF2-40B4-BE49-F238E27FC236}">
                <a16:creationId xmlns:a16="http://schemas.microsoft.com/office/drawing/2014/main" id="{83E13A72-3812-770C-461A-002B3DBE4B40}"/>
              </a:ext>
            </a:extLst>
          </p:cNvPr>
          <p:cNvSpPr>
            <a:spLocks noGrp="1"/>
          </p:cNvSpPr>
          <p:nvPr>
            <p:ph type="body" sz="quarter" idx="11"/>
          </p:nvPr>
        </p:nvSpPr>
        <p:spPr>
          <a:xfrm>
            <a:off x="756444" y="1732547"/>
            <a:ext cx="17409186" cy="7122528"/>
          </a:xfrm>
        </p:spPr>
        <p:txBody>
          <a:bodyPr/>
          <a:lstStyle/>
          <a:p>
            <a:r>
              <a:rPr lang="en-GB" sz="4000" dirty="0"/>
              <a:t>It was agreed by Exec Board following engagement with Trade Union partners:</a:t>
            </a:r>
          </a:p>
          <a:p>
            <a:r>
              <a:rPr lang="en-GB" sz="4000" dirty="0"/>
              <a:t>➡ </a:t>
            </a:r>
            <a:r>
              <a:rPr lang="en-GB" sz="4000" b="1" dirty="0"/>
              <a:t>Commission the Work in Confidence platform</a:t>
            </a:r>
            <a:br>
              <a:rPr lang="en-GB" sz="4000" dirty="0"/>
            </a:br>
            <a:r>
              <a:rPr lang="en-GB" sz="4000" dirty="0"/>
              <a:t>➡ </a:t>
            </a:r>
            <a:r>
              <a:rPr lang="en-GB" sz="4000" b="1" dirty="0"/>
              <a:t>Recruit internal 1 x full‑time Band 8a Lead Guardian + 1 x part‑time Band 7 Guardian</a:t>
            </a:r>
            <a:endParaRPr lang="en-GB" sz="4000" dirty="0"/>
          </a:p>
          <a:p>
            <a:endParaRPr lang="en-GB" sz="4000" dirty="0"/>
          </a:p>
          <a:p>
            <a:r>
              <a:rPr lang="en-GB" sz="4000" dirty="0"/>
              <a:t>This option was found to provide the </a:t>
            </a:r>
            <a:r>
              <a:rPr lang="en-GB" sz="4000" b="1" dirty="0"/>
              <a:t>best combination of capability, legitimacy, staff trust, and long‑term stability</a:t>
            </a:r>
            <a:r>
              <a:rPr lang="en-GB" sz="4000" dirty="0"/>
              <a:t>, while avoiding the escalating cost risks.</a:t>
            </a:r>
          </a:p>
          <a:p>
            <a:endParaRPr lang="en-GB" sz="4000" dirty="0"/>
          </a:p>
          <a:p>
            <a:r>
              <a:rPr lang="en-GB" sz="4000" dirty="0"/>
              <a:t>It was found to be the only option where </a:t>
            </a:r>
            <a:r>
              <a:rPr lang="en-GB" sz="4000" b="1" dirty="0"/>
              <a:t>cost decreases over time</a:t>
            </a:r>
            <a:r>
              <a:rPr lang="en-GB" sz="4000" dirty="0"/>
              <a:t> and where we align with NHS Wales, supporting consistency and shared learning.</a:t>
            </a:r>
          </a:p>
          <a:p>
            <a:endParaRPr lang="en-GB" dirty="0"/>
          </a:p>
        </p:txBody>
      </p:sp>
    </p:spTree>
    <p:extLst>
      <p:ext uri="{BB962C8B-B14F-4D97-AF65-F5344CB8AC3E}">
        <p14:creationId xmlns:p14="http://schemas.microsoft.com/office/powerpoint/2010/main" val="590457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331C4-CE7B-ECE5-D0AE-C87C9635FB9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ACFF7F-82EA-EB65-CDCF-39EB3DF98731}"/>
              </a:ext>
            </a:extLst>
          </p:cNvPr>
          <p:cNvSpPr>
            <a:spLocks noGrp="1"/>
          </p:cNvSpPr>
          <p:nvPr>
            <p:ph type="body" sz="quarter" idx="10"/>
          </p:nvPr>
        </p:nvSpPr>
        <p:spPr>
          <a:xfrm>
            <a:off x="756444" y="729821"/>
            <a:ext cx="12293600" cy="558800"/>
          </a:xfrm>
        </p:spPr>
        <p:txBody>
          <a:bodyPr/>
          <a:lstStyle/>
          <a:p>
            <a:r>
              <a:rPr lang="en-GB" dirty="0"/>
              <a:t>Engagement with Trade Union Partners </a:t>
            </a:r>
          </a:p>
        </p:txBody>
      </p:sp>
      <p:sp>
        <p:nvSpPr>
          <p:cNvPr id="3" name="Text Placeholder 2">
            <a:extLst>
              <a:ext uri="{FF2B5EF4-FFF2-40B4-BE49-F238E27FC236}">
                <a16:creationId xmlns:a16="http://schemas.microsoft.com/office/drawing/2014/main" id="{1758E516-C215-CB6B-79CF-FE77CBFEA595}"/>
              </a:ext>
            </a:extLst>
          </p:cNvPr>
          <p:cNvSpPr>
            <a:spLocks noGrp="1"/>
          </p:cNvSpPr>
          <p:nvPr>
            <p:ph type="body" sz="quarter" idx="11"/>
          </p:nvPr>
        </p:nvSpPr>
        <p:spPr>
          <a:xfrm>
            <a:off x="1348251" y="1757260"/>
            <a:ext cx="17409186" cy="7122528"/>
          </a:xfrm>
        </p:spPr>
        <p:txBody>
          <a:bodyPr/>
          <a:lstStyle/>
          <a:p>
            <a:r>
              <a:rPr lang="en-GB" sz="4000" dirty="0"/>
              <a:t>Special Sub Partnership Forum held on 10</a:t>
            </a:r>
            <a:r>
              <a:rPr lang="en-GB" sz="4000" baseline="30000" dirty="0"/>
              <a:t>th</a:t>
            </a:r>
            <a:r>
              <a:rPr lang="en-GB" sz="4000" dirty="0"/>
              <a:t> April 2026 confirmed:</a:t>
            </a:r>
          </a:p>
          <a:p>
            <a:pPr marL="571500" indent="-571500">
              <a:buFont typeface="Arial" panose="020B0604020202020204" pitchFamily="34" charset="0"/>
              <a:buChar char="•"/>
            </a:pPr>
            <a:r>
              <a:rPr lang="en-GB" sz="4000" dirty="0"/>
              <a:t>There is support for the recommended option, being clear it does not take anything away from the important role of the Trade Unions in the Health Board going forward.</a:t>
            </a:r>
          </a:p>
          <a:p>
            <a:pPr marL="571500" indent="-571500">
              <a:buFont typeface="Arial" panose="020B0604020202020204" pitchFamily="34" charset="0"/>
              <a:buChar char="•"/>
            </a:pPr>
            <a:r>
              <a:rPr lang="en-GB" sz="4000" dirty="0"/>
              <a:t>A full and fair job evaluation process has been undertaken of the Job Description and Person Specifications of the internal Guardian posts.</a:t>
            </a:r>
          </a:p>
          <a:p>
            <a:pPr marL="571500" indent="-571500">
              <a:buFont typeface="Arial" panose="020B0604020202020204" pitchFamily="34" charset="0"/>
              <a:buChar char="•"/>
            </a:pPr>
            <a:r>
              <a:rPr lang="en-GB" sz="4000" dirty="0"/>
              <a:t>Trade Union partners are involved in shortlisting and interviews planned during October 2026 – post will be internally restricted and fixed-term for 12 months to support evaluation of impact and effectiveness.</a:t>
            </a:r>
          </a:p>
          <a:p>
            <a:pPr marL="571500" indent="-571500">
              <a:buFont typeface="Arial" panose="020B0604020202020204" pitchFamily="34" charset="0"/>
              <a:buChar char="•"/>
            </a:pPr>
            <a:r>
              <a:rPr lang="en-GB" sz="4000" dirty="0"/>
              <a:t>Whilst the posts will have a dotted line into the Executive Lead for Speaking Up, they will sit independently to support impartiality and ensure access to whoever they need to within the organisation. </a:t>
            </a:r>
          </a:p>
          <a:p>
            <a:pPr marL="571500" indent="-571500">
              <a:buFont typeface="Arial" panose="020B0604020202020204" pitchFamily="34" charset="0"/>
              <a:buChar char="•"/>
            </a:pPr>
            <a:endParaRPr lang="en-GB" sz="4000" dirty="0"/>
          </a:p>
          <a:p>
            <a:endParaRPr lang="en-GB" dirty="0"/>
          </a:p>
        </p:txBody>
      </p:sp>
    </p:spTree>
    <p:extLst>
      <p:ext uri="{BB962C8B-B14F-4D97-AF65-F5344CB8AC3E}">
        <p14:creationId xmlns:p14="http://schemas.microsoft.com/office/powerpoint/2010/main" val="4096452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737656" y="269875"/>
            <a:ext cx="12293600" cy="558800"/>
          </a:xfrm>
        </p:spPr>
        <p:txBody>
          <a:bodyPr/>
          <a:lstStyle/>
          <a:p>
            <a:r>
              <a:rPr lang="en-GB" dirty="0"/>
              <a:t>Current internal options for Staff at SBU HB (aside direct line manager as first point of contact)</a:t>
            </a:r>
            <a:endParaRPr lang="pt-BR" dirty="0"/>
          </a:p>
        </p:txBody>
      </p:sp>
      <p:graphicFrame>
        <p:nvGraphicFramePr>
          <p:cNvPr id="6" name="Diagram 5">
            <a:extLst>
              <a:ext uri="{FF2B5EF4-FFF2-40B4-BE49-F238E27FC236}">
                <a16:creationId xmlns:a16="http://schemas.microsoft.com/office/drawing/2014/main" id="{ABA8D1E1-C166-1F8B-B76E-FC6EABC7C758}"/>
              </a:ext>
            </a:extLst>
          </p:cNvPr>
          <p:cNvGraphicFramePr/>
          <p:nvPr>
            <p:extLst>
              <p:ext uri="{D42A27DB-BD31-4B8C-83A1-F6EECF244321}">
                <p14:modId xmlns:p14="http://schemas.microsoft.com/office/powerpoint/2010/main" val="1218965135"/>
              </p:ext>
            </p:extLst>
          </p:nvPr>
        </p:nvGraphicFramePr>
        <p:xfrm>
          <a:off x="3302821" y="1620253"/>
          <a:ext cx="13028041" cy="8860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BE7BDA4E-221A-8D71-ED2B-2907FC79EE37}"/>
              </a:ext>
            </a:extLst>
          </p:cNvPr>
          <p:cNvPicPr>
            <a:picLocks noChangeAspect="1"/>
          </p:cNvPicPr>
          <p:nvPr/>
        </p:nvPicPr>
        <p:blipFill>
          <a:blip r:embed="rId8"/>
          <a:stretch>
            <a:fillRect/>
          </a:stretch>
        </p:blipFill>
        <p:spPr>
          <a:xfrm>
            <a:off x="16159330" y="397910"/>
            <a:ext cx="3946358" cy="1703605"/>
          </a:xfrm>
          <a:prstGeom prst="rect">
            <a:avLst/>
          </a:prstGeom>
        </p:spPr>
      </p:pic>
    </p:spTree>
    <p:extLst>
      <p:ext uri="{BB962C8B-B14F-4D97-AF65-F5344CB8AC3E}">
        <p14:creationId xmlns:p14="http://schemas.microsoft.com/office/powerpoint/2010/main" val="3316607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15E121-5F10-4648-9797-AA27514B1BF6}"/>
              </a:ext>
            </a:extLst>
          </p:cNvPr>
          <p:cNvSpPr>
            <a:spLocks noGrp="1"/>
          </p:cNvSpPr>
          <p:nvPr>
            <p:ph type="body" sz="quarter" idx="10"/>
          </p:nvPr>
        </p:nvSpPr>
        <p:spPr/>
        <p:txBody>
          <a:bodyPr/>
          <a:lstStyle/>
          <a:p>
            <a:r>
              <a:rPr lang="en-GB" dirty="0"/>
              <a:t>Support for SBU Staff in Crisis</a:t>
            </a:r>
          </a:p>
        </p:txBody>
      </p:sp>
      <p:pic>
        <p:nvPicPr>
          <p:cNvPr id="5" name="Picture 4">
            <a:extLst>
              <a:ext uri="{FF2B5EF4-FFF2-40B4-BE49-F238E27FC236}">
                <a16:creationId xmlns:a16="http://schemas.microsoft.com/office/drawing/2014/main" id="{49C6FE35-FBC1-8017-054C-CF393CFF9053}"/>
              </a:ext>
            </a:extLst>
          </p:cNvPr>
          <p:cNvPicPr>
            <a:picLocks noChangeAspect="1"/>
          </p:cNvPicPr>
          <p:nvPr/>
        </p:nvPicPr>
        <p:blipFill>
          <a:blip r:embed="rId3"/>
          <a:stretch>
            <a:fillRect/>
          </a:stretch>
        </p:blipFill>
        <p:spPr>
          <a:xfrm>
            <a:off x="654844" y="1773380"/>
            <a:ext cx="18935483" cy="4433455"/>
          </a:xfrm>
          <a:prstGeom prst="rect">
            <a:avLst/>
          </a:prstGeom>
        </p:spPr>
      </p:pic>
      <p:pic>
        <p:nvPicPr>
          <p:cNvPr id="7" name="Picture 6">
            <a:extLst>
              <a:ext uri="{FF2B5EF4-FFF2-40B4-BE49-F238E27FC236}">
                <a16:creationId xmlns:a16="http://schemas.microsoft.com/office/drawing/2014/main" id="{B297F143-C4A8-1A6D-9AA7-58D324320EE1}"/>
              </a:ext>
            </a:extLst>
          </p:cNvPr>
          <p:cNvPicPr>
            <a:picLocks noChangeAspect="1"/>
          </p:cNvPicPr>
          <p:nvPr/>
        </p:nvPicPr>
        <p:blipFill>
          <a:blip r:embed="rId4"/>
          <a:srcRect t="18729"/>
          <a:stretch>
            <a:fillRect/>
          </a:stretch>
        </p:blipFill>
        <p:spPr>
          <a:xfrm>
            <a:off x="1563178" y="7014730"/>
            <a:ext cx="17118814" cy="2276187"/>
          </a:xfrm>
          <a:prstGeom prst="rect">
            <a:avLst/>
          </a:prstGeom>
        </p:spPr>
      </p:pic>
    </p:spTree>
    <p:extLst>
      <p:ext uri="{BB962C8B-B14F-4D97-AF65-F5344CB8AC3E}">
        <p14:creationId xmlns:p14="http://schemas.microsoft.com/office/powerpoint/2010/main" val="3971330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A75E9D-8251-33F6-C03D-DC90A1AC3DB3}"/>
              </a:ext>
            </a:extLst>
          </p:cNvPr>
          <p:cNvSpPr>
            <a:spLocks noGrp="1"/>
          </p:cNvSpPr>
          <p:nvPr>
            <p:ph type="body" sz="quarter" idx="10"/>
          </p:nvPr>
        </p:nvSpPr>
        <p:spPr>
          <a:xfrm>
            <a:off x="756444" y="311631"/>
            <a:ext cx="17910247" cy="762737"/>
          </a:xfrm>
        </p:spPr>
        <p:txBody>
          <a:bodyPr/>
          <a:lstStyle/>
          <a:p>
            <a:r>
              <a:rPr lang="en-GB" dirty="0"/>
              <a:t>SBU’s Raising Concerns Hub (see below link)</a:t>
            </a:r>
          </a:p>
          <a:p>
            <a:r>
              <a:rPr lang="en-GB" dirty="0">
                <a:hlinkClick r:id="rId3"/>
              </a:rPr>
              <a:t>Raising Concerns Hub</a:t>
            </a:r>
            <a:endParaRPr lang="en-GB" dirty="0"/>
          </a:p>
        </p:txBody>
      </p:sp>
      <p:sp>
        <p:nvSpPr>
          <p:cNvPr id="3" name="Text Placeholder 2">
            <a:extLst>
              <a:ext uri="{FF2B5EF4-FFF2-40B4-BE49-F238E27FC236}">
                <a16:creationId xmlns:a16="http://schemas.microsoft.com/office/drawing/2014/main" id="{F1D81993-0D5D-0455-9E72-1877249DE0B9}"/>
              </a:ext>
            </a:extLst>
          </p:cNvPr>
          <p:cNvSpPr>
            <a:spLocks noGrp="1"/>
          </p:cNvSpPr>
          <p:nvPr>
            <p:ph type="body" sz="quarter" idx="11"/>
          </p:nvPr>
        </p:nvSpPr>
        <p:spPr/>
        <p:txBody>
          <a:bodyPr/>
          <a:lstStyle/>
          <a:p>
            <a:endParaRPr lang="en-GB" dirty="0"/>
          </a:p>
        </p:txBody>
      </p:sp>
      <p:pic>
        <p:nvPicPr>
          <p:cNvPr id="5" name="Picture 4">
            <a:extLst>
              <a:ext uri="{FF2B5EF4-FFF2-40B4-BE49-F238E27FC236}">
                <a16:creationId xmlns:a16="http://schemas.microsoft.com/office/drawing/2014/main" id="{6D17B46D-636E-2F7E-B131-112215C93935}"/>
              </a:ext>
            </a:extLst>
          </p:cNvPr>
          <p:cNvPicPr>
            <a:picLocks noChangeAspect="1"/>
          </p:cNvPicPr>
          <p:nvPr/>
        </p:nvPicPr>
        <p:blipFill>
          <a:blip r:embed="rId4"/>
          <a:stretch>
            <a:fillRect/>
          </a:stretch>
        </p:blipFill>
        <p:spPr>
          <a:xfrm>
            <a:off x="654844" y="1619234"/>
            <a:ext cx="18694400" cy="8162075"/>
          </a:xfrm>
          <a:prstGeom prst="rect">
            <a:avLst/>
          </a:prstGeom>
        </p:spPr>
      </p:pic>
    </p:spTree>
    <p:extLst>
      <p:ext uri="{BB962C8B-B14F-4D97-AF65-F5344CB8AC3E}">
        <p14:creationId xmlns:p14="http://schemas.microsoft.com/office/powerpoint/2010/main" val="6493944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513C5-7E29-6F1E-2903-6D425A58AF0C}"/>
              </a:ext>
            </a:extLst>
          </p:cNvPr>
          <p:cNvSpPr>
            <a:spLocks noGrp="1"/>
          </p:cNvSpPr>
          <p:nvPr>
            <p:ph type="body" sz="quarter" idx="10"/>
          </p:nvPr>
        </p:nvSpPr>
        <p:spPr/>
        <p:txBody>
          <a:bodyPr/>
          <a:lstStyle/>
          <a:p>
            <a:r>
              <a:rPr lang="en-GB" dirty="0"/>
              <a:t>Current Infrastructure &amp; Governance </a:t>
            </a:r>
          </a:p>
        </p:txBody>
      </p:sp>
      <p:graphicFrame>
        <p:nvGraphicFramePr>
          <p:cNvPr id="4" name="Diagram 3">
            <a:extLst>
              <a:ext uri="{FF2B5EF4-FFF2-40B4-BE49-F238E27FC236}">
                <a16:creationId xmlns:a16="http://schemas.microsoft.com/office/drawing/2014/main" id="{F6697611-4D91-30CB-B09A-B586F113E9D4}"/>
              </a:ext>
            </a:extLst>
          </p:cNvPr>
          <p:cNvGraphicFramePr/>
          <p:nvPr>
            <p:extLst>
              <p:ext uri="{D42A27DB-BD31-4B8C-83A1-F6EECF244321}">
                <p14:modId xmlns:p14="http://schemas.microsoft.com/office/powerpoint/2010/main" val="2627596375"/>
              </p:ext>
            </p:extLst>
          </p:nvPr>
        </p:nvGraphicFramePr>
        <p:xfrm>
          <a:off x="1430708" y="1186744"/>
          <a:ext cx="17409186" cy="8935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62B69812-AF92-7BB4-1D87-4BC9BBA3E75C}"/>
              </a:ext>
            </a:extLst>
          </p:cNvPr>
          <p:cNvPicPr>
            <a:picLocks noChangeAspect="1"/>
          </p:cNvPicPr>
          <p:nvPr/>
        </p:nvPicPr>
        <p:blipFill>
          <a:blip r:embed="rId8"/>
          <a:stretch>
            <a:fillRect/>
          </a:stretch>
        </p:blipFill>
        <p:spPr>
          <a:xfrm>
            <a:off x="15938761" y="535672"/>
            <a:ext cx="3946358" cy="1703605"/>
          </a:xfrm>
          <a:prstGeom prst="rect">
            <a:avLst/>
          </a:prstGeom>
        </p:spPr>
      </p:pic>
    </p:spTree>
    <p:extLst>
      <p:ext uri="{BB962C8B-B14F-4D97-AF65-F5344CB8AC3E}">
        <p14:creationId xmlns:p14="http://schemas.microsoft.com/office/powerpoint/2010/main" val="27529561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C40CC8-1491-54C3-4E85-18012EB50FE7}"/>
              </a:ext>
            </a:extLst>
          </p:cNvPr>
          <p:cNvSpPr>
            <a:spLocks noGrp="1"/>
          </p:cNvSpPr>
          <p:nvPr>
            <p:ph type="body" sz="quarter" idx="10"/>
          </p:nvPr>
        </p:nvSpPr>
        <p:spPr/>
        <p:txBody>
          <a:bodyPr/>
          <a:lstStyle/>
          <a:p>
            <a:r>
              <a:rPr lang="en-GB" dirty="0"/>
              <a:t>RAG Response Timeframes</a:t>
            </a:r>
          </a:p>
        </p:txBody>
      </p:sp>
      <p:sp>
        <p:nvSpPr>
          <p:cNvPr id="4" name="Rectangle 21">
            <a:extLst>
              <a:ext uri="{FF2B5EF4-FFF2-40B4-BE49-F238E27FC236}">
                <a16:creationId xmlns:a16="http://schemas.microsoft.com/office/drawing/2014/main" id="{D1739CE1-18CE-D9AE-F259-70BB7C1D119C}"/>
              </a:ext>
            </a:extLst>
          </p:cNvPr>
          <p:cNvSpPr>
            <a:spLocks noChangeArrowheads="1"/>
          </p:cNvSpPr>
          <p:nvPr/>
        </p:nvSpPr>
        <p:spPr bwMode="auto">
          <a:xfrm>
            <a:off x="-5085189" y="-1234440"/>
            <a:ext cx="4251203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pSp>
        <p:nvGrpSpPr>
          <p:cNvPr id="5" name="Group 4">
            <a:extLst>
              <a:ext uri="{FF2B5EF4-FFF2-40B4-BE49-F238E27FC236}">
                <a16:creationId xmlns:a16="http://schemas.microsoft.com/office/drawing/2014/main" id="{B7B7DDCA-7C34-3BD2-ECDA-3F8715B8A7BD}"/>
              </a:ext>
            </a:extLst>
          </p:cNvPr>
          <p:cNvGrpSpPr/>
          <p:nvPr/>
        </p:nvGrpSpPr>
        <p:grpSpPr>
          <a:xfrm>
            <a:off x="1940058" y="2413420"/>
            <a:ext cx="13901922" cy="6146381"/>
            <a:chOff x="108523" y="1338629"/>
            <a:chExt cx="8423120" cy="2127986"/>
          </a:xfrm>
        </p:grpSpPr>
        <p:grpSp>
          <p:nvGrpSpPr>
            <p:cNvPr id="6" name="Group 5">
              <a:extLst>
                <a:ext uri="{FF2B5EF4-FFF2-40B4-BE49-F238E27FC236}">
                  <a16:creationId xmlns:a16="http://schemas.microsoft.com/office/drawing/2014/main" id="{0FDB0911-B106-87EF-5FB0-AFA762765B5C}"/>
                </a:ext>
              </a:extLst>
            </p:cNvPr>
            <p:cNvGrpSpPr/>
            <p:nvPr/>
          </p:nvGrpSpPr>
          <p:grpSpPr>
            <a:xfrm>
              <a:off x="108523" y="1338629"/>
              <a:ext cx="2716543" cy="2123857"/>
              <a:chOff x="108523" y="1338629"/>
              <a:chExt cx="2716543" cy="2123857"/>
            </a:xfrm>
          </p:grpSpPr>
          <p:grpSp>
            <p:nvGrpSpPr>
              <p:cNvPr id="19" name="Group 18">
                <a:extLst>
                  <a:ext uri="{FF2B5EF4-FFF2-40B4-BE49-F238E27FC236}">
                    <a16:creationId xmlns:a16="http://schemas.microsoft.com/office/drawing/2014/main" id="{CEDA9D72-204C-0449-83E1-0BEFFE7C599D}"/>
                  </a:ext>
                </a:extLst>
              </p:cNvPr>
              <p:cNvGrpSpPr/>
              <p:nvPr/>
            </p:nvGrpSpPr>
            <p:grpSpPr>
              <a:xfrm>
                <a:off x="126400" y="1338629"/>
                <a:ext cx="2698666" cy="2123857"/>
                <a:chOff x="126400" y="1338629"/>
                <a:chExt cx="2698666" cy="2123857"/>
              </a:xfrm>
            </p:grpSpPr>
            <p:sp>
              <p:nvSpPr>
                <p:cNvPr id="21" name="Rectangle 20">
                  <a:extLst>
                    <a:ext uri="{FF2B5EF4-FFF2-40B4-BE49-F238E27FC236}">
                      <a16:creationId xmlns:a16="http://schemas.microsoft.com/office/drawing/2014/main" id="{80E04E45-BB1E-E7D8-4F01-0A6CA245AA1C}"/>
                    </a:ext>
                  </a:extLst>
                </p:cNvPr>
                <p:cNvSpPr/>
                <p:nvPr/>
              </p:nvSpPr>
              <p:spPr>
                <a:xfrm>
                  <a:off x="126400" y="1567029"/>
                  <a:ext cx="2698665" cy="1895457"/>
                </a:xfrm>
                <a:prstGeom prst="rect">
                  <a:avLst/>
                </a:prstGeom>
                <a:solidFill>
                  <a:schemeClr val="tx1">
                    <a:lumMod val="95000"/>
                  </a:schemeClr>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IE" sz="3200" kern="1200" dirty="0">
                      <a:solidFill>
                        <a:srgbClr val="FFFFFF"/>
                      </a:solidFill>
                      <a:effectLst/>
                      <a:ea typeface="Times New Roman" panose="02020603050405020304" pitchFamily="18" charset="0"/>
                      <a:cs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buNone/>
                  </a:pPr>
                  <a:r>
                    <a:rPr lang="en-IE" sz="3200" kern="1200" dirty="0">
                      <a:solidFill>
                        <a:srgbClr val="FFFFFF"/>
                      </a:solidFill>
                      <a:effectLst/>
                      <a:ea typeface="Times New Roman" panose="02020603050405020304" pitchFamily="18" charset="0"/>
                      <a:cs typeface="Times New Roman" panose="02020603050405020304" pitchFamily="18" charset="0"/>
                    </a:rPr>
                    <a:t>Relates to patient safety, safe guarding and care, staff safety, issues of potential danger to any individual including self-harm. These scenarios require immediate escalation and response within </a:t>
                  </a:r>
                  <a:r>
                    <a:rPr lang="en-IE" sz="3200" b="1" kern="1200" dirty="0">
                      <a:solidFill>
                        <a:srgbClr val="FFFFFF"/>
                      </a:solidFill>
                      <a:effectLst/>
                      <a:ea typeface="Times New Roman" panose="02020603050405020304" pitchFamily="18" charset="0"/>
                      <a:cs typeface="Times New Roman" panose="02020603050405020304" pitchFamily="18" charset="0"/>
                    </a:rPr>
                    <a:t>12 hours</a:t>
                  </a:r>
                  <a:endParaRPr lang="en-GB" sz="3200" b="1" dirty="0">
                    <a:effectLst/>
                    <a:latin typeface="Times New Roman" panose="02020603050405020304" pitchFamily="18" charset="0"/>
                    <a:ea typeface="Times New Roman" panose="02020603050405020304" pitchFamily="18" charset="0"/>
                  </a:endParaRPr>
                </a:p>
              </p:txBody>
            </p:sp>
            <p:grpSp>
              <p:nvGrpSpPr>
                <p:cNvPr id="22" name="Group 21">
                  <a:extLst>
                    <a:ext uri="{FF2B5EF4-FFF2-40B4-BE49-F238E27FC236}">
                      <a16:creationId xmlns:a16="http://schemas.microsoft.com/office/drawing/2014/main" id="{AD4DECCE-0D57-63C1-B3F0-6D1DF2945BC2}"/>
                    </a:ext>
                  </a:extLst>
                </p:cNvPr>
                <p:cNvGrpSpPr/>
                <p:nvPr/>
              </p:nvGrpSpPr>
              <p:grpSpPr>
                <a:xfrm>
                  <a:off x="126400" y="1338629"/>
                  <a:ext cx="2698666" cy="521413"/>
                  <a:chOff x="126400" y="1338629"/>
                  <a:chExt cx="3600400" cy="695639"/>
                </a:xfrm>
              </p:grpSpPr>
              <p:sp>
                <p:nvSpPr>
                  <p:cNvPr id="23" name="Isosceles Triangle 22">
                    <a:extLst>
                      <a:ext uri="{FF2B5EF4-FFF2-40B4-BE49-F238E27FC236}">
                        <a16:creationId xmlns:a16="http://schemas.microsoft.com/office/drawing/2014/main" id="{E94E9143-ED67-ED37-36C2-A687534D0D39}"/>
                      </a:ext>
                    </a:extLst>
                  </p:cNvPr>
                  <p:cNvSpPr/>
                  <p:nvPr/>
                </p:nvSpPr>
                <p:spPr>
                  <a:xfrm flipV="1">
                    <a:off x="2986806" y="1655054"/>
                    <a:ext cx="620681" cy="379214"/>
                  </a:xfrm>
                  <a:prstGeom prst="triangle">
                    <a:avLst/>
                  </a:prstGeom>
                  <a:solidFill>
                    <a:srgbClr val="FF0000"/>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endParaRPr lang="en-GB" sz="3200"/>
                  </a:p>
                </p:txBody>
              </p:sp>
              <p:sp>
                <p:nvSpPr>
                  <p:cNvPr id="24" name="Rectangle 23">
                    <a:extLst>
                      <a:ext uri="{FF2B5EF4-FFF2-40B4-BE49-F238E27FC236}">
                        <a16:creationId xmlns:a16="http://schemas.microsoft.com/office/drawing/2014/main" id="{2B045B59-684C-0751-4C54-DCA3C3766906}"/>
                      </a:ext>
                    </a:extLst>
                  </p:cNvPr>
                  <p:cNvSpPr/>
                  <p:nvPr/>
                </p:nvSpPr>
                <p:spPr>
                  <a:xfrm>
                    <a:off x="126400" y="1338629"/>
                    <a:ext cx="3600400" cy="3164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p>
                </p:txBody>
              </p:sp>
            </p:grpSp>
          </p:grpSp>
          <p:sp>
            <p:nvSpPr>
              <p:cNvPr id="20" name="Rectangle 19">
                <a:extLst>
                  <a:ext uri="{FF2B5EF4-FFF2-40B4-BE49-F238E27FC236}">
                    <a16:creationId xmlns:a16="http://schemas.microsoft.com/office/drawing/2014/main" id="{8C57A58E-38CE-FB65-8B4A-71C3AC315D48}"/>
                  </a:ext>
                </a:extLst>
              </p:cNvPr>
              <p:cNvSpPr/>
              <p:nvPr/>
            </p:nvSpPr>
            <p:spPr>
              <a:xfrm>
                <a:off x="108523" y="1408166"/>
                <a:ext cx="730389" cy="339725"/>
              </a:xfrm>
              <a:prstGeom prst="rect">
                <a:avLst/>
              </a:prstGeom>
            </p:spPr>
            <p:txBody>
              <a:bodyPr wrap="square">
                <a:noAutofit/>
              </a:bodyPr>
              <a:lstStyle/>
              <a:p>
                <a:pPr algn="ctr">
                  <a:buNone/>
                </a:pPr>
                <a:r>
                  <a:rPr lang="en-IE" sz="3200" b="1" kern="1200" dirty="0">
                    <a:effectLst/>
                    <a:latin typeface="Calibri" panose="020F0502020204030204" pitchFamily="34" charset="0"/>
                    <a:ea typeface="Times New Roman" panose="02020603050405020304" pitchFamily="18" charset="0"/>
                    <a:cs typeface="Times New Roman" panose="02020603050405020304" pitchFamily="18" charset="0"/>
                  </a:rPr>
                  <a:t>RE</a:t>
                </a:r>
                <a:r>
                  <a:rPr lang="en-IE" sz="32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t>
                </a:r>
                <a:endParaRPr lang="en-GB" sz="3200" dirty="0">
                  <a:effectLst/>
                  <a:latin typeface="Times New Roman" panose="02020603050405020304" pitchFamily="18" charset="0"/>
                  <a:ea typeface="Times New Roman" panose="02020603050405020304" pitchFamily="18" charset="0"/>
                </a:endParaRPr>
              </a:p>
            </p:txBody>
          </p:sp>
        </p:grpSp>
        <p:grpSp>
          <p:nvGrpSpPr>
            <p:cNvPr id="7" name="Group 6">
              <a:extLst>
                <a:ext uri="{FF2B5EF4-FFF2-40B4-BE49-F238E27FC236}">
                  <a16:creationId xmlns:a16="http://schemas.microsoft.com/office/drawing/2014/main" id="{F737D847-CEEF-4A70-51D8-C442DC24AB8E}"/>
                </a:ext>
              </a:extLst>
            </p:cNvPr>
            <p:cNvGrpSpPr/>
            <p:nvPr/>
          </p:nvGrpSpPr>
          <p:grpSpPr>
            <a:xfrm>
              <a:off x="2943392" y="1338629"/>
              <a:ext cx="2734962" cy="2123857"/>
              <a:chOff x="2943392" y="1338629"/>
              <a:chExt cx="2734962" cy="2123857"/>
            </a:xfrm>
          </p:grpSpPr>
          <p:sp>
            <p:nvSpPr>
              <p:cNvPr id="14" name="Rectangle 13">
                <a:extLst>
                  <a:ext uri="{FF2B5EF4-FFF2-40B4-BE49-F238E27FC236}">
                    <a16:creationId xmlns:a16="http://schemas.microsoft.com/office/drawing/2014/main" id="{6A96B9C2-B756-2ACD-9BF7-F3044191B5B8}"/>
                  </a:ext>
                </a:extLst>
              </p:cNvPr>
              <p:cNvSpPr/>
              <p:nvPr/>
            </p:nvSpPr>
            <p:spPr>
              <a:xfrm>
                <a:off x="2979687" y="1465474"/>
                <a:ext cx="2698665" cy="1997012"/>
              </a:xfrm>
              <a:prstGeom prst="rect">
                <a:avLst/>
              </a:prstGeom>
              <a:solidFill>
                <a:schemeClr val="tx1">
                  <a:lumMod val="95000"/>
                </a:schemeClr>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IE" sz="3200" kern="1200" dirty="0">
                    <a:solidFill>
                      <a:srgbClr val="FFFFFF"/>
                    </a:solidFill>
                    <a:effectLst/>
                    <a:ea typeface="Times New Roman" panose="02020603050405020304" pitchFamily="18" charset="0"/>
                    <a:cs typeface="Times New Roman" panose="02020603050405020304" pitchFamily="18" charset="0"/>
                  </a:rPr>
                  <a:t>Includes bullying, harassment, and staff safety. A response is required within </a:t>
                </a:r>
                <a:r>
                  <a:rPr lang="en-IE" sz="3200" b="1" kern="1200" dirty="0">
                    <a:solidFill>
                      <a:srgbClr val="FFFFFF"/>
                    </a:solidFill>
                    <a:effectLst/>
                    <a:ea typeface="Times New Roman" panose="02020603050405020304" pitchFamily="18" charset="0"/>
                    <a:cs typeface="Times New Roman" panose="02020603050405020304" pitchFamily="18" charset="0"/>
                  </a:rPr>
                  <a:t>48 hours</a:t>
                </a:r>
                <a:endParaRPr lang="en-GB" sz="3200" b="1" dirty="0">
                  <a:effectLst/>
                  <a:latin typeface="Times New Roman" panose="02020603050405020304" pitchFamily="18" charset="0"/>
                  <a:ea typeface="Times New Roman" panose="02020603050405020304" pitchFamily="18" charset="0"/>
                </a:endParaRPr>
              </a:p>
            </p:txBody>
          </p:sp>
          <p:grpSp>
            <p:nvGrpSpPr>
              <p:cNvPr id="15" name="Group 14">
                <a:extLst>
                  <a:ext uri="{FF2B5EF4-FFF2-40B4-BE49-F238E27FC236}">
                    <a16:creationId xmlns:a16="http://schemas.microsoft.com/office/drawing/2014/main" id="{ED6134A5-E6C4-734A-A4F1-D4CA23124DF7}"/>
                  </a:ext>
                </a:extLst>
              </p:cNvPr>
              <p:cNvGrpSpPr/>
              <p:nvPr/>
            </p:nvGrpSpPr>
            <p:grpSpPr>
              <a:xfrm>
                <a:off x="2979688" y="1338629"/>
                <a:ext cx="2698666" cy="521413"/>
                <a:chOff x="2979687" y="1338629"/>
                <a:chExt cx="3600400" cy="695639"/>
              </a:xfrm>
            </p:grpSpPr>
            <p:sp>
              <p:nvSpPr>
                <p:cNvPr id="17" name="Isosceles Triangle 16">
                  <a:extLst>
                    <a:ext uri="{FF2B5EF4-FFF2-40B4-BE49-F238E27FC236}">
                      <a16:creationId xmlns:a16="http://schemas.microsoft.com/office/drawing/2014/main" id="{18F9A7D0-D62B-24CB-1C91-7E20907A6AFA}"/>
                    </a:ext>
                  </a:extLst>
                </p:cNvPr>
                <p:cNvSpPr/>
                <p:nvPr/>
              </p:nvSpPr>
              <p:spPr>
                <a:xfrm flipV="1">
                  <a:off x="5840093" y="1655054"/>
                  <a:ext cx="620681" cy="379214"/>
                </a:xfrm>
                <a:prstGeom prst="triangle">
                  <a:avLst/>
                </a:prstGeom>
                <a:solidFill>
                  <a:srgbClr val="FFC000"/>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endParaRPr lang="en-GB" sz="3200"/>
                </a:p>
              </p:txBody>
            </p:sp>
            <p:sp>
              <p:nvSpPr>
                <p:cNvPr id="18" name="Rectangle 17">
                  <a:extLst>
                    <a:ext uri="{FF2B5EF4-FFF2-40B4-BE49-F238E27FC236}">
                      <a16:creationId xmlns:a16="http://schemas.microsoft.com/office/drawing/2014/main" id="{CFC0D87B-CB15-9360-5FE8-1F9071F0721D}"/>
                    </a:ext>
                  </a:extLst>
                </p:cNvPr>
                <p:cNvSpPr/>
                <p:nvPr/>
              </p:nvSpPr>
              <p:spPr>
                <a:xfrm>
                  <a:off x="2979687" y="1338629"/>
                  <a:ext cx="3600400" cy="3164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p>
              </p:txBody>
            </p:sp>
          </p:grpSp>
          <p:sp>
            <p:nvSpPr>
              <p:cNvPr id="16" name="Rectangle 15">
                <a:extLst>
                  <a:ext uri="{FF2B5EF4-FFF2-40B4-BE49-F238E27FC236}">
                    <a16:creationId xmlns:a16="http://schemas.microsoft.com/office/drawing/2014/main" id="{39F32D30-39C8-F8E0-0E7E-AE7D7C5D319C}"/>
                  </a:ext>
                </a:extLst>
              </p:cNvPr>
              <p:cNvSpPr/>
              <p:nvPr/>
            </p:nvSpPr>
            <p:spPr>
              <a:xfrm>
                <a:off x="2943392" y="1410070"/>
                <a:ext cx="1093220" cy="339725"/>
              </a:xfrm>
              <a:prstGeom prst="rect">
                <a:avLst/>
              </a:prstGeom>
            </p:spPr>
            <p:txBody>
              <a:bodyPr wrap="square">
                <a:noAutofit/>
              </a:bodyPr>
              <a:lstStyle/>
              <a:p>
                <a:pPr algn="ctr">
                  <a:buNone/>
                </a:pPr>
                <a:r>
                  <a:rPr lang="en-IE" sz="32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AMBER</a:t>
                </a:r>
                <a:endParaRPr lang="en-GB" sz="3200" dirty="0">
                  <a:effectLst/>
                  <a:latin typeface="Times New Roman" panose="02020603050405020304" pitchFamily="18" charset="0"/>
                  <a:ea typeface="Times New Roman" panose="02020603050405020304" pitchFamily="18" charset="0"/>
                </a:endParaRPr>
              </a:p>
            </p:txBody>
          </p:sp>
        </p:grpSp>
        <p:grpSp>
          <p:nvGrpSpPr>
            <p:cNvPr id="8" name="Group 7">
              <a:extLst>
                <a:ext uri="{FF2B5EF4-FFF2-40B4-BE49-F238E27FC236}">
                  <a16:creationId xmlns:a16="http://schemas.microsoft.com/office/drawing/2014/main" id="{4F09FC4C-48E0-7B0D-F8F6-D3DFBF53F796}"/>
                </a:ext>
              </a:extLst>
            </p:cNvPr>
            <p:cNvGrpSpPr/>
            <p:nvPr/>
          </p:nvGrpSpPr>
          <p:grpSpPr>
            <a:xfrm>
              <a:off x="5678352" y="1342758"/>
              <a:ext cx="2853291" cy="2123857"/>
              <a:chOff x="5678352" y="1342758"/>
              <a:chExt cx="2853291" cy="2123857"/>
            </a:xfrm>
          </p:grpSpPr>
          <p:sp>
            <p:nvSpPr>
              <p:cNvPr id="9" name="Rectangle 8">
                <a:extLst>
                  <a:ext uri="{FF2B5EF4-FFF2-40B4-BE49-F238E27FC236}">
                    <a16:creationId xmlns:a16="http://schemas.microsoft.com/office/drawing/2014/main" id="{B8574D2A-C8C3-30A8-9478-00BE1D4B4D21}"/>
                  </a:ext>
                </a:extLst>
              </p:cNvPr>
              <p:cNvSpPr/>
              <p:nvPr/>
            </p:nvSpPr>
            <p:spPr>
              <a:xfrm>
                <a:off x="5832975" y="1469603"/>
                <a:ext cx="2698665" cy="1997012"/>
              </a:xfrm>
              <a:prstGeom prst="rect">
                <a:avLst/>
              </a:prstGeom>
              <a:solidFill>
                <a:schemeClr val="tx1">
                  <a:lumMod val="95000"/>
                </a:schemeClr>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IE" sz="3200" kern="1200" dirty="0">
                    <a:solidFill>
                      <a:srgbClr val="FFFFFF"/>
                    </a:solidFill>
                    <a:effectLst/>
                    <a:ea typeface="Times New Roman" panose="02020603050405020304" pitchFamily="18" charset="0"/>
                    <a:cs typeface="Times New Roman" panose="02020603050405020304" pitchFamily="18" charset="0"/>
                  </a:rPr>
                  <a:t>General issues. A response is required with </a:t>
                </a:r>
                <a:r>
                  <a:rPr lang="en-IE" sz="3200" b="1" kern="1200" dirty="0">
                    <a:solidFill>
                      <a:srgbClr val="FFFFFF"/>
                    </a:solidFill>
                    <a:effectLst/>
                    <a:ea typeface="Times New Roman" panose="02020603050405020304" pitchFamily="18" charset="0"/>
                    <a:cs typeface="Times New Roman" panose="02020603050405020304" pitchFamily="18" charset="0"/>
                  </a:rPr>
                  <a:t>72 hours</a:t>
                </a:r>
                <a:endParaRPr lang="en-GB" sz="3200" b="1" dirty="0">
                  <a:effectLst/>
                  <a:latin typeface="Times New Roman" panose="02020603050405020304" pitchFamily="18" charset="0"/>
                  <a:ea typeface="Times New Roman" panose="02020603050405020304" pitchFamily="18" charset="0"/>
                </a:endParaRPr>
              </a:p>
            </p:txBody>
          </p:sp>
          <p:grpSp>
            <p:nvGrpSpPr>
              <p:cNvPr id="10" name="Group 9">
                <a:extLst>
                  <a:ext uri="{FF2B5EF4-FFF2-40B4-BE49-F238E27FC236}">
                    <a16:creationId xmlns:a16="http://schemas.microsoft.com/office/drawing/2014/main" id="{2DCFCEBD-2B61-5F49-A9B9-7415E5FF601E}"/>
                  </a:ext>
                </a:extLst>
              </p:cNvPr>
              <p:cNvGrpSpPr/>
              <p:nvPr/>
            </p:nvGrpSpPr>
            <p:grpSpPr>
              <a:xfrm>
                <a:off x="5832977" y="1342758"/>
                <a:ext cx="2698666" cy="521413"/>
                <a:chOff x="5832975" y="1342758"/>
                <a:chExt cx="3600400" cy="695639"/>
              </a:xfrm>
            </p:grpSpPr>
            <p:sp>
              <p:nvSpPr>
                <p:cNvPr id="12" name="Isosceles Triangle 11">
                  <a:extLst>
                    <a:ext uri="{FF2B5EF4-FFF2-40B4-BE49-F238E27FC236}">
                      <a16:creationId xmlns:a16="http://schemas.microsoft.com/office/drawing/2014/main" id="{E7A8E278-9629-BF34-8E4A-D36A2A970B4E}"/>
                    </a:ext>
                  </a:extLst>
                </p:cNvPr>
                <p:cNvSpPr/>
                <p:nvPr/>
              </p:nvSpPr>
              <p:spPr>
                <a:xfrm flipV="1">
                  <a:off x="8693381" y="1659183"/>
                  <a:ext cx="620681" cy="379214"/>
                </a:xfrm>
                <a:prstGeom prst="triangle">
                  <a:avLst/>
                </a:prstGeom>
                <a:solidFill>
                  <a:srgbClr val="92D050"/>
                </a:solidFill>
                <a:ln>
                  <a:noFill/>
                </a:ln>
                <a:effectLst/>
                <a:scene3d>
                  <a:camera prst="orthographicFront">
                    <a:rot lat="0" lon="0" rev="0"/>
                  </a:camera>
                  <a:lightRig rig="flat" dir="tl">
                    <a:rot lat="0" lon="0" rev="6360000"/>
                  </a:lightRig>
                </a:scene3d>
                <a:sp3d prstMaterial="flat"/>
              </p:spPr>
              <p:style>
                <a:lnRef idx="1">
                  <a:schemeClr val="accent1"/>
                </a:lnRef>
                <a:fillRef idx="3">
                  <a:schemeClr val="accent1"/>
                </a:fillRef>
                <a:effectRef idx="2">
                  <a:schemeClr val="accent1"/>
                </a:effectRef>
                <a:fontRef idx="minor">
                  <a:schemeClr val="lt1"/>
                </a:fontRef>
              </p:style>
              <p:txBody>
                <a:bodyPr rtlCol="0" anchor="ctr"/>
                <a:lstStyle/>
                <a:p>
                  <a:endParaRPr lang="en-GB" sz="3200"/>
                </a:p>
              </p:txBody>
            </p:sp>
            <p:sp>
              <p:nvSpPr>
                <p:cNvPr id="13" name="Rectangle 12">
                  <a:extLst>
                    <a:ext uri="{FF2B5EF4-FFF2-40B4-BE49-F238E27FC236}">
                      <a16:creationId xmlns:a16="http://schemas.microsoft.com/office/drawing/2014/main" id="{C7F4DD6C-6043-FD39-DB1C-CFA8F7BCFE4F}"/>
                    </a:ext>
                  </a:extLst>
                </p:cNvPr>
                <p:cNvSpPr/>
                <p:nvPr/>
              </p:nvSpPr>
              <p:spPr>
                <a:xfrm>
                  <a:off x="5832975" y="1342758"/>
                  <a:ext cx="3600400" cy="3164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3200"/>
                </a:p>
              </p:txBody>
            </p:sp>
          </p:grpSp>
          <p:sp>
            <p:nvSpPr>
              <p:cNvPr id="11" name="Rectangle 10">
                <a:extLst>
                  <a:ext uri="{FF2B5EF4-FFF2-40B4-BE49-F238E27FC236}">
                    <a16:creationId xmlns:a16="http://schemas.microsoft.com/office/drawing/2014/main" id="{BD736719-B743-FEF3-01BC-9B80C58B3208}"/>
                  </a:ext>
                </a:extLst>
              </p:cNvPr>
              <p:cNvSpPr/>
              <p:nvPr/>
            </p:nvSpPr>
            <p:spPr>
              <a:xfrm>
                <a:off x="5678352" y="1421241"/>
                <a:ext cx="1187929" cy="339725"/>
              </a:xfrm>
              <a:prstGeom prst="rect">
                <a:avLst/>
              </a:prstGeom>
            </p:spPr>
            <p:txBody>
              <a:bodyPr wrap="square">
                <a:noAutofit/>
              </a:bodyPr>
              <a:lstStyle/>
              <a:p>
                <a:pPr algn="ctr">
                  <a:buNone/>
                </a:pPr>
                <a:r>
                  <a:rPr lang="en-IE" sz="32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GREEN</a:t>
                </a:r>
                <a:endParaRPr lang="en-GB" sz="3200" dirty="0">
                  <a:effectLst/>
                  <a:latin typeface="Times New Roman" panose="02020603050405020304" pitchFamily="18" charset="0"/>
                  <a:ea typeface="Times New Roman" panose="02020603050405020304" pitchFamily="18" charset="0"/>
                </a:endParaRPr>
              </a:p>
            </p:txBody>
          </p:sp>
        </p:grpSp>
      </p:grpSp>
      <p:sp>
        <p:nvSpPr>
          <p:cNvPr id="25" name="Rectangle 28">
            <a:extLst>
              <a:ext uri="{FF2B5EF4-FFF2-40B4-BE49-F238E27FC236}">
                <a16:creationId xmlns:a16="http://schemas.microsoft.com/office/drawing/2014/main" id="{3B616935-ABE5-0618-33B4-E9A107096F44}"/>
              </a:ext>
            </a:extLst>
          </p:cNvPr>
          <p:cNvSpPr>
            <a:spLocks noChangeArrowheads="1"/>
          </p:cNvSpPr>
          <p:nvPr/>
        </p:nvSpPr>
        <p:spPr bwMode="auto">
          <a:xfrm>
            <a:off x="-5085189" y="-777240"/>
            <a:ext cx="4251203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26" name="Picture 25">
            <a:extLst>
              <a:ext uri="{FF2B5EF4-FFF2-40B4-BE49-F238E27FC236}">
                <a16:creationId xmlns:a16="http://schemas.microsoft.com/office/drawing/2014/main" id="{A9D13693-09AE-C419-E51C-8DECE4AAA981}"/>
              </a:ext>
            </a:extLst>
          </p:cNvPr>
          <p:cNvPicPr>
            <a:picLocks noChangeAspect="1"/>
          </p:cNvPicPr>
          <p:nvPr/>
        </p:nvPicPr>
        <p:blipFill>
          <a:blip r:embed="rId3"/>
          <a:stretch>
            <a:fillRect/>
          </a:stretch>
        </p:blipFill>
        <p:spPr>
          <a:xfrm>
            <a:off x="15694379" y="260631"/>
            <a:ext cx="3946358" cy="1703605"/>
          </a:xfrm>
          <a:prstGeom prst="rect">
            <a:avLst/>
          </a:prstGeom>
        </p:spPr>
      </p:pic>
    </p:spTree>
    <p:extLst>
      <p:ext uri="{BB962C8B-B14F-4D97-AF65-F5344CB8AC3E}">
        <p14:creationId xmlns:p14="http://schemas.microsoft.com/office/powerpoint/2010/main" val="1439883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9CA8-A657-D2DE-F232-D18C83B6E73F}"/>
            </a:ext>
          </a:extLst>
        </p:cNvPr>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D2895331-921D-1241-3FAE-A5982D57EB8F}"/>
              </a:ext>
            </a:extLst>
          </p:cNvPr>
          <p:cNvSpPr>
            <a:spLocks noGrp="1"/>
          </p:cNvSpPr>
          <p:nvPr>
            <p:ph type="body" sz="quarter" idx="10"/>
          </p:nvPr>
        </p:nvSpPr>
        <p:spPr>
          <a:xfrm>
            <a:off x="1126645" y="269020"/>
            <a:ext cx="17852398" cy="521201"/>
          </a:xfrm>
        </p:spPr>
        <p:txBody>
          <a:bodyPr/>
          <a:lstStyle/>
          <a:p>
            <a:r>
              <a:rPr lang="pt-BR" dirty="0">
                <a:solidFill>
                  <a:srgbClr val="002060"/>
                </a:solidFill>
              </a:rPr>
              <a:t>Proposed for new Infrastructure &amp; Governance Arrangements</a:t>
            </a:r>
          </a:p>
          <a:p>
            <a:r>
              <a:rPr lang="pt-BR" dirty="0">
                <a:solidFill>
                  <a:srgbClr val="002060"/>
                </a:solidFill>
              </a:rPr>
              <a:t>Example from BCU HB:</a:t>
            </a:r>
          </a:p>
        </p:txBody>
      </p:sp>
      <p:sp>
        <p:nvSpPr>
          <p:cNvPr id="4" name="TextBox 3">
            <a:extLst>
              <a:ext uri="{FF2B5EF4-FFF2-40B4-BE49-F238E27FC236}">
                <a16:creationId xmlns:a16="http://schemas.microsoft.com/office/drawing/2014/main" id="{B3576E6A-90D0-D7A2-6A89-F5759BC6A769}"/>
              </a:ext>
            </a:extLst>
          </p:cNvPr>
          <p:cNvSpPr txBox="1"/>
          <p:nvPr/>
        </p:nvSpPr>
        <p:spPr>
          <a:xfrm>
            <a:off x="19399106" y="10557163"/>
            <a:ext cx="1413163" cy="400110"/>
          </a:xfrm>
          <a:prstGeom prst="rect">
            <a:avLst/>
          </a:prstGeom>
          <a:noFill/>
        </p:spPr>
        <p:txBody>
          <a:bodyPr wrap="square" rtlCol="0">
            <a:spAutoFit/>
          </a:bodyPr>
          <a:lstStyle/>
          <a:p>
            <a:r>
              <a:rPr lang="en-GB" sz="2000" b="1" dirty="0">
                <a:solidFill>
                  <a:schemeClr val="bg1"/>
                </a:solidFill>
              </a:rPr>
              <a:t>J</a:t>
            </a:r>
          </a:p>
        </p:txBody>
      </p:sp>
      <p:pic>
        <p:nvPicPr>
          <p:cNvPr id="8" name="Picture 7">
            <a:extLst>
              <a:ext uri="{FF2B5EF4-FFF2-40B4-BE49-F238E27FC236}">
                <a16:creationId xmlns:a16="http://schemas.microsoft.com/office/drawing/2014/main" id="{7BE02178-DCCF-2700-20B1-1831F848C6DB}"/>
              </a:ext>
            </a:extLst>
          </p:cNvPr>
          <p:cNvPicPr>
            <a:picLocks noChangeAspect="1"/>
          </p:cNvPicPr>
          <p:nvPr/>
        </p:nvPicPr>
        <p:blipFill>
          <a:blip r:embed="rId3"/>
          <a:stretch>
            <a:fillRect/>
          </a:stretch>
        </p:blipFill>
        <p:spPr>
          <a:xfrm>
            <a:off x="937260" y="1485900"/>
            <a:ext cx="17589957" cy="7703819"/>
          </a:xfrm>
          <a:prstGeom prst="rect">
            <a:avLst/>
          </a:prstGeom>
        </p:spPr>
      </p:pic>
    </p:spTree>
    <p:extLst>
      <p:ext uri="{BB962C8B-B14F-4D97-AF65-F5344CB8AC3E}">
        <p14:creationId xmlns:p14="http://schemas.microsoft.com/office/powerpoint/2010/main" val="557792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64282C-AFD1-F914-36CB-781E6C75922E}"/>
              </a:ext>
            </a:extLst>
          </p:cNvPr>
          <p:cNvSpPr>
            <a:spLocks noGrp="1"/>
          </p:cNvSpPr>
          <p:nvPr>
            <p:ph type="body" sz="quarter" idx="11"/>
          </p:nvPr>
        </p:nvSpPr>
        <p:spPr/>
        <p:txBody>
          <a:bodyPr/>
          <a:lstStyle/>
          <a:p>
            <a:endParaRPr lang="en-GB"/>
          </a:p>
        </p:txBody>
      </p:sp>
      <p:pic>
        <p:nvPicPr>
          <p:cNvPr id="5" name="Picture 4">
            <a:extLst>
              <a:ext uri="{FF2B5EF4-FFF2-40B4-BE49-F238E27FC236}">
                <a16:creationId xmlns:a16="http://schemas.microsoft.com/office/drawing/2014/main" id="{FD152B6C-43B1-6FA8-F991-49331B224A7D}"/>
              </a:ext>
            </a:extLst>
          </p:cNvPr>
          <p:cNvPicPr>
            <a:picLocks noChangeAspect="1"/>
          </p:cNvPicPr>
          <p:nvPr/>
        </p:nvPicPr>
        <p:blipFill>
          <a:blip r:embed="rId3"/>
          <a:stretch>
            <a:fillRect/>
          </a:stretch>
        </p:blipFill>
        <p:spPr>
          <a:xfrm>
            <a:off x="297180" y="0"/>
            <a:ext cx="19636740" cy="9258300"/>
          </a:xfrm>
          <a:prstGeom prst="rect">
            <a:avLst/>
          </a:prstGeom>
        </p:spPr>
      </p:pic>
    </p:spTree>
    <p:extLst>
      <p:ext uri="{BB962C8B-B14F-4D97-AF65-F5344CB8AC3E}">
        <p14:creationId xmlns:p14="http://schemas.microsoft.com/office/powerpoint/2010/main" val="3636463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8EAE1-CDC2-8C46-65D5-A1F06C4B4C4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98E1E4-C52B-EAA1-7CF9-549290BD23EE}"/>
              </a:ext>
            </a:extLst>
          </p:cNvPr>
          <p:cNvSpPr>
            <a:spLocks noGrp="1"/>
          </p:cNvSpPr>
          <p:nvPr>
            <p:ph type="body" sz="quarter" idx="10"/>
          </p:nvPr>
        </p:nvSpPr>
        <p:spPr>
          <a:xfrm>
            <a:off x="792004" y="250973"/>
            <a:ext cx="14238692" cy="610235"/>
          </a:xfrm>
        </p:spPr>
        <p:txBody>
          <a:bodyPr/>
          <a:lstStyle/>
          <a:p>
            <a:r>
              <a:rPr lang="en-GB" dirty="0"/>
              <a:t>Proposed for new Infrastructure &amp; Governance (to be set up and led by Lead Guardian from 1</a:t>
            </a:r>
            <a:r>
              <a:rPr lang="en-GB" baseline="30000" dirty="0"/>
              <a:t>st</a:t>
            </a:r>
            <a:r>
              <a:rPr lang="en-GB" dirty="0"/>
              <a:t> December 2026)</a:t>
            </a:r>
          </a:p>
        </p:txBody>
      </p:sp>
      <p:graphicFrame>
        <p:nvGraphicFramePr>
          <p:cNvPr id="4" name="Diagram 3">
            <a:extLst>
              <a:ext uri="{FF2B5EF4-FFF2-40B4-BE49-F238E27FC236}">
                <a16:creationId xmlns:a16="http://schemas.microsoft.com/office/drawing/2014/main" id="{82E3F102-7246-9EFE-D9C6-4401A9E303CC}"/>
              </a:ext>
            </a:extLst>
          </p:cNvPr>
          <p:cNvGraphicFramePr/>
          <p:nvPr>
            <p:extLst>
              <p:ext uri="{D42A27DB-BD31-4B8C-83A1-F6EECF244321}">
                <p14:modId xmlns:p14="http://schemas.microsoft.com/office/powerpoint/2010/main" val="1008549656"/>
              </p:ext>
            </p:extLst>
          </p:nvPr>
        </p:nvGraphicFramePr>
        <p:xfrm>
          <a:off x="1430708" y="1186744"/>
          <a:ext cx="17409186" cy="8935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C34E2ADE-7B02-02BE-A5A4-FFAF30827BB7}"/>
              </a:ext>
            </a:extLst>
          </p:cNvPr>
          <p:cNvPicPr>
            <a:picLocks noChangeAspect="1"/>
          </p:cNvPicPr>
          <p:nvPr/>
        </p:nvPicPr>
        <p:blipFill>
          <a:blip r:embed="rId8"/>
          <a:stretch>
            <a:fillRect/>
          </a:stretch>
        </p:blipFill>
        <p:spPr>
          <a:xfrm>
            <a:off x="15938761" y="535672"/>
            <a:ext cx="3946358" cy="1703605"/>
          </a:xfrm>
          <a:prstGeom prst="rect">
            <a:avLst/>
          </a:prstGeom>
        </p:spPr>
      </p:pic>
    </p:spTree>
    <p:extLst>
      <p:ext uri="{BB962C8B-B14F-4D97-AF65-F5344CB8AC3E}">
        <p14:creationId xmlns:p14="http://schemas.microsoft.com/office/powerpoint/2010/main" val="4135910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F4E8A8F4-23FF-A8EC-EB56-1F6CC21AE643}"/>
              </a:ext>
            </a:extLst>
          </p:cNvPr>
          <p:cNvSpPr>
            <a:spLocks noGrp="1"/>
          </p:cNvSpPr>
          <p:nvPr>
            <p:ph type="body" sz="quarter" idx="10"/>
          </p:nvPr>
        </p:nvSpPr>
        <p:spPr/>
        <p:txBody>
          <a:bodyPr/>
          <a:lstStyle/>
          <a:p>
            <a:r>
              <a:rPr lang="pt-BR" dirty="0"/>
              <a:t>Diolch!</a:t>
            </a:r>
          </a:p>
          <a:p>
            <a:r>
              <a:rPr lang="pt-BR" dirty="0"/>
              <a:t>Thank You!</a:t>
            </a:r>
          </a:p>
          <a:p>
            <a:endParaRPr lang="pt-BR" dirty="0"/>
          </a:p>
        </p:txBody>
      </p:sp>
    </p:spTree>
    <p:extLst>
      <p:ext uri="{BB962C8B-B14F-4D97-AF65-F5344CB8AC3E}">
        <p14:creationId xmlns:p14="http://schemas.microsoft.com/office/powerpoint/2010/main" val="4235329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ARK BG (PHOTO) 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BG (PHOTO) 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WHITE BG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ENDING SLIDE">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0b0568e-e574-4342-a9c0-c22c6fec6509">
      <Terms xmlns="http://schemas.microsoft.com/office/infopath/2007/PartnerControls"/>
    </lcf76f155ced4ddcb4097134ff3c332f>
    <TaxCatchAll xmlns="fdfaf355-f7ae-47f3-8f93-739a60756710"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E7A53A-4F8E-4FD8-8FB5-32197C056E57}">
  <ds:schemaRefs>
    <ds:schemaRef ds:uri="http://schemas.microsoft.com/sharepoint/v3/contenttype/forms"/>
  </ds:schemaRefs>
</ds:datastoreItem>
</file>

<file path=customXml/itemProps2.xml><?xml version="1.0" encoding="utf-8"?>
<ds:datastoreItem xmlns:ds="http://schemas.openxmlformats.org/officeDocument/2006/customXml" ds:itemID="{5353AC40-0A0E-4F46-A609-E30D51CC4C15}">
  <ds:schemaRefs>
    <ds:schemaRef ds:uri="137ca15d-9ca5-4969-9050-6a8af13b1758"/>
    <ds:schemaRef ds:uri="14f886ef-4092-4ed8-a31e-891c76461312"/>
    <ds:schemaRef ds:uri="6652e9e4-105f-4208-b9a1-5776dfccd132"/>
    <ds:schemaRef ds:uri="81d0f8ba-7dd4-497d-b53e-2ae4972231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A482326-875C-4554-8CCC-5B327791AC21}"/>
</file>

<file path=docProps/app.xml><?xml version="1.0" encoding="utf-8"?>
<Properties xmlns="http://schemas.openxmlformats.org/officeDocument/2006/extended-properties" xmlns:vt="http://schemas.openxmlformats.org/officeDocument/2006/docPropsVTypes">
  <Template/>
  <TotalTime>1161</TotalTime>
  <Words>1446</Words>
  <Application>Microsoft Office PowerPoint</Application>
  <PresentationFormat>Custom</PresentationFormat>
  <Paragraphs>112</Paragraphs>
  <Slides>14</Slides>
  <Notes>13</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14</vt:i4>
      </vt:variant>
    </vt:vector>
  </HeadingPairs>
  <TitlesOfParts>
    <vt:vector size="24" baseType="lpstr">
      <vt:lpstr>Arial</vt:lpstr>
      <vt:lpstr>Arial Black</vt:lpstr>
      <vt:lpstr>Calibri</vt:lpstr>
      <vt:lpstr>Times New Roman</vt:lpstr>
      <vt:lpstr>DARK TITLE BG</vt:lpstr>
      <vt:lpstr>WHITE TITLE BG</vt:lpstr>
      <vt:lpstr>DARK BG (PHOTO) TITLE</vt:lpstr>
      <vt:lpstr>WHITE BG (PHOTO) TITLE</vt:lpstr>
      <vt:lpstr>WHITE BG SLIDE</vt:lpstr>
      <vt:lpstr>ENDING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Bolter (Swansea Bay UHB - Communications)</dc:creator>
  <cp:lastModifiedBy>Julie Lloyd (Swansea Bay UHB - Learning &amp; OD )</cp:lastModifiedBy>
  <cp:revision>8</cp:revision>
  <dcterms:created xsi:type="dcterms:W3CDTF">2023-11-15T10:54:55Z</dcterms:created>
  <dcterms:modified xsi:type="dcterms:W3CDTF">2026-09-30T15:05:16Z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2023-11-15T00:00:00Z</vt:filetime>
  </property>
  <property fmtid="{D5CDD505-2E9C-101B-9397-08002B2CF9AE}" pid="3" name="Creator">
    <vt:lpwstr>Adobe InDesign 19.0 (Macintosh)</vt:lpwstr>
  </property>
  <property fmtid="{D5CDD505-2E9C-101B-9397-08002B2CF9AE}" pid="4" name="LastSaved">
    <vt:filetime>2023-11-15T00:00:00Z</vt:filetime>
  </property>
  <property fmtid="{D5CDD505-2E9C-101B-9397-08002B2CF9AE}" pid="5" name="ContentTypeId">
    <vt:lpwstr>0x01010001C022EFBB18C64ABE3B9933434D2554</vt:lpwstr>
  </property>
  <property fmtid="{D5CDD505-2E9C-101B-9397-08002B2CF9AE}" pid="6" name="MediaServiceImageTags">
    <vt:lpwstr/>
  </property>
</Properties>
</file>