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5.xml" ContentType="application/vnd.openxmlformats-officedocument.theme+xml"/>
  <Override PartName="/ppt/slideLayouts/slideLayout29.xml" ContentType="application/vnd.openxmlformats-officedocument.presentationml.slideLayout+xml"/>
  <Override PartName="/ppt/theme/theme6.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Lst>
  <p:notesMasterIdLst>
    <p:notesMasterId r:id="rId21"/>
  </p:notesMasterIdLst>
  <p:handoutMasterIdLst>
    <p:handoutMasterId r:id="rId22"/>
  </p:handoutMasterIdLst>
  <p:sldIdLst>
    <p:sldId id="309" r:id="rId11"/>
    <p:sldId id="2147482288" r:id="rId12"/>
    <p:sldId id="2147482285" r:id="rId13"/>
    <p:sldId id="351" r:id="rId14"/>
    <p:sldId id="2147482289" r:id="rId15"/>
    <p:sldId id="2147482270" r:id="rId16"/>
    <p:sldId id="2147482271" r:id="rId17"/>
    <p:sldId id="2147482281" r:id="rId18"/>
    <p:sldId id="2147482283" r:id="rId19"/>
    <p:sldId id="2147482273" r:id="rId20"/>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FED6E6B-6F1B-4C1A-BE1F-4FBF910DE576}">
          <p14:sldIdLst>
            <p14:sldId id="309"/>
            <p14:sldId id="2147482288"/>
            <p14:sldId id="2147482285"/>
            <p14:sldId id="351"/>
            <p14:sldId id="2147482289"/>
            <p14:sldId id="2147482270"/>
            <p14:sldId id="2147482271"/>
            <p14:sldId id="2147482281"/>
            <p14:sldId id="2147482283"/>
            <p14:sldId id="2147482273"/>
          </p14:sldIdLst>
        </p14:section>
        <p14:section name="Email inboxes" id="{AC2DA902-AB25-4761-876E-5519EA43D1CF}">
          <p14:sldIdLst/>
        </p14:section>
      </p14:sectionLst>
    </p:ex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3DA7B6A-7890-127C-0208-200796812130}" name="Carr, Simon R" initials="SC" userId="S::scarr@deloitte.co.uk::1d6d1cbe-dd7c-40eb-b29d-cbb4d11a7ee6" providerId="AD"/>
  <p188:author id="{C14E0BE4-AE33-5AD2-8650-11AF019589D7}" name="Alexandre, Estelle" initials="EA" userId="S::ealexandre@deloitte.co.uk::7a4d9e7f-07d7-48a2-b899-e4c1bd9d60b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imone Matuleviciute-Manning (Swansea Bay UHB - Recovery &amp; Sustainability)" initials="SM(BU-R&amp;S" lastIdx="40" clrIdx="0">
    <p:extLst>
      <p:ext uri="{19B8F6BF-5375-455C-9EA6-DF929625EA0E}">
        <p15:presenceInfo xmlns:p15="http://schemas.microsoft.com/office/powerpoint/2012/main" userId="S-1-5-21-978635462-3828570294-627434887-2448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BF5"/>
    <a:srgbClr val="CFD5EA"/>
    <a:srgbClr val="002060"/>
    <a:srgbClr val="7EB0DE"/>
    <a:srgbClr val="FFD550"/>
    <a:srgbClr val="00BC62"/>
    <a:srgbClr val="CE3636"/>
    <a:srgbClr val="9E4ECA"/>
    <a:srgbClr val="000000"/>
    <a:srgbClr val="1F35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D1F43F-C285-56E4-CD7F-3014CE0B68EF}" v="16" dt="2025-09-12T08:13:53.324"/>
    <p1510:client id="{F020CB71-FB76-456A-8F97-D9010C50B81C}" v="17" dt="2025-09-11T19:06:21.97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6" d="100"/>
          <a:sy n="36" d="100"/>
        </p:scale>
        <p:origin x="56" y="16"/>
      </p:cViewPr>
      <p:guideLst>
        <p:guide orient="horz" pos="2880"/>
        <p:guide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22/09/2025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22/09/2025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2105145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33C84-B337-DC40-C12D-16A0D3686B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3AB6A4-D1D5-82E0-7ED8-696227D748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0A397F-157E-CA55-5C56-3EFF4076127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3C3FEB6-D769-453C-E154-80FEDB43FB84}"/>
              </a:ext>
            </a:extLst>
          </p:cNvPr>
          <p:cNvSpPr>
            <a:spLocks noGrp="1"/>
          </p:cNvSpPr>
          <p:nvPr>
            <p:ph type="sldNum" sz="quarter" idx="5"/>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3539007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632F1A2-D638-401F-83A8-37BE82B69C5E}" type="slidenum">
              <a:rPr lang="pt-BR" smtClean="0"/>
              <a:t>8</a:t>
            </a:fld>
            <a:endParaRPr lang="pt-BR"/>
          </a:p>
        </p:txBody>
      </p:sp>
    </p:spTree>
    <p:extLst>
      <p:ext uri="{BB962C8B-B14F-4D97-AF65-F5344CB8AC3E}">
        <p14:creationId xmlns:p14="http://schemas.microsoft.com/office/powerpoint/2010/main" val="28788588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541170-5B48-410C-A9F4-0FF61099D024}" type="datetimeFigureOut">
              <a:rPr lang="en-GB" smtClean="0"/>
              <a:t>22/09/2025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80354C1-5A0A-4F2E-8547-3D9D8E43DA0C}" type="slidenum">
              <a:rPr lang="en-GB" smtClean="0"/>
              <a:t>‹#›</a:t>
            </a:fld>
            <a:endParaRPr lang="en-GB"/>
          </a:p>
        </p:txBody>
      </p:sp>
    </p:spTree>
    <p:extLst>
      <p:ext uri="{BB962C8B-B14F-4D97-AF65-F5344CB8AC3E}">
        <p14:creationId xmlns:p14="http://schemas.microsoft.com/office/powerpoint/2010/main" val="11839570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STYLE 02">
    <p:spTree>
      <p:nvGrpSpPr>
        <p:cNvPr id="1" name=""/>
        <p:cNvGrpSpPr/>
        <p:nvPr/>
      </p:nvGrpSpPr>
      <p:grpSpPr>
        <a:xfrm>
          <a:off x="0" y="0"/>
          <a:ext cx="0" cy="0"/>
          <a:chOff x="0" y="0"/>
          <a:chExt cx="0" cy="0"/>
        </a:xfrm>
      </p:grpSpPr>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0" y="9694841"/>
            <a:ext cx="18414787" cy="1141845"/>
          </a:xfrm>
          <a:prstGeom prst="rect">
            <a:avLst/>
          </a:prstGeom>
        </p:spPr>
      </p:pic>
      <p:sp>
        <p:nvSpPr>
          <p:cNvPr id="5" name="Espaço Reservado para Texto 12">
            <a:extLst>
              <a:ext uri="{FF2B5EF4-FFF2-40B4-BE49-F238E27FC236}">
                <a16:creationId xmlns:a16="http://schemas.microsoft.com/office/drawing/2014/main" id="{587F1C15-1BA6-548F-3A63-49D822259A0F}"/>
              </a:ext>
            </a:extLst>
          </p:cNvPr>
          <p:cNvSpPr>
            <a:spLocks noGrp="1"/>
          </p:cNvSpPr>
          <p:nvPr>
            <p:ph type="body" sz="quarter" idx="10" hasCustomPrompt="1"/>
          </p:nvPr>
        </p:nvSpPr>
        <p:spPr>
          <a:xfrm>
            <a:off x="654845" y="828676"/>
            <a:ext cx="18509301"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title goes here</a:t>
            </a:r>
          </a:p>
        </p:txBody>
      </p:sp>
      <p:sp>
        <p:nvSpPr>
          <p:cNvPr id="6" name="Espaço Reservado para Texto 12">
            <a:extLst>
              <a:ext uri="{FF2B5EF4-FFF2-40B4-BE49-F238E27FC236}">
                <a16:creationId xmlns:a16="http://schemas.microsoft.com/office/drawing/2014/main" id="{C6EB0B0A-BFAC-5210-2A08-F1F69BAEC731}"/>
              </a:ext>
            </a:extLst>
          </p:cNvPr>
          <p:cNvSpPr>
            <a:spLocks noGrp="1"/>
          </p:cNvSpPr>
          <p:nvPr>
            <p:ph type="body" sz="quarter" idx="12" hasCustomPrompt="1"/>
          </p:nvPr>
        </p:nvSpPr>
        <p:spPr>
          <a:xfrm>
            <a:off x="654845" y="1425576"/>
            <a:ext cx="18509301" cy="558800"/>
          </a:xfrm>
          <a:prstGeom prst="rect">
            <a:avLst/>
          </a:prstGeom>
        </p:spPr>
        <p:txBody>
          <a:bodyPr/>
          <a:lstStyle>
            <a:lvl1pPr marL="0" indent="0">
              <a:buFontTx/>
              <a:buNone/>
              <a:defRPr sz="2000" b="0" i="1" cap="none" spc="0">
                <a:ln>
                  <a:noFill/>
                </a:ln>
                <a:solidFill>
                  <a:schemeClr val="tx1"/>
                </a:solidFill>
                <a:effectLst/>
                <a:latin typeface="Arial" panose="020B0604020202020204" pitchFamily="34" charset="0"/>
                <a:cs typeface="Arial" panose="020B0604020202020204" pitchFamily="34" charset="0"/>
              </a:defRPr>
            </a:lvl1pPr>
          </a:lstStyle>
          <a:p>
            <a:pPr lvl="0"/>
            <a:r>
              <a:rPr lang="pt-BR"/>
              <a:t>Slide subtitle title goes here</a:t>
            </a:r>
          </a:p>
        </p:txBody>
      </p:sp>
      <p:sp>
        <p:nvSpPr>
          <p:cNvPr id="4" name="TextBox 3">
            <a:extLst>
              <a:ext uri="{FF2B5EF4-FFF2-40B4-BE49-F238E27FC236}">
                <a16:creationId xmlns:a16="http://schemas.microsoft.com/office/drawing/2014/main" id="{2A84048A-9854-25A6-21AC-0238FB006208}"/>
              </a:ext>
            </a:extLst>
          </p:cNvPr>
          <p:cNvSpPr txBox="1"/>
          <p:nvPr userDrawn="1"/>
        </p:nvSpPr>
        <p:spPr>
          <a:xfrm>
            <a:off x="19672300" y="11010900"/>
            <a:ext cx="307976" cy="215444"/>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1400" noProof="0" smtClean="0">
                <a:solidFill>
                  <a:schemeClr val="tx2"/>
                </a:solidFill>
                <a:latin typeface="+mn-lt"/>
                <a:cs typeface="Aptos" panose="020B0004020202020204" pitchFamily="34" charset="0"/>
              </a:rPr>
              <a:pPr marL="0" indent="0" algn="r">
                <a:spcBef>
                  <a:spcPts val="450"/>
                </a:spcBef>
                <a:buSzPct val="100000"/>
                <a:buFont typeface="Arial"/>
                <a:buNone/>
              </a:pPr>
              <a:t>‹#›</a:t>
            </a:fld>
            <a:endParaRPr lang="en-US" sz="1400" noProof="0">
              <a:solidFill>
                <a:schemeClr val="tx2"/>
              </a:solidFill>
              <a:latin typeface="+mn-lt"/>
              <a:cs typeface="Aptos" panose="020B0004020202020204" pitchFamily="34" charset="0"/>
            </a:endParaRPr>
          </a:p>
        </p:txBody>
      </p:sp>
    </p:spTree>
    <p:extLst>
      <p:ext uri="{BB962C8B-B14F-4D97-AF65-F5344CB8AC3E}">
        <p14:creationId xmlns:p14="http://schemas.microsoft.com/office/powerpoint/2010/main" val="26880355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Thank</a:t>
            </a:r>
            <a:r>
              <a:rPr lang="pt-BR"/>
              <a:t> </a:t>
            </a:r>
            <a:r>
              <a:rPr lang="pt-BR" err="1"/>
              <a:t>You</a:t>
            </a:r>
            <a:endParaRPr lang="pt-BR"/>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6646216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0" y="9694841"/>
            <a:ext cx="18414787" cy="1141845"/>
          </a:xfrm>
          <a:prstGeom prst="rect">
            <a:avLst/>
          </a:prstGeom>
        </p:spPr>
      </p:pic>
    </p:spTree>
    <p:extLst>
      <p:ext uri="{BB962C8B-B14F-4D97-AF65-F5344CB8AC3E}">
        <p14:creationId xmlns:p14="http://schemas.microsoft.com/office/powerpoint/2010/main" val="64946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err="1"/>
              <a:t>Example</a:t>
            </a:r>
            <a:r>
              <a:rPr lang="pt-BR" kern="0"/>
              <a:t> </a:t>
            </a:r>
            <a:r>
              <a:rPr lang="pt-BR" kern="0" err="1"/>
              <a:t>Title</a:t>
            </a:r>
            <a:r>
              <a:rPr lang="pt-BR" kern="0"/>
              <a:t> </a:t>
            </a:r>
            <a:r>
              <a:rPr lang="pt-BR" kern="0" err="1"/>
              <a:t>Text</a:t>
            </a:r>
            <a:endParaRPr lang="pt-BR" kern="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5.xml"/><Relationship Id="rId4" Type="http://schemas.openxmlformats.org/officeDocument/2006/relationships/slideLayout" Target="../slideLayouts/slideLayout28.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9.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 id="2147483734" r:id="rId3"/>
    <p:sldLayoutId id="214748373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2104791"/>
      </p:ext>
    </p:extLst>
  </p:cSld>
  <p:clrMap bg1="lt1" tx1="dk1" bg2="lt2" tx2="dk2" accent1="accent1" accent2="accent2" accent3="accent3" accent4="accent4" accent5="accent5" accent6="accent6" hlink="hlink" folHlink="folHlink"/>
  <p:sldLayoutIdLst>
    <p:sldLayoutId id="2147483732" r:id="rId1"/>
    <p:sldLayoutId id="2147483733" r:id="rId2"/>
  </p:sldLayoutIdLst>
  <p:txStyles>
    <p:titleStyle>
      <a:lvl1pPr algn="l" defTabSz="91441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3" indent="-228603" algn="l" defTabSz="914413"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810" indent="-228603" algn="l" defTabSz="914413"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3016" indent="-228603" algn="l" defTabSz="91441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2"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5"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43"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9"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56" indent="-228603" algn="l" defTabSz="914413"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pt-BR"/>
      </a:defPPr>
      <a:lvl1pPr marL="0" algn="l" defTabSz="914413" rtl="0" eaLnBrk="1" latinLnBrk="0" hangingPunct="1">
        <a:defRPr sz="1801" kern="1200">
          <a:solidFill>
            <a:schemeClr val="tx1"/>
          </a:solidFill>
          <a:latin typeface="+mn-lt"/>
          <a:ea typeface="+mn-ea"/>
          <a:cs typeface="+mn-cs"/>
        </a:defRPr>
      </a:lvl1pPr>
      <a:lvl2pPr marL="457206" algn="l" defTabSz="914413" rtl="0" eaLnBrk="1" latinLnBrk="0" hangingPunct="1">
        <a:defRPr sz="1801" kern="1200">
          <a:solidFill>
            <a:schemeClr val="tx1"/>
          </a:solidFill>
          <a:latin typeface="+mn-lt"/>
          <a:ea typeface="+mn-ea"/>
          <a:cs typeface="+mn-cs"/>
        </a:defRPr>
      </a:lvl2pPr>
      <a:lvl3pPr marL="914413" algn="l" defTabSz="914413" rtl="0" eaLnBrk="1" latinLnBrk="0" hangingPunct="1">
        <a:defRPr sz="1801" kern="1200">
          <a:solidFill>
            <a:schemeClr val="tx1"/>
          </a:solidFill>
          <a:latin typeface="+mn-lt"/>
          <a:ea typeface="+mn-ea"/>
          <a:cs typeface="+mn-cs"/>
        </a:defRPr>
      </a:lvl3pPr>
      <a:lvl4pPr marL="1371619" algn="l" defTabSz="914413" rtl="0" eaLnBrk="1" latinLnBrk="0" hangingPunct="1">
        <a:defRPr sz="1801" kern="1200">
          <a:solidFill>
            <a:schemeClr val="tx1"/>
          </a:solidFill>
          <a:latin typeface="+mn-lt"/>
          <a:ea typeface="+mn-ea"/>
          <a:cs typeface="+mn-cs"/>
        </a:defRPr>
      </a:lvl4pPr>
      <a:lvl5pPr marL="1828826" algn="l" defTabSz="914413" rtl="0" eaLnBrk="1" latinLnBrk="0" hangingPunct="1">
        <a:defRPr sz="1801" kern="1200">
          <a:solidFill>
            <a:schemeClr val="tx1"/>
          </a:solidFill>
          <a:latin typeface="+mn-lt"/>
          <a:ea typeface="+mn-ea"/>
          <a:cs typeface="+mn-cs"/>
        </a:defRPr>
      </a:lvl5pPr>
      <a:lvl6pPr marL="2286032" algn="l" defTabSz="914413" rtl="0" eaLnBrk="1" latinLnBrk="0" hangingPunct="1">
        <a:defRPr sz="1801" kern="1200">
          <a:solidFill>
            <a:schemeClr val="tx1"/>
          </a:solidFill>
          <a:latin typeface="+mn-lt"/>
          <a:ea typeface="+mn-ea"/>
          <a:cs typeface="+mn-cs"/>
        </a:defRPr>
      </a:lvl6pPr>
      <a:lvl7pPr marL="2743238" algn="l" defTabSz="914413" rtl="0" eaLnBrk="1" latinLnBrk="0" hangingPunct="1">
        <a:defRPr sz="1801" kern="1200">
          <a:solidFill>
            <a:schemeClr val="tx1"/>
          </a:solidFill>
          <a:latin typeface="+mn-lt"/>
          <a:ea typeface="+mn-ea"/>
          <a:cs typeface="+mn-cs"/>
        </a:defRPr>
      </a:lvl7pPr>
      <a:lvl8pPr marL="3200446" algn="l" defTabSz="914413" rtl="0" eaLnBrk="1" latinLnBrk="0" hangingPunct="1">
        <a:defRPr sz="1801" kern="1200">
          <a:solidFill>
            <a:schemeClr val="tx1"/>
          </a:solidFill>
          <a:latin typeface="+mn-lt"/>
          <a:ea typeface="+mn-ea"/>
          <a:cs typeface="+mn-cs"/>
        </a:defRPr>
      </a:lvl8pPr>
      <a:lvl9pPr marL="3657653" algn="l" defTabSz="914413"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hyperlink" Target="https://nhswales365.sharepoint.com/:f:/s/SBU_VacancyScrutiny-privateinternalchannel/ElTOfW7aKrNOq-ZQnFsDUYMB-nhG_oLPJ0euiHWt2b5Z9Q?e=VgNaGd" TargetMode="External"/><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FC0F8C-298B-F923-4456-DD626527C556}"/>
              </a:ext>
            </a:extLst>
          </p:cNvPr>
          <p:cNvSpPr>
            <a:spLocks noGrp="1"/>
          </p:cNvSpPr>
          <p:nvPr>
            <p:ph type="body" sz="quarter" idx="10"/>
          </p:nvPr>
        </p:nvSpPr>
        <p:spPr>
          <a:xfrm>
            <a:off x="644658" y="3571745"/>
            <a:ext cx="17409186" cy="2810464"/>
          </a:xfrm>
        </p:spPr>
        <p:txBody>
          <a:bodyPr/>
          <a:lstStyle/>
          <a:p>
            <a:r>
              <a:rPr lang="en-GB" dirty="0"/>
              <a:t>Revised Vacancy Scrutiny Process</a:t>
            </a:r>
          </a:p>
          <a:p>
            <a:r>
              <a:rPr lang="en-GB" sz="4000" dirty="0"/>
              <a:t>September 2025</a:t>
            </a:r>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Rectangle 126">
            <a:extLst>
              <a:ext uri="{FF2B5EF4-FFF2-40B4-BE49-F238E27FC236}">
                <a16:creationId xmlns:a16="http://schemas.microsoft.com/office/drawing/2014/main" id="{BE9E1D7B-A939-02E4-5D98-BC18DAFC4BD0}"/>
              </a:ext>
            </a:extLst>
          </p:cNvPr>
          <p:cNvSpPr/>
          <p:nvPr/>
        </p:nvSpPr>
        <p:spPr>
          <a:xfrm>
            <a:off x="-10784" y="3423827"/>
            <a:ext cx="20116472" cy="4924928"/>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a:extLst>
              <a:ext uri="{FF2B5EF4-FFF2-40B4-BE49-F238E27FC236}">
                <a16:creationId xmlns:a16="http://schemas.microsoft.com/office/drawing/2014/main" id="{EF1734BF-80C9-D30F-2D88-812FF75D79FA}"/>
              </a:ext>
            </a:extLst>
          </p:cNvPr>
          <p:cNvSpPr>
            <a:spLocks noGrp="1"/>
          </p:cNvSpPr>
          <p:nvPr>
            <p:ph type="body" sz="quarter" idx="10"/>
          </p:nvPr>
        </p:nvSpPr>
        <p:spPr/>
        <p:txBody>
          <a:bodyPr/>
          <a:lstStyle/>
          <a:p>
            <a:r>
              <a:rPr lang="en-GB"/>
              <a:t>Next steps</a:t>
            </a:r>
          </a:p>
        </p:txBody>
      </p:sp>
      <p:sp>
        <p:nvSpPr>
          <p:cNvPr id="65" name="TextBox 64">
            <a:extLst>
              <a:ext uri="{FF2B5EF4-FFF2-40B4-BE49-F238E27FC236}">
                <a16:creationId xmlns:a16="http://schemas.microsoft.com/office/drawing/2014/main" id="{064F858F-5AC0-40D6-2856-56C3FABDC65D}"/>
              </a:ext>
            </a:extLst>
          </p:cNvPr>
          <p:cNvSpPr txBox="1"/>
          <p:nvPr/>
        </p:nvSpPr>
        <p:spPr>
          <a:xfrm>
            <a:off x="5196081" y="6241915"/>
            <a:ext cx="1545295" cy="328231"/>
          </a:xfrm>
          <a:prstGeom prst="rect">
            <a:avLst/>
          </a:prstGeom>
          <a:noFill/>
        </p:spPr>
        <p:txBody>
          <a:bodyPr wrap="none" lIns="0" tIns="0" rIns="0" bIns="0" rtlCol="0" anchor="ctr">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kumimoji="0" lang="en-US" sz="2133" b="1" i="0" u="none" strike="noStrike" kern="1200" cap="none" spc="0" normalizeH="0" baseline="0" noProof="0">
                <a:ln>
                  <a:noFill/>
                </a:ln>
                <a:effectLst/>
                <a:uLnTx/>
                <a:uFillTx/>
                <a:latin typeface="Open Sans"/>
                <a:ea typeface="Microsoft YaHei"/>
                <a:cs typeface="+mn-cs"/>
              </a:rPr>
              <a:t>Mon 08 Sep</a:t>
            </a:r>
            <a:endParaRPr kumimoji="0" lang="en-US" sz="2133" b="0" i="0" u="none" strike="noStrike" kern="1200" cap="none" spc="0" normalizeH="0" baseline="0" noProof="0">
              <a:ln>
                <a:noFill/>
              </a:ln>
              <a:effectLst/>
              <a:uLnTx/>
              <a:uFillTx/>
              <a:latin typeface="Open Sans"/>
              <a:ea typeface="Microsoft YaHei"/>
              <a:cs typeface="+mn-cs"/>
            </a:endParaRPr>
          </a:p>
        </p:txBody>
      </p:sp>
      <p:sp>
        <p:nvSpPr>
          <p:cNvPr id="68" name="TextBox 67">
            <a:extLst>
              <a:ext uri="{FF2B5EF4-FFF2-40B4-BE49-F238E27FC236}">
                <a16:creationId xmlns:a16="http://schemas.microsoft.com/office/drawing/2014/main" id="{6C0CB666-7127-0F74-1C41-186002AF4150}"/>
              </a:ext>
            </a:extLst>
          </p:cNvPr>
          <p:cNvSpPr txBox="1"/>
          <p:nvPr/>
        </p:nvSpPr>
        <p:spPr>
          <a:xfrm>
            <a:off x="5032752" y="4431452"/>
            <a:ext cx="2008675" cy="430887"/>
          </a:xfrm>
          <a:prstGeom prst="rect">
            <a:avLst/>
          </a:prstGeom>
          <a:noFill/>
        </p:spPr>
        <p:txBody>
          <a:bodyPr wrap="square" lIns="0" tIns="0" rIns="0" bIns="0" rtlCol="0" anchor="t">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kumimoji="0" lang="en-US" sz="1400" b="1" i="0" u="none" strike="noStrike" kern="1200" cap="none" spc="0" normalizeH="0" baseline="0" noProof="0">
                <a:ln>
                  <a:noFill/>
                </a:ln>
                <a:effectLst/>
                <a:uLnTx/>
                <a:uFillTx/>
                <a:latin typeface="Open Sans"/>
                <a:ea typeface="Microsoft YaHei"/>
                <a:cs typeface="+mn-cs"/>
              </a:rPr>
              <a:t>Process review and approval </a:t>
            </a:r>
          </a:p>
        </p:txBody>
      </p:sp>
      <p:grpSp>
        <p:nvGrpSpPr>
          <p:cNvPr id="69" name="Group 68">
            <a:extLst>
              <a:ext uri="{FF2B5EF4-FFF2-40B4-BE49-F238E27FC236}">
                <a16:creationId xmlns:a16="http://schemas.microsoft.com/office/drawing/2014/main" id="{099112DE-F58A-94A3-B3AC-412519390755}"/>
              </a:ext>
            </a:extLst>
          </p:cNvPr>
          <p:cNvGrpSpPr/>
          <p:nvPr/>
        </p:nvGrpSpPr>
        <p:grpSpPr>
          <a:xfrm>
            <a:off x="4964386" y="5072777"/>
            <a:ext cx="2151288" cy="1051259"/>
            <a:chOff x="1026584" y="2610141"/>
            <a:chExt cx="2151288" cy="1051259"/>
          </a:xfrm>
        </p:grpSpPr>
        <p:grpSp>
          <p:nvGrpSpPr>
            <p:cNvPr id="70" name="Group 35">
              <a:extLst>
                <a:ext uri="{FF2B5EF4-FFF2-40B4-BE49-F238E27FC236}">
                  <a16:creationId xmlns:a16="http://schemas.microsoft.com/office/drawing/2014/main" id="{84CA4286-9D7E-95A9-5AF7-27F7B92C191B}"/>
                </a:ext>
              </a:extLst>
            </p:cNvPr>
            <p:cNvGrpSpPr/>
            <p:nvPr/>
          </p:nvGrpSpPr>
          <p:grpSpPr>
            <a:xfrm>
              <a:off x="1026584" y="3200544"/>
              <a:ext cx="2151288" cy="460856"/>
              <a:chOff x="769938" y="2456536"/>
              <a:chExt cx="1613466" cy="345642"/>
            </a:xfrm>
          </p:grpSpPr>
          <p:sp>
            <p:nvSpPr>
              <p:cNvPr id="75" name="Notched Right Arrow 5">
                <a:extLst>
                  <a:ext uri="{FF2B5EF4-FFF2-40B4-BE49-F238E27FC236}">
                    <a16:creationId xmlns:a16="http://schemas.microsoft.com/office/drawing/2014/main" id="{189A7643-FA3F-1B70-0A15-3048DAB77DCA}"/>
                  </a:ext>
                </a:extLst>
              </p:cNvPr>
              <p:cNvSpPr/>
              <p:nvPr/>
            </p:nvSpPr>
            <p:spPr>
              <a:xfrm>
                <a:off x="769938" y="2456536"/>
                <a:ext cx="1613466" cy="345642"/>
              </a:xfrm>
              <a:prstGeom prst="notchedRightArrow">
                <a:avLst>
                  <a:gd name="adj1" fmla="val 100000"/>
                  <a:gd name="adj2" fmla="val 910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a:ea typeface="Microsoft YaHei"/>
                  <a:cs typeface="+mn-cs"/>
                </a:endParaRPr>
              </a:p>
            </p:txBody>
          </p:sp>
          <p:sp>
            <p:nvSpPr>
              <p:cNvPr id="76" name="Oval 75">
                <a:extLst>
                  <a:ext uri="{FF2B5EF4-FFF2-40B4-BE49-F238E27FC236}">
                    <a16:creationId xmlns:a16="http://schemas.microsoft.com/office/drawing/2014/main" id="{5A377D2C-19A3-9C6F-14EF-486C22F0F283}"/>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7AC142">
                      <a:lumMod val="75000"/>
                    </a:srgbClr>
                  </a:solidFill>
                  <a:effectLst/>
                  <a:uLnTx/>
                  <a:uFillTx/>
                  <a:latin typeface="Open Sans"/>
                  <a:ea typeface="Microsoft YaHei"/>
                  <a:cs typeface="+mn-cs"/>
                </a:endParaRPr>
              </a:p>
            </p:txBody>
          </p:sp>
        </p:grpSp>
        <p:cxnSp>
          <p:nvCxnSpPr>
            <p:cNvPr id="71" name="Straight Connector 70">
              <a:extLst>
                <a:ext uri="{FF2B5EF4-FFF2-40B4-BE49-F238E27FC236}">
                  <a16:creationId xmlns:a16="http://schemas.microsoft.com/office/drawing/2014/main" id="{84237520-503B-1CA1-E007-57C7F49CC3CE}"/>
                </a:ext>
              </a:extLst>
            </p:cNvPr>
            <p:cNvCxnSpPr>
              <a:cxnSpLocks/>
            </p:cNvCxnSpPr>
            <p:nvPr/>
          </p:nvCxnSpPr>
          <p:spPr>
            <a:xfrm flipH="1">
              <a:off x="2099288" y="2610141"/>
              <a:ext cx="1" cy="819864"/>
            </a:xfrm>
            <a:prstGeom prst="line">
              <a:avLst/>
            </a:prstGeom>
            <a:ln w="1905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grpSp>
      <p:sp>
        <p:nvSpPr>
          <p:cNvPr id="77" name="TextBox 76">
            <a:extLst>
              <a:ext uri="{FF2B5EF4-FFF2-40B4-BE49-F238E27FC236}">
                <a16:creationId xmlns:a16="http://schemas.microsoft.com/office/drawing/2014/main" id="{61E99AE6-C0CF-B1EF-4DF0-D1ED7855AA3B}"/>
              </a:ext>
            </a:extLst>
          </p:cNvPr>
          <p:cNvSpPr txBox="1"/>
          <p:nvPr/>
        </p:nvSpPr>
        <p:spPr>
          <a:xfrm>
            <a:off x="8784499" y="6241915"/>
            <a:ext cx="2539157" cy="328231"/>
          </a:xfrm>
          <a:prstGeom prst="rect">
            <a:avLst/>
          </a:prstGeom>
          <a:noFill/>
        </p:spPr>
        <p:txBody>
          <a:bodyPr wrap="none" lIns="0" tIns="0" rIns="0" bIns="0" rtlCol="0" anchor="ctr">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lang="en-US" sz="2133" b="1">
                <a:latin typeface="Open Sans"/>
                <a:ea typeface="Microsoft YaHei"/>
              </a:rPr>
              <a:t>12pm Thurs 11</a:t>
            </a:r>
            <a:r>
              <a:rPr kumimoji="0" lang="en-US" sz="2133" b="1" i="0" u="none" strike="noStrike" kern="1200" cap="none" spc="0" normalizeH="0" baseline="0" noProof="0">
                <a:ln>
                  <a:noFill/>
                </a:ln>
                <a:effectLst/>
                <a:uLnTx/>
                <a:uFillTx/>
                <a:latin typeface="Open Sans"/>
                <a:ea typeface="Microsoft YaHei"/>
                <a:cs typeface="+mn-cs"/>
              </a:rPr>
              <a:t> Sep</a:t>
            </a:r>
            <a:endParaRPr kumimoji="0" lang="en-US" sz="2133" b="0" i="0" u="none" strike="noStrike" kern="1200" cap="none" spc="0" normalizeH="0" baseline="0" noProof="0">
              <a:ln>
                <a:noFill/>
              </a:ln>
              <a:effectLst/>
              <a:uLnTx/>
              <a:uFillTx/>
              <a:latin typeface="Open Sans"/>
              <a:ea typeface="Microsoft YaHei"/>
              <a:cs typeface="+mn-cs"/>
            </a:endParaRPr>
          </a:p>
        </p:txBody>
      </p:sp>
      <p:sp>
        <p:nvSpPr>
          <p:cNvPr id="80" name="TextBox 79">
            <a:extLst>
              <a:ext uri="{FF2B5EF4-FFF2-40B4-BE49-F238E27FC236}">
                <a16:creationId xmlns:a16="http://schemas.microsoft.com/office/drawing/2014/main" id="{66358DE6-E354-DC45-5647-FCC6CDD4C3CE}"/>
              </a:ext>
            </a:extLst>
          </p:cNvPr>
          <p:cNvSpPr txBox="1"/>
          <p:nvPr/>
        </p:nvSpPr>
        <p:spPr>
          <a:xfrm>
            <a:off x="9068296" y="3892923"/>
            <a:ext cx="2037788" cy="1077218"/>
          </a:xfrm>
          <a:prstGeom prst="rect">
            <a:avLst/>
          </a:prstGeom>
          <a:noFill/>
        </p:spPr>
        <p:txBody>
          <a:bodyPr wrap="square" lIns="0" tIns="0" rIns="0" bIns="0" rtlCol="0" anchor="t">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lang="en-US" sz="1400" b="1">
                <a:latin typeface="Open Sans"/>
                <a:ea typeface="Microsoft YaHei"/>
              </a:rPr>
              <a:t>Deadline for service </a:t>
            </a:r>
            <a:r>
              <a:rPr kumimoji="0" lang="en-US" sz="1400" b="1" i="0" u="none" strike="noStrike" kern="1200" cap="none" spc="0" normalizeH="0" baseline="0" noProof="0">
                <a:ln>
                  <a:noFill/>
                </a:ln>
                <a:effectLst/>
                <a:uLnTx/>
                <a:uFillTx/>
                <a:latin typeface="Open Sans"/>
                <a:ea typeface="Microsoft YaHei"/>
                <a:cs typeface="+mn-cs"/>
              </a:rPr>
              <a:t>groups to identify and communicate their appointed inbox responsible owner</a:t>
            </a:r>
          </a:p>
        </p:txBody>
      </p:sp>
      <p:grpSp>
        <p:nvGrpSpPr>
          <p:cNvPr id="81" name="Group 80">
            <a:extLst>
              <a:ext uri="{FF2B5EF4-FFF2-40B4-BE49-F238E27FC236}">
                <a16:creationId xmlns:a16="http://schemas.microsoft.com/office/drawing/2014/main" id="{8D5BC40A-1A99-206B-1218-33667FBAC6D8}"/>
              </a:ext>
            </a:extLst>
          </p:cNvPr>
          <p:cNvGrpSpPr/>
          <p:nvPr/>
        </p:nvGrpSpPr>
        <p:grpSpPr>
          <a:xfrm>
            <a:off x="8980941" y="5066427"/>
            <a:ext cx="2151288" cy="1057609"/>
            <a:chOff x="5002499" y="2603791"/>
            <a:chExt cx="2151288" cy="1057609"/>
          </a:xfrm>
        </p:grpSpPr>
        <p:grpSp>
          <p:nvGrpSpPr>
            <p:cNvPr id="82" name="Group 40">
              <a:extLst>
                <a:ext uri="{FF2B5EF4-FFF2-40B4-BE49-F238E27FC236}">
                  <a16:creationId xmlns:a16="http://schemas.microsoft.com/office/drawing/2014/main" id="{569A0230-BB50-3D06-0F58-AB9E75F22F19}"/>
                </a:ext>
              </a:extLst>
            </p:cNvPr>
            <p:cNvGrpSpPr/>
            <p:nvPr/>
          </p:nvGrpSpPr>
          <p:grpSpPr>
            <a:xfrm>
              <a:off x="5002499" y="3200544"/>
              <a:ext cx="2151288" cy="460856"/>
              <a:chOff x="769938" y="2456536"/>
              <a:chExt cx="1613466" cy="345642"/>
            </a:xfrm>
          </p:grpSpPr>
          <p:sp>
            <p:nvSpPr>
              <p:cNvPr id="87" name="Notched Right Arrow 11">
                <a:extLst>
                  <a:ext uri="{FF2B5EF4-FFF2-40B4-BE49-F238E27FC236}">
                    <a16:creationId xmlns:a16="http://schemas.microsoft.com/office/drawing/2014/main" id="{1A4592AA-5424-951C-2AAF-FFA922BF7535}"/>
                  </a:ext>
                </a:extLst>
              </p:cNvPr>
              <p:cNvSpPr/>
              <p:nvPr/>
            </p:nvSpPr>
            <p:spPr>
              <a:xfrm>
                <a:off x="769938" y="2456536"/>
                <a:ext cx="1613466" cy="345642"/>
              </a:xfrm>
              <a:prstGeom prst="notchedRightArrow">
                <a:avLst>
                  <a:gd name="adj1" fmla="val 100000"/>
                  <a:gd name="adj2" fmla="val 9102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a:ea typeface="Microsoft YaHei"/>
                  <a:cs typeface="+mn-cs"/>
                </a:endParaRPr>
              </a:p>
            </p:txBody>
          </p:sp>
          <p:sp>
            <p:nvSpPr>
              <p:cNvPr id="88" name="Oval 87">
                <a:extLst>
                  <a:ext uri="{FF2B5EF4-FFF2-40B4-BE49-F238E27FC236}">
                    <a16:creationId xmlns:a16="http://schemas.microsoft.com/office/drawing/2014/main" id="{8E3FE932-A0DE-2E74-5D19-D6DC01745BE8}"/>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7AC142">
                      <a:lumMod val="75000"/>
                    </a:srgbClr>
                  </a:solidFill>
                  <a:effectLst/>
                  <a:uLnTx/>
                  <a:uFillTx/>
                  <a:latin typeface="Open Sans"/>
                  <a:ea typeface="Microsoft YaHei"/>
                  <a:cs typeface="+mn-cs"/>
                </a:endParaRPr>
              </a:p>
            </p:txBody>
          </p:sp>
        </p:grpSp>
        <p:cxnSp>
          <p:nvCxnSpPr>
            <p:cNvPr id="83" name="Straight Connector 82">
              <a:extLst>
                <a:ext uri="{FF2B5EF4-FFF2-40B4-BE49-F238E27FC236}">
                  <a16:creationId xmlns:a16="http://schemas.microsoft.com/office/drawing/2014/main" id="{2A05BC2B-64CC-FB43-6387-D5D5E863F53A}"/>
                </a:ext>
              </a:extLst>
            </p:cNvPr>
            <p:cNvCxnSpPr>
              <a:cxnSpLocks/>
            </p:cNvCxnSpPr>
            <p:nvPr/>
          </p:nvCxnSpPr>
          <p:spPr>
            <a:xfrm flipH="1">
              <a:off x="6078792" y="2603791"/>
              <a:ext cx="1" cy="819864"/>
            </a:xfrm>
            <a:prstGeom prst="line">
              <a:avLst/>
            </a:prstGeom>
            <a:ln w="19050">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89" name="Group 49">
            <a:extLst>
              <a:ext uri="{FF2B5EF4-FFF2-40B4-BE49-F238E27FC236}">
                <a16:creationId xmlns:a16="http://schemas.microsoft.com/office/drawing/2014/main" id="{2CF77535-F8A8-FA92-8C14-96E046B34460}"/>
              </a:ext>
            </a:extLst>
          </p:cNvPr>
          <p:cNvGrpSpPr/>
          <p:nvPr/>
        </p:nvGrpSpPr>
        <p:grpSpPr>
          <a:xfrm>
            <a:off x="12956857" y="5663180"/>
            <a:ext cx="2151288" cy="460856"/>
            <a:chOff x="769938" y="2456536"/>
            <a:chExt cx="1613466" cy="345642"/>
          </a:xfrm>
        </p:grpSpPr>
        <p:sp>
          <p:nvSpPr>
            <p:cNvPr id="90" name="Notched Right Arrow 17">
              <a:extLst>
                <a:ext uri="{FF2B5EF4-FFF2-40B4-BE49-F238E27FC236}">
                  <a16:creationId xmlns:a16="http://schemas.microsoft.com/office/drawing/2014/main" id="{AAE75F20-D97B-F76E-49E2-8E7B2003B28E}"/>
                </a:ext>
              </a:extLst>
            </p:cNvPr>
            <p:cNvSpPr/>
            <p:nvPr/>
          </p:nvSpPr>
          <p:spPr>
            <a:xfrm>
              <a:off x="769938" y="2456536"/>
              <a:ext cx="1613466" cy="345642"/>
            </a:xfrm>
            <a:prstGeom prst="notchedRightArrow">
              <a:avLst>
                <a:gd name="adj1" fmla="val 100000"/>
                <a:gd name="adj2" fmla="val 9102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a:ea typeface="Microsoft YaHei"/>
                <a:cs typeface="+mn-cs"/>
              </a:endParaRPr>
            </a:p>
          </p:txBody>
        </p:sp>
        <p:sp>
          <p:nvSpPr>
            <p:cNvPr id="91" name="Oval 90">
              <a:extLst>
                <a:ext uri="{FF2B5EF4-FFF2-40B4-BE49-F238E27FC236}">
                  <a16:creationId xmlns:a16="http://schemas.microsoft.com/office/drawing/2014/main" id="{B102F8AB-DD75-F6F2-0462-822FCC621520}"/>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7AC142">
                    <a:lumMod val="75000"/>
                  </a:srgbClr>
                </a:solidFill>
                <a:effectLst/>
                <a:uLnTx/>
                <a:uFillTx/>
                <a:latin typeface="Open Sans"/>
                <a:ea typeface="Microsoft YaHei"/>
                <a:cs typeface="+mn-cs"/>
              </a:endParaRPr>
            </a:p>
          </p:txBody>
        </p:sp>
      </p:grpSp>
      <p:sp>
        <p:nvSpPr>
          <p:cNvPr id="92" name="TextBox 91">
            <a:extLst>
              <a:ext uri="{FF2B5EF4-FFF2-40B4-BE49-F238E27FC236}">
                <a16:creationId xmlns:a16="http://schemas.microsoft.com/office/drawing/2014/main" id="{971B2F39-771E-8723-7506-D6521E9BBF80}"/>
              </a:ext>
            </a:extLst>
          </p:cNvPr>
          <p:cNvSpPr txBox="1"/>
          <p:nvPr/>
        </p:nvSpPr>
        <p:spPr>
          <a:xfrm>
            <a:off x="13276769" y="6241915"/>
            <a:ext cx="1545295" cy="328231"/>
          </a:xfrm>
          <a:prstGeom prst="rect">
            <a:avLst/>
          </a:prstGeom>
          <a:noFill/>
          <a:ln>
            <a:noFill/>
          </a:ln>
        </p:spPr>
        <p:txBody>
          <a:bodyPr wrap="none" lIns="0" tIns="0" rIns="0" bIns="0" rtlCol="0" anchor="ctr">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kumimoji="0" lang="en-US" sz="2133" b="1" i="0" u="none" strike="noStrike" kern="1200" cap="none" spc="0" normalizeH="0" baseline="0" noProof="0">
                <a:ln>
                  <a:noFill/>
                </a:ln>
                <a:effectLst/>
                <a:uLnTx/>
                <a:uFillTx/>
                <a:latin typeface="Open Sans"/>
                <a:ea typeface="Microsoft YaHei"/>
                <a:cs typeface="+mn-cs"/>
              </a:rPr>
              <a:t>Mon 15 Sep</a:t>
            </a:r>
            <a:endParaRPr kumimoji="0" lang="en-US" sz="2133" b="0" i="0" u="none" strike="noStrike" kern="1200" cap="none" spc="0" normalizeH="0" baseline="0" noProof="0">
              <a:ln>
                <a:noFill/>
              </a:ln>
              <a:effectLst/>
              <a:uLnTx/>
              <a:uFillTx/>
              <a:latin typeface="Open Sans"/>
              <a:ea typeface="Microsoft YaHei"/>
              <a:cs typeface="+mn-cs"/>
            </a:endParaRPr>
          </a:p>
        </p:txBody>
      </p:sp>
      <p:cxnSp>
        <p:nvCxnSpPr>
          <p:cNvPr id="93" name="Straight Connector 92">
            <a:extLst>
              <a:ext uri="{FF2B5EF4-FFF2-40B4-BE49-F238E27FC236}">
                <a16:creationId xmlns:a16="http://schemas.microsoft.com/office/drawing/2014/main" id="{7502F0DF-2734-0E7F-C81C-AC0C18D9D8F1}"/>
              </a:ext>
            </a:extLst>
          </p:cNvPr>
          <p:cNvCxnSpPr>
            <a:cxnSpLocks/>
          </p:cNvCxnSpPr>
          <p:nvPr/>
        </p:nvCxnSpPr>
        <p:spPr>
          <a:xfrm flipH="1">
            <a:off x="14029690" y="5066427"/>
            <a:ext cx="1" cy="819864"/>
          </a:xfrm>
          <a:prstGeom prst="line">
            <a:avLst/>
          </a:prstGeom>
          <a:ln w="19050">
            <a:solidFill>
              <a:schemeClr val="accent5"/>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2A795BA4-15DE-38EA-2A9A-E9F43188CC6F}"/>
              </a:ext>
            </a:extLst>
          </p:cNvPr>
          <p:cNvSpPr txBox="1"/>
          <p:nvPr/>
        </p:nvSpPr>
        <p:spPr>
          <a:xfrm>
            <a:off x="13012052" y="4629859"/>
            <a:ext cx="2035276" cy="215444"/>
          </a:xfrm>
          <a:prstGeom prst="rect">
            <a:avLst/>
          </a:prstGeom>
          <a:noFill/>
        </p:spPr>
        <p:txBody>
          <a:bodyPr wrap="square" lIns="0" tIns="0" rIns="0" bIns="0" rtlCol="0" anchor="t">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kumimoji="0" lang="en-US" sz="1400" b="1" i="0" u="none" strike="noStrike" kern="1200" cap="none" spc="0" normalizeH="0" baseline="0" noProof="0">
                <a:ln>
                  <a:noFill/>
                </a:ln>
                <a:solidFill>
                  <a:srgbClr val="C00000"/>
                </a:solidFill>
                <a:effectLst/>
                <a:uLnTx/>
                <a:uFillTx/>
                <a:latin typeface="Open Sans"/>
                <a:ea typeface="Microsoft YaHei"/>
                <a:cs typeface="+mn-cs"/>
              </a:rPr>
              <a:t>New process </a:t>
            </a:r>
            <a:r>
              <a:rPr lang="en-US" sz="1400" b="1">
                <a:solidFill>
                  <a:srgbClr val="C00000"/>
                </a:solidFill>
                <a:latin typeface="Open Sans"/>
                <a:ea typeface="Microsoft YaHei"/>
              </a:rPr>
              <a:t>Go-Live</a:t>
            </a:r>
            <a:endParaRPr kumimoji="0" lang="en-US" sz="1400" b="1" i="0" u="none" strike="noStrike" kern="1200" cap="none" spc="0" normalizeH="0" baseline="0" noProof="0">
              <a:ln>
                <a:noFill/>
              </a:ln>
              <a:solidFill>
                <a:srgbClr val="C00000"/>
              </a:solidFill>
              <a:effectLst/>
              <a:uLnTx/>
              <a:uFillTx/>
              <a:latin typeface="Open Sans"/>
              <a:ea typeface="Microsoft YaHei"/>
              <a:cs typeface="+mn-cs"/>
            </a:endParaRPr>
          </a:p>
        </p:txBody>
      </p:sp>
      <p:sp>
        <p:nvSpPr>
          <p:cNvPr id="100" name="TextBox 99">
            <a:extLst>
              <a:ext uri="{FF2B5EF4-FFF2-40B4-BE49-F238E27FC236}">
                <a16:creationId xmlns:a16="http://schemas.microsoft.com/office/drawing/2014/main" id="{D7452605-563B-F89D-865F-F4AC8A8E3870}"/>
              </a:ext>
            </a:extLst>
          </p:cNvPr>
          <p:cNvSpPr txBox="1"/>
          <p:nvPr/>
        </p:nvSpPr>
        <p:spPr>
          <a:xfrm>
            <a:off x="11383761" y="5270791"/>
            <a:ext cx="1295227" cy="328231"/>
          </a:xfrm>
          <a:prstGeom prst="rect">
            <a:avLst/>
          </a:prstGeom>
          <a:noFill/>
        </p:spPr>
        <p:txBody>
          <a:bodyPr wrap="none" lIns="0" tIns="0" rIns="0" bIns="0" rtlCol="0" anchor="ctr">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kumimoji="0" lang="en-US" sz="2133" b="1" i="0" u="none" strike="noStrike" kern="1200" cap="none" spc="0" normalizeH="0" baseline="0" noProof="0">
                <a:ln>
                  <a:noFill/>
                </a:ln>
                <a:effectLst/>
                <a:uLnTx/>
                <a:uFillTx/>
                <a:latin typeface="Open Sans"/>
                <a:ea typeface="Microsoft YaHei"/>
                <a:cs typeface="+mn-cs"/>
              </a:rPr>
              <a:t>Fri 12 Sep</a:t>
            </a:r>
            <a:endParaRPr kumimoji="0" lang="en-US" sz="2133" b="0" i="0" u="none" strike="noStrike" kern="1200" cap="none" spc="0" normalizeH="0" baseline="0" noProof="0">
              <a:ln>
                <a:noFill/>
              </a:ln>
              <a:effectLst/>
              <a:uLnTx/>
              <a:uFillTx/>
              <a:latin typeface="Open Sans"/>
              <a:ea typeface="Microsoft YaHei"/>
              <a:cs typeface="+mn-cs"/>
            </a:endParaRPr>
          </a:p>
        </p:txBody>
      </p:sp>
      <p:sp>
        <p:nvSpPr>
          <p:cNvPr id="103" name="TextBox 102">
            <a:extLst>
              <a:ext uri="{FF2B5EF4-FFF2-40B4-BE49-F238E27FC236}">
                <a16:creationId xmlns:a16="http://schemas.microsoft.com/office/drawing/2014/main" id="{BCE15145-BD00-808E-B10C-4C95364FF1C9}"/>
              </a:ext>
            </a:extLst>
          </p:cNvPr>
          <p:cNvSpPr txBox="1"/>
          <p:nvPr/>
        </p:nvSpPr>
        <p:spPr>
          <a:xfrm>
            <a:off x="11050481" y="6888604"/>
            <a:ext cx="1987959" cy="1077218"/>
          </a:xfrm>
          <a:prstGeom prst="rect">
            <a:avLst/>
          </a:prstGeom>
          <a:noFill/>
        </p:spPr>
        <p:txBody>
          <a:bodyPr wrap="square" lIns="0" tIns="0" rIns="0" bIns="0" rtlCol="0" anchor="t">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kumimoji="0" lang="en-US" sz="1400" b="1" i="0" u="none" strike="noStrike" kern="1200" cap="none" spc="0" normalizeH="0" baseline="0" noProof="0">
                <a:ln>
                  <a:noFill/>
                </a:ln>
                <a:effectLst/>
                <a:uLnTx/>
                <a:uFillTx/>
                <a:latin typeface="Open Sans"/>
                <a:ea typeface="Microsoft YaHei"/>
                <a:cs typeface="+mn-cs"/>
              </a:rPr>
              <a:t>Further detailed guidance is published (contingent on service groups having met the deadline)</a:t>
            </a:r>
          </a:p>
        </p:txBody>
      </p:sp>
      <p:grpSp>
        <p:nvGrpSpPr>
          <p:cNvPr id="104" name="Group 103">
            <a:extLst>
              <a:ext uri="{FF2B5EF4-FFF2-40B4-BE49-F238E27FC236}">
                <a16:creationId xmlns:a16="http://schemas.microsoft.com/office/drawing/2014/main" id="{5A1F897A-BE9F-9C40-E7FC-55B2AC6101DF}"/>
              </a:ext>
            </a:extLst>
          </p:cNvPr>
          <p:cNvGrpSpPr/>
          <p:nvPr/>
        </p:nvGrpSpPr>
        <p:grpSpPr>
          <a:xfrm>
            <a:off x="10968898" y="5663180"/>
            <a:ext cx="2151288" cy="1055675"/>
            <a:chOff x="6990456" y="3200544"/>
            <a:chExt cx="2151288" cy="1055675"/>
          </a:xfrm>
        </p:grpSpPr>
        <p:grpSp>
          <p:nvGrpSpPr>
            <p:cNvPr id="105" name="Group 43">
              <a:extLst>
                <a:ext uri="{FF2B5EF4-FFF2-40B4-BE49-F238E27FC236}">
                  <a16:creationId xmlns:a16="http://schemas.microsoft.com/office/drawing/2014/main" id="{B782CF52-05F7-ABE6-A123-C68B914AEE39}"/>
                </a:ext>
              </a:extLst>
            </p:cNvPr>
            <p:cNvGrpSpPr/>
            <p:nvPr/>
          </p:nvGrpSpPr>
          <p:grpSpPr>
            <a:xfrm>
              <a:off x="6990456" y="3200544"/>
              <a:ext cx="2151288" cy="460856"/>
              <a:chOff x="769938" y="2456536"/>
              <a:chExt cx="1613466" cy="345642"/>
            </a:xfrm>
          </p:grpSpPr>
          <p:sp>
            <p:nvSpPr>
              <p:cNvPr id="110" name="Notched Right Arrow 14">
                <a:extLst>
                  <a:ext uri="{FF2B5EF4-FFF2-40B4-BE49-F238E27FC236}">
                    <a16:creationId xmlns:a16="http://schemas.microsoft.com/office/drawing/2014/main" id="{6F6E742E-48B2-B2FB-08DF-678F63EE6EB1}"/>
                  </a:ext>
                </a:extLst>
              </p:cNvPr>
              <p:cNvSpPr/>
              <p:nvPr/>
            </p:nvSpPr>
            <p:spPr>
              <a:xfrm>
                <a:off x="769938" y="2456536"/>
                <a:ext cx="1613466" cy="345642"/>
              </a:xfrm>
              <a:prstGeom prst="notchedRightArrow">
                <a:avLst>
                  <a:gd name="adj1" fmla="val 100000"/>
                  <a:gd name="adj2" fmla="val 9102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a:ea typeface="Microsoft YaHei"/>
                  <a:cs typeface="+mn-cs"/>
                </a:endParaRPr>
              </a:p>
            </p:txBody>
          </p:sp>
          <p:sp>
            <p:nvSpPr>
              <p:cNvPr id="111" name="Oval 110">
                <a:extLst>
                  <a:ext uri="{FF2B5EF4-FFF2-40B4-BE49-F238E27FC236}">
                    <a16:creationId xmlns:a16="http://schemas.microsoft.com/office/drawing/2014/main" id="{1842AB56-6D10-A294-0478-D8D7CE0629A6}"/>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7AC142">
                      <a:lumMod val="75000"/>
                    </a:srgbClr>
                  </a:solidFill>
                  <a:effectLst/>
                  <a:uLnTx/>
                  <a:uFillTx/>
                  <a:latin typeface="Open Sans"/>
                  <a:ea typeface="Microsoft YaHei"/>
                  <a:cs typeface="+mn-cs"/>
                </a:endParaRPr>
              </a:p>
            </p:txBody>
          </p:sp>
        </p:grpSp>
        <p:cxnSp>
          <p:nvCxnSpPr>
            <p:cNvPr id="106" name="Straight Connector 105">
              <a:extLst>
                <a:ext uri="{FF2B5EF4-FFF2-40B4-BE49-F238E27FC236}">
                  <a16:creationId xmlns:a16="http://schemas.microsoft.com/office/drawing/2014/main" id="{0ACEC68D-6500-FD52-8067-C212692A1FEE}"/>
                </a:ext>
              </a:extLst>
            </p:cNvPr>
            <p:cNvCxnSpPr>
              <a:cxnSpLocks/>
            </p:cNvCxnSpPr>
            <p:nvPr/>
          </p:nvCxnSpPr>
          <p:spPr>
            <a:xfrm rot="10800000" flipH="1">
              <a:off x="8064481" y="3436355"/>
              <a:ext cx="1" cy="819864"/>
            </a:xfrm>
            <a:prstGeom prst="line">
              <a:avLst/>
            </a:prstGeom>
            <a:ln w="19050">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grpSp>
      <p:sp>
        <p:nvSpPr>
          <p:cNvPr id="112" name="TextBox 111">
            <a:extLst>
              <a:ext uri="{FF2B5EF4-FFF2-40B4-BE49-F238E27FC236}">
                <a16:creationId xmlns:a16="http://schemas.microsoft.com/office/drawing/2014/main" id="{1F99E69D-9288-E7AA-D89C-521419240CA0}"/>
              </a:ext>
            </a:extLst>
          </p:cNvPr>
          <p:cNvSpPr txBox="1"/>
          <p:nvPr/>
        </p:nvSpPr>
        <p:spPr>
          <a:xfrm>
            <a:off x="7261832" y="5270791"/>
            <a:ext cx="1560555" cy="328231"/>
          </a:xfrm>
          <a:prstGeom prst="rect">
            <a:avLst/>
          </a:prstGeom>
          <a:noFill/>
        </p:spPr>
        <p:txBody>
          <a:bodyPr wrap="none" lIns="0" tIns="0" rIns="0" bIns="0" rtlCol="0" anchor="ctr">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lang="en-US" sz="2133" b="1">
                <a:latin typeface="Open Sans"/>
                <a:ea typeface="Microsoft YaHei"/>
              </a:rPr>
              <a:t>Tues</a:t>
            </a:r>
            <a:r>
              <a:rPr kumimoji="0" lang="en-US" sz="2133" b="1" i="0" u="none" strike="noStrike" kern="1200" cap="none" spc="0" normalizeH="0" baseline="0" noProof="0">
                <a:ln>
                  <a:noFill/>
                </a:ln>
                <a:effectLst/>
                <a:uLnTx/>
                <a:uFillTx/>
                <a:latin typeface="Open Sans"/>
                <a:ea typeface="Microsoft YaHei"/>
                <a:cs typeface="+mn-cs"/>
              </a:rPr>
              <a:t> 09 Sep</a:t>
            </a:r>
            <a:endParaRPr kumimoji="0" lang="en-US" sz="2133" b="0" i="0" u="none" strike="noStrike" kern="1200" cap="none" spc="0" normalizeH="0" baseline="0" noProof="0">
              <a:ln>
                <a:noFill/>
              </a:ln>
              <a:effectLst/>
              <a:uLnTx/>
              <a:uFillTx/>
              <a:latin typeface="Open Sans"/>
              <a:ea typeface="Microsoft YaHei"/>
              <a:cs typeface="+mn-cs"/>
            </a:endParaRPr>
          </a:p>
        </p:txBody>
      </p:sp>
      <p:sp>
        <p:nvSpPr>
          <p:cNvPr id="115" name="TextBox 114">
            <a:extLst>
              <a:ext uri="{FF2B5EF4-FFF2-40B4-BE49-F238E27FC236}">
                <a16:creationId xmlns:a16="http://schemas.microsoft.com/office/drawing/2014/main" id="{751E1446-78F2-7FD1-647F-21E42E16A6A1}"/>
              </a:ext>
            </a:extLst>
          </p:cNvPr>
          <p:cNvSpPr txBox="1"/>
          <p:nvPr/>
        </p:nvSpPr>
        <p:spPr>
          <a:xfrm>
            <a:off x="7082852" y="6888604"/>
            <a:ext cx="1985444" cy="646331"/>
          </a:xfrm>
          <a:prstGeom prst="rect">
            <a:avLst/>
          </a:prstGeom>
          <a:noFill/>
        </p:spPr>
        <p:txBody>
          <a:bodyPr wrap="square" lIns="0" tIns="0" rIns="0" bIns="0" rtlCol="0" anchor="t">
            <a:spAutoFit/>
          </a:bodyPr>
          <a:lstStyle/>
          <a:p>
            <a:pPr marL="0" marR="0" lvl="0" indent="0" algn="ctr" defTabSz="1219170" rtl="0" eaLnBrk="1" fontAlgn="auto" latinLnBrk="0" hangingPunct="1">
              <a:lnSpc>
                <a:spcPct val="100000"/>
              </a:lnSpc>
              <a:spcBef>
                <a:spcPct val="20000"/>
              </a:spcBef>
              <a:spcAft>
                <a:spcPts val="0"/>
              </a:spcAft>
              <a:buClrTx/>
              <a:buSzTx/>
              <a:buFontTx/>
              <a:buNone/>
              <a:tabLst/>
              <a:defRPr/>
            </a:pPr>
            <a:r>
              <a:rPr lang="en-US" sz="1400" b="1">
                <a:latin typeface="Open Sans"/>
                <a:ea typeface="Microsoft YaHei"/>
              </a:rPr>
              <a:t>Communications around new process are published </a:t>
            </a:r>
            <a:endParaRPr kumimoji="0" lang="en-US" sz="1400" b="1" i="0" u="none" strike="noStrike" kern="1200" cap="none" spc="0" normalizeH="0" baseline="0" noProof="0">
              <a:ln>
                <a:noFill/>
              </a:ln>
              <a:effectLst/>
              <a:uLnTx/>
              <a:uFillTx/>
              <a:latin typeface="Open Sans"/>
              <a:ea typeface="Microsoft YaHei"/>
              <a:cs typeface="+mn-cs"/>
            </a:endParaRPr>
          </a:p>
        </p:txBody>
      </p:sp>
      <p:grpSp>
        <p:nvGrpSpPr>
          <p:cNvPr id="116" name="Group 115">
            <a:extLst>
              <a:ext uri="{FF2B5EF4-FFF2-40B4-BE49-F238E27FC236}">
                <a16:creationId xmlns:a16="http://schemas.microsoft.com/office/drawing/2014/main" id="{F9EF9F16-ADB7-BD46-F690-8740A89C6171}"/>
              </a:ext>
            </a:extLst>
          </p:cNvPr>
          <p:cNvGrpSpPr/>
          <p:nvPr/>
        </p:nvGrpSpPr>
        <p:grpSpPr>
          <a:xfrm>
            <a:off x="6992983" y="5663180"/>
            <a:ext cx="2151288" cy="1055675"/>
            <a:chOff x="3014541" y="3200544"/>
            <a:chExt cx="2151288" cy="1055675"/>
          </a:xfrm>
        </p:grpSpPr>
        <p:grpSp>
          <p:nvGrpSpPr>
            <p:cNvPr id="117" name="Group 36">
              <a:extLst>
                <a:ext uri="{FF2B5EF4-FFF2-40B4-BE49-F238E27FC236}">
                  <a16:creationId xmlns:a16="http://schemas.microsoft.com/office/drawing/2014/main" id="{331C0810-884D-8CB4-CAEE-70C7C42449B4}"/>
                </a:ext>
              </a:extLst>
            </p:cNvPr>
            <p:cNvGrpSpPr/>
            <p:nvPr/>
          </p:nvGrpSpPr>
          <p:grpSpPr>
            <a:xfrm>
              <a:off x="3014541" y="3200544"/>
              <a:ext cx="2151288" cy="460856"/>
              <a:chOff x="769938" y="2456536"/>
              <a:chExt cx="1613466" cy="345642"/>
            </a:xfrm>
          </p:grpSpPr>
          <p:sp>
            <p:nvSpPr>
              <p:cNvPr id="122" name="Notched Right Arrow 8">
                <a:extLst>
                  <a:ext uri="{FF2B5EF4-FFF2-40B4-BE49-F238E27FC236}">
                    <a16:creationId xmlns:a16="http://schemas.microsoft.com/office/drawing/2014/main" id="{68FDEB96-7BFD-F9C5-61B2-E87E941BADC2}"/>
                  </a:ext>
                </a:extLst>
              </p:cNvPr>
              <p:cNvSpPr/>
              <p:nvPr/>
            </p:nvSpPr>
            <p:spPr>
              <a:xfrm>
                <a:off x="769938" y="2456536"/>
                <a:ext cx="1613466" cy="345642"/>
              </a:xfrm>
              <a:prstGeom prst="notchedRightArrow">
                <a:avLst>
                  <a:gd name="adj1" fmla="val 100000"/>
                  <a:gd name="adj2" fmla="val 9102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a:ea typeface="Microsoft YaHei"/>
                  <a:cs typeface="+mn-cs"/>
                </a:endParaRPr>
              </a:p>
            </p:txBody>
          </p:sp>
          <p:sp>
            <p:nvSpPr>
              <p:cNvPr id="123" name="Oval 122">
                <a:extLst>
                  <a:ext uri="{FF2B5EF4-FFF2-40B4-BE49-F238E27FC236}">
                    <a16:creationId xmlns:a16="http://schemas.microsoft.com/office/drawing/2014/main" id="{43C8C049-10E9-A0F4-25E7-D710567137F3}"/>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7AC142">
                      <a:lumMod val="75000"/>
                    </a:srgbClr>
                  </a:solidFill>
                  <a:effectLst/>
                  <a:uLnTx/>
                  <a:uFillTx/>
                  <a:latin typeface="Open Sans"/>
                  <a:ea typeface="Microsoft YaHei"/>
                  <a:cs typeface="+mn-cs"/>
                </a:endParaRPr>
              </a:p>
            </p:txBody>
          </p:sp>
        </p:grpSp>
        <p:cxnSp>
          <p:nvCxnSpPr>
            <p:cNvPr id="118" name="Straight Connector 117">
              <a:extLst>
                <a:ext uri="{FF2B5EF4-FFF2-40B4-BE49-F238E27FC236}">
                  <a16:creationId xmlns:a16="http://schemas.microsoft.com/office/drawing/2014/main" id="{B2269906-D61E-65D5-2445-9F82D977D410}"/>
                </a:ext>
              </a:extLst>
            </p:cNvPr>
            <p:cNvCxnSpPr>
              <a:cxnSpLocks/>
            </p:cNvCxnSpPr>
            <p:nvPr/>
          </p:nvCxnSpPr>
          <p:spPr>
            <a:xfrm flipV="1">
              <a:off x="4088247" y="3436355"/>
              <a:ext cx="0" cy="819864"/>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77D3F72B-75BC-1527-69C2-2FF1D4DF54A5}"/>
              </a:ext>
            </a:extLst>
          </p:cNvPr>
          <p:cNvSpPr txBox="1"/>
          <p:nvPr/>
        </p:nvSpPr>
        <p:spPr>
          <a:xfrm>
            <a:off x="2280444" y="8453132"/>
            <a:ext cx="17226756" cy="1569660"/>
          </a:xfrm>
          <a:prstGeom prst="rect">
            <a:avLst/>
          </a:prstGeom>
          <a:noFill/>
        </p:spPr>
        <p:txBody>
          <a:bodyPr wrap="square" rtlCol="0">
            <a:spAutoFit/>
          </a:bodyPr>
          <a:lstStyle/>
          <a:p>
            <a:r>
              <a:rPr lang="en-GB" sz="2400" b="1" dirty="0"/>
              <a:t>Note - any posts that have already been approved by service group panels as of 08/09/25 and have been submitted to the clinical VCP inbox by 10am on weds 10/09/25 will be reviewed by professional workforce boards and the exec VCP over the coming weeks.  Any posts which have not been approved by service group panels or have expired financial approvals as of Monday 8</a:t>
            </a:r>
            <a:r>
              <a:rPr lang="en-GB" sz="2400" b="1" baseline="30000" dirty="0"/>
              <a:t>th</a:t>
            </a:r>
            <a:r>
              <a:rPr lang="en-GB" sz="2400" b="1" dirty="0"/>
              <a:t> will need to go through the new process commencing on Monday 15/09/25</a:t>
            </a:r>
          </a:p>
        </p:txBody>
      </p:sp>
    </p:spTree>
    <p:extLst>
      <p:ext uri="{BB962C8B-B14F-4D97-AF65-F5344CB8AC3E}">
        <p14:creationId xmlns:p14="http://schemas.microsoft.com/office/powerpoint/2010/main" val="2443889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84B68-2B27-E1B7-7D4F-D8DF9C0C23D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E8498E3-7B0F-3AAD-D6B0-1296A597DC8D}"/>
              </a:ext>
            </a:extLst>
          </p:cNvPr>
          <p:cNvSpPr>
            <a:spLocks noGrp="1"/>
          </p:cNvSpPr>
          <p:nvPr>
            <p:ph type="body" sz="quarter" idx="10"/>
          </p:nvPr>
        </p:nvSpPr>
        <p:spPr>
          <a:xfrm>
            <a:off x="411502" y="811978"/>
            <a:ext cx="18191883" cy="558800"/>
          </a:xfrm>
        </p:spPr>
        <p:txBody>
          <a:bodyPr/>
          <a:lstStyle/>
          <a:p>
            <a:r>
              <a:rPr lang="en-GB" dirty="0"/>
              <a:t>Revised Vacancy Scrutiny Process – Agenda for Change Posts </a:t>
            </a:r>
          </a:p>
        </p:txBody>
      </p:sp>
      <p:sp>
        <p:nvSpPr>
          <p:cNvPr id="4" name="Rectangle 3">
            <a:extLst>
              <a:ext uri="{FF2B5EF4-FFF2-40B4-BE49-F238E27FC236}">
                <a16:creationId xmlns:a16="http://schemas.microsoft.com/office/drawing/2014/main" id="{1D03D79C-2A0D-CA4B-50DA-0AC07224AEA5}"/>
              </a:ext>
            </a:extLst>
          </p:cNvPr>
          <p:cNvSpPr/>
          <p:nvPr/>
        </p:nvSpPr>
        <p:spPr>
          <a:xfrm>
            <a:off x="654844" y="1926976"/>
            <a:ext cx="1557887" cy="1611125"/>
          </a:xfrm>
          <a:prstGeom prst="rect">
            <a:avLst/>
          </a:prstGeom>
          <a:solidFill>
            <a:srgbClr val="D2DEEF"/>
          </a:solidFill>
          <a:ln w="28575">
            <a:solidFill>
              <a:srgbClr val="1F35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a:solidFill>
                  <a:srgbClr val="1F355E"/>
                </a:solidFill>
                <a:latin typeface="Arial "/>
              </a:rPr>
              <a:t>Hiring/ Recruiting Manager submits request on Trac</a:t>
            </a:r>
          </a:p>
        </p:txBody>
      </p:sp>
      <p:sp>
        <p:nvSpPr>
          <p:cNvPr id="5" name="Rectangle 4">
            <a:extLst>
              <a:ext uri="{FF2B5EF4-FFF2-40B4-BE49-F238E27FC236}">
                <a16:creationId xmlns:a16="http://schemas.microsoft.com/office/drawing/2014/main" id="{178CD770-5B11-949D-37DD-669B1424AC53}"/>
              </a:ext>
            </a:extLst>
          </p:cNvPr>
          <p:cNvSpPr/>
          <p:nvPr/>
        </p:nvSpPr>
        <p:spPr>
          <a:xfrm>
            <a:off x="654844" y="4496893"/>
            <a:ext cx="1557887" cy="2023358"/>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dirty="0">
                <a:solidFill>
                  <a:srgbClr val="1F355E"/>
                </a:solidFill>
                <a:latin typeface="Arial "/>
              </a:rPr>
              <a:t>Central Resourcing Team and JE team undertake initial quality checks</a:t>
            </a:r>
          </a:p>
        </p:txBody>
      </p:sp>
      <p:sp>
        <p:nvSpPr>
          <p:cNvPr id="7" name="Rectangle 6">
            <a:extLst>
              <a:ext uri="{FF2B5EF4-FFF2-40B4-BE49-F238E27FC236}">
                <a16:creationId xmlns:a16="http://schemas.microsoft.com/office/drawing/2014/main" id="{D6C0FB60-154D-79DA-4D5D-09AB9FCF56F7}"/>
              </a:ext>
            </a:extLst>
          </p:cNvPr>
          <p:cNvSpPr/>
          <p:nvPr/>
        </p:nvSpPr>
        <p:spPr>
          <a:xfrm>
            <a:off x="3827317" y="4535178"/>
            <a:ext cx="1557887" cy="2023356"/>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dirty="0">
                <a:solidFill>
                  <a:srgbClr val="1F355E"/>
                </a:solidFill>
                <a:latin typeface="Arial "/>
              </a:rPr>
              <a:t>Budget holder and Finance reviews request</a:t>
            </a:r>
          </a:p>
        </p:txBody>
      </p:sp>
      <p:sp>
        <p:nvSpPr>
          <p:cNvPr id="8" name="Rectangle 7">
            <a:extLst>
              <a:ext uri="{FF2B5EF4-FFF2-40B4-BE49-F238E27FC236}">
                <a16:creationId xmlns:a16="http://schemas.microsoft.com/office/drawing/2014/main" id="{241DFD89-FD50-20CA-4819-7BE15BB4DD27}"/>
              </a:ext>
            </a:extLst>
          </p:cNvPr>
          <p:cNvSpPr/>
          <p:nvPr/>
        </p:nvSpPr>
        <p:spPr>
          <a:xfrm>
            <a:off x="7163952" y="4496893"/>
            <a:ext cx="1557887" cy="2023344"/>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dirty="0">
                <a:solidFill>
                  <a:srgbClr val="1F355E"/>
                </a:solidFill>
                <a:latin typeface="Arial "/>
              </a:rPr>
              <a:t>Divisional scrutiny panel reviews request (where applicable)**</a:t>
            </a:r>
          </a:p>
          <a:p>
            <a:pPr algn="ctr" defTabSz="1507937">
              <a:defRPr/>
            </a:pPr>
            <a:endParaRPr lang="en-GB" sz="1732" dirty="0">
              <a:solidFill>
                <a:srgbClr val="1F355E"/>
              </a:solidFill>
              <a:latin typeface="Arial "/>
            </a:endParaRPr>
          </a:p>
        </p:txBody>
      </p:sp>
      <p:sp>
        <p:nvSpPr>
          <p:cNvPr id="9" name="Rectangle 8">
            <a:extLst>
              <a:ext uri="{FF2B5EF4-FFF2-40B4-BE49-F238E27FC236}">
                <a16:creationId xmlns:a16="http://schemas.microsoft.com/office/drawing/2014/main" id="{51CA381B-7C27-468F-EB14-41D02F7AE8FC}"/>
              </a:ext>
            </a:extLst>
          </p:cNvPr>
          <p:cNvSpPr/>
          <p:nvPr/>
        </p:nvSpPr>
        <p:spPr>
          <a:xfrm>
            <a:off x="10232481" y="4528336"/>
            <a:ext cx="1683748" cy="2004439"/>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dirty="0">
                <a:solidFill>
                  <a:srgbClr val="1F355E"/>
                </a:solidFill>
                <a:latin typeface="Arial "/>
              </a:rPr>
              <a:t>Service Group panel reviews request (where applicable)**</a:t>
            </a:r>
          </a:p>
          <a:p>
            <a:pPr algn="ctr" defTabSz="1507937">
              <a:defRPr/>
            </a:pPr>
            <a:endParaRPr lang="en-GB" sz="1732" dirty="0">
              <a:solidFill>
                <a:srgbClr val="1F355E"/>
              </a:solidFill>
              <a:latin typeface="Arial "/>
            </a:endParaRPr>
          </a:p>
        </p:txBody>
      </p:sp>
      <p:sp>
        <p:nvSpPr>
          <p:cNvPr id="10" name="Rectangle 9">
            <a:extLst>
              <a:ext uri="{FF2B5EF4-FFF2-40B4-BE49-F238E27FC236}">
                <a16:creationId xmlns:a16="http://schemas.microsoft.com/office/drawing/2014/main" id="{FCDBF4BB-5896-BAA7-8767-F72280155FCC}"/>
              </a:ext>
            </a:extLst>
          </p:cNvPr>
          <p:cNvSpPr/>
          <p:nvPr/>
        </p:nvSpPr>
        <p:spPr>
          <a:xfrm>
            <a:off x="13755050" y="4474169"/>
            <a:ext cx="1557887" cy="2017388"/>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1600" dirty="0">
              <a:solidFill>
                <a:srgbClr val="1F355E"/>
              </a:solidFill>
              <a:latin typeface="Arial "/>
            </a:endParaRPr>
          </a:p>
          <a:p>
            <a:pPr algn="ctr" defTabSz="1507937">
              <a:defRPr/>
            </a:pPr>
            <a:r>
              <a:rPr lang="en-GB" sz="1600" dirty="0">
                <a:solidFill>
                  <a:srgbClr val="1F355E"/>
                </a:solidFill>
                <a:latin typeface="Arial "/>
              </a:rPr>
              <a:t>Executive team panel reviews requests considering views of professional boards</a:t>
            </a:r>
          </a:p>
          <a:p>
            <a:pPr algn="ctr" defTabSz="1507937">
              <a:defRPr/>
            </a:pPr>
            <a:endParaRPr lang="en-GB" sz="1732" dirty="0">
              <a:solidFill>
                <a:srgbClr val="1F355E"/>
              </a:solidFill>
              <a:latin typeface="Arial "/>
            </a:endParaRPr>
          </a:p>
        </p:txBody>
      </p:sp>
      <p:sp>
        <p:nvSpPr>
          <p:cNvPr id="11" name="Rectangle 10">
            <a:extLst>
              <a:ext uri="{FF2B5EF4-FFF2-40B4-BE49-F238E27FC236}">
                <a16:creationId xmlns:a16="http://schemas.microsoft.com/office/drawing/2014/main" id="{ADBE1D54-7B65-2196-DD2D-C021574C5D01}"/>
              </a:ext>
            </a:extLst>
          </p:cNvPr>
          <p:cNvSpPr/>
          <p:nvPr/>
        </p:nvSpPr>
        <p:spPr>
          <a:xfrm>
            <a:off x="17068204" y="4431772"/>
            <a:ext cx="1835688" cy="2017388"/>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dirty="0">
                <a:solidFill>
                  <a:srgbClr val="1F355E"/>
                </a:solidFill>
                <a:latin typeface="Arial "/>
              </a:rPr>
              <a:t>Central Resourcing  Team undertakes final quality checks </a:t>
            </a:r>
          </a:p>
        </p:txBody>
      </p:sp>
      <p:cxnSp>
        <p:nvCxnSpPr>
          <p:cNvPr id="12" name="Straight Arrow Connector 11">
            <a:extLst>
              <a:ext uri="{FF2B5EF4-FFF2-40B4-BE49-F238E27FC236}">
                <a16:creationId xmlns:a16="http://schemas.microsoft.com/office/drawing/2014/main" id="{FDF9D42C-CDEB-144C-F725-73B968125661}"/>
              </a:ext>
            </a:extLst>
          </p:cNvPr>
          <p:cNvCxnSpPr>
            <a:cxnSpLocks/>
            <a:stCxn id="5" idx="3"/>
          </p:cNvCxnSpPr>
          <p:nvPr/>
        </p:nvCxnSpPr>
        <p:spPr>
          <a:xfrm>
            <a:off x="2212731" y="5508572"/>
            <a:ext cx="1510642" cy="16795"/>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310F8908-D2F1-7B4F-A802-63BA273DE5BF}"/>
              </a:ext>
            </a:extLst>
          </p:cNvPr>
          <p:cNvCxnSpPr>
            <a:cxnSpLocks/>
            <a:stCxn id="10" idx="3"/>
            <a:endCxn id="11" idx="1"/>
          </p:cNvCxnSpPr>
          <p:nvPr/>
        </p:nvCxnSpPr>
        <p:spPr>
          <a:xfrm flipV="1">
            <a:off x="15312937" y="5440466"/>
            <a:ext cx="1755267" cy="42397"/>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E6134909-A645-FD39-2F4B-2A43BCCE7FA7}"/>
              </a:ext>
            </a:extLst>
          </p:cNvPr>
          <p:cNvSpPr/>
          <p:nvPr/>
        </p:nvSpPr>
        <p:spPr>
          <a:xfrm>
            <a:off x="654844" y="7627442"/>
            <a:ext cx="1507913" cy="1507913"/>
          </a:xfrm>
          <a:prstGeom prst="ellipse">
            <a:avLst/>
          </a:prstGeom>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defTabSz="1507937">
              <a:defRPr/>
            </a:pPr>
            <a:r>
              <a:rPr lang="en-GB" sz="1732">
                <a:solidFill>
                  <a:schemeClr val="bg1"/>
                </a:solidFill>
                <a:latin typeface="Arial "/>
              </a:rPr>
              <a:t>Request </a:t>
            </a:r>
          </a:p>
          <a:p>
            <a:pPr algn="ctr" defTabSz="1507937">
              <a:defRPr/>
            </a:pPr>
            <a:r>
              <a:rPr lang="en-GB" sz="1732">
                <a:solidFill>
                  <a:schemeClr val="bg1"/>
                </a:solidFill>
                <a:latin typeface="Arial "/>
              </a:rPr>
              <a:t>rejected and </a:t>
            </a:r>
          </a:p>
          <a:p>
            <a:pPr algn="ctr" defTabSz="1507937">
              <a:defRPr/>
            </a:pPr>
            <a:r>
              <a:rPr lang="en-GB" sz="1732">
                <a:solidFill>
                  <a:schemeClr val="bg1"/>
                </a:solidFill>
                <a:latin typeface="Arial "/>
              </a:rPr>
              <a:t>logged</a:t>
            </a:r>
          </a:p>
        </p:txBody>
      </p:sp>
      <p:cxnSp>
        <p:nvCxnSpPr>
          <p:cNvPr id="32" name="Straight Arrow Connector 31">
            <a:extLst>
              <a:ext uri="{FF2B5EF4-FFF2-40B4-BE49-F238E27FC236}">
                <a16:creationId xmlns:a16="http://schemas.microsoft.com/office/drawing/2014/main" id="{DBA70C7F-BA81-0310-CBFD-03EC67E5D312}"/>
              </a:ext>
            </a:extLst>
          </p:cNvPr>
          <p:cNvCxnSpPr>
            <a:cxnSpLocks/>
            <a:stCxn id="4" idx="2"/>
            <a:endCxn id="5" idx="0"/>
          </p:cNvCxnSpPr>
          <p:nvPr/>
        </p:nvCxnSpPr>
        <p:spPr>
          <a:xfrm>
            <a:off x="1433788" y="3538101"/>
            <a:ext cx="0" cy="958792"/>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BA35EA01-413C-BB1D-BE67-B20246868B27}"/>
              </a:ext>
            </a:extLst>
          </p:cNvPr>
          <p:cNvCxnSpPr>
            <a:cxnSpLocks/>
            <a:stCxn id="7" idx="2"/>
          </p:cNvCxnSpPr>
          <p:nvPr/>
        </p:nvCxnSpPr>
        <p:spPr>
          <a:xfrm rot="5400000">
            <a:off x="2262343" y="6075764"/>
            <a:ext cx="1861149" cy="2826689"/>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DCD4CD3A-1A65-2EF0-5106-5EBFBDD97B57}"/>
              </a:ext>
            </a:extLst>
          </p:cNvPr>
          <p:cNvCxnSpPr>
            <a:cxnSpLocks/>
            <a:stCxn id="8" idx="2"/>
          </p:cNvCxnSpPr>
          <p:nvPr/>
        </p:nvCxnSpPr>
        <p:spPr>
          <a:xfrm rot="5400000">
            <a:off x="5593096" y="6031597"/>
            <a:ext cx="1861161" cy="2838441"/>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CECEC4CB-1920-D238-DB3E-86F812EBD565}"/>
              </a:ext>
            </a:extLst>
          </p:cNvPr>
          <p:cNvCxnSpPr>
            <a:cxnSpLocks/>
            <a:stCxn id="9" idx="2"/>
          </p:cNvCxnSpPr>
          <p:nvPr/>
        </p:nvCxnSpPr>
        <p:spPr>
          <a:xfrm rot="5400000">
            <a:off x="8700693" y="6020273"/>
            <a:ext cx="1861161" cy="2886165"/>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7FA5026D-9C79-D448-E73E-675EE751651A}"/>
              </a:ext>
            </a:extLst>
          </p:cNvPr>
          <p:cNvCxnSpPr>
            <a:cxnSpLocks/>
            <a:stCxn id="10" idx="2"/>
          </p:cNvCxnSpPr>
          <p:nvPr/>
        </p:nvCxnSpPr>
        <p:spPr>
          <a:xfrm rot="5400000">
            <a:off x="12199928" y="6018653"/>
            <a:ext cx="1861163" cy="2806971"/>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28D54CFD-C78D-B8AB-6760-17DF6EC34F06}"/>
              </a:ext>
            </a:extLst>
          </p:cNvPr>
          <p:cNvCxnSpPr>
            <a:cxnSpLocks/>
            <a:stCxn id="11" idx="2"/>
          </p:cNvCxnSpPr>
          <p:nvPr/>
        </p:nvCxnSpPr>
        <p:spPr>
          <a:xfrm rot="5400000">
            <a:off x="15566798" y="5891072"/>
            <a:ext cx="1861163" cy="2977339"/>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390AE456-5810-42B1-7A1C-C6D37A389149}"/>
              </a:ext>
            </a:extLst>
          </p:cNvPr>
          <p:cNvCxnSpPr>
            <a:cxnSpLocks/>
            <a:stCxn id="5" idx="2"/>
            <a:endCxn id="31" idx="0"/>
          </p:cNvCxnSpPr>
          <p:nvPr/>
        </p:nvCxnSpPr>
        <p:spPr>
          <a:xfrm flipH="1">
            <a:off x="1408801" y="6520251"/>
            <a:ext cx="24987" cy="1107191"/>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B6F43F5C-2488-FD45-E31D-44BC14BA8F35}"/>
              </a:ext>
            </a:extLst>
          </p:cNvPr>
          <p:cNvSpPr txBox="1"/>
          <p:nvPr/>
        </p:nvSpPr>
        <p:spPr>
          <a:xfrm>
            <a:off x="2247925" y="5006851"/>
            <a:ext cx="1210175" cy="338554"/>
          </a:xfrm>
          <a:prstGeom prst="rect">
            <a:avLst/>
          </a:prstGeom>
          <a:solidFill>
            <a:schemeClr val="bg1"/>
          </a:solidFill>
        </p:spPr>
        <p:txBody>
          <a:bodyPr wrap="square" rtlCol="0">
            <a:spAutoFit/>
          </a:bodyPr>
          <a:lstStyle/>
          <a:p>
            <a:pPr algn="ctr"/>
            <a:r>
              <a:rPr lang="en-GB" sz="1600" i="1">
                <a:latin typeface="Arial" panose="020B0604020202020204" pitchFamily="34" charset="0"/>
                <a:cs typeface="Arial" panose="020B0604020202020204" pitchFamily="34" charset="0"/>
              </a:rPr>
              <a:t>Approved</a:t>
            </a:r>
            <a:endParaRPr lang="en-GB" sz="1979" i="1">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D9A476D3-6878-99C6-7A08-ABB5A24FBB8A}"/>
              </a:ext>
            </a:extLst>
          </p:cNvPr>
          <p:cNvSpPr txBox="1"/>
          <p:nvPr/>
        </p:nvSpPr>
        <p:spPr>
          <a:xfrm>
            <a:off x="15709087" y="4927608"/>
            <a:ext cx="1210175"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F4D87A56-15D0-F674-690C-EA5711820748}"/>
              </a:ext>
            </a:extLst>
          </p:cNvPr>
          <p:cNvSpPr txBox="1"/>
          <p:nvPr/>
        </p:nvSpPr>
        <p:spPr>
          <a:xfrm>
            <a:off x="667873" y="6931909"/>
            <a:ext cx="1526861" cy="338554"/>
          </a:xfrm>
          <a:prstGeom prst="rect">
            <a:avLst/>
          </a:prstGeom>
          <a:solidFill>
            <a:schemeClr val="bg1"/>
          </a:solidFill>
        </p:spPr>
        <p:txBody>
          <a:bodyPr wrap="square" rtlCol="0">
            <a:spAutoFit/>
          </a:bodyPr>
          <a:lstStyle/>
          <a:p>
            <a:pPr algn="ctr"/>
            <a:r>
              <a:rPr lang="en-GB" sz="1600" i="1">
                <a:latin typeface="Arial" panose="020B0604020202020204" pitchFamily="34" charset="0"/>
                <a:cs typeface="Arial" panose="020B0604020202020204" pitchFamily="34" charset="0"/>
              </a:rPr>
              <a:t>Rejected</a:t>
            </a:r>
            <a:endParaRPr lang="en-GB" sz="1979" i="1">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19B34D6C-22DB-0764-6659-6A1B6647EFD4}"/>
              </a:ext>
            </a:extLst>
          </p:cNvPr>
          <p:cNvSpPr txBox="1"/>
          <p:nvPr/>
        </p:nvSpPr>
        <p:spPr>
          <a:xfrm>
            <a:off x="3798650" y="6904569"/>
            <a:ext cx="1526861"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Rejected</a:t>
            </a:r>
            <a:endParaRPr lang="en-GB" sz="1979" i="1" dirty="0">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4FB7D655-A177-0A93-4B42-7CEFEBE30276}"/>
              </a:ext>
            </a:extLst>
          </p:cNvPr>
          <p:cNvSpPr txBox="1"/>
          <p:nvPr/>
        </p:nvSpPr>
        <p:spPr>
          <a:xfrm>
            <a:off x="7079559" y="6931909"/>
            <a:ext cx="1526861"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Rejected</a:t>
            </a:r>
            <a:endParaRPr lang="en-GB" sz="1979" i="1" dirty="0">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0109B9AE-AA63-CB89-7C74-1F2C023F5157}"/>
              </a:ext>
            </a:extLst>
          </p:cNvPr>
          <p:cNvSpPr txBox="1"/>
          <p:nvPr/>
        </p:nvSpPr>
        <p:spPr>
          <a:xfrm>
            <a:off x="10271021" y="6904569"/>
            <a:ext cx="1526861"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Rejected</a:t>
            </a:r>
            <a:endParaRPr lang="en-GB" sz="1979" i="1" dirty="0">
              <a:latin typeface="Arial" panose="020B060402020202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8C310BAE-7B4D-A6A0-5A3C-941D3622F033}"/>
              </a:ext>
            </a:extLst>
          </p:cNvPr>
          <p:cNvSpPr txBox="1"/>
          <p:nvPr/>
        </p:nvSpPr>
        <p:spPr>
          <a:xfrm>
            <a:off x="13770562" y="6839415"/>
            <a:ext cx="1526861"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Rejected</a:t>
            </a:r>
            <a:endParaRPr lang="en-GB" sz="1979" i="1" dirty="0">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EC5C8431-7173-E567-0016-9E91E8A3E068}"/>
              </a:ext>
            </a:extLst>
          </p:cNvPr>
          <p:cNvSpPr txBox="1"/>
          <p:nvPr/>
        </p:nvSpPr>
        <p:spPr>
          <a:xfrm>
            <a:off x="17231270" y="6852662"/>
            <a:ext cx="1526861" cy="338554"/>
          </a:xfrm>
          <a:prstGeom prst="rect">
            <a:avLst/>
          </a:prstGeom>
          <a:solidFill>
            <a:schemeClr val="bg1"/>
          </a:solidFill>
        </p:spPr>
        <p:txBody>
          <a:bodyPr wrap="square" rtlCol="0">
            <a:spAutoFit/>
          </a:bodyPr>
          <a:lstStyle/>
          <a:p>
            <a:pPr algn="ctr"/>
            <a:r>
              <a:rPr lang="en-GB" sz="1600" i="1">
                <a:latin typeface="Arial" panose="020B0604020202020204" pitchFamily="34" charset="0"/>
                <a:cs typeface="Arial" panose="020B0604020202020204" pitchFamily="34" charset="0"/>
              </a:rPr>
              <a:t>Rejected</a:t>
            </a:r>
            <a:endParaRPr lang="en-GB" sz="1979" i="1">
              <a:latin typeface="Arial" panose="020B0604020202020204" pitchFamily="34" charset="0"/>
              <a:cs typeface="Arial" panose="020B0604020202020204" pitchFamily="34" charset="0"/>
            </a:endParaRPr>
          </a:p>
        </p:txBody>
      </p:sp>
      <p:cxnSp>
        <p:nvCxnSpPr>
          <p:cNvPr id="83" name="Straight Arrow Connector 82">
            <a:extLst>
              <a:ext uri="{FF2B5EF4-FFF2-40B4-BE49-F238E27FC236}">
                <a16:creationId xmlns:a16="http://schemas.microsoft.com/office/drawing/2014/main" id="{5CDB011D-E98A-2F69-FD0A-3A934B552F4B}"/>
              </a:ext>
            </a:extLst>
          </p:cNvPr>
          <p:cNvCxnSpPr>
            <a:cxnSpLocks/>
            <a:stCxn id="11" idx="0"/>
          </p:cNvCxnSpPr>
          <p:nvPr/>
        </p:nvCxnSpPr>
        <p:spPr>
          <a:xfrm flipH="1" flipV="1">
            <a:off x="17986046" y="3946422"/>
            <a:ext cx="2" cy="485350"/>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A0717ADA-A10A-0872-3739-7A97F56E7851}"/>
              </a:ext>
            </a:extLst>
          </p:cNvPr>
          <p:cNvGrpSpPr/>
          <p:nvPr/>
        </p:nvGrpSpPr>
        <p:grpSpPr>
          <a:xfrm>
            <a:off x="8249235" y="10398786"/>
            <a:ext cx="11234109" cy="800139"/>
            <a:chOff x="10656786" y="10346099"/>
            <a:chExt cx="11234109" cy="800139"/>
          </a:xfrm>
        </p:grpSpPr>
        <p:grpSp>
          <p:nvGrpSpPr>
            <p:cNvPr id="93" name="Group 92">
              <a:extLst>
                <a:ext uri="{FF2B5EF4-FFF2-40B4-BE49-F238E27FC236}">
                  <a16:creationId xmlns:a16="http://schemas.microsoft.com/office/drawing/2014/main" id="{79730595-3B76-16E7-122B-1C5FD3DDC01F}"/>
                </a:ext>
              </a:extLst>
            </p:cNvPr>
            <p:cNvGrpSpPr/>
            <p:nvPr/>
          </p:nvGrpSpPr>
          <p:grpSpPr>
            <a:xfrm>
              <a:off x="10656786" y="10346099"/>
              <a:ext cx="11234109" cy="800139"/>
              <a:chOff x="6462230" y="6273882"/>
              <a:chExt cx="6812373" cy="485205"/>
            </a:xfrm>
          </p:grpSpPr>
          <p:grpSp>
            <p:nvGrpSpPr>
              <p:cNvPr id="94" name="Group 93">
                <a:extLst>
                  <a:ext uri="{FF2B5EF4-FFF2-40B4-BE49-F238E27FC236}">
                    <a16:creationId xmlns:a16="http://schemas.microsoft.com/office/drawing/2014/main" id="{F2BAC26E-AE8F-487C-72F7-969DB2E98B5C}"/>
                  </a:ext>
                </a:extLst>
              </p:cNvPr>
              <p:cNvGrpSpPr/>
              <p:nvPr/>
            </p:nvGrpSpPr>
            <p:grpSpPr>
              <a:xfrm>
                <a:off x="6462230" y="6273882"/>
                <a:ext cx="6812373" cy="485205"/>
                <a:chOff x="6462230" y="6273882"/>
                <a:chExt cx="6812373" cy="485205"/>
              </a:xfrm>
            </p:grpSpPr>
            <p:sp>
              <p:nvSpPr>
                <p:cNvPr id="99" name="TextBox 98">
                  <a:extLst>
                    <a:ext uri="{FF2B5EF4-FFF2-40B4-BE49-F238E27FC236}">
                      <a16:creationId xmlns:a16="http://schemas.microsoft.com/office/drawing/2014/main" id="{5687676E-27AD-C6AE-D465-D6D3EC91D9B0}"/>
                    </a:ext>
                  </a:extLst>
                </p:cNvPr>
                <p:cNvSpPr txBox="1"/>
                <p:nvPr/>
              </p:nvSpPr>
              <p:spPr>
                <a:xfrm>
                  <a:off x="8669813" y="6385679"/>
                  <a:ext cx="1174436" cy="225285"/>
                </a:xfrm>
                <a:prstGeom prst="rect">
                  <a:avLst/>
                </a:prstGeom>
                <a:solidFill>
                  <a:schemeClr val="bg1"/>
                </a:solidFill>
              </p:spPr>
              <p:txBody>
                <a:bodyPr wrap="square" lIns="59367" rIns="59367" rtlCol="0">
                  <a:spAutoFit/>
                </a:bodyPr>
                <a:lstStyle/>
                <a:p>
                  <a:r>
                    <a:rPr lang="en-GB" sz="1814">
                      <a:latin typeface="Arial" panose="020B0604020202020204" pitchFamily="34" charset="0"/>
                      <a:cs typeface="Arial" panose="020B0604020202020204" pitchFamily="34" charset="0"/>
                    </a:rPr>
                    <a:t>Decision point</a:t>
                  </a:r>
                </a:p>
              </p:txBody>
            </p:sp>
            <p:sp>
              <p:nvSpPr>
                <p:cNvPr id="100" name="Flowchart: Process 99">
                  <a:extLst>
                    <a:ext uri="{FF2B5EF4-FFF2-40B4-BE49-F238E27FC236}">
                      <a16:creationId xmlns:a16="http://schemas.microsoft.com/office/drawing/2014/main" id="{BCBE30EB-20F9-9990-C89C-F9881EB83F98}"/>
                    </a:ext>
                  </a:extLst>
                </p:cNvPr>
                <p:cNvSpPr/>
                <p:nvPr/>
              </p:nvSpPr>
              <p:spPr>
                <a:xfrm>
                  <a:off x="6462230" y="6273882"/>
                  <a:ext cx="6812373" cy="485205"/>
                </a:xfrm>
                <a:prstGeom prst="flowChartProcess">
                  <a:avLst/>
                </a:prstGeom>
                <a:noFill/>
                <a:ln>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101" name="TextBox 100">
                  <a:extLst>
                    <a:ext uri="{FF2B5EF4-FFF2-40B4-BE49-F238E27FC236}">
                      <a16:creationId xmlns:a16="http://schemas.microsoft.com/office/drawing/2014/main" id="{D7DAAF85-EBC9-D4C6-074E-FAFC04E3C2BC}"/>
                    </a:ext>
                  </a:extLst>
                </p:cNvPr>
                <p:cNvSpPr txBox="1"/>
                <p:nvPr/>
              </p:nvSpPr>
              <p:spPr>
                <a:xfrm>
                  <a:off x="10273476" y="6394060"/>
                  <a:ext cx="1270582" cy="225285"/>
                </a:xfrm>
                <a:prstGeom prst="rect">
                  <a:avLst/>
                </a:prstGeom>
                <a:solidFill>
                  <a:schemeClr val="bg1"/>
                </a:solidFill>
              </p:spPr>
              <p:txBody>
                <a:bodyPr wrap="square" lIns="59367" rIns="59367" rtlCol="0">
                  <a:spAutoFit/>
                </a:bodyPr>
                <a:lstStyle/>
                <a:p>
                  <a:r>
                    <a:rPr lang="en-GB" sz="1814">
                      <a:latin typeface="Arial" panose="020B0604020202020204" pitchFamily="34" charset="0"/>
                      <a:cs typeface="Arial" panose="020B0604020202020204" pitchFamily="34" charset="0"/>
                    </a:rPr>
                    <a:t>Process end point</a:t>
                  </a:r>
                </a:p>
              </p:txBody>
            </p:sp>
            <p:sp>
              <p:nvSpPr>
                <p:cNvPr id="102" name="Oval 101">
                  <a:extLst>
                    <a:ext uri="{FF2B5EF4-FFF2-40B4-BE49-F238E27FC236}">
                      <a16:creationId xmlns:a16="http://schemas.microsoft.com/office/drawing/2014/main" id="{B63E1166-15FB-6B8B-2161-00311EBFD3BE}"/>
                    </a:ext>
                  </a:extLst>
                </p:cNvPr>
                <p:cNvSpPr/>
                <p:nvPr/>
              </p:nvSpPr>
              <p:spPr>
                <a:xfrm>
                  <a:off x="9923169" y="6385679"/>
                  <a:ext cx="271387" cy="26161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968"/>
                </a:p>
              </p:txBody>
            </p:sp>
          </p:grpSp>
          <p:sp>
            <p:nvSpPr>
              <p:cNvPr id="95" name="Flowchart: Process 94">
                <a:extLst>
                  <a:ext uri="{FF2B5EF4-FFF2-40B4-BE49-F238E27FC236}">
                    <a16:creationId xmlns:a16="http://schemas.microsoft.com/office/drawing/2014/main" id="{991C79B9-655E-0527-474C-EEBD76AC8E50}"/>
                  </a:ext>
                </a:extLst>
              </p:cNvPr>
              <p:cNvSpPr/>
              <p:nvPr/>
            </p:nvSpPr>
            <p:spPr>
              <a:xfrm>
                <a:off x="6664210" y="6370210"/>
                <a:ext cx="283922" cy="261610"/>
              </a:xfrm>
              <a:prstGeom prst="flowChartProcess">
                <a:avLst/>
              </a:prstGeom>
              <a:solidFill>
                <a:srgbClr val="D2DEEF"/>
              </a:solidFill>
              <a:ln>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79"/>
              </a:p>
            </p:txBody>
          </p:sp>
          <p:sp>
            <p:nvSpPr>
              <p:cNvPr id="96" name="TextBox 95">
                <a:extLst>
                  <a:ext uri="{FF2B5EF4-FFF2-40B4-BE49-F238E27FC236}">
                    <a16:creationId xmlns:a16="http://schemas.microsoft.com/office/drawing/2014/main" id="{FD6F60D2-7021-7C6D-D8FF-CA37E6E2ED53}"/>
                  </a:ext>
                </a:extLst>
              </p:cNvPr>
              <p:cNvSpPr txBox="1"/>
              <p:nvPr/>
            </p:nvSpPr>
            <p:spPr>
              <a:xfrm>
                <a:off x="7010772" y="6385679"/>
                <a:ext cx="962885" cy="225285"/>
              </a:xfrm>
              <a:prstGeom prst="rect">
                <a:avLst/>
              </a:prstGeom>
              <a:solidFill>
                <a:schemeClr val="bg1"/>
              </a:solidFill>
            </p:spPr>
            <p:txBody>
              <a:bodyPr wrap="square" lIns="59367" rIns="59367" rtlCol="0">
                <a:spAutoFit/>
              </a:bodyPr>
              <a:lstStyle/>
              <a:p>
                <a:r>
                  <a:rPr lang="en-GB" sz="1814">
                    <a:latin typeface="Arial" panose="020B0604020202020204" pitchFamily="34" charset="0"/>
                    <a:cs typeface="Arial" panose="020B0604020202020204" pitchFamily="34" charset="0"/>
                  </a:rPr>
                  <a:t>Process step</a:t>
                </a:r>
              </a:p>
            </p:txBody>
          </p:sp>
        </p:grpSp>
        <p:sp>
          <p:nvSpPr>
            <p:cNvPr id="103" name="Flowchart: Process 102">
              <a:extLst>
                <a:ext uri="{FF2B5EF4-FFF2-40B4-BE49-F238E27FC236}">
                  <a16:creationId xmlns:a16="http://schemas.microsoft.com/office/drawing/2014/main" id="{00FE80BB-9FE4-4100-B963-300FBEA75DC4}"/>
                </a:ext>
              </a:extLst>
            </p:cNvPr>
            <p:cNvSpPr/>
            <p:nvPr/>
          </p:nvSpPr>
          <p:spPr>
            <a:xfrm>
              <a:off x="13692392" y="10506179"/>
              <a:ext cx="468208" cy="431414"/>
            </a:xfrm>
            <a:prstGeom prst="flowChartProcess">
              <a:avLst/>
            </a:prstGeom>
            <a:solidFill>
              <a:srgbClr val="D2DEEF"/>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79"/>
            </a:p>
          </p:txBody>
        </p:sp>
      </p:grpSp>
      <p:sp>
        <p:nvSpPr>
          <p:cNvPr id="107" name="Rectangle 106">
            <a:extLst>
              <a:ext uri="{FF2B5EF4-FFF2-40B4-BE49-F238E27FC236}">
                <a16:creationId xmlns:a16="http://schemas.microsoft.com/office/drawing/2014/main" id="{18D0EC9D-268C-BD52-A7FF-872CBF3DE5BA}"/>
              </a:ext>
            </a:extLst>
          </p:cNvPr>
          <p:cNvSpPr/>
          <p:nvPr/>
        </p:nvSpPr>
        <p:spPr>
          <a:xfrm>
            <a:off x="12252215" y="1989586"/>
            <a:ext cx="1557887" cy="1682386"/>
          </a:xfrm>
          <a:prstGeom prst="rect">
            <a:avLst/>
          </a:prstGeom>
          <a:solidFill>
            <a:srgbClr val="D2DEEF"/>
          </a:solidFill>
          <a:ln w="28575">
            <a:solidFill>
              <a:srgbClr val="1F35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a:solidFill>
                  <a:srgbClr val="1F355E"/>
                </a:solidFill>
                <a:latin typeface="Arial "/>
              </a:rPr>
              <a:t>Vacancy report sent to professional workforce boards</a:t>
            </a:r>
          </a:p>
          <a:p>
            <a:pPr algn="ctr" defTabSz="1507937">
              <a:defRPr/>
            </a:pPr>
            <a:endParaRPr lang="en-GB" sz="1732">
              <a:solidFill>
                <a:srgbClr val="1F355E"/>
              </a:solidFill>
              <a:latin typeface="Arial "/>
            </a:endParaRPr>
          </a:p>
        </p:txBody>
      </p:sp>
      <p:cxnSp>
        <p:nvCxnSpPr>
          <p:cNvPr id="108" name="Connector: Elbow 107">
            <a:extLst>
              <a:ext uri="{FF2B5EF4-FFF2-40B4-BE49-F238E27FC236}">
                <a16:creationId xmlns:a16="http://schemas.microsoft.com/office/drawing/2014/main" id="{B974E3A8-2FDA-84DE-CAFE-C3EC7768B6BE}"/>
              </a:ext>
            </a:extLst>
          </p:cNvPr>
          <p:cNvCxnSpPr>
            <a:cxnSpLocks/>
          </p:cNvCxnSpPr>
          <p:nvPr/>
        </p:nvCxnSpPr>
        <p:spPr>
          <a:xfrm rot="5400000" flipH="1" flipV="1">
            <a:off x="11015226" y="3349693"/>
            <a:ext cx="1698974" cy="512564"/>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343CF5EA-A533-0E1D-C86A-533007B536BD}"/>
              </a:ext>
            </a:extLst>
          </p:cNvPr>
          <p:cNvSpPr txBox="1"/>
          <p:nvPr/>
        </p:nvSpPr>
        <p:spPr>
          <a:xfrm>
            <a:off x="11114281" y="3803728"/>
            <a:ext cx="1084314" cy="338553"/>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cxnSp>
        <p:nvCxnSpPr>
          <p:cNvPr id="111" name="Connector: Elbow 110">
            <a:extLst>
              <a:ext uri="{FF2B5EF4-FFF2-40B4-BE49-F238E27FC236}">
                <a16:creationId xmlns:a16="http://schemas.microsoft.com/office/drawing/2014/main" id="{5B6F26D7-9A97-DAD5-D704-20EC3564072F}"/>
              </a:ext>
            </a:extLst>
          </p:cNvPr>
          <p:cNvCxnSpPr>
            <a:cxnSpLocks/>
          </p:cNvCxnSpPr>
          <p:nvPr/>
        </p:nvCxnSpPr>
        <p:spPr>
          <a:xfrm>
            <a:off x="13899498" y="2634361"/>
            <a:ext cx="392106" cy="1747627"/>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8ADBBC2F-D283-97D5-9641-3CB7DBF75B14}"/>
              </a:ext>
            </a:extLst>
          </p:cNvPr>
          <p:cNvSpPr/>
          <p:nvPr/>
        </p:nvSpPr>
        <p:spPr>
          <a:xfrm>
            <a:off x="1779573" y="4535177"/>
            <a:ext cx="394136" cy="22434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1*</a:t>
            </a:r>
          </a:p>
        </p:txBody>
      </p:sp>
      <p:sp>
        <p:nvSpPr>
          <p:cNvPr id="176" name="Rectangle 175">
            <a:extLst>
              <a:ext uri="{FF2B5EF4-FFF2-40B4-BE49-F238E27FC236}">
                <a16:creationId xmlns:a16="http://schemas.microsoft.com/office/drawing/2014/main" id="{38B8D056-58CA-B412-E0C5-393DDF4CCCC1}"/>
              </a:ext>
            </a:extLst>
          </p:cNvPr>
          <p:cNvSpPr/>
          <p:nvPr/>
        </p:nvSpPr>
        <p:spPr>
          <a:xfrm>
            <a:off x="5002789" y="4596585"/>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2</a:t>
            </a:r>
          </a:p>
        </p:txBody>
      </p:sp>
      <p:sp>
        <p:nvSpPr>
          <p:cNvPr id="177" name="Rectangle 176">
            <a:extLst>
              <a:ext uri="{FF2B5EF4-FFF2-40B4-BE49-F238E27FC236}">
                <a16:creationId xmlns:a16="http://schemas.microsoft.com/office/drawing/2014/main" id="{9999962D-9C35-7DBD-A121-EE6889E80286}"/>
              </a:ext>
            </a:extLst>
          </p:cNvPr>
          <p:cNvSpPr/>
          <p:nvPr/>
        </p:nvSpPr>
        <p:spPr>
          <a:xfrm>
            <a:off x="8437558" y="4507519"/>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latin typeface="Arial" panose="020B0604020202020204" pitchFamily="34" charset="0"/>
                <a:cs typeface="Arial" panose="020B0604020202020204" pitchFamily="34" charset="0"/>
              </a:rPr>
              <a:t>3</a:t>
            </a:r>
          </a:p>
        </p:txBody>
      </p:sp>
      <p:sp>
        <p:nvSpPr>
          <p:cNvPr id="178" name="Rectangle 177">
            <a:extLst>
              <a:ext uri="{FF2B5EF4-FFF2-40B4-BE49-F238E27FC236}">
                <a16:creationId xmlns:a16="http://schemas.microsoft.com/office/drawing/2014/main" id="{6FE402EA-606F-716F-5715-723CD1566781}"/>
              </a:ext>
            </a:extLst>
          </p:cNvPr>
          <p:cNvSpPr/>
          <p:nvPr/>
        </p:nvSpPr>
        <p:spPr>
          <a:xfrm>
            <a:off x="11551087" y="4559763"/>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latin typeface="Arial" panose="020B0604020202020204" pitchFamily="34" charset="0"/>
                <a:cs typeface="Arial" panose="020B0604020202020204" pitchFamily="34" charset="0"/>
              </a:rPr>
              <a:t>4</a:t>
            </a:r>
          </a:p>
        </p:txBody>
      </p:sp>
      <p:sp>
        <p:nvSpPr>
          <p:cNvPr id="179" name="Rectangle 178">
            <a:extLst>
              <a:ext uri="{FF2B5EF4-FFF2-40B4-BE49-F238E27FC236}">
                <a16:creationId xmlns:a16="http://schemas.microsoft.com/office/drawing/2014/main" id="{E297C514-B33A-2456-2887-116DDCCC5464}"/>
              </a:ext>
            </a:extLst>
          </p:cNvPr>
          <p:cNvSpPr/>
          <p:nvPr/>
        </p:nvSpPr>
        <p:spPr>
          <a:xfrm>
            <a:off x="14984191" y="4475475"/>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5</a:t>
            </a:r>
          </a:p>
        </p:txBody>
      </p:sp>
      <p:sp>
        <p:nvSpPr>
          <p:cNvPr id="182" name="Rectangle 181">
            <a:extLst>
              <a:ext uri="{FF2B5EF4-FFF2-40B4-BE49-F238E27FC236}">
                <a16:creationId xmlns:a16="http://schemas.microsoft.com/office/drawing/2014/main" id="{A50880B5-AEA1-E422-A003-BAE6F783D68F}"/>
              </a:ext>
            </a:extLst>
          </p:cNvPr>
          <p:cNvSpPr/>
          <p:nvPr/>
        </p:nvSpPr>
        <p:spPr>
          <a:xfrm>
            <a:off x="16919262" y="10642904"/>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latin typeface="Arial" panose="020B0604020202020204" pitchFamily="34" charset="0"/>
                <a:cs typeface="Arial" panose="020B0604020202020204" pitchFamily="34" charset="0"/>
              </a:rPr>
              <a:t>1</a:t>
            </a:r>
          </a:p>
        </p:txBody>
      </p:sp>
      <p:sp>
        <p:nvSpPr>
          <p:cNvPr id="183" name="TextBox 182">
            <a:extLst>
              <a:ext uri="{FF2B5EF4-FFF2-40B4-BE49-F238E27FC236}">
                <a16:creationId xmlns:a16="http://schemas.microsoft.com/office/drawing/2014/main" id="{BE8988D7-1E55-4113-53EE-8655E4FA0E19}"/>
              </a:ext>
            </a:extLst>
          </p:cNvPr>
          <p:cNvSpPr txBox="1"/>
          <p:nvPr/>
        </p:nvSpPr>
        <p:spPr>
          <a:xfrm>
            <a:off x="17322949" y="10583148"/>
            <a:ext cx="2095284" cy="371512"/>
          </a:xfrm>
          <a:prstGeom prst="rect">
            <a:avLst/>
          </a:prstGeom>
          <a:solidFill>
            <a:schemeClr val="bg1"/>
          </a:solidFill>
        </p:spPr>
        <p:txBody>
          <a:bodyPr wrap="square" lIns="59367" rIns="59367" rtlCol="0">
            <a:spAutoFit/>
          </a:bodyPr>
          <a:lstStyle/>
          <a:p>
            <a:r>
              <a:rPr lang="en-GB" sz="1814">
                <a:latin typeface="Arial" panose="020B0604020202020204" pitchFamily="34" charset="0"/>
                <a:cs typeface="Arial" panose="020B0604020202020204" pitchFamily="34" charset="0"/>
              </a:rPr>
              <a:t>Process order*</a:t>
            </a:r>
          </a:p>
        </p:txBody>
      </p:sp>
      <p:cxnSp>
        <p:nvCxnSpPr>
          <p:cNvPr id="44" name="Connector: Elbow 43">
            <a:extLst>
              <a:ext uri="{FF2B5EF4-FFF2-40B4-BE49-F238E27FC236}">
                <a16:creationId xmlns:a16="http://schemas.microsoft.com/office/drawing/2014/main" id="{0BACD7D5-B7AD-231A-D0E3-727FC01C9211}"/>
              </a:ext>
            </a:extLst>
          </p:cNvPr>
          <p:cNvCxnSpPr>
            <a:cxnSpLocks/>
          </p:cNvCxnSpPr>
          <p:nvPr/>
        </p:nvCxnSpPr>
        <p:spPr>
          <a:xfrm rot="5400000" flipH="1" flipV="1">
            <a:off x="7682385" y="3315773"/>
            <a:ext cx="1728724" cy="444655"/>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C85FEF47-ED55-021C-3012-81BF0639AF80}"/>
              </a:ext>
            </a:extLst>
          </p:cNvPr>
          <p:cNvSpPr/>
          <p:nvPr/>
        </p:nvSpPr>
        <p:spPr>
          <a:xfrm>
            <a:off x="8968430" y="1926976"/>
            <a:ext cx="1557887" cy="1728725"/>
          </a:xfrm>
          <a:prstGeom prst="rect">
            <a:avLst/>
          </a:prstGeom>
          <a:solidFill>
            <a:srgbClr val="D2DEEF"/>
          </a:solidFill>
          <a:ln w="28575">
            <a:solidFill>
              <a:srgbClr val="1F35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1732" dirty="0">
              <a:solidFill>
                <a:srgbClr val="1F355E"/>
              </a:solidFill>
              <a:latin typeface="Arial "/>
            </a:endParaRPr>
          </a:p>
          <a:p>
            <a:pPr algn="ctr" defTabSz="1507937">
              <a:defRPr/>
            </a:pPr>
            <a:r>
              <a:rPr lang="en-GB" sz="1732" dirty="0">
                <a:solidFill>
                  <a:srgbClr val="1F355E"/>
                </a:solidFill>
                <a:latin typeface="Arial "/>
              </a:rPr>
              <a:t>Vacancy report sent to service group panel inbox (where applicable)**</a:t>
            </a:r>
          </a:p>
          <a:p>
            <a:pPr algn="ctr" defTabSz="1507937">
              <a:defRPr/>
            </a:pPr>
            <a:endParaRPr lang="en-GB" sz="1732" dirty="0">
              <a:solidFill>
                <a:srgbClr val="1F355E"/>
              </a:solidFill>
              <a:latin typeface="Arial "/>
            </a:endParaRPr>
          </a:p>
        </p:txBody>
      </p:sp>
      <p:cxnSp>
        <p:nvCxnSpPr>
          <p:cNvPr id="60" name="Connector: Elbow 59">
            <a:extLst>
              <a:ext uri="{FF2B5EF4-FFF2-40B4-BE49-F238E27FC236}">
                <a16:creationId xmlns:a16="http://schemas.microsoft.com/office/drawing/2014/main" id="{15694988-E0B0-594F-776F-33014D6FFD9A}"/>
              </a:ext>
            </a:extLst>
          </p:cNvPr>
          <p:cNvCxnSpPr>
            <a:cxnSpLocks/>
            <a:stCxn id="49" idx="3"/>
          </p:cNvCxnSpPr>
          <p:nvPr/>
        </p:nvCxnSpPr>
        <p:spPr>
          <a:xfrm>
            <a:off x="10526317" y="2791339"/>
            <a:ext cx="415740" cy="1722143"/>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4B57302-C4F2-3F7C-CD11-E29784D4C2F6}"/>
              </a:ext>
            </a:extLst>
          </p:cNvPr>
          <p:cNvSpPr txBox="1"/>
          <p:nvPr/>
        </p:nvSpPr>
        <p:spPr>
          <a:xfrm>
            <a:off x="13718106" y="3833293"/>
            <a:ext cx="1210175"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D6D829EA-9E15-343A-9A99-F75D63632696}"/>
              </a:ext>
            </a:extLst>
          </p:cNvPr>
          <p:cNvSpPr txBox="1"/>
          <p:nvPr/>
        </p:nvSpPr>
        <p:spPr>
          <a:xfrm>
            <a:off x="7766271" y="3752131"/>
            <a:ext cx="1210175"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C3C8D209-54FF-9B9F-0AB5-8EE970C17876}"/>
              </a:ext>
            </a:extLst>
          </p:cNvPr>
          <p:cNvSpPr/>
          <p:nvPr/>
        </p:nvSpPr>
        <p:spPr>
          <a:xfrm>
            <a:off x="5370727" y="1942517"/>
            <a:ext cx="1557887" cy="1776525"/>
          </a:xfrm>
          <a:prstGeom prst="rect">
            <a:avLst/>
          </a:prstGeom>
          <a:solidFill>
            <a:srgbClr val="D2DEEF"/>
          </a:solidFill>
          <a:ln w="28575">
            <a:solidFill>
              <a:srgbClr val="1F35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1732" dirty="0">
              <a:solidFill>
                <a:srgbClr val="1F355E"/>
              </a:solidFill>
              <a:latin typeface="Arial "/>
            </a:endParaRPr>
          </a:p>
          <a:p>
            <a:pPr algn="ctr" defTabSz="1507937">
              <a:defRPr/>
            </a:pPr>
            <a:r>
              <a:rPr lang="en-GB" sz="1732" dirty="0">
                <a:solidFill>
                  <a:srgbClr val="1F355E"/>
                </a:solidFill>
                <a:latin typeface="Arial "/>
              </a:rPr>
              <a:t>Vacancy report sent to divisional panel inbox (where applicable)**</a:t>
            </a:r>
          </a:p>
          <a:p>
            <a:pPr algn="ctr" defTabSz="1507937">
              <a:defRPr/>
            </a:pPr>
            <a:endParaRPr lang="en-GB" sz="1732" dirty="0">
              <a:solidFill>
                <a:srgbClr val="1F355E"/>
              </a:solidFill>
              <a:latin typeface="Arial "/>
            </a:endParaRPr>
          </a:p>
        </p:txBody>
      </p:sp>
      <p:cxnSp>
        <p:nvCxnSpPr>
          <p:cNvPr id="24" name="Connector: Elbow 23">
            <a:extLst>
              <a:ext uri="{FF2B5EF4-FFF2-40B4-BE49-F238E27FC236}">
                <a16:creationId xmlns:a16="http://schemas.microsoft.com/office/drawing/2014/main" id="{EF82C3E9-29EE-3175-9CC1-7C7203B77506}"/>
              </a:ext>
            </a:extLst>
          </p:cNvPr>
          <p:cNvCxnSpPr>
            <a:cxnSpLocks/>
          </p:cNvCxnSpPr>
          <p:nvPr/>
        </p:nvCxnSpPr>
        <p:spPr>
          <a:xfrm rot="5400000" flipH="1" flipV="1">
            <a:off x="4092879" y="3429106"/>
            <a:ext cx="1728724" cy="444655"/>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67F2F52-E3B5-C817-CA36-13CA9D1E7B13}"/>
              </a:ext>
            </a:extLst>
          </p:cNvPr>
          <p:cNvSpPr txBox="1"/>
          <p:nvPr/>
        </p:nvSpPr>
        <p:spPr>
          <a:xfrm>
            <a:off x="4145945" y="3771178"/>
            <a:ext cx="1210175" cy="338554"/>
          </a:xfrm>
          <a:prstGeom prst="rect">
            <a:avLst/>
          </a:prstGeom>
          <a:solidFill>
            <a:schemeClr val="bg1"/>
          </a:solidFill>
        </p:spPr>
        <p:txBody>
          <a:bodyPr wrap="square" rtlCol="0">
            <a:spAutoFit/>
          </a:bodyPr>
          <a:lstStyle/>
          <a:p>
            <a:pPr algn="ctr"/>
            <a:r>
              <a:rPr lang="en-GB" sz="1600" i="1">
                <a:latin typeface="Arial" panose="020B0604020202020204" pitchFamily="34" charset="0"/>
                <a:cs typeface="Arial" panose="020B0604020202020204" pitchFamily="34" charset="0"/>
              </a:rPr>
              <a:t>Approved</a:t>
            </a:r>
            <a:endParaRPr lang="en-GB" sz="1979" i="1">
              <a:latin typeface="Arial" panose="020B0604020202020204" pitchFamily="34" charset="0"/>
              <a:cs typeface="Arial" panose="020B0604020202020204" pitchFamily="34" charset="0"/>
            </a:endParaRPr>
          </a:p>
        </p:txBody>
      </p:sp>
      <p:cxnSp>
        <p:nvCxnSpPr>
          <p:cNvPr id="26" name="Connector: Elbow 25">
            <a:extLst>
              <a:ext uri="{FF2B5EF4-FFF2-40B4-BE49-F238E27FC236}">
                <a16:creationId xmlns:a16="http://schemas.microsoft.com/office/drawing/2014/main" id="{D2A54249-00AD-E02D-E39B-253F73F377A8}"/>
              </a:ext>
            </a:extLst>
          </p:cNvPr>
          <p:cNvCxnSpPr>
            <a:cxnSpLocks/>
          </p:cNvCxnSpPr>
          <p:nvPr/>
        </p:nvCxnSpPr>
        <p:spPr>
          <a:xfrm>
            <a:off x="7018096" y="2792455"/>
            <a:ext cx="415740" cy="1698974"/>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E3E4A51D-3041-1BD7-0917-FDBB8C2570A1}"/>
              </a:ext>
            </a:extLst>
          </p:cNvPr>
          <p:cNvSpPr txBox="1"/>
          <p:nvPr/>
        </p:nvSpPr>
        <p:spPr>
          <a:xfrm>
            <a:off x="4606262" y="8793057"/>
            <a:ext cx="14581147" cy="1200329"/>
          </a:xfrm>
          <a:prstGeom prst="rect">
            <a:avLst/>
          </a:prstGeom>
          <a:noFill/>
        </p:spPr>
        <p:txBody>
          <a:bodyPr wrap="square">
            <a:spAutoFit/>
          </a:bodyPr>
          <a:lstStyle/>
          <a:p>
            <a:pPr defTabSz="914413">
              <a:defRPr/>
            </a:pPr>
            <a:r>
              <a:rPr lang="en-GB" dirty="0">
                <a:solidFill>
                  <a:srgbClr val="242424"/>
                </a:solidFill>
                <a:latin typeface="Arial" panose="020B0604020202020204"/>
                <a:ea typeface="Times New Roman" panose="02020603050405020304" pitchFamily="18" charset="0"/>
              </a:rPr>
              <a:t>*The numbers in the white boxes represent the stages of authorisation on Trac and who is authorising under each stage. This order is subject to review </a:t>
            </a:r>
            <a:br>
              <a:rPr lang="en-GB" dirty="0">
                <a:solidFill>
                  <a:srgbClr val="242424"/>
                </a:solidFill>
                <a:latin typeface="Arial" panose="020B0604020202020204"/>
                <a:ea typeface="Times New Roman" panose="02020603050405020304" pitchFamily="18" charset="0"/>
              </a:rPr>
            </a:br>
            <a:r>
              <a:rPr lang="en-GB" dirty="0">
                <a:solidFill>
                  <a:srgbClr val="242424"/>
                </a:solidFill>
                <a:latin typeface="Arial" panose="020B0604020202020204"/>
                <a:ea typeface="Times New Roman" panose="02020603050405020304" pitchFamily="18" charset="0"/>
              </a:rPr>
              <a:t>** Note the process will mirror current panel arrangements in place e.g. corporate roles do not currently have divisional or service group panels so will skip straight to exec scrutiny after stage 2. See separate authorisation guidance outlining requirements for each Service Group </a:t>
            </a:r>
          </a:p>
        </p:txBody>
      </p:sp>
      <p:sp>
        <p:nvSpPr>
          <p:cNvPr id="13" name="Rectangle 12">
            <a:extLst>
              <a:ext uri="{FF2B5EF4-FFF2-40B4-BE49-F238E27FC236}">
                <a16:creationId xmlns:a16="http://schemas.microsoft.com/office/drawing/2014/main" id="{5EDFE53A-67AD-1D75-4490-64DC6D1DA6A0}"/>
              </a:ext>
            </a:extLst>
          </p:cNvPr>
          <p:cNvSpPr/>
          <p:nvPr/>
        </p:nvSpPr>
        <p:spPr>
          <a:xfrm>
            <a:off x="17011037" y="2589750"/>
            <a:ext cx="1835688" cy="1364106"/>
          </a:xfrm>
          <a:prstGeom prst="rect">
            <a:avLst/>
          </a:prstGeom>
          <a:solidFill>
            <a:srgbClr val="D2DEEF"/>
          </a:solidFill>
          <a:ln w="28575">
            <a:solidFill>
              <a:srgbClr val="1F35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a:solidFill>
                  <a:srgbClr val="1F355E"/>
                </a:solidFill>
                <a:latin typeface="Arial "/>
              </a:rPr>
              <a:t>Vacancy request submitted to NWSSP recruitment team</a:t>
            </a:r>
          </a:p>
        </p:txBody>
      </p:sp>
      <p:sp>
        <p:nvSpPr>
          <p:cNvPr id="17" name="Oval 16">
            <a:extLst>
              <a:ext uri="{FF2B5EF4-FFF2-40B4-BE49-F238E27FC236}">
                <a16:creationId xmlns:a16="http://schemas.microsoft.com/office/drawing/2014/main" id="{D988154D-DC5F-71FF-0A18-E27A74AE5E4D}"/>
              </a:ext>
            </a:extLst>
          </p:cNvPr>
          <p:cNvSpPr/>
          <p:nvPr/>
        </p:nvSpPr>
        <p:spPr>
          <a:xfrm>
            <a:off x="17849429" y="620567"/>
            <a:ext cx="1507913" cy="1507913"/>
          </a:xfrm>
          <a:prstGeom prst="ellipse">
            <a:avLst/>
          </a:prstGeom>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defTabSz="1507937">
              <a:defRPr/>
            </a:pPr>
            <a:r>
              <a:rPr lang="en-GB" sz="1732" dirty="0">
                <a:solidFill>
                  <a:schemeClr val="bg1"/>
                </a:solidFill>
                <a:latin typeface="Arial "/>
              </a:rPr>
              <a:t>Advert </a:t>
            </a:r>
          </a:p>
          <a:p>
            <a:pPr algn="ctr" defTabSz="1507937">
              <a:defRPr/>
            </a:pPr>
            <a:r>
              <a:rPr lang="en-GB" sz="1732" dirty="0">
                <a:solidFill>
                  <a:schemeClr val="bg1"/>
                </a:solidFill>
                <a:latin typeface="Arial "/>
              </a:rPr>
              <a:t>published</a:t>
            </a:r>
          </a:p>
        </p:txBody>
      </p:sp>
      <p:cxnSp>
        <p:nvCxnSpPr>
          <p:cNvPr id="18" name="Straight Arrow Connector 17">
            <a:extLst>
              <a:ext uri="{FF2B5EF4-FFF2-40B4-BE49-F238E27FC236}">
                <a16:creationId xmlns:a16="http://schemas.microsoft.com/office/drawing/2014/main" id="{851B2FD2-E4E1-A385-0E00-AA8A239CE9AD}"/>
              </a:ext>
            </a:extLst>
          </p:cNvPr>
          <p:cNvCxnSpPr>
            <a:cxnSpLocks/>
          </p:cNvCxnSpPr>
          <p:nvPr/>
        </p:nvCxnSpPr>
        <p:spPr>
          <a:xfrm flipV="1">
            <a:off x="18603385" y="2114083"/>
            <a:ext cx="1" cy="512626"/>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941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748318-466C-61C4-A76B-74FBEED58CFD}"/>
              </a:ext>
            </a:extLst>
          </p:cNvPr>
          <p:cNvSpPr>
            <a:spLocks noGrp="1"/>
          </p:cNvSpPr>
          <p:nvPr>
            <p:ph type="body" sz="quarter" idx="10"/>
          </p:nvPr>
        </p:nvSpPr>
        <p:spPr>
          <a:xfrm>
            <a:off x="654842" y="828675"/>
            <a:ext cx="17339859" cy="558800"/>
          </a:xfrm>
        </p:spPr>
        <p:txBody>
          <a:bodyPr/>
          <a:lstStyle/>
          <a:p>
            <a:r>
              <a:rPr lang="en-GB" dirty="0"/>
              <a:t>Revised Scrutiny Process – Medical and Dental posts</a:t>
            </a:r>
          </a:p>
        </p:txBody>
      </p:sp>
      <p:sp>
        <p:nvSpPr>
          <p:cNvPr id="4" name="Rectangle 3">
            <a:extLst>
              <a:ext uri="{FF2B5EF4-FFF2-40B4-BE49-F238E27FC236}">
                <a16:creationId xmlns:a16="http://schemas.microsoft.com/office/drawing/2014/main" id="{B740239B-2928-C4FF-D0DB-3F5090B48489}"/>
              </a:ext>
            </a:extLst>
          </p:cNvPr>
          <p:cNvSpPr/>
          <p:nvPr/>
        </p:nvSpPr>
        <p:spPr>
          <a:xfrm>
            <a:off x="654844" y="1926976"/>
            <a:ext cx="1557887" cy="1611125"/>
          </a:xfrm>
          <a:prstGeom prst="rect">
            <a:avLst/>
          </a:prstGeom>
          <a:solidFill>
            <a:srgbClr val="D2DEEF"/>
          </a:solidFill>
          <a:ln w="28575">
            <a:solidFill>
              <a:srgbClr val="1F35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a:solidFill>
                  <a:srgbClr val="1F355E"/>
                </a:solidFill>
                <a:latin typeface="Arial "/>
              </a:rPr>
              <a:t>Hiring/ Recruiting Manager submits request on Trac</a:t>
            </a:r>
          </a:p>
        </p:txBody>
      </p:sp>
      <p:sp>
        <p:nvSpPr>
          <p:cNvPr id="5" name="Rectangle 4">
            <a:extLst>
              <a:ext uri="{FF2B5EF4-FFF2-40B4-BE49-F238E27FC236}">
                <a16:creationId xmlns:a16="http://schemas.microsoft.com/office/drawing/2014/main" id="{024103B2-D957-85DB-5BBC-8F8416287ECC}"/>
              </a:ext>
            </a:extLst>
          </p:cNvPr>
          <p:cNvSpPr/>
          <p:nvPr/>
        </p:nvSpPr>
        <p:spPr>
          <a:xfrm>
            <a:off x="654844" y="4496893"/>
            <a:ext cx="1557887" cy="2023358"/>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dirty="0">
                <a:solidFill>
                  <a:srgbClr val="1F355E"/>
                </a:solidFill>
                <a:latin typeface="Arial "/>
              </a:rPr>
              <a:t>Medical Workforce undertakes initial quality check</a:t>
            </a:r>
          </a:p>
        </p:txBody>
      </p:sp>
      <p:sp>
        <p:nvSpPr>
          <p:cNvPr id="6" name="Rectangle 5">
            <a:extLst>
              <a:ext uri="{FF2B5EF4-FFF2-40B4-BE49-F238E27FC236}">
                <a16:creationId xmlns:a16="http://schemas.microsoft.com/office/drawing/2014/main" id="{A79AF969-19D4-A573-3949-710ABD1634BB}"/>
              </a:ext>
            </a:extLst>
          </p:cNvPr>
          <p:cNvSpPr/>
          <p:nvPr/>
        </p:nvSpPr>
        <p:spPr>
          <a:xfrm>
            <a:off x="3807601" y="4496893"/>
            <a:ext cx="1557887" cy="2023356"/>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dirty="0">
                <a:solidFill>
                  <a:srgbClr val="1F355E"/>
                </a:solidFill>
                <a:latin typeface="Arial "/>
              </a:rPr>
              <a:t>Budget holder and Finance reviews request</a:t>
            </a:r>
          </a:p>
        </p:txBody>
      </p:sp>
      <p:sp>
        <p:nvSpPr>
          <p:cNvPr id="8" name="Rectangle 7">
            <a:extLst>
              <a:ext uri="{FF2B5EF4-FFF2-40B4-BE49-F238E27FC236}">
                <a16:creationId xmlns:a16="http://schemas.microsoft.com/office/drawing/2014/main" id="{C00120DB-9110-5DC1-5E2B-28B7E9A1970C}"/>
              </a:ext>
            </a:extLst>
          </p:cNvPr>
          <p:cNvSpPr/>
          <p:nvPr/>
        </p:nvSpPr>
        <p:spPr>
          <a:xfrm>
            <a:off x="6857021" y="4467143"/>
            <a:ext cx="1557887" cy="2023344"/>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a:solidFill>
                  <a:srgbClr val="1F355E"/>
                </a:solidFill>
                <a:latin typeface="Arial "/>
              </a:rPr>
              <a:t>Divisional scrutiny panel reviews request (where applicable)**</a:t>
            </a:r>
          </a:p>
          <a:p>
            <a:pPr algn="ctr" defTabSz="1507937">
              <a:defRPr/>
            </a:pPr>
            <a:endParaRPr lang="en-GB" sz="1732">
              <a:solidFill>
                <a:srgbClr val="1F355E"/>
              </a:solidFill>
              <a:latin typeface="Arial "/>
            </a:endParaRPr>
          </a:p>
        </p:txBody>
      </p:sp>
      <p:sp>
        <p:nvSpPr>
          <p:cNvPr id="9" name="Rectangle 8">
            <a:extLst>
              <a:ext uri="{FF2B5EF4-FFF2-40B4-BE49-F238E27FC236}">
                <a16:creationId xmlns:a16="http://schemas.microsoft.com/office/drawing/2014/main" id="{4602D6CD-8359-37B3-890E-A1171D01A8BC}"/>
              </a:ext>
            </a:extLst>
          </p:cNvPr>
          <p:cNvSpPr/>
          <p:nvPr/>
        </p:nvSpPr>
        <p:spPr>
          <a:xfrm>
            <a:off x="10120725" y="4502762"/>
            <a:ext cx="1683748" cy="2004439"/>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a:solidFill>
                  <a:srgbClr val="1F355E"/>
                </a:solidFill>
                <a:latin typeface="Arial "/>
              </a:rPr>
              <a:t>Service Group panel reviews request (where applicable)**</a:t>
            </a:r>
          </a:p>
          <a:p>
            <a:pPr algn="ctr" defTabSz="1507937">
              <a:defRPr/>
            </a:pPr>
            <a:endParaRPr lang="en-GB" sz="1732">
              <a:solidFill>
                <a:srgbClr val="1F355E"/>
              </a:solidFill>
              <a:latin typeface="Arial "/>
            </a:endParaRPr>
          </a:p>
        </p:txBody>
      </p:sp>
      <p:sp>
        <p:nvSpPr>
          <p:cNvPr id="10" name="Rectangle 9">
            <a:extLst>
              <a:ext uri="{FF2B5EF4-FFF2-40B4-BE49-F238E27FC236}">
                <a16:creationId xmlns:a16="http://schemas.microsoft.com/office/drawing/2014/main" id="{042A96F1-631C-2C68-333F-43ACCA2B5159}"/>
              </a:ext>
            </a:extLst>
          </p:cNvPr>
          <p:cNvSpPr/>
          <p:nvPr/>
        </p:nvSpPr>
        <p:spPr>
          <a:xfrm>
            <a:off x="13484680" y="4473099"/>
            <a:ext cx="1557887" cy="2017388"/>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1600" dirty="0">
              <a:solidFill>
                <a:srgbClr val="1F355E"/>
              </a:solidFill>
              <a:latin typeface="Arial "/>
            </a:endParaRPr>
          </a:p>
          <a:p>
            <a:pPr algn="ctr" defTabSz="1507937">
              <a:defRPr/>
            </a:pPr>
            <a:r>
              <a:rPr lang="en-GB" sz="1600" dirty="0">
                <a:solidFill>
                  <a:srgbClr val="1F355E"/>
                </a:solidFill>
                <a:latin typeface="Arial "/>
              </a:rPr>
              <a:t>Executive team panel reviews requests considering views of professional boards</a:t>
            </a:r>
          </a:p>
          <a:p>
            <a:pPr algn="ctr" defTabSz="1507937">
              <a:defRPr/>
            </a:pPr>
            <a:endParaRPr lang="en-GB" sz="1732" dirty="0">
              <a:solidFill>
                <a:srgbClr val="1F355E"/>
              </a:solidFill>
              <a:latin typeface="Arial "/>
            </a:endParaRPr>
          </a:p>
        </p:txBody>
      </p:sp>
      <p:sp>
        <p:nvSpPr>
          <p:cNvPr id="11" name="Rectangle 10">
            <a:extLst>
              <a:ext uri="{FF2B5EF4-FFF2-40B4-BE49-F238E27FC236}">
                <a16:creationId xmlns:a16="http://schemas.microsoft.com/office/drawing/2014/main" id="{F345F995-CA5D-0433-9400-3C5C612035D3}"/>
              </a:ext>
            </a:extLst>
          </p:cNvPr>
          <p:cNvSpPr/>
          <p:nvPr/>
        </p:nvSpPr>
        <p:spPr>
          <a:xfrm>
            <a:off x="16939919" y="4473099"/>
            <a:ext cx="1835688" cy="2017388"/>
          </a:xfrm>
          <a:prstGeom prst="rect">
            <a:avLst/>
          </a:prstGeom>
          <a:solidFill>
            <a:srgbClr val="D2DEEF"/>
          </a:solidFill>
          <a:ln w="28575">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a:solidFill>
                  <a:srgbClr val="1F355E"/>
                </a:solidFill>
                <a:latin typeface="Arial "/>
              </a:rPr>
              <a:t>Medical Workforce Team undertakes final quality checks </a:t>
            </a:r>
          </a:p>
        </p:txBody>
      </p:sp>
      <p:cxnSp>
        <p:nvCxnSpPr>
          <p:cNvPr id="12" name="Straight Arrow Connector 11">
            <a:extLst>
              <a:ext uri="{FF2B5EF4-FFF2-40B4-BE49-F238E27FC236}">
                <a16:creationId xmlns:a16="http://schemas.microsoft.com/office/drawing/2014/main" id="{14144DFA-F48E-9AE1-BFB3-CC521F4B9D45}"/>
              </a:ext>
            </a:extLst>
          </p:cNvPr>
          <p:cNvCxnSpPr>
            <a:cxnSpLocks/>
            <a:stCxn id="5" idx="3"/>
            <a:endCxn id="6" idx="1"/>
          </p:cNvCxnSpPr>
          <p:nvPr/>
        </p:nvCxnSpPr>
        <p:spPr>
          <a:xfrm flipV="1">
            <a:off x="2212731" y="5508571"/>
            <a:ext cx="1594870" cy="1"/>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DBD1870-9B3D-B1CC-7024-41961F75E63F}"/>
              </a:ext>
            </a:extLst>
          </p:cNvPr>
          <p:cNvCxnSpPr>
            <a:cxnSpLocks/>
          </p:cNvCxnSpPr>
          <p:nvPr/>
        </p:nvCxnSpPr>
        <p:spPr>
          <a:xfrm>
            <a:off x="5365488" y="5397550"/>
            <a:ext cx="1280563" cy="0"/>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4E99D22-ACFE-1A20-BEE8-89B72D9CEDF8}"/>
              </a:ext>
            </a:extLst>
          </p:cNvPr>
          <p:cNvCxnSpPr>
            <a:cxnSpLocks/>
            <a:stCxn id="10" idx="3"/>
            <a:endCxn id="11" idx="1"/>
          </p:cNvCxnSpPr>
          <p:nvPr/>
        </p:nvCxnSpPr>
        <p:spPr>
          <a:xfrm>
            <a:off x="15042567" y="5481793"/>
            <a:ext cx="1897352" cy="0"/>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9B393684-07D2-439D-73A4-F0FABAA110AA}"/>
              </a:ext>
            </a:extLst>
          </p:cNvPr>
          <p:cNvSpPr/>
          <p:nvPr/>
        </p:nvSpPr>
        <p:spPr>
          <a:xfrm>
            <a:off x="654844" y="7627442"/>
            <a:ext cx="1507913" cy="1507913"/>
          </a:xfrm>
          <a:prstGeom prst="ellipse">
            <a:avLst/>
          </a:prstGeom>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defTabSz="1507937">
              <a:defRPr/>
            </a:pPr>
            <a:r>
              <a:rPr lang="en-GB" sz="1732">
                <a:solidFill>
                  <a:schemeClr val="bg1"/>
                </a:solidFill>
                <a:latin typeface="Arial "/>
              </a:rPr>
              <a:t>Request </a:t>
            </a:r>
          </a:p>
          <a:p>
            <a:pPr algn="ctr" defTabSz="1507937">
              <a:defRPr/>
            </a:pPr>
            <a:r>
              <a:rPr lang="en-GB" sz="1732">
                <a:solidFill>
                  <a:schemeClr val="bg1"/>
                </a:solidFill>
                <a:latin typeface="Arial "/>
              </a:rPr>
              <a:t>rejected and </a:t>
            </a:r>
          </a:p>
          <a:p>
            <a:pPr algn="ctr" defTabSz="1507937">
              <a:defRPr/>
            </a:pPr>
            <a:r>
              <a:rPr lang="en-GB" sz="1732">
                <a:solidFill>
                  <a:schemeClr val="bg1"/>
                </a:solidFill>
                <a:latin typeface="Arial "/>
              </a:rPr>
              <a:t>logged</a:t>
            </a:r>
          </a:p>
        </p:txBody>
      </p:sp>
      <p:cxnSp>
        <p:nvCxnSpPr>
          <p:cNvPr id="32" name="Straight Arrow Connector 31">
            <a:extLst>
              <a:ext uri="{FF2B5EF4-FFF2-40B4-BE49-F238E27FC236}">
                <a16:creationId xmlns:a16="http://schemas.microsoft.com/office/drawing/2014/main" id="{75DE0442-627F-C7E6-37B9-DBAB0322C7E0}"/>
              </a:ext>
            </a:extLst>
          </p:cNvPr>
          <p:cNvCxnSpPr>
            <a:cxnSpLocks/>
            <a:stCxn id="4" idx="2"/>
            <a:endCxn id="5" idx="0"/>
          </p:cNvCxnSpPr>
          <p:nvPr/>
        </p:nvCxnSpPr>
        <p:spPr>
          <a:xfrm>
            <a:off x="1433788" y="3538101"/>
            <a:ext cx="0" cy="958792"/>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DBCFDC1F-3FD9-D9CB-AAA6-5D40BA51851D}"/>
              </a:ext>
            </a:extLst>
          </p:cNvPr>
          <p:cNvCxnSpPr>
            <a:cxnSpLocks/>
            <a:stCxn id="6" idx="2"/>
            <a:endCxn id="31" idx="6"/>
          </p:cNvCxnSpPr>
          <p:nvPr/>
        </p:nvCxnSpPr>
        <p:spPr>
          <a:xfrm rot="5400000">
            <a:off x="2444076" y="6238930"/>
            <a:ext cx="1861150" cy="2423788"/>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CA80155F-ACC4-AA89-C42A-031A3D1350CC}"/>
              </a:ext>
            </a:extLst>
          </p:cNvPr>
          <p:cNvCxnSpPr>
            <a:cxnSpLocks/>
            <a:stCxn id="8" idx="2"/>
          </p:cNvCxnSpPr>
          <p:nvPr/>
        </p:nvCxnSpPr>
        <p:spPr>
          <a:xfrm rot="5400000">
            <a:off x="5286165" y="6001847"/>
            <a:ext cx="1861161" cy="2838441"/>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250CA127-2413-1FAE-58D1-EAC92A2BB063}"/>
              </a:ext>
            </a:extLst>
          </p:cNvPr>
          <p:cNvCxnSpPr>
            <a:cxnSpLocks/>
            <a:stCxn id="9" idx="2"/>
          </p:cNvCxnSpPr>
          <p:nvPr/>
        </p:nvCxnSpPr>
        <p:spPr>
          <a:xfrm rot="5400000">
            <a:off x="8588937" y="5994699"/>
            <a:ext cx="1861161" cy="2886165"/>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2B73A64F-F520-C314-689C-0F530F104E96}"/>
              </a:ext>
            </a:extLst>
          </p:cNvPr>
          <p:cNvCxnSpPr>
            <a:cxnSpLocks/>
            <a:stCxn id="10" idx="2"/>
          </p:cNvCxnSpPr>
          <p:nvPr/>
        </p:nvCxnSpPr>
        <p:spPr>
          <a:xfrm rot="5400000">
            <a:off x="11929558" y="6017583"/>
            <a:ext cx="1861163" cy="2806971"/>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B23A6B90-D8F9-E226-082E-4AFD3C8A7A65}"/>
              </a:ext>
            </a:extLst>
          </p:cNvPr>
          <p:cNvCxnSpPr>
            <a:cxnSpLocks/>
            <a:stCxn id="11" idx="2"/>
          </p:cNvCxnSpPr>
          <p:nvPr/>
        </p:nvCxnSpPr>
        <p:spPr>
          <a:xfrm rot="5400000">
            <a:off x="15438513" y="5932399"/>
            <a:ext cx="1861163" cy="2977339"/>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C83B169-7ED9-3EBA-7039-10E62BB2C04E}"/>
              </a:ext>
            </a:extLst>
          </p:cNvPr>
          <p:cNvCxnSpPr>
            <a:cxnSpLocks/>
            <a:stCxn id="5" idx="2"/>
            <a:endCxn id="31" idx="0"/>
          </p:cNvCxnSpPr>
          <p:nvPr/>
        </p:nvCxnSpPr>
        <p:spPr>
          <a:xfrm flipH="1">
            <a:off x="1408801" y="6520251"/>
            <a:ext cx="24987" cy="1107191"/>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4C96C08C-FCFC-4702-9A6A-37BEDB57A21B}"/>
              </a:ext>
            </a:extLst>
          </p:cNvPr>
          <p:cNvSpPr txBox="1"/>
          <p:nvPr/>
        </p:nvSpPr>
        <p:spPr>
          <a:xfrm>
            <a:off x="2247925" y="5006851"/>
            <a:ext cx="1210175" cy="338554"/>
          </a:xfrm>
          <a:prstGeom prst="rect">
            <a:avLst/>
          </a:prstGeom>
          <a:solidFill>
            <a:schemeClr val="bg1"/>
          </a:solidFill>
        </p:spPr>
        <p:txBody>
          <a:bodyPr wrap="square" rtlCol="0">
            <a:spAutoFit/>
          </a:bodyPr>
          <a:lstStyle/>
          <a:p>
            <a:pPr algn="ctr"/>
            <a:r>
              <a:rPr lang="en-GB" sz="1600" i="1">
                <a:latin typeface="Arial" panose="020B0604020202020204" pitchFamily="34" charset="0"/>
                <a:cs typeface="Arial" panose="020B0604020202020204" pitchFamily="34" charset="0"/>
              </a:rPr>
              <a:t>Approved</a:t>
            </a:r>
            <a:endParaRPr lang="en-GB" sz="1979" i="1">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0BE4D3AC-EF6B-7491-C8AC-098FD4F1088C}"/>
              </a:ext>
            </a:extLst>
          </p:cNvPr>
          <p:cNvSpPr txBox="1"/>
          <p:nvPr/>
        </p:nvSpPr>
        <p:spPr>
          <a:xfrm>
            <a:off x="5627754" y="4997655"/>
            <a:ext cx="1210175"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2AA8BD80-B8D9-7BAA-EA58-1DC282BAC761}"/>
              </a:ext>
            </a:extLst>
          </p:cNvPr>
          <p:cNvSpPr txBox="1"/>
          <p:nvPr/>
        </p:nvSpPr>
        <p:spPr>
          <a:xfrm>
            <a:off x="15419372" y="4997655"/>
            <a:ext cx="1210175"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12020555-B023-F82C-4E5B-11074134E3B0}"/>
              </a:ext>
            </a:extLst>
          </p:cNvPr>
          <p:cNvSpPr txBox="1"/>
          <p:nvPr/>
        </p:nvSpPr>
        <p:spPr>
          <a:xfrm>
            <a:off x="667873" y="6931909"/>
            <a:ext cx="1526861" cy="338554"/>
          </a:xfrm>
          <a:prstGeom prst="rect">
            <a:avLst/>
          </a:prstGeom>
          <a:solidFill>
            <a:schemeClr val="bg1"/>
          </a:solidFill>
        </p:spPr>
        <p:txBody>
          <a:bodyPr wrap="square" rtlCol="0">
            <a:spAutoFit/>
          </a:bodyPr>
          <a:lstStyle/>
          <a:p>
            <a:pPr algn="ctr"/>
            <a:r>
              <a:rPr lang="en-GB" sz="1600" i="1">
                <a:latin typeface="Arial" panose="020B0604020202020204" pitchFamily="34" charset="0"/>
                <a:cs typeface="Arial" panose="020B0604020202020204" pitchFamily="34" charset="0"/>
              </a:rPr>
              <a:t>Rejected</a:t>
            </a:r>
            <a:endParaRPr lang="en-GB" sz="1979" i="1">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164914A8-BF57-C6B3-471B-184170CC637E}"/>
              </a:ext>
            </a:extLst>
          </p:cNvPr>
          <p:cNvSpPr txBox="1"/>
          <p:nvPr/>
        </p:nvSpPr>
        <p:spPr>
          <a:xfrm>
            <a:off x="3510170" y="6931909"/>
            <a:ext cx="1526861" cy="338554"/>
          </a:xfrm>
          <a:prstGeom prst="rect">
            <a:avLst/>
          </a:prstGeom>
          <a:solidFill>
            <a:schemeClr val="bg1"/>
          </a:solidFill>
        </p:spPr>
        <p:txBody>
          <a:bodyPr wrap="square" rtlCol="0">
            <a:spAutoFit/>
          </a:bodyPr>
          <a:lstStyle/>
          <a:p>
            <a:pPr algn="ctr"/>
            <a:r>
              <a:rPr lang="en-GB" sz="1600" i="1">
                <a:latin typeface="Arial" panose="020B0604020202020204" pitchFamily="34" charset="0"/>
                <a:cs typeface="Arial" panose="020B0604020202020204" pitchFamily="34" charset="0"/>
              </a:rPr>
              <a:t>Rejected</a:t>
            </a:r>
            <a:endParaRPr lang="en-GB" sz="1979" i="1">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34A02CEF-E3C9-3CB6-E3E6-FE5E77A23580}"/>
              </a:ext>
            </a:extLst>
          </p:cNvPr>
          <p:cNvSpPr txBox="1"/>
          <p:nvPr/>
        </p:nvSpPr>
        <p:spPr>
          <a:xfrm>
            <a:off x="6870450" y="6931909"/>
            <a:ext cx="1526861"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Rejected</a:t>
            </a:r>
            <a:endParaRPr lang="en-GB" sz="1979" i="1" dirty="0">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E3860BE8-40EC-F88F-B682-9B4AA37A31F1}"/>
              </a:ext>
            </a:extLst>
          </p:cNvPr>
          <p:cNvSpPr txBox="1"/>
          <p:nvPr/>
        </p:nvSpPr>
        <p:spPr>
          <a:xfrm>
            <a:off x="10226188" y="6918860"/>
            <a:ext cx="1526861"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Rejected</a:t>
            </a:r>
            <a:endParaRPr lang="en-GB" sz="1979" i="1" dirty="0">
              <a:latin typeface="Arial" panose="020B060402020202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1A13D573-D851-4358-0669-C50E9383EB42}"/>
              </a:ext>
            </a:extLst>
          </p:cNvPr>
          <p:cNvSpPr txBox="1"/>
          <p:nvPr/>
        </p:nvSpPr>
        <p:spPr>
          <a:xfrm>
            <a:off x="13515706" y="6838028"/>
            <a:ext cx="1526861"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Rejected</a:t>
            </a:r>
            <a:endParaRPr lang="en-GB" sz="1979" i="1" dirty="0">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AFD7CE18-2F07-AF82-16DB-A86A0610917D}"/>
              </a:ext>
            </a:extLst>
          </p:cNvPr>
          <p:cNvSpPr txBox="1"/>
          <p:nvPr/>
        </p:nvSpPr>
        <p:spPr>
          <a:xfrm>
            <a:off x="17101619" y="6828805"/>
            <a:ext cx="1526861"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Rejected</a:t>
            </a:r>
            <a:endParaRPr lang="en-GB" sz="1979" i="1" dirty="0">
              <a:latin typeface="Arial" panose="020B0604020202020204" pitchFamily="34" charset="0"/>
              <a:cs typeface="Arial" panose="020B0604020202020204" pitchFamily="34" charset="0"/>
            </a:endParaRPr>
          </a:p>
        </p:txBody>
      </p:sp>
      <p:sp>
        <p:nvSpPr>
          <p:cNvPr id="78" name="Oval 77">
            <a:extLst>
              <a:ext uri="{FF2B5EF4-FFF2-40B4-BE49-F238E27FC236}">
                <a16:creationId xmlns:a16="http://schemas.microsoft.com/office/drawing/2014/main" id="{5AE43F7A-DD9B-FB50-BD8C-5E95BA20F146}"/>
              </a:ext>
            </a:extLst>
          </p:cNvPr>
          <p:cNvSpPr/>
          <p:nvPr/>
        </p:nvSpPr>
        <p:spPr>
          <a:xfrm>
            <a:off x="16859450" y="1709434"/>
            <a:ext cx="1961309" cy="1875039"/>
          </a:xfrm>
          <a:prstGeom prst="ellipse">
            <a:avLst/>
          </a:prstGeom>
          <a:ln w="285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defTabSz="1507937">
              <a:defRPr/>
            </a:pPr>
            <a:r>
              <a:rPr lang="en-GB" sz="1732">
                <a:solidFill>
                  <a:schemeClr val="bg1"/>
                </a:solidFill>
                <a:latin typeface="Arial "/>
              </a:rPr>
              <a:t>Advert </a:t>
            </a:r>
          </a:p>
          <a:p>
            <a:pPr algn="ctr" defTabSz="1507937">
              <a:defRPr/>
            </a:pPr>
            <a:r>
              <a:rPr lang="en-GB" sz="1732">
                <a:solidFill>
                  <a:schemeClr val="bg1"/>
                </a:solidFill>
                <a:latin typeface="Arial "/>
              </a:rPr>
              <a:t>Published by </a:t>
            </a:r>
          </a:p>
          <a:p>
            <a:pPr algn="ctr" defTabSz="1507937">
              <a:defRPr/>
            </a:pPr>
            <a:r>
              <a:rPr lang="en-GB" sz="1732">
                <a:solidFill>
                  <a:schemeClr val="bg1"/>
                </a:solidFill>
                <a:latin typeface="Arial "/>
              </a:rPr>
              <a:t>Medical Workforce</a:t>
            </a:r>
          </a:p>
        </p:txBody>
      </p:sp>
      <p:cxnSp>
        <p:nvCxnSpPr>
          <p:cNvPr id="83" name="Straight Arrow Connector 82">
            <a:extLst>
              <a:ext uri="{FF2B5EF4-FFF2-40B4-BE49-F238E27FC236}">
                <a16:creationId xmlns:a16="http://schemas.microsoft.com/office/drawing/2014/main" id="{426DE32A-C7F1-78B7-17D5-758A1E1DA1F7}"/>
              </a:ext>
            </a:extLst>
          </p:cNvPr>
          <p:cNvCxnSpPr>
            <a:cxnSpLocks/>
            <a:stCxn id="11" idx="0"/>
          </p:cNvCxnSpPr>
          <p:nvPr/>
        </p:nvCxnSpPr>
        <p:spPr>
          <a:xfrm flipV="1">
            <a:off x="17857763" y="3548204"/>
            <a:ext cx="1" cy="924895"/>
          </a:xfrm>
          <a:prstGeom prst="straightConnector1">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6D458614-6388-33FB-5D09-4DE8FF9D2016}"/>
              </a:ext>
            </a:extLst>
          </p:cNvPr>
          <p:cNvGrpSpPr/>
          <p:nvPr/>
        </p:nvGrpSpPr>
        <p:grpSpPr>
          <a:xfrm>
            <a:off x="8249235" y="10398786"/>
            <a:ext cx="11234109" cy="800139"/>
            <a:chOff x="10656786" y="10346099"/>
            <a:chExt cx="11234109" cy="800139"/>
          </a:xfrm>
        </p:grpSpPr>
        <p:grpSp>
          <p:nvGrpSpPr>
            <p:cNvPr id="93" name="Group 92">
              <a:extLst>
                <a:ext uri="{FF2B5EF4-FFF2-40B4-BE49-F238E27FC236}">
                  <a16:creationId xmlns:a16="http://schemas.microsoft.com/office/drawing/2014/main" id="{6171FDC2-5B18-5765-C7DA-77CEC7C3B5DA}"/>
                </a:ext>
              </a:extLst>
            </p:cNvPr>
            <p:cNvGrpSpPr/>
            <p:nvPr/>
          </p:nvGrpSpPr>
          <p:grpSpPr>
            <a:xfrm>
              <a:off x="10656786" y="10346099"/>
              <a:ext cx="11234109" cy="800139"/>
              <a:chOff x="6462230" y="6273882"/>
              <a:chExt cx="6812373" cy="485205"/>
            </a:xfrm>
          </p:grpSpPr>
          <p:grpSp>
            <p:nvGrpSpPr>
              <p:cNvPr id="94" name="Group 93">
                <a:extLst>
                  <a:ext uri="{FF2B5EF4-FFF2-40B4-BE49-F238E27FC236}">
                    <a16:creationId xmlns:a16="http://schemas.microsoft.com/office/drawing/2014/main" id="{C9E3FA5A-FDB5-7030-EF0E-DDC4EFD345FC}"/>
                  </a:ext>
                </a:extLst>
              </p:cNvPr>
              <p:cNvGrpSpPr/>
              <p:nvPr/>
            </p:nvGrpSpPr>
            <p:grpSpPr>
              <a:xfrm>
                <a:off x="6462230" y="6273882"/>
                <a:ext cx="6812373" cy="485205"/>
                <a:chOff x="6462230" y="6273882"/>
                <a:chExt cx="6812373" cy="485205"/>
              </a:xfrm>
            </p:grpSpPr>
            <p:sp>
              <p:nvSpPr>
                <p:cNvPr id="99" name="TextBox 98">
                  <a:extLst>
                    <a:ext uri="{FF2B5EF4-FFF2-40B4-BE49-F238E27FC236}">
                      <a16:creationId xmlns:a16="http://schemas.microsoft.com/office/drawing/2014/main" id="{BD166E3E-8D0C-9F00-C598-2A888288A9B0}"/>
                    </a:ext>
                  </a:extLst>
                </p:cNvPr>
                <p:cNvSpPr txBox="1"/>
                <p:nvPr/>
              </p:nvSpPr>
              <p:spPr>
                <a:xfrm>
                  <a:off x="8669813" y="6385679"/>
                  <a:ext cx="1174436" cy="225285"/>
                </a:xfrm>
                <a:prstGeom prst="rect">
                  <a:avLst/>
                </a:prstGeom>
                <a:solidFill>
                  <a:schemeClr val="bg1"/>
                </a:solidFill>
              </p:spPr>
              <p:txBody>
                <a:bodyPr wrap="square" lIns="59367" rIns="59367" rtlCol="0">
                  <a:spAutoFit/>
                </a:bodyPr>
                <a:lstStyle/>
                <a:p>
                  <a:r>
                    <a:rPr lang="en-GB" sz="1814">
                      <a:latin typeface="Arial" panose="020B0604020202020204" pitchFamily="34" charset="0"/>
                      <a:cs typeface="Arial" panose="020B0604020202020204" pitchFamily="34" charset="0"/>
                    </a:rPr>
                    <a:t>Decision point</a:t>
                  </a:r>
                </a:p>
              </p:txBody>
            </p:sp>
            <p:sp>
              <p:nvSpPr>
                <p:cNvPr id="100" name="Flowchart: Process 99">
                  <a:extLst>
                    <a:ext uri="{FF2B5EF4-FFF2-40B4-BE49-F238E27FC236}">
                      <a16:creationId xmlns:a16="http://schemas.microsoft.com/office/drawing/2014/main" id="{95021E02-5094-0614-467A-D797A6F262E3}"/>
                    </a:ext>
                  </a:extLst>
                </p:cNvPr>
                <p:cNvSpPr/>
                <p:nvPr/>
              </p:nvSpPr>
              <p:spPr>
                <a:xfrm>
                  <a:off x="6462230" y="6273882"/>
                  <a:ext cx="6812373" cy="485205"/>
                </a:xfrm>
                <a:prstGeom prst="flowChartProcess">
                  <a:avLst/>
                </a:prstGeom>
                <a:noFill/>
                <a:ln>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968"/>
                </a:p>
              </p:txBody>
            </p:sp>
            <p:sp>
              <p:nvSpPr>
                <p:cNvPr id="101" name="TextBox 100">
                  <a:extLst>
                    <a:ext uri="{FF2B5EF4-FFF2-40B4-BE49-F238E27FC236}">
                      <a16:creationId xmlns:a16="http://schemas.microsoft.com/office/drawing/2014/main" id="{97ADB488-76AE-10C9-DC8A-6A04A3666A42}"/>
                    </a:ext>
                  </a:extLst>
                </p:cNvPr>
                <p:cNvSpPr txBox="1"/>
                <p:nvPr/>
              </p:nvSpPr>
              <p:spPr>
                <a:xfrm>
                  <a:off x="10273476" y="6394060"/>
                  <a:ext cx="1270582" cy="225285"/>
                </a:xfrm>
                <a:prstGeom prst="rect">
                  <a:avLst/>
                </a:prstGeom>
                <a:solidFill>
                  <a:schemeClr val="bg1"/>
                </a:solidFill>
              </p:spPr>
              <p:txBody>
                <a:bodyPr wrap="square" lIns="59367" rIns="59367" rtlCol="0">
                  <a:spAutoFit/>
                </a:bodyPr>
                <a:lstStyle/>
                <a:p>
                  <a:r>
                    <a:rPr lang="en-GB" sz="1814">
                      <a:latin typeface="Arial" panose="020B0604020202020204" pitchFamily="34" charset="0"/>
                      <a:cs typeface="Arial" panose="020B0604020202020204" pitchFamily="34" charset="0"/>
                    </a:rPr>
                    <a:t>Process end point</a:t>
                  </a:r>
                </a:p>
              </p:txBody>
            </p:sp>
            <p:sp>
              <p:nvSpPr>
                <p:cNvPr id="102" name="Oval 101">
                  <a:extLst>
                    <a:ext uri="{FF2B5EF4-FFF2-40B4-BE49-F238E27FC236}">
                      <a16:creationId xmlns:a16="http://schemas.microsoft.com/office/drawing/2014/main" id="{A7AADFA7-80DC-C479-800F-876336EE8872}"/>
                    </a:ext>
                  </a:extLst>
                </p:cNvPr>
                <p:cNvSpPr/>
                <p:nvPr/>
              </p:nvSpPr>
              <p:spPr>
                <a:xfrm>
                  <a:off x="9923169" y="6385679"/>
                  <a:ext cx="271387" cy="26161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968"/>
                </a:p>
              </p:txBody>
            </p:sp>
          </p:grpSp>
          <p:sp>
            <p:nvSpPr>
              <p:cNvPr id="95" name="Flowchart: Process 94">
                <a:extLst>
                  <a:ext uri="{FF2B5EF4-FFF2-40B4-BE49-F238E27FC236}">
                    <a16:creationId xmlns:a16="http://schemas.microsoft.com/office/drawing/2014/main" id="{044FD393-E9B1-C095-F243-5F5FA7FB6CF2}"/>
                  </a:ext>
                </a:extLst>
              </p:cNvPr>
              <p:cNvSpPr/>
              <p:nvPr/>
            </p:nvSpPr>
            <p:spPr>
              <a:xfrm>
                <a:off x="6664210" y="6370210"/>
                <a:ext cx="283922" cy="261610"/>
              </a:xfrm>
              <a:prstGeom prst="flowChartProcess">
                <a:avLst/>
              </a:prstGeom>
              <a:solidFill>
                <a:srgbClr val="D2DEEF"/>
              </a:solidFill>
              <a:ln>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79"/>
              </a:p>
            </p:txBody>
          </p:sp>
          <p:sp>
            <p:nvSpPr>
              <p:cNvPr id="96" name="TextBox 95">
                <a:extLst>
                  <a:ext uri="{FF2B5EF4-FFF2-40B4-BE49-F238E27FC236}">
                    <a16:creationId xmlns:a16="http://schemas.microsoft.com/office/drawing/2014/main" id="{68680E09-4918-FA80-F624-FF053837C1A3}"/>
                  </a:ext>
                </a:extLst>
              </p:cNvPr>
              <p:cNvSpPr txBox="1"/>
              <p:nvPr/>
            </p:nvSpPr>
            <p:spPr>
              <a:xfrm>
                <a:off x="7010772" y="6385679"/>
                <a:ext cx="962885" cy="225285"/>
              </a:xfrm>
              <a:prstGeom prst="rect">
                <a:avLst/>
              </a:prstGeom>
              <a:solidFill>
                <a:schemeClr val="bg1"/>
              </a:solidFill>
            </p:spPr>
            <p:txBody>
              <a:bodyPr wrap="square" lIns="59367" rIns="59367" rtlCol="0">
                <a:spAutoFit/>
              </a:bodyPr>
              <a:lstStyle/>
              <a:p>
                <a:r>
                  <a:rPr lang="en-GB" sz="1814">
                    <a:latin typeface="Arial" panose="020B0604020202020204" pitchFamily="34" charset="0"/>
                    <a:cs typeface="Arial" panose="020B0604020202020204" pitchFamily="34" charset="0"/>
                  </a:rPr>
                  <a:t>Process step</a:t>
                </a:r>
              </a:p>
            </p:txBody>
          </p:sp>
        </p:grpSp>
        <p:sp>
          <p:nvSpPr>
            <p:cNvPr id="103" name="Flowchart: Process 102">
              <a:extLst>
                <a:ext uri="{FF2B5EF4-FFF2-40B4-BE49-F238E27FC236}">
                  <a16:creationId xmlns:a16="http://schemas.microsoft.com/office/drawing/2014/main" id="{8D34C9C1-8672-4B13-F0FC-1B7B5E4EDC14}"/>
                </a:ext>
              </a:extLst>
            </p:cNvPr>
            <p:cNvSpPr/>
            <p:nvPr/>
          </p:nvSpPr>
          <p:spPr>
            <a:xfrm>
              <a:off x="13692392" y="10506179"/>
              <a:ext cx="468208" cy="431414"/>
            </a:xfrm>
            <a:prstGeom prst="flowChartProcess">
              <a:avLst/>
            </a:prstGeom>
            <a:solidFill>
              <a:srgbClr val="D2DEEF"/>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79"/>
            </a:p>
          </p:txBody>
        </p:sp>
      </p:grpSp>
      <p:sp>
        <p:nvSpPr>
          <p:cNvPr id="107" name="Rectangle 106">
            <a:extLst>
              <a:ext uri="{FF2B5EF4-FFF2-40B4-BE49-F238E27FC236}">
                <a16:creationId xmlns:a16="http://schemas.microsoft.com/office/drawing/2014/main" id="{6C4B68CF-0750-BE7D-7B08-87A147F2DA78}"/>
              </a:ext>
            </a:extLst>
          </p:cNvPr>
          <p:cNvSpPr/>
          <p:nvPr/>
        </p:nvSpPr>
        <p:spPr>
          <a:xfrm>
            <a:off x="12300488" y="2001120"/>
            <a:ext cx="1557887" cy="1682386"/>
          </a:xfrm>
          <a:prstGeom prst="rect">
            <a:avLst/>
          </a:prstGeom>
          <a:solidFill>
            <a:srgbClr val="D2DEEF"/>
          </a:solidFill>
          <a:ln w="28575">
            <a:solidFill>
              <a:srgbClr val="1F35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r>
              <a:rPr lang="en-GB" sz="1732" dirty="0">
                <a:solidFill>
                  <a:srgbClr val="1F355E"/>
                </a:solidFill>
                <a:latin typeface="Arial "/>
              </a:rPr>
              <a:t>Vacancy report sent to </a:t>
            </a:r>
            <a:r>
              <a:rPr lang="en-GB" sz="1732" b="1" dirty="0">
                <a:solidFill>
                  <a:srgbClr val="1F355E"/>
                </a:solidFill>
                <a:latin typeface="Arial "/>
              </a:rPr>
              <a:t>professional workforce boards</a:t>
            </a:r>
          </a:p>
          <a:p>
            <a:pPr algn="ctr" defTabSz="1507937">
              <a:defRPr/>
            </a:pPr>
            <a:endParaRPr lang="en-GB" sz="1732" dirty="0">
              <a:solidFill>
                <a:srgbClr val="1F355E"/>
              </a:solidFill>
              <a:latin typeface="Arial "/>
            </a:endParaRPr>
          </a:p>
        </p:txBody>
      </p:sp>
      <p:cxnSp>
        <p:nvCxnSpPr>
          <p:cNvPr id="108" name="Connector: Elbow 107">
            <a:extLst>
              <a:ext uri="{FF2B5EF4-FFF2-40B4-BE49-F238E27FC236}">
                <a16:creationId xmlns:a16="http://schemas.microsoft.com/office/drawing/2014/main" id="{B8E540EB-B6DE-B99C-928B-7EEFC79E71EE}"/>
              </a:ext>
            </a:extLst>
          </p:cNvPr>
          <p:cNvCxnSpPr>
            <a:cxnSpLocks/>
          </p:cNvCxnSpPr>
          <p:nvPr/>
        </p:nvCxnSpPr>
        <p:spPr>
          <a:xfrm rot="5400000" flipH="1" flipV="1">
            <a:off x="10943770" y="3391124"/>
            <a:ext cx="1698974" cy="512564"/>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86BFD96E-ED98-927B-A41B-445956DD30F9}"/>
              </a:ext>
            </a:extLst>
          </p:cNvPr>
          <p:cNvSpPr txBox="1"/>
          <p:nvPr/>
        </p:nvSpPr>
        <p:spPr>
          <a:xfrm>
            <a:off x="11188302" y="3631682"/>
            <a:ext cx="1084314" cy="338553"/>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cxnSp>
        <p:nvCxnSpPr>
          <p:cNvPr id="111" name="Connector: Elbow 110">
            <a:extLst>
              <a:ext uri="{FF2B5EF4-FFF2-40B4-BE49-F238E27FC236}">
                <a16:creationId xmlns:a16="http://schemas.microsoft.com/office/drawing/2014/main" id="{89271C4F-9370-5DD7-75B8-4A792995B285}"/>
              </a:ext>
            </a:extLst>
          </p:cNvPr>
          <p:cNvCxnSpPr>
            <a:cxnSpLocks/>
          </p:cNvCxnSpPr>
          <p:nvPr/>
        </p:nvCxnSpPr>
        <p:spPr>
          <a:xfrm>
            <a:off x="14038107" y="2646954"/>
            <a:ext cx="392106" cy="1747627"/>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04A740BB-DDFA-F6CE-D79E-0033FAEF3590}"/>
              </a:ext>
            </a:extLst>
          </p:cNvPr>
          <p:cNvSpPr/>
          <p:nvPr/>
        </p:nvSpPr>
        <p:spPr>
          <a:xfrm>
            <a:off x="1783830" y="4507519"/>
            <a:ext cx="389879" cy="22427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1*</a:t>
            </a:r>
          </a:p>
        </p:txBody>
      </p:sp>
      <p:sp>
        <p:nvSpPr>
          <p:cNvPr id="175" name="Rectangle 174">
            <a:extLst>
              <a:ext uri="{FF2B5EF4-FFF2-40B4-BE49-F238E27FC236}">
                <a16:creationId xmlns:a16="http://schemas.microsoft.com/office/drawing/2014/main" id="{8D9E669C-7EF1-9685-5F73-68574038AF4C}"/>
              </a:ext>
            </a:extLst>
          </p:cNvPr>
          <p:cNvSpPr/>
          <p:nvPr/>
        </p:nvSpPr>
        <p:spPr>
          <a:xfrm>
            <a:off x="4785031" y="4507519"/>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latin typeface="Arial" panose="020B0604020202020204" pitchFamily="34" charset="0"/>
                <a:cs typeface="Arial" panose="020B0604020202020204" pitchFamily="34" charset="0"/>
              </a:rPr>
              <a:t>2</a:t>
            </a:r>
          </a:p>
        </p:txBody>
      </p:sp>
      <p:sp>
        <p:nvSpPr>
          <p:cNvPr id="177" name="Rectangle 176">
            <a:extLst>
              <a:ext uri="{FF2B5EF4-FFF2-40B4-BE49-F238E27FC236}">
                <a16:creationId xmlns:a16="http://schemas.microsoft.com/office/drawing/2014/main" id="{C5D9507E-FB2E-0064-F9A6-57CBE484827A}"/>
              </a:ext>
            </a:extLst>
          </p:cNvPr>
          <p:cNvSpPr/>
          <p:nvPr/>
        </p:nvSpPr>
        <p:spPr>
          <a:xfrm>
            <a:off x="8102310" y="4479789"/>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3</a:t>
            </a:r>
          </a:p>
        </p:txBody>
      </p:sp>
      <p:sp>
        <p:nvSpPr>
          <p:cNvPr id="178" name="Rectangle 177">
            <a:extLst>
              <a:ext uri="{FF2B5EF4-FFF2-40B4-BE49-F238E27FC236}">
                <a16:creationId xmlns:a16="http://schemas.microsoft.com/office/drawing/2014/main" id="{FD5AC5AD-4BBD-4C20-F180-6B7C2EA5E42E}"/>
              </a:ext>
            </a:extLst>
          </p:cNvPr>
          <p:cNvSpPr/>
          <p:nvPr/>
        </p:nvSpPr>
        <p:spPr>
          <a:xfrm>
            <a:off x="11458965" y="4523561"/>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latin typeface="Arial" panose="020B0604020202020204" pitchFamily="34" charset="0"/>
                <a:cs typeface="Arial" panose="020B0604020202020204" pitchFamily="34" charset="0"/>
              </a:rPr>
              <a:t>4</a:t>
            </a:r>
          </a:p>
        </p:txBody>
      </p:sp>
      <p:sp>
        <p:nvSpPr>
          <p:cNvPr id="179" name="Rectangle 178">
            <a:extLst>
              <a:ext uri="{FF2B5EF4-FFF2-40B4-BE49-F238E27FC236}">
                <a16:creationId xmlns:a16="http://schemas.microsoft.com/office/drawing/2014/main" id="{3B4DF5D1-D01B-D829-867E-88B7470F95D0}"/>
              </a:ext>
            </a:extLst>
          </p:cNvPr>
          <p:cNvSpPr/>
          <p:nvPr/>
        </p:nvSpPr>
        <p:spPr>
          <a:xfrm>
            <a:off x="14743156" y="4491898"/>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latin typeface="Arial" panose="020B0604020202020204" pitchFamily="34" charset="0"/>
                <a:cs typeface="Arial" panose="020B0604020202020204" pitchFamily="34" charset="0"/>
              </a:rPr>
              <a:t>5</a:t>
            </a:r>
          </a:p>
        </p:txBody>
      </p:sp>
      <p:sp>
        <p:nvSpPr>
          <p:cNvPr id="182" name="Rectangle 181">
            <a:extLst>
              <a:ext uri="{FF2B5EF4-FFF2-40B4-BE49-F238E27FC236}">
                <a16:creationId xmlns:a16="http://schemas.microsoft.com/office/drawing/2014/main" id="{14CE34A1-8399-06F0-3B82-7DE1AADC7399}"/>
              </a:ext>
            </a:extLst>
          </p:cNvPr>
          <p:cNvSpPr/>
          <p:nvPr/>
        </p:nvSpPr>
        <p:spPr>
          <a:xfrm>
            <a:off x="16919262" y="10642904"/>
            <a:ext cx="252000" cy="25200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latin typeface="Arial" panose="020B0604020202020204" pitchFamily="34" charset="0"/>
                <a:cs typeface="Arial" panose="020B0604020202020204" pitchFamily="34" charset="0"/>
              </a:rPr>
              <a:t>1</a:t>
            </a:r>
          </a:p>
        </p:txBody>
      </p:sp>
      <p:sp>
        <p:nvSpPr>
          <p:cNvPr id="183" name="TextBox 182">
            <a:extLst>
              <a:ext uri="{FF2B5EF4-FFF2-40B4-BE49-F238E27FC236}">
                <a16:creationId xmlns:a16="http://schemas.microsoft.com/office/drawing/2014/main" id="{2F1B2E98-A41A-4190-C157-A46B6F4BFB1E}"/>
              </a:ext>
            </a:extLst>
          </p:cNvPr>
          <p:cNvSpPr txBox="1"/>
          <p:nvPr/>
        </p:nvSpPr>
        <p:spPr>
          <a:xfrm>
            <a:off x="17322949" y="10583148"/>
            <a:ext cx="2095284" cy="371512"/>
          </a:xfrm>
          <a:prstGeom prst="rect">
            <a:avLst/>
          </a:prstGeom>
          <a:solidFill>
            <a:schemeClr val="bg1"/>
          </a:solidFill>
        </p:spPr>
        <p:txBody>
          <a:bodyPr wrap="square" lIns="59367" rIns="59367" rtlCol="0">
            <a:spAutoFit/>
          </a:bodyPr>
          <a:lstStyle/>
          <a:p>
            <a:r>
              <a:rPr lang="en-GB" sz="1814">
                <a:latin typeface="Arial" panose="020B0604020202020204" pitchFamily="34" charset="0"/>
                <a:cs typeface="Arial" panose="020B0604020202020204" pitchFamily="34" charset="0"/>
              </a:rPr>
              <a:t>Process order*</a:t>
            </a:r>
          </a:p>
        </p:txBody>
      </p:sp>
      <p:cxnSp>
        <p:nvCxnSpPr>
          <p:cNvPr id="44" name="Connector: Elbow 43">
            <a:extLst>
              <a:ext uri="{FF2B5EF4-FFF2-40B4-BE49-F238E27FC236}">
                <a16:creationId xmlns:a16="http://schemas.microsoft.com/office/drawing/2014/main" id="{7058729A-27D3-C474-1AA6-7444DA929F19}"/>
              </a:ext>
            </a:extLst>
          </p:cNvPr>
          <p:cNvCxnSpPr>
            <a:cxnSpLocks/>
          </p:cNvCxnSpPr>
          <p:nvPr/>
        </p:nvCxnSpPr>
        <p:spPr>
          <a:xfrm rot="5400000" flipH="1" flipV="1">
            <a:off x="7681771" y="3248015"/>
            <a:ext cx="1728724" cy="444655"/>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C735FFA1-1BD8-15DA-87EE-2F6FECE92588}"/>
              </a:ext>
            </a:extLst>
          </p:cNvPr>
          <p:cNvSpPr/>
          <p:nvPr/>
        </p:nvSpPr>
        <p:spPr>
          <a:xfrm>
            <a:off x="9012188" y="1926976"/>
            <a:ext cx="1557887" cy="1728725"/>
          </a:xfrm>
          <a:prstGeom prst="rect">
            <a:avLst/>
          </a:prstGeom>
          <a:solidFill>
            <a:srgbClr val="D2DEEF"/>
          </a:solidFill>
          <a:ln w="28575">
            <a:solidFill>
              <a:srgbClr val="1F35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1732" dirty="0">
              <a:solidFill>
                <a:srgbClr val="1F355E"/>
              </a:solidFill>
              <a:latin typeface="Arial "/>
            </a:endParaRPr>
          </a:p>
          <a:p>
            <a:pPr algn="ctr" defTabSz="1507937">
              <a:defRPr/>
            </a:pPr>
            <a:r>
              <a:rPr lang="en-GB" sz="1732" dirty="0">
                <a:solidFill>
                  <a:srgbClr val="1F355E"/>
                </a:solidFill>
                <a:latin typeface="Arial "/>
              </a:rPr>
              <a:t>Vacancy report sent to service group panel inbox (where applicable)**</a:t>
            </a:r>
          </a:p>
          <a:p>
            <a:pPr algn="ctr" defTabSz="1507937">
              <a:defRPr/>
            </a:pPr>
            <a:endParaRPr lang="en-GB" sz="1732" dirty="0">
              <a:solidFill>
                <a:srgbClr val="1F355E"/>
              </a:solidFill>
              <a:latin typeface="Arial "/>
            </a:endParaRPr>
          </a:p>
        </p:txBody>
      </p:sp>
      <p:cxnSp>
        <p:nvCxnSpPr>
          <p:cNvPr id="60" name="Connector: Elbow 59">
            <a:extLst>
              <a:ext uri="{FF2B5EF4-FFF2-40B4-BE49-F238E27FC236}">
                <a16:creationId xmlns:a16="http://schemas.microsoft.com/office/drawing/2014/main" id="{3A18229F-9592-D734-3339-25F3275BDC07}"/>
              </a:ext>
            </a:extLst>
          </p:cNvPr>
          <p:cNvCxnSpPr>
            <a:cxnSpLocks/>
            <a:stCxn id="49" idx="3"/>
          </p:cNvCxnSpPr>
          <p:nvPr/>
        </p:nvCxnSpPr>
        <p:spPr>
          <a:xfrm>
            <a:off x="10570075" y="2791339"/>
            <a:ext cx="415740" cy="1722143"/>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B87A65B-BD17-A673-C07A-04021CE3A5BF}"/>
              </a:ext>
            </a:extLst>
          </p:cNvPr>
          <p:cNvSpPr txBox="1"/>
          <p:nvPr/>
        </p:nvSpPr>
        <p:spPr>
          <a:xfrm>
            <a:off x="13866289" y="3701311"/>
            <a:ext cx="1210175"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5A5E8B08-82C0-3F04-A553-CA979449BD76}"/>
              </a:ext>
            </a:extLst>
          </p:cNvPr>
          <p:cNvSpPr txBox="1"/>
          <p:nvPr/>
        </p:nvSpPr>
        <p:spPr>
          <a:xfrm>
            <a:off x="7874559" y="3351491"/>
            <a:ext cx="1210175"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E0B34521-5951-286E-C0C1-6D0AC717D545}"/>
              </a:ext>
            </a:extLst>
          </p:cNvPr>
          <p:cNvSpPr/>
          <p:nvPr/>
        </p:nvSpPr>
        <p:spPr>
          <a:xfrm>
            <a:off x="5268748" y="1856736"/>
            <a:ext cx="1557887" cy="1776525"/>
          </a:xfrm>
          <a:prstGeom prst="rect">
            <a:avLst/>
          </a:prstGeom>
          <a:solidFill>
            <a:srgbClr val="D2DEEF"/>
          </a:solidFill>
          <a:ln w="28575">
            <a:solidFill>
              <a:srgbClr val="1F355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1732" dirty="0">
              <a:solidFill>
                <a:srgbClr val="1F355E"/>
              </a:solidFill>
              <a:latin typeface="Arial "/>
            </a:endParaRPr>
          </a:p>
          <a:p>
            <a:pPr algn="ctr" defTabSz="1507937">
              <a:defRPr/>
            </a:pPr>
            <a:r>
              <a:rPr lang="en-GB" sz="1732" dirty="0">
                <a:solidFill>
                  <a:srgbClr val="1F355E"/>
                </a:solidFill>
                <a:latin typeface="Arial "/>
              </a:rPr>
              <a:t>Vacancy report sent to divisional panel inbox (where applicable)**</a:t>
            </a:r>
          </a:p>
          <a:p>
            <a:pPr algn="ctr" defTabSz="1507937">
              <a:defRPr/>
            </a:pPr>
            <a:endParaRPr lang="en-GB" sz="1732" dirty="0">
              <a:solidFill>
                <a:srgbClr val="1F355E"/>
              </a:solidFill>
              <a:latin typeface="Arial "/>
            </a:endParaRPr>
          </a:p>
        </p:txBody>
      </p:sp>
      <p:cxnSp>
        <p:nvCxnSpPr>
          <p:cNvPr id="24" name="Connector: Elbow 23">
            <a:extLst>
              <a:ext uri="{FF2B5EF4-FFF2-40B4-BE49-F238E27FC236}">
                <a16:creationId xmlns:a16="http://schemas.microsoft.com/office/drawing/2014/main" id="{CC52E52F-8B8A-76F1-D341-EED239F55EF6}"/>
              </a:ext>
            </a:extLst>
          </p:cNvPr>
          <p:cNvCxnSpPr>
            <a:cxnSpLocks/>
          </p:cNvCxnSpPr>
          <p:nvPr/>
        </p:nvCxnSpPr>
        <p:spPr>
          <a:xfrm rot="5400000" flipH="1" flipV="1">
            <a:off x="3910988" y="3363935"/>
            <a:ext cx="1728724" cy="444655"/>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9A933B0-BCBE-00F6-3E57-E2B2243E4FEB}"/>
              </a:ext>
            </a:extLst>
          </p:cNvPr>
          <p:cNvSpPr txBox="1"/>
          <p:nvPr/>
        </p:nvSpPr>
        <p:spPr>
          <a:xfrm>
            <a:off x="3887699" y="3499377"/>
            <a:ext cx="1210175" cy="338554"/>
          </a:xfrm>
          <a:prstGeom prst="rect">
            <a:avLst/>
          </a:prstGeom>
          <a:solidFill>
            <a:schemeClr val="bg1"/>
          </a:solidFill>
        </p:spPr>
        <p:txBody>
          <a:bodyPr wrap="square" rtlCol="0">
            <a:spAutoFit/>
          </a:bodyPr>
          <a:lstStyle/>
          <a:p>
            <a:pPr algn="ctr"/>
            <a:r>
              <a:rPr lang="en-GB" sz="1600" i="1" dirty="0">
                <a:latin typeface="Arial" panose="020B0604020202020204" pitchFamily="34" charset="0"/>
                <a:cs typeface="Arial" panose="020B0604020202020204" pitchFamily="34" charset="0"/>
              </a:rPr>
              <a:t>Approved</a:t>
            </a:r>
            <a:endParaRPr lang="en-GB" sz="1979" i="1" dirty="0">
              <a:latin typeface="Arial" panose="020B0604020202020204" pitchFamily="34" charset="0"/>
              <a:cs typeface="Arial" panose="020B0604020202020204" pitchFamily="34" charset="0"/>
            </a:endParaRPr>
          </a:p>
        </p:txBody>
      </p:sp>
      <p:cxnSp>
        <p:nvCxnSpPr>
          <p:cNvPr id="26" name="Connector: Elbow 25">
            <a:extLst>
              <a:ext uri="{FF2B5EF4-FFF2-40B4-BE49-F238E27FC236}">
                <a16:creationId xmlns:a16="http://schemas.microsoft.com/office/drawing/2014/main" id="{F1BB499E-7310-07A2-432B-9108F0366E4A}"/>
              </a:ext>
            </a:extLst>
          </p:cNvPr>
          <p:cNvCxnSpPr>
            <a:cxnSpLocks/>
          </p:cNvCxnSpPr>
          <p:nvPr/>
        </p:nvCxnSpPr>
        <p:spPr>
          <a:xfrm>
            <a:off x="7152845" y="2598536"/>
            <a:ext cx="415740" cy="1698974"/>
          </a:xfrm>
          <a:prstGeom prst="bentConnector2">
            <a:avLst/>
          </a:prstGeom>
          <a:ln w="12700">
            <a:solidFill>
              <a:srgbClr val="1F355E"/>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7981D64-25F4-8161-FB7C-7A910E06B3AC}"/>
              </a:ext>
            </a:extLst>
          </p:cNvPr>
          <p:cNvSpPr txBox="1"/>
          <p:nvPr/>
        </p:nvSpPr>
        <p:spPr>
          <a:xfrm>
            <a:off x="4606262" y="8793057"/>
            <a:ext cx="14581147" cy="1200329"/>
          </a:xfrm>
          <a:prstGeom prst="rect">
            <a:avLst/>
          </a:prstGeom>
          <a:noFill/>
        </p:spPr>
        <p:txBody>
          <a:bodyPr wrap="square">
            <a:spAutoFit/>
          </a:bodyPr>
          <a:lstStyle/>
          <a:p>
            <a:pPr defTabSz="914413">
              <a:defRPr/>
            </a:pPr>
            <a:r>
              <a:rPr lang="en-GB" dirty="0">
                <a:solidFill>
                  <a:srgbClr val="242424"/>
                </a:solidFill>
                <a:latin typeface="Arial" panose="020B0604020202020204"/>
                <a:ea typeface="Times New Roman" panose="02020603050405020304" pitchFamily="18" charset="0"/>
              </a:rPr>
              <a:t>*The numbers in the white boxes represent the stages of authorisation on Trac and who is authorising under each stage. This order is subject to review </a:t>
            </a:r>
            <a:br>
              <a:rPr lang="en-GB" dirty="0">
                <a:solidFill>
                  <a:srgbClr val="242424"/>
                </a:solidFill>
                <a:latin typeface="Arial" panose="020B0604020202020204"/>
                <a:ea typeface="Times New Roman" panose="02020603050405020304" pitchFamily="18" charset="0"/>
              </a:rPr>
            </a:br>
            <a:r>
              <a:rPr lang="en-GB" dirty="0">
                <a:solidFill>
                  <a:srgbClr val="242424"/>
                </a:solidFill>
                <a:latin typeface="Arial" panose="020B0604020202020204"/>
                <a:ea typeface="Times New Roman" panose="02020603050405020304" pitchFamily="18" charset="0"/>
              </a:rPr>
              <a:t>** Note the process will mirror current panel arrangements in place e.g. corporate roles do not currently have divisional or service group panels so will skip straight to exec scrutiny after stage 2. See separate authorisation guidance outlining requirements for each Service Group </a:t>
            </a:r>
          </a:p>
        </p:txBody>
      </p:sp>
    </p:spTree>
    <p:extLst>
      <p:ext uri="{BB962C8B-B14F-4D97-AF65-F5344CB8AC3E}">
        <p14:creationId xmlns:p14="http://schemas.microsoft.com/office/powerpoint/2010/main" val="573376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ADECB5-028B-91D6-28E4-91D7BC9D11C0}"/>
              </a:ext>
            </a:extLst>
          </p:cNvPr>
          <p:cNvSpPr>
            <a:spLocks noGrp="1"/>
          </p:cNvSpPr>
          <p:nvPr>
            <p:ph type="body" sz="quarter" idx="10"/>
          </p:nvPr>
        </p:nvSpPr>
        <p:spPr/>
        <p:txBody>
          <a:bodyPr/>
          <a:lstStyle/>
          <a:p>
            <a:r>
              <a:rPr lang="en-GB"/>
              <a:t>What is different?</a:t>
            </a:r>
          </a:p>
        </p:txBody>
      </p:sp>
      <p:sp>
        <p:nvSpPr>
          <p:cNvPr id="3" name="TextBox 2">
            <a:extLst>
              <a:ext uri="{FF2B5EF4-FFF2-40B4-BE49-F238E27FC236}">
                <a16:creationId xmlns:a16="http://schemas.microsoft.com/office/drawing/2014/main" id="{3C96E74D-3076-818C-A1C3-7E54BE7156C7}"/>
              </a:ext>
            </a:extLst>
          </p:cNvPr>
          <p:cNvSpPr txBox="1"/>
          <p:nvPr/>
        </p:nvSpPr>
        <p:spPr>
          <a:xfrm>
            <a:off x="654844" y="1387475"/>
            <a:ext cx="18383250" cy="830997"/>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The Vacancy Scrutiny Process has been reviewed - below is a list of the main changes being introduced:   </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CC9B645-C4B2-9F08-BB00-000EB2ABBC3C}"/>
              </a:ext>
            </a:extLst>
          </p:cNvPr>
          <p:cNvSpPr txBox="1"/>
          <p:nvPr/>
        </p:nvSpPr>
        <p:spPr>
          <a:xfrm>
            <a:off x="654844" y="1995279"/>
            <a:ext cx="18383250" cy="8145820"/>
          </a:xfrm>
          <a:prstGeom prst="rect">
            <a:avLst/>
          </a:prstGeom>
          <a:noFill/>
        </p:spPr>
        <p:txBody>
          <a:bodyPr wrap="square" rtlCol="0">
            <a:spAutoFit/>
          </a:bodyPr>
          <a:lstStyle/>
          <a:p>
            <a:pPr marL="342900" indent="-342900">
              <a:spcAft>
                <a:spcPts val="400"/>
              </a:spcAft>
              <a:buFont typeface="+mj-lt"/>
              <a:buAutoNum type="arabicPeriod"/>
            </a:pPr>
            <a:r>
              <a:rPr lang="en-GB" sz="2400" dirty="0">
                <a:latin typeface="Arial" panose="020B0604020202020204" pitchFamily="34" charset="0"/>
                <a:cs typeface="Arial" panose="020B0604020202020204" pitchFamily="34" charset="0"/>
              </a:rPr>
              <a:t>As of Monday 15</a:t>
            </a:r>
            <a:r>
              <a:rPr lang="en-GB" sz="2400" baseline="30000" dirty="0">
                <a:latin typeface="Arial" panose="020B0604020202020204" pitchFamily="34" charset="0"/>
                <a:cs typeface="Arial" panose="020B0604020202020204" pitchFamily="34" charset="0"/>
              </a:rPr>
              <a:t>th</a:t>
            </a:r>
            <a:r>
              <a:rPr lang="en-GB" sz="2400" dirty="0">
                <a:latin typeface="Arial" panose="020B0604020202020204" pitchFamily="34" charset="0"/>
                <a:cs typeface="Arial" panose="020B0604020202020204" pitchFamily="34" charset="0"/>
              </a:rPr>
              <a:t> September, the Trac recruitment system will be used to support the entire vacancy request process to </a:t>
            </a:r>
            <a:r>
              <a:rPr lang="en-GB" sz="2400" b="1" dirty="0">
                <a:latin typeface="Arial" panose="020B0604020202020204" pitchFamily="34" charset="0"/>
                <a:cs typeface="Arial" panose="020B0604020202020204" pitchFamily="34" charset="0"/>
              </a:rPr>
              <a:t>enable overall time to hire to be tracked</a:t>
            </a:r>
            <a:r>
              <a:rPr lang="en-GB" sz="2400" dirty="0">
                <a:latin typeface="Arial" panose="020B0604020202020204" pitchFamily="34" charset="0"/>
                <a:cs typeface="Arial" panose="020B0604020202020204" pitchFamily="34" charset="0"/>
              </a:rPr>
              <a:t>. This means the existing VCF form will </a:t>
            </a:r>
            <a:r>
              <a:rPr lang="en-GB" sz="2400" b="1" dirty="0">
                <a:latin typeface="Arial" panose="020B0604020202020204" pitchFamily="34" charset="0"/>
                <a:cs typeface="Arial" panose="020B0604020202020204" pitchFamily="34" charset="0"/>
              </a:rPr>
              <a:t>no longer </a:t>
            </a:r>
            <a:r>
              <a:rPr lang="en-GB" sz="2400" dirty="0">
                <a:latin typeface="Arial" panose="020B0604020202020204" pitchFamily="34" charset="0"/>
                <a:cs typeface="Arial" panose="020B0604020202020204" pitchFamily="34" charset="0"/>
              </a:rPr>
              <a:t>be required as all approvals will be recorded on Trac </a:t>
            </a:r>
          </a:p>
          <a:p>
            <a:pPr>
              <a:spcAft>
                <a:spcPts val="400"/>
              </a:spcAft>
            </a:pPr>
            <a:endParaRPr lang="en-GB" sz="2400" dirty="0">
              <a:latin typeface="Arial" panose="020B0604020202020204" pitchFamily="34" charset="0"/>
              <a:cs typeface="Arial" panose="020B0604020202020204" pitchFamily="34" charset="0"/>
            </a:endParaRPr>
          </a:p>
          <a:p>
            <a:pPr>
              <a:spcAft>
                <a:spcPts val="400"/>
              </a:spcAft>
            </a:pPr>
            <a:r>
              <a:rPr lang="en-GB" sz="2400" dirty="0">
                <a:latin typeface="Arial" panose="020B0604020202020204" pitchFamily="34" charset="0"/>
                <a:cs typeface="Arial" panose="020B0604020202020204" pitchFamily="34" charset="0"/>
              </a:rPr>
              <a:t>2. All vacancy/advert requests for </a:t>
            </a:r>
            <a:r>
              <a:rPr lang="en-GB" sz="2400" b="1" dirty="0">
                <a:latin typeface="Arial" panose="020B0604020202020204" pitchFamily="34" charset="0"/>
                <a:cs typeface="Arial" panose="020B0604020202020204" pitchFamily="34" charset="0"/>
              </a:rPr>
              <a:t>new, changed or replacement posts and any requests to advertise for temporary cover via expressions of interest</a:t>
            </a:r>
            <a:r>
              <a:rPr lang="en-GB" sz="2400" dirty="0">
                <a:latin typeface="Arial" panose="020B0604020202020204" pitchFamily="34" charset="0"/>
                <a:cs typeface="Arial" panose="020B0604020202020204" pitchFamily="34" charset="0"/>
              </a:rPr>
              <a:t> must be submitted by recruiting/ hiring managers on Trac from </a:t>
            </a:r>
            <a:r>
              <a:rPr lang="en-GB" sz="2400" b="1" dirty="0">
                <a:latin typeface="Arial" panose="020B0604020202020204" pitchFamily="34" charset="0"/>
                <a:cs typeface="Arial" panose="020B0604020202020204" pitchFamily="34" charset="0"/>
              </a:rPr>
              <a:t>Monday 15</a:t>
            </a:r>
            <a:r>
              <a:rPr lang="en-GB" sz="2400" b="1" baseline="30000" dirty="0">
                <a:latin typeface="Arial" panose="020B0604020202020204" pitchFamily="34" charset="0"/>
                <a:cs typeface="Arial" panose="020B0604020202020204" pitchFamily="34" charset="0"/>
              </a:rPr>
              <a:t>th</a:t>
            </a:r>
            <a:r>
              <a:rPr lang="en-GB" sz="2400" b="1" dirty="0">
                <a:latin typeface="Arial" panose="020B0604020202020204" pitchFamily="34" charset="0"/>
                <a:cs typeface="Arial" panose="020B0604020202020204" pitchFamily="34" charset="0"/>
              </a:rPr>
              <a:t> September onwards </a:t>
            </a:r>
            <a:r>
              <a:rPr lang="en-GB" sz="2400" dirty="0">
                <a:latin typeface="Arial" panose="020B0604020202020204" pitchFamily="34" charset="0"/>
                <a:cs typeface="Arial" panose="020B0604020202020204" pitchFamily="34" charset="0"/>
              </a:rPr>
              <a:t>to ensure they are subject to </a:t>
            </a:r>
            <a:r>
              <a:rPr lang="en-GB" sz="2400" b="1" dirty="0">
                <a:latin typeface="Arial" panose="020B0604020202020204" pitchFamily="34" charset="0"/>
                <a:cs typeface="Arial" panose="020B0604020202020204" pitchFamily="34" charset="0"/>
              </a:rPr>
              <a:t>additional scrutiny measures </a:t>
            </a:r>
          </a:p>
          <a:p>
            <a:pPr>
              <a:spcAft>
                <a:spcPts val="400"/>
              </a:spcAft>
            </a:pPr>
            <a:endParaRPr lang="en-GB" sz="2400" b="1" dirty="0">
              <a:latin typeface="Arial" panose="020B0604020202020204" pitchFamily="34" charset="0"/>
              <a:cs typeface="Arial" panose="020B0604020202020204" pitchFamily="34" charset="0"/>
            </a:endParaRPr>
          </a:p>
          <a:p>
            <a:pPr>
              <a:spcAft>
                <a:spcPts val="400"/>
              </a:spcAft>
            </a:pPr>
            <a:r>
              <a:rPr lang="en-GB" sz="2400" dirty="0">
                <a:latin typeface="Arial" panose="020B0604020202020204" pitchFamily="34" charset="0"/>
                <a:cs typeface="Arial" panose="020B0604020202020204" pitchFamily="34" charset="0"/>
              </a:rPr>
              <a:t>3. Vacancy/ advert requests </a:t>
            </a:r>
            <a:r>
              <a:rPr lang="en-GB" sz="2400" b="1" dirty="0">
                <a:latin typeface="Arial" panose="020B0604020202020204" pitchFamily="34" charset="0"/>
                <a:cs typeface="Arial" panose="020B0604020202020204" pitchFamily="34" charset="0"/>
              </a:rPr>
              <a:t>should only be submitted for approval once the required Welsh translation has been added.</a:t>
            </a:r>
            <a:endParaRPr lang="en-GB" sz="2400" dirty="0">
              <a:latin typeface="Arial" panose="020B0604020202020204" pitchFamily="34" charset="0"/>
              <a:cs typeface="Arial" panose="020B0604020202020204" pitchFamily="34" charset="0"/>
            </a:endParaRPr>
          </a:p>
          <a:p>
            <a:pPr>
              <a:spcAft>
                <a:spcPts val="400"/>
              </a:spcAft>
            </a:pPr>
            <a:endParaRPr lang="en-GB" sz="2400" dirty="0">
              <a:latin typeface="Arial" panose="020B0604020202020204" pitchFamily="34" charset="0"/>
              <a:cs typeface="Arial" panose="020B0604020202020204" pitchFamily="34" charset="0"/>
            </a:endParaRPr>
          </a:p>
          <a:p>
            <a:pPr>
              <a:spcAft>
                <a:spcPts val="400"/>
              </a:spcAft>
            </a:pPr>
            <a:r>
              <a:rPr lang="en-GB" sz="2400" dirty="0">
                <a:latin typeface="Arial" panose="020B0604020202020204" pitchFamily="34" charset="0"/>
                <a:cs typeface="Arial" panose="020B0604020202020204" pitchFamily="34" charset="0"/>
              </a:rPr>
              <a:t>4. The vacancy requests </a:t>
            </a:r>
            <a:r>
              <a:rPr lang="en-GB" sz="2400" b="1" dirty="0">
                <a:latin typeface="Arial" panose="020B0604020202020204" pitchFamily="34" charset="0"/>
                <a:cs typeface="Arial" panose="020B0604020202020204" pitchFamily="34" charset="0"/>
              </a:rPr>
              <a:t>must be approved in the following order</a:t>
            </a:r>
            <a:r>
              <a:rPr lang="en-GB" sz="2400" dirty="0">
                <a:latin typeface="Arial" panose="020B0604020202020204" pitchFamily="34" charset="0"/>
                <a:cs typeface="Arial" panose="020B0604020202020204" pitchFamily="34" charset="0"/>
              </a:rPr>
              <a:t>: </a:t>
            </a:r>
          </a:p>
          <a:p>
            <a:pPr lvl="1">
              <a:spcAft>
                <a:spcPts val="400"/>
              </a:spcAft>
            </a:pPr>
            <a:r>
              <a:rPr lang="en-GB" sz="2400" dirty="0">
                <a:latin typeface="Arial" panose="020B0604020202020204" pitchFamily="34" charset="0"/>
                <a:cs typeface="Arial" panose="020B0604020202020204" pitchFamily="34" charset="0"/>
              </a:rPr>
              <a:t>Stage 1 - Central Resourcing Team and Job Evaluation (for Agenda for Change posts) and Medical Workforce Team (for medical and dental posts). These teams will undertake the initial quality checks as a supportive measure (this is subject to review).</a:t>
            </a:r>
          </a:p>
          <a:p>
            <a:pPr lvl="1">
              <a:spcAft>
                <a:spcPts val="400"/>
              </a:spcAft>
            </a:pPr>
            <a:r>
              <a:rPr lang="en-GB" sz="2400" dirty="0">
                <a:latin typeface="Arial" panose="020B0604020202020204" pitchFamily="34" charset="0"/>
                <a:cs typeface="Arial" panose="020B0604020202020204" pitchFamily="34" charset="0"/>
              </a:rPr>
              <a:t>Stage 2 - Finance and Budget holder (all posts)</a:t>
            </a:r>
          </a:p>
          <a:p>
            <a:pPr lvl="1">
              <a:spcAft>
                <a:spcPts val="400"/>
              </a:spcAft>
            </a:pPr>
            <a:r>
              <a:rPr lang="en-GB" sz="2400" dirty="0">
                <a:latin typeface="Arial" panose="020B0604020202020204" pitchFamily="34" charset="0"/>
                <a:cs typeface="Arial" panose="020B0604020202020204" pitchFamily="34" charset="0"/>
              </a:rPr>
              <a:t>Stage 3 - Divisional scrutiny panel (where applicable)</a:t>
            </a:r>
          </a:p>
          <a:p>
            <a:pPr lvl="1">
              <a:spcAft>
                <a:spcPts val="400"/>
              </a:spcAft>
            </a:pPr>
            <a:r>
              <a:rPr lang="en-GB" sz="2400" dirty="0">
                <a:latin typeface="Arial" panose="020B0604020202020204" pitchFamily="34" charset="0"/>
                <a:cs typeface="Arial" panose="020B0604020202020204" pitchFamily="34" charset="0"/>
              </a:rPr>
              <a:t>Stage 4 - Service group scrutiny panel (where applicable) </a:t>
            </a:r>
          </a:p>
          <a:p>
            <a:pPr lvl="1">
              <a:spcAft>
                <a:spcPts val="400"/>
              </a:spcAft>
            </a:pPr>
            <a:r>
              <a:rPr lang="en-GB" sz="2400" dirty="0">
                <a:latin typeface="Arial" panose="020B0604020202020204" pitchFamily="34" charset="0"/>
                <a:cs typeface="Arial" panose="020B0604020202020204" pitchFamily="34" charset="0"/>
              </a:rPr>
              <a:t>Stage 5 - Executive scrutiny panel after considering the views of </a:t>
            </a:r>
            <a:r>
              <a:rPr lang="en-GB" sz="2400" b="1" dirty="0">
                <a:latin typeface="Arial" panose="020B0604020202020204" pitchFamily="34" charset="0"/>
                <a:cs typeface="Arial" panose="020B0604020202020204" pitchFamily="34" charset="0"/>
              </a:rPr>
              <a:t>new professional workforce boards </a:t>
            </a:r>
            <a:r>
              <a:rPr lang="en-GB" sz="2400" dirty="0">
                <a:latin typeface="Arial" panose="020B0604020202020204" pitchFamily="34" charset="0"/>
                <a:cs typeface="Arial" panose="020B0604020202020204" pitchFamily="34" charset="0"/>
              </a:rPr>
              <a:t>(all posts) </a:t>
            </a:r>
          </a:p>
          <a:p>
            <a:pPr lvl="1">
              <a:spcAft>
                <a:spcPts val="400"/>
              </a:spcAft>
            </a:pPr>
            <a:r>
              <a:rPr lang="en-GB" sz="2400" dirty="0">
                <a:latin typeface="Arial" panose="020B0604020202020204" pitchFamily="34" charset="0"/>
                <a:cs typeface="Arial" panose="020B0604020202020204" pitchFamily="34" charset="0"/>
              </a:rPr>
              <a:t>Final quality checks prior to advertisement will be undertaken by the stage 1 authorisers listed above (however note their email addresses won’t need to be added to Trac again by the recruiting managers for this stage)</a:t>
            </a:r>
          </a:p>
          <a:p>
            <a:pPr marL="342900" indent="-342900">
              <a:buFont typeface="+mj-lt"/>
              <a:buAutoNum type="arabicPeriod"/>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3097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BA1D2F-A3AA-7250-F0BC-B68E7B56A93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02F8AB9-D59E-2421-35BF-E160567FD431}"/>
              </a:ext>
            </a:extLst>
          </p:cNvPr>
          <p:cNvSpPr>
            <a:spLocks noGrp="1"/>
          </p:cNvSpPr>
          <p:nvPr>
            <p:ph type="body" sz="quarter" idx="10"/>
          </p:nvPr>
        </p:nvSpPr>
        <p:spPr/>
        <p:txBody>
          <a:bodyPr/>
          <a:lstStyle/>
          <a:p>
            <a:r>
              <a:rPr lang="en-GB" dirty="0"/>
              <a:t>What is different continued..</a:t>
            </a:r>
          </a:p>
        </p:txBody>
      </p:sp>
      <p:sp>
        <p:nvSpPr>
          <p:cNvPr id="4" name="TextBox 3">
            <a:extLst>
              <a:ext uri="{FF2B5EF4-FFF2-40B4-BE49-F238E27FC236}">
                <a16:creationId xmlns:a16="http://schemas.microsoft.com/office/drawing/2014/main" id="{44FF6EA0-519A-8567-4AC3-93F90EFABEE4}"/>
              </a:ext>
            </a:extLst>
          </p:cNvPr>
          <p:cNvSpPr txBox="1"/>
          <p:nvPr/>
        </p:nvSpPr>
        <p:spPr>
          <a:xfrm>
            <a:off x="654844" y="1995279"/>
            <a:ext cx="18383250" cy="7201972"/>
          </a:xfrm>
          <a:prstGeom prst="rect">
            <a:avLst/>
          </a:prstGeom>
          <a:noFill/>
        </p:spPr>
        <p:txBody>
          <a:bodyPr wrap="square" lIns="91440" tIns="45720" rIns="91440" bIns="45720" rtlCol="0" anchor="t">
            <a:spAutoFit/>
          </a:bodyPr>
          <a:lstStyle/>
          <a:p>
            <a:pPr>
              <a:spcAft>
                <a:spcPts val="400"/>
              </a:spcAft>
            </a:pPr>
            <a:r>
              <a:rPr lang="en-GB" sz="2400" dirty="0">
                <a:latin typeface="Arial" panose="020B0604020202020204" pitchFamily="34" charset="0"/>
                <a:cs typeface="Arial" panose="020B0604020202020204" pitchFamily="34" charset="0"/>
              </a:rPr>
              <a:t>5. Each level of authorisation (except for the budget holder) will have a </a:t>
            </a:r>
            <a:r>
              <a:rPr lang="en-GB" sz="2400" b="1" dirty="0">
                <a:latin typeface="Arial" panose="020B0604020202020204" pitchFamily="34" charset="0"/>
                <a:cs typeface="Arial" panose="020B0604020202020204" pitchFamily="34" charset="0"/>
              </a:rPr>
              <a:t>dedicated mailbox and Trac account</a:t>
            </a:r>
            <a:r>
              <a:rPr lang="en-GB" sz="2400" dirty="0">
                <a:latin typeface="Arial" panose="020B0604020202020204" pitchFamily="34" charset="0"/>
                <a:cs typeface="Arial" panose="020B0604020202020204" pitchFamily="34" charset="0"/>
              </a:rPr>
              <a:t>. It is up to the individual/s responsible for approving each stage to manage the Trac authorisation requests in their respective mailbox.</a:t>
            </a:r>
          </a:p>
          <a:p>
            <a:pPr>
              <a:spcAft>
                <a:spcPts val="400"/>
              </a:spcAft>
            </a:pPr>
            <a:endParaRPr lang="en-GB" sz="2400" dirty="0">
              <a:latin typeface="Arial" panose="020B0604020202020204" pitchFamily="34" charset="0"/>
              <a:cs typeface="Arial" panose="020B0604020202020204" pitchFamily="34" charset="0"/>
            </a:endParaRPr>
          </a:p>
          <a:p>
            <a:pPr>
              <a:spcAft>
                <a:spcPts val="400"/>
              </a:spcAft>
            </a:pPr>
            <a:r>
              <a:rPr lang="en-GB" sz="2400" dirty="0">
                <a:latin typeface="Arial" panose="020B0604020202020204" pitchFamily="34" charset="0"/>
                <a:cs typeface="Arial" panose="020B0604020202020204" pitchFamily="34" charset="0"/>
              </a:rPr>
              <a:t>6. In addition to individual emails, an automated Trac report will be sent to each panel listed above via their dedicated mailbox, outlining which vacancies require approval by that panel. Outcomes can be recorded on the report itself, however panel authorisers will also be required to </a:t>
            </a:r>
            <a:r>
              <a:rPr lang="en-GB" sz="2400" b="1" dirty="0">
                <a:latin typeface="Arial" panose="020B0604020202020204" pitchFamily="34" charset="0"/>
                <a:cs typeface="Arial" panose="020B0604020202020204" pitchFamily="34" charset="0"/>
              </a:rPr>
              <a:t>log into Trac to record their approvals</a:t>
            </a:r>
          </a:p>
          <a:p>
            <a:pPr>
              <a:spcAft>
                <a:spcPts val="400"/>
              </a:spcAft>
            </a:pPr>
            <a:endParaRPr lang="en-GB" sz="2400" b="1" dirty="0">
              <a:latin typeface="Arial" panose="020B0604020202020204" pitchFamily="34" charset="0"/>
              <a:cs typeface="Arial" panose="020B0604020202020204" pitchFamily="34" charset="0"/>
            </a:endParaRPr>
          </a:p>
          <a:p>
            <a:pPr>
              <a:spcAft>
                <a:spcPts val="400"/>
              </a:spcAft>
            </a:pPr>
            <a:r>
              <a:rPr lang="en-GB" sz="2400" dirty="0">
                <a:latin typeface="Arial" panose="020B0604020202020204" pitchFamily="34" charset="0"/>
                <a:cs typeface="Arial" panose="020B0604020202020204" pitchFamily="34" charset="0"/>
              </a:rPr>
              <a:t>7. Executive vacancy scrutiny panels will continue to take place on Friday mornings. Prior to the executive scrutiny panel, Trac reports will be sent to new </a:t>
            </a:r>
            <a:r>
              <a:rPr lang="en-GB" sz="2400" b="1" dirty="0">
                <a:latin typeface="Arial" panose="020B0604020202020204" pitchFamily="34" charset="0"/>
                <a:cs typeface="Arial" panose="020B0604020202020204" pitchFamily="34" charset="0"/>
              </a:rPr>
              <a:t>professional workforce boards </a:t>
            </a:r>
            <a:r>
              <a:rPr lang="en-GB" sz="2400" dirty="0">
                <a:latin typeface="Arial" panose="020B0604020202020204" pitchFamily="34" charset="0"/>
                <a:cs typeface="Arial" panose="020B0604020202020204" pitchFamily="34" charset="0"/>
              </a:rPr>
              <a:t>who will indicate their support or not for each vacancy request. The outcome of their review will be shared with execs to inform their final decision.</a:t>
            </a:r>
          </a:p>
          <a:p>
            <a:pPr>
              <a:spcAft>
                <a:spcPts val="400"/>
              </a:spcAft>
            </a:pPr>
            <a:endParaRPr lang="en-GB" sz="2400" dirty="0">
              <a:latin typeface="Arial" panose="020B0604020202020204" pitchFamily="34" charset="0"/>
              <a:cs typeface="Arial" panose="020B0604020202020204" pitchFamily="34" charset="0"/>
            </a:endParaRPr>
          </a:p>
          <a:p>
            <a:pPr>
              <a:spcAft>
                <a:spcPts val="400"/>
              </a:spcAft>
            </a:pPr>
            <a:r>
              <a:rPr lang="en-GB" sz="2400" b="1">
                <a:latin typeface="Arial"/>
                <a:cs typeface="Arial"/>
              </a:rPr>
              <a:t>Relevant Guidance documents</a:t>
            </a:r>
          </a:p>
          <a:p>
            <a:pPr>
              <a:spcAft>
                <a:spcPts val="400"/>
              </a:spcAft>
            </a:pPr>
            <a:endParaRPr lang="en-GB" sz="2400" dirty="0">
              <a:latin typeface="Arial" panose="020B0604020202020204" pitchFamily="34" charset="0"/>
              <a:cs typeface="Arial" panose="020B0604020202020204" pitchFamily="34" charset="0"/>
            </a:endParaRPr>
          </a:p>
          <a:p>
            <a:r>
              <a:rPr lang="en-GB" sz="2400" dirty="0">
                <a:latin typeface="Arial"/>
                <a:cs typeface="Arial"/>
              </a:rPr>
              <a:t>The most up to date guidance documents will be stored in the folder below and will be updated on a regular basis as the new process is refined. Therefore, please refer to the live documents instead of downloading offline copies, wherever possible:</a:t>
            </a:r>
          </a:p>
          <a:p>
            <a:r>
              <a:rPr lang="en-GB" sz="1200" u="sng" dirty="0">
                <a:latin typeface="Aptos"/>
                <a:hlinkClick r:id="rId3"/>
              </a:rPr>
              <a:t> </a:t>
            </a:r>
            <a:r>
              <a:rPr lang="en-GB" sz="2400" u="sng" dirty="0">
                <a:latin typeface="Arial"/>
                <a:cs typeface="Arial"/>
                <a:hlinkClick r:id="rId3"/>
              </a:rPr>
              <a:t>Revised Vacancy Scrutiny Process Guidance 15.09.25</a:t>
            </a:r>
            <a:endParaRPr lang="en-GB" sz="2400">
              <a:latin typeface="Arial"/>
              <a:cs typeface="Arial"/>
            </a:endParaRPr>
          </a:p>
          <a:p>
            <a:pPr>
              <a:spcAft>
                <a:spcPts val="400"/>
              </a:spcAft>
            </a:pPr>
            <a:endParaRPr lang="en-GB" sz="2400" b="1" dirty="0">
              <a:latin typeface="Arial"/>
              <a:cs typeface="Arial"/>
            </a:endParaRPr>
          </a:p>
          <a:p>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9808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F1734BF-80C9-D30F-2D88-812FF75D79FA}"/>
              </a:ext>
            </a:extLst>
          </p:cNvPr>
          <p:cNvSpPr>
            <a:spLocks noGrp="1"/>
          </p:cNvSpPr>
          <p:nvPr>
            <p:ph type="body" sz="quarter" idx="10"/>
          </p:nvPr>
        </p:nvSpPr>
        <p:spPr/>
        <p:txBody>
          <a:bodyPr/>
          <a:lstStyle/>
          <a:p>
            <a:r>
              <a:rPr lang="en-GB" dirty="0"/>
              <a:t>Vacancy Scrutiny Process - Rules</a:t>
            </a:r>
          </a:p>
        </p:txBody>
      </p:sp>
      <p:sp>
        <p:nvSpPr>
          <p:cNvPr id="8" name="Text Placeholder 7">
            <a:extLst>
              <a:ext uri="{FF2B5EF4-FFF2-40B4-BE49-F238E27FC236}">
                <a16:creationId xmlns:a16="http://schemas.microsoft.com/office/drawing/2014/main" id="{C9C192B1-007D-E34A-5E8D-4F3B3ABE9138}"/>
              </a:ext>
            </a:extLst>
          </p:cNvPr>
          <p:cNvSpPr>
            <a:spLocks noGrp="1"/>
          </p:cNvSpPr>
          <p:nvPr>
            <p:ph type="body" sz="quarter" idx="12"/>
          </p:nvPr>
        </p:nvSpPr>
        <p:spPr>
          <a:xfrm>
            <a:off x="654928" y="1567555"/>
            <a:ext cx="18509138" cy="558800"/>
          </a:xfrm>
        </p:spPr>
        <p:txBody>
          <a:bodyPr/>
          <a:lstStyle/>
          <a:p>
            <a:r>
              <a:rPr lang="en-GB" i="0" dirty="0"/>
              <a:t>Rules to </a:t>
            </a:r>
            <a:r>
              <a:rPr lang="en-GB" b="1" i="0" dirty="0"/>
              <a:t>mitigate the increase in substantive staffing stipulated by the executive team </a:t>
            </a:r>
            <a:r>
              <a:rPr lang="en-GB" i="0" dirty="0"/>
              <a:t>are outlined below. </a:t>
            </a:r>
          </a:p>
          <a:p>
            <a:r>
              <a:rPr lang="en-GB" i="0" dirty="0"/>
              <a:t>All requests must meet all the following rules – any requests that do not meet these should be rejected unless there is an exception as set out below:</a:t>
            </a:r>
          </a:p>
          <a:p>
            <a:endParaRPr lang="en-GB" dirty="0"/>
          </a:p>
        </p:txBody>
      </p:sp>
      <p:graphicFrame>
        <p:nvGraphicFramePr>
          <p:cNvPr id="9" name="Table 8">
            <a:extLst>
              <a:ext uri="{FF2B5EF4-FFF2-40B4-BE49-F238E27FC236}">
                <a16:creationId xmlns:a16="http://schemas.microsoft.com/office/drawing/2014/main" id="{CC9E5329-C889-ABBB-5498-2F033D3BA221}"/>
              </a:ext>
            </a:extLst>
          </p:cNvPr>
          <p:cNvGraphicFramePr>
            <a:graphicFrameLocks noGrp="1"/>
          </p:cNvGraphicFramePr>
          <p:nvPr>
            <p:extLst>
              <p:ext uri="{D42A27DB-BD31-4B8C-83A1-F6EECF244321}">
                <p14:modId xmlns:p14="http://schemas.microsoft.com/office/powerpoint/2010/main" val="3702455435"/>
              </p:ext>
            </p:extLst>
          </p:nvPr>
        </p:nvGraphicFramePr>
        <p:xfrm>
          <a:off x="644068" y="2717317"/>
          <a:ext cx="9233430" cy="5659421"/>
        </p:xfrm>
        <a:graphic>
          <a:graphicData uri="http://schemas.openxmlformats.org/drawingml/2006/table">
            <a:tbl>
              <a:tblPr bandRow="1"/>
              <a:tblGrid>
                <a:gridCol w="9233430">
                  <a:extLst>
                    <a:ext uri="{9D8B030D-6E8A-4147-A177-3AD203B41FA5}">
                      <a16:colId xmlns:a16="http://schemas.microsoft.com/office/drawing/2014/main" val="3296906352"/>
                    </a:ext>
                  </a:extLst>
                </a:gridCol>
              </a:tblGrid>
              <a:tr h="644455">
                <a:tc>
                  <a:txBody>
                    <a:bodyPr/>
                    <a:lstStyle/>
                    <a:p>
                      <a:pPr algn="ctr" fontAlgn="ctr"/>
                      <a:r>
                        <a:rPr lang="en-GB" sz="2000" b="1" i="0" u="none" strike="noStrike">
                          <a:solidFill>
                            <a:srgbClr val="FFFFFF"/>
                          </a:solidFill>
                          <a:effectLst/>
                          <a:latin typeface="Arial" panose="020B0604020202020204" pitchFamily="34" charset="0"/>
                          <a:cs typeface="Arial" panose="020B0604020202020204" pitchFamily="34" charset="0"/>
                        </a:rPr>
                        <a:t>Rule</a:t>
                      </a: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1F355E"/>
                    </a:solidFill>
                  </a:tcPr>
                </a:tc>
                <a:extLst>
                  <a:ext uri="{0D108BD9-81ED-4DB2-BD59-A6C34878D82A}">
                    <a16:rowId xmlns:a16="http://schemas.microsoft.com/office/drawing/2014/main" val="3637184318"/>
                  </a:ext>
                </a:extLst>
              </a:tr>
              <a:tr h="2222325">
                <a:tc>
                  <a:txBody>
                    <a:bodyPr/>
                    <a:lstStyle/>
                    <a:p>
                      <a:r>
                        <a:rPr lang="en-GB" sz="1800" kern="1200" dirty="0">
                          <a:solidFill>
                            <a:schemeClr val="tx1"/>
                          </a:solidFill>
                          <a:effectLst/>
                          <a:latin typeface="+mn-lt"/>
                          <a:ea typeface="+mn-ea"/>
                          <a:cs typeface="+mn-cs"/>
                        </a:rPr>
                        <a:t>Finance has confirmed approval/rejection based on the below criteria:</a:t>
                      </a:r>
                    </a:p>
                    <a:p>
                      <a:pPr marL="285750" lvl="0" indent="-285750">
                        <a:buFont typeface="Arial" panose="020B0604020202020204" pitchFamily="34" charset="0"/>
                        <a:buChar char="•"/>
                      </a:pPr>
                      <a:r>
                        <a:rPr lang="en-GB" sz="1800" kern="1200" dirty="0">
                          <a:solidFill>
                            <a:schemeClr val="tx1"/>
                          </a:solidFill>
                          <a:effectLst/>
                          <a:latin typeface="+mn-lt"/>
                          <a:ea typeface="+mn-ea"/>
                          <a:cs typeface="+mn-cs"/>
                        </a:rPr>
                        <a:t>Only approve Trac request where there is a</a:t>
                      </a:r>
                      <a:r>
                        <a:rPr lang="en-GB" sz="1800" b="1" kern="1200" dirty="0">
                          <a:solidFill>
                            <a:schemeClr val="tx1"/>
                          </a:solidFill>
                          <a:effectLst/>
                          <a:latin typeface="+mn-lt"/>
                          <a:ea typeface="+mn-ea"/>
                          <a:cs typeface="+mn-cs"/>
                        </a:rPr>
                        <a:t> substantive WTE</a:t>
                      </a:r>
                      <a:r>
                        <a:rPr lang="en-GB" sz="1800" kern="1200" dirty="0">
                          <a:solidFill>
                            <a:schemeClr val="tx1"/>
                          </a:solidFill>
                          <a:effectLst/>
                          <a:latin typeface="+mn-lt"/>
                          <a:ea typeface="+mn-ea"/>
                          <a:cs typeface="+mn-cs"/>
                        </a:rPr>
                        <a:t> budget.</a:t>
                      </a:r>
                    </a:p>
                    <a:p>
                      <a:pPr marL="285750" lvl="0" indent="-285750">
                        <a:buFont typeface="Arial" panose="020B0604020202020204" pitchFamily="34" charset="0"/>
                        <a:buChar char="•"/>
                      </a:pPr>
                      <a:r>
                        <a:rPr lang="en-GB" sz="1800" kern="1200" dirty="0">
                          <a:solidFill>
                            <a:schemeClr val="tx1"/>
                          </a:solidFill>
                          <a:effectLst/>
                          <a:latin typeface="+mn-lt"/>
                          <a:ea typeface="+mn-ea"/>
                          <a:cs typeface="+mn-cs"/>
                        </a:rPr>
                        <a:t>Reject Trac request where it reduces variable pay but there is no </a:t>
                      </a:r>
                      <a:r>
                        <a:rPr lang="en-GB" sz="1800" b="1" kern="1200" dirty="0">
                          <a:solidFill>
                            <a:schemeClr val="tx1"/>
                          </a:solidFill>
                          <a:effectLst/>
                          <a:latin typeface="+mn-lt"/>
                          <a:ea typeface="+mn-ea"/>
                          <a:cs typeface="+mn-cs"/>
                        </a:rPr>
                        <a:t>substantive WTE</a:t>
                      </a:r>
                      <a:r>
                        <a:rPr lang="en-GB" sz="1800" kern="1200" dirty="0">
                          <a:solidFill>
                            <a:schemeClr val="tx1"/>
                          </a:solidFill>
                          <a:effectLst/>
                          <a:latin typeface="+mn-lt"/>
                          <a:ea typeface="+mn-ea"/>
                          <a:cs typeface="+mn-cs"/>
                        </a:rPr>
                        <a:t> budget.</a:t>
                      </a:r>
                    </a:p>
                    <a:p>
                      <a:pPr marL="285750" lvl="0" indent="-285750">
                        <a:buFont typeface="Arial" panose="020B0604020202020204" pitchFamily="34" charset="0"/>
                        <a:buChar char="•"/>
                      </a:pPr>
                      <a:r>
                        <a:rPr lang="en-GB" sz="1800" kern="1200" dirty="0">
                          <a:solidFill>
                            <a:schemeClr val="tx1"/>
                          </a:solidFill>
                          <a:effectLst/>
                          <a:latin typeface="+mn-lt"/>
                          <a:ea typeface="+mn-ea"/>
                          <a:cs typeface="+mn-cs"/>
                        </a:rPr>
                        <a:t>Reject Trac request where Service Area has been holding the vacancy and approving this would worsen their run rate* even if there is a budget.</a:t>
                      </a:r>
                    </a:p>
                    <a:p>
                      <a:r>
                        <a:rPr lang="en-GB" sz="1800" kern="1200" dirty="0">
                          <a:solidFill>
                            <a:schemeClr val="tx1"/>
                          </a:solidFill>
                          <a:effectLst/>
                          <a:latin typeface="+mn-lt"/>
                          <a:ea typeface="+mn-ea"/>
                          <a:cs typeface="+mn-cs"/>
                        </a:rPr>
                        <a:t>*Note that “run rate” is defined as the </a:t>
                      </a:r>
                      <a:r>
                        <a:rPr lang="en-GB" sz="1800" b="1" kern="1200" dirty="0">
                          <a:solidFill>
                            <a:schemeClr val="tx1"/>
                          </a:solidFill>
                          <a:effectLst/>
                          <a:latin typeface="+mn-lt"/>
                          <a:ea typeface="+mn-ea"/>
                          <a:cs typeface="+mn-cs"/>
                        </a:rPr>
                        <a:t>highest </a:t>
                      </a:r>
                      <a:r>
                        <a:rPr lang="en-GB" sz="1800" kern="1200" dirty="0">
                          <a:solidFill>
                            <a:schemeClr val="tx1"/>
                          </a:solidFill>
                          <a:effectLst/>
                          <a:latin typeface="+mn-lt"/>
                          <a:ea typeface="+mn-ea"/>
                          <a:cs typeface="+mn-cs"/>
                        </a:rPr>
                        <a:t>of the last 3 reporting periods level of actual income and expenditure that the </a:t>
                      </a:r>
                      <a:r>
                        <a:rPr lang="en-GB" sz="1800" b="1" kern="1200" dirty="0">
                          <a:solidFill>
                            <a:schemeClr val="tx1"/>
                          </a:solidFill>
                          <a:effectLst/>
                          <a:latin typeface="+mn-lt"/>
                          <a:ea typeface="+mn-ea"/>
                          <a:cs typeface="+mn-cs"/>
                        </a:rPr>
                        <a:t>Division</a:t>
                      </a:r>
                      <a:r>
                        <a:rPr lang="en-GB" sz="1800" kern="1200" dirty="0">
                          <a:solidFill>
                            <a:schemeClr val="tx1"/>
                          </a:solidFill>
                          <a:effectLst/>
                          <a:latin typeface="+mn-lt"/>
                          <a:ea typeface="+mn-ea"/>
                          <a:cs typeface="+mn-cs"/>
                        </a:rPr>
                        <a:t> (Level 4 of the cost centre hierarchy) was incurring.</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86509615"/>
                  </a:ext>
                </a:extLst>
              </a:tr>
              <a:tr h="1074093">
                <a:tc>
                  <a:txBody>
                    <a:bodyPr/>
                    <a:lstStyle/>
                    <a:p>
                      <a:pPr marL="88900" indent="0" algn="l" fontAlgn="ctr"/>
                      <a:r>
                        <a:rPr lang="en-GB" sz="2000" b="0" i="0" u="none" strike="noStrike" dirty="0">
                          <a:solidFill>
                            <a:srgbClr val="000000"/>
                          </a:solidFill>
                          <a:effectLst/>
                          <a:latin typeface="Arial" panose="020B0604020202020204" pitchFamily="34" charset="0"/>
                          <a:cs typeface="Arial" panose="020B0604020202020204" pitchFamily="34" charset="0"/>
                        </a:rPr>
                        <a:t>All options to redeploy an existing member of staff have been explored and there is no viable candidate.</a:t>
                      </a: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47185919"/>
                  </a:ext>
                </a:extLst>
              </a:tr>
              <a:tr h="1074093">
                <a:tc>
                  <a:txBody>
                    <a:bodyPr/>
                    <a:lstStyle/>
                    <a:p>
                      <a:pPr marL="88900" marR="0" lvl="0" indent="0" algn="l" rtl="0" eaLnBrk="1" fontAlgn="ctr" latinLnBrk="0" hangingPunct="1">
                        <a:lnSpc>
                          <a:spcPct val="100000"/>
                        </a:lnSpc>
                        <a:spcBef>
                          <a:spcPts val="0"/>
                        </a:spcBef>
                        <a:spcAft>
                          <a:spcPts val="0"/>
                        </a:spcAft>
                        <a:buClrTx/>
                        <a:buSzTx/>
                        <a:buFontTx/>
                        <a:buNone/>
                      </a:pPr>
                      <a:r>
                        <a:rPr lang="en-GB" sz="2000" b="0" i="0" u="none" strike="noStrike">
                          <a:solidFill>
                            <a:schemeClr val="tx1"/>
                          </a:solidFill>
                          <a:effectLst/>
                          <a:latin typeface="Arial" panose="020B0604020202020204" pitchFamily="34" charset="0"/>
                          <a:cs typeface="Arial" panose="020B0604020202020204" pitchFamily="34" charset="0"/>
                        </a:rPr>
                        <a:t>Alternative ways to deliver the workload have been considered and there is no viable option.</a:t>
                      </a: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21580584"/>
                  </a:ext>
                </a:extLst>
              </a:tr>
              <a:tr h="644455">
                <a:tc>
                  <a:txBody>
                    <a:bodyPr/>
                    <a:lstStyle/>
                    <a:p>
                      <a:pPr marL="88900" marR="0" lvl="0" indent="0" algn="l" rtl="0" eaLnBrk="1" fontAlgn="ctr" latinLnBrk="0" hangingPunct="1">
                        <a:lnSpc>
                          <a:spcPct val="100000"/>
                        </a:lnSpc>
                        <a:spcBef>
                          <a:spcPts val="0"/>
                        </a:spcBef>
                        <a:spcAft>
                          <a:spcPts val="0"/>
                        </a:spcAft>
                        <a:buClrTx/>
                        <a:buSzTx/>
                        <a:buFontTx/>
                        <a:buNone/>
                      </a:pPr>
                      <a:r>
                        <a:rPr lang="en-GB" sz="2000" b="0" i="0" u="none" strike="noStrike" dirty="0">
                          <a:solidFill>
                            <a:schemeClr val="tx1"/>
                          </a:solidFill>
                          <a:effectLst/>
                          <a:latin typeface="Arial" panose="020B0604020202020204" pitchFamily="34" charset="0"/>
                          <a:cs typeface="Arial" panose="020B0604020202020204" pitchFamily="34" charset="0"/>
                        </a:rPr>
                        <a:t>The request will not be impacted by any existing organisational change process.</a:t>
                      </a: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3814783"/>
                  </a:ext>
                </a:extLst>
              </a:tr>
            </a:tbl>
          </a:graphicData>
        </a:graphic>
      </p:graphicFrame>
      <p:graphicFrame>
        <p:nvGraphicFramePr>
          <p:cNvPr id="10" name="Table 9">
            <a:extLst>
              <a:ext uri="{FF2B5EF4-FFF2-40B4-BE49-F238E27FC236}">
                <a16:creationId xmlns:a16="http://schemas.microsoft.com/office/drawing/2014/main" id="{ECF4D640-D7F1-638E-7DA4-1256A209B097}"/>
              </a:ext>
            </a:extLst>
          </p:cNvPr>
          <p:cNvGraphicFramePr>
            <a:graphicFrameLocks noGrp="1"/>
          </p:cNvGraphicFramePr>
          <p:nvPr>
            <p:extLst>
              <p:ext uri="{D42A27DB-BD31-4B8C-83A1-F6EECF244321}">
                <p14:modId xmlns:p14="http://schemas.microsoft.com/office/powerpoint/2010/main" val="522284457"/>
              </p:ext>
            </p:extLst>
          </p:nvPr>
        </p:nvGraphicFramePr>
        <p:xfrm>
          <a:off x="10228190" y="2717317"/>
          <a:ext cx="9233430" cy="5659421"/>
        </p:xfrm>
        <a:graphic>
          <a:graphicData uri="http://schemas.openxmlformats.org/drawingml/2006/table">
            <a:tbl>
              <a:tblPr bandRow="1"/>
              <a:tblGrid>
                <a:gridCol w="9233430">
                  <a:extLst>
                    <a:ext uri="{9D8B030D-6E8A-4147-A177-3AD203B41FA5}">
                      <a16:colId xmlns:a16="http://schemas.microsoft.com/office/drawing/2014/main" val="3296906352"/>
                    </a:ext>
                  </a:extLst>
                </a:gridCol>
              </a:tblGrid>
              <a:tr h="638789">
                <a:tc>
                  <a:txBody>
                    <a:bodyPr/>
                    <a:lstStyle/>
                    <a:p>
                      <a:pPr algn="ctr" fontAlgn="ctr"/>
                      <a:r>
                        <a:rPr lang="en-GB" sz="2000" b="1" i="0" u="none" strike="noStrike">
                          <a:solidFill>
                            <a:srgbClr val="FFFFFF"/>
                          </a:solidFill>
                          <a:effectLst/>
                          <a:latin typeface="Arial" panose="020B0604020202020204" pitchFamily="34" charset="0"/>
                          <a:cs typeface="Arial" panose="020B0604020202020204" pitchFamily="34" charset="0"/>
                        </a:rPr>
                        <a:t>The following exceptions will be considered</a:t>
                      </a: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1F355E"/>
                    </a:solidFill>
                  </a:tcPr>
                </a:tc>
                <a:extLst>
                  <a:ext uri="{0D108BD9-81ED-4DB2-BD59-A6C34878D82A}">
                    <a16:rowId xmlns:a16="http://schemas.microsoft.com/office/drawing/2014/main" val="3637184318"/>
                  </a:ext>
                </a:extLst>
              </a:tr>
              <a:tr h="1255158">
                <a:tc>
                  <a:txBody>
                    <a:bodyPr/>
                    <a:lstStyle/>
                    <a:p>
                      <a:pPr marL="88900" indent="0" algn="l" fontAlgn="ctr"/>
                      <a:r>
                        <a:rPr lang="en-GB" sz="2000" b="0" i="0" u="none" strike="noStrike">
                          <a:solidFill>
                            <a:srgbClr val="000000"/>
                          </a:solidFill>
                          <a:effectLst/>
                          <a:latin typeface="Arial" panose="020B0604020202020204" pitchFamily="34" charset="0"/>
                          <a:cs typeface="Arial" panose="020B0604020202020204" pitchFamily="34" charset="0"/>
                        </a:rPr>
                        <a:t>Statutory / legal requirement to have this role in post.</a:t>
                      </a: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86509615"/>
                  </a:ext>
                </a:extLst>
              </a:tr>
              <a:tr h="1255158">
                <a:tc>
                  <a:txBody>
                    <a:bodyPr/>
                    <a:lstStyle/>
                    <a:p>
                      <a:pPr marL="88900" indent="0" algn="l" fontAlgn="ctr"/>
                      <a:r>
                        <a:rPr lang="en-GB" sz="2000" b="0" i="0" u="none" strike="noStrike">
                          <a:solidFill>
                            <a:srgbClr val="000000"/>
                          </a:solidFill>
                          <a:effectLst/>
                          <a:latin typeface="Arial" panose="020B0604020202020204" pitchFamily="34" charset="0"/>
                          <a:cs typeface="Arial" panose="020B0604020202020204" pitchFamily="34" charset="0"/>
                        </a:rPr>
                        <a:t>Connected to funding where the funding would be lost.</a:t>
                      </a: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47185919"/>
                  </a:ext>
                </a:extLst>
              </a:tr>
              <a:tr h="1255158">
                <a:tc>
                  <a:txBody>
                    <a:bodyPr/>
                    <a:lstStyle/>
                    <a:p>
                      <a:pPr marL="88900" marR="0" lvl="0" indent="0" algn="l" rtl="0" eaLnBrk="1" fontAlgn="ctr" latinLnBrk="0" hangingPunct="1">
                        <a:lnSpc>
                          <a:spcPct val="100000"/>
                        </a:lnSpc>
                        <a:spcBef>
                          <a:spcPts val="0"/>
                        </a:spcBef>
                        <a:spcAft>
                          <a:spcPts val="0"/>
                        </a:spcAft>
                        <a:buClrTx/>
                        <a:buSzTx/>
                        <a:buFontTx/>
                        <a:buNone/>
                      </a:pPr>
                      <a:r>
                        <a:rPr lang="en-GB" sz="2000" b="0" i="0" u="none" strike="noStrike" dirty="0">
                          <a:solidFill>
                            <a:schemeClr val="tx1"/>
                          </a:solidFill>
                          <a:effectLst/>
                          <a:latin typeface="Arial" panose="020B0604020202020204" pitchFamily="34" charset="0"/>
                          <a:cs typeface="Arial" panose="020B0604020202020204" pitchFamily="34" charset="0"/>
                        </a:rPr>
                        <a:t>Externally funded (and must be spent for a specific purpose which is unable to be redeployed to and must be recruited to in-year).</a:t>
                      </a: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21580584"/>
                  </a:ext>
                </a:extLst>
              </a:tr>
              <a:tr h="1255158">
                <a:tc>
                  <a:txBody>
                    <a:bodyPr/>
                    <a:lstStyle/>
                    <a:p>
                      <a:pPr marL="88900" marR="0" lvl="0" indent="0" algn="l" defTabSz="914400" rtl="0" eaLnBrk="1" fontAlgn="ctr"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Arial" panose="020B0604020202020204" pitchFamily="34" charset="0"/>
                          <a:cs typeface="Arial" panose="020B0604020202020204" pitchFamily="34" charset="0"/>
                        </a:rPr>
                        <a:t>The request is critical to patient safety.</a:t>
                      </a:r>
                    </a:p>
                    <a:p>
                      <a:pPr marL="88900" marR="0" lvl="0" indent="0" algn="l" rtl="0" eaLnBrk="1" fontAlgn="ctr" latinLnBrk="0" hangingPunct="1">
                        <a:lnSpc>
                          <a:spcPct val="100000"/>
                        </a:lnSpc>
                        <a:spcBef>
                          <a:spcPts val="0"/>
                        </a:spcBef>
                        <a:spcAft>
                          <a:spcPts val="0"/>
                        </a:spcAft>
                        <a:buClrTx/>
                        <a:buSzTx/>
                        <a:buFontTx/>
                        <a:buNone/>
                      </a:pPr>
                      <a:endParaRPr lang="en-GB" sz="2000" b="0" i="0" u="none" strike="noStrike" dirty="0">
                        <a:solidFill>
                          <a:schemeClr val="tx1"/>
                        </a:solidFill>
                        <a:effectLst/>
                        <a:latin typeface="Arial" panose="020B0604020202020204" pitchFamily="34" charset="0"/>
                        <a:cs typeface="Arial" panose="020B0604020202020204" pitchFamily="34" charset="0"/>
                      </a:endParaRPr>
                    </a:p>
                  </a:txBody>
                  <a:tcPr marL="75396" marR="75396" marT="75396" marB="75396"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4244237"/>
                  </a:ext>
                </a:extLst>
              </a:tr>
            </a:tbl>
          </a:graphicData>
        </a:graphic>
      </p:graphicFrame>
      <p:sp>
        <p:nvSpPr>
          <p:cNvPr id="11" name="TextBox 10">
            <a:extLst>
              <a:ext uri="{FF2B5EF4-FFF2-40B4-BE49-F238E27FC236}">
                <a16:creationId xmlns:a16="http://schemas.microsoft.com/office/drawing/2014/main" id="{9E794A86-2B5E-3DFD-2317-0E02E5559208}"/>
              </a:ext>
            </a:extLst>
          </p:cNvPr>
          <p:cNvSpPr txBox="1"/>
          <p:nvPr/>
        </p:nvSpPr>
        <p:spPr>
          <a:xfrm>
            <a:off x="815474" y="8676635"/>
            <a:ext cx="18825431" cy="803040"/>
          </a:xfrm>
          <a:prstGeom prst="rect">
            <a:avLst/>
          </a:prstGeom>
          <a:noFill/>
        </p:spPr>
        <p:txBody>
          <a:bodyPr wrap="square">
            <a:spAutoFit/>
          </a:bodyPr>
          <a:lstStyle/>
          <a:p>
            <a:r>
              <a:rPr lang="en-GB" sz="2309" dirty="0">
                <a:latin typeface="Arial" panose="020B0604020202020204" pitchFamily="34" charset="0"/>
                <a:cs typeface="Arial" panose="020B0604020202020204" pitchFamily="34" charset="0"/>
              </a:rPr>
              <a:t>Note an exceptional Vacancy Scrutiny Panel was held in August to review all current externally advertised positions and move posts to internal advertisement only where it was deemed appropriate. </a:t>
            </a:r>
          </a:p>
        </p:txBody>
      </p:sp>
    </p:spTree>
    <p:extLst>
      <p:ext uri="{BB962C8B-B14F-4D97-AF65-F5344CB8AC3E}">
        <p14:creationId xmlns:p14="http://schemas.microsoft.com/office/powerpoint/2010/main" val="2090200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F1734BF-80C9-D30F-2D88-812FF75D79FA}"/>
              </a:ext>
            </a:extLst>
          </p:cNvPr>
          <p:cNvSpPr>
            <a:spLocks noGrp="1"/>
          </p:cNvSpPr>
          <p:nvPr>
            <p:ph type="body" sz="quarter" idx="10"/>
          </p:nvPr>
        </p:nvSpPr>
        <p:spPr/>
        <p:txBody>
          <a:bodyPr/>
          <a:lstStyle/>
          <a:p>
            <a:r>
              <a:rPr lang="en-GB" dirty="0"/>
              <a:t>Additional Scrutiny Considerations </a:t>
            </a:r>
          </a:p>
        </p:txBody>
      </p:sp>
      <p:sp>
        <p:nvSpPr>
          <p:cNvPr id="8" name="Text Placeholder 7">
            <a:extLst>
              <a:ext uri="{FF2B5EF4-FFF2-40B4-BE49-F238E27FC236}">
                <a16:creationId xmlns:a16="http://schemas.microsoft.com/office/drawing/2014/main" id="{C9C192B1-007D-E34A-5E8D-4F3B3ABE9138}"/>
              </a:ext>
            </a:extLst>
          </p:cNvPr>
          <p:cNvSpPr>
            <a:spLocks noGrp="1"/>
          </p:cNvSpPr>
          <p:nvPr>
            <p:ph type="body" sz="quarter" idx="12"/>
          </p:nvPr>
        </p:nvSpPr>
        <p:spPr>
          <a:xfrm>
            <a:off x="654926" y="1468809"/>
            <a:ext cx="18509138" cy="819697"/>
          </a:xfrm>
        </p:spPr>
        <p:txBody>
          <a:bodyPr/>
          <a:lstStyle/>
          <a:p>
            <a:r>
              <a:rPr lang="en-GB" i="0" dirty="0"/>
              <a:t>In addition to the normal vacancy details, the following information will need to be added onto the vacancy request on Trac,</a:t>
            </a:r>
            <a:r>
              <a:rPr lang="en-GB" b="1" i="0" dirty="0"/>
              <a:t> before </a:t>
            </a:r>
            <a:r>
              <a:rPr lang="en-GB" i="0" dirty="0"/>
              <a:t>the request can be submitted for approval (note points 1-7 are existing questions on the Trac form, points 8-12 will be available on Trac from </a:t>
            </a:r>
            <a:r>
              <a:rPr lang="en-GB" b="1" i="0" dirty="0"/>
              <a:t>Monday 15</a:t>
            </a:r>
            <a:r>
              <a:rPr lang="en-GB" b="1" i="0" baseline="30000" dirty="0"/>
              <a:t>th</a:t>
            </a:r>
            <a:r>
              <a:rPr lang="en-GB" b="1" i="0" dirty="0"/>
              <a:t> September 2025 </a:t>
            </a:r>
            <a:r>
              <a:rPr lang="en-GB" i="0" dirty="0"/>
              <a:t>onwards. New posts should be added to Trac from Monday onwards</a:t>
            </a:r>
            <a:endParaRPr lang="en-GB" dirty="0"/>
          </a:p>
        </p:txBody>
      </p:sp>
      <p:graphicFrame>
        <p:nvGraphicFramePr>
          <p:cNvPr id="14" name="Table 13">
            <a:extLst>
              <a:ext uri="{FF2B5EF4-FFF2-40B4-BE49-F238E27FC236}">
                <a16:creationId xmlns:a16="http://schemas.microsoft.com/office/drawing/2014/main" id="{FDBA78BF-88FF-CA40-29EC-DFD46B7BB8BF}"/>
              </a:ext>
            </a:extLst>
          </p:cNvPr>
          <p:cNvGraphicFramePr>
            <a:graphicFrameLocks noGrp="1"/>
          </p:cNvGraphicFramePr>
          <p:nvPr>
            <p:extLst>
              <p:ext uri="{D42A27DB-BD31-4B8C-83A1-F6EECF244321}">
                <p14:modId xmlns:p14="http://schemas.microsoft.com/office/powerpoint/2010/main" val="1711515268"/>
              </p:ext>
            </p:extLst>
          </p:nvPr>
        </p:nvGraphicFramePr>
        <p:xfrm>
          <a:off x="654845" y="2654653"/>
          <a:ext cx="19141114" cy="6552258"/>
        </p:xfrm>
        <a:graphic>
          <a:graphicData uri="http://schemas.openxmlformats.org/drawingml/2006/table">
            <a:tbl>
              <a:tblPr firstRow="1" firstCol="1" bandRow="1">
                <a:tableStyleId>{3B4B98B0-60AC-42C2-AFA5-B58CD77FA1E5}</a:tableStyleId>
              </a:tblPr>
              <a:tblGrid>
                <a:gridCol w="611757">
                  <a:extLst>
                    <a:ext uri="{9D8B030D-6E8A-4147-A177-3AD203B41FA5}">
                      <a16:colId xmlns:a16="http://schemas.microsoft.com/office/drawing/2014/main" val="2916422600"/>
                    </a:ext>
                  </a:extLst>
                </a:gridCol>
                <a:gridCol w="18529357">
                  <a:extLst>
                    <a:ext uri="{9D8B030D-6E8A-4147-A177-3AD203B41FA5}">
                      <a16:colId xmlns:a16="http://schemas.microsoft.com/office/drawing/2014/main" val="315370608"/>
                    </a:ext>
                  </a:extLst>
                </a:gridCol>
              </a:tblGrid>
              <a:tr h="493931">
                <a:tc>
                  <a:txBody>
                    <a:bodyPr/>
                    <a:lstStyle/>
                    <a:p>
                      <a:pPr marL="0" lvl="0" indent="0" algn="ctr">
                        <a:lnSpc>
                          <a:spcPct val="107000"/>
                        </a:lnSpc>
                        <a:spcAft>
                          <a:spcPts val="800"/>
                        </a:spcAft>
                        <a:buFont typeface="+mj-lt"/>
                        <a:buNone/>
                      </a:pPr>
                      <a:r>
                        <a:rPr lang="en-GB" sz="1400">
                          <a:effectLst/>
                          <a:latin typeface="Arial" panose="020B0604020202020204" pitchFamily="34" charset="0"/>
                          <a:cs typeface="Arial" panose="020B0604020202020204" pitchFamily="34" charset="0"/>
                        </a:rPr>
                        <a:t>1</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lnB w="12700" cap="flat" cmpd="sng" algn="ctr">
                      <a:solidFill>
                        <a:schemeClr val="bg1"/>
                      </a:solidFill>
                      <a:prstDash val="solid"/>
                      <a:round/>
                      <a:headEnd type="none" w="med" len="med"/>
                      <a:tailEnd type="none" w="med" len="med"/>
                    </a:lnB>
                  </a:tcP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Tenure (e.g. permanent/ fixed term)</a:t>
                      </a:r>
                    </a:p>
                  </a:txBody>
                  <a:tcPr marL="252000" marR="53103" marT="36000" marB="36000" anchor="ct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761061465"/>
                  </a:ext>
                </a:extLst>
              </a:tr>
              <a:tr h="493931">
                <a:tc>
                  <a:txBody>
                    <a:bodyPr/>
                    <a:lstStyle/>
                    <a:p>
                      <a:pPr marL="0" lvl="0" indent="0" algn="ctr">
                        <a:lnSpc>
                          <a:spcPct val="107000"/>
                        </a:lnSpc>
                        <a:spcAft>
                          <a:spcPts val="800"/>
                        </a:spcAft>
                        <a:buFont typeface="+mj-lt"/>
                        <a:buNone/>
                      </a:pPr>
                      <a:r>
                        <a:rPr lang="en-GB" sz="1400">
                          <a:effectLst/>
                          <a:latin typeface="Arial" panose="020B0604020202020204" pitchFamily="34" charset="0"/>
                          <a:cs typeface="Arial" panose="020B0604020202020204" pitchFamily="34" charset="0"/>
                        </a:rPr>
                        <a:t>2</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lnT w="12700" cap="flat" cmpd="sng" algn="ctr">
                      <a:solidFill>
                        <a:schemeClr val="bg1"/>
                      </a:solidFill>
                      <a:prstDash val="solid"/>
                      <a:round/>
                      <a:headEnd type="none" w="med" len="med"/>
                      <a:tailEnd type="none" w="med" len="med"/>
                    </a:lnT>
                  </a:tcP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If fixed term, please provide the reason for and end date of the contract</a:t>
                      </a:r>
                    </a:p>
                  </a:txBody>
                  <a:tcPr marL="252000" marR="53103" marT="36000" marB="36000" anchor="ct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243072596"/>
                  </a:ext>
                </a:extLst>
              </a:tr>
              <a:tr h="493931">
                <a:tc>
                  <a:txBody>
                    <a:bodyPr/>
                    <a:lstStyle/>
                    <a:p>
                      <a:pPr marL="0" lvl="0" indent="0" algn="ctr">
                        <a:lnSpc>
                          <a:spcPct val="107000"/>
                        </a:lnSpc>
                        <a:spcAft>
                          <a:spcPts val="800"/>
                        </a:spcAft>
                        <a:buFont typeface="+mj-lt"/>
                        <a:buNone/>
                      </a:pPr>
                      <a:r>
                        <a:rPr lang="en-GB" sz="1400">
                          <a:effectLst/>
                          <a:latin typeface="Arial" panose="020B0604020202020204" pitchFamily="34" charset="0"/>
                          <a:cs typeface="Arial" panose="020B0604020202020204" pitchFamily="34" charset="0"/>
                        </a:rPr>
                        <a:t>3</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Replacement / New post </a:t>
                      </a:r>
                    </a:p>
                  </a:txBody>
                  <a:tcPr marL="252000" marR="53103" marT="36000" marB="36000" anchor="ctr"/>
                </a:tc>
                <a:extLst>
                  <a:ext uri="{0D108BD9-81ED-4DB2-BD59-A6C34878D82A}">
                    <a16:rowId xmlns:a16="http://schemas.microsoft.com/office/drawing/2014/main" val="566735324"/>
                  </a:ext>
                </a:extLst>
              </a:tr>
              <a:tr h="493931">
                <a:tc>
                  <a:txBody>
                    <a:bodyPr/>
                    <a:lstStyle/>
                    <a:p>
                      <a:pPr marL="0" lvl="0" indent="0" algn="ctr">
                        <a:lnSpc>
                          <a:spcPct val="107000"/>
                        </a:lnSpc>
                        <a:spcAft>
                          <a:spcPts val="800"/>
                        </a:spcAft>
                        <a:buFont typeface="+mj-lt"/>
                        <a:buNone/>
                      </a:pPr>
                      <a:r>
                        <a:rPr lang="en-GB" sz="1400">
                          <a:effectLst/>
                          <a:latin typeface="Arial" panose="020B0604020202020204" pitchFamily="34" charset="0"/>
                          <a:cs typeface="Arial" panose="020B0604020202020204" pitchFamily="34" charset="0"/>
                        </a:rPr>
                        <a:t>4</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If New – Indicate how this is to be funded - externally / skill mix.</a:t>
                      </a:r>
                    </a:p>
                  </a:txBody>
                  <a:tcPr marL="252000" marR="53103" marT="36000" marB="36000" anchor="ctr"/>
                </a:tc>
                <a:extLst>
                  <a:ext uri="{0D108BD9-81ED-4DB2-BD59-A6C34878D82A}">
                    <a16:rowId xmlns:a16="http://schemas.microsoft.com/office/drawing/2014/main" val="81040934"/>
                  </a:ext>
                </a:extLst>
              </a:tr>
              <a:tr h="493931">
                <a:tc>
                  <a:txBody>
                    <a:bodyPr/>
                    <a:lstStyle/>
                    <a:p>
                      <a:pPr marL="0" lvl="0" indent="0" algn="ctr">
                        <a:lnSpc>
                          <a:spcPct val="107000"/>
                        </a:lnSpc>
                        <a:spcAft>
                          <a:spcPts val="800"/>
                        </a:spcAft>
                        <a:buFont typeface="+mj-lt"/>
                        <a:buNone/>
                      </a:pPr>
                      <a:r>
                        <a:rPr lang="en-GB" sz="1400">
                          <a:effectLst/>
                          <a:latin typeface="Arial" panose="020B0604020202020204" pitchFamily="34" charset="0"/>
                          <a:cs typeface="Arial" panose="020B0604020202020204" pitchFamily="34" charset="0"/>
                        </a:rPr>
                        <a:t>5</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If External funded – who in finance has agreed this?</a:t>
                      </a:r>
                    </a:p>
                  </a:txBody>
                  <a:tcPr marL="252000" marR="53103" marT="36000" marB="36000" anchor="ctr"/>
                </a:tc>
                <a:extLst>
                  <a:ext uri="{0D108BD9-81ED-4DB2-BD59-A6C34878D82A}">
                    <a16:rowId xmlns:a16="http://schemas.microsoft.com/office/drawing/2014/main" val="2368090434"/>
                  </a:ext>
                </a:extLst>
              </a:tr>
              <a:tr h="493931">
                <a:tc>
                  <a:txBody>
                    <a:bodyPr/>
                    <a:lstStyle/>
                    <a:p>
                      <a:pPr marL="0" lvl="0" indent="0" algn="ctr">
                        <a:lnSpc>
                          <a:spcPct val="105000"/>
                        </a:lnSpc>
                        <a:spcAft>
                          <a:spcPts val="800"/>
                        </a:spcAft>
                        <a:buFont typeface="Arial" panose="020B0604020202020204" pitchFamily="34" charset="0"/>
                        <a:buNone/>
                      </a:pPr>
                      <a:r>
                        <a:rPr lang="en-GB" sz="1400">
                          <a:effectLst/>
                          <a:latin typeface="Arial" panose="020B0604020202020204" pitchFamily="34" charset="0"/>
                          <a:cs typeface="Arial" panose="020B0604020202020204" pitchFamily="34" charset="0"/>
                        </a:rPr>
                        <a:t>6</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Internal/ external advert requested</a:t>
                      </a:r>
                    </a:p>
                  </a:txBody>
                  <a:tcPr marL="252000" marR="53103" marT="36000" marB="36000" anchor="ctr"/>
                </a:tc>
                <a:extLst>
                  <a:ext uri="{0D108BD9-81ED-4DB2-BD59-A6C34878D82A}">
                    <a16:rowId xmlns:a16="http://schemas.microsoft.com/office/drawing/2014/main" val="804930039"/>
                  </a:ext>
                </a:extLst>
              </a:tr>
              <a:tr h="493931">
                <a:tc>
                  <a:txBody>
                    <a:bodyPr/>
                    <a:lstStyle/>
                    <a:p>
                      <a:pPr marL="0" lvl="0" indent="0" algn="ctr">
                        <a:lnSpc>
                          <a:spcPct val="107000"/>
                        </a:lnSpc>
                        <a:spcAft>
                          <a:spcPts val="800"/>
                        </a:spcAft>
                        <a:buFont typeface="Symbol" panose="05050102010706020507" pitchFamily="18" charset="2"/>
                        <a:buNone/>
                      </a:pPr>
                      <a:r>
                        <a:rPr lang="en-GB" sz="1400">
                          <a:effectLst/>
                          <a:latin typeface="Arial" panose="020B0604020202020204" pitchFamily="34" charset="0"/>
                          <a:cs typeface="Arial" panose="020B0604020202020204" pitchFamily="34" charset="0"/>
                        </a:rPr>
                        <a:t>7</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Is this a backfill position. If so, how long has the post been vacant and how has it been covered to date? </a:t>
                      </a:r>
                    </a:p>
                  </a:txBody>
                  <a:tcPr marL="252000" marR="53103" marT="36000" marB="36000" anchor="ctr"/>
                </a:tc>
                <a:extLst>
                  <a:ext uri="{0D108BD9-81ED-4DB2-BD59-A6C34878D82A}">
                    <a16:rowId xmlns:a16="http://schemas.microsoft.com/office/drawing/2014/main" val="3307853022"/>
                  </a:ext>
                </a:extLst>
              </a:tr>
              <a:tr h="493931">
                <a:tc>
                  <a:txBody>
                    <a:bodyPr/>
                    <a:lstStyle/>
                    <a:p>
                      <a:pPr marL="0" lvl="0" indent="0" algn="ctr">
                        <a:lnSpc>
                          <a:spcPct val="107000"/>
                        </a:lnSpc>
                        <a:spcAft>
                          <a:spcPts val="800"/>
                        </a:spcAft>
                        <a:buFont typeface="Symbol" panose="05050102010706020507" pitchFamily="18" charset="2"/>
                        <a:buNone/>
                      </a:pPr>
                      <a:r>
                        <a:rPr lang="en-GB" sz="1400">
                          <a:effectLst/>
                          <a:latin typeface="Arial" panose="020B0604020202020204" pitchFamily="34" charset="0"/>
                          <a:cs typeface="Arial" panose="020B0604020202020204" pitchFamily="34" charset="0"/>
                        </a:rPr>
                        <a:t>8</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Criticality to patient/ service delivery (patient safety/ statutory functions/ critical service continuity)</a:t>
                      </a:r>
                    </a:p>
                  </a:txBody>
                  <a:tcPr marL="252000" marR="53103" marT="36000" marB="36000" anchor="ctr"/>
                </a:tc>
                <a:extLst>
                  <a:ext uri="{0D108BD9-81ED-4DB2-BD59-A6C34878D82A}">
                    <a16:rowId xmlns:a16="http://schemas.microsoft.com/office/drawing/2014/main" val="2521381601"/>
                  </a:ext>
                </a:extLst>
              </a:tr>
              <a:tr h="493931">
                <a:tc>
                  <a:txBody>
                    <a:bodyPr/>
                    <a:lstStyle/>
                    <a:p>
                      <a:pPr marL="0" lvl="0" indent="0" algn="ctr">
                        <a:lnSpc>
                          <a:spcPct val="107000"/>
                        </a:lnSpc>
                        <a:spcAft>
                          <a:spcPts val="800"/>
                        </a:spcAft>
                        <a:buFont typeface="+mj-lt"/>
                        <a:buNone/>
                      </a:pPr>
                      <a:r>
                        <a:rPr lang="en-GB" sz="1400">
                          <a:effectLst/>
                          <a:latin typeface="Arial" panose="020B0604020202020204" pitchFamily="34" charset="0"/>
                          <a:cs typeface="Arial" panose="020B0604020202020204" pitchFamily="34" charset="0"/>
                        </a:rPr>
                        <a:t>9</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Impact of non-recruitment (describe risks)</a:t>
                      </a:r>
                    </a:p>
                  </a:txBody>
                  <a:tcPr marL="252000" marR="53103" marT="36000" marB="36000" anchor="ctr"/>
                </a:tc>
                <a:extLst>
                  <a:ext uri="{0D108BD9-81ED-4DB2-BD59-A6C34878D82A}">
                    <a16:rowId xmlns:a16="http://schemas.microsoft.com/office/drawing/2014/main" val="2906526653"/>
                  </a:ext>
                </a:extLst>
              </a:tr>
              <a:tr h="493931">
                <a:tc>
                  <a:txBody>
                    <a:bodyPr/>
                    <a:lstStyle/>
                    <a:p>
                      <a:pPr marL="0" lvl="0" indent="0" algn="ctr">
                        <a:lnSpc>
                          <a:spcPct val="107000"/>
                        </a:lnSpc>
                        <a:spcAft>
                          <a:spcPts val="800"/>
                        </a:spcAft>
                        <a:buFont typeface="+mj-lt"/>
                        <a:buNone/>
                      </a:pPr>
                      <a:r>
                        <a:rPr lang="en-GB" sz="1400">
                          <a:effectLst/>
                          <a:latin typeface="Arial" panose="020B0604020202020204" pitchFamily="34" charset="0"/>
                          <a:cs typeface="Arial" panose="020B0604020202020204" pitchFamily="34" charset="0"/>
                        </a:rPr>
                        <a:t>10</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Efforts to mitigate the need to recruit (task redistribution/ digital solution/ redeployment/ absorbed by others/ service changes)</a:t>
                      </a:r>
                    </a:p>
                  </a:txBody>
                  <a:tcPr marL="252000" marR="53103" marT="36000" marB="36000" anchor="ctr"/>
                </a:tc>
                <a:extLst>
                  <a:ext uri="{0D108BD9-81ED-4DB2-BD59-A6C34878D82A}">
                    <a16:rowId xmlns:a16="http://schemas.microsoft.com/office/drawing/2014/main" val="949802703"/>
                  </a:ext>
                </a:extLst>
              </a:tr>
              <a:tr h="493931">
                <a:tc>
                  <a:txBody>
                    <a:bodyPr/>
                    <a:lstStyle/>
                    <a:p>
                      <a:pPr marL="0" lvl="0" indent="0" algn="ctr">
                        <a:lnSpc>
                          <a:spcPct val="107000"/>
                        </a:lnSpc>
                        <a:spcAft>
                          <a:spcPts val="800"/>
                        </a:spcAft>
                        <a:buFont typeface="+mj-lt"/>
                        <a:buNone/>
                      </a:pPr>
                      <a:r>
                        <a:rPr lang="en-GB" sz="1400">
                          <a:effectLst/>
                          <a:latin typeface="Arial" panose="020B0604020202020204" pitchFamily="34" charset="0"/>
                          <a:cs typeface="Arial" panose="020B0604020202020204" pitchFamily="34" charset="0"/>
                        </a:rPr>
                        <a:t>11</a:t>
                      </a: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Efforts to reduce costs of backfilling (skill mixing, apprentices, work experience, vocational trainees)</a:t>
                      </a:r>
                    </a:p>
                  </a:txBody>
                  <a:tcPr marL="252000" marR="53103" marT="36000" marB="36000" anchor="ctr"/>
                </a:tc>
                <a:extLst>
                  <a:ext uri="{0D108BD9-81ED-4DB2-BD59-A6C34878D82A}">
                    <a16:rowId xmlns:a16="http://schemas.microsoft.com/office/drawing/2014/main" val="841662792"/>
                  </a:ext>
                </a:extLst>
              </a:tr>
              <a:tr h="616300">
                <a:tc>
                  <a:txBody>
                    <a:bodyPr/>
                    <a:lstStyle/>
                    <a:p>
                      <a:pPr marL="0" lvl="0" indent="0" algn="ctr">
                        <a:lnSpc>
                          <a:spcPct val="107000"/>
                        </a:lnSpc>
                        <a:spcAft>
                          <a:spcPts val="800"/>
                        </a:spcAft>
                        <a:buFont typeface="+mj-lt"/>
                        <a:buNone/>
                      </a:pPr>
                      <a:r>
                        <a:rPr lang="en-GB" sz="1400">
                          <a:effectLst/>
                          <a:latin typeface="Arial" panose="020B0604020202020204" pitchFamily="34" charset="0"/>
                          <a:ea typeface="Calibri" panose="020F0502020204030204" pitchFamily="34" charset="0"/>
                          <a:cs typeface="Arial" panose="020B0604020202020204" pitchFamily="34" charset="0"/>
                        </a:rPr>
                        <a:t>12</a:t>
                      </a:r>
                    </a:p>
                  </a:txBody>
                  <a:tcPr marL="36000" marR="36000" marT="36000" marB="36000" anchor="ctr"/>
                </a:tc>
                <a:tc>
                  <a:txBody>
                    <a:bodyPr/>
                    <a:lstStyle/>
                    <a:p>
                      <a:pPr lvl="0"/>
                      <a:r>
                        <a:rPr lang="en-GB" sz="1800" b="1" kern="1200">
                          <a:solidFill>
                            <a:schemeClr val="tx1"/>
                          </a:solidFill>
                          <a:effectLst/>
                          <a:latin typeface="Arial" panose="020B0604020202020204" pitchFamily="34" charset="0"/>
                          <a:ea typeface="+mn-ea"/>
                          <a:cs typeface="Arial" panose="020B0604020202020204" pitchFamily="34" charset="0"/>
                        </a:rPr>
                        <a:t>Department Job planning compliance % (medical posts only)</a:t>
                      </a:r>
                    </a:p>
                  </a:txBody>
                  <a:tcPr marL="252000" marR="53103" marT="36000" marB="36000" anchor="ctr"/>
                </a:tc>
                <a:extLst>
                  <a:ext uri="{0D108BD9-81ED-4DB2-BD59-A6C34878D82A}">
                    <a16:rowId xmlns:a16="http://schemas.microsoft.com/office/drawing/2014/main" val="2387009159"/>
                  </a:ext>
                </a:extLst>
              </a:tr>
              <a:tr h="502717">
                <a:tc>
                  <a:txBody>
                    <a:bodyPr/>
                    <a:lstStyle/>
                    <a:p>
                      <a:pPr marL="0" lvl="0" indent="0" algn="ctr">
                        <a:lnSpc>
                          <a:spcPct val="107000"/>
                        </a:lnSpc>
                        <a:spcAft>
                          <a:spcPts val="800"/>
                        </a:spcAft>
                        <a:buFont typeface="Symbol" panose="05050102010706020507" pitchFamily="18" charset="2"/>
                        <a:buNone/>
                      </a:pPr>
                      <a:endParaRPr lang="en-GB" sz="1400">
                        <a:effectLst/>
                        <a:latin typeface="Arial" panose="020B0604020202020204" pitchFamily="34" charset="0"/>
                        <a:ea typeface="Calibri" panose="020F0502020204030204" pitchFamily="34" charset="0"/>
                        <a:cs typeface="Arial" panose="020B0604020202020204" pitchFamily="34" charset="0"/>
                      </a:endParaRPr>
                    </a:p>
                  </a:txBody>
                  <a:tcPr marL="36000" marR="36000" marT="36000" marB="36000" anchor="ctr"/>
                </a:tc>
                <a:tc>
                  <a:txBody>
                    <a:bodyPr/>
                    <a:lstStyle/>
                    <a:p>
                      <a:pPr marL="0" marR="0" lvl="0" indent="0" algn="l" defTabSz="914400" rtl="0" eaLnBrk="1" fontAlgn="auto" latinLnBrk="0" hangingPunct="1">
                        <a:lnSpc>
                          <a:spcPct val="107000"/>
                        </a:lnSpc>
                        <a:spcBef>
                          <a:spcPts val="0"/>
                        </a:spcBef>
                        <a:spcAft>
                          <a:spcPts val="0"/>
                        </a:spcAft>
                        <a:buClrTx/>
                        <a:buSzTx/>
                        <a:buFont typeface="+mj-lt"/>
                        <a:buNone/>
                        <a:tabLst/>
                        <a:defRPr/>
                      </a:pPr>
                      <a:endParaRPr lang="en-GB" sz="1800" b="1" kern="1200" dirty="0">
                        <a:solidFill>
                          <a:schemeClr val="tx1"/>
                        </a:solidFill>
                        <a:effectLst/>
                        <a:latin typeface="Arial" panose="020B0604020202020204" pitchFamily="34" charset="0"/>
                        <a:ea typeface="+mn-ea"/>
                        <a:cs typeface="Arial" panose="020B0604020202020204" pitchFamily="34" charset="0"/>
                      </a:endParaRPr>
                    </a:p>
                  </a:txBody>
                  <a:tcPr marL="252000" marR="53103" marT="36000" marB="36000"/>
                </a:tc>
                <a:extLst>
                  <a:ext uri="{0D108BD9-81ED-4DB2-BD59-A6C34878D82A}">
                    <a16:rowId xmlns:a16="http://schemas.microsoft.com/office/drawing/2014/main" val="4167952354"/>
                  </a:ext>
                </a:extLst>
              </a:tr>
            </a:tbl>
          </a:graphicData>
        </a:graphic>
      </p:graphicFrame>
    </p:spTree>
    <p:extLst>
      <p:ext uri="{BB962C8B-B14F-4D97-AF65-F5344CB8AC3E}">
        <p14:creationId xmlns:p14="http://schemas.microsoft.com/office/powerpoint/2010/main" val="2735770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ADECB5-028B-91D6-28E4-91D7BC9D11C0}"/>
              </a:ext>
            </a:extLst>
          </p:cNvPr>
          <p:cNvSpPr>
            <a:spLocks noGrp="1"/>
          </p:cNvSpPr>
          <p:nvPr>
            <p:ph type="body" sz="quarter" idx="10"/>
          </p:nvPr>
        </p:nvSpPr>
        <p:spPr>
          <a:xfrm>
            <a:off x="654843" y="828675"/>
            <a:ext cx="16940429" cy="529070"/>
          </a:xfrm>
        </p:spPr>
        <p:txBody>
          <a:bodyPr/>
          <a:lstStyle/>
          <a:p>
            <a:r>
              <a:rPr lang="en-GB" dirty="0"/>
              <a:t>Dedicated Email Inboxes for Approvals</a:t>
            </a:r>
          </a:p>
        </p:txBody>
      </p:sp>
      <p:sp>
        <p:nvSpPr>
          <p:cNvPr id="4" name="TextBox 3">
            <a:extLst>
              <a:ext uri="{FF2B5EF4-FFF2-40B4-BE49-F238E27FC236}">
                <a16:creationId xmlns:a16="http://schemas.microsoft.com/office/drawing/2014/main" id="{4CC9B645-C4B2-9F08-BB00-000EB2ABBC3C}"/>
              </a:ext>
            </a:extLst>
          </p:cNvPr>
          <p:cNvSpPr txBox="1"/>
          <p:nvPr/>
        </p:nvSpPr>
        <p:spPr>
          <a:xfrm>
            <a:off x="654843" y="2108898"/>
            <a:ext cx="18383250" cy="5386090"/>
          </a:xfrm>
          <a:prstGeom prst="rect">
            <a:avLst/>
          </a:prstGeom>
          <a:noFill/>
        </p:spPr>
        <p:txBody>
          <a:bodyPr wrap="square" rtlCol="0">
            <a:spAutoFit/>
          </a:bodyPr>
          <a:lstStyle/>
          <a:p>
            <a:pPr marL="342900" indent="-342900">
              <a:buFont typeface="Arial" panose="020B0604020202020204" pitchFamily="34" charset="0"/>
              <a:buChar char="•"/>
            </a:pPr>
            <a:r>
              <a:rPr lang="en-GB" sz="3200" dirty="0">
                <a:latin typeface="Arial" panose="020B0604020202020204" pitchFamily="34" charset="0"/>
                <a:ea typeface="Calibri" panose="020F0502020204030204" pitchFamily="34" charset="0"/>
                <a:cs typeface="Arial" panose="020B0604020202020204" pitchFamily="34" charset="0"/>
              </a:rPr>
              <a:t>Each level of authorisation (except for the budget holder) will have a </a:t>
            </a:r>
            <a:r>
              <a:rPr lang="en-GB" sz="3200" b="1" dirty="0">
                <a:latin typeface="Arial" panose="020B0604020202020204" pitchFamily="34" charset="0"/>
                <a:ea typeface="Calibri" panose="020F0502020204030204" pitchFamily="34" charset="0"/>
                <a:cs typeface="Arial" panose="020B0604020202020204" pitchFamily="34" charset="0"/>
              </a:rPr>
              <a:t>dedicated mailbox </a:t>
            </a:r>
            <a:r>
              <a:rPr lang="en-GB" sz="3200" dirty="0">
                <a:latin typeface="Arial" panose="020B0604020202020204" pitchFamily="34" charset="0"/>
                <a:ea typeface="Calibri" panose="020F0502020204030204" pitchFamily="34" charset="0"/>
                <a:cs typeface="Arial" panose="020B0604020202020204" pitchFamily="34" charset="0"/>
              </a:rPr>
              <a:t>set up with a Trac account. This is where approval requests will be sent automatically via Trac</a:t>
            </a:r>
          </a:p>
          <a:p>
            <a:pPr marL="342900" indent="-342900">
              <a:buFont typeface="Arial" panose="020B0604020202020204" pitchFamily="34" charset="0"/>
              <a:buChar char="•"/>
            </a:pPr>
            <a:r>
              <a:rPr lang="en-GB" sz="3200" dirty="0">
                <a:latin typeface="Arial" panose="020B0604020202020204" pitchFamily="34" charset="0"/>
                <a:ea typeface="Calibri" panose="020F0502020204030204" pitchFamily="34" charset="0"/>
                <a:cs typeface="Arial" panose="020B0604020202020204" pitchFamily="34" charset="0"/>
              </a:rPr>
              <a:t>Service groups have submitted the names and email addresses of individuals who they wish to manage their dedicated mailboxes</a:t>
            </a:r>
          </a:p>
          <a:p>
            <a:pPr marL="342900" indent="-342900">
              <a:buFont typeface="Arial" panose="020B0604020202020204" pitchFamily="34" charset="0"/>
              <a:buChar char="•"/>
            </a:pPr>
            <a:r>
              <a:rPr lang="en-GB" sz="3200" dirty="0">
                <a:latin typeface="Arial" panose="020B0604020202020204" pitchFamily="34" charset="0"/>
                <a:ea typeface="Calibri" panose="020F0502020204030204" pitchFamily="34" charset="0"/>
                <a:cs typeface="Arial" panose="020B0604020202020204" pitchFamily="34" charset="0"/>
              </a:rPr>
              <a:t>It is up to the individual/s responsible for approving each step to manage the requests in their respective mailbox in a timely manner</a:t>
            </a:r>
          </a:p>
          <a:p>
            <a:pPr marL="342900" indent="-342900">
              <a:buFont typeface="Arial" panose="020B0604020202020204" pitchFamily="34" charset="0"/>
              <a:buChar char="•"/>
            </a:pPr>
            <a:r>
              <a:rPr lang="en-GB" sz="3200" dirty="0">
                <a:latin typeface="Arial" panose="020B0604020202020204" pitchFamily="34" charset="0"/>
                <a:ea typeface="Calibri" panose="020F0502020204030204" pitchFamily="34" charset="0"/>
                <a:cs typeface="Arial" panose="020B0604020202020204" pitchFamily="34" charset="0"/>
              </a:rPr>
              <a:t>Each mailbox owner will also be responsible for arranging access to other suitable individuals to ensure other appropriate staff can monitor the inbox when required (e.g. to cover for leave, etc).  </a:t>
            </a:r>
          </a:p>
          <a:p>
            <a:pPr marL="342900" indent="-342900">
              <a:buFont typeface="Arial" panose="020B0604020202020204" pitchFamily="34" charset="0"/>
              <a:buChar char="•"/>
            </a:pPr>
            <a:r>
              <a:rPr lang="en-GB" sz="3200" dirty="0">
                <a:latin typeface="Arial" panose="020B0604020202020204" pitchFamily="34" charset="0"/>
                <a:ea typeface="Calibri" panose="020F0502020204030204" pitchFamily="34" charset="0"/>
                <a:cs typeface="Arial" panose="020B0604020202020204" pitchFamily="34" charset="0"/>
              </a:rPr>
              <a:t>Separate guidance on the correct authorisers for each service group will be circulated and added to Trac in the guidance section of the Trac vacancy request form</a:t>
            </a:r>
          </a:p>
          <a:p>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59635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F966DFB-BE23-429D-DB7F-2BD3BC09EE7A}"/>
              </a:ext>
            </a:extLst>
          </p:cNvPr>
          <p:cNvSpPr>
            <a:spLocks noGrp="1"/>
          </p:cNvSpPr>
          <p:nvPr>
            <p:ph type="body" sz="quarter" idx="11"/>
          </p:nvPr>
        </p:nvSpPr>
        <p:spPr>
          <a:xfrm>
            <a:off x="654845" y="1580610"/>
            <a:ext cx="17409186" cy="6273800"/>
          </a:xfrm>
        </p:spPr>
        <p:txBody>
          <a:bodyPr/>
          <a:lstStyle/>
          <a:p>
            <a:pPr marL="342900" indent="-342900">
              <a:buFont typeface="Arial" panose="020B0604020202020204" pitchFamily="34" charset="0"/>
              <a:buChar char="•"/>
            </a:pPr>
            <a:r>
              <a:rPr lang="en-GB" sz="2400" dirty="0"/>
              <a:t>Vacancy information is submitted once only via Trac</a:t>
            </a:r>
          </a:p>
          <a:p>
            <a:endParaRPr lang="en-GB" sz="2400" dirty="0"/>
          </a:p>
          <a:p>
            <a:pPr marL="342900" indent="-342900">
              <a:buFont typeface="Arial" panose="020B0604020202020204" pitchFamily="34" charset="0"/>
              <a:buChar char="•"/>
            </a:pPr>
            <a:r>
              <a:rPr lang="en-GB" sz="2400" dirty="0"/>
              <a:t>Removes the need for the Vacancy Control Form which is currently emailed back and forth to various people and panels</a:t>
            </a:r>
          </a:p>
          <a:p>
            <a:endParaRPr lang="en-GB" sz="2400" dirty="0"/>
          </a:p>
          <a:p>
            <a:pPr marL="342900" indent="-342900">
              <a:buFont typeface="Arial" panose="020B0604020202020204" pitchFamily="34" charset="0"/>
              <a:buChar char="•"/>
            </a:pPr>
            <a:r>
              <a:rPr lang="en-GB" sz="2400" dirty="0"/>
              <a:t>Enables the full time to hire process to be tracked and for the Health Board to monitor performance against All Wales time to hire targets </a:t>
            </a:r>
          </a:p>
          <a:p>
            <a:endParaRPr lang="en-GB" sz="2400" dirty="0"/>
          </a:p>
          <a:p>
            <a:pPr marL="342900" indent="-342900">
              <a:buFont typeface="Arial" panose="020B0604020202020204" pitchFamily="34" charset="0"/>
              <a:buChar char="•"/>
            </a:pPr>
            <a:r>
              <a:rPr lang="en-GB" sz="2400" dirty="0"/>
              <a:t>Provides time to hire data to enable delays to be identified and mitigated </a:t>
            </a:r>
          </a:p>
          <a:p>
            <a:endParaRPr lang="en-GB" sz="2400" dirty="0"/>
          </a:p>
          <a:p>
            <a:pPr marL="342900" indent="-342900">
              <a:buFont typeface="Arial" panose="020B0604020202020204" pitchFamily="34" charset="0"/>
              <a:buChar char="•"/>
            </a:pPr>
            <a:r>
              <a:rPr lang="en-GB" sz="2400" dirty="0"/>
              <a:t>Ensures compliance with Welsh language legislation </a:t>
            </a:r>
          </a:p>
          <a:p>
            <a:endParaRPr lang="en-GB" sz="2400" dirty="0"/>
          </a:p>
          <a:p>
            <a:pPr marL="342900" indent="-342900">
              <a:buFont typeface="Arial" panose="020B0604020202020204" pitchFamily="34" charset="0"/>
              <a:buChar char="•"/>
            </a:pPr>
            <a:r>
              <a:rPr lang="en-GB" sz="2400" dirty="0"/>
              <a:t>Ability to record approvals and maintain audit trail directly on Trac</a:t>
            </a:r>
          </a:p>
          <a:p>
            <a:endParaRPr lang="en-GB" sz="2400" dirty="0"/>
          </a:p>
          <a:p>
            <a:pPr marL="342900" indent="-342900">
              <a:buFont typeface="Arial" panose="020B0604020202020204" pitchFamily="34" charset="0"/>
              <a:buChar char="•"/>
            </a:pPr>
            <a:r>
              <a:rPr lang="en-GB" sz="2400" dirty="0"/>
              <a:t>Dedicated email inboxes ensures approvals are still actioned when others are on leave/ unavailable</a:t>
            </a:r>
          </a:p>
          <a:p>
            <a:endParaRPr lang="en-GB" sz="2400" dirty="0"/>
          </a:p>
          <a:p>
            <a:pPr marL="342900" indent="-342900">
              <a:buFont typeface="Arial" panose="020B0604020202020204" pitchFamily="34" charset="0"/>
              <a:buChar char="•"/>
            </a:pPr>
            <a:r>
              <a:rPr lang="en-GB" sz="2400" dirty="0"/>
              <a:t>Automated reports using Trac data will be provided to panels for an “at a glance” overview </a:t>
            </a:r>
          </a:p>
          <a:p>
            <a:endParaRPr lang="en-GB" sz="2400" dirty="0"/>
          </a:p>
          <a:p>
            <a:pPr marL="342900" indent="-342900">
              <a:buFont typeface="Arial" panose="020B0604020202020204" pitchFamily="34" charset="0"/>
              <a:buChar char="•"/>
            </a:pPr>
            <a:r>
              <a:rPr lang="en-GB" sz="2400" dirty="0"/>
              <a:t>Addition of professional workforce boards to inform executive scrutiny decisions </a:t>
            </a:r>
          </a:p>
          <a:p>
            <a:pPr marL="342900" indent="-342900">
              <a:buFont typeface="Arial" panose="020B0604020202020204" pitchFamily="34" charset="0"/>
              <a:buChar char="•"/>
            </a:pPr>
            <a:endParaRPr lang="en-GB" dirty="0"/>
          </a:p>
          <a:p>
            <a:endParaRPr lang="en-GB" dirty="0"/>
          </a:p>
        </p:txBody>
      </p:sp>
      <p:sp>
        <p:nvSpPr>
          <p:cNvPr id="3" name="Text Placeholder 2">
            <a:extLst>
              <a:ext uri="{FF2B5EF4-FFF2-40B4-BE49-F238E27FC236}">
                <a16:creationId xmlns:a16="http://schemas.microsoft.com/office/drawing/2014/main" id="{9A33892B-0220-2C3D-22D8-88559C1E4DC4}"/>
              </a:ext>
            </a:extLst>
          </p:cNvPr>
          <p:cNvSpPr>
            <a:spLocks noGrp="1"/>
          </p:cNvSpPr>
          <p:nvPr>
            <p:ph type="body" sz="quarter" idx="10"/>
          </p:nvPr>
        </p:nvSpPr>
        <p:spPr/>
        <p:txBody>
          <a:bodyPr/>
          <a:lstStyle/>
          <a:p>
            <a:r>
              <a:rPr lang="en-GB"/>
              <a:t>Benefits of the revised process</a:t>
            </a:r>
          </a:p>
        </p:txBody>
      </p:sp>
    </p:spTree>
    <p:extLst>
      <p:ext uri="{BB962C8B-B14F-4D97-AF65-F5344CB8AC3E}">
        <p14:creationId xmlns:p14="http://schemas.microsoft.com/office/powerpoint/2010/main" val="2910509192"/>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14ef5742ee44f370831eb0e39236f3f3">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fa9fdaba843ff9956968fdf3ffd4cc7e"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DA7566B-7AC8-416B-9BB5-FE2441ED8E56}"/>
</file>

<file path=customXml/itemProps2.xml><?xml version="1.0" encoding="utf-8"?>
<ds:datastoreItem xmlns:ds="http://schemas.openxmlformats.org/officeDocument/2006/customXml" ds:itemID="{5353AC40-0A0E-4F46-A609-E30D51CC4C15}">
  <ds:schemaRefs>
    <ds:schemaRef ds:uri="211a136f-f1d4-4e45-a199-2e801179a46e"/>
    <ds:schemaRef ds:uri="23d68aba-72e9-40e3-8f22-cf28ad1adf3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Metadata/LabelInfo.xml><?xml version="1.0" encoding="utf-8"?>
<clbl:labelList xmlns:clbl="http://schemas.microsoft.com/office/2020/mipLabelMetadata">
  <clbl:label id="{ea60d57e-af5b-4752-ac57-3e4f28ca11dc}" enabled="1" method="Standard" siteId="{36da45f1-dd2c-4d1f-af13-5abe46b99921}" removed="0"/>
</clbl:labelList>
</file>

<file path=docProps/app.xml><?xml version="1.0" encoding="utf-8"?>
<Properties xmlns="http://schemas.openxmlformats.org/officeDocument/2006/extended-properties" xmlns:vt="http://schemas.openxmlformats.org/officeDocument/2006/docPropsVTypes">
  <Template/>
  <TotalTime>172</TotalTime>
  <Words>1905</Words>
  <Application>Microsoft Office PowerPoint</Application>
  <PresentationFormat>Custom</PresentationFormat>
  <Paragraphs>199</Paragraphs>
  <Slides>10</Slides>
  <Notes>4</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10</vt:i4>
      </vt:variant>
    </vt:vector>
  </HeadingPairs>
  <TitlesOfParts>
    <vt:vector size="24" baseType="lpstr">
      <vt:lpstr>Aptos</vt:lpstr>
      <vt:lpstr>Arial</vt:lpstr>
      <vt:lpstr>Arial </vt:lpstr>
      <vt:lpstr>Arial Black</vt:lpstr>
      <vt:lpstr>Calibri</vt:lpstr>
      <vt:lpstr>Open Sans</vt:lpstr>
      <vt:lpstr>Symbol</vt:lpstr>
      <vt:lpstr>DARK TITLE BG</vt:lpstr>
      <vt:lpstr>WHITE TITLE BG</vt:lpstr>
      <vt:lpstr>DARK BG (PHOTO) TITLE</vt:lpstr>
      <vt:lpstr>WHITE BG (PHOTO) TITLE</vt:lpstr>
      <vt:lpstr>WHITE BG SLIDE</vt:lpstr>
      <vt:lpstr>ENDING SLIDE</vt:lpstr>
      <vt:lpstr>1_WHITE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Jill Faulkner (Swansea Bay UHB - Workforce &amp; OD)</cp:lastModifiedBy>
  <cp:revision>10</cp:revision>
  <dcterms:created xsi:type="dcterms:W3CDTF">2023-11-15T10:54:55Z</dcterms:created>
  <dcterms:modified xsi:type="dcterms:W3CDTF">2025-09-22T13:43:58Z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