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5.xml" ContentType="application/vnd.openxmlformats-officedocument.theme+xml"/>
  <Override PartName="/ppt/slideLayouts/slideLayout2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6.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7.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8.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notesSlides/notesSlide11.xml" ContentType="application/vnd.openxmlformats-officedocument.presentationml.notesSlid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charts/chart26.xml" ContentType="application/vnd.openxmlformats-officedocument.drawingml.chart+xml"/>
  <Override PartName="/ppt/charts/style26.xml" ContentType="application/vnd.ms-office.chartstyle+xml"/>
  <Override PartName="/ppt/charts/colors26.xml" ContentType="application/vnd.ms-office.chartcolorstyle+xml"/>
  <Override PartName="/ppt/charts/chart27.xml" ContentType="application/vnd.openxmlformats-officedocument.drawingml.chart+xml"/>
  <Override PartName="/ppt/charts/style27.xml" ContentType="application/vnd.ms-office.chartstyle+xml"/>
  <Override PartName="/ppt/charts/colors27.xml" ContentType="application/vnd.ms-office.chartcolorstyle+xml"/>
  <Override PartName="/ppt/notesSlides/notesSlide12.xml" ContentType="application/vnd.openxmlformats-officedocument.presentationml.notesSlide+xml"/>
  <Override PartName="/ppt/charts/chart28.xml" ContentType="application/vnd.openxmlformats-officedocument.drawingml.chart+xml"/>
  <Override PartName="/ppt/charts/style28.xml" ContentType="application/vnd.ms-office.chartstyle+xml"/>
  <Override PartName="/ppt/charts/colors28.xml" ContentType="application/vnd.ms-office.chartcolorstyle+xml"/>
  <Override PartName="/ppt/charts/chart29.xml" ContentType="application/vnd.openxmlformats-officedocument.drawingml.chart+xml"/>
  <Override PartName="/ppt/charts/style29.xml" ContentType="application/vnd.ms-office.chartstyle+xml"/>
  <Override PartName="/ppt/charts/colors29.xml" ContentType="application/vnd.ms-office.chartcolorstyle+xml"/>
  <Override PartName="/ppt/notesSlides/notesSlide13.xml" ContentType="application/vnd.openxmlformats-officedocument.presentationml.notesSlide+xml"/>
  <Override PartName="/ppt/charts/chart30.xml" ContentType="application/vnd.openxmlformats-officedocument.drawingml.chart+xml"/>
  <Override PartName="/ppt/charts/style30.xml" ContentType="application/vnd.ms-office.chartstyle+xml"/>
  <Override PartName="/ppt/charts/colors30.xml" ContentType="application/vnd.ms-office.chartcolorstyle+xml"/>
  <Override PartName="/ppt/charts/chart31.xml" ContentType="application/vnd.openxmlformats-officedocument.drawingml.chart+xml"/>
  <Override PartName="/ppt/charts/style31.xml" ContentType="application/vnd.ms-office.chartstyle+xml"/>
  <Override PartName="/ppt/charts/colors31.xml" ContentType="application/vnd.ms-office.chartcolorstyle+xml"/>
  <Override PartName="/ppt/charts/chart32.xml" ContentType="application/vnd.openxmlformats-officedocument.drawingml.chart+xml"/>
  <Override PartName="/ppt/charts/style32.xml" ContentType="application/vnd.ms-office.chartstyle+xml"/>
  <Override PartName="/ppt/charts/colors32.xml" ContentType="application/vnd.ms-office.chartcolorstyle+xml"/>
  <Override PartName="/ppt/charts/chart33.xml" ContentType="application/vnd.openxmlformats-officedocument.drawingml.chart+xml"/>
  <Override PartName="/ppt/charts/style33.xml" ContentType="application/vnd.ms-office.chartstyle+xml"/>
  <Override PartName="/ppt/charts/colors33.xml" ContentType="application/vnd.ms-office.chartcolorstyle+xml"/>
  <Override PartName="/ppt/notesSlides/notesSlide14.xml" ContentType="application/vnd.openxmlformats-officedocument.presentationml.notesSlide+xml"/>
  <Override PartName="/ppt/charts/chart34.xml" ContentType="application/vnd.openxmlformats-officedocument.drawingml.chart+xml"/>
  <Override PartName="/ppt/charts/style34.xml" ContentType="application/vnd.ms-office.chartstyle+xml"/>
  <Override PartName="/ppt/charts/colors34.xml" ContentType="application/vnd.ms-office.chartcolorstyle+xml"/>
  <Override PartName="/ppt/charts/chart35.xml" ContentType="application/vnd.openxmlformats-officedocument.drawingml.chart+xml"/>
  <Override PartName="/ppt/charts/style35.xml" ContentType="application/vnd.ms-office.chartstyle+xml"/>
  <Override PartName="/ppt/charts/colors35.xml" ContentType="application/vnd.ms-office.chartcolorstyl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Lst>
  <p:notesMasterIdLst>
    <p:notesMasterId r:id="rId35"/>
  </p:notesMasterIdLst>
  <p:handoutMasterIdLst>
    <p:handoutMasterId r:id="rId36"/>
  </p:handoutMasterIdLst>
  <p:sldIdLst>
    <p:sldId id="309" r:id="rId10"/>
    <p:sldId id="340" r:id="rId11"/>
    <p:sldId id="335" r:id="rId12"/>
    <p:sldId id="336" r:id="rId13"/>
    <p:sldId id="341" r:id="rId14"/>
    <p:sldId id="342" r:id="rId15"/>
    <p:sldId id="343" r:id="rId16"/>
    <p:sldId id="344" r:id="rId17"/>
    <p:sldId id="345" r:id="rId18"/>
    <p:sldId id="346" r:id="rId19"/>
    <p:sldId id="347" r:id="rId20"/>
    <p:sldId id="338" r:id="rId21"/>
    <p:sldId id="348" r:id="rId22"/>
    <p:sldId id="349" r:id="rId23"/>
    <p:sldId id="350" r:id="rId24"/>
    <p:sldId id="351" r:id="rId25"/>
    <p:sldId id="352" r:id="rId26"/>
    <p:sldId id="353" r:id="rId27"/>
    <p:sldId id="354" r:id="rId28"/>
    <p:sldId id="355" r:id="rId29"/>
    <p:sldId id="356" r:id="rId30"/>
    <p:sldId id="357" r:id="rId31"/>
    <p:sldId id="358" r:id="rId32"/>
    <p:sldId id="359" r:id="rId33"/>
    <p:sldId id="337" r:id="rId34"/>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355E"/>
    <a:srgbClr val="CE3636"/>
    <a:srgbClr val="00BC62"/>
    <a:srgbClr val="181924"/>
    <a:srgbClr val="7EB0DE"/>
    <a:srgbClr val="9E4ECA"/>
    <a:srgbClr val="FFD550"/>
    <a:srgbClr val="325A8A"/>
    <a:srgbClr val="F8CD47"/>
    <a:srgbClr val="79C5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09" autoAdjust="0"/>
    <p:restoredTop sz="94770"/>
  </p:normalViewPr>
  <p:slideViewPr>
    <p:cSldViewPr>
      <p:cViewPr varScale="1">
        <p:scale>
          <a:sx n="50" d="100"/>
          <a:sy n="50" d="100"/>
        </p:scale>
        <p:origin x="797" y="29"/>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theme" Target="theme/theme1.xml"/><Relationship Id="rId21" Type="http://schemas.openxmlformats.org/officeDocument/2006/relationships/slide" Target="slides/slide12.xml"/><Relationship Id="rId34" Type="http://schemas.openxmlformats.org/officeDocument/2006/relationships/slide" Target="slides/slide25.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handoutMaster" Target="handoutMasters/handoutMaster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notesMaster" Target="notesMasters/notesMaster1.xml"/><Relationship Id="rId8" Type="http://schemas.openxmlformats.org/officeDocument/2006/relationships/slideMaster" Target="slideMasters/slideMaster5.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Patient%20Safety.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Users\ju021406\AppData\Roaming\Microsoft\Excel\Compassionate%20&amp;%20Inclusive%20(version%201).xlsb"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C:\Users\ju021406\AppData\Roaming\Microsoft\Excel\Compassionate%20&amp;%20Inclusive%20(version%201).xlsb"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C:\Users\ju021406\AppData\Roaming\Microsoft\Excel\Compassionate%20&amp;%20Inclusive%20(version%201).xlsb"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C:\Users\ju021406\AppData\Roaming\Microsoft\Excel\Compassionate%20&amp;%20Inclusive%20(version%201).xlsb"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file:///C:\Users\ju021406\AppData\Roaming\Microsoft\Excel\Compassionate%20&amp;%20Inclusive%20(version%201).xlsb"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Staff%20Engagement.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Staff%20Engagement.xlsx" TargetMode="External"/><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Staff%20Engagement.xlsx" TargetMode="External"/><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Staff%20Engagement.xlsx" TargetMode="External"/><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Staff%20Engagement.xlsx" TargetMode="External"/><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Patient%20Safety.xlsx"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Staff%20Engagement.xlsx" TargetMode="External"/><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Staff%20Engagement.xlsx" TargetMode="External"/><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Recognition.xlsx" TargetMode="External"/><Relationship Id="rId2" Type="http://schemas.microsoft.com/office/2011/relationships/chartColorStyle" Target="colors22.xml"/><Relationship Id="rId1" Type="http://schemas.microsoft.com/office/2011/relationships/chartStyle" Target="style22.xml"/></Relationships>
</file>

<file path=ppt/charts/_rels/chart23.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Flexible%20Working.xlsx" TargetMode="External"/><Relationship Id="rId2" Type="http://schemas.microsoft.com/office/2011/relationships/chartColorStyle" Target="colors23.xml"/><Relationship Id="rId1" Type="http://schemas.microsoft.com/office/2011/relationships/chartStyle" Target="style23.xml"/></Relationships>
</file>

<file path=ppt/charts/_rels/chart24.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Wellbeing.xlsx" TargetMode="External"/><Relationship Id="rId2" Type="http://schemas.microsoft.com/office/2011/relationships/chartColorStyle" Target="colors24.xml"/><Relationship Id="rId1" Type="http://schemas.microsoft.com/office/2011/relationships/chartStyle" Target="style24.xml"/></Relationships>
</file>

<file path=ppt/charts/_rels/chart25.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Wellbeing.xlsx" TargetMode="External"/><Relationship Id="rId2" Type="http://schemas.microsoft.com/office/2011/relationships/chartColorStyle" Target="colors25.xml"/><Relationship Id="rId1" Type="http://schemas.microsoft.com/office/2011/relationships/chartStyle" Target="style25.xml"/></Relationships>
</file>

<file path=ppt/charts/_rels/chart26.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Morale%20Questions.xlsx" TargetMode="External"/><Relationship Id="rId2" Type="http://schemas.microsoft.com/office/2011/relationships/chartColorStyle" Target="colors26.xml"/><Relationship Id="rId1" Type="http://schemas.microsoft.com/office/2011/relationships/chartStyle" Target="style26.xml"/></Relationships>
</file>

<file path=ppt/charts/_rels/chart27.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Morale%20Questions.xlsx" TargetMode="External"/><Relationship Id="rId2" Type="http://schemas.microsoft.com/office/2011/relationships/chartColorStyle" Target="colors27.xml"/><Relationship Id="rId1" Type="http://schemas.microsoft.com/office/2011/relationships/chartStyle" Target="style27.xml"/></Relationships>
</file>

<file path=ppt/charts/_rels/chart28.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Wellbeing.xlsx" TargetMode="External"/><Relationship Id="rId2" Type="http://schemas.microsoft.com/office/2011/relationships/chartColorStyle" Target="colors28.xml"/><Relationship Id="rId1" Type="http://schemas.microsoft.com/office/2011/relationships/chartStyle" Target="style28.xml"/></Relationships>
</file>

<file path=ppt/charts/_rels/chart29.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Wellbeing.xlsx" TargetMode="External"/><Relationship Id="rId2" Type="http://schemas.microsoft.com/office/2011/relationships/chartColorStyle" Target="colors29.xml"/><Relationship Id="rId1" Type="http://schemas.microsoft.com/office/2011/relationships/chartStyle" Target="style29.xml"/></Relationships>
</file>

<file path=ppt/charts/_rels/chart3.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Patient%20Safety.xlsx" TargetMode="External"/><Relationship Id="rId2" Type="http://schemas.microsoft.com/office/2011/relationships/chartColorStyle" Target="colors3.xml"/><Relationship Id="rId1" Type="http://schemas.microsoft.com/office/2011/relationships/chartStyle" Target="style3.xml"/></Relationships>
</file>

<file path=ppt/charts/_rels/chart30.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Wellbeing.xlsx" TargetMode="External"/><Relationship Id="rId2" Type="http://schemas.microsoft.com/office/2011/relationships/chartColorStyle" Target="colors30.xml"/><Relationship Id="rId1" Type="http://schemas.microsoft.com/office/2011/relationships/chartStyle" Target="style30.xml"/></Relationships>
</file>

<file path=ppt/charts/_rels/chart31.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Compassionate%20&amp;%20Inclusive.xlsx" TargetMode="External"/><Relationship Id="rId2" Type="http://schemas.microsoft.com/office/2011/relationships/chartColorStyle" Target="colors31.xml"/><Relationship Id="rId1" Type="http://schemas.microsoft.com/office/2011/relationships/chartStyle" Target="style31.xml"/></Relationships>
</file>

<file path=ppt/charts/_rels/chart32.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Compassionate%20&amp;%20Inclusive.xlsx" TargetMode="External"/><Relationship Id="rId2" Type="http://schemas.microsoft.com/office/2011/relationships/chartColorStyle" Target="colors32.xml"/><Relationship Id="rId1" Type="http://schemas.microsoft.com/office/2011/relationships/chartStyle" Target="style32.xml"/></Relationships>
</file>

<file path=ppt/charts/_rels/chart33.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Compassionate%20&amp;%20Inclusive.xlsx" TargetMode="External"/><Relationship Id="rId2" Type="http://schemas.microsoft.com/office/2011/relationships/chartColorStyle" Target="colors33.xml"/><Relationship Id="rId1" Type="http://schemas.microsoft.com/office/2011/relationships/chartStyle" Target="style33.xml"/></Relationships>
</file>

<file path=ppt/charts/_rels/chart34.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Compassionate%20&amp;%20Inclusive.xlsx" TargetMode="External"/><Relationship Id="rId2" Type="http://schemas.microsoft.com/office/2011/relationships/chartColorStyle" Target="colors34.xml"/><Relationship Id="rId1" Type="http://schemas.microsoft.com/office/2011/relationships/chartStyle" Target="style34.xml"/></Relationships>
</file>

<file path=ppt/charts/_rels/chart35.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Compassionate%20&amp;%20Inclusive.xlsx" TargetMode="External"/><Relationship Id="rId2" Type="http://schemas.microsoft.com/office/2011/relationships/chartColorStyle" Target="colors35.xml"/><Relationship Id="rId1" Type="http://schemas.microsoft.com/office/2011/relationships/chartStyle" Target="style35.xml"/></Relationships>
</file>

<file path=ppt/charts/_rels/chart4.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Patient%20Safety.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3\Results\Full%20Data%20Download\HB%20Wide\Patient%20Safety.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ju021406\AppData\Roaming\Microsoft\Excel\Compassionate%20&amp;%20Inclusive%20(version%201).xlsb"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ju021406\AppData\Roaming\Microsoft\Excel\Compassionate%20&amp;%20Inclusive%20(version%201).xlsb"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ju021406\AppData\Roaming\Microsoft\Excel\Compassionate%20&amp;%20Inclusive%20(version%201).xlsb"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C:\Users\ju021406\AppData\Roaming\Microsoft\Excel\Compassionate%20&amp;%20Inclusive%20(version%201).xlsb"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'Patient Safety'!$B$4</c:f>
              <c:strCache>
                <c:ptCount val="1"/>
                <c:pt idx="0">
                  <c:v>No</c:v>
                </c:pt>
              </c:strCache>
            </c:strRef>
          </c:tx>
          <c:spPr>
            <a:solidFill>
              <a:srgbClr val="00B050">
                <a:alpha val="85000"/>
              </a:srgb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'Patient Safety'!$C$3:$F$3</c:f>
              <c:strCache>
                <c:ptCount val="4"/>
                <c:pt idx="0">
                  <c:v>MHLD</c:v>
                </c:pt>
                <c:pt idx="1">
                  <c:v>Morriston</c:v>
                </c:pt>
                <c:pt idx="2">
                  <c:v>NPTS</c:v>
                </c:pt>
                <c:pt idx="3">
                  <c:v>PCTS</c:v>
                </c:pt>
              </c:strCache>
            </c:strRef>
          </c:cat>
          <c:val>
            <c:numRef>
              <c:f>'Patient Safety'!$C$4:$F$4</c:f>
              <c:numCache>
                <c:formatCode>0.0</c:formatCode>
                <c:ptCount val="4"/>
                <c:pt idx="0">
                  <c:v>60.699999999999996</c:v>
                </c:pt>
                <c:pt idx="1">
                  <c:v>39.299999999999997</c:v>
                </c:pt>
                <c:pt idx="2">
                  <c:v>43</c:v>
                </c:pt>
                <c:pt idx="3">
                  <c:v>66.900000000000006</c:v>
                </c:pt>
              </c:numCache>
            </c:numRef>
          </c:val>
          <c:extLst>
            <c:ext xmlns:c16="http://schemas.microsoft.com/office/drawing/2014/chart" uri="{C3380CC4-5D6E-409C-BE32-E72D297353CC}">
              <c16:uniqueId val="{00000000-B5B3-499C-8D7A-F055D06AAEFB}"/>
            </c:ext>
          </c:extLst>
        </c:ser>
        <c:ser>
          <c:idx val="1"/>
          <c:order val="1"/>
          <c:tx>
            <c:strRef>
              <c:f>'Patient Safety'!$B$5</c:f>
              <c:strCache>
                <c:ptCount val="1"/>
                <c:pt idx="0">
                  <c:v>Prefer not to say</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ysClr val="windowText" lastClr="000000"/>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'Patient Safety'!$C$3:$F$3</c:f>
              <c:strCache>
                <c:ptCount val="4"/>
                <c:pt idx="0">
                  <c:v>MHLD</c:v>
                </c:pt>
                <c:pt idx="1">
                  <c:v>Morriston</c:v>
                </c:pt>
                <c:pt idx="2">
                  <c:v>NPTS</c:v>
                </c:pt>
                <c:pt idx="3">
                  <c:v>PCTS</c:v>
                </c:pt>
              </c:strCache>
            </c:strRef>
          </c:cat>
          <c:val>
            <c:numRef>
              <c:f>'Patient Safety'!$C$5:$F$5</c:f>
              <c:numCache>
                <c:formatCode>0.0</c:formatCode>
                <c:ptCount val="4"/>
                <c:pt idx="0">
                  <c:v>3.1</c:v>
                </c:pt>
                <c:pt idx="1">
                  <c:v>6.8</c:v>
                </c:pt>
                <c:pt idx="2">
                  <c:v>4.2</c:v>
                </c:pt>
                <c:pt idx="3">
                  <c:v>3.3000000000000003</c:v>
                </c:pt>
              </c:numCache>
            </c:numRef>
          </c:val>
          <c:extLst>
            <c:ext xmlns:c16="http://schemas.microsoft.com/office/drawing/2014/chart" uri="{C3380CC4-5D6E-409C-BE32-E72D297353CC}">
              <c16:uniqueId val="{00000001-B5B3-499C-8D7A-F055D06AAEFB}"/>
            </c:ext>
          </c:extLst>
        </c:ser>
        <c:ser>
          <c:idx val="2"/>
          <c:order val="2"/>
          <c:tx>
            <c:strRef>
              <c:f>'Patient Safety'!$B$6</c:f>
              <c:strCache>
                <c:ptCount val="1"/>
                <c:pt idx="0">
                  <c:v>Yes</c:v>
                </c:pt>
              </c:strCache>
            </c:strRef>
          </c:tx>
          <c:spPr>
            <a:solidFill>
              <a:srgbClr val="FF0000">
                <a:alpha val="85000"/>
              </a:srgb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'Patient Safety'!$C$3:$F$3</c:f>
              <c:strCache>
                <c:ptCount val="4"/>
                <c:pt idx="0">
                  <c:v>MHLD</c:v>
                </c:pt>
                <c:pt idx="1">
                  <c:v>Morriston</c:v>
                </c:pt>
                <c:pt idx="2">
                  <c:v>NPTS</c:v>
                </c:pt>
                <c:pt idx="3">
                  <c:v>PCTS</c:v>
                </c:pt>
              </c:strCache>
            </c:strRef>
          </c:cat>
          <c:val>
            <c:numRef>
              <c:f>'Patient Safety'!$C$6:$F$6</c:f>
              <c:numCache>
                <c:formatCode>0.0</c:formatCode>
                <c:ptCount val="4"/>
                <c:pt idx="0">
                  <c:v>36.199999999999996</c:v>
                </c:pt>
                <c:pt idx="1">
                  <c:v>53.9</c:v>
                </c:pt>
                <c:pt idx="2">
                  <c:v>52.800000000000004</c:v>
                </c:pt>
                <c:pt idx="3">
                  <c:v>29.799999999999997</c:v>
                </c:pt>
              </c:numCache>
            </c:numRef>
          </c:val>
          <c:extLst>
            <c:ext xmlns:c16="http://schemas.microsoft.com/office/drawing/2014/chart" uri="{C3380CC4-5D6E-409C-BE32-E72D297353CC}">
              <c16:uniqueId val="{00000002-B5B3-499C-8D7A-F055D06AAEFB}"/>
            </c:ext>
          </c:extLst>
        </c:ser>
        <c:dLbls>
          <c:dLblPos val="inEnd"/>
          <c:showLegendKey val="0"/>
          <c:showVal val="1"/>
          <c:showCatName val="0"/>
          <c:showSerName val="0"/>
          <c:showPercent val="0"/>
          <c:showBubbleSize val="0"/>
        </c:dLbls>
        <c:gapWidth val="65"/>
        <c:axId val="1018952032"/>
        <c:axId val="1018953696"/>
      </c:barChart>
      <c:catAx>
        <c:axId val="101895203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800" b="0" i="0" u="none" strike="noStrike" kern="1200" cap="all" baseline="0">
                <a:solidFill>
                  <a:schemeClr val="dk1">
                    <a:lumMod val="75000"/>
                    <a:lumOff val="25000"/>
                  </a:schemeClr>
                </a:solidFill>
                <a:latin typeface="+mn-lt"/>
                <a:ea typeface="+mn-ea"/>
                <a:cs typeface="+mn-cs"/>
              </a:defRPr>
            </a:pPr>
            <a:endParaRPr lang="en-US"/>
          </a:p>
        </c:txPr>
        <c:crossAx val="1018953696"/>
        <c:crosses val="autoZero"/>
        <c:auto val="1"/>
        <c:lblAlgn val="ctr"/>
        <c:lblOffset val="100"/>
        <c:noMultiLvlLbl val="0"/>
      </c:catAx>
      <c:valAx>
        <c:axId val="1018953696"/>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1018952032"/>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'Compassionate &amp; Inclusive'!$C$64</c:f>
              <c:strCache>
                <c:ptCount val="1"/>
                <c:pt idx="0">
                  <c:v>MHLD</c:v>
                </c:pt>
              </c:strCache>
            </c:strRef>
          </c:tx>
          <c:spPr>
            <a:solidFill>
              <a:srgbClr val="00B0F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Inclusive'!$B$65:$B$69</c:f>
              <c:strCache>
                <c:ptCount val="5"/>
                <c:pt idx="0">
                  <c:v>Agree</c:v>
                </c:pt>
                <c:pt idx="1">
                  <c:v>Disagree</c:v>
                </c:pt>
                <c:pt idx="2">
                  <c:v>Neither agree nor disagree</c:v>
                </c:pt>
                <c:pt idx="3">
                  <c:v>Strongly agree</c:v>
                </c:pt>
                <c:pt idx="4">
                  <c:v>Strongly disagree</c:v>
                </c:pt>
              </c:strCache>
            </c:strRef>
          </c:cat>
          <c:val>
            <c:numRef>
              <c:f>'Compassionate &amp; Inclusive'!$C$65:$C$69</c:f>
              <c:numCache>
                <c:formatCode>0.0</c:formatCode>
                <c:ptCount val="5"/>
                <c:pt idx="0">
                  <c:v>46.400000000000006</c:v>
                </c:pt>
                <c:pt idx="1">
                  <c:v>6.8000000000000007</c:v>
                </c:pt>
                <c:pt idx="2">
                  <c:v>16.5</c:v>
                </c:pt>
                <c:pt idx="3">
                  <c:v>28.199999999999996</c:v>
                </c:pt>
                <c:pt idx="4">
                  <c:v>2</c:v>
                </c:pt>
              </c:numCache>
            </c:numRef>
          </c:val>
          <c:extLst>
            <c:ext xmlns:c16="http://schemas.microsoft.com/office/drawing/2014/chart" uri="{C3380CC4-5D6E-409C-BE32-E72D297353CC}">
              <c16:uniqueId val="{00000000-9301-4248-B3A7-4DFA834F1399}"/>
            </c:ext>
          </c:extLst>
        </c:ser>
        <c:ser>
          <c:idx val="1"/>
          <c:order val="1"/>
          <c:tx>
            <c:strRef>
              <c:f>'Compassionate &amp; Inclusive'!$D$64</c:f>
              <c:strCache>
                <c:ptCount val="1"/>
                <c:pt idx="0">
                  <c:v>Morriston</c:v>
                </c:pt>
              </c:strCache>
            </c:strRef>
          </c:tx>
          <c:spPr>
            <a:solidFill>
              <a:srgbClr val="7030A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Inclusive'!$B$65:$B$69</c:f>
              <c:strCache>
                <c:ptCount val="5"/>
                <c:pt idx="0">
                  <c:v>Agree</c:v>
                </c:pt>
                <c:pt idx="1">
                  <c:v>Disagree</c:v>
                </c:pt>
                <c:pt idx="2">
                  <c:v>Neither agree nor disagree</c:v>
                </c:pt>
                <c:pt idx="3">
                  <c:v>Strongly agree</c:v>
                </c:pt>
                <c:pt idx="4">
                  <c:v>Strongly disagree</c:v>
                </c:pt>
              </c:strCache>
            </c:strRef>
          </c:cat>
          <c:val>
            <c:numRef>
              <c:f>'Compassionate &amp; Inclusive'!$D$65:$D$69</c:f>
              <c:numCache>
                <c:formatCode>0.0</c:formatCode>
                <c:ptCount val="5"/>
                <c:pt idx="0">
                  <c:v>9.7000000000000011</c:v>
                </c:pt>
                <c:pt idx="1">
                  <c:v>28.799999999999997</c:v>
                </c:pt>
                <c:pt idx="2">
                  <c:v>12.8</c:v>
                </c:pt>
                <c:pt idx="3">
                  <c:v>5.8000000000000007</c:v>
                </c:pt>
                <c:pt idx="4">
                  <c:v>53.400000000000006</c:v>
                </c:pt>
              </c:numCache>
            </c:numRef>
          </c:val>
          <c:extLst>
            <c:ext xmlns:c16="http://schemas.microsoft.com/office/drawing/2014/chart" uri="{C3380CC4-5D6E-409C-BE32-E72D297353CC}">
              <c16:uniqueId val="{00000001-9301-4248-B3A7-4DFA834F1399}"/>
            </c:ext>
          </c:extLst>
        </c:ser>
        <c:ser>
          <c:idx val="2"/>
          <c:order val="2"/>
          <c:tx>
            <c:strRef>
              <c:f>'Compassionate &amp; Inclusive'!$E$64</c:f>
              <c:strCache>
                <c:ptCount val="1"/>
                <c:pt idx="0">
                  <c:v>NPTS</c:v>
                </c:pt>
              </c:strCache>
            </c:strRef>
          </c:tx>
          <c:spPr>
            <a:solidFill>
              <a:srgbClr val="FFFF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Inclusive'!$B$65:$B$69</c:f>
              <c:strCache>
                <c:ptCount val="5"/>
                <c:pt idx="0">
                  <c:v>Agree</c:v>
                </c:pt>
                <c:pt idx="1">
                  <c:v>Disagree</c:v>
                </c:pt>
                <c:pt idx="2">
                  <c:v>Neither agree nor disagree</c:v>
                </c:pt>
                <c:pt idx="3">
                  <c:v>Strongly agree</c:v>
                </c:pt>
                <c:pt idx="4">
                  <c:v>Strongly disagree</c:v>
                </c:pt>
              </c:strCache>
            </c:strRef>
          </c:cat>
          <c:val>
            <c:numRef>
              <c:f>'Compassionate &amp; Inclusive'!$E$65:$E$69</c:f>
              <c:numCache>
                <c:formatCode>0.0</c:formatCode>
                <c:ptCount val="5"/>
                <c:pt idx="0">
                  <c:v>15</c:v>
                </c:pt>
                <c:pt idx="1">
                  <c:v>2.2999999999999998</c:v>
                </c:pt>
                <c:pt idx="2">
                  <c:v>51.9</c:v>
                </c:pt>
                <c:pt idx="3">
                  <c:v>6.5</c:v>
                </c:pt>
                <c:pt idx="4">
                  <c:v>19.2</c:v>
                </c:pt>
              </c:numCache>
            </c:numRef>
          </c:val>
          <c:extLst>
            <c:ext xmlns:c16="http://schemas.microsoft.com/office/drawing/2014/chart" uri="{C3380CC4-5D6E-409C-BE32-E72D297353CC}">
              <c16:uniqueId val="{00000002-9301-4248-B3A7-4DFA834F1399}"/>
            </c:ext>
          </c:extLst>
        </c:ser>
        <c:ser>
          <c:idx val="3"/>
          <c:order val="3"/>
          <c:tx>
            <c:strRef>
              <c:f>'Compassionate &amp; Inclusive'!$F$64</c:f>
              <c:strCache>
                <c:ptCount val="1"/>
                <c:pt idx="0">
                  <c:v>PCTS</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Inclusive'!$B$65:$B$69</c:f>
              <c:strCache>
                <c:ptCount val="5"/>
                <c:pt idx="0">
                  <c:v>Agree</c:v>
                </c:pt>
                <c:pt idx="1">
                  <c:v>Disagree</c:v>
                </c:pt>
                <c:pt idx="2">
                  <c:v>Neither agree nor disagree</c:v>
                </c:pt>
                <c:pt idx="3">
                  <c:v>Strongly agree</c:v>
                </c:pt>
                <c:pt idx="4">
                  <c:v>Strongly disagree</c:v>
                </c:pt>
              </c:strCache>
            </c:strRef>
          </c:cat>
          <c:val>
            <c:numRef>
              <c:f>'Compassionate &amp; Inclusive'!$F$65:$F$69</c:f>
              <c:numCache>
                <c:formatCode>0.0</c:formatCode>
                <c:ptCount val="5"/>
                <c:pt idx="0">
                  <c:v>6.2</c:v>
                </c:pt>
                <c:pt idx="1">
                  <c:v>14.2</c:v>
                </c:pt>
                <c:pt idx="2">
                  <c:v>27.3</c:v>
                </c:pt>
                <c:pt idx="3">
                  <c:v>1.0999999999999999</c:v>
                </c:pt>
                <c:pt idx="4">
                  <c:v>51.300000000000004</c:v>
                </c:pt>
              </c:numCache>
            </c:numRef>
          </c:val>
          <c:extLst>
            <c:ext xmlns:c16="http://schemas.microsoft.com/office/drawing/2014/chart" uri="{C3380CC4-5D6E-409C-BE32-E72D297353CC}">
              <c16:uniqueId val="{00000003-9301-4248-B3A7-4DFA834F1399}"/>
            </c:ext>
          </c:extLst>
        </c:ser>
        <c:dLbls>
          <c:dLblPos val="inEnd"/>
          <c:showLegendKey val="0"/>
          <c:showVal val="1"/>
          <c:showCatName val="0"/>
          <c:showSerName val="0"/>
          <c:showPercent val="0"/>
          <c:showBubbleSize val="0"/>
        </c:dLbls>
        <c:gapWidth val="65"/>
        <c:axId val="963015136"/>
        <c:axId val="963016800"/>
      </c:barChart>
      <c:catAx>
        <c:axId val="963015136"/>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800" b="0" i="0" u="none" strike="noStrike" kern="1200" cap="all" baseline="0">
                <a:solidFill>
                  <a:schemeClr val="dk1">
                    <a:lumMod val="75000"/>
                    <a:lumOff val="25000"/>
                  </a:schemeClr>
                </a:solidFill>
                <a:latin typeface="+mn-lt"/>
                <a:ea typeface="+mn-ea"/>
                <a:cs typeface="+mn-cs"/>
              </a:defRPr>
            </a:pPr>
            <a:endParaRPr lang="en-US"/>
          </a:p>
        </c:txPr>
        <c:crossAx val="963016800"/>
        <c:crosses val="autoZero"/>
        <c:auto val="1"/>
        <c:lblAlgn val="ctr"/>
        <c:lblOffset val="100"/>
        <c:noMultiLvlLbl val="0"/>
      </c:catAx>
      <c:valAx>
        <c:axId val="963016800"/>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963015136"/>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1800"/>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'Compassionate &amp; Inclusive'!$C$76</c:f>
              <c:strCache>
                <c:ptCount val="1"/>
                <c:pt idx="0">
                  <c:v>MHLD</c:v>
                </c:pt>
              </c:strCache>
            </c:strRef>
          </c:tx>
          <c:spPr>
            <a:solidFill>
              <a:srgbClr val="00B0F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Inclusive'!$B$77:$B$81</c:f>
              <c:strCache>
                <c:ptCount val="5"/>
                <c:pt idx="0">
                  <c:v>Agree</c:v>
                </c:pt>
                <c:pt idx="1">
                  <c:v>Disagree</c:v>
                </c:pt>
                <c:pt idx="2">
                  <c:v>Neither agree nor disagree</c:v>
                </c:pt>
                <c:pt idx="3">
                  <c:v>Strongly agree</c:v>
                </c:pt>
                <c:pt idx="4">
                  <c:v>Strongly disagree</c:v>
                </c:pt>
              </c:strCache>
            </c:strRef>
          </c:cat>
          <c:val>
            <c:numRef>
              <c:f>'Compassionate &amp; Inclusive'!$C$77:$C$81</c:f>
              <c:numCache>
                <c:formatCode>0.0</c:formatCode>
                <c:ptCount val="5"/>
                <c:pt idx="0">
                  <c:v>50.4</c:v>
                </c:pt>
                <c:pt idx="1">
                  <c:v>4.3</c:v>
                </c:pt>
                <c:pt idx="2">
                  <c:v>14.499999999999998</c:v>
                </c:pt>
                <c:pt idx="3">
                  <c:v>28.799999999999997</c:v>
                </c:pt>
                <c:pt idx="4">
                  <c:v>2</c:v>
                </c:pt>
              </c:numCache>
            </c:numRef>
          </c:val>
          <c:extLst>
            <c:ext xmlns:c16="http://schemas.microsoft.com/office/drawing/2014/chart" uri="{C3380CC4-5D6E-409C-BE32-E72D297353CC}">
              <c16:uniqueId val="{00000000-B1AB-44C4-9F84-3FB7A3AB9270}"/>
            </c:ext>
          </c:extLst>
        </c:ser>
        <c:ser>
          <c:idx val="1"/>
          <c:order val="1"/>
          <c:tx>
            <c:strRef>
              <c:f>'Compassionate &amp; Inclusive'!$D$76</c:f>
              <c:strCache>
                <c:ptCount val="1"/>
                <c:pt idx="0">
                  <c:v>Morriston</c:v>
                </c:pt>
              </c:strCache>
            </c:strRef>
          </c:tx>
          <c:spPr>
            <a:solidFill>
              <a:srgbClr val="7030A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Inclusive'!$B$77:$B$81</c:f>
              <c:strCache>
                <c:ptCount val="5"/>
                <c:pt idx="0">
                  <c:v>Agree</c:v>
                </c:pt>
                <c:pt idx="1">
                  <c:v>Disagree</c:v>
                </c:pt>
                <c:pt idx="2">
                  <c:v>Neither agree nor disagree</c:v>
                </c:pt>
                <c:pt idx="3">
                  <c:v>Strongly agree</c:v>
                </c:pt>
                <c:pt idx="4">
                  <c:v>Strongly disagree</c:v>
                </c:pt>
              </c:strCache>
            </c:strRef>
          </c:cat>
          <c:val>
            <c:numRef>
              <c:f>'Compassionate &amp; Inclusive'!$D$77:$D$81</c:f>
              <c:numCache>
                <c:formatCode>0.0</c:formatCode>
                <c:ptCount val="5"/>
                <c:pt idx="0">
                  <c:v>6.8000000000000007</c:v>
                </c:pt>
                <c:pt idx="1">
                  <c:v>19.900000000000002</c:v>
                </c:pt>
                <c:pt idx="2">
                  <c:v>16</c:v>
                </c:pt>
                <c:pt idx="3">
                  <c:v>4.7</c:v>
                </c:pt>
                <c:pt idx="4">
                  <c:v>49.7</c:v>
                </c:pt>
              </c:numCache>
            </c:numRef>
          </c:val>
          <c:extLst>
            <c:ext xmlns:c16="http://schemas.microsoft.com/office/drawing/2014/chart" uri="{C3380CC4-5D6E-409C-BE32-E72D297353CC}">
              <c16:uniqueId val="{00000001-B1AB-44C4-9F84-3FB7A3AB9270}"/>
            </c:ext>
          </c:extLst>
        </c:ser>
        <c:ser>
          <c:idx val="2"/>
          <c:order val="2"/>
          <c:tx>
            <c:strRef>
              <c:f>'Compassionate &amp; Inclusive'!$E$76</c:f>
              <c:strCache>
                <c:ptCount val="1"/>
                <c:pt idx="0">
                  <c:v>NPTS</c:v>
                </c:pt>
              </c:strCache>
            </c:strRef>
          </c:tx>
          <c:spPr>
            <a:solidFill>
              <a:srgbClr val="FFFF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Inclusive'!$B$77:$B$81</c:f>
              <c:strCache>
                <c:ptCount val="5"/>
                <c:pt idx="0">
                  <c:v>Agree</c:v>
                </c:pt>
                <c:pt idx="1">
                  <c:v>Disagree</c:v>
                </c:pt>
                <c:pt idx="2">
                  <c:v>Neither agree nor disagree</c:v>
                </c:pt>
                <c:pt idx="3">
                  <c:v>Strongly agree</c:v>
                </c:pt>
                <c:pt idx="4">
                  <c:v>Strongly disagree</c:v>
                </c:pt>
              </c:strCache>
            </c:strRef>
          </c:cat>
          <c:val>
            <c:numRef>
              <c:f>'Compassionate &amp; Inclusive'!$E$77:$E$81</c:f>
              <c:numCache>
                <c:formatCode>0.0</c:formatCode>
                <c:ptCount val="5"/>
                <c:pt idx="0">
                  <c:v>19.2</c:v>
                </c:pt>
                <c:pt idx="1">
                  <c:v>3.6999999999999997</c:v>
                </c:pt>
                <c:pt idx="2">
                  <c:v>54.2</c:v>
                </c:pt>
                <c:pt idx="3">
                  <c:v>4.7</c:v>
                </c:pt>
                <c:pt idx="4">
                  <c:v>16.8</c:v>
                </c:pt>
              </c:numCache>
            </c:numRef>
          </c:val>
          <c:extLst>
            <c:ext xmlns:c16="http://schemas.microsoft.com/office/drawing/2014/chart" uri="{C3380CC4-5D6E-409C-BE32-E72D297353CC}">
              <c16:uniqueId val="{00000002-B1AB-44C4-9F84-3FB7A3AB9270}"/>
            </c:ext>
          </c:extLst>
        </c:ser>
        <c:ser>
          <c:idx val="3"/>
          <c:order val="3"/>
          <c:tx>
            <c:strRef>
              <c:f>'Compassionate &amp; Inclusive'!$F$76</c:f>
              <c:strCache>
                <c:ptCount val="1"/>
                <c:pt idx="0">
                  <c:v>PCTS</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Inclusive'!$B$77:$B$81</c:f>
              <c:strCache>
                <c:ptCount val="5"/>
                <c:pt idx="0">
                  <c:v>Agree</c:v>
                </c:pt>
                <c:pt idx="1">
                  <c:v>Disagree</c:v>
                </c:pt>
                <c:pt idx="2">
                  <c:v>Neither agree nor disagree</c:v>
                </c:pt>
                <c:pt idx="3">
                  <c:v>Strongly agree</c:v>
                </c:pt>
                <c:pt idx="4">
                  <c:v>Strongly disagree</c:v>
                </c:pt>
              </c:strCache>
            </c:strRef>
          </c:cat>
          <c:val>
            <c:numRef>
              <c:f>'Compassionate &amp; Inclusive'!$F$77:$F$81</c:f>
              <c:numCache>
                <c:formatCode>0.0</c:formatCode>
                <c:ptCount val="5"/>
                <c:pt idx="0">
                  <c:v>3.8</c:v>
                </c:pt>
                <c:pt idx="1">
                  <c:v>13.600000000000001</c:v>
                </c:pt>
                <c:pt idx="2">
                  <c:v>28.000000000000004</c:v>
                </c:pt>
                <c:pt idx="3">
                  <c:v>0.70000000000000007</c:v>
                </c:pt>
                <c:pt idx="4">
                  <c:v>53.300000000000004</c:v>
                </c:pt>
              </c:numCache>
            </c:numRef>
          </c:val>
          <c:extLst>
            <c:ext xmlns:c16="http://schemas.microsoft.com/office/drawing/2014/chart" uri="{C3380CC4-5D6E-409C-BE32-E72D297353CC}">
              <c16:uniqueId val="{00000003-B1AB-44C4-9F84-3FB7A3AB9270}"/>
            </c:ext>
          </c:extLst>
        </c:ser>
        <c:dLbls>
          <c:dLblPos val="inEnd"/>
          <c:showLegendKey val="0"/>
          <c:showVal val="1"/>
          <c:showCatName val="0"/>
          <c:showSerName val="0"/>
          <c:showPercent val="0"/>
          <c:showBubbleSize val="0"/>
        </c:dLbls>
        <c:gapWidth val="65"/>
        <c:axId val="1035530416"/>
        <c:axId val="1035543728"/>
      </c:barChart>
      <c:catAx>
        <c:axId val="1035530416"/>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800" b="0" i="0" u="none" strike="noStrike" kern="1200" cap="all" baseline="0">
                <a:solidFill>
                  <a:schemeClr val="dk1">
                    <a:lumMod val="75000"/>
                    <a:lumOff val="25000"/>
                  </a:schemeClr>
                </a:solidFill>
                <a:latin typeface="+mn-lt"/>
                <a:ea typeface="+mn-ea"/>
                <a:cs typeface="+mn-cs"/>
              </a:defRPr>
            </a:pPr>
            <a:endParaRPr lang="en-US"/>
          </a:p>
        </c:txPr>
        <c:crossAx val="1035543728"/>
        <c:crosses val="autoZero"/>
        <c:auto val="1"/>
        <c:lblAlgn val="ctr"/>
        <c:lblOffset val="100"/>
        <c:noMultiLvlLbl val="0"/>
      </c:catAx>
      <c:valAx>
        <c:axId val="1035543728"/>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1035530416"/>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1800"/>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'Compassionate &amp; Inclusive'!$C$105</c:f>
              <c:strCache>
                <c:ptCount val="1"/>
                <c:pt idx="0">
                  <c:v>MHLD</c:v>
                </c:pt>
              </c:strCache>
            </c:strRef>
          </c:tx>
          <c:spPr>
            <a:solidFill>
              <a:srgbClr val="00B0F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Inclusive'!$B$106:$B$110</c:f>
              <c:strCache>
                <c:ptCount val="5"/>
                <c:pt idx="0">
                  <c:v>Agree</c:v>
                </c:pt>
                <c:pt idx="1">
                  <c:v>Disagree</c:v>
                </c:pt>
                <c:pt idx="2">
                  <c:v>Neither agree nor disagree</c:v>
                </c:pt>
                <c:pt idx="3">
                  <c:v>Strongly agree</c:v>
                </c:pt>
                <c:pt idx="4">
                  <c:v>Strongly disagree</c:v>
                </c:pt>
              </c:strCache>
            </c:strRef>
          </c:cat>
          <c:val>
            <c:numRef>
              <c:f>'Compassionate &amp; Inclusive'!$C$106:$C$110</c:f>
              <c:numCache>
                <c:formatCode>0.0</c:formatCode>
                <c:ptCount val="5"/>
                <c:pt idx="0">
                  <c:v>50.7</c:v>
                </c:pt>
                <c:pt idx="1">
                  <c:v>5.4</c:v>
                </c:pt>
                <c:pt idx="2">
                  <c:v>15.1</c:v>
                </c:pt>
                <c:pt idx="3">
                  <c:v>25.1</c:v>
                </c:pt>
                <c:pt idx="4">
                  <c:v>3.6999999999999997</c:v>
                </c:pt>
              </c:numCache>
            </c:numRef>
          </c:val>
          <c:extLst>
            <c:ext xmlns:c16="http://schemas.microsoft.com/office/drawing/2014/chart" uri="{C3380CC4-5D6E-409C-BE32-E72D297353CC}">
              <c16:uniqueId val="{00000000-ECE2-4AD6-84CE-B109549A695D}"/>
            </c:ext>
          </c:extLst>
        </c:ser>
        <c:ser>
          <c:idx val="1"/>
          <c:order val="1"/>
          <c:tx>
            <c:strRef>
              <c:f>'Compassionate &amp; Inclusive'!$D$105</c:f>
              <c:strCache>
                <c:ptCount val="1"/>
                <c:pt idx="0">
                  <c:v>Morriston</c:v>
                </c:pt>
              </c:strCache>
            </c:strRef>
          </c:tx>
          <c:spPr>
            <a:solidFill>
              <a:srgbClr val="7030A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Inclusive'!$B$106:$B$110</c:f>
              <c:strCache>
                <c:ptCount val="5"/>
                <c:pt idx="0">
                  <c:v>Agree</c:v>
                </c:pt>
                <c:pt idx="1">
                  <c:v>Disagree</c:v>
                </c:pt>
                <c:pt idx="2">
                  <c:v>Neither agree nor disagree</c:v>
                </c:pt>
                <c:pt idx="3">
                  <c:v>Strongly agree</c:v>
                </c:pt>
                <c:pt idx="4">
                  <c:v>Strongly disagree</c:v>
                </c:pt>
              </c:strCache>
            </c:strRef>
          </c:cat>
          <c:val>
            <c:numRef>
              <c:f>'Compassionate &amp; Inclusive'!$D$106:$D$110</c:f>
              <c:numCache>
                <c:formatCode>0.0</c:formatCode>
                <c:ptCount val="5"/>
                <c:pt idx="0">
                  <c:v>16.5</c:v>
                </c:pt>
                <c:pt idx="1">
                  <c:v>25.1</c:v>
                </c:pt>
                <c:pt idx="2">
                  <c:v>14.7</c:v>
                </c:pt>
                <c:pt idx="3">
                  <c:v>8.1</c:v>
                </c:pt>
                <c:pt idx="4">
                  <c:v>41.9</c:v>
                </c:pt>
              </c:numCache>
            </c:numRef>
          </c:val>
          <c:extLst>
            <c:ext xmlns:c16="http://schemas.microsoft.com/office/drawing/2014/chart" uri="{C3380CC4-5D6E-409C-BE32-E72D297353CC}">
              <c16:uniqueId val="{00000001-ECE2-4AD6-84CE-B109549A695D}"/>
            </c:ext>
          </c:extLst>
        </c:ser>
        <c:ser>
          <c:idx val="2"/>
          <c:order val="2"/>
          <c:tx>
            <c:strRef>
              <c:f>'Compassionate &amp; Inclusive'!$E$105</c:f>
              <c:strCache>
                <c:ptCount val="1"/>
                <c:pt idx="0">
                  <c:v>NPTS</c:v>
                </c:pt>
              </c:strCache>
            </c:strRef>
          </c:tx>
          <c:spPr>
            <a:solidFill>
              <a:srgbClr val="FFFF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Inclusive'!$B$106:$B$110</c:f>
              <c:strCache>
                <c:ptCount val="5"/>
                <c:pt idx="0">
                  <c:v>Agree</c:v>
                </c:pt>
                <c:pt idx="1">
                  <c:v>Disagree</c:v>
                </c:pt>
                <c:pt idx="2">
                  <c:v>Neither agree nor disagree</c:v>
                </c:pt>
                <c:pt idx="3">
                  <c:v>Strongly agree</c:v>
                </c:pt>
                <c:pt idx="4">
                  <c:v>Strongly disagree</c:v>
                </c:pt>
              </c:strCache>
            </c:strRef>
          </c:cat>
          <c:val>
            <c:numRef>
              <c:f>'Compassionate &amp; Inclusive'!$E$106:$E$110</c:f>
              <c:numCache>
                <c:formatCode>0.0</c:formatCode>
                <c:ptCount val="5"/>
                <c:pt idx="0">
                  <c:v>18.7</c:v>
                </c:pt>
                <c:pt idx="1">
                  <c:v>2.8000000000000003</c:v>
                </c:pt>
                <c:pt idx="2">
                  <c:v>56.100000000000009</c:v>
                </c:pt>
                <c:pt idx="3">
                  <c:v>4.2</c:v>
                </c:pt>
                <c:pt idx="4">
                  <c:v>23.799999999999997</c:v>
                </c:pt>
              </c:numCache>
            </c:numRef>
          </c:val>
          <c:extLst>
            <c:ext xmlns:c16="http://schemas.microsoft.com/office/drawing/2014/chart" uri="{C3380CC4-5D6E-409C-BE32-E72D297353CC}">
              <c16:uniqueId val="{00000002-ECE2-4AD6-84CE-B109549A695D}"/>
            </c:ext>
          </c:extLst>
        </c:ser>
        <c:ser>
          <c:idx val="3"/>
          <c:order val="3"/>
          <c:tx>
            <c:strRef>
              <c:f>'Compassionate &amp; Inclusive'!$F$105</c:f>
              <c:strCache>
                <c:ptCount val="1"/>
                <c:pt idx="0">
                  <c:v>PCTS</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Inclusive'!$B$106:$B$110</c:f>
              <c:strCache>
                <c:ptCount val="5"/>
                <c:pt idx="0">
                  <c:v>Agree</c:v>
                </c:pt>
                <c:pt idx="1">
                  <c:v>Disagree</c:v>
                </c:pt>
                <c:pt idx="2">
                  <c:v>Neither agree nor disagree</c:v>
                </c:pt>
                <c:pt idx="3">
                  <c:v>Strongly agree</c:v>
                </c:pt>
                <c:pt idx="4">
                  <c:v>Strongly disagree</c:v>
                </c:pt>
              </c:strCache>
            </c:strRef>
          </c:cat>
          <c:val>
            <c:numRef>
              <c:f>'Compassionate &amp; Inclusive'!$F$106:$F$110</c:f>
              <c:numCache>
                <c:formatCode>0.0</c:formatCode>
                <c:ptCount val="5"/>
                <c:pt idx="0">
                  <c:v>5.8000000000000007</c:v>
                </c:pt>
                <c:pt idx="1">
                  <c:v>22.2</c:v>
                </c:pt>
                <c:pt idx="2">
                  <c:v>20.399999999999999</c:v>
                </c:pt>
                <c:pt idx="3">
                  <c:v>1.0999999999999999</c:v>
                </c:pt>
                <c:pt idx="4">
                  <c:v>40.9</c:v>
                </c:pt>
              </c:numCache>
            </c:numRef>
          </c:val>
          <c:extLst>
            <c:ext xmlns:c16="http://schemas.microsoft.com/office/drawing/2014/chart" uri="{C3380CC4-5D6E-409C-BE32-E72D297353CC}">
              <c16:uniqueId val="{00000003-ECE2-4AD6-84CE-B109549A695D}"/>
            </c:ext>
          </c:extLst>
        </c:ser>
        <c:dLbls>
          <c:dLblPos val="inEnd"/>
          <c:showLegendKey val="0"/>
          <c:showVal val="1"/>
          <c:showCatName val="0"/>
          <c:showSerName val="0"/>
          <c:showPercent val="0"/>
          <c:showBubbleSize val="0"/>
        </c:dLbls>
        <c:gapWidth val="65"/>
        <c:axId val="778459536"/>
        <c:axId val="778460368"/>
      </c:barChart>
      <c:catAx>
        <c:axId val="778459536"/>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0" i="0" u="none" strike="noStrike" kern="1200" cap="all" baseline="0">
                <a:solidFill>
                  <a:schemeClr val="dk1">
                    <a:lumMod val="75000"/>
                    <a:lumOff val="25000"/>
                  </a:schemeClr>
                </a:solidFill>
                <a:latin typeface="+mn-lt"/>
                <a:ea typeface="+mn-ea"/>
                <a:cs typeface="+mn-cs"/>
              </a:defRPr>
            </a:pPr>
            <a:endParaRPr lang="en-US"/>
          </a:p>
        </c:txPr>
        <c:crossAx val="778460368"/>
        <c:crosses val="autoZero"/>
        <c:auto val="1"/>
        <c:lblAlgn val="ctr"/>
        <c:lblOffset val="100"/>
        <c:noMultiLvlLbl val="0"/>
      </c:catAx>
      <c:valAx>
        <c:axId val="778460368"/>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778459536"/>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2000"/>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'Compassionate &amp; Inclusive'!$C$20</c:f>
              <c:strCache>
                <c:ptCount val="1"/>
                <c:pt idx="0">
                  <c:v>MHLD</c:v>
                </c:pt>
              </c:strCache>
            </c:strRef>
          </c:tx>
          <c:spPr>
            <a:solidFill>
              <a:srgbClr val="00B0F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Inclusive'!$B$21:$B$25</c:f>
              <c:strCache>
                <c:ptCount val="5"/>
                <c:pt idx="0">
                  <c:v>Agree</c:v>
                </c:pt>
                <c:pt idx="1">
                  <c:v>Disagree</c:v>
                </c:pt>
                <c:pt idx="2">
                  <c:v>Neither agree nor disagree</c:v>
                </c:pt>
                <c:pt idx="3">
                  <c:v>Strongly agree</c:v>
                </c:pt>
                <c:pt idx="4">
                  <c:v>Strongly disagree</c:v>
                </c:pt>
              </c:strCache>
            </c:strRef>
          </c:cat>
          <c:val>
            <c:numRef>
              <c:f>'Compassionate &amp; Inclusive'!$C$21:$C$25</c:f>
              <c:numCache>
                <c:formatCode>0.0</c:formatCode>
                <c:ptCount val="5"/>
                <c:pt idx="0">
                  <c:v>37.9</c:v>
                </c:pt>
                <c:pt idx="1">
                  <c:v>4.8</c:v>
                </c:pt>
                <c:pt idx="2">
                  <c:v>15.1</c:v>
                </c:pt>
                <c:pt idx="3">
                  <c:v>38.200000000000003</c:v>
                </c:pt>
                <c:pt idx="4">
                  <c:v>4</c:v>
                </c:pt>
              </c:numCache>
            </c:numRef>
          </c:val>
          <c:extLst>
            <c:ext xmlns:c16="http://schemas.microsoft.com/office/drawing/2014/chart" uri="{C3380CC4-5D6E-409C-BE32-E72D297353CC}">
              <c16:uniqueId val="{00000000-0333-41D2-BFE5-96537AF17ADB}"/>
            </c:ext>
          </c:extLst>
        </c:ser>
        <c:ser>
          <c:idx val="1"/>
          <c:order val="1"/>
          <c:tx>
            <c:strRef>
              <c:f>'Compassionate &amp; Inclusive'!$D$20</c:f>
              <c:strCache>
                <c:ptCount val="1"/>
                <c:pt idx="0">
                  <c:v>Morriston</c:v>
                </c:pt>
              </c:strCache>
            </c:strRef>
          </c:tx>
          <c:spPr>
            <a:solidFill>
              <a:srgbClr val="7030A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Inclusive'!$B$21:$B$25</c:f>
              <c:strCache>
                <c:ptCount val="5"/>
                <c:pt idx="0">
                  <c:v>Agree</c:v>
                </c:pt>
                <c:pt idx="1">
                  <c:v>Disagree</c:v>
                </c:pt>
                <c:pt idx="2">
                  <c:v>Neither agree nor disagree</c:v>
                </c:pt>
                <c:pt idx="3">
                  <c:v>Strongly agree</c:v>
                </c:pt>
                <c:pt idx="4">
                  <c:v>Strongly disagree</c:v>
                </c:pt>
              </c:strCache>
            </c:strRef>
          </c:cat>
          <c:val>
            <c:numRef>
              <c:f>'Compassionate &amp; Inclusive'!$D$21:$D$25</c:f>
              <c:numCache>
                <c:formatCode>0.0</c:formatCode>
                <c:ptCount val="5"/>
                <c:pt idx="0">
                  <c:v>35.099999999999994</c:v>
                </c:pt>
                <c:pt idx="1">
                  <c:v>12.3</c:v>
                </c:pt>
                <c:pt idx="2">
                  <c:v>20.7</c:v>
                </c:pt>
                <c:pt idx="3">
                  <c:v>22.8</c:v>
                </c:pt>
                <c:pt idx="4">
                  <c:v>9.1999999999999993</c:v>
                </c:pt>
              </c:numCache>
            </c:numRef>
          </c:val>
          <c:extLst>
            <c:ext xmlns:c16="http://schemas.microsoft.com/office/drawing/2014/chart" uri="{C3380CC4-5D6E-409C-BE32-E72D297353CC}">
              <c16:uniqueId val="{00000001-0333-41D2-BFE5-96537AF17ADB}"/>
            </c:ext>
          </c:extLst>
        </c:ser>
        <c:ser>
          <c:idx val="2"/>
          <c:order val="2"/>
          <c:tx>
            <c:strRef>
              <c:f>'Compassionate &amp; Inclusive'!$E$20</c:f>
              <c:strCache>
                <c:ptCount val="1"/>
                <c:pt idx="0">
                  <c:v>NPTS</c:v>
                </c:pt>
              </c:strCache>
            </c:strRef>
          </c:tx>
          <c:spPr>
            <a:solidFill>
              <a:srgbClr val="FFFF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Inclusive'!$B$21:$B$25</c:f>
              <c:strCache>
                <c:ptCount val="5"/>
                <c:pt idx="0">
                  <c:v>Agree</c:v>
                </c:pt>
                <c:pt idx="1">
                  <c:v>Disagree</c:v>
                </c:pt>
                <c:pt idx="2">
                  <c:v>Neither agree nor disagree</c:v>
                </c:pt>
                <c:pt idx="3">
                  <c:v>Strongly agree</c:v>
                </c:pt>
                <c:pt idx="4">
                  <c:v>Strongly disagree</c:v>
                </c:pt>
              </c:strCache>
            </c:strRef>
          </c:cat>
          <c:val>
            <c:numRef>
              <c:f>'Compassionate &amp; Inclusive'!$E$21:$E$25</c:f>
              <c:numCache>
                <c:formatCode>0.0</c:formatCode>
                <c:ptCount val="5"/>
                <c:pt idx="0">
                  <c:v>38.299999999999997</c:v>
                </c:pt>
                <c:pt idx="1">
                  <c:v>7.9</c:v>
                </c:pt>
                <c:pt idx="2">
                  <c:v>22</c:v>
                </c:pt>
                <c:pt idx="3">
                  <c:v>25.2</c:v>
                </c:pt>
                <c:pt idx="4">
                  <c:v>6.5</c:v>
                </c:pt>
              </c:numCache>
            </c:numRef>
          </c:val>
          <c:extLst>
            <c:ext xmlns:c16="http://schemas.microsoft.com/office/drawing/2014/chart" uri="{C3380CC4-5D6E-409C-BE32-E72D297353CC}">
              <c16:uniqueId val="{00000002-0333-41D2-BFE5-96537AF17ADB}"/>
            </c:ext>
          </c:extLst>
        </c:ser>
        <c:ser>
          <c:idx val="3"/>
          <c:order val="3"/>
          <c:tx>
            <c:strRef>
              <c:f>'Compassionate &amp; Inclusive'!$F$20</c:f>
              <c:strCache>
                <c:ptCount val="1"/>
                <c:pt idx="0">
                  <c:v>PCTS</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Inclusive'!$B$21:$B$25</c:f>
              <c:strCache>
                <c:ptCount val="5"/>
                <c:pt idx="0">
                  <c:v>Agree</c:v>
                </c:pt>
                <c:pt idx="1">
                  <c:v>Disagree</c:v>
                </c:pt>
                <c:pt idx="2">
                  <c:v>Neither agree nor disagree</c:v>
                </c:pt>
                <c:pt idx="3">
                  <c:v>Strongly agree</c:v>
                </c:pt>
                <c:pt idx="4">
                  <c:v>Strongly disagree</c:v>
                </c:pt>
              </c:strCache>
            </c:strRef>
          </c:cat>
          <c:val>
            <c:numRef>
              <c:f>'Compassionate &amp; Inclusive'!$F$21:$F$25</c:f>
              <c:numCache>
                <c:formatCode>0.0</c:formatCode>
                <c:ptCount val="5"/>
                <c:pt idx="0">
                  <c:v>38.9</c:v>
                </c:pt>
                <c:pt idx="1">
                  <c:v>7.8</c:v>
                </c:pt>
                <c:pt idx="2">
                  <c:v>12.2</c:v>
                </c:pt>
                <c:pt idx="3">
                  <c:v>37.299999999999997</c:v>
                </c:pt>
                <c:pt idx="4">
                  <c:v>3.8</c:v>
                </c:pt>
              </c:numCache>
            </c:numRef>
          </c:val>
          <c:extLst>
            <c:ext xmlns:c16="http://schemas.microsoft.com/office/drawing/2014/chart" uri="{C3380CC4-5D6E-409C-BE32-E72D297353CC}">
              <c16:uniqueId val="{00000003-0333-41D2-BFE5-96537AF17ADB}"/>
            </c:ext>
          </c:extLst>
        </c:ser>
        <c:dLbls>
          <c:dLblPos val="inEnd"/>
          <c:showLegendKey val="0"/>
          <c:showVal val="1"/>
          <c:showCatName val="0"/>
          <c:showSerName val="0"/>
          <c:showPercent val="0"/>
          <c:showBubbleSize val="0"/>
        </c:dLbls>
        <c:gapWidth val="65"/>
        <c:axId val="976325952"/>
        <c:axId val="976314720"/>
      </c:barChart>
      <c:catAx>
        <c:axId val="97632595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800" b="0" i="0" u="none" strike="noStrike" kern="1200" cap="all" baseline="0">
                <a:solidFill>
                  <a:schemeClr val="dk1">
                    <a:lumMod val="75000"/>
                    <a:lumOff val="25000"/>
                  </a:schemeClr>
                </a:solidFill>
                <a:latin typeface="+mn-lt"/>
                <a:ea typeface="+mn-ea"/>
                <a:cs typeface="+mn-cs"/>
              </a:defRPr>
            </a:pPr>
            <a:endParaRPr lang="en-US"/>
          </a:p>
        </c:txPr>
        <c:crossAx val="976314720"/>
        <c:crosses val="autoZero"/>
        <c:auto val="1"/>
        <c:lblAlgn val="ctr"/>
        <c:lblOffset val="100"/>
        <c:noMultiLvlLbl val="0"/>
      </c:catAx>
      <c:valAx>
        <c:axId val="976314720"/>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976325952"/>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1800"/>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'Compassionate &amp; Inclusive'!$C$26</c:f>
              <c:strCache>
                <c:ptCount val="1"/>
                <c:pt idx="0">
                  <c:v>MHLD</c:v>
                </c:pt>
              </c:strCache>
            </c:strRef>
          </c:tx>
          <c:spPr>
            <a:solidFill>
              <a:srgbClr val="00B0F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Inclusive'!$B$27:$B$31</c:f>
              <c:strCache>
                <c:ptCount val="5"/>
                <c:pt idx="0">
                  <c:v>Agree</c:v>
                </c:pt>
                <c:pt idx="1">
                  <c:v>Disagree</c:v>
                </c:pt>
                <c:pt idx="2">
                  <c:v>Neither agree nor disagree</c:v>
                </c:pt>
                <c:pt idx="3">
                  <c:v>Strongly agree</c:v>
                </c:pt>
                <c:pt idx="4">
                  <c:v>Strongly disagree</c:v>
                </c:pt>
              </c:strCache>
            </c:strRef>
          </c:cat>
          <c:val>
            <c:numRef>
              <c:f>'Compassionate &amp; Inclusive'!$C$27:$C$31</c:f>
              <c:numCache>
                <c:formatCode>0.0</c:formatCode>
                <c:ptCount val="5"/>
                <c:pt idx="0">
                  <c:v>34.5</c:v>
                </c:pt>
                <c:pt idx="1">
                  <c:v>6</c:v>
                </c:pt>
                <c:pt idx="2">
                  <c:v>17.399999999999999</c:v>
                </c:pt>
                <c:pt idx="3">
                  <c:v>37.299999999999997</c:v>
                </c:pt>
                <c:pt idx="4">
                  <c:v>4.8</c:v>
                </c:pt>
              </c:numCache>
            </c:numRef>
          </c:val>
          <c:extLst>
            <c:ext xmlns:c16="http://schemas.microsoft.com/office/drawing/2014/chart" uri="{C3380CC4-5D6E-409C-BE32-E72D297353CC}">
              <c16:uniqueId val="{00000000-4643-4F6F-892E-C6C542FA30D0}"/>
            </c:ext>
          </c:extLst>
        </c:ser>
        <c:ser>
          <c:idx val="1"/>
          <c:order val="1"/>
          <c:tx>
            <c:strRef>
              <c:f>'Compassionate &amp; Inclusive'!$D$26</c:f>
              <c:strCache>
                <c:ptCount val="1"/>
                <c:pt idx="0">
                  <c:v>Morriston</c:v>
                </c:pt>
              </c:strCache>
            </c:strRef>
          </c:tx>
          <c:spPr>
            <a:solidFill>
              <a:srgbClr val="7030A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Inclusive'!$B$27:$B$31</c:f>
              <c:strCache>
                <c:ptCount val="5"/>
                <c:pt idx="0">
                  <c:v>Agree</c:v>
                </c:pt>
                <c:pt idx="1">
                  <c:v>Disagree</c:v>
                </c:pt>
                <c:pt idx="2">
                  <c:v>Neither agree nor disagree</c:v>
                </c:pt>
                <c:pt idx="3">
                  <c:v>Strongly agree</c:v>
                </c:pt>
                <c:pt idx="4">
                  <c:v>Strongly disagree</c:v>
                </c:pt>
              </c:strCache>
            </c:strRef>
          </c:cat>
          <c:val>
            <c:numRef>
              <c:f>'Compassionate &amp; Inclusive'!$D$27:$D$31</c:f>
              <c:numCache>
                <c:formatCode>0.0</c:formatCode>
                <c:ptCount val="5"/>
                <c:pt idx="0">
                  <c:v>34.799999999999997</c:v>
                </c:pt>
                <c:pt idx="1">
                  <c:v>13.100000000000001</c:v>
                </c:pt>
                <c:pt idx="2">
                  <c:v>24.6</c:v>
                </c:pt>
                <c:pt idx="3">
                  <c:v>19.100000000000001</c:v>
                </c:pt>
                <c:pt idx="4">
                  <c:v>8.4</c:v>
                </c:pt>
              </c:numCache>
            </c:numRef>
          </c:val>
          <c:extLst>
            <c:ext xmlns:c16="http://schemas.microsoft.com/office/drawing/2014/chart" uri="{C3380CC4-5D6E-409C-BE32-E72D297353CC}">
              <c16:uniqueId val="{00000001-4643-4F6F-892E-C6C542FA30D0}"/>
            </c:ext>
          </c:extLst>
        </c:ser>
        <c:ser>
          <c:idx val="2"/>
          <c:order val="2"/>
          <c:tx>
            <c:strRef>
              <c:f>'Compassionate &amp; Inclusive'!$E$26</c:f>
              <c:strCache>
                <c:ptCount val="1"/>
                <c:pt idx="0">
                  <c:v>NPTS</c:v>
                </c:pt>
              </c:strCache>
            </c:strRef>
          </c:tx>
          <c:spPr>
            <a:solidFill>
              <a:srgbClr val="FFFF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Inclusive'!$B$27:$B$31</c:f>
              <c:strCache>
                <c:ptCount val="5"/>
                <c:pt idx="0">
                  <c:v>Agree</c:v>
                </c:pt>
                <c:pt idx="1">
                  <c:v>Disagree</c:v>
                </c:pt>
                <c:pt idx="2">
                  <c:v>Neither agree nor disagree</c:v>
                </c:pt>
                <c:pt idx="3">
                  <c:v>Strongly agree</c:v>
                </c:pt>
                <c:pt idx="4">
                  <c:v>Strongly disagree</c:v>
                </c:pt>
              </c:strCache>
            </c:strRef>
          </c:cat>
          <c:val>
            <c:numRef>
              <c:f>'Compassionate &amp; Inclusive'!$E$27:$E$31</c:f>
              <c:numCache>
                <c:formatCode>0.0</c:formatCode>
                <c:ptCount val="5"/>
                <c:pt idx="0">
                  <c:v>36.9</c:v>
                </c:pt>
                <c:pt idx="1">
                  <c:v>8.9</c:v>
                </c:pt>
                <c:pt idx="2">
                  <c:v>24.3</c:v>
                </c:pt>
                <c:pt idx="3">
                  <c:v>22.900000000000002</c:v>
                </c:pt>
                <c:pt idx="4">
                  <c:v>7.0000000000000009</c:v>
                </c:pt>
              </c:numCache>
            </c:numRef>
          </c:val>
          <c:extLst>
            <c:ext xmlns:c16="http://schemas.microsoft.com/office/drawing/2014/chart" uri="{C3380CC4-5D6E-409C-BE32-E72D297353CC}">
              <c16:uniqueId val="{00000002-4643-4F6F-892E-C6C542FA30D0}"/>
            </c:ext>
          </c:extLst>
        </c:ser>
        <c:ser>
          <c:idx val="3"/>
          <c:order val="3"/>
          <c:tx>
            <c:strRef>
              <c:f>'Compassionate &amp; Inclusive'!$F$26</c:f>
              <c:strCache>
                <c:ptCount val="1"/>
                <c:pt idx="0">
                  <c:v>PCTS</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Inclusive'!$B$27:$B$31</c:f>
              <c:strCache>
                <c:ptCount val="5"/>
                <c:pt idx="0">
                  <c:v>Agree</c:v>
                </c:pt>
                <c:pt idx="1">
                  <c:v>Disagree</c:v>
                </c:pt>
                <c:pt idx="2">
                  <c:v>Neither agree nor disagree</c:v>
                </c:pt>
                <c:pt idx="3">
                  <c:v>Strongly agree</c:v>
                </c:pt>
                <c:pt idx="4">
                  <c:v>Strongly disagree</c:v>
                </c:pt>
              </c:strCache>
            </c:strRef>
          </c:cat>
          <c:val>
            <c:numRef>
              <c:f>'Compassionate &amp; Inclusive'!$F$27:$F$31</c:f>
              <c:numCache>
                <c:formatCode>0.0</c:formatCode>
                <c:ptCount val="5"/>
                <c:pt idx="0">
                  <c:v>37.799999999999997</c:v>
                </c:pt>
                <c:pt idx="1">
                  <c:v>8.2000000000000011</c:v>
                </c:pt>
                <c:pt idx="2">
                  <c:v>14.000000000000002</c:v>
                </c:pt>
                <c:pt idx="3">
                  <c:v>35.799999999999997</c:v>
                </c:pt>
                <c:pt idx="4">
                  <c:v>4.2</c:v>
                </c:pt>
              </c:numCache>
            </c:numRef>
          </c:val>
          <c:extLst>
            <c:ext xmlns:c16="http://schemas.microsoft.com/office/drawing/2014/chart" uri="{C3380CC4-5D6E-409C-BE32-E72D297353CC}">
              <c16:uniqueId val="{00000003-4643-4F6F-892E-C6C542FA30D0}"/>
            </c:ext>
          </c:extLst>
        </c:ser>
        <c:dLbls>
          <c:dLblPos val="inEnd"/>
          <c:showLegendKey val="0"/>
          <c:showVal val="1"/>
          <c:showCatName val="0"/>
          <c:showSerName val="0"/>
          <c:showPercent val="0"/>
          <c:showBubbleSize val="0"/>
        </c:dLbls>
        <c:gapWidth val="65"/>
        <c:axId val="778463280"/>
        <c:axId val="778464112"/>
      </c:barChart>
      <c:catAx>
        <c:axId val="778463280"/>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800" b="0" i="0" u="none" strike="noStrike" kern="1200" cap="all" baseline="0">
                <a:solidFill>
                  <a:schemeClr val="dk1">
                    <a:lumMod val="75000"/>
                    <a:lumOff val="25000"/>
                  </a:schemeClr>
                </a:solidFill>
                <a:latin typeface="+mn-lt"/>
                <a:ea typeface="+mn-ea"/>
                <a:cs typeface="+mn-cs"/>
              </a:defRPr>
            </a:pPr>
            <a:endParaRPr lang="en-US"/>
          </a:p>
        </c:txPr>
        <c:crossAx val="778464112"/>
        <c:crosses val="autoZero"/>
        <c:auto val="1"/>
        <c:lblAlgn val="ctr"/>
        <c:lblOffset val="100"/>
        <c:noMultiLvlLbl val="0"/>
      </c:catAx>
      <c:valAx>
        <c:axId val="77846411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778463280"/>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1800"/>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'Staff Engagement'!$B$4</c:f>
              <c:strCache>
                <c:ptCount val="1"/>
                <c:pt idx="0">
                  <c:v>Agree</c:v>
                </c:pt>
              </c:strCache>
            </c:strRef>
          </c:tx>
          <c:spPr>
            <a:solidFill>
              <a:srgbClr val="92D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Engagement'!$C$3:$F$3</c:f>
              <c:strCache>
                <c:ptCount val="4"/>
                <c:pt idx="0">
                  <c:v>MHLD</c:v>
                </c:pt>
                <c:pt idx="1">
                  <c:v>Morriston</c:v>
                </c:pt>
                <c:pt idx="2">
                  <c:v>NPTS</c:v>
                </c:pt>
                <c:pt idx="3">
                  <c:v>PCTS</c:v>
                </c:pt>
              </c:strCache>
            </c:strRef>
          </c:cat>
          <c:val>
            <c:numRef>
              <c:f>'Staff Engagement'!$C$4:$F$4</c:f>
              <c:numCache>
                <c:formatCode>0.0</c:formatCode>
                <c:ptCount val="4"/>
                <c:pt idx="0">
                  <c:v>39.900000000000006</c:v>
                </c:pt>
                <c:pt idx="1">
                  <c:v>35.299999999999997</c:v>
                </c:pt>
                <c:pt idx="2">
                  <c:v>39.700000000000003</c:v>
                </c:pt>
                <c:pt idx="3">
                  <c:v>35.099999999999994</c:v>
                </c:pt>
              </c:numCache>
            </c:numRef>
          </c:val>
          <c:extLst>
            <c:ext xmlns:c16="http://schemas.microsoft.com/office/drawing/2014/chart" uri="{C3380CC4-5D6E-409C-BE32-E72D297353CC}">
              <c16:uniqueId val="{00000000-CCFB-4B43-AC86-0CE7C895C28D}"/>
            </c:ext>
          </c:extLst>
        </c:ser>
        <c:ser>
          <c:idx val="1"/>
          <c:order val="1"/>
          <c:tx>
            <c:strRef>
              <c:f>'Staff Engagement'!$B$5</c:f>
              <c:strCache>
                <c:ptCount val="1"/>
                <c:pt idx="0">
                  <c:v>Disagree</c:v>
                </c:pt>
              </c:strCache>
            </c:strRef>
          </c:tx>
          <c:spPr>
            <a:solidFill>
              <a:srgbClr val="FF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Engagement'!$C$3:$F$3</c:f>
              <c:strCache>
                <c:ptCount val="4"/>
                <c:pt idx="0">
                  <c:v>MHLD</c:v>
                </c:pt>
                <c:pt idx="1">
                  <c:v>Morriston</c:v>
                </c:pt>
                <c:pt idx="2">
                  <c:v>NPTS</c:v>
                </c:pt>
                <c:pt idx="3">
                  <c:v>PCTS</c:v>
                </c:pt>
              </c:strCache>
            </c:strRef>
          </c:cat>
          <c:val>
            <c:numRef>
              <c:f>'Staff Engagement'!$C$5:$F$5</c:f>
              <c:numCache>
                <c:formatCode>0.0</c:formatCode>
                <c:ptCount val="4"/>
                <c:pt idx="0">
                  <c:v>14.799999999999999</c:v>
                </c:pt>
                <c:pt idx="1">
                  <c:v>18.3</c:v>
                </c:pt>
                <c:pt idx="2">
                  <c:v>14.000000000000002</c:v>
                </c:pt>
                <c:pt idx="3">
                  <c:v>16.400000000000002</c:v>
                </c:pt>
              </c:numCache>
            </c:numRef>
          </c:val>
          <c:extLst>
            <c:ext xmlns:c16="http://schemas.microsoft.com/office/drawing/2014/chart" uri="{C3380CC4-5D6E-409C-BE32-E72D297353CC}">
              <c16:uniqueId val="{00000001-CCFB-4B43-AC86-0CE7C895C28D}"/>
            </c:ext>
          </c:extLst>
        </c:ser>
        <c:ser>
          <c:idx val="2"/>
          <c:order val="2"/>
          <c:tx>
            <c:strRef>
              <c:f>'Staff Engagement'!$B$6</c:f>
              <c:strCache>
                <c:ptCount val="1"/>
                <c:pt idx="0">
                  <c:v>Neither agree nor disagree</c:v>
                </c:pt>
              </c:strCache>
            </c:strRef>
          </c:tx>
          <c:spPr>
            <a:solidFill>
              <a:srgbClr val="FFC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Engagement'!$C$3:$F$3</c:f>
              <c:strCache>
                <c:ptCount val="4"/>
                <c:pt idx="0">
                  <c:v>MHLD</c:v>
                </c:pt>
                <c:pt idx="1">
                  <c:v>Morriston</c:v>
                </c:pt>
                <c:pt idx="2">
                  <c:v>NPTS</c:v>
                </c:pt>
                <c:pt idx="3">
                  <c:v>PCTS</c:v>
                </c:pt>
              </c:strCache>
            </c:strRef>
          </c:cat>
          <c:val>
            <c:numRef>
              <c:f>'Staff Engagement'!$C$6:$F$6</c:f>
              <c:numCache>
                <c:formatCode>0.0</c:formatCode>
                <c:ptCount val="4"/>
                <c:pt idx="0">
                  <c:v>21.099999999999998</c:v>
                </c:pt>
                <c:pt idx="1">
                  <c:v>16</c:v>
                </c:pt>
                <c:pt idx="2">
                  <c:v>16.400000000000002</c:v>
                </c:pt>
                <c:pt idx="3">
                  <c:v>20.200000000000003</c:v>
                </c:pt>
              </c:numCache>
            </c:numRef>
          </c:val>
          <c:extLst>
            <c:ext xmlns:c16="http://schemas.microsoft.com/office/drawing/2014/chart" uri="{C3380CC4-5D6E-409C-BE32-E72D297353CC}">
              <c16:uniqueId val="{00000002-CCFB-4B43-AC86-0CE7C895C28D}"/>
            </c:ext>
          </c:extLst>
        </c:ser>
        <c:ser>
          <c:idx val="3"/>
          <c:order val="3"/>
          <c:tx>
            <c:strRef>
              <c:f>'Staff Engagement'!$B$7</c:f>
              <c:strCache>
                <c:ptCount val="1"/>
                <c:pt idx="0">
                  <c:v>Strongly agree</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Engagement'!$C$3:$F$3</c:f>
              <c:strCache>
                <c:ptCount val="4"/>
                <c:pt idx="0">
                  <c:v>MHLD</c:v>
                </c:pt>
                <c:pt idx="1">
                  <c:v>Morriston</c:v>
                </c:pt>
                <c:pt idx="2">
                  <c:v>NPTS</c:v>
                </c:pt>
                <c:pt idx="3">
                  <c:v>PCTS</c:v>
                </c:pt>
              </c:strCache>
            </c:strRef>
          </c:cat>
          <c:val>
            <c:numRef>
              <c:f>'Staff Engagement'!$C$7:$F$7</c:f>
              <c:numCache>
                <c:formatCode>0.0</c:formatCode>
                <c:ptCount val="4"/>
                <c:pt idx="0">
                  <c:v>18.2</c:v>
                </c:pt>
                <c:pt idx="1">
                  <c:v>15.7</c:v>
                </c:pt>
                <c:pt idx="2">
                  <c:v>23.799999999999997</c:v>
                </c:pt>
                <c:pt idx="3">
                  <c:v>21.3</c:v>
                </c:pt>
              </c:numCache>
            </c:numRef>
          </c:val>
          <c:extLst>
            <c:ext xmlns:c16="http://schemas.microsoft.com/office/drawing/2014/chart" uri="{C3380CC4-5D6E-409C-BE32-E72D297353CC}">
              <c16:uniqueId val="{00000003-CCFB-4B43-AC86-0CE7C895C28D}"/>
            </c:ext>
          </c:extLst>
        </c:ser>
        <c:ser>
          <c:idx val="4"/>
          <c:order val="4"/>
          <c:tx>
            <c:strRef>
              <c:f>'Staff Engagement'!$B$8</c:f>
              <c:strCache>
                <c:ptCount val="1"/>
                <c:pt idx="0">
                  <c:v>Strongly disagree</c:v>
                </c:pt>
              </c:strCache>
            </c:strRef>
          </c:tx>
          <c:spPr>
            <a:solidFill>
              <a:srgbClr val="C0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Engagement'!$C$3:$F$3</c:f>
              <c:strCache>
                <c:ptCount val="4"/>
                <c:pt idx="0">
                  <c:v>MHLD</c:v>
                </c:pt>
                <c:pt idx="1">
                  <c:v>Morriston</c:v>
                </c:pt>
                <c:pt idx="2">
                  <c:v>NPTS</c:v>
                </c:pt>
                <c:pt idx="3">
                  <c:v>PCTS</c:v>
                </c:pt>
              </c:strCache>
            </c:strRef>
          </c:cat>
          <c:val>
            <c:numRef>
              <c:f>'Staff Engagement'!$C$8:$F$8</c:f>
              <c:numCache>
                <c:formatCode>0.0</c:formatCode>
                <c:ptCount val="4"/>
                <c:pt idx="0">
                  <c:v>6</c:v>
                </c:pt>
                <c:pt idx="1">
                  <c:v>14.7</c:v>
                </c:pt>
                <c:pt idx="2">
                  <c:v>6.1</c:v>
                </c:pt>
                <c:pt idx="3">
                  <c:v>6.9</c:v>
                </c:pt>
              </c:numCache>
            </c:numRef>
          </c:val>
          <c:extLst>
            <c:ext xmlns:c16="http://schemas.microsoft.com/office/drawing/2014/chart" uri="{C3380CC4-5D6E-409C-BE32-E72D297353CC}">
              <c16:uniqueId val="{00000004-CCFB-4B43-AC86-0CE7C895C28D}"/>
            </c:ext>
          </c:extLst>
        </c:ser>
        <c:dLbls>
          <c:dLblPos val="ctr"/>
          <c:showLegendKey val="0"/>
          <c:showVal val="1"/>
          <c:showCatName val="0"/>
          <c:showSerName val="0"/>
          <c:showPercent val="0"/>
          <c:showBubbleSize val="0"/>
        </c:dLbls>
        <c:gapWidth val="150"/>
        <c:overlap val="100"/>
        <c:axId val="492964511"/>
        <c:axId val="492969503"/>
      </c:barChart>
      <c:catAx>
        <c:axId val="492964511"/>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0" i="0" u="none" strike="noStrike" kern="1200" cap="all" baseline="0">
                <a:solidFill>
                  <a:schemeClr val="dk1">
                    <a:lumMod val="75000"/>
                    <a:lumOff val="25000"/>
                  </a:schemeClr>
                </a:solidFill>
                <a:latin typeface="+mn-lt"/>
                <a:ea typeface="+mn-ea"/>
                <a:cs typeface="+mn-cs"/>
              </a:defRPr>
            </a:pPr>
            <a:endParaRPr lang="en-US"/>
          </a:p>
        </c:txPr>
        <c:crossAx val="492969503"/>
        <c:crosses val="autoZero"/>
        <c:auto val="1"/>
        <c:lblAlgn val="ctr"/>
        <c:lblOffset val="100"/>
        <c:noMultiLvlLbl val="0"/>
      </c:catAx>
      <c:valAx>
        <c:axId val="492969503"/>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492964511"/>
        <c:crosses val="autoZero"/>
        <c:crossBetween val="between"/>
      </c:valAx>
      <c:spPr>
        <a:noFill/>
        <a:ln>
          <a:noFill/>
        </a:ln>
        <a:effectLst/>
      </c:spPr>
    </c:plotArea>
    <c:legend>
      <c:legendPos val="b"/>
      <c:layout>
        <c:manualLayout>
          <c:xMode val="edge"/>
          <c:yMode val="edge"/>
          <c:x val="7.2922022567691855E-2"/>
          <c:y val="0.78307679861935064"/>
          <c:w val="0.87267447338313475"/>
          <c:h val="0.20322457124366303"/>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2000"/>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'Staff Engagement'!$B$10</c:f>
              <c:strCache>
                <c:ptCount val="1"/>
                <c:pt idx="0">
                  <c:v>Always</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Engagement'!$C$9:$F$9</c:f>
              <c:strCache>
                <c:ptCount val="4"/>
                <c:pt idx="0">
                  <c:v>MHLD</c:v>
                </c:pt>
                <c:pt idx="1">
                  <c:v>Morriston</c:v>
                </c:pt>
                <c:pt idx="2">
                  <c:v>NPTS</c:v>
                </c:pt>
                <c:pt idx="3">
                  <c:v>PCTS</c:v>
                </c:pt>
              </c:strCache>
            </c:strRef>
          </c:cat>
          <c:val>
            <c:numRef>
              <c:f>'Staff Engagement'!$C$10:$F$10</c:f>
              <c:numCache>
                <c:formatCode>0.0</c:formatCode>
                <c:ptCount val="4"/>
                <c:pt idx="0">
                  <c:v>14.499999999999998</c:v>
                </c:pt>
                <c:pt idx="1">
                  <c:v>8.6</c:v>
                </c:pt>
                <c:pt idx="2">
                  <c:v>9.3000000000000007</c:v>
                </c:pt>
                <c:pt idx="3">
                  <c:v>9.8000000000000007</c:v>
                </c:pt>
              </c:numCache>
            </c:numRef>
          </c:val>
          <c:extLst>
            <c:ext xmlns:c16="http://schemas.microsoft.com/office/drawing/2014/chart" uri="{C3380CC4-5D6E-409C-BE32-E72D297353CC}">
              <c16:uniqueId val="{00000000-A12D-496E-9ABD-0A9D46DD8DC8}"/>
            </c:ext>
          </c:extLst>
        </c:ser>
        <c:ser>
          <c:idx val="1"/>
          <c:order val="1"/>
          <c:tx>
            <c:strRef>
              <c:f>'Staff Engagement'!$B$11</c:f>
              <c:strCache>
                <c:ptCount val="1"/>
                <c:pt idx="0">
                  <c:v>Never</c:v>
                </c:pt>
              </c:strCache>
            </c:strRef>
          </c:tx>
          <c:spPr>
            <a:solidFill>
              <a:srgbClr val="C0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Engagement'!$C$9:$F$9</c:f>
              <c:strCache>
                <c:ptCount val="4"/>
                <c:pt idx="0">
                  <c:v>MHLD</c:v>
                </c:pt>
                <c:pt idx="1">
                  <c:v>Morriston</c:v>
                </c:pt>
                <c:pt idx="2">
                  <c:v>NPTS</c:v>
                </c:pt>
                <c:pt idx="3">
                  <c:v>PCTS</c:v>
                </c:pt>
              </c:strCache>
            </c:strRef>
          </c:cat>
          <c:val>
            <c:numRef>
              <c:f>'Staff Engagement'!$C$11:$F$11</c:f>
              <c:numCache>
                <c:formatCode>0.0</c:formatCode>
                <c:ptCount val="4"/>
                <c:pt idx="0">
                  <c:v>2.6</c:v>
                </c:pt>
                <c:pt idx="1">
                  <c:v>5</c:v>
                </c:pt>
                <c:pt idx="2">
                  <c:v>4.7</c:v>
                </c:pt>
                <c:pt idx="3">
                  <c:v>2.9000000000000004</c:v>
                </c:pt>
              </c:numCache>
            </c:numRef>
          </c:val>
          <c:extLst>
            <c:ext xmlns:c16="http://schemas.microsoft.com/office/drawing/2014/chart" uri="{C3380CC4-5D6E-409C-BE32-E72D297353CC}">
              <c16:uniqueId val="{00000001-A12D-496E-9ABD-0A9D46DD8DC8}"/>
            </c:ext>
          </c:extLst>
        </c:ser>
        <c:ser>
          <c:idx val="2"/>
          <c:order val="2"/>
          <c:tx>
            <c:strRef>
              <c:f>'Staff Engagement'!$B$12</c:f>
              <c:strCache>
                <c:ptCount val="1"/>
                <c:pt idx="0">
                  <c:v>Often</c:v>
                </c:pt>
              </c:strCache>
            </c:strRef>
          </c:tx>
          <c:spPr>
            <a:solidFill>
              <a:srgbClr val="92D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Engagement'!$C$9:$F$9</c:f>
              <c:strCache>
                <c:ptCount val="4"/>
                <c:pt idx="0">
                  <c:v>MHLD</c:v>
                </c:pt>
                <c:pt idx="1">
                  <c:v>Morriston</c:v>
                </c:pt>
                <c:pt idx="2">
                  <c:v>NPTS</c:v>
                </c:pt>
                <c:pt idx="3">
                  <c:v>PCTS</c:v>
                </c:pt>
              </c:strCache>
            </c:strRef>
          </c:cat>
          <c:val>
            <c:numRef>
              <c:f>'Staff Engagement'!$C$12:$F$12</c:f>
              <c:numCache>
                <c:formatCode>0.0</c:formatCode>
                <c:ptCount val="4"/>
                <c:pt idx="0">
                  <c:v>43.9</c:v>
                </c:pt>
                <c:pt idx="1">
                  <c:v>35.299999999999997</c:v>
                </c:pt>
                <c:pt idx="2">
                  <c:v>38.299999999999997</c:v>
                </c:pt>
                <c:pt idx="3">
                  <c:v>40.699999999999996</c:v>
                </c:pt>
              </c:numCache>
            </c:numRef>
          </c:val>
          <c:extLst>
            <c:ext xmlns:c16="http://schemas.microsoft.com/office/drawing/2014/chart" uri="{C3380CC4-5D6E-409C-BE32-E72D297353CC}">
              <c16:uniqueId val="{00000002-A12D-496E-9ABD-0A9D46DD8DC8}"/>
            </c:ext>
          </c:extLst>
        </c:ser>
        <c:ser>
          <c:idx val="3"/>
          <c:order val="3"/>
          <c:tx>
            <c:strRef>
              <c:f>'Staff Engagement'!$B$13</c:f>
              <c:strCache>
                <c:ptCount val="1"/>
                <c:pt idx="0">
                  <c:v>Rarely</c:v>
                </c:pt>
              </c:strCache>
            </c:strRef>
          </c:tx>
          <c:spPr>
            <a:solidFill>
              <a:srgbClr val="FF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Engagement'!$C$9:$F$9</c:f>
              <c:strCache>
                <c:ptCount val="4"/>
                <c:pt idx="0">
                  <c:v>MHLD</c:v>
                </c:pt>
                <c:pt idx="1">
                  <c:v>Morriston</c:v>
                </c:pt>
                <c:pt idx="2">
                  <c:v>NPTS</c:v>
                </c:pt>
                <c:pt idx="3">
                  <c:v>PCTS</c:v>
                </c:pt>
              </c:strCache>
            </c:strRef>
          </c:cat>
          <c:val>
            <c:numRef>
              <c:f>'Staff Engagement'!$C$13:$F$13</c:f>
              <c:numCache>
                <c:formatCode>0.0</c:formatCode>
                <c:ptCount val="4"/>
                <c:pt idx="0">
                  <c:v>9.4</c:v>
                </c:pt>
                <c:pt idx="1">
                  <c:v>15.2</c:v>
                </c:pt>
                <c:pt idx="2">
                  <c:v>14.499999999999998</c:v>
                </c:pt>
                <c:pt idx="3">
                  <c:v>11.600000000000001</c:v>
                </c:pt>
              </c:numCache>
            </c:numRef>
          </c:val>
          <c:extLst>
            <c:ext xmlns:c16="http://schemas.microsoft.com/office/drawing/2014/chart" uri="{C3380CC4-5D6E-409C-BE32-E72D297353CC}">
              <c16:uniqueId val="{00000003-A12D-496E-9ABD-0A9D46DD8DC8}"/>
            </c:ext>
          </c:extLst>
        </c:ser>
        <c:ser>
          <c:idx val="4"/>
          <c:order val="4"/>
          <c:tx>
            <c:strRef>
              <c:f>'Staff Engagement'!$B$14</c:f>
              <c:strCache>
                <c:ptCount val="1"/>
                <c:pt idx="0">
                  <c:v>Sometimes</c:v>
                </c:pt>
              </c:strCache>
            </c:strRef>
          </c:tx>
          <c:spPr>
            <a:solidFill>
              <a:srgbClr val="FFC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Engagement'!$C$9:$F$9</c:f>
              <c:strCache>
                <c:ptCount val="4"/>
                <c:pt idx="0">
                  <c:v>MHLD</c:v>
                </c:pt>
                <c:pt idx="1">
                  <c:v>Morriston</c:v>
                </c:pt>
                <c:pt idx="2">
                  <c:v>NPTS</c:v>
                </c:pt>
                <c:pt idx="3">
                  <c:v>PCTS</c:v>
                </c:pt>
              </c:strCache>
            </c:strRef>
          </c:cat>
          <c:val>
            <c:numRef>
              <c:f>'Staff Engagement'!$C$14:$F$14</c:f>
              <c:numCache>
                <c:formatCode>0.0</c:formatCode>
                <c:ptCount val="4"/>
                <c:pt idx="0">
                  <c:v>29.599999999999998</c:v>
                </c:pt>
                <c:pt idx="1">
                  <c:v>35.9</c:v>
                </c:pt>
                <c:pt idx="2">
                  <c:v>33.200000000000003</c:v>
                </c:pt>
                <c:pt idx="3">
                  <c:v>35.099999999999994</c:v>
                </c:pt>
              </c:numCache>
            </c:numRef>
          </c:val>
          <c:extLst>
            <c:ext xmlns:c16="http://schemas.microsoft.com/office/drawing/2014/chart" uri="{C3380CC4-5D6E-409C-BE32-E72D297353CC}">
              <c16:uniqueId val="{00000004-A12D-496E-9ABD-0A9D46DD8DC8}"/>
            </c:ext>
          </c:extLst>
        </c:ser>
        <c:dLbls>
          <c:dLblPos val="ctr"/>
          <c:showLegendKey val="0"/>
          <c:showVal val="1"/>
          <c:showCatName val="0"/>
          <c:showSerName val="0"/>
          <c:showPercent val="0"/>
          <c:showBubbleSize val="0"/>
        </c:dLbls>
        <c:gapWidth val="150"/>
        <c:overlap val="100"/>
        <c:axId val="492968255"/>
        <c:axId val="492966591"/>
      </c:barChart>
      <c:catAx>
        <c:axId val="492968255"/>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0" i="0" u="none" strike="noStrike" kern="1200" cap="all" baseline="0">
                <a:solidFill>
                  <a:schemeClr val="dk1">
                    <a:lumMod val="75000"/>
                    <a:lumOff val="25000"/>
                  </a:schemeClr>
                </a:solidFill>
                <a:latin typeface="+mn-lt"/>
                <a:ea typeface="+mn-ea"/>
                <a:cs typeface="+mn-cs"/>
              </a:defRPr>
            </a:pPr>
            <a:endParaRPr lang="en-US"/>
          </a:p>
        </c:txPr>
        <c:crossAx val="492966591"/>
        <c:crosses val="autoZero"/>
        <c:auto val="1"/>
        <c:lblAlgn val="ctr"/>
        <c:lblOffset val="100"/>
        <c:noMultiLvlLbl val="0"/>
      </c:catAx>
      <c:valAx>
        <c:axId val="492966591"/>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492968255"/>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2000"/>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'Staff Engagement'!$B$16</c:f>
              <c:strCache>
                <c:ptCount val="1"/>
                <c:pt idx="0">
                  <c:v>Always</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Engagement'!$C$15:$F$15</c:f>
              <c:strCache>
                <c:ptCount val="4"/>
                <c:pt idx="0">
                  <c:v>MHLD</c:v>
                </c:pt>
                <c:pt idx="1">
                  <c:v>Morriston</c:v>
                </c:pt>
                <c:pt idx="2">
                  <c:v>NPTS</c:v>
                </c:pt>
                <c:pt idx="3">
                  <c:v>PCTS</c:v>
                </c:pt>
              </c:strCache>
            </c:strRef>
          </c:cat>
          <c:val>
            <c:numRef>
              <c:f>'Staff Engagement'!$C$16:$F$16</c:f>
              <c:numCache>
                <c:formatCode>0.0</c:formatCode>
                <c:ptCount val="4"/>
                <c:pt idx="0">
                  <c:v>29.599999999999998</c:v>
                </c:pt>
                <c:pt idx="1">
                  <c:v>24.3</c:v>
                </c:pt>
                <c:pt idx="2">
                  <c:v>27.6</c:v>
                </c:pt>
                <c:pt idx="3">
                  <c:v>24.2</c:v>
                </c:pt>
              </c:numCache>
            </c:numRef>
          </c:val>
          <c:extLst>
            <c:ext xmlns:c16="http://schemas.microsoft.com/office/drawing/2014/chart" uri="{C3380CC4-5D6E-409C-BE32-E72D297353CC}">
              <c16:uniqueId val="{00000000-632C-44E4-9911-C7DCB8E098E8}"/>
            </c:ext>
          </c:extLst>
        </c:ser>
        <c:ser>
          <c:idx val="1"/>
          <c:order val="1"/>
          <c:tx>
            <c:strRef>
              <c:f>'Staff Engagement'!$B$17</c:f>
              <c:strCache>
                <c:ptCount val="1"/>
                <c:pt idx="0">
                  <c:v>Never</c:v>
                </c:pt>
              </c:strCache>
            </c:strRef>
          </c:tx>
          <c:spPr>
            <a:solidFill>
              <a:srgbClr val="C0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Engagement'!$C$15:$F$15</c:f>
              <c:strCache>
                <c:ptCount val="4"/>
                <c:pt idx="0">
                  <c:v>MHLD</c:v>
                </c:pt>
                <c:pt idx="1">
                  <c:v>Morriston</c:v>
                </c:pt>
                <c:pt idx="2">
                  <c:v>NPTS</c:v>
                </c:pt>
                <c:pt idx="3">
                  <c:v>PCTS</c:v>
                </c:pt>
              </c:strCache>
            </c:strRef>
          </c:cat>
          <c:val>
            <c:numRef>
              <c:f>'Staff Engagement'!$C$17:$F$17</c:f>
              <c:numCache>
                <c:formatCode>0.0</c:formatCode>
                <c:ptCount val="4"/>
                <c:pt idx="0">
                  <c:v>0.89999999999999991</c:v>
                </c:pt>
                <c:pt idx="1">
                  <c:v>1.6</c:v>
                </c:pt>
                <c:pt idx="2">
                  <c:v>1.9</c:v>
                </c:pt>
                <c:pt idx="3">
                  <c:v>0.4</c:v>
                </c:pt>
              </c:numCache>
            </c:numRef>
          </c:val>
          <c:extLst>
            <c:ext xmlns:c16="http://schemas.microsoft.com/office/drawing/2014/chart" uri="{C3380CC4-5D6E-409C-BE32-E72D297353CC}">
              <c16:uniqueId val="{00000001-632C-44E4-9911-C7DCB8E098E8}"/>
            </c:ext>
          </c:extLst>
        </c:ser>
        <c:ser>
          <c:idx val="2"/>
          <c:order val="2"/>
          <c:tx>
            <c:strRef>
              <c:f>'Staff Engagement'!$B$18</c:f>
              <c:strCache>
                <c:ptCount val="1"/>
                <c:pt idx="0">
                  <c:v>Often</c:v>
                </c:pt>
              </c:strCache>
            </c:strRef>
          </c:tx>
          <c:spPr>
            <a:solidFill>
              <a:schemeClr val="accent6">
                <a:lumMod val="60000"/>
                <a:lumOff val="40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Engagement'!$C$15:$F$15</c:f>
              <c:strCache>
                <c:ptCount val="4"/>
                <c:pt idx="0">
                  <c:v>MHLD</c:v>
                </c:pt>
                <c:pt idx="1">
                  <c:v>Morriston</c:v>
                </c:pt>
                <c:pt idx="2">
                  <c:v>NPTS</c:v>
                </c:pt>
                <c:pt idx="3">
                  <c:v>PCTS</c:v>
                </c:pt>
              </c:strCache>
            </c:strRef>
          </c:cat>
          <c:val>
            <c:numRef>
              <c:f>'Staff Engagement'!$C$18:$F$18</c:f>
              <c:numCache>
                <c:formatCode>0.0</c:formatCode>
                <c:ptCount val="4"/>
                <c:pt idx="0">
                  <c:v>43.9</c:v>
                </c:pt>
                <c:pt idx="1">
                  <c:v>40.1</c:v>
                </c:pt>
                <c:pt idx="2">
                  <c:v>41.6</c:v>
                </c:pt>
                <c:pt idx="3">
                  <c:v>45.6</c:v>
                </c:pt>
              </c:numCache>
            </c:numRef>
          </c:val>
          <c:extLst>
            <c:ext xmlns:c16="http://schemas.microsoft.com/office/drawing/2014/chart" uri="{C3380CC4-5D6E-409C-BE32-E72D297353CC}">
              <c16:uniqueId val="{00000002-632C-44E4-9911-C7DCB8E098E8}"/>
            </c:ext>
          </c:extLst>
        </c:ser>
        <c:ser>
          <c:idx val="3"/>
          <c:order val="3"/>
          <c:tx>
            <c:strRef>
              <c:f>'Staff Engagement'!$B$19</c:f>
              <c:strCache>
                <c:ptCount val="1"/>
                <c:pt idx="0">
                  <c:v>Rarely</c:v>
                </c:pt>
              </c:strCache>
            </c:strRef>
          </c:tx>
          <c:spPr>
            <a:solidFill>
              <a:srgbClr val="FF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Engagement'!$C$15:$F$15</c:f>
              <c:strCache>
                <c:ptCount val="4"/>
                <c:pt idx="0">
                  <c:v>MHLD</c:v>
                </c:pt>
                <c:pt idx="1">
                  <c:v>Morriston</c:v>
                </c:pt>
                <c:pt idx="2">
                  <c:v>NPTS</c:v>
                </c:pt>
                <c:pt idx="3">
                  <c:v>PCTS</c:v>
                </c:pt>
              </c:strCache>
            </c:strRef>
          </c:cat>
          <c:val>
            <c:numRef>
              <c:f>'Staff Engagement'!$C$19:$F$19</c:f>
              <c:numCache>
                <c:formatCode>0.0</c:formatCode>
                <c:ptCount val="4"/>
                <c:pt idx="0">
                  <c:v>5.4</c:v>
                </c:pt>
                <c:pt idx="1">
                  <c:v>7.1</c:v>
                </c:pt>
                <c:pt idx="2">
                  <c:v>9.3000000000000007</c:v>
                </c:pt>
                <c:pt idx="3">
                  <c:v>5.6000000000000005</c:v>
                </c:pt>
              </c:numCache>
            </c:numRef>
          </c:val>
          <c:extLst>
            <c:ext xmlns:c16="http://schemas.microsoft.com/office/drawing/2014/chart" uri="{C3380CC4-5D6E-409C-BE32-E72D297353CC}">
              <c16:uniqueId val="{00000003-632C-44E4-9911-C7DCB8E098E8}"/>
            </c:ext>
          </c:extLst>
        </c:ser>
        <c:ser>
          <c:idx val="4"/>
          <c:order val="4"/>
          <c:tx>
            <c:strRef>
              <c:f>'Staff Engagement'!$B$20</c:f>
              <c:strCache>
                <c:ptCount val="1"/>
                <c:pt idx="0">
                  <c:v>Sometimes</c:v>
                </c:pt>
              </c:strCache>
            </c:strRef>
          </c:tx>
          <c:spPr>
            <a:solidFill>
              <a:srgbClr val="FFC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Engagement'!$C$15:$F$15</c:f>
              <c:strCache>
                <c:ptCount val="4"/>
                <c:pt idx="0">
                  <c:v>MHLD</c:v>
                </c:pt>
                <c:pt idx="1">
                  <c:v>Morriston</c:v>
                </c:pt>
                <c:pt idx="2">
                  <c:v>NPTS</c:v>
                </c:pt>
                <c:pt idx="3">
                  <c:v>PCTS</c:v>
                </c:pt>
              </c:strCache>
            </c:strRef>
          </c:cat>
          <c:val>
            <c:numRef>
              <c:f>'Staff Engagement'!$C$20:$F$20</c:f>
              <c:numCache>
                <c:formatCode>0.0</c:formatCode>
                <c:ptCount val="4"/>
                <c:pt idx="0">
                  <c:v>20.200000000000003</c:v>
                </c:pt>
                <c:pt idx="1">
                  <c:v>27</c:v>
                </c:pt>
                <c:pt idx="2">
                  <c:v>19.600000000000001</c:v>
                </c:pt>
                <c:pt idx="3">
                  <c:v>24.2</c:v>
                </c:pt>
              </c:numCache>
            </c:numRef>
          </c:val>
          <c:extLst>
            <c:ext xmlns:c16="http://schemas.microsoft.com/office/drawing/2014/chart" uri="{C3380CC4-5D6E-409C-BE32-E72D297353CC}">
              <c16:uniqueId val="{00000004-632C-44E4-9911-C7DCB8E098E8}"/>
            </c:ext>
          </c:extLst>
        </c:ser>
        <c:dLbls>
          <c:dLblPos val="ctr"/>
          <c:showLegendKey val="0"/>
          <c:showVal val="1"/>
          <c:showCatName val="0"/>
          <c:showSerName val="0"/>
          <c:showPercent val="0"/>
          <c:showBubbleSize val="0"/>
        </c:dLbls>
        <c:gapWidth val="150"/>
        <c:overlap val="100"/>
        <c:axId val="672312079"/>
        <c:axId val="672303759"/>
      </c:barChart>
      <c:catAx>
        <c:axId val="672312079"/>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0" i="0" u="none" strike="noStrike" kern="1200" cap="all" baseline="0">
                <a:solidFill>
                  <a:schemeClr val="dk1">
                    <a:lumMod val="75000"/>
                    <a:lumOff val="25000"/>
                  </a:schemeClr>
                </a:solidFill>
                <a:latin typeface="+mn-lt"/>
                <a:ea typeface="+mn-ea"/>
                <a:cs typeface="+mn-cs"/>
              </a:defRPr>
            </a:pPr>
            <a:endParaRPr lang="en-US"/>
          </a:p>
        </c:txPr>
        <c:crossAx val="672303759"/>
        <c:crosses val="autoZero"/>
        <c:auto val="1"/>
        <c:lblAlgn val="ctr"/>
        <c:lblOffset val="100"/>
        <c:noMultiLvlLbl val="0"/>
      </c:catAx>
      <c:valAx>
        <c:axId val="672303759"/>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672312079"/>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2000"/>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'Staff Engagement'!$B$22</c:f>
              <c:strCache>
                <c:ptCount val="1"/>
                <c:pt idx="0">
                  <c:v>Always</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Engagement'!$C$21:$F$21</c:f>
              <c:strCache>
                <c:ptCount val="4"/>
                <c:pt idx="0">
                  <c:v>MHLD</c:v>
                </c:pt>
                <c:pt idx="1">
                  <c:v>Morriston</c:v>
                </c:pt>
                <c:pt idx="2">
                  <c:v>NPTS</c:v>
                </c:pt>
                <c:pt idx="3">
                  <c:v>PCTS</c:v>
                </c:pt>
              </c:strCache>
            </c:strRef>
          </c:cat>
          <c:val>
            <c:numRef>
              <c:f>'Staff Engagement'!$C$22:$F$22</c:f>
              <c:numCache>
                <c:formatCode>0.0</c:formatCode>
                <c:ptCount val="4"/>
                <c:pt idx="0">
                  <c:v>39.900000000000006</c:v>
                </c:pt>
                <c:pt idx="1">
                  <c:v>39</c:v>
                </c:pt>
                <c:pt idx="2">
                  <c:v>42.5</c:v>
                </c:pt>
                <c:pt idx="3">
                  <c:v>39.1</c:v>
                </c:pt>
              </c:numCache>
            </c:numRef>
          </c:val>
          <c:extLst>
            <c:ext xmlns:c16="http://schemas.microsoft.com/office/drawing/2014/chart" uri="{C3380CC4-5D6E-409C-BE32-E72D297353CC}">
              <c16:uniqueId val="{00000000-49AA-4E73-A551-3E45D4CADD19}"/>
            </c:ext>
          </c:extLst>
        </c:ser>
        <c:ser>
          <c:idx val="1"/>
          <c:order val="1"/>
          <c:tx>
            <c:strRef>
              <c:f>'Staff Engagement'!$B$23</c:f>
              <c:strCache>
                <c:ptCount val="1"/>
                <c:pt idx="0">
                  <c:v>Never</c:v>
                </c:pt>
              </c:strCache>
            </c:strRef>
          </c:tx>
          <c:spPr>
            <a:solidFill>
              <a:srgbClr val="C0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Engagement'!$C$21:$F$21</c:f>
              <c:strCache>
                <c:ptCount val="4"/>
                <c:pt idx="0">
                  <c:v>MHLD</c:v>
                </c:pt>
                <c:pt idx="1">
                  <c:v>Morriston</c:v>
                </c:pt>
                <c:pt idx="2">
                  <c:v>NPTS</c:v>
                </c:pt>
                <c:pt idx="3">
                  <c:v>PCTS</c:v>
                </c:pt>
              </c:strCache>
            </c:strRef>
          </c:cat>
          <c:val>
            <c:numRef>
              <c:f>'Staff Engagement'!$C$23:$F$23</c:f>
              <c:numCache>
                <c:formatCode>0.0</c:formatCode>
                <c:ptCount val="4"/>
                <c:pt idx="0">
                  <c:v>2</c:v>
                </c:pt>
                <c:pt idx="1">
                  <c:v>1.7999999999999998</c:v>
                </c:pt>
                <c:pt idx="2">
                  <c:v>0.89999999999999991</c:v>
                </c:pt>
                <c:pt idx="3">
                  <c:v>0.2</c:v>
                </c:pt>
              </c:numCache>
            </c:numRef>
          </c:val>
          <c:extLst>
            <c:ext xmlns:c16="http://schemas.microsoft.com/office/drawing/2014/chart" uri="{C3380CC4-5D6E-409C-BE32-E72D297353CC}">
              <c16:uniqueId val="{00000001-49AA-4E73-A551-3E45D4CADD19}"/>
            </c:ext>
          </c:extLst>
        </c:ser>
        <c:ser>
          <c:idx val="2"/>
          <c:order val="2"/>
          <c:tx>
            <c:strRef>
              <c:f>'Staff Engagement'!$B$24</c:f>
              <c:strCache>
                <c:ptCount val="1"/>
                <c:pt idx="0">
                  <c:v>Often</c:v>
                </c:pt>
              </c:strCache>
            </c:strRef>
          </c:tx>
          <c:spPr>
            <a:solidFill>
              <a:schemeClr val="accent6">
                <a:lumMod val="60000"/>
                <a:lumOff val="40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Engagement'!$C$21:$F$21</c:f>
              <c:strCache>
                <c:ptCount val="4"/>
                <c:pt idx="0">
                  <c:v>MHLD</c:v>
                </c:pt>
                <c:pt idx="1">
                  <c:v>Morriston</c:v>
                </c:pt>
                <c:pt idx="2">
                  <c:v>NPTS</c:v>
                </c:pt>
                <c:pt idx="3">
                  <c:v>PCTS</c:v>
                </c:pt>
              </c:strCache>
            </c:strRef>
          </c:cat>
          <c:val>
            <c:numRef>
              <c:f>'Staff Engagement'!$C$24:$F$24</c:f>
              <c:numCache>
                <c:formatCode>0.0</c:formatCode>
                <c:ptCount val="4"/>
                <c:pt idx="0">
                  <c:v>40.5</c:v>
                </c:pt>
                <c:pt idx="1">
                  <c:v>39</c:v>
                </c:pt>
                <c:pt idx="2">
                  <c:v>37.9</c:v>
                </c:pt>
                <c:pt idx="3">
                  <c:v>40.699999999999996</c:v>
                </c:pt>
              </c:numCache>
            </c:numRef>
          </c:val>
          <c:extLst>
            <c:ext xmlns:c16="http://schemas.microsoft.com/office/drawing/2014/chart" uri="{C3380CC4-5D6E-409C-BE32-E72D297353CC}">
              <c16:uniqueId val="{00000002-49AA-4E73-A551-3E45D4CADD19}"/>
            </c:ext>
          </c:extLst>
        </c:ser>
        <c:ser>
          <c:idx val="3"/>
          <c:order val="3"/>
          <c:tx>
            <c:strRef>
              <c:f>'Staff Engagement'!$B$25</c:f>
              <c:strCache>
                <c:ptCount val="1"/>
                <c:pt idx="0">
                  <c:v>Rarely</c:v>
                </c:pt>
              </c:strCache>
            </c:strRef>
          </c:tx>
          <c:spPr>
            <a:solidFill>
              <a:srgbClr val="FF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Engagement'!$C$21:$F$21</c:f>
              <c:strCache>
                <c:ptCount val="4"/>
                <c:pt idx="0">
                  <c:v>MHLD</c:v>
                </c:pt>
                <c:pt idx="1">
                  <c:v>Morriston</c:v>
                </c:pt>
                <c:pt idx="2">
                  <c:v>NPTS</c:v>
                </c:pt>
                <c:pt idx="3">
                  <c:v>PCTS</c:v>
                </c:pt>
              </c:strCache>
            </c:strRef>
          </c:cat>
          <c:val>
            <c:numRef>
              <c:f>'Staff Engagement'!$C$25:$F$25</c:f>
              <c:numCache>
                <c:formatCode>0.0</c:formatCode>
                <c:ptCount val="4"/>
                <c:pt idx="0">
                  <c:v>2.2999999999999998</c:v>
                </c:pt>
                <c:pt idx="1">
                  <c:v>2.9000000000000004</c:v>
                </c:pt>
                <c:pt idx="2">
                  <c:v>4.2</c:v>
                </c:pt>
                <c:pt idx="3">
                  <c:v>2.4</c:v>
                </c:pt>
              </c:numCache>
            </c:numRef>
          </c:val>
          <c:extLst>
            <c:ext xmlns:c16="http://schemas.microsoft.com/office/drawing/2014/chart" uri="{C3380CC4-5D6E-409C-BE32-E72D297353CC}">
              <c16:uniqueId val="{00000003-49AA-4E73-A551-3E45D4CADD19}"/>
            </c:ext>
          </c:extLst>
        </c:ser>
        <c:ser>
          <c:idx val="4"/>
          <c:order val="4"/>
          <c:tx>
            <c:strRef>
              <c:f>'Staff Engagement'!$B$26</c:f>
              <c:strCache>
                <c:ptCount val="1"/>
                <c:pt idx="0">
                  <c:v>Sometimes</c:v>
                </c:pt>
              </c:strCache>
            </c:strRef>
          </c:tx>
          <c:spPr>
            <a:solidFill>
              <a:srgbClr val="FFC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Engagement'!$C$21:$F$21</c:f>
              <c:strCache>
                <c:ptCount val="4"/>
                <c:pt idx="0">
                  <c:v>MHLD</c:v>
                </c:pt>
                <c:pt idx="1">
                  <c:v>Morriston</c:v>
                </c:pt>
                <c:pt idx="2">
                  <c:v>NPTS</c:v>
                </c:pt>
                <c:pt idx="3">
                  <c:v>PCTS</c:v>
                </c:pt>
              </c:strCache>
            </c:strRef>
          </c:cat>
          <c:val>
            <c:numRef>
              <c:f>'Staff Engagement'!$C$26:$F$26</c:f>
              <c:numCache>
                <c:formatCode>0.0</c:formatCode>
                <c:ptCount val="4"/>
                <c:pt idx="0">
                  <c:v>15.4</c:v>
                </c:pt>
                <c:pt idx="1">
                  <c:v>17.299999999999997</c:v>
                </c:pt>
                <c:pt idx="2">
                  <c:v>14.499999999999998</c:v>
                </c:pt>
                <c:pt idx="3">
                  <c:v>17.599999999999998</c:v>
                </c:pt>
              </c:numCache>
            </c:numRef>
          </c:val>
          <c:extLst>
            <c:ext xmlns:c16="http://schemas.microsoft.com/office/drawing/2014/chart" uri="{C3380CC4-5D6E-409C-BE32-E72D297353CC}">
              <c16:uniqueId val="{00000004-49AA-4E73-A551-3E45D4CADD19}"/>
            </c:ext>
          </c:extLst>
        </c:ser>
        <c:dLbls>
          <c:dLblPos val="ctr"/>
          <c:showLegendKey val="0"/>
          <c:showVal val="1"/>
          <c:showCatName val="0"/>
          <c:showSerName val="0"/>
          <c:showPercent val="0"/>
          <c:showBubbleSize val="0"/>
        </c:dLbls>
        <c:gapWidth val="150"/>
        <c:overlap val="100"/>
        <c:axId val="491307343"/>
        <c:axId val="491303599"/>
      </c:barChart>
      <c:catAx>
        <c:axId val="491307343"/>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0" i="0" u="none" strike="noStrike" kern="1200" cap="all" baseline="0">
                <a:solidFill>
                  <a:schemeClr val="dk1">
                    <a:lumMod val="75000"/>
                    <a:lumOff val="25000"/>
                  </a:schemeClr>
                </a:solidFill>
                <a:latin typeface="+mn-lt"/>
                <a:ea typeface="+mn-ea"/>
                <a:cs typeface="+mn-cs"/>
              </a:defRPr>
            </a:pPr>
            <a:endParaRPr lang="en-US"/>
          </a:p>
        </c:txPr>
        <c:crossAx val="491303599"/>
        <c:crosses val="autoZero"/>
        <c:auto val="1"/>
        <c:lblAlgn val="ctr"/>
        <c:lblOffset val="100"/>
        <c:noMultiLvlLbl val="0"/>
      </c:catAx>
      <c:valAx>
        <c:axId val="491303599"/>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491307343"/>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2000"/>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'Staff Engagement'!$B$28</c:f>
              <c:strCache>
                <c:ptCount val="1"/>
                <c:pt idx="0">
                  <c:v>Agree</c:v>
                </c:pt>
              </c:strCache>
            </c:strRef>
          </c:tx>
          <c:spPr>
            <a:solidFill>
              <a:schemeClr val="accent6">
                <a:lumMod val="60000"/>
                <a:lumOff val="40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Engagement'!$C$27:$F$27</c:f>
              <c:strCache>
                <c:ptCount val="4"/>
                <c:pt idx="0">
                  <c:v>MHLD</c:v>
                </c:pt>
                <c:pt idx="1">
                  <c:v>Morriston</c:v>
                </c:pt>
                <c:pt idx="2">
                  <c:v>NPTS</c:v>
                </c:pt>
                <c:pt idx="3">
                  <c:v>PCTS</c:v>
                </c:pt>
              </c:strCache>
            </c:strRef>
          </c:cat>
          <c:val>
            <c:numRef>
              <c:f>'Staff Engagement'!$C$28:$F$28</c:f>
              <c:numCache>
                <c:formatCode>0.0</c:formatCode>
                <c:ptCount val="4"/>
                <c:pt idx="0">
                  <c:v>47.599999999999994</c:v>
                </c:pt>
                <c:pt idx="1">
                  <c:v>39</c:v>
                </c:pt>
                <c:pt idx="2">
                  <c:v>45.300000000000004</c:v>
                </c:pt>
                <c:pt idx="3">
                  <c:v>48.699999999999996</c:v>
                </c:pt>
              </c:numCache>
            </c:numRef>
          </c:val>
          <c:extLst>
            <c:ext xmlns:c16="http://schemas.microsoft.com/office/drawing/2014/chart" uri="{C3380CC4-5D6E-409C-BE32-E72D297353CC}">
              <c16:uniqueId val="{00000000-5A35-4758-A261-6E6CEC886DDB}"/>
            </c:ext>
          </c:extLst>
        </c:ser>
        <c:ser>
          <c:idx val="1"/>
          <c:order val="1"/>
          <c:tx>
            <c:strRef>
              <c:f>'Staff Engagement'!$B$29</c:f>
              <c:strCache>
                <c:ptCount val="1"/>
                <c:pt idx="0">
                  <c:v>Disagree</c:v>
                </c:pt>
              </c:strCache>
            </c:strRef>
          </c:tx>
          <c:spPr>
            <a:solidFill>
              <a:srgbClr val="FF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Engagement'!$C$27:$F$27</c:f>
              <c:strCache>
                <c:ptCount val="4"/>
                <c:pt idx="0">
                  <c:v>MHLD</c:v>
                </c:pt>
                <c:pt idx="1">
                  <c:v>Morriston</c:v>
                </c:pt>
                <c:pt idx="2">
                  <c:v>NPTS</c:v>
                </c:pt>
                <c:pt idx="3">
                  <c:v>PCTS</c:v>
                </c:pt>
              </c:strCache>
            </c:strRef>
          </c:cat>
          <c:val>
            <c:numRef>
              <c:f>'Staff Engagement'!$C$29:$F$29</c:f>
              <c:numCache>
                <c:formatCode>0.0</c:formatCode>
                <c:ptCount val="4"/>
                <c:pt idx="0">
                  <c:v>10.299999999999999</c:v>
                </c:pt>
                <c:pt idx="1">
                  <c:v>11.3</c:v>
                </c:pt>
                <c:pt idx="2">
                  <c:v>8.4</c:v>
                </c:pt>
                <c:pt idx="3">
                  <c:v>8.9</c:v>
                </c:pt>
              </c:numCache>
            </c:numRef>
          </c:val>
          <c:extLst>
            <c:ext xmlns:c16="http://schemas.microsoft.com/office/drawing/2014/chart" uri="{C3380CC4-5D6E-409C-BE32-E72D297353CC}">
              <c16:uniqueId val="{00000001-5A35-4758-A261-6E6CEC886DDB}"/>
            </c:ext>
          </c:extLst>
        </c:ser>
        <c:ser>
          <c:idx val="2"/>
          <c:order val="2"/>
          <c:tx>
            <c:strRef>
              <c:f>'Staff Engagement'!$B$30</c:f>
              <c:strCache>
                <c:ptCount val="1"/>
                <c:pt idx="0">
                  <c:v>Neither agree nor disagree</c:v>
                </c:pt>
              </c:strCache>
            </c:strRef>
          </c:tx>
          <c:spPr>
            <a:solidFill>
              <a:srgbClr val="FFC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Engagement'!$C$27:$F$27</c:f>
              <c:strCache>
                <c:ptCount val="4"/>
                <c:pt idx="0">
                  <c:v>MHLD</c:v>
                </c:pt>
                <c:pt idx="1">
                  <c:v>Morriston</c:v>
                </c:pt>
                <c:pt idx="2">
                  <c:v>NPTS</c:v>
                </c:pt>
                <c:pt idx="3">
                  <c:v>PCTS</c:v>
                </c:pt>
              </c:strCache>
            </c:strRef>
          </c:cat>
          <c:val>
            <c:numRef>
              <c:f>'Staff Engagement'!$C$30:$F$30</c:f>
              <c:numCache>
                <c:formatCode>0.0</c:formatCode>
                <c:ptCount val="4"/>
                <c:pt idx="0">
                  <c:v>24.8</c:v>
                </c:pt>
                <c:pt idx="1">
                  <c:v>28.799999999999997</c:v>
                </c:pt>
                <c:pt idx="2">
                  <c:v>25.2</c:v>
                </c:pt>
                <c:pt idx="3">
                  <c:v>26.400000000000002</c:v>
                </c:pt>
              </c:numCache>
            </c:numRef>
          </c:val>
          <c:extLst>
            <c:ext xmlns:c16="http://schemas.microsoft.com/office/drawing/2014/chart" uri="{C3380CC4-5D6E-409C-BE32-E72D297353CC}">
              <c16:uniqueId val="{00000002-5A35-4758-A261-6E6CEC886DDB}"/>
            </c:ext>
          </c:extLst>
        </c:ser>
        <c:ser>
          <c:idx val="3"/>
          <c:order val="3"/>
          <c:tx>
            <c:strRef>
              <c:f>'Staff Engagement'!$B$31</c:f>
              <c:strCache>
                <c:ptCount val="1"/>
                <c:pt idx="0">
                  <c:v>Strongly agree</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Engagement'!$C$27:$F$27</c:f>
              <c:strCache>
                <c:ptCount val="4"/>
                <c:pt idx="0">
                  <c:v>MHLD</c:v>
                </c:pt>
                <c:pt idx="1">
                  <c:v>Morriston</c:v>
                </c:pt>
                <c:pt idx="2">
                  <c:v>NPTS</c:v>
                </c:pt>
                <c:pt idx="3">
                  <c:v>PCTS</c:v>
                </c:pt>
              </c:strCache>
            </c:strRef>
          </c:cat>
          <c:val>
            <c:numRef>
              <c:f>'Staff Engagement'!$C$31:$F$31</c:f>
              <c:numCache>
                <c:formatCode>0.0</c:formatCode>
                <c:ptCount val="4"/>
                <c:pt idx="0">
                  <c:v>14.2</c:v>
                </c:pt>
                <c:pt idx="1">
                  <c:v>12.6</c:v>
                </c:pt>
                <c:pt idx="2">
                  <c:v>17.299999999999997</c:v>
                </c:pt>
                <c:pt idx="3">
                  <c:v>12.4</c:v>
                </c:pt>
              </c:numCache>
            </c:numRef>
          </c:val>
          <c:extLst>
            <c:ext xmlns:c16="http://schemas.microsoft.com/office/drawing/2014/chart" uri="{C3380CC4-5D6E-409C-BE32-E72D297353CC}">
              <c16:uniqueId val="{00000003-5A35-4758-A261-6E6CEC886DDB}"/>
            </c:ext>
          </c:extLst>
        </c:ser>
        <c:ser>
          <c:idx val="4"/>
          <c:order val="4"/>
          <c:tx>
            <c:strRef>
              <c:f>'Staff Engagement'!$B$32</c:f>
              <c:strCache>
                <c:ptCount val="1"/>
                <c:pt idx="0">
                  <c:v>Strongly disagree</c:v>
                </c:pt>
              </c:strCache>
            </c:strRef>
          </c:tx>
          <c:spPr>
            <a:solidFill>
              <a:srgbClr val="C0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Engagement'!$C$27:$F$27</c:f>
              <c:strCache>
                <c:ptCount val="4"/>
                <c:pt idx="0">
                  <c:v>MHLD</c:v>
                </c:pt>
                <c:pt idx="1">
                  <c:v>Morriston</c:v>
                </c:pt>
                <c:pt idx="2">
                  <c:v>NPTS</c:v>
                </c:pt>
                <c:pt idx="3">
                  <c:v>PCTS</c:v>
                </c:pt>
              </c:strCache>
            </c:strRef>
          </c:cat>
          <c:val>
            <c:numRef>
              <c:f>'Staff Engagement'!$C$32:$F$32</c:f>
              <c:numCache>
                <c:formatCode>0.0</c:formatCode>
                <c:ptCount val="4"/>
                <c:pt idx="0">
                  <c:v>3.1</c:v>
                </c:pt>
                <c:pt idx="1">
                  <c:v>8.4</c:v>
                </c:pt>
                <c:pt idx="2">
                  <c:v>3.6999999999999997</c:v>
                </c:pt>
                <c:pt idx="3">
                  <c:v>3.5999999999999996</c:v>
                </c:pt>
              </c:numCache>
            </c:numRef>
          </c:val>
          <c:extLst>
            <c:ext xmlns:c16="http://schemas.microsoft.com/office/drawing/2014/chart" uri="{C3380CC4-5D6E-409C-BE32-E72D297353CC}">
              <c16:uniqueId val="{00000004-5A35-4758-A261-6E6CEC886DDB}"/>
            </c:ext>
          </c:extLst>
        </c:ser>
        <c:dLbls>
          <c:dLblPos val="ctr"/>
          <c:showLegendKey val="0"/>
          <c:showVal val="1"/>
          <c:showCatName val="0"/>
          <c:showSerName val="0"/>
          <c:showPercent val="0"/>
          <c:showBubbleSize val="0"/>
        </c:dLbls>
        <c:gapWidth val="150"/>
        <c:overlap val="100"/>
        <c:axId val="666775999"/>
        <c:axId val="666778079"/>
      </c:barChart>
      <c:catAx>
        <c:axId val="666775999"/>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0" i="0" u="none" strike="noStrike" kern="1200" cap="all" baseline="0">
                <a:solidFill>
                  <a:schemeClr val="dk1">
                    <a:lumMod val="75000"/>
                    <a:lumOff val="25000"/>
                  </a:schemeClr>
                </a:solidFill>
                <a:latin typeface="+mn-lt"/>
                <a:ea typeface="+mn-ea"/>
                <a:cs typeface="+mn-cs"/>
              </a:defRPr>
            </a:pPr>
            <a:endParaRPr lang="en-US"/>
          </a:p>
        </c:txPr>
        <c:crossAx val="666778079"/>
        <c:crosses val="autoZero"/>
        <c:auto val="1"/>
        <c:lblAlgn val="ctr"/>
        <c:lblOffset val="100"/>
        <c:noMultiLvlLbl val="0"/>
      </c:catAx>
      <c:valAx>
        <c:axId val="666778079"/>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666775999"/>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20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'Patient Safety'!$C$7</c:f>
              <c:strCache>
                <c:ptCount val="1"/>
                <c:pt idx="0">
                  <c:v>MHLD</c:v>
                </c:pt>
              </c:strCache>
            </c:strRef>
          </c:tx>
          <c:spPr>
            <a:solidFill>
              <a:srgbClr val="00B0F0">
                <a:alpha val="85000"/>
              </a:srgb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ysClr val="windowText" lastClr="000000"/>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'Patient Safety'!$B$8:$B$12</c:f>
              <c:strCache>
                <c:ptCount val="5"/>
                <c:pt idx="0">
                  <c:v>Agree</c:v>
                </c:pt>
                <c:pt idx="1">
                  <c:v>Disagree</c:v>
                </c:pt>
                <c:pt idx="2">
                  <c:v>Neither agree nor disagree</c:v>
                </c:pt>
                <c:pt idx="3">
                  <c:v>Strongly agree</c:v>
                </c:pt>
                <c:pt idx="4">
                  <c:v>Strongly disagree</c:v>
                </c:pt>
              </c:strCache>
            </c:strRef>
          </c:cat>
          <c:val>
            <c:numRef>
              <c:f>'Patient Safety'!$C$8:$C$12</c:f>
              <c:numCache>
                <c:formatCode>0.0</c:formatCode>
                <c:ptCount val="5"/>
                <c:pt idx="0">
                  <c:v>34.5</c:v>
                </c:pt>
                <c:pt idx="1">
                  <c:v>6.6000000000000005</c:v>
                </c:pt>
                <c:pt idx="2">
                  <c:v>43.6</c:v>
                </c:pt>
                <c:pt idx="3">
                  <c:v>12.3</c:v>
                </c:pt>
                <c:pt idx="4">
                  <c:v>3.1</c:v>
                </c:pt>
              </c:numCache>
            </c:numRef>
          </c:val>
          <c:extLst>
            <c:ext xmlns:c16="http://schemas.microsoft.com/office/drawing/2014/chart" uri="{C3380CC4-5D6E-409C-BE32-E72D297353CC}">
              <c16:uniqueId val="{00000000-8778-4DDE-A4AD-E330500DDCC4}"/>
            </c:ext>
          </c:extLst>
        </c:ser>
        <c:ser>
          <c:idx val="1"/>
          <c:order val="1"/>
          <c:tx>
            <c:strRef>
              <c:f>'Patient Safety'!$D$7</c:f>
              <c:strCache>
                <c:ptCount val="1"/>
                <c:pt idx="0">
                  <c:v>Morriston</c:v>
                </c:pt>
              </c:strCache>
            </c:strRef>
          </c:tx>
          <c:spPr>
            <a:solidFill>
              <a:srgbClr val="7030A0">
                <a:alpha val="85000"/>
              </a:srgb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'Patient Safety'!$B$8:$B$12</c:f>
              <c:strCache>
                <c:ptCount val="5"/>
                <c:pt idx="0">
                  <c:v>Agree</c:v>
                </c:pt>
                <c:pt idx="1">
                  <c:v>Disagree</c:v>
                </c:pt>
                <c:pt idx="2">
                  <c:v>Neither agree nor disagree</c:v>
                </c:pt>
                <c:pt idx="3">
                  <c:v>Strongly agree</c:v>
                </c:pt>
                <c:pt idx="4">
                  <c:v>Strongly disagree</c:v>
                </c:pt>
              </c:strCache>
            </c:strRef>
          </c:cat>
          <c:val>
            <c:numRef>
              <c:f>'Patient Safety'!$D$8:$D$12</c:f>
              <c:numCache>
                <c:formatCode>0.0</c:formatCode>
                <c:ptCount val="5"/>
                <c:pt idx="0">
                  <c:v>33</c:v>
                </c:pt>
                <c:pt idx="1">
                  <c:v>11</c:v>
                </c:pt>
                <c:pt idx="2">
                  <c:v>43.2</c:v>
                </c:pt>
                <c:pt idx="3">
                  <c:v>8.1</c:v>
                </c:pt>
                <c:pt idx="4">
                  <c:v>4.7</c:v>
                </c:pt>
              </c:numCache>
            </c:numRef>
          </c:val>
          <c:extLst>
            <c:ext xmlns:c16="http://schemas.microsoft.com/office/drawing/2014/chart" uri="{C3380CC4-5D6E-409C-BE32-E72D297353CC}">
              <c16:uniqueId val="{00000001-8778-4DDE-A4AD-E330500DDCC4}"/>
            </c:ext>
          </c:extLst>
        </c:ser>
        <c:ser>
          <c:idx val="2"/>
          <c:order val="2"/>
          <c:tx>
            <c:strRef>
              <c:f>'Patient Safety'!$E$7</c:f>
              <c:strCache>
                <c:ptCount val="1"/>
                <c:pt idx="0">
                  <c:v>NPTS</c:v>
                </c:pt>
              </c:strCache>
            </c:strRef>
          </c:tx>
          <c:spPr>
            <a:solidFill>
              <a:srgbClr val="FFFF00">
                <a:alpha val="85000"/>
              </a:srgb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ysClr val="windowText" lastClr="000000"/>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'Patient Safety'!$B$8:$B$12</c:f>
              <c:strCache>
                <c:ptCount val="5"/>
                <c:pt idx="0">
                  <c:v>Agree</c:v>
                </c:pt>
                <c:pt idx="1">
                  <c:v>Disagree</c:v>
                </c:pt>
                <c:pt idx="2">
                  <c:v>Neither agree nor disagree</c:v>
                </c:pt>
                <c:pt idx="3">
                  <c:v>Strongly agree</c:v>
                </c:pt>
                <c:pt idx="4">
                  <c:v>Strongly disagree</c:v>
                </c:pt>
              </c:strCache>
            </c:strRef>
          </c:cat>
          <c:val>
            <c:numRef>
              <c:f>'Patient Safety'!$E$8:$E$12</c:f>
              <c:numCache>
                <c:formatCode>0.0</c:formatCode>
                <c:ptCount val="5"/>
                <c:pt idx="0">
                  <c:v>39.700000000000003</c:v>
                </c:pt>
                <c:pt idx="1">
                  <c:v>9.8000000000000007</c:v>
                </c:pt>
                <c:pt idx="2">
                  <c:v>34.1</c:v>
                </c:pt>
                <c:pt idx="3">
                  <c:v>14.499999999999998</c:v>
                </c:pt>
                <c:pt idx="4">
                  <c:v>1.9</c:v>
                </c:pt>
              </c:numCache>
            </c:numRef>
          </c:val>
          <c:extLst>
            <c:ext xmlns:c16="http://schemas.microsoft.com/office/drawing/2014/chart" uri="{C3380CC4-5D6E-409C-BE32-E72D297353CC}">
              <c16:uniqueId val="{00000002-8778-4DDE-A4AD-E330500DDCC4}"/>
            </c:ext>
          </c:extLst>
        </c:ser>
        <c:ser>
          <c:idx val="3"/>
          <c:order val="3"/>
          <c:tx>
            <c:strRef>
              <c:f>'Patient Safety'!$F$7</c:f>
              <c:strCache>
                <c:ptCount val="1"/>
                <c:pt idx="0">
                  <c:v>PCTS</c:v>
                </c:pt>
              </c:strCache>
            </c:strRef>
          </c:tx>
          <c:spPr>
            <a:solidFill>
              <a:srgbClr val="00B050">
                <a:alpha val="85000"/>
              </a:srgb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'Patient Safety'!$B$8:$B$12</c:f>
              <c:strCache>
                <c:ptCount val="5"/>
                <c:pt idx="0">
                  <c:v>Agree</c:v>
                </c:pt>
                <c:pt idx="1">
                  <c:v>Disagree</c:v>
                </c:pt>
                <c:pt idx="2">
                  <c:v>Neither agree nor disagree</c:v>
                </c:pt>
                <c:pt idx="3">
                  <c:v>Strongly agree</c:v>
                </c:pt>
                <c:pt idx="4">
                  <c:v>Strongly disagree</c:v>
                </c:pt>
              </c:strCache>
            </c:strRef>
          </c:cat>
          <c:val>
            <c:numRef>
              <c:f>'Patient Safety'!$F$8:$F$12</c:f>
              <c:numCache>
                <c:formatCode>0.0</c:formatCode>
                <c:ptCount val="5"/>
                <c:pt idx="0">
                  <c:v>39.6</c:v>
                </c:pt>
                <c:pt idx="1">
                  <c:v>6.7</c:v>
                </c:pt>
                <c:pt idx="2">
                  <c:v>40.400000000000006</c:v>
                </c:pt>
                <c:pt idx="3">
                  <c:v>11.600000000000001</c:v>
                </c:pt>
                <c:pt idx="4">
                  <c:v>1.7999999999999998</c:v>
                </c:pt>
              </c:numCache>
            </c:numRef>
          </c:val>
          <c:extLst>
            <c:ext xmlns:c16="http://schemas.microsoft.com/office/drawing/2014/chart" uri="{C3380CC4-5D6E-409C-BE32-E72D297353CC}">
              <c16:uniqueId val="{00000003-8778-4DDE-A4AD-E330500DDCC4}"/>
            </c:ext>
          </c:extLst>
        </c:ser>
        <c:dLbls>
          <c:dLblPos val="inEnd"/>
          <c:showLegendKey val="0"/>
          <c:showVal val="1"/>
          <c:showCatName val="0"/>
          <c:showSerName val="0"/>
          <c:showPercent val="0"/>
          <c:showBubbleSize val="0"/>
        </c:dLbls>
        <c:gapWidth val="65"/>
        <c:axId val="1127214768"/>
        <c:axId val="1127213520"/>
      </c:barChart>
      <c:catAx>
        <c:axId val="112721476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800" b="0" i="0" u="none" strike="noStrike" kern="1200" cap="all" baseline="0">
                <a:solidFill>
                  <a:schemeClr val="dk1">
                    <a:lumMod val="75000"/>
                    <a:lumOff val="25000"/>
                  </a:schemeClr>
                </a:solidFill>
                <a:latin typeface="+mn-lt"/>
                <a:ea typeface="+mn-ea"/>
                <a:cs typeface="+mn-cs"/>
              </a:defRPr>
            </a:pPr>
            <a:endParaRPr lang="en-US"/>
          </a:p>
        </c:txPr>
        <c:crossAx val="1127213520"/>
        <c:crosses val="autoZero"/>
        <c:auto val="1"/>
        <c:lblAlgn val="ctr"/>
        <c:lblOffset val="100"/>
        <c:noMultiLvlLbl val="0"/>
      </c:catAx>
      <c:valAx>
        <c:axId val="1127213520"/>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1127214768"/>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'Staff Engagement'!$B$34</c:f>
              <c:strCache>
                <c:ptCount val="1"/>
                <c:pt idx="0">
                  <c:v>Agree</c:v>
                </c:pt>
              </c:strCache>
            </c:strRef>
          </c:tx>
          <c:spPr>
            <a:solidFill>
              <a:srgbClr val="92D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Engagement'!$C$33:$F$33</c:f>
              <c:strCache>
                <c:ptCount val="4"/>
                <c:pt idx="0">
                  <c:v>MHLD</c:v>
                </c:pt>
                <c:pt idx="1">
                  <c:v>Morriston</c:v>
                </c:pt>
                <c:pt idx="2">
                  <c:v>NPTS</c:v>
                </c:pt>
                <c:pt idx="3">
                  <c:v>PCTS</c:v>
                </c:pt>
              </c:strCache>
            </c:strRef>
          </c:cat>
          <c:val>
            <c:numRef>
              <c:f>'Staff Engagement'!$C$34:$F$34</c:f>
              <c:numCache>
                <c:formatCode>0.0</c:formatCode>
                <c:ptCount val="4"/>
                <c:pt idx="0">
                  <c:v>40.200000000000003</c:v>
                </c:pt>
                <c:pt idx="1">
                  <c:v>32.700000000000003</c:v>
                </c:pt>
                <c:pt idx="2">
                  <c:v>43</c:v>
                </c:pt>
                <c:pt idx="3">
                  <c:v>45.300000000000004</c:v>
                </c:pt>
              </c:numCache>
            </c:numRef>
          </c:val>
          <c:extLst>
            <c:ext xmlns:c16="http://schemas.microsoft.com/office/drawing/2014/chart" uri="{C3380CC4-5D6E-409C-BE32-E72D297353CC}">
              <c16:uniqueId val="{00000000-EA54-4E04-BAEF-B273ECEE38B2}"/>
            </c:ext>
          </c:extLst>
        </c:ser>
        <c:ser>
          <c:idx val="1"/>
          <c:order val="1"/>
          <c:tx>
            <c:strRef>
              <c:f>'Staff Engagement'!$B$35</c:f>
              <c:strCache>
                <c:ptCount val="1"/>
                <c:pt idx="0">
                  <c:v>Disagree</c:v>
                </c:pt>
              </c:strCache>
            </c:strRef>
          </c:tx>
          <c:spPr>
            <a:solidFill>
              <a:srgbClr val="FF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Engagement'!$C$33:$F$33</c:f>
              <c:strCache>
                <c:ptCount val="4"/>
                <c:pt idx="0">
                  <c:v>MHLD</c:v>
                </c:pt>
                <c:pt idx="1">
                  <c:v>Morriston</c:v>
                </c:pt>
                <c:pt idx="2">
                  <c:v>NPTS</c:v>
                </c:pt>
                <c:pt idx="3">
                  <c:v>PCTS</c:v>
                </c:pt>
              </c:strCache>
            </c:strRef>
          </c:cat>
          <c:val>
            <c:numRef>
              <c:f>'Staff Engagement'!$C$35:$F$35</c:f>
              <c:numCache>
                <c:formatCode>0.0</c:formatCode>
                <c:ptCount val="4"/>
                <c:pt idx="0">
                  <c:v>10.5</c:v>
                </c:pt>
                <c:pt idx="1">
                  <c:v>12.6</c:v>
                </c:pt>
                <c:pt idx="2">
                  <c:v>8.4</c:v>
                </c:pt>
                <c:pt idx="3">
                  <c:v>9.1</c:v>
                </c:pt>
              </c:numCache>
            </c:numRef>
          </c:val>
          <c:extLst>
            <c:ext xmlns:c16="http://schemas.microsoft.com/office/drawing/2014/chart" uri="{C3380CC4-5D6E-409C-BE32-E72D297353CC}">
              <c16:uniqueId val="{00000001-EA54-4E04-BAEF-B273ECEE38B2}"/>
            </c:ext>
          </c:extLst>
        </c:ser>
        <c:ser>
          <c:idx val="2"/>
          <c:order val="2"/>
          <c:tx>
            <c:strRef>
              <c:f>'Staff Engagement'!$B$36</c:f>
              <c:strCache>
                <c:ptCount val="1"/>
                <c:pt idx="0">
                  <c:v>Neither agree nor disagree</c:v>
                </c:pt>
              </c:strCache>
            </c:strRef>
          </c:tx>
          <c:spPr>
            <a:solidFill>
              <a:srgbClr val="FFC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Engagement'!$C$33:$F$33</c:f>
              <c:strCache>
                <c:ptCount val="4"/>
                <c:pt idx="0">
                  <c:v>MHLD</c:v>
                </c:pt>
                <c:pt idx="1">
                  <c:v>Morriston</c:v>
                </c:pt>
                <c:pt idx="2">
                  <c:v>NPTS</c:v>
                </c:pt>
                <c:pt idx="3">
                  <c:v>PCTS</c:v>
                </c:pt>
              </c:strCache>
            </c:strRef>
          </c:cat>
          <c:val>
            <c:numRef>
              <c:f>'Staff Engagement'!$C$36:$F$36</c:f>
              <c:numCache>
                <c:formatCode>0.0</c:formatCode>
                <c:ptCount val="4"/>
                <c:pt idx="0">
                  <c:v>27.1</c:v>
                </c:pt>
                <c:pt idx="1">
                  <c:v>35.099999999999994</c:v>
                </c:pt>
                <c:pt idx="2">
                  <c:v>26.6</c:v>
                </c:pt>
                <c:pt idx="3">
                  <c:v>26.200000000000003</c:v>
                </c:pt>
              </c:numCache>
            </c:numRef>
          </c:val>
          <c:extLst>
            <c:ext xmlns:c16="http://schemas.microsoft.com/office/drawing/2014/chart" uri="{C3380CC4-5D6E-409C-BE32-E72D297353CC}">
              <c16:uniqueId val="{00000002-EA54-4E04-BAEF-B273ECEE38B2}"/>
            </c:ext>
          </c:extLst>
        </c:ser>
        <c:ser>
          <c:idx val="3"/>
          <c:order val="3"/>
          <c:tx>
            <c:strRef>
              <c:f>'Staff Engagement'!$B$37</c:f>
              <c:strCache>
                <c:ptCount val="1"/>
                <c:pt idx="0">
                  <c:v>Strongly agree</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Engagement'!$C$33:$F$33</c:f>
              <c:strCache>
                <c:ptCount val="4"/>
                <c:pt idx="0">
                  <c:v>MHLD</c:v>
                </c:pt>
                <c:pt idx="1">
                  <c:v>Morriston</c:v>
                </c:pt>
                <c:pt idx="2">
                  <c:v>NPTS</c:v>
                </c:pt>
                <c:pt idx="3">
                  <c:v>PCTS</c:v>
                </c:pt>
              </c:strCache>
            </c:strRef>
          </c:cat>
          <c:val>
            <c:numRef>
              <c:f>'Staff Engagement'!$C$37:$F$37</c:f>
              <c:numCache>
                <c:formatCode>0.0</c:formatCode>
                <c:ptCount val="4"/>
                <c:pt idx="0">
                  <c:v>17.7</c:v>
                </c:pt>
                <c:pt idx="1">
                  <c:v>10.199999999999999</c:v>
                </c:pt>
                <c:pt idx="2">
                  <c:v>15</c:v>
                </c:pt>
                <c:pt idx="3">
                  <c:v>13.8</c:v>
                </c:pt>
              </c:numCache>
            </c:numRef>
          </c:val>
          <c:extLst>
            <c:ext xmlns:c16="http://schemas.microsoft.com/office/drawing/2014/chart" uri="{C3380CC4-5D6E-409C-BE32-E72D297353CC}">
              <c16:uniqueId val="{00000003-EA54-4E04-BAEF-B273ECEE38B2}"/>
            </c:ext>
          </c:extLst>
        </c:ser>
        <c:ser>
          <c:idx val="4"/>
          <c:order val="4"/>
          <c:tx>
            <c:strRef>
              <c:f>'Staff Engagement'!$B$38</c:f>
              <c:strCache>
                <c:ptCount val="1"/>
                <c:pt idx="0">
                  <c:v>Strongly disagree</c:v>
                </c:pt>
              </c:strCache>
            </c:strRef>
          </c:tx>
          <c:spPr>
            <a:solidFill>
              <a:srgbClr val="C0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Engagement'!$C$33:$F$33</c:f>
              <c:strCache>
                <c:ptCount val="4"/>
                <c:pt idx="0">
                  <c:v>MHLD</c:v>
                </c:pt>
                <c:pt idx="1">
                  <c:v>Morriston</c:v>
                </c:pt>
                <c:pt idx="2">
                  <c:v>NPTS</c:v>
                </c:pt>
                <c:pt idx="3">
                  <c:v>PCTS</c:v>
                </c:pt>
              </c:strCache>
            </c:strRef>
          </c:cat>
          <c:val>
            <c:numRef>
              <c:f>'Staff Engagement'!$C$38:$F$38</c:f>
              <c:numCache>
                <c:formatCode>0.0</c:formatCode>
                <c:ptCount val="4"/>
                <c:pt idx="0">
                  <c:v>4.5999999999999996</c:v>
                </c:pt>
                <c:pt idx="1">
                  <c:v>9.4</c:v>
                </c:pt>
                <c:pt idx="2">
                  <c:v>7.0000000000000009</c:v>
                </c:pt>
                <c:pt idx="3">
                  <c:v>5.6000000000000005</c:v>
                </c:pt>
              </c:numCache>
            </c:numRef>
          </c:val>
          <c:extLst>
            <c:ext xmlns:c16="http://schemas.microsoft.com/office/drawing/2014/chart" uri="{C3380CC4-5D6E-409C-BE32-E72D297353CC}">
              <c16:uniqueId val="{00000004-EA54-4E04-BAEF-B273ECEE38B2}"/>
            </c:ext>
          </c:extLst>
        </c:ser>
        <c:dLbls>
          <c:dLblPos val="ctr"/>
          <c:showLegendKey val="0"/>
          <c:showVal val="1"/>
          <c:showCatName val="0"/>
          <c:showSerName val="0"/>
          <c:showPercent val="0"/>
          <c:showBubbleSize val="0"/>
        </c:dLbls>
        <c:gapWidth val="150"/>
        <c:overlap val="100"/>
        <c:axId val="491299855"/>
        <c:axId val="491304015"/>
      </c:barChart>
      <c:catAx>
        <c:axId val="491299855"/>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0" i="0" u="none" strike="noStrike" kern="1200" cap="all" baseline="0">
                <a:solidFill>
                  <a:schemeClr val="dk1">
                    <a:lumMod val="75000"/>
                    <a:lumOff val="25000"/>
                  </a:schemeClr>
                </a:solidFill>
                <a:latin typeface="+mn-lt"/>
                <a:ea typeface="+mn-ea"/>
                <a:cs typeface="+mn-cs"/>
              </a:defRPr>
            </a:pPr>
            <a:endParaRPr lang="en-US"/>
          </a:p>
        </c:txPr>
        <c:crossAx val="491304015"/>
        <c:crosses val="autoZero"/>
        <c:auto val="1"/>
        <c:lblAlgn val="ctr"/>
        <c:lblOffset val="100"/>
        <c:noMultiLvlLbl val="0"/>
      </c:catAx>
      <c:valAx>
        <c:axId val="491304015"/>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491299855"/>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2000"/>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'Staff Engagement'!$B$40</c:f>
              <c:strCache>
                <c:ptCount val="1"/>
                <c:pt idx="0">
                  <c:v>Agree</c:v>
                </c:pt>
              </c:strCache>
            </c:strRef>
          </c:tx>
          <c:spPr>
            <a:solidFill>
              <a:srgbClr val="92D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Engagement'!$C$39:$F$39</c:f>
              <c:strCache>
                <c:ptCount val="4"/>
                <c:pt idx="0">
                  <c:v>MHLD</c:v>
                </c:pt>
                <c:pt idx="1">
                  <c:v>Morriston</c:v>
                </c:pt>
                <c:pt idx="2">
                  <c:v>NPTS</c:v>
                </c:pt>
                <c:pt idx="3">
                  <c:v>PCTS</c:v>
                </c:pt>
              </c:strCache>
            </c:strRef>
          </c:cat>
          <c:val>
            <c:numRef>
              <c:f>'Staff Engagement'!$C$40:$F$40</c:f>
              <c:numCache>
                <c:formatCode>0.0</c:formatCode>
                <c:ptCount val="4"/>
                <c:pt idx="0">
                  <c:v>39.6</c:v>
                </c:pt>
                <c:pt idx="1">
                  <c:v>37.4</c:v>
                </c:pt>
                <c:pt idx="2">
                  <c:v>41.6</c:v>
                </c:pt>
                <c:pt idx="3">
                  <c:v>43.6</c:v>
                </c:pt>
              </c:numCache>
            </c:numRef>
          </c:val>
          <c:extLst>
            <c:ext xmlns:c16="http://schemas.microsoft.com/office/drawing/2014/chart" uri="{C3380CC4-5D6E-409C-BE32-E72D297353CC}">
              <c16:uniqueId val="{00000000-79EF-4442-A69C-E98AA461C90A}"/>
            </c:ext>
          </c:extLst>
        </c:ser>
        <c:ser>
          <c:idx val="1"/>
          <c:order val="1"/>
          <c:tx>
            <c:strRef>
              <c:f>'Staff Engagement'!$B$41</c:f>
              <c:strCache>
                <c:ptCount val="1"/>
                <c:pt idx="0">
                  <c:v>Disagree</c:v>
                </c:pt>
              </c:strCache>
            </c:strRef>
          </c:tx>
          <c:spPr>
            <a:solidFill>
              <a:srgbClr val="FF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Engagement'!$C$39:$F$39</c:f>
              <c:strCache>
                <c:ptCount val="4"/>
                <c:pt idx="0">
                  <c:v>MHLD</c:v>
                </c:pt>
                <c:pt idx="1">
                  <c:v>Morriston</c:v>
                </c:pt>
                <c:pt idx="2">
                  <c:v>NPTS</c:v>
                </c:pt>
                <c:pt idx="3">
                  <c:v>PCTS</c:v>
                </c:pt>
              </c:strCache>
            </c:strRef>
          </c:cat>
          <c:val>
            <c:numRef>
              <c:f>'Staff Engagement'!$C$41:$F$41</c:f>
              <c:numCache>
                <c:formatCode>0.0</c:formatCode>
                <c:ptCount val="4"/>
                <c:pt idx="0">
                  <c:v>4.8</c:v>
                </c:pt>
                <c:pt idx="1">
                  <c:v>7.6</c:v>
                </c:pt>
                <c:pt idx="2">
                  <c:v>7.0000000000000009</c:v>
                </c:pt>
                <c:pt idx="3">
                  <c:v>6.9</c:v>
                </c:pt>
              </c:numCache>
            </c:numRef>
          </c:val>
          <c:extLst>
            <c:ext xmlns:c16="http://schemas.microsoft.com/office/drawing/2014/chart" uri="{C3380CC4-5D6E-409C-BE32-E72D297353CC}">
              <c16:uniqueId val="{00000001-79EF-4442-A69C-E98AA461C90A}"/>
            </c:ext>
          </c:extLst>
        </c:ser>
        <c:ser>
          <c:idx val="2"/>
          <c:order val="2"/>
          <c:tx>
            <c:strRef>
              <c:f>'Staff Engagement'!$B$42</c:f>
              <c:strCache>
                <c:ptCount val="1"/>
                <c:pt idx="0">
                  <c:v>Neither agree nor disagree</c:v>
                </c:pt>
              </c:strCache>
            </c:strRef>
          </c:tx>
          <c:spPr>
            <a:solidFill>
              <a:srgbClr val="FFC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Engagement'!$C$39:$F$39</c:f>
              <c:strCache>
                <c:ptCount val="4"/>
                <c:pt idx="0">
                  <c:v>MHLD</c:v>
                </c:pt>
                <c:pt idx="1">
                  <c:v>Morriston</c:v>
                </c:pt>
                <c:pt idx="2">
                  <c:v>NPTS</c:v>
                </c:pt>
                <c:pt idx="3">
                  <c:v>PCTS</c:v>
                </c:pt>
              </c:strCache>
            </c:strRef>
          </c:cat>
          <c:val>
            <c:numRef>
              <c:f>'Staff Engagement'!$C$42:$F$42</c:f>
              <c:numCache>
                <c:formatCode>0.0</c:formatCode>
                <c:ptCount val="4"/>
                <c:pt idx="0">
                  <c:v>28.799999999999997</c:v>
                </c:pt>
                <c:pt idx="1">
                  <c:v>33.800000000000004</c:v>
                </c:pt>
                <c:pt idx="2">
                  <c:v>28.999999999999996</c:v>
                </c:pt>
                <c:pt idx="3">
                  <c:v>29.799999999999997</c:v>
                </c:pt>
              </c:numCache>
            </c:numRef>
          </c:val>
          <c:extLst>
            <c:ext xmlns:c16="http://schemas.microsoft.com/office/drawing/2014/chart" uri="{C3380CC4-5D6E-409C-BE32-E72D297353CC}">
              <c16:uniqueId val="{00000002-79EF-4442-A69C-E98AA461C90A}"/>
            </c:ext>
          </c:extLst>
        </c:ser>
        <c:ser>
          <c:idx val="3"/>
          <c:order val="3"/>
          <c:tx>
            <c:strRef>
              <c:f>'Staff Engagement'!$B$43</c:f>
              <c:strCache>
                <c:ptCount val="1"/>
                <c:pt idx="0">
                  <c:v>Strongly agree</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Engagement'!$C$39:$F$39</c:f>
              <c:strCache>
                <c:ptCount val="4"/>
                <c:pt idx="0">
                  <c:v>MHLD</c:v>
                </c:pt>
                <c:pt idx="1">
                  <c:v>Morriston</c:v>
                </c:pt>
                <c:pt idx="2">
                  <c:v>NPTS</c:v>
                </c:pt>
                <c:pt idx="3">
                  <c:v>PCTS</c:v>
                </c:pt>
              </c:strCache>
            </c:strRef>
          </c:cat>
          <c:val>
            <c:numRef>
              <c:f>'Staff Engagement'!$C$43:$F$43</c:f>
              <c:numCache>
                <c:formatCode>0.0</c:formatCode>
                <c:ptCount val="4"/>
                <c:pt idx="0">
                  <c:v>22.8</c:v>
                </c:pt>
                <c:pt idx="1">
                  <c:v>13.600000000000001</c:v>
                </c:pt>
                <c:pt idx="2">
                  <c:v>18.2</c:v>
                </c:pt>
                <c:pt idx="3">
                  <c:v>17.299999999999997</c:v>
                </c:pt>
              </c:numCache>
            </c:numRef>
          </c:val>
          <c:extLst>
            <c:ext xmlns:c16="http://schemas.microsoft.com/office/drawing/2014/chart" uri="{C3380CC4-5D6E-409C-BE32-E72D297353CC}">
              <c16:uniqueId val="{00000003-79EF-4442-A69C-E98AA461C90A}"/>
            </c:ext>
          </c:extLst>
        </c:ser>
        <c:ser>
          <c:idx val="4"/>
          <c:order val="4"/>
          <c:tx>
            <c:strRef>
              <c:f>'Staff Engagement'!$B$44</c:f>
              <c:strCache>
                <c:ptCount val="1"/>
                <c:pt idx="0">
                  <c:v>Strongly disagree</c:v>
                </c:pt>
              </c:strCache>
            </c:strRef>
          </c:tx>
          <c:spPr>
            <a:solidFill>
              <a:srgbClr val="C0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'Staff Engagement'!$C$39:$F$39</c:f>
              <c:strCache>
                <c:ptCount val="4"/>
                <c:pt idx="0">
                  <c:v>MHLD</c:v>
                </c:pt>
                <c:pt idx="1">
                  <c:v>Morriston</c:v>
                </c:pt>
                <c:pt idx="2">
                  <c:v>NPTS</c:v>
                </c:pt>
                <c:pt idx="3">
                  <c:v>PCTS</c:v>
                </c:pt>
              </c:strCache>
            </c:strRef>
          </c:cat>
          <c:val>
            <c:numRef>
              <c:f>'Staff Engagement'!$C$44:$F$44</c:f>
              <c:numCache>
                <c:formatCode>0.0</c:formatCode>
                <c:ptCount val="4"/>
                <c:pt idx="0">
                  <c:v>4</c:v>
                </c:pt>
                <c:pt idx="1">
                  <c:v>7.6</c:v>
                </c:pt>
                <c:pt idx="2">
                  <c:v>4.2</c:v>
                </c:pt>
                <c:pt idx="3">
                  <c:v>2.4</c:v>
                </c:pt>
              </c:numCache>
            </c:numRef>
          </c:val>
          <c:extLst>
            <c:ext xmlns:c16="http://schemas.microsoft.com/office/drawing/2014/chart" uri="{C3380CC4-5D6E-409C-BE32-E72D297353CC}">
              <c16:uniqueId val="{00000004-79EF-4442-A69C-E98AA461C90A}"/>
            </c:ext>
          </c:extLst>
        </c:ser>
        <c:dLbls>
          <c:dLblPos val="ctr"/>
          <c:showLegendKey val="0"/>
          <c:showVal val="1"/>
          <c:showCatName val="0"/>
          <c:showSerName val="0"/>
          <c:showPercent val="0"/>
          <c:showBubbleSize val="0"/>
        </c:dLbls>
        <c:gapWidth val="150"/>
        <c:overlap val="100"/>
        <c:axId val="491300271"/>
        <c:axId val="491301935"/>
      </c:barChart>
      <c:catAx>
        <c:axId val="491300271"/>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0" i="0" u="none" strike="noStrike" kern="1200" cap="all" baseline="0">
                <a:solidFill>
                  <a:schemeClr val="dk1">
                    <a:lumMod val="75000"/>
                    <a:lumOff val="25000"/>
                  </a:schemeClr>
                </a:solidFill>
                <a:latin typeface="+mn-lt"/>
                <a:ea typeface="+mn-ea"/>
                <a:cs typeface="+mn-cs"/>
              </a:defRPr>
            </a:pPr>
            <a:endParaRPr lang="en-US"/>
          </a:p>
        </c:txPr>
        <c:crossAx val="491301935"/>
        <c:crosses val="autoZero"/>
        <c:auto val="1"/>
        <c:lblAlgn val="ctr"/>
        <c:lblOffset val="100"/>
        <c:noMultiLvlLbl val="0"/>
      </c:catAx>
      <c:valAx>
        <c:axId val="491301935"/>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491300271"/>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2000"/>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Recognition!$B$5</c:f>
              <c:strCache>
                <c:ptCount val="1"/>
                <c:pt idx="0">
                  <c:v>Agree</c:v>
                </c:pt>
              </c:strCache>
            </c:strRef>
          </c:tx>
          <c:spPr>
            <a:solidFill>
              <a:srgbClr val="92D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Recognition!$C$4:$F$4</c:f>
              <c:strCache>
                <c:ptCount val="4"/>
                <c:pt idx="0">
                  <c:v>MHLD</c:v>
                </c:pt>
                <c:pt idx="1">
                  <c:v>Morriston</c:v>
                </c:pt>
                <c:pt idx="2">
                  <c:v>NPTS</c:v>
                </c:pt>
                <c:pt idx="3">
                  <c:v>PCTS</c:v>
                </c:pt>
              </c:strCache>
            </c:strRef>
          </c:cat>
          <c:val>
            <c:numRef>
              <c:f>Recognition!$C$5:$F$5</c:f>
              <c:numCache>
                <c:formatCode>0.0</c:formatCode>
                <c:ptCount val="4"/>
                <c:pt idx="0">
                  <c:v>33.900000000000006</c:v>
                </c:pt>
                <c:pt idx="1">
                  <c:v>40.799999999999997</c:v>
                </c:pt>
                <c:pt idx="2">
                  <c:v>41.099999999999994</c:v>
                </c:pt>
                <c:pt idx="3">
                  <c:v>38.700000000000003</c:v>
                </c:pt>
              </c:numCache>
            </c:numRef>
          </c:val>
          <c:extLst>
            <c:ext xmlns:c16="http://schemas.microsoft.com/office/drawing/2014/chart" uri="{C3380CC4-5D6E-409C-BE32-E72D297353CC}">
              <c16:uniqueId val="{00000000-215E-4E25-B8E8-D3BBB8772EFE}"/>
            </c:ext>
          </c:extLst>
        </c:ser>
        <c:ser>
          <c:idx val="1"/>
          <c:order val="1"/>
          <c:tx>
            <c:strRef>
              <c:f>Recognition!$B$6</c:f>
              <c:strCache>
                <c:ptCount val="1"/>
                <c:pt idx="0">
                  <c:v>Disagree</c:v>
                </c:pt>
              </c:strCache>
            </c:strRef>
          </c:tx>
          <c:spPr>
            <a:solidFill>
              <a:srgbClr val="FF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Recognition!$C$4:$F$4</c:f>
              <c:strCache>
                <c:ptCount val="4"/>
                <c:pt idx="0">
                  <c:v>MHLD</c:v>
                </c:pt>
                <c:pt idx="1">
                  <c:v>Morriston</c:v>
                </c:pt>
                <c:pt idx="2">
                  <c:v>NPTS</c:v>
                </c:pt>
                <c:pt idx="3">
                  <c:v>PCTS</c:v>
                </c:pt>
              </c:strCache>
            </c:strRef>
          </c:cat>
          <c:val>
            <c:numRef>
              <c:f>Recognition!$C$6:$F$6</c:f>
              <c:numCache>
                <c:formatCode>0.0</c:formatCode>
                <c:ptCount val="4"/>
                <c:pt idx="0">
                  <c:v>5.0999999999999996</c:v>
                </c:pt>
                <c:pt idx="1">
                  <c:v>9.1999999999999993</c:v>
                </c:pt>
                <c:pt idx="2">
                  <c:v>4.7</c:v>
                </c:pt>
                <c:pt idx="3">
                  <c:v>6.7</c:v>
                </c:pt>
              </c:numCache>
            </c:numRef>
          </c:val>
          <c:extLst>
            <c:ext xmlns:c16="http://schemas.microsoft.com/office/drawing/2014/chart" uri="{C3380CC4-5D6E-409C-BE32-E72D297353CC}">
              <c16:uniqueId val="{00000001-215E-4E25-B8E8-D3BBB8772EFE}"/>
            </c:ext>
          </c:extLst>
        </c:ser>
        <c:ser>
          <c:idx val="2"/>
          <c:order val="2"/>
          <c:tx>
            <c:strRef>
              <c:f>Recognition!$B$7</c:f>
              <c:strCache>
                <c:ptCount val="1"/>
                <c:pt idx="0">
                  <c:v>Neither agree nor disagree</c:v>
                </c:pt>
              </c:strCache>
            </c:strRef>
          </c:tx>
          <c:spPr>
            <a:solidFill>
              <a:srgbClr val="FFC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Recognition!$C$4:$F$4</c:f>
              <c:strCache>
                <c:ptCount val="4"/>
                <c:pt idx="0">
                  <c:v>MHLD</c:v>
                </c:pt>
                <c:pt idx="1">
                  <c:v>Morriston</c:v>
                </c:pt>
                <c:pt idx="2">
                  <c:v>NPTS</c:v>
                </c:pt>
                <c:pt idx="3">
                  <c:v>PCTS</c:v>
                </c:pt>
              </c:strCache>
            </c:strRef>
          </c:cat>
          <c:val>
            <c:numRef>
              <c:f>Recognition!$C$7:$F$7</c:f>
              <c:numCache>
                <c:formatCode>0.0</c:formatCode>
                <c:ptCount val="4"/>
                <c:pt idx="0">
                  <c:v>17.100000000000001</c:v>
                </c:pt>
                <c:pt idx="1">
                  <c:v>20.200000000000003</c:v>
                </c:pt>
                <c:pt idx="2">
                  <c:v>23.400000000000002</c:v>
                </c:pt>
                <c:pt idx="3">
                  <c:v>13.600000000000001</c:v>
                </c:pt>
              </c:numCache>
            </c:numRef>
          </c:val>
          <c:extLst>
            <c:ext xmlns:c16="http://schemas.microsoft.com/office/drawing/2014/chart" uri="{C3380CC4-5D6E-409C-BE32-E72D297353CC}">
              <c16:uniqueId val="{00000002-215E-4E25-B8E8-D3BBB8772EFE}"/>
            </c:ext>
          </c:extLst>
        </c:ser>
        <c:ser>
          <c:idx val="3"/>
          <c:order val="3"/>
          <c:tx>
            <c:strRef>
              <c:f>Recognition!$B$8</c:f>
              <c:strCache>
                <c:ptCount val="1"/>
                <c:pt idx="0">
                  <c:v>Strongly agree</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Recognition!$C$4:$F$4</c:f>
              <c:strCache>
                <c:ptCount val="4"/>
                <c:pt idx="0">
                  <c:v>MHLD</c:v>
                </c:pt>
                <c:pt idx="1">
                  <c:v>Morriston</c:v>
                </c:pt>
                <c:pt idx="2">
                  <c:v>NPTS</c:v>
                </c:pt>
                <c:pt idx="3">
                  <c:v>PCTS</c:v>
                </c:pt>
              </c:strCache>
            </c:strRef>
          </c:cat>
          <c:val>
            <c:numRef>
              <c:f>Recognition!$C$8:$F$8</c:f>
              <c:numCache>
                <c:formatCode>0.0</c:formatCode>
                <c:ptCount val="4"/>
                <c:pt idx="0">
                  <c:v>40.699999999999996</c:v>
                </c:pt>
                <c:pt idx="1">
                  <c:v>20.200000000000003</c:v>
                </c:pt>
                <c:pt idx="2">
                  <c:v>25.7</c:v>
                </c:pt>
                <c:pt idx="3">
                  <c:v>37.299999999999997</c:v>
                </c:pt>
              </c:numCache>
            </c:numRef>
          </c:val>
          <c:extLst>
            <c:ext xmlns:c16="http://schemas.microsoft.com/office/drawing/2014/chart" uri="{C3380CC4-5D6E-409C-BE32-E72D297353CC}">
              <c16:uniqueId val="{00000003-215E-4E25-B8E8-D3BBB8772EFE}"/>
            </c:ext>
          </c:extLst>
        </c:ser>
        <c:ser>
          <c:idx val="4"/>
          <c:order val="4"/>
          <c:tx>
            <c:strRef>
              <c:f>Recognition!$B$9</c:f>
              <c:strCache>
                <c:ptCount val="1"/>
                <c:pt idx="0">
                  <c:v>Strongly disagree</c:v>
                </c:pt>
              </c:strCache>
            </c:strRef>
          </c:tx>
          <c:spPr>
            <a:solidFill>
              <a:srgbClr val="C0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Recognition!$C$4:$F$4</c:f>
              <c:strCache>
                <c:ptCount val="4"/>
                <c:pt idx="0">
                  <c:v>MHLD</c:v>
                </c:pt>
                <c:pt idx="1">
                  <c:v>Morriston</c:v>
                </c:pt>
                <c:pt idx="2">
                  <c:v>NPTS</c:v>
                </c:pt>
                <c:pt idx="3">
                  <c:v>PCTS</c:v>
                </c:pt>
              </c:strCache>
            </c:strRef>
          </c:cat>
          <c:val>
            <c:numRef>
              <c:f>Recognition!$C$9:$F$9</c:f>
              <c:numCache>
                <c:formatCode>0.0</c:formatCode>
                <c:ptCount val="4"/>
                <c:pt idx="0">
                  <c:v>3.1</c:v>
                </c:pt>
                <c:pt idx="1">
                  <c:v>9.7000000000000011</c:v>
                </c:pt>
                <c:pt idx="2">
                  <c:v>5.0999999999999996</c:v>
                </c:pt>
                <c:pt idx="3">
                  <c:v>3.8</c:v>
                </c:pt>
              </c:numCache>
            </c:numRef>
          </c:val>
          <c:extLst>
            <c:ext xmlns:c16="http://schemas.microsoft.com/office/drawing/2014/chart" uri="{C3380CC4-5D6E-409C-BE32-E72D297353CC}">
              <c16:uniqueId val="{00000004-215E-4E25-B8E8-D3BBB8772EFE}"/>
            </c:ext>
          </c:extLst>
        </c:ser>
        <c:dLbls>
          <c:dLblPos val="ctr"/>
          <c:showLegendKey val="0"/>
          <c:showVal val="1"/>
          <c:showCatName val="0"/>
          <c:showSerName val="0"/>
          <c:showPercent val="0"/>
          <c:showBubbleSize val="0"/>
        </c:dLbls>
        <c:gapWidth val="150"/>
        <c:overlap val="100"/>
        <c:axId val="653646927"/>
        <c:axId val="653639439"/>
      </c:barChart>
      <c:catAx>
        <c:axId val="653646927"/>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0" i="0" u="none" strike="noStrike" kern="1200" cap="all" baseline="0">
                <a:solidFill>
                  <a:schemeClr val="dk1">
                    <a:lumMod val="75000"/>
                    <a:lumOff val="25000"/>
                  </a:schemeClr>
                </a:solidFill>
                <a:latin typeface="+mn-lt"/>
                <a:ea typeface="+mn-ea"/>
                <a:cs typeface="+mn-cs"/>
              </a:defRPr>
            </a:pPr>
            <a:endParaRPr lang="en-US"/>
          </a:p>
        </c:txPr>
        <c:crossAx val="653639439"/>
        <c:crosses val="autoZero"/>
        <c:auto val="1"/>
        <c:lblAlgn val="ctr"/>
        <c:lblOffset val="100"/>
        <c:noMultiLvlLbl val="0"/>
      </c:catAx>
      <c:valAx>
        <c:axId val="653639439"/>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653646927"/>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2000"/>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'Flexible Working'!$B$5</c:f>
              <c:strCache>
                <c:ptCount val="1"/>
                <c:pt idx="0">
                  <c:v>Agree</c:v>
                </c:pt>
              </c:strCache>
            </c:strRef>
          </c:tx>
          <c:spPr>
            <a:solidFill>
              <a:srgbClr val="92D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'Flexible Working'!$C$4:$F$4</c:f>
              <c:strCache>
                <c:ptCount val="4"/>
                <c:pt idx="0">
                  <c:v>MHLD</c:v>
                </c:pt>
                <c:pt idx="1">
                  <c:v>Morriston</c:v>
                </c:pt>
                <c:pt idx="2">
                  <c:v>NPTS</c:v>
                </c:pt>
                <c:pt idx="3">
                  <c:v>PCTS</c:v>
                </c:pt>
              </c:strCache>
            </c:strRef>
          </c:cat>
          <c:val>
            <c:numRef>
              <c:f>'Flexible Working'!$C$5:$F$5</c:f>
              <c:numCache>
                <c:formatCode>0.0</c:formatCode>
                <c:ptCount val="4"/>
                <c:pt idx="0">
                  <c:v>39.900000000000006</c:v>
                </c:pt>
                <c:pt idx="1">
                  <c:v>33.200000000000003</c:v>
                </c:pt>
                <c:pt idx="2">
                  <c:v>34.1</c:v>
                </c:pt>
                <c:pt idx="3">
                  <c:v>36.700000000000003</c:v>
                </c:pt>
              </c:numCache>
            </c:numRef>
          </c:val>
          <c:extLst>
            <c:ext xmlns:c16="http://schemas.microsoft.com/office/drawing/2014/chart" uri="{C3380CC4-5D6E-409C-BE32-E72D297353CC}">
              <c16:uniqueId val="{00000000-37B8-475E-99D6-6B13A287E672}"/>
            </c:ext>
          </c:extLst>
        </c:ser>
        <c:ser>
          <c:idx val="1"/>
          <c:order val="1"/>
          <c:tx>
            <c:strRef>
              <c:f>'Flexible Working'!$B$6</c:f>
              <c:strCache>
                <c:ptCount val="1"/>
                <c:pt idx="0">
                  <c:v>Disagree</c:v>
                </c:pt>
              </c:strCache>
            </c:strRef>
          </c:tx>
          <c:spPr>
            <a:solidFill>
              <a:srgbClr val="FF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'Flexible Working'!$C$4:$F$4</c:f>
              <c:strCache>
                <c:ptCount val="4"/>
                <c:pt idx="0">
                  <c:v>MHLD</c:v>
                </c:pt>
                <c:pt idx="1">
                  <c:v>Morriston</c:v>
                </c:pt>
                <c:pt idx="2">
                  <c:v>NPTS</c:v>
                </c:pt>
                <c:pt idx="3">
                  <c:v>PCTS</c:v>
                </c:pt>
              </c:strCache>
            </c:strRef>
          </c:cat>
          <c:val>
            <c:numRef>
              <c:f>'Flexible Working'!$C$6:$F$6</c:f>
              <c:numCache>
                <c:formatCode>0.0</c:formatCode>
                <c:ptCount val="4"/>
                <c:pt idx="0">
                  <c:v>11.700000000000001</c:v>
                </c:pt>
                <c:pt idx="1">
                  <c:v>16.8</c:v>
                </c:pt>
                <c:pt idx="2">
                  <c:v>9.8000000000000007</c:v>
                </c:pt>
                <c:pt idx="3">
                  <c:v>12.4</c:v>
                </c:pt>
              </c:numCache>
            </c:numRef>
          </c:val>
          <c:extLst>
            <c:ext xmlns:c16="http://schemas.microsoft.com/office/drawing/2014/chart" uri="{C3380CC4-5D6E-409C-BE32-E72D297353CC}">
              <c16:uniqueId val="{00000001-37B8-475E-99D6-6B13A287E672}"/>
            </c:ext>
          </c:extLst>
        </c:ser>
        <c:ser>
          <c:idx val="2"/>
          <c:order val="2"/>
          <c:tx>
            <c:strRef>
              <c:f>'Flexible Working'!$B$7</c:f>
              <c:strCache>
                <c:ptCount val="1"/>
                <c:pt idx="0">
                  <c:v>Neither agree nor disagree</c:v>
                </c:pt>
              </c:strCache>
            </c:strRef>
          </c:tx>
          <c:spPr>
            <a:solidFill>
              <a:srgbClr val="FFC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'Flexible Working'!$C$4:$F$4</c:f>
              <c:strCache>
                <c:ptCount val="4"/>
                <c:pt idx="0">
                  <c:v>MHLD</c:v>
                </c:pt>
                <c:pt idx="1">
                  <c:v>Morriston</c:v>
                </c:pt>
                <c:pt idx="2">
                  <c:v>NPTS</c:v>
                </c:pt>
                <c:pt idx="3">
                  <c:v>PCTS</c:v>
                </c:pt>
              </c:strCache>
            </c:strRef>
          </c:cat>
          <c:val>
            <c:numRef>
              <c:f>'Flexible Working'!$C$7:$F$7</c:f>
              <c:numCache>
                <c:formatCode>0.0</c:formatCode>
                <c:ptCount val="4"/>
                <c:pt idx="0">
                  <c:v>21.099999999999998</c:v>
                </c:pt>
                <c:pt idx="1">
                  <c:v>24.3</c:v>
                </c:pt>
                <c:pt idx="2">
                  <c:v>26.6</c:v>
                </c:pt>
                <c:pt idx="3">
                  <c:v>19.3</c:v>
                </c:pt>
              </c:numCache>
            </c:numRef>
          </c:val>
          <c:extLst>
            <c:ext xmlns:c16="http://schemas.microsoft.com/office/drawing/2014/chart" uri="{C3380CC4-5D6E-409C-BE32-E72D297353CC}">
              <c16:uniqueId val="{00000002-37B8-475E-99D6-6B13A287E672}"/>
            </c:ext>
          </c:extLst>
        </c:ser>
        <c:ser>
          <c:idx val="3"/>
          <c:order val="3"/>
          <c:tx>
            <c:strRef>
              <c:f>'Flexible Working'!$B$8</c:f>
              <c:strCache>
                <c:ptCount val="1"/>
                <c:pt idx="0">
                  <c:v>Strongly agree</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'Flexible Working'!$C$4:$F$4</c:f>
              <c:strCache>
                <c:ptCount val="4"/>
                <c:pt idx="0">
                  <c:v>MHLD</c:v>
                </c:pt>
                <c:pt idx="1">
                  <c:v>Morriston</c:v>
                </c:pt>
                <c:pt idx="2">
                  <c:v>NPTS</c:v>
                </c:pt>
                <c:pt idx="3">
                  <c:v>PCTS</c:v>
                </c:pt>
              </c:strCache>
            </c:strRef>
          </c:cat>
          <c:val>
            <c:numRef>
              <c:f>'Flexible Working'!$C$8:$F$8</c:f>
              <c:numCache>
                <c:formatCode>0.0</c:formatCode>
                <c:ptCount val="4"/>
                <c:pt idx="0">
                  <c:v>23.400000000000002</c:v>
                </c:pt>
                <c:pt idx="1">
                  <c:v>12.8</c:v>
                </c:pt>
                <c:pt idx="2">
                  <c:v>21</c:v>
                </c:pt>
                <c:pt idx="3">
                  <c:v>23.1</c:v>
                </c:pt>
              </c:numCache>
            </c:numRef>
          </c:val>
          <c:extLst>
            <c:ext xmlns:c16="http://schemas.microsoft.com/office/drawing/2014/chart" uri="{C3380CC4-5D6E-409C-BE32-E72D297353CC}">
              <c16:uniqueId val="{00000003-37B8-475E-99D6-6B13A287E672}"/>
            </c:ext>
          </c:extLst>
        </c:ser>
        <c:ser>
          <c:idx val="4"/>
          <c:order val="4"/>
          <c:tx>
            <c:strRef>
              <c:f>'Flexible Working'!$B$9</c:f>
              <c:strCache>
                <c:ptCount val="1"/>
                <c:pt idx="0">
                  <c:v>Strongly disagree</c:v>
                </c:pt>
              </c:strCache>
            </c:strRef>
          </c:tx>
          <c:spPr>
            <a:solidFill>
              <a:srgbClr val="C0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'Flexible Working'!$C$4:$F$4</c:f>
              <c:strCache>
                <c:ptCount val="4"/>
                <c:pt idx="0">
                  <c:v>MHLD</c:v>
                </c:pt>
                <c:pt idx="1">
                  <c:v>Morriston</c:v>
                </c:pt>
                <c:pt idx="2">
                  <c:v>NPTS</c:v>
                </c:pt>
                <c:pt idx="3">
                  <c:v>PCTS</c:v>
                </c:pt>
              </c:strCache>
            </c:strRef>
          </c:cat>
          <c:val>
            <c:numRef>
              <c:f>'Flexible Working'!$C$9:$F$9</c:f>
              <c:numCache>
                <c:formatCode>0.0</c:formatCode>
                <c:ptCount val="4"/>
                <c:pt idx="0">
                  <c:v>4</c:v>
                </c:pt>
                <c:pt idx="1">
                  <c:v>12.8</c:v>
                </c:pt>
                <c:pt idx="2">
                  <c:v>8.4</c:v>
                </c:pt>
                <c:pt idx="3">
                  <c:v>8.4</c:v>
                </c:pt>
              </c:numCache>
            </c:numRef>
          </c:val>
          <c:extLst>
            <c:ext xmlns:c16="http://schemas.microsoft.com/office/drawing/2014/chart" uri="{C3380CC4-5D6E-409C-BE32-E72D297353CC}">
              <c16:uniqueId val="{00000004-37B8-475E-99D6-6B13A287E672}"/>
            </c:ext>
          </c:extLst>
        </c:ser>
        <c:dLbls>
          <c:dLblPos val="ctr"/>
          <c:showLegendKey val="0"/>
          <c:showVal val="1"/>
          <c:showCatName val="0"/>
          <c:showSerName val="0"/>
          <c:showPercent val="0"/>
          <c:showBubbleSize val="0"/>
        </c:dLbls>
        <c:gapWidth val="150"/>
        <c:overlap val="100"/>
        <c:axId val="1436271967"/>
        <c:axId val="1436277375"/>
      </c:barChart>
      <c:catAx>
        <c:axId val="1436271967"/>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0" i="0" u="none" strike="noStrike" kern="1200" cap="all" baseline="0">
                <a:solidFill>
                  <a:schemeClr val="dk1">
                    <a:lumMod val="75000"/>
                    <a:lumOff val="25000"/>
                  </a:schemeClr>
                </a:solidFill>
                <a:latin typeface="+mn-lt"/>
                <a:ea typeface="+mn-ea"/>
                <a:cs typeface="+mn-cs"/>
              </a:defRPr>
            </a:pPr>
            <a:endParaRPr lang="en-US"/>
          </a:p>
        </c:txPr>
        <c:crossAx val="1436277375"/>
        <c:crosses val="autoZero"/>
        <c:auto val="1"/>
        <c:lblAlgn val="ctr"/>
        <c:lblOffset val="100"/>
        <c:noMultiLvlLbl val="0"/>
      </c:catAx>
      <c:valAx>
        <c:axId val="1436277375"/>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1436271967"/>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2000"/>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Wellbeing!$B$4</c:f>
              <c:strCache>
                <c:ptCount val="1"/>
                <c:pt idx="0">
                  <c:v>Always</c:v>
                </c:pt>
              </c:strCache>
            </c:strRef>
          </c:tx>
          <c:spPr>
            <a:solidFill>
              <a:srgbClr val="C0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Wellbeing!$C$3:$F$3</c:f>
              <c:strCache>
                <c:ptCount val="4"/>
                <c:pt idx="0">
                  <c:v>MHLD</c:v>
                </c:pt>
                <c:pt idx="1">
                  <c:v>Morriston</c:v>
                </c:pt>
                <c:pt idx="2">
                  <c:v>NPTS</c:v>
                </c:pt>
                <c:pt idx="3">
                  <c:v>PCTS</c:v>
                </c:pt>
              </c:strCache>
            </c:strRef>
          </c:cat>
          <c:val>
            <c:numRef>
              <c:f>Wellbeing!$C$4:$F$4</c:f>
              <c:numCache>
                <c:formatCode>0.0</c:formatCode>
                <c:ptCount val="4"/>
                <c:pt idx="0">
                  <c:v>7.3999999999999995</c:v>
                </c:pt>
                <c:pt idx="1">
                  <c:v>16.2</c:v>
                </c:pt>
                <c:pt idx="2">
                  <c:v>12.6</c:v>
                </c:pt>
                <c:pt idx="3">
                  <c:v>11.600000000000001</c:v>
                </c:pt>
              </c:numCache>
            </c:numRef>
          </c:val>
          <c:extLst>
            <c:ext xmlns:c16="http://schemas.microsoft.com/office/drawing/2014/chart" uri="{C3380CC4-5D6E-409C-BE32-E72D297353CC}">
              <c16:uniqueId val="{00000000-442B-4EE4-A1D5-7A9F3BF55C84}"/>
            </c:ext>
          </c:extLst>
        </c:ser>
        <c:ser>
          <c:idx val="1"/>
          <c:order val="1"/>
          <c:tx>
            <c:strRef>
              <c:f>Wellbeing!$B$5</c:f>
              <c:strCache>
                <c:ptCount val="1"/>
                <c:pt idx="0">
                  <c:v>Never</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Wellbeing!$C$3:$F$3</c:f>
              <c:strCache>
                <c:ptCount val="4"/>
                <c:pt idx="0">
                  <c:v>MHLD</c:v>
                </c:pt>
                <c:pt idx="1">
                  <c:v>Morriston</c:v>
                </c:pt>
                <c:pt idx="2">
                  <c:v>NPTS</c:v>
                </c:pt>
                <c:pt idx="3">
                  <c:v>PCTS</c:v>
                </c:pt>
              </c:strCache>
            </c:strRef>
          </c:cat>
          <c:val>
            <c:numRef>
              <c:f>Wellbeing!$C$5:$F$5</c:f>
              <c:numCache>
                <c:formatCode>0.0</c:formatCode>
                <c:ptCount val="4"/>
                <c:pt idx="0">
                  <c:v>8</c:v>
                </c:pt>
                <c:pt idx="1">
                  <c:v>3.1</c:v>
                </c:pt>
                <c:pt idx="2">
                  <c:v>4.2</c:v>
                </c:pt>
                <c:pt idx="3">
                  <c:v>5.8000000000000007</c:v>
                </c:pt>
              </c:numCache>
            </c:numRef>
          </c:val>
          <c:extLst>
            <c:ext xmlns:c16="http://schemas.microsoft.com/office/drawing/2014/chart" uri="{C3380CC4-5D6E-409C-BE32-E72D297353CC}">
              <c16:uniqueId val="{00000001-442B-4EE4-A1D5-7A9F3BF55C84}"/>
            </c:ext>
          </c:extLst>
        </c:ser>
        <c:ser>
          <c:idx val="2"/>
          <c:order val="2"/>
          <c:tx>
            <c:strRef>
              <c:f>Wellbeing!$B$6</c:f>
              <c:strCache>
                <c:ptCount val="1"/>
                <c:pt idx="0">
                  <c:v>Often</c:v>
                </c:pt>
              </c:strCache>
            </c:strRef>
          </c:tx>
          <c:spPr>
            <a:solidFill>
              <a:srgbClr val="FF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Wellbeing!$C$3:$F$3</c:f>
              <c:strCache>
                <c:ptCount val="4"/>
                <c:pt idx="0">
                  <c:v>MHLD</c:v>
                </c:pt>
                <c:pt idx="1">
                  <c:v>Morriston</c:v>
                </c:pt>
                <c:pt idx="2">
                  <c:v>NPTS</c:v>
                </c:pt>
                <c:pt idx="3">
                  <c:v>PCTS</c:v>
                </c:pt>
              </c:strCache>
            </c:strRef>
          </c:cat>
          <c:val>
            <c:numRef>
              <c:f>Wellbeing!$C$6:$F$6</c:f>
              <c:numCache>
                <c:formatCode>0.0</c:formatCode>
                <c:ptCount val="4"/>
                <c:pt idx="0">
                  <c:v>20.200000000000003</c:v>
                </c:pt>
                <c:pt idx="1">
                  <c:v>28.499999999999996</c:v>
                </c:pt>
                <c:pt idx="2">
                  <c:v>24.8</c:v>
                </c:pt>
                <c:pt idx="3">
                  <c:v>22.7</c:v>
                </c:pt>
              </c:numCache>
            </c:numRef>
          </c:val>
          <c:extLst>
            <c:ext xmlns:c16="http://schemas.microsoft.com/office/drawing/2014/chart" uri="{C3380CC4-5D6E-409C-BE32-E72D297353CC}">
              <c16:uniqueId val="{00000002-442B-4EE4-A1D5-7A9F3BF55C84}"/>
            </c:ext>
          </c:extLst>
        </c:ser>
        <c:ser>
          <c:idx val="3"/>
          <c:order val="3"/>
          <c:tx>
            <c:strRef>
              <c:f>Wellbeing!$B$7</c:f>
              <c:strCache>
                <c:ptCount val="1"/>
                <c:pt idx="0">
                  <c:v>Rarely</c:v>
                </c:pt>
              </c:strCache>
            </c:strRef>
          </c:tx>
          <c:spPr>
            <a:solidFill>
              <a:srgbClr val="92D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Wellbeing!$C$3:$F$3</c:f>
              <c:strCache>
                <c:ptCount val="4"/>
                <c:pt idx="0">
                  <c:v>MHLD</c:v>
                </c:pt>
                <c:pt idx="1">
                  <c:v>Morriston</c:v>
                </c:pt>
                <c:pt idx="2">
                  <c:v>NPTS</c:v>
                </c:pt>
                <c:pt idx="3">
                  <c:v>PCTS</c:v>
                </c:pt>
              </c:strCache>
            </c:strRef>
          </c:cat>
          <c:val>
            <c:numRef>
              <c:f>Wellbeing!$C$7:$F$7</c:f>
              <c:numCache>
                <c:formatCode>0.0</c:formatCode>
                <c:ptCount val="4"/>
                <c:pt idx="0">
                  <c:v>22.2</c:v>
                </c:pt>
                <c:pt idx="1">
                  <c:v>12.6</c:v>
                </c:pt>
                <c:pt idx="2">
                  <c:v>17.299999999999997</c:v>
                </c:pt>
                <c:pt idx="3">
                  <c:v>18.899999999999999</c:v>
                </c:pt>
              </c:numCache>
            </c:numRef>
          </c:val>
          <c:extLst>
            <c:ext xmlns:c16="http://schemas.microsoft.com/office/drawing/2014/chart" uri="{C3380CC4-5D6E-409C-BE32-E72D297353CC}">
              <c16:uniqueId val="{00000003-442B-4EE4-A1D5-7A9F3BF55C84}"/>
            </c:ext>
          </c:extLst>
        </c:ser>
        <c:ser>
          <c:idx val="4"/>
          <c:order val="4"/>
          <c:tx>
            <c:strRef>
              <c:f>Wellbeing!$B$8</c:f>
              <c:strCache>
                <c:ptCount val="1"/>
                <c:pt idx="0">
                  <c:v>Sometimes</c:v>
                </c:pt>
              </c:strCache>
            </c:strRef>
          </c:tx>
          <c:spPr>
            <a:solidFill>
              <a:srgbClr val="FFC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Wellbeing!$C$3:$F$3</c:f>
              <c:strCache>
                <c:ptCount val="4"/>
                <c:pt idx="0">
                  <c:v>MHLD</c:v>
                </c:pt>
                <c:pt idx="1">
                  <c:v>Morriston</c:v>
                </c:pt>
                <c:pt idx="2">
                  <c:v>NPTS</c:v>
                </c:pt>
                <c:pt idx="3">
                  <c:v>PCTS</c:v>
                </c:pt>
              </c:strCache>
            </c:strRef>
          </c:cat>
          <c:val>
            <c:numRef>
              <c:f>Wellbeing!$C$8:$F$8</c:f>
              <c:numCache>
                <c:formatCode>0.0</c:formatCode>
                <c:ptCount val="4"/>
                <c:pt idx="0">
                  <c:v>42.199999999999996</c:v>
                </c:pt>
                <c:pt idx="1">
                  <c:v>39.5</c:v>
                </c:pt>
                <c:pt idx="2">
                  <c:v>41.099999999999994</c:v>
                </c:pt>
                <c:pt idx="3">
                  <c:v>41.099999999999994</c:v>
                </c:pt>
              </c:numCache>
            </c:numRef>
          </c:val>
          <c:extLst>
            <c:ext xmlns:c16="http://schemas.microsoft.com/office/drawing/2014/chart" uri="{C3380CC4-5D6E-409C-BE32-E72D297353CC}">
              <c16:uniqueId val="{00000004-442B-4EE4-A1D5-7A9F3BF55C84}"/>
            </c:ext>
          </c:extLst>
        </c:ser>
        <c:dLbls>
          <c:dLblPos val="ctr"/>
          <c:showLegendKey val="0"/>
          <c:showVal val="1"/>
          <c:showCatName val="0"/>
          <c:showSerName val="0"/>
          <c:showPercent val="0"/>
          <c:showBubbleSize val="0"/>
        </c:dLbls>
        <c:gapWidth val="150"/>
        <c:overlap val="100"/>
        <c:axId val="1603493184"/>
        <c:axId val="1603492352"/>
      </c:barChart>
      <c:catAx>
        <c:axId val="1603493184"/>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0" i="0" u="none" strike="noStrike" kern="1200" cap="all" baseline="0">
                <a:solidFill>
                  <a:schemeClr val="dk1">
                    <a:lumMod val="75000"/>
                    <a:lumOff val="25000"/>
                  </a:schemeClr>
                </a:solidFill>
                <a:latin typeface="+mn-lt"/>
                <a:ea typeface="+mn-ea"/>
                <a:cs typeface="+mn-cs"/>
              </a:defRPr>
            </a:pPr>
            <a:endParaRPr lang="en-US"/>
          </a:p>
        </c:txPr>
        <c:crossAx val="1603492352"/>
        <c:crosses val="autoZero"/>
        <c:auto val="1"/>
        <c:lblAlgn val="ctr"/>
        <c:lblOffset val="100"/>
        <c:noMultiLvlLbl val="0"/>
      </c:catAx>
      <c:valAx>
        <c:axId val="160349235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1603493184"/>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2000"/>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Wellbeing!$B$90</c:f>
              <c:strCache>
                <c:ptCount val="1"/>
                <c:pt idx="0">
                  <c:v>Always</c:v>
                </c:pt>
              </c:strCache>
            </c:strRef>
          </c:tx>
          <c:spPr>
            <a:solidFill>
              <a:srgbClr val="C0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Wellbeing!$C$89:$F$89</c:f>
              <c:strCache>
                <c:ptCount val="4"/>
                <c:pt idx="0">
                  <c:v>MHLD</c:v>
                </c:pt>
                <c:pt idx="1">
                  <c:v>Morriston</c:v>
                </c:pt>
                <c:pt idx="2">
                  <c:v>NPTS</c:v>
                </c:pt>
                <c:pt idx="3">
                  <c:v>PCTS</c:v>
                </c:pt>
              </c:strCache>
            </c:strRef>
          </c:cat>
          <c:val>
            <c:numRef>
              <c:f>Wellbeing!$C$90:$F$90</c:f>
              <c:numCache>
                <c:formatCode>0.0</c:formatCode>
                <c:ptCount val="4"/>
                <c:pt idx="0">
                  <c:v>8.7999999999999989</c:v>
                </c:pt>
                <c:pt idx="1">
                  <c:v>1.6</c:v>
                </c:pt>
                <c:pt idx="2">
                  <c:v>34.599999999999994</c:v>
                </c:pt>
                <c:pt idx="3">
                  <c:v>31.3</c:v>
                </c:pt>
              </c:numCache>
            </c:numRef>
          </c:val>
          <c:extLst>
            <c:ext xmlns:c16="http://schemas.microsoft.com/office/drawing/2014/chart" uri="{C3380CC4-5D6E-409C-BE32-E72D297353CC}">
              <c16:uniqueId val="{00000000-C52E-4277-A010-17F21EBABA2A}"/>
            </c:ext>
          </c:extLst>
        </c:ser>
        <c:ser>
          <c:idx val="1"/>
          <c:order val="1"/>
          <c:tx>
            <c:strRef>
              <c:f>Wellbeing!$B$91</c:f>
              <c:strCache>
                <c:ptCount val="1"/>
                <c:pt idx="0">
                  <c:v>Never</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Wellbeing!$C$89:$F$89</c:f>
              <c:strCache>
                <c:ptCount val="4"/>
                <c:pt idx="0">
                  <c:v>MHLD</c:v>
                </c:pt>
                <c:pt idx="1">
                  <c:v>Morriston</c:v>
                </c:pt>
                <c:pt idx="2">
                  <c:v>NPTS</c:v>
                </c:pt>
                <c:pt idx="3">
                  <c:v>PCTS</c:v>
                </c:pt>
              </c:strCache>
            </c:strRef>
          </c:cat>
          <c:val>
            <c:numRef>
              <c:f>Wellbeing!$C$91:$F$91</c:f>
              <c:numCache>
                <c:formatCode>0.0</c:formatCode>
                <c:ptCount val="4"/>
                <c:pt idx="0">
                  <c:v>6</c:v>
                </c:pt>
                <c:pt idx="1">
                  <c:v>41.6</c:v>
                </c:pt>
                <c:pt idx="2">
                  <c:v>18.7</c:v>
                </c:pt>
                <c:pt idx="3">
                  <c:v>19.3</c:v>
                </c:pt>
              </c:numCache>
            </c:numRef>
          </c:val>
          <c:extLst>
            <c:ext xmlns:c16="http://schemas.microsoft.com/office/drawing/2014/chart" uri="{C3380CC4-5D6E-409C-BE32-E72D297353CC}">
              <c16:uniqueId val="{00000001-C52E-4277-A010-17F21EBABA2A}"/>
            </c:ext>
          </c:extLst>
        </c:ser>
        <c:ser>
          <c:idx val="2"/>
          <c:order val="2"/>
          <c:tx>
            <c:strRef>
              <c:f>Wellbeing!$B$92</c:f>
              <c:strCache>
                <c:ptCount val="1"/>
                <c:pt idx="0">
                  <c:v>Often</c:v>
                </c:pt>
              </c:strCache>
            </c:strRef>
          </c:tx>
          <c:spPr>
            <a:solidFill>
              <a:srgbClr val="FF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Wellbeing!$C$89:$F$89</c:f>
              <c:strCache>
                <c:ptCount val="4"/>
                <c:pt idx="0">
                  <c:v>MHLD</c:v>
                </c:pt>
                <c:pt idx="1">
                  <c:v>Morriston</c:v>
                </c:pt>
                <c:pt idx="2">
                  <c:v>NPTS</c:v>
                </c:pt>
                <c:pt idx="3">
                  <c:v>PCTS</c:v>
                </c:pt>
              </c:strCache>
            </c:strRef>
          </c:cat>
          <c:val>
            <c:numRef>
              <c:f>Wellbeing!$C$92:$F$92</c:f>
              <c:numCache>
                <c:formatCode>0.0</c:formatCode>
                <c:ptCount val="4"/>
                <c:pt idx="0">
                  <c:v>25.6</c:v>
                </c:pt>
                <c:pt idx="1">
                  <c:v>9.1999999999999993</c:v>
                </c:pt>
                <c:pt idx="2">
                  <c:v>33.200000000000003</c:v>
                </c:pt>
                <c:pt idx="3">
                  <c:v>35.299999999999997</c:v>
                </c:pt>
              </c:numCache>
            </c:numRef>
          </c:val>
          <c:extLst>
            <c:ext xmlns:c16="http://schemas.microsoft.com/office/drawing/2014/chart" uri="{C3380CC4-5D6E-409C-BE32-E72D297353CC}">
              <c16:uniqueId val="{00000002-C52E-4277-A010-17F21EBABA2A}"/>
            </c:ext>
          </c:extLst>
        </c:ser>
        <c:ser>
          <c:idx val="3"/>
          <c:order val="3"/>
          <c:tx>
            <c:strRef>
              <c:f>Wellbeing!$B$93</c:f>
              <c:strCache>
                <c:ptCount val="1"/>
                <c:pt idx="0">
                  <c:v>Rarely</c:v>
                </c:pt>
              </c:strCache>
            </c:strRef>
          </c:tx>
          <c:spPr>
            <a:solidFill>
              <a:srgbClr val="92D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Wellbeing!$C$89:$F$89</c:f>
              <c:strCache>
                <c:ptCount val="4"/>
                <c:pt idx="0">
                  <c:v>MHLD</c:v>
                </c:pt>
                <c:pt idx="1">
                  <c:v>Morriston</c:v>
                </c:pt>
                <c:pt idx="2">
                  <c:v>NPTS</c:v>
                </c:pt>
                <c:pt idx="3">
                  <c:v>PCTS</c:v>
                </c:pt>
              </c:strCache>
            </c:strRef>
          </c:cat>
          <c:val>
            <c:numRef>
              <c:f>Wellbeing!$C$93:$F$93</c:f>
              <c:numCache>
                <c:formatCode>0.0</c:formatCode>
                <c:ptCount val="4"/>
                <c:pt idx="0">
                  <c:v>17.899999999999999</c:v>
                </c:pt>
                <c:pt idx="1">
                  <c:v>33</c:v>
                </c:pt>
                <c:pt idx="2">
                  <c:v>10.7</c:v>
                </c:pt>
                <c:pt idx="3">
                  <c:v>8.9</c:v>
                </c:pt>
              </c:numCache>
            </c:numRef>
          </c:val>
          <c:extLst>
            <c:ext xmlns:c16="http://schemas.microsoft.com/office/drawing/2014/chart" uri="{C3380CC4-5D6E-409C-BE32-E72D297353CC}">
              <c16:uniqueId val="{00000003-C52E-4277-A010-17F21EBABA2A}"/>
            </c:ext>
          </c:extLst>
        </c:ser>
        <c:ser>
          <c:idx val="4"/>
          <c:order val="4"/>
          <c:tx>
            <c:strRef>
              <c:f>Wellbeing!$B$94</c:f>
              <c:strCache>
                <c:ptCount val="1"/>
                <c:pt idx="0">
                  <c:v>Sometimes</c:v>
                </c:pt>
              </c:strCache>
            </c:strRef>
          </c:tx>
          <c:spPr>
            <a:solidFill>
              <a:srgbClr val="FFC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Wellbeing!$C$89:$F$89</c:f>
              <c:strCache>
                <c:ptCount val="4"/>
                <c:pt idx="0">
                  <c:v>MHLD</c:v>
                </c:pt>
                <c:pt idx="1">
                  <c:v>Morriston</c:v>
                </c:pt>
                <c:pt idx="2">
                  <c:v>NPTS</c:v>
                </c:pt>
                <c:pt idx="3">
                  <c:v>PCTS</c:v>
                </c:pt>
              </c:strCache>
            </c:strRef>
          </c:cat>
          <c:val>
            <c:numRef>
              <c:f>Wellbeing!$C$94:$F$94</c:f>
              <c:numCache>
                <c:formatCode>0.0</c:formatCode>
                <c:ptCount val="4"/>
                <c:pt idx="0">
                  <c:v>41.6</c:v>
                </c:pt>
                <c:pt idx="1">
                  <c:v>14.099999999999998</c:v>
                </c:pt>
                <c:pt idx="2">
                  <c:v>1.9</c:v>
                </c:pt>
                <c:pt idx="3">
                  <c:v>4.7</c:v>
                </c:pt>
              </c:numCache>
            </c:numRef>
          </c:val>
          <c:extLst>
            <c:ext xmlns:c16="http://schemas.microsoft.com/office/drawing/2014/chart" uri="{C3380CC4-5D6E-409C-BE32-E72D297353CC}">
              <c16:uniqueId val="{00000004-C52E-4277-A010-17F21EBABA2A}"/>
            </c:ext>
          </c:extLst>
        </c:ser>
        <c:dLbls>
          <c:dLblPos val="ctr"/>
          <c:showLegendKey val="0"/>
          <c:showVal val="1"/>
          <c:showCatName val="0"/>
          <c:showSerName val="0"/>
          <c:showPercent val="0"/>
          <c:showBubbleSize val="0"/>
        </c:dLbls>
        <c:gapWidth val="150"/>
        <c:overlap val="100"/>
        <c:axId val="1602978752"/>
        <c:axId val="1602980416"/>
      </c:barChart>
      <c:catAx>
        <c:axId val="160297875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0" i="0" u="none" strike="noStrike" kern="1200" cap="all" baseline="0">
                <a:solidFill>
                  <a:schemeClr val="dk1">
                    <a:lumMod val="75000"/>
                    <a:lumOff val="25000"/>
                  </a:schemeClr>
                </a:solidFill>
                <a:latin typeface="+mn-lt"/>
                <a:ea typeface="+mn-ea"/>
                <a:cs typeface="+mn-cs"/>
              </a:defRPr>
            </a:pPr>
            <a:endParaRPr lang="en-US"/>
          </a:p>
        </c:txPr>
        <c:crossAx val="1602980416"/>
        <c:crosses val="autoZero"/>
        <c:auto val="1"/>
        <c:lblAlgn val="ctr"/>
        <c:lblOffset val="100"/>
        <c:noMultiLvlLbl val="0"/>
      </c:catAx>
      <c:valAx>
        <c:axId val="1602980416"/>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1602978752"/>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2000"/>
      </a:pPr>
      <a:endParaRPr lang="en-U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Morale!$B$32</c:f>
              <c:strCache>
                <c:ptCount val="1"/>
                <c:pt idx="0">
                  <c:v>0 Hours</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Morale!$C$31:$F$31</c:f>
              <c:strCache>
                <c:ptCount val="4"/>
                <c:pt idx="0">
                  <c:v>MHLD</c:v>
                </c:pt>
                <c:pt idx="1">
                  <c:v>Morriston</c:v>
                </c:pt>
                <c:pt idx="2">
                  <c:v>NPTS</c:v>
                </c:pt>
                <c:pt idx="3">
                  <c:v>PCTS</c:v>
                </c:pt>
              </c:strCache>
            </c:strRef>
          </c:cat>
          <c:val>
            <c:numRef>
              <c:f>Morale!$C$32:$F$32</c:f>
              <c:numCache>
                <c:formatCode>0.0</c:formatCode>
                <c:ptCount val="4"/>
                <c:pt idx="0">
                  <c:v>43.9</c:v>
                </c:pt>
                <c:pt idx="1">
                  <c:v>37.4</c:v>
                </c:pt>
                <c:pt idx="2" formatCode="General">
                  <c:v>32.700000000000003</c:v>
                </c:pt>
                <c:pt idx="3">
                  <c:v>44.9</c:v>
                </c:pt>
              </c:numCache>
            </c:numRef>
          </c:val>
          <c:extLst>
            <c:ext xmlns:c16="http://schemas.microsoft.com/office/drawing/2014/chart" uri="{C3380CC4-5D6E-409C-BE32-E72D297353CC}">
              <c16:uniqueId val="{00000000-7A2E-456E-98A3-6D99723D4D75}"/>
            </c:ext>
          </c:extLst>
        </c:ser>
        <c:ser>
          <c:idx val="1"/>
          <c:order val="1"/>
          <c:tx>
            <c:strRef>
              <c:f>Morale!$B$33</c:f>
              <c:strCache>
                <c:ptCount val="1"/>
                <c:pt idx="0">
                  <c:v>11 or more hours</c:v>
                </c:pt>
              </c:strCache>
            </c:strRef>
          </c:tx>
          <c:spPr>
            <a:solidFill>
              <a:srgbClr val="C0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Morale!$C$31:$F$31</c:f>
              <c:strCache>
                <c:ptCount val="4"/>
                <c:pt idx="0">
                  <c:v>MHLD</c:v>
                </c:pt>
                <c:pt idx="1">
                  <c:v>Morriston</c:v>
                </c:pt>
                <c:pt idx="2">
                  <c:v>NPTS</c:v>
                </c:pt>
                <c:pt idx="3">
                  <c:v>PCTS</c:v>
                </c:pt>
              </c:strCache>
            </c:strRef>
          </c:cat>
          <c:val>
            <c:numRef>
              <c:f>Morale!$C$33:$F$33</c:f>
              <c:numCache>
                <c:formatCode>0.0</c:formatCode>
                <c:ptCount val="4"/>
                <c:pt idx="0">
                  <c:v>1.4000000000000001</c:v>
                </c:pt>
                <c:pt idx="1">
                  <c:v>4.7</c:v>
                </c:pt>
                <c:pt idx="2" formatCode="General">
                  <c:v>5.6</c:v>
                </c:pt>
                <c:pt idx="3">
                  <c:v>1.7999999999999998</c:v>
                </c:pt>
              </c:numCache>
            </c:numRef>
          </c:val>
          <c:extLst>
            <c:ext xmlns:c16="http://schemas.microsoft.com/office/drawing/2014/chart" uri="{C3380CC4-5D6E-409C-BE32-E72D297353CC}">
              <c16:uniqueId val="{00000001-7A2E-456E-98A3-6D99723D4D75}"/>
            </c:ext>
          </c:extLst>
        </c:ser>
        <c:ser>
          <c:idx val="2"/>
          <c:order val="2"/>
          <c:tx>
            <c:strRef>
              <c:f>Morale!$B$34</c:f>
              <c:strCache>
                <c:ptCount val="1"/>
                <c:pt idx="0">
                  <c:v>6-10 hours</c:v>
                </c:pt>
              </c:strCache>
            </c:strRef>
          </c:tx>
          <c:spPr>
            <a:solidFill>
              <a:srgbClr val="FF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Morale!$C$31:$F$31</c:f>
              <c:strCache>
                <c:ptCount val="4"/>
                <c:pt idx="0">
                  <c:v>MHLD</c:v>
                </c:pt>
                <c:pt idx="1">
                  <c:v>Morriston</c:v>
                </c:pt>
                <c:pt idx="2">
                  <c:v>NPTS</c:v>
                </c:pt>
                <c:pt idx="3">
                  <c:v>PCTS</c:v>
                </c:pt>
              </c:strCache>
            </c:strRef>
          </c:cat>
          <c:val>
            <c:numRef>
              <c:f>Morale!$C$34:$F$34</c:f>
              <c:numCache>
                <c:formatCode>0.0</c:formatCode>
                <c:ptCount val="4"/>
                <c:pt idx="0">
                  <c:v>9.7000000000000011</c:v>
                </c:pt>
                <c:pt idx="1">
                  <c:v>12.3</c:v>
                </c:pt>
                <c:pt idx="2" formatCode="General">
                  <c:v>17.3</c:v>
                </c:pt>
                <c:pt idx="3">
                  <c:v>7.3</c:v>
                </c:pt>
              </c:numCache>
            </c:numRef>
          </c:val>
          <c:extLst>
            <c:ext xmlns:c16="http://schemas.microsoft.com/office/drawing/2014/chart" uri="{C3380CC4-5D6E-409C-BE32-E72D297353CC}">
              <c16:uniqueId val="{00000002-7A2E-456E-98A3-6D99723D4D75}"/>
            </c:ext>
          </c:extLst>
        </c:ser>
        <c:ser>
          <c:idx val="3"/>
          <c:order val="3"/>
          <c:tx>
            <c:strRef>
              <c:f>Morale!$B$35</c:f>
              <c:strCache>
                <c:ptCount val="1"/>
                <c:pt idx="0">
                  <c:v>Up to 5 hours</c:v>
                </c:pt>
              </c:strCache>
            </c:strRef>
          </c:tx>
          <c:spPr>
            <a:solidFill>
              <a:schemeClr val="accent4">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Morale!$C$31:$F$31</c:f>
              <c:strCache>
                <c:ptCount val="4"/>
                <c:pt idx="0">
                  <c:v>MHLD</c:v>
                </c:pt>
                <c:pt idx="1">
                  <c:v>Morriston</c:v>
                </c:pt>
                <c:pt idx="2">
                  <c:v>NPTS</c:v>
                </c:pt>
                <c:pt idx="3">
                  <c:v>PCTS</c:v>
                </c:pt>
              </c:strCache>
            </c:strRef>
          </c:cat>
          <c:val>
            <c:numRef>
              <c:f>Morale!$C$35:$F$35</c:f>
              <c:numCache>
                <c:formatCode>0.0</c:formatCode>
                <c:ptCount val="4"/>
                <c:pt idx="0">
                  <c:v>45</c:v>
                </c:pt>
                <c:pt idx="1">
                  <c:v>45.5</c:v>
                </c:pt>
                <c:pt idx="2" formatCode="General">
                  <c:v>43.9</c:v>
                </c:pt>
                <c:pt idx="3">
                  <c:v>46</c:v>
                </c:pt>
              </c:numCache>
            </c:numRef>
          </c:val>
          <c:extLst>
            <c:ext xmlns:c16="http://schemas.microsoft.com/office/drawing/2014/chart" uri="{C3380CC4-5D6E-409C-BE32-E72D297353CC}">
              <c16:uniqueId val="{00000003-7A2E-456E-98A3-6D99723D4D75}"/>
            </c:ext>
          </c:extLst>
        </c:ser>
        <c:dLbls>
          <c:dLblPos val="ctr"/>
          <c:showLegendKey val="0"/>
          <c:showVal val="1"/>
          <c:showCatName val="0"/>
          <c:showSerName val="0"/>
          <c:showPercent val="0"/>
          <c:showBubbleSize val="0"/>
        </c:dLbls>
        <c:gapWidth val="150"/>
        <c:overlap val="100"/>
        <c:axId val="2092430032"/>
        <c:axId val="2092430864"/>
      </c:barChart>
      <c:catAx>
        <c:axId val="209243003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0" i="0" u="none" strike="noStrike" kern="1200" cap="all" baseline="0">
                <a:solidFill>
                  <a:schemeClr val="dk1">
                    <a:lumMod val="75000"/>
                    <a:lumOff val="25000"/>
                  </a:schemeClr>
                </a:solidFill>
                <a:latin typeface="+mn-lt"/>
                <a:ea typeface="+mn-ea"/>
                <a:cs typeface="+mn-cs"/>
              </a:defRPr>
            </a:pPr>
            <a:endParaRPr lang="en-US"/>
          </a:p>
        </c:txPr>
        <c:crossAx val="2092430864"/>
        <c:crosses val="autoZero"/>
        <c:auto val="1"/>
        <c:lblAlgn val="ctr"/>
        <c:lblOffset val="100"/>
        <c:noMultiLvlLbl val="0"/>
      </c:catAx>
      <c:valAx>
        <c:axId val="2092430864"/>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2092430032"/>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2000"/>
      </a:pPr>
      <a:endParaRPr lang="en-US"/>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Morale!$B$67</c:f>
              <c:strCache>
                <c:ptCount val="1"/>
                <c:pt idx="0">
                  <c:v>Agree</c:v>
                </c:pt>
              </c:strCache>
            </c:strRef>
          </c:tx>
          <c:spPr>
            <a:solidFill>
              <a:srgbClr val="FF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Morale!$C$66:$F$66</c:f>
              <c:strCache>
                <c:ptCount val="4"/>
                <c:pt idx="0">
                  <c:v>MHLD</c:v>
                </c:pt>
                <c:pt idx="1">
                  <c:v>Morriston</c:v>
                </c:pt>
                <c:pt idx="2">
                  <c:v>NPTS</c:v>
                </c:pt>
                <c:pt idx="3">
                  <c:v>PCTS</c:v>
                </c:pt>
              </c:strCache>
            </c:strRef>
          </c:cat>
          <c:val>
            <c:numRef>
              <c:f>Morale!$C$67:$F$67</c:f>
              <c:numCache>
                <c:formatCode>0.0</c:formatCode>
                <c:ptCount val="4"/>
                <c:pt idx="0">
                  <c:v>19.900000000000002</c:v>
                </c:pt>
                <c:pt idx="1">
                  <c:v>23</c:v>
                </c:pt>
                <c:pt idx="2" formatCode="General">
                  <c:v>15.4</c:v>
                </c:pt>
                <c:pt idx="3">
                  <c:v>17.8</c:v>
                </c:pt>
              </c:numCache>
            </c:numRef>
          </c:val>
          <c:extLst>
            <c:ext xmlns:c16="http://schemas.microsoft.com/office/drawing/2014/chart" uri="{C3380CC4-5D6E-409C-BE32-E72D297353CC}">
              <c16:uniqueId val="{00000000-9AA6-41FE-A51A-0BF1E455A581}"/>
            </c:ext>
          </c:extLst>
        </c:ser>
        <c:ser>
          <c:idx val="1"/>
          <c:order val="1"/>
          <c:tx>
            <c:strRef>
              <c:f>Morale!$B$68</c:f>
              <c:strCache>
                <c:ptCount val="1"/>
                <c:pt idx="0">
                  <c:v>Disagree</c:v>
                </c:pt>
              </c:strCache>
            </c:strRef>
          </c:tx>
          <c:spPr>
            <a:solidFill>
              <a:srgbClr val="92D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Morale!$C$66:$F$66</c:f>
              <c:strCache>
                <c:ptCount val="4"/>
                <c:pt idx="0">
                  <c:v>MHLD</c:v>
                </c:pt>
                <c:pt idx="1">
                  <c:v>Morriston</c:v>
                </c:pt>
                <c:pt idx="2">
                  <c:v>NPTS</c:v>
                </c:pt>
                <c:pt idx="3">
                  <c:v>PCTS</c:v>
                </c:pt>
              </c:strCache>
            </c:strRef>
          </c:cat>
          <c:val>
            <c:numRef>
              <c:f>Morale!$C$68:$F$68</c:f>
              <c:numCache>
                <c:formatCode>0.0</c:formatCode>
                <c:ptCount val="4"/>
                <c:pt idx="0">
                  <c:v>31.900000000000002</c:v>
                </c:pt>
                <c:pt idx="1">
                  <c:v>27.200000000000003</c:v>
                </c:pt>
                <c:pt idx="2" formatCode="General">
                  <c:v>31.3</c:v>
                </c:pt>
                <c:pt idx="3">
                  <c:v>31.3</c:v>
                </c:pt>
              </c:numCache>
            </c:numRef>
          </c:val>
          <c:extLst>
            <c:ext xmlns:c16="http://schemas.microsoft.com/office/drawing/2014/chart" uri="{C3380CC4-5D6E-409C-BE32-E72D297353CC}">
              <c16:uniqueId val="{00000001-9AA6-41FE-A51A-0BF1E455A581}"/>
            </c:ext>
          </c:extLst>
        </c:ser>
        <c:ser>
          <c:idx val="2"/>
          <c:order val="2"/>
          <c:tx>
            <c:strRef>
              <c:f>Morale!$B$69</c:f>
              <c:strCache>
                <c:ptCount val="1"/>
                <c:pt idx="0">
                  <c:v>Neither agree nor disagree</c:v>
                </c:pt>
              </c:strCache>
            </c:strRef>
          </c:tx>
          <c:spPr>
            <a:solidFill>
              <a:srgbClr val="FFC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Morale!$C$66:$F$66</c:f>
              <c:strCache>
                <c:ptCount val="4"/>
                <c:pt idx="0">
                  <c:v>MHLD</c:v>
                </c:pt>
                <c:pt idx="1">
                  <c:v>Morriston</c:v>
                </c:pt>
                <c:pt idx="2">
                  <c:v>NPTS</c:v>
                </c:pt>
                <c:pt idx="3">
                  <c:v>PCTS</c:v>
                </c:pt>
              </c:strCache>
            </c:strRef>
          </c:cat>
          <c:val>
            <c:numRef>
              <c:f>Morale!$C$69:$F$69</c:f>
              <c:numCache>
                <c:formatCode>0.0</c:formatCode>
                <c:ptCount val="4"/>
                <c:pt idx="0">
                  <c:v>22.2</c:v>
                </c:pt>
                <c:pt idx="1">
                  <c:v>22.3</c:v>
                </c:pt>
                <c:pt idx="2" formatCode="General">
                  <c:v>22</c:v>
                </c:pt>
                <c:pt idx="3">
                  <c:v>22.900000000000002</c:v>
                </c:pt>
              </c:numCache>
            </c:numRef>
          </c:val>
          <c:extLst>
            <c:ext xmlns:c16="http://schemas.microsoft.com/office/drawing/2014/chart" uri="{C3380CC4-5D6E-409C-BE32-E72D297353CC}">
              <c16:uniqueId val="{00000002-9AA6-41FE-A51A-0BF1E455A581}"/>
            </c:ext>
          </c:extLst>
        </c:ser>
        <c:ser>
          <c:idx val="3"/>
          <c:order val="3"/>
          <c:tx>
            <c:strRef>
              <c:f>Morale!$B$70</c:f>
              <c:strCache>
                <c:ptCount val="1"/>
                <c:pt idx="0">
                  <c:v>Strongly agree</c:v>
                </c:pt>
              </c:strCache>
            </c:strRef>
          </c:tx>
          <c:spPr>
            <a:solidFill>
              <a:srgbClr val="C0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Morale!$C$66:$F$66</c:f>
              <c:strCache>
                <c:ptCount val="4"/>
                <c:pt idx="0">
                  <c:v>MHLD</c:v>
                </c:pt>
                <c:pt idx="1">
                  <c:v>Morriston</c:v>
                </c:pt>
                <c:pt idx="2">
                  <c:v>NPTS</c:v>
                </c:pt>
                <c:pt idx="3">
                  <c:v>PCTS</c:v>
                </c:pt>
              </c:strCache>
            </c:strRef>
          </c:cat>
          <c:val>
            <c:numRef>
              <c:f>Morale!$C$70:$F$70</c:f>
              <c:numCache>
                <c:formatCode>0.0</c:formatCode>
                <c:ptCount val="4"/>
                <c:pt idx="0">
                  <c:v>5.4</c:v>
                </c:pt>
                <c:pt idx="1">
                  <c:v>12</c:v>
                </c:pt>
                <c:pt idx="2" formatCode="General">
                  <c:v>12.1</c:v>
                </c:pt>
                <c:pt idx="3">
                  <c:v>9.6</c:v>
                </c:pt>
              </c:numCache>
            </c:numRef>
          </c:val>
          <c:extLst>
            <c:ext xmlns:c16="http://schemas.microsoft.com/office/drawing/2014/chart" uri="{C3380CC4-5D6E-409C-BE32-E72D297353CC}">
              <c16:uniqueId val="{00000003-9AA6-41FE-A51A-0BF1E455A581}"/>
            </c:ext>
          </c:extLst>
        </c:ser>
        <c:ser>
          <c:idx val="4"/>
          <c:order val="4"/>
          <c:tx>
            <c:strRef>
              <c:f>Morale!$B$71</c:f>
              <c:strCache>
                <c:ptCount val="1"/>
                <c:pt idx="0">
                  <c:v>Strongly disagree</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Morale!$C$66:$F$66</c:f>
              <c:strCache>
                <c:ptCount val="4"/>
                <c:pt idx="0">
                  <c:v>MHLD</c:v>
                </c:pt>
                <c:pt idx="1">
                  <c:v>Morriston</c:v>
                </c:pt>
                <c:pt idx="2">
                  <c:v>NPTS</c:v>
                </c:pt>
                <c:pt idx="3">
                  <c:v>PCTS</c:v>
                </c:pt>
              </c:strCache>
            </c:strRef>
          </c:cat>
          <c:val>
            <c:numRef>
              <c:f>Morale!$C$71:$F$71</c:f>
              <c:numCache>
                <c:formatCode>0.0</c:formatCode>
                <c:ptCount val="4"/>
                <c:pt idx="0">
                  <c:v>20.5</c:v>
                </c:pt>
                <c:pt idx="1">
                  <c:v>15.4</c:v>
                </c:pt>
                <c:pt idx="2" formatCode="General">
                  <c:v>19.2</c:v>
                </c:pt>
                <c:pt idx="3">
                  <c:v>18.399999999999999</c:v>
                </c:pt>
              </c:numCache>
            </c:numRef>
          </c:val>
          <c:extLst>
            <c:ext xmlns:c16="http://schemas.microsoft.com/office/drawing/2014/chart" uri="{C3380CC4-5D6E-409C-BE32-E72D297353CC}">
              <c16:uniqueId val="{00000004-9AA6-41FE-A51A-0BF1E455A581}"/>
            </c:ext>
          </c:extLst>
        </c:ser>
        <c:dLbls>
          <c:dLblPos val="ctr"/>
          <c:showLegendKey val="0"/>
          <c:showVal val="1"/>
          <c:showCatName val="0"/>
          <c:showSerName val="0"/>
          <c:showPercent val="0"/>
          <c:showBubbleSize val="0"/>
        </c:dLbls>
        <c:gapWidth val="150"/>
        <c:overlap val="100"/>
        <c:axId val="2084666992"/>
        <c:axId val="2084666160"/>
      </c:barChart>
      <c:catAx>
        <c:axId val="208466699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0" i="0" u="none" strike="noStrike" kern="1200" cap="all" baseline="0">
                <a:solidFill>
                  <a:schemeClr val="dk1">
                    <a:lumMod val="75000"/>
                    <a:lumOff val="25000"/>
                  </a:schemeClr>
                </a:solidFill>
                <a:latin typeface="+mn-lt"/>
                <a:ea typeface="+mn-ea"/>
                <a:cs typeface="+mn-cs"/>
              </a:defRPr>
            </a:pPr>
            <a:endParaRPr lang="en-US"/>
          </a:p>
        </c:txPr>
        <c:crossAx val="2084666160"/>
        <c:crosses val="autoZero"/>
        <c:auto val="1"/>
        <c:lblAlgn val="ctr"/>
        <c:lblOffset val="100"/>
        <c:noMultiLvlLbl val="0"/>
      </c:catAx>
      <c:valAx>
        <c:axId val="2084666160"/>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2084666992"/>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2000"/>
      </a:pPr>
      <a:endParaRPr lang="en-US"/>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Wellbeing!$C$31</c:f>
              <c:strCache>
                <c:ptCount val="1"/>
                <c:pt idx="0">
                  <c:v>MHLD</c:v>
                </c:pt>
              </c:strCache>
            </c:strRef>
          </c:tx>
          <c:spPr>
            <a:solidFill>
              <a:srgbClr val="00B0F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Wellbeing!$B$32:$B$37</c:f>
              <c:strCache>
                <c:ptCount val="6"/>
                <c:pt idx="0">
                  <c:v>1-2</c:v>
                </c:pt>
                <c:pt idx="1">
                  <c:v>3-5</c:v>
                </c:pt>
                <c:pt idx="2">
                  <c:v>6-10</c:v>
                </c:pt>
                <c:pt idx="3">
                  <c:v>More than 10</c:v>
                </c:pt>
                <c:pt idx="4">
                  <c:v>Never</c:v>
                </c:pt>
                <c:pt idx="5">
                  <c:v>Prefer not to say</c:v>
                </c:pt>
              </c:strCache>
            </c:strRef>
          </c:cat>
          <c:val>
            <c:numRef>
              <c:f>Wellbeing!$C$32:$C$37</c:f>
              <c:numCache>
                <c:formatCode>0.0</c:formatCode>
                <c:ptCount val="6"/>
                <c:pt idx="0">
                  <c:v>6.6000000000000005</c:v>
                </c:pt>
                <c:pt idx="1">
                  <c:v>3.4000000000000004</c:v>
                </c:pt>
                <c:pt idx="2">
                  <c:v>0.6</c:v>
                </c:pt>
                <c:pt idx="3">
                  <c:v>0.6</c:v>
                </c:pt>
                <c:pt idx="4">
                  <c:v>84.899999999999991</c:v>
                </c:pt>
                <c:pt idx="5">
                  <c:v>4</c:v>
                </c:pt>
              </c:numCache>
            </c:numRef>
          </c:val>
          <c:extLst>
            <c:ext xmlns:c16="http://schemas.microsoft.com/office/drawing/2014/chart" uri="{C3380CC4-5D6E-409C-BE32-E72D297353CC}">
              <c16:uniqueId val="{00000000-FB14-436E-8AB8-88C0010B4C69}"/>
            </c:ext>
          </c:extLst>
        </c:ser>
        <c:ser>
          <c:idx val="1"/>
          <c:order val="1"/>
          <c:tx>
            <c:strRef>
              <c:f>Wellbeing!$D$31</c:f>
              <c:strCache>
                <c:ptCount val="1"/>
                <c:pt idx="0">
                  <c:v>Morriston</c:v>
                </c:pt>
              </c:strCache>
            </c:strRef>
          </c:tx>
          <c:spPr>
            <a:solidFill>
              <a:srgbClr val="7030A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Wellbeing!$B$32:$B$37</c:f>
              <c:strCache>
                <c:ptCount val="6"/>
                <c:pt idx="0">
                  <c:v>1-2</c:v>
                </c:pt>
                <c:pt idx="1">
                  <c:v>3-5</c:v>
                </c:pt>
                <c:pt idx="2">
                  <c:v>6-10</c:v>
                </c:pt>
                <c:pt idx="3">
                  <c:v>More than 10</c:v>
                </c:pt>
                <c:pt idx="4">
                  <c:v>Never</c:v>
                </c:pt>
                <c:pt idx="5">
                  <c:v>Prefer not to say</c:v>
                </c:pt>
              </c:strCache>
            </c:strRef>
          </c:cat>
          <c:val>
            <c:numRef>
              <c:f>Wellbeing!$D$32:$D$37</c:f>
              <c:numCache>
                <c:formatCode>0.0</c:formatCode>
                <c:ptCount val="6"/>
                <c:pt idx="0">
                  <c:v>12</c:v>
                </c:pt>
                <c:pt idx="1">
                  <c:v>6.3</c:v>
                </c:pt>
                <c:pt idx="2">
                  <c:v>1.7999999999999998</c:v>
                </c:pt>
                <c:pt idx="3">
                  <c:v>3.9</c:v>
                </c:pt>
                <c:pt idx="4">
                  <c:v>72</c:v>
                </c:pt>
                <c:pt idx="5">
                  <c:v>3.9</c:v>
                </c:pt>
              </c:numCache>
            </c:numRef>
          </c:val>
          <c:extLst>
            <c:ext xmlns:c16="http://schemas.microsoft.com/office/drawing/2014/chart" uri="{C3380CC4-5D6E-409C-BE32-E72D297353CC}">
              <c16:uniqueId val="{00000001-FB14-436E-8AB8-88C0010B4C69}"/>
            </c:ext>
          </c:extLst>
        </c:ser>
        <c:ser>
          <c:idx val="2"/>
          <c:order val="2"/>
          <c:tx>
            <c:strRef>
              <c:f>Wellbeing!$E$31</c:f>
              <c:strCache>
                <c:ptCount val="1"/>
                <c:pt idx="0">
                  <c:v>NPTS</c:v>
                </c:pt>
              </c:strCache>
            </c:strRef>
          </c:tx>
          <c:spPr>
            <a:solidFill>
              <a:srgbClr val="FFFF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Wellbeing!$B$32:$B$37</c:f>
              <c:strCache>
                <c:ptCount val="6"/>
                <c:pt idx="0">
                  <c:v>1-2</c:v>
                </c:pt>
                <c:pt idx="1">
                  <c:v>3-5</c:v>
                </c:pt>
                <c:pt idx="2">
                  <c:v>6-10</c:v>
                </c:pt>
                <c:pt idx="3">
                  <c:v>More than 10</c:v>
                </c:pt>
                <c:pt idx="4">
                  <c:v>Never</c:v>
                </c:pt>
                <c:pt idx="5">
                  <c:v>Prefer not to say</c:v>
                </c:pt>
              </c:strCache>
            </c:strRef>
          </c:cat>
          <c:val>
            <c:numRef>
              <c:f>Wellbeing!$E$32:$E$37</c:f>
              <c:numCache>
                <c:formatCode>0.0</c:formatCode>
                <c:ptCount val="6"/>
                <c:pt idx="0">
                  <c:v>12.6</c:v>
                </c:pt>
                <c:pt idx="1">
                  <c:v>5.6000000000000005</c:v>
                </c:pt>
                <c:pt idx="2">
                  <c:v>2.2999999999999998</c:v>
                </c:pt>
                <c:pt idx="3">
                  <c:v>2.8000000000000003</c:v>
                </c:pt>
                <c:pt idx="4">
                  <c:v>73.8</c:v>
                </c:pt>
                <c:pt idx="5">
                  <c:v>2.8000000000000003</c:v>
                </c:pt>
              </c:numCache>
            </c:numRef>
          </c:val>
          <c:extLst>
            <c:ext xmlns:c16="http://schemas.microsoft.com/office/drawing/2014/chart" uri="{C3380CC4-5D6E-409C-BE32-E72D297353CC}">
              <c16:uniqueId val="{00000002-FB14-436E-8AB8-88C0010B4C69}"/>
            </c:ext>
          </c:extLst>
        </c:ser>
        <c:ser>
          <c:idx val="3"/>
          <c:order val="3"/>
          <c:tx>
            <c:strRef>
              <c:f>Wellbeing!$F$31</c:f>
              <c:strCache>
                <c:ptCount val="1"/>
                <c:pt idx="0">
                  <c:v>PCTS</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Wellbeing!$B$32:$B$37</c:f>
              <c:strCache>
                <c:ptCount val="6"/>
                <c:pt idx="0">
                  <c:v>1-2</c:v>
                </c:pt>
                <c:pt idx="1">
                  <c:v>3-5</c:v>
                </c:pt>
                <c:pt idx="2">
                  <c:v>6-10</c:v>
                </c:pt>
                <c:pt idx="3">
                  <c:v>More than 10</c:v>
                </c:pt>
                <c:pt idx="4">
                  <c:v>Never</c:v>
                </c:pt>
                <c:pt idx="5">
                  <c:v>Prefer not to say</c:v>
                </c:pt>
              </c:strCache>
            </c:strRef>
          </c:cat>
          <c:val>
            <c:numRef>
              <c:f>Wellbeing!$F$32:$F$37</c:f>
              <c:numCache>
                <c:formatCode>0.0</c:formatCode>
                <c:ptCount val="6"/>
                <c:pt idx="0">
                  <c:v>10</c:v>
                </c:pt>
                <c:pt idx="1">
                  <c:v>2</c:v>
                </c:pt>
                <c:pt idx="2">
                  <c:v>1.3</c:v>
                </c:pt>
                <c:pt idx="3">
                  <c:v>1.0999999999999999</c:v>
                </c:pt>
                <c:pt idx="4">
                  <c:v>82.899999999999991</c:v>
                </c:pt>
                <c:pt idx="5">
                  <c:v>2.7</c:v>
                </c:pt>
              </c:numCache>
            </c:numRef>
          </c:val>
          <c:extLst>
            <c:ext xmlns:c16="http://schemas.microsoft.com/office/drawing/2014/chart" uri="{C3380CC4-5D6E-409C-BE32-E72D297353CC}">
              <c16:uniqueId val="{00000003-FB14-436E-8AB8-88C0010B4C69}"/>
            </c:ext>
          </c:extLst>
        </c:ser>
        <c:dLbls>
          <c:dLblPos val="inEnd"/>
          <c:showLegendKey val="0"/>
          <c:showVal val="1"/>
          <c:showCatName val="0"/>
          <c:showSerName val="0"/>
          <c:showPercent val="0"/>
          <c:showBubbleSize val="0"/>
        </c:dLbls>
        <c:gapWidth val="65"/>
        <c:axId val="1353444944"/>
        <c:axId val="1355798608"/>
      </c:barChart>
      <c:catAx>
        <c:axId val="1353444944"/>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800" b="0" i="0" u="none" strike="noStrike" kern="1200" cap="all" baseline="0">
                <a:solidFill>
                  <a:schemeClr val="dk1">
                    <a:lumMod val="75000"/>
                    <a:lumOff val="25000"/>
                  </a:schemeClr>
                </a:solidFill>
                <a:latin typeface="+mn-lt"/>
                <a:ea typeface="+mn-ea"/>
                <a:cs typeface="+mn-cs"/>
              </a:defRPr>
            </a:pPr>
            <a:endParaRPr lang="en-US"/>
          </a:p>
        </c:txPr>
        <c:crossAx val="1355798608"/>
        <c:crosses val="autoZero"/>
        <c:auto val="1"/>
        <c:lblAlgn val="ctr"/>
        <c:lblOffset val="100"/>
        <c:noMultiLvlLbl val="0"/>
      </c:catAx>
      <c:valAx>
        <c:axId val="1355798608"/>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1353444944"/>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1800"/>
      </a:pPr>
      <a:endParaRPr lang="en-US"/>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Wellbeing!$C$38</c:f>
              <c:strCache>
                <c:ptCount val="1"/>
                <c:pt idx="0">
                  <c:v>MHLD</c:v>
                </c:pt>
              </c:strCache>
            </c:strRef>
          </c:tx>
          <c:spPr>
            <a:solidFill>
              <a:srgbClr val="00B0F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Wellbeing!$B$39:$B$44</c:f>
              <c:strCache>
                <c:ptCount val="6"/>
                <c:pt idx="0">
                  <c:v>1-2</c:v>
                </c:pt>
                <c:pt idx="1">
                  <c:v>3-5</c:v>
                </c:pt>
                <c:pt idx="2">
                  <c:v>6-10</c:v>
                </c:pt>
                <c:pt idx="3">
                  <c:v>More than 10</c:v>
                </c:pt>
                <c:pt idx="4">
                  <c:v>Never</c:v>
                </c:pt>
                <c:pt idx="5">
                  <c:v>Prefer not to say</c:v>
                </c:pt>
              </c:strCache>
            </c:strRef>
          </c:cat>
          <c:val>
            <c:numRef>
              <c:f>Wellbeing!$C$39:$C$44</c:f>
              <c:numCache>
                <c:formatCode>0.0</c:formatCode>
                <c:ptCount val="6"/>
                <c:pt idx="0">
                  <c:v>14.499999999999998</c:v>
                </c:pt>
                <c:pt idx="1">
                  <c:v>4.3</c:v>
                </c:pt>
                <c:pt idx="2">
                  <c:v>1.7000000000000002</c:v>
                </c:pt>
                <c:pt idx="3">
                  <c:v>1.7000000000000002</c:v>
                </c:pt>
                <c:pt idx="4">
                  <c:v>74.099999999999994</c:v>
                </c:pt>
                <c:pt idx="5">
                  <c:v>3.6999999999999997</c:v>
                </c:pt>
              </c:numCache>
            </c:numRef>
          </c:val>
          <c:extLst>
            <c:ext xmlns:c16="http://schemas.microsoft.com/office/drawing/2014/chart" uri="{C3380CC4-5D6E-409C-BE32-E72D297353CC}">
              <c16:uniqueId val="{00000000-66FB-45D9-8390-1453794331D6}"/>
            </c:ext>
          </c:extLst>
        </c:ser>
        <c:ser>
          <c:idx val="1"/>
          <c:order val="1"/>
          <c:tx>
            <c:strRef>
              <c:f>Wellbeing!$D$38</c:f>
              <c:strCache>
                <c:ptCount val="1"/>
                <c:pt idx="0">
                  <c:v>Morriston</c:v>
                </c:pt>
              </c:strCache>
            </c:strRef>
          </c:tx>
          <c:spPr>
            <a:solidFill>
              <a:srgbClr val="7030A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Wellbeing!$B$39:$B$44</c:f>
              <c:strCache>
                <c:ptCount val="6"/>
                <c:pt idx="0">
                  <c:v>1-2</c:v>
                </c:pt>
                <c:pt idx="1">
                  <c:v>3-5</c:v>
                </c:pt>
                <c:pt idx="2">
                  <c:v>6-10</c:v>
                </c:pt>
                <c:pt idx="3">
                  <c:v>More than 10</c:v>
                </c:pt>
                <c:pt idx="4">
                  <c:v>Never</c:v>
                </c:pt>
                <c:pt idx="5">
                  <c:v>Prefer not to say</c:v>
                </c:pt>
              </c:strCache>
            </c:strRef>
          </c:cat>
          <c:val>
            <c:numRef>
              <c:f>Wellbeing!$D$39:$D$44</c:f>
              <c:numCache>
                <c:formatCode>0.0</c:formatCode>
                <c:ptCount val="6"/>
                <c:pt idx="0">
                  <c:v>14.899999999999999</c:v>
                </c:pt>
                <c:pt idx="1">
                  <c:v>7.3</c:v>
                </c:pt>
                <c:pt idx="2">
                  <c:v>2.4</c:v>
                </c:pt>
                <c:pt idx="3">
                  <c:v>2.6</c:v>
                </c:pt>
                <c:pt idx="4">
                  <c:v>68.600000000000009</c:v>
                </c:pt>
                <c:pt idx="5">
                  <c:v>4.2</c:v>
                </c:pt>
              </c:numCache>
            </c:numRef>
          </c:val>
          <c:extLst>
            <c:ext xmlns:c16="http://schemas.microsoft.com/office/drawing/2014/chart" uri="{C3380CC4-5D6E-409C-BE32-E72D297353CC}">
              <c16:uniqueId val="{00000001-66FB-45D9-8390-1453794331D6}"/>
            </c:ext>
          </c:extLst>
        </c:ser>
        <c:ser>
          <c:idx val="2"/>
          <c:order val="2"/>
          <c:tx>
            <c:strRef>
              <c:f>Wellbeing!$E$38</c:f>
              <c:strCache>
                <c:ptCount val="1"/>
                <c:pt idx="0">
                  <c:v>NPTS</c:v>
                </c:pt>
              </c:strCache>
            </c:strRef>
          </c:tx>
          <c:spPr>
            <a:solidFill>
              <a:srgbClr val="FFFF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Wellbeing!$B$39:$B$44</c:f>
              <c:strCache>
                <c:ptCount val="6"/>
                <c:pt idx="0">
                  <c:v>1-2</c:v>
                </c:pt>
                <c:pt idx="1">
                  <c:v>3-5</c:v>
                </c:pt>
                <c:pt idx="2">
                  <c:v>6-10</c:v>
                </c:pt>
                <c:pt idx="3">
                  <c:v>More than 10</c:v>
                </c:pt>
                <c:pt idx="4">
                  <c:v>Never</c:v>
                </c:pt>
                <c:pt idx="5">
                  <c:v>Prefer not to say</c:v>
                </c:pt>
              </c:strCache>
            </c:strRef>
          </c:cat>
          <c:val>
            <c:numRef>
              <c:f>Wellbeing!$E$39:$E$44</c:f>
              <c:numCache>
                <c:formatCode>0.0</c:formatCode>
                <c:ptCount val="6"/>
                <c:pt idx="0">
                  <c:v>20.599999999999998</c:v>
                </c:pt>
                <c:pt idx="1">
                  <c:v>3.3000000000000003</c:v>
                </c:pt>
                <c:pt idx="2">
                  <c:v>1.9</c:v>
                </c:pt>
                <c:pt idx="3">
                  <c:v>2.2999999999999998</c:v>
                </c:pt>
                <c:pt idx="4">
                  <c:v>68.7</c:v>
                </c:pt>
                <c:pt idx="5">
                  <c:v>3.3000000000000003</c:v>
                </c:pt>
              </c:numCache>
            </c:numRef>
          </c:val>
          <c:extLst>
            <c:ext xmlns:c16="http://schemas.microsoft.com/office/drawing/2014/chart" uri="{C3380CC4-5D6E-409C-BE32-E72D297353CC}">
              <c16:uniqueId val="{00000002-66FB-45D9-8390-1453794331D6}"/>
            </c:ext>
          </c:extLst>
        </c:ser>
        <c:ser>
          <c:idx val="3"/>
          <c:order val="3"/>
          <c:tx>
            <c:strRef>
              <c:f>Wellbeing!$F$38</c:f>
              <c:strCache>
                <c:ptCount val="1"/>
                <c:pt idx="0">
                  <c:v>PCTS</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Wellbeing!$B$39:$B$44</c:f>
              <c:strCache>
                <c:ptCount val="6"/>
                <c:pt idx="0">
                  <c:v>1-2</c:v>
                </c:pt>
                <c:pt idx="1">
                  <c:v>3-5</c:v>
                </c:pt>
                <c:pt idx="2">
                  <c:v>6-10</c:v>
                </c:pt>
                <c:pt idx="3">
                  <c:v>More than 10</c:v>
                </c:pt>
                <c:pt idx="4">
                  <c:v>Never</c:v>
                </c:pt>
                <c:pt idx="5">
                  <c:v>Prefer not to say</c:v>
                </c:pt>
              </c:strCache>
            </c:strRef>
          </c:cat>
          <c:val>
            <c:numRef>
              <c:f>Wellbeing!$F$39:$F$44</c:f>
              <c:numCache>
                <c:formatCode>0.0</c:formatCode>
                <c:ptCount val="6"/>
                <c:pt idx="0">
                  <c:v>10.4</c:v>
                </c:pt>
                <c:pt idx="1">
                  <c:v>3.5999999999999996</c:v>
                </c:pt>
                <c:pt idx="2">
                  <c:v>1.6</c:v>
                </c:pt>
                <c:pt idx="3">
                  <c:v>1.7999999999999998</c:v>
                </c:pt>
                <c:pt idx="4">
                  <c:v>79.3</c:v>
                </c:pt>
                <c:pt idx="5">
                  <c:v>3.3000000000000003</c:v>
                </c:pt>
              </c:numCache>
            </c:numRef>
          </c:val>
          <c:extLst>
            <c:ext xmlns:c16="http://schemas.microsoft.com/office/drawing/2014/chart" uri="{C3380CC4-5D6E-409C-BE32-E72D297353CC}">
              <c16:uniqueId val="{00000003-66FB-45D9-8390-1453794331D6}"/>
            </c:ext>
          </c:extLst>
        </c:ser>
        <c:dLbls>
          <c:dLblPos val="inEnd"/>
          <c:showLegendKey val="0"/>
          <c:showVal val="1"/>
          <c:showCatName val="0"/>
          <c:showSerName val="0"/>
          <c:showPercent val="0"/>
          <c:showBubbleSize val="0"/>
        </c:dLbls>
        <c:gapWidth val="65"/>
        <c:axId val="1562017008"/>
        <c:axId val="1562015344"/>
      </c:barChart>
      <c:catAx>
        <c:axId val="156201700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800" b="0" i="0" u="none" strike="noStrike" kern="1200" cap="all" baseline="0">
                <a:solidFill>
                  <a:schemeClr val="dk1">
                    <a:lumMod val="75000"/>
                    <a:lumOff val="25000"/>
                  </a:schemeClr>
                </a:solidFill>
                <a:latin typeface="+mn-lt"/>
                <a:ea typeface="+mn-ea"/>
                <a:cs typeface="+mn-cs"/>
              </a:defRPr>
            </a:pPr>
            <a:endParaRPr lang="en-US"/>
          </a:p>
        </c:txPr>
        <c:crossAx val="1562015344"/>
        <c:crosses val="autoZero"/>
        <c:auto val="1"/>
        <c:lblAlgn val="ctr"/>
        <c:lblOffset val="100"/>
        <c:noMultiLvlLbl val="0"/>
      </c:catAx>
      <c:valAx>
        <c:axId val="1562015344"/>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1562017008"/>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18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'Patient Safety'!$C$13</c:f>
              <c:strCache>
                <c:ptCount val="1"/>
                <c:pt idx="0">
                  <c:v>MHLD</c:v>
                </c:pt>
              </c:strCache>
            </c:strRef>
          </c:tx>
          <c:spPr>
            <a:solidFill>
              <a:srgbClr val="00B0F0">
                <a:alpha val="85000"/>
              </a:srgb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ysClr val="windowText" lastClr="000000"/>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'Patient Safety'!$B$14:$B$18</c:f>
              <c:strCache>
                <c:ptCount val="5"/>
                <c:pt idx="0">
                  <c:v>Agree</c:v>
                </c:pt>
                <c:pt idx="1">
                  <c:v>Disagree</c:v>
                </c:pt>
                <c:pt idx="2">
                  <c:v>Neither agree nor disagree</c:v>
                </c:pt>
                <c:pt idx="3">
                  <c:v>Strongly agree</c:v>
                </c:pt>
                <c:pt idx="4">
                  <c:v>Strongly disagree</c:v>
                </c:pt>
              </c:strCache>
            </c:strRef>
          </c:cat>
          <c:val>
            <c:numRef>
              <c:f>'Patient Safety'!$C$14:$C$18</c:f>
              <c:numCache>
                <c:formatCode>0.0</c:formatCode>
                <c:ptCount val="5"/>
                <c:pt idx="0">
                  <c:v>51.9</c:v>
                </c:pt>
                <c:pt idx="1">
                  <c:v>5.4</c:v>
                </c:pt>
                <c:pt idx="2">
                  <c:v>14.2</c:v>
                </c:pt>
                <c:pt idx="3">
                  <c:v>27.400000000000002</c:v>
                </c:pt>
                <c:pt idx="4">
                  <c:v>1.0999999999999999</c:v>
                </c:pt>
              </c:numCache>
            </c:numRef>
          </c:val>
          <c:extLst>
            <c:ext xmlns:c16="http://schemas.microsoft.com/office/drawing/2014/chart" uri="{C3380CC4-5D6E-409C-BE32-E72D297353CC}">
              <c16:uniqueId val="{00000000-F104-4DF2-B459-AF9CD217C3EE}"/>
            </c:ext>
          </c:extLst>
        </c:ser>
        <c:ser>
          <c:idx val="1"/>
          <c:order val="1"/>
          <c:tx>
            <c:strRef>
              <c:f>'Patient Safety'!$D$13</c:f>
              <c:strCache>
                <c:ptCount val="1"/>
                <c:pt idx="0">
                  <c:v>Morriston</c:v>
                </c:pt>
              </c:strCache>
            </c:strRef>
          </c:tx>
          <c:spPr>
            <a:solidFill>
              <a:srgbClr val="7030A0">
                <a:alpha val="85000"/>
              </a:srgb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'Patient Safety'!$B$14:$B$18</c:f>
              <c:strCache>
                <c:ptCount val="5"/>
                <c:pt idx="0">
                  <c:v>Agree</c:v>
                </c:pt>
                <c:pt idx="1">
                  <c:v>Disagree</c:v>
                </c:pt>
                <c:pt idx="2">
                  <c:v>Neither agree nor disagree</c:v>
                </c:pt>
                <c:pt idx="3">
                  <c:v>Strongly agree</c:v>
                </c:pt>
                <c:pt idx="4">
                  <c:v>Strongly disagree</c:v>
                </c:pt>
              </c:strCache>
            </c:strRef>
          </c:cat>
          <c:val>
            <c:numRef>
              <c:f>'Patient Safety'!$D$14:$D$18</c:f>
              <c:numCache>
                <c:formatCode>0.0</c:formatCode>
                <c:ptCount val="5"/>
                <c:pt idx="0">
                  <c:v>55.2</c:v>
                </c:pt>
                <c:pt idx="1">
                  <c:v>8.1</c:v>
                </c:pt>
                <c:pt idx="2">
                  <c:v>15.2</c:v>
                </c:pt>
                <c:pt idx="3">
                  <c:v>17.5</c:v>
                </c:pt>
                <c:pt idx="4">
                  <c:v>3.9</c:v>
                </c:pt>
              </c:numCache>
            </c:numRef>
          </c:val>
          <c:extLst>
            <c:ext xmlns:c16="http://schemas.microsoft.com/office/drawing/2014/chart" uri="{C3380CC4-5D6E-409C-BE32-E72D297353CC}">
              <c16:uniqueId val="{00000001-F104-4DF2-B459-AF9CD217C3EE}"/>
            </c:ext>
          </c:extLst>
        </c:ser>
        <c:ser>
          <c:idx val="2"/>
          <c:order val="2"/>
          <c:tx>
            <c:strRef>
              <c:f>'Patient Safety'!$E$13</c:f>
              <c:strCache>
                <c:ptCount val="1"/>
                <c:pt idx="0">
                  <c:v>NPTS</c:v>
                </c:pt>
              </c:strCache>
            </c:strRef>
          </c:tx>
          <c:spPr>
            <a:solidFill>
              <a:srgbClr val="FFFF00">
                <a:alpha val="85000"/>
              </a:srgb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ysClr val="windowText" lastClr="000000"/>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'Patient Safety'!$B$14:$B$18</c:f>
              <c:strCache>
                <c:ptCount val="5"/>
                <c:pt idx="0">
                  <c:v>Agree</c:v>
                </c:pt>
                <c:pt idx="1">
                  <c:v>Disagree</c:v>
                </c:pt>
                <c:pt idx="2">
                  <c:v>Neither agree nor disagree</c:v>
                </c:pt>
                <c:pt idx="3">
                  <c:v>Strongly agree</c:v>
                </c:pt>
                <c:pt idx="4">
                  <c:v>Strongly disagree</c:v>
                </c:pt>
              </c:strCache>
            </c:strRef>
          </c:cat>
          <c:val>
            <c:numRef>
              <c:f>'Patient Safety'!$E$14:$E$18</c:f>
              <c:numCache>
                <c:formatCode>0.0</c:formatCode>
                <c:ptCount val="5"/>
                <c:pt idx="0">
                  <c:v>50</c:v>
                </c:pt>
                <c:pt idx="1">
                  <c:v>3.3000000000000003</c:v>
                </c:pt>
                <c:pt idx="2">
                  <c:v>10.7</c:v>
                </c:pt>
                <c:pt idx="3">
                  <c:v>33.6</c:v>
                </c:pt>
                <c:pt idx="4">
                  <c:v>2.2999999999999998</c:v>
                </c:pt>
              </c:numCache>
            </c:numRef>
          </c:val>
          <c:extLst>
            <c:ext xmlns:c16="http://schemas.microsoft.com/office/drawing/2014/chart" uri="{C3380CC4-5D6E-409C-BE32-E72D297353CC}">
              <c16:uniqueId val="{00000002-F104-4DF2-B459-AF9CD217C3EE}"/>
            </c:ext>
          </c:extLst>
        </c:ser>
        <c:ser>
          <c:idx val="3"/>
          <c:order val="3"/>
          <c:tx>
            <c:strRef>
              <c:f>'Patient Safety'!$F$13</c:f>
              <c:strCache>
                <c:ptCount val="1"/>
                <c:pt idx="0">
                  <c:v>PCTS</c:v>
                </c:pt>
              </c:strCache>
            </c:strRef>
          </c:tx>
          <c:spPr>
            <a:solidFill>
              <a:srgbClr val="00B050">
                <a:alpha val="85000"/>
              </a:srgb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'Patient Safety'!$B$14:$B$18</c:f>
              <c:strCache>
                <c:ptCount val="5"/>
                <c:pt idx="0">
                  <c:v>Agree</c:v>
                </c:pt>
                <c:pt idx="1">
                  <c:v>Disagree</c:v>
                </c:pt>
                <c:pt idx="2">
                  <c:v>Neither agree nor disagree</c:v>
                </c:pt>
                <c:pt idx="3">
                  <c:v>Strongly agree</c:v>
                </c:pt>
                <c:pt idx="4">
                  <c:v>Strongly disagree</c:v>
                </c:pt>
              </c:strCache>
            </c:strRef>
          </c:cat>
          <c:val>
            <c:numRef>
              <c:f>'Patient Safety'!$F$14:$F$18</c:f>
              <c:numCache>
                <c:formatCode>0.0</c:formatCode>
                <c:ptCount val="5"/>
                <c:pt idx="0">
                  <c:v>56.699999999999996</c:v>
                </c:pt>
                <c:pt idx="1">
                  <c:v>2.7</c:v>
                </c:pt>
                <c:pt idx="2">
                  <c:v>12.2</c:v>
                </c:pt>
                <c:pt idx="3">
                  <c:v>27.3</c:v>
                </c:pt>
                <c:pt idx="4">
                  <c:v>1.0999999999999999</c:v>
                </c:pt>
              </c:numCache>
            </c:numRef>
          </c:val>
          <c:extLst>
            <c:ext xmlns:c16="http://schemas.microsoft.com/office/drawing/2014/chart" uri="{C3380CC4-5D6E-409C-BE32-E72D297353CC}">
              <c16:uniqueId val="{00000003-F104-4DF2-B459-AF9CD217C3EE}"/>
            </c:ext>
          </c:extLst>
        </c:ser>
        <c:dLbls>
          <c:dLblPos val="inEnd"/>
          <c:showLegendKey val="0"/>
          <c:showVal val="1"/>
          <c:showCatName val="0"/>
          <c:showSerName val="0"/>
          <c:showPercent val="0"/>
          <c:showBubbleSize val="0"/>
        </c:dLbls>
        <c:gapWidth val="65"/>
        <c:axId val="718081424"/>
        <c:axId val="718082672"/>
      </c:barChart>
      <c:catAx>
        <c:axId val="718081424"/>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800" b="0" i="0" u="none" strike="noStrike" kern="1200" cap="all" baseline="0">
                <a:solidFill>
                  <a:schemeClr val="dk1">
                    <a:lumMod val="75000"/>
                    <a:lumOff val="25000"/>
                  </a:schemeClr>
                </a:solidFill>
                <a:latin typeface="+mn-lt"/>
                <a:ea typeface="+mn-ea"/>
                <a:cs typeface="+mn-cs"/>
              </a:defRPr>
            </a:pPr>
            <a:endParaRPr lang="en-US"/>
          </a:p>
        </c:txPr>
        <c:crossAx val="718082672"/>
        <c:crosses val="autoZero"/>
        <c:auto val="1"/>
        <c:lblAlgn val="ctr"/>
        <c:lblOffset val="100"/>
        <c:noMultiLvlLbl val="0"/>
      </c:catAx>
      <c:valAx>
        <c:axId val="71808267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718081424"/>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Wellbeing!$C$24</c:f>
              <c:strCache>
                <c:ptCount val="1"/>
                <c:pt idx="0">
                  <c:v>MHLD</c:v>
                </c:pt>
              </c:strCache>
            </c:strRef>
          </c:tx>
          <c:spPr>
            <a:solidFill>
              <a:srgbClr val="00B0F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Wellbeing!$B$25:$B$30</c:f>
              <c:strCache>
                <c:ptCount val="6"/>
                <c:pt idx="0">
                  <c:v>1-2</c:v>
                </c:pt>
                <c:pt idx="1">
                  <c:v>3-5</c:v>
                </c:pt>
                <c:pt idx="2">
                  <c:v>6-10</c:v>
                </c:pt>
                <c:pt idx="3">
                  <c:v>More than 10</c:v>
                </c:pt>
                <c:pt idx="4">
                  <c:v>Never</c:v>
                </c:pt>
                <c:pt idx="5">
                  <c:v>Prefer not to say</c:v>
                </c:pt>
              </c:strCache>
            </c:strRef>
          </c:cat>
          <c:val>
            <c:numRef>
              <c:f>Wellbeing!$C$25:$C$30</c:f>
              <c:numCache>
                <c:formatCode>0.0</c:formatCode>
                <c:ptCount val="6"/>
                <c:pt idx="0">
                  <c:v>14.799999999999999</c:v>
                </c:pt>
                <c:pt idx="1">
                  <c:v>7.1</c:v>
                </c:pt>
                <c:pt idx="2">
                  <c:v>1.7000000000000002</c:v>
                </c:pt>
                <c:pt idx="3">
                  <c:v>7.7</c:v>
                </c:pt>
                <c:pt idx="4">
                  <c:v>67.800000000000011</c:v>
                </c:pt>
                <c:pt idx="5">
                  <c:v>0.89999999999999991</c:v>
                </c:pt>
              </c:numCache>
            </c:numRef>
          </c:val>
          <c:extLst>
            <c:ext xmlns:c16="http://schemas.microsoft.com/office/drawing/2014/chart" uri="{C3380CC4-5D6E-409C-BE32-E72D297353CC}">
              <c16:uniqueId val="{00000000-E974-4EBA-8C1A-2E6B5F9D67C4}"/>
            </c:ext>
          </c:extLst>
        </c:ser>
        <c:ser>
          <c:idx val="1"/>
          <c:order val="1"/>
          <c:tx>
            <c:strRef>
              <c:f>Wellbeing!$D$24</c:f>
              <c:strCache>
                <c:ptCount val="1"/>
                <c:pt idx="0">
                  <c:v>Morriston</c:v>
                </c:pt>
              </c:strCache>
            </c:strRef>
          </c:tx>
          <c:spPr>
            <a:solidFill>
              <a:srgbClr val="7030A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Wellbeing!$B$25:$B$30</c:f>
              <c:strCache>
                <c:ptCount val="6"/>
                <c:pt idx="0">
                  <c:v>1-2</c:v>
                </c:pt>
                <c:pt idx="1">
                  <c:v>3-5</c:v>
                </c:pt>
                <c:pt idx="2">
                  <c:v>6-10</c:v>
                </c:pt>
                <c:pt idx="3">
                  <c:v>More than 10</c:v>
                </c:pt>
                <c:pt idx="4">
                  <c:v>Never</c:v>
                </c:pt>
                <c:pt idx="5">
                  <c:v>Prefer not to say</c:v>
                </c:pt>
              </c:strCache>
            </c:strRef>
          </c:cat>
          <c:val>
            <c:numRef>
              <c:f>Wellbeing!$D$25:$D$30</c:f>
              <c:numCache>
                <c:formatCode>0.0</c:formatCode>
                <c:ptCount val="6"/>
                <c:pt idx="0">
                  <c:v>16.8</c:v>
                </c:pt>
                <c:pt idx="1">
                  <c:v>8.1</c:v>
                </c:pt>
                <c:pt idx="2">
                  <c:v>5</c:v>
                </c:pt>
                <c:pt idx="3">
                  <c:v>6</c:v>
                </c:pt>
                <c:pt idx="4">
                  <c:v>61.8</c:v>
                </c:pt>
                <c:pt idx="5">
                  <c:v>2.4</c:v>
                </c:pt>
              </c:numCache>
            </c:numRef>
          </c:val>
          <c:extLst>
            <c:ext xmlns:c16="http://schemas.microsoft.com/office/drawing/2014/chart" uri="{C3380CC4-5D6E-409C-BE32-E72D297353CC}">
              <c16:uniqueId val="{00000001-E974-4EBA-8C1A-2E6B5F9D67C4}"/>
            </c:ext>
          </c:extLst>
        </c:ser>
        <c:ser>
          <c:idx val="2"/>
          <c:order val="2"/>
          <c:tx>
            <c:strRef>
              <c:f>Wellbeing!$E$24</c:f>
              <c:strCache>
                <c:ptCount val="1"/>
                <c:pt idx="0">
                  <c:v>NPTS</c:v>
                </c:pt>
              </c:strCache>
            </c:strRef>
          </c:tx>
          <c:spPr>
            <a:solidFill>
              <a:srgbClr val="FFFF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Wellbeing!$B$25:$B$30</c:f>
              <c:strCache>
                <c:ptCount val="6"/>
                <c:pt idx="0">
                  <c:v>1-2</c:v>
                </c:pt>
                <c:pt idx="1">
                  <c:v>3-5</c:v>
                </c:pt>
                <c:pt idx="2">
                  <c:v>6-10</c:v>
                </c:pt>
                <c:pt idx="3">
                  <c:v>More than 10</c:v>
                </c:pt>
                <c:pt idx="4">
                  <c:v>Never</c:v>
                </c:pt>
                <c:pt idx="5">
                  <c:v>Prefer not to say</c:v>
                </c:pt>
              </c:strCache>
            </c:strRef>
          </c:cat>
          <c:val>
            <c:numRef>
              <c:f>Wellbeing!$E$25:$E$30</c:f>
              <c:numCache>
                <c:formatCode>0.0</c:formatCode>
                <c:ptCount val="6"/>
                <c:pt idx="0">
                  <c:v>17.299999999999997</c:v>
                </c:pt>
                <c:pt idx="1">
                  <c:v>5.0999999999999996</c:v>
                </c:pt>
                <c:pt idx="2">
                  <c:v>5.0999999999999996</c:v>
                </c:pt>
                <c:pt idx="3">
                  <c:v>4.2</c:v>
                </c:pt>
                <c:pt idx="4">
                  <c:v>66.8</c:v>
                </c:pt>
                <c:pt idx="5">
                  <c:v>1.4000000000000001</c:v>
                </c:pt>
              </c:numCache>
            </c:numRef>
          </c:val>
          <c:extLst>
            <c:ext xmlns:c16="http://schemas.microsoft.com/office/drawing/2014/chart" uri="{C3380CC4-5D6E-409C-BE32-E72D297353CC}">
              <c16:uniqueId val="{00000002-E974-4EBA-8C1A-2E6B5F9D67C4}"/>
            </c:ext>
          </c:extLst>
        </c:ser>
        <c:ser>
          <c:idx val="3"/>
          <c:order val="3"/>
          <c:tx>
            <c:strRef>
              <c:f>Wellbeing!$F$24</c:f>
              <c:strCache>
                <c:ptCount val="1"/>
                <c:pt idx="0">
                  <c:v>PCTS</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Wellbeing!$B$25:$B$30</c:f>
              <c:strCache>
                <c:ptCount val="6"/>
                <c:pt idx="0">
                  <c:v>1-2</c:v>
                </c:pt>
                <c:pt idx="1">
                  <c:v>3-5</c:v>
                </c:pt>
                <c:pt idx="2">
                  <c:v>6-10</c:v>
                </c:pt>
                <c:pt idx="3">
                  <c:v>More than 10</c:v>
                </c:pt>
                <c:pt idx="4">
                  <c:v>Never</c:v>
                </c:pt>
                <c:pt idx="5">
                  <c:v>Prefer not to say</c:v>
                </c:pt>
              </c:strCache>
            </c:strRef>
          </c:cat>
          <c:val>
            <c:numRef>
              <c:f>Wellbeing!$F$25:$F$30</c:f>
              <c:numCache>
                <c:formatCode>0.0</c:formatCode>
                <c:ptCount val="6"/>
                <c:pt idx="0">
                  <c:v>21.3</c:v>
                </c:pt>
                <c:pt idx="1">
                  <c:v>6.9</c:v>
                </c:pt>
                <c:pt idx="2">
                  <c:v>3.1</c:v>
                </c:pt>
                <c:pt idx="3">
                  <c:v>2.4</c:v>
                </c:pt>
                <c:pt idx="4">
                  <c:v>65.3</c:v>
                </c:pt>
                <c:pt idx="5">
                  <c:v>0.89999999999999991</c:v>
                </c:pt>
              </c:numCache>
            </c:numRef>
          </c:val>
          <c:extLst>
            <c:ext xmlns:c16="http://schemas.microsoft.com/office/drawing/2014/chart" uri="{C3380CC4-5D6E-409C-BE32-E72D297353CC}">
              <c16:uniqueId val="{00000003-E974-4EBA-8C1A-2E6B5F9D67C4}"/>
            </c:ext>
          </c:extLst>
        </c:ser>
        <c:dLbls>
          <c:dLblPos val="inEnd"/>
          <c:showLegendKey val="0"/>
          <c:showVal val="1"/>
          <c:showCatName val="0"/>
          <c:showSerName val="0"/>
          <c:showPercent val="0"/>
          <c:showBubbleSize val="0"/>
        </c:dLbls>
        <c:gapWidth val="65"/>
        <c:axId val="1167549104"/>
        <c:axId val="1167547856"/>
      </c:barChart>
      <c:catAx>
        <c:axId val="1167549104"/>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800" b="0" i="0" u="none" strike="noStrike" kern="1200" cap="all" baseline="0">
                <a:solidFill>
                  <a:schemeClr val="dk1">
                    <a:lumMod val="75000"/>
                    <a:lumOff val="25000"/>
                  </a:schemeClr>
                </a:solidFill>
                <a:latin typeface="+mn-lt"/>
                <a:ea typeface="+mn-ea"/>
                <a:cs typeface="+mn-cs"/>
              </a:defRPr>
            </a:pPr>
            <a:endParaRPr lang="en-US"/>
          </a:p>
        </c:txPr>
        <c:crossAx val="1167547856"/>
        <c:crosses val="autoZero"/>
        <c:auto val="1"/>
        <c:lblAlgn val="ctr"/>
        <c:lblOffset val="100"/>
        <c:noMultiLvlLbl val="0"/>
      </c:catAx>
      <c:valAx>
        <c:axId val="1167547856"/>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1167549104"/>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1800"/>
      </a:pPr>
      <a:endParaRPr lang="en-US"/>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'Compassionate &amp; Inclusive'!$B$61</c:f>
              <c:strCache>
                <c:ptCount val="1"/>
                <c:pt idx="0">
                  <c:v>Agree</c:v>
                </c:pt>
              </c:strCache>
            </c:strRef>
          </c:tx>
          <c:spPr>
            <a:solidFill>
              <a:srgbClr val="92D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Inclusive'!$C$60:$F$60</c:f>
              <c:strCache>
                <c:ptCount val="4"/>
                <c:pt idx="0">
                  <c:v>MHLD</c:v>
                </c:pt>
                <c:pt idx="1">
                  <c:v>Morriston</c:v>
                </c:pt>
                <c:pt idx="2">
                  <c:v>NPTS</c:v>
                </c:pt>
                <c:pt idx="3">
                  <c:v>PCTS</c:v>
                </c:pt>
              </c:strCache>
            </c:strRef>
          </c:cat>
          <c:val>
            <c:numRef>
              <c:f>'Compassionate &amp; Inclusive'!$C$61:$F$61</c:f>
              <c:numCache>
                <c:formatCode>0.0</c:formatCode>
                <c:ptCount val="4"/>
                <c:pt idx="0">
                  <c:v>47.3</c:v>
                </c:pt>
                <c:pt idx="1">
                  <c:v>0.8</c:v>
                </c:pt>
                <c:pt idx="2">
                  <c:v>5.0999999999999996</c:v>
                </c:pt>
                <c:pt idx="3">
                  <c:v>4.9000000000000004</c:v>
                </c:pt>
              </c:numCache>
            </c:numRef>
          </c:val>
          <c:extLst>
            <c:ext xmlns:c16="http://schemas.microsoft.com/office/drawing/2014/chart" uri="{C3380CC4-5D6E-409C-BE32-E72D297353CC}">
              <c16:uniqueId val="{00000000-BB3F-4594-B2BC-7A9C1E998F2A}"/>
            </c:ext>
          </c:extLst>
        </c:ser>
        <c:ser>
          <c:idx val="1"/>
          <c:order val="1"/>
          <c:tx>
            <c:strRef>
              <c:f>'Compassionate &amp; Inclusive'!$B$62</c:f>
              <c:strCache>
                <c:ptCount val="1"/>
                <c:pt idx="0">
                  <c:v>Disagree</c:v>
                </c:pt>
              </c:strCache>
            </c:strRef>
          </c:tx>
          <c:spPr>
            <a:solidFill>
              <a:srgbClr val="FF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Inclusive'!$C$60:$F$60</c:f>
              <c:strCache>
                <c:ptCount val="4"/>
                <c:pt idx="0">
                  <c:v>MHLD</c:v>
                </c:pt>
                <c:pt idx="1">
                  <c:v>Morriston</c:v>
                </c:pt>
                <c:pt idx="2">
                  <c:v>NPTS</c:v>
                </c:pt>
                <c:pt idx="3">
                  <c:v>PCTS</c:v>
                </c:pt>
              </c:strCache>
            </c:strRef>
          </c:cat>
          <c:val>
            <c:numRef>
              <c:f>'Compassionate &amp; Inclusive'!$C$62:$F$62</c:f>
              <c:numCache>
                <c:formatCode>0.0</c:formatCode>
                <c:ptCount val="4"/>
                <c:pt idx="0">
                  <c:v>6</c:v>
                </c:pt>
                <c:pt idx="1">
                  <c:v>84.6</c:v>
                </c:pt>
                <c:pt idx="2">
                  <c:v>7.9</c:v>
                </c:pt>
                <c:pt idx="3">
                  <c:v>21.3</c:v>
                </c:pt>
              </c:numCache>
            </c:numRef>
          </c:val>
          <c:extLst>
            <c:ext xmlns:c16="http://schemas.microsoft.com/office/drawing/2014/chart" uri="{C3380CC4-5D6E-409C-BE32-E72D297353CC}">
              <c16:uniqueId val="{00000001-BB3F-4594-B2BC-7A9C1E998F2A}"/>
            </c:ext>
          </c:extLst>
        </c:ser>
        <c:ser>
          <c:idx val="2"/>
          <c:order val="2"/>
          <c:tx>
            <c:strRef>
              <c:f>'Compassionate &amp; Inclusive'!$B$63</c:f>
              <c:strCache>
                <c:ptCount val="1"/>
                <c:pt idx="0">
                  <c:v>Neither agree nor disagree</c:v>
                </c:pt>
              </c:strCache>
            </c:strRef>
          </c:tx>
          <c:spPr>
            <a:solidFill>
              <a:srgbClr val="FFC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Inclusive'!$C$60:$F$60</c:f>
              <c:strCache>
                <c:ptCount val="4"/>
                <c:pt idx="0">
                  <c:v>MHLD</c:v>
                </c:pt>
                <c:pt idx="1">
                  <c:v>Morriston</c:v>
                </c:pt>
                <c:pt idx="2">
                  <c:v>NPTS</c:v>
                </c:pt>
                <c:pt idx="3">
                  <c:v>PCTS</c:v>
                </c:pt>
              </c:strCache>
            </c:strRef>
          </c:cat>
          <c:val>
            <c:numRef>
              <c:f>'Compassionate &amp; Inclusive'!$C$63:$F$63</c:f>
              <c:numCache>
                <c:formatCode>0.0</c:formatCode>
                <c:ptCount val="4"/>
                <c:pt idx="0">
                  <c:v>22.8</c:v>
                </c:pt>
                <c:pt idx="1">
                  <c:v>6.5</c:v>
                </c:pt>
                <c:pt idx="2">
                  <c:v>48.6</c:v>
                </c:pt>
                <c:pt idx="3">
                  <c:v>18.2</c:v>
                </c:pt>
              </c:numCache>
            </c:numRef>
          </c:val>
          <c:extLst>
            <c:ext xmlns:c16="http://schemas.microsoft.com/office/drawing/2014/chart" uri="{C3380CC4-5D6E-409C-BE32-E72D297353CC}">
              <c16:uniqueId val="{00000002-BB3F-4594-B2BC-7A9C1E998F2A}"/>
            </c:ext>
          </c:extLst>
        </c:ser>
        <c:ser>
          <c:idx val="3"/>
          <c:order val="3"/>
          <c:tx>
            <c:strRef>
              <c:f>'Compassionate &amp; Inclusive'!$B$64</c:f>
              <c:strCache>
                <c:ptCount val="1"/>
                <c:pt idx="0">
                  <c:v>Strongly agree</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Inclusive'!$C$60:$F$60</c:f>
              <c:strCache>
                <c:ptCount val="4"/>
                <c:pt idx="0">
                  <c:v>MHLD</c:v>
                </c:pt>
                <c:pt idx="1">
                  <c:v>Morriston</c:v>
                </c:pt>
                <c:pt idx="2">
                  <c:v>NPTS</c:v>
                </c:pt>
                <c:pt idx="3">
                  <c:v>PCTS</c:v>
                </c:pt>
              </c:strCache>
            </c:strRef>
          </c:cat>
          <c:val>
            <c:numRef>
              <c:f>'Compassionate &amp; Inclusive'!$C$64:$F$64</c:f>
              <c:numCache>
                <c:formatCode>0.0</c:formatCode>
                <c:ptCount val="4"/>
                <c:pt idx="0">
                  <c:v>20.200000000000003</c:v>
                </c:pt>
                <c:pt idx="1">
                  <c:v>8.9</c:v>
                </c:pt>
                <c:pt idx="2">
                  <c:v>5.6000000000000005</c:v>
                </c:pt>
                <c:pt idx="3">
                  <c:v>2.1999999999999997</c:v>
                </c:pt>
              </c:numCache>
            </c:numRef>
          </c:val>
          <c:extLst>
            <c:ext xmlns:c16="http://schemas.microsoft.com/office/drawing/2014/chart" uri="{C3380CC4-5D6E-409C-BE32-E72D297353CC}">
              <c16:uniqueId val="{00000003-BB3F-4594-B2BC-7A9C1E998F2A}"/>
            </c:ext>
          </c:extLst>
        </c:ser>
        <c:ser>
          <c:idx val="4"/>
          <c:order val="4"/>
          <c:tx>
            <c:strRef>
              <c:f>'Compassionate &amp; Inclusive'!$B$65</c:f>
              <c:strCache>
                <c:ptCount val="1"/>
                <c:pt idx="0">
                  <c:v>Strongly disagree</c:v>
                </c:pt>
              </c:strCache>
            </c:strRef>
          </c:tx>
          <c:spPr>
            <a:solidFill>
              <a:srgbClr val="C0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Inclusive'!$C$60:$F$60</c:f>
              <c:strCache>
                <c:ptCount val="4"/>
                <c:pt idx="0">
                  <c:v>MHLD</c:v>
                </c:pt>
                <c:pt idx="1">
                  <c:v>Morriston</c:v>
                </c:pt>
                <c:pt idx="2">
                  <c:v>NPTS</c:v>
                </c:pt>
                <c:pt idx="3">
                  <c:v>PCTS</c:v>
                </c:pt>
              </c:strCache>
            </c:strRef>
          </c:cat>
          <c:val>
            <c:numRef>
              <c:f>'Compassionate &amp; Inclusive'!$C$65:$F$65</c:f>
              <c:numCache>
                <c:formatCode>0.0</c:formatCode>
                <c:ptCount val="4"/>
                <c:pt idx="0">
                  <c:v>3.6999999999999997</c:v>
                </c:pt>
                <c:pt idx="1">
                  <c:v>42.9</c:v>
                </c:pt>
                <c:pt idx="2">
                  <c:v>28.499999999999996</c:v>
                </c:pt>
                <c:pt idx="3">
                  <c:v>51.1</c:v>
                </c:pt>
              </c:numCache>
            </c:numRef>
          </c:val>
          <c:extLst>
            <c:ext xmlns:c16="http://schemas.microsoft.com/office/drawing/2014/chart" uri="{C3380CC4-5D6E-409C-BE32-E72D297353CC}">
              <c16:uniqueId val="{00000004-BB3F-4594-B2BC-7A9C1E998F2A}"/>
            </c:ext>
          </c:extLst>
        </c:ser>
        <c:dLbls>
          <c:dLblPos val="ctr"/>
          <c:showLegendKey val="0"/>
          <c:showVal val="1"/>
          <c:showCatName val="0"/>
          <c:showSerName val="0"/>
          <c:showPercent val="0"/>
          <c:showBubbleSize val="0"/>
        </c:dLbls>
        <c:gapWidth val="150"/>
        <c:overlap val="100"/>
        <c:axId val="2001015439"/>
        <c:axId val="2001011279"/>
      </c:barChart>
      <c:catAx>
        <c:axId val="2001015439"/>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0" i="0" u="none" strike="noStrike" kern="1200" cap="all" baseline="0">
                <a:solidFill>
                  <a:schemeClr val="dk1">
                    <a:lumMod val="75000"/>
                    <a:lumOff val="25000"/>
                  </a:schemeClr>
                </a:solidFill>
                <a:latin typeface="+mn-lt"/>
                <a:ea typeface="+mn-ea"/>
                <a:cs typeface="+mn-cs"/>
              </a:defRPr>
            </a:pPr>
            <a:endParaRPr lang="en-US"/>
          </a:p>
        </c:txPr>
        <c:crossAx val="2001011279"/>
        <c:crosses val="autoZero"/>
        <c:auto val="1"/>
        <c:lblAlgn val="ctr"/>
        <c:lblOffset val="100"/>
        <c:noMultiLvlLbl val="0"/>
      </c:catAx>
      <c:valAx>
        <c:axId val="2001011279"/>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2001015439"/>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2000"/>
      </a:pPr>
      <a:endParaRPr lang="en-US"/>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'Compassionate &amp; Inclusive'!$B$47</c:f>
              <c:strCache>
                <c:ptCount val="1"/>
                <c:pt idx="0">
                  <c:v>No</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Inclusive'!$C$46:$F$46</c:f>
              <c:strCache>
                <c:ptCount val="4"/>
                <c:pt idx="0">
                  <c:v>MHLD</c:v>
                </c:pt>
                <c:pt idx="1">
                  <c:v>Morriston</c:v>
                </c:pt>
                <c:pt idx="2">
                  <c:v>NPTS</c:v>
                </c:pt>
                <c:pt idx="3">
                  <c:v>PCTS</c:v>
                </c:pt>
              </c:strCache>
            </c:strRef>
          </c:cat>
          <c:val>
            <c:numRef>
              <c:f>'Compassionate &amp; Inclusive'!$C$47:$F$47</c:f>
              <c:numCache>
                <c:formatCode>0.0</c:formatCode>
                <c:ptCount val="4"/>
                <c:pt idx="0">
                  <c:v>89.7</c:v>
                </c:pt>
                <c:pt idx="1">
                  <c:v>85.9</c:v>
                </c:pt>
                <c:pt idx="2">
                  <c:v>86.9</c:v>
                </c:pt>
                <c:pt idx="3">
                  <c:v>92.4</c:v>
                </c:pt>
              </c:numCache>
            </c:numRef>
          </c:val>
          <c:extLst>
            <c:ext xmlns:c16="http://schemas.microsoft.com/office/drawing/2014/chart" uri="{C3380CC4-5D6E-409C-BE32-E72D297353CC}">
              <c16:uniqueId val="{00000000-E7EA-4055-B1A8-A044366ECBB3}"/>
            </c:ext>
          </c:extLst>
        </c:ser>
        <c:ser>
          <c:idx val="1"/>
          <c:order val="1"/>
          <c:tx>
            <c:strRef>
              <c:f>'Compassionate &amp; Inclusive'!$B$48</c:f>
              <c:strCache>
                <c:ptCount val="1"/>
                <c:pt idx="0">
                  <c:v>Prefer not to say</c:v>
                </c:pt>
              </c:strCache>
            </c:strRef>
          </c:tx>
          <c:spPr>
            <a:solidFill>
              <a:srgbClr val="FFC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Inclusive'!$C$46:$F$46</c:f>
              <c:strCache>
                <c:ptCount val="4"/>
                <c:pt idx="0">
                  <c:v>MHLD</c:v>
                </c:pt>
                <c:pt idx="1">
                  <c:v>Morriston</c:v>
                </c:pt>
                <c:pt idx="2">
                  <c:v>NPTS</c:v>
                </c:pt>
                <c:pt idx="3">
                  <c:v>PCTS</c:v>
                </c:pt>
              </c:strCache>
            </c:strRef>
          </c:cat>
          <c:val>
            <c:numRef>
              <c:f>'Compassionate &amp; Inclusive'!$C$48:$F$48</c:f>
              <c:numCache>
                <c:formatCode>0.0</c:formatCode>
                <c:ptCount val="4"/>
                <c:pt idx="0">
                  <c:v>5.7</c:v>
                </c:pt>
                <c:pt idx="1">
                  <c:v>6</c:v>
                </c:pt>
                <c:pt idx="2">
                  <c:v>3.6999999999999997</c:v>
                </c:pt>
                <c:pt idx="3">
                  <c:v>2.9000000000000004</c:v>
                </c:pt>
              </c:numCache>
            </c:numRef>
          </c:val>
          <c:extLst>
            <c:ext xmlns:c16="http://schemas.microsoft.com/office/drawing/2014/chart" uri="{C3380CC4-5D6E-409C-BE32-E72D297353CC}">
              <c16:uniqueId val="{00000001-E7EA-4055-B1A8-A044366ECBB3}"/>
            </c:ext>
          </c:extLst>
        </c:ser>
        <c:ser>
          <c:idx val="2"/>
          <c:order val="2"/>
          <c:tx>
            <c:strRef>
              <c:f>'Compassionate &amp; Inclusive'!$B$49</c:f>
              <c:strCache>
                <c:ptCount val="1"/>
                <c:pt idx="0">
                  <c:v>Yes</c:v>
                </c:pt>
              </c:strCache>
            </c:strRef>
          </c:tx>
          <c:spPr>
            <a:solidFill>
              <a:srgbClr val="FF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Inclusive'!$C$46:$F$46</c:f>
              <c:strCache>
                <c:ptCount val="4"/>
                <c:pt idx="0">
                  <c:v>MHLD</c:v>
                </c:pt>
                <c:pt idx="1">
                  <c:v>Morriston</c:v>
                </c:pt>
                <c:pt idx="2">
                  <c:v>NPTS</c:v>
                </c:pt>
                <c:pt idx="3">
                  <c:v>PCTS</c:v>
                </c:pt>
              </c:strCache>
            </c:strRef>
          </c:cat>
          <c:val>
            <c:numRef>
              <c:f>'Compassionate &amp; Inclusive'!$C$49:$F$49</c:f>
              <c:numCache>
                <c:formatCode>0.0</c:formatCode>
                <c:ptCount val="4"/>
                <c:pt idx="0">
                  <c:v>4.5999999999999996</c:v>
                </c:pt>
                <c:pt idx="1">
                  <c:v>8.1</c:v>
                </c:pt>
                <c:pt idx="2">
                  <c:v>8.9</c:v>
                </c:pt>
                <c:pt idx="3">
                  <c:v>4.7</c:v>
                </c:pt>
              </c:numCache>
            </c:numRef>
          </c:val>
          <c:extLst>
            <c:ext xmlns:c16="http://schemas.microsoft.com/office/drawing/2014/chart" uri="{C3380CC4-5D6E-409C-BE32-E72D297353CC}">
              <c16:uniqueId val="{00000002-E7EA-4055-B1A8-A044366ECBB3}"/>
            </c:ext>
          </c:extLst>
        </c:ser>
        <c:dLbls>
          <c:dLblPos val="inEnd"/>
          <c:showLegendKey val="0"/>
          <c:showVal val="1"/>
          <c:showCatName val="0"/>
          <c:showSerName val="0"/>
          <c:showPercent val="0"/>
          <c:showBubbleSize val="0"/>
        </c:dLbls>
        <c:gapWidth val="65"/>
        <c:axId val="277193839"/>
        <c:axId val="277189263"/>
      </c:barChart>
      <c:catAx>
        <c:axId val="277193839"/>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0" i="0" u="none" strike="noStrike" kern="1200" cap="all" baseline="0">
                <a:solidFill>
                  <a:schemeClr val="dk1">
                    <a:lumMod val="75000"/>
                    <a:lumOff val="25000"/>
                  </a:schemeClr>
                </a:solidFill>
                <a:latin typeface="+mn-lt"/>
                <a:ea typeface="+mn-ea"/>
                <a:cs typeface="+mn-cs"/>
              </a:defRPr>
            </a:pPr>
            <a:endParaRPr lang="en-US"/>
          </a:p>
        </c:txPr>
        <c:crossAx val="277189263"/>
        <c:crosses val="autoZero"/>
        <c:auto val="1"/>
        <c:lblAlgn val="ctr"/>
        <c:lblOffset val="100"/>
        <c:noMultiLvlLbl val="0"/>
      </c:catAx>
      <c:valAx>
        <c:axId val="277189263"/>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277193839"/>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2000"/>
      </a:pPr>
      <a:endParaRPr lang="en-US"/>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'Compassionate &amp; Inclusive'!$B$57</c:f>
              <c:strCache>
                <c:ptCount val="1"/>
                <c:pt idx="0">
                  <c:v>No</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Inclusive'!$C$56:$F$56</c:f>
              <c:strCache>
                <c:ptCount val="4"/>
                <c:pt idx="0">
                  <c:v>MHLD</c:v>
                </c:pt>
                <c:pt idx="1">
                  <c:v>Morriston</c:v>
                </c:pt>
                <c:pt idx="2">
                  <c:v>NPTS</c:v>
                </c:pt>
                <c:pt idx="3">
                  <c:v>PCTS</c:v>
                </c:pt>
              </c:strCache>
            </c:strRef>
          </c:cat>
          <c:val>
            <c:numRef>
              <c:f>'Compassionate &amp; Inclusive'!$C$57:$F$57</c:f>
              <c:numCache>
                <c:formatCode>0.0</c:formatCode>
                <c:ptCount val="4"/>
                <c:pt idx="0">
                  <c:v>88.6</c:v>
                </c:pt>
                <c:pt idx="1">
                  <c:v>0.8</c:v>
                </c:pt>
                <c:pt idx="2">
                  <c:v>0.5</c:v>
                </c:pt>
                <c:pt idx="3">
                  <c:v>3.5999999999999996</c:v>
                </c:pt>
              </c:numCache>
            </c:numRef>
          </c:val>
          <c:extLst>
            <c:ext xmlns:c16="http://schemas.microsoft.com/office/drawing/2014/chart" uri="{C3380CC4-5D6E-409C-BE32-E72D297353CC}">
              <c16:uniqueId val="{00000000-0EB5-4B66-882C-5892E4FFC7F2}"/>
            </c:ext>
          </c:extLst>
        </c:ser>
        <c:ser>
          <c:idx val="1"/>
          <c:order val="1"/>
          <c:tx>
            <c:strRef>
              <c:f>'Compassionate &amp; Inclusive'!$B$58</c:f>
              <c:strCache>
                <c:ptCount val="1"/>
                <c:pt idx="0">
                  <c:v>Prefer not to say</c:v>
                </c:pt>
              </c:strCache>
            </c:strRef>
          </c:tx>
          <c:spPr>
            <a:solidFill>
              <a:srgbClr val="FFC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Inclusive'!$C$56:$F$56</c:f>
              <c:strCache>
                <c:ptCount val="4"/>
                <c:pt idx="0">
                  <c:v>MHLD</c:v>
                </c:pt>
                <c:pt idx="1">
                  <c:v>Morriston</c:v>
                </c:pt>
                <c:pt idx="2">
                  <c:v>NPTS</c:v>
                </c:pt>
                <c:pt idx="3">
                  <c:v>PCTS</c:v>
                </c:pt>
              </c:strCache>
            </c:strRef>
          </c:cat>
          <c:val>
            <c:numRef>
              <c:f>'Compassionate &amp; Inclusive'!$C$58:$F$58</c:f>
              <c:numCache>
                <c:formatCode>0.0</c:formatCode>
                <c:ptCount val="4"/>
                <c:pt idx="0">
                  <c:v>5.4</c:v>
                </c:pt>
                <c:pt idx="1">
                  <c:v>0.5</c:v>
                </c:pt>
                <c:pt idx="2">
                  <c:v>0.5</c:v>
                </c:pt>
                <c:pt idx="3">
                  <c:v>4.9000000000000004</c:v>
                </c:pt>
              </c:numCache>
            </c:numRef>
          </c:val>
          <c:extLst>
            <c:ext xmlns:c16="http://schemas.microsoft.com/office/drawing/2014/chart" uri="{C3380CC4-5D6E-409C-BE32-E72D297353CC}">
              <c16:uniqueId val="{00000001-0EB5-4B66-882C-5892E4FFC7F2}"/>
            </c:ext>
          </c:extLst>
        </c:ser>
        <c:ser>
          <c:idx val="2"/>
          <c:order val="2"/>
          <c:tx>
            <c:strRef>
              <c:f>'Compassionate &amp; Inclusive'!$B$59</c:f>
              <c:strCache>
                <c:ptCount val="1"/>
                <c:pt idx="0">
                  <c:v>Yes</c:v>
                </c:pt>
              </c:strCache>
            </c:strRef>
          </c:tx>
          <c:spPr>
            <a:solidFill>
              <a:srgbClr val="FF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Inclusive'!$C$56:$F$56</c:f>
              <c:strCache>
                <c:ptCount val="4"/>
                <c:pt idx="0">
                  <c:v>MHLD</c:v>
                </c:pt>
                <c:pt idx="1">
                  <c:v>Morriston</c:v>
                </c:pt>
                <c:pt idx="2">
                  <c:v>NPTS</c:v>
                </c:pt>
                <c:pt idx="3">
                  <c:v>PCTS</c:v>
                </c:pt>
              </c:strCache>
            </c:strRef>
          </c:cat>
          <c:val>
            <c:numRef>
              <c:f>'Compassionate &amp; Inclusive'!$C$59:$F$59</c:f>
              <c:numCache>
                <c:formatCode>0.0</c:formatCode>
                <c:ptCount val="4"/>
                <c:pt idx="0">
                  <c:v>6</c:v>
                </c:pt>
                <c:pt idx="1">
                  <c:v>0.3</c:v>
                </c:pt>
                <c:pt idx="2">
                  <c:v>86.4</c:v>
                </c:pt>
                <c:pt idx="3">
                  <c:v>53.300000000000004</c:v>
                </c:pt>
              </c:numCache>
            </c:numRef>
          </c:val>
          <c:extLst>
            <c:ext xmlns:c16="http://schemas.microsoft.com/office/drawing/2014/chart" uri="{C3380CC4-5D6E-409C-BE32-E72D297353CC}">
              <c16:uniqueId val="{00000002-0EB5-4B66-882C-5892E4FFC7F2}"/>
            </c:ext>
          </c:extLst>
        </c:ser>
        <c:dLbls>
          <c:dLblPos val="inEnd"/>
          <c:showLegendKey val="0"/>
          <c:showVal val="1"/>
          <c:showCatName val="0"/>
          <c:showSerName val="0"/>
          <c:showPercent val="0"/>
          <c:showBubbleSize val="0"/>
        </c:dLbls>
        <c:gapWidth val="65"/>
        <c:axId val="2001010863"/>
        <c:axId val="277190927"/>
      </c:barChart>
      <c:catAx>
        <c:axId val="2001010863"/>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0" i="0" u="none" strike="noStrike" kern="1200" cap="all" baseline="0">
                <a:solidFill>
                  <a:schemeClr val="dk1">
                    <a:lumMod val="75000"/>
                    <a:lumOff val="25000"/>
                  </a:schemeClr>
                </a:solidFill>
                <a:latin typeface="+mn-lt"/>
                <a:ea typeface="+mn-ea"/>
                <a:cs typeface="+mn-cs"/>
              </a:defRPr>
            </a:pPr>
            <a:endParaRPr lang="en-US"/>
          </a:p>
        </c:txPr>
        <c:crossAx val="277190927"/>
        <c:crosses val="autoZero"/>
        <c:auto val="1"/>
        <c:lblAlgn val="ctr"/>
        <c:lblOffset val="100"/>
        <c:noMultiLvlLbl val="0"/>
      </c:catAx>
      <c:valAx>
        <c:axId val="277190927"/>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2001010863"/>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2000"/>
      </a:pPr>
      <a:endParaRPr lang="en-US"/>
    </a:p>
  </c:txPr>
  <c:externalData r:id="rId3">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'Compassionate &amp; Inclusive'!$B$43</c:f>
              <c:strCache>
                <c:ptCount val="1"/>
                <c:pt idx="0">
                  <c:v>No</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Inclusive'!$C$42:$F$42</c:f>
              <c:strCache>
                <c:ptCount val="4"/>
                <c:pt idx="0">
                  <c:v>MHLD</c:v>
                </c:pt>
                <c:pt idx="1">
                  <c:v>Morriston</c:v>
                </c:pt>
                <c:pt idx="2">
                  <c:v>NPTS</c:v>
                </c:pt>
                <c:pt idx="3">
                  <c:v>PCTS</c:v>
                </c:pt>
              </c:strCache>
            </c:strRef>
          </c:cat>
          <c:val>
            <c:numRef>
              <c:f>'Compassionate &amp; Inclusive'!$C$43:$F$43</c:f>
              <c:numCache>
                <c:formatCode>0.0</c:formatCode>
                <c:ptCount val="4"/>
                <c:pt idx="0">
                  <c:v>87.5</c:v>
                </c:pt>
                <c:pt idx="1">
                  <c:v>81.2</c:v>
                </c:pt>
                <c:pt idx="2">
                  <c:v>91.100000000000009</c:v>
                </c:pt>
                <c:pt idx="3">
                  <c:v>91.8</c:v>
                </c:pt>
              </c:numCache>
            </c:numRef>
          </c:val>
          <c:extLst>
            <c:ext xmlns:c16="http://schemas.microsoft.com/office/drawing/2014/chart" uri="{C3380CC4-5D6E-409C-BE32-E72D297353CC}">
              <c16:uniqueId val="{00000000-B3C2-4445-84A1-2E2A45B49309}"/>
            </c:ext>
          </c:extLst>
        </c:ser>
        <c:ser>
          <c:idx val="1"/>
          <c:order val="1"/>
          <c:tx>
            <c:strRef>
              <c:f>'Compassionate &amp; Inclusive'!$B$44</c:f>
              <c:strCache>
                <c:ptCount val="1"/>
                <c:pt idx="0">
                  <c:v>Prefer not to say</c:v>
                </c:pt>
              </c:strCache>
            </c:strRef>
          </c:tx>
          <c:spPr>
            <a:solidFill>
              <a:srgbClr val="FFC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Inclusive'!$C$42:$F$42</c:f>
              <c:strCache>
                <c:ptCount val="4"/>
                <c:pt idx="0">
                  <c:v>MHLD</c:v>
                </c:pt>
                <c:pt idx="1">
                  <c:v>Morriston</c:v>
                </c:pt>
                <c:pt idx="2">
                  <c:v>NPTS</c:v>
                </c:pt>
                <c:pt idx="3">
                  <c:v>PCTS</c:v>
                </c:pt>
              </c:strCache>
            </c:strRef>
          </c:cat>
          <c:val>
            <c:numRef>
              <c:f>'Compassionate &amp; Inclusive'!$C$44:$F$44</c:f>
              <c:numCache>
                <c:formatCode>0.0</c:formatCode>
                <c:ptCount val="4"/>
                <c:pt idx="0">
                  <c:v>2.2999999999999998</c:v>
                </c:pt>
                <c:pt idx="1">
                  <c:v>3.6999999999999997</c:v>
                </c:pt>
                <c:pt idx="2">
                  <c:v>1.9</c:v>
                </c:pt>
                <c:pt idx="3">
                  <c:v>1.3</c:v>
                </c:pt>
              </c:numCache>
            </c:numRef>
          </c:val>
          <c:extLst>
            <c:ext xmlns:c16="http://schemas.microsoft.com/office/drawing/2014/chart" uri="{C3380CC4-5D6E-409C-BE32-E72D297353CC}">
              <c16:uniqueId val="{00000001-B3C2-4445-84A1-2E2A45B49309}"/>
            </c:ext>
          </c:extLst>
        </c:ser>
        <c:ser>
          <c:idx val="2"/>
          <c:order val="2"/>
          <c:tx>
            <c:strRef>
              <c:f>'Compassionate &amp; Inclusive'!$B$45</c:f>
              <c:strCache>
                <c:ptCount val="1"/>
                <c:pt idx="0">
                  <c:v>Yes</c:v>
                </c:pt>
              </c:strCache>
            </c:strRef>
          </c:tx>
          <c:spPr>
            <a:solidFill>
              <a:srgbClr val="FF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Inclusive'!$C$42:$F$42</c:f>
              <c:strCache>
                <c:ptCount val="4"/>
                <c:pt idx="0">
                  <c:v>MHLD</c:v>
                </c:pt>
                <c:pt idx="1">
                  <c:v>Morriston</c:v>
                </c:pt>
                <c:pt idx="2">
                  <c:v>NPTS</c:v>
                </c:pt>
                <c:pt idx="3">
                  <c:v>PCTS</c:v>
                </c:pt>
              </c:strCache>
            </c:strRef>
          </c:cat>
          <c:val>
            <c:numRef>
              <c:f>'Compassionate &amp; Inclusive'!$C$45:$F$45</c:f>
              <c:numCache>
                <c:formatCode>0.0</c:formatCode>
                <c:ptCount val="4"/>
                <c:pt idx="0">
                  <c:v>10.299999999999999</c:v>
                </c:pt>
                <c:pt idx="1">
                  <c:v>15.2</c:v>
                </c:pt>
                <c:pt idx="2">
                  <c:v>7.0000000000000009</c:v>
                </c:pt>
                <c:pt idx="3">
                  <c:v>6.9</c:v>
                </c:pt>
              </c:numCache>
            </c:numRef>
          </c:val>
          <c:extLst>
            <c:ext xmlns:c16="http://schemas.microsoft.com/office/drawing/2014/chart" uri="{C3380CC4-5D6E-409C-BE32-E72D297353CC}">
              <c16:uniqueId val="{00000002-B3C2-4445-84A1-2E2A45B49309}"/>
            </c:ext>
          </c:extLst>
        </c:ser>
        <c:dLbls>
          <c:dLblPos val="inEnd"/>
          <c:showLegendKey val="0"/>
          <c:showVal val="1"/>
          <c:showCatName val="0"/>
          <c:showSerName val="0"/>
          <c:showPercent val="0"/>
          <c:showBubbleSize val="0"/>
        </c:dLbls>
        <c:gapWidth val="65"/>
        <c:axId val="277892383"/>
        <c:axId val="277901119"/>
      </c:barChart>
      <c:catAx>
        <c:axId val="277892383"/>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0" i="0" u="none" strike="noStrike" kern="1200" cap="all" baseline="0">
                <a:solidFill>
                  <a:schemeClr val="dk1">
                    <a:lumMod val="75000"/>
                    <a:lumOff val="25000"/>
                  </a:schemeClr>
                </a:solidFill>
                <a:latin typeface="+mn-lt"/>
                <a:ea typeface="+mn-ea"/>
                <a:cs typeface="+mn-cs"/>
              </a:defRPr>
            </a:pPr>
            <a:endParaRPr lang="en-US"/>
          </a:p>
        </c:txPr>
        <c:crossAx val="277901119"/>
        <c:crosses val="autoZero"/>
        <c:auto val="1"/>
        <c:lblAlgn val="ctr"/>
        <c:lblOffset val="100"/>
        <c:noMultiLvlLbl val="0"/>
      </c:catAx>
      <c:valAx>
        <c:axId val="277901119"/>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277892383"/>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2000"/>
      </a:pPr>
      <a:endParaRPr lang="en-US"/>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'Compassionate &amp; Inclusive'!$B$10</c:f>
              <c:strCache>
                <c:ptCount val="1"/>
                <c:pt idx="0">
                  <c:v>Agree</c:v>
                </c:pt>
              </c:strCache>
            </c:strRef>
          </c:tx>
          <c:spPr>
            <a:solidFill>
              <a:srgbClr val="92D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Inclusive'!$C$9:$F$9</c:f>
              <c:strCache>
                <c:ptCount val="4"/>
                <c:pt idx="0">
                  <c:v>MHLD</c:v>
                </c:pt>
                <c:pt idx="1">
                  <c:v>Morriston</c:v>
                </c:pt>
                <c:pt idx="2">
                  <c:v>NPTS</c:v>
                </c:pt>
                <c:pt idx="3">
                  <c:v>PCTS</c:v>
                </c:pt>
              </c:strCache>
            </c:strRef>
          </c:cat>
          <c:val>
            <c:numRef>
              <c:f>'Compassionate &amp; Inclusive'!$C$10:$F$10</c:f>
              <c:numCache>
                <c:formatCode>0.0</c:formatCode>
                <c:ptCount val="4"/>
                <c:pt idx="0">
                  <c:v>49.6</c:v>
                </c:pt>
                <c:pt idx="1">
                  <c:v>50.3</c:v>
                </c:pt>
                <c:pt idx="2">
                  <c:v>54.7</c:v>
                </c:pt>
                <c:pt idx="3">
                  <c:v>54.400000000000006</c:v>
                </c:pt>
              </c:numCache>
            </c:numRef>
          </c:val>
          <c:extLst>
            <c:ext xmlns:c16="http://schemas.microsoft.com/office/drawing/2014/chart" uri="{C3380CC4-5D6E-409C-BE32-E72D297353CC}">
              <c16:uniqueId val="{00000000-04A2-41F8-92B0-B859F6090D93}"/>
            </c:ext>
          </c:extLst>
        </c:ser>
        <c:ser>
          <c:idx val="1"/>
          <c:order val="1"/>
          <c:tx>
            <c:strRef>
              <c:f>'Compassionate &amp; Inclusive'!$B$11</c:f>
              <c:strCache>
                <c:ptCount val="1"/>
                <c:pt idx="0">
                  <c:v>Disagree</c:v>
                </c:pt>
              </c:strCache>
            </c:strRef>
          </c:tx>
          <c:spPr>
            <a:solidFill>
              <a:srgbClr val="FF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Inclusive'!$C$9:$F$9</c:f>
              <c:strCache>
                <c:ptCount val="4"/>
                <c:pt idx="0">
                  <c:v>MHLD</c:v>
                </c:pt>
                <c:pt idx="1">
                  <c:v>Morriston</c:v>
                </c:pt>
                <c:pt idx="2">
                  <c:v>NPTS</c:v>
                </c:pt>
                <c:pt idx="3">
                  <c:v>PCTS</c:v>
                </c:pt>
              </c:strCache>
            </c:strRef>
          </c:cat>
          <c:val>
            <c:numRef>
              <c:f>'Compassionate &amp; Inclusive'!$C$11:$F$11</c:f>
              <c:numCache>
                <c:formatCode>0.0</c:formatCode>
                <c:ptCount val="4"/>
                <c:pt idx="0">
                  <c:v>6</c:v>
                </c:pt>
                <c:pt idx="1">
                  <c:v>7.9</c:v>
                </c:pt>
                <c:pt idx="2">
                  <c:v>5.6000000000000005</c:v>
                </c:pt>
                <c:pt idx="3">
                  <c:v>8</c:v>
                </c:pt>
              </c:numCache>
            </c:numRef>
          </c:val>
          <c:extLst>
            <c:ext xmlns:c16="http://schemas.microsoft.com/office/drawing/2014/chart" uri="{C3380CC4-5D6E-409C-BE32-E72D297353CC}">
              <c16:uniqueId val="{00000001-04A2-41F8-92B0-B859F6090D93}"/>
            </c:ext>
          </c:extLst>
        </c:ser>
        <c:ser>
          <c:idx val="2"/>
          <c:order val="2"/>
          <c:tx>
            <c:strRef>
              <c:f>'Compassionate &amp; Inclusive'!$B$12</c:f>
              <c:strCache>
                <c:ptCount val="1"/>
                <c:pt idx="0">
                  <c:v>Neither agree nor disagree</c:v>
                </c:pt>
              </c:strCache>
            </c:strRef>
          </c:tx>
          <c:spPr>
            <a:solidFill>
              <a:srgbClr val="FFC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Inclusive'!$C$9:$F$9</c:f>
              <c:strCache>
                <c:ptCount val="4"/>
                <c:pt idx="0">
                  <c:v>MHLD</c:v>
                </c:pt>
                <c:pt idx="1">
                  <c:v>Morriston</c:v>
                </c:pt>
                <c:pt idx="2">
                  <c:v>NPTS</c:v>
                </c:pt>
                <c:pt idx="3">
                  <c:v>PCTS</c:v>
                </c:pt>
              </c:strCache>
            </c:strRef>
          </c:cat>
          <c:val>
            <c:numRef>
              <c:f>'Compassionate &amp; Inclusive'!$C$12:$F$12</c:f>
              <c:numCache>
                <c:formatCode>0.0</c:formatCode>
                <c:ptCount val="4"/>
                <c:pt idx="0">
                  <c:v>11.4</c:v>
                </c:pt>
                <c:pt idx="1">
                  <c:v>14.099999999999998</c:v>
                </c:pt>
                <c:pt idx="2">
                  <c:v>8.9</c:v>
                </c:pt>
                <c:pt idx="3">
                  <c:v>10.9</c:v>
                </c:pt>
              </c:numCache>
            </c:numRef>
          </c:val>
          <c:extLst>
            <c:ext xmlns:c16="http://schemas.microsoft.com/office/drawing/2014/chart" uri="{C3380CC4-5D6E-409C-BE32-E72D297353CC}">
              <c16:uniqueId val="{00000002-04A2-41F8-92B0-B859F6090D93}"/>
            </c:ext>
          </c:extLst>
        </c:ser>
        <c:ser>
          <c:idx val="3"/>
          <c:order val="3"/>
          <c:tx>
            <c:strRef>
              <c:f>'Compassionate &amp; Inclusive'!$B$13</c:f>
              <c:strCache>
                <c:ptCount val="1"/>
                <c:pt idx="0">
                  <c:v>Strongly agree</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Inclusive'!$C$9:$F$9</c:f>
              <c:strCache>
                <c:ptCount val="4"/>
                <c:pt idx="0">
                  <c:v>MHLD</c:v>
                </c:pt>
                <c:pt idx="1">
                  <c:v>Morriston</c:v>
                </c:pt>
                <c:pt idx="2">
                  <c:v>NPTS</c:v>
                </c:pt>
                <c:pt idx="3">
                  <c:v>PCTS</c:v>
                </c:pt>
              </c:strCache>
            </c:strRef>
          </c:cat>
          <c:val>
            <c:numRef>
              <c:f>'Compassionate &amp; Inclusive'!$C$13:$F$13</c:f>
              <c:numCache>
                <c:formatCode>0.0</c:formatCode>
                <c:ptCount val="4"/>
                <c:pt idx="0">
                  <c:v>29.099999999999998</c:v>
                </c:pt>
                <c:pt idx="1">
                  <c:v>21.2</c:v>
                </c:pt>
                <c:pt idx="2">
                  <c:v>24.8</c:v>
                </c:pt>
                <c:pt idx="3">
                  <c:v>24.2</c:v>
                </c:pt>
              </c:numCache>
            </c:numRef>
          </c:val>
          <c:extLst>
            <c:ext xmlns:c16="http://schemas.microsoft.com/office/drawing/2014/chart" uri="{C3380CC4-5D6E-409C-BE32-E72D297353CC}">
              <c16:uniqueId val="{00000003-04A2-41F8-92B0-B859F6090D93}"/>
            </c:ext>
          </c:extLst>
        </c:ser>
        <c:ser>
          <c:idx val="4"/>
          <c:order val="4"/>
          <c:tx>
            <c:strRef>
              <c:f>'Compassionate &amp; Inclusive'!$B$14</c:f>
              <c:strCache>
                <c:ptCount val="1"/>
                <c:pt idx="0">
                  <c:v>Strongly disagree</c:v>
                </c:pt>
              </c:strCache>
            </c:strRef>
          </c:tx>
          <c:spPr>
            <a:solidFill>
              <a:srgbClr val="C000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Inclusive'!$C$9:$F$9</c:f>
              <c:strCache>
                <c:ptCount val="4"/>
                <c:pt idx="0">
                  <c:v>MHLD</c:v>
                </c:pt>
                <c:pt idx="1">
                  <c:v>Morriston</c:v>
                </c:pt>
                <c:pt idx="2">
                  <c:v>NPTS</c:v>
                </c:pt>
                <c:pt idx="3">
                  <c:v>PCTS</c:v>
                </c:pt>
              </c:strCache>
            </c:strRef>
          </c:cat>
          <c:val>
            <c:numRef>
              <c:f>'Compassionate &amp; Inclusive'!$C$14:$F$14</c:f>
              <c:numCache>
                <c:formatCode>0.0</c:formatCode>
                <c:ptCount val="4"/>
                <c:pt idx="0">
                  <c:v>4</c:v>
                </c:pt>
                <c:pt idx="1">
                  <c:v>6.5</c:v>
                </c:pt>
                <c:pt idx="2">
                  <c:v>6.1</c:v>
                </c:pt>
                <c:pt idx="3">
                  <c:v>2.4</c:v>
                </c:pt>
              </c:numCache>
            </c:numRef>
          </c:val>
          <c:extLst>
            <c:ext xmlns:c16="http://schemas.microsoft.com/office/drawing/2014/chart" uri="{C3380CC4-5D6E-409C-BE32-E72D297353CC}">
              <c16:uniqueId val="{00000004-04A2-41F8-92B0-B859F6090D93}"/>
            </c:ext>
          </c:extLst>
        </c:ser>
        <c:dLbls>
          <c:dLblPos val="inEnd"/>
          <c:showLegendKey val="0"/>
          <c:showVal val="1"/>
          <c:showCatName val="0"/>
          <c:showSerName val="0"/>
          <c:showPercent val="0"/>
          <c:showBubbleSize val="0"/>
        </c:dLbls>
        <c:gapWidth val="65"/>
        <c:axId val="277903199"/>
        <c:axId val="277897375"/>
      </c:barChart>
      <c:catAx>
        <c:axId val="277903199"/>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0" i="0" u="none" strike="noStrike" kern="1200" cap="all" baseline="0">
                <a:solidFill>
                  <a:schemeClr val="dk1">
                    <a:lumMod val="75000"/>
                    <a:lumOff val="25000"/>
                  </a:schemeClr>
                </a:solidFill>
                <a:latin typeface="+mn-lt"/>
                <a:ea typeface="+mn-ea"/>
                <a:cs typeface="+mn-cs"/>
              </a:defRPr>
            </a:pPr>
            <a:endParaRPr lang="en-US"/>
          </a:p>
        </c:txPr>
        <c:crossAx val="277897375"/>
        <c:crosses val="autoZero"/>
        <c:auto val="1"/>
        <c:lblAlgn val="ctr"/>
        <c:lblOffset val="100"/>
        <c:noMultiLvlLbl val="0"/>
      </c:catAx>
      <c:valAx>
        <c:axId val="277897375"/>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277903199"/>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20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'Patient Safety'!$C$19</c:f>
              <c:strCache>
                <c:ptCount val="1"/>
                <c:pt idx="0">
                  <c:v>MHLD</c:v>
                </c:pt>
              </c:strCache>
            </c:strRef>
          </c:tx>
          <c:spPr>
            <a:solidFill>
              <a:srgbClr val="00B0F0">
                <a:alpha val="85000"/>
              </a:srgb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ysClr val="windowText" lastClr="000000"/>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'Patient Safety'!$B$20:$B$24</c:f>
              <c:strCache>
                <c:ptCount val="5"/>
                <c:pt idx="0">
                  <c:v>Agree</c:v>
                </c:pt>
                <c:pt idx="1">
                  <c:v>Disagree</c:v>
                </c:pt>
                <c:pt idx="2">
                  <c:v>Neither agree nor disagree</c:v>
                </c:pt>
                <c:pt idx="3">
                  <c:v>Strongly agree</c:v>
                </c:pt>
                <c:pt idx="4">
                  <c:v>Strongly disagree</c:v>
                </c:pt>
              </c:strCache>
            </c:strRef>
          </c:cat>
          <c:val>
            <c:numRef>
              <c:f>'Patient Safety'!$C$20:$C$24</c:f>
              <c:numCache>
                <c:formatCode>0.0</c:formatCode>
                <c:ptCount val="5"/>
                <c:pt idx="0">
                  <c:v>40.699999999999996</c:v>
                </c:pt>
                <c:pt idx="1">
                  <c:v>8</c:v>
                </c:pt>
                <c:pt idx="2">
                  <c:v>31.900000000000002</c:v>
                </c:pt>
                <c:pt idx="3">
                  <c:v>14.499999999999998</c:v>
                </c:pt>
                <c:pt idx="4">
                  <c:v>4.8</c:v>
                </c:pt>
              </c:numCache>
            </c:numRef>
          </c:val>
          <c:extLst>
            <c:ext xmlns:c16="http://schemas.microsoft.com/office/drawing/2014/chart" uri="{C3380CC4-5D6E-409C-BE32-E72D297353CC}">
              <c16:uniqueId val="{00000000-15D2-4072-A391-E952F08939B8}"/>
            </c:ext>
          </c:extLst>
        </c:ser>
        <c:ser>
          <c:idx val="1"/>
          <c:order val="1"/>
          <c:tx>
            <c:strRef>
              <c:f>'Patient Safety'!$D$19</c:f>
              <c:strCache>
                <c:ptCount val="1"/>
                <c:pt idx="0">
                  <c:v>Morriston</c:v>
                </c:pt>
              </c:strCache>
            </c:strRef>
          </c:tx>
          <c:spPr>
            <a:solidFill>
              <a:srgbClr val="7030A0">
                <a:alpha val="85000"/>
              </a:srgb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'Patient Safety'!$B$20:$B$24</c:f>
              <c:strCache>
                <c:ptCount val="5"/>
                <c:pt idx="0">
                  <c:v>Agree</c:v>
                </c:pt>
                <c:pt idx="1">
                  <c:v>Disagree</c:v>
                </c:pt>
                <c:pt idx="2">
                  <c:v>Neither agree nor disagree</c:v>
                </c:pt>
                <c:pt idx="3">
                  <c:v>Strongly agree</c:v>
                </c:pt>
                <c:pt idx="4">
                  <c:v>Strongly disagree</c:v>
                </c:pt>
              </c:strCache>
            </c:strRef>
          </c:cat>
          <c:val>
            <c:numRef>
              <c:f>'Patient Safety'!$D$20:$D$24</c:f>
              <c:numCache>
                <c:formatCode>0.0</c:formatCode>
                <c:ptCount val="5"/>
                <c:pt idx="0">
                  <c:v>40.6</c:v>
                </c:pt>
                <c:pt idx="1">
                  <c:v>13.9</c:v>
                </c:pt>
                <c:pt idx="2">
                  <c:v>29.3</c:v>
                </c:pt>
                <c:pt idx="3">
                  <c:v>11.5</c:v>
                </c:pt>
                <c:pt idx="4">
                  <c:v>4.7</c:v>
                </c:pt>
              </c:numCache>
            </c:numRef>
          </c:val>
          <c:extLst>
            <c:ext xmlns:c16="http://schemas.microsoft.com/office/drawing/2014/chart" uri="{C3380CC4-5D6E-409C-BE32-E72D297353CC}">
              <c16:uniqueId val="{00000001-15D2-4072-A391-E952F08939B8}"/>
            </c:ext>
          </c:extLst>
        </c:ser>
        <c:ser>
          <c:idx val="2"/>
          <c:order val="2"/>
          <c:tx>
            <c:strRef>
              <c:f>'Patient Safety'!$E$19</c:f>
              <c:strCache>
                <c:ptCount val="1"/>
                <c:pt idx="0">
                  <c:v>NPTS</c:v>
                </c:pt>
              </c:strCache>
            </c:strRef>
          </c:tx>
          <c:spPr>
            <a:solidFill>
              <a:srgbClr val="FFFF00">
                <a:alpha val="85000"/>
              </a:srgb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ysClr val="windowText" lastClr="000000"/>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'Patient Safety'!$B$20:$B$24</c:f>
              <c:strCache>
                <c:ptCount val="5"/>
                <c:pt idx="0">
                  <c:v>Agree</c:v>
                </c:pt>
                <c:pt idx="1">
                  <c:v>Disagree</c:v>
                </c:pt>
                <c:pt idx="2">
                  <c:v>Neither agree nor disagree</c:v>
                </c:pt>
                <c:pt idx="3">
                  <c:v>Strongly agree</c:v>
                </c:pt>
                <c:pt idx="4">
                  <c:v>Strongly disagree</c:v>
                </c:pt>
              </c:strCache>
            </c:strRef>
          </c:cat>
          <c:val>
            <c:numRef>
              <c:f>'Patient Safety'!$E$20:$E$24</c:f>
              <c:numCache>
                <c:formatCode>0.0</c:formatCode>
                <c:ptCount val="5"/>
                <c:pt idx="0">
                  <c:v>47.199999999999996</c:v>
                </c:pt>
                <c:pt idx="1">
                  <c:v>7.5</c:v>
                </c:pt>
                <c:pt idx="2">
                  <c:v>22.400000000000002</c:v>
                </c:pt>
                <c:pt idx="3">
                  <c:v>19.2</c:v>
                </c:pt>
                <c:pt idx="4">
                  <c:v>3.6999999999999997</c:v>
                </c:pt>
              </c:numCache>
            </c:numRef>
          </c:val>
          <c:extLst>
            <c:ext xmlns:c16="http://schemas.microsoft.com/office/drawing/2014/chart" uri="{C3380CC4-5D6E-409C-BE32-E72D297353CC}">
              <c16:uniqueId val="{00000002-15D2-4072-A391-E952F08939B8}"/>
            </c:ext>
          </c:extLst>
        </c:ser>
        <c:ser>
          <c:idx val="3"/>
          <c:order val="3"/>
          <c:tx>
            <c:strRef>
              <c:f>'Patient Safety'!$F$19</c:f>
              <c:strCache>
                <c:ptCount val="1"/>
                <c:pt idx="0">
                  <c:v>PCTS</c:v>
                </c:pt>
              </c:strCache>
            </c:strRef>
          </c:tx>
          <c:spPr>
            <a:solidFill>
              <a:srgbClr val="00B050">
                <a:alpha val="85000"/>
              </a:srgb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'Patient Safety'!$B$20:$B$24</c:f>
              <c:strCache>
                <c:ptCount val="5"/>
                <c:pt idx="0">
                  <c:v>Agree</c:v>
                </c:pt>
                <c:pt idx="1">
                  <c:v>Disagree</c:v>
                </c:pt>
                <c:pt idx="2">
                  <c:v>Neither agree nor disagree</c:v>
                </c:pt>
                <c:pt idx="3">
                  <c:v>Strongly agree</c:v>
                </c:pt>
                <c:pt idx="4">
                  <c:v>Strongly disagree</c:v>
                </c:pt>
              </c:strCache>
            </c:strRef>
          </c:cat>
          <c:val>
            <c:numRef>
              <c:f>'Patient Safety'!$F$20:$F$24</c:f>
              <c:numCache>
                <c:formatCode>0.0</c:formatCode>
                <c:ptCount val="5"/>
                <c:pt idx="0">
                  <c:v>50.2</c:v>
                </c:pt>
                <c:pt idx="1">
                  <c:v>4.7</c:v>
                </c:pt>
                <c:pt idx="2">
                  <c:v>29.099999999999998</c:v>
                </c:pt>
                <c:pt idx="3">
                  <c:v>14.399999999999999</c:v>
                </c:pt>
                <c:pt idx="4">
                  <c:v>1.6</c:v>
                </c:pt>
              </c:numCache>
            </c:numRef>
          </c:val>
          <c:extLst>
            <c:ext xmlns:c16="http://schemas.microsoft.com/office/drawing/2014/chart" uri="{C3380CC4-5D6E-409C-BE32-E72D297353CC}">
              <c16:uniqueId val="{00000003-15D2-4072-A391-E952F08939B8}"/>
            </c:ext>
          </c:extLst>
        </c:ser>
        <c:dLbls>
          <c:dLblPos val="inEnd"/>
          <c:showLegendKey val="0"/>
          <c:showVal val="1"/>
          <c:showCatName val="0"/>
          <c:showSerName val="0"/>
          <c:showPercent val="0"/>
          <c:showBubbleSize val="0"/>
        </c:dLbls>
        <c:gapWidth val="65"/>
        <c:axId val="896723408"/>
        <c:axId val="896726320"/>
      </c:barChart>
      <c:catAx>
        <c:axId val="89672340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800" b="0" i="0" u="none" strike="noStrike" kern="1200" cap="all" baseline="0">
                <a:solidFill>
                  <a:schemeClr val="dk1">
                    <a:lumMod val="75000"/>
                    <a:lumOff val="25000"/>
                  </a:schemeClr>
                </a:solidFill>
                <a:latin typeface="+mn-lt"/>
                <a:ea typeface="+mn-ea"/>
                <a:cs typeface="+mn-cs"/>
              </a:defRPr>
            </a:pPr>
            <a:endParaRPr lang="en-US"/>
          </a:p>
        </c:txPr>
        <c:crossAx val="896726320"/>
        <c:crosses val="autoZero"/>
        <c:auto val="1"/>
        <c:lblAlgn val="ctr"/>
        <c:lblOffset val="100"/>
        <c:noMultiLvlLbl val="0"/>
      </c:catAx>
      <c:valAx>
        <c:axId val="896726320"/>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896723408"/>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'Patient Safety'!$C$25</c:f>
              <c:strCache>
                <c:ptCount val="1"/>
                <c:pt idx="0">
                  <c:v>MHLD</c:v>
                </c:pt>
              </c:strCache>
            </c:strRef>
          </c:tx>
          <c:spPr>
            <a:solidFill>
              <a:srgbClr val="00B0F0">
                <a:alpha val="85000"/>
              </a:srgb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'Patient Safety'!$B$26:$B$30</c:f>
              <c:strCache>
                <c:ptCount val="5"/>
                <c:pt idx="0">
                  <c:v>Agree</c:v>
                </c:pt>
                <c:pt idx="1">
                  <c:v>Disagree</c:v>
                </c:pt>
                <c:pt idx="2">
                  <c:v>Neither agree nor disagree</c:v>
                </c:pt>
                <c:pt idx="3">
                  <c:v>Strongly agree</c:v>
                </c:pt>
                <c:pt idx="4">
                  <c:v>Strongly disagree</c:v>
                </c:pt>
              </c:strCache>
            </c:strRef>
          </c:cat>
          <c:val>
            <c:numRef>
              <c:f>'Patient Safety'!$C$26:$C$30</c:f>
              <c:numCache>
                <c:formatCode>0.0</c:formatCode>
                <c:ptCount val="5"/>
                <c:pt idx="0">
                  <c:v>37.9</c:v>
                </c:pt>
                <c:pt idx="1">
                  <c:v>12.8</c:v>
                </c:pt>
                <c:pt idx="2">
                  <c:v>32.800000000000004</c:v>
                </c:pt>
                <c:pt idx="3">
                  <c:v>11.1</c:v>
                </c:pt>
                <c:pt idx="4">
                  <c:v>5.4</c:v>
                </c:pt>
              </c:numCache>
            </c:numRef>
          </c:val>
          <c:extLst>
            <c:ext xmlns:c16="http://schemas.microsoft.com/office/drawing/2014/chart" uri="{C3380CC4-5D6E-409C-BE32-E72D297353CC}">
              <c16:uniqueId val="{00000000-ED48-484C-A755-02C79237C13F}"/>
            </c:ext>
          </c:extLst>
        </c:ser>
        <c:ser>
          <c:idx val="1"/>
          <c:order val="1"/>
          <c:tx>
            <c:strRef>
              <c:f>'Patient Safety'!$D$25</c:f>
              <c:strCache>
                <c:ptCount val="1"/>
                <c:pt idx="0">
                  <c:v>Morriston</c:v>
                </c:pt>
              </c:strCache>
            </c:strRef>
          </c:tx>
          <c:spPr>
            <a:solidFill>
              <a:srgbClr val="7030A0">
                <a:alpha val="85000"/>
              </a:srgb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'Patient Safety'!$B$26:$B$30</c:f>
              <c:strCache>
                <c:ptCount val="5"/>
                <c:pt idx="0">
                  <c:v>Agree</c:v>
                </c:pt>
                <c:pt idx="1">
                  <c:v>Disagree</c:v>
                </c:pt>
                <c:pt idx="2">
                  <c:v>Neither agree nor disagree</c:v>
                </c:pt>
                <c:pt idx="3">
                  <c:v>Strongly agree</c:v>
                </c:pt>
                <c:pt idx="4">
                  <c:v>Strongly disagree</c:v>
                </c:pt>
              </c:strCache>
            </c:strRef>
          </c:cat>
          <c:val>
            <c:numRef>
              <c:f>'Patient Safety'!$D$26:$D$30</c:f>
              <c:numCache>
                <c:formatCode>0.0</c:formatCode>
                <c:ptCount val="5"/>
                <c:pt idx="0">
                  <c:v>33.200000000000003</c:v>
                </c:pt>
                <c:pt idx="1">
                  <c:v>17.5</c:v>
                </c:pt>
                <c:pt idx="2">
                  <c:v>31.7</c:v>
                </c:pt>
                <c:pt idx="3">
                  <c:v>8.4</c:v>
                </c:pt>
                <c:pt idx="4">
                  <c:v>9.1999999999999993</c:v>
                </c:pt>
              </c:numCache>
            </c:numRef>
          </c:val>
          <c:extLst>
            <c:ext xmlns:c16="http://schemas.microsoft.com/office/drawing/2014/chart" uri="{C3380CC4-5D6E-409C-BE32-E72D297353CC}">
              <c16:uniqueId val="{00000001-ED48-484C-A755-02C79237C13F}"/>
            </c:ext>
          </c:extLst>
        </c:ser>
        <c:ser>
          <c:idx val="2"/>
          <c:order val="2"/>
          <c:tx>
            <c:strRef>
              <c:f>'Patient Safety'!$E$25</c:f>
              <c:strCache>
                <c:ptCount val="1"/>
                <c:pt idx="0">
                  <c:v>NPTS</c:v>
                </c:pt>
              </c:strCache>
            </c:strRef>
          </c:tx>
          <c:spPr>
            <a:solidFill>
              <a:srgbClr val="FFFF00">
                <a:alpha val="85000"/>
              </a:srgb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'Patient Safety'!$B$26:$B$30</c:f>
              <c:strCache>
                <c:ptCount val="5"/>
                <c:pt idx="0">
                  <c:v>Agree</c:v>
                </c:pt>
                <c:pt idx="1">
                  <c:v>Disagree</c:v>
                </c:pt>
                <c:pt idx="2">
                  <c:v>Neither agree nor disagree</c:v>
                </c:pt>
                <c:pt idx="3">
                  <c:v>Strongly agree</c:v>
                </c:pt>
                <c:pt idx="4">
                  <c:v>Strongly disagree</c:v>
                </c:pt>
              </c:strCache>
            </c:strRef>
          </c:cat>
          <c:val>
            <c:numRef>
              <c:f>'Patient Safety'!$E$26:$E$30</c:f>
              <c:numCache>
                <c:formatCode>0.0</c:formatCode>
                <c:ptCount val="5"/>
                <c:pt idx="0">
                  <c:v>43.5</c:v>
                </c:pt>
                <c:pt idx="1">
                  <c:v>8.4</c:v>
                </c:pt>
                <c:pt idx="2">
                  <c:v>28.000000000000004</c:v>
                </c:pt>
                <c:pt idx="3">
                  <c:v>14.499999999999998</c:v>
                </c:pt>
                <c:pt idx="4">
                  <c:v>5.6000000000000005</c:v>
                </c:pt>
              </c:numCache>
            </c:numRef>
          </c:val>
          <c:extLst>
            <c:ext xmlns:c16="http://schemas.microsoft.com/office/drawing/2014/chart" uri="{C3380CC4-5D6E-409C-BE32-E72D297353CC}">
              <c16:uniqueId val="{00000002-ED48-484C-A755-02C79237C13F}"/>
            </c:ext>
          </c:extLst>
        </c:ser>
        <c:ser>
          <c:idx val="3"/>
          <c:order val="3"/>
          <c:tx>
            <c:strRef>
              <c:f>'Patient Safety'!$F$25</c:f>
              <c:strCache>
                <c:ptCount val="1"/>
                <c:pt idx="0">
                  <c:v>PCTS</c:v>
                </c:pt>
              </c:strCache>
            </c:strRef>
          </c:tx>
          <c:spPr>
            <a:solidFill>
              <a:srgbClr val="00B050">
                <a:alpha val="85000"/>
              </a:srgb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'Patient Safety'!$B$26:$B$30</c:f>
              <c:strCache>
                <c:ptCount val="5"/>
                <c:pt idx="0">
                  <c:v>Agree</c:v>
                </c:pt>
                <c:pt idx="1">
                  <c:v>Disagree</c:v>
                </c:pt>
                <c:pt idx="2">
                  <c:v>Neither agree nor disagree</c:v>
                </c:pt>
                <c:pt idx="3">
                  <c:v>Strongly agree</c:v>
                </c:pt>
                <c:pt idx="4">
                  <c:v>Strongly disagree</c:v>
                </c:pt>
              </c:strCache>
            </c:strRef>
          </c:cat>
          <c:val>
            <c:numRef>
              <c:f>'Patient Safety'!$F$26:$F$30</c:f>
              <c:numCache>
                <c:formatCode>0.0</c:formatCode>
                <c:ptCount val="5"/>
                <c:pt idx="0">
                  <c:v>39.6</c:v>
                </c:pt>
                <c:pt idx="1">
                  <c:v>13.600000000000001</c:v>
                </c:pt>
                <c:pt idx="2">
                  <c:v>29.599999999999998</c:v>
                </c:pt>
                <c:pt idx="3">
                  <c:v>12.9</c:v>
                </c:pt>
                <c:pt idx="4">
                  <c:v>4.3999999999999995</c:v>
                </c:pt>
              </c:numCache>
            </c:numRef>
          </c:val>
          <c:extLst>
            <c:ext xmlns:c16="http://schemas.microsoft.com/office/drawing/2014/chart" uri="{C3380CC4-5D6E-409C-BE32-E72D297353CC}">
              <c16:uniqueId val="{00000003-ED48-484C-A755-02C79237C13F}"/>
            </c:ext>
          </c:extLst>
        </c:ser>
        <c:dLbls>
          <c:dLblPos val="inEnd"/>
          <c:showLegendKey val="0"/>
          <c:showVal val="1"/>
          <c:showCatName val="0"/>
          <c:showSerName val="0"/>
          <c:showPercent val="0"/>
          <c:showBubbleSize val="0"/>
        </c:dLbls>
        <c:gapWidth val="65"/>
        <c:axId val="1127203536"/>
        <c:axId val="1127203952"/>
      </c:barChart>
      <c:catAx>
        <c:axId val="1127203536"/>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800" b="0" i="0" u="none" strike="noStrike" kern="1200" cap="all" baseline="0">
                <a:solidFill>
                  <a:schemeClr val="dk1">
                    <a:lumMod val="75000"/>
                    <a:lumOff val="25000"/>
                  </a:schemeClr>
                </a:solidFill>
                <a:latin typeface="+mn-lt"/>
                <a:ea typeface="+mn-ea"/>
                <a:cs typeface="+mn-cs"/>
              </a:defRPr>
            </a:pPr>
            <a:endParaRPr lang="en-US"/>
          </a:p>
        </c:txPr>
        <c:crossAx val="1127203952"/>
        <c:crosses val="autoZero"/>
        <c:auto val="1"/>
        <c:lblAlgn val="ctr"/>
        <c:lblOffset val="100"/>
        <c:noMultiLvlLbl val="0"/>
      </c:catAx>
      <c:valAx>
        <c:axId val="112720395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1127203536"/>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1800"/>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'Compassionate &amp; Inclusive'!$C$87</c:f>
              <c:strCache>
                <c:ptCount val="1"/>
                <c:pt idx="0">
                  <c:v>MHLD</c:v>
                </c:pt>
              </c:strCache>
            </c:strRef>
          </c:tx>
          <c:spPr>
            <a:solidFill>
              <a:schemeClr val="accent1">
                <a:alpha val="85000"/>
              </a:schemeClr>
            </a:solidFill>
            <a:ln w="9525" cap="flat" cmpd="sng" algn="ctr">
              <a:solidFill>
                <a:schemeClr val="lt1">
                  <a:alpha val="50000"/>
                </a:schemeClr>
              </a:solidFill>
              <a:round/>
            </a:ln>
            <a:effectLst/>
          </c:spPr>
          <c:invertIfNegative val="0"/>
          <c:dPt>
            <c:idx val="0"/>
            <c:invertIfNegative val="0"/>
            <c:bubble3D val="0"/>
            <c:spPr>
              <a:solidFill>
                <a:srgbClr val="00B0F0"/>
              </a:solidFill>
              <a:ln w="9525" cap="flat" cmpd="sng" algn="ctr">
                <a:solidFill>
                  <a:schemeClr val="lt1">
                    <a:alpha val="50000"/>
                  </a:schemeClr>
                </a:solidFill>
                <a:round/>
              </a:ln>
              <a:effectLst/>
            </c:spPr>
            <c:extLst>
              <c:ext xmlns:c16="http://schemas.microsoft.com/office/drawing/2014/chart" uri="{C3380CC4-5D6E-409C-BE32-E72D297353CC}">
                <c16:uniqueId val="{00000001-DB8E-4A3B-BF91-57B7AA6E6AF5}"/>
              </c:ext>
            </c:extLst>
          </c:dPt>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Inclusive'!$B$88:$B$92</c:f>
              <c:strCache>
                <c:ptCount val="5"/>
                <c:pt idx="0">
                  <c:v>Agree</c:v>
                </c:pt>
                <c:pt idx="1">
                  <c:v>Disagree</c:v>
                </c:pt>
                <c:pt idx="2">
                  <c:v>Neither agree nor disagree</c:v>
                </c:pt>
                <c:pt idx="3">
                  <c:v>Strongly agree</c:v>
                </c:pt>
                <c:pt idx="4">
                  <c:v>Strongly disagree</c:v>
                </c:pt>
              </c:strCache>
            </c:strRef>
          </c:cat>
          <c:val>
            <c:numRef>
              <c:f>'Compassionate &amp; Inclusive'!$C$88:$C$92</c:f>
              <c:numCache>
                <c:formatCode>0.0</c:formatCode>
                <c:ptCount val="5"/>
                <c:pt idx="0">
                  <c:v>48.4</c:v>
                </c:pt>
                <c:pt idx="1">
                  <c:v>3.1</c:v>
                </c:pt>
                <c:pt idx="2">
                  <c:v>9.4</c:v>
                </c:pt>
                <c:pt idx="3">
                  <c:v>38.700000000000003</c:v>
                </c:pt>
                <c:pt idx="4">
                  <c:v>0.3</c:v>
                </c:pt>
              </c:numCache>
            </c:numRef>
          </c:val>
          <c:extLst>
            <c:ext xmlns:c16="http://schemas.microsoft.com/office/drawing/2014/chart" uri="{C3380CC4-5D6E-409C-BE32-E72D297353CC}">
              <c16:uniqueId val="{00000002-DB8E-4A3B-BF91-57B7AA6E6AF5}"/>
            </c:ext>
          </c:extLst>
        </c:ser>
        <c:ser>
          <c:idx val="1"/>
          <c:order val="1"/>
          <c:tx>
            <c:strRef>
              <c:f>'Compassionate &amp; Inclusive'!$D$87</c:f>
              <c:strCache>
                <c:ptCount val="1"/>
                <c:pt idx="0">
                  <c:v>Morriston</c:v>
                </c:pt>
              </c:strCache>
            </c:strRef>
          </c:tx>
          <c:spPr>
            <a:solidFill>
              <a:srgbClr val="7030A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Inclusive'!$B$88:$B$92</c:f>
              <c:strCache>
                <c:ptCount val="5"/>
                <c:pt idx="0">
                  <c:v>Agree</c:v>
                </c:pt>
                <c:pt idx="1">
                  <c:v>Disagree</c:v>
                </c:pt>
                <c:pt idx="2">
                  <c:v>Neither agree nor disagree</c:v>
                </c:pt>
                <c:pt idx="3">
                  <c:v>Strongly agree</c:v>
                </c:pt>
                <c:pt idx="4">
                  <c:v>Strongly disagree</c:v>
                </c:pt>
              </c:strCache>
            </c:strRef>
          </c:cat>
          <c:val>
            <c:numRef>
              <c:f>'Compassionate &amp; Inclusive'!$D$88:$D$92</c:f>
              <c:numCache>
                <c:formatCode>0.0</c:formatCode>
                <c:ptCount val="5"/>
                <c:pt idx="0">
                  <c:v>8.1</c:v>
                </c:pt>
                <c:pt idx="1">
                  <c:v>20.399999999999999</c:v>
                </c:pt>
                <c:pt idx="2">
                  <c:v>18.3</c:v>
                </c:pt>
                <c:pt idx="3">
                  <c:v>3.1</c:v>
                </c:pt>
                <c:pt idx="4">
                  <c:v>55.2</c:v>
                </c:pt>
              </c:numCache>
            </c:numRef>
          </c:val>
          <c:extLst>
            <c:ext xmlns:c16="http://schemas.microsoft.com/office/drawing/2014/chart" uri="{C3380CC4-5D6E-409C-BE32-E72D297353CC}">
              <c16:uniqueId val="{00000003-DB8E-4A3B-BF91-57B7AA6E6AF5}"/>
            </c:ext>
          </c:extLst>
        </c:ser>
        <c:ser>
          <c:idx val="2"/>
          <c:order val="2"/>
          <c:tx>
            <c:strRef>
              <c:f>'Compassionate &amp; Inclusive'!$E$87</c:f>
              <c:strCache>
                <c:ptCount val="1"/>
                <c:pt idx="0">
                  <c:v>NPTS</c:v>
                </c:pt>
              </c:strCache>
            </c:strRef>
          </c:tx>
          <c:spPr>
            <a:solidFill>
              <a:srgbClr val="FFFF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Inclusive'!$B$88:$B$92</c:f>
              <c:strCache>
                <c:ptCount val="5"/>
                <c:pt idx="0">
                  <c:v>Agree</c:v>
                </c:pt>
                <c:pt idx="1">
                  <c:v>Disagree</c:v>
                </c:pt>
                <c:pt idx="2">
                  <c:v>Neither agree nor disagree</c:v>
                </c:pt>
                <c:pt idx="3">
                  <c:v>Strongly agree</c:v>
                </c:pt>
                <c:pt idx="4">
                  <c:v>Strongly disagree</c:v>
                </c:pt>
              </c:strCache>
            </c:strRef>
          </c:cat>
          <c:val>
            <c:numRef>
              <c:f>'Compassionate &amp; Inclusive'!$E$88:$E$92</c:f>
              <c:numCache>
                <c:formatCode>0.0</c:formatCode>
                <c:ptCount val="5"/>
                <c:pt idx="0">
                  <c:v>24.8</c:v>
                </c:pt>
                <c:pt idx="1">
                  <c:v>2.8000000000000003</c:v>
                </c:pt>
                <c:pt idx="2">
                  <c:v>56.100000000000009</c:v>
                </c:pt>
                <c:pt idx="3">
                  <c:v>1.9</c:v>
                </c:pt>
                <c:pt idx="4">
                  <c:v>12.6</c:v>
                </c:pt>
              </c:numCache>
            </c:numRef>
          </c:val>
          <c:extLst>
            <c:ext xmlns:c16="http://schemas.microsoft.com/office/drawing/2014/chart" uri="{C3380CC4-5D6E-409C-BE32-E72D297353CC}">
              <c16:uniqueId val="{00000004-DB8E-4A3B-BF91-57B7AA6E6AF5}"/>
            </c:ext>
          </c:extLst>
        </c:ser>
        <c:ser>
          <c:idx val="3"/>
          <c:order val="3"/>
          <c:tx>
            <c:strRef>
              <c:f>'Compassionate &amp; Inclusive'!$F$87</c:f>
              <c:strCache>
                <c:ptCount val="1"/>
                <c:pt idx="0">
                  <c:v>PCTS</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Inclusive'!$B$88:$B$92</c:f>
              <c:strCache>
                <c:ptCount val="5"/>
                <c:pt idx="0">
                  <c:v>Agree</c:v>
                </c:pt>
                <c:pt idx="1">
                  <c:v>Disagree</c:v>
                </c:pt>
                <c:pt idx="2">
                  <c:v>Neither agree nor disagree</c:v>
                </c:pt>
                <c:pt idx="3">
                  <c:v>Strongly agree</c:v>
                </c:pt>
                <c:pt idx="4">
                  <c:v>Strongly disagree</c:v>
                </c:pt>
              </c:strCache>
            </c:strRef>
          </c:cat>
          <c:val>
            <c:numRef>
              <c:f>'Compassionate &amp; Inclusive'!$F$88:$F$92</c:f>
              <c:numCache>
                <c:formatCode>0.0</c:formatCode>
                <c:ptCount val="5"/>
                <c:pt idx="0">
                  <c:v>1.0999999999999999</c:v>
                </c:pt>
                <c:pt idx="1">
                  <c:v>6.9</c:v>
                </c:pt>
                <c:pt idx="2">
                  <c:v>38</c:v>
                </c:pt>
                <c:pt idx="3">
                  <c:v>0.2</c:v>
                </c:pt>
                <c:pt idx="4">
                  <c:v>51.300000000000004</c:v>
                </c:pt>
              </c:numCache>
            </c:numRef>
          </c:val>
          <c:extLst>
            <c:ext xmlns:c16="http://schemas.microsoft.com/office/drawing/2014/chart" uri="{C3380CC4-5D6E-409C-BE32-E72D297353CC}">
              <c16:uniqueId val="{00000005-DB8E-4A3B-BF91-57B7AA6E6AF5}"/>
            </c:ext>
          </c:extLst>
        </c:ser>
        <c:dLbls>
          <c:dLblPos val="inEnd"/>
          <c:showLegendKey val="0"/>
          <c:showVal val="1"/>
          <c:showCatName val="0"/>
          <c:showSerName val="0"/>
          <c:showPercent val="0"/>
          <c:showBubbleSize val="0"/>
        </c:dLbls>
        <c:gapWidth val="65"/>
        <c:axId val="773484512"/>
        <c:axId val="778455376"/>
      </c:barChart>
      <c:catAx>
        <c:axId val="77348451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800" b="0" i="0" u="none" strike="noStrike" kern="1200" cap="all" baseline="0">
                <a:solidFill>
                  <a:schemeClr val="dk1">
                    <a:lumMod val="75000"/>
                    <a:lumOff val="25000"/>
                  </a:schemeClr>
                </a:solidFill>
                <a:latin typeface="+mn-lt"/>
                <a:ea typeface="+mn-ea"/>
                <a:cs typeface="+mn-cs"/>
              </a:defRPr>
            </a:pPr>
            <a:endParaRPr lang="en-US"/>
          </a:p>
        </c:txPr>
        <c:crossAx val="778455376"/>
        <c:crosses val="autoZero"/>
        <c:auto val="1"/>
        <c:lblAlgn val="ctr"/>
        <c:lblOffset val="100"/>
        <c:noMultiLvlLbl val="0"/>
      </c:catAx>
      <c:valAx>
        <c:axId val="778455376"/>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773484512"/>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1800"/>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'Compassionate &amp; Inclusive'!$C$93</c:f>
              <c:strCache>
                <c:ptCount val="1"/>
                <c:pt idx="0">
                  <c:v>MHLD</c:v>
                </c:pt>
              </c:strCache>
            </c:strRef>
          </c:tx>
          <c:spPr>
            <a:solidFill>
              <a:srgbClr val="00B0F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Inclusive'!$B$94:$B$98</c:f>
              <c:strCache>
                <c:ptCount val="5"/>
                <c:pt idx="0">
                  <c:v>Agree</c:v>
                </c:pt>
                <c:pt idx="1">
                  <c:v>Disagree</c:v>
                </c:pt>
                <c:pt idx="2">
                  <c:v>Neither agree nor disagree</c:v>
                </c:pt>
                <c:pt idx="3">
                  <c:v>Strongly agree</c:v>
                </c:pt>
                <c:pt idx="4">
                  <c:v>Strongly disagree</c:v>
                </c:pt>
              </c:strCache>
            </c:strRef>
          </c:cat>
          <c:val>
            <c:numRef>
              <c:f>'Compassionate &amp; Inclusive'!$C$94:$C$98</c:f>
              <c:numCache>
                <c:formatCode>0.0</c:formatCode>
                <c:ptCount val="5"/>
                <c:pt idx="0">
                  <c:v>49.6</c:v>
                </c:pt>
                <c:pt idx="1">
                  <c:v>1.0999999999999999</c:v>
                </c:pt>
                <c:pt idx="2">
                  <c:v>7.1</c:v>
                </c:pt>
                <c:pt idx="3">
                  <c:v>41.9</c:v>
                </c:pt>
                <c:pt idx="4">
                  <c:v>0.3</c:v>
                </c:pt>
              </c:numCache>
            </c:numRef>
          </c:val>
          <c:extLst>
            <c:ext xmlns:c16="http://schemas.microsoft.com/office/drawing/2014/chart" uri="{C3380CC4-5D6E-409C-BE32-E72D297353CC}">
              <c16:uniqueId val="{00000000-E4EB-40B1-A68A-895276948582}"/>
            </c:ext>
          </c:extLst>
        </c:ser>
        <c:ser>
          <c:idx val="1"/>
          <c:order val="1"/>
          <c:tx>
            <c:strRef>
              <c:f>'Compassionate &amp; Inclusive'!$D$93</c:f>
              <c:strCache>
                <c:ptCount val="1"/>
                <c:pt idx="0">
                  <c:v>Morriston</c:v>
                </c:pt>
              </c:strCache>
            </c:strRef>
          </c:tx>
          <c:spPr>
            <a:solidFill>
              <a:srgbClr val="7030A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Inclusive'!$B$94:$B$98</c:f>
              <c:strCache>
                <c:ptCount val="5"/>
                <c:pt idx="0">
                  <c:v>Agree</c:v>
                </c:pt>
                <c:pt idx="1">
                  <c:v>Disagree</c:v>
                </c:pt>
                <c:pt idx="2">
                  <c:v>Neither agree nor disagree</c:v>
                </c:pt>
                <c:pt idx="3">
                  <c:v>Strongly agree</c:v>
                </c:pt>
                <c:pt idx="4">
                  <c:v>Strongly disagree</c:v>
                </c:pt>
              </c:strCache>
            </c:strRef>
          </c:cat>
          <c:val>
            <c:numRef>
              <c:f>'Compassionate &amp; Inclusive'!$D$94:$D$98</c:f>
              <c:numCache>
                <c:formatCode>0.0</c:formatCode>
                <c:ptCount val="5"/>
                <c:pt idx="0">
                  <c:v>2.9000000000000004</c:v>
                </c:pt>
                <c:pt idx="1">
                  <c:v>16.2</c:v>
                </c:pt>
                <c:pt idx="2">
                  <c:v>23.599999999999998</c:v>
                </c:pt>
                <c:pt idx="3">
                  <c:v>2.1</c:v>
                </c:pt>
                <c:pt idx="4">
                  <c:v>55.800000000000004</c:v>
                </c:pt>
              </c:numCache>
            </c:numRef>
          </c:val>
          <c:extLst>
            <c:ext xmlns:c16="http://schemas.microsoft.com/office/drawing/2014/chart" uri="{C3380CC4-5D6E-409C-BE32-E72D297353CC}">
              <c16:uniqueId val="{00000001-E4EB-40B1-A68A-895276948582}"/>
            </c:ext>
          </c:extLst>
        </c:ser>
        <c:ser>
          <c:idx val="2"/>
          <c:order val="2"/>
          <c:tx>
            <c:strRef>
              <c:f>'Compassionate &amp; Inclusive'!$E$93</c:f>
              <c:strCache>
                <c:ptCount val="1"/>
                <c:pt idx="0">
                  <c:v>NPTS</c:v>
                </c:pt>
              </c:strCache>
            </c:strRef>
          </c:tx>
          <c:spPr>
            <a:solidFill>
              <a:srgbClr val="FFFF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Inclusive'!$B$94:$B$98</c:f>
              <c:strCache>
                <c:ptCount val="5"/>
                <c:pt idx="0">
                  <c:v>Agree</c:v>
                </c:pt>
                <c:pt idx="1">
                  <c:v>Disagree</c:v>
                </c:pt>
                <c:pt idx="2">
                  <c:v>Neither agree nor disagree</c:v>
                </c:pt>
                <c:pt idx="3">
                  <c:v>Strongly agree</c:v>
                </c:pt>
                <c:pt idx="4">
                  <c:v>Strongly disagree</c:v>
                </c:pt>
              </c:strCache>
            </c:strRef>
          </c:cat>
          <c:val>
            <c:numRef>
              <c:f>'Compassionate &amp; Inclusive'!$E$94:$E$98</c:f>
              <c:numCache>
                <c:formatCode>0.0</c:formatCode>
                <c:ptCount val="5"/>
                <c:pt idx="0">
                  <c:v>28.999999999999996</c:v>
                </c:pt>
                <c:pt idx="1">
                  <c:v>0.5</c:v>
                </c:pt>
                <c:pt idx="2">
                  <c:v>56.499999999999993</c:v>
                </c:pt>
                <c:pt idx="3">
                  <c:v>1.4000000000000001</c:v>
                </c:pt>
                <c:pt idx="4">
                  <c:v>11.700000000000001</c:v>
                </c:pt>
              </c:numCache>
            </c:numRef>
          </c:val>
          <c:extLst>
            <c:ext xmlns:c16="http://schemas.microsoft.com/office/drawing/2014/chart" uri="{C3380CC4-5D6E-409C-BE32-E72D297353CC}">
              <c16:uniqueId val="{00000002-E4EB-40B1-A68A-895276948582}"/>
            </c:ext>
          </c:extLst>
        </c:ser>
        <c:ser>
          <c:idx val="3"/>
          <c:order val="3"/>
          <c:tx>
            <c:strRef>
              <c:f>'Compassionate &amp; Inclusive'!$F$93</c:f>
              <c:strCache>
                <c:ptCount val="1"/>
                <c:pt idx="0">
                  <c:v>PCTS</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Inclusive'!$B$94:$B$98</c:f>
              <c:strCache>
                <c:ptCount val="5"/>
                <c:pt idx="0">
                  <c:v>Agree</c:v>
                </c:pt>
                <c:pt idx="1">
                  <c:v>Disagree</c:v>
                </c:pt>
                <c:pt idx="2">
                  <c:v>Neither agree nor disagree</c:v>
                </c:pt>
                <c:pt idx="3">
                  <c:v>Strongly agree</c:v>
                </c:pt>
                <c:pt idx="4">
                  <c:v>Strongly disagree</c:v>
                </c:pt>
              </c:strCache>
            </c:strRef>
          </c:cat>
          <c:val>
            <c:numRef>
              <c:f>'Compassionate &amp; Inclusive'!$F$94:$F$98</c:f>
              <c:numCache>
                <c:formatCode>0.0</c:formatCode>
                <c:ptCount val="5"/>
                <c:pt idx="0">
                  <c:v>0.70000000000000007</c:v>
                </c:pt>
                <c:pt idx="1">
                  <c:v>8</c:v>
                </c:pt>
                <c:pt idx="2">
                  <c:v>39.800000000000004</c:v>
                </c:pt>
                <c:pt idx="3">
                  <c:v>0.2</c:v>
                </c:pt>
                <c:pt idx="4">
                  <c:v>46.7</c:v>
                </c:pt>
              </c:numCache>
            </c:numRef>
          </c:val>
          <c:extLst>
            <c:ext xmlns:c16="http://schemas.microsoft.com/office/drawing/2014/chart" uri="{C3380CC4-5D6E-409C-BE32-E72D297353CC}">
              <c16:uniqueId val="{00000003-E4EB-40B1-A68A-895276948582}"/>
            </c:ext>
          </c:extLst>
        </c:ser>
        <c:dLbls>
          <c:dLblPos val="inEnd"/>
          <c:showLegendKey val="0"/>
          <c:showVal val="1"/>
          <c:showCatName val="0"/>
          <c:showSerName val="0"/>
          <c:showPercent val="0"/>
          <c:showBubbleSize val="0"/>
        </c:dLbls>
        <c:gapWidth val="65"/>
        <c:axId val="1035524176"/>
        <c:axId val="1035526256"/>
      </c:barChart>
      <c:catAx>
        <c:axId val="1035524176"/>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800" b="0" i="0" u="none" strike="noStrike" kern="1200" cap="all" baseline="0">
                <a:solidFill>
                  <a:schemeClr val="dk1">
                    <a:lumMod val="75000"/>
                    <a:lumOff val="25000"/>
                  </a:schemeClr>
                </a:solidFill>
                <a:latin typeface="+mn-lt"/>
                <a:ea typeface="+mn-ea"/>
                <a:cs typeface="+mn-cs"/>
              </a:defRPr>
            </a:pPr>
            <a:endParaRPr lang="en-US"/>
          </a:p>
        </c:txPr>
        <c:crossAx val="1035526256"/>
        <c:crosses val="autoZero"/>
        <c:auto val="1"/>
        <c:lblAlgn val="ctr"/>
        <c:lblOffset val="100"/>
        <c:noMultiLvlLbl val="0"/>
      </c:catAx>
      <c:valAx>
        <c:axId val="1035526256"/>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1035524176"/>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1800"/>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'Compassionate &amp; Inclusive'!$C$99</c:f>
              <c:strCache>
                <c:ptCount val="1"/>
                <c:pt idx="0">
                  <c:v>MHLD</c:v>
                </c:pt>
              </c:strCache>
            </c:strRef>
          </c:tx>
          <c:spPr>
            <a:solidFill>
              <a:srgbClr val="00B0F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Inclusive'!$B$100:$B$104</c:f>
              <c:strCache>
                <c:ptCount val="5"/>
                <c:pt idx="0">
                  <c:v>Agree</c:v>
                </c:pt>
                <c:pt idx="1">
                  <c:v>Disagree</c:v>
                </c:pt>
                <c:pt idx="2">
                  <c:v>Neither agree nor disagree</c:v>
                </c:pt>
                <c:pt idx="3">
                  <c:v>Strongly agree</c:v>
                </c:pt>
                <c:pt idx="4">
                  <c:v>Strongly disagree</c:v>
                </c:pt>
              </c:strCache>
            </c:strRef>
          </c:cat>
          <c:val>
            <c:numRef>
              <c:f>'Compassionate &amp; Inclusive'!$C$100:$C$104</c:f>
              <c:numCache>
                <c:formatCode>0.0</c:formatCode>
                <c:ptCount val="5"/>
                <c:pt idx="0">
                  <c:v>43</c:v>
                </c:pt>
                <c:pt idx="1">
                  <c:v>10.5</c:v>
                </c:pt>
                <c:pt idx="2">
                  <c:v>13.700000000000001</c:v>
                </c:pt>
                <c:pt idx="3">
                  <c:v>29.599999999999998</c:v>
                </c:pt>
                <c:pt idx="4">
                  <c:v>3.1</c:v>
                </c:pt>
              </c:numCache>
            </c:numRef>
          </c:val>
          <c:extLst>
            <c:ext xmlns:c16="http://schemas.microsoft.com/office/drawing/2014/chart" uri="{C3380CC4-5D6E-409C-BE32-E72D297353CC}">
              <c16:uniqueId val="{00000000-3BDB-42BC-8B61-BBD20E9A2B65}"/>
            </c:ext>
          </c:extLst>
        </c:ser>
        <c:ser>
          <c:idx val="1"/>
          <c:order val="1"/>
          <c:tx>
            <c:strRef>
              <c:f>'Compassionate &amp; Inclusive'!$D$99</c:f>
              <c:strCache>
                <c:ptCount val="1"/>
                <c:pt idx="0">
                  <c:v>Morriston</c:v>
                </c:pt>
              </c:strCache>
            </c:strRef>
          </c:tx>
          <c:spPr>
            <a:solidFill>
              <a:srgbClr val="7030A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Inclusive'!$B$100:$B$104</c:f>
              <c:strCache>
                <c:ptCount val="5"/>
                <c:pt idx="0">
                  <c:v>Agree</c:v>
                </c:pt>
                <c:pt idx="1">
                  <c:v>Disagree</c:v>
                </c:pt>
                <c:pt idx="2">
                  <c:v>Neither agree nor disagree</c:v>
                </c:pt>
                <c:pt idx="3">
                  <c:v>Strongly agree</c:v>
                </c:pt>
                <c:pt idx="4">
                  <c:v>Strongly disagree</c:v>
                </c:pt>
              </c:strCache>
            </c:strRef>
          </c:cat>
          <c:val>
            <c:numRef>
              <c:f>'Compassionate &amp; Inclusive'!$D$100:$D$104</c:f>
              <c:numCache>
                <c:formatCode>0.0</c:formatCode>
                <c:ptCount val="5"/>
                <c:pt idx="0">
                  <c:v>2.6</c:v>
                </c:pt>
                <c:pt idx="1">
                  <c:v>15.7</c:v>
                </c:pt>
                <c:pt idx="2">
                  <c:v>23.799999999999997</c:v>
                </c:pt>
                <c:pt idx="3">
                  <c:v>2.1</c:v>
                </c:pt>
                <c:pt idx="4">
                  <c:v>35.6</c:v>
                </c:pt>
              </c:numCache>
            </c:numRef>
          </c:val>
          <c:extLst>
            <c:ext xmlns:c16="http://schemas.microsoft.com/office/drawing/2014/chart" uri="{C3380CC4-5D6E-409C-BE32-E72D297353CC}">
              <c16:uniqueId val="{00000001-3BDB-42BC-8B61-BBD20E9A2B65}"/>
            </c:ext>
          </c:extLst>
        </c:ser>
        <c:ser>
          <c:idx val="2"/>
          <c:order val="2"/>
          <c:tx>
            <c:strRef>
              <c:f>'Compassionate &amp; Inclusive'!$E$99</c:f>
              <c:strCache>
                <c:ptCount val="1"/>
                <c:pt idx="0">
                  <c:v>NPTS</c:v>
                </c:pt>
              </c:strCache>
            </c:strRef>
          </c:tx>
          <c:spPr>
            <a:solidFill>
              <a:srgbClr val="FFFF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Inclusive'!$B$100:$B$104</c:f>
              <c:strCache>
                <c:ptCount val="5"/>
                <c:pt idx="0">
                  <c:v>Agree</c:v>
                </c:pt>
                <c:pt idx="1">
                  <c:v>Disagree</c:v>
                </c:pt>
                <c:pt idx="2">
                  <c:v>Neither agree nor disagree</c:v>
                </c:pt>
                <c:pt idx="3">
                  <c:v>Strongly agree</c:v>
                </c:pt>
                <c:pt idx="4">
                  <c:v>Strongly disagree</c:v>
                </c:pt>
              </c:strCache>
            </c:strRef>
          </c:cat>
          <c:val>
            <c:numRef>
              <c:f>'Compassionate &amp; Inclusive'!$E$100:$E$104</c:f>
              <c:numCache>
                <c:formatCode>0.0</c:formatCode>
                <c:ptCount val="5"/>
                <c:pt idx="0">
                  <c:v>29.4</c:v>
                </c:pt>
                <c:pt idx="1">
                  <c:v>0.89999999999999991</c:v>
                </c:pt>
                <c:pt idx="2">
                  <c:v>49.1</c:v>
                </c:pt>
                <c:pt idx="3">
                  <c:v>9.3000000000000007</c:v>
                </c:pt>
                <c:pt idx="4">
                  <c:v>20.100000000000001</c:v>
                </c:pt>
              </c:numCache>
            </c:numRef>
          </c:val>
          <c:extLst>
            <c:ext xmlns:c16="http://schemas.microsoft.com/office/drawing/2014/chart" uri="{C3380CC4-5D6E-409C-BE32-E72D297353CC}">
              <c16:uniqueId val="{00000002-3BDB-42BC-8B61-BBD20E9A2B65}"/>
            </c:ext>
          </c:extLst>
        </c:ser>
        <c:ser>
          <c:idx val="3"/>
          <c:order val="3"/>
          <c:tx>
            <c:strRef>
              <c:f>'Compassionate &amp; Inclusive'!$F$99</c:f>
              <c:strCache>
                <c:ptCount val="1"/>
                <c:pt idx="0">
                  <c:v>PCTS</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Inclusive'!$B$100:$B$104</c:f>
              <c:strCache>
                <c:ptCount val="5"/>
                <c:pt idx="0">
                  <c:v>Agree</c:v>
                </c:pt>
                <c:pt idx="1">
                  <c:v>Disagree</c:v>
                </c:pt>
                <c:pt idx="2">
                  <c:v>Neither agree nor disagree</c:v>
                </c:pt>
                <c:pt idx="3">
                  <c:v>Strongly agree</c:v>
                </c:pt>
                <c:pt idx="4">
                  <c:v>Strongly disagree</c:v>
                </c:pt>
              </c:strCache>
            </c:strRef>
          </c:cat>
          <c:val>
            <c:numRef>
              <c:f>'Compassionate &amp; Inclusive'!$F$100:$F$104</c:f>
              <c:numCache>
                <c:formatCode>0.0</c:formatCode>
                <c:ptCount val="5"/>
                <c:pt idx="0">
                  <c:v>12.9</c:v>
                </c:pt>
                <c:pt idx="1">
                  <c:v>15.1</c:v>
                </c:pt>
                <c:pt idx="2">
                  <c:v>22.2</c:v>
                </c:pt>
                <c:pt idx="3">
                  <c:v>3.1</c:v>
                </c:pt>
                <c:pt idx="4">
                  <c:v>50.4</c:v>
                </c:pt>
              </c:numCache>
            </c:numRef>
          </c:val>
          <c:extLst>
            <c:ext xmlns:c16="http://schemas.microsoft.com/office/drawing/2014/chart" uri="{C3380CC4-5D6E-409C-BE32-E72D297353CC}">
              <c16:uniqueId val="{00000003-3BDB-42BC-8B61-BBD20E9A2B65}"/>
            </c:ext>
          </c:extLst>
        </c:ser>
        <c:dLbls>
          <c:dLblPos val="inEnd"/>
          <c:showLegendKey val="0"/>
          <c:showVal val="1"/>
          <c:showCatName val="0"/>
          <c:showSerName val="0"/>
          <c:showPercent val="0"/>
          <c:showBubbleSize val="0"/>
        </c:dLbls>
        <c:gapWidth val="65"/>
        <c:axId val="1035538736"/>
        <c:axId val="1035525840"/>
      </c:barChart>
      <c:catAx>
        <c:axId val="1035538736"/>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800" b="0" i="0" u="none" strike="noStrike" kern="1200" cap="all" baseline="0">
                <a:solidFill>
                  <a:schemeClr val="dk1">
                    <a:lumMod val="75000"/>
                    <a:lumOff val="25000"/>
                  </a:schemeClr>
                </a:solidFill>
                <a:latin typeface="+mn-lt"/>
                <a:ea typeface="+mn-ea"/>
                <a:cs typeface="+mn-cs"/>
              </a:defRPr>
            </a:pPr>
            <a:endParaRPr lang="en-US"/>
          </a:p>
        </c:txPr>
        <c:crossAx val="1035525840"/>
        <c:crosses val="autoZero"/>
        <c:auto val="1"/>
        <c:lblAlgn val="ctr"/>
        <c:lblOffset val="100"/>
        <c:noMultiLvlLbl val="0"/>
      </c:catAx>
      <c:valAx>
        <c:axId val="1035525840"/>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1035538736"/>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1800"/>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'Compassionate &amp; Inclusive'!$C$105</c:f>
              <c:strCache>
                <c:ptCount val="1"/>
                <c:pt idx="0">
                  <c:v>MHLD</c:v>
                </c:pt>
              </c:strCache>
            </c:strRef>
          </c:tx>
          <c:spPr>
            <a:solidFill>
              <a:srgbClr val="00B0F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Inclusive'!$B$106:$B$110</c:f>
              <c:strCache>
                <c:ptCount val="5"/>
                <c:pt idx="0">
                  <c:v>Agree</c:v>
                </c:pt>
                <c:pt idx="1">
                  <c:v>Disagree</c:v>
                </c:pt>
                <c:pt idx="2">
                  <c:v>Neither agree nor disagree</c:v>
                </c:pt>
                <c:pt idx="3">
                  <c:v>Strongly agree</c:v>
                </c:pt>
                <c:pt idx="4">
                  <c:v>Strongly disagree</c:v>
                </c:pt>
              </c:strCache>
            </c:strRef>
          </c:cat>
          <c:val>
            <c:numRef>
              <c:f>'Compassionate &amp; Inclusive'!$C$106:$C$110</c:f>
              <c:numCache>
                <c:formatCode>0.0</c:formatCode>
                <c:ptCount val="5"/>
                <c:pt idx="0">
                  <c:v>50.7</c:v>
                </c:pt>
                <c:pt idx="1">
                  <c:v>5.4</c:v>
                </c:pt>
                <c:pt idx="2">
                  <c:v>15.1</c:v>
                </c:pt>
                <c:pt idx="3">
                  <c:v>25.1</c:v>
                </c:pt>
                <c:pt idx="4">
                  <c:v>3.6999999999999997</c:v>
                </c:pt>
              </c:numCache>
            </c:numRef>
          </c:val>
          <c:extLst>
            <c:ext xmlns:c16="http://schemas.microsoft.com/office/drawing/2014/chart" uri="{C3380CC4-5D6E-409C-BE32-E72D297353CC}">
              <c16:uniqueId val="{00000000-522E-479F-B7B5-7D6726D27550}"/>
            </c:ext>
          </c:extLst>
        </c:ser>
        <c:ser>
          <c:idx val="1"/>
          <c:order val="1"/>
          <c:tx>
            <c:strRef>
              <c:f>'Compassionate &amp; Inclusive'!$D$105</c:f>
              <c:strCache>
                <c:ptCount val="1"/>
                <c:pt idx="0">
                  <c:v>Morriston</c:v>
                </c:pt>
              </c:strCache>
            </c:strRef>
          </c:tx>
          <c:spPr>
            <a:solidFill>
              <a:srgbClr val="7030A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Inclusive'!$B$106:$B$110</c:f>
              <c:strCache>
                <c:ptCount val="5"/>
                <c:pt idx="0">
                  <c:v>Agree</c:v>
                </c:pt>
                <c:pt idx="1">
                  <c:v>Disagree</c:v>
                </c:pt>
                <c:pt idx="2">
                  <c:v>Neither agree nor disagree</c:v>
                </c:pt>
                <c:pt idx="3">
                  <c:v>Strongly agree</c:v>
                </c:pt>
                <c:pt idx="4">
                  <c:v>Strongly disagree</c:v>
                </c:pt>
              </c:strCache>
            </c:strRef>
          </c:cat>
          <c:val>
            <c:numRef>
              <c:f>'Compassionate &amp; Inclusive'!$D$106:$D$110</c:f>
              <c:numCache>
                <c:formatCode>0.0</c:formatCode>
                <c:ptCount val="5"/>
                <c:pt idx="0">
                  <c:v>16.5</c:v>
                </c:pt>
                <c:pt idx="1">
                  <c:v>25.1</c:v>
                </c:pt>
                <c:pt idx="2">
                  <c:v>14.7</c:v>
                </c:pt>
                <c:pt idx="3">
                  <c:v>8.1</c:v>
                </c:pt>
                <c:pt idx="4">
                  <c:v>41.9</c:v>
                </c:pt>
              </c:numCache>
            </c:numRef>
          </c:val>
          <c:extLst>
            <c:ext xmlns:c16="http://schemas.microsoft.com/office/drawing/2014/chart" uri="{C3380CC4-5D6E-409C-BE32-E72D297353CC}">
              <c16:uniqueId val="{00000001-522E-479F-B7B5-7D6726D27550}"/>
            </c:ext>
          </c:extLst>
        </c:ser>
        <c:ser>
          <c:idx val="2"/>
          <c:order val="2"/>
          <c:tx>
            <c:strRef>
              <c:f>'Compassionate &amp; Inclusive'!$E$105</c:f>
              <c:strCache>
                <c:ptCount val="1"/>
                <c:pt idx="0">
                  <c:v>NPTS</c:v>
                </c:pt>
              </c:strCache>
            </c:strRef>
          </c:tx>
          <c:spPr>
            <a:solidFill>
              <a:srgbClr val="FFFF0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Inclusive'!$B$106:$B$110</c:f>
              <c:strCache>
                <c:ptCount val="5"/>
                <c:pt idx="0">
                  <c:v>Agree</c:v>
                </c:pt>
                <c:pt idx="1">
                  <c:v>Disagree</c:v>
                </c:pt>
                <c:pt idx="2">
                  <c:v>Neither agree nor disagree</c:v>
                </c:pt>
                <c:pt idx="3">
                  <c:v>Strongly agree</c:v>
                </c:pt>
                <c:pt idx="4">
                  <c:v>Strongly disagree</c:v>
                </c:pt>
              </c:strCache>
            </c:strRef>
          </c:cat>
          <c:val>
            <c:numRef>
              <c:f>'Compassionate &amp; Inclusive'!$E$106:$E$110</c:f>
              <c:numCache>
                <c:formatCode>0.0</c:formatCode>
                <c:ptCount val="5"/>
                <c:pt idx="0">
                  <c:v>18.7</c:v>
                </c:pt>
                <c:pt idx="1">
                  <c:v>2.8000000000000003</c:v>
                </c:pt>
                <c:pt idx="2">
                  <c:v>56.100000000000009</c:v>
                </c:pt>
                <c:pt idx="3">
                  <c:v>4.2</c:v>
                </c:pt>
                <c:pt idx="4">
                  <c:v>23.799999999999997</c:v>
                </c:pt>
              </c:numCache>
            </c:numRef>
          </c:val>
          <c:extLst>
            <c:ext xmlns:c16="http://schemas.microsoft.com/office/drawing/2014/chart" uri="{C3380CC4-5D6E-409C-BE32-E72D297353CC}">
              <c16:uniqueId val="{00000002-522E-479F-B7B5-7D6726D27550}"/>
            </c:ext>
          </c:extLst>
        </c:ser>
        <c:ser>
          <c:idx val="3"/>
          <c:order val="3"/>
          <c:tx>
            <c:strRef>
              <c:f>'Compassionate &amp; Inclusive'!$F$105</c:f>
              <c:strCache>
                <c:ptCount val="1"/>
                <c:pt idx="0">
                  <c:v>PCTS</c:v>
                </c:pt>
              </c:strCache>
            </c:strRef>
          </c:tx>
          <c:spPr>
            <a:solidFill>
              <a:srgbClr val="00B05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'Compassionate &amp; Inclusive'!$B$106:$B$110</c:f>
              <c:strCache>
                <c:ptCount val="5"/>
                <c:pt idx="0">
                  <c:v>Agree</c:v>
                </c:pt>
                <c:pt idx="1">
                  <c:v>Disagree</c:v>
                </c:pt>
                <c:pt idx="2">
                  <c:v>Neither agree nor disagree</c:v>
                </c:pt>
                <c:pt idx="3">
                  <c:v>Strongly agree</c:v>
                </c:pt>
                <c:pt idx="4">
                  <c:v>Strongly disagree</c:v>
                </c:pt>
              </c:strCache>
            </c:strRef>
          </c:cat>
          <c:val>
            <c:numRef>
              <c:f>'Compassionate &amp; Inclusive'!$F$106:$F$110</c:f>
              <c:numCache>
                <c:formatCode>0.0</c:formatCode>
                <c:ptCount val="5"/>
                <c:pt idx="0">
                  <c:v>5.8000000000000007</c:v>
                </c:pt>
                <c:pt idx="1">
                  <c:v>22.2</c:v>
                </c:pt>
                <c:pt idx="2">
                  <c:v>20.399999999999999</c:v>
                </c:pt>
                <c:pt idx="3">
                  <c:v>1.0999999999999999</c:v>
                </c:pt>
                <c:pt idx="4">
                  <c:v>40.9</c:v>
                </c:pt>
              </c:numCache>
            </c:numRef>
          </c:val>
          <c:extLst>
            <c:ext xmlns:c16="http://schemas.microsoft.com/office/drawing/2014/chart" uri="{C3380CC4-5D6E-409C-BE32-E72D297353CC}">
              <c16:uniqueId val="{00000003-522E-479F-B7B5-7D6726D27550}"/>
            </c:ext>
          </c:extLst>
        </c:ser>
        <c:dLbls>
          <c:dLblPos val="inEnd"/>
          <c:showLegendKey val="0"/>
          <c:showVal val="1"/>
          <c:showCatName val="0"/>
          <c:showSerName val="0"/>
          <c:showPercent val="0"/>
          <c:showBubbleSize val="0"/>
        </c:dLbls>
        <c:gapWidth val="65"/>
        <c:axId val="965647952"/>
        <c:axId val="965646288"/>
      </c:barChart>
      <c:catAx>
        <c:axId val="96564795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800" b="0" i="0" u="none" strike="noStrike" kern="1200" cap="all" baseline="0">
                <a:solidFill>
                  <a:schemeClr val="dk1">
                    <a:lumMod val="75000"/>
                    <a:lumOff val="25000"/>
                  </a:schemeClr>
                </a:solidFill>
                <a:latin typeface="+mn-lt"/>
                <a:ea typeface="+mn-ea"/>
                <a:cs typeface="+mn-cs"/>
              </a:defRPr>
            </a:pPr>
            <a:endParaRPr lang="en-US"/>
          </a:p>
        </c:txPr>
        <c:crossAx val="965646288"/>
        <c:crosses val="autoZero"/>
        <c:auto val="1"/>
        <c:lblAlgn val="ctr"/>
        <c:lblOffset val="100"/>
        <c:noMultiLvlLbl val="0"/>
      </c:catAx>
      <c:valAx>
        <c:axId val="965646288"/>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965647952"/>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18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0.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1.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2.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3.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4.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5.xml><?xml version="1.0" encoding="utf-8"?>
<cs:chartStyle xmlns:cs="http://schemas.microsoft.com/office/drawing/2012/chartStyle" xmlns:a="http://schemas.openxmlformats.org/drawingml/2006/main" id="300">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6.xml><?xml version="1.0" encoding="utf-8"?>
<cs:chartStyle xmlns:cs="http://schemas.microsoft.com/office/drawing/2012/chartStyle" xmlns:a="http://schemas.openxmlformats.org/drawingml/2006/main" id="300">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7.xml><?xml version="1.0" encoding="utf-8"?>
<cs:chartStyle xmlns:cs="http://schemas.microsoft.com/office/drawing/2012/chartStyle" xmlns:a="http://schemas.openxmlformats.org/drawingml/2006/main" id="300">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8.xml><?xml version="1.0" encoding="utf-8"?>
<cs:chartStyle xmlns:cs="http://schemas.microsoft.com/office/drawing/2012/chartStyle" xmlns:a="http://schemas.openxmlformats.org/drawingml/2006/main" id="300">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9.xml><?xml version="1.0" encoding="utf-8"?>
<cs:chartStyle xmlns:cs="http://schemas.microsoft.com/office/drawing/2012/chartStyle" xmlns:a="http://schemas.openxmlformats.org/drawingml/2006/main" id="300">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0.xml><?xml version="1.0" encoding="utf-8"?>
<cs:chartStyle xmlns:cs="http://schemas.microsoft.com/office/drawing/2012/chartStyle" xmlns:a="http://schemas.openxmlformats.org/drawingml/2006/main" id="300">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1.xml><?xml version="1.0" encoding="utf-8"?>
<cs:chartStyle xmlns:cs="http://schemas.microsoft.com/office/drawing/2012/chartStyle" xmlns:a="http://schemas.openxmlformats.org/drawingml/2006/main" id="300">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2.xml><?xml version="1.0" encoding="utf-8"?>
<cs:chartStyle xmlns:cs="http://schemas.microsoft.com/office/drawing/2012/chartStyle" xmlns:a="http://schemas.openxmlformats.org/drawingml/2006/main" id="300">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3.xml><?xml version="1.0" encoding="utf-8"?>
<cs:chartStyle xmlns:cs="http://schemas.microsoft.com/office/drawing/2012/chartStyle" xmlns:a="http://schemas.openxmlformats.org/drawingml/2006/main" id="300">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4.xml><?xml version="1.0" encoding="utf-8"?>
<cs:chartStyle xmlns:cs="http://schemas.microsoft.com/office/drawing/2012/chartStyle" xmlns:a="http://schemas.openxmlformats.org/drawingml/2006/main" id="300">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5.xml><?xml version="1.0" encoding="utf-8"?>
<cs:chartStyle xmlns:cs="http://schemas.microsoft.com/office/drawing/2012/chartStyle" xmlns:a="http://schemas.openxmlformats.org/drawingml/2006/main" id="300">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6.xml><?xml version="1.0" encoding="utf-8"?>
<cs:chartStyle xmlns:cs="http://schemas.microsoft.com/office/drawing/2012/chartStyle" xmlns:a="http://schemas.openxmlformats.org/drawingml/2006/main" id="300">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7.xml><?xml version="1.0" encoding="utf-8"?>
<cs:chartStyle xmlns:cs="http://schemas.microsoft.com/office/drawing/2012/chartStyle" xmlns:a="http://schemas.openxmlformats.org/drawingml/2006/main" id="300">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8.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9.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30.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31.xml><?xml version="1.0" encoding="utf-8"?>
<cs:chartStyle xmlns:cs="http://schemas.microsoft.com/office/drawing/2012/chartStyle" xmlns:a="http://schemas.openxmlformats.org/drawingml/2006/main" id="300">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32.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33.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34.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35.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8.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9.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15/08/2024</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15/08/2024</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Thank you for time on the agenda for today’s Team brief and for accommodating the time change due to me presenting to Workforce &amp; OD Committee after this.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Acknowledge Dan Blyth who is in attendance with me today and is a new member of the team as Leadership &amp; OD Facilitator and will be leading on the 2024 Staff Survey so listening in today.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I’ll start with a reminder of some of the key context and may not spend long or will skip over some slides to ensure I focus on key messages, stick to time and allow time for questions too.  Karen has the full slide deck however and can circulate if she hasn’t already.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Rather than just include PCT data, I have included the comparison against other service groups so you have a benchmark</a:t>
            </a:r>
          </a:p>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cs typeface="Times New Roman" panose="02020603050405020304" pitchFamily="18" charset="0"/>
              </a:rPr>
              <a:t>I have used a RAG system for the breakdown of responses to the 7 Engagement Score questions.  In spite of the challenges reported against some of the questions, responses across all Service Groups confirmed that a majority are enthusiastic about their jobs and happy to go the extra mile at work.  Over half of respondents in PCTS feel they can make improvements in their area of work and are proud to tell people they work for the organisation. </a:t>
            </a:r>
          </a:p>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13</a:t>
            </a:fld>
            <a:endParaRPr lang="pt-BR"/>
          </a:p>
        </p:txBody>
      </p:sp>
    </p:spTree>
    <p:extLst>
      <p:ext uri="{BB962C8B-B14F-4D97-AF65-F5344CB8AC3E}">
        <p14:creationId xmlns:p14="http://schemas.microsoft.com/office/powerpoint/2010/main" val="21400048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Responses across the questions linked to our Engaged, Motivated and Healthy People Aim in our people strategy, particularly relating to wellbeing are areas for improvement across Service Groups and Particularly PCTS.  66% of respondents confirmed they either always or often feel burnt out because of their work.</a:t>
            </a:r>
          </a:p>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18</a:t>
            </a:fld>
            <a:endParaRPr lang="pt-BR"/>
          </a:p>
        </p:txBody>
      </p:sp>
    </p:spTree>
    <p:extLst>
      <p:ext uri="{BB962C8B-B14F-4D97-AF65-F5344CB8AC3E}">
        <p14:creationId xmlns:p14="http://schemas.microsoft.com/office/powerpoint/2010/main" val="24900208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It is positive to see the high number of responses confirming they have never experienced bullying at work from managers/team leaders or from colleagues, however we do need to consider the cumulative responses from those experiencing this between 1 and more than 10 occasions in the last 12 months and that this, on any occasion is unacceptable.</a:t>
            </a:r>
          </a:p>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20</a:t>
            </a:fld>
            <a:endParaRPr lang="pt-BR"/>
          </a:p>
        </p:txBody>
      </p:sp>
    </p:spTree>
    <p:extLst>
      <p:ext uri="{BB962C8B-B14F-4D97-AF65-F5344CB8AC3E}">
        <p14:creationId xmlns:p14="http://schemas.microsoft.com/office/powerpoint/2010/main" val="38317878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There are definitely areas for concern and improvement in respect of equality in line with responses to whether my organisation respects individual differences (e.g. cultures, working styles, backgrounds, ideas).  Over 70% disagreed or strongly disagreed collectively within PCTS. And the responses to those feeling they had experienced discrimination from colleagues Is an area or focus for PCTS.  </a:t>
            </a:r>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21</a:t>
            </a:fld>
            <a:endParaRPr lang="pt-BR"/>
          </a:p>
        </p:txBody>
      </p:sp>
    </p:spTree>
    <p:extLst>
      <p:ext uri="{BB962C8B-B14F-4D97-AF65-F5344CB8AC3E}">
        <p14:creationId xmlns:p14="http://schemas.microsoft.com/office/powerpoint/2010/main" val="40269647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cs typeface="Times New Roman" panose="02020603050405020304" pitchFamily="18" charset="0"/>
              </a:rPr>
              <a:t>Whilst lower responses in respect of patients, our Trade Union partners are reporting some serious issues in this space and work has commenced in collaboration to target improvements in hotspot areas.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Lastly, and also linked to the Guardian Service End of Year Report is to note the responses (between 70%-80% agreeing or strongly agreeing collectively) across service groups that they feel able to </a:t>
            </a:r>
            <a:r>
              <a:rPr lang="en-GB" sz="1800" u="sng" dirty="0">
                <a:effectLst/>
                <a:latin typeface="Calibri" panose="020F0502020204030204" pitchFamily="34" charset="0"/>
                <a:ea typeface="Calibri" panose="020F0502020204030204" pitchFamily="34" charset="0"/>
                <a:cs typeface="Times New Roman" panose="02020603050405020304" pitchFamily="18" charset="0"/>
              </a:rPr>
              <a:t>speak up </a:t>
            </a:r>
            <a:r>
              <a:rPr lang="en-GB" sz="1800" dirty="0">
                <a:effectLst/>
                <a:latin typeface="Calibri" panose="020F0502020204030204" pitchFamily="34" charset="0"/>
                <a:ea typeface="Calibri" panose="020F0502020204030204" pitchFamily="34" charset="0"/>
                <a:cs typeface="Times New Roman" panose="02020603050405020304" pitchFamily="18" charset="0"/>
              </a:rPr>
              <a:t>in their team if they noticed poor or incorrect practice. However, we are seeing an increase in those contacting the Guardian Service and wanting to remain anonymous in doing so.  This is an area to monitor further.</a:t>
            </a:r>
          </a:p>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23</a:t>
            </a:fld>
            <a:endParaRPr lang="pt-BR"/>
          </a:p>
        </p:txBody>
      </p:sp>
    </p:spTree>
    <p:extLst>
      <p:ext uri="{BB962C8B-B14F-4D97-AF65-F5344CB8AC3E}">
        <p14:creationId xmlns:p14="http://schemas.microsoft.com/office/powerpoint/2010/main" val="38753774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Mention Management Board action – should link to your local People Experience Plans and ultimately delivery of our </a:t>
            </a:r>
            <a:r>
              <a:rPr lang="en-GB"/>
              <a:t>People Strategy. </a:t>
            </a:r>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24</a:t>
            </a:fld>
            <a:endParaRPr lang="pt-BR"/>
          </a:p>
        </p:txBody>
      </p:sp>
    </p:spTree>
    <p:extLst>
      <p:ext uri="{BB962C8B-B14F-4D97-AF65-F5344CB8AC3E}">
        <p14:creationId xmlns:p14="http://schemas.microsoft.com/office/powerpoint/2010/main" val="976252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Highlight of the total responses for SBU 450 responses (17%) for PCTS of total responses for SBUHB (over 2,500)</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Highlight delay in results due to Survey provider, failing to deliver on contracted timeframes, meaning HEIW have had to bring it in house and build the dashboard from scratch.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0103909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3</a:t>
            </a:fld>
            <a:endParaRPr lang="pt-BR"/>
          </a:p>
        </p:txBody>
      </p:sp>
    </p:spTree>
    <p:extLst>
      <p:ext uri="{BB962C8B-B14F-4D97-AF65-F5344CB8AC3E}">
        <p14:creationId xmlns:p14="http://schemas.microsoft.com/office/powerpoint/2010/main" val="15393658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Green – PCTS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trying to make the data meaningful and focus on what is important to us as an organisation, I have mapped it where I can to our Vision for a High Quality Org and our people Strategy.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There may not be any surprises in relation to this in line with where services are in respect of targeted intervention/enhanced monitoring. PCTS has the post most positive response across Service Groups with 29.8% (67% had not) confirming they had seen errors, near misses, or incidents that could have hurt staff and/or patients/service users in the last month.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I have made an assumption that the high proportion across service groups neither agreeing or disagreeing that my organisation treats staff who are involved in an error, near miss or incident, fairly, is down to them not having been involved and so are unable to comment.  From those that have experienced this, a majority of respondents agree across Service Groups that the organisation does treat staff fairly (just over half for PCTS).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4</a:t>
            </a:fld>
            <a:endParaRPr lang="pt-BR"/>
          </a:p>
        </p:txBody>
      </p:sp>
    </p:spTree>
    <p:extLst>
      <p:ext uri="{BB962C8B-B14F-4D97-AF65-F5344CB8AC3E}">
        <p14:creationId xmlns:p14="http://schemas.microsoft.com/office/powerpoint/2010/main" val="3653854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There is more work to be done around encouraging staff to report errors, incidents and near misses, but more importantly, for the organisation/areas to take action and feed back on the back of staff reporting, which is also reflected in the Guardian Service End of Year Report. PCTS had the most positive response in this space between 70 and 80% agreeing/strongly agreeing to both reporting and taking action, however providing feedback to those reporting does need some improvement.</a:t>
            </a:r>
          </a:p>
          <a:p>
            <a:endParaRPr lang="en-GB" dirty="0"/>
          </a:p>
          <a:p>
            <a:r>
              <a:rPr lang="en-GB" dirty="0"/>
              <a:t>I am now going to move onto the next section on a Compassionate Culture…</a:t>
            </a:r>
          </a:p>
        </p:txBody>
      </p:sp>
      <p:sp>
        <p:nvSpPr>
          <p:cNvPr id="4" name="Slide Number Placeholder 3"/>
          <p:cNvSpPr>
            <a:spLocks noGrp="1"/>
          </p:cNvSpPr>
          <p:nvPr>
            <p:ph type="sldNum" sz="quarter" idx="5"/>
          </p:nvPr>
        </p:nvSpPr>
        <p:spPr/>
        <p:txBody>
          <a:bodyPr/>
          <a:lstStyle/>
          <a:p>
            <a:fld id="{7632F1A2-D638-401F-83A8-37BE82B69C5E}" type="slidenum">
              <a:rPr lang="pt-BR" smtClean="0"/>
              <a:t>5</a:t>
            </a:fld>
            <a:endParaRPr lang="pt-BR"/>
          </a:p>
        </p:txBody>
      </p:sp>
    </p:spTree>
    <p:extLst>
      <p:ext uri="{BB962C8B-B14F-4D97-AF65-F5344CB8AC3E}">
        <p14:creationId xmlns:p14="http://schemas.microsoft.com/office/powerpoint/2010/main" val="2470492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Among other SG’s (Morriston in particular) this is an area of focus for PCTS - There are some concerns with responses across the questions relating to a Compassion Culture in the care of Patients and Service Users.  This is then also reflected in the responses in respect of compassion between staff. </a:t>
            </a:r>
          </a:p>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7</a:t>
            </a:fld>
            <a:endParaRPr lang="pt-BR"/>
          </a:p>
        </p:txBody>
      </p:sp>
    </p:spTree>
    <p:extLst>
      <p:ext uri="{BB962C8B-B14F-4D97-AF65-F5344CB8AC3E}">
        <p14:creationId xmlns:p14="http://schemas.microsoft.com/office/powerpoint/2010/main" val="41314391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Down by 13% across the health board.</a:t>
            </a:r>
          </a:p>
        </p:txBody>
      </p:sp>
      <p:sp>
        <p:nvSpPr>
          <p:cNvPr id="4" name="Slide Number Placeholder 3"/>
          <p:cNvSpPr>
            <a:spLocks noGrp="1"/>
          </p:cNvSpPr>
          <p:nvPr>
            <p:ph type="sldNum" sz="quarter" idx="5"/>
          </p:nvPr>
        </p:nvSpPr>
        <p:spPr/>
        <p:txBody>
          <a:bodyPr/>
          <a:lstStyle/>
          <a:p>
            <a:fld id="{7632F1A2-D638-401F-83A8-37BE82B69C5E}" type="slidenum">
              <a:rPr lang="pt-BR" smtClean="0"/>
              <a:t>10</a:t>
            </a:fld>
            <a:endParaRPr lang="pt-BR"/>
          </a:p>
        </p:txBody>
      </p:sp>
    </p:spTree>
    <p:extLst>
      <p:ext uri="{BB962C8B-B14F-4D97-AF65-F5344CB8AC3E}">
        <p14:creationId xmlns:p14="http://schemas.microsoft.com/office/powerpoint/2010/main" val="185769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strong and positive responses against the compassionate leadership questions relating to line managers for PCTS.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Overall, 76.2% of respondents agree </a:t>
            </a:r>
            <a:r>
              <a:rPr lang="en-GB" sz="1200" b="1" dirty="0"/>
              <a:t>My immediate manager (line manger) is interested in </a:t>
            </a:r>
            <a:r>
              <a:rPr lang="en-GB" sz="1200" b="1" u="sng" dirty="0"/>
              <a:t>listening</a:t>
            </a:r>
            <a:r>
              <a:rPr lang="en-GB" sz="1200" b="1" dirty="0"/>
              <a:t> to me when I describe challenges I face.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And 73.6% agreeing </a:t>
            </a:r>
            <a:r>
              <a:rPr lang="en-GB" sz="1200" b="1" dirty="0"/>
              <a:t>My immediate manager (line manger) takes </a:t>
            </a:r>
            <a:r>
              <a:rPr lang="en-GB" sz="1200" b="1" u="sng" dirty="0"/>
              <a:t>effective action </a:t>
            </a:r>
            <a:r>
              <a:rPr lang="en-GB" sz="1200" b="1" dirty="0"/>
              <a:t>to help me with any problems I face</a:t>
            </a:r>
          </a:p>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11</a:t>
            </a:fld>
            <a:endParaRPr lang="pt-BR"/>
          </a:p>
        </p:txBody>
      </p:sp>
    </p:spTree>
    <p:extLst>
      <p:ext uri="{BB962C8B-B14F-4D97-AF65-F5344CB8AC3E}">
        <p14:creationId xmlns:p14="http://schemas.microsoft.com/office/powerpoint/2010/main" val="16424012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Nest we move onto the 7 Staff Engagement questions, which is key.  Across Wales overall, this has seen a drop in 2% since 2020.</a:t>
            </a:r>
          </a:p>
        </p:txBody>
      </p:sp>
      <p:sp>
        <p:nvSpPr>
          <p:cNvPr id="4" name="Slide Number Placeholder 3"/>
          <p:cNvSpPr>
            <a:spLocks noGrp="1"/>
          </p:cNvSpPr>
          <p:nvPr>
            <p:ph type="sldNum" sz="quarter" idx="10"/>
          </p:nvPr>
        </p:nvSpPr>
        <p:spPr/>
        <p:txBody>
          <a:bodyPr/>
          <a:lstStyle/>
          <a:p>
            <a:fld id="{7632F1A2-D638-401F-83A8-37BE82B69C5E}" type="slidenum">
              <a:rPr lang="pt-BR" smtClean="0"/>
              <a:t>12</a:t>
            </a:fld>
            <a:endParaRPr lang="pt-BR"/>
          </a:p>
        </p:txBody>
      </p:sp>
    </p:spTree>
    <p:extLst>
      <p:ext uri="{BB962C8B-B14F-4D97-AF65-F5344CB8AC3E}">
        <p14:creationId xmlns:p14="http://schemas.microsoft.com/office/powerpoint/2010/main" val="13199971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2517494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10" Type="http://schemas.openxmlformats.org/officeDocument/2006/relationships/image" Target="../media/image5.emf"/><Relationship Id="rId4" Type="http://schemas.openxmlformats.org/officeDocument/2006/relationships/slideLayout" Target="../slideLayouts/slideLayout10.xml"/><Relationship Id="rId9"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6.xml"/><Relationship Id="rId7"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2.xml"/><Relationship Id="rId7"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7.xml"/><Relationship Id="rId1" Type="http://schemas.openxmlformats.org/officeDocument/2006/relationships/slideLayout" Target="../slideLayouts/slideLayout26.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8.xml"/><Relationship Id="rId5" Type="http://schemas.openxmlformats.org/officeDocument/2006/relationships/image" Target="../media/image2.png"/><Relationship Id="rId4" Type="http://schemas.openxmlformats.org/officeDocument/2006/relationships/image" Target="../media/image8.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hf hdr="0" ftr="0" dt="0"/>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9"/>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10"/>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31" r:id="rId7"/>
  </p:sldLayoutIdLst>
  <p:hf hdr="0" ftr="0" dt="0"/>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hf hdr="0" ftr="0" dt="0"/>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7.xml"/><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8.xml"/><Relationship Id="rId1" Type="http://schemas.openxmlformats.org/officeDocument/2006/relationships/slideLayout" Target="../slideLayouts/slideLayout27.xml"/><Relationship Id="rId4" Type="http://schemas.openxmlformats.org/officeDocument/2006/relationships/chart" Target="../charts/char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10.xml"/><Relationship Id="rId1" Type="http://schemas.openxmlformats.org/officeDocument/2006/relationships/slideLayout" Target="../slideLayouts/slideLayout27.xml"/><Relationship Id="rId4" Type="http://schemas.openxmlformats.org/officeDocument/2006/relationships/chart" Target="../charts/chart16.xml"/></Relationships>
</file>

<file path=ppt/slides/_rels/slide14.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chart" Target="../charts/chart17.xml"/><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chart" Target="../charts/chart19.xml"/><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chart" Target="../charts/chart22.xml"/><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11.xml"/><Relationship Id="rId1" Type="http://schemas.openxmlformats.org/officeDocument/2006/relationships/slideLayout" Target="../slideLayouts/slideLayout27.xml"/><Relationship Id="rId4" Type="http://schemas.openxmlformats.org/officeDocument/2006/relationships/chart" Target="../charts/chart25.xml"/></Relationships>
</file>

<file path=ppt/slides/_rels/slide19.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chart" Target="../charts/chart26.xml"/><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notesSlide" Target="../notesSlides/notesSlide12.xml"/><Relationship Id="rId1" Type="http://schemas.openxmlformats.org/officeDocument/2006/relationships/slideLayout" Target="../slideLayouts/slideLayout27.xml"/><Relationship Id="rId4" Type="http://schemas.openxmlformats.org/officeDocument/2006/relationships/chart" Target="../charts/chart29.xml"/></Relationships>
</file>

<file path=ppt/slides/_rels/slide21.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notesSlide" Target="../notesSlides/notesSlide13.xml"/><Relationship Id="rId1" Type="http://schemas.openxmlformats.org/officeDocument/2006/relationships/slideLayout" Target="../slideLayouts/slideLayout27.xml"/><Relationship Id="rId4" Type="http://schemas.openxmlformats.org/officeDocument/2006/relationships/chart" Target="../charts/chart31.xml"/></Relationships>
</file>

<file path=ppt/slides/_rels/slide22.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chart" Target="../charts/chart32.xml"/><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3" Type="http://schemas.openxmlformats.org/officeDocument/2006/relationships/chart" Target="../charts/chart34.xml"/><Relationship Id="rId2" Type="http://schemas.openxmlformats.org/officeDocument/2006/relationships/notesSlide" Target="../notesSlides/notesSlide14.xml"/><Relationship Id="rId1" Type="http://schemas.openxmlformats.org/officeDocument/2006/relationships/slideLayout" Target="../slideLayouts/slideLayout27.xml"/><Relationship Id="rId4" Type="http://schemas.openxmlformats.org/officeDocument/2006/relationships/chart" Target="../charts/chart3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7.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27.xml"/><Relationship Id="rId4" Type="http://schemas.openxmlformats.org/officeDocument/2006/relationships/chart" Target="../charts/chart4.xml"/></Relationships>
</file>

<file path=ppt/slides/_rels/slide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6.xml"/><Relationship Id="rId1" Type="http://schemas.openxmlformats.org/officeDocument/2006/relationships/slideLayout" Target="../slideLayouts/slideLayout27.xml"/><Relationship Id="rId4" Type="http://schemas.openxmlformats.org/officeDocument/2006/relationships/chart" Target="../charts/chart7.xml"/></Relationships>
</file>

<file path=ppt/slides/_rels/slide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604044" y="2301875"/>
            <a:ext cx="17409186" cy="3581400"/>
          </a:xfrm>
        </p:spPr>
        <p:txBody>
          <a:bodyPr/>
          <a:lstStyle/>
          <a:p>
            <a:r>
              <a:rPr lang="pt-BR" dirty="0"/>
              <a:t>NHS Wales Staff Survey 2023 – Quantitative Results by Service Delivery Group</a:t>
            </a:r>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137444" y="829601"/>
            <a:ext cx="16560800" cy="558800"/>
          </a:xfrm>
        </p:spPr>
        <p:txBody>
          <a:bodyPr/>
          <a:lstStyle/>
          <a:p>
            <a:pPr algn="ctr"/>
            <a:r>
              <a:rPr lang="en-GB" dirty="0"/>
              <a:t>A High Quality Organisation – Friends &amp; Family Test</a:t>
            </a:r>
          </a:p>
        </p:txBody>
      </p:sp>
      <p:graphicFrame>
        <p:nvGraphicFramePr>
          <p:cNvPr id="4" name="Table 3"/>
          <p:cNvGraphicFramePr>
            <a:graphicFrameLocks noGrp="1"/>
          </p:cNvGraphicFramePr>
          <p:nvPr>
            <p:extLst>
              <p:ext uri="{D42A27DB-BD31-4B8C-83A1-F6EECF244321}">
                <p14:modId xmlns:p14="http://schemas.microsoft.com/office/powerpoint/2010/main" val="373232524"/>
              </p:ext>
            </p:extLst>
          </p:nvPr>
        </p:nvGraphicFramePr>
        <p:xfrm>
          <a:off x="3271044" y="1768475"/>
          <a:ext cx="12573000" cy="2011680"/>
        </p:xfrm>
        <a:graphic>
          <a:graphicData uri="http://schemas.openxmlformats.org/drawingml/2006/table">
            <a:tbl>
              <a:tblPr firstRow="1" bandRow="1">
                <a:tableStyleId>{5C22544A-7EE6-4342-B048-85BDC9FD1C3A}</a:tableStyleId>
              </a:tblPr>
              <a:tblGrid>
                <a:gridCol w="4800600">
                  <a:extLst>
                    <a:ext uri="{9D8B030D-6E8A-4147-A177-3AD203B41FA5}">
                      <a16:colId xmlns:a16="http://schemas.microsoft.com/office/drawing/2014/main" val="823547715"/>
                    </a:ext>
                  </a:extLst>
                </a:gridCol>
                <a:gridCol w="3962400">
                  <a:extLst>
                    <a:ext uri="{9D8B030D-6E8A-4147-A177-3AD203B41FA5}">
                      <a16:colId xmlns:a16="http://schemas.microsoft.com/office/drawing/2014/main" val="524689144"/>
                    </a:ext>
                  </a:extLst>
                </a:gridCol>
                <a:gridCol w="3810000">
                  <a:extLst>
                    <a:ext uri="{9D8B030D-6E8A-4147-A177-3AD203B41FA5}">
                      <a16:colId xmlns:a16="http://schemas.microsoft.com/office/drawing/2014/main" val="1283645432"/>
                    </a:ext>
                  </a:extLst>
                </a:gridCol>
              </a:tblGrid>
              <a:tr h="370840">
                <a:tc>
                  <a:txBody>
                    <a:bodyPr/>
                    <a:lstStyle/>
                    <a:p>
                      <a:r>
                        <a:rPr lang="en-GB" sz="2400" dirty="0">
                          <a:latin typeface="Arial" panose="020B0604020202020204" pitchFamily="34" charset="0"/>
                          <a:cs typeface="Arial" panose="020B0604020202020204" pitchFamily="34" charset="0"/>
                        </a:rPr>
                        <a:t>Question</a:t>
                      </a:r>
                    </a:p>
                  </a:txBody>
                  <a:tcPr>
                    <a:solidFill>
                      <a:srgbClr val="1F355E"/>
                    </a:solidFill>
                  </a:tcPr>
                </a:tc>
                <a:tc>
                  <a:txBody>
                    <a:bodyPr/>
                    <a:lstStyle/>
                    <a:p>
                      <a:r>
                        <a:rPr lang="en-GB" sz="2400" dirty="0">
                          <a:latin typeface="Arial" panose="020B0604020202020204" pitchFamily="34" charset="0"/>
                          <a:cs typeface="Arial" panose="020B0604020202020204" pitchFamily="34" charset="0"/>
                        </a:rPr>
                        <a:t>SBUHB Response</a:t>
                      </a:r>
                      <a:r>
                        <a:rPr lang="en-GB" sz="2400" baseline="0" dirty="0">
                          <a:latin typeface="Arial" panose="020B0604020202020204" pitchFamily="34" charset="0"/>
                          <a:cs typeface="Arial" panose="020B0604020202020204" pitchFamily="34" charset="0"/>
                        </a:rPr>
                        <a:t> 2023</a:t>
                      </a:r>
                      <a:endParaRPr lang="en-GB" sz="2400" dirty="0">
                        <a:latin typeface="Arial" panose="020B0604020202020204" pitchFamily="34" charset="0"/>
                        <a:cs typeface="Arial" panose="020B0604020202020204" pitchFamily="34" charset="0"/>
                      </a:endParaRPr>
                    </a:p>
                  </a:txBody>
                  <a:tcPr>
                    <a:solidFill>
                      <a:srgbClr val="1F355E"/>
                    </a:solidFill>
                  </a:tcPr>
                </a:tc>
                <a:tc>
                  <a:txBody>
                    <a:bodyPr/>
                    <a:lstStyle/>
                    <a:p>
                      <a:r>
                        <a:rPr lang="en-GB" sz="2400" dirty="0">
                          <a:latin typeface="Arial" panose="020B0604020202020204" pitchFamily="34" charset="0"/>
                          <a:cs typeface="Arial" panose="020B0604020202020204" pitchFamily="34" charset="0"/>
                        </a:rPr>
                        <a:t>SBUHB Response</a:t>
                      </a:r>
                      <a:r>
                        <a:rPr lang="en-GB" sz="2400" baseline="0" dirty="0">
                          <a:latin typeface="Arial" panose="020B0604020202020204" pitchFamily="34" charset="0"/>
                          <a:cs typeface="Arial" panose="020B0604020202020204" pitchFamily="34" charset="0"/>
                        </a:rPr>
                        <a:t> 2020</a:t>
                      </a:r>
                      <a:endParaRPr lang="en-GB" sz="2400" dirty="0">
                        <a:latin typeface="Arial" panose="020B0604020202020204" pitchFamily="34" charset="0"/>
                        <a:cs typeface="Arial" panose="020B0604020202020204" pitchFamily="34" charset="0"/>
                      </a:endParaRPr>
                    </a:p>
                  </a:txBody>
                  <a:tcPr>
                    <a:solidFill>
                      <a:srgbClr val="1F355E"/>
                    </a:solidFill>
                  </a:tcPr>
                </a:tc>
                <a:extLst>
                  <a:ext uri="{0D108BD9-81ED-4DB2-BD59-A6C34878D82A}">
                    <a16:rowId xmlns:a16="http://schemas.microsoft.com/office/drawing/2014/main" val="1363144826"/>
                  </a:ext>
                </a:extLst>
              </a:tr>
              <a:tr h="370840">
                <a:tc>
                  <a:txBody>
                    <a:bodyPr/>
                    <a:lstStyle/>
                    <a:p>
                      <a:r>
                        <a:rPr lang="en-GB" sz="2400" b="1" dirty="0">
                          <a:latin typeface="Arial" panose="020B0604020202020204" pitchFamily="34" charset="0"/>
                          <a:cs typeface="Arial" panose="020B0604020202020204" pitchFamily="34" charset="0"/>
                        </a:rPr>
                        <a:t>If a friend or relative needed treatment I would be happy with</a:t>
                      </a:r>
                      <a:r>
                        <a:rPr lang="en-GB" sz="2400" b="1" baseline="0" dirty="0">
                          <a:latin typeface="Arial" panose="020B0604020202020204" pitchFamily="34" charset="0"/>
                          <a:cs typeface="Arial" panose="020B0604020202020204" pitchFamily="34" charset="0"/>
                        </a:rPr>
                        <a:t> the standard of care provided by this organisation</a:t>
                      </a:r>
                      <a:endParaRPr lang="en-GB" sz="2400" b="1" dirty="0">
                        <a:latin typeface="Arial" panose="020B0604020202020204" pitchFamily="34" charset="0"/>
                        <a:cs typeface="Arial" panose="020B0604020202020204" pitchFamily="34" charset="0"/>
                      </a:endParaRPr>
                    </a:p>
                  </a:txBody>
                  <a:tcPr/>
                </a:tc>
                <a:tc>
                  <a:txBody>
                    <a:bodyPr/>
                    <a:lstStyle/>
                    <a:p>
                      <a:pPr algn="ctr"/>
                      <a:r>
                        <a:rPr lang="en-GB" sz="2400" dirty="0">
                          <a:solidFill>
                            <a:schemeClr val="bg1"/>
                          </a:solidFill>
                          <a:latin typeface="Arial" panose="020B0604020202020204" pitchFamily="34" charset="0"/>
                          <a:cs typeface="Arial" panose="020B0604020202020204" pitchFamily="34" charset="0"/>
                        </a:rPr>
                        <a:t>54% agreed/strongly agreed</a:t>
                      </a:r>
                    </a:p>
                  </a:txBody>
                  <a:tcPr>
                    <a:solidFill>
                      <a:srgbClr val="FFC000"/>
                    </a:solidFill>
                  </a:tcPr>
                </a:tc>
                <a:tc>
                  <a:txBody>
                    <a:bodyPr/>
                    <a:lstStyle/>
                    <a:p>
                      <a:pPr algn="ctr"/>
                      <a:r>
                        <a:rPr lang="en-GB" sz="2400" dirty="0">
                          <a:solidFill>
                            <a:schemeClr val="bg1"/>
                          </a:solidFill>
                          <a:latin typeface="Arial" panose="020B0604020202020204" pitchFamily="34" charset="0"/>
                          <a:cs typeface="Arial" panose="020B0604020202020204" pitchFamily="34" charset="0"/>
                        </a:rPr>
                        <a:t>67%</a:t>
                      </a:r>
                      <a:r>
                        <a:rPr lang="en-GB" sz="2400" baseline="0" dirty="0">
                          <a:solidFill>
                            <a:schemeClr val="bg1"/>
                          </a:solidFill>
                          <a:latin typeface="Arial" panose="020B0604020202020204" pitchFamily="34" charset="0"/>
                          <a:cs typeface="Arial" panose="020B0604020202020204" pitchFamily="34" charset="0"/>
                        </a:rPr>
                        <a:t> agreed/strongly agreed</a:t>
                      </a:r>
                      <a:endParaRPr lang="en-GB" sz="2400" dirty="0">
                        <a:solidFill>
                          <a:schemeClr val="bg1"/>
                        </a:solidFill>
                        <a:latin typeface="Arial" panose="020B0604020202020204" pitchFamily="34" charset="0"/>
                        <a:cs typeface="Arial" panose="020B0604020202020204" pitchFamily="34" charset="0"/>
                      </a:endParaRPr>
                    </a:p>
                  </a:txBody>
                  <a:tcPr>
                    <a:solidFill>
                      <a:srgbClr val="00B050"/>
                    </a:solidFill>
                  </a:tcPr>
                </a:tc>
                <a:extLst>
                  <a:ext uri="{0D108BD9-81ED-4DB2-BD59-A6C34878D82A}">
                    <a16:rowId xmlns:a16="http://schemas.microsoft.com/office/drawing/2014/main" val="2432628861"/>
                  </a:ext>
                </a:extLst>
              </a:tr>
            </a:tbl>
          </a:graphicData>
        </a:graphic>
      </p:graphicFrame>
      <p:graphicFrame>
        <p:nvGraphicFramePr>
          <p:cNvPr id="5" name="Chart 4"/>
          <p:cNvGraphicFramePr>
            <a:graphicFrameLocks/>
          </p:cNvGraphicFramePr>
          <p:nvPr>
            <p:extLst>
              <p:ext uri="{D42A27DB-BD31-4B8C-83A1-F6EECF244321}">
                <p14:modId xmlns:p14="http://schemas.microsoft.com/office/powerpoint/2010/main" val="1248679624"/>
              </p:ext>
            </p:extLst>
          </p:nvPr>
        </p:nvGraphicFramePr>
        <p:xfrm>
          <a:off x="3652044" y="3978275"/>
          <a:ext cx="11963400" cy="6096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21704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4844" y="828675"/>
            <a:ext cx="16789400" cy="558800"/>
          </a:xfrm>
        </p:spPr>
        <p:txBody>
          <a:bodyPr/>
          <a:lstStyle/>
          <a:p>
            <a:r>
              <a:rPr lang="en-GB" dirty="0"/>
              <a:t>A High Quality Organisation – Compassionate Leadership </a:t>
            </a:r>
          </a:p>
        </p:txBody>
      </p:sp>
      <p:sp>
        <p:nvSpPr>
          <p:cNvPr id="3" name="Text Placeholder 2"/>
          <p:cNvSpPr>
            <a:spLocks noGrp="1"/>
          </p:cNvSpPr>
          <p:nvPr>
            <p:ph type="body" sz="quarter" idx="11"/>
          </p:nvPr>
        </p:nvSpPr>
        <p:spPr>
          <a:xfrm>
            <a:off x="756444" y="1844675"/>
            <a:ext cx="8915400" cy="7010400"/>
          </a:xfrm>
        </p:spPr>
        <p:txBody>
          <a:bodyPr/>
          <a:lstStyle/>
          <a:p>
            <a:r>
              <a:rPr lang="en-GB" dirty="0"/>
              <a:t>*N.B. Links to People Strategy aim – </a:t>
            </a:r>
            <a:r>
              <a:rPr lang="en-GB" b="1" dirty="0"/>
              <a:t>Leadership that Lives our Values</a:t>
            </a:r>
          </a:p>
          <a:p>
            <a:r>
              <a:rPr lang="en-GB" dirty="0"/>
              <a:t>New Question Set – </a:t>
            </a:r>
            <a:r>
              <a:rPr lang="en-GB" b="1" dirty="0"/>
              <a:t>No Comparable data</a:t>
            </a:r>
          </a:p>
          <a:p>
            <a:r>
              <a:rPr lang="en-GB" sz="2400" b="1" dirty="0"/>
              <a:t>My immediate manager (line manger) is interested in </a:t>
            </a:r>
            <a:r>
              <a:rPr lang="en-GB" sz="2400" b="1" u="sng" dirty="0"/>
              <a:t>listening</a:t>
            </a:r>
            <a:r>
              <a:rPr lang="en-GB" sz="2400" b="1" dirty="0"/>
              <a:t> to me when I describe challenges I face.</a:t>
            </a:r>
          </a:p>
        </p:txBody>
      </p:sp>
      <p:graphicFrame>
        <p:nvGraphicFramePr>
          <p:cNvPr id="4" name="Chart 3"/>
          <p:cNvGraphicFramePr>
            <a:graphicFrameLocks/>
          </p:cNvGraphicFramePr>
          <p:nvPr>
            <p:extLst>
              <p:ext uri="{D42A27DB-BD31-4B8C-83A1-F6EECF244321}">
                <p14:modId xmlns:p14="http://schemas.microsoft.com/office/powerpoint/2010/main" val="1125927368"/>
              </p:ext>
            </p:extLst>
          </p:nvPr>
        </p:nvGraphicFramePr>
        <p:xfrm>
          <a:off x="908844" y="3444875"/>
          <a:ext cx="8763000" cy="60960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Placeholder 2"/>
          <p:cNvSpPr txBox="1">
            <a:spLocks/>
          </p:cNvSpPr>
          <p:nvPr/>
        </p:nvSpPr>
        <p:spPr>
          <a:xfrm>
            <a:off x="10281444" y="1844675"/>
            <a:ext cx="9495710" cy="6858000"/>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400" b="1" dirty="0"/>
          </a:p>
          <a:p>
            <a:r>
              <a:rPr lang="en-GB" sz="2400" b="1" dirty="0"/>
              <a:t>My immediate manager (line manger) takes </a:t>
            </a:r>
            <a:r>
              <a:rPr lang="en-GB" sz="2400" b="1" u="sng" dirty="0"/>
              <a:t>effective action </a:t>
            </a:r>
            <a:r>
              <a:rPr lang="en-GB" sz="2400" b="1" dirty="0"/>
              <a:t>to help me with any problems I face</a:t>
            </a:r>
          </a:p>
        </p:txBody>
      </p:sp>
      <p:graphicFrame>
        <p:nvGraphicFramePr>
          <p:cNvPr id="6" name="Chart 5"/>
          <p:cNvGraphicFramePr>
            <a:graphicFrameLocks/>
          </p:cNvGraphicFramePr>
          <p:nvPr>
            <p:extLst>
              <p:ext uri="{D42A27DB-BD31-4B8C-83A1-F6EECF244321}">
                <p14:modId xmlns:p14="http://schemas.microsoft.com/office/powerpoint/2010/main" val="606363176"/>
              </p:ext>
            </p:extLst>
          </p:nvPr>
        </p:nvGraphicFramePr>
        <p:xfrm>
          <a:off x="10586244" y="3410783"/>
          <a:ext cx="8686800" cy="613009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7149893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20416" t="26296" r="17916" b="10000"/>
          <a:stretch/>
        </p:blipFill>
        <p:spPr>
          <a:xfrm>
            <a:off x="756444" y="0"/>
            <a:ext cx="18973800" cy="9312275"/>
          </a:xfrm>
          <a:prstGeom prst="rect">
            <a:avLst/>
          </a:prstGeom>
        </p:spPr>
      </p:pic>
      <p:sp>
        <p:nvSpPr>
          <p:cNvPr id="3" name="Oval 2"/>
          <p:cNvSpPr/>
          <p:nvPr/>
        </p:nvSpPr>
        <p:spPr>
          <a:xfrm>
            <a:off x="15234444" y="6950075"/>
            <a:ext cx="1295400"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079374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27844" y="549275"/>
            <a:ext cx="12293600" cy="558800"/>
          </a:xfrm>
        </p:spPr>
        <p:txBody>
          <a:bodyPr/>
          <a:lstStyle/>
          <a:p>
            <a:r>
              <a:rPr lang="en-GB" dirty="0"/>
              <a:t>Our People Strategy – Engagement Score</a:t>
            </a:r>
          </a:p>
          <a:p>
            <a:r>
              <a:rPr lang="en-GB" sz="1800" b="1" dirty="0">
                <a:solidFill>
                  <a:schemeClr val="tx1"/>
                </a:solidFill>
              </a:rPr>
              <a:t>7 Key questions </a:t>
            </a:r>
            <a:r>
              <a:rPr lang="en-GB" sz="1800" dirty="0">
                <a:solidFill>
                  <a:schemeClr val="tx1"/>
                </a:solidFill>
              </a:rPr>
              <a:t>that specifically measure Staff Engagement</a:t>
            </a:r>
          </a:p>
          <a:p>
            <a:r>
              <a:rPr lang="en-GB" sz="1800" dirty="0">
                <a:solidFill>
                  <a:schemeClr val="tx1"/>
                </a:solidFill>
              </a:rPr>
              <a:t>Links to our </a:t>
            </a:r>
            <a:r>
              <a:rPr lang="en-GB" sz="1800" b="1" dirty="0">
                <a:solidFill>
                  <a:schemeClr val="tx1"/>
                </a:solidFill>
              </a:rPr>
              <a:t>People Strategy aim - Engaged Motivated &amp; healthy and work of Recruitment &amp; Retention Group</a:t>
            </a:r>
          </a:p>
          <a:p>
            <a:r>
              <a:rPr lang="en-GB" sz="1800" dirty="0">
                <a:solidFill>
                  <a:schemeClr val="tx1"/>
                </a:solidFill>
              </a:rPr>
              <a:t>SBU’s score is </a:t>
            </a:r>
            <a:r>
              <a:rPr lang="en-GB" sz="1800" b="1" dirty="0">
                <a:solidFill>
                  <a:schemeClr val="tx1"/>
                </a:solidFill>
              </a:rPr>
              <a:t>73%</a:t>
            </a:r>
            <a:r>
              <a:rPr lang="en-GB" sz="1800" dirty="0">
                <a:solidFill>
                  <a:schemeClr val="tx1"/>
                </a:solidFill>
              </a:rPr>
              <a:t> (down by 2% from 2020) – </a:t>
            </a:r>
            <a:r>
              <a:rPr lang="en-GB" sz="1800" b="1" dirty="0">
                <a:solidFill>
                  <a:schemeClr val="tx1"/>
                </a:solidFill>
              </a:rPr>
              <a:t>reflected across NHS Wales</a:t>
            </a:r>
          </a:p>
          <a:p>
            <a:endParaRPr lang="en-GB" dirty="0"/>
          </a:p>
        </p:txBody>
      </p:sp>
      <p:sp>
        <p:nvSpPr>
          <p:cNvPr id="3" name="Text Placeholder 2"/>
          <p:cNvSpPr>
            <a:spLocks noGrp="1"/>
          </p:cNvSpPr>
          <p:nvPr>
            <p:ph type="body" sz="quarter" idx="11"/>
          </p:nvPr>
        </p:nvSpPr>
        <p:spPr>
          <a:xfrm>
            <a:off x="756444" y="2911475"/>
            <a:ext cx="9448800" cy="6781800"/>
          </a:xfrm>
        </p:spPr>
        <p:txBody>
          <a:bodyPr/>
          <a:lstStyle/>
          <a:p>
            <a:r>
              <a:rPr lang="en-GB" sz="2400" b="1" dirty="0"/>
              <a:t>1. I am involved in deciding on changes introduced that affect my work area/team/department.</a:t>
            </a:r>
          </a:p>
        </p:txBody>
      </p:sp>
      <p:graphicFrame>
        <p:nvGraphicFramePr>
          <p:cNvPr id="4" name="Chart 3"/>
          <p:cNvGraphicFramePr>
            <a:graphicFrameLocks/>
          </p:cNvGraphicFramePr>
          <p:nvPr>
            <p:extLst>
              <p:ext uri="{D42A27DB-BD31-4B8C-83A1-F6EECF244321}">
                <p14:modId xmlns:p14="http://schemas.microsoft.com/office/powerpoint/2010/main" val="3797917513"/>
              </p:ext>
            </p:extLst>
          </p:nvPr>
        </p:nvGraphicFramePr>
        <p:xfrm>
          <a:off x="782419" y="3902075"/>
          <a:ext cx="8915400" cy="55626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Placeholder 2"/>
          <p:cNvSpPr txBox="1">
            <a:spLocks/>
          </p:cNvSpPr>
          <p:nvPr/>
        </p:nvSpPr>
        <p:spPr>
          <a:xfrm>
            <a:off x="10891043" y="2911475"/>
            <a:ext cx="8762699" cy="6781800"/>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b="1" dirty="0"/>
              <a:t>2. I look forward to going to work.</a:t>
            </a:r>
          </a:p>
        </p:txBody>
      </p:sp>
      <p:graphicFrame>
        <p:nvGraphicFramePr>
          <p:cNvPr id="6" name="Chart 5"/>
          <p:cNvGraphicFramePr>
            <a:graphicFrameLocks/>
          </p:cNvGraphicFramePr>
          <p:nvPr>
            <p:extLst>
              <p:ext uri="{D42A27DB-BD31-4B8C-83A1-F6EECF244321}">
                <p14:modId xmlns:p14="http://schemas.microsoft.com/office/powerpoint/2010/main" val="989468282"/>
              </p:ext>
            </p:extLst>
          </p:nvPr>
        </p:nvGraphicFramePr>
        <p:xfrm>
          <a:off x="10951176" y="3903497"/>
          <a:ext cx="8474268" cy="556117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2169713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a:t>Our People Strategy - Engagement Score Continued…</a:t>
            </a:r>
          </a:p>
        </p:txBody>
      </p:sp>
      <p:sp>
        <p:nvSpPr>
          <p:cNvPr id="3" name="Text Placeholder 2"/>
          <p:cNvSpPr>
            <a:spLocks noGrp="1"/>
          </p:cNvSpPr>
          <p:nvPr>
            <p:ph type="body" sz="quarter" idx="11"/>
          </p:nvPr>
        </p:nvSpPr>
        <p:spPr>
          <a:xfrm>
            <a:off x="756444" y="2225675"/>
            <a:ext cx="7391400" cy="6629400"/>
          </a:xfrm>
        </p:spPr>
        <p:txBody>
          <a:bodyPr/>
          <a:lstStyle/>
          <a:p>
            <a:r>
              <a:rPr lang="en-GB" sz="2400" b="1" dirty="0"/>
              <a:t>3. I am enthusiastic about my job.</a:t>
            </a:r>
          </a:p>
        </p:txBody>
      </p:sp>
      <p:graphicFrame>
        <p:nvGraphicFramePr>
          <p:cNvPr id="5" name="Chart 4"/>
          <p:cNvGraphicFramePr>
            <a:graphicFrameLocks/>
          </p:cNvGraphicFramePr>
          <p:nvPr>
            <p:extLst>
              <p:ext uri="{D42A27DB-BD31-4B8C-83A1-F6EECF244321}">
                <p14:modId xmlns:p14="http://schemas.microsoft.com/office/powerpoint/2010/main" val="1188708742"/>
              </p:ext>
            </p:extLst>
          </p:nvPr>
        </p:nvGraphicFramePr>
        <p:xfrm>
          <a:off x="527844" y="2682875"/>
          <a:ext cx="8763000" cy="678180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 Placeholder 2"/>
          <p:cNvSpPr txBox="1">
            <a:spLocks/>
          </p:cNvSpPr>
          <p:nvPr/>
        </p:nvSpPr>
        <p:spPr>
          <a:xfrm>
            <a:off x="10891044" y="1920875"/>
            <a:ext cx="7391400" cy="6934200"/>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b="1" dirty="0"/>
              <a:t>4. I am happy to go the extra mile at work when required.</a:t>
            </a:r>
          </a:p>
        </p:txBody>
      </p:sp>
      <p:graphicFrame>
        <p:nvGraphicFramePr>
          <p:cNvPr id="7" name="Chart 6"/>
          <p:cNvGraphicFramePr>
            <a:graphicFrameLocks/>
          </p:cNvGraphicFramePr>
          <p:nvPr>
            <p:extLst>
              <p:ext uri="{D42A27DB-BD31-4B8C-83A1-F6EECF244321}">
                <p14:modId xmlns:p14="http://schemas.microsoft.com/office/powerpoint/2010/main" val="2940442274"/>
              </p:ext>
            </p:extLst>
          </p:nvPr>
        </p:nvGraphicFramePr>
        <p:xfrm>
          <a:off x="10586244" y="2682875"/>
          <a:ext cx="8305800" cy="676855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020311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a:t>Our People Strategy - Engagement Score Continued…</a:t>
            </a:r>
          </a:p>
          <a:p>
            <a:endParaRPr lang="en-GB" dirty="0"/>
          </a:p>
        </p:txBody>
      </p:sp>
      <p:sp>
        <p:nvSpPr>
          <p:cNvPr id="3" name="Text Placeholder 2"/>
          <p:cNvSpPr>
            <a:spLocks noGrp="1"/>
          </p:cNvSpPr>
          <p:nvPr>
            <p:ph type="body" sz="quarter" idx="11"/>
          </p:nvPr>
        </p:nvSpPr>
        <p:spPr>
          <a:xfrm>
            <a:off x="756444" y="2581275"/>
            <a:ext cx="7924800" cy="6273800"/>
          </a:xfrm>
        </p:spPr>
        <p:txBody>
          <a:bodyPr/>
          <a:lstStyle/>
          <a:p>
            <a:r>
              <a:rPr lang="en-GB" sz="2400" b="1" dirty="0"/>
              <a:t>5. I am able to make improvements in my area of work</a:t>
            </a:r>
          </a:p>
        </p:txBody>
      </p:sp>
      <p:graphicFrame>
        <p:nvGraphicFramePr>
          <p:cNvPr id="4" name="Chart 3"/>
          <p:cNvGraphicFramePr>
            <a:graphicFrameLocks/>
          </p:cNvGraphicFramePr>
          <p:nvPr>
            <p:extLst>
              <p:ext uri="{D42A27DB-BD31-4B8C-83A1-F6EECF244321}">
                <p14:modId xmlns:p14="http://schemas.microsoft.com/office/powerpoint/2010/main" val="2154216778"/>
              </p:ext>
            </p:extLst>
          </p:nvPr>
        </p:nvGraphicFramePr>
        <p:xfrm>
          <a:off x="527844" y="3368675"/>
          <a:ext cx="8610600" cy="60960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Placeholder 2"/>
          <p:cNvSpPr txBox="1">
            <a:spLocks/>
          </p:cNvSpPr>
          <p:nvPr/>
        </p:nvSpPr>
        <p:spPr>
          <a:xfrm>
            <a:off x="10052844" y="2578757"/>
            <a:ext cx="7924800" cy="6273800"/>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b="1" dirty="0"/>
              <a:t>6. I would recommend my organisation as a place to work.</a:t>
            </a:r>
          </a:p>
        </p:txBody>
      </p:sp>
      <p:graphicFrame>
        <p:nvGraphicFramePr>
          <p:cNvPr id="6" name="Chart 5"/>
          <p:cNvGraphicFramePr>
            <a:graphicFrameLocks/>
          </p:cNvGraphicFramePr>
          <p:nvPr>
            <p:extLst>
              <p:ext uri="{D42A27DB-BD31-4B8C-83A1-F6EECF244321}">
                <p14:modId xmlns:p14="http://schemas.microsoft.com/office/powerpoint/2010/main" val="1533148912"/>
              </p:ext>
            </p:extLst>
          </p:nvPr>
        </p:nvGraphicFramePr>
        <p:xfrm>
          <a:off x="9900444" y="3368675"/>
          <a:ext cx="8534400" cy="6096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04129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a:t>Our People Strategy - Engagement Score Continued…</a:t>
            </a:r>
          </a:p>
          <a:p>
            <a:endParaRPr lang="en-GB" dirty="0"/>
          </a:p>
        </p:txBody>
      </p:sp>
      <p:sp>
        <p:nvSpPr>
          <p:cNvPr id="3" name="Text Placeholder 2"/>
          <p:cNvSpPr>
            <a:spLocks noGrp="1"/>
          </p:cNvSpPr>
          <p:nvPr>
            <p:ph type="body" sz="quarter" idx="11"/>
          </p:nvPr>
        </p:nvSpPr>
        <p:spPr>
          <a:xfrm>
            <a:off x="756444" y="2225675"/>
            <a:ext cx="17409186" cy="6629400"/>
          </a:xfrm>
        </p:spPr>
        <p:txBody>
          <a:bodyPr/>
          <a:lstStyle/>
          <a:p>
            <a:pPr algn="ctr"/>
            <a:r>
              <a:rPr lang="en-GB" sz="2800" b="1" dirty="0"/>
              <a:t>7. I am proud to tell people I work for my organisation.</a:t>
            </a:r>
          </a:p>
        </p:txBody>
      </p:sp>
      <p:graphicFrame>
        <p:nvGraphicFramePr>
          <p:cNvPr id="4" name="Chart 3"/>
          <p:cNvGraphicFramePr>
            <a:graphicFrameLocks/>
          </p:cNvGraphicFramePr>
          <p:nvPr>
            <p:extLst>
              <p:ext uri="{D42A27DB-BD31-4B8C-83A1-F6EECF244321}">
                <p14:modId xmlns:p14="http://schemas.microsoft.com/office/powerpoint/2010/main" val="2894096266"/>
              </p:ext>
            </p:extLst>
          </p:nvPr>
        </p:nvGraphicFramePr>
        <p:xfrm>
          <a:off x="3880644" y="3216275"/>
          <a:ext cx="11201400" cy="6553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40194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4844" y="828675"/>
            <a:ext cx="16027400" cy="558800"/>
          </a:xfrm>
        </p:spPr>
        <p:txBody>
          <a:bodyPr/>
          <a:lstStyle/>
          <a:p>
            <a:r>
              <a:rPr lang="en-GB" dirty="0"/>
              <a:t>People Strategy Aim – Engaged, motivated &amp; Healthy</a:t>
            </a:r>
          </a:p>
          <a:p>
            <a:r>
              <a:rPr lang="en-GB" dirty="0"/>
              <a:t>Key Headlines</a:t>
            </a:r>
          </a:p>
        </p:txBody>
      </p:sp>
      <p:sp>
        <p:nvSpPr>
          <p:cNvPr id="3" name="Text Placeholder 2"/>
          <p:cNvSpPr>
            <a:spLocks noGrp="1"/>
          </p:cNvSpPr>
          <p:nvPr>
            <p:ph type="body" sz="quarter" idx="11"/>
          </p:nvPr>
        </p:nvSpPr>
        <p:spPr>
          <a:xfrm>
            <a:off x="756444" y="2301875"/>
            <a:ext cx="8915400" cy="6553200"/>
          </a:xfrm>
        </p:spPr>
        <p:txBody>
          <a:bodyPr/>
          <a:lstStyle/>
          <a:p>
            <a:r>
              <a:rPr lang="en-GB" sz="2400" b="1" dirty="0"/>
              <a:t>My immediate manager (line manger) values my work</a:t>
            </a:r>
          </a:p>
        </p:txBody>
      </p:sp>
      <p:graphicFrame>
        <p:nvGraphicFramePr>
          <p:cNvPr id="4" name="Chart 3"/>
          <p:cNvGraphicFramePr>
            <a:graphicFrameLocks/>
          </p:cNvGraphicFramePr>
          <p:nvPr>
            <p:extLst>
              <p:ext uri="{D42A27DB-BD31-4B8C-83A1-F6EECF244321}">
                <p14:modId xmlns:p14="http://schemas.microsoft.com/office/powerpoint/2010/main" val="3612390011"/>
              </p:ext>
            </p:extLst>
          </p:nvPr>
        </p:nvGraphicFramePr>
        <p:xfrm>
          <a:off x="649288" y="3063875"/>
          <a:ext cx="8565356" cy="64008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Placeholder 2"/>
          <p:cNvSpPr txBox="1">
            <a:spLocks/>
          </p:cNvSpPr>
          <p:nvPr/>
        </p:nvSpPr>
        <p:spPr>
          <a:xfrm>
            <a:off x="9976644" y="2301875"/>
            <a:ext cx="8915400" cy="6553200"/>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b="1" dirty="0"/>
              <a:t>I am satisfied with the opportunity for flexible working patterns</a:t>
            </a:r>
          </a:p>
        </p:txBody>
      </p:sp>
      <p:graphicFrame>
        <p:nvGraphicFramePr>
          <p:cNvPr id="6" name="Chart 5"/>
          <p:cNvGraphicFramePr>
            <a:graphicFrameLocks/>
          </p:cNvGraphicFramePr>
          <p:nvPr>
            <p:extLst>
              <p:ext uri="{D42A27DB-BD31-4B8C-83A1-F6EECF244321}">
                <p14:modId xmlns:p14="http://schemas.microsoft.com/office/powerpoint/2010/main" val="1823195363"/>
              </p:ext>
            </p:extLst>
          </p:nvPr>
        </p:nvGraphicFramePr>
        <p:xfrm>
          <a:off x="9862344" y="3063875"/>
          <a:ext cx="8724900" cy="6400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523314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4844" y="828675"/>
            <a:ext cx="15722600" cy="558800"/>
          </a:xfrm>
        </p:spPr>
        <p:txBody>
          <a:bodyPr/>
          <a:lstStyle/>
          <a:p>
            <a:r>
              <a:rPr lang="en-GB" dirty="0"/>
              <a:t>People Strategy Aim – Engaged, motivated &amp; Healthy</a:t>
            </a:r>
          </a:p>
          <a:p>
            <a:r>
              <a:rPr lang="en-GB" dirty="0"/>
              <a:t>Key Headlines continued…</a:t>
            </a:r>
          </a:p>
          <a:p>
            <a:endParaRPr lang="en-GB" dirty="0"/>
          </a:p>
        </p:txBody>
      </p:sp>
      <p:sp>
        <p:nvSpPr>
          <p:cNvPr id="3" name="Text Placeholder 2"/>
          <p:cNvSpPr>
            <a:spLocks noGrp="1"/>
          </p:cNvSpPr>
          <p:nvPr>
            <p:ph type="body" sz="quarter" idx="11"/>
          </p:nvPr>
        </p:nvSpPr>
        <p:spPr>
          <a:xfrm>
            <a:off x="756444" y="2581275"/>
            <a:ext cx="8077200" cy="6273800"/>
          </a:xfrm>
        </p:spPr>
        <p:txBody>
          <a:bodyPr/>
          <a:lstStyle/>
          <a:p>
            <a:r>
              <a:rPr lang="en-GB" sz="2400" b="1" dirty="0"/>
              <a:t>I have unrealistic time pressures</a:t>
            </a:r>
          </a:p>
        </p:txBody>
      </p:sp>
      <p:graphicFrame>
        <p:nvGraphicFramePr>
          <p:cNvPr id="4" name="Chart 3"/>
          <p:cNvGraphicFramePr>
            <a:graphicFrameLocks/>
          </p:cNvGraphicFramePr>
          <p:nvPr>
            <p:extLst>
              <p:ext uri="{D42A27DB-BD31-4B8C-83A1-F6EECF244321}">
                <p14:modId xmlns:p14="http://schemas.microsoft.com/office/powerpoint/2010/main" val="774251764"/>
              </p:ext>
            </p:extLst>
          </p:nvPr>
        </p:nvGraphicFramePr>
        <p:xfrm>
          <a:off x="654542" y="3216275"/>
          <a:ext cx="8331502" cy="62484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Placeholder 2"/>
          <p:cNvSpPr txBox="1">
            <a:spLocks/>
          </p:cNvSpPr>
          <p:nvPr/>
        </p:nvSpPr>
        <p:spPr>
          <a:xfrm>
            <a:off x="10281444" y="2378076"/>
            <a:ext cx="8077200" cy="6477000"/>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b="1" dirty="0"/>
              <a:t>How often, if at all, do you feel burnt out because of your work?</a:t>
            </a:r>
          </a:p>
        </p:txBody>
      </p:sp>
      <p:graphicFrame>
        <p:nvGraphicFramePr>
          <p:cNvPr id="6" name="Chart 5"/>
          <p:cNvGraphicFramePr>
            <a:graphicFrameLocks/>
          </p:cNvGraphicFramePr>
          <p:nvPr>
            <p:extLst>
              <p:ext uri="{D42A27DB-BD31-4B8C-83A1-F6EECF244321}">
                <p14:modId xmlns:p14="http://schemas.microsoft.com/office/powerpoint/2010/main" val="2573022903"/>
              </p:ext>
            </p:extLst>
          </p:nvPr>
        </p:nvGraphicFramePr>
        <p:xfrm>
          <a:off x="10052844" y="3216275"/>
          <a:ext cx="8763000" cy="622464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2029952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4844" y="828675"/>
            <a:ext cx="15494000" cy="558800"/>
          </a:xfrm>
        </p:spPr>
        <p:txBody>
          <a:bodyPr/>
          <a:lstStyle/>
          <a:p>
            <a:r>
              <a:rPr lang="en-GB" dirty="0"/>
              <a:t>People Strategy Aim – Engaged, motivated &amp; Healthy</a:t>
            </a:r>
          </a:p>
          <a:p>
            <a:r>
              <a:rPr lang="en-GB" dirty="0"/>
              <a:t>Key Headlines continued…</a:t>
            </a:r>
          </a:p>
          <a:p>
            <a:endParaRPr lang="en-GB" dirty="0"/>
          </a:p>
        </p:txBody>
      </p:sp>
      <p:sp>
        <p:nvSpPr>
          <p:cNvPr id="3" name="Text Placeholder 2"/>
          <p:cNvSpPr>
            <a:spLocks noGrp="1"/>
          </p:cNvSpPr>
          <p:nvPr>
            <p:ph type="body" sz="quarter" idx="11"/>
          </p:nvPr>
        </p:nvSpPr>
        <p:spPr>
          <a:xfrm>
            <a:off x="756444" y="2225675"/>
            <a:ext cx="8915400" cy="7239000"/>
          </a:xfrm>
        </p:spPr>
        <p:txBody>
          <a:bodyPr/>
          <a:lstStyle/>
          <a:p>
            <a:r>
              <a:rPr lang="en-GB" sz="2400" b="1" dirty="0"/>
              <a:t>On average, how many additional UNPAID hours do you work per week for this organisation, over and above your contracted hours?</a:t>
            </a:r>
          </a:p>
        </p:txBody>
      </p:sp>
      <p:graphicFrame>
        <p:nvGraphicFramePr>
          <p:cNvPr id="4" name="Chart 3"/>
          <p:cNvGraphicFramePr>
            <a:graphicFrameLocks/>
          </p:cNvGraphicFramePr>
          <p:nvPr>
            <p:extLst>
              <p:ext uri="{D42A27DB-BD31-4B8C-83A1-F6EECF244321}">
                <p14:modId xmlns:p14="http://schemas.microsoft.com/office/powerpoint/2010/main" val="3574096210"/>
              </p:ext>
            </p:extLst>
          </p:nvPr>
        </p:nvGraphicFramePr>
        <p:xfrm>
          <a:off x="642144" y="3444875"/>
          <a:ext cx="8496300" cy="60198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Placeholder 2"/>
          <p:cNvSpPr txBox="1">
            <a:spLocks/>
          </p:cNvSpPr>
          <p:nvPr/>
        </p:nvSpPr>
        <p:spPr>
          <a:xfrm>
            <a:off x="10357644" y="2225675"/>
            <a:ext cx="8915400" cy="7239000"/>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b="1" dirty="0"/>
              <a:t>I often think about leaving this organisation.</a:t>
            </a:r>
          </a:p>
        </p:txBody>
      </p:sp>
      <p:graphicFrame>
        <p:nvGraphicFramePr>
          <p:cNvPr id="6" name="Chart 5"/>
          <p:cNvGraphicFramePr>
            <a:graphicFrameLocks/>
          </p:cNvGraphicFramePr>
          <p:nvPr>
            <p:extLst>
              <p:ext uri="{D42A27DB-BD31-4B8C-83A1-F6EECF244321}">
                <p14:modId xmlns:p14="http://schemas.microsoft.com/office/powerpoint/2010/main" val="1113054079"/>
              </p:ext>
            </p:extLst>
          </p:nvPr>
        </p:nvGraphicFramePr>
        <p:xfrm>
          <a:off x="10052844" y="3444875"/>
          <a:ext cx="8382000" cy="6019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88714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a:t>CONTEXT - REMINDER</a:t>
            </a:r>
          </a:p>
        </p:txBody>
      </p:sp>
      <p:sp>
        <p:nvSpPr>
          <p:cNvPr id="3" name="Text Placeholder 2"/>
          <p:cNvSpPr>
            <a:spLocks noGrp="1"/>
          </p:cNvSpPr>
          <p:nvPr>
            <p:ph type="body" sz="quarter" idx="11"/>
          </p:nvPr>
        </p:nvSpPr>
        <p:spPr>
          <a:xfrm>
            <a:off x="832644" y="1768475"/>
            <a:ext cx="17409186" cy="6273800"/>
          </a:xfrm>
        </p:spPr>
        <p:txBody>
          <a:bodyPr/>
          <a:lstStyle/>
          <a:p>
            <a:pPr marL="565476" indent="-565476">
              <a:buFont typeface="Arial" panose="020B0604020202020204" pitchFamily="34" charset="0"/>
              <a:buChar char="•"/>
            </a:pPr>
            <a:r>
              <a:rPr lang="en-GB" sz="3200" b="1" dirty="0"/>
              <a:t>Led by HEIW </a:t>
            </a:r>
            <a:r>
              <a:rPr lang="en-GB" sz="3200" dirty="0"/>
              <a:t>– based on NHS England question set, Professor Michael West and the Kings fund research – link to Compassionate Leadership </a:t>
            </a:r>
          </a:p>
          <a:p>
            <a:pPr marL="565476" indent="-565476">
              <a:buFont typeface="Arial" panose="020B0604020202020204" pitchFamily="34" charset="0"/>
              <a:buChar char="•"/>
            </a:pPr>
            <a:r>
              <a:rPr lang="en-GB" sz="3200" dirty="0"/>
              <a:t>Launched on 16</a:t>
            </a:r>
            <a:r>
              <a:rPr lang="en-GB" sz="3200" baseline="30000" dirty="0"/>
              <a:t>th</a:t>
            </a:r>
            <a:r>
              <a:rPr lang="en-GB" sz="3200" dirty="0"/>
              <a:t> October to 4</a:t>
            </a:r>
            <a:r>
              <a:rPr lang="en-GB" sz="3200" baseline="30000" dirty="0"/>
              <a:t>th</a:t>
            </a:r>
            <a:r>
              <a:rPr lang="en-GB" sz="3200" dirty="0"/>
              <a:t> December 2023 (final count including paper-based) – </a:t>
            </a:r>
            <a:r>
              <a:rPr lang="en-GB" sz="3200" b="1" dirty="0"/>
              <a:t>Open 6 weeks</a:t>
            </a:r>
          </a:p>
          <a:p>
            <a:pPr marL="565476" indent="-565476">
              <a:buFont typeface="Arial" panose="020B0604020202020204" pitchFamily="34" charset="0"/>
              <a:buChar char="•"/>
            </a:pPr>
            <a:r>
              <a:rPr lang="en-GB" sz="3200" dirty="0"/>
              <a:t>Electronic, paper-based an phone-line available – greater accessibility and inclusivity</a:t>
            </a:r>
          </a:p>
          <a:p>
            <a:pPr marL="565476" indent="-565476">
              <a:buFont typeface="Arial" panose="020B0604020202020204" pitchFamily="34" charset="0"/>
              <a:buChar char="•"/>
            </a:pPr>
            <a:r>
              <a:rPr lang="en-GB" sz="3200" b="1" dirty="0"/>
              <a:t>2,625 responses </a:t>
            </a:r>
            <a:r>
              <a:rPr lang="en-GB" sz="3200" dirty="0"/>
              <a:t>for Swansea Bay UHB – </a:t>
            </a:r>
            <a:r>
              <a:rPr lang="en-GB" sz="3200" b="1" dirty="0"/>
              <a:t>18.8%</a:t>
            </a:r>
          </a:p>
          <a:p>
            <a:pPr marL="565476" indent="-565476">
              <a:buFont typeface="Arial" panose="020B0604020202020204" pitchFamily="34" charset="0"/>
              <a:buChar char="•"/>
            </a:pPr>
            <a:r>
              <a:rPr lang="en-GB" sz="3200" dirty="0"/>
              <a:t>Full quantitative data set by Service Group / Directorate and Staff Group – </a:t>
            </a:r>
            <a:r>
              <a:rPr lang="en-GB" sz="3200" b="1" dirty="0"/>
              <a:t>qualitative data to follow</a:t>
            </a:r>
          </a:p>
          <a:p>
            <a:pPr marL="565476" indent="-565476">
              <a:buFont typeface="Arial" panose="020B0604020202020204" pitchFamily="34" charset="0"/>
              <a:buChar char="•"/>
            </a:pPr>
            <a:r>
              <a:rPr lang="en-GB" sz="3200" b="1" dirty="0"/>
              <a:t>10 Question areas:</a:t>
            </a:r>
          </a:p>
          <a:p>
            <a:pPr marL="565476" indent="-565476">
              <a:buFont typeface="Arial" panose="020B0604020202020204" pitchFamily="34" charset="0"/>
              <a:buChar char="•"/>
            </a:pPr>
            <a:endParaRPr lang="en-GB" sz="3200" b="1" dirty="0"/>
          </a:p>
          <a:p>
            <a:pPr marL="565476" indent="-565476">
              <a:buFont typeface="Arial" panose="020B0604020202020204" pitchFamily="34" charset="0"/>
              <a:buChar char="•"/>
            </a:pPr>
            <a:endParaRPr lang="en-GB" sz="3200" dirty="0"/>
          </a:p>
          <a:p>
            <a:pPr marL="565476" indent="-565476">
              <a:buFont typeface="Arial" panose="020B0604020202020204" pitchFamily="34" charset="0"/>
              <a:buChar char="•"/>
            </a:pPr>
            <a:endParaRPr lang="en-GB" sz="3200" dirty="0"/>
          </a:p>
          <a:p>
            <a:pPr marL="565476" indent="-565476">
              <a:buFont typeface="Arial" panose="020B0604020202020204" pitchFamily="34" charset="0"/>
              <a:buChar char="•"/>
            </a:pPr>
            <a:endParaRPr lang="en-GB" dirty="0"/>
          </a:p>
          <a:p>
            <a:endParaRPr lang="en-GB" dirty="0"/>
          </a:p>
          <a:p>
            <a:endParaRPr lang="en-GB" dirty="0"/>
          </a:p>
        </p:txBody>
      </p:sp>
      <p:pic>
        <p:nvPicPr>
          <p:cNvPr id="4" name="Picture 3"/>
          <p:cNvPicPr>
            <a:picLocks noChangeAspect="1"/>
          </p:cNvPicPr>
          <p:nvPr/>
        </p:nvPicPr>
        <p:blipFill>
          <a:blip r:embed="rId3"/>
          <a:stretch>
            <a:fillRect/>
          </a:stretch>
        </p:blipFill>
        <p:spPr>
          <a:xfrm>
            <a:off x="5709444" y="5807075"/>
            <a:ext cx="9601200" cy="5197914"/>
          </a:xfrm>
          <a:prstGeom prst="rect">
            <a:avLst/>
          </a:prstGeom>
        </p:spPr>
      </p:pic>
    </p:spTree>
    <p:extLst>
      <p:ext uri="{BB962C8B-B14F-4D97-AF65-F5344CB8AC3E}">
        <p14:creationId xmlns:p14="http://schemas.microsoft.com/office/powerpoint/2010/main" val="8473653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4844" y="828675"/>
            <a:ext cx="16865600" cy="558800"/>
          </a:xfrm>
        </p:spPr>
        <p:txBody>
          <a:bodyPr/>
          <a:lstStyle/>
          <a:p>
            <a:r>
              <a:rPr lang="en-GB" dirty="0"/>
              <a:t>Our People Promise – Compassion, inclusivity &amp; belonging</a:t>
            </a:r>
          </a:p>
          <a:p>
            <a:r>
              <a:rPr lang="en-GB" sz="1800" b="1" dirty="0">
                <a:solidFill>
                  <a:schemeClr val="tx1"/>
                </a:solidFill>
                <a:ea typeface="Times New Roman" panose="02020603050405020304" pitchFamily="18" charset="0"/>
                <a:cs typeface="Times New Roman" panose="02020603050405020304" pitchFamily="18" charset="0"/>
              </a:rPr>
              <a:t>*N.B. Question (asked differently in 2020 / No comparable data)</a:t>
            </a:r>
            <a:r>
              <a:rPr lang="en-GB" sz="1800" b="1" dirty="0">
                <a:solidFill>
                  <a:schemeClr val="bg1"/>
                </a:solidFill>
                <a:ea typeface="Times New Roman" panose="02020603050405020304" pitchFamily="18" charset="0"/>
                <a:cs typeface="Times New Roman" panose="02020603050405020304" pitchFamily="18" charset="0"/>
              </a:rPr>
              <a:t>) </a:t>
            </a:r>
            <a:endParaRPr lang="en-GB" sz="1800" dirty="0">
              <a:solidFill>
                <a:schemeClr val="bg1"/>
              </a:solidFill>
              <a:ea typeface="Calibri" panose="020F0502020204030204" pitchFamily="34" charset="0"/>
              <a:cs typeface="Times New Roman" panose="02020603050405020304" pitchFamily="18" charset="0"/>
            </a:endParaRPr>
          </a:p>
          <a:p>
            <a:endParaRPr lang="en-GB" dirty="0"/>
          </a:p>
        </p:txBody>
      </p:sp>
      <p:sp>
        <p:nvSpPr>
          <p:cNvPr id="3" name="Text Placeholder 2"/>
          <p:cNvSpPr>
            <a:spLocks noGrp="1"/>
          </p:cNvSpPr>
          <p:nvPr>
            <p:ph type="body" sz="quarter" idx="11"/>
          </p:nvPr>
        </p:nvSpPr>
        <p:spPr>
          <a:xfrm>
            <a:off x="756444" y="2581275"/>
            <a:ext cx="8534400" cy="6273800"/>
          </a:xfrm>
        </p:spPr>
        <p:txBody>
          <a:bodyPr/>
          <a:lstStyle/>
          <a:p>
            <a:r>
              <a:rPr lang="en-GB" sz="2400" b="1" dirty="0">
                <a:solidFill>
                  <a:srgbClr val="242424"/>
                </a:solidFill>
                <a:ea typeface="Times New Roman" panose="02020603050405020304" pitchFamily="18" charset="0"/>
                <a:cs typeface="Times New Roman" panose="02020603050405020304" pitchFamily="18" charset="0"/>
              </a:rPr>
              <a:t>In the last 12 months how many times have you personally experienced harassment or bullying at work from managers/team leaders?</a:t>
            </a:r>
            <a:endParaRPr lang="en-GB" dirty="0"/>
          </a:p>
        </p:txBody>
      </p:sp>
      <p:graphicFrame>
        <p:nvGraphicFramePr>
          <p:cNvPr id="4" name="Chart 3"/>
          <p:cNvGraphicFramePr>
            <a:graphicFrameLocks/>
          </p:cNvGraphicFramePr>
          <p:nvPr>
            <p:extLst>
              <p:ext uri="{D42A27DB-BD31-4B8C-83A1-F6EECF244321}">
                <p14:modId xmlns:p14="http://schemas.microsoft.com/office/powerpoint/2010/main" val="3872619840"/>
              </p:ext>
            </p:extLst>
          </p:nvPr>
        </p:nvGraphicFramePr>
        <p:xfrm>
          <a:off x="451644" y="3673475"/>
          <a:ext cx="8839200" cy="59436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Placeholder 2"/>
          <p:cNvSpPr txBox="1">
            <a:spLocks/>
          </p:cNvSpPr>
          <p:nvPr/>
        </p:nvSpPr>
        <p:spPr>
          <a:xfrm>
            <a:off x="9900444" y="2607660"/>
            <a:ext cx="8534400" cy="6273800"/>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b="1" dirty="0">
                <a:solidFill>
                  <a:srgbClr val="242424"/>
                </a:solidFill>
                <a:ea typeface="Times New Roman" panose="02020603050405020304" pitchFamily="18" charset="0"/>
                <a:cs typeface="Times New Roman" panose="02020603050405020304" pitchFamily="18" charset="0"/>
              </a:rPr>
              <a:t>In the last 12 months how many times have you personally experienced harassment or bullying at work from other colleagues?</a:t>
            </a:r>
            <a:endParaRPr lang="en-GB" dirty="0"/>
          </a:p>
        </p:txBody>
      </p:sp>
      <p:graphicFrame>
        <p:nvGraphicFramePr>
          <p:cNvPr id="6" name="Chart 5"/>
          <p:cNvGraphicFramePr>
            <a:graphicFrameLocks/>
          </p:cNvGraphicFramePr>
          <p:nvPr>
            <p:extLst>
              <p:ext uri="{D42A27DB-BD31-4B8C-83A1-F6EECF244321}">
                <p14:modId xmlns:p14="http://schemas.microsoft.com/office/powerpoint/2010/main" val="3294315556"/>
              </p:ext>
            </p:extLst>
          </p:nvPr>
        </p:nvGraphicFramePr>
        <p:xfrm>
          <a:off x="9900444" y="3684095"/>
          <a:ext cx="9372600" cy="593298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2795553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4844" y="828675"/>
            <a:ext cx="16560800" cy="558800"/>
          </a:xfrm>
        </p:spPr>
        <p:txBody>
          <a:bodyPr/>
          <a:lstStyle/>
          <a:p>
            <a:r>
              <a:rPr lang="en-GB" dirty="0"/>
              <a:t>Our People Promise – Compassion, inclusivity &amp; belonging continued…</a:t>
            </a:r>
          </a:p>
          <a:p>
            <a:endParaRPr lang="en-GB" dirty="0"/>
          </a:p>
        </p:txBody>
      </p:sp>
      <p:sp>
        <p:nvSpPr>
          <p:cNvPr id="3" name="Text Placeholder 2"/>
          <p:cNvSpPr>
            <a:spLocks noGrp="1"/>
          </p:cNvSpPr>
          <p:nvPr>
            <p:ph type="body" sz="quarter" idx="11"/>
          </p:nvPr>
        </p:nvSpPr>
        <p:spPr>
          <a:xfrm>
            <a:off x="10967244" y="2564743"/>
            <a:ext cx="8382000" cy="6477000"/>
          </a:xfrm>
        </p:spPr>
        <p:txBody>
          <a:bodyPr/>
          <a:lstStyle/>
          <a:p>
            <a:r>
              <a:rPr lang="en-GB" sz="2400" b="1" dirty="0"/>
              <a:t>I think that my organisation respects individual differences (e.g. cultures, working styles, backgrounds, ideas)</a:t>
            </a:r>
          </a:p>
        </p:txBody>
      </p:sp>
      <p:graphicFrame>
        <p:nvGraphicFramePr>
          <p:cNvPr id="4" name="Chart 3"/>
          <p:cNvGraphicFramePr>
            <a:graphicFrameLocks/>
          </p:cNvGraphicFramePr>
          <p:nvPr>
            <p:extLst>
              <p:ext uri="{D42A27DB-BD31-4B8C-83A1-F6EECF244321}">
                <p14:modId xmlns:p14="http://schemas.microsoft.com/office/powerpoint/2010/main" val="2831084360"/>
              </p:ext>
            </p:extLst>
          </p:nvPr>
        </p:nvGraphicFramePr>
        <p:xfrm>
          <a:off x="414557" y="3978275"/>
          <a:ext cx="8872784" cy="55626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Placeholder 2"/>
          <p:cNvSpPr txBox="1">
            <a:spLocks/>
          </p:cNvSpPr>
          <p:nvPr/>
        </p:nvSpPr>
        <p:spPr>
          <a:xfrm>
            <a:off x="905341" y="2564743"/>
            <a:ext cx="8382000" cy="6477000"/>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b="1" dirty="0"/>
              <a:t>In the last 12 months how many times have you personally experienced harassment or bullying at work from patients/service users, their relatives, or other members of the public?</a:t>
            </a:r>
          </a:p>
        </p:txBody>
      </p:sp>
      <p:graphicFrame>
        <p:nvGraphicFramePr>
          <p:cNvPr id="6" name="Chart 5"/>
          <p:cNvGraphicFramePr>
            <a:graphicFrameLocks/>
          </p:cNvGraphicFramePr>
          <p:nvPr>
            <p:extLst>
              <p:ext uri="{D42A27DB-BD31-4B8C-83A1-F6EECF244321}">
                <p14:modId xmlns:p14="http://schemas.microsoft.com/office/powerpoint/2010/main" val="3839342429"/>
              </p:ext>
            </p:extLst>
          </p:nvPr>
        </p:nvGraphicFramePr>
        <p:xfrm>
          <a:off x="10357644" y="3978275"/>
          <a:ext cx="8991599" cy="55626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6804282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4844" y="828675"/>
            <a:ext cx="16408400" cy="558800"/>
          </a:xfrm>
        </p:spPr>
        <p:txBody>
          <a:bodyPr/>
          <a:lstStyle/>
          <a:p>
            <a:r>
              <a:rPr lang="en-GB" dirty="0"/>
              <a:t>Our People Promise – Compassion, inclusivity &amp; belonging continued…</a:t>
            </a:r>
          </a:p>
          <a:p>
            <a:endParaRPr lang="en-GB" dirty="0"/>
          </a:p>
        </p:txBody>
      </p:sp>
      <p:sp>
        <p:nvSpPr>
          <p:cNvPr id="3" name="Text Placeholder 2"/>
          <p:cNvSpPr>
            <a:spLocks noGrp="1"/>
          </p:cNvSpPr>
          <p:nvPr>
            <p:ph type="body" sz="quarter" idx="11"/>
          </p:nvPr>
        </p:nvSpPr>
        <p:spPr>
          <a:xfrm>
            <a:off x="691328" y="2149475"/>
            <a:ext cx="7837515" cy="6273800"/>
          </a:xfrm>
        </p:spPr>
        <p:txBody>
          <a:bodyPr/>
          <a:lstStyle/>
          <a:p>
            <a:r>
              <a:rPr lang="en-GB" sz="2400" b="1" dirty="0"/>
              <a:t>In the last 12 months have you personally experienced discrimination at work from a </a:t>
            </a:r>
            <a:r>
              <a:rPr lang="en-GB" sz="2400" b="1" u="sng" dirty="0"/>
              <a:t>manager/ team leader?</a:t>
            </a:r>
          </a:p>
        </p:txBody>
      </p:sp>
      <p:graphicFrame>
        <p:nvGraphicFramePr>
          <p:cNvPr id="4" name="Chart 3"/>
          <p:cNvGraphicFramePr>
            <a:graphicFrameLocks/>
          </p:cNvGraphicFramePr>
          <p:nvPr>
            <p:extLst>
              <p:ext uri="{D42A27DB-BD31-4B8C-83A1-F6EECF244321}">
                <p14:modId xmlns:p14="http://schemas.microsoft.com/office/powerpoint/2010/main" val="2193340558"/>
              </p:ext>
            </p:extLst>
          </p:nvPr>
        </p:nvGraphicFramePr>
        <p:xfrm>
          <a:off x="691328" y="3368675"/>
          <a:ext cx="8294716" cy="60960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Placeholder 2"/>
          <p:cNvSpPr txBox="1">
            <a:spLocks/>
          </p:cNvSpPr>
          <p:nvPr/>
        </p:nvSpPr>
        <p:spPr>
          <a:xfrm>
            <a:off x="9900444" y="2149475"/>
            <a:ext cx="7837515" cy="6273800"/>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b="1" dirty="0"/>
              <a:t>In the last 12 months have you personally experienced discrimination at work from other </a:t>
            </a:r>
            <a:r>
              <a:rPr lang="en-GB" sz="2400" b="1" u="sng" dirty="0"/>
              <a:t>colleagues?</a:t>
            </a:r>
          </a:p>
        </p:txBody>
      </p:sp>
      <p:graphicFrame>
        <p:nvGraphicFramePr>
          <p:cNvPr id="6" name="Chart 5"/>
          <p:cNvGraphicFramePr>
            <a:graphicFrameLocks/>
          </p:cNvGraphicFramePr>
          <p:nvPr>
            <p:extLst>
              <p:ext uri="{D42A27DB-BD31-4B8C-83A1-F6EECF244321}">
                <p14:modId xmlns:p14="http://schemas.microsoft.com/office/powerpoint/2010/main" val="877648472"/>
              </p:ext>
            </p:extLst>
          </p:nvPr>
        </p:nvGraphicFramePr>
        <p:xfrm>
          <a:off x="9748044" y="3395059"/>
          <a:ext cx="8229600" cy="606961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649893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4844" y="828675"/>
            <a:ext cx="16408400" cy="558800"/>
          </a:xfrm>
        </p:spPr>
        <p:txBody>
          <a:bodyPr/>
          <a:lstStyle/>
          <a:p>
            <a:r>
              <a:rPr lang="en-GB" dirty="0"/>
              <a:t>Our People Promise – Compassion, inclusivity &amp; belonging continued…</a:t>
            </a:r>
          </a:p>
          <a:p>
            <a:endParaRPr lang="en-GB" dirty="0"/>
          </a:p>
        </p:txBody>
      </p:sp>
      <p:sp>
        <p:nvSpPr>
          <p:cNvPr id="3" name="Text Placeholder 2"/>
          <p:cNvSpPr>
            <a:spLocks noGrp="1"/>
          </p:cNvSpPr>
          <p:nvPr>
            <p:ph type="body" sz="quarter" idx="11"/>
          </p:nvPr>
        </p:nvSpPr>
        <p:spPr>
          <a:xfrm>
            <a:off x="756444" y="2225675"/>
            <a:ext cx="8382000" cy="6629400"/>
          </a:xfrm>
        </p:spPr>
        <p:txBody>
          <a:bodyPr/>
          <a:lstStyle/>
          <a:p>
            <a:r>
              <a:rPr lang="en-GB" sz="2400" b="1" dirty="0"/>
              <a:t>In the last 12 months have you personally experienced discrimination at work from </a:t>
            </a:r>
            <a:r>
              <a:rPr lang="en-GB" sz="2400" b="1" u="sng" dirty="0"/>
              <a:t>patients/service users</a:t>
            </a:r>
            <a:r>
              <a:rPr lang="en-GB" sz="2400" b="1" dirty="0"/>
              <a:t>, their relatives, or other members of the public?</a:t>
            </a:r>
          </a:p>
        </p:txBody>
      </p:sp>
      <p:graphicFrame>
        <p:nvGraphicFramePr>
          <p:cNvPr id="4" name="Chart 3"/>
          <p:cNvGraphicFramePr>
            <a:graphicFrameLocks/>
          </p:cNvGraphicFramePr>
          <p:nvPr>
            <p:extLst>
              <p:ext uri="{D42A27DB-BD31-4B8C-83A1-F6EECF244321}">
                <p14:modId xmlns:p14="http://schemas.microsoft.com/office/powerpoint/2010/main" val="3448554886"/>
              </p:ext>
            </p:extLst>
          </p:nvPr>
        </p:nvGraphicFramePr>
        <p:xfrm>
          <a:off x="654844" y="3521075"/>
          <a:ext cx="8483600" cy="6019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Placeholder 2"/>
          <p:cNvSpPr txBox="1">
            <a:spLocks/>
          </p:cNvSpPr>
          <p:nvPr/>
        </p:nvSpPr>
        <p:spPr>
          <a:xfrm>
            <a:off x="9748044" y="2225675"/>
            <a:ext cx="8382000" cy="6629400"/>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b="1" dirty="0"/>
              <a:t>I’d feel able to </a:t>
            </a:r>
            <a:r>
              <a:rPr lang="en-GB" sz="2400" b="1" u="sng" dirty="0"/>
              <a:t>speak up </a:t>
            </a:r>
            <a:r>
              <a:rPr lang="en-GB" sz="2400" b="1" dirty="0"/>
              <a:t>in my team if I noticed poor or incorrect practice.</a:t>
            </a:r>
          </a:p>
        </p:txBody>
      </p:sp>
      <p:graphicFrame>
        <p:nvGraphicFramePr>
          <p:cNvPr id="6" name="Chart 5"/>
          <p:cNvGraphicFramePr>
            <a:graphicFrameLocks/>
          </p:cNvGraphicFramePr>
          <p:nvPr>
            <p:extLst>
              <p:ext uri="{D42A27DB-BD31-4B8C-83A1-F6EECF244321}">
                <p14:modId xmlns:p14="http://schemas.microsoft.com/office/powerpoint/2010/main" val="1371420595"/>
              </p:ext>
            </p:extLst>
          </p:nvPr>
        </p:nvGraphicFramePr>
        <p:xfrm>
          <a:off x="9781902" y="3531695"/>
          <a:ext cx="8957742" cy="600918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439834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4844" y="828675"/>
            <a:ext cx="12293600" cy="1168400"/>
          </a:xfrm>
        </p:spPr>
        <p:txBody>
          <a:bodyPr/>
          <a:lstStyle/>
          <a:p>
            <a:r>
              <a:rPr lang="en-GB" dirty="0"/>
              <a:t>Next Steps</a:t>
            </a:r>
          </a:p>
        </p:txBody>
      </p:sp>
      <p:sp>
        <p:nvSpPr>
          <p:cNvPr id="3" name="Text Placeholder 2"/>
          <p:cNvSpPr>
            <a:spLocks noGrp="1"/>
          </p:cNvSpPr>
          <p:nvPr>
            <p:ph type="body" sz="quarter" idx="11"/>
          </p:nvPr>
        </p:nvSpPr>
        <p:spPr>
          <a:xfrm>
            <a:off x="832644" y="1997075"/>
            <a:ext cx="17409186" cy="6629400"/>
          </a:xfrm>
        </p:spPr>
        <p:txBody>
          <a:bodyPr/>
          <a:lstStyle/>
          <a:p>
            <a:pPr marL="457200" indent="-457200">
              <a:buFont typeface="Arial" panose="020B0604020202020204" pitchFamily="34" charset="0"/>
              <a:buChar char="•"/>
            </a:pPr>
            <a:r>
              <a:rPr lang="en-GB" sz="3600" dirty="0"/>
              <a:t>No national Staff Survey Action plan published to date</a:t>
            </a:r>
          </a:p>
          <a:p>
            <a:pPr marL="457200" indent="-457200">
              <a:buFont typeface="Arial" panose="020B0604020202020204" pitchFamily="34" charset="0"/>
              <a:buChar char="•"/>
            </a:pPr>
            <a:endParaRPr lang="en-GB" sz="3600" dirty="0"/>
          </a:p>
          <a:p>
            <a:pPr marL="457200" indent="-457200">
              <a:buFont typeface="Arial" panose="020B0604020202020204" pitchFamily="34" charset="0"/>
              <a:buChar char="•"/>
            </a:pPr>
            <a:r>
              <a:rPr lang="en-GB" sz="3600" dirty="0"/>
              <a:t>There are some clear areas of focus both for Service Groups and Corporately, linked to our Vision, People Strategy and ‘One Bay Way’.  Service Groups are to identify 2/3 key priorities.</a:t>
            </a:r>
          </a:p>
          <a:p>
            <a:pPr marL="457200" indent="-457200">
              <a:buFont typeface="Arial" panose="020B0604020202020204" pitchFamily="34" charset="0"/>
              <a:buChar char="•"/>
            </a:pPr>
            <a:endParaRPr lang="en-GB" sz="3600" dirty="0"/>
          </a:p>
          <a:p>
            <a:pPr marL="457200" indent="-457200">
              <a:buFont typeface="Arial" panose="020B0604020202020204" pitchFamily="34" charset="0"/>
              <a:buChar char="•"/>
            </a:pPr>
            <a:r>
              <a:rPr lang="en-GB" sz="3600" dirty="0"/>
              <a:t>Service Groups to be given access to full raw data sets and specific reports provided on request.  Areas under TI and hotspots will be prioritised.</a:t>
            </a:r>
          </a:p>
          <a:p>
            <a:pPr marL="457200" indent="-457200">
              <a:buFont typeface="Arial" panose="020B0604020202020204" pitchFamily="34" charset="0"/>
              <a:buChar char="•"/>
            </a:pPr>
            <a:endParaRPr lang="en-GB" sz="3600" dirty="0"/>
          </a:p>
          <a:p>
            <a:pPr marL="457200" indent="-457200">
              <a:buFont typeface="Arial" panose="020B0604020202020204" pitchFamily="34" charset="0"/>
              <a:buChar char="•"/>
            </a:pPr>
            <a:r>
              <a:rPr lang="en-GB" sz="3600" dirty="0"/>
              <a:t>Corporate Directorate Data analysis to follow – suppression rules may impact on results and sharing</a:t>
            </a:r>
          </a:p>
          <a:p>
            <a:pPr marL="457200" indent="-457200">
              <a:buFont typeface="Arial" panose="020B0604020202020204" pitchFamily="34" charset="0"/>
              <a:buChar char="•"/>
            </a:pPr>
            <a:endParaRPr lang="en-GB" sz="3600" dirty="0"/>
          </a:p>
          <a:p>
            <a:pPr marL="457200" indent="-457200">
              <a:buFont typeface="Arial" panose="020B0604020202020204" pitchFamily="34" charset="0"/>
              <a:buChar char="•"/>
            </a:pPr>
            <a:r>
              <a:rPr lang="en-GB" sz="3600" dirty="0"/>
              <a:t>Further thematic analysis to be undertaken following release of qualitative data </a:t>
            </a:r>
          </a:p>
          <a:p>
            <a:endParaRPr lang="en-GB" sz="2800" dirty="0"/>
          </a:p>
        </p:txBody>
      </p:sp>
    </p:spTree>
    <p:extLst>
      <p:ext uri="{BB962C8B-B14F-4D97-AF65-F5344CB8AC3E}">
        <p14:creationId xmlns:p14="http://schemas.microsoft.com/office/powerpoint/2010/main" val="1820482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F4E8A8F4-23FF-A8EC-EB56-1F6CC21AE643}"/>
              </a:ext>
            </a:extLst>
          </p:cNvPr>
          <p:cNvSpPr>
            <a:spLocks noGrp="1"/>
          </p:cNvSpPr>
          <p:nvPr>
            <p:ph type="body" sz="quarter" idx="10"/>
          </p:nvPr>
        </p:nvSpPr>
        <p:spPr/>
        <p:txBody>
          <a:bodyPr/>
          <a:lstStyle/>
          <a:p>
            <a:r>
              <a:rPr lang="pt-BR" dirty="0"/>
              <a:t>Diolch</a:t>
            </a:r>
          </a:p>
          <a:p>
            <a:r>
              <a:rPr lang="pt-BR" dirty="0"/>
              <a:t>Thank you</a:t>
            </a:r>
          </a:p>
        </p:txBody>
      </p:sp>
    </p:spTree>
    <p:extLst>
      <p:ext uri="{BB962C8B-B14F-4D97-AF65-F5344CB8AC3E}">
        <p14:creationId xmlns:p14="http://schemas.microsoft.com/office/powerpoint/2010/main" val="4235329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16939" t="22592" r="13332" b="12222"/>
          <a:stretch/>
        </p:blipFill>
        <p:spPr>
          <a:xfrm>
            <a:off x="27101" y="244475"/>
            <a:ext cx="19507200" cy="8839200"/>
          </a:xfrm>
          <a:prstGeom prst="rect">
            <a:avLst/>
          </a:prstGeom>
        </p:spPr>
      </p:pic>
      <p:sp>
        <p:nvSpPr>
          <p:cNvPr id="5" name="Oval 4"/>
          <p:cNvSpPr/>
          <p:nvPr/>
        </p:nvSpPr>
        <p:spPr>
          <a:xfrm>
            <a:off x="1594644" y="7026275"/>
            <a:ext cx="2438400" cy="304800"/>
          </a:xfrm>
          <a:prstGeom prst="ellipse">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Oval 5"/>
          <p:cNvSpPr/>
          <p:nvPr/>
        </p:nvSpPr>
        <p:spPr>
          <a:xfrm>
            <a:off x="15463044" y="7026275"/>
            <a:ext cx="2438400" cy="304800"/>
          </a:xfrm>
          <a:prstGeom prst="ellipse">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33166072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71773" y="422275"/>
            <a:ext cx="16560800" cy="1473200"/>
          </a:xfrm>
        </p:spPr>
        <p:txBody>
          <a:bodyPr/>
          <a:lstStyle/>
          <a:p>
            <a:r>
              <a:rPr lang="pt-BR" sz="3600" dirty="0"/>
              <a:t>How do Our Results link with our ‘One Bay Way’ across Service Groups? A High Quality Organisation – Patient Safety</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773373" y="1895475"/>
            <a:ext cx="9829800" cy="6959600"/>
          </a:xfrm>
        </p:spPr>
        <p:txBody>
          <a:bodyPr/>
          <a:lstStyle/>
          <a:p>
            <a:r>
              <a:rPr lang="pt-BR" b="1" dirty="0"/>
              <a:t>*N.B. New question set for 2023 – no comparible data.  Responses are in percentage.</a:t>
            </a:r>
          </a:p>
          <a:p>
            <a:r>
              <a:rPr lang="en-GB" sz="2400" b="1" dirty="0"/>
              <a:t>In the last month have you seen any errors, near misses, </a:t>
            </a:r>
          </a:p>
          <a:p>
            <a:r>
              <a:rPr lang="en-GB" sz="2400" b="1" dirty="0"/>
              <a:t>or incidents that could have hurt staff and/or patients/service users?</a:t>
            </a:r>
            <a:endParaRPr lang="pt-BR" sz="2400" b="1" dirty="0"/>
          </a:p>
        </p:txBody>
      </p:sp>
      <p:graphicFrame>
        <p:nvGraphicFramePr>
          <p:cNvPr id="6" name="Chart 5"/>
          <p:cNvGraphicFramePr>
            <a:graphicFrameLocks/>
          </p:cNvGraphicFramePr>
          <p:nvPr>
            <p:extLst>
              <p:ext uri="{D42A27DB-BD31-4B8C-83A1-F6EECF244321}">
                <p14:modId xmlns:p14="http://schemas.microsoft.com/office/powerpoint/2010/main" val="1714055104"/>
              </p:ext>
            </p:extLst>
          </p:nvPr>
        </p:nvGraphicFramePr>
        <p:xfrm>
          <a:off x="773372" y="3444875"/>
          <a:ext cx="8746071" cy="6096000"/>
        </p:xfrm>
        <a:graphic>
          <a:graphicData uri="http://schemas.openxmlformats.org/drawingml/2006/chart">
            <c:chart xmlns:c="http://schemas.openxmlformats.org/drawingml/2006/chart" xmlns:r="http://schemas.openxmlformats.org/officeDocument/2006/relationships" r:id="rId3"/>
          </a:graphicData>
        </a:graphic>
      </p:graphicFrame>
      <p:sp>
        <p:nvSpPr>
          <p:cNvPr id="7" name="Espaço Reservado para Texto 2">
            <a:extLst>
              <a:ext uri="{FF2B5EF4-FFF2-40B4-BE49-F238E27FC236}">
                <a16:creationId xmlns:a16="http://schemas.microsoft.com/office/drawing/2014/main" id="{8EC8C9FE-A6EC-2FA5-012D-00A99F566FF3}"/>
              </a:ext>
            </a:extLst>
          </p:cNvPr>
          <p:cNvSpPr txBox="1">
            <a:spLocks/>
          </p:cNvSpPr>
          <p:nvPr/>
        </p:nvSpPr>
        <p:spPr>
          <a:xfrm>
            <a:off x="9976644" y="1768475"/>
            <a:ext cx="9906000" cy="6959600"/>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400" b="1" dirty="0"/>
          </a:p>
          <a:p>
            <a:r>
              <a:rPr lang="en-GB" sz="2400" b="1" dirty="0"/>
              <a:t>My organisation treats staff who are involved in an error, near miss or incident, fairly.</a:t>
            </a:r>
            <a:endParaRPr lang="pt-BR" sz="2400" b="1" dirty="0"/>
          </a:p>
        </p:txBody>
      </p:sp>
      <p:graphicFrame>
        <p:nvGraphicFramePr>
          <p:cNvPr id="11" name="Chart 10"/>
          <p:cNvGraphicFramePr>
            <a:graphicFrameLocks/>
          </p:cNvGraphicFramePr>
          <p:nvPr>
            <p:extLst>
              <p:ext uri="{D42A27DB-BD31-4B8C-83A1-F6EECF244321}">
                <p14:modId xmlns:p14="http://schemas.microsoft.com/office/powerpoint/2010/main" val="2394500422"/>
              </p:ext>
            </p:extLst>
          </p:nvPr>
        </p:nvGraphicFramePr>
        <p:xfrm>
          <a:off x="10129044" y="3444875"/>
          <a:ext cx="8991600" cy="60960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455359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a:t>Patient Safety Continued…</a:t>
            </a:r>
          </a:p>
        </p:txBody>
      </p:sp>
      <p:sp>
        <p:nvSpPr>
          <p:cNvPr id="3" name="Text Placeholder 2"/>
          <p:cNvSpPr>
            <a:spLocks noGrp="1"/>
          </p:cNvSpPr>
          <p:nvPr>
            <p:ph type="body" sz="quarter" idx="11"/>
          </p:nvPr>
        </p:nvSpPr>
        <p:spPr>
          <a:xfrm>
            <a:off x="756444" y="1844675"/>
            <a:ext cx="9220200" cy="7010400"/>
          </a:xfrm>
        </p:spPr>
        <p:txBody>
          <a:bodyPr/>
          <a:lstStyle/>
          <a:p>
            <a:r>
              <a:rPr lang="en-GB" sz="2800" b="1" dirty="0"/>
              <a:t>My organisation encourages us to </a:t>
            </a:r>
            <a:r>
              <a:rPr lang="en-GB" sz="2800" b="1" u="sng" dirty="0"/>
              <a:t>report</a:t>
            </a:r>
            <a:r>
              <a:rPr lang="en-GB" sz="2800" b="1" dirty="0"/>
              <a:t> errors, near misses or incidents.</a:t>
            </a:r>
          </a:p>
        </p:txBody>
      </p:sp>
      <p:graphicFrame>
        <p:nvGraphicFramePr>
          <p:cNvPr id="5" name="Chart 4"/>
          <p:cNvGraphicFramePr>
            <a:graphicFrameLocks/>
          </p:cNvGraphicFramePr>
          <p:nvPr>
            <p:extLst>
              <p:ext uri="{D42A27DB-BD31-4B8C-83A1-F6EECF244321}">
                <p14:modId xmlns:p14="http://schemas.microsoft.com/office/powerpoint/2010/main" val="224299407"/>
              </p:ext>
            </p:extLst>
          </p:nvPr>
        </p:nvGraphicFramePr>
        <p:xfrm>
          <a:off x="985044" y="2835275"/>
          <a:ext cx="8382000" cy="66294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 Placeholder 2"/>
          <p:cNvSpPr txBox="1">
            <a:spLocks/>
          </p:cNvSpPr>
          <p:nvPr/>
        </p:nvSpPr>
        <p:spPr>
          <a:xfrm>
            <a:off x="10656888" y="1387475"/>
            <a:ext cx="9448800" cy="7315200"/>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800" b="1" dirty="0"/>
              <a:t>When errors, near misses or incidents are reported, my organisation </a:t>
            </a:r>
            <a:r>
              <a:rPr lang="en-GB" sz="2800" b="1" u="sng" dirty="0"/>
              <a:t>takes action </a:t>
            </a:r>
            <a:r>
              <a:rPr lang="en-GB" sz="2800" b="1" dirty="0"/>
              <a:t>to ensure that they do not happen again.</a:t>
            </a:r>
          </a:p>
        </p:txBody>
      </p:sp>
      <p:graphicFrame>
        <p:nvGraphicFramePr>
          <p:cNvPr id="7" name="Chart 6"/>
          <p:cNvGraphicFramePr>
            <a:graphicFrameLocks/>
          </p:cNvGraphicFramePr>
          <p:nvPr>
            <p:extLst>
              <p:ext uri="{D42A27DB-BD31-4B8C-83A1-F6EECF244321}">
                <p14:modId xmlns:p14="http://schemas.microsoft.com/office/powerpoint/2010/main" val="4133242040"/>
              </p:ext>
            </p:extLst>
          </p:nvPr>
        </p:nvGraphicFramePr>
        <p:xfrm>
          <a:off x="10783602" y="2835275"/>
          <a:ext cx="8616156" cy="66294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672603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a:t>Patient Safety Continued…</a:t>
            </a:r>
          </a:p>
        </p:txBody>
      </p:sp>
      <p:sp>
        <p:nvSpPr>
          <p:cNvPr id="3" name="Text Placeholder 2"/>
          <p:cNvSpPr>
            <a:spLocks noGrp="1"/>
          </p:cNvSpPr>
          <p:nvPr>
            <p:ph type="body" sz="quarter" idx="11"/>
          </p:nvPr>
        </p:nvSpPr>
        <p:spPr>
          <a:xfrm>
            <a:off x="756444" y="1768475"/>
            <a:ext cx="17409186" cy="7086600"/>
          </a:xfrm>
        </p:spPr>
        <p:txBody>
          <a:bodyPr/>
          <a:lstStyle/>
          <a:p>
            <a:pPr algn="ctr"/>
            <a:r>
              <a:rPr lang="en-GB" sz="2800" b="1" dirty="0"/>
              <a:t>We are given </a:t>
            </a:r>
            <a:r>
              <a:rPr lang="en-GB" sz="2800" b="1" u="sng" dirty="0"/>
              <a:t>feedback</a:t>
            </a:r>
            <a:r>
              <a:rPr lang="en-GB" sz="2800" b="1" dirty="0"/>
              <a:t> about changes made in response to reported errors, near misses and incidents.</a:t>
            </a:r>
          </a:p>
        </p:txBody>
      </p:sp>
      <p:graphicFrame>
        <p:nvGraphicFramePr>
          <p:cNvPr id="4" name="Chart 3"/>
          <p:cNvGraphicFramePr>
            <a:graphicFrameLocks/>
          </p:cNvGraphicFramePr>
          <p:nvPr>
            <p:extLst>
              <p:ext uri="{D42A27DB-BD31-4B8C-83A1-F6EECF244321}">
                <p14:modId xmlns:p14="http://schemas.microsoft.com/office/powerpoint/2010/main" val="3047941309"/>
              </p:ext>
            </p:extLst>
          </p:nvPr>
        </p:nvGraphicFramePr>
        <p:xfrm>
          <a:off x="4414044" y="2911475"/>
          <a:ext cx="10591800" cy="6096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09468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4844" y="828675"/>
            <a:ext cx="14274800" cy="558800"/>
          </a:xfrm>
        </p:spPr>
        <p:txBody>
          <a:bodyPr/>
          <a:lstStyle/>
          <a:p>
            <a:r>
              <a:rPr lang="en-GB" dirty="0"/>
              <a:t>Compassionate Culture (Patients / Service Users)</a:t>
            </a:r>
          </a:p>
        </p:txBody>
      </p:sp>
      <p:sp>
        <p:nvSpPr>
          <p:cNvPr id="3" name="Text Placeholder 2"/>
          <p:cNvSpPr>
            <a:spLocks noGrp="1"/>
          </p:cNvSpPr>
          <p:nvPr>
            <p:ph type="body" sz="quarter" idx="11"/>
          </p:nvPr>
        </p:nvSpPr>
        <p:spPr>
          <a:xfrm>
            <a:off x="756444" y="1844675"/>
            <a:ext cx="9296400" cy="7010400"/>
          </a:xfrm>
        </p:spPr>
        <p:txBody>
          <a:bodyPr/>
          <a:lstStyle/>
          <a:p>
            <a:r>
              <a:rPr lang="pt-BR" b="1" dirty="0"/>
              <a:t>N.B. New question set for 2023 – no comparible data.  Responses are in percentage</a:t>
            </a:r>
          </a:p>
          <a:p>
            <a:r>
              <a:rPr lang="en-GB" sz="2400" b="1" dirty="0"/>
              <a:t>People here are </a:t>
            </a:r>
            <a:r>
              <a:rPr lang="en-GB" sz="2400" b="1" u="sng" dirty="0"/>
              <a:t>compassionate</a:t>
            </a:r>
            <a:r>
              <a:rPr lang="en-GB" sz="2400" b="1" dirty="0"/>
              <a:t> in the way they behave towards </a:t>
            </a:r>
            <a:r>
              <a:rPr lang="en-GB" sz="2400" b="1" u="sng" dirty="0"/>
              <a:t>patients/service users</a:t>
            </a:r>
            <a:r>
              <a:rPr lang="en-GB" sz="2400" b="1" dirty="0"/>
              <a:t>.</a:t>
            </a:r>
            <a:endParaRPr lang="pt-BR" sz="2400" b="1" dirty="0"/>
          </a:p>
        </p:txBody>
      </p:sp>
      <p:graphicFrame>
        <p:nvGraphicFramePr>
          <p:cNvPr id="4" name="Chart 3"/>
          <p:cNvGraphicFramePr>
            <a:graphicFrameLocks/>
          </p:cNvGraphicFramePr>
          <p:nvPr>
            <p:extLst>
              <p:ext uri="{D42A27DB-BD31-4B8C-83A1-F6EECF244321}">
                <p14:modId xmlns:p14="http://schemas.microsoft.com/office/powerpoint/2010/main" val="1917563721"/>
              </p:ext>
            </p:extLst>
          </p:nvPr>
        </p:nvGraphicFramePr>
        <p:xfrm>
          <a:off x="756444" y="3216275"/>
          <a:ext cx="8839200" cy="6400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Placeholder 2"/>
          <p:cNvSpPr txBox="1">
            <a:spLocks/>
          </p:cNvSpPr>
          <p:nvPr/>
        </p:nvSpPr>
        <p:spPr>
          <a:xfrm>
            <a:off x="10586244" y="2149475"/>
            <a:ext cx="7391400" cy="6705600"/>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b="1" dirty="0"/>
              <a:t>People here take </a:t>
            </a:r>
            <a:r>
              <a:rPr lang="en-GB" sz="2400" b="1" u="sng" dirty="0"/>
              <a:t>effective action </a:t>
            </a:r>
            <a:r>
              <a:rPr lang="en-GB" sz="2400" b="1" dirty="0"/>
              <a:t>to help patients/service users in </a:t>
            </a:r>
            <a:r>
              <a:rPr lang="en-GB" sz="2400" b="1" u="sng" dirty="0"/>
              <a:t>distress</a:t>
            </a:r>
            <a:r>
              <a:rPr lang="en-GB" sz="2400" b="1" dirty="0"/>
              <a:t>.</a:t>
            </a:r>
            <a:endParaRPr lang="pt-BR" sz="2400" b="1" dirty="0"/>
          </a:p>
        </p:txBody>
      </p:sp>
      <p:graphicFrame>
        <p:nvGraphicFramePr>
          <p:cNvPr id="6" name="Chart 5"/>
          <p:cNvGraphicFramePr>
            <a:graphicFrameLocks/>
          </p:cNvGraphicFramePr>
          <p:nvPr>
            <p:extLst>
              <p:ext uri="{D42A27DB-BD31-4B8C-83A1-F6EECF244321}">
                <p14:modId xmlns:p14="http://schemas.microsoft.com/office/powerpoint/2010/main" val="390325439"/>
              </p:ext>
            </p:extLst>
          </p:nvPr>
        </p:nvGraphicFramePr>
        <p:xfrm>
          <a:off x="10594428" y="3216275"/>
          <a:ext cx="8373815" cy="64008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714043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a:t>Compassionate Culture continued…</a:t>
            </a:r>
          </a:p>
        </p:txBody>
      </p:sp>
      <p:sp>
        <p:nvSpPr>
          <p:cNvPr id="3" name="Text Placeholder 2"/>
          <p:cNvSpPr>
            <a:spLocks noGrp="1"/>
          </p:cNvSpPr>
          <p:nvPr>
            <p:ph type="body" sz="quarter" idx="11"/>
          </p:nvPr>
        </p:nvSpPr>
        <p:spPr>
          <a:xfrm>
            <a:off x="756444" y="1692275"/>
            <a:ext cx="8915400" cy="7162800"/>
          </a:xfrm>
        </p:spPr>
        <p:txBody>
          <a:bodyPr/>
          <a:lstStyle/>
          <a:p>
            <a:r>
              <a:rPr lang="en-GB" sz="2400" b="1" dirty="0"/>
              <a:t>Care of patients/service users is my organisation's top </a:t>
            </a:r>
            <a:r>
              <a:rPr lang="en-GB" sz="2400" b="1" u="sng" dirty="0"/>
              <a:t>priority.</a:t>
            </a:r>
          </a:p>
        </p:txBody>
      </p:sp>
      <p:graphicFrame>
        <p:nvGraphicFramePr>
          <p:cNvPr id="4" name="Chart 3"/>
          <p:cNvGraphicFramePr>
            <a:graphicFrameLocks/>
          </p:cNvGraphicFramePr>
          <p:nvPr>
            <p:extLst>
              <p:ext uri="{D42A27DB-BD31-4B8C-83A1-F6EECF244321}">
                <p14:modId xmlns:p14="http://schemas.microsoft.com/office/powerpoint/2010/main" val="1970809203"/>
              </p:ext>
            </p:extLst>
          </p:nvPr>
        </p:nvGraphicFramePr>
        <p:xfrm>
          <a:off x="908844" y="2682875"/>
          <a:ext cx="8458200" cy="64770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Placeholder 2"/>
          <p:cNvSpPr txBox="1">
            <a:spLocks/>
          </p:cNvSpPr>
          <p:nvPr/>
        </p:nvSpPr>
        <p:spPr>
          <a:xfrm>
            <a:off x="10052844" y="1692275"/>
            <a:ext cx="8915400" cy="7162800"/>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b="1" dirty="0"/>
              <a:t>My organisation </a:t>
            </a:r>
            <a:r>
              <a:rPr lang="en-GB" sz="2400" b="1" u="sng" dirty="0"/>
              <a:t>acts on concerns </a:t>
            </a:r>
            <a:r>
              <a:rPr lang="en-GB" sz="2400" b="1" dirty="0"/>
              <a:t>raised by patients/service users.</a:t>
            </a:r>
          </a:p>
        </p:txBody>
      </p:sp>
      <p:graphicFrame>
        <p:nvGraphicFramePr>
          <p:cNvPr id="7" name="Chart 6"/>
          <p:cNvGraphicFramePr>
            <a:graphicFrameLocks/>
          </p:cNvGraphicFramePr>
          <p:nvPr>
            <p:extLst>
              <p:ext uri="{D42A27DB-BD31-4B8C-83A1-F6EECF244321}">
                <p14:modId xmlns:p14="http://schemas.microsoft.com/office/powerpoint/2010/main" val="651122524"/>
              </p:ext>
            </p:extLst>
          </p:nvPr>
        </p:nvGraphicFramePr>
        <p:xfrm>
          <a:off x="10159714" y="2682875"/>
          <a:ext cx="8351330" cy="649404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754024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a:t>Compassionate Culture (staff to staff)</a:t>
            </a:r>
          </a:p>
        </p:txBody>
      </p:sp>
      <p:sp>
        <p:nvSpPr>
          <p:cNvPr id="3" name="Text Placeholder 2"/>
          <p:cNvSpPr>
            <a:spLocks noGrp="1"/>
          </p:cNvSpPr>
          <p:nvPr>
            <p:ph type="body" sz="quarter" idx="11"/>
          </p:nvPr>
        </p:nvSpPr>
        <p:spPr>
          <a:xfrm>
            <a:off x="756444" y="1768475"/>
            <a:ext cx="8839200" cy="7086600"/>
          </a:xfrm>
        </p:spPr>
        <p:txBody>
          <a:bodyPr/>
          <a:lstStyle/>
          <a:p>
            <a:r>
              <a:rPr lang="en-GB" sz="2400" b="1" dirty="0"/>
              <a:t>The people I work with are understanding and kind to one another.</a:t>
            </a:r>
          </a:p>
        </p:txBody>
      </p:sp>
      <p:graphicFrame>
        <p:nvGraphicFramePr>
          <p:cNvPr id="4" name="Chart 3"/>
          <p:cNvGraphicFramePr>
            <a:graphicFrameLocks/>
          </p:cNvGraphicFramePr>
          <p:nvPr>
            <p:extLst>
              <p:ext uri="{D42A27DB-BD31-4B8C-83A1-F6EECF244321}">
                <p14:modId xmlns:p14="http://schemas.microsoft.com/office/powerpoint/2010/main" val="666190636"/>
              </p:ext>
            </p:extLst>
          </p:nvPr>
        </p:nvGraphicFramePr>
        <p:xfrm>
          <a:off x="908844" y="3140075"/>
          <a:ext cx="8686800" cy="63246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Placeholder 2"/>
          <p:cNvSpPr txBox="1">
            <a:spLocks/>
          </p:cNvSpPr>
          <p:nvPr/>
        </p:nvSpPr>
        <p:spPr>
          <a:xfrm>
            <a:off x="10510044" y="1793094"/>
            <a:ext cx="8839200" cy="7086600"/>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b="1" dirty="0"/>
              <a:t>People here are compassionate towards colleagues when they face problems.</a:t>
            </a:r>
          </a:p>
        </p:txBody>
      </p:sp>
      <p:graphicFrame>
        <p:nvGraphicFramePr>
          <p:cNvPr id="6" name="Chart 5"/>
          <p:cNvGraphicFramePr>
            <a:graphicFrameLocks/>
          </p:cNvGraphicFramePr>
          <p:nvPr>
            <p:extLst>
              <p:ext uri="{D42A27DB-BD31-4B8C-83A1-F6EECF244321}">
                <p14:modId xmlns:p14="http://schemas.microsoft.com/office/powerpoint/2010/main" val="2759685356"/>
              </p:ext>
            </p:extLst>
          </p:nvPr>
        </p:nvGraphicFramePr>
        <p:xfrm>
          <a:off x="10738644" y="3140075"/>
          <a:ext cx="8229600" cy="6324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16356008"/>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2795bbee-07b4-4e79-98d8-0419d9871ca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652E948FA37F943B0514D0A14AFC95A" ma:contentTypeVersion="17" ma:contentTypeDescription="Create a new document." ma:contentTypeScope="" ma:versionID="bf14d4257421ab6c601b4bba765abde6">
  <xsd:schema xmlns:xsd="http://www.w3.org/2001/XMLSchema" xmlns:xs="http://www.w3.org/2001/XMLSchema" xmlns:p="http://schemas.microsoft.com/office/2006/metadata/properties" xmlns:ns3="258d5018-feb4-45ec-8043-ac7152467c64" xmlns:ns4="2795bbee-07b4-4e79-98d8-0419d9871cad" targetNamespace="http://schemas.microsoft.com/office/2006/metadata/properties" ma:root="true" ma:fieldsID="37e7bcda9c6a630722f7d3474e42a0b0" ns3:_="" ns4:_="">
    <xsd:import namespace="258d5018-feb4-45ec-8043-ac7152467c64"/>
    <xsd:import namespace="2795bbee-07b4-4e79-98d8-0419d9871cad"/>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LengthInSeconds"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58d5018-feb4-45ec-8043-ac7152467c64"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95bbee-07b4-4e79-98d8-0419d9871cad"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ystemTags" ma:index="23" nillable="true" ma:displayName="MediaServiceSystemTags" ma:hidden="true" ma:internalName="MediaServiceSystemTags" ma:readOnly="true">
      <xsd:simpleType>
        <xsd:restriction base="dms:Note"/>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53AC40-0A0E-4F46-A609-E30D51CC4C15}">
  <ds:schemaRefs>
    <ds:schemaRef ds:uri="2795bbee-07b4-4e79-98d8-0419d9871cad"/>
    <ds:schemaRef ds:uri="258d5018-feb4-45ec-8043-ac7152467c64"/>
    <ds:schemaRef ds:uri="http://purl.org/dc/elements/1.1/"/>
    <ds:schemaRef ds:uri="http://www.w3.org/XML/1998/namespace"/>
    <ds:schemaRef ds:uri="http://purl.org/dc/terms/"/>
    <ds:schemaRef ds:uri="http://schemas.microsoft.com/office/infopath/2007/PartnerControls"/>
    <ds:schemaRef ds:uri="http://schemas.microsoft.com/office/2006/documentManagement/types"/>
    <ds:schemaRef ds:uri="http://schemas.openxmlformats.org/package/2006/metadata/core-propertie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3.xml><?xml version="1.0" encoding="utf-8"?>
<ds:datastoreItem xmlns:ds="http://schemas.openxmlformats.org/officeDocument/2006/customXml" ds:itemID="{EC98967F-9184-4215-9FF6-F0D3AEBB6F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58d5018-feb4-45ec-8043-ac7152467c64"/>
    <ds:schemaRef ds:uri="2795bbee-07b4-4e79-98d8-0419d9871ca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2046</TotalTime>
  <Words>2173</Words>
  <Application>Microsoft Office PowerPoint</Application>
  <PresentationFormat>Custom</PresentationFormat>
  <Paragraphs>142</Paragraphs>
  <Slides>25</Slides>
  <Notes>15</Notes>
  <HiddenSlides>0</HiddenSlides>
  <MMClips>0</MMClips>
  <ScaleCrop>false</ScaleCrop>
  <HeadingPairs>
    <vt:vector size="6" baseType="variant">
      <vt:variant>
        <vt:lpstr>Fonts Used</vt:lpstr>
      </vt:variant>
      <vt:variant>
        <vt:i4>3</vt:i4>
      </vt:variant>
      <vt:variant>
        <vt:lpstr>Theme</vt:lpstr>
      </vt:variant>
      <vt:variant>
        <vt:i4>6</vt:i4>
      </vt:variant>
      <vt:variant>
        <vt:lpstr>Slide Titles</vt:lpstr>
      </vt:variant>
      <vt:variant>
        <vt:i4>25</vt:i4>
      </vt:variant>
    </vt:vector>
  </HeadingPairs>
  <TitlesOfParts>
    <vt:vector size="34" baseType="lpstr">
      <vt:lpstr>Arial</vt:lpstr>
      <vt:lpstr>Arial Black</vt:lpstr>
      <vt:lpstr>Calibri</vt:lpstr>
      <vt:lpstr>DARK TITLE BG</vt:lpstr>
      <vt:lpstr>WHITE TITLE BG</vt:lpstr>
      <vt:lpstr>DARK BG (PHOTO) TITLE</vt:lpstr>
      <vt:lpstr>WHITE BG (PHOTO) TITLE</vt:lpstr>
      <vt:lpstr>WHITE BG SLIDE</vt:lpstr>
      <vt:lpstr>ENDING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Julie</cp:lastModifiedBy>
  <cp:revision>77</cp:revision>
  <dcterms:created xsi:type="dcterms:W3CDTF">2023-11-15T10:54:55Z</dcterms:created>
  <dcterms:modified xsi:type="dcterms:W3CDTF">2024-08-15T06:50:19Z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0x0101006652E948FA37F943B0514D0A14AFC95A</vt:lpwstr>
  </property>
</Properties>
</file>