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14748265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169F0B-413C-33B1-38C8-9C3CA218CAD9}" name="Yeeles, Tom" initials="TY" userId="S::tyeeles@deloitte.co.uk::621eaded-5bea-48a1-aa73-009c8585869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 Lewis (Swansea Bay UHB - Workforce &amp; OD)" userId="fd828259-0385-4099-8831-a6bf9a2de91c" providerId="ADAL" clId="{F703FC6F-E71F-48CA-AE90-57C299678B90}"/>
    <pc:docChg chg="modSld">
      <pc:chgData name="Matt Lewis (Swansea Bay UHB - Workforce &amp; OD)" userId="fd828259-0385-4099-8831-a6bf9a2de91c" providerId="ADAL" clId="{F703FC6F-E71F-48CA-AE90-57C299678B90}" dt="2026-06-04T11:03:12.360" v="6" actId="20577"/>
      <pc:docMkLst>
        <pc:docMk/>
      </pc:docMkLst>
      <pc:sldChg chg="modSp mod">
        <pc:chgData name="Matt Lewis (Swansea Bay UHB - Workforce &amp; OD)" userId="fd828259-0385-4099-8831-a6bf9a2de91c" providerId="ADAL" clId="{F703FC6F-E71F-48CA-AE90-57C299678B90}" dt="2026-06-04T11:03:12.360" v="6" actId="20577"/>
        <pc:sldMkLst>
          <pc:docMk/>
          <pc:sldMk cId="2276215491" sldId="2147482650"/>
        </pc:sldMkLst>
        <pc:spChg chg="mod">
          <ac:chgData name="Matt Lewis (Swansea Bay UHB - Workforce &amp; OD)" userId="fd828259-0385-4099-8831-a6bf9a2de91c" providerId="ADAL" clId="{F703FC6F-E71F-48CA-AE90-57C299678B90}" dt="2026-06-04T11:03:12.360" v="6" actId="20577"/>
          <ac:spMkLst>
            <pc:docMk/>
            <pc:sldMk cId="2276215491" sldId="2147482650"/>
            <ac:spMk id="39" creationId="{C1C002AE-52C7-B288-B029-E10E8A2647A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2E2D5-3309-4952-BC72-8351E1653046}" type="datetimeFigureOut">
              <a:rPr lang="en-GB" smtClean="0"/>
              <a:t>04/06/2026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FFEC5-2E00-495B-B7D8-D5C39B06FC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528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F0755-8E44-4843-BAB5-07028F88D0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951283-1BC4-4C06-9B20-517C798E17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F0D75-34EA-43AD-A4E9-A492533EB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99A3-E3B5-4B92-90DB-3499E2BFBE6D}" type="datetimeFigureOut">
              <a:rPr lang="en-GB" smtClean="0"/>
              <a:t>04/06/2026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400DE-AF6C-4A80-87EF-98A5EBFE7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8C3530-DE51-4E8F-A528-192495CB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EFAF-D060-40EB-A824-6B3DD9F93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07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3EAA9-F866-4DF5-83F1-4D4C29B78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B487F2-4020-4534-8250-E70232E7F8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5759F-9D57-4EFB-8798-A3208BBD2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99A3-E3B5-4B92-90DB-3499E2BFBE6D}" type="datetimeFigureOut">
              <a:rPr lang="en-GB" smtClean="0"/>
              <a:t>04/06/2026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A8AD8-4F95-44D5-8E03-25564EDDE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4DC1A-2DA7-42E0-AEB6-8D9148A26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EFAF-D060-40EB-A824-6B3DD9F93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91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E9F2EF-F9EA-41A5-B01F-DE589396CF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1BF179-B443-4395-8985-6D1B33275D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113B2-218E-4533-A826-25C0AC60C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99A3-E3B5-4B92-90DB-3499E2BFBE6D}" type="datetimeFigureOut">
              <a:rPr lang="en-GB" smtClean="0"/>
              <a:t>04/06/2026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A1AB6-CD4E-4101-B287-5A0D2DC9C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7AB71-CE05-47FC-A4C6-B3CA8EE7C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EFAF-D060-40EB-A824-6B3DD9F93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724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A2AAF-9083-4642-9DA1-27C1C992F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A4D51-35FE-4725-B752-75385F02F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D63B5-9214-4909-8144-164F946EC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99A3-E3B5-4B92-90DB-3499E2BFBE6D}" type="datetimeFigureOut">
              <a:rPr lang="en-GB" smtClean="0"/>
              <a:t>04/06/2026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1CFAD-86B3-4A0A-A598-8800F4B71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47351-1DC7-4CC4-973F-0470BFBFD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EFAF-D060-40EB-A824-6B3DD9F93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922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1FFED-3BC2-41EB-BC8A-830A486B7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87BDE3-0934-4634-BED5-736589BC3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C521D-6260-4965-B8F2-BAA5E2F62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99A3-E3B5-4B92-90DB-3499E2BFBE6D}" type="datetimeFigureOut">
              <a:rPr lang="en-GB" smtClean="0"/>
              <a:t>04/06/2026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8D170-6796-479C-868E-CECAB6C12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7712A9-9766-4B52-A61B-376294E09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EFAF-D060-40EB-A824-6B3DD9F93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476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5F787-A917-4701-8335-308FF2BFE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9E9EA-ED66-4DF8-B167-9BDCC58FE8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9E9C72-D877-4F8F-98C4-2A4BDED0A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01E6D5-D91D-4C65-996A-1D6E5D0FF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99A3-E3B5-4B92-90DB-3499E2BFBE6D}" type="datetimeFigureOut">
              <a:rPr lang="en-GB" smtClean="0"/>
              <a:t>04/06/2026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274773-DCC3-4A03-A28B-42B9DFF9B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911FC-9A39-48F9-A99B-983127855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EFAF-D060-40EB-A824-6B3DD9F93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068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6B909-135B-44E8-B64D-B2ACAA96C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B66038-ED83-4D18-AB93-DA65876AE7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2E3266-87B4-453C-87F3-522F17AF11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237A79-7B40-4BF9-B465-D489772B3B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F1D3BC-0850-49A8-8E4B-EE723150C3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9C0A52-6134-4058-8C44-D9CCF82CA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99A3-E3B5-4B92-90DB-3499E2BFBE6D}" type="datetimeFigureOut">
              <a:rPr lang="en-GB" smtClean="0"/>
              <a:t>04/06/2026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3BC1D2-3F83-4612-8808-A84E6BECD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EB513C-D149-4D93-8A50-A201C60F1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EFAF-D060-40EB-A824-6B3DD9F93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532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9B9A8-72BD-4708-960B-5B73847F9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A3158F-9C46-499F-8532-8827BCF7E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99A3-E3B5-4B92-90DB-3499E2BFBE6D}" type="datetimeFigureOut">
              <a:rPr lang="en-GB" smtClean="0"/>
              <a:t>04/06/2026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718091-3BB5-4D44-8DB2-41F2A3FA9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032A39-BD18-4740-94C2-814B35115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EFAF-D060-40EB-A824-6B3DD9F93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906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9D23D1-BB0A-42CA-A7B6-BC25CE96F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99A3-E3B5-4B92-90DB-3499E2BFBE6D}" type="datetimeFigureOut">
              <a:rPr lang="en-GB" smtClean="0"/>
              <a:t>04/06/2026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760DC7-42FC-4931-B8E4-649F48AE6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21252B-578C-48E3-815D-C0DE03413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EFAF-D060-40EB-A824-6B3DD9F93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893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22CCF-AA78-4551-8C76-A231646B8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870952-4719-4515-8DA1-FDA77114D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60E48A-E379-44DC-BAE8-761713ABFD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A47255-C75D-4A90-AD58-80A5C7437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99A3-E3B5-4B92-90DB-3499E2BFBE6D}" type="datetimeFigureOut">
              <a:rPr lang="en-GB" smtClean="0"/>
              <a:t>04/06/2026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AF1841-0C35-4116-8D98-CB7EDCF10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82442C-71B8-43A9-80A0-B313FEE27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EFAF-D060-40EB-A824-6B3DD9F93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783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4F32D-5996-472F-9946-0CAFC4BDB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C7D74E-4FD4-4602-BF12-4D5C9D3319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10B947-9A15-4F18-9151-6994418DD1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A5A1B8-D929-45FE-B7AE-9D79338EA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99A3-E3B5-4B92-90DB-3499E2BFBE6D}" type="datetimeFigureOut">
              <a:rPr lang="en-GB" smtClean="0"/>
              <a:t>04/06/2026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A0DD80-7164-48D0-8764-84ED332D2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30E301-67B0-4160-A2D3-D5B70DDAF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EFAF-D060-40EB-A824-6B3DD9F93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13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20E6DB-2061-4547-A2BE-A0A2974C3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25892E-9783-45CB-B80A-A0518E393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8A885-A71B-4470-912B-DB0D477D6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F99A3-E3B5-4B92-90DB-3499E2BFBE6D}" type="datetimeFigureOut">
              <a:rPr lang="en-GB" smtClean="0"/>
              <a:t>04/06/2026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CBCBD3-306F-418F-80CF-0EA3261D7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F36BD-34A6-45AD-A220-AE7A3EFA92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2EFAF-D060-40EB-A824-6B3DD9F93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21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20F206AE-B936-91FC-BA1C-8F878EE2E054}"/>
              </a:ext>
            </a:extLst>
          </p:cNvPr>
          <p:cNvGrpSpPr/>
          <p:nvPr/>
        </p:nvGrpSpPr>
        <p:grpSpPr>
          <a:xfrm>
            <a:off x="147879" y="1660087"/>
            <a:ext cx="11795960" cy="2654968"/>
            <a:chOff x="128336" y="2041360"/>
            <a:chExt cx="11795960" cy="265496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E88610A-3B95-EC3C-ECCC-6CC7D3797853}"/>
                </a:ext>
              </a:extLst>
            </p:cNvPr>
            <p:cNvGrpSpPr/>
            <p:nvPr/>
          </p:nvGrpSpPr>
          <p:grpSpPr>
            <a:xfrm>
              <a:off x="128336" y="2041360"/>
              <a:ext cx="5109410" cy="2638924"/>
              <a:chOff x="128336" y="2041360"/>
              <a:chExt cx="5109410" cy="2638924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20A19ED3-FEC9-14CE-0AEA-B0CC5AE0D282}"/>
                  </a:ext>
                </a:extLst>
              </p:cNvPr>
              <p:cNvGrpSpPr/>
              <p:nvPr/>
            </p:nvGrpSpPr>
            <p:grpSpPr>
              <a:xfrm>
                <a:off x="128336" y="2177716"/>
                <a:ext cx="2871537" cy="2502568"/>
                <a:chOff x="625642" y="2759242"/>
                <a:chExt cx="2871537" cy="2502568"/>
              </a:xfrm>
            </p:grpSpPr>
            <p:sp>
              <p:nvSpPr>
                <p:cNvPr id="2" name="Block Arc 1">
                  <a:extLst>
                    <a:ext uri="{FF2B5EF4-FFF2-40B4-BE49-F238E27FC236}">
                      <a16:creationId xmlns:a16="http://schemas.microsoft.com/office/drawing/2014/main" id="{830B2C20-835F-DF64-2CE8-D73482E83620}"/>
                    </a:ext>
                  </a:extLst>
                </p:cNvPr>
                <p:cNvSpPr/>
                <p:nvPr/>
              </p:nvSpPr>
              <p:spPr>
                <a:xfrm>
                  <a:off x="625642" y="2759242"/>
                  <a:ext cx="2871537" cy="2358190"/>
                </a:xfrm>
                <a:prstGeom prst="blockArc">
                  <a:avLst>
                    <a:gd name="adj1" fmla="val 10800000"/>
                    <a:gd name="adj2" fmla="val 0"/>
                    <a:gd name="adj3" fmla="val 27041"/>
                  </a:avLst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3">
                    <a:shade val="15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" name="Arc 2">
                  <a:extLst>
                    <a:ext uri="{FF2B5EF4-FFF2-40B4-BE49-F238E27FC236}">
                      <a16:creationId xmlns:a16="http://schemas.microsoft.com/office/drawing/2014/main" id="{B13A7AAB-92EF-4CB9-A049-1A8FAD63C675}"/>
                    </a:ext>
                  </a:extLst>
                </p:cNvPr>
                <p:cNvSpPr/>
                <p:nvPr/>
              </p:nvSpPr>
              <p:spPr>
                <a:xfrm rot="20414258">
                  <a:off x="866272" y="3029952"/>
                  <a:ext cx="2390274" cy="2231858"/>
                </a:xfrm>
                <a:prstGeom prst="arc">
                  <a:avLst>
                    <a:gd name="adj1" fmla="val 12791453"/>
                    <a:gd name="adj2" fmla="val 359188"/>
                  </a:avLst>
                </a:prstGeom>
                <a:ln w="34925">
                  <a:solidFill>
                    <a:schemeClr val="bg1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69A44D68-79EE-76B6-58B6-DEA24B878AC6}"/>
                  </a:ext>
                </a:extLst>
              </p:cNvPr>
              <p:cNvGrpSpPr/>
              <p:nvPr/>
            </p:nvGrpSpPr>
            <p:grpSpPr>
              <a:xfrm rot="10800000">
                <a:off x="2366209" y="2041360"/>
                <a:ext cx="2871537" cy="2502568"/>
                <a:chOff x="625642" y="2759242"/>
                <a:chExt cx="2871537" cy="2502568"/>
              </a:xfrm>
            </p:grpSpPr>
            <p:sp>
              <p:nvSpPr>
                <p:cNvPr id="6" name="Block Arc 5">
                  <a:extLst>
                    <a:ext uri="{FF2B5EF4-FFF2-40B4-BE49-F238E27FC236}">
                      <a16:creationId xmlns:a16="http://schemas.microsoft.com/office/drawing/2014/main" id="{0E71443A-9FED-EEDD-67D7-DD3967F44D8B}"/>
                    </a:ext>
                  </a:extLst>
                </p:cNvPr>
                <p:cNvSpPr/>
                <p:nvPr/>
              </p:nvSpPr>
              <p:spPr>
                <a:xfrm>
                  <a:off x="625642" y="2759242"/>
                  <a:ext cx="2871537" cy="2358190"/>
                </a:xfrm>
                <a:prstGeom prst="blockArc">
                  <a:avLst>
                    <a:gd name="adj1" fmla="val 10800000"/>
                    <a:gd name="adj2" fmla="val 0"/>
                    <a:gd name="adj3" fmla="val 27041"/>
                  </a:avLst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3">
                    <a:shade val="15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" name="Arc 6">
                  <a:extLst>
                    <a:ext uri="{FF2B5EF4-FFF2-40B4-BE49-F238E27FC236}">
                      <a16:creationId xmlns:a16="http://schemas.microsoft.com/office/drawing/2014/main" id="{4854A9E0-24ED-BB5C-5621-925225681859}"/>
                    </a:ext>
                  </a:extLst>
                </p:cNvPr>
                <p:cNvSpPr/>
                <p:nvPr/>
              </p:nvSpPr>
              <p:spPr>
                <a:xfrm rot="20414258">
                  <a:off x="866272" y="3029952"/>
                  <a:ext cx="2390274" cy="2231858"/>
                </a:xfrm>
                <a:prstGeom prst="arc">
                  <a:avLst>
                    <a:gd name="adj1" fmla="val 12791453"/>
                    <a:gd name="adj2" fmla="val 359188"/>
                  </a:avLst>
                </a:prstGeom>
                <a:ln w="34925">
                  <a:solidFill>
                    <a:schemeClr val="bg1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CE409A8-B655-962F-3097-02A37C60F402}"/>
                </a:ext>
              </a:extLst>
            </p:cNvPr>
            <p:cNvGrpSpPr/>
            <p:nvPr/>
          </p:nvGrpSpPr>
          <p:grpSpPr>
            <a:xfrm rot="10800000">
              <a:off x="4596058" y="2049382"/>
              <a:ext cx="5109410" cy="2638924"/>
              <a:chOff x="128336" y="2041360"/>
              <a:chExt cx="5109410" cy="2638924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55CE2077-4DEC-5164-DA7E-42CCBFA5856D}"/>
                  </a:ext>
                </a:extLst>
              </p:cNvPr>
              <p:cNvGrpSpPr/>
              <p:nvPr/>
            </p:nvGrpSpPr>
            <p:grpSpPr>
              <a:xfrm>
                <a:off x="128336" y="2177716"/>
                <a:ext cx="2871537" cy="2502568"/>
                <a:chOff x="625642" y="2759242"/>
                <a:chExt cx="2871537" cy="2502568"/>
              </a:xfrm>
            </p:grpSpPr>
            <p:sp>
              <p:nvSpPr>
                <p:cNvPr id="14" name="Block Arc 13">
                  <a:extLst>
                    <a:ext uri="{FF2B5EF4-FFF2-40B4-BE49-F238E27FC236}">
                      <a16:creationId xmlns:a16="http://schemas.microsoft.com/office/drawing/2014/main" id="{847CF3E5-8220-48D9-EBA2-FAC2A7E22A84}"/>
                    </a:ext>
                  </a:extLst>
                </p:cNvPr>
                <p:cNvSpPr/>
                <p:nvPr/>
              </p:nvSpPr>
              <p:spPr>
                <a:xfrm>
                  <a:off x="625642" y="2759242"/>
                  <a:ext cx="2871537" cy="2358190"/>
                </a:xfrm>
                <a:prstGeom prst="blockArc">
                  <a:avLst>
                    <a:gd name="adj1" fmla="val 10800000"/>
                    <a:gd name="adj2" fmla="val 0"/>
                    <a:gd name="adj3" fmla="val 27041"/>
                  </a:avLst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3">
                    <a:shade val="15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" name="Arc 14">
                  <a:extLst>
                    <a:ext uri="{FF2B5EF4-FFF2-40B4-BE49-F238E27FC236}">
                      <a16:creationId xmlns:a16="http://schemas.microsoft.com/office/drawing/2014/main" id="{DC96B7D0-6663-E5CF-15C6-56BF0B97CCE0}"/>
                    </a:ext>
                  </a:extLst>
                </p:cNvPr>
                <p:cNvSpPr/>
                <p:nvPr/>
              </p:nvSpPr>
              <p:spPr>
                <a:xfrm rot="20414258">
                  <a:off x="866272" y="3029952"/>
                  <a:ext cx="2390274" cy="2231858"/>
                </a:xfrm>
                <a:prstGeom prst="arc">
                  <a:avLst>
                    <a:gd name="adj1" fmla="val 12791453"/>
                    <a:gd name="adj2" fmla="val 359188"/>
                  </a:avLst>
                </a:prstGeom>
                <a:ln w="34925">
                  <a:solidFill>
                    <a:schemeClr val="bg1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B80D7EFB-A095-558D-3F14-78BD230215B2}"/>
                  </a:ext>
                </a:extLst>
              </p:cNvPr>
              <p:cNvGrpSpPr/>
              <p:nvPr/>
            </p:nvGrpSpPr>
            <p:grpSpPr>
              <a:xfrm rot="10800000">
                <a:off x="2366209" y="2041360"/>
                <a:ext cx="2871537" cy="2502568"/>
                <a:chOff x="625642" y="2759242"/>
                <a:chExt cx="2871537" cy="2502568"/>
              </a:xfrm>
            </p:grpSpPr>
            <p:sp>
              <p:nvSpPr>
                <p:cNvPr id="12" name="Block Arc 11">
                  <a:extLst>
                    <a:ext uri="{FF2B5EF4-FFF2-40B4-BE49-F238E27FC236}">
                      <a16:creationId xmlns:a16="http://schemas.microsoft.com/office/drawing/2014/main" id="{935C2698-2261-1479-877F-CE9D18517FB3}"/>
                    </a:ext>
                  </a:extLst>
                </p:cNvPr>
                <p:cNvSpPr/>
                <p:nvPr/>
              </p:nvSpPr>
              <p:spPr>
                <a:xfrm>
                  <a:off x="625642" y="2759242"/>
                  <a:ext cx="2871537" cy="2358190"/>
                </a:xfrm>
                <a:prstGeom prst="blockArc">
                  <a:avLst>
                    <a:gd name="adj1" fmla="val 10800000"/>
                    <a:gd name="adj2" fmla="val 0"/>
                    <a:gd name="adj3" fmla="val 27041"/>
                  </a:avLst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3">
                    <a:shade val="15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" name="Arc 12">
                  <a:extLst>
                    <a:ext uri="{FF2B5EF4-FFF2-40B4-BE49-F238E27FC236}">
                      <a16:creationId xmlns:a16="http://schemas.microsoft.com/office/drawing/2014/main" id="{A9EC4C1A-EE57-00A4-93C5-9A8F7CE00A5C}"/>
                    </a:ext>
                  </a:extLst>
                </p:cNvPr>
                <p:cNvSpPr/>
                <p:nvPr/>
              </p:nvSpPr>
              <p:spPr>
                <a:xfrm rot="20414258">
                  <a:off x="866272" y="3029952"/>
                  <a:ext cx="2390274" cy="2231858"/>
                </a:xfrm>
                <a:prstGeom prst="arc">
                  <a:avLst>
                    <a:gd name="adj1" fmla="val 12791453"/>
                    <a:gd name="adj2" fmla="val 359188"/>
                  </a:avLst>
                </a:prstGeom>
                <a:ln w="34925">
                  <a:solidFill>
                    <a:schemeClr val="bg1"/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47A421C-8E0C-9419-7C70-C72C4B78AED8}"/>
                </a:ext>
              </a:extLst>
            </p:cNvPr>
            <p:cNvGrpSpPr/>
            <p:nvPr/>
          </p:nvGrpSpPr>
          <p:grpSpPr>
            <a:xfrm>
              <a:off x="9052759" y="2193760"/>
              <a:ext cx="2871537" cy="2502568"/>
              <a:chOff x="625642" y="2759242"/>
              <a:chExt cx="2871537" cy="2502568"/>
            </a:xfrm>
          </p:grpSpPr>
          <p:sp>
            <p:nvSpPr>
              <p:cNvPr id="18" name="Block Arc 17">
                <a:extLst>
                  <a:ext uri="{FF2B5EF4-FFF2-40B4-BE49-F238E27FC236}">
                    <a16:creationId xmlns:a16="http://schemas.microsoft.com/office/drawing/2014/main" id="{5565CE39-FC5B-A084-8B0E-D9635CA7F092}"/>
                  </a:ext>
                </a:extLst>
              </p:cNvPr>
              <p:cNvSpPr/>
              <p:nvPr/>
            </p:nvSpPr>
            <p:spPr>
              <a:xfrm>
                <a:off x="625642" y="2759242"/>
                <a:ext cx="2871537" cy="2358190"/>
              </a:xfrm>
              <a:prstGeom prst="blockArc">
                <a:avLst>
                  <a:gd name="adj1" fmla="val 10800000"/>
                  <a:gd name="adj2" fmla="val 0"/>
                  <a:gd name="adj3" fmla="val 27041"/>
                </a:avLst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Arc 18">
                <a:extLst>
                  <a:ext uri="{FF2B5EF4-FFF2-40B4-BE49-F238E27FC236}">
                    <a16:creationId xmlns:a16="http://schemas.microsoft.com/office/drawing/2014/main" id="{1CA0EA7F-E403-9CE1-E849-95069AEEDBFA}"/>
                  </a:ext>
                </a:extLst>
              </p:cNvPr>
              <p:cNvSpPr/>
              <p:nvPr/>
            </p:nvSpPr>
            <p:spPr>
              <a:xfrm rot="20414258">
                <a:off x="866272" y="3029952"/>
                <a:ext cx="2390274" cy="2231858"/>
              </a:xfrm>
              <a:prstGeom prst="arc">
                <a:avLst>
                  <a:gd name="adj1" fmla="val 12791453"/>
                  <a:gd name="adj2" fmla="val 359188"/>
                </a:avLst>
              </a:prstGeom>
              <a:ln w="3492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C3FE1A3-3C98-D14E-9431-7231987B16A3}"/>
              </a:ext>
            </a:extLst>
          </p:cNvPr>
          <p:cNvGrpSpPr/>
          <p:nvPr/>
        </p:nvGrpSpPr>
        <p:grpSpPr>
          <a:xfrm>
            <a:off x="257051" y="1654522"/>
            <a:ext cx="551568" cy="1047750"/>
            <a:chOff x="2343150" y="895350"/>
            <a:chExt cx="551568" cy="1047750"/>
          </a:xfrm>
          <a:solidFill>
            <a:schemeClr val="accent2"/>
          </a:solidFill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49F05AE-AEBA-6FAA-9A5F-09190CA2625F}"/>
                </a:ext>
              </a:extLst>
            </p:cNvPr>
            <p:cNvCxnSpPr/>
            <p:nvPr/>
          </p:nvCxnSpPr>
          <p:spPr>
            <a:xfrm>
              <a:off x="2366208" y="1257300"/>
              <a:ext cx="0" cy="685800"/>
            </a:xfrm>
            <a:prstGeom prst="line">
              <a:avLst/>
            </a:prstGeom>
            <a:grpFill/>
            <a:ln w="508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Flowchart: Punched Tape 23">
              <a:extLst>
                <a:ext uri="{FF2B5EF4-FFF2-40B4-BE49-F238E27FC236}">
                  <a16:creationId xmlns:a16="http://schemas.microsoft.com/office/drawing/2014/main" id="{38B842DD-918C-81E8-E089-00D8C34FE162}"/>
                </a:ext>
              </a:extLst>
            </p:cNvPr>
            <p:cNvSpPr/>
            <p:nvPr/>
          </p:nvSpPr>
          <p:spPr>
            <a:xfrm>
              <a:off x="2343150" y="895350"/>
              <a:ext cx="551568" cy="438669"/>
            </a:xfrm>
            <a:prstGeom prst="flowChartPunchedTap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DC1C0AF-0C97-6056-E5E4-99DCC976D37F}"/>
              </a:ext>
            </a:extLst>
          </p:cNvPr>
          <p:cNvGrpSpPr/>
          <p:nvPr/>
        </p:nvGrpSpPr>
        <p:grpSpPr>
          <a:xfrm>
            <a:off x="4886497" y="1494217"/>
            <a:ext cx="551568" cy="1047750"/>
            <a:chOff x="2343150" y="895350"/>
            <a:chExt cx="551568" cy="1047750"/>
          </a:xfrm>
          <a:solidFill>
            <a:schemeClr val="accent2"/>
          </a:solidFill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41C18F0-8CCF-3700-B6B2-224BC4853866}"/>
                </a:ext>
              </a:extLst>
            </p:cNvPr>
            <p:cNvCxnSpPr/>
            <p:nvPr/>
          </p:nvCxnSpPr>
          <p:spPr>
            <a:xfrm>
              <a:off x="2366208" y="1257300"/>
              <a:ext cx="0" cy="685800"/>
            </a:xfrm>
            <a:prstGeom prst="line">
              <a:avLst/>
            </a:prstGeom>
            <a:grpFill/>
            <a:ln w="508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Flowchart: Punched Tape 27">
              <a:extLst>
                <a:ext uri="{FF2B5EF4-FFF2-40B4-BE49-F238E27FC236}">
                  <a16:creationId xmlns:a16="http://schemas.microsoft.com/office/drawing/2014/main" id="{D9760F85-72B0-476D-7BE3-3F72DEE9521B}"/>
                </a:ext>
              </a:extLst>
            </p:cNvPr>
            <p:cNvSpPr/>
            <p:nvPr/>
          </p:nvSpPr>
          <p:spPr>
            <a:xfrm>
              <a:off x="2343150" y="895350"/>
              <a:ext cx="551568" cy="438669"/>
            </a:xfrm>
            <a:prstGeom prst="flowChartPunchedTap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40081EC-4E03-AD35-3566-04E05C4C7944}"/>
              </a:ext>
            </a:extLst>
          </p:cNvPr>
          <p:cNvGrpSpPr/>
          <p:nvPr/>
        </p:nvGrpSpPr>
        <p:grpSpPr>
          <a:xfrm>
            <a:off x="1080978" y="1580746"/>
            <a:ext cx="551568" cy="886699"/>
            <a:chOff x="2343150" y="895350"/>
            <a:chExt cx="551568" cy="1047750"/>
          </a:xfrm>
          <a:solidFill>
            <a:schemeClr val="accent2"/>
          </a:solidFill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935058E-1CE3-1572-F192-4155375BBD8E}"/>
                </a:ext>
              </a:extLst>
            </p:cNvPr>
            <p:cNvCxnSpPr/>
            <p:nvPr/>
          </p:nvCxnSpPr>
          <p:spPr>
            <a:xfrm>
              <a:off x="2366208" y="1257300"/>
              <a:ext cx="0" cy="685800"/>
            </a:xfrm>
            <a:prstGeom prst="line">
              <a:avLst/>
            </a:prstGeom>
            <a:grpFill/>
            <a:ln w="508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Flowchart: Punched Tape 30">
              <a:extLst>
                <a:ext uri="{FF2B5EF4-FFF2-40B4-BE49-F238E27FC236}">
                  <a16:creationId xmlns:a16="http://schemas.microsoft.com/office/drawing/2014/main" id="{9F6632E3-8D89-E108-53CC-0AFED9CFC8D4}"/>
                </a:ext>
              </a:extLst>
            </p:cNvPr>
            <p:cNvSpPr/>
            <p:nvPr/>
          </p:nvSpPr>
          <p:spPr>
            <a:xfrm>
              <a:off x="2343150" y="895350"/>
              <a:ext cx="551568" cy="438669"/>
            </a:xfrm>
            <a:prstGeom prst="flowChartPunchedTap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BBA8643-B14D-BD36-F63E-897572CF394E}"/>
              </a:ext>
            </a:extLst>
          </p:cNvPr>
          <p:cNvGrpSpPr/>
          <p:nvPr/>
        </p:nvGrpSpPr>
        <p:grpSpPr>
          <a:xfrm>
            <a:off x="5042137" y="2456015"/>
            <a:ext cx="551568" cy="1047750"/>
            <a:chOff x="2343150" y="895350"/>
            <a:chExt cx="551568" cy="1047750"/>
          </a:xfrm>
          <a:solidFill>
            <a:schemeClr val="accent2"/>
          </a:solidFill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8712E61-8C7F-C407-08AC-E65DC8BA22E5}"/>
                </a:ext>
              </a:extLst>
            </p:cNvPr>
            <p:cNvCxnSpPr/>
            <p:nvPr/>
          </p:nvCxnSpPr>
          <p:spPr>
            <a:xfrm>
              <a:off x="2366208" y="1257300"/>
              <a:ext cx="0" cy="685800"/>
            </a:xfrm>
            <a:prstGeom prst="line">
              <a:avLst/>
            </a:prstGeom>
            <a:grpFill/>
            <a:ln w="508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Flowchart: Punched Tape 36">
              <a:extLst>
                <a:ext uri="{FF2B5EF4-FFF2-40B4-BE49-F238E27FC236}">
                  <a16:creationId xmlns:a16="http://schemas.microsoft.com/office/drawing/2014/main" id="{E80C67F1-9CEA-4817-4320-0E2F1B5655B3}"/>
                </a:ext>
              </a:extLst>
            </p:cNvPr>
            <p:cNvSpPr/>
            <p:nvPr/>
          </p:nvSpPr>
          <p:spPr>
            <a:xfrm>
              <a:off x="2343150" y="895350"/>
              <a:ext cx="551568" cy="438669"/>
            </a:xfrm>
            <a:prstGeom prst="flowChartPunchedTap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524BA2A6-F052-6D54-6F74-58B38AA5CF5F}"/>
              </a:ext>
            </a:extLst>
          </p:cNvPr>
          <p:cNvSpPr txBox="1"/>
          <p:nvPr/>
        </p:nvSpPr>
        <p:spPr>
          <a:xfrm>
            <a:off x="18743" y="-42230"/>
            <a:ext cx="3995478" cy="169277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1. Confirm Direction (</a:t>
            </a:r>
            <a:r>
              <a:rPr lang="en-GB" sz="1300" b="1" u="sng" dirty="0">
                <a:latin typeface="Arial" panose="020B0604020202020204" pitchFamily="34" charset="0"/>
                <a:cs typeface="Arial" panose="020B0604020202020204" pitchFamily="34" charset="0"/>
              </a:rPr>
              <a:t>3 Jun 26</a:t>
            </a:r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Confirm: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6 or 5 Care Groups (5 requires new OCP process and a further delay)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OCP principles for recruitment will be followed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Reconsider go-live date (currently 1</a:t>
            </a:r>
            <a:r>
              <a:rPr lang="en-GB" sz="13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 Sept, delay to April 2027)</a:t>
            </a:r>
          </a:p>
          <a:p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Output: Proceed </a:t>
            </a:r>
            <a:r>
              <a:rPr lang="en-GB" sz="1300" b="1">
                <a:latin typeface="Arial" panose="020B0604020202020204" pitchFamily="34" charset="0"/>
                <a:cs typeface="Arial" panose="020B0604020202020204" pitchFamily="34" charset="0"/>
              </a:rPr>
              <a:t>with road map </a:t>
            </a:r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or revisit plan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BE65FE-A7BD-BADF-EEB3-B3BF6B77480B}"/>
              </a:ext>
            </a:extLst>
          </p:cNvPr>
          <p:cNvSpPr txBox="1"/>
          <p:nvPr/>
        </p:nvSpPr>
        <p:spPr>
          <a:xfrm>
            <a:off x="62293" y="3119302"/>
            <a:ext cx="2626351" cy="36933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2. Design Model (Jun 26)</a:t>
            </a:r>
          </a:p>
          <a:p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Validate baseline structure &amp; costs (HR/Finance),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complete audit of acting &amp; interim roles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Share current vs (current version) future organograms</a:t>
            </a:r>
          </a:p>
          <a:p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Deliver Tier 4 workshop </a:t>
            </a:r>
          </a:p>
          <a:p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(speciality/service layer). Confirm: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Spans of control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Banding principles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Succession approach</a:t>
            </a:r>
          </a:p>
          <a:p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Complete overall cost, but also service/speciality WTE/Budget</a:t>
            </a:r>
          </a:p>
          <a:p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Output No/Go: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Costed structure to support OCP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123CC34-2492-EE73-FCE1-2C4C06C0BE58}"/>
              </a:ext>
            </a:extLst>
          </p:cNvPr>
          <p:cNvSpPr txBox="1"/>
          <p:nvPr/>
        </p:nvSpPr>
        <p:spPr>
          <a:xfrm>
            <a:off x="7402529" y="4312129"/>
            <a:ext cx="3090211" cy="18928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7. Stabilise &amp; Save (Q4/Q1)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Identify immediate cost-saving actions: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Fixed-term contracts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Acting arrangements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De-layering opportunities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Maintain operational stability</a:t>
            </a:r>
          </a:p>
          <a:p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Output: Support </a:t>
            </a:r>
            <a:r>
              <a:rPr lang="en-GB" sz="1300" b="1">
                <a:latin typeface="Arial" panose="020B0604020202020204" pitchFamily="34" charset="0"/>
                <a:cs typeface="Arial" panose="020B0604020202020204" pitchFamily="34" charset="0"/>
              </a:rPr>
              <a:t>savings target (FY 26/27 / 27/28)</a:t>
            </a:r>
            <a:endParaRPr lang="en-GB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86EE09A-5301-8442-CCB1-4C1E68DF784F}"/>
              </a:ext>
            </a:extLst>
          </p:cNvPr>
          <p:cNvSpPr txBox="1"/>
          <p:nvPr/>
        </p:nvSpPr>
        <p:spPr>
          <a:xfrm>
            <a:off x="3897260" y="52881"/>
            <a:ext cx="2973457" cy="129266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4. Internal Leadership (Jul 26; Initial 2-weeks)</a:t>
            </a:r>
          </a:p>
          <a:p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Compete internal </a:t>
            </a:r>
            <a:r>
              <a:rPr lang="en-GB" sz="1300" i="1" dirty="0">
                <a:latin typeface="Arial" panose="020B0604020202020204" pitchFamily="34" charset="0"/>
                <a:cs typeface="Arial" panose="020B0604020202020204" pitchFamily="34" charset="0"/>
              </a:rPr>
              <a:t>OCP compliant </a:t>
            </a: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process for those in a substantive role</a:t>
            </a:r>
          </a:p>
          <a:p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Output: Confirmed available positions for open recruitment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0B0E053-735C-7AF7-7813-6E440920C62D}"/>
              </a:ext>
            </a:extLst>
          </p:cNvPr>
          <p:cNvSpPr txBox="1"/>
          <p:nvPr/>
        </p:nvSpPr>
        <p:spPr>
          <a:xfrm>
            <a:off x="10063281" y="3314700"/>
            <a:ext cx="204713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8. Mobilise /Transition to new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To be confirmed through Execs.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E0B37A1-1C4A-7323-575F-7D18D1F36800}"/>
              </a:ext>
            </a:extLst>
          </p:cNvPr>
          <p:cNvGrpSpPr/>
          <p:nvPr/>
        </p:nvGrpSpPr>
        <p:grpSpPr>
          <a:xfrm>
            <a:off x="3465013" y="2528265"/>
            <a:ext cx="551568" cy="1047750"/>
            <a:chOff x="2343150" y="895350"/>
            <a:chExt cx="551568" cy="1047750"/>
          </a:xfrm>
          <a:solidFill>
            <a:schemeClr val="accent2"/>
          </a:solidFill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BA5A0E2-7D2A-1D3E-761F-3499C951A65F}"/>
                </a:ext>
              </a:extLst>
            </p:cNvPr>
            <p:cNvCxnSpPr/>
            <p:nvPr/>
          </p:nvCxnSpPr>
          <p:spPr>
            <a:xfrm>
              <a:off x="2366208" y="1257300"/>
              <a:ext cx="0" cy="685800"/>
            </a:xfrm>
            <a:prstGeom prst="line">
              <a:avLst/>
            </a:prstGeom>
            <a:grpFill/>
            <a:ln w="508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Flowchart: Punched Tape 52">
              <a:extLst>
                <a:ext uri="{FF2B5EF4-FFF2-40B4-BE49-F238E27FC236}">
                  <a16:creationId xmlns:a16="http://schemas.microsoft.com/office/drawing/2014/main" id="{0C775439-AE06-6895-D2A5-2B07281E9085}"/>
                </a:ext>
              </a:extLst>
            </p:cNvPr>
            <p:cNvSpPr/>
            <p:nvPr/>
          </p:nvSpPr>
          <p:spPr>
            <a:xfrm>
              <a:off x="2343150" y="895350"/>
              <a:ext cx="551568" cy="438669"/>
            </a:xfrm>
            <a:prstGeom prst="flowChartPunchedTap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9586F953-8167-D885-25E8-2C14CE3EEB2F}"/>
              </a:ext>
            </a:extLst>
          </p:cNvPr>
          <p:cNvSpPr txBox="1"/>
          <p:nvPr/>
        </p:nvSpPr>
        <p:spPr>
          <a:xfrm>
            <a:off x="7124706" y="52881"/>
            <a:ext cx="4086216" cy="14927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6. (Phase 3) Review Support &amp; Corporate Function Model (Sept onwards):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Assess wrap-around support functions and the positioning of corporate services in relation to Care Groups, determining the optimal model (e.g. centralised, hub-and-spoke, or hybrid).</a:t>
            </a:r>
          </a:p>
          <a:p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Output: Streamlined Corporate support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9258EAB-27D5-6AE8-63F8-45BFFF3D5DD3}"/>
              </a:ext>
            </a:extLst>
          </p:cNvPr>
          <p:cNvGrpSpPr/>
          <p:nvPr/>
        </p:nvGrpSpPr>
        <p:grpSpPr>
          <a:xfrm>
            <a:off x="2881876" y="2776016"/>
            <a:ext cx="551568" cy="1047750"/>
            <a:chOff x="2343150" y="895350"/>
            <a:chExt cx="551568" cy="1047750"/>
          </a:xfrm>
          <a:solidFill>
            <a:schemeClr val="accent2"/>
          </a:solidFill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5A65214-D474-FF9E-C725-2621F6754CF2}"/>
                </a:ext>
              </a:extLst>
            </p:cNvPr>
            <p:cNvCxnSpPr/>
            <p:nvPr/>
          </p:nvCxnSpPr>
          <p:spPr>
            <a:xfrm>
              <a:off x="2366208" y="1257300"/>
              <a:ext cx="0" cy="685800"/>
            </a:xfrm>
            <a:prstGeom prst="line">
              <a:avLst/>
            </a:prstGeom>
            <a:grpFill/>
            <a:ln w="508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Flowchart: Punched Tape 33">
              <a:extLst>
                <a:ext uri="{FF2B5EF4-FFF2-40B4-BE49-F238E27FC236}">
                  <a16:creationId xmlns:a16="http://schemas.microsoft.com/office/drawing/2014/main" id="{54790E69-B65C-CA87-918B-A28EAD222E66}"/>
                </a:ext>
              </a:extLst>
            </p:cNvPr>
            <p:cNvSpPr/>
            <p:nvPr/>
          </p:nvSpPr>
          <p:spPr>
            <a:xfrm>
              <a:off x="2343150" y="895350"/>
              <a:ext cx="551568" cy="438669"/>
            </a:xfrm>
            <a:prstGeom prst="flowChartPunchedTap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  <p:sp>
        <p:nvSpPr>
          <p:cNvPr id="8" name="&quot;Not Allowed&quot; Symbol 7">
            <a:extLst>
              <a:ext uri="{FF2B5EF4-FFF2-40B4-BE49-F238E27FC236}">
                <a16:creationId xmlns:a16="http://schemas.microsoft.com/office/drawing/2014/main" id="{47AFFB83-093E-5FDB-8D91-0A82CAA23311}"/>
              </a:ext>
            </a:extLst>
          </p:cNvPr>
          <p:cNvSpPr/>
          <p:nvPr/>
        </p:nvSpPr>
        <p:spPr>
          <a:xfrm>
            <a:off x="445149" y="2069416"/>
            <a:ext cx="558020" cy="586992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&quot;Not Allowed&quot; Symbol 15">
            <a:extLst>
              <a:ext uri="{FF2B5EF4-FFF2-40B4-BE49-F238E27FC236}">
                <a16:creationId xmlns:a16="http://schemas.microsoft.com/office/drawing/2014/main" id="{196910B8-AA02-BEF4-EA61-40884E5EBB14}"/>
              </a:ext>
            </a:extLst>
          </p:cNvPr>
          <p:cNvSpPr/>
          <p:nvPr/>
        </p:nvSpPr>
        <p:spPr>
          <a:xfrm>
            <a:off x="1780951" y="1954975"/>
            <a:ext cx="558020" cy="586992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8DE127B-0B31-16D7-9814-1C498221A98D}"/>
              </a:ext>
            </a:extLst>
          </p:cNvPr>
          <p:cNvSpPr txBox="1"/>
          <p:nvPr/>
        </p:nvSpPr>
        <p:spPr>
          <a:xfrm>
            <a:off x="2636629" y="4186582"/>
            <a:ext cx="2204726" cy="2693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3. OCP launched (Jul-Sep 26): </a:t>
            </a:r>
          </a:p>
          <a:p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Conduct OCP (Phase 2 G-H) of all those impacted 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The review of the Division/Directorate/Speciality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The review of Management layers with a focus of reducing the Board to Ward layers</a:t>
            </a:r>
          </a:p>
          <a:p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Output: Delayering</a:t>
            </a:r>
          </a:p>
        </p:txBody>
      </p:sp>
      <p:sp>
        <p:nvSpPr>
          <p:cNvPr id="38" name="&quot;Not Allowed&quot; Symbol 37">
            <a:extLst>
              <a:ext uri="{FF2B5EF4-FFF2-40B4-BE49-F238E27FC236}">
                <a16:creationId xmlns:a16="http://schemas.microsoft.com/office/drawing/2014/main" id="{01B617E9-7E4B-D6FD-A23C-96A11C348D61}"/>
              </a:ext>
            </a:extLst>
          </p:cNvPr>
          <p:cNvSpPr/>
          <p:nvPr/>
        </p:nvSpPr>
        <p:spPr>
          <a:xfrm>
            <a:off x="4368527" y="3214484"/>
            <a:ext cx="558020" cy="586992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1C002AE-52C7-B288-B029-E10E8A2647AC}"/>
              </a:ext>
            </a:extLst>
          </p:cNvPr>
          <p:cNvSpPr txBox="1"/>
          <p:nvPr/>
        </p:nvSpPr>
        <p:spPr>
          <a:xfrm>
            <a:off x="5268882" y="3204553"/>
            <a:ext cx="1756041" cy="36933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5. Remaining Leadership Recruitment (Jul-Sep; 6-week advertising/engagement, Interviews 2</a:t>
            </a:r>
            <a:r>
              <a:rPr lang="en-GB" sz="13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 week September)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Care Group Director Roles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Deputy Care Group Directors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Governance Leads (tbc)</a:t>
            </a:r>
          </a:p>
          <a:p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Output: Remaining positions recruited / Onboarding commenced complete by Jan27</a:t>
            </a:r>
          </a:p>
        </p:txBody>
      </p:sp>
      <p:sp>
        <p:nvSpPr>
          <p:cNvPr id="40" name="&quot;Not Allowed&quot; Symbol 39">
            <a:extLst>
              <a:ext uri="{FF2B5EF4-FFF2-40B4-BE49-F238E27FC236}">
                <a16:creationId xmlns:a16="http://schemas.microsoft.com/office/drawing/2014/main" id="{5250A22F-EC0C-0CA1-4018-FEE140126E5D}"/>
              </a:ext>
            </a:extLst>
          </p:cNvPr>
          <p:cNvSpPr/>
          <p:nvPr/>
        </p:nvSpPr>
        <p:spPr>
          <a:xfrm>
            <a:off x="8079845" y="3530270"/>
            <a:ext cx="558020" cy="586992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80A9B81-54BE-7414-16EE-9F6C266B7D61}"/>
              </a:ext>
            </a:extLst>
          </p:cNvPr>
          <p:cNvGrpSpPr/>
          <p:nvPr/>
        </p:nvGrpSpPr>
        <p:grpSpPr>
          <a:xfrm>
            <a:off x="6863317" y="2071205"/>
            <a:ext cx="551568" cy="1047750"/>
            <a:chOff x="2343150" y="895350"/>
            <a:chExt cx="551568" cy="1047750"/>
          </a:xfrm>
          <a:solidFill>
            <a:schemeClr val="accent2"/>
          </a:solidFill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A498C06-06D5-2D05-AE7B-F91E13139707}"/>
                </a:ext>
              </a:extLst>
            </p:cNvPr>
            <p:cNvCxnSpPr/>
            <p:nvPr/>
          </p:nvCxnSpPr>
          <p:spPr>
            <a:xfrm>
              <a:off x="2366208" y="1257300"/>
              <a:ext cx="0" cy="685800"/>
            </a:xfrm>
            <a:prstGeom prst="line">
              <a:avLst/>
            </a:prstGeom>
            <a:grpFill/>
            <a:ln w="508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Flowchart: Punched Tape 45">
              <a:extLst>
                <a:ext uri="{FF2B5EF4-FFF2-40B4-BE49-F238E27FC236}">
                  <a16:creationId xmlns:a16="http://schemas.microsoft.com/office/drawing/2014/main" id="{1957D716-6955-51A2-593E-2B22F9109822}"/>
                </a:ext>
              </a:extLst>
            </p:cNvPr>
            <p:cNvSpPr/>
            <p:nvPr/>
          </p:nvSpPr>
          <p:spPr>
            <a:xfrm>
              <a:off x="2343150" y="895350"/>
              <a:ext cx="551568" cy="438669"/>
            </a:xfrm>
            <a:prstGeom prst="flowChartPunchedTap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009B999-11AD-21A7-6DD0-55F4D4661EE1}"/>
              </a:ext>
            </a:extLst>
          </p:cNvPr>
          <p:cNvGrpSpPr/>
          <p:nvPr/>
        </p:nvGrpSpPr>
        <p:grpSpPr>
          <a:xfrm>
            <a:off x="11116488" y="1618797"/>
            <a:ext cx="551568" cy="1047750"/>
            <a:chOff x="2343150" y="895350"/>
            <a:chExt cx="551568" cy="1047750"/>
          </a:xfrm>
          <a:solidFill>
            <a:schemeClr val="accent2"/>
          </a:solidFill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8EE76C83-5B68-157F-10B5-F0F77482AE74}"/>
                </a:ext>
              </a:extLst>
            </p:cNvPr>
            <p:cNvCxnSpPr/>
            <p:nvPr/>
          </p:nvCxnSpPr>
          <p:spPr>
            <a:xfrm>
              <a:off x="2366208" y="1257300"/>
              <a:ext cx="0" cy="685800"/>
            </a:xfrm>
            <a:prstGeom prst="line">
              <a:avLst/>
            </a:prstGeom>
            <a:grpFill/>
            <a:ln w="508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Flowchart: Punched Tape 54">
              <a:extLst>
                <a:ext uri="{FF2B5EF4-FFF2-40B4-BE49-F238E27FC236}">
                  <a16:creationId xmlns:a16="http://schemas.microsoft.com/office/drawing/2014/main" id="{2BF8CC58-9525-6D28-5E38-88E0DC52800C}"/>
                </a:ext>
              </a:extLst>
            </p:cNvPr>
            <p:cNvSpPr/>
            <p:nvPr/>
          </p:nvSpPr>
          <p:spPr>
            <a:xfrm>
              <a:off x="2343150" y="895350"/>
              <a:ext cx="551568" cy="438669"/>
            </a:xfrm>
            <a:prstGeom prst="flowChartPunchedTap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621549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C022EFBB18C64ABE3B9933434D2554" ma:contentTypeVersion="15" ma:contentTypeDescription="Create a new document." ma:contentTypeScope="" ma:versionID="2b64952811415c62d0d0df39f3d34ba2">
  <xsd:schema xmlns:xsd="http://www.w3.org/2001/XMLSchema" xmlns:xs="http://www.w3.org/2001/XMLSchema" xmlns:p="http://schemas.microsoft.com/office/2006/metadata/properties" xmlns:ns1="http://schemas.microsoft.com/sharepoint/v3" xmlns:ns2="60b0568e-e574-4342-a9c0-c22c6fec6509" xmlns:ns3="fdfaf355-f7ae-47f3-8f93-739a60756710" targetNamespace="http://schemas.microsoft.com/office/2006/metadata/properties" ma:root="true" ma:fieldsID="b85015dbfa83b7beca0f1d5edc8036d9" ns1:_="" ns2:_="" ns3:_="">
    <xsd:import namespace="http://schemas.microsoft.com/sharepoint/v3"/>
    <xsd:import namespace="60b0568e-e574-4342-a9c0-c22c6fec6509"/>
    <xsd:import namespace="fdfaf355-f7ae-47f3-8f93-739a607567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0568e-e574-4342-a9c0-c22c6fec65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6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af355-f7ae-47f3-8f93-739a60756710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c2f2e62-4dc6-41ef-ad8c-e640d42d75ed}" ma:internalName="TaxCatchAll" ma:showField="CatchAllData" ma:web="fdfaf355-f7ae-47f3-8f93-739a607567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fdfaf355-f7ae-47f3-8f93-739a60756710" xsi:nil="true"/>
    <lcf76f155ced4ddcb4097134ff3c332f xmlns="60b0568e-e574-4342-a9c0-c22c6fec65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46DB351-7AA1-4DE8-BF29-AED7BC3B6F72}"/>
</file>

<file path=customXml/itemProps2.xml><?xml version="1.0" encoding="utf-8"?>
<ds:datastoreItem xmlns:ds="http://schemas.openxmlformats.org/officeDocument/2006/customXml" ds:itemID="{7B38A54F-F6D1-46FB-81E6-0766F3B259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54A373D-FF16-434C-BCE1-D26651C81838}">
  <ds:schemaRefs>
    <ds:schemaRef ds:uri="http://schemas.microsoft.com/office/infopath/2007/PartnerControls"/>
    <ds:schemaRef ds:uri="7b4d9149-7e60-46a3-9c8d-7dffa621b6d2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a6a1d5bf-c496-4869-be65-7db70d24d2fb"/>
    <ds:schemaRef ds:uri="http://purl.org/dc/terms/"/>
    <ds:schemaRef ds:uri="http://purl.org/dc/elements/1.1/"/>
    <ds:schemaRef ds:uri="http://schemas.microsoft.com/sharepoint/v3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9809</TotalTime>
  <Words>362</Words>
  <Application>Microsoft Office PowerPoint</Application>
  <PresentationFormat>Widescreen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1_Office Theme</vt:lpstr>
      <vt:lpstr>PowerPoint Presentation</vt:lpstr>
    </vt:vector>
  </TitlesOfParts>
  <Company>SBU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Lewis (Swansea Bay UHB - Chief Operating Officer)</dc:creator>
  <cp:lastModifiedBy>Matt Lewis (Swansea Bay UHB - Workforce &amp; OD)</cp:lastModifiedBy>
  <cp:revision>10</cp:revision>
  <dcterms:created xsi:type="dcterms:W3CDTF">2026-04-10T06:35:07Z</dcterms:created>
  <dcterms:modified xsi:type="dcterms:W3CDTF">2026-06-04T11:03:16Z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0x01010001C022EFBB18C64ABE3B9933434D2554</vt:lpwstr>
  </property>
  <property fmtid="{D5CDD505-2E9C-101B-9397-08002B2CF9AE}" pid="3" name="MediaServiceImageTags">
    <vt:lpwstr/>
  </property>
</Properties>
</file>