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Owen (Swansea Bay UHB - Workforce Development)" userId="392d7ddd-e8f1-4619-bca2-1172282644b0" providerId="ADAL" clId="{B6D25F2C-2849-49D7-B253-6F8F0764F6E6}"/>
    <pc:docChg chg="delSld">
      <pc:chgData name="Emma Owen (Swansea Bay UHB - Workforce Development)" userId="392d7ddd-e8f1-4619-bca2-1172282644b0" providerId="ADAL" clId="{B6D25F2C-2849-49D7-B253-6F8F0764F6E6}" dt="2026-06-02T08:33:23.944" v="1" actId="2696"/>
      <pc:docMkLst>
        <pc:docMk/>
      </pc:docMkLst>
      <pc:sldChg chg="del">
        <pc:chgData name="Emma Owen (Swansea Bay UHB - Workforce Development)" userId="392d7ddd-e8f1-4619-bca2-1172282644b0" providerId="ADAL" clId="{B6D25F2C-2849-49D7-B253-6F8F0764F6E6}" dt="2026-06-02T08:33:21.997" v="0" actId="2696"/>
        <pc:sldMkLst>
          <pc:docMk/>
          <pc:sldMk cId="2037900467" sldId="269"/>
        </pc:sldMkLst>
      </pc:sldChg>
      <pc:sldChg chg="del">
        <pc:chgData name="Emma Owen (Swansea Bay UHB - Workforce Development)" userId="392d7ddd-e8f1-4619-bca2-1172282644b0" providerId="ADAL" clId="{B6D25F2C-2849-49D7-B253-6F8F0764F6E6}" dt="2026-06-02T08:33:23.944" v="1" actId="2696"/>
        <pc:sldMkLst>
          <pc:docMk/>
          <pc:sldMk cId="3446766044" sldId="270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.sharepoint.com/sites/SBU_MSSProject/Shared%20Documents/General/Workforce%20Digital%20Metrics/EO%20WFComm%20Paper%20data%2001.06.202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HB wide</a:t>
            </a:r>
            <a:r>
              <a:rPr lang="en-GB" baseline="0"/>
              <a:t> FTE Usage (inc VP) against Budget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1"/>
          <c:tx>
            <c:strRef>
              <c:f>'HB WTE plus VP'!$C$4</c:f>
              <c:strCache>
                <c:ptCount val="1"/>
                <c:pt idx="0">
                  <c:v>FTE Actual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'HB WTE plus VP'!$A$11:$A$23</c:f>
              <c:numCache>
                <c:formatCode>mmmm\ yyyy</c:formatCode>
                <c:ptCount val="13"/>
                <c:pt idx="0">
                  <c:v>45748</c:v>
                </c:pt>
                <c:pt idx="1">
                  <c:v>45778</c:v>
                </c:pt>
                <c:pt idx="2">
                  <c:v>45809</c:v>
                </c:pt>
                <c:pt idx="3">
                  <c:v>45839</c:v>
                </c:pt>
                <c:pt idx="4">
                  <c:v>45870</c:v>
                </c:pt>
                <c:pt idx="5">
                  <c:v>45901</c:v>
                </c:pt>
                <c:pt idx="6">
                  <c:v>45931</c:v>
                </c:pt>
                <c:pt idx="7">
                  <c:v>45962</c:v>
                </c:pt>
                <c:pt idx="8">
                  <c:v>45992</c:v>
                </c:pt>
                <c:pt idx="9">
                  <c:v>46023</c:v>
                </c:pt>
                <c:pt idx="10">
                  <c:v>46054</c:v>
                </c:pt>
                <c:pt idx="11">
                  <c:v>46082</c:v>
                </c:pt>
                <c:pt idx="12">
                  <c:v>46113</c:v>
                </c:pt>
              </c:numCache>
              <c:extLst/>
            </c:numRef>
          </c:cat>
          <c:val>
            <c:numRef>
              <c:f>'HB WTE plus VP'!$C$11:$C$23</c:f>
              <c:numCache>
                <c:formatCode>#,##0.00</c:formatCode>
                <c:ptCount val="13"/>
                <c:pt idx="0">
                  <c:v>13473.914419999999</c:v>
                </c:pt>
                <c:pt idx="1">
                  <c:v>13459.051509999999</c:v>
                </c:pt>
                <c:pt idx="2">
                  <c:v>13437.970160000001</c:v>
                </c:pt>
                <c:pt idx="3">
                  <c:v>13485.67441</c:v>
                </c:pt>
                <c:pt idx="4">
                  <c:v>13459.3868199999</c:v>
                </c:pt>
                <c:pt idx="5">
                  <c:v>13503.4473699999</c:v>
                </c:pt>
                <c:pt idx="6">
                  <c:v>13535.53628</c:v>
                </c:pt>
                <c:pt idx="7">
                  <c:v>13522.874099999901</c:v>
                </c:pt>
                <c:pt idx="8">
                  <c:v>13499.8304399999</c:v>
                </c:pt>
                <c:pt idx="9">
                  <c:v>13477.54536</c:v>
                </c:pt>
                <c:pt idx="10">
                  <c:v>13429.814969999999</c:v>
                </c:pt>
                <c:pt idx="11">
                  <c:v>13376.496639999999</c:v>
                </c:pt>
                <c:pt idx="12">
                  <c:v>13299.021629999999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4674-4DF1-85B9-22CB8FE88A66}"/>
            </c:ext>
          </c:extLst>
        </c:ser>
        <c:ser>
          <c:idx val="2"/>
          <c:order val="2"/>
          <c:tx>
            <c:strRef>
              <c:f>'HB WTE plus VP'!$D$4</c:f>
              <c:strCache>
                <c:ptCount val="1"/>
                <c:pt idx="0">
                  <c:v>FTE Variable Pay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'HB WTE plus VP'!$A$11:$A$23</c:f>
              <c:numCache>
                <c:formatCode>mmmm\ yyyy</c:formatCode>
                <c:ptCount val="13"/>
                <c:pt idx="0">
                  <c:v>45748</c:v>
                </c:pt>
                <c:pt idx="1">
                  <c:v>45778</c:v>
                </c:pt>
                <c:pt idx="2">
                  <c:v>45809</c:v>
                </c:pt>
                <c:pt idx="3">
                  <c:v>45839</c:v>
                </c:pt>
                <c:pt idx="4">
                  <c:v>45870</c:v>
                </c:pt>
                <c:pt idx="5">
                  <c:v>45901</c:v>
                </c:pt>
                <c:pt idx="6">
                  <c:v>45931</c:v>
                </c:pt>
                <c:pt idx="7">
                  <c:v>45962</c:v>
                </c:pt>
                <c:pt idx="8">
                  <c:v>45992</c:v>
                </c:pt>
                <c:pt idx="9">
                  <c:v>46023</c:v>
                </c:pt>
                <c:pt idx="10">
                  <c:v>46054</c:v>
                </c:pt>
                <c:pt idx="11">
                  <c:v>46082</c:v>
                </c:pt>
                <c:pt idx="12">
                  <c:v>46113</c:v>
                </c:pt>
              </c:numCache>
              <c:extLst/>
            </c:numRef>
          </c:cat>
          <c:val>
            <c:numRef>
              <c:f>'HB WTE plus VP'!$D$11:$D$23</c:f>
              <c:numCache>
                <c:formatCode>#,##0.00</c:formatCode>
                <c:ptCount val="13"/>
                <c:pt idx="0">
                  <c:v>844.26170202020205</c:v>
                </c:pt>
                <c:pt idx="1">
                  <c:v>899.4274595959597</c:v>
                </c:pt>
                <c:pt idx="2">
                  <c:v>859.85776719576813</c:v>
                </c:pt>
                <c:pt idx="3">
                  <c:v>818.95962801932217</c:v>
                </c:pt>
                <c:pt idx="4">
                  <c:v>838.88690476190538</c:v>
                </c:pt>
                <c:pt idx="5">
                  <c:v>786.5728131313133</c:v>
                </c:pt>
                <c:pt idx="6">
                  <c:v>742.15737681159362</c:v>
                </c:pt>
                <c:pt idx="7">
                  <c:v>846.57255555555525</c:v>
                </c:pt>
                <c:pt idx="8">
                  <c:v>635.25584057971002</c:v>
                </c:pt>
                <c:pt idx="9">
                  <c:v>776.23401515151511</c:v>
                </c:pt>
                <c:pt idx="10">
                  <c:v>831.83526111111109</c:v>
                </c:pt>
                <c:pt idx="11">
                  <c:v>904.74977777777747</c:v>
                </c:pt>
                <c:pt idx="12">
                  <c:v>742.78561616161608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4674-4DF1-85B9-22CB8FE88A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62866144"/>
        <c:axId val="862866624"/>
      </c:barChart>
      <c:lineChart>
        <c:grouping val="standard"/>
        <c:varyColors val="0"/>
        <c:ser>
          <c:idx val="0"/>
          <c:order val="0"/>
          <c:tx>
            <c:strRef>
              <c:f>'HB WTE plus VP'!$B$4</c:f>
              <c:strCache>
                <c:ptCount val="1"/>
                <c:pt idx="0">
                  <c:v>FTE Budgeted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'HB WTE plus VP'!$A$11:$A$23</c:f>
              <c:numCache>
                <c:formatCode>mmmm\ yyyy</c:formatCode>
                <c:ptCount val="13"/>
                <c:pt idx="0">
                  <c:v>45748</c:v>
                </c:pt>
                <c:pt idx="1">
                  <c:v>45778</c:v>
                </c:pt>
                <c:pt idx="2">
                  <c:v>45809</c:v>
                </c:pt>
                <c:pt idx="3">
                  <c:v>45839</c:v>
                </c:pt>
                <c:pt idx="4">
                  <c:v>45870</c:v>
                </c:pt>
                <c:pt idx="5">
                  <c:v>45901</c:v>
                </c:pt>
                <c:pt idx="6">
                  <c:v>45931</c:v>
                </c:pt>
                <c:pt idx="7">
                  <c:v>45962</c:v>
                </c:pt>
                <c:pt idx="8">
                  <c:v>45992</c:v>
                </c:pt>
                <c:pt idx="9">
                  <c:v>46023</c:v>
                </c:pt>
                <c:pt idx="10">
                  <c:v>46054</c:v>
                </c:pt>
                <c:pt idx="11">
                  <c:v>46082</c:v>
                </c:pt>
                <c:pt idx="12">
                  <c:v>46113</c:v>
                </c:pt>
              </c:numCache>
              <c:extLst/>
            </c:numRef>
          </c:cat>
          <c:val>
            <c:numRef>
              <c:f>'HB WTE plus VP'!$B$11:$B$23</c:f>
              <c:numCache>
                <c:formatCode>#,##0.00</c:formatCode>
                <c:ptCount val="13"/>
                <c:pt idx="0">
                  <c:v>13854.98</c:v>
                </c:pt>
                <c:pt idx="1">
                  <c:v>13876.15</c:v>
                </c:pt>
                <c:pt idx="2">
                  <c:v>13906.47</c:v>
                </c:pt>
                <c:pt idx="3">
                  <c:v>13934.21</c:v>
                </c:pt>
                <c:pt idx="4">
                  <c:v>13956.85</c:v>
                </c:pt>
                <c:pt idx="5">
                  <c:v>13935.2</c:v>
                </c:pt>
                <c:pt idx="6">
                  <c:v>13987.95</c:v>
                </c:pt>
                <c:pt idx="7">
                  <c:v>13972.55</c:v>
                </c:pt>
                <c:pt idx="8">
                  <c:v>13974.48</c:v>
                </c:pt>
                <c:pt idx="9">
                  <c:v>14048.87</c:v>
                </c:pt>
                <c:pt idx="10">
                  <c:v>14078.53</c:v>
                </c:pt>
                <c:pt idx="11">
                  <c:v>14104.79</c:v>
                </c:pt>
                <c:pt idx="12">
                  <c:v>13980.94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4674-4DF1-85B9-22CB8FE88A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2866144"/>
        <c:axId val="862866624"/>
      </c:lineChart>
      <c:dateAx>
        <c:axId val="862866144"/>
        <c:scaling>
          <c:orientation val="minMax"/>
        </c:scaling>
        <c:delete val="0"/>
        <c:axPos val="b"/>
        <c:numFmt formatCode="mmmm\ 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866624"/>
        <c:crosses val="autoZero"/>
        <c:auto val="1"/>
        <c:lblOffset val="100"/>
        <c:baseTimeUnit val="months"/>
      </c:dateAx>
      <c:valAx>
        <c:axId val="862866624"/>
        <c:scaling>
          <c:orientation val="minMax"/>
          <c:min val="1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866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380B8-EA19-2C4C-2D51-A596C265B4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940C84-7F34-A7F1-82A7-FC431A91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E53F3-991F-1655-4D06-E86F5D0EF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4428F-E82B-668F-E3D7-C1283E27E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A38FB-5C11-B28D-447E-A231654D0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204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2DAB0-7C88-1889-DEF5-91A9431BA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842995-11C4-4DF4-5A3A-7E00A16CDE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37136-BCC1-4191-4BB4-BECAA0A1F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7C480-1BC9-D7A9-0665-406ABFCD3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50F2B-DBB1-05AD-EDD5-2443742F7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62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E9CBF5-D7DF-B914-5010-AC8125E927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244A6D-78DB-A3DD-C574-B73926695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77059-21E7-BD4B-86ED-AF671F63B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F3853-17BC-AC9D-0784-F0331353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33F64-FD36-DE2B-5F9C-2537AA99A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0E758-43E1-8676-7EE5-A4C80CA0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13157-305D-4B06-C6A8-B54F692EF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5992A-60B8-6DC8-4C33-7D375C364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20D2D-1386-1755-8667-59D4A2AC9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BB715-D1BC-2F07-5D86-941D8A760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284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EC0B3-2FFA-508F-B293-3B6920E3D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233ED8-E676-38AD-2D0C-FE9474FEA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FD291-FEBB-F1B6-5C45-0C1289CEB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5F737-4468-913D-09D9-C5ABAD37F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DFC88-D292-D6BA-1FF1-7CCD71F75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99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6568B-6943-8D0C-C1A8-ACD178BD5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73ED7-F645-74AC-9708-EF0E935A0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361D5D-C558-17B9-FC8E-72D6BC1BF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0C59C2-3ADE-4E1E-6AEF-87268637F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5BEC99-50AA-0170-7B7E-133769B4E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E7673F-6642-D241-64E7-5DA607811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358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00FF4-8EFB-30EA-1FAE-B8D690322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ECD3D1-5E36-AF09-FD47-DEE052830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8C98E3-651A-5ABF-41F9-88FDD857A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D7B0C1-09DD-9B8C-39F1-8374E03BF3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A135A1-D68D-254C-636B-34C1056DA9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E38676-5C4A-13FA-2F17-C73FA356C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08781B-447C-42F6-6A71-C9EA4B9DF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AC6866-C62F-6729-B313-40DF86149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662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A895C-5189-72F1-353D-E7AC02EF0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72990F-5B42-CC04-E6BA-DAE77669E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CBE53-7BA5-1ADB-71EA-92E23697F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F56A23-40B5-3C09-0173-74C5B857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678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F82B47-5C31-5BDD-54D6-2A64112BA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7D6F7D-4C74-6CB0-7EE6-7E260E324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55D6D-A9A7-2383-C6D1-F1CE1DA7E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067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4B8D9-5A6F-BCB1-B227-1D4F82987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808287-2867-410A-F418-667BE5679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7B8C7A-FB49-C0E3-B5D6-4628947159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D6CC64-F8A0-9FB8-933C-DFC089F1B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9A7B5-DCD6-2897-39DC-EA3D51BB5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EDD3A2-16A9-77FB-9D98-FE2F09857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910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D0838-BFC6-F3EB-3A17-D992CDBBC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6BDD0B-3700-C6E9-7345-DE66581FA1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F0B87-BF94-D07A-5EF6-E82E9E7A80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4FA26-C51A-CD14-F5F7-1D8D25219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BA30B-7612-37D5-2BE8-4A54DA1A9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1C229-9684-04EA-DF9E-5315C8D34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1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9E0F07-0B49-7343-4306-1441440E2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CD1717-9E88-9898-65E0-675B11FE86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D60C9-0B76-629B-490D-14714ECEE2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2B6614-E766-43E1-9904-D2D4DC4A2BA5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07CB9-3564-3BBC-E65D-CC212C5B6C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A5B53-C700-5D82-54A0-3ECDBB1148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3EB3BF-96AA-491C-81E9-0A0930D83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43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pp.powerbi.com/MobileRedirect.html?action=OpenReport&amp;reportObjectId=8df0bdaa-716f-4f38-ae5a-e355db1c9496&amp;ctid=bb5628b8-e328-4082-a856-433c9edc8fae&amp;reportPage=daf87a3c08485731f5ef&amp;pbi_source=copyvisualimag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TE Budgeted/Actual (including Medical and Dental)">
            <a:hlinkClick r:id="rId2"/>
            <a:extLst>
              <a:ext uri="{FF2B5EF4-FFF2-40B4-BE49-F238E27FC236}">
                <a16:creationId xmlns:a16="http://schemas.microsoft.com/office/drawing/2014/main" id="{B6D24124-47FA-815A-263A-CF31493A8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03" y="794657"/>
            <a:ext cx="11819052" cy="460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427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8E1A9-109C-FA1E-2B93-782BB5A328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F6089E-663B-9732-D5C5-B01F8DF96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2" y="1014075"/>
            <a:ext cx="12155596" cy="4829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585D32-BC24-2CC0-9953-2061CE50DD1E}"/>
              </a:ext>
            </a:extLst>
          </p:cNvPr>
          <p:cNvSpPr txBox="1"/>
          <p:nvPr/>
        </p:nvSpPr>
        <p:spPr>
          <a:xfrm>
            <a:off x="337457" y="185057"/>
            <a:ext cx="506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 Prof Scientific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86A7E7-0C75-A6D7-5E4B-788B7236A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6197"/>
            <a:ext cx="12192000" cy="48256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08AAB0-75AB-629B-0206-7FC9C32612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95344"/>
            <a:ext cx="12192000" cy="4867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3AC3AD-E396-7A55-1F67-ECEE4938F1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54" y="999786"/>
            <a:ext cx="12117491" cy="48584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9D6F0B-7526-4AAA-7B9A-B8FD69E181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029561"/>
            <a:ext cx="12192000" cy="47988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115294-CB7B-8CB4-C64B-5982A8A7E1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38" y="1014075"/>
            <a:ext cx="12165123" cy="48298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EE3A59-77DC-F4C6-B762-9501C96FBE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029561"/>
            <a:ext cx="12192000" cy="47988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A68D54-4EB6-F929-3119-5EB917AC7B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307" y="1033128"/>
            <a:ext cx="12079386" cy="479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5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65404B0-E38A-3ADE-81D6-0CF4B3F04A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140849"/>
              </p:ext>
            </p:extLst>
          </p:nvPr>
        </p:nvGraphicFramePr>
        <p:xfrm>
          <a:off x="424543" y="609600"/>
          <a:ext cx="11495314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33302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5A5C77C-E45B-5BC3-93E4-C737F7963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2" y="1014075"/>
            <a:ext cx="12155596" cy="4829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F76A0F-5C5C-41C5-526B-DC3516723331}"/>
              </a:ext>
            </a:extLst>
          </p:cNvPr>
          <p:cNvSpPr txBox="1"/>
          <p:nvPr/>
        </p:nvSpPr>
        <p:spPr>
          <a:xfrm>
            <a:off x="337457" y="185057"/>
            <a:ext cx="506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NMC only</a:t>
            </a:r>
          </a:p>
        </p:txBody>
      </p:sp>
    </p:spTree>
    <p:extLst>
      <p:ext uri="{BB962C8B-B14F-4D97-AF65-F5344CB8AC3E}">
        <p14:creationId xmlns:p14="http://schemas.microsoft.com/office/powerpoint/2010/main" val="4235735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005C9C-9BC7-1C86-C8D0-6534C1DA39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8C1E04-768E-9C49-F852-3774A7725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2" y="1014075"/>
            <a:ext cx="12155596" cy="4829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244F31-6B58-FB23-8E84-C46D2428AFDB}"/>
              </a:ext>
            </a:extLst>
          </p:cNvPr>
          <p:cNvSpPr txBox="1"/>
          <p:nvPr/>
        </p:nvSpPr>
        <p:spPr>
          <a:xfrm>
            <a:off x="337457" y="185057"/>
            <a:ext cx="506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M&amp;D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2AA108-94D1-C9D9-B023-3388BFB1AE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6197"/>
            <a:ext cx="12192000" cy="482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70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4F22A-A2C1-6FA7-0083-00FDB75F7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FB1B3-6F7E-B1F4-9EBB-65979D62A1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2" y="1014075"/>
            <a:ext cx="12155596" cy="4829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D0A83B-CE9D-B662-BAA1-6C75B4099FE4}"/>
              </a:ext>
            </a:extLst>
          </p:cNvPr>
          <p:cNvSpPr txBox="1"/>
          <p:nvPr/>
        </p:nvSpPr>
        <p:spPr>
          <a:xfrm>
            <a:off x="337457" y="185057"/>
            <a:ext cx="506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Healthcare Scientists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004F95-F83C-C4B1-A745-EB4CE2711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6197"/>
            <a:ext cx="12192000" cy="48256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838CB4-06A6-9276-B88F-B3C1EB5E67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95344"/>
            <a:ext cx="12192000" cy="48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59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52474-0510-9DA0-1BBB-6EC60FC65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D607CA-9299-704A-F096-CA069A7C2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2" y="1014075"/>
            <a:ext cx="12155596" cy="4829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04E6E5-57B7-CDB4-2EA2-D552226F879E}"/>
              </a:ext>
            </a:extLst>
          </p:cNvPr>
          <p:cNvSpPr txBox="1"/>
          <p:nvPr/>
        </p:nvSpPr>
        <p:spPr>
          <a:xfrm>
            <a:off x="337457" y="185057"/>
            <a:ext cx="506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Estates and Ancillary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B7F392-8CFF-9588-6C6F-E71D2A256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6197"/>
            <a:ext cx="12192000" cy="48256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8D2B00-C24D-8E7F-CF9C-7DC37AFA91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95344"/>
            <a:ext cx="12192000" cy="4867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239A74-AED9-5C65-D79C-F4508B36F8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54" y="999786"/>
            <a:ext cx="12117491" cy="48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26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316C6-BA0D-BBF6-0C63-F7BFB7357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229B4D-01A6-84A0-73B6-E3EB1A65B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2" y="1014075"/>
            <a:ext cx="12155596" cy="4829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E1AAE5-B70D-73DD-BDAF-B250F87F28D1}"/>
              </a:ext>
            </a:extLst>
          </p:cNvPr>
          <p:cNvSpPr txBox="1"/>
          <p:nvPr/>
        </p:nvSpPr>
        <p:spPr>
          <a:xfrm>
            <a:off x="337457" y="185057"/>
            <a:ext cx="506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Allied Health Professionals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234520-99FC-DFAC-B4B2-AD1914D0B4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6197"/>
            <a:ext cx="12192000" cy="48256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84DAF6-E234-225B-D4DE-7C5CBB5EB5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95344"/>
            <a:ext cx="12192000" cy="4867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21A205-4D8D-18D4-86A2-75E553D023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54" y="999786"/>
            <a:ext cx="12117491" cy="48584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88C628-CD4F-FAE6-7C31-5FC4643BC5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029561"/>
            <a:ext cx="12192000" cy="479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533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D84E3E-B649-9F8F-351D-A39F720A7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E2394F6-785F-787F-899F-3AD117660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2" y="1014075"/>
            <a:ext cx="12155596" cy="4829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9027BF-0C80-AC2D-3222-5A7731ABAEBD}"/>
              </a:ext>
            </a:extLst>
          </p:cNvPr>
          <p:cNvSpPr txBox="1"/>
          <p:nvPr/>
        </p:nvSpPr>
        <p:spPr>
          <a:xfrm>
            <a:off x="337457" y="185057"/>
            <a:ext cx="506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Admin and Clerical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1CE1A0-617C-2C28-A10F-C6E15A7AE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6197"/>
            <a:ext cx="12192000" cy="48256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C6F04E-9F0F-3BB1-0F20-2860D2DEE6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95344"/>
            <a:ext cx="12192000" cy="4867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90E3E3-01E2-100E-591C-6BDFE729C0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54" y="999786"/>
            <a:ext cx="12117491" cy="48584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DC1BE9-D271-C113-D580-A0F8CB3A13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029561"/>
            <a:ext cx="12192000" cy="47988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55CE7B-EFCA-BC19-9EF4-02304E9E88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38" y="1014075"/>
            <a:ext cx="12165123" cy="482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644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59850A-120A-7777-B6AA-BC6359D0B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36EBE9-A9E8-1074-EA3A-46251A483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2" y="1014075"/>
            <a:ext cx="12155596" cy="4829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88E1F0-1877-8B76-8596-3D4225324D2D}"/>
              </a:ext>
            </a:extLst>
          </p:cNvPr>
          <p:cNvSpPr txBox="1"/>
          <p:nvPr/>
        </p:nvSpPr>
        <p:spPr>
          <a:xfrm>
            <a:off x="337457" y="185057"/>
            <a:ext cx="506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Additional Clinical Services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48D897-74B5-384C-FDDB-3952CA1C1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6197"/>
            <a:ext cx="12192000" cy="48256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1D7E60B-38CC-5E43-E5A5-C75A18738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95344"/>
            <a:ext cx="12192000" cy="4867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7B8AFA-7C9B-BE6C-6B08-82D86B7EB1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54" y="999786"/>
            <a:ext cx="12117491" cy="48584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9C4AD4-FC01-F802-49C8-26D9397EC0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029561"/>
            <a:ext cx="12192000" cy="47988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C56C52-A0E7-6BD3-7175-C0B3A95DDB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38" y="1014075"/>
            <a:ext cx="12165123" cy="48298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9FF417-F3E5-FCEC-5E8A-BB0037BBBB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029561"/>
            <a:ext cx="12192000" cy="479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808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C022EFBB18C64ABE3B9933434D2554" ma:contentTypeVersion="15" ma:contentTypeDescription="Create a new document." ma:contentTypeScope="" ma:versionID="2b64952811415c62d0d0df39f3d34ba2">
  <xsd:schema xmlns:xsd="http://www.w3.org/2001/XMLSchema" xmlns:xs="http://www.w3.org/2001/XMLSchema" xmlns:p="http://schemas.microsoft.com/office/2006/metadata/properties" xmlns:ns1="http://schemas.microsoft.com/sharepoint/v3" xmlns:ns2="60b0568e-e574-4342-a9c0-c22c6fec6509" xmlns:ns3="fdfaf355-f7ae-47f3-8f93-739a60756710" targetNamespace="http://schemas.microsoft.com/office/2006/metadata/properties" ma:root="true" ma:fieldsID="b85015dbfa83b7beca0f1d5edc8036d9" ns1:_="" ns2:_="" ns3:_="">
    <xsd:import namespace="http://schemas.microsoft.com/sharepoint/v3"/>
    <xsd:import namespace="60b0568e-e574-4342-a9c0-c22c6fec6509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0568e-e574-4342-a9c0-c22c6fec65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c2f2e62-4dc6-41ef-ad8c-e640d42d75ed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60b0568e-e574-4342-a9c0-c22c6fec6509">
      <Terms xmlns="http://schemas.microsoft.com/office/infopath/2007/PartnerControls"/>
    </lcf76f155ced4ddcb4097134ff3c332f>
    <TaxCatchAll xmlns="fdfaf355-f7ae-47f3-8f93-739a60756710" xsi:nil="true"/>
  </documentManagement>
</p:properties>
</file>

<file path=customXml/itemProps1.xml><?xml version="1.0" encoding="utf-8"?>
<ds:datastoreItem xmlns:ds="http://schemas.openxmlformats.org/officeDocument/2006/customXml" ds:itemID="{304A95E1-891E-40FF-9854-575611B05E19}"/>
</file>

<file path=customXml/itemProps2.xml><?xml version="1.0" encoding="utf-8"?>
<ds:datastoreItem xmlns:ds="http://schemas.openxmlformats.org/officeDocument/2006/customXml" ds:itemID="{E8D82EBA-F0CA-4975-8890-A7AA27DA9355}"/>
</file>

<file path=customXml/itemProps3.xml><?xml version="1.0" encoding="utf-8"?>
<ds:datastoreItem xmlns:ds="http://schemas.openxmlformats.org/officeDocument/2006/customXml" ds:itemID="{B8478718-4EC8-45F8-9849-6B133FA894AA}"/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39</Words>
  <Application>Microsoft Office PowerPoint</Application>
  <PresentationFormat>Widescreen</PresentationFormat>
  <Paragraphs>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SBU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Emma Evans (Swansea Bay UHB - Workforce Digital and Data)</dc:creator>
  <cp:lastModifiedBy>Emma Owen (Swansea Bay UHB - Workforce Development)</cp:lastModifiedBy>
  <cp:revision>2</cp:revision>
  <dcterms:created xsi:type="dcterms:W3CDTF">2026-06-01T14:19:40Z</dcterms:created>
  <dcterms:modified xsi:type="dcterms:W3CDTF">2026-06-02T08:33:26Z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0x01010001C022EFBB18C64ABE3B9933434D2554</vt:lpwstr>
  </property>
</Properties>
</file>