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4" r:id="rId4"/>
    <p:sldMasterId id="2147484039" r:id="rId5"/>
    <p:sldMasterId id="2147484059" r:id="rId6"/>
    <p:sldMasterId id="2147484067" r:id="rId7"/>
  </p:sldMasterIdLst>
  <p:notesMasterIdLst>
    <p:notesMasterId r:id="rId23"/>
  </p:notesMasterIdLst>
  <p:sldIdLst>
    <p:sldId id="2147482681" r:id="rId8"/>
    <p:sldId id="2147482745" r:id="rId9"/>
    <p:sldId id="2147482682" r:id="rId10"/>
    <p:sldId id="2147482686" r:id="rId11"/>
    <p:sldId id="2147482750" r:id="rId12"/>
    <p:sldId id="2147482751" r:id="rId13"/>
    <p:sldId id="2147482752" r:id="rId14"/>
    <p:sldId id="2147482753" r:id="rId15"/>
    <p:sldId id="2147482685" r:id="rId16"/>
    <p:sldId id="2147482756" r:id="rId17"/>
    <p:sldId id="2147482757" r:id="rId18"/>
    <p:sldId id="2147482758" r:id="rId19"/>
    <p:sldId id="2147482775" r:id="rId20"/>
    <p:sldId id="2147482778" r:id="rId21"/>
    <p:sldId id="21474827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73CBAF0-9716-4449-BB0A-7BF8805C18A7}">
          <p14:sldIdLst>
            <p14:sldId id="2147482681"/>
            <p14:sldId id="2147482745"/>
            <p14:sldId id="2147482682"/>
            <p14:sldId id="2147482686"/>
            <p14:sldId id="2147482750"/>
            <p14:sldId id="2147482751"/>
            <p14:sldId id="2147482752"/>
            <p14:sldId id="2147482753"/>
            <p14:sldId id="2147482685"/>
            <p14:sldId id="2147482756"/>
            <p14:sldId id="2147482757"/>
            <p14:sldId id="2147482758"/>
            <p14:sldId id="2147482775"/>
            <p14:sldId id="2147482778"/>
            <p14:sldId id="214748277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D5EA"/>
    <a:srgbClr val="8497B0"/>
    <a:srgbClr val="1F355E"/>
    <a:srgbClr val="FF9696"/>
    <a:srgbClr val="FF6E6E"/>
    <a:srgbClr val="E2EF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3950" autoAdjust="0"/>
  </p:normalViewPr>
  <p:slideViewPr>
    <p:cSldViewPr snapToGrid="0">
      <p:cViewPr varScale="1">
        <p:scale>
          <a:sx n="63" d="100"/>
          <a:sy n="63" d="100"/>
        </p:scale>
        <p:origin x="65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8C6E3B-FE3F-43D5-8A97-EBC40A047474}" type="datetimeFigureOut">
              <a:t>6/8/2026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E334B5-9F86-4EEA-BD69-945653BAF6D8}" type="slidenum">
              <a:t>‹#›</a:t>
            </a:fld>
            <a:endParaRPr lang="en-US"/>
          </a:p>
        </p:txBody>
      </p:sp>
    </p:spTree>
    <p:extLst>
      <p:ext uri="{BB962C8B-B14F-4D97-AF65-F5344CB8AC3E}">
        <p14:creationId xmlns:p14="http://schemas.microsoft.com/office/powerpoint/2010/main" val="1162105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397094" y="502509"/>
            <a:ext cx="11225110"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397094" y="864470"/>
            <a:ext cx="11225110" cy="338857"/>
          </a:xfrm>
          <a:prstGeom prst="rect">
            <a:avLst/>
          </a:prstGeom>
        </p:spPr>
        <p:txBody>
          <a:bodyPr/>
          <a:lstStyle>
            <a:lvl1pPr marL="0" indent="0">
              <a:buFontTx/>
              <a:buNone/>
              <a:defRPr sz="1213"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userDrawn="1"/>
        </p:nvSpPr>
        <p:spPr>
          <a:xfrm>
            <a:off x="11929195" y="6677019"/>
            <a:ext cx="186755" cy="130677"/>
          </a:xfrm>
          <a:prstGeom prst="rect">
            <a:avLst/>
          </a:prstGeom>
          <a:noFill/>
        </p:spPr>
        <p:txBody>
          <a:bodyPr wrap="square" lIns="0" tIns="0" rIns="0" bIns="0" rtlCol="0">
            <a:spAutoFit/>
          </a:bodyPr>
          <a:lstStyle/>
          <a:p>
            <a:pPr marL="0" indent="0" algn="r">
              <a:spcBef>
                <a:spcPts val="273"/>
              </a:spcBef>
              <a:buSzPct val="100000"/>
              <a:buFont typeface="Arial"/>
              <a:buNone/>
            </a:pPr>
            <a:fld id="{C58DF478-B544-4ED8-9ED4-6A2648E2D233}" type="slidenum">
              <a:rPr lang="en-US" sz="849" noProof="0" smtClean="0">
                <a:solidFill>
                  <a:schemeClr val="tx2"/>
                </a:solidFill>
                <a:latin typeface="+mn-lt"/>
                <a:cs typeface="Aptos" panose="020B0004020202020204" pitchFamily="34" charset="0"/>
              </a:rPr>
              <a:pPr marL="0" indent="0" algn="r">
                <a:spcBef>
                  <a:spcPts val="273"/>
                </a:spcBef>
                <a:buSzPct val="100000"/>
                <a:buFont typeface="Arial"/>
                <a:buNone/>
              </a:pPr>
              <a:t>‹#›</a:t>
            </a:fld>
            <a:endParaRPr lang="en-US" sz="849"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385201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197163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528826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9085343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390918" y="2613769"/>
            <a:ext cx="5822125" cy="1704268"/>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sz="4124" kern="0" err="1"/>
              <a:t>Example</a:t>
            </a:r>
            <a:r>
              <a:rPr lang="pt-BR" sz="4124" kern="0"/>
              <a:t> </a:t>
            </a:r>
            <a:r>
              <a:rPr lang="pt-BR" sz="4124" kern="0" err="1"/>
              <a:t>Title</a:t>
            </a:r>
            <a:r>
              <a:rPr lang="pt-BR" sz="4124" kern="0"/>
              <a:t> </a:t>
            </a:r>
            <a:r>
              <a:rPr lang="pt-BR" sz="4124" kern="0" err="1"/>
              <a:t>Text</a:t>
            </a:r>
            <a:endParaRPr lang="pt-BR" sz="4124" kern="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025289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7836817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0465034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5211233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397094" y="502509"/>
            <a:ext cx="11225110"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397094" y="864470"/>
            <a:ext cx="11225110" cy="338857"/>
          </a:xfrm>
          <a:prstGeom prst="rect">
            <a:avLst/>
          </a:prstGeom>
        </p:spPr>
        <p:txBody>
          <a:bodyPr/>
          <a:lstStyle>
            <a:lvl1pPr marL="0" indent="0">
              <a:buFontTx/>
              <a:buNone/>
              <a:defRPr sz="1213"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Tree>
    <p:extLst>
      <p:ext uri="{BB962C8B-B14F-4D97-AF65-F5344CB8AC3E}">
        <p14:creationId xmlns:p14="http://schemas.microsoft.com/office/powerpoint/2010/main" val="1739529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397095" y="502509"/>
            <a:ext cx="11223958"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397095" y="864470"/>
            <a:ext cx="11223958" cy="338857"/>
          </a:xfrm>
          <a:prstGeom prst="rect">
            <a:avLst/>
          </a:prstGeom>
        </p:spPr>
        <p:txBody>
          <a:bodyPr/>
          <a:lstStyle>
            <a:lvl1pPr marL="0" indent="0">
              <a:buFontTx/>
              <a:buNone/>
              <a:defRPr sz="1213"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Tree>
    <p:extLst>
      <p:ext uri="{BB962C8B-B14F-4D97-AF65-F5344CB8AC3E}">
        <p14:creationId xmlns:p14="http://schemas.microsoft.com/office/powerpoint/2010/main" val="358060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397095" y="502509"/>
            <a:ext cx="11223958"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397095" y="864470"/>
            <a:ext cx="11223958" cy="338857"/>
          </a:xfrm>
          <a:prstGeom prst="rect">
            <a:avLst/>
          </a:prstGeom>
        </p:spPr>
        <p:txBody>
          <a:bodyPr/>
          <a:lstStyle>
            <a:lvl1pPr marL="0" indent="0">
              <a:buFontTx/>
              <a:buNone/>
              <a:defRPr sz="1213"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1929195" y="6677019"/>
            <a:ext cx="186755" cy="130677"/>
          </a:xfrm>
          <a:prstGeom prst="rect">
            <a:avLst/>
          </a:prstGeom>
          <a:noFill/>
        </p:spPr>
        <p:txBody>
          <a:bodyPr wrap="square" lIns="0" tIns="0" rIns="0" bIns="0" rtlCol="0">
            <a:spAutoFit/>
          </a:bodyPr>
          <a:lstStyle/>
          <a:p>
            <a:pPr marL="0" indent="0" algn="r">
              <a:spcBef>
                <a:spcPts val="273"/>
              </a:spcBef>
              <a:buSzPct val="100000"/>
              <a:buFont typeface="Arial"/>
              <a:buNone/>
            </a:pPr>
            <a:fld id="{C58DF478-B544-4ED8-9ED4-6A2648E2D233}" type="slidenum">
              <a:rPr lang="en-US" sz="849" noProof="0" smtClean="0">
                <a:solidFill>
                  <a:schemeClr val="tx2"/>
                </a:solidFill>
                <a:latin typeface="+mn-lt"/>
                <a:cs typeface="Aptos" panose="020B0004020202020204" pitchFamily="34" charset="0"/>
              </a:rPr>
              <a:pPr marL="0" indent="0" algn="r">
                <a:spcBef>
                  <a:spcPts val="273"/>
                </a:spcBef>
                <a:buSzPct val="100000"/>
                <a:buFont typeface="Arial"/>
                <a:buNone/>
              </a:pPr>
              <a:t>‹#›</a:t>
            </a:fld>
            <a:endParaRPr lang="en-US" sz="849"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578219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91E66-8C86-CBC1-096F-F8934523B6BA}"/>
              </a:ext>
            </a:extLst>
          </p:cNvPr>
          <p:cNvSpPr>
            <a:spLocks noGrp="1"/>
          </p:cNvSpPr>
          <p:nvPr>
            <p:ph type="title"/>
          </p:nvPr>
        </p:nvSpPr>
        <p:spPr>
          <a:xfrm>
            <a:off x="838200" y="365126"/>
            <a:ext cx="10515600" cy="13255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62476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280941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76774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05802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390918" y="2613769"/>
            <a:ext cx="5822125" cy="1704268"/>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sz="4124" kern="0" err="1"/>
              <a:t>Example</a:t>
            </a:r>
            <a:r>
              <a:rPr lang="pt-BR" sz="4124" kern="0"/>
              <a:t> </a:t>
            </a:r>
            <a:r>
              <a:rPr lang="pt-BR" sz="4124" kern="0" err="1"/>
              <a:t>Title</a:t>
            </a:r>
            <a:r>
              <a:rPr lang="pt-BR" sz="4124" kern="0"/>
              <a:t> </a:t>
            </a:r>
            <a:r>
              <a:rPr lang="pt-BR" sz="4124" kern="0" err="1"/>
              <a:t>Text</a:t>
            </a:r>
            <a:endParaRPr lang="pt-BR" sz="4124" kern="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92030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020375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2873051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 Id="rId9" Type="http://schemas.openxmlformats.org/officeDocument/2006/relationships/image" Target="../media/image4.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3.xml"/><Relationship Id="rId7"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4.emf"/></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0783382"/>
      </p:ext>
    </p:extLst>
  </p:cSld>
  <p:clrMap bg1="lt1" tx1="dk1" bg2="lt2" tx2="dk2" accent1="accent1" accent2="accent2" accent3="accent3" accent4="accent4" accent5="accent5" accent6="accent6" hlink="hlink" folHlink="folHlink"/>
  <p:sldLayoutIdLst>
    <p:sldLayoutId id="2147484035" r:id="rId1"/>
    <p:sldLayoutId id="2147484036" r:id="rId2"/>
    <p:sldLayoutId id="2147483745" r:id="rId3"/>
    <p:sldLayoutId id="2147484037" r:id="rId4"/>
  </p:sldLayoutIdLst>
  <p:hf hdr="0" dt="0"/>
  <p:txStyles>
    <p:titleStyle>
      <a:lvl1pPr algn="l" defTabSz="554492"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3" indent="-138623" algn="l" defTabSz="554492"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69" indent="-138623" algn="l" defTabSz="554492"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15" indent="-138623" algn="l" defTabSz="554492"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61"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07"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458260" y="5659882"/>
            <a:ext cx="2238184" cy="692416"/>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9113173" y="448588"/>
            <a:ext cx="2620568" cy="667994"/>
          </a:xfrm>
          <a:prstGeom prst="rect">
            <a:avLst/>
          </a:prstGeom>
        </p:spPr>
      </p:pic>
    </p:spTree>
    <p:extLst>
      <p:ext uri="{BB962C8B-B14F-4D97-AF65-F5344CB8AC3E}">
        <p14:creationId xmlns:p14="http://schemas.microsoft.com/office/powerpoint/2010/main" val="2397121607"/>
      </p:ext>
    </p:extLst>
  </p:cSld>
  <p:clrMap bg1="lt1" tx1="dk1" bg2="lt2" tx2="dk2" accent1="accent1" accent2="accent2" accent3="accent3" accent4="accent4" accent5="accent5" accent6="accent6" hlink="hlink" folHlink="folHlink"/>
  <p:sldLayoutIdLst>
    <p:sldLayoutId id="2147484040" r:id="rId1"/>
    <p:sldLayoutId id="2147484041" r:id="rId2"/>
    <p:sldLayoutId id="2147484042" r:id="rId3"/>
    <p:sldLayoutId id="2147484043" r:id="rId4"/>
    <p:sldLayoutId id="2147484044" r:id="rId5"/>
    <p:sldLayoutId id="2147484045" r:id="rId6"/>
  </p:sldLayoutIdLst>
  <p:hf hdr="0" dt="0"/>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458260" y="5659882"/>
            <a:ext cx="2238184" cy="692416"/>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9113173" y="448588"/>
            <a:ext cx="2620568" cy="667994"/>
          </a:xfrm>
          <a:prstGeom prst="rect">
            <a:avLst/>
          </a:prstGeom>
        </p:spPr>
      </p:pic>
    </p:spTree>
    <p:extLst>
      <p:ext uri="{BB962C8B-B14F-4D97-AF65-F5344CB8AC3E}">
        <p14:creationId xmlns:p14="http://schemas.microsoft.com/office/powerpoint/2010/main" val="3002746172"/>
      </p:ext>
    </p:extLst>
  </p:cSld>
  <p:clrMap bg1="lt1" tx1="dk1" bg2="lt2" tx2="dk2" accent1="accent1" accent2="accent2" accent3="accent3" accent4="accent4" accent5="accent5" accent6="accent6" hlink="hlink" folHlink="folHlink"/>
  <p:sldLayoutIdLst>
    <p:sldLayoutId id="2147484060" r:id="rId1"/>
    <p:sldLayoutId id="2147484061" r:id="rId2"/>
    <p:sldLayoutId id="2147484062" r:id="rId3"/>
    <p:sldLayoutId id="2147484063" r:id="rId4"/>
    <p:sldLayoutId id="2147484064" r:id="rId5"/>
    <p:sldLayoutId id="2147484065" r:id="rId6"/>
  </p:sldLayoutIdLst>
  <p:hf hdr="0" dt="0"/>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7494007"/>
      </p:ext>
    </p:extLst>
  </p:cSld>
  <p:clrMap bg1="lt1" tx1="dk1" bg2="lt2" tx2="dk2" accent1="accent1" accent2="accent2" accent3="accent3" accent4="accent4" accent5="accent5" accent6="accent6" hlink="hlink" folHlink="folHlink"/>
  <p:sldLayoutIdLst>
    <p:sldLayoutId id="2147484068" r:id="rId1"/>
    <p:sldLayoutId id="2147484069" r:id="rId2"/>
  </p:sldLayoutIdLst>
  <p:hf hdr="0"/>
  <p:txStyles>
    <p:titleStyle>
      <a:lvl1pPr algn="l" defTabSz="554492"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3" indent="-138623" algn="l" defTabSz="554492"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69" indent="-138623" algn="l" defTabSz="554492"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15" indent="-138623" algn="l" defTabSz="554492"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61"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07"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C4D97BB-4C1F-4CED-9B74-709A8EA526C3}"/>
              </a:ext>
            </a:extLst>
          </p:cNvPr>
          <p:cNvPicPr>
            <a:picLocks noChangeAspect="1"/>
          </p:cNvPicPr>
          <p:nvPr/>
        </p:nvPicPr>
        <p:blipFill>
          <a:blip r:embed="rId2"/>
          <a:stretch>
            <a:fillRect/>
          </a:stretch>
        </p:blipFill>
        <p:spPr>
          <a:xfrm>
            <a:off x="75114" y="375103"/>
            <a:ext cx="5809638" cy="6249831"/>
          </a:xfrm>
          <a:prstGeom prst="rect">
            <a:avLst/>
          </a:prstGeom>
        </p:spPr>
      </p:pic>
      <p:pic>
        <p:nvPicPr>
          <p:cNvPr id="22" name="Picture 21">
            <a:extLst>
              <a:ext uri="{FF2B5EF4-FFF2-40B4-BE49-F238E27FC236}">
                <a16:creationId xmlns:a16="http://schemas.microsoft.com/office/drawing/2014/main" id="{CAF58C74-4DE1-4D48-98DB-574572954950}"/>
              </a:ext>
            </a:extLst>
          </p:cNvPr>
          <p:cNvPicPr>
            <a:picLocks noChangeAspect="1"/>
          </p:cNvPicPr>
          <p:nvPr/>
        </p:nvPicPr>
        <p:blipFill>
          <a:blip r:embed="rId3"/>
          <a:stretch>
            <a:fillRect/>
          </a:stretch>
        </p:blipFill>
        <p:spPr>
          <a:xfrm>
            <a:off x="6086990" y="351369"/>
            <a:ext cx="5967148" cy="6249831"/>
          </a:xfrm>
          <a:prstGeom prst="rect">
            <a:avLst/>
          </a:prstGeom>
        </p:spPr>
      </p:pic>
      <p:sp>
        <p:nvSpPr>
          <p:cNvPr id="23" name="TextBox 22">
            <a:extLst>
              <a:ext uri="{FF2B5EF4-FFF2-40B4-BE49-F238E27FC236}">
                <a16:creationId xmlns:a16="http://schemas.microsoft.com/office/drawing/2014/main" id="{A4BA5C97-CD2C-4D12-84ED-4922AF88418B}"/>
              </a:ext>
            </a:extLst>
          </p:cNvPr>
          <p:cNvSpPr txBox="1"/>
          <p:nvPr/>
        </p:nvSpPr>
        <p:spPr>
          <a:xfrm>
            <a:off x="277352" y="22463"/>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solidFill>
                  <a:srgbClr val="FF0000"/>
                </a:solidFill>
                <a:latin typeface="Arial Black"/>
              </a:rPr>
              <a:t>All Staff </a:t>
            </a:r>
            <a:r>
              <a:rPr lang="en-GB" sz="2000" b="1" dirty="0">
                <a:solidFill>
                  <a:srgbClr val="0070C0"/>
                </a:solidFill>
                <a:latin typeface="Arial Black"/>
              </a:rPr>
              <a:t>(Monthly – May 2025 to April 2026)</a:t>
            </a:r>
            <a:endParaRPr lang="en-GB" sz="2000" dirty="0">
              <a:solidFill>
                <a:srgbClr val="0070C0"/>
              </a:solidFill>
            </a:endParaRPr>
          </a:p>
        </p:txBody>
      </p:sp>
    </p:spTree>
    <p:extLst>
      <p:ext uri="{BB962C8B-B14F-4D97-AF65-F5344CB8AC3E}">
        <p14:creationId xmlns:p14="http://schemas.microsoft.com/office/powerpoint/2010/main" val="2728071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3D3A675-D840-4AAC-8A4C-AD0B47D37736}"/>
              </a:ext>
            </a:extLst>
          </p:cNvPr>
          <p:cNvSpPr txBox="1"/>
          <p:nvPr/>
        </p:nvSpPr>
        <p:spPr>
          <a:xfrm>
            <a:off x="322112" y="0"/>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solidFill>
                  <a:srgbClr val="FF0000"/>
                </a:solidFill>
                <a:latin typeface="Arial Black"/>
              </a:rPr>
              <a:t>Admin &amp; Clerical </a:t>
            </a:r>
            <a:r>
              <a:rPr lang="en-GB" sz="2000" b="1" dirty="0">
                <a:solidFill>
                  <a:srgbClr val="0070C0"/>
                </a:solidFill>
                <a:latin typeface="Arial Black"/>
              </a:rPr>
              <a:t>(Monthly – February 2026 to April 2026)</a:t>
            </a:r>
            <a:endParaRPr lang="en-GB" sz="2000" dirty="0">
              <a:solidFill>
                <a:srgbClr val="0070C0"/>
              </a:solidFill>
            </a:endParaRPr>
          </a:p>
        </p:txBody>
      </p:sp>
      <p:sp>
        <p:nvSpPr>
          <p:cNvPr id="20" name="TextBox 19">
            <a:extLst>
              <a:ext uri="{FF2B5EF4-FFF2-40B4-BE49-F238E27FC236}">
                <a16:creationId xmlns:a16="http://schemas.microsoft.com/office/drawing/2014/main" id="{326F6162-FB87-4894-9F83-2D8E7BA0AC06}"/>
              </a:ext>
            </a:extLst>
          </p:cNvPr>
          <p:cNvSpPr txBox="1"/>
          <p:nvPr/>
        </p:nvSpPr>
        <p:spPr>
          <a:xfrm>
            <a:off x="63198" y="4568495"/>
            <a:ext cx="5562074" cy="830997"/>
          </a:xfrm>
          <a:prstGeom prst="rect">
            <a:avLst/>
          </a:prstGeom>
          <a:solidFill>
            <a:schemeClr val="bg1"/>
          </a:solidFill>
        </p:spPr>
        <p:txBody>
          <a:bodyPr wrap="square" rtlCol="0">
            <a:spAutoFit/>
          </a:bodyPr>
          <a:lstStyle/>
          <a:p>
            <a:r>
              <a:rPr lang="en-GB" sz="1600" b="1" dirty="0"/>
              <a:t>As we see in the top left table, overall sickness levels for Admin &amp; Clerical in the HB are on average 7.83%.</a:t>
            </a:r>
          </a:p>
          <a:p>
            <a:endParaRPr lang="en-GB" sz="1600" b="1" dirty="0"/>
          </a:p>
        </p:txBody>
      </p:sp>
      <p:pic>
        <p:nvPicPr>
          <p:cNvPr id="3" name="Picture 2">
            <a:extLst>
              <a:ext uri="{FF2B5EF4-FFF2-40B4-BE49-F238E27FC236}">
                <a16:creationId xmlns:a16="http://schemas.microsoft.com/office/drawing/2014/main" id="{33341DDB-4E30-4F9B-8EE2-7FA17B0855AA}"/>
              </a:ext>
            </a:extLst>
          </p:cNvPr>
          <p:cNvPicPr>
            <a:picLocks noChangeAspect="1"/>
          </p:cNvPicPr>
          <p:nvPr/>
        </p:nvPicPr>
        <p:blipFill>
          <a:blip r:embed="rId2"/>
          <a:stretch>
            <a:fillRect/>
          </a:stretch>
        </p:blipFill>
        <p:spPr>
          <a:xfrm>
            <a:off x="72252" y="488034"/>
            <a:ext cx="5468469" cy="1784386"/>
          </a:xfrm>
          <a:prstGeom prst="rect">
            <a:avLst/>
          </a:prstGeom>
        </p:spPr>
      </p:pic>
      <p:pic>
        <p:nvPicPr>
          <p:cNvPr id="6" name="Picture 5">
            <a:extLst>
              <a:ext uri="{FF2B5EF4-FFF2-40B4-BE49-F238E27FC236}">
                <a16:creationId xmlns:a16="http://schemas.microsoft.com/office/drawing/2014/main" id="{ED44BFC8-8C12-4A14-9205-F10A28D4D92F}"/>
              </a:ext>
            </a:extLst>
          </p:cNvPr>
          <p:cNvPicPr>
            <a:picLocks noChangeAspect="1"/>
          </p:cNvPicPr>
          <p:nvPr/>
        </p:nvPicPr>
        <p:blipFill>
          <a:blip r:embed="rId3"/>
          <a:stretch>
            <a:fillRect/>
          </a:stretch>
        </p:blipFill>
        <p:spPr>
          <a:xfrm>
            <a:off x="72252" y="2543557"/>
            <a:ext cx="5562073" cy="2000529"/>
          </a:xfrm>
          <a:prstGeom prst="rect">
            <a:avLst/>
          </a:prstGeom>
        </p:spPr>
      </p:pic>
      <p:pic>
        <p:nvPicPr>
          <p:cNvPr id="11" name="Picture 10">
            <a:extLst>
              <a:ext uri="{FF2B5EF4-FFF2-40B4-BE49-F238E27FC236}">
                <a16:creationId xmlns:a16="http://schemas.microsoft.com/office/drawing/2014/main" id="{2BAB9C16-C021-42F9-9772-E1A3ACDF24A1}"/>
              </a:ext>
            </a:extLst>
          </p:cNvPr>
          <p:cNvPicPr>
            <a:picLocks noChangeAspect="1"/>
          </p:cNvPicPr>
          <p:nvPr/>
        </p:nvPicPr>
        <p:blipFill>
          <a:blip r:embed="rId4"/>
          <a:stretch>
            <a:fillRect/>
          </a:stretch>
        </p:blipFill>
        <p:spPr>
          <a:xfrm>
            <a:off x="5769091" y="378127"/>
            <a:ext cx="6181502" cy="2352452"/>
          </a:xfrm>
          <a:prstGeom prst="rect">
            <a:avLst/>
          </a:prstGeom>
        </p:spPr>
      </p:pic>
      <p:pic>
        <p:nvPicPr>
          <p:cNvPr id="14" name="Picture 13">
            <a:extLst>
              <a:ext uri="{FF2B5EF4-FFF2-40B4-BE49-F238E27FC236}">
                <a16:creationId xmlns:a16="http://schemas.microsoft.com/office/drawing/2014/main" id="{40EEF84A-AF2E-49CC-B1FB-07BF54055CB7}"/>
              </a:ext>
            </a:extLst>
          </p:cNvPr>
          <p:cNvPicPr>
            <a:picLocks noChangeAspect="1"/>
          </p:cNvPicPr>
          <p:nvPr/>
        </p:nvPicPr>
        <p:blipFill>
          <a:blip r:embed="rId5"/>
          <a:stretch>
            <a:fillRect/>
          </a:stretch>
        </p:blipFill>
        <p:spPr>
          <a:xfrm>
            <a:off x="5769091" y="2730579"/>
            <a:ext cx="6164172" cy="2511299"/>
          </a:xfrm>
          <a:prstGeom prst="rect">
            <a:avLst/>
          </a:prstGeom>
        </p:spPr>
      </p:pic>
      <p:sp>
        <p:nvSpPr>
          <p:cNvPr id="16" name="TextBox 15">
            <a:extLst>
              <a:ext uri="{FF2B5EF4-FFF2-40B4-BE49-F238E27FC236}">
                <a16:creationId xmlns:a16="http://schemas.microsoft.com/office/drawing/2014/main" id="{27C93EFA-8707-408B-A4D4-A31EEB724D30}"/>
              </a:ext>
            </a:extLst>
          </p:cNvPr>
          <p:cNvSpPr txBox="1"/>
          <p:nvPr/>
        </p:nvSpPr>
        <p:spPr>
          <a:xfrm>
            <a:off x="36087" y="5257562"/>
            <a:ext cx="12065378" cy="1600438"/>
          </a:xfrm>
          <a:prstGeom prst="rect">
            <a:avLst/>
          </a:prstGeom>
          <a:solidFill>
            <a:schemeClr val="bg1"/>
          </a:solidFill>
        </p:spPr>
        <p:txBody>
          <a:bodyPr wrap="square" rtlCol="0">
            <a:spAutoFit/>
          </a:bodyPr>
          <a:lstStyle/>
          <a:p>
            <a:r>
              <a:rPr lang="en-GB" sz="1600" b="1" dirty="0"/>
              <a:t>When considering the percentages in the table to the right, alongside the FTE numbers and long-term sickness associated with the given areas, it would appear that the top three to focus on are as follows;</a:t>
            </a:r>
          </a:p>
          <a:p>
            <a:endParaRPr lang="en-GB" sz="1600" b="1" dirty="0"/>
          </a:p>
          <a:p>
            <a:r>
              <a:rPr lang="en-GB" sz="1600" b="1" dirty="0"/>
              <a:t>MH&amp;LD: Adult MH Community Services, SBU Management, and Older People’s MH Community.</a:t>
            </a:r>
          </a:p>
          <a:p>
            <a:endParaRPr lang="en-GB" sz="1600" b="1" dirty="0"/>
          </a:p>
          <a:p>
            <a:r>
              <a:rPr lang="en-GB" sz="1600" b="1" dirty="0"/>
              <a:t>NPTS: Hospital Ops, Oncology, and IMM.</a:t>
            </a:r>
          </a:p>
        </p:txBody>
      </p:sp>
    </p:spTree>
    <p:extLst>
      <p:ext uri="{BB962C8B-B14F-4D97-AF65-F5344CB8AC3E}">
        <p14:creationId xmlns:p14="http://schemas.microsoft.com/office/powerpoint/2010/main" val="3647343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3D3A675-D840-4AAC-8A4C-AD0B47D37736}"/>
              </a:ext>
            </a:extLst>
          </p:cNvPr>
          <p:cNvSpPr txBox="1"/>
          <p:nvPr/>
        </p:nvSpPr>
        <p:spPr>
          <a:xfrm>
            <a:off x="322112" y="0"/>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solidFill>
                  <a:srgbClr val="FF0000"/>
                </a:solidFill>
                <a:latin typeface="Arial Black"/>
              </a:rPr>
              <a:t>Admin &amp; Clerical Cont. </a:t>
            </a:r>
            <a:r>
              <a:rPr lang="en-GB" sz="2000" b="1" dirty="0">
                <a:solidFill>
                  <a:srgbClr val="0070C0"/>
                </a:solidFill>
                <a:latin typeface="Arial Black"/>
              </a:rPr>
              <a:t>(Monthly – February 2026 to April 2026)</a:t>
            </a:r>
            <a:endParaRPr lang="en-GB" sz="2000" dirty="0">
              <a:solidFill>
                <a:srgbClr val="0070C0"/>
              </a:solidFill>
            </a:endParaRPr>
          </a:p>
        </p:txBody>
      </p:sp>
      <p:sp>
        <p:nvSpPr>
          <p:cNvPr id="16" name="TextBox 15">
            <a:extLst>
              <a:ext uri="{FF2B5EF4-FFF2-40B4-BE49-F238E27FC236}">
                <a16:creationId xmlns:a16="http://schemas.microsoft.com/office/drawing/2014/main" id="{27C93EFA-8707-408B-A4D4-A31EEB724D30}"/>
              </a:ext>
            </a:extLst>
          </p:cNvPr>
          <p:cNvSpPr txBox="1"/>
          <p:nvPr/>
        </p:nvSpPr>
        <p:spPr>
          <a:xfrm>
            <a:off x="126622" y="4497071"/>
            <a:ext cx="12065378" cy="1600438"/>
          </a:xfrm>
          <a:prstGeom prst="rect">
            <a:avLst/>
          </a:prstGeom>
          <a:solidFill>
            <a:schemeClr val="bg1"/>
          </a:solidFill>
        </p:spPr>
        <p:txBody>
          <a:bodyPr wrap="square" rtlCol="0">
            <a:spAutoFit/>
          </a:bodyPr>
          <a:lstStyle/>
          <a:p>
            <a:r>
              <a:rPr lang="en-GB" sz="1600" b="1" dirty="0"/>
              <a:t>When considering the percentages in the tables above, alongside the FTE numbers and long-term sickness associated with the given areas, it would appear that the top three to focus on are as follows;</a:t>
            </a:r>
          </a:p>
          <a:p>
            <a:endParaRPr lang="en-GB" sz="1600" b="1" dirty="0"/>
          </a:p>
          <a:p>
            <a:r>
              <a:rPr lang="en-GB" sz="1600" b="1" dirty="0"/>
              <a:t>Morriston: Emergency Care, Burns &amp; Plastics, and Dermatology.</a:t>
            </a:r>
          </a:p>
          <a:p>
            <a:endParaRPr lang="en-GB" sz="1600" b="1" dirty="0"/>
          </a:p>
          <a:p>
            <a:r>
              <a:rPr lang="en-GB" sz="1600" b="1" dirty="0"/>
              <a:t>PCCT: Podiatry/Orthotics/MCAS &amp; Chronic Pain, District Nursing, and Childrens Services.</a:t>
            </a:r>
          </a:p>
        </p:txBody>
      </p:sp>
      <p:pic>
        <p:nvPicPr>
          <p:cNvPr id="4" name="Picture 3">
            <a:extLst>
              <a:ext uri="{FF2B5EF4-FFF2-40B4-BE49-F238E27FC236}">
                <a16:creationId xmlns:a16="http://schemas.microsoft.com/office/drawing/2014/main" id="{81216BA5-72A7-4EB5-81DD-C31197398149}"/>
              </a:ext>
            </a:extLst>
          </p:cNvPr>
          <p:cNvPicPr>
            <a:picLocks noChangeAspect="1"/>
          </p:cNvPicPr>
          <p:nvPr/>
        </p:nvPicPr>
        <p:blipFill>
          <a:blip r:embed="rId2"/>
          <a:stretch>
            <a:fillRect/>
          </a:stretch>
        </p:blipFill>
        <p:spPr>
          <a:xfrm>
            <a:off x="63198" y="400110"/>
            <a:ext cx="5967218" cy="3982006"/>
          </a:xfrm>
          <a:prstGeom prst="rect">
            <a:avLst/>
          </a:prstGeom>
        </p:spPr>
      </p:pic>
      <p:pic>
        <p:nvPicPr>
          <p:cNvPr id="7" name="Picture 6">
            <a:extLst>
              <a:ext uri="{FF2B5EF4-FFF2-40B4-BE49-F238E27FC236}">
                <a16:creationId xmlns:a16="http://schemas.microsoft.com/office/drawing/2014/main" id="{075E2798-A4AB-4F9B-A0DA-D52B92D74045}"/>
              </a:ext>
            </a:extLst>
          </p:cNvPr>
          <p:cNvPicPr>
            <a:picLocks noChangeAspect="1"/>
          </p:cNvPicPr>
          <p:nvPr/>
        </p:nvPicPr>
        <p:blipFill>
          <a:blip r:embed="rId3"/>
          <a:stretch>
            <a:fillRect/>
          </a:stretch>
        </p:blipFill>
        <p:spPr>
          <a:xfrm>
            <a:off x="6096000" y="400110"/>
            <a:ext cx="5967218" cy="3028890"/>
          </a:xfrm>
          <a:prstGeom prst="rect">
            <a:avLst/>
          </a:prstGeom>
        </p:spPr>
      </p:pic>
    </p:spTree>
    <p:extLst>
      <p:ext uri="{BB962C8B-B14F-4D97-AF65-F5344CB8AC3E}">
        <p14:creationId xmlns:p14="http://schemas.microsoft.com/office/powerpoint/2010/main" val="1536124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3D3A675-D840-4AAC-8A4C-AD0B47D37736}"/>
              </a:ext>
            </a:extLst>
          </p:cNvPr>
          <p:cNvSpPr txBox="1"/>
          <p:nvPr/>
        </p:nvSpPr>
        <p:spPr>
          <a:xfrm>
            <a:off x="322112" y="0"/>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solidFill>
                  <a:srgbClr val="FF0000"/>
                </a:solidFill>
                <a:latin typeface="Arial Black"/>
              </a:rPr>
              <a:t>Estates &amp; Ancillary </a:t>
            </a:r>
            <a:r>
              <a:rPr lang="en-GB" sz="2000" b="1" dirty="0">
                <a:solidFill>
                  <a:srgbClr val="0070C0"/>
                </a:solidFill>
                <a:latin typeface="Arial Black"/>
              </a:rPr>
              <a:t>(Monthly – February 2026 to April 2026)</a:t>
            </a:r>
            <a:endParaRPr lang="en-GB" sz="2000" dirty="0">
              <a:solidFill>
                <a:srgbClr val="0070C0"/>
              </a:solidFill>
            </a:endParaRPr>
          </a:p>
        </p:txBody>
      </p:sp>
      <p:sp>
        <p:nvSpPr>
          <p:cNvPr id="20" name="TextBox 19">
            <a:extLst>
              <a:ext uri="{FF2B5EF4-FFF2-40B4-BE49-F238E27FC236}">
                <a16:creationId xmlns:a16="http://schemas.microsoft.com/office/drawing/2014/main" id="{326F6162-FB87-4894-9F83-2D8E7BA0AC06}"/>
              </a:ext>
            </a:extLst>
          </p:cNvPr>
          <p:cNvSpPr txBox="1"/>
          <p:nvPr/>
        </p:nvSpPr>
        <p:spPr>
          <a:xfrm>
            <a:off x="218721" y="4461389"/>
            <a:ext cx="5246255" cy="830997"/>
          </a:xfrm>
          <a:prstGeom prst="rect">
            <a:avLst/>
          </a:prstGeom>
          <a:solidFill>
            <a:schemeClr val="bg1"/>
          </a:solidFill>
        </p:spPr>
        <p:txBody>
          <a:bodyPr wrap="square" rtlCol="0">
            <a:spAutoFit/>
          </a:bodyPr>
          <a:lstStyle/>
          <a:p>
            <a:r>
              <a:rPr lang="en-GB" sz="1600" b="1" dirty="0"/>
              <a:t>As we see in the top left table, overall sickness levels for Estates &amp; Ancillary in the HB are on average 9.88%.</a:t>
            </a:r>
          </a:p>
          <a:p>
            <a:endParaRPr lang="en-GB" sz="1600" b="1" dirty="0"/>
          </a:p>
        </p:txBody>
      </p:sp>
      <p:sp>
        <p:nvSpPr>
          <p:cNvPr id="16" name="TextBox 15">
            <a:extLst>
              <a:ext uri="{FF2B5EF4-FFF2-40B4-BE49-F238E27FC236}">
                <a16:creationId xmlns:a16="http://schemas.microsoft.com/office/drawing/2014/main" id="{27C93EFA-8707-408B-A4D4-A31EEB724D30}"/>
              </a:ext>
            </a:extLst>
          </p:cNvPr>
          <p:cNvSpPr txBox="1"/>
          <p:nvPr/>
        </p:nvSpPr>
        <p:spPr>
          <a:xfrm>
            <a:off x="63311" y="5355013"/>
            <a:ext cx="12065378" cy="1077218"/>
          </a:xfrm>
          <a:prstGeom prst="rect">
            <a:avLst/>
          </a:prstGeom>
          <a:solidFill>
            <a:schemeClr val="bg1"/>
          </a:solidFill>
        </p:spPr>
        <p:txBody>
          <a:bodyPr wrap="square" rtlCol="0">
            <a:spAutoFit/>
          </a:bodyPr>
          <a:lstStyle/>
          <a:p>
            <a:r>
              <a:rPr lang="en-GB" sz="1600" b="1" dirty="0"/>
              <a:t>When considering the percentages in the table to the right, alongside the FTE numbers and long-term sickness associated with the given areas, it would appear that the top focus across all sites would be for Domestics, Catering, Portering, and Estates.</a:t>
            </a:r>
          </a:p>
          <a:p>
            <a:endParaRPr lang="en-GB" sz="1600" b="1" dirty="0"/>
          </a:p>
          <a:p>
            <a:r>
              <a:rPr lang="en-GB" sz="1600" b="1" dirty="0"/>
              <a:t>Is it that these areas do not have consistent use of the sickness absence policy and management of it?  Do HR Business Partners report on it?</a:t>
            </a:r>
          </a:p>
        </p:txBody>
      </p:sp>
      <p:pic>
        <p:nvPicPr>
          <p:cNvPr id="4" name="Picture 3">
            <a:extLst>
              <a:ext uri="{FF2B5EF4-FFF2-40B4-BE49-F238E27FC236}">
                <a16:creationId xmlns:a16="http://schemas.microsoft.com/office/drawing/2014/main" id="{58B344CA-A83B-4F6A-B5FE-E16AE0EC1EA0}"/>
              </a:ext>
            </a:extLst>
          </p:cNvPr>
          <p:cNvPicPr>
            <a:picLocks noChangeAspect="1"/>
          </p:cNvPicPr>
          <p:nvPr/>
        </p:nvPicPr>
        <p:blipFill>
          <a:blip r:embed="rId2"/>
          <a:stretch>
            <a:fillRect/>
          </a:stretch>
        </p:blipFill>
        <p:spPr>
          <a:xfrm>
            <a:off x="72252" y="395836"/>
            <a:ext cx="5553020" cy="1704567"/>
          </a:xfrm>
          <a:prstGeom prst="rect">
            <a:avLst/>
          </a:prstGeom>
        </p:spPr>
      </p:pic>
      <p:pic>
        <p:nvPicPr>
          <p:cNvPr id="7" name="Picture 6">
            <a:extLst>
              <a:ext uri="{FF2B5EF4-FFF2-40B4-BE49-F238E27FC236}">
                <a16:creationId xmlns:a16="http://schemas.microsoft.com/office/drawing/2014/main" id="{A9995D35-78A0-4255-822A-54EA921BEDBE}"/>
              </a:ext>
            </a:extLst>
          </p:cNvPr>
          <p:cNvPicPr>
            <a:picLocks noChangeAspect="1"/>
          </p:cNvPicPr>
          <p:nvPr/>
        </p:nvPicPr>
        <p:blipFill>
          <a:blip r:embed="rId3"/>
          <a:stretch>
            <a:fillRect/>
          </a:stretch>
        </p:blipFill>
        <p:spPr>
          <a:xfrm>
            <a:off x="72252" y="2407759"/>
            <a:ext cx="5432621" cy="1991003"/>
          </a:xfrm>
          <a:prstGeom prst="rect">
            <a:avLst/>
          </a:prstGeom>
        </p:spPr>
      </p:pic>
      <p:pic>
        <p:nvPicPr>
          <p:cNvPr id="13" name="Picture 12">
            <a:extLst>
              <a:ext uri="{FF2B5EF4-FFF2-40B4-BE49-F238E27FC236}">
                <a16:creationId xmlns:a16="http://schemas.microsoft.com/office/drawing/2014/main" id="{271FFFBC-A0A8-4D46-86CD-C226B6D5AEA9}"/>
              </a:ext>
            </a:extLst>
          </p:cNvPr>
          <p:cNvPicPr>
            <a:picLocks noChangeAspect="1"/>
          </p:cNvPicPr>
          <p:nvPr/>
        </p:nvPicPr>
        <p:blipFill>
          <a:blip r:embed="rId4"/>
          <a:stretch>
            <a:fillRect/>
          </a:stretch>
        </p:blipFill>
        <p:spPr>
          <a:xfrm>
            <a:off x="5754733" y="394184"/>
            <a:ext cx="6218546" cy="4805889"/>
          </a:xfrm>
          <a:prstGeom prst="rect">
            <a:avLst/>
          </a:prstGeom>
        </p:spPr>
      </p:pic>
    </p:spTree>
    <p:extLst>
      <p:ext uri="{BB962C8B-B14F-4D97-AF65-F5344CB8AC3E}">
        <p14:creationId xmlns:p14="http://schemas.microsoft.com/office/powerpoint/2010/main" val="272003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88482-44AA-A1F6-0981-A0D8FC6830BE}"/>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DBE9CD32-88DB-F6D8-4187-B6A5A06880F5}"/>
              </a:ext>
            </a:extLst>
          </p:cNvPr>
          <p:cNvSpPr>
            <a:spLocks noGrp="1"/>
          </p:cNvSpPr>
          <p:nvPr>
            <p:ph type="body" sz="quarter" idx="10"/>
          </p:nvPr>
        </p:nvSpPr>
        <p:spPr>
          <a:xfrm>
            <a:off x="133819" y="69011"/>
            <a:ext cx="11924362" cy="1704253"/>
          </a:xfrm>
        </p:spPr>
        <p:txBody>
          <a:bodyPr lIns="91440" tIns="45720" rIns="91440" bIns="45720" anchor="t"/>
          <a:lstStyle/>
          <a:p>
            <a:r>
              <a:rPr lang="en-GB" sz="2000" dirty="0">
                <a:latin typeface="Arial Black"/>
              </a:rPr>
              <a:t>Overview of 3 or more episodes of sickness in rolling 6 month period – </a:t>
            </a:r>
            <a:r>
              <a:rPr lang="en-GB" sz="2000" dirty="0">
                <a:solidFill>
                  <a:srgbClr val="FF0000"/>
                </a:solidFill>
                <a:latin typeface="Arial Black"/>
              </a:rPr>
              <a:t>All Staff</a:t>
            </a:r>
          </a:p>
        </p:txBody>
      </p:sp>
      <p:pic>
        <p:nvPicPr>
          <p:cNvPr id="20" name="Picture 19">
            <a:extLst>
              <a:ext uri="{FF2B5EF4-FFF2-40B4-BE49-F238E27FC236}">
                <a16:creationId xmlns:a16="http://schemas.microsoft.com/office/drawing/2014/main" id="{9E013CD7-53AF-432D-BA22-D68962A25AB1}"/>
              </a:ext>
            </a:extLst>
          </p:cNvPr>
          <p:cNvPicPr>
            <a:picLocks noChangeAspect="1"/>
          </p:cNvPicPr>
          <p:nvPr/>
        </p:nvPicPr>
        <p:blipFill>
          <a:blip r:embed="rId2"/>
          <a:stretch>
            <a:fillRect/>
          </a:stretch>
        </p:blipFill>
        <p:spPr>
          <a:xfrm>
            <a:off x="319177" y="489137"/>
            <a:ext cx="8199298" cy="4313080"/>
          </a:xfrm>
          <a:prstGeom prst="rect">
            <a:avLst/>
          </a:prstGeom>
        </p:spPr>
      </p:pic>
      <p:sp>
        <p:nvSpPr>
          <p:cNvPr id="21" name="TextBox 20">
            <a:extLst>
              <a:ext uri="{FF2B5EF4-FFF2-40B4-BE49-F238E27FC236}">
                <a16:creationId xmlns:a16="http://schemas.microsoft.com/office/drawing/2014/main" id="{BF3451D0-33FF-4316-8AB8-3774F6247DAF}"/>
              </a:ext>
            </a:extLst>
          </p:cNvPr>
          <p:cNvSpPr txBox="1"/>
          <p:nvPr/>
        </p:nvSpPr>
        <p:spPr>
          <a:xfrm>
            <a:off x="319177" y="4960546"/>
            <a:ext cx="10921041" cy="1477328"/>
          </a:xfrm>
          <a:prstGeom prst="rect">
            <a:avLst/>
          </a:prstGeom>
          <a:solidFill>
            <a:schemeClr val="bg1"/>
          </a:solidFill>
        </p:spPr>
        <p:txBody>
          <a:bodyPr wrap="square" rtlCol="0">
            <a:spAutoFit/>
          </a:bodyPr>
          <a:lstStyle/>
          <a:p>
            <a:r>
              <a:rPr lang="en-GB" b="1" dirty="0"/>
              <a:t>When we consider those individuals that have had more than 3 sickness absence episodes over a 6 month period we note that the 5 top SG/Areas for this are the 4 main Service Groups and COO.</a:t>
            </a:r>
          </a:p>
          <a:p>
            <a:endParaRPr lang="en-GB" b="1" dirty="0"/>
          </a:p>
          <a:p>
            <a:r>
              <a:rPr lang="en-GB" b="1" dirty="0"/>
              <a:t>In the slides to follow we will see which staff groups are most affected.  This being Nursing, ACS (especially HCSW and HCA), and Admin and Clerical.</a:t>
            </a:r>
          </a:p>
        </p:txBody>
      </p:sp>
    </p:spTree>
    <p:extLst>
      <p:ext uri="{BB962C8B-B14F-4D97-AF65-F5344CB8AC3E}">
        <p14:creationId xmlns:p14="http://schemas.microsoft.com/office/powerpoint/2010/main" val="3635441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88482-44AA-A1F6-0981-A0D8FC6830BE}"/>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DBE9CD32-88DB-F6D8-4187-B6A5A06880F5}"/>
              </a:ext>
            </a:extLst>
          </p:cNvPr>
          <p:cNvSpPr>
            <a:spLocks noGrp="1"/>
          </p:cNvSpPr>
          <p:nvPr>
            <p:ph type="body" sz="quarter" idx="10"/>
          </p:nvPr>
        </p:nvSpPr>
        <p:spPr>
          <a:xfrm>
            <a:off x="133819" y="0"/>
            <a:ext cx="11924362" cy="1704253"/>
          </a:xfrm>
        </p:spPr>
        <p:txBody>
          <a:bodyPr lIns="91440" tIns="45720" rIns="91440" bIns="45720" anchor="t"/>
          <a:lstStyle/>
          <a:p>
            <a:r>
              <a:rPr lang="en-GB" sz="2000" dirty="0">
                <a:latin typeface="Arial Black"/>
              </a:rPr>
              <a:t>Overview of 3 or more episodes of sickness in rolling 6 month period – </a:t>
            </a:r>
            <a:r>
              <a:rPr lang="en-GB" sz="2000" dirty="0">
                <a:solidFill>
                  <a:srgbClr val="FF0000"/>
                </a:solidFill>
                <a:latin typeface="Arial Black"/>
              </a:rPr>
              <a:t>All Staff</a:t>
            </a:r>
          </a:p>
        </p:txBody>
      </p:sp>
      <p:pic>
        <p:nvPicPr>
          <p:cNvPr id="3" name="Picture 2">
            <a:extLst>
              <a:ext uri="{FF2B5EF4-FFF2-40B4-BE49-F238E27FC236}">
                <a16:creationId xmlns:a16="http://schemas.microsoft.com/office/drawing/2014/main" id="{AFCA3385-B3D5-419D-8291-78CA04CC0E81}"/>
              </a:ext>
            </a:extLst>
          </p:cNvPr>
          <p:cNvPicPr>
            <a:picLocks noChangeAspect="1"/>
          </p:cNvPicPr>
          <p:nvPr/>
        </p:nvPicPr>
        <p:blipFill>
          <a:blip r:embed="rId2"/>
          <a:stretch>
            <a:fillRect/>
          </a:stretch>
        </p:blipFill>
        <p:spPr>
          <a:xfrm>
            <a:off x="133816" y="459113"/>
            <a:ext cx="5449527" cy="1887272"/>
          </a:xfrm>
          <a:prstGeom prst="rect">
            <a:avLst/>
          </a:prstGeom>
        </p:spPr>
      </p:pic>
      <p:pic>
        <p:nvPicPr>
          <p:cNvPr id="6" name="Picture 5">
            <a:extLst>
              <a:ext uri="{FF2B5EF4-FFF2-40B4-BE49-F238E27FC236}">
                <a16:creationId xmlns:a16="http://schemas.microsoft.com/office/drawing/2014/main" id="{34E58B93-6DD8-4E28-85DD-258185D7147C}"/>
              </a:ext>
            </a:extLst>
          </p:cNvPr>
          <p:cNvPicPr>
            <a:picLocks noChangeAspect="1"/>
          </p:cNvPicPr>
          <p:nvPr/>
        </p:nvPicPr>
        <p:blipFill>
          <a:blip r:embed="rId3"/>
          <a:stretch>
            <a:fillRect/>
          </a:stretch>
        </p:blipFill>
        <p:spPr>
          <a:xfrm>
            <a:off x="133816" y="2412263"/>
            <a:ext cx="5449527" cy="1997526"/>
          </a:xfrm>
          <a:prstGeom prst="rect">
            <a:avLst/>
          </a:prstGeom>
        </p:spPr>
      </p:pic>
      <p:pic>
        <p:nvPicPr>
          <p:cNvPr id="8" name="Picture 7">
            <a:extLst>
              <a:ext uri="{FF2B5EF4-FFF2-40B4-BE49-F238E27FC236}">
                <a16:creationId xmlns:a16="http://schemas.microsoft.com/office/drawing/2014/main" id="{BA29AB36-8A55-4C7A-8C34-E2003E256329}"/>
              </a:ext>
            </a:extLst>
          </p:cNvPr>
          <p:cNvPicPr>
            <a:picLocks noChangeAspect="1"/>
          </p:cNvPicPr>
          <p:nvPr/>
        </p:nvPicPr>
        <p:blipFill>
          <a:blip r:embed="rId4"/>
          <a:stretch>
            <a:fillRect/>
          </a:stretch>
        </p:blipFill>
        <p:spPr>
          <a:xfrm>
            <a:off x="5744511" y="459112"/>
            <a:ext cx="6152502" cy="3224367"/>
          </a:xfrm>
          <a:prstGeom prst="rect">
            <a:avLst/>
          </a:prstGeom>
        </p:spPr>
      </p:pic>
      <p:pic>
        <p:nvPicPr>
          <p:cNvPr id="10" name="Picture 9">
            <a:extLst>
              <a:ext uri="{FF2B5EF4-FFF2-40B4-BE49-F238E27FC236}">
                <a16:creationId xmlns:a16="http://schemas.microsoft.com/office/drawing/2014/main" id="{7BBE1B99-E90E-4842-883A-3C6016110940}"/>
              </a:ext>
            </a:extLst>
          </p:cNvPr>
          <p:cNvPicPr>
            <a:picLocks noChangeAspect="1"/>
          </p:cNvPicPr>
          <p:nvPr/>
        </p:nvPicPr>
        <p:blipFill>
          <a:blip r:embed="rId5"/>
          <a:stretch>
            <a:fillRect/>
          </a:stretch>
        </p:blipFill>
        <p:spPr>
          <a:xfrm>
            <a:off x="5744512" y="3843539"/>
            <a:ext cx="6152502" cy="2386754"/>
          </a:xfrm>
          <a:prstGeom prst="rect">
            <a:avLst/>
          </a:prstGeom>
        </p:spPr>
      </p:pic>
      <p:sp>
        <p:nvSpPr>
          <p:cNvPr id="11" name="TextBox 10">
            <a:extLst>
              <a:ext uri="{FF2B5EF4-FFF2-40B4-BE49-F238E27FC236}">
                <a16:creationId xmlns:a16="http://schemas.microsoft.com/office/drawing/2014/main" id="{BDB1BE5A-ED46-4253-9BF5-9FB614CC675A}"/>
              </a:ext>
            </a:extLst>
          </p:cNvPr>
          <p:cNvSpPr txBox="1"/>
          <p:nvPr/>
        </p:nvSpPr>
        <p:spPr>
          <a:xfrm>
            <a:off x="668991" y="623014"/>
            <a:ext cx="5519965" cy="369332"/>
          </a:xfrm>
          <a:prstGeom prst="rect">
            <a:avLst/>
          </a:prstGeom>
          <a:noFill/>
        </p:spPr>
        <p:txBody>
          <a:bodyPr wrap="square">
            <a:spAutoFit/>
          </a:bodyPr>
          <a:lstStyle/>
          <a:p>
            <a:r>
              <a:rPr lang="en-GB" b="1" dirty="0">
                <a:solidFill>
                  <a:srgbClr val="FF0000"/>
                </a:solidFill>
                <a:latin typeface="Arial Black"/>
              </a:rPr>
              <a:t>APST</a:t>
            </a:r>
            <a:endParaRPr lang="en-GB" dirty="0">
              <a:solidFill>
                <a:srgbClr val="0070C0"/>
              </a:solidFill>
            </a:endParaRPr>
          </a:p>
        </p:txBody>
      </p:sp>
      <p:sp>
        <p:nvSpPr>
          <p:cNvPr id="12" name="TextBox 11">
            <a:extLst>
              <a:ext uri="{FF2B5EF4-FFF2-40B4-BE49-F238E27FC236}">
                <a16:creationId xmlns:a16="http://schemas.microsoft.com/office/drawing/2014/main" id="{EC6D325D-3683-4DE0-949B-27A3BF738CF0}"/>
              </a:ext>
            </a:extLst>
          </p:cNvPr>
          <p:cNvSpPr txBox="1"/>
          <p:nvPr/>
        </p:nvSpPr>
        <p:spPr>
          <a:xfrm>
            <a:off x="6188956" y="4012665"/>
            <a:ext cx="5519965" cy="369332"/>
          </a:xfrm>
          <a:prstGeom prst="rect">
            <a:avLst/>
          </a:prstGeom>
          <a:noFill/>
        </p:spPr>
        <p:txBody>
          <a:bodyPr wrap="square">
            <a:spAutoFit/>
          </a:bodyPr>
          <a:lstStyle/>
          <a:p>
            <a:r>
              <a:rPr lang="en-GB" b="1" dirty="0">
                <a:solidFill>
                  <a:srgbClr val="FF0000"/>
                </a:solidFill>
                <a:latin typeface="Arial Black"/>
              </a:rPr>
              <a:t>AHP</a:t>
            </a:r>
            <a:endParaRPr lang="en-GB" dirty="0">
              <a:solidFill>
                <a:srgbClr val="0070C0"/>
              </a:solidFill>
            </a:endParaRPr>
          </a:p>
        </p:txBody>
      </p:sp>
      <p:sp>
        <p:nvSpPr>
          <p:cNvPr id="14" name="TextBox 13">
            <a:extLst>
              <a:ext uri="{FF2B5EF4-FFF2-40B4-BE49-F238E27FC236}">
                <a16:creationId xmlns:a16="http://schemas.microsoft.com/office/drawing/2014/main" id="{FE9AF9F6-145F-42F8-9DC7-55ADCAE2FF4A}"/>
              </a:ext>
            </a:extLst>
          </p:cNvPr>
          <p:cNvSpPr txBox="1"/>
          <p:nvPr/>
        </p:nvSpPr>
        <p:spPr>
          <a:xfrm>
            <a:off x="668991" y="2548010"/>
            <a:ext cx="5519965" cy="369332"/>
          </a:xfrm>
          <a:prstGeom prst="rect">
            <a:avLst/>
          </a:prstGeom>
          <a:noFill/>
        </p:spPr>
        <p:txBody>
          <a:bodyPr wrap="square">
            <a:spAutoFit/>
          </a:bodyPr>
          <a:lstStyle/>
          <a:p>
            <a:r>
              <a:rPr lang="en-GB" b="1" dirty="0">
                <a:solidFill>
                  <a:srgbClr val="FF0000"/>
                </a:solidFill>
                <a:latin typeface="Arial Black"/>
              </a:rPr>
              <a:t>ACS</a:t>
            </a:r>
            <a:endParaRPr lang="en-GB" dirty="0">
              <a:solidFill>
                <a:srgbClr val="0070C0"/>
              </a:solidFill>
            </a:endParaRPr>
          </a:p>
        </p:txBody>
      </p:sp>
      <p:sp>
        <p:nvSpPr>
          <p:cNvPr id="15" name="TextBox 14">
            <a:extLst>
              <a:ext uri="{FF2B5EF4-FFF2-40B4-BE49-F238E27FC236}">
                <a16:creationId xmlns:a16="http://schemas.microsoft.com/office/drawing/2014/main" id="{688C9EDC-D6BC-42E9-925C-04AAF2BD2987}"/>
              </a:ext>
            </a:extLst>
          </p:cNvPr>
          <p:cNvSpPr txBox="1"/>
          <p:nvPr/>
        </p:nvSpPr>
        <p:spPr>
          <a:xfrm>
            <a:off x="6377048" y="623014"/>
            <a:ext cx="5519965" cy="369332"/>
          </a:xfrm>
          <a:prstGeom prst="rect">
            <a:avLst/>
          </a:prstGeom>
          <a:noFill/>
        </p:spPr>
        <p:txBody>
          <a:bodyPr wrap="square">
            <a:spAutoFit/>
          </a:bodyPr>
          <a:lstStyle/>
          <a:p>
            <a:r>
              <a:rPr lang="en-GB" b="1" dirty="0">
                <a:solidFill>
                  <a:srgbClr val="FF0000"/>
                </a:solidFill>
                <a:latin typeface="Arial Black"/>
              </a:rPr>
              <a:t>A&amp;C</a:t>
            </a:r>
            <a:endParaRPr lang="en-GB" dirty="0">
              <a:solidFill>
                <a:srgbClr val="0070C0"/>
              </a:solidFill>
            </a:endParaRPr>
          </a:p>
        </p:txBody>
      </p:sp>
      <p:pic>
        <p:nvPicPr>
          <p:cNvPr id="17" name="Picture 16">
            <a:extLst>
              <a:ext uri="{FF2B5EF4-FFF2-40B4-BE49-F238E27FC236}">
                <a16:creationId xmlns:a16="http://schemas.microsoft.com/office/drawing/2014/main" id="{657F71BA-74DA-48DB-B59C-7A2F5BF47056}"/>
              </a:ext>
            </a:extLst>
          </p:cNvPr>
          <p:cNvPicPr>
            <a:picLocks noChangeAspect="1"/>
          </p:cNvPicPr>
          <p:nvPr/>
        </p:nvPicPr>
        <p:blipFill>
          <a:blip r:embed="rId6"/>
          <a:stretch>
            <a:fillRect/>
          </a:stretch>
        </p:blipFill>
        <p:spPr>
          <a:xfrm>
            <a:off x="133816" y="4485671"/>
            <a:ext cx="5449527" cy="1991003"/>
          </a:xfrm>
          <a:prstGeom prst="rect">
            <a:avLst/>
          </a:prstGeom>
        </p:spPr>
      </p:pic>
      <p:sp>
        <p:nvSpPr>
          <p:cNvPr id="18" name="TextBox 17">
            <a:extLst>
              <a:ext uri="{FF2B5EF4-FFF2-40B4-BE49-F238E27FC236}">
                <a16:creationId xmlns:a16="http://schemas.microsoft.com/office/drawing/2014/main" id="{291D5479-809F-4395-ADE3-59174C1A77E4}"/>
              </a:ext>
            </a:extLst>
          </p:cNvPr>
          <p:cNvSpPr txBox="1"/>
          <p:nvPr/>
        </p:nvSpPr>
        <p:spPr>
          <a:xfrm>
            <a:off x="439949" y="4500470"/>
            <a:ext cx="2009954" cy="830997"/>
          </a:xfrm>
          <a:prstGeom prst="rect">
            <a:avLst/>
          </a:prstGeom>
          <a:noFill/>
        </p:spPr>
        <p:txBody>
          <a:bodyPr wrap="square">
            <a:spAutoFit/>
          </a:bodyPr>
          <a:lstStyle/>
          <a:p>
            <a:r>
              <a:rPr lang="en-GB" sz="1600" b="1" dirty="0">
                <a:solidFill>
                  <a:srgbClr val="FF0000"/>
                </a:solidFill>
                <a:latin typeface="Arial Black"/>
              </a:rPr>
              <a:t>Of ACS above those that are HCSW or HCA</a:t>
            </a:r>
            <a:endParaRPr lang="en-GB" sz="1600" dirty="0">
              <a:solidFill>
                <a:srgbClr val="0070C0"/>
              </a:solidFill>
            </a:endParaRPr>
          </a:p>
        </p:txBody>
      </p:sp>
    </p:spTree>
    <p:extLst>
      <p:ext uri="{BB962C8B-B14F-4D97-AF65-F5344CB8AC3E}">
        <p14:creationId xmlns:p14="http://schemas.microsoft.com/office/powerpoint/2010/main" val="3039005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88482-44AA-A1F6-0981-A0D8FC6830BE}"/>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DBE9CD32-88DB-F6D8-4187-B6A5A06880F5}"/>
              </a:ext>
            </a:extLst>
          </p:cNvPr>
          <p:cNvSpPr>
            <a:spLocks noGrp="1"/>
          </p:cNvSpPr>
          <p:nvPr>
            <p:ph type="body" sz="quarter" idx="10"/>
          </p:nvPr>
        </p:nvSpPr>
        <p:spPr>
          <a:xfrm>
            <a:off x="133819" y="0"/>
            <a:ext cx="11924362" cy="1704253"/>
          </a:xfrm>
        </p:spPr>
        <p:txBody>
          <a:bodyPr lIns="91440" tIns="45720" rIns="91440" bIns="45720" anchor="t"/>
          <a:lstStyle/>
          <a:p>
            <a:r>
              <a:rPr lang="en-GB" sz="2000" dirty="0">
                <a:latin typeface="Arial Black"/>
              </a:rPr>
              <a:t>Overview of 3 or more episodes of sickness in rolling 6 month period – </a:t>
            </a:r>
            <a:r>
              <a:rPr lang="en-GB" sz="2000" dirty="0">
                <a:solidFill>
                  <a:srgbClr val="FF0000"/>
                </a:solidFill>
                <a:latin typeface="Arial Black"/>
              </a:rPr>
              <a:t>All Staff</a:t>
            </a:r>
          </a:p>
        </p:txBody>
      </p:sp>
      <p:pic>
        <p:nvPicPr>
          <p:cNvPr id="4" name="Picture 3">
            <a:extLst>
              <a:ext uri="{FF2B5EF4-FFF2-40B4-BE49-F238E27FC236}">
                <a16:creationId xmlns:a16="http://schemas.microsoft.com/office/drawing/2014/main" id="{E7962A7B-D9B2-4C78-8999-F26C4E93A520}"/>
              </a:ext>
            </a:extLst>
          </p:cNvPr>
          <p:cNvPicPr>
            <a:picLocks noChangeAspect="1"/>
          </p:cNvPicPr>
          <p:nvPr/>
        </p:nvPicPr>
        <p:blipFill>
          <a:blip r:embed="rId2"/>
          <a:stretch>
            <a:fillRect/>
          </a:stretch>
        </p:blipFill>
        <p:spPr>
          <a:xfrm>
            <a:off x="133818" y="413435"/>
            <a:ext cx="5449525" cy="2581635"/>
          </a:xfrm>
          <a:prstGeom prst="rect">
            <a:avLst/>
          </a:prstGeom>
        </p:spPr>
      </p:pic>
      <p:sp>
        <p:nvSpPr>
          <p:cNvPr id="13" name="TextBox 12">
            <a:extLst>
              <a:ext uri="{FF2B5EF4-FFF2-40B4-BE49-F238E27FC236}">
                <a16:creationId xmlns:a16="http://schemas.microsoft.com/office/drawing/2014/main" id="{FD294770-36D3-4D72-BB68-1C6C54EFF9A2}"/>
              </a:ext>
            </a:extLst>
          </p:cNvPr>
          <p:cNvSpPr txBox="1"/>
          <p:nvPr/>
        </p:nvSpPr>
        <p:spPr>
          <a:xfrm>
            <a:off x="695915" y="635248"/>
            <a:ext cx="5519965" cy="369332"/>
          </a:xfrm>
          <a:prstGeom prst="rect">
            <a:avLst/>
          </a:prstGeom>
          <a:noFill/>
        </p:spPr>
        <p:txBody>
          <a:bodyPr wrap="square">
            <a:spAutoFit/>
          </a:bodyPr>
          <a:lstStyle/>
          <a:p>
            <a:r>
              <a:rPr lang="en-GB" b="1" dirty="0">
                <a:solidFill>
                  <a:srgbClr val="FF0000"/>
                </a:solidFill>
                <a:latin typeface="Arial Black"/>
              </a:rPr>
              <a:t>E&amp;A</a:t>
            </a:r>
            <a:endParaRPr lang="en-GB" dirty="0">
              <a:solidFill>
                <a:srgbClr val="0070C0"/>
              </a:solidFill>
            </a:endParaRPr>
          </a:p>
        </p:txBody>
      </p:sp>
      <p:pic>
        <p:nvPicPr>
          <p:cNvPr id="9" name="Picture 8">
            <a:extLst>
              <a:ext uri="{FF2B5EF4-FFF2-40B4-BE49-F238E27FC236}">
                <a16:creationId xmlns:a16="http://schemas.microsoft.com/office/drawing/2014/main" id="{F8267380-7877-477B-AB63-1164136B94DD}"/>
              </a:ext>
            </a:extLst>
          </p:cNvPr>
          <p:cNvPicPr>
            <a:picLocks noChangeAspect="1"/>
          </p:cNvPicPr>
          <p:nvPr/>
        </p:nvPicPr>
        <p:blipFill>
          <a:blip r:embed="rId3"/>
          <a:stretch>
            <a:fillRect/>
          </a:stretch>
        </p:blipFill>
        <p:spPr>
          <a:xfrm>
            <a:off x="133818" y="3756676"/>
            <a:ext cx="5449525" cy="1829055"/>
          </a:xfrm>
          <a:prstGeom prst="rect">
            <a:avLst/>
          </a:prstGeom>
        </p:spPr>
      </p:pic>
      <p:sp>
        <p:nvSpPr>
          <p:cNvPr id="18" name="TextBox 17">
            <a:extLst>
              <a:ext uri="{FF2B5EF4-FFF2-40B4-BE49-F238E27FC236}">
                <a16:creationId xmlns:a16="http://schemas.microsoft.com/office/drawing/2014/main" id="{FCD63629-2AC4-425A-8DA5-1FF25B4CFF6F}"/>
              </a:ext>
            </a:extLst>
          </p:cNvPr>
          <p:cNvSpPr txBox="1"/>
          <p:nvPr/>
        </p:nvSpPr>
        <p:spPr>
          <a:xfrm>
            <a:off x="623034" y="4012665"/>
            <a:ext cx="5519965" cy="369332"/>
          </a:xfrm>
          <a:prstGeom prst="rect">
            <a:avLst/>
          </a:prstGeom>
          <a:noFill/>
        </p:spPr>
        <p:txBody>
          <a:bodyPr wrap="square">
            <a:spAutoFit/>
          </a:bodyPr>
          <a:lstStyle/>
          <a:p>
            <a:r>
              <a:rPr lang="en-GB" b="1" dirty="0">
                <a:solidFill>
                  <a:srgbClr val="FF0000"/>
                </a:solidFill>
                <a:latin typeface="Arial Black"/>
              </a:rPr>
              <a:t>HS</a:t>
            </a:r>
            <a:endParaRPr lang="en-GB" dirty="0">
              <a:solidFill>
                <a:srgbClr val="0070C0"/>
              </a:solidFill>
            </a:endParaRPr>
          </a:p>
        </p:txBody>
      </p:sp>
      <p:pic>
        <p:nvPicPr>
          <p:cNvPr id="21" name="Picture 20">
            <a:extLst>
              <a:ext uri="{FF2B5EF4-FFF2-40B4-BE49-F238E27FC236}">
                <a16:creationId xmlns:a16="http://schemas.microsoft.com/office/drawing/2014/main" id="{41A58089-9393-46E6-84F9-F0A826028AA4}"/>
              </a:ext>
            </a:extLst>
          </p:cNvPr>
          <p:cNvPicPr>
            <a:picLocks noChangeAspect="1"/>
          </p:cNvPicPr>
          <p:nvPr/>
        </p:nvPicPr>
        <p:blipFill>
          <a:blip r:embed="rId4"/>
          <a:stretch>
            <a:fillRect/>
          </a:stretch>
        </p:blipFill>
        <p:spPr>
          <a:xfrm>
            <a:off x="5766641" y="454011"/>
            <a:ext cx="6152503" cy="2314898"/>
          </a:xfrm>
          <a:prstGeom prst="rect">
            <a:avLst/>
          </a:prstGeom>
        </p:spPr>
      </p:pic>
      <p:sp>
        <p:nvSpPr>
          <p:cNvPr id="22" name="TextBox 21">
            <a:extLst>
              <a:ext uri="{FF2B5EF4-FFF2-40B4-BE49-F238E27FC236}">
                <a16:creationId xmlns:a16="http://schemas.microsoft.com/office/drawing/2014/main" id="{F42CD238-C0A2-4F69-A04A-8A7FBC94398F}"/>
              </a:ext>
            </a:extLst>
          </p:cNvPr>
          <p:cNvSpPr txBox="1"/>
          <p:nvPr/>
        </p:nvSpPr>
        <p:spPr>
          <a:xfrm>
            <a:off x="5893969" y="783614"/>
            <a:ext cx="5519965" cy="369332"/>
          </a:xfrm>
          <a:prstGeom prst="rect">
            <a:avLst/>
          </a:prstGeom>
          <a:noFill/>
        </p:spPr>
        <p:txBody>
          <a:bodyPr wrap="square">
            <a:spAutoFit/>
          </a:bodyPr>
          <a:lstStyle/>
          <a:p>
            <a:r>
              <a:rPr lang="en-GB" b="1" dirty="0">
                <a:solidFill>
                  <a:srgbClr val="FF0000"/>
                </a:solidFill>
                <a:latin typeface="Arial Black"/>
              </a:rPr>
              <a:t>Medical</a:t>
            </a:r>
            <a:endParaRPr lang="en-GB" dirty="0">
              <a:solidFill>
                <a:srgbClr val="0070C0"/>
              </a:solidFill>
            </a:endParaRPr>
          </a:p>
        </p:txBody>
      </p:sp>
      <p:pic>
        <p:nvPicPr>
          <p:cNvPr id="24" name="Picture 23">
            <a:extLst>
              <a:ext uri="{FF2B5EF4-FFF2-40B4-BE49-F238E27FC236}">
                <a16:creationId xmlns:a16="http://schemas.microsoft.com/office/drawing/2014/main" id="{1E733424-3956-4FAF-BB4D-2723DFF29CEC}"/>
              </a:ext>
            </a:extLst>
          </p:cNvPr>
          <p:cNvPicPr>
            <a:picLocks noChangeAspect="1"/>
          </p:cNvPicPr>
          <p:nvPr/>
        </p:nvPicPr>
        <p:blipFill>
          <a:blip r:embed="rId5"/>
          <a:stretch>
            <a:fillRect/>
          </a:stretch>
        </p:blipFill>
        <p:spPr>
          <a:xfrm>
            <a:off x="5766641" y="3086248"/>
            <a:ext cx="6152503" cy="3229426"/>
          </a:xfrm>
          <a:prstGeom prst="rect">
            <a:avLst/>
          </a:prstGeom>
        </p:spPr>
      </p:pic>
      <p:sp>
        <p:nvSpPr>
          <p:cNvPr id="25" name="TextBox 24">
            <a:extLst>
              <a:ext uri="{FF2B5EF4-FFF2-40B4-BE49-F238E27FC236}">
                <a16:creationId xmlns:a16="http://schemas.microsoft.com/office/drawing/2014/main" id="{BBBA224A-BB44-43D7-8517-D8E377362E75}"/>
              </a:ext>
            </a:extLst>
          </p:cNvPr>
          <p:cNvSpPr txBox="1"/>
          <p:nvPr/>
        </p:nvSpPr>
        <p:spPr>
          <a:xfrm>
            <a:off x="6215880" y="3348213"/>
            <a:ext cx="5519965" cy="369332"/>
          </a:xfrm>
          <a:prstGeom prst="rect">
            <a:avLst/>
          </a:prstGeom>
          <a:noFill/>
        </p:spPr>
        <p:txBody>
          <a:bodyPr wrap="square">
            <a:spAutoFit/>
          </a:bodyPr>
          <a:lstStyle/>
          <a:p>
            <a:r>
              <a:rPr lang="en-GB" b="1" dirty="0">
                <a:solidFill>
                  <a:srgbClr val="FF0000"/>
                </a:solidFill>
                <a:latin typeface="Arial Black"/>
              </a:rPr>
              <a:t>Nursing</a:t>
            </a:r>
            <a:endParaRPr lang="en-GB" dirty="0">
              <a:solidFill>
                <a:srgbClr val="0070C0"/>
              </a:solidFill>
            </a:endParaRPr>
          </a:p>
        </p:txBody>
      </p:sp>
    </p:spTree>
    <p:extLst>
      <p:ext uri="{BB962C8B-B14F-4D97-AF65-F5344CB8AC3E}">
        <p14:creationId xmlns:p14="http://schemas.microsoft.com/office/powerpoint/2010/main" val="1148015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3D3A675-D840-4AAC-8A4C-AD0B47D37736}"/>
              </a:ext>
            </a:extLst>
          </p:cNvPr>
          <p:cNvSpPr txBox="1"/>
          <p:nvPr/>
        </p:nvSpPr>
        <p:spPr>
          <a:xfrm>
            <a:off x="277352" y="22463"/>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solidFill>
                  <a:srgbClr val="FF0000"/>
                </a:solidFill>
                <a:latin typeface="Arial Black"/>
              </a:rPr>
              <a:t>All Staff </a:t>
            </a:r>
            <a:r>
              <a:rPr lang="en-GB" sz="2000" b="1" dirty="0">
                <a:solidFill>
                  <a:srgbClr val="0070C0"/>
                </a:solidFill>
                <a:latin typeface="Arial Black"/>
              </a:rPr>
              <a:t>(Monthly – May 2025 to April 2026)</a:t>
            </a:r>
            <a:endParaRPr lang="en-GB" sz="2000" dirty="0">
              <a:solidFill>
                <a:srgbClr val="0070C0"/>
              </a:solidFill>
            </a:endParaRPr>
          </a:p>
        </p:txBody>
      </p:sp>
      <p:sp>
        <p:nvSpPr>
          <p:cNvPr id="8" name="TextBox 7">
            <a:extLst>
              <a:ext uri="{FF2B5EF4-FFF2-40B4-BE49-F238E27FC236}">
                <a16:creationId xmlns:a16="http://schemas.microsoft.com/office/drawing/2014/main" id="{90854288-056C-4F21-974F-8EDB979087CF}"/>
              </a:ext>
            </a:extLst>
          </p:cNvPr>
          <p:cNvSpPr txBox="1"/>
          <p:nvPr/>
        </p:nvSpPr>
        <p:spPr>
          <a:xfrm>
            <a:off x="6828369" y="423239"/>
            <a:ext cx="5068067" cy="5755422"/>
          </a:xfrm>
          <a:prstGeom prst="rect">
            <a:avLst/>
          </a:prstGeom>
          <a:solidFill>
            <a:schemeClr val="bg1"/>
          </a:solidFill>
        </p:spPr>
        <p:txBody>
          <a:bodyPr wrap="square" rtlCol="0">
            <a:spAutoFit/>
          </a:bodyPr>
          <a:lstStyle/>
          <a:p>
            <a:r>
              <a:rPr lang="en-GB" sz="1600" b="1" dirty="0"/>
              <a:t>When we consider the HB sickness trend for the last 12 months we see that we have seen a slight increase in average sickness rates from 6.41% to 7.04%.</a:t>
            </a:r>
          </a:p>
          <a:p>
            <a:endParaRPr lang="en-GB" sz="1600" b="1" dirty="0"/>
          </a:p>
          <a:p>
            <a:r>
              <a:rPr lang="en-GB" sz="1600" b="1" dirty="0"/>
              <a:t>However, when we consider by Staff/Professional Group we see the following;</a:t>
            </a:r>
          </a:p>
          <a:p>
            <a:r>
              <a:rPr lang="en-GB" sz="1600" b="1" dirty="0"/>
              <a:t>Add Prof Science &amp; Tech:	</a:t>
            </a:r>
            <a:r>
              <a:rPr lang="en-GB" sz="1600" b="1" dirty="0">
                <a:solidFill>
                  <a:srgbClr val="00B050"/>
                </a:solidFill>
              </a:rPr>
              <a:t>3.79% to 4.18%</a:t>
            </a:r>
          </a:p>
          <a:p>
            <a:r>
              <a:rPr lang="en-GB" sz="1600" b="1" dirty="0"/>
              <a:t>Add Clinical Services:		</a:t>
            </a:r>
            <a:r>
              <a:rPr lang="en-GB" sz="1600" b="1" dirty="0">
                <a:solidFill>
                  <a:srgbClr val="FF0000"/>
                </a:solidFill>
              </a:rPr>
              <a:t>8.60% to 9.12%</a:t>
            </a:r>
          </a:p>
          <a:p>
            <a:r>
              <a:rPr lang="en-GB" sz="1600" b="1" dirty="0"/>
              <a:t>Admin &amp; Clerical:		</a:t>
            </a:r>
            <a:r>
              <a:rPr lang="en-GB" sz="1600" b="1" dirty="0">
                <a:solidFill>
                  <a:srgbClr val="FFC000"/>
                </a:solidFill>
              </a:rPr>
              <a:t>5.72% to 6.21%</a:t>
            </a:r>
          </a:p>
          <a:p>
            <a:r>
              <a:rPr lang="en-GB" sz="1600" b="1" dirty="0"/>
              <a:t>Allied Health Prof:		</a:t>
            </a:r>
            <a:r>
              <a:rPr lang="en-GB" sz="1600" b="1" dirty="0">
                <a:solidFill>
                  <a:srgbClr val="00B050"/>
                </a:solidFill>
              </a:rPr>
              <a:t>4.15% to 3.96%</a:t>
            </a:r>
          </a:p>
          <a:p>
            <a:r>
              <a:rPr lang="en-GB" sz="1600" b="1" dirty="0"/>
              <a:t>Estates &amp; Ancillary:		</a:t>
            </a:r>
            <a:r>
              <a:rPr lang="en-GB" sz="1600" b="1" dirty="0">
                <a:solidFill>
                  <a:srgbClr val="FF0000"/>
                </a:solidFill>
              </a:rPr>
              <a:t>9.91% to 9.95%</a:t>
            </a:r>
          </a:p>
          <a:p>
            <a:r>
              <a:rPr lang="en-GB" sz="1600" b="1" dirty="0"/>
              <a:t>Healthcare Scientists:		</a:t>
            </a:r>
            <a:r>
              <a:rPr lang="en-GB" sz="1600" b="1" dirty="0">
                <a:solidFill>
                  <a:srgbClr val="00B050"/>
                </a:solidFill>
              </a:rPr>
              <a:t>2.94% to 3.65%</a:t>
            </a:r>
          </a:p>
          <a:p>
            <a:r>
              <a:rPr lang="en-GB" sz="1600" b="1" dirty="0"/>
              <a:t>Medical &amp; Dental:		</a:t>
            </a:r>
            <a:r>
              <a:rPr lang="en-GB" sz="1600" b="1" dirty="0">
                <a:solidFill>
                  <a:srgbClr val="00B050"/>
                </a:solidFill>
              </a:rPr>
              <a:t>2.66% to 2.64%</a:t>
            </a:r>
          </a:p>
          <a:p>
            <a:r>
              <a:rPr lang="en-GB" sz="1600" b="1" dirty="0"/>
              <a:t>Nursing &amp; Midwifery:		</a:t>
            </a:r>
            <a:r>
              <a:rPr lang="en-GB" sz="1600" b="1" dirty="0">
                <a:solidFill>
                  <a:srgbClr val="FF0000"/>
                </a:solidFill>
              </a:rPr>
              <a:t>6.77% to 7.99%</a:t>
            </a:r>
          </a:p>
          <a:p>
            <a:endParaRPr lang="en-GB" sz="1600" b="1" dirty="0"/>
          </a:p>
          <a:p>
            <a:r>
              <a:rPr lang="en-GB" sz="1600" b="1" dirty="0"/>
              <a:t>The conclusion from these results would suggest that the current focus would be as follows;</a:t>
            </a:r>
          </a:p>
          <a:p>
            <a:pPr marL="285750" indent="-285750">
              <a:buFont typeface="Wingdings" panose="05000000000000000000" pitchFamily="2" charset="2"/>
              <a:buChar char="Ø"/>
            </a:pPr>
            <a:r>
              <a:rPr lang="en-GB" sz="1600" b="1" dirty="0"/>
              <a:t>Estates &amp; Ancillary</a:t>
            </a:r>
          </a:p>
          <a:p>
            <a:pPr marL="285750" indent="-285750">
              <a:buFont typeface="Wingdings" panose="05000000000000000000" pitchFamily="2" charset="2"/>
              <a:buChar char="Ø"/>
            </a:pPr>
            <a:r>
              <a:rPr lang="en-GB" sz="1600" b="1" dirty="0"/>
              <a:t>Nursing &amp; ADC</a:t>
            </a:r>
          </a:p>
          <a:p>
            <a:pPr marL="285750" indent="-285750">
              <a:buFont typeface="Wingdings" panose="05000000000000000000" pitchFamily="2" charset="2"/>
              <a:buChar char="Ø"/>
            </a:pPr>
            <a:r>
              <a:rPr lang="en-GB" sz="1600" b="1" dirty="0"/>
              <a:t>A&amp;C</a:t>
            </a:r>
          </a:p>
          <a:p>
            <a:endParaRPr lang="en-GB" sz="1600" b="1" dirty="0"/>
          </a:p>
          <a:p>
            <a:r>
              <a:rPr lang="en-GB" sz="1600" b="1" dirty="0"/>
              <a:t>Whilst AHP/HS/APST, and Medical &amp; Dental, always remain below the 5% threshold required.</a:t>
            </a:r>
          </a:p>
        </p:txBody>
      </p:sp>
      <p:pic>
        <p:nvPicPr>
          <p:cNvPr id="3" name="Picture 2">
            <a:extLst>
              <a:ext uri="{FF2B5EF4-FFF2-40B4-BE49-F238E27FC236}">
                <a16:creationId xmlns:a16="http://schemas.microsoft.com/office/drawing/2014/main" id="{D2C853D9-5D19-4321-A09C-D035140931B6}"/>
              </a:ext>
            </a:extLst>
          </p:cNvPr>
          <p:cNvPicPr>
            <a:picLocks noChangeAspect="1"/>
          </p:cNvPicPr>
          <p:nvPr/>
        </p:nvPicPr>
        <p:blipFill rotWithShape="1">
          <a:blip r:embed="rId2"/>
          <a:srcRect b="92189"/>
          <a:stretch/>
        </p:blipFill>
        <p:spPr>
          <a:xfrm>
            <a:off x="114856" y="351648"/>
            <a:ext cx="6643381" cy="400111"/>
          </a:xfrm>
          <a:prstGeom prst="rect">
            <a:avLst/>
          </a:prstGeom>
        </p:spPr>
      </p:pic>
      <p:pic>
        <p:nvPicPr>
          <p:cNvPr id="5" name="Picture 4">
            <a:extLst>
              <a:ext uri="{FF2B5EF4-FFF2-40B4-BE49-F238E27FC236}">
                <a16:creationId xmlns:a16="http://schemas.microsoft.com/office/drawing/2014/main" id="{26F88D33-919A-472F-BE26-552445520F38}"/>
              </a:ext>
            </a:extLst>
          </p:cNvPr>
          <p:cNvPicPr>
            <a:picLocks noChangeAspect="1"/>
          </p:cNvPicPr>
          <p:nvPr/>
        </p:nvPicPr>
        <p:blipFill rotWithShape="1">
          <a:blip r:embed="rId3"/>
          <a:srcRect t="31596"/>
          <a:stretch/>
        </p:blipFill>
        <p:spPr>
          <a:xfrm>
            <a:off x="114857" y="751758"/>
            <a:ext cx="6643380" cy="4402133"/>
          </a:xfrm>
          <a:prstGeom prst="rect">
            <a:avLst/>
          </a:prstGeom>
        </p:spPr>
      </p:pic>
      <p:pic>
        <p:nvPicPr>
          <p:cNvPr id="7" name="Picture 6">
            <a:extLst>
              <a:ext uri="{FF2B5EF4-FFF2-40B4-BE49-F238E27FC236}">
                <a16:creationId xmlns:a16="http://schemas.microsoft.com/office/drawing/2014/main" id="{E0DD2391-AE57-4EC8-AF2D-A51E9DBF4F5C}"/>
              </a:ext>
            </a:extLst>
          </p:cNvPr>
          <p:cNvPicPr>
            <a:picLocks noChangeAspect="1"/>
          </p:cNvPicPr>
          <p:nvPr/>
        </p:nvPicPr>
        <p:blipFill>
          <a:blip r:embed="rId4"/>
          <a:stretch>
            <a:fillRect/>
          </a:stretch>
        </p:blipFill>
        <p:spPr>
          <a:xfrm>
            <a:off x="114856" y="5241683"/>
            <a:ext cx="6563035" cy="1593854"/>
          </a:xfrm>
          <a:prstGeom prst="rect">
            <a:avLst/>
          </a:prstGeom>
        </p:spPr>
      </p:pic>
    </p:spTree>
    <p:extLst>
      <p:ext uri="{BB962C8B-B14F-4D97-AF65-F5344CB8AC3E}">
        <p14:creationId xmlns:p14="http://schemas.microsoft.com/office/powerpoint/2010/main" val="10122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3D3A675-D840-4AAC-8A4C-AD0B47D37736}"/>
              </a:ext>
            </a:extLst>
          </p:cNvPr>
          <p:cNvSpPr txBox="1"/>
          <p:nvPr/>
        </p:nvSpPr>
        <p:spPr>
          <a:xfrm>
            <a:off x="99398" y="0"/>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solidFill>
                  <a:srgbClr val="FF0000"/>
                </a:solidFill>
                <a:latin typeface="Arial Black"/>
              </a:rPr>
              <a:t>Medical &amp; Dental </a:t>
            </a:r>
            <a:r>
              <a:rPr lang="en-GB" sz="2000" b="1" dirty="0">
                <a:solidFill>
                  <a:srgbClr val="0070C0"/>
                </a:solidFill>
                <a:latin typeface="Arial Black"/>
              </a:rPr>
              <a:t>(Monthly – February 2026 to April 2026)</a:t>
            </a:r>
            <a:endParaRPr lang="en-GB" sz="2000" dirty="0">
              <a:solidFill>
                <a:srgbClr val="0070C0"/>
              </a:solidFill>
            </a:endParaRPr>
          </a:p>
        </p:txBody>
      </p:sp>
      <p:sp>
        <p:nvSpPr>
          <p:cNvPr id="8" name="TextBox 7">
            <a:extLst>
              <a:ext uri="{FF2B5EF4-FFF2-40B4-BE49-F238E27FC236}">
                <a16:creationId xmlns:a16="http://schemas.microsoft.com/office/drawing/2014/main" id="{791028B7-CBBB-4824-B861-5F988F4A361E}"/>
              </a:ext>
            </a:extLst>
          </p:cNvPr>
          <p:cNvSpPr txBox="1"/>
          <p:nvPr/>
        </p:nvSpPr>
        <p:spPr>
          <a:xfrm>
            <a:off x="6409792" y="3318570"/>
            <a:ext cx="5625934" cy="3539430"/>
          </a:xfrm>
          <a:prstGeom prst="rect">
            <a:avLst/>
          </a:prstGeom>
          <a:solidFill>
            <a:schemeClr val="bg1"/>
          </a:solidFill>
        </p:spPr>
        <p:txBody>
          <a:bodyPr wrap="square" rtlCol="0">
            <a:spAutoFit/>
          </a:bodyPr>
          <a:lstStyle/>
          <a:p>
            <a:r>
              <a:rPr lang="en-GB" sz="1600" b="1" dirty="0"/>
              <a:t>As we see in the top left table, overall sickness levels for Medical &amp; Dental in the HB always remain under the 5% threshold.  </a:t>
            </a:r>
          </a:p>
          <a:p>
            <a:endParaRPr lang="en-GB" sz="1600" b="1" dirty="0"/>
          </a:p>
          <a:p>
            <a:r>
              <a:rPr lang="en-GB" sz="1600" b="1" dirty="0"/>
              <a:t>It is also worth noting that for those areas appearing to have high % of sickness, this is usually due to the small number of staff associated with the area.</a:t>
            </a:r>
          </a:p>
          <a:p>
            <a:endParaRPr lang="en-GB" sz="1600" b="1" dirty="0"/>
          </a:p>
          <a:p>
            <a:r>
              <a:rPr lang="en-GB" sz="1600" b="1" dirty="0"/>
              <a:t>Of those areas with high percentages it may be considered worthwhile to focus on any that have over 10 members of staff and also have long-term sickness, to check if any additional support is required from Medical HR.</a:t>
            </a:r>
          </a:p>
          <a:p>
            <a:endParaRPr lang="en-GB" sz="1600" b="1" dirty="0"/>
          </a:p>
          <a:p>
            <a:r>
              <a:rPr lang="en-GB" sz="1600" b="1" dirty="0"/>
              <a:t>These are Community </a:t>
            </a:r>
            <a:r>
              <a:rPr lang="en-GB" sz="1600" b="1" dirty="0" err="1"/>
              <a:t>Paeds</a:t>
            </a:r>
            <a:r>
              <a:rPr lang="en-GB" sz="1600" b="1" dirty="0"/>
              <a:t>, Haematology, Older People MH and Critical Care.</a:t>
            </a:r>
          </a:p>
        </p:txBody>
      </p:sp>
      <p:pic>
        <p:nvPicPr>
          <p:cNvPr id="4" name="Picture 3">
            <a:extLst>
              <a:ext uri="{FF2B5EF4-FFF2-40B4-BE49-F238E27FC236}">
                <a16:creationId xmlns:a16="http://schemas.microsoft.com/office/drawing/2014/main" id="{0FDF8C5C-1E4B-449C-9B8A-0ABD67B07125}"/>
              </a:ext>
            </a:extLst>
          </p:cNvPr>
          <p:cNvPicPr>
            <a:picLocks noChangeAspect="1"/>
          </p:cNvPicPr>
          <p:nvPr/>
        </p:nvPicPr>
        <p:blipFill>
          <a:blip r:embed="rId2"/>
          <a:stretch>
            <a:fillRect/>
          </a:stretch>
        </p:blipFill>
        <p:spPr>
          <a:xfrm>
            <a:off x="45204" y="521640"/>
            <a:ext cx="6337489" cy="1926631"/>
          </a:xfrm>
          <a:prstGeom prst="rect">
            <a:avLst/>
          </a:prstGeom>
        </p:spPr>
      </p:pic>
      <p:pic>
        <p:nvPicPr>
          <p:cNvPr id="9" name="Picture 8">
            <a:extLst>
              <a:ext uri="{FF2B5EF4-FFF2-40B4-BE49-F238E27FC236}">
                <a16:creationId xmlns:a16="http://schemas.microsoft.com/office/drawing/2014/main" id="{FC432E4E-6395-4311-99F2-CAA93AA4D83F}"/>
              </a:ext>
            </a:extLst>
          </p:cNvPr>
          <p:cNvPicPr>
            <a:picLocks noChangeAspect="1"/>
          </p:cNvPicPr>
          <p:nvPr/>
        </p:nvPicPr>
        <p:blipFill>
          <a:blip r:embed="rId3"/>
          <a:stretch>
            <a:fillRect/>
          </a:stretch>
        </p:blipFill>
        <p:spPr>
          <a:xfrm>
            <a:off x="144602" y="2949865"/>
            <a:ext cx="6238091" cy="2672338"/>
          </a:xfrm>
          <a:prstGeom prst="rect">
            <a:avLst/>
          </a:prstGeom>
        </p:spPr>
      </p:pic>
      <p:pic>
        <p:nvPicPr>
          <p:cNvPr id="14" name="Picture 13">
            <a:extLst>
              <a:ext uri="{FF2B5EF4-FFF2-40B4-BE49-F238E27FC236}">
                <a16:creationId xmlns:a16="http://schemas.microsoft.com/office/drawing/2014/main" id="{8092A749-AB4E-40D8-9FB2-6C14F9F57756}"/>
              </a:ext>
            </a:extLst>
          </p:cNvPr>
          <p:cNvPicPr>
            <a:picLocks noChangeAspect="1"/>
          </p:cNvPicPr>
          <p:nvPr/>
        </p:nvPicPr>
        <p:blipFill>
          <a:blip r:embed="rId4"/>
          <a:stretch>
            <a:fillRect/>
          </a:stretch>
        </p:blipFill>
        <p:spPr>
          <a:xfrm>
            <a:off x="6527485" y="400110"/>
            <a:ext cx="5664515" cy="1133633"/>
          </a:xfrm>
          <a:prstGeom prst="rect">
            <a:avLst/>
          </a:prstGeom>
        </p:spPr>
      </p:pic>
      <p:pic>
        <p:nvPicPr>
          <p:cNvPr id="16" name="Picture 15">
            <a:extLst>
              <a:ext uri="{FF2B5EF4-FFF2-40B4-BE49-F238E27FC236}">
                <a16:creationId xmlns:a16="http://schemas.microsoft.com/office/drawing/2014/main" id="{E0B5E709-D3EC-40FA-B4B0-EB5DBEF5371E}"/>
              </a:ext>
            </a:extLst>
          </p:cNvPr>
          <p:cNvPicPr>
            <a:picLocks noChangeAspect="1"/>
          </p:cNvPicPr>
          <p:nvPr/>
        </p:nvPicPr>
        <p:blipFill>
          <a:blip r:embed="rId5"/>
          <a:stretch>
            <a:fillRect/>
          </a:stretch>
        </p:blipFill>
        <p:spPr>
          <a:xfrm>
            <a:off x="6525170" y="1533743"/>
            <a:ext cx="5580046" cy="609685"/>
          </a:xfrm>
          <a:prstGeom prst="rect">
            <a:avLst/>
          </a:prstGeom>
        </p:spPr>
      </p:pic>
      <p:pic>
        <p:nvPicPr>
          <p:cNvPr id="18" name="Picture 17">
            <a:extLst>
              <a:ext uri="{FF2B5EF4-FFF2-40B4-BE49-F238E27FC236}">
                <a16:creationId xmlns:a16="http://schemas.microsoft.com/office/drawing/2014/main" id="{47B0AFD0-26AC-461E-9643-8D8B9EE31219}"/>
              </a:ext>
            </a:extLst>
          </p:cNvPr>
          <p:cNvPicPr>
            <a:picLocks noChangeAspect="1"/>
          </p:cNvPicPr>
          <p:nvPr/>
        </p:nvPicPr>
        <p:blipFill>
          <a:blip r:embed="rId6"/>
          <a:stretch>
            <a:fillRect/>
          </a:stretch>
        </p:blipFill>
        <p:spPr>
          <a:xfrm>
            <a:off x="6483590" y="2099199"/>
            <a:ext cx="5663206" cy="304843"/>
          </a:xfrm>
          <a:prstGeom prst="rect">
            <a:avLst/>
          </a:prstGeom>
        </p:spPr>
      </p:pic>
      <p:pic>
        <p:nvPicPr>
          <p:cNvPr id="20" name="Picture 19">
            <a:extLst>
              <a:ext uri="{FF2B5EF4-FFF2-40B4-BE49-F238E27FC236}">
                <a16:creationId xmlns:a16="http://schemas.microsoft.com/office/drawing/2014/main" id="{8E55DC24-BD53-4863-915A-AD2193409BBC}"/>
              </a:ext>
            </a:extLst>
          </p:cNvPr>
          <p:cNvPicPr>
            <a:picLocks noChangeAspect="1"/>
          </p:cNvPicPr>
          <p:nvPr/>
        </p:nvPicPr>
        <p:blipFill>
          <a:blip r:embed="rId7"/>
          <a:stretch>
            <a:fillRect/>
          </a:stretch>
        </p:blipFill>
        <p:spPr>
          <a:xfrm>
            <a:off x="6483591" y="2404042"/>
            <a:ext cx="5663205" cy="876422"/>
          </a:xfrm>
          <a:prstGeom prst="rect">
            <a:avLst/>
          </a:prstGeom>
        </p:spPr>
      </p:pic>
    </p:spTree>
    <p:extLst>
      <p:ext uri="{BB962C8B-B14F-4D97-AF65-F5344CB8AC3E}">
        <p14:creationId xmlns:p14="http://schemas.microsoft.com/office/powerpoint/2010/main" val="3005188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B577F59-14D8-4FE3-808A-5C0380E82EFE}"/>
              </a:ext>
            </a:extLst>
          </p:cNvPr>
          <p:cNvPicPr>
            <a:picLocks noChangeAspect="1"/>
          </p:cNvPicPr>
          <p:nvPr/>
        </p:nvPicPr>
        <p:blipFill>
          <a:blip r:embed="rId2"/>
          <a:stretch>
            <a:fillRect/>
          </a:stretch>
        </p:blipFill>
        <p:spPr>
          <a:xfrm>
            <a:off x="126748" y="1037292"/>
            <a:ext cx="5667470" cy="2018099"/>
          </a:xfrm>
          <a:prstGeom prst="rect">
            <a:avLst/>
          </a:prstGeom>
        </p:spPr>
      </p:pic>
      <p:sp>
        <p:nvSpPr>
          <p:cNvPr id="9" name="TextBox 8">
            <a:extLst>
              <a:ext uri="{FF2B5EF4-FFF2-40B4-BE49-F238E27FC236}">
                <a16:creationId xmlns:a16="http://schemas.microsoft.com/office/drawing/2014/main" id="{A4074CB0-DA98-47F0-98F7-A68CBE0DA091}"/>
              </a:ext>
            </a:extLst>
          </p:cNvPr>
          <p:cNvSpPr txBox="1"/>
          <p:nvPr/>
        </p:nvSpPr>
        <p:spPr>
          <a:xfrm>
            <a:off x="108515" y="80886"/>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solidFill>
                  <a:srgbClr val="FF0000"/>
                </a:solidFill>
                <a:latin typeface="Arial Black"/>
              </a:rPr>
              <a:t>Nursing &amp; ACS </a:t>
            </a:r>
            <a:r>
              <a:rPr lang="en-GB" sz="2000" b="1" dirty="0">
                <a:solidFill>
                  <a:srgbClr val="0070C0"/>
                </a:solidFill>
                <a:latin typeface="Arial Black"/>
              </a:rPr>
              <a:t>(Monthly – February 2026 to April 2026)</a:t>
            </a:r>
            <a:endParaRPr lang="en-GB" sz="2000" dirty="0">
              <a:solidFill>
                <a:srgbClr val="0070C0"/>
              </a:solidFill>
            </a:endParaRPr>
          </a:p>
        </p:txBody>
      </p:sp>
      <p:sp>
        <p:nvSpPr>
          <p:cNvPr id="12" name="TextBox 11">
            <a:extLst>
              <a:ext uri="{FF2B5EF4-FFF2-40B4-BE49-F238E27FC236}">
                <a16:creationId xmlns:a16="http://schemas.microsoft.com/office/drawing/2014/main" id="{F8229293-230D-4782-B30B-109EAE24B9A6}"/>
              </a:ext>
            </a:extLst>
          </p:cNvPr>
          <p:cNvSpPr txBox="1"/>
          <p:nvPr/>
        </p:nvSpPr>
        <p:spPr>
          <a:xfrm>
            <a:off x="5940245" y="3291285"/>
            <a:ext cx="6267011" cy="2800767"/>
          </a:xfrm>
          <a:prstGeom prst="rect">
            <a:avLst/>
          </a:prstGeom>
          <a:solidFill>
            <a:schemeClr val="bg1"/>
          </a:solidFill>
        </p:spPr>
        <p:txBody>
          <a:bodyPr wrap="square" rtlCol="0">
            <a:spAutoFit/>
          </a:bodyPr>
          <a:lstStyle/>
          <a:p>
            <a:r>
              <a:rPr lang="en-GB" sz="1600" b="1" dirty="0"/>
              <a:t>When we consider the 4 main SGs we observe the following;</a:t>
            </a:r>
          </a:p>
          <a:p>
            <a:endParaRPr lang="en-GB" sz="1600" b="1" dirty="0"/>
          </a:p>
          <a:p>
            <a:r>
              <a:rPr lang="en-GB" sz="1600" b="1" dirty="0"/>
              <a:t>Nursing: there has been an average of 7.79% sickness for the last 3 months, with the highest percentage being seen overall in MH&amp;LD.  Again, whilst we see a positive decline in long-term sickness, short-term sickness has increased.</a:t>
            </a:r>
          </a:p>
          <a:p>
            <a:endParaRPr lang="en-GB" sz="1600" b="1" dirty="0"/>
          </a:p>
          <a:p>
            <a:r>
              <a:rPr lang="en-GB" sz="1600" b="1" dirty="0"/>
              <a:t>ACS: there has been an average of 9.40% sickness for the last 3 months, with the highest percentage being seen overall within Morriston. </a:t>
            </a:r>
          </a:p>
          <a:p>
            <a:r>
              <a:rPr lang="en-GB" sz="1600" b="1" dirty="0"/>
              <a:t>Whilst we see a positive decline in long-term sickness, short-term sickness has increased.</a:t>
            </a:r>
          </a:p>
        </p:txBody>
      </p:sp>
      <p:pic>
        <p:nvPicPr>
          <p:cNvPr id="14" name="Picture 13">
            <a:extLst>
              <a:ext uri="{FF2B5EF4-FFF2-40B4-BE49-F238E27FC236}">
                <a16:creationId xmlns:a16="http://schemas.microsoft.com/office/drawing/2014/main" id="{2D97A109-890D-4CE3-B5BD-AD336F12FB6E}"/>
              </a:ext>
            </a:extLst>
          </p:cNvPr>
          <p:cNvPicPr>
            <a:picLocks noChangeAspect="1"/>
          </p:cNvPicPr>
          <p:nvPr/>
        </p:nvPicPr>
        <p:blipFill>
          <a:blip r:embed="rId3"/>
          <a:stretch>
            <a:fillRect/>
          </a:stretch>
        </p:blipFill>
        <p:spPr>
          <a:xfrm>
            <a:off x="126748" y="3528358"/>
            <a:ext cx="5759093" cy="2000529"/>
          </a:xfrm>
          <a:prstGeom prst="rect">
            <a:avLst/>
          </a:prstGeom>
        </p:spPr>
      </p:pic>
      <p:pic>
        <p:nvPicPr>
          <p:cNvPr id="16" name="Picture 15">
            <a:extLst>
              <a:ext uri="{FF2B5EF4-FFF2-40B4-BE49-F238E27FC236}">
                <a16:creationId xmlns:a16="http://schemas.microsoft.com/office/drawing/2014/main" id="{86C4CB83-A050-43B4-857A-444D5532CC89}"/>
              </a:ext>
            </a:extLst>
          </p:cNvPr>
          <p:cNvPicPr>
            <a:picLocks noChangeAspect="1"/>
          </p:cNvPicPr>
          <p:nvPr/>
        </p:nvPicPr>
        <p:blipFill>
          <a:blip r:embed="rId4"/>
          <a:stretch>
            <a:fillRect/>
          </a:stretch>
        </p:blipFill>
        <p:spPr>
          <a:xfrm>
            <a:off x="5946114" y="2150593"/>
            <a:ext cx="6046711" cy="1008790"/>
          </a:xfrm>
          <a:prstGeom prst="rect">
            <a:avLst/>
          </a:prstGeom>
        </p:spPr>
      </p:pic>
      <p:pic>
        <p:nvPicPr>
          <p:cNvPr id="18" name="Picture 17">
            <a:extLst>
              <a:ext uri="{FF2B5EF4-FFF2-40B4-BE49-F238E27FC236}">
                <a16:creationId xmlns:a16="http://schemas.microsoft.com/office/drawing/2014/main" id="{6F8BAF16-0973-4DF3-985F-0A59C1974B73}"/>
              </a:ext>
            </a:extLst>
          </p:cNvPr>
          <p:cNvPicPr>
            <a:picLocks noChangeAspect="1"/>
          </p:cNvPicPr>
          <p:nvPr/>
        </p:nvPicPr>
        <p:blipFill>
          <a:blip r:embed="rId5"/>
          <a:stretch>
            <a:fillRect/>
          </a:stretch>
        </p:blipFill>
        <p:spPr>
          <a:xfrm>
            <a:off x="5946113" y="765948"/>
            <a:ext cx="6046711" cy="1008790"/>
          </a:xfrm>
          <a:prstGeom prst="rect">
            <a:avLst/>
          </a:prstGeom>
        </p:spPr>
      </p:pic>
      <p:sp>
        <p:nvSpPr>
          <p:cNvPr id="19" name="TextBox 18">
            <a:extLst>
              <a:ext uri="{FF2B5EF4-FFF2-40B4-BE49-F238E27FC236}">
                <a16:creationId xmlns:a16="http://schemas.microsoft.com/office/drawing/2014/main" id="{1CF8B57C-6B26-4982-A0AD-B8E4C57F5D89}"/>
              </a:ext>
            </a:extLst>
          </p:cNvPr>
          <p:cNvSpPr txBox="1"/>
          <p:nvPr/>
        </p:nvSpPr>
        <p:spPr>
          <a:xfrm>
            <a:off x="5924989" y="438806"/>
            <a:ext cx="5519965" cy="369332"/>
          </a:xfrm>
          <a:prstGeom prst="rect">
            <a:avLst/>
          </a:prstGeom>
          <a:noFill/>
        </p:spPr>
        <p:txBody>
          <a:bodyPr wrap="square">
            <a:spAutoFit/>
          </a:bodyPr>
          <a:lstStyle/>
          <a:p>
            <a:r>
              <a:rPr lang="en-GB" b="1" dirty="0">
                <a:solidFill>
                  <a:srgbClr val="FF0000"/>
                </a:solidFill>
                <a:latin typeface="Arial Black"/>
              </a:rPr>
              <a:t>Nursing</a:t>
            </a:r>
            <a:endParaRPr lang="en-GB" dirty="0">
              <a:solidFill>
                <a:srgbClr val="0070C0"/>
              </a:solidFill>
            </a:endParaRPr>
          </a:p>
        </p:txBody>
      </p:sp>
      <p:sp>
        <p:nvSpPr>
          <p:cNvPr id="20" name="TextBox 19">
            <a:extLst>
              <a:ext uri="{FF2B5EF4-FFF2-40B4-BE49-F238E27FC236}">
                <a16:creationId xmlns:a16="http://schemas.microsoft.com/office/drawing/2014/main" id="{DF76352E-F690-4145-B7E0-D0DCBF4CC4C4}"/>
              </a:ext>
            </a:extLst>
          </p:cNvPr>
          <p:cNvSpPr txBox="1"/>
          <p:nvPr/>
        </p:nvSpPr>
        <p:spPr>
          <a:xfrm>
            <a:off x="5946113" y="1788124"/>
            <a:ext cx="5519965" cy="369332"/>
          </a:xfrm>
          <a:prstGeom prst="rect">
            <a:avLst/>
          </a:prstGeom>
          <a:noFill/>
        </p:spPr>
        <p:txBody>
          <a:bodyPr wrap="square">
            <a:spAutoFit/>
          </a:bodyPr>
          <a:lstStyle/>
          <a:p>
            <a:r>
              <a:rPr lang="en-GB" b="1" dirty="0">
                <a:solidFill>
                  <a:srgbClr val="FF0000"/>
                </a:solidFill>
                <a:latin typeface="Arial Black"/>
              </a:rPr>
              <a:t>ACS</a:t>
            </a:r>
            <a:endParaRPr lang="en-GB" dirty="0">
              <a:solidFill>
                <a:srgbClr val="0070C0"/>
              </a:solidFill>
            </a:endParaRPr>
          </a:p>
        </p:txBody>
      </p:sp>
    </p:spTree>
    <p:extLst>
      <p:ext uri="{BB962C8B-B14F-4D97-AF65-F5344CB8AC3E}">
        <p14:creationId xmlns:p14="http://schemas.microsoft.com/office/powerpoint/2010/main" val="1872346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4074CB0-DA98-47F0-98F7-A68CBE0DA091}"/>
              </a:ext>
            </a:extLst>
          </p:cNvPr>
          <p:cNvSpPr txBox="1"/>
          <p:nvPr/>
        </p:nvSpPr>
        <p:spPr>
          <a:xfrm>
            <a:off x="63311" y="73681"/>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latin typeface="Arial Black"/>
              </a:rPr>
              <a:t>MH&amp;LD </a:t>
            </a:r>
            <a:r>
              <a:rPr lang="en-GB" sz="2000" b="1" dirty="0">
                <a:solidFill>
                  <a:srgbClr val="FF0000"/>
                </a:solidFill>
                <a:latin typeface="Arial Black"/>
              </a:rPr>
              <a:t>Nursing &amp; ACS </a:t>
            </a:r>
            <a:r>
              <a:rPr lang="en-GB" sz="2000" b="1" dirty="0">
                <a:solidFill>
                  <a:srgbClr val="0070C0"/>
                </a:solidFill>
                <a:latin typeface="Arial Black"/>
              </a:rPr>
              <a:t>(Monthly – February 2026 to April 2026)</a:t>
            </a:r>
            <a:endParaRPr lang="en-GB" sz="2000" dirty="0">
              <a:solidFill>
                <a:srgbClr val="0070C0"/>
              </a:solidFill>
            </a:endParaRPr>
          </a:p>
        </p:txBody>
      </p:sp>
      <p:pic>
        <p:nvPicPr>
          <p:cNvPr id="3" name="Picture 2">
            <a:extLst>
              <a:ext uri="{FF2B5EF4-FFF2-40B4-BE49-F238E27FC236}">
                <a16:creationId xmlns:a16="http://schemas.microsoft.com/office/drawing/2014/main" id="{3009C893-F266-430E-8636-73B2DE658F2A}"/>
              </a:ext>
            </a:extLst>
          </p:cNvPr>
          <p:cNvPicPr>
            <a:picLocks noChangeAspect="1"/>
          </p:cNvPicPr>
          <p:nvPr/>
        </p:nvPicPr>
        <p:blipFill>
          <a:blip r:embed="rId2"/>
          <a:stretch>
            <a:fillRect/>
          </a:stretch>
        </p:blipFill>
        <p:spPr>
          <a:xfrm>
            <a:off x="212478" y="683761"/>
            <a:ext cx="5498655" cy="3273174"/>
          </a:xfrm>
          <a:prstGeom prst="rect">
            <a:avLst/>
          </a:prstGeom>
        </p:spPr>
      </p:pic>
      <p:pic>
        <p:nvPicPr>
          <p:cNvPr id="7" name="Picture 6">
            <a:extLst>
              <a:ext uri="{FF2B5EF4-FFF2-40B4-BE49-F238E27FC236}">
                <a16:creationId xmlns:a16="http://schemas.microsoft.com/office/drawing/2014/main" id="{91897D1D-CF46-4B0A-8D0B-0163F64D545C}"/>
              </a:ext>
            </a:extLst>
          </p:cNvPr>
          <p:cNvPicPr>
            <a:picLocks noChangeAspect="1"/>
          </p:cNvPicPr>
          <p:nvPr/>
        </p:nvPicPr>
        <p:blipFill>
          <a:blip r:embed="rId3"/>
          <a:stretch>
            <a:fillRect/>
          </a:stretch>
        </p:blipFill>
        <p:spPr>
          <a:xfrm>
            <a:off x="6064034" y="683761"/>
            <a:ext cx="5498655" cy="3273174"/>
          </a:xfrm>
          <a:prstGeom prst="rect">
            <a:avLst/>
          </a:prstGeom>
        </p:spPr>
      </p:pic>
      <p:sp>
        <p:nvSpPr>
          <p:cNvPr id="10" name="TextBox 9">
            <a:extLst>
              <a:ext uri="{FF2B5EF4-FFF2-40B4-BE49-F238E27FC236}">
                <a16:creationId xmlns:a16="http://schemas.microsoft.com/office/drawing/2014/main" id="{1E4AE753-9518-4C6A-8F9B-E2CCE3F2AB58}"/>
              </a:ext>
            </a:extLst>
          </p:cNvPr>
          <p:cNvSpPr txBox="1"/>
          <p:nvPr/>
        </p:nvSpPr>
        <p:spPr>
          <a:xfrm>
            <a:off x="201824" y="369435"/>
            <a:ext cx="5519965" cy="369332"/>
          </a:xfrm>
          <a:prstGeom prst="rect">
            <a:avLst/>
          </a:prstGeom>
          <a:noFill/>
        </p:spPr>
        <p:txBody>
          <a:bodyPr wrap="square">
            <a:spAutoFit/>
          </a:bodyPr>
          <a:lstStyle/>
          <a:p>
            <a:r>
              <a:rPr lang="en-GB" b="1" dirty="0">
                <a:solidFill>
                  <a:srgbClr val="FF0000"/>
                </a:solidFill>
                <a:latin typeface="Arial Black"/>
              </a:rPr>
              <a:t>Nursing</a:t>
            </a:r>
            <a:endParaRPr lang="en-GB" dirty="0">
              <a:solidFill>
                <a:srgbClr val="0070C0"/>
              </a:solidFill>
            </a:endParaRPr>
          </a:p>
        </p:txBody>
      </p:sp>
      <p:sp>
        <p:nvSpPr>
          <p:cNvPr id="11" name="TextBox 10">
            <a:extLst>
              <a:ext uri="{FF2B5EF4-FFF2-40B4-BE49-F238E27FC236}">
                <a16:creationId xmlns:a16="http://schemas.microsoft.com/office/drawing/2014/main" id="{0033713E-C5C3-4F80-B2B9-74F68049D4B1}"/>
              </a:ext>
            </a:extLst>
          </p:cNvPr>
          <p:cNvSpPr txBox="1"/>
          <p:nvPr/>
        </p:nvSpPr>
        <p:spPr>
          <a:xfrm>
            <a:off x="6074690" y="403507"/>
            <a:ext cx="5519965" cy="369332"/>
          </a:xfrm>
          <a:prstGeom prst="rect">
            <a:avLst/>
          </a:prstGeom>
          <a:noFill/>
        </p:spPr>
        <p:txBody>
          <a:bodyPr wrap="square">
            <a:spAutoFit/>
          </a:bodyPr>
          <a:lstStyle/>
          <a:p>
            <a:r>
              <a:rPr lang="en-GB" b="1" dirty="0">
                <a:solidFill>
                  <a:srgbClr val="FF0000"/>
                </a:solidFill>
                <a:latin typeface="Arial Black"/>
              </a:rPr>
              <a:t>ACS</a:t>
            </a:r>
            <a:endParaRPr lang="en-GB" dirty="0">
              <a:solidFill>
                <a:srgbClr val="0070C0"/>
              </a:solidFill>
            </a:endParaRPr>
          </a:p>
        </p:txBody>
      </p:sp>
      <p:sp>
        <p:nvSpPr>
          <p:cNvPr id="12" name="TextBox 11">
            <a:extLst>
              <a:ext uri="{FF2B5EF4-FFF2-40B4-BE49-F238E27FC236}">
                <a16:creationId xmlns:a16="http://schemas.microsoft.com/office/drawing/2014/main" id="{CB66ED59-C7E5-49EE-A516-3358352C7DFE}"/>
              </a:ext>
            </a:extLst>
          </p:cNvPr>
          <p:cNvSpPr txBox="1"/>
          <p:nvPr/>
        </p:nvSpPr>
        <p:spPr>
          <a:xfrm>
            <a:off x="181991" y="4021602"/>
            <a:ext cx="11828018" cy="2062103"/>
          </a:xfrm>
          <a:prstGeom prst="rect">
            <a:avLst/>
          </a:prstGeom>
          <a:solidFill>
            <a:schemeClr val="bg1"/>
          </a:solidFill>
        </p:spPr>
        <p:txBody>
          <a:bodyPr wrap="square" rtlCol="0">
            <a:spAutoFit/>
          </a:bodyPr>
          <a:lstStyle/>
          <a:p>
            <a:r>
              <a:rPr lang="en-GB" sz="1600" b="1" dirty="0"/>
              <a:t>When considering the percentages in the tables above, alongside the FTE numbers and long-term sickness associated with the given areas it would appear that the top five to focus on for MH&amp;LD are as follows;</a:t>
            </a:r>
          </a:p>
          <a:p>
            <a:endParaRPr lang="en-GB" sz="1600" b="1" dirty="0"/>
          </a:p>
          <a:p>
            <a:r>
              <a:rPr lang="en-GB" sz="1600" b="1" dirty="0"/>
              <a:t>Nursing: Adult MH Inpatient Services, Adult MH Community Services, Forensic Inpatients, Older People MH Community and Low Secure.</a:t>
            </a:r>
          </a:p>
          <a:p>
            <a:endParaRPr lang="en-GB" sz="1600" b="1" dirty="0"/>
          </a:p>
          <a:p>
            <a:r>
              <a:rPr lang="en-GB" sz="1600" b="1" dirty="0"/>
              <a:t>ACS: Adult MH Inpatient Services, Adult MH Community Services, Forensic Inpatients, Older People MH Community and Low Secure.</a:t>
            </a:r>
          </a:p>
          <a:p>
            <a:endParaRPr lang="en-GB" sz="1600" b="1" dirty="0"/>
          </a:p>
          <a:p>
            <a:r>
              <a:rPr lang="en-GB" sz="1600" b="1" dirty="0"/>
              <a:t>As we see here, we have a direct correlation between the areas of focus for both staff groups.</a:t>
            </a:r>
          </a:p>
        </p:txBody>
      </p:sp>
    </p:spTree>
    <p:extLst>
      <p:ext uri="{BB962C8B-B14F-4D97-AF65-F5344CB8AC3E}">
        <p14:creationId xmlns:p14="http://schemas.microsoft.com/office/powerpoint/2010/main" val="1690312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4074CB0-DA98-47F0-98F7-A68CBE0DA091}"/>
              </a:ext>
            </a:extLst>
          </p:cNvPr>
          <p:cNvSpPr txBox="1"/>
          <p:nvPr/>
        </p:nvSpPr>
        <p:spPr>
          <a:xfrm>
            <a:off x="63311" y="73681"/>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latin typeface="Arial Black"/>
              </a:rPr>
              <a:t>Morriston</a:t>
            </a:r>
            <a:r>
              <a:rPr lang="en-GB" sz="2000" b="1" dirty="0">
                <a:solidFill>
                  <a:srgbClr val="FF0000"/>
                </a:solidFill>
                <a:latin typeface="Arial Black"/>
              </a:rPr>
              <a:t> Nursing &amp; ACS </a:t>
            </a:r>
            <a:r>
              <a:rPr lang="en-GB" sz="2000" b="1" dirty="0">
                <a:solidFill>
                  <a:srgbClr val="0070C0"/>
                </a:solidFill>
                <a:latin typeface="Arial Black"/>
              </a:rPr>
              <a:t>(Monthly – February 2026 to April 2026)</a:t>
            </a:r>
            <a:endParaRPr lang="en-GB" sz="2000" dirty="0">
              <a:solidFill>
                <a:srgbClr val="0070C0"/>
              </a:solidFill>
            </a:endParaRPr>
          </a:p>
        </p:txBody>
      </p:sp>
      <p:sp>
        <p:nvSpPr>
          <p:cNvPr id="10" name="TextBox 9">
            <a:extLst>
              <a:ext uri="{FF2B5EF4-FFF2-40B4-BE49-F238E27FC236}">
                <a16:creationId xmlns:a16="http://schemas.microsoft.com/office/drawing/2014/main" id="{1E4AE753-9518-4C6A-8F9B-E2CCE3F2AB58}"/>
              </a:ext>
            </a:extLst>
          </p:cNvPr>
          <p:cNvSpPr txBox="1"/>
          <p:nvPr/>
        </p:nvSpPr>
        <p:spPr>
          <a:xfrm>
            <a:off x="201824" y="369435"/>
            <a:ext cx="5519965" cy="369332"/>
          </a:xfrm>
          <a:prstGeom prst="rect">
            <a:avLst/>
          </a:prstGeom>
          <a:noFill/>
        </p:spPr>
        <p:txBody>
          <a:bodyPr wrap="square">
            <a:spAutoFit/>
          </a:bodyPr>
          <a:lstStyle/>
          <a:p>
            <a:r>
              <a:rPr lang="en-GB" b="1" dirty="0">
                <a:solidFill>
                  <a:srgbClr val="FF0000"/>
                </a:solidFill>
                <a:latin typeface="Arial Black"/>
              </a:rPr>
              <a:t>Nursing</a:t>
            </a:r>
            <a:endParaRPr lang="en-GB" dirty="0">
              <a:solidFill>
                <a:srgbClr val="0070C0"/>
              </a:solidFill>
            </a:endParaRPr>
          </a:p>
        </p:txBody>
      </p:sp>
      <p:sp>
        <p:nvSpPr>
          <p:cNvPr id="11" name="TextBox 10">
            <a:extLst>
              <a:ext uri="{FF2B5EF4-FFF2-40B4-BE49-F238E27FC236}">
                <a16:creationId xmlns:a16="http://schemas.microsoft.com/office/drawing/2014/main" id="{0033713E-C5C3-4F80-B2B9-74F68049D4B1}"/>
              </a:ext>
            </a:extLst>
          </p:cNvPr>
          <p:cNvSpPr txBox="1"/>
          <p:nvPr/>
        </p:nvSpPr>
        <p:spPr>
          <a:xfrm>
            <a:off x="6074690" y="403507"/>
            <a:ext cx="5519965" cy="369332"/>
          </a:xfrm>
          <a:prstGeom prst="rect">
            <a:avLst/>
          </a:prstGeom>
          <a:noFill/>
        </p:spPr>
        <p:txBody>
          <a:bodyPr wrap="square">
            <a:spAutoFit/>
          </a:bodyPr>
          <a:lstStyle/>
          <a:p>
            <a:r>
              <a:rPr lang="en-GB" b="1" dirty="0">
                <a:solidFill>
                  <a:srgbClr val="FF0000"/>
                </a:solidFill>
                <a:latin typeface="Arial Black"/>
              </a:rPr>
              <a:t>ACS</a:t>
            </a:r>
            <a:endParaRPr lang="en-GB" dirty="0">
              <a:solidFill>
                <a:srgbClr val="0070C0"/>
              </a:solidFill>
            </a:endParaRPr>
          </a:p>
        </p:txBody>
      </p:sp>
      <p:sp>
        <p:nvSpPr>
          <p:cNvPr id="12" name="TextBox 11">
            <a:extLst>
              <a:ext uri="{FF2B5EF4-FFF2-40B4-BE49-F238E27FC236}">
                <a16:creationId xmlns:a16="http://schemas.microsoft.com/office/drawing/2014/main" id="{CB66ED59-C7E5-49EE-A516-3358352C7DFE}"/>
              </a:ext>
            </a:extLst>
          </p:cNvPr>
          <p:cNvSpPr txBox="1"/>
          <p:nvPr/>
        </p:nvSpPr>
        <p:spPr>
          <a:xfrm>
            <a:off x="63311" y="4795897"/>
            <a:ext cx="11828018" cy="2062103"/>
          </a:xfrm>
          <a:prstGeom prst="rect">
            <a:avLst/>
          </a:prstGeom>
          <a:solidFill>
            <a:schemeClr val="bg1"/>
          </a:solidFill>
        </p:spPr>
        <p:txBody>
          <a:bodyPr wrap="square" rtlCol="0">
            <a:spAutoFit/>
          </a:bodyPr>
          <a:lstStyle/>
          <a:p>
            <a:r>
              <a:rPr lang="en-GB" sz="1600" b="1" dirty="0"/>
              <a:t>When considering the percentages in the tables above, alongside the FTE numbers and long-term sickness associated with the given areas it would appear that the top five to focus on for Morriston are as follows;</a:t>
            </a:r>
          </a:p>
          <a:p>
            <a:endParaRPr lang="en-GB" sz="1600" b="1" dirty="0"/>
          </a:p>
          <a:p>
            <a:r>
              <a:rPr lang="en-GB" sz="1600" b="1" dirty="0"/>
              <a:t>Nursing: Critical Care, Emergency Care, Cardiology, Cardiothoracic, and Burns &amp; Plastics.</a:t>
            </a:r>
          </a:p>
          <a:p>
            <a:endParaRPr lang="en-GB" sz="1600" b="1" dirty="0"/>
          </a:p>
          <a:p>
            <a:r>
              <a:rPr lang="en-GB" sz="1600" b="1" dirty="0"/>
              <a:t>ACS: Phlebotomy, T&amp;O and Spinal, General Surgery, COTE and Emergency Care.</a:t>
            </a:r>
          </a:p>
          <a:p>
            <a:endParaRPr lang="en-GB" sz="1600" b="1" dirty="0"/>
          </a:p>
          <a:p>
            <a:r>
              <a:rPr lang="en-GB" sz="1600" b="1" dirty="0"/>
              <a:t>As we see here, the area we see feature for both staff groups is Emergency Care.</a:t>
            </a:r>
          </a:p>
        </p:txBody>
      </p:sp>
      <p:pic>
        <p:nvPicPr>
          <p:cNvPr id="4" name="Picture 3">
            <a:extLst>
              <a:ext uri="{FF2B5EF4-FFF2-40B4-BE49-F238E27FC236}">
                <a16:creationId xmlns:a16="http://schemas.microsoft.com/office/drawing/2014/main" id="{FCB2714D-C990-48D3-B544-452C87EF9538}"/>
              </a:ext>
            </a:extLst>
          </p:cNvPr>
          <p:cNvPicPr>
            <a:picLocks noChangeAspect="1"/>
          </p:cNvPicPr>
          <p:nvPr/>
        </p:nvPicPr>
        <p:blipFill>
          <a:blip r:embed="rId2"/>
          <a:stretch>
            <a:fillRect/>
          </a:stretch>
        </p:blipFill>
        <p:spPr>
          <a:xfrm>
            <a:off x="201824" y="738768"/>
            <a:ext cx="5664822" cy="4057130"/>
          </a:xfrm>
          <a:prstGeom prst="rect">
            <a:avLst/>
          </a:prstGeom>
        </p:spPr>
      </p:pic>
      <p:pic>
        <p:nvPicPr>
          <p:cNvPr id="6" name="Picture 5">
            <a:extLst>
              <a:ext uri="{FF2B5EF4-FFF2-40B4-BE49-F238E27FC236}">
                <a16:creationId xmlns:a16="http://schemas.microsoft.com/office/drawing/2014/main" id="{480191A5-6BB9-4FC3-998F-EA339DEEE003}"/>
              </a:ext>
            </a:extLst>
          </p:cNvPr>
          <p:cNvPicPr>
            <a:picLocks noChangeAspect="1"/>
          </p:cNvPicPr>
          <p:nvPr/>
        </p:nvPicPr>
        <p:blipFill>
          <a:blip r:embed="rId3"/>
          <a:stretch>
            <a:fillRect/>
          </a:stretch>
        </p:blipFill>
        <p:spPr>
          <a:xfrm>
            <a:off x="5977320" y="738767"/>
            <a:ext cx="5664822" cy="4057129"/>
          </a:xfrm>
          <a:prstGeom prst="rect">
            <a:avLst/>
          </a:prstGeom>
        </p:spPr>
      </p:pic>
    </p:spTree>
    <p:extLst>
      <p:ext uri="{BB962C8B-B14F-4D97-AF65-F5344CB8AC3E}">
        <p14:creationId xmlns:p14="http://schemas.microsoft.com/office/powerpoint/2010/main" val="1831291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4074CB0-DA98-47F0-98F7-A68CBE0DA091}"/>
              </a:ext>
            </a:extLst>
          </p:cNvPr>
          <p:cNvSpPr txBox="1"/>
          <p:nvPr/>
        </p:nvSpPr>
        <p:spPr>
          <a:xfrm>
            <a:off x="63311" y="73681"/>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latin typeface="Arial Black"/>
              </a:rPr>
              <a:t>NPTS</a:t>
            </a:r>
            <a:r>
              <a:rPr lang="en-GB" sz="2000" b="1" dirty="0">
                <a:solidFill>
                  <a:srgbClr val="FF0000"/>
                </a:solidFill>
                <a:latin typeface="Arial Black"/>
              </a:rPr>
              <a:t> Nursing &amp; ACS </a:t>
            </a:r>
            <a:r>
              <a:rPr lang="en-GB" sz="2000" b="1" dirty="0">
                <a:solidFill>
                  <a:srgbClr val="0070C0"/>
                </a:solidFill>
                <a:latin typeface="Arial Black"/>
              </a:rPr>
              <a:t>(Monthly – February 2026 to April 2026)</a:t>
            </a:r>
            <a:endParaRPr lang="en-GB" sz="2000" dirty="0">
              <a:solidFill>
                <a:srgbClr val="0070C0"/>
              </a:solidFill>
            </a:endParaRPr>
          </a:p>
        </p:txBody>
      </p:sp>
      <p:sp>
        <p:nvSpPr>
          <p:cNvPr id="10" name="TextBox 9">
            <a:extLst>
              <a:ext uri="{FF2B5EF4-FFF2-40B4-BE49-F238E27FC236}">
                <a16:creationId xmlns:a16="http://schemas.microsoft.com/office/drawing/2014/main" id="{1E4AE753-9518-4C6A-8F9B-E2CCE3F2AB58}"/>
              </a:ext>
            </a:extLst>
          </p:cNvPr>
          <p:cNvSpPr txBox="1"/>
          <p:nvPr/>
        </p:nvSpPr>
        <p:spPr>
          <a:xfrm>
            <a:off x="201824" y="369435"/>
            <a:ext cx="5519965" cy="369332"/>
          </a:xfrm>
          <a:prstGeom prst="rect">
            <a:avLst/>
          </a:prstGeom>
          <a:noFill/>
        </p:spPr>
        <p:txBody>
          <a:bodyPr wrap="square">
            <a:spAutoFit/>
          </a:bodyPr>
          <a:lstStyle/>
          <a:p>
            <a:r>
              <a:rPr lang="en-GB" b="1" dirty="0">
                <a:solidFill>
                  <a:srgbClr val="FF0000"/>
                </a:solidFill>
                <a:latin typeface="Arial Black"/>
              </a:rPr>
              <a:t>Nursing</a:t>
            </a:r>
            <a:endParaRPr lang="en-GB" dirty="0">
              <a:solidFill>
                <a:srgbClr val="0070C0"/>
              </a:solidFill>
            </a:endParaRPr>
          </a:p>
        </p:txBody>
      </p:sp>
      <p:sp>
        <p:nvSpPr>
          <p:cNvPr id="11" name="TextBox 10">
            <a:extLst>
              <a:ext uri="{FF2B5EF4-FFF2-40B4-BE49-F238E27FC236}">
                <a16:creationId xmlns:a16="http://schemas.microsoft.com/office/drawing/2014/main" id="{0033713E-C5C3-4F80-B2B9-74F68049D4B1}"/>
              </a:ext>
            </a:extLst>
          </p:cNvPr>
          <p:cNvSpPr txBox="1"/>
          <p:nvPr/>
        </p:nvSpPr>
        <p:spPr>
          <a:xfrm>
            <a:off x="6074690" y="403507"/>
            <a:ext cx="5519965" cy="369332"/>
          </a:xfrm>
          <a:prstGeom prst="rect">
            <a:avLst/>
          </a:prstGeom>
          <a:noFill/>
        </p:spPr>
        <p:txBody>
          <a:bodyPr wrap="square">
            <a:spAutoFit/>
          </a:bodyPr>
          <a:lstStyle/>
          <a:p>
            <a:r>
              <a:rPr lang="en-GB" b="1" dirty="0">
                <a:solidFill>
                  <a:srgbClr val="FF0000"/>
                </a:solidFill>
                <a:latin typeface="Arial Black"/>
              </a:rPr>
              <a:t>ACS</a:t>
            </a:r>
            <a:endParaRPr lang="en-GB" dirty="0">
              <a:solidFill>
                <a:srgbClr val="0070C0"/>
              </a:solidFill>
            </a:endParaRPr>
          </a:p>
        </p:txBody>
      </p:sp>
      <p:sp>
        <p:nvSpPr>
          <p:cNvPr id="12" name="TextBox 11">
            <a:extLst>
              <a:ext uri="{FF2B5EF4-FFF2-40B4-BE49-F238E27FC236}">
                <a16:creationId xmlns:a16="http://schemas.microsoft.com/office/drawing/2014/main" id="{CB66ED59-C7E5-49EE-A516-3358352C7DFE}"/>
              </a:ext>
            </a:extLst>
          </p:cNvPr>
          <p:cNvSpPr txBox="1"/>
          <p:nvPr/>
        </p:nvSpPr>
        <p:spPr>
          <a:xfrm>
            <a:off x="63311" y="4523722"/>
            <a:ext cx="11828018" cy="2062103"/>
          </a:xfrm>
          <a:prstGeom prst="rect">
            <a:avLst/>
          </a:prstGeom>
          <a:solidFill>
            <a:schemeClr val="bg1"/>
          </a:solidFill>
        </p:spPr>
        <p:txBody>
          <a:bodyPr wrap="square" rtlCol="0">
            <a:spAutoFit/>
          </a:bodyPr>
          <a:lstStyle/>
          <a:p>
            <a:r>
              <a:rPr lang="en-GB" sz="1600" b="1" dirty="0"/>
              <a:t>When considering the percentages in the tables above, alongside the FTE numbers and long-term sickness associated with the given areas it would appear that the top five to focus on for NPTS are as follows;</a:t>
            </a:r>
          </a:p>
          <a:p>
            <a:endParaRPr lang="en-GB" sz="1600" b="1" dirty="0"/>
          </a:p>
          <a:p>
            <a:r>
              <a:rPr lang="en-GB" sz="1600" b="1" dirty="0"/>
              <a:t>Nursing: Theatres, Perinatal Midwifery, Perinatal Neonates, NPTS Wards Hospital Ops, and Oncology.</a:t>
            </a:r>
          </a:p>
          <a:p>
            <a:endParaRPr lang="en-GB" sz="1600" b="1" dirty="0"/>
          </a:p>
          <a:p>
            <a:r>
              <a:rPr lang="en-GB" sz="1600" b="1" dirty="0"/>
              <a:t>ACS: Theatres, NPTS Wards Hospital Ops, Perinatal Midwifery, NPTS Wards Surgery, and Community </a:t>
            </a:r>
            <a:r>
              <a:rPr lang="en-GB" sz="1600" b="1" dirty="0" err="1"/>
              <a:t>Paeds</a:t>
            </a:r>
            <a:r>
              <a:rPr lang="en-GB" sz="1600" b="1" dirty="0"/>
              <a:t>.</a:t>
            </a:r>
          </a:p>
          <a:p>
            <a:endParaRPr lang="en-GB" sz="1600" b="1" dirty="0"/>
          </a:p>
          <a:p>
            <a:r>
              <a:rPr lang="en-GB" sz="1600" b="1" dirty="0"/>
              <a:t>As we see here, the areas we see feature for both staff groups are Theatres, NPTS Wards Hospital Ops, Perinatal Midwifery.</a:t>
            </a:r>
          </a:p>
        </p:txBody>
      </p:sp>
      <p:pic>
        <p:nvPicPr>
          <p:cNvPr id="3" name="Picture 2">
            <a:extLst>
              <a:ext uri="{FF2B5EF4-FFF2-40B4-BE49-F238E27FC236}">
                <a16:creationId xmlns:a16="http://schemas.microsoft.com/office/drawing/2014/main" id="{3CBFFC54-FE55-4DC4-9118-E2C969FE2D59}"/>
              </a:ext>
            </a:extLst>
          </p:cNvPr>
          <p:cNvPicPr>
            <a:picLocks noChangeAspect="1"/>
          </p:cNvPicPr>
          <p:nvPr/>
        </p:nvPicPr>
        <p:blipFill>
          <a:blip r:embed="rId2"/>
          <a:stretch>
            <a:fillRect/>
          </a:stretch>
        </p:blipFill>
        <p:spPr>
          <a:xfrm>
            <a:off x="129729" y="769545"/>
            <a:ext cx="5755023" cy="3458423"/>
          </a:xfrm>
          <a:prstGeom prst="rect">
            <a:avLst/>
          </a:prstGeom>
        </p:spPr>
      </p:pic>
      <p:pic>
        <p:nvPicPr>
          <p:cNvPr id="7" name="Picture 6">
            <a:extLst>
              <a:ext uri="{FF2B5EF4-FFF2-40B4-BE49-F238E27FC236}">
                <a16:creationId xmlns:a16="http://schemas.microsoft.com/office/drawing/2014/main" id="{54ABCDA0-EDB2-41AF-88F6-9F8BC575C6C2}"/>
              </a:ext>
            </a:extLst>
          </p:cNvPr>
          <p:cNvPicPr>
            <a:picLocks noChangeAspect="1"/>
          </p:cNvPicPr>
          <p:nvPr/>
        </p:nvPicPr>
        <p:blipFill>
          <a:blip r:embed="rId3"/>
          <a:stretch>
            <a:fillRect/>
          </a:stretch>
        </p:blipFill>
        <p:spPr>
          <a:xfrm>
            <a:off x="6096000" y="812671"/>
            <a:ext cx="5966271" cy="2799662"/>
          </a:xfrm>
          <a:prstGeom prst="rect">
            <a:avLst/>
          </a:prstGeom>
        </p:spPr>
      </p:pic>
    </p:spTree>
    <p:extLst>
      <p:ext uri="{BB962C8B-B14F-4D97-AF65-F5344CB8AC3E}">
        <p14:creationId xmlns:p14="http://schemas.microsoft.com/office/powerpoint/2010/main" val="645051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4074CB0-DA98-47F0-98F7-A68CBE0DA091}"/>
              </a:ext>
            </a:extLst>
          </p:cNvPr>
          <p:cNvSpPr txBox="1"/>
          <p:nvPr/>
        </p:nvSpPr>
        <p:spPr>
          <a:xfrm>
            <a:off x="63311" y="73681"/>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latin typeface="Arial Black"/>
              </a:rPr>
              <a:t>PCCT</a:t>
            </a:r>
            <a:r>
              <a:rPr lang="en-GB" sz="2000" b="1" dirty="0">
                <a:solidFill>
                  <a:srgbClr val="FF0000"/>
                </a:solidFill>
                <a:latin typeface="Arial Black"/>
              </a:rPr>
              <a:t> Nursing &amp; ACS </a:t>
            </a:r>
            <a:r>
              <a:rPr lang="en-GB" sz="2000" b="1" dirty="0">
                <a:solidFill>
                  <a:srgbClr val="0070C0"/>
                </a:solidFill>
                <a:latin typeface="Arial Black"/>
              </a:rPr>
              <a:t>(Monthly – February 2026 to April 2026)</a:t>
            </a:r>
            <a:endParaRPr lang="en-GB" sz="2000" dirty="0">
              <a:solidFill>
                <a:srgbClr val="0070C0"/>
              </a:solidFill>
            </a:endParaRPr>
          </a:p>
        </p:txBody>
      </p:sp>
      <p:sp>
        <p:nvSpPr>
          <p:cNvPr id="10" name="TextBox 9">
            <a:extLst>
              <a:ext uri="{FF2B5EF4-FFF2-40B4-BE49-F238E27FC236}">
                <a16:creationId xmlns:a16="http://schemas.microsoft.com/office/drawing/2014/main" id="{1E4AE753-9518-4C6A-8F9B-E2CCE3F2AB58}"/>
              </a:ext>
            </a:extLst>
          </p:cNvPr>
          <p:cNvSpPr txBox="1"/>
          <p:nvPr/>
        </p:nvSpPr>
        <p:spPr>
          <a:xfrm>
            <a:off x="223011" y="473791"/>
            <a:ext cx="5519965" cy="369332"/>
          </a:xfrm>
          <a:prstGeom prst="rect">
            <a:avLst/>
          </a:prstGeom>
          <a:noFill/>
        </p:spPr>
        <p:txBody>
          <a:bodyPr wrap="square">
            <a:spAutoFit/>
          </a:bodyPr>
          <a:lstStyle/>
          <a:p>
            <a:r>
              <a:rPr lang="en-GB" b="1" dirty="0">
                <a:solidFill>
                  <a:srgbClr val="FF0000"/>
                </a:solidFill>
                <a:latin typeface="Arial Black"/>
              </a:rPr>
              <a:t>Nursing</a:t>
            </a:r>
            <a:endParaRPr lang="en-GB" dirty="0">
              <a:solidFill>
                <a:srgbClr val="0070C0"/>
              </a:solidFill>
            </a:endParaRPr>
          </a:p>
        </p:txBody>
      </p:sp>
      <p:sp>
        <p:nvSpPr>
          <p:cNvPr id="11" name="TextBox 10">
            <a:extLst>
              <a:ext uri="{FF2B5EF4-FFF2-40B4-BE49-F238E27FC236}">
                <a16:creationId xmlns:a16="http://schemas.microsoft.com/office/drawing/2014/main" id="{0033713E-C5C3-4F80-B2B9-74F68049D4B1}"/>
              </a:ext>
            </a:extLst>
          </p:cNvPr>
          <p:cNvSpPr txBox="1"/>
          <p:nvPr/>
        </p:nvSpPr>
        <p:spPr>
          <a:xfrm>
            <a:off x="6166611" y="466385"/>
            <a:ext cx="5519965" cy="369332"/>
          </a:xfrm>
          <a:prstGeom prst="rect">
            <a:avLst/>
          </a:prstGeom>
          <a:noFill/>
        </p:spPr>
        <p:txBody>
          <a:bodyPr wrap="square">
            <a:spAutoFit/>
          </a:bodyPr>
          <a:lstStyle/>
          <a:p>
            <a:r>
              <a:rPr lang="en-GB" b="1" dirty="0">
                <a:solidFill>
                  <a:srgbClr val="FF0000"/>
                </a:solidFill>
                <a:latin typeface="Arial Black"/>
              </a:rPr>
              <a:t>ACS</a:t>
            </a:r>
            <a:endParaRPr lang="en-GB" dirty="0">
              <a:solidFill>
                <a:srgbClr val="0070C0"/>
              </a:solidFill>
            </a:endParaRPr>
          </a:p>
        </p:txBody>
      </p:sp>
      <p:sp>
        <p:nvSpPr>
          <p:cNvPr id="12" name="TextBox 11">
            <a:extLst>
              <a:ext uri="{FF2B5EF4-FFF2-40B4-BE49-F238E27FC236}">
                <a16:creationId xmlns:a16="http://schemas.microsoft.com/office/drawing/2014/main" id="{CB66ED59-C7E5-49EE-A516-3358352C7DFE}"/>
              </a:ext>
            </a:extLst>
          </p:cNvPr>
          <p:cNvSpPr txBox="1"/>
          <p:nvPr/>
        </p:nvSpPr>
        <p:spPr>
          <a:xfrm>
            <a:off x="108331" y="4034835"/>
            <a:ext cx="11828018" cy="2062103"/>
          </a:xfrm>
          <a:prstGeom prst="rect">
            <a:avLst/>
          </a:prstGeom>
          <a:solidFill>
            <a:schemeClr val="bg1"/>
          </a:solidFill>
        </p:spPr>
        <p:txBody>
          <a:bodyPr wrap="square" rtlCol="0">
            <a:spAutoFit/>
          </a:bodyPr>
          <a:lstStyle/>
          <a:p>
            <a:r>
              <a:rPr lang="en-GB" sz="1600" b="1" dirty="0"/>
              <a:t>When considering the percentages in the tables above, alongside the FTE numbers and long-term sickness associated with the given areas it would appear that the top five to focus on for PCCT are as follows;</a:t>
            </a:r>
          </a:p>
          <a:p>
            <a:endParaRPr lang="en-GB" sz="1600" b="1" dirty="0"/>
          </a:p>
          <a:p>
            <a:r>
              <a:rPr lang="en-GB" sz="1600" b="1" dirty="0"/>
              <a:t>Nursing: District Nursing, Health Visiting &amp; Flying, Palliative Care, Sexual Health and the Prison Service.</a:t>
            </a:r>
          </a:p>
          <a:p>
            <a:endParaRPr lang="en-GB" sz="1600" b="1" dirty="0"/>
          </a:p>
          <a:p>
            <a:r>
              <a:rPr lang="en-GB" sz="1600" b="1" dirty="0"/>
              <a:t>ACS: District Nursing, Physiotherapy, Occupational Therapy, Health Visiting &amp; Flying and </a:t>
            </a:r>
            <a:r>
              <a:rPr lang="en-GB" sz="1600" b="1" dirty="0" err="1"/>
              <a:t>Gorseinon</a:t>
            </a:r>
            <a:r>
              <a:rPr lang="en-GB" sz="1600" b="1" dirty="0"/>
              <a:t> Hospital.</a:t>
            </a:r>
          </a:p>
          <a:p>
            <a:endParaRPr lang="en-GB" sz="1600" b="1" dirty="0"/>
          </a:p>
          <a:p>
            <a:r>
              <a:rPr lang="en-GB" sz="1600" b="1" dirty="0"/>
              <a:t>As we see here, the areas we see feature for both staff groups are District Nursing and Health Visiting &amp; Flying.</a:t>
            </a:r>
          </a:p>
        </p:txBody>
      </p:sp>
      <p:pic>
        <p:nvPicPr>
          <p:cNvPr id="4" name="Picture 3">
            <a:extLst>
              <a:ext uri="{FF2B5EF4-FFF2-40B4-BE49-F238E27FC236}">
                <a16:creationId xmlns:a16="http://schemas.microsoft.com/office/drawing/2014/main" id="{1D0FAA84-13C4-44EF-AD80-9ED7C437F235}"/>
              </a:ext>
            </a:extLst>
          </p:cNvPr>
          <p:cNvPicPr>
            <a:picLocks noChangeAspect="1"/>
          </p:cNvPicPr>
          <p:nvPr/>
        </p:nvPicPr>
        <p:blipFill>
          <a:blip r:embed="rId2"/>
          <a:stretch>
            <a:fillRect/>
          </a:stretch>
        </p:blipFill>
        <p:spPr>
          <a:xfrm>
            <a:off x="99341" y="828312"/>
            <a:ext cx="5767306" cy="3028464"/>
          </a:xfrm>
          <a:prstGeom prst="rect">
            <a:avLst/>
          </a:prstGeom>
        </p:spPr>
      </p:pic>
      <p:pic>
        <p:nvPicPr>
          <p:cNvPr id="6" name="Picture 5">
            <a:extLst>
              <a:ext uri="{FF2B5EF4-FFF2-40B4-BE49-F238E27FC236}">
                <a16:creationId xmlns:a16="http://schemas.microsoft.com/office/drawing/2014/main" id="{AACBC62F-02D5-4404-B90F-BD8F608A0C38}"/>
              </a:ext>
            </a:extLst>
          </p:cNvPr>
          <p:cNvPicPr>
            <a:picLocks noChangeAspect="1"/>
          </p:cNvPicPr>
          <p:nvPr/>
        </p:nvPicPr>
        <p:blipFill>
          <a:blip r:embed="rId3"/>
          <a:stretch>
            <a:fillRect/>
          </a:stretch>
        </p:blipFill>
        <p:spPr>
          <a:xfrm>
            <a:off x="6074690" y="828311"/>
            <a:ext cx="5767306" cy="3028463"/>
          </a:xfrm>
          <a:prstGeom prst="rect">
            <a:avLst/>
          </a:prstGeom>
        </p:spPr>
      </p:pic>
    </p:spTree>
    <p:extLst>
      <p:ext uri="{BB962C8B-B14F-4D97-AF65-F5344CB8AC3E}">
        <p14:creationId xmlns:p14="http://schemas.microsoft.com/office/powerpoint/2010/main" val="39370782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3D3A675-D840-4AAC-8A4C-AD0B47D37736}"/>
              </a:ext>
            </a:extLst>
          </p:cNvPr>
          <p:cNvSpPr txBox="1"/>
          <p:nvPr/>
        </p:nvSpPr>
        <p:spPr>
          <a:xfrm>
            <a:off x="258737" y="87924"/>
            <a:ext cx="12065378" cy="400110"/>
          </a:xfrm>
          <a:prstGeom prst="rect">
            <a:avLst/>
          </a:prstGeom>
          <a:noFill/>
        </p:spPr>
        <p:txBody>
          <a:bodyPr wrap="square">
            <a:spAutoFit/>
          </a:bodyPr>
          <a:lstStyle/>
          <a:p>
            <a:r>
              <a:rPr lang="en-GB" sz="2000" b="1" dirty="0">
                <a:solidFill>
                  <a:srgbClr val="0070C0"/>
                </a:solidFill>
                <a:latin typeface="Arial Black"/>
              </a:rPr>
              <a:t>Sickness Report – </a:t>
            </a:r>
            <a:r>
              <a:rPr lang="en-GB" sz="2000" b="1" dirty="0">
                <a:solidFill>
                  <a:srgbClr val="FF0000"/>
                </a:solidFill>
                <a:latin typeface="Arial Black"/>
              </a:rPr>
              <a:t>AHP/HS/APST </a:t>
            </a:r>
            <a:r>
              <a:rPr lang="en-GB" sz="2000" b="1" dirty="0">
                <a:solidFill>
                  <a:srgbClr val="0070C0"/>
                </a:solidFill>
                <a:latin typeface="Arial Black"/>
              </a:rPr>
              <a:t>(Monthly – February 2026 to April 2026)</a:t>
            </a:r>
            <a:endParaRPr lang="en-GB" sz="2000" dirty="0">
              <a:solidFill>
                <a:srgbClr val="0070C0"/>
              </a:solidFill>
            </a:endParaRPr>
          </a:p>
        </p:txBody>
      </p:sp>
      <p:sp>
        <p:nvSpPr>
          <p:cNvPr id="8" name="TextBox 7">
            <a:extLst>
              <a:ext uri="{FF2B5EF4-FFF2-40B4-BE49-F238E27FC236}">
                <a16:creationId xmlns:a16="http://schemas.microsoft.com/office/drawing/2014/main" id="{CAB74FF6-724D-4CFC-A226-46D91C077BC3}"/>
              </a:ext>
            </a:extLst>
          </p:cNvPr>
          <p:cNvSpPr txBox="1"/>
          <p:nvPr/>
        </p:nvSpPr>
        <p:spPr>
          <a:xfrm>
            <a:off x="241407" y="5328248"/>
            <a:ext cx="11522701" cy="923330"/>
          </a:xfrm>
          <a:prstGeom prst="rect">
            <a:avLst/>
          </a:prstGeom>
          <a:solidFill>
            <a:schemeClr val="bg1"/>
          </a:solidFill>
        </p:spPr>
        <p:txBody>
          <a:bodyPr wrap="square" rtlCol="0">
            <a:spAutoFit/>
          </a:bodyPr>
          <a:lstStyle/>
          <a:p>
            <a:r>
              <a:rPr lang="en-GB" b="1" dirty="0"/>
              <a:t>Positive news story for AHPHS in that both long-term and short-term sickness show a downward trend since December.  If we are to consider areas outside of those with very small numbers of staff, the focus could be considered in areas such as Audiology, Speech Therapy (Adults &amp; </a:t>
            </a:r>
            <a:r>
              <a:rPr lang="en-GB" b="1" dirty="0" err="1"/>
              <a:t>Paeds</a:t>
            </a:r>
            <a:r>
              <a:rPr lang="en-GB" b="1" dirty="0"/>
              <a:t>), Podiatry and Community (Resource and OCC Therapy).</a:t>
            </a:r>
          </a:p>
        </p:txBody>
      </p:sp>
      <p:pic>
        <p:nvPicPr>
          <p:cNvPr id="4" name="Picture 3">
            <a:extLst>
              <a:ext uri="{FF2B5EF4-FFF2-40B4-BE49-F238E27FC236}">
                <a16:creationId xmlns:a16="http://schemas.microsoft.com/office/drawing/2014/main" id="{21C75C31-D920-485D-8183-CFDBD66FDD81}"/>
              </a:ext>
            </a:extLst>
          </p:cNvPr>
          <p:cNvPicPr>
            <a:picLocks noChangeAspect="1"/>
          </p:cNvPicPr>
          <p:nvPr/>
        </p:nvPicPr>
        <p:blipFill>
          <a:blip r:embed="rId2"/>
          <a:stretch>
            <a:fillRect/>
          </a:stretch>
        </p:blipFill>
        <p:spPr>
          <a:xfrm>
            <a:off x="151481" y="519230"/>
            <a:ext cx="5730573" cy="2323558"/>
          </a:xfrm>
          <a:prstGeom prst="rect">
            <a:avLst/>
          </a:prstGeom>
        </p:spPr>
      </p:pic>
      <p:pic>
        <p:nvPicPr>
          <p:cNvPr id="9" name="Picture 8">
            <a:extLst>
              <a:ext uri="{FF2B5EF4-FFF2-40B4-BE49-F238E27FC236}">
                <a16:creationId xmlns:a16="http://schemas.microsoft.com/office/drawing/2014/main" id="{30B54F13-95B1-4394-A77F-C4297BE22797}"/>
              </a:ext>
            </a:extLst>
          </p:cNvPr>
          <p:cNvPicPr>
            <a:picLocks noChangeAspect="1"/>
          </p:cNvPicPr>
          <p:nvPr/>
        </p:nvPicPr>
        <p:blipFill>
          <a:blip r:embed="rId3"/>
          <a:stretch>
            <a:fillRect/>
          </a:stretch>
        </p:blipFill>
        <p:spPr>
          <a:xfrm>
            <a:off x="151480" y="2973494"/>
            <a:ext cx="5730573" cy="1924431"/>
          </a:xfrm>
          <a:prstGeom prst="rect">
            <a:avLst/>
          </a:prstGeom>
        </p:spPr>
      </p:pic>
      <p:pic>
        <p:nvPicPr>
          <p:cNvPr id="13" name="Picture 12">
            <a:extLst>
              <a:ext uri="{FF2B5EF4-FFF2-40B4-BE49-F238E27FC236}">
                <a16:creationId xmlns:a16="http://schemas.microsoft.com/office/drawing/2014/main" id="{191758E4-3E8A-467E-A7F9-2293CC583319}"/>
              </a:ext>
            </a:extLst>
          </p:cNvPr>
          <p:cNvPicPr>
            <a:picLocks noChangeAspect="1"/>
          </p:cNvPicPr>
          <p:nvPr/>
        </p:nvPicPr>
        <p:blipFill>
          <a:blip r:embed="rId4"/>
          <a:stretch>
            <a:fillRect/>
          </a:stretch>
        </p:blipFill>
        <p:spPr>
          <a:xfrm>
            <a:off x="6096000" y="519230"/>
            <a:ext cx="5939726" cy="1371791"/>
          </a:xfrm>
          <a:prstGeom prst="rect">
            <a:avLst/>
          </a:prstGeom>
        </p:spPr>
      </p:pic>
      <p:pic>
        <p:nvPicPr>
          <p:cNvPr id="15" name="Picture 14">
            <a:extLst>
              <a:ext uri="{FF2B5EF4-FFF2-40B4-BE49-F238E27FC236}">
                <a16:creationId xmlns:a16="http://schemas.microsoft.com/office/drawing/2014/main" id="{9C42D3BB-541A-4B4B-B7DA-DA53C420A371}"/>
              </a:ext>
            </a:extLst>
          </p:cNvPr>
          <p:cNvPicPr>
            <a:picLocks noChangeAspect="1"/>
          </p:cNvPicPr>
          <p:nvPr/>
        </p:nvPicPr>
        <p:blipFill>
          <a:blip r:embed="rId5"/>
          <a:stretch>
            <a:fillRect/>
          </a:stretch>
        </p:blipFill>
        <p:spPr>
          <a:xfrm>
            <a:off x="6096001" y="1891021"/>
            <a:ext cx="5854574" cy="1257475"/>
          </a:xfrm>
          <a:prstGeom prst="rect">
            <a:avLst/>
          </a:prstGeom>
        </p:spPr>
      </p:pic>
      <p:pic>
        <p:nvPicPr>
          <p:cNvPr id="17" name="Picture 16">
            <a:extLst>
              <a:ext uri="{FF2B5EF4-FFF2-40B4-BE49-F238E27FC236}">
                <a16:creationId xmlns:a16="http://schemas.microsoft.com/office/drawing/2014/main" id="{2710B747-1489-4BFA-9144-B443653C549E}"/>
              </a:ext>
            </a:extLst>
          </p:cNvPr>
          <p:cNvPicPr>
            <a:picLocks noChangeAspect="1"/>
          </p:cNvPicPr>
          <p:nvPr/>
        </p:nvPicPr>
        <p:blipFill>
          <a:blip r:embed="rId6"/>
          <a:stretch>
            <a:fillRect/>
          </a:stretch>
        </p:blipFill>
        <p:spPr>
          <a:xfrm>
            <a:off x="6096001" y="3144476"/>
            <a:ext cx="5854574" cy="590632"/>
          </a:xfrm>
          <a:prstGeom prst="rect">
            <a:avLst/>
          </a:prstGeom>
        </p:spPr>
      </p:pic>
      <p:pic>
        <p:nvPicPr>
          <p:cNvPr id="19" name="Picture 18">
            <a:extLst>
              <a:ext uri="{FF2B5EF4-FFF2-40B4-BE49-F238E27FC236}">
                <a16:creationId xmlns:a16="http://schemas.microsoft.com/office/drawing/2014/main" id="{027F5ECA-3041-45AF-B93E-9619681DC84D}"/>
              </a:ext>
            </a:extLst>
          </p:cNvPr>
          <p:cNvPicPr>
            <a:picLocks noChangeAspect="1"/>
          </p:cNvPicPr>
          <p:nvPr/>
        </p:nvPicPr>
        <p:blipFill>
          <a:blip r:embed="rId7"/>
          <a:stretch>
            <a:fillRect/>
          </a:stretch>
        </p:blipFill>
        <p:spPr>
          <a:xfrm>
            <a:off x="6096000" y="3735108"/>
            <a:ext cx="5897150" cy="495369"/>
          </a:xfrm>
          <a:prstGeom prst="rect">
            <a:avLst/>
          </a:prstGeom>
        </p:spPr>
      </p:pic>
      <p:sp>
        <p:nvSpPr>
          <p:cNvPr id="20" name="TextBox 19">
            <a:extLst>
              <a:ext uri="{FF2B5EF4-FFF2-40B4-BE49-F238E27FC236}">
                <a16:creationId xmlns:a16="http://schemas.microsoft.com/office/drawing/2014/main" id="{326F6162-FB87-4894-9F83-2D8E7BA0AC06}"/>
              </a:ext>
            </a:extLst>
          </p:cNvPr>
          <p:cNvSpPr txBox="1"/>
          <p:nvPr/>
        </p:nvSpPr>
        <p:spPr>
          <a:xfrm>
            <a:off x="165132" y="4938386"/>
            <a:ext cx="11828018" cy="1815882"/>
          </a:xfrm>
          <a:prstGeom prst="rect">
            <a:avLst/>
          </a:prstGeom>
          <a:solidFill>
            <a:schemeClr val="bg1"/>
          </a:solidFill>
        </p:spPr>
        <p:txBody>
          <a:bodyPr wrap="square" rtlCol="0">
            <a:spAutoFit/>
          </a:bodyPr>
          <a:lstStyle/>
          <a:p>
            <a:r>
              <a:rPr lang="en-GB" sz="1600" b="1" dirty="0"/>
              <a:t>As we see in the top left table, overall sickness levels for AHP/HS/APST in the HB nearly always remain under the 5% threshold aside slightly over in March for Healthcare Scientists.</a:t>
            </a:r>
          </a:p>
          <a:p>
            <a:endParaRPr lang="en-GB" sz="1600" b="1" dirty="0"/>
          </a:p>
          <a:p>
            <a:r>
              <a:rPr lang="en-GB" sz="1600" b="1" dirty="0"/>
              <a:t>When considering the percentages in the table to the right above, alongside the FTE numbers and long-term sickness associated with the given areas, it would appear that the top five to focus on are as follows;</a:t>
            </a:r>
          </a:p>
          <a:p>
            <a:endParaRPr lang="en-GB" sz="1600" b="1" dirty="0"/>
          </a:p>
          <a:p>
            <a:r>
              <a:rPr lang="en-GB" sz="1600" b="1" dirty="0"/>
              <a:t>Theatres Nursing, Intergrated Community Services CRT, Medical Physics, Cellular Pathology, and OMF Nursing.</a:t>
            </a:r>
          </a:p>
        </p:txBody>
      </p:sp>
    </p:spTree>
    <p:extLst>
      <p:ext uri="{BB962C8B-B14F-4D97-AF65-F5344CB8AC3E}">
        <p14:creationId xmlns:p14="http://schemas.microsoft.com/office/powerpoint/2010/main" val="2340541410"/>
      </p:ext>
    </p:extLst>
  </p:cSld>
  <p:clrMapOvr>
    <a:masterClrMapping/>
  </p:clrMapOvr>
</p:sld>
</file>

<file path=ppt/theme/theme1.xml><?xml version="1.0" encoding="utf-8"?>
<a:theme xmlns:a="http://schemas.openxmlformats.org/drawingml/2006/main" name="1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1EC656B-1D31-4BD6-BBED-13D36FCA345A}"/>
</file>

<file path=customXml/itemProps2.xml><?xml version="1.0" encoding="utf-8"?>
<ds:datastoreItem xmlns:ds="http://schemas.openxmlformats.org/officeDocument/2006/customXml" ds:itemID="{061DBFBB-5BBC-4051-BE58-77EF9A353BAB}">
  <ds:schemaRefs>
    <ds:schemaRef ds:uri="9a7a4cbf-5792-4180-87a2-cb6334b6ace9"/>
    <ds:schemaRef ds:uri="http://purl.org/dc/terms/"/>
    <ds:schemaRef ds:uri="http://schemas.microsoft.com/office/infopath/2007/PartnerControls"/>
    <ds:schemaRef ds:uri="http://schemas.microsoft.com/office/2006/metadata/properties"/>
    <ds:schemaRef ds:uri="http://www.w3.org/XML/1998/namespace"/>
    <ds:schemaRef ds:uri="http://schemas.microsoft.com/office/2006/documentManagement/types"/>
    <ds:schemaRef ds:uri="http://purl.org/dc/elements/1.1/"/>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B82E436F-7956-4B62-9627-9D1C3BA9634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20132</TotalTime>
  <Words>1534</Words>
  <Application>Microsoft Office PowerPoint</Application>
  <PresentationFormat>Widescreen</PresentationFormat>
  <Paragraphs>117</Paragraphs>
  <Slides>15</Slides>
  <Notes>0</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15</vt:i4>
      </vt:variant>
    </vt:vector>
  </HeadingPairs>
  <TitlesOfParts>
    <vt:vector size="23" baseType="lpstr">
      <vt:lpstr>Arial</vt:lpstr>
      <vt:lpstr>Arial Black</vt:lpstr>
      <vt:lpstr>Calibri</vt:lpstr>
      <vt:lpstr>Wingdings</vt:lpstr>
      <vt:lpstr>1_WHITE BG SLIDE</vt:lpstr>
      <vt:lpstr>WHITE TITLE BG</vt:lpstr>
      <vt:lpstr>1_WHITE TITLE BG</vt:lpstr>
      <vt:lpstr>2_WHITE BG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Simone Matuleviciute-Manning (Swansea Bay UHB - Recovery &amp; Sustainability)</dc:creator>
  <cp:lastModifiedBy>Tina Ricketts (Swansea Bay UHB - Corporate/Workforce)</cp:lastModifiedBy>
  <cp:revision>280</cp:revision>
  <dcterms:created xsi:type="dcterms:W3CDTF">2025-11-23T21:49:21Z</dcterms:created>
  <dcterms:modified xsi:type="dcterms:W3CDTF">2026-06-08T10:38:50Z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