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Lst>
  <p:notesMasterIdLst>
    <p:notesMasterId r:id="rId18"/>
  </p:notesMasterIdLst>
  <p:handoutMasterIdLst>
    <p:handoutMasterId r:id="rId19"/>
  </p:handoutMasterIdLst>
  <p:sldIdLst>
    <p:sldId id="322" r:id="rId10"/>
    <p:sldId id="528" r:id="rId11"/>
    <p:sldId id="527" r:id="rId12"/>
    <p:sldId id="533" r:id="rId13"/>
    <p:sldId id="534" r:id="rId14"/>
    <p:sldId id="535" r:id="rId15"/>
    <p:sldId id="1064" r:id="rId16"/>
    <p:sldId id="1063" r:id="rId17"/>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355E"/>
    <a:srgbClr val="CE3636"/>
    <a:srgbClr val="00BC62"/>
    <a:srgbClr val="181924"/>
    <a:srgbClr val="7EB0DE"/>
    <a:srgbClr val="9E4ECA"/>
    <a:srgbClr val="FFD550"/>
    <a:srgbClr val="325A8A"/>
    <a:srgbClr val="F8CD47"/>
    <a:srgbClr val="79C5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98" autoAdjust="0"/>
    <p:restoredTop sz="63818" autoAdjust="0"/>
  </p:normalViewPr>
  <p:slideViewPr>
    <p:cSldViewPr>
      <p:cViewPr varScale="1">
        <p:scale>
          <a:sx n="24" d="100"/>
          <a:sy n="24" d="100"/>
        </p:scale>
        <p:origin x="1776" y="56"/>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na Ricketts (Swansea Bay UHB - Corporate/Workforce)" userId="88565a65-6722-4afc-a6fb-f18095ad87b7" providerId="ADAL" clId="{A6FE9DF2-2C5D-4D6F-88D5-85E45B1319DB}"/>
    <pc:docChg chg="custSel addSld delSld modSld">
      <pc:chgData name="Tina Ricketts (Swansea Bay UHB - Corporate/Workforce)" userId="88565a65-6722-4afc-a6fb-f18095ad87b7" providerId="ADAL" clId="{A6FE9DF2-2C5D-4D6F-88D5-85E45B1319DB}" dt="2025-05-08T12:58:21.084" v="1600" actId="20577"/>
      <pc:docMkLst>
        <pc:docMk/>
      </pc:docMkLst>
      <pc:sldChg chg="del">
        <pc:chgData name="Tina Ricketts (Swansea Bay UHB - Corporate/Workforce)" userId="88565a65-6722-4afc-a6fb-f18095ad87b7" providerId="ADAL" clId="{A6FE9DF2-2C5D-4D6F-88D5-85E45B1319DB}" dt="2025-05-08T10:20:57.286" v="0" actId="47"/>
        <pc:sldMkLst>
          <pc:docMk/>
          <pc:sldMk cId="2083575798" sldId="529"/>
        </pc:sldMkLst>
      </pc:sldChg>
      <pc:sldChg chg="del">
        <pc:chgData name="Tina Ricketts (Swansea Bay UHB - Corporate/Workforce)" userId="88565a65-6722-4afc-a6fb-f18095ad87b7" providerId="ADAL" clId="{A6FE9DF2-2C5D-4D6F-88D5-85E45B1319DB}" dt="2025-05-08T10:22:02.744" v="7" actId="47"/>
        <pc:sldMkLst>
          <pc:docMk/>
          <pc:sldMk cId="2029496554" sldId="531"/>
        </pc:sldMkLst>
      </pc:sldChg>
      <pc:sldChg chg="del">
        <pc:chgData name="Tina Ricketts (Swansea Bay UHB - Corporate/Workforce)" userId="88565a65-6722-4afc-a6fb-f18095ad87b7" providerId="ADAL" clId="{A6FE9DF2-2C5D-4D6F-88D5-85E45B1319DB}" dt="2025-05-08T10:21:04.903" v="1" actId="47"/>
        <pc:sldMkLst>
          <pc:docMk/>
          <pc:sldMk cId="2693612266" sldId="532"/>
        </pc:sldMkLst>
      </pc:sldChg>
      <pc:sldChg chg="modSp mod">
        <pc:chgData name="Tina Ricketts (Swansea Bay UHB - Corporate/Workforce)" userId="88565a65-6722-4afc-a6fb-f18095ad87b7" providerId="ADAL" clId="{A6FE9DF2-2C5D-4D6F-88D5-85E45B1319DB}" dt="2025-05-08T11:47:44.743" v="403" actId="207"/>
        <pc:sldMkLst>
          <pc:docMk/>
          <pc:sldMk cId="2841723312" sldId="533"/>
        </pc:sldMkLst>
        <pc:spChg chg="mod">
          <ac:chgData name="Tina Ricketts (Swansea Bay UHB - Corporate/Workforce)" userId="88565a65-6722-4afc-a6fb-f18095ad87b7" providerId="ADAL" clId="{A6FE9DF2-2C5D-4D6F-88D5-85E45B1319DB}" dt="2025-05-08T10:25:12.832" v="138" actId="20577"/>
          <ac:spMkLst>
            <pc:docMk/>
            <pc:sldMk cId="2841723312" sldId="533"/>
            <ac:spMk id="2" creationId="{7EC47451-1303-47B4-8CAD-C8BB253D92AA}"/>
          </ac:spMkLst>
        </pc:spChg>
        <pc:graphicFrameChg chg="modGraphic">
          <ac:chgData name="Tina Ricketts (Swansea Bay UHB - Corporate/Workforce)" userId="88565a65-6722-4afc-a6fb-f18095ad87b7" providerId="ADAL" clId="{A6FE9DF2-2C5D-4D6F-88D5-85E45B1319DB}" dt="2025-05-08T11:47:44.743" v="403" actId="207"/>
          <ac:graphicFrameMkLst>
            <pc:docMk/>
            <pc:sldMk cId="2841723312" sldId="533"/>
            <ac:graphicFrameMk id="4" creationId="{6AD9E358-52D1-4E65-B7E8-B9F1043C6569}"/>
          </ac:graphicFrameMkLst>
        </pc:graphicFrameChg>
      </pc:sldChg>
      <pc:sldChg chg="modSp mod">
        <pc:chgData name="Tina Ricketts (Swansea Bay UHB - Corporate/Workforce)" userId="88565a65-6722-4afc-a6fb-f18095ad87b7" providerId="ADAL" clId="{A6FE9DF2-2C5D-4D6F-88D5-85E45B1319DB}" dt="2025-05-08T12:56:03.786" v="1422" actId="20577"/>
        <pc:sldMkLst>
          <pc:docMk/>
          <pc:sldMk cId="4253311799" sldId="535"/>
        </pc:sldMkLst>
        <pc:spChg chg="mod">
          <ac:chgData name="Tina Ricketts (Swansea Bay UHB - Corporate/Workforce)" userId="88565a65-6722-4afc-a6fb-f18095ad87b7" providerId="ADAL" clId="{A6FE9DF2-2C5D-4D6F-88D5-85E45B1319DB}" dt="2025-05-08T12:56:03.786" v="1422" actId="20577"/>
          <ac:spMkLst>
            <pc:docMk/>
            <pc:sldMk cId="4253311799" sldId="535"/>
            <ac:spMk id="3" creationId="{B8FA40A5-CF0B-40A9-9C1C-0AA75E8493D3}"/>
          </ac:spMkLst>
        </pc:spChg>
      </pc:sldChg>
      <pc:sldChg chg="modSp mod">
        <pc:chgData name="Tina Ricketts (Swansea Bay UHB - Corporate/Workforce)" userId="88565a65-6722-4afc-a6fb-f18095ad87b7" providerId="ADAL" clId="{A6FE9DF2-2C5D-4D6F-88D5-85E45B1319DB}" dt="2025-05-08T11:49:53.753" v="526" actId="6549"/>
        <pc:sldMkLst>
          <pc:docMk/>
          <pc:sldMk cId="2916982486" sldId="1063"/>
        </pc:sldMkLst>
        <pc:spChg chg="mod">
          <ac:chgData name="Tina Ricketts (Swansea Bay UHB - Corporate/Workforce)" userId="88565a65-6722-4afc-a6fb-f18095ad87b7" providerId="ADAL" clId="{A6FE9DF2-2C5D-4D6F-88D5-85E45B1319DB}" dt="2025-05-08T11:49:53.753" v="526" actId="6549"/>
          <ac:spMkLst>
            <pc:docMk/>
            <pc:sldMk cId="2916982486" sldId="1063"/>
            <ac:spMk id="3" creationId="{DBD19DA8-7265-49E7-9D16-3CFC98EB9214}"/>
          </ac:spMkLst>
        </pc:spChg>
      </pc:sldChg>
      <pc:sldChg chg="addSp delSp modSp new mod">
        <pc:chgData name="Tina Ricketts (Swansea Bay UHB - Corporate/Workforce)" userId="88565a65-6722-4afc-a6fb-f18095ad87b7" providerId="ADAL" clId="{A6FE9DF2-2C5D-4D6F-88D5-85E45B1319DB}" dt="2025-05-08T12:58:21.084" v="1600" actId="20577"/>
        <pc:sldMkLst>
          <pc:docMk/>
          <pc:sldMk cId="3781637265" sldId="1064"/>
        </pc:sldMkLst>
        <pc:spChg chg="mod">
          <ac:chgData name="Tina Ricketts (Swansea Bay UHB - Corporate/Workforce)" userId="88565a65-6722-4afc-a6fb-f18095ad87b7" providerId="ADAL" clId="{A6FE9DF2-2C5D-4D6F-88D5-85E45B1319DB}" dt="2025-05-08T10:24:36.770" v="82" actId="20577"/>
          <ac:spMkLst>
            <pc:docMk/>
            <pc:sldMk cId="3781637265" sldId="1064"/>
            <ac:spMk id="2" creationId="{232A6B34-6D4B-8CF7-95DD-4AF9489F2F23}"/>
          </ac:spMkLst>
        </pc:spChg>
        <pc:spChg chg="del mod">
          <ac:chgData name="Tina Ricketts (Swansea Bay UHB - Corporate/Workforce)" userId="88565a65-6722-4afc-a6fb-f18095ad87b7" providerId="ADAL" clId="{A6FE9DF2-2C5D-4D6F-88D5-85E45B1319DB}" dt="2025-05-08T10:23:35.879" v="47" actId="21"/>
          <ac:spMkLst>
            <pc:docMk/>
            <pc:sldMk cId="3781637265" sldId="1064"/>
            <ac:spMk id="3" creationId="{8E0B5270-7694-F639-1E5A-3C6310B1F17B}"/>
          </ac:spMkLst>
        </pc:spChg>
        <pc:spChg chg="add mod">
          <ac:chgData name="Tina Ricketts (Swansea Bay UHB - Corporate/Workforce)" userId="88565a65-6722-4afc-a6fb-f18095ad87b7" providerId="ADAL" clId="{A6FE9DF2-2C5D-4D6F-88D5-85E45B1319DB}" dt="2025-05-08T12:58:21.084" v="1600" actId="20577"/>
          <ac:spMkLst>
            <pc:docMk/>
            <pc:sldMk cId="3781637265" sldId="1064"/>
            <ac:spMk id="5" creationId="{C6405698-60C8-36A6-5162-5DBED46AD454}"/>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ymru.nhs.uk\abm_ulhb\group\ststorage\Learning%20&amp;%20Development\Culture,%20OD%20&amp;%20Staff%20Experience\Staff%20Surveys\2024\2024%20Results\Free%20Text%20Charts%20-%20SBU%20HB.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7030A0"/>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D435-4A29-87F3-3842022B8550}"/>
              </c:ext>
            </c:extLst>
          </c:dPt>
          <c:dPt>
            <c:idx val="1"/>
            <c:bubble3D val="0"/>
            <c:spPr>
              <a:solidFill>
                <a:srgbClr val="92D050"/>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D435-4A29-87F3-3842022B8550}"/>
              </c:ext>
            </c:extLst>
          </c:dPt>
          <c:dPt>
            <c:idx val="2"/>
            <c:bubble3D val="0"/>
            <c:spPr>
              <a:solidFill>
                <a:schemeClr val="accent1">
                  <a:lumMod val="60000"/>
                  <a:lumOff val="4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D435-4A29-87F3-3842022B8550}"/>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anchor="ctr" anchorCtr="1"/>
              <a:lstStyle/>
              <a:p>
                <a:pPr>
                  <a:defRPr sz="32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Sheet1!$A$6:$A$8</c:f>
              <c:strCache>
                <c:ptCount val="3"/>
                <c:pt idx="0">
                  <c:v>Supportive Teams</c:v>
                </c:pt>
                <c:pt idx="1">
                  <c:v>Job Satisfaction</c:v>
                </c:pt>
                <c:pt idx="2">
                  <c:v>Patient Care</c:v>
                </c:pt>
              </c:strCache>
            </c:strRef>
          </c:cat>
          <c:val>
            <c:numRef>
              <c:f>Sheet1!$B$6:$B$8</c:f>
              <c:numCache>
                <c:formatCode>General</c:formatCode>
                <c:ptCount val="3"/>
                <c:pt idx="0">
                  <c:v>200</c:v>
                </c:pt>
                <c:pt idx="1">
                  <c:v>68</c:v>
                </c:pt>
                <c:pt idx="2">
                  <c:v>26</c:v>
                </c:pt>
              </c:numCache>
            </c:numRef>
          </c:val>
          <c:extLst>
            <c:ext xmlns:c16="http://schemas.microsoft.com/office/drawing/2014/chart" uri="{C3380CC4-5D6E-409C-BE32-E72D297353CC}">
              <c16:uniqueId val="{00000006-D435-4A29-87F3-3842022B8550}"/>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32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32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7030A0"/>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E1CB-4C8C-8EDC-E126B45C15F2}"/>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E1CB-4C8C-8EDC-E126B45C15F2}"/>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E1CB-4C8C-8EDC-E126B45C15F2}"/>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E1CB-4C8C-8EDC-E126B45C15F2}"/>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E1CB-4C8C-8EDC-E126B45C15F2}"/>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E1CB-4C8C-8EDC-E126B45C15F2}"/>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anchor="ctr" anchorCtr="1"/>
              <a:lstStyle/>
              <a:p>
                <a:pPr>
                  <a:defRPr sz="28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Sheet1!$A$12:$A$17</c:f>
              <c:strCache>
                <c:ptCount val="6"/>
                <c:pt idx="0">
                  <c:v>Management Issues</c:v>
                </c:pt>
                <c:pt idx="1">
                  <c:v>Resource Constraints</c:v>
                </c:pt>
                <c:pt idx="2">
                  <c:v>Work Environment</c:v>
                </c:pt>
                <c:pt idx="3">
                  <c:v>Staffing Levels</c:v>
                </c:pt>
                <c:pt idx="4">
                  <c:v>Career Progression</c:v>
                </c:pt>
                <c:pt idx="5">
                  <c:v>Bullying &amp; Harrassment</c:v>
                </c:pt>
              </c:strCache>
            </c:strRef>
          </c:cat>
          <c:val>
            <c:numRef>
              <c:f>Sheet1!$B$12:$B$17</c:f>
              <c:numCache>
                <c:formatCode>General</c:formatCode>
                <c:ptCount val="6"/>
                <c:pt idx="0">
                  <c:v>242</c:v>
                </c:pt>
                <c:pt idx="1">
                  <c:v>78</c:v>
                </c:pt>
                <c:pt idx="2">
                  <c:v>68</c:v>
                </c:pt>
                <c:pt idx="3">
                  <c:v>65</c:v>
                </c:pt>
                <c:pt idx="4">
                  <c:v>57</c:v>
                </c:pt>
                <c:pt idx="5">
                  <c:v>26</c:v>
                </c:pt>
              </c:numCache>
            </c:numRef>
          </c:val>
          <c:extLst>
            <c:ext xmlns:c16="http://schemas.microsoft.com/office/drawing/2014/chart" uri="{C3380CC4-5D6E-409C-BE32-E72D297353CC}">
              <c16:uniqueId val="{0000000C-E1CB-4C8C-8EDC-E126B45C15F2}"/>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28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sz="2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08/05/2025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08/05/2025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Reminder of the context</a:t>
            </a:r>
          </a:p>
          <a:p>
            <a:endParaRPr lang="en-GB" dirty="0"/>
          </a:p>
          <a:p>
            <a:pPr marL="342900" indent="-342900">
              <a:buFont typeface="Arial" panose="020B0604020202020204" pitchFamily="34" charset="0"/>
              <a:buChar char="•"/>
            </a:pPr>
            <a:r>
              <a:rPr lang="en-GB" sz="1200" b="1" dirty="0">
                <a:latin typeface="Arial" panose="020B0604020202020204" pitchFamily="34" charset="0"/>
                <a:cs typeface="Arial" panose="020B0604020202020204" pitchFamily="34" charset="0"/>
              </a:rPr>
              <a:t>Led by HEIW </a:t>
            </a:r>
            <a:r>
              <a:rPr lang="en-GB" sz="1200" dirty="0">
                <a:latin typeface="Arial" panose="020B0604020202020204" pitchFamily="34" charset="0"/>
                <a:cs typeface="Arial" panose="020B0604020202020204" pitchFamily="34" charset="0"/>
              </a:rPr>
              <a:t>– based on NHS England question set, Professor Michael West and the Kings fund research – links to Compassionate Leadership </a:t>
            </a:r>
          </a:p>
          <a:p>
            <a:pPr marL="342900" indent="-342900">
              <a:buFont typeface="Arial" panose="020B0604020202020204" pitchFamily="34" charset="0"/>
              <a:buChar char="•"/>
            </a:pPr>
            <a:r>
              <a:rPr lang="en-GB" sz="1200" dirty="0">
                <a:latin typeface="Arial" panose="020B0604020202020204" pitchFamily="34" charset="0"/>
                <a:cs typeface="Arial" panose="020B0604020202020204" pitchFamily="34" charset="0"/>
              </a:rPr>
              <a:t>Launched on 1</a:t>
            </a:r>
            <a:r>
              <a:rPr lang="en-GB" sz="1200" baseline="30000" dirty="0">
                <a:latin typeface="Arial" panose="020B0604020202020204" pitchFamily="34" charset="0"/>
                <a:cs typeface="Arial" panose="020B0604020202020204" pitchFamily="34" charset="0"/>
              </a:rPr>
              <a:t>st</a:t>
            </a:r>
            <a:r>
              <a:rPr lang="en-GB" sz="1200" dirty="0">
                <a:latin typeface="Arial" panose="020B0604020202020204" pitchFamily="34" charset="0"/>
                <a:cs typeface="Arial" panose="020B0604020202020204" pitchFamily="34" charset="0"/>
              </a:rPr>
              <a:t> October 2024 to 29</a:t>
            </a:r>
            <a:r>
              <a:rPr lang="en-GB" sz="1200" baseline="30000" dirty="0">
                <a:latin typeface="Arial" panose="020B0604020202020204" pitchFamily="34" charset="0"/>
                <a:cs typeface="Arial" panose="020B0604020202020204" pitchFamily="34" charset="0"/>
              </a:rPr>
              <a:t>th</a:t>
            </a:r>
            <a:r>
              <a:rPr lang="en-GB" sz="1200" dirty="0">
                <a:latin typeface="Arial" panose="020B0604020202020204" pitchFamily="34" charset="0"/>
                <a:cs typeface="Arial" panose="020B0604020202020204" pitchFamily="34" charset="0"/>
              </a:rPr>
              <a:t> November 2024 – </a:t>
            </a:r>
            <a:r>
              <a:rPr lang="en-GB" sz="1200" b="1" dirty="0">
                <a:latin typeface="Arial" panose="020B0604020202020204" pitchFamily="34" charset="0"/>
                <a:cs typeface="Arial" panose="020B0604020202020204" pitchFamily="34" charset="0"/>
              </a:rPr>
              <a:t>Open 8 weeks</a:t>
            </a:r>
          </a:p>
          <a:p>
            <a:pPr marL="342900" indent="-342900">
              <a:buFont typeface="Arial" panose="020B0604020202020204" pitchFamily="34" charset="0"/>
              <a:buChar char="•"/>
            </a:pPr>
            <a:r>
              <a:rPr lang="en-GB" sz="1200" b="1" dirty="0">
                <a:latin typeface="Arial" panose="020B0604020202020204" pitchFamily="34" charset="0"/>
                <a:cs typeface="Arial" panose="020B0604020202020204" pitchFamily="34" charset="0"/>
              </a:rPr>
              <a:t>Total of 2,008 responses </a:t>
            </a:r>
            <a:r>
              <a:rPr lang="en-GB" sz="1200" dirty="0">
                <a:latin typeface="Arial" panose="020B0604020202020204" pitchFamily="34" charset="0"/>
                <a:cs typeface="Arial" panose="020B0604020202020204" pitchFamily="34" charset="0"/>
              </a:rPr>
              <a:t>for Swansea Bay UHB – </a:t>
            </a:r>
            <a:r>
              <a:rPr lang="en-GB" sz="1200" b="1" dirty="0">
                <a:latin typeface="Arial" panose="020B0604020202020204" pitchFamily="34" charset="0"/>
                <a:cs typeface="Arial" panose="020B0604020202020204" pitchFamily="34" charset="0"/>
              </a:rPr>
              <a:t>12.9%</a:t>
            </a:r>
            <a:r>
              <a:rPr lang="en-GB" sz="1200" dirty="0">
                <a:latin typeface="Arial" panose="020B0604020202020204" pitchFamily="34" charset="0"/>
                <a:cs typeface="Arial" panose="020B0604020202020204" pitchFamily="34" charset="0"/>
              </a:rPr>
              <a:t> (a </a:t>
            </a:r>
            <a:r>
              <a:rPr lang="en-GB" sz="1200" b="1" dirty="0">
                <a:latin typeface="Arial" panose="020B0604020202020204" pitchFamily="34" charset="0"/>
                <a:cs typeface="Arial" panose="020B0604020202020204" pitchFamily="34" charset="0"/>
              </a:rPr>
              <a:t>reduction of 5.9 % </a:t>
            </a:r>
            <a:r>
              <a:rPr lang="en-GB" sz="1200" dirty="0">
                <a:latin typeface="Arial" panose="020B0604020202020204" pitchFamily="34" charset="0"/>
                <a:cs typeface="Arial" panose="020B0604020202020204" pitchFamily="34" charset="0"/>
              </a:rPr>
              <a:t>on 2023 which was 18.8%.  We </a:t>
            </a:r>
            <a:r>
              <a:rPr lang="en-GB" dirty="0"/>
              <a:t>had the lowest response rate in NHS Wales and I am keen we work together to understand this and how we can improve it for this year, acknowledging the importance of the survey for hearing the voices of SBU Staff to inform improvements in experience for both patients and our staff. I will come back to this shortly.</a:t>
            </a:r>
            <a:endParaRPr lang="en-GB" sz="12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1200"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n-GB" sz="1200" b="1" dirty="0">
                <a:latin typeface="Arial" panose="020B0604020202020204" pitchFamily="34" charset="0"/>
                <a:cs typeface="Arial" panose="020B0604020202020204" pitchFamily="34" charset="0"/>
              </a:rPr>
              <a:t>10 Question areas:</a:t>
            </a:r>
          </a:p>
          <a:p>
            <a:pPr marL="228600" indent="-228600">
              <a:buFont typeface="Arial" panose="020B0604020202020204" pitchFamily="34" charset="0"/>
              <a:buAutoNum type="arabicPeriod"/>
            </a:pPr>
            <a:r>
              <a:rPr lang="en-GB" sz="1200" b="1" dirty="0">
                <a:latin typeface="Arial" panose="020B0604020202020204" pitchFamily="34" charset="0"/>
                <a:cs typeface="Arial" panose="020B0604020202020204" pitchFamily="34" charset="0"/>
              </a:rPr>
              <a:t>Morale</a:t>
            </a:r>
          </a:p>
          <a:p>
            <a:pPr marL="228600" indent="-228600">
              <a:buFont typeface="Arial" panose="020B0604020202020204" pitchFamily="34" charset="0"/>
              <a:buAutoNum type="arabicPeriod"/>
            </a:pPr>
            <a:r>
              <a:rPr lang="en-GB" sz="1200" b="1" dirty="0">
                <a:latin typeface="Arial" panose="020B0604020202020204" pitchFamily="34" charset="0"/>
                <a:cs typeface="Arial" panose="020B0604020202020204" pitchFamily="34" charset="0"/>
              </a:rPr>
              <a:t>Patient Safety</a:t>
            </a:r>
          </a:p>
          <a:p>
            <a:pPr marL="228600" indent="-228600">
              <a:buFont typeface="Arial" panose="020B0604020202020204" pitchFamily="34" charset="0"/>
              <a:buAutoNum type="arabicPeriod"/>
            </a:pPr>
            <a:r>
              <a:rPr lang="en-GB" sz="1200" b="1" dirty="0">
                <a:latin typeface="Arial" panose="020B0604020202020204" pitchFamily="34" charset="0"/>
                <a:cs typeface="Arial" panose="020B0604020202020204" pitchFamily="34" charset="0"/>
              </a:rPr>
              <a:t>Staff Engagement</a:t>
            </a:r>
          </a:p>
          <a:p>
            <a:pPr marL="228600" indent="-228600">
              <a:buFont typeface="Arial" panose="020B0604020202020204" pitchFamily="34" charset="0"/>
              <a:buAutoNum type="arabicPeriod"/>
            </a:pPr>
            <a:r>
              <a:rPr lang="en-GB" sz="1200" b="1" dirty="0">
                <a:latin typeface="Arial" panose="020B0604020202020204" pitchFamily="34" charset="0"/>
                <a:cs typeface="Arial" panose="020B0604020202020204" pitchFamily="34" charset="0"/>
              </a:rPr>
              <a:t>We are Compassionate and inclusive</a:t>
            </a:r>
          </a:p>
          <a:p>
            <a:pPr marL="228600" indent="-228600">
              <a:buFont typeface="Arial" panose="020B0604020202020204" pitchFamily="34" charset="0"/>
              <a:buAutoNum type="arabicPeriod"/>
            </a:pPr>
            <a:r>
              <a:rPr lang="en-GB" sz="1200" b="1" dirty="0">
                <a:latin typeface="Arial" panose="020B0604020202020204" pitchFamily="34" charset="0"/>
                <a:cs typeface="Arial" panose="020B0604020202020204" pitchFamily="34" charset="0"/>
              </a:rPr>
              <a:t>We recognise everyone’s contribution</a:t>
            </a:r>
          </a:p>
          <a:p>
            <a:pPr marL="228600" indent="-228600">
              <a:buFont typeface="Arial" panose="020B0604020202020204" pitchFamily="34" charset="0"/>
              <a:buAutoNum type="arabicPeriod"/>
            </a:pPr>
            <a:r>
              <a:rPr lang="en-GB" sz="1200" b="1" dirty="0">
                <a:latin typeface="Arial" panose="020B0604020202020204" pitchFamily="34" charset="0"/>
                <a:cs typeface="Arial" panose="020B0604020202020204" pitchFamily="34" charset="0"/>
              </a:rPr>
              <a:t>We are all able to speak up</a:t>
            </a:r>
          </a:p>
          <a:p>
            <a:pPr marL="228600" indent="-228600">
              <a:buFont typeface="Arial" panose="020B0604020202020204" pitchFamily="34" charset="0"/>
              <a:buAutoNum type="arabicPeriod"/>
            </a:pPr>
            <a:r>
              <a:rPr lang="en-GB" sz="1200" b="1" dirty="0">
                <a:latin typeface="Arial" panose="020B0604020202020204" pitchFamily="34" charset="0"/>
                <a:cs typeface="Arial" panose="020B0604020202020204" pitchFamily="34" charset="0"/>
              </a:rPr>
              <a:t>We are stronger together</a:t>
            </a:r>
          </a:p>
          <a:p>
            <a:pPr marL="228600" indent="-228600">
              <a:buFont typeface="Arial" panose="020B0604020202020204" pitchFamily="34" charset="0"/>
              <a:buAutoNum type="arabicPeriod"/>
            </a:pPr>
            <a:r>
              <a:rPr lang="en-GB" sz="1200" b="1" dirty="0">
                <a:latin typeface="Arial" panose="020B0604020202020204" pitchFamily="34" charset="0"/>
                <a:cs typeface="Arial" panose="020B0604020202020204" pitchFamily="34" charset="0"/>
              </a:rPr>
              <a:t>We nurture healthy working environments</a:t>
            </a:r>
          </a:p>
          <a:p>
            <a:pPr marL="228600" indent="-228600">
              <a:buFont typeface="Arial" panose="020B0604020202020204" pitchFamily="34" charset="0"/>
              <a:buAutoNum type="arabicPeriod"/>
            </a:pPr>
            <a:r>
              <a:rPr lang="en-GB" sz="1200" b="1" dirty="0">
                <a:latin typeface="Arial" panose="020B0604020202020204" pitchFamily="34" charset="0"/>
                <a:cs typeface="Arial" panose="020B0604020202020204" pitchFamily="34" charset="0"/>
              </a:rPr>
              <a:t>We champion flexible working</a:t>
            </a:r>
          </a:p>
          <a:p>
            <a:pPr marL="228600" indent="-228600">
              <a:buFont typeface="Arial" panose="020B0604020202020204" pitchFamily="34" charset="0"/>
              <a:buAutoNum type="arabicPeriod"/>
            </a:pPr>
            <a:r>
              <a:rPr lang="en-GB" sz="1200" b="1" dirty="0">
                <a:latin typeface="Arial" panose="020B0604020202020204" pitchFamily="34" charset="0"/>
                <a:cs typeface="Arial" panose="020B0604020202020204" pitchFamily="34" charset="0"/>
              </a:rPr>
              <a:t>We are continuously learning and improving</a:t>
            </a:r>
          </a:p>
          <a:p>
            <a:endParaRPr lang="en-GB" dirty="0"/>
          </a:p>
          <a:p>
            <a:r>
              <a:rPr lang="en-GB" dirty="0"/>
              <a:t>Acknowledge, the results are taken at a snapshot in time and there is a significant amount of work that has taken place since November to improve in a number of areas as we will look at…</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3838630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do we know, looking at engagement with the 2024 National Survey across NHS Wales.</a:t>
            </a:r>
          </a:p>
          <a:p>
            <a:endParaRPr lang="en-GB" dirty="0"/>
          </a:p>
          <a:p>
            <a:r>
              <a:rPr lang="en-GB" dirty="0"/>
              <a:t>Highlight that we had a reduction in engagement of 6% along with some other organisations, however had the lowest response rate in NHS Wales and I am keen we work together to understand this and how we can improve it for this year, acknowledging the importance of the survey for hearing the voices of SBU Staff to inform improvements in experience for both patients and our staff.</a:t>
            </a:r>
          </a:p>
        </p:txBody>
      </p:sp>
      <p:sp>
        <p:nvSpPr>
          <p:cNvPr id="4" name="Slide Number Placeholder 3"/>
          <p:cNvSpPr>
            <a:spLocks noGrp="1"/>
          </p:cNvSpPr>
          <p:nvPr>
            <p:ph type="sldNum" sz="quarter" idx="5"/>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2094363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what else has informed our focus on the top 3 areas.  This visual shows at a glance how we fair against the NHS Wales average across the 10 question themes.  We are in close alignment in some, however there are others that need attention, such as ‘</a:t>
            </a:r>
            <a:r>
              <a:rPr lang="en-GB" b="1" dirty="0"/>
              <a:t>we are compassionate and inclusive</a:t>
            </a:r>
            <a:r>
              <a:rPr lang="en-GB" dirty="0"/>
              <a:t>’ and ‘</a:t>
            </a:r>
            <a:r>
              <a:rPr lang="en-GB" b="1" dirty="0"/>
              <a:t>we are all able to speak up</a:t>
            </a:r>
            <a:r>
              <a:rPr lang="en-GB" dirty="0"/>
              <a:t>’.</a:t>
            </a:r>
          </a:p>
        </p:txBody>
      </p:sp>
      <p:sp>
        <p:nvSpPr>
          <p:cNvPr id="4" name="Slide Number Placeholder 3"/>
          <p:cNvSpPr>
            <a:spLocks noGrp="1"/>
          </p:cNvSpPr>
          <p:nvPr>
            <p:ph type="sldNum" sz="quarter" idx="5"/>
          </p:nvPr>
        </p:nvSpPr>
        <p:spPr/>
        <p:txBody>
          <a:bodyPr/>
          <a:lstStyle/>
          <a:p>
            <a:fld id="{7632F1A2-D638-401F-83A8-37BE82B69C5E}" type="slidenum">
              <a:rPr lang="pt-BR" smtClean="0"/>
              <a:t>3</a:t>
            </a:fld>
            <a:endParaRPr lang="pt-BR"/>
          </a:p>
        </p:txBody>
      </p:sp>
    </p:spTree>
    <p:extLst>
      <p:ext uri="{BB962C8B-B14F-4D97-AF65-F5344CB8AC3E}">
        <p14:creationId xmlns:p14="http://schemas.microsoft.com/office/powerpoint/2010/main" val="833161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Digging deeper into questions relating to compassion, inclusivity and belonging, specifically relating to bullying, harassment and abuse and equality, diversity and belonging, it is disappointing to see the increase in the responses across these questions and why this has been identified as 1 of our top 3 priorities to address.</a:t>
            </a:r>
          </a:p>
        </p:txBody>
      </p:sp>
      <p:sp>
        <p:nvSpPr>
          <p:cNvPr id="4" name="Slide Number Placeholder 3"/>
          <p:cNvSpPr>
            <a:spLocks noGrp="1"/>
          </p:cNvSpPr>
          <p:nvPr>
            <p:ph type="sldNum" sz="quarter" idx="5"/>
          </p:nvPr>
        </p:nvSpPr>
        <p:spPr/>
        <p:txBody>
          <a:bodyPr/>
          <a:lstStyle/>
          <a:p>
            <a:fld id="{7632F1A2-D638-401F-83A8-37BE82B69C5E}" type="slidenum">
              <a:rPr lang="pt-BR" smtClean="0"/>
              <a:t>4</a:t>
            </a:fld>
            <a:endParaRPr lang="pt-BR"/>
          </a:p>
        </p:txBody>
      </p:sp>
    </p:spTree>
    <p:extLst>
      <p:ext uri="{BB962C8B-B14F-4D97-AF65-F5344CB8AC3E}">
        <p14:creationId xmlns:p14="http://schemas.microsoft.com/office/powerpoint/2010/main" val="32260549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Highlight the main positive themes extracted from the anonymous free-text comments.  </a:t>
            </a:r>
          </a:p>
        </p:txBody>
      </p:sp>
      <p:sp>
        <p:nvSpPr>
          <p:cNvPr id="4" name="Slide Number Placeholder 3"/>
          <p:cNvSpPr>
            <a:spLocks noGrp="1"/>
          </p:cNvSpPr>
          <p:nvPr>
            <p:ph type="sldNum" sz="quarter" idx="5"/>
          </p:nvPr>
        </p:nvSpPr>
        <p:spPr/>
        <p:txBody>
          <a:bodyPr/>
          <a:lstStyle/>
          <a:p>
            <a:fld id="{7632F1A2-D638-401F-83A8-37BE82B69C5E}" type="slidenum">
              <a:rPr lang="pt-BR" smtClean="0"/>
              <a:t>5</a:t>
            </a:fld>
            <a:endParaRPr lang="pt-BR"/>
          </a:p>
        </p:txBody>
      </p:sp>
    </p:spTree>
    <p:extLst>
      <p:ext uri="{BB962C8B-B14F-4D97-AF65-F5344CB8AC3E}">
        <p14:creationId xmlns:p14="http://schemas.microsoft.com/office/powerpoint/2010/main" val="2656811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Highlight the main negative themes from the anonymous free text comments and having looked at all of the data and parity with other workforce intelligence has led us to focus on the top 3 priorities outlined on the slide – briefly run through them</a:t>
            </a:r>
          </a:p>
        </p:txBody>
      </p:sp>
      <p:sp>
        <p:nvSpPr>
          <p:cNvPr id="4" name="Slide Number Placeholder 3"/>
          <p:cNvSpPr>
            <a:spLocks noGrp="1"/>
          </p:cNvSpPr>
          <p:nvPr>
            <p:ph type="sldNum" sz="quarter" idx="5"/>
          </p:nvPr>
        </p:nvSpPr>
        <p:spPr/>
        <p:txBody>
          <a:bodyPr/>
          <a:lstStyle/>
          <a:p>
            <a:fld id="{7632F1A2-D638-401F-83A8-37BE82B69C5E}" type="slidenum">
              <a:rPr lang="pt-BR" smtClean="0"/>
              <a:t>6</a:t>
            </a:fld>
            <a:endParaRPr lang="pt-BR"/>
          </a:p>
        </p:txBody>
      </p:sp>
    </p:spTree>
    <p:extLst>
      <p:ext uri="{BB962C8B-B14F-4D97-AF65-F5344CB8AC3E}">
        <p14:creationId xmlns:p14="http://schemas.microsoft.com/office/powerpoint/2010/main" val="3167830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a:p>
            <a:endParaRPr lang="en-GB" b="0" dirty="0"/>
          </a:p>
          <a:p>
            <a:endParaRPr lang="en-GB" b="0" dirty="0"/>
          </a:p>
        </p:txBody>
      </p:sp>
      <p:sp>
        <p:nvSpPr>
          <p:cNvPr id="4" name="Slide Number Placeholder 3"/>
          <p:cNvSpPr>
            <a:spLocks noGrp="1"/>
          </p:cNvSpPr>
          <p:nvPr>
            <p:ph type="sldNum" sz="quarter" idx="5"/>
          </p:nvPr>
        </p:nvSpPr>
        <p:spPr/>
        <p:txBody>
          <a:bodyPr/>
          <a:lstStyle/>
          <a:p>
            <a:fld id="{7632F1A2-D638-401F-83A8-37BE82B69C5E}" type="slidenum">
              <a:rPr lang="pt-BR" smtClean="0"/>
              <a:t>8</a:t>
            </a:fld>
            <a:endParaRPr lang="pt-BR"/>
          </a:p>
        </p:txBody>
      </p:sp>
    </p:spTree>
    <p:extLst>
      <p:ext uri="{BB962C8B-B14F-4D97-AF65-F5344CB8AC3E}">
        <p14:creationId xmlns:p14="http://schemas.microsoft.com/office/powerpoint/2010/main" val="12741273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9EA5B44-66A7-4200-BC63-1532F2BF1921}"/>
              </a:ext>
            </a:extLst>
          </p:cNvPr>
          <p:cNvSpPr>
            <a:spLocks noGrp="1"/>
          </p:cNvSpPr>
          <p:nvPr>
            <p:ph type="body" sz="quarter" idx="10"/>
          </p:nvPr>
        </p:nvSpPr>
        <p:spPr>
          <a:xfrm>
            <a:off x="779793" y="3115264"/>
            <a:ext cx="13616451" cy="2810464"/>
          </a:xfrm>
        </p:spPr>
        <p:txBody>
          <a:bodyPr/>
          <a:lstStyle/>
          <a:p>
            <a:r>
              <a:rPr lang="en-GB" dirty="0"/>
              <a:t>NHS Wales Staff Survey 2024</a:t>
            </a:r>
          </a:p>
          <a:p>
            <a:endParaRPr lang="en-GB" dirty="0"/>
          </a:p>
          <a:p>
            <a:r>
              <a:rPr lang="en-GB" dirty="0"/>
              <a:t>Results Highlights for SBU HB</a:t>
            </a:r>
          </a:p>
        </p:txBody>
      </p:sp>
      <p:pic>
        <p:nvPicPr>
          <p:cNvPr id="3" name="Picture 2" descr="cid:image014.jpg@01D9EA34.E3967E30">
            <a:extLst>
              <a:ext uri="{FF2B5EF4-FFF2-40B4-BE49-F238E27FC236}">
                <a16:creationId xmlns:a16="http://schemas.microsoft.com/office/drawing/2014/main" id="{CB948057-8559-4B37-A058-C5B46942783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757444" cy="2073275"/>
          </a:xfrm>
          <a:prstGeom prst="rect">
            <a:avLst/>
          </a:prstGeom>
          <a:noFill/>
          <a:ln>
            <a:noFill/>
          </a:ln>
        </p:spPr>
      </p:pic>
    </p:spTree>
    <p:extLst>
      <p:ext uri="{BB962C8B-B14F-4D97-AF65-F5344CB8AC3E}">
        <p14:creationId xmlns:p14="http://schemas.microsoft.com/office/powerpoint/2010/main" val="26033881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9F85793-5145-43B1-980B-A6A4E2132F48}"/>
              </a:ext>
            </a:extLst>
          </p:cNvPr>
          <p:cNvSpPr>
            <a:spLocks noGrp="1"/>
          </p:cNvSpPr>
          <p:nvPr>
            <p:ph type="body" sz="quarter" idx="10"/>
          </p:nvPr>
        </p:nvSpPr>
        <p:spPr>
          <a:xfrm>
            <a:off x="780196" y="287780"/>
            <a:ext cx="13235048" cy="568813"/>
          </a:xfrm>
        </p:spPr>
        <p:txBody>
          <a:bodyPr/>
          <a:lstStyle/>
          <a:p>
            <a:r>
              <a:rPr lang="en-GB" dirty="0"/>
              <a:t>Response Rates – NHS Wales</a:t>
            </a:r>
          </a:p>
        </p:txBody>
      </p:sp>
      <p:pic>
        <p:nvPicPr>
          <p:cNvPr id="5" name="Picture 4">
            <a:extLst>
              <a:ext uri="{FF2B5EF4-FFF2-40B4-BE49-F238E27FC236}">
                <a16:creationId xmlns:a16="http://schemas.microsoft.com/office/drawing/2014/main" id="{41119962-58AC-4E85-99D8-589C339DDD80}"/>
              </a:ext>
            </a:extLst>
          </p:cNvPr>
          <p:cNvPicPr>
            <a:picLocks noChangeAspect="1"/>
          </p:cNvPicPr>
          <p:nvPr/>
        </p:nvPicPr>
        <p:blipFill>
          <a:blip r:embed="rId3"/>
          <a:stretch>
            <a:fillRect/>
          </a:stretch>
        </p:blipFill>
        <p:spPr>
          <a:xfrm>
            <a:off x="756444" y="1170598"/>
            <a:ext cx="15925800" cy="9850972"/>
          </a:xfrm>
          <a:prstGeom prst="rect">
            <a:avLst/>
          </a:prstGeom>
        </p:spPr>
      </p:pic>
      <p:sp>
        <p:nvSpPr>
          <p:cNvPr id="6" name="Rectangle 5">
            <a:extLst>
              <a:ext uri="{FF2B5EF4-FFF2-40B4-BE49-F238E27FC236}">
                <a16:creationId xmlns:a16="http://schemas.microsoft.com/office/drawing/2014/main" id="{7B333BC0-DC26-4422-BDE4-5974ABC9C98B}"/>
              </a:ext>
            </a:extLst>
          </p:cNvPr>
          <p:cNvSpPr/>
          <p:nvPr/>
        </p:nvSpPr>
        <p:spPr>
          <a:xfrm>
            <a:off x="1061244" y="9464675"/>
            <a:ext cx="15392400" cy="38100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085128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297FB6F-935B-4C19-A209-042F8B6E6309}"/>
              </a:ext>
            </a:extLst>
          </p:cNvPr>
          <p:cNvSpPr>
            <a:spLocks noGrp="1"/>
          </p:cNvSpPr>
          <p:nvPr>
            <p:ph type="body" sz="quarter" idx="10"/>
          </p:nvPr>
        </p:nvSpPr>
        <p:spPr>
          <a:xfrm>
            <a:off x="1823244" y="447675"/>
            <a:ext cx="16916400" cy="50800"/>
          </a:xfrm>
        </p:spPr>
        <p:txBody>
          <a:bodyPr/>
          <a:lstStyle/>
          <a:p>
            <a:r>
              <a:rPr lang="en-GB" dirty="0"/>
              <a:t>Summary Positivity (%) Scores Across the 10 Question Sets</a:t>
            </a:r>
          </a:p>
        </p:txBody>
      </p:sp>
      <p:sp>
        <p:nvSpPr>
          <p:cNvPr id="3" name="Text Placeholder 2">
            <a:extLst>
              <a:ext uri="{FF2B5EF4-FFF2-40B4-BE49-F238E27FC236}">
                <a16:creationId xmlns:a16="http://schemas.microsoft.com/office/drawing/2014/main" id="{CF4B70A3-22A3-4636-9A0D-23FA00540FD3}"/>
              </a:ext>
            </a:extLst>
          </p:cNvPr>
          <p:cNvSpPr>
            <a:spLocks noGrp="1"/>
          </p:cNvSpPr>
          <p:nvPr>
            <p:ph type="body" sz="quarter" idx="11"/>
          </p:nvPr>
        </p:nvSpPr>
        <p:spPr/>
        <p:txBody>
          <a:bodyPr/>
          <a:lstStyle/>
          <a:p>
            <a:endParaRPr lang="en-GB" dirty="0"/>
          </a:p>
        </p:txBody>
      </p:sp>
      <p:pic>
        <p:nvPicPr>
          <p:cNvPr id="5" name="Picture 4">
            <a:extLst>
              <a:ext uri="{FF2B5EF4-FFF2-40B4-BE49-F238E27FC236}">
                <a16:creationId xmlns:a16="http://schemas.microsoft.com/office/drawing/2014/main" id="{965F2E04-5E63-4F9F-8DF5-DC2D27D9CB05}"/>
              </a:ext>
            </a:extLst>
          </p:cNvPr>
          <p:cNvPicPr>
            <a:picLocks noChangeAspect="1"/>
          </p:cNvPicPr>
          <p:nvPr/>
        </p:nvPicPr>
        <p:blipFill>
          <a:blip r:embed="rId3"/>
          <a:stretch>
            <a:fillRect/>
          </a:stretch>
        </p:blipFill>
        <p:spPr>
          <a:xfrm>
            <a:off x="451645" y="1235075"/>
            <a:ext cx="19431000" cy="9753600"/>
          </a:xfrm>
          <a:prstGeom prst="rect">
            <a:avLst/>
          </a:prstGeom>
        </p:spPr>
      </p:pic>
    </p:spTree>
    <p:extLst>
      <p:ext uri="{BB962C8B-B14F-4D97-AF65-F5344CB8AC3E}">
        <p14:creationId xmlns:p14="http://schemas.microsoft.com/office/powerpoint/2010/main" val="13946825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EC47451-1303-47B4-8CAD-C8BB253D92AA}"/>
              </a:ext>
            </a:extLst>
          </p:cNvPr>
          <p:cNvSpPr>
            <a:spLocks noGrp="1"/>
          </p:cNvSpPr>
          <p:nvPr>
            <p:ph type="body" sz="quarter" idx="10"/>
          </p:nvPr>
        </p:nvSpPr>
        <p:spPr>
          <a:xfrm>
            <a:off x="609137" y="473075"/>
            <a:ext cx="17703800" cy="381000"/>
          </a:xfrm>
        </p:spPr>
        <p:txBody>
          <a:bodyPr/>
          <a:lstStyle/>
          <a:p>
            <a:r>
              <a:rPr lang="en-GB" sz="4800" dirty="0"/>
              <a:t>Equality, Diversity &amp; Inclusion </a:t>
            </a:r>
          </a:p>
        </p:txBody>
      </p:sp>
      <p:sp>
        <p:nvSpPr>
          <p:cNvPr id="3" name="Text Placeholder 2">
            <a:extLst>
              <a:ext uri="{FF2B5EF4-FFF2-40B4-BE49-F238E27FC236}">
                <a16:creationId xmlns:a16="http://schemas.microsoft.com/office/drawing/2014/main" id="{C72D34CB-4930-4613-BC4A-38D89D16E9F7}"/>
              </a:ext>
            </a:extLst>
          </p:cNvPr>
          <p:cNvSpPr>
            <a:spLocks noGrp="1"/>
          </p:cNvSpPr>
          <p:nvPr>
            <p:ph type="body" sz="quarter" idx="11"/>
          </p:nvPr>
        </p:nvSpPr>
        <p:spPr/>
        <p:txBody>
          <a:bodyPr/>
          <a:lstStyle/>
          <a:p>
            <a:endParaRPr lang="en-GB"/>
          </a:p>
        </p:txBody>
      </p:sp>
      <p:graphicFrame>
        <p:nvGraphicFramePr>
          <p:cNvPr id="4" name="Table 3">
            <a:extLst>
              <a:ext uri="{FF2B5EF4-FFF2-40B4-BE49-F238E27FC236}">
                <a16:creationId xmlns:a16="http://schemas.microsoft.com/office/drawing/2014/main" id="{6AD9E358-52D1-4E65-B7E8-B9F1043C6569}"/>
              </a:ext>
            </a:extLst>
          </p:cNvPr>
          <p:cNvGraphicFramePr>
            <a:graphicFrameLocks noGrp="1"/>
          </p:cNvGraphicFramePr>
          <p:nvPr>
            <p:extLst>
              <p:ext uri="{D42A27DB-BD31-4B8C-83A1-F6EECF244321}">
                <p14:modId xmlns:p14="http://schemas.microsoft.com/office/powerpoint/2010/main" val="3698464109"/>
              </p:ext>
            </p:extLst>
          </p:nvPr>
        </p:nvGraphicFramePr>
        <p:xfrm>
          <a:off x="756444" y="1795365"/>
          <a:ext cx="18059400" cy="9040910"/>
        </p:xfrm>
        <a:graphic>
          <a:graphicData uri="http://schemas.openxmlformats.org/drawingml/2006/table">
            <a:tbl>
              <a:tblPr firstRow="1" bandRow="1">
                <a:tableStyleId>{5C22544A-7EE6-4342-B048-85BDC9FD1C3A}</a:tableStyleId>
              </a:tblPr>
              <a:tblGrid>
                <a:gridCol w="9906000">
                  <a:extLst>
                    <a:ext uri="{9D8B030D-6E8A-4147-A177-3AD203B41FA5}">
                      <a16:colId xmlns:a16="http://schemas.microsoft.com/office/drawing/2014/main" val="521030250"/>
                    </a:ext>
                  </a:extLst>
                </a:gridCol>
                <a:gridCol w="4038600">
                  <a:extLst>
                    <a:ext uri="{9D8B030D-6E8A-4147-A177-3AD203B41FA5}">
                      <a16:colId xmlns:a16="http://schemas.microsoft.com/office/drawing/2014/main" val="1931944822"/>
                    </a:ext>
                  </a:extLst>
                </a:gridCol>
                <a:gridCol w="4114800">
                  <a:extLst>
                    <a:ext uri="{9D8B030D-6E8A-4147-A177-3AD203B41FA5}">
                      <a16:colId xmlns:a16="http://schemas.microsoft.com/office/drawing/2014/main" val="2371286079"/>
                    </a:ext>
                  </a:extLst>
                </a:gridCol>
              </a:tblGrid>
              <a:tr h="1000346">
                <a:tc>
                  <a:txBody>
                    <a:bodyPr/>
                    <a:lstStyle/>
                    <a:p>
                      <a:pPr algn="ctr">
                        <a:lnSpc>
                          <a:spcPct val="107000"/>
                        </a:lnSpc>
                        <a:spcAft>
                          <a:spcPts val="1680"/>
                        </a:spcAft>
                      </a:pPr>
                      <a:r>
                        <a:rPr lang="en-GB" sz="30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Question (*Total % response ranging from 1 to more than 10 times in the last 12 months)</a:t>
                      </a:r>
                      <a:endParaRPr lang="en-GB" sz="30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rgbClr val="002060"/>
                    </a:solidFill>
                  </a:tcPr>
                </a:tc>
                <a:tc>
                  <a:txBody>
                    <a:bodyPr/>
                    <a:lstStyle/>
                    <a:p>
                      <a:pPr algn="ctr">
                        <a:lnSpc>
                          <a:spcPct val="107000"/>
                        </a:lnSpc>
                        <a:spcAft>
                          <a:spcPts val="1680"/>
                        </a:spcAft>
                      </a:pPr>
                      <a:r>
                        <a:rPr lang="en-GB" sz="30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Yes – 2023</a:t>
                      </a:r>
                      <a:endParaRPr lang="en-GB" sz="30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rgbClr val="002060"/>
                    </a:solidFill>
                  </a:tcPr>
                </a:tc>
                <a:tc>
                  <a:txBody>
                    <a:bodyPr/>
                    <a:lstStyle/>
                    <a:p>
                      <a:pPr algn="ctr">
                        <a:lnSpc>
                          <a:spcPct val="107000"/>
                        </a:lnSpc>
                        <a:spcAft>
                          <a:spcPts val="1680"/>
                        </a:spcAft>
                      </a:pPr>
                      <a:r>
                        <a:rPr lang="en-GB" sz="30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Yes - 2024</a:t>
                      </a:r>
                      <a:endParaRPr lang="en-GB" sz="30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rgbClr val="002060"/>
                    </a:solidFill>
                  </a:tcPr>
                </a:tc>
                <a:extLst>
                  <a:ext uri="{0D108BD9-81ED-4DB2-BD59-A6C34878D82A}">
                    <a16:rowId xmlns:a16="http://schemas.microsoft.com/office/drawing/2014/main" val="3701056361"/>
                  </a:ext>
                </a:extLst>
              </a:tr>
              <a:tr h="1000346">
                <a:tc>
                  <a:txBody>
                    <a:bodyPr/>
                    <a:lstStyle/>
                    <a:p>
                      <a:pPr algn="just">
                        <a:lnSpc>
                          <a:spcPct val="107000"/>
                        </a:lnSpc>
                        <a:spcAft>
                          <a:spcPts val="1680"/>
                        </a:spcAft>
                      </a:pPr>
                      <a:r>
                        <a:rPr lang="en-GB" sz="3000" dirty="0">
                          <a:solidFill>
                            <a:srgbClr val="242424"/>
                          </a:solidFill>
                          <a:effectLst/>
                          <a:latin typeface="Arial" panose="020B0604020202020204" pitchFamily="34" charset="0"/>
                          <a:ea typeface="Times New Roman" panose="02020603050405020304" pitchFamily="18" charset="0"/>
                          <a:cs typeface="Arial" panose="020B0604020202020204" pitchFamily="34" charset="0"/>
                        </a:rPr>
                        <a:t>*In the last 12 months</a:t>
                      </a:r>
                      <a:r>
                        <a:rPr lang="en-GB" sz="3000" baseline="0" dirty="0">
                          <a:solidFill>
                            <a:srgbClr val="242424"/>
                          </a:solidFill>
                          <a:effectLst/>
                          <a:latin typeface="Arial" panose="020B0604020202020204" pitchFamily="34" charset="0"/>
                          <a:ea typeface="Times New Roman" panose="02020603050405020304" pitchFamily="18" charset="0"/>
                          <a:cs typeface="Arial" panose="020B0604020202020204" pitchFamily="34" charset="0"/>
                        </a:rPr>
                        <a:t> have you experienced bullying, harassment or abuse by your line manager? </a:t>
                      </a:r>
                      <a:endParaRPr lang="en-GB" sz="3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algn="ctr">
                        <a:lnSpc>
                          <a:spcPct val="107000"/>
                        </a:lnSpc>
                        <a:spcAft>
                          <a:spcPts val="1680"/>
                        </a:spcAft>
                      </a:pPr>
                      <a:r>
                        <a:rPr lang="en-GB" sz="3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16.2%</a:t>
                      </a:r>
                      <a:endParaRPr lang="en-GB" sz="3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lnSpc>
                          <a:spcPct val="107000"/>
                        </a:lnSpc>
                        <a:spcAft>
                          <a:spcPts val="1680"/>
                        </a:spcAft>
                      </a:pPr>
                      <a:r>
                        <a:rPr lang="en-GB" sz="30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19%</a:t>
                      </a:r>
                    </a:p>
                  </a:txBody>
                  <a:tcPr marL="68580" marR="68580" marT="0" marB="0">
                    <a:solidFill>
                      <a:schemeClr val="accent1">
                        <a:lumMod val="20000"/>
                        <a:lumOff val="80000"/>
                      </a:schemeClr>
                    </a:solidFill>
                  </a:tcPr>
                </a:tc>
                <a:extLst>
                  <a:ext uri="{0D108BD9-81ED-4DB2-BD59-A6C34878D82A}">
                    <a16:rowId xmlns:a16="http://schemas.microsoft.com/office/drawing/2014/main" val="859602521"/>
                  </a:ext>
                </a:extLst>
              </a:tr>
              <a:tr h="1000346">
                <a:tc>
                  <a:txBody>
                    <a:bodyPr/>
                    <a:lstStyle/>
                    <a:p>
                      <a:pPr marL="0" marR="0" lvl="0" indent="0" algn="just" defTabSz="457200" rtl="0" eaLnBrk="1" fontAlgn="auto" latinLnBrk="0" hangingPunct="1">
                        <a:lnSpc>
                          <a:spcPct val="107000"/>
                        </a:lnSpc>
                        <a:spcBef>
                          <a:spcPts val="0"/>
                        </a:spcBef>
                        <a:spcAft>
                          <a:spcPts val="1680"/>
                        </a:spcAft>
                        <a:buClrTx/>
                        <a:buSzTx/>
                        <a:buFontTx/>
                        <a:buNone/>
                        <a:tabLst/>
                        <a:defRPr/>
                      </a:pPr>
                      <a:r>
                        <a:rPr lang="en-GB" sz="3000" dirty="0">
                          <a:solidFill>
                            <a:srgbClr val="242424"/>
                          </a:solidFill>
                          <a:effectLst/>
                          <a:latin typeface="Arial" panose="020B0604020202020204" pitchFamily="34" charset="0"/>
                          <a:ea typeface="Times New Roman" panose="02020603050405020304" pitchFamily="18" charset="0"/>
                          <a:cs typeface="Arial" panose="020B0604020202020204" pitchFamily="34" charset="0"/>
                        </a:rPr>
                        <a:t>*In the last 12 months</a:t>
                      </a:r>
                      <a:r>
                        <a:rPr lang="en-GB" sz="3000" baseline="0" dirty="0">
                          <a:solidFill>
                            <a:srgbClr val="242424"/>
                          </a:solidFill>
                          <a:effectLst/>
                          <a:latin typeface="Arial" panose="020B0604020202020204" pitchFamily="34" charset="0"/>
                          <a:ea typeface="Times New Roman" panose="02020603050405020304" pitchFamily="18" charset="0"/>
                          <a:cs typeface="Arial" panose="020B0604020202020204" pitchFamily="34" charset="0"/>
                        </a:rPr>
                        <a:t> have you experienced bullying, harassment or abuse from other colleagues?</a:t>
                      </a:r>
                      <a:endParaRPr lang="en-GB" sz="3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algn="ctr">
                        <a:lnSpc>
                          <a:spcPct val="107000"/>
                        </a:lnSpc>
                        <a:spcAft>
                          <a:spcPts val="1680"/>
                        </a:spcAft>
                      </a:pPr>
                      <a:r>
                        <a:rPr lang="en-GB" sz="3000" dirty="0">
                          <a:solidFill>
                            <a:schemeClr val="tx1"/>
                          </a:solidFill>
                          <a:effectLst/>
                          <a:latin typeface="Arial" panose="020B0604020202020204" pitchFamily="34" charset="0"/>
                          <a:ea typeface="Calibri" panose="020F0502020204030204" pitchFamily="34" charset="0"/>
                          <a:cs typeface="Arial" panose="020B0604020202020204" pitchFamily="34" charset="0"/>
                        </a:rPr>
                        <a:t>19.3%</a:t>
                      </a:r>
                    </a:p>
                  </a:txBody>
                  <a:tcPr marL="68580" marR="68580" marT="0" marB="0">
                    <a:solidFill>
                      <a:schemeClr val="accent1">
                        <a:lumMod val="20000"/>
                        <a:lumOff val="80000"/>
                      </a:schemeClr>
                    </a:solidFill>
                  </a:tcPr>
                </a:tc>
                <a:tc>
                  <a:txBody>
                    <a:bodyPr/>
                    <a:lstStyle/>
                    <a:p>
                      <a:pPr algn="ctr">
                        <a:lnSpc>
                          <a:spcPct val="107000"/>
                        </a:lnSpc>
                        <a:spcAft>
                          <a:spcPts val="1680"/>
                        </a:spcAft>
                      </a:pPr>
                      <a:r>
                        <a:rPr lang="en-GB" sz="30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24%</a:t>
                      </a:r>
                    </a:p>
                  </a:txBody>
                  <a:tcPr marL="68580" marR="68580" marT="0" marB="0">
                    <a:solidFill>
                      <a:schemeClr val="accent1">
                        <a:lumMod val="20000"/>
                        <a:lumOff val="80000"/>
                      </a:schemeClr>
                    </a:solidFill>
                  </a:tcPr>
                </a:tc>
                <a:extLst>
                  <a:ext uri="{0D108BD9-81ED-4DB2-BD59-A6C34878D82A}">
                    <a16:rowId xmlns:a16="http://schemas.microsoft.com/office/drawing/2014/main" val="3559652284"/>
                  </a:ext>
                </a:extLst>
              </a:tr>
              <a:tr h="1519417">
                <a:tc>
                  <a:txBody>
                    <a:bodyPr/>
                    <a:lstStyle/>
                    <a:p>
                      <a:pPr marL="0" marR="0" lvl="0" indent="0" algn="just" defTabSz="457200" rtl="0" eaLnBrk="1" fontAlgn="auto" latinLnBrk="0" hangingPunct="1">
                        <a:lnSpc>
                          <a:spcPct val="107000"/>
                        </a:lnSpc>
                        <a:spcBef>
                          <a:spcPts val="0"/>
                        </a:spcBef>
                        <a:spcAft>
                          <a:spcPts val="1680"/>
                        </a:spcAft>
                        <a:buClrTx/>
                        <a:buSzTx/>
                        <a:buFontTx/>
                        <a:buNone/>
                        <a:tabLst/>
                        <a:defRPr/>
                      </a:pPr>
                      <a:r>
                        <a:rPr lang="en-GB" sz="3000" dirty="0">
                          <a:solidFill>
                            <a:srgbClr val="242424"/>
                          </a:solidFill>
                          <a:effectLst/>
                          <a:latin typeface="Arial" panose="020B0604020202020204" pitchFamily="34" charset="0"/>
                          <a:ea typeface="Times New Roman" panose="02020603050405020304" pitchFamily="18" charset="0"/>
                          <a:cs typeface="Arial" panose="020B0604020202020204" pitchFamily="34" charset="0"/>
                        </a:rPr>
                        <a:t>*In the last 12 months</a:t>
                      </a:r>
                      <a:r>
                        <a:rPr lang="en-GB" sz="3000" baseline="0" dirty="0">
                          <a:solidFill>
                            <a:srgbClr val="242424"/>
                          </a:solidFill>
                          <a:effectLst/>
                          <a:latin typeface="Arial" panose="020B0604020202020204" pitchFamily="34" charset="0"/>
                          <a:ea typeface="Times New Roman" panose="02020603050405020304" pitchFamily="18" charset="0"/>
                          <a:cs typeface="Arial" panose="020B0604020202020204" pitchFamily="34" charset="0"/>
                        </a:rPr>
                        <a:t> have you experienced bullying, harassment or abuse by patients/service users/relative or members of the public? </a:t>
                      </a:r>
                      <a:endParaRPr lang="en-GB" sz="3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algn="ctr">
                        <a:lnSpc>
                          <a:spcPct val="107000"/>
                        </a:lnSpc>
                        <a:spcAft>
                          <a:spcPts val="1680"/>
                        </a:spcAft>
                      </a:pPr>
                      <a:r>
                        <a:rPr lang="en-GB" sz="3000" dirty="0">
                          <a:solidFill>
                            <a:schemeClr val="tx1"/>
                          </a:solidFill>
                          <a:effectLst/>
                          <a:latin typeface="Arial" panose="020B0604020202020204" pitchFamily="34" charset="0"/>
                          <a:ea typeface="Calibri" panose="020F0502020204030204" pitchFamily="34" charset="0"/>
                          <a:cs typeface="Arial" panose="020B0604020202020204" pitchFamily="34" charset="0"/>
                        </a:rPr>
                        <a:t>15.3%</a:t>
                      </a:r>
                    </a:p>
                  </a:txBody>
                  <a:tcPr marL="68580" marR="68580" marT="0" marB="0">
                    <a:solidFill>
                      <a:schemeClr val="accent1">
                        <a:lumMod val="20000"/>
                        <a:lumOff val="80000"/>
                      </a:schemeClr>
                    </a:solidFill>
                  </a:tcPr>
                </a:tc>
                <a:tc>
                  <a:txBody>
                    <a:bodyPr/>
                    <a:lstStyle/>
                    <a:p>
                      <a:pPr algn="ctr">
                        <a:lnSpc>
                          <a:spcPct val="107000"/>
                        </a:lnSpc>
                        <a:spcAft>
                          <a:spcPts val="1680"/>
                        </a:spcAft>
                      </a:pPr>
                      <a:r>
                        <a:rPr lang="en-GB" sz="30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25%</a:t>
                      </a:r>
                    </a:p>
                  </a:txBody>
                  <a:tcPr marL="68580" marR="68580" marT="0" marB="0">
                    <a:solidFill>
                      <a:schemeClr val="accent1">
                        <a:lumMod val="20000"/>
                        <a:lumOff val="80000"/>
                      </a:schemeClr>
                    </a:solidFill>
                  </a:tcPr>
                </a:tc>
                <a:extLst>
                  <a:ext uri="{0D108BD9-81ED-4DB2-BD59-A6C34878D82A}">
                    <a16:rowId xmlns:a16="http://schemas.microsoft.com/office/drawing/2014/main" val="1552772611"/>
                  </a:ext>
                </a:extLst>
              </a:tr>
              <a:tr h="1000346">
                <a:tc>
                  <a:txBody>
                    <a:bodyPr/>
                    <a:lstStyle/>
                    <a:p>
                      <a:pPr algn="just">
                        <a:lnSpc>
                          <a:spcPct val="107000"/>
                        </a:lnSpc>
                        <a:spcAft>
                          <a:spcPts val="1680"/>
                        </a:spcAft>
                      </a:pPr>
                      <a:r>
                        <a:rPr lang="en-GB" sz="3000" dirty="0">
                          <a:effectLst/>
                          <a:latin typeface="Arial" panose="020B0604020202020204" pitchFamily="34" charset="0"/>
                          <a:ea typeface="Calibri" panose="020F0502020204030204" pitchFamily="34" charset="0"/>
                          <a:cs typeface="Arial" panose="020B0604020202020204" pitchFamily="34" charset="0"/>
                        </a:rPr>
                        <a:t>I think that my organisation respects</a:t>
                      </a:r>
                      <a:r>
                        <a:rPr lang="en-GB" sz="3000" baseline="0" dirty="0">
                          <a:effectLst/>
                          <a:latin typeface="Arial" panose="020B0604020202020204" pitchFamily="34" charset="0"/>
                          <a:ea typeface="Calibri" panose="020F0502020204030204" pitchFamily="34" charset="0"/>
                          <a:cs typeface="Arial" panose="020B0604020202020204" pitchFamily="34" charset="0"/>
                        </a:rPr>
                        <a:t> individual differences (e.g. culture, working styles, backgrounds ideas)</a:t>
                      </a:r>
                      <a:endParaRPr lang="en-GB" sz="3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algn="ctr">
                        <a:lnSpc>
                          <a:spcPct val="107000"/>
                        </a:lnSpc>
                        <a:spcAft>
                          <a:spcPts val="1680"/>
                        </a:spcAft>
                      </a:pPr>
                      <a:r>
                        <a:rPr lang="en-GB" sz="3000" dirty="0">
                          <a:solidFill>
                            <a:schemeClr val="tx1"/>
                          </a:solidFill>
                          <a:effectLst/>
                          <a:latin typeface="Arial" panose="020B0604020202020204" pitchFamily="34" charset="0"/>
                          <a:ea typeface="Calibri" panose="020F0502020204030204" pitchFamily="34" charset="0"/>
                          <a:cs typeface="Arial" panose="020B0604020202020204" pitchFamily="34" charset="0"/>
                        </a:rPr>
                        <a:t>65%</a:t>
                      </a:r>
                    </a:p>
                  </a:txBody>
                  <a:tcPr marL="68580" marR="68580" marT="0" marB="0">
                    <a:solidFill>
                      <a:schemeClr val="accent1">
                        <a:lumMod val="20000"/>
                        <a:lumOff val="80000"/>
                      </a:schemeClr>
                    </a:solidFill>
                  </a:tcPr>
                </a:tc>
                <a:tc>
                  <a:txBody>
                    <a:bodyPr/>
                    <a:lstStyle/>
                    <a:p>
                      <a:pPr algn="ctr">
                        <a:lnSpc>
                          <a:spcPct val="107000"/>
                        </a:lnSpc>
                        <a:spcAft>
                          <a:spcPts val="1680"/>
                        </a:spcAft>
                      </a:pPr>
                      <a:r>
                        <a:rPr lang="en-GB" sz="30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59%</a:t>
                      </a:r>
                    </a:p>
                  </a:txBody>
                  <a:tcPr marL="68580" marR="68580" marT="0" marB="0">
                    <a:solidFill>
                      <a:schemeClr val="accent1">
                        <a:lumMod val="20000"/>
                        <a:lumOff val="80000"/>
                      </a:schemeClr>
                    </a:solidFill>
                  </a:tcPr>
                </a:tc>
                <a:extLst>
                  <a:ext uri="{0D108BD9-81ED-4DB2-BD59-A6C34878D82A}">
                    <a16:rowId xmlns:a16="http://schemas.microsoft.com/office/drawing/2014/main" val="1820326073"/>
                  </a:ext>
                </a:extLst>
              </a:tr>
              <a:tr h="1000346">
                <a:tc>
                  <a:txBody>
                    <a:bodyPr/>
                    <a:lstStyle/>
                    <a:p>
                      <a:pPr algn="just">
                        <a:lnSpc>
                          <a:spcPct val="107000"/>
                        </a:lnSpc>
                        <a:spcAft>
                          <a:spcPts val="1680"/>
                        </a:spcAft>
                      </a:pPr>
                      <a:r>
                        <a:rPr lang="en-GB" sz="3000" dirty="0">
                          <a:effectLst/>
                          <a:latin typeface="Arial" panose="020B0604020202020204" pitchFamily="34" charset="0"/>
                          <a:ea typeface="Calibri" panose="020F0502020204030204" pitchFamily="34" charset="0"/>
                          <a:cs typeface="Arial" panose="020B0604020202020204" pitchFamily="34" charset="0"/>
                        </a:rPr>
                        <a:t>In the last 12 months have you experienced discrimination</a:t>
                      </a:r>
                      <a:r>
                        <a:rPr lang="en-GB" sz="3000" baseline="0" dirty="0">
                          <a:effectLst/>
                          <a:latin typeface="Arial" panose="020B0604020202020204" pitchFamily="34" charset="0"/>
                          <a:ea typeface="Calibri" panose="020F0502020204030204" pitchFamily="34" charset="0"/>
                          <a:cs typeface="Arial" panose="020B0604020202020204" pitchFamily="34" charset="0"/>
                        </a:rPr>
                        <a:t> at work from a manager / team leader? </a:t>
                      </a:r>
                      <a:endParaRPr lang="en-GB" sz="3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algn="ctr">
                        <a:lnSpc>
                          <a:spcPct val="107000"/>
                        </a:lnSpc>
                        <a:spcAft>
                          <a:spcPts val="1680"/>
                        </a:spcAft>
                      </a:pPr>
                      <a:r>
                        <a:rPr lang="en-GB" sz="3000" dirty="0">
                          <a:solidFill>
                            <a:schemeClr val="tx1"/>
                          </a:solidFill>
                          <a:effectLst/>
                          <a:latin typeface="Arial" panose="020B0604020202020204" pitchFamily="34" charset="0"/>
                          <a:ea typeface="Calibri" panose="020F0502020204030204" pitchFamily="34" charset="0"/>
                          <a:cs typeface="Arial" panose="020B0604020202020204" pitchFamily="34" charset="0"/>
                        </a:rPr>
                        <a:t>6%</a:t>
                      </a:r>
                    </a:p>
                  </a:txBody>
                  <a:tcPr marL="68580" marR="68580" marT="0" marB="0">
                    <a:solidFill>
                      <a:schemeClr val="accent1">
                        <a:lumMod val="20000"/>
                        <a:lumOff val="80000"/>
                      </a:schemeClr>
                    </a:solidFill>
                  </a:tcPr>
                </a:tc>
                <a:tc>
                  <a:txBody>
                    <a:bodyPr/>
                    <a:lstStyle/>
                    <a:p>
                      <a:pPr algn="ctr">
                        <a:lnSpc>
                          <a:spcPct val="107000"/>
                        </a:lnSpc>
                        <a:spcAft>
                          <a:spcPts val="1680"/>
                        </a:spcAft>
                      </a:pPr>
                      <a:r>
                        <a:rPr lang="en-GB" sz="30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8%</a:t>
                      </a:r>
                    </a:p>
                  </a:txBody>
                  <a:tcPr marL="68580" marR="68580" marT="0" marB="0">
                    <a:solidFill>
                      <a:schemeClr val="accent1">
                        <a:lumMod val="20000"/>
                        <a:lumOff val="80000"/>
                      </a:schemeClr>
                    </a:solidFill>
                  </a:tcPr>
                </a:tc>
                <a:extLst>
                  <a:ext uri="{0D108BD9-81ED-4DB2-BD59-A6C34878D82A}">
                    <a16:rowId xmlns:a16="http://schemas.microsoft.com/office/drawing/2014/main" val="831662631"/>
                  </a:ext>
                </a:extLst>
              </a:tr>
              <a:tr h="1000346">
                <a:tc>
                  <a:txBody>
                    <a:bodyPr/>
                    <a:lstStyle/>
                    <a:p>
                      <a:pPr algn="just">
                        <a:lnSpc>
                          <a:spcPct val="107000"/>
                        </a:lnSpc>
                        <a:spcAft>
                          <a:spcPts val="1680"/>
                        </a:spcAft>
                      </a:pPr>
                      <a:r>
                        <a:rPr lang="en-GB" sz="3000" dirty="0">
                          <a:effectLst/>
                          <a:latin typeface="Arial" panose="020B0604020202020204" pitchFamily="34" charset="0"/>
                          <a:ea typeface="Calibri" panose="020F0502020204030204" pitchFamily="34" charset="0"/>
                          <a:cs typeface="Arial" panose="020B0604020202020204" pitchFamily="34" charset="0"/>
                        </a:rPr>
                        <a:t>In the last 12 months have you experienced discrimination</a:t>
                      </a:r>
                      <a:r>
                        <a:rPr lang="en-GB" sz="3000" baseline="0" dirty="0">
                          <a:effectLst/>
                          <a:latin typeface="Arial" panose="020B0604020202020204" pitchFamily="34" charset="0"/>
                          <a:ea typeface="Calibri" panose="020F0502020204030204" pitchFamily="34" charset="0"/>
                          <a:cs typeface="Arial" panose="020B0604020202020204" pitchFamily="34" charset="0"/>
                        </a:rPr>
                        <a:t> at work from other colleagues?</a:t>
                      </a:r>
                      <a:endParaRPr lang="en-GB" sz="3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algn="ctr">
                        <a:lnSpc>
                          <a:spcPct val="107000"/>
                        </a:lnSpc>
                        <a:spcAft>
                          <a:spcPts val="1680"/>
                        </a:spcAft>
                      </a:pPr>
                      <a:r>
                        <a:rPr lang="en-GB" sz="3000" dirty="0">
                          <a:solidFill>
                            <a:schemeClr val="tx1"/>
                          </a:solidFill>
                          <a:effectLst/>
                          <a:latin typeface="Arial" panose="020B0604020202020204" pitchFamily="34" charset="0"/>
                          <a:ea typeface="Calibri" panose="020F0502020204030204" pitchFamily="34" charset="0"/>
                          <a:cs typeface="Arial" panose="020B0604020202020204" pitchFamily="34" charset="0"/>
                        </a:rPr>
                        <a:t>6%</a:t>
                      </a:r>
                    </a:p>
                  </a:txBody>
                  <a:tcPr marL="68580" marR="68580" marT="0" marB="0">
                    <a:solidFill>
                      <a:schemeClr val="accent1">
                        <a:lumMod val="20000"/>
                        <a:lumOff val="80000"/>
                      </a:schemeClr>
                    </a:solidFill>
                  </a:tcPr>
                </a:tc>
                <a:tc>
                  <a:txBody>
                    <a:bodyPr/>
                    <a:lstStyle/>
                    <a:p>
                      <a:pPr algn="ctr">
                        <a:lnSpc>
                          <a:spcPct val="107000"/>
                        </a:lnSpc>
                        <a:spcAft>
                          <a:spcPts val="1680"/>
                        </a:spcAft>
                      </a:pPr>
                      <a:r>
                        <a:rPr lang="en-GB" sz="30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8%</a:t>
                      </a:r>
                    </a:p>
                  </a:txBody>
                  <a:tcPr marL="68580" marR="68580" marT="0" marB="0">
                    <a:solidFill>
                      <a:schemeClr val="accent1">
                        <a:lumMod val="20000"/>
                        <a:lumOff val="80000"/>
                      </a:schemeClr>
                    </a:solidFill>
                  </a:tcPr>
                </a:tc>
                <a:extLst>
                  <a:ext uri="{0D108BD9-81ED-4DB2-BD59-A6C34878D82A}">
                    <a16:rowId xmlns:a16="http://schemas.microsoft.com/office/drawing/2014/main" val="588810265"/>
                  </a:ext>
                </a:extLst>
              </a:tr>
              <a:tr h="1519417">
                <a:tc>
                  <a:txBody>
                    <a:bodyPr/>
                    <a:lstStyle/>
                    <a:p>
                      <a:pPr marL="0" marR="0" lvl="0" indent="0" algn="just" defTabSz="457200" rtl="0" eaLnBrk="1" fontAlgn="auto" latinLnBrk="0" hangingPunct="1">
                        <a:lnSpc>
                          <a:spcPct val="107000"/>
                        </a:lnSpc>
                        <a:spcBef>
                          <a:spcPts val="0"/>
                        </a:spcBef>
                        <a:spcAft>
                          <a:spcPts val="1680"/>
                        </a:spcAft>
                        <a:buClrTx/>
                        <a:buSzTx/>
                        <a:buFontTx/>
                        <a:buNone/>
                        <a:tabLst/>
                        <a:defRPr/>
                      </a:pPr>
                      <a:r>
                        <a:rPr lang="en-GB" sz="3000" dirty="0">
                          <a:effectLst/>
                          <a:latin typeface="Arial" panose="020B0604020202020204" pitchFamily="34" charset="0"/>
                          <a:ea typeface="Calibri" panose="020F0502020204030204" pitchFamily="34" charset="0"/>
                          <a:cs typeface="Arial" panose="020B0604020202020204" pitchFamily="34" charset="0"/>
                        </a:rPr>
                        <a:t>In the last 12 months have you experienced discrimination</a:t>
                      </a:r>
                      <a:r>
                        <a:rPr lang="en-GB" sz="3000" baseline="0" dirty="0">
                          <a:effectLst/>
                          <a:latin typeface="Arial" panose="020B0604020202020204" pitchFamily="34" charset="0"/>
                          <a:ea typeface="Calibri" panose="020F0502020204030204" pitchFamily="34" charset="0"/>
                          <a:cs typeface="Arial" panose="020B0604020202020204" pitchFamily="34" charset="0"/>
                        </a:rPr>
                        <a:t> at work from a patient/service user/relative/public?</a:t>
                      </a:r>
                      <a:endParaRPr lang="en-GB" sz="3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accent1">
                        <a:lumMod val="40000"/>
                        <a:lumOff val="60000"/>
                      </a:schemeClr>
                    </a:solidFill>
                  </a:tcPr>
                </a:tc>
                <a:tc>
                  <a:txBody>
                    <a:bodyPr/>
                    <a:lstStyle/>
                    <a:p>
                      <a:pPr algn="ctr">
                        <a:lnSpc>
                          <a:spcPct val="107000"/>
                        </a:lnSpc>
                        <a:spcAft>
                          <a:spcPts val="1680"/>
                        </a:spcAft>
                      </a:pPr>
                      <a:r>
                        <a:rPr lang="en-GB" sz="3000" dirty="0">
                          <a:solidFill>
                            <a:schemeClr val="tx1"/>
                          </a:solidFill>
                          <a:effectLst/>
                          <a:latin typeface="Arial" panose="020B0604020202020204" pitchFamily="34" charset="0"/>
                          <a:ea typeface="Calibri" panose="020F0502020204030204" pitchFamily="34" charset="0"/>
                          <a:cs typeface="Arial" panose="020B0604020202020204" pitchFamily="34" charset="0"/>
                        </a:rPr>
                        <a:t>7%</a:t>
                      </a:r>
                    </a:p>
                  </a:txBody>
                  <a:tcPr marL="68580" marR="68580" marT="0" marB="0">
                    <a:solidFill>
                      <a:schemeClr val="accent1">
                        <a:lumMod val="20000"/>
                        <a:lumOff val="80000"/>
                      </a:schemeClr>
                    </a:solidFill>
                  </a:tcPr>
                </a:tc>
                <a:tc>
                  <a:txBody>
                    <a:bodyPr/>
                    <a:lstStyle/>
                    <a:p>
                      <a:pPr algn="ctr">
                        <a:lnSpc>
                          <a:spcPct val="107000"/>
                        </a:lnSpc>
                        <a:spcAft>
                          <a:spcPts val="1680"/>
                        </a:spcAft>
                      </a:pPr>
                      <a:r>
                        <a:rPr lang="en-GB" sz="3000" b="1" dirty="0">
                          <a:solidFill>
                            <a:srgbClr val="FF0000"/>
                          </a:solidFill>
                          <a:effectLst/>
                          <a:latin typeface="Arial" panose="020B0604020202020204" pitchFamily="34" charset="0"/>
                          <a:ea typeface="Calibri" panose="020F0502020204030204" pitchFamily="34" charset="0"/>
                          <a:cs typeface="Arial" panose="020B0604020202020204" pitchFamily="34" charset="0"/>
                        </a:rPr>
                        <a:t>9%</a:t>
                      </a:r>
                    </a:p>
                  </a:txBody>
                  <a:tcPr marL="68580" marR="68580" marT="0" marB="0">
                    <a:solidFill>
                      <a:schemeClr val="accent1">
                        <a:lumMod val="20000"/>
                        <a:lumOff val="80000"/>
                      </a:schemeClr>
                    </a:solidFill>
                  </a:tcPr>
                </a:tc>
                <a:extLst>
                  <a:ext uri="{0D108BD9-81ED-4DB2-BD59-A6C34878D82A}">
                    <a16:rowId xmlns:a16="http://schemas.microsoft.com/office/drawing/2014/main" val="271024721"/>
                  </a:ext>
                </a:extLst>
              </a:tr>
            </a:tbl>
          </a:graphicData>
        </a:graphic>
      </p:graphicFrame>
    </p:spTree>
    <p:extLst>
      <p:ext uri="{BB962C8B-B14F-4D97-AF65-F5344CB8AC3E}">
        <p14:creationId xmlns:p14="http://schemas.microsoft.com/office/powerpoint/2010/main" val="28417233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5B28DCE-9ECA-444F-9FE8-E921A89AC5F0}"/>
              </a:ext>
            </a:extLst>
          </p:cNvPr>
          <p:cNvSpPr>
            <a:spLocks noGrp="1"/>
          </p:cNvSpPr>
          <p:nvPr>
            <p:ph type="body" sz="quarter" idx="10"/>
          </p:nvPr>
        </p:nvSpPr>
        <p:spPr>
          <a:xfrm>
            <a:off x="1747044" y="396875"/>
            <a:ext cx="15875000" cy="228600"/>
          </a:xfrm>
        </p:spPr>
        <p:txBody>
          <a:bodyPr/>
          <a:lstStyle/>
          <a:p>
            <a:r>
              <a:rPr lang="en-GB" dirty="0"/>
              <a:t>Free Text – Thematic Analysis of </a:t>
            </a:r>
            <a:r>
              <a:rPr lang="en-GB" i="1" dirty="0"/>
              <a:t>Positive</a:t>
            </a:r>
            <a:r>
              <a:rPr lang="en-GB" dirty="0"/>
              <a:t> Comments</a:t>
            </a:r>
          </a:p>
        </p:txBody>
      </p:sp>
      <p:sp>
        <p:nvSpPr>
          <p:cNvPr id="10" name="TextBox 9">
            <a:extLst>
              <a:ext uri="{FF2B5EF4-FFF2-40B4-BE49-F238E27FC236}">
                <a16:creationId xmlns:a16="http://schemas.microsoft.com/office/drawing/2014/main" id="{62A5F870-A071-4C30-929E-D09D2AB87745}"/>
              </a:ext>
            </a:extLst>
          </p:cNvPr>
          <p:cNvSpPr txBox="1"/>
          <p:nvPr/>
        </p:nvSpPr>
        <p:spPr>
          <a:xfrm>
            <a:off x="11576844" y="1006475"/>
            <a:ext cx="8229600" cy="10802957"/>
          </a:xfrm>
          <a:prstGeom prst="rect">
            <a:avLst/>
          </a:prstGeom>
          <a:noFill/>
        </p:spPr>
        <p:txBody>
          <a:bodyPr wrap="square" rtlCol="0">
            <a:spAutoFit/>
          </a:bodyPr>
          <a:lstStyle/>
          <a:p>
            <a:r>
              <a:rPr lang="en-GB" sz="3300" b="1" dirty="0"/>
              <a:t>Supportive Teams: </a:t>
            </a:r>
            <a:r>
              <a:rPr lang="en-GB" sz="3300" dirty="0"/>
              <a:t>Many comments highlighted the supportive nature of immediate teams and colleagues.  Phrases included “support team” and “great colleagues” frequently mentioned, suggesting a strong sense of comradery from respondents.</a:t>
            </a:r>
          </a:p>
          <a:p>
            <a:endParaRPr lang="en-GB" sz="3300" dirty="0"/>
          </a:p>
          <a:p>
            <a:r>
              <a:rPr lang="en-GB" sz="3300" b="1" dirty="0"/>
              <a:t>Job Satisfaction: </a:t>
            </a:r>
            <a:r>
              <a:rPr lang="en-GB" sz="3300" dirty="0"/>
              <a:t>Many expressed enjoyment and fulfilment in their roles.  Comments such as “I enjoy my job” and “I love my job” were a common theme, indicating an overall satisfaction among respondents.” </a:t>
            </a:r>
            <a:endParaRPr lang="en-GB" sz="3300" b="1" dirty="0"/>
          </a:p>
          <a:p>
            <a:endParaRPr lang="en-GB" sz="3300" dirty="0"/>
          </a:p>
          <a:p>
            <a:r>
              <a:rPr lang="en-GB" sz="3300" b="1" dirty="0"/>
              <a:t>Patient Care</a:t>
            </a:r>
            <a:r>
              <a:rPr lang="en-GB" sz="3300" dirty="0"/>
              <a:t>: Comments indicate a strong sense of pride in the quality of care provided to patients.  Respondents frequently mention going “above and beyond” to ensure patient wellbeing, reflecting a deep commitment to their roles and their patients.</a:t>
            </a:r>
          </a:p>
          <a:p>
            <a:endParaRPr lang="en-GB" sz="3600" dirty="0"/>
          </a:p>
        </p:txBody>
      </p:sp>
      <p:graphicFrame>
        <p:nvGraphicFramePr>
          <p:cNvPr id="5" name="Chart 4">
            <a:extLst>
              <a:ext uri="{FF2B5EF4-FFF2-40B4-BE49-F238E27FC236}">
                <a16:creationId xmlns:a16="http://schemas.microsoft.com/office/drawing/2014/main" id="{B87E26C2-CA70-4F71-B75E-34E1FA8E1AEA}"/>
              </a:ext>
            </a:extLst>
          </p:cNvPr>
          <p:cNvGraphicFramePr>
            <a:graphicFrameLocks/>
          </p:cNvGraphicFramePr>
          <p:nvPr>
            <p:extLst>
              <p:ext uri="{D42A27DB-BD31-4B8C-83A1-F6EECF244321}">
                <p14:modId xmlns:p14="http://schemas.microsoft.com/office/powerpoint/2010/main" val="95684941"/>
              </p:ext>
            </p:extLst>
          </p:nvPr>
        </p:nvGraphicFramePr>
        <p:xfrm>
          <a:off x="832644" y="1616075"/>
          <a:ext cx="10515600" cy="7239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758016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5AF394-1170-45EF-A268-FC007AFFC4D9}"/>
              </a:ext>
            </a:extLst>
          </p:cNvPr>
          <p:cNvSpPr>
            <a:spLocks noGrp="1"/>
          </p:cNvSpPr>
          <p:nvPr>
            <p:ph type="body" sz="quarter" idx="10"/>
          </p:nvPr>
        </p:nvSpPr>
        <p:spPr>
          <a:xfrm>
            <a:off x="690319" y="396875"/>
            <a:ext cx="16408400" cy="381000"/>
          </a:xfrm>
        </p:spPr>
        <p:txBody>
          <a:bodyPr/>
          <a:lstStyle/>
          <a:p>
            <a:r>
              <a:rPr lang="en-GB" dirty="0"/>
              <a:t>Free Text – Thematic Analysis of </a:t>
            </a:r>
            <a:r>
              <a:rPr lang="en-GB" i="1" dirty="0"/>
              <a:t>Negative</a:t>
            </a:r>
            <a:r>
              <a:rPr lang="en-GB" dirty="0"/>
              <a:t> Comments</a:t>
            </a:r>
          </a:p>
          <a:p>
            <a:endParaRPr lang="en-GB" dirty="0"/>
          </a:p>
        </p:txBody>
      </p:sp>
      <p:sp>
        <p:nvSpPr>
          <p:cNvPr id="3" name="Text Placeholder 2">
            <a:extLst>
              <a:ext uri="{FF2B5EF4-FFF2-40B4-BE49-F238E27FC236}">
                <a16:creationId xmlns:a16="http://schemas.microsoft.com/office/drawing/2014/main" id="{B8FA40A5-CF0B-40A9-9C1C-0AA75E8493D3}"/>
              </a:ext>
            </a:extLst>
          </p:cNvPr>
          <p:cNvSpPr>
            <a:spLocks noGrp="1"/>
          </p:cNvSpPr>
          <p:nvPr>
            <p:ph type="body" sz="quarter" idx="11"/>
          </p:nvPr>
        </p:nvSpPr>
        <p:spPr>
          <a:xfrm>
            <a:off x="11424444" y="1120775"/>
            <a:ext cx="7239000" cy="9067800"/>
          </a:xfrm>
        </p:spPr>
        <p:txBody>
          <a:bodyPr/>
          <a:lstStyle/>
          <a:p>
            <a:r>
              <a:rPr lang="en-GB" sz="2800" b="1" dirty="0"/>
              <a:t>Management issues </a:t>
            </a:r>
            <a:r>
              <a:rPr lang="en-GB" sz="2800" dirty="0"/>
              <a:t>- variation in the quality of line </a:t>
            </a:r>
            <a:r>
              <a:rPr lang="en-GB" sz="2800" dirty="0">
                <a:latin typeface="Calibri" panose="020F0502020204030204" pitchFamily="34" charset="0"/>
                <a:ea typeface="Calibri" panose="020F0502020204030204" pitchFamily="34" charset="0"/>
                <a:cs typeface="Calibri" panose="020F0502020204030204" pitchFamily="34" charset="0"/>
              </a:rPr>
              <a:t>managers</a:t>
            </a:r>
            <a:r>
              <a:rPr lang="en-GB" sz="2800" dirty="0"/>
              <a:t> negatively impacting on staff experience at work</a:t>
            </a:r>
          </a:p>
          <a:p>
            <a:endParaRPr lang="en-GB" sz="2800" dirty="0"/>
          </a:p>
          <a:p>
            <a:r>
              <a:rPr lang="en-GB" sz="2800" b="1" dirty="0"/>
              <a:t>Resource constraints </a:t>
            </a:r>
            <a:r>
              <a:rPr lang="en-GB" sz="2800" dirty="0"/>
              <a:t>– not enough resources to do my job. The impact of the  additional scrutiny on vacancies and spend</a:t>
            </a:r>
          </a:p>
          <a:p>
            <a:endParaRPr lang="en-GB" sz="2800" dirty="0"/>
          </a:p>
          <a:p>
            <a:r>
              <a:rPr lang="en-GB" sz="2800" b="1" dirty="0"/>
              <a:t>Work Environment </a:t>
            </a:r>
            <a:r>
              <a:rPr lang="en-GB" sz="2800" dirty="0"/>
              <a:t>– welfare facilities and working environment</a:t>
            </a:r>
          </a:p>
          <a:p>
            <a:endParaRPr lang="en-GB" sz="2800" dirty="0"/>
          </a:p>
          <a:p>
            <a:r>
              <a:rPr lang="en-GB" sz="2800" b="1" dirty="0"/>
              <a:t>Staffing levels </a:t>
            </a:r>
            <a:r>
              <a:rPr lang="en-GB" sz="2800" dirty="0"/>
              <a:t>– not enough staff to meet the needs of the service</a:t>
            </a:r>
          </a:p>
          <a:p>
            <a:endParaRPr lang="en-GB" sz="2800" dirty="0"/>
          </a:p>
          <a:p>
            <a:r>
              <a:rPr lang="en-GB" sz="2800" b="1" dirty="0"/>
              <a:t>Career Progression </a:t>
            </a:r>
            <a:r>
              <a:rPr lang="en-GB" sz="2800" dirty="0"/>
              <a:t>– Lack of career progression opportunities/ succession planning</a:t>
            </a:r>
          </a:p>
          <a:p>
            <a:endParaRPr lang="en-GB" sz="2800" dirty="0"/>
          </a:p>
          <a:p>
            <a:r>
              <a:rPr lang="en-GB" sz="2800" b="1" dirty="0"/>
              <a:t>Bullying and Harassment </a:t>
            </a:r>
            <a:r>
              <a:rPr lang="en-GB" sz="2800" dirty="0"/>
              <a:t>– linked to protected characteristics </a:t>
            </a:r>
          </a:p>
          <a:p>
            <a:endParaRPr lang="en-GB" sz="2800" dirty="0"/>
          </a:p>
        </p:txBody>
      </p:sp>
      <p:graphicFrame>
        <p:nvGraphicFramePr>
          <p:cNvPr id="4" name="Chart 3">
            <a:extLst>
              <a:ext uri="{FF2B5EF4-FFF2-40B4-BE49-F238E27FC236}">
                <a16:creationId xmlns:a16="http://schemas.microsoft.com/office/drawing/2014/main" id="{36BC0A74-571A-40EE-AC96-9A035DF73F62}"/>
              </a:ext>
            </a:extLst>
          </p:cNvPr>
          <p:cNvGraphicFramePr>
            <a:graphicFrameLocks/>
          </p:cNvGraphicFramePr>
          <p:nvPr>
            <p:extLst>
              <p:ext uri="{D42A27DB-BD31-4B8C-83A1-F6EECF244321}">
                <p14:modId xmlns:p14="http://schemas.microsoft.com/office/powerpoint/2010/main" val="3728350761"/>
              </p:ext>
            </p:extLst>
          </p:nvPr>
        </p:nvGraphicFramePr>
        <p:xfrm>
          <a:off x="654844" y="1463675"/>
          <a:ext cx="10160000" cy="7391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533117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32A6B34-6D4B-8CF7-95DD-4AF9489F2F23}"/>
              </a:ext>
            </a:extLst>
          </p:cNvPr>
          <p:cNvSpPr>
            <a:spLocks noGrp="1"/>
          </p:cNvSpPr>
          <p:nvPr>
            <p:ph type="body" sz="quarter" idx="10"/>
          </p:nvPr>
        </p:nvSpPr>
        <p:spPr>
          <a:xfrm>
            <a:off x="654844" y="1006475"/>
            <a:ext cx="18237200" cy="381000"/>
          </a:xfrm>
        </p:spPr>
        <p:txBody>
          <a:bodyPr/>
          <a:lstStyle/>
          <a:p>
            <a:r>
              <a:rPr lang="en-GB" dirty="0"/>
              <a:t>Top 3 Organisational Priorities aligned to our behaviours </a:t>
            </a:r>
          </a:p>
        </p:txBody>
      </p:sp>
      <p:sp>
        <p:nvSpPr>
          <p:cNvPr id="5" name="TextBox 4">
            <a:extLst>
              <a:ext uri="{FF2B5EF4-FFF2-40B4-BE49-F238E27FC236}">
                <a16:creationId xmlns:a16="http://schemas.microsoft.com/office/drawing/2014/main" id="{C6405698-60C8-36A6-5162-5DBED46AD454}"/>
              </a:ext>
            </a:extLst>
          </p:cNvPr>
          <p:cNvSpPr txBox="1"/>
          <p:nvPr/>
        </p:nvSpPr>
        <p:spPr>
          <a:xfrm>
            <a:off x="667217" y="1692275"/>
            <a:ext cx="17830800" cy="8268289"/>
          </a:xfrm>
          <a:prstGeom prst="rect">
            <a:avLst/>
          </a:prstGeom>
          <a:noFill/>
        </p:spPr>
        <p:txBody>
          <a:bodyPr wrap="square">
            <a:spAutoFit/>
          </a:bodyPr>
          <a:lstStyle/>
          <a:p>
            <a:pPr marL="342900" lvl="0" indent="-342900" algn="just">
              <a:lnSpc>
                <a:spcPct val="107000"/>
              </a:lnSpc>
              <a:spcAft>
                <a:spcPts val="800"/>
              </a:spcAft>
              <a:buFont typeface="+mj-lt"/>
              <a:buAutoNum type="arabicPeriod"/>
            </a:pPr>
            <a:r>
              <a:rPr lang="en-GB" sz="2800" b="1" dirty="0">
                <a:effectLst/>
                <a:latin typeface="Arial" panose="020B0604020202020204" pitchFamily="34" charset="0"/>
                <a:ea typeface="Calibri" panose="020F0502020204030204" pitchFamily="34" charset="0"/>
                <a:cs typeface="Times New Roman" panose="02020603050405020304" pitchFamily="18" charset="0"/>
              </a:rPr>
              <a:t>Leadership &amp; Management </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Symbol" panose="05050102010706020507" pitchFamily="18" charset="2"/>
              <a:buChar char=""/>
            </a:pPr>
            <a:r>
              <a:rPr lang="en-GB" sz="2800" dirty="0">
                <a:effectLst/>
                <a:latin typeface="Arial" panose="020B0604020202020204" pitchFamily="34" charset="0"/>
                <a:ea typeface="Calibri" panose="020F0502020204030204" pitchFamily="34" charset="0"/>
                <a:cs typeface="Times New Roman" panose="02020603050405020304" pitchFamily="18" charset="0"/>
              </a:rPr>
              <a:t>Empowerment - we involve our staff early in service, process and policy changes and decision making</a:t>
            </a:r>
            <a:endParaRPr lang="en-GB" sz="2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Symbol" panose="05050102010706020507" pitchFamily="18" charset="2"/>
              <a:buChar char=""/>
            </a:pPr>
            <a:r>
              <a:rPr lang="en-GB" sz="2800" dirty="0">
                <a:effectLst/>
                <a:latin typeface="Arial" panose="020B0604020202020204" pitchFamily="34" charset="0"/>
                <a:ea typeface="Calibri" panose="020F0502020204030204" pitchFamily="34" charset="0"/>
                <a:cs typeface="Times New Roman" panose="02020603050405020304" pitchFamily="18" charset="0"/>
              </a:rPr>
              <a:t>Visibility and communication – we re-connect with the front-line and enable </a:t>
            </a:r>
            <a:r>
              <a:rPr lang="en-GB" sz="2800" dirty="0">
                <a:effectLst/>
                <a:latin typeface="Arial" panose="020B0604020202020204" pitchFamily="34" charset="0"/>
                <a:ea typeface="Times New Roman" panose="02020603050405020304" pitchFamily="18" charset="0"/>
                <a:cs typeface="Times New Roman" panose="02020603050405020304" pitchFamily="18" charset="0"/>
              </a:rPr>
              <a:t>better 2-way information flow, openness and transparency.</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pPr lvl="0" algn="just">
              <a:spcAft>
                <a:spcPts val="800"/>
              </a:spcAft>
            </a:pPr>
            <a:r>
              <a:rPr lang="en-GB" sz="2800" b="1" dirty="0">
                <a:latin typeface="Calibri" panose="020F0502020204030204" pitchFamily="34" charset="0"/>
                <a:ea typeface="Calibri" panose="020F0502020204030204" pitchFamily="34" charset="0"/>
                <a:cs typeface="Times New Roman" panose="02020603050405020304" pitchFamily="18" charset="0"/>
              </a:rPr>
              <a:t>2. </a:t>
            </a:r>
            <a:r>
              <a:rPr lang="en-GB" sz="2800" b="1" dirty="0">
                <a:effectLst/>
                <a:latin typeface="Arial" panose="020B0604020202020204" pitchFamily="34" charset="0"/>
                <a:ea typeface="Calibri" panose="020F0502020204030204" pitchFamily="34" charset="0"/>
                <a:cs typeface="Times New Roman" panose="02020603050405020304" pitchFamily="18" charset="0"/>
              </a:rPr>
              <a:t>Speaking Up Safely/Raising Concerns </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Symbol" panose="05050102010706020507" pitchFamily="18" charset="2"/>
              <a:buChar char="·"/>
            </a:pPr>
            <a:r>
              <a:rPr lang="en-GB" sz="2800" dirty="0">
                <a:effectLst/>
                <a:latin typeface="Arial" panose="020B0604020202020204" pitchFamily="34" charset="0"/>
                <a:ea typeface="Calibri" panose="020F0502020204030204" pitchFamily="34" charset="0"/>
                <a:cs typeface="Times New Roman" panose="02020603050405020304" pitchFamily="18" charset="0"/>
              </a:rPr>
              <a:t>Feedback – when someone speaks up and raises a concern, we provide on-going feedback on progress and outcomes.</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Symbol" panose="05050102010706020507" pitchFamily="18" charset="2"/>
              <a:buChar char="·"/>
            </a:pPr>
            <a:r>
              <a:rPr lang="en-GB" sz="2800" dirty="0">
                <a:effectLst/>
                <a:latin typeface="Arial" panose="020B0604020202020204" pitchFamily="34" charset="0"/>
                <a:ea typeface="Calibri" panose="020F0502020204030204" pitchFamily="34" charset="0"/>
                <a:cs typeface="Times New Roman" panose="02020603050405020304" pitchFamily="18" charset="0"/>
              </a:rPr>
              <a:t>Listening into Action - we work collaboratively with those speaking up to address the concern, we demonstrate action and tell staff what we are doing (even if its honesty about what we can and we can’t tackle) when our staff are brave and speak up</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pPr lvl="0" algn="just">
              <a:spcAft>
                <a:spcPts val="800"/>
              </a:spcAft>
            </a:pPr>
            <a:r>
              <a:rPr lang="en-GB" sz="2800" b="1" dirty="0">
                <a:effectLst/>
                <a:latin typeface="Arial" panose="020B0604020202020204" pitchFamily="34" charset="0"/>
                <a:ea typeface="Calibri" panose="020F0502020204030204" pitchFamily="34" charset="0"/>
                <a:cs typeface="Times New Roman" panose="02020603050405020304" pitchFamily="18" charset="0"/>
              </a:rPr>
              <a:t>3. Values and </a:t>
            </a:r>
            <a:r>
              <a:rPr lang="en-GB" sz="2800" b="1">
                <a:effectLst/>
                <a:latin typeface="Arial" panose="020B0604020202020204" pitchFamily="34" charset="0"/>
                <a:ea typeface="Calibri" panose="020F0502020204030204" pitchFamily="34" charset="0"/>
                <a:cs typeface="Times New Roman" panose="02020603050405020304" pitchFamily="18" charset="0"/>
              </a:rPr>
              <a:t>Behaviours </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Symbol" panose="05050102010706020507" pitchFamily="18" charset="2"/>
              <a:buChar char=""/>
            </a:pPr>
            <a:r>
              <a:rPr lang="en-GB" sz="2800" dirty="0">
                <a:effectLst/>
                <a:latin typeface="Arial" panose="020B0604020202020204" pitchFamily="34" charset="0"/>
                <a:ea typeface="Calibri" panose="020F0502020204030204" pitchFamily="34" charset="0"/>
                <a:cs typeface="Times New Roman" panose="02020603050405020304" pitchFamily="18" charset="0"/>
              </a:rPr>
              <a:t>Compassion, inclusivity &amp; belonging - We take demonstrable action to improve experience and perception of how the organisation supports and respects individual differences (e.g. culture, working styles, backgrounds ideas).</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Symbol" panose="05050102010706020507" pitchFamily="18" charset="2"/>
              <a:buChar char=""/>
            </a:pPr>
            <a:r>
              <a:rPr lang="en-GB" sz="2800" dirty="0">
                <a:effectLst/>
                <a:latin typeface="Arial" panose="020B0604020202020204" pitchFamily="34" charset="0"/>
                <a:ea typeface="Calibri" panose="020F0502020204030204" pitchFamily="34" charset="0"/>
                <a:cs typeface="Times New Roman" panose="02020603050405020304" pitchFamily="18" charset="0"/>
              </a:rPr>
              <a:t>Bullying, harassment and abuse - We take a zero-tolerance approach to bullying, harassment and abuse at all levels of the organisation from both internal and external sources and improve the support given to those experiencing it.</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81637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D6FC38A-A7EB-4B17-A537-3EDEBBFF2B7B}"/>
              </a:ext>
            </a:extLst>
          </p:cNvPr>
          <p:cNvSpPr>
            <a:spLocks noGrp="1"/>
          </p:cNvSpPr>
          <p:nvPr>
            <p:ph type="body" sz="quarter" idx="10"/>
          </p:nvPr>
        </p:nvSpPr>
        <p:spPr>
          <a:xfrm>
            <a:off x="654844" y="1006475"/>
            <a:ext cx="18796000" cy="1066800"/>
          </a:xfrm>
        </p:spPr>
        <p:txBody>
          <a:bodyPr/>
          <a:lstStyle/>
          <a:p>
            <a:r>
              <a:rPr lang="en-GB" dirty="0"/>
              <a:t>Next steps – This will be a continuous journey not a final destination. </a:t>
            </a:r>
          </a:p>
          <a:p>
            <a:r>
              <a:rPr lang="en-GB" i="1" dirty="0"/>
              <a:t>‘We Said, We’re Delivering Together’</a:t>
            </a:r>
          </a:p>
        </p:txBody>
      </p:sp>
      <p:sp>
        <p:nvSpPr>
          <p:cNvPr id="3" name="Text Placeholder 2">
            <a:extLst>
              <a:ext uri="{FF2B5EF4-FFF2-40B4-BE49-F238E27FC236}">
                <a16:creationId xmlns:a16="http://schemas.microsoft.com/office/drawing/2014/main" id="{DBD19DA8-7265-49E7-9D16-3CFC98EB9214}"/>
              </a:ext>
            </a:extLst>
          </p:cNvPr>
          <p:cNvSpPr>
            <a:spLocks noGrp="1"/>
          </p:cNvSpPr>
          <p:nvPr>
            <p:ph type="body" sz="quarter" idx="11"/>
          </p:nvPr>
        </p:nvSpPr>
        <p:spPr>
          <a:xfrm>
            <a:off x="654844" y="1920875"/>
            <a:ext cx="17409186" cy="6273800"/>
          </a:xfrm>
        </p:spPr>
        <p:txBody>
          <a:bodyPr/>
          <a:lstStyle/>
          <a:p>
            <a:endParaRPr lang="en-GB" sz="2800" dirty="0"/>
          </a:p>
          <a:p>
            <a:endParaRPr lang="en-GB" sz="2800" dirty="0"/>
          </a:p>
          <a:p>
            <a:pPr marL="742950" indent="-742950">
              <a:buAutoNum type="arabicPeriod"/>
            </a:pPr>
            <a:r>
              <a:rPr lang="en-GB" sz="4000" dirty="0"/>
              <a:t>WOD team developing a programme of work to support improvement </a:t>
            </a:r>
            <a:r>
              <a:rPr lang="en-GB" sz="4000" dirty="0" err="1"/>
              <a:t>inthe</a:t>
            </a:r>
            <a:r>
              <a:rPr lang="en-GB" sz="4000" dirty="0"/>
              <a:t> 3 organisational priorities</a:t>
            </a:r>
          </a:p>
          <a:p>
            <a:pPr marL="742950" indent="-742950">
              <a:buAutoNum type="arabicPeriod"/>
            </a:pPr>
            <a:r>
              <a:rPr lang="en-GB" sz="4000" dirty="0"/>
              <a:t>Service Groups will review their top 3 areas for improvement and identify plans of action and engagement activities.</a:t>
            </a:r>
          </a:p>
          <a:p>
            <a:pPr marL="742950" indent="-742950">
              <a:buAutoNum type="arabicPeriod"/>
            </a:pPr>
            <a:r>
              <a:rPr lang="en-GB" sz="4000" dirty="0"/>
              <a:t>Regular executive check ins through our communication channels around what we have done in response.</a:t>
            </a:r>
          </a:p>
          <a:p>
            <a:pPr marL="742950" indent="-742950">
              <a:buAutoNum type="arabicPeriod"/>
            </a:pPr>
            <a:r>
              <a:rPr lang="en-GB" sz="4000" dirty="0"/>
              <a:t>Abi’s midweek message will cover a spot light on ‘</a:t>
            </a:r>
            <a:r>
              <a:rPr lang="en-GB" sz="4000" i="1" dirty="0"/>
              <a:t>We said, We’re Delivering Together</a:t>
            </a:r>
            <a:r>
              <a:rPr lang="en-GB" sz="4000" dirty="0"/>
              <a:t>’, so show what we have learnt and what we are doing in response. </a:t>
            </a:r>
          </a:p>
          <a:p>
            <a:pPr marL="742950" indent="-742950">
              <a:buAutoNum type="arabicPeriod"/>
            </a:pPr>
            <a:r>
              <a:rPr lang="en-GB" sz="4000" dirty="0">
                <a:ea typeface="Times New Roman" panose="02020603050405020304" pitchFamily="18" charset="0"/>
              </a:rPr>
              <a:t>The next annual survey will commence in October 2025.</a:t>
            </a:r>
            <a:endParaRPr lang="en-GB" sz="4000" dirty="0">
              <a:effectLst/>
              <a:latin typeface="Arial" panose="020B0604020202020204" pitchFamily="34" charset="0"/>
              <a:ea typeface="Times New Roman" panose="02020603050405020304" pitchFamily="18" charset="0"/>
            </a:endParaRPr>
          </a:p>
          <a:p>
            <a:r>
              <a:rPr lang="en-GB" sz="4000" dirty="0"/>
              <a:t>  </a:t>
            </a:r>
          </a:p>
          <a:p>
            <a:endParaRPr lang="en-GB" dirty="0"/>
          </a:p>
        </p:txBody>
      </p:sp>
    </p:spTree>
    <p:extLst>
      <p:ext uri="{BB962C8B-B14F-4D97-AF65-F5344CB8AC3E}">
        <p14:creationId xmlns:p14="http://schemas.microsoft.com/office/powerpoint/2010/main" val="29169824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98499688950E47A46788D588840711" ma:contentTypeVersion="17" ma:contentTypeDescription="Create a new document." ma:contentTypeScope="" ma:versionID="0f9e9ecc6fd893035fc248295f24ac48">
  <xsd:schema xmlns:xsd="http://www.w3.org/2001/XMLSchema" xmlns:xs="http://www.w3.org/2001/XMLSchema" xmlns:p="http://schemas.microsoft.com/office/2006/metadata/properties" xmlns:ns2="6652e9e4-105f-4208-b9a1-5776dfccd132" xmlns:ns3="81d0f8ba-7dd4-497d-b53e-2ae497223135" targetNamespace="http://schemas.microsoft.com/office/2006/metadata/properties" ma:root="true" ma:fieldsID="d02109b1b197fc0b117ad9a5186d04ca" ns2:_="" ns3:_="">
    <xsd:import namespace="6652e9e4-105f-4208-b9a1-5776dfccd132"/>
    <xsd:import namespace="81d0f8ba-7dd4-497d-b53e-2ae49722313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LengthInSeconds" minOccurs="0"/>
                <xsd:element ref="ns2:Documentcategory" minOccurs="0"/>
                <xsd:element ref="ns3:SharedWithUsers" minOccurs="0"/>
                <xsd:element ref="ns3:SharedWithDetails" minOccurs="0"/>
                <xsd:element ref="ns2:MediaServiceObjectDetectorVersions" minOccurs="0"/>
                <xsd:element ref="ns2:MediaServiceGenerationTime" minOccurs="0"/>
                <xsd:element ref="ns2:MediaServiceEventHashCode" minOccurs="0"/>
                <xsd:element ref="ns2:MediaServiceSearchPropertie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52e9e4-105f-4208-b9a1-5776dfccd13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LengthInSeconds" ma:index="13" nillable="true" ma:displayName="MediaLengthInSeconds" ma:hidden="true" ma:internalName="MediaLengthInSeconds" ma:readOnly="true">
      <xsd:simpleType>
        <xsd:restriction base="dms:Unknown"/>
      </xsd:simpleType>
    </xsd:element>
    <xsd:element name="Documentcategory" ma:index="14" nillable="true" ma:displayName="Document category" ma:format="Dropdown" ma:internalName="Documentcategory">
      <xsd:simpleType>
        <xsd:restriction base="dms:Choice">
          <xsd:enumeration value="New site"/>
          <xsd:enumeration value="Site development"/>
          <xsd:enumeration value="Choice 3"/>
        </xsd:restrictio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4"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1d0f8ba-7dd4-497d-b53e-2ae497223135"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863a877-622f-442f-bd42-7ce6b36f1b6e}" ma:internalName="TaxCatchAll" ma:showField="CatchAllData" ma:web="81d0f8ba-7dd4-497d-b53e-2ae4972231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652e9e4-105f-4208-b9a1-5776dfccd132">
      <Terms xmlns="http://schemas.microsoft.com/office/infopath/2007/PartnerControls"/>
    </lcf76f155ced4ddcb4097134ff3c332f>
    <TaxCatchAll xmlns="81d0f8ba-7dd4-497d-b53e-2ae497223135" xsi:nil="true"/>
    <Documentcategory xmlns="6652e9e4-105f-4208-b9a1-5776dfccd132" xsi:nil="true"/>
  </documentManagement>
</p:properties>
</file>

<file path=customXml/itemProps1.xml><?xml version="1.0" encoding="utf-8"?>
<ds:datastoreItem xmlns:ds="http://schemas.openxmlformats.org/officeDocument/2006/customXml" ds:itemID="{CF7524CE-1C45-4A00-AD4D-937A1D3067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52e9e4-105f-4208-b9a1-5776dfccd132"/>
    <ds:schemaRef ds:uri="81d0f8ba-7dd4-497d-b53e-2ae4972231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3.xml><?xml version="1.0" encoding="utf-8"?>
<ds:datastoreItem xmlns:ds="http://schemas.openxmlformats.org/officeDocument/2006/customXml" ds:itemID="{5353AC40-0A0E-4F46-A609-E30D51CC4C15}">
  <ds:schemaRefs>
    <ds:schemaRef ds:uri="6652e9e4-105f-4208-b9a1-5776dfccd132"/>
    <ds:schemaRef ds:uri="http://schemas.microsoft.com/office/2006/metadata/properties"/>
    <ds:schemaRef ds:uri="http://www.w3.org/XML/1998/namespace"/>
    <ds:schemaRef ds:uri="http://purl.org/dc/elements/1.1/"/>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81d0f8ba-7dd4-497d-b53e-2ae497223135"/>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1607</TotalTime>
  <Words>1239</Words>
  <Application>Microsoft Office PowerPoint</Application>
  <PresentationFormat>Custom</PresentationFormat>
  <Paragraphs>103</Paragraphs>
  <Slides>8</Slides>
  <Notes>7</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8</vt:i4>
      </vt:variant>
    </vt:vector>
  </HeadingPairs>
  <TitlesOfParts>
    <vt:vector size="19" baseType="lpstr">
      <vt:lpstr>Arial</vt:lpstr>
      <vt:lpstr>Arial Black</vt:lpstr>
      <vt:lpstr>Calibri</vt:lpstr>
      <vt:lpstr>Symbol</vt:lpstr>
      <vt:lpstr>Times New Roman</vt:lpstr>
      <vt:lpstr>DARK TITLE BG</vt:lpstr>
      <vt:lpstr>WHITE TITLE BG</vt:lpstr>
      <vt:lpstr>DARK BG (PHOTO) TITLE</vt:lpstr>
      <vt:lpstr>WHITE BG (PHOTO) TITLE</vt:lpstr>
      <vt:lpstr>WHITE BG SLIDE</vt:lpstr>
      <vt:lpstr>ENDING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Tina Ricketts (Swansea Bay UHB - Corporate/Workforce)</cp:lastModifiedBy>
  <cp:revision>84</cp:revision>
  <dcterms:created xsi:type="dcterms:W3CDTF">2023-11-15T10:54:55Z</dcterms:created>
  <dcterms:modified xsi:type="dcterms:W3CDTF">2025-05-08T12:58:21Z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0x010100B798499688950E47A46788D588840711</vt:lpwstr>
  </property>
</Properties>
</file>