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if" ContentType="image/ti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2.xml" ContentType="application/vnd.openxmlformats-officedocument.drawingml.chart+xml"/>
  <Override PartName="/ppt/charts/style1.xml" ContentType="application/vnd.ms-office.chartstyle+xml"/>
  <Override PartName="/ppt/charts/colors1.xml" ContentType="application/vnd.ms-office.chartcolorstyle+xml"/>
  <Override PartName="/ppt/charts/chart2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2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2.xml" ContentType="application/vnd.openxmlformats-officedocument.themeOverr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701" r:id="rId5"/>
    <p:sldMasterId id="2147483681" r:id="rId6"/>
    <p:sldMasterId id="2147483743" r:id="rId7"/>
  </p:sldMasterIdLst>
  <p:notesMasterIdLst>
    <p:notesMasterId r:id="rId66"/>
  </p:notesMasterIdLst>
  <p:handoutMasterIdLst>
    <p:handoutMasterId r:id="rId67"/>
  </p:handoutMasterIdLst>
  <p:sldIdLst>
    <p:sldId id="285" r:id="rId8"/>
    <p:sldId id="3449" r:id="rId9"/>
    <p:sldId id="3478" r:id="rId10"/>
    <p:sldId id="3570" r:id="rId11"/>
    <p:sldId id="3572" r:id="rId12"/>
    <p:sldId id="3587" r:id="rId13"/>
    <p:sldId id="3586" r:id="rId14"/>
    <p:sldId id="3571" r:id="rId15"/>
    <p:sldId id="3573" r:id="rId16"/>
    <p:sldId id="3447" r:id="rId17"/>
    <p:sldId id="3507" r:id="rId18"/>
    <p:sldId id="3519" r:id="rId19"/>
    <p:sldId id="3604" r:id="rId20"/>
    <p:sldId id="3485" r:id="rId21"/>
    <p:sldId id="3580" r:id="rId22"/>
    <p:sldId id="3560" r:id="rId23"/>
    <p:sldId id="3609" r:id="rId24"/>
    <p:sldId id="3457" r:id="rId25"/>
    <p:sldId id="3433" r:id="rId26"/>
    <p:sldId id="3487" r:id="rId27"/>
    <p:sldId id="3464" r:id="rId28"/>
    <p:sldId id="3588" r:id="rId29"/>
    <p:sldId id="3489" r:id="rId30"/>
    <p:sldId id="3524" r:id="rId31"/>
    <p:sldId id="3610" r:id="rId32"/>
    <p:sldId id="3516" r:id="rId33"/>
    <p:sldId id="3594" r:id="rId34"/>
    <p:sldId id="3595" r:id="rId35"/>
    <p:sldId id="3561" r:id="rId36"/>
    <p:sldId id="3578" r:id="rId37"/>
    <p:sldId id="3476" r:id="rId38"/>
    <p:sldId id="3589" r:id="rId39"/>
    <p:sldId id="3590" r:id="rId40"/>
    <p:sldId id="3533" r:id="rId41"/>
    <p:sldId id="3514" r:id="rId42"/>
    <p:sldId id="3559" r:id="rId43"/>
    <p:sldId id="3574" r:id="rId44"/>
    <p:sldId id="3493" r:id="rId45"/>
    <p:sldId id="3596" r:id="rId46"/>
    <p:sldId id="3611" r:id="rId47"/>
    <p:sldId id="3509" r:id="rId48"/>
    <p:sldId id="3591" r:id="rId49"/>
    <p:sldId id="3605" r:id="rId50"/>
    <p:sldId id="3606" r:id="rId51"/>
    <p:sldId id="3564" r:id="rId52"/>
    <p:sldId id="3565" r:id="rId53"/>
    <p:sldId id="3539" r:id="rId54"/>
    <p:sldId id="3607" r:id="rId55"/>
    <p:sldId id="3608" r:id="rId56"/>
    <p:sldId id="3575" r:id="rId57"/>
    <p:sldId id="3526" r:id="rId58"/>
    <p:sldId id="3527" r:id="rId59"/>
    <p:sldId id="3528" r:id="rId60"/>
    <p:sldId id="3529" r:id="rId61"/>
    <p:sldId id="3602" r:id="rId62"/>
    <p:sldId id="3583" r:id="rId63"/>
    <p:sldId id="3581" r:id="rId64"/>
    <p:sldId id="3603" r:id="rId65"/>
  </p:sldIdLst>
  <p:sldSz cx="9144000" cy="5143500" type="screen16x9"/>
  <p:notesSz cx="6858000" cy="9144000"/>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1575" userDrawn="1">
          <p15:clr>
            <a:srgbClr val="A4A3A4"/>
          </p15:clr>
        </p15:guide>
        <p15:guide id="2" pos="2880" userDrawn="1">
          <p15:clr>
            <a:srgbClr val="A4A3A4"/>
          </p15:clr>
        </p15:guide>
        <p15:guide id="3" pos="90" userDrawn="1">
          <p15:clr>
            <a:srgbClr val="A4A3A4"/>
          </p15:clr>
        </p15:guide>
        <p15:guide id="4" pos="5670" userDrawn="1">
          <p15:clr>
            <a:srgbClr val="A4A3A4"/>
          </p15:clr>
        </p15:guide>
        <p15:guide id="5" orient="horz" pos="32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5B7303-2436-0B42-415F-67464FD5D0C6}" name="Nerys James (Swansea Bay UHB - Digital Services)" initials="NJ" userId="S::Nerys.James3@wales.nhs.uk::1ff49865-1a6a-4e62-ae6f-88ea92d5535d" providerId="AD"/>
  <p188:author id="{285B541C-4041-961F-55C7-1A11AD91EE11}" name="Kirsty Joseph (Swansea Bay UHB - Digital)" initials="KJ(BUD" userId="S::Kirsty.Joseph@wales.nhs.uk::fa9e01d8-fa76-4d83-a76c-b4957a198d87" providerId="AD"/>
  <p188:author id="{56C8AC44-5881-85C1-C693-CFC1CD0F0985}" name="Gareth Westlake (Swansea Bay UHB - Digital Services)" initials="GW" userId="S::Gareth.Westlake@wales.nhs.uk::10c8bfaa-2453-4b04-994f-08819021afed" providerId="AD"/>
  <p188:author id="{376CD66E-CEA1-7D76-8BCB-841A5344CF4D}" name="Thomas Hannah" initials="TH" userId="S::thomas.hannah@thepsc.co.uk::88319857-937d-42c7-8928-f0e7bd9bdb86" providerId="AD"/>
  <p188:author id="{3C80827A-4C64-98E0-8F27-E036D3EAF188}" name="Shuying Xu" initials="SX" userId="S::shuying.xu@thepsc.co.uk::5fe6501c-9a7c-488f-864a-f538f340ca4d" providerId="AD"/>
  <p188:author id="{C8CC9FA0-AB3E-4D88-6AD9-15B7DB0619E5}" name="Emilie Olufsen" initials="EO" userId="S::emilie.olufsen@thepsc.co.uk::09c0d015-e2c0-422a-a540-a7677bbe1119" providerId="AD"/>
  <p188:author id="{1F94A6AE-E6CA-96DA-44D7-67FBCE3349B6}" name="Samuel Rose" initials="SR" userId="S::Samuel.Rose@thepsc.co.uk::0c5d0815-a807-4f0f-9552-ff4f9f9586c2" providerId="AD"/>
  <p188:author id="{6655E8AE-56CF-F90E-05FA-8CEAB6F90C79}" name="Matt John (Swansea Bay UHB - Digital)" initials="" userId="S::Matthew.John@wales.nhs.uk::017b9d50-9420-426f-844e-5be3cf2918e3" providerId="AD"/>
  <p188:author id="{B6B9C4CC-06EB-87F2-632A-55145311084F}" name="Samuel Rose" initials="SR" userId="S::samuel.rose@thepsc.co.uk::0c5d0815-a807-4f0f-9552-ff4f9f9586c2" providerId="AD"/>
  <p188:author id="{623AC9F1-A42C-95A3-37CA-CAB4F81C536B}" name="Elanor Bond" initials="EB" userId="S::Elanor.Bond@thepsc.co.uk::045f0c86-ad93-4bd9-b897-794280813935" providerId="AD"/>
  <p188:author id="{2A9026F3-1841-9635-3FEB-32890205C1DA}" name="Elanor Bond" initials="EB" userId="S::elanor.bond@thepsc.co.uk::045f0c86-ad93-4bd9-b897-79428081393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FFFFFF"/>
    <a:srgbClr val="EA6868"/>
    <a:srgbClr val="D0CECE"/>
    <a:srgbClr val="A6A6A6"/>
    <a:srgbClr val="F024E1"/>
    <a:srgbClr val="BBBBBB"/>
    <a:srgbClr val="BFBFBF"/>
    <a:srgbClr val="F4F4F4"/>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CBC80C-E6C7-4665-9F0E-A8C6BA383C12}" v="2" dt="2024-06-07T11:57:42.81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43" autoAdjust="0"/>
    <p:restoredTop sz="93792" autoAdjust="0"/>
  </p:normalViewPr>
  <p:slideViewPr>
    <p:cSldViewPr snapToGrid="0" showGuides="1">
      <p:cViewPr varScale="1">
        <p:scale>
          <a:sx n="51" d="100"/>
          <a:sy n="51" d="100"/>
        </p:scale>
        <p:origin x="596" y="24"/>
      </p:cViewPr>
      <p:guideLst>
        <p:guide orient="horz" pos="1575"/>
        <p:guide pos="2880"/>
        <p:guide pos="90"/>
        <p:guide pos="5670"/>
        <p:guide orient="horz" pos="327"/>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viewProps" Target="viewProps.xml"/><Relationship Id="rId8" Type="http://schemas.openxmlformats.org/officeDocument/2006/relationships/slide" Target="slides/slide1.xml"/><Relationship Id="rId51" Type="http://schemas.openxmlformats.org/officeDocument/2006/relationships/slide" Target="slides/slide44.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handoutMaster" Target="handoutMasters/handoutMaster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 Type="http://schemas.openxmlformats.org/officeDocument/2006/relationships/slideMaster" Target="slideMasters/slideMaster4.xml"/><Relationship Id="rId7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3.xml.rels><?xml version="1.0" encoding="UTF-8" standalone="yes"?>
<Relationships xmlns="http://schemas.openxmlformats.org/package/2006/relationships"><Relationship Id="rId3" Type="http://schemas.openxmlformats.org/officeDocument/2006/relationships/oleObject" Target="https://thepublicserviceconsultants.sharepoint.com/sites/ThePSCClientfiles/Clients%20O%20%20S/Swansea%20Bay%20UHB/ProjDocs/SWB001/03%20Working/02%20Engagement/Survey/Survey%20analysis.xlsx" TargetMode="External"/><Relationship Id="rId2" Type="http://schemas.microsoft.com/office/2011/relationships/chartColorStyle" Target="colors2.xml"/><Relationship Id="rId1" Type="http://schemas.microsoft.com/office/2011/relationships/chartStyle" Target="style2.xml"/></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2.bin"/></Relationships>
</file>

<file path=ppt/charts/_rels/chart25.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embeddings/oleObject3.bin"/></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a:solidFill>
                  <a:srgbClr val="1F355E"/>
                </a:solidFill>
                <a:latin typeface="Arial" panose="020B0604020202020204" pitchFamily="34" charset="0"/>
                <a:cs typeface="Arial" panose="020B0604020202020204" pitchFamily="34" charset="0"/>
              </a:rPr>
              <a:t>SBU Colleagues' Views on Digital and Data </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43525978607512772"/>
          <c:y val="0.21806617551765045"/>
          <c:w val="0.51819535461293142"/>
          <c:h val="0.61393668564136816"/>
        </c:manualLayout>
      </c:layout>
      <c:barChart>
        <c:barDir val="bar"/>
        <c:grouping val="percentStacked"/>
        <c:varyColors val="0"/>
        <c:ser>
          <c:idx val="0"/>
          <c:order val="0"/>
          <c:tx>
            <c:strRef>
              <c:f>'[Survey analysis.xlsx]Org Survey Results'!$C$8</c:f>
              <c:strCache>
                <c:ptCount val="1"/>
                <c:pt idx="0">
                  <c:v>Strongly Agree</c:v>
                </c:pt>
              </c:strCache>
            </c:strRef>
          </c:tx>
          <c:spPr>
            <a:solidFill>
              <a:schemeClr val="accent5"/>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Results'!$C$9:$C$11</c:f>
              <c:numCache>
                <c:formatCode>0%</c:formatCode>
                <c:ptCount val="3"/>
                <c:pt idx="0">
                  <c:v>6.8181818181818177E-2</c:v>
                </c:pt>
                <c:pt idx="1">
                  <c:v>5.6818181818181816E-2</c:v>
                </c:pt>
                <c:pt idx="2">
                  <c:v>0.1</c:v>
                </c:pt>
              </c:numCache>
            </c:numRef>
          </c:val>
          <c:extLst>
            <c:ext xmlns:c16="http://schemas.microsoft.com/office/drawing/2014/chart" uri="{C3380CC4-5D6E-409C-BE32-E72D297353CC}">
              <c16:uniqueId val="{00000000-A0DF-4FF6-916B-51354283B8F3}"/>
            </c:ext>
          </c:extLst>
        </c:ser>
        <c:ser>
          <c:idx val="1"/>
          <c:order val="1"/>
          <c:tx>
            <c:strRef>
              <c:f>'[Survey analysis.xlsx]Org Survey Results'!$D$8</c:f>
              <c:strCache>
                <c:ptCount val="1"/>
                <c:pt idx="0">
                  <c:v>Agree</c:v>
                </c:pt>
              </c:strCache>
            </c:strRef>
          </c:tx>
          <c:spPr>
            <a:solidFill>
              <a:schemeClr val="accent5">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Results'!$D$9:$D$11</c:f>
              <c:numCache>
                <c:formatCode>0%</c:formatCode>
                <c:ptCount val="3"/>
                <c:pt idx="0">
                  <c:v>0.375</c:v>
                </c:pt>
                <c:pt idx="1">
                  <c:v>0.32954545454545453</c:v>
                </c:pt>
                <c:pt idx="2">
                  <c:v>0.1111111111111111</c:v>
                </c:pt>
              </c:numCache>
            </c:numRef>
          </c:val>
          <c:extLst>
            <c:ext xmlns:c16="http://schemas.microsoft.com/office/drawing/2014/chart" uri="{C3380CC4-5D6E-409C-BE32-E72D297353CC}">
              <c16:uniqueId val="{00000001-A0DF-4FF6-916B-51354283B8F3}"/>
            </c:ext>
          </c:extLst>
        </c:ser>
        <c:ser>
          <c:idx val="2"/>
          <c:order val="2"/>
          <c:tx>
            <c:strRef>
              <c:f>'[Survey analysis.xlsx]Org Survey Results'!$E$8</c:f>
              <c:strCache>
                <c:ptCount val="1"/>
                <c:pt idx="0">
                  <c:v>Neither Disagree or Agree</c:v>
                </c:pt>
              </c:strCache>
            </c:strRef>
          </c:tx>
          <c:spPr>
            <a:solidFill>
              <a:schemeClr val="bg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Results'!$E$9:$E$11</c:f>
              <c:numCache>
                <c:formatCode>0%</c:formatCode>
                <c:ptCount val="3"/>
                <c:pt idx="0">
                  <c:v>0.25</c:v>
                </c:pt>
                <c:pt idx="1">
                  <c:v>0.26136363636363635</c:v>
                </c:pt>
                <c:pt idx="2">
                  <c:v>0.16666666666666666</c:v>
                </c:pt>
              </c:numCache>
            </c:numRef>
          </c:val>
          <c:extLst>
            <c:ext xmlns:c16="http://schemas.microsoft.com/office/drawing/2014/chart" uri="{C3380CC4-5D6E-409C-BE32-E72D297353CC}">
              <c16:uniqueId val="{00000002-A0DF-4FF6-916B-51354283B8F3}"/>
            </c:ext>
          </c:extLst>
        </c:ser>
        <c:ser>
          <c:idx val="3"/>
          <c:order val="3"/>
          <c:tx>
            <c:strRef>
              <c:f>'[Survey analysis.xlsx]Org Survey Results'!$F$8</c:f>
              <c:strCache>
                <c:ptCount val="1"/>
                <c:pt idx="0">
                  <c:v>Disagree</c:v>
                </c:pt>
              </c:strCache>
            </c:strRef>
          </c:tx>
          <c:spPr>
            <a:solidFill>
              <a:schemeClr val="accent3">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Results'!$F$9:$F$11</c:f>
              <c:numCache>
                <c:formatCode>0%</c:formatCode>
                <c:ptCount val="3"/>
                <c:pt idx="0">
                  <c:v>0.22727272727272727</c:v>
                </c:pt>
                <c:pt idx="1">
                  <c:v>0.22727272727272727</c:v>
                </c:pt>
                <c:pt idx="2">
                  <c:v>0.4</c:v>
                </c:pt>
              </c:numCache>
            </c:numRef>
          </c:val>
          <c:extLst>
            <c:ext xmlns:c16="http://schemas.microsoft.com/office/drawing/2014/chart" uri="{C3380CC4-5D6E-409C-BE32-E72D297353CC}">
              <c16:uniqueId val="{00000003-A0DF-4FF6-916B-51354283B8F3}"/>
            </c:ext>
          </c:extLst>
        </c:ser>
        <c:ser>
          <c:idx val="4"/>
          <c:order val="4"/>
          <c:tx>
            <c:strRef>
              <c:f>'[Survey analysis.xlsx]Org Survey Results'!$G$8</c:f>
              <c:strCache>
                <c:ptCount val="1"/>
                <c:pt idx="0">
                  <c:v>Strongly Disagree</c:v>
                </c:pt>
              </c:strCache>
            </c:strRef>
          </c:tx>
          <c:spPr>
            <a:solidFill>
              <a:schemeClr val="accent3"/>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Results'!$G$9:$G$11</c:f>
              <c:numCache>
                <c:formatCode>0%</c:formatCode>
                <c:ptCount val="3"/>
                <c:pt idx="0">
                  <c:v>6.8181818181818177E-2</c:v>
                </c:pt>
                <c:pt idx="1">
                  <c:v>0.11363636363636363</c:v>
                </c:pt>
                <c:pt idx="2">
                  <c:v>0.22222222222222221</c:v>
                </c:pt>
              </c:numCache>
            </c:numRef>
          </c:val>
          <c:extLst>
            <c:ext xmlns:c16="http://schemas.microsoft.com/office/drawing/2014/chart" uri="{C3380CC4-5D6E-409C-BE32-E72D297353CC}">
              <c16:uniqueId val="{00000004-A0DF-4FF6-916B-51354283B8F3}"/>
            </c:ext>
          </c:extLst>
        </c:ser>
        <c:ser>
          <c:idx val="5"/>
          <c:order val="5"/>
          <c:tx>
            <c:strRef>
              <c:f>'[Survey analysis.xlsx]Org Survey Results'!$H$8</c:f>
              <c:strCache>
                <c:ptCount val="1"/>
                <c:pt idx="0">
                  <c:v>Unknown / N/A</c:v>
                </c:pt>
              </c:strCache>
            </c:strRef>
          </c:tx>
          <c:spPr>
            <a:solidFill>
              <a:schemeClr val="tx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Results'!$H$9:$H$11</c:f>
              <c:numCache>
                <c:formatCode>0%</c:formatCode>
                <c:ptCount val="3"/>
                <c:pt idx="0">
                  <c:v>1.1363636363636364E-2</c:v>
                </c:pt>
                <c:pt idx="1">
                  <c:v>1.1363636363636364E-2</c:v>
                </c:pt>
                <c:pt idx="2">
                  <c:v>0</c:v>
                </c:pt>
              </c:numCache>
            </c:numRef>
          </c:val>
          <c:extLst>
            <c:ext xmlns:c16="http://schemas.microsoft.com/office/drawing/2014/chart" uri="{C3380CC4-5D6E-409C-BE32-E72D297353CC}">
              <c16:uniqueId val="{00000005-A0DF-4FF6-916B-51354283B8F3}"/>
            </c:ext>
          </c:extLst>
        </c:ser>
        <c:dLbls>
          <c:showLegendKey val="0"/>
          <c:showVal val="0"/>
          <c:showCatName val="0"/>
          <c:showSerName val="0"/>
          <c:showPercent val="0"/>
          <c:showBubbleSize val="0"/>
        </c:dLbls>
        <c:gapWidth val="150"/>
        <c:overlap val="100"/>
        <c:axId val="1304477191"/>
        <c:axId val="252905480"/>
      </c:barChart>
      <c:catAx>
        <c:axId val="1304477191"/>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52905480"/>
        <c:crosses val="autoZero"/>
        <c:auto val="1"/>
        <c:lblAlgn val="ctr"/>
        <c:lblOffset val="100"/>
        <c:noMultiLvlLbl val="0"/>
      </c:catAx>
      <c:valAx>
        <c:axId val="25290548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1304477191"/>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dirty="0">
                <a:solidFill>
                  <a:srgbClr val="1F355E"/>
                </a:solidFill>
                <a:latin typeface="Arial" panose="020B0604020202020204" pitchFamily="34" charset="0"/>
                <a:cs typeface="Arial" panose="020B0604020202020204" pitchFamily="34" charset="0"/>
              </a:rPr>
              <a:t>SBU’s Colleagues’ Assessment of Digital Enablers</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bar"/>
        <c:grouping val="percentStacked"/>
        <c:varyColors val="0"/>
        <c:ser>
          <c:idx val="0"/>
          <c:order val="0"/>
          <c:tx>
            <c:strRef>
              <c:f>'[Survey analysis.xlsx]Data and Analytics'!$W$9</c:f>
              <c:strCache>
                <c:ptCount val="1"/>
                <c:pt idx="0">
                  <c:v>Fully enabled</c:v>
                </c:pt>
              </c:strCache>
            </c:strRef>
          </c:tx>
          <c:spPr>
            <a:solidFill>
              <a:schemeClr val="accent5"/>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Analytics'!$W$10:$W$13</c:f>
              <c:numCache>
                <c:formatCode>0%</c:formatCode>
                <c:ptCount val="4"/>
                <c:pt idx="0">
                  <c:v>5.6000000000000001E-2</c:v>
                </c:pt>
                <c:pt idx="1">
                  <c:v>0</c:v>
                </c:pt>
                <c:pt idx="2">
                  <c:v>0.216</c:v>
                </c:pt>
                <c:pt idx="3">
                  <c:v>0.105</c:v>
                </c:pt>
              </c:numCache>
            </c:numRef>
          </c:val>
          <c:extLst>
            <c:ext xmlns:c16="http://schemas.microsoft.com/office/drawing/2014/chart" uri="{C3380CC4-5D6E-409C-BE32-E72D297353CC}">
              <c16:uniqueId val="{00000000-6F8A-40CC-83CC-D51C2A019A9F}"/>
            </c:ext>
          </c:extLst>
        </c:ser>
        <c:ser>
          <c:idx val="1"/>
          <c:order val="1"/>
          <c:tx>
            <c:strRef>
              <c:f>'[Survey analysis.xlsx]Data and Analytics'!$X$9</c:f>
              <c:strCache>
                <c:ptCount val="1"/>
                <c:pt idx="0">
                  <c:v>Mostly enabled</c:v>
                </c:pt>
              </c:strCache>
            </c:strRef>
          </c:tx>
          <c:spPr>
            <a:solidFill>
              <a:schemeClr val="accent5">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Analytics'!$X$10:$X$13</c:f>
              <c:numCache>
                <c:formatCode>0%</c:formatCode>
                <c:ptCount val="4"/>
                <c:pt idx="0">
                  <c:v>0.23200000000000001</c:v>
                </c:pt>
                <c:pt idx="1">
                  <c:v>0.155</c:v>
                </c:pt>
                <c:pt idx="2">
                  <c:v>0.436</c:v>
                </c:pt>
                <c:pt idx="3">
                  <c:v>0.45500000000000002</c:v>
                </c:pt>
              </c:numCache>
            </c:numRef>
          </c:val>
          <c:extLst>
            <c:ext xmlns:c16="http://schemas.microsoft.com/office/drawing/2014/chart" uri="{C3380CC4-5D6E-409C-BE32-E72D297353CC}">
              <c16:uniqueId val="{00000001-6F8A-40CC-83CC-D51C2A019A9F}"/>
            </c:ext>
          </c:extLst>
        </c:ser>
        <c:ser>
          <c:idx val="2"/>
          <c:order val="2"/>
          <c:tx>
            <c:strRef>
              <c:f>'[Survey analysis.xlsx]Data and Analytics'!$Y$9</c:f>
              <c:strCache>
                <c:ptCount val="1"/>
                <c:pt idx="0">
                  <c:v>Somewhat enabled </c:v>
                </c:pt>
              </c:strCache>
            </c:strRef>
          </c:tx>
          <c:spPr>
            <a:solidFill>
              <a:schemeClr val="accent3">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Analytics'!$Y$10:$Y$13</c:f>
              <c:numCache>
                <c:formatCode>0%</c:formatCode>
                <c:ptCount val="4"/>
                <c:pt idx="0">
                  <c:v>0.56399999999999995</c:v>
                </c:pt>
                <c:pt idx="1">
                  <c:v>0.61499999999999999</c:v>
                </c:pt>
                <c:pt idx="2">
                  <c:v>0.27600000000000002</c:v>
                </c:pt>
                <c:pt idx="3">
                  <c:v>0.33</c:v>
                </c:pt>
              </c:numCache>
            </c:numRef>
          </c:val>
          <c:extLst>
            <c:ext xmlns:c16="http://schemas.microsoft.com/office/drawing/2014/chart" uri="{C3380CC4-5D6E-409C-BE32-E72D297353CC}">
              <c16:uniqueId val="{00000002-6F8A-40CC-83CC-D51C2A019A9F}"/>
            </c:ext>
          </c:extLst>
        </c:ser>
        <c:ser>
          <c:idx val="3"/>
          <c:order val="3"/>
          <c:tx>
            <c:strRef>
              <c:f>'[Survey analysis.xlsx]Data and Analytics'!$Z$9</c:f>
              <c:strCache>
                <c:ptCount val="1"/>
                <c:pt idx="0">
                  <c:v>Not enabled</c:v>
                </c:pt>
              </c:strCache>
            </c:strRef>
          </c:tx>
          <c:spPr>
            <a:solidFill>
              <a:schemeClr val="accent3"/>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Analytics'!$Z$10:$Z$13</c:f>
              <c:numCache>
                <c:formatCode>0%</c:formatCode>
                <c:ptCount val="4"/>
                <c:pt idx="0">
                  <c:v>0.104</c:v>
                </c:pt>
                <c:pt idx="1">
                  <c:v>0.20499999999999999</c:v>
                </c:pt>
                <c:pt idx="2">
                  <c:v>5.1999999999999998E-2</c:v>
                </c:pt>
                <c:pt idx="3">
                  <c:v>7.4999999999999997E-2</c:v>
                </c:pt>
              </c:numCache>
            </c:numRef>
          </c:val>
          <c:extLst>
            <c:ext xmlns:c16="http://schemas.microsoft.com/office/drawing/2014/chart" uri="{C3380CC4-5D6E-409C-BE32-E72D297353CC}">
              <c16:uniqueId val="{00000003-6F8A-40CC-83CC-D51C2A019A9F}"/>
            </c:ext>
          </c:extLst>
        </c:ser>
        <c:ser>
          <c:idx val="4"/>
          <c:order val="4"/>
          <c:tx>
            <c:strRef>
              <c:f>'[Survey analysis.xlsx]Data and Analytics'!$AA$9</c:f>
              <c:strCache>
                <c:ptCount val="1"/>
                <c:pt idx="0">
                  <c:v>Unknown</c:v>
                </c:pt>
              </c:strCache>
            </c:strRef>
          </c:tx>
          <c:spPr>
            <a:solidFill>
              <a:schemeClr val="accent2"/>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Analytics'!$AA$10:$AA$13</c:f>
              <c:numCache>
                <c:formatCode>0%</c:formatCode>
                <c:ptCount val="4"/>
                <c:pt idx="0">
                  <c:v>4.3999999999999997E-2</c:v>
                </c:pt>
                <c:pt idx="1">
                  <c:v>2.5000000000000001E-2</c:v>
                </c:pt>
                <c:pt idx="2">
                  <c:v>0.02</c:v>
                </c:pt>
                <c:pt idx="3">
                  <c:v>3.5000000000000003E-2</c:v>
                </c:pt>
              </c:numCache>
            </c:numRef>
          </c:val>
          <c:extLst>
            <c:ext xmlns:c16="http://schemas.microsoft.com/office/drawing/2014/chart" uri="{C3380CC4-5D6E-409C-BE32-E72D297353CC}">
              <c16:uniqueId val="{00000004-6F8A-40CC-83CC-D51C2A019A9F}"/>
            </c:ext>
          </c:extLst>
        </c:ser>
        <c:dLbls>
          <c:showLegendKey val="0"/>
          <c:showVal val="0"/>
          <c:showCatName val="0"/>
          <c:showSerName val="0"/>
          <c:showPercent val="0"/>
          <c:showBubbleSize val="0"/>
        </c:dLbls>
        <c:gapWidth val="150"/>
        <c:overlap val="100"/>
        <c:axId val="2048999431"/>
        <c:axId val="2049001991"/>
      </c:barChart>
      <c:catAx>
        <c:axId val="2048999431"/>
        <c:scaling>
          <c:orientation val="maxMin"/>
        </c:scaling>
        <c:delete val="0"/>
        <c:axPos val="l"/>
        <c:numFmt formatCode="General" sourceLinked="1"/>
        <c:majorTickMark val="none"/>
        <c:minorTickMark val="none"/>
        <c:tickLblPos val="nextTo"/>
        <c:spPr>
          <a:noFill/>
          <a:ln w="9525" cap="flat" cmpd="sng" algn="ctr">
            <a:solidFill>
              <a:srgbClr val="1F355E"/>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049001991"/>
        <c:crosses val="autoZero"/>
        <c:auto val="1"/>
        <c:lblAlgn val="ctr"/>
        <c:lblOffset val="100"/>
        <c:noMultiLvlLbl val="0"/>
      </c:catAx>
      <c:valAx>
        <c:axId val="2049001991"/>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2048999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kern="1200" spc="0" baseline="0" dirty="0">
                <a:solidFill>
                  <a:srgbClr val="3D454B">
                    <a:lumMod val="65000"/>
                    <a:lumOff val="35000"/>
                  </a:srgbClr>
                </a:solidFill>
              </a:rPr>
              <a:t>Indicative Investment Required to achieve digital transformation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cked"/>
        <c:varyColors val="0"/>
        <c:ser>
          <c:idx val="0"/>
          <c:order val="0"/>
          <c:tx>
            <c:strRef>
              <c:f>'[230315 SBU Digital Strategy Costings vshared - revised timelines.xlsx]Costings Summary'!$C$115</c:f>
              <c:strCache>
                <c:ptCount val="1"/>
                <c:pt idx="0">
                  <c:v>Baseline Spending</c:v>
                </c:pt>
              </c:strCache>
            </c:strRef>
          </c:tx>
          <c:spPr>
            <a:solidFill>
              <a:schemeClr val="accent6"/>
            </a:solidFill>
            <a:ln>
              <a:noFill/>
            </a:ln>
            <a:effectLst/>
          </c:spPr>
          <c:cat>
            <c:strRef>
              <c:f>'[230315 SBU Digital Strategy Costings vshared - revised timelines.xlsx]Costings Summary'!$D$114:$O$114</c:f>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f>'[230315 SBU Digital Strategy Costings vshared - revised timelines.xlsx]Costings Summary'!$D$115:$O$115</c:f>
              <c:numCache>
                <c:formatCode>"£"#,##0.00</c:formatCode>
                <c:ptCount val="12"/>
                <c:pt idx="0">
                  <c:v>26.228905520000001</c:v>
                </c:pt>
                <c:pt idx="1">
                  <c:v>30.848536200000002</c:v>
                </c:pt>
                <c:pt idx="2">
                  <c:v>37.613243449999999</c:v>
                </c:pt>
                <c:pt idx="3">
                  <c:v>35.745240199999998</c:v>
                </c:pt>
                <c:pt idx="4">
                  <c:v>39.590759800000001</c:v>
                </c:pt>
                <c:pt idx="5">
                  <c:v>35.320822200000002</c:v>
                </c:pt>
                <c:pt idx="6">
                  <c:v>39.700022199999999</c:v>
                </c:pt>
                <c:pt idx="7">
                  <c:v>38.796222199999995</c:v>
                </c:pt>
                <c:pt idx="8">
                  <c:v>37.679022199999999</c:v>
                </c:pt>
                <c:pt idx="9">
                  <c:v>39.839022199999995</c:v>
                </c:pt>
                <c:pt idx="10">
                  <c:v>41.054022199999999</c:v>
                </c:pt>
                <c:pt idx="11">
                  <c:v>37.618691284999997</c:v>
                </c:pt>
              </c:numCache>
            </c:numRef>
          </c:val>
          <c:extLst>
            <c:ext xmlns:c16="http://schemas.microsoft.com/office/drawing/2014/chart" uri="{C3380CC4-5D6E-409C-BE32-E72D297353CC}">
              <c16:uniqueId val="{00000000-39C8-473D-A185-7C6482BD9B02}"/>
            </c:ext>
          </c:extLst>
        </c:ser>
        <c:ser>
          <c:idx val="1"/>
          <c:order val="1"/>
          <c:tx>
            <c:strRef>
              <c:f>'[230315 SBU Digital Strategy Costings vshared - revised timelines.xlsx]Costings Summary'!$C$116</c:f>
              <c:strCache>
                <c:ptCount val="1"/>
                <c:pt idx="0">
                  <c:v>Digital Strategy Solutions</c:v>
                </c:pt>
              </c:strCache>
            </c:strRef>
          </c:tx>
          <c:spPr>
            <a:solidFill>
              <a:schemeClr val="tx2">
                <a:lumMod val="20000"/>
                <a:lumOff val="80000"/>
              </a:schemeClr>
            </a:solidFill>
            <a:ln>
              <a:noFill/>
            </a:ln>
            <a:effectLst/>
          </c:spPr>
          <c:cat>
            <c:strRef>
              <c:f>'[230315 SBU Digital Strategy Costings vshared - revised timelines.xlsx]Costings Summary'!$D$114:$O$114</c:f>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f>'[230315 SBU Digital Strategy Costings vshared - revised timelines.xlsx]Costings Summary'!$D$116:$O$116</c:f>
              <c:numCache>
                <c:formatCode>"£"#,##0.00</c:formatCode>
                <c:ptCount val="12"/>
                <c:pt idx="0">
                  <c:v>0</c:v>
                </c:pt>
                <c:pt idx="1">
                  <c:v>3.4449277784000003</c:v>
                </c:pt>
                <c:pt idx="2">
                  <c:v>11.411343111999999</c:v>
                </c:pt>
                <c:pt idx="3">
                  <c:v>17.3296975626</c:v>
                </c:pt>
                <c:pt idx="4">
                  <c:v>21.092518787949999</c:v>
                </c:pt>
                <c:pt idx="5">
                  <c:v>15.960663889308751</c:v>
                </c:pt>
                <c:pt idx="6">
                  <c:v>13.99945513872788</c:v>
                </c:pt>
                <c:pt idx="7">
                  <c:v>15.061484907446925</c:v>
                </c:pt>
                <c:pt idx="8">
                  <c:v>14.976209477865767</c:v>
                </c:pt>
                <c:pt idx="9">
                  <c:v>14.924864576183129</c:v>
                </c:pt>
                <c:pt idx="10">
                  <c:v>14.939743454493527</c:v>
                </c:pt>
                <c:pt idx="11">
                  <c:v>16.122364910370138</c:v>
                </c:pt>
              </c:numCache>
            </c:numRef>
          </c:val>
          <c:extLst>
            <c:ext xmlns:c16="http://schemas.microsoft.com/office/drawing/2014/chart" uri="{C3380CC4-5D6E-409C-BE32-E72D297353CC}">
              <c16:uniqueId val="{00000001-39C8-473D-A185-7C6482BD9B02}"/>
            </c:ext>
          </c:extLst>
        </c:ser>
        <c:dLbls>
          <c:showLegendKey val="0"/>
          <c:showVal val="0"/>
          <c:showCatName val="0"/>
          <c:showSerName val="0"/>
          <c:showPercent val="0"/>
          <c:showBubbleSize val="0"/>
        </c:dLbls>
        <c:axId val="1821487551"/>
        <c:axId val="332924575"/>
      </c:areaChart>
      <c:lineChart>
        <c:grouping val="standard"/>
        <c:varyColors val="0"/>
        <c:ser>
          <c:idx val="2"/>
          <c:order val="2"/>
          <c:tx>
            <c:strRef>
              <c:f>'[230315 SBU Digital Strategy Costings vshared - revised timelines.xlsx]Costings Summary'!$C$117</c:f>
              <c:strCache>
                <c:ptCount val="1"/>
                <c:pt idx="0">
                  <c:v>Total Spending</c:v>
                </c:pt>
              </c:strCache>
            </c:strRef>
          </c:tx>
          <c:spPr>
            <a:ln w="22225" cap="rnd">
              <a:solidFill>
                <a:srgbClr val="92D050"/>
              </a:solidFill>
              <a:round/>
            </a:ln>
            <a:effectLst/>
          </c:spPr>
          <c:marker>
            <c:symbol val="circle"/>
            <c:size val="5"/>
            <c:spPr>
              <a:solidFill>
                <a:srgbClr val="92D050"/>
              </a:solidFill>
              <a:ln w="9525">
                <a:noFill/>
              </a:ln>
              <a:effectLst/>
            </c:spPr>
          </c:marker>
          <c:cat>
            <c:strRef>
              <c:f>'[230315 SBU Digital Strategy Costings vshared - revised timelines.xlsx]Costings Summary'!$D$114:$O$114</c:f>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f>'[230315 SBU Digital Strategy Costings vshared - revised timelines.xlsx]Costings Summary'!$D$117:$O$117</c:f>
              <c:numCache>
                <c:formatCode>"£"#,##0.00</c:formatCode>
                <c:ptCount val="12"/>
                <c:pt idx="0">
                  <c:v>26.228905520000001</c:v>
                </c:pt>
                <c:pt idx="1">
                  <c:v>34.293463978399998</c:v>
                </c:pt>
                <c:pt idx="2">
                  <c:v>49.024586561999996</c:v>
                </c:pt>
                <c:pt idx="3">
                  <c:v>53.074937762599994</c:v>
                </c:pt>
                <c:pt idx="4">
                  <c:v>60.683278587949999</c:v>
                </c:pt>
                <c:pt idx="5">
                  <c:v>51.281486089308757</c:v>
                </c:pt>
                <c:pt idx="6">
                  <c:v>53.699477338727881</c:v>
                </c:pt>
                <c:pt idx="7">
                  <c:v>53.85770710744692</c:v>
                </c:pt>
                <c:pt idx="8">
                  <c:v>52.655231677865764</c:v>
                </c:pt>
                <c:pt idx="9">
                  <c:v>54.763886776183121</c:v>
                </c:pt>
                <c:pt idx="10">
                  <c:v>55.993765654493529</c:v>
                </c:pt>
                <c:pt idx="11">
                  <c:v>53.741056195370142</c:v>
                </c:pt>
              </c:numCache>
            </c:numRef>
          </c:val>
          <c:smooth val="0"/>
          <c:extLst>
            <c:ext xmlns:c16="http://schemas.microsoft.com/office/drawing/2014/chart" uri="{C3380CC4-5D6E-409C-BE32-E72D297353CC}">
              <c16:uniqueId val="{00000002-39C8-473D-A185-7C6482BD9B02}"/>
            </c:ext>
          </c:extLst>
        </c:ser>
        <c:ser>
          <c:idx val="6"/>
          <c:order val="6"/>
          <c:tx>
            <c:strRef>
              <c:f>'[230315 SBU Digital Strategy Costings vshared - revised timelines.xlsx]Costings Summary'!$C$121</c:f>
              <c:strCache>
                <c:ptCount val="1"/>
                <c:pt idx="0">
                  <c:v>Baseline Spending</c:v>
                </c:pt>
              </c:strCache>
            </c:strRef>
          </c:tx>
          <c:spPr>
            <a:ln w="3175" cap="rnd">
              <a:solidFill>
                <a:schemeClr val="tx1"/>
              </a:solidFill>
              <a:round/>
            </a:ln>
            <a:effectLst/>
          </c:spPr>
          <c:marker>
            <c:symbol val="circle"/>
            <c:size val="5"/>
            <c:spPr>
              <a:solidFill>
                <a:schemeClr val="accent6"/>
              </a:solidFill>
              <a:ln w="9525">
                <a:solidFill>
                  <a:schemeClr val="accent1">
                    <a:lumMod val="60000"/>
                  </a:schemeClr>
                </a:solidFill>
              </a:ln>
              <a:effectLst/>
            </c:spPr>
          </c:marker>
          <c:cat>
            <c:strRef>
              <c:f>'[230315 SBU Digital Strategy Costings vshared - revised timelines.xlsx]Costings Summary'!$D$114:$O$114</c:f>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f>'[230315 SBU Digital Strategy Costings vshared - revised timelines.xlsx]Costings Summary'!$D$121:$O$121</c:f>
              <c:numCache>
                <c:formatCode>"£"#,##0.00</c:formatCode>
                <c:ptCount val="12"/>
                <c:pt idx="0">
                  <c:v>26.228905520000001</c:v>
                </c:pt>
                <c:pt idx="1">
                  <c:v>30.848536200000002</c:v>
                </c:pt>
                <c:pt idx="2">
                  <c:v>37.613243449999999</c:v>
                </c:pt>
                <c:pt idx="3">
                  <c:v>35.745240199999998</c:v>
                </c:pt>
                <c:pt idx="4">
                  <c:v>39.590759800000001</c:v>
                </c:pt>
                <c:pt idx="5">
                  <c:v>35.320822200000002</c:v>
                </c:pt>
                <c:pt idx="6">
                  <c:v>39.700022199999999</c:v>
                </c:pt>
                <c:pt idx="7">
                  <c:v>38.796222199999995</c:v>
                </c:pt>
                <c:pt idx="8">
                  <c:v>37.679022199999999</c:v>
                </c:pt>
                <c:pt idx="9">
                  <c:v>39.839022199999995</c:v>
                </c:pt>
                <c:pt idx="10">
                  <c:v>41.054022199999999</c:v>
                </c:pt>
                <c:pt idx="11">
                  <c:v>37.618691284999997</c:v>
                </c:pt>
              </c:numCache>
            </c:numRef>
          </c:val>
          <c:smooth val="0"/>
          <c:extLst>
            <c:ext xmlns:c16="http://schemas.microsoft.com/office/drawing/2014/chart" uri="{C3380CC4-5D6E-409C-BE32-E72D297353CC}">
              <c16:uniqueId val="{00000003-39C8-473D-A185-7C6482BD9B02}"/>
            </c:ext>
          </c:extLst>
        </c:ser>
        <c:dLbls>
          <c:showLegendKey val="0"/>
          <c:showVal val="0"/>
          <c:showCatName val="0"/>
          <c:showSerName val="0"/>
          <c:showPercent val="0"/>
          <c:showBubbleSize val="0"/>
        </c:dLbls>
        <c:marker val="1"/>
        <c:smooth val="0"/>
        <c:axId val="1821487551"/>
        <c:axId val="332924575"/>
      </c:lineChart>
      <c:lineChart>
        <c:grouping val="standard"/>
        <c:varyColors val="0"/>
        <c:ser>
          <c:idx val="3"/>
          <c:order val="3"/>
          <c:tx>
            <c:strRef>
              <c:f>'[230315 SBU Digital Strategy Costings vshared - revised timelines.xlsx]Costings Summary'!$C$118</c:f>
              <c:strCache>
                <c:ptCount val="1"/>
                <c:pt idx="0">
                  <c:v>Total % of Health Board Budget</c:v>
                </c:pt>
              </c:strCache>
            </c:strRef>
          </c:tx>
          <c:spPr>
            <a:ln w="28575" cap="rnd">
              <a:solidFill>
                <a:srgbClr val="92D050">
                  <a:alpha val="0"/>
                </a:srgbClr>
              </a:solidFill>
              <a:round/>
            </a:ln>
            <a:effectLst/>
          </c:spPr>
          <c:marker>
            <c:symbol val="circle"/>
            <c:size val="5"/>
            <c:spPr>
              <a:solidFill>
                <a:srgbClr val="92D050">
                  <a:alpha val="0"/>
                </a:srgbClr>
              </a:solidFill>
              <a:ln w="9525">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'[230315 SBU Digital Strategy Costings vshared - revised timelines.xlsx]Costings Summary'!$D$114:$O$114</c:f>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f>'[230315 SBU Digital Strategy Costings vshared - revised timelines.xlsx]Costings Summary'!$D$118:$O$118</c:f>
              <c:numCache>
                <c:formatCode>0.0%</c:formatCode>
                <c:ptCount val="12"/>
                <c:pt idx="0">
                  <c:v>2.2611125448275864E-2</c:v>
                </c:pt>
                <c:pt idx="1">
                  <c:v>2.9563331015862067E-2</c:v>
                </c:pt>
                <c:pt idx="2">
                  <c:v>4.2262574622413791E-2</c:v>
                </c:pt>
                <c:pt idx="3">
                  <c:v>4.5754256691896547E-2</c:v>
                </c:pt>
                <c:pt idx="4">
                  <c:v>5.231317119650862E-2</c:v>
                </c:pt>
                <c:pt idx="5">
                  <c:v>4.4208177663197207E-2</c:v>
                </c:pt>
                <c:pt idx="6">
                  <c:v>4.6292652878213693E-2</c:v>
                </c:pt>
                <c:pt idx="7">
                  <c:v>4.6429057851247346E-2</c:v>
                </c:pt>
                <c:pt idx="8">
                  <c:v>4.5392441101608415E-2</c:v>
                </c:pt>
                <c:pt idx="9">
                  <c:v>4.7210247220847518E-2</c:v>
                </c:pt>
                <c:pt idx="10">
                  <c:v>4.8270487633184075E-2</c:v>
                </c:pt>
                <c:pt idx="11">
                  <c:v>4.6328496720146675E-2</c:v>
                </c:pt>
              </c:numCache>
            </c:numRef>
          </c:val>
          <c:smooth val="0"/>
          <c:extLst>
            <c:ext xmlns:c16="http://schemas.microsoft.com/office/drawing/2014/chart" uri="{C3380CC4-5D6E-409C-BE32-E72D297353CC}">
              <c16:uniqueId val="{00000004-39C8-473D-A185-7C6482BD9B02}"/>
            </c:ext>
          </c:extLst>
        </c:ser>
        <c:ser>
          <c:idx val="4"/>
          <c:order val="4"/>
          <c:tx>
            <c:strRef>
              <c:f>'[230315 SBU Digital Strategy Costings vshared - revised timelines.xlsx]Costings Summary'!$C$119</c:f>
              <c:strCache>
                <c:ptCount val="1"/>
                <c:pt idx="0">
                  <c:v>Baseline % of Health Board Budget</c:v>
                </c:pt>
              </c:strCache>
            </c:strRef>
          </c:tx>
          <c:spPr>
            <a:ln w="28575" cap="rnd">
              <a:solidFill>
                <a:schemeClr val="tx1">
                  <a:alpha val="0"/>
                </a:schemeClr>
              </a:solidFill>
              <a:round/>
            </a:ln>
            <a:effectLst/>
          </c:spPr>
          <c:marker>
            <c:symbol val="circle"/>
            <c:size val="5"/>
            <c:spPr>
              <a:solidFill>
                <a:schemeClr val="tx1">
                  <a:alpha val="0"/>
                </a:schemeClr>
              </a:solidFill>
              <a:ln w="9525">
                <a:solidFill>
                  <a:schemeClr val="tx1">
                    <a:alpha val="0"/>
                  </a:schemeClr>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5-39C8-473D-A185-7C6482BD9B0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'[230315 SBU Digital Strategy Costings vshared - revised timelines.xlsx]Costings Summary'!$D$114:$O$114</c:f>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f>'[230315 SBU Digital Strategy Costings vshared - revised timelines.xlsx]Costings Summary'!$D$119:$O$119</c:f>
              <c:numCache>
                <c:formatCode>0.0%</c:formatCode>
                <c:ptCount val="12"/>
                <c:pt idx="0">
                  <c:v>2.2611125448275864E-2</c:v>
                </c:pt>
                <c:pt idx="1">
                  <c:v>2.6593565689655173E-2</c:v>
                </c:pt>
                <c:pt idx="2">
                  <c:v>3.2425209870689656E-2</c:v>
                </c:pt>
                <c:pt idx="3">
                  <c:v>3.0814862241379307E-2</c:v>
                </c:pt>
                <c:pt idx="4">
                  <c:v>3.4129965344827588E-2</c:v>
                </c:pt>
                <c:pt idx="5">
                  <c:v>3.0448984655172415E-2</c:v>
                </c:pt>
                <c:pt idx="6">
                  <c:v>3.4224157068965519E-2</c:v>
                </c:pt>
                <c:pt idx="7">
                  <c:v>3.3445019137931027E-2</c:v>
                </c:pt>
                <c:pt idx="8">
                  <c:v>3.2481915689655173E-2</c:v>
                </c:pt>
                <c:pt idx="9">
                  <c:v>3.434398465517241E-2</c:v>
                </c:pt>
                <c:pt idx="10">
                  <c:v>3.5391398448275858E-2</c:v>
                </c:pt>
                <c:pt idx="11">
                  <c:v>3.2429906280172414E-2</c:v>
                </c:pt>
              </c:numCache>
            </c:numRef>
          </c:val>
          <c:smooth val="0"/>
          <c:extLst>
            <c:ext xmlns:c16="http://schemas.microsoft.com/office/drawing/2014/chart" uri="{C3380CC4-5D6E-409C-BE32-E72D297353CC}">
              <c16:uniqueId val="{00000006-39C8-473D-A185-7C6482BD9B02}"/>
            </c:ext>
          </c:extLst>
        </c:ser>
        <c:ser>
          <c:idx val="5"/>
          <c:order val="5"/>
          <c:tx>
            <c:strRef>
              <c:f>'[230315 SBU Digital Strategy Costings vshared - revised timelines.xlsx]Costings Summary'!$C$120</c:f>
              <c:strCache>
                <c:ptCount val="1"/>
                <c:pt idx="0">
                  <c:v>Current level of investment</c:v>
                </c:pt>
              </c:strCache>
            </c:strRef>
          </c:tx>
          <c:spPr>
            <a:ln w="28575" cap="rnd">
              <a:solidFill>
                <a:schemeClr val="tx1"/>
              </a:solidFill>
              <a:prstDash val="sysDot"/>
              <a:round/>
            </a:ln>
            <a:effectLst/>
          </c:spPr>
          <c:marker>
            <c:symbol val="none"/>
          </c:marker>
          <c:cat>
            <c:strRef>
              <c:f>'[230315 SBU Digital Strategy Costings vshared - revised timelines.xlsx]Costings Summary'!$D$114:$O$114</c:f>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f>'[230315 SBU Digital Strategy Costings vshared - revised timelines.xlsx]Costings Summary'!$D$120:$O$120</c:f>
              <c:numCache>
                <c:formatCode>0.0%</c:formatCode>
                <c:ptCount val="12"/>
                <c:pt idx="0">
                  <c:v>2.2611125448275864E-2</c:v>
                </c:pt>
                <c:pt idx="1">
                  <c:v>2.2611125448275864E-2</c:v>
                </c:pt>
                <c:pt idx="2">
                  <c:v>2.2611125448275864E-2</c:v>
                </c:pt>
                <c:pt idx="3">
                  <c:v>2.2611125448275864E-2</c:v>
                </c:pt>
                <c:pt idx="4">
                  <c:v>2.2611125448275864E-2</c:v>
                </c:pt>
                <c:pt idx="5">
                  <c:v>2.2611125448275864E-2</c:v>
                </c:pt>
                <c:pt idx="6">
                  <c:v>2.2611125448275864E-2</c:v>
                </c:pt>
                <c:pt idx="7">
                  <c:v>2.2611125448275864E-2</c:v>
                </c:pt>
                <c:pt idx="8">
                  <c:v>2.2611125448275864E-2</c:v>
                </c:pt>
                <c:pt idx="9">
                  <c:v>2.2611125448275864E-2</c:v>
                </c:pt>
                <c:pt idx="10">
                  <c:v>2.2611125448275864E-2</c:v>
                </c:pt>
                <c:pt idx="11">
                  <c:v>2.2611125448275864E-2</c:v>
                </c:pt>
              </c:numCache>
            </c:numRef>
          </c:val>
          <c:smooth val="0"/>
          <c:extLst>
            <c:ext xmlns:c16="http://schemas.microsoft.com/office/drawing/2014/chart" uri="{C3380CC4-5D6E-409C-BE32-E72D297353CC}">
              <c16:uniqueId val="{00000007-39C8-473D-A185-7C6482BD9B02}"/>
            </c:ext>
          </c:extLst>
        </c:ser>
        <c:dLbls>
          <c:showLegendKey val="0"/>
          <c:showVal val="0"/>
          <c:showCatName val="0"/>
          <c:showSerName val="0"/>
          <c:showPercent val="0"/>
          <c:showBubbleSize val="0"/>
        </c:dLbls>
        <c:marker val="1"/>
        <c:smooth val="0"/>
        <c:axId val="227357407"/>
        <c:axId val="399293200"/>
      </c:lineChart>
      <c:catAx>
        <c:axId val="1821487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2924575"/>
        <c:crosses val="autoZero"/>
        <c:auto val="1"/>
        <c:lblAlgn val="ctr"/>
        <c:lblOffset val="100"/>
        <c:tickMarkSkip val="2"/>
        <c:noMultiLvlLbl val="0"/>
      </c:catAx>
      <c:valAx>
        <c:axId val="33292457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Digital</a:t>
                </a:r>
                <a:r>
                  <a:rPr lang="en-GB" baseline="0" dirty="0"/>
                  <a:t> and Data Spend (£ m)</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21487551"/>
        <c:crosses val="autoZero"/>
        <c:crossBetween val="between"/>
      </c:valAx>
      <c:valAx>
        <c:axId val="399293200"/>
        <c:scaling>
          <c:orientation val="minMax"/>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7357407"/>
        <c:crosses val="max"/>
        <c:crossBetween val="between"/>
      </c:valAx>
      <c:catAx>
        <c:axId val="227357407"/>
        <c:scaling>
          <c:orientation val="minMax"/>
        </c:scaling>
        <c:delete val="1"/>
        <c:axPos val="b"/>
        <c:numFmt formatCode="General" sourceLinked="1"/>
        <c:majorTickMark val="out"/>
        <c:minorTickMark val="none"/>
        <c:tickLblPos val="nextTo"/>
        <c:crossAx val="399293200"/>
        <c:crosses val="autoZero"/>
        <c:auto val="1"/>
        <c:lblAlgn val="ctr"/>
        <c:lblOffset val="100"/>
        <c:noMultiLvlLbl val="0"/>
      </c:catAx>
      <c:spPr>
        <a:noFill/>
        <a:ln>
          <a:noFill/>
        </a:ln>
        <a:effectLst/>
      </c:spPr>
    </c:plotArea>
    <c:legend>
      <c:legendPos val="b"/>
      <c:legendEntry>
        <c:idx val="4"/>
        <c:delete val="1"/>
      </c:legendEntry>
      <c:legendEntry>
        <c:idx val="5"/>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kern="1200" spc="0" baseline="0" dirty="0">
                <a:solidFill>
                  <a:srgbClr val="3D454B">
                    <a:lumMod val="65000"/>
                    <a:lumOff val="35000"/>
                  </a:srgbClr>
                </a:solidFill>
              </a:rPr>
              <a:t>Indicative Capital and Revenue Split to achieve digital transformation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'[230315 SBU Digital Strategy Costings vshared - revised timelines.xlsx]Costings Summary'!$C$95</c:f>
              <c:strCache>
                <c:ptCount val="1"/>
                <c:pt idx="0">
                  <c:v>Capital</c:v>
                </c:pt>
              </c:strCache>
            </c:strRef>
          </c:tx>
          <c:spPr>
            <a:ln w="28575" cap="rnd">
              <a:solidFill>
                <a:srgbClr val="0070C0"/>
              </a:solidFill>
              <a:round/>
            </a:ln>
            <a:effectLst/>
          </c:spPr>
          <c:marker>
            <c:symbol val="none"/>
          </c:marker>
          <c:cat>
            <c:strRef>
              <c:f>'[230315 SBU Digital Strategy Costings vshared - revised timelines.xlsx]Costings Summary'!$D$94:$O$94</c:f>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f>'[230315 SBU Digital Strategy Costings vshared - revised timelines.xlsx]Costings Summary'!$D$95:$O$95</c:f>
              <c:numCache>
                <c:formatCode>"£"#,##0.00</c:formatCode>
                <c:ptCount val="12"/>
                <c:pt idx="0">
                  <c:v>2.4730645499999997</c:v>
                </c:pt>
                <c:pt idx="1">
                  <c:v>3.6235962000000002</c:v>
                </c:pt>
                <c:pt idx="2">
                  <c:v>12.405478449999999</c:v>
                </c:pt>
                <c:pt idx="3">
                  <c:v>12.278135820799998</c:v>
                </c:pt>
                <c:pt idx="4">
                  <c:v>18.465833670799999</c:v>
                </c:pt>
                <c:pt idx="5">
                  <c:v>9.9060743207999984</c:v>
                </c:pt>
                <c:pt idx="6">
                  <c:v>10.3477952</c:v>
                </c:pt>
                <c:pt idx="7">
                  <c:v>9.4949951999999982</c:v>
                </c:pt>
                <c:pt idx="8">
                  <c:v>6.5307951999999982</c:v>
                </c:pt>
                <c:pt idx="9">
                  <c:v>8.2907951999999998</c:v>
                </c:pt>
                <c:pt idx="10">
                  <c:v>9.6057951999999993</c:v>
                </c:pt>
                <c:pt idx="11">
                  <c:v>9.4893857100000005</c:v>
                </c:pt>
              </c:numCache>
            </c:numRef>
          </c:val>
          <c:smooth val="0"/>
          <c:extLst>
            <c:ext xmlns:c16="http://schemas.microsoft.com/office/drawing/2014/chart" uri="{C3380CC4-5D6E-409C-BE32-E72D297353CC}">
              <c16:uniqueId val="{00000000-7804-47C5-B201-1AA9C7BFE491}"/>
            </c:ext>
          </c:extLst>
        </c:ser>
        <c:ser>
          <c:idx val="3"/>
          <c:order val="3"/>
          <c:tx>
            <c:strRef>
              <c:f>'[230315 SBU Digital Strategy Costings vshared - revised timelines.xlsx]Costings Summary'!$C$98</c:f>
              <c:strCache>
                <c:ptCount val="1"/>
                <c:pt idx="0">
                  <c:v>Revenue</c:v>
                </c:pt>
              </c:strCache>
            </c:strRef>
          </c:tx>
          <c:spPr>
            <a:ln w="28575" cap="rnd">
              <a:solidFill>
                <a:srgbClr val="00B050"/>
              </a:solidFill>
              <a:round/>
            </a:ln>
            <a:effectLst/>
          </c:spPr>
          <c:marker>
            <c:symbol val="none"/>
          </c:marker>
          <c:cat>
            <c:strRef>
              <c:f>'[230315 SBU Digital Strategy Costings vshared - revised timelines.xlsx]Costings Summary'!$D$94:$O$94</c:f>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f>'[230315 SBU Digital Strategy Costings vshared - revised timelines.xlsx]Costings Summary'!$D$98:$O$98</c:f>
              <c:numCache>
                <c:formatCode>"£"#,##0.00</c:formatCode>
                <c:ptCount val="12"/>
                <c:pt idx="0">
                  <c:v>23.755840970000001</c:v>
                </c:pt>
                <c:pt idx="1">
                  <c:v>30.6698677784</c:v>
                </c:pt>
                <c:pt idx="2">
                  <c:v>36.619108111999999</c:v>
                </c:pt>
                <c:pt idx="3">
                  <c:v>40.796801941799998</c:v>
                </c:pt>
                <c:pt idx="4">
                  <c:v>42.217444917150004</c:v>
                </c:pt>
                <c:pt idx="5">
                  <c:v>41.375411768508755</c:v>
                </c:pt>
                <c:pt idx="6">
                  <c:v>43.351682138727881</c:v>
                </c:pt>
                <c:pt idx="7">
                  <c:v>44.362711907446922</c:v>
                </c:pt>
                <c:pt idx="8">
                  <c:v>46.124436477865764</c:v>
                </c:pt>
                <c:pt idx="9">
                  <c:v>46.473091576183123</c:v>
                </c:pt>
                <c:pt idx="10">
                  <c:v>46.387970454493527</c:v>
                </c:pt>
                <c:pt idx="11">
                  <c:v>44.251670485370141</c:v>
                </c:pt>
              </c:numCache>
            </c:numRef>
          </c:val>
          <c:smooth val="0"/>
          <c:extLst>
            <c:ext xmlns:c16="http://schemas.microsoft.com/office/drawing/2014/chart" uri="{C3380CC4-5D6E-409C-BE32-E72D297353CC}">
              <c16:uniqueId val="{00000001-7804-47C5-B201-1AA9C7BFE491}"/>
            </c:ext>
          </c:extLst>
        </c:ser>
        <c:dLbls>
          <c:showLegendKey val="0"/>
          <c:showVal val="0"/>
          <c:showCatName val="0"/>
          <c:showSerName val="0"/>
          <c:showPercent val="0"/>
          <c:showBubbleSize val="0"/>
        </c:dLbls>
        <c:smooth val="0"/>
        <c:axId val="1821487551"/>
        <c:axId val="332924575"/>
        <c:extLst>
          <c:ext xmlns:c15="http://schemas.microsoft.com/office/drawing/2012/chart" uri="{02D57815-91ED-43cb-92C2-25804820EDAC}">
            <c15:filteredLineSeries>
              <c15:ser>
                <c:idx val="1"/>
                <c:order val="1"/>
                <c:tx>
                  <c:strRef>
                    <c:extLst>
                      <c:ext uri="{02D57815-91ED-43cb-92C2-25804820EDAC}">
                        <c15:formulaRef>
                          <c15:sqref>'[230315 SBU Digital Strategy Costings vshared - revised timelines.xlsx]Costings Summary'!$C$96</c15:sqref>
                        </c15:formulaRef>
                      </c:ext>
                    </c:extLst>
                    <c:strCache>
                      <c:ptCount val="1"/>
                      <c:pt idx="0">
                        <c:v>Baseline Spending</c:v>
                      </c:pt>
                    </c:strCache>
                  </c:strRef>
                </c:tx>
                <c:spPr>
                  <a:ln w="28575" cap="rnd">
                    <a:solidFill>
                      <a:schemeClr val="accent2"/>
                    </a:solidFill>
                    <a:round/>
                  </a:ln>
                  <a:effectLst/>
                </c:spPr>
                <c:marker>
                  <c:symbol val="none"/>
                </c:marker>
                <c:cat>
                  <c:strRef>
                    <c:extLst>
                      <c:ext uri="{02D57815-91ED-43cb-92C2-25804820EDAC}">
                        <c15:formulaRef>
                          <c15:sqref>'[230315 SBU Digital Strategy Costings vshared - revised timelines.xlsx]Costings Summary'!$D$94:$O$94</c15:sqref>
                        </c15:formulaRef>
                      </c:ext>
                    </c:extLst>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extLst>
                      <c:ext uri="{02D57815-91ED-43cb-92C2-25804820EDAC}">
                        <c15:formulaRef>
                          <c15:sqref>'[230315 SBU Digital Strategy Costings vshared - revised timelines.xlsx]Costings Summary'!$D$96:$O$96</c15:sqref>
                        </c15:formulaRef>
                      </c:ext>
                    </c:extLst>
                    <c:numCache>
                      <c:formatCode>"£"#,##0.00</c:formatCode>
                      <c:ptCount val="12"/>
                      <c:pt idx="0">
                        <c:v>2.4730645499999997</c:v>
                      </c:pt>
                      <c:pt idx="1">
                        <c:v>3.4625962000000001</c:v>
                      </c:pt>
                      <c:pt idx="2">
                        <c:v>8.603478449999999</c:v>
                      </c:pt>
                      <c:pt idx="3">
                        <c:v>6.469656699999998</c:v>
                      </c:pt>
                      <c:pt idx="4">
                        <c:v>8.8073545499999994</c:v>
                      </c:pt>
                      <c:pt idx="5">
                        <c:v>4.1875951999999996</c:v>
                      </c:pt>
                      <c:pt idx="6">
                        <c:v>7.9627951999999995</c:v>
                      </c:pt>
                      <c:pt idx="7">
                        <c:v>6.4349951999999986</c:v>
                      </c:pt>
                      <c:pt idx="8">
                        <c:v>4.1707951999999988</c:v>
                      </c:pt>
                      <c:pt idx="9">
                        <c:v>5.9307951999999995</c:v>
                      </c:pt>
                      <c:pt idx="10">
                        <c:v>7.245795199999999</c:v>
                      </c:pt>
                      <c:pt idx="11">
                        <c:v>6.3275857100000001</c:v>
                      </c:pt>
                    </c:numCache>
                  </c:numRef>
                </c:val>
                <c:smooth val="0"/>
                <c:extLst>
                  <c:ext xmlns:c16="http://schemas.microsoft.com/office/drawing/2014/chart" uri="{C3380CC4-5D6E-409C-BE32-E72D297353CC}">
                    <c16:uniqueId val="{00000002-7804-47C5-B201-1AA9C7BFE491}"/>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'[230315 SBU Digital Strategy Costings vshared - revised timelines.xlsx]Costings Summary'!$C$97</c15:sqref>
                        </c15:formulaRef>
                      </c:ext>
                    </c:extLst>
                    <c:strCache>
                      <c:ptCount val="1"/>
                      <c:pt idx="0">
                        <c:v>Digital Strategy Solutions</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'[230315 SBU Digital Strategy Costings vshared - revised timelines.xlsx]Costings Summary'!$D$94:$O$94</c15:sqref>
                        </c15:formulaRef>
                      </c:ext>
                    </c:extLst>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extLst xmlns:c15="http://schemas.microsoft.com/office/drawing/2012/chart">
                      <c:ext xmlns:c15="http://schemas.microsoft.com/office/drawing/2012/chart" uri="{02D57815-91ED-43cb-92C2-25804820EDAC}">
                        <c15:formulaRef>
                          <c15:sqref>'[230315 SBU Digital Strategy Costings vshared - revised timelines.xlsx]Costings Summary'!$D$97:$O$97</c15:sqref>
                        </c15:formulaRef>
                      </c:ext>
                    </c:extLst>
                    <c:numCache>
                      <c:formatCode>"£"#,##0.00</c:formatCode>
                      <c:ptCount val="12"/>
                      <c:pt idx="0">
                        <c:v>0</c:v>
                      </c:pt>
                      <c:pt idx="1">
                        <c:v>0.161</c:v>
                      </c:pt>
                      <c:pt idx="2">
                        <c:v>3.802</c:v>
                      </c:pt>
                      <c:pt idx="3">
                        <c:v>5.8084791207999995</c:v>
                      </c:pt>
                      <c:pt idx="4">
                        <c:v>9.6584791207999992</c:v>
                      </c:pt>
                      <c:pt idx="5">
                        <c:v>5.7184791207999996</c:v>
                      </c:pt>
                      <c:pt idx="6">
                        <c:v>2.3849999999999998</c:v>
                      </c:pt>
                      <c:pt idx="7">
                        <c:v>3.06</c:v>
                      </c:pt>
                      <c:pt idx="8">
                        <c:v>2.36</c:v>
                      </c:pt>
                      <c:pt idx="9">
                        <c:v>2.36</c:v>
                      </c:pt>
                      <c:pt idx="10">
                        <c:v>2.36</c:v>
                      </c:pt>
                      <c:pt idx="11">
                        <c:v>3.1617999999999999</c:v>
                      </c:pt>
                    </c:numCache>
                  </c:numRef>
                </c:val>
                <c:smooth val="0"/>
                <c:extLst xmlns:c15="http://schemas.microsoft.com/office/drawing/2012/chart">
                  <c:ext xmlns:c16="http://schemas.microsoft.com/office/drawing/2014/chart" uri="{C3380CC4-5D6E-409C-BE32-E72D297353CC}">
                    <c16:uniqueId val="{00000003-7804-47C5-B201-1AA9C7BFE491}"/>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'[230315 SBU Digital Strategy Costings vshared - revised timelines.xlsx]Costings Summary'!$C$99</c15:sqref>
                        </c15:formulaRef>
                      </c:ext>
                    </c:extLst>
                    <c:strCache>
                      <c:ptCount val="1"/>
                      <c:pt idx="0">
                        <c:v>Baseline Spending</c:v>
                      </c:pt>
                    </c:strCache>
                  </c:strRef>
                </c:tx>
                <c:spPr>
                  <a:ln w="25400" cap="rnd">
                    <a:noFill/>
                    <a:round/>
                  </a:ln>
                  <a:effectLst/>
                </c:spPr>
                <c:marker>
                  <c:symbol val="circle"/>
                  <c:size val="5"/>
                  <c:spPr>
                    <a:solidFill>
                      <a:schemeClr val="accent5"/>
                    </a:solidFill>
                    <a:ln w="9525">
                      <a:solidFill>
                        <a:schemeClr val="accent5"/>
                      </a:solidFill>
                    </a:ln>
                    <a:effectLst/>
                  </c:spPr>
                </c:marker>
                <c:cat>
                  <c:strRef>
                    <c:extLst xmlns:c15="http://schemas.microsoft.com/office/drawing/2012/chart">
                      <c:ext xmlns:c15="http://schemas.microsoft.com/office/drawing/2012/chart" uri="{02D57815-91ED-43cb-92C2-25804820EDAC}">
                        <c15:formulaRef>
                          <c15:sqref>'[230315 SBU Digital Strategy Costings vshared - revised timelines.xlsx]Costings Summary'!$D$94:$O$94</c15:sqref>
                        </c15:formulaRef>
                      </c:ext>
                    </c:extLst>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extLst xmlns:c15="http://schemas.microsoft.com/office/drawing/2012/chart">
                      <c:ext xmlns:c15="http://schemas.microsoft.com/office/drawing/2012/chart" uri="{02D57815-91ED-43cb-92C2-25804820EDAC}">
                        <c15:formulaRef>
                          <c15:sqref>'[230315 SBU Digital Strategy Costings vshared - revised timelines.xlsx]Costings Summary'!$D$99:$O$99</c15:sqref>
                        </c15:formulaRef>
                      </c:ext>
                    </c:extLst>
                    <c:numCache>
                      <c:formatCode>"£"#,##0.00</c:formatCode>
                      <c:ptCount val="12"/>
                      <c:pt idx="0">
                        <c:v>23.755840970000001</c:v>
                      </c:pt>
                      <c:pt idx="1">
                        <c:v>27.385940000000002</c:v>
                      </c:pt>
                      <c:pt idx="2">
                        <c:v>29.009765000000002</c:v>
                      </c:pt>
                      <c:pt idx="3">
                        <c:v>29.2755835</c:v>
                      </c:pt>
                      <c:pt idx="4">
                        <c:v>30.783405250000001</c:v>
                      </c:pt>
                      <c:pt idx="5">
                        <c:v>31.133227000000002</c:v>
                      </c:pt>
                      <c:pt idx="6">
                        <c:v>31.737227000000001</c:v>
                      </c:pt>
                      <c:pt idx="7">
                        <c:v>32.361227</c:v>
                      </c:pt>
                      <c:pt idx="8">
                        <c:v>33.508226999999998</c:v>
                      </c:pt>
                      <c:pt idx="9">
                        <c:v>33.908226999999997</c:v>
                      </c:pt>
                      <c:pt idx="10">
                        <c:v>33.808227000000002</c:v>
                      </c:pt>
                      <c:pt idx="11">
                        <c:v>31.291105575</c:v>
                      </c:pt>
                    </c:numCache>
                  </c:numRef>
                </c:val>
                <c:smooth val="0"/>
                <c:extLst xmlns:c15="http://schemas.microsoft.com/office/drawing/2012/chart">
                  <c:ext xmlns:c16="http://schemas.microsoft.com/office/drawing/2014/chart" uri="{C3380CC4-5D6E-409C-BE32-E72D297353CC}">
                    <c16:uniqueId val="{00000004-7804-47C5-B201-1AA9C7BFE491}"/>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'[230315 SBU Digital Strategy Costings vshared - revised timelines.xlsx]Costings Summary'!$C$100</c15:sqref>
                        </c15:formulaRef>
                      </c:ext>
                    </c:extLst>
                    <c:strCache>
                      <c:ptCount val="1"/>
                      <c:pt idx="0">
                        <c:v>Digital Strategy Solutions</c:v>
                      </c:pt>
                    </c:strCache>
                  </c:strRef>
                </c:tx>
                <c:spPr>
                  <a:ln w="25400" cap="rnd">
                    <a:noFill/>
                    <a:round/>
                  </a:ln>
                  <a:effectLst/>
                </c:spPr>
                <c:marker>
                  <c:symbol val="circle"/>
                  <c:size val="5"/>
                  <c:spPr>
                    <a:solidFill>
                      <a:schemeClr val="accent6"/>
                    </a:solidFill>
                    <a:ln w="9525">
                      <a:solidFill>
                        <a:schemeClr val="accent6"/>
                      </a:solidFill>
                    </a:ln>
                    <a:effectLst/>
                  </c:spPr>
                </c:marker>
                <c:cat>
                  <c:strRef>
                    <c:extLst xmlns:c15="http://schemas.microsoft.com/office/drawing/2012/chart">
                      <c:ext xmlns:c15="http://schemas.microsoft.com/office/drawing/2012/chart" uri="{02D57815-91ED-43cb-92C2-25804820EDAC}">
                        <c15:formulaRef>
                          <c15:sqref>'[230315 SBU Digital Strategy Costings vshared - revised timelines.xlsx]Costings Summary'!$D$94:$O$94</c15:sqref>
                        </c15:formulaRef>
                      </c:ext>
                    </c:extLst>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extLst xmlns:c15="http://schemas.microsoft.com/office/drawing/2012/chart">
                      <c:ext xmlns:c15="http://schemas.microsoft.com/office/drawing/2012/chart" uri="{02D57815-91ED-43cb-92C2-25804820EDAC}">
                        <c15:formulaRef>
                          <c15:sqref>'[230315 SBU Digital Strategy Costings vshared - revised timelines.xlsx]Costings Summary'!$D$100:$O$100</c15:sqref>
                        </c15:formulaRef>
                      </c:ext>
                    </c:extLst>
                    <c:numCache>
                      <c:formatCode>"£"#,##0.00</c:formatCode>
                      <c:ptCount val="12"/>
                      <c:pt idx="0">
                        <c:v>0</c:v>
                      </c:pt>
                      <c:pt idx="1">
                        <c:v>3.2839277784000003</c:v>
                      </c:pt>
                      <c:pt idx="2">
                        <c:v>7.6093431119999995</c:v>
                      </c:pt>
                      <c:pt idx="3">
                        <c:v>11.5212184418</c:v>
                      </c:pt>
                      <c:pt idx="4">
                        <c:v>11.43403966715</c:v>
                      </c:pt>
                      <c:pt idx="5">
                        <c:v>10.242184768508752</c:v>
                      </c:pt>
                      <c:pt idx="6">
                        <c:v>11.61445513872788</c:v>
                      </c:pt>
                      <c:pt idx="7">
                        <c:v>12.001484907446924</c:v>
                      </c:pt>
                      <c:pt idx="8">
                        <c:v>12.616209477865768</c:v>
                      </c:pt>
                      <c:pt idx="9">
                        <c:v>12.56486457618313</c:v>
                      </c:pt>
                      <c:pt idx="10">
                        <c:v>12.579743454493528</c:v>
                      </c:pt>
                      <c:pt idx="11">
                        <c:v>12.960564910370138</c:v>
                      </c:pt>
                    </c:numCache>
                  </c:numRef>
                </c:val>
                <c:smooth val="0"/>
                <c:extLst xmlns:c15="http://schemas.microsoft.com/office/drawing/2012/chart">
                  <c:ext xmlns:c16="http://schemas.microsoft.com/office/drawing/2014/chart" uri="{C3380CC4-5D6E-409C-BE32-E72D297353CC}">
                    <c16:uniqueId val="{00000005-7804-47C5-B201-1AA9C7BFE491}"/>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'[230315 SBU Digital Strategy Costings vshared - revised timelines.xlsx]Costings Summary'!$C$101</c15:sqref>
                        </c15:formulaRef>
                      </c:ext>
                    </c:extLst>
                    <c:strCache>
                      <c:ptCount val="1"/>
                      <c:pt idx="0">
                        <c:v>Total Spending</c:v>
                      </c:pt>
                    </c:strCache>
                  </c:strRef>
                </c:tx>
                <c:spPr>
                  <a:ln w="25400" cap="rnd">
                    <a:noFill/>
                    <a:round/>
                  </a:ln>
                  <a:effectLst/>
                </c:spPr>
                <c:marker>
                  <c:symbol val="circle"/>
                  <c:size val="5"/>
                  <c:spPr>
                    <a:solidFill>
                      <a:schemeClr val="accent1">
                        <a:lumMod val="60000"/>
                      </a:schemeClr>
                    </a:solidFill>
                    <a:ln w="9525">
                      <a:solidFill>
                        <a:schemeClr val="accent1">
                          <a:lumMod val="60000"/>
                        </a:schemeClr>
                      </a:solidFill>
                    </a:ln>
                    <a:effectLst/>
                  </c:spPr>
                </c:marker>
                <c:cat>
                  <c:strRef>
                    <c:extLst xmlns:c15="http://schemas.microsoft.com/office/drawing/2012/chart">
                      <c:ext xmlns:c15="http://schemas.microsoft.com/office/drawing/2012/chart" uri="{02D57815-91ED-43cb-92C2-25804820EDAC}">
                        <c15:formulaRef>
                          <c15:sqref>'[230315 SBU Digital Strategy Costings vshared - revised timelines.xlsx]Costings Summary'!$D$94:$O$94</c15:sqref>
                        </c15:formulaRef>
                      </c:ext>
                    </c:extLst>
                    <c:strCache>
                      <c:ptCount val="12"/>
                      <c:pt idx="0">
                        <c:v>2024/2025</c:v>
                      </c:pt>
                      <c:pt idx="1">
                        <c:v>2025/2026</c:v>
                      </c:pt>
                      <c:pt idx="2">
                        <c:v>2026/2027</c:v>
                      </c:pt>
                      <c:pt idx="3">
                        <c:v>2027/2028</c:v>
                      </c:pt>
                      <c:pt idx="4">
                        <c:v>2028/2029</c:v>
                      </c:pt>
                      <c:pt idx="5">
                        <c:v>2029/2030</c:v>
                      </c:pt>
                      <c:pt idx="6">
                        <c:v>2030/2031</c:v>
                      </c:pt>
                      <c:pt idx="7">
                        <c:v>2031/2032</c:v>
                      </c:pt>
                      <c:pt idx="8">
                        <c:v>2032/2033</c:v>
                      </c:pt>
                      <c:pt idx="9">
                        <c:v>2033/2034</c:v>
                      </c:pt>
                      <c:pt idx="10">
                        <c:v>2034/2035</c:v>
                      </c:pt>
                      <c:pt idx="11">
                        <c:v>2035/2036</c:v>
                      </c:pt>
                    </c:strCache>
                  </c:strRef>
                </c:cat>
                <c:val>
                  <c:numRef>
                    <c:extLst xmlns:c15="http://schemas.microsoft.com/office/drawing/2012/chart">
                      <c:ext xmlns:c15="http://schemas.microsoft.com/office/drawing/2012/chart" uri="{02D57815-91ED-43cb-92C2-25804820EDAC}">
                        <c15:formulaRef>
                          <c15:sqref>'[230315 SBU Digital Strategy Costings vshared - revised timelines.xlsx]Costings Summary'!$D$101:$O$101</c15:sqref>
                        </c15:formulaRef>
                      </c:ext>
                    </c:extLst>
                    <c:numCache>
                      <c:formatCode>"£"#,##0.00</c:formatCode>
                      <c:ptCount val="12"/>
                      <c:pt idx="0">
                        <c:v>26.228905520000001</c:v>
                      </c:pt>
                      <c:pt idx="1">
                        <c:v>34.293463978399998</c:v>
                      </c:pt>
                      <c:pt idx="2">
                        <c:v>49.024586561999996</c:v>
                      </c:pt>
                      <c:pt idx="3">
                        <c:v>53.074937762599994</c:v>
                      </c:pt>
                      <c:pt idx="4">
                        <c:v>60.683278587949999</c:v>
                      </c:pt>
                      <c:pt idx="5">
                        <c:v>51.281486089308757</c:v>
                      </c:pt>
                      <c:pt idx="6">
                        <c:v>53.699477338727881</c:v>
                      </c:pt>
                      <c:pt idx="7">
                        <c:v>53.85770710744692</c:v>
                      </c:pt>
                      <c:pt idx="8">
                        <c:v>52.655231677865764</c:v>
                      </c:pt>
                      <c:pt idx="9">
                        <c:v>54.763886776183121</c:v>
                      </c:pt>
                      <c:pt idx="10">
                        <c:v>55.993765654493529</c:v>
                      </c:pt>
                      <c:pt idx="11">
                        <c:v>53.741056195370142</c:v>
                      </c:pt>
                    </c:numCache>
                  </c:numRef>
                </c:val>
                <c:smooth val="0"/>
                <c:extLst xmlns:c15="http://schemas.microsoft.com/office/drawing/2012/chart">
                  <c:ext xmlns:c16="http://schemas.microsoft.com/office/drawing/2014/chart" uri="{C3380CC4-5D6E-409C-BE32-E72D297353CC}">
                    <c16:uniqueId val="{00000006-7804-47C5-B201-1AA9C7BFE491}"/>
                  </c:ext>
                </c:extLst>
              </c15:ser>
            </c15:filteredLineSeries>
          </c:ext>
        </c:extLst>
      </c:lineChart>
      <c:catAx>
        <c:axId val="1821487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2924575"/>
        <c:crosses val="autoZero"/>
        <c:auto val="1"/>
        <c:lblAlgn val="ctr"/>
        <c:lblOffset val="100"/>
        <c:tickLblSkip val="2"/>
        <c:noMultiLvlLbl val="0"/>
      </c:catAx>
      <c:valAx>
        <c:axId val="33292457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Digital</a:t>
                </a:r>
                <a:r>
                  <a:rPr lang="en-GB" baseline="0" dirty="0"/>
                  <a:t> and Data Spend (£ m)</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21487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4C69EC3-0AC8-45DE-AAB3-D6BD9330356C}" type="datetimeFigureOut">
              <a:rPr lang="en-GB" smtClean="0"/>
              <a:t>11/06/2024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4EEE62-6E4E-4F7A-8C03-1050113424F3}" type="slidenum">
              <a:rPr lang="en-GB" smtClean="0"/>
              <a:t>‹#›</a:t>
            </a:fld>
            <a:endParaRPr lang="en-GB"/>
          </a:p>
        </p:txBody>
      </p:sp>
    </p:spTree>
    <p:extLst>
      <p:ext uri="{BB962C8B-B14F-4D97-AF65-F5344CB8AC3E}">
        <p14:creationId xmlns:p14="http://schemas.microsoft.com/office/powerpoint/2010/main" val="387133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71450" latinLnBrk="0">
      <a:lnSpc>
        <a:spcPct val="117999"/>
      </a:lnSpc>
      <a:defRPr sz="825">
        <a:latin typeface="Helvetica Neue"/>
        <a:ea typeface="Helvetica Neue"/>
        <a:cs typeface="Helvetica Neue"/>
        <a:sym typeface="Helvetica Neue"/>
      </a:defRPr>
    </a:lvl1pPr>
    <a:lvl2pPr indent="85725" defTabSz="171450" latinLnBrk="0">
      <a:lnSpc>
        <a:spcPct val="117999"/>
      </a:lnSpc>
      <a:defRPr sz="825">
        <a:latin typeface="Helvetica Neue"/>
        <a:ea typeface="Helvetica Neue"/>
        <a:cs typeface="Helvetica Neue"/>
        <a:sym typeface="Helvetica Neue"/>
      </a:defRPr>
    </a:lvl2pPr>
    <a:lvl3pPr indent="171450" defTabSz="171450" latinLnBrk="0">
      <a:lnSpc>
        <a:spcPct val="117999"/>
      </a:lnSpc>
      <a:defRPr sz="825">
        <a:latin typeface="Helvetica Neue"/>
        <a:ea typeface="Helvetica Neue"/>
        <a:cs typeface="Helvetica Neue"/>
        <a:sym typeface="Helvetica Neue"/>
      </a:defRPr>
    </a:lvl3pPr>
    <a:lvl4pPr indent="257175" defTabSz="171450" latinLnBrk="0">
      <a:lnSpc>
        <a:spcPct val="117999"/>
      </a:lnSpc>
      <a:defRPr sz="825">
        <a:latin typeface="Helvetica Neue"/>
        <a:ea typeface="Helvetica Neue"/>
        <a:cs typeface="Helvetica Neue"/>
        <a:sym typeface="Helvetica Neue"/>
      </a:defRPr>
    </a:lvl4pPr>
    <a:lvl5pPr indent="342900" defTabSz="171450" latinLnBrk="0">
      <a:lnSpc>
        <a:spcPct val="117999"/>
      </a:lnSpc>
      <a:defRPr sz="825">
        <a:latin typeface="Helvetica Neue"/>
        <a:ea typeface="Helvetica Neue"/>
        <a:cs typeface="Helvetica Neue"/>
        <a:sym typeface="Helvetica Neue"/>
      </a:defRPr>
    </a:lvl5pPr>
    <a:lvl6pPr indent="428625" defTabSz="171450" latinLnBrk="0">
      <a:lnSpc>
        <a:spcPct val="117999"/>
      </a:lnSpc>
      <a:defRPr sz="825">
        <a:latin typeface="Helvetica Neue"/>
        <a:ea typeface="Helvetica Neue"/>
        <a:cs typeface="Helvetica Neue"/>
        <a:sym typeface="Helvetica Neue"/>
      </a:defRPr>
    </a:lvl6pPr>
    <a:lvl7pPr indent="514350" defTabSz="171450" latinLnBrk="0">
      <a:lnSpc>
        <a:spcPct val="117999"/>
      </a:lnSpc>
      <a:defRPr sz="825">
        <a:latin typeface="Helvetica Neue"/>
        <a:ea typeface="Helvetica Neue"/>
        <a:cs typeface="Helvetica Neue"/>
        <a:sym typeface="Helvetica Neue"/>
      </a:defRPr>
    </a:lvl7pPr>
    <a:lvl8pPr indent="600075" defTabSz="171450" latinLnBrk="0">
      <a:lnSpc>
        <a:spcPct val="117999"/>
      </a:lnSpc>
      <a:defRPr sz="825">
        <a:latin typeface="Helvetica Neue"/>
        <a:ea typeface="Helvetica Neue"/>
        <a:cs typeface="Helvetica Neue"/>
        <a:sym typeface="Helvetica Neue"/>
      </a:defRPr>
    </a:lvl8pPr>
    <a:lvl9pPr indent="685800" defTabSz="171450" latinLnBrk="0">
      <a:lnSpc>
        <a:spcPct val="117999"/>
      </a:lnSpc>
      <a:defRPr sz="825">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2E3F4-E286-95DA-A0C6-2AFF49760F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8CD4F2-4FA3-9E75-27CA-FD9987D13C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33254E-E732-1DD3-F783-88B5A6D239B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61864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51600-DE58-565F-287F-386A69C957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590141-0625-8331-CD82-8B6475EAC9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E6F390-5385-EB86-0CD3-8271B2554E7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52499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660265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E6769-92D2-E5F0-80BF-2A5308CFF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71EC1A-A09F-3FDA-E24E-CBD9B3DEA560}"/>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002F1A8-A8CB-42F6-E0EA-873CC9DC24A0}"/>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268629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1147E-D4F6-E43D-6B7C-6A1FF48AE9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3C118-176B-3858-7ADE-23DD06DB8A83}"/>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6B7CC61E-CA0C-DE9F-F0B8-F26EEA6555B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6142212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E6F2B-AB9C-15E5-BCB7-35031E5836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3483C6-6A38-AED1-34C7-3FF9899ACCC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6290040-F7BF-D6B7-A24E-91897FDA386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880872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D013B-D429-95CA-004C-A9EB7023FD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31EC67-5D40-5B13-9727-04BCBDD9947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8326795-30AD-7D6B-A692-4DC6D28DABC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652116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6C299-F6CF-D171-CB2C-DB6F9D0F45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E5AAAB-1227-20C0-DAA5-DDA14D2CE62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596EF734-0DF4-0224-A099-6C4EA97AA6C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96080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4B556-4BA2-5E8C-1440-A6179F70FA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6579D2-7865-B6C4-C078-504741B1C9CE}"/>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FDF25F89-6385-471C-2686-55161E94CFB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92755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12624410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3462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652097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57241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18BECE-E7B6-3712-306C-CFEF20BE00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9E54CE-5482-9397-1527-1520AA9445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53D90C-EC2E-1A35-E8AB-55E3ED6C7A1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2518360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663BC4-400B-559A-217C-91A7844117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6FA9EE-8F66-17EF-B515-DB330344DF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6494A1-4A54-B629-9094-BFDBE3977EEE}"/>
              </a:ext>
            </a:extLst>
          </p:cNvPr>
          <p:cNvSpPr>
            <a:spLocks noGrp="1"/>
          </p:cNvSpPr>
          <p:nvPr>
            <p:ph type="body" idx="1"/>
          </p:nvPr>
        </p:nvSpPr>
        <p:spPr/>
        <p:txBody>
          <a:bodyPr/>
          <a:lstStyle/>
          <a:p>
            <a:endParaRPr lang="en-US"/>
          </a:p>
          <a:p>
            <a:endParaRPr lang="en-US"/>
          </a:p>
        </p:txBody>
      </p:sp>
    </p:spTree>
    <p:extLst>
      <p:ext uri="{BB962C8B-B14F-4D97-AF65-F5344CB8AC3E}">
        <p14:creationId xmlns:p14="http://schemas.microsoft.com/office/powerpoint/2010/main" val="2151151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7718223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50B30-EC6B-8578-C9D4-D4265608CC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14F3DF-2818-384C-0F14-31420EC319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CFAE88-AFDA-0E55-67FF-83A160E8313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468944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2D656-0FF8-5B70-9654-C8C394D763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BCDE9C-73FD-EBB0-B31B-CA9EF8B7B8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3CC077-E07F-7090-38D2-6D2062254BA1}"/>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8194867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9C3A23-316A-FC0A-438B-9EB623AF9F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8B660C-353A-5F80-5DF8-EC607DF2FA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E5F987-8BDD-E6BD-18FF-1D9EFDC212D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122234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DFF85-98F6-787A-A253-16316B129A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BB99FF-56C0-4A45-4B22-245906145C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F50719-5E08-CD91-0EF9-A0A75AAA6F4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3231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92067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97110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00848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70546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72527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498694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 Id="rId4" Type="http://schemas.openxmlformats.org/officeDocument/2006/relationships/chart" Target="../charts/chart3.xml"/></Relationships>
</file>

<file path=ppt/slideLayouts/_rels/slideLayout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Master" Target="../slideMasters/slideMaster1.xml"/><Relationship Id="rId4" Type="http://schemas.openxmlformats.org/officeDocument/2006/relationships/chart" Target="../charts/chart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Master" Target="../slideMasters/slideMaster2.xml"/><Relationship Id="rId4" Type="http://schemas.openxmlformats.org/officeDocument/2006/relationships/chart" Target="../charts/chart9.xml"/></Relationships>
</file>

<file path=ppt/slideLayouts/_rels/slideLayout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Master" Target="../slideMasters/slideMaster2.xml"/><Relationship Id="rId4" Type="http://schemas.openxmlformats.org/officeDocument/2006/relationships/chart" Target="../charts/chart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Master" Target="../slideMasters/slideMaster3.xml"/><Relationship Id="rId4" Type="http://schemas.openxmlformats.org/officeDocument/2006/relationships/chart" Target="../charts/chart1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tif"/><Relationship Id="rId2" Type="http://schemas.openxmlformats.org/officeDocument/2006/relationships/image" Target="../media/image7.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8.jpe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Master" Target="../slideMasters/slideMaster4.xml"/><Relationship Id="rId4" Type="http://schemas.openxmlformats.org/officeDocument/2006/relationships/chart" Target="../charts/chart18.xml"/></Relationships>
</file>

<file path=ppt/slideLayouts/_rels/slideLayout76.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Master" Target="../slideMasters/slideMaster4.xml"/><Relationship Id="rId4" Type="http://schemas.openxmlformats.org/officeDocument/2006/relationships/chart" Target="../charts/chart2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tif"/><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2" name="Title 31"/>
          <p:cNvSpPr>
            <a:spLocks noGrp="1"/>
          </p:cNvSpPr>
          <p:nvPr>
            <p:ph type="title" hasCustomPrompt="1"/>
          </p:nvPr>
        </p:nvSpPr>
        <p:spPr>
          <a:xfrm>
            <a:off x="97536" y="1341121"/>
            <a:ext cx="8766047" cy="1546792"/>
          </a:xfrm>
        </p:spPr>
        <p:txBody>
          <a:bodyPr>
            <a:noAutofit/>
          </a:bodyPr>
          <a:lstStyle>
            <a:lvl1pPr>
              <a:defRPr sz="6800">
                <a:solidFill>
                  <a:srgbClr val="1F355E"/>
                </a:solidFill>
                <a:latin typeface="Arial Black" panose="020B0A04020102020204" pitchFamily="34" charset="0"/>
              </a:defRPr>
            </a:lvl1pPr>
          </a:lstStyle>
          <a:p>
            <a:r>
              <a:rPr lang="en-US" dirty="0"/>
              <a:t>Presentation title</a:t>
            </a:r>
            <a:endParaRPr lang="en-GB" dirty="0"/>
          </a:p>
        </p:txBody>
      </p:sp>
      <p:sp>
        <p:nvSpPr>
          <p:cNvPr id="34" name="Text Placeholder 33"/>
          <p:cNvSpPr>
            <a:spLocks noGrp="1"/>
          </p:cNvSpPr>
          <p:nvPr>
            <p:ph type="body" sz="quarter" idx="10" hasCustomPrompt="1"/>
          </p:nvPr>
        </p:nvSpPr>
        <p:spPr>
          <a:xfrm>
            <a:off x="628650" y="2887663"/>
            <a:ext cx="7886700" cy="731837"/>
          </a:xfrm>
        </p:spPr>
        <p:txBody>
          <a:bodyPr>
            <a:noAutofit/>
          </a:bodyPr>
          <a:lstStyle>
            <a:lvl1pPr marL="0" indent="0">
              <a:buNone/>
              <a:defRPr sz="5400">
                <a:solidFill>
                  <a:srgbClr val="1F355E"/>
                </a:solidFill>
                <a:latin typeface="Arial Black" panose="020B0A04020102020204" pitchFamily="34" charset="0"/>
              </a:defRPr>
            </a:lvl1pPr>
          </a:lstStyle>
          <a:p>
            <a:pPr lvl="0"/>
            <a:r>
              <a:rPr lang="en-GB" dirty="0">
                <a:latin typeface="Gill Sans MT" panose="020B0502020104020203" pitchFamily="34" charset="0"/>
              </a:rPr>
              <a:t>Subtitle</a:t>
            </a:r>
            <a:endParaRPr lang="en-GB" dirty="0"/>
          </a:p>
        </p:txBody>
      </p:sp>
      <p:pic>
        <p:nvPicPr>
          <p:cNvPr id="5" name="Picture 4">
            <a:extLst>
              <a:ext uri="{FF2B5EF4-FFF2-40B4-BE49-F238E27FC236}">
                <a16:creationId xmlns:a16="http://schemas.microsoft.com/office/drawing/2014/main" id="{1D3D4B50-2289-1F46-B80A-5B1DCF9C9EF4}"/>
              </a:ext>
            </a:extLst>
          </p:cNvPr>
          <p:cNvPicPr>
            <a:picLocks noChangeAspect="1"/>
          </p:cNvPicPr>
          <p:nvPr userDrawn="1"/>
        </p:nvPicPr>
        <p:blipFill>
          <a:blip r:embed="rId2"/>
          <a:stretch>
            <a:fillRect/>
          </a:stretch>
        </p:blipFill>
        <p:spPr>
          <a:xfrm>
            <a:off x="175986" y="3864429"/>
            <a:ext cx="3688400" cy="1140051"/>
          </a:xfrm>
          <a:prstGeom prst="rect">
            <a:avLst/>
          </a:prstGeom>
        </p:spPr>
      </p:pic>
    </p:spTree>
    <p:extLst>
      <p:ext uri="{BB962C8B-B14F-4D97-AF65-F5344CB8AC3E}">
        <p14:creationId xmlns:p14="http://schemas.microsoft.com/office/powerpoint/2010/main" val="146531225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286461004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1860730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407517329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44872862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646578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197018713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396938276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6037364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201779" y="4589823"/>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dirty="0"/>
              <a:t>Digitally Enabling </a:t>
            </a:r>
            <a:r>
              <a:rPr lang="en-US" dirty="0"/>
              <a:t>the One Bay Way</a:t>
            </a:r>
          </a:p>
        </p:txBody>
      </p:sp>
      <p:pic>
        <p:nvPicPr>
          <p:cNvPr id="3" name="Picture 2">
            <a:extLst>
              <a:ext uri="{FF2B5EF4-FFF2-40B4-BE49-F238E27FC236}">
                <a16:creationId xmlns:a16="http://schemas.microsoft.com/office/drawing/2014/main" id="{13066B1F-75E8-2A54-0025-90713DEB5667}"/>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1746855354"/>
      </p:ext>
    </p:extLst>
  </p:cSld>
  <p:clrMapOvr>
    <a:masterClrMapping/>
  </p:clrMapOvr>
  <p:transition spd="med"/>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dirty="0">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dirty="0">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dirty="0">
                <a:solidFill>
                  <a:srgbClr val="1F355E"/>
                </a:solidFill>
                <a:latin typeface="Arial Black" panose="020B0A04020102020204" pitchFamily="34" charset="0"/>
              </a:rPr>
              <a:t>Digital</a:t>
            </a:r>
            <a:r>
              <a:rPr lang="en-GB" sz="1350" baseline="0" dirty="0">
                <a:solidFill>
                  <a:srgbClr val="1F355E"/>
                </a:solidFill>
                <a:latin typeface="Arial Black" panose="020B0A04020102020204" pitchFamily="34" charset="0"/>
              </a:rPr>
              <a:t> Services</a:t>
            </a:r>
            <a:endParaRPr sz="1350" dirty="0">
              <a:solidFill>
                <a:srgbClr val="1F355E"/>
              </a:solidFill>
              <a:latin typeface="Arial Black" panose="020B0A040201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dirty="0">
                <a:solidFill>
                  <a:srgbClr val="1F355E"/>
                </a:solidFill>
                <a:latin typeface="Arial Black" panose="020B0A04020102020204" pitchFamily="34" charset="0"/>
              </a:rPr>
              <a:t>Swansea Bay University Health Board</a:t>
            </a:r>
          </a:p>
        </p:txBody>
      </p:sp>
      <p:pic>
        <p:nvPicPr>
          <p:cNvPr id="11" name="Abertawe_Swansea NHS Health Board WHITE.tif" descr="Abertawe_Swansea NHS Health Board WHITE.tif"/>
          <p:cNvPicPr>
            <a:picLocks noChangeAspect="1"/>
          </p:cNvPicPr>
          <p:nvPr userDrawn="1"/>
        </p:nvPicPr>
        <p:blipFill>
          <a:blip r:embed="rId2"/>
          <a:stretch>
            <a:fillRect/>
          </a:stretch>
        </p:blipFill>
        <p:spPr>
          <a:xfrm>
            <a:off x="6033156" y="4207388"/>
            <a:ext cx="2618965" cy="668579"/>
          </a:xfrm>
          <a:prstGeom prst="rect">
            <a:avLst/>
          </a:prstGeom>
          <a:ln w="12700">
            <a:miter lim="400000"/>
          </a:ln>
        </p:spPr>
      </p:pic>
    </p:spTree>
    <p:extLst>
      <p:ext uri="{BB962C8B-B14F-4D97-AF65-F5344CB8AC3E}">
        <p14:creationId xmlns:p14="http://schemas.microsoft.com/office/powerpoint/2010/main" val="1680702040"/>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1080062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0941184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3297302330"/>
      </p:ext>
    </p:extLst>
  </p:cSld>
  <p:clrMapOvr>
    <a:masterClrMapping/>
  </p:clrMapOvr>
  <p:transition spd="med"/>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68141528"/>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dirty="0"/>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193085098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354904094"/>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47004449"/>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352284288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83568737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DF1CEE18-83F2-3D71-AAB8-E21FFFCA5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9" y="4503737"/>
            <a:ext cx="8210551" cy="509112"/>
          </a:xfrm>
          <a:prstGeom prst="rect">
            <a:avLst/>
          </a:prstGeom>
        </p:spPr>
      </p:pic>
    </p:spTree>
    <p:extLst>
      <p:ext uri="{BB962C8B-B14F-4D97-AF65-F5344CB8AC3E}">
        <p14:creationId xmlns:p14="http://schemas.microsoft.com/office/powerpoint/2010/main" val="2280464152"/>
      </p:ext>
    </p:extLst>
  </p:cSld>
  <p:clrMapOvr>
    <a:masterClrMapping/>
  </p:clrMapOvr>
  <p:transition spd="med"/>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388814494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26608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2879280879"/>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2528994982"/>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92660164"/>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1220611"/>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83783904"/>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3169062789"/>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285123952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379949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3635825587"/>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dirty="0">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dirty="0">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dirty="0">
                <a:solidFill>
                  <a:srgbClr val="1F355E"/>
                </a:solidFill>
                <a:latin typeface="Arial" panose="020B0604020202020204" pitchFamily="34" charset="0"/>
                <a:cs typeface="Arial" panose="020B0604020202020204" pitchFamily="34" charset="0"/>
              </a:rPr>
              <a:t>Digital</a:t>
            </a:r>
            <a:r>
              <a:rPr lang="en-GB" sz="1350" baseline="0" dirty="0">
                <a:solidFill>
                  <a:srgbClr val="1F355E"/>
                </a:solidFill>
                <a:latin typeface="Arial" panose="020B0604020202020204" pitchFamily="34" charset="0"/>
                <a:cs typeface="Arial" panose="020B0604020202020204" pitchFamily="34" charset="0"/>
              </a:rPr>
              <a:t> Services</a:t>
            </a:r>
            <a:endParaRPr sz="1350" dirty="0">
              <a:solidFill>
                <a:srgbClr val="1F355E"/>
              </a:solidFill>
              <a:latin typeface="Arial" panose="020B0604020202020204" pitchFamily="34" charset="0"/>
              <a:cs typeface="Arial" panose="020B06040202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dirty="0">
                <a:solidFill>
                  <a:srgbClr val="1F355E"/>
                </a:solidFill>
                <a:latin typeface="Arial" panose="020B0604020202020204" pitchFamily="34" charset="0"/>
                <a:cs typeface="Arial" panose="020B0604020202020204" pitchFamily="34" charset="0"/>
              </a:rPr>
              <a:t>Swansea Bay University Health Board</a:t>
            </a:r>
          </a:p>
        </p:txBody>
      </p:sp>
      <p:pic>
        <p:nvPicPr>
          <p:cNvPr id="2" name="Picture 1">
            <a:extLst>
              <a:ext uri="{FF2B5EF4-FFF2-40B4-BE49-F238E27FC236}">
                <a16:creationId xmlns:a16="http://schemas.microsoft.com/office/drawing/2014/main" id="{6872EA34-9572-2791-FF2B-17E6A692B150}"/>
              </a:ext>
            </a:extLst>
          </p:cNvPr>
          <p:cNvPicPr>
            <a:picLocks noChangeAspect="1"/>
          </p:cNvPicPr>
          <p:nvPr userDrawn="1"/>
        </p:nvPicPr>
        <p:blipFill>
          <a:blip r:embed="rId2"/>
          <a:stretch>
            <a:fillRect/>
          </a:stretch>
        </p:blipFill>
        <p:spPr>
          <a:xfrm>
            <a:off x="5848806" y="4325069"/>
            <a:ext cx="3173791" cy="809006"/>
          </a:xfrm>
          <a:prstGeom prst="rect">
            <a:avLst/>
          </a:prstGeom>
        </p:spPr>
      </p:pic>
    </p:spTree>
    <p:extLst>
      <p:ext uri="{BB962C8B-B14F-4D97-AF65-F5344CB8AC3E}">
        <p14:creationId xmlns:p14="http://schemas.microsoft.com/office/powerpoint/2010/main" val="280182612"/>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6127590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2" name="Title 31"/>
          <p:cNvSpPr>
            <a:spLocks noGrp="1"/>
          </p:cNvSpPr>
          <p:nvPr>
            <p:ph type="title" hasCustomPrompt="1"/>
          </p:nvPr>
        </p:nvSpPr>
        <p:spPr>
          <a:xfrm>
            <a:off x="628649" y="1894137"/>
            <a:ext cx="7886700" cy="993775"/>
          </a:xfrm>
        </p:spPr>
        <p:txBody>
          <a:bodyPr/>
          <a:lstStyle>
            <a:lvl1pPr>
              <a:defRPr/>
            </a:lvl1pPr>
          </a:lstStyle>
          <a:p>
            <a:r>
              <a:rPr lang="en-US"/>
              <a:t>Presentation title</a:t>
            </a:r>
            <a:endParaRPr lang="en-GB"/>
          </a:p>
        </p:txBody>
      </p:sp>
      <p:sp>
        <p:nvSpPr>
          <p:cNvPr id="34" name="Text Placeholder 33"/>
          <p:cNvSpPr>
            <a:spLocks noGrp="1"/>
          </p:cNvSpPr>
          <p:nvPr>
            <p:ph type="body" sz="quarter" idx="10" hasCustomPrompt="1"/>
          </p:nvPr>
        </p:nvSpPr>
        <p:spPr>
          <a:xfrm>
            <a:off x="628650" y="2887663"/>
            <a:ext cx="7886700" cy="731837"/>
          </a:xfrm>
        </p:spPr>
        <p:txBody>
          <a:bodyPr>
            <a:normAutofit/>
          </a:bodyPr>
          <a:lstStyle>
            <a:lvl1pPr marL="0" indent="0">
              <a:buNone/>
              <a:defRPr sz="2400">
                <a:latin typeface="Gill Sans MT" panose="020B0502020104020203" pitchFamily="34" charset="0"/>
              </a:defRPr>
            </a:lvl1pPr>
          </a:lstStyle>
          <a:p>
            <a:pPr lvl="0"/>
            <a:r>
              <a:rPr lang="en-GB">
                <a:latin typeface="Gill Sans MT" panose="020B0502020104020203" pitchFamily="34" charset="0"/>
              </a:rPr>
              <a:t>Subtitle</a:t>
            </a:r>
            <a:endParaRPr lang="en-GB"/>
          </a:p>
        </p:txBody>
      </p:sp>
      <p:pic>
        <p:nvPicPr>
          <p:cNvPr id="2" name="Picture 1">
            <a:extLst>
              <a:ext uri="{FF2B5EF4-FFF2-40B4-BE49-F238E27FC236}">
                <a16:creationId xmlns:a16="http://schemas.microsoft.com/office/drawing/2014/main" id="{AEEFDEDD-5CCE-8BE9-6E03-7C5F68624E5C}"/>
              </a:ext>
            </a:extLst>
          </p:cNvPr>
          <p:cNvPicPr>
            <a:picLocks noChangeAspect="1"/>
          </p:cNvPicPr>
          <p:nvPr userDrawn="1"/>
        </p:nvPicPr>
        <p:blipFill>
          <a:blip r:embed="rId2"/>
          <a:stretch>
            <a:fillRect/>
          </a:stretch>
        </p:blipFill>
        <p:spPr>
          <a:xfrm>
            <a:off x="3185810" y="4208523"/>
            <a:ext cx="3173791" cy="809006"/>
          </a:xfrm>
          <a:prstGeom prst="rect">
            <a:avLst/>
          </a:prstGeom>
        </p:spPr>
      </p:pic>
    </p:spTree>
    <p:extLst>
      <p:ext uri="{BB962C8B-B14F-4D97-AF65-F5344CB8AC3E}">
        <p14:creationId xmlns:p14="http://schemas.microsoft.com/office/powerpoint/2010/main" val="4188472316"/>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3831918020"/>
      </p:ext>
    </p:extLst>
  </p:cSld>
  <p:clrMapOvr>
    <a:masterClrMapping/>
  </p:clrMapOvr>
  <p:transition spd="med"/>
  <p:hf sldNum="0" hd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3452649628"/>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2712646034"/>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04958867"/>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039398212"/>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1328278104"/>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180538416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dirty="0"/>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solidFill>
                  <a:srgbClr val="1F355E"/>
                </a:solidFill>
                <a:latin typeface="Arial Black" panose="020B0A04020102020204" pitchFamily="34" charset="0"/>
              </a:defRPr>
            </a:lvl1pPr>
          </a:lstStyle>
          <a:p>
            <a:pPr lvl="0"/>
            <a:endParaRPr lang="en-GB" dirty="0"/>
          </a:p>
        </p:txBody>
      </p:sp>
      <p:pic>
        <p:nvPicPr>
          <p:cNvPr id="2" name="Picture 1">
            <a:extLst>
              <a:ext uri="{FF2B5EF4-FFF2-40B4-BE49-F238E27FC236}">
                <a16:creationId xmlns:a16="http://schemas.microsoft.com/office/drawing/2014/main" id="{1567A40E-2118-998C-CB9A-D1702F28CD72}"/>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833649834"/>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533085935"/>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57771330"/>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1875023082"/>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503669615"/>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0061367"/>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67712332"/>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1569065873"/>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2521360701"/>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7823497"/>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dirty="0">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dirty="0">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dirty="0">
                <a:solidFill>
                  <a:srgbClr val="1F355E"/>
                </a:solidFill>
                <a:latin typeface="Arial Black" panose="020B0A04020102020204" pitchFamily="34" charset="0"/>
                <a:cs typeface="Arial" panose="020B0604020202020204" pitchFamily="34" charset="0"/>
              </a:rPr>
              <a:t>Digital</a:t>
            </a:r>
            <a:r>
              <a:rPr lang="en-GB" sz="1350" baseline="0" dirty="0">
                <a:solidFill>
                  <a:srgbClr val="1F355E"/>
                </a:solidFill>
                <a:latin typeface="Arial Black" panose="020B0A04020102020204" pitchFamily="34" charset="0"/>
                <a:cs typeface="Arial" panose="020B0604020202020204" pitchFamily="34" charset="0"/>
              </a:rPr>
              <a:t> Services</a:t>
            </a:r>
            <a:endParaRPr sz="1350" dirty="0">
              <a:solidFill>
                <a:srgbClr val="1F355E"/>
              </a:solidFill>
              <a:latin typeface="Arial Black" panose="020B0A04020102020204" pitchFamily="34" charset="0"/>
              <a:cs typeface="Arial" panose="020B06040202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dirty="0">
                <a:solidFill>
                  <a:srgbClr val="1F355E"/>
                </a:solidFill>
                <a:latin typeface="Arial Black" panose="020B0A04020102020204" pitchFamily="34" charset="0"/>
                <a:cs typeface="Arial" panose="020B0604020202020204" pitchFamily="34" charset="0"/>
              </a:rPr>
              <a:t>Swansea Bay University Health Board</a:t>
            </a:r>
          </a:p>
        </p:txBody>
      </p:sp>
      <p:pic>
        <p:nvPicPr>
          <p:cNvPr id="2" name="Picture 1">
            <a:extLst>
              <a:ext uri="{FF2B5EF4-FFF2-40B4-BE49-F238E27FC236}">
                <a16:creationId xmlns:a16="http://schemas.microsoft.com/office/drawing/2014/main" id="{EA3434AE-8CC4-C181-130F-320A42518098}"/>
              </a:ext>
            </a:extLst>
          </p:cNvPr>
          <p:cNvPicPr>
            <a:picLocks noChangeAspect="1"/>
          </p:cNvPicPr>
          <p:nvPr userDrawn="1"/>
        </p:nvPicPr>
        <p:blipFill>
          <a:blip r:embed="rId2"/>
          <a:stretch>
            <a:fillRect/>
          </a:stretch>
        </p:blipFill>
        <p:spPr>
          <a:xfrm>
            <a:off x="5752553" y="4334466"/>
            <a:ext cx="3173791" cy="809006"/>
          </a:xfrm>
          <a:prstGeom prst="rect">
            <a:avLst/>
          </a:prstGeom>
        </p:spPr>
      </p:pic>
    </p:spTree>
    <p:extLst>
      <p:ext uri="{BB962C8B-B14F-4D97-AF65-F5344CB8AC3E}">
        <p14:creationId xmlns:p14="http://schemas.microsoft.com/office/powerpoint/2010/main" val="194164353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610011034"/>
      </p:ext>
    </p:extLst>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268953275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5" name="509731276_FGSDigital.jpg" descr="509731276_FGSDigital.jpg"/>
          <p:cNvPicPr>
            <a:picLocks noChangeAspect="1"/>
          </p:cNvPicPr>
          <p:nvPr userDrawn="1"/>
        </p:nvPicPr>
        <p:blipFill>
          <a:blip r:embed="rId2">
            <a:duotone>
              <a:schemeClr val="bg2">
                <a:shade val="45000"/>
                <a:satMod val="135000"/>
              </a:schemeClr>
              <a:prstClr val="white"/>
            </a:duotone>
          </a:blip>
          <a:srcRect t="28811" b="46521"/>
          <a:stretch>
            <a:fillRect/>
          </a:stretch>
        </p:blipFill>
        <p:spPr>
          <a:xfrm>
            <a:off x="1" y="4018882"/>
            <a:ext cx="9144000" cy="1127793"/>
          </a:xfrm>
          <a:prstGeom prst="rect">
            <a:avLst/>
          </a:prstGeom>
          <a:ln w="12700">
            <a:miter lim="400000"/>
          </a:ln>
        </p:spPr>
      </p:pic>
      <p:sp>
        <p:nvSpPr>
          <p:cNvPr id="26" name="Rectangle"/>
          <p:cNvSpPr/>
          <p:nvPr userDrawn="1"/>
        </p:nvSpPr>
        <p:spPr>
          <a:xfrm flipV="1">
            <a:off x="-1" y="4015706"/>
            <a:ext cx="9144001" cy="1127794"/>
          </a:xfrm>
          <a:prstGeom prst="rect">
            <a:avLst/>
          </a:prstGeom>
          <a:solidFill>
            <a:schemeClr val="tx1">
              <a:alpha val="75352"/>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pic>
        <p:nvPicPr>
          <p:cNvPr id="28" name="Abertawe_Swansea NHS Health Board WHITE.tif" descr="Abertawe_Swansea NHS Health Board WHITE.tif"/>
          <p:cNvPicPr>
            <a:picLocks noChangeAspect="1"/>
          </p:cNvPicPr>
          <p:nvPr userDrawn="1"/>
        </p:nvPicPr>
        <p:blipFill>
          <a:blip r:embed="rId3"/>
          <a:stretch>
            <a:fillRect/>
          </a:stretch>
        </p:blipFill>
        <p:spPr>
          <a:xfrm>
            <a:off x="265743" y="4201194"/>
            <a:ext cx="2871940" cy="733159"/>
          </a:xfrm>
          <a:prstGeom prst="rect">
            <a:avLst/>
          </a:prstGeom>
          <a:ln w="12700">
            <a:miter lim="400000"/>
          </a:ln>
        </p:spPr>
      </p:pic>
      <p:pic>
        <p:nvPicPr>
          <p:cNvPr id="29" name="SBU Digital Services Polygons.jpg" descr="SBU Digital Services Polygons.jpg"/>
          <p:cNvPicPr>
            <a:picLocks noChangeAspect="1"/>
          </p:cNvPicPr>
          <p:nvPr userDrawn="1"/>
        </p:nvPicPr>
        <p:blipFill>
          <a:blip r:embed="rId4">
            <a:alphaModFix amt="39971"/>
          </a:blip>
          <a:srcRect t="16986" b="39120"/>
          <a:stretch>
            <a:fillRect/>
          </a:stretch>
        </p:blipFill>
        <p:spPr>
          <a:xfrm flipH="1">
            <a:off x="0" y="-48817"/>
            <a:ext cx="9143999" cy="4064523"/>
          </a:xfrm>
          <a:prstGeom prst="rect">
            <a:avLst/>
          </a:prstGeom>
          <a:ln w="12700">
            <a:miter lim="400000"/>
          </a:ln>
        </p:spPr>
      </p:pic>
      <p:sp>
        <p:nvSpPr>
          <p:cNvPr id="32" name="Title 31"/>
          <p:cNvSpPr>
            <a:spLocks noGrp="1"/>
          </p:cNvSpPr>
          <p:nvPr>
            <p:ph type="title" hasCustomPrompt="1"/>
          </p:nvPr>
        </p:nvSpPr>
        <p:spPr>
          <a:xfrm>
            <a:off x="628649" y="1894137"/>
            <a:ext cx="7886700" cy="993775"/>
          </a:xfrm>
        </p:spPr>
        <p:txBody>
          <a:bodyPr/>
          <a:lstStyle>
            <a:lvl1pPr>
              <a:defRPr/>
            </a:lvl1pPr>
          </a:lstStyle>
          <a:p>
            <a:r>
              <a:rPr lang="en-US"/>
              <a:t>Presentation title</a:t>
            </a:r>
            <a:endParaRPr lang="en-GB"/>
          </a:p>
        </p:txBody>
      </p:sp>
      <p:sp>
        <p:nvSpPr>
          <p:cNvPr id="34" name="Text Placeholder 33"/>
          <p:cNvSpPr>
            <a:spLocks noGrp="1"/>
          </p:cNvSpPr>
          <p:nvPr>
            <p:ph type="body" sz="quarter" idx="10" hasCustomPrompt="1"/>
          </p:nvPr>
        </p:nvSpPr>
        <p:spPr>
          <a:xfrm>
            <a:off x="628650" y="2887663"/>
            <a:ext cx="7886700" cy="731837"/>
          </a:xfrm>
        </p:spPr>
        <p:txBody>
          <a:bodyPr>
            <a:normAutofit/>
          </a:bodyPr>
          <a:lstStyle>
            <a:lvl1pPr marL="0" indent="0">
              <a:buNone/>
              <a:defRPr sz="2400">
                <a:latin typeface="Gill Sans MT" panose="020B0502020104020203" pitchFamily="34" charset="0"/>
              </a:defRPr>
            </a:lvl1pPr>
          </a:lstStyle>
          <a:p>
            <a:pPr lvl="0"/>
            <a:r>
              <a:rPr lang="en-GB">
                <a:latin typeface="Gill Sans MT" panose="020B0502020104020203" pitchFamily="34" charset="0"/>
              </a:rPr>
              <a:t>Subtitle</a:t>
            </a:r>
            <a:endParaRPr lang="en-GB"/>
          </a:p>
        </p:txBody>
      </p:sp>
      <p:pic>
        <p:nvPicPr>
          <p:cNvPr id="35" name="Picture 3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127924" y="4291698"/>
            <a:ext cx="2649690" cy="642655"/>
          </a:xfrm>
          <a:prstGeom prst="rect">
            <a:avLst/>
          </a:prstGeom>
        </p:spPr>
      </p:pic>
    </p:spTree>
    <p:extLst>
      <p:ext uri="{BB962C8B-B14F-4D97-AF65-F5344CB8AC3E}">
        <p14:creationId xmlns:p14="http://schemas.microsoft.com/office/powerpoint/2010/main" val="3122695532"/>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rgbClr val="1F355E"/>
                </a:solidFill>
                <a:latin typeface="Arial Black" panose="020B0A04020102020204" pitchFamily="34" charset="0"/>
              </a:defRPr>
            </a:lvl1pPr>
          </a:lstStyle>
          <a:p>
            <a:r>
              <a:rPr lang="en-GB" dirty="0"/>
              <a:t>Presentation title</a:t>
            </a:r>
          </a:p>
        </p:txBody>
      </p:sp>
    </p:spTree>
    <p:extLst>
      <p:ext uri="{BB962C8B-B14F-4D97-AF65-F5344CB8AC3E}">
        <p14:creationId xmlns:p14="http://schemas.microsoft.com/office/powerpoint/2010/main" val="3523471833"/>
      </p:ext>
    </p:extLst>
  </p:cSld>
  <p:clrMapOvr>
    <a:masterClrMapping/>
  </p:clrMapOvr>
  <p:transition spd="med"/>
  <p:hf sldNum="0" hd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778B8622-E705-6395-3E97-C6EB8F6653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22" y="4665938"/>
            <a:ext cx="6545179" cy="405847"/>
          </a:xfrm>
          <a:prstGeom prst="rect">
            <a:avLst/>
          </a:prstGeom>
        </p:spPr>
      </p:pic>
    </p:spTree>
    <p:extLst>
      <p:ext uri="{BB962C8B-B14F-4D97-AF65-F5344CB8AC3E}">
        <p14:creationId xmlns:p14="http://schemas.microsoft.com/office/powerpoint/2010/main" val="1735769395"/>
      </p:ext>
    </p:extLst>
  </p:cSld>
  <p:clrMapOvr>
    <a:masterClrMapping/>
  </p:clrMapOvr>
  <p:transition spd="med"/>
  <p:hf sldNum="0" hdr="0" dt="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1101127729"/>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049049097"/>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463216447"/>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81213710"/>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2323174871"/>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111304364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61683611"/>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2784372380"/>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68653001"/>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1194685552"/>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2877774739"/>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73294672"/>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82050906"/>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21346784"/>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1435650679"/>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1151583691"/>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2590571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dirty="0"/>
              <a:t>Presentation title</a:t>
            </a:r>
          </a:p>
        </p:txBody>
      </p:sp>
      <p:pic>
        <p:nvPicPr>
          <p:cNvPr id="4" name="Picture 3">
            <a:extLst>
              <a:ext uri="{FF2B5EF4-FFF2-40B4-BE49-F238E27FC236}">
                <a16:creationId xmlns:a16="http://schemas.microsoft.com/office/drawing/2014/main" id="{1E22A9DA-273A-BDAA-4003-324A4B2FF78C}"/>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402665439"/>
      </p:ext>
    </p:extLst>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dirty="0">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dirty="0">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dirty="0">
                <a:solidFill>
                  <a:srgbClr val="1F355E"/>
                </a:solidFill>
                <a:latin typeface="Arial Black" panose="020B0A04020102020204" pitchFamily="34" charset="0"/>
              </a:rPr>
              <a:t>Digital</a:t>
            </a:r>
            <a:r>
              <a:rPr lang="en-GB" sz="1350" baseline="0" dirty="0">
                <a:solidFill>
                  <a:srgbClr val="1F355E"/>
                </a:solidFill>
                <a:latin typeface="Arial Black" panose="020B0A04020102020204" pitchFamily="34" charset="0"/>
              </a:rPr>
              <a:t> Services</a:t>
            </a:r>
            <a:endParaRPr sz="1350" dirty="0">
              <a:solidFill>
                <a:srgbClr val="1F355E"/>
              </a:solidFill>
              <a:latin typeface="Arial Black" panose="020B0A040201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dirty="0">
                <a:solidFill>
                  <a:srgbClr val="1F355E"/>
                </a:solidFill>
                <a:latin typeface="Arial Black" panose="020B0A04020102020204" pitchFamily="34" charset="0"/>
              </a:rPr>
              <a:t>Swansea Bay University Health Board</a:t>
            </a:r>
          </a:p>
        </p:txBody>
      </p:sp>
      <p:pic>
        <p:nvPicPr>
          <p:cNvPr id="11" name="Abertawe_Swansea NHS Health Board WHITE.tif" descr="Abertawe_Swansea NHS Health Board WHITE.tif"/>
          <p:cNvPicPr>
            <a:picLocks noChangeAspect="1"/>
          </p:cNvPicPr>
          <p:nvPr userDrawn="1"/>
        </p:nvPicPr>
        <p:blipFill>
          <a:blip r:embed="rId2"/>
          <a:stretch>
            <a:fillRect/>
          </a:stretch>
        </p:blipFill>
        <p:spPr>
          <a:xfrm>
            <a:off x="6033156" y="4207388"/>
            <a:ext cx="2618965" cy="668579"/>
          </a:xfrm>
          <a:prstGeom prst="rect">
            <a:avLst/>
          </a:prstGeom>
          <a:ln w="12700">
            <a:miter lim="400000"/>
          </a:ln>
        </p:spPr>
      </p:pic>
      <p:pic>
        <p:nvPicPr>
          <p:cNvPr id="2" name="Picture 1">
            <a:extLst>
              <a:ext uri="{FF2B5EF4-FFF2-40B4-BE49-F238E27FC236}">
                <a16:creationId xmlns:a16="http://schemas.microsoft.com/office/drawing/2014/main" id="{30DD693C-A605-41C1-AB85-9826C741FEC5}"/>
              </a:ext>
            </a:extLst>
          </p:cNvPr>
          <p:cNvPicPr>
            <a:picLocks noChangeAspect="1"/>
          </p:cNvPicPr>
          <p:nvPr userDrawn="1"/>
        </p:nvPicPr>
        <p:blipFill>
          <a:blip r:embed="rId3"/>
          <a:stretch>
            <a:fillRect/>
          </a:stretch>
        </p:blipFill>
        <p:spPr>
          <a:xfrm>
            <a:off x="5755742" y="4207388"/>
            <a:ext cx="3173791" cy="809006"/>
          </a:xfrm>
          <a:prstGeom prst="rect">
            <a:avLst/>
          </a:prstGeom>
        </p:spPr>
      </p:pic>
    </p:spTree>
    <p:extLst>
      <p:ext uri="{BB962C8B-B14F-4D97-AF65-F5344CB8AC3E}">
        <p14:creationId xmlns:p14="http://schemas.microsoft.com/office/powerpoint/2010/main" val="2174891854"/>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38270307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ti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image" Target="../media/image2.pn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3" Type="http://schemas.openxmlformats.org/officeDocument/2006/relationships/slideLayout" Target="../slideLayouts/slideLayout44.xml"/><Relationship Id="rId21" Type="http://schemas.openxmlformats.org/officeDocument/2006/relationships/image" Target="../media/image6.emf"/><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theme" Target="../theme/theme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 Id="rId22" Type="http://schemas.openxmlformats.org/officeDocument/2006/relationships/image" Target="../media/image6.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Abertawe_Swansea NHS Health Board WHITE.tif" descr="Abertawe_Swansea NHS Health Board WHITE.tif"/>
          <p:cNvPicPr>
            <a:picLocks noChangeAspect="1"/>
          </p:cNvPicPr>
          <p:nvPr userDrawn="1"/>
        </p:nvPicPr>
        <p:blipFill>
          <a:blip r:embed="rId24"/>
          <a:stretch>
            <a:fillRect/>
          </a:stretch>
        </p:blipFill>
        <p:spPr>
          <a:xfrm>
            <a:off x="7286018" y="4613756"/>
            <a:ext cx="1613773" cy="411970"/>
          </a:xfrm>
          <a:prstGeom prst="rect">
            <a:avLst/>
          </a:prstGeom>
          <a:ln w="12700">
            <a:miter lim="400000"/>
          </a:ln>
        </p:spPr>
      </p:pic>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071694" y="4682422"/>
            <a:ext cx="5000612" cy="274637"/>
          </a:xfrm>
          <a:prstGeom prst="rect">
            <a:avLst/>
          </a:prstGeom>
        </p:spPr>
        <p:txBody>
          <a:bodyPr vert="horz" lIns="91440" tIns="45720" rIns="91440" bIns="45720" rtlCol="0" anchor="ctr"/>
          <a:lstStyle>
            <a:lvl1pPr algn="l">
              <a:defRPr sz="1800" b="0">
                <a:solidFill>
                  <a:srgbClr val="1F355E"/>
                </a:solidFill>
                <a:latin typeface="Arial Black" panose="020B0A04020102020204" pitchFamily="34" charset="0"/>
              </a:defRPr>
            </a:lvl1pPr>
          </a:lstStyle>
          <a:p>
            <a:r>
              <a:rPr lang="en-GB" dirty="0"/>
              <a:t>Digitally Enabling The One Bay Way</a:t>
            </a: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722" r:id="rId3"/>
    <p:sldLayoutId id="2147483661" r:id="rId4"/>
    <p:sldLayoutId id="2147483662" r:id="rId5"/>
    <p:sldLayoutId id="2147483663" r:id="rId6"/>
    <p:sldLayoutId id="2147483664" r:id="rId7"/>
    <p:sldLayoutId id="2147483667" r:id="rId8"/>
    <p:sldLayoutId id="2147483665" r:id="rId9"/>
    <p:sldLayoutId id="2147483666" r:id="rId10"/>
    <p:sldLayoutId id="2147483673" r:id="rId11"/>
    <p:sldLayoutId id="2147483668" r:id="rId12"/>
    <p:sldLayoutId id="2147483669" r:id="rId13"/>
    <p:sldLayoutId id="2147483675" r:id="rId14"/>
    <p:sldLayoutId id="2147483680" r:id="rId15"/>
    <p:sldLayoutId id="2147483670" r:id="rId16"/>
    <p:sldLayoutId id="2147483671" r:id="rId17"/>
    <p:sldLayoutId id="2147483672" r:id="rId18"/>
    <p:sldLayoutId id="2147483674" r:id="rId19"/>
    <p:sldLayoutId id="2147483676" r:id="rId20"/>
    <p:sldLayoutId id="2147483679" r:id="rId21"/>
    <p:sldLayoutId id="2147483764" r:id="rId22"/>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24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4" name="Picture 3">
            <a:extLst>
              <a:ext uri="{FF2B5EF4-FFF2-40B4-BE49-F238E27FC236}">
                <a16:creationId xmlns:a16="http://schemas.microsoft.com/office/drawing/2014/main" id="{AC3466C5-FA5A-99B4-B21F-2F19347DEFA5}"/>
              </a:ext>
            </a:extLst>
          </p:cNvPr>
          <p:cNvPicPr>
            <a:picLocks noChangeAspect="1"/>
          </p:cNvPicPr>
          <p:nvPr userDrawn="1"/>
        </p:nvPicPr>
        <p:blipFill>
          <a:blip r:embed="rId21"/>
          <a:stretch>
            <a:fillRect/>
          </a:stretch>
        </p:blipFill>
        <p:spPr>
          <a:xfrm>
            <a:off x="175986" y="4629038"/>
            <a:ext cx="1214664" cy="375442"/>
          </a:xfrm>
          <a:prstGeom prst="rect">
            <a:avLst/>
          </a:prstGeom>
        </p:spPr>
      </p:pic>
      <p:sp>
        <p:nvSpPr>
          <p:cNvPr id="5" name="Footer Placeholder 10">
            <a:extLst>
              <a:ext uri="{FF2B5EF4-FFF2-40B4-BE49-F238E27FC236}">
                <a16:creationId xmlns:a16="http://schemas.microsoft.com/office/drawing/2014/main" id="{E1632803-48EE-A375-6077-8712B4DAC185}"/>
              </a:ext>
            </a:extLst>
          </p:cNvPr>
          <p:cNvSpPr>
            <a:spLocks noGrp="1"/>
          </p:cNvSpPr>
          <p:nvPr>
            <p:ph type="ftr" sz="quarter" idx="3"/>
          </p:nvPr>
        </p:nvSpPr>
        <p:spPr>
          <a:xfrm>
            <a:off x="2201779" y="4629038"/>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dirty="0"/>
              <a:t>Digitally Enabling </a:t>
            </a:r>
            <a:r>
              <a:rPr lang="en-US" dirty="0"/>
              <a:t>the One Bay Way</a:t>
            </a:r>
          </a:p>
        </p:txBody>
      </p:sp>
    </p:spTree>
    <p:extLst>
      <p:ext uri="{BB962C8B-B14F-4D97-AF65-F5344CB8AC3E}">
        <p14:creationId xmlns:p14="http://schemas.microsoft.com/office/powerpoint/2010/main" val="424540793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rgbClr val="1F355E"/>
                </a:solidFill>
                <a:latin typeface="Arial Black" panose="020B0A04020102020204" pitchFamily="34" charset="0"/>
              </a:defRPr>
            </a:lvl1pPr>
          </a:lstStyle>
          <a:p>
            <a:r>
              <a:rPr lang="en-GB" dirty="0"/>
              <a:t>Presentation title</a:t>
            </a:r>
          </a:p>
        </p:txBody>
      </p:sp>
      <p:pic>
        <p:nvPicPr>
          <p:cNvPr id="2" name="Picture 1">
            <a:extLst>
              <a:ext uri="{FF2B5EF4-FFF2-40B4-BE49-F238E27FC236}">
                <a16:creationId xmlns:a16="http://schemas.microsoft.com/office/drawing/2014/main" id="{A7E0F92A-0B6B-E536-4332-EDA0C2EC3AC1}"/>
              </a:ext>
            </a:extLst>
          </p:cNvPr>
          <p:cNvPicPr>
            <a:picLocks noChangeAspect="1"/>
          </p:cNvPicPr>
          <p:nvPr userDrawn="1"/>
        </p:nvPicPr>
        <p:blipFill>
          <a:blip r:embed="rId21"/>
          <a:stretch>
            <a:fillRect/>
          </a:stretch>
        </p:blipFill>
        <p:spPr>
          <a:xfrm>
            <a:off x="5752553" y="4334466"/>
            <a:ext cx="3173791" cy="809006"/>
          </a:xfrm>
          <a:prstGeom prst="rect">
            <a:avLst/>
          </a:prstGeom>
        </p:spPr>
      </p:pic>
    </p:spTree>
    <p:extLst>
      <p:ext uri="{BB962C8B-B14F-4D97-AF65-F5344CB8AC3E}">
        <p14:creationId xmlns:p14="http://schemas.microsoft.com/office/powerpoint/2010/main" val="407326047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36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rgbClr val="1F355E"/>
                </a:solidFill>
                <a:latin typeface="Arial Black" panose="020B0A04020102020204" pitchFamily="34" charset="0"/>
              </a:defRPr>
            </a:lvl1pPr>
          </a:lstStyle>
          <a:p>
            <a:r>
              <a:rPr lang="en-GB" dirty="0"/>
              <a:t>Presentation title</a:t>
            </a:r>
          </a:p>
        </p:txBody>
      </p:sp>
      <p:pic>
        <p:nvPicPr>
          <p:cNvPr id="2" name="Picture 1">
            <a:extLst>
              <a:ext uri="{FF2B5EF4-FFF2-40B4-BE49-F238E27FC236}">
                <a16:creationId xmlns:a16="http://schemas.microsoft.com/office/drawing/2014/main" id="{F5CBD13E-C57C-B838-221D-6EC90D94DFAC}"/>
              </a:ext>
            </a:extLst>
          </p:cNvPr>
          <p:cNvPicPr>
            <a:picLocks noChangeAspect="1"/>
          </p:cNvPicPr>
          <p:nvPr userDrawn="1"/>
        </p:nvPicPr>
        <p:blipFill>
          <a:blip r:embed="rId22"/>
          <a:stretch>
            <a:fillRect/>
          </a:stretch>
        </p:blipFill>
        <p:spPr>
          <a:xfrm>
            <a:off x="6701589" y="4523539"/>
            <a:ext cx="2044281" cy="521091"/>
          </a:xfrm>
          <a:prstGeom prst="rect">
            <a:avLst/>
          </a:prstGeom>
        </p:spPr>
      </p:pic>
    </p:spTree>
    <p:extLst>
      <p:ext uri="{BB962C8B-B14F-4D97-AF65-F5344CB8AC3E}">
        <p14:creationId xmlns:p14="http://schemas.microsoft.com/office/powerpoint/2010/main" val="2955524324"/>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 id="2147483763" r:id="rId20"/>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2.xml"/><Relationship Id="rId4" Type="http://schemas.openxmlformats.org/officeDocument/2006/relationships/image" Target="../media/image6.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8.xml"/><Relationship Id="rId5" Type="http://schemas.openxmlformats.org/officeDocument/2006/relationships/image" Target="../media/image33.sv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jpeg"/><Relationship Id="rId4" Type="http://schemas.openxmlformats.org/officeDocument/2006/relationships/image" Target="../media/image36.png"/><Relationship Id="rId9"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23.xml"/><Relationship Id="rId5" Type="http://schemas.openxmlformats.org/officeDocument/2006/relationships/image" Target="../media/image47.sv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slides/_rels/slide22.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svg"/><Relationship Id="rId7" Type="http://schemas.openxmlformats.org/officeDocument/2006/relationships/image" Target="../media/image53.svg"/><Relationship Id="rId12" Type="http://schemas.openxmlformats.org/officeDocument/2006/relationships/image" Target="../media/image58.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sv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59.svg"/><Relationship Id="rId7" Type="http://schemas.openxmlformats.org/officeDocument/2006/relationships/image" Target="../media/image63.sv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svg"/><Relationship Id="rId4" Type="http://schemas.openxmlformats.org/officeDocument/2006/relationships/image" Target="../media/image60.png"/></Relationships>
</file>

<file path=ppt/slides/_rels/slide24.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svg"/><Relationship Id="rId7" Type="http://schemas.openxmlformats.org/officeDocument/2006/relationships/image" Target="../media/image69.svg"/><Relationship Id="rId2" Type="http://schemas.openxmlformats.org/officeDocument/2006/relationships/image" Target="../media/image64.png"/><Relationship Id="rId1" Type="http://schemas.openxmlformats.org/officeDocument/2006/relationships/slideLayout" Target="../slideLayouts/slideLayout8.xml"/><Relationship Id="rId6" Type="http://schemas.openxmlformats.org/officeDocument/2006/relationships/image" Target="../media/image68.png"/><Relationship Id="rId5" Type="http://schemas.openxmlformats.org/officeDocument/2006/relationships/image" Target="../media/image67.svg"/><Relationship Id="rId4" Type="http://schemas.openxmlformats.org/officeDocument/2006/relationships/image" Target="../media/image66.png"/><Relationship Id="rId9" Type="http://schemas.openxmlformats.org/officeDocument/2006/relationships/image" Target="../media/image71.svg"/></Relationships>
</file>

<file path=ppt/slides/_rels/slide25.xml.rels><?xml version="1.0" encoding="UTF-8" standalone="yes"?>
<Relationships xmlns="http://schemas.openxmlformats.org/package/2006/relationships"><Relationship Id="rId8" Type="http://schemas.openxmlformats.org/officeDocument/2006/relationships/image" Target="../media/image75.svg"/><Relationship Id="rId13" Type="http://schemas.openxmlformats.org/officeDocument/2006/relationships/image" Target="../media/image80.png"/><Relationship Id="rId3" Type="http://schemas.openxmlformats.org/officeDocument/2006/relationships/image" Target="../media/image32.png"/><Relationship Id="rId7" Type="http://schemas.openxmlformats.org/officeDocument/2006/relationships/image" Target="../media/image74.png"/><Relationship Id="rId12" Type="http://schemas.openxmlformats.org/officeDocument/2006/relationships/image" Target="../media/image79.sv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73.sv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svg"/><Relationship Id="rId4" Type="http://schemas.openxmlformats.org/officeDocument/2006/relationships/image" Target="../media/image33.svg"/><Relationship Id="rId9" Type="http://schemas.openxmlformats.org/officeDocument/2006/relationships/image" Target="../media/image76.png"/><Relationship Id="rId14" Type="http://schemas.openxmlformats.org/officeDocument/2006/relationships/image" Target="../media/image81.svg"/></Relationships>
</file>

<file path=ppt/slides/_rels/slide26.xml.rels><?xml version="1.0" encoding="UTF-8" standalone="yes"?>
<Relationships xmlns="http://schemas.openxmlformats.org/package/2006/relationships"><Relationship Id="rId8" Type="http://schemas.openxmlformats.org/officeDocument/2006/relationships/image" Target="../media/image87.svg"/><Relationship Id="rId13" Type="http://schemas.openxmlformats.org/officeDocument/2006/relationships/image" Target="../media/image90.png"/><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image" Target="../media/image26.svg"/><Relationship Id="rId2" Type="http://schemas.openxmlformats.org/officeDocument/2006/relationships/notesSlide" Target="../notesSlides/notesSlide11.xml"/><Relationship Id="rId16" Type="http://schemas.openxmlformats.org/officeDocument/2006/relationships/image" Target="../media/image2.png"/><Relationship Id="rId1" Type="http://schemas.openxmlformats.org/officeDocument/2006/relationships/slideLayout" Target="../slideLayouts/slideLayout21.xml"/><Relationship Id="rId6" Type="http://schemas.openxmlformats.org/officeDocument/2006/relationships/image" Target="../media/image85.svg"/><Relationship Id="rId11" Type="http://schemas.openxmlformats.org/officeDocument/2006/relationships/image" Target="../media/image25.png"/><Relationship Id="rId5" Type="http://schemas.openxmlformats.org/officeDocument/2006/relationships/image" Target="../media/image84.png"/><Relationship Id="rId15" Type="http://schemas.openxmlformats.org/officeDocument/2006/relationships/hyperlink" Target="https://transform.england.nhs.uk/digitise-connect-transform/what-good-looks-like/what-good-looks-like-publication/" TargetMode="External"/><Relationship Id="rId10" Type="http://schemas.openxmlformats.org/officeDocument/2006/relationships/image" Target="../media/image89.svg"/><Relationship Id="rId4" Type="http://schemas.openxmlformats.org/officeDocument/2006/relationships/image" Target="../media/image83.svg"/><Relationship Id="rId9" Type="http://schemas.openxmlformats.org/officeDocument/2006/relationships/image" Target="../media/image88.png"/><Relationship Id="rId14" Type="http://schemas.openxmlformats.org/officeDocument/2006/relationships/image" Target="../media/image91.svg"/></Relationships>
</file>

<file path=ppt/slides/_rels/slide2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6.svg"/><Relationship Id="rId5" Type="http://schemas.openxmlformats.org/officeDocument/2006/relationships/image" Target="../media/image95.png"/><Relationship Id="rId4" Type="http://schemas.openxmlformats.org/officeDocument/2006/relationships/image" Target="../media/image94.sv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13" Type="http://schemas.microsoft.com/office/2007/relationships/hdphoto" Target="../media/hdphoto5.wdp"/><Relationship Id="rId3" Type="http://schemas.openxmlformats.org/officeDocument/2006/relationships/image" Target="../media/image14.png"/><Relationship Id="rId7" Type="http://schemas.microsoft.com/office/2007/relationships/hdphoto" Target="../media/hdphoto2.wdp"/><Relationship Id="rId12"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png"/><Relationship Id="rId11" Type="http://schemas.microsoft.com/office/2007/relationships/hdphoto" Target="../media/hdphoto4.wdp"/><Relationship Id="rId5" Type="http://schemas.microsoft.com/office/2007/relationships/hdphoto" Target="../media/hdphoto1.wdp"/><Relationship Id="rId15" Type="http://schemas.microsoft.com/office/2007/relationships/hdphoto" Target="../media/hdphoto6.wdp"/><Relationship Id="rId10" Type="http://schemas.openxmlformats.org/officeDocument/2006/relationships/image" Target="../media/image18.png"/><Relationship Id="rId4" Type="http://schemas.openxmlformats.org/officeDocument/2006/relationships/image" Target="../media/image15.png"/><Relationship Id="rId9" Type="http://schemas.microsoft.com/office/2007/relationships/hdphoto" Target="../media/hdphoto3.wdp"/><Relationship Id="rId14" Type="http://schemas.openxmlformats.org/officeDocument/2006/relationships/image" Target="../media/image2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61.svg"/></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69.sv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59.sv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1.svg"/><Relationship Id="rId7" Type="http://schemas.openxmlformats.org/officeDocument/2006/relationships/image" Target="../media/image53.sv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49.svg"/><Relationship Id="rId4" Type="http://schemas.openxmlformats.org/officeDocument/2006/relationships/image" Target="../media/image48.png"/><Relationship Id="rId9" Type="http://schemas.openxmlformats.org/officeDocument/2006/relationships/image" Target="../media/image22.svg"/></Relationships>
</file>

<file path=ppt/slides/_rels/slide5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49.svg"/><Relationship Id="rId7" Type="http://schemas.openxmlformats.org/officeDocument/2006/relationships/image" Target="../media/image53.sv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svg"/><Relationship Id="rId4" Type="http://schemas.openxmlformats.org/officeDocument/2006/relationships/image" Target="../media/image50.png"/><Relationship Id="rId9" Type="http://schemas.openxmlformats.org/officeDocument/2006/relationships/image" Target="../media/image24.svg"/></Relationships>
</file>

<file path=ppt/slides/_rels/slide5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49.svg"/><Relationship Id="rId7" Type="http://schemas.openxmlformats.org/officeDocument/2006/relationships/image" Target="../media/image53.sv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svg"/><Relationship Id="rId4" Type="http://schemas.openxmlformats.org/officeDocument/2006/relationships/image" Target="../media/image50.png"/><Relationship Id="rId9" Type="http://schemas.openxmlformats.org/officeDocument/2006/relationships/image" Target="../media/image26.svg"/></Relationships>
</file>

<file path=ppt/slides/_rels/slide5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49.svg"/><Relationship Id="rId7" Type="http://schemas.openxmlformats.org/officeDocument/2006/relationships/image" Target="../media/image53.sv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svg"/><Relationship Id="rId4" Type="http://schemas.openxmlformats.org/officeDocument/2006/relationships/image" Target="../media/image50.png"/><Relationship Id="rId9" Type="http://schemas.openxmlformats.org/officeDocument/2006/relationships/image" Target="../media/image28.svg"/></Relationships>
</file>

<file path=ppt/slides/_rels/slide5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49.svg"/><Relationship Id="rId7" Type="http://schemas.openxmlformats.org/officeDocument/2006/relationships/image" Target="../media/image53.sv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svg"/><Relationship Id="rId4" Type="http://schemas.openxmlformats.org/officeDocument/2006/relationships/image" Target="../media/image50.png"/><Relationship Id="rId9" Type="http://schemas.openxmlformats.org/officeDocument/2006/relationships/image" Target="../media/image30.sv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98.svg"/><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slides/_rels/slide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2"/>
          <a:stretch>
            <a:fillRect/>
          </a:stretch>
        </p:blipFill>
        <p:spPr>
          <a:xfrm rot="8886303">
            <a:off x="3958929" y="2159835"/>
            <a:ext cx="7760344" cy="6335594"/>
          </a:xfrm>
          <a:prstGeom prst="rect">
            <a:avLst/>
          </a:prstGeom>
        </p:spPr>
      </p:pic>
      <p:pic>
        <p:nvPicPr>
          <p:cNvPr id="4" name="Picture 3"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343992" y="4244780"/>
            <a:ext cx="1678520" cy="519271"/>
          </a:xfrm>
          <a:prstGeom prst="rect">
            <a:avLst/>
          </a:prstGeom>
        </p:spPr>
      </p:pic>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4"/>
          <a:stretch>
            <a:fillRect/>
          </a:stretch>
        </p:blipFill>
        <p:spPr>
          <a:xfrm>
            <a:off x="343991" y="202428"/>
            <a:ext cx="1965288" cy="500956"/>
          </a:xfrm>
          <a:prstGeom prst="rect">
            <a:avLst/>
          </a:prstGeom>
        </p:spPr>
      </p:pic>
      <p:sp>
        <p:nvSpPr>
          <p:cNvPr id="2" name="object 3">
            <a:extLst>
              <a:ext uri="{FF2B5EF4-FFF2-40B4-BE49-F238E27FC236}">
                <a16:creationId xmlns:a16="http://schemas.microsoft.com/office/drawing/2014/main" id="{F99FF89D-C401-B174-FDBF-40234EF16827}"/>
              </a:ext>
            </a:extLst>
          </p:cNvPr>
          <p:cNvSpPr txBox="1"/>
          <p:nvPr/>
        </p:nvSpPr>
        <p:spPr>
          <a:xfrm>
            <a:off x="395857" y="994756"/>
            <a:ext cx="4388581" cy="951020"/>
          </a:xfrm>
          <a:prstGeom prst="rect">
            <a:avLst/>
          </a:prstGeom>
        </p:spPr>
        <p:txBody>
          <a:bodyPr vert="horz" wrap="square" lIns="0" tIns="5198" rIns="0" bIns="0" rtlCol="0">
            <a:spAutoFit/>
          </a:bodyPr>
          <a:lstStyle/>
          <a:p>
            <a:pPr marL="5776" marR="2311" algn="l" defTabSz="415869">
              <a:lnSpc>
                <a:spcPct val="100600"/>
              </a:lnSpc>
              <a:spcBef>
                <a:spcPts val="41"/>
              </a:spcBef>
            </a:pPr>
            <a:r>
              <a:rPr lang="en-GB" sz="3093" spc="7" dirty="0">
                <a:solidFill>
                  <a:srgbClr val="1F355E"/>
                </a:solidFill>
                <a:latin typeface="Arial Black" panose="020B0604020202020204" pitchFamily="34" charset="0"/>
                <a:cs typeface="Arial Black" panose="020B0604020202020204" pitchFamily="34" charset="0"/>
              </a:rPr>
              <a:t>Digitally Enabling the One Bay Way</a:t>
            </a:r>
            <a:endParaRPr lang="en-GB" sz="3093" dirty="0">
              <a:solidFill>
                <a:srgbClr val="1F355E"/>
              </a:solidFill>
              <a:latin typeface="Arial Black" panose="020B0604020202020204" pitchFamily="34" charset="0"/>
              <a:cs typeface="Arial Black" panose="020B0604020202020204" pitchFamily="34" charset="0"/>
            </a:endParaRPr>
          </a:p>
        </p:txBody>
      </p:sp>
      <p:sp>
        <p:nvSpPr>
          <p:cNvPr id="6" name="TextBox 5">
            <a:extLst>
              <a:ext uri="{FF2B5EF4-FFF2-40B4-BE49-F238E27FC236}">
                <a16:creationId xmlns:a16="http://schemas.microsoft.com/office/drawing/2014/main" id="{7770EEC9-88AA-C33C-2414-312BDC267A01}"/>
              </a:ext>
            </a:extLst>
          </p:cNvPr>
          <p:cNvSpPr txBox="1"/>
          <p:nvPr/>
        </p:nvSpPr>
        <p:spPr>
          <a:xfrm>
            <a:off x="354965" y="2136692"/>
            <a:ext cx="6404394" cy="1434239"/>
          </a:xfrm>
          <a:prstGeom prst="rect">
            <a:avLst/>
          </a:prstGeom>
          <a:noFill/>
        </p:spPr>
        <p:txBody>
          <a:bodyPr wrap="square">
            <a:spAutoFit/>
          </a:bodyPr>
          <a:lstStyle/>
          <a:p>
            <a:pPr marL="5776" marR="2311" algn="l" defTabSz="415869">
              <a:lnSpc>
                <a:spcPct val="100600"/>
              </a:lnSpc>
              <a:spcBef>
                <a:spcPts val="41"/>
              </a:spcBef>
            </a:pPr>
            <a:r>
              <a:rPr lang="en-GB" sz="1274" spc="7" dirty="0">
                <a:solidFill>
                  <a:srgbClr val="1F355E"/>
                </a:solidFill>
                <a:latin typeface="Arial Black" panose="020B0604020202020204" pitchFamily="34" charset="0"/>
              </a:rPr>
              <a:t>Our organisational approach to service driven transformation for digital, data and technology</a:t>
            </a:r>
            <a:br>
              <a:rPr lang="en-GB" sz="3093" spc="7" dirty="0">
                <a:solidFill>
                  <a:srgbClr val="1F355E"/>
                </a:solidFill>
                <a:latin typeface="Arial Black" panose="020B0604020202020204" pitchFamily="34" charset="0"/>
              </a:rPr>
            </a:br>
            <a:endParaRPr lang="en-GB" sz="3093" spc="7" dirty="0">
              <a:solidFill>
                <a:srgbClr val="1F355E"/>
              </a:solidFill>
              <a:latin typeface="Arial Black" panose="020B0604020202020204" pitchFamily="34" charset="0"/>
            </a:endParaRPr>
          </a:p>
          <a:p>
            <a:pPr marL="5776" marR="2311" defTabSz="415869">
              <a:lnSpc>
                <a:spcPct val="100600"/>
              </a:lnSpc>
              <a:spcBef>
                <a:spcPts val="41"/>
              </a:spcBef>
            </a:pPr>
            <a:endParaRPr lang="en-GB" sz="3093" spc="7" dirty="0">
              <a:solidFill>
                <a:srgbClr val="1F355E"/>
              </a:solidFill>
              <a:latin typeface="Arial Black" panose="020B0604020202020204" pitchFamily="34" charset="0"/>
            </a:endParaRPr>
          </a:p>
        </p:txBody>
      </p:sp>
    </p:spTree>
    <p:extLst>
      <p:ext uri="{BB962C8B-B14F-4D97-AF65-F5344CB8AC3E}">
        <p14:creationId xmlns:p14="http://schemas.microsoft.com/office/powerpoint/2010/main" val="3447332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5BBB74-9614-12BF-C948-2DFF671AFF3A}"/>
              </a:ext>
            </a:extLst>
          </p:cNvPr>
          <p:cNvSpPr>
            <a:spLocks noGrp="1"/>
          </p:cNvSpPr>
          <p:nvPr>
            <p:ph type="body" sz="quarter" idx="11"/>
          </p:nvPr>
        </p:nvSpPr>
        <p:spPr/>
        <p:txBody>
          <a:bodyPr/>
          <a:lstStyle/>
          <a:p>
            <a:r>
              <a:rPr lang="en-GB" dirty="0">
                <a:cs typeface="Arial"/>
              </a:rPr>
              <a:t>Our Context  </a:t>
            </a:r>
          </a:p>
        </p:txBody>
      </p:sp>
      <p:grpSp>
        <p:nvGrpSpPr>
          <p:cNvPr id="2" name="Group 1">
            <a:extLst>
              <a:ext uri="{FF2B5EF4-FFF2-40B4-BE49-F238E27FC236}">
                <a16:creationId xmlns:a16="http://schemas.microsoft.com/office/drawing/2014/main" id="{18716077-6667-7D02-3BDC-06BA7396D26C}"/>
              </a:ext>
            </a:extLst>
          </p:cNvPr>
          <p:cNvGrpSpPr/>
          <p:nvPr/>
        </p:nvGrpSpPr>
        <p:grpSpPr>
          <a:xfrm>
            <a:off x="-1" y="-5787"/>
            <a:ext cx="9144001" cy="165595"/>
            <a:chOff x="374266" y="2474302"/>
            <a:chExt cx="13719657" cy="820603"/>
          </a:xfrm>
        </p:grpSpPr>
        <p:sp>
          <p:nvSpPr>
            <p:cNvPr id="5" name="Arrow: Pentagon 4">
              <a:extLst>
                <a:ext uri="{FF2B5EF4-FFF2-40B4-BE49-F238E27FC236}">
                  <a16:creationId xmlns:a16="http://schemas.microsoft.com/office/drawing/2014/main" id="{E46D7206-7339-8AD4-784A-ACA5FC1BCF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B31ADB4E-4105-49C9-5AE9-C1DD2F740A2F}"/>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52AE4D17-9CE0-C32F-1821-3D3C1CB0B475}"/>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8A937DDA-81C6-BDA4-F92B-842454156BD8}"/>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FFB0DA28-9AB5-80F0-0B58-7D58F3EA169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 name="Arrow: Chevron 9">
              <a:extLst>
                <a:ext uri="{FF2B5EF4-FFF2-40B4-BE49-F238E27FC236}">
                  <a16:creationId xmlns:a16="http://schemas.microsoft.com/office/drawing/2014/main" id="{ED9A0021-F357-D4C4-1309-3A5EDF74239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2" name="Footer Placeholder 3">
            <a:extLst>
              <a:ext uri="{FF2B5EF4-FFF2-40B4-BE49-F238E27FC236}">
                <a16:creationId xmlns:a16="http://schemas.microsoft.com/office/drawing/2014/main" id="{51C1DAD0-4445-098F-B121-E7E30CD3E3C4}"/>
              </a:ext>
            </a:extLst>
          </p:cNvPr>
          <p:cNvSpPr txBox="1">
            <a:spLocks/>
          </p:cNvSpPr>
          <p:nvPr/>
        </p:nvSpPr>
        <p:spPr>
          <a:xfrm>
            <a:off x="2020299" y="4627210"/>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49612807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21FCA50D-FE70-0246-F2A1-FD4D30F6513D}"/>
              </a:ext>
            </a:extLst>
          </p:cNvPr>
          <p:cNvGrpSpPr/>
          <p:nvPr/>
        </p:nvGrpSpPr>
        <p:grpSpPr>
          <a:xfrm>
            <a:off x="133530" y="609601"/>
            <a:ext cx="8894356" cy="3852626"/>
            <a:chOff x="2652852" y="672962"/>
            <a:chExt cx="6268792" cy="2302654"/>
          </a:xfrm>
        </p:grpSpPr>
        <p:sp>
          <p:nvSpPr>
            <p:cNvPr id="16" name="Rectangle 15">
              <a:extLst>
                <a:ext uri="{FF2B5EF4-FFF2-40B4-BE49-F238E27FC236}">
                  <a16:creationId xmlns:a16="http://schemas.microsoft.com/office/drawing/2014/main" id="{5410FCC1-98B6-FF46-B6BA-E317E309EAF8}"/>
                </a:ext>
              </a:extLst>
            </p:cNvPr>
            <p:cNvSpPr/>
            <p:nvPr/>
          </p:nvSpPr>
          <p:spPr>
            <a:xfrm>
              <a:off x="2652852" y="672962"/>
              <a:ext cx="6268792" cy="2302654"/>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1260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endParaRPr kumimoji="0" lang="en-US" sz="12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Addressing healthcare needs in Swansea Bay</a:t>
              </a:r>
              <a:br>
                <a:rPr kumimoji="0" lang="en-US" sz="105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br>
              <a:endParaRPr kumimoji="0" lang="en-US" sz="105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228600" indent="-228600" algn="l" defTabSz="825500">
                <a:spcAft>
                  <a:spcPts val="200"/>
                </a:spcAft>
                <a:buAutoNum type="arabicPeriod"/>
              </a:pPr>
              <a:r>
                <a:rPr lang="en-US" sz="800" dirty="0">
                  <a:solidFill>
                    <a:srgbClr val="1F355E"/>
                  </a:solidFill>
                  <a:latin typeface="Arial" panose="020B0604020202020204" pitchFamily="34" charset="0"/>
                  <a:cs typeface="Arial" panose="020B0604020202020204" pitchFamily="34" charset="0"/>
                </a:rPr>
                <a:t>Demand for our services is growing.</a:t>
              </a: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800" dirty="0">
                  <a:solidFill>
                    <a:srgbClr val="1F355E"/>
                  </a:solidFill>
                  <a:latin typeface="Arial" panose="020B0604020202020204" pitchFamily="34" charset="0"/>
                  <a:cs typeface="Arial" panose="020B0604020202020204" pitchFamily="34" charset="0"/>
                </a:rPr>
                <a:t>We are still an unequal society, and this impacts our health.</a:t>
              </a: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dirty="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800" dirty="0">
                  <a:solidFill>
                    <a:srgbClr val="1F355E"/>
                  </a:solidFill>
                  <a:latin typeface="Arial" panose="020B0604020202020204" pitchFamily="34" charset="0"/>
                  <a:cs typeface="Arial" panose="020B0604020202020204" pitchFamily="34" charset="0"/>
                </a:rPr>
                <a:t>Satisfaction with healthcare services is falling. </a:t>
              </a:r>
            </a:p>
          </p:txBody>
        </p:sp>
        <p:grpSp>
          <p:nvGrpSpPr>
            <p:cNvPr id="15" name="Group 14">
              <a:extLst>
                <a:ext uri="{FF2B5EF4-FFF2-40B4-BE49-F238E27FC236}">
                  <a16:creationId xmlns:a16="http://schemas.microsoft.com/office/drawing/2014/main" id="{34BA8523-D297-1B27-BB6B-52C70499C36F}"/>
                </a:ext>
              </a:extLst>
            </p:cNvPr>
            <p:cNvGrpSpPr/>
            <p:nvPr/>
          </p:nvGrpSpPr>
          <p:grpSpPr>
            <a:xfrm>
              <a:off x="2652852" y="2600242"/>
              <a:ext cx="6268792" cy="364972"/>
              <a:chOff x="3132304" y="3370052"/>
              <a:chExt cx="6007192" cy="364972"/>
            </a:xfrm>
          </p:grpSpPr>
          <p:sp>
            <p:nvSpPr>
              <p:cNvPr id="7" name="Rectangle 6">
                <a:extLst>
                  <a:ext uri="{FF2B5EF4-FFF2-40B4-BE49-F238E27FC236}">
                    <a16:creationId xmlns:a16="http://schemas.microsoft.com/office/drawing/2014/main" id="{57E88A75-65E1-E13D-C922-BB7989EDAE7B}"/>
                  </a:ext>
                </a:extLst>
              </p:cNvPr>
              <p:cNvSpPr/>
              <p:nvPr/>
            </p:nvSpPr>
            <p:spPr>
              <a:xfrm>
                <a:off x="3132304" y="3370059"/>
                <a:ext cx="750899" cy="364965"/>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dirty="0">
                    <a:solidFill>
                      <a:schemeClr val="bg1"/>
                    </a:solidFill>
                    <a:latin typeface="+mj-lt"/>
                    <a:ea typeface="+mn-ea"/>
                    <a:cs typeface="+mn-cs"/>
                    <a:sym typeface="Helvetica Neue Medium"/>
                  </a:rPr>
                  <a:t>£1.2bn </a:t>
                </a:r>
              </a:p>
              <a:p>
                <a:pPr marL="0" marR="0" indent="0" algn="ctr" defTabSz="825500" rtl="0" fontAlgn="auto" latinLnBrk="0" hangingPunct="0">
                  <a:lnSpc>
                    <a:spcPct val="100000"/>
                  </a:lnSpc>
                  <a:spcBef>
                    <a:spcPts val="0"/>
                  </a:spcBef>
                  <a:spcAft>
                    <a:spcPts val="0"/>
                  </a:spcAft>
                  <a:buClrTx/>
                  <a:buSzTx/>
                  <a:buFontTx/>
                  <a:buNone/>
                  <a:tabLst/>
                </a:pPr>
                <a:r>
                  <a:rPr lang="en-GB" sz="1050" b="0" dirty="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dirty="0">
                  <a:ln>
                    <a:noFill/>
                  </a:ln>
                  <a:solidFill>
                    <a:schemeClr val="bg1"/>
                  </a:solidFill>
                  <a:effectLst/>
                  <a:uFillTx/>
                  <a:latin typeface="+mj-lt"/>
                  <a:ea typeface="+mn-ea"/>
                  <a:cs typeface="+mn-cs"/>
                  <a:sym typeface="Helvetica Neue Medium"/>
                </a:endParaRPr>
              </a:p>
            </p:txBody>
          </p:sp>
          <p:sp>
            <p:nvSpPr>
              <p:cNvPr id="8" name="Rectangle 7">
                <a:extLst>
                  <a:ext uri="{FF2B5EF4-FFF2-40B4-BE49-F238E27FC236}">
                    <a16:creationId xmlns:a16="http://schemas.microsoft.com/office/drawing/2014/main" id="{C2752CD2-7224-CC23-5CAD-9816105DA09F}"/>
                  </a:ext>
                </a:extLst>
              </p:cNvPr>
              <p:cNvSpPr/>
              <p:nvPr/>
            </p:nvSpPr>
            <p:spPr>
              <a:xfrm>
                <a:off x="3883203" y="3370058"/>
                <a:ext cx="750899" cy="364961"/>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dirty="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chemeClr val="tx1"/>
                    </a:solidFill>
                    <a:effectLst/>
                    <a:uFillTx/>
                    <a:latin typeface="+mj-lt"/>
                    <a:ea typeface="+mn-ea"/>
                    <a:cs typeface="+mn-cs"/>
                    <a:sym typeface="Helvetica Neue Medium"/>
                  </a:rPr>
                  <a:t>Health &amp; Care staff</a:t>
                </a:r>
              </a:p>
            </p:txBody>
          </p:sp>
          <p:sp>
            <p:nvSpPr>
              <p:cNvPr id="9" name="Rectangle 8">
                <a:extLst>
                  <a:ext uri="{FF2B5EF4-FFF2-40B4-BE49-F238E27FC236}">
                    <a16:creationId xmlns:a16="http://schemas.microsoft.com/office/drawing/2014/main" id="{E7C6999C-D287-FF57-A0B3-F91418AC680E}"/>
                  </a:ext>
                </a:extLst>
              </p:cNvPr>
              <p:cNvSpPr/>
              <p:nvPr/>
            </p:nvSpPr>
            <p:spPr>
              <a:xfrm>
                <a:off x="4634102" y="3370058"/>
                <a:ext cx="750899" cy="364961"/>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chemeClr val="bg1"/>
                    </a:solidFill>
                    <a:effectLst/>
                    <a:uFillTx/>
                    <a:latin typeface="+mj-lt"/>
                    <a:ea typeface="+mn-ea"/>
                    <a:cs typeface="+mn-cs"/>
                    <a:sym typeface="Helvetica Neue Medium"/>
                  </a:rPr>
                  <a:t>ma</a:t>
                </a:r>
                <a:r>
                  <a:rPr lang="en-GB" sz="1050" b="0" dirty="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dirty="0">
                  <a:ln>
                    <a:noFill/>
                  </a:ln>
                  <a:solidFill>
                    <a:schemeClr val="tx1"/>
                  </a:solidFill>
                  <a:effectLst/>
                  <a:uFillTx/>
                  <a:latin typeface="+mj-lt"/>
                  <a:ea typeface="+mn-ea"/>
                  <a:cs typeface="+mn-cs"/>
                  <a:sym typeface="Helvetica Neue Medium"/>
                </a:endParaRPr>
              </a:p>
            </p:txBody>
          </p:sp>
          <p:sp>
            <p:nvSpPr>
              <p:cNvPr id="10" name="Rectangle 9">
                <a:extLst>
                  <a:ext uri="{FF2B5EF4-FFF2-40B4-BE49-F238E27FC236}">
                    <a16:creationId xmlns:a16="http://schemas.microsoft.com/office/drawing/2014/main" id="{20AEE4AA-701C-2B29-7C98-7E9C347BB0DA}"/>
                  </a:ext>
                </a:extLst>
              </p:cNvPr>
              <p:cNvSpPr/>
              <p:nvPr/>
            </p:nvSpPr>
            <p:spPr>
              <a:xfrm>
                <a:off x="7637698" y="3370057"/>
                <a:ext cx="750899" cy="364963"/>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11" name="Rectangle 10">
                <a:extLst>
                  <a:ext uri="{FF2B5EF4-FFF2-40B4-BE49-F238E27FC236}">
                    <a16:creationId xmlns:a16="http://schemas.microsoft.com/office/drawing/2014/main" id="{A3A1B980-F576-B38C-9A73-F43C5738E01C}"/>
                  </a:ext>
                </a:extLst>
              </p:cNvPr>
              <p:cNvSpPr/>
              <p:nvPr/>
            </p:nvSpPr>
            <p:spPr>
              <a:xfrm>
                <a:off x="8388597" y="3370052"/>
                <a:ext cx="750899" cy="364964"/>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32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optometry practices</a:t>
                </a:r>
              </a:p>
            </p:txBody>
          </p:sp>
          <p:sp>
            <p:nvSpPr>
              <p:cNvPr id="12" name="Rectangle 11">
                <a:extLst>
                  <a:ext uri="{FF2B5EF4-FFF2-40B4-BE49-F238E27FC236}">
                    <a16:creationId xmlns:a16="http://schemas.microsoft.com/office/drawing/2014/main" id="{3A1885C3-EA20-BBC0-EA31-F83974898245}"/>
                  </a:ext>
                </a:extLst>
              </p:cNvPr>
              <p:cNvSpPr/>
              <p:nvPr/>
            </p:nvSpPr>
            <p:spPr>
              <a:xfrm>
                <a:off x="6135900" y="3370058"/>
                <a:ext cx="750899" cy="364962"/>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chemeClr val="bg1"/>
                    </a:solidFill>
                    <a:effectLst/>
                    <a:uFillTx/>
                    <a:latin typeface="+mj-lt"/>
                    <a:ea typeface="+mn-ea"/>
                    <a:cs typeface="+mn-cs"/>
                    <a:sym typeface="Helvetica Neue Medium"/>
                  </a:rPr>
                  <a:t>92</a:t>
                </a:r>
                <a:r>
                  <a:rPr kumimoji="0" lang="en-GB" sz="1050" b="0" i="0" u="none" strike="noStrike" cap="none" spc="0" normalizeH="0" baseline="0" dirty="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chemeClr val="bg1"/>
                    </a:solidFill>
                    <a:effectLst/>
                    <a:uFillTx/>
                    <a:latin typeface="+mj-lt"/>
                    <a:ea typeface="+mn-ea"/>
                    <a:cs typeface="+mn-cs"/>
                    <a:sym typeface="Helvetica Neue Medium"/>
                  </a:rPr>
                  <a:t>community pharmacies</a:t>
                </a:r>
              </a:p>
            </p:txBody>
          </p:sp>
          <p:sp>
            <p:nvSpPr>
              <p:cNvPr id="13" name="Rectangle 12">
                <a:extLst>
                  <a:ext uri="{FF2B5EF4-FFF2-40B4-BE49-F238E27FC236}">
                    <a16:creationId xmlns:a16="http://schemas.microsoft.com/office/drawing/2014/main" id="{E1967628-C8F0-F6C3-1352-136C3BB49FB6}"/>
                  </a:ext>
                </a:extLst>
              </p:cNvPr>
              <p:cNvSpPr/>
              <p:nvPr/>
            </p:nvSpPr>
            <p:spPr>
              <a:xfrm>
                <a:off x="6886799"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chemeClr val="tx1"/>
                    </a:solidFill>
                    <a:effectLst/>
                    <a:uFillTx/>
                    <a:latin typeface="+mj-lt"/>
                    <a:ea typeface="+mn-ea"/>
                    <a:cs typeface="+mn-cs"/>
                    <a:sym typeface="Helvetica Neue Medium"/>
                  </a:rPr>
                  <a:t>51</a:t>
                </a:r>
                <a:r>
                  <a:rPr kumimoji="0" lang="en-GB" sz="1050" b="0" i="0" u="none" strike="noStrike" cap="none" spc="0" normalizeH="0" baseline="0" dirty="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dirty="0">
                  <a:ln>
                    <a:noFill/>
                  </a:ln>
                  <a:solidFill>
                    <a:schemeClr val="tx1"/>
                  </a:solidFill>
                  <a:effectLst/>
                  <a:uFillTx/>
                  <a:latin typeface="+mj-lt"/>
                  <a:ea typeface="+mn-ea"/>
                  <a:cs typeface="+mn-cs"/>
                  <a:sym typeface="Helvetica Neue Medium"/>
                </a:endParaRPr>
              </a:p>
            </p:txBody>
          </p:sp>
          <p:sp>
            <p:nvSpPr>
              <p:cNvPr id="14" name="Rectangle 13">
                <a:extLst>
                  <a:ext uri="{FF2B5EF4-FFF2-40B4-BE49-F238E27FC236}">
                    <a16:creationId xmlns:a16="http://schemas.microsoft.com/office/drawing/2014/main" id="{DEB6E691-1979-B30A-BD43-C7C33F6E1653}"/>
                  </a:ext>
                </a:extLst>
              </p:cNvPr>
              <p:cNvSpPr/>
              <p:nvPr/>
            </p:nvSpPr>
            <p:spPr>
              <a:xfrm>
                <a:off x="5385001"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sp>
            <p:nvSpPr>
              <p:cNvPr id="35" name="Rectangle 34">
                <a:extLst>
                  <a:ext uri="{FF2B5EF4-FFF2-40B4-BE49-F238E27FC236}">
                    <a16:creationId xmlns:a16="http://schemas.microsoft.com/office/drawing/2014/main" id="{12F8ED4F-DD55-F605-E83E-C20E8070B540}"/>
                  </a:ext>
                </a:extLst>
              </p:cNvPr>
              <p:cNvSpPr/>
              <p:nvPr/>
            </p:nvSpPr>
            <p:spPr>
              <a:xfrm>
                <a:off x="3132304" y="3370056"/>
                <a:ext cx="750899" cy="364965"/>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dirty="0">
                    <a:solidFill>
                      <a:schemeClr val="bg1"/>
                    </a:solidFill>
                    <a:latin typeface="+mj-lt"/>
                    <a:ea typeface="+mn-ea"/>
                    <a:cs typeface="+mn-cs"/>
                    <a:sym typeface="Helvetica Neue Medium"/>
                  </a:rPr>
                  <a:t>£1.2bn </a:t>
                </a:r>
              </a:p>
              <a:p>
                <a:pPr marL="0" marR="0" indent="0" algn="ctr" defTabSz="825500" rtl="0" fontAlgn="auto" latinLnBrk="0" hangingPunct="0">
                  <a:lnSpc>
                    <a:spcPct val="100000"/>
                  </a:lnSpc>
                  <a:spcBef>
                    <a:spcPts val="0"/>
                  </a:spcBef>
                  <a:spcAft>
                    <a:spcPts val="0"/>
                  </a:spcAft>
                  <a:buClrTx/>
                  <a:buSzTx/>
                  <a:buFontTx/>
                  <a:buNone/>
                  <a:tabLst/>
                </a:pPr>
                <a:r>
                  <a:rPr lang="en-GB" sz="1050" b="0" dirty="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dirty="0">
                  <a:ln>
                    <a:noFill/>
                  </a:ln>
                  <a:solidFill>
                    <a:schemeClr val="bg1"/>
                  </a:solidFill>
                  <a:effectLst/>
                  <a:uFillTx/>
                  <a:latin typeface="+mj-lt"/>
                  <a:ea typeface="+mn-ea"/>
                  <a:cs typeface="+mn-cs"/>
                  <a:sym typeface="Helvetica Neue Medium"/>
                </a:endParaRPr>
              </a:p>
            </p:txBody>
          </p:sp>
          <p:sp>
            <p:nvSpPr>
              <p:cNvPr id="36" name="Rectangle 35">
                <a:extLst>
                  <a:ext uri="{FF2B5EF4-FFF2-40B4-BE49-F238E27FC236}">
                    <a16:creationId xmlns:a16="http://schemas.microsoft.com/office/drawing/2014/main" id="{F51A1A3A-5267-45FE-95EC-37E53DA3E939}"/>
                  </a:ext>
                </a:extLst>
              </p:cNvPr>
              <p:cNvSpPr/>
              <p:nvPr/>
            </p:nvSpPr>
            <p:spPr>
              <a:xfrm>
                <a:off x="3883203" y="3370054"/>
                <a:ext cx="750899" cy="364961"/>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dirty="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chemeClr val="tx1"/>
                    </a:solidFill>
                    <a:effectLst/>
                    <a:uFillTx/>
                    <a:latin typeface="+mj-lt"/>
                    <a:ea typeface="+mn-ea"/>
                    <a:cs typeface="+mn-cs"/>
                    <a:sym typeface="Helvetica Neue Medium"/>
                  </a:rPr>
                  <a:t>Health &amp; Care staff</a:t>
                </a:r>
              </a:p>
            </p:txBody>
          </p:sp>
          <p:sp>
            <p:nvSpPr>
              <p:cNvPr id="37" name="Rectangle 36">
                <a:extLst>
                  <a:ext uri="{FF2B5EF4-FFF2-40B4-BE49-F238E27FC236}">
                    <a16:creationId xmlns:a16="http://schemas.microsoft.com/office/drawing/2014/main" id="{3E06B072-F3C2-F98C-044E-37FF3CBCD919}"/>
                  </a:ext>
                </a:extLst>
              </p:cNvPr>
              <p:cNvSpPr/>
              <p:nvPr/>
            </p:nvSpPr>
            <p:spPr>
              <a:xfrm>
                <a:off x="4634102" y="3370054"/>
                <a:ext cx="750899" cy="364961"/>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chemeClr val="bg1"/>
                    </a:solidFill>
                    <a:effectLst/>
                    <a:uFillTx/>
                    <a:latin typeface="+mj-lt"/>
                    <a:ea typeface="+mn-ea"/>
                    <a:cs typeface="+mn-cs"/>
                    <a:sym typeface="Helvetica Neue Medium"/>
                  </a:rPr>
                  <a:t>ma</a:t>
                </a:r>
                <a:r>
                  <a:rPr lang="en-GB" sz="1050" b="0" dirty="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dirty="0">
                  <a:ln>
                    <a:noFill/>
                  </a:ln>
                  <a:solidFill>
                    <a:schemeClr val="tx1"/>
                  </a:solidFill>
                  <a:effectLst/>
                  <a:uFillTx/>
                  <a:latin typeface="+mj-lt"/>
                  <a:ea typeface="+mn-ea"/>
                  <a:cs typeface="+mn-cs"/>
                  <a:sym typeface="Helvetica Neue Medium"/>
                </a:endParaRPr>
              </a:p>
            </p:txBody>
          </p:sp>
          <p:sp>
            <p:nvSpPr>
              <p:cNvPr id="38" name="Rectangle 37">
                <a:extLst>
                  <a:ext uri="{FF2B5EF4-FFF2-40B4-BE49-F238E27FC236}">
                    <a16:creationId xmlns:a16="http://schemas.microsoft.com/office/drawing/2014/main" id="{5463AEDE-D775-A25C-4204-155E0FCFA9C4}"/>
                  </a:ext>
                </a:extLst>
              </p:cNvPr>
              <p:cNvSpPr/>
              <p:nvPr/>
            </p:nvSpPr>
            <p:spPr>
              <a:xfrm>
                <a:off x="7637698" y="3370053"/>
                <a:ext cx="750899" cy="364963"/>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39" name="Rectangle 38">
                <a:extLst>
                  <a:ext uri="{FF2B5EF4-FFF2-40B4-BE49-F238E27FC236}">
                    <a16:creationId xmlns:a16="http://schemas.microsoft.com/office/drawing/2014/main" id="{C34CD96D-162A-10FB-23A0-B5658131E2AA}"/>
                  </a:ext>
                </a:extLst>
              </p:cNvPr>
              <p:cNvSpPr/>
              <p:nvPr/>
            </p:nvSpPr>
            <p:spPr>
              <a:xfrm>
                <a:off x="6135900" y="3370054"/>
                <a:ext cx="750899" cy="364962"/>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chemeClr val="bg1"/>
                    </a:solidFill>
                    <a:effectLst/>
                    <a:uFillTx/>
                    <a:latin typeface="+mj-lt"/>
                    <a:ea typeface="+mn-ea"/>
                    <a:cs typeface="+mn-cs"/>
                    <a:sym typeface="Helvetica Neue Medium"/>
                  </a:rPr>
                  <a:t>92</a:t>
                </a:r>
                <a:r>
                  <a:rPr kumimoji="0" lang="en-GB" sz="1050" b="0" i="0" u="none" strike="noStrike" cap="none" spc="0" normalizeH="0" baseline="0" dirty="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chemeClr val="bg1"/>
                    </a:solidFill>
                    <a:effectLst/>
                    <a:uFillTx/>
                    <a:latin typeface="+mj-lt"/>
                    <a:ea typeface="+mn-ea"/>
                    <a:cs typeface="+mn-cs"/>
                    <a:sym typeface="Helvetica Neue Medium"/>
                  </a:rPr>
                  <a:t>community pharmacies</a:t>
                </a:r>
              </a:p>
            </p:txBody>
          </p:sp>
          <p:sp>
            <p:nvSpPr>
              <p:cNvPr id="40" name="Rectangle 39">
                <a:extLst>
                  <a:ext uri="{FF2B5EF4-FFF2-40B4-BE49-F238E27FC236}">
                    <a16:creationId xmlns:a16="http://schemas.microsoft.com/office/drawing/2014/main" id="{61DF2801-E29C-AC15-73F3-B368E0EC8BD9}"/>
                  </a:ext>
                </a:extLst>
              </p:cNvPr>
              <p:cNvSpPr/>
              <p:nvPr/>
            </p:nvSpPr>
            <p:spPr>
              <a:xfrm>
                <a:off x="6886799"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chemeClr val="tx1"/>
                    </a:solidFill>
                    <a:effectLst/>
                    <a:uFillTx/>
                    <a:latin typeface="+mj-lt"/>
                    <a:ea typeface="+mn-ea"/>
                    <a:cs typeface="+mn-cs"/>
                    <a:sym typeface="Helvetica Neue Medium"/>
                  </a:rPr>
                  <a:t>51</a:t>
                </a:r>
                <a:r>
                  <a:rPr kumimoji="0" lang="en-GB" sz="1050" b="0" i="0" u="none" strike="noStrike" cap="none" spc="0" normalizeH="0" baseline="0" dirty="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dirty="0">
                  <a:ln>
                    <a:noFill/>
                  </a:ln>
                  <a:solidFill>
                    <a:schemeClr val="tx1"/>
                  </a:solidFill>
                  <a:effectLst/>
                  <a:uFillTx/>
                  <a:latin typeface="+mj-lt"/>
                  <a:ea typeface="+mn-ea"/>
                  <a:cs typeface="+mn-cs"/>
                  <a:sym typeface="Helvetica Neue Medium"/>
                </a:endParaRPr>
              </a:p>
            </p:txBody>
          </p:sp>
          <p:sp>
            <p:nvSpPr>
              <p:cNvPr id="41" name="Rectangle 40">
                <a:extLst>
                  <a:ext uri="{FF2B5EF4-FFF2-40B4-BE49-F238E27FC236}">
                    <a16:creationId xmlns:a16="http://schemas.microsoft.com/office/drawing/2014/main" id="{DD523D0C-FEDC-1ECE-71E6-298A9C23CA87}"/>
                  </a:ext>
                </a:extLst>
              </p:cNvPr>
              <p:cNvSpPr/>
              <p:nvPr/>
            </p:nvSpPr>
            <p:spPr>
              <a:xfrm>
                <a:off x="5385001"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grpSp>
      </p:grpSp>
      <p:sp>
        <p:nvSpPr>
          <p:cNvPr id="20" name="Rectangle 19">
            <a:extLst>
              <a:ext uri="{FF2B5EF4-FFF2-40B4-BE49-F238E27FC236}">
                <a16:creationId xmlns:a16="http://schemas.microsoft.com/office/drawing/2014/main" id="{3A7D804A-65CE-C470-D229-182390E5517D}"/>
              </a:ext>
            </a:extLst>
          </p:cNvPr>
          <p:cNvSpPr/>
          <p:nvPr/>
        </p:nvSpPr>
        <p:spPr>
          <a:xfrm>
            <a:off x="5968362" y="609601"/>
            <a:ext cx="3004940" cy="3155366"/>
          </a:xfrm>
          <a:prstGeom prst="rect">
            <a:avLst/>
          </a:prstGeom>
          <a:solidFill>
            <a:schemeClr val="bg1"/>
          </a:solidFill>
          <a:ln w="28575"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lvl="0" defTabSz="825500" rtl="0" eaLnBrk="1" fontAlgn="auto" latinLnBrk="0" hangingPunct="0">
              <a:lnSpc>
                <a:spcPct val="100000"/>
              </a:lnSpc>
              <a:spcBef>
                <a:spcPts val="0"/>
              </a:spcBef>
              <a:spcAft>
                <a:spcPts val="600"/>
              </a:spcAft>
              <a:buClrTx/>
              <a:buSzTx/>
              <a:tabLst/>
              <a:defRPr/>
            </a:pPr>
            <a:r>
              <a:rPr kumimoji="0" lang="en-US" sz="105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Our Strategic Aims</a:t>
            </a:r>
          </a:p>
          <a:p>
            <a:pPr marL="228600" marR="0" lvl="0" indent="-228600" algn="l" defTabSz="825500" rtl="0" eaLnBrk="1" fontAlgn="auto" latinLnBrk="0" hangingPunct="0">
              <a:lnSpc>
                <a:spcPct val="100000"/>
              </a:lnSpc>
              <a:spcBef>
                <a:spcPts val="0"/>
              </a:spcBef>
              <a:spcAft>
                <a:spcPts val="600"/>
              </a:spcAft>
              <a:buClrTx/>
              <a:buSzTx/>
              <a:buAutoNum type="arabicPeriod"/>
              <a:tabLst/>
              <a:defRPr/>
            </a:pPr>
            <a:r>
              <a:rPr kumimoji="0" lang="en-US" sz="105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Support better health </a:t>
            </a: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and wellbeing by actively promoting and empowering people to live well in resilient communities</a:t>
            </a:r>
          </a:p>
          <a:p>
            <a:pPr marL="228600" marR="0" lvl="0" indent="-228600" algn="l" defTabSz="825500" rtl="0" eaLnBrk="1" fontAlgn="auto" latinLnBrk="0" hangingPunct="0">
              <a:lnSpc>
                <a:spcPct val="100000"/>
              </a:lnSpc>
              <a:spcBef>
                <a:spcPts val="0"/>
              </a:spcBef>
              <a:spcAft>
                <a:spcPts val="600"/>
              </a:spcAft>
              <a:buClrTx/>
              <a:buSzTx/>
              <a:buAutoNum type="arabicPeriod"/>
              <a:tabLst/>
              <a:defRPr/>
            </a:pPr>
            <a:r>
              <a:rPr kumimoji="0" lang="en-US" sz="105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Deliver better care </a:t>
            </a: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through excellent health and care services achieving the outcomes that matter most to people</a:t>
            </a:r>
            <a:endParaRPr lang="en-US" sz="1050" dirty="0">
              <a:solidFill>
                <a:srgbClr val="1F355E"/>
              </a:solidFill>
              <a:latin typeface="Arial" panose="020B0604020202020204" pitchFamily="34" charset="0"/>
              <a:ea typeface="+mn-ea"/>
              <a:cs typeface="Arial" panose="020B0604020202020204" pitchFamily="34" charset="0"/>
              <a:sym typeface="Helvetica Neue Medium"/>
            </a:endParaRPr>
          </a:p>
          <a:p>
            <a:pPr marR="0" lvl="0" defTabSz="825500" rtl="0" eaLnBrk="1" fontAlgn="auto" latinLnBrk="0" hangingPunct="0">
              <a:lnSpc>
                <a:spcPct val="100000"/>
              </a:lnSpc>
              <a:spcBef>
                <a:spcPts val="0"/>
              </a:spcBef>
              <a:spcAft>
                <a:spcPts val="600"/>
              </a:spcAft>
              <a:buClrTx/>
              <a:buSzTx/>
              <a:tabLst/>
              <a:defRPr/>
            </a:pPr>
            <a:r>
              <a:rPr lang="en-US" sz="1050" dirty="0">
                <a:solidFill>
                  <a:srgbClr val="1F355E"/>
                </a:solidFill>
                <a:latin typeface="Arial" panose="020B0604020202020204" pitchFamily="34" charset="0"/>
                <a:ea typeface="+mn-ea"/>
                <a:cs typeface="Arial" panose="020B0604020202020204" pitchFamily="34" charset="0"/>
                <a:sym typeface="Helvetica Neue Medium"/>
              </a:rPr>
              <a:t>Our Organisational Values</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dirty="0">
                <a:solidFill>
                  <a:srgbClr val="1F355E"/>
                </a:solidFill>
                <a:latin typeface="Arial" panose="020B0604020202020204" pitchFamily="34" charset="0"/>
                <a:ea typeface="+mn-ea"/>
                <a:cs typeface="Arial" panose="020B0604020202020204" pitchFamily="34" charset="0"/>
                <a:sym typeface="Helvetica Neue Medium"/>
              </a:rPr>
              <a:t>Caring for each other </a:t>
            </a:r>
            <a:r>
              <a:rPr lang="en-US" sz="1050" b="0" dirty="0">
                <a:solidFill>
                  <a:srgbClr val="1F355E"/>
                </a:solidFill>
                <a:latin typeface="Arial" panose="020B0604020202020204" pitchFamily="34" charset="0"/>
                <a:ea typeface="+mn-ea"/>
                <a:cs typeface="Arial" panose="020B0604020202020204" pitchFamily="34" charset="0"/>
                <a:sym typeface="Helvetica Neue Medium"/>
              </a:rPr>
              <a:t>– in every human contact, in all of our communities and each of our hospitals</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dirty="0">
                <a:solidFill>
                  <a:srgbClr val="1F355E"/>
                </a:solidFill>
                <a:latin typeface="Arial" panose="020B0604020202020204" pitchFamily="34" charset="0"/>
                <a:ea typeface="+mn-ea"/>
                <a:cs typeface="Arial" panose="020B0604020202020204" pitchFamily="34" charset="0"/>
                <a:sym typeface="Helvetica Neue Medium"/>
              </a:rPr>
              <a:t>Working together </a:t>
            </a:r>
            <a:r>
              <a:rPr lang="en-US" sz="1050" b="0" dirty="0">
                <a:solidFill>
                  <a:srgbClr val="1F355E"/>
                </a:solidFill>
                <a:latin typeface="Arial" panose="020B0604020202020204" pitchFamily="34" charset="0"/>
                <a:ea typeface="+mn-ea"/>
                <a:cs typeface="Arial" panose="020B0604020202020204" pitchFamily="34" charset="0"/>
                <a:sym typeface="Helvetica Neue Medium"/>
              </a:rPr>
              <a:t>– as patients, families, carers, staff and communities so that we always put our patients first</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dirty="0">
                <a:solidFill>
                  <a:srgbClr val="1F355E"/>
                </a:solidFill>
                <a:latin typeface="Arial" panose="020B0604020202020204" pitchFamily="34" charset="0"/>
                <a:ea typeface="+mn-ea"/>
                <a:cs typeface="Arial" panose="020B0604020202020204" pitchFamily="34" charset="0"/>
                <a:sym typeface="Helvetica Neue Medium"/>
              </a:rPr>
              <a:t>Always improving </a:t>
            </a:r>
            <a:r>
              <a:rPr lang="en-US" sz="1050" b="0" dirty="0">
                <a:solidFill>
                  <a:srgbClr val="1F355E"/>
                </a:solidFill>
                <a:latin typeface="Arial" panose="020B0604020202020204" pitchFamily="34" charset="0"/>
                <a:ea typeface="+mn-ea"/>
                <a:cs typeface="Arial" panose="020B0604020202020204" pitchFamily="34" charset="0"/>
                <a:sym typeface="Helvetica Neue Medium"/>
              </a:rPr>
              <a:t>– so that we are at our best for every patient and for each other</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grpSp>
        <p:nvGrpSpPr>
          <p:cNvPr id="3" name="Group 2">
            <a:extLst>
              <a:ext uri="{FF2B5EF4-FFF2-40B4-BE49-F238E27FC236}">
                <a16:creationId xmlns:a16="http://schemas.microsoft.com/office/drawing/2014/main" id="{8E20E6D7-6044-ADDC-70A1-FA830B533661}"/>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72E1C900-2608-6808-A470-40B9B94CE01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1" name="Arrow: Chevron 20">
              <a:extLst>
                <a:ext uri="{FF2B5EF4-FFF2-40B4-BE49-F238E27FC236}">
                  <a16:creationId xmlns:a16="http://schemas.microsoft.com/office/drawing/2014/main" id="{1E1721D5-F4D1-6DA5-C5C0-9543EAA0264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2" name="Arrow: Chevron 21">
              <a:extLst>
                <a:ext uri="{FF2B5EF4-FFF2-40B4-BE49-F238E27FC236}">
                  <a16:creationId xmlns:a16="http://schemas.microsoft.com/office/drawing/2014/main" id="{4FD144F2-87AD-B91B-F871-2419E5B802B0}"/>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3" name="Arrow: Chevron 22">
              <a:extLst>
                <a:ext uri="{FF2B5EF4-FFF2-40B4-BE49-F238E27FC236}">
                  <a16:creationId xmlns:a16="http://schemas.microsoft.com/office/drawing/2014/main" id="{18E8E9DB-09CF-D39A-0406-99749F1296C7}"/>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4" name="Arrow: Chevron 23">
              <a:extLst>
                <a:ext uri="{FF2B5EF4-FFF2-40B4-BE49-F238E27FC236}">
                  <a16:creationId xmlns:a16="http://schemas.microsoft.com/office/drawing/2014/main" id="{850967D9-8C9D-42C4-478A-32C7E5D6BE5D}"/>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5" name="Arrow: Chevron 24">
              <a:extLst>
                <a:ext uri="{FF2B5EF4-FFF2-40B4-BE49-F238E27FC236}">
                  <a16:creationId xmlns:a16="http://schemas.microsoft.com/office/drawing/2014/main" id="{4A36E8F9-0F32-0DA1-BAB3-04000D17823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 name="TextBox 1">
            <a:extLst>
              <a:ext uri="{FF2B5EF4-FFF2-40B4-BE49-F238E27FC236}">
                <a16:creationId xmlns:a16="http://schemas.microsoft.com/office/drawing/2014/main" id="{38481BB6-BC49-C11A-81B5-13A1CD4900FD}"/>
              </a:ext>
            </a:extLst>
          </p:cNvPr>
          <p:cNvSpPr txBox="1"/>
          <p:nvPr/>
        </p:nvSpPr>
        <p:spPr>
          <a:xfrm>
            <a:off x="-143955" y="4948575"/>
            <a:ext cx="2890611" cy="1949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600" b="1" i="0" u="none" strike="noStrike" cap="none" spc="0" normalizeH="0" baseline="0">
                <a:ln>
                  <a:noFill/>
                </a:ln>
                <a:solidFill>
                  <a:schemeClr val="bg1"/>
                </a:solidFill>
                <a:effectLst/>
                <a:uFillTx/>
                <a:latin typeface="Helvetica Neue"/>
                <a:ea typeface="Helvetica Neue"/>
                <a:cs typeface="Helvetica Neue"/>
                <a:sym typeface="Helvetica Neue"/>
              </a:rPr>
              <a:t>Source</a:t>
            </a:r>
            <a:r>
              <a:rPr kumimoji="0" lang="en-US" sz="600" b="0" i="1" strike="noStrike" cap="none" spc="0" normalizeH="0" baseline="0">
                <a:ln>
                  <a:noFill/>
                </a:ln>
                <a:solidFill>
                  <a:schemeClr val="bg1"/>
                </a:solidFill>
                <a:effectLst/>
                <a:uFillTx/>
                <a:latin typeface="Helvetica Neue"/>
                <a:ea typeface="Helvetica Neue"/>
                <a:cs typeface="Helvetica Neue"/>
                <a:sym typeface="Helvetica Neue"/>
              </a:rPr>
              <a:t>: A Conversation with the Public – Local Report 2024</a:t>
            </a:r>
            <a:endParaRPr kumimoji="0" lang="en-GB" sz="600" b="0" i="1" strike="noStrike" cap="none" spc="0" normalizeH="0" baseline="0">
              <a:ln>
                <a:noFill/>
              </a:ln>
              <a:solidFill>
                <a:schemeClr val="bg1"/>
              </a:solidFill>
              <a:effectLst/>
              <a:uFillTx/>
              <a:latin typeface="Helvetica Neue"/>
              <a:ea typeface="Helvetica Neue"/>
              <a:cs typeface="Helvetica Neue"/>
              <a:sym typeface="Helvetica Neue"/>
            </a:endParaRPr>
          </a:p>
        </p:txBody>
      </p:sp>
      <p:grpSp>
        <p:nvGrpSpPr>
          <p:cNvPr id="6" name="Group 5">
            <a:extLst>
              <a:ext uri="{FF2B5EF4-FFF2-40B4-BE49-F238E27FC236}">
                <a16:creationId xmlns:a16="http://schemas.microsoft.com/office/drawing/2014/main" id="{0231E94D-4E3F-BDE1-7C3D-489D39A275C4}"/>
              </a:ext>
            </a:extLst>
          </p:cNvPr>
          <p:cNvGrpSpPr/>
          <p:nvPr/>
        </p:nvGrpSpPr>
        <p:grpSpPr>
          <a:xfrm>
            <a:off x="466895" y="2291751"/>
            <a:ext cx="5380840" cy="594665"/>
            <a:chOff x="467012" y="2291751"/>
            <a:chExt cx="6039632" cy="594665"/>
          </a:xfrm>
        </p:grpSpPr>
        <p:sp>
          <p:nvSpPr>
            <p:cNvPr id="18" name="Rectangle 17">
              <a:extLst>
                <a:ext uri="{FF2B5EF4-FFF2-40B4-BE49-F238E27FC236}">
                  <a16:creationId xmlns:a16="http://schemas.microsoft.com/office/drawing/2014/main" id="{C68EBC37-7313-3D58-149E-EE41E8EACD74}"/>
                </a:ext>
              </a:extLst>
            </p:cNvPr>
            <p:cNvSpPr/>
            <p:nvPr/>
          </p:nvSpPr>
          <p:spPr>
            <a:xfrm>
              <a:off x="2512988" y="2291751"/>
              <a:ext cx="1947680" cy="59466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There is a </a:t>
              </a:r>
              <a:r>
                <a:rPr kumimoji="0" lang="en-US" sz="1000" i="0" u="none" strike="noStrike" cap="none" spc="0" normalizeH="0" baseline="0">
                  <a:ln>
                    <a:noFill/>
                  </a:ln>
                  <a:solidFill>
                    <a:schemeClr val="tx1"/>
                  </a:solidFill>
                  <a:effectLst/>
                  <a:uFillTx/>
                  <a:latin typeface="+mj-lt"/>
                  <a:ea typeface="+mn-ea"/>
                  <a:cs typeface="+mn-cs"/>
                  <a:sym typeface="Helvetica Neue Medium"/>
                </a:rPr>
                <a:t>9-year difference</a:t>
              </a:r>
              <a:r>
                <a:rPr kumimoji="0" lang="en-US" sz="1000" b="0" i="0" u="none" strike="noStrike" cap="none" spc="0" normalizeH="0" baseline="0">
                  <a:ln>
                    <a:noFill/>
                  </a:ln>
                  <a:solidFill>
                    <a:schemeClr val="tx1"/>
                  </a:solidFill>
                  <a:effectLst/>
                  <a:uFillTx/>
                  <a:latin typeface="+mj-lt"/>
                  <a:ea typeface="+mn-ea"/>
                  <a:cs typeface="+mn-cs"/>
                  <a:sym typeface="Helvetica Neue Medium"/>
                </a:rPr>
                <a:t> </a:t>
              </a:r>
              <a:r>
                <a:rPr kumimoji="0" lang="en-US" sz="800" b="0" i="0" u="none" strike="noStrike" cap="none" spc="0" normalizeH="0" baseline="0">
                  <a:ln>
                    <a:noFill/>
                  </a:ln>
                  <a:solidFill>
                    <a:schemeClr val="tx1"/>
                  </a:solidFill>
                  <a:effectLst/>
                  <a:uFillTx/>
                  <a:latin typeface="+mj-lt"/>
                  <a:ea typeface="+mn-ea"/>
                  <a:cs typeface="+mn-cs"/>
                  <a:sym typeface="Helvetica Neue Medium"/>
                </a:rPr>
                <a:t>in life expectancy between the wealthiest and poorest fifths of our population</a:t>
              </a:r>
            </a:p>
          </p:txBody>
        </p:sp>
        <p:sp>
          <p:nvSpPr>
            <p:cNvPr id="27" name="Rectangle 26">
              <a:extLst>
                <a:ext uri="{FF2B5EF4-FFF2-40B4-BE49-F238E27FC236}">
                  <a16:creationId xmlns:a16="http://schemas.microsoft.com/office/drawing/2014/main" id="{D0FDBC51-4649-55DD-856B-93F67C437829}"/>
                </a:ext>
              </a:extLst>
            </p:cNvPr>
            <p:cNvSpPr/>
            <p:nvPr/>
          </p:nvSpPr>
          <p:spPr>
            <a:xfrm>
              <a:off x="4556660" y="2291751"/>
              <a:ext cx="1949984"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1000" i="0" u="none" strike="noStrike" cap="none" spc="0" normalizeH="0" baseline="0">
                  <a:ln>
                    <a:noFill/>
                  </a:ln>
                  <a:solidFill>
                    <a:schemeClr val="tx1"/>
                  </a:solidFill>
                  <a:effectLst/>
                  <a:uFillTx/>
                  <a:latin typeface="+mj-lt"/>
                  <a:ea typeface="+mn-ea"/>
                  <a:cs typeface="+mn-cs"/>
                  <a:sym typeface="Helvetica Neue Medium"/>
                </a:rPr>
                <a:t>30% of Children </a:t>
              </a:r>
              <a:r>
                <a:rPr kumimoji="0" lang="en-US" sz="800" b="0" i="0" u="none" strike="noStrike" cap="none" spc="0" normalizeH="0" baseline="0">
                  <a:ln>
                    <a:noFill/>
                  </a:ln>
                  <a:solidFill>
                    <a:schemeClr val="tx1"/>
                  </a:solidFill>
                  <a:effectLst/>
                  <a:uFillTx/>
                  <a:latin typeface="+mj-lt"/>
                  <a:ea typeface="+mn-ea"/>
                  <a:cs typeface="+mn-cs"/>
                  <a:sym typeface="Helvetica Neue Medium"/>
                </a:rPr>
                <a:t>in Swansea bay are living in poverty</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sp>
          <p:nvSpPr>
            <p:cNvPr id="28" name="Rectangle 27">
              <a:extLst>
                <a:ext uri="{FF2B5EF4-FFF2-40B4-BE49-F238E27FC236}">
                  <a16:creationId xmlns:a16="http://schemas.microsoft.com/office/drawing/2014/main" id="{3F2E40C3-41DE-F3A2-1EE6-0CDE224EFC25}"/>
                </a:ext>
              </a:extLst>
            </p:cNvPr>
            <p:cNvSpPr/>
            <p:nvPr/>
          </p:nvSpPr>
          <p:spPr>
            <a:xfrm>
              <a:off x="467012" y="2291751"/>
              <a:ext cx="1949984"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Concerns have been raised by residents over </a:t>
              </a:r>
              <a:r>
                <a:rPr kumimoji="0" lang="en-US" sz="800" i="0" u="none" strike="noStrike" cap="none" spc="0" normalizeH="0" baseline="0">
                  <a:ln>
                    <a:noFill/>
                  </a:ln>
                  <a:solidFill>
                    <a:schemeClr val="tx1"/>
                  </a:solidFill>
                  <a:effectLst/>
                  <a:uFillTx/>
                  <a:latin typeface="+mj-lt"/>
                  <a:ea typeface="+mn-ea"/>
                  <a:cs typeface="+mn-cs"/>
                  <a:sym typeface="Helvetica Neue Medium"/>
                </a:rPr>
                <a:t>‘</a:t>
              </a:r>
              <a:r>
                <a:rPr kumimoji="0" lang="en-US" sz="1000" i="0" u="none" strike="noStrike" cap="none" spc="0" normalizeH="0" baseline="0">
                  <a:ln>
                    <a:noFill/>
                  </a:ln>
                  <a:solidFill>
                    <a:schemeClr val="tx1"/>
                  </a:solidFill>
                  <a:effectLst/>
                  <a:uFillTx/>
                  <a:latin typeface="+mj-lt"/>
                  <a:ea typeface="+mn-ea"/>
                  <a:cs typeface="+mn-cs"/>
                  <a:sym typeface="Helvetica Neue Medium"/>
                </a:rPr>
                <a:t>rural poverty’ </a:t>
              </a:r>
              <a:r>
                <a:rPr kumimoji="0" lang="en-US" sz="800" b="0" i="0" u="none" strike="noStrike" cap="none" spc="0" normalizeH="0" baseline="0">
                  <a:ln>
                    <a:noFill/>
                  </a:ln>
                  <a:solidFill>
                    <a:schemeClr val="tx1"/>
                  </a:solidFill>
                  <a:effectLst/>
                  <a:uFillTx/>
                  <a:latin typeface="+mj-lt"/>
                  <a:ea typeface="+mn-ea"/>
                  <a:cs typeface="+mn-cs"/>
                  <a:sym typeface="Helvetica Neue Medium"/>
                </a:rPr>
                <a:t>with inequity of access to services</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grpSp>
      <p:grpSp>
        <p:nvGrpSpPr>
          <p:cNvPr id="26" name="Group 25">
            <a:extLst>
              <a:ext uri="{FF2B5EF4-FFF2-40B4-BE49-F238E27FC236}">
                <a16:creationId xmlns:a16="http://schemas.microsoft.com/office/drawing/2014/main" id="{93E24C77-09F0-3361-E4B0-3666E4129B65}"/>
              </a:ext>
            </a:extLst>
          </p:cNvPr>
          <p:cNvGrpSpPr/>
          <p:nvPr/>
        </p:nvGrpSpPr>
        <p:grpSpPr>
          <a:xfrm>
            <a:off x="468321" y="1405926"/>
            <a:ext cx="5379414" cy="475776"/>
            <a:chOff x="468453" y="1405926"/>
            <a:chExt cx="6038191" cy="475776"/>
          </a:xfrm>
        </p:grpSpPr>
        <p:sp>
          <p:nvSpPr>
            <p:cNvPr id="29" name="Rectangle 28">
              <a:extLst>
                <a:ext uri="{FF2B5EF4-FFF2-40B4-BE49-F238E27FC236}">
                  <a16:creationId xmlns:a16="http://schemas.microsoft.com/office/drawing/2014/main" id="{399EEF73-5566-6B9B-47ED-28FEF42369AD}"/>
                </a:ext>
              </a:extLst>
            </p:cNvPr>
            <p:cNvSpPr/>
            <p:nvPr/>
          </p:nvSpPr>
          <p:spPr>
            <a:xfrm>
              <a:off x="468453"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R="0" defTabSz="825500" rtl="0" fontAlgn="auto" latinLnBrk="0" hangingPunct="0">
                <a:lnSpc>
                  <a:spcPct val="100000"/>
                </a:lnSpc>
                <a:spcBef>
                  <a:spcPts val="0"/>
                </a:spcBef>
                <a:spcAft>
                  <a:spcPts val="200"/>
                </a:spcAft>
                <a:buClrTx/>
                <a:buSzTx/>
                <a:tabLst/>
              </a:pPr>
              <a:r>
                <a:rPr kumimoji="0" lang="en-US" sz="800" b="0" i="0" u="none" strike="noStrike" cap="none" spc="0" normalizeH="0" baseline="0" dirty="0">
                  <a:ln>
                    <a:noFill/>
                  </a:ln>
                  <a:solidFill>
                    <a:schemeClr val="tx1"/>
                  </a:solidFill>
                  <a:effectLst/>
                  <a:uFillTx/>
                  <a:latin typeface="+mj-lt"/>
                  <a:ea typeface="+mn-ea"/>
                  <a:cs typeface="+mn-cs"/>
                  <a:sym typeface="Helvetica Neue Medium"/>
                </a:rPr>
                <a:t>The percentage of our citizens</a:t>
              </a:r>
              <a:r>
                <a:rPr lang="en-GB" sz="800" kern="1200" dirty="0">
                  <a:latin typeface="+mj-lt"/>
                </a:rPr>
                <a:t> </a:t>
              </a:r>
              <a:r>
                <a:rPr lang="en-GB" sz="1000" kern="1200" dirty="0">
                  <a:latin typeface="+mj-lt"/>
                </a:rPr>
                <a:t>aged &gt;85 will double</a:t>
              </a:r>
              <a:r>
                <a:rPr lang="en-GB" sz="800" b="0" kern="1200" dirty="0">
                  <a:latin typeface="+mj-lt"/>
                </a:rPr>
                <a:t> by 2035</a:t>
              </a:r>
            </a:p>
          </p:txBody>
        </p:sp>
        <p:sp>
          <p:nvSpPr>
            <p:cNvPr id="30" name="Rectangle 29">
              <a:extLst>
                <a:ext uri="{FF2B5EF4-FFF2-40B4-BE49-F238E27FC236}">
                  <a16:creationId xmlns:a16="http://schemas.microsoft.com/office/drawing/2014/main" id="{44084982-1C6F-47C4-2ACA-A969D31FC682}"/>
                </a:ext>
              </a:extLst>
            </p:cNvPr>
            <p:cNvSpPr/>
            <p:nvPr/>
          </p:nvSpPr>
          <p:spPr>
            <a:xfrm>
              <a:off x="2512557"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kumimoji="0" lang="en-GB" sz="1000" i="0" u="none" strike="noStrike" kern="1200" cap="none" spc="0" normalizeH="0" baseline="0" dirty="0">
                  <a:ln>
                    <a:noFill/>
                  </a:ln>
                  <a:solidFill>
                    <a:schemeClr val="tx1"/>
                  </a:solidFill>
                  <a:effectLst/>
                  <a:uFillTx/>
                  <a:latin typeface="+mj-lt"/>
                  <a:ea typeface="+mn-ea"/>
                  <a:cs typeface="+mn-cs"/>
                  <a:sym typeface="Helvetica Neue Medium"/>
                </a:rPr>
                <a:t>35% </a:t>
              </a:r>
              <a:r>
                <a:rPr kumimoji="0" lang="en-GB" sz="800" b="0" i="0" u="none" strike="noStrike" kern="1200" cap="none" spc="0" normalizeH="0" baseline="0" dirty="0">
                  <a:ln>
                    <a:noFill/>
                  </a:ln>
                  <a:solidFill>
                    <a:schemeClr val="tx1"/>
                  </a:solidFill>
                  <a:effectLst/>
                  <a:uFillTx/>
                  <a:latin typeface="+mj-lt"/>
                  <a:ea typeface="+mn-ea"/>
                  <a:cs typeface="+mn-cs"/>
                  <a:sym typeface="Helvetica Neue Medium"/>
                </a:rPr>
                <a:t>of our citizens </a:t>
              </a:r>
              <a:r>
                <a:rPr lang="en-GB" sz="800" b="0" kern="1200" dirty="0">
                  <a:latin typeface="+mj-lt"/>
                </a:rPr>
                <a:t>report feeling limited by a longstanding condition </a:t>
              </a:r>
            </a:p>
          </p:txBody>
        </p:sp>
        <p:sp>
          <p:nvSpPr>
            <p:cNvPr id="31" name="Rectangle 30">
              <a:extLst>
                <a:ext uri="{FF2B5EF4-FFF2-40B4-BE49-F238E27FC236}">
                  <a16:creationId xmlns:a16="http://schemas.microsoft.com/office/drawing/2014/main" id="{D73C7B91-D42D-A56D-8E5A-95E44E2B279A}"/>
                </a:ext>
              </a:extLst>
            </p:cNvPr>
            <p:cNvSpPr/>
            <p:nvPr/>
          </p:nvSpPr>
          <p:spPr>
            <a:xfrm>
              <a:off x="4556660"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1000" kern="1200">
                  <a:latin typeface="+mj-lt"/>
                </a:rPr>
                <a:t>67%</a:t>
              </a:r>
              <a:r>
                <a:rPr lang="en-GB" sz="1000" b="0" kern="1200">
                  <a:latin typeface="+mj-lt"/>
                </a:rPr>
                <a:t> </a:t>
              </a:r>
              <a:r>
                <a:rPr lang="en-GB" sz="800" b="0" kern="1200">
                  <a:latin typeface="+mj-lt"/>
                </a:rPr>
                <a:t>of people in Swansea Bay have had contact with us in the last 6 months. </a:t>
              </a:r>
            </a:p>
          </p:txBody>
        </p:sp>
      </p:grpSp>
      <p:grpSp>
        <p:nvGrpSpPr>
          <p:cNvPr id="34" name="Group 33">
            <a:extLst>
              <a:ext uri="{FF2B5EF4-FFF2-40B4-BE49-F238E27FC236}">
                <a16:creationId xmlns:a16="http://schemas.microsoft.com/office/drawing/2014/main" id="{D8CA519E-0599-C585-4114-C89FD91F7EF9}"/>
              </a:ext>
            </a:extLst>
          </p:cNvPr>
          <p:cNvGrpSpPr/>
          <p:nvPr/>
        </p:nvGrpSpPr>
        <p:grpSpPr>
          <a:xfrm>
            <a:off x="456297" y="3306417"/>
            <a:ext cx="5391438" cy="458549"/>
            <a:chOff x="456297" y="3306417"/>
            <a:chExt cx="5450747" cy="458549"/>
          </a:xfrm>
        </p:grpSpPr>
        <p:sp>
          <p:nvSpPr>
            <p:cNvPr id="32" name="Rectangle 31">
              <a:extLst>
                <a:ext uri="{FF2B5EF4-FFF2-40B4-BE49-F238E27FC236}">
                  <a16:creationId xmlns:a16="http://schemas.microsoft.com/office/drawing/2014/main" id="{E91B8F52-4599-88CC-96FB-24D3DCD447FB}"/>
                </a:ext>
              </a:extLst>
            </p:cNvPr>
            <p:cNvSpPr/>
            <p:nvPr/>
          </p:nvSpPr>
          <p:spPr>
            <a:xfrm>
              <a:off x="456297" y="3306417"/>
              <a:ext cx="1967590" cy="458549"/>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800" b="0" kern="1200">
                  <a:latin typeface="+mj-lt"/>
                </a:rPr>
                <a:t>In a recent survey of Swansea Bay, </a:t>
              </a:r>
              <a:r>
                <a:rPr lang="en-GB" sz="1000" kern="1200">
                  <a:latin typeface="+mj-lt"/>
                </a:rPr>
                <a:t>52% </a:t>
              </a:r>
              <a:r>
                <a:rPr lang="en-GB" sz="800" b="0" kern="1200">
                  <a:latin typeface="+mj-lt"/>
                </a:rPr>
                <a:t>of respondents were satisfied with the quality of health and social care </a:t>
              </a:r>
            </a:p>
          </p:txBody>
        </p:sp>
        <p:sp>
          <p:nvSpPr>
            <p:cNvPr id="33" name="Rectangle 32">
              <a:extLst>
                <a:ext uri="{FF2B5EF4-FFF2-40B4-BE49-F238E27FC236}">
                  <a16:creationId xmlns:a16="http://schemas.microsoft.com/office/drawing/2014/main" id="{3FCBBD8B-BF4E-7B80-8EBF-33B7C24FE88C}"/>
                </a:ext>
              </a:extLst>
            </p:cNvPr>
            <p:cNvSpPr/>
            <p:nvPr/>
          </p:nvSpPr>
          <p:spPr>
            <a:xfrm>
              <a:off x="2545841" y="3306418"/>
              <a:ext cx="3361203" cy="45854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US" sz="1000">
                  <a:latin typeface="+mj-lt"/>
                </a:rPr>
                <a:t>Two thirds </a:t>
              </a:r>
              <a:r>
                <a:rPr lang="en-US" sz="800" b="0">
                  <a:latin typeface="+mj-lt"/>
                </a:rPr>
                <a:t>of the public think the standard of NHS care has gotten worse over the last 12 months, whilst </a:t>
              </a:r>
              <a:r>
                <a:rPr lang="en-US" sz="1000">
                  <a:latin typeface="+mj-lt"/>
                </a:rPr>
                <a:t>over 50% </a:t>
              </a:r>
              <a:r>
                <a:rPr lang="en-US" sz="800" b="0">
                  <a:latin typeface="+mj-lt"/>
                </a:rPr>
                <a:t>think it will continue to get worse.</a:t>
              </a:r>
              <a:endParaRPr lang="en-GB" sz="800" b="0" kern="1200">
                <a:latin typeface="+mj-lt"/>
              </a:endParaRPr>
            </a:p>
          </p:txBody>
        </p:sp>
      </p:grpSp>
      <p:sp>
        <p:nvSpPr>
          <p:cNvPr id="19" name="Title 1">
            <a:extLst>
              <a:ext uri="{FF2B5EF4-FFF2-40B4-BE49-F238E27FC236}">
                <a16:creationId xmlns:a16="http://schemas.microsoft.com/office/drawing/2014/main" id="{F3396336-F781-A30E-9941-97EB0E700E3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Better Health, Better Care, Better Lives</a:t>
            </a:r>
          </a:p>
        </p:txBody>
      </p:sp>
      <p:sp>
        <p:nvSpPr>
          <p:cNvPr id="42" name="Footer Placeholder 3">
            <a:extLst>
              <a:ext uri="{FF2B5EF4-FFF2-40B4-BE49-F238E27FC236}">
                <a16:creationId xmlns:a16="http://schemas.microsoft.com/office/drawing/2014/main" id="{43BFBDEB-B00D-4BF5-1BEC-6CD7D8331173}"/>
              </a:ext>
            </a:extLst>
          </p:cNvPr>
          <p:cNvSpPr txBox="1">
            <a:spLocks/>
          </p:cNvSpPr>
          <p:nvPr/>
        </p:nvSpPr>
        <p:spPr>
          <a:xfrm>
            <a:off x="2052049" y="463352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57370531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EF2CE-96C2-7C72-BE5A-C334B3182A65}"/>
            </a:ext>
          </a:extLst>
        </p:cNvPr>
        <p:cNvGrpSpPr/>
        <p:nvPr/>
      </p:nvGrpSpPr>
      <p:grpSpPr>
        <a:xfrm>
          <a:off x="0" y="0"/>
          <a:ext cx="0" cy="0"/>
          <a:chOff x="0" y="0"/>
          <a:chExt cx="0" cy="0"/>
        </a:xfrm>
      </p:grpSpPr>
      <p:sp>
        <p:nvSpPr>
          <p:cNvPr id="39" name="Rectangle 38">
            <a:extLst>
              <a:ext uri="{FF2B5EF4-FFF2-40B4-BE49-F238E27FC236}">
                <a16:creationId xmlns:a16="http://schemas.microsoft.com/office/drawing/2014/main" id="{84E19FC2-7EFC-BE56-BF71-52A0D41C2A1A}"/>
              </a:ext>
            </a:extLst>
          </p:cNvPr>
          <p:cNvSpPr/>
          <p:nvPr/>
        </p:nvSpPr>
        <p:spPr>
          <a:xfrm>
            <a:off x="4852538" y="169665"/>
            <a:ext cx="4152760" cy="432677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chemeClr val="tx1"/>
              </a:solidFill>
              <a:effectLst/>
              <a:uLnTx/>
              <a:uFillTx/>
              <a:latin typeface="Helvetica Neue Medium"/>
              <a:sym typeface="Helvetica Neue Medium"/>
            </a:endParaRPr>
          </a:p>
        </p:txBody>
      </p:sp>
      <p:sp>
        <p:nvSpPr>
          <p:cNvPr id="2" name="Title 1">
            <a:extLst>
              <a:ext uri="{FF2B5EF4-FFF2-40B4-BE49-F238E27FC236}">
                <a16:creationId xmlns:a16="http://schemas.microsoft.com/office/drawing/2014/main" id="{577FD41D-1D9F-3FA0-DFAC-771C4FED000F}"/>
              </a:ext>
            </a:extLst>
          </p:cNvPr>
          <p:cNvSpPr>
            <a:spLocks noGrp="1"/>
          </p:cNvSpPr>
          <p:nvPr>
            <p:ph type="title"/>
          </p:nvPr>
        </p:nvSpPr>
        <p:spPr>
          <a:xfrm>
            <a:off x="93600" y="-7200"/>
            <a:ext cx="8866596" cy="826668"/>
          </a:xfrm>
        </p:spPr>
        <p:txBody>
          <a:bodyPr>
            <a:normAutofit/>
          </a:bodyPr>
          <a:lstStyle/>
          <a:p>
            <a:r>
              <a:rPr lang="en-GB" sz="2400" dirty="0"/>
              <a:t>Our digital journey at SBU</a:t>
            </a:r>
          </a:p>
        </p:txBody>
      </p:sp>
      <p:grpSp>
        <p:nvGrpSpPr>
          <p:cNvPr id="21" name="Group 20">
            <a:extLst>
              <a:ext uri="{FF2B5EF4-FFF2-40B4-BE49-F238E27FC236}">
                <a16:creationId xmlns:a16="http://schemas.microsoft.com/office/drawing/2014/main" id="{EE4DCA9E-74C3-5E28-CC80-2A28D6FBE296}"/>
              </a:ext>
            </a:extLst>
          </p:cNvPr>
          <p:cNvGrpSpPr/>
          <p:nvPr/>
        </p:nvGrpSpPr>
        <p:grpSpPr>
          <a:xfrm>
            <a:off x="-1" y="-5787"/>
            <a:ext cx="9144001" cy="165595"/>
            <a:chOff x="374266" y="2474302"/>
            <a:chExt cx="13719657" cy="820603"/>
          </a:xfrm>
        </p:grpSpPr>
        <p:sp>
          <p:nvSpPr>
            <p:cNvPr id="23" name="Arrow: Pentagon 22">
              <a:extLst>
                <a:ext uri="{FF2B5EF4-FFF2-40B4-BE49-F238E27FC236}">
                  <a16:creationId xmlns:a16="http://schemas.microsoft.com/office/drawing/2014/main" id="{F3E62CCE-4413-F810-7699-8A2F4C43B64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4" name="Arrow: Chevron 23">
              <a:extLst>
                <a:ext uri="{FF2B5EF4-FFF2-40B4-BE49-F238E27FC236}">
                  <a16:creationId xmlns:a16="http://schemas.microsoft.com/office/drawing/2014/main" id="{E11280A5-7234-F52C-DD0B-A6DC71D37BF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5" name="Arrow: Chevron 24">
              <a:extLst>
                <a:ext uri="{FF2B5EF4-FFF2-40B4-BE49-F238E27FC236}">
                  <a16:creationId xmlns:a16="http://schemas.microsoft.com/office/drawing/2014/main" id="{5642C1E8-AA7F-F6C0-F4FE-BFEAF07CE98E}"/>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6" name="Arrow: Chevron 25">
              <a:extLst>
                <a:ext uri="{FF2B5EF4-FFF2-40B4-BE49-F238E27FC236}">
                  <a16:creationId xmlns:a16="http://schemas.microsoft.com/office/drawing/2014/main" id="{37A4F6D7-DC0C-19A8-4791-07A863D14F8B}"/>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7" name="Arrow: Chevron 26">
              <a:extLst>
                <a:ext uri="{FF2B5EF4-FFF2-40B4-BE49-F238E27FC236}">
                  <a16:creationId xmlns:a16="http://schemas.microsoft.com/office/drawing/2014/main" id="{83E4B947-71E1-E885-7049-4E1105EEADE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8" name="Arrow: Chevron 27">
              <a:extLst>
                <a:ext uri="{FF2B5EF4-FFF2-40B4-BE49-F238E27FC236}">
                  <a16:creationId xmlns:a16="http://schemas.microsoft.com/office/drawing/2014/main" id="{A7E3AAB2-81CD-BA4B-1C13-8801642DFD21}"/>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2" name="Rectangle 11">
            <a:extLst>
              <a:ext uri="{FF2B5EF4-FFF2-40B4-BE49-F238E27FC236}">
                <a16:creationId xmlns:a16="http://schemas.microsoft.com/office/drawing/2014/main" id="{9FB09F72-0F62-1FA6-DE9D-92256BC173FA}"/>
              </a:ext>
            </a:extLst>
          </p:cNvPr>
          <p:cNvSpPr/>
          <p:nvPr/>
        </p:nvSpPr>
        <p:spPr>
          <a:xfrm>
            <a:off x="138702" y="617097"/>
            <a:ext cx="4584061" cy="3879341"/>
          </a:xfrm>
          <a:prstGeom prst="rect">
            <a:avLst/>
          </a:prstGeom>
          <a:solidFill>
            <a:schemeClr val="bg1"/>
          </a:solidFill>
          <a:ln>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spcAft>
                <a:spcPts val="600"/>
              </a:spcAft>
            </a:pPr>
            <a:r>
              <a:rPr lang="en-GB" sz="900" dirty="0">
                <a:solidFill>
                  <a:srgbClr val="1F355E"/>
                </a:solidFill>
                <a:latin typeface="Arial" panose="020B0604020202020204" pitchFamily="34" charset="0"/>
                <a:cs typeface="Arial" panose="020B0604020202020204" pitchFamily="34" charset="0"/>
              </a:rPr>
              <a:t>Since we introduced the first Swansea Bay Digital Strategy in 2017, we have been faced with multiple hurdles yet made large strides.  </a:t>
            </a:r>
          </a:p>
          <a:p>
            <a:pPr algn="l">
              <a:spcAft>
                <a:spcPts val="600"/>
              </a:spcAft>
            </a:pPr>
            <a:r>
              <a:rPr lang="en-GB" sz="900" b="0" dirty="0">
                <a:solidFill>
                  <a:srgbClr val="1F355E"/>
                </a:solidFill>
                <a:latin typeface="Arial" panose="020B0604020202020204" pitchFamily="34" charset="0"/>
                <a:cs typeface="Arial" panose="020B0604020202020204" pitchFamily="34" charset="0"/>
              </a:rPr>
              <a:t>During the COVID-19 pandemic, while acknowledging the devastating impacts on our citizens and people, we were able to drive digital transformation at an exceptional pace, transforming the way we work to deliver care to our patients. </a:t>
            </a:r>
          </a:p>
          <a:p>
            <a:pPr algn="l">
              <a:spcAft>
                <a:spcPts val="600"/>
              </a:spcAft>
            </a:pPr>
            <a:r>
              <a:rPr lang="en-GB" sz="900" dirty="0">
                <a:solidFill>
                  <a:srgbClr val="1F355E"/>
                </a:solidFill>
                <a:latin typeface="Arial" panose="020B0604020202020204" pitchFamily="34" charset="0"/>
                <a:cs typeface="Arial" panose="020B0604020202020204" pitchFamily="34" charset="0"/>
              </a:rPr>
              <a:t>Since 2017, we have worked hard to make Swansea Bay a Welsh leader for digital and data innovation in health and care. We have successfully aligned solution delivery with organisational and national priorities. A few examples of the work we’ve done include:</a:t>
            </a:r>
          </a:p>
          <a:p>
            <a:pPr marL="171450" indent="-171450" algn="l">
              <a:spcAft>
                <a:spcPts val="600"/>
              </a:spcAft>
              <a:buFont typeface="Arial" panose="020B0604020202020204" pitchFamily="34" charset="0"/>
              <a:buChar char="•"/>
            </a:pPr>
            <a:r>
              <a:rPr lang="en-GB" sz="900" b="0" dirty="0">
                <a:solidFill>
                  <a:srgbClr val="1F355E"/>
                </a:solidFill>
                <a:latin typeface="Arial" panose="020B0604020202020204" pitchFamily="34" charset="0"/>
                <a:cs typeface="Arial" panose="020B0604020202020204" pitchFamily="34" charset="0"/>
              </a:rPr>
              <a:t>Local development of the Welsh Nursing Care Record which has since been rolled out across Wales, transforming nursing documentation from paper to digital </a:t>
            </a:r>
          </a:p>
          <a:p>
            <a:pPr marL="171450" indent="-171450" algn="l">
              <a:spcAft>
                <a:spcPts val="600"/>
              </a:spcAft>
              <a:buFont typeface="Arial" panose="020B0604020202020204" pitchFamily="34" charset="0"/>
              <a:buChar char="•"/>
            </a:pPr>
            <a:r>
              <a:rPr lang="en-GB" sz="900" b="0" dirty="0">
                <a:solidFill>
                  <a:srgbClr val="1F355E"/>
                </a:solidFill>
                <a:latin typeface="Arial" panose="020B0604020202020204" pitchFamily="34" charset="0"/>
                <a:cs typeface="Arial" panose="020B0604020202020204" pitchFamily="34" charset="0"/>
              </a:rPr>
              <a:t>Creation and deployment of SIGNAL digitising patient flow in a hospital setting</a:t>
            </a:r>
          </a:p>
          <a:p>
            <a:pPr marL="171450" indent="-171450" algn="l">
              <a:spcAft>
                <a:spcPts val="600"/>
              </a:spcAft>
              <a:buFont typeface="Arial" panose="020B0604020202020204" pitchFamily="34" charset="0"/>
              <a:buChar char="•"/>
            </a:pPr>
            <a:r>
              <a:rPr lang="en-GB" sz="900" b="0" dirty="0">
                <a:solidFill>
                  <a:srgbClr val="1F355E"/>
                </a:solidFill>
                <a:latin typeface="Arial" panose="020B0604020202020204" pitchFamily="34" charset="0"/>
                <a:cs typeface="Arial" panose="020B0604020202020204" pitchFamily="34" charset="0"/>
              </a:rPr>
              <a:t>Pilot site for the Hospital Electronic Prescribing and Medicines Administration system </a:t>
            </a:r>
          </a:p>
          <a:p>
            <a:pPr marL="171450" indent="-171450" algn="l">
              <a:spcAft>
                <a:spcPts val="600"/>
              </a:spcAft>
              <a:buFont typeface="Arial" panose="020B0604020202020204" pitchFamily="34" charset="0"/>
              <a:buChar char="•"/>
            </a:pPr>
            <a:r>
              <a:rPr lang="en-GB" sz="900" b="0" dirty="0">
                <a:solidFill>
                  <a:srgbClr val="1F355E"/>
                </a:solidFill>
                <a:latin typeface="Arial" panose="020B0604020202020204" pitchFamily="34" charset="0"/>
                <a:cs typeface="Arial" panose="020B0604020202020204" pitchFamily="34" charset="0"/>
              </a:rPr>
              <a:t>Delivering data analytics through the availability of a vast amount of Business Intelligence dashboards</a:t>
            </a:r>
          </a:p>
          <a:p>
            <a:pPr marL="171450" indent="-171450" algn="l">
              <a:spcAft>
                <a:spcPts val="600"/>
              </a:spcAft>
              <a:buFont typeface="Arial" panose="020B0604020202020204" pitchFamily="34" charset="0"/>
              <a:buChar char="•"/>
            </a:pPr>
            <a:r>
              <a:rPr lang="en-GB" sz="900" b="0" dirty="0">
                <a:solidFill>
                  <a:srgbClr val="1F355E"/>
                </a:solidFill>
                <a:latin typeface="Arial" panose="020B0604020202020204" pitchFamily="34" charset="0"/>
                <a:cs typeface="Arial" panose="020B0604020202020204" pitchFamily="34" charset="0"/>
              </a:rPr>
              <a:t>Roll-out of Office 365 across Swansea Bay for all our staff</a:t>
            </a:r>
          </a:p>
          <a:p>
            <a:pPr marL="171450" indent="-171450" algn="l">
              <a:spcAft>
                <a:spcPts val="600"/>
              </a:spcAft>
              <a:buFont typeface="Arial" panose="020B0604020202020204" pitchFamily="34" charset="0"/>
              <a:buChar char="•"/>
            </a:pPr>
            <a:r>
              <a:rPr lang="en-GB" sz="900" b="0" dirty="0">
                <a:solidFill>
                  <a:srgbClr val="1F355E"/>
                </a:solidFill>
                <a:latin typeface="Arial" panose="020B0604020202020204" pitchFamily="34" charset="0"/>
                <a:cs typeface="Arial" panose="020B0604020202020204" pitchFamily="34" charset="0"/>
              </a:rPr>
              <a:t>Implementing the Swansea Bay Patient Portal to empower our patients and citizens to engage with their care</a:t>
            </a:r>
          </a:p>
          <a:p>
            <a:pPr algn="l">
              <a:spcAft>
                <a:spcPts val="600"/>
              </a:spcAft>
            </a:pPr>
            <a:r>
              <a:rPr lang="en-GB" sz="900" b="0" dirty="0">
                <a:solidFill>
                  <a:srgbClr val="1F355E"/>
                </a:solidFill>
                <a:latin typeface="Arial" panose="020B0604020202020204" pitchFamily="34" charset="0"/>
                <a:cs typeface="Arial" panose="020B0604020202020204" pitchFamily="34" charset="0"/>
              </a:rPr>
              <a:t>But we know there is still a lot more to do to make the most of digital and data solutions for our patients, our staff and our organisation. This strategy sets out how we will work towards achieving this.</a:t>
            </a:r>
          </a:p>
          <a:p>
            <a:pPr marL="171450" indent="-171450" algn="l">
              <a:spcAft>
                <a:spcPts val="600"/>
              </a:spcAft>
              <a:buFont typeface="Arial" panose="020B0604020202020204" pitchFamily="34" charset="0"/>
              <a:buChar char="•"/>
            </a:pPr>
            <a:endParaRPr lang="en-GB" sz="800" b="0" dirty="0">
              <a:solidFill>
                <a:schemeClr val="tx1"/>
              </a:solidFill>
            </a:endParaRPr>
          </a:p>
          <a:p>
            <a:pPr marL="171450" indent="-171450" algn="l">
              <a:spcAft>
                <a:spcPts val="600"/>
              </a:spcAft>
              <a:buFont typeface="Arial" panose="020B0604020202020204" pitchFamily="34" charset="0"/>
              <a:buChar char="•"/>
            </a:pPr>
            <a:endParaRPr lang="en-GB" sz="800" b="0" dirty="0">
              <a:solidFill>
                <a:schemeClr val="tx1"/>
              </a:solidFill>
            </a:endParaRPr>
          </a:p>
          <a:p>
            <a:pPr marL="171450" indent="-171450" algn="l">
              <a:spcAft>
                <a:spcPts val="600"/>
              </a:spcAft>
              <a:buFont typeface="Arial" panose="020B0604020202020204" pitchFamily="34" charset="0"/>
              <a:buChar char="•"/>
            </a:pPr>
            <a:endParaRPr lang="en-GB" sz="800" b="0" dirty="0">
              <a:solidFill>
                <a:schemeClr val="tx1"/>
              </a:solidFill>
            </a:endParaRPr>
          </a:p>
        </p:txBody>
      </p:sp>
      <p:sp>
        <p:nvSpPr>
          <p:cNvPr id="38" name="Rectangle 37">
            <a:extLst>
              <a:ext uri="{FF2B5EF4-FFF2-40B4-BE49-F238E27FC236}">
                <a16:creationId xmlns:a16="http://schemas.microsoft.com/office/drawing/2014/main" id="{34CBD753-7FD1-1791-64F5-DA0E1579F939}"/>
              </a:ext>
            </a:extLst>
          </p:cNvPr>
          <p:cNvSpPr/>
          <p:nvPr/>
        </p:nvSpPr>
        <p:spPr>
          <a:xfrm>
            <a:off x="4892709" y="2009072"/>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Medium"/>
              </a:rPr>
              <a:t>Through our engagement process we have listened to …</a:t>
            </a:r>
          </a:p>
        </p:txBody>
      </p:sp>
      <p:sp>
        <p:nvSpPr>
          <p:cNvPr id="40" name="Rectangle 39">
            <a:extLst>
              <a:ext uri="{FF2B5EF4-FFF2-40B4-BE49-F238E27FC236}">
                <a16:creationId xmlns:a16="http://schemas.microsoft.com/office/drawing/2014/main" id="{EC8EA92F-EFE8-B2F4-D4C6-8540B2E09BA9}"/>
              </a:ext>
            </a:extLst>
          </p:cNvPr>
          <p:cNvSpPr/>
          <p:nvPr/>
        </p:nvSpPr>
        <p:spPr>
          <a:xfrm>
            <a:off x="4892709" y="358242"/>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chemeClr val="bg1"/>
                </a:solidFill>
                <a:effectLst/>
                <a:uLnTx/>
                <a:uFillTx/>
                <a:latin typeface="Helvetica Neue Medium"/>
                <a:sym typeface="Helvetica Neue Medium"/>
              </a:rPr>
              <a:t>Our approach to developing our </a:t>
            </a:r>
            <a:r>
              <a:rPr kumimoji="0" lang="en-GB" sz="1050" b="0" i="0" u="none" strike="sngStrike" kern="1200" cap="none" spc="0" normalizeH="0" baseline="0" noProof="0" dirty="0">
                <a:ln>
                  <a:noFill/>
                </a:ln>
                <a:solidFill>
                  <a:schemeClr val="bg1"/>
                </a:solidFill>
                <a:effectLst/>
                <a:uLnTx/>
                <a:uFillTx/>
                <a:latin typeface="Helvetica Neue Medium"/>
                <a:sym typeface="Helvetica Neue Medium"/>
              </a:rPr>
              <a:t>Digital</a:t>
            </a:r>
            <a:r>
              <a:rPr kumimoji="0" lang="en-GB" sz="1050" b="0" i="0" u="none" strike="noStrike" kern="1200" cap="none" spc="0" normalizeH="0" baseline="0" noProof="0" dirty="0">
                <a:ln>
                  <a:noFill/>
                </a:ln>
                <a:solidFill>
                  <a:schemeClr val="bg1"/>
                </a:solidFill>
                <a:effectLst/>
                <a:uLnTx/>
                <a:uFillTx/>
                <a:latin typeface="Helvetica Neue Medium"/>
                <a:sym typeface="Helvetica Neue Medium"/>
              </a:rPr>
              <a:t> Strategy included … </a:t>
            </a:r>
          </a:p>
        </p:txBody>
      </p:sp>
      <p:grpSp>
        <p:nvGrpSpPr>
          <p:cNvPr id="66" name="Group 65">
            <a:extLst>
              <a:ext uri="{FF2B5EF4-FFF2-40B4-BE49-F238E27FC236}">
                <a16:creationId xmlns:a16="http://schemas.microsoft.com/office/drawing/2014/main" id="{6D716744-C920-298D-4CB9-C63784947A59}"/>
              </a:ext>
            </a:extLst>
          </p:cNvPr>
          <p:cNvGrpSpPr/>
          <p:nvPr/>
        </p:nvGrpSpPr>
        <p:grpSpPr>
          <a:xfrm>
            <a:off x="4892707" y="676321"/>
            <a:ext cx="4066969" cy="1088440"/>
            <a:chOff x="4892714" y="714421"/>
            <a:chExt cx="3330380" cy="1088440"/>
          </a:xfrm>
        </p:grpSpPr>
        <p:sp>
          <p:nvSpPr>
            <p:cNvPr id="58" name="Rectangle 57">
              <a:extLst>
                <a:ext uri="{FF2B5EF4-FFF2-40B4-BE49-F238E27FC236}">
                  <a16:creationId xmlns:a16="http://schemas.microsoft.com/office/drawing/2014/main" id="{11E06705-66C5-D6B5-607A-2966D0A7EC90}"/>
                </a:ext>
              </a:extLst>
            </p:cNvPr>
            <p:cNvSpPr/>
            <p:nvPr/>
          </p:nvSpPr>
          <p:spPr>
            <a:xfrm>
              <a:off x="4892714"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organisation-wide surveys</a:t>
              </a:r>
            </a:p>
          </p:txBody>
        </p:sp>
        <p:sp>
          <p:nvSpPr>
            <p:cNvPr id="59" name="Rectangle 58">
              <a:extLst>
                <a:ext uri="{FF2B5EF4-FFF2-40B4-BE49-F238E27FC236}">
                  <a16:creationId xmlns:a16="http://schemas.microsoft.com/office/drawing/2014/main" id="{D77C29A6-9385-DFAC-00BE-09CA22CF747A}"/>
                </a:ext>
              </a:extLst>
            </p:cNvPr>
            <p:cNvSpPr/>
            <p:nvPr/>
          </p:nvSpPr>
          <p:spPr>
            <a:xfrm>
              <a:off x="489271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Comprehensive documentation review</a:t>
              </a:r>
            </a:p>
          </p:txBody>
        </p:sp>
        <p:sp>
          <p:nvSpPr>
            <p:cNvPr id="60" name="Rectangle 59">
              <a:extLst>
                <a:ext uri="{FF2B5EF4-FFF2-40B4-BE49-F238E27FC236}">
                  <a16:creationId xmlns:a16="http://schemas.microsoft.com/office/drawing/2014/main" id="{3AF64F20-81D2-E47C-3150-F2F7D3C3545B}"/>
                </a:ext>
              </a:extLst>
            </p:cNvPr>
            <p:cNvSpPr/>
            <p:nvPr/>
          </p:nvSpPr>
          <p:spPr>
            <a:xfrm>
              <a:off x="602953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1:1s with digital </a:t>
              </a:r>
              <a:r>
                <a:rPr lang="en-GB" sz="1050" b="0" dirty="0">
                  <a:solidFill>
                    <a:srgbClr val="1F355E"/>
                  </a:solidFill>
                  <a:latin typeface="Arial" panose="020B0604020202020204" pitchFamily="34" charset="0"/>
                  <a:ea typeface="+mn-ea"/>
                  <a:cs typeface="Arial" panose="020B0604020202020204" pitchFamily="34" charset="0"/>
                  <a:sym typeface="Helvetica Neue Medium"/>
                </a:rPr>
                <a:t>l</a:t>
              </a:r>
              <a:r>
                <a:rPr kumimoji="0" lang="en-GB" sz="105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eaders and health board Executives</a:t>
              </a:r>
            </a:p>
          </p:txBody>
        </p:sp>
        <p:sp>
          <p:nvSpPr>
            <p:cNvPr id="61" name="Rectangle 60">
              <a:extLst>
                <a:ext uri="{FF2B5EF4-FFF2-40B4-BE49-F238E27FC236}">
                  <a16:creationId xmlns:a16="http://schemas.microsoft.com/office/drawing/2014/main" id="{442788D5-C40F-1CD3-7B19-988CAC56A035}"/>
                </a:ext>
              </a:extLst>
            </p:cNvPr>
            <p:cNvSpPr/>
            <p:nvPr/>
          </p:nvSpPr>
          <p:spPr>
            <a:xfrm>
              <a:off x="6029532"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b="0">
                  <a:solidFill>
                    <a:srgbClr val="1F355E"/>
                  </a:solidFill>
                  <a:latin typeface="Arial" panose="020B0604020202020204" pitchFamily="34" charset="0"/>
                  <a:ea typeface="+mn-ea"/>
                  <a:cs typeface="Arial" panose="020B0604020202020204" pitchFamily="34" charset="0"/>
                  <a:sym typeface="Helvetica Neue Medium"/>
                </a:rPr>
                <a:t>4-part workshop series</a:t>
              </a:r>
              <a:endPar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2" name="Rectangle 61">
              <a:extLst>
                <a:ext uri="{FF2B5EF4-FFF2-40B4-BE49-F238E27FC236}">
                  <a16:creationId xmlns:a16="http://schemas.microsoft.com/office/drawing/2014/main" id="{27FAA4BD-49E0-4D26-5FB4-029C83841C12}"/>
                </a:ext>
              </a:extLst>
            </p:cNvPr>
            <p:cNvSpPr/>
            <p:nvPr/>
          </p:nvSpPr>
          <p:spPr>
            <a:xfrm>
              <a:off x="716594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engagement sessions</a:t>
              </a:r>
            </a:p>
          </p:txBody>
        </p:sp>
        <p:sp>
          <p:nvSpPr>
            <p:cNvPr id="63" name="Rectangle 62">
              <a:extLst>
                <a:ext uri="{FF2B5EF4-FFF2-40B4-BE49-F238E27FC236}">
                  <a16:creationId xmlns:a16="http://schemas.microsoft.com/office/drawing/2014/main" id="{0210AB78-E80F-D904-D2A6-749D290923C2}"/>
                </a:ext>
              </a:extLst>
            </p:cNvPr>
            <p:cNvSpPr/>
            <p:nvPr/>
          </p:nvSpPr>
          <p:spPr>
            <a:xfrm>
              <a:off x="716594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Working sessions for </a:t>
              </a:r>
              <a:r>
                <a:rPr lang="en-GB" sz="1050" b="0">
                  <a:solidFill>
                    <a:srgbClr val="1F355E"/>
                  </a:solidFill>
                  <a:latin typeface="Arial" panose="020B0604020202020204" pitchFamily="34" charset="0"/>
                  <a:ea typeface="+mn-ea"/>
                  <a:cs typeface="Arial" panose="020B0604020202020204" pitchFamily="34" charset="0"/>
                  <a:sym typeface="Helvetica Neue Medium"/>
                </a:rPr>
                <a:t>f</a:t>
              </a: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eedback and iteration</a:t>
              </a:r>
            </a:p>
          </p:txBody>
        </p:sp>
      </p:grpSp>
      <p:grpSp>
        <p:nvGrpSpPr>
          <p:cNvPr id="5" name="Group 4">
            <a:extLst>
              <a:ext uri="{FF2B5EF4-FFF2-40B4-BE49-F238E27FC236}">
                <a16:creationId xmlns:a16="http://schemas.microsoft.com/office/drawing/2014/main" id="{4D3C049A-5125-CB9E-8ADC-E15CBB793891}"/>
              </a:ext>
            </a:extLst>
          </p:cNvPr>
          <p:cNvGrpSpPr/>
          <p:nvPr/>
        </p:nvGrpSpPr>
        <p:grpSpPr>
          <a:xfrm>
            <a:off x="5019630" y="2335696"/>
            <a:ext cx="3791328" cy="2020462"/>
            <a:chOff x="4605981" y="2335696"/>
            <a:chExt cx="3791328" cy="2020462"/>
          </a:xfrm>
        </p:grpSpPr>
        <p:sp>
          <p:nvSpPr>
            <p:cNvPr id="3" name="Oval 2">
              <a:extLst>
                <a:ext uri="{FF2B5EF4-FFF2-40B4-BE49-F238E27FC236}">
                  <a16:creationId xmlns:a16="http://schemas.microsoft.com/office/drawing/2014/main" id="{502F0FBF-9BE6-BDEC-10A9-4D401B180C58}"/>
                </a:ext>
              </a:extLst>
            </p:cNvPr>
            <p:cNvSpPr>
              <a:spLocks/>
            </p:cNvSpPr>
            <p:nvPr/>
          </p:nvSpPr>
          <p:spPr>
            <a:xfrm>
              <a:off x="4605981" y="2491335"/>
              <a:ext cx="904486" cy="869304"/>
            </a:xfrm>
            <a:prstGeom prst="ellipse">
              <a:avLst/>
            </a:prstGeom>
            <a:solidFill>
              <a:schemeClr val="accent5">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dirty="0">
                  <a:solidFill>
                    <a:srgbClr val="1F355E"/>
                  </a:solidFill>
                  <a:latin typeface="Arial" panose="020B0604020202020204" pitchFamily="34" charset="0"/>
                  <a:ea typeface="Helvetica Neue Medium"/>
                  <a:cs typeface="Arial" panose="020B0604020202020204" pitchFamily="34" charset="0"/>
                  <a:sym typeface="Helvetica Neue Medium"/>
                </a:rPr>
                <a:t>20</a:t>
              </a:r>
            </a:p>
            <a:p>
              <a:pPr defTabSz="619125"/>
              <a:r>
                <a:rPr lang="en-GB" sz="800" b="0" dirty="0">
                  <a:solidFill>
                    <a:srgbClr val="1F355E"/>
                  </a:solidFill>
                  <a:latin typeface="Arial" panose="020B0604020202020204" pitchFamily="34" charset="0"/>
                  <a:ea typeface="Helvetica Neue Medium"/>
                  <a:cs typeface="Arial" panose="020B0604020202020204" pitchFamily="34" charset="0"/>
                  <a:sym typeface="Helvetica Neue Medium"/>
                </a:rPr>
                <a:t>Grand Rounds participants</a:t>
              </a:r>
              <a:endParaRPr lang="en-GB" sz="1000" b="0" dirty="0">
                <a:solidFill>
                  <a:srgbClr val="1F355E"/>
                </a:solidFill>
                <a:latin typeface="Arial" panose="020B0604020202020204" pitchFamily="34" charset="0"/>
                <a:ea typeface="Helvetica Neue Medium"/>
                <a:cs typeface="Arial" panose="020B0604020202020204" pitchFamily="34" charset="0"/>
                <a:sym typeface="Helvetica Neue Medium"/>
              </a:endParaRPr>
            </a:p>
          </p:txBody>
        </p:sp>
        <p:grpSp>
          <p:nvGrpSpPr>
            <p:cNvPr id="29" name="Group 28">
              <a:extLst>
                <a:ext uri="{FF2B5EF4-FFF2-40B4-BE49-F238E27FC236}">
                  <a16:creationId xmlns:a16="http://schemas.microsoft.com/office/drawing/2014/main" id="{D66C9FA9-27BC-A8BE-ED89-35216478F5E5}"/>
                </a:ext>
              </a:extLst>
            </p:cNvPr>
            <p:cNvGrpSpPr/>
            <p:nvPr/>
          </p:nvGrpSpPr>
          <p:grpSpPr>
            <a:xfrm>
              <a:off x="4949862" y="2335696"/>
              <a:ext cx="3447447" cy="2020462"/>
              <a:chOff x="-385024" y="1421189"/>
              <a:chExt cx="4588548" cy="2689238"/>
            </a:xfrm>
          </p:grpSpPr>
          <p:grpSp>
            <p:nvGrpSpPr>
              <p:cNvPr id="31" name="Group 30">
                <a:extLst>
                  <a:ext uri="{FF2B5EF4-FFF2-40B4-BE49-F238E27FC236}">
                    <a16:creationId xmlns:a16="http://schemas.microsoft.com/office/drawing/2014/main" id="{6C42D54D-23D0-1E52-4978-C9A706FE241A}"/>
                  </a:ext>
                </a:extLst>
              </p:cNvPr>
              <p:cNvGrpSpPr/>
              <p:nvPr/>
            </p:nvGrpSpPr>
            <p:grpSpPr>
              <a:xfrm>
                <a:off x="-385024" y="1421189"/>
                <a:ext cx="4588548" cy="2689238"/>
                <a:chOff x="-235916" y="1309868"/>
                <a:chExt cx="5229577" cy="3132873"/>
              </a:xfrm>
            </p:grpSpPr>
            <p:sp>
              <p:nvSpPr>
                <p:cNvPr id="32" name="Oval 31">
                  <a:extLst>
                    <a:ext uri="{FF2B5EF4-FFF2-40B4-BE49-F238E27FC236}">
                      <a16:creationId xmlns:a16="http://schemas.microsoft.com/office/drawing/2014/main" id="{328C8635-956A-FE43-DEE8-E0480D7E7A30}"/>
                    </a:ext>
                  </a:extLst>
                </p:cNvPr>
                <p:cNvSpPr/>
                <p:nvPr/>
              </p:nvSpPr>
              <p:spPr>
                <a:xfrm>
                  <a:off x="1926549" y="2489025"/>
                  <a:ext cx="1911346" cy="1953716"/>
                </a:xfrm>
                <a:prstGeom prst="ellipse">
                  <a:avLst/>
                </a:prstGeom>
                <a:solidFill>
                  <a:srgbClr val="E1371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600">
                      <a:solidFill>
                        <a:srgbClr val="1F355E"/>
                      </a:solidFill>
                      <a:latin typeface="Arial" panose="020B0604020202020204" pitchFamily="34" charset="0"/>
                      <a:ea typeface="Helvetica Neue Medium"/>
                      <a:cs typeface="Arial" panose="020B0604020202020204" pitchFamily="34" charset="0"/>
                      <a:sym typeface="Helvetica Neue Medium"/>
                    </a:rPr>
                    <a:t>141</a:t>
                  </a:r>
                  <a: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t> </a:t>
                  </a:r>
                  <a:b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br>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Survey responses submitted</a:t>
                  </a:r>
                  <a:endParaRPr lang="en-GB" sz="105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4" name="Oval 33">
                  <a:extLst>
                    <a:ext uri="{FF2B5EF4-FFF2-40B4-BE49-F238E27FC236}">
                      <a16:creationId xmlns:a16="http://schemas.microsoft.com/office/drawing/2014/main" id="{6DE69F7B-7312-DE50-0A09-72A12D5323C7}"/>
                    </a:ext>
                  </a:extLst>
                </p:cNvPr>
                <p:cNvSpPr/>
                <p:nvPr/>
              </p:nvSpPr>
              <p:spPr>
                <a:xfrm>
                  <a:off x="3557639" y="2627382"/>
                  <a:ext cx="1436022" cy="1467859"/>
                </a:xfrm>
                <a:prstGeom prst="ellipse">
                  <a:avLst/>
                </a:prstGeom>
                <a:solidFill>
                  <a:srgbClr val="602D80">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dirty="0">
                      <a:solidFill>
                        <a:srgbClr val="1F355E"/>
                      </a:solidFill>
                      <a:latin typeface="Arial" panose="020B0604020202020204" pitchFamily="34" charset="0"/>
                      <a:ea typeface="Helvetica Neue Medium"/>
                      <a:cs typeface="Arial" panose="020B0604020202020204" pitchFamily="34" charset="0"/>
                      <a:sym typeface="Helvetica Neue Medium"/>
                    </a:rPr>
                    <a:t>14</a:t>
                  </a:r>
                  <a:r>
                    <a:rPr lang="en-GB" sz="1050" dirty="0">
                      <a:solidFill>
                        <a:srgbClr val="1F355E"/>
                      </a:solidFill>
                      <a:latin typeface="Arial" panose="020B0604020202020204" pitchFamily="34" charset="0"/>
                      <a:ea typeface="Helvetica Neue Medium"/>
                      <a:cs typeface="Arial" panose="020B0604020202020204" pitchFamily="34" charset="0"/>
                      <a:sym typeface="Helvetica Neue Medium"/>
                    </a:rPr>
                    <a:t> </a:t>
                  </a:r>
                </a:p>
                <a:p>
                  <a:pPr defTabSz="619125"/>
                  <a:r>
                    <a:rPr lang="en-GB" sz="800" b="0" dirty="0">
                      <a:solidFill>
                        <a:srgbClr val="1F355E"/>
                      </a:solidFill>
                      <a:latin typeface="Arial" panose="020B0604020202020204" pitchFamily="34" charset="0"/>
                      <a:cs typeface="Arial" panose="020B0604020202020204" pitchFamily="34" charset="0"/>
                      <a:sym typeface="Helvetica Neue Medium"/>
                    </a:rPr>
                    <a:t>Attendees at MH&amp;LD Digital Services Group</a:t>
                  </a:r>
                  <a:endParaRPr lang="en-GB" sz="800" b="0" dirty="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3" name="Oval 32">
                  <a:extLst>
                    <a:ext uri="{FF2B5EF4-FFF2-40B4-BE49-F238E27FC236}">
                      <a16:creationId xmlns:a16="http://schemas.microsoft.com/office/drawing/2014/main" id="{2143FBD0-6B83-EFB3-1879-2773EA5C82E8}"/>
                    </a:ext>
                  </a:extLst>
                </p:cNvPr>
                <p:cNvSpPr>
                  <a:spLocks/>
                </p:cNvSpPr>
                <p:nvPr/>
              </p:nvSpPr>
              <p:spPr>
                <a:xfrm>
                  <a:off x="2762455" y="1388861"/>
                  <a:ext cx="1509257" cy="1482705"/>
                </a:xfrm>
                <a:prstGeom prst="ellipse">
                  <a:avLst/>
                </a:prstGeom>
                <a:solidFill>
                  <a:srgbClr val="2AA053">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700">
                      <a:solidFill>
                        <a:srgbClr val="1F355E"/>
                      </a:solidFill>
                      <a:latin typeface="Arial" panose="020B0604020202020204" pitchFamily="34" charset="0"/>
                      <a:ea typeface="Helvetica Neue Medium"/>
                      <a:cs typeface="Arial" panose="020B0604020202020204" pitchFamily="34" charset="0"/>
                      <a:sym typeface="Helvetica Neue Medium"/>
                    </a:rPr>
                    <a:t>25 </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SRO and Executive interviews</a:t>
                  </a:r>
                  <a:endParaRPr lang="en-GB" sz="10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5" name="Oval 34">
                  <a:extLst>
                    <a:ext uri="{FF2B5EF4-FFF2-40B4-BE49-F238E27FC236}">
                      <a16:creationId xmlns:a16="http://schemas.microsoft.com/office/drawing/2014/main" id="{95703F4A-C73F-F16F-BD2D-61C840F759A6}"/>
                    </a:ext>
                  </a:extLst>
                </p:cNvPr>
                <p:cNvSpPr/>
                <p:nvPr/>
              </p:nvSpPr>
              <p:spPr>
                <a:xfrm>
                  <a:off x="1398810" y="1309868"/>
                  <a:ext cx="1606399" cy="1555129"/>
                </a:xfrm>
                <a:prstGeom prst="ellipse">
                  <a:avLst/>
                </a:prstGeom>
                <a:solidFill>
                  <a:srgbClr val="195CAA">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a:solidFill>
                        <a:srgbClr val="1F355E"/>
                      </a:solidFill>
                      <a:latin typeface="Arial" panose="020B0604020202020204" pitchFamily="34" charset="0"/>
                      <a:ea typeface="Helvetica Neue Medium"/>
                      <a:cs typeface="Arial" panose="020B0604020202020204" pitchFamily="34" charset="0"/>
                      <a:sym typeface="Helvetica Neue Medium"/>
                    </a:rPr>
                    <a:t>76</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Workshop participants</a:t>
                  </a:r>
                  <a:endParaRPr lang="en-GB" sz="800" b="0">
                    <a:solidFill>
                      <a:srgbClr val="1F355E"/>
                    </a:solidFill>
                    <a:latin typeface="Arial" panose="020B0604020202020204" pitchFamily="34" charset="0"/>
                    <a:ea typeface="Helvetica Neue Medium"/>
                    <a:cs typeface="Arial" panose="020B0604020202020204" pitchFamily="34" charset="0"/>
                  </a:endParaRPr>
                </a:p>
              </p:txBody>
            </p:sp>
            <p:sp>
              <p:nvSpPr>
                <p:cNvPr id="36" name="Oval 35">
                  <a:extLst>
                    <a:ext uri="{FF2B5EF4-FFF2-40B4-BE49-F238E27FC236}">
                      <a16:creationId xmlns:a16="http://schemas.microsoft.com/office/drawing/2014/main" id="{FBF8C329-E0FC-AAE2-7CB3-FD2B067ED27E}"/>
                    </a:ext>
                  </a:extLst>
                </p:cNvPr>
                <p:cNvSpPr/>
                <p:nvPr/>
              </p:nvSpPr>
              <p:spPr>
                <a:xfrm>
                  <a:off x="641413" y="2632083"/>
                  <a:ext cx="1647028" cy="1600842"/>
                </a:xfrm>
                <a:prstGeom prst="ellipse">
                  <a:avLst/>
                </a:prstGeom>
                <a:solidFill>
                  <a:srgbClr val="EE7F0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dirty="0">
                      <a:solidFill>
                        <a:srgbClr val="1F355E"/>
                      </a:solidFill>
                      <a:latin typeface="Arial" panose="020B0604020202020204" pitchFamily="34" charset="0"/>
                      <a:ea typeface="Helvetica Neue Medium"/>
                      <a:cs typeface="Arial" panose="020B0604020202020204" pitchFamily="34" charset="0"/>
                      <a:sym typeface="Helvetica Neue Medium"/>
                    </a:rPr>
                    <a:t>82</a:t>
                  </a:r>
                </a:p>
                <a:p>
                  <a:pPr defTabSz="619125"/>
                  <a:r>
                    <a:rPr lang="en-GB" sz="800" b="0" dirty="0">
                      <a:solidFill>
                        <a:srgbClr val="1F355E"/>
                      </a:solidFill>
                      <a:latin typeface="Arial" panose="020B0604020202020204" pitchFamily="34" charset="0"/>
                      <a:ea typeface="Helvetica Neue Medium"/>
                      <a:cs typeface="Arial" panose="020B0604020202020204" pitchFamily="34" charset="0"/>
                      <a:sym typeface="Helvetica Neue Medium"/>
                    </a:rPr>
                    <a:t>Attendees at Digital Directorate session</a:t>
                  </a:r>
                </a:p>
              </p:txBody>
            </p:sp>
            <p:sp>
              <p:nvSpPr>
                <p:cNvPr id="6" name="Oval 5">
                  <a:extLst>
                    <a:ext uri="{FF2B5EF4-FFF2-40B4-BE49-F238E27FC236}">
                      <a16:creationId xmlns:a16="http://schemas.microsoft.com/office/drawing/2014/main" id="{1F717438-7D52-FF30-9010-FD26816FBB28}"/>
                    </a:ext>
                  </a:extLst>
                </p:cNvPr>
                <p:cNvSpPr>
                  <a:spLocks noChangeAspect="1"/>
                </p:cNvSpPr>
                <p:nvPr/>
              </p:nvSpPr>
              <p:spPr>
                <a:xfrm>
                  <a:off x="-235916" y="2719374"/>
                  <a:ext cx="1256028" cy="1283874"/>
                </a:xfrm>
                <a:prstGeom prst="ellips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1400" dirty="0">
                      <a:solidFill>
                        <a:srgbClr val="1F355E"/>
                      </a:solidFill>
                      <a:latin typeface="Arial" panose="020B0604020202020204" pitchFamily="34" charset="0"/>
                      <a:ea typeface="Helvetica Neue Medium"/>
                      <a:cs typeface="Arial" panose="020B0604020202020204" pitchFamily="34" charset="0"/>
                      <a:sym typeface="Helvetica Neue Medium"/>
                    </a:rPr>
                    <a:t>2</a:t>
                  </a:r>
                </a:p>
                <a:p>
                  <a:pPr defTabSz="619125"/>
                  <a:r>
                    <a:rPr lang="en-GB" sz="800" b="0" dirty="0">
                      <a:solidFill>
                        <a:srgbClr val="1F355E"/>
                      </a:solidFill>
                      <a:latin typeface="Arial" panose="020B0604020202020204" pitchFamily="34" charset="0"/>
                      <a:ea typeface="Helvetica Neue Medium"/>
                      <a:cs typeface="Arial" panose="020B0604020202020204" pitchFamily="34" charset="0"/>
                      <a:sym typeface="Helvetica Neue Medium"/>
                    </a:rPr>
                    <a:t>Patient and public engagement reports</a:t>
                  </a:r>
                </a:p>
              </p:txBody>
            </p:sp>
          </p:grpSp>
          <p:sp>
            <p:nvSpPr>
              <p:cNvPr id="30" name="Oval 29">
                <a:extLst>
                  <a:ext uri="{FF2B5EF4-FFF2-40B4-BE49-F238E27FC236}">
                    <a16:creationId xmlns:a16="http://schemas.microsoft.com/office/drawing/2014/main" id="{4814BA7E-251E-3ED3-54BB-E18BC9C59C9C}"/>
                  </a:ext>
                </a:extLst>
              </p:cNvPr>
              <p:cNvSpPr/>
              <p:nvPr/>
            </p:nvSpPr>
            <p:spPr>
              <a:xfrm>
                <a:off x="104573" y="1675296"/>
                <a:ext cx="1133793" cy="1108079"/>
              </a:xfrm>
              <a:prstGeom prst="ellipse">
                <a:avLst/>
              </a:prstGeom>
              <a:solidFill>
                <a:srgbClr val="602D80">
                  <a:lumMod val="40000"/>
                  <a:lumOff val="6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825500"/>
                <a:r>
                  <a:rPr lang="en-US" sz="2000">
                    <a:solidFill>
                      <a:srgbClr val="1F355E"/>
                    </a:solidFill>
                    <a:latin typeface="Arial" panose="020B0604020202020204" pitchFamily="34" charset="0"/>
                    <a:ea typeface="Helvetica Neue Medium"/>
                    <a:cs typeface="Arial" panose="020B0604020202020204" pitchFamily="34" charset="0"/>
                  </a:rPr>
                  <a:t>18</a:t>
                </a:r>
                <a:r>
                  <a:rPr lang="en-US" sz="2000" b="0">
                    <a:solidFill>
                      <a:srgbClr val="1F355E"/>
                    </a:solidFill>
                    <a:latin typeface="Arial" panose="020B0604020202020204" pitchFamily="34" charset="0"/>
                    <a:ea typeface="Helvetica Neue Medium"/>
                    <a:cs typeface="Arial" panose="020B0604020202020204" pitchFamily="34" charset="0"/>
                  </a:rPr>
                  <a:t> </a:t>
                </a:r>
              </a:p>
              <a:p>
                <a:pPr defTabSz="825500"/>
                <a:r>
                  <a:rPr lang="en-US" sz="800" b="0">
                    <a:solidFill>
                      <a:srgbClr val="1F355E"/>
                    </a:solidFill>
                    <a:latin typeface="Arial" panose="020B0604020202020204" pitchFamily="34" charset="0"/>
                    <a:ea typeface="Helvetica Neue Medium"/>
                    <a:cs typeface="Arial" panose="020B0604020202020204" pitchFamily="34" charset="0"/>
                  </a:rPr>
                  <a:t>Clinical Senate participants </a:t>
                </a:r>
              </a:p>
            </p:txBody>
          </p:sp>
        </p:grpSp>
      </p:grpSp>
      <p:sp>
        <p:nvSpPr>
          <p:cNvPr id="7" name="Footer Placeholder 3">
            <a:extLst>
              <a:ext uri="{FF2B5EF4-FFF2-40B4-BE49-F238E27FC236}">
                <a16:creationId xmlns:a16="http://schemas.microsoft.com/office/drawing/2014/main" id="{B8656CE2-75BC-BB25-6767-1D5A8BB18766}"/>
              </a:ext>
            </a:extLst>
          </p:cNvPr>
          <p:cNvSpPr txBox="1">
            <a:spLocks/>
          </p:cNvSpPr>
          <p:nvPr/>
        </p:nvSpPr>
        <p:spPr>
          <a:xfrm>
            <a:off x="2006947" y="468501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55891695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034A2-1E36-3484-E93E-D48190F82329}"/>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133AA8A3-0DA3-94B2-782D-DB07FFBA1BF0}"/>
              </a:ext>
            </a:extLst>
          </p:cNvPr>
          <p:cNvGrpSpPr/>
          <p:nvPr/>
        </p:nvGrpSpPr>
        <p:grpSpPr>
          <a:xfrm>
            <a:off x="-1" y="-5787"/>
            <a:ext cx="9143998" cy="165595"/>
            <a:chOff x="374266" y="2474302"/>
            <a:chExt cx="13719657" cy="820603"/>
          </a:xfrm>
        </p:grpSpPr>
        <p:sp>
          <p:nvSpPr>
            <p:cNvPr id="6" name="Arrow: Pentagon 5">
              <a:extLst>
                <a:ext uri="{FF2B5EF4-FFF2-40B4-BE49-F238E27FC236}">
                  <a16:creationId xmlns:a16="http://schemas.microsoft.com/office/drawing/2014/main" id="{08469C86-4315-A417-8DDB-0EA6F3CAC76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5BF2CA2A-8E69-DC71-639C-581EE989F1B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F0D71D9F-4DF5-B1A4-C2D3-C9F89F93FA9E}"/>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D9269341-C81F-CBA3-51B5-5E8D4C51C0DF}"/>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7BFB9FDC-8F75-B3AC-C745-22DB15800E7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1" name="Arrow: Chevron 10">
              <a:extLst>
                <a:ext uri="{FF2B5EF4-FFF2-40B4-BE49-F238E27FC236}">
                  <a16:creationId xmlns:a16="http://schemas.microsoft.com/office/drawing/2014/main" id="{0FB571BA-B53F-1424-17C0-CD4AC119F2CF}"/>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1" name="Title 1">
            <a:extLst>
              <a:ext uri="{FF2B5EF4-FFF2-40B4-BE49-F238E27FC236}">
                <a16:creationId xmlns:a16="http://schemas.microsoft.com/office/drawing/2014/main" id="{43682E9A-204D-BB77-F6FC-A584E18F83F8}"/>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Learnings from the Survey</a:t>
            </a:r>
          </a:p>
        </p:txBody>
      </p:sp>
      <p:graphicFrame>
        <p:nvGraphicFramePr>
          <p:cNvPr id="13" name="Chart 12">
            <a:extLst>
              <a:ext uri="{FF2B5EF4-FFF2-40B4-BE49-F238E27FC236}">
                <a16:creationId xmlns:a16="http://schemas.microsoft.com/office/drawing/2014/main" id="{6643FE2F-2091-463E-AE2B-FB68FF9E2FB4}"/>
              </a:ext>
              <a:ext uri="{147F2762-F138-4A5C-976F-8EAC2B608ADB}">
                <a16:predDERef xmlns:a16="http://schemas.microsoft.com/office/drawing/2014/main" pred="{3C0E6CD5-C783-52EE-5BD0-9EDDAFB134E8}"/>
              </a:ext>
            </a:extLst>
          </p:cNvPr>
          <p:cNvGraphicFramePr>
            <a:graphicFrameLocks/>
          </p:cNvGraphicFramePr>
          <p:nvPr>
            <p:extLst>
              <p:ext uri="{D42A27DB-BD31-4B8C-83A1-F6EECF244321}">
                <p14:modId xmlns:p14="http://schemas.microsoft.com/office/powerpoint/2010/main" val="1995620485"/>
              </p:ext>
            </p:extLst>
          </p:nvPr>
        </p:nvGraphicFramePr>
        <p:xfrm>
          <a:off x="4572000" y="265471"/>
          <a:ext cx="4429125" cy="22348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D2922E23-B922-4B7B-A014-528E357A1759}"/>
              </a:ext>
              <a:ext uri="{147F2762-F138-4A5C-976F-8EAC2B608ADB}">
                <a16:predDERef xmlns:a16="http://schemas.microsoft.com/office/drawing/2014/main" pred="{1149D79B-8FE0-437E-973D-27AD9074BDAC}"/>
              </a:ext>
            </a:extLst>
          </p:cNvPr>
          <p:cNvGraphicFramePr>
            <a:graphicFrameLocks/>
          </p:cNvGraphicFramePr>
          <p:nvPr>
            <p:extLst>
              <p:ext uri="{D42A27DB-BD31-4B8C-83A1-F6EECF244321}">
                <p14:modId xmlns:p14="http://schemas.microsoft.com/office/powerpoint/2010/main" val="3987020344"/>
              </p:ext>
            </p:extLst>
          </p:nvPr>
        </p:nvGraphicFramePr>
        <p:xfrm>
          <a:off x="4572022" y="2567603"/>
          <a:ext cx="4429104" cy="2498467"/>
        </p:xfrm>
        <a:graphic>
          <a:graphicData uri="http://schemas.openxmlformats.org/drawingml/2006/chart">
            <c:chart xmlns:c="http://schemas.openxmlformats.org/drawingml/2006/chart" xmlns:r="http://schemas.openxmlformats.org/officeDocument/2006/relationships" r:id="rId3"/>
          </a:graphicData>
        </a:graphic>
      </p:graphicFrame>
      <p:sp>
        <p:nvSpPr>
          <p:cNvPr id="31" name="Rectangle 30">
            <a:extLst>
              <a:ext uri="{FF2B5EF4-FFF2-40B4-BE49-F238E27FC236}">
                <a16:creationId xmlns:a16="http://schemas.microsoft.com/office/drawing/2014/main" id="{4BDB46AA-AFAA-C050-BABE-CF914195510B}"/>
              </a:ext>
            </a:extLst>
          </p:cNvPr>
          <p:cNvSpPr/>
          <p:nvPr/>
        </p:nvSpPr>
        <p:spPr>
          <a:xfrm>
            <a:off x="142875" y="626310"/>
            <a:ext cx="4344289" cy="2905929"/>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algn="l" defTabSz="825500">
              <a:spcAft>
                <a:spcPts val="600"/>
              </a:spcAft>
              <a:defRPr/>
            </a:pPr>
            <a:r>
              <a:rPr kumimoji="0" lang="en-US"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rPr>
              <a:t>In total, we received 141 responses from colleagues across SBU </a:t>
            </a:r>
            <a:r>
              <a:rPr lang="en-US" sz="800" b="0" dirty="0">
                <a:solidFill>
                  <a:srgbClr val="1F355E"/>
                </a:solidFill>
                <a:latin typeface="Arial" panose="020B0604020202020204" pitchFamily="34" charset="0"/>
                <a:ea typeface="+mn-ea"/>
                <a:cs typeface="Arial" panose="020B0604020202020204" pitchFamily="34" charset="0"/>
              </a:rPr>
              <a:t>sharing their views on Digital and Data as well as their assessment of the extent to which Digital Enablers are currently supported. At a high-level we found that:</a:t>
            </a:r>
          </a:p>
          <a:p>
            <a:pPr marL="171450" indent="-171450" algn="l" defTabSz="825500">
              <a:spcAft>
                <a:spcPts val="600"/>
              </a:spcAft>
              <a:buFont typeface="Arial" panose="020B0604020202020204" pitchFamily="34" charset="0"/>
              <a:buChar char="•"/>
              <a:defRPr/>
            </a:pPr>
            <a:r>
              <a:rPr lang="en-US" sz="800" b="0" dirty="0">
                <a:solidFill>
                  <a:srgbClr val="1F355E"/>
                </a:solidFill>
                <a:latin typeface="Arial" panose="020B0604020202020204" pitchFamily="34" charset="0"/>
                <a:ea typeface="+mn-ea"/>
                <a:cs typeface="Arial" panose="020B0604020202020204" pitchFamily="34" charset="0"/>
              </a:rPr>
              <a:t>Non-digital colleagues shared </a:t>
            </a:r>
            <a:r>
              <a:rPr lang="en-US" sz="800" dirty="0">
                <a:solidFill>
                  <a:srgbClr val="1F355E"/>
                </a:solidFill>
                <a:latin typeface="Arial" panose="020B0604020202020204" pitchFamily="34" charset="0"/>
                <a:ea typeface="+mn-ea"/>
                <a:cs typeface="Arial" panose="020B0604020202020204" pitchFamily="34" charset="0"/>
              </a:rPr>
              <a:t>positive reflections on working with the Digital Services team</a:t>
            </a:r>
            <a:r>
              <a:rPr lang="en-US" sz="800" b="0" dirty="0">
                <a:solidFill>
                  <a:srgbClr val="1F355E"/>
                </a:solidFill>
                <a:latin typeface="Arial" panose="020B0604020202020204" pitchFamily="34" charset="0"/>
                <a:ea typeface="+mn-ea"/>
                <a:cs typeface="Arial" panose="020B0604020202020204" pitchFamily="34" charset="0"/>
              </a:rPr>
              <a:t>, particularly highlighting the proactiveness of the team.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r>
              <a:rPr lang="en-US" sz="800" b="0" dirty="0">
                <a:solidFill>
                  <a:srgbClr val="1F355E"/>
                </a:solidFill>
                <a:latin typeface="Arial" panose="020B0604020202020204" pitchFamily="34" charset="0"/>
                <a:ea typeface="+mn-ea"/>
                <a:cs typeface="Arial" panose="020B0604020202020204" pitchFamily="34" charset="0"/>
              </a:rPr>
              <a:t>Among the digital enablers, </a:t>
            </a:r>
            <a:r>
              <a:rPr lang="en-US" sz="800" dirty="0">
                <a:solidFill>
                  <a:srgbClr val="1F355E"/>
                </a:solidFill>
                <a:latin typeface="Arial" panose="020B0604020202020204" pitchFamily="34" charset="0"/>
                <a:ea typeface="+mn-ea"/>
                <a:cs typeface="Arial" panose="020B0604020202020204" pitchFamily="34" charset="0"/>
              </a:rPr>
              <a:t>technology and digital was the lowest rated </a:t>
            </a:r>
            <a:r>
              <a:rPr lang="en-US" sz="800" b="0" dirty="0">
                <a:solidFill>
                  <a:srgbClr val="1F355E"/>
                </a:solidFill>
                <a:latin typeface="Arial" panose="020B0604020202020204" pitchFamily="34" charset="0"/>
                <a:ea typeface="+mn-ea"/>
                <a:cs typeface="Arial" panose="020B0604020202020204" pitchFamily="34" charset="0"/>
              </a:rPr>
              <a:t>with large opportunities for improvement including working towards an </a:t>
            </a:r>
            <a:r>
              <a:rPr lang="en-US" sz="800" dirty="0">
                <a:solidFill>
                  <a:srgbClr val="1F355E"/>
                </a:solidFill>
                <a:latin typeface="Arial" panose="020B0604020202020204" pitchFamily="34" charset="0"/>
                <a:ea typeface="+mn-ea"/>
                <a:cs typeface="Arial" panose="020B0604020202020204" pitchFamily="34" charset="0"/>
              </a:rPr>
              <a:t>EPR approach </a:t>
            </a:r>
            <a:r>
              <a:rPr lang="en-US" sz="800" b="0" dirty="0">
                <a:solidFill>
                  <a:srgbClr val="1F355E"/>
                </a:solidFill>
                <a:latin typeface="Arial" panose="020B0604020202020204" pitchFamily="34" charset="0"/>
                <a:ea typeface="+mn-ea"/>
                <a:cs typeface="Arial" panose="020B0604020202020204" pitchFamily="34" charset="0"/>
              </a:rPr>
              <a:t>and the provision of digital services in </a:t>
            </a:r>
            <a:r>
              <a:rPr lang="en-US" sz="800" dirty="0">
                <a:solidFill>
                  <a:srgbClr val="1F355E"/>
                </a:solidFill>
                <a:latin typeface="Arial" panose="020B0604020202020204" pitchFamily="34" charset="0"/>
                <a:ea typeface="+mn-ea"/>
                <a:cs typeface="Arial" panose="020B0604020202020204" pitchFamily="34" charset="0"/>
              </a:rPr>
              <a:t>community and primary care.</a:t>
            </a:r>
          </a:p>
          <a:p>
            <a:pPr marL="171450" indent="-171450" algn="l" defTabSz="825500">
              <a:spcAft>
                <a:spcPts val="600"/>
              </a:spcAft>
              <a:buFont typeface="Arial" panose="020B0604020202020204" pitchFamily="34" charset="0"/>
              <a:buChar char="•"/>
              <a:defRPr/>
            </a:pPr>
            <a:r>
              <a:rPr lang="en-US" sz="800" dirty="0">
                <a:solidFill>
                  <a:srgbClr val="1F355E"/>
                </a:solidFill>
                <a:latin typeface="Arial" panose="020B0604020202020204" pitchFamily="34" charset="0"/>
                <a:ea typeface="+mn-ea"/>
                <a:cs typeface="Arial" panose="020B0604020202020204" pitchFamily="34" charset="0"/>
              </a:rPr>
              <a:t>Workforce and culture was the highest rated </a:t>
            </a:r>
            <a:r>
              <a:rPr lang="en-US" sz="800" b="0" dirty="0">
                <a:solidFill>
                  <a:srgbClr val="1F355E"/>
                </a:solidFill>
                <a:latin typeface="Arial" panose="020B0604020202020204" pitchFamily="34" charset="0"/>
                <a:ea typeface="+mn-ea"/>
                <a:cs typeface="Arial" panose="020B0604020202020204" pitchFamily="34" charset="0"/>
              </a:rPr>
              <a:t>digital enabler, with opportunities for improving digital literacy and the adoption of new technologies. A common theme was empowering both our workforce and patients through digital solutions. </a:t>
            </a:r>
            <a:endParaRPr lang="en-US" sz="800" dirty="0">
              <a:solidFill>
                <a:srgbClr val="1F355E"/>
              </a:solidFill>
              <a:latin typeface="Arial" panose="020B0604020202020204" pitchFamily="34" charset="0"/>
              <a:ea typeface="+mn-ea"/>
              <a:cs typeface="Arial" panose="020B0604020202020204" pitchFamily="34" charset="0"/>
            </a:endParaRPr>
          </a:p>
          <a:p>
            <a:pPr marL="171450" indent="-171450" algn="l" defTabSz="825500">
              <a:spcAft>
                <a:spcPts val="600"/>
              </a:spcAft>
              <a:buFont typeface="Arial" panose="020B0604020202020204" pitchFamily="34" charset="0"/>
              <a:buChar char="•"/>
              <a:defRPr/>
            </a:pPr>
            <a:r>
              <a:rPr lang="en-US" sz="800" dirty="0">
                <a:solidFill>
                  <a:srgbClr val="1F355E"/>
                </a:solidFill>
                <a:latin typeface="Arial" panose="020B0604020202020204" pitchFamily="34" charset="0"/>
                <a:ea typeface="+mn-ea"/>
                <a:cs typeface="Arial" panose="020B0604020202020204" pitchFamily="34" charset="0"/>
              </a:rPr>
              <a:t>Non-digital staff gave notably lower assessments </a:t>
            </a:r>
            <a:r>
              <a:rPr lang="en-US" sz="800" b="0" dirty="0">
                <a:solidFill>
                  <a:srgbClr val="1F355E"/>
                </a:solidFill>
                <a:latin typeface="Arial" panose="020B0604020202020204" pitchFamily="34" charset="0"/>
                <a:ea typeface="+mn-ea"/>
                <a:cs typeface="Arial" panose="020B0604020202020204" pitchFamily="34" charset="0"/>
              </a:rPr>
              <a:t>across all digital enablers – the reoccurring reasons given for this included poor SBU wide communication and training, a lag in the delivery of benefits, and a misalignment of digital solutions to clinical needs.</a:t>
            </a:r>
            <a:endParaRPr lang="en-US" sz="800" dirty="0">
              <a:solidFill>
                <a:srgbClr val="1F355E"/>
              </a:solidFill>
              <a:latin typeface="Arial" panose="020B0604020202020204" pitchFamily="34" charset="0"/>
              <a:ea typeface="+mn-ea"/>
              <a:cs typeface="Arial" panose="020B0604020202020204" pitchFamily="34" charset="0"/>
            </a:endParaRPr>
          </a:p>
          <a:p>
            <a:pPr algn="l" defTabSz="825500">
              <a:spcAft>
                <a:spcPts val="600"/>
              </a:spcAft>
              <a:defRPr/>
            </a:pPr>
            <a:r>
              <a:rPr lang="en-US" sz="800" b="0" dirty="0">
                <a:solidFill>
                  <a:srgbClr val="1F355E"/>
                </a:solidFill>
                <a:latin typeface="Arial" panose="020B0604020202020204" pitchFamily="34" charset="0"/>
                <a:ea typeface="+mn-ea"/>
                <a:cs typeface="Arial" panose="020B0604020202020204" pitchFamily="34" charset="0"/>
              </a:rPr>
              <a:t>The findings from the survey have been crucial in developing our baseline understanding of the state of Data and Digital at SBU and forming the starting point for recommendations as part of this strategy.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lang="en-US" sz="800" b="0" dirty="0">
              <a:solidFill>
                <a:srgbClr val="1F355E"/>
              </a:solidFill>
              <a:latin typeface="Arial" panose="020B0604020202020204" pitchFamily="34" charset="0"/>
              <a:ea typeface="+mn-ea"/>
              <a:cs typeface="Arial" panose="020B0604020202020204" pitchFamily="34" charset="0"/>
            </a:endParaRP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kumimoji="0" lang="en-US"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32" name="TextBox 31">
            <a:extLst>
              <a:ext uri="{FF2B5EF4-FFF2-40B4-BE49-F238E27FC236}">
                <a16:creationId xmlns:a16="http://schemas.microsoft.com/office/drawing/2014/main" id="{F10AB517-2F92-90C3-E893-0B4D679CDF0E}"/>
              </a:ext>
            </a:extLst>
          </p:cNvPr>
          <p:cNvSpPr txBox="1"/>
          <p:nvPr/>
        </p:nvSpPr>
        <p:spPr>
          <a:xfrm>
            <a:off x="8590608" y="2567603"/>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50</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4" name="TextBox 33">
            <a:extLst>
              <a:ext uri="{FF2B5EF4-FFF2-40B4-BE49-F238E27FC236}">
                <a16:creationId xmlns:a16="http://schemas.microsoft.com/office/drawing/2014/main" id="{3D0417F6-7012-74C3-0373-87B11B78D57B}"/>
              </a:ext>
            </a:extLst>
          </p:cNvPr>
          <p:cNvSpPr txBox="1"/>
          <p:nvPr/>
        </p:nvSpPr>
        <p:spPr>
          <a:xfrm>
            <a:off x="8590608" y="265471"/>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91</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5" name="Speech Bubble: Rectangle with Corners Rounded 34">
            <a:extLst>
              <a:ext uri="{FF2B5EF4-FFF2-40B4-BE49-F238E27FC236}">
                <a16:creationId xmlns:a16="http://schemas.microsoft.com/office/drawing/2014/main" id="{507834AF-F2AD-BE3C-5718-632E939B25CB}"/>
              </a:ext>
            </a:extLst>
          </p:cNvPr>
          <p:cNvSpPr/>
          <p:nvPr/>
        </p:nvSpPr>
        <p:spPr>
          <a:xfrm>
            <a:off x="465816" y="3124055"/>
            <a:ext cx="1681316" cy="656303"/>
          </a:xfrm>
          <a:prstGeom prst="wedgeRoundRectCallout">
            <a:avLst>
              <a:gd name="adj1" fmla="val 43695"/>
              <a:gd name="adj2" fmla="val 71287"/>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42%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said that </a:t>
            </a: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improving the digital training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offer was a significant opportunity for Data &amp; Digital</a:t>
            </a:r>
          </a:p>
        </p:txBody>
      </p:sp>
      <p:sp>
        <p:nvSpPr>
          <p:cNvPr id="36" name="Speech Bubble: Rectangle with Corners Rounded 35">
            <a:extLst>
              <a:ext uri="{FF2B5EF4-FFF2-40B4-BE49-F238E27FC236}">
                <a16:creationId xmlns:a16="http://schemas.microsoft.com/office/drawing/2014/main" id="{CADE808C-1829-128C-4F40-35261A424009}"/>
              </a:ext>
            </a:extLst>
          </p:cNvPr>
          <p:cNvSpPr/>
          <p:nvPr/>
        </p:nvSpPr>
        <p:spPr>
          <a:xfrm>
            <a:off x="2831692" y="3623048"/>
            <a:ext cx="1681316" cy="792037"/>
          </a:xfrm>
          <a:prstGeom prst="wedgeRoundRectCallout">
            <a:avLst>
              <a:gd name="adj1" fmla="val -54986"/>
              <a:gd name="adj2" fmla="val -2309"/>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35</a:t>
            </a: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highlighted </a:t>
            </a: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and </a:t>
            </a:r>
            <a:r>
              <a:rPr lang="en-GB" sz="800" dirty="0">
                <a:solidFill>
                  <a:srgbClr val="1F355E"/>
                </a:solidFill>
                <a:latin typeface="Arial" panose="020B0604020202020204" pitchFamily="34" charset="0"/>
                <a:ea typeface="+mn-ea"/>
                <a:cs typeface="Arial" panose="020B0604020202020204" pitchFamily="34" charset="0"/>
                <a:sym typeface="Helvetica Neue Medium"/>
              </a:rPr>
              <a:t>interoperability </a:t>
            </a:r>
            <a:r>
              <a:rPr lang="en-GB" sz="800" b="0" dirty="0">
                <a:solidFill>
                  <a:srgbClr val="1F355E"/>
                </a:solidFill>
                <a:latin typeface="Arial" panose="020B0604020202020204" pitchFamily="34" charset="0"/>
                <a:ea typeface="+mn-ea"/>
                <a:cs typeface="Arial" panose="020B0604020202020204" pitchFamily="34" charset="0"/>
                <a:sym typeface="Helvetica Neue Medium"/>
              </a:rPr>
              <a:t>of existing clinical systems as a key priority, building towards an </a:t>
            </a:r>
            <a:r>
              <a:rPr lang="en-GB" sz="800" dirty="0">
                <a:solidFill>
                  <a:srgbClr val="1F355E"/>
                </a:solidFill>
                <a:latin typeface="Arial" panose="020B0604020202020204" pitchFamily="34" charset="0"/>
                <a:ea typeface="+mn-ea"/>
                <a:cs typeface="Arial" panose="020B0604020202020204" pitchFamily="34" charset="0"/>
                <a:sym typeface="Helvetica Neue Medium"/>
              </a:rPr>
              <a:t>integrated EPR model </a:t>
            </a:r>
            <a:endPar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7" name="Speech Bubble: Rectangle with Corners Rounded 36">
            <a:extLst>
              <a:ext uri="{FF2B5EF4-FFF2-40B4-BE49-F238E27FC236}">
                <a16:creationId xmlns:a16="http://schemas.microsoft.com/office/drawing/2014/main" id="{9637B80E-3B63-E773-E0F6-A3A89BC936A2}"/>
              </a:ext>
            </a:extLst>
          </p:cNvPr>
          <p:cNvSpPr/>
          <p:nvPr/>
        </p:nvSpPr>
        <p:spPr>
          <a:xfrm>
            <a:off x="178598" y="3840889"/>
            <a:ext cx="1560207" cy="693176"/>
          </a:xfrm>
          <a:prstGeom prst="wedgeRoundRectCallout">
            <a:avLst>
              <a:gd name="adj1" fmla="val 68196"/>
              <a:gd name="adj2" fmla="val 6632"/>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 don’t think </a:t>
            </a: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is given enough strategic importance</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to revolutionise the way we offer services and the way we work”</a:t>
            </a:r>
          </a:p>
        </p:txBody>
      </p:sp>
      <p:sp>
        <p:nvSpPr>
          <p:cNvPr id="38" name="Speech Bubble: Rectangle with Corners Rounded 37">
            <a:extLst>
              <a:ext uri="{FF2B5EF4-FFF2-40B4-BE49-F238E27FC236}">
                <a16:creationId xmlns:a16="http://schemas.microsoft.com/office/drawing/2014/main" id="{36EA1E72-A992-F10A-350B-A560624AB7F4}"/>
              </a:ext>
            </a:extLst>
          </p:cNvPr>
          <p:cNvSpPr/>
          <p:nvPr/>
        </p:nvSpPr>
        <p:spPr>
          <a:xfrm>
            <a:off x="2508442" y="3065821"/>
            <a:ext cx="1681316" cy="487387"/>
          </a:xfrm>
          <a:prstGeom prst="wedgeRoundRectCallout">
            <a:avLst>
              <a:gd name="adj1" fmla="val -46656"/>
              <a:gd name="adj2" fmla="val 75781"/>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dirty="0">
                <a:solidFill>
                  <a:srgbClr val="1F355E"/>
                </a:solidFill>
                <a:latin typeface="Arial" panose="020B0604020202020204" pitchFamily="34" charset="0"/>
                <a:cs typeface="Arial" panose="020B0604020202020204" pitchFamily="34" charset="0"/>
                <a:sym typeface="Helvetica Neue Medium"/>
              </a:rPr>
              <a:t>“There are huge </a:t>
            </a:r>
            <a:r>
              <a:rPr lang="en-GB" sz="800" kern="1200" dirty="0">
                <a:solidFill>
                  <a:srgbClr val="1F355E"/>
                </a:solidFill>
                <a:latin typeface="Arial" panose="020B0604020202020204" pitchFamily="34" charset="0"/>
                <a:cs typeface="Arial" panose="020B0604020202020204" pitchFamily="34" charset="0"/>
                <a:sym typeface="Helvetica Neue Medium"/>
              </a:rPr>
              <a:t>discrepancies in digital capability and confidence</a:t>
            </a:r>
            <a:r>
              <a:rPr lang="en-GB" sz="800" b="0" kern="1200" dirty="0">
                <a:solidFill>
                  <a:srgbClr val="1F355E"/>
                </a:solidFill>
                <a:latin typeface="Arial" panose="020B0604020202020204" pitchFamily="34" charset="0"/>
                <a:cs typeface="Arial" panose="020B0604020202020204" pitchFamily="34" charset="0"/>
                <a:sym typeface="Helvetica Neue Medium"/>
              </a:rPr>
              <a:t>”</a:t>
            </a:r>
            <a:endParaRPr lang="en-GB" sz="800" b="0" kern="1200" dirty="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40" name="Speech Bubble: Rectangle with Corners Rounded 39">
            <a:extLst>
              <a:ext uri="{FF2B5EF4-FFF2-40B4-BE49-F238E27FC236}">
                <a16:creationId xmlns:a16="http://schemas.microsoft.com/office/drawing/2014/main" id="{2141CC04-5101-83EA-A3AB-A83CBAE6880F}"/>
              </a:ext>
            </a:extLst>
          </p:cNvPr>
          <p:cNvSpPr/>
          <p:nvPr/>
        </p:nvSpPr>
        <p:spPr>
          <a:xfrm>
            <a:off x="1738805" y="4505894"/>
            <a:ext cx="1766540" cy="608816"/>
          </a:xfrm>
          <a:prstGeom prst="wedgeRoundRectCallout">
            <a:avLst>
              <a:gd name="adj1" fmla="val -2974"/>
              <a:gd name="adj2" fmla="val -72614"/>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a:solidFill>
                  <a:srgbClr val="1F355E"/>
                </a:solidFill>
                <a:latin typeface="Arial" panose="020B0604020202020204" pitchFamily="34" charset="0"/>
                <a:ea typeface="+mn-ea"/>
                <a:cs typeface="Arial" panose="020B0604020202020204" pitchFamily="34" charset="0"/>
                <a:sym typeface="Helvetica Neue Medium"/>
              </a:rPr>
              <a:t>“I hugely </a:t>
            </a:r>
            <a:r>
              <a:rPr lang="en-GB" sz="800" kern="1200">
                <a:solidFill>
                  <a:srgbClr val="1F355E"/>
                </a:solidFill>
                <a:latin typeface="Arial" panose="020B0604020202020204" pitchFamily="34" charset="0"/>
                <a:ea typeface="+mn-ea"/>
                <a:cs typeface="Arial" panose="020B0604020202020204" pitchFamily="34" charset="0"/>
                <a:sym typeface="Helvetica Neue Medium"/>
              </a:rPr>
              <a:t>value the relationship we have with our clinical colleagues </a:t>
            </a:r>
            <a:r>
              <a:rPr lang="en-GB" sz="800" b="0" kern="1200">
                <a:solidFill>
                  <a:srgbClr val="1F355E"/>
                </a:solidFill>
                <a:latin typeface="Arial" panose="020B0604020202020204" pitchFamily="34" charset="0"/>
                <a:ea typeface="+mn-ea"/>
                <a:cs typeface="Arial" panose="020B0604020202020204" pitchFamily="34" charset="0"/>
                <a:sym typeface="Helvetica Neue Medium"/>
              </a:rPr>
              <a:t>– we need to continue to listen to them whe</a:t>
            </a:r>
            <a:r>
              <a:rPr lang="en-GB" sz="800" b="0" kern="1200">
                <a:solidFill>
                  <a:srgbClr val="1F355E"/>
                </a:solidFill>
                <a:latin typeface="Arial" panose="020B0604020202020204" pitchFamily="34" charset="0"/>
                <a:cs typeface="Arial" panose="020B0604020202020204" pitchFamily="34" charset="0"/>
                <a:sym typeface="Helvetica Neue Medium"/>
              </a:rPr>
              <a:t>n designing clinical services.”</a:t>
            </a: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pic>
        <p:nvPicPr>
          <p:cNvPr id="42" name="Graphic 41" descr="Group of people with solid fill">
            <a:extLst>
              <a:ext uri="{FF2B5EF4-FFF2-40B4-BE49-F238E27FC236}">
                <a16:creationId xmlns:a16="http://schemas.microsoft.com/office/drawing/2014/main" id="{475A188B-012A-AC63-730E-DD1D8E537B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42064" y="3669921"/>
            <a:ext cx="687003" cy="687003"/>
          </a:xfrm>
          <a:prstGeom prst="rect">
            <a:avLst/>
          </a:prstGeom>
        </p:spPr>
      </p:pic>
    </p:spTree>
    <p:extLst>
      <p:ext uri="{BB962C8B-B14F-4D97-AF65-F5344CB8AC3E}">
        <p14:creationId xmlns:p14="http://schemas.microsoft.com/office/powerpoint/2010/main" val="334098344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93600" y="-6161"/>
            <a:ext cx="8364147" cy="795918"/>
          </a:xfrm>
        </p:spPr>
        <p:txBody>
          <a:bodyPr>
            <a:normAutofit/>
          </a:bodyPr>
          <a:lstStyle/>
          <a:p>
            <a:r>
              <a:rPr lang="en-GB" sz="2400"/>
              <a:t>Aligning with existing strategies</a:t>
            </a:r>
          </a:p>
        </p:txBody>
      </p:sp>
      <p:grpSp>
        <p:nvGrpSpPr>
          <p:cNvPr id="59" name="Group 58">
            <a:extLst>
              <a:ext uri="{FF2B5EF4-FFF2-40B4-BE49-F238E27FC236}">
                <a16:creationId xmlns:a16="http://schemas.microsoft.com/office/drawing/2014/main" id="{6E065B1A-2268-F7F4-A682-E0F84F168642}"/>
              </a:ext>
            </a:extLst>
          </p:cNvPr>
          <p:cNvGrpSpPr/>
          <p:nvPr/>
        </p:nvGrpSpPr>
        <p:grpSpPr>
          <a:xfrm>
            <a:off x="145632" y="1013476"/>
            <a:ext cx="8852736" cy="3473936"/>
            <a:chOff x="247856" y="878306"/>
            <a:chExt cx="8852736" cy="3473936"/>
          </a:xfrm>
        </p:grpSpPr>
        <p:cxnSp>
          <p:nvCxnSpPr>
            <p:cNvPr id="41" name="Straight Connector 40">
              <a:extLst>
                <a:ext uri="{FF2B5EF4-FFF2-40B4-BE49-F238E27FC236}">
                  <a16:creationId xmlns:a16="http://schemas.microsoft.com/office/drawing/2014/main" id="{5B224C17-5177-A27C-6573-714806CC6187}"/>
                </a:ext>
              </a:extLst>
            </p:cNvPr>
            <p:cNvCxnSpPr>
              <a:cxnSpLocks/>
              <a:stCxn id="37" idx="0"/>
            </p:cNvCxnSpPr>
            <p:nvPr/>
          </p:nvCxnSpPr>
          <p:spPr>
            <a:xfrm flipH="1" flipV="1">
              <a:off x="8400584" y="2676269"/>
              <a:ext cx="2" cy="445857"/>
            </a:xfrm>
            <a:prstGeom prst="line">
              <a:avLst/>
            </a:prstGeom>
            <a:noFill/>
            <a:ln w="25400" cap="flat">
              <a:solidFill>
                <a:srgbClr val="040E1A"/>
              </a:solidFill>
              <a:prstDash val="solid"/>
              <a:miter lim="400000"/>
            </a:ln>
            <a:effectLst/>
            <a:sp3d/>
          </p:spPr>
          <p:style>
            <a:lnRef idx="0">
              <a:scrgbClr r="0" g="0" b="0"/>
            </a:lnRef>
            <a:fillRef idx="0">
              <a:scrgbClr r="0" g="0" b="0"/>
            </a:fillRef>
            <a:effectRef idx="0">
              <a:scrgbClr r="0" g="0" b="0"/>
            </a:effectRef>
            <a:fontRef idx="none"/>
          </p:style>
        </p:cxnSp>
        <p:cxnSp>
          <p:nvCxnSpPr>
            <p:cNvPr id="52" name="Straight Connector 51">
              <a:extLst>
                <a:ext uri="{FF2B5EF4-FFF2-40B4-BE49-F238E27FC236}">
                  <a16:creationId xmlns:a16="http://schemas.microsoft.com/office/drawing/2014/main" id="{B9D30874-5465-71D0-0A29-028DA7BF79E1}"/>
                </a:ext>
              </a:extLst>
            </p:cNvPr>
            <p:cNvCxnSpPr>
              <a:cxnSpLocks/>
              <a:stCxn id="28" idx="0"/>
              <a:endCxn id="27" idx="2"/>
            </p:cNvCxnSpPr>
            <p:nvPr/>
          </p:nvCxnSpPr>
          <p:spPr>
            <a:xfrm>
              <a:off x="7342272" y="1228200"/>
              <a:ext cx="0" cy="3078269"/>
            </a:xfrm>
            <a:prstGeom prst="line">
              <a:avLst/>
            </a:prstGeom>
            <a:noFill/>
            <a:ln w="25400" cap="flat">
              <a:solidFill>
                <a:srgbClr val="091F39"/>
              </a:solidFill>
              <a:prstDash val="solid"/>
              <a:miter lim="400000"/>
            </a:ln>
            <a:effectLst/>
            <a:sp3d/>
          </p:spPr>
          <p:style>
            <a:lnRef idx="0">
              <a:scrgbClr r="0" g="0" b="0"/>
            </a:lnRef>
            <a:fillRef idx="0">
              <a:scrgbClr r="0" g="0" b="0"/>
            </a:fillRef>
            <a:effectRef idx="0">
              <a:scrgbClr r="0" g="0" b="0"/>
            </a:effectRef>
            <a:fontRef idx="none"/>
          </p:style>
        </p:cxnSp>
        <p:cxnSp>
          <p:nvCxnSpPr>
            <p:cNvPr id="50" name="Straight Connector 49">
              <a:extLst>
                <a:ext uri="{FF2B5EF4-FFF2-40B4-BE49-F238E27FC236}">
                  <a16:creationId xmlns:a16="http://schemas.microsoft.com/office/drawing/2014/main" id="{6A24E2B5-9975-F592-67E1-BA4032DB025B}"/>
                </a:ext>
              </a:extLst>
            </p:cNvPr>
            <p:cNvCxnSpPr>
              <a:cxnSpLocks/>
            </p:cNvCxnSpPr>
            <p:nvPr/>
          </p:nvCxnSpPr>
          <p:spPr>
            <a:xfrm>
              <a:off x="6288672" y="878306"/>
              <a:ext cx="0" cy="1743810"/>
            </a:xfrm>
            <a:prstGeom prst="line">
              <a:avLst/>
            </a:prstGeom>
            <a:noFill/>
            <a:ln w="25400" cap="flat">
              <a:solidFill>
                <a:srgbClr val="0D2E55"/>
              </a:solidFill>
              <a:prstDash val="solid"/>
              <a:miter lim="400000"/>
            </a:ln>
            <a:effectLst/>
            <a:sp3d/>
          </p:spPr>
          <p:style>
            <a:lnRef idx="0">
              <a:scrgbClr r="0" g="0" b="0"/>
            </a:lnRef>
            <a:fillRef idx="0">
              <a:scrgbClr r="0" g="0" b="0"/>
            </a:fillRef>
            <a:effectRef idx="0">
              <a:scrgbClr r="0" g="0" b="0"/>
            </a:effectRef>
            <a:fontRef idx="none"/>
          </p:style>
        </p:cxnSp>
        <p:cxnSp>
          <p:nvCxnSpPr>
            <p:cNvPr id="47" name="Straight Connector 46">
              <a:extLst>
                <a:ext uri="{FF2B5EF4-FFF2-40B4-BE49-F238E27FC236}">
                  <a16:creationId xmlns:a16="http://schemas.microsoft.com/office/drawing/2014/main" id="{8384DADC-3B04-55A7-BCA7-5F3C7C1363F6}"/>
                </a:ext>
              </a:extLst>
            </p:cNvPr>
            <p:cNvCxnSpPr>
              <a:cxnSpLocks/>
              <a:endCxn id="25" idx="0"/>
            </p:cNvCxnSpPr>
            <p:nvPr/>
          </p:nvCxnSpPr>
          <p:spPr>
            <a:xfrm>
              <a:off x="5182187" y="2575316"/>
              <a:ext cx="1" cy="549876"/>
            </a:xfrm>
            <a:prstGeom prst="line">
              <a:avLst/>
            </a:prstGeom>
            <a:noFill/>
            <a:ln w="25400" cap="flat">
              <a:solidFill>
                <a:srgbClr val="13457F"/>
              </a:solidFill>
              <a:prstDash val="solid"/>
              <a:miter lim="400000"/>
            </a:ln>
            <a:effectLst/>
            <a:sp3d/>
          </p:spPr>
          <p:style>
            <a:lnRef idx="0">
              <a:scrgbClr r="0" g="0" b="0"/>
            </a:lnRef>
            <a:fillRef idx="0">
              <a:scrgbClr r="0" g="0" b="0"/>
            </a:fillRef>
            <a:effectRef idx="0">
              <a:scrgbClr r="0" g="0" b="0"/>
            </a:effectRef>
            <a:fontRef idx="none"/>
          </p:style>
        </p:cxnSp>
        <p:grpSp>
          <p:nvGrpSpPr>
            <p:cNvPr id="18" name="Group 17">
              <a:extLst>
                <a:ext uri="{FF2B5EF4-FFF2-40B4-BE49-F238E27FC236}">
                  <a16:creationId xmlns:a16="http://schemas.microsoft.com/office/drawing/2014/main" id="{EC92AF7D-85B2-9CCD-DD07-2452FDB6D98C}"/>
                </a:ext>
              </a:extLst>
            </p:cNvPr>
            <p:cNvGrpSpPr/>
            <p:nvPr/>
          </p:nvGrpSpPr>
          <p:grpSpPr>
            <a:xfrm>
              <a:off x="247856" y="2575316"/>
              <a:ext cx="8852736" cy="442800"/>
              <a:chOff x="145632" y="2613765"/>
              <a:chExt cx="8852736" cy="442800"/>
            </a:xfrm>
          </p:grpSpPr>
          <p:sp>
            <p:nvSpPr>
              <p:cNvPr id="22" name="Freeform 14">
                <a:extLst>
                  <a:ext uri="{FF2B5EF4-FFF2-40B4-BE49-F238E27FC236}">
                    <a16:creationId xmlns:a16="http://schemas.microsoft.com/office/drawing/2014/main" id="{0941FBBB-711F-73C4-E7EE-650D81909CA6}"/>
                  </a:ext>
                </a:extLst>
              </p:cNvPr>
              <p:cNvSpPr/>
              <p:nvPr/>
            </p:nvSpPr>
            <p:spPr>
              <a:xfrm flipH="1">
                <a:off x="7178319" y="2613765"/>
                <a:ext cx="1820049" cy="442800"/>
              </a:xfrm>
              <a:prstGeom prst="roundRect">
                <a:avLst>
                  <a:gd name="adj" fmla="val 50000"/>
                </a:avLst>
              </a:prstGeom>
              <a:solidFill>
                <a:srgbClr val="040E1A"/>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2024</a:t>
                </a:r>
              </a:p>
            </p:txBody>
          </p:sp>
          <p:sp>
            <p:nvSpPr>
              <p:cNvPr id="16" name="Freeform 14">
                <a:extLst>
                  <a:ext uri="{FF2B5EF4-FFF2-40B4-BE49-F238E27FC236}">
                    <a16:creationId xmlns:a16="http://schemas.microsoft.com/office/drawing/2014/main" id="{8032533B-440A-DFB3-B455-83BF51EEC085}"/>
                  </a:ext>
                </a:extLst>
              </p:cNvPr>
              <p:cNvSpPr/>
              <p:nvPr/>
            </p:nvSpPr>
            <p:spPr>
              <a:xfrm flipH="1">
                <a:off x="6118537" y="2613765"/>
                <a:ext cx="1820049" cy="442800"/>
              </a:xfrm>
              <a:prstGeom prst="roundRect">
                <a:avLst>
                  <a:gd name="adj" fmla="val 50000"/>
                </a:avLst>
              </a:prstGeom>
              <a:solidFill>
                <a:srgbClr val="091F39"/>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2023</a:t>
                </a:r>
              </a:p>
            </p:txBody>
          </p:sp>
          <p:sp>
            <p:nvSpPr>
              <p:cNvPr id="6" name="Freeform 14">
                <a:extLst>
                  <a:ext uri="{FF2B5EF4-FFF2-40B4-BE49-F238E27FC236}">
                    <a16:creationId xmlns:a16="http://schemas.microsoft.com/office/drawing/2014/main" id="{78F2EE66-0F94-8DE6-C85A-CC86FB5F2ACE}"/>
                  </a:ext>
                </a:extLst>
              </p:cNvPr>
              <p:cNvSpPr/>
              <p:nvPr/>
            </p:nvSpPr>
            <p:spPr>
              <a:xfrm flipH="1">
                <a:off x="5058757" y="2613765"/>
                <a:ext cx="1820049" cy="442800"/>
              </a:xfrm>
              <a:prstGeom prst="roundRect">
                <a:avLst>
                  <a:gd name="adj" fmla="val 5000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2022</a:t>
                </a:r>
              </a:p>
            </p:txBody>
          </p:sp>
          <p:sp>
            <p:nvSpPr>
              <p:cNvPr id="17" name="Freeform 14">
                <a:extLst>
                  <a:ext uri="{FF2B5EF4-FFF2-40B4-BE49-F238E27FC236}">
                    <a16:creationId xmlns:a16="http://schemas.microsoft.com/office/drawing/2014/main" id="{334EA121-ED64-1696-7EB9-685BD77B0958}"/>
                  </a:ext>
                </a:extLst>
              </p:cNvPr>
              <p:cNvSpPr/>
              <p:nvPr/>
            </p:nvSpPr>
            <p:spPr>
              <a:xfrm flipH="1">
                <a:off x="3998977" y="2613765"/>
                <a:ext cx="1820049" cy="44280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2021</a:t>
                </a:r>
              </a:p>
            </p:txBody>
          </p:sp>
          <p:sp>
            <p:nvSpPr>
              <p:cNvPr id="7" name="Freeform 14">
                <a:extLst>
                  <a:ext uri="{FF2B5EF4-FFF2-40B4-BE49-F238E27FC236}">
                    <a16:creationId xmlns:a16="http://schemas.microsoft.com/office/drawing/2014/main" id="{B09B53B0-64CD-9BBA-0667-2E5DFC49DBD6}"/>
                  </a:ext>
                </a:extLst>
              </p:cNvPr>
              <p:cNvSpPr/>
              <p:nvPr/>
            </p:nvSpPr>
            <p:spPr>
              <a:xfrm flipH="1">
                <a:off x="2939197" y="2613765"/>
                <a:ext cx="1820049" cy="4428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2020</a:t>
                </a:r>
              </a:p>
            </p:txBody>
          </p:sp>
          <p:sp>
            <p:nvSpPr>
              <p:cNvPr id="8" name="Freeform 14">
                <a:extLst>
                  <a:ext uri="{FF2B5EF4-FFF2-40B4-BE49-F238E27FC236}">
                    <a16:creationId xmlns:a16="http://schemas.microsoft.com/office/drawing/2014/main" id="{EBBDA3FD-A320-2F28-B4BB-EFE2C7A7C3FA}"/>
                  </a:ext>
                </a:extLst>
              </p:cNvPr>
              <p:cNvSpPr/>
              <p:nvPr/>
            </p:nvSpPr>
            <p:spPr>
              <a:xfrm flipH="1">
                <a:off x="1879417" y="2613765"/>
                <a:ext cx="1820049" cy="44280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2019</a:t>
                </a:r>
              </a:p>
            </p:txBody>
          </p:sp>
          <p:sp>
            <p:nvSpPr>
              <p:cNvPr id="9" name="Freeform 14">
                <a:extLst>
                  <a:ext uri="{FF2B5EF4-FFF2-40B4-BE49-F238E27FC236}">
                    <a16:creationId xmlns:a16="http://schemas.microsoft.com/office/drawing/2014/main" id="{2ECBFA53-D19D-7159-2DF1-57BFFCDBD945}"/>
                  </a:ext>
                </a:extLst>
              </p:cNvPr>
              <p:cNvSpPr/>
              <p:nvPr/>
            </p:nvSpPr>
            <p:spPr>
              <a:xfrm flipH="1">
                <a:off x="819637" y="2613765"/>
                <a:ext cx="1820049" cy="442800"/>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2018</a:t>
                </a:r>
              </a:p>
            </p:txBody>
          </p:sp>
          <p:sp>
            <p:nvSpPr>
              <p:cNvPr id="10" name="Freeform 14">
                <a:extLst>
                  <a:ext uri="{FF2B5EF4-FFF2-40B4-BE49-F238E27FC236}">
                    <a16:creationId xmlns:a16="http://schemas.microsoft.com/office/drawing/2014/main" id="{D29AC287-9481-0C9D-1C4C-6A555F5AA29A}"/>
                  </a:ext>
                </a:extLst>
              </p:cNvPr>
              <p:cNvSpPr/>
              <p:nvPr/>
            </p:nvSpPr>
            <p:spPr>
              <a:xfrm>
                <a:off x="145632" y="2613765"/>
                <a:ext cx="1434274" cy="442800"/>
              </a:xfrm>
              <a:prstGeom prst="roundRect">
                <a:avLst>
                  <a:gd name="adj" fmla="val 50000"/>
                </a:avLst>
              </a:prstGeom>
              <a:solidFill>
                <a:srgbClr val="BDD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Arial" panose="020B0604020202020204" pitchFamily="34" charset="0"/>
                    <a:cs typeface="Arial" panose="020B0604020202020204" pitchFamily="34" charset="0"/>
                  </a:rPr>
                  <a:t>2017</a:t>
                </a:r>
              </a:p>
            </p:txBody>
          </p:sp>
        </p:grpSp>
        <p:sp>
          <p:nvSpPr>
            <p:cNvPr id="19" name="Rectangle: Rounded Corners 18">
              <a:extLst>
                <a:ext uri="{FF2B5EF4-FFF2-40B4-BE49-F238E27FC236}">
                  <a16:creationId xmlns:a16="http://schemas.microsoft.com/office/drawing/2014/main" id="{B594F701-03B8-4329-B0F0-69D9DF893713}"/>
                </a:ext>
              </a:extLst>
            </p:cNvPr>
            <p:cNvSpPr/>
            <p:nvPr/>
          </p:nvSpPr>
          <p:spPr>
            <a:xfrm>
              <a:off x="6831429" y="3129817"/>
              <a:ext cx="1021685" cy="648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Data Strategy for Health and Social Care in Wales, WG</a:t>
              </a:r>
            </a:p>
          </p:txBody>
        </p:sp>
        <p:sp>
          <p:nvSpPr>
            <p:cNvPr id="21" name="Rectangle: Rounded Corners 20">
              <a:extLst>
                <a:ext uri="{FF2B5EF4-FFF2-40B4-BE49-F238E27FC236}">
                  <a16:creationId xmlns:a16="http://schemas.microsoft.com/office/drawing/2014/main" id="{8F39D357-1182-8429-9BC3-60E7B6FEDCFE}"/>
                </a:ext>
              </a:extLst>
            </p:cNvPr>
            <p:cNvSpPr/>
            <p:nvPr/>
          </p:nvSpPr>
          <p:spPr>
            <a:xfrm>
              <a:off x="450647" y="3125192"/>
              <a:ext cx="1021685" cy="396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SBU</a:t>
              </a:r>
            </a:p>
          </p:txBody>
        </p:sp>
        <p:sp>
          <p:nvSpPr>
            <p:cNvPr id="23" name="Rectangle: Rounded Corners 22">
              <a:extLst>
                <a:ext uri="{FF2B5EF4-FFF2-40B4-BE49-F238E27FC236}">
                  <a16:creationId xmlns:a16="http://schemas.microsoft.com/office/drawing/2014/main" id="{33118CF7-FD0C-2ED7-B24C-0001B520B7F6}"/>
                </a:ext>
              </a:extLst>
            </p:cNvPr>
            <p:cNvSpPr/>
            <p:nvPr/>
          </p:nvSpPr>
          <p:spPr>
            <a:xfrm>
              <a:off x="5777830" y="2072240"/>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Quality Strategy, SBU</a:t>
              </a:r>
            </a:p>
          </p:txBody>
        </p:sp>
        <p:sp>
          <p:nvSpPr>
            <p:cNvPr id="24" name="Rectangle: Rounded Corners 23">
              <a:extLst>
                <a:ext uri="{FF2B5EF4-FFF2-40B4-BE49-F238E27FC236}">
                  <a16:creationId xmlns:a16="http://schemas.microsoft.com/office/drawing/2014/main" id="{4A765834-1621-9BEA-F3A3-BF60E3D0515C}"/>
                </a:ext>
              </a:extLst>
            </p:cNvPr>
            <p:cNvSpPr/>
            <p:nvPr/>
          </p:nvSpPr>
          <p:spPr>
            <a:xfrm>
              <a:off x="5777830" y="1489382"/>
              <a:ext cx="1021685" cy="504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National Data Resource Strategy, DHCW</a:t>
              </a:r>
            </a:p>
          </p:txBody>
        </p:sp>
        <p:sp>
          <p:nvSpPr>
            <p:cNvPr id="25" name="Rectangle: Rounded Corners 24">
              <a:extLst>
                <a:ext uri="{FF2B5EF4-FFF2-40B4-BE49-F238E27FC236}">
                  <a16:creationId xmlns:a16="http://schemas.microsoft.com/office/drawing/2014/main" id="{8380A00C-4559-E6D3-33E6-D7C1E68E8AC0}"/>
                </a:ext>
              </a:extLst>
            </p:cNvPr>
            <p:cNvSpPr/>
            <p:nvPr/>
          </p:nvSpPr>
          <p:spPr>
            <a:xfrm>
              <a:off x="4671345" y="3125192"/>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for Wales, WG</a:t>
              </a:r>
            </a:p>
          </p:txBody>
        </p:sp>
        <p:sp>
          <p:nvSpPr>
            <p:cNvPr id="26" name="Rectangle: Rounded Corners 25">
              <a:extLst>
                <a:ext uri="{FF2B5EF4-FFF2-40B4-BE49-F238E27FC236}">
                  <a16:creationId xmlns:a16="http://schemas.microsoft.com/office/drawing/2014/main" id="{5A0517D2-B11B-179C-3BE9-0E9BD7C357D1}"/>
                </a:ext>
              </a:extLst>
            </p:cNvPr>
            <p:cNvSpPr/>
            <p:nvPr/>
          </p:nvSpPr>
          <p:spPr>
            <a:xfrm>
              <a:off x="6831429" y="2072240"/>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Long-Term Strategy 2023 - 2035</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7" name="Rectangle: Rounded Corners 26">
              <a:extLst>
                <a:ext uri="{FF2B5EF4-FFF2-40B4-BE49-F238E27FC236}">
                  <a16:creationId xmlns:a16="http://schemas.microsoft.com/office/drawing/2014/main" id="{CDDC7969-5B99-D00C-DC64-209D86B47DEE}"/>
                </a:ext>
              </a:extLst>
            </p:cNvPr>
            <p:cNvSpPr/>
            <p:nvPr/>
          </p:nvSpPr>
          <p:spPr>
            <a:xfrm>
              <a:off x="6831429" y="3848287"/>
              <a:ext cx="1021685" cy="458182"/>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Integrated Medium Term Plan 2023-26</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8" name="Rectangle: Rounded Corners 27">
              <a:extLst>
                <a:ext uri="{FF2B5EF4-FFF2-40B4-BE49-F238E27FC236}">
                  <a16:creationId xmlns:a16="http://schemas.microsoft.com/office/drawing/2014/main" id="{5E0EE2E3-5725-661B-2689-323416C77FCF}"/>
                </a:ext>
              </a:extLst>
            </p:cNvPr>
            <p:cNvSpPr/>
            <p:nvPr/>
          </p:nvSpPr>
          <p:spPr>
            <a:xfrm>
              <a:off x="6831429" y="1228200"/>
              <a:ext cx="1021685" cy="288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One Bay Way, SBU</a:t>
              </a:r>
            </a:p>
          </p:txBody>
        </p:sp>
        <p:sp>
          <p:nvSpPr>
            <p:cNvPr id="29" name="Rectangle: Rounded Corners 28">
              <a:extLst>
                <a:ext uri="{FF2B5EF4-FFF2-40B4-BE49-F238E27FC236}">
                  <a16:creationId xmlns:a16="http://schemas.microsoft.com/office/drawing/2014/main" id="{ADCD4EFF-E767-858C-CA14-DA002643FA47}"/>
                </a:ext>
              </a:extLst>
            </p:cNvPr>
            <p:cNvSpPr/>
            <p:nvPr/>
          </p:nvSpPr>
          <p:spPr>
            <a:xfrm>
              <a:off x="5777830" y="878306"/>
              <a:ext cx="1021685" cy="504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Intelligence Strategy, SBU</a:t>
              </a:r>
            </a:p>
          </p:txBody>
        </p:sp>
        <p:sp>
          <p:nvSpPr>
            <p:cNvPr id="31" name="Rectangle: Rounded Corners 30">
              <a:extLst>
                <a:ext uri="{FF2B5EF4-FFF2-40B4-BE49-F238E27FC236}">
                  <a16:creationId xmlns:a16="http://schemas.microsoft.com/office/drawing/2014/main" id="{45E16702-9E57-AA14-2BF3-E8912DB5F5BE}"/>
                </a:ext>
              </a:extLst>
            </p:cNvPr>
            <p:cNvSpPr/>
            <p:nvPr/>
          </p:nvSpPr>
          <p:spPr>
            <a:xfrm>
              <a:off x="2521048" y="395624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Services Plan, SBU</a:t>
              </a:r>
            </a:p>
          </p:txBody>
        </p:sp>
        <p:sp>
          <p:nvSpPr>
            <p:cNvPr id="33" name="Rectangle: Rounded Corners 32">
              <a:extLst>
                <a:ext uri="{FF2B5EF4-FFF2-40B4-BE49-F238E27FC236}">
                  <a16:creationId xmlns:a16="http://schemas.microsoft.com/office/drawing/2014/main" id="{98DAA948-F67A-97C6-E55E-A187665788CC}"/>
                </a:ext>
              </a:extLst>
            </p:cNvPr>
            <p:cNvSpPr/>
            <p:nvPr/>
          </p:nvSpPr>
          <p:spPr>
            <a:xfrm>
              <a:off x="6831429" y="159738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Population Health Strategy, SBU</a:t>
              </a:r>
            </a:p>
          </p:txBody>
        </p:sp>
        <p:cxnSp>
          <p:nvCxnSpPr>
            <p:cNvPr id="35" name="Straight Connector 34">
              <a:extLst>
                <a:ext uri="{FF2B5EF4-FFF2-40B4-BE49-F238E27FC236}">
                  <a16:creationId xmlns:a16="http://schemas.microsoft.com/office/drawing/2014/main" id="{563A9A2E-F512-D5A1-2CE9-C6FBF9B9F754}"/>
                </a:ext>
              </a:extLst>
            </p:cNvPr>
            <p:cNvCxnSpPr>
              <a:cxnSpLocks/>
              <a:stCxn id="10" idx="2"/>
              <a:endCxn id="21" idx="0"/>
            </p:cNvCxnSpPr>
            <p:nvPr/>
          </p:nvCxnSpPr>
          <p:spPr>
            <a:xfrm flipH="1">
              <a:off x="961490" y="3018116"/>
              <a:ext cx="3503" cy="107076"/>
            </a:xfrm>
            <a:prstGeom prst="line">
              <a:avLst/>
            </a:prstGeom>
            <a:noFill/>
            <a:ln w="25400" cap="flat">
              <a:solidFill>
                <a:srgbClr val="BDD8F5"/>
              </a:solidFill>
              <a:prstDash val="solid"/>
              <a:miter lim="400000"/>
            </a:ln>
            <a:effectLst/>
            <a:sp3d/>
          </p:spPr>
          <p:style>
            <a:lnRef idx="0">
              <a:scrgbClr r="0" g="0" b="0"/>
            </a:lnRef>
            <a:fillRef idx="0">
              <a:scrgbClr r="0" g="0" b="0"/>
            </a:fillRef>
            <a:effectRef idx="0">
              <a:scrgbClr r="0" g="0" b="0"/>
            </a:effectRef>
            <a:fontRef idx="none"/>
          </p:style>
        </p:cxnSp>
        <p:cxnSp>
          <p:nvCxnSpPr>
            <p:cNvPr id="38" name="Straight Connector 37">
              <a:extLst>
                <a:ext uri="{FF2B5EF4-FFF2-40B4-BE49-F238E27FC236}">
                  <a16:creationId xmlns:a16="http://schemas.microsoft.com/office/drawing/2014/main" id="{5567DAD0-DB10-CD78-4652-DC4F2BF67BDF}"/>
                </a:ext>
              </a:extLst>
            </p:cNvPr>
            <p:cNvCxnSpPr>
              <a:cxnSpLocks/>
              <a:endCxn id="31" idx="0"/>
            </p:cNvCxnSpPr>
            <p:nvPr/>
          </p:nvCxnSpPr>
          <p:spPr>
            <a:xfrm>
              <a:off x="3031890" y="3018116"/>
              <a:ext cx="1" cy="938126"/>
            </a:xfrm>
            <a:prstGeom prst="line">
              <a:avLst/>
            </a:prstGeom>
            <a:noFill/>
            <a:ln w="25400" cap="flat">
              <a:solidFill>
                <a:srgbClr val="5A9BE7"/>
              </a:solidFill>
              <a:prstDash val="solid"/>
              <a:miter lim="400000"/>
            </a:ln>
            <a:effectLst/>
            <a:sp3d/>
          </p:spPr>
          <p:style>
            <a:lnRef idx="0">
              <a:scrgbClr r="0" g="0" b="0"/>
            </a:lnRef>
            <a:fillRef idx="0">
              <a:scrgbClr r="0" g="0" b="0"/>
            </a:fillRef>
            <a:effectRef idx="0">
              <a:scrgbClr r="0" g="0" b="0"/>
            </a:effectRef>
            <a:fontRef idx="none"/>
          </p:style>
        </p:cxnSp>
        <p:sp>
          <p:nvSpPr>
            <p:cNvPr id="20" name="Rectangle: Rounded Corners 19">
              <a:extLst>
                <a:ext uri="{FF2B5EF4-FFF2-40B4-BE49-F238E27FC236}">
                  <a16:creationId xmlns:a16="http://schemas.microsoft.com/office/drawing/2014/main" id="{2B501730-EB3C-51E7-5B7A-93933FAD846E}"/>
                </a:ext>
              </a:extLst>
            </p:cNvPr>
            <p:cNvSpPr/>
            <p:nvPr/>
          </p:nvSpPr>
          <p:spPr>
            <a:xfrm>
              <a:off x="2513228" y="3125192"/>
              <a:ext cx="1021685" cy="78408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Strategy: Better Health, Better Care, Better Lives, SBU</a:t>
              </a:r>
            </a:p>
          </p:txBody>
        </p:sp>
        <p:sp>
          <p:nvSpPr>
            <p:cNvPr id="37" name="Rectangle: Rounded Corners 36">
              <a:extLst>
                <a:ext uri="{FF2B5EF4-FFF2-40B4-BE49-F238E27FC236}">
                  <a16:creationId xmlns:a16="http://schemas.microsoft.com/office/drawing/2014/main" id="{A821B481-3F7D-11B6-DD96-794C7271A5A6}"/>
                </a:ext>
              </a:extLst>
            </p:cNvPr>
            <p:cNvSpPr/>
            <p:nvPr/>
          </p:nvSpPr>
          <p:spPr>
            <a:xfrm>
              <a:off x="7889743" y="3122126"/>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People Strategy, SBU</a:t>
              </a:r>
            </a:p>
          </p:txBody>
        </p:sp>
      </p:grpSp>
      <p:sp>
        <p:nvSpPr>
          <p:cNvPr id="60" name="Rectangle 59">
            <a:extLst>
              <a:ext uri="{FF2B5EF4-FFF2-40B4-BE49-F238E27FC236}">
                <a16:creationId xmlns:a16="http://schemas.microsoft.com/office/drawing/2014/main" id="{83078533-21F0-9C6B-00BF-BE0C74B4F369}"/>
              </a:ext>
            </a:extLst>
          </p:cNvPr>
          <p:cNvSpPr/>
          <p:nvPr/>
        </p:nvSpPr>
        <p:spPr>
          <a:xfrm>
            <a:off x="151203" y="732288"/>
            <a:ext cx="5342887" cy="1409141"/>
          </a:xfrm>
          <a:prstGeom prst="rect">
            <a:avLst/>
          </a:prstGeom>
          <a:solidFill>
            <a:schemeClr val="bg1"/>
          </a:solidFill>
          <a:ln w="12700">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800" b="0" dirty="0">
                <a:solidFill>
                  <a:srgbClr val="1F355E"/>
                </a:solidFill>
                <a:latin typeface="Arial" panose="020B0604020202020204" pitchFamily="34" charset="0"/>
                <a:cs typeface="Arial" panose="020B0604020202020204" pitchFamily="34" charset="0"/>
              </a:rPr>
              <a:t>The success of Digitally Enabling The One Bay Way is dependent on strong alignment with both the national direction of travel, the regional priorities and the broader organisational strategy. It is crucial that we continue to develop and deploy digital solutions that are closely aligned with these wider strategies and the priorities they set out.</a:t>
            </a:r>
          </a:p>
          <a:p>
            <a:pPr algn="l"/>
            <a:endParaRPr lang="en-GB" sz="800" b="0" dirty="0">
              <a:solidFill>
                <a:srgbClr val="1F355E"/>
              </a:solidFill>
              <a:latin typeface="Arial" panose="020B0604020202020204" pitchFamily="34" charset="0"/>
              <a:cs typeface="Arial" panose="020B0604020202020204" pitchFamily="34" charset="0"/>
            </a:endParaRPr>
          </a:p>
          <a:p>
            <a:pPr algn="l"/>
            <a:r>
              <a:rPr lang="en-GB" sz="800" b="0" dirty="0">
                <a:solidFill>
                  <a:srgbClr val="1F355E"/>
                </a:solidFill>
                <a:latin typeface="Arial" panose="020B0604020202020204" pitchFamily="34" charset="0"/>
                <a:cs typeface="Arial" panose="020B0604020202020204" pitchFamily="34" charset="0"/>
              </a:rPr>
              <a:t>These strategies in conjunction with the engagement across the health board have been used extensively to develop the priorities and have acted as guiderails throughout the entire Digital Strategy development process. </a:t>
            </a:r>
          </a:p>
          <a:p>
            <a:pPr algn="l"/>
            <a:endParaRPr lang="en-GB" sz="800" b="0" dirty="0">
              <a:solidFill>
                <a:srgbClr val="1F355E"/>
              </a:solidFill>
              <a:latin typeface="Arial" panose="020B0604020202020204" pitchFamily="34" charset="0"/>
              <a:cs typeface="Arial" panose="020B0604020202020204" pitchFamily="34" charset="0"/>
            </a:endParaRPr>
          </a:p>
          <a:p>
            <a:pPr algn="l"/>
            <a:r>
              <a:rPr lang="en-GB" sz="800" b="0" dirty="0">
                <a:solidFill>
                  <a:srgbClr val="1F355E"/>
                </a:solidFill>
                <a:latin typeface="Arial" panose="020B0604020202020204" pitchFamily="34" charset="0"/>
                <a:cs typeface="Arial" panose="020B0604020202020204" pitchFamily="34" charset="0"/>
              </a:rPr>
              <a:t>The digital strategy is aligned with “The One Bay Way” setting out SBU’s 10-year vision to become a High Quality Organisation. This includes a relentless focus on the patient and staff at the centre of our digital services, supported by a leadership culture which encourages our staff to be supported, engaged and involved in the success of the organisation through digitally enabled transformation. </a:t>
            </a:r>
          </a:p>
        </p:txBody>
      </p:sp>
      <p:graphicFrame>
        <p:nvGraphicFramePr>
          <p:cNvPr id="62" name="Table 61">
            <a:extLst>
              <a:ext uri="{FF2B5EF4-FFF2-40B4-BE49-F238E27FC236}">
                <a16:creationId xmlns:a16="http://schemas.microsoft.com/office/drawing/2014/main" id="{A9547868-44BA-F4D3-11A7-6E453EABAF1A}"/>
              </a:ext>
            </a:extLst>
          </p:cNvPr>
          <p:cNvGraphicFramePr>
            <a:graphicFrameLocks noGrp="1"/>
          </p:cNvGraphicFramePr>
          <p:nvPr>
            <p:extLst>
              <p:ext uri="{D42A27DB-BD31-4B8C-83A1-F6EECF244321}">
                <p14:modId xmlns:p14="http://schemas.microsoft.com/office/powerpoint/2010/main" val="430815965"/>
              </p:ext>
            </p:extLst>
          </p:nvPr>
        </p:nvGraphicFramePr>
        <p:xfrm>
          <a:off x="6016639" y="257769"/>
          <a:ext cx="3128400" cy="335280"/>
        </p:xfrm>
        <a:graphic>
          <a:graphicData uri="http://schemas.openxmlformats.org/drawingml/2006/table">
            <a:tbl>
              <a:tblPr firstRow="1" bandRow="1">
                <a:tableStyleId>{5940675A-B579-460E-94D1-54222C63F5DA}</a:tableStyleId>
              </a:tblPr>
              <a:tblGrid>
                <a:gridCol w="334800">
                  <a:extLst>
                    <a:ext uri="{9D8B030D-6E8A-4147-A177-3AD203B41FA5}">
                      <a16:colId xmlns:a16="http://schemas.microsoft.com/office/drawing/2014/main" val="1779889753"/>
                    </a:ext>
                  </a:extLst>
                </a:gridCol>
                <a:gridCol w="684000">
                  <a:extLst>
                    <a:ext uri="{9D8B030D-6E8A-4147-A177-3AD203B41FA5}">
                      <a16:colId xmlns:a16="http://schemas.microsoft.com/office/drawing/2014/main" val="2726868804"/>
                    </a:ext>
                  </a:extLst>
                </a:gridCol>
                <a:gridCol w="334800">
                  <a:extLst>
                    <a:ext uri="{9D8B030D-6E8A-4147-A177-3AD203B41FA5}">
                      <a16:colId xmlns:a16="http://schemas.microsoft.com/office/drawing/2014/main" val="1062790752"/>
                    </a:ext>
                  </a:extLst>
                </a:gridCol>
                <a:gridCol w="684000">
                  <a:extLst>
                    <a:ext uri="{9D8B030D-6E8A-4147-A177-3AD203B41FA5}">
                      <a16:colId xmlns:a16="http://schemas.microsoft.com/office/drawing/2014/main" val="579700240"/>
                    </a:ext>
                  </a:extLst>
                </a:gridCol>
                <a:gridCol w="334800">
                  <a:extLst>
                    <a:ext uri="{9D8B030D-6E8A-4147-A177-3AD203B41FA5}">
                      <a16:colId xmlns:a16="http://schemas.microsoft.com/office/drawing/2014/main" val="4103483015"/>
                    </a:ext>
                  </a:extLst>
                </a:gridCol>
                <a:gridCol w="756000">
                  <a:extLst>
                    <a:ext uri="{9D8B030D-6E8A-4147-A177-3AD203B41FA5}">
                      <a16:colId xmlns:a16="http://schemas.microsoft.com/office/drawing/2014/main" val="1700309073"/>
                    </a:ext>
                  </a:extLst>
                </a:gridCol>
              </a:tblGrid>
              <a:tr h="220855">
                <a:tc>
                  <a:txBody>
                    <a:bodyPr/>
                    <a:lstStyle/>
                    <a:p>
                      <a:pPr algn="l"/>
                      <a:endParaRPr lang="en-GB" sz="800" dirty="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20000"/>
                        <a:lumOff val="80000"/>
                      </a:schemeClr>
                    </a:solidFill>
                  </a:tcPr>
                </a:tc>
                <a:tc>
                  <a:txBody>
                    <a:bodyPr/>
                    <a:lstStyle/>
                    <a:p>
                      <a:pPr algn="l"/>
                      <a:r>
                        <a:rPr lang="en-GB" sz="800" dirty="0">
                          <a:solidFill>
                            <a:srgbClr val="1F355E"/>
                          </a:solidFill>
                          <a:latin typeface="Arial" panose="020B0604020202020204" pitchFamily="34" charset="0"/>
                          <a:cs typeface="Arial" panose="020B0604020202020204" pitchFamily="34" charset="0"/>
                        </a:rPr>
                        <a:t>National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SBU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l"/>
                      <a:r>
                        <a:rPr lang="en-GB" sz="800" dirty="0">
                          <a:solidFill>
                            <a:srgbClr val="1F355E"/>
                          </a:solidFill>
                          <a:latin typeface="Arial" panose="020B0604020202020204" pitchFamily="34" charset="0"/>
                          <a:cs typeface="Arial" panose="020B0604020202020204" pitchFamily="34" charset="0"/>
                        </a:rPr>
                        <a:t>SBU digital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18119409"/>
                  </a:ext>
                </a:extLst>
              </a:tr>
            </a:tbl>
          </a:graphicData>
        </a:graphic>
      </p:graphicFrame>
      <p:grpSp>
        <p:nvGrpSpPr>
          <p:cNvPr id="3" name="Group 2">
            <a:extLst>
              <a:ext uri="{FF2B5EF4-FFF2-40B4-BE49-F238E27FC236}">
                <a16:creationId xmlns:a16="http://schemas.microsoft.com/office/drawing/2014/main" id="{E9D90CF0-E809-AFCA-46BD-C1D5F1BFAF78}"/>
              </a:ext>
            </a:extLst>
          </p:cNvPr>
          <p:cNvGrpSpPr/>
          <p:nvPr/>
        </p:nvGrpSpPr>
        <p:grpSpPr>
          <a:xfrm>
            <a:off x="-1" y="-5787"/>
            <a:ext cx="9144001" cy="165595"/>
            <a:chOff x="374266" y="2474302"/>
            <a:chExt cx="13719657" cy="820603"/>
          </a:xfrm>
        </p:grpSpPr>
        <p:sp>
          <p:nvSpPr>
            <p:cNvPr id="5" name="Arrow: Pentagon 4">
              <a:extLst>
                <a:ext uri="{FF2B5EF4-FFF2-40B4-BE49-F238E27FC236}">
                  <a16:creationId xmlns:a16="http://schemas.microsoft.com/office/drawing/2014/main" id="{17114D8E-2213-A999-99E9-3AC9ABF21D6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7901A437-8069-1C4A-CFAF-07F4D2DB735E}"/>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15D60CA5-358B-F2DE-E5F8-9FD03743E4DA}"/>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3" name="Arrow: Chevron 12">
              <a:extLst>
                <a:ext uri="{FF2B5EF4-FFF2-40B4-BE49-F238E27FC236}">
                  <a16:creationId xmlns:a16="http://schemas.microsoft.com/office/drawing/2014/main" id="{D8C080E9-70B7-A7D3-4B40-47E63D51EBCF}"/>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4" name="Arrow: Chevron 13">
              <a:extLst>
                <a:ext uri="{FF2B5EF4-FFF2-40B4-BE49-F238E27FC236}">
                  <a16:creationId xmlns:a16="http://schemas.microsoft.com/office/drawing/2014/main" id="{3395C160-E861-1954-58AD-81451A370FD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5" name="Arrow: Chevron 14">
              <a:extLst>
                <a:ext uri="{FF2B5EF4-FFF2-40B4-BE49-F238E27FC236}">
                  <a16:creationId xmlns:a16="http://schemas.microsoft.com/office/drawing/2014/main" id="{7DD72EEB-CC64-6E2E-2583-829C4C1D7E8F}"/>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0" name="Footer Placeholder 3">
            <a:extLst>
              <a:ext uri="{FF2B5EF4-FFF2-40B4-BE49-F238E27FC236}">
                <a16:creationId xmlns:a16="http://schemas.microsoft.com/office/drawing/2014/main" id="{FF128259-F7FD-2B2C-CA3C-3955EED5BF3F}"/>
              </a:ext>
            </a:extLst>
          </p:cNvPr>
          <p:cNvSpPr txBox="1">
            <a:spLocks/>
          </p:cNvSpPr>
          <p:nvPr/>
        </p:nvSpPr>
        <p:spPr>
          <a:xfrm>
            <a:off x="1956320" y="4678015"/>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370848722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Swansea Bay University Health Board - Wikipedia">
            <a:extLst>
              <a:ext uri="{FF2B5EF4-FFF2-40B4-BE49-F238E27FC236}">
                <a16:creationId xmlns:a16="http://schemas.microsoft.com/office/drawing/2014/main" id="{AF5B0D30-7E0E-FFF7-4EDF-43E72FC59B4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4088" y="-1"/>
            <a:ext cx="3827037" cy="451974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948EC76-9706-3236-7B0B-E77FEFEF69BB}"/>
              </a:ext>
            </a:extLst>
          </p:cNvPr>
          <p:cNvSpPr/>
          <p:nvPr/>
        </p:nvSpPr>
        <p:spPr>
          <a:xfrm>
            <a:off x="5184302" y="-8507"/>
            <a:ext cx="3816823" cy="3449799"/>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6">
            <a:extLst>
              <a:ext uri="{FF2B5EF4-FFF2-40B4-BE49-F238E27FC236}">
                <a16:creationId xmlns:a16="http://schemas.microsoft.com/office/drawing/2014/main" id="{239A4D7E-AB5F-2BCD-BDE6-EA1CAFEB8377}"/>
              </a:ext>
            </a:extLst>
          </p:cNvPr>
          <p:cNvSpPr/>
          <p:nvPr/>
        </p:nvSpPr>
        <p:spPr>
          <a:xfrm>
            <a:off x="5172891" y="3441293"/>
            <a:ext cx="1480458" cy="107845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 name="Rectangle 7">
            <a:extLst>
              <a:ext uri="{FF2B5EF4-FFF2-40B4-BE49-F238E27FC236}">
                <a16:creationId xmlns:a16="http://schemas.microsoft.com/office/drawing/2014/main" id="{E3570B77-6009-E7E0-D13A-1A1ADBA0F1B0}"/>
              </a:ext>
            </a:extLst>
          </p:cNvPr>
          <p:cNvSpPr/>
          <p:nvPr/>
        </p:nvSpPr>
        <p:spPr>
          <a:xfrm>
            <a:off x="7663542" y="3441292"/>
            <a:ext cx="1337583" cy="106244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1C56B036-07A2-9CB6-600E-788B9224382D}"/>
              </a:ext>
            </a:extLst>
          </p:cNvPr>
          <p:cNvSpPr/>
          <p:nvPr/>
        </p:nvSpPr>
        <p:spPr>
          <a:xfrm>
            <a:off x="6653349" y="4084320"/>
            <a:ext cx="1010193" cy="419418"/>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B89F2570-9962-4985-F5CF-A43B3FE921CC}"/>
              </a:ext>
            </a:extLst>
          </p:cNvPr>
          <p:cNvSpPr/>
          <p:nvPr/>
        </p:nvSpPr>
        <p:spPr>
          <a:xfrm>
            <a:off x="6653349" y="3441292"/>
            <a:ext cx="1010193" cy="627017"/>
          </a:xfrm>
          <a:prstGeom prst="rect">
            <a:avLst/>
          </a:prstGeom>
          <a:no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pSp>
        <p:nvGrpSpPr>
          <p:cNvPr id="14" name="Group 13">
            <a:extLst>
              <a:ext uri="{FF2B5EF4-FFF2-40B4-BE49-F238E27FC236}">
                <a16:creationId xmlns:a16="http://schemas.microsoft.com/office/drawing/2014/main" id="{84842544-2269-A2B1-EE8F-37E10DC454D0}"/>
              </a:ext>
            </a:extLst>
          </p:cNvPr>
          <p:cNvGrpSpPr/>
          <p:nvPr/>
        </p:nvGrpSpPr>
        <p:grpSpPr>
          <a:xfrm>
            <a:off x="-1" y="-5787"/>
            <a:ext cx="9144001" cy="165595"/>
            <a:chOff x="374266" y="2474302"/>
            <a:chExt cx="13719657" cy="820603"/>
          </a:xfrm>
        </p:grpSpPr>
        <p:sp>
          <p:nvSpPr>
            <p:cNvPr id="15" name="Arrow: Pentagon 14">
              <a:extLst>
                <a:ext uri="{FF2B5EF4-FFF2-40B4-BE49-F238E27FC236}">
                  <a16:creationId xmlns:a16="http://schemas.microsoft.com/office/drawing/2014/main" id="{DC0C0E52-AF8D-5859-7472-27FBEE0A8EB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6" name="Arrow: Chevron 15">
              <a:extLst>
                <a:ext uri="{FF2B5EF4-FFF2-40B4-BE49-F238E27FC236}">
                  <a16:creationId xmlns:a16="http://schemas.microsoft.com/office/drawing/2014/main" id="{D864498D-78BE-B8BF-BD6B-1A5069C6828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7" name="Arrow: Chevron 16">
              <a:extLst>
                <a:ext uri="{FF2B5EF4-FFF2-40B4-BE49-F238E27FC236}">
                  <a16:creationId xmlns:a16="http://schemas.microsoft.com/office/drawing/2014/main" id="{CB723350-B45D-EFE4-2DA3-E9C6E054C4E7}"/>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8" name="Arrow: Chevron 17">
              <a:extLst>
                <a:ext uri="{FF2B5EF4-FFF2-40B4-BE49-F238E27FC236}">
                  <a16:creationId xmlns:a16="http://schemas.microsoft.com/office/drawing/2014/main" id="{0D40981F-EBC1-CF99-6846-8EAE504F8E26}"/>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947BE4F9-06F6-734F-CC19-770AE459D82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1" name="Arrow: Chevron 20">
              <a:extLst>
                <a:ext uri="{FF2B5EF4-FFF2-40B4-BE49-F238E27FC236}">
                  <a16:creationId xmlns:a16="http://schemas.microsoft.com/office/drawing/2014/main" id="{4602B271-C38D-7147-BE4F-C3ADFD242E4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3" name="Rectangle 22">
            <a:extLst>
              <a:ext uri="{FF2B5EF4-FFF2-40B4-BE49-F238E27FC236}">
                <a16:creationId xmlns:a16="http://schemas.microsoft.com/office/drawing/2014/main" id="{401F8E62-F276-ED54-8CEA-10CC83086709}"/>
              </a:ext>
            </a:extLst>
          </p:cNvPr>
          <p:cNvSpPr/>
          <p:nvPr/>
        </p:nvSpPr>
        <p:spPr>
          <a:xfrm>
            <a:off x="150462" y="595103"/>
            <a:ext cx="4969030" cy="3499415"/>
          </a:xfrm>
          <a:prstGeom prst="rect">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t"/>
          <a:lstStyle/>
          <a:p>
            <a:pPr algn="l">
              <a:spcAft>
                <a:spcPts val="600"/>
              </a:spcAft>
            </a:pPr>
            <a:r>
              <a:rPr lang="en-GB" sz="1050" b="0" dirty="0">
                <a:solidFill>
                  <a:srgbClr val="1F355E"/>
                </a:solidFill>
                <a:latin typeface="Arial Black" panose="020B0A04020102020204" pitchFamily="34" charset="0"/>
                <a:cs typeface="Arial" panose="020B0604020202020204" pitchFamily="34" charset="0"/>
              </a:rPr>
              <a:t>In order to go further faster, SBU needs to work together with partners at a national, regional and local level whilst also maintaining a clear view on its own priorities as an organisation. </a:t>
            </a:r>
          </a:p>
        </p:txBody>
      </p:sp>
      <p:sp>
        <p:nvSpPr>
          <p:cNvPr id="2" name="Rectangle 1">
            <a:extLst>
              <a:ext uri="{FF2B5EF4-FFF2-40B4-BE49-F238E27FC236}">
                <a16:creationId xmlns:a16="http://schemas.microsoft.com/office/drawing/2014/main" id="{30FF5DCD-8833-40BE-19A5-635EE7405EA1}"/>
              </a:ext>
            </a:extLst>
          </p:cNvPr>
          <p:cNvSpPr/>
          <p:nvPr/>
        </p:nvSpPr>
        <p:spPr>
          <a:xfrm>
            <a:off x="153315" y="1149080"/>
            <a:ext cx="1000691" cy="1268240"/>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National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F0E97F46-3F7F-9B3F-86C8-D03E5450633A}"/>
              </a:ext>
            </a:extLst>
          </p:cNvPr>
          <p:cNvSpPr/>
          <p:nvPr/>
        </p:nvSpPr>
        <p:spPr>
          <a:xfrm>
            <a:off x="1220094" y="1149080"/>
            <a:ext cx="3907312" cy="1268240"/>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has historically been a leading partner in supporting NHS Wales digital </a:t>
            </a:r>
            <a:r>
              <a:rPr kumimoji="0" lang="en-US" sz="800" b="0" i="0" u="none" strike="noStrike" cap="none" spc="0" normalizeH="0" baseline="0" dirty="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programmes</a:t>
            </a:r>
            <a:r>
              <a:rPr lang="en-US" sz="800" b="0" dirty="0">
                <a:solidFill>
                  <a:srgbClr val="1F355E"/>
                </a:solidFill>
                <a:latin typeface="Arial" panose="020B0604020202020204" pitchFamily="34" charset="0"/>
                <a:ea typeface="+mn-ea"/>
                <a:cs typeface="Arial" panose="020B0604020202020204" pitchFamily="34" charset="0"/>
                <a:sym typeface="Helvetica Neue Medium"/>
              </a:rPr>
              <a:t>, with examples of local Swansea Bay innovation that has gone on to be implemented nationally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As part of Digitally Enabling The One Bay Way, we want to deepen our engagement with Welsh Government Digital Leads, DHCW and other NHS Wales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dirty="0">
                <a:solidFill>
                  <a:srgbClr val="1F355E"/>
                </a:solidFill>
                <a:latin typeface="Arial" panose="020B0604020202020204" pitchFamily="34" charset="0"/>
                <a:ea typeface="+mn-ea"/>
                <a:cs typeface="Arial" panose="020B0604020202020204" pitchFamily="34" charset="0"/>
                <a:sym typeface="Helvetica Neue Medium"/>
              </a:rPr>
              <a:t>, enabling us to showcase our ideas and positively steer the digital agenda as a leading digital innovator.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We want to work with national partners to explore new ways of working with the private sector to accelerate our digital maturity journey and deliver improved patient outcomes.</a:t>
            </a:r>
          </a:p>
        </p:txBody>
      </p:sp>
      <p:sp>
        <p:nvSpPr>
          <p:cNvPr id="12" name="Rectangle 11">
            <a:extLst>
              <a:ext uri="{FF2B5EF4-FFF2-40B4-BE49-F238E27FC236}">
                <a16:creationId xmlns:a16="http://schemas.microsoft.com/office/drawing/2014/main" id="{7A986780-1877-76F7-4DA3-D34085A2A61A}"/>
              </a:ext>
            </a:extLst>
          </p:cNvPr>
          <p:cNvSpPr/>
          <p:nvPr/>
        </p:nvSpPr>
        <p:spPr>
          <a:xfrm>
            <a:off x="1220094" y="2526568"/>
            <a:ext cx="3907312" cy="1268240"/>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US" sz="800" b="0" dirty="0">
                <a:solidFill>
                  <a:srgbClr val="1F355E"/>
                </a:solidFill>
                <a:latin typeface="Arial" panose="020B0604020202020204" pitchFamily="34" charset="0"/>
                <a:ea typeface="+mn-ea"/>
                <a:cs typeface="Arial" panose="020B0604020202020204" pitchFamily="34" charset="0"/>
                <a:sym typeface="Helvetica Neue Medium"/>
              </a:rPr>
              <a:t>Strengthening the links between health and social care and working closely with local authorities will be increasingly important for delivering integrated care</a:t>
            </a: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We will continue to strengthen our engagement with </a:t>
            </a:r>
            <a:r>
              <a:rPr lang="en-US" sz="800" b="0" dirty="0">
                <a:solidFill>
                  <a:srgbClr val="1F355E"/>
                </a:solidFill>
                <a:latin typeface="Arial" panose="020B0604020202020204" pitchFamily="34" charset="0"/>
                <a:ea typeface="+mn-ea"/>
                <a:cs typeface="Arial" panose="020B0604020202020204" pitchFamily="34" charset="0"/>
                <a:sym typeface="Helvetica Neue Medium"/>
              </a:rPr>
              <a:t>regional partnerships including Hywel Dda University Health Board, West Glamorgan Regional Partnership and the</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ARCH </a:t>
            </a:r>
            <a:r>
              <a:rPr kumimoji="0" lang="en-US" sz="800" b="0" i="0" u="none" strike="noStrike" cap="none" spc="0" normalizeH="0" baseline="0" dirty="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programme</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working to create and implement projects within ARCH’s 3 regional priorities such as the Regional </a:t>
            </a:r>
            <a:r>
              <a:rPr lang="en-US" sz="800" b="0" dirty="0">
                <a:solidFill>
                  <a:srgbClr val="1F355E"/>
                </a:solidFill>
                <a:latin typeface="Arial" panose="020B0604020202020204" pitchFamily="34" charset="0"/>
                <a:ea typeface="+mn-ea"/>
                <a:cs typeface="Arial" panose="020B0604020202020204" pitchFamily="34" charset="0"/>
                <a:sym typeface="Helvetica Neue Medium"/>
              </a:rPr>
              <a:t>P</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athology </a:t>
            </a:r>
            <a:r>
              <a:rPr lang="en-US" sz="800" b="0" dirty="0">
                <a:solidFill>
                  <a:srgbClr val="1F355E"/>
                </a:solidFill>
                <a:latin typeface="Arial" panose="020B0604020202020204" pitchFamily="34" charset="0"/>
                <a:ea typeface="+mn-ea"/>
                <a:cs typeface="Arial" panose="020B0604020202020204" pitchFamily="34" charset="0"/>
                <a:sym typeface="Helvetica Neue Medium"/>
              </a:rPr>
              <a:t>P</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rogramme. </a:t>
            </a:r>
          </a:p>
          <a:p>
            <a:pPr marL="171450" indent="-171450" algn="l" defTabSz="825500">
              <a:buFont typeface="Arial" panose="020B0604020202020204" pitchFamily="34" charset="0"/>
              <a:buChar char="•"/>
            </a:pPr>
            <a:r>
              <a:rPr lang="en-US" sz="800" b="0" dirty="0">
                <a:solidFill>
                  <a:srgbClr val="1F355E"/>
                </a:solidFill>
                <a:latin typeface="Arial" panose="020B0604020202020204" pitchFamily="34" charset="0"/>
                <a:ea typeface="+mn-ea"/>
                <a:cs typeface="Arial" panose="020B0604020202020204" pitchFamily="34" charset="0"/>
                <a:sym typeface="Helvetica Neue Medium"/>
              </a:rPr>
              <a:t>We also want to grow our relationships with local higher education centres, and research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organisations</a:t>
            </a:r>
            <a:r>
              <a:rPr lang="en-US" sz="800" b="0" dirty="0">
                <a:solidFill>
                  <a:srgbClr val="1F355E"/>
                </a:solidFill>
                <a:latin typeface="Arial" panose="020B0604020202020204" pitchFamily="34" charset="0"/>
                <a:ea typeface="+mn-ea"/>
                <a:cs typeface="Arial" panose="020B0604020202020204" pitchFamily="34" charset="0"/>
                <a:sym typeface="Helvetica Neue Medium"/>
              </a:rPr>
              <a:t> - bringing the benefits of their work to our patients through increased innovation and continuous improvement.</a:t>
            </a: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200672E5-B359-AC73-1E2F-C247829318E3}"/>
              </a:ext>
            </a:extLst>
          </p:cNvPr>
          <p:cNvSpPr/>
          <p:nvPr/>
        </p:nvSpPr>
        <p:spPr>
          <a:xfrm>
            <a:off x="1220094" y="3904056"/>
            <a:ext cx="3907312" cy="486816"/>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GB" sz="800" b="0" dirty="0">
                <a:solidFill>
                  <a:srgbClr val="1F355E"/>
                </a:solidFill>
                <a:latin typeface="Arial" panose="020B0604020202020204" pitchFamily="34" charset="0"/>
                <a:ea typeface="+mn-ea"/>
                <a:cs typeface="Arial" panose="020B0604020202020204" pitchFamily="34" charset="0"/>
                <a:sym typeface="Helvetica Neue Medium"/>
              </a:rPr>
              <a:t>Locally, we want to focus on collaborative approaches and engagement with our clinicians, patients, non-clinical staff and other end-users during the design, development and implementation of  digital solutions and initiatives.</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C72D5F1D-F934-5637-36D2-27C290136F97}"/>
              </a:ext>
            </a:extLst>
          </p:cNvPr>
          <p:cNvSpPr/>
          <p:nvPr/>
        </p:nvSpPr>
        <p:spPr>
          <a:xfrm>
            <a:off x="153315" y="3904056"/>
            <a:ext cx="1000691" cy="486816"/>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Local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6E517363-78DE-6BA6-2CCE-46431D95EF91}"/>
              </a:ext>
            </a:extLst>
          </p:cNvPr>
          <p:cNvSpPr/>
          <p:nvPr/>
        </p:nvSpPr>
        <p:spPr>
          <a:xfrm>
            <a:off x="153315" y="2526568"/>
            <a:ext cx="1000691" cy="1268240"/>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Regional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30" name="Freeform: Shape 29">
            <a:extLst>
              <a:ext uri="{FF2B5EF4-FFF2-40B4-BE49-F238E27FC236}">
                <a16:creationId xmlns:a16="http://schemas.microsoft.com/office/drawing/2014/main" id="{7F8A7366-F754-A817-DC83-EB7030E24B66}"/>
              </a:ext>
            </a:extLst>
          </p:cNvPr>
          <p:cNvSpPr/>
          <p:nvPr/>
        </p:nvSpPr>
        <p:spPr>
          <a:xfrm>
            <a:off x="6203020" y="3276638"/>
            <a:ext cx="436800" cy="545689"/>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Lst>
            <a:ahLst/>
            <a:cxnLst>
              <a:cxn ang="0">
                <a:pos x="connsiteX0" y="connsiteY0"/>
              </a:cxn>
              <a:cxn ang="0">
                <a:pos x="connsiteX1" y="connsiteY1"/>
              </a:cxn>
              <a:cxn ang="0">
                <a:pos x="connsiteX2" y="connsiteY2"/>
              </a:cxn>
            </a:cxnLst>
            <a:rect l="l" t="t" r="r" b="b"/>
            <a:pathLst>
              <a:path w="436800" h="545689">
                <a:moveTo>
                  <a:pt x="0" y="0"/>
                </a:moveTo>
                <a:cubicBezTo>
                  <a:pt x="208936" y="229214"/>
                  <a:pt x="63911" y="185583"/>
                  <a:pt x="140110" y="331838"/>
                </a:cubicBezTo>
                <a:cubicBezTo>
                  <a:pt x="282678" y="470718"/>
                  <a:pt x="455972" y="487925"/>
                  <a:pt x="435078" y="545689"/>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6" name="Freeform: Shape 35">
            <a:extLst>
              <a:ext uri="{FF2B5EF4-FFF2-40B4-BE49-F238E27FC236}">
                <a16:creationId xmlns:a16="http://schemas.microsoft.com/office/drawing/2014/main" id="{D51BA1B8-CB36-6670-AE3C-6943DBC80822}"/>
              </a:ext>
            </a:extLst>
          </p:cNvPr>
          <p:cNvSpPr/>
          <p:nvPr/>
        </p:nvSpPr>
        <p:spPr>
          <a:xfrm>
            <a:off x="7564791" y="1415882"/>
            <a:ext cx="778727" cy="204265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66108"/>
              <a:gd name="connsiteY0" fmla="*/ 0 h 2042650"/>
              <a:gd name="connsiteX1" fmla="*/ 752166 w 766108"/>
              <a:gd name="connsiteY1" fmla="*/ 648928 h 2042650"/>
              <a:gd name="connsiteX2" fmla="*/ 0 w 766108"/>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Lst>
            <a:ahLst/>
            <a:cxnLst>
              <a:cxn ang="0">
                <a:pos x="connsiteX0" y="connsiteY0"/>
              </a:cxn>
              <a:cxn ang="0">
                <a:pos x="connsiteX1" y="connsiteY1"/>
              </a:cxn>
              <a:cxn ang="0">
                <a:pos x="connsiteX2" y="connsiteY2"/>
              </a:cxn>
            </a:cxnLst>
            <a:rect l="l" t="t" r="r" b="b"/>
            <a:pathLst>
              <a:path w="778727" h="2042650">
                <a:moveTo>
                  <a:pt x="560437" y="0"/>
                </a:moveTo>
                <a:cubicBezTo>
                  <a:pt x="769373" y="229214"/>
                  <a:pt x="816077" y="377312"/>
                  <a:pt x="752166" y="648928"/>
                </a:cubicBezTo>
                <a:cubicBezTo>
                  <a:pt x="666134" y="920543"/>
                  <a:pt x="20894" y="1984886"/>
                  <a:pt x="0" y="204265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7" name="Freeform: Shape 36">
            <a:extLst>
              <a:ext uri="{FF2B5EF4-FFF2-40B4-BE49-F238E27FC236}">
                <a16:creationId xmlns:a16="http://schemas.microsoft.com/office/drawing/2014/main" id="{17878769-3200-4694-AAD3-59EA3146F154}"/>
              </a:ext>
            </a:extLst>
          </p:cNvPr>
          <p:cNvSpPr/>
          <p:nvPr/>
        </p:nvSpPr>
        <p:spPr>
          <a:xfrm>
            <a:off x="6252818" y="1445984"/>
            <a:ext cx="385546" cy="21458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23540 w 385546"/>
              <a:gd name="connsiteY0" fmla="*/ 0 h 2145890"/>
              <a:gd name="connsiteX1" fmla="*/ 8791 w 385546"/>
              <a:gd name="connsiteY1" fmla="*/ 1120879 h 2145890"/>
              <a:gd name="connsiteX2" fmla="*/ 384877 w 385546"/>
              <a:gd name="connsiteY2" fmla="*/ 2145890 h 2145890"/>
            </a:gdLst>
            <a:ahLst/>
            <a:cxnLst>
              <a:cxn ang="0">
                <a:pos x="connsiteX0" y="connsiteY0"/>
              </a:cxn>
              <a:cxn ang="0">
                <a:pos x="connsiteX1" y="connsiteY1"/>
              </a:cxn>
              <a:cxn ang="0">
                <a:pos x="connsiteX2" y="connsiteY2"/>
              </a:cxn>
            </a:cxnLst>
            <a:rect l="l" t="t" r="r" b="b"/>
            <a:pathLst>
              <a:path w="385546" h="2145890">
                <a:moveTo>
                  <a:pt x="23540" y="0"/>
                </a:moveTo>
                <a:cubicBezTo>
                  <a:pt x="232476" y="229214"/>
                  <a:pt x="43205" y="871385"/>
                  <a:pt x="8791" y="1120879"/>
                </a:cubicBezTo>
                <a:cubicBezTo>
                  <a:pt x="-69867" y="1399869"/>
                  <a:pt x="405771" y="2088126"/>
                  <a:pt x="384877" y="214589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52" name="Picture 4" descr="NHS Wales">
            <a:extLst>
              <a:ext uri="{FF2B5EF4-FFF2-40B4-BE49-F238E27FC236}">
                <a16:creationId xmlns:a16="http://schemas.microsoft.com/office/drawing/2014/main" id="{69ECC67C-3C76-8ACD-1791-1D1FF1B166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663" t="21209" r="16333" b="23532"/>
          <a:stretch/>
        </p:blipFill>
        <p:spPr bwMode="auto">
          <a:xfrm>
            <a:off x="5872511" y="943517"/>
            <a:ext cx="1260837" cy="68321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Swansea University logo | Swansea University | Flickr">
            <a:extLst>
              <a:ext uri="{FF2B5EF4-FFF2-40B4-BE49-F238E27FC236}">
                <a16:creationId xmlns:a16="http://schemas.microsoft.com/office/drawing/2014/main" id="{CCF499D7-55B5-F6DA-13F1-24A5EEBC96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5980" y="3704328"/>
            <a:ext cx="927190" cy="658793"/>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ome | GOV.WALES">
            <a:extLst>
              <a:ext uri="{FF2B5EF4-FFF2-40B4-BE49-F238E27FC236}">
                <a16:creationId xmlns:a16="http://schemas.microsoft.com/office/drawing/2014/main" id="{F063575A-4065-C1DF-13B9-1A7C24B5BA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04421" y="904171"/>
            <a:ext cx="773474" cy="911728"/>
          </a:xfrm>
          <a:prstGeom prst="rect">
            <a:avLst/>
          </a:prstGeom>
          <a:noFill/>
          <a:extLst>
            <a:ext uri="{909E8E84-426E-40DD-AFC4-6F175D3DCCD1}">
              <a14:hiddenFill xmlns:a14="http://schemas.microsoft.com/office/drawing/2010/main">
                <a:solidFill>
                  <a:srgbClr val="FFFFFF"/>
                </a:solidFill>
              </a14:hiddenFill>
            </a:ext>
          </a:extLst>
        </p:spPr>
      </p:pic>
      <p:sp>
        <p:nvSpPr>
          <p:cNvPr id="38" name="Freeform: Shape 37">
            <a:extLst>
              <a:ext uri="{FF2B5EF4-FFF2-40B4-BE49-F238E27FC236}">
                <a16:creationId xmlns:a16="http://schemas.microsoft.com/office/drawing/2014/main" id="{C0A09CE5-2184-B433-C5DA-87E45A8E159C}"/>
              </a:ext>
            </a:extLst>
          </p:cNvPr>
          <p:cNvSpPr/>
          <p:nvPr/>
        </p:nvSpPr>
        <p:spPr>
          <a:xfrm>
            <a:off x="7660251" y="3500925"/>
            <a:ext cx="811161" cy="184355"/>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Lst>
            <a:ahLst/>
            <a:cxnLst>
              <a:cxn ang="0">
                <a:pos x="connsiteX0" y="connsiteY0"/>
              </a:cxn>
              <a:cxn ang="0">
                <a:pos x="connsiteX1" y="connsiteY1"/>
              </a:cxn>
              <a:cxn ang="0">
                <a:pos x="connsiteX2" y="connsiteY2"/>
              </a:cxn>
            </a:cxnLst>
            <a:rect l="l" t="t" r="r" b="b"/>
            <a:pathLst>
              <a:path w="811161" h="184355">
                <a:moveTo>
                  <a:pt x="811161" y="0"/>
                </a:moveTo>
                <a:cubicBezTo>
                  <a:pt x="644013" y="184969"/>
                  <a:pt x="454741" y="8605"/>
                  <a:pt x="199101" y="110615"/>
                </a:cubicBezTo>
                <a:cubicBezTo>
                  <a:pt x="-56538" y="227373"/>
                  <a:pt x="20894" y="126591"/>
                  <a:pt x="0" y="184355"/>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1" name="Freeform: Shape 40">
            <a:extLst>
              <a:ext uri="{FF2B5EF4-FFF2-40B4-BE49-F238E27FC236}">
                <a16:creationId xmlns:a16="http://schemas.microsoft.com/office/drawing/2014/main" id="{642C1FA4-1DB9-F489-18A8-4E8F55BCBED2}"/>
              </a:ext>
            </a:extLst>
          </p:cNvPr>
          <p:cNvSpPr/>
          <p:nvPr/>
        </p:nvSpPr>
        <p:spPr>
          <a:xfrm>
            <a:off x="7203051" y="4078400"/>
            <a:ext cx="544827" cy="2872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 name="connsiteX0" fmla="*/ 882983 w 882983"/>
              <a:gd name="connsiteY0" fmla="*/ 437723 h 468454"/>
              <a:gd name="connsiteX1" fmla="*/ 199101 w 882983"/>
              <a:gd name="connsiteY1" fmla="*/ 10022 h 468454"/>
              <a:gd name="connsiteX2" fmla="*/ 0 w 882983"/>
              <a:gd name="connsiteY2" fmla="*/ 83762 h 468454"/>
              <a:gd name="connsiteX0" fmla="*/ 1792707 w 1792707"/>
              <a:gd name="connsiteY0" fmla="*/ 437723 h 468454"/>
              <a:gd name="connsiteX1" fmla="*/ 1108825 w 1792707"/>
              <a:gd name="connsiteY1" fmla="*/ 10022 h 468454"/>
              <a:gd name="connsiteX2" fmla="*/ 0 w 1792707"/>
              <a:gd name="connsiteY2" fmla="*/ 260743 h 468454"/>
              <a:gd name="connsiteX0" fmla="*/ 1792707 w 1792707"/>
              <a:gd name="connsiteY0" fmla="*/ 182879 h 253236"/>
              <a:gd name="connsiteX1" fmla="*/ 845483 w 1792707"/>
              <a:gd name="connsiteY1" fmla="*/ 219752 h 253236"/>
              <a:gd name="connsiteX2" fmla="*/ 0 w 1792707"/>
              <a:gd name="connsiteY2" fmla="*/ 5899 h 253236"/>
              <a:gd name="connsiteX0" fmla="*/ 1792707 w 1792707"/>
              <a:gd name="connsiteY0" fmla="*/ 182879 h 282536"/>
              <a:gd name="connsiteX1" fmla="*/ 845483 w 1792707"/>
              <a:gd name="connsiteY1" fmla="*/ 219752 h 282536"/>
              <a:gd name="connsiteX2" fmla="*/ 0 w 1792707"/>
              <a:gd name="connsiteY2" fmla="*/ 5899 h 282536"/>
              <a:gd name="connsiteX0" fmla="*/ 1792707 w 1792707"/>
              <a:gd name="connsiteY0" fmla="*/ 186610 h 286267"/>
              <a:gd name="connsiteX1" fmla="*/ 845483 w 1792707"/>
              <a:gd name="connsiteY1" fmla="*/ 223483 h 286267"/>
              <a:gd name="connsiteX2" fmla="*/ 0 w 1792707"/>
              <a:gd name="connsiteY2" fmla="*/ 9630 h 286267"/>
              <a:gd name="connsiteX0" fmla="*/ 1792707 w 1792707"/>
              <a:gd name="connsiteY0" fmla="*/ 186610 h 300444"/>
              <a:gd name="connsiteX1" fmla="*/ 845483 w 1792707"/>
              <a:gd name="connsiteY1" fmla="*/ 223483 h 300444"/>
              <a:gd name="connsiteX2" fmla="*/ 0 w 1792707"/>
              <a:gd name="connsiteY2" fmla="*/ 9630 h 300444"/>
              <a:gd name="connsiteX0" fmla="*/ 1792707 w 1792707"/>
              <a:gd name="connsiteY0" fmla="*/ 186610 h 283167"/>
              <a:gd name="connsiteX1" fmla="*/ 845483 w 1792707"/>
              <a:gd name="connsiteY1" fmla="*/ 223483 h 283167"/>
              <a:gd name="connsiteX2" fmla="*/ 0 w 1792707"/>
              <a:gd name="connsiteY2" fmla="*/ 9630 h 283167"/>
              <a:gd name="connsiteX0" fmla="*/ 1792707 w 1792707"/>
              <a:gd name="connsiteY0" fmla="*/ 188554 h 266228"/>
              <a:gd name="connsiteX1" fmla="*/ 653964 w 1792707"/>
              <a:gd name="connsiteY1" fmla="*/ 181182 h 266228"/>
              <a:gd name="connsiteX2" fmla="*/ 0 w 1792707"/>
              <a:gd name="connsiteY2" fmla="*/ 11574 h 266228"/>
              <a:gd name="connsiteX0" fmla="*/ 1768767 w 1768767"/>
              <a:gd name="connsiteY0" fmla="*/ 209616 h 287290"/>
              <a:gd name="connsiteX1" fmla="*/ 630024 w 1768767"/>
              <a:gd name="connsiteY1" fmla="*/ 202244 h 287290"/>
              <a:gd name="connsiteX2" fmla="*/ 0 w 1768767"/>
              <a:gd name="connsiteY2" fmla="*/ 10514 h 287290"/>
            </a:gdLst>
            <a:ahLst/>
            <a:cxnLst>
              <a:cxn ang="0">
                <a:pos x="connsiteX0" y="connsiteY0"/>
              </a:cxn>
              <a:cxn ang="0">
                <a:pos x="connsiteX1" y="connsiteY1"/>
              </a:cxn>
              <a:cxn ang="0">
                <a:pos x="connsiteX2" y="connsiteY2"/>
              </a:cxn>
            </a:cxnLst>
            <a:rect l="l" t="t" r="r" b="b"/>
            <a:pathLst>
              <a:path w="1768767" h="287290">
                <a:moveTo>
                  <a:pt x="1768767" y="209616"/>
                </a:moveTo>
                <a:cubicBezTo>
                  <a:pt x="1290396" y="350340"/>
                  <a:pt x="1101123" y="269842"/>
                  <a:pt x="630024" y="202244"/>
                </a:cubicBezTo>
                <a:cubicBezTo>
                  <a:pt x="182864" y="149395"/>
                  <a:pt x="20894" y="-47250"/>
                  <a:pt x="0" y="1051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2" name="Title 1">
            <a:extLst>
              <a:ext uri="{FF2B5EF4-FFF2-40B4-BE49-F238E27FC236}">
                <a16:creationId xmlns:a16="http://schemas.microsoft.com/office/drawing/2014/main" id="{BDBF125F-0E37-76BC-F3F6-396671E737E6}"/>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cs typeface="Arial" panose="020B0604020202020204" pitchFamily="34" charset="0"/>
              </a:rPr>
              <a:t>Working together with our partners	</a:t>
            </a:r>
          </a:p>
        </p:txBody>
      </p:sp>
      <p:sp>
        <p:nvSpPr>
          <p:cNvPr id="3" name="Freeform: Shape 2">
            <a:extLst>
              <a:ext uri="{FF2B5EF4-FFF2-40B4-BE49-F238E27FC236}">
                <a16:creationId xmlns:a16="http://schemas.microsoft.com/office/drawing/2014/main" id="{6C905DF4-8D22-44B3-64B9-840B650AC036}"/>
              </a:ext>
            </a:extLst>
          </p:cNvPr>
          <p:cNvSpPr/>
          <p:nvPr/>
        </p:nvSpPr>
        <p:spPr>
          <a:xfrm>
            <a:off x="7404769" y="832074"/>
            <a:ext cx="342415" cy="2610464"/>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488115 w 529218"/>
              <a:gd name="connsiteY0" fmla="*/ 0 h 2735825"/>
              <a:gd name="connsiteX1" fmla="*/ 8791 w 529218"/>
              <a:gd name="connsiteY1" fmla="*/ 1710814 h 2735825"/>
              <a:gd name="connsiteX2" fmla="*/ 384877 w 529218"/>
              <a:gd name="connsiteY2" fmla="*/ 2735825 h 2735825"/>
              <a:gd name="connsiteX0" fmla="*/ 107347 w 191666"/>
              <a:gd name="connsiteY0" fmla="*/ 0 h 2735825"/>
              <a:gd name="connsiteX1" fmla="*/ 40978 w 191666"/>
              <a:gd name="connsiteY1" fmla="*/ 1143001 h 2735825"/>
              <a:gd name="connsiteX2" fmla="*/ 4109 w 191666"/>
              <a:gd name="connsiteY2" fmla="*/ 2735825 h 2735825"/>
              <a:gd name="connsiteX0" fmla="*/ 250722 w 335041"/>
              <a:gd name="connsiteY0" fmla="*/ 0 h 2529348"/>
              <a:gd name="connsiteX1" fmla="*/ 184353 w 335041"/>
              <a:gd name="connsiteY1" fmla="*/ 1143001 h 2529348"/>
              <a:gd name="connsiteX2" fmla="*/ 0 w 335041"/>
              <a:gd name="connsiteY2" fmla="*/ 2529348 h 2529348"/>
              <a:gd name="connsiteX0" fmla="*/ 258096 w 342415"/>
              <a:gd name="connsiteY0" fmla="*/ 0 h 2610464"/>
              <a:gd name="connsiteX1" fmla="*/ 191727 w 342415"/>
              <a:gd name="connsiteY1" fmla="*/ 1143001 h 2610464"/>
              <a:gd name="connsiteX2" fmla="*/ 0 w 342415"/>
              <a:gd name="connsiteY2" fmla="*/ 2610464 h 2610464"/>
            </a:gdLst>
            <a:ahLst/>
            <a:cxnLst>
              <a:cxn ang="0">
                <a:pos x="connsiteX0" y="connsiteY0"/>
              </a:cxn>
              <a:cxn ang="0">
                <a:pos x="connsiteX1" y="connsiteY1"/>
              </a:cxn>
              <a:cxn ang="0">
                <a:pos x="connsiteX2" y="connsiteY2"/>
              </a:cxn>
            </a:cxnLst>
            <a:rect l="l" t="t" r="r" b="b"/>
            <a:pathLst>
              <a:path w="342415" h="2610464">
                <a:moveTo>
                  <a:pt x="258096" y="0"/>
                </a:moveTo>
                <a:cubicBezTo>
                  <a:pt x="467032" y="229214"/>
                  <a:pt x="226141" y="893507"/>
                  <a:pt x="191727" y="1143001"/>
                </a:cubicBezTo>
                <a:cubicBezTo>
                  <a:pt x="113069" y="1421991"/>
                  <a:pt x="20894" y="2552700"/>
                  <a:pt x="0" y="261046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1026" name="Picture 2" descr="Digital Inclusion Alliance Wales (@DIAWales) / X">
            <a:extLst>
              <a:ext uri="{FF2B5EF4-FFF2-40B4-BE49-F238E27FC236}">
                <a16:creationId xmlns:a16="http://schemas.microsoft.com/office/drawing/2014/main" id="{141C70B2-EB39-6357-AFB4-31D20CDDC5B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6728" b="28146"/>
          <a:stretch/>
        </p:blipFill>
        <p:spPr bwMode="auto">
          <a:xfrm>
            <a:off x="6476606" y="234571"/>
            <a:ext cx="1393371" cy="62877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ome">
            <a:extLst>
              <a:ext uri="{FF2B5EF4-FFF2-40B4-BE49-F238E27FC236}">
                <a16:creationId xmlns:a16="http://schemas.microsoft.com/office/drawing/2014/main" id="{9B1E7FD2-C6CA-6734-C2D8-97F14C3A540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593" t="25791" r="6734" b="24414"/>
          <a:stretch/>
        </p:blipFill>
        <p:spPr bwMode="auto">
          <a:xfrm>
            <a:off x="6745914" y="2505370"/>
            <a:ext cx="1073403" cy="63880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West Glamorgan Regional Partnership - Swansea Bay University Health  Board">
            <a:extLst>
              <a:ext uri="{FF2B5EF4-FFF2-40B4-BE49-F238E27FC236}">
                <a16:creationId xmlns:a16="http://schemas.microsoft.com/office/drawing/2014/main" id="{BA9AE5CA-09E0-2C4C-A82C-C6CD0BE1A57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93804" y="1795692"/>
            <a:ext cx="2022127" cy="62877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SAIL Databank - HDR UK">
            <a:extLst>
              <a:ext uri="{FF2B5EF4-FFF2-40B4-BE49-F238E27FC236}">
                <a16:creationId xmlns:a16="http://schemas.microsoft.com/office/drawing/2014/main" id="{54C67C0A-C4EE-48B8-D450-9A999BE4DBC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901087" y="2997324"/>
            <a:ext cx="1056955" cy="5040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ywel Dda University Health Board">
            <a:extLst>
              <a:ext uri="{FF2B5EF4-FFF2-40B4-BE49-F238E27FC236}">
                <a16:creationId xmlns:a16="http://schemas.microsoft.com/office/drawing/2014/main" id="{50615F9F-1911-30A9-EFB1-458AFB246DB1}"/>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13907" y="2980788"/>
            <a:ext cx="1480458" cy="376026"/>
          </a:xfrm>
          <a:prstGeom prst="rect">
            <a:avLst/>
          </a:prstGeom>
          <a:noFill/>
          <a:extLst>
            <a:ext uri="{909E8E84-426E-40DD-AFC4-6F175D3DCCD1}">
              <a14:hiddenFill xmlns:a14="http://schemas.microsoft.com/office/drawing/2010/main">
                <a:solidFill>
                  <a:srgbClr val="FFFFFF"/>
                </a:solidFill>
              </a14:hiddenFill>
            </a:ext>
          </a:extLst>
        </p:spPr>
      </p:pic>
      <p:sp>
        <p:nvSpPr>
          <p:cNvPr id="27" name="Freeform: Shape 26">
            <a:extLst>
              <a:ext uri="{FF2B5EF4-FFF2-40B4-BE49-F238E27FC236}">
                <a16:creationId xmlns:a16="http://schemas.microsoft.com/office/drawing/2014/main" id="{F2E89CDD-8E4A-5A04-5652-052B02993814}"/>
              </a:ext>
            </a:extLst>
          </p:cNvPr>
          <p:cNvSpPr/>
          <p:nvPr/>
        </p:nvSpPr>
        <p:spPr>
          <a:xfrm>
            <a:off x="6190320" y="4078400"/>
            <a:ext cx="674776" cy="330177"/>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0 w 601900"/>
              <a:gd name="connsiteY0" fmla="*/ 472951 h 513201"/>
              <a:gd name="connsiteX1" fmla="*/ 305210 w 601900"/>
              <a:gd name="connsiteY1" fmla="*/ 17389 h 513201"/>
              <a:gd name="connsiteX2" fmla="*/ 600178 w 601900"/>
              <a:gd name="connsiteY2" fmla="*/ 231240 h 513201"/>
              <a:gd name="connsiteX0" fmla="*/ 0 w 603335"/>
              <a:gd name="connsiteY0" fmla="*/ 245732 h 414778"/>
              <a:gd name="connsiteX1" fmla="*/ 394110 w 603335"/>
              <a:gd name="connsiteY1" fmla="*/ 393420 h 414778"/>
              <a:gd name="connsiteX2" fmla="*/ 600178 w 603335"/>
              <a:gd name="connsiteY2" fmla="*/ 4021 h 414778"/>
              <a:gd name="connsiteX0" fmla="*/ 0 w 628135"/>
              <a:gd name="connsiteY0" fmla="*/ 88367 h 263979"/>
              <a:gd name="connsiteX1" fmla="*/ 394110 w 628135"/>
              <a:gd name="connsiteY1" fmla="*/ 236055 h 263979"/>
              <a:gd name="connsiteX2" fmla="*/ 625578 w 628135"/>
              <a:gd name="connsiteY2" fmla="*/ 5406 h 263979"/>
              <a:gd name="connsiteX0" fmla="*/ 0 w 628135"/>
              <a:gd name="connsiteY0" fmla="*/ 88367 h 263979"/>
              <a:gd name="connsiteX1" fmla="*/ 394110 w 628135"/>
              <a:gd name="connsiteY1" fmla="*/ 236055 h 263979"/>
              <a:gd name="connsiteX2" fmla="*/ 625578 w 628135"/>
              <a:gd name="connsiteY2" fmla="*/ 5406 h 263979"/>
              <a:gd name="connsiteX0" fmla="*/ 0 w 629091"/>
              <a:gd name="connsiteY0" fmla="*/ 93576 h 257973"/>
              <a:gd name="connsiteX1" fmla="*/ 394110 w 629091"/>
              <a:gd name="connsiteY1" fmla="*/ 241264 h 257973"/>
              <a:gd name="connsiteX2" fmla="*/ 625578 w 629091"/>
              <a:gd name="connsiteY2" fmla="*/ 10615 h 257973"/>
              <a:gd name="connsiteX0" fmla="*/ 0 w 630611"/>
              <a:gd name="connsiteY0" fmla="*/ 91920 h 288870"/>
              <a:gd name="connsiteX1" fmla="*/ 425860 w 630611"/>
              <a:gd name="connsiteY1" fmla="*/ 284058 h 288870"/>
              <a:gd name="connsiteX2" fmla="*/ 625578 w 630611"/>
              <a:gd name="connsiteY2" fmla="*/ 8959 h 288870"/>
              <a:gd name="connsiteX0" fmla="*/ 0 w 630611"/>
              <a:gd name="connsiteY0" fmla="*/ 91920 h 284058"/>
              <a:gd name="connsiteX1" fmla="*/ 425860 w 630611"/>
              <a:gd name="connsiteY1" fmla="*/ 284058 h 284058"/>
              <a:gd name="connsiteX2" fmla="*/ 625578 w 630611"/>
              <a:gd name="connsiteY2" fmla="*/ 8959 h 284058"/>
              <a:gd name="connsiteX0" fmla="*/ 0 w 630243"/>
              <a:gd name="connsiteY0" fmla="*/ 92535 h 284673"/>
              <a:gd name="connsiteX1" fmla="*/ 425860 w 630243"/>
              <a:gd name="connsiteY1" fmla="*/ 284673 h 284673"/>
              <a:gd name="connsiteX2" fmla="*/ 625578 w 630243"/>
              <a:gd name="connsiteY2" fmla="*/ 9574 h 284673"/>
              <a:gd name="connsiteX0" fmla="*/ 0 w 630243"/>
              <a:gd name="connsiteY0" fmla="*/ 92535 h 284673"/>
              <a:gd name="connsiteX1" fmla="*/ 425860 w 630243"/>
              <a:gd name="connsiteY1" fmla="*/ 284673 h 284673"/>
              <a:gd name="connsiteX2" fmla="*/ 625578 w 630243"/>
              <a:gd name="connsiteY2" fmla="*/ 9574 h 284673"/>
            </a:gdLst>
            <a:ahLst/>
            <a:cxnLst>
              <a:cxn ang="0">
                <a:pos x="connsiteX0" y="connsiteY0"/>
              </a:cxn>
              <a:cxn ang="0">
                <a:pos x="connsiteX1" y="connsiteY1"/>
              </a:cxn>
              <a:cxn ang="0">
                <a:pos x="connsiteX2" y="connsiteY2"/>
              </a:cxn>
            </a:cxnLst>
            <a:rect l="l" t="t" r="r" b="b"/>
            <a:pathLst>
              <a:path w="630243" h="284673">
                <a:moveTo>
                  <a:pt x="0" y="92535"/>
                </a:moveTo>
                <a:cubicBezTo>
                  <a:pt x="234336" y="283649"/>
                  <a:pt x="229011" y="271768"/>
                  <a:pt x="425860" y="284673"/>
                </a:cubicBezTo>
                <a:cubicBezTo>
                  <a:pt x="600178" y="169553"/>
                  <a:pt x="646472" y="-48190"/>
                  <a:pt x="625578" y="957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62" name="Picture 14" descr="City and County of Swansea Council - Wikipedia">
            <a:extLst>
              <a:ext uri="{FF2B5EF4-FFF2-40B4-BE49-F238E27FC236}">
                <a16:creationId xmlns:a16="http://schemas.microsoft.com/office/drawing/2014/main" id="{211018ED-E6D6-79C6-895C-20EB39A8C720}"/>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475023" y="3540237"/>
            <a:ext cx="776046" cy="91476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3">
            <a:extLst>
              <a:ext uri="{FF2B5EF4-FFF2-40B4-BE49-F238E27FC236}">
                <a16:creationId xmlns:a16="http://schemas.microsoft.com/office/drawing/2014/main" id="{CF95506B-2417-2E7F-7923-8D9D501288FD}"/>
              </a:ext>
            </a:extLst>
          </p:cNvPr>
          <p:cNvSpPr txBox="1">
            <a:spLocks/>
          </p:cNvSpPr>
          <p:nvPr/>
        </p:nvSpPr>
        <p:spPr>
          <a:xfrm>
            <a:off x="1956320" y="462899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405855894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32856CEB-BC76-DAA6-798C-89CF54BD2F3D}"/>
              </a:ext>
            </a:extLst>
          </p:cNvPr>
          <p:cNvSpPr/>
          <p:nvPr/>
        </p:nvSpPr>
        <p:spPr>
          <a:xfrm>
            <a:off x="4572000" y="611195"/>
            <a:ext cx="4448558" cy="2492077"/>
          </a:xfrm>
          <a:prstGeom prst="roundRect">
            <a:avLst>
              <a:gd name="adj" fmla="val 10552"/>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17" name="Oval 16">
            <a:extLst>
              <a:ext uri="{FF2B5EF4-FFF2-40B4-BE49-F238E27FC236}">
                <a16:creationId xmlns:a16="http://schemas.microsoft.com/office/drawing/2014/main" id="{E97798EA-D9E4-ED96-285A-D25476D2F3A7}"/>
              </a:ext>
            </a:extLst>
          </p:cNvPr>
          <p:cNvSpPr/>
          <p:nvPr/>
        </p:nvSpPr>
        <p:spPr>
          <a:xfrm>
            <a:off x="5397419" y="1483424"/>
            <a:ext cx="1593424" cy="1531018"/>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Only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36%</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the &gt;75s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have basic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skills </a:t>
            </a:r>
            <a:endParaRPr kumimoji="0" lang="en-GB"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 name="Oval 14">
            <a:extLst>
              <a:ext uri="{FF2B5EF4-FFF2-40B4-BE49-F238E27FC236}">
                <a16:creationId xmlns:a16="http://schemas.microsoft.com/office/drawing/2014/main" id="{541337B5-DA8F-AC63-5706-6E1CD0C5CF09}"/>
              </a:ext>
            </a:extLst>
          </p:cNvPr>
          <p:cNvSpPr/>
          <p:nvPr/>
        </p:nvSpPr>
        <p:spPr>
          <a:xfrm>
            <a:off x="4514358" y="394086"/>
            <a:ext cx="1593424" cy="1531018"/>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27%</a:t>
            </a:r>
          </a:p>
          <a:p>
            <a:pPr marL="0" marR="0" lvl="0" indent="0" algn="ctr" defTabSz="825500" rtl="0" eaLnBrk="1" fontAlgn="auto" latinLnBrk="0" hangingPunct="0">
              <a:lnSpc>
                <a:spcPct val="100000"/>
              </a:lnSpc>
              <a:spcBef>
                <a:spcPts val="0"/>
              </a:spcBef>
              <a:spcAft>
                <a:spcPts val="0"/>
              </a:spcAft>
              <a:buClrTx/>
              <a:buSzTx/>
              <a:buFontTx/>
              <a:buNone/>
              <a:tabLst/>
              <a:defRPr/>
            </a:pPr>
            <a:r>
              <a:rPr lang="en-US" sz="1050" b="0" dirty="0">
                <a:solidFill>
                  <a:prstClr val="white"/>
                </a:solidFill>
                <a:latin typeface="Arial" panose="020B0604020202020204" pitchFamily="34" charset="0"/>
                <a:ea typeface="+mn-ea"/>
                <a:cs typeface="Arial" panose="020B0604020202020204" pitchFamily="34" charset="0"/>
                <a:sym typeface="Helvetica Neue Medium"/>
              </a:rPr>
              <a:t>of people don’t demonstrate the skills required to complete basic</a:t>
            </a:r>
            <a:r>
              <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digital tasks </a:t>
            </a:r>
            <a:endParaRPr kumimoji="0" lang="en-GB"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 name="Oval 18">
            <a:extLst>
              <a:ext uri="{FF2B5EF4-FFF2-40B4-BE49-F238E27FC236}">
                <a16:creationId xmlns:a16="http://schemas.microsoft.com/office/drawing/2014/main" id="{06A3862A-8FAF-3A81-3ED0-68B112B003AB}"/>
              </a:ext>
            </a:extLst>
          </p:cNvPr>
          <p:cNvSpPr/>
          <p:nvPr/>
        </p:nvSpPr>
        <p:spPr>
          <a:xfrm>
            <a:off x="6234897" y="566990"/>
            <a:ext cx="1593424" cy="1531018"/>
          </a:xfrm>
          <a:prstGeom prst="ellipse">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19%</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people with disabilities do not personally use the internet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0" name="Oval 19">
            <a:extLst>
              <a:ext uri="{FF2B5EF4-FFF2-40B4-BE49-F238E27FC236}">
                <a16:creationId xmlns:a16="http://schemas.microsoft.com/office/drawing/2014/main" id="{52D97BC8-7386-73D1-A49E-3223E5F67774}"/>
              </a:ext>
            </a:extLst>
          </p:cNvPr>
          <p:cNvSpPr/>
          <p:nvPr/>
        </p:nvSpPr>
        <p:spPr>
          <a:xfrm>
            <a:off x="7453348" y="1496651"/>
            <a:ext cx="1593424" cy="1531018"/>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dirty="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dirty="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dirty="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dirty="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dirty="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dirty="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dirty="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People with higher </a:t>
            </a:r>
            <a:r>
              <a:rPr lang="en-US" sz="1050" b="0" dirty="0">
                <a:solidFill>
                  <a:prstClr val="white"/>
                </a:solidFill>
                <a:latin typeface="Arial" panose="020B0604020202020204" pitchFamily="34" charset="0"/>
                <a:ea typeface="+mn-ea"/>
                <a:cs typeface="Arial" panose="020B0604020202020204" pitchFamily="34" charset="0"/>
                <a:sym typeface="Helvetica Neue Medium"/>
              </a:rPr>
              <a:t>levels of education are more likely to be digitally included </a:t>
            </a:r>
            <a:endPar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2" name="Graphic 21" descr="Remote learning math with solid fill">
            <a:extLst>
              <a:ext uri="{FF2B5EF4-FFF2-40B4-BE49-F238E27FC236}">
                <a16:creationId xmlns:a16="http://schemas.microsoft.com/office/drawing/2014/main" id="{67F4EA18-C32B-634F-4D43-40FEA492A2E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39092" y="1666714"/>
            <a:ext cx="392447" cy="392447"/>
          </a:xfrm>
          <a:prstGeom prst="rect">
            <a:avLst/>
          </a:prstGeom>
        </p:spPr>
      </p:pic>
      <p:grpSp>
        <p:nvGrpSpPr>
          <p:cNvPr id="26" name="Group 25">
            <a:extLst>
              <a:ext uri="{FF2B5EF4-FFF2-40B4-BE49-F238E27FC236}">
                <a16:creationId xmlns:a16="http://schemas.microsoft.com/office/drawing/2014/main" id="{388971C4-35AA-C28C-8CE9-738DFBD08AEA}"/>
              </a:ext>
            </a:extLst>
          </p:cNvPr>
          <p:cNvGrpSpPr/>
          <p:nvPr/>
        </p:nvGrpSpPr>
        <p:grpSpPr>
          <a:xfrm>
            <a:off x="4574960" y="1840165"/>
            <a:ext cx="1239325" cy="1230792"/>
            <a:chOff x="4725618" y="901054"/>
            <a:chExt cx="1239325" cy="1230792"/>
          </a:xfrm>
          <a:solidFill>
            <a:schemeClr val="accent6"/>
          </a:solidFill>
        </p:grpSpPr>
        <p:sp>
          <p:nvSpPr>
            <p:cNvPr id="23" name="Oval 22">
              <a:extLst>
                <a:ext uri="{FF2B5EF4-FFF2-40B4-BE49-F238E27FC236}">
                  <a16:creationId xmlns:a16="http://schemas.microsoft.com/office/drawing/2014/main" id="{B3A4FD06-BDB0-19E1-E5E0-0265F586071D}"/>
                </a:ext>
              </a:extLst>
            </p:cNvPr>
            <p:cNvSpPr/>
            <p:nvPr/>
          </p:nvSpPr>
          <p:spPr>
            <a:xfrm>
              <a:off x="4725618" y="901054"/>
              <a:ext cx="1239325" cy="1230792"/>
            </a:xfrm>
            <a:prstGeom prst="ellipse">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There is a higher level of digital literacy among young people</a:t>
              </a:r>
              <a:endParaRPr kumimoji="0" lang="en-GB"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5" name="Graphic 24" descr="School boy with solid fill">
              <a:extLst>
                <a:ext uri="{FF2B5EF4-FFF2-40B4-BE49-F238E27FC236}">
                  <a16:creationId xmlns:a16="http://schemas.microsoft.com/office/drawing/2014/main" id="{68871D6C-30A7-FE9D-F7E0-006D9BE8E7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969" y="923538"/>
              <a:ext cx="244216" cy="244216"/>
            </a:xfrm>
            <a:prstGeom prst="rect">
              <a:avLst/>
            </a:prstGeom>
          </p:spPr>
        </p:pic>
      </p:grpSp>
      <p:sp>
        <p:nvSpPr>
          <p:cNvPr id="28" name="Oval 27">
            <a:extLst>
              <a:ext uri="{FF2B5EF4-FFF2-40B4-BE49-F238E27FC236}">
                <a16:creationId xmlns:a16="http://schemas.microsoft.com/office/drawing/2014/main" id="{5F18761B-4A4E-0A97-52C9-7E0016096BED}"/>
              </a:ext>
            </a:extLst>
          </p:cNvPr>
          <p:cNvSpPr>
            <a:spLocks noChangeAspect="1"/>
          </p:cNvSpPr>
          <p:nvPr/>
        </p:nvSpPr>
        <p:spPr>
          <a:xfrm>
            <a:off x="7642358" y="400362"/>
            <a:ext cx="1318394" cy="1318394"/>
          </a:xfrm>
          <a:prstGeom prst="ellipse">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Residents in Social Housing</a:t>
            </a:r>
            <a:r>
              <a:rPr lang="en-US" sz="1050" b="0">
                <a:solidFill>
                  <a:prstClr val="white"/>
                </a:solidFill>
                <a:latin typeface="Arial" panose="020B0604020202020204" pitchFamily="34" charset="0"/>
                <a:ea typeface="+mn-ea"/>
                <a:cs typeface="Arial" panose="020B0604020202020204" pitchFamily="34" charset="0"/>
                <a:sym typeface="Helvetica Neue Medium"/>
              </a:rPr>
              <a:t> are</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1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15%</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less likely to have internet access</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0" name="Rectangle 29">
            <a:extLst>
              <a:ext uri="{FF2B5EF4-FFF2-40B4-BE49-F238E27FC236}">
                <a16:creationId xmlns:a16="http://schemas.microsoft.com/office/drawing/2014/main" id="{CB1811CC-32D9-557D-9F8E-4D4C3748212B}"/>
              </a:ext>
            </a:extLst>
          </p:cNvPr>
          <p:cNvSpPr/>
          <p:nvPr/>
        </p:nvSpPr>
        <p:spPr>
          <a:xfrm>
            <a:off x="147484" y="610517"/>
            <a:ext cx="4340660" cy="391072"/>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A large minority of our population do not have the necessary access, skills, motivation and trust required to be able to </a:t>
            </a:r>
            <a:r>
              <a:rPr kumimoji="0" lang="en-US" sz="1050" b="0" i="0" u="none" strike="noStrike" kern="0" cap="none" spc="0" normalizeH="0" baseline="0" noProof="0" dirty="0" err="1">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utilise</a:t>
            </a:r>
            <a:r>
              <a:rPr kumimoji="0" lang="en-US" sz="1050" b="0"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 digital services. </a:t>
            </a:r>
            <a:endParaRPr kumimoji="0" lang="en-GB" sz="1050" b="0"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38">
            <a:extLst>
              <a:ext uri="{FF2B5EF4-FFF2-40B4-BE49-F238E27FC236}">
                <a16:creationId xmlns:a16="http://schemas.microsoft.com/office/drawing/2014/main" id="{7235C2AE-DCE3-CFEE-A1CF-B3730336A5C9}"/>
              </a:ext>
            </a:extLst>
          </p:cNvPr>
          <p:cNvSpPr/>
          <p:nvPr/>
        </p:nvSpPr>
        <p:spPr>
          <a:xfrm>
            <a:off x="4572000" y="3131802"/>
            <a:ext cx="4448559" cy="1361584"/>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Actions to Encourage Digital Uptake: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Evaluating digital interventions for inclusivity is critical to preventing a two-tier health system emerging, where those with poor digital access are excluded from aspects of the health services. </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SBU will work together with national and local partners</a:t>
            </a:r>
            <a:r>
              <a:rPr lang="en-US" sz="1050" b="0" dirty="0">
                <a:solidFill>
                  <a:srgbClr val="1F355E"/>
                </a:solidFill>
                <a:latin typeface="Arial" panose="020B0604020202020204" pitchFamily="34" charset="0"/>
                <a:ea typeface="+mn-ea"/>
                <a:cs typeface="Arial" panose="020B0604020202020204" pitchFamily="34" charset="0"/>
                <a:sym typeface="Helvetica Neue Medium"/>
              </a:rPr>
              <a:t>, e.g. Digital Inclusion Alliance Wales, Digital Communities Wales and Local Authorities, </a:t>
            </a: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to deliver the Digital Inclusion Charter and improve the digital literacy </a:t>
            </a:r>
            <a:r>
              <a:rPr lang="en-US" sz="1050" b="0" dirty="0">
                <a:solidFill>
                  <a:srgbClr val="1F355E"/>
                </a:solidFill>
                <a:latin typeface="Arial" panose="020B0604020202020204" pitchFamily="34" charset="0"/>
                <a:ea typeface="+mn-ea"/>
                <a:cs typeface="Arial" panose="020B0604020202020204" pitchFamily="34" charset="0"/>
                <a:sym typeface="Helvetica Neue Medium"/>
              </a:rPr>
              <a:t>of</a:t>
            </a: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our citizens and patients.</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 name="TextBox 1">
            <a:extLst>
              <a:ext uri="{FF2B5EF4-FFF2-40B4-BE49-F238E27FC236}">
                <a16:creationId xmlns:a16="http://schemas.microsoft.com/office/drawing/2014/main" id="{51521874-8834-001D-21BE-2409024406B9}"/>
              </a:ext>
            </a:extLst>
          </p:cNvPr>
          <p:cNvSpPr txBox="1"/>
          <p:nvPr/>
        </p:nvSpPr>
        <p:spPr>
          <a:xfrm>
            <a:off x="4869022" y="112760"/>
            <a:ext cx="3869029"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*SOURCE: Digital Inclusion and Basic Digital Skills in Wales (2019-2020), Welsh Government, 2020</a:t>
            </a:r>
            <a:r>
              <a:rPr lang="en-GB" sz="800" b="0" i="1" dirty="0">
                <a:solidFill>
                  <a:srgbClr val="1F355E"/>
                </a:solidFill>
                <a:latin typeface="Arial" panose="020B0604020202020204" pitchFamily="34" charset="0"/>
                <a:cs typeface="Arial" panose="020B0604020202020204" pitchFamily="34" charset="0"/>
              </a:rPr>
              <a:t>; Digital inclusion: collaborative opportunities, DHCW, 2023.</a:t>
            </a:r>
            <a:endParaRPr kumimoji="0" lang="en-GB" sz="800" b="0" i="1"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grpSp>
        <p:nvGrpSpPr>
          <p:cNvPr id="3" name="Group 2">
            <a:extLst>
              <a:ext uri="{FF2B5EF4-FFF2-40B4-BE49-F238E27FC236}">
                <a16:creationId xmlns:a16="http://schemas.microsoft.com/office/drawing/2014/main" id="{E7F6BD2A-368D-DD06-3645-4A4FCDD13BF2}"/>
              </a:ext>
            </a:extLst>
          </p:cNvPr>
          <p:cNvGrpSpPr/>
          <p:nvPr/>
        </p:nvGrpSpPr>
        <p:grpSpPr>
          <a:xfrm>
            <a:off x="-1" y="-5787"/>
            <a:ext cx="9143998" cy="165595"/>
            <a:chOff x="374266" y="2474302"/>
            <a:chExt cx="13719657" cy="820603"/>
          </a:xfrm>
        </p:grpSpPr>
        <p:sp>
          <p:nvSpPr>
            <p:cNvPr id="6" name="Arrow: Pentagon 5">
              <a:extLst>
                <a:ext uri="{FF2B5EF4-FFF2-40B4-BE49-F238E27FC236}">
                  <a16:creationId xmlns:a16="http://schemas.microsoft.com/office/drawing/2014/main" id="{81E411FB-5C2C-C1B0-EE07-193155C683C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F0A68E6D-0D07-D8FE-0DDB-9FDC3958F05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D475C238-834B-E01B-91A6-B450BAC03E52}"/>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7FF7655E-3D65-FBBB-9799-EA0D214535D3}"/>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544F1AE5-A98B-FE7F-83B5-FF9F9EDD9A5D}"/>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1" name="Arrow: Chevron 10">
              <a:extLst>
                <a:ext uri="{FF2B5EF4-FFF2-40B4-BE49-F238E27FC236}">
                  <a16:creationId xmlns:a16="http://schemas.microsoft.com/office/drawing/2014/main" id="{B703279D-4E3C-4F55-CB36-970A2044CD6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4" name="Rectangle 13">
            <a:extLst>
              <a:ext uri="{FF2B5EF4-FFF2-40B4-BE49-F238E27FC236}">
                <a16:creationId xmlns:a16="http://schemas.microsoft.com/office/drawing/2014/main" id="{F84A214E-B92A-73FD-132E-A58ABDDA09BF}"/>
              </a:ext>
            </a:extLst>
          </p:cNvPr>
          <p:cNvSpPr/>
          <p:nvPr/>
        </p:nvSpPr>
        <p:spPr>
          <a:xfrm>
            <a:off x="147483" y="1054013"/>
            <a:ext cx="4344289" cy="344618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Who is likely to be digitally excluded:</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rPr>
              <a:t>Older adults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dirty="0">
                <a:solidFill>
                  <a:srgbClr val="1F355E"/>
                </a:solidFill>
                <a:latin typeface="Arial" panose="020B0604020202020204" pitchFamily="34" charset="0"/>
                <a:ea typeface="+mn-ea"/>
                <a:cs typeface="Arial" panose="020B0604020202020204" pitchFamily="34" charset="0"/>
              </a:rPr>
              <a:t>People with disabilities or long-term health conditions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rPr>
              <a:t>Lower educational attainment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dirty="0">
                <a:solidFill>
                  <a:srgbClr val="1F355E"/>
                </a:solidFill>
                <a:latin typeface="Arial" panose="020B0604020202020204" pitchFamily="34" charset="0"/>
                <a:ea typeface="+mn-ea"/>
                <a:cs typeface="Arial" panose="020B0604020202020204" pitchFamily="34" charset="0"/>
              </a:rPr>
              <a:t>Lower income individuals and families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dirty="0">
                <a:solidFill>
                  <a:srgbClr val="1F355E"/>
                </a:solidFill>
                <a:latin typeface="Arial" panose="020B0604020202020204" pitchFamily="34" charset="0"/>
                <a:ea typeface="+mn-ea"/>
                <a:cs typeface="Arial" panose="020B0604020202020204" pitchFamily="34" charset="0"/>
              </a:rPr>
              <a:t>People living in rural areas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dirty="0">
                <a:solidFill>
                  <a:srgbClr val="1F355E"/>
                </a:solidFill>
                <a:latin typeface="Arial" panose="020B0604020202020204" pitchFamily="34" charset="0"/>
                <a:ea typeface="+mn-ea"/>
                <a:cs typeface="Arial" panose="020B0604020202020204" pitchFamily="34" charset="0"/>
              </a:rPr>
              <a:t>Welsh speakers and individuals whose first language is not English</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dirty="0">
                <a:solidFill>
                  <a:srgbClr val="1F355E"/>
                </a:solidFill>
                <a:latin typeface="Arial" panose="020B0604020202020204" pitchFamily="34" charset="0"/>
                <a:ea typeface="+mn-ea"/>
                <a:cs typeface="Arial" panose="020B0604020202020204" pitchFamily="34" charset="0"/>
              </a:rPr>
              <a:t>Socially isolated and lonely people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dirty="0">
                <a:solidFill>
                  <a:srgbClr val="1F355E"/>
                </a:solidFill>
                <a:latin typeface="Arial" panose="020B0604020202020204" pitchFamily="34" charset="0"/>
                <a:ea typeface="+mn-ea"/>
                <a:cs typeface="Arial" panose="020B0604020202020204" pitchFamily="34" charset="0"/>
              </a:rPr>
              <a:t>Homeless people</a:t>
            </a:r>
          </a:p>
          <a:p>
            <a:pPr marR="0" lvl="0" algn="l" defTabSz="825500" rtl="0" eaLnBrk="1" fontAlgn="auto" latinLnBrk="0" hangingPunct="0">
              <a:lnSpc>
                <a:spcPct val="100000"/>
              </a:lnSpc>
              <a:spcBef>
                <a:spcPts val="0"/>
              </a:spcBef>
              <a:spcAft>
                <a:spcPts val="0"/>
              </a:spcAft>
              <a:buClrTx/>
              <a:buSzTx/>
              <a:tabLst/>
              <a:defRPr/>
            </a:pPr>
            <a:r>
              <a:rPr lang="en-US" sz="1050" b="0" dirty="0">
                <a:solidFill>
                  <a:srgbClr val="1F355E"/>
                </a:solidFill>
                <a:latin typeface="Arial" panose="020B0604020202020204" pitchFamily="34" charset="0"/>
                <a:ea typeface="+mn-ea"/>
                <a:cs typeface="Arial" panose="020B0604020202020204" pitchFamily="34" charset="0"/>
              </a:rPr>
              <a:t>Many of these groups are likely to be the heaviest users of health and  care services, so risk being left in the digital health transformation.</a:t>
            </a:r>
          </a:p>
          <a:p>
            <a:pPr marR="0" lvl="0" algn="l" defTabSz="825500" rtl="0" eaLnBrk="1" fontAlgn="auto" latinLnBrk="0" hangingPunct="0">
              <a:lnSpc>
                <a:spcPct val="100000"/>
              </a:lnSpc>
              <a:spcBef>
                <a:spcPts val="0"/>
              </a:spcBef>
              <a:spcAft>
                <a:spcPts val="0"/>
              </a:spcAft>
              <a:buClrTx/>
              <a:buSzTx/>
              <a:tabLst/>
              <a:defRPr/>
            </a:pPr>
            <a:endParaRPr lang="en-US" sz="1050" b="0" dirty="0">
              <a:solidFill>
                <a:srgbClr val="1F355E"/>
              </a:solidFill>
              <a:latin typeface="Arial" panose="020B0604020202020204" pitchFamily="34" charset="0"/>
              <a:ea typeface="+mn-ea"/>
              <a:cs typeface="Arial" panose="020B0604020202020204" pitchFamily="34" charset="0"/>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Implications for Swansea Bay Patients: </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Our digital transformation and redesign processes must be conscious never to exclude our patients from healthcare on the basis of digital ability. This means a number of settings will need both digital and non-digital options available to meet patient need. </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 designing patient facing digital services, we must ensure the design is as intuitive and accessible as possible (e.g.</a:t>
            </a:r>
            <a:r>
              <a:rPr lang="en-US" sz="1050" b="0" dirty="0">
                <a:solidFill>
                  <a:srgbClr val="1F355E"/>
                </a:solidFill>
                <a:latin typeface="Arial" panose="020B0604020202020204" pitchFamily="34" charset="0"/>
                <a:ea typeface="+mn-ea"/>
                <a:cs typeface="Arial" panose="020B0604020202020204" pitchFamily="34" charset="0"/>
                <a:sym typeface="Helvetica Neue Medium"/>
              </a:rPr>
              <a:t> multi-lingual, device agnostic etc.)</a:t>
            </a: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to </a:t>
            </a:r>
            <a:r>
              <a:rPr kumimoji="0" lang="en-US" sz="1050" b="0" i="0" u="none" strike="noStrike" kern="0" cap="none" spc="0" normalizeH="0" baseline="0" noProof="0" dirty="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maximise</a:t>
            </a: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adoption. Patient facing services should be simple to use with no training.</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16" name="Oval 15">
            <a:extLst>
              <a:ext uri="{FF2B5EF4-FFF2-40B4-BE49-F238E27FC236}">
                <a16:creationId xmlns:a16="http://schemas.microsoft.com/office/drawing/2014/main" id="{D4A39495-76CB-7188-2972-FE84985EC0D6}"/>
              </a:ext>
            </a:extLst>
          </p:cNvPr>
          <p:cNvSpPr>
            <a:spLocks noChangeAspect="1"/>
          </p:cNvSpPr>
          <p:nvPr/>
        </p:nvSpPr>
        <p:spPr>
          <a:xfrm>
            <a:off x="6613706" y="2050307"/>
            <a:ext cx="1088330" cy="1045706"/>
          </a:xfrm>
          <a:prstGeom prst="ellips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Exclusion in Wales is higher than the rest of the UK</a:t>
            </a:r>
            <a:endParaRPr kumimoji="0" lang="en-GB" sz="105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Title 1">
            <a:extLst>
              <a:ext uri="{FF2B5EF4-FFF2-40B4-BE49-F238E27FC236}">
                <a16:creationId xmlns:a16="http://schemas.microsoft.com/office/drawing/2014/main" id="{653F098C-45BB-974B-5A87-CCB4C010A73C}"/>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Digital Inclusion Matters</a:t>
            </a:r>
          </a:p>
        </p:txBody>
      </p:sp>
      <p:sp>
        <p:nvSpPr>
          <p:cNvPr id="12" name="Footer Placeholder 3">
            <a:extLst>
              <a:ext uri="{FF2B5EF4-FFF2-40B4-BE49-F238E27FC236}">
                <a16:creationId xmlns:a16="http://schemas.microsoft.com/office/drawing/2014/main" id="{1937C0F8-64BB-281D-FFD3-7B9C0C5D241D}"/>
              </a:ext>
            </a:extLst>
          </p:cNvPr>
          <p:cNvSpPr txBox="1">
            <a:spLocks/>
          </p:cNvSpPr>
          <p:nvPr/>
        </p:nvSpPr>
        <p:spPr>
          <a:xfrm>
            <a:off x="1968193" y="4649785"/>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272823807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3C33B-E0EC-C889-BAE9-C67369F1B9B5}"/>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DC176416-2045-9E22-1BC2-AC5CB70722D6}"/>
              </a:ext>
            </a:extLst>
          </p:cNvPr>
          <p:cNvGrpSpPr/>
          <p:nvPr/>
        </p:nvGrpSpPr>
        <p:grpSpPr>
          <a:xfrm>
            <a:off x="-1" y="-5787"/>
            <a:ext cx="9143998" cy="165595"/>
            <a:chOff x="374266" y="2474302"/>
            <a:chExt cx="13719657" cy="820603"/>
          </a:xfrm>
        </p:grpSpPr>
        <p:sp>
          <p:nvSpPr>
            <p:cNvPr id="6" name="Arrow: Pentagon 5">
              <a:extLst>
                <a:ext uri="{FF2B5EF4-FFF2-40B4-BE49-F238E27FC236}">
                  <a16:creationId xmlns:a16="http://schemas.microsoft.com/office/drawing/2014/main" id="{92E6066C-3D4B-7523-0078-4EBEFAEAC0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122D3E6B-E8E1-9925-9E4D-511C8E87E9D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32C114E5-0E08-A454-2196-EB8DFB03FCF2}"/>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D9061D60-9CFD-5A54-965B-D59FB9CEFF8E}"/>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C6E3BEB3-0DE9-3A11-B0A5-A0E05E1BCA87}"/>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1" name="Arrow: Chevron 10">
              <a:extLst>
                <a:ext uri="{FF2B5EF4-FFF2-40B4-BE49-F238E27FC236}">
                  <a16:creationId xmlns:a16="http://schemas.microsoft.com/office/drawing/2014/main" id="{3888B9E8-DB07-E0CC-B473-9BDCAA5646B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1" name="Title 1">
            <a:extLst>
              <a:ext uri="{FF2B5EF4-FFF2-40B4-BE49-F238E27FC236}">
                <a16:creationId xmlns:a16="http://schemas.microsoft.com/office/drawing/2014/main" id="{EC0A5722-03F2-333E-E691-70DAB2D2B7B9}"/>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200" dirty="0">
                <a:solidFill>
                  <a:srgbClr val="1F355E"/>
                </a:solidFill>
                <a:latin typeface="Arial Black" panose="020B0A04020102020204" pitchFamily="34" charset="0"/>
              </a:rPr>
              <a:t>The Role of Cyber Security in Digital Transformation</a:t>
            </a:r>
          </a:p>
        </p:txBody>
      </p:sp>
      <p:sp>
        <p:nvSpPr>
          <p:cNvPr id="18" name="Rectangle 17">
            <a:extLst>
              <a:ext uri="{FF2B5EF4-FFF2-40B4-BE49-F238E27FC236}">
                <a16:creationId xmlns:a16="http://schemas.microsoft.com/office/drawing/2014/main" id="{B3A6C41C-417D-CB44-A2A8-A4494FB5B481}"/>
              </a:ext>
            </a:extLst>
          </p:cNvPr>
          <p:cNvSpPr/>
          <p:nvPr/>
        </p:nvSpPr>
        <p:spPr>
          <a:xfrm>
            <a:off x="142875" y="578048"/>
            <a:ext cx="8853642" cy="391072"/>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Protecting SBU against the ever-increasing sophistication of cyber attacks is crucial to guarantee uninterrupted availability and delivery of all our digital solutions. Without robust cyber security in place the safety, quality and timeliness of the patient care we deliver is at risk. </a:t>
            </a:r>
            <a:endParaRPr kumimoji="0" lang="en-GB" sz="1050" b="0" i="0" u="none" strike="noStrike" kern="0" cap="none" spc="0" normalizeH="0" baseline="0" noProof="0" dirty="0">
              <a:ln>
                <a:noFill/>
              </a:ln>
              <a:solidFill>
                <a:prstClr val="white"/>
              </a:solidFill>
              <a:effectLst/>
              <a:uLnTx/>
              <a:uFillTx/>
              <a:latin typeface="Helvetica Neue Medium"/>
              <a:ea typeface="+mn-ea"/>
              <a:cs typeface="+mn-cs"/>
              <a:sym typeface="Helvetica Neue Medium"/>
            </a:endParaRPr>
          </a:p>
        </p:txBody>
      </p:sp>
      <p:sp>
        <p:nvSpPr>
          <p:cNvPr id="24" name="Rectangle 23">
            <a:extLst>
              <a:ext uri="{FF2B5EF4-FFF2-40B4-BE49-F238E27FC236}">
                <a16:creationId xmlns:a16="http://schemas.microsoft.com/office/drawing/2014/main" id="{F10D76FD-1743-53BE-2632-A83B5C5F8D76}"/>
              </a:ext>
            </a:extLst>
          </p:cNvPr>
          <p:cNvSpPr/>
          <p:nvPr/>
        </p:nvSpPr>
        <p:spPr>
          <a:xfrm>
            <a:off x="4299155" y="1042611"/>
            <a:ext cx="4701969" cy="344935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lang="en-US" sz="1050" dirty="0">
                <a:solidFill>
                  <a:srgbClr val="1F355E"/>
                </a:solidFill>
                <a:latin typeface="Arial" panose="020B0604020202020204" pitchFamily="34" charset="0"/>
                <a:ea typeface="+mn-ea"/>
                <a:cs typeface="Arial" panose="020B0604020202020204" pitchFamily="34" charset="0"/>
                <a:sym typeface="Helvetica Neue Medium"/>
              </a:rPr>
              <a:t>Why is Cyber Security so important?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Reduced risk of successful cyber attacks means less risk of:</a:t>
            </a:r>
          </a:p>
          <a:p>
            <a:pPr marL="288000" lvl="6" indent="-171450" algn="l" defTabSz="825500">
              <a:buFont typeface="Courier New" panose="02070309020205020404" pitchFamily="49" charset="0"/>
              <a:buChar char="o"/>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Loss of access to digital systems / data</a:t>
            </a:r>
          </a:p>
          <a:p>
            <a:pPr marL="288000" lvl="6" indent="-171450" algn="l" defTabSz="825500">
              <a:buFont typeface="Courier New" panose="02070309020205020404" pitchFamily="49" charset="0"/>
              <a:buChar char="o"/>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Loss / </a:t>
            </a:r>
            <a:r>
              <a:rPr lang="en-US" sz="1050" b="0" dirty="0" err="1">
                <a:solidFill>
                  <a:srgbClr val="1F355E"/>
                </a:solidFill>
                <a:latin typeface="Arial" panose="020B0604020202020204" pitchFamily="34" charset="0"/>
                <a:ea typeface="+mn-ea"/>
                <a:cs typeface="Arial" panose="020B0604020202020204" pitchFamily="34" charset="0"/>
                <a:sym typeface="Helvetica Neue Medium"/>
              </a:rPr>
              <a:t>unauthorised</a:t>
            </a:r>
            <a:r>
              <a:rPr lang="en-US" sz="1050" b="0" dirty="0">
                <a:solidFill>
                  <a:srgbClr val="1F355E"/>
                </a:solidFill>
                <a:latin typeface="Arial" panose="020B0604020202020204" pitchFamily="34" charset="0"/>
                <a:ea typeface="+mn-ea"/>
                <a:cs typeface="Arial" panose="020B0604020202020204" pitchFamily="34" charset="0"/>
                <a:sym typeface="Helvetica Neue Medium"/>
              </a:rPr>
              <a:t> access to information </a:t>
            </a:r>
          </a:p>
          <a:p>
            <a:pPr marL="288000" lvl="6" indent="-171450" algn="l" defTabSz="825500">
              <a:buFont typeface="Courier New" panose="02070309020205020404" pitchFamily="49" charset="0"/>
              <a:buChar char="o"/>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Fraudulent transactions and financial loss</a:t>
            </a:r>
          </a:p>
          <a:p>
            <a:pPr marL="171450" indent="-171450" algn="l" defTabSz="825500">
              <a:buFont typeface="Arial" panose="020B0604020202020204" pitchFamily="34" charset="0"/>
              <a:buChar char="•"/>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Better knowledge of data privacy laws empowering us to go further with our data </a:t>
            </a:r>
          </a:p>
          <a:p>
            <a:pPr marL="171450" indent="-171450" algn="l" defTabSz="825500">
              <a:buFont typeface="Arial" panose="020B0604020202020204" pitchFamily="34" charset="0"/>
              <a:buChar char="•"/>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Reduced risk of legal challenge from incorrect application of data privacy laws</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To address this at scale we will need to work in partnership with partners such as the Welsh Government, DHCW and the NCSC, among others.</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lang="en-US" sz="1050" dirty="0">
              <a:solidFill>
                <a:srgbClr val="1F355E"/>
              </a:solidFill>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 Commitments for Digitally Enabling The One Bay Way:</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Committing to maintaining and increasing proactive cyber protection and prompt responses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Continuing to assure, test and monitor live and developing services, ensuring robust, secure and resilient services across SBU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Educating all our staff in cyber security, equipping them with the information to help mitigate cyber risks and protect sensitive information</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dirty="0">
                <a:solidFill>
                  <a:srgbClr val="1F355E"/>
                </a:solidFill>
                <a:latin typeface="Arial" panose="020B0604020202020204" pitchFamily="34" charset="0"/>
                <a:ea typeface="+mn-ea"/>
                <a:cs typeface="Arial" panose="020B0604020202020204" pitchFamily="34" charset="0"/>
                <a:sym typeface="Helvetica Neue Medium"/>
              </a:rPr>
              <a:t>Developing a robust Cyber Security plan, accompanied by a committed cyber security investment plan</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7" name="Rectangle: Rounded Corners 26">
            <a:extLst>
              <a:ext uri="{FF2B5EF4-FFF2-40B4-BE49-F238E27FC236}">
                <a16:creationId xmlns:a16="http://schemas.microsoft.com/office/drawing/2014/main" id="{F599161B-1D56-6B50-8CD6-D6EE12A118E9}"/>
              </a:ext>
            </a:extLst>
          </p:cNvPr>
          <p:cNvSpPr/>
          <p:nvPr/>
        </p:nvSpPr>
        <p:spPr>
          <a:xfrm>
            <a:off x="142874" y="1042611"/>
            <a:ext cx="4100859" cy="2204652"/>
          </a:xfrm>
          <a:prstGeom prst="roundRect">
            <a:avLst>
              <a:gd name="adj" fmla="val 10552"/>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400" i="0" u="none" strike="noStrike" kern="0" cap="none" spc="0" normalizeH="0" baseline="0" noProof="0" dirty="0">
                <a:ln>
                  <a:noFill/>
                </a:ln>
                <a:solidFill>
                  <a:srgbClr val="1F355E"/>
                </a:solidFill>
                <a:effectLst/>
                <a:uLnTx/>
                <a:uFillTx/>
                <a:latin typeface="Arial Black" panose="020B0A04020102020204" pitchFamily="34" charset="0"/>
                <a:ea typeface="+mn-ea"/>
                <a:cs typeface="+mn-cs"/>
                <a:sym typeface="Helvetica Neue Medium"/>
              </a:rPr>
              <a:t>The Cyber Assessment Framework</a:t>
            </a:r>
            <a:endParaRPr lang="en-GB" sz="800" dirty="0">
              <a:solidFill>
                <a:srgbClr val="1F355E"/>
              </a:solidFill>
              <a:latin typeface="Arial Black" panose="020B0A04020102020204" pitchFamily="34" charset="0"/>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Black" panose="020B0A04020102020204" pitchFamily="34" charset="0"/>
                <a:ea typeface="+mn-ea"/>
                <a:cs typeface="+mn-cs"/>
                <a:sym typeface="Helvetica Neue Medium"/>
              </a:rPr>
              <a:t>Developed by the National Cyber Security Centre (NCSC), and used by Welsh Government and DHCW, the Cyber Assessment Framework (CAF) is a comprehensive approach to assessing the extent </a:t>
            </a:r>
            <a:r>
              <a:rPr lang="en-GB" sz="800" b="0" dirty="0">
                <a:solidFill>
                  <a:srgbClr val="1F355E"/>
                </a:solidFill>
                <a:latin typeface="Arial Black" panose="020B0A04020102020204" pitchFamily="34" charset="0"/>
                <a:ea typeface="+mn-ea"/>
                <a:cs typeface="+mn-cs"/>
                <a:sym typeface="Helvetica Neue Medium"/>
              </a:rPr>
              <a:t>to </a:t>
            </a:r>
            <a:r>
              <a:rPr kumimoji="0" lang="en-GB" sz="800" b="0" i="0" u="none" strike="noStrike" kern="0" cap="none" spc="0" normalizeH="0" baseline="0" noProof="0" dirty="0">
                <a:ln>
                  <a:noFill/>
                </a:ln>
                <a:solidFill>
                  <a:srgbClr val="1F355E"/>
                </a:solidFill>
                <a:effectLst/>
                <a:uLnTx/>
                <a:uFillTx/>
                <a:latin typeface="Arial Black" panose="020B0A04020102020204" pitchFamily="34" charset="0"/>
                <a:ea typeface="+mn-ea"/>
                <a:cs typeface="+mn-cs"/>
                <a:sym typeface="Helvetica Neue Medium"/>
              </a:rPr>
              <a:t>which cyber risks are being managed. </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dirty="0">
              <a:ln>
                <a:noFill/>
              </a:ln>
              <a:solidFill>
                <a:prstClr val="black"/>
              </a:solidFill>
              <a:effectLst/>
              <a:uLnTx/>
              <a:uFillTx/>
              <a:latin typeface="Helvetica Neue Medium"/>
              <a:ea typeface="+mn-ea"/>
              <a:cs typeface="+mn-cs"/>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prstClr val="black"/>
              </a:solidFill>
              <a:effectLst/>
              <a:uLnTx/>
              <a:uFillTx/>
              <a:latin typeface="Helvetica Neue Medium"/>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prstClr val="black"/>
              </a:solidFill>
              <a:effectLst/>
              <a:uLnTx/>
              <a:uFillTx/>
              <a:latin typeface="Helvetica Neue Medium"/>
              <a:ea typeface="+mn-ea"/>
              <a:cs typeface="+mn-cs"/>
              <a:sym typeface="Helvetica Neue Medium"/>
            </a:endParaRPr>
          </a:p>
        </p:txBody>
      </p:sp>
      <p:sp>
        <p:nvSpPr>
          <p:cNvPr id="33" name="TextBox 32">
            <a:extLst>
              <a:ext uri="{FF2B5EF4-FFF2-40B4-BE49-F238E27FC236}">
                <a16:creationId xmlns:a16="http://schemas.microsoft.com/office/drawing/2014/main" id="{598013B6-D1D3-565A-AE02-6E2F82448F1C}"/>
              </a:ext>
            </a:extLst>
          </p:cNvPr>
          <p:cNvSpPr txBox="1"/>
          <p:nvPr/>
        </p:nvSpPr>
        <p:spPr>
          <a:xfrm>
            <a:off x="969581" y="4345482"/>
            <a:ext cx="336966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*SOURCE: Centre for Digital Public Services, Welsh Government, 2022</a:t>
            </a:r>
          </a:p>
        </p:txBody>
      </p:sp>
      <p:grpSp>
        <p:nvGrpSpPr>
          <p:cNvPr id="35" name="Group 34">
            <a:extLst>
              <a:ext uri="{FF2B5EF4-FFF2-40B4-BE49-F238E27FC236}">
                <a16:creationId xmlns:a16="http://schemas.microsoft.com/office/drawing/2014/main" id="{7C12D2F2-2C85-4243-7691-4F916D834E36}"/>
              </a:ext>
            </a:extLst>
          </p:cNvPr>
          <p:cNvGrpSpPr/>
          <p:nvPr/>
        </p:nvGrpSpPr>
        <p:grpSpPr>
          <a:xfrm>
            <a:off x="154485" y="3070602"/>
            <a:ext cx="4116959" cy="1332873"/>
            <a:chOff x="154485" y="5577825"/>
            <a:chExt cx="4116959" cy="1332873"/>
          </a:xfrm>
        </p:grpSpPr>
        <p:sp>
          <p:nvSpPr>
            <p:cNvPr id="31" name="Oval 30">
              <a:extLst>
                <a:ext uri="{FF2B5EF4-FFF2-40B4-BE49-F238E27FC236}">
                  <a16:creationId xmlns:a16="http://schemas.microsoft.com/office/drawing/2014/main" id="{695AC234-BDEF-B58A-01BA-241CD7E501DF}"/>
                </a:ext>
              </a:extLst>
            </p:cNvPr>
            <p:cNvSpPr>
              <a:spLocks noChangeAspect="1"/>
            </p:cNvSpPr>
            <p:nvPr/>
          </p:nvSpPr>
          <p:spPr>
            <a:xfrm>
              <a:off x="154485" y="5665997"/>
              <a:ext cx="1355121" cy="1244701"/>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The most common types of cyber crime (phishing &amp; malware) make up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60% of cyber crime</a:t>
              </a:r>
              <a:endParaRPr kumimoji="0" lang="en-GB" sz="1050" i="0" u="none" strike="noStrike" kern="0" cap="none" spc="0" normalizeH="0" baseline="0" noProof="0">
                <a:solidFill>
                  <a:prstClr val="white"/>
                </a:solidFill>
                <a:effectLst/>
                <a:uLnTx/>
                <a:uFillTx/>
                <a:latin typeface="Helvetica Neue Medium"/>
                <a:ea typeface="+mn-ea"/>
                <a:cs typeface="+mn-cs"/>
                <a:sym typeface="Helvetica Neue Medium"/>
              </a:endParaRPr>
            </a:p>
          </p:txBody>
        </p:sp>
        <p:sp>
          <p:nvSpPr>
            <p:cNvPr id="32" name="Oval 31">
              <a:extLst>
                <a:ext uri="{FF2B5EF4-FFF2-40B4-BE49-F238E27FC236}">
                  <a16:creationId xmlns:a16="http://schemas.microsoft.com/office/drawing/2014/main" id="{A69C6164-9A13-0DD5-63D2-DFBBE441D417}"/>
                </a:ext>
              </a:extLst>
            </p:cNvPr>
            <p:cNvSpPr>
              <a:spLocks noChangeAspect="1"/>
            </p:cNvSpPr>
            <p:nvPr/>
          </p:nvSpPr>
          <p:spPr>
            <a:xfrm>
              <a:off x="1560429" y="5623509"/>
              <a:ext cx="1265087" cy="1162003"/>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Estimated cost of cyber crime to Welsh public services is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£113m / year</a:t>
              </a:r>
              <a:endParaRPr kumimoji="0" lang="en-GB" sz="1050" i="0" u="none" strike="noStrike" kern="0" cap="none" spc="0" normalizeH="0" baseline="0" noProof="0">
                <a:solidFill>
                  <a:prstClr val="white"/>
                </a:solidFill>
                <a:effectLst/>
                <a:uLnTx/>
                <a:uFillTx/>
                <a:latin typeface="Helvetica Neue Medium"/>
                <a:ea typeface="+mn-ea"/>
                <a:cs typeface="+mn-cs"/>
                <a:sym typeface="Helvetica Neue Medium"/>
              </a:endParaRPr>
            </a:p>
          </p:txBody>
        </p:sp>
        <p:sp>
          <p:nvSpPr>
            <p:cNvPr id="34" name="Oval 33">
              <a:extLst>
                <a:ext uri="{FF2B5EF4-FFF2-40B4-BE49-F238E27FC236}">
                  <a16:creationId xmlns:a16="http://schemas.microsoft.com/office/drawing/2014/main" id="{B85CED0C-7162-84AC-87D2-63A9052EECC7}"/>
                </a:ext>
              </a:extLst>
            </p:cNvPr>
            <p:cNvSpPr>
              <a:spLocks noChangeAspect="1"/>
            </p:cNvSpPr>
            <p:nvPr/>
          </p:nvSpPr>
          <p:spPr>
            <a:xfrm>
              <a:off x="2876339" y="5577825"/>
              <a:ext cx="1395105" cy="1281427"/>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Around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40% of major incidents </a:t>
              </a: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reported to NCSC were aimed at public sector bodies</a:t>
              </a:r>
              <a:endParaRPr kumimoji="0" lang="en-GB" sz="800" i="0" u="none" strike="noStrike" kern="0" cap="none" spc="0" normalizeH="0" baseline="0" noProof="0">
                <a:solidFill>
                  <a:prstClr val="white"/>
                </a:solidFill>
                <a:effectLst/>
                <a:uLnTx/>
                <a:uFillTx/>
                <a:latin typeface="Helvetica Neue Medium"/>
                <a:ea typeface="+mn-ea"/>
                <a:cs typeface="+mn-cs"/>
                <a:sym typeface="Helvetica Neue Medium"/>
              </a:endParaRPr>
            </a:p>
          </p:txBody>
        </p:sp>
      </p:grpSp>
      <p:sp>
        <p:nvSpPr>
          <p:cNvPr id="36" name="Rectangle: Rounded Corners 35">
            <a:extLst>
              <a:ext uri="{FF2B5EF4-FFF2-40B4-BE49-F238E27FC236}">
                <a16:creationId xmlns:a16="http://schemas.microsoft.com/office/drawing/2014/main" id="{30B5D1E9-5BAA-D0B7-0803-689A6E4C92A4}"/>
              </a:ext>
            </a:extLst>
          </p:cNvPr>
          <p:cNvSpPr/>
          <p:nvPr/>
        </p:nvSpPr>
        <p:spPr>
          <a:xfrm>
            <a:off x="217656" y="1923555"/>
            <a:ext cx="3911892" cy="175870"/>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chemeClr val="tx1"/>
                </a:solidFill>
                <a:effectLst/>
                <a:uFillTx/>
                <a:latin typeface="+mn-lt"/>
                <a:ea typeface="+mn-ea"/>
                <a:cs typeface="+mn-cs"/>
                <a:sym typeface="Helvetica Neue Medium"/>
              </a:rPr>
              <a:t>Objectives</a:t>
            </a:r>
          </a:p>
        </p:txBody>
      </p:sp>
      <p:sp>
        <p:nvSpPr>
          <p:cNvPr id="42" name="Arrow: Chevron 41">
            <a:extLst>
              <a:ext uri="{FF2B5EF4-FFF2-40B4-BE49-F238E27FC236}">
                <a16:creationId xmlns:a16="http://schemas.microsoft.com/office/drawing/2014/main" id="{00465E3A-F5C7-7D92-41FF-9E5CF4A097CE}"/>
              </a:ext>
            </a:extLst>
          </p:cNvPr>
          <p:cNvSpPr/>
          <p:nvPr/>
        </p:nvSpPr>
        <p:spPr>
          <a:xfrm>
            <a:off x="3041945"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Minimising the impact of cyber security incidents</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4" name="Arrow: Chevron 53">
            <a:extLst>
              <a:ext uri="{FF2B5EF4-FFF2-40B4-BE49-F238E27FC236}">
                <a16:creationId xmlns:a16="http://schemas.microsoft.com/office/drawing/2014/main" id="{BC81B313-F8EC-D290-D526-5D995A272311}"/>
              </a:ext>
            </a:extLst>
          </p:cNvPr>
          <p:cNvSpPr/>
          <p:nvPr/>
        </p:nvSpPr>
        <p:spPr>
          <a:xfrm>
            <a:off x="2109922"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Detecting cyber security events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5" name="Arrow: Chevron 54">
            <a:extLst>
              <a:ext uri="{FF2B5EF4-FFF2-40B4-BE49-F238E27FC236}">
                <a16:creationId xmlns:a16="http://schemas.microsoft.com/office/drawing/2014/main" id="{143A411A-6350-EFB2-6FED-905C692FB008}"/>
              </a:ext>
            </a:extLst>
          </p:cNvPr>
          <p:cNvSpPr/>
          <p:nvPr/>
        </p:nvSpPr>
        <p:spPr>
          <a:xfrm>
            <a:off x="245876"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Managing security risk</a:t>
            </a:r>
          </a:p>
        </p:txBody>
      </p:sp>
      <p:sp>
        <p:nvSpPr>
          <p:cNvPr id="56" name="Arrow: Chevron 55">
            <a:extLst>
              <a:ext uri="{FF2B5EF4-FFF2-40B4-BE49-F238E27FC236}">
                <a16:creationId xmlns:a16="http://schemas.microsoft.com/office/drawing/2014/main" id="{AE310B66-62D7-2598-FC78-15C9ADEAD5E8}"/>
              </a:ext>
            </a:extLst>
          </p:cNvPr>
          <p:cNvSpPr/>
          <p:nvPr/>
        </p:nvSpPr>
        <p:spPr>
          <a:xfrm>
            <a:off x="1177899"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Protecting against cyber attack</a:t>
            </a:r>
          </a:p>
        </p:txBody>
      </p:sp>
      <p:sp>
        <p:nvSpPr>
          <p:cNvPr id="2" name="Footer Placeholder 3">
            <a:extLst>
              <a:ext uri="{FF2B5EF4-FFF2-40B4-BE49-F238E27FC236}">
                <a16:creationId xmlns:a16="http://schemas.microsoft.com/office/drawing/2014/main" id="{101B60E2-A339-9DC6-D4DB-B2E614817DF7}"/>
              </a:ext>
            </a:extLst>
          </p:cNvPr>
          <p:cNvSpPr txBox="1">
            <a:spLocks/>
          </p:cNvSpPr>
          <p:nvPr/>
        </p:nvSpPr>
        <p:spPr>
          <a:xfrm>
            <a:off x="1956319" y="4638378"/>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43960902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FEF4E-F776-E64E-4F8F-CDE26468BFE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467B088-A2BB-FAD6-8323-1742F7D79312}"/>
              </a:ext>
            </a:extLst>
          </p:cNvPr>
          <p:cNvSpPr>
            <a:spLocks noGrp="1"/>
          </p:cNvSpPr>
          <p:nvPr>
            <p:ph type="body" sz="quarter" idx="11"/>
          </p:nvPr>
        </p:nvSpPr>
        <p:spPr/>
        <p:txBody>
          <a:bodyPr>
            <a:normAutofit/>
          </a:bodyPr>
          <a:lstStyle/>
          <a:p>
            <a:r>
              <a:rPr lang="en-GB" dirty="0">
                <a:cs typeface="Arial"/>
              </a:rPr>
              <a:t>Our Vision</a:t>
            </a:r>
            <a:endParaRPr lang="en-GB" dirty="0"/>
          </a:p>
        </p:txBody>
      </p:sp>
      <p:grpSp>
        <p:nvGrpSpPr>
          <p:cNvPr id="2" name="Group 1">
            <a:extLst>
              <a:ext uri="{FF2B5EF4-FFF2-40B4-BE49-F238E27FC236}">
                <a16:creationId xmlns:a16="http://schemas.microsoft.com/office/drawing/2014/main" id="{2821CDB6-CCEE-E917-BF6D-2684464C1012}"/>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03DD1E97-1017-A90E-450D-A225FFF8F6E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4F5C087D-6CC5-011D-D1D0-6E1112FE472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B1CBB975-66BD-01F5-6D32-C4CAE4A914C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7BFC2811-2B6C-D121-E0A0-0976DDC0C133}"/>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9FD3C893-FB60-D231-35D4-C07CB22B7A4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 name="Arrow: Chevron 9">
              <a:extLst>
                <a:ext uri="{FF2B5EF4-FFF2-40B4-BE49-F238E27FC236}">
                  <a16:creationId xmlns:a16="http://schemas.microsoft.com/office/drawing/2014/main" id="{223A1946-C3B6-8E12-1BF2-117C7ED41883}"/>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1" name="Footer Placeholder 3">
            <a:extLst>
              <a:ext uri="{FF2B5EF4-FFF2-40B4-BE49-F238E27FC236}">
                <a16:creationId xmlns:a16="http://schemas.microsoft.com/office/drawing/2014/main" id="{59EDB584-988A-B0B8-088C-85EC7FEFCDA8}"/>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12825673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4A58B4C-5A70-8441-9E6E-273608BD5F7A}"/>
              </a:ext>
            </a:extLst>
          </p:cNvPr>
          <p:cNvGrpSpPr/>
          <p:nvPr/>
        </p:nvGrpSpPr>
        <p:grpSpPr>
          <a:xfrm>
            <a:off x="2927135" y="788373"/>
            <a:ext cx="3941665" cy="3566753"/>
            <a:chOff x="1997124" y="847012"/>
            <a:chExt cx="8262987" cy="3566753"/>
          </a:xfrm>
        </p:grpSpPr>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997124" y="2350558"/>
              <a:ext cx="316106"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8683201" y="3229474"/>
              <a:ext cx="1078824"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1" y="847012"/>
              <a:ext cx="6288258" cy="51944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b="0" kern="1200" dirty="0">
                  <a:solidFill>
                    <a:prstClr val="white"/>
                  </a:solidFill>
                  <a:latin typeface="Arial Black" panose="020B0A04020102020204" pitchFamily="34" charset="0"/>
                  <a:sym typeface="Helvetica Neue Medium"/>
                </a:rPr>
                <a:t>SBU’s Digital Vision</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8440401" y="1581332"/>
              <a:ext cx="1819710" cy="0"/>
            </a:xfrm>
            <a:prstGeom prst="line">
              <a:avLst/>
            </a:prstGeom>
            <a:noFill/>
            <a:ln w="28575" cap="flat" cmpd="sng" algn="ctr">
              <a:solidFill>
                <a:schemeClr val="accent6">
                  <a:lumMod val="50000"/>
                </a:schemeClr>
              </a:solidFill>
              <a:prstDash val="solid"/>
              <a:miter lim="800000"/>
            </a:ln>
            <a:effectLst/>
          </p:spPr>
        </p:cxn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1995342"/>
              <a:chOff x="2254817" y="2388821"/>
              <a:chExt cx="7606059" cy="3313657"/>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grpSp>
        <p:grpSp>
          <p:nvGrpSpPr>
            <p:cNvPr id="30" name="Group 29">
              <a:extLst>
                <a:ext uri="{FF2B5EF4-FFF2-40B4-BE49-F238E27FC236}">
                  <a16:creationId xmlns:a16="http://schemas.microsoft.com/office/drawing/2014/main" id="{0C83A015-8B4E-5223-F744-0353FFF96DE6}"/>
                </a:ext>
              </a:extLst>
            </p:cNvPr>
            <p:cNvGrpSpPr/>
            <p:nvPr/>
          </p:nvGrpSpPr>
          <p:grpSpPr>
            <a:xfrm>
              <a:off x="2234869" y="3097724"/>
              <a:ext cx="6444924" cy="269381"/>
              <a:chOff x="1513729" y="2523452"/>
              <a:chExt cx="7562213" cy="330917"/>
            </a:xfrm>
            <a:solidFill>
              <a:schemeClr val="accent2">
                <a:lumMod val="20000"/>
                <a:lumOff val="80000"/>
              </a:schemeClr>
            </a:solidFill>
          </p:grpSpPr>
          <p:sp>
            <p:nvSpPr>
              <p:cNvPr id="32" name="Rectangle: Rounded Corners 31">
                <a:extLst>
                  <a:ext uri="{FF2B5EF4-FFF2-40B4-BE49-F238E27FC236}">
                    <a16:creationId xmlns:a16="http://schemas.microsoft.com/office/drawing/2014/main" id="{6337055E-1859-F85A-F446-A0A077F6A966}"/>
                  </a:ext>
                </a:extLst>
              </p:cNvPr>
              <p:cNvSpPr/>
              <p:nvPr/>
            </p:nvSpPr>
            <p:spPr>
              <a:xfrm>
                <a:off x="1513729" y="2523452"/>
                <a:ext cx="7562213" cy="330917"/>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endParaRPr lang="en-GB" sz="1050" b="0" kern="1200">
                  <a:solidFill>
                    <a:prstClr val="black"/>
                  </a:solidFill>
                  <a:latin typeface="Helvetica Neue Medium"/>
                </a:endParaRP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3522640" y="2534196"/>
                <a:ext cx="4072361" cy="302204"/>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US" sz="1050" b="0" kern="1200" dirty="0">
                    <a:solidFill>
                      <a:srgbClr val="1F355E"/>
                    </a:solidFill>
                    <a:latin typeface="Arial Black" panose="020B0A04020102020204" pitchFamily="34" charset="0"/>
                  </a:rPr>
                  <a:t>Digital Services</a:t>
                </a:r>
                <a:endParaRPr lang="en-GB" sz="1050" b="0" kern="1200" dirty="0">
                  <a:solidFill>
                    <a:srgbClr val="1F355E"/>
                  </a:solidFill>
                  <a:latin typeface="Arial Black" panose="020B0A04020102020204" pitchFamily="34" charset="0"/>
                </a:endParaRP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2609468"/>
              <a:ext cx="6448330" cy="3944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GB" sz="1050" b="0" kern="1200" dirty="0">
                  <a:solidFill>
                    <a:srgbClr val="1F355E"/>
                  </a:solidFill>
                  <a:latin typeface="Arial Black" panose="020B0A04020102020204" pitchFamily="34" charset="0"/>
                </a:rPr>
                <a:t>5 clinical programmes</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defTabSz="685800" hangingPunct="1"/>
              <a:r>
                <a:rPr lang="en-GB" sz="1100" b="0" kern="1200" dirty="0">
                  <a:solidFill>
                    <a:prstClr val="white"/>
                  </a:solidFill>
                  <a:latin typeface="Arial Black" panose="020B0A04020102020204" pitchFamily="34" charset="0"/>
                </a:rPr>
                <a:t>Organisational Functions</a:t>
              </a: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rot="16200000" flipH="1">
              <a:off x="8689210" y="2732830"/>
              <a:ext cx="428899" cy="564388"/>
            </a:xfrm>
            <a:prstGeom prst="bentConnector3">
              <a:avLst>
                <a:gd name="adj1" fmla="val 3807"/>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sp>
          <p:nvSpPr>
            <p:cNvPr id="7" name="Rectangle 6">
              <a:extLst>
                <a:ext uri="{FF2B5EF4-FFF2-40B4-BE49-F238E27FC236}">
                  <a16:creationId xmlns:a16="http://schemas.microsoft.com/office/drawing/2014/main" id="{749EF62C-C848-0394-64A0-3A3E711CC041}"/>
                </a:ext>
              </a:extLst>
            </p:cNvPr>
            <p:cNvSpPr/>
            <p:nvPr/>
          </p:nvSpPr>
          <p:spPr>
            <a:xfrm>
              <a:off x="2342271" y="1450834"/>
              <a:ext cx="6279194" cy="344536"/>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050" b="0" kern="1200" dirty="0">
                  <a:solidFill>
                    <a:prstClr val="white"/>
                  </a:solidFill>
                  <a:latin typeface="Arial Black" panose="020B0A04020102020204" pitchFamily="34" charset="0"/>
                  <a:sym typeface="Helvetica Neue Medium"/>
                </a:rPr>
                <a:t>Principles</a:t>
              </a:r>
              <a:endParaRPr lang="en-GB" sz="1050" b="0" kern="1200" dirty="0">
                <a:solidFill>
                  <a:prstClr val="white"/>
                </a:solidFill>
                <a:latin typeface="Arial Black" panose="020B0A04020102020204" pitchFamily="34" charset="0"/>
                <a:sym typeface="Helvetica Neue Medium"/>
              </a:endParaRPr>
            </a:p>
          </p:txBody>
        </p:sp>
      </p:grpSp>
      <p:cxnSp>
        <p:nvCxnSpPr>
          <p:cNvPr id="42" name="Straight Connector 41">
            <a:extLst>
              <a:ext uri="{FF2B5EF4-FFF2-40B4-BE49-F238E27FC236}">
                <a16:creationId xmlns:a16="http://schemas.microsoft.com/office/drawing/2014/main" id="{ADEC7160-EEC9-FBFA-EC34-67D413155861}"/>
              </a:ext>
            </a:extLst>
          </p:cNvPr>
          <p:cNvCxnSpPr>
            <a:cxnSpLocks/>
          </p:cNvCxnSpPr>
          <p:nvPr/>
        </p:nvCxnSpPr>
        <p:spPr>
          <a:xfrm>
            <a:off x="2393093" y="3010723"/>
            <a:ext cx="535671" cy="0"/>
          </a:xfrm>
          <a:prstGeom prst="line">
            <a:avLst/>
          </a:prstGeom>
          <a:noFill/>
          <a:ln w="28575" cap="flat" cmpd="sng" algn="ctr">
            <a:solidFill>
              <a:schemeClr val="accent1"/>
            </a:solidFill>
            <a:prstDash val="solid"/>
            <a:miter lim="800000"/>
          </a:ln>
          <a:effectLst/>
        </p:spPr>
      </p:cxnSp>
      <p:sp>
        <p:nvSpPr>
          <p:cNvPr id="52" name="TextBox 51">
            <a:extLst>
              <a:ext uri="{FF2B5EF4-FFF2-40B4-BE49-F238E27FC236}">
                <a16:creationId xmlns:a16="http://schemas.microsoft.com/office/drawing/2014/main" id="{D336B0F2-C651-A4A3-E973-18727B7162BE}"/>
              </a:ext>
            </a:extLst>
          </p:cNvPr>
          <p:cNvSpPr txBox="1"/>
          <p:nvPr/>
        </p:nvSpPr>
        <p:spPr>
          <a:xfrm>
            <a:off x="215633" y="2109963"/>
            <a:ext cx="2162594" cy="235025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dirty="0">
                <a:ln>
                  <a:noFill/>
                </a:ln>
                <a:solidFill>
                  <a:srgbClr val="1F355E"/>
                </a:solidFill>
                <a:effectLst/>
                <a:uFillTx/>
                <a:latin typeface="Arial Black" panose="020B0A04020102020204" pitchFamily="34" charset="0"/>
                <a:cs typeface="Arial" panose="020B0604020202020204" pitchFamily="34" charset="0"/>
                <a:sym typeface="Helvetica Neue"/>
              </a:rPr>
              <a:t>Digital Enablers:</a:t>
            </a:r>
          </a:p>
          <a:p>
            <a:pPr marL="0" marR="0" indent="0" algn="just"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cs typeface="Arial" panose="020B0604020202020204" pitchFamily="34" charset="0"/>
              </a:rPr>
              <a:t>We have identified four key digital enablers. These are: Data &amp; Analytics, Technology &amp; Digital, Workforce &amp; Culture and Organisational Functions – all of which are intricately aligned with the vision of our Strategy. Organisational Functions encompass the SBU activities which are not exclusively digital in nature, yet are essential to the success of digital transformation, for example governance, leadership and finance. Initiatives and solutions targeted at these digital enablers  have a transformative effect on our entire </a:t>
            </a:r>
            <a:r>
              <a:rPr lang="en-US" sz="800" b="0" dirty="0" err="1">
                <a:solidFill>
                  <a:srgbClr val="1F355E"/>
                </a:solidFill>
                <a:latin typeface="Arial" panose="020B0604020202020204" pitchFamily="34" charset="0"/>
                <a:cs typeface="Arial" panose="020B0604020202020204" pitchFamily="34" charset="0"/>
              </a:rPr>
              <a:t>organisation</a:t>
            </a:r>
            <a:r>
              <a:rPr lang="en-US" sz="800" b="0" dirty="0">
                <a:solidFill>
                  <a:srgbClr val="1F355E"/>
                </a:solidFill>
                <a:latin typeface="Arial" panose="020B0604020202020204" pitchFamily="34" charset="0"/>
                <a:cs typeface="Arial" panose="020B0604020202020204" pitchFamily="34" charset="0"/>
              </a:rPr>
              <a:t>, driving progress across the Health Board. All four enablers are fundamentally interlinked. Therefore, we must </a:t>
            </a:r>
            <a:r>
              <a:rPr lang="en-US" sz="800" b="0" dirty="0" err="1">
                <a:solidFill>
                  <a:srgbClr val="1F355E"/>
                </a:solidFill>
                <a:latin typeface="Arial" panose="020B0604020202020204" pitchFamily="34" charset="0"/>
                <a:cs typeface="Arial" panose="020B0604020202020204" pitchFamily="34" charset="0"/>
              </a:rPr>
              <a:t>prioritise</a:t>
            </a:r>
            <a:r>
              <a:rPr lang="en-US" sz="800" b="0" dirty="0">
                <a:solidFill>
                  <a:srgbClr val="1F355E"/>
                </a:solidFill>
                <a:latin typeface="Arial" panose="020B0604020202020204" pitchFamily="34" charset="0"/>
                <a:cs typeface="Arial" panose="020B0604020202020204" pitchFamily="34" charset="0"/>
              </a:rPr>
              <a:t> all enablers to ensure the success of our strategy. </a:t>
            </a:r>
            <a:endParaRPr kumimoji="0" lang="en-US" sz="12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5" name="Group 4">
            <a:extLst>
              <a:ext uri="{FF2B5EF4-FFF2-40B4-BE49-F238E27FC236}">
                <a16:creationId xmlns:a16="http://schemas.microsoft.com/office/drawing/2014/main" id="{C99A1B4D-8732-29B1-8783-1658089F45BC}"/>
              </a:ext>
            </a:extLst>
          </p:cNvPr>
          <p:cNvGrpSpPr/>
          <p:nvPr/>
        </p:nvGrpSpPr>
        <p:grpSpPr>
          <a:xfrm>
            <a:off x="-1" y="-5787"/>
            <a:ext cx="9143998" cy="165595"/>
            <a:chOff x="374266" y="2474302"/>
            <a:chExt cx="13719657" cy="820603"/>
          </a:xfrm>
        </p:grpSpPr>
        <p:sp>
          <p:nvSpPr>
            <p:cNvPr id="6" name="Arrow: Pentagon 5">
              <a:extLst>
                <a:ext uri="{FF2B5EF4-FFF2-40B4-BE49-F238E27FC236}">
                  <a16:creationId xmlns:a16="http://schemas.microsoft.com/office/drawing/2014/main" id="{9A06FED0-17B5-9858-B669-134B8EF39C9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8" name="Arrow: Chevron 7">
              <a:extLst>
                <a:ext uri="{FF2B5EF4-FFF2-40B4-BE49-F238E27FC236}">
                  <a16:creationId xmlns:a16="http://schemas.microsoft.com/office/drawing/2014/main" id="{23D5A8D6-FFEA-0214-7C37-F1497BEFBFD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9" name="Arrow: Chevron 8">
              <a:extLst>
                <a:ext uri="{FF2B5EF4-FFF2-40B4-BE49-F238E27FC236}">
                  <a16:creationId xmlns:a16="http://schemas.microsoft.com/office/drawing/2014/main" id="{82467230-F98C-E38F-D65A-1FD0272C121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0" name="Arrow: Chevron 9">
              <a:extLst>
                <a:ext uri="{FF2B5EF4-FFF2-40B4-BE49-F238E27FC236}">
                  <a16:creationId xmlns:a16="http://schemas.microsoft.com/office/drawing/2014/main" id="{55E0ED72-078E-97F5-4F11-0AF9ED64952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1" name="Arrow: Chevron 10">
              <a:extLst>
                <a:ext uri="{FF2B5EF4-FFF2-40B4-BE49-F238E27FC236}">
                  <a16:creationId xmlns:a16="http://schemas.microsoft.com/office/drawing/2014/main" id="{630ECF38-7F4F-7AE4-F7DB-D2692F09684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5" name="Arrow: Chevron 14">
              <a:extLst>
                <a:ext uri="{FF2B5EF4-FFF2-40B4-BE49-F238E27FC236}">
                  <a16:creationId xmlns:a16="http://schemas.microsoft.com/office/drawing/2014/main" id="{FF7B9016-05C0-F7D5-28C5-49C17303067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6" name="Title 1">
            <a:extLst>
              <a:ext uri="{FF2B5EF4-FFF2-40B4-BE49-F238E27FC236}">
                <a16:creationId xmlns:a16="http://schemas.microsoft.com/office/drawing/2014/main" id="{8C937A20-2FF8-CBEB-4EE8-07C7900EFE7E}"/>
              </a:ext>
            </a:extLst>
          </p:cNvPr>
          <p:cNvSpPr txBox="1">
            <a:spLocks/>
          </p:cNvSpPr>
          <p:nvPr/>
        </p:nvSpPr>
        <p:spPr>
          <a:xfrm>
            <a:off x="93600" y="-78435"/>
            <a:ext cx="8944228" cy="948097"/>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Introduction to the Digital Strategy Framework</a:t>
            </a:r>
          </a:p>
        </p:txBody>
      </p:sp>
      <p:cxnSp>
        <p:nvCxnSpPr>
          <p:cNvPr id="13" name="Connector: Elbow 12">
            <a:extLst>
              <a:ext uri="{FF2B5EF4-FFF2-40B4-BE49-F238E27FC236}">
                <a16:creationId xmlns:a16="http://schemas.microsoft.com/office/drawing/2014/main" id="{0A62BA06-F8FB-2FF0-862F-BD004CE377E2}"/>
              </a:ext>
            </a:extLst>
          </p:cNvPr>
          <p:cNvCxnSpPr>
            <a:cxnSpLocks/>
            <a:endCxn id="3" idx="1"/>
          </p:cNvCxnSpPr>
          <p:nvPr/>
        </p:nvCxnSpPr>
        <p:spPr>
          <a:xfrm flipV="1">
            <a:off x="2201662" y="1048093"/>
            <a:ext cx="890117" cy="344102"/>
          </a:xfrm>
          <a:prstGeom prst="bentConnector3">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50" name="TextBox 49">
            <a:extLst>
              <a:ext uri="{FF2B5EF4-FFF2-40B4-BE49-F238E27FC236}">
                <a16:creationId xmlns:a16="http://schemas.microsoft.com/office/drawing/2014/main" id="{4DFF2422-9709-55FD-22F4-34559D9A23E2}"/>
              </a:ext>
            </a:extLst>
          </p:cNvPr>
          <p:cNvSpPr txBox="1"/>
          <p:nvPr/>
        </p:nvSpPr>
        <p:spPr>
          <a:xfrm>
            <a:off x="217657" y="954044"/>
            <a:ext cx="2162594" cy="996033"/>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dirty="0">
                <a:ln>
                  <a:noFill/>
                </a:ln>
                <a:solidFill>
                  <a:srgbClr val="1F355E"/>
                </a:solidFill>
                <a:effectLst/>
                <a:uFillTx/>
                <a:latin typeface="Arial Black" panose="020B0A04020102020204" pitchFamily="34" charset="0"/>
                <a:cs typeface="Arial" panose="020B0604020202020204" pitchFamily="34" charset="0"/>
                <a:sym typeface="Helvetica Neue"/>
              </a:rPr>
              <a:t>Vision: </a:t>
            </a:r>
          </a:p>
          <a:p>
            <a:pPr marL="0" marR="0" indent="0" algn="just"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cs typeface="Arial" panose="020B0604020202020204" pitchFamily="34" charset="0"/>
              </a:rPr>
              <a:t>Our vision provides us with a call to action that guides and aligns all our colleagues under one ambitious path. Our vision also sets a high standard that all our patients can expect to receive whenever they interact with our </a:t>
            </a:r>
            <a:r>
              <a:rPr lang="en-US" sz="800" b="0" dirty="0" err="1">
                <a:solidFill>
                  <a:srgbClr val="1F355E"/>
                </a:solidFill>
                <a:latin typeface="Arial" panose="020B0604020202020204" pitchFamily="34" charset="0"/>
                <a:cs typeface="Arial" panose="020B0604020202020204" pitchFamily="34" charset="0"/>
              </a:rPr>
              <a:t>organisation</a:t>
            </a:r>
            <a:r>
              <a:rPr lang="en-US" sz="800" b="0" dirty="0">
                <a:solidFill>
                  <a:srgbClr val="1F355E"/>
                </a:solidFill>
                <a:latin typeface="Arial" panose="020B0604020202020204" pitchFamily="34" charset="0"/>
                <a:cs typeface="Arial" panose="020B0604020202020204" pitchFamily="34" charset="0"/>
              </a:rPr>
              <a:t>. </a:t>
            </a:r>
            <a:endParaRPr kumimoji="0" lang="en-US" sz="8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7" name="TextBox 46">
            <a:extLst>
              <a:ext uri="{FF2B5EF4-FFF2-40B4-BE49-F238E27FC236}">
                <a16:creationId xmlns:a16="http://schemas.microsoft.com/office/drawing/2014/main" id="{D2A9E9D9-F496-1F31-6F30-C3386F7DF78F}"/>
              </a:ext>
            </a:extLst>
          </p:cNvPr>
          <p:cNvSpPr txBox="1"/>
          <p:nvPr/>
        </p:nvSpPr>
        <p:spPr>
          <a:xfrm>
            <a:off x="6815152" y="1059414"/>
            <a:ext cx="2162594" cy="1025922"/>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lang="en-US" sz="1200" dirty="0">
                <a:solidFill>
                  <a:srgbClr val="1F355E"/>
                </a:solidFill>
                <a:latin typeface="Arial Black" panose="020B0A04020102020204" pitchFamily="34" charset="0"/>
                <a:cs typeface="Arial" panose="020B0604020202020204" pitchFamily="34" charset="0"/>
              </a:rPr>
              <a:t>Principles</a:t>
            </a:r>
            <a:r>
              <a:rPr kumimoji="0" lang="en-US" sz="1200" b="0" i="0" u="none" strike="noStrike" cap="none" spc="0" normalizeH="0" baseline="0" dirty="0">
                <a:ln>
                  <a:noFill/>
                </a:ln>
                <a:solidFill>
                  <a:srgbClr val="1F355E"/>
                </a:solidFill>
                <a:effectLst/>
                <a:uFillTx/>
                <a:latin typeface="Arial Black" panose="020B0A04020102020204" pitchFamily="34" charset="0"/>
                <a:cs typeface="Arial" panose="020B0604020202020204" pitchFamily="34" charset="0"/>
                <a:sym typeface="Helvetica Neue"/>
              </a:rPr>
              <a:t> </a:t>
            </a:r>
          </a:p>
          <a:p>
            <a:pPr marL="0" marR="0" indent="0" algn="just"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cs typeface="Arial" panose="020B0604020202020204" pitchFamily="34" charset="0"/>
              </a:rPr>
              <a:t>The five principles act as our central guiding themes. They inform our vision for a ‘digital first’ </a:t>
            </a:r>
            <a:r>
              <a:rPr lang="en-US" sz="800" b="0" dirty="0" err="1">
                <a:solidFill>
                  <a:srgbClr val="1F355E"/>
                </a:solidFill>
                <a:latin typeface="Arial" panose="020B0604020202020204" pitchFamily="34" charset="0"/>
                <a:cs typeface="Arial" panose="020B0604020202020204" pitchFamily="34" charset="0"/>
              </a:rPr>
              <a:t>organisation</a:t>
            </a:r>
            <a:r>
              <a:rPr lang="en-US" sz="800" b="0" dirty="0">
                <a:solidFill>
                  <a:srgbClr val="1F355E"/>
                </a:solidFill>
                <a:latin typeface="Arial" panose="020B0604020202020204" pitchFamily="34" charset="0"/>
                <a:cs typeface="Arial" panose="020B0604020202020204" pitchFamily="34" charset="0"/>
              </a:rPr>
              <a:t> and are the fundamental criteria for evaluating any initiative which is conducted as part of this overarching  strategy. </a:t>
            </a:r>
            <a:endParaRPr kumimoji="0" lang="en-GB" sz="8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53" name="TextBox 52">
            <a:extLst>
              <a:ext uri="{FF2B5EF4-FFF2-40B4-BE49-F238E27FC236}">
                <a16:creationId xmlns:a16="http://schemas.microsoft.com/office/drawing/2014/main" id="{DB9F2788-1A14-AB6D-BA10-2E246272C5BD}"/>
              </a:ext>
            </a:extLst>
          </p:cNvPr>
          <p:cNvSpPr txBox="1"/>
          <p:nvPr/>
        </p:nvSpPr>
        <p:spPr>
          <a:xfrm>
            <a:off x="6566409" y="2353683"/>
            <a:ext cx="2411337" cy="1857807"/>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just"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dirty="0">
                <a:ln>
                  <a:noFill/>
                </a:ln>
                <a:solidFill>
                  <a:srgbClr val="1F355E"/>
                </a:solidFill>
                <a:effectLst/>
                <a:uFillTx/>
                <a:latin typeface="Arial Black" panose="020B0A04020102020204" pitchFamily="34" charset="0"/>
                <a:cs typeface="Arial" panose="020B0604020202020204" pitchFamily="34" charset="0"/>
                <a:sym typeface="Helvetica Neue"/>
              </a:rPr>
              <a:t>Programmes:</a:t>
            </a:r>
          </a:p>
          <a:p>
            <a:pPr marL="0" marR="0" indent="0" algn="just"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cs typeface="Arial" panose="020B0604020202020204" pitchFamily="34" charset="0"/>
              </a:rPr>
              <a:t>There are five high-level </a:t>
            </a:r>
            <a:r>
              <a:rPr lang="en-US" sz="800" b="0" dirty="0" err="1">
                <a:solidFill>
                  <a:srgbClr val="1F355E"/>
                </a:solidFill>
                <a:latin typeface="Arial" panose="020B0604020202020204" pitchFamily="34" charset="0"/>
                <a:cs typeface="Arial" panose="020B0604020202020204" pitchFamily="34" charset="0"/>
              </a:rPr>
              <a:t>programme</a:t>
            </a:r>
            <a:r>
              <a:rPr lang="en-US" sz="800" b="0" dirty="0">
                <a:solidFill>
                  <a:srgbClr val="1F355E"/>
                </a:solidFill>
                <a:latin typeface="Arial" panose="020B0604020202020204" pitchFamily="34" charset="0"/>
                <a:cs typeface="Arial" panose="020B0604020202020204" pitchFamily="34" charset="0"/>
              </a:rPr>
              <a:t> areas. Digital Services influences and collaborates with each of these. They represent the broad areas where our strategy will be implemented through solutions based on our digital enablers. We believe these represent the substantially different environments of the NHS where digital solutions are likely to show the greatest variety. However, it is crucial to remember that our citizens often use multiple </a:t>
            </a:r>
            <a:r>
              <a:rPr lang="en-US" sz="800" b="0" dirty="0" err="1">
                <a:solidFill>
                  <a:srgbClr val="1F355E"/>
                </a:solidFill>
                <a:latin typeface="Arial" panose="020B0604020202020204" pitchFamily="34" charset="0"/>
                <a:cs typeface="Arial" panose="020B0604020202020204" pitchFamily="34" charset="0"/>
              </a:rPr>
              <a:t>programme</a:t>
            </a:r>
            <a:r>
              <a:rPr lang="en-US" sz="800" b="0" dirty="0">
                <a:solidFill>
                  <a:srgbClr val="1F355E"/>
                </a:solidFill>
                <a:latin typeface="Arial" panose="020B0604020202020204" pitchFamily="34" charset="0"/>
                <a:cs typeface="Arial" panose="020B0604020202020204" pitchFamily="34" charset="0"/>
              </a:rPr>
              <a:t> areas simultaneously. Our  strategy sees these areas as part of a seamlessly integrated patient journey with digital at the core of our service provision. </a:t>
            </a:r>
            <a:endParaRPr kumimoji="0" lang="en-US"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 name="Footer Placeholder 3">
            <a:extLst>
              <a:ext uri="{FF2B5EF4-FFF2-40B4-BE49-F238E27FC236}">
                <a16:creationId xmlns:a16="http://schemas.microsoft.com/office/drawing/2014/main" id="{F6CD4692-E52D-0996-5022-5E3E4F8E364A}"/>
              </a:ext>
            </a:extLst>
          </p:cNvPr>
          <p:cNvSpPr txBox="1">
            <a:spLocks/>
          </p:cNvSpPr>
          <p:nvPr/>
        </p:nvSpPr>
        <p:spPr>
          <a:xfrm>
            <a:off x="2067337" y="4641887"/>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328873110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hossili Bay in Wales is named the best beach in Europe | The Independent |  The Independent">
            <a:extLst>
              <a:ext uri="{FF2B5EF4-FFF2-40B4-BE49-F238E27FC236}">
                <a16:creationId xmlns:a16="http://schemas.microsoft.com/office/drawing/2014/main" id="{18A30B24-D63A-4479-30AC-3D2BB3B80D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560" r="13073"/>
          <a:stretch/>
        </p:blipFill>
        <p:spPr bwMode="auto">
          <a:xfrm>
            <a:off x="5185482" y="-1"/>
            <a:ext cx="3958514" cy="46619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93600" y="-6364"/>
            <a:ext cx="8416734" cy="517164"/>
          </a:xfrm>
        </p:spPr>
        <p:txBody>
          <a:bodyPr>
            <a:normAutofit fontScale="90000"/>
          </a:bodyPr>
          <a:lstStyle/>
          <a:p>
            <a:r>
              <a:rPr lang="en-GB" sz="2400" dirty="0">
                <a:latin typeface="Gill Sans MT"/>
              </a:rPr>
              <a:t>Contents</a:t>
            </a:r>
            <a:r>
              <a:rPr lang="en-GB" sz="3200" dirty="0">
                <a:latin typeface="Gill Sans MT"/>
              </a:rPr>
              <a:t> </a:t>
            </a:r>
          </a:p>
        </p:txBody>
      </p:sp>
      <p:sp>
        <p:nvSpPr>
          <p:cNvPr id="4" name="Footer Placeholder 3">
            <a:extLst>
              <a:ext uri="{FF2B5EF4-FFF2-40B4-BE49-F238E27FC236}">
                <a16:creationId xmlns:a16="http://schemas.microsoft.com/office/drawing/2014/main" id="{6CEA3922-03F1-A354-EB35-B0CBA90D33D8}"/>
              </a:ext>
            </a:extLst>
          </p:cNvPr>
          <p:cNvSpPr>
            <a:spLocks noGrp="1"/>
          </p:cNvSpPr>
          <p:nvPr>
            <p:ph type="ftr" sz="quarter" idx="3"/>
          </p:nvPr>
        </p:nvSpPr>
        <p:spPr>
          <a:xfrm>
            <a:off x="2219760" y="4661984"/>
            <a:ext cx="4944979" cy="270711"/>
          </a:xfrm>
        </p:spPr>
        <p:txBody>
          <a:bodyPr/>
          <a:lstStyle/>
          <a:p>
            <a:r>
              <a:rPr lang="en-GB" dirty="0">
                <a:latin typeface="Arial Black" panose="020B0A04020102020204" pitchFamily="34" charset="0"/>
              </a:rPr>
              <a:t>Digitally Enabling The One Bay Way</a:t>
            </a:r>
          </a:p>
        </p:txBody>
      </p:sp>
      <p:graphicFrame>
        <p:nvGraphicFramePr>
          <p:cNvPr id="7" name="Table 6">
            <a:extLst>
              <a:ext uri="{FF2B5EF4-FFF2-40B4-BE49-F238E27FC236}">
                <a16:creationId xmlns:a16="http://schemas.microsoft.com/office/drawing/2014/main" id="{E4A1D944-3A29-9519-9FE1-7124161D8E30}"/>
              </a:ext>
            </a:extLst>
          </p:cNvPr>
          <p:cNvGraphicFramePr>
            <a:graphicFrameLocks noGrp="1"/>
          </p:cNvGraphicFramePr>
          <p:nvPr>
            <p:extLst>
              <p:ext uri="{D42A27DB-BD31-4B8C-83A1-F6EECF244321}">
                <p14:modId xmlns:p14="http://schemas.microsoft.com/office/powerpoint/2010/main" val="95778539"/>
              </p:ext>
            </p:extLst>
          </p:nvPr>
        </p:nvGraphicFramePr>
        <p:xfrm>
          <a:off x="142875" y="510799"/>
          <a:ext cx="5042606" cy="4151185"/>
        </p:xfrm>
        <a:graphic>
          <a:graphicData uri="http://schemas.openxmlformats.org/drawingml/2006/table">
            <a:tbl>
              <a:tblPr firstRow="1" bandRow="1">
                <a:tableStyleId>{5940675A-B579-460E-94D1-54222C63F5DA}</a:tableStyleId>
              </a:tblPr>
              <a:tblGrid>
                <a:gridCol w="458947">
                  <a:extLst>
                    <a:ext uri="{9D8B030D-6E8A-4147-A177-3AD203B41FA5}">
                      <a16:colId xmlns:a16="http://schemas.microsoft.com/office/drawing/2014/main" val="2275579043"/>
                    </a:ext>
                  </a:extLst>
                </a:gridCol>
                <a:gridCol w="3710581">
                  <a:extLst>
                    <a:ext uri="{9D8B030D-6E8A-4147-A177-3AD203B41FA5}">
                      <a16:colId xmlns:a16="http://schemas.microsoft.com/office/drawing/2014/main" val="1870967752"/>
                    </a:ext>
                  </a:extLst>
                </a:gridCol>
                <a:gridCol w="873078">
                  <a:extLst>
                    <a:ext uri="{9D8B030D-6E8A-4147-A177-3AD203B41FA5}">
                      <a16:colId xmlns:a16="http://schemas.microsoft.com/office/drawing/2014/main" val="3850148591"/>
                    </a:ext>
                  </a:extLst>
                </a:gridCol>
              </a:tblGrid>
              <a:tr h="395566">
                <a:tc>
                  <a:txBody>
                    <a:bodyPr/>
                    <a:lstStyle/>
                    <a:p>
                      <a:r>
                        <a:rPr lang="en-GB" sz="1050" b="1" dirty="0">
                          <a:solidFill>
                            <a:srgbClr val="1F355E"/>
                          </a:solidFill>
                          <a:latin typeface="Arial Black" panose="020B0A04020102020204"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b="1">
                          <a:solidFill>
                            <a:srgbClr val="1F355E"/>
                          </a:solidFill>
                          <a:latin typeface="Arial Black" panose="020B0A04020102020204" pitchFamily="34" charset="0"/>
                        </a:rPr>
                        <a:t>Executive Summary</a:t>
                      </a:r>
                    </a:p>
                    <a:p>
                      <a:pPr algn="l"/>
                      <a:endParaRPr lang="en-GB" sz="1050" b="1">
                        <a:solidFill>
                          <a:srgbClr val="1F355E"/>
                        </a:solidFill>
                        <a:latin typeface="Arial Black" panose="020B0A040201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a:solidFill>
                            <a:srgbClr val="1F355E"/>
                          </a:solidFill>
                          <a:latin typeface="Arial Black" panose="020B0A04020102020204" pitchFamily="34" charset="0"/>
                        </a:rPr>
                        <a:t>p.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93017670"/>
                  </a:ext>
                </a:extLst>
              </a:tr>
              <a:tr h="857059">
                <a:tc>
                  <a:txBody>
                    <a:bodyPr/>
                    <a:lstStyle/>
                    <a:p>
                      <a:r>
                        <a:rPr lang="en-GB" sz="1050" b="1">
                          <a:solidFill>
                            <a:srgbClr val="1F355E"/>
                          </a:solidFill>
                          <a:latin typeface="Arial Black" panose="020B0A04020102020204" pitchFamily="34" charset="0"/>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b="1" dirty="0">
                          <a:solidFill>
                            <a:srgbClr val="1F355E"/>
                          </a:solidFill>
                          <a:latin typeface="Arial Black" panose="020B0A04020102020204" pitchFamily="34" charset="0"/>
                        </a:rPr>
                        <a:t>Our Context</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SBU’s </a:t>
                      </a:r>
                      <a:r>
                        <a:rPr lang="en-GB" sz="1050" b="0" strike="noStrike" dirty="0">
                          <a:solidFill>
                            <a:srgbClr val="1F355E"/>
                          </a:solidFill>
                          <a:latin typeface="Arial Black" panose="020B0A04020102020204" pitchFamily="34" charset="0"/>
                        </a:rPr>
                        <a:t>Digital</a:t>
                      </a:r>
                      <a:r>
                        <a:rPr lang="en-GB" sz="1050" b="0" dirty="0">
                          <a:solidFill>
                            <a:srgbClr val="1F355E"/>
                          </a:solidFill>
                          <a:latin typeface="Arial Black" panose="020B0A04020102020204" pitchFamily="34" charset="0"/>
                        </a:rPr>
                        <a:t> Journey</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Interfacing with existing partnerships and strategies</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Digital Inclusion Matters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a:solidFill>
                            <a:srgbClr val="1F355E"/>
                          </a:solidFill>
                          <a:latin typeface="Arial Black" panose="020B0A04020102020204" pitchFamily="34" charset="0"/>
                        </a:rPr>
                        <a:t>p. 10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20026715"/>
                  </a:ext>
                </a:extLst>
              </a:tr>
              <a:tr h="1164721">
                <a:tc>
                  <a:txBody>
                    <a:bodyPr/>
                    <a:lstStyle/>
                    <a:p>
                      <a:r>
                        <a:rPr lang="en-GB" sz="1050" b="1">
                          <a:solidFill>
                            <a:srgbClr val="1F355E"/>
                          </a:solidFill>
                          <a:latin typeface="Arial Black" panose="020B0A04020102020204" pitchFamily="34" charset="0"/>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b="1" dirty="0">
                          <a:solidFill>
                            <a:srgbClr val="1F355E"/>
                          </a:solidFill>
                          <a:latin typeface="Arial Black" panose="020B0A04020102020204" pitchFamily="34" charset="0"/>
                        </a:rPr>
                        <a:t>Our Vision</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The Strategy Framework and the </a:t>
                      </a:r>
                      <a:r>
                        <a:rPr lang="en-GB" sz="1050" b="0" strike="noStrike" dirty="0">
                          <a:solidFill>
                            <a:srgbClr val="1F355E"/>
                          </a:solidFill>
                          <a:latin typeface="Arial Black" panose="020B0A04020102020204" pitchFamily="34" charset="0"/>
                        </a:rPr>
                        <a:t>Digital</a:t>
                      </a:r>
                      <a:r>
                        <a:rPr lang="en-GB" sz="1050" b="0" dirty="0">
                          <a:solidFill>
                            <a:srgbClr val="1F355E"/>
                          </a:solidFill>
                          <a:latin typeface="Arial Black" panose="020B0A04020102020204" pitchFamily="34" charset="0"/>
                        </a:rPr>
                        <a:t> Vision</a:t>
                      </a:r>
                    </a:p>
                    <a:p>
                      <a:pPr marL="171450" marR="0" lvl="0" indent="-171450" algn="l" defTabSz="309563"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b="0" dirty="0">
                          <a:solidFill>
                            <a:srgbClr val="1F355E"/>
                          </a:solidFill>
                          <a:latin typeface="Arial Black" panose="020B0A04020102020204" pitchFamily="34" charset="0"/>
                        </a:rPr>
                        <a:t>Adapting as an Organisation </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Our Digital Capabilities</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Digital Enablers Overview</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Expected Benefits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dirty="0">
                          <a:solidFill>
                            <a:srgbClr val="1F355E"/>
                          </a:solidFill>
                          <a:latin typeface="Arial Black" panose="020B0A04020102020204" pitchFamily="34" charset="0"/>
                        </a:rPr>
                        <a:t>p. 18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03382097"/>
                  </a:ext>
                </a:extLst>
              </a:tr>
              <a:tr h="1164721">
                <a:tc>
                  <a:txBody>
                    <a:bodyPr/>
                    <a:lstStyle/>
                    <a:p>
                      <a:r>
                        <a:rPr lang="en-GB" sz="1050" b="1">
                          <a:solidFill>
                            <a:srgbClr val="1F355E"/>
                          </a:solidFill>
                          <a:latin typeface="Arial Black" panose="020B0A04020102020204" pitchFamily="34" charset="0"/>
                        </a:rPr>
                        <a:t>4.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b="1" dirty="0">
                          <a:solidFill>
                            <a:srgbClr val="1F355E"/>
                          </a:solidFill>
                          <a:latin typeface="Arial Black" panose="020B0A04020102020204" pitchFamily="34" charset="0"/>
                        </a:rPr>
                        <a:t>Our Plan</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Digital Enabling The One Bay Way Overview</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Our 3-Year Transformation Plan </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Key Solutions Across the Five Clinical Programmes</a:t>
                      </a:r>
                    </a:p>
                    <a:p>
                      <a:pPr marL="171450" indent="-171450" algn="l">
                        <a:buFont typeface="Arial" panose="020B0604020202020204" pitchFamily="34" charset="0"/>
                        <a:buChar char="•"/>
                      </a:pPr>
                      <a:r>
                        <a:rPr lang="en-GB" sz="1050" b="0" dirty="0">
                          <a:solidFill>
                            <a:srgbClr val="1F355E"/>
                          </a:solidFill>
                          <a:latin typeface="Arial Black" panose="020B0A04020102020204" pitchFamily="34" charset="0"/>
                        </a:rPr>
                        <a:t>High-level Digital Strategy Investment Requirement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a:solidFill>
                            <a:srgbClr val="1F355E"/>
                          </a:solidFill>
                          <a:latin typeface="Arial Black" panose="020B0A04020102020204" pitchFamily="34" charset="0"/>
                        </a:rPr>
                        <a:t>p. 38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278263525"/>
                  </a:ext>
                </a:extLst>
              </a:tr>
              <a:tr h="425005">
                <a:tc>
                  <a:txBody>
                    <a:bodyPr/>
                    <a:lstStyle/>
                    <a:p>
                      <a:r>
                        <a:rPr lang="en-GB" sz="1050" b="1" dirty="0">
                          <a:solidFill>
                            <a:srgbClr val="1F355E"/>
                          </a:solidFill>
                          <a:latin typeface="Arial Black" panose="020B0A04020102020204" pitchFamily="34" charset="0"/>
                        </a:rPr>
                        <a:t>5.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indent="0" algn="l">
                        <a:buFont typeface="Arial" panose="020B0604020202020204" pitchFamily="34" charset="0"/>
                        <a:buNone/>
                      </a:pPr>
                      <a:r>
                        <a:rPr lang="en-GB" sz="1050" b="1" dirty="0">
                          <a:solidFill>
                            <a:srgbClr val="1F355E"/>
                          </a:solidFill>
                          <a:latin typeface="Arial Black" panose="020B0A04020102020204" pitchFamily="34" charset="0"/>
                        </a:rPr>
                        <a:t>Appendix</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dirty="0">
                          <a:solidFill>
                            <a:srgbClr val="1F355E"/>
                          </a:solidFill>
                          <a:latin typeface="Arial Black" panose="020B0A04020102020204" pitchFamily="34" charset="0"/>
                        </a:rPr>
                        <a:t>p. 43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41889077"/>
                  </a:ext>
                </a:extLst>
              </a:tr>
            </a:tbl>
          </a:graphicData>
        </a:graphic>
      </p:graphicFrame>
      <p:grpSp>
        <p:nvGrpSpPr>
          <p:cNvPr id="9" name="Group 8">
            <a:extLst>
              <a:ext uri="{FF2B5EF4-FFF2-40B4-BE49-F238E27FC236}">
                <a16:creationId xmlns:a16="http://schemas.microsoft.com/office/drawing/2014/main" id="{B2621433-A006-534C-E3B5-51CC64CE22C6}"/>
              </a:ext>
            </a:extLst>
          </p:cNvPr>
          <p:cNvGrpSpPr/>
          <p:nvPr/>
        </p:nvGrpSpPr>
        <p:grpSpPr>
          <a:xfrm>
            <a:off x="-1" y="-5787"/>
            <a:ext cx="9143998" cy="165595"/>
            <a:chOff x="374266" y="2474302"/>
            <a:chExt cx="13719657" cy="820603"/>
          </a:xfrm>
        </p:grpSpPr>
        <p:sp>
          <p:nvSpPr>
            <p:cNvPr id="10" name="Arrow: Pentagon 9">
              <a:extLst>
                <a:ext uri="{FF2B5EF4-FFF2-40B4-BE49-F238E27FC236}">
                  <a16:creationId xmlns:a16="http://schemas.microsoft.com/office/drawing/2014/main" id="{8601D5C3-71E5-9FAB-E4E4-E9CF2A6B3361}"/>
                </a:ext>
              </a:extLst>
            </p:cNvPr>
            <p:cNvSpPr/>
            <p:nvPr/>
          </p:nvSpPr>
          <p:spPr>
            <a:xfrm>
              <a:off x="374266" y="2474302"/>
              <a:ext cx="2448389" cy="820603"/>
            </a:xfrm>
            <a:prstGeom prst="homePlate">
              <a:avLst/>
            </a:prstGeom>
            <a:solidFill>
              <a:schemeClr val="accent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9252EF60-1ADF-B46A-A4BE-0801DACD105B}"/>
                </a:ext>
              </a:extLst>
            </p:cNvPr>
            <p:cNvSpPr/>
            <p:nvPr/>
          </p:nvSpPr>
          <p:spPr>
            <a:xfrm>
              <a:off x="2612999" y="2474302"/>
              <a:ext cx="2697137"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CB0C9F3F-304B-6C2F-9CCA-509EEF6854CE}"/>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3" name="Arrow: Chevron 12">
              <a:extLst>
                <a:ext uri="{FF2B5EF4-FFF2-40B4-BE49-F238E27FC236}">
                  <a16:creationId xmlns:a16="http://schemas.microsoft.com/office/drawing/2014/main" id="{290984CD-4948-5043-9A67-1E7D6712AE49}"/>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dirty="0">
                  <a:latin typeface="Arial" panose="020B0604020202020204" pitchFamily="34" charset="0"/>
                  <a:cs typeface="Arial" panose="020B0604020202020204" pitchFamily="34" charset="0"/>
                </a:rPr>
                <a:t>Our Vision</a:t>
              </a:r>
            </a:p>
          </p:txBody>
        </p:sp>
        <p:sp>
          <p:nvSpPr>
            <p:cNvPr id="14" name="Arrow: Chevron 13">
              <a:extLst>
                <a:ext uri="{FF2B5EF4-FFF2-40B4-BE49-F238E27FC236}">
                  <a16:creationId xmlns:a16="http://schemas.microsoft.com/office/drawing/2014/main" id="{9B39A4A6-6B6C-C9AE-7BD0-F4877FDCCDE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5" name="Arrow: Chevron 14">
              <a:extLst>
                <a:ext uri="{FF2B5EF4-FFF2-40B4-BE49-F238E27FC236}">
                  <a16:creationId xmlns:a16="http://schemas.microsoft.com/office/drawing/2014/main" id="{49C8E6CA-B07B-13FC-A5AC-CD52E172120E}"/>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Tree>
    <p:extLst>
      <p:ext uri="{BB962C8B-B14F-4D97-AF65-F5344CB8AC3E}">
        <p14:creationId xmlns:p14="http://schemas.microsoft.com/office/powerpoint/2010/main" val="413064760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9B03F82-696C-C635-2414-E50C7F4FDFF5}"/>
              </a:ext>
            </a:extLst>
          </p:cNvPr>
          <p:cNvSpPr/>
          <p:nvPr/>
        </p:nvSpPr>
        <p:spPr>
          <a:xfrm>
            <a:off x="142875" y="607483"/>
            <a:ext cx="8907525" cy="4509901"/>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670401" y="2350558"/>
            <a:ext cx="671871"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1491950" y="3301130"/>
            <a:ext cx="841257"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2" y="718263"/>
            <a:ext cx="6288258" cy="6912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Helvetica Neue Medium"/>
                <a:sym typeface="Helvetica Neue Medium"/>
              </a:rPr>
              <a:t>Cultivating a collaborative and inclusive digital culture that enables service driven transformation to realise our organisational ambitions and deliver tangible benefits to every citizen and colleague; thereby establishing SBU as a </a:t>
            </a:r>
            <a:r>
              <a:rPr kumimoji="0" lang="en-GB" sz="105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Medium"/>
              </a:rPr>
              <a:t>high-quality</a:t>
            </a:r>
            <a:r>
              <a:rPr kumimoji="0" lang="en-GB" sz="1050" b="0" i="0" u="none" strike="noStrike" kern="1200" cap="none" spc="0" normalizeH="0" baseline="0" noProof="0" dirty="0">
                <a:ln>
                  <a:noFill/>
                </a:ln>
                <a:solidFill>
                  <a:prstClr val="white"/>
                </a:solidFill>
                <a:effectLst/>
                <a:uLnTx/>
                <a:uFillTx/>
                <a:latin typeface="Helvetica Neue Medium"/>
                <a:sym typeface="Helvetica Neue Medium"/>
              </a:rPr>
              <a:t> organisation and a UK exempla for digital, technology and data innovation in health and care. </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1501015" y="1017646"/>
            <a:ext cx="841257" cy="0"/>
          </a:xfrm>
          <a:prstGeom prst="line">
            <a:avLst/>
          </a:prstGeom>
          <a:noFill/>
          <a:ln w="28575" cap="flat" cmpd="sng" algn="ctr">
            <a:solidFill>
              <a:schemeClr val="accent6"/>
            </a:solidFill>
            <a:prstDash val="solid"/>
            <a:miter lim="800000"/>
          </a:ln>
          <a:effectLst/>
        </p:spPr>
      </p:cxnSp>
      <p:sp>
        <p:nvSpPr>
          <p:cNvPr id="5" name="TextBox 4">
            <a:extLst>
              <a:ext uri="{FF2B5EF4-FFF2-40B4-BE49-F238E27FC236}">
                <a16:creationId xmlns:a16="http://schemas.microsoft.com/office/drawing/2014/main" id="{F8DB5CB7-BB45-B13E-BB28-96BE7B0A00DE}"/>
              </a:ext>
            </a:extLst>
          </p:cNvPr>
          <p:cNvSpPr txBox="1"/>
          <p:nvPr/>
        </p:nvSpPr>
        <p:spPr>
          <a:xfrm>
            <a:off x="217658" y="839308"/>
            <a:ext cx="2017214" cy="600164"/>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F355E"/>
                </a:solidFill>
                <a:effectLst/>
                <a:uLnTx/>
                <a:uFillTx/>
                <a:latin typeface="Helvetica Neue Medium"/>
                <a:sym typeface="Helvetica Neue"/>
              </a:rPr>
              <a:t>Vision</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F355E"/>
                </a:solidFill>
                <a:effectLst/>
                <a:uLnTx/>
                <a:uFillTx/>
                <a:latin typeface="Helvetica Neue Medium"/>
                <a:sym typeface="Helvetica Neue"/>
              </a:rPr>
              <a:t>The aspirational outline of the future state</a:t>
            </a:r>
          </a:p>
        </p:txBody>
      </p: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1995342"/>
            <a:chOff x="2254817" y="2388821"/>
            <a:chExt cx="7606059" cy="3313657"/>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a:rPr>
                <a:t>Data &amp; Analytics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a:rPr>
                <a:t>Goal and Priorities</a:t>
              </a: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a:rPr>
                <a:t>Technology &amp; Digital</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dirty="0">
                <a:ln>
                  <a:noFill/>
                </a:ln>
                <a:solidFill>
                  <a:prstClr val="white"/>
                </a:solidFill>
                <a:effectLst/>
                <a:uLnTx/>
                <a:uFillTx/>
                <a:latin typeface="Helvetica Neue Medium"/>
                <a:sym typeface="Helvetica Neue"/>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a:rPr>
                <a:t>Workforce &amp; Culture</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dirty="0">
                <a:ln>
                  <a:noFill/>
                </a:ln>
                <a:solidFill>
                  <a:prstClr val="white"/>
                </a:solidFill>
                <a:effectLst/>
                <a:uLnTx/>
                <a:uFillTx/>
                <a:latin typeface="Helvetica Neue Medium"/>
                <a:sym typeface="Helvetica Neue"/>
              </a:endParaRPr>
            </a:p>
          </p:txBody>
        </p:sp>
      </p:grpSp>
      <p:sp>
        <p:nvSpPr>
          <p:cNvPr id="29" name="TextBox 28">
            <a:extLst>
              <a:ext uri="{FF2B5EF4-FFF2-40B4-BE49-F238E27FC236}">
                <a16:creationId xmlns:a16="http://schemas.microsoft.com/office/drawing/2014/main" id="{F495A878-A1DD-6485-C9F0-9E22F0A098CF}"/>
              </a:ext>
            </a:extLst>
          </p:cNvPr>
          <p:cNvSpPr txBox="1"/>
          <p:nvPr/>
        </p:nvSpPr>
        <p:spPr>
          <a:xfrm>
            <a:off x="217657" y="2206723"/>
            <a:ext cx="1564305" cy="923330"/>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F355E"/>
                </a:solidFill>
                <a:effectLst/>
                <a:uLnTx/>
                <a:uFillTx/>
                <a:latin typeface="Helvetica Neue Medium"/>
                <a:sym typeface="Helvetica Neue"/>
              </a:rPr>
              <a:t>Digital Enablers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F355E"/>
                </a:solidFill>
                <a:effectLst/>
                <a:uLnTx/>
                <a:uFillTx/>
                <a:latin typeface="Helvetica Neue Medium"/>
                <a:sym typeface="Helvetica Neue"/>
              </a:rPr>
              <a:t>The core pillars of the strategy which will deliver the overall vision</a:t>
            </a:r>
          </a:p>
        </p:txBody>
      </p:sp>
      <p:grpSp>
        <p:nvGrpSpPr>
          <p:cNvPr id="30" name="Group 29">
            <a:extLst>
              <a:ext uri="{FF2B5EF4-FFF2-40B4-BE49-F238E27FC236}">
                <a16:creationId xmlns:a16="http://schemas.microsoft.com/office/drawing/2014/main" id="{0C83A015-8B4E-5223-F744-0353FFF96DE6}"/>
              </a:ext>
            </a:extLst>
          </p:cNvPr>
          <p:cNvGrpSpPr/>
          <p:nvPr/>
        </p:nvGrpSpPr>
        <p:grpSpPr>
          <a:xfrm>
            <a:off x="2239684" y="2609143"/>
            <a:ext cx="6451088" cy="515196"/>
            <a:chOff x="-10718" y="2568351"/>
            <a:chExt cx="7569448" cy="492732"/>
          </a:xfrm>
          <a:solidFill>
            <a:schemeClr val="accent2">
              <a:lumMod val="20000"/>
              <a:lumOff val="80000"/>
            </a:schemeClr>
          </a:solidFill>
        </p:grpSpPr>
        <p:sp>
          <p:nvSpPr>
            <p:cNvPr id="31" name="Rectangle: Rounded Corners 30">
              <a:extLst>
                <a:ext uri="{FF2B5EF4-FFF2-40B4-BE49-F238E27FC236}">
                  <a16:creationId xmlns:a16="http://schemas.microsoft.com/office/drawing/2014/main" id="{059876AE-89E0-0BCF-555C-6F6D9EEE0CDD}"/>
                </a:ext>
              </a:extLst>
            </p:cNvPr>
            <p:cNvSpPr/>
            <p:nvPr/>
          </p:nvSpPr>
          <p:spPr>
            <a:xfrm>
              <a:off x="1513731" y="2568352"/>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Primary Care and Care Closer to Home </a:t>
              </a:r>
            </a:p>
          </p:txBody>
        </p:sp>
        <p:sp>
          <p:nvSpPr>
            <p:cNvPr id="32" name="Rectangle: Rounded Corners 31">
              <a:extLst>
                <a:ext uri="{FF2B5EF4-FFF2-40B4-BE49-F238E27FC236}">
                  <a16:creationId xmlns:a16="http://schemas.microsoft.com/office/drawing/2014/main" id="{6337055E-1859-F85A-F446-A0A077F6A966}"/>
                </a:ext>
              </a:extLst>
            </p:cNvPr>
            <p:cNvSpPr/>
            <p:nvPr/>
          </p:nvSpPr>
          <p:spPr>
            <a:xfrm>
              <a:off x="3034943"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Mental Health and Learning Disability</a:t>
              </a: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4556155"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Planned Care</a:t>
              </a:r>
            </a:p>
          </p:txBody>
        </p:sp>
        <p:sp>
          <p:nvSpPr>
            <p:cNvPr id="34" name="Rectangle: Rounded Corners 33">
              <a:extLst>
                <a:ext uri="{FF2B5EF4-FFF2-40B4-BE49-F238E27FC236}">
                  <a16:creationId xmlns:a16="http://schemas.microsoft.com/office/drawing/2014/main" id="{6CEB6877-2FB1-32B1-4F9F-B8B310522D4E}"/>
                </a:ext>
              </a:extLst>
            </p:cNvPr>
            <p:cNvSpPr/>
            <p:nvPr/>
          </p:nvSpPr>
          <p:spPr>
            <a:xfrm>
              <a:off x="-10718" y="2576588"/>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Population Health and Keeping Well</a:t>
              </a:r>
            </a:p>
          </p:txBody>
        </p:sp>
        <p:sp>
          <p:nvSpPr>
            <p:cNvPr id="35" name="Rectangle: Rounded Corners 34">
              <a:extLst>
                <a:ext uri="{FF2B5EF4-FFF2-40B4-BE49-F238E27FC236}">
                  <a16:creationId xmlns:a16="http://schemas.microsoft.com/office/drawing/2014/main" id="{6DC0BBAE-7A60-54D3-BEB8-9B4E7CBB3CA3}"/>
                </a:ext>
              </a:extLst>
            </p:cNvPr>
            <p:cNvSpPr/>
            <p:nvPr/>
          </p:nvSpPr>
          <p:spPr>
            <a:xfrm>
              <a:off x="6077367"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Unscheduled Care</a:t>
              </a: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3178003"/>
            <a:ext cx="6448330" cy="26938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Digital Services</a:t>
            </a:r>
          </a:p>
        </p:txBody>
      </p:sp>
      <p:sp>
        <p:nvSpPr>
          <p:cNvPr id="44" name="TextBox 43">
            <a:extLst>
              <a:ext uri="{FF2B5EF4-FFF2-40B4-BE49-F238E27FC236}">
                <a16:creationId xmlns:a16="http://schemas.microsoft.com/office/drawing/2014/main" id="{DF42CD1F-2EAE-FE4B-87FF-A65DD6A46100}"/>
              </a:ext>
            </a:extLst>
          </p:cNvPr>
          <p:cNvSpPr txBox="1"/>
          <p:nvPr/>
        </p:nvSpPr>
        <p:spPr>
          <a:xfrm>
            <a:off x="217656" y="3123944"/>
            <a:ext cx="1746773" cy="623248"/>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Programme </a:t>
            </a:r>
            <a:br>
              <a:rPr kumimoji="0" lang="en-GB" sz="1200" b="1" i="0" u="none" strike="noStrike" kern="1200" cap="none" spc="0" normalizeH="0" baseline="0" noProof="0">
                <a:ln>
                  <a:noFill/>
                </a:ln>
                <a:solidFill>
                  <a:srgbClr val="1F355E"/>
                </a:solidFill>
                <a:effectLst/>
                <a:uLnTx/>
                <a:uFillTx/>
                <a:latin typeface="Helvetica Neue Medium"/>
                <a:sym typeface="Helvetica Neue"/>
              </a:rPr>
            </a:br>
            <a:r>
              <a:rPr kumimoji="0" lang="en-GB" sz="1200" b="1" i="0" u="none" strike="noStrike" kern="1200" cap="none" spc="0" normalizeH="0" baseline="0" noProof="0">
                <a:ln>
                  <a:noFill/>
                </a:ln>
                <a:solidFill>
                  <a:srgbClr val="1F355E"/>
                </a:solidFill>
                <a:effectLst/>
                <a:uLnTx/>
                <a:uFillTx/>
                <a:latin typeface="Helvetica Neue Medium"/>
                <a:sym typeface="Helvetica Neue"/>
              </a:rPr>
              <a:t>Areas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Key areas of work </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a:endParaRP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flipV="1">
            <a:off x="1725624" y="2889931"/>
            <a:ext cx="518072" cy="403136"/>
          </a:xfrm>
          <a:prstGeom prst="bentConnector3">
            <a:avLst>
              <a:gd name="adj1" fmla="val 3733"/>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4" name="Straight Connector 63">
            <a:extLst>
              <a:ext uri="{FF2B5EF4-FFF2-40B4-BE49-F238E27FC236}">
                <a16:creationId xmlns:a16="http://schemas.microsoft.com/office/drawing/2014/main" id="{CF130A16-5BEE-B2D2-EFF9-A4B6EB69F662}"/>
              </a:ext>
            </a:extLst>
          </p:cNvPr>
          <p:cNvCxnSpPr>
            <a:cxnSpLocks/>
          </p:cNvCxnSpPr>
          <p:nvPr/>
        </p:nvCxnSpPr>
        <p:spPr>
          <a:xfrm>
            <a:off x="1501015" y="1581332"/>
            <a:ext cx="841257" cy="0"/>
          </a:xfrm>
          <a:prstGeom prst="line">
            <a:avLst/>
          </a:prstGeom>
          <a:noFill/>
          <a:ln w="28575" cap="flat" cmpd="sng" algn="ctr">
            <a:solidFill>
              <a:schemeClr val="accent6">
                <a:lumMod val="50000"/>
              </a:schemeClr>
            </a:solidFill>
            <a:prstDash val="solid"/>
            <a:miter lim="800000"/>
          </a:ln>
          <a:effectLst/>
        </p:spPr>
      </p:cxnSp>
      <p:sp>
        <p:nvSpPr>
          <p:cNvPr id="65" name="TextBox 64">
            <a:extLst>
              <a:ext uri="{FF2B5EF4-FFF2-40B4-BE49-F238E27FC236}">
                <a16:creationId xmlns:a16="http://schemas.microsoft.com/office/drawing/2014/main" id="{25BBF8EF-E901-0659-A36F-29E1A3E7AE91}"/>
              </a:ext>
            </a:extLst>
          </p:cNvPr>
          <p:cNvSpPr txBox="1"/>
          <p:nvPr/>
        </p:nvSpPr>
        <p:spPr>
          <a:xfrm>
            <a:off x="217658" y="1402994"/>
            <a:ext cx="2017214" cy="761747"/>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F355E"/>
                </a:solidFill>
                <a:effectLst/>
                <a:uLnTx/>
                <a:uFillTx/>
                <a:latin typeface="Helvetica Neue Medium"/>
                <a:sym typeface="Helvetica Neue"/>
              </a:rPr>
              <a:t>Principles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F355E"/>
                </a:solidFill>
                <a:effectLst/>
                <a:uLnTx/>
                <a:uFillTx/>
                <a:latin typeface="Helvetica Neue Medium"/>
                <a:sym typeface="Helvetica Neue"/>
              </a:rPr>
              <a:t>The foundational values that drive the success of the strategy</a:t>
            </a:r>
          </a:p>
        </p:txBody>
      </p:sp>
      <p:grpSp>
        <p:nvGrpSpPr>
          <p:cNvPr id="6" name="Group 5">
            <a:extLst>
              <a:ext uri="{FF2B5EF4-FFF2-40B4-BE49-F238E27FC236}">
                <a16:creationId xmlns:a16="http://schemas.microsoft.com/office/drawing/2014/main" id="{CE04141B-E6F8-672F-586F-AA456A8B9F81}"/>
              </a:ext>
            </a:extLst>
          </p:cNvPr>
          <p:cNvGrpSpPr/>
          <p:nvPr/>
        </p:nvGrpSpPr>
        <p:grpSpPr>
          <a:xfrm>
            <a:off x="2342271" y="1450120"/>
            <a:ext cx="6288258" cy="345257"/>
            <a:chOff x="2333206" y="1420404"/>
            <a:chExt cx="8414474" cy="520527"/>
          </a:xfrm>
        </p:grpSpPr>
        <p:sp>
          <p:nvSpPr>
            <p:cNvPr id="7" name="Rectangle 6">
              <a:extLst>
                <a:ext uri="{FF2B5EF4-FFF2-40B4-BE49-F238E27FC236}">
                  <a16:creationId xmlns:a16="http://schemas.microsoft.com/office/drawing/2014/main" id="{749EF62C-C848-0394-64A0-3A3E711CC041}"/>
                </a:ext>
              </a:extLst>
            </p:cNvPr>
            <p:cNvSpPr/>
            <p:nvPr/>
          </p:nvSpPr>
          <p:spPr>
            <a:xfrm>
              <a:off x="2333206" y="1421479"/>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Medium"/>
                </a:rPr>
                <a:t>Collaborative</a:t>
              </a:r>
            </a:p>
          </p:txBody>
        </p:sp>
        <p:sp>
          <p:nvSpPr>
            <p:cNvPr id="8" name="Rectangle 7">
              <a:extLst>
                <a:ext uri="{FF2B5EF4-FFF2-40B4-BE49-F238E27FC236}">
                  <a16:creationId xmlns:a16="http://schemas.microsoft.com/office/drawing/2014/main" id="{E56E2F16-D045-87CC-8263-2AFB22D0C8AD}"/>
                </a:ext>
              </a:extLst>
            </p:cNvPr>
            <p:cNvSpPr/>
            <p:nvPr/>
          </p:nvSpPr>
          <p:spPr>
            <a:xfrm>
              <a:off x="4024837"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Innovative</a:t>
              </a:r>
            </a:p>
          </p:txBody>
        </p:sp>
        <p:sp>
          <p:nvSpPr>
            <p:cNvPr id="9" name="Rectangle 8">
              <a:extLst>
                <a:ext uri="{FF2B5EF4-FFF2-40B4-BE49-F238E27FC236}">
                  <a16:creationId xmlns:a16="http://schemas.microsoft.com/office/drawing/2014/main" id="{5234D6DE-9B81-D3A2-D206-6505A661F743}"/>
                </a:ext>
              </a:extLst>
            </p:cNvPr>
            <p:cNvSpPr/>
            <p:nvPr/>
          </p:nvSpPr>
          <p:spPr>
            <a:xfrm>
              <a:off x="5716468" y="1421491"/>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Inclusive</a:t>
              </a:r>
            </a:p>
          </p:txBody>
        </p:sp>
        <p:sp>
          <p:nvSpPr>
            <p:cNvPr id="10" name="Rectangle 9">
              <a:extLst>
                <a:ext uri="{FF2B5EF4-FFF2-40B4-BE49-F238E27FC236}">
                  <a16:creationId xmlns:a16="http://schemas.microsoft.com/office/drawing/2014/main" id="{B74E18C8-A6FF-6E2F-39B2-70D19911BE66}"/>
                </a:ext>
              </a:extLst>
            </p:cNvPr>
            <p:cNvSpPr/>
            <p:nvPr/>
          </p:nvSpPr>
          <p:spPr>
            <a:xfrm>
              <a:off x="7408100"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Flexible</a:t>
              </a:r>
            </a:p>
          </p:txBody>
        </p:sp>
        <p:sp>
          <p:nvSpPr>
            <p:cNvPr id="11" name="Rectangle 10">
              <a:extLst>
                <a:ext uri="{FF2B5EF4-FFF2-40B4-BE49-F238E27FC236}">
                  <a16:creationId xmlns:a16="http://schemas.microsoft.com/office/drawing/2014/main" id="{0013C32F-0360-BBCA-DC8F-B74E9AE01841}"/>
                </a:ext>
              </a:extLst>
            </p:cNvPr>
            <p:cNvSpPr/>
            <p:nvPr/>
          </p:nvSpPr>
          <p:spPr>
            <a:xfrm>
              <a:off x="9099729"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Sustainable</a:t>
              </a:r>
            </a:p>
          </p:txBody>
        </p:sp>
      </p:grpSp>
      <p:grpSp>
        <p:nvGrpSpPr>
          <p:cNvPr id="2" name="Group 1">
            <a:extLst>
              <a:ext uri="{FF2B5EF4-FFF2-40B4-BE49-F238E27FC236}">
                <a16:creationId xmlns:a16="http://schemas.microsoft.com/office/drawing/2014/main" id="{33E10C73-9F52-8246-7461-37C8280BE4F8}"/>
              </a:ext>
            </a:extLst>
          </p:cNvPr>
          <p:cNvGrpSpPr/>
          <p:nvPr/>
        </p:nvGrpSpPr>
        <p:grpSpPr>
          <a:xfrm>
            <a:off x="-1" y="-5787"/>
            <a:ext cx="9143998" cy="165595"/>
            <a:chOff x="374266" y="2474302"/>
            <a:chExt cx="13719657" cy="820603"/>
          </a:xfrm>
        </p:grpSpPr>
        <p:sp>
          <p:nvSpPr>
            <p:cNvPr id="12" name="Arrow: Pentagon 11">
              <a:extLst>
                <a:ext uri="{FF2B5EF4-FFF2-40B4-BE49-F238E27FC236}">
                  <a16:creationId xmlns:a16="http://schemas.microsoft.com/office/drawing/2014/main" id="{CB9A1E09-7F0A-044F-452B-23A99D5F544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F7BA6B8A-2095-F8C1-3AB3-CAC200C19E5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B6777481-4262-2B25-37FA-81E87021E47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9FA6363E-F687-5795-EF1A-12C62EE5D423}"/>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7" name="Arrow: Chevron 16">
              <a:extLst>
                <a:ext uri="{FF2B5EF4-FFF2-40B4-BE49-F238E27FC236}">
                  <a16:creationId xmlns:a16="http://schemas.microsoft.com/office/drawing/2014/main" id="{2D80BA07-60DD-4591-089C-4C8551FE99CB}"/>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8" name="Arrow: Chevron 17">
              <a:extLst>
                <a:ext uri="{FF2B5EF4-FFF2-40B4-BE49-F238E27FC236}">
                  <a16:creationId xmlns:a16="http://schemas.microsoft.com/office/drawing/2014/main" id="{8215E1C7-C065-3FB7-B143-7CF574B77502}"/>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1" name="Title 1">
            <a:extLst>
              <a:ext uri="{FF2B5EF4-FFF2-40B4-BE49-F238E27FC236}">
                <a16:creationId xmlns:a16="http://schemas.microsoft.com/office/drawing/2014/main" id="{626CF3C9-467F-BB44-6C15-F7D4AB48ECE3}"/>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The Digital Strategy Framework</a:t>
            </a:r>
          </a:p>
        </p:txBody>
      </p:sp>
      <p:sp>
        <p:nvSpPr>
          <p:cNvPr id="20" name="Rectangle: Rounded Corners 19">
            <a:extLst>
              <a:ext uri="{FF2B5EF4-FFF2-40B4-BE49-F238E27FC236}">
                <a16:creationId xmlns:a16="http://schemas.microsoft.com/office/drawing/2014/main" id="{C264B7DB-ED0E-CF67-6730-67DBC8BF4849}"/>
              </a:ext>
            </a:extLst>
          </p:cNvPr>
          <p:cNvSpPr/>
          <p:nvPr/>
        </p:nvSpPr>
        <p:spPr>
          <a:xfrm>
            <a:off x="4049006" y="3959692"/>
            <a:ext cx="2874789" cy="506583"/>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a:rPr>
              <a:t>Organisational Functions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bg1"/>
                </a:solidFill>
                <a:effectLst/>
                <a:uLnTx/>
                <a:uFillTx/>
                <a:latin typeface="Helvetica Neue Medium"/>
                <a:sym typeface="Helvetica Neue"/>
              </a:rPr>
              <a:t>e.g. governance, leadership, procurement and finance</a:t>
            </a:r>
          </a:p>
        </p:txBody>
      </p:sp>
      <p:pic>
        <p:nvPicPr>
          <p:cNvPr id="36" name="Picture 35">
            <a:extLst>
              <a:ext uri="{FF2B5EF4-FFF2-40B4-BE49-F238E27FC236}">
                <a16:creationId xmlns:a16="http://schemas.microsoft.com/office/drawing/2014/main" id="{7566A4D7-92A0-5E4D-9D94-DE2846C2D35F}"/>
              </a:ext>
            </a:extLst>
          </p:cNvPr>
          <p:cNvPicPr>
            <a:picLocks noChangeAspect="1"/>
          </p:cNvPicPr>
          <p:nvPr/>
        </p:nvPicPr>
        <p:blipFill>
          <a:blip r:embed="rId3"/>
          <a:stretch>
            <a:fillRect/>
          </a:stretch>
        </p:blipFill>
        <p:spPr>
          <a:xfrm>
            <a:off x="286351" y="4601328"/>
            <a:ext cx="1214664" cy="375442"/>
          </a:xfrm>
          <a:prstGeom prst="rect">
            <a:avLst/>
          </a:prstGeom>
        </p:spPr>
      </p:pic>
      <p:sp>
        <p:nvSpPr>
          <p:cNvPr id="14" name="Footer Placeholder 3">
            <a:extLst>
              <a:ext uri="{FF2B5EF4-FFF2-40B4-BE49-F238E27FC236}">
                <a16:creationId xmlns:a16="http://schemas.microsoft.com/office/drawing/2014/main" id="{AEB2503D-ED7E-FC13-9131-AACCD4743BBB}"/>
              </a:ext>
            </a:extLst>
          </p:cNvPr>
          <p:cNvSpPr txBox="1">
            <a:spLocks/>
          </p:cNvSpPr>
          <p:nvPr/>
        </p:nvSpPr>
        <p:spPr>
          <a:xfrm>
            <a:off x="2184218" y="464966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390354101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Straight Connector 90">
            <a:extLst>
              <a:ext uri="{FF2B5EF4-FFF2-40B4-BE49-F238E27FC236}">
                <a16:creationId xmlns:a16="http://schemas.microsoft.com/office/drawing/2014/main" id="{4B559302-4955-55F7-4782-B26C3AB5E228}"/>
              </a:ext>
            </a:extLst>
          </p:cNvPr>
          <p:cNvCxnSpPr>
            <a:cxnSpLocks/>
            <a:stCxn id="45" idx="6"/>
            <a:endCxn id="47" idx="2"/>
          </p:cNvCxnSpPr>
          <p:nvPr/>
        </p:nvCxnSpPr>
        <p:spPr>
          <a:xfrm flipV="1">
            <a:off x="3375475"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4" name="Straight Connector 93">
            <a:extLst>
              <a:ext uri="{FF2B5EF4-FFF2-40B4-BE49-F238E27FC236}">
                <a16:creationId xmlns:a16="http://schemas.microsoft.com/office/drawing/2014/main" id="{C3F88B16-B69E-92BD-8A7E-9A82F42415AC}"/>
              </a:ext>
            </a:extLst>
          </p:cNvPr>
          <p:cNvCxnSpPr>
            <a:cxnSpLocks/>
            <a:stCxn id="48" idx="2"/>
            <a:endCxn id="47" idx="6"/>
          </p:cNvCxnSpPr>
          <p:nvPr/>
        </p:nvCxnSpPr>
        <p:spPr>
          <a:xfrm flipH="1" flipV="1">
            <a:off x="4918058"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4938D7E-B346-767A-708F-506827608EE1}"/>
              </a:ext>
            </a:extLst>
          </p:cNvPr>
          <p:cNvCxnSpPr>
            <a:cxnSpLocks/>
            <a:stCxn id="48" idx="6"/>
            <a:endCxn id="50" idx="2"/>
          </p:cNvCxnSpPr>
          <p:nvPr/>
        </p:nvCxnSpPr>
        <p:spPr>
          <a:xfrm flipV="1">
            <a:off x="6460642"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9" name="Straight Connector 88">
            <a:extLst>
              <a:ext uri="{FF2B5EF4-FFF2-40B4-BE49-F238E27FC236}">
                <a16:creationId xmlns:a16="http://schemas.microsoft.com/office/drawing/2014/main" id="{C8CEC9B5-6E57-96FB-C241-CCA265E19B39}"/>
              </a:ext>
            </a:extLst>
          </p:cNvPr>
          <p:cNvCxnSpPr>
            <a:cxnSpLocks/>
            <a:stCxn id="42" idx="6"/>
            <a:endCxn id="45" idx="2"/>
          </p:cNvCxnSpPr>
          <p:nvPr/>
        </p:nvCxnSpPr>
        <p:spPr>
          <a:xfrm>
            <a:off x="1832891"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69" name="Group 68">
            <a:extLst>
              <a:ext uri="{FF2B5EF4-FFF2-40B4-BE49-F238E27FC236}">
                <a16:creationId xmlns:a16="http://schemas.microsoft.com/office/drawing/2014/main" id="{5D3961C8-DDAE-A766-62A1-E34CD5A7AA5D}"/>
              </a:ext>
            </a:extLst>
          </p:cNvPr>
          <p:cNvGrpSpPr/>
          <p:nvPr/>
        </p:nvGrpSpPr>
        <p:grpSpPr>
          <a:xfrm>
            <a:off x="4155652" y="2403686"/>
            <a:ext cx="839014" cy="839014"/>
            <a:chOff x="5530396" y="3128714"/>
            <a:chExt cx="1118685" cy="1118685"/>
          </a:xfrm>
        </p:grpSpPr>
        <p:sp>
          <p:nvSpPr>
            <p:cNvPr id="63" name="Oval 62">
              <a:extLst>
                <a:ext uri="{FF2B5EF4-FFF2-40B4-BE49-F238E27FC236}">
                  <a16:creationId xmlns:a16="http://schemas.microsoft.com/office/drawing/2014/main" id="{012F2452-0A73-DF71-7220-ABE3CB53D293}"/>
                </a:ext>
              </a:extLst>
            </p:cNvPr>
            <p:cNvSpPr/>
            <p:nvPr/>
          </p:nvSpPr>
          <p:spPr>
            <a:xfrm>
              <a:off x="5530396"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7" name="Oval 46">
              <a:extLst>
                <a:ext uri="{FF2B5EF4-FFF2-40B4-BE49-F238E27FC236}">
                  <a16:creationId xmlns:a16="http://schemas.microsoft.com/office/drawing/2014/main" id="{7A04CF54-A592-7143-0C11-93E8A17B83D7}"/>
                </a:ext>
              </a:extLst>
            </p:cNvPr>
            <p:cNvSpPr/>
            <p:nvPr/>
          </p:nvSpPr>
          <p:spPr>
            <a:xfrm>
              <a:off x="5632538"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1" name="Group 70">
            <a:extLst>
              <a:ext uri="{FF2B5EF4-FFF2-40B4-BE49-F238E27FC236}">
                <a16:creationId xmlns:a16="http://schemas.microsoft.com/office/drawing/2014/main" id="{81010ECB-ADBF-94BD-7501-A390F5A35945}"/>
              </a:ext>
            </a:extLst>
          </p:cNvPr>
          <p:cNvGrpSpPr/>
          <p:nvPr/>
        </p:nvGrpSpPr>
        <p:grpSpPr>
          <a:xfrm>
            <a:off x="7240820" y="2403686"/>
            <a:ext cx="839014" cy="839014"/>
            <a:chOff x="9822874" y="3128714"/>
            <a:chExt cx="1118685" cy="1118685"/>
          </a:xfrm>
        </p:grpSpPr>
        <p:sp>
          <p:nvSpPr>
            <p:cNvPr id="66" name="Oval 65">
              <a:extLst>
                <a:ext uri="{FF2B5EF4-FFF2-40B4-BE49-F238E27FC236}">
                  <a16:creationId xmlns:a16="http://schemas.microsoft.com/office/drawing/2014/main" id="{9C4316EF-F7A3-E25F-1056-FD74D6B074D9}"/>
                </a:ext>
              </a:extLst>
            </p:cNvPr>
            <p:cNvSpPr/>
            <p:nvPr/>
          </p:nvSpPr>
          <p:spPr>
            <a:xfrm>
              <a:off x="9822874"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50" name="Oval 49">
              <a:extLst>
                <a:ext uri="{FF2B5EF4-FFF2-40B4-BE49-F238E27FC236}">
                  <a16:creationId xmlns:a16="http://schemas.microsoft.com/office/drawing/2014/main" id="{00979510-8D24-94BD-4BE9-C6790921AE74}"/>
                </a:ext>
              </a:extLst>
            </p:cNvPr>
            <p:cNvSpPr/>
            <p:nvPr/>
          </p:nvSpPr>
          <p:spPr>
            <a:xfrm>
              <a:off x="9925016"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0" name="Group 69">
            <a:extLst>
              <a:ext uri="{FF2B5EF4-FFF2-40B4-BE49-F238E27FC236}">
                <a16:creationId xmlns:a16="http://schemas.microsoft.com/office/drawing/2014/main" id="{5968FF79-C921-C5AC-1DC7-82B358104D06}"/>
              </a:ext>
            </a:extLst>
          </p:cNvPr>
          <p:cNvGrpSpPr/>
          <p:nvPr/>
        </p:nvGrpSpPr>
        <p:grpSpPr>
          <a:xfrm>
            <a:off x="5698236" y="2684587"/>
            <a:ext cx="839014" cy="839014"/>
            <a:chOff x="7679262" y="3508908"/>
            <a:chExt cx="1118685" cy="1118685"/>
          </a:xfrm>
        </p:grpSpPr>
        <p:sp>
          <p:nvSpPr>
            <p:cNvPr id="67" name="Oval 66">
              <a:extLst>
                <a:ext uri="{FF2B5EF4-FFF2-40B4-BE49-F238E27FC236}">
                  <a16:creationId xmlns:a16="http://schemas.microsoft.com/office/drawing/2014/main" id="{E6A16EF9-04E6-6B30-85D0-6EA681D9B31D}"/>
                </a:ext>
              </a:extLst>
            </p:cNvPr>
            <p:cNvSpPr/>
            <p:nvPr/>
          </p:nvSpPr>
          <p:spPr>
            <a:xfrm>
              <a:off x="7679262" y="3508908"/>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8" name="Oval 47">
              <a:extLst>
                <a:ext uri="{FF2B5EF4-FFF2-40B4-BE49-F238E27FC236}">
                  <a16:creationId xmlns:a16="http://schemas.microsoft.com/office/drawing/2014/main" id="{1A8CA7B5-08D4-B6B7-2A8C-388276D3430A}"/>
                </a:ext>
              </a:extLst>
            </p:cNvPr>
            <p:cNvSpPr/>
            <p:nvPr/>
          </p:nvSpPr>
          <p:spPr>
            <a:xfrm>
              <a:off x="7781404" y="3611050"/>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2" name="Group 71">
            <a:extLst>
              <a:ext uri="{FF2B5EF4-FFF2-40B4-BE49-F238E27FC236}">
                <a16:creationId xmlns:a16="http://schemas.microsoft.com/office/drawing/2014/main" id="{2492DA38-71D6-1BF5-0EBE-C4E536808FA4}"/>
              </a:ext>
            </a:extLst>
          </p:cNvPr>
          <p:cNvGrpSpPr/>
          <p:nvPr/>
        </p:nvGrpSpPr>
        <p:grpSpPr>
          <a:xfrm>
            <a:off x="2613069" y="2684587"/>
            <a:ext cx="839014" cy="839014"/>
            <a:chOff x="3391745" y="3497590"/>
            <a:chExt cx="1118685" cy="1118685"/>
          </a:xfrm>
        </p:grpSpPr>
        <p:sp>
          <p:nvSpPr>
            <p:cNvPr id="68" name="Oval 67">
              <a:extLst>
                <a:ext uri="{FF2B5EF4-FFF2-40B4-BE49-F238E27FC236}">
                  <a16:creationId xmlns:a16="http://schemas.microsoft.com/office/drawing/2014/main" id="{A2162B75-EB02-5D80-31EF-1D69B441E1C1}"/>
                </a:ext>
              </a:extLst>
            </p:cNvPr>
            <p:cNvSpPr/>
            <p:nvPr/>
          </p:nvSpPr>
          <p:spPr>
            <a:xfrm>
              <a:off x="3391745" y="3497590"/>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5" name="Oval 44">
              <a:extLst>
                <a:ext uri="{FF2B5EF4-FFF2-40B4-BE49-F238E27FC236}">
                  <a16:creationId xmlns:a16="http://schemas.microsoft.com/office/drawing/2014/main" id="{5ECD1155-E0FD-93BC-5A88-ABD1D0E12968}"/>
                </a:ext>
              </a:extLst>
            </p:cNvPr>
            <p:cNvSpPr/>
            <p:nvPr/>
          </p:nvSpPr>
          <p:spPr>
            <a:xfrm>
              <a:off x="3493887" y="3599732"/>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3" name="Rectangle 2">
            <a:extLst>
              <a:ext uri="{FF2B5EF4-FFF2-40B4-BE49-F238E27FC236}">
                <a16:creationId xmlns:a16="http://schemas.microsoft.com/office/drawing/2014/main" id="{0212B69D-0400-EF79-C9DF-4E3C79F8A3D1}"/>
              </a:ext>
            </a:extLst>
          </p:cNvPr>
          <p:cNvSpPr/>
          <p:nvPr/>
        </p:nvSpPr>
        <p:spPr>
          <a:xfrm>
            <a:off x="628650" y="909146"/>
            <a:ext cx="8001880" cy="678762"/>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defTabSz="825479" hangingPunct="1"/>
            <a:r>
              <a:rPr lang="en-GB" sz="1050" kern="1200" dirty="0">
                <a:solidFill>
                  <a:prstClr val="white"/>
                </a:solidFill>
                <a:latin typeface="Arial" panose="020B0604020202020204" pitchFamily="34" charset="0"/>
                <a:cs typeface="Arial" panose="020B0604020202020204" pitchFamily="34" charset="0"/>
              </a:rPr>
              <a:t>Cultivating a collaborative and inclusive digital culture that enables service driven transformation to realise our organisational ambitions and deliver tangible benefits to every citizen and colleague; thereby establishing SBU as a high-quality organisation and a UK exempla for digital, technology and data innovation in health and care. </a:t>
            </a:r>
          </a:p>
        </p:txBody>
      </p:sp>
      <p:sp>
        <p:nvSpPr>
          <p:cNvPr id="5" name="TextBox 4">
            <a:extLst>
              <a:ext uri="{FF2B5EF4-FFF2-40B4-BE49-F238E27FC236}">
                <a16:creationId xmlns:a16="http://schemas.microsoft.com/office/drawing/2014/main" id="{F8DB5CB7-BB45-B13E-BB28-96BE7B0A00DE}"/>
              </a:ext>
            </a:extLst>
          </p:cNvPr>
          <p:cNvSpPr txBox="1"/>
          <p:nvPr/>
        </p:nvSpPr>
        <p:spPr>
          <a:xfrm>
            <a:off x="618433" y="678211"/>
            <a:ext cx="807105" cy="276999"/>
          </a:xfrm>
          <a:prstGeom prst="rect">
            <a:avLst/>
          </a:prstGeom>
          <a:noFill/>
          <a:ln w="19050">
            <a:noFill/>
          </a:ln>
        </p:spPr>
        <p:txBody>
          <a:bodyPr wrap="square" rtlCol="0">
            <a:spAutoFit/>
          </a:bodyPr>
          <a:lstStyle/>
          <a:p>
            <a:pPr algn="l" defTabSz="914378" hangingPunct="1">
              <a:defRPr/>
            </a:pPr>
            <a:r>
              <a:rPr lang="en-GB" sz="1200" kern="1200" dirty="0">
                <a:solidFill>
                  <a:srgbClr val="1F355E"/>
                </a:solidFill>
                <a:latin typeface="Arial" panose="020B0604020202020204" pitchFamily="34" charset="0"/>
                <a:cs typeface="Arial" panose="020B0604020202020204" pitchFamily="34" charset="0"/>
              </a:rPr>
              <a:t>Vision</a:t>
            </a:r>
          </a:p>
        </p:txBody>
      </p:sp>
      <p:sp>
        <p:nvSpPr>
          <p:cNvPr id="7" name="TextBox 6">
            <a:extLst>
              <a:ext uri="{FF2B5EF4-FFF2-40B4-BE49-F238E27FC236}">
                <a16:creationId xmlns:a16="http://schemas.microsoft.com/office/drawing/2014/main" id="{2973D3D3-2ADF-4612-7714-D71296F33EDF}"/>
              </a:ext>
            </a:extLst>
          </p:cNvPr>
          <p:cNvSpPr txBox="1"/>
          <p:nvPr/>
        </p:nvSpPr>
        <p:spPr>
          <a:xfrm>
            <a:off x="618433" y="1577198"/>
            <a:ext cx="921404" cy="276999"/>
          </a:xfrm>
          <a:prstGeom prst="rect">
            <a:avLst/>
          </a:prstGeom>
          <a:noFill/>
          <a:ln w="19050">
            <a:noFill/>
          </a:ln>
        </p:spPr>
        <p:txBody>
          <a:bodyPr wrap="square" rtlCol="0">
            <a:spAutoFit/>
          </a:bodyPr>
          <a:lstStyle/>
          <a:p>
            <a:pPr algn="l" defTabSz="914378" hangingPunct="1">
              <a:defRPr/>
            </a:pPr>
            <a:r>
              <a:rPr lang="en-GB" sz="1200" kern="1200">
                <a:solidFill>
                  <a:srgbClr val="1F355E"/>
                </a:solidFill>
                <a:latin typeface="Arial" panose="020B0604020202020204" pitchFamily="34" charset="0"/>
                <a:cs typeface="Arial" panose="020B0604020202020204" pitchFamily="34" charset="0"/>
              </a:rPr>
              <a:t>Principles</a:t>
            </a:r>
          </a:p>
        </p:txBody>
      </p:sp>
      <p:sp>
        <p:nvSpPr>
          <p:cNvPr id="11" name="Rectangle 10">
            <a:extLst>
              <a:ext uri="{FF2B5EF4-FFF2-40B4-BE49-F238E27FC236}">
                <a16:creationId xmlns:a16="http://schemas.microsoft.com/office/drawing/2014/main" id="{D2C9BEB3-7494-16EB-03EE-164678143A5C}"/>
              </a:ext>
            </a:extLst>
          </p:cNvPr>
          <p:cNvSpPr/>
          <p:nvPr/>
        </p:nvSpPr>
        <p:spPr>
          <a:xfrm>
            <a:off x="453573" y="3322389"/>
            <a:ext cx="2077033"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Collaborative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Working together as a health board, by actively engaging clinicians, non-clinical staff and our population, and maintaining a strong focus on national, regional and local partnerships</a:t>
            </a:r>
            <a:endParaRPr lang="en-GB" sz="900" b="0" kern="1200">
              <a:solidFill>
                <a:srgbClr val="1F355E"/>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EE8DB0BF-E5D2-405E-D173-8C7B578D4C68}"/>
              </a:ext>
            </a:extLst>
          </p:cNvPr>
          <p:cNvSpPr/>
          <p:nvPr/>
        </p:nvSpPr>
        <p:spPr>
          <a:xfrm>
            <a:off x="213157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Innovative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Realising benefits through embracing creative, modern and secure approaches to deliver high-quality, efficient and value-driven solutions</a:t>
            </a:r>
          </a:p>
        </p:txBody>
      </p:sp>
      <p:sp>
        <p:nvSpPr>
          <p:cNvPr id="13" name="Rectangle 12">
            <a:extLst>
              <a:ext uri="{FF2B5EF4-FFF2-40B4-BE49-F238E27FC236}">
                <a16:creationId xmlns:a16="http://schemas.microsoft.com/office/drawing/2014/main" id="{89EE332F-AB2C-D16E-F8E8-15DB03A1823B}"/>
              </a:ext>
            </a:extLst>
          </p:cNvPr>
          <p:cNvSpPr/>
          <p:nvPr/>
        </p:nvSpPr>
        <p:spPr>
          <a:xfrm>
            <a:off x="3608936" y="3322389"/>
            <a:ext cx="1917706"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dirty="0">
                <a:solidFill>
                  <a:srgbClr val="1F355E"/>
                </a:solidFill>
                <a:latin typeface="Arial" panose="020B0604020202020204" pitchFamily="34" charset="0"/>
                <a:cs typeface="Arial" panose="020B0604020202020204" pitchFamily="34" charset="0"/>
                <a:sym typeface="Helvetica Neue Medium"/>
              </a:rPr>
              <a:t>Inclusive</a:t>
            </a:r>
          </a:p>
          <a:p>
            <a:pPr defTabSz="825479"/>
            <a:r>
              <a:rPr lang="en-GB" sz="900" b="0" kern="1200" dirty="0">
                <a:solidFill>
                  <a:srgbClr val="1F355E"/>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15" name="Rectangle 14">
            <a:extLst>
              <a:ext uri="{FF2B5EF4-FFF2-40B4-BE49-F238E27FC236}">
                <a16:creationId xmlns:a16="http://schemas.microsoft.com/office/drawing/2014/main" id="{7B3ED80A-1E37-4319-8EF9-E14853E0B0F3}"/>
              </a:ext>
            </a:extLst>
          </p:cNvPr>
          <p:cNvSpPr/>
          <p:nvPr/>
        </p:nvSpPr>
        <p:spPr>
          <a:xfrm>
            <a:off x="521184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Flexible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Focussing on crafting fewer, yet improved and adaptable, systems which are agile in their response to national and local circumstances, embracing new opportunities whilst maintaining a best practice service</a:t>
            </a:r>
          </a:p>
        </p:txBody>
      </p:sp>
      <p:sp>
        <p:nvSpPr>
          <p:cNvPr id="16" name="Rectangle 15">
            <a:extLst>
              <a:ext uri="{FF2B5EF4-FFF2-40B4-BE49-F238E27FC236}">
                <a16:creationId xmlns:a16="http://schemas.microsoft.com/office/drawing/2014/main" id="{07812DCF-1426-9B23-66B0-B2951B1A7035}"/>
              </a:ext>
            </a:extLst>
          </p:cNvPr>
          <p:cNvSpPr/>
          <p:nvPr/>
        </p:nvSpPr>
        <p:spPr>
          <a:xfrm>
            <a:off x="6774141" y="3322389"/>
            <a:ext cx="1780255"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Sustainable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73" name="Group 72">
            <a:extLst>
              <a:ext uri="{FF2B5EF4-FFF2-40B4-BE49-F238E27FC236}">
                <a16:creationId xmlns:a16="http://schemas.microsoft.com/office/drawing/2014/main" id="{973FAF60-22BD-7886-5A1E-E2F4CF51385D}"/>
              </a:ext>
            </a:extLst>
          </p:cNvPr>
          <p:cNvGrpSpPr/>
          <p:nvPr/>
        </p:nvGrpSpPr>
        <p:grpSpPr>
          <a:xfrm>
            <a:off x="1070485" y="2403686"/>
            <a:ext cx="839014" cy="839014"/>
            <a:chOff x="1246833" y="3128714"/>
            <a:chExt cx="1118685" cy="1118685"/>
          </a:xfrm>
        </p:grpSpPr>
        <p:sp>
          <p:nvSpPr>
            <p:cNvPr id="62" name="Oval 61">
              <a:extLst>
                <a:ext uri="{FF2B5EF4-FFF2-40B4-BE49-F238E27FC236}">
                  <a16:creationId xmlns:a16="http://schemas.microsoft.com/office/drawing/2014/main" id="{512B2282-F61E-9DF6-3DC3-FEEE4C63F82B}"/>
                </a:ext>
              </a:extLst>
            </p:cNvPr>
            <p:cNvSpPr/>
            <p:nvPr/>
          </p:nvSpPr>
          <p:spPr>
            <a:xfrm>
              <a:off x="1246833"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2" name="Oval 41">
              <a:extLst>
                <a:ext uri="{FF2B5EF4-FFF2-40B4-BE49-F238E27FC236}">
                  <a16:creationId xmlns:a16="http://schemas.microsoft.com/office/drawing/2014/main" id="{63A92143-D9EC-9FA2-FF60-F62025D2F940}"/>
                </a:ext>
              </a:extLst>
            </p:cNvPr>
            <p:cNvSpPr/>
            <p:nvPr/>
          </p:nvSpPr>
          <p:spPr>
            <a:xfrm>
              <a:off x="1348975"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18" name="Graphic 17" descr="Cheers with solid fill">
            <a:extLst>
              <a:ext uri="{FF2B5EF4-FFF2-40B4-BE49-F238E27FC236}">
                <a16:creationId xmlns:a16="http://schemas.microsoft.com/office/drawing/2014/main" id="{E053BDA6-5708-E4E4-6176-8B1D4BF0674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18370" y="2583959"/>
            <a:ext cx="515252" cy="515252"/>
          </a:xfrm>
          <a:prstGeom prst="rect">
            <a:avLst/>
          </a:prstGeom>
        </p:spPr>
      </p:pic>
      <p:pic>
        <p:nvPicPr>
          <p:cNvPr id="20" name="Graphic 19" descr="Lightbulb and pencil with solid fill">
            <a:extLst>
              <a:ext uri="{FF2B5EF4-FFF2-40B4-BE49-F238E27FC236}">
                <a16:creationId xmlns:a16="http://schemas.microsoft.com/office/drawing/2014/main" id="{C143324B-EE13-1741-0C2B-1D436179AA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42766" y="2866685"/>
            <a:ext cx="468411" cy="468411"/>
          </a:xfrm>
          <a:prstGeom prst="rect">
            <a:avLst/>
          </a:prstGeom>
        </p:spPr>
      </p:pic>
      <p:pic>
        <p:nvPicPr>
          <p:cNvPr id="22" name="Graphic 21" descr="Group success with solid fill">
            <a:extLst>
              <a:ext uri="{FF2B5EF4-FFF2-40B4-BE49-F238E27FC236}">
                <a16:creationId xmlns:a16="http://schemas.microsoft.com/office/drawing/2014/main" id="{59BFEE71-E0F4-059B-E650-41193C8604F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09679" y="2570339"/>
            <a:ext cx="515252" cy="515252"/>
          </a:xfrm>
          <a:prstGeom prst="rect">
            <a:avLst/>
          </a:prstGeom>
        </p:spPr>
      </p:pic>
      <p:pic>
        <p:nvPicPr>
          <p:cNvPr id="36" name="Graphic 35" descr="Hockey Stick Curve Graph with solid fill">
            <a:extLst>
              <a:ext uri="{FF2B5EF4-FFF2-40B4-BE49-F238E27FC236}">
                <a16:creationId xmlns:a16="http://schemas.microsoft.com/office/drawing/2014/main" id="{C5467536-9C3E-69DE-B029-14158A847A7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849891" y="2829718"/>
            <a:ext cx="515252" cy="515252"/>
          </a:xfrm>
          <a:prstGeom prst="rect">
            <a:avLst/>
          </a:prstGeom>
        </p:spPr>
      </p:pic>
      <p:pic>
        <p:nvPicPr>
          <p:cNvPr id="41" name="Graphic 40" descr="Arrow circle with solid fill">
            <a:extLst>
              <a:ext uri="{FF2B5EF4-FFF2-40B4-BE49-F238E27FC236}">
                <a16:creationId xmlns:a16="http://schemas.microsoft.com/office/drawing/2014/main" id="{E766AAC2-62C6-CB2C-3361-772992C5686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329658" y="2528907"/>
            <a:ext cx="623455" cy="623455"/>
          </a:xfrm>
          <a:prstGeom prst="rect">
            <a:avLst/>
          </a:prstGeom>
        </p:spPr>
      </p:pic>
      <p:cxnSp>
        <p:nvCxnSpPr>
          <p:cNvPr id="75" name="Straight Connector 74">
            <a:extLst>
              <a:ext uri="{FF2B5EF4-FFF2-40B4-BE49-F238E27FC236}">
                <a16:creationId xmlns:a16="http://schemas.microsoft.com/office/drawing/2014/main" id="{40A9F17F-F30C-CBD6-CE6B-EBFA766CE3AA}"/>
              </a:ext>
            </a:extLst>
          </p:cNvPr>
          <p:cNvCxnSpPr>
            <a:cxnSpLocks/>
          </p:cNvCxnSpPr>
          <p:nvPr/>
        </p:nvCxnSpPr>
        <p:spPr>
          <a:xfrm flipH="1">
            <a:off x="148596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7" name="Straight Connector 76">
            <a:extLst>
              <a:ext uri="{FF2B5EF4-FFF2-40B4-BE49-F238E27FC236}">
                <a16:creationId xmlns:a16="http://schemas.microsoft.com/office/drawing/2014/main" id="{B1855ED0-3E74-6F8F-A943-75AF908C0BEF}"/>
              </a:ext>
            </a:extLst>
          </p:cNvPr>
          <p:cNvCxnSpPr>
            <a:cxnSpLocks/>
          </p:cNvCxnSpPr>
          <p:nvPr/>
        </p:nvCxnSpPr>
        <p:spPr>
          <a:xfrm>
            <a:off x="4567304"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9" name="Straight Connector 78">
            <a:extLst>
              <a:ext uri="{FF2B5EF4-FFF2-40B4-BE49-F238E27FC236}">
                <a16:creationId xmlns:a16="http://schemas.microsoft.com/office/drawing/2014/main" id="{E229C198-B6E4-15E6-1825-898357CBBC25}"/>
              </a:ext>
            </a:extLst>
          </p:cNvPr>
          <p:cNvCxnSpPr>
            <a:cxnSpLocks/>
          </p:cNvCxnSpPr>
          <p:nvPr/>
        </p:nvCxnSpPr>
        <p:spPr>
          <a:xfrm>
            <a:off x="6114660" y="2524260"/>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5" name="Straight Connector 84">
            <a:extLst>
              <a:ext uri="{FF2B5EF4-FFF2-40B4-BE49-F238E27FC236}">
                <a16:creationId xmlns:a16="http://schemas.microsoft.com/office/drawing/2014/main" id="{43A21091-50A0-3B11-516A-0AC2E4CCFC27}"/>
              </a:ext>
            </a:extLst>
          </p:cNvPr>
          <p:cNvCxnSpPr>
            <a:cxnSpLocks/>
          </p:cNvCxnSpPr>
          <p:nvPr/>
        </p:nvCxnSpPr>
        <p:spPr>
          <a:xfrm>
            <a:off x="3027610" y="252425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BB3F8A4A-9BA6-8DBC-36E1-8512CDCFC731}"/>
              </a:ext>
            </a:extLst>
          </p:cNvPr>
          <p:cNvCxnSpPr>
            <a:cxnSpLocks/>
          </p:cNvCxnSpPr>
          <p:nvPr/>
        </p:nvCxnSpPr>
        <p:spPr>
          <a:xfrm flipH="1">
            <a:off x="766032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6" name="Group 5">
            <a:extLst>
              <a:ext uri="{FF2B5EF4-FFF2-40B4-BE49-F238E27FC236}">
                <a16:creationId xmlns:a16="http://schemas.microsoft.com/office/drawing/2014/main" id="{7F19266A-AE87-12E8-0957-3EAE3776F245}"/>
              </a:ext>
            </a:extLst>
          </p:cNvPr>
          <p:cNvGrpSpPr/>
          <p:nvPr/>
        </p:nvGrpSpPr>
        <p:grpSpPr>
          <a:xfrm>
            <a:off x="-1" y="-5787"/>
            <a:ext cx="9143998" cy="165595"/>
            <a:chOff x="374266" y="2474302"/>
            <a:chExt cx="13719657" cy="820603"/>
          </a:xfrm>
        </p:grpSpPr>
        <p:sp>
          <p:nvSpPr>
            <p:cNvPr id="8" name="Arrow: Pentagon 7">
              <a:extLst>
                <a:ext uri="{FF2B5EF4-FFF2-40B4-BE49-F238E27FC236}">
                  <a16:creationId xmlns:a16="http://schemas.microsoft.com/office/drawing/2014/main" id="{3B68287E-964C-6C62-60D4-579F6EA416B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 name="Arrow: Chevron 8">
              <a:extLst>
                <a:ext uri="{FF2B5EF4-FFF2-40B4-BE49-F238E27FC236}">
                  <a16:creationId xmlns:a16="http://schemas.microsoft.com/office/drawing/2014/main" id="{2C5F4A93-7081-2AB5-D886-3A52B2E3AAA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0" name="Arrow: Chevron 9">
              <a:extLst>
                <a:ext uri="{FF2B5EF4-FFF2-40B4-BE49-F238E27FC236}">
                  <a16:creationId xmlns:a16="http://schemas.microsoft.com/office/drawing/2014/main" id="{03F3DE0F-612B-7B38-36F6-68AF50566840}"/>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7" name="Arrow: Chevron 16">
              <a:extLst>
                <a:ext uri="{FF2B5EF4-FFF2-40B4-BE49-F238E27FC236}">
                  <a16:creationId xmlns:a16="http://schemas.microsoft.com/office/drawing/2014/main" id="{7D5787C9-C246-82D0-0AFC-69ED93E3D724}"/>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9" name="Arrow: Chevron 18">
              <a:extLst>
                <a:ext uri="{FF2B5EF4-FFF2-40B4-BE49-F238E27FC236}">
                  <a16:creationId xmlns:a16="http://schemas.microsoft.com/office/drawing/2014/main" id="{E23B01B5-E047-0C60-E44B-8A00B98C6DB7}"/>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1" name="Arrow: Chevron 20">
              <a:extLst>
                <a:ext uri="{FF2B5EF4-FFF2-40B4-BE49-F238E27FC236}">
                  <a16:creationId xmlns:a16="http://schemas.microsoft.com/office/drawing/2014/main" id="{F4537EC0-B5C1-1667-A081-F6BC267ACF5F}"/>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 name="Title 1">
            <a:extLst>
              <a:ext uri="{FF2B5EF4-FFF2-40B4-BE49-F238E27FC236}">
                <a16:creationId xmlns:a16="http://schemas.microsoft.com/office/drawing/2014/main" id="{F0109261-2BB7-7A3F-96B5-4319F0182BE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The Strategy Vision &amp; Principles</a:t>
            </a:r>
          </a:p>
        </p:txBody>
      </p:sp>
      <p:sp>
        <p:nvSpPr>
          <p:cNvPr id="4" name="Footer Placeholder 3">
            <a:extLst>
              <a:ext uri="{FF2B5EF4-FFF2-40B4-BE49-F238E27FC236}">
                <a16:creationId xmlns:a16="http://schemas.microsoft.com/office/drawing/2014/main" id="{528144CD-A1FA-C2ED-E306-86C238BC40DA}"/>
              </a:ext>
            </a:extLst>
          </p:cNvPr>
          <p:cNvSpPr txBox="1">
            <a:spLocks/>
          </p:cNvSpPr>
          <p:nvPr/>
        </p:nvSpPr>
        <p:spPr>
          <a:xfrm>
            <a:off x="2055208" y="464472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53457788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B4D8-189D-158E-C7F8-38D98E74A5EF}"/>
            </a:ext>
          </a:extLst>
        </p:cNvPr>
        <p:cNvGrpSpPr/>
        <p:nvPr/>
      </p:nvGrpSpPr>
      <p:grpSpPr>
        <a:xfrm>
          <a:off x="0" y="0"/>
          <a:ext cx="0" cy="0"/>
          <a:chOff x="0" y="0"/>
          <a:chExt cx="0" cy="0"/>
        </a:xfrm>
      </p:grpSpPr>
      <p:sp>
        <p:nvSpPr>
          <p:cNvPr id="108" name="Rectangle 107">
            <a:extLst>
              <a:ext uri="{FF2B5EF4-FFF2-40B4-BE49-F238E27FC236}">
                <a16:creationId xmlns:a16="http://schemas.microsoft.com/office/drawing/2014/main" id="{6B0A58B6-1362-05C7-5822-F0F16D6580E2}"/>
              </a:ext>
            </a:extLst>
          </p:cNvPr>
          <p:cNvSpPr/>
          <p:nvPr/>
        </p:nvSpPr>
        <p:spPr>
          <a:xfrm>
            <a:off x="0" y="4304906"/>
            <a:ext cx="9143997" cy="84618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3" name="Rectangle 282">
            <a:extLst>
              <a:ext uri="{FF2B5EF4-FFF2-40B4-BE49-F238E27FC236}">
                <a16:creationId xmlns:a16="http://schemas.microsoft.com/office/drawing/2014/main" id="{C62F240A-1D1E-DF63-2750-6D67873F4BAC}"/>
              </a:ext>
            </a:extLst>
          </p:cNvPr>
          <p:cNvSpPr/>
          <p:nvPr/>
        </p:nvSpPr>
        <p:spPr>
          <a:xfrm>
            <a:off x="3189643" y="4265250"/>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2" name="Rectangle 281">
            <a:extLst>
              <a:ext uri="{FF2B5EF4-FFF2-40B4-BE49-F238E27FC236}">
                <a16:creationId xmlns:a16="http://schemas.microsoft.com/office/drawing/2014/main" id="{49A9BC66-CDE6-AFB3-C0A3-599D385A990A}"/>
              </a:ext>
            </a:extLst>
          </p:cNvPr>
          <p:cNvSpPr/>
          <p:nvPr/>
        </p:nvSpPr>
        <p:spPr>
          <a:xfrm>
            <a:off x="3189643" y="3409509"/>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1" name="Rectangle 280">
            <a:extLst>
              <a:ext uri="{FF2B5EF4-FFF2-40B4-BE49-F238E27FC236}">
                <a16:creationId xmlns:a16="http://schemas.microsoft.com/office/drawing/2014/main" id="{9EB1A16B-34F8-93AA-3836-DC1FFBB40AFD}"/>
              </a:ext>
            </a:extLst>
          </p:cNvPr>
          <p:cNvSpPr/>
          <p:nvPr/>
        </p:nvSpPr>
        <p:spPr>
          <a:xfrm>
            <a:off x="3189643" y="2549333"/>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0" name="Rectangle 279">
            <a:extLst>
              <a:ext uri="{FF2B5EF4-FFF2-40B4-BE49-F238E27FC236}">
                <a16:creationId xmlns:a16="http://schemas.microsoft.com/office/drawing/2014/main" id="{149FBF64-42FF-3B9E-5900-4DA382894FF3}"/>
              </a:ext>
            </a:extLst>
          </p:cNvPr>
          <p:cNvSpPr/>
          <p:nvPr/>
        </p:nvSpPr>
        <p:spPr>
          <a:xfrm>
            <a:off x="3189643" y="1665657"/>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78" name="Rectangle 277">
            <a:extLst>
              <a:ext uri="{FF2B5EF4-FFF2-40B4-BE49-F238E27FC236}">
                <a16:creationId xmlns:a16="http://schemas.microsoft.com/office/drawing/2014/main" id="{33194D12-193C-CD3F-2C28-0C28CBDAD926}"/>
              </a:ext>
            </a:extLst>
          </p:cNvPr>
          <p:cNvSpPr/>
          <p:nvPr/>
        </p:nvSpPr>
        <p:spPr>
          <a:xfrm>
            <a:off x="3189643" y="824520"/>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Rounded Corners 6">
            <a:extLst>
              <a:ext uri="{FF2B5EF4-FFF2-40B4-BE49-F238E27FC236}">
                <a16:creationId xmlns:a16="http://schemas.microsoft.com/office/drawing/2014/main" id="{CE44038E-B4D5-D13A-AEE1-F1CCCD06C01A}"/>
              </a:ext>
            </a:extLst>
          </p:cNvPr>
          <p:cNvSpPr/>
          <p:nvPr/>
        </p:nvSpPr>
        <p:spPr>
          <a:xfrm>
            <a:off x="49781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Example needs we’ve heard</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8" name="Rectangle: Rounded Corners 7">
            <a:extLst>
              <a:ext uri="{FF2B5EF4-FFF2-40B4-BE49-F238E27FC236}">
                <a16:creationId xmlns:a16="http://schemas.microsoft.com/office/drawing/2014/main" id="{CFEABF0E-8F14-6729-F7BB-4648DB81123A}"/>
              </a:ext>
            </a:extLst>
          </p:cNvPr>
          <p:cNvSpPr/>
          <p:nvPr/>
        </p:nvSpPr>
        <p:spPr>
          <a:xfrm>
            <a:off x="650064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Future Experience</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9" name="Rectangle: Rounded Corners 8">
            <a:extLst>
              <a:ext uri="{FF2B5EF4-FFF2-40B4-BE49-F238E27FC236}">
                <a16:creationId xmlns:a16="http://schemas.microsoft.com/office/drawing/2014/main" id="{23999B67-D57D-F6AA-0455-54BF908C3898}"/>
              </a:ext>
            </a:extLst>
          </p:cNvPr>
          <p:cNvSpPr/>
          <p:nvPr/>
        </p:nvSpPr>
        <p:spPr>
          <a:xfrm>
            <a:off x="3189643" y="622846"/>
            <a:ext cx="2640422" cy="155086"/>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Applying our principles</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grpSp>
        <p:nvGrpSpPr>
          <p:cNvPr id="3" name="Group 2">
            <a:extLst>
              <a:ext uri="{FF2B5EF4-FFF2-40B4-BE49-F238E27FC236}">
                <a16:creationId xmlns:a16="http://schemas.microsoft.com/office/drawing/2014/main" id="{FA35EEA8-A1E4-B472-9282-9ACD1C4A7B36}"/>
              </a:ext>
            </a:extLst>
          </p:cNvPr>
          <p:cNvGrpSpPr/>
          <p:nvPr/>
        </p:nvGrpSpPr>
        <p:grpSpPr>
          <a:xfrm>
            <a:off x="-1" y="-5787"/>
            <a:ext cx="9143998" cy="165595"/>
            <a:chOff x="374266" y="2474302"/>
            <a:chExt cx="13719657" cy="820603"/>
          </a:xfrm>
        </p:grpSpPr>
        <p:sp>
          <p:nvSpPr>
            <p:cNvPr id="10" name="Arrow: Pentagon 9">
              <a:extLst>
                <a:ext uri="{FF2B5EF4-FFF2-40B4-BE49-F238E27FC236}">
                  <a16:creationId xmlns:a16="http://schemas.microsoft.com/office/drawing/2014/main" id="{6D330ACB-166B-1189-5311-1D06CCBFECF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8D990F0A-2336-C3A1-BA2E-43F5A2E7168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D10448D0-A351-BFC9-D95E-09EBA1CDBD38}"/>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3" name="Arrow: Chevron 12">
              <a:extLst>
                <a:ext uri="{FF2B5EF4-FFF2-40B4-BE49-F238E27FC236}">
                  <a16:creationId xmlns:a16="http://schemas.microsoft.com/office/drawing/2014/main" id="{540E5D87-3B9A-0347-3C14-5120109C8814}"/>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4" name="Arrow: Chevron 13">
              <a:extLst>
                <a:ext uri="{FF2B5EF4-FFF2-40B4-BE49-F238E27FC236}">
                  <a16:creationId xmlns:a16="http://schemas.microsoft.com/office/drawing/2014/main" id="{860B6BA0-9447-3C4D-8FAA-8A9779DF185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5" name="Arrow: Chevron 14">
              <a:extLst>
                <a:ext uri="{FF2B5EF4-FFF2-40B4-BE49-F238E27FC236}">
                  <a16:creationId xmlns:a16="http://schemas.microsoft.com/office/drawing/2014/main" id="{FB4653CB-5129-CE42-3EFC-BB5119F5800E}"/>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grpSp>
        <p:nvGrpSpPr>
          <p:cNvPr id="109" name="Group 108">
            <a:extLst>
              <a:ext uri="{FF2B5EF4-FFF2-40B4-BE49-F238E27FC236}">
                <a16:creationId xmlns:a16="http://schemas.microsoft.com/office/drawing/2014/main" id="{D154EB98-235A-8E01-D3B0-71D3BCE9B19C}"/>
              </a:ext>
            </a:extLst>
          </p:cNvPr>
          <p:cNvGrpSpPr/>
          <p:nvPr/>
        </p:nvGrpSpPr>
        <p:grpSpPr>
          <a:xfrm>
            <a:off x="196665" y="871050"/>
            <a:ext cx="210156" cy="719749"/>
            <a:chOff x="159677" y="871050"/>
            <a:chExt cx="210156" cy="719749"/>
          </a:xfrm>
        </p:grpSpPr>
        <p:grpSp>
          <p:nvGrpSpPr>
            <p:cNvPr id="19" name="Group 18">
              <a:extLst>
                <a:ext uri="{FF2B5EF4-FFF2-40B4-BE49-F238E27FC236}">
                  <a16:creationId xmlns:a16="http://schemas.microsoft.com/office/drawing/2014/main" id="{80683102-60B3-3371-FFE3-0767D1EA20A1}"/>
                </a:ext>
              </a:extLst>
            </p:cNvPr>
            <p:cNvGrpSpPr/>
            <p:nvPr/>
          </p:nvGrpSpPr>
          <p:grpSpPr>
            <a:xfrm>
              <a:off x="159677" y="871050"/>
              <a:ext cx="210156" cy="211085"/>
              <a:chOff x="2407162" y="2853786"/>
              <a:chExt cx="367842" cy="366927"/>
            </a:xfrm>
          </p:grpSpPr>
          <p:sp>
            <p:nvSpPr>
              <p:cNvPr id="20" name="Oval 19">
                <a:extLst>
                  <a:ext uri="{FF2B5EF4-FFF2-40B4-BE49-F238E27FC236}">
                    <a16:creationId xmlns:a16="http://schemas.microsoft.com/office/drawing/2014/main" id="{900CB52F-B17F-4831-5F11-427DF7E99478}"/>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5" name="Graphic 24" descr="Man with solid fill">
                <a:extLst>
                  <a:ext uri="{FF2B5EF4-FFF2-40B4-BE49-F238E27FC236}">
                    <a16:creationId xmlns:a16="http://schemas.microsoft.com/office/drawing/2014/main" id="{52F519B8-4D83-9338-17BB-3AC4E3788B9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6" name="Group 25">
              <a:extLst>
                <a:ext uri="{FF2B5EF4-FFF2-40B4-BE49-F238E27FC236}">
                  <a16:creationId xmlns:a16="http://schemas.microsoft.com/office/drawing/2014/main" id="{B3E8EC16-87D6-C77C-6CBA-F2DA45A88CFC}"/>
                </a:ext>
              </a:extLst>
            </p:cNvPr>
            <p:cNvGrpSpPr/>
            <p:nvPr/>
          </p:nvGrpSpPr>
          <p:grpSpPr>
            <a:xfrm>
              <a:off x="159677" y="1379714"/>
              <a:ext cx="210156" cy="211085"/>
              <a:chOff x="3250385" y="3959913"/>
              <a:chExt cx="367842" cy="366927"/>
            </a:xfrm>
          </p:grpSpPr>
          <p:sp>
            <p:nvSpPr>
              <p:cNvPr id="32" name="Oval 31">
                <a:extLst>
                  <a:ext uri="{FF2B5EF4-FFF2-40B4-BE49-F238E27FC236}">
                    <a16:creationId xmlns:a16="http://schemas.microsoft.com/office/drawing/2014/main" id="{8C7DDBB0-8A82-4220-F0A0-611BAFC265B7}"/>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5" name="Graphic 34" descr="Female Profile with solid fill">
                <a:extLst>
                  <a:ext uri="{FF2B5EF4-FFF2-40B4-BE49-F238E27FC236}">
                    <a16:creationId xmlns:a16="http://schemas.microsoft.com/office/drawing/2014/main" id="{3B1C1879-426A-FCBC-13F7-3AE40253F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37" name="Group 36">
              <a:extLst>
                <a:ext uri="{FF2B5EF4-FFF2-40B4-BE49-F238E27FC236}">
                  <a16:creationId xmlns:a16="http://schemas.microsoft.com/office/drawing/2014/main" id="{844A7E2F-A413-2CEE-3E38-3FC8E95C158D}"/>
                </a:ext>
              </a:extLst>
            </p:cNvPr>
            <p:cNvGrpSpPr/>
            <p:nvPr/>
          </p:nvGrpSpPr>
          <p:grpSpPr>
            <a:xfrm>
              <a:off x="159677" y="1125382"/>
              <a:ext cx="210156" cy="211085"/>
              <a:chOff x="1732873" y="4066608"/>
              <a:chExt cx="367842" cy="366927"/>
            </a:xfrm>
          </p:grpSpPr>
          <p:sp>
            <p:nvSpPr>
              <p:cNvPr id="38" name="Oval 37">
                <a:extLst>
                  <a:ext uri="{FF2B5EF4-FFF2-40B4-BE49-F238E27FC236}">
                    <a16:creationId xmlns:a16="http://schemas.microsoft.com/office/drawing/2014/main" id="{02D4F84B-7822-B175-A5C1-6057B5281596}"/>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9" name="Graphic 38" descr="Doctor male with solid fill">
                <a:extLst>
                  <a:ext uri="{FF2B5EF4-FFF2-40B4-BE49-F238E27FC236}">
                    <a16:creationId xmlns:a16="http://schemas.microsoft.com/office/drawing/2014/main" id="{1EC027BF-0623-3290-6A2D-DC761C218F5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10" name="TextBox 109">
            <a:extLst>
              <a:ext uri="{FF2B5EF4-FFF2-40B4-BE49-F238E27FC236}">
                <a16:creationId xmlns:a16="http://schemas.microsoft.com/office/drawing/2014/main" id="{106A29FE-7A3B-3F07-64F1-71516AA42DEC}"/>
              </a:ext>
            </a:extLst>
          </p:cNvPr>
          <p:cNvSpPr txBox="1"/>
          <p:nvPr/>
        </p:nvSpPr>
        <p:spPr>
          <a:xfrm>
            <a:off x="429298" y="861503"/>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As a patient I want to be able to schedule my care </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11" name="TextBox 110">
            <a:extLst>
              <a:ext uri="{FF2B5EF4-FFF2-40B4-BE49-F238E27FC236}">
                <a16:creationId xmlns:a16="http://schemas.microsoft.com/office/drawing/2014/main" id="{7FF00B7E-8D94-7C7C-8D4E-021CBE42F1CA}"/>
              </a:ext>
            </a:extLst>
          </p:cNvPr>
          <p:cNvSpPr txBox="1"/>
          <p:nvPr/>
        </p:nvSpPr>
        <p:spPr>
          <a:xfrm>
            <a:off x="429298" y="1125078"/>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As a clinician I want to work together with digital teams</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12" name="TextBox 111">
            <a:extLst>
              <a:ext uri="{FF2B5EF4-FFF2-40B4-BE49-F238E27FC236}">
                <a16:creationId xmlns:a16="http://schemas.microsoft.com/office/drawing/2014/main" id="{1ACC4939-BA26-2BC8-8AC9-0288E980170D}"/>
              </a:ext>
            </a:extLst>
          </p:cNvPr>
          <p:cNvSpPr txBox="1"/>
          <p:nvPr/>
        </p:nvSpPr>
        <p:spPr>
          <a:xfrm>
            <a:off x="429298" y="1376087"/>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As a digital lead I want to develop solutions with users</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115" name="Group 114">
            <a:extLst>
              <a:ext uri="{FF2B5EF4-FFF2-40B4-BE49-F238E27FC236}">
                <a16:creationId xmlns:a16="http://schemas.microsoft.com/office/drawing/2014/main" id="{F9888406-7B27-8739-28FB-5794543B62BE}"/>
              </a:ext>
            </a:extLst>
          </p:cNvPr>
          <p:cNvGrpSpPr/>
          <p:nvPr/>
        </p:nvGrpSpPr>
        <p:grpSpPr>
          <a:xfrm>
            <a:off x="196665" y="1733345"/>
            <a:ext cx="210156" cy="719749"/>
            <a:chOff x="159677" y="871050"/>
            <a:chExt cx="210156" cy="719749"/>
          </a:xfrm>
        </p:grpSpPr>
        <p:grpSp>
          <p:nvGrpSpPr>
            <p:cNvPr id="119" name="Group 118">
              <a:extLst>
                <a:ext uri="{FF2B5EF4-FFF2-40B4-BE49-F238E27FC236}">
                  <a16:creationId xmlns:a16="http://schemas.microsoft.com/office/drawing/2014/main" id="{4746040C-0F24-1717-12CF-5CB38B09F5D6}"/>
                </a:ext>
              </a:extLst>
            </p:cNvPr>
            <p:cNvGrpSpPr/>
            <p:nvPr/>
          </p:nvGrpSpPr>
          <p:grpSpPr>
            <a:xfrm>
              <a:off x="159677" y="871050"/>
              <a:ext cx="210156" cy="211085"/>
              <a:chOff x="2407162" y="2853786"/>
              <a:chExt cx="367842" cy="366927"/>
            </a:xfrm>
          </p:grpSpPr>
          <p:sp>
            <p:nvSpPr>
              <p:cNvPr id="126" name="Oval 125">
                <a:extLst>
                  <a:ext uri="{FF2B5EF4-FFF2-40B4-BE49-F238E27FC236}">
                    <a16:creationId xmlns:a16="http://schemas.microsoft.com/office/drawing/2014/main" id="{E2314A4D-C160-AE2C-5FE5-7C1FDACA751A}"/>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7" name="Graphic 126" descr="Man with solid fill">
                <a:extLst>
                  <a:ext uri="{FF2B5EF4-FFF2-40B4-BE49-F238E27FC236}">
                    <a16:creationId xmlns:a16="http://schemas.microsoft.com/office/drawing/2014/main" id="{59C7F878-10C6-F82B-436E-FE594AB14D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20" name="Group 119">
              <a:extLst>
                <a:ext uri="{FF2B5EF4-FFF2-40B4-BE49-F238E27FC236}">
                  <a16:creationId xmlns:a16="http://schemas.microsoft.com/office/drawing/2014/main" id="{146DA450-9F7C-E16A-DAE6-377882A6836B}"/>
                </a:ext>
              </a:extLst>
            </p:cNvPr>
            <p:cNvGrpSpPr/>
            <p:nvPr/>
          </p:nvGrpSpPr>
          <p:grpSpPr>
            <a:xfrm>
              <a:off x="159677" y="1379714"/>
              <a:ext cx="210156" cy="211085"/>
              <a:chOff x="3250385" y="3959913"/>
              <a:chExt cx="367842" cy="366927"/>
            </a:xfrm>
          </p:grpSpPr>
          <p:sp>
            <p:nvSpPr>
              <p:cNvPr id="124" name="Oval 123">
                <a:extLst>
                  <a:ext uri="{FF2B5EF4-FFF2-40B4-BE49-F238E27FC236}">
                    <a16:creationId xmlns:a16="http://schemas.microsoft.com/office/drawing/2014/main" id="{79A2B410-AF4D-8C86-49E4-6B51EBB8B53D}"/>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5" name="Graphic 124" descr="Female Profile with solid fill">
                <a:extLst>
                  <a:ext uri="{FF2B5EF4-FFF2-40B4-BE49-F238E27FC236}">
                    <a16:creationId xmlns:a16="http://schemas.microsoft.com/office/drawing/2014/main" id="{CC17C93A-1E39-F6D4-5970-759BAE3491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21" name="Group 120">
              <a:extLst>
                <a:ext uri="{FF2B5EF4-FFF2-40B4-BE49-F238E27FC236}">
                  <a16:creationId xmlns:a16="http://schemas.microsoft.com/office/drawing/2014/main" id="{CF7C90C0-807D-AE84-902B-B61DE9D2B2AC}"/>
                </a:ext>
              </a:extLst>
            </p:cNvPr>
            <p:cNvGrpSpPr/>
            <p:nvPr/>
          </p:nvGrpSpPr>
          <p:grpSpPr>
            <a:xfrm>
              <a:off x="159677" y="1125382"/>
              <a:ext cx="210156" cy="211085"/>
              <a:chOff x="1732873" y="4066608"/>
              <a:chExt cx="367842" cy="366927"/>
            </a:xfrm>
          </p:grpSpPr>
          <p:sp>
            <p:nvSpPr>
              <p:cNvPr id="122" name="Oval 121">
                <a:extLst>
                  <a:ext uri="{FF2B5EF4-FFF2-40B4-BE49-F238E27FC236}">
                    <a16:creationId xmlns:a16="http://schemas.microsoft.com/office/drawing/2014/main" id="{F0A51609-8636-E759-02E7-2DD045F06D77}"/>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3" name="Graphic 122" descr="Doctor male with solid fill">
                <a:extLst>
                  <a:ext uri="{FF2B5EF4-FFF2-40B4-BE49-F238E27FC236}">
                    <a16:creationId xmlns:a16="http://schemas.microsoft.com/office/drawing/2014/main" id="{2A723F23-9C1C-2806-4E7F-9076A5A3121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29" name="Group 128">
            <a:extLst>
              <a:ext uri="{FF2B5EF4-FFF2-40B4-BE49-F238E27FC236}">
                <a16:creationId xmlns:a16="http://schemas.microsoft.com/office/drawing/2014/main" id="{6ABF2BC9-27B2-5BD6-67B1-A4BA8A7ADA7B}"/>
              </a:ext>
            </a:extLst>
          </p:cNvPr>
          <p:cNvGrpSpPr/>
          <p:nvPr/>
        </p:nvGrpSpPr>
        <p:grpSpPr>
          <a:xfrm>
            <a:off x="196665" y="2595640"/>
            <a:ext cx="210156" cy="719749"/>
            <a:chOff x="159677" y="871050"/>
            <a:chExt cx="210156" cy="719749"/>
          </a:xfrm>
        </p:grpSpPr>
        <p:grpSp>
          <p:nvGrpSpPr>
            <p:cNvPr id="133" name="Group 132">
              <a:extLst>
                <a:ext uri="{FF2B5EF4-FFF2-40B4-BE49-F238E27FC236}">
                  <a16:creationId xmlns:a16="http://schemas.microsoft.com/office/drawing/2014/main" id="{A50AFE32-B381-AF85-8458-962E261BF45D}"/>
                </a:ext>
              </a:extLst>
            </p:cNvPr>
            <p:cNvGrpSpPr/>
            <p:nvPr/>
          </p:nvGrpSpPr>
          <p:grpSpPr>
            <a:xfrm>
              <a:off x="159677" y="871050"/>
              <a:ext cx="210156" cy="211085"/>
              <a:chOff x="2407162" y="2853786"/>
              <a:chExt cx="367842" cy="366927"/>
            </a:xfrm>
          </p:grpSpPr>
          <p:sp>
            <p:nvSpPr>
              <p:cNvPr id="140" name="Oval 139">
                <a:extLst>
                  <a:ext uri="{FF2B5EF4-FFF2-40B4-BE49-F238E27FC236}">
                    <a16:creationId xmlns:a16="http://schemas.microsoft.com/office/drawing/2014/main" id="{D4DCCF30-6377-A056-7160-514659B068E1}"/>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41" name="Graphic 140" descr="Man with solid fill">
                <a:extLst>
                  <a:ext uri="{FF2B5EF4-FFF2-40B4-BE49-F238E27FC236}">
                    <a16:creationId xmlns:a16="http://schemas.microsoft.com/office/drawing/2014/main" id="{4CA9497A-4C0A-A06F-DE19-7736561A80A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34" name="Group 133">
              <a:extLst>
                <a:ext uri="{FF2B5EF4-FFF2-40B4-BE49-F238E27FC236}">
                  <a16:creationId xmlns:a16="http://schemas.microsoft.com/office/drawing/2014/main" id="{2B92D5CC-2735-0ABF-9AC6-DBD68DA36AEB}"/>
                </a:ext>
              </a:extLst>
            </p:cNvPr>
            <p:cNvGrpSpPr/>
            <p:nvPr/>
          </p:nvGrpSpPr>
          <p:grpSpPr>
            <a:xfrm>
              <a:off x="159677" y="1379714"/>
              <a:ext cx="210156" cy="211085"/>
              <a:chOff x="3250385" y="3959913"/>
              <a:chExt cx="367842" cy="366927"/>
            </a:xfrm>
          </p:grpSpPr>
          <p:sp>
            <p:nvSpPr>
              <p:cNvPr id="138" name="Oval 137">
                <a:extLst>
                  <a:ext uri="{FF2B5EF4-FFF2-40B4-BE49-F238E27FC236}">
                    <a16:creationId xmlns:a16="http://schemas.microsoft.com/office/drawing/2014/main" id="{6F4666D7-DF3B-3014-1730-A1D995B6DC3A}"/>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39" name="Graphic 138" descr="Female Profile with solid fill">
                <a:extLst>
                  <a:ext uri="{FF2B5EF4-FFF2-40B4-BE49-F238E27FC236}">
                    <a16:creationId xmlns:a16="http://schemas.microsoft.com/office/drawing/2014/main" id="{00C7C1F0-F392-F268-A481-49D5955D44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35" name="Group 134">
              <a:extLst>
                <a:ext uri="{FF2B5EF4-FFF2-40B4-BE49-F238E27FC236}">
                  <a16:creationId xmlns:a16="http://schemas.microsoft.com/office/drawing/2014/main" id="{5EADAB9E-5BDE-82DF-5731-785FD46D35BE}"/>
                </a:ext>
              </a:extLst>
            </p:cNvPr>
            <p:cNvGrpSpPr/>
            <p:nvPr/>
          </p:nvGrpSpPr>
          <p:grpSpPr>
            <a:xfrm>
              <a:off x="159677" y="1125382"/>
              <a:ext cx="210156" cy="211085"/>
              <a:chOff x="1732873" y="4066608"/>
              <a:chExt cx="367842" cy="366927"/>
            </a:xfrm>
          </p:grpSpPr>
          <p:sp>
            <p:nvSpPr>
              <p:cNvPr id="136" name="Oval 135">
                <a:extLst>
                  <a:ext uri="{FF2B5EF4-FFF2-40B4-BE49-F238E27FC236}">
                    <a16:creationId xmlns:a16="http://schemas.microsoft.com/office/drawing/2014/main" id="{AD0DBF1B-8B45-71BF-C3C1-40DC0100BDB1}"/>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37" name="Graphic 136" descr="Doctor male with solid fill">
                <a:extLst>
                  <a:ext uri="{FF2B5EF4-FFF2-40B4-BE49-F238E27FC236}">
                    <a16:creationId xmlns:a16="http://schemas.microsoft.com/office/drawing/2014/main" id="{81EC11B9-9488-51BF-38A9-799884C2EC7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43" name="Group 142">
            <a:extLst>
              <a:ext uri="{FF2B5EF4-FFF2-40B4-BE49-F238E27FC236}">
                <a16:creationId xmlns:a16="http://schemas.microsoft.com/office/drawing/2014/main" id="{FCA346CB-84DB-0142-5172-DDBC2FA7F834}"/>
              </a:ext>
            </a:extLst>
          </p:cNvPr>
          <p:cNvGrpSpPr/>
          <p:nvPr/>
        </p:nvGrpSpPr>
        <p:grpSpPr>
          <a:xfrm>
            <a:off x="196665" y="3457935"/>
            <a:ext cx="210156" cy="719749"/>
            <a:chOff x="159677" y="871050"/>
            <a:chExt cx="210156" cy="719749"/>
          </a:xfrm>
        </p:grpSpPr>
        <p:grpSp>
          <p:nvGrpSpPr>
            <p:cNvPr id="147" name="Group 146">
              <a:extLst>
                <a:ext uri="{FF2B5EF4-FFF2-40B4-BE49-F238E27FC236}">
                  <a16:creationId xmlns:a16="http://schemas.microsoft.com/office/drawing/2014/main" id="{E673A536-09AC-2C0B-BD01-C00A1555DA03}"/>
                </a:ext>
              </a:extLst>
            </p:cNvPr>
            <p:cNvGrpSpPr/>
            <p:nvPr/>
          </p:nvGrpSpPr>
          <p:grpSpPr>
            <a:xfrm>
              <a:off x="159677" y="871050"/>
              <a:ext cx="210156" cy="211085"/>
              <a:chOff x="2407162" y="2853786"/>
              <a:chExt cx="367842" cy="366927"/>
            </a:xfrm>
          </p:grpSpPr>
          <p:sp>
            <p:nvSpPr>
              <p:cNvPr id="154" name="Oval 153">
                <a:extLst>
                  <a:ext uri="{FF2B5EF4-FFF2-40B4-BE49-F238E27FC236}">
                    <a16:creationId xmlns:a16="http://schemas.microsoft.com/office/drawing/2014/main" id="{194AEF15-3355-9E55-AD41-232A22156EEC}"/>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5" name="Graphic 154" descr="Man with solid fill">
                <a:extLst>
                  <a:ext uri="{FF2B5EF4-FFF2-40B4-BE49-F238E27FC236}">
                    <a16:creationId xmlns:a16="http://schemas.microsoft.com/office/drawing/2014/main" id="{B2BE7DE9-6B7C-69C5-A648-3FA1DC6B656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48" name="Group 147">
              <a:extLst>
                <a:ext uri="{FF2B5EF4-FFF2-40B4-BE49-F238E27FC236}">
                  <a16:creationId xmlns:a16="http://schemas.microsoft.com/office/drawing/2014/main" id="{21B6DD68-78F7-F76F-93F2-1FF1B19F6EC9}"/>
                </a:ext>
              </a:extLst>
            </p:cNvPr>
            <p:cNvGrpSpPr/>
            <p:nvPr/>
          </p:nvGrpSpPr>
          <p:grpSpPr>
            <a:xfrm>
              <a:off x="159677" y="1379714"/>
              <a:ext cx="210156" cy="211085"/>
              <a:chOff x="3250385" y="3959913"/>
              <a:chExt cx="367842" cy="366927"/>
            </a:xfrm>
          </p:grpSpPr>
          <p:sp>
            <p:nvSpPr>
              <p:cNvPr id="152" name="Oval 151">
                <a:extLst>
                  <a:ext uri="{FF2B5EF4-FFF2-40B4-BE49-F238E27FC236}">
                    <a16:creationId xmlns:a16="http://schemas.microsoft.com/office/drawing/2014/main" id="{1328C961-3E87-6C16-6B4B-0A24466E236C}"/>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3" name="Graphic 152" descr="Female Profile with solid fill">
                <a:extLst>
                  <a:ext uri="{FF2B5EF4-FFF2-40B4-BE49-F238E27FC236}">
                    <a16:creationId xmlns:a16="http://schemas.microsoft.com/office/drawing/2014/main" id="{4312C1C6-8C18-A6EF-3947-2B7F1AB3588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49" name="Group 148">
              <a:extLst>
                <a:ext uri="{FF2B5EF4-FFF2-40B4-BE49-F238E27FC236}">
                  <a16:creationId xmlns:a16="http://schemas.microsoft.com/office/drawing/2014/main" id="{2EC68D53-3715-C9A0-13EF-0F13503BB46C}"/>
                </a:ext>
              </a:extLst>
            </p:cNvPr>
            <p:cNvGrpSpPr/>
            <p:nvPr/>
          </p:nvGrpSpPr>
          <p:grpSpPr>
            <a:xfrm>
              <a:off x="159677" y="1125382"/>
              <a:ext cx="210156" cy="211085"/>
              <a:chOff x="1732873" y="4066608"/>
              <a:chExt cx="367842" cy="366927"/>
            </a:xfrm>
          </p:grpSpPr>
          <p:sp>
            <p:nvSpPr>
              <p:cNvPr id="150" name="Oval 149">
                <a:extLst>
                  <a:ext uri="{FF2B5EF4-FFF2-40B4-BE49-F238E27FC236}">
                    <a16:creationId xmlns:a16="http://schemas.microsoft.com/office/drawing/2014/main" id="{BB923EB8-A3C9-0F99-37BA-B0DF710565A8}"/>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1" name="Graphic 150" descr="Doctor male with solid fill">
                <a:extLst>
                  <a:ext uri="{FF2B5EF4-FFF2-40B4-BE49-F238E27FC236}">
                    <a16:creationId xmlns:a16="http://schemas.microsoft.com/office/drawing/2014/main" id="{4915C809-F16D-BBD8-4ABB-03911DAC1BC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57" name="Group 156">
            <a:extLst>
              <a:ext uri="{FF2B5EF4-FFF2-40B4-BE49-F238E27FC236}">
                <a16:creationId xmlns:a16="http://schemas.microsoft.com/office/drawing/2014/main" id="{F67F0315-5C2D-F655-5151-A3C6ADE393C5}"/>
              </a:ext>
            </a:extLst>
          </p:cNvPr>
          <p:cNvGrpSpPr/>
          <p:nvPr/>
        </p:nvGrpSpPr>
        <p:grpSpPr>
          <a:xfrm>
            <a:off x="196665" y="4320232"/>
            <a:ext cx="210156" cy="719749"/>
            <a:chOff x="159677" y="871050"/>
            <a:chExt cx="210156" cy="719749"/>
          </a:xfrm>
        </p:grpSpPr>
        <p:grpSp>
          <p:nvGrpSpPr>
            <p:cNvPr id="161" name="Group 160">
              <a:extLst>
                <a:ext uri="{FF2B5EF4-FFF2-40B4-BE49-F238E27FC236}">
                  <a16:creationId xmlns:a16="http://schemas.microsoft.com/office/drawing/2014/main" id="{90AE09EC-7858-4188-49ED-06DACFCA44ED}"/>
                </a:ext>
              </a:extLst>
            </p:cNvPr>
            <p:cNvGrpSpPr/>
            <p:nvPr/>
          </p:nvGrpSpPr>
          <p:grpSpPr>
            <a:xfrm>
              <a:off x="159677" y="871050"/>
              <a:ext cx="210156" cy="211085"/>
              <a:chOff x="2407162" y="2853786"/>
              <a:chExt cx="367842" cy="366927"/>
            </a:xfrm>
          </p:grpSpPr>
          <p:sp>
            <p:nvSpPr>
              <p:cNvPr id="168" name="Oval 167">
                <a:extLst>
                  <a:ext uri="{FF2B5EF4-FFF2-40B4-BE49-F238E27FC236}">
                    <a16:creationId xmlns:a16="http://schemas.microsoft.com/office/drawing/2014/main" id="{54F66AC5-326B-3254-9B47-471BCDA3D6B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9" name="Graphic 168" descr="Man with solid fill">
                <a:extLst>
                  <a:ext uri="{FF2B5EF4-FFF2-40B4-BE49-F238E27FC236}">
                    <a16:creationId xmlns:a16="http://schemas.microsoft.com/office/drawing/2014/main" id="{3968F4FD-6E49-1653-D2AA-82B45E4F619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62" name="Group 161">
              <a:extLst>
                <a:ext uri="{FF2B5EF4-FFF2-40B4-BE49-F238E27FC236}">
                  <a16:creationId xmlns:a16="http://schemas.microsoft.com/office/drawing/2014/main" id="{AC1BDDA5-8752-CBB8-9E06-68756D221590}"/>
                </a:ext>
              </a:extLst>
            </p:cNvPr>
            <p:cNvGrpSpPr/>
            <p:nvPr/>
          </p:nvGrpSpPr>
          <p:grpSpPr>
            <a:xfrm>
              <a:off x="159677" y="1379714"/>
              <a:ext cx="210156" cy="211085"/>
              <a:chOff x="3250385" y="3959913"/>
              <a:chExt cx="367842" cy="366927"/>
            </a:xfrm>
          </p:grpSpPr>
          <p:sp>
            <p:nvSpPr>
              <p:cNvPr id="166" name="Oval 165">
                <a:extLst>
                  <a:ext uri="{FF2B5EF4-FFF2-40B4-BE49-F238E27FC236}">
                    <a16:creationId xmlns:a16="http://schemas.microsoft.com/office/drawing/2014/main" id="{EC8D3A96-BE82-D164-D518-50CAE5FF6E60}"/>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7" name="Graphic 166" descr="Female Profile with solid fill">
                <a:extLst>
                  <a:ext uri="{FF2B5EF4-FFF2-40B4-BE49-F238E27FC236}">
                    <a16:creationId xmlns:a16="http://schemas.microsoft.com/office/drawing/2014/main" id="{E1501540-4957-3228-C599-0D065CEBECE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63" name="Group 162">
              <a:extLst>
                <a:ext uri="{FF2B5EF4-FFF2-40B4-BE49-F238E27FC236}">
                  <a16:creationId xmlns:a16="http://schemas.microsoft.com/office/drawing/2014/main" id="{111565E8-AE4B-DAD0-8350-EB58AF19612E}"/>
                </a:ext>
              </a:extLst>
            </p:cNvPr>
            <p:cNvGrpSpPr/>
            <p:nvPr/>
          </p:nvGrpSpPr>
          <p:grpSpPr>
            <a:xfrm>
              <a:off x="159677" y="1125382"/>
              <a:ext cx="210156" cy="211085"/>
              <a:chOff x="1732873" y="4066608"/>
              <a:chExt cx="367842" cy="366927"/>
            </a:xfrm>
          </p:grpSpPr>
          <p:sp>
            <p:nvSpPr>
              <p:cNvPr id="164" name="Oval 163">
                <a:extLst>
                  <a:ext uri="{FF2B5EF4-FFF2-40B4-BE49-F238E27FC236}">
                    <a16:creationId xmlns:a16="http://schemas.microsoft.com/office/drawing/2014/main" id="{5DE55DF2-3F84-90B9-18B2-237D89C54B86}"/>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5" name="Graphic 164" descr="Doctor male with solid fill">
                <a:extLst>
                  <a:ext uri="{FF2B5EF4-FFF2-40B4-BE49-F238E27FC236}">
                    <a16:creationId xmlns:a16="http://schemas.microsoft.com/office/drawing/2014/main" id="{B249CD46-A921-3613-AC62-C74CCBE0C85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70" name="Rectangle 169">
            <a:extLst>
              <a:ext uri="{FF2B5EF4-FFF2-40B4-BE49-F238E27FC236}">
                <a16:creationId xmlns:a16="http://schemas.microsoft.com/office/drawing/2014/main" id="{446AA428-0F2C-28C1-5ED9-52CB9BB4C18F}"/>
              </a:ext>
            </a:extLst>
          </p:cNvPr>
          <p:cNvSpPr/>
          <p:nvPr/>
        </p:nvSpPr>
        <p:spPr>
          <a:xfrm>
            <a:off x="142875" y="816813"/>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1" name="Rectangle 170">
            <a:extLst>
              <a:ext uri="{FF2B5EF4-FFF2-40B4-BE49-F238E27FC236}">
                <a16:creationId xmlns:a16="http://schemas.microsoft.com/office/drawing/2014/main" id="{6A2DAB3E-CBA8-410D-C0FE-528F96F37B5F}"/>
              </a:ext>
            </a:extLst>
          </p:cNvPr>
          <p:cNvSpPr/>
          <p:nvPr/>
        </p:nvSpPr>
        <p:spPr>
          <a:xfrm>
            <a:off x="142875" y="167403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2" name="Rectangle 171">
            <a:extLst>
              <a:ext uri="{FF2B5EF4-FFF2-40B4-BE49-F238E27FC236}">
                <a16:creationId xmlns:a16="http://schemas.microsoft.com/office/drawing/2014/main" id="{953F0CCA-C383-8878-A6FD-C0459E029CC0}"/>
              </a:ext>
            </a:extLst>
          </p:cNvPr>
          <p:cNvSpPr/>
          <p:nvPr/>
        </p:nvSpPr>
        <p:spPr>
          <a:xfrm>
            <a:off x="142873" y="254416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3" name="Rectangle 172">
            <a:extLst>
              <a:ext uri="{FF2B5EF4-FFF2-40B4-BE49-F238E27FC236}">
                <a16:creationId xmlns:a16="http://schemas.microsoft.com/office/drawing/2014/main" id="{56E6E47A-CD40-320B-0396-939F2B5B0CF3}"/>
              </a:ext>
            </a:extLst>
          </p:cNvPr>
          <p:cNvSpPr/>
          <p:nvPr/>
        </p:nvSpPr>
        <p:spPr>
          <a:xfrm>
            <a:off x="142875" y="3406462"/>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4" name="Rectangle 173">
            <a:extLst>
              <a:ext uri="{FF2B5EF4-FFF2-40B4-BE49-F238E27FC236}">
                <a16:creationId xmlns:a16="http://schemas.microsoft.com/office/drawing/2014/main" id="{7FE42771-FAE5-CCA3-A6E7-8F92E5FCF9E5}"/>
              </a:ext>
            </a:extLst>
          </p:cNvPr>
          <p:cNvSpPr/>
          <p:nvPr/>
        </p:nvSpPr>
        <p:spPr>
          <a:xfrm>
            <a:off x="142873" y="4266121"/>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5" name="Rectangle 174">
            <a:extLst>
              <a:ext uri="{FF2B5EF4-FFF2-40B4-BE49-F238E27FC236}">
                <a16:creationId xmlns:a16="http://schemas.microsoft.com/office/drawing/2014/main" id="{0D6B9DDF-22E3-80C3-4EFC-5C6F342D103B}"/>
              </a:ext>
            </a:extLst>
          </p:cNvPr>
          <p:cNvSpPr/>
          <p:nvPr/>
        </p:nvSpPr>
        <p:spPr>
          <a:xfrm>
            <a:off x="3872755" y="824520"/>
            <a:ext cx="1957310" cy="794278"/>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dirty="0">
                <a:solidFill>
                  <a:schemeClr val="bg1"/>
                </a:solidFill>
                <a:latin typeface="Arial" panose="020B0604020202020204" pitchFamily="34" charset="0"/>
                <a:cs typeface="Arial" panose="020B0604020202020204" pitchFamily="34" charset="0"/>
                <a:sym typeface="Helvetica Neue Medium"/>
              </a:rPr>
              <a:t>Collaborative</a:t>
            </a:r>
          </a:p>
          <a:p>
            <a:pPr marL="0" lvl="0" indent="0" algn="l" defTabSz="622300">
              <a:lnSpc>
                <a:spcPct val="90000"/>
              </a:lnSpc>
              <a:spcBef>
                <a:spcPct val="0"/>
              </a:spcBef>
              <a:spcAft>
                <a:spcPct val="35000"/>
              </a:spcAft>
              <a:buNone/>
            </a:pPr>
            <a:r>
              <a:rPr lang="en-GB" sz="800" b="0" kern="1200" dirty="0">
                <a:solidFill>
                  <a:schemeClr val="bg1"/>
                </a:solidFill>
                <a:latin typeface="Arial" panose="020B0604020202020204" pitchFamily="34" charset="0"/>
                <a:cs typeface="Arial" panose="020B0604020202020204" pitchFamily="34" charset="0"/>
                <a:sym typeface="Helvetica Neue Medium"/>
              </a:rPr>
              <a:t>Working together as a health board, by actively engaging clinicians and patients, and maintaining a strong focus on national, regional and local partnerships</a:t>
            </a:r>
          </a:p>
        </p:txBody>
      </p:sp>
      <p:sp>
        <p:nvSpPr>
          <p:cNvPr id="176" name="Rectangle 175">
            <a:extLst>
              <a:ext uri="{FF2B5EF4-FFF2-40B4-BE49-F238E27FC236}">
                <a16:creationId xmlns:a16="http://schemas.microsoft.com/office/drawing/2014/main" id="{9C78ED80-887E-EEBF-0419-5468B05BE984}"/>
              </a:ext>
            </a:extLst>
          </p:cNvPr>
          <p:cNvSpPr/>
          <p:nvPr/>
        </p:nvSpPr>
        <p:spPr>
          <a:xfrm>
            <a:off x="3872755" y="1678928"/>
            <a:ext cx="1957310" cy="787604"/>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Innovative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Realising benefits through embracing creative approaches to deliver high-quality, efficient and value-driven solutions</a:t>
            </a:r>
          </a:p>
        </p:txBody>
      </p:sp>
      <p:sp>
        <p:nvSpPr>
          <p:cNvPr id="177" name="Rectangle 176">
            <a:extLst>
              <a:ext uri="{FF2B5EF4-FFF2-40B4-BE49-F238E27FC236}">
                <a16:creationId xmlns:a16="http://schemas.microsoft.com/office/drawing/2014/main" id="{1D95CCE7-90CC-87E8-07A5-7323367C1817}"/>
              </a:ext>
            </a:extLst>
          </p:cNvPr>
          <p:cNvSpPr/>
          <p:nvPr/>
        </p:nvSpPr>
        <p:spPr>
          <a:xfrm>
            <a:off x="3872755" y="2545888"/>
            <a:ext cx="1957310" cy="803306"/>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dirty="0">
                <a:solidFill>
                  <a:schemeClr val="bg1"/>
                </a:solidFill>
                <a:latin typeface="Arial" panose="020B0604020202020204" pitchFamily="34" charset="0"/>
                <a:cs typeface="Arial" panose="020B0604020202020204" pitchFamily="34" charset="0"/>
                <a:sym typeface="Helvetica Neue Medium"/>
              </a:rPr>
              <a:t>Inclusive</a:t>
            </a:r>
          </a:p>
          <a:p>
            <a:pPr marL="0" lvl="0" indent="0" algn="l" defTabSz="622300">
              <a:lnSpc>
                <a:spcPct val="90000"/>
              </a:lnSpc>
              <a:spcBef>
                <a:spcPct val="0"/>
              </a:spcBef>
              <a:spcAft>
                <a:spcPct val="35000"/>
              </a:spcAft>
              <a:buNone/>
            </a:pPr>
            <a:r>
              <a:rPr lang="en-GB" sz="800" b="0" kern="1200" dirty="0">
                <a:solidFill>
                  <a:schemeClr val="bg1"/>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178" name="Rectangle 177">
            <a:extLst>
              <a:ext uri="{FF2B5EF4-FFF2-40B4-BE49-F238E27FC236}">
                <a16:creationId xmlns:a16="http://schemas.microsoft.com/office/drawing/2014/main" id="{9CA40DDE-FD69-0C02-E87C-D9ADD9514107}"/>
              </a:ext>
            </a:extLst>
          </p:cNvPr>
          <p:cNvSpPr/>
          <p:nvPr/>
        </p:nvSpPr>
        <p:spPr>
          <a:xfrm>
            <a:off x="3872755" y="3408466"/>
            <a:ext cx="1957310" cy="805052"/>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Flexible</a:t>
            </a:r>
          </a:p>
          <a:p>
            <a:pPr lvl="0" algn="l" defTabSz="622300">
              <a:lnSpc>
                <a:spcPct val="90000"/>
              </a:lnSpc>
              <a:spcBef>
                <a:spcPct val="0"/>
              </a:spcBef>
              <a:spcAft>
                <a:spcPct val="35000"/>
              </a:spcAft>
            </a:pPr>
            <a:r>
              <a:rPr lang="en-GB" sz="800" b="0" kern="1200">
                <a:solidFill>
                  <a:schemeClr val="bg1"/>
                </a:solidFill>
                <a:latin typeface="Arial" panose="020B0604020202020204" pitchFamily="34" charset="0"/>
                <a:cs typeface="Arial" panose="020B0604020202020204" pitchFamily="34" charset="0"/>
                <a:sym typeface="Helvetica Neue Medium"/>
              </a:rPr>
              <a:t>Focusing on crafting fewer, yet improved and adaptable, systems which are agile in their response to national and local circumstances, embracing new opportunities whilst maintaining a best practice service</a:t>
            </a:r>
          </a:p>
        </p:txBody>
      </p:sp>
      <p:sp>
        <p:nvSpPr>
          <p:cNvPr id="179" name="Rectangle 178">
            <a:extLst>
              <a:ext uri="{FF2B5EF4-FFF2-40B4-BE49-F238E27FC236}">
                <a16:creationId xmlns:a16="http://schemas.microsoft.com/office/drawing/2014/main" id="{A9D50C55-98FE-9B34-9FE4-891E6A970543}"/>
              </a:ext>
            </a:extLst>
          </p:cNvPr>
          <p:cNvSpPr/>
          <p:nvPr/>
        </p:nvSpPr>
        <p:spPr>
          <a:xfrm>
            <a:off x="3872755" y="4262160"/>
            <a:ext cx="1957310" cy="807057"/>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Sustainable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181" name="Group 180">
            <a:extLst>
              <a:ext uri="{FF2B5EF4-FFF2-40B4-BE49-F238E27FC236}">
                <a16:creationId xmlns:a16="http://schemas.microsoft.com/office/drawing/2014/main" id="{D7BF7455-95E1-2BE7-7778-9459A5A5A162}"/>
              </a:ext>
            </a:extLst>
          </p:cNvPr>
          <p:cNvGrpSpPr/>
          <p:nvPr/>
        </p:nvGrpSpPr>
        <p:grpSpPr>
          <a:xfrm>
            <a:off x="5906323" y="866949"/>
            <a:ext cx="210156" cy="719749"/>
            <a:chOff x="159677" y="871050"/>
            <a:chExt cx="210156" cy="719749"/>
          </a:xfrm>
        </p:grpSpPr>
        <p:grpSp>
          <p:nvGrpSpPr>
            <p:cNvPr id="185" name="Group 184">
              <a:extLst>
                <a:ext uri="{FF2B5EF4-FFF2-40B4-BE49-F238E27FC236}">
                  <a16:creationId xmlns:a16="http://schemas.microsoft.com/office/drawing/2014/main" id="{6A36AFCE-3F4B-9BD9-6E08-7F86BCCFC3E1}"/>
                </a:ext>
              </a:extLst>
            </p:cNvPr>
            <p:cNvGrpSpPr/>
            <p:nvPr/>
          </p:nvGrpSpPr>
          <p:grpSpPr>
            <a:xfrm>
              <a:off x="159677" y="871050"/>
              <a:ext cx="210156" cy="211085"/>
              <a:chOff x="2407162" y="2853786"/>
              <a:chExt cx="367842" cy="366927"/>
            </a:xfrm>
          </p:grpSpPr>
          <p:sp>
            <p:nvSpPr>
              <p:cNvPr id="192" name="Oval 191">
                <a:extLst>
                  <a:ext uri="{FF2B5EF4-FFF2-40B4-BE49-F238E27FC236}">
                    <a16:creationId xmlns:a16="http://schemas.microsoft.com/office/drawing/2014/main" id="{D5F240D2-71ED-0734-E187-13FDA8ABB47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93" name="Graphic 192" descr="Man with solid fill">
                <a:extLst>
                  <a:ext uri="{FF2B5EF4-FFF2-40B4-BE49-F238E27FC236}">
                    <a16:creationId xmlns:a16="http://schemas.microsoft.com/office/drawing/2014/main" id="{26DC05BD-E423-528D-8EC3-AEAC43C63AF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86" name="Group 185">
              <a:extLst>
                <a:ext uri="{FF2B5EF4-FFF2-40B4-BE49-F238E27FC236}">
                  <a16:creationId xmlns:a16="http://schemas.microsoft.com/office/drawing/2014/main" id="{8D3E641C-94F3-FF75-97F0-BE2B1C80E3E9}"/>
                </a:ext>
              </a:extLst>
            </p:cNvPr>
            <p:cNvGrpSpPr/>
            <p:nvPr/>
          </p:nvGrpSpPr>
          <p:grpSpPr>
            <a:xfrm>
              <a:off x="159677" y="1379714"/>
              <a:ext cx="210156" cy="211085"/>
              <a:chOff x="3250385" y="3959913"/>
              <a:chExt cx="367842" cy="366927"/>
            </a:xfrm>
          </p:grpSpPr>
          <p:sp>
            <p:nvSpPr>
              <p:cNvPr id="190" name="Oval 189">
                <a:extLst>
                  <a:ext uri="{FF2B5EF4-FFF2-40B4-BE49-F238E27FC236}">
                    <a16:creationId xmlns:a16="http://schemas.microsoft.com/office/drawing/2014/main" id="{3531B458-0E53-550B-5803-E8EA86FEE8C2}"/>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91" name="Graphic 190" descr="Female Profile with solid fill">
                <a:extLst>
                  <a:ext uri="{FF2B5EF4-FFF2-40B4-BE49-F238E27FC236}">
                    <a16:creationId xmlns:a16="http://schemas.microsoft.com/office/drawing/2014/main" id="{848FFDE8-A8F0-D032-3B6D-2D03F11D2A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87" name="Group 186">
              <a:extLst>
                <a:ext uri="{FF2B5EF4-FFF2-40B4-BE49-F238E27FC236}">
                  <a16:creationId xmlns:a16="http://schemas.microsoft.com/office/drawing/2014/main" id="{B32C475F-D005-72DE-1395-88A57F8EC258}"/>
                </a:ext>
              </a:extLst>
            </p:cNvPr>
            <p:cNvGrpSpPr/>
            <p:nvPr/>
          </p:nvGrpSpPr>
          <p:grpSpPr>
            <a:xfrm>
              <a:off x="159677" y="1125382"/>
              <a:ext cx="210156" cy="211085"/>
              <a:chOff x="1732873" y="4066608"/>
              <a:chExt cx="367842" cy="366927"/>
            </a:xfrm>
          </p:grpSpPr>
          <p:sp>
            <p:nvSpPr>
              <p:cNvPr id="188" name="Oval 187">
                <a:extLst>
                  <a:ext uri="{FF2B5EF4-FFF2-40B4-BE49-F238E27FC236}">
                    <a16:creationId xmlns:a16="http://schemas.microsoft.com/office/drawing/2014/main" id="{67B75B5B-3CBE-D638-2862-2CEF9CD365B4}"/>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89" name="Graphic 188" descr="Doctor male with solid fill">
                <a:extLst>
                  <a:ext uri="{FF2B5EF4-FFF2-40B4-BE49-F238E27FC236}">
                    <a16:creationId xmlns:a16="http://schemas.microsoft.com/office/drawing/2014/main" id="{D7646DF0-DF15-C7A6-20DF-9E4744E7D66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82" name="TextBox 181">
            <a:extLst>
              <a:ext uri="{FF2B5EF4-FFF2-40B4-BE49-F238E27FC236}">
                <a16:creationId xmlns:a16="http://schemas.microsoft.com/office/drawing/2014/main" id="{FEDE7BD4-8809-B8B1-B5F2-7B419A2F8A15}"/>
              </a:ext>
            </a:extLst>
          </p:cNvPr>
          <p:cNvSpPr txBox="1"/>
          <p:nvPr/>
        </p:nvSpPr>
        <p:spPr>
          <a:xfrm>
            <a:off x="6138955" y="849080"/>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Intuitive tools make it eas</a:t>
            </a:r>
            <a:r>
              <a:rPr lang="en-GB" sz="800">
                <a:solidFill>
                  <a:srgbClr val="1F355E"/>
                </a:solidFill>
                <a:latin typeface="Arial" panose="020B0604020202020204" pitchFamily="34" charset="0"/>
                <a:cs typeface="Arial" panose="020B0604020202020204" pitchFamily="34" charset="0"/>
              </a:rPr>
              <a:t>y to book my appointment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83" name="TextBox 182">
            <a:extLst>
              <a:ext uri="{FF2B5EF4-FFF2-40B4-BE49-F238E27FC236}">
                <a16:creationId xmlns:a16="http://schemas.microsoft.com/office/drawing/2014/main" id="{AEFAE700-7F83-E99F-CE3A-084C4C41D2AD}"/>
              </a:ext>
            </a:extLst>
          </p:cNvPr>
          <p:cNvSpPr txBox="1"/>
          <p:nvPr/>
        </p:nvSpPr>
        <p:spPr>
          <a:xfrm>
            <a:off x="6138955" y="1100103"/>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Digital colleagues work with me to solve problems  </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84" name="TextBox 183">
            <a:extLst>
              <a:ext uri="{FF2B5EF4-FFF2-40B4-BE49-F238E27FC236}">
                <a16:creationId xmlns:a16="http://schemas.microsoft.com/office/drawing/2014/main" id="{3EB09CC0-72ED-0280-EC85-13CDE0AEC022}"/>
              </a:ext>
            </a:extLst>
          </p:cNvPr>
          <p:cNvSpPr txBox="1"/>
          <p:nvPr/>
        </p:nvSpPr>
        <p:spPr>
          <a:xfrm>
            <a:off x="6138955" y="1351127"/>
            <a:ext cx="262005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Co-production with users is standard practice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195" name="Group 194">
            <a:extLst>
              <a:ext uri="{FF2B5EF4-FFF2-40B4-BE49-F238E27FC236}">
                <a16:creationId xmlns:a16="http://schemas.microsoft.com/office/drawing/2014/main" id="{56C06092-D671-B64A-627C-13A2E5516B3A}"/>
              </a:ext>
            </a:extLst>
          </p:cNvPr>
          <p:cNvGrpSpPr/>
          <p:nvPr/>
        </p:nvGrpSpPr>
        <p:grpSpPr>
          <a:xfrm>
            <a:off x="5906323" y="1729244"/>
            <a:ext cx="210156" cy="719749"/>
            <a:chOff x="159677" y="871050"/>
            <a:chExt cx="210156" cy="719749"/>
          </a:xfrm>
        </p:grpSpPr>
        <p:grpSp>
          <p:nvGrpSpPr>
            <p:cNvPr id="199" name="Group 198">
              <a:extLst>
                <a:ext uri="{FF2B5EF4-FFF2-40B4-BE49-F238E27FC236}">
                  <a16:creationId xmlns:a16="http://schemas.microsoft.com/office/drawing/2014/main" id="{CC51AC28-ACD6-5014-6FF7-2EBFB4C5490F}"/>
                </a:ext>
              </a:extLst>
            </p:cNvPr>
            <p:cNvGrpSpPr/>
            <p:nvPr/>
          </p:nvGrpSpPr>
          <p:grpSpPr>
            <a:xfrm>
              <a:off x="159677" y="871050"/>
              <a:ext cx="210156" cy="211085"/>
              <a:chOff x="2407162" y="2853786"/>
              <a:chExt cx="367842" cy="366927"/>
            </a:xfrm>
          </p:grpSpPr>
          <p:sp>
            <p:nvSpPr>
              <p:cNvPr id="206" name="Oval 205">
                <a:extLst>
                  <a:ext uri="{FF2B5EF4-FFF2-40B4-BE49-F238E27FC236}">
                    <a16:creationId xmlns:a16="http://schemas.microsoft.com/office/drawing/2014/main" id="{D3A06D86-2AC0-18E5-EC37-97F237DE980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7" name="Graphic 206" descr="Man with solid fill">
                <a:extLst>
                  <a:ext uri="{FF2B5EF4-FFF2-40B4-BE49-F238E27FC236}">
                    <a16:creationId xmlns:a16="http://schemas.microsoft.com/office/drawing/2014/main" id="{9AEFF10A-35D2-DE04-47D5-636E1DCA66F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00" name="Group 199">
              <a:extLst>
                <a:ext uri="{FF2B5EF4-FFF2-40B4-BE49-F238E27FC236}">
                  <a16:creationId xmlns:a16="http://schemas.microsoft.com/office/drawing/2014/main" id="{CB8F2466-0B5E-2A8A-8F85-2D9304053533}"/>
                </a:ext>
              </a:extLst>
            </p:cNvPr>
            <p:cNvGrpSpPr/>
            <p:nvPr/>
          </p:nvGrpSpPr>
          <p:grpSpPr>
            <a:xfrm>
              <a:off x="159677" y="1379714"/>
              <a:ext cx="210156" cy="211085"/>
              <a:chOff x="3250385" y="3959913"/>
              <a:chExt cx="367842" cy="366927"/>
            </a:xfrm>
          </p:grpSpPr>
          <p:sp>
            <p:nvSpPr>
              <p:cNvPr id="204" name="Oval 203">
                <a:extLst>
                  <a:ext uri="{FF2B5EF4-FFF2-40B4-BE49-F238E27FC236}">
                    <a16:creationId xmlns:a16="http://schemas.microsoft.com/office/drawing/2014/main" id="{E82B6511-CFD5-027C-783C-6F5AF2DF2595}"/>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5" name="Graphic 204" descr="Female Profile with solid fill">
                <a:extLst>
                  <a:ext uri="{FF2B5EF4-FFF2-40B4-BE49-F238E27FC236}">
                    <a16:creationId xmlns:a16="http://schemas.microsoft.com/office/drawing/2014/main" id="{6FA23168-83C9-CFAF-D57F-A1D9F00A967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01" name="Group 200">
              <a:extLst>
                <a:ext uri="{FF2B5EF4-FFF2-40B4-BE49-F238E27FC236}">
                  <a16:creationId xmlns:a16="http://schemas.microsoft.com/office/drawing/2014/main" id="{18A5560C-749B-9A03-2E76-D805B183E370}"/>
                </a:ext>
              </a:extLst>
            </p:cNvPr>
            <p:cNvGrpSpPr/>
            <p:nvPr/>
          </p:nvGrpSpPr>
          <p:grpSpPr>
            <a:xfrm>
              <a:off x="159677" y="1125382"/>
              <a:ext cx="210156" cy="211085"/>
              <a:chOff x="1732873" y="4066608"/>
              <a:chExt cx="367842" cy="366927"/>
            </a:xfrm>
          </p:grpSpPr>
          <p:sp>
            <p:nvSpPr>
              <p:cNvPr id="202" name="Oval 201">
                <a:extLst>
                  <a:ext uri="{FF2B5EF4-FFF2-40B4-BE49-F238E27FC236}">
                    <a16:creationId xmlns:a16="http://schemas.microsoft.com/office/drawing/2014/main" id="{404A26C3-162A-4721-46D0-848A1A51A761}"/>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3" name="Graphic 202" descr="Doctor male with solid fill">
                <a:extLst>
                  <a:ext uri="{FF2B5EF4-FFF2-40B4-BE49-F238E27FC236}">
                    <a16:creationId xmlns:a16="http://schemas.microsoft.com/office/drawing/2014/main" id="{3F051A11-AF92-3F04-AF41-447AB00D985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09" name="Group 208">
            <a:extLst>
              <a:ext uri="{FF2B5EF4-FFF2-40B4-BE49-F238E27FC236}">
                <a16:creationId xmlns:a16="http://schemas.microsoft.com/office/drawing/2014/main" id="{CB1390C9-CA8A-21A5-B812-B38B029B92E7}"/>
              </a:ext>
            </a:extLst>
          </p:cNvPr>
          <p:cNvGrpSpPr/>
          <p:nvPr/>
        </p:nvGrpSpPr>
        <p:grpSpPr>
          <a:xfrm>
            <a:off x="5906323" y="2591539"/>
            <a:ext cx="210156" cy="719749"/>
            <a:chOff x="159677" y="871050"/>
            <a:chExt cx="210156" cy="719749"/>
          </a:xfrm>
        </p:grpSpPr>
        <p:grpSp>
          <p:nvGrpSpPr>
            <p:cNvPr id="213" name="Group 212">
              <a:extLst>
                <a:ext uri="{FF2B5EF4-FFF2-40B4-BE49-F238E27FC236}">
                  <a16:creationId xmlns:a16="http://schemas.microsoft.com/office/drawing/2014/main" id="{A0E20EE8-20C4-DF1C-F264-FAF3FCF26E57}"/>
                </a:ext>
              </a:extLst>
            </p:cNvPr>
            <p:cNvGrpSpPr/>
            <p:nvPr/>
          </p:nvGrpSpPr>
          <p:grpSpPr>
            <a:xfrm>
              <a:off x="159677" y="871050"/>
              <a:ext cx="210156" cy="211085"/>
              <a:chOff x="2407162" y="2853786"/>
              <a:chExt cx="367842" cy="366927"/>
            </a:xfrm>
          </p:grpSpPr>
          <p:sp>
            <p:nvSpPr>
              <p:cNvPr id="220" name="Oval 219">
                <a:extLst>
                  <a:ext uri="{FF2B5EF4-FFF2-40B4-BE49-F238E27FC236}">
                    <a16:creationId xmlns:a16="http://schemas.microsoft.com/office/drawing/2014/main" id="{4BD10F37-C238-46F5-5C67-8717E625D3D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21" name="Graphic 220" descr="Man with solid fill">
                <a:extLst>
                  <a:ext uri="{FF2B5EF4-FFF2-40B4-BE49-F238E27FC236}">
                    <a16:creationId xmlns:a16="http://schemas.microsoft.com/office/drawing/2014/main" id="{DB65047D-6A2F-D62E-B0F8-8D53B932B8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14" name="Group 213">
              <a:extLst>
                <a:ext uri="{FF2B5EF4-FFF2-40B4-BE49-F238E27FC236}">
                  <a16:creationId xmlns:a16="http://schemas.microsoft.com/office/drawing/2014/main" id="{E858A2CB-A783-9937-3066-A0EC166222DD}"/>
                </a:ext>
              </a:extLst>
            </p:cNvPr>
            <p:cNvGrpSpPr/>
            <p:nvPr/>
          </p:nvGrpSpPr>
          <p:grpSpPr>
            <a:xfrm>
              <a:off x="159677" y="1379714"/>
              <a:ext cx="210156" cy="211085"/>
              <a:chOff x="3250385" y="3959913"/>
              <a:chExt cx="367842" cy="366927"/>
            </a:xfrm>
          </p:grpSpPr>
          <p:sp>
            <p:nvSpPr>
              <p:cNvPr id="218" name="Oval 217">
                <a:extLst>
                  <a:ext uri="{FF2B5EF4-FFF2-40B4-BE49-F238E27FC236}">
                    <a16:creationId xmlns:a16="http://schemas.microsoft.com/office/drawing/2014/main" id="{E0F8E5CD-62E6-8370-39AE-721F33A789F4}"/>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19" name="Graphic 218" descr="Female Profile with solid fill">
                <a:extLst>
                  <a:ext uri="{FF2B5EF4-FFF2-40B4-BE49-F238E27FC236}">
                    <a16:creationId xmlns:a16="http://schemas.microsoft.com/office/drawing/2014/main" id="{1FF27DB4-660C-01FB-84AC-28CD009260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15" name="Group 214">
              <a:extLst>
                <a:ext uri="{FF2B5EF4-FFF2-40B4-BE49-F238E27FC236}">
                  <a16:creationId xmlns:a16="http://schemas.microsoft.com/office/drawing/2014/main" id="{97CDE17D-BBFA-FF40-37B9-4816D7277419}"/>
                </a:ext>
              </a:extLst>
            </p:cNvPr>
            <p:cNvGrpSpPr/>
            <p:nvPr/>
          </p:nvGrpSpPr>
          <p:grpSpPr>
            <a:xfrm>
              <a:off x="159677" y="1125382"/>
              <a:ext cx="210156" cy="211085"/>
              <a:chOff x="1732873" y="4066608"/>
              <a:chExt cx="367842" cy="366927"/>
            </a:xfrm>
          </p:grpSpPr>
          <p:sp>
            <p:nvSpPr>
              <p:cNvPr id="216" name="Oval 215">
                <a:extLst>
                  <a:ext uri="{FF2B5EF4-FFF2-40B4-BE49-F238E27FC236}">
                    <a16:creationId xmlns:a16="http://schemas.microsoft.com/office/drawing/2014/main" id="{F7A7B439-31E5-A670-A061-9A55944BC17E}"/>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17" name="Graphic 216" descr="Doctor male with solid fill">
                <a:extLst>
                  <a:ext uri="{FF2B5EF4-FFF2-40B4-BE49-F238E27FC236}">
                    <a16:creationId xmlns:a16="http://schemas.microsoft.com/office/drawing/2014/main" id="{D29764D3-8927-8640-19CD-42D58E905C0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23" name="Group 222">
            <a:extLst>
              <a:ext uri="{FF2B5EF4-FFF2-40B4-BE49-F238E27FC236}">
                <a16:creationId xmlns:a16="http://schemas.microsoft.com/office/drawing/2014/main" id="{E4D0ED0A-F599-7952-9123-F31A925CC52C}"/>
              </a:ext>
            </a:extLst>
          </p:cNvPr>
          <p:cNvGrpSpPr/>
          <p:nvPr/>
        </p:nvGrpSpPr>
        <p:grpSpPr>
          <a:xfrm>
            <a:off x="5906323" y="3453834"/>
            <a:ext cx="210156" cy="719749"/>
            <a:chOff x="159677" y="871050"/>
            <a:chExt cx="210156" cy="719749"/>
          </a:xfrm>
        </p:grpSpPr>
        <p:grpSp>
          <p:nvGrpSpPr>
            <p:cNvPr id="227" name="Group 226">
              <a:extLst>
                <a:ext uri="{FF2B5EF4-FFF2-40B4-BE49-F238E27FC236}">
                  <a16:creationId xmlns:a16="http://schemas.microsoft.com/office/drawing/2014/main" id="{3C909202-56FD-C23C-AFC3-C0F3A9F0A0FF}"/>
                </a:ext>
              </a:extLst>
            </p:cNvPr>
            <p:cNvGrpSpPr/>
            <p:nvPr/>
          </p:nvGrpSpPr>
          <p:grpSpPr>
            <a:xfrm>
              <a:off x="159677" y="871050"/>
              <a:ext cx="210156" cy="211085"/>
              <a:chOff x="2407162" y="2853786"/>
              <a:chExt cx="367842" cy="366927"/>
            </a:xfrm>
          </p:grpSpPr>
          <p:sp>
            <p:nvSpPr>
              <p:cNvPr id="234" name="Oval 233">
                <a:extLst>
                  <a:ext uri="{FF2B5EF4-FFF2-40B4-BE49-F238E27FC236}">
                    <a16:creationId xmlns:a16="http://schemas.microsoft.com/office/drawing/2014/main" id="{F2D99181-C8E2-84F5-F7AD-A81D432537D0}"/>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5" name="Graphic 234" descr="Man with solid fill">
                <a:extLst>
                  <a:ext uri="{FF2B5EF4-FFF2-40B4-BE49-F238E27FC236}">
                    <a16:creationId xmlns:a16="http://schemas.microsoft.com/office/drawing/2014/main" id="{8FADB051-F454-5565-492F-B6C302EAC3D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28" name="Group 227">
              <a:extLst>
                <a:ext uri="{FF2B5EF4-FFF2-40B4-BE49-F238E27FC236}">
                  <a16:creationId xmlns:a16="http://schemas.microsoft.com/office/drawing/2014/main" id="{1A48C938-B8C8-2954-6CBF-C3D985B8FFC2}"/>
                </a:ext>
              </a:extLst>
            </p:cNvPr>
            <p:cNvGrpSpPr/>
            <p:nvPr/>
          </p:nvGrpSpPr>
          <p:grpSpPr>
            <a:xfrm>
              <a:off x="159677" y="1379714"/>
              <a:ext cx="210156" cy="211085"/>
              <a:chOff x="3250385" y="3959913"/>
              <a:chExt cx="367842" cy="366927"/>
            </a:xfrm>
          </p:grpSpPr>
          <p:sp>
            <p:nvSpPr>
              <p:cNvPr id="232" name="Oval 231">
                <a:extLst>
                  <a:ext uri="{FF2B5EF4-FFF2-40B4-BE49-F238E27FC236}">
                    <a16:creationId xmlns:a16="http://schemas.microsoft.com/office/drawing/2014/main" id="{2D9EAF62-9422-B9BE-125F-54DF90940496}"/>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3" name="Graphic 232" descr="Female Profile with solid fill">
                <a:extLst>
                  <a:ext uri="{FF2B5EF4-FFF2-40B4-BE49-F238E27FC236}">
                    <a16:creationId xmlns:a16="http://schemas.microsoft.com/office/drawing/2014/main" id="{0233632B-D08D-DD02-3B12-11DC139214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29" name="Group 228">
              <a:extLst>
                <a:ext uri="{FF2B5EF4-FFF2-40B4-BE49-F238E27FC236}">
                  <a16:creationId xmlns:a16="http://schemas.microsoft.com/office/drawing/2014/main" id="{334B0A1E-6D14-29D0-7387-74F5B8CF6EC5}"/>
                </a:ext>
              </a:extLst>
            </p:cNvPr>
            <p:cNvGrpSpPr/>
            <p:nvPr/>
          </p:nvGrpSpPr>
          <p:grpSpPr>
            <a:xfrm>
              <a:off x="159677" y="1125382"/>
              <a:ext cx="210156" cy="211085"/>
              <a:chOff x="1732873" y="4066608"/>
              <a:chExt cx="367842" cy="366927"/>
            </a:xfrm>
          </p:grpSpPr>
          <p:sp>
            <p:nvSpPr>
              <p:cNvPr id="230" name="Oval 229">
                <a:extLst>
                  <a:ext uri="{FF2B5EF4-FFF2-40B4-BE49-F238E27FC236}">
                    <a16:creationId xmlns:a16="http://schemas.microsoft.com/office/drawing/2014/main" id="{D4C27B9E-1647-425F-E07E-F93F89AE399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1" name="Graphic 230" descr="Doctor male with solid fill">
                <a:extLst>
                  <a:ext uri="{FF2B5EF4-FFF2-40B4-BE49-F238E27FC236}">
                    <a16:creationId xmlns:a16="http://schemas.microsoft.com/office/drawing/2014/main" id="{1ED7ED27-E850-248C-6802-36E0F06E61F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37" name="Group 236">
            <a:extLst>
              <a:ext uri="{FF2B5EF4-FFF2-40B4-BE49-F238E27FC236}">
                <a16:creationId xmlns:a16="http://schemas.microsoft.com/office/drawing/2014/main" id="{1A3CDDCB-B532-E8D2-0F12-CDB41CB6B5D9}"/>
              </a:ext>
            </a:extLst>
          </p:cNvPr>
          <p:cNvGrpSpPr/>
          <p:nvPr/>
        </p:nvGrpSpPr>
        <p:grpSpPr>
          <a:xfrm>
            <a:off x="5906323" y="4316131"/>
            <a:ext cx="210156" cy="719749"/>
            <a:chOff x="159677" y="871050"/>
            <a:chExt cx="210156" cy="719749"/>
          </a:xfrm>
        </p:grpSpPr>
        <p:grpSp>
          <p:nvGrpSpPr>
            <p:cNvPr id="241" name="Group 240">
              <a:extLst>
                <a:ext uri="{FF2B5EF4-FFF2-40B4-BE49-F238E27FC236}">
                  <a16:creationId xmlns:a16="http://schemas.microsoft.com/office/drawing/2014/main" id="{B74AF630-211E-732E-EE2A-EDC9F548E167}"/>
                </a:ext>
              </a:extLst>
            </p:cNvPr>
            <p:cNvGrpSpPr/>
            <p:nvPr/>
          </p:nvGrpSpPr>
          <p:grpSpPr>
            <a:xfrm>
              <a:off x="159677" y="871050"/>
              <a:ext cx="210156" cy="211085"/>
              <a:chOff x="2407162" y="2853786"/>
              <a:chExt cx="367842" cy="366927"/>
            </a:xfrm>
          </p:grpSpPr>
          <p:sp>
            <p:nvSpPr>
              <p:cNvPr id="248" name="Oval 247">
                <a:extLst>
                  <a:ext uri="{FF2B5EF4-FFF2-40B4-BE49-F238E27FC236}">
                    <a16:creationId xmlns:a16="http://schemas.microsoft.com/office/drawing/2014/main" id="{C14F1A4C-77F6-8498-A5D2-C8386AF01A28}"/>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9" name="Graphic 248" descr="Man with solid fill">
                <a:extLst>
                  <a:ext uri="{FF2B5EF4-FFF2-40B4-BE49-F238E27FC236}">
                    <a16:creationId xmlns:a16="http://schemas.microsoft.com/office/drawing/2014/main" id="{21243522-F3ED-0B3F-95EF-07986AE4CF3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42" name="Group 241">
              <a:extLst>
                <a:ext uri="{FF2B5EF4-FFF2-40B4-BE49-F238E27FC236}">
                  <a16:creationId xmlns:a16="http://schemas.microsoft.com/office/drawing/2014/main" id="{445C3F47-E9F2-D10A-5A0C-04D78ABFF7D8}"/>
                </a:ext>
              </a:extLst>
            </p:cNvPr>
            <p:cNvGrpSpPr/>
            <p:nvPr/>
          </p:nvGrpSpPr>
          <p:grpSpPr>
            <a:xfrm>
              <a:off x="159677" y="1379714"/>
              <a:ext cx="210156" cy="211085"/>
              <a:chOff x="3250385" y="3959913"/>
              <a:chExt cx="367842" cy="366927"/>
            </a:xfrm>
          </p:grpSpPr>
          <p:sp>
            <p:nvSpPr>
              <p:cNvPr id="246" name="Oval 245">
                <a:extLst>
                  <a:ext uri="{FF2B5EF4-FFF2-40B4-BE49-F238E27FC236}">
                    <a16:creationId xmlns:a16="http://schemas.microsoft.com/office/drawing/2014/main" id="{0D43400E-A49A-15A0-824C-840AC5EFE0E2}"/>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7" name="Graphic 246" descr="Female Profile with solid fill">
                <a:extLst>
                  <a:ext uri="{FF2B5EF4-FFF2-40B4-BE49-F238E27FC236}">
                    <a16:creationId xmlns:a16="http://schemas.microsoft.com/office/drawing/2014/main" id="{56D6C0EA-29E2-5CCF-33AD-8AA080FB52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43" name="Group 242">
              <a:extLst>
                <a:ext uri="{FF2B5EF4-FFF2-40B4-BE49-F238E27FC236}">
                  <a16:creationId xmlns:a16="http://schemas.microsoft.com/office/drawing/2014/main" id="{460F8349-25CF-3E9E-643B-5BD2BB3999BB}"/>
                </a:ext>
              </a:extLst>
            </p:cNvPr>
            <p:cNvGrpSpPr/>
            <p:nvPr/>
          </p:nvGrpSpPr>
          <p:grpSpPr>
            <a:xfrm>
              <a:off x="159677" y="1125382"/>
              <a:ext cx="210156" cy="211085"/>
              <a:chOff x="1732873" y="4066608"/>
              <a:chExt cx="367842" cy="366927"/>
            </a:xfrm>
          </p:grpSpPr>
          <p:sp>
            <p:nvSpPr>
              <p:cNvPr id="244" name="Oval 243">
                <a:extLst>
                  <a:ext uri="{FF2B5EF4-FFF2-40B4-BE49-F238E27FC236}">
                    <a16:creationId xmlns:a16="http://schemas.microsoft.com/office/drawing/2014/main" id="{A2B79AF5-39F9-108F-2901-9130AFD7453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5" name="Graphic 244" descr="Doctor male with solid fill">
                <a:extLst>
                  <a:ext uri="{FF2B5EF4-FFF2-40B4-BE49-F238E27FC236}">
                    <a16:creationId xmlns:a16="http://schemas.microsoft.com/office/drawing/2014/main" id="{DC722914-257D-10DF-4615-C03FDFDEDB9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pic>
        <p:nvPicPr>
          <p:cNvPr id="257" name="Picture 256">
            <a:extLst>
              <a:ext uri="{FF2B5EF4-FFF2-40B4-BE49-F238E27FC236}">
                <a16:creationId xmlns:a16="http://schemas.microsoft.com/office/drawing/2014/main" id="{5EA32353-6F9E-9321-2B39-52153EE28760}"/>
              </a:ext>
            </a:extLst>
          </p:cNvPr>
          <p:cNvPicPr>
            <a:picLocks noChangeAspect="1"/>
          </p:cNvPicPr>
          <p:nvPr/>
        </p:nvPicPr>
        <p:blipFill>
          <a:blip r:embed="rId8"/>
          <a:stretch>
            <a:fillRect/>
          </a:stretch>
        </p:blipFill>
        <p:spPr>
          <a:xfrm>
            <a:off x="3252410" y="952724"/>
            <a:ext cx="592192" cy="592192"/>
          </a:xfrm>
          <a:prstGeom prst="rect">
            <a:avLst/>
          </a:prstGeom>
        </p:spPr>
      </p:pic>
      <p:pic>
        <p:nvPicPr>
          <p:cNvPr id="262" name="Picture 261">
            <a:extLst>
              <a:ext uri="{FF2B5EF4-FFF2-40B4-BE49-F238E27FC236}">
                <a16:creationId xmlns:a16="http://schemas.microsoft.com/office/drawing/2014/main" id="{4E264DBB-860A-5723-C85E-9D91D3190923}"/>
              </a:ext>
            </a:extLst>
          </p:cNvPr>
          <p:cNvPicPr>
            <a:picLocks noChangeAspect="1"/>
          </p:cNvPicPr>
          <p:nvPr/>
        </p:nvPicPr>
        <p:blipFill>
          <a:blip r:embed="rId9"/>
          <a:stretch>
            <a:fillRect/>
          </a:stretch>
        </p:blipFill>
        <p:spPr>
          <a:xfrm>
            <a:off x="3258970" y="1812440"/>
            <a:ext cx="592192" cy="592192"/>
          </a:xfrm>
          <a:prstGeom prst="rect">
            <a:avLst/>
          </a:prstGeom>
        </p:spPr>
      </p:pic>
      <p:pic>
        <p:nvPicPr>
          <p:cNvPr id="267" name="Picture 266">
            <a:extLst>
              <a:ext uri="{FF2B5EF4-FFF2-40B4-BE49-F238E27FC236}">
                <a16:creationId xmlns:a16="http://schemas.microsoft.com/office/drawing/2014/main" id="{602EA1C1-24C7-ECD8-AB5A-DA423AA43C52}"/>
              </a:ext>
            </a:extLst>
          </p:cNvPr>
          <p:cNvPicPr>
            <a:picLocks noChangeAspect="1"/>
          </p:cNvPicPr>
          <p:nvPr/>
        </p:nvPicPr>
        <p:blipFill>
          <a:blip r:embed="rId10"/>
          <a:stretch>
            <a:fillRect/>
          </a:stretch>
        </p:blipFill>
        <p:spPr>
          <a:xfrm>
            <a:off x="3252409" y="2672156"/>
            <a:ext cx="592192" cy="592192"/>
          </a:xfrm>
          <a:prstGeom prst="rect">
            <a:avLst/>
          </a:prstGeom>
        </p:spPr>
      </p:pic>
      <p:pic>
        <p:nvPicPr>
          <p:cNvPr id="272" name="Picture 271">
            <a:extLst>
              <a:ext uri="{FF2B5EF4-FFF2-40B4-BE49-F238E27FC236}">
                <a16:creationId xmlns:a16="http://schemas.microsoft.com/office/drawing/2014/main" id="{65B30F51-B1E6-E9D1-B282-615F516A5721}"/>
              </a:ext>
            </a:extLst>
          </p:cNvPr>
          <p:cNvPicPr>
            <a:picLocks noChangeAspect="1"/>
          </p:cNvPicPr>
          <p:nvPr/>
        </p:nvPicPr>
        <p:blipFill>
          <a:blip r:embed="rId11"/>
          <a:stretch>
            <a:fillRect/>
          </a:stretch>
        </p:blipFill>
        <p:spPr>
          <a:xfrm>
            <a:off x="3254688" y="3531872"/>
            <a:ext cx="592192" cy="592192"/>
          </a:xfrm>
          <a:prstGeom prst="rect">
            <a:avLst/>
          </a:prstGeom>
        </p:spPr>
      </p:pic>
      <p:pic>
        <p:nvPicPr>
          <p:cNvPr id="277" name="Picture 276">
            <a:extLst>
              <a:ext uri="{FF2B5EF4-FFF2-40B4-BE49-F238E27FC236}">
                <a16:creationId xmlns:a16="http://schemas.microsoft.com/office/drawing/2014/main" id="{83283ADE-C8E0-8556-600E-F5EB6E961702}"/>
              </a:ext>
            </a:extLst>
          </p:cNvPr>
          <p:cNvPicPr>
            <a:picLocks noChangeAspect="1"/>
          </p:cNvPicPr>
          <p:nvPr/>
        </p:nvPicPr>
        <p:blipFill>
          <a:blip r:embed="rId12"/>
          <a:stretch>
            <a:fillRect/>
          </a:stretch>
        </p:blipFill>
        <p:spPr>
          <a:xfrm>
            <a:off x="3252408" y="4391589"/>
            <a:ext cx="592192" cy="592192"/>
          </a:xfrm>
          <a:prstGeom prst="rect">
            <a:avLst/>
          </a:prstGeom>
        </p:spPr>
      </p:pic>
      <p:sp>
        <p:nvSpPr>
          <p:cNvPr id="284" name="TextBox 283">
            <a:extLst>
              <a:ext uri="{FF2B5EF4-FFF2-40B4-BE49-F238E27FC236}">
                <a16:creationId xmlns:a16="http://schemas.microsoft.com/office/drawing/2014/main" id="{B4D78DBF-A437-2837-FCDD-B7B0494A0C88}"/>
              </a:ext>
            </a:extLst>
          </p:cNvPr>
          <p:cNvSpPr txBox="1"/>
          <p:nvPr/>
        </p:nvSpPr>
        <p:spPr>
          <a:xfrm>
            <a:off x="425927" y="1744526"/>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access to cutting edge treatment</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5" name="TextBox 284">
            <a:extLst>
              <a:ext uri="{FF2B5EF4-FFF2-40B4-BE49-F238E27FC236}">
                <a16:creationId xmlns:a16="http://schemas.microsoft.com/office/drawing/2014/main" id="{6E413EAA-215C-FAE7-BBAE-09867AC5BD5C}"/>
              </a:ext>
            </a:extLst>
          </p:cNvPr>
          <p:cNvSpPr txBox="1"/>
          <p:nvPr/>
        </p:nvSpPr>
        <p:spPr>
          <a:xfrm>
            <a:off x="425927" y="2008101"/>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seamless access to patient’s data</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6" name="TextBox 285">
            <a:extLst>
              <a:ext uri="{FF2B5EF4-FFF2-40B4-BE49-F238E27FC236}">
                <a16:creationId xmlns:a16="http://schemas.microsoft.com/office/drawing/2014/main" id="{D5B04512-D406-C65C-DEB8-72E07B285500}"/>
              </a:ext>
            </a:extLst>
          </p:cNvPr>
          <p:cNvSpPr txBox="1"/>
          <p:nvPr/>
        </p:nvSpPr>
        <p:spPr>
          <a:xfrm>
            <a:off x="425927" y="2259110"/>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As a digital lead I want to identify new technologies </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7" name="TextBox 286">
            <a:extLst>
              <a:ext uri="{FF2B5EF4-FFF2-40B4-BE49-F238E27FC236}">
                <a16:creationId xmlns:a16="http://schemas.microsoft.com/office/drawing/2014/main" id="{90DD9B1A-1937-44B5-7403-B4FEC0FEC78B}"/>
              </a:ext>
            </a:extLst>
          </p:cNvPr>
          <p:cNvSpPr txBox="1"/>
          <p:nvPr/>
        </p:nvSpPr>
        <p:spPr>
          <a:xfrm>
            <a:off x="412638" y="2593372"/>
            <a:ext cx="2921112"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access to support for staying well</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8" name="TextBox 287">
            <a:extLst>
              <a:ext uri="{FF2B5EF4-FFF2-40B4-BE49-F238E27FC236}">
                <a16:creationId xmlns:a16="http://schemas.microsoft.com/office/drawing/2014/main" id="{0D847777-C77A-0A81-74BC-76111416B55A}"/>
              </a:ext>
            </a:extLst>
          </p:cNvPr>
          <p:cNvSpPr txBox="1"/>
          <p:nvPr/>
        </p:nvSpPr>
        <p:spPr>
          <a:xfrm>
            <a:off x="412638" y="2856947"/>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tools that are easy to use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9" name="TextBox 288">
            <a:extLst>
              <a:ext uri="{FF2B5EF4-FFF2-40B4-BE49-F238E27FC236}">
                <a16:creationId xmlns:a16="http://schemas.microsoft.com/office/drawing/2014/main" id="{DCFE1F0E-70C0-C8B0-7F70-89F52F86F239}"/>
              </a:ext>
            </a:extLst>
          </p:cNvPr>
          <p:cNvSpPr txBox="1"/>
          <p:nvPr/>
        </p:nvSpPr>
        <p:spPr>
          <a:xfrm>
            <a:off x="412638" y="3107956"/>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As a digital lead I want to optimise user experience </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0" name="TextBox 289">
            <a:extLst>
              <a:ext uri="{FF2B5EF4-FFF2-40B4-BE49-F238E27FC236}">
                <a16:creationId xmlns:a16="http://schemas.microsoft.com/office/drawing/2014/main" id="{CC1BEA0C-5FBB-9E36-5FCE-4CE2B4EC6394}"/>
              </a:ext>
            </a:extLst>
          </p:cNvPr>
          <p:cNvSpPr txBox="1"/>
          <p:nvPr/>
        </p:nvSpPr>
        <p:spPr>
          <a:xfrm>
            <a:off x="395062" y="3458313"/>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services that adapt to my needs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1" name="TextBox 290">
            <a:extLst>
              <a:ext uri="{FF2B5EF4-FFF2-40B4-BE49-F238E27FC236}">
                <a16:creationId xmlns:a16="http://schemas.microsoft.com/office/drawing/2014/main" id="{93BE7621-7FF2-ADCD-7232-97CCAC2BE543}"/>
              </a:ext>
            </a:extLst>
          </p:cNvPr>
          <p:cNvSpPr txBox="1"/>
          <p:nvPr/>
        </p:nvSpPr>
        <p:spPr>
          <a:xfrm>
            <a:off x="395062" y="3721888"/>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adaptable clinical systems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2" name="TextBox 291">
            <a:extLst>
              <a:ext uri="{FF2B5EF4-FFF2-40B4-BE49-F238E27FC236}">
                <a16:creationId xmlns:a16="http://schemas.microsoft.com/office/drawing/2014/main" id="{C63D39AB-8ECE-6746-412E-5A904C6C2763}"/>
              </a:ext>
            </a:extLst>
          </p:cNvPr>
          <p:cNvSpPr txBox="1"/>
          <p:nvPr/>
        </p:nvSpPr>
        <p:spPr>
          <a:xfrm>
            <a:off x="395062" y="3972897"/>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As a digital lead I want to be flexible to changing needs</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3" name="TextBox 292">
            <a:extLst>
              <a:ext uri="{FF2B5EF4-FFF2-40B4-BE49-F238E27FC236}">
                <a16:creationId xmlns:a16="http://schemas.microsoft.com/office/drawing/2014/main" id="{F22FFF42-B924-1E3C-33D6-1B65DFD71753}"/>
              </a:ext>
            </a:extLst>
          </p:cNvPr>
          <p:cNvSpPr txBox="1"/>
          <p:nvPr/>
        </p:nvSpPr>
        <p:spPr>
          <a:xfrm>
            <a:off x="403462" y="4314218"/>
            <a:ext cx="28555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public resources to be used well</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4" name="TextBox 293">
            <a:extLst>
              <a:ext uri="{FF2B5EF4-FFF2-40B4-BE49-F238E27FC236}">
                <a16:creationId xmlns:a16="http://schemas.microsoft.com/office/drawing/2014/main" id="{253BC89F-36AC-8A08-081D-6C7F33AAD595}"/>
              </a:ext>
            </a:extLst>
          </p:cNvPr>
          <p:cNvSpPr txBox="1"/>
          <p:nvPr/>
        </p:nvSpPr>
        <p:spPr>
          <a:xfrm>
            <a:off x="403463" y="4577793"/>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want to know our systems are robust</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5" name="TextBox 294">
            <a:extLst>
              <a:ext uri="{FF2B5EF4-FFF2-40B4-BE49-F238E27FC236}">
                <a16:creationId xmlns:a16="http://schemas.microsoft.com/office/drawing/2014/main" id="{FED28E1A-A37D-E0D7-5AEA-3DE414788057}"/>
              </a:ext>
            </a:extLst>
          </p:cNvPr>
          <p:cNvSpPr txBox="1"/>
          <p:nvPr/>
        </p:nvSpPr>
        <p:spPr>
          <a:xfrm>
            <a:off x="403463" y="4828802"/>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As a digital lead I want to build secure systems </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6" name="TextBox 295">
            <a:extLst>
              <a:ext uri="{FF2B5EF4-FFF2-40B4-BE49-F238E27FC236}">
                <a16:creationId xmlns:a16="http://schemas.microsoft.com/office/drawing/2014/main" id="{E866B07F-2E09-9C64-F732-C16D47772B0C}"/>
              </a:ext>
            </a:extLst>
          </p:cNvPr>
          <p:cNvSpPr txBox="1"/>
          <p:nvPr/>
        </p:nvSpPr>
        <p:spPr>
          <a:xfrm>
            <a:off x="6130368" y="1709257"/>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Treatment is informed by leading digital tools and AI</a:t>
            </a:r>
          </a:p>
        </p:txBody>
      </p:sp>
      <p:sp>
        <p:nvSpPr>
          <p:cNvPr id="297" name="TextBox 296">
            <a:extLst>
              <a:ext uri="{FF2B5EF4-FFF2-40B4-BE49-F238E27FC236}">
                <a16:creationId xmlns:a16="http://schemas.microsoft.com/office/drawing/2014/main" id="{71B68E2A-4967-40B4-E262-0FF26533688B}"/>
              </a:ext>
            </a:extLst>
          </p:cNvPr>
          <p:cNvSpPr txBox="1"/>
          <p:nvPr/>
        </p:nvSpPr>
        <p:spPr>
          <a:xfrm>
            <a:off x="6130367" y="1960280"/>
            <a:ext cx="281696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I can instantly access a single view of my patients’ data</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8" name="TextBox 297">
            <a:extLst>
              <a:ext uri="{FF2B5EF4-FFF2-40B4-BE49-F238E27FC236}">
                <a16:creationId xmlns:a16="http://schemas.microsoft.com/office/drawing/2014/main" id="{898D773F-70CB-5A04-EB7E-D382952616EC}"/>
              </a:ext>
            </a:extLst>
          </p:cNvPr>
          <p:cNvSpPr txBox="1"/>
          <p:nvPr/>
        </p:nvSpPr>
        <p:spPr>
          <a:xfrm>
            <a:off x="6130367" y="2211304"/>
            <a:ext cx="2765513"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Have the agility to innovate and implement at pace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9" name="TextBox 298">
            <a:extLst>
              <a:ext uri="{FF2B5EF4-FFF2-40B4-BE49-F238E27FC236}">
                <a16:creationId xmlns:a16="http://schemas.microsoft.com/office/drawing/2014/main" id="{5BC5B9CC-8298-AD64-B84A-D991D3E4F46F}"/>
              </a:ext>
            </a:extLst>
          </p:cNvPr>
          <p:cNvSpPr txBox="1"/>
          <p:nvPr/>
        </p:nvSpPr>
        <p:spPr>
          <a:xfrm>
            <a:off x="6117617" y="2590240"/>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Intuitive apps support me to</a:t>
            </a:r>
            <a:r>
              <a:rPr lang="en-GB" sz="800">
                <a:solidFill>
                  <a:srgbClr val="1F355E"/>
                </a:solidFill>
                <a:latin typeface="Arial" panose="020B0604020202020204" pitchFamily="34" charset="0"/>
                <a:cs typeface="Arial" panose="020B0604020202020204" pitchFamily="34" charset="0"/>
              </a:rPr>
              <a:t> look after my health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0" name="TextBox 299">
            <a:extLst>
              <a:ext uri="{FF2B5EF4-FFF2-40B4-BE49-F238E27FC236}">
                <a16:creationId xmlns:a16="http://schemas.microsoft.com/office/drawing/2014/main" id="{28AC4AE9-284C-09E2-C70C-7238E7739AAF}"/>
              </a:ext>
            </a:extLst>
          </p:cNvPr>
          <p:cNvSpPr txBox="1"/>
          <p:nvPr/>
        </p:nvSpPr>
        <p:spPr>
          <a:xfrm>
            <a:off x="6117617" y="2841263"/>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Digital tools make my life easier and are easy to use</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1" name="TextBox 300">
            <a:extLst>
              <a:ext uri="{FF2B5EF4-FFF2-40B4-BE49-F238E27FC236}">
                <a16:creationId xmlns:a16="http://schemas.microsoft.com/office/drawing/2014/main" id="{6C1399FD-9BB2-F6F3-1198-92212FA82BB9}"/>
              </a:ext>
            </a:extLst>
          </p:cNvPr>
          <p:cNvSpPr txBox="1"/>
          <p:nvPr/>
        </p:nvSpPr>
        <p:spPr>
          <a:xfrm>
            <a:off x="6117617" y="3092287"/>
            <a:ext cx="262005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Solutions are designed with inclusion in mind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2" name="TextBox 301">
            <a:extLst>
              <a:ext uri="{FF2B5EF4-FFF2-40B4-BE49-F238E27FC236}">
                <a16:creationId xmlns:a16="http://schemas.microsoft.com/office/drawing/2014/main" id="{A5F75B58-B4C6-E555-5992-495F747C86F2}"/>
              </a:ext>
            </a:extLst>
          </p:cNvPr>
          <p:cNvSpPr txBox="1"/>
          <p:nvPr/>
        </p:nvSpPr>
        <p:spPr>
          <a:xfrm>
            <a:off x="6112348" y="3460451"/>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Care is consistent across settings and geography</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3" name="TextBox 302">
            <a:extLst>
              <a:ext uri="{FF2B5EF4-FFF2-40B4-BE49-F238E27FC236}">
                <a16:creationId xmlns:a16="http://schemas.microsoft.com/office/drawing/2014/main" id="{72BE48E9-AB19-605F-389A-D2570412766B}"/>
              </a:ext>
            </a:extLst>
          </p:cNvPr>
          <p:cNvSpPr txBox="1"/>
          <p:nvPr/>
        </p:nvSpPr>
        <p:spPr>
          <a:xfrm>
            <a:off x="6112348" y="3711474"/>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Tools have enough tailoring to meet individual needs </a:t>
            </a:r>
          </a:p>
        </p:txBody>
      </p:sp>
      <p:sp>
        <p:nvSpPr>
          <p:cNvPr id="304" name="TextBox 303">
            <a:extLst>
              <a:ext uri="{FF2B5EF4-FFF2-40B4-BE49-F238E27FC236}">
                <a16:creationId xmlns:a16="http://schemas.microsoft.com/office/drawing/2014/main" id="{02E84BEC-EDB5-BDB3-C62B-8930F051675F}"/>
              </a:ext>
            </a:extLst>
          </p:cNvPr>
          <p:cNvSpPr txBox="1"/>
          <p:nvPr/>
        </p:nvSpPr>
        <p:spPr>
          <a:xfrm>
            <a:off x="6112347" y="3962498"/>
            <a:ext cx="27449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Our digital tools evolve with changing service needs</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5" name="TextBox 304">
            <a:extLst>
              <a:ext uri="{FF2B5EF4-FFF2-40B4-BE49-F238E27FC236}">
                <a16:creationId xmlns:a16="http://schemas.microsoft.com/office/drawing/2014/main" id="{B3D260BA-3F06-F668-721F-4C32958ED540}"/>
              </a:ext>
            </a:extLst>
          </p:cNvPr>
          <p:cNvSpPr txBox="1"/>
          <p:nvPr/>
        </p:nvSpPr>
        <p:spPr>
          <a:xfrm>
            <a:off x="6112683" y="4309357"/>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Digital initiatives improve care quality and efficiency</a:t>
            </a:r>
          </a:p>
        </p:txBody>
      </p:sp>
      <p:sp>
        <p:nvSpPr>
          <p:cNvPr id="306" name="TextBox 305">
            <a:extLst>
              <a:ext uri="{FF2B5EF4-FFF2-40B4-BE49-F238E27FC236}">
                <a16:creationId xmlns:a16="http://schemas.microsoft.com/office/drawing/2014/main" id="{394A5818-37AA-4425-BEBC-9448965DD9E4}"/>
              </a:ext>
            </a:extLst>
          </p:cNvPr>
          <p:cNvSpPr txBox="1"/>
          <p:nvPr/>
        </p:nvSpPr>
        <p:spPr>
          <a:xfrm>
            <a:off x="6112682" y="4560380"/>
            <a:ext cx="292353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My patients’ data is always available, accurate and secure</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7" name="TextBox 306">
            <a:extLst>
              <a:ext uri="{FF2B5EF4-FFF2-40B4-BE49-F238E27FC236}">
                <a16:creationId xmlns:a16="http://schemas.microsoft.com/office/drawing/2014/main" id="{C6845FE5-83B5-B6D9-D7BA-BA2A8914DE53}"/>
              </a:ext>
            </a:extLst>
          </p:cNvPr>
          <p:cNvSpPr txBox="1"/>
          <p:nvPr/>
        </p:nvSpPr>
        <p:spPr>
          <a:xfrm>
            <a:off x="6112682" y="4811404"/>
            <a:ext cx="270011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My work ensures protection from risk of cyber attack</a:t>
            </a:r>
            <a:endParaRPr kumimoji="0" lang="en-GB" sz="80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8" name="Title 1">
            <a:extLst>
              <a:ext uri="{FF2B5EF4-FFF2-40B4-BE49-F238E27FC236}">
                <a16:creationId xmlns:a16="http://schemas.microsoft.com/office/drawing/2014/main" id="{BEAEB03D-A38C-CFDE-E0EB-FBE4BD736F97}"/>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cs typeface="Arial" panose="020B0604020202020204" pitchFamily="34" charset="0"/>
              </a:rPr>
              <a:t>Our principles in practice</a:t>
            </a:r>
          </a:p>
        </p:txBody>
      </p:sp>
    </p:spTree>
    <p:extLst>
      <p:ext uri="{BB962C8B-B14F-4D97-AF65-F5344CB8AC3E}">
        <p14:creationId xmlns:p14="http://schemas.microsoft.com/office/powerpoint/2010/main" val="2631816439"/>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28C82A9E-D832-B9E7-777B-E95B3E632D27}"/>
              </a:ext>
            </a:extLst>
          </p:cNvPr>
          <p:cNvSpPr txBox="1"/>
          <p:nvPr/>
        </p:nvSpPr>
        <p:spPr>
          <a:xfrm>
            <a:off x="6338145" y="662253"/>
            <a:ext cx="2664215" cy="39600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defTabSz="825500"/>
            <a:r>
              <a:rPr lang="en-US" sz="1050" dirty="0">
                <a:solidFill>
                  <a:srgbClr val="1F355E"/>
                </a:solidFill>
                <a:latin typeface="Arial" panose="020B0604020202020204" pitchFamily="34" charset="0"/>
                <a:cs typeface="Arial" panose="020B0604020202020204" pitchFamily="34" charset="0"/>
              </a:rPr>
              <a:t>Data &amp; Analytics: </a:t>
            </a:r>
            <a:r>
              <a:rPr lang="en-US" sz="1050" b="0" dirty="0">
                <a:solidFill>
                  <a:srgbClr val="1F355E"/>
                </a:solidFill>
                <a:latin typeface="Arial" panose="020B0604020202020204" pitchFamily="34" charset="0"/>
                <a:cs typeface="Arial" panose="020B0604020202020204" pitchFamily="34" charset="0"/>
              </a:rPr>
              <a:t>Our </a:t>
            </a:r>
            <a:r>
              <a:rPr lang="en-US" sz="1050" b="0" dirty="0" err="1">
                <a:solidFill>
                  <a:srgbClr val="1F355E"/>
                </a:solidFill>
                <a:latin typeface="Arial" panose="020B0604020202020204" pitchFamily="34" charset="0"/>
                <a:cs typeface="Arial" panose="020B0604020202020204" pitchFamily="34" charset="0"/>
              </a:rPr>
              <a:t>organisation</a:t>
            </a:r>
            <a:r>
              <a:rPr lang="en-US" sz="1050" b="0" dirty="0">
                <a:solidFill>
                  <a:srgbClr val="1F355E"/>
                </a:solidFill>
                <a:latin typeface="Arial" panose="020B0604020202020204" pitchFamily="34" charset="0"/>
                <a:cs typeface="Arial" panose="020B0604020202020204" pitchFamily="34" charset="0"/>
              </a:rPr>
              <a:t> will </a:t>
            </a:r>
            <a:r>
              <a:rPr lang="en-US" sz="1050" b="0" dirty="0" err="1">
                <a:solidFill>
                  <a:srgbClr val="1F355E"/>
                </a:solidFill>
                <a:latin typeface="Arial" panose="020B0604020202020204" pitchFamily="34" charset="0"/>
                <a:cs typeface="Arial" panose="020B0604020202020204" pitchFamily="34" charset="0"/>
              </a:rPr>
              <a:t>realise</a:t>
            </a:r>
            <a:r>
              <a:rPr lang="en-US" sz="1050" b="0" dirty="0">
                <a:solidFill>
                  <a:srgbClr val="1F355E"/>
                </a:solidFill>
                <a:latin typeface="Arial" panose="020B0604020202020204" pitchFamily="34" charset="0"/>
                <a:cs typeface="Arial" panose="020B0604020202020204" pitchFamily="34" charset="0"/>
              </a:rPr>
              <a:t> tangible benefits from using data to generate insights that will increase the health of our citizens whilst relieving pressures on our staff. This requires a greater collaboration in which our clinical colleagues feed-forward into the design and iteration of our digital environment. The ability of our clinical systems to deliver improved patient outcomes hinges on the quality and availability of data and analytics.</a:t>
            </a:r>
            <a:endParaRPr kumimoji="0" lang="en-GB" sz="105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a:p>
            <a:pPr marL="0" marR="0" indent="0" algn="l" defTabSz="825500" rtl="0" fontAlgn="auto" latinLnBrk="0" hangingPunct="0">
              <a:lnSpc>
                <a:spcPct val="100000"/>
              </a:lnSpc>
              <a:spcBef>
                <a:spcPts val="0"/>
              </a:spcBef>
              <a:spcAft>
                <a:spcPts val="0"/>
              </a:spcAft>
              <a:buClrTx/>
              <a:buSzTx/>
              <a:buFontTx/>
              <a:buNone/>
              <a:tabLst/>
            </a:pPr>
            <a:endParaRPr lang="en-US" sz="1050" dirty="0">
              <a:solidFill>
                <a:srgbClr val="1F355E"/>
              </a:solidFill>
              <a:latin typeface="Arial" panose="020B0604020202020204" pitchFamily="34" charset="0"/>
              <a:cs typeface="Arial" panose="020B0604020202020204" pitchFamily="34" charset="0"/>
            </a:endParaRPr>
          </a:p>
          <a:p>
            <a:pPr marL="0" marR="0" indent="0" algn="l" defTabSz="825500" rtl="0" fontAlgn="auto" latinLnBrk="0" hangingPunct="0">
              <a:lnSpc>
                <a:spcPct val="100000"/>
              </a:lnSpc>
              <a:spcBef>
                <a:spcPts val="0"/>
              </a:spcBef>
              <a:spcAft>
                <a:spcPts val="0"/>
              </a:spcAft>
              <a:buClrTx/>
              <a:buSzTx/>
              <a:buFontTx/>
              <a:buNone/>
              <a:tabLst/>
            </a:pPr>
            <a:r>
              <a:rPr lang="en-US" sz="1050" dirty="0">
                <a:solidFill>
                  <a:srgbClr val="1F355E"/>
                </a:solidFill>
                <a:latin typeface="Arial" panose="020B0604020202020204" pitchFamily="34" charset="0"/>
                <a:cs typeface="Arial" panose="020B0604020202020204" pitchFamily="34" charset="0"/>
              </a:rPr>
              <a:t>Workforce &amp; Culture: </a:t>
            </a:r>
            <a:r>
              <a:rPr kumimoji="0" lang="en-US" sz="105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The pre-requisite of an excellent digital </a:t>
            </a:r>
            <a:r>
              <a:rPr kumimoji="0" lang="en-US" sz="1050" b="0" i="0" u="none" strike="noStrike" cap="none" spc="0" normalizeH="0" baseline="0" dirty="0" err="1">
                <a:ln>
                  <a:noFill/>
                </a:ln>
                <a:solidFill>
                  <a:srgbClr val="1F355E"/>
                </a:solidFill>
                <a:effectLst/>
                <a:uFillTx/>
                <a:latin typeface="Arial" panose="020B0604020202020204" pitchFamily="34" charset="0"/>
                <a:cs typeface="Arial" panose="020B0604020202020204" pitchFamily="34" charset="0"/>
                <a:sym typeface="Helvetica Neue"/>
              </a:rPr>
              <a:t>organisation</a:t>
            </a:r>
            <a:r>
              <a:rPr kumimoji="0" lang="en-US" sz="105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 is a confident and supported workforce. In order for</a:t>
            </a:r>
            <a:r>
              <a:rPr lang="en-US" sz="1050" b="0" dirty="0">
                <a:solidFill>
                  <a:srgbClr val="1F355E"/>
                </a:solidFill>
                <a:latin typeface="Arial" panose="020B0604020202020204" pitchFamily="34" charset="0"/>
                <a:cs typeface="Arial" panose="020B0604020202020204" pitchFamily="34" charset="0"/>
              </a:rPr>
              <a:t> innovations in data, analytics or time- saving technology systems to be effective, we need our staff to feel certain that they have the skills and training needed to </a:t>
            </a:r>
            <a:r>
              <a:rPr lang="en-US" sz="1050" b="0" dirty="0" err="1">
                <a:solidFill>
                  <a:srgbClr val="1F355E"/>
                </a:solidFill>
                <a:latin typeface="Arial" panose="020B0604020202020204" pitchFamily="34" charset="0"/>
                <a:cs typeface="Arial" panose="020B0604020202020204" pitchFamily="34" charset="0"/>
              </a:rPr>
              <a:t>realise</a:t>
            </a:r>
            <a:r>
              <a:rPr lang="en-US" sz="1050" b="0" dirty="0">
                <a:solidFill>
                  <a:srgbClr val="1F355E"/>
                </a:solidFill>
                <a:latin typeface="Arial" panose="020B0604020202020204" pitchFamily="34" charset="0"/>
                <a:cs typeface="Arial" panose="020B0604020202020204" pitchFamily="34" charset="0"/>
              </a:rPr>
              <a:t> these exciting outcomes for staff and patients. </a:t>
            </a:r>
          </a:p>
          <a:p>
            <a:pPr marL="0" marR="0" indent="0" algn="l" defTabSz="825500" rtl="0" fontAlgn="auto" latinLnBrk="0" hangingPunct="0">
              <a:lnSpc>
                <a:spcPct val="100000"/>
              </a:lnSpc>
              <a:spcBef>
                <a:spcPts val="0"/>
              </a:spcBef>
              <a:spcAft>
                <a:spcPts val="0"/>
              </a:spcAft>
              <a:buClrTx/>
              <a:buSzTx/>
              <a:buFontTx/>
              <a:buNone/>
              <a:tabLst/>
            </a:pPr>
            <a:endParaRPr kumimoji="0" lang="en-US" sz="105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41" name="TextBox 40">
            <a:extLst>
              <a:ext uri="{FF2B5EF4-FFF2-40B4-BE49-F238E27FC236}">
                <a16:creationId xmlns:a16="http://schemas.microsoft.com/office/drawing/2014/main" id="{56440391-CD52-8259-8837-44D857FB628E}"/>
              </a:ext>
            </a:extLst>
          </p:cNvPr>
          <p:cNvSpPr txBox="1"/>
          <p:nvPr/>
        </p:nvSpPr>
        <p:spPr>
          <a:xfrm>
            <a:off x="142875" y="571174"/>
            <a:ext cx="2677251" cy="41421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n-US" sz="1050" i="0" u="none" strike="noStrike" cap="none" spc="0" normalizeH="0" baseline="0" dirty="0">
                <a:ln>
                  <a:noFill/>
                </a:ln>
                <a:solidFill>
                  <a:srgbClr val="1F355E"/>
                </a:solidFill>
                <a:effectLst/>
                <a:uFillTx/>
                <a:latin typeface="Helvetica Neue"/>
                <a:ea typeface="Helvetica Neue"/>
                <a:cs typeface="Helvetica Neue"/>
                <a:sym typeface="Helvetica Neue"/>
              </a:rPr>
              <a:t>Technology &amp; Digital: </a:t>
            </a:r>
            <a:r>
              <a:rPr kumimoji="0" lang="en-US" sz="1050" b="0" i="0" u="none" strike="noStrike" cap="none" spc="0" normalizeH="0" baseline="0" dirty="0">
                <a:ln>
                  <a:noFill/>
                </a:ln>
                <a:solidFill>
                  <a:srgbClr val="1F355E"/>
                </a:solidFill>
                <a:effectLst/>
                <a:uFillTx/>
                <a:latin typeface="Helvetica Neue"/>
                <a:ea typeface="Helvetica Neue"/>
                <a:cs typeface="Helvetica Neue"/>
                <a:sym typeface="Helvetica Neue"/>
              </a:rPr>
              <a:t>The engines of our strategy are powerful, streamlined digital systems and technology, of increasing maturity and complexity, which will benefit both patients and colleagues. We will operate in innovative new ways, taking full advantage of cloud-based infrastructure</a:t>
            </a:r>
            <a:r>
              <a:rPr lang="en-US" sz="1050" b="0" dirty="0">
                <a:solidFill>
                  <a:srgbClr val="1F355E"/>
                </a:solidFill>
              </a:rPr>
              <a:t> improving </a:t>
            </a:r>
            <a:r>
              <a:rPr kumimoji="0" lang="en-US" sz="1050" b="0" i="0" u="none" strike="noStrike" cap="none" spc="0" normalizeH="0" baseline="0" dirty="0">
                <a:ln>
                  <a:noFill/>
                </a:ln>
                <a:solidFill>
                  <a:srgbClr val="1F355E"/>
                </a:solidFill>
                <a:effectLst/>
                <a:uFillTx/>
                <a:latin typeface="Helvetica Neue"/>
                <a:ea typeface="Helvetica Neue"/>
                <a:cs typeface="Helvetica Neue"/>
                <a:sym typeface="Helvetica Neue"/>
              </a:rPr>
              <a:t>resilience, security and functionality requiring more complex financial management. </a:t>
            </a:r>
            <a:r>
              <a:rPr lang="en-US" sz="1050" b="0" dirty="0">
                <a:solidFill>
                  <a:srgbClr val="1F355E"/>
                </a:solidFill>
              </a:rPr>
              <a:t>However, having f</a:t>
            </a:r>
            <a:r>
              <a:rPr kumimoji="0" lang="en-US" sz="1050" b="0" i="0" u="none" strike="noStrike" cap="none" spc="0" normalizeH="0" baseline="0" dirty="0">
                <a:ln>
                  <a:noFill/>
                </a:ln>
                <a:solidFill>
                  <a:srgbClr val="1F355E"/>
                </a:solidFill>
                <a:effectLst/>
                <a:uFillTx/>
                <a:latin typeface="Helvetica Neue"/>
                <a:ea typeface="Helvetica Neue"/>
                <a:cs typeface="Helvetica Neue"/>
                <a:sym typeface="Helvetica Neue"/>
              </a:rPr>
              <a:t>ewer </a:t>
            </a:r>
            <a:r>
              <a:rPr kumimoji="0" lang="en-US" sz="105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streamlined</a:t>
            </a:r>
            <a:r>
              <a:rPr kumimoji="0" lang="en-US" sz="1050" b="0" i="0" u="none" strike="noStrike" cap="none" spc="0" normalizeH="0" baseline="0" dirty="0">
                <a:ln>
                  <a:noFill/>
                </a:ln>
                <a:solidFill>
                  <a:srgbClr val="1F355E"/>
                </a:solidFill>
                <a:effectLst/>
                <a:uFillTx/>
                <a:latin typeface="Helvetica Neue"/>
                <a:ea typeface="Helvetica Neue"/>
                <a:cs typeface="Helvetica Neue"/>
                <a:sym typeface="Helvetica Neue"/>
              </a:rPr>
              <a:t> systems </a:t>
            </a:r>
            <a:r>
              <a:rPr lang="en-US" sz="1050" b="0" dirty="0">
                <a:solidFill>
                  <a:srgbClr val="1F355E"/>
                </a:solidFill>
              </a:rPr>
              <a:t>will reduce the complexity of the contracts we engage, making the most efficient use of resources</a:t>
            </a:r>
          </a:p>
          <a:p>
            <a:pPr algn="l" defTabSz="825500"/>
            <a:r>
              <a:rPr lang="en-US" sz="1050" dirty="0">
                <a:solidFill>
                  <a:srgbClr val="1F355E"/>
                </a:solidFill>
              </a:rPr>
              <a:t>Organisational Functions: </a:t>
            </a:r>
            <a:r>
              <a:rPr lang="en-GB" sz="1050" b="0" dirty="0">
                <a:solidFill>
                  <a:srgbClr val="1F355E"/>
                </a:solidFill>
              </a:rPr>
              <a:t>Successful delivery of service-led transformation will be dependent on organisational functions working efficiently to support progress. This means that clear governance routes, robust business case practices and tight financial oversight, supported by effective change management is critical to ensure a clear view of performance and benefits as well as successful engagement and collaboration with national programmes</a:t>
            </a:r>
          </a:p>
          <a:p>
            <a:pPr marL="0" marR="0" indent="0" algn="l" defTabSz="825500" rtl="0" fontAlgn="auto" latinLnBrk="0" hangingPunct="0">
              <a:lnSpc>
                <a:spcPct val="100000"/>
              </a:lnSpc>
              <a:spcBef>
                <a:spcPts val="0"/>
              </a:spcBef>
              <a:spcAft>
                <a:spcPts val="0"/>
              </a:spcAft>
              <a:buClrTx/>
              <a:buSzTx/>
              <a:buFontTx/>
              <a:buNone/>
              <a:tabLst/>
            </a:pPr>
            <a:endParaRPr lang="en-US" sz="1050" b="0" dirty="0"/>
          </a:p>
        </p:txBody>
      </p:sp>
      <p:grpSp>
        <p:nvGrpSpPr>
          <p:cNvPr id="47" name="Group 46">
            <a:extLst>
              <a:ext uri="{FF2B5EF4-FFF2-40B4-BE49-F238E27FC236}">
                <a16:creationId xmlns:a16="http://schemas.microsoft.com/office/drawing/2014/main" id="{2A65586A-A54C-F0F6-F744-12FD07EB0FBD}"/>
              </a:ext>
            </a:extLst>
          </p:cNvPr>
          <p:cNvGrpSpPr/>
          <p:nvPr/>
        </p:nvGrpSpPr>
        <p:grpSpPr>
          <a:xfrm>
            <a:off x="-1" y="-5787"/>
            <a:ext cx="9143998" cy="165595"/>
            <a:chOff x="374266" y="2474302"/>
            <a:chExt cx="13719657" cy="820603"/>
          </a:xfrm>
        </p:grpSpPr>
        <p:sp>
          <p:nvSpPr>
            <p:cNvPr id="48" name="Arrow: Pentagon 47">
              <a:extLst>
                <a:ext uri="{FF2B5EF4-FFF2-40B4-BE49-F238E27FC236}">
                  <a16:creationId xmlns:a16="http://schemas.microsoft.com/office/drawing/2014/main" id="{65BC1586-514A-6B68-FD0A-C94DE8A4840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49" name="Arrow: Chevron 48">
              <a:extLst>
                <a:ext uri="{FF2B5EF4-FFF2-40B4-BE49-F238E27FC236}">
                  <a16:creationId xmlns:a16="http://schemas.microsoft.com/office/drawing/2014/main" id="{E2C13F96-F251-93C8-F6C6-156364E8AA2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50" name="Arrow: Chevron 49">
              <a:extLst>
                <a:ext uri="{FF2B5EF4-FFF2-40B4-BE49-F238E27FC236}">
                  <a16:creationId xmlns:a16="http://schemas.microsoft.com/office/drawing/2014/main" id="{787B486E-D73A-2246-84F9-CB6B8EEE936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51" name="Arrow: Chevron 50">
              <a:extLst>
                <a:ext uri="{FF2B5EF4-FFF2-40B4-BE49-F238E27FC236}">
                  <a16:creationId xmlns:a16="http://schemas.microsoft.com/office/drawing/2014/main" id="{8D54F2E5-8210-D8BC-BFA6-4FF794A606E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52" name="Arrow: Chevron 51">
              <a:extLst>
                <a:ext uri="{FF2B5EF4-FFF2-40B4-BE49-F238E27FC236}">
                  <a16:creationId xmlns:a16="http://schemas.microsoft.com/office/drawing/2014/main" id="{7B5633C3-32D4-359B-F5ED-D839A255AA4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53" name="Arrow: Chevron 52">
              <a:extLst>
                <a:ext uri="{FF2B5EF4-FFF2-40B4-BE49-F238E27FC236}">
                  <a16:creationId xmlns:a16="http://schemas.microsoft.com/office/drawing/2014/main" id="{4516965F-CCE7-A6D2-BE51-95E12B8C8BE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grpSp>
        <p:nvGrpSpPr>
          <p:cNvPr id="12" name="Group 11">
            <a:extLst>
              <a:ext uri="{FF2B5EF4-FFF2-40B4-BE49-F238E27FC236}">
                <a16:creationId xmlns:a16="http://schemas.microsoft.com/office/drawing/2014/main" id="{7682A1A5-38DA-D6C6-67F5-285AA821B16F}"/>
              </a:ext>
            </a:extLst>
          </p:cNvPr>
          <p:cNvGrpSpPr/>
          <p:nvPr/>
        </p:nvGrpSpPr>
        <p:grpSpPr>
          <a:xfrm>
            <a:off x="2805856" y="867311"/>
            <a:ext cx="3532289" cy="3459665"/>
            <a:chOff x="2802533" y="1088571"/>
            <a:chExt cx="3532289" cy="3459665"/>
          </a:xfrm>
        </p:grpSpPr>
        <p:sp>
          <p:nvSpPr>
            <p:cNvPr id="3" name="Rectangle 2">
              <a:extLst>
                <a:ext uri="{FF2B5EF4-FFF2-40B4-BE49-F238E27FC236}">
                  <a16:creationId xmlns:a16="http://schemas.microsoft.com/office/drawing/2014/main" id="{CC9C6F55-7916-1B62-981B-A8FF5C65D6BF}"/>
                </a:ext>
              </a:extLst>
            </p:cNvPr>
            <p:cNvSpPr/>
            <p:nvPr/>
          </p:nvSpPr>
          <p:spPr>
            <a:xfrm>
              <a:off x="2802533" y="1088571"/>
              <a:ext cx="3532289" cy="3316514"/>
            </a:xfrm>
            <a:prstGeom prst="rect">
              <a:avLst/>
            </a:prstGeom>
            <a:solidFill>
              <a:schemeClr val="accent1">
                <a:lumMod val="20000"/>
                <a:lumOff val="80000"/>
              </a:schemeClr>
            </a:solidFill>
            <a:ln w="1905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pSp>
          <p:nvGrpSpPr>
            <p:cNvPr id="10" name="Group 9">
              <a:extLst>
                <a:ext uri="{FF2B5EF4-FFF2-40B4-BE49-F238E27FC236}">
                  <a16:creationId xmlns:a16="http://schemas.microsoft.com/office/drawing/2014/main" id="{DCB1F04F-723C-122D-D3D5-22EA9AC6BDB6}"/>
                </a:ext>
              </a:extLst>
            </p:cNvPr>
            <p:cNvGrpSpPr/>
            <p:nvPr/>
          </p:nvGrpSpPr>
          <p:grpSpPr>
            <a:xfrm>
              <a:off x="2802533" y="1144415"/>
              <a:ext cx="3253155" cy="3403821"/>
              <a:chOff x="2560653" y="1144415"/>
              <a:chExt cx="3253155" cy="3403821"/>
            </a:xfrm>
          </p:grpSpPr>
          <p:grpSp>
            <p:nvGrpSpPr>
              <p:cNvPr id="4" name="Group 3">
                <a:extLst>
                  <a:ext uri="{FF2B5EF4-FFF2-40B4-BE49-F238E27FC236}">
                    <a16:creationId xmlns:a16="http://schemas.microsoft.com/office/drawing/2014/main" id="{651B67D1-47C6-85C9-4CAB-10884DFB54EA}"/>
                  </a:ext>
                </a:extLst>
              </p:cNvPr>
              <p:cNvGrpSpPr/>
              <p:nvPr/>
            </p:nvGrpSpPr>
            <p:grpSpPr>
              <a:xfrm>
                <a:off x="2560653" y="1144415"/>
                <a:ext cx="3253155" cy="3403821"/>
                <a:chOff x="703541" y="0"/>
                <a:chExt cx="3253155" cy="3403821"/>
              </a:xfrm>
              <a:solidFill>
                <a:schemeClr val="accent3">
                  <a:lumMod val="20000"/>
                  <a:lumOff val="80000"/>
                </a:schemeClr>
              </a:solidFill>
            </p:grpSpPr>
            <p:sp>
              <p:nvSpPr>
                <p:cNvPr id="5" name="Shape 4">
                  <a:extLst>
                    <a:ext uri="{FF2B5EF4-FFF2-40B4-BE49-F238E27FC236}">
                      <a16:creationId xmlns:a16="http://schemas.microsoft.com/office/drawing/2014/main" id="{D6E97766-AEDA-8FF7-90D7-33421EACE57F}"/>
                    </a:ext>
                  </a:extLst>
                </p:cNvPr>
                <p:cNvSpPr/>
                <p:nvPr/>
              </p:nvSpPr>
              <p:spPr>
                <a:xfrm>
                  <a:off x="2345231" y="0"/>
                  <a:ext cx="1611465" cy="1640206"/>
                </a:xfrm>
                <a:prstGeom prst="gear9">
                  <a:avLst/>
                </a:prstGeom>
                <a:grpFill/>
                <a:ln>
                  <a:solidFill>
                    <a:schemeClr val="accent3"/>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6" name="Shape 4">
                  <a:extLst>
                    <a:ext uri="{FF2B5EF4-FFF2-40B4-BE49-F238E27FC236}">
                      <a16:creationId xmlns:a16="http://schemas.microsoft.com/office/drawing/2014/main" id="{908A34FE-0794-9A03-68EF-0894F9B0CF75}"/>
                    </a:ext>
                  </a:extLst>
                </p:cNvPr>
                <p:cNvSpPr txBox="1"/>
                <p:nvPr/>
              </p:nvSpPr>
              <p:spPr>
                <a:xfrm>
                  <a:off x="2669207" y="382301"/>
                  <a:ext cx="963513" cy="846793"/>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dirty="0">
                      <a:solidFill>
                        <a:srgbClr val="1F355E"/>
                      </a:solidFill>
                      <a:latin typeface="Arial" panose="020B0604020202020204" pitchFamily="34" charset="0"/>
                      <a:cs typeface="Arial" panose="020B0604020202020204" pitchFamily="34" charset="0"/>
                    </a:rPr>
                    <a:t>Data &amp; Analytics</a:t>
                  </a:r>
                  <a:endParaRPr lang="en-GB" sz="1200" b="0" kern="1200" dirty="0">
                    <a:solidFill>
                      <a:srgbClr val="1F355E"/>
                    </a:solidFill>
                    <a:latin typeface="Arial" panose="020B0604020202020204" pitchFamily="34" charset="0"/>
                    <a:cs typeface="Arial" panose="020B0604020202020204" pitchFamily="34" charset="0"/>
                  </a:endParaRPr>
                </a:p>
              </p:txBody>
            </p:sp>
            <p:sp>
              <p:nvSpPr>
                <p:cNvPr id="11" name="Shape 4">
                  <a:extLst>
                    <a:ext uri="{FF2B5EF4-FFF2-40B4-BE49-F238E27FC236}">
                      <a16:creationId xmlns:a16="http://schemas.microsoft.com/office/drawing/2014/main" id="{4F12A4A4-B8E6-5692-C01B-4DF16B5A7D9A}"/>
                    </a:ext>
                  </a:extLst>
                </p:cNvPr>
                <p:cNvSpPr txBox="1"/>
                <p:nvPr/>
              </p:nvSpPr>
              <p:spPr>
                <a:xfrm>
                  <a:off x="703541" y="3028862"/>
                  <a:ext cx="1821585" cy="374959"/>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t" anchorCtr="0">
                  <a:noAutofit/>
                </a:bodyPr>
                <a:lstStyle/>
                <a:p>
                  <a:pPr marL="0" lvl="0" indent="0" algn="ctr" defTabSz="711200">
                    <a:lnSpc>
                      <a:spcPct val="90000"/>
                    </a:lnSpc>
                    <a:spcBef>
                      <a:spcPct val="0"/>
                    </a:spcBef>
                    <a:spcAft>
                      <a:spcPct val="35000"/>
                    </a:spcAft>
                    <a:buNone/>
                  </a:pPr>
                  <a:r>
                    <a:rPr lang="en-US" sz="1200" b="0" kern="1200" dirty="0">
                      <a:solidFill>
                        <a:srgbClr val="1F355E"/>
                      </a:solidFill>
                      <a:latin typeface="Arial" panose="020B0604020202020204" pitchFamily="34" charset="0"/>
                      <a:cs typeface="Arial" panose="020B0604020202020204" pitchFamily="34" charset="0"/>
                    </a:rPr>
                    <a:t>Organisational Functions</a:t>
                  </a:r>
                  <a:endParaRPr lang="en-GB" sz="1200" b="0" kern="1200" dirty="0">
                    <a:solidFill>
                      <a:srgbClr val="1F355E"/>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945456C2-E6C1-8B4F-93A5-CF306729B369}"/>
                  </a:ext>
                </a:extLst>
              </p:cNvPr>
              <p:cNvGrpSpPr/>
              <p:nvPr/>
            </p:nvGrpSpPr>
            <p:grpSpPr>
              <a:xfrm>
                <a:off x="2846433" y="1906169"/>
                <a:ext cx="1611465" cy="1640206"/>
                <a:chOff x="2345231" y="0"/>
                <a:chExt cx="1611465" cy="1640206"/>
              </a:xfrm>
              <a:solidFill>
                <a:schemeClr val="accent5">
                  <a:lumMod val="20000"/>
                  <a:lumOff val="80000"/>
                </a:schemeClr>
              </a:solidFill>
            </p:grpSpPr>
            <p:sp>
              <p:nvSpPr>
                <p:cNvPr id="8" name="Shape 7">
                  <a:extLst>
                    <a:ext uri="{FF2B5EF4-FFF2-40B4-BE49-F238E27FC236}">
                      <a16:creationId xmlns:a16="http://schemas.microsoft.com/office/drawing/2014/main" id="{9A82C665-CAEC-A5CE-7842-CC43B5042F17}"/>
                    </a:ext>
                  </a:extLst>
                </p:cNvPr>
                <p:cNvSpPr/>
                <p:nvPr/>
              </p:nvSpPr>
              <p:spPr>
                <a:xfrm>
                  <a:off x="2345231" y="0"/>
                  <a:ext cx="1611465" cy="1640206"/>
                </a:xfrm>
                <a:prstGeom prst="gear9">
                  <a:avLst/>
                </a:prstGeom>
                <a:grpFill/>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9" name="Shape 4">
                  <a:extLst>
                    <a:ext uri="{FF2B5EF4-FFF2-40B4-BE49-F238E27FC236}">
                      <a16:creationId xmlns:a16="http://schemas.microsoft.com/office/drawing/2014/main" id="{B27E7AFC-AD8F-A99F-FE23-606B2ED274FF}"/>
                    </a:ext>
                  </a:extLst>
                </p:cNvPr>
                <p:cNvSpPr txBox="1"/>
                <p:nvPr/>
              </p:nvSpPr>
              <p:spPr>
                <a:xfrm>
                  <a:off x="2669207" y="382301"/>
                  <a:ext cx="963513" cy="846793"/>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dirty="0">
                      <a:solidFill>
                        <a:srgbClr val="1F355E"/>
                      </a:solidFill>
                      <a:latin typeface="Arial" panose="020B0604020202020204" pitchFamily="34" charset="0"/>
                      <a:cs typeface="Arial" panose="020B0604020202020204" pitchFamily="34" charset="0"/>
                    </a:rPr>
                    <a:t>Technology</a:t>
                  </a:r>
                  <a:r>
                    <a:rPr lang="en-US" sz="1200" b="0" kern="1200" dirty="0">
                      <a:latin typeface="Arial" panose="020B0604020202020204" pitchFamily="34" charset="0"/>
                      <a:cs typeface="Arial" panose="020B0604020202020204" pitchFamily="34" charset="0"/>
                    </a:rPr>
                    <a:t> &amp; Digital </a:t>
                  </a:r>
                  <a:endParaRPr lang="en-GB" sz="1200" b="0" kern="1200" dirty="0">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E07EBAC4-50A8-6716-3C20-DB642C650DA4}"/>
                  </a:ext>
                </a:extLst>
              </p:cNvPr>
              <p:cNvGrpSpPr/>
              <p:nvPr/>
            </p:nvGrpSpPr>
            <p:grpSpPr>
              <a:xfrm>
                <a:off x="4184523" y="2681386"/>
                <a:ext cx="1611465" cy="1640206"/>
                <a:chOff x="2345231" y="0"/>
                <a:chExt cx="1611465" cy="1640206"/>
              </a:xfrm>
              <a:solidFill>
                <a:schemeClr val="accent4">
                  <a:lumMod val="20000"/>
                  <a:lumOff val="80000"/>
                </a:schemeClr>
              </a:solidFill>
            </p:grpSpPr>
            <p:sp>
              <p:nvSpPr>
                <p:cNvPr id="21" name="Shape 20">
                  <a:extLst>
                    <a:ext uri="{FF2B5EF4-FFF2-40B4-BE49-F238E27FC236}">
                      <a16:creationId xmlns:a16="http://schemas.microsoft.com/office/drawing/2014/main" id="{212EFE94-7AB7-CDFF-F0C4-DD10E0299365}"/>
                    </a:ext>
                  </a:extLst>
                </p:cNvPr>
                <p:cNvSpPr/>
                <p:nvPr/>
              </p:nvSpPr>
              <p:spPr>
                <a:xfrm>
                  <a:off x="2345231" y="0"/>
                  <a:ext cx="1611465" cy="1640206"/>
                </a:xfrm>
                <a:prstGeom prst="gear9">
                  <a:avLst/>
                </a:prstGeom>
                <a:grpFill/>
                <a:ln>
                  <a:solidFill>
                    <a:schemeClr val="accent4"/>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3" name="Shape 4">
                  <a:extLst>
                    <a:ext uri="{FF2B5EF4-FFF2-40B4-BE49-F238E27FC236}">
                      <a16:creationId xmlns:a16="http://schemas.microsoft.com/office/drawing/2014/main" id="{D5C0738D-57E0-1001-3405-DAC0B710CF8A}"/>
                    </a:ext>
                  </a:extLst>
                </p:cNvPr>
                <p:cNvSpPr txBox="1"/>
                <p:nvPr/>
              </p:nvSpPr>
              <p:spPr>
                <a:xfrm>
                  <a:off x="2669207" y="382301"/>
                  <a:ext cx="963513" cy="846793"/>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dirty="0">
                      <a:solidFill>
                        <a:srgbClr val="1F355E"/>
                      </a:solidFill>
                      <a:latin typeface="Arial" panose="020B0604020202020204" pitchFamily="34" charset="0"/>
                      <a:cs typeface="Arial" panose="020B0604020202020204" pitchFamily="34" charset="0"/>
                    </a:rPr>
                    <a:t>Workforce &amp; Culture</a:t>
                  </a:r>
                  <a:endParaRPr lang="en-GB" sz="1200" b="0" kern="1200" dirty="0">
                    <a:solidFill>
                      <a:srgbClr val="1F355E"/>
                    </a:solidFill>
                    <a:latin typeface="Arial" panose="020B0604020202020204" pitchFamily="34" charset="0"/>
                    <a:cs typeface="Arial" panose="020B0604020202020204" pitchFamily="34" charset="0"/>
                  </a:endParaRPr>
                </a:p>
              </p:txBody>
            </p:sp>
          </p:grpSp>
          <p:pic>
            <p:nvPicPr>
              <p:cNvPr id="24" name="Graphic 23" descr="Group of people with solid fill">
                <a:extLst>
                  <a:ext uri="{FF2B5EF4-FFF2-40B4-BE49-F238E27FC236}">
                    <a16:creationId xmlns:a16="http://schemas.microsoft.com/office/drawing/2014/main" id="{2EF16502-F979-478D-2A96-1C88ABA8AF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48787" y="3055981"/>
                <a:ext cx="482936" cy="421645"/>
              </a:xfrm>
              <a:prstGeom prst="rect">
                <a:avLst/>
              </a:prstGeom>
            </p:spPr>
          </p:pic>
          <p:pic>
            <p:nvPicPr>
              <p:cNvPr id="26" name="Graphic 25" descr="Server with solid fill">
                <a:extLst>
                  <a:ext uri="{FF2B5EF4-FFF2-40B4-BE49-F238E27FC236}">
                    <a16:creationId xmlns:a16="http://schemas.microsoft.com/office/drawing/2014/main" id="{880C81CB-50CE-988C-0D2F-8E37A5E1AC6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39848" y="1573273"/>
                <a:ext cx="376839" cy="376839"/>
              </a:xfrm>
              <a:prstGeom prst="rect">
                <a:avLst/>
              </a:prstGeom>
            </p:spPr>
          </p:pic>
        </p:grpSp>
      </p:grpSp>
      <p:sp>
        <p:nvSpPr>
          <p:cNvPr id="2" name="Title 1">
            <a:extLst>
              <a:ext uri="{FF2B5EF4-FFF2-40B4-BE49-F238E27FC236}">
                <a16:creationId xmlns:a16="http://schemas.microsoft.com/office/drawing/2014/main" id="{45EEEE3A-B876-C1DD-EE4E-95026A265C2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The Digital Enablers: A Whole System Approach</a:t>
            </a:r>
          </a:p>
        </p:txBody>
      </p:sp>
      <p:pic>
        <p:nvPicPr>
          <p:cNvPr id="13" name="Graphic 12" descr="Double Tap Gesture with solid fill">
            <a:extLst>
              <a:ext uri="{FF2B5EF4-FFF2-40B4-BE49-F238E27FC236}">
                <a16:creationId xmlns:a16="http://schemas.microsoft.com/office/drawing/2014/main" id="{0FCE4104-8D8F-680E-5A7F-36A44EC34DD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618698" y="1968229"/>
            <a:ext cx="557339" cy="557339"/>
          </a:xfrm>
          <a:prstGeom prst="rect">
            <a:avLst/>
          </a:prstGeom>
        </p:spPr>
      </p:pic>
      <p:sp>
        <p:nvSpPr>
          <p:cNvPr id="14" name="Footer Placeholder 3">
            <a:extLst>
              <a:ext uri="{FF2B5EF4-FFF2-40B4-BE49-F238E27FC236}">
                <a16:creationId xmlns:a16="http://schemas.microsoft.com/office/drawing/2014/main" id="{8DC98005-24F8-15B5-8B99-84727333E7AB}"/>
              </a:ext>
            </a:extLst>
          </p:cNvPr>
          <p:cNvSpPr txBox="1">
            <a:spLocks/>
          </p:cNvSpPr>
          <p:nvPr/>
        </p:nvSpPr>
        <p:spPr>
          <a:xfrm>
            <a:off x="2107490" y="469218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95182503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rrow: Left-Right 25">
            <a:extLst>
              <a:ext uri="{FF2B5EF4-FFF2-40B4-BE49-F238E27FC236}">
                <a16:creationId xmlns:a16="http://schemas.microsoft.com/office/drawing/2014/main" id="{667312BE-6E64-DDDD-A1FC-F8447BA3B920}"/>
              </a:ext>
            </a:extLst>
          </p:cNvPr>
          <p:cNvSpPr/>
          <p:nvPr/>
        </p:nvSpPr>
        <p:spPr>
          <a:xfrm>
            <a:off x="312126" y="3454748"/>
            <a:ext cx="8519746" cy="294620"/>
          </a:xfrm>
          <a:prstGeom prst="lef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sp>
        <p:nvSpPr>
          <p:cNvPr id="28" name="Rectangle: Rounded Corners 27">
            <a:extLst>
              <a:ext uri="{FF2B5EF4-FFF2-40B4-BE49-F238E27FC236}">
                <a16:creationId xmlns:a16="http://schemas.microsoft.com/office/drawing/2014/main" id="{89C57736-5345-7AE6-BAF4-55D04085FD8A}"/>
              </a:ext>
            </a:extLst>
          </p:cNvPr>
          <p:cNvSpPr/>
          <p:nvPr/>
        </p:nvSpPr>
        <p:spPr>
          <a:xfrm>
            <a:off x="3777327" y="3405115"/>
            <a:ext cx="1589343" cy="423548"/>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dirty="0">
                <a:ln>
                  <a:solidFill>
                    <a:srgbClr val="7030A0"/>
                  </a:solidFill>
                </a:ln>
                <a:solidFill>
                  <a:prstClr val="white"/>
                </a:solidFill>
                <a:effectLst/>
                <a:uLnTx/>
                <a:uFillTx/>
                <a:latin typeface="Arial Black" panose="020B0A04020102020204" pitchFamily="34" charset="0"/>
                <a:sym typeface="Helvetica Neue"/>
              </a:rPr>
              <a:t>Organisational</a:t>
            </a:r>
            <a:r>
              <a:rPr kumimoji="0" lang="en-GB" sz="1400" b="1" i="0" u="none" strike="noStrike" kern="0" cap="none" spc="0" normalizeH="0" baseline="0" noProof="0" dirty="0">
                <a:ln>
                  <a:solidFill>
                    <a:srgbClr val="7030A0"/>
                  </a:solidFill>
                </a:ln>
                <a:solidFill>
                  <a:prstClr val="white"/>
                </a:solidFill>
                <a:effectLst/>
                <a:uLnTx/>
                <a:uFillTx/>
                <a:latin typeface="Helvetica Neue Medium"/>
                <a:sym typeface="Helvetica Neue"/>
              </a:rPr>
              <a:t> functions</a:t>
            </a:r>
          </a:p>
        </p:txBody>
      </p:sp>
      <p:grpSp>
        <p:nvGrpSpPr>
          <p:cNvPr id="40" name="Group 39">
            <a:extLst>
              <a:ext uri="{FF2B5EF4-FFF2-40B4-BE49-F238E27FC236}">
                <a16:creationId xmlns:a16="http://schemas.microsoft.com/office/drawing/2014/main" id="{D3988DE2-292D-B10B-7AD6-73E1077D3E42}"/>
              </a:ext>
            </a:extLst>
          </p:cNvPr>
          <p:cNvGrpSpPr/>
          <p:nvPr/>
        </p:nvGrpSpPr>
        <p:grpSpPr>
          <a:xfrm>
            <a:off x="368255" y="978328"/>
            <a:ext cx="8407491" cy="2329373"/>
            <a:chOff x="424382" y="1039845"/>
            <a:chExt cx="8407491" cy="2329373"/>
          </a:xfrm>
        </p:grpSpPr>
        <p:grpSp>
          <p:nvGrpSpPr>
            <p:cNvPr id="35" name="Group 34">
              <a:extLst>
                <a:ext uri="{FF2B5EF4-FFF2-40B4-BE49-F238E27FC236}">
                  <a16:creationId xmlns:a16="http://schemas.microsoft.com/office/drawing/2014/main" id="{93EE31A4-2238-30F3-D177-B68681D1196E}"/>
                </a:ext>
              </a:extLst>
            </p:cNvPr>
            <p:cNvGrpSpPr/>
            <p:nvPr/>
          </p:nvGrpSpPr>
          <p:grpSpPr>
            <a:xfrm>
              <a:off x="424382" y="1039845"/>
              <a:ext cx="2268000" cy="1844625"/>
              <a:chOff x="424382" y="1039845"/>
              <a:chExt cx="2268000" cy="1844625"/>
            </a:xfrm>
          </p:grpSpPr>
          <p:grpSp>
            <p:nvGrpSpPr>
              <p:cNvPr id="32" name="Group 31">
                <a:extLst>
                  <a:ext uri="{FF2B5EF4-FFF2-40B4-BE49-F238E27FC236}">
                    <a16:creationId xmlns:a16="http://schemas.microsoft.com/office/drawing/2014/main" id="{39D356D1-D79B-9F67-E170-BA787E35561E}"/>
                  </a:ext>
                </a:extLst>
              </p:cNvPr>
              <p:cNvGrpSpPr/>
              <p:nvPr/>
            </p:nvGrpSpPr>
            <p:grpSpPr>
              <a:xfrm>
                <a:off x="601450" y="1039845"/>
                <a:ext cx="1809000" cy="1135838"/>
                <a:chOff x="729711" y="1071132"/>
                <a:chExt cx="1809000" cy="1135838"/>
              </a:xfrm>
            </p:grpSpPr>
            <p:sp>
              <p:nvSpPr>
                <p:cNvPr id="6" name="TextBox 5">
                  <a:extLst>
                    <a:ext uri="{FF2B5EF4-FFF2-40B4-BE49-F238E27FC236}">
                      <a16:creationId xmlns:a16="http://schemas.microsoft.com/office/drawing/2014/main" id="{DD4D7FC3-E206-7FEC-6F7D-2555D6265114}"/>
                    </a:ext>
                  </a:extLst>
                </p:cNvPr>
                <p:cNvSpPr txBox="1"/>
                <p:nvPr/>
              </p:nvSpPr>
              <p:spPr>
                <a:xfrm>
                  <a:off x="729711" y="1071132"/>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1F355E"/>
                      </a:solidFill>
                      <a:effectLst/>
                      <a:uLnTx/>
                      <a:uFillTx/>
                      <a:latin typeface="Arial Black" panose="020B0A04020102020204" pitchFamily="34" charset="0"/>
                      <a:sym typeface="Helvetica Neue"/>
                    </a:rPr>
                    <a:t>Data &amp; Analytics</a:t>
                  </a:r>
                </a:p>
              </p:txBody>
            </p:sp>
            <p:sp>
              <p:nvSpPr>
                <p:cNvPr id="5" name="Flowchart: Connector 4">
                  <a:extLst>
                    <a:ext uri="{FF2B5EF4-FFF2-40B4-BE49-F238E27FC236}">
                      <a16:creationId xmlns:a16="http://schemas.microsoft.com/office/drawing/2014/main" id="{714CBB75-4E32-3644-D1A5-5C56D6F07BE5}"/>
                    </a:ext>
                  </a:extLst>
                </p:cNvPr>
                <p:cNvSpPr/>
                <p:nvPr/>
              </p:nvSpPr>
              <p:spPr>
                <a:xfrm>
                  <a:off x="1188711" y="1315970"/>
                  <a:ext cx="891000" cy="891000"/>
                </a:xfrm>
                <a:prstGeom prst="flowChart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3" name="Graphic 22" descr="Server with solid fill">
                  <a:extLst>
                    <a:ext uri="{FF2B5EF4-FFF2-40B4-BE49-F238E27FC236}">
                      <a16:creationId xmlns:a16="http://schemas.microsoft.com/office/drawing/2014/main" id="{26F23123-9080-8145-4671-CAFE34F44F3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50326" y="1457999"/>
                  <a:ext cx="567771" cy="567771"/>
                </a:xfrm>
                <a:prstGeom prst="rect">
                  <a:avLst/>
                </a:prstGeom>
              </p:spPr>
            </p:pic>
          </p:grpSp>
          <p:sp>
            <p:nvSpPr>
              <p:cNvPr id="30" name="Rectangle 29">
                <a:extLst>
                  <a:ext uri="{FF2B5EF4-FFF2-40B4-BE49-F238E27FC236}">
                    <a16:creationId xmlns:a16="http://schemas.microsoft.com/office/drawing/2014/main" id="{162BF574-6128-64F9-06AF-33C8F6CFFD30}"/>
                  </a:ext>
                </a:extLst>
              </p:cNvPr>
              <p:cNvSpPr/>
              <p:nvPr/>
            </p:nvSpPr>
            <p:spPr>
              <a:xfrm>
                <a:off x="424382" y="2238139"/>
                <a:ext cx="22680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exchange and sharing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Intelligence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collection and storage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grpSp>
        <p:grpSp>
          <p:nvGrpSpPr>
            <p:cNvPr id="36" name="Group 35">
              <a:extLst>
                <a:ext uri="{FF2B5EF4-FFF2-40B4-BE49-F238E27FC236}">
                  <a16:creationId xmlns:a16="http://schemas.microsoft.com/office/drawing/2014/main" id="{E749DCA8-9005-6A59-C840-C4A495BBFF29}"/>
                </a:ext>
              </a:extLst>
            </p:cNvPr>
            <p:cNvGrpSpPr/>
            <p:nvPr/>
          </p:nvGrpSpPr>
          <p:grpSpPr>
            <a:xfrm>
              <a:off x="3102674" y="1071132"/>
              <a:ext cx="2859445" cy="2298086"/>
              <a:chOff x="3102674" y="1071132"/>
              <a:chExt cx="2859445" cy="2298086"/>
            </a:xfrm>
          </p:grpSpPr>
          <p:grpSp>
            <p:nvGrpSpPr>
              <p:cNvPr id="31" name="Group 30">
                <a:extLst>
                  <a:ext uri="{FF2B5EF4-FFF2-40B4-BE49-F238E27FC236}">
                    <a16:creationId xmlns:a16="http://schemas.microsoft.com/office/drawing/2014/main" id="{4DCA4449-CE9D-80BD-8EA1-4BCE861A0CA3}"/>
                  </a:ext>
                </a:extLst>
              </p:cNvPr>
              <p:cNvGrpSpPr/>
              <p:nvPr/>
            </p:nvGrpSpPr>
            <p:grpSpPr>
              <a:xfrm>
                <a:off x="3578455" y="1071132"/>
                <a:ext cx="1809000" cy="1135838"/>
                <a:chOff x="3519271" y="1071132"/>
                <a:chExt cx="1809000" cy="1135838"/>
              </a:xfrm>
            </p:grpSpPr>
            <p:sp>
              <p:nvSpPr>
                <p:cNvPr id="21" name="TextBox 20">
                  <a:extLst>
                    <a:ext uri="{FF2B5EF4-FFF2-40B4-BE49-F238E27FC236}">
                      <a16:creationId xmlns:a16="http://schemas.microsoft.com/office/drawing/2014/main" id="{E452C4A7-2B28-7B21-4750-D1A3C7DF33C3}"/>
                    </a:ext>
                  </a:extLst>
                </p:cNvPr>
                <p:cNvSpPr txBox="1"/>
                <p:nvPr/>
              </p:nvSpPr>
              <p:spPr>
                <a:xfrm>
                  <a:off x="3519271" y="1071132"/>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1F355E"/>
                      </a:solidFill>
                      <a:effectLst/>
                      <a:uLnTx/>
                      <a:uFillTx/>
                      <a:latin typeface="Arial Black" panose="020B0A04020102020204" pitchFamily="34" charset="0"/>
                      <a:sym typeface="Helvetica Neue"/>
                    </a:rPr>
                    <a:t>Tech &amp; Digital</a:t>
                  </a:r>
                </a:p>
              </p:txBody>
            </p:sp>
            <p:grpSp>
              <p:nvGrpSpPr>
                <p:cNvPr id="14" name="Group 13">
                  <a:extLst>
                    <a:ext uri="{FF2B5EF4-FFF2-40B4-BE49-F238E27FC236}">
                      <a16:creationId xmlns:a16="http://schemas.microsoft.com/office/drawing/2014/main" id="{27D62979-9952-3A96-F2C3-0E46E44B2018}"/>
                    </a:ext>
                  </a:extLst>
                </p:cNvPr>
                <p:cNvGrpSpPr/>
                <p:nvPr/>
              </p:nvGrpSpPr>
              <p:grpSpPr>
                <a:xfrm>
                  <a:off x="3978271" y="1315970"/>
                  <a:ext cx="891000" cy="891000"/>
                  <a:chOff x="5217473" y="2326725"/>
                  <a:chExt cx="1188000" cy="1188000"/>
                </a:xfrm>
                <a:solidFill>
                  <a:schemeClr val="accent5"/>
                </a:solidFill>
              </p:grpSpPr>
              <p:sp>
                <p:nvSpPr>
                  <p:cNvPr id="7" name="Flowchart: Connector 6">
                    <a:extLst>
                      <a:ext uri="{FF2B5EF4-FFF2-40B4-BE49-F238E27FC236}">
                        <a16:creationId xmlns:a16="http://schemas.microsoft.com/office/drawing/2014/main" id="{8FCF7565-8E54-B4AE-E2CD-0A52A50F8CB1}"/>
                      </a:ext>
                    </a:extLst>
                  </p:cNvPr>
                  <p:cNvSpPr/>
                  <p:nvPr/>
                </p:nvSpPr>
                <p:spPr>
                  <a:xfrm>
                    <a:off x="5217473" y="2326725"/>
                    <a:ext cx="1188000" cy="1188000"/>
                  </a:xfrm>
                  <a:prstGeom prst="flowChartConnec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7" name="Graphic 26" descr="Statistics with solid fill">
                    <a:extLst>
                      <a:ext uri="{FF2B5EF4-FFF2-40B4-BE49-F238E27FC236}">
                        <a16:creationId xmlns:a16="http://schemas.microsoft.com/office/drawing/2014/main" id="{DC17F3B9-EF8F-5E3F-6789-AD110F37DE8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491728" y="2617500"/>
                    <a:ext cx="589084" cy="589084"/>
                  </a:xfrm>
                  <a:prstGeom prst="rect">
                    <a:avLst/>
                  </a:prstGeom>
                </p:spPr>
              </p:pic>
            </p:grpSp>
            <p:pic>
              <p:nvPicPr>
                <p:cNvPr id="24" name="Graphic 23" descr="Double Tap Gesture with solid fill">
                  <a:extLst>
                    <a:ext uri="{FF2B5EF4-FFF2-40B4-BE49-F238E27FC236}">
                      <a16:creationId xmlns:a16="http://schemas.microsoft.com/office/drawing/2014/main" id="{AD767427-4C64-76A5-CB7F-61EAAD2C836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145102" y="1495376"/>
                  <a:ext cx="557339" cy="557339"/>
                </a:xfrm>
                <a:prstGeom prst="rect">
                  <a:avLst/>
                </a:prstGeom>
              </p:spPr>
            </p:pic>
          </p:grpSp>
          <p:sp>
            <p:nvSpPr>
              <p:cNvPr id="34" name="Rectangle 33">
                <a:extLst>
                  <a:ext uri="{FF2B5EF4-FFF2-40B4-BE49-F238E27FC236}">
                    <a16:creationId xmlns:a16="http://schemas.microsoft.com/office/drawing/2014/main" id="{0134CA88-BE07-2F23-F296-E2E872AADA96}"/>
                  </a:ext>
                </a:extLst>
              </p:cNvPr>
              <p:cNvSpPr/>
              <p:nvPr/>
            </p:nvSpPr>
            <p:spPr>
              <a:xfrm>
                <a:off x="3102674" y="2238139"/>
                <a:ext cx="2859445" cy="1131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and equipment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Clinical software and platforms</a:t>
                </a:r>
              </a:p>
              <a:p>
                <a:pPr marL="171450" indent="-171450" algn="l" defTabSz="825500">
                  <a:buFont typeface="Arial" panose="020B0604020202020204" pitchFamily="34" charset="0"/>
                  <a:buChar char="•"/>
                  <a:defRPr/>
                </a:pPr>
                <a:r>
                  <a:rPr lang="en-GB" sz="1050" b="0" dirty="0">
                    <a:solidFill>
                      <a:srgbClr val="1F355E"/>
                    </a:solidFill>
                    <a:latin typeface="Arial" panose="020B0604020202020204" pitchFamily="34" charset="0"/>
                    <a:ea typeface="+mn-ea"/>
                    <a:cs typeface="Arial" panose="020B0604020202020204" pitchFamily="34" charset="0"/>
                    <a:sym typeface="Helvetica Neue Medium"/>
                  </a:rPr>
                  <a:t>Enterprise Architecture and Design Authority</a:t>
                </a: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facing digital services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Cybersecurity and resilience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GB" sz="1050" b="0" dirty="0">
                    <a:solidFill>
                      <a:srgbClr val="1F355E"/>
                    </a:solidFill>
                    <a:latin typeface="Arial" panose="020B0604020202020204" pitchFamily="34" charset="0"/>
                    <a:ea typeface="+mn-ea"/>
                    <a:cs typeface="Arial" panose="020B0604020202020204" pitchFamily="34" charset="0"/>
                    <a:sym typeface="Helvetica Neue Medium"/>
                  </a:rPr>
                  <a:t>Workforce and administrative software </a:t>
                </a:r>
              </a:p>
            </p:txBody>
          </p:sp>
        </p:grpSp>
        <p:grpSp>
          <p:nvGrpSpPr>
            <p:cNvPr id="38" name="Group 37">
              <a:extLst>
                <a:ext uri="{FF2B5EF4-FFF2-40B4-BE49-F238E27FC236}">
                  <a16:creationId xmlns:a16="http://schemas.microsoft.com/office/drawing/2014/main" id="{80B491E6-61F3-F274-D6ED-8014927E8EEB}"/>
                </a:ext>
              </a:extLst>
            </p:cNvPr>
            <p:cNvGrpSpPr/>
            <p:nvPr/>
          </p:nvGrpSpPr>
          <p:grpSpPr>
            <a:xfrm>
              <a:off x="6289993" y="1071132"/>
              <a:ext cx="2541880" cy="2298086"/>
              <a:chOff x="6289993" y="1071132"/>
              <a:chExt cx="2541880" cy="2298086"/>
            </a:xfrm>
          </p:grpSpPr>
          <p:grpSp>
            <p:nvGrpSpPr>
              <p:cNvPr id="33" name="Group 32">
                <a:extLst>
                  <a:ext uri="{FF2B5EF4-FFF2-40B4-BE49-F238E27FC236}">
                    <a16:creationId xmlns:a16="http://schemas.microsoft.com/office/drawing/2014/main" id="{C1E0CBFE-CEF1-1A27-781B-6494C3FD7812}"/>
                  </a:ext>
                </a:extLst>
              </p:cNvPr>
              <p:cNvGrpSpPr/>
              <p:nvPr/>
            </p:nvGrpSpPr>
            <p:grpSpPr>
              <a:xfrm>
                <a:off x="6289993" y="1071132"/>
                <a:ext cx="2541880" cy="1135838"/>
                <a:chOff x="5947429" y="1071132"/>
                <a:chExt cx="2541880" cy="1135838"/>
              </a:xfrm>
            </p:grpSpPr>
            <p:sp>
              <p:nvSpPr>
                <p:cNvPr id="10" name="TextBox 9">
                  <a:extLst>
                    <a:ext uri="{FF2B5EF4-FFF2-40B4-BE49-F238E27FC236}">
                      <a16:creationId xmlns:a16="http://schemas.microsoft.com/office/drawing/2014/main" id="{ECE3CA08-317A-DF48-EAB1-E44666D51A78}"/>
                    </a:ext>
                  </a:extLst>
                </p:cNvPr>
                <p:cNvSpPr txBox="1"/>
                <p:nvPr/>
              </p:nvSpPr>
              <p:spPr>
                <a:xfrm>
                  <a:off x="5947429" y="1071132"/>
                  <a:ext cx="254188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1F355E"/>
                      </a:solidFill>
                      <a:effectLst/>
                      <a:uLnTx/>
                      <a:uFillTx/>
                      <a:latin typeface="Arial Black" panose="020B0A04020102020204" pitchFamily="34" charset="0"/>
                      <a:sym typeface="Helvetica Neue"/>
                    </a:rPr>
                    <a:t>Workforce &amp; Culture</a:t>
                  </a:r>
                </a:p>
              </p:txBody>
            </p:sp>
            <p:sp>
              <p:nvSpPr>
                <p:cNvPr id="9" name="Flowchart: Connector 8">
                  <a:extLst>
                    <a:ext uri="{FF2B5EF4-FFF2-40B4-BE49-F238E27FC236}">
                      <a16:creationId xmlns:a16="http://schemas.microsoft.com/office/drawing/2014/main" id="{F0113A85-9A3E-12D3-CF5D-B31BA855ED0F}"/>
                    </a:ext>
                  </a:extLst>
                </p:cNvPr>
                <p:cNvSpPr/>
                <p:nvPr/>
              </p:nvSpPr>
              <p:spPr>
                <a:xfrm>
                  <a:off x="6767830" y="1315970"/>
                  <a:ext cx="891000" cy="891000"/>
                </a:xfrm>
                <a:prstGeom prst="flowChart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19" name="Graphic 18" descr="Group of people with solid fill">
                  <a:extLst>
                    <a:ext uri="{FF2B5EF4-FFF2-40B4-BE49-F238E27FC236}">
                      <a16:creationId xmlns:a16="http://schemas.microsoft.com/office/drawing/2014/main" id="{23141DD8-FAB6-CECD-261E-F0E111D3AEB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01056" y="1450056"/>
                  <a:ext cx="624548" cy="624548"/>
                </a:xfrm>
                <a:prstGeom prst="rect">
                  <a:avLst/>
                </a:prstGeom>
              </p:spPr>
            </p:pic>
          </p:grpSp>
          <p:sp>
            <p:nvSpPr>
              <p:cNvPr id="37" name="Rectangle 36">
                <a:extLst>
                  <a:ext uri="{FF2B5EF4-FFF2-40B4-BE49-F238E27FC236}">
                    <a16:creationId xmlns:a16="http://schemas.microsoft.com/office/drawing/2014/main" id="{43EBDB6E-A366-0C51-6B6A-A303531E31D5}"/>
                  </a:ext>
                </a:extLst>
              </p:cNvPr>
              <p:cNvSpPr/>
              <p:nvPr/>
            </p:nvSpPr>
            <p:spPr>
              <a:xfrm>
                <a:off x="6289993" y="2238139"/>
                <a:ext cx="2541880" cy="1131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data teams' development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 of digital staff</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Workforce’s digital skills, awareness and confidence</a:t>
                </a:r>
                <a:endPar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clinical collaboration</a:t>
                </a:r>
                <a:endPar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rPr>
                  <a:t>Digital culture and ways of working</a:t>
                </a:r>
              </a:p>
              <a:p>
                <a:pPr marR="0" lvl="0" algn="l" defTabSz="825500" rtl="0" eaLnBrk="1" fontAlgn="auto" latinLnBrk="0" hangingPunct="0">
                  <a:lnSpc>
                    <a:spcPct val="100000"/>
                  </a:lnSpc>
                  <a:spcBef>
                    <a:spcPts val="0"/>
                  </a:spcBef>
                  <a:spcAft>
                    <a:spcPts val="0"/>
                  </a:spcAft>
                  <a:buClrTx/>
                  <a:buSzTx/>
                  <a:tabLst/>
                  <a:defRPr/>
                </a:pPr>
                <a:endPar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grpSp>
      </p:grpSp>
      <p:grpSp>
        <p:nvGrpSpPr>
          <p:cNvPr id="43" name="Group 42">
            <a:extLst>
              <a:ext uri="{FF2B5EF4-FFF2-40B4-BE49-F238E27FC236}">
                <a16:creationId xmlns:a16="http://schemas.microsoft.com/office/drawing/2014/main" id="{7BA8F881-8737-35A5-7D5F-86FD198E04BD}"/>
              </a:ext>
            </a:extLst>
          </p:cNvPr>
          <p:cNvGrpSpPr/>
          <p:nvPr/>
        </p:nvGrpSpPr>
        <p:grpSpPr>
          <a:xfrm>
            <a:off x="1624637" y="3707482"/>
            <a:ext cx="5894724" cy="969496"/>
            <a:chOff x="2029321" y="3606124"/>
            <a:chExt cx="5072794" cy="969496"/>
          </a:xfrm>
        </p:grpSpPr>
        <p:sp>
          <p:nvSpPr>
            <p:cNvPr id="39" name="Rectangle 38">
              <a:extLst>
                <a:ext uri="{FF2B5EF4-FFF2-40B4-BE49-F238E27FC236}">
                  <a16:creationId xmlns:a16="http://schemas.microsoft.com/office/drawing/2014/main" id="{C335D6EF-1094-736C-38B1-D28415FBE8EB}"/>
                </a:ext>
              </a:extLst>
            </p:cNvPr>
            <p:cNvSpPr/>
            <p:nvPr/>
          </p:nvSpPr>
          <p:spPr>
            <a:xfrm>
              <a:off x="2029321" y="3606124"/>
              <a:ext cx="2536397" cy="969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cases, funding, procurement and contract management</a:t>
              </a:r>
              <a:endPar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Partnering with national programmes and regional partnerships </a:t>
              </a:r>
              <a:endPar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42" name="Rectangle 41">
              <a:extLst>
                <a:ext uri="{FF2B5EF4-FFF2-40B4-BE49-F238E27FC236}">
                  <a16:creationId xmlns:a16="http://schemas.microsoft.com/office/drawing/2014/main" id="{9AC60F7C-242C-6688-8202-EE1CCE5B2213}"/>
                </a:ext>
              </a:extLst>
            </p:cNvPr>
            <p:cNvSpPr/>
            <p:nvPr/>
          </p:nvSpPr>
          <p:spPr>
            <a:xfrm>
              <a:off x="4565718" y="3606124"/>
              <a:ext cx="2536397"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Helvetica Neue Medium"/>
                <a:ea typeface="+mn-ea"/>
                <a:cs typeface="+mn-cs"/>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Programme evaluation, benefits realisation, governance and information governance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Strategy, leadership, communication and change management</a:t>
              </a:r>
            </a:p>
          </p:txBody>
        </p:sp>
      </p:grpSp>
      <p:sp>
        <p:nvSpPr>
          <p:cNvPr id="4" name="Rectangle 3">
            <a:extLst>
              <a:ext uri="{FF2B5EF4-FFF2-40B4-BE49-F238E27FC236}">
                <a16:creationId xmlns:a16="http://schemas.microsoft.com/office/drawing/2014/main" id="{F09FA3F7-323E-BC84-0875-3B0D7D068171}"/>
              </a:ext>
            </a:extLst>
          </p:cNvPr>
          <p:cNvSpPr/>
          <p:nvPr/>
        </p:nvSpPr>
        <p:spPr>
          <a:xfrm>
            <a:off x="142117" y="534235"/>
            <a:ext cx="8124338" cy="3456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Based on engagement, we created a framework for digital enablers to assess SBU and the constituent programmes. </a:t>
            </a:r>
          </a:p>
        </p:txBody>
      </p:sp>
      <p:grpSp>
        <p:nvGrpSpPr>
          <p:cNvPr id="8" name="Group 7">
            <a:extLst>
              <a:ext uri="{FF2B5EF4-FFF2-40B4-BE49-F238E27FC236}">
                <a16:creationId xmlns:a16="http://schemas.microsoft.com/office/drawing/2014/main" id="{82D36287-EACC-D0FC-4DD7-72A851DB0C30}"/>
              </a:ext>
            </a:extLst>
          </p:cNvPr>
          <p:cNvGrpSpPr/>
          <p:nvPr/>
        </p:nvGrpSpPr>
        <p:grpSpPr>
          <a:xfrm>
            <a:off x="-1" y="-5787"/>
            <a:ext cx="9143998" cy="165595"/>
            <a:chOff x="374266" y="2474302"/>
            <a:chExt cx="13719657" cy="820603"/>
          </a:xfrm>
        </p:grpSpPr>
        <p:sp>
          <p:nvSpPr>
            <p:cNvPr id="11" name="Arrow: Pentagon 10">
              <a:extLst>
                <a:ext uri="{FF2B5EF4-FFF2-40B4-BE49-F238E27FC236}">
                  <a16:creationId xmlns:a16="http://schemas.microsoft.com/office/drawing/2014/main" id="{B816726F-C7E3-30B7-BBF1-504BE6D640C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C4B1A271-D61D-3FF0-AE52-478DAB61322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DFDCE6E0-3454-1EC7-0975-4BD42F5DA398}"/>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57114522-0CD3-C25C-1222-F11A373F67AF}"/>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7BD1D82B-B220-D254-599D-98E05F0FF2F0}"/>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7" name="Arrow: Chevron 16">
              <a:extLst>
                <a:ext uri="{FF2B5EF4-FFF2-40B4-BE49-F238E27FC236}">
                  <a16:creationId xmlns:a16="http://schemas.microsoft.com/office/drawing/2014/main" id="{29C08983-C0C5-68CE-DCB1-9D847307984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9" name="Title 1">
            <a:extLst>
              <a:ext uri="{FF2B5EF4-FFF2-40B4-BE49-F238E27FC236}">
                <a16:creationId xmlns:a16="http://schemas.microsoft.com/office/drawing/2014/main" id="{B2D6FFFB-C7E3-CCB1-EB92-3157A2A2137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The Digital Enablers</a:t>
            </a:r>
          </a:p>
        </p:txBody>
      </p:sp>
      <p:sp>
        <p:nvSpPr>
          <p:cNvPr id="3" name="Footer Placeholder 3">
            <a:extLst>
              <a:ext uri="{FF2B5EF4-FFF2-40B4-BE49-F238E27FC236}">
                <a16:creationId xmlns:a16="http://schemas.microsoft.com/office/drawing/2014/main" id="{0F533AAC-5A32-6DAD-E405-B1B0CE094860}"/>
              </a:ext>
            </a:extLst>
          </p:cNvPr>
          <p:cNvSpPr txBox="1">
            <a:spLocks/>
          </p:cNvSpPr>
          <p:nvPr/>
        </p:nvSpPr>
        <p:spPr>
          <a:xfrm>
            <a:off x="2108881" y="4720319"/>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2246237992"/>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B3E46-45DE-C716-5F5D-2F8A7A6BF42A}"/>
            </a:ext>
          </a:extLst>
        </p:cNvPr>
        <p:cNvGrpSpPr/>
        <p:nvPr/>
      </p:nvGrpSpPr>
      <p:grpSpPr>
        <a:xfrm>
          <a:off x="0" y="0"/>
          <a:ext cx="0" cy="0"/>
          <a:chOff x="0" y="0"/>
          <a:chExt cx="0" cy="0"/>
        </a:xfrm>
      </p:grpSpPr>
      <p:grpSp>
        <p:nvGrpSpPr>
          <p:cNvPr id="47" name="Group 46">
            <a:extLst>
              <a:ext uri="{FF2B5EF4-FFF2-40B4-BE49-F238E27FC236}">
                <a16:creationId xmlns:a16="http://schemas.microsoft.com/office/drawing/2014/main" id="{7BFC73F5-997E-E9CB-89F4-08699776776A}"/>
              </a:ext>
            </a:extLst>
          </p:cNvPr>
          <p:cNvGrpSpPr/>
          <p:nvPr/>
        </p:nvGrpSpPr>
        <p:grpSpPr>
          <a:xfrm>
            <a:off x="-1" y="-5787"/>
            <a:ext cx="9143998" cy="165595"/>
            <a:chOff x="374266" y="2474302"/>
            <a:chExt cx="13719657" cy="820603"/>
          </a:xfrm>
        </p:grpSpPr>
        <p:sp>
          <p:nvSpPr>
            <p:cNvPr id="48" name="Arrow: Pentagon 47">
              <a:extLst>
                <a:ext uri="{FF2B5EF4-FFF2-40B4-BE49-F238E27FC236}">
                  <a16:creationId xmlns:a16="http://schemas.microsoft.com/office/drawing/2014/main" id="{955A1B63-98F3-B49C-9D9F-F1229E419EA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49" name="Arrow: Chevron 48">
              <a:extLst>
                <a:ext uri="{FF2B5EF4-FFF2-40B4-BE49-F238E27FC236}">
                  <a16:creationId xmlns:a16="http://schemas.microsoft.com/office/drawing/2014/main" id="{6111F248-8E57-DBB8-AC1C-08A873957AB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50" name="Arrow: Chevron 49">
              <a:extLst>
                <a:ext uri="{FF2B5EF4-FFF2-40B4-BE49-F238E27FC236}">
                  <a16:creationId xmlns:a16="http://schemas.microsoft.com/office/drawing/2014/main" id="{3B6A6FA3-B75C-F23C-88F5-A1FD5A2671F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51" name="Arrow: Chevron 50">
              <a:extLst>
                <a:ext uri="{FF2B5EF4-FFF2-40B4-BE49-F238E27FC236}">
                  <a16:creationId xmlns:a16="http://schemas.microsoft.com/office/drawing/2014/main" id="{2B638F3B-2965-8CF5-EC70-9E5EA45C0EA2}"/>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52" name="Arrow: Chevron 51">
              <a:extLst>
                <a:ext uri="{FF2B5EF4-FFF2-40B4-BE49-F238E27FC236}">
                  <a16:creationId xmlns:a16="http://schemas.microsoft.com/office/drawing/2014/main" id="{7D184272-6BE5-62DD-3A02-5367D8C6AEA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53" name="Arrow: Chevron 52">
              <a:extLst>
                <a:ext uri="{FF2B5EF4-FFF2-40B4-BE49-F238E27FC236}">
                  <a16:creationId xmlns:a16="http://schemas.microsoft.com/office/drawing/2014/main" id="{6D6420C1-7F03-2E10-26E1-1DFF605EE991}"/>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 name="Title 1">
            <a:extLst>
              <a:ext uri="{FF2B5EF4-FFF2-40B4-BE49-F238E27FC236}">
                <a16:creationId xmlns:a16="http://schemas.microsoft.com/office/drawing/2014/main" id="{F799D767-ED13-A15F-3736-BA207939EFC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Clinical Programmes as Vehicles for Delivery </a:t>
            </a:r>
          </a:p>
        </p:txBody>
      </p:sp>
      <p:sp>
        <p:nvSpPr>
          <p:cNvPr id="13" name="Rectangle: Rounded Corners 12">
            <a:extLst>
              <a:ext uri="{FF2B5EF4-FFF2-40B4-BE49-F238E27FC236}">
                <a16:creationId xmlns:a16="http://schemas.microsoft.com/office/drawing/2014/main" id="{E0B0CD0F-031C-DD0C-B4D0-5221C98F5C23}"/>
              </a:ext>
            </a:extLst>
          </p:cNvPr>
          <p:cNvSpPr/>
          <p:nvPr/>
        </p:nvSpPr>
        <p:spPr>
          <a:xfrm>
            <a:off x="142875" y="612229"/>
            <a:ext cx="8858249" cy="557257"/>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1050" b="0" dirty="0">
                <a:solidFill>
                  <a:srgbClr val="1F355E"/>
                </a:solidFill>
                <a:latin typeface="Arial" panose="020B0604020202020204" pitchFamily="34" charset="0"/>
                <a:ea typeface="+mn-ea"/>
                <a:cs typeface="Arial" panose="020B0604020202020204" pitchFamily="34" charset="0"/>
                <a:sym typeface="Helvetica Neue Medium"/>
              </a:rPr>
              <a:t>Our p</a:t>
            </a:r>
            <a:r>
              <a:rPr kumimoji="0" lang="en-US" sz="1050" b="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atients often require a range of clinical services on their care pathway. </a:t>
            </a:r>
            <a:r>
              <a:rPr lang="en-US" sz="1050" b="0" dirty="0">
                <a:solidFill>
                  <a:srgbClr val="1F355E"/>
                </a:solidFill>
                <a:latin typeface="Arial" panose="020B0604020202020204" pitchFamily="34" charset="0"/>
                <a:ea typeface="+mn-ea"/>
                <a:cs typeface="Arial" panose="020B0604020202020204" pitchFamily="34" charset="0"/>
                <a:sym typeface="Helvetica Neue Medium"/>
              </a:rPr>
              <a:t>In practice t</a:t>
            </a:r>
            <a:r>
              <a:rPr kumimoji="0" lang="en-US" sz="1050" b="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hese clinical areas are </a:t>
            </a:r>
            <a:r>
              <a:rPr lang="en-US" sz="1050" b="0" dirty="0">
                <a:solidFill>
                  <a:srgbClr val="1F355E"/>
                </a:solidFill>
                <a:latin typeface="Arial" panose="020B0604020202020204" pitchFamily="34" charset="0"/>
                <a:ea typeface="+mn-ea"/>
                <a:cs typeface="Arial" panose="020B0604020202020204" pitchFamily="34" charset="0"/>
                <a:sym typeface="Helvetica Neue Medium"/>
              </a:rPr>
              <a:t>fundamentally </a:t>
            </a:r>
            <a:r>
              <a:rPr kumimoji="0" lang="en-US" sz="1050" b="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interconnected, but by using discrete categories we can better coordinate activity, ensure ownership of workstreams, and allo</a:t>
            </a:r>
            <a:r>
              <a:rPr lang="en-US" sz="1050" b="0" dirty="0">
                <a:solidFill>
                  <a:srgbClr val="1F355E"/>
                </a:solidFill>
                <a:latin typeface="Arial" panose="020B0604020202020204" pitchFamily="34" charset="0"/>
                <a:ea typeface="+mn-ea"/>
                <a:cs typeface="Arial" panose="020B0604020202020204" pitchFamily="34" charset="0"/>
                <a:sym typeface="Helvetica Neue Medium"/>
              </a:rPr>
              <a:t>w for more targeted interventions and initiatives. However, it is important to acknowledge that our digital solutions commonly affect multiple clinical programmes simultaneously. </a:t>
            </a:r>
            <a:endParaRPr kumimoji="0" lang="en-GB" sz="1050" b="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 name="Freeform: Shape 1">
            <a:extLst>
              <a:ext uri="{FF2B5EF4-FFF2-40B4-BE49-F238E27FC236}">
                <a16:creationId xmlns:a16="http://schemas.microsoft.com/office/drawing/2014/main" id="{B5D59CAF-72FA-325C-180C-AE53667A3A8F}"/>
              </a:ext>
            </a:extLst>
          </p:cNvPr>
          <p:cNvSpPr/>
          <p:nvPr/>
        </p:nvSpPr>
        <p:spPr>
          <a:xfrm>
            <a:off x="14287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dirty="0">
                <a:latin typeface="Arial Black" panose="020B0A04020102020204" pitchFamily="34" charset="0"/>
              </a:rPr>
              <a:t>Population Health &amp; Keeping Well </a:t>
            </a:r>
            <a:endParaRPr lang="en-GB" sz="1050" kern="1200" dirty="0">
              <a:latin typeface="Arial Black" panose="020B0A04020102020204" pitchFamily="34" charset="0"/>
            </a:endParaRPr>
          </a:p>
        </p:txBody>
      </p:sp>
      <p:sp>
        <p:nvSpPr>
          <p:cNvPr id="4" name="Freeform: Shape 3">
            <a:extLst>
              <a:ext uri="{FF2B5EF4-FFF2-40B4-BE49-F238E27FC236}">
                <a16:creationId xmlns:a16="http://schemas.microsoft.com/office/drawing/2014/main" id="{721563A4-DD83-E41D-1BEF-9649E9F74DA7}"/>
              </a:ext>
            </a:extLst>
          </p:cNvPr>
          <p:cNvSpPr/>
          <p:nvPr/>
        </p:nvSpPr>
        <p:spPr>
          <a:xfrm>
            <a:off x="195913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Primary Care &amp; Care Closer to Home</a:t>
            </a:r>
            <a:endParaRPr lang="en-GB" sz="1050" kern="1200">
              <a:latin typeface="Arial Black" panose="020B0A04020102020204" pitchFamily="34" charset="0"/>
            </a:endParaRPr>
          </a:p>
        </p:txBody>
      </p:sp>
      <p:sp>
        <p:nvSpPr>
          <p:cNvPr id="7" name="Freeform: Shape 6">
            <a:extLst>
              <a:ext uri="{FF2B5EF4-FFF2-40B4-BE49-F238E27FC236}">
                <a16:creationId xmlns:a16="http://schemas.microsoft.com/office/drawing/2014/main" id="{82B9A718-6B19-EEA1-BDDB-474344505DEE}"/>
              </a:ext>
            </a:extLst>
          </p:cNvPr>
          <p:cNvSpPr/>
          <p:nvPr/>
        </p:nvSpPr>
        <p:spPr>
          <a:xfrm>
            <a:off x="377539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Mental Health &amp; Learning Disability </a:t>
            </a:r>
            <a:endParaRPr lang="en-GB" sz="1050" kern="1200">
              <a:latin typeface="Arial Black" panose="020B0A04020102020204" pitchFamily="34" charset="0"/>
            </a:endParaRPr>
          </a:p>
        </p:txBody>
      </p:sp>
      <p:sp>
        <p:nvSpPr>
          <p:cNvPr id="10" name="Freeform: Shape 9">
            <a:extLst>
              <a:ext uri="{FF2B5EF4-FFF2-40B4-BE49-F238E27FC236}">
                <a16:creationId xmlns:a16="http://schemas.microsoft.com/office/drawing/2014/main" id="{AD7D2D5C-BEF7-1FDD-456D-D7797279BEE3}"/>
              </a:ext>
            </a:extLst>
          </p:cNvPr>
          <p:cNvSpPr/>
          <p:nvPr/>
        </p:nvSpPr>
        <p:spPr>
          <a:xfrm>
            <a:off x="5591656"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Planned Care </a:t>
            </a:r>
            <a:endParaRPr lang="en-GB" sz="1050" kern="1200">
              <a:latin typeface="Arial Black" panose="020B0A04020102020204" pitchFamily="34" charset="0"/>
            </a:endParaRPr>
          </a:p>
        </p:txBody>
      </p:sp>
      <p:sp>
        <p:nvSpPr>
          <p:cNvPr id="11" name="Freeform: Shape 10">
            <a:extLst>
              <a:ext uri="{FF2B5EF4-FFF2-40B4-BE49-F238E27FC236}">
                <a16:creationId xmlns:a16="http://schemas.microsoft.com/office/drawing/2014/main" id="{EDFF31D2-65C0-1746-85F7-CAD1876C5C93}"/>
              </a:ext>
            </a:extLst>
          </p:cNvPr>
          <p:cNvSpPr/>
          <p:nvPr/>
        </p:nvSpPr>
        <p:spPr>
          <a:xfrm>
            <a:off x="740791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Unscheduled Care </a:t>
            </a:r>
            <a:endParaRPr lang="en-GB" sz="1050" kern="1200">
              <a:latin typeface="Arial Black" panose="020B0A04020102020204" pitchFamily="34" charset="0"/>
            </a:endParaRPr>
          </a:p>
        </p:txBody>
      </p:sp>
      <p:sp>
        <p:nvSpPr>
          <p:cNvPr id="69" name="Freeform: Shape 68">
            <a:extLst>
              <a:ext uri="{FF2B5EF4-FFF2-40B4-BE49-F238E27FC236}">
                <a16:creationId xmlns:a16="http://schemas.microsoft.com/office/drawing/2014/main" id="{F61007CF-427B-67D2-14BF-C8431CAC14E4}"/>
              </a:ext>
            </a:extLst>
          </p:cNvPr>
          <p:cNvSpPr/>
          <p:nvPr/>
        </p:nvSpPr>
        <p:spPr>
          <a:xfrm>
            <a:off x="294967" y="3950664"/>
            <a:ext cx="8706157" cy="41126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4000" tIns="72000" rIns="72000" bIns="72000" numCol="1" spcCol="1270" anchor="ctr" anchorCtr="0">
            <a:noAutofit/>
          </a:bodyPr>
          <a:lstStyle/>
          <a:p>
            <a:pPr marL="0" lvl="0" indent="0" algn="l" defTabSz="889000">
              <a:lnSpc>
                <a:spcPct val="90000"/>
              </a:lnSpc>
              <a:spcBef>
                <a:spcPct val="0"/>
              </a:spcBef>
              <a:spcAft>
                <a:spcPct val="35000"/>
              </a:spcAft>
              <a:buNone/>
            </a:pPr>
            <a:r>
              <a:rPr lang="en-US" sz="1050" kern="1200" dirty="0">
                <a:latin typeface="Arial Black" panose="020B0A04020102020204" pitchFamily="34" charset="0"/>
              </a:rPr>
              <a:t>Digital Services</a:t>
            </a:r>
            <a:endParaRPr lang="en-GB" sz="1050" kern="1200" dirty="0">
              <a:latin typeface="Arial Black" panose="020B0A04020102020204" pitchFamily="34" charset="0"/>
            </a:endParaRPr>
          </a:p>
        </p:txBody>
      </p:sp>
      <p:sp>
        <p:nvSpPr>
          <p:cNvPr id="74" name="Freeform: Shape 73">
            <a:extLst>
              <a:ext uri="{FF2B5EF4-FFF2-40B4-BE49-F238E27FC236}">
                <a16:creationId xmlns:a16="http://schemas.microsoft.com/office/drawing/2014/main" id="{C59ED5CA-7BA6-0FEF-ADCF-553D6BCF529B}"/>
              </a:ext>
            </a:extLst>
          </p:cNvPr>
          <p:cNvSpPr/>
          <p:nvPr/>
        </p:nvSpPr>
        <p:spPr>
          <a:xfrm>
            <a:off x="14287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lvl="1" indent="0" algn="l" defTabSz="889000">
              <a:lnSpc>
                <a:spcPct val="90000"/>
              </a:lnSpc>
              <a:spcBef>
                <a:spcPct val="0"/>
              </a:spcBef>
              <a:spcAft>
                <a:spcPct val="15000"/>
              </a:spcAft>
            </a:pPr>
            <a:r>
              <a:rPr lang="en-GB" sz="800" b="0" kern="1200" dirty="0">
                <a:solidFill>
                  <a:srgbClr val="1F355E"/>
                </a:solidFill>
                <a:latin typeface="Arial" panose="020B0604020202020204" pitchFamily="34" charset="0"/>
                <a:cs typeface="Arial" panose="020B0604020202020204" pitchFamily="34" charset="0"/>
              </a:rPr>
              <a:t>Delivering care with a strong emphasis on well-being, self-care and prevention - supporting our population in maintaining good health.</a:t>
            </a:r>
          </a:p>
          <a:p>
            <a:pPr lvl="1" indent="0" algn="l" defTabSz="889000">
              <a:lnSpc>
                <a:spcPct val="90000"/>
              </a:lnSpc>
              <a:spcBef>
                <a:spcPct val="0"/>
              </a:spcBef>
              <a:spcAft>
                <a:spcPct val="15000"/>
              </a:spcAft>
            </a:pPr>
            <a:endParaRPr lang="en-GB" sz="800" b="0" kern="1200" dirty="0">
              <a:solidFill>
                <a:srgbClr val="1F355E"/>
              </a:solidFill>
              <a:latin typeface="Arial" panose="020B0604020202020204" pitchFamily="34" charset="0"/>
              <a:cs typeface="Arial" panose="020B0604020202020204" pitchFamily="34" charset="0"/>
            </a:endParaRPr>
          </a:p>
          <a:p>
            <a:pPr lvl="1" indent="0" algn="l" defTabSz="889000">
              <a:lnSpc>
                <a:spcPct val="90000"/>
              </a:lnSpc>
              <a:spcBef>
                <a:spcPct val="0"/>
              </a:spcBef>
              <a:spcAft>
                <a:spcPct val="15000"/>
              </a:spcAft>
            </a:pPr>
            <a:r>
              <a:rPr lang="en-GB" sz="800" b="0" kern="1200" dirty="0">
                <a:solidFill>
                  <a:srgbClr val="1F355E"/>
                </a:solidFill>
                <a:latin typeface="Arial" panose="020B0604020202020204" pitchFamily="34" charset="0"/>
                <a:cs typeface="Arial" panose="020B0604020202020204" pitchFamily="34" charset="0"/>
              </a:rPr>
              <a:t>We need to deepen our understanding of the health and care needs of our population, reducing inequalities in health and care quality and outcomes, and introducing targeted interventions that improve population outcomes.</a:t>
            </a:r>
          </a:p>
        </p:txBody>
      </p:sp>
      <p:sp>
        <p:nvSpPr>
          <p:cNvPr id="75" name="Freeform: Shape 74">
            <a:extLst>
              <a:ext uri="{FF2B5EF4-FFF2-40B4-BE49-F238E27FC236}">
                <a16:creationId xmlns:a16="http://schemas.microsoft.com/office/drawing/2014/main" id="{84D1647D-5C9D-6408-F537-9A3BA1CAFB1F}"/>
              </a:ext>
            </a:extLst>
          </p:cNvPr>
          <p:cNvSpPr/>
          <p:nvPr/>
        </p:nvSpPr>
        <p:spPr>
          <a:xfrm>
            <a:off x="195913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cs typeface="Arial" panose="020B0604020202020204" pitchFamily="34" charset="0"/>
                <a:sym typeface="Helvetica Neue Medium"/>
              </a:rPr>
              <a:t>Delivering care in primary care and community settings and </a:t>
            </a:r>
            <a:r>
              <a:rPr lang="en-US" sz="800" b="0" dirty="0" err="1">
                <a:solidFill>
                  <a:srgbClr val="1F355E"/>
                </a:solidFill>
                <a:latin typeface="Arial" panose="020B0604020202020204" pitchFamily="34" charset="0"/>
                <a:cs typeface="Arial" panose="020B0604020202020204" pitchFamily="34" charset="0"/>
                <a:sym typeface="Helvetica Neue Medium"/>
              </a:rPr>
              <a:t>optimising</a:t>
            </a:r>
            <a:r>
              <a:rPr lang="en-US" sz="800" b="0" dirty="0">
                <a:solidFill>
                  <a:srgbClr val="1F355E"/>
                </a:solidFill>
                <a:latin typeface="Arial" panose="020B0604020202020204" pitchFamily="34" charset="0"/>
                <a:cs typeface="Arial" panose="020B0604020202020204" pitchFamily="34" charset="0"/>
                <a:sym typeface="Helvetica Neue Medium"/>
              </a:rPr>
              <a:t> these resourcing models to deliver care that improves patient outcomes. </a:t>
            </a:r>
          </a:p>
          <a:p>
            <a:pPr marL="0" marR="0" indent="0" algn="l" defTabSz="825500" rtl="0" fontAlgn="auto" latinLnBrk="0" hangingPunct="0">
              <a:lnSpc>
                <a:spcPct val="100000"/>
              </a:lnSpc>
              <a:spcBef>
                <a:spcPts val="0"/>
              </a:spcBef>
              <a:spcAft>
                <a:spcPts val="0"/>
              </a:spcAft>
              <a:buClrTx/>
              <a:buSzTx/>
              <a:buFontTx/>
              <a:buNone/>
              <a:tabLst/>
            </a:pPr>
            <a:endParaRPr lang="en-US" sz="800" b="0" dirty="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cs typeface="Arial" panose="020B0604020202020204" pitchFamily="34" charset="0"/>
                <a:sym typeface="Helvetica Neue Medium"/>
              </a:rPr>
              <a:t>Working better together as an integrated health board, to transition care out of hospitals and into the community or people’s homes to ensure care is delivered in the best possible setting for each individual.</a:t>
            </a:r>
            <a:endParaRPr kumimoji="0" lang="en-GB" sz="8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6" name="Freeform: Shape 75">
            <a:extLst>
              <a:ext uri="{FF2B5EF4-FFF2-40B4-BE49-F238E27FC236}">
                <a16:creationId xmlns:a16="http://schemas.microsoft.com/office/drawing/2014/main" id="{065BE436-ADE7-F62D-F051-2D80116F2BDB}"/>
              </a:ext>
            </a:extLst>
          </p:cNvPr>
          <p:cNvSpPr/>
          <p:nvPr/>
        </p:nvSpPr>
        <p:spPr>
          <a:xfrm>
            <a:off x="377539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Improving the emotional and mental wellbeing of our population, through supporting choice and responsibility</a:t>
            </a:r>
            <a:r>
              <a:rPr lang="en-US" sz="800" b="0">
                <a:solidFill>
                  <a:srgbClr val="1F355E"/>
                </a:solidFill>
                <a:latin typeface="Arial" panose="020B0604020202020204" pitchFamily="34" charset="0"/>
                <a:cs typeface="Arial" panose="020B0604020202020204" pitchFamily="34" charset="0"/>
                <a:sym typeface="Helvetica Neue Medium"/>
              </a:rPr>
              <a:t>,</a:t>
            </a: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 where hospital-based care is the exception rather than the norm.</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Delivering MH &amp; LD services that </a:t>
            </a:r>
            <a:r>
              <a:rPr kumimoji="0" lang="en-US" sz="800" b="0" i="0" u="none" strike="noStrike" cap="none" spc="0" normalizeH="0" baseline="0" err="1">
                <a:ln>
                  <a:noFill/>
                </a:ln>
                <a:solidFill>
                  <a:srgbClr val="1F355E"/>
                </a:solidFill>
                <a:effectLst/>
                <a:uFillTx/>
                <a:latin typeface="Arial" panose="020B0604020202020204" pitchFamily="34" charset="0"/>
                <a:cs typeface="Arial" panose="020B0604020202020204" pitchFamily="34" charset="0"/>
                <a:sym typeface="Helvetica Neue Medium"/>
              </a:rPr>
              <a:t>minimise</a:t>
            </a: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 barriers to good mental and physical health and ensuring we make reasonable adjustments in how we provide health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7" name="Freeform: Shape 76">
            <a:extLst>
              <a:ext uri="{FF2B5EF4-FFF2-40B4-BE49-F238E27FC236}">
                <a16:creationId xmlns:a16="http://schemas.microsoft.com/office/drawing/2014/main" id="{1AAD9088-17DA-347E-B6E6-43606EC8DD6C}"/>
              </a:ext>
            </a:extLst>
          </p:cNvPr>
          <p:cNvSpPr/>
          <p:nvPr/>
        </p:nvSpPr>
        <p:spPr>
          <a:xfrm>
            <a:off x="5591656"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Delivering scheduled health and care services in such a way that patients are seen at the ‘right time, by the right person, in the right place’ including a focus on ‘my home first’ where possible.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This includes day cases, inpatient care and outpatient services. </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8" name="Freeform: Shape 77">
            <a:extLst>
              <a:ext uri="{FF2B5EF4-FFF2-40B4-BE49-F238E27FC236}">
                <a16:creationId xmlns:a16="http://schemas.microsoft.com/office/drawing/2014/main" id="{C3C07F36-E178-F24F-0F10-381968B7746F}"/>
              </a:ext>
            </a:extLst>
          </p:cNvPr>
          <p:cNvSpPr/>
          <p:nvPr/>
        </p:nvSpPr>
        <p:spPr>
          <a:xfrm>
            <a:off x="740791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Creating ‘one unscheduled care system’ which clearly supports patients and communities in knowing where and when they can get the care they need in an emergency.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All our front-door services are included within unscheduled care, including the Emergency Department, ambulatory, short stay and specialist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9" name="Freeform: Shape 78">
            <a:extLst>
              <a:ext uri="{FF2B5EF4-FFF2-40B4-BE49-F238E27FC236}">
                <a16:creationId xmlns:a16="http://schemas.microsoft.com/office/drawing/2014/main" id="{9634863B-FEBB-A57D-C590-68D14D2B08EB}"/>
              </a:ext>
            </a:extLst>
          </p:cNvPr>
          <p:cNvSpPr/>
          <p:nvPr/>
        </p:nvSpPr>
        <p:spPr>
          <a:xfrm>
            <a:off x="1966508" y="4000409"/>
            <a:ext cx="6991516" cy="30612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algn="l" defTabSz="889000">
              <a:lnSpc>
                <a:spcPct val="90000"/>
              </a:lnSpc>
              <a:spcBef>
                <a:spcPct val="0"/>
              </a:spcBef>
              <a:spcAft>
                <a:spcPct val="35000"/>
              </a:spcAft>
            </a:pPr>
            <a:r>
              <a:rPr lang="en-GB" sz="800" b="0" dirty="0">
                <a:solidFill>
                  <a:srgbClr val="1F355E"/>
                </a:solidFill>
                <a:latin typeface="Arial" panose="020B0604020202020204" pitchFamily="34" charset="0"/>
                <a:cs typeface="Arial" panose="020B0604020202020204" pitchFamily="34" charset="0"/>
                <a:sym typeface="Helvetica Neue Medium"/>
              </a:rPr>
              <a:t>Taking ownership of the overall direction and monitoring of digital delivery on behalf of the Health Board, while working together with clinical programmes and empowering them to own and deliver service-led transformation through digitally enabled solutions. </a:t>
            </a:r>
            <a:endParaRPr lang="en-GB" sz="800" b="0" kern="1200" dirty="0">
              <a:solidFill>
                <a:srgbClr val="1F355E"/>
              </a:solidFill>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A34F67BA-578E-8B9A-01BE-341C5FC87D0D}"/>
              </a:ext>
            </a:extLst>
          </p:cNvPr>
          <p:cNvSpPr>
            <a:spLocks noChangeAspect="1"/>
          </p:cNvSpPr>
          <p:nvPr/>
        </p:nvSpPr>
        <p:spPr>
          <a:xfrm>
            <a:off x="66176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Oval 14">
            <a:extLst>
              <a:ext uri="{FF2B5EF4-FFF2-40B4-BE49-F238E27FC236}">
                <a16:creationId xmlns:a16="http://schemas.microsoft.com/office/drawing/2014/main" id="{5CE02C2B-EA14-0F17-29B6-DC0D99062E43}"/>
              </a:ext>
            </a:extLst>
          </p:cNvPr>
          <p:cNvSpPr>
            <a:spLocks noChangeAspect="1"/>
          </p:cNvSpPr>
          <p:nvPr/>
        </p:nvSpPr>
        <p:spPr>
          <a:xfrm>
            <a:off x="247802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Oval 15">
            <a:extLst>
              <a:ext uri="{FF2B5EF4-FFF2-40B4-BE49-F238E27FC236}">
                <a16:creationId xmlns:a16="http://schemas.microsoft.com/office/drawing/2014/main" id="{D4224001-82B8-BEF9-4344-05EBDF1DACAE}"/>
              </a:ext>
            </a:extLst>
          </p:cNvPr>
          <p:cNvSpPr>
            <a:spLocks noChangeAspect="1"/>
          </p:cNvSpPr>
          <p:nvPr/>
        </p:nvSpPr>
        <p:spPr>
          <a:xfrm>
            <a:off x="4302840"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Oval 16">
            <a:extLst>
              <a:ext uri="{FF2B5EF4-FFF2-40B4-BE49-F238E27FC236}">
                <a16:creationId xmlns:a16="http://schemas.microsoft.com/office/drawing/2014/main" id="{35A3B971-14A6-396B-85C5-8220B03E7AE1}"/>
              </a:ext>
            </a:extLst>
          </p:cNvPr>
          <p:cNvSpPr>
            <a:spLocks noChangeAspect="1"/>
          </p:cNvSpPr>
          <p:nvPr/>
        </p:nvSpPr>
        <p:spPr>
          <a:xfrm>
            <a:off x="6110542"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Oval 17">
            <a:extLst>
              <a:ext uri="{FF2B5EF4-FFF2-40B4-BE49-F238E27FC236}">
                <a16:creationId xmlns:a16="http://schemas.microsoft.com/office/drawing/2014/main" id="{2864CF1C-5FAB-E4EE-5DE5-524DDE3F071D}"/>
              </a:ext>
            </a:extLst>
          </p:cNvPr>
          <p:cNvSpPr>
            <a:spLocks noChangeAspect="1"/>
          </p:cNvSpPr>
          <p:nvPr/>
        </p:nvSpPr>
        <p:spPr>
          <a:xfrm>
            <a:off x="792680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Group of people with solid fill">
            <a:extLst>
              <a:ext uri="{FF2B5EF4-FFF2-40B4-BE49-F238E27FC236}">
                <a16:creationId xmlns:a16="http://schemas.microsoft.com/office/drawing/2014/main" id="{EC192CBE-D62C-D126-E917-E63DA6AB06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4862" y="1224979"/>
            <a:ext cx="469233" cy="469233"/>
          </a:xfrm>
          <a:prstGeom prst="rect">
            <a:avLst/>
          </a:prstGeom>
        </p:spPr>
      </p:pic>
      <p:pic>
        <p:nvPicPr>
          <p:cNvPr id="27" name="Graphic 26" descr="Ambulance with solid fill">
            <a:extLst>
              <a:ext uri="{FF2B5EF4-FFF2-40B4-BE49-F238E27FC236}">
                <a16:creationId xmlns:a16="http://schemas.microsoft.com/office/drawing/2014/main" id="{37D5D34E-1FAC-E9A3-C70E-CCDDA5F8988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71282" y="1262618"/>
            <a:ext cx="469232" cy="469232"/>
          </a:xfrm>
          <a:prstGeom prst="rect">
            <a:avLst/>
          </a:prstGeom>
        </p:spPr>
      </p:pic>
      <p:pic>
        <p:nvPicPr>
          <p:cNvPr id="30" name="Graphic 29" descr="Heart with pulse with solid fill">
            <a:extLst>
              <a:ext uri="{FF2B5EF4-FFF2-40B4-BE49-F238E27FC236}">
                <a16:creationId xmlns:a16="http://schemas.microsoft.com/office/drawing/2014/main" id="{B4D4DB73-17A3-31E5-C4D1-4D754A03D43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53644" y="1259065"/>
            <a:ext cx="469232" cy="469232"/>
          </a:xfrm>
          <a:prstGeom prst="rect">
            <a:avLst/>
          </a:prstGeom>
        </p:spPr>
      </p:pic>
      <p:pic>
        <p:nvPicPr>
          <p:cNvPr id="39" name="Graphic 38" descr="Stethoscope with solid fill">
            <a:extLst>
              <a:ext uri="{FF2B5EF4-FFF2-40B4-BE49-F238E27FC236}">
                <a16:creationId xmlns:a16="http://schemas.microsoft.com/office/drawing/2014/main" id="{8D821DC4-95A9-0709-C9DF-F1D2B1D9E6D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528496" y="1266742"/>
            <a:ext cx="469232" cy="469232"/>
          </a:xfrm>
          <a:prstGeom prst="rect">
            <a:avLst/>
          </a:prstGeom>
        </p:spPr>
      </p:pic>
      <p:pic>
        <p:nvPicPr>
          <p:cNvPr id="66" name="Graphic 65" descr="Care with solid fill">
            <a:extLst>
              <a:ext uri="{FF2B5EF4-FFF2-40B4-BE49-F238E27FC236}">
                <a16:creationId xmlns:a16="http://schemas.microsoft.com/office/drawing/2014/main" id="{D2F12C14-88A8-05EC-F82E-C567EB39243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373438" y="1258574"/>
            <a:ext cx="426575" cy="426575"/>
          </a:xfrm>
          <a:prstGeom prst="rect">
            <a:avLst/>
          </a:prstGeom>
        </p:spPr>
      </p:pic>
      <p:sp>
        <p:nvSpPr>
          <p:cNvPr id="72" name="Oval 71">
            <a:extLst>
              <a:ext uri="{FF2B5EF4-FFF2-40B4-BE49-F238E27FC236}">
                <a16:creationId xmlns:a16="http://schemas.microsoft.com/office/drawing/2014/main" id="{688EC494-5598-E36E-A889-2E10CDD6A430}"/>
              </a:ext>
            </a:extLst>
          </p:cNvPr>
          <p:cNvSpPr>
            <a:spLocks noChangeAspect="1"/>
          </p:cNvSpPr>
          <p:nvPr/>
        </p:nvSpPr>
        <p:spPr>
          <a:xfrm>
            <a:off x="142875" y="3848637"/>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1" name="Graphic 70" descr="Programmer female with solid fill">
            <a:extLst>
              <a:ext uri="{FF2B5EF4-FFF2-40B4-BE49-F238E27FC236}">
                <a16:creationId xmlns:a16="http://schemas.microsoft.com/office/drawing/2014/main" id="{1A6C1D22-5023-C428-7057-850E71517BA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85976" y="3891739"/>
            <a:ext cx="469232" cy="469232"/>
          </a:xfrm>
          <a:prstGeom prst="rect">
            <a:avLst/>
          </a:prstGeom>
        </p:spPr>
      </p:pic>
      <p:cxnSp>
        <p:nvCxnSpPr>
          <p:cNvPr id="84" name="Straight Arrow Connector 83">
            <a:extLst>
              <a:ext uri="{FF2B5EF4-FFF2-40B4-BE49-F238E27FC236}">
                <a16:creationId xmlns:a16="http://schemas.microsoft.com/office/drawing/2014/main" id="{69E37DBD-6555-7FEF-490A-9B2697C30DB6}"/>
              </a:ext>
            </a:extLst>
          </p:cNvPr>
          <p:cNvCxnSpPr/>
          <p:nvPr/>
        </p:nvCxnSpPr>
        <p:spPr>
          <a:xfrm flipV="1">
            <a:off x="927685"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5" name="Straight Arrow Connector 84">
            <a:extLst>
              <a:ext uri="{FF2B5EF4-FFF2-40B4-BE49-F238E27FC236}">
                <a16:creationId xmlns:a16="http://schemas.microsoft.com/office/drawing/2014/main" id="{E074A579-A138-2E0C-81CF-CB9E189AECBC}"/>
              </a:ext>
            </a:extLst>
          </p:cNvPr>
          <p:cNvCxnSpPr/>
          <p:nvPr/>
        </p:nvCxnSpPr>
        <p:spPr>
          <a:xfrm flipV="1">
            <a:off x="2763112"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7" name="Straight Arrow Connector 86">
            <a:extLst>
              <a:ext uri="{FF2B5EF4-FFF2-40B4-BE49-F238E27FC236}">
                <a16:creationId xmlns:a16="http://schemas.microsoft.com/office/drawing/2014/main" id="{F2A5F926-B9DE-B75F-0E09-18999F91661D}"/>
              </a:ext>
            </a:extLst>
          </p:cNvPr>
          <p:cNvCxnSpPr/>
          <p:nvPr/>
        </p:nvCxnSpPr>
        <p:spPr>
          <a:xfrm flipV="1">
            <a:off x="457199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8" name="Straight Arrow Connector 87">
            <a:extLst>
              <a:ext uri="{FF2B5EF4-FFF2-40B4-BE49-F238E27FC236}">
                <a16:creationId xmlns:a16="http://schemas.microsoft.com/office/drawing/2014/main" id="{3F1322D7-35CF-BCC8-F30D-088F8E9FDF1A}"/>
              </a:ext>
            </a:extLst>
          </p:cNvPr>
          <p:cNvCxnSpPr/>
          <p:nvPr/>
        </p:nvCxnSpPr>
        <p:spPr>
          <a:xfrm flipV="1">
            <a:off x="6388260"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9" name="Straight Arrow Connector 88">
            <a:extLst>
              <a:ext uri="{FF2B5EF4-FFF2-40B4-BE49-F238E27FC236}">
                <a16:creationId xmlns:a16="http://schemas.microsoft.com/office/drawing/2014/main" id="{6AF6F136-72C9-542A-325A-B7178B0CF5FB}"/>
              </a:ext>
            </a:extLst>
          </p:cNvPr>
          <p:cNvCxnSpPr/>
          <p:nvPr/>
        </p:nvCxnSpPr>
        <p:spPr>
          <a:xfrm flipV="1">
            <a:off x="820451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5" name="Footer Placeholder 3">
            <a:extLst>
              <a:ext uri="{FF2B5EF4-FFF2-40B4-BE49-F238E27FC236}">
                <a16:creationId xmlns:a16="http://schemas.microsoft.com/office/drawing/2014/main" id="{ACBF0B7F-177D-F722-1EB7-192D4A1AC95C}"/>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69916652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4A2C98-3C5B-3899-3075-1668527298FB}"/>
            </a:ext>
          </a:extLst>
        </p:cNvPr>
        <p:cNvGrpSpPr/>
        <p:nvPr/>
      </p:nvGrpSpPr>
      <p:grpSpPr>
        <a:xfrm>
          <a:off x="0" y="0"/>
          <a:ext cx="0" cy="0"/>
          <a:chOff x="0" y="0"/>
          <a:chExt cx="0" cy="0"/>
        </a:xfrm>
      </p:grpSpPr>
      <p:grpSp>
        <p:nvGrpSpPr>
          <p:cNvPr id="47" name="Group 46">
            <a:extLst>
              <a:ext uri="{FF2B5EF4-FFF2-40B4-BE49-F238E27FC236}">
                <a16:creationId xmlns:a16="http://schemas.microsoft.com/office/drawing/2014/main" id="{06F5AEF6-CD7D-25A1-B01D-A8389E0BCA43}"/>
              </a:ext>
            </a:extLst>
          </p:cNvPr>
          <p:cNvGrpSpPr/>
          <p:nvPr/>
        </p:nvGrpSpPr>
        <p:grpSpPr>
          <a:xfrm>
            <a:off x="-1" y="-5787"/>
            <a:ext cx="9143998" cy="165595"/>
            <a:chOff x="374266" y="2474302"/>
            <a:chExt cx="13719657" cy="820603"/>
          </a:xfrm>
        </p:grpSpPr>
        <p:sp>
          <p:nvSpPr>
            <p:cNvPr id="48" name="Arrow: Pentagon 47">
              <a:extLst>
                <a:ext uri="{FF2B5EF4-FFF2-40B4-BE49-F238E27FC236}">
                  <a16:creationId xmlns:a16="http://schemas.microsoft.com/office/drawing/2014/main" id="{ED3A7818-71EA-4C0E-D2F7-CB67EF35F89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49" name="Arrow: Chevron 48">
              <a:extLst>
                <a:ext uri="{FF2B5EF4-FFF2-40B4-BE49-F238E27FC236}">
                  <a16:creationId xmlns:a16="http://schemas.microsoft.com/office/drawing/2014/main" id="{EBE6677D-CA55-970D-7E94-D2E9614BA73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50" name="Arrow: Chevron 49">
              <a:extLst>
                <a:ext uri="{FF2B5EF4-FFF2-40B4-BE49-F238E27FC236}">
                  <a16:creationId xmlns:a16="http://schemas.microsoft.com/office/drawing/2014/main" id="{715C0228-E380-86EA-C80C-342199C81C34}"/>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51" name="Arrow: Chevron 50">
              <a:extLst>
                <a:ext uri="{FF2B5EF4-FFF2-40B4-BE49-F238E27FC236}">
                  <a16:creationId xmlns:a16="http://schemas.microsoft.com/office/drawing/2014/main" id="{71543B93-F751-BE8C-7F5C-1CE2295507FC}"/>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52" name="Arrow: Chevron 51">
              <a:extLst>
                <a:ext uri="{FF2B5EF4-FFF2-40B4-BE49-F238E27FC236}">
                  <a16:creationId xmlns:a16="http://schemas.microsoft.com/office/drawing/2014/main" id="{37864C19-6CFF-CE04-34D2-B90DAE6DA1C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53" name="Arrow: Chevron 52">
              <a:extLst>
                <a:ext uri="{FF2B5EF4-FFF2-40B4-BE49-F238E27FC236}">
                  <a16:creationId xmlns:a16="http://schemas.microsoft.com/office/drawing/2014/main" id="{589BFB27-97D4-6FA1-FBE9-8DE3CF1B5B03}"/>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grpSp>
        <p:nvGrpSpPr>
          <p:cNvPr id="5" name="Group 4">
            <a:extLst>
              <a:ext uri="{FF2B5EF4-FFF2-40B4-BE49-F238E27FC236}">
                <a16:creationId xmlns:a16="http://schemas.microsoft.com/office/drawing/2014/main" id="{FD306005-808E-E905-C9C9-661067779853}"/>
              </a:ext>
            </a:extLst>
          </p:cNvPr>
          <p:cNvGrpSpPr/>
          <p:nvPr/>
        </p:nvGrpSpPr>
        <p:grpSpPr>
          <a:xfrm>
            <a:off x="5266788" y="1065138"/>
            <a:ext cx="3629369" cy="3230403"/>
            <a:chOff x="5266788" y="1065138"/>
            <a:chExt cx="3629369" cy="3230403"/>
          </a:xfrm>
        </p:grpSpPr>
        <p:sp>
          <p:nvSpPr>
            <p:cNvPr id="4" name="Hexagon 3">
              <a:extLst>
                <a:ext uri="{FF2B5EF4-FFF2-40B4-BE49-F238E27FC236}">
                  <a16:creationId xmlns:a16="http://schemas.microsoft.com/office/drawing/2014/main" id="{A86A2A25-FA9F-63B4-EA56-424A9E9EFF7E}"/>
                </a:ext>
              </a:extLst>
            </p:cNvPr>
            <p:cNvSpPr/>
            <p:nvPr/>
          </p:nvSpPr>
          <p:spPr>
            <a:xfrm rot="3389246">
              <a:off x="6107253" y="1701323"/>
              <a:ext cx="568453" cy="415533"/>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507A6D77-1A7D-2158-FDD8-3A0692AB43B9}"/>
                </a:ext>
              </a:extLst>
            </p:cNvPr>
            <p:cNvGrpSpPr/>
            <p:nvPr/>
          </p:nvGrpSpPr>
          <p:grpSpPr>
            <a:xfrm>
              <a:off x="5266788" y="1065138"/>
              <a:ext cx="3629369" cy="3230403"/>
              <a:chOff x="2747365" y="661956"/>
              <a:chExt cx="3649270" cy="3828620"/>
            </a:xfrm>
          </p:grpSpPr>
          <p:sp>
            <p:nvSpPr>
              <p:cNvPr id="12" name="Freeform: Shape 11">
                <a:extLst>
                  <a:ext uri="{FF2B5EF4-FFF2-40B4-BE49-F238E27FC236}">
                    <a16:creationId xmlns:a16="http://schemas.microsoft.com/office/drawing/2014/main" id="{02D43180-38C8-F667-C73D-9548F1CB13BB}"/>
                  </a:ext>
                </a:extLst>
              </p:cNvPr>
              <p:cNvSpPr/>
              <p:nvPr/>
            </p:nvSpPr>
            <p:spPr>
              <a:xfrm>
                <a:off x="3836628" y="1871993"/>
                <a:ext cx="1470353" cy="1399106"/>
              </a:xfrm>
              <a:custGeom>
                <a:avLst/>
                <a:gdLst>
                  <a:gd name="connsiteX0" fmla="*/ 0 w 1666396"/>
                  <a:gd name="connsiteY0" fmla="*/ 720750 h 1441500"/>
                  <a:gd name="connsiteX1" fmla="*/ 411837 w 1666396"/>
                  <a:gd name="connsiteY1" fmla="*/ 0 h 1441500"/>
                  <a:gd name="connsiteX2" fmla="*/ 1254559 w 1666396"/>
                  <a:gd name="connsiteY2" fmla="*/ 0 h 1441500"/>
                  <a:gd name="connsiteX3" fmla="*/ 1666396 w 1666396"/>
                  <a:gd name="connsiteY3" fmla="*/ 720750 h 1441500"/>
                  <a:gd name="connsiteX4" fmla="*/ 1254559 w 1666396"/>
                  <a:gd name="connsiteY4" fmla="*/ 1441500 h 1441500"/>
                  <a:gd name="connsiteX5" fmla="*/ 411837 w 1666396"/>
                  <a:gd name="connsiteY5" fmla="*/ 1441500 h 1441500"/>
                  <a:gd name="connsiteX6" fmla="*/ 0 w 1666396"/>
                  <a:gd name="connsiteY6" fmla="*/ 720750 h 14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6396" h="1441500">
                    <a:moveTo>
                      <a:pt x="0" y="720750"/>
                    </a:moveTo>
                    <a:lnTo>
                      <a:pt x="411837" y="0"/>
                    </a:lnTo>
                    <a:lnTo>
                      <a:pt x="1254559" y="0"/>
                    </a:lnTo>
                    <a:lnTo>
                      <a:pt x="1666396" y="720750"/>
                    </a:lnTo>
                    <a:lnTo>
                      <a:pt x="1254559" y="1441500"/>
                    </a:lnTo>
                    <a:lnTo>
                      <a:pt x="411837" y="1441500"/>
                    </a:lnTo>
                    <a:lnTo>
                      <a:pt x="0" y="720750"/>
                    </a:lnTo>
                    <a:close/>
                  </a:path>
                </a:pathLst>
              </a:cu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91385" tIns="254117" rIns="291385" bIns="254117"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Measures of Success</a:t>
                </a:r>
                <a:endParaRPr lang="en-GB" sz="1200" kern="1200">
                  <a:latin typeface="Arial" panose="020B0604020202020204" pitchFamily="34" charset="0"/>
                  <a:cs typeface="Arial" panose="020B0604020202020204" pitchFamily="34" charset="0"/>
                </a:endParaRPr>
              </a:p>
            </p:txBody>
          </p:sp>
          <p:sp>
            <p:nvSpPr>
              <p:cNvPr id="13" name="Hexagon 12">
                <a:extLst>
                  <a:ext uri="{FF2B5EF4-FFF2-40B4-BE49-F238E27FC236}">
                    <a16:creationId xmlns:a16="http://schemas.microsoft.com/office/drawing/2014/main" id="{585D9491-72CA-F285-D68A-E272A767D2E1}"/>
                  </a:ext>
                </a:extLst>
              </p:cNvPr>
              <p:cNvSpPr/>
              <p:nvPr/>
            </p:nvSpPr>
            <p:spPr>
              <a:xfrm>
                <a:off x="4736121" y="1242415"/>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4" name="Freeform: Shape 13">
                <a:extLst>
                  <a:ext uri="{FF2B5EF4-FFF2-40B4-BE49-F238E27FC236}">
                    <a16:creationId xmlns:a16="http://schemas.microsoft.com/office/drawing/2014/main" id="{16110E5D-11BD-03C8-581D-10319706C3D2}"/>
                  </a:ext>
                </a:extLst>
              </p:cNvPr>
              <p:cNvSpPr/>
              <p:nvPr/>
            </p:nvSpPr>
            <p:spPr>
              <a:xfrm>
                <a:off x="3928976" y="661956"/>
                <a:ext cx="1291863" cy="1117615"/>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Well-led &amp; Efficient</a:t>
                </a:r>
                <a:endParaRPr lang="en-GB" sz="1050" kern="1200">
                  <a:latin typeface="Arial" panose="020B0604020202020204" pitchFamily="34" charset="0"/>
                  <a:cs typeface="Arial" panose="020B0604020202020204" pitchFamily="34" charset="0"/>
                </a:endParaRPr>
              </a:p>
            </p:txBody>
          </p:sp>
          <p:sp>
            <p:nvSpPr>
              <p:cNvPr id="15" name="Hexagon 14">
                <a:extLst>
                  <a:ext uri="{FF2B5EF4-FFF2-40B4-BE49-F238E27FC236}">
                    <a16:creationId xmlns:a16="http://schemas.microsoft.com/office/drawing/2014/main" id="{AF5872B5-07BF-F221-E59E-EB74D0F384D6}"/>
                  </a:ext>
                </a:extLst>
              </p:cNvPr>
              <p:cNvSpPr/>
              <p:nvPr/>
            </p:nvSpPr>
            <p:spPr>
              <a:xfrm>
                <a:off x="5431585" y="217388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6" name="Freeform: Shape 15">
                <a:extLst>
                  <a:ext uri="{FF2B5EF4-FFF2-40B4-BE49-F238E27FC236}">
                    <a16:creationId xmlns:a16="http://schemas.microsoft.com/office/drawing/2014/main" id="{A1C693FB-8ACB-9BE2-015E-65B32CF0783C}"/>
                  </a:ext>
                </a:extLst>
              </p:cNvPr>
              <p:cNvSpPr/>
              <p:nvPr/>
            </p:nvSpPr>
            <p:spPr>
              <a:xfrm>
                <a:off x="5104772" y="1387787"/>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4000" tIns="211024" rIns="144000"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Secure &amp; Resilient Processes</a:t>
                </a:r>
                <a:endParaRPr lang="en-GB" sz="1050" kern="1200">
                  <a:latin typeface="Arial" panose="020B0604020202020204" pitchFamily="34" charset="0"/>
                  <a:cs typeface="Arial" panose="020B0604020202020204" pitchFamily="34" charset="0"/>
                </a:endParaRPr>
              </a:p>
            </p:txBody>
          </p:sp>
          <p:sp>
            <p:nvSpPr>
              <p:cNvPr id="17" name="Hexagon 16">
                <a:extLst>
                  <a:ext uri="{FF2B5EF4-FFF2-40B4-BE49-F238E27FC236}">
                    <a16:creationId xmlns:a16="http://schemas.microsoft.com/office/drawing/2014/main" id="{B0F22CA2-EB75-C885-E93A-B10DF16498BD}"/>
                  </a:ext>
                </a:extLst>
              </p:cNvPr>
              <p:cNvSpPr/>
              <p:nvPr/>
            </p:nvSpPr>
            <p:spPr>
              <a:xfrm>
                <a:off x="4983153" y="321774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8" name="Freeform: Shape 17">
                <a:extLst>
                  <a:ext uri="{FF2B5EF4-FFF2-40B4-BE49-F238E27FC236}">
                    <a16:creationId xmlns:a16="http://schemas.microsoft.com/office/drawing/2014/main" id="{2549550E-EE09-040D-0BF8-1582FC1D9E97}"/>
                  </a:ext>
                </a:extLst>
              </p:cNvPr>
              <p:cNvSpPr/>
              <p:nvPr/>
            </p:nvSpPr>
            <p:spPr>
              <a:xfrm>
                <a:off x="5104772"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Support Staff</a:t>
                </a:r>
                <a:endParaRPr lang="en-GB" sz="1050" kern="1200">
                  <a:latin typeface="Arial" panose="020B0604020202020204" pitchFamily="34" charset="0"/>
                  <a:cs typeface="Arial" panose="020B0604020202020204" pitchFamily="34" charset="0"/>
                </a:endParaRPr>
              </a:p>
            </p:txBody>
          </p:sp>
          <p:sp>
            <p:nvSpPr>
              <p:cNvPr id="20" name="Hexagon 19">
                <a:extLst>
                  <a:ext uri="{FF2B5EF4-FFF2-40B4-BE49-F238E27FC236}">
                    <a16:creationId xmlns:a16="http://schemas.microsoft.com/office/drawing/2014/main" id="{5299A327-389B-225B-0AB7-2A308737B702}"/>
                  </a:ext>
                </a:extLst>
              </p:cNvPr>
              <p:cNvSpPr/>
              <p:nvPr/>
            </p:nvSpPr>
            <p:spPr>
              <a:xfrm>
                <a:off x="3757032" y="3372538"/>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2" name="Freeform: Shape 21">
                <a:extLst>
                  <a:ext uri="{FF2B5EF4-FFF2-40B4-BE49-F238E27FC236}">
                    <a16:creationId xmlns:a16="http://schemas.microsoft.com/office/drawing/2014/main" id="{A935C1A7-0297-7034-5F59-E4CED93B4F39}"/>
                  </a:ext>
                </a:extLst>
              </p:cNvPr>
              <p:cNvSpPr/>
              <p:nvPr/>
            </p:nvSpPr>
            <p:spPr>
              <a:xfrm>
                <a:off x="3928976" y="337296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Better Care </a:t>
                </a:r>
                <a:endParaRPr lang="en-GB" sz="1050" kern="120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B9C20406-1FD3-5B3E-3A4F-FCF50AAF7F9D}"/>
                  </a:ext>
                </a:extLst>
              </p:cNvPr>
              <p:cNvSpPr/>
              <p:nvPr/>
            </p:nvSpPr>
            <p:spPr>
              <a:xfrm>
                <a:off x="3080199" y="242341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8" name="Freeform: Shape 27">
                <a:extLst>
                  <a:ext uri="{FF2B5EF4-FFF2-40B4-BE49-F238E27FC236}">
                    <a16:creationId xmlns:a16="http://schemas.microsoft.com/office/drawing/2014/main" id="{DA043099-A3CF-5694-07E3-F21ABBA466BD}"/>
                  </a:ext>
                </a:extLst>
              </p:cNvPr>
              <p:cNvSpPr/>
              <p:nvPr/>
            </p:nvSpPr>
            <p:spPr>
              <a:xfrm>
                <a:off x="2747365"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Healthy Citizens</a:t>
                </a:r>
                <a:endParaRPr lang="en-GB" sz="1050" kern="1200">
                  <a:latin typeface="Arial" panose="020B0604020202020204" pitchFamily="34" charset="0"/>
                  <a:cs typeface="Arial" panose="020B0604020202020204" pitchFamily="34" charset="0"/>
                </a:endParaRPr>
              </a:p>
            </p:txBody>
          </p:sp>
          <p:sp>
            <p:nvSpPr>
              <p:cNvPr id="30" name="Freeform: Shape 29">
                <a:extLst>
                  <a:ext uri="{FF2B5EF4-FFF2-40B4-BE49-F238E27FC236}">
                    <a16:creationId xmlns:a16="http://schemas.microsoft.com/office/drawing/2014/main" id="{494C4740-0E15-DE34-0B11-D20A4C4B9F96}"/>
                  </a:ext>
                </a:extLst>
              </p:cNvPr>
              <p:cNvSpPr/>
              <p:nvPr/>
            </p:nvSpPr>
            <p:spPr>
              <a:xfrm>
                <a:off x="2747365" y="1387788"/>
                <a:ext cx="1291863" cy="1117612"/>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dirty="0">
                    <a:latin typeface="Arial" panose="020B0604020202020204" pitchFamily="34" charset="0"/>
                    <a:cs typeface="Arial" panose="020B0604020202020204" pitchFamily="34" charset="0"/>
                  </a:rPr>
                  <a:t>Empower</a:t>
                </a:r>
                <a:r>
                  <a:rPr lang="en-US" sz="1050" kern="1200" baseline="0" dirty="0">
                    <a:latin typeface="Arial" panose="020B0604020202020204" pitchFamily="34" charset="0"/>
                    <a:cs typeface="Arial" panose="020B0604020202020204" pitchFamily="34" charset="0"/>
                  </a:rPr>
                  <a:t> Patients </a:t>
                </a:r>
                <a:endParaRPr lang="en-GB" sz="1050" kern="1200" dirty="0">
                  <a:latin typeface="Arial" panose="020B0604020202020204" pitchFamily="34" charset="0"/>
                  <a:cs typeface="Arial" panose="020B0604020202020204" pitchFamily="34" charset="0"/>
                </a:endParaRPr>
              </a:p>
            </p:txBody>
          </p:sp>
        </p:grpSp>
      </p:grpSp>
      <p:sp>
        <p:nvSpPr>
          <p:cNvPr id="31" name="Rectangle 30">
            <a:extLst>
              <a:ext uri="{FF2B5EF4-FFF2-40B4-BE49-F238E27FC236}">
                <a16:creationId xmlns:a16="http://schemas.microsoft.com/office/drawing/2014/main" id="{ACA11CE9-E128-2A82-00FE-347044F6EBDA}"/>
              </a:ext>
            </a:extLst>
          </p:cNvPr>
          <p:cNvSpPr/>
          <p:nvPr/>
        </p:nvSpPr>
        <p:spPr>
          <a:xfrm>
            <a:off x="193897" y="698029"/>
            <a:ext cx="5042546" cy="3755512"/>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60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How will we know that our strategy for Digitally Enabling The One Bay Way is </a:t>
            </a:r>
            <a:r>
              <a:rPr lang="en-US" sz="800" dirty="0">
                <a:solidFill>
                  <a:srgbClr val="1F355E"/>
                </a:solidFill>
                <a:latin typeface="Arial" panose="020B0604020202020204" pitchFamily="34" charset="0"/>
                <a:ea typeface="+mn-ea"/>
                <a:cs typeface="Arial" panose="020B0604020202020204" pitchFamily="34" charset="0"/>
                <a:sym typeface="Helvetica Neue Medium"/>
              </a:rPr>
              <a:t>working and where should be expect to see benefits?</a:t>
            </a:r>
            <a:endParaRPr lang="en-US" sz="800" b="0"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Our Measure of Success framework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identifies the 6 key pillars that a successful </a:t>
            </a:r>
            <a:r>
              <a:rPr kumimoji="0" lang="en-GB" sz="800" b="0" i="0" u="non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strategy will achieve for Swansea Bay. </a:t>
            </a:r>
            <a:r>
              <a:rPr lang="en-GB" sz="800" b="0" dirty="0">
                <a:solidFill>
                  <a:srgbClr val="1F355E"/>
                </a:solidFill>
                <a:latin typeface="Arial" panose="020B0604020202020204" pitchFamily="34" charset="0"/>
                <a:ea typeface="+mn-ea"/>
                <a:cs typeface="Arial" panose="020B0604020202020204" pitchFamily="34" charset="0"/>
                <a:sym typeface="Helvetica Neue Medium"/>
              </a:rPr>
              <a:t>Each of our proposed digital solutions must work towards one or more of these pillars to deliver impactful benefits and improved outcomes for citizens, patients, clinicians and system colleagues. </a:t>
            </a:r>
            <a:endParaRPr lang="en-GB" sz="800" dirty="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dirty="0">
                <a:solidFill>
                  <a:srgbClr val="1F355E"/>
                </a:solidFill>
                <a:latin typeface="Arial" panose="020B0604020202020204" pitchFamily="34" charset="0"/>
                <a:ea typeface="+mn-ea"/>
                <a:cs typeface="Arial" panose="020B0604020202020204" pitchFamily="34" charset="0"/>
                <a:sym typeface="Helvetica Neue Medium"/>
              </a:rPr>
              <a:t>Well-led &amp; Efficient: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Inclusive, collaborative and compassionate leadership drives the strategy forward using an evidence-based understanding of the most effective use of resources to support our teams to deliver digitally enabled service-led transformation. Leadership ensures the strategy capitalises on the increases in efficiency that digital maturity can deliver.  </a:t>
            </a:r>
          </a:p>
          <a:p>
            <a:pPr marL="228600" indent="-228600" algn="l" defTabSz="825500">
              <a:spcAft>
                <a:spcPts val="600"/>
              </a:spcAft>
              <a:buFont typeface="+mj-lt"/>
              <a:buAutoNum type="arabicPeriod"/>
            </a:pPr>
            <a:r>
              <a:rPr lang="en-GB" sz="800" dirty="0">
                <a:solidFill>
                  <a:srgbClr val="1F355E"/>
                </a:solidFill>
                <a:latin typeface="Arial" panose="020B0604020202020204" pitchFamily="34" charset="0"/>
                <a:ea typeface="+mn-ea"/>
                <a:cs typeface="Arial" panose="020B0604020202020204" pitchFamily="34" charset="0"/>
                <a:sym typeface="Helvetica Neue Medium"/>
              </a:rPr>
              <a:t>Secure &amp; Resilient Processes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We earn the upmost trust of our citizens by maintaining robust cyber security and handling their data securely and in accordance with the Caldicott principles. Our digital strategy ensures that we are forward facing in identifying and pre-emptively responding to safety alerts and cyber risks to ensure continuity of service. </a:t>
            </a:r>
            <a:endParaRPr lang="en-GB" sz="800" dirty="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dirty="0">
                <a:solidFill>
                  <a:srgbClr val="1F355E"/>
                </a:solidFill>
                <a:latin typeface="Arial" panose="020B0604020202020204" pitchFamily="34" charset="0"/>
                <a:ea typeface="+mn-ea"/>
                <a:cs typeface="Arial" panose="020B0604020202020204" pitchFamily="34" charset="0"/>
                <a:sym typeface="Helvetica Neue Medium"/>
              </a:rPr>
              <a:t>Support Staff: </a:t>
            </a:r>
            <a:r>
              <a:rPr lang="en-GB" sz="800" b="0" dirty="0">
                <a:solidFill>
                  <a:srgbClr val="1F355E"/>
                </a:solidFill>
                <a:latin typeface="Arial" panose="020B0604020202020204" pitchFamily="34" charset="0"/>
                <a:ea typeface="+mn-ea"/>
                <a:cs typeface="Arial" panose="020B0604020202020204" pitchFamily="34" charset="0"/>
                <a:sym typeface="Helvetica Neue Medium"/>
              </a:rPr>
              <a:t>Our staff are the strength of our organisation. Our strategy increases digital literacy and confidence across our organisation, enabling colleagues to work optimally with data and digital solutions to improve the care they deliver for patients. </a:t>
            </a:r>
          </a:p>
          <a:p>
            <a:pPr marL="228600" indent="-228600" algn="l" defTabSz="825500">
              <a:spcAft>
                <a:spcPts val="600"/>
              </a:spcAft>
              <a:buFont typeface="+mj-lt"/>
              <a:buAutoNum type="arabicPeriod"/>
            </a:pPr>
            <a:r>
              <a:rPr lang="en-GB" sz="800" dirty="0">
                <a:solidFill>
                  <a:srgbClr val="1F355E"/>
                </a:solidFill>
                <a:latin typeface="Arial" panose="020B0604020202020204" pitchFamily="34" charset="0"/>
                <a:ea typeface="+mn-ea"/>
                <a:cs typeface="Arial" panose="020B0604020202020204" pitchFamily="34" charset="0"/>
                <a:sym typeface="Helvetica Neue Medium"/>
              </a:rPr>
              <a:t>Better Care: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Our digital and data initiatives enable us to provide better care to our citizens, which is safer, higher quality and timelier, leading to better outcomes, delivering better value and improving efficiency. Digital and data solutions enhance services for patients, reduce unwarranted variation and positively transform care delivery. </a:t>
            </a:r>
          </a:p>
          <a:p>
            <a:pPr marL="228600" indent="-228600" algn="l" defTabSz="825500">
              <a:spcAft>
                <a:spcPts val="600"/>
              </a:spcAft>
              <a:buFont typeface="+mj-lt"/>
              <a:buAutoNum type="arabicPeriod"/>
            </a:pPr>
            <a:r>
              <a:rPr lang="en-GB" sz="800" dirty="0">
                <a:solidFill>
                  <a:srgbClr val="1F355E"/>
                </a:solidFill>
                <a:latin typeface="Arial" panose="020B0604020202020204" pitchFamily="34" charset="0"/>
                <a:ea typeface="+mn-ea"/>
                <a:cs typeface="Arial" panose="020B0604020202020204" pitchFamily="34" charset="0"/>
                <a:sym typeface="Helvetica Neue Medium"/>
              </a:rPr>
              <a:t>Healthy Citizens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We make best use data and digital services to improve the health and wellbeing of our population, using data insights and analytics to make data-driven decisions that improve health outcomes, improve access for underserved communities and reduce health inequalities.</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Empower Patients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Patients are at the centre of our mission. Our digital strategy empowers patients to play an active and meaningful role in managing their health and keeping well.</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lang="en-GB" sz="800" b="0" dirty="0">
              <a:solidFill>
                <a:schemeClr val="tx1"/>
              </a:solidFill>
              <a:latin typeface="+mn-lt"/>
              <a:ea typeface="+mn-ea"/>
              <a:cs typeface="+mn-cs"/>
              <a:sym typeface="Helvetica Neue Medium"/>
            </a:endParaRP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pic>
        <p:nvPicPr>
          <p:cNvPr id="6" name="Graphic 5" descr="Care with solid fill">
            <a:extLst>
              <a:ext uri="{FF2B5EF4-FFF2-40B4-BE49-F238E27FC236}">
                <a16:creationId xmlns:a16="http://schemas.microsoft.com/office/drawing/2014/main" id="{602713F2-079B-E1DB-16AD-E6F488EE528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36089" y="3384878"/>
            <a:ext cx="320760" cy="320760"/>
          </a:xfrm>
          <a:prstGeom prst="rect">
            <a:avLst/>
          </a:prstGeom>
        </p:spPr>
      </p:pic>
      <p:pic>
        <p:nvPicPr>
          <p:cNvPr id="8" name="Graphic 7" descr="Business Growth with solid fill">
            <a:extLst>
              <a:ext uri="{FF2B5EF4-FFF2-40B4-BE49-F238E27FC236}">
                <a16:creationId xmlns:a16="http://schemas.microsoft.com/office/drawing/2014/main" id="{E976889E-6BD9-F925-61D1-06F926E4EA8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44286" y="2751684"/>
            <a:ext cx="320760" cy="320760"/>
          </a:xfrm>
          <a:prstGeom prst="rect">
            <a:avLst/>
          </a:prstGeom>
        </p:spPr>
      </p:pic>
      <p:pic>
        <p:nvPicPr>
          <p:cNvPr id="10" name="Graphic 9" descr="Lock with solid fill">
            <a:extLst>
              <a:ext uri="{FF2B5EF4-FFF2-40B4-BE49-F238E27FC236}">
                <a16:creationId xmlns:a16="http://schemas.microsoft.com/office/drawing/2014/main" id="{EDF61170-C56A-936E-0B1D-957407A69F6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48039" y="1671583"/>
            <a:ext cx="291356" cy="291356"/>
          </a:xfrm>
          <a:prstGeom prst="rect">
            <a:avLst/>
          </a:prstGeom>
        </p:spPr>
      </p:pic>
      <p:pic>
        <p:nvPicPr>
          <p:cNvPr id="21" name="Graphic 20" descr="Management with solid fill">
            <a:extLst>
              <a:ext uri="{FF2B5EF4-FFF2-40B4-BE49-F238E27FC236}">
                <a16:creationId xmlns:a16="http://schemas.microsoft.com/office/drawing/2014/main" id="{9CF9252F-65DD-B6D6-2470-F590612808A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136089" y="1100418"/>
            <a:ext cx="320760" cy="320760"/>
          </a:xfrm>
          <a:prstGeom prst="rect">
            <a:avLst/>
          </a:prstGeom>
        </p:spPr>
      </p:pic>
      <p:pic>
        <p:nvPicPr>
          <p:cNvPr id="24" name="Graphic 23" descr="Group success with solid fill">
            <a:extLst>
              <a:ext uri="{FF2B5EF4-FFF2-40B4-BE49-F238E27FC236}">
                <a16:creationId xmlns:a16="http://schemas.microsoft.com/office/drawing/2014/main" id="{98355B0E-17A9-33D0-3403-29D6395E1C2B}"/>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906679" y="1678217"/>
            <a:ext cx="320760" cy="320760"/>
          </a:xfrm>
          <a:prstGeom prst="rect">
            <a:avLst/>
          </a:prstGeom>
        </p:spPr>
      </p:pic>
      <p:pic>
        <p:nvPicPr>
          <p:cNvPr id="26" name="Graphic 25" descr="Doctor female with solid fill">
            <a:extLst>
              <a:ext uri="{FF2B5EF4-FFF2-40B4-BE49-F238E27FC236}">
                <a16:creationId xmlns:a16="http://schemas.microsoft.com/office/drawing/2014/main" id="{6D87C280-570E-D9CD-C123-656322B34E49}"/>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333215" y="2759102"/>
            <a:ext cx="320760" cy="320760"/>
          </a:xfrm>
          <a:prstGeom prst="rect">
            <a:avLst/>
          </a:prstGeom>
        </p:spPr>
      </p:pic>
      <p:sp>
        <p:nvSpPr>
          <p:cNvPr id="7" name="TextBox 6">
            <a:extLst>
              <a:ext uri="{FF2B5EF4-FFF2-40B4-BE49-F238E27FC236}">
                <a16:creationId xmlns:a16="http://schemas.microsoft.com/office/drawing/2014/main" id="{4B941876-237F-4AC1-0F85-B516EF3D07EE}"/>
              </a:ext>
            </a:extLst>
          </p:cNvPr>
          <p:cNvSpPr txBox="1"/>
          <p:nvPr/>
        </p:nvSpPr>
        <p:spPr>
          <a:xfrm>
            <a:off x="7803039" y="3868766"/>
            <a:ext cx="1465403"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800" b="0" i="1" dirty="0">
                <a:solidFill>
                  <a:srgbClr val="1F355E"/>
                </a:solidFill>
                <a:latin typeface="Arial" panose="020B0604020202020204" pitchFamily="34" charset="0"/>
                <a:ea typeface="+mn-ea"/>
                <a:cs typeface="Arial" panose="020B0604020202020204" pitchFamily="34" charset="0"/>
                <a:sym typeface="Helvetica Neue Medium"/>
              </a:rPr>
              <a:t>Tailored for Swansea Bay and adapted from </a:t>
            </a:r>
            <a:r>
              <a:rPr kumimoji="0" lang="en-GB" sz="800" b="0" i="1"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England’s ‘</a:t>
            </a:r>
            <a:r>
              <a:rPr kumimoji="0" lang="en-GB" sz="800" b="0" i="1"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hlinkClick r:id="rId15">
                  <a:extLst>
                    <a:ext uri="{A12FA001-AC4F-418D-AE19-62706E023703}">
                      <ahyp:hlinkClr xmlns:ahyp="http://schemas.microsoft.com/office/drawing/2018/hyperlinkcolor" val="tx"/>
                    </a:ext>
                  </a:extLst>
                </a:hlinkClick>
              </a:rPr>
              <a:t>What Good Looks Like Programme</a:t>
            </a:r>
            <a:r>
              <a:rPr kumimoji="0" lang="en-GB" sz="800" b="0" i="1"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lang="en-GB" sz="800" i="1" dirty="0">
              <a:solidFill>
                <a:srgbClr val="1F355E"/>
              </a:solidFill>
              <a:latin typeface="Arial" panose="020B0604020202020204" pitchFamily="34" charset="0"/>
              <a:cs typeface="Arial" panose="020B0604020202020204" pitchFamily="34" charset="0"/>
            </a:endParaRPr>
          </a:p>
        </p:txBody>
      </p:sp>
      <p:sp>
        <p:nvSpPr>
          <p:cNvPr id="19" name="Title 1">
            <a:extLst>
              <a:ext uri="{FF2B5EF4-FFF2-40B4-BE49-F238E27FC236}">
                <a16:creationId xmlns:a16="http://schemas.microsoft.com/office/drawing/2014/main" id="{39081CCC-99EA-1BEA-EC09-F236C106A589}"/>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Our Measures of Success Framework</a:t>
            </a:r>
          </a:p>
        </p:txBody>
      </p:sp>
      <p:pic>
        <p:nvPicPr>
          <p:cNvPr id="2" name="Picture 1">
            <a:extLst>
              <a:ext uri="{FF2B5EF4-FFF2-40B4-BE49-F238E27FC236}">
                <a16:creationId xmlns:a16="http://schemas.microsoft.com/office/drawing/2014/main" id="{0837528A-BB37-6974-AC9D-FEED7273EF3C}"/>
              </a:ext>
            </a:extLst>
          </p:cNvPr>
          <p:cNvPicPr>
            <a:picLocks noChangeAspect="1"/>
          </p:cNvPicPr>
          <p:nvPr/>
        </p:nvPicPr>
        <p:blipFill>
          <a:blip r:embed="rId16"/>
          <a:stretch>
            <a:fillRect/>
          </a:stretch>
        </p:blipFill>
        <p:spPr>
          <a:xfrm>
            <a:off x="175986" y="4629038"/>
            <a:ext cx="1214664" cy="375442"/>
          </a:xfrm>
          <a:prstGeom prst="rect">
            <a:avLst/>
          </a:prstGeom>
        </p:spPr>
      </p:pic>
      <p:sp>
        <p:nvSpPr>
          <p:cNvPr id="3" name="Footer Placeholder 3">
            <a:extLst>
              <a:ext uri="{FF2B5EF4-FFF2-40B4-BE49-F238E27FC236}">
                <a16:creationId xmlns:a16="http://schemas.microsoft.com/office/drawing/2014/main" id="{201CA631-F993-0D48-7D29-711F443E4901}"/>
              </a:ext>
            </a:extLst>
          </p:cNvPr>
          <p:cNvSpPr txBox="1">
            <a:spLocks/>
          </p:cNvSpPr>
          <p:nvPr/>
        </p:nvSpPr>
        <p:spPr>
          <a:xfrm>
            <a:off x="2052049" y="4613347"/>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23279485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25CBB-E006-EDCF-14B2-14C2B0A49CD0}"/>
            </a:ext>
          </a:extLst>
        </p:cNvPr>
        <p:cNvGrpSpPr/>
        <p:nvPr/>
      </p:nvGrpSpPr>
      <p:grpSpPr>
        <a:xfrm>
          <a:off x="0" y="0"/>
          <a:ext cx="0" cy="0"/>
          <a:chOff x="0" y="0"/>
          <a:chExt cx="0" cy="0"/>
        </a:xfrm>
      </p:grpSpPr>
      <p:pic>
        <p:nvPicPr>
          <p:cNvPr id="67" name="Picture 66">
            <a:extLst>
              <a:ext uri="{FF2B5EF4-FFF2-40B4-BE49-F238E27FC236}">
                <a16:creationId xmlns:a16="http://schemas.microsoft.com/office/drawing/2014/main" id="{12BB625B-CECA-1AF0-BB56-958A054D871C}"/>
              </a:ext>
            </a:extLst>
          </p:cNvPr>
          <p:cNvPicPr>
            <a:picLocks noChangeAspect="1"/>
          </p:cNvPicPr>
          <p:nvPr/>
        </p:nvPicPr>
        <p:blipFill rotWithShape="1">
          <a:blip r:embed="rId3"/>
          <a:srcRect l="6854" t="2216"/>
          <a:stretch/>
        </p:blipFill>
        <p:spPr>
          <a:xfrm flipH="1">
            <a:off x="3912498" y="1110690"/>
            <a:ext cx="5083460" cy="3324509"/>
          </a:xfrm>
          <a:prstGeom prst="rect">
            <a:avLst/>
          </a:prstGeom>
          <a:ln>
            <a:noFill/>
          </a:ln>
        </p:spPr>
      </p:pic>
      <p:grpSp>
        <p:nvGrpSpPr>
          <p:cNvPr id="16" name="Group 15">
            <a:extLst>
              <a:ext uri="{FF2B5EF4-FFF2-40B4-BE49-F238E27FC236}">
                <a16:creationId xmlns:a16="http://schemas.microsoft.com/office/drawing/2014/main" id="{20CCEDA7-61C6-C537-44AB-575D34569EC6}"/>
              </a:ext>
            </a:extLst>
          </p:cNvPr>
          <p:cNvGrpSpPr/>
          <p:nvPr/>
        </p:nvGrpSpPr>
        <p:grpSpPr>
          <a:xfrm>
            <a:off x="-1" y="-5787"/>
            <a:ext cx="9144001" cy="165595"/>
            <a:chOff x="374266" y="2474302"/>
            <a:chExt cx="13719657" cy="820603"/>
          </a:xfrm>
        </p:grpSpPr>
        <p:sp>
          <p:nvSpPr>
            <p:cNvPr id="18" name="Arrow: Pentagon 17">
              <a:extLst>
                <a:ext uri="{FF2B5EF4-FFF2-40B4-BE49-F238E27FC236}">
                  <a16:creationId xmlns:a16="http://schemas.microsoft.com/office/drawing/2014/main" id="{FD270D8E-C94A-81A6-0796-1D9ABAD5964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9" name="Arrow: Chevron 18">
              <a:extLst>
                <a:ext uri="{FF2B5EF4-FFF2-40B4-BE49-F238E27FC236}">
                  <a16:creationId xmlns:a16="http://schemas.microsoft.com/office/drawing/2014/main" id="{7A0A1239-9A8B-044E-3F7A-635702A1DEC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3E57F859-3E40-2144-7E34-F96F6958F230}"/>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3" name="Arrow: Chevron 22">
              <a:extLst>
                <a:ext uri="{FF2B5EF4-FFF2-40B4-BE49-F238E27FC236}">
                  <a16:creationId xmlns:a16="http://schemas.microsoft.com/office/drawing/2014/main" id="{960F4196-8A42-C89C-9B2B-E4B57F258A6B}"/>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4" name="Arrow: Chevron 23">
              <a:extLst>
                <a:ext uri="{FF2B5EF4-FFF2-40B4-BE49-F238E27FC236}">
                  <a16:creationId xmlns:a16="http://schemas.microsoft.com/office/drawing/2014/main" id="{6D0019B7-3BAF-0ACD-7ADD-75481BEFC00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5" name="Arrow: Chevron 24">
              <a:extLst>
                <a:ext uri="{FF2B5EF4-FFF2-40B4-BE49-F238E27FC236}">
                  <a16:creationId xmlns:a16="http://schemas.microsoft.com/office/drawing/2014/main" id="{BF0A33A6-8D30-3F55-98EC-AC178B62A723}"/>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 name="Rectangle 2">
            <a:extLst>
              <a:ext uri="{FF2B5EF4-FFF2-40B4-BE49-F238E27FC236}">
                <a16:creationId xmlns:a16="http://schemas.microsoft.com/office/drawing/2014/main" id="{DAB6177C-0D53-A37C-715A-9333C7953E92}"/>
              </a:ext>
            </a:extLst>
          </p:cNvPr>
          <p:cNvSpPr/>
          <p:nvPr/>
        </p:nvSpPr>
        <p:spPr>
          <a:xfrm>
            <a:off x="142875" y="1110690"/>
            <a:ext cx="6131007" cy="3324509"/>
          </a:xfrm>
          <a:prstGeom prst="rect">
            <a:avLst/>
          </a:prstGeom>
          <a:solidFill>
            <a:schemeClr val="bg1"/>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500">
              <a:buFont typeface="Arial" panose="020B0604020202020204" pitchFamily="34" charset="0"/>
              <a:buChar char="•"/>
            </a:pPr>
            <a:r>
              <a:rPr lang="en-GB" sz="1050" b="0" dirty="0">
                <a:solidFill>
                  <a:srgbClr val="1F355E"/>
                </a:solidFill>
                <a:latin typeface="Arial" panose="020B0604020202020204" pitchFamily="34" charset="0"/>
                <a:ea typeface="+mn-ea"/>
                <a:cs typeface="Arial" panose="020B0604020202020204" pitchFamily="34" charset="0"/>
              </a:rPr>
              <a:t>Delivering this strategy requires a fundamental shift in ways of working, with digital no longer just the work of the Digital Services team, but the responsibility of the whole organisation with service-led transformation the key driver for realising improved outcomes for the people of Swansea Bay. </a:t>
            </a:r>
            <a:br>
              <a:rPr lang="en-GB" sz="1050" b="0" dirty="0">
                <a:solidFill>
                  <a:srgbClr val="1F355E"/>
                </a:solidFill>
                <a:latin typeface="Arial" panose="020B0604020202020204" pitchFamily="34" charset="0"/>
                <a:ea typeface="+mn-ea"/>
                <a:cs typeface="Arial" panose="020B0604020202020204" pitchFamily="34" charset="0"/>
              </a:rPr>
            </a:br>
            <a:endParaRPr lang="en-GB" sz="1050" b="0" dirty="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dirty="0">
                <a:solidFill>
                  <a:srgbClr val="1F355E"/>
                </a:solidFill>
                <a:latin typeface="Arial" panose="020B0604020202020204" pitchFamily="34" charset="0"/>
                <a:ea typeface="+mn-ea"/>
                <a:cs typeface="Arial" panose="020B0604020202020204" pitchFamily="34" charset="0"/>
              </a:rPr>
              <a:t>To support this, we will need much greater clarity on roles and responsibilities across digital and non-digital teams and to ensure that our organisational structure doesn’t encourage siloed working or the creation of digital solutions that only support one part of the system. </a:t>
            </a:r>
            <a:br>
              <a:rPr lang="en-GB" sz="1050" b="0" dirty="0">
                <a:solidFill>
                  <a:srgbClr val="1F355E"/>
                </a:solidFill>
                <a:latin typeface="Arial" panose="020B0604020202020204" pitchFamily="34" charset="0"/>
                <a:ea typeface="+mn-ea"/>
                <a:cs typeface="Arial" panose="020B0604020202020204" pitchFamily="34" charset="0"/>
              </a:rPr>
            </a:br>
            <a:endParaRPr lang="en-GB" sz="1050" b="0" dirty="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dirty="0">
                <a:solidFill>
                  <a:srgbClr val="1F355E"/>
                </a:solidFill>
                <a:latin typeface="Arial" panose="020B0604020202020204" pitchFamily="34" charset="0"/>
                <a:ea typeface="+mn-ea"/>
                <a:cs typeface="Arial" panose="020B0604020202020204" pitchFamily="34" charset="0"/>
              </a:rPr>
              <a:t>The people in the Digital Services team are a huge asset to our organisation. However, there is currently a tendency for them to take on too much as they try to fight every fire rather than being able to focus on the work that will most benefit the system overall. The result is that our digital people often struggle with work-life balance and are not being stretched to work on projects that make full use of their skills and expertise. This strategy can support SBU to deliver impactful digital transformation sustainably whilst looking after, and making best use of, our digital people. </a:t>
            </a:r>
            <a:br>
              <a:rPr lang="en-GB" sz="1050" b="0" dirty="0">
                <a:solidFill>
                  <a:srgbClr val="1F355E"/>
                </a:solidFill>
                <a:latin typeface="Arial" panose="020B0604020202020204" pitchFamily="34" charset="0"/>
                <a:ea typeface="+mn-ea"/>
                <a:cs typeface="Arial" panose="020B0604020202020204" pitchFamily="34" charset="0"/>
              </a:rPr>
            </a:br>
            <a:endParaRPr lang="en-GB" sz="1050" b="0" dirty="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dirty="0">
                <a:solidFill>
                  <a:srgbClr val="1F355E"/>
                </a:solidFill>
                <a:latin typeface="Arial" panose="020B0604020202020204" pitchFamily="34" charset="0"/>
                <a:ea typeface="+mn-ea"/>
                <a:cs typeface="Arial" panose="020B0604020202020204" pitchFamily="34" charset="0"/>
              </a:rPr>
              <a:t>Through the extensive engagement undertaken for this strategy, feedback consistently highlighted  an EPR model and the capability to do advanced, predictive data analytics as the key priorities most important to our teams. Delivering these priorities together will require some tough decisions with Digital Services teams being more discerning about what they say “yes” to and stopping projects that aren’t either business critical or focussed on achieving the future vision.</a:t>
            </a:r>
          </a:p>
        </p:txBody>
      </p:sp>
      <p:sp>
        <p:nvSpPr>
          <p:cNvPr id="4" name="Rectangle: Rounded Corners 3">
            <a:extLst>
              <a:ext uri="{FF2B5EF4-FFF2-40B4-BE49-F238E27FC236}">
                <a16:creationId xmlns:a16="http://schemas.microsoft.com/office/drawing/2014/main" id="{8D724BE8-0F57-FEB8-1A00-F2D48C67C906}"/>
              </a:ext>
            </a:extLst>
          </p:cNvPr>
          <p:cNvSpPr/>
          <p:nvPr/>
        </p:nvSpPr>
        <p:spPr>
          <a:xfrm>
            <a:off x="142875" y="580907"/>
            <a:ext cx="6131007" cy="423548"/>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kern="1200" dirty="0">
                <a:solidFill>
                  <a:prstClr val="white"/>
                </a:solidFill>
                <a:latin typeface="Arial Black" panose="020B0A04020102020204" pitchFamily="34" charset="0"/>
              </a:rPr>
              <a:t>Organisational functions are critical to Digitally Enabling The One Bay Way </a:t>
            </a:r>
            <a:r>
              <a:rPr kumimoji="0" lang="en-GB" sz="1200" b="0" i="0" u="none" kern="1200" cap="none" spc="0" normalizeH="0" baseline="0" noProof="0" dirty="0">
                <a:ln>
                  <a:noFill/>
                </a:ln>
                <a:solidFill>
                  <a:prstClr val="white"/>
                </a:solidFill>
                <a:effectLst/>
                <a:uLnTx/>
                <a:uFillTx/>
                <a:latin typeface="Arial Black" panose="020B0A04020102020204" pitchFamily="34" charset="0"/>
                <a:sym typeface="Helvetica Neue"/>
              </a:rPr>
              <a:t>succeeding</a:t>
            </a:r>
          </a:p>
        </p:txBody>
      </p:sp>
      <p:sp>
        <p:nvSpPr>
          <p:cNvPr id="5" name="Title 1">
            <a:extLst>
              <a:ext uri="{FF2B5EF4-FFF2-40B4-BE49-F238E27FC236}">
                <a16:creationId xmlns:a16="http://schemas.microsoft.com/office/drawing/2014/main" id="{5AD95E17-72B0-251B-BE94-C257C3E26D87}"/>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700" dirty="0">
                <a:solidFill>
                  <a:srgbClr val="1F355E"/>
                </a:solidFill>
                <a:latin typeface="Arial Black" panose="020B0A04020102020204" pitchFamily="34" charset="0"/>
              </a:rPr>
              <a:t>Adapting as an organisation to support these measures of success</a:t>
            </a:r>
          </a:p>
        </p:txBody>
      </p:sp>
      <p:sp>
        <p:nvSpPr>
          <p:cNvPr id="2" name="Footer Placeholder 3">
            <a:extLst>
              <a:ext uri="{FF2B5EF4-FFF2-40B4-BE49-F238E27FC236}">
                <a16:creationId xmlns:a16="http://schemas.microsoft.com/office/drawing/2014/main" id="{64E043C2-FE1D-5770-AD9F-6CF07472713E}"/>
              </a:ext>
            </a:extLst>
          </p:cNvPr>
          <p:cNvSpPr txBox="1">
            <a:spLocks/>
          </p:cNvSpPr>
          <p:nvPr/>
        </p:nvSpPr>
        <p:spPr>
          <a:xfrm>
            <a:off x="1770124" y="4667471"/>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282676908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A701B-9149-E03D-7CE5-20E813CEAC7E}"/>
            </a:ext>
          </a:extLst>
        </p:cNvPr>
        <p:cNvGrpSpPr/>
        <p:nvPr/>
      </p:nvGrpSpPr>
      <p:grpSpPr>
        <a:xfrm>
          <a:off x="0" y="0"/>
          <a:ext cx="0" cy="0"/>
          <a:chOff x="0" y="0"/>
          <a:chExt cx="0" cy="0"/>
        </a:xfrm>
      </p:grpSpPr>
      <p:grpSp>
        <p:nvGrpSpPr>
          <p:cNvPr id="16" name="Group 15">
            <a:extLst>
              <a:ext uri="{FF2B5EF4-FFF2-40B4-BE49-F238E27FC236}">
                <a16:creationId xmlns:a16="http://schemas.microsoft.com/office/drawing/2014/main" id="{20FB5D47-DD19-3267-241F-A76D8E825A65}"/>
              </a:ext>
            </a:extLst>
          </p:cNvPr>
          <p:cNvGrpSpPr/>
          <p:nvPr/>
        </p:nvGrpSpPr>
        <p:grpSpPr>
          <a:xfrm>
            <a:off x="-1" y="-5787"/>
            <a:ext cx="9144001" cy="165595"/>
            <a:chOff x="374266" y="2474302"/>
            <a:chExt cx="13719657" cy="820603"/>
          </a:xfrm>
        </p:grpSpPr>
        <p:sp>
          <p:nvSpPr>
            <p:cNvPr id="18" name="Arrow: Pentagon 17">
              <a:extLst>
                <a:ext uri="{FF2B5EF4-FFF2-40B4-BE49-F238E27FC236}">
                  <a16:creationId xmlns:a16="http://schemas.microsoft.com/office/drawing/2014/main" id="{8897B8EE-2AA7-2B64-98F4-29470BF4298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9" name="Arrow: Chevron 18">
              <a:extLst>
                <a:ext uri="{FF2B5EF4-FFF2-40B4-BE49-F238E27FC236}">
                  <a16:creationId xmlns:a16="http://schemas.microsoft.com/office/drawing/2014/main" id="{F4697D6A-0AE7-1B19-0E56-078D3D42891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FB2013B6-99F0-B1DD-F9F1-BBD4FC69FA58}"/>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3" name="Arrow: Chevron 22">
              <a:extLst>
                <a:ext uri="{FF2B5EF4-FFF2-40B4-BE49-F238E27FC236}">
                  <a16:creationId xmlns:a16="http://schemas.microsoft.com/office/drawing/2014/main" id="{46F60B06-002D-8417-8368-6097958EB98F}"/>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4" name="Arrow: Chevron 23">
              <a:extLst>
                <a:ext uri="{FF2B5EF4-FFF2-40B4-BE49-F238E27FC236}">
                  <a16:creationId xmlns:a16="http://schemas.microsoft.com/office/drawing/2014/main" id="{1F627489-E835-18F7-78D1-1675DD7377C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5" name="Arrow: Chevron 24">
              <a:extLst>
                <a:ext uri="{FF2B5EF4-FFF2-40B4-BE49-F238E27FC236}">
                  <a16:creationId xmlns:a16="http://schemas.microsoft.com/office/drawing/2014/main" id="{2A77BE0C-A0FB-D3FC-ECBF-8F7F7A8B66B2}"/>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9" name="Rectangle 8">
            <a:extLst>
              <a:ext uri="{FF2B5EF4-FFF2-40B4-BE49-F238E27FC236}">
                <a16:creationId xmlns:a16="http://schemas.microsoft.com/office/drawing/2014/main" id="{5A1B4F24-D84F-D1A9-D8A2-597A242010CB}"/>
              </a:ext>
            </a:extLst>
          </p:cNvPr>
          <p:cNvSpPr/>
          <p:nvPr/>
        </p:nvSpPr>
        <p:spPr>
          <a:xfrm>
            <a:off x="1058779" y="617075"/>
            <a:ext cx="232931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Obstacles</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 name="Rectangle 9">
            <a:extLst>
              <a:ext uri="{FF2B5EF4-FFF2-40B4-BE49-F238E27FC236}">
                <a16:creationId xmlns:a16="http://schemas.microsoft.com/office/drawing/2014/main" id="{B2020BC7-8C16-5DFE-F905-EA8D42E73622}"/>
              </a:ext>
            </a:extLst>
          </p:cNvPr>
          <p:cNvSpPr/>
          <p:nvPr/>
        </p:nvSpPr>
        <p:spPr>
          <a:xfrm>
            <a:off x="5782169" y="617075"/>
            <a:ext cx="219717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200">
                <a:solidFill>
                  <a:schemeClr val="bg1"/>
                </a:solidFill>
                <a:latin typeface="Arial Black" panose="020B0A04020102020204" pitchFamily="34" charset="0"/>
                <a:ea typeface="+mn-ea"/>
                <a:cs typeface="+mn-cs"/>
                <a:sym typeface="Helvetica Neue Medium"/>
              </a:rPr>
              <a:t>Our Solutions Checklist  </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grpSp>
        <p:nvGrpSpPr>
          <p:cNvPr id="17" name="Group 16">
            <a:extLst>
              <a:ext uri="{FF2B5EF4-FFF2-40B4-BE49-F238E27FC236}">
                <a16:creationId xmlns:a16="http://schemas.microsoft.com/office/drawing/2014/main" id="{F974F80C-775D-CF18-42C6-05F51D3BF2B8}"/>
              </a:ext>
            </a:extLst>
          </p:cNvPr>
          <p:cNvGrpSpPr/>
          <p:nvPr/>
        </p:nvGrpSpPr>
        <p:grpSpPr>
          <a:xfrm>
            <a:off x="4605382" y="1208224"/>
            <a:ext cx="260350" cy="287781"/>
            <a:chOff x="4572000" y="952500"/>
            <a:chExt cx="260350" cy="247650"/>
          </a:xfrm>
          <a:solidFill>
            <a:srgbClr val="7030A0"/>
          </a:solidFill>
        </p:grpSpPr>
        <p:sp>
          <p:nvSpPr>
            <p:cNvPr id="15" name="Oval 14">
              <a:extLst>
                <a:ext uri="{FF2B5EF4-FFF2-40B4-BE49-F238E27FC236}">
                  <a16:creationId xmlns:a16="http://schemas.microsoft.com/office/drawing/2014/main" id="{BFB93DE9-8C80-696A-F239-52C7DD0D509C}"/>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13" name="Graphic 12" descr="Checkmark with solid fill">
              <a:extLst>
                <a:ext uri="{FF2B5EF4-FFF2-40B4-BE49-F238E27FC236}">
                  <a16:creationId xmlns:a16="http://schemas.microsoft.com/office/drawing/2014/main" id="{C436A32A-6DDD-6FFE-4150-9EFADEB4E67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3" name="Rectangle 2">
            <a:extLst>
              <a:ext uri="{FF2B5EF4-FFF2-40B4-BE49-F238E27FC236}">
                <a16:creationId xmlns:a16="http://schemas.microsoft.com/office/drawing/2014/main" id="{080B8331-D663-B995-86AD-F083037640E1}"/>
              </a:ext>
            </a:extLst>
          </p:cNvPr>
          <p:cNvSpPr/>
          <p:nvPr/>
        </p:nvSpPr>
        <p:spPr>
          <a:xfrm>
            <a:off x="449843" y="966648"/>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1</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The Digital team is already stretched very thin and </a:t>
            </a:r>
            <a:r>
              <a:rPr lang="en-US" sz="800" b="0" dirty="0">
                <a:solidFill>
                  <a:srgbClr val="1F355E"/>
                </a:solidFill>
                <a:latin typeface="Arial" panose="020B0604020202020204" pitchFamily="34" charset="0"/>
                <a:ea typeface="+mn-ea"/>
                <a:cs typeface="Arial" panose="020B0604020202020204" pitchFamily="34" charset="0"/>
                <a:sym typeface="Helvetica Neue Medium"/>
              </a:rPr>
              <a:t>will need to free up some capacity to deliver this work successfully </a:t>
            </a:r>
          </a:p>
        </p:txBody>
      </p:sp>
      <p:sp>
        <p:nvSpPr>
          <p:cNvPr id="4" name="Rectangle 3">
            <a:extLst>
              <a:ext uri="{FF2B5EF4-FFF2-40B4-BE49-F238E27FC236}">
                <a16:creationId xmlns:a16="http://schemas.microsoft.com/office/drawing/2014/main" id="{52D461EE-0E3F-3327-508A-A68F121CD7E4}"/>
              </a:ext>
            </a:extLst>
          </p:cNvPr>
          <p:cNvSpPr/>
          <p:nvPr/>
        </p:nvSpPr>
        <p:spPr>
          <a:xfrm>
            <a:off x="449843" y="1551924"/>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dirty="0">
                <a:solidFill>
                  <a:srgbClr val="1F355E"/>
                </a:solidFill>
                <a:latin typeface="Arial" panose="020B0604020202020204" pitchFamily="34" charset="0"/>
                <a:ea typeface="+mn-ea"/>
                <a:cs typeface="Arial" panose="020B0604020202020204" pitchFamily="34" charset="0"/>
                <a:sym typeface="Helvetica Neue Medium"/>
              </a:rPr>
              <a:t>Obstacle 2: </a:t>
            </a:r>
            <a:r>
              <a:rPr lang="en-US" sz="800" b="0" dirty="0">
                <a:solidFill>
                  <a:srgbClr val="1F355E"/>
                </a:solidFill>
                <a:latin typeface="Arial" panose="020B0604020202020204" pitchFamily="34" charset="0"/>
                <a:ea typeface="+mn-ea"/>
                <a:cs typeface="Arial" panose="020B0604020202020204" pitchFamily="34" charset="0"/>
                <a:sym typeface="Helvetica Neue Medium"/>
              </a:rPr>
              <a:t>Continuing to align and partner effectively with national, regional and local initiatives is time consuming </a:t>
            </a:r>
          </a:p>
        </p:txBody>
      </p:sp>
      <p:sp>
        <p:nvSpPr>
          <p:cNvPr id="5" name="Rectangle 4">
            <a:extLst>
              <a:ext uri="{FF2B5EF4-FFF2-40B4-BE49-F238E27FC236}">
                <a16:creationId xmlns:a16="http://schemas.microsoft.com/office/drawing/2014/main" id="{58AAE105-44E3-CBF7-638B-F7E6D3B9C1A8}"/>
              </a:ext>
            </a:extLst>
          </p:cNvPr>
          <p:cNvSpPr/>
          <p:nvPr/>
        </p:nvSpPr>
        <p:spPr>
          <a:xfrm>
            <a:off x="449843" y="213720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US" sz="800" dirty="0">
                <a:solidFill>
                  <a:srgbClr val="1F355E"/>
                </a:solidFill>
                <a:latin typeface="Arial" panose="020B0604020202020204" pitchFamily="34" charset="0"/>
                <a:ea typeface="+mn-ea"/>
                <a:cs typeface="Arial" panose="020B0604020202020204" pitchFamily="34" charset="0"/>
                <a:sym typeface="Helvetica Neue Medium"/>
              </a:rPr>
              <a:t>Obstacle 3</a:t>
            </a:r>
            <a:r>
              <a:rPr lang="en-US" sz="800" b="0" dirty="0">
                <a:solidFill>
                  <a:srgbClr val="1F355E"/>
                </a:solidFill>
                <a:latin typeface="Arial" panose="020B0604020202020204" pitchFamily="34" charset="0"/>
                <a:ea typeface="+mn-ea"/>
                <a:cs typeface="Arial" panose="020B0604020202020204" pitchFamily="34" charset="0"/>
                <a:sym typeface="Helvetica Neue Medium"/>
              </a:rPr>
              <a:t>: Securing and maintaining buy-in and commitment from across the whole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dirty="0">
                <a:solidFill>
                  <a:srgbClr val="1F355E"/>
                </a:solidFill>
                <a:latin typeface="Arial" panose="020B0604020202020204" pitchFamily="34" charset="0"/>
                <a:ea typeface="+mn-ea"/>
                <a:cs typeface="Arial" panose="020B0604020202020204" pitchFamily="34" charset="0"/>
                <a:sym typeface="Helvetica Neue Medium"/>
              </a:rPr>
              <a:t> is challenging however, this is imperative given the prominent role the strategy work needs to play in SBU’s workload for the next decade</a:t>
            </a:r>
          </a:p>
        </p:txBody>
      </p:sp>
      <p:sp>
        <p:nvSpPr>
          <p:cNvPr id="6" name="Rectangle 5">
            <a:extLst>
              <a:ext uri="{FF2B5EF4-FFF2-40B4-BE49-F238E27FC236}">
                <a16:creationId xmlns:a16="http://schemas.microsoft.com/office/drawing/2014/main" id="{E83B8E9F-2232-D48C-EA20-F44EAF4238E9}"/>
              </a:ext>
            </a:extLst>
          </p:cNvPr>
          <p:cNvSpPr/>
          <p:nvPr/>
        </p:nvSpPr>
        <p:spPr>
          <a:xfrm>
            <a:off x="449843" y="2722476"/>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dirty="0">
                <a:solidFill>
                  <a:srgbClr val="1F355E"/>
                </a:solidFill>
                <a:latin typeface="Arial" panose="020B0604020202020204" pitchFamily="34" charset="0"/>
                <a:ea typeface="+mn-ea"/>
                <a:cs typeface="Arial" panose="020B0604020202020204" pitchFamily="34" charset="0"/>
                <a:sym typeface="Helvetica Neue Medium"/>
              </a:rPr>
              <a:t>Obstacle 4: </a:t>
            </a:r>
            <a:r>
              <a:rPr lang="en-US" sz="800" b="0" dirty="0">
                <a:solidFill>
                  <a:srgbClr val="1F355E"/>
                </a:solidFill>
                <a:latin typeface="Arial" panose="020B0604020202020204" pitchFamily="34" charset="0"/>
                <a:ea typeface="+mn-ea"/>
                <a:cs typeface="Arial" panose="020B0604020202020204" pitchFamily="34" charset="0"/>
                <a:sym typeface="Helvetica Neue Medium"/>
              </a:rPr>
              <a:t>It can be difficult to establish clear expectations on what’s achievable to what timelines across SBU so that the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dirty="0">
                <a:solidFill>
                  <a:srgbClr val="1F355E"/>
                </a:solidFill>
                <a:latin typeface="Arial" panose="020B0604020202020204" pitchFamily="34" charset="0"/>
                <a:ea typeface="+mn-ea"/>
                <a:cs typeface="Arial" panose="020B0604020202020204" pitchFamily="34" charset="0"/>
                <a:sym typeface="Helvetica Neue Medium"/>
              </a:rPr>
              <a:t> goes on the journey together  </a:t>
            </a:r>
          </a:p>
        </p:txBody>
      </p:sp>
      <p:sp>
        <p:nvSpPr>
          <p:cNvPr id="8" name="Rectangle 7">
            <a:extLst>
              <a:ext uri="{FF2B5EF4-FFF2-40B4-BE49-F238E27FC236}">
                <a16:creationId xmlns:a16="http://schemas.microsoft.com/office/drawing/2014/main" id="{4067A87F-87E0-6221-02E0-AF9EF7B85BF8}"/>
              </a:ext>
            </a:extLst>
          </p:cNvPr>
          <p:cNvSpPr/>
          <p:nvPr/>
        </p:nvSpPr>
        <p:spPr>
          <a:xfrm>
            <a:off x="449843" y="3307752"/>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dirty="0">
                <a:solidFill>
                  <a:srgbClr val="1F355E"/>
                </a:solidFill>
                <a:latin typeface="Arial" panose="020B0604020202020204" pitchFamily="34" charset="0"/>
                <a:ea typeface="+mn-ea"/>
                <a:cs typeface="Arial" panose="020B0604020202020204" pitchFamily="34" charset="0"/>
                <a:sym typeface="Helvetica Neue Medium"/>
              </a:rPr>
              <a:t>Obstacle 5: </a:t>
            </a:r>
            <a:r>
              <a:rPr lang="en-US" sz="800" b="0" dirty="0">
                <a:solidFill>
                  <a:srgbClr val="1F355E"/>
                </a:solidFill>
                <a:latin typeface="Arial" panose="020B0604020202020204" pitchFamily="34" charset="0"/>
                <a:ea typeface="+mn-ea"/>
                <a:cs typeface="Arial" panose="020B0604020202020204" pitchFamily="34" charset="0"/>
                <a:sym typeface="Helvetica Neue Medium"/>
              </a:rPr>
              <a:t>Sometimes siloed management of digital initiatives without a comprehensive overarching digital governance structure and sufficient technical and clinical input, increases the risk of fragmented strategic components</a:t>
            </a:r>
          </a:p>
        </p:txBody>
      </p:sp>
      <p:sp>
        <p:nvSpPr>
          <p:cNvPr id="12" name="Rectangle 11">
            <a:extLst>
              <a:ext uri="{FF2B5EF4-FFF2-40B4-BE49-F238E27FC236}">
                <a16:creationId xmlns:a16="http://schemas.microsoft.com/office/drawing/2014/main" id="{291899CB-FB9D-0B68-CA33-34F09B8ED8EB}"/>
              </a:ext>
            </a:extLst>
          </p:cNvPr>
          <p:cNvSpPr/>
          <p:nvPr/>
        </p:nvSpPr>
        <p:spPr>
          <a:xfrm>
            <a:off x="449843" y="389303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6: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pressures and a historic approach to IT has resulted in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D</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igital </a:t>
            </a:r>
            <a:r>
              <a:rPr lang="en-GB" sz="800" b="0" dirty="0">
                <a:solidFill>
                  <a:srgbClr val="1F355E"/>
                </a:solidFill>
                <a:latin typeface="Arial" panose="020B0604020202020204" pitchFamily="34" charset="0"/>
                <a:ea typeface="+mn-ea"/>
                <a:cs typeface="Arial" panose="020B0604020202020204" pitchFamily="34" charset="0"/>
                <a:sym typeface="Helvetica Neue Medium"/>
              </a:rPr>
              <a:t>S</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ervices leading projects and pushing digital initiatives on their own. The organisation must now buy-in to digital as a team sport, each understanding </a:t>
            </a:r>
            <a:r>
              <a:rPr lang="en-GB" sz="800" b="0" dirty="0">
                <a:solidFill>
                  <a:srgbClr val="1F355E"/>
                </a:solidFill>
                <a:latin typeface="Arial" panose="020B0604020202020204" pitchFamily="34" charset="0"/>
                <a:ea typeface="+mn-ea"/>
                <a:cs typeface="Arial" panose="020B0604020202020204" pitchFamily="34" charset="0"/>
                <a:sym typeface="Helvetica Neue Medium"/>
              </a:rPr>
              <a:t>our</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role in delivering the benefits together</a:t>
            </a:r>
          </a:p>
        </p:txBody>
      </p:sp>
      <p:grpSp>
        <p:nvGrpSpPr>
          <p:cNvPr id="29" name="Group 28">
            <a:extLst>
              <a:ext uri="{FF2B5EF4-FFF2-40B4-BE49-F238E27FC236}">
                <a16:creationId xmlns:a16="http://schemas.microsoft.com/office/drawing/2014/main" id="{7AD95C53-31C5-B18C-E7FF-208B4E02DCC4}"/>
              </a:ext>
            </a:extLst>
          </p:cNvPr>
          <p:cNvGrpSpPr/>
          <p:nvPr/>
        </p:nvGrpSpPr>
        <p:grpSpPr>
          <a:xfrm>
            <a:off x="176363" y="1208224"/>
            <a:ext cx="260350" cy="287781"/>
            <a:chOff x="4237623" y="1770368"/>
            <a:chExt cx="260350" cy="247650"/>
          </a:xfrm>
          <a:solidFill>
            <a:srgbClr val="7030A0"/>
          </a:solidFill>
        </p:grpSpPr>
        <p:sp>
          <p:nvSpPr>
            <p:cNvPr id="27" name="Oval 26">
              <a:extLst>
                <a:ext uri="{FF2B5EF4-FFF2-40B4-BE49-F238E27FC236}">
                  <a16:creationId xmlns:a16="http://schemas.microsoft.com/office/drawing/2014/main" id="{F63DD4C2-6975-0D3B-91F7-BF8DAA0FB183}"/>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Question mark with solid fill">
              <a:extLst>
                <a:ext uri="{FF2B5EF4-FFF2-40B4-BE49-F238E27FC236}">
                  <a16:creationId xmlns:a16="http://schemas.microsoft.com/office/drawing/2014/main" id="{A987539C-EA15-6816-A05C-4FE1EDB0E91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21" name="Group 20">
            <a:extLst>
              <a:ext uri="{FF2B5EF4-FFF2-40B4-BE49-F238E27FC236}">
                <a16:creationId xmlns:a16="http://schemas.microsoft.com/office/drawing/2014/main" id="{E89B2F7F-764C-61D1-F0C6-3495D3E3C702}"/>
              </a:ext>
            </a:extLst>
          </p:cNvPr>
          <p:cNvGrpSpPr/>
          <p:nvPr/>
        </p:nvGrpSpPr>
        <p:grpSpPr>
          <a:xfrm>
            <a:off x="176363" y="1777731"/>
            <a:ext cx="260350" cy="287781"/>
            <a:chOff x="4237623" y="1770368"/>
            <a:chExt cx="260350" cy="247650"/>
          </a:xfrm>
          <a:solidFill>
            <a:srgbClr val="7030A0"/>
          </a:solidFill>
        </p:grpSpPr>
        <p:sp>
          <p:nvSpPr>
            <p:cNvPr id="26" name="Oval 25">
              <a:extLst>
                <a:ext uri="{FF2B5EF4-FFF2-40B4-BE49-F238E27FC236}">
                  <a16:creationId xmlns:a16="http://schemas.microsoft.com/office/drawing/2014/main" id="{8731569B-A789-AFED-6166-4D0C316FD261}"/>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8" name="Graphic 27" descr="Question mark with solid fill">
              <a:extLst>
                <a:ext uri="{FF2B5EF4-FFF2-40B4-BE49-F238E27FC236}">
                  <a16:creationId xmlns:a16="http://schemas.microsoft.com/office/drawing/2014/main" id="{01E728C9-DC0B-4D42-5945-D33245BD9F4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3" name="Group 42">
            <a:extLst>
              <a:ext uri="{FF2B5EF4-FFF2-40B4-BE49-F238E27FC236}">
                <a16:creationId xmlns:a16="http://schemas.microsoft.com/office/drawing/2014/main" id="{95CAAF7E-218E-10E6-FAE1-7235FB319FFA}"/>
              </a:ext>
            </a:extLst>
          </p:cNvPr>
          <p:cNvGrpSpPr/>
          <p:nvPr/>
        </p:nvGrpSpPr>
        <p:grpSpPr>
          <a:xfrm>
            <a:off x="176363" y="2361463"/>
            <a:ext cx="260350" cy="287781"/>
            <a:chOff x="4237623" y="1770368"/>
            <a:chExt cx="260350" cy="247650"/>
          </a:xfrm>
          <a:solidFill>
            <a:srgbClr val="7030A0"/>
          </a:solidFill>
        </p:grpSpPr>
        <p:sp>
          <p:nvSpPr>
            <p:cNvPr id="44" name="Oval 43">
              <a:extLst>
                <a:ext uri="{FF2B5EF4-FFF2-40B4-BE49-F238E27FC236}">
                  <a16:creationId xmlns:a16="http://schemas.microsoft.com/office/drawing/2014/main" id="{5BB42546-B886-503A-8714-A0D9A75B8A85}"/>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5" name="Graphic 44" descr="Question mark with solid fill">
              <a:extLst>
                <a:ext uri="{FF2B5EF4-FFF2-40B4-BE49-F238E27FC236}">
                  <a16:creationId xmlns:a16="http://schemas.microsoft.com/office/drawing/2014/main" id="{A7E9DBEA-8D78-42D7-5B67-ABC0DCF32F1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6" name="Group 45">
            <a:extLst>
              <a:ext uri="{FF2B5EF4-FFF2-40B4-BE49-F238E27FC236}">
                <a16:creationId xmlns:a16="http://schemas.microsoft.com/office/drawing/2014/main" id="{97808683-47ED-65EA-356D-1ED15499E6EF}"/>
              </a:ext>
            </a:extLst>
          </p:cNvPr>
          <p:cNvGrpSpPr/>
          <p:nvPr/>
        </p:nvGrpSpPr>
        <p:grpSpPr>
          <a:xfrm>
            <a:off x="176363" y="2930970"/>
            <a:ext cx="260350" cy="287781"/>
            <a:chOff x="4237623" y="1770368"/>
            <a:chExt cx="260350" cy="247650"/>
          </a:xfrm>
          <a:solidFill>
            <a:srgbClr val="7030A0"/>
          </a:solidFill>
        </p:grpSpPr>
        <p:sp>
          <p:nvSpPr>
            <p:cNvPr id="47" name="Oval 46">
              <a:extLst>
                <a:ext uri="{FF2B5EF4-FFF2-40B4-BE49-F238E27FC236}">
                  <a16:creationId xmlns:a16="http://schemas.microsoft.com/office/drawing/2014/main" id="{F5567814-CC8B-B46D-E93B-30DDE6B724BF}"/>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8" name="Graphic 47" descr="Question mark with solid fill">
              <a:extLst>
                <a:ext uri="{FF2B5EF4-FFF2-40B4-BE49-F238E27FC236}">
                  <a16:creationId xmlns:a16="http://schemas.microsoft.com/office/drawing/2014/main" id="{9A8ADDFA-757D-D595-D6E0-4185AA1F925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1" name="Group 60">
            <a:extLst>
              <a:ext uri="{FF2B5EF4-FFF2-40B4-BE49-F238E27FC236}">
                <a16:creationId xmlns:a16="http://schemas.microsoft.com/office/drawing/2014/main" id="{47F5064A-C7E1-574E-DCF4-97004D4D67D1}"/>
              </a:ext>
            </a:extLst>
          </p:cNvPr>
          <p:cNvGrpSpPr/>
          <p:nvPr/>
        </p:nvGrpSpPr>
        <p:grpSpPr>
          <a:xfrm>
            <a:off x="176363" y="3483225"/>
            <a:ext cx="260350" cy="287781"/>
            <a:chOff x="4237623" y="1770368"/>
            <a:chExt cx="260350" cy="247650"/>
          </a:xfrm>
          <a:solidFill>
            <a:srgbClr val="7030A0"/>
          </a:solidFill>
        </p:grpSpPr>
        <p:sp>
          <p:nvSpPr>
            <p:cNvPr id="62" name="Oval 61">
              <a:extLst>
                <a:ext uri="{FF2B5EF4-FFF2-40B4-BE49-F238E27FC236}">
                  <a16:creationId xmlns:a16="http://schemas.microsoft.com/office/drawing/2014/main" id="{1F1EF57C-84AB-036A-DA23-EDEAD04535D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3" name="Graphic 62" descr="Question mark with solid fill">
              <a:extLst>
                <a:ext uri="{FF2B5EF4-FFF2-40B4-BE49-F238E27FC236}">
                  <a16:creationId xmlns:a16="http://schemas.microsoft.com/office/drawing/2014/main" id="{1B94E794-F196-FD55-6763-CCA0172D211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4" name="Group 63">
            <a:extLst>
              <a:ext uri="{FF2B5EF4-FFF2-40B4-BE49-F238E27FC236}">
                <a16:creationId xmlns:a16="http://schemas.microsoft.com/office/drawing/2014/main" id="{B94CBEF5-664B-D11E-1F16-FC92BD3C8103}"/>
              </a:ext>
            </a:extLst>
          </p:cNvPr>
          <p:cNvGrpSpPr/>
          <p:nvPr/>
        </p:nvGrpSpPr>
        <p:grpSpPr>
          <a:xfrm>
            <a:off x="176363" y="4021389"/>
            <a:ext cx="260350" cy="287781"/>
            <a:chOff x="4237623" y="1770368"/>
            <a:chExt cx="260350" cy="247650"/>
          </a:xfrm>
          <a:solidFill>
            <a:srgbClr val="7030A0"/>
          </a:solidFill>
        </p:grpSpPr>
        <p:sp>
          <p:nvSpPr>
            <p:cNvPr id="65" name="Oval 64">
              <a:extLst>
                <a:ext uri="{FF2B5EF4-FFF2-40B4-BE49-F238E27FC236}">
                  <a16:creationId xmlns:a16="http://schemas.microsoft.com/office/drawing/2014/main" id="{D2793179-1D28-050A-2A94-745261C7EB7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6" name="Graphic 65" descr="Question mark with solid fill">
              <a:extLst>
                <a:ext uri="{FF2B5EF4-FFF2-40B4-BE49-F238E27FC236}">
                  <a16:creationId xmlns:a16="http://schemas.microsoft.com/office/drawing/2014/main" id="{ED0FFD2A-92A2-55AE-1727-B340271B6CA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sp>
        <p:nvSpPr>
          <p:cNvPr id="70" name="Rectangle 69">
            <a:extLst>
              <a:ext uri="{FF2B5EF4-FFF2-40B4-BE49-F238E27FC236}">
                <a16:creationId xmlns:a16="http://schemas.microsoft.com/office/drawing/2014/main" id="{4050A14B-1C21-6F4C-DEE4-9066C2DBE992}"/>
              </a:ext>
            </a:extLst>
          </p:cNvPr>
          <p:cNvSpPr/>
          <p:nvPr/>
        </p:nvSpPr>
        <p:spPr>
          <a:xfrm>
            <a:off x="4929233" y="966647"/>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1: </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a:t>
            </a:r>
            <a:r>
              <a:rPr lang="en-US" sz="800" b="0" dirty="0">
                <a:solidFill>
                  <a:srgbClr val="1F355E"/>
                </a:solidFill>
                <a:latin typeface="Arial" panose="020B0604020202020204" pitchFamily="34" charset="0"/>
                <a:ea typeface="+mn-ea"/>
                <a:cs typeface="Arial" panose="020B0604020202020204" pitchFamily="34" charset="0"/>
                <a:sym typeface="Helvetica Neue Medium"/>
              </a:rPr>
              <a:t>promptly</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conduct an internal mapping to </a:t>
            </a:r>
            <a:r>
              <a:rPr lang="en-US" sz="800" b="0" dirty="0">
                <a:solidFill>
                  <a:srgbClr val="1F355E"/>
                </a:solidFill>
                <a:latin typeface="Arial" panose="020B0604020202020204" pitchFamily="34" charset="0"/>
                <a:ea typeface="+mn-ea"/>
                <a:cs typeface="Arial" panose="020B0604020202020204" pitchFamily="34" charset="0"/>
                <a:sym typeface="Helvetica Neue Medium"/>
              </a:rPr>
              <a:t>understand the full range of work they're currently supporting. This will enable them to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prioritise</a:t>
            </a:r>
            <a:r>
              <a:rPr lang="en-US" sz="800" b="0" dirty="0">
                <a:solidFill>
                  <a:srgbClr val="1F355E"/>
                </a:solidFill>
                <a:latin typeface="Arial" panose="020B0604020202020204" pitchFamily="34" charset="0"/>
                <a:ea typeface="+mn-ea"/>
                <a:cs typeface="Arial" panose="020B0604020202020204" pitchFamily="34" charset="0"/>
                <a:sym typeface="Helvetica Neue Medium"/>
              </a:rPr>
              <a:t> their workload based on what aligns with the delivery of necessary BAU and the delivery of the strategy</a:t>
            </a:r>
          </a:p>
        </p:txBody>
      </p:sp>
      <p:sp>
        <p:nvSpPr>
          <p:cNvPr id="71" name="Rectangle 70">
            <a:extLst>
              <a:ext uri="{FF2B5EF4-FFF2-40B4-BE49-F238E27FC236}">
                <a16:creationId xmlns:a16="http://schemas.microsoft.com/office/drawing/2014/main" id="{8D47A717-72C9-92A0-5653-881F7CA64843}"/>
              </a:ext>
            </a:extLst>
          </p:cNvPr>
          <p:cNvSpPr/>
          <p:nvPr/>
        </p:nvSpPr>
        <p:spPr>
          <a:xfrm>
            <a:off x="4929233" y="1551923"/>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dirty="0">
                <a:solidFill>
                  <a:srgbClr val="1F355E"/>
                </a:solidFill>
                <a:latin typeface="Arial" panose="020B0604020202020204" pitchFamily="34" charset="0"/>
                <a:ea typeface="+mn-ea"/>
                <a:cs typeface="Arial" panose="020B0604020202020204" pitchFamily="34" charset="0"/>
                <a:sym typeface="Helvetica Neue Medium"/>
              </a:rPr>
              <a:t>Solution 2: </a:t>
            </a: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must consider how it best </a:t>
            </a:r>
            <a:r>
              <a:rPr kumimoji="0" lang="en-US" sz="800" b="0" i="0" u="none" strike="noStrike" cap="none" spc="0" normalizeH="0" baseline="0" dirty="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organises</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its resource to support working </a:t>
            </a:r>
            <a:r>
              <a:rPr lang="en-US" sz="800" b="0" dirty="0">
                <a:solidFill>
                  <a:srgbClr val="1F355E"/>
                </a:solidFill>
                <a:latin typeface="Arial" panose="020B0604020202020204" pitchFamily="34" charset="0"/>
                <a:ea typeface="+mn-ea"/>
                <a:cs typeface="Arial" panose="020B0604020202020204" pitchFamily="34" charset="0"/>
                <a:sym typeface="Helvetica Neue Medium"/>
              </a:rPr>
              <a:t>with its partners and </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delivering shared objectives. Maintaining and growing</a:t>
            </a:r>
            <a:r>
              <a:rPr lang="en-US" sz="800" b="0" dirty="0">
                <a:solidFill>
                  <a:srgbClr val="1F355E"/>
                </a:solidFill>
                <a:latin typeface="Arial" panose="020B0604020202020204" pitchFamily="34" charset="0"/>
                <a:ea typeface="+mn-ea"/>
                <a:cs typeface="Arial" panose="020B0604020202020204" pitchFamily="34" charset="0"/>
                <a:sym typeface="Helvetica Neue Medium"/>
              </a:rPr>
              <a:t> these relationships will be crucial as the complexity and scope of digital projects increases in the coming years</a:t>
            </a:r>
            <a:endParaRPr lang="en-US" sz="800" dirty="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3EABD941-7633-020B-B321-E40C9ADBBE67}"/>
              </a:ext>
            </a:extLst>
          </p:cNvPr>
          <p:cNvSpPr/>
          <p:nvPr/>
        </p:nvSpPr>
        <p:spPr>
          <a:xfrm>
            <a:off x="4929233" y="213719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3: </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engage effectively with the executive teams to help them understand how the strategy will drive benefits across their portfolios and why the strategy needs to be seen as a shared </a:t>
            </a:r>
            <a:r>
              <a:rPr kumimoji="0" lang="en-US" sz="800" b="0" i="0" u="none" strike="noStrike" cap="none" spc="0" normalizeH="0" baseline="0" dirty="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mission with robust investment </a:t>
            </a:r>
          </a:p>
        </p:txBody>
      </p:sp>
      <p:sp>
        <p:nvSpPr>
          <p:cNvPr id="73" name="Rectangle 72">
            <a:extLst>
              <a:ext uri="{FF2B5EF4-FFF2-40B4-BE49-F238E27FC236}">
                <a16:creationId xmlns:a16="http://schemas.microsoft.com/office/drawing/2014/main" id="{BAA5BFC5-317C-E488-0DF6-3868E4850258}"/>
              </a:ext>
            </a:extLst>
          </p:cNvPr>
          <p:cNvSpPr/>
          <p:nvPr/>
        </p:nvSpPr>
        <p:spPr>
          <a:xfrm>
            <a:off x="4929233" y="2722475"/>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Solution 4: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The digital team must quickly establish a regular interface with the SBU board and wider colleagues to set clear expectations of what the digital team intends to do and the resources requested alongside strategic communication </a:t>
            </a:r>
          </a:p>
        </p:txBody>
      </p:sp>
      <p:sp>
        <p:nvSpPr>
          <p:cNvPr id="74" name="Rectangle 73">
            <a:extLst>
              <a:ext uri="{FF2B5EF4-FFF2-40B4-BE49-F238E27FC236}">
                <a16:creationId xmlns:a16="http://schemas.microsoft.com/office/drawing/2014/main" id="{98A8E169-8E8F-529A-831F-F83BDAAD75FF}"/>
              </a:ext>
            </a:extLst>
          </p:cNvPr>
          <p:cNvSpPr/>
          <p:nvPr/>
        </p:nvSpPr>
        <p:spPr>
          <a:xfrm>
            <a:off x="4929233" y="3307751"/>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GB" sz="800" dirty="0">
                <a:solidFill>
                  <a:srgbClr val="1F355E"/>
                </a:solidFill>
                <a:latin typeface="Arial" panose="020B0604020202020204" pitchFamily="34" charset="0"/>
                <a:ea typeface="+mn-ea"/>
                <a:cs typeface="Arial" panose="020B0604020202020204" pitchFamily="34" charset="0"/>
                <a:sym typeface="Helvetica Neue Medium"/>
              </a:rPr>
              <a:t>Solution 5: </a:t>
            </a:r>
            <a:r>
              <a:rPr lang="en-GB" sz="800" b="0" dirty="0">
                <a:solidFill>
                  <a:srgbClr val="1F355E"/>
                </a:solidFill>
                <a:latin typeface="Arial" panose="020B0604020202020204" pitchFamily="34" charset="0"/>
                <a:ea typeface="+mn-ea"/>
                <a:cs typeface="Arial" panose="020B0604020202020204" pitchFamily="34" charset="0"/>
                <a:sym typeface="Helvetica Neue Medium"/>
              </a:rPr>
              <a:t>Effective governance processes and review forums are needed to support the delivery of the programme at pace. Given that multiple digital solutions will be delivered simultaneously, governance structures, including technical assurance, need to be streamlined to allow delegation of responsibilities to appropriate delivery teams. </a:t>
            </a:r>
          </a:p>
        </p:txBody>
      </p:sp>
      <p:sp>
        <p:nvSpPr>
          <p:cNvPr id="75" name="Rectangle 74">
            <a:extLst>
              <a:ext uri="{FF2B5EF4-FFF2-40B4-BE49-F238E27FC236}">
                <a16:creationId xmlns:a16="http://schemas.microsoft.com/office/drawing/2014/main" id="{0D9BDF9D-CA97-E3C1-153D-E99D5207BF52}"/>
              </a:ext>
            </a:extLst>
          </p:cNvPr>
          <p:cNvSpPr/>
          <p:nvPr/>
        </p:nvSpPr>
        <p:spPr>
          <a:xfrm>
            <a:off x="4923442" y="389302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6: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 new process of co-ownership and delivery of digital initiatives needs to be designed and implemented, clearly setting out the roles and responsibilities of digital and non-digital teams in delivering service-led transformation supported by digital initiatives to improve outcomes for the people of Swansea Bay </a:t>
            </a:r>
          </a:p>
        </p:txBody>
      </p:sp>
      <p:grpSp>
        <p:nvGrpSpPr>
          <p:cNvPr id="76" name="Group 75">
            <a:extLst>
              <a:ext uri="{FF2B5EF4-FFF2-40B4-BE49-F238E27FC236}">
                <a16:creationId xmlns:a16="http://schemas.microsoft.com/office/drawing/2014/main" id="{5B2B9DA5-E2E8-2CC0-C182-8AC4C65D2627}"/>
              </a:ext>
            </a:extLst>
          </p:cNvPr>
          <p:cNvGrpSpPr/>
          <p:nvPr/>
        </p:nvGrpSpPr>
        <p:grpSpPr>
          <a:xfrm>
            <a:off x="4605382" y="1777731"/>
            <a:ext cx="260350" cy="287781"/>
            <a:chOff x="4572000" y="952500"/>
            <a:chExt cx="260350" cy="247650"/>
          </a:xfrm>
          <a:solidFill>
            <a:srgbClr val="7030A0"/>
          </a:solidFill>
        </p:grpSpPr>
        <p:sp>
          <p:nvSpPr>
            <p:cNvPr id="77" name="Oval 76">
              <a:extLst>
                <a:ext uri="{FF2B5EF4-FFF2-40B4-BE49-F238E27FC236}">
                  <a16:creationId xmlns:a16="http://schemas.microsoft.com/office/drawing/2014/main" id="{9D5501AF-9A1B-7671-37F5-7BF5F607678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8" name="Graphic 77" descr="Checkmark with solid fill">
              <a:extLst>
                <a:ext uri="{FF2B5EF4-FFF2-40B4-BE49-F238E27FC236}">
                  <a16:creationId xmlns:a16="http://schemas.microsoft.com/office/drawing/2014/main" id="{02D1CD99-345D-D311-C464-014FAB22D63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79" name="Group 78">
            <a:extLst>
              <a:ext uri="{FF2B5EF4-FFF2-40B4-BE49-F238E27FC236}">
                <a16:creationId xmlns:a16="http://schemas.microsoft.com/office/drawing/2014/main" id="{97F45D75-68F8-45A4-B6D8-7FE38E594CEB}"/>
              </a:ext>
            </a:extLst>
          </p:cNvPr>
          <p:cNvGrpSpPr/>
          <p:nvPr/>
        </p:nvGrpSpPr>
        <p:grpSpPr>
          <a:xfrm>
            <a:off x="4605382" y="2360565"/>
            <a:ext cx="260350" cy="287781"/>
            <a:chOff x="4572000" y="952500"/>
            <a:chExt cx="260350" cy="247650"/>
          </a:xfrm>
          <a:solidFill>
            <a:srgbClr val="7030A0"/>
          </a:solidFill>
        </p:grpSpPr>
        <p:sp>
          <p:nvSpPr>
            <p:cNvPr id="80" name="Oval 79">
              <a:extLst>
                <a:ext uri="{FF2B5EF4-FFF2-40B4-BE49-F238E27FC236}">
                  <a16:creationId xmlns:a16="http://schemas.microsoft.com/office/drawing/2014/main" id="{020B0074-86E0-6F61-EA86-A46BFCEF51CA}"/>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1" name="Graphic 80" descr="Checkmark with solid fill">
              <a:extLst>
                <a:ext uri="{FF2B5EF4-FFF2-40B4-BE49-F238E27FC236}">
                  <a16:creationId xmlns:a16="http://schemas.microsoft.com/office/drawing/2014/main" id="{708AAAAF-B927-A0B4-340D-6DEF99AFCB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2" name="Group 81">
            <a:extLst>
              <a:ext uri="{FF2B5EF4-FFF2-40B4-BE49-F238E27FC236}">
                <a16:creationId xmlns:a16="http://schemas.microsoft.com/office/drawing/2014/main" id="{6294A2F6-A63C-0403-D312-28D3B6A92E29}"/>
              </a:ext>
            </a:extLst>
          </p:cNvPr>
          <p:cNvGrpSpPr/>
          <p:nvPr/>
        </p:nvGrpSpPr>
        <p:grpSpPr>
          <a:xfrm>
            <a:off x="4605382" y="2930970"/>
            <a:ext cx="260350" cy="287781"/>
            <a:chOff x="4572000" y="952500"/>
            <a:chExt cx="260350" cy="247650"/>
          </a:xfrm>
          <a:solidFill>
            <a:srgbClr val="7030A0"/>
          </a:solidFill>
        </p:grpSpPr>
        <p:sp>
          <p:nvSpPr>
            <p:cNvPr id="83" name="Oval 82">
              <a:extLst>
                <a:ext uri="{FF2B5EF4-FFF2-40B4-BE49-F238E27FC236}">
                  <a16:creationId xmlns:a16="http://schemas.microsoft.com/office/drawing/2014/main" id="{2C372E29-E6CA-45B5-6F4F-AB80DE08A1CB}"/>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4" name="Graphic 83" descr="Checkmark with solid fill">
              <a:extLst>
                <a:ext uri="{FF2B5EF4-FFF2-40B4-BE49-F238E27FC236}">
                  <a16:creationId xmlns:a16="http://schemas.microsoft.com/office/drawing/2014/main" id="{FEF461A3-EEAF-D67D-C9AC-DC95454E932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5" name="Group 84">
            <a:extLst>
              <a:ext uri="{FF2B5EF4-FFF2-40B4-BE49-F238E27FC236}">
                <a16:creationId xmlns:a16="http://schemas.microsoft.com/office/drawing/2014/main" id="{CD47EA69-FBDE-2F01-CD25-D39BF41EF885}"/>
              </a:ext>
            </a:extLst>
          </p:cNvPr>
          <p:cNvGrpSpPr/>
          <p:nvPr/>
        </p:nvGrpSpPr>
        <p:grpSpPr>
          <a:xfrm>
            <a:off x="4605382" y="3483225"/>
            <a:ext cx="260350" cy="287781"/>
            <a:chOff x="4572000" y="952500"/>
            <a:chExt cx="260350" cy="247650"/>
          </a:xfrm>
          <a:solidFill>
            <a:srgbClr val="7030A0"/>
          </a:solidFill>
        </p:grpSpPr>
        <p:sp>
          <p:nvSpPr>
            <p:cNvPr id="86" name="Oval 85">
              <a:extLst>
                <a:ext uri="{FF2B5EF4-FFF2-40B4-BE49-F238E27FC236}">
                  <a16:creationId xmlns:a16="http://schemas.microsoft.com/office/drawing/2014/main" id="{BCDBB59C-F409-6BAE-13C5-1C88D1403C74}"/>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7" name="Graphic 86" descr="Checkmark with solid fill">
              <a:extLst>
                <a:ext uri="{FF2B5EF4-FFF2-40B4-BE49-F238E27FC236}">
                  <a16:creationId xmlns:a16="http://schemas.microsoft.com/office/drawing/2014/main" id="{AB34F442-218E-054D-8327-3BDEEE25F7A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8" name="Group 87">
            <a:extLst>
              <a:ext uri="{FF2B5EF4-FFF2-40B4-BE49-F238E27FC236}">
                <a16:creationId xmlns:a16="http://schemas.microsoft.com/office/drawing/2014/main" id="{D6AEF31E-AB21-0DB2-0DB6-7336DC4DED3C}"/>
              </a:ext>
            </a:extLst>
          </p:cNvPr>
          <p:cNvGrpSpPr/>
          <p:nvPr/>
        </p:nvGrpSpPr>
        <p:grpSpPr>
          <a:xfrm>
            <a:off x="4605382" y="4021389"/>
            <a:ext cx="260350" cy="287781"/>
            <a:chOff x="4572000" y="952500"/>
            <a:chExt cx="260350" cy="247650"/>
          </a:xfrm>
          <a:solidFill>
            <a:srgbClr val="7030A0"/>
          </a:solidFill>
        </p:grpSpPr>
        <p:sp>
          <p:nvSpPr>
            <p:cNvPr id="89" name="Oval 88">
              <a:extLst>
                <a:ext uri="{FF2B5EF4-FFF2-40B4-BE49-F238E27FC236}">
                  <a16:creationId xmlns:a16="http://schemas.microsoft.com/office/drawing/2014/main" id="{83BCD77E-4994-C3F6-4FEF-D1D2A672BD2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90" name="Graphic 89" descr="Checkmark with solid fill">
              <a:extLst>
                <a:ext uri="{FF2B5EF4-FFF2-40B4-BE49-F238E27FC236}">
                  <a16:creationId xmlns:a16="http://schemas.microsoft.com/office/drawing/2014/main" id="{A83CAB28-17AE-2D70-F04B-95C7571120E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91" name="Arrow: Right 90">
            <a:extLst>
              <a:ext uri="{FF2B5EF4-FFF2-40B4-BE49-F238E27FC236}">
                <a16:creationId xmlns:a16="http://schemas.microsoft.com/office/drawing/2014/main" id="{BABB0446-8044-C3CA-FB09-DF99BDF903B0}"/>
              </a:ext>
            </a:extLst>
          </p:cNvPr>
          <p:cNvSpPr/>
          <p:nvPr/>
        </p:nvSpPr>
        <p:spPr>
          <a:xfrm>
            <a:off x="4099786" y="2203667"/>
            <a:ext cx="472214" cy="563165"/>
          </a:xfrm>
          <a:prstGeom prst="rightArrow">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Title 1">
            <a:extLst>
              <a:ext uri="{FF2B5EF4-FFF2-40B4-BE49-F238E27FC236}">
                <a16:creationId xmlns:a16="http://schemas.microsoft.com/office/drawing/2014/main" id="{2885043A-8F25-627D-0DEE-4A370CD40DF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Potential Obstacles and Solutions</a:t>
            </a:r>
          </a:p>
        </p:txBody>
      </p:sp>
      <p:sp>
        <p:nvSpPr>
          <p:cNvPr id="2" name="Footer Placeholder 3">
            <a:extLst>
              <a:ext uri="{FF2B5EF4-FFF2-40B4-BE49-F238E27FC236}">
                <a16:creationId xmlns:a16="http://schemas.microsoft.com/office/drawing/2014/main" id="{C9B9E44E-86DB-BF6F-1984-3D8E8317DB48}"/>
              </a:ext>
            </a:extLst>
          </p:cNvPr>
          <p:cNvSpPr txBox="1">
            <a:spLocks/>
          </p:cNvSpPr>
          <p:nvPr/>
        </p:nvSpPr>
        <p:spPr>
          <a:xfrm>
            <a:off x="1956320" y="463423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3961799065"/>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FCB73-8C79-5A19-393B-2709A8FC36AA}"/>
            </a:ext>
          </a:extLst>
        </p:cNvPr>
        <p:cNvGrpSpPr/>
        <p:nvPr/>
      </p:nvGrpSpPr>
      <p:grpSpPr>
        <a:xfrm>
          <a:off x="0" y="0"/>
          <a:ext cx="0" cy="0"/>
          <a:chOff x="0" y="0"/>
          <a:chExt cx="0" cy="0"/>
        </a:xfrm>
      </p:grpSpPr>
      <p:grpSp>
        <p:nvGrpSpPr>
          <p:cNvPr id="78" name="Group 77">
            <a:extLst>
              <a:ext uri="{FF2B5EF4-FFF2-40B4-BE49-F238E27FC236}">
                <a16:creationId xmlns:a16="http://schemas.microsoft.com/office/drawing/2014/main" id="{75F0854A-2822-1D57-F04D-5752D07E571B}"/>
              </a:ext>
            </a:extLst>
          </p:cNvPr>
          <p:cNvGrpSpPr/>
          <p:nvPr/>
        </p:nvGrpSpPr>
        <p:grpSpPr>
          <a:xfrm>
            <a:off x="-1" y="4467886"/>
            <a:ext cx="9144001" cy="682085"/>
            <a:chOff x="426592" y="3920425"/>
            <a:chExt cx="8869292" cy="584221"/>
          </a:xfrm>
        </p:grpSpPr>
        <p:sp>
          <p:nvSpPr>
            <p:cNvPr id="40" name="Rectangle: Rounded Corners 39">
              <a:extLst>
                <a:ext uri="{FF2B5EF4-FFF2-40B4-BE49-F238E27FC236}">
                  <a16:creationId xmlns:a16="http://schemas.microsoft.com/office/drawing/2014/main" id="{5611DCED-9D9D-94EE-5A69-AA2BC511E13E}"/>
                </a:ext>
              </a:extLst>
            </p:cNvPr>
            <p:cNvSpPr/>
            <p:nvPr/>
          </p:nvSpPr>
          <p:spPr>
            <a:xfrm>
              <a:off x="426592" y="3920425"/>
              <a:ext cx="8869292" cy="58422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43" name="Rectangle: Rounded Corners 42">
              <a:extLst>
                <a:ext uri="{FF2B5EF4-FFF2-40B4-BE49-F238E27FC236}">
                  <a16:creationId xmlns:a16="http://schemas.microsoft.com/office/drawing/2014/main" id="{59B51784-503C-90FE-89D9-9EBCB9976E17}"/>
                </a:ext>
              </a:extLst>
            </p:cNvPr>
            <p:cNvSpPr/>
            <p:nvPr/>
          </p:nvSpPr>
          <p:spPr>
            <a:xfrm>
              <a:off x="471714" y="4212358"/>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44" name="Rectangle: Rounded Corners 43">
              <a:extLst>
                <a:ext uri="{FF2B5EF4-FFF2-40B4-BE49-F238E27FC236}">
                  <a16:creationId xmlns:a16="http://schemas.microsoft.com/office/drawing/2014/main" id="{9D4C0124-2CBC-0E1E-13AD-6B256650E8D5}"/>
                </a:ext>
              </a:extLst>
            </p:cNvPr>
            <p:cNvSpPr/>
            <p:nvPr/>
          </p:nvSpPr>
          <p:spPr>
            <a:xfrm>
              <a:off x="1351621" y="4212358"/>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45" name="Rectangle: Rounded Corners 44">
              <a:extLst>
                <a:ext uri="{FF2B5EF4-FFF2-40B4-BE49-F238E27FC236}">
                  <a16:creationId xmlns:a16="http://schemas.microsoft.com/office/drawing/2014/main" id="{BEDE576E-1217-69FC-6D4A-8E3B544BBE1E}"/>
                </a:ext>
              </a:extLst>
            </p:cNvPr>
            <p:cNvSpPr/>
            <p:nvPr/>
          </p:nvSpPr>
          <p:spPr>
            <a:xfrm>
              <a:off x="2231528"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46" name="Rectangle: Rounded Corners 45">
              <a:extLst>
                <a:ext uri="{FF2B5EF4-FFF2-40B4-BE49-F238E27FC236}">
                  <a16:creationId xmlns:a16="http://schemas.microsoft.com/office/drawing/2014/main" id="{5456A5DD-BEA0-E0D0-5A26-C2960D4BC61E}"/>
                </a:ext>
              </a:extLst>
            </p:cNvPr>
            <p:cNvSpPr/>
            <p:nvPr/>
          </p:nvSpPr>
          <p:spPr>
            <a:xfrm>
              <a:off x="3118342"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47" name="Rectangle: Rounded Corners 46">
              <a:extLst>
                <a:ext uri="{FF2B5EF4-FFF2-40B4-BE49-F238E27FC236}">
                  <a16:creationId xmlns:a16="http://schemas.microsoft.com/office/drawing/2014/main" id="{5C0A1A24-F167-7C99-8C33-3265EE241CE3}"/>
                </a:ext>
              </a:extLst>
            </p:cNvPr>
            <p:cNvSpPr/>
            <p:nvPr/>
          </p:nvSpPr>
          <p:spPr>
            <a:xfrm>
              <a:off x="4005156"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48" name="Rectangle: Rounded Corners 47">
              <a:extLst>
                <a:ext uri="{FF2B5EF4-FFF2-40B4-BE49-F238E27FC236}">
                  <a16:creationId xmlns:a16="http://schemas.microsoft.com/office/drawing/2014/main" id="{063ADE32-6968-D856-AF87-E2FCEE7AD48B}"/>
                </a:ext>
              </a:extLst>
            </p:cNvPr>
            <p:cNvSpPr/>
            <p:nvPr/>
          </p:nvSpPr>
          <p:spPr>
            <a:xfrm>
              <a:off x="4891970" y="422421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49" name="Rectangle: Rounded Corners 48">
              <a:extLst>
                <a:ext uri="{FF2B5EF4-FFF2-40B4-BE49-F238E27FC236}">
                  <a16:creationId xmlns:a16="http://schemas.microsoft.com/office/drawing/2014/main" id="{57597AD1-5FD3-977A-BBB1-974CEBA7002C}"/>
                </a:ext>
              </a:extLst>
            </p:cNvPr>
            <p:cNvSpPr/>
            <p:nvPr/>
          </p:nvSpPr>
          <p:spPr>
            <a:xfrm>
              <a:off x="5759942" y="422421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93" name="Rectangle: Rounded Corners 92">
              <a:extLst>
                <a:ext uri="{FF2B5EF4-FFF2-40B4-BE49-F238E27FC236}">
                  <a16:creationId xmlns:a16="http://schemas.microsoft.com/office/drawing/2014/main" id="{743D6448-DDEE-3CB2-AFCA-8521741B8663}"/>
                </a:ext>
              </a:extLst>
            </p:cNvPr>
            <p:cNvSpPr/>
            <p:nvPr/>
          </p:nvSpPr>
          <p:spPr>
            <a:xfrm>
              <a:off x="6627162"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94" name="Rectangle: Rounded Corners 93">
              <a:extLst>
                <a:ext uri="{FF2B5EF4-FFF2-40B4-BE49-F238E27FC236}">
                  <a16:creationId xmlns:a16="http://schemas.microsoft.com/office/drawing/2014/main" id="{10718E3B-1801-07BE-3BB1-B217F685DD22}"/>
                </a:ext>
              </a:extLst>
            </p:cNvPr>
            <p:cNvSpPr/>
            <p:nvPr/>
          </p:nvSpPr>
          <p:spPr>
            <a:xfrm>
              <a:off x="7502359" y="422421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07" name="Rectangle: Rounded Corners 106">
              <a:extLst>
                <a:ext uri="{FF2B5EF4-FFF2-40B4-BE49-F238E27FC236}">
                  <a16:creationId xmlns:a16="http://schemas.microsoft.com/office/drawing/2014/main" id="{5A6BE533-3CA8-AD19-65E1-7B83CCCFF0F2}"/>
                </a:ext>
              </a:extLst>
            </p:cNvPr>
            <p:cNvSpPr/>
            <p:nvPr/>
          </p:nvSpPr>
          <p:spPr>
            <a:xfrm>
              <a:off x="8381037" y="422421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32" name="Rectangle: Rounded Corners 31">
              <a:extLst>
                <a:ext uri="{FF2B5EF4-FFF2-40B4-BE49-F238E27FC236}">
                  <a16:creationId xmlns:a16="http://schemas.microsoft.com/office/drawing/2014/main" id="{F2497785-DEAC-9BE1-8814-942A37A1BB2E}"/>
                </a:ext>
              </a:extLst>
            </p:cNvPr>
            <p:cNvSpPr/>
            <p:nvPr/>
          </p:nvSpPr>
          <p:spPr>
            <a:xfrm>
              <a:off x="7502359" y="395252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34" name="Rectangle: Rounded Corners 33">
              <a:extLst>
                <a:ext uri="{FF2B5EF4-FFF2-40B4-BE49-F238E27FC236}">
                  <a16:creationId xmlns:a16="http://schemas.microsoft.com/office/drawing/2014/main" id="{EF4924E8-9C37-3A95-EC35-BFD725B77AE9}"/>
                </a:ext>
              </a:extLst>
            </p:cNvPr>
            <p:cNvSpPr/>
            <p:nvPr/>
          </p:nvSpPr>
          <p:spPr>
            <a:xfrm>
              <a:off x="8381037" y="395252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75" name="Rectangle: Rounded Corners 74">
              <a:extLst>
                <a:ext uri="{FF2B5EF4-FFF2-40B4-BE49-F238E27FC236}">
                  <a16:creationId xmlns:a16="http://schemas.microsoft.com/office/drawing/2014/main" id="{045AA729-8FAD-34B6-BB72-B7EFBC448BB4}"/>
                </a:ext>
              </a:extLst>
            </p:cNvPr>
            <p:cNvSpPr/>
            <p:nvPr/>
          </p:nvSpPr>
          <p:spPr>
            <a:xfrm>
              <a:off x="6627162" y="3951652"/>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76" name="Rectangle: Rounded Corners 75">
              <a:extLst>
                <a:ext uri="{FF2B5EF4-FFF2-40B4-BE49-F238E27FC236}">
                  <a16:creationId xmlns:a16="http://schemas.microsoft.com/office/drawing/2014/main" id="{865EC2C0-32DD-739C-47F1-753E322B0D10}"/>
                </a:ext>
              </a:extLst>
            </p:cNvPr>
            <p:cNvSpPr/>
            <p:nvPr/>
          </p:nvSpPr>
          <p:spPr>
            <a:xfrm>
              <a:off x="5759942" y="395252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Horizon scanning</a:t>
              </a:r>
            </a:p>
          </p:txBody>
        </p:sp>
        <p:sp>
          <p:nvSpPr>
            <p:cNvPr id="59" name="Rectangle: Rounded Corners 58">
              <a:extLst>
                <a:ext uri="{FF2B5EF4-FFF2-40B4-BE49-F238E27FC236}">
                  <a16:creationId xmlns:a16="http://schemas.microsoft.com/office/drawing/2014/main" id="{B3CA3DDE-EE2B-E1C6-E3F3-0BF8B3FF6D00}"/>
                </a:ext>
              </a:extLst>
            </p:cNvPr>
            <p:cNvSpPr/>
            <p:nvPr/>
          </p:nvSpPr>
          <p:spPr>
            <a:xfrm>
              <a:off x="471714" y="395252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57" name="Rectangle: Rounded Corners 56">
              <a:extLst>
                <a:ext uri="{FF2B5EF4-FFF2-40B4-BE49-F238E27FC236}">
                  <a16:creationId xmlns:a16="http://schemas.microsoft.com/office/drawing/2014/main" id="{A6864FC3-6A29-6DCE-2E72-8C907FF51782}"/>
                </a:ext>
              </a:extLst>
            </p:cNvPr>
            <p:cNvSpPr/>
            <p:nvPr/>
          </p:nvSpPr>
          <p:spPr>
            <a:xfrm>
              <a:off x="1351621" y="395252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Mobilised workforce</a:t>
              </a:r>
            </a:p>
          </p:txBody>
        </p:sp>
      </p:grpSp>
      <p:grpSp>
        <p:nvGrpSpPr>
          <p:cNvPr id="85" name="Group 84">
            <a:extLst>
              <a:ext uri="{FF2B5EF4-FFF2-40B4-BE49-F238E27FC236}">
                <a16:creationId xmlns:a16="http://schemas.microsoft.com/office/drawing/2014/main" id="{B8E9A8BD-888B-F2C1-2010-4CE06DB525EF}"/>
              </a:ext>
            </a:extLst>
          </p:cNvPr>
          <p:cNvGrpSpPr/>
          <p:nvPr/>
        </p:nvGrpSpPr>
        <p:grpSpPr>
          <a:xfrm>
            <a:off x="3144760" y="2015545"/>
            <a:ext cx="2923559" cy="689702"/>
            <a:chOff x="2843347" y="1537497"/>
            <a:chExt cx="2828748" cy="543483"/>
          </a:xfrm>
        </p:grpSpPr>
        <p:sp>
          <p:nvSpPr>
            <p:cNvPr id="30" name="Rectangle: Rounded Corners 29">
              <a:extLst>
                <a:ext uri="{FF2B5EF4-FFF2-40B4-BE49-F238E27FC236}">
                  <a16:creationId xmlns:a16="http://schemas.microsoft.com/office/drawing/2014/main" id="{89443727-C4FB-DFBD-AF92-2B6DBABC8661}"/>
                </a:ext>
              </a:extLst>
            </p:cNvPr>
            <p:cNvSpPr/>
            <p:nvPr/>
          </p:nvSpPr>
          <p:spPr>
            <a:xfrm>
              <a:off x="2843347" y="1537497"/>
              <a:ext cx="2828748" cy="54348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grpSp>
          <p:nvGrpSpPr>
            <p:cNvPr id="84" name="Group 83">
              <a:extLst>
                <a:ext uri="{FF2B5EF4-FFF2-40B4-BE49-F238E27FC236}">
                  <a16:creationId xmlns:a16="http://schemas.microsoft.com/office/drawing/2014/main" id="{159F53E5-2255-40AD-D677-BE57D4DDA0F7}"/>
                </a:ext>
              </a:extLst>
            </p:cNvPr>
            <p:cNvGrpSpPr/>
            <p:nvPr/>
          </p:nvGrpSpPr>
          <p:grpSpPr>
            <a:xfrm>
              <a:off x="2942511" y="1784238"/>
              <a:ext cx="2681141" cy="241106"/>
              <a:chOff x="2942511" y="1784238"/>
              <a:chExt cx="2681141" cy="241106"/>
            </a:xfrm>
          </p:grpSpPr>
          <p:sp>
            <p:nvSpPr>
              <p:cNvPr id="3" name="Rectangle: Rounded Corners 2">
                <a:extLst>
                  <a:ext uri="{FF2B5EF4-FFF2-40B4-BE49-F238E27FC236}">
                    <a16:creationId xmlns:a16="http://schemas.microsoft.com/office/drawing/2014/main" id="{1832EEF1-5AE6-47DD-85A6-CF254EDA4F3E}"/>
                  </a:ext>
                </a:extLst>
              </p:cNvPr>
              <p:cNvSpPr/>
              <p:nvPr/>
            </p:nvSpPr>
            <p:spPr>
              <a:xfrm>
                <a:off x="2942511" y="17842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33" name="Rectangle: Rounded Corners 32">
                <a:extLst>
                  <a:ext uri="{FF2B5EF4-FFF2-40B4-BE49-F238E27FC236}">
                    <a16:creationId xmlns:a16="http://schemas.microsoft.com/office/drawing/2014/main" id="{2ACACA98-79E1-83D7-5109-31B09E409602}"/>
                  </a:ext>
                </a:extLst>
              </p:cNvPr>
              <p:cNvSpPr/>
              <p:nvPr/>
            </p:nvSpPr>
            <p:spPr>
              <a:xfrm>
                <a:off x="4770358" y="17842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prstClr val="whit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55" name="Rectangle: Rounded Corners 54">
                <a:extLst>
                  <a:ext uri="{FF2B5EF4-FFF2-40B4-BE49-F238E27FC236}">
                    <a16:creationId xmlns:a16="http://schemas.microsoft.com/office/drawing/2014/main" id="{512EB56E-C31C-BF95-29BB-5EA522CBAA37}"/>
                  </a:ext>
                </a:extLst>
              </p:cNvPr>
              <p:cNvSpPr/>
              <p:nvPr/>
            </p:nvSpPr>
            <p:spPr>
              <a:xfrm>
                <a:off x="3856434" y="17931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grpSp>
      <p:grpSp>
        <p:nvGrpSpPr>
          <p:cNvPr id="82" name="Group 81">
            <a:extLst>
              <a:ext uri="{FF2B5EF4-FFF2-40B4-BE49-F238E27FC236}">
                <a16:creationId xmlns:a16="http://schemas.microsoft.com/office/drawing/2014/main" id="{7A41364B-98BC-918B-F251-23231BFCDE85}"/>
              </a:ext>
            </a:extLst>
          </p:cNvPr>
          <p:cNvGrpSpPr/>
          <p:nvPr/>
        </p:nvGrpSpPr>
        <p:grpSpPr>
          <a:xfrm>
            <a:off x="40852" y="2823122"/>
            <a:ext cx="3073209" cy="1041492"/>
            <a:chOff x="217658" y="2422800"/>
            <a:chExt cx="2859372" cy="983484"/>
          </a:xfrm>
        </p:grpSpPr>
        <p:sp>
          <p:nvSpPr>
            <p:cNvPr id="42" name="Rectangle: Rounded Corners 41">
              <a:extLst>
                <a:ext uri="{FF2B5EF4-FFF2-40B4-BE49-F238E27FC236}">
                  <a16:creationId xmlns:a16="http://schemas.microsoft.com/office/drawing/2014/main" id="{1EB14240-178F-5C30-837E-956A059EA595}"/>
                </a:ext>
              </a:extLst>
            </p:cNvPr>
            <p:cNvSpPr/>
            <p:nvPr/>
          </p:nvSpPr>
          <p:spPr>
            <a:xfrm>
              <a:off x="217658" y="2422800"/>
              <a:ext cx="2859372" cy="983484"/>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mn-cs"/>
                  <a:sym typeface="Helvetica Neue Medium"/>
                </a:rPr>
                <a:t>Security and Information Governance</a:t>
              </a:r>
            </a:p>
          </p:txBody>
        </p:sp>
        <p:sp>
          <p:nvSpPr>
            <p:cNvPr id="2" name="Rectangle: Rounded Corners 1">
              <a:extLst>
                <a:ext uri="{FF2B5EF4-FFF2-40B4-BE49-F238E27FC236}">
                  <a16:creationId xmlns:a16="http://schemas.microsoft.com/office/drawing/2014/main" id="{FFE8B49B-27E5-D8D4-1058-4A5C605F38D2}"/>
                </a:ext>
              </a:extLst>
            </p:cNvPr>
            <p:cNvSpPr/>
            <p:nvPr/>
          </p:nvSpPr>
          <p:spPr>
            <a:xfrm>
              <a:off x="330886" y="2859708"/>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a:t>
              </a:r>
              <a:r>
                <a:rPr kumimoji="0" lang="en-GB"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udit</a:t>
              </a: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 </a:t>
              </a:r>
            </a:p>
          </p:txBody>
        </p:sp>
        <p:sp>
          <p:nvSpPr>
            <p:cNvPr id="50" name="Rectangle: Rounded Corners 49">
              <a:extLst>
                <a:ext uri="{FF2B5EF4-FFF2-40B4-BE49-F238E27FC236}">
                  <a16:creationId xmlns:a16="http://schemas.microsoft.com/office/drawing/2014/main" id="{2AC39F1F-9E68-9601-68CC-90DAF20140E6}"/>
                </a:ext>
              </a:extLst>
            </p:cNvPr>
            <p:cNvSpPr/>
            <p:nvPr/>
          </p:nvSpPr>
          <p:spPr>
            <a:xfrm>
              <a:off x="330886" y="2598915"/>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Ethics</a:t>
              </a:r>
            </a:p>
          </p:txBody>
        </p:sp>
        <p:sp>
          <p:nvSpPr>
            <p:cNvPr id="51" name="Rectangle: Rounded Corners 50">
              <a:extLst>
                <a:ext uri="{FF2B5EF4-FFF2-40B4-BE49-F238E27FC236}">
                  <a16:creationId xmlns:a16="http://schemas.microsoft.com/office/drawing/2014/main" id="{1677C966-BB1C-8946-0C67-65B24302924B}"/>
                </a:ext>
              </a:extLst>
            </p:cNvPr>
            <p:cNvSpPr/>
            <p:nvPr/>
          </p:nvSpPr>
          <p:spPr>
            <a:xfrm>
              <a:off x="1205176" y="25989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Single Sign-on</a:t>
              </a:r>
            </a:p>
          </p:txBody>
        </p:sp>
        <p:sp>
          <p:nvSpPr>
            <p:cNvPr id="52" name="Rectangle: Rounded Corners 51">
              <a:extLst>
                <a:ext uri="{FF2B5EF4-FFF2-40B4-BE49-F238E27FC236}">
                  <a16:creationId xmlns:a16="http://schemas.microsoft.com/office/drawing/2014/main" id="{FA182394-A069-9AA4-FCB8-C4603F0E5B42}"/>
                </a:ext>
              </a:extLst>
            </p:cNvPr>
            <p:cNvSpPr/>
            <p:nvPr/>
          </p:nvSpPr>
          <p:spPr>
            <a:xfrm>
              <a:off x="1205176" y="285325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Cyber Security</a:t>
              </a:r>
            </a:p>
          </p:txBody>
        </p:sp>
        <p:sp>
          <p:nvSpPr>
            <p:cNvPr id="53" name="Rectangle: Rounded Corners 52">
              <a:extLst>
                <a:ext uri="{FF2B5EF4-FFF2-40B4-BE49-F238E27FC236}">
                  <a16:creationId xmlns:a16="http://schemas.microsoft.com/office/drawing/2014/main" id="{C9719B30-3196-7E1E-3F09-5058BBEC9220}"/>
                </a:ext>
              </a:extLst>
            </p:cNvPr>
            <p:cNvSpPr/>
            <p:nvPr/>
          </p:nvSpPr>
          <p:spPr>
            <a:xfrm>
              <a:off x="2089217" y="2859708"/>
              <a:ext cx="906710"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DPIA</a:t>
              </a:r>
            </a:p>
          </p:txBody>
        </p:sp>
        <p:sp>
          <p:nvSpPr>
            <p:cNvPr id="54" name="Rectangle: Rounded Corners 53">
              <a:extLst>
                <a:ext uri="{FF2B5EF4-FFF2-40B4-BE49-F238E27FC236}">
                  <a16:creationId xmlns:a16="http://schemas.microsoft.com/office/drawing/2014/main" id="{136BB98B-9E6A-4D00-EF59-7985A4015896}"/>
                </a:ext>
              </a:extLst>
            </p:cNvPr>
            <p:cNvSpPr/>
            <p:nvPr/>
          </p:nvSpPr>
          <p:spPr>
            <a:xfrm>
              <a:off x="2089217" y="2614308"/>
              <a:ext cx="906710"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Information Sharing Agreement</a:t>
              </a:r>
            </a:p>
          </p:txBody>
        </p:sp>
        <p:sp>
          <p:nvSpPr>
            <p:cNvPr id="56" name="Rectangle: Rounded Corners 55">
              <a:extLst>
                <a:ext uri="{FF2B5EF4-FFF2-40B4-BE49-F238E27FC236}">
                  <a16:creationId xmlns:a16="http://schemas.microsoft.com/office/drawing/2014/main" id="{7D54F4BD-A1D4-4DDB-CF6A-15E603E70447}"/>
                </a:ext>
              </a:extLst>
            </p:cNvPr>
            <p:cNvSpPr/>
            <p:nvPr/>
          </p:nvSpPr>
          <p:spPr>
            <a:xfrm>
              <a:off x="330886" y="3121362"/>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privacy preferences</a:t>
              </a:r>
            </a:p>
          </p:txBody>
        </p:sp>
        <p:sp>
          <p:nvSpPr>
            <p:cNvPr id="64" name="Rectangle: Rounded Corners 63">
              <a:extLst>
                <a:ext uri="{FF2B5EF4-FFF2-40B4-BE49-F238E27FC236}">
                  <a16:creationId xmlns:a16="http://schemas.microsoft.com/office/drawing/2014/main" id="{403DFF08-5D36-66BD-7554-D494DD758E16}"/>
                </a:ext>
              </a:extLst>
            </p:cNvPr>
            <p:cNvSpPr/>
            <p:nvPr/>
          </p:nvSpPr>
          <p:spPr>
            <a:xfrm>
              <a:off x="1205176" y="3120855"/>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Digital Risk Management</a:t>
              </a:r>
            </a:p>
          </p:txBody>
        </p:sp>
      </p:grpSp>
      <p:grpSp>
        <p:nvGrpSpPr>
          <p:cNvPr id="81" name="Group 80">
            <a:extLst>
              <a:ext uri="{FF2B5EF4-FFF2-40B4-BE49-F238E27FC236}">
                <a16:creationId xmlns:a16="http://schemas.microsoft.com/office/drawing/2014/main" id="{9074486B-AE58-F631-39CB-CBFD7A1E6AC0}"/>
              </a:ext>
            </a:extLst>
          </p:cNvPr>
          <p:cNvGrpSpPr/>
          <p:nvPr/>
        </p:nvGrpSpPr>
        <p:grpSpPr>
          <a:xfrm>
            <a:off x="3154461" y="2823806"/>
            <a:ext cx="2888622" cy="943357"/>
            <a:chOff x="3139615" y="2571856"/>
            <a:chExt cx="2858400" cy="982800"/>
          </a:xfrm>
        </p:grpSpPr>
        <p:sp>
          <p:nvSpPr>
            <p:cNvPr id="39" name="Rectangle: Rounded Corners 38">
              <a:extLst>
                <a:ext uri="{FF2B5EF4-FFF2-40B4-BE49-F238E27FC236}">
                  <a16:creationId xmlns:a16="http://schemas.microsoft.com/office/drawing/2014/main" id="{69278198-FE67-F112-D1FB-DB547B6C3D0A}"/>
                </a:ext>
              </a:extLst>
            </p:cNvPr>
            <p:cNvSpPr/>
            <p:nvPr/>
          </p:nvSpPr>
          <p:spPr>
            <a:xfrm>
              <a:off x="3139615" y="2571856"/>
              <a:ext cx="2858400" cy="982800"/>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62" name="Rectangle: Rounded Corners 61">
              <a:extLst>
                <a:ext uri="{FF2B5EF4-FFF2-40B4-BE49-F238E27FC236}">
                  <a16:creationId xmlns:a16="http://schemas.microsoft.com/office/drawing/2014/main" id="{EFAB4BC8-A0DC-352A-931F-709268078CEC}"/>
                </a:ext>
              </a:extLst>
            </p:cNvPr>
            <p:cNvSpPr/>
            <p:nvPr/>
          </p:nvSpPr>
          <p:spPr>
            <a:xfrm>
              <a:off x="3211254" y="2753009"/>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5" name="Rectangle: Rounded Corners 64">
              <a:extLst>
                <a:ext uri="{FF2B5EF4-FFF2-40B4-BE49-F238E27FC236}">
                  <a16:creationId xmlns:a16="http://schemas.microsoft.com/office/drawing/2014/main" id="{142F5829-4CBD-EDF5-CAB4-B9C70B7F9AF8}"/>
                </a:ext>
              </a:extLst>
            </p:cNvPr>
            <p:cNvSpPr/>
            <p:nvPr/>
          </p:nvSpPr>
          <p:spPr>
            <a:xfrm>
              <a:off x="3216641" y="302271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8" name="Rectangle: Rounded Corners 67">
              <a:extLst>
                <a:ext uri="{FF2B5EF4-FFF2-40B4-BE49-F238E27FC236}">
                  <a16:creationId xmlns:a16="http://schemas.microsoft.com/office/drawing/2014/main" id="{B5D1CB65-89FF-B9EE-5EB8-005944F53BEA}"/>
                </a:ext>
              </a:extLst>
            </p:cNvPr>
            <p:cNvSpPr/>
            <p:nvPr/>
          </p:nvSpPr>
          <p:spPr>
            <a:xfrm>
              <a:off x="4105842" y="2753009"/>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9" name="Rectangle: Rounded Corners 68">
              <a:extLst>
                <a:ext uri="{FF2B5EF4-FFF2-40B4-BE49-F238E27FC236}">
                  <a16:creationId xmlns:a16="http://schemas.microsoft.com/office/drawing/2014/main" id="{40904C19-B126-9D12-81A8-D63C00D95F36}"/>
                </a:ext>
              </a:extLst>
            </p:cNvPr>
            <p:cNvSpPr/>
            <p:nvPr/>
          </p:nvSpPr>
          <p:spPr>
            <a:xfrm>
              <a:off x="4108597" y="302271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0" name="Rectangle: Rounded Corners 69">
              <a:extLst>
                <a:ext uri="{FF2B5EF4-FFF2-40B4-BE49-F238E27FC236}">
                  <a16:creationId xmlns:a16="http://schemas.microsoft.com/office/drawing/2014/main" id="{0B2703AC-72E6-4E80-3351-9558FB9BBE6D}"/>
                </a:ext>
              </a:extLst>
            </p:cNvPr>
            <p:cNvSpPr/>
            <p:nvPr/>
          </p:nvSpPr>
          <p:spPr>
            <a:xfrm>
              <a:off x="5004635" y="2753009"/>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1" name="Rectangle: Rounded Corners 70">
              <a:extLst>
                <a:ext uri="{FF2B5EF4-FFF2-40B4-BE49-F238E27FC236}">
                  <a16:creationId xmlns:a16="http://schemas.microsoft.com/office/drawing/2014/main" id="{4D7501AC-3027-1C1A-AD1A-D6520E5A9FF2}"/>
                </a:ext>
              </a:extLst>
            </p:cNvPr>
            <p:cNvSpPr/>
            <p:nvPr/>
          </p:nvSpPr>
          <p:spPr>
            <a:xfrm>
              <a:off x="5004635" y="302271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8" name="Rectangle: Rounded Corners 87">
              <a:extLst>
                <a:ext uri="{FF2B5EF4-FFF2-40B4-BE49-F238E27FC236}">
                  <a16:creationId xmlns:a16="http://schemas.microsoft.com/office/drawing/2014/main" id="{94723E27-1E66-F46B-CDA7-829EE4C241A9}"/>
                </a:ext>
              </a:extLst>
            </p:cNvPr>
            <p:cNvSpPr/>
            <p:nvPr/>
          </p:nvSpPr>
          <p:spPr>
            <a:xfrm>
              <a:off x="3216641" y="3292421"/>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 name="Rectangle: Rounded Corners 17">
              <a:extLst>
                <a:ext uri="{FF2B5EF4-FFF2-40B4-BE49-F238E27FC236}">
                  <a16:creationId xmlns:a16="http://schemas.microsoft.com/office/drawing/2014/main" id="{C1D74C69-81CC-8B5B-A1E0-6A3CE67EEB8D}"/>
                </a:ext>
              </a:extLst>
            </p:cNvPr>
            <p:cNvSpPr/>
            <p:nvPr/>
          </p:nvSpPr>
          <p:spPr>
            <a:xfrm>
              <a:off x="4108597" y="3292944"/>
              <a:ext cx="995708"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Robust data classification system</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25" name="Rectangle: Rounded Corners 24">
            <a:extLst>
              <a:ext uri="{FF2B5EF4-FFF2-40B4-BE49-F238E27FC236}">
                <a16:creationId xmlns:a16="http://schemas.microsoft.com/office/drawing/2014/main" id="{4E60D650-0BD9-6C2E-121F-06240CBBAD7D}"/>
              </a:ext>
            </a:extLst>
          </p:cNvPr>
          <p:cNvSpPr/>
          <p:nvPr/>
        </p:nvSpPr>
        <p:spPr>
          <a:xfrm>
            <a:off x="40852" y="1869942"/>
            <a:ext cx="3063509" cy="88306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grpSp>
        <p:nvGrpSpPr>
          <p:cNvPr id="110" name="Group 109">
            <a:extLst>
              <a:ext uri="{FF2B5EF4-FFF2-40B4-BE49-F238E27FC236}">
                <a16:creationId xmlns:a16="http://schemas.microsoft.com/office/drawing/2014/main" id="{3ED198B0-D5DB-1D4E-CD78-286FBB746C5A}"/>
              </a:ext>
            </a:extLst>
          </p:cNvPr>
          <p:cNvGrpSpPr/>
          <p:nvPr/>
        </p:nvGrpSpPr>
        <p:grpSpPr>
          <a:xfrm>
            <a:off x="6108721" y="1699803"/>
            <a:ext cx="2988730" cy="2155506"/>
            <a:chOff x="6273881" y="1531159"/>
            <a:chExt cx="2790289" cy="2168171"/>
          </a:xfrm>
        </p:grpSpPr>
        <p:grpSp>
          <p:nvGrpSpPr>
            <p:cNvPr id="89" name="Group 88">
              <a:extLst>
                <a:ext uri="{FF2B5EF4-FFF2-40B4-BE49-F238E27FC236}">
                  <a16:creationId xmlns:a16="http://schemas.microsoft.com/office/drawing/2014/main" id="{F1E0EA97-44E3-2FCD-30CA-7DF490D1A1CD}"/>
                </a:ext>
              </a:extLst>
            </p:cNvPr>
            <p:cNvGrpSpPr/>
            <p:nvPr/>
          </p:nvGrpSpPr>
          <p:grpSpPr>
            <a:xfrm>
              <a:off x="6273881" y="1531159"/>
              <a:ext cx="2790289" cy="2168171"/>
              <a:chOff x="6634892" y="2328527"/>
              <a:chExt cx="2790289" cy="2168171"/>
            </a:xfrm>
          </p:grpSpPr>
          <p:grpSp>
            <p:nvGrpSpPr>
              <p:cNvPr id="80" name="Group 79">
                <a:extLst>
                  <a:ext uri="{FF2B5EF4-FFF2-40B4-BE49-F238E27FC236}">
                    <a16:creationId xmlns:a16="http://schemas.microsoft.com/office/drawing/2014/main" id="{E872B25A-9DE8-ED33-3B23-FA6277CF2FFC}"/>
                  </a:ext>
                </a:extLst>
              </p:cNvPr>
              <p:cNvGrpSpPr/>
              <p:nvPr/>
            </p:nvGrpSpPr>
            <p:grpSpPr>
              <a:xfrm>
                <a:off x="6634892" y="2328527"/>
                <a:ext cx="2790289" cy="2168171"/>
                <a:chOff x="6634892" y="2328527"/>
                <a:chExt cx="2790289" cy="2168171"/>
              </a:xfrm>
            </p:grpSpPr>
            <p:sp>
              <p:nvSpPr>
                <p:cNvPr id="31" name="Rectangle: Rounded Corners 30">
                  <a:extLst>
                    <a:ext uri="{FF2B5EF4-FFF2-40B4-BE49-F238E27FC236}">
                      <a16:creationId xmlns:a16="http://schemas.microsoft.com/office/drawing/2014/main" id="{9C34B067-1E65-36EF-16DD-743F361C0084}"/>
                    </a:ext>
                  </a:extLst>
                </p:cNvPr>
                <p:cNvSpPr/>
                <p:nvPr/>
              </p:nvSpPr>
              <p:spPr>
                <a:xfrm>
                  <a:off x="6634892" y="2328527"/>
                  <a:ext cx="2790289" cy="216817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66" name="Rectangle: Rounded Corners 65">
                  <a:extLst>
                    <a:ext uri="{FF2B5EF4-FFF2-40B4-BE49-F238E27FC236}">
                      <a16:creationId xmlns:a16="http://schemas.microsoft.com/office/drawing/2014/main" id="{3B3E5257-380E-BAD8-2AFB-F0E65E8986AB}"/>
                    </a:ext>
                  </a:extLst>
                </p:cNvPr>
                <p:cNvSpPr/>
                <p:nvPr/>
              </p:nvSpPr>
              <p:spPr>
                <a:xfrm>
                  <a:off x="6728583" y="255057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2" name="Rectangle: Rounded Corners 71">
                  <a:extLst>
                    <a:ext uri="{FF2B5EF4-FFF2-40B4-BE49-F238E27FC236}">
                      <a16:creationId xmlns:a16="http://schemas.microsoft.com/office/drawing/2014/main" id="{41C9085B-4CC4-8A93-553C-7FB4581360D3}"/>
                    </a:ext>
                  </a:extLst>
                </p:cNvPr>
                <p:cNvSpPr/>
                <p:nvPr/>
              </p:nvSpPr>
              <p:spPr>
                <a:xfrm>
                  <a:off x="6728583" y="282157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3" name="Rectangle: Rounded Corners 72">
                  <a:extLst>
                    <a:ext uri="{FF2B5EF4-FFF2-40B4-BE49-F238E27FC236}">
                      <a16:creationId xmlns:a16="http://schemas.microsoft.com/office/drawing/2014/main" id="{71CFCA49-2FD6-505A-3C6F-11FC206A8ECD}"/>
                    </a:ext>
                  </a:extLst>
                </p:cNvPr>
                <p:cNvSpPr/>
                <p:nvPr/>
              </p:nvSpPr>
              <p:spPr>
                <a:xfrm>
                  <a:off x="7619595" y="255057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8" name="Rectangle: Rounded Corners 107">
                  <a:extLst>
                    <a:ext uri="{FF2B5EF4-FFF2-40B4-BE49-F238E27FC236}">
                      <a16:creationId xmlns:a16="http://schemas.microsoft.com/office/drawing/2014/main" id="{2399A7A7-0716-4F34-CA9E-C51B3798920C}"/>
                    </a:ext>
                  </a:extLst>
                </p:cNvPr>
                <p:cNvSpPr/>
                <p:nvPr/>
              </p:nvSpPr>
              <p:spPr>
                <a:xfrm>
                  <a:off x="8510607" y="2550577"/>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74" name="Rectangle: Rounded Corners 73">
                <a:extLst>
                  <a:ext uri="{FF2B5EF4-FFF2-40B4-BE49-F238E27FC236}">
                    <a16:creationId xmlns:a16="http://schemas.microsoft.com/office/drawing/2014/main" id="{183F6BD5-0437-032A-E396-D02626BD8195}"/>
                  </a:ext>
                </a:extLst>
              </p:cNvPr>
              <p:cNvSpPr/>
              <p:nvPr/>
            </p:nvSpPr>
            <p:spPr>
              <a:xfrm>
                <a:off x="7619595" y="282157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1" name="Rectangle: Rounded Corners 100">
                <a:extLst>
                  <a:ext uri="{FF2B5EF4-FFF2-40B4-BE49-F238E27FC236}">
                    <a16:creationId xmlns:a16="http://schemas.microsoft.com/office/drawing/2014/main" id="{DD51DC48-175D-846B-801F-F526DF7D2895}"/>
                  </a:ext>
                </a:extLst>
              </p:cNvPr>
              <p:cNvSpPr/>
              <p:nvPr/>
            </p:nvSpPr>
            <p:spPr>
              <a:xfrm>
                <a:off x="6728583" y="309258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0" name="Rectangle: Rounded Corners 89">
                <a:extLst>
                  <a:ext uri="{FF2B5EF4-FFF2-40B4-BE49-F238E27FC236}">
                    <a16:creationId xmlns:a16="http://schemas.microsoft.com/office/drawing/2014/main" id="{00EDB155-270F-258D-EB42-EF126F52944D}"/>
                  </a:ext>
                </a:extLst>
              </p:cNvPr>
              <p:cNvSpPr/>
              <p:nvPr/>
            </p:nvSpPr>
            <p:spPr>
              <a:xfrm>
                <a:off x="6728583" y="336358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8" name="Rectangle: Rounded Corners 7">
              <a:extLst>
                <a:ext uri="{FF2B5EF4-FFF2-40B4-BE49-F238E27FC236}">
                  <a16:creationId xmlns:a16="http://schemas.microsoft.com/office/drawing/2014/main" id="{722CA5D5-CFB8-45D3-4A84-3B5221DDB634}"/>
                </a:ext>
              </a:extLst>
            </p:cNvPr>
            <p:cNvSpPr/>
            <p:nvPr/>
          </p:nvSpPr>
          <p:spPr>
            <a:xfrm>
              <a:off x="7258584" y="229521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 name="Rectangle: Rounded Corners 13">
              <a:extLst>
                <a:ext uri="{FF2B5EF4-FFF2-40B4-BE49-F238E27FC236}">
                  <a16:creationId xmlns:a16="http://schemas.microsoft.com/office/drawing/2014/main" id="{9345813B-5541-08F2-C5B4-2D987B8BA1DE}"/>
                </a:ext>
              </a:extLst>
            </p:cNvPr>
            <p:cNvSpPr/>
            <p:nvPr/>
          </p:nvSpPr>
          <p:spPr>
            <a:xfrm>
              <a:off x="7258584" y="25662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5" name="Rectangle: Rounded Corners 94">
              <a:extLst>
                <a:ext uri="{FF2B5EF4-FFF2-40B4-BE49-F238E27FC236}">
                  <a16:creationId xmlns:a16="http://schemas.microsoft.com/office/drawing/2014/main" id="{31633286-23CF-964D-2D63-159CCD0E9AF3}"/>
                </a:ext>
              </a:extLst>
            </p:cNvPr>
            <p:cNvSpPr/>
            <p:nvPr/>
          </p:nvSpPr>
          <p:spPr>
            <a:xfrm>
              <a:off x="7258584" y="283721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6" name="Rectangle: Rounded Corners 95">
              <a:extLst>
                <a:ext uri="{FF2B5EF4-FFF2-40B4-BE49-F238E27FC236}">
                  <a16:creationId xmlns:a16="http://schemas.microsoft.com/office/drawing/2014/main" id="{D0D630E0-233F-5F88-13D5-7880CFBAFC3A}"/>
                </a:ext>
              </a:extLst>
            </p:cNvPr>
            <p:cNvSpPr/>
            <p:nvPr/>
          </p:nvSpPr>
          <p:spPr>
            <a:xfrm>
              <a:off x="7258584"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7" name="Rectangle: Rounded Corners 96">
              <a:extLst>
                <a:ext uri="{FF2B5EF4-FFF2-40B4-BE49-F238E27FC236}">
                  <a16:creationId xmlns:a16="http://schemas.microsoft.com/office/drawing/2014/main" id="{2D851D4E-6AAE-9F44-0883-B082236D8D74}"/>
                </a:ext>
              </a:extLst>
            </p:cNvPr>
            <p:cNvSpPr/>
            <p:nvPr/>
          </p:nvSpPr>
          <p:spPr>
            <a:xfrm>
              <a:off x="6367572"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8" name="Rectangle: Rounded Corners 97">
              <a:extLst>
                <a:ext uri="{FF2B5EF4-FFF2-40B4-BE49-F238E27FC236}">
                  <a16:creationId xmlns:a16="http://schemas.microsoft.com/office/drawing/2014/main" id="{564126F9-062A-5392-D677-33F5F784C35D}"/>
                </a:ext>
              </a:extLst>
            </p:cNvPr>
            <p:cNvSpPr/>
            <p:nvPr/>
          </p:nvSpPr>
          <p:spPr>
            <a:xfrm>
              <a:off x="6367572" y="283721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9" name="Rectangle: Rounded Corners 98">
              <a:extLst>
                <a:ext uri="{FF2B5EF4-FFF2-40B4-BE49-F238E27FC236}">
                  <a16:creationId xmlns:a16="http://schemas.microsoft.com/office/drawing/2014/main" id="{D686147E-DC68-0197-E7EE-ACF69AA1B028}"/>
                </a:ext>
              </a:extLst>
            </p:cNvPr>
            <p:cNvSpPr/>
            <p:nvPr/>
          </p:nvSpPr>
          <p:spPr>
            <a:xfrm>
              <a:off x="8149596"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0" name="Rectangle: Rounded Corners 99">
              <a:extLst>
                <a:ext uri="{FF2B5EF4-FFF2-40B4-BE49-F238E27FC236}">
                  <a16:creationId xmlns:a16="http://schemas.microsoft.com/office/drawing/2014/main" id="{6F3A23F4-9AAA-2A1A-7CF5-F9A976F1BEB0}"/>
                </a:ext>
              </a:extLst>
            </p:cNvPr>
            <p:cNvSpPr/>
            <p:nvPr/>
          </p:nvSpPr>
          <p:spPr>
            <a:xfrm>
              <a:off x="8149596" y="283721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2" name="Rectangle: Rounded Corners 101">
              <a:extLst>
                <a:ext uri="{FF2B5EF4-FFF2-40B4-BE49-F238E27FC236}">
                  <a16:creationId xmlns:a16="http://schemas.microsoft.com/office/drawing/2014/main" id="{F162B975-D542-0819-019D-B4DA65CB9003}"/>
                </a:ext>
              </a:extLst>
            </p:cNvPr>
            <p:cNvSpPr/>
            <p:nvPr/>
          </p:nvSpPr>
          <p:spPr>
            <a:xfrm>
              <a:off x="8149596" y="25662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3" name="Rectangle: Rounded Corners 102">
              <a:extLst>
                <a:ext uri="{FF2B5EF4-FFF2-40B4-BE49-F238E27FC236}">
                  <a16:creationId xmlns:a16="http://schemas.microsoft.com/office/drawing/2014/main" id="{75CD6A9F-1838-8342-8DE5-76AFED9F7258}"/>
                </a:ext>
              </a:extLst>
            </p:cNvPr>
            <p:cNvSpPr/>
            <p:nvPr/>
          </p:nvSpPr>
          <p:spPr>
            <a:xfrm>
              <a:off x="8149596" y="229521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Rectangle: Rounded Corners 20">
              <a:extLst>
                <a:ext uri="{FF2B5EF4-FFF2-40B4-BE49-F238E27FC236}">
                  <a16:creationId xmlns:a16="http://schemas.microsoft.com/office/drawing/2014/main" id="{E600DF6B-A46B-D151-A900-EE41E2E395AD}"/>
                </a:ext>
              </a:extLst>
            </p:cNvPr>
            <p:cNvSpPr/>
            <p:nvPr/>
          </p:nvSpPr>
          <p:spPr>
            <a:xfrm>
              <a:off x="6367572" y="337922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3F08E6BE-DD88-B4AD-14A9-95335F6515FD}"/>
                </a:ext>
              </a:extLst>
            </p:cNvPr>
            <p:cNvSpPr/>
            <p:nvPr/>
          </p:nvSpPr>
          <p:spPr>
            <a:xfrm>
              <a:off x="8149596" y="202421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Rounded Corners 5">
              <a:extLst>
                <a:ext uri="{FF2B5EF4-FFF2-40B4-BE49-F238E27FC236}">
                  <a16:creationId xmlns:a16="http://schemas.microsoft.com/office/drawing/2014/main" id="{6A0FF8F3-C21E-333F-393A-55EB02FB2598}"/>
                </a:ext>
              </a:extLst>
            </p:cNvPr>
            <p:cNvSpPr/>
            <p:nvPr/>
          </p:nvSpPr>
          <p:spPr>
            <a:xfrm>
              <a:off x="7258584" y="33784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grpSp>
        <p:nvGrpSpPr>
          <p:cNvPr id="17" name="Group 16">
            <a:extLst>
              <a:ext uri="{FF2B5EF4-FFF2-40B4-BE49-F238E27FC236}">
                <a16:creationId xmlns:a16="http://schemas.microsoft.com/office/drawing/2014/main" id="{B6E46E37-466B-9E13-6B94-C6E0BD5E5C8B}"/>
              </a:ext>
            </a:extLst>
          </p:cNvPr>
          <p:cNvGrpSpPr/>
          <p:nvPr/>
        </p:nvGrpSpPr>
        <p:grpSpPr>
          <a:xfrm>
            <a:off x="486552" y="1169954"/>
            <a:ext cx="8170896" cy="496330"/>
            <a:chOff x="358701" y="1169954"/>
            <a:chExt cx="8170896" cy="496330"/>
          </a:xfrm>
        </p:grpSpPr>
        <p:sp>
          <p:nvSpPr>
            <p:cNvPr id="4" name="Rectangle: Rounded Corners 3">
              <a:extLst>
                <a:ext uri="{FF2B5EF4-FFF2-40B4-BE49-F238E27FC236}">
                  <a16:creationId xmlns:a16="http://schemas.microsoft.com/office/drawing/2014/main" id="{84FF69BB-37B5-CCA1-C048-555119804CAB}"/>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5" name="Rectangle: Rounded Corners 4">
              <a:extLst>
                <a:ext uri="{FF2B5EF4-FFF2-40B4-BE49-F238E27FC236}">
                  <a16:creationId xmlns:a16="http://schemas.microsoft.com/office/drawing/2014/main" id="{94233447-C8AF-FEAB-C5F6-63136AA77B3A}"/>
                </a:ext>
              </a:extLst>
            </p:cNvPr>
            <p:cNvSpPr/>
            <p:nvPr/>
          </p:nvSpPr>
          <p:spPr>
            <a:xfrm>
              <a:off x="471835"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7" name="Rectangle: Rounded Corners 6">
              <a:extLst>
                <a:ext uri="{FF2B5EF4-FFF2-40B4-BE49-F238E27FC236}">
                  <a16:creationId xmlns:a16="http://schemas.microsoft.com/office/drawing/2014/main" id="{B57AAB4F-CA09-62A5-AAD3-EC37DB897E3D}"/>
                </a:ext>
              </a:extLst>
            </p:cNvPr>
            <p:cNvSpPr/>
            <p:nvPr/>
          </p:nvSpPr>
          <p:spPr>
            <a:xfrm>
              <a:off x="5532310"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10" name="Rectangle: Rounded Corners 9">
              <a:extLst>
                <a:ext uri="{FF2B5EF4-FFF2-40B4-BE49-F238E27FC236}">
                  <a16:creationId xmlns:a16="http://schemas.microsoft.com/office/drawing/2014/main" id="{DFB4D7F3-DCD9-D061-647D-4186589FE384}"/>
                </a:ext>
              </a:extLst>
            </p:cNvPr>
            <p:cNvSpPr/>
            <p:nvPr/>
          </p:nvSpPr>
          <p:spPr>
            <a:xfrm>
              <a:off x="6544405"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22" name="Rectangle: Rounded Corners 21">
              <a:extLst>
                <a:ext uri="{FF2B5EF4-FFF2-40B4-BE49-F238E27FC236}">
                  <a16:creationId xmlns:a16="http://schemas.microsoft.com/office/drawing/2014/main" id="{8588B25F-E3C9-B52A-B511-48282ACFB152}"/>
                </a:ext>
              </a:extLst>
            </p:cNvPr>
            <p:cNvSpPr/>
            <p:nvPr/>
          </p:nvSpPr>
          <p:spPr>
            <a:xfrm>
              <a:off x="3508120"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23" name="Rectangle: Rounded Corners 22">
              <a:extLst>
                <a:ext uri="{FF2B5EF4-FFF2-40B4-BE49-F238E27FC236}">
                  <a16:creationId xmlns:a16="http://schemas.microsoft.com/office/drawing/2014/main" id="{9AB1FD14-F7CA-F4B4-DDF9-44EB6A40AD4E}"/>
                </a:ext>
              </a:extLst>
            </p:cNvPr>
            <p:cNvSpPr/>
            <p:nvPr/>
          </p:nvSpPr>
          <p:spPr>
            <a:xfrm>
              <a:off x="1483930"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24" name="Rectangle: Rounded Corners 23">
              <a:extLst>
                <a:ext uri="{FF2B5EF4-FFF2-40B4-BE49-F238E27FC236}">
                  <a16:creationId xmlns:a16="http://schemas.microsoft.com/office/drawing/2014/main" id="{0552BC08-2C53-12A9-6931-B6DAF845F984}"/>
                </a:ext>
              </a:extLst>
            </p:cNvPr>
            <p:cNvSpPr/>
            <p:nvPr/>
          </p:nvSpPr>
          <p:spPr>
            <a:xfrm>
              <a:off x="2496025"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29" name="Rectangle: Rounded Corners 28">
              <a:extLst>
                <a:ext uri="{FF2B5EF4-FFF2-40B4-BE49-F238E27FC236}">
                  <a16:creationId xmlns:a16="http://schemas.microsoft.com/office/drawing/2014/main" id="{FAAA5B36-12B7-99B8-01DC-BA32BFFAC97A}"/>
                </a:ext>
              </a:extLst>
            </p:cNvPr>
            <p:cNvSpPr/>
            <p:nvPr/>
          </p:nvSpPr>
          <p:spPr>
            <a:xfrm>
              <a:off x="4520215"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8" name="Rectangle: Rounded Corners 57">
              <a:extLst>
                <a:ext uri="{FF2B5EF4-FFF2-40B4-BE49-F238E27FC236}">
                  <a16:creationId xmlns:a16="http://schemas.microsoft.com/office/drawing/2014/main" id="{3D2724F2-4BBD-9C13-54B3-6DADFD29EC0C}"/>
                </a:ext>
              </a:extLst>
            </p:cNvPr>
            <p:cNvSpPr/>
            <p:nvPr/>
          </p:nvSpPr>
          <p:spPr>
            <a:xfrm>
              <a:off x="7556499"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grpSp>
      <p:sp>
        <p:nvSpPr>
          <p:cNvPr id="115" name="Rectangle: Rounded Corners 114">
            <a:extLst>
              <a:ext uri="{FF2B5EF4-FFF2-40B4-BE49-F238E27FC236}">
                <a16:creationId xmlns:a16="http://schemas.microsoft.com/office/drawing/2014/main" id="{98DBC688-EEF1-2D23-4560-AA64FAF435AF}"/>
              </a:ext>
            </a:extLst>
          </p:cNvPr>
          <p:cNvSpPr/>
          <p:nvPr/>
        </p:nvSpPr>
        <p:spPr>
          <a:xfrm>
            <a:off x="6939017" y="575102"/>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&amp; Analytics</a:t>
            </a:r>
          </a:p>
        </p:txBody>
      </p:sp>
      <p:sp>
        <p:nvSpPr>
          <p:cNvPr id="116" name="Rectangle: Rounded Corners 115">
            <a:extLst>
              <a:ext uri="{FF2B5EF4-FFF2-40B4-BE49-F238E27FC236}">
                <a16:creationId xmlns:a16="http://schemas.microsoft.com/office/drawing/2014/main" id="{1607DDB6-238D-4CD0-A113-7E001893C465}"/>
              </a:ext>
            </a:extLst>
          </p:cNvPr>
          <p:cNvSpPr/>
          <p:nvPr/>
        </p:nvSpPr>
        <p:spPr>
          <a:xfrm>
            <a:off x="7810728" y="57510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Technology &amp; Digital</a:t>
            </a:r>
          </a:p>
        </p:txBody>
      </p:sp>
      <p:sp>
        <p:nvSpPr>
          <p:cNvPr id="117" name="Rectangle: Rounded Corners 116">
            <a:extLst>
              <a:ext uri="{FF2B5EF4-FFF2-40B4-BE49-F238E27FC236}">
                <a16:creationId xmlns:a16="http://schemas.microsoft.com/office/drawing/2014/main" id="{C1C2371A-A2A0-D00A-FDD6-A4A902F591A5}"/>
              </a:ext>
            </a:extLst>
          </p:cNvPr>
          <p:cNvSpPr/>
          <p:nvPr/>
        </p:nvSpPr>
        <p:spPr>
          <a:xfrm>
            <a:off x="6939017" y="83539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118" name="Rectangle: Rounded Corners 117">
            <a:extLst>
              <a:ext uri="{FF2B5EF4-FFF2-40B4-BE49-F238E27FC236}">
                <a16:creationId xmlns:a16="http://schemas.microsoft.com/office/drawing/2014/main" id="{7E9A9CE8-A6DE-2D1C-BC9A-D10B301D8EE3}"/>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119" name="Rectangle: Rounded Corners 118">
            <a:extLst>
              <a:ext uri="{FF2B5EF4-FFF2-40B4-BE49-F238E27FC236}">
                <a16:creationId xmlns:a16="http://schemas.microsoft.com/office/drawing/2014/main" id="{593D2DB8-6589-277A-D831-59A27074C9EC}"/>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Helvetica Neue Medium"/>
              </a:rPr>
              <a:t>:</a:t>
            </a:r>
          </a:p>
        </p:txBody>
      </p:sp>
      <p:sp>
        <p:nvSpPr>
          <p:cNvPr id="9" name="Rectangle: Rounded Corners 8">
            <a:extLst>
              <a:ext uri="{FF2B5EF4-FFF2-40B4-BE49-F238E27FC236}">
                <a16:creationId xmlns:a16="http://schemas.microsoft.com/office/drawing/2014/main" id="{E12721F6-DCC7-AF17-AA70-FA3293EEF020}"/>
              </a:ext>
            </a:extLst>
          </p:cNvPr>
          <p:cNvSpPr/>
          <p:nvPr/>
        </p:nvSpPr>
        <p:spPr>
          <a:xfrm>
            <a:off x="324594" y="206361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Virtual consultations</a:t>
            </a:r>
          </a:p>
        </p:txBody>
      </p:sp>
      <p:sp>
        <p:nvSpPr>
          <p:cNvPr id="11" name="Rectangle: Rounded Corners 10">
            <a:extLst>
              <a:ext uri="{FF2B5EF4-FFF2-40B4-BE49-F238E27FC236}">
                <a16:creationId xmlns:a16="http://schemas.microsoft.com/office/drawing/2014/main" id="{62E97A27-629E-0B5C-85B6-6A624C24C1ED}"/>
              </a:ext>
            </a:extLst>
          </p:cNvPr>
          <p:cNvSpPr/>
          <p:nvPr/>
        </p:nvSpPr>
        <p:spPr>
          <a:xfrm>
            <a:off x="1198739" y="233086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Remote monitoring</a:t>
            </a:r>
          </a:p>
        </p:txBody>
      </p:sp>
      <p:sp>
        <p:nvSpPr>
          <p:cNvPr id="12" name="Rectangle: Rounded Corners 11">
            <a:extLst>
              <a:ext uri="{FF2B5EF4-FFF2-40B4-BE49-F238E27FC236}">
                <a16:creationId xmlns:a16="http://schemas.microsoft.com/office/drawing/2014/main" id="{4A292C1D-E2CE-A9EC-37E3-3FE71D1CBDFC}"/>
              </a:ext>
            </a:extLst>
          </p:cNvPr>
          <p:cNvSpPr/>
          <p:nvPr/>
        </p:nvSpPr>
        <p:spPr>
          <a:xfrm>
            <a:off x="1196932" y="20636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OOH Handover</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3" name="Rectangle: Rounded Corners 12">
            <a:extLst>
              <a:ext uri="{FF2B5EF4-FFF2-40B4-BE49-F238E27FC236}">
                <a16:creationId xmlns:a16="http://schemas.microsoft.com/office/drawing/2014/main" id="{7A1B182A-E408-5E1B-E69F-4B79466370C6}"/>
              </a:ext>
            </a:extLst>
          </p:cNvPr>
          <p:cNvSpPr/>
          <p:nvPr/>
        </p:nvSpPr>
        <p:spPr>
          <a:xfrm>
            <a:off x="2072885" y="2330869"/>
            <a:ext cx="937011"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MH &amp; LD records and assessments</a:t>
            </a:r>
          </a:p>
        </p:txBody>
      </p:sp>
      <p:sp>
        <p:nvSpPr>
          <p:cNvPr id="15" name="Rectangle: Rounded Corners 14">
            <a:extLst>
              <a:ext uri="{FF2B5EF4-FFF2-40B4-BE49-F238E27FC236}">
                <a16:creationId xmlns:a16="http://schemas.microsoft.com/office/drawing/2014/main" id="{090C59DE-F057-445F-57EB-362A874E76DF}"/>
              </a:ext>
            </a:extLst>
          </p:cNvPr>
          <p:cNvSpPr/>
          <p:nvPr/>
        </p:nvSpPr>
        <p:spPr>
          <a:xfrm>
            <a:off x="2069270" y="2063619"/>
            <a:ext cx="940626"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Primary community care records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6" name="Rectangle: Rounded Corners 15">
            <a:extLst>
              <a:ext uri="{FF2B5EF4-FFF2-40B4-BE49-F238E27FC236}">
                <a16:creationId xmlns:a16="http://schemas.microsoft.com/office/drawing/2014/main" id="{F32B6B38-1E04-0FB6-88C8-BF5DDE5564D6}"/>
              </a:ext>
            </a:extLst>
          </p:cNvPr>
          <p:cNvSpPr/>
          <p:nvPr/>
        </p:nvSpPr>
        <p:spPr>
          <a:xfrm>
            <a:off x="324594" y="233086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Transfer of care</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nvGrpSpPr>
          <p:cNvPr id="20" name="Group 19">
            <a:extLst>
              <a:ext uri="{FF2B5EF4-FFF2-40B4-BE49-F238E27FC236}">
                <a16:creationId xmlns:a16="http://schemas.microsoft.com/office/drawing/2014/main" id="{AA6D93AC-9642-A883-7EEB-DF94DF57BE53}"/>
              </a:ext>
            </a:extLst>
          </p:cNvPr>
          <p:cNvGrpSpPr/>
          <p:nvPr/>
        </p:nvGrpSpPr>
        <p:grpSpPr>
          <a:xfrm>
            <a:off x="-1" y="-5787"/>
            <a:ext cx="9143998" cy="165595"/>
            <a:chOff x="374266" y="2474302"/>
            <a:chExt cx="13719657" cy="820603"/>
          </a:xfrm>
        </p:grpSpPr>
        <p:sp>
          <p:nvSpPr>
            <p:cNvPr id="26" name="Arrow: Pentagon 25">
              <a:extLst>
                <a:ext uri="{FF2B5EF4-FFF2-40B4-BE49-F238E27FC236}">
                  <a16:creationId xmlns:a16="http://schemas.microsoft.com/office/drawing/2014/main" id="{63D84D57-C26D-8B69-802C-0EF23E632A5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7" name="Arrow: Chevron 26">
              <a:extLst>
                <a:ext uri="{FF2B5EF4-FFF2-40B4-BE49-F238E27FC236}">
                  <a16:creationId xmlns:a16="http://schemas.microsoft.com/office/drawing/2014/main" id="{A5E5CF2D-415E-AF45-4BFF-14C93F45E34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5" name="Arrow: Chevron 34">
              <a:extLst>
                <a:ext uri="{FF2B5EF4-FFF2-40B4-BE49-F238E27FC236}">
                  <a16:creationId xmlns:a16="http://schemas.microsoft.com/office/drawing/2014/main" id="{B9F27DB6-1CB1-240A-B269-5056390D86B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6" name="Arrow: Chevron 35">
              <a:extLst>
                <a:ext uri="{FF2B5EF4-FFF2-40B4-BE49-F238E27FC236}">
                  <a16:creationId xmlns:a16="http://schemas.microsoft.com/office/drawing/2014/main" id="{7A1F2827-B958-8361-2806-581774BB677D}"/>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7" name="Arrow: Chevron 36">
              <a:extLst>
                <a:ext uri="{FF2B5EF4-FFF2-40B4-BE49-F238E27FC236}">
                  <a16:creationId xmlns:a16="http://schemas.microsoft.com/office/drawing/2014/main" id="{5E7CE5A1-36D5-35A0-03C3-D0F20EDEA63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8" name="Arrow: Chevron 37">
              <a:extLst>
                <a:ext uri="{FF2B5EF4-FFF2-40B4-BE49-F238E27FC236}">
                  <a16:creationId xmlns:a16="http://schemas.microsoft.com/office/drawing/2014/main" id="{21A4F1B5-9742-C86C-C420-5FCC3D23F295}"/>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87" name="Rectangle 86">
            <a:extLst>
              <a:ext uri="{FF2B5EF4-FFF2-40B4-BE49-F238E27FC236}">
                <a16:creationId xmlns:a16="http://schemas.microsoft.com/office/drawing/2014/main" id="{5D3B8596-CB69-E6A1-7D81-617A80B6922E}"/>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dirty="0">
                <a:solidFill>
                  <a:srgbClr val="1F355E"/>
                </a:solidFill>
                <a:latin typeface="Arial" panose="020B0604020202020204" pitchFamily="34" charset="0"/>
                <a:cs typeface="Arial" panose="020B0604020202020204" pitchFamily="34" charset="0"/>
              </a:rPr>
              <a:t>Below is a comprehensive and ambitious list of the digital and data capabilities that SBU aims to achieve by 2036 through the successful delivery and implementation of the. These capabilities are categorised based on the main digital enabler they align with, although many of them cut across multiple.  </a:t>
            </a:r>
          </a:p>
        </p:txBody>
      </p:sp>
      <p:sp>
        <p:nvSpPr>
          <p:cNvPr id="83" name="Title 1">
            <a:extLst>
              <a:ext uri="{FF2B5EF4-FFF2-40B4-BE49-F238E27FC236}">
                <a16:creationId xmlns:a16="http://schemas.microsoft.com/office/drawing/2014/main" id="{E8C3DFC1-698B-58A1-855A-7717BCFC34F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1F355E"/>
                </a:solidFill>
                <a:effectLst/>
                <a:uLnTx/>
                <a:uFillTx/>
                <a:latin typeface="Arial Black" panose="020B0A04020102020204" pitchFamily="34" charset="0"/>
                <a:cs typeface="Arial" panose="020B0604020202020204" pitchFamily="34" charset="0"/>
                <a:sym typeface="Helvetica Neue Medium"/>
              </a:rPr>
              <a:t>Our Vision for SBU’s </a:t>
            </a:r>
            <a:r>
              <a:rPr kumimoji="0" lang="en-US" sz="2400" b="0" i="0" u="none" kern="0" cap="none" spc="0" normalizeH="0" baseline="0" noProof="0" dirty="0">
                <a:ln>
                  <a:noFill/>
                </a:ln>
                <a:solidFill>
                  <a:srgbClr val="1F355E"/>
                </a:solidFill>
                <a:effectLst/>
                <a:uLnTx/>
                <a:uFillTx/>
                <a:latin typeface="Arial Black" panose="020B0A04020102020204" pitchFamily="34" charset="0"/>
                <a:cs typeface="Arial" panose="020B0604020202020204" pitchFamily="34" charset="0"/>
                <a:sym typeface="Helvetica Neue Medium"/>
              </a:rPr>
              <a:t>Digital</a:t>
            </a:r>
            <a:r>
              <a:rPr kumimoji="0" lang="en-US" sz="2400" b="0" i="0" u="none" strike="noStrike" kern="0" cap="none" spc="0" normalizeH="0" baseline="0" noProof="0" dirty="0">
                <a:ln>
                  <a:noFill/>
                </a:ln>
                <a:solidFill>
                  <a:srgbClr val="1F355E"/>
                </a:solidFill>
                <a:effectLst/>
                <a:uLnTx/>
                <a:uFillTx/>
                <a:latin typeface="Arial Black" panose="020B0A04020102020204" pitchFamily="34" charset="0"/>
                <a:cs typeface="Arial" panose="020B0604020202020204" pitchFamily="34" charset="0"/>
                <a:sym typeface="Helvetica Neue Medium"/>
              </a:rPr>
              <a:t> Capabilities in 2036</a:t>
            </a:r>
            <a:endParaRPr kumimoji="0" lang="en-GB" sz="2400" b="0" i="0" u="none" strike="noStrike" kern="0" cap="none" spc="0" normalizeH="0" baseline="0" noProof="0" dirty="0">
              <a:ln>
                <a:noFill/>
              </a:ln>
              <a:solidFill>
                <a:srgbClr val="1F355E"/>
              </a:solidFill>
              <a:effectLst/>
              <a:uLnTx/>
              <a:uFillTx/>
              <a:latin typeface="Arial Black" panose="020B0A04020102020204" pitchFamily="34" charset="0"/>
              <a:cs typeface="Arial" panose="020B0604020202020204" pitchFamily="34" charset="0"/>
              <a:sym typeface="Helvetica Neue Medium"/>
            </a:endParaRPr>
          </a:p>
        </p:txBody>
      </p:sp>
      <p:grpSp>
        <p:nvGrpSpPr>
          <p:cNvPr id="77" name="Group 76">
            <a:extLst>
              <a:ext uri="{FF2B5EF4-FFF2-40B4-BE49-F238E27FC236}">
                <a16:creationId xmlns:a16="http://schemas.microsoft.com/office/drawing/2014/main" id="{2B051A36-4E5E-7D65-B483-402853979AF2}"/>
              </a:ext>
            </a:extLst>
          </p:cNvPr>
          <p:cNvGrpSpPr/>
          <p:nvPr/>
        </p:nvGrpSpPr>
        <p:grpSpPr>
          <a:xfrm>
            <a:off x="-1" y="3902393"/>
            <a:ext cx="9144001" cy="527714"/>
            <a:chOff x="-874721" y="3437417"/>
            <a:chExt cx="8863771" cy="527714"/>
          </a:xfrm>
        </p:grpSpPr>
        <p:sp>
          <p:nvSpPr>
            <p:cNvPr id="91" name="Rectangle: Rounded Corners 90">
              <a:extLst>
                <a:ext uri="{FF2B5EF4-FFF2-40B4-BE49-F238E27FC236}">
                  <a16:creationId xmlns:a16="http://schemas.microsoft.com/office/drawing/2014/main" id="{3AA68D6F-7608-928C-0432-4BF8A188B37A}"/>
                </a:ext>
              </a:extLst>
            </p:cNvPr>
            <p:cNvSpPr/>
            <p:nvPr/>
          </p:nvSpPr>
          <p:spPr>
            <a:xfrm>
              <a:off x="-874721" y="3437417"/>
              <a:ext cx="886377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92" name="Rectangle: Rounded Corners 91">
              <a:extLst>
                <a:ext uri="{FF2B5EF4-FFF2-40B4-BE49-F238E27FC236}">
                  <a16:creationId xmlns:a16="http://schemas.microsoft.com/office/drawing/2014/main" id="{311BA21D-4117-3BD9-70CE-F63B71197AD9}"/>
                </a:ext>
              </a:extLst>
            </p:cNvPr>
            <p:cNvSpPr/>
            <p:nvPr/>
          </p:nvSpPr>
          <p:spPr>
            <a:xfrm>
              <a:off x="926158" y="360875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104" name="Rectangle: Rounded Corners 103">
              <a:extLst>
                <a:ext uri="{FF2B5EF4-FFF2-40B4-BE49-F238E27FC236}">
                  <a16:creationId xmlns:a16="http://schemas.microsoft.com/office/drawing/2014/main" id="{D90E7F38-FDEA-F43A-AA35-3913628EBE73}"/>
                </a:ext>
              </a:extLst>
            </p:cNvPr>
            <p:cNvSpPr/>
            <p:nvPr/>
          </p:nvSpPr>
          <p:spPr>
            <a:xfrm>
              <a:off x="1806797"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105" name="Rectangle: Rounded Corners 104">
              <a:extLst>
                <a:ext uri="{FF2B5EF4-FFF2-40B4-BE49-F238E27FC236}">
                  <a16:creationId xmlns:a16="http://schemas.microsoft.com/office/drawing/2014/main" id="{93CB9C3B-8600-2C22-4341-7EA7E620E241}"/>
                </a:ext>
              </a:extLst>
            </p:cNvPr>
            <p:cNvSpPr/>
            <p:nvPr/>
          </p:nvSpPr>
          <p:spPr>
            <a:xfrm>
              <a:off x="2687436"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106" name="Rectangle: Rounded Corners 105">
              <a:extLst>
                <a:ext uri="{FF2B5EF4-FFF2-40B4-BE49-F238E27FC236}">
                  <a16:creationId xmlns:a16="http://schemas.microsoft.com/office/drawing/2014/main" id="{DAD847E1-7B31-34C8-173D-3FF8ACD57109}"/>
                </a:ext>
              </a:extLst>
            </p:cNvPr>
            <p:cNvSpPr/>
            <p:nvPr/>
          </p:nvSpPr>
          <p:spPr>
            <a:xfrm>
              <a:off x="3568075"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109" name="Rectangle: Rounded Corners 108">
              <a:extLst>
                <a:ext uri="{FF2B5EF4-FFF2-40B4-BE49-F238E27FC236}">
                  <a16:creationId xmlns:a16="http://schemas.microsoft.com/office/drawing/2014/main" id="{F8DC4B37-B9C1-08E5-DBF2-4F12A77F7C9B}"/>
                </a:ext>
              </a:extLst>
            </p:cNvPr>
            <p:cNvSpPr/>
            <p:nvPr/>
          </p:nvSpPr>
          <p:spPr>
            <a:xfrm>
              <a:off x="4448714"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111" name="Rectangle: Rounded Corners 110">
              <a:extLst>
                <a:ext uri="{FF2B5EF4-FFF2-40B4-BE49-F238E27FC236}">
                  <a16:creationId xmlns:a16="http://schemas.microsoft.com/office/drawing/2014/main" id="{07E8F5C2-9D0E-50D6-652B-2B642FC8B91E}"/>
                </a:ext>
              </a:extLst>
            </p:cNvPr>
            <p:cNvSpPr/>
            <p:nvPr/>
          </p:nvSpPr>
          <p:spPr>
            <a:xfrm>
              <a:off x="5329353"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112" name="Rectangle: Rounded Corners 111">
              <a:extLst>
                <a:ext uri="{FF2B5EF4-FFF2-40B4-BE49-F238E27FC236}">
                  <a16:creationId xmlns:a16="http://schemas.microsoft.com/office/drawing/2014/main" id="{01EC3932-504A-45AF-F706-BF9854A39F8A}"/>
                </a:ext>
              </a:extLst>
            </p:cNvPr>
            <p:cNvSpPr/>
            <p:nvPr/>
          </p:nvSpPr>
          <p:spPr>
            <a:xfrm>
              <a:off x="6209992" y="360622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113" name="Rectangle: Rounded Corners 112">
              <a:extLst>
                <a:ext uri="{FF2B5EF4-FFF2-40B4-BE49-F238E27FC236}">
                  <a16:creationId xmlns:a16="http://schemas.microsoft.com/office/drawing/2014/main" id="{9B38FFDB-D84A-1D4B-C96B-209B1EAB9D77}"/>
                </a:ext>
              </a:extLst>
            </p:cNvPr>
            <p:cNvSpPr/>
            <p:nvPr/>
          </p:nvSpPr>
          <p:spPr>
            <a:xfrm>
              <a:off x="7090634"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114" name="Rectangle: Rounded Corners 113">
              <a:extLst>
                <a:ext uri="{FF2B5EF4-FFF2-40B4-BE49-F238E27FC236}">
                  <a16:creationId xmlns:a16="http://schemas.microsoft.com/office/drawing/2014/main" id="{37816C9E-50C7-51DB-79AA-B3745A807C72}"/>
                </a:ext>
              </a:extLst>
            </p:cNvPr>
            <p:cNvSpPr/>
            <p:nvPr/>
          </p:nvSpPr>
          <p:spPr>
            <a:xfrm>
              <a:off x="45519" y="360622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1" name="Rectangle: Rounded Corners 40">
              <a:extLst>
                <a:ext uri="{FF2B5EF4-FFF2-40B4-BE49-F238E27FC236}">
                  <a16:creationId xmlns:a16="http://schemas.microsoft.com/office/drawing/2014/main" id="{8E03C39F-6BB5-A589-A0D3-D44C45E0B003}"/>
                </a:ext>
              </a:extLst>
            </p:cNvPr>
            <p:cNvSpPr/>
            <p:nvPr/>
          </p:nvSpPr>
          <p:spPr>
            <a:xfrm>
              <a:off x="-835120" y="3606224"/>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Identity Management</a:t>
              </a:r>
            </a:p>
          </p:txBody>
        </p:sp>
      </p:grpSp>
    </p:spTree>
    <p:extLst>
      <p:ext uri="{BB962C8B-B14F-4D97-AF65-F5344CB8AC3E}">
        <p14:creationId xmlns:p14="http://schemas.microsoft.com/office/powerpoint/2010/main" val="66422308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CF5E6-04DE-7FE0-6430-F299B07F01BD}"/>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9999E67-9F65-1B18-9C00-1CECCFD38DF1}"/>
              </a:ext>
            </a:extLst>
          </p:cNvPr>
          <p:cNvSpPr/>
          <p:nvPr/>
        </p:nvSpPr>
        <p:spPr>
          <a:xfrm>
            <a:off x="129600" y="885600"/>
            <a:ext cx="4652192" cy="3470400"/>
          </a:xfrm>
          <a:prstGeom prst="rect">
            <a:avLst/>
          </a:prstGeom>
          <a:solidFill>
            <a:srgbClr val="F7F8FA"/>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lang="en-US" sz="14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chemeClr val="tx1"/>
              </a:solidFill>
              <a:effectLst/>
              <a:uFillTx/>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TextBox 13">
            <a:extLst>
              <a:ext uri="{FF2B5EF4-FFF2-40B4-BE49-F238E27FC236}">
                <a16:creationId xmlns:a16="http://schemas.microsoft.com/office/drawing/2014/main" id="{032482B7-01E1-7A3F-75B5-0A818BF73E81}"/>
              </a:ext>
            </a:extLst>
          </p:cNvPr>
          <p:cNvSpPr txBox="1"/>
          <p:nvPr/>
        </p:nvSpPr>
        <p:spPr>
          <a:xfrm>
            <a:off x="129600" y="782236"/>
            <a:ext cx="4627996" cy="36728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1"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last five years have been an extremely challenging time for healthcare. Following the pandemic, demand for health services in Swansea Bay has remained high, and staff across both clinical and </a:t>
            </a:r>
            <a:r>
              <a:rPr lang="en-US" sz="800" b="0" i="1" dirty="0">
                <a:solidFill>
                  <a:srgbClr val="1F355E"/>
                </a:solidFill>
                <a:latin typeface="Arial" panose="020B0604020202020204" pitchFamily="34" charset="0"/>
                <a:ea typeface="+mn-ea"/>
                <a:cs typeface="Arial" panose="020B0604020202020204" pitchFamily="34" charset="0"/>
                <a:sym typeface="Helvetica Neue Medium"/>
              </a:rPr>
              <a:t>operational</a:t>
            </a:r>
            <a:r>
              <a:rPr kumimoji="0" lang="en-US" sz="800" b="0" i="1"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teams ar</a:t>
            </a:r>
            <a:r>
              <a:rPr lang="en-US" sz="800" b="0" i="1" dirty="0">
                <a:solidFill>
                  <a:srgbClr val="1F355E"/>
                </a:solidFill>
                <a:latin typeface="Arial" panose="020B0604020202020204" pitchFamily="34" charset="0"/>
                <a:ea typeface="+mn-ea"/>
                <a:cs typeface="Arial" panose="020B0604020202020204" pitchFamily="34" charset="0"/>
                <a:sym typeface="Helvetica Neue Medium"/>
              </a:rPr>
              <a:t>e still working under significant pressures to deliver high quality care for the people of Swansea Bay. </a:t>
            </a:r>
            <a:br>
              <a:rPr lang="en-US" sz="800" b="0" i="1" dirty="0">
                <a:solidFill>
                  <a:srgbClr val="1F355E"/>
                </a:solidFill>
                <a:latin typeface="Arial" panose="020B0604020202020204" pitchFamily="34" charset="0"/>
                <a:ea typeface="+mn-ea"/>
                <a:cs typeface="Arial" panose="020B0604020202020204" pitchFamily="34" charset="0"/>
                <a:sym typeface="Helvetica Neue Medium"/>
              </a:rPr>
            </a:br>
            <a:endParaRPr lang="en-US" sz="800" b="0" i="1"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dirty="0">
                <a:solidFill>
                  <a:srgbClr val="1F355E"/>
                </a:solidFill>
                <a:latin typeface="Arial" panose="020B0604020202020204" pitchFamily="34" charset="0"/>
                <a:ea typeface="+mn-ea"/>
                <a:cs typeface="Arial" panose="020B0604020202020204" pitchFamily="34" charset="0"/>
                <a:sym typeface="Helvetica Neue Medium"/>
              </a:rPr>
              <a:t>And yet, I believe this to be a moment of great opportunity and potential for us.</a:t>
            </a:r>
          </a:p>
          <a:p>
            <a:pPr marL="0" marR="0" indent="0" algn="l" defTabSz="825500" rtl="0" fontAlgn="auto" latinLnBrk="0" hangingPunct="0">
              <a:lnSpc>
                <a:spcPct val="100000"/>
              </a:lnSpc>
              <a:spcBef>
                <a:spcPts val="0"/>
              </a:spcBef>
              <a:spcAft>
                <a:spcPts val="0"/>
              </a:spcAft>
              <a:buClrTx/>
              <a:buSzTx/>
              <a:buFontTx/>
              <a:buNone/>
              <a:tabLst/>
            </a:pPr>
            <a:endParaRPr lang="en-US" sz="800" b="0" i="1"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dirty="0">
                <a:solidFill>
                  <a:srgbClr val="1F355E"/>
                </a:solidFill>
                <a:latin typeface="Arial" panose="020B0604020202020204" pitchFamily="34" charset="0"/>
                <a:ea typeface="+mn-ea"/>
                <a:cs typeface="Arial" panose="020B0604020202020204" pitchFamily="34" charset="0"/>
                <a:sym typeface="Helvetica Neue Medium"/>
              </a:rPr>
              <a:t>The pandemic greatly accelerated the rate of digital progress and adoption across our </a:t>
            </a:r>
            <a:r>
              <a:rPr lang="en-US" sz="800" b="0" i="1" dirty="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i="1" dirty="0">
                <a:solidFill>
                  <a:srgbClr val="1F355E"/>
                </a:solidFill>
                <a:latin typeface="Arial" panose="020B0604020202020204" pitchFamily="34" charset="0"/>
                <a:ea typeface="+mn-ea"/>
                <a:cs typeface="Arial" panose="020B0604020202020204" pitchFamily="34" charset="0"/>
                <a:sym typeface="Helvetica Neue Medium"/>
              </a:rPr>
              <a:t> making now the perfect time to </a:t>
            </a:r>
            <a:r>
              <a:rPr lang="en-US" sz="800" b="0" i="1" dirty="0" err="1">
                <a:solidFill>
                  <a:srgbClr val="1F355E"/>
                </a:solidFill>
                <a:latin typeface="Arial" panose="020B0604020202020204" pitchFamily="34" charset="0"/>
                <a:ea typeface="+mn-ea"/>
                <a:cs typeface="Arial" panose="020B0604020202020204" pitchFamily="34" charset="0"/>
                <a:sym typeface="Helvetica Neue Medium"/>
              </a:rPr>
              <a:t>capitalise</a:t>
            </a:r>
            <a:r>
              <a:rPr lang="en-US" sz="800" b="0" i="1" dirty="0">
                <a:solidFill>
                  <a:srgbClr val="1F355E"/>
                </a:solidFill>
                <a:latin typeface="Arial" panose="020B0604020202020204" pitchFamily="34" charset="0"/>
                <a:ea typeface="+mn-ea"/>
                <a:cs typeface="Arial" panose="020B0604020202020204" pitchFamily="34" charset="0"/>
                <a:sym typeface="Helvetica Neue Medium"/>
              </a:rPr>
              <a:t> on our strong foundations and push forward with our digital agenda. We </a:t>
            </a:r>
            <a:r>
              <a:rPr lang="en-US" sz="800" b="0" i="1" dirty="0" err="1">
                <a:solidFill>
                  <a:srgbClr val="1F355E"/>
                </a:solidFill>
                <a:latin typeface="Arial" panose="020B0604020202020204" pitchFamily="34" charset="0"/>
                <a:ea typeface="+mn-ea"/>
                <a:cs typeface="Arial" panose="020B0604020202020204" pitchFamily="34" charset="0"/>
                <a:sym typeface="Helvetica Neue Medium"/>
              </a:rPr>
              <a:t>recognise</a:t>
            </a:r>
            <a:r>
              <a:rPr lang="en-US" sz="800" b="0" i="1" dirty="0">
                <a:solidFill>
                  <a:srgbClr val="1F355E"/>
                </a:solidFill>
                <a:latin typeface="Arial" panose="020B0604020202020204" pitchFamily="34" charset="0"/>
                <a:ea typeface="+mn-ea"/>
                <a:cs typeface="Arial" panose="020B0604020202020204" pitchFamily="34" charset="0"/>
                <a:sym typeface="Helvetica Neue Medium"/>
              </a:rPr>
              <a:t> the need for thoughtful, transformational change across our health board with robust, data driven decision making and analysis at the heart to help us make the very best decisions for the people we serve. </a:t>
            </a:r>
          </a:p>
          <a:p>
            <a:pPr marL="0" marR="0" indent="0" algn="l" defTabSz="825500" rtl="0" fontAlgn="auto" latinLnBrk="0" hangingPunct="0">
              <a:lnSpc>
                <a:spcPct val="100000"/>
              </a:lnSpc>
              <a:spcBef>
                <a:spcPts val="0"/>
              </a:spcBef>
              <a:spcAft>
                <a:spcPts val="0"/>
              </a:spcAft>
              <a:buClrTx/>
              <a:buSzTx/>
              <a:buFontTx/>
              <a:buNone/>
              <a:tabLst/>
            </a:pPr>
            <a:endParaRPr lang="en-US" sz="800" b="0" i="1"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dirty="0">
                <a:solidFill>
                  <a:srgbClr val="1F355E"/>
                </a:solidFill>
                <a:latin typeface="Arial" panose="020B0604020202020204" pitchFamily="34" charset="0"/>
                <a:ea typeface="+mn-ea"/>
                <a:cs typeface="Arial" panose="020B0604020202020204" pitchFamily="34" charset="0"/>
                <a:sym typeface="Helvetica Neue Medium"/>
              </a:rPr>
              <a:t>Digitally Enabling The One Bay, outlines our ambitions for making SBU an inclusive, ‘digital first’ </a:t>
            </a:r>
            <a:r>
              <a:rPr lang="en-US" sz="800" b="0" i="1" dirty="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i="1" dirty="0">
                <a:solidFill>
                  <a:srgbClr val="1F355E"/>
                </a:solidFill>
                <a:latin typeface="Arial" panose="020B0604020202020204" pitchFamily="34" charset="0"/>
                <a:ea typeface="+mn-ea"/>
                <a:cs typeface="Arial" panose="020B0604020202020204" pitchFamily="34" charset="0"/>
                <a:sym typeface="Helvetica Neue Medium"/>
              </a:rPr>
              <a:t>, using the most appropriate digital tools intelligently and selectively to support service-led transformation and deliver tangible benefits for all our colleagues and patients.</a:t>
            </a:r>
          </a:p>
          <a:p>
            <a:pPr marL="0" marR="0" indent="0" algn="l" defTabSz="825500" rtl="0" fontAlgn="auto" latinLnBrk="0" hangingPunct="0">
              <a:lnSpc>
                <a:spcPct val="100000"/>
              </a:lnSpc>
              <a:spcBef>
                <a:spcPts val="0"/>
              </a:spcBef>
              <a:spcAft>
                <a:spcPts val="0"/>
              </a:spcAft>
              <a:buClrTx/>
              <a:buSzTx/>
              <a:buFontTx/>
              <a:buNone/>
              <a:tabLst/>
            </a:pPr>
            <a:endParaRPr lang="en-US" sz="800" b="0" i="1"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dirty="0">
                <a:solidFill>
                  <a:srgbClr val="1F355E"/>
                </a:solidFill>
                <a:latin typeface="Arial" panose="020B0604020202020204" pitchFamily="34" charset="0"/>
                <a:ea typeface="+mn-ea"/>
                <a:cs typeface="Arial" panose="020B0604020202020204" pitchFamily="34" charset="0"/>
                <a:sym typeface="Helvetica Neue Medium"/>
              </a:rPr>
              <a:t>We have worked hard to ensure that this strategy strikes a balance between </a:t>
            </a:r>
            <a:br>
              <a:rPr lang="en-US" sz="800" b="0" i="1" dirty="0">
                <a:solidFill>
                  <a:srgbClr val="1F355E"/>
                </a:solidFill>
                <a:latin typeface="Arial" panose="020B0604020202020204" pitchFamily="34" charset="0"/>
                <a:ea typeface="+mn-ea"/>
                <a:cs typeface="Arial" panose="020B0604020202020204" pitchFamily="34" charset="0"/>
                <a:sym typeface="Helvetica Neue Medium"/>
              </a:rPr>
            </a:br>
            <a:r>
              <a:rPr lang="en-US" sz="800" b="0" i="1" dirty="0">
                <a:solidFill>
                  <a:srgbClr val="1F355E"/>
                </a:solidFill>
                <a:latin typeface="Arial" panose="020B0604020202020204" pitchFamily="34" charset="0"/>
                <a:ea typeface="+mn-ea"/>
                <a:cs typeface="Arial" panose="020B0604020202020204" pitchFamily="34" charset="0"/>
                <a:sym typeface="Helvetica Neue Medium"/>
              </a:rPr>
              <a:t>being highly ambitious whilst still being realistic and feasible. </a:t>
            </a:r>
          </a:p>
          <a:p>
            <a:pPr marL="0" marR="0" indent="0" algn="l" defTabSz="825500" rtl="0" fontAlgn="auto" latinLnBrk="0" hangingPunct="0">
              <a:lnSpc>
                <a:spcPct val="100000"/>
              </a:lnSpc>
              <a:spcBef>
                <a:spcPts val="0"/>
              </a:spcBef>
              <a:spcAft>
                <a:spcPts val="0"/>
              </a:spcAft>
              <a:buClrTx/>
              <a:buSzTx/>
              <a:buFontTx/>
              <a:buNone/>
              <a:tabLst/>
            </a:pPr>
            <a:endParaRPr lang="en-US" sz="800" b="0" i="1"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dirty="0" err="1">
                <a:solidFill>
                  <a:srgbClr val="1F355E"/>
                </a:solidFill>
                <a:latin typeface="Arial" panose="020B0604020202020204" pitchFamily="34" charset="0"/>
                <a:ea typeface="+mn-ea"/>
                <a:cs typeface="Arial" panose="020B0604020202020204" pitchFamily="34" charset="0"/>
                <a:sym typeface="Helvetica Neue Medium"/>
              </a:rPr>
              <a:t>Realising</a:t>
            </a:r>
            <a:r>
              <a:rPr lang="en-US" sz="800" b="0" i="1" dirty="0">
                <a:solidFill>
                  <a:srgbClr val="1F355E"/>
                </a:solidFill>
                <a:latin typeface="Arial" panose="020B0604020202020204" pitchFamily="34" charset="0"/>
                <a:ea typeface="+mn-ea"/>
                <a:cs typeface="Arial" panose="020B0604020202020204" pitchFamily="34" charset="0"/>
                <a:sym typeface="Helvetica Neue Medium"/>
              </a:rPr>
              <a:t> our vision will require the skills and commitment of all our colleagues, </a:t>
            </a:r>
            <a:br>
              <a:rPr lang="en-US" sz="800" b="0" i="1" dirty="0">
                <a:solidFill>
                  <a:srgbClr val="1F355E"/>
                </a:solidFill>
                <a:latin typeface="Arial" panose="020B0604020202020204" pitchFamily="34" charset="0"/>
                <a:ea typeface="+mn-ea"/>
                <a:cs typeface="Arial" panose="020B0604020202020204" pitchFamily="34" charset="0"/>
                <a:sym typeface="Helvetica Neue Medium"/>
              </a:rPr>
            </a:br>
            <a:r>
              <a:rPr lang="en-US" sz="800" b="0" i="1" dirty="0">
                <a:solidFill>
                  <a:srgbClr val="1F355E"/>
                </a:solidFill>
                <a:latin typeface="Arial" panose="020B0604020202020204" pitchFamily="34" charset="0"/>
                <a:ea typeface="+mn-ea"/>
                <a:cs typeface="Arial" panose="020B0604020202020204" pitchFamily="34" charset="0"/>
                <a:sym typeface="Helvetica Neue Medium"/>
              </a:rPr>
              <a:t>digital and non-digitally minded alike, working together with our key partners </a:t>
            </a:r>
            <a:br>
              <a:rPr lang="en-US" sz="800" b="0" i="1" dirty="0">
                <a:solidFill>
                  <a:srgbClr val="1F355E"/>
                </a:solidFill>
                <a:latin typeface="Arial" panose="020B0604020202020204" pitchFamily="34" charset="0"/>
                <a:ea typeface="+mn-ea"/>
                <a:cs typeface="Arial" panose="020B0604020202020204" pitchFamily="34" charset="0"/>
                <a:sym typeface="Helvetica Neue Medium"/>
              </a:rPr>
            </a:br>
            <a:r>
              <a:rPr lang="en-US" sz="800" b="0" i="1" dirty="0">
                <a:solidFill>
                  <a:srgbClr val="1F355E"/>
                </a:solidFill>
                <a:latin typeface="Arial" panose="020B0604020202020204" pitchFamily="34" charset="0"/>
                <a:ea typeface="+mn-ea"/>
                <a:cs typeface="Arial" panose="020B0604020202020204" pitchFamily="34" charset="0"/>
                <a:sym typeface="Helvetica Neue Medium"/>
              </a:rPr>
              <a:t>across Wales and of course the people of Swansea Bay. </a:t>
            </a:r>
          </a:p>
          <a:p>
            <a:pPr marL="0" marR="0" indent="0" algn="l" defTabSz="825500" rtl="0" fontAlgn="auto" latinLnBrk="0" hangingPunct="0">
              <a:lnSpc>
                <a:spcPct val="100000"/>
              </a:lnSpc>
              <a:spcBef>
                <a:spcPts val="0"/>
              </a:spcBef>
              <a:spcAft>
                <a:spcPts val="0"/>
              </a:spcAft>
              <a:buClrTx/>
              <a:buSzTx/>
              <a:buFontTx/>
              <a:buNone/>
              <a:tabLst/>
            </a:pPr>
            <a:endParaRPr lang="en-US" sz="800" b="0" i="1"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dirty="0">
                <a:solidFill>
                  <a:srgbClr val="1F355E"/>
                </a:solidFill>
                <a:latin typeface="Arial" panose="020B0604020202020204" pitchFamily="34" charset="0"/>
                <a:ea typeface="+mn-ea"/>
                <a:cs typeface="Arial" panose="020B0604020202020204" pitchFamily="34" charset="0"/>
                <a:sym typeface="Helvetica Neue Medium"/>
              </a:rPr>
              <a:t>We are excited by the potential of this strategy to establish SBU as a UK</a:t>
            </a:r>
            <a:br>
              <a:rPr lang="en-US" sz="800" b="0" i="1" dirty="0">
                <a:solidFill>
                  <a:srgbClr val="1F355E"/>
                </a:solidFill>
                <a:latin typeface="Arial" panose="020B0604020202020204" pitchFamily="34" charset="0"/>
                <a:ea typeface="+mn-ea"/>
                <a:cs typeface="Arial" panose="020B0604020202020204" pitchFamily="34" charset="0"/>
                <a:sym typeface="Helvetica Neue Medium"/>
              </a:rPr>
            </a:br>
            <a:r>
              <a:rPr lang="en-US" sz="800" b="0" i="1" dirty="0">
                <a:solidFill>
                  <a:srgbClr val="1F355E"/>
                </a:solidFill>
                <a:latin typeface="Arial" panose="020B0604020202020204" pitchFamily="34" charset="0"/>
                <a:ea typeface="+mn-ea"/>
                <a:cs typeface="Arial" panose="020B0604020202020204" pitchFamily="34" charset="0"/>
                <a:sym typeface="Helvetica Neue Medium"/>
              </a:rPr>
              <a:t>digital exempla – delivering a modern, safe, high-quality service for the </a:t>
            </a:r>
            <a:br>
              <a:rPr lang="en-US" sz="800" b="0" i="1" dirty="0">
                <a:solidFill>
                  <a:srgbClr val="1F355E"/>
                </a:solidFill>
                <a:latin typeface="Arial" panose="020B0604020202020204" pitchFamily="34" charset="0"/>
                <a:ea typeface="+mn-ea"/>
                <a:cs typeface="Arial" panose="020B0604020202020204" pitchFamily="34" charset="0"/>
                <a:sym typeface="Helvetica Neue Medium"/>
              </a:rPr>
            </a:br>
            <a:r>
              <a:rPr lang="en-US" sz="800" b="0" i="1" dirty="0">
                <a:solidFill>
                  <a:srgbClr val="1F355E"/>
                </a:solidFill>
                <a:latin typeface="Arial" panose="020B0604020202020204" pitchFamily="34" charset="0"/>
                <a:ea typeface="+mn-ea"/>
                <a:cs typeface="Arial" panose="020B0604020202020204" pitchFamily="34" charset="0"/>
                <a:sym typeface="Helvetica Neue Medium"/>
              </a:rPr>
              <a:t>people of Swansea Bay. </a:t>
            </a:r>
          </a:p>
          <a:p>
            <a:pPr marL="0" marR="0" indent="0" algn="l" defTabSz="825500" rtl="0" fontAlgn="auto" latinLnBrk="0" hangingPunct="0">
              <a:lnSpc>
                <a:spcPct val="100000"/>
              </a:lnSpc>
              <a:spcBef>
                <a:spcPts val="0"/>
              </a:spcBef>
              <a:spcAft>
                <a:spcPts val="0"/>
              </a:spcAft>
              <a:buClrTx/>
              <a:buSzTx/>
              <a:buFontTx/>
              <a:buNone/>
              <a:tabLst/>
            </a:pPr>
            <a:r>
              <a:rPr lang="en-US" sz="800" b="0" i="1" dirty="0">
                <a:solidFill>
                  <a:srgbClr val="1F355E"/>
                </a:solidFill>
                <a:latin typeface="Arial" panose="020B0604020202020204" pitchFamily="34" charset="0"/>
                <a:ea typeface="+mn-ea"/>
                <a:cs typeface="Arial" panose="020B0604020202020204" pitchFamily="34" charset="0"/>
                <a:sym typeface="Helvetica Neue Medium"/>
              </a:rPr>
              <a:t>		 Matthew John – Director of Digital</a:t>
            </a:r>
          </a:p>
        </p:txBody>
      </p:sp>
      <p:sp>
        <p:nvSpPr>
          <p:cNvPr id="4" name="Footer Placeholder 3">
            <a:extLst>
              <a:ext uri="{FF2B5EF4-FFF2-40B4-BE49-F238E27FC236}">
                <a16:creationId xmlns:a16="http://schemas.microsoft.com/office/drawing/2014/main" id="{8F968F4B-085F-8886-FF20-C383DE96FFF3}"/>
              </a:ext>
            </a:extLst>
          </p:cNvPr>
          <p:cNvSpPr>
            <a:spLocks noGrp="1"/>
          </p:cNvSpPr>
          <p:nvPr>
            <p:ph type="ftr" sz="quarter" idx="3"/>
          </p:nvPr>
        </p:nvSpPr>
        <p:spPr>
          <a:xfrm>
            <a:off x="2200041" y="4579809"/>
            <a:ext cx="4743917" cy="378477"/>
          </a:xfrm>
        </p:spPr>
        <p:txBody>
          <a:bodyPr/>
          <a:lstStyle/>
          <a:p>
            <a:r>
              <a:rPr lang="en-GB" dirty="0"/>
              <a:t>Digitally Enabling the One Bay Way</a:t>
            </a:r>
          </a:p>
        </p:txBody>
      </p:sp>
      <p:pic>
        <p:nvPicPr>
          <p:cNvPr id="15" name="Picture 14">
            <a:extLst>
              <a:ext uri="{FF2B5EF4-FFF2-40B4-BE49-F238E27FC236}">
                <a16:creationId xmlns:a16="http://schemas.microsoft.com/office/drawing/2014/main" id="{D70DEEC0-29D0-5295-8B7C-909525EC6CC5}"/>
              </a:ext>
            </a:extLst>
          </p:cNvPr>
          <p:cNvPicPr>
            <a:picLocks noChangeAspect="1"/>
          </p:cNvPicPr>
          <p:nvPr/>
        </p:nvPicPr>
        <p:blipFill>
          <a:blip r:embed="rId3"/>
          <a:stretch>
            <a:fillRect/>
          </a:stretch>
        </p:blipFill>
        <p:spPr>
          <a:xfrm>
            <a:off x="3780129" y="2846437"/>
            <a:ext cx="994639" cy="1502539"/>
          </a:xfrm>
          <a:prstGeom prst="rect">
            <a:avLst/>
          </a:prstGeom>
        </p:spPr>
      </p:pic>
      <p:sp>
        <p:nvSpPr>
          <p:cNvPr id="17" name="TextBox 16">
            <a:extLst>
              <a:ext uri="{FF2B5EF4-FFF2-40B4-BE49-F238E27FC236}">
                <a16:creationId xmlns:a16="http://schemas.microsoft.com/office/drawing/2014/main" id="{83AEB255-8B39-7201-6F98-99C7EE9E3F7E}"/>
              </a:ext>
            </a:extLst>
          </p:cNvPr>
          <p:cNvSpPr txBox="1"/>
          <p:nvPr/>
        </p:nvSpPr>
        <p:spPr>
          <a:xfrm>
            <a:off x="4939766" y="657023"/>
            <a:ext cx="4061359" cy="2539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l" defTabSz="825500" rtl="0" fontAlgn="auto" latinLnBrk="0" hangingPunct="0">
              <a:lnSpc>
                <a:spcPct val="100000"/>
              </a:lnSpc>
              <a:spcBef>
                <a:spcPts val="0"/>
              </a:spcBef>
              <a:spcAft>
                <a:spcPts val="600"/>
              </a:spcAft>
              <a:buClrTx/>
              <a:buSzTx/>
              <a:buFontTx/>
              <a:buNone/>
              <a:tabLst/>
            </a:pPr>
            <a:r>
              <a:rPr lang="en-GB" sz="1050" dirty="0">
                <a:solidFill>
                  <a:srgbClr val="1F355E"/>
                </a:solidFill>
                <a:latin typeface="Arial" panose="020B0604020202020204" pitchFamily="34" charset="0"/>
                <a:ea typeface="+mn-ea"/>
                <a:cs typeface="Arial" panose="020B0604020202020204" pitchFamily="34" charset="0"/>
                <a:sym typeface="Helvetica Neue Medium"/>
              </a:rPr>
              <a:t>Who is Digitally Enabling The One Bay Way for?</a:t>
            </a:r>
          </a:p>
        </p:txBody>
      </p:sp>
      <p:sp>
        <p:nvSpPr>
          <p:cNvPr id="19" name="Rectangle: Rounded Corners 18">
            <a:extLst>
              <a:ext uri="{FF2B5EF4-FFF2-40B4-BE49-F238E27FC236}">
                <a16:creationId xmlns:a16="http://schemas.microsoft.com/office/drawing/2014/main" id="{DA52FB6D-4D1C-8B82-4CB2-8C04F014BB0B}"/>
              </a:ext>
            </a:extLst>
          </p:cNvPr>
          <p:cNvSpPr/>
          <p:nvPr/>
        </p:nvSpPr>
        <p:spPr>
          <a:xfrm>
            <a:off x="4939766" y="885600"/>
            <a:ext cx="3306714" cy="586245"/>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Swansea Bay University Health Board (SBU) leadership -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to establish the vision and strategic direction for digital, data and technology to enable our SBU organisational ambitions, and build momentum and support for the work required to make this a reality </a:t>
            </a:r>
          </a:p>
        </p:txBody>
      </p:sp>
      <p:sp>
        <p:nvSpPr>
          <p:cNvPr id="20" name="Rectangle: Rounded Corners 19">
            <a:extLst>
              <a:ext uri="{FF2B5EF4-FFF2-40B4-BE49-F238E27FC236}">
                <a16:creationId xmlns:a16="http://schemas.microsoft.com/office/drawing/2014/main" id="{19E5DDB6-2E01-91E0-F017-818EEB678FD2}"/>
              </a:ext>
            </a:extLst>
          </p:cNvPr>
          <p:cNvSpPr/>
          <p:nvPr/>
        </p:nvSpPr>
        <p:spPr>
          <a:xfrm>
            <a:off x="4939766" y="1556087"/>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Digital and clinical Digital leaders and their teams -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to establish the strategic direction for digital in SBU and to ensure colleagues understand how their work contributes to achieving this vision </a:t>
            </a:r>
          </a:p>
        </p:txBody>
      </p:sp>
      <p:sp>
        <p:nvSpPr>
          <p:cNvPr id="21" name="Rectangle: Rounded Corners 20">
            <a:extLst>
              <a:ext uri="{FF2B5EF4-FFF2-40B4-BE49-F238E27FC236}">
                <a16:creationId xmlns:a16="http://schemas.microsoft.com/office/drawing/2014/main" id="{B91324F6-3FB2-18EB-734A-730AECFA15FA}"/>
              </a:ext>
            </a:extLst>
          </p:cNvPr>
          <p:cNvSpPr/>
          <p:nvPr/>
        </p:nvSpPr>
        <p:spPr>
          <a:xfrm>
            <a:off x="4939766" y="2132918"/>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All employees of SBU –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to highlight what the strategy means for colleagues across SBU in their day-to-day roles including operational staff and clinical and care professionals </a:t>
            </a:r>
            <a:endParaRPr lang="en-GB" sz="800" dirty="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59AFD060-2AFA-CE6D-722C-778B45AFDEBF}"/>
              </a:ext>
            </a:extLst>
          </p:cNvPr>
          <p:cNvSpPr/>
          <p:nvPr/>
        </p:nvSpPr>
        <p:spPr>
          <a:xfrm>
            <a:off x="4939766" y="2709749"/>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Our patients and wider population -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to communicate what digital, data and technology transformation means for the care and well-being of the people of Swansea Bay </a:t>
            </a:r>
            <a:endParaRPr lang="en-GB" sz="800" dirty="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84944ABE-9D0F-1839-00F3-AEAA639B307F}"/>
              </a:ext>
            </a:extLst>
          </p:cNvPr>
          <p:cNvSpPr/>
          <p:nvPr/>
        </p:nvSpPr>
        <p:spPr>
          <a:xfrm>
            <a:off x="4939766" y="3286580"/>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Our local partner organisations - </a:t>
            </a:r>
            <a:r>
              <a:rPr lang="en-GB" sz="800" b="0">
                <a:solidFill>
                  <a:srgbClr val="1F355E"/>
                </a:solidFill>
                <a:latin typeface="Arial" panose="020B0604020202020204" pitchFamily="34" charset="0"/>
                <a:ea typeface="+mn-ea"/>
                <a:cs typeface="Arial" panose="020B0604020202020204" pitchFamily="34" charset="0"/>
                <a:sym typeface="Helvetica Neue Medium"/>
              </a:rPr>
              <a:t>to set out how we will work together towards achieving our shared objectives</a:t>
            </a:r>
          </a:p>
        </p:txBody>
      </p:sp>
      <p:sp>
        <p:nvSpPr>
          <p:cNvPr id="24" name="Rectangle: Rounded Corners 23">
            <a:extLst>
              <a:ext uri="{FF2B5EF4-FFF2-40B4-BE49-F238E27FC236}">
                <a16:creationId xmlns:a16="http://schemas.microsoft.com/office/drawing/2014/main" id="{2D74C165-CEF3-4739-1982-7D472ED1F9D9}"/>
              </a:ext>
            </a:extLst>
          </p:cNvPr>
          <p:cNvSpPr/>
          <p:nvPr/>
        </p:nvSpPr>
        <p:spPr>
          <a:xfrm>
            <a:off x="4939766" y="3863411"/>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Regional and national partners - </a:t>
            </a:r>
            <a:r>
              <a:rPr lang="en-GB" sz="800" b="0">
                <a:solidFill>
                  <a:srgbClr val="1F355E"/>
                </a:solidFill>
                <a:latin typeface="Arial" panose="020B0604020202020204" pitchFamily="34" charset="0"/>
                <a:ea typeface="+mn-ea"/>
                <a:cs typeface="Arial" panose="020B0604020202020204" pitchFamily="34" charset="0"/>
                <a:sym typeface="Helvetica Neue Medium"/>
              </a:rPr>
              <a:t>to show how we will work together and align with our partners to achieve collective goals</a:t>
            </a:r>
          </a:p>
        </p:txBody>
      </p:sp>
      <p:sp>
        <p:nvSpPr>
          <p:cNvPr id="33" name="TextBox 32">
            <a:extLst>
              <a:ext uri="{FF2B5EF4-FFF2-40B4-BE49-F238E27FC236}">
                <a16:creationId xmlns:a16="http://schemas.microsoft.com/office/drawing/2014/main" id="{BB5F8A44-BD6A-80AF-F716-2B6A0D24EDDA}"/>
              </a:ext>
            </a:extLst>
          </p:cNvPr>
          <p:cNvSpPr txBox="1"/>
          <p:nvPr/>
        </p:nvSpPr>
        <p:spPr>
          <a:xfrm>
            <a:off x="142875" y="623681"/>
            <a:ext cx="4333396"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dirty="0">
                <a:ln>
                  <a:noFill/>
                </a:ln>
                <a:solidFill>
                  <a:srgbClr val="1F355E"/>
                </a:solidFill>
                <a:effectLst/>
                <a:uFillTx/>
                <a:latin typeface="Arial Black" panose="020B0A04020102020204" pitchFamily="34" charset="0"/>
                <a:sym typeface="Helvetica Neue"/>
              </a:rPr>
              <a:t>A Foreword From the Director of Digital </a:t>
            </a:r>
          </a:p>
        </p:txBody>
      </p:sp>
      <p:sp>
        <p:nvSpPr>
          <p:cNvPr id="16" name="Rectangle 15">
            <a:extLst>
              <a:ext uri="{FF2B5EF4-FFF2-40B4-BE49-F238E27FC236}">
                <a16:creationId xmlns:a16="http://schemas.microsoft.com/office/drawing/2014/main" id="{66ECCBBF-04A1-7C57-EF8D-17F19BB72119}"/>
              </a:ext>
            </a:extLst>
          </p:cNvPr>
          <p:cNvSpPr/>
          <p:nvPr/>
        </p:nvSpPr>
        <p:spPr>
          <a:xfrm>
            <a:off x="8164799" y="885600"/>
            <a:ext cx="545175" cy="586245"/>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CA342508-A5A3-5299-7D52-C940088972F1}"/>
              </a:ext>
            </a:extLst>
          </p:cNvPr>
          <p:cNvSpPr/>
          <p:nvPr/>
        </p:nvSpPr>
        <p:spPr>
          <a:xfrm>
            <a:off x="8164799" y="1556087"/>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1" name="Rectangle 30">
            <a:extLst>
              <a:ext uri="{FF2B5EF4-FFF2-40B4-BE49-F238E27FC236}">
                <a16:creationId xmlns:a16="http://schemas.microsoft.com/office/drawing/2014/main" id="{D7461371-8AEA-0F3F-50E6-1B366114EEB4}"/>
              </a:ext>
            </a:extLst>
          </p:cNvPr>
          <p:cNvSpPr/>
          <p:nvPr/>
        </p:nvSpPr>
        <p:spPr>
          <a:xfrm>
            <a:off x="8164799" y="2132918"/>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Rectangle 31">
            <a:extLst>
              <a:ext uri="{FF2B5EF4-FFF2-40B4-BE49-F238E27FC236}">
                <a16:creationId xmlns:a16="http://schemas.microsoft.com/office/drawing/2014/main" id="{E13318DC-68AF-1F23-F7F9-B2FA5491686F}"/>
              </a:ext>
            </a:extLst>
          </p:cNvPr>
          <p:cNvSpPr/>
          <p:nvPr/>
        </p:nvSpPr>
        <p:spPr>
          <a:xfrm>
            <a:off x="8164799" y="2709749"/>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4" name="Rectangle 33">
            <a:extLst>
              <a:ext uri="{FF2B5EF4-FFF2-40B4-BE49-F238E27FC236}">
                <a16:creationId xmlns:a16="http://schemas.microsoft.com/office/drawing/2014/main" id="{2B9EF57E-2377-ED66-427A-E08AA6ECAA89}"/>
              </a:ext>
            </a:extLst>
          </p:cNvPr>
          <p:cNvSpPr/>
          <p:nvPr/>
        </p:nvSpPr>
        <p:spPr>
          <a:xfrm>
            <a:off x="8164799" y="3286579"/>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Rectangle 34">
            <a:extLst>
              <a:ext uri="{FF2B5EF4-FFF2-40B4-BE49-F238E27FC236}">
                <a16:creationId xmlns:a16="http://schemas.microsoft.com/office/drawing/2014/main" id="{1CE9FBED-BA3A-F039-0898-143F5AE7B378}"/>
              </a:ext>
            </a:extLst>
          </p:cNvPr>
          <p:cNvSpPr/>
          <p:nvPr/>
        </p:nvSpPr>
        <p:spPr>
          <a:xfrm>
            <a:off x="8164799" y="3863411"/>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37" name="Picture 36">
            <a:extLst>
              <a:ext uri="{FF2B5EF4-FFF2-40B4-BE49-F238E27FC236}">
                <a16:creationId xmlns:a16="http://schemas.microsoft.com/office/drawing/2014/main" id="{DB93D739-80EC-EDCD-DB8F-DAEF7A470C0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843" b="89764" l="9796" r="90612">
                        <a14:foregroundMark x1="90612" y1="33465" x2="90612" y2="33465"/>
                        <a14:foregroundMark x1="72653" y1="39370" x2="72653" y2="39370"/>
                        <a14:foregroundMark x1="63265" y1="41339" x2="63265" y2="41339"/>
                        <a14:foregroundMark x1="55102" y1="43307" x2="55102" y2="43307"/>
                        <a14:foregroundMark x1="43265" y1="45669" x2="43265" y2="45669"/>
                        <a14:foregroundMark x1="38776" y1="33465" x2="38776" y2="33465"/>
                        <a14:foregroundMark x1="28980" y1="69685" x2="28980" y2="69685"/>
                        <a14:foregroundMark x1="32653" y1="85433" x2="32653" y2="85433"/>
                        <a14:foregroundMark x1="46939" y1="84646" x2="46939" y2="84646"/>
                        <a14:foregroundMark x1="59184" y1="73228" x2="59184" y2="73228"/>
                        <a14:foregroundMark x1="76327" y1="83071" x2="76327" y2="83071"/>
                        <a14:foregroundMark x1="76327" y1="72047" x2="76327" y2="72047"/>
                      </a14:backgroundRemoval>
                    </a14:imgEffect>
                  </a14:imgLayer>
                </a14:imgProps>
              </a:ext>
            </a:extLst>
          </a:blip>
          <a:stretch>
            <a:fillRect/>
          </a:stretch>
        </p:blipFill>
        <p:spPr>
          <a:xfrm>
            <a:off x="8196185" y="926632"/>
            <a:ext cx="482401" cy="500122"/>
          </a:xfrm>
          <a:prstGeom prst="rect">
            <a:avLst/>
          </a:prstGeom>
        </p:spPr>
      </p:pic>
      <p:pic>
        <p:nvPicPr>
          <p:cNvPr id="39" name="Picture 38">
            <a:extLst>
              <a:ext uri="{FF2B5EF4-FFF2-40B4-BE49-F238E27FC236}">
                <a16:creationId xmlns:a16="http://schemas.microsoft.com/office/drawing/2014/main" id="{68FABE91-7F0D-EC78-9B2F-26828CB3C0A3}"/>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9960" b="89641" l="9811" r="94340">
                        <a14:foregroundMark x1="16226" y1="13147" x2="16226" y2="13147"/>
                        <a14:foregroundMark x1="30189" y1="34661" x2="30189" y2="34661"/>
                        <a14:foregroundMark x1="14717" y1="55378" x2="14717" y2="55378"/>
                        <a14:foregroundMark x1="29811" y1="63745" x2="29811" y2="63745"/>
                        <a14:foregroundMark x1="29811" y1="81275" x2="29811" y2="81275"/>
                        <a14:foregroundMark x1="59245" y1="86056" x2="59245" y2="86056"/>
                        <a14:foregroundMark x1="55849" y1="63347" x2="55849" y2="63347"/>
                        <a14:foregroundMark x1="82642" y1="85657" x2="82642" y2="85657"/>
                        <a14:foregroundMark x1="80755" y1="67729" x2="80755" y2="67729"/>
                        <a14:foregroundMark x1="94340" y1="54582" x2="94340" y2="54582"/>
                        <a14:foregroundMark x1="53208" y1="29482" x2="53208" y2="29482"/>
                        <a14:foregroundMark x1="30189" y1="45020" x2="30189" y2="45020"/>
                        <a14:foregroundMark x1="93208" y1="15139" x2="93208" y2="15139"/>
                        <a14:foregroundMark x1="81509" y1="35060" x2="81509" y2="35060"/>
                      </a14:backgroundRemoval>
                    </a14:imgEffect>
                  </a14:imgLayer>
                </a14:imgProps>
              </a:ext>
            </a:extLst>
          </a:blip>
          <a:stretch>
            <a:fillRect/>
          </a:stretch>
        </p:blipFill>
        <p:spPr>
          <a:xfrm>
            <a:off x="8205638" y="1582793"/>
            <a:ext cx="463494" cy="439008"/>
          </a:xfrm>
          <a:prstGeom prst="rect">
            <a:avLst/>
          </a:prstGeom>
        </p:spPr>
      </p:pic>
      <p:pic>
        <p:nvPicPr>
          <p:cNvPr id="41" name="Picture 40">
            <a:extLst>
              <a:ext uri="{FF2B5EF4-FFF2-40B4-BE49-F238E27FC236}">
                <a16:creationId xmlns:a16="http://schemas.microsoft.com/office/drawing/2014/main" id="{532913A4-C12B-CB05-F6DF-E36F6D0126F9}"/>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9709" b="89806" l="9738" r="93258">
                        <a14:foregroundMark x1="36330" y1="38350" x2="36330" y2="38350"/>
                        <a14:foregroundMark x1="18727" y1="64078" x2="18727" y2="64078"/>
                        <a14:foregroundMark x1="49064" y1="69903" x2="49064" y2="69903"/>
                        <a14:foregroundMark x1="68539" y1="41748" x2="68539" y2="41748"/>
                        <a14:foregroundMark x1="79026" y1="68447" x2="79026" y2="68447"/>
                        <a14:foregroundMark x1="93258" y1="42233" x2="93258" y2="42233"/>
                      </a14:backgroundRemoval>
                    </a14:imgEffect>
                  </a14:imgLayer>
                </a14:imgProps>
              </a:ext>
            </a:extLst>
          </a:blip>
          <a:stretch>
            <a:fillRect/>
          </a:stretch>
        </p:blipFill>
        <p:spPr>
          <a:xfrm>
            <a:off x="8205638" y="2212144"/>
            <a:ext cx="466092" cy="359606"/>
          </a:xfrm>
          <a:prstGeom prst="rect">
            <a:avLst/>
          </a:prstGeom>
        </p:spPr>
      </p:pic>
      <p:pic>
        <p:nvPicPr>
          <p:cNvPr id="43" name="Picture 42">
            <a:extLst>
              <a:ext uri="{FF2B5EF4-FFF2-40B4-BE49-F238E27FC236}">
                <a16:creationId xmlns:a16="http://schemas.microsoft.com/office/drawing/2014/main" id="{30D66DED-FF58-6A2B-9DD3-9ABB0E2FF9F7}"/>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10000" b="90000" l="8494" r="92278">
                        <a14:foregroundMark x1="32432" y1="52400" x2="32432" y2="52400"/>
                        <a14:foregroundMark x1="8880" y1="69600" x2="8880" y2="69600"/>
                        <a14:foregroundMark x1="92278" y1="67200" x2="92278" y2="67200"/>
                        <a14:foregroundMark x1="22780" y1="35200" x2="22780" y2="35200"/>
                        <a14:foregroundMark x1="67954" y1="12800" x2="67954" y2="12800"/>
                        <a14:foregroundMark x1="67954" y1="28400" x2="67954" y2="28400"/>
                      </a14:backgroundRemoval>
                    </a14:imgEffect>
                  </a14:imgLayer>
                </a14:imgProps>
              </a:ext>
            </a:extLst>
          </a:blip>
          <a:stretch>
            <a:fillRect/>
          </a:stretch>
        </p:blipFill>
        <p:spPr>
          <a:xfrm>
            <a:off x="8189268" y="2739147"/>
            <a:ext cx="479864" cy="463189"/>
          </a:xfrm>
          <a:prstGeom prst="rect">
            <a:avLst/>
          </a:prstGeom>
        </p:spPr>
      </p:pic>
      <p:pic>
        <p:nvPicPr>
          <p:cNvPr id="45" name="Picture 44">
            <a:extLst>
              <a:ext uri="{FF2B5EF4-FFF2-40B4-BE49-F238E27FC236}">
                <a16:creationId xmlns:a16="http://schemas.microsoft.com/office/drawing/2014/main" id="{B67B3615-E3F5-F411-A71C-16C6F1798FB8}"/>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9962" b="92337" l="8468" r="92339">
                        <a14:foregroundMark x1="43952" y1="61686" x2="43952" y2="61686"/>
                        <a14:foregroundMark x1="91532" y1="22605" x2="91532" y2="22605"/>
                        <a14:foregroundMark x1="8468" y1="55172" x2="8468" y2="55172"/>
                        <a14:foregroundMark x1="44355" y1="89272" x2="44355" y2="89272"/>
                        <a14:foregroundMark x1="47984" y1="92720" x2="47984" y2="92720"/>
                        <a14:foregroundMark x1="92339" y1="54406" x2="92339" y2="54406"/>
                      </a14:backgroundRemoval>
                    </a14:imgEffect>
                  </a14:imgLayer>
                </a14:imgProps>
              </a:ext>
            </a:extLst>
          </a:blip>
          <a:stretch>
            <a:fillRect/>
          </a:stretch>
        </p:blipFill>
        <p:spPr>
          <a:xfrm>
            <a:off x="8205638" y="3296696"/>
            <a:ext cx="448826" cy="472353"/>
          </a:xfrm>
          <a:prstGeom prst="rect">
            <a:avLst/>
          </a:prstGeom>
        </p:spPr>
      </p:pic>
      <p:pic>
        <p:nvPicPr>
          <p:cNvPr id="47" name="Picture 46">
            <a:extLst>
              <a:ext uri="{FF2B5EF4-FFF2-40B4-BE49-F238E27FC236}">
                <a16:creationId xmlns:a16="http://schemas.microsoft.com/office/drawing/2014/main" id="{9EDE7E4B-303B-49AB-EECB-17B3F5EBCABE}"/>
              </a:ext>
            </a:extLst>
          </p:cNvPr>
          <p:cNvPicPr>
            <a:picLocks noChangeAspect="1"/>
          </p:cNvPicPr>
          <p:nvPr/>
        </p:nvPicPr>
        <p:blipFill>
          <a:blip r:embed="rId14">
            <a:extLst>
              <a:ext uri="{BEBA8EAE-BF5A-486C-A8C5-ECC9F3942E4B}">
                <a14:imgProps xmlns:a14="http://schemas.microsoft.com/office/drawing/2010/main">
                  <a14:imgLayer r:embed="rId15">
                    <a14:imgEffect>
                      <a14:backgroundRemoval t="10000" b="90000" l="10000" r="90000">
                        <a14:foregroundMark x1="49275" y1="50800" x2="49275" y2="50800"/>
                        <a14:foregroundMark x1="42029" y1="45600" x2="42029" y2="53600"/>
                        <a14:foregroundMark x1="42029" y1="41600" x2="42029" y2="45600"/>
                        <a14:foregroundMark x1="42029" y1="39600" x2="42029" y2="41600"/>
                        <a14:foregroundMark x1="37319" y1="59600" x2="54348" y2="56000"/>
                        <a14:foregroundMark x1="27174" y1="34400" x2="27174" y2="34400"/>
                        <a14:foregroundMark x1="62681" y1="37200" x2="62681" y2="37200"/>
                        <a14:foregroundMark x1="55797" y1="38000" x2="50000" y2="50000"/>
                        <a14:foregroundMark x1="55435" y1="54000" x2="66667" y2="57200"/>
                        <a14:foregroundMark x1="76449" y1="39200" x2="76449" y2="39200"/>
                        <a14:backgroundMark x1="28261" y1="23200" x2="57246" y2="20800"/>
                        <a14:backgroundMark x1="18478" y1="36800" x2="22826" y2="65200"/>
                        <a14:backgroundMark x1="82609" y1="30400" x2="86957" y2="55200"/>
                        <a14:backgroundMark x1="86957" y1="55200" x2="86957" y2="55200"/>
                        <a14:backgroundMark x1="67029" y1="45200" x2="67029" y2="45200"/>
                        <a14:backgroundMark x1="61957" y1="47200" x2="61957" y2="47200"/>
                        <a14:backgroundMark x1="50000" y1="66000" x2="50000" y2="66000"/>
                        <a14:backgroundMark x1="46377" y1="41600" x2="46377" y2="41600"/>
                        <a14:backgroundMark x1="44928" y1="45600" x2="44928" y2="45600"/>
                      </a14:backgroundRemoval>
                    </a14:imgEffect>
                  </a14:imgLayer>
                </a14:imgProps>
              </a:ext>
            </a:extLst>
          </a:blip>
          <a:stretch>
            <a:fillRect/>
          </a:stretch>
        </p:blipFill>
        <p:spPr>
          <a:xfrm>
            <a:off x="8027071" y="3769049"/>
            <a:ext cx="754765" cy="683664"/>
          </a:xfrm>
          <a:prstGeom prst="rect">
            <a:avLst/>
          </a:prstGeom>
        </p:spPr>
      </p:pic>
      <p:sp>
        <p:nvSpPr>
          <p:cNvPr id="12" name="Title 1">
            <a:extLst>
              <a:ext uri="{FF2B5EF4-FFF2-40B4-BE49-F238E27FC236}">
                <a16:creationId xmlns:a16="http://schemas.microsoft.com/office/drawing/2014/main" id="{EB3E0622-04DA-9C5E-D935-35114CBC1E2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dirty="0">
                <a:solidFill>
                  <a:srgbClr val="1F355E"/>
                </a:solidFill>
                <a:latin typeface="Arial Black" panose="020B0A04020102020204" pitchFamily="34" charset="0"/>
              </a:rPr>
              <a:t>Introducing the Digitally Enabled One Bay Way</a:t>
            </a:r>
            <a:endParaRPr lang="en-GB" sz="2000" strike="sngStrike" dirty="0">
              <a:solidFill>
                <a:srgbClr val="1F355E"/>
              </a:solidFill>
              <a:highlight>
                <a:srgbClr val="FFFF00"/>
              </a:highlight>
              <a:latin typeface="Arial Black" panose="020B0A04020102020204" pitchFamily="34" charset="0"/>
            </a:endParaRPr>
          </a:p>
        </p:txBody>
      </p:sp>
      <p:grpSp>
        <p:nvGrpSpPr>
          <p:cNvPr id="2" name="Group 1">
            <a:extLst>
              <a:ext uri="{FF2B5EF4-FFF2-40B4-BE49-F238E27FC236}">
                <a16:creationId xmlns:a16="http://schemas.microsoft.com/office/drawing/2014/main" id="{C990E125-41BA-0AB0-0486-99520AB1C683}"/>
              </a:ext>
            </a:extLst>
          </p:cNvPr>
          <p:cNvGrpSpPr/>
          <p:nvPr/>
        </p:nvGrpSpPr>
        <p:grpSpPr>
          <a:xfrm>
            <a:off x="-1" y="-5787"/>
            <a:ext cx="9143998" cy="165595"/>
            <a:chOff x="374266" y="2474302"/>
            <a:chExt cx="13719657" cy="820603"/>
          </a:xfrm>
        </p:grpSpPr>
        <p:sp>
          <p:nvSpPr>
            <p:cNvPr id="13" name="Arrow: Pentagon 12">
              <a:extLst>
                <a:ext uri="{FF2B5EF4-FFF2-40B4-BE49-F238E27FC236}">
                  <a16:creationId xmlns:a16="http://schemas.microsoft.com/office/drawing/2014/main" id="{E266CB9F-3A4F-3AFB-4176-70BAC967865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5" name="Arrow: Chevron 24">
              <a:extLst>
                <a:ext uri="{FF2B5EF4-FFF2-40B4-BE49-F238E27FC236}">
                  <a16:creationId xmlns:a16="http://schemas.microsoft.com/office/drawing/2014/main" id="{80BA916C-F1E5-4301-AC3C-490F8EC69267}"/>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6" name="Arrow: Chevron 25">
              <a:extLst>
                <a:ext uri="{FF2B5EF4-FFF2-40B4-BE49-F238E27FC236}">
                  <a16:creationId xmlns:a16="http://schemas.microsoft.com/office/drawing/2014/main" id="{B5556F9F-582F-1ADA-D076-BFF13B0CE084}"/>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7" name="Arrow: Chevron 26">
              <a:extLst>
                <a:ext uri="{FF2B5EF4-FFF2-40B4-BE49-F238E27FC236}">
                  <a16:creationId xmlns:a16="http://schemas.microsoft.com/office/drawing/2014/main" id="{348E0E36-0E6F-AA30-0F9A-AC7EF660917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dirty="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0077E7EB-F9A1-14A2-9048-8D0372701E7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9" name="Arrow: Chevron 28">
              <a:extLst>
                <a:ext uri="{FF2B5EF4-FFF2-40B4-BE49-F238E27FC236}">
                  <a16:creationId xmlns:a16="http://schemas.microsoft.com/office/drawing/2014/main" id="{75A9A0A8-D677-0C22-D919-651AC7B748B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Tree>
    <p:extLst>
      <p:ext uri="{BB962C8B-B14F-4D97-AF65-F5344CB8AC3E}">
        <p14:creationId xmlns:p14="http://schemas.microsoft.com/office/powerpoint/2010/main" val="418710538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EA1A3-4AB8-E468-48AB-7DBB1CF326A7}"/>
            </a:ext>
          </a:extLst>
        </p:cNvPr>
        <p:cNvGrpSpPr/>
        <p:nvPr/>
      </p:nvGrpSpPr>
      <p:grpSpPr>
        <a:xfrm>
          <a:off x="0" y="0"/>
          <a:ext cx="0" cy="0"/>
          <a:chOff x="0" y="0"/>
          <a:chExt cx="0" cy="0"/>
        </a:xfrm>
      </p:grpSpPr>
      <p:sp>
        <p:nvSpPr>
          <p:cNvPr id="115" name="Rectangle: Rounded Corners 114">
            <a:extLst>
              <a:ext uri="{FF2B5EF4-FFF2-40B4-BE49-F238E27FC236}">
                <a16:creationId xmlns:a16="http://schemas.microsoft.com/office/drawing/2014/main" id="{5DBEC924-A415-FA51-B1A6-D7FACBAD263A}"/>
              </a:ext>
            </a:extLst>
          </p:cNvPr>
          <p:cNvSpPr/>
          <p:nvPr/>
        </p:nvSpPr>
        <p:spPr>
          <a:xfrm>
            <a:off x="6939017" y="575102"/>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Data &amp; Analytics</a:t>
            </a:r>
          </a:p>
        </p:txBody>
      </p:sp>
      <p:sp>
        <p:nvSpPr>
          <p:cNvPr id="116" name="Rectangle: Rounded Corners 115">
            <a:extLst>
              <a:ext uri="{FF2B5EF4-FFF2-40B4-BE49-F238E27FC236}">
                <a16:creationId xmlns:a16="http://schemas.microsoft.com/office/drawing/2014/main" id="{C17E5891-27A2-7421-0759-78EF20F6A6E0}"/>
              </a:ext>
            </a:extLst>
          </p:cNvPr>
          <p:cNvSpPr/>
          <p:nvPr/>
        </p:nvSpPr>
        <p:spPr>
          <a:xfrm>
            <a:off x="7810728" y="57510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Technology &amp; Digital</a:t>
            </a:r>
          </a:p>
        </p:txBody>
      </p:sp>
      <p:sp>
        <p:nvSpPr>
          <p:cNvPr id="117" name="Rectangle: Rounded Corners 116">
            <a:extLst>
              <a:ext uri="{FF2B5EF4-FFF2-40B4-BE49-F238E27FC236}">
                <a16:creationId xmlns:a16="http://schemas.microsoft.com/office/drawing/2014/main" id="{DFDF58B7-9D4C-05A9-5B4D-57F57DE39C68}"/>
              </a:ext>
            </a:extLst>
          </p:cNvPr>
          <p:cNvSpPr/>
          <p:nvPr/>
        </p:nvSpPr>
        <p:spPr>
          <a:xfrm>
            <a:off x="6939017" y="83539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Workforce &amp; Culture</a:t>
            </a:r>
          </a:p>
        </p:txBody>
      </p:sp>
      <p:sp>
        <p:nvSpPr>
          <p:cNvPr id="118" name="Rectangle: Rounded Corners 117">
            <a:extLst>
              <a:ext uri="{FF2B5EF4-FFF2-40B4-BE49-F238E27FC236}">
                <a16:creationId xmlns:a16="http://schemas.microsoft.com/office/drawing/2014/main" id="{155DF09B-8A51-3E25-FDEA-9C8632060D7E}"/>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Organisational Functions</a:t>
            </a:r>
          </a:p>
        </p:txBody>
      </p:sp>
      <p:sp>
        <p:nvSpPr>
          <p:cNvPr id="119" name="Rectangle: Rounded Corners 118">
            <a:extLst>
              <a:ext uri="{FF2B5EF4-FFF2-40B4-BE49-F238E27FC236}">
                <a16:creationId xmlns:a16="http://schemas.microsoft.com/office/drawing/2014/main" id="{1098A525-9044-7453-0FF4-8CF0E9A7F8EA}"/>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dirty="0">
                <a:ln>
                  <a:noFill/>
                </a:ln>
                <a:solidFill>
                  <a:prstClr val="black"/>
                </a:solidFill>
                <a:effectLst/>
                <a:uLnTx/>
                <a:uFillTx/>
                <a:latin typeface="Helvetica Neue Medium"/>
                <a:ea typeface="+mn-ea"/>
                <a:cs typeface="+mn-cs"/>
                <a:sym typeface="Helvetica Neue Medium"/>
              </a:rPr>
              <a:t>:</a:t>
            </a:r>
          </a:p>
        </p:txBody>
      </p:sp>
      <p:grpSp>
        <p:nvGrpSpPr>
          <p:cNvPr id="20" name="Group 19">
            <a:extLst>
              <a:ext uri="{FF2B5EF4-FFF2-40B4-BE49-F238E27FC236}">
                <a16:creationId xmlns:a16="http://schemas.microsoft.com/office/drawing/2014/main" id="{DE262DCB-06F3-259C-F6F4-7B95C60A66EA}"/>
              </a:ext>
            </a:extLst>
          </p:cNvPr>
          <p:cNvGrpSpPr/>
          <p:nvPr/>
        </p:nvGrpSpPr>
        <p:grpSpPr>
          <a:xfrm>
            <a:off x="-1" y="-5787"/>
            <a:ext cx="9143998" cy="165595"/>
            <a:chOff x="374266" y="2474302"/>
            <a:chExt cx="13719657" cy="820603"/>
          </a:xfrm>
        </p:grpSpPr>
        <p:sp>
          <p:nvSpPr>
            <p:cNvPr id="26" name="Arrow: Pentagon 25">
              <a:extLst>
                <a:ext uri="{FF2B5EF4-FFF2-40B4-BE49-F238E27FC236}">
                  <a16:creationId xmlns:a16="http://schemas.microsoft.com/office/drawing/2014/main" id="{157B4DCB-67CC-C24A-2464-B6820A259A7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7" name="Arrow: Chevron 26">
              <a:extLst>
                <a:ext uri="{FF2B5EF4-FFF2-40B4-BE49-F238E27FC236}">
                  <a16:creationId xmlns:a16="http://schemas.microsoft.com/office/drawing/2014/main" id="{51C25F64-5A47-62D6-0632-BE5FF4D32F0E}"/>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5" name="Arrow: Chevron 34">
              <a:extLst>
                <a:ext uri="{FF2B5EF4-FFF2-40B4-BE49-F238E27FC236}">
                  <a16:creationId xmlns:a16="http://schemas.microsoft.com/office/drawing/2014/main" id="{676F1AD8-5665-DFE0-5787-3DA14E407CDB}"/>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6" name="Arrow: Chevron 35">
              <a:extLst>
                <a:ext uri="{FF2B5EF4-FFF2-40B4-BE49-F238E27FC236}">
                  <a16:creationId xmlns:a16="http://schemas.microsoft.com/office/drawing/2014/main" id="{E227D9B8-2582-0FB7-CF62-8F8F2C1467BA}"/>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7" name="Arrow: Chevron 36">
              <a:extLst>
                <a:ext uri="{FF2B5EF4-FFF2-40B4-BE49-F238E27FC236}">
                  <a16:creationId xmlns:a16="http://schemas.microsoft.com/office/drawing/2014/main" id="{A7DA6C90-E60B-3B86-B24A-553C878962F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8" name="Arrow: Chevron 37">
              <a:extLst>
                <a:ext uri="{FF2B5EF4-FFF2-40B4-BE49-F238E27FC236}">
                  <a16:creationId xmlns:a16="http://schemas.microsoft.com/office/drawing/2014/main" id="{D95E5AC6-8777-CCDA-27B9-95738241452E}"/>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87" name="Rectangle 86">
            <a:extLst>
              <a:ext uri="{FF2B5EF4-FFF2-40B4-BE49-F238E27FC236}">
                <a16:creationId xmlns:a16="http://schemas.microsoft.com/office/drawing/2014/main" id="{74693D48-4B9D-E312-5982-2E30B1E1BA28}"/>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dirty="0">
                <a:solidFill>
                  <a:srgbClr val="1F355E"/>
                </a:solidFill>
                <a:latin typeface="Arial" panose="020B0604020202020204" pitchFamily="34" charset="0"/>
                <a:cs typeface="Arial" panose="020B0604020202020204" pitchFamily="34" charset="0"/>
              </a:rPr>
              <a:t>Despite SBU’s position as a Welsh digital leader there remains substantial progress to be made before fully realising the digital vision. The below is an indicative assessment of the extent to which these Digital Capabilities are currently supported within SBU, indicating those which are fully supported, those which are yet to be implemented, and those which are in progress. </a:t>
            </a:r>
          </a:p>
        </p:txBody>
      </p:sp>
      <p:grpSp>
        <p:nvGrpSpPr>
          <p:cNvPr id="83" name="Group 82">
            <a:extLst>
              <a:ext uri="{FF2B5EF4-FFF2-40B4-BE49-F238E27FC236}">
                <a16:creationId xmlns:a16="http://schemas.microsoft.com/office/drawing/2014/main" id="{7F02C318-91F1-D8A4-2673-64490672535A}"/>
              </a:ext>
            </a:extLst>
          </p:cNvPr>
          <p:cNvGrpSpPr/>
          <p:nvPr/>
        </p:nvGrpSpPr>
        <p:grpSpPr>
          <a:xfrm>
            <a:off x="60472" y="4447809"/>
            <a:ext cx="9050397" cy="660903"/>
            <a:chOff x="426592" y="3920425"/>
            <a:chExt cx="8869292" cy="584221"/>
          </a:xfrm>
        </p:grpSpPr>
        <p:sp>
          <p:nvSpPr>
            <p:cNvPr id="91" name="Rectangle: Rounded Corners 90">
              <a:extLst>
                <a:ext uri="{FF2B5EF4-FFF2-40B4-BE49-F238E27FC236}">
                  <a16:creationId xmlns:a16="http://schemas.microsoft.com/office/drawing/2014/main" id="{20EC6358-6A8D-E69B-882C-99136FCF63AB}"/>
                </a:ext>
              </a:extLst>
            </p:cNvPr>
            <p:cNvSpPr/>
            <p:nvPr/>
          </p:nvSpPr>
          <p:spPr>
            <a:xfrm>
              <a:off x="426592" y="3920425"/>
              <a:ext cx="8869292" cy="58422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92" name="Rectangle: Rounded Corners 91">
              <a:extLst>
                <a:ext uri="{FF2B5EF4-FFF2-40B4-BE49-F238E27FC236}">
                  <a16:creationId xmlns:a16="http://schemas.microsoft.com/office/drawing/2014/main" id="{C524D188-92A8-8256-43B3-6A3C7C272C1D}"/>
                </a:ext>
              </a:extLst>
            </p:cNvPr>
            <p:cNvSpPr/>
            <p:nvPr/>
          </p:nvSpPr>
          <p:spPr>
            <a:xfrm>
              <a:off x="471714" y="4212358"/>
              <a:ext cx="853294" cy="232229"/>
            </a:xfrm>
            <a:prstGeom prst="roundRect">
              <a:avLst/>
            </a:prstGeom>
            <a:gradFill>
              <a:gsLst>
                <a:gs pos="50000">
                  <a:schemeClr val="accent4"/>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04" name="Rectangle: Rounded Corners 103">
              <a:extLst>
                <a:ext uri="{FF2B5EF4-FFF2-40B4-BE49-F238E27FC236}">
                  <a16:creationId xmlns:a16="http://schemas.microsoft.com/office/drawing/2014/main" id="{617BC05F-CD38-BEF4-60DA-C5D612CD0EB0}"/>
                </a:ext>
              </a:extLst>
            </p:cNvPr>
            <p:cNvSpPr/>
            <p:nvPr/>
          </p:nvSpPr>
          <p:spPr>
            <a:xfrm>
              <a:off x="1351621" y="4212358"/>
              <a:ext cx="853294" cy="232229"/>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105" name="Rectangle: Rounded Corners 104">
              <a:extLst>
                <a:ext uri="{FF2B5EF4-FFF2-40B4-BE49-F238E27FC236}">
                  <a16:creationId xmlns:a16="http://schemas.microsoft.com/office/drawing/2014/main" id="{F8B225FE-2F88-E702-CCA6-47311DEE5D76}"/>
                </a:ext>
              </a:extLst>
            </p:cNvPr>
            <p:cNvSpPr/>
            <p:nvPr/>
          </p:nvSpPr>
          <p:spPr>
            <a:xfrm>
              <a:off x="2231528"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106" name="Rectangle: Rounded Corners 105">
              <a:extLst>
                <a:ext uri="{FF2B5EF4-FFF2-40B4-BE49-F238E27FC236}">
                  <a16:creationId xmlns:a16="http://schemas.microsoft.com/office/drawing/2014/main" id="{7D956B92-108B-13FF-D9FD-C625B3289583}"/>
                </a:ext>
              </a:extLst>
            </p:cNvPr>
            <p:cNvSpPr/>
            <p:nvPr/>
          </p:nvSpPr>
          <p:spPr>
            <a:xfrm>
              <a:off x="3118342"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109" name="Rectangle: Rounded Corners 108">
              <a:extLst>
                <a:ext uri="{FF2B5EF4-FFF2-40B4-BE49-F238E27FC236}">
                  <a16:creationId xmlns:a16="http://schemas.microsoft.com/office/drawing/2014/main" id="{95B560A6-7187-81AC-C7FF-9A5778F333A2}"/>
                </a:ext>
              </a:extLst>
            </p:cNvPr>
            <p:cNvSpPr/>
            <p:nvPr/>
          </p:nvSpPr>
          <p:spPr>
            <a:xfrm>
              <a:off x="4005156" y="4224210"/>
              <a:ext cx="853294" cy="232229"/>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111" name="Rectangle: Rounded Corners 110">
              <a:extLst>
                <a:ext uri="{FF2B5EF4-FFF2-40B4-BE49-F238E27FC236}">
                  <a16:creationId xmlns:a16="http://schemas.microsoft.com/office/drawing/2014/main" id="{CF38A974-38BF-17EC-90BA-4ACCB55BCCF4}"/>
                </a:ext>
              </a:extLst>
            </p:cNvPr>
            <p:cNvSpPr/>
            <p:nvPr/>
          </p:nvSpPr>
          <p:spPr>
            <a:xfrm>
              <a:off x="4891970" y="4224210"/>
              <a:ext cx="853294" cy="232229"/>
            </a:xfrm>
            <a:prstGeom prst="roundRect">
              <a:avLst/>
            </a:prstGeom>
            <a:gradFill>
              <a:gsLst>
                <a:gs pos="50000">
                  <a:schemeClr val="accent4"/>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112" name="Rectangle: Rounded Corners 111">
              <a:extLst>
                <a:ext uri="{FF2B5EF4-FFF2-40B4-BE49-F238E27FC236}">
                  <a16:creationId xmlns:a16="http://schemas.microsoft.com/office/drawing/2014/main" id="{BF632B18-DDC0-DC1B-CC0A-C69646C56AC4}"/>
                </a:ext>
              </a:extLst>
            </p:cNvPr>
            <p:cNvSpPr/>
            <p:nvPr/>
          </p:nvSpPr>
          <p:spPr>
            <a:xfrm>
              <a:off x="5759942" y="4224210"/>
              <a:ext cx="853294" cy="232229"/>
            </a:xfrm>
            <a:prstGeom prst="roundRect">
              <a:avLst/>
            </a:prstGeom>
            <a:gradFill>
              <a:gsLst>
                <a:gs pos="50000">
                  <a:schemeClr val="accent4"/>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113" name="Rectangle: Rounded Corners 112">
              <a:extLst>
                <a:ext uri="{FF2B5EF4-FFF2-40B4-BE49-F238E27FC236}">
                  <a16:creationId xmlns:a16="http://schemas.microsoft.com/office/drawing/2014/main" id="{BFFB7DEF-5B2D-92BA-4865-49269019EC7E}"/>
                </a:ext>
              </a:extLst>
            </p:cNvPr>
            <p:cNvSpPr/>
            <p:nvPr/>
          </p:nvSpPr>
          <p:spPr>
            <a:xfrm>
              <a:off x="6627162" y="4224210"/>
              <a:ext cx="853294" cy="232229"/>
            </a:xfrm>
            <a:prstGeom prst="roundRect">
              <a:avLst/>
            </a:prstGeom>
            <a:gradFill>
              <a:gsLst>
                <a:gs pos="50000">
                  <a:schemeClr val="accent4"/>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114" name="Rectangle: Rounded Corners 113">
              <a:extLst>
                <a:ext uri="{FF2B5EF4-FFF2-40B4-BE49-F238E27FC236}">
                  <a16:creationId xmlns:a16="http://schemas.microsoft.com/office/drawing/2014/main" id="{54005C28-E445-7D75-E002-3E700DEECDB4}"/>
                </a:ext>
              </a:extLst>
            </p:cNvPr>
            <p:cNvSpPr/>
            <p:nvPr/>
          </p:nvSpPr>
          <p:spPr>
            <a:xfrm>
              <a:off x="7502359" y="422421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20" name="Rectangle: Rounded Corners 119">
              <a:extLst>
                <a:ext uri="{FF2B5EF4-FFF2-40B4-BE49-F238E27FC236}">
                  <a16:creationId xmlns:a16="http://schemas.microsoft.com/office/drawing/2014/main" id="{248F6036-C0E5-8850-881A-5338E7F43916}"/>
                </a:ext>
              </a:extLst>
            </p:cNvPr>
            <p:cNvSpPr/>
            <p:nvPr/>
          </p:nvSpPr>
          <p:spPr>
            <a:xfrm>
              <a:off x="8381037" y="4224210"/>
              <a:ext cx="853294" cy="232229"/>
            </a:xfrm>
            <a:prstGeom prst="roundRect">
              <a:avLst/>
            </a:prstGeom>
            <a:gradFill>
              <a:gsLst>
                <a:gs pos="50000">
                  <a:schemeClr val="accent4"/>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121" name="Rectangle: Rounded Corners 120">
              <a:extLst>
                <a:ext uri="{FF2B5EF4-FFF2-40B4-BE49-F238E27FC236}">
                  <a16:creationId xmlns:a16="http://schemas.microsoft.com/office/drawing/2014/main" id="{443A0A66-E151-BFBA-BD67-0AC5B335E5EA}"/>
                </a:ext>
              </a:extLst>
            </p:cNvPr>
            <p:cNvSpPr/>
            <p:nvPr/>
          </p:nvSpPr>
          <p:spPr>
            <a:xfrm>
              <a:off x="7502359" y="3952529"/>
              <a:ext cx="853294" cy="232229"/>
            </a:xfrm>
            <a:prstGeom prst="roundRect">
              <a:avLst/>
            </a:prstGeom>
            <a:gradFill>
              <a:gsLst>
                <a:gs pos="50000">
                  <a:schemeClr val="accent4"/>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122" name="Rectangle: Rounded Corners 121">
              <a:extLst>
                <a:ext uri="{FF2B5EF4-FFF2-40B4-BE49-F238E27FC236}">
                  <a16:creationId xmlns:a16="http://schemas.microsoft.com/office/drawing/2014/main" id="{9D216EF4-E86E-0089-2BEF-37D2B7661B34}"/>
                </a:ext>
              </a:extLst>
            </p:cNvPr>
            <p:cNvSpPr/>
            <p:nvPr/>
          </p:nvSpPr>
          <p:spPr>
            <a:xfrm>
              <a:off x="8381037" y="3952529"/>
              <a:ext cx="853294" cy="232229"/>
            </a:xfrm>
            <a:prstGeom prst="roundRect">
              <a:avLst/>
            </a:prstGeom>
            <a:gradFill>
              <a:gsLst>
                <a:gs pos="50000">
                  <a:schemeClr val="accent4"/>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123" name="Rectangle: Rounded Corners 122">
              <a:extLst>
                <a:ext uri="{FF2B5EF4-FFF2-40B4-BE49-F238E27FC236}">
                  <a16:creationId xmlns:a16="http://schemas.microsoft.com/office/drawing/2014/main" id="{5F4758BA-B75E-BDB3-7BE6-D664730DE8B8}"/>
                </a:ext>
              </a:extLst>
            </p:cNvPr>
            <p:cNvSpPr/>
            <p:nvPr/>
          </p:nvSpPr>
          <p:spPr>
            <a:xfrm>
              <a:off x="6627162" y="3951652"/>
              <a:ext cx="853294" cy="232229"/>
            </a:xfrm>
            <a:prstGeom prst="roundRect">
              <a:avLst/>
            </a:prstGeom>
            <a:gradFill>
              <a:gsLst>
                <a:gs pos="50000">
                  <a:schemeClr val="accent4"/>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124" name="Rectangle: Rounded Corners 123">
              <a:extLst>
                <a:ext uri="{FF2B5EF4-FFF2-40B4-BE49-F238E27FC236}">
                  <a16:creationId xmlns:a16="http://schemas.microsoft.com/office/drawing/2014/main" id="{05549FBA-3F15-1E9F-5E92-D7D5A34370A9}"/>
                </a:ext>
              </a:extLst>
            </p:cNvPr>
            <p:cNvSpPr/>
            <p:nvPr/>
          </p:nvSpPr>
          <p:spPr>
            <a:xfrm>
              <a:off x="5759942" y="3952529"/>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Horizon scanning</a:t>
              </a:r>
            </a:p>
          </p:txBody>
        </p:sp>
      </p:grpSp>
      <p:grpSp>
        <p:nvGrpSpPr>
          <p:cNvPr id="135" name="Group 134">
            <a:extLst>
              <a:ext uri="{FF2B5EF4-FFF2-40B4-BE49-F238E27FC236}">
                <a16:creationId xmlns:a16="http://schemas.microsoft.com/office/drawing/2014/main" id="{98E7DA0B-78C0-B948-D266-3D32C2C676EA}"/>
              </a:ext>
            </a:extLst>
          </p:cNvPr>
          <p:cNvGrpSpPr/>
          <p:nvPr/>
        </p:nvGrpSpPr>
        <p:grpSpPr>
          <a:xfrm>
            <a:off x="3191739" y="2015545"/>
            <a:ext cx="2828748" cy="645426"/>
            <a:chOff x="2843347" y="1537497"/>
            <a:chExt cx="2828748" cy="543483"/>
          </a:xfrm>
        </p:grpSpPr>
        <p:sp>
          <p:nvSpPr>
            <p:cNvPr id="136" name="Rectangle: Rounded Corners 135">
              <a:extLst>
                <a:ext uri="{FF2B5EF4-FFF2-40B4-BE49-F238E27FC236}">
                  <a16:creationId xmlns:a16="http://schemas.microsoft.com/office/drawing/2014/main" id="{06903A3D-D541-A9E6-6AA1-8C582B599ADE}"/>
                </a:ext>
              </a:extLst>
            </p:cNvPr>
            <p:cNvSpPr/>
            <p:nvPr/>
          </p:nvSpPr>
          <p:spPr>
            <a:xfrm>
              <a:off x="2843347" y="1537497"/>
              <a:ext cx="2828748" cy="54348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grpSp>
          <p:nvGrpSpPr>
            <p:cNvPr id="137" name="Group 136">
              <a:extLst>
                <a:ext uri="{FF2B5EF4-FFF2-40B4-BE49-F238E27FC236}">
                  <a16:creationId xmlns:a16="http://schemas.microsoft.com/office/drawing/2014/main" id="{346240A0-5DE1-882D-9EE7-97A41EF41BAD}"/>
                </a:ext>
              </a:extLst>
            </p:cNvPr>
            <p:cNvGrpSpPr/>
            <p:nvPr/>
          </p:nvGrpSpPr>
          <p:grpSpPr>
            <a:xfrm>
              <a:off x="2942511" y="1784238"/>
              <a:ext cx="2681141" cy="241106"/>
              <a:chOff x="2942511" y="1784238"/>
              <a:chExt cx="2681141" cy="241106"/>
            </a:xfrm>
          </p:grpSpPr>
          <p:sp>
            <p:nvSpPr>
              <p:cNvPr id="138" name="Rectangle: Rounded Corners 137">
                <a:extLst>
                  <a:ext uri="{FF2B5EF4-FFF2-40B4-BE49-F238E27FC236}">
                    <a16:creationId xmlns:a16="http://schemas.microsoft.com/office/drawing/2014/main" id="{094DFF4A-A09F-92A1-0E73-53850080D03E}"/>
                  </a:ext>
                </a:extLst>
              </p:cNvPr>
              <p:cNvSpPr/>
              <p:nvPr/>
            </p:nvSpPr>
            <p:spPr>
              <a:xfrm>
                <a:off x="2942511" y="17842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139" name="Rectangle: Rounded Corners 138">
                <a:extLst>
                  <a:ext uri="{FF2B5EF4-FFF2-40B4-BE49-F238E27FC236}">
                    <a16:creationId xmlns:a16="http://schemas.microsoft.com/office/drawing/2014/main" id="{8844D58D-F3BF-398B-FF54-976DAA909C8E}"/>
                  </a:ext>
                </a:extLst>
              </p:cNvPr>
              <p:cNvSpPr/>
              <p:nvPr/>
            </p:nvSpPr>
            <p:spPr>
              <a:xfrm>
                <a:off x="4770358" y="17842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prstClr val="whit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0" name="Rectangle: Rounded Corners 139">
                <a:extLst>
                  <a:ext uri="{FF2B5EF4-FFF2-40B4-BE49-F238E27FC236}">
                    <a16:creationId xmlns:a16="http://schemas.microsoft.com/office/drawing/2014/main" id="{84696F85-6DE3-D730-4378-CCB56AC80030}"/>
                  </a:ext>
                </a:extLst>
              </p:cNvPr>
              <p:cNvSpPr/>
              <p:nvPr/>
            </p:nvSpPr>
            <p:spPr>
              <a:xfrm>
                <a:off x="3856434" y="17931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grpSp>
      <p:grpSp>
        <p:nvGrpSpPr>
          <p:cNvPr id="141" name="Group 140">
            <a:extLst>
              <a:ext uri="{FF2B5EF4-FFF2-40B4-BE49-F238E27FC236}">
                <a16:creationId xmlns:a16="http://schemas.microsoft.com/office/drawing/2014/main" id="{311A32B8-B4D0-8995-1666-5C1042B89AC5}"/>
              </a:ext>
            </a:extLst>
          </p:cNvPr>
          <p:cNvGrpSpPr/>
          <p:nvPr/>
        </p:nvGrpSpPr>
        <p:grpSpPr>
          <a:xfrm>
            <a:off x="242570" y="2772867"/>
            <a:ext cx="2859372" cy="1009217"/>
            <a:chOff x="217658" y="2422800"/>
            <a:chExt cx="2859372" cy="983484"/>
          </a:xfrm>
        </p:grpSpPr>
        <p:sp>
          <p:nvSpPr>
            <p:cNvPr id="142" name="Rectangle: Rounded Corners 141">
              <a:extLst>
                <a:ext uri="{FF2B5EF4-FFF2-40B4-BE49-F238E27FC236}">
                  <a16:creationId xmlns:a16="http://schemas.microsoft.com/office/drawing/2014/main" id="{8B4A3478-040E-57BA-4E51-F51D224C52F2}"/>
                </a:ext>
              </a:extLst>
            </p:cNvPr>
            <p:cNvSpPr/>
            <p:nvPr/>
          </p:nvSpPr>
          <p:spPr>
            <a:xfrm>
              <a:off x="217658" y="2422800"/>
              <a:ext cx="2859372" cy="983484"/>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Security and Information Governance</a:t>
              </a:r>
            </a:p>
          </p:txBody>
        </p:sp>
        <p:sp>
          <p:nvSpPr>
            <p:cNvPr id="143" name="Rectangle: Rounded Corners 142">
              <a:extLst>
                <a:ext uri="{FF2B5EF4-FFF2-40B4-BE49-F238E27FC236}">
                  <a16:creationId xmlns:a16="http://schemas.microsoft.com/office/drawing/2014/main" id="{A5B93578-E5AF-5682-8AB2-A0B959524532}"/>
                </a:ext>
              </a:extLst>
            </p:cNvPr>
            <p:cNvSpPr/>
            <p:nvPr/>
          </p:nvSpPr>
          <p:spPr>
            <a:xfrm>
              <a:off x="330886" y="2859708"/>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a:t>
              </a:r>
              <a:r>
                <a:rPr kumimoji="0" lang="en-GB"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udit</a:t>
              </a: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p>
          </p:txBody>
        </p:sp>
        <p:sp>
          <p:nvSpPr>
            <p:cNvPr id="144" name="Rectangle: Rounded Corners 143">
              <a:extLst>
                <a:ext uri="{FF2B5EF4-FFF2-40B4-BE49-F238E27FC236}">
                  <a16:creationId xmlns:a16="http://schemas.microsoft.com/office/drawing/2014/main" id="{595F4F2C-6E5D-3271-365A-DCE0CF08E3F7}"/>
                </a:ext>
              </a:extLst>
            </p:cNvPr>
            <p:cNvSpPr/>
            <p:nvPr/>
          </p:nvSpPr>
          <p:spPr>
            <a:xfrm>
              <a:off x="330886" y="2598915"/>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Ethics</a:t>
              </a:r>
            </a:p>
          </p:txBody>
        </p:sp>
        <p:sp>
          <p:nvSpPr>
            <p:cNvPr id="145" name="Rectangle: Rounded Corners 144">
              <a:extLst>
                <a:ext uri="{FF2B5EF4-FFF2-40B4-BE49-F238E27FC236}">
                  <a16:creationId xmlns:a16="http://schemas.microsoft.com/office/drawing/2014/main" id="{BE3D5AC8-583D-BCDC-FFEC-02BE6C65C754}"/>
                </a:ext>
              </a:extLst>
            </p:cNvPr>
            <p:cNvSpPr/>
            <p:nvPr/>
          </p:nvSpPr>
          <p:spPr>
            <a:xfrm>
              <a:off x="1205176" y="2598915"/>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Single Sign-on</a:t>
              </a:r>
            </a:p>
          </p:txBody>
        </p:sp>
        <p:sp>
          <p:nvSpPr>
            <p:cNvPr id="146" name="Rectangle: Rounded Corners 145">
              <a:extLst>
                <a:ext uri="{FF2B5EF4-FFF2-40B4-BE49-F238E27FC236}">
                  <a16:creationId xmlns:a16="http://schemas.microsoft.com/office/drawing/2014/main" id="{D2CAFECC-CDE8-E3A5-A927-B1DD6C3E4C60}"/>
                </a:ext>
              </a:extLst>
            </p:cNvPr>
            <p:cNvSpPr/>
            <p:nvPr/>
          </p:nvSpPr>
          <p:spPr>
            <a:xfrm>
              <a:off x="1205176" y="2853252"/>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147" name="Rectangle: Rounded Corners 146">
              <a:extLst>
                <a:ext uri="{FF2B5EF4-FFF2-40B4-BE49-F238E27FC236}">
                  <a16:creationId xmlns:a16="http://schemas.microsoft.com/office/drawing/2014/main" id="{4B701202-8E8E-ED23-21AC-5438CF2AF7CD}"/>
                </a:ext>
              </a:extLst>
            </p:cNvPr>
            <p:cNvSpPr/>
            <p:nvPr/>
          </p:nvSpPr>
          <p:spPr>
            <a:xfrm>
              <a:off x="2089217" y="2859708"/>
              <a:ext cx="906710"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DPIA</a:t>
              </a:r>
            </a:p>
          </p:txBody>
        </p:sp>
        <p:sp>
          <p:nvSpPr>
            <p:cNvPr id="148" name="Rectangle: Rounded Corners 147">
              <a:extLst>
                <a:ext uri="{FF2B5EF4-FFF2-40B4-BE49-F238E27FC236}">
                  <a16:creationId xmlns:a16="http://schemas.microsoft.com/office/drawing/2014/main" id="{0CB0168B-F4BF-F19B-D5B9-C5FE60D37191}"/>
                </a:ext>
              </a:extLst>
            </p:cNvPr>
            <p:cNvSpPr/>
            <p:nvPr/>
          </p:nvSpPr>
          <p:spPr>
            <a:xfrm>
              <a:off x="2089217" y="2614308"/>
              <a:ext cx="906710"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Information Sharing Agreement</a:t>
              </a:r>
            </a:p>
          </p:txBody>
        </p:sp>
        <p:sp>
          <p:nvSpPr>
            <p:cNvPr id="149" name="Rectangle: Rounded Corners 148">
              <a:extLst>
                <a:ext uri="{FF2B5EF4-FFF2-40B4-BE49-F238E27FC236}">
                  <a16:creationId xmlns:a16="http://schemas.microsoft.com/office/drawing/2014/main" id="{1CCCB3C3-3876-84B8-C505-1081B2291402}"/>
                </a:ext>
              </a:extLst>
            </p:cNvPr>
            <p:cNvSpPr/>
            <p:nvPr/>
          </p:nvSpPr>
          <p:spPr>
            <a:xfrm>
              <a:off x="330886" y="3121362"/>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privacy preferences</a:t>
              </a:r>
            </a:p>
          </p:txBody>
        </p:sp>
        <p:sp>
          <p:nvSpPr>
            <p:cNvPr id="150" name="Rectangle: Rounded Corners 149">
              <a:extLst>
                <a:ext uri="{FF2B5EF4-FFF2-40B4-BE49-F238E27FC236}">
                  <a16:creationId xmlns:a16="http://schemas.microsoft.com/office/drawing/2014/main" id="{CC82AA65-95BE-3814-CFF7-9596498270B4}"/>
                </a:ext>
              </a:extLst>
            </p:cNvPr>
            <p:cNvSpPr/>
            <p:nvPr/>
          </p:nvSpPr>
          <p:spPr>
            <a:xfrm>
              <a:off x="1205176" y="3120855"/>
              <a:ext cx="853294" cy="232229"/>
            </a:xfrm>
            <a:prstGeom prst="roundRect">
              <a:avLst/>
            </a:prstGeom>
            <a:gradFill>
              <a:gsLst>
                <a:gs pos="50000">
                  <a:schemeClr val="accent4"/>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Risk Management</a:t>
              </a:r>
            </a:p>
          </p:txBody>
        </p:sp>
      </p:grpSp>
      <p:grpSp>
        <p:nvGrpSpPr>
          <p:cNvPr id="151" name="Group 150">
            <a:extLst>
              <a:ext uri="{FF2B5EF4-FFF2-40B4-BE49-F238E27FC236}">
                <a16:creationId xmlns:a16="http://schemas.microsoft.com/office/drawing/2014/main" id="{DFB1B233-DB6C-21C8-65A6-8E3329417D3A}"/>
              </a:ext>
            </a:extLst>
          </p:cNvPr>
          <p:cNvGrpSpPr/>
          <p:nvPr/>
        </p:nvGrpSpPr>
        <p:grpSpPr>
          <a:xfrm>
            <a:off x="3191739" y="2752150"/>
            <a:ext cx="2858400" cy="1050274"/>
            <a:chOff x="3139615" y="2571856"/>
            <a:chExt cx="2858400" cy="982800"/>
          </a:xfrm>
        </p:grpSpPr>
        <p:sp>
          <p:nvSpPr>
            <p:cNvPr id="152" name="Rectangle: Rounded Corners 151">
              <a:extLst>
                <a:ext uri="{FF2B5EF4-FFF2-40B4-BE49-F238E27FC236}">
                  <a16:creationId xmlns:a16="http://schemas.microsoft.com/office/drawing/2014/main" id="{CB6B39CE-FF63-338B-9B44-E592C94B6E03}"/>
                </a:ext>
              </a:extLst>
            </p:cNvPr>
            <p:cNvSpPr/>
            <p:nvPr/>
          </p:nvSpPr>
          <p:spPr>
            <a:xfrm>
              <a:off x="3139615" y="2571856"/>
              <a:ext cx="2858400" cy="982800"/>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153" name="Rectangle: Rounded Corners 152">
              <a:extLst>
                <a:ext uri="{FF2B5EF4-FFF2-40B4-BE49-F238E27FC236}">
                  <a16:creationId xmlns:a16="http://schemas.microsoft.com/office/drawing/2014/main" id="{ABED8B2B-BEDF-90F6-6F30-2496667EED2D}"/>
                </a:ext>
              </a:extLst>
            </p:cNvPr>
            <p:cNvSpPr/>
            <p:nvPr/>
          </p:nvSpPr>
          <p:spPr>
            <a:xfrm>
              <a:off x="3211254" y="2753009"/>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4" name="Rectangle: Rounded Corners 153">
              <a:extLst>
                <a:ext uri="{FF2B5EF4-FFF2-40B4-BE49-F238E27FC236}">
                  <a16:creationId xmlns:a16="http://schemas.microsoft.com/office/drawing/2014/main" id="{0D32D097-F605-718C-3B34-F03C8D7EF6EB}"/>
                </a:ext>
              </a:extLst>
            </p:cNvPr>
            <p:cNvSpPr/>
            <p:nvPr/>
          </p:nvSpPr>
          <p:spPr>
            <a:xfrm>
              <a:off x="3216641" y="3022715"/>
              <a:ext cx="853294" cy="232229"/>
            </a:xfrm>
            <a:prstGeom prst="roundRect">
              <a:avLst/>
            </a:prstGeom>
            <a:gradFill>
              <a:gsLst>
                <a:gs pos="50000">
                  <a:schemeClr val="accent3"/>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5" name="Rectangle: Rounded Corners 154">
              <a:extLst>
                <a:ext uri="{FF2B5EF4-FFF2-40B4-BE49-F238E27FC236}">
                  <a16:creationId xmlns:a16="http://schemas.microsoft.com/office/drawing/2014/main" id="{7E8E9FBD-4D94-F748-5BC2-678599C2BEE9}"/>
                </a:ext>
              </a:extLst>
            </p:cNvPr>
            <p:cNvSpPr/>
            <p:nvPr/>
          </p:nvSpPr>
          <p:spPr>
            <a:xfrm>
              <a:off x="4105842" y="2753009"/>
              <a:ext cx="853294" cy="232229"/>
            </a:xfrm>
            <a:prstGeom prst="roundRect">
              <a:avLst/>
            </a:prstGeom>
            <a:gradFill>
              <a:gsLst>
                <a:gs pos="50000">
                  <a:schemeClr val="accent3"/>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6" name="Rectangle: Rounded Corners 155">
              <a:extLst>
                <a:ext uri="{FF2B5EF4-FFF2-40B4-BE49-F238E27FC236}">
                  <a16:creationId xmlns:a16="http://schemas.microsoft.com/office/drawing/2014/main" id="{E552B59A-121C-1B77-DC22-C087FAFB1ADC}"/>
                </a:ext>
              </a:extLst>
            </p:cNvPr>
            <p:cNvSpPr/>
            <p:nvPr/>
          </p:nvSpPr>
          <p:spPr>
            <a:xfrm>
              <a:off x="4108597" y="3022715"/>
              <a:ext cx="853294" cy="232229"/>
            </a:xfrm>
            <a:prstGeom prst="roundRect">
              <a:avLst/>
            </a:prstGeom>
            <a:gradFill>
              <a:gsLst>
                <a:gs pos="50000">
                  <a:schemeClr val="accent3"/>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7" name="Rectangle: Rounded Corners 156">
              <a:extLst>
                <a:ext uri="{FF2B5EF4-FFF2-40B4-BE49-F238E27FC236}">
                  <a16:creationId xmlns:a16="http://schemas.microsoft.com/office/drawing/2014/main" id="{58781E05-E6B4-3236-DEFA-4C43A8E14B02}"/>
                </a:ext>
              </a:extLst>
            </p:cNvPr>
            <p:cNvSpPr/>
            <p:nvPr/>
          </p:nvSpPr>
          <p:spPr>
            <a:xfrm>
              <a:off x="5004635" y="2753009"/>
              <a:ext cx="853294" cy="232229"/>
            </a:xfrm>
            <a:prstGeom prst="roundRect">
              <a:avLst/>
            </a:prstGeom>
            <a:gradFill>
              <a:gsLst>
                <a:gs pos="50000">
                  <a:schemeClr val="accent3"/>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8" name="Rectangle: Rounded Corners 157">
              <a:extLst>
                <a:ext uri="{FF2B5EF4-FFF2-40B4-BE49-F238E27FC236}">
                  <a16:creationId xmlns:a16="http://schemas.microsoft.com/office/drawing/2014/main" id="{F3D3170D-78B9-8EA3-F9ED-E397CCBB2DB1}"/>
                </a:ext>
              </a:extLst>
            </p:cNvPr>
            <p:cNvSpPr/>
            <p:nvPr/>
          </p:nvSpPr>
          <p:spPr>
            <a:xfrm>
              <a:off x="5004635" y="3022715"/>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9" name="Rectangle: Rounded Corners 158">
              <a:extLst>
                <a:ext uri="{FF2B5EF4-FFF2-40B4-BE49-F238E27FC236}">
                  <a16:creationId xmlns:a16="http://schemas.microsoft.com/office/drawing/2014/main" id="{D55E3337-BDDD-6617-75CF-142F44B308BB}"/>
                </a:ext>
              </a:extLst>
            </p:cNvPr>
            <p:cNvSpPr/>
            <p:nvPr/>
          </p:nvSpPr>
          <p:spPr>
            <a:xfrm>
              <a:off x="3216641" y="3292421"/>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grpSp>
        <p:nvGrpSpPr>
          <p:cNvPr id="160" name="Group 159">
            <a:extLst>
              <a:ext uri="{FF2B5EF4-FFF2-40B4-BE49-F238E27FC236}">
                <a16:creationId xmlns:a16="http://schemas.microsoft.com/office/drawing/2014/main" id="{2036BB16-71B5-EF90-359C-896A3C242C08}"/>
              </a:ext>
            </a:extLst>
          </p:cNvPr>
          <p:cNvGrpSpPr/>
          <p:nvPr/>
        </p:nvGrpSpPr>
        <p:grpSpPr>
          <a:xfrm>
            <a:off x="244990" y="1869942"/>
            <a:ext cx="2859371" cy="791029"/>
            <a:chOff x="192438" y="1775601"/>
            <a:chExt cx="2859371" cy="791029"/>
          </a:xfrm>
        </p:grpSpPr>
        <p:grpSp>
          <p:nvGrpSpPr>
            <p:cNvPr id="161" name="Group 160">
              <a:extLst>
                <a:ext uri="{FF2B5EF4-FFF2-40B4-BE49-F238E27FC236}">
                  <a16:creationId xmlns:a16="http://schemas.microsoft.com/office/drawing/2014/main" id="{2ED62181-76B8-015F-54A3-109093FAB627}"/>
                </a:ext>
              </a:extLst>
            </p:cNvPr>
            <p:cNvGrpSpPr/>
            <p:nvPr/>
          </p:nvGrpSpPr>
          <p:grpSpPr>
            <a:xfrm>
              <a:off x="192438" y="1775601"/>
              <a:ext cx="2859371" cy="791029"/>
              <a:chOff x="202137" y="1537497"/>
              <a:chExt cx="2859371" cy="791029"/>
            </a:xfrm>
          </p:grpSpPr>
          <p:sp>
            <p:nvSpPr>
              <p:cNvPr id="163" name="Rectangle: Rounded Corners 162">
                <a:extLst>
                  <a:ext uri="{FF2B5EF4-FFF2-40B4-BE49-F238E27FC236}">
                    <a16:creationId xmlns:a16="http://schemas.microsoft.com/office/drawing/2014/main" id="{BDF7008E-28D3-CD49-D5DF-241E48AAF47F}"/>
                  </a:ext>
                </a:extLst>
              </p:cNvPr>
              <p:cNvSpPr/>
              <p:nvPr/>
            </p:nvSpPr>
            <p:spPr>
              <a:xfrm>
                <a:off x="202137" y="1537497"/>
                <a:ext cx="2859371" cy="79102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sp>
            <p:nvSpPr>
              <p:cNvPr id="164" name="Rectangle: Rounded Corners 163">
                <a:extLst>
                  <a:ext uri="{FF2B5EF4-FFF2-40B4-BE49-F238E27FC236}">
                    <a16:creationId xmlns:a16="http://schemas.microsoft.com/office/drawing/2014/main" id="{F9A6A806-C26E-72FF-2E32-EEC5057EE583}"/>
                  </a:ext>
                </a:extLst>
              </p:cNvPr>
              <p:cNvSpPr/>
              <p:nvPr/>
            </p:nvSpPr>
            <p:spPr>
              <a:xfrm>
                <a:off x="281741" y="173117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Virtual consultations</a:t>
                </a:r>
              </a:p>
            </p:txBody>
          </p:sp>
          <p:sp>
            <p:nvSpPr>
              <p:cNvPr id="165" name="Rectangle: Rounded Corners 164">
                <a:extLst>
                  <a:ext uri="{FF2B5EF4-FFF2-40B4-BE49-F238E27FC236}">
                    <a16:creationId xmlns:a16="http://schemas.microsoft.com/office/drawing/2014/main" id="{9F6E8CF1-C33C-E221-62FC-97C4B1436ED3}"/>
                  </a:ext>
                </a:extLst>
              </p:cNvPr>
              <p:cNvSpPr/>
              <p:nvPr/>
            </p:nvSpPr>
            <p:spPr>
              <a:xfrm>
                <a:off x="1155886" y="1998424"/>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Remote monitoring</a:t>
                </a:r>
              </a:p>
            </p:txBody>
          </p:sp>
          <p:sp>
            <p:nvSpPr>
              <p:cNvPr id="166" name="Rectangle: Rounded Corners 165">
                <a:extLst>
                  <a:ext uri="{FF2B5EF4-FFF2-40B4-BE49-F238E27FC236}">
                    <a16:creationId xmlns:a16="http://schemas.microsoft.com/office/drawing/2014/main" id="{1462339E-F720-5152-36CD-0D04BDDE0F38}"/>
                  </a:ext>
                </a:extLst>
              </p:cNvPr>
              <p:cNvSpPr/>
              <p:nvPr/>
            </p:nvSpPr>
            <p:spPr>
              <a:xfrm>
                <a:off x="1154079" y="1731174"/>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OOH Handover</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7" name="Rectangle: Rounded Corners 166">
                <a:extLst>
                  <a:ext uri="{FF2B5EF4-FFF2-40B4-BE49-F238E27FC236}">
                    <a16:creationId xmlns:a16="http://schemas.microsoft.com/office/drawing/2014/main" id="{2D5058AF-6BD1-4873-BCF9-721587C998E3}"/>
                  </a:ext>
                </a:extLst>
              </p:cNvPr>
              <p:cNvSpPr/>
              <p:nvPr/>
            </p:nvSpPr>
            <p:spPr>
              <a:xfrm>
                <a:off x="2030032" y="1998424"/>
                <a:ext cx="937011"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MH &amp; LD records and assessments</a:t>
                </a:r>
              </a:p>
            </p:txBody>
          </p:sp>
          <p:sp>
            <p:nvSpPr>
              <p:cNvPr id="168" name="Rectangle: Rounded Corners 167">
                <a:extLst>
                  <a:ext uri="{FF2B5EF4-FFF2-40B4-BE49-F238E27FC236}">
                    <a16:creationId xmlns:a16="http://schemas.microsoft.com/office/drawing/2014/main" id="{102B5F2D-AE54-1929-4B48-468C5A135509}"/>
                  </a:ext>
                </a:extLst>
              </p:cNvPr>
              <p:cNvSpPr/>
              <p:nvPr/>
            </p:nvSpPr>
            <p:spPr>
              <a:xfrm>
                <a:off x="2026417" y="1731174"/>
                <a:ext cx="940626"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Primary community care records</a:t>
                </a:r>
                <a:endPar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162" name="Rectangle: Rounded Corners 161">
              <a:extLst>
                <a:ext uri="{FF2B5EF4-FFF2-40B4-BE49-F238E27FC236}">
                  <a16:creationId xmlns:a16="http://schemas.microsoft.com/office/drawing/2014/main" id="{F8A3C065-BA24-D933-7641-9FA0334C5A09}"/>
                </a:ext>
              </a:extLst>
            </p:cNvPr>
            <p:cNvSpPr/>
            <p:nvPr/>
          </p:nvSpPr>
          <p:spPr>
            <a:xfrm>
              <a:off x="272042" y="2236528"/>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Transfer of care</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grpSp>
        <p:nvGrpSpPr>
          <p:cNvPr id="169" name="Group 168">
            <a:extLst>
              <a:ext uri="{FF2B5EF4-FFF2-40B4-BE49-F238E27FC236}">
                <a16:creationId xmlns:a16="http://schemas.microsoft.com/office/drawing/2014/main" id="{62923F76-2DD0-C5BE-541C-D3B9B9302B3C}"/>
              </a:ext>
            </a:extLst>
          </p:cNvPr>
          <p:cNvGrpSpPr/>
          <p:nvPr/>
        </p:nvGrpSpPr>
        <p:grpSpPr>
          <a:xfrm>
            <a:off x="6108721" y="1699567"/>
            <a:ext cx="2790289" cy="2106251"/>
            <a:chOff x="6273881" y="1530924"/>
            <a:chExt cx="2790289" cy="2168171"/>
          </a:xfrm>
        </p:grpSpPr>
        <p:grpSp>
          <p:nvGrpSpPr>
            <p:cNvPr id="170" name="Group 169">
              <a:extLst>
                <a:ext uri="{FF2B5EF4-FFF2-40B4-BE49-F238E27FC236}">
                  <a16:creationId xmlns:a16="http://schemas.microsoft.com/office/drawing/2014/main" id="{400B3FF0-5D0C-39AB-4670-078E2FEDF2CB}"/>
                </a:ext>
              </a:extLst>
            </p:cNvPr>
            <p:cNvGrpSpPr/>
            <p:nvPr/>
          </p:nvGrpSpPr>
          <p:grpSpPr>
            <a:xfrm>
              <a:off x="6273881" y="1530924"/>
              <a:ext cx="2790289" cy="2168171"/>
              <a:chOff x="6634892" y="2328292"/>
              <a:chExt cx="2790289" cy="2168171"/>
            </a:xfrm>
          </p:grpSpPr>
          <p:grpSp>
            <p:nvGrpSpPr>
              <p:cNvPr id="184" name="Group 183">
                <a:extLst>
                  <a:ext uri="{FF2B5EF4-FFF2-40B4-BE49-F238E27FC236}">
                    <a16:creationId xmlns:a16="http://schemas.microsoft.com/office/drawing/2014/main" id="{E31E0F65-1906-FFEE-1931-4DA056969479}"/>
                  </a:ext>
                </a:extLst>
              </p:cNvPr>
              <p:cNvGrpSpPr/>
              <p:nvPr/>
            </p:nvGrpSpPr>
            <p:grpSpPr>
              <a:xfrm>
                <a:off x="6634892" y="2328292"/>
                <a:ext cx="2790289" cy="2168171"/>
                <a:chOff x="6634892" y="2328292"/>
                <a:chExt cx="2790289" cy="2168171"/>
              </a:xfrm>
            </p:grpSpPr>
            <p:sp>
              <p:nvSpPr>
                <p:cNvPr id="188" name="Rectangle: Rounded Corners 187">
                  <a:extLst>
                    <a:ext uri="{FF2B5EF4-FFF2-40B4-BE49-F238E27FC236}">
                      <a16:creationId xmlns:a16="http://schemas.microsoft.com/office/drawing/2014/main" id="{F81D1CDC-E1CD-6E18-72BC-BA98608F5901}"/>
                    </a:ext>
                  </a:extLst>
                </p:cNvPr>
                <p:cNvSpPr/>
                <p:nvPr/>
              </p:nvSpPr>
              <p:spPr>
                <a:xfrm>
                  <a:off x="6634892" y="2328292"/>
                  <a:ext cx="2790289" cy="216817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9" name="Rectangle: Rounded Corners 188">
                  <a:extLst>
                    <a:ext uri="{FF2B5EF4-FFF2-40B4-BE49-F238E27FC236}">
                      <a16:creationId xmlns:a16="http://schemas.microsoft.com/office/drawing/2014/main" id="{C2A3D902-6784-0696-6B79-F72248BC89A1}"/>
                    </a:ext>
                  </a:extLst>
                </p:cNvPr>
                <p:cNvSpPr/>
                <p:nvPr/>
              </p:nvSpPr>
              <p:spPr>
                <a:xfrm>
                  <a:off x="6728583" y="255057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0" name="Rectangle: Rounded Corners 189">
                  <a:extLst>
                    <a:ext uri="{FF2B5EF4-FFF2-40B4-BE49-F238E27FC236}">
                      <a16:creationId xmlns:a16="http://schemas.microsoft.com/office/drawing/2014/main" id="{1F89A775-46AF-13B5-5587-2DBDF50E1C4E}"/>
                    </a:ext>
                  </a:extLst>
                </p:cNvPr>
                <p:cNvSpPr/>
                <p:nvPr/>
              </p:nvSpPr>
              <p:spPr>
                <a:xfrm>
                  <a:off x="6728583" y="282157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1" name="Rectangle: Rounded Corners 190">
                  <a:extLst>
                    <a:ext uri="{FF2B5EF4-FFF2-40B4-BE49-F238E27FC236}">
                      <a16:creationId xmlns:a16="http://schemas.microsoft.com/office/drawing/2014/main" id="{6DA0CA43-D797-FA7B-D847-CF560BFD989B}"/>
                    </a:ext>
                  </a:extLst>
                </p:cNvPr>
                <p:cNvSpPr/>
                <p:nvPr/>
              </p:nvSpPr>
              <p:spPr>
                <a:xfrm>
                  <a:off x="7619595" y="255057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2" name="Rectangle: Rounded Corners 191">
                  <a:extLst>
                    <a:ext uri="{FF2B5EF4-FFF2-40B4-BE49-F238E27FC236}">
                      <a16:creationId xmlns:a16="http://schemas.microsoft.com/office/drawing/2014/main" id="{93325A61-F277-36E9-2EED-15B88088CD62}"/>
                    </a:ext>
                  </a:extLst>
                </p:cNvPr>
                <p:cNvSpPr/>
                <p:nvPr/>
              </p:nvSpPr>
              <p:spPr>
                <a:xfrm>
                  <a:off x="8510607" y="2550577"/>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185" name="Rectangle: Rounded Corners 184">
                <a:extLst>
                  <a:ext uri="{FF2B5EF4-FFF2-40B4-BE49-F238E27FC236}">
                    <a16:creationId xmlns:a16="http://schemas.microsoft.com/office/drawing/2014/main" id="{4A84FC66-56C6-E13C-E032-D3B2B93BE2D9}"/>
                  </a:ext>
                </a:extLst>
              </p:cNvPr>
              <p:cNvSpPr/>
              <p:nvPr/>
            </p:nvSpPr>
            <p:spPr>
              <a:xfrm>
                <a:off x="7619595" y="282157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6" name="Rectangle: Rounded Corners 185">
                <a:extLst>
                  <a:ext uri="{FF2B5EF4-FFF2-40B4-BE49-F238E27FC236}">
                    <a16:creationId xmlns:a16="http://schemas.microsoft.com/office/drawing/2014/main" id="{51005214-2E6D-BFCD-878A-1D84D533B8D9}"/>
                  </a:ext>
                </a:extLst>
              </p:cNvPr>
              <p:cNvSpPr/>
              <p:nvPr/>
            </p:nvSpPr>
            <p:spPr>
              <a:xfrm>
                <a:off x="6728583" y="309258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7" name="Rectangle: Rounded Corners 186">
                <a:extLst>
                  <a:ext uri="{FF2B5EF4-FFF2-40B4-BE49-F238E27FC236}">
                    <a16:creationId xmlns:a16="http://schemas.microsoft.com/office/drawing/2014/main" id="{01EB1DB2-A0C9-3B5A-5296-0A8E21199008}"/>
                  </a:ext>
                </a:extLst>
              </p:cNvPr>
              <p:cNvSpPr/>
              <p:nvPr/>
            </p:nvSpPr>
            <p:spPr>
              <a:xfrm>
                <a:off x="6728583" y="336358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171" name="Rectangle: Rounded Corners 170">
              <a:extLst>
                <a:ext uri="{FF2B5EF4-FFF2-40B4-BE49-F238E27FC236}">
                  <a16:creationId xmlns:a16="http://schemas.microsoft.com/office/drawing/2014/main" id="{28A171B0-5711-E4A4-2506-61CD9B5D5CC8}"/>
                </a:ext>
              </a:extLst>
            </p:cNvPr>
            <p:cNvSpPr/>
            <p:nvPr/>
          </p:nvSpPr>
          <p:spPr>
            <a:xfrm>
              <a:off x="7258584" y="2295213"/>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2" name="Rectangle: Rounded Corners 171">
              <a:extLst>
                <a:ext uri="{FF2B5EF4-FFF2-40B4-BE49-F238E27FC236}">
                  <a16:creationId xmlns:a16="http://schemas.microsoft.com/office/drawing/2014/main" id="{1384CA39-542D-B84A-F086-69033CF1BF26}"/>
                </a:ext>
              </a:extLst>
            </p:cNvPr>
            <p:cNvSpPr/>
            <p:nvPr/>
          </p:nvSpPr>
          <p:spPr>
            <a:xfrm>
              <a:off x="7258584" y="25662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3" name="Rectangle: Rounded Corners 172">
              <a:extLst>
                <a:ext uri="{FF2B5EF4-FFF2-40B4-BE49-F238E27FC236}">
                  <a16:creationId xmlns:a16="http://schemas.microsoft.com/office/drawing/2014/main" id="{D139A51C-73A6-AFBC-ADF1-9016904C8DD3}"/>
                </a:ext>
              </a:extLst>
            </p:cNvPr>
            <p:cNvSpPr/>
            <p:nvPr/>
          </p:nvSpPr>
          <p:spPr>
            <a:xfrm>
              <a:off x="7258584" y="283721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4" name="Rectangle: Rounded Corners 173">
              <a:extLst>
                <a:ext uri="{FF2B5EF4-FFF2-40B4-BE49-F238E27FC236}">
                  <a16:creationId xmlns:a16="http://schemas.microsoft.com/office/drawing/2014/main" id="{F5B326C5-357A-5F68-9FB6-B75A4DECF5F9}"/>
                </a:ext>
              </a:extLst>
            </p:cNvPr>
            <p:cNvSpPr/>
            <p:nvPr/>
          </p:nvSpPr>
          <p:spPr>
            <a:xfrm>
              <a:off x="7258584" y="3108219"/>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5" name="Rectangle: Rounded Corners 174">
              <a:extLst>
                <a:ext uri="{FF2B5EF4-FFF2-40B4-BE49-F238E27FC236}">
                  <a16:creationId xmlns:a16="http://schemas.microsoft.com/office/drawing/2014/main" id="{1AC651D1-89F8-D608-08E5-B719D02F3942}"/>
                </a:ext>
              </a:extLst>
            </p:cNvPr>
            <p:cNvSpPr/>
            <p:nvPr/>
          </p:nvSpPr>
          <p:spPr>
            <a:xfrm>
              <a:off x="6367572"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6" name="Rectangle: Rounded Corners 175">
              <a:extLst>
                <a:ext uri="{FF2B5EF4-FFF2-40B4-BE49-F238E27FC236}">
                  <a16:creationId xmlns:a16="http://schemas.microsoft.com/office/drawing/2014/main" id="{1572429F-9086-3E19-1F74-F8252D4372C8}"/>
                </a:ext>
              </a:extLst>
            </p:cNvPr>
            <p:cNvSpPr/>
            <p:nvPr/>
          </p:nvSpPr>
          <p:spPr>
            <a:xfrm>
              <a:off x="6367572" y="2837217"/>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7" name="Rectangle: Rounded Corners 176">
              <a:extLst>
                <a:ext uri="{FF2B5EF4-FFF2-40B4-BE49-F238E27FC236}">
                  <a16:creationId xmlns:a16="http://schemas.microsoft.com/office/drawing/2014/main" id="{6EED99EA-AB84-15C5-99F3-5B8291A5523C}"/>
                </a:ext>
              </a:extLst>
            </p:cNvPr>
            <p:cNvSpPr/>
            <p:nvPr/>
          </p:nvSpPr>
          <p:spPr>
            <a:xfrm>
              <a:off x="8149596"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8" name="Rectangle: Rounded Corners 177">
              <a:extLst>
                <a:ext uri="{FF2B5EF4-FFF2-40B4-BE49-F238E27FC236}">
                  <a16:creationId xmlns:a16="http://schemas.microsoft.com/office/drawing/2014/main" id="{5C868764-235D-4902-E3D1-5F5DD847AFC3}"/>
                </a:ext>
              </a:extLst>
            </p:cNvPr>
            <p:cNvSpPr/>
            <p:nvPr/>
          </p:nvSpPr>
          <p:spPr>
            <a:xfrm>
              <a:off x="8149596" y="2837217"/>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9" name="Rectangle: Rounded Corners 178">
              <a:extLst>
                <a:ext uri="{FF2B5EF4-FFF2-40B4-BE49-F238E27FC236}">
                  <a16:creationId xmlns:a16="http://schemas.microsoft.com/office/drawing/2014/main" id="{26A84674-EB40-337B-4BA7-DCBEF7901DE9}"/>
                </a:ext>
              </a:extLst>
            </p:cNvPr>
            <p:cNvSpPr/>
            <p:nvPr/>
          </p:nvSpPr>
          <p:spPr>
            <a:xfrm>
              <a:off x="8149596" y="2566215"/>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0" name="Rectangle: Rounded Corners 179">
              <a:extLst>
                <a:ext uri="{FF2B5EF4-FFF2-40B4-BE49-F238E27FC236}">
                  <a16:creationId xmlns:a16="http://schemas.microsoft.com/office/drawing/2014/main" id="{18B838E2-A722-7727-5FC8-361DCDAAFF2E}"/>
                </a:ext>
              </a:extLst>
            </p:cNvPr>
            <p:cNvSpPr/>
            <p:nvPr/>
          </p:nvSpPr>
          <p:spPr>
            <a:xfrm>
              <a:off x="8149596" y="2295213"/>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1" name="Rectangle: Rounded Corners 180">
              <a:extLst>
                <a:ext uri="{FF2B5EF4-FFF2-40B4-BE49-F238E27FC236}">
                  <a16:creationId xmlns:a16="http://schemas.microsoft.com/office/drawing/2014/main" id="{FE41AF3A-CBD6-3C75-3455-300E4608747B}"/>
                </a:ext>
              </a:extLst>
            </p:cNvPr>
            <p:cNvSpPr/>
            <p:nvPr/>
          </p:nvSpPr>
          <p:spPr>
            <a:xfrm>
              <a:off x="6367572" y="3379222"/>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2" name="Rectangle: Rounded Corners 181">
              <a:extLst>
                <a:ext uri="{FF2B5EF4-FFF2-40B4-BE49-F238E27FC236}">
                  <a16:creationId xmlns:a16="http://schemas.microsoft.com/office/drawing/2014/main" id="{F9545EE6-086F-5F1F-CC49-1A5CD625C038}"/>
                </a:ext>
              </a:extLst>
            </p:cNvPr>
            <p:cNvSpPr/>
            <p:nvPr/>
          </p:nvSpPr>
          <p:spPr>
            <a:xfrm>
              <a:off x="8149596" y="202421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3" name="Rectangle: Rounded Corners 182">
              <a:extLst>
                <a:ext uri="{FF2B5EF4-FFF2-40B4-BE49-F238E27FC236}">
                  <a16:creationId xmlns:a16="http://schemas.microsoft.com/office/drawing/2014/main" id="{6AD22DC9-8E53-D115-A0C4-3981A7F484C1}"/>
                </a:ext>
              </a:extLst>
            </p:cNvPr>
            <p:cNvSpPr/>
            <p:nvPr/>
          </p:nvSpPr>
          <p:spPr>
            <a:xfrm>
              <a:off x="7258584" y="33784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202" name="Rectangle: Rounded Corners 201">
            <a:extLst>
              <a:ext uri="{FF2B5EF4-FFF2-40B4-BE49-F238E27FC236}">
                <a16:creationId xmlns:a16="http://schemas.microsoft.com/office/drawing/2014/main" id="{F5AED8C7-EAA2-7165-3169-581A394A8167}"/>
              </a:ext>
            </a:extLst>
          </p:cNvPr>
          <p:cNvSpPr/>
          <p:nvPr/>
        </p:nvSpPr>
        <p:spPr>
          <a:xfrm>
            <a:off x="4144197" y="3522185"/>
            <a:ext cx="995708"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Robust data classification system</a:t>
            </a:r>
            <a:endPar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endParaRPr>
          </a:p>
        </p:txBody>
      </p:sp>
      <p:sp>
        <p:nvSpPr>
          <p:cNvPr id="203" name="Rectangle: Rounded Corners 202">
            <a:extLst>
              <a:ext uri="{FF2B5EF4-FFF2-40B4-BE49-F238E27FC236}">
                <a16:creationId xmlns:a16="http://schemas.microsoft.com/office/drawing/2014/main" id="{467C1743-32B3-BD9D-147C-C7A65FC30F29}"/>
              </a:ext>
            </a:extLst>
          </p:cNvPr>
          <p:cNvSpPr/>
          <p:nvPr/>
        </p:nvSpPr>
        <p:spPr>
          <a:xfrm>
            <a:off x="7810728" y="314805"/>
            <a:ext cx="853294" cy="232229"/>
          </a:xfrm>
          <a:prstGeom prst="roundRect">
            <a:avLst/>
          </a:prstGeom>
          <a:solidFill>
            <a:schemeClr val="bg1">
              <a:lumMod val="6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Not currently supported</a:t>
            </a:r>
          </a:p>
        </p:txBody>
      </p:sp>
      <p:sp>
        <p:nvSpPr>
          <p:cNvPr id="204" name="Right Brace 203">
            <a:extLst>
              <a:ext uri="{FF2B5EF4-FFF2-40B4-BE49-F238E27FC236}">
                <a16:creationId xmlns:a16="http://schemas.microsoft.com/office/drawing/2014/main" id="{73120C90-14D2-4DB2-81AD-82A100476859}"/>
              </a:ext>
            </a:extLst>
          </p:cNvPr>
          <p:cNvSpPr/>
          <p:nvPr/>
        </p:nvSpPr>
        <p:spPr>
          <a:xfrm>
            <a:off x="8655921" y="561454"/>
            <a:ext cx="129378" cy="502980"/>
          </a:xfrm>
          <a:prstGeom prst="rightBrace">
            <a:avLst/>
          </a:prstGeom>
          <a:noFill/>
          <a:ln w="9525"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Helvetica Neue"/>
              <a:sym typeface="Helvetica Neue"/>
            </a:endParaRPr>
          </a:p>
        </p:txBody>
      </p:sp>
      <p:sp>
        <p:nvSpPr>
          <p:cNvPr id="205" name="Rectangle: Rounded Corners 204">
            <a:extLst>
              <a:ext uri="{FF2B5EF4-FFF2-40B4-BE49-F238E27FC236}">
                <a16:creationId xmlns:a16="http://schemas.microsoft.com/office/drawing/2014/main" id="{0A130499-A431-00FF-EAEB-0B8A301608FE}"/>
              </a:ext>
            </a:extLst>
          </p:cNvPr>
          <p:cNvSpPr/>
          <p:nvPr/>
        </p:nvSpPr>
        <p:spPr>
          <a:xfrm rot="5400000">
            <a:off x="8441691" y="691217"/>
            <a:ext cx="853294"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Fully supported</a:t>
            </a:r>
          </a:p>
        </p:txBody>
      </p:sp>
      <p:sp>
        <p:nvSpPr>
          <p:cNvPr id="2" name="Title 1">
            <a:extLst>
              <a:ext uri="{FF2B5EF4-FFF2-40B4-BE49-F238E27FC236}">
                <a16:creationId xmlns:a16="http://schemas.microsoft.com/office/drawing/2014/main" id="{FFC690CB-9F7E-50BE-82A9-55E81E2825C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rPr>
              <a:t>SBU’s Current Digital Capabilities</a:t>
            </a:r>
            <a:endParaRPr kumimoji="0" lang="en-GB" sz="24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endParaRPr>
          </a:p>
        </p:txBody>
      </p:sp>
      <p:sp>
        <p:nvSpPr>
          <p:cNvPr id="15" name="Rectangle: Rounded Corners 14">
            <a:extLst>
              <a:ext uri="{FF2B5EF4-FFF2-40B4-BE49-F238E27FC236}">
                <a16:creationId xmlns:a16="http://schemas.microsoft.com/office/drawing/2014/main" id="{EE838EC8-8C6F-CDB6-7F9F-A9833EE1ADD7}"/>
              </a:ext>
            </a:extLst>
          </p:cNvPr>
          <p:cNvSpPr/>
          <p:nvPr/>
        </p:nvSpPr>
        <p:spPr>
          <a:xfrm>
            <a:off x="182476" y="4499990"/>
            <a:ext cx="853294" cy="232229"/>
          </a:xfrm>
          <a:prstGeom prst="roundRect">
            <a:avLst/>
          </a:prstGeom>
          <a:gradFill>
            <a:gsLst>
              <a:gs pos="50000">
                <a:schemeClr val="accent4"/>
              </a:gs>
              <a:gs pos="50000">
                <a:srgbClr val="BBBBBB"/>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Change management</a:t>
            </a:r>
          </a:p>
        </p:txBody>
      </p:sp>
      <p:grpSp>
        <p:nvGrpSpPr>
          <p:cNvPr id="28" name="Group 27">
            <a:extLst>
              <a:ext uri="{FF2B5EF4-FFF2-40B4-BE49-F238E27FC236}">
                <a16:creationId xmlns:a16="http://schemas.microsoft.com/office/drawing/2014/main" id="{7DE306DC-CCEC-6AD8-2739-23A9CE089F17}"/>
              </a:ext>
            </a:extLst>
          </p:cNvPr>
          <p:cNvGrpSpPr/>
          <p:nvPr/>
        </p:nvGrpSpPr>
        <p:grpSpPr>
          <a:xfrm>
            <a:off x="52428" y="3827926"/>
            <a:ext cx="9039144" cy="594381"/>
            <a:chOff x="-874721" y="3437417"/>
            <a:chExt cx="8863771" cy="527714"/>
          </a:xfrm>
        </p:grpSpPr>
        <p:sp>
          <p:nvSpPr>
            <p:cNvPr id="29" name="Rectangle: Rounded Corners 28">
              <a:extLst>
                <a:ext uri="{FF2B5EF4-FFF2-40B4-BE49-F238E27FC236}">
                  <a16:creationId xmlns:a16="http://schemas.microsoft.com/office/drawing/2014/main" id="{8910895C-252B-BF3A-4D1D-79E0F8E5958F}"/>
                </a:ext>
              </a:extLst>
            </p:cNvPr>
            <p:cNvSpPr/>
            <p:nvPr/>
          </p:nvSpPr>
          <p:spPr>
            <a:xfrm>
              <a:off x="-874721" y="3437417"/>
              <a:ext cx="886377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30" name="Rectangle: Rounded Corners 29">
              <a:extLst>
                <a:ext uri="{FF2B5EF4-FFF2-40B4-BE49-F238E27FC236}">
                  <a16:creationId xmlns:a16="http://schemas.microsoft.com/office/drawing/2014/main" id="{3BDEFD95-8DFD-0D3C-CE25-93AFF1F3562B}"/>
                </a:ext>
              </a:extLst>
            </p:cNvPr>
            <p:cNvSpPr/>
            <p:nvPr/>
          </p:nvSpPr>
          <p:spPr>
            <a:xfrm>
              <a:off x="926158" y="3608752"/>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31" name="Rectangle: Rounded Corners 30">
              <a:extLst>
                <a:ext uri="{FF2B5EF4-FFF2-40B4-BE49-F238E27FC236}">
                  <a16:creationId xmlns:a16="http://schemas.microsoft.com/office/drawing/2014/main" id="{5CB458BA-7B46-5C90-43E6-C4737C6550C0}"/>
                </a:ext>
              </a:extLst>
            </p:cNvPr>
            <p:cNvSpPr/>
            <p:nvPr/>
          </p:nvSpPr>
          <p:spPr>
            <a:xfrm>
              <a:off x="1806797" y="3606225"/>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32" name="Rectangle: Rounded Corners 31">
              <a:extLst>
                <a:ext uri="{FF2B5EF4-FFF2-40B4-BE49-F238E27FC236}">
                  <a16:creationId xmlns:a16="http://schemas.microsoft.com/office/drawing/2014/main" id="{62E42A5E-2948-4951-D929-F3A42450EB59}"/>
                </a:ext>
              </a:extLst>
            </p:cNvPr>
            <p:cNvSpPr/>
            <p:nvPr/>
          </p:nvSpPr>
          <p:spPr>
            <a:xfrm>
              <a:off x="2687436" y="3606225"/>
              <a:ext cx="853294" cy="232229"/>
            </a:xfrm>
            <a:prstGeom prst="roundRect">
              <a:avLst/>
            </a:prstGeom>
            <a:gradFill>
              <a:gsLst>
                <a:gs pos="50000">
                  <a:schemeClr val="accent5"/>
                </a:gs>
                <a:gs pos="50000">
                  <a:srgbClr val="BBBBBB"/>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33" name="Rectangle: Rounded Corners 32">
              <a:extLst>
                <a:ext uri="{FF2B5EF4-FFF2-40B4-BE49-F238E27FC236}">
                  <a16:creationId xmlns:a16="http://schemas.microsoft.com/office/drawing/2014/main" id="{905D048F-3224-77A0-937B-F9F83FB135E2}"/>
                </a:ext>
              </a:extLst>
            </p:cNvPr>
            <p:cNvSpPr/>
            <p:nvPr/>
          </p:nvSpPr>
          <p:spPr>
            <a:xfrm>
              <a:off x="3568075"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34" name="Rectangle: Rounded Corners 33">
              <a:extLst>
                <a:ext uri="{FF2B5EF4-FFF2-40B4-BE49-F238E27FC236}">
                  <a16:creationId xmlns:a16="http://schemas.microsoft.com/office/drawing/2014/main" id="{988966D7-5965-17E6-8C6B-C247DDDFF1A9}"/>
                </a:ext>
              </a:extLst>
            </p:cNvPr>
            <p:cNvSpPr/>
            <p:nvPr/>
          </p:nvSpPr>
          <p:spPr>
            <a:xfrm>
              <a:off x="4448714"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39" name="Rectangle: Rounded Corners 38">
              <a:extLst>
                <a:ext uri="{FF2B5EF4-FFF2-40B4-BE49-F238E27FC236}">
                  <a16:creationId xmlns:a16="http://schemas.microsoft.com/office/drawing/2014/main" id="{5B48D9A2-234A-1A9B-FF56-4CEFCD9B421E}"/>
                </a:ext>
              </a:extLst>
            </p:cNvPr>
            <p:cNvSpPr/>
            <p:nvPr/>
          </p:nvSpPr>
          <p:spPr>
            <a:xfrm>
              <a:off x="5329353" y="3606225"/>
              <a:ext cx="853294" cy="232229"/>
            </a:xfrm>
            <a:prstGeom prst="roundRect">
              <a:avLst/>
            </a:prstGeom>
            <a:gradFill>
              <a:gsLst>
                <a:gs pos="50000">
                  <a:schemeClr val="accent5"/>
                </a:gs>
                <a:gs pos="50000">
                  <a:srgbClr val="BBBBBB"/>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40" name="Rectangle: Rounded Corners 39">
              <a:extLst>
                <a:ext uri="{FF2B5EF4-FFF2-40B4-BE49-F238E27FC236}">
                  <a16:creationId xmlns:a16="http://schemas.microsoft.com/office/drawing/2014/main" id="{2B47A3C2-2ABD-9611-44E9-07EFCCC0056E}"/>
                </a:ext>
              </a:extLst>
            </p:cNvPr>
            <p:cNvSpPr/>
            <p:nvPr/>
          </p:nvSpPr>
          <p:spPr>
            <a:xfrm>
              <a:off x="6209992" y="3606225"/>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41" name="Rectangle: Rounded Corners 40">
              <a:extLst>
                <a:ext uri="{FF2B5EF4-FFF2-40B4-BE49-F238E27FC236}">
                  <a16:creationId xmlns:a16="http://schemas.microsoft.com/office/drawing/2014/main" id="{086BFF26-20A0-E914-9CF7-DD25C024AFE0}"/>
                </a:ext>
              </a:extLst>
            </p:cNvPr>
            <p:cNvSpPr/>
            <p:nvPr/>
          </p:nvSpPr>
          <p:spPr>
            <a:xfrm>
              <a:off x="7090634"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42" name="Rectangle: Rounded Corners 41">
              <a:extLst>
                <a:ext uri="{FF2B5EF4-FFF2-40B4-BE49-F238E27FC236}">
                  <a16:creationId xmlns:a16="http://schemas.microsoft.com/office/drawing/2014/main" id="{16A41EE3-5C95-2681-DE38-70BBF534DCB8}"/>
                </a:ext>
              </a:extLst>
            </p:cNvPr>
            <p:cNvSpPr/>
            <p:nvPr/>
          </p:nvSpPr>
          <p:spPr>
            <a:xfrm>
              <a:off x="45519" y="3606225"/>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3" name="Rectangle: Rounded Corners 42">
              <a:extLst>
                <a:ext uri="{FF2B5EF4-FFF2-40B4-BE49-F238E27FC236}">
                  <a16:creationId xmlns:a16="http://schemas.microsoft.com/office/drawing/2014/main" id="{F5C175AB-31BC-CF17-178B-1564B3A6689B}"/>
                </a:ext>
              </a:extLst>
            </p:cNvPr>
            <p:cNvSpPr/>
            <p:nvPr/>
          </p:nvSpPr>
          <p:spPr>
            <a:xfrm>
              <a:off x="-835120" y="3606224"/>
              <a:ext cx="853294" cy="232229"/>
            </a:xfrm>
            <a:prstGeom prst="roundRect">
              <a:avLst/>
            </a:prstGeom>
            <a:gradFill>
              <a:gsLst>
                <a:gs pos="50000">
                  <a:schemeClr val="accent5"/>
                </a:gs>
                <a:gs pos="50000">
                  <a:srgbClr val="BBBBBB"/>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Identity Management</a:t>
              </a:r>
            </a:p>
          </p:txBody>
        </p:sp>
      </p:grpSp>
      <p:sp>
        <p:nvSpPr>
          <p:cNvPr id="44" name="Rectangle: Rounded Corners 43">
            <a:extLst>
              <a:ext uri="{FF2B5EF4-FFF2-40B4-BE49-F238E27FC236}">
                <a16:creationId xmlns:a16="http://schemas.microsoft.com/office/drawing/2014/main" id="{543BCF8C-0866-43C0-6179-09599034BD55}"/>
              </a:ext>
            </a:extLst>
          </p:cNvPr>
          <p:cNvSpPr/>
          <p:nvPr/>
        </p:nvSpPr>
        <p:spPr>
          <a:xfrm>
            <a:off x="1062383" y="4499990"/>
            <a:ext cx="853294" cy="232229"/>
          </a:xfrm>
          <a:prstGeom prst="roundRect">
            <a:avLst/>
          </a:prstGeom>
          <a:gradFill>
            <a:gsLst>
              <a:gs pos="50000">
                <a:schemeClr val="accent4"/>
              </a:gs>
              <a:gs pos="50000">
                <a:srgbClr val="BBBBBB"/>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Mobilised workforce</a:t>
            </a:r>
          </a:p>
        </p:txBody>
      </p:sp>
      <p:grpSp>
        <p:nvGrpSpPr>
          <p:cNvPr id="45" name="Group 44">
            <a:extLst>
              <a:ext uri="{FF2B5EF4-FFF2-40B4-BE49-F238E27FC236}">
                <a16:creationId xmlns:a16="http://schemas.microsoft.com/office/drawing/2014/main" id="{628DBB03-188C-C027-C37C-1DA9F1A53794}"/>
              </a:ext>
            </a:extLst>
          </p:cNvPr>
          <p:cNvGrpSpPr/>
          <p:nvPr/>
        </p:nvGrpSpPr>
        <p:grpSpPr>
          <a:xfrm>
            <a:off x="486552" y="1169954"/>
            <a:ext cx="8170896" cy="496330"/>
            <a:chOff x="358701" y="1169954"/>
            <a:chExt cx="8170896" cy="496330"/>
          </a:xfrm>
        </p:grpSpPr>
        <p:sp>
          <p:nvSpPr>
            <p:cNvPr id="46" name="Rectangle: Rounded Corners 45">
              <a:extLst>
                <a:ext uri="{FF2B5EF4-FFF2-40B4-BE49-F238E27FC236}">
                  <a16:creationId xmlns:a16="http://schemas.microsoft.com/office/drawing/2014/main" id="{53EB423E-8122-1FEA-CAC8-81D70D8EF05E}"/>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47" name="Rectangle: Rounded Corners 46">
              <a:extLst>
                <a:ext uri="{FF2B5EF4-FFF2-40B4-BE49-F238E27FC236}">
                  <a16:creationId xmlns:a16="http://schemas.microsoft.com/office/drawing/2014/main" id="{F6E54728-7D3D-0219-B682-C80E06A2EF55}"/>
                </a:ext>
              </a:extLst>
            </p:cNvPr>
            <p:cNvSpPr/>
            <p:nvPr/>
          </p:nvSpPr>
          <p:spPr>
            <a:xfrm>
              <a:off x="471835" y="1371961"/>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48" name="Rectangle: Rounded Corners 47">
              <a:extLst>
                <a:ext uri="{FF2B5EF4-FFF2-40B4-BE49-F238E27FC236}">
                  <a16:creationId xmlns:a16="http://schemas.microsoft.com/office/drawing/2014/main" id="{E28B883A-42C5-3C48-CFAD-702A180A931C}"/>
                </a:ext>
              </a:extLst>
            </p:cNvPr>
            <p:cNvSpPr/>
            <p:nvPr/>
          </p:nvSpPr>
          <p:spPr>
            <a:xfrm>
              <a:off x="553231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49" name="Rectangle: Rounded Corners 48">
              <a:extLst>
                <a:ext uri="{FF2B5EF4-FFF2-40B4-BE49-F238E27FC236}">
                  <a16:creationId xmlns:a16="http://schemas.microsoft.com/office/drawing/2014/main" id="{E24959F3-32E5-AAB9-F01F-E5699B062173}"/>
                </a:ext>
              </a:extLst>
            </p:cNvPr>
            <p:cNvSpPr/>
            <p:nvPr/>
          </p:nvSpPr>
          <p:spPr>
            <a:xfrm>
              <a:off x="654440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50" name="Rectangle: Rounded Corners 49">
              <a:extLst>
                <a:ext uri="{FF2B5EF4-FFF2-40B4-BE49-F238E27FC236}">
                  <a16:creationId xmlns:a16="http://schemas.microsoft.com/office/drawing/2014/main" id="{67E002BB-1548-06C1-F3E2-6502FB740896}"/>
                </a:ext>
              </a:extLst>
            </p:cNvPr>
            <p:cNvSpPr/>
            <p:nvPr/>
          </p:nvSpPr>
          <p:spPr>
            <a:xfrm>
              <a:off x="350812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51" name="Rectangle: Rounded Corners 50">
              <a:extLst>
                <a:ext uri="{FF2B5EF4-FFF2-40B4-BE49-F238E27FC236}">
                  <a16:creationId xmlns:a16="http://schemas.microsoft.com/office/drawing/2014/main" id="{6C731F1B-F035-6007-BB56-E3B8116A9D70}"/>
                </a:ext>
              </a:extLst>
            </p:cNvPr>
            <p:cNvSpPr/>
            <p:nvPr/>
          </p:nvSpPr>
          <p:spPr>
            <a:xfrm>
              <a:off x="148393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52" name="Rectangle: Rounded Corners 51">
              <a:extLst>
                <a:ext uri="{FF2B5EF4-FFF2-40B4-BE49-F238E27FC236}">
                  <a16:creationId xmlns:a16="http://schemas.microsoft.com/office/drawing/2014/main" id="{1DCC6CD3-8765-406E-153E-AD10564A2F2B}"/>
                </a:ext>
              </a:extLst>
            </p:cNvPr>
            <p:cNvSpPr/>
            <p:nvPr/>
          </p:nvSpPr>
          <p:spPr>
            <a:xfrm>
              <a:off x="2496025"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53" name="Rectangle: Rounded Corners 52">
              <a:extLst>
                <a:ext uri="{FF2B5EF4-FFF2-40B4-BE49-F238E27FC236}">
                  <a16:creationId xmlns:a16="http://schemas.microsoft.com/office/drawing/2014/main" id="{C356DCE6-0E8B-0964-9E71-CE5C6696F6EB}"/>
                </a:ext>
              </a:extLst>
            </p:cNvPr>
            <p:cNvSpPr/>
            <p:nvPr/>
          </p:nvSpPr>
          <p:spPr>
            <a:xfrm>
              <a:off x="452021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4" name="Rectangle: Rounded Corners 53">
              <a:extLst>
                <a:ext uri="{FF2B5EF4-FFF2-40B4-BE49-F238E27FC236}">
                  <a16:creationId xmlns:a16="http://schemas.microsoft.com/office/drawing/2014/main" id="{31167FAC-9BC5-A22A-0CD2-A35D9D0117E5}"/>
                </a:ext>
              </a:extLst>
            </p:cNvPr>
            <p:cNvSpPr/>
            <p:nvPr/>
          </p:nvSpPr>
          <p:spPr>
            <a:xfrm>
              <a:off x="7556499" y="1371961"/>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grpSp>
    </p:spTree>
    <p:extLst>
      <p:ext uri="{BB962C8B-B14F-4D97-AF65-F5344CB8AC3E}">
        <p14:creationId xmlns:p14="http://schemas.microsoft.com/office/powerpoint/2010/main" val="290784014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895EA-2524-C06E-2FC8-A7EDC8673CC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4BCBD39-1A48-9D27-507B-8AA7245637CA}"/>
              </a:ext>
            </a:extLst>
          </p:cNvPr>
          <p:cNvSpPr>
            <a:spLocks noGrp="1"/>
          </p:cNvSpPr>
          <p:nvPr>
            <p:ph type="body" sz="quarter" idx="11"/>
          </p:nvPr>
        </p:nvSpPr>
        <p:spPr/>
        <p:txBody>
          <a:bodyPr>
            <a:normAutofit/>
          </a:bodyPr>
          <a:lstStyle/>
          <a:p>
            <a:r>
              <a:rPr lang="en-US" dirty="0"/>
              <a:t>The Digital Enablers </a:t>
            </a:r>
            <a:endParaRPr lang="en-GB" dirty="0"/>
          </a:p>
        </p:txBody>
      </p:sp>
      <p:grpSp>
        <p:nvGrpSpPr>
          <p:cNvPr id="2" name="Group 1">
            <a:extLst>
              <a:ext uri="{FF2B5EF4-FFF2-40B4-BE49-F238E27FC236}">
                <a16:creationId xmlns:a16="http://schemas.microsoft.com/office/drawing/2014/main" id="{A0BABEC4-BE8D-2C9D-83EF-44D95D0386F0}"/>
              </a:ext>
            </a:extLst>
          </p:cNvPr>
          <p:cNvGrpSpPr/>
          <p:nvPr/>
        </p:nvGrpSpPr>
        <p:grpSpPr>
          <a:xfrm>
            <a:off x="-1" y="-5787"/>
            <a:ext cx="9144001" cy="165595"/>
            <a:chOff x="374266" y="2474302"/>
            <a:chExt cx="13719657" cy="820603"/>
          </a:xfrm>
        </p:grpSpPr>
        <p:sp>
          <p:nvSpPr>
            <p:cNvPr id="5" name="Arrow: Pentagon 4">
              <a:extLst>
                <a:ext uri="{FF2B5EF4-FFF2-40B4-BE49-F238E27FC236}">
                  <a16:creationId xmlns:a16="http://schemas.microsoft.com/office/drawing/2014/main" id="{E7F84A7B-4300-7733-E2DD-2EEB7B4C297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61C4109E-0576-A347-F31E-A52F7E4BCB7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06A17690-6A8F-B433-A7B5-C43AA43B4BB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D91F69FC-504C-463A-2453-D9F1EDC9914E}"/>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37E2B917-AD6A-42B8-D9CB-87E70585D15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 name="Arrow: Chevron 9">
              <a:extLst>
                <a:ext uri="{FF2B5EF4-FFF2-40B4-BE49-F238E27FC236}">
                  <a16:creationId xmlns:a16="http://schemas.microsoft.com/office/drawing/2014/main" id="{B33DE323-C66D-2204-9FB6-A62D3332E34D}"/>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1" name="Footer Placeholder 3">
            <a:extLst>
              <a:ext uri="{FF2B5EF4-FFF2-40B4-BE49-F238E27FC236}">
                <a16:creationId xmlns:a16="http://schemas.microsoft.com/office/drawing/2014/main" id="{071D0B8C-5429-51A1-344D-5473388864E8}"/>
              </a:ext>
            </a:extLst>
          </p:cNvPr>
          <p:cNvSpPr txBox="1">
            <a:spLocks/>
          </p:cNvSpPr>
          <p:nvPr/>
        </p:nvSpPr>
        <p:spPr>
          <a:xfrm>
            <a:off x="1956320" y="4635448"/>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81889085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E3AE8-D200-F32F-6150-BE871F4AADB6}"/>
            </a:ext>
          </a:extLst>
        </p:cNvPr>
        <p:cNvGrpSpPr/>
        <p:nvPr/>
      </p:nvGrpSpPr>
      <p:grpSpPr>
        <a:xfrm>
          <a:off x="0" y="0"/>
          <a:ext cx="0" cy="0"/>
          <a:chOff x="0" y="0"/>
          <a:chExt cx="0" cy="0"/>
        </a:xfrm>
      </p:grpSpPr>
      <p:sp>
        <p:nvSpPr>
          <p:cNvPr id="36" name="Rectangle 35">
            <a:extLst>
              <a:ext uri="{FF2B5EF4-FFF2-40B4-BE49-F238E27FC236}">
                <a16:creationId xmlns:a16="http://schemas.microsoft.com/office/drawing/2014/main" id="{9780DF3B-6A82-095F-0AD1-1C4D9F56F654}"/>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1BCD7D7A-C7E4-14E3-E366-BBE63AC2C55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dirty="0">
                <a:solidFill>
                  <a:srgbClr val="1F355E"/>
                </a:solidFill>
                <a:latin typeface="Arial" panose="020B0604020202020204" pitchFamily="34" charset="0"/>
                <a:cs typeface="Arial" panose="020B0604020202020204" pitchFamily="34" charset="0"/>
              </a:rPr>
              <a:t>We will leverage secure, trusted and insightful data to empower our colleagues to increase their provision of efficient high-quality care, resulting in improved patient outcomes and population health</a:t>
            </a:r>
          </a:p>
          <a:p>
            <a:pPr algn="l" defTabSz="685800" hangingPunct="1">
              <a:spcAft>
                <a:spcPts val="450"/>
              </a:spcAft>
            </a:pPr>
            <a:endParaRPr lang="en-US" sz="800" i="1" dirty="0"/>
          </a:p>
          <a:p>
            <a:pPr marL="171450" indent="-171450" algn="l" defTabSz="685800" hangingPunct="1">
              <a:buFont typeface="Arial" panose="020B0604020202020204" pitchFamily="34" charset="0"/>
              <a:buChar char="•"/>
            </a:pPr>
            <a:endParaRPr lang="en-GB" sz="800" i="1" kern="1200" dirty="0">
              <a:solidFill>
                <a:prstClr val="black"/>
              </a:solidFill>
              <a:latin typeface="Helvetica Neue Medium"/>
            </a:endParaRPr>
          </a:p>
          <a:p>
            <a:pPr marL="171450" indent="-171450" algn="l" defTabSz="685800" hangingPunct="1">
              <a:buFont typeface="Arial" panose="020B0604020202020204" pitchFamily="34" charset="0"/>
              <a:buChar char="•"/>
            </a:pPr>
            <a:r>
              <a:rPr lang="en-GB" sz="800" kern="1200" dirty="0">
                <a:solidFill>
                  <a:srgbClr val="1F355E"/>
                </a:solidFill>
                <a:latin typeface="Arial" panose="020B0604020202020204" pitchFamily="34" charset="0"/>
                <a:cs typeface="Arial" panose="020B0604020202020204" pitchFamily="34" charset="0"/>
              </a:rPr>
              <a:t>Inconsistent data standardisation and low data quality</a:t>
            </a:r>
          </a:p>
          <a:p>
            <a:pPr marL="171450" indent="-171450" algn="l" defTabSz="685800" hangingPunct="1">
              <a:buFont typeface="Arial" panose="020B0604020202020204" pitchFamily="34" charset="0"/>
              <a:buChar char="•"/>
            </a:pPr>
            <a:r>
              <a:rPr lang="en-GB" sz="800" kern="1200" dirty="0">
                <a:solidFill>
                  <a:srgbClr val="1F355E"/>
                </a:solidFill>
                <a:latin typeface="Arial" panose="020B0604020202020204" pitchFamily="34" charset="0"/>
                <a:cs typeface="Arial" panose="020B0604020202020204" pitchFamily="34" charset="0"/>
              </a:rPr>
              <a:t>Challenges in delivering BI at scale</a:t>
            </a:r>
          </a:p>
          <a:p>
            <a:pPr marL="171450" indent="-171450" algn="l" defTabSz="685800" hangingPunct="1">
              <a:buFont typeface="Arial" panose="020B0604020202020204" pitchFamily="34" charset="0"/>
              <a:buChar char="•"/>
            </a:pPr>
            <a:r>
              <a:rPr lang="en-GB" sz="800" kern="1200" dirty="0">
                <a:solidFill>
                  <a:srgbClr val="1F355E"/>
                </a:solidFill>
                <a:latin typeface="Arial" panose="020B0604020202020204" pitchFamily="34" charset="0"/>
                <a:cs typeface="Arial" panose="020B0604020202020204" pitchFamily="34" charset="0"/>
              </a:rPr>
              <a:t>Limited data-sharing across SBU organisations as well as local, national and regional partners</a:t>
            </a:r>
          </a:p>
          <a:p>
            <a:pPr marL="171450" indent="-171450" algn="l" defTabSz="685800" hangingPunct="1">
              <a:buFont typeface="Arial" panose="020B0604020202020204" pitchFamily="34" charset="0"/>
              <a:buChar char="•"/>
            </a:pPr>
            <a:r>
              <a:rPr lang="en-GB" sz="800" kern="1200" dirty="0">
                <a:solidFill>
                  <a:srgbClr val="1F355E"/>
                </a:solidFill>
                <a:latin typeface="Arial" panose="020B0604020202020204" pitchFamily="34" charset="0"/>
                <a:cs typeface="Arial" panose="020B0604020202020204" pitchFamily="34" charset="0"/>
              </a:rPr>
              <a:t>Increased volume of data and systems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000000"/>
                </a:solidFill>
                <a:effectLst/>
                <a:uLnTx/>
                <a:uFillTx/>
                <a:latin typeface="helvetica neue medium"/>
                <a:sym typeface="Helvetica Neue"/>
              </a:rPr>
              <a:t> </a:t>
            </a:r>
            <a:endParaRPr kumimoji="0" lang="en-GB" sz="800" b="0" i="0" u="none" strike="noStrike" kern="0" cap="none" spc="0" normalizeH="0" baseline="0" noProof="0" dirty="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prstClr val="black"/>
              </a:solidFill>
              <a:effectLst/>
              <a:uLnTx/>
              <a:uFillTx/>
              <a:latin typeface="Helvetica Neue Medium"/>
              <a:sym typeface="Helvetica Neue"/>
            </a:endParaRPr>
          </a:p>
        </p:txBody>
      </p:sp>
      <p:sp>
        <p:nvSpPr>
          <p:cNvPr id="19" name="Arrow: Pentagon 18">
            <a:extLst>
              <a:ext uri="{FF2B5EF4-FFF2-40B4-BE49-F238E27FC236}">
                <a16:creationId xmlns:a16="http://schemas.microsoft.com/office/drawing/2014/main" id="{C643DAA4-FC81-05C6-27CE-D17D146C3F3D}"/>
              </a:ext>
            </a:extLst>
          </p:cNvPr>
          <p:cNvSpPr/>
          <p:nvPr/>
        </p:nvSpPr>
        <p:spPr>
          <a:xfrm>
            <a:off x="180474" y="587216"/>
            <a:ext cx="2948944" cy="369313"/>
          </a:xfrm>
          <a:prstGeom prst="homePlat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Data &amp; Analytics</a:t>
            </a:r>
          </a:p>
        </p:txBody>
      </p:sp>
      <p:sp>
        <p:nvSpPr>
          <p:cNvPr id="23" name="Rectangle 22">
            <a:extLst>
              <a:ext uri="{FF2B5EF4-FFF2-40B4-BE49-F238E27FC236}">
                <a16:creationId xmlns:a16="http://schemas.microsoft.com/office/drawing/2014/main" id="{EBCE17F9-C657-0CFE-976E-696A7209CEA4}"/>
              </a:ext>
            </a:extLst>
          </p:cNvPr>
          <p:cNvSpPr/>
          <p:nvPr/>
        </p:nvSpPr>
        <p:spPr>
          <a:xfrm>
            <a:off x="427271" y="2830287"/>
            <a:ext cx="2550541" cy="1385490"/>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b="0" i="0" u="none" strike="noStrike" kern="1200" cap="none" spc="0" normalizeH="0" baseline="0" noProof="0" dirty="0">
              <a:ln>
                <a:noFill/>
              </a:ln>
              <a:solidFill>
                <a:prstClr val="black"/>
              </a:solidFill>
              <a:effectLst/>
              <a:uLnTx/>
              <a:uFillTx/>
              <a:latin typeface="Helvetica Neue Medium"/>
              <a:ea typeface="+mn-lt"/>
              <a:cs typeface="+mn-lt"/>
            </a:endParaRPr>
          </a:p>
          <a:p>
            <a:pPr marL="128270" indent="-128270" algn="l" defTabSz="685800" hangingPunct="1">
              <a:buFont typeface="Arial" panose="020B0604020202020204" pitchFamily="34" charset="0"/>
              <a:buChar char="•"/>
              <a:defRPr/>
            </a:pP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staff confidently utilise comprehensive, standardised </a:t>
            </a:r>
            <a:r>
              <a:rPr lang="en-GB" sz="800" b="0" kern="1200" dirty="0">
                <a:solidFill>
                  <a:srgbClr val="1F355E"/>
                </a:solidFill>
                <a:latin typeface="Arial" panose="020B0604020202020204" pitchFamily="34" charset="0"/>
                <a:ea typeface="+mn-lt"/>
                <a:cs typeface="Arial" panose="020B0604020202020204" pitchFamily="34" charset="0"/>
              </a:rPr>
              <a:t>and high-quality </a:t>
            </a: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a:t>
            </a:r>
            <a:r>
              <a:rPr lang="en-GB" sz="800" b="0" kern="1200" dirty="0">
                <a:solidFill>
                  <a:srgbClr val="1F355E"/>
                </a:solidFill>
                <a:latin typeface="Arial" panose="020B0604020202020204" pitchFamily="34" charset="0"/>
                <a:ea typeface="+mn-lt"/>
                <a:cs typeface="Arial" panose="020B0604020202020204" pitchFamily="34" charset="0"/>
              </a:rPr>
              <a:t> </a:t>
            </a:r>
            <a:endParaRPr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 </a:t>
            </a:r>
            <a:r>
              <a:rPr lang="en-GB" sz="800" b="0" kern="1200" dirty="0">
                <a:solidFill>
                  <a:srgbClr val="1F355E"/>
                </a:solidFill>
                <a:latin typeface="Arial" panose="020B0604020202020204" pitchFamily="34" charset="0"/>
                <a:ea typeface="+mn-lt"/>
                <a:cs typeface="Arial" panose="020B0604020202020204" pitchFamily="34" charset="0"/>
              </a:rPr>
              <a:t>insights are core to informing clinical and operational decisions to improve patient outcomes</a:t>
            </a:r>
            <a:endParaRPr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patients receive care that </a:t>
            </a:r>
            <a:r>
              <a:rPr lang="en-GB" sz="800" b="0" kern="1200" dirty="0">
                <a:solidFill>
                  <a:srgbClr val="1F355E"/>
                </a:solidFill>
                <a:latin typeface="Arial" panose="020B0604020202020204" pitchFamily="34" charset="0"/>
                <a:ea typeface="+mn-lt"/>
                <a:cs typeface="Arial" panose="020B0604020202020204" pitchFamily="34" charset="0"/>
              </a:rPr>
              <a:t>is</a:t>
            </a: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 better informed by their health and care information and spend less time repeating themselves</a:t>
            </a:r>
            <a:endParaRPr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endParaRPr>
          </a:p>
          <a:p>
            <a:pPr marR="0" lvl="0" algn="l" defTabSz="685800" rtl="0" eaLnBrk="1" fontAlgn="auto" latinLnBrk="0" hangingPunct="1">
              <a:lnSpc>
                <a:spcPct val="100000"/>
              </a:lnSpc>
              <a:spcBef>
                <a:spcPts val="0"/>
              </a:spcBef>
              <a:spcAft>
                <a:spcPts val="450"/>
              </a:spcAft>
              <a:buClrTx/>
              <a:buSzTx/>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dirty="0">
              <a:ln>
                <a:noFill/>
              </a:ln>
              <a:solidFill>
                <a:prstClr val="black"/>
              </a:solidFill>
              <a:effectLst/>
              <a:uLnTx/>
              <a:uFillTx/>
              <a:latin typeface="Helvetica Neue Medium"/>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dirty="0">
              <a:ln>
                <a:noFill/>
              </a:ln>
              <a:solidFill>
                <a:prstClr val="black"/>
              </a:solidFill>
              <a:effectLst/>
              <a:uLnTx/>
              <a:uFillTx/>
              <a:latin typeface="Helvetica Neue Medium"/>
              <a:ea typeface="+mn-lt"/>
              <a:cs typeface="+mn-lt"/>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dirty="0">
              <a:ln>
                <a:noFill/>
              </a:ln>
              <a:solidFill>
                <a:prstClr val="black"/>
              </a:solidFill>
              <a:effectLst/>
              <a:uLnTx/>
              <a:uFillTx/>
              <a:latin typeface="Helvetica Neue Medium"/>
              <a:ea typeface="+mn-lt"/>
              <a:cs typeface="+mn-lt"/>
            </a:endParaRPr>
          </a:p>
        </p:txBody>
      </p:sp>
      <p:sp>
        <p:nvSpPr>
          <p:cNvPr id="25" name="Rectangle 24">
            <a:extLst>
              <a:ext uri="{FF2B5EF4-FFF2-40B4-BE49-F238E27FC236}">
                <a16:creationId xmlns:a16="http://schemas.microsoft.com/office/drawing/2014/main" id="{5694B540-79CA-482C-4675-1F86AEA573E5}"/>
              </a:ext>
            </a:extLst>
          </p:cNvPr>
          <p:cNvSpPr/>
          <p:nvPr/>
        </p:nvSpPr>
        <p:spPr>
          <a:xfrm>
            <a:off x="3205242" y="1955842"/>
            <a:ext cx="5559759" cy="180000"/>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5E9B36B8-C6AC-606D-6F2E-86387F2DB3E9}"/>
              </a:ext>
            </a:extLst>
          </p:cNvPr>
          <p:cNvSpPr/>
          <p:nvPr/>
        </p:nvSpPr>
        <p:spPr>
          <a:xfrm>
            <a:off x="3205243" y="587216"/>
            <a:ext cx="5559759" cy="180000"/>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B12529A2-8061-D38D-67EA-9B8DBFB10A90}"/>
              </a:ext>
            </a:extLst>
          </p:cNvPr>
          <p:cNvSpPr/>
          <p:nvPr/>
        </p:nvSpPr>
        <p:spPr>
          <a:xfrm>
            <a:off x="3205242" y="790708"/>
            <a:ext cx="2758851" cy="545685"/>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dirty="0">
                <a:solidFill>
                  <a:srgbClr val="1F355E"/>
                </a:solidFill>
                <a:effectLst/>
                <a:latin typeface="Arial" panose="020B0604020202020204" pitchFamily="34" charset="0"/>
                <a:cs typeface="Arial" panose="020B0604020202020204" pitchFamily="34" charset="0"/>
              </a:rPr>
              <a:t>Increase digital literacy to increase the use of data to inform clinical and operational decision and for predictive health analytics to improve population health management</a:t>
            </a:r>
            <a:endParaRPr kumimoji="0" lang="en-GB"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932A0ED5-130C-1E64-7053-5C6B64AE1CE5}"/>
              </a:ext>
            </a:extLst>
          </p:cNvPr>
          <p:cNvSpPr/>
          <p:nvPr/>
        </p:nvSpPr>
        <p:spPr>
          <a:xfrm>
            <a:off x="6006151" y="790708"/>
            <a:ext cx="2758851" cy="545685"/>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a:solidFill>
                  <a:srgbClr val="1F355E"/>
                </a:solidFill>
                <a:effectLst/>
                <a:latin typeface="Arial" panose="020B0604020202020204" pitchFamily="34" charset="0"/>
                <a:cs typeface="Arial" panose="020B0604020202020204" pitchFamily="34" charset="0"/>
              </a:rPr>
              <a:t>Improve data standardisation and quality using clinical data standards, and digitisation of data collection by moving towards a paper-light/paperless service</a:t>
            </a: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83E1F549-C2BC-6C19-76CF-20B7C876E128}"/>
              </a:ext>
            </a:extLst>
          </p:cNvPr>
          <p:cNvSpPr/>
          <p:nvPr/>
        </p:nvSpPr>
        <p:spPr>
          <a:xfrm>
            <a:off x="3205242" y="1364669"/>
            <a:ext cx="2758851" cy="545685"/>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GB" sz="800" b="0" i="0" u="none" strike="noStrike">
                <a:solidFill>
                  <a:srgbClr val="1F355E"/>
                </a:solidFill>
                <a:effectLst/>
                <a:latin typeface="Arial" panose="020B0604020202020204" pitchFamily="34" charset="0"/>
                <a:cs typeface="Arial" panose="020B0604020202020204" pitchFamily="34" charset="0"/>
              </a:rPr>
              <a:t>Expand partnership working to support more extensive data sharing and improve data accessibility across SBU, including addressing complexities of IG</a:t>
            </a:r>
            <a:endParaRPr lang="en-GB" sz="800" kern="1200">
              <a:solidFill>
                <a:srgbClr val="1F355E"/>
              </a:solidFill>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11F8BD14-641F-CBC7-7C98-F8D2DAF78B35}"/>
              </a:ext>
            </a:extLst>
          </p:cNvPr>
          <p:cNvSpPr/>
          <p:nvPr/>
        </p:nvSpPr>
        <p:spPr>
          <a:xfrm>
            <a:off x="6006151" y="1364669"/>
            <a:ext cx="2758851" cy="545685"/>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i="0" u="none" strike="noStrike">
                <a:solidFill>
                  <a:srgbClr val="1F355E"/>
                </a:solidFill>
                <a:effectLst/>
                <a:latin typeface="Arial" panose="020B0604020202020204" pitchFamily="34" charset="0"/>
                <a:cs typeface="Arial" panose="020B0604020202020204" pitchFamily="34" charset="0"/>
              </a:rPr>
              <a:t>Encourage consistent use of data analytics with a cloud first approach to increase real-time understanding of clinical outcomes, tracking of KPIs and monitoring of strategic indicators </a:t>
            </a: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2" name="Arrow: Pentagon 31">
            <a:extLst>
              <a:ext uri="{FF2B5EF4-FFF2-40B4-BE49-F238E27FC236}">
                <a16:creationId xmlns:a16="http://schemas.microsoft.com/office/drawing/2014/main" id="{28E4FC33-0694-9E48-13CE-A2BB94892D87}"/>
              </a:ext>
            </a:extLst>
          </p:cNvPr>
          <p:cNvSpPr/>
          <p:nvPr/>
        </p:nvSpPr>
        <p:spPr>
          <a:xfrm>
            <a:off x="180474" y="1627805"/>
            <a:ext cx="1451349" cy="229314"/>
          </a:xfrm>
          <a:prstGeom prst="homePlat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22" name="Arrow: Pentagon 21">
            <a:extLst>
              <a:ext uri="{FF2B5EF4-FFF2-40B4-BE49-F238E27FC236}">
                <a16:creationId xmlns:a16="http://schemas.microsoft.com/office/drawing/2014/main" id="{C3CC3B3C-58D9-563F-47EE-70E866ADD29D}"/>
              </a:ext>
            </a:extLst>
          </p:cNvPr>
          <p:cNvSpPr/>
          <p:nvPr/>
        </p:nvSpPr>
        <p:spPr>
          <a:xfrm>
            <a:off x="180474" y="2716350"/>
            <a:ext cx="1451349" cy="229314"/>
          </a:xfrm>
          <a:prstGeom prst="homePlat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sp>
        <p:nvSpPr>
          <p:cNvPr id="4" name="Rectangle 3">
            <a:extLst>
              <a:ext uri="{FF2B5EF4-FFF2-40B4-BE49-F238E27FC236}">
                <a16:creationId xmlns:a16="http://schemas.microsoft.com/office/drawing/2014/main" id="{21587A33-4873-F12D-37B9-5EB308AE0F11}"/>
              </a:ext>
            </a:extLst>
          </p:cNvPr>
          <p:cNvSpPr/>
          <p:nvPr/>
        </p:nvSpPr>
        <p:spPr>
          <a:xfrm>
            <a:off x="3210623"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Helvetica Neue"/>
              </a:rPr>
              <a:t>Cloud Strategy</a:t>
            </a:r>
            <a:endParaRPr lang="en-GB" sz="800" b="0" dirty="0">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dirty="0">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833E86A4-F107-0C0F-A1F6-24AA58A003E2}"/>
              </a:ext>
            </a:extLst>
          </p:cNvPr>
          <p:cNvSpPr/>
          <p:nvPr/>
        </p:nvSpPr>
        <p:spPr>
          <a:xfrm>
            <a:off x="3210623" y="2203959"/>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dirty="0">
                <a:solidFill>
                  <a:srgbClr val="000000"/>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dirty="0">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dirty="0">
              <a:solidFill>
                <a:srgbClr val="000000"/>
              </a:solidFill>
              <a:effectLst/>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39E15853-3E67-6504-0F12-06E988F49DE3}"/>
              </a:ext>
            </a:extLst>
          </p:cNvPr>
          <p:cNvSpPr/>
          <p:nvPr/>
        </p:nvSpPr>
        <p:spPr>
          <a:xfrm>
            <a:off x="6033454"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dirty="0">
                <a:solidFill>
                  <a:srgbClr val="000000"/>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dirty="0">
                <a:solidFill>
                  <a:srgbClr val="000000"/>
                </a:solidFill>
                <a:effectLst/>
                <a:latin typeface="Arial" panose="020B0604020202020204" pitchFamily="34" charset="0"/>
                <a:cs typeface="Arial" panose="020B0604020202020204" pitchFamily="34" charset="0"/>
              </a:rPr>
              <a:t>Delivering a data repository for SBU’s health and care data, linking data from across the organisation, helping to create a full picture of the health of </a:t>
            </a:r>
            <a:r>
              <a:rPr lang="en-GB" sz="800" b="0" dirty="0">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dirty="0">
                <a:solidFill>
                  <a:srgbClr val="000000"/>
                </a:solidFill>
                <a:effectLst/>
                <a:latin typeface="Arial" panose="020B0604020202020204" pitchFamily="34" charset="0"/>
                <a:cs typeface="Arial" panose="020B0604020202020204" pitchFamily="34" charset="0"/>
              </a:rPr>
              <a:t>lacing SBU as a key partner of the NDR national programme, shaping and influencing both the development and delivery of the NDR.</a:t>
            </a:r>
            <a:endParaRPr kumimoji="0" lang="en-GB" sz="8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F1180E6E-1C6D-C7D4-E37B-39827E972CF8}"/>
              </a:ext>
            </a:extLst>
          </p:cNvPr>
          <p:cNvSpPr/>
          <p:nvPr/>
        </p:nvSpPr>
        <p:spPr>
          <a:xfrm>
            <a:off x="180474" y="4290849"/>
            <a:ext cx="2876235" cy="23222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dirty="0">
                <a:ln>
                  <a:noFill/>
                </a:ln>
                <a:solidFill>
                  <a:srgbClr val="1F355E"/>
                </a:solidFill>
                <a:effectLst/>
                <a:uLnTx/>
                <a:uFillTx/>
                <a:latin typeface="Arial Black" panose="020B0A04020102020204" pitchFamily="34" charset="0"/>
                <a:sym typeface="Helvetica Neue"/>
              </a:rPr>
              <a:t>Key Enabling Capabilities</a:t>
            </a:r>
            <a:endParaRPr kumimoji="0" lang="en-GB" sz="800" b="1" i="1" u="none" strike="noStrike" kern="1200" cap="none" spc="0" normalizeH="0" baseline="0" noProof="0" dirty="0">
              <a:ln>
                <a:noFill/>
              </a:ln>
              <a:solidFill>
                <a:srgbClr val="1F355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5FEDADA5-E4E3-9877-D7CD-198C07EF23BE}"/>
              </a:ext>
            </a:extLst>
          </p:cNvPr>
          <p:cNvSpPr/>
          <p:nvPr/>
        </p:nvSpPr>
        <p:spPr>
          <a:xfrm>
            <a:off x="348375" y="4665131"/>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38" name="Rectangle: Rounded Corners 37">
            <a:extLst>
              <a:ext uri="{FF2B5EF4-FFF2-40B4-BE49-F238E27FC236}">
                <a16:creationId xmlns:a16="http://schemas.microsoft.com/office/drawing/2014/main" id="{882EC688-C03F-A1AF-564D-6AD2F844C7EE}"/>
              </a:ext>
            </a:extLst>
          </p:cNvPr>
          <p:cNvSpPr/>
          <p:nvPr/>
        </p:nvSpPr>
        <p:spPr>
          <a:xfrm>
            <a:off x="2184479" y="4665131"/>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leadership</a:t>
            </a:r>
          </a:p>
        </p:txBody>
      </p:sp>
      <p:pic>
        <p:nvPicPr>
          <p:cNvPr id="14" name="Graphic 13" descr="Server with solid fill">
            <a:extLst>
              <a:ext uri="{FF2B5EF4-FFF2-40B4-BE49-F238E27FC236}">
                <a16:creationId xmlns:a16="http://schemas.microsoft.com/office/drawing/2014/main" id="{25B37236-5E3E-F276-F012-6CBC988D837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1417" y="593725"/>
            <a:ext cx="352541" cy="352541"/>
          </a:xfrm>
          <a:prstGeom prst="rect">
            <a:avLst/>
          </a:prstGeom>
        </p:spPr>
      </p:pic>
      <p:sp>
        <p:nvSpPr>
          <p:cNvPr id="5" name="Rectangle: Rounded Corners 4">
            <a:extLst>
              <a:ext uri="{FF2B5EF4-FFF2-40B4-BE49-F238E27FC236}">
                <a16:creationId xmlns:a16="http://schemas.microsoft.com/office/drawing/2014/main" id="{E860FDB4-FF3B-A910-40F3-58C70B036725}"/>
              </a:ext>
            </a:extLst>
          </p:cNvPr>
          <p:cNvSpPr/>
          <p:nvPr/>
        </p:nvSpPr>
        <p:spPr>
          <a:xfrm>
            <a:off x="1266427" y="4665131"/>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7" name="Rectangle 16">
            <a:extLst>
              <a:ext uri="{FF2B5EF4-FFF2-40B4-BE49-F238E27FC236}">
                <a16:creationId xmlns:a16="http://schemas.microsoft.com/office/drawing/2014/main" id="{4A07EE64-B5D9-26C6-7F52-FCDAF2DD6AAD}"/>
              </a:ext>
            </a:extLst>
          </p:cNvPr>
          <p:cNvSpPr/>
          <p:nvPr/>
        </p:nvSpPr>
        <p:spPr>
          <a:xfrm>
            <a:off x="6033454" y="2190536"/>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dirty="0">
                <a:solidFill>
                  <a:srgbClr val="000000"/>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dirty="0">
                <a:solidFill>
                  <a:srgbClr val="000000"/>
                </a:solidFill>
                <a:effectLst/>
                <a:latin typeface="Arial" panose="020B0604020202020204" pitchFamily="34" charset="0"/>
                <a:cs typeface="Arial" panose="020B0604020202020204" pitchFamily="34" charset="0"/>
              </a:rPr>
              <a:t>Implementing a consistent data standard across the </a:t>
            </a:r>
            <a:r>
              <a:rPr lang="en-GB" sz="800" b="0" dirty="0">
                <a:latin typeface="Arial" panose="020B0604020202020204" pitchFamily="34" charset="0"/>
                <a:cs typeface="Arial" panose="020B0604020202020204" pitchFamily="34" charset="0"/>
              </a:rPr>
              <a:t>H</a:t>
            </a:r>
            <a:r>
              <a:rPr lang="en-GB" sz="800" b="0" i="0" u="none" strike="noStrike" dirty="0">
                <a:solidFill>
                  <a:srgbClr val="000000"/>
                </a:solidFill>
                <a:effectLst/>
                <a:latin typeface="Arial" panose="020B0604020202020204" pitchFamily="34" charset="0"/>
                <a:cs typeface="Arial" panose="020B0604020202020204" pitchFamily="34" charset="0"/>
              </a:rPr>
              <a:t>ealth </a:t>
            </a:r>
            <a:r>
              <a:rPr lang="en-GB" sz="800" b="0" dirty="0">
                <a:latin typeface="Arial" panose="020B0604020202020204" pitchFamily="34" charset="0"/>
                <a:cs typeface="Arial" panose="020B0604020202020204" pitchFamily="34" charset="0"/>
              </a:rPr>
              <a:t>B</a:t>
            </a:r>
            <a:r>
              <a:rPr lang="en-GB" sz="800" b="0" i="0" u="none" strike="noStrike" dirty="0">
                <a:solidFill>
                  <a:srgbClr val="000000"/>
                </a:solidFill>
                <a:effectLst/>
                <a:latin typeface="Arial" panose="020B0604020202020204" pitchFamily="34" charset="0"/>
                <a:cs typeface="Arial" panose="020B0604020202020204" pitchFamily="34" charset="0"/>
              </a:rPr>
              <a:t>oard to allow easier data sharing between clinical </a:t>
            </a:r>
            <a:r>
              <a:rPr lang="en-GB" sz="800" b="0" dirty="0">
                <a:latin typeface="Arial" panose="020B0604020202020204" pitchFamily="34" charset="0"/>
                <a:cs typeface="Arial" panose="020B0604020202020204" pitchFamily="34" charset="0"/>
              </a:rPr>
              <a:t>systems, programmes and partner organisation </a:t>
            </a:r>
            <a:r>
              <a:rPr lang="en-GB" sz="800" b="0" i="0" u="none" strike="noStrike" dirty="0">
                <a:solidFill>
                  <a:srgbClr val="000000"/>
                </a:solidFill>
                <a:effectLst/>
                <a:latin typeface="Arial" panose="020B0604020202020204" pitchFamily="34" charset="0"/>
                <a:cs typeface="Arial" panose="020B0604020202020204" pitchFamily="34" charset="0"/>
              </a:rPr>
              <a:t>and increase the potential for powerful and insightful analysis. </a:t>
            </a:r>
            <a:r>
              <a:rPr lang="en-GB" sz="800" b="0" dirty="0">
                <a:latin typeface="Arial" panose="020B0604020202020204" pitchFamily="34" charset="0"/>
                <a:cs typeface="Arial" panose="020B0604020202020204" pitchFamily="34" charset="0"/>
              </a:rPr>
              <a:t>A consistent data standard underpins the success of many of the digital strategy solutions including CDR and EPR implementation. </a:t>
            </a:r>
            <a:endParaRPr kumimoji="0" lang="en-GB" sz="800" b="0" i="0" u="none" strike="noStrike" cap="none" spc="0" normalizeH="0" baseline="0" dirty="0">
              <a:ln>
                <a:noFill/>
              </a:ln>
              <a:solidFill>
                <a:schemeClr val="tx1"/>
              </a:solidFill>
              <a:effectLst/>
              <a:uFillTx/>
              <a:latin typeface="Arial" panose="020B0604020202020204" pitchFamily="34" charset="0"/>
              <a:ea typeface="+mn-ea"/>
              <a:cs typeface="Arial" panose="020B0604020202020204" pitchFamily="34" charset="0"/>
              <a:sym typeface="Helvetica Neue Medium"/>
            </a:endParaRPr>
          </a:p>
        </p:txBody>
      </p:sp>
      <p:grpSp>
        <p:nvGrpSpPr>
          <p:cNvPr id="10" name="Group 9">
            <a:extLst>
              <a:ext uri="{FF2B5EF4-FFF2-40B4-BE49-F238E27FC236}">
                <a16:creationId xmlns:a16="http://schemas.microsoft.com/office/drawing/2014/main" id="{0B93DD39-595A-962E-EEED-53B3060CD178}"/>
              </a:ext>
            </a:extLst>
          </p:cNvPr>
          <p:cNvGrpSpPr/>
          <p:nvPr/>
        </p:nvGrpSpPr>
        <p:grpSpPr>
          <a:xfrm>
            <a:off x="-1" y="-5787"/>
            <a:ext cx="9144001" cy="165595"/>
            <a:chOff x="374266" y="2474302"/>
            <a:chExt cx="13719657" cy="820603"/>
          </a:xfrm>
        </p:grpSpPr>
        <p:sp>
          <p:nvSpPr>
            <p:cNvPr id="18" name="Arrow: Pentagon 17">
              <a:extLst>
                <a:ext uri="{FF2B5EF4-FFF2-40B4-BE49-F238E27FC236}">
                  <a16:creationId xmlns:a16="http://schemas.microsoft.com/office/drawing/2014/main" id="{45DDC72E-5D22-7E38-34F7-ACFA6D1CC86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0" name="Arrow: Chevron 19">
              <a:extLst>
                <a:ext uri="{FF2B5EF4-FFF2-40B4-BE49-F238E27FC236}">
                  <a16:creationId xmlns:a16="http://schemas.microsoft.com/office/drawing/2014/main" id="{C167072F-7A2A-3AC7-0BF9-C0E32E7E465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1" name="Arrow: Chevron 20">
              <a:extLst>
                <a:ext uri="{FF2B5EF4-FFF2-40B4-BE49-F238E27FC236}">
                  <a16:creationId xmlns:a16="http://schemas.microsoft.com/office/drawing/2014/main" id="{1591A497-55CA-7603-A0A5-C36A0603D780}"/>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8" name="Arrow: Chevron 27">
              <a:extLst>
                <a:ext uri="{FF2B5EF4-FFF2-40B4-BE49-F238E27FC236}">
                  <a16:creationId xmlns:a16="http://schemas.microsoft.com/office/drawing/2014/main" id="{126EF335-B40D-50B1-18A0-8E04EC9B2182}"/>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1" name="Arrow: Chevron 30">
              <a:extLst>
                <a:ext uri="{FF2B5EF4-FFF2-40B4-BE49-F238E27FC236}">
                  <a16:creationId xmlns:a16="http://schemas.microsoft.com/office/drawing/2014/main" id="{95625B25-4ED7-0005-2134-3D2CF6FC846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3" name="Arrow: Chevron 32">
              <a:extLst>
                <a:ext uri="{FF2B5EF4-FFF2-40B4-BE49-F238E27FC236}">
                  <a16:creationId xmlns:a16="http://schemas.microsoft.com/office/drawing/2014/main" id="{38A48F79-BED2-C561-9430-9DC40C69F01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40" name="Title 1">
            <a:extLst>
              <a:ext uri="{FF2B5EF4-FFF2-40B4-BE49-F238E27FC236}">
                <a16:creationId xmlns:a16="http://schemas.microsoft.com/office/drawing/2014/main" id="{D464D523-1B0F-8A67-BD99-711B9028477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rPr>
              <a:t>Data &amp; Analytics: Overview</a:t>
            </a:r>
            <a:endParaRPr kumimoji="0" lang="en-GB" sz="24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endParaRPr>
          </a:p>
        </p:txBody>
      </p:sp>
      <p:sp>
        <p:nvSpPr>
          <p:cNvPr id="2" name="Rectangle 1">
            <a:extLst>
              <a:ext uri="{FF2B5EF4-FFF2-40B4-BE49-F238E27FC236}">
                <a16:creationId xmlns:a16="http://schemas.microsoft.com/office/drawing/2014/main" id="{4E71AC94-6A6A-81A5-46D7-3660831F597F}"/>
              </a:ext>
            </a:extLst>
          </p:cNvPr>
          <p:cNvSpPr/>
          <p:nvPr/>
        </p:nvSpPr>
        <p:spPr>
          <a:xfrm>
            <a:off x="3210623" y="3642923"/>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Cloud Strategy</a:t>
            </a:r>
            <a:endParaRPr lang="en-GB" sz="800" b="0" dirty="0">
              <a:solidFill>
                <a:srgbClr val="1F355E"/>
              </a:solidFill>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dirty="0">
                <a:solidFill>
                  <a:srgbClr val="1F355E"/>
                </a:solidFill>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C33519A2-14DC-88A3-0946-1C82E75EC9B9}"/>
              </a:ext>
            </a:extLst>
          </p:cNvPr>
          <p:cNvSpPr/>
          <p:nvPr/>
        </p:nvSpPr>
        <p:spPr>
          <a:xfrm>
            <a:off x="3210623" y="2181330"/>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dirty="0">
                <a:solidFill>
                  <a:srgbClr val="1F355E"/>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dirty="0">
              <a:solidFill>
                <a:srgbClr val="1F355E"/>
              </a:solidFill>
              <a:effectLst/>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79849AE2-6474-9A52-8D6A-8BEA8289C2E0}"/>
              </a:ext>
            </a:extLst>
          </p:cNvPr>
          <p:cNvSpPr/>
          <p:nvPr/>
        </p:nvSpPr>
        <p:spPr>
          <a:xfrm>
            <a:off x="6033454" y="3642923"/>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dirty="0">
                <a:solidFill>
                  <a:srgbClr val="1F355E"/>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dirty="0">
                <a:solidFill>
                  <a:srgbClr val="1F355E"/>
                </a:solidFill>
                <a:effectLst/>
                <a:latin typeface="Arial" panose="020B0604020202020204" pitchFamily="34" charset="0"/>
                <a:cs typeface="Arial" panose="020B0604020202020204" pitchFamily="34" charset="0"/>
              </a:rPr>
              <a:t>Delivering a data repository for SBU’s health and care data, linking data from across the organisation, helping to create a full picture of the health of </a:t>
            </a:r>
            <a:r>
              <a:rPr lang="en-GB" sz="800" b="0" dirty="0">
                <a:solidFill>
                  <a:srgbClr val="1F355E"/>
                </a:solidFill>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dirty="0">
                <a:solidFill>
                  <a:srgbClr val="1F355E"/>
                </a:solidFill>
                <a:effectLst/>
                <a:latin typeface="Arial" panose="020B0604020202020204" pitchFamily="34" charset="0"/>
                <a:cs typeface="Arial" panose="020B0604020202020204" pitchFamily="34" charset="0"/>
              </a:rPr>
              <a:t>lacing SBU as a key partner of the NDR national programme, shaping and influencing both the development and delivery of the NDR.</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0DC1C612-8A8D-6EE9-4780-063D276ACFC3}"/>
              </a:ext>
            </a:extLst>
          </p:cNvPr>
          <p:cNvSpPr/>
          <p:nvPr/>
        </p:nvSpPr>
        <p:spPr>
          <a:xfrm>
            <a:off x="6033454" y="2167907"/>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dirty="0">
                <a:solidFill>
                  <a:srgbClr val="1F355E"/>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dirty="0">
                <a:solidFill>
                  <a:srgbClr val="1F355E"/>
                </a:solidFill>
                <a:effectLst/>
                <a:latin typeface="Arial" panose="020B0604020202020204" pitchFamily="34" charset="0"/>
                <a:cs typeface="Arial" panose="020B0604020202020204" pitchFamily="34" charset="0"/>
              </a:rPr>
              <a:t>Implementing a consistent data standard across the </a:t>
            </a:r>
            <a:r>
              <a:rPr lang="en-GB" sz="800" b="0" dirty="0">
                <a:solidFill>
                  <a:srgbClr val="1F355E"/>
                </a:solidFill>
                <a:latin typeface="Arial" panose="020B0604020202020204" pitchFamily="34" charset="0"/>
                <a:cs typeface="Arial" panose="020B0604020202020204" pitchFamily="34" charset="0"/>
              </a:rPr>
              <a:t>H</a:t>
            </a:r>
            <a:r>
              <a:rPr lang="en-GB" sz="800" b="0" i="0" u="none" strike="noStrike" dirty="0">
                <a:solidFill>
                  <a:srgbClr val="1F355E"/>
                </a:solidFill>
                <a:effectLst/>
                <a:latin typeface="Arial" panose="020B0604020202020204" pitchFamily="34" charset="0"/>
                <a:cs typeface="Arial" panose="020B0604020202020204" pitchFamily="34" charset="0"/>
              </a:rPr>
              <a:t>ealth </a:t>
            </a:r>
            <a:r>
              <a:rPr lang="en-GB" sz="800" b="0" dirty="0">
                <a:solidFill>
                  <a:srgbClr val="1F355E"/>
                </a:solidFill>
                <a:latin typeface="Arial" panose="020B0604020202020204" pitchFamily="34" charset="0"/>
                <a:cs typeface="Arial" panose="020B0604020202020204" pitchFamily="34" charset="0"/>
              </a:rPr>
              <a:t>B</a:t>
            </a:r>
            <a:r>
              <a:rPr lang="en-GB" sz="800" b="0" i="0" u="none" strike="noStrike" dirty="0">
                <a:solidFill>
                  <a:srgbClr val="1F355E"/>
                </a:solidFill>
                <a:effectLst/>
                <a:latin typeface="Arial" panose="020B0604020202020204" pitchFamily="34" charset="0"/>
                <a:cs typeface="Arial" panose="020B0604020202020204" pitchFamily="34" charset="0"/>
              </a:rPr>
              <a:t>oard to allow easier data sharing between clinical </a:t>
            </a:r>
            <a:r>
              <a:rPr lang="en-GB" sz="800" b="0" dirty="0">
                <a:solidFill>
                  <a:srgbClr val="1F355E"/>
                </a:solidFill>
                <a:latin typeface="Arial" panose="020B0604020202020204" pitchFamily="34" charset="0"/>
                <a:cs typeface="Arial" panose="020B0604020202020204" pitchFamily="34" charset="0"/>
              </a:rPr>
              <a:t>systems, programmes and partner organisation </a:t>
            </a:r>
            <a:r>
              <a:rPr lang="en-GB" sz="800" b="0" i="0" u="none" strike="noStrike" dirty="0">
                <a:solidFill>
                  <a:srgbClr val="1F355E"/>
                </a:solidFill>
                <a:effectLst/>
                <a:latin typeface="Arial" panose="020B0604020202020204" pitchFamily="34" charset="0"/>
                <a:cs typeface="Arial" panose="020B0604020202020204" pitchFamily="34" charset="0"/>
              </a:rPr>
              <a:t>and increase the potential for powerful and insightful analysis. </a:t>
            </a:r>
            <a:r>
              <a:rPr lang="en-GB" sz="800" b="0" dirty="0">
                <a:solidFill>
                  <a:srgbClr val="1F355E"/>
                </a:solidFill>
                <a:latin typeface="Arial" panose="020B0604020202020204" pitchFamily="34" charset="0"/>
                <a:cs typeface="Arial" panose="020B0604020202020204" pitchFamily="34" charset="0"/>
              </a:rPr>
              <a:t>A consistent data standard underpins the success of many of the strategy solutions including CDR and EPR implementation.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Tree>
    <p:extLst>
      <p:ext uri="{BB962C8B-B14F-4D97-AF65-F5344CB8AC3E}">
        <p14:creationId xmlns:p14="http://schemas.microsoft.com/office/powerpoint/2010/main" val="706745427"/>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1B657-040E-2533-1E26-55F47BCEDFB0}"/>
            </a:ext>
          </a:extLst>
        </p:cNvPr>
        <p:cNvGrpSpPr/>
        <p:nvPr/>
      </p:nvGrpSpPr>
      <p:grpSpPr>
        <a:xfrm>
          <a:off x="0" y="0"/>
          <a:ext cx="0" cy="0"/>
          <a:chOff x="0" y="0"/>
          <a:chExt cx="0" cy="0"/>
        </a:xfrm>
      </p:grpSpPr>
      <p:sp>
        <p:nvSpPr>
          <p:cNvPr id="36" name="Rectangle 35">
            <a:extLst>
              <a:ext uri="{FF2B5EF4-FFF2-40B4-BE49-F238E27FC236}">
                <a16:creationId xmlns:a16="http://schemas.microsoft.com/office/drawing/2014/main" id="{21677B70-05AE-8D1B-A583-D10ADCE091FD}"/>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9DF6AC88-B1CA-847E-2094-9CD04B49688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dirty="0">
                <a:solidFill>
                  <a:srgbClr val="1F355E"/>
                </a:solidFill>
                <a:latin typeface="Arial" panose="020B0604020202020204" pitchFamily="34" charset="0"/>
                <a:cs typeface="Arial" panose="020B0604020202020204" pitchFamily="34" charset="0"/>
              </a:rPr>
              <a:t>Empower our patients to make informed and meaningful choices about their health and care, while simultaneously empowering </a:t>
            </a:r>
            <a:r>
              <a:rPr lang="en-GB" sz="800" i="1" kern="1200" dirty="0">
                <a:solidFill>
                  <a:srgbClr val="1F355E"/>
                </a:solidFill>
                <a:latin typeface="Arial" panose="020B0604020202020204" pitchFamily="34" charset="0"/>
                <a:cs typeface="Arial" panose="020B0604020202020204" pitchFamily="34" charset="0"/>
              </a:rPr>
              <a:t>our staff to work more efficiently, safely and effectively for our patients.</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indent="-171450" algn="l" defTabSz="685800" hangingPunct="1">
              <a:buFont typeface="Arial" panose="020B0604020202020204" pitchFamily="34" charset="0"/>
              <a:buChar char="•"/>
            </a:pPr>
            <a:r>
              <a:rPr lang="en-GB" sz="800" kern="1200" dirty="0">
                <a:solidFill>
                  <a:srgbClr val="1F355E"/>
                </a:solidFill>
                <a:latin typeface="Arial" panose="020B0604020202020204" pitchFamily="34" charset="0"/>
                <a:cs typeface="Arial" panose="020B0604020202020204" pitchFamily="34" charset="0"/>
              </a:rPr>
              <a:t>Patients lack support to manage their own health</a:t>
            </a:r>
          </a:p>
          <a:p>
            <a:pPr marL="171450" indent="-171450" algn="l" defTabSz="685800" hangingPunct="1">
              <a:buFont typeface="Arial" panose="020B0604020202020204" pitchFamily="34" charset="0"/>
              <a:buChar char="•"/>
            </a:pPr>
            <a:r>
              <a:rPr lang="en-GB" sz="800" kern="1200" dirty="0">
                <a:solidFill>
                  <a:srgbClr val="1F355E"/>
                </a:solidFill>
                <a:latin typeface="Arial" panose="020B0604020202020204" pitchFamily="34" charset="0"/>
                <a:cs typeface="Arial" panose="020B0604020202020204" pitchFamily="34" charset="0"/>
              </a:rPr>
              <a:t>High volume of systems is challenging for users and hinders ability of our clinicians to get a single view of an individual patient</a:t>
            </a:r>
          </a:p>
          <a:p>
            <a:pPr marL="171450" indent="-171450" algn="l" defTabSz="685800" hangingPunct="1">
              <a:buFont typeface="Arial" panose="020B0604020202020204" pitchFamily="34" charset="0"/>
              <a:buChar char="•"/>
            </a:pPr>
            <a:r>
              <a:rPr lang="en-GB" sz="800" dirty="0">
                <a:solidFill>
                  <a:srgbClr val="1F355E"/>
                </a:solidFill>
                <a:latin typeface="Arial" panose="020B0604020202020204" pitchFamily="34" charset="0"/>
                <a:cs typeface="Arial" panose="020B0604020202020204" pitchFamily="34" charset="0"/>
              </a:rPr>
              <a:t>Some clinical services l</a:t>
            </a:r>
            <a:r>
              <a:rPr lang="en-GB" sz="800" u="none" strike="noStrike" dirty="0">
                <a:solidFill>
                  <a:srgbClr val="1F355E"/>
                </a:solidFill>
                <a:effectLst/>
                <a:latin typeface="Arial" panose="020B0604020202020204" pitchFamily="34" charset="0"/>
                <a:cs typeface="Arial" panose="020B0604020202020204" pitchFamily="34" charset="0"/>
              </a:rPr>
              <a:t>ack </a:t>
            </a:r>
            <a:r>
              <a:rPr lang="en-GB" sz="800" dirty="0">
                <a:solidFill>
                  <a:srgbClr val="1F355E"/>
                </a:solidFill>
                <a:latin typeface="Arial" panose="020B0604020202020204" pitchFamily="34" charset="0"/>
                <a:cs typeface="Arial" panose="020B0604020202020204" pitchFamily="34" charset="0"/>
              </a:rPr>
              <a:t>a </a:t>
            </a:r>
            <a:r>
              <a:rPr lang="en-GB" sz="800" u="none" strike="noStrike" dirty="0">
                <a:solidFill>
                  <a:srgbClr val="1F355E"/>
                </a:solidFill>
                <a:effectLst/>
                <a:latin typeface="Arial" panose="020B0604020202020204" pitchFamily="34" charset="0"/>
                <a:cs typeface="Arial" panose="020B0604020202020204" pitchFamily="34" charset="0"/>
              </a:rPr>
              <a:t>consistent clinical record and have continued reliance on paper-based systems</a:t>
            </a:r>
          </a:p>
          <a:p>
            <a:pPr marL="171450" indent="-171450" algn="l" defTabSz="685800" hangingPunct="1">
              <a:buFont typeface="Arial" panose="020B0604020202020204" pitchFamily="34" charset="0"/>
              <a:buChar char="•"/>
            </a:pPr>
            <a:r>
              <a:rPr lang="en-GB" sz="800" kern="1200" dirty="0">
                <a:solidFill>
                  <a:srgbClr val="1F355E"/>
                </a:solidFill>
                <a:latin typeface="Arial" panose="020B0604020202020204" pitchFamily="34" charset="0"/>
                <a:cs typeface="Arial" panose="020B0604020202020204" pitchFamily="34" charset="0"/>
              </a:rPr>
              <a:t>Existing systems are not consistently intuitive and don’t meet all the needs of our clinicians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B648F585-0A7B-906B-0529-659D3BFA4212}"/>
              </a:ext>
            </a:extLst>
          </p:cNvPr>
          <p:cNvSpPr/>
          <p:nvPr/>
        </p:nvSpPr>
        <p:spPr>
          <a:xfrm>
            <a:off x="180474" y="587216"/>
            <a:ext cx="2948944" cy="369313"/>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Technology &amp; Digital</a:t>
            </a:r>
          </a:p>
        </p:txBody>
      </p:sp>
      <p:sp>
        <p:nvSpPr>
          <p:cNvPr id="23" name="Rectangle 22">
            <a:extLst>
              <a:ext uri="{FF2B5EF4-FFF2-40B4-BE49-F238E27FC236}">
                <a16:creationId xmlns:a16="http://schemas.microsoft.com/office/drawing/2014/main" id="{8915B1DC-2FC6-6C5F-B58A-0C3EFCA39C6B}"/>
              </a:ext>
            </a:extLst>
          </p:cNvPr>
          <p:cNvSpPr/>
          <p:nvPr/>
        </p:nvSpPr>
        <p:spPr>
          <a:xfrm>
            <a:off x="427271" y="3220239"/>
            <a:ext cx="2550541" cy="99553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71450" indent="-171450" algn="l" defTabSz="685800" hangingPunct="1">
              <a:buFont typeface="Arial" panose="020B0604020202020204" pitchFamily="34" charset="0"/>
              <a:buChar char="•"/>
            </a:pPr>
            <a:r>
              <a:rPr lang="en-GB" sz="800" b="0">
                <a:solidFill>
                  <a:srgbClr val="1F355E"/>
                </a:solidFill>
                <a:latin typeface="Arial" panose="020B0604020202020204" pitchFamily="34" charset="0"/>
                <a:cs typeface="Arial" panose="020B0604020202020204" pitchFamily="34" charset="0"/>
              </a:rPr>
              <a:t>P</a:t>
            </a:r>
            <a:r>
              <a:rPr lang="en-GB" sz="800" b="0" i="0" u="none" strike="noStrike">
                <a:solidFill>
                  <a:srgbClr val="1F355E"/>
                </a:solidFill>
                <a:effectLst/>
                <a:latin typeface="Arial" panose="020B0604020202020204" pitchFamily="34" charset="0"/>
                <a:cs typeface="Arial" panose="020B0604020202020204" pitchFamily="34" charset="0"/>
              </a:rPr>
              <a:t>atients are empowered to engage and manage their own care and well-being</a:t>
            </a:r>
          </a:p>
          <a:p>
            <a:pPr marL="171450" indent="-171450" algn="l" defTabSz="685800" hangingPunct="1">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Patients receive care that is personalised to them and informed by their entire clinical background</a:t>
            </a:r>
          </a:p>
          <a:p>
            <a:pPr marL="171450" indent="-171450" algn="l" defTabSz="685800" hangingPunct="1">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Clinicians access a minimal number of clinical systems, and can easily view and find all the relevant information</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p:txBody>
      </p:sp>
      <p:sp>
        <p:nvSpPr>
          <p:cNvPr id="25" name="Rectangle 24">
            <a:extLst>
              <a:ext uri="{FF2B5EF4-FFF2-40B4-BE49-F238E27FC236}">
                <a16:creationId xmlns:a16="http://schemas.microsoft.com/office/drawing/2014/main" id="{E61EA6B6-C2F6-1D45-C1BE-D3027B2E16D6}"/>
              </a:ext>
            </a:extLst>
          </p:cNvPr>
          <p:cNvSpPr/>
          <p:nvPr/>
        </p:nvSpPr>
        <p:spPr>
          <a:xfrm>
            <a:off x="3205242" y="1955842"/>
            <a:ext cx="5559759" cy="180000"/>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Solutions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4" name="Rectangle 23">
            <a:extLst>
              <a:ext uri="{FF2B5EF4-FFF2-40B4-BE49-F238E27FC236}">
                <a16:creationId xmlns:a16="http://schemas.microsoft.com/office/drawing/2014/main" id="{C0419A43-B69E-04CE-25B1-3D4D8FC65D75}"/>
              </a:ext>
            </a:extLst>
          </p:cNvPr>
          <p:cNvSpPr/>
          <p:nvPr/>
        </p:nvSpPr>
        <p:spPr>
          <a:xfrm>
            <a:off x="3205243" y="587216"/>
            <a:ext cx="5559759" cy="180000"/>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Priorities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6" name="Rectangle 25">
            <a:extLst>
              <a:ext uri="{FF2B5EF4-FFF2-40B4-BE49-F238E27FC236}">
                <a16:creationId xmlns:a16="http://schemas.microsoft.com/office/drawing/2014/main" id="{3B7FFDC3-DDD9-4D65-773B-E2A1BBFCADB7}"/>
              </a:ext>
            </a:extLst>
          </p:cNvPr>
          <p:cNvSpPr/>
          <p:nvPr/>
        </p:nvSpPr>
        <p:spPr>
          <a:xfrm>
            <a:off x="3205242" y="790708"/>
            <a:ext cx="2758851" cy="54568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dirty="0">
                <a:solidFill>
                  <a:srgbClr val="1F355E"/>
                </a:solidFill>
                <a:effectLst/>
                <a:latin typeface="Arial" panose="020B0604020202020204" pitchFamily="34" charset="0"/>
                <a:cs typeface="Arial" panose="020B0604020202020204" pitchFamily="34" charset="0"/>
              </a:rPr>
              <a:t>Replace and consolidate existing systems, optimising what already exists and </a:t>
            </a:r>
            <a:r>
              <a:rPr lang="en-GB" sz="800" b="0" dirty="0">
                <a:solidFill>
                  <a:srgbClr val="1F355E"/>
                </a:solidFill>
                <a:latin typeface="Arial" panose="020B0604020202020204" pitchFamily="34" charset="0"/>
                <a:cs typeface="Arial" panose="020B0604020202020204" pitchFamily="34" charset="0"/>
              </a:rPr>
              <a:t>ensuring meaningful integration between systems that will remain post consolidation</a:t>
            </a:r>
            <a:endParaRPr kumimoji="0" lang="en-GB"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C4115165-3CA0-E485-218F-7D4F30F1EA3A}"/>
              </a:ext>
            </a:extLst>
          </p:cNvPr>
          <p:cNvSpPr/>
          <p:nvPr/>
        </p:nvSpPr>
        <p:spPr>
          <a:xfrm>
            <a:off x="6006151" y="790708"/>
            <a:ext cx="2758851" cy="54568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dirty="0">
                <a:solidFill>
                  <a:srgbClr val="1F355E"/>
                </a:solidFill>
                <a:effectLst/>
                <a:latin typeface="Arial" panose="020B0604020202020204" pitchFamily="34" charset="0"/>
                <a:cs typeface="Arial" panose="020B0604020202020204" pitchFamily="34" charset="0"/>
              </a:rPr>
              <a:t>Enhance patient-facing digital solutions to empower patients and residents to manage their own care whilst also promoting digital inclusion </a:t>
            </a:r>
            <a:endParaRPr kumimoji="0" lang="en-GB"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FC1565B5-C7C9-9668-6E73-A861509B4C87}"/>
              </a:ext>
            </a:extLst>
          </p:cNvPr>
          <p:cNvSpPr/>
          <p:nvPr/>
        </p:nvSpPr>
        <p:spPr>
          <a:xfrm>
            <a:off x="3205242" y="1364669"/>
            <a:ext cx="2758851" cy="54568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US" sz="800" b="0" i="0" u="none" strike="noStrike" dirty="0">
                <a:solidFill>
                  <a:srgbClr val="1F355E"/>
                </a:solidFill>
                <a:effectLst/>
                <a:latin typeface="Arial" panose="020B0604020202020204" pitchFamily="34" charset="0"/>
                <a:cs typeface="Arial" panose="020B0604020202020204" pitchFamily="34" charset="0"/>
              </a:rPr>
              <a:t>Focus on intuitive user centered and collaborative </a:t>
            </a:r>
            <a:r>
              <a:rPr lang="en-US" sz="800" b="0" dirty="0">
                <a:solidFill>
                  <a:srgbClr val="1F355E"/>
                </a:solidFill>
                <a:latin typeface="Arial" panose="020B0604020202020204" pitchFamily="34" charset="0"/>
                <a:cs typeface="Arial" panose="020B0604020202020204" pitchFamily="34" charset="0"/>
              </a:rPr>
              <a:t>solutions</a:t>
            </a:r>
            <a:r>
              <a:rPr lang="en-US" sz="800" b="0" i="0" u="none" strike="noStrike" dirty="0">
                <a:solidFill>
                  <a:srgbClr val="1F355E"/>
                </a:solidFill>
                <a:effectLst/>
                <a:latin typeface="Arial" panose="020B0604020202020204" pitchFamily="34" charset="0"/>
                <a:cs typeface="Arial" panose="020B0604020202020204" pitchFamily="34" charset="0"/>
              </a:rPr>
              <a:t> to provide an opportunity to transform ways of working</a:t>
            </a:r>
            <a:endParaRPr kumimoji="0" lang="en-GB"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B4BDB9C1-EBB9-168E-75B7-61B0A1D5196D}"/>
              </a:ext>
            </a:extLst>
          </p:cNvPr>
          <p:cNvSpPr/>
          <p:nvPr/>
        </p:nvSpPr>
        <p:spPr>
          <a:xfrm>
            <a:off x="6006151" y="1364669"/>
            <a:ext cx="2758851" cy="54568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kern="1200">
                <a:solidFill>
                  <a:srgbClr val="1F355E"/>
                </a:solidFill>
                <a:latin typeface="Arial" panose="020B0604020202020204" pitchFamily="34" charset="0"/>
                <a:cs typeface="Arial" panose="020B0604020202020204" pitchFamily="34" charset="0"/>
              </a:rPr>
              <a:t>Adopt </a:t>
            </a:r>
            <a:r>
              <a:rPr lang="en-GB" sz="800" b="0" i="0" u="none" strike="noStrike">
                <a:solidFill>
                  <a:srgbClr val="1F355E"/>
                </a:solidFill>
                <a:effectLst/>
                <a:latin typeface="Arial" panose="020B0604020202020204" pitchFamily="34" charset="0"/>
                <a:cs typeface="Arial" panose="020B0604020202020204" pitchFamily="34" charset="0"/>
              </a:rPr>
              <a:t>a consistent clinical record system in primary and community care and MH &amp; LD, while enhancing integration of existing clinical systems, with a view to building a single view of a patient’s record</a:t>
            </a:r>
            <a:endParaRPr lang="en-GB" sz="800" kern="1200">
              <a:solidFill>
                <a:srgbClr val="1F355E"/>
              </a:solidFill>
              <a:latin typeface="Arial" panose="020B0604020202020204" pitchFamily="34" charset="0"/>
              <a:cs typeface="Arial" panose="020B0604020202020204" pitchFamily="34" charset="0"/>
            </a:endParaRPr>
          </a:p>
        </p:txBody>
      </p:sp>
      <p:sp>
        <p:nvSpPr>
          <p:cNvPr id="32" name="Arrow: Pentagon 31">
            <a:extLst>
              <a:ext uri="{FF2B5EF4-FFF2-40B4-BE49-F238E27FC236}">
                <a16:creationId xmlns:a16="http://schemas.microsoft.com/office/drawing/2014/main" id="{DC9B6534-3131-3A92-38DB-D800FAACCA5E}"/>
              </a:ext>
            </a:extLst>
          </p:cNvPr>
          <p:cNvSpPr/>
          <p:nvPr/>
        </p:nvSpPr>
        <p:spPr>
          <a:xfrm>
            <a:off x="348375" y="1635376"/>
            <a:ext cx="1283448" cy="229314"/>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Current Challenges</a:t>
            </a:r>
          </a:p>
        </p:txBody>
      </p:sp>
      <p:sp>
        <p:nvSpPr>
          <p:cNvPr id="22" name="Arrow: Pentagon 21">
            <a:extLst>
              <a:ext uri="{FF2B5EF4-FFF2-40B4-BE49-F238E27FC236}">
                <a16:creationId xmlns:a16="http://schemas.microsoft.com/office/drawing/2014/main" id="{090C97FB-179D-7FC8-0C27-03548CC9B425}"/>
              </a:ext>
            </a:extLst>
          </p:cNvPr>
          <p:cNvSpPr/>
          <p:nvPr/>
        </p:nvSpPr>
        <p:spPr>
          <a:xfrm>
            <a:off x="348375" y="2990925"/>
            <a:ext cx="1283448" cy="229314"/>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Desired Outcomes</a:t>
            </a:r>
          </a:p>
        </p:txBody>
      </p:sp>
      <p:sp>
        <p:nvSpPr>
          <p:cNvPr id="4" name="Rectangle 3">
            <a:extLst>
              <a:ext uri="{FF2B5EF4-FFF2-40B4-BE49-F238E27FC236}">
                <a16:creationId xmlns:a16="http://schemas.microsoft.com/office/drawing/2014/main" id="{C356A4C4-DD76-335E-BB1F-A858F7A28D8A}"/>
              </a:ext>
            </a:extLst>
          </p:cNvPr>
          <p:cNvSpPr/>
          <p:nvPr/>
        </p:nvSpPr>
        <p:spPr>
          <a:xfrm>
            <a:off x="3205242" y="2190538"/>
            <a:ext cx="2757600" cy="1420316"/>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rtl="0" fontAlgn="base"/>
            <a:r>
              <a:rPr lang="en-GB" sz="800" b="1" i="0" u="none" strike="noStrike" dirty="0">
                <a:solidFill>
                  <a:srgbClr val="1F355E"/>
                </a:solidFill>
                <a:effectLst/>
                <a:latin typeface="Arial" panose="020B0604020202020204" pitchFamily="34" charset="0"/>
                <a:cs typeface="Arial" panose="020B0604020202020204" pitchFamily="34" charset="0"/>
              </a:rPr>
              <a:t>Integrated EPR </a:t>
            </a:r>
            <a:r>
              <a:rPr lang="en-GB" sz="800" dirty="0">
                <a:solidFill>
                  <a:srgbClr val="1F355E"/>
                </a:solidFill>
                <a:latin typeface="Arial" panose="020B0604020202020204" pitchFamily="34" charset="0"/>
                <a:cs typeface="Arial" panose="020B0604020202020204" pitchFamily="34" charset="0"/>
              </a:rPr>
              <a:t>Model</a:t>
            </a:r>
            <a:endParaRPr lang="en-GB" sz="800" b="1" i="0" u="none" strike="noStrike" dirty="0">
              <a:solidFill>
                <a:srgbClr val="1F355E"/>
              </a:solidFill>
              <a:effectLst/>
              <a:latin typeface="Arial" panose="020B0604020202020204" pitchFamily="34" charset="0"/>
              <a:cs typeface="Arial" panose="020B0604020202020204" pitchFamily="34" charset="0"/>
            </a:endParaRPr>
          </a:p>
          <a:p>
            <a:pPr algn="l" rtl="0" fontAlgn="base"/>
            <a:r>
              <a:rPr lang="en-GB" sz="800" b="0" i="0" u="none" strike="noStrike" dirty="0">
                <a:solidFill>
                  <a:srgbClr val="1F355E"/>
                </a:solidFill>
                <a:effectLst/>
                <a:latin typeface="Arial" panose="020B0604020202020204" pitchFamily="34" charset="0"/>
                <a:cs typeface="Arial" panose="020B0604020202020204" pitchFamily="34" charset="0"/>
              </a:rPr>
              <a:t>Implementing an integrated EPR model across the entire health board</a:t>
            </a:r>
            <a:r>
              <a:rPr lang="en-GB" sz="800" b="0" dirty="0">
                <a:solidFill>
                  <a:srgbClr val="1F355E"/>
                </a:solidFill>
                <a:latin typeface="Arial" panose="020B0604020202020204" pitchFamily="34" charset="0"/>
                <a:cs typeface="Arial" panose="020B0604020202020204" pitchFamily="34" charset="0"/>
              </a:rPr>
              <a:t> with a strategy that includes an approach to incorporating interim clinical systems such as those required for</a:t>
            </a:r>
            <a:r>
              <a:rPr lang="en-GB" sz="800" b="0" i="0" u="none" strike="noStrike" dirty="0">
                <a:solidFill>
                  <a:srgbClr val="1F355E"/>
                </a:solidFill>
                <a:effectLst/>
                <a:latin typeface="Arial" panose="020B0604020202020204" pitchFamily="34" charset="0"/>
                <a:cs typeface="Arial" panose="020B0604020202020204" pitchFamily="34" charset="0"/>
              </a:rPr>
              <a:t> MH&amp; LD and primary and community care. The EPR model </a:t>
            </a:r>
            <a:r>
              <a:rPr lang="en-GB" sz="800" b="0" dirty="0">
                <a:solidFill>
                  <a:srgbClr val="1F355E"/>
                </a:solidFill>
                <a:latin typeface="Arial" panose="020B0604020202020204" pitchFamily="34" charset="0"/>
                <a:cs typeface="Arial" panose="020B0604020202020204" pitchFamily="34" charset="0"/>
              </a:rPr>
              <a:t>c</a:t>
            </a:r>
            <a:r>
              <a:rPr lang="en-GB" sz="800" b="0" i="0" u="none" strike="noStrike" dirty="0">
                <a:solidFill>
                  <a:srgbClr val="1F355E"/>
                </a:solidFill>
                <a:effectLst/>
                <a:latin typeface="Arial" panose="020B0604020202020204" pitchFamily="34" charset="0"/>
                <a:cs typeface="Arial" panose="020B0604020202020204" pitchFamily="34" charset="0"/>
              </a:rPr>
              <a:t>onsolidates multiple patient record functions into a single front facing solution. Where possible, users can access the EPR solution through</a:t>
            </a:r>
            <a:r>
              <a:rPr lang="en-GB" sz="800" b="0" dirty="0">
                <a:solidFill>
                  <a:srgbClr val="1F355E"/>
                </a:solidFill>
                <a:latin typeface="Arial" panose="020B0604020202020204" pitchFamily="34" charset="0"/>
                <a:cs typeface="Arial" panose="020B0604020202020204" pitchFamily="34" charset="0"/>
              </a:rPr>
              <a:t> </a:t>
            </a:r>
            <a:r>
              <a:rPr lang="en-GB" sz="800" b="0" i="0" u="none" strike="noStrike" dirty="0">
                <a:solidFill>
                  <a:srgbClr val="1F355E"/>
                </a:solidFill>
                <a:effectLst/>
                <a:latin typeface="Arial" panose="020B0604020202020204" pitchFamily="34" charset="0"/>
                <a:cs typeface="Arial" panose="020B0604020202020204" pitchFamily="34" charset="0"/>
              </a:rPr>
              <a:t>all existing clinical systems, and where this is not possible, these clinical systems are replaced or meaningfully integrated. </a:t>
            </a:r>
          </a:p>
        </p:txBody>
      </p:sp>
      <p:sp>
        <p:nvSpPr>
          <p:cNvPr id="7" name="Rectangle 6">
            <a:extLst>
              <a:ext uri="{FF2B5EF4-FFF2-40B4-BE49-F238E27FC236}">
                <a16:creationId xmlns:a16="http://schemas.microsoft.com/office/drawing/2014/main" id="{C50995DB-88B9-09AB-1506-D8EA98BCD9F0}"/>
              </a:ext>
            </a:extLst>
          </p:cNvPr>
          <p:cNvSpPr/>
          <p:nvPr/>
        </p:nvSpPr>
        <p:spPr>
          <a:xfrm>
            <a:off x="6007402" y="3665552"/>
            <a:ext cx="2757600" cy="1420316"/>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dirty="0">
                <a:solidFill>
                  <a:srgbClr val="1F355E"/>
                </a:solidFill>
                <a:effectLst/>
                <a:latin typeface="Arial" panose="020B0604020202020204" pitchFamily="34" charset="0"/>
                <a:cs typeface="Arial" panose="020B0604020202020204" pitchFamily="34" charset="0"/>
              </a:rPr>
              <a:t>Filling Core Digital Gaps in Clinical Programmes</a:t>
            </a:r>
          </a:p>
          <a:p>
            <a:pPr algn="l" defTabSz="825500"/>
            <a:r>
              <a:rPr lang="en-US" sz="800" b="0" i="0" u="none" strike="noStrike" dirty="0">
                <a:solidFill>
                  <a:srgbClr val="1F355E"/>
                </a:solidFill>
                <a:effectLst/>
                <a:latin typeface="Arial" panose="020B0604020202020204" pitchFamily="34" charset="0"/>
                <a:cs typeface="Arial" panose="020B0604020202020204" pitchFamily="34" charset="0"/>
              </a:rPr>
              <a:t>Replacing and consolidating legacy paper systems across mental health, learning disabilities and </a:t>
            </a:r>
            <a:r>
              <a:rPr lang="en-US" sz="800" b="0" dirty="0">
                <a:solidFill>
                  <a:srgbClr val="1F355E"/>
                </a:solidFill>
                <a:latin typeface="Arial" panose="020B0604020202020204" pitchFamily="34" charset="0"/>
                <a:cs typeface="Arial" panose="020B0604020202020204" pitchFamily="34" charset="0"/>
              </a:rPr>
              <a:t>care closer to home</a:t>
            </a:r>
            <a:r>
              <a:rPr lang="en-US" sz="800" b="0" i="0" u="none" strike="noStrike" dirty="0">
                <a:solidFill>
                  <a:srgbClr val="1F355E"/>
                </a:solidFill>
                <a:effectLst/>
                <a:latin typeface="Arial" panose="020B0604020202020204" pitchFamily="34" charset="0"/>
                <a:cs typeface="Arial" panose="020B0604020202020204" pitchFamily="34" charset="0"/>
              </a:rPr>
              <a:t> into a new consistent digital clinical record system. This will ensure patient information can be more reliably accessed and to transform ways of working, delivering benefits through moving away from paper-based processes. Additionally, addressing the need for dependable IT </a:t>
            </a:r>
            <a:r>
              <a:rPr lang="en-US" sz="800" b="0" dirty="0">
                <a:solidFill>
                  <a:srgbClr val="1F355E"/>
                </a:solidFill>
                <a:latin typeface="Arial" panose="020B0604020202020204" pitchFamily="34" charset="0"/>
                <a:cs typeface="Arial" panose="020B0604020202020204" pitchFamily="34" charset="0"/>
              </a:rPr>
              <a:t>equipment and hardware for our clinicians.</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C576A62A-C41B-22C9-CBEC-1BB3EC59361D}"/>
              </a:ext>
            </a:extLst>
          </p:cNvPr>
          <p:cNvSpPr/>
          <p:nvPr/>
        </p:nvSpPr>
        <p:spPr>
          <a:xfrm>
            <a:off x="6007402" y="2190536"/>
            <a:ext cx="2757600" cy="1420316"/>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dirty="0">
                <a:solidFill>
                  <a:srgbClr val="1F355E"/>
                </a:solidFill>
                <a:effectLst/>
                <a:latin typeface="Arial" panose="020B0604020202020204" pitchFamily="34" charset="0"/>
                <a:cs typeface="Arial" panose="020B0604020202020204" pitchFamily="34" charset="0"/>
              </a:rPr>
              <a:t>Patient-Facing Digital Services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dirty="0">
                <a:solidFill>
                  <a:srgbClr val="1F355E"/>
                </a:solidFill>
                <a:effectLst/>
                <a:latin typeface="Arial" panose="020B0604020202020204" pitchFamily="34" charset="0"/>
                <a:cs typeface="Arial" panose="020B0604020202020204" pitchFamily="34" charset="0"/>
              </a:rPr>
              <a:t>Committing to improving the offering of </a:t>
            </a:r>
            <a:r>
              <a:rPr lang="en-GB" sz="800" b="0" dirty="0">
                <a:solidFill>
                  <a:srgbClr val="1F355E"/>
                </a:solidFill>
                <a:latin typeface="Arial" panose="020B0604020202020204" pitchFamily="34" charset="0"/>
                <a:cs typeface="Arial" panose="020B0604020202020204" pitchFamily="34" charset="0"/>
              </a:rPr>
              <a:t>patient-facing digital services to empower patients to manage their care, including the ability for patients to manage their own appointments, interact with clinicians and report their health and care outcomes in line with Value Based Healthcare priorities. Working towards establishing the NHS Wales App as the single front door for patients in Wales.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1DA79FED-D407-BCF2-82C4-C268234F54D4}"/>
              </a:ext>
            </a:extLst>
          </p:cNvPr>
          <p:cNvSpPr/>
          <p:nvPr/>
        </p:nvSpPr>
        <p:spPr>
          <a:xfrm>
            <a:off x="3205242" y="3665552"/>
            <a:ext cx="2757600" cy="1420316"/>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Single-sign-on Process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Implementing an identity management solution which ensures staff only need to log-in once to access all the systems they need for their session. </a:t>
            </a:r>
          </a:p>
        </p:txBody>
      </p:sp>
      <p:sp>
        <p:nvSpPr>
          <p:cNvPr id="35" name="Rectangle 34">
            <a:extLst>
              <a:ext uri="{FF2B5EF4-FFF2-40B4-BE49-F238E27FC236}">
                <a16:creationId xmlns:a16="http://schemas.microsoft.com/office/drawing/2014/main" id="{002CC80C-AC42-5E64-1A8A-BFAC0257149E}"/>
              </a:ext>
            </a:extLst>
          </p:cNvPr>
          <p:cNvSpPr/>
          <p:nvPr/>
        </p:nvSpPr>
        <p:spPr>
          <a:xfrm>
            <a:off x="335933" y="4290849"/>
            <a:ext cx="2720776" cy="180000"/>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lang="en-GB" sz="1050" kern="1200" dirty="0">
                <a:solidFill>
                  <a:prstClr val="white"/>
                </a:solidFill>
                <a:latin typeface="Arial Black" panose="020B0A04020102020204" pitchFamily="34" charset="0"/>
              </a:rPr>
              <a:t>K</a:t>
            </a:r>
            <a:r>
              <a:rPr kumimoji="0" lang="en-GB" sz="1050" i="0" u="none" strike="noStrike" kern="1200" cap="none" spc="0" normalizeH="0" baseline="0" noProof="0" dirty="0" err="1">
                <a:ln>
                  <a:noFill/>
                </a:ln>
                <a:solidFill>
                  <a:prstClr val="white"/>
                </a:solidFill>
                <a:effectLst/>
                <a:uLnTx/>
                <a:uFillTx/>
                <a:latin typeface="Arial Black" panose="020B0A04020102020204" pitchFamily="34" charset="0"/>
                <a:sym typeface="Helvetica Neue"/>
              </a:rPr>
              <a:t>ey</a:t>
            </a:r>
            <a:r>
              <a:rPr kumimoji="0" lang="en-GB" sz="1050" i="0" u="none" strike="noStrike" kern="1200" cap="none" spc="0" normalizeH="0" baseline="0" noProof="0" dirty="0">
                <a:ln>
                  <a:noFill/>
                </a:ln>
                <a:solidFill>
                  <a:prstClr val="white"/>
                </a:solidFill>
                <a:effectLst/>
                <a:uLnTx/>
                <a:uFillTx/>
                <a:latin typeface="Arial Black" panose="020B0A04020102020204" pitchFamily="34" charset="0"/>
                <a:sym typeface="Helvetica Neue"/>
              </a:rPr>
              <a:t> Enabling</a:t>
            </a:r>
            <a:r>
              <a:rPr kumimoji="0" lang="en-GB" sz="1050" i="0" u="none" strike="noStrike" kern="1200" cap="none" spc="0" normalizeH="0" baseline="0" noProof="0" dirty="0">
                <a:ln>
                  <a:noFill/>
                </a:ln>
                <a:solidFill>
                  <a:prstClr val="white"/>
                </a:solidFill>
                <a:effectLst/>
                <a:uLnTx/>
                <a:uFillTx/>
                <a:latin typeface="Helvetica Neue Medium"/>
                <a:sym typeface="Helvetica Neue"/>
              </a:rPr>
              <a:t> </a:t>
            </a:r>
            <a:r>
              <a:rPr kumimoji="0" lang="en-GB" sz="1050" i="0" u="none" strike="noStrike" kern="1200" cap="none" spc="0" normalizeH="0" baseline="0" noProof="0" dirty="0">
                <a:ln>
                  <a:noFill/>
                </a:ln>
                <a:solidFill>
                  <a:prstClr val="white"/>
                </a:solidFill>
                <a:effectLst/>
                <a:uLnTx/>
                <a:uFillTx/>
                <a:latin typeface="Arial Black" panose="020B0A04020102020204" pitchFamily="34" charset="0"/>
                <a:sym typeface="Helvetica Neue"/>
              </a:rPr>
              <a:t>Capabilities</a:t>
            </a:r>
            <a:endParaRPr kumimoji="0" lang="en-GB" sz="800" i="1" u="none" strike="noStrike" kern="1200" cap="none" spc="0" normalizeH="0" baseline="0" noProof="0" dirty="0">
              <a:ln>
                <a:noFill/>
              </a:ln>
              <a:solidFill>
                <a:prstClr val="whit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B9009E8B-A5B0-3FF4-5DD6-AA21705D65E6}"/>
              </a:ext>
            </a:extLst>
          </p:cNvPr>
          <p:cNvSpPr/>
          <p:nvPr/>
        </p:nvSpPr>
        <p:spPr>
          <a:xfrm>
            <a:off x="348375" y="467249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38" name="Rectangle: Rounded Corners 37">
            <a:extLst>
              <a:ext uri="{FF2B5EF4-FFF2-40B4-BE49-F238E27FC236}">
                <a16:creationId xmlns:a16="http://schemas.microsoft.com/office/drawing/2014/main" id="{A26F07ED-E946-2976-CD9C-4FF1D28AFEF2}"/>
              </a:ext>
            </a:extLst>
          </p:cNvPr>
          <p:cNvSpPr/>
          <p:nvPr/>
        </p:nvSpPr>
        <p:spPr>
          <a:xfrm>
            <a:off x="2184479" y="467249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a:solidFill>
                  <a:srgbClr val="1F355E"/>
                </a:solidFill>
                <a:latin typeface="Arial" panose="020B0604020202020204" pitchFamily="34" charset="0"/>
                <a:ea typeface="+mn-ea"/>
                <a:cs typeface="Arial" panose="020B0604020202020204" pitchFamily="34" charset="0"/>
                <a:sym typeface="Helvetica Neue Medium"/>
              </a:rPr>
              <a:t>Data standards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Rounded Corners 38">
            <a:extLst>
              <a:ext uri="{FF2B5EF4-FFF2-40B4-BE49-F238E27FC236}">
                <a16:creationId xmlns:a16="http://schemas.microsoft.com/office/drawing/2014/main" id="{078C9499-AF91-630A-1921-9AFF7330378B}"/>
              </a:ext>
            </a:extLst>
          </p:cNvPr>
          <p:cNvSpPr/>
          <p:nvPr/>
        </p:nvSpPr>
        <p:spPr>
          <a:xfrm>
            <a:off x="1266427" y="4672496"/>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dirty="0">
                <a:solidFill>
                  <a:srgbClr val="1F355E"/>
                </a:solidFill>
                <a:latin typeface="Arial" panose="020B0604020202020204" pitchFamily="34" charset="0"/>
                <a:ea typeface="+mn-ea"/>
                <a:cs typeface="Arial" panose="020B0604020202020204" pitchFamily="34" charset="0"/>
                <a:sym typeface="Helvetica Neue Medium"/>
              </a:rPr>
              <a:t>On-Prem / Cloud hosting</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14" name="Graphic 13" descr="Double Tap Gesture with solid fill">
            <a:extLst>
              <a:ext uri="{FF2B5EF4-FFF2-40B4-BE49-F238E27FC236}">
                <a16:creationId xmlns:a16="http://schemas.microsoft.com/office/drawing/2014/main" id="{681DD81E-77E5-E238-AAA3-8387EB4CCDA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6393" y="603175"/>
            <a:ext cx="346064" cy="346064"/>
          </a:xfrm>
          <a:prstGeom prst="rect">
            <a:avLst/>
          </a:prstGeom>
        </p:spPr>
      </p:pic>
      <p:grpSp>
        <p:nvGrpSpPr>
          <p:cNvPr id="5" name="Group 4">
            <a:extLst>
              <a:ext uri="{FF2B5EF4-FFF2-40B4-BE49-F238E27FC236}">
                <a16:creationId xmlns:a16="http://schemas.microsoft.com/office/drawing/2014/main" id="{584CD324-7959-29E6-F295-BBBCD7288CF7}"/>
              </a:ext>
            </a:extLst>
          </p:cNvPr>
          <p:cNvGrpSpPr/>
          <p:nvPr/>
        </p:nvGrpSpPr>
        <p:grpSpPr>
          <a:xfrm>
            <a:off x="-1" y="-5787"/>
            <a:ext cx="9144001" cy="165595"/>
            <a:chOff x="374266" y="2474302"/>
            <a:chExt cx="13719657" cy="820603"/>
          </a:xfrm>
        </p:grpSpPr>
        <p:sp>
          <p:nvSpPr>
            <p:cNvPr id="17" name="Arrow: Pentagon 16">
              <a:extLst>
                <a:ext uri="{FF2B5EF4-FFF2-40B4-BE49-F238E27FC236}">
                  <a16:creationId xmlns:a16="http://schemas.microsoft.com/office/drawing/2014/main" id="{550AE063-A484-E904-EC30-B5B7F3E4B7A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12BF3765-1B8C-1DAA-5039-E9F74B3F176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4950D431-3F6B-818D-B5E6-363FFC77438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5FE134E7-62B2-0A6B-F631-4CB0F32EF89C}"/>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7EF23C6B-9B60-D48C-628E-6A90286B068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1" name="Arrow: Chevron 30">
              <a:extLst>
                <a:ext uri="{FF2B5EF4-FFF2-40B4-BE49-F238E27FC236}">
                  <a16:creationId xmlns:a16="http://schemas.microsoft.com/office/drawing/2014/main" id="{3362CC8E-4662-482E-FF2F-BEA4F167979D}"/>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40" name="Title 1">
            <a:extLst>
              <a:ext uri="{FF2B5EF4-FFF2-40B4-BE49-F238E27FC236}">
                <a16:creationId xmlns:a16="http://schemas.microsoft.com/office/drawing/2014/main" id="{839C88F1-1D6F-D3F9-D48F-05E8A0A5163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rPr>
              <a:t>Technology &amp; Digital: Overview</a:t>
            </a:r>
            <a:endParaRPr kumimoji="0" lang="en-GB" sz="24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endParaRPr>
          </a:p>
        </p:txBody>
      </p:sp>
    </p:spTree>
    <p:extLst>
      <p:ext uri="{BB962C8B-B14F-4D97-AF65-F5344CB8AC3E}">
        <p14:creationId xmlns:p14="http://schemas.microsoft.com/office/powerpoint/2010/main" val="3576483916"/>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4" y="3921"/>
            <a:ext cx="8809768" cy="771097"/>
          </a:xfrm>
        </p:spPr>
        <p:txBody>
          <a:bodyPr>
            <a:normAutofit/>
          </a:bodyPr>
          <a:lstStyle/>
          <a:p>
            <a:r>
              <a:rPr lang="en-GB" sz="2000" dirty="0"/>
              <a:t>Key Considerations for the EPR Strategy and final EPR Model</a:t>
            </a:r>
          </a:p>
        </p:txBody>
      </p:sp>
      <p:sp>
        <p:nvSpPr>
          <p:cNvPr id="5" name="Rectangle 4">
            <a:extLst>
              <a:ext uri="{FF2B5EF4-FFF2-40B4-BE49-F238E27FC236}">
                <a16:creationId xmlns:a16="http://schemas.microsoft.com/office/drawing/2014/main" id="{472D1C46-8FF3-4E29-9B01-A71676BE6FF7}"/>
              </a:ext>
            </a:extLst>
          </p:cNvPr>
          <p:cNvSpPr/>
          <p:nvPr/>
        </p:nvSpPr>
        <p:spPr>
          <a:xfrm>
            <a:off x="4629460" y="704167"/>
            <a:ext cx="2128376" cy="180000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Obsolescence in Parallel Systems</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set out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w</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hat clinical systems currently in use the new EPR model will replace over time and how interim solutions are incorporated</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This requires clear understanding of contract cycles and upfront planning for when divesting and turning-off duplicative systems could be possible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It’s possible that some double running will be required as systems are established to avoid staff losing functionality and this must be built into the EPR strategy where required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EC6A4B77-748A-D766-1081-376BB0FAF309}"/>
              </a:ext>
            </a:extLst>
          </p:cNvPr>
          <p:cNvSpPr/>
          <p:nvPr/>
        </p:nvSpPr>
        <p:spPr>
          <a:xfrm>
            <a:off x="2386566" y="2671964"/>
            <a:ext cx="2128376" cy="180000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Potential EPR Capabilities:</a:t>
            </a:r>
          </a:p>
          <a:p>
            <a:pPr marL="0" marR="0" indent="0" algn="l" defTabSz="825500" rtl="0" fontAlgn="auto" latinLnBrk="0" hangingPunct="0">
              <a:lnSpc>
                <a:spcPct val="100000"/>
              </a:lnSpc>
              <a:spcBef>
                <a:spcPts val="0"/>
              </a:spcBef>
              <a:spcAft>
                <a:spcPts val="0"/>
              </a:spcAft>
              <a:buClrTx/>
              <a:buSzTx/>
              <a:buFontTx/>
              <a:buNone/>
              <a:tabLst/>
            </a:pPr>
            <a:endParaRPr lang="en-US" sz="1050" dirty="0">
              <a:solidFill>
                <a:schemeClr val="tx1"/>
              </a:solidFill>
              <a:latin typeface="+mn-lt"/>
              <a:ea typeface="+mn-ea"/>
              <a:cs typeface="+mn-cs"/>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105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20" name="Rectangle 19">
            <a:extLst>
              <a:ext uri="{FF2B5EF4-FFF2-40B4-BE49-F238E27FC236}">
                <a16:creationId xmlns:a16="http://schemas.microsoft.com/office/drawing/2014/main" id="{A7D28B41-777C-3FAC-B70E-D460F4A3B229}"/>
              </a:ext>
            </a:extLst>
          </p:cNvPr>
          <p:cNvSpPr/>
          <p:nvPr/>
        </p:nvSpPr>
        <p:spPr>
          <a:xfrm>
            <a:off x="4629657" y="2671964"/>
            <a:ext cx="2128376" cy="180000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System Character:</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Single ‘off the shelf’ solutions bring a risk of vendor lock-in making it difficult to change approach in the future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Fully in-house enterprise solutions take longer to implement and have higher workforce and maintenance costs overall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We will likely adopt a balanced approach with some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customised</a:t>
            </a:r>
            <a:r>
              <a:rPr lang="en-US" sz="800" b="0" dirty="0">
                <a:solidFill>
                  <a:srgbClr val="1F355E"/>
                </a:solidFill>
                <a:latin typeface="Arial" panose="020B0604020202020204" pitchFamily="34" charset="0"/>
                <a:ea typeface="+mn-ea"/>
                <a:cs typeface="Arial" panose="020B0604020202020204" pitchFamily="34" charset="0"/>
                <a:sym typeface="Helvetica Neue Medium"/>
              </a:rPr>
              <a:t> third party components and other elements developed more bespoke in-house to meet SBU specific needs </a:t>
            </a:r>
          </a:p>
        </p:txBody>
      </p:sp>
      <p:sp>
        <p:nvSpPr>
          <p:cNvPr id="71" name="Rectangle 70">
            <a:extLst>
              <a:ext uri="{FF2B5EF4-FFF2-40B4-BE49-F238E27FC236}">
                <a16:creationId xmlns:a16="http://schemas.microsoft.com/office/drawing/2014/main" id="{293A3BD3-57AE-6FA3-3705-FDD288CC3022}"/>
              </a:ext>
            </a:extLst>
          </p:cNvPr>
          <p:cNvSpPr/>
          <p:nvPr/>
        </p:nvSpPr>
        <p:spPr>
          <a:xfrm>
            <a:off x="6872750" y="704167"/>
            <a:ext cx="2128376" cy="180000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dirty="0">
                <a:solidFill>
                  <a:srgbClr val="1F355E"/>
                </a:solidFill>
                <a:latin typeface="Arial" panose="020B0604020202020204" pitchFamily="34" charset="0"/>
                <a:ea typeface="+mn-ea"/>
                <a:cs typeface="Arial" panose="020B0604020202020204" pitchFamily="34" charset="0"/>
                <a:sym typeface="Helvetica Neue Medium"/>
              </a:rPr>
              <a:t>M</a:t>
            </a: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aintenance</a:t>
            </a:r>
            <a:r>
              <a:rPr lang="en-US" sz="800" dirty="0">
                <a:solidFill>
                  <a:srgbClr val="1F355E"/>
                </a:solidFill>
                <a:latin typeface="Arial" panose="020B0604020202020204" pitchFamily="34" charset="0"/>
                <a:ea typeface="+mn-ea"/>
                <a:cs typeface="Arial" panose="020B0604020202020204" pitchFamily="34" charset="0"/>
                <a:sym typeface="Helvetica Neue Medium"/>
              </a:rPr>
              <a:t> &amp; W</a:t>
            </a: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orkforce implications  </a:t>
            </a:r>
            <a:endParaRPr lang="en-US" sz="800" b="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need to be explicit about the size and skills of the workforce needed for delivery including the procurement, migration and maintenance to any new third party systems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Recurrent maintenance costs will then  need to be built into the SBU financial baseline</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8621364D-D3E0-6683-B2D6-57475B472665}"/>
              </a:ext>
            </a:extLst>
          </p:cNvPr>
          <p:cNvSpPr/>
          <p:nvPr/>
        </p:nvSpPr>
        <p:spPr>
          <a:xfrm>
            <a:off x="143473" y="2671964"/>
            <a:ext cx="2128378" cy="180000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Cost Profile:</a:t>
            </a:r>
            <a:endParaRPr lang="en-US" sz="80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Third party products tend to have higher upfront costs with in-house solutions taking longer to implement and incurring additional costs over the longer term </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Developing in-house means we may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capitalise</a:t>
            </a:r>
            <a:r>
              <a:rPr lang="en-US" sz="800" b="0" dirty="0">
                <a:solidFill>
                  <a:srgbClr val="1F355E"/>
                </a:solidFill>
                <a:latin typeface="Arial" panose="020B0604020202020204" pitchFamily="34" charset="0"/>
                <a:ea typeface="+mn-ea"/>
                <a:cs typeface="Arial" panose="020B0604020202020204" pitchFamily="34" charset="0"/>
                <a:sym typeface="Helvetica Neue Medium"/>
              </a:rPr>
              <a:t> some of the development costs, compared to the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predominanly</a:t>
            </a:r>
            <a:r>
              <a:rPr lang="en-US" sz="800" b="0" dirty="0">
                <a:solidFill>
                  <a:srgbClr val="1F355E"/>
                </a:solidFill>
                <a:latin typeface="Arial" panose="020B0604020202020204" pitchFamily="34" charset="0"/>
                <a:ea typeface="+mn-ea"/>
                <a:cs typeface="Arial" panose="020B0604020202020204" pitchFamily="34" charset="0"/>
                <a:sym typeface="Helvetica Neue Medium"/>
              </a:rPr>
              <a:t> revenue costs if purchasing a third-party solution</a:t>
            </a:r>
          </a:p>
          <a:p>
            <a:pPr marL="171450" indent="-171450" algn="l" defTabSz="825500">
              <a:buFont typeface="Arial" panose="020B0604020202020204" pitchFamily="34" charset="0"/>
              <a:buChar char="•"/>
            </a:pPr>
            <a:r>
              <a:rPr lang="en-US" sz="800" b="0" dirty="0">
                <a:solidFill>
                  <a:srgbClr val="1F355E"/>
                </a:solidFill>
                <a:latin typeface="Arial" panose="020B0604020202020204" pitchFamily="34" charset="0"/>
                <a:ea typeface="+mn-ea"/>
                <a:cs typeface="Arial" panose="020B0604020202020204" pitchFamily="34" charset="0"/>
                <a:sym typeface="Helvetica Neue Medium"/>
              </a:rPr>
              <a:t>Where are the best opportunities for savings following successful implementation and how will we measure them </a:t>
            </a:r>
            <a:endPar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34985868-7637-0F01-026E-950850A2116E}"/>
              </a:ext>
            </a:extLst>
          </p:cNvPr>
          <p:cNvSpPr/>
          <p:nvPr/>
        </p:nvSpPr>
        <p:spPr>
          <a:xfrm>
            <a:off x="142874" y="704167"/>
            <a:ext cx="2128378" cy="180000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dirty="0">
                <a:solidFill>
                  <a:srgbClr val="1F355E"/>
                </a:solidFill>
                <a:latin typeface="Arial" panose="020B0604020202020204" pitchFamily="34" charset="0"/>
                <a:ea typeface="+mn-ea"/>
                <a:cs typeface="Arial" panose="020B0604020202020204" pitchFamily="34" charset="0"/>
                <a:sym typeface="Helvetica Neue Medium"/>
              </a:rPr>
              <a:t>Compatibility and interoperability: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No EPR system has full clinical or administrative functionality and so designing an EPR strategy means balancing specificity to your needs and what can be achieved with efficient implementation and cost and tailoring.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err="1">
                <a:solidFill>
                  <a:srgbClr val="1F355E"/>
                </a:solidFill>
                <a:latin typeface="Arial" panose="020B0604020202020204" pitchFamily="34" charset="0"/>
                <a:ea typeface="+mn-ea"/>
                <a:cs typeface="Arial" panose="020B0604020202020204" pitchFamily="34" charset="0"/>
                <a:sym typeface="Helvetica Neue Medium"/>
              </a:rPr>
              <a:t>Standardised</a:t>
            </a:r>
            <a:r>
              <a:rPr lang="en-US" sz="800" b="0" dirty="0">
                <a:solidFill>
                  <a:srgbClr val="1F355E"/>
                </a:solidFill>
                <a:latin typeface="Arial" panose="020B0604020202020204" pitchFamily="34" charset="0"/>
                <a:ea typeface="+mn-ea"/>
                <a:cs typeface="Arial" panose="020B0604020202020204" pitchFamily="34" charset="0"/>
                <a:sym typeface="Helvetica Neue Medium"/>
              </a:rPr>
              <a:t> data across SBU will allow improved communication between different systems making it easier to identify biggest gaps in functionality</a:t>
            </a:r>
            <a:endParaRPr lang="en-US" sz="80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US" sz="800" b="0"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58BB1883-EF16-90B4-EBFD-BAF3877B544C}"/>
              </a:ext>
            </a:extLst>
          </p:cNvPr>
          <p:cNvSpPr/>
          <p:nvPr/>
        </p:nvSpPr>
        <p:spPr>
          <a:xfrm>
            <a:off x="2386167" y="704167"/>
            <a:ext cx="2128378" cy="180000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Product Lifecycle: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The EPR strategy will clearly define expectations around delivery timelines including the implementation of any third party products we may procure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This will include understanding what aspects of the EPR model can be implemented in parallel and what work will need to be staggered, how updates are made during product use as well as the estimated operating life before replacement is needed (unlikely to be more than 10 years)</a:t>
            </a:r>
          </a:p>
        </p:txBody>
      </p:sp>
      <p:sp>
        <p:nvSpPr>
          <p:cNvPr id="77" name="Rectangle 76">
            <a:extLst>
              <a:ext uri="{FF2B5EF4-FFF2-40B4-BE49-F238E27FC236}">
                <a16:creationId xmlns:a16="http://schemas.microsoft.com/office/drawing/2014/main" id="{C2A0CF68-4495-EE68-BA98-C082E8D746C4}"/>
              </a:ext>
            </a:extLst>
          </p:cNvPr>
          <p:cNvSpPr/>
          <p:nvPr/>
        </p:nvSpPr>
        <p:spPr>
          <a:xfrm>
            <a:off x="6872748" y="2671964"/>
            <a:ext cx="2128378" cy="180000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Partnership Opportunities: </a:t>
            </a:r>
            <a:endParaRPr lang="en-US" sz="800" b="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Alongside the development of our EPR strategy and the delivery of our future EPR model we will continue to liaise closely with national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dirty="0">
                <a:solidFill>
                  <a:srgbClr val="1F355E"/>
                </a:solidFill>
                <a:latin typeface="Arial" panose="020B0604020202020204" pitchFamily="34" charset="0"/>
                <a:ea typeface="+mn-ea"/>
                <a:cs typeface="Arial" panose="020B0604020202020204" pitchFamily="34" charset="0"/>
                <a:sym typeface="Helvetica Neue Medium"/>
              </a:rPr>
              <a:t> aligning the lifecycle of our solutions to national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dirty="0">
                <a:solidFill>
                  <a:srgbClr val="1F355E"/>
                </a:solidFill>
                <a:latin typeface="Arial" panose="020B0604020202020204" pitchFamily="34" charset="0"/>
                <a:ea typeface="+mn-ea"/>
                <a:cs typeface="Arial" panose="020B0604020202020204" pitchFamily="34" charset="0"/>
                <a:sym typeface="Helvetica Neue Medium"/>
              </a:rPr>
              <a:t> wherever possible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also hope t</a:t>
            </a:r>
            <a:r>
              <a:rPr lang="en-US" sz="800" b="0" dirty="0">
                <a:solidFill>
                  <a:srgbClr val="1F355E"/>
                </a:solidFill>
                <a:latin typeface="Arial" panose="020B0604020202020204" pitchFamily="34" charset="0"/>
                <a:ea typeface="+mn-ea"/>
                <a:cs typeface="Arial" panose="020B0604020202020204" pitchFamily="34" charset="0"/>
                <a:sym typeface="Helvetica Neue Medium"/>
              </a:rPr>
              <a:t>o act as an early innovator for Wales demonstrating the benefits and potential of an EPR approach in supporting improved outcomes </a:t>
            </a: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1" name="Group 10">
            <a:extLst>
              <a:ext uri="{FF2B5EF4-FFF2-40B4-BE49-F238E27FC236}">
                <a16:creationId xmlns:a16="http://schemas.microsoft.com/office/drawing/2014/main" id="{B8EEF1D5-0962-A73E-14B8-A0FEF510365A}"/>
              </a:ext>
            </a:extLst>
          </p:cNvPr>
          <p:cNvGrpSpPr/>
          <p:nvPr/>
        </p:nvGrpSpPr>
        <p:grpSpPr>
          <a:xfrm>
            <a:off x="2569762" y="2852094"/>
            <a:ext cx="1761187" cy="1587239"/>
            <a:chOff x="2552112" y="2854244"/>
            <a:chExt cx="1761187" cy="1587239"/>
          </a:xfrm>
        </p:grpSpPr>
        <p:sp>
          <p:nvSpPr>
            <p:cNvPr id="90" name="Rectangle: Rounded Corners 89">
              <a:extLst>
                <a:ext uri="{FF2B5EF4-FFF2-40B4-BE49-F238E27FC236}">
                  <a16:creationId xmlns:a16="http://schemas.microsoft.com/office/drawing/2014/main" id="{AFE2F6F8-663D-EBB9-8A02-C9A025BF68C8}"/>
                </a:ext>
              </a:extLst>
            </p:cNvPr>
            <p:cNvSpPr/>
            <p:nvPr/>
          </p:nvSpPr>
          <p:spPr>
            <a:xfrm>
              <a:off x="2557534" y="2854244"/>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bg1"/>
                  </a:solidFill>
                  <a:latin typeface="+mn-lt"/>
                  <a:ea typeface="+mn-ea"/>
                  <a:cs typeface="+mn-cs"/>
                  <a:sym typeface="Helvetica Neue Medium"/>
                </a:rPr>
                <a:t>Compliance alerts</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91" name="Rectangle: Rounded Corners 90">
              <a:extLst>
                <a:ext uri="{FF2B5EF4-FFF2-40B4-BE49-F238E27FC236}">
                  <a16:creationId xmlns:a16="http://schemas.microsoft.com/office/drawing/2014/main" id="{63461D95-1D9D-01A3-C726-86A3E22AE247}"/>
                </a:ext>
              </a:extLst>
            </p:cNvPr>
            <p:cNvSpPr/>
            <p:nvPr/>
          </p:nvSpPr>
          <p:spPr>
            <a:xfrm>
              <a:off x="3448546" y="2854244"/>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bg1"/>
                  </a:solidFill>
                  <a:latin typeface="+mn-lt"/>
                  <a:ea typeface="+mn-ea"/>
                  <a:cs typeface="+mn-cs"/>
                  <a:sym typeface="Helvetica Neue Medium"/>
                </a:rPr>
                <a:t>Bedside Observations </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92" name="Rectangle: Rounded Corners 91">
              <a:extLst>
                <a:ext uri="{FF2B5EF4-FFF2-40B4-BE49-F238E27FC236}">
                  <a16:creationId xmlns:a16="http://schemas.microsoft.com/office/drawing/2014/main" id="{8CFF91ED-2E42-7A78-B0D2-A724CF3D2D45}"/>
                </a:ext>
              </a:extLst>
            </p:cNvPr>
            <p:cNvSpPr/>
            <p:nvPr/>
          </p:nvSpPr>
          <p:spPr>
            <a:xfrm>
              <a:off x="2557534" y="3125246"/>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chemeClr val="bg1"/>
                  </a:solidFill>
                  <a:effectLst/>
                  <a:uFillTx/>
                  <a:latin typeface="+mn-lt"/>
                  <a:ea typeface="+mn-ea"/>
                  <a:cs typeface="+mn-cs"/>
                  <a:sym typeface="Helvetica Neue Medium"/>
                </a:rPr>
                <a:t>Pre-operative Assessment </a:t>
              </a:r>
              <a:endParaRPr kumimoji="0" lang="en-GB" sz="800" b="0" i="0" u="none" strike="noStrike" cap="none" spc="0" normalizeH="0" baseline="0" dirty="0">
                <a:ln>
                  <a:noFill/>
                </a:ln>
                <a:solidFill>
                  <a:schemeClr val="bg1"/>
                </a:solidFill>
                <a:effectLst/>
                <a:uFillTx/>
                <a:latin typeface="+mn-lt"/>
                <a:ea typeface="+mn-ea"/>
                <a:cs typeface="+mn-cs"/>
                <a:sym typeface="Helvetica Neue Medium"/>
              </a:endParaRPr>
            </a:p>
          </p:txBody>
        </p:sp>
        <p:sp>
          <p:nvSpPr>
            <p:cNvPr id="93" name="Rectangle: Rounded Corners 92">
              <a:extLst>
                <a:ext uri="{FF2B5EF4-FFF2-40B4-BE49-F238E27FC236}">
                  <a16:creationId xmlns:a16="http://schemas.microsoft.com/office/drawing/2014/main" id="{9D396596-B505-C8FB-AB5B-047D44CCEB05}"/>
                </a:ext>
              </a:extLst>
            </p:cNvPr>
            <p:cNvSpPr/>
            <p:nvPr/>
          </p:nvSpPr>
          <p:spPr>
            <a:xfrm>
              <a:off x="2557534" y="339624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bg1"/>
                  </a:solidFill>
                  <a:effectLst/>
                  <a:uFillTx/>
                  <a:latin typeface="+mn-lt"/>
                  <a:ea typeface="+mn-ea"/>
                  <a:cs typeface="+mn-cs"/>
                  <a:sym typeface="Helvetica Neue Medium"/>
                </a:rPr>
                <a:t>Patient administration</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94" name="Rectangle: Rounded Corners 93">
              <a:extLst>
                <a:ext uri="{FF2B5EF4-FFF2-40B4-BE49-F238E27FC236}">
                  <a16:creationId xmlns:a16="http://schemas.microsoft.com/office/drawing/2014/main" id="{BF9502CE-ABB0-6673-8A9B-DC9D89C50B8D}"/>
                </a:ext>
              </a:extLst>
            </p:cNvPr>
            <p:cNvSpPr/>
            <p:nvPr/>
          </p:nvSpPr>
          <p:spPr>
            <a:xfrm>
              <a:off x="3448546" y="3125246"/>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bg1"/>
                  </a:solidFill>
                  <a:latin typeface="+mn-lt"/>
                  <a:ea typeface="+mn-ea"/>
                  <a:cs typeface="+mn-cs"/>
                  <a:sym typeface="Helvetica Neue Medium"/>
                </a:rPr>
                <a:t>Maternity  </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95" name="Rectangle: Rounded Corners 94">
              <a:extLst>
                <a:ext uri="{FF2B5EF4-FFF2-40B4-BE49-F238E27FC236}">
                  <a16:creationId xmlns:a16="http://schemas.microsoft.com/office/drawing/2014/main" id="{362AF324-7B8C-2257-1184-17471CCECA67}"/>
                </a:ext>
              </a:extLst>
            </p:cNvPr>
            <p:cNvSpPr/>
            <p:nvPr/>
          </p:nvSpPr>
          <p:spPr>
            <a:xfrm>
              <a:off x="3448546" y="339624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bg1"/>
                  </a:solidFill>
                  <a:latin typeface="+mn-lt"/>
                  <a:ea typeface="+mn-ea"/>
                  <a:cs typeface="+mn-cs"/>
                  <a:sym typeface="Helvetica Neue Medium"/>
                </a:rPr>
                <a:t>Nursing Care</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96" name="Rectangle: Rounded Corners 95">
              <a:extLst>
                <a:ext uri="{FF2B5EF4-FFF2-40B4-BE49-F238E27FC236}">
                  <a16:creationId xmlns:a16="http://schemas.microsoft.com/office/drawing/2014/main" id="{9A25E8D8-C2F6-1AFD-3AB5-E716CB580CAE}"/>
                </a:ext>
              </a:extLst>
            </p:cNvPr>
            <p:cNvSpPr/>
            <p:nvPr/>
          </p:nvSpPr>
          <p:spPr>
            <a:xfrm>
              <a:off x="3448546" y="3667250"/>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bg1"/>
                  </a:solidFill>
                  <a:effectLst/>
                  <a:uFillTx/>
                  <a:latin typeface="+mn-lt"/>
                  <a:ea typeface="+mn-ea"/>
                  <a:cs typeface="+mn-cs"/>
                  <a:sym typeface="Helvetica Neue Medium"/>
                </a:rPr>
                <a:t>Patient flow</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97" name="Rectangle: Rounded Corners 96">
              <a:extLst>
                <a:ext uri="{FF2B5EF4-FFF2-40B4-BE49-F238E27FC236}">
                  <a16:creationId xmlns:a16="http://schemas.microsoft.com/office/drawing/2014/main" id="{B080E0AE-3A6E-6EF2-233F-249D5F8EEC57}"/>
                </a:ext>
              </a:extLst>
            </p:cNvPr>
            <p:cNvSpPr/>
            <p:nvPr/>
          </p:nvSpPr>
          <p:spPr>
            <a:xfrm>
              <a:off x="2557534" y="393825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bg1"/>
                  </a:solidFill>
                  <a:latin typeface="+mn-lt"/>
                  <a:ea typeface="+mn-ea"/>
                  <a:cs typeface="+mn-cs"/>
                  <a:sym typeface="Helvetica Neue Medium"/>
                </a:rPr>
                <a:t>Records, plans and assessments</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98" name="Rectangle: Rounded Corners 97">
              <a:extLst>
                <a:ext uri="{FF2B5EF4-FFF2-40B4-BE49-F238E27FC236}">
                  <a16:creationId xmlns:a16="http://schemas.microsoft.com/office/drawing/2014/main" id="{C1196F8E-16D0-F990-0B8E-00DCCE59FBB8}"/>
                </a:ext>
              </a:extLst>
            </p:cNvPr>
            <p:cNvSpPr/>
            <p:nvPr/>
          </p:nvSpPr>
          <p:spPr>
            <a:xfrm>
              <a:off x="2557534" y="3667250"/>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bg1"/>
                  </a:solidFill>
                  <a:latin typeface="+mn-lt"/>
                  <a:ea typeface="+mn-ea"/>
                  <a:cs typeface="+mn-cs"/>
                  <a:sym typeface="Helvetica Neue Medium"/>
                </a:rPr>
                <a:t>Workflow management</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99" name="Rectangle: Rounded Corners 98">
              <a:extLst>
                <a:ext uri="{FF2B5EF4-FFF2-40B4-BE49-F238E27FC236}">
                  <a16:creationId xmlns:a16="http://schemas.microsoft.com/office/drawing/2014/main" id="{72461F32-0E12-A620-56F8-B00372084D9A}"/>
                </a:ext>
              </a:extLst>
            </p:cNvPr>
            <p:cNvSpPr/>
            <p:nvPr/>
          </p:nvSpPr>
          <p:spPr>
            <a:xfrm>
              <a:off x="2552112" y="4209254"/>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chemeClr val="bg1"/>
                  </a:solidFill>
                  <a:latin typeface="+mn-lt"/>
                  <a:ea typeface="+mn-ea"/>
                  <a:cs typeface="+mn-cs"/>
                  <a:sym typeface="Helvetica Neue Medium"/>
                </a:rPr>
                <a:t>ePrescribing</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100" name="Rectangle: Rounded Corners 99">
              <a:extLst>
                <a:ext uri="{FF2B5EF4-FFF2-40B4-BE49-F238E27FC236}">
                  <a16:creationId xmlns:a16="http://schemas.microsoft.com/office/drawing/2014/main" id="{BFD26DC0-6E20-8ADB-46B1-BC14E5729955}"/>
                </a:ext>
              </a:extLst>
            </p:cNvPr>
            <p:cNvSpPr/>
            <p:nvPr/>
          </p:nvSpPr>
          <p:spPr>
            <a:xfrm>
              <a:off x="3460005" y="420076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bg1"/>
                  </a:solidFill>
                  <a:effectLst/>
                  <a:uFillTx/>
                  <a:latin typeface="+mn-lt"/>
                  <a:ea typeface="+mn-ea"/>
                  <a:cs typeface="+mn-cs"/>
                  <a:sym typeface="Helvetica Neue Medium"/>
                </a:rPr>
                <a:t>Mental Health Information</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sp>
          <p:nvSpPr>
            <p:cNvPr id="101" name="Rectangle: Rounded Corners 100">
              <a:extLst>
                <a:ext uri="{FF2B5EF4-FFF2-40B4-BE49-F238E27FC236}">
                  <a16:creationId xmlns:a16="http://schemas.microsoft.com/office/drawing/2014/main" id="{D6168DB4-D3CF-93DA-DA15-1547916EFA54}"/>
                </a:ext>
              </a:extLst>
            </p:cNvPr>
            <p:cNvSpPr/>
            <p:nvPr/>
          </p:nvSpPr>
          <p:spPr>
            <a:xfrm>
              <a:off x="3448546" y="392431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bg1"/>
                  </a:solidFill>
                  <a:effectLst/>
                  <a:uFillTx/>
                  <a:latin typeface="+mn-lt"/>
                  <a:ea typeface="+mn-ea"/>
                  <a:cs typeface="+mn-cs"/>
                  <a:sym typeface="Helvetica Neue Medium"/>
                </a:rPr>
                <a:t>Ward Board management </a:t>
              </a:r>
              <a:endParaRPr kumimoji="0" lang="en-GB" sz="800" b="0" i="0" u="none" strike="noStrike" cap="none" spc="0" normalizeH="0" baseline="0">
                <a:ln>
                  <a:noFill/>
                </a:ln>
                <a:solidFill>
                  <a:schemeClr val="bg1"/>
                </a:solidFill>
                <a:effectLst/>
                <a:uFillTx/>
                <a:latin typeface="+mn-lt"/>
                <a:ea typeface="+mn-ea"/>
                <a:cs typeface="+mn-cs"/>
                <a:sym typeface="Helvetica Neue Medium"/>
              </a:endParaRPr>
            </a:p>
          </p:txBody>
        </p:sp>
      </p:grpSp>
      <p:grpSp>
        <p:nvGrpSpPr>
          <p:cNvPr id="3" name="Group 2">
            <a:extLst>
              <a:ext uri="{FF2B5EF4-FFF2-40B4-BE49-F238E27FC236}">
                <a16:creationId xmlns:a16="http://schemas.microsoft.com/office/drawing/2014/main" id="{7C400E0C-9556-E7FB-AF3A-7D23FCABD771}"/>
              </a:ext>
            </a:extLst>
          </p:cNvPr>
          <p:cNvGrpSpPr/>
          <p:nvPr/>
        </p:nvGrpSpPr>
        <p:grpSpPr>
          <a:xfrm>
            <a:off x="-1" y="-5787"/>
            <a:ext cx="9144001" cy="165595"/>
            <a:chOff x="374266" y="2474302"/>
            <a:chExt cx="13719657" cy="820603"/>
          </a:xfrm>
        </p:grpSpPr>
        <p:sp>
          <p:nvSpPr>
            <p:cNvPr id="4" name="Arrow: Pentagon 3">
              <a:extLst>
                <a:ext uri="{FF2B5EF4-FFF2-40B4-BE49-F238E27FC236}">
                  <a16:creationId xmlns:a16="http://schemas.microsoft.com/office/drawing/2014/main" id="{F02281FF-E39D-77F0-3BC7-6B8C1C1F457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A87CB7AB-0249-AC89-09C6-1D743ED1116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BD3AABE3-DD35-E6FA-9D6E-51932BED480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2D1B4B9F-D49F-CB01-318F-05C9B1BCF4DE}"/>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324B1770-72EC-8CE7-E4BD-DA3D81747E9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9" name="Arrow: Chevron 18">
              <a:extLst>
                <a:ext uri="{FF2B5EF4-FFF2-40B4-BE49-F238E27FC236}">
                  <a16:creationId xmlns:a16="http://schemas.microsoft.com/office/drawing/2014/main" id="{9F0DC3A1-AE46-675F-CD0A-B7B6DEF96EC2}"/>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Tree>
    <p:extLst>
      <p:ext uri="{BB962C8B-B14F-4D97-AF65-F5344CB8AC3E}">
        <p14:creationId xmlns:p14="http://schemas.microsoft.com/office/powerpoint/2010/main" val="142962696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D2552-76E7-26D5-A8B1-57E91AAAF7E4}"/>
            </a:ext>
          </a:extLst>
        </p:cNvPr>
        <p:cNvGrpSpPr/>
        <p:nvPr/>
      </p:nvGrpSpPr>
      <p:grpSpPr>
        <a:xfrm>
          <a:off x="0" y="0"/>
          <a:ext cx="0" cy="0"/>
          <a:chOff x="0" y="0"/>
          <a:chExt cx="0" cy="0"/>
        </a:xfrm>
      </p:grpSpPr>
      <p:sp>
        <p:nvSpPr>
          <p:cNvPr id="1027" name="Rectangle 1026">
            <a:extLst>
              <a:ext uri="{FF2B5EF4-FFF2-40B4-BE49-F238E27FC236}">
                <a16:creationId xmlns:a16="http://schemas.microsoft.com/office/drawing/2014/main" id="{A88C8354-A4B1-B017-E773-D3F3F8321A99}"/>
              </a:ext>
            </a:extLst>
          </p:cNvPr>
          <p:cNvSpPr/>
          <p:nvPr/>
        </p:nvSpPr>
        <p:spPr>
          <a:xfrm>
            <a:off x="142875" y="561122"/>
            <a:ext cx="7298418" cy="711688"/>
          </a:xfrm>
          <a:prstGeom prst="rect">
            <a:avLst/>
          </a:prstGeom>
          <a:solidFill>
            <a:schemeClr val="bg1"/>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1050" b="0" dirty="0">
                <a:solidFill>
                  <a:srgbClr val="1F355E"/>
                </a:solidFill>
                <a:latin typeface="Arial" panose="020B0604020202020204" pitchFamily="34" charset="0"/>
                <a:cs typeface="Arial" panose="020B0604020202020204" pitchFamily="34" charset="0"/>
              </a:rPr>
              <a:t>SBU currently maintains a high-volume of digital systems, with integration and interoperability existing to varying degrees within and across programmes. The below table provides a high-level overview of the current digital assets in places across SBU. While not exhaustive, it illustrates the complexity of SBU’s digital landscape, made up of many separate systems, which poses significant challenges for integration and interoperability. </a:t>
            </a:r>
          </a:p>
        </p:txBody>
      </p:sp>
      <p:sp>
        <p:nvSpPr>
          <p:cNvPr id="60" name="Rectangle 59">
            <a:extLst>
              <a:ext uri="{FF2B5EF4-FFF2-40B4-BE49-F238E27FC236}">
                <a16:creationId xmlns:a16="http://schemas.microsoft.com/office/drawing/2014/main" id="{330A152E-E968-E001-A9D1-49ED277690B8}"/>
              </a:ext>
            </a:extLst>
          </p:cNvPr>
          <p:cNvSpPr/>
          <p:nvPr/>
        </p:nvSpPr>
        <p:spPr>
          <a:xfrm>
            <a:off x="-1" y="4347424"/>
            <a:ext cx="9144000" cy="81915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aphicFrame>
        <p:nvGraphicFramePr>
          <p:cNvPr id="30" name="Table 29">
            <a:extLst>
              <a:ext uri="{FF2B5EF4-FFF2-40B4-BE49-F238E27FC236}">
                <a16:creationId xmlns:a16="http://schemas.microsoft.com/office/drawing/2014/main" id="{D02B68EE-260E-C2D6-A477-C90787DEC2E0}"/>
              </a:ext>
            </a:extLst>
          </p:cNvPr>
          <p:cNvGraphicFramePr>
            <a:graphicFrameLocks noGrp="1"/>
          </p:cNvGraphicFramePr>
          <p:nvPr>
            <p:extLst>
              <p:ext uri="{D42A27DB-BD31-4B8C-83A1-F6EECF244321}">
                <p14:modId xmlns:p14="http://schemas.microsoft.com/office/powerpoint/2010/main" val="3271133419"/>
              </p:ext>
            </p:extLst>
          </p:nvPr>
        </p:nvGraphicFramePr>
        <p:xfrm>
          <a:off x="142875" y="1337164"/>
          <a:ext cx="8856000" cy="3779449"/>
        </p:xfrm>
        <a:graphic>
          <a:graphicData uri="http://schemas.openxmlformats.org/drawingml/2006/table">
            <a:tbl>
              <a:tblPr firstRow="1" bandRow="1">
                <a:tableStyleId>{5940675A-B579-460E-94D1-54222C63F5DA}</a:tableStyleId>
              </a:tblPr>
              <a:tblGrid>
                <a:gridCol w="900000">
                  <a:extLst>
                    <a:ext uri="{9D8B030D-6E8A-4147-A177-3AD203B41FA5}">
                      <a16:colId xmlns:a16="http://schemas.microsoft.com/office/drawing/2014/main" val="3005687154"/>
                    </a:ext>
                  </a:extLst>
                </a:gridCol>
                <a:gridCol w="7956000">
                  <a:extLst>
                    <a:ext uri="{9D8B030D-6E8A-4147-A177-3AD203B41FA5}">
                      <a16:colId xmlns:a16="http://schemas.microsoft.com/office/drawing/2014/main" val="3015148579"/>
                    </a:ext>
                  </a:extLst>
                </a:gridCol>
              </a:tblGrid>
              <a:tr h="432000">
                <a:tc>
                  <a:txBody>
                    <a:bodyPr/>
                    <a:lstStyle/>
                    <a:p>
                      <a:r>
                        <a:rPr lang="en-GB" sz="800" b="1" dirty="0">
                          <a:solidFill>
                            <a:srgbClr val="1F355E"/>
                          </a:solidFill>
                          <a:latin typeface="Arial" panose="020B0604020202020204" pitchFamily="34" charset="0"/>
                          <a:cs typeface="Arial" panose="020B0604020202020204" pitchFamily="34" charset="0"/>
                        </a:rPr>
                        <a:t>Patient &amp; citizen empowerment</a:t>
                      </a:r>
                    </a:p>
                  </a:txBody>
                  <a:tcPr anchor="ctr">
                    <a:lnL w="12700" cmpd="sng">
                      <a:noFill/>
                    </a:lnL>
                    <a:lnR w="12700" cap="flat" cmpd="sng" algn="ctr">
                      <a:solidFill>
                        <a:schemeClr val="accent5">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5">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175907268"/>
                  </a:ext>
                </a:extLst>
              </a:tr>
              <a:tr h="457200">
                <a:tc>
                  <a:txBody>
                    <a:bodyPr/>
                    <a:lstStyle/>
                    <a:p>
                      <a:r>
                        <a:rPr lang="en-GB" sz="800" b="1" dirty="0">
                          <a:solidFill>
                            <a:srgbClr val="1F355E"/>
                          </a:solidFill>
                          <a:latin typeface="Arial" panose="020B0604020202020204" pitchFamily="34" charset="0"/>
                          <a:cs typeface="Arial" panose="020B0604020202020204" pitchFamily="34" charset="0"/>
                        </a:rPr>
                        <a:t>Integrated health &amp; care</a:t>
                      </a:r>
                    </a:p>
                  </a:txBody>
                  <a:tcPr anchor="ctr">
                    <a:lnL w="12700" cmpd="sng">
                      <a:noFill/>
                    </a:lnL>
                    <a:lnR w="12700" cap="flat" cmpd="sng" algn="ctr">
                      <a:solidFill>
                        <a:schemeClr val="accent5">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5">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761571506"/>
                  </a:ext>
                </a:extLst>
              </a:tr>
              <a:tr h="917449">
                <a:tc>
                  <a:txBody>
                    <a:bodyPr/>
                    <a:lstStyle/>
                    <a:p>
                      <a:r>
                        <a:rPr lang="en-GB" sz="800" b="1" dirty="0">
                          <a:solidFill>
                            <a:srgbClr val="1F355E"/>
                          </a:solidFill>
                          <a:latin typeface="Arial" panose="020B0604020202020204" pitchFamily="34" charset="0"/>
                          <a:cs typeface="Arial" panose="020B0604020202020204" pitchFamily="34" charset="0"/>
                        </a:rPr>
                        <a:t>Hospital patient safety &amp; flow</a:t>
                      </a:r>
                    </a:p>
                  </a:txBody>
                  <a:tcPr anchor="ctr">
                    <a:lnL w="12700" cmpd="sng">
                      <a:noFill/>
                    </a:lnL>
                    <a:lnR w="12700" cap="flat" cmpd="sng" algn="ctr">
                      <a:solidFill>
                        <a:schemeClr val="accent5">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5">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47418714"/>
                  </a:ext>
                </a:extLst>
              </a:tr>
              <a:tr h="576000">
                <a:tc>
                  <a:txBody>
                    <a:bodyPr/>
                    <a:lstStyle/>
                    <a:p>
                      <a:r>
                        <a:rPr lang="en-GB" sz="800" b="1" dirty="0">
                          <a:solidFill>
                            <a:srgbClr val="1F355E"/>
                          </a:solidFill>
                          <a:latin typeface="Arial" panose="020B0604020202020204" pitchFamily="34" charset="0"/>
                          <a:cs typeface="Arial" panose="020B0604020202020204" pitchFamily="34" charset="0"/>
                        </a:rPr>
                        <a:t>Diagnostics &amp; treatment</a:t>
                      </a:r>
                    </a:p>
                  </a:txBody>
                  <a:tcPr anchor="ctr">
                    <a:lnL w="12700" cmpd="sng">
                      <a:noFill/>
                    </a:lnL>
                    <a:lnR w="12700" cap="flat" cmpd="sng" algn="ctr">
                      <a:solidFill>
                        <a:schemeClr val="accent5">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5">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196254007"/>
                  </a:ext>
                </a:extLst>
              </a:tr>
              <a:tr h="457200">
                <a:tc>
                  <a:txBody>
                    <a:bodyPr/>
                    <a:lstStyle/>
                    <a:p>
                      <a:r>
                        <a:rPr lang="en-GB" sz="800" b="1" dirty="0">
                          <a:solidFill>
                            <a:srgbClr val="1F355E"/>
                          </a:solidFill>
                          <a:latin typeface="Arial" panose="020B0604020202020204" pitchFamily="34" charset="0"/>
                          <a:cs typeface="Arial" panose="020B0604020202020204" pitchFamily="34" charset="0"/>
                        </a:rPr>
                        <a:t>Document management</a:t>
                      </a:r>
                    </a:p>
                  </a:txBody>
                  <a:tcPr anchor="ctr">
                    <a:lnL w="12700" cmpd="sng">
                      <a:noFill/>
                    </a:lnL>
                    <a:lnR w="12700" cap="flat" cmpd="sng" algn="ctr">
                      <a:solidFill>
                        <a:schemeClr val="accent5">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5">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288208395"/>
                  </a:ext>
                </a:extLst>
              </a:tr>
              <a:tr h="457200">
                <a:tc>
                  <a:txBody>
                    <a:bodyPr/>
                    <a:lstStyle/>
                    <a:p>
                      <a:r>
                        <a:rPr lang="en-GB" sz="800" b="1" dirty="0">
                          <a:solidFill>
                            <a:srgbClr val="1F355E"/>
                          </a:solidFill>
                          <a:latin typeface="Arial" panose="020B0604020202020204" pitchFamily="34" charset="0"/>
                          <a:cs typeface="Arial" panose="020B0604020202020204" pitchFamily="34" charset="0"/>
                        </a:rPr>
                        <a:t>Reporting &amp; BI</a:t>
                      </a:r>
                    </a:p>
                  </a:txBody>
                  <a:tcPr anchor="ctr">
                    <a:lnL w="12700" cmpd="sng">
                      <a:noFill/>
                    </a:lnL>
                    <a:lnR w="12700" cap="flat" cmpd="sng" algn="ctr">
                      <a:solidFill>
                        <a:schemeClr val="accent5">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5">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481253167"/>
                  </a:ext>
                </a:extLst>
              </a:tr>
              <a:tr h="457200">
                <a:tc>
                  <a:txBody>
                    <a:bodyPr/>
                    <a:lstStyle/>
                    <a:p>
                      <a:r>
                        <a:rPr lang="en-GB" sz="800" b="1" dirty="0">
                          <a:solidFill>
                            <a:srgbClr val="1F355E"/>
                          </a:solidFill>
                          <a:latin typeface="Arial" panose="020B0604020202020204" pitchFamily="34" charset="0"/>
                          <a:cs typeface="Arial" panose="020B0604020202020204" pitchFamily="34" charset="0"/>
                        </a:rPr>
                        <a:t>Workforce &amp; operational</a:t>
                      </a:r>
                    </a:p>
                  </a:txBody>
                  <a:tcPr anchor="ctr">
                    <a:lnL w="12700" cmpd="sng">
                      <a:noFill/>
                    </a:lnL>
                    <a:lnR w="12700" cap="flat" cmpd="sng" algn="ctr">
                      <a:solidFill>
                        <a:schemeClr val="accent5">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accent5">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135765551"/>
                  </a:ext>
                </a:extLst>
              </a:tr>
            </a:tbl>
          </a:graphicData>
        </a:graphic>
      </p:graphicFrame>
      <p:sp>
        <p:nvSpPr>
          <p:cNvPr id="35" name="Rectangle: Rounded Corners 34">
            <a:extLst>
              <a:ext uri="{FF2B5EF4-FFF2-40B4-BE49-F238E27FC236}">
                <a16:creationId xmlns:a16="http://schemas.microsoft.com/office/drawing/2014/main" id="{8EF78480-BA71-771F-ECDB-9F872F942036}"/>
              </a:ext>
            </a:extLst>
          </p:cNvPr>
          <p:cNvSpPr/>
          <p:nvPr/>
        </p:nvSpPr>
        <p:spPr>
          <a:xfrm>
            <a:off x="2532673" y="2849097"/>
            <a:ext cx="717274" cy="258178"/>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WPAS</a:t>
            </a:r>
          </a:p>
        </p:txBody>
      </p:sp>
      <p:sp>
        <p:nvSpPr>
          <p:cNvPr id="38" name="Rectangle: Rounded Corners 37">
            <a:extLst>
              <a:ext uri="{FF2B5EF4-FFF2-40B4-BE49-F238E27FC236}">
                <a16:creationId xmlns:a16="http://schemas.microsoft.com/office/drawing/2014/main" id="{9879196A-9F01-1043-E054-5F2C487A25E5}"/>
              </a:ext>
            </a:extLst>
          </p:cNvPr>
          <p:cNvSpPr/>
          <p:nvPr/>
        </p:nvSpPr>
        <p:spPr>
          <a:xfrm>
            <a:off x="3984525" y="2565698"/>
            <a:ext cx="717274"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EPOA</a:t>
            </a:r>
          </a:p>
        </p:txBody>
      </p:sp>
      <p:sp>
        <p:nvSpPr>
          <p:cNvPr id="39" name="Rectangle: Rounded Corners 38">
            <a:extLst>
              <a:ext uri="{FF2B5EF4-FFF2-40B4-BE49-F238E27FC236}">
                <a16:creationId xmlns:a16="http://schemas.microsoft.com/office/drawing/2014/main" id="{639B1447-9EBB-F62A-3A99-BBD089B3D59C}"/>
              </a:ext>
            </a:extLst>
          </p:cNvPr>
          <p:cNvSpPr/>
          <p:nvPr/>
        </p:nvSpPr>
        <p:spPr>
          <a:xfrm>
            <a:off x="3984525" y="2848574"/>
            <a:ext cx="717274"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CANISC</a:t>
            </a:r>
          </a:p>
        </p:txBody>
      </p:sp>
      <p:sp>
        <p:nvSpPr>
          <p:cNvPr id="40" name="Rectangle: Rounded Corners 39">
            <a:extLst>
              <a:ext uri="{FF2B5EF4-FFF2-40B4-BE49-F238E27FC236}">
                <a16:creationId xmlns:a16="http://schemas.microsoft.com/office/drawing/2014/main" id="{269CD2E4-26C3-31CF-3A82-6F6DC9BA30B3}"/>
              </a:ext>
            </a:extLst>
          </p:cNvPr>
          <p:cNvSpPr/>
          <p:nvPr/>
        </p:nvSpPr>
        <p:spPr>
          <a:xfrm>
            <a:off x="5436377" y="2848574"/>
            <a:ext cx="717274"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WNCR</a:t>
            </a:r>
          </a:p>
        </p:txBody>
      </p:sp>
      <p:sp>
        <p:nvSpPr>
          <p:cNvPr id="45" name="Rectangle: Rounded Corners 44">
            <a:extLst>
              <a:ext uri="{FF2B5EF4-FFF2-40B4-BE49-F238E27FC236}">
                <a16:creationId xmlns:a16="http://schemas.microsoft.com/office/drawing/2014/main" id="{AFD3A727-61AB-FB40-D8B7-BE4135A5967F}"/>
              </a:ext>
            </a:extLst>
          </p:cNvPr>
          <p:cNvSpPr/>
          <p:nvPr/>
        </p:nvSpPr>
        <p:spPr>
          <a:xfrm>
            <a:off x="1807196" y="2290355"/>
            <a:ext cx="717274" cy="258701"/>
          </a:xfrm>
          <a:prstGeom prst="round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WEDS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6" name="Rectangle: Rounded Corners 45">
            <a:extLst>
              <a:ext uri="{FF2B5EF4-FFF2-40B4-BE49-F238E27FC236}">
                <a16:creationId xmlns:a16="http://schemas.microsoft.com/office/drawing/2014/main" id="{7F660AC0-2048-61D8-C3E2-E08DF4651D69}"/>
              </a:ext>
            </a:extLst>
          </p:cNvPr>
          <p:cNvSpPr/>
          <p:nvPr/>
        </p:nvSpPr>
        <p:spPr>
          <a:xfrm>
            <a:off x="4710002" y="2290355"/>
            <a:ext cx="717274" cy="258701"/>
          </a:xfrm>
          <a:prstGeom prst="round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CDR/NDR</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7" name="Rectangle: Rounded Corners 46">
            <a:extLst>
              <a:ext uri="{FF2B5EF4-FFF2-40B4-BE49-F238E27FC236}">
                <a16:creationId xmlns:a16="http://schemas.microsoft.com/office/drawing/2014/main" id="{105ED43C-CB03-AF4D-4AD1-087F34E83895}"/>
              </a:ext>
            </a:extLst>
          </p:cNvPr>
          <p:cNvSpPr/>
          <p:nvPr/>
        </p:nvSpPr>
        <p:spPr>
          <a:xfrm>
            <a:off x="4710002" y="2848574"/>
            <a:ext cx="717274" cy="258701"/>
          </a:xfrm>
          <a:prstGeom prst="round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Maternity Cymraeg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9" name="Rectangle: Rounded Corners 48">
            <a:extLst>
              <a:ext uri="{FF2B5EF4-FFF2-40B4-BE49-F238E27FC236}">
                <a16:creationId xmlns:a16="http://schemas.microsoft.com/office/drawing/2014/main" id="{58A06847-B215-E4D5-5116-AF5ECE3A6B22}"/>
              </a:ext>
            </a:extLst>
          </p:cNvPr>
          <p:cNvSpPr/>
          <p:nvPr/>
        </p:nvSpPr>
        <p:spPr>
          <a:xfrm>
            <a:off x="8367948" y="1834727"/>
            <a:ext cx="578037" cy="1882362"/>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WCP</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51" name="Rectangle: Rounded Corners 50">
            <a:extLst>
              <a:ext uri="{FF2B5EF4-FFF2-40B4-BE49-F238E27FC236}">
                <a16:creationId xmlns:a16="http://schemas.microsoft.com/office/drawing/2014/main" id="{A019D8DC-E14C-E927-AAE8-ACBC73F1426E}"/>
              </a:ext>
            </a:extLst>
          </p:cNvPr>
          <p:cNvSpPr/>
          <p:nvPr/>
        </p:nvSpPr>
        <p:spPr>
          <a:xfrm>
            <a:off x="3044188" y="3470055"/>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LIMS</a:t>
            </a:r>
          </a:p>
        </p:txBody>
      </p:sp>
      <p:sp>
        <p:nvSpPr>
          <p:cNvPr id="52" name="Rectangle: Rounded Corners 51">
            <a:extLst>
              <a:ext uri="{FF2B5EF4-FFF2-40B4-BE49-F238E27FC236}">
                <a16:creationId xmlns:a16="http://schemas.microsoft.com/office/drawing/2014/main" id="{81CE605B-294F-1A72-3AEA-B06E83B2878C}"/>
              </a:ext>
            </a:extLst>
          </p:cNvPr>
          <p:cNvSpPr/>
          <p:nvPr/>
        </p:nvSpPr>
        <p:spPr>
          <a:xfrm>
            <a:off x="5089477" y="3195533"/>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WRIS</a:t>
            </a:r>
          </a:p>
        </p:txBody>
      </p:sp>
      <p:sp>
        <p:nvSpPr>
          <p:cNvPr id="16" name="Rectangle: Rounded Corners 15">
            <a:extLst>
              <a:ext uri="{FF2B5EF4-FFF2-40B4-BE49-F238E27FC236}">
                <a16:creationId xmlns:a16="http://schemas.microsoft.com/office/drawing/2014/main" id="{DAC986B5-D774-5D12-5E06-024535F4891C}"/>
              </a:ext>
            </a:extLst>
          </p:cNvPr>
          <p:cNvSpPr/>
          <p:nvPr/>
        </p:nvSpPr>
        <p:spPr>
          <a:xfrm>
            <a:off x="1738138" y="3470055"/>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Mosaic Radiotherapy</a:t>
            </a:r>
          </a:p>
        </p:txBody>
      </p:sp>
      <p:sp>
        <p:nvSpPr>
          <p:cNvPr id="21" name="Rectangle: Rounded Corners 20">
            <a:extLst>
              <a:ext uri="{FF2B5EF4-FFF2-40B4-BE49-F238E27FC236}">
                <a16:creationId xmlns:a16="http://schemas.microsoft.com/office/drawing/2014/main" id="{71CF01B0-D994-2224-EF54-9D2C44FD0E4C}"/>
              </a:ext>
            </a:extLst>
          </p:cNvPr>
          <p:cNvSpPr/>
          <p:nvPr/>
        </p:nvSpPr>
        <p:spPr>
          <a:xfrm>
            <a:off x="4350238" y="3470055"/>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Roche </a:t>
            </a: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Accu</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D95AD52B-2552-B8BE-FCBB-E01B27B89B46}"/>
              </a:ext>
            </a:extLst>
          </p:cNvPr>
          <p:cNvSpPr/>
          <p:nvPr/>
        </p:nvSpPr>
        <p:spPr>
          <a:xfrm>
            <a:off x="4422083" y="3195533"/>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EMS &amp; </a:t>
            </a: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tdoc</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29" name="Rectangle: Rounded Corners 28">
            <a:extLst>
              <a:ext uri="{FF2B5EF4-FFF2-40B4-BE49-F238E27FC236}">
                <a16:creationId xmlns:a16="http://schemas.microsoft.com/office/drawing/2014/main" id="{4431A8E4-12FB-434A-2773-6CDCB754C82C}"/>
              </a:ext>
            </a:extLst>
          </p:cNvPr>
          <p:cNvSpPr/>
          <p:nvPr/>
        </p:nvSpPr>
        <p:spPr>
          <a:xfrm>
            <a:off x="5756871" y="3195533"/>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PATS</a:t>
            </a:r>
          </a:p>
        </p:txBody>
      </p:sp>
      <p:sp>
        <p:nvSpPr>
          <p:cNvPr id="37" name="Rectangle: Rounded Corners 36">
            <a:extLst>
              <a:ext uri="{FF2B5EF4-FFF2-40B4-BE49-F238E27FC236}">
                <a16:creationId xmlns:a16="http://schemas.microsoft.com/office/drawing/2014/main" id="{70612199-CB7C-535F-E6E9-C6DBDAF514DA}"/>
              </a:ext>
            </a:extLst>
          </p:cNvPr>
          <p:cNvSpPr/>
          <p:nvPr/>
        </p:nvSpPr>
        <p:spPr>
          <a:xfrm>
            <a:off x="6424265" y="3195533"/>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MIMS WABA</a:t>
            </a:r>
          </a:p>
        </p:txBody>
      </p:sp>
      <p:sp>
        <p:nvSpPr>
          <p:cNvPr id="41" name="Rectangle: Rounded Corners 40">
            <a:extLst>
              <a:ext uri="{FF2B5EF4-FFF2-40B4-BE49-F238E27FC236}">
                <a16:creationId xmlns:a16="http://schemas.microsoft.com/office/drawing/2014/main" id="{CC3028BB-D789-C916-E826-1CD28F0375A3}"/>
              </a:ext>
            </a:extLst>
          </p:cNvPr>
          <p:cNvSpPr/>
          <p:nvPr/>
        </p:nvSpPr>
        <p:spPr>
          <a:xfrm>
            <a:off x="7091656" y="3189745"/>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POCT</a:t>
            </a:r>
          </a:p>
        </p:txBody>
      </p:sp>
      <p:sp>
        <p:nvSpPr>
          <p:cNvPr id="1045" name="Rectangle: Rounded Corners 1044">
            <a:extLst>
              <a:ext uri="{FF2B5EF4-FFF2-40B4-BE49-F238E27FC236}">
                <a16:creationId xmlns:a16="http://schemas.microsoft.com/office/drawing/2014/main" id="{3E18110D-5DF2-067C-EFBB-F700FFFE9A1F}"/>
              </a:ext>
            </a:extLst>
          </p:cNvPr>
          <p:cNvSpPr/>
          <p:nvPr/>
        </p:nvSpPr>
        <p:spPr>
          <a:xfrm>
            <a:off x="3697213" y="3470055"/>
            <a:ext cx="648000" cy="259200"/>
          </a:xfrm>
          <a:prstGeom prst="roundRect">
            <a:avLst/>
          </a:prstGeom>
          <a:gradFill>
            <a:gsLst>
              <a:gs pos="50000">
                <a:schemeClr val="accent5"/>
              </a:gs>
              <a:gs pos="50000">
                <a:srgbClr val="7F7F7F"/>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Cardiology PACS</a:t>
            </a:r>
          </a:p>
        </p:txBody>
      </p:sp>
      <p:sp>
        <p:nvSpPr>
          <p:cNvPr id="1046" name="Rectangle: Rounded Corners 1045">
            <a:extLst>
              <a:ext uri="{FF2B5EF4-FFF2-40B4-BE49-F238E27FC236}">
                <a16:creationId xmlns:a16="http://schemas.microsoft.com/office/drawing/2014/main" id="{11FFBF5B-BCDE-8B48-6A62-A2F58E99BBAA}"/>
              </a:ext>
            </a:extLst>
          </p:cNvPr>
          <p:cNvSpPr/>
          <p:nvPr/>
        </p:nvSpPr>
        <p:spPr>
          <a:xfrm>
            <a:off x="5010637" y="3470055"/>
            <a:ext cx="63071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Cardiobase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48" name="Rectangle: Rounded Corners 1047">
            <a:extLst>
              <a:ext uri="{FF2B5EF4-FFF2-40B4-BE49-F238E27FC236}">
                <a16:creationId xmlns:a16="http://schemas.microsoft.com/office/drawing/2014/main" id="{3863EB99-7982-686F-3C1B-6FC54E0A0E5A}"/>
              </a:ext>
            </a:extLst>
          </p:cNvPr>
          <p:cNvSpPr/>
          <p:nvPr/>
        </p:nvSpPr>
        <p:spPr>
          <a:xfrm>
            <a:off x="3087295" y="3195533"/>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Auditbase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49" name="Rectangle: Rounded Corners 1048">
            <a:extLst>
              <a:ext uri="{FF2B5EF4-FFF2-40B4-BE49-F238E27FC236}">
                <a16:creationId xmlns:a16="http://schemas.microsoft.com/office/drawing/2014/main" id="{5E44D224-217D-1C64-0A2A-485BBC72F636}"/>
              </a:ext>
            </a:extLst>
          </p:cNvPr>
          <p:cNvSpPr/>
          <p:nvPr/>
        </p:nvSpPr>
        <p:spPr>
          <a:xfrm>
            <a:off x="1085113" y="3195533"/>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DAWNAC</a:t>
            </a:r>
          </a:p>
        </p:txBody>
      </p:sp>
      <p:sp>
        <p:nvSpPr>
          <p:cNvPr id="1050" name="Rectangle: Rounded Corners 1049">
            <a:extLst>
              <a:ext uri="{FF2B5EF4-FFF2-40B4-BE49-F238E27FC236}">
                <a16:creationId xmlns:a16="http://schemas.microsoft.com/office/drawing/2014/main" id="{F2F82167-F146-E738-9FAA-A9ADF2745947}"/>
              </a:ext>
            </a:extLst>
          </p:cNvPr>
          <p:cNvSpPr/>
          <p:nvPr/>
        </p:nvSpPr>
        <p:spPr>
          <a:xfrm>
            <a:off x="1085113" y="3470055"/>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Vitaldata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51" name="Rectangle: Rounded Corners 1050">
            <a:extLst>
              <a:ext uri="{FF2B5EF4-FFF2-40B4-BE49-F238E27FC236}">
                <a16:creationId xmlns:a16="http://schemas.microsoft.com/office/drawing/2014/main" id="{86BA9068-9BCF-38D4-D861-954E7805AF0C}"/>
              </a:ext>
            </a:extLst>
          </p:cNvPr>
          <p:cNvSpPr/>
          <p:nvPr/>
        </p:nvSpPr>
        <p:spPr>
          <a:xfrm>
            <a:off x="5656288" y="3470055"/>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Hermes</a:t>
            </a:r>
          </a:p>
        </p:txBody>
      </p:sp>
      <p:sp>
        <p:nvSpPr>
          <p:cNvPr id="1056" name="Rectangle: Rounded Corners 1055">
            <a:extLst>
              <a:ext uri="{FF2B5EF4-FFF2-40B4-BE49-F238E27FC236}">
                <a16:creationId xmlns:a16="http://schemas.microsoft.com/office/drawing/2014/main" id="{BCB883FF-5429-B71A-BDFA-5A863FCFF89E}"/>
              </a:ext>
            </a:extLst>
          </p:cNvPr>
          <p:cNvSpPr/>
          <p:nvPr/>
        </p:nvSpPr>
        <p:spPr>
          <a:xfrm>
            <a:off x="2419901" y="3195533"/>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MUSE</a:t>
            </a:r>
          </a:p>
        </p:txBody>
      </p:sp>
      <p:sp>
        <p:nvSpPr>
          <p:cNvPr id="1057" name="Rectangle: Rounded Corners 1056">
            <a:extLst>
              <a:ext uri="{FF2B5EF4-FFF2-40B4-BE49-F238E27FC236}">
                <a16:creationId xmlns:a16="http://schemas.microsoft.com/office/drawing/2014/main" id="{78B479BF-0276-E0C2-51E4-AB2624A24CD0}"/>
              </a:ext>
            </a:extLst>
          </p:cNvPr>
          <p:cNvSpPr/>
          <p:nvPr/>
        </p:nvSpPr>
        <p:spPr>
          <a:xfrm>
            <a:off x="6309313" y="3470055"/>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Neuroworks</a:t>
            </a: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EEG</a:t>
            </a:r>
          </a:p>
        </p:txBody>
      </p:sp>
      <p:sp>
        <p:nvSpPr>
          <p:cNvPr id="1059" name="Rectangle: Rounded Corners 1058">
            <a:extLst>
              <a:ext uri="{FF2B5EF4-FFF2-40B4-BE49-F238E27FC236}">
                <a16:creationId xmlns:a16="http://schemas.microsoft.com/office/drawing/2014/main" id="{301E87ED-7A85-AB2F-C663-A6EB14F0436E}"/>
              </a:ext>
            </a:extLst>
          </p:cNvPr>
          <p:cNvSpPr/>
          <p:nvPr/>
        </p:nvSpPr>
        <p:spPr>
          <a:xfrm>
            <a:off x="2391163" y="3470055"/>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RADIS</a:t>
            </a:r>
          </a:p>
        </p:txBody>
      </p:sp>
      <p:sp>
        <p:nvSpPr>
          <p:cNvPr id="1060" name="Rectangle: Rounded Corners 1059">
            <a:extLst>
              <a:ext uri="{FF2B5EF4-FFF2-40B4-BE49-F238E27FC236}">
                <a16:creationId xmlns:a16="http://schemas.microsoft.com/office/drawing/2014/main" id="{922D2BD4-D724-2A2F-6EC2-9EC2CC78DA26}"/>
              </a:ext>
            </a:extLst>
          </p:cNvPr>
          <p:cNvSpPr/>
          <p:nvPr/>
        </p:nvSpPr>
        <p:spPr>
          <a:xfrm>
            <a:off x="3754689" y="3195533"/>
            <a:ext cx="648000" cy="259200"/>
          </a:xfrm>
          <a:prstGeom prst="roundRect">
            <a:avLst/>
          </a:prstGeom>
          <a:gradFill>
            <a:gsLst>
              <a:gs pos="50000">
                <a:schemeClr val="accent5"/>
              </a:gs>
              <a:gs pos="50000">
                <a:srgbClr val="7F7F7F"/>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Radiology PACS</a:t>
            </a:r>
          </a:p>
        </p:txBody>
      </p:sp>
      <p:sp>
        <p:nvSpPr>
          <p:cNvPr id="1061" name="Rectangle: Rounded Corners 1060">
            <a:extLst>
              <a:ext uri="{FF2B5EF4-FFF2-40B4-BE49-F238E27FC236}">
                <a16:creationId xmlns:a16="http://schemas.microsoft.com/office/drawing/2014/main" id="{E322F71F-4F8A-D5D8-8A12-FB7A9B1B7E35}"/>
              </a:ext>
            </a:extLst>
          </p:cNvPr>
          <p:cNvSpPr/>
          <p:nvPr/>
        </p:nvSpPr>
        <p:spPr>
          <a:xfrm>
            <a:off x="1752507" y="3195533"/>
            <a:ext cx="648000"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Spacelabs</a:t>
            </a:r>
          </a:p>
        </p:txBody>
      </p:sp>
      <p:sp>
        <p:nvSpPr>
          <p:cNvPr id="1065" name="Rectangle: Rounded Corners 1064">
            <a:extLst>
              <a:ext uri="{FF2B5EF4-FFF2-40B4-BE49-F238E27FC236}">
                <a16:creationId xmlns:a16="http://schemas.microsoft.com/office/drawing/2014/main" id="{7F4C3A6D-0477-327E-7628-08FCA45D5692}"/>
              </a:ext>
            </a:extLst>
          </p:cNvPr>
          <p:cNvSpPr/>
          <p:nvPr/>
        </p:nvSpPr>
        <p:spPr>
          <a:xfrm>
            <a:off x="6972254" y="3470055"/>
            <a:ext cx="767402" cy="2592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Wales Pathology Handbook</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56" name="Rectangle: Rounded Corners 55">
            <a:extLst>
              <a:ext uri="{FF2B5EF4-FFF2-40B4-BE49-F238E27FC236}">
                <a16:creationId xmlns:a16="http://schemas.microsoft.com/office/drawing/2014/main" id="{A8DC04D9-7C55-7FF4-EE82-0853075ECA47}"/>
              </a:ext>
            </a:extLst>
          </p:cNvPr>
          <p:cNvSpPr/>
          <p:nvPr/>
        </p:nvSpPr>
        <p:spPr>
          <a:xfrm>
            <a:off x="7876330" y="3791475"/>
            <a:ext cx="1069655"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Office 365</a:t>
            </a:r>
          </a:p>
        </p:txBody>
      </p:sp>
      <p:grpSp>
        <p:nvGrpSpPr>
          <p:cNvPr id="1025" name="Group 1024">
            <a:extLst>
              <a:ext uri="{FF2B5EF4-FFF2-40B4-BE49-F238E27FC236}">
                <a16:creationId xmlns:a16="http://schemas.microsoft.com/office/drawing/2014/main" id="{DCEF45FB-1A17-E48B-3A8D-DC76CBE387EC}"/>
              </a:ext>
            </a:extLst>
          </p:cNvPr>
          <p:cNvGrpSpPr/>
          <p:nvPr/>
        </p:nvGrpSpPr>
        <p:grpSpPr>
          <a:xfrm>
            <a:off x="7441293" y="483666"/>
            <a:ext cx="1512169" cy="817160"/>
            <a:chOff x="911832" y="436437"/>
            <a:chExt cx="1512169" cy="817160"/>
          </a:xfrm>
        </p:grpSpPr>
        <p:sp>
          <p:nvSpPr>
            <p:cNvPr id="62" name="Rectangle: Rounded Corners 61">
              <a:extLst>
                <a:ext uri="{FF2B5EF4-FFF2-40B4-BE49-F238E27FC236}">
                  <a16:creationId xmlns:a16="http://schemas.microsoft.com/office/drawing/2014/main" id="{46166646-846B-DA7A-C4F1-F5561D21F2AC}"/>
                </a:ext>
              </a:extLst>
            </p:cNvPr>
            <p:cNvSpPr/>
            <p:nvPr/>
          </p:nvSpPr>
          <p:spPr>
            <a:xfrm>
              <a:off x="1272001" y="1018414"/>
              <a:ext cx="1152000" cy="235183"/>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Implemented</a:t>
              </a:r>
            </a:p>
          </p:txBody>
        </p:sp>
        <p:sp>
          <p:nvSpPr>
            <p:cNvPr id="63" name="Rectangle: Rounded Corners 62">
              <a:extLst>
                <a:ext uri="{FF2B5EF4-FFF2-40B4-BE49-F238E27FC236}">
                  <a16:creationId xmlns:a16="http://schemas.microsoft.com/office/drawing/2014/main" id="{81CABA82-0C61-86E0-B953-625B32A6E0D2}"/>
                </a:ext>
              </a:extLst>
            </p:cNvPr>
            <p:cNvSpPr/>
            <p:nvPr/>
          </p:nvSpPr>
          <p:spPr>
            <a:xfrm>
              <a:off x="1272001" y="742772"/>
              <a:ext cx="1152000" cy="235183"/>
            </a:xfrm>
            <a:prstGeom prst="roundRect">
              <a:avLst/>
            </a:prstGeom>
            <a:gradFill>
              <a:gsLst>
                <a:gs pos="50000">
                  <a:schemeClr val="accent5"/>
                </a:gs>
                <a:gs pos="50000">
                  <a:srgbClr val="7F7F7F"/>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chemeClr val="bg1"/>
                  </a:solidFill>
                  <a:latin typeface="Arial" panose="020B0604020202020204" pitchFamily="34" charset="0"/>
                  <a:ea typeface="+mn-ea"/>
                  <a:cs typeface="Arial" panose="020B0604020202020204" pitchFamily="34" charset="0"/>
                  <a:sym typeface="Helvetica Neue Medium"/>
                </a:rPr>
                <a:t>Partially implemented / awaiting replacement</a:t>
              </a:r>
              <a:endParaRPr kumimoji="0" lang="en-GB" sz="8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24" name="Rectangle: Rounded Corners 1023">
              <a:extLst>
                <a:ext uri="{FF2B5EF4-FFF2-40B4-BE49-F238E27FC236}">
                  <a16:creationId xmlns:a16="http://schemas.microsoft.com/office/drawing/2014/main" id="{D9A8E00D-8B64-F617-AB61-10FF82BD218E}"/>
                </a:ext>
              </a:extLst>
            </p:cNvPr>
            <p:cNvSpPr/>
            <p:nvPr/>
          </p:nvSpPr>
          <p:spPr>
            <a:xfrm>
              <a:off x="911832" y="436437"/>
              <a:ext cx="360169" cy="235183"/>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Key</a:t>
              </a:r>
              <a:r>
                <a:rPr kumimoji="0" lang="en-GB" sz="800" i="0" u="none" strike="noStrike" cap="none" spc="0" normalizeH="0" baseline="0" dirty="0">
                  <a:ln>
                    <a:noFill/>
                  </a:ln>
                  <a:solidFill>
                    <a:schemeClr val="tx1"/>
                  </a:solidFill>
                  <a:effectLst/>
                  <a:uFillTx/>
                  <a:latin typeface="+mn-lt"/>
                  <a:ea typeface="+mn-ea"/>
                  <a:cs typeface="+mn-cs"/>
                  <a:sym typeface="Helvetica Neue Medium"/>
                </a:rPr>
                <a:t>:</a:t>
              </a:r>
            </a:p>
          </p:txBody>
        </p:sp>
        <p:sp>
          <p:nvSpPr>
            <p:cNvPr id="3" name="Rectangle: Rounded Corners 2">
              <a:extLst>
                <a:ext uri="{FF2B5EF4-FFF2-40B4-BE49-F238E27FC236}">
                  <a16:creationId xmlns:a16="http://schemas.microsoft.com/office/drawing/2014/main" id="{3E5AAB7F-BEF4-ECFC-80FF-862FB12E3FBE}"/>
                </a:ext>
              </a:extLst>
            </p:cNvPr>
            <p:cNvSpPr/>
            <p:nvPr/>
          </p:nvSpPr>
          <p:spPr>
            <a:xfrm>
              <a:off x="1272001" y="467130"/>
              <a:ext cx="1152000" cy="235183"/>
            </a:xfrm>
            <a:prstGeom prst="round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dirty="0">
                  <a:solidFill>
                    <a:schemeClr val="bg1"/>
                  </a:solidFill>
                  <a:latin typeface="Arial" panose="020B0604020202020204" pitchFamily="34" charset="0"/>
                  <a:ea typeface="+mn-ea"/>
                  <a:cs typeface="Arial" panose="020B0604020202020204" pitchFamily="34" charset="0"/>
                  <a:sym typeface="Helvetica Neue Medium"/>
                </a:rPr>
                <a:t>Awaiting implementation</a:t>
              </a:r>
              <a:endParaRPr kumimoji="0" lang="en-GB" sz="8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grpSp>
      <p:sp>
        <p:nvSpPr>
          <p:cNvPr id="31" name="Rectangle: Rounded Corners 30">
            <a:extLst>
              <a:ext uri="{FF2B5EF4-FFF2-40B4-BE49-F238E27FC236}">
                <a16:creationId xmlns:a16="http://schemas.microsoft.com/office/drawing/2014/main" id="{2948A964-497E-C3E2-428E-1BA435CCCCF0}"/>
              </a:ext>
            </a:extLst>
          </p:cNvPr>
          <p:cNvSpPr/>
          <p:nvPr/>
        </p:nvSpPr>
        <p:spPr>
          <a:xfrm>
            <a:off x="1079651" y="1383963"/>
            <a:ext cx="1286350"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SBPP</a:t>
            </a:r>
          </a:p>
        </p:txBody>
      </p:sp>
      <p:sp>
        <p:nvSpPr>
          <p:cNvPr id="32" name="Rectangle: Rounded Corners 31">
            <a:extLst>
              <a:ext uri="{FF2B5EF4-FFF2-40B4-BE49-F238E27FC236}">
                <a16:creationId xmlns:a16="http://schemas.microsoft.com/office/drawing/2014/main" id="{4494BF95-0791-1CB1-9F13-230E6633E2B6}"/>
              </a:ext>
            </a:extLst>
          </p:cNvPr>
          <p:cNvSpPr/>
          <p:nvPr/>
        </p:nvSpPr>
        <p:spPr>
          <a:xfrm>
            <a:off x="2431127" y="1390876"/>
            <a:ext cx="1248518"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dirty="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Woundcare</a:t>
            </a:r>
            <a:r>
              <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 App</a:t>
            </a:r>
          </a:p>
        </p:txBody>
      </p:sp>
      <p:sp>
        <p:nvSpPr>
          <p:cNvPr id="33" name="Rectangle: Rounded Corners 32">
            <a:extLst>
              <a:ext uri="{FF2B5EF4-FFF2-40B4-BE49-F238E27FC236}">
                <a16:creationId xmlns:a16="http://schemas.microsoft.com/office/drawing/2014/main" id="{7DE91CAD-D1C3-5451-0BF8-F9C31D97AE6E}"/>
              </a:ext>
            </a:extLst>
          </p:cNvPr>
          <p:cNvSpPr/>
          <p:nvPr/>
        </p:nvSpPr>
        <p:spPr>
          <a:xfrm>
            <a:off x="5005458" y="1390876"/>
            <a:ext cx="1286350" cy="360000"/>
          </a:xfrm>
          <a:prstGeom prst="roundRect">
            <a:avLst/>
          </a:prstGeom>
          <a:gradFill>
            <a:gsLst>
              <a:gs pos="50000">
                <a:schemeClr val="accent5"/>
              </a:gs>
              <a:gs pos="50000">
                <a:srgbClr val="7F7F7F"/>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PROMs</a:t>
            </a:r>
          </a:p>
        </p:txBody>
      </p:sp>
      <p:sp>
        <p:nvSpPr>
          <p:cNvPr id="59" name="Rectangle: Rounded Corners 58">
            <a:extLst>
              <a:ext uri="{FF2B5EF4-FFF2-40B4-BE49-F238E27FC236}">
                <a16:creationId xmlns:a16="http://schemas.microsoft.com/office/drawing/2014/main" id="{AC9753E4-F587-470E-AF79-5B01D0E80761}"/>
              </a:ext>
            </a:extLst>
          </p:cNvPr>
          <p:cNvSpPr/>
          <p:nvPr/>
        </p:nvSpPr>
        <p:spPr>
          <a:xfrm>
            <a:off x="7655451" y="1390876"/>
            <a:ext cx="1286350" cy="360000"/>
          </a:xfrm>
          <a:prstGeom prst="roundRect">
            <a:avLst/>
          </a:prstGeom>
          <a:gradFill>
            <a:gsLst>
              <a:gs pos="50000">
                <a:schemeClr val="accent5"/>
              </a:gs>
              <a:gs pos="50000">
                <a:srgbClr val="7F7F7F"/>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NHS Wales App</a:t>
            </a:r>
          </a:p>
        </p:txBody>
      </p:sp>
      <p:sp>
        <p:nvSpPr>
          <p:cNvPr id="1036" name="Rectangle: Rounded Corners 1035">
            <a:extLst>
              <a:ext uri="{FF2B5EF4-FFF2-40B4-BE49-F238E27FC236}">
                <a16:creationId xmlns:a16="http://schemas.microsoft.com/office/drawing/2014/main" id="{0CF522EF-B7D1-423B-D643-F9FC7DF60B59}"/>
              </a:ext>
            </a:extLst>
          </p:cNvPr>
          <p:cNvSpPr/>
          <p:nvPr/>
        </p:nvSpPr>
        <p:spPr>
          <a:xfrm>
            <a:off x="6330456" y="1390876"/>
            <a:ext cx="1286350" cy="360000"/>
          </a:xfrm>
          <a:prstGeom prst="roundRect">
            <a:avLst/>
          </a:prstGeom>
          <a:gradFill>
            <a:gsLst>
              <a:gs pos="50000">
                <a:schemeClr val="accent5"/>
              </a:gs>
              <a:gs pos="50000">
                <a:srgbClr val="7F7F7F"/>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Attend Anywhere</a:t>
            </a:r>
          </a:p>
        </p:txBody>
      </p:sp>
      <p:sp>
        <p:nvSpPr>
          <p:cNvPr id="1035" name="Rectangle: Rounded Corners 1034">
            <a:extLst>
              <a:ext uri="{FF2B5EF4-FFF2-40B4-BE49-F238E27FC236}">
                <a16:creationId xmlns:a16="http://schemas.microsoft.com/office/drawing/2014/main" id="{A039F7C9-5808-223E-9810-BD69467C7810}"/>
              </a:ext>
            </a:extLst>
          </p:cNvPr>
          <p:cNvSpPr/>
          <p:nvPr/>
        </p:nvSpPr>
        <p:spPr>
          <a:xfrm>
            <a:off x="3718293" y="1383401"/>
            <a:ext cx="1248518"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Synertec</a:t>
            </a: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Document Management (hybrid mail)</a:t>
            </a:r>
          </a:p>
        </p:txBody>
      </p:sp>
      <p:sp>
        <p:nvSpPr>
          <p:cNvPr id="1038" name="Rectangle: Rounded Corners 1037">
            <a:extLst>
              <a:ext uri="{FF2B5EF4-FFF2-40B4-BE49-F238E27FC236}">
                <a16:creationId xmlns:a16="http://schemas.microsoft.com/office/drawing/2014/main" id="{0DB3112D-A2AB-549A-BA2C-E3EC423DD6D3}"/>
              </a:ext>
            </a:extLst>
          </p:cNvPr>
          <p:cNvSpPr/>
          <p:nvPr/>
        </p:nvSpPr>
        <p:spPr>
          <a:xfrm>
            <a:off x="2532673" y="2290355"/>
            <a:ext cx="717274" cy="258701"/>
          </a:xfrm>
          <a:prstGeom prst="roundRect">
            <a:avLst/>
          </a:prstGeom>
          <a:gradFill>
            <a:gsLst>
              <a:gs pos="50000">
                <a:schemeClr val="accent5"/>
              </a:gs>
              <a:gs pos="50000">
                <a:srgbClr val="7F7F7F"/>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HEPMA  /</a:t>
            </a:r>
            <a:r>
              <a:rPr lang="en-GB" sz="700" b="0" err="1">
                <a:solidFill>
                  <a:schemeClr val="bg1"/>
                </a:solidFill>
                <a:latin typeface="Arial" panose="020B0604020202020204" pitchFamily="34" charset="0"/>
                <a:ea typeface="+mn-ea"/>
                <a:cs typeface="Arial" panose="020B0604020202020204" pitchFamily="34" charset="0"/>
                <a:sym typeface="Helvetica Neue Medium"/>
              </a:rPr>
              <a:t>ePMA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34" name="Rectangle: Rounded Corners 33">
            <a:extLst>
              <a:ext uri="{FF2B5EF4-FFF2-40B4-BE49-F238E27FC236}">
                <a16:creationId xmlns:a16="http://schemas.microsoft.com/office/drawing/2014/main" id="{C9855FC7-A2FC-C37A-C4F8-6845B43393BB}"/>
              </a:ext>
            </a:extLst>
          </p:cNvPr>
          <p:cNvSpPr/>
          <p:nvPr/>
        </p:nvSpPr>
        <p:spPr>
          <a:xfrm>
            <a:off x="6161854" y="2289075"/>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SIGNAL</a:t>
            </a:r>
          </a:p>
        </p:txBody>
      </p:sp>
      <p:sp>
        <p:nvSpPr>
          <p:cNvPr id="1039" name="Rectangle: Rounded Corners 1038">
            <a:extLst>
              <a:ext uri="{FF2B5EF4-FFF2-40B4-BE49-F238E27FC236}">
                <a16:creationId xmlns:a16="http://schemas.microsoft.com/office/drawing/2014/main" id="{8AC563A2-BBB6-AF71-394D-BF361CDB0CCE}"/>
              </a:ext>
            </a:extLst>
          </p:cNvPr>
          <p:cNvSpPr/>
          <p:nvPr/>
        </p:nvSpPr>
        <p:spPr>
          <a:xfrm>
            <a:off x="1081719" y="2848574"/>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TOMS</a:t>
            </a:r>
          </a:p>
        </p:txBody>
      </p:sp>
      <p:sp>
        <p:nvSpPr>
          <p:cNvPr id="1043" name="Rectangle: Rounded Corners 1042">
            <a:extLst>
              <a:ext uri="{FF2B5EF4-FFF2-40B4-BE49-F238E27FC236}">
                <a16:creationId xmlns:a16="http://schemas.microsoft.com/office/drawing/2014/main" id="{90D75204-DD42-2AC3-D39E-F650AEE220B6}"/>
              </a:ext>
            </a:extLst>
          </p:cNvPr>
          <p:cNvSpPr/>
          <p:nvPr/>
        </p:nvSpPr>
        <p:spPr>
          <a:xfrm>
            <a:off x="3258150" y="2290355"/>
            <a:ext cx="717274" cy="258701"/>
          </a:xfrm>
          <a:prstGeom prst="round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WICIS</a:t>
            </a:r>
          </a:p>
        </p:txBody>
      </p:sp>
      <p:sp>
        <p:nvSpPr>
          <p:cNvPr id="36" name="Rectangle: Rounded Corners 35">
            <a:extLst>
              <a:ext uri="{FF2B5EF4-FFF2-40B4-BE49-F238E27FC236}">
                <a16:creationId xmlns:a16="http://schemas.microsoft.com/office/drawing/2014/main" id="{E8C596D6-493C-2B03-2EAA-A607D28B573F}"/>
              </a:ext>
            </a:extLst>
          </p:cNvPr>
          <p:cNvSpPr/>
          <p:nvPr/>
        </p:nvSpPr>
        <p:spPr>
          <a:xfrm>
            <a:off x="2298006" y="1845711"/>
            <a:ext cx="1153439"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mn-lt"/>
                <a:ea typeface="+mn-ea"/>
                <a:cs typeface="+mn-cs"/>
                <a:sym typeface="Helvetica Neue Medium"/>
              </a:rPr>
              <a:t>Adastra GP OOH</a:t>
            </a:r>
          </a:p>
        </p:txBody>
      </p:sp>
      <p:sp>
        <p:nvSpPr>
          <p:cNvPr id="44" name="Rectangle: Rounded Corners 43">
            <a:extLst>
              <a:ext uri="{FF2B5EF4-FFF2-40B4-BE49-F238E27FC236}">
                <a16:creationId xmlns:a16="http://schemas.microsoft.com/office/drawing/2014/main" id="{071073DF-C8C1-AEA5-434A-F7C7E7E2BFDA}"/>
              </a:ext>
            </a:extLst>
          </p:cNvPr>
          <p:cNvSpPr/>
          <p:nvPr/>
        </p:nvSpPr>
        <p:spPr>
          <a:xfrm>
            <a:off x="1079651" y="1845711"/>
            <a:ext cx="1153439" cy="360000"/>
          </a:xfrm>
          <a:prstGeom prst="round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WCCIS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44" name="Rectangle: Rounded Corners 1043">
            <a:extLst>
              <a:ext uri="{FF2B5EF4-FFF2-40B4-BE49-F238E27FC236}">
                <a16:creationId xmlns:a16="http://schemas.microsoft.com/office/drawing/2014/main" id="{363B3816-E1AE-7709-F6E5-61E1C7BD7EF9}"/>
              </a:ext>
            </a:extLst>
          </p:cNvPr>
          <p:cNvSpPr/>
          <p:nvPr/>
        </p:nvSpPr>
        <p:spPr>
          <a:xfrm>
            <a:off x="5953071" y="1845711"/>
            <a:ext cx="1153439" cy="360000"/>
          </a:xfrm>
          <a:prstGeom prst="roundRect">
            <a:avLst/>
          </a:prstGeom>
          <a:gradFill>
            <a:gsLst>
              <a:gs pos="50000">
                <a:schemeClr val="accent5"/>
              </a:gs>
              <a:gs pos="50000">
                <a:srgbClr val="7F7F7F"/>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Consultant</a:t>
            </a:r>
          </a:p>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Connect</a:t>
            </a: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p>
        </p:txBody>
      </p:sp>
      <p:sp>
        <p:nvSpPr>
          <p:cNvPr id="4" name="Rectangle: Rounded Corners 3">
            <a:extLst>
              <a:ext uri="{FF2B5EF4-FFF2-40B4-BE49-F238E27FC236}">
                <a16:creationId xmlns:a16="http://schemas.microsoft.com/office/drawing/2014/main" id="{56F2AD13-8344-1358-C6E7-460E883323A9}"/>
              </a:ext>
            </a:extLst>
          </p:cNvPr>
          <p:cNvSpPr/>
          <p:nvPr/>
        </p:nvSpPr>
        <p:spPr>
          <a:xfrm>
            <a:off x="7171426" y="1845711"/>
            <a:ext cx="1153439"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ETR</a:t>
            </a:r>
          </a:p>
        </p:txBody>
      </p:sp>
      <p:sp>
        <p:nvSpPr>
          <p:cNvPr id="5" name="Rectangle: Rounded Corners 4">
            <a:extLst>
              <a:ext uri="{FF2B5EF4-FFF2-40B4-BE49-F238E27FC236}">
                <a16:creationId xmlns:a16="http://schemas.microsoft.com/office/drawing/2014/main" id="{61FC88B4-7E52-F3C2-3B9B-C9205A907B4A}"/>
              </a:ext>
            </a:extLst>
          </p:cNvPr>
          <p:cNvSpPr/>
          <p:nvPr/>
        </p:nvSpPr>
        <p:spPr>
          <a:xfrm>
            <a:off x="6895238" y="2565698"/>
            <a:ext cx="1419820"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Hero K2 (Foetal monitoring)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grpSp>
        <p:nvGrpSpPr>
          <p:cNvPr id="1075" name="Group 1074">
            <a:extLst>
              <a:ext uri="{FF2B5EF4-FFF2-40B4-BE49-F238E27FC236}">
                <a16:creationId xmlns:a16="http://schemas.microsoft.com/office/drawing/2014/main" id="{6C239F9F-E349-FCAB-E00A-FE34472A8608}"/>
              </a:ext>
            </a:extLst>
          </p:cNvPr>
          <p:cNvGrpSpPr/>
          <p:nvPr/>
        </p:nvGrpSpPr>
        <p:grpSpPr>
          <a:xfrm>
            <a:off x="1091309" y="4254095"/>
            <a:ext cx="7860805" cy="360000"/>
            <a:chOff x="1091310" y="4215995"/>
            <a:chExt cx="5435588" cy="360000"/>
          </a:xfrm>
        </p:grpSpPr>
        <p:sp>
          <p:nvSpPr>
            <p:cNvPr id="57" name="Rectangle: Rounded Corners 56">
              <a:extLst>
                <a:ext uri="{FF2B5EF4-FFF2-40B4-BE49-F238E27FC236}">
                  <a16:creationId xmlns:a16="http://schemas.microsoft.com/office/drawing/2014/main" id="{C98D4046-C843-AF1E-0779-32F6B6CAC4D2}"/>
                </a:ext>
              </a:extLst>
            </p:cNvPr>
            <p:cNvSpPr/>
            <p:nvPr/>
          </p:nvSpPr>
          <p:spPr>
            <a:xfrm>
              <a:off x="1091310" y="4215995"/>
              <a:ext cx="1800000"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Data Warehouse</a:t>
              </a:r>
            </a:p>
          </p:txBody>
        </p:sp>
        <p:sp>
          <p:nvSpPr>
            <p:cNvPr id="55" name="Rectangle: Rounded Corners 54">
              <a:extLst>
                <a:ext uri="{FF2B5EF4-FFF2-40B4-BE49-F238E27FC236}">
                  <a16:creationId xmlns:a16="http://schemas.microsoft.com/office/drawing/2014/main" id="{3FC9D1F2-BE89-1611-73BC-4D71B9619EC4}"/>
                </a:ext>
              </a:extLst>
            </p:cNvPr>
            <p:cNvSpPr/>
            <p:nvPr/>
          </p:nvSpPr>
          <p:spPr>
            <a:xfrm>
              <a:off x="2909104" y="4215995"/>
              <a:ext cx="1800000"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Qlik</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74" name="Rectangle: Rounded Corners 1073">
              <a:extLst>
                <a:ext uri="{FF2B5EF4-FFF2-40B4-BE49-F238E27FC236}">
                  <a16:creationId xmlns:a16="http://schemas.microsoft.com/office/drawing/2014/main" id="{32632888-4768-0C02-07AB-06BBBCCC1B42}"/>
                </a:ext>
              </a:extLst>
            </p:cNvPr>
            <p:cNvSpPr/>
            <p:nvPr/>
          </p:nvSpPr>
          <p:spPr>
            <a:xfrm>
              <a:off x="4726898" y="4215995"/>
              <a:ext cx="1800000"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PowerBI</a:t>
              </a:r>
            </a:p>
          </p:txBody>
        </p:sp>
      </p:grpSp>
      <p:sp>
        <p:nvSpPr>
          <p:cNvPr id="8" name="Rectangle: Rounded Corners 7">
            <a:extLst>
              <a:ext uri="{FF2B5EF4-FFF2-40B4-BE49-F238E27FC236}">
                <a16:creationId xmlns:a16="http://schemas.microsoft.com/office/drawing/2014/main" id="{E352EC93-CF51-A80D-B620-A0A4FA38FA28}"/>
              </a:ext>
            </a:extLst>
          </p:cNvPr>
          <p:cNvSpPr/>
          <p:nvPr/>
        </p:nvSpPr>
        <p:spPr>
          <a:xfrm>
            <a:off x="6161854" y="2848574"/>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Chemocare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53" name="Rectangle: Rounded Corners 52">
            <a:extLst>
              <a:ext uri="{FF2B5EF4-FFF2-40B4-BE49-F238E27FC236}">
                <a16:creationId xmlns:a16="http://schemas.microsoft.com/office/drawing/2014/main" id="{57B74082-52ED-5EDC-86C6-CA0CC8A65651}"/>
              </a:ext>
            </a:extLst>
          </p:cNvPr>
          <p:cNvSpPr/>
          <p:nvPr/>
        </p:nvSpPr>
        <p:spPr>
          <a:xfrm>
            <a:off x="1085113" y="3791515"/>
            <a:ext cx="1069655"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DMS</a:t>
            </a:r>
          </a:p>
        </p:txBody>
      </p:sp>
      <p:sp>
        <p:nvSpPr>
          <p:cNvPr id="17" name="Rectangle: Rounded Corners 16">
            <a:extLst>
              <a:ext uri="{FF2B5EF4-FFF2-40B4-BE49-F238E27FC236}">
                <a16:creationId xmlns:a16="http://schemas.microsoft.com/office/drawing/2014/main" id="{1332B28E-3992-BF58-B5FB-883ABFBE9697}"/>
              </a:ext>
            </a:extLst>
          </p:cNvPr>
          <p:cNvSpPr/>
          <p:nvPr/>
        </p:nvSpPr>
        <p:spPr>
          <a:xfrm>
            <a:off x="6744460" y="3791475"/>
            <a:ext cx="1069655"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BigHand</a:t>
            </a:r>
          </a:p>
        </p:txBody>
      </p:sp>
      <p:sp>
        <p:nvSpPr>
          <p:cNvPr id="1071" name="Rectangle: Rounded Corners 1070">
            <a:extLst>
              <a:ext uri="{FF2B5EF4-FFF2-40B4-BE49-F238E27FC236}">
                <a16:creationId xmlns:a16="http://schemas.microsoft.com/office/drawing/2014/main" id="{B28AAAD1-BCF8-A3FC-7113-7E10BE5867BA}"/>
              </a:ext>
            </a:extLst>
          </p:cNvPr>
          <p:cNvSpPr/>
          <p:nvPr/>
        </p:nvSpPr>
        <p:spPr>
          <a:xfrm>
            <a:off x="5612590" y="3791475"/>
            <a:ext cx="1069655"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SharePoint Online</a:t>
            </a:r>
          </a:p>
        </p:txBody>
      </p:sp>
      <p:sp>
        <p:nvSpPr>
          <p:cNvPr id="1072" name="Rectangle: Rounded Corners 1071">
            <a:extLst>
              <a:ext uri="{FF2B5EF4-FFF2-40B4-BE49-F238E27FC236}">
                <a16:creationId xmlns:a16="http://schemas.microsoft.com/office/drawing/2014/main" id="{B39A7E31-12BF-C2B1-DAA3-6736BB3AB759}"/>
              </a:ext>
            </a:extLst>
          </p:cNvPr>
          <p:cNvSpPr/>
          <p:nvPr/>
        </p:nvSpPr>
        <p:spPr>
          <a:xfrm>
            <a:off x="3348851" y="3791475"/>
            <a:ext cx="1069655"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Share Drives</a:t>
            </a:r>
          </a:p>
        </p:txBody>
      </p:sp>
      <p:sp>
        <p:nvSpPr>
          <p:cNvPr id="1073" name="Rectangle: Rounded Corners 1072">
            <a:extLst>
              <a:ext uri="{FF2B5EF4-FFF2-40B4-BE49-F238E27FC236}">
                <a16:creationId xmlns:a16="http://schemas.microsoft.com/office/drawing/2014/main" id="{401729D4-E6C8-30B8-A69C-2F80E34B5EE1}"/>
              </a:ext>
            </a:extLst>
          </p:cNvPr>
          <p:cNvSpPr/>
          <p:nvPr/>
        </p:nvSpPr>
        <p:spPr>
          <a:xfrm>
            <a:off x="2216982" y="3791475"/>
            <a:ext cx="1069655"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Z-drives</a:t>
            </a:r>
          </a:p>
        </p:txBody>
      </p:sp>
      <p:sp>
        <p:nvSpPr>
          <p:cNvPr id="20" name="Rectangle: Rounded Corners 19">
            <a:extLst>
              <a:ext uri="{FF2B5EF4-FFF2-40B4-BE49-F238E27FC236}">
                <a16:creationId xmlns:a16="http://schemas.microsoft.com/office/drawing/2014/main" id="{88A1EE5E-718F-D814-AA92-E7FB76B4BDA7}"/>
              </a:ext>
            </a:extLst>
          </p:cNvPr>
          <p:cNvSpPr/>
          <p:nvPr/>
        </p:nvSpPr>
        <p:spPr>
          <a:xfrm>
            <a:off x="5435479" y="2290355"/>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Leicester</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A2684DAA-AA37-B872-94CF-E7DF69BEF057}"/>
              </a:ext>
            </a:extLst>
          </p:cNvPr>
          <p:cNvSpPr/>
          <p:nvPr/>
        </p:nvSpPr>
        <p:spPr>
          <a:xfrm>
            <a:off x="1081719" y="2565698"/>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Child Health</a:t>
            </a:r>
          </a:p>
        </p:txBody>
      </p:sp>
      <p:sp>
        <p:nvSpPr>
          <p:cNvPr id="24" name="Rectangle: Rounded Corners 23">
            <a:extLst>
              <a:ext uri="{FF2B5EF4-FFF2-40B4-BE49-F238E27FC236}">
                <a16:creationId xmlns:a16="http://schemas.microsoft.com/office/drawing/2014/main" id="{C7F0C142-43C7-05EF-05E6-7CFB79DDB6AF}"/>
              </a:ext>
            </a:extLst>
          </p:cNvPr>
          <p:cNvSpPr/>
          <p:nvPr/>
        </p:nvSpPr>
        <p:spPr>
          <a:xfrm>
            <a:off x="1807196" y="2565698"/>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HSDU theatre utensils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Rounded Corners 24">
            <a:extLst>
              <a:ext uri="{FF2B5EF4-FFF2-40B4-BE49-F238E27FC236}">
                <a16:creationId xmlns:a16="http://schemas.microsoft.com/office/drawing/2014/main" id="{C358BF3D-7F86-976C-BE75-922D3BC2C259}"/>
              </a:ext>
            </a:extLst>
          </p:cNvPr>
          <p:cNvSpPr/>
          <p:nvPr/>
        </p:nvSpPr>
        <p:spPr>
          <a:xfrm>
            <a:off x="1079923" y="2288764"/>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26" name="Rectangle: Rounded Corners 25">
            <a:extLst>
              <a:ext uri="{FF2B5EF4-FFF2-40B4-BE49-F238E27FC236}">
                <a16:creationId xmlns:a16="http://schemas.microsoft.com/office/drawing/2014/main" id="{BDD2337C-C452-8B88-9393-4CC11395A7D8}"/>
              </a:ext>
            </a:extLst>
          </p:cNvPr>
          <p:cNvSpPr/>
          <p:nvPr/>
        </p:nvSpPr>
        <p:spPr>
          <a:xfrm>
            <a:off x="6895238" y="2848574"/>
            <a:ext cx="841059"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chemeClr val="bg1"/>
                </a:solidFill>
                <a:latin typeface="Arial" panose="020B0604020202020204" pitchFamily="34" charset="0"/>
                <a:ea typeface="+mn-ea"/>
                <a:cs typeface="Arial" panose="020B0604020202020204" pitchFamily="34" charset="0"/>
                <a:sym typeface="Helvetica Neue Medium"/>
              </a:rPr>
              <a:t>Badgernet</a:t>
            </a:r>
            <a:r>
              <a:rPr lang="en-GB" sz="700" b="0">
                <a:solidFill>
                  <a:schemeClr val="bg1"/>
                </a:solidFill>
                <a:latin typeface="Arial" panose="020B0604020202020204" pitchFamily="34" charset="0"/>
                <a:ea typeface="+mn-ea"/>
                <a:cs typeface="Arial" panose="020B0604020202020204" pitchFamily="34" charset="0"/>
                <a:sym typeface="Helvetica Neue Medium"/>
              </a:rPr>
              <a:t> (Foetal monitoring)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27" name="Rectangle: Rounded Corners 26">
            <a:extLst>
              <a:ext uri="{FF2B5EF4-FFF2-40B4-BE49-F238E27FC236}">
                <a16:creationId xmlns:a16="http://schemas.microsoft.com/office/drawing/2014/main" id="{B814B991-8FB7-756B-71A2-E57A2D436E90}"/>
              </a:ext>
            </a:extLst>
          </p:cNvPr>
          <p:cNvSpPr/>
          <p:nvPr/>
        </p:nvSpPr>
        <p:spPr>
          <a:xfrm>
            <a:off x="3983627" y="2290355"/>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78051DE0-BE3A-E716-7E4B-2FF6A3648209}"/>
              </a:ext>
            </a:extLst>
          </p:cNvPr>
          <p:cNvSpPr/>
          <p:nvPr/>
        </p:nvSpPr>
        <p:spPr>
          <a:xfrm>
            <a:off x="4709104" y="2565698"/>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chemeClr val="bg1"/>
                </a:solidFill>
                <a:latin typeface="Arial" panose="020B0604020202020204" pitchFamily="34" charset="0"/>
                <a:ea typeface="+mn-ea"/>
                <a:cs typeface="Arial" panose="020B0604020202020204" pitchFamily="34" charset="0"/>
                <a:sym typeface="Helvetica Neue Medium"/>
              </a:rPr>
              <a:t>Meditec</a:t>
            </a:r>
            <a:r>
              <a:rPr lang="en-GB" sz="700" b="0">
                <a:solidFill>
                  <a:schemeClr val="bg1"/>
                </a:solidFill>
                <a:latin typeface="Arial" panose="020B0604020202020204" pitchFamily="34" charset="0"/>
                <a:ea typeface="+mn-ea"/>
                <a:cs typeface="Arial" panose="020B0604020202020204" pitchFamily="34" charset="0"/>
                <a:sym typeface="Helvetica Neue Medium"/>
              </a:rPr>
              <a:t> IVF</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2" name="Rectangle: Rounded Corners 41">
            <a:extLst>
              <a:ext uri="{FF2B5EF4-FFF2-40B4-BE49-F238E27FC236}">
                <a16:creationId xmlns:a16="http://schemas.microsoft.com/office/drawing/2014/main" id="{CB25916A-C395-AD1A-A6EF-C7EB43B3D80C}"/>
              </a:ext>
            </a:extLst>
          </p:cNvPr>
          <p:cNvSpPr/>
          <p:nvPr/>
        </p:nvSpPr>
        <p:spPr>
          <a:xfrm>
            <a:off x="6895238" y="2289075"/>
            <a:ext cx="1419820"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Pharmacy Hospital Management</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8" name="Rectangle: Rounded Corners 47">
            <a:extLst>
              <a:ext uri="{FF2B5EF4-FFF2-40B4-BE49-F238E27FC236}">
                <a16:creationId xmlns:a16="http://schemas.microsoft.com/office/drawing/2014/main" id="{B7910B58-B226-42C4-090E-7837D01E3C2A}"/>
              </a:ext>
            </a:extLst>
          </p:cNvPr>
          <p:cNvSpPr/>
          <p:nvPr/>
        </p:nvSpPr>
        <p:spPr>
          <a:xfrm>
            <a:off x="6161854" y="2565698"/>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Omnicell</a:t>
            </a:r>
          </a:p>
        </p:txBody>
      </p:sp>
      <p:sp>
        <p:nvSpPr>
          <p:cNvPr id="1026" name="Rectangle: Rounded Corners 1025">
            <a:extLst>
              <a:ext uri="{FF2B5EF4-FFF2-40B4-BE49-F238E27FC236}">
                <a16:creationId xmlns:a16="http://schemas.microsoft.com/office/drawing/2014/main" id="{4627A1B0-8A66-13CC-2769-D571E3DC35D4}"/>
              </a:ext>
            </a:extLst>
          </p:cNvPr>
          <p:cNvSpPr/>
          <p:nvPr/>
        </p:nvSpPr>
        <p:spPr>
          <a:xfrm>
            <a:off x="3257252" y="2562981"/>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chemeClr val="bg1"/>
                </a:solidFill>
                <a:latin typeface="Arial" panose="020B0604020202020204" pitchFamily="34" charset="0"/>
                <a:ea typeface="+mn-ea"/>
                <a:cs typeface="Arial" panose="020B0604020202020204" pitchFamily="34" charset="0"/>
                <a:sym typeface="Helvetica Neue Medium"/>
              </a:rPr>
              <a:t>Cellma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40" name="Rectangle: Rounded Corners 1039">
            <a:extLst>
              <a:ext uri="{FF2B5EF4-FFF2-40B4-BE49-F238E27FC236}">
                <a16:creationId xmlns:a16="http://schemas.microsoft.com/office/drawing/2014/main" id="{763F6193-4540-35AF-B52E-53E66F0040AE}"/>
              </a:ext>
            </a:extLst>
          </p:cNvPr>
          <p:cNvSpPr/>
          <p:nvPr/>
        </p:nvSpPr>
        <p:spPr>
          <a:xfrm>
            <a:off x="5435479" y="2565698"/>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chemeClr val="bg1"/>
                </a:solidFill>
                <a:latin typeface="Arial" panose="020B0604020202020204" pitchFamily="34" charset="0"/>
                <a:ea typeface="+mn-ea"/>
                <a:cs typeface="Arial" panose="020B0604020202020204" pitchFamily="34" charset="0"/>
                <a:sym typeface="Helvetica Neue Medium"/>
              </a:rPr>
              <a:t>Millcare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grpSp>
        <p:nvGrpSpPr>
          <p:cNvPr id="1068" name="Group 1067">
            <a:extLst>
              <a:ext uri="{FF2B5EF4-FFF2-40B4-BE49-F238E27FC236}">
                <a16:creationId xmlns:a16="http://schemas.microsoft.com/office/drawing/2014/main" id="{F4D1703D-C149-AC0B-6BD1-8D05ADAD9687}"/>
              </a:ext>
            </a:extLst>
          </p:cNvPr>
          <p:cNvGrpSpPr/>
          <p:nvPr/>
        </p:nvGrpSpPr>
        <p:grpSpPr>
          <a:xfrm>
            <a:off x="1112450" y="4674054"/>
            <a:ext cx="7841009" cy="387618"/>
            <a:chOff x="1112451" y="4713809"/>
            <a:chExt cx="3599488" cy="387618"/>
          </a:xfrm>
        </p:grpSpPr>
        <p:sp>
          <p:nvSpPr>
            <p:cNvPr id="61" name="Rectangle: Rounded Corners 60">
              <a:extLst>
                <a:ext uri="{FF2B5EF4-FFF2-40B4-BE49-F238E27FC236}">
                  <a16:creationId xmlns:a16="http://schemas.microsoft.com/office/drawing/2014/main" id="{6B9A4C50-E603-3452-F5E9-6F652657C6CC}"/>
                </a:ext>
              </a:extLst>
            </p:cNvPr>
            <p:cNvSpPr/>
            <p:nvPr/>
          </p:nvSpPr>
          <p:spPr>
            <a:xfrm>
              <a:off x="1112451" y="4722663"/>
              <a:ext cx="864000" cy="378764"/>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MyPorter</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52" name="Rectangle: Rounded Corners 1051">
              <a:extLst>
                <a:ext uri="{FF2B5EF4-FFF2-40B4-BE49-F238E27FC236}">
                  <a16:creationId xmlns:a16="http://schemas.microsoft.com/office/drawing/2014/main" id="{8540896F-C7DB-EA2B-8B17-ED8BF23688FC}"/>
                </a:ext>
              </a:extLst>
            </p:cNvPr>
            <p:cNvSpPr/>
            <p:nvPr/>
          </p:nvSpPr>
          <p:spPr>
            <a:xfrm>
              <a:off x="2027645" y="4715916"/>
              <a:ext cx="864000" cy="378764"/>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ESR</a:t>
              </a:r>
            </a:p>
          </p:txBody>
        </p:sp>
        <p:sp>
          <p:nvSpPr>
            <p:cNvPr id="1053" name="Rectangle: Rounded Corners 1052">
              <a:extLst>
                <a:ext uri="{FF2B5EF4-FFF2-40B4-BE49-F238E27FC236}">
                  <a16:creationId xmlns:a16="http://schemas.microsoft.com/office/drawing/2014/main" id="{5853C207-E035-8127-BBFA-9C25AE06FCCB}"/>
                </a:ext>
              </a:extLst>
            </p:cNvPr>
            <p:cNvSpPr/>
            <p:nvPr/>
          </p:nvSpPr>
          <p:spPr>
            <a:xfrm>
              <a:off x="2940947" y="4722293"/>
              <a:ext cx="864000" cy="378764"/>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E-Roster</a:t>
              </a:r>
            </a:p>
          </p:txBody>
        </p:sp>
        <p:sp>
          <p:nvSpPr>
            <p:cNvPr id="1054" name="Rectangle: Rounded Corners 1053">
              <a:extLst>
                <a:ext uri="{FF2B5EF4-FFF2-40B4-BE49-F238E27FC236}">
                  <a16:creationId xmlns:a16="http://schemas.microsoft.com/office/drawing/2014/main" id="{19EF43C8-9F22-8719-AAFA-8F6D35BAF219}"/>
                </a:ext>
              </a:extLst>
            </p:cNvPr>
            <p:cNvSpPr/>
            <p:nvPr/>
          </p:nvSpPr>
          <p:spPr>
            <a:xfrm>
              <a:off x="3847939" y="4713809"/>
              <a:ext cx="864000" cy="378764"/>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Allocate</a:t>
              </a:r>
            </a:p>
          </p:txBody>
        </p:sp>
      </p:grpSp>
      <p:sp>
        <p:nvSpPr>
          <p:cNvPr id="1055" name="Rectangle: Rounded Corners 1054">
            <a:extLst>
              <a:ext uri="{FF2B5EF4-FFF2-40B4-BE49-F238E27FC236}">
                <a16:creationId xmlns:a16="http://schemas.microsoft.com/office/drawing/2014/main" id="{A77FD0C4-3022-7C08-1937-F3B4CD0E04F8}"/>
              </a:ext>
            </a:extLst>
          </p:cNvPr>
          <p:cNvSpPr/>
          <p:nvPr/>
        </p:nvSpPr>
        <p:spPr>
          <a:xfrm>
            <a:off x="3257252" y="2848574"/>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MIMS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58" name="Rectangle: Rounded Corners 1057">
            <a:extLst>
              <a:ext uri="{FF2B5EF4-FFF2-40B4-BE49-F238E27FC236}">
                <a16:creationId xmlns:a16="http://schemas.microsoft.com/office/drawing/2014/main" id="{FE4FC8A9-5E11-F651-F316-BCC207893919}"/>
              </a:ext>
            </a:extLst>
          </p:cNvPr>
          <p:cNvSpPr/>
          <p:nvPr/>
        </p:nvSpPr>
        <p:spPr>
          <a:xfrm>
            <a:off x="2532673" y="2565698"/>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chemeClr val="bg1"/>
                </a:solidFill>
                <a:latin typeface="Arial" panose="020B0604020202020204" pitchFamily="34" charset="0"/>
                <a:ea typeface="+mn-ea"/>
                <a:cs typeface="Arial" panose="020B0604020202020204" pitchFamily="34" charset="0"/>
                <a:sym typeface="Helvetica Neue Medium"/>
              </a:rPr>
              <a:t>Nugensis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62" name="Rectangle: Rounded Corners 1061">
            <a:extLst>
              <a:ext uri="{FF2B5EF4-FFF2-40B4-BE49-F238E27FC236}">
                <a16:creationId xmlns:a16="http://schemas.microsoft.com/office/drawing/2014/main" id="{DF621C59-A1CC-7119-EFEE-2945F31BD2B6}"/>
              </a:ext>
            </a:extLst>
          </p:cNvPr>
          <p:cNvSpPr/>
          <p:nvPr/>
        </p:nvSpPr>
        <p:spPr>
          <a:xfrm>
            <a:off x="1807196" y="2848574"/>
            <a:ext cx="718172" cy="258701"/>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Twinkle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63" name="Rectangle: Rounded Corners 1062">
            <a:extLst>
              <a:ext uri="{FF2B5EF4-FFF2-40B4-BE49-F238E27FC236}">
                <a16:creationId xmlns:a16="http://schemas.microsoft.com/office/drawing/2014/main" id="{5AD15616-5510-EFDF-8528-5CE048BDF62A}"/>
              </a:ext>
            </a:extLst>
          </p:cNvPr>
          <p:cNvSpPr/>
          <p:nvPr/>
        </p:nvSpPr>
        <p:spPr>
          <a:xfrm>
            <a:off x="3516361" y="1845711"/>
            <a:ext cx="1153439"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WCCG</a:t>
            </a:r>
          </a:p>
        </p:txBody>
      </p:sp>
      <p:sp>
        <p:nvSpPr>
          <p:cNvPr id="1064" name="Rectangle: Rounded Corners 1063">
            <a:extLst>
              <a:ext uri="{FF2B5EF4-FFF2-40B4-BE49-F238E27FC236}">
                <a16:creationId xmlns:a16="http://schemas.microsoft.com/office/drawing/2014/main" id="{88631DFC-559C-988A-9C2D-41A5A40E8771}"/>
              </a:ext>
            </a:extLst>
          </p:cNvPr>
          <p:cNvSpPr/>
          <p:nvPr/>
        </p:nvSpPr>
        <p:spPr>
          <a:xfrm>
            <a:off x="4734716" y="1845711"/>
            <a:ext cx="1153439"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Malinko</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67" name="Rectangle: Rounded Corners 1066">
            <a:extLst>
              <a:ext uri="{FF2B5EF4-FFF2-40B4-BE49-F238E27FC236}">
                <a16:creationId xmlns:a16="http://schemas.microsoft.com/office/drawing/2014/main" id="{46A8CBD4-D7B4-1C96-345B-AAC9F778F8D5}"/>
              </a:ext>
            </a:extLst>
          </p:cNvPr>
          <p:cNvSpPr/>
          <p:nvPr/>
        </p:nvSpPr>
        <p:spPr>
          <a:xfrm>
            <a:off x="7754597" y="2842320"/>
            <a:ext cx="583469" cy="87476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chemeClr val="bg1"/>
                </a:solidFill>
                <a:latin typeface="Arial" panose="020B0604020202020204" pitchFamily="34" charset="0"/>
                <a:ea typeface="+mn-ea"/>
                <a:cs typeface="Arial" panose="020B0604020202020204" pitchFamily="34" charset="0"/>
                <a:sym typeface="Helvetica Neue Medium"/>
              </a:rPr>
              <a:t>DATIX</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76" name="Rectangle: Rounded Corners 1075">
            <a:extLst>
              <a:ext uri="{FF2B5EF4-FFF2-40B4-BE49-F238E27FC236}">
                <a16:creationId xmlns:a16="http://schemas.microsoft.com/office/drawing/2014/main" id="{A5F9DA4E-76E4-F5D1-7018-4DA0C18668D0}"/>
              </a:ext>
            </a:extLst>
          </p:cNvPr>
          <p:cNvSpPr/>
          <p:nvPr/>
        </p:nvSpPr>
        <p:spPr>
          <a:xfrm>
            <a:off x="4480720" y="3791475"/>
            <a:ext cx="1069655" cy="360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Excel</a:t>
            </a:r>
          </a:p>
        </p:txBody>
      </p:sp>
      <p:grpSp>
        <p:nvGrpSpPr>
          <p:cNvPr id="6" name="Group 5">
            <a:extLst>
              <a:ext uri="{FF2B5EF4-FFF2-40B4-BE49-F238E27FC236}">
                <a16:creationId xmlns:a16="http://schemas.microsoft.com/office/drawing/2014/main" id="{788F196C-02C1-8CEA-51C9-E3458FDC5976}"/>
              </a:ext>
            </a:extLst>
          </p:cNvPr>
          <p:cNvGrpSpPr/>
          <p:nvPr/>
        </p:nvGrpSpPr>
        <p:grpSpPr>
          <a:xfrm>
            <a:off x="-1" y="-5787"/>
            <a:ext cx="9144001" cy="165595"/>
            <a:chOff x="374266" y="2474302"/>
            <a:chExt cx="13719657" cy="820603"/>
          </a:xfrm>
        </p:grpSpPr>
        <p:sp>
          <p:nvSpPr>
            <p:cNvPr id="7" name="Arrow: Pentagon 6">
              <a:extLst>
                <a:ext uri="{FF2B5EF4-FFF2-40B4-BE49-F238E27FC236}">
                  <a16:creationId xmlns:a16="http://schemas.microsoft.com/office/drawing/2014/main" id="{4999BC47-BF6A-A8E6-57FC-A589C4CD2E1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 name="Arrow: Chevron 8">
              <a:extLst>
                <a:ext uri="{FF2B5EF4-FFF2-40B4-BE49-F238E27FC236}">
                  <a16:creationId xmlns:a16="http://schemas.microsoft.com/office/drawing/2014/main" id="{ACE59073-BCF3-E705-47C8-10E611144A0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0" name="Arrow: Chevron 9">
              <a:extLst>
                <a:ext uri="{FF2B5EF4-FFF2-40B4-BE49-F238E27FC236}">
                  <a16:creationId xmlns:a16="http://schemas.microsoft.com/office/drawing/2014/main" id="{9D5C18F3-7A3B-9B03-0637-B2515A9F31B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1" name="Arrow: Chevron 10">
              <a:extLst>
                <a:ext uri="{FF2B5EF4-FFF2-40B4-BE49-F238E27FC236}">
                  <a16:creationId xmlns:a16="http://schemas.microsoft.com/office/drawing/2014/main" id="{0209C2F3-33B5-6FE2-9BCE-64517DD4C28F}"/>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2" name="Arrow: Chevron 11">
              <a:extLst>
                <a:ext uri="{FF2B5EF4-FFF2-40B4-BE49-F238E27FC236}">
                  <a16:creationId xmlns:a16="http://schemas.microsoft.com/office/drawing/2014/main" id="{B261C366-FFCD-5164-7E67-F6D263E73A4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3" name="Arrow: Chevron 12">
              <a:extLst>
                <a:ext uri="{FF2B5EF4-FFF2-40B4-BE49-F238E27FC236}">
                  <a16:creationId xmlns:a16="http://schemas.microsoft.com/office/drawing/2014/main" id="{B16F3451-0698-D4A7-56FE-69EA119BCD56}"/>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4" name="Title 1">
            <a:extLst>
              <a:ext uri="{FF2B5EF4-FFF2-40B4-BE49-F238E27FC236}">
                <a16:creationId xmlns:a16="http://schemas.microsoft.com/office/drawing/2014/main" id="{4984D591-9F6A-7234-0DCF-C90A6FAC3128}"/>
              </a:ext>
            </a:extLst>
          </p:cNvPr>
          <p:cNvSpPr txBox="1">
            <a:spLocks/>
          </p:cNvSpPr>
          <p:nvPr/>
        </p:nvSpPr>
        <p:spPr>
          <a:xfrm>
            <a:off x="93599" y="-7200"/>
            <a:ext cx="8905275"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19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rPr>
              <a:t>High-level view of the number &amp; complexity of our digital systems</a:t>
            </a:r>
          </a:p>
        </p:txBody>
      </p:sp>
    </p:spTree>
    <p:extLst>
      <p:ext uri="{BB962C8B-B14F-4D97-AF65-F5344CB8AC3E}">
        <p14:creationId xmlns:p14="http://schemas.microsoft.com/office/powerpoint/2010/main" val="2524316623"/>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56664CF-2EC6-BFF6-110F-9B8B3DC77D43}"/>
              </a:ext>
            </a:extLst>
          </p:cNvPr>
          <p:cNvSpPr/>
          <p:nvPr/>
        </p:nvSpPr>
        <p:spPr>
          <a:xfrm>
            <a:off x="93600" y="4291554"/>
            <a:ext cx="2963109"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EFA7AF51-3E99-3253-CB35-9DFDCC2F0020}"/>
              </a:ext>
            </a:extLst>
          </p:cNvPr>
          <p:cNvSpPr/>
          <p:nvPr/>
        </p:nvSpPr>
        <p:spPr>
          <a:xfrm>
            <a:off x="93600" y="771873"/>
            <a:ext cx="2963109"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r>
              <a:rPr kumimoji="0" lang="en-US" sz="800" b="1" i="1"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We will cultivate a digitally inclusive culture, where</a:t>
            </a:r>
            <a:r>
              <a:rPr lang="en-US" sz="800" i="1" dirty="0">
                <a:solidFill>
                  <a:srgbClr val="1F355E"/>
                </a:solidFill>
                <a:latin typeface="Arial" panose="020B0604020202020204" pitchFamily="34" charset="0"/>
                <a:cs typeface="Arial" panose="020B0604020202020204" pitchFamily="34" charset="0"/>
              </a:rPr>
              <a:t> we work collaboratively with patients, clinicians and non-clinical colleagues to </a:t>
            </a:r>
            <a:r>
              <a:rPr kumimoji="0" lang="en-US" sz="800" b="1" i="1"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create effective and efficient services.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Inconsistent levels of digital and data literacy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Attraction and retention of digital expertise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Resource constraints and limited technical support coupled with limited training capacity can cause delays in the implementation</a:t>
            </a:r>
            <a:r>
              <a:rPr lang="en-GB" sz="800" dirty="0">
                <a:solidFill>
                  <a:srgbClr val="1F355E"/>
                </a:solidFill>
                <a:latin typeface="Arial" panose="020B0604020202020204" pitchFamily="34" charset="0"/>
                <a:cs typeface="Arial" panose="020B0604020202020204" pitchFamily="34" charset="0"/>
              </a:rPr>
              <a:t> and adoption</a:t>
            </a:r>
            <a:endPar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Change management is hard and requires incentivised adoption of new practices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Digital and clinical teams often work in parallel rather than in an integrated way</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37458F09-7C42-CD9B-97D0-46EC202EC347}"/>
              </a:ext>
            </a:extLst>
          </p:cNvPr>
          <p:cNvSpPr/>
          <p:nvPr/>
        </p:nvSpPr>
        <p:spPr>
          <a:xfrm>
            <a:off x="145236" y="576583"/>
            <a:ext cx="2781042" cy="369313"/>
          </a:xfrm>
          <a:prstGeom prst="homePlate">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23" name="Rectangle 22">
            <a:extLst>
              <a:ext uri="{FF2B5EF4-FFF2-40B4-BE49-F238E27FC236}">
                <a16:creationId xmlns:a16="http://schemas.microsoft.com/office/drawing/2014/main" id="{DF0B21DD-C081-7151-7914-E060542347F3}"/>
              </a:ext>
            </a:extLst>
          </p:cNvPr>
          <p:cNvSpPr/>
          <p:nvPr/>
        </p:nvSpPr>
        <p:spPr>
          <a:xfrm>
            <a:off x="196771" y="3082413"/>
            <a:ext cx="2781041" cy="1133363"/>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588" marR="0" lvl="0" indent="-128588"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rPr>
              <a:t>Staff have increased confidence and feel supported to adopt a digital </a:t>
            </a:r>
            <a:r>
              <a:rPr kumimoji="0" lang="en-GB" sz="800" b="0" i="0" u="none" strike="noStrike" kern="1200" cap="none" spc="0" normalizeH="0" baseline="0" noProof="0" dirty="0">
                <a:ln>
                  <a:noFill/>
                </a:ln>
                <a:solidFill>
                  <a:srgbClr val="1F355E"/>
                </a:solidFill>
                <a:effectLst/>
                <a:uLnTx/>
                <a:uFillTx/>
                <a:latin typeface="Helvetica Neue Medium"/>
                <a:ea typeface="+mn-lt"/>
                <a:cs typeface="+mn-lt"/>
                <a:sym typeface="Helvetica Neue"/>
              </a:rPr>
              <a:t>first</a:t>
            </a:r>
            <a:r>
              <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rPr>
              <a:t> mindset</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prstClr val="black"/>
                </a:solidFill>
                <a:effectLst/>
                <a:uLnTx/>
                <a:uFillTx/>
                <a:latin typeface="Helvetica Neue Medium"/>
                <a:sym typeface="Helvetica Neue"/>
              </a:rPr>
              <a:t>All staff have the right amount of digital and tech support, in the right place and at the right time</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rPr>
              <a:t>Staff are empowered to deliver service-led transformation enabled and supported by digital and clinical teams have joint ownership of digital solutions at every process stage </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p:txBody>
      </p:sp>
      <p:sp>
        <p:nvSpPr>
          <p:cNvPr id="25" name="Rectangle 24">
            <a:extLst>
              <a:ext uri="{FF2B5EF4-FFF2-40B4-BE49-F238E27FC236}">
                <a16:creationId xmlns:a16="http://schemas.microsoft.com/office/drawing/2014/main" id="{C07A68A8-2D43-D370-CEFC-DF2CAD73AF84}"/>
              </a:ext>
            </a:extLst>
          </p:cNvPr>
          <p:cNvSpPr/>
          <p:nvPr/>
        </p:nvSpPr>
        <p:spPr>
          <a:xfrm>
            <a:off x="3205243" y="1955842"/>
            <a:ext cx="5559759" cy="180000"/>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3C9D8FDE-5B8E-08C3-A324-733DFC3C047B}"/>
              </a:ext>
            </a:extLst>
          </p:cNvPr>
          <p:cNvSpPr/>
          <p:nvPr/>
        </p:nvSpPr>
        <p:spPr>
          <a:xfrm>
            <a:off x="3205243" y="587216"/>
            <a:ext cx="5559759" cy="180000"/>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64CF4E72-3CB3-F929-6481-1693803B0154}"/>
              </a:ext>
            </a:extLst>
          </p:cNvPr>
          <p:cNvSpPr/>
          <p:nvPr/>
        </p:nvSpPr>
        <p:spPr>
          <a:xfrm>
            <a:off x="3205243" y="790708"/>
            <a:ext cx="2758851" cy="54568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1. </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Creating a culture of digital innovation across the organisation and making the digital team at SBU a desirable place to work and progress one's career</a:t>
            </a:r>
            <a:endParaRPr kumimoji="0" lang="en-GB"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A6C60DB1-6259-BBFD-8054-69DDF047FF26}"/>
              </a:ext>
            </a:extLst>
          </p:cNvPr>
          <p:cNvSpPr/>
          <p:nvPr/>
        </p:nvSpPr>
        <p:spPr>
          <a:xfrm>
            <a:off x="6006151" y="790708"/>
            <a:ext cx="2758851" cy="54568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2. </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Enhance the showcase of benefits of data and digital, communicating positive outcomes for both patients and staff to encourage adoption of digital solutions</a:t>
            </a:r>
            <a:endParaRPr kumimoji="0" lang="en-GB"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70FFCAE6-BDC6-5E2F-3BC8-00CC3B1B643B}"/>
              </a:ext>
            </a:extLst>
          </p:cNvPr>
          <p:cNvSpPr/>
          <p:nvPr/>
        </p:nvSpPr>
        <p:spPr>
          <a:xfrm>
            <a:off x="3205243" y="1364669"/>
            <a:ext cx="2758851" cy="54568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3. </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Focus on improving ways of working between clinical-facing and digital teams creating a joint ownership of digital systems throughout the health board</a:t>
            </a:r>
            <a:endParaRPr kumimoji="0" lang="en-GB" sz="800" b="1"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28F382C8-69A2-6627-A031-025F4385B2BA}"/>
              </a:ext>
            </a:extLst>
          </p:cNvPr>
          <p:cNvSpPr/>
          <p:nvPr/>
        </p:nvSpPr>
        <p:spPr>
          <a:xfrm>
            <a:off x="6006151" y="1364669"/>
            <a:ext cx="2758851" cy="54568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4. </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Grow staff confidence and capability in data and digital through enhanced training and development programs that maximise impact and improve retention, while addressing the need for 24/7 support</a:t>
            </a:r>
            <a:endParaRPr kumimoji="0" lang="en-GB" sz="800" b="0" i="1"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2" name="Arrow: Pentagon 31">
            <a:extLst>
              <a:ext uri="{FF2B5EF4-FFF2-40B4-BE49-F238E27FC236}">
                <a16:creationId xmlns:a16="http://schemas.microsoft.com/office/drawing/2014/main" id="{077005CD-3D96-F2D2-D307-F2D09EEAD154}"/>
              </a:ext>
            </a:extLst>
          </p:cNvPr>
          <p:cNvSpPr/>
          <p:nvPr/>
        </p:nvSpPr>
        <p:spPr>
          <a:xfrm>
            <a:off x="145236" y="1534288"/>
            <a:ext cx="1283448" cy="229314"/>
          </a:xfrm>
          <a:prstGeom prst="homePlate">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Current Challenges</a:t>
            </a:r>
          </a:p>
        </p:txBody>
      </p:sp>
      <p:pic>
        <p:nvPicPr>
          <p:cNvPr id="5" name="Graphic 4" descr="Group of people with solid fill">
            <a:extLst>
              <a:ext uri="{FF2B5EF4-FFF2-40B4-BE49-F238E27FC236}">
                <a16:creationId xmlns:a16="http://schemas.microsoft.com/office/drawing/2014/main" id="{AD01E2FC-7B07-349F-64FB-D12A1F2E251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3219" y="601345"/>
            <a:ext cx="352541" cy="352541"/>
          </a:xfrm>
          <a:prstGeom prst="rect">
            <a:avLst/>
          </a:prstGeom>
        </p:spPr>
      </p:pic>
      <p:sp>
        <p:nvSpPr>
          <p:cNvPr id="22" name="Arrow: Pentagon 21">
            <a:extLst>
              <a:ext uri="{FF2B5EF4-FFF2-40B4-BE49-F238E27FC236}">
                <a16:creationId xmlns:a16="http://schemas.microsoft.com/office/drawing/2014/main" id="{1603F3DB-31F7-9813-1875-8E044FCEC871}"/>
              </a:ext>
            </a:extLst>
          </p:cNvPr>
          <p:cNvSpPr/>
          <p:nvPr/>
        </p:nvSpPr>
        <p:spPr>
          <a:xfrm>
            <a:off x="174187" y="2988403"/>
            <a:ext cx="1283448" cy="229314"/>
          </a:xfrm>
          <a:prstGeom prst="homePlate">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Desired Outcomes</a:t>
            </a:r>
          </a:p>
        </p:txBody>
      </p:sp>
      <p:sp>
        <p:nvSpPr>
          <p:cNvPr id="4" name="Rectangle 3">
            <a:extLst>
              <a:ext uri="{FF2B5EF4-FFF2-40B4-BE49-F238E27FC236}">
                <a16:creationId xmlns:a16="http://schemas.microsoft.com/office/drawing/2014/main" id="{514B69FB-1485-F5DE-6101-D0BCEB38B279}"/>
              </a:ext>
            </a:extLst>
          </p:cNvPr>
          <p:cNvSpPr/>
          <p:nvPr/>
        </p:nvSpPr>
        <p:spPr>
          <a:xfrm>
            <a:off x="3205243" y="2190538"/>
            <a:ext cx="2758850" cy="142031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Digital Co-production and Innovation Model</a:t>
            </a: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Developing an SBU delivery framework that outlines how digital services, end-users and the broader health board come together to collaborate, pilot and implement new digital innovation in the process of designing and delivering service-led digital transformation.</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92887088-24DB-E004-6BFA-9FB11B3F3A67}"/>
              </a:ext>
            </a:extLst>
          </p:cNvPr>
          <p:cNvSpPr/>
          <p:nvPr/>
        </p:nvSpPr>
        <p:spPr>
          <a:xfrm>
            <a:off x="6006151" y="3665552"/>
            <a:ext cx="2757600" cy="142031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Clinical Digital Champions and Joint Ownership</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Establishing a network of ‘clinical digital champions’ across the organisation to champion the digital vision, provide support and feedback on challenges and opportunities supporting joint ownership across projects – service led digitally delivered. </a:t>
            </a:r>
            <a:r>
              <a:rPr lang="en-GB" sz="800" b="0" dirty="0">
                <a:solidFill>
                  <a:srgbClr val="1F355E"/>
                </a:solidFill>
                <a:latin typeface="Arial" panose="020B0604020202020204" pitchFamily="34" charset="0"/>
                <a:cs typeface="Arial" panose="020B0604020202020204" pitchFamily="34" charset="0"/>
              </a:rPr>
              <a:t>Embedding Digital Business Partners within the service delivery groups </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BAF7923-3831-439B-A542-8F98D542DE35}"/>
              </a:ext>
            </a:extLst>
          </p:cNvPr>
          <p:cNvSpPr/>
          <p:nvPr/>
        </p:nvSpPr>
        <p:spPr>
          <a:xfrm>
            <a:off x="6006150" y="2190536"/>
            <a:ext cx="2757600" cy="142031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Digital Training, Literacy &amp; Support </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Developing an accessible, high quality modular training pathway for the entire health board staff, which provides a clear development trajectory for staff across the organisation to improve </a:t>
            </a:r>
            <a:r>
              <a:rPr lang="en-GB" sz="800" b="0" dirty="0">
                <a:solidFill>
                  <a:srgbClr val="1F355E"/>
                </a:solidFill>
                <a:latin typeface="Arial" panose="020B0604020202020204" pitchFamily="34" charset="0"/>
                <a:cs typeface="Arial" panose="020B0604020202020204" pitchFamily="34" charset="0"/>
              </a:rPr>
              <a:t>our</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 digital skills</a:t>
            </a:r>
            <a:r>
              <a:rPr lang="en-GB" sz="800" b="0" dirty="0">
                <a:solidFill>
                  <a:srgbClr val="1F355E"/>
                </a:solidFill>
                <a:latin typeface="Arial" panose="020B0604020202020204" pitchFamily="34" charset="0"/>
                <a:cs typeface="Arial" panose="020B0604020202020204" pitchFamily="34" charset="0"/>
              </a:rPr>
              <a:t> - interfacing</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 with</a:t>
            </a:r>
            <a:r>
              <a:rPr lang="en-GB" sz="800" b="0" dirty="0">
                <a:solidFill>
                  <a:srgbClr val="1F355E"/>
                </a:solidFill>
                <a:latin typeface="Arial" panose="020B0604020202020204" pitchFamily="34" charset="0"/>
                <a:cs typeface="Arial" panose="020B0604020202020204" pitchFamily="34" charset="0"/>
              </a:rPr>
              <a:t> a</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 broader digital support offer, digital induction packages and cloud adoption training ensuring integration of digital training into existing clinical training arrangements.</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A9E59B80-CBC6-7A18-9848-69317C7C91A4}"/>
              </a:ext>
            </a:extLst>
          </p:cNvPr>
          <p:cNvSpPr/>
          <p:nvPr/>
        </p:nvSpPr>
        <p:spPr>
          <a:xfrm>
            <a:off x="3205242" y="3665552"/>
            <a:ext cx="2758849" cy="142031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Digital Workforce Strategy: Recruitment &amp; Retention</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800" b="0" dirty="0">
                <a:solidFill>
                  <a:srgbClr val="1F355E"/>
                </a:solidFill>
                <a:latin typeface="Arial" panose="020B0604020202020204" pitchFamily="34" charset="0"/>
                <a:cs typeface="Arial" panose="020B0604020202020204" pitchFamily="34" charset="0"/>
              </a:rPr>
              <a:t>Developing a comprehensive workforce strategy that sets out the workforce requirement to deliver and sustain the digital transformation including the recruitment and establishment of a Clinical Digital Leadership team with the responsibility of leading the Clinical Design Authority - establishing a strategy to increase the retention </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and recruitment of digital services staff by reviewing the employee value proposition and ensuring opportunities for progression, including protected learning time and regular development time with managers </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9FB317D6-81AF-B540-2CEF-52E3A5AB98F4}"/>
              </a:ext>
            </a:extLst>
          </p:cNvPr>
          <p:cNvSpPr/>
          <p:nvPr/>
        </p:nvSpPr>
        <p:spPr>
          <a:xfrm>
            <a:off x="335933" y="4302069"/>
            <a:ext cx="2720776" cy="180000"/>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sym typeface="Helvetica Neue"/>
              </a:rPr>
              <a:t>Key Enabling Capabilities</a:t>
            </a:r>
            <a:endParaRPr kumimoji="0" lang="en-GB" sz="800" b="1" i="1"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37" name="Rectangle: Rounded Corners 36">
            <a:extLst>
              <a:ext uri="{FF2B5EF4-FFF2-40B4-BE49-F238E27FC236}">
                <a16:creationId xmlns:a16="http://schemas.microsoft.com/office/drawing/2014/main" id="{CB2C7334-558A-E983-812E-245DE4CE6C6F}"/>
              </a:ext>
            </a:extLst>
          </p:cNvPr>
          <p:cNvSpPr/>
          <p:nvPr/>
        </p:nvSpPr>
        <p:spPr>
          <a:xfrm>
            <a:off x="348375" y="4672495"/>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38" name="Rectangle: Rounded Corners 37">
            <a:extLst>
              <a:ext uri="{FF2B5EF4-FFF2-40B4-BE49-F238E27FC236}">
                <a16:creationId xmlns:a16="http://schemas.microsoft.com/office/drawing/2014/main" id="{096F1BAC-6A03-C189-6D43-A5496BA85724}"/>
              </a:ext>
            </a:extLst>
          </p:cNvPr>
          <p:cNvSpPr/>
          <p:nvPr/>
        </p:nvSpPr>
        <p:spPr>
          <a:xfrm>
            <a:off x="2184479" y="4672495"/>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39" name="Rectangle: Rounded Corners 38">
            <a:extLst>
              <a:ext uri="{FF2B5EF4-FFF2-40B4-BE49-F238E27FC236}">
                <a16:creationId xmlns:a16="http://schemas.microsoft.com/office/drawing/2014/main" id="{CDD25271-D9E0-7785-8B46-64B1938B4E58}"/>
              </a:ext>
            </a:extLst>
          </p:cNvPr>
          <p:cNvSpPr/>
          <p:nvPr/>
        </p:nvSpPr>
        <p:spPr>
          <a:xfrm>
            <a:off x="1266427" y="4672496"/>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grpSp>
        <p:nvGrpSpPr>
          <p:cNvPr id="14" name="Group 13">
            <a:extLst>
              <a:ext uri="{FF2B5EF4-FFF2-40B4-BE49-F238E27FC236}">
                <a16:creationId xmlns:a16="http://schemas.microsoft.com/office/drawing/2014/main" id="{0FE0D553-3119-DC2C-A05B-24F6FE5F1957}"/>
              </a:ext>
            </a:extLst>
          </p:cNvPr>
          <p:cNvGrpSpPr/>
          <p:nvPr/>
        </p:nvGrpSpPr>
        <p:grpSpPr>
          <a:xfrm>
            <a:off x="-1" y="-5787"/>
            <a:ext cx="9144001" cy="165595"/>
            <a:chOff x="374266" y="2474302"/>
            <a:chExt cx="13719657" cy="820603"/>
          </a:xfrm>
        </p:grpSpPr>
        <p:sp>
          <p:nvSpPr>
            <p:cNvPr id="17" name="Arrow: Pentagon 16">
              <a:extLst>
                <a:ext uri="{FF2B5EF4-FFF2-40B4-BE49-F238E27FC236}">
                  <a16:creationId xmlns:a16="http://schemas.microsoft.com/office/drawing/2014/main" id="{6D44DD7F-7617-CA86-68FE-0B665CD8828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884D767C-B719-99F9-0C47-F1FB6C06E68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492B6CE4-4DDB-BB03-E725-4949CF0E910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213FF026-EDDC-912D-2F5D-9861A103EB29}"/>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E4A1126C-00F5-E22A-37C6-D62E8C9CDDF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1" name="Arrow: Chevron 30">
              <a:extLst>
                <a:ext uri="{FF2B5EF4-FFF2-40B4-BE49-F238E27FC236}">
                  <a16:creationId xmlns:a16="http://schemas.microsoft.com/office/drawing/2014/main" id="{FAB5827A-B607-11FF-D54B-A6568AF3C29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40" name="Title 1">
            <a:extLst>
              <a:ext uri="{FF2B5EF4-FFF2-40B4-BE49-F238E27FC236}">
                <a16:creationId xmlns:a16="http://schemas.microsoft.com/office/drawing/2014/main" id="{3171D488-669A-EFD6-8F6E-FE3B8C3CABE0}"/>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rPr>
              <a:t>Workforce &amp; Culture: Overview</a:t>
            </a:r>
            <a:endParaRPr kumimoji="0" lang="en-GB" sz="24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endParaRPr>
          </a:p>
        </p:txBody>
      </p:sp>
    </p:spTree>
    <p:extLst>
      <p:ext uri="{BB962C8B-B14F-4D97-AF65-F5344CB8AC3E}">
        <p14:creationId xmlns:p14="http://schemas.microsoft.com/office/powerpoint/2010/main" val="2895969344"/>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1BD66-0111-E14A-71E2-674B0FF3DDA2}"/>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61D5974E-587E-B306-41DA-446B74EC668D}"/>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8AC48322-25D6-DBBA-7EA8-498E6BCD0FA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2EA43787-0801-46F2-BA42-E782C3C3BAD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E6D6B7C3-4622-5D02-9A93-C333149805C0}"/>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BC41191A-3178-64A6-64B1-3D5AC4FDA23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73CE8C2E-D6BC-D1B0-B113-91BB49529C1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1" name="Arrow: Chevron 10">
              <a:extLst>
                <a:ext uri="{FF2B5EF4-FFF2-40B4-BE49-F238E27FC236}">
                  <a16:creationId xmlns:a16="http://schemas.microsoft.com/office/drawing/2014/main" id="{760F1BA0-A60A-D6FF-8353-346CABCCE4F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2" name="Rectangle 11">
            <a:extLst>
              <a:ext uri="{FF2B5EF4-FFF2-40B4-BE49-F238E27FC236}">
                <a16:creationId xmlns:a16="http://schemas.microsoft.com/office/drawing/2014/main" id="{4FD18EFC-EFA3-DFA4-C7BE-336610C5BD97}"/>
              </a:ext>
            </a:extLst>
          </p:cNvPr>
          <p:cNvSpPr/>
          <p:nvPr/>
        </p:nvSpPr>
        <p:spPr>
          <a:xfrm>
            <a:off x="2872762" y="2948569"/>
            <a:ext cx="2924751" cy="257646"/>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Arial" panose="020B0604020202020204" pitchFamily="34" charset="0"/>
                <a:sym typeface="Helvetica Neue Medium"/>
              </a:rPr>
              <a:t>Financial cash-releasing benefits</a:t>
            </a:r>
          </a:p>
        </p:txBody>
      </p:sp>
      <p:sp>
        <p:nvSpPr>
          <p:cNvPr id="13" name="Rectangle 12">
            <a:extLst>
              <a:ext uri="{FF2B5EF4-FFF2-40B4-BE49-F238E27FC236}">
                <a16:creationId xmlns:a16="http://schemas.microsoft.com/office/drawing/2014/main" id="{96484770-A5D4-B296-C3D5-7ECB9E5969E3}"/>
              </a:ext>
            </a:extLst>
          </p:cNvPr>
          <p:cNvSpPr/>
          <p:nvPr/>
        </p:nvSpPr>
        <p:spPr>
          <a:xfrm>
            <a:off x="6076374" y="2948569"/>
            <a:ext cx="2924751" cy="257646"/>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Arial" panose="020B0604020202020204" pitchFamily="34" charset="0"/>
                <a:sym typeface="Helvetica Neue Medium"/>
              </a:rPr>
              <a:t>Financial but non-cash releasing benefits</a:t>
            </a:r>
          </a:p>
        </p:txBody>
      </p:sp>
      <p:sp>
        <p:nvSpPr>
          <p:cNvPr id="14" name="Rectangle 13">
            <a:extLst>
              <a:ext uri="{FF2B5EF4-FFF2-40B4-BE49-F238E27FC236}">
                <a16:creationId xmlns:a16="http://schemas.microsoft.com/office/drawing/2014/main" id="{F0304663-544C-88AF-7D64-8BA3FF26816D}"/>
              </a:ext>
            </a:extLst>
          </p:cNvPr>
          <p:cNvSpPr/>
          <p:nvPr/>
        </p:nvSpPr>
        <p:spPr>
          <a:xfrm>
            <a:off x="2872762" y="592988"/>
            <a:ext cx="2924751" cy="257646"/>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chemeClr val="bg1"/>
                </a:solidFill>
                <a:effectLst/>
                <a:uFillTx/>
                <a:latin typeface="Arial Black" panose="020B0A04020102020204" pitchFamily="34" charset="0"/>
                <a:ea typeface="+mn-ea"/>
                <a:cs typeface="Arial" panose="020B0604020202020204" pitchFamily="34" charset="0"/>
                <a:sym typeface="Helvetica Neue Medium"/>
              </a:rPr>
              <a:t>Public / societal benefits</a:t>
            </a:r>
          </a:p>
        </p:txBody>
      </p:sp>
      <p:sp>
        <p:nvSpPr>
          <p:cNvPr id="17" name="Rectangle 16">
            <a:extLst>
              <a:ext uri="{FF2B5EF4-FFF2-40B4-BE49-F238E27FC236}">
                <a16:creationId xmlns:a16="http://schemas.microsoft.com/office/drawing/2014/main" id="{264AA0D2-DE12-0477-EC9A-CF2D68931783}"/>
              </a:ext>
            </a:extLst>
          </p:cNvPr>
          <p:cNvSpPr/>
          <p:nvPr/>
        </p:nvSpPr>
        <p:spPr>
          <a:xfrm>
            <a:off x="6076374" y="593209"/>
            <a:ext cx="2924751" cy="257646"/>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Arial" panose="020B0604020202020204" pitchFamily="34" charset="0"/>
                <a:sym typeface="Helvetica Neue Medium"/>
              </a:rPr>
              <a:t>Qualitative benefits</a:t>
            </a:r>
          </a:p>
        </p:txBody>
      </p:sp>
      <p:sp>
        <p:nvSpPr>
          <p:cNvPr id="18" name="Rectangle 17">
            <a:extLst>
              <a:ext uri="{FF2B5EF4-FFF2-40B4-BE49-F238E27FC236}">
                <a16:creationId xmlns:a16="http://schemas.microsoft.com/office/drawing/2014/main" id="{5BC12F7D-AC6F-66BA-3CFF-7C6D7AD566A6}"/>
              </a:ext>
            </a:extLst>
          </p:cNvPr>
          <p:cNvSpPr/>
          <p:nvPr/>
        </p:nvSpPr>
        <p:spPr>
          <a:xfrm>
            <a:off x="2872762" y="3206013"/>
            <a:ext cx="2924751" cy="1779829"/>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Reducing the Lifetime Cost of Care: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By using digital and data to improve the health and wellbeing of the population we care for, as well as improved outcomes for our patients, will reduce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avoidable</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admissions to hospital and </a:t>
            </a:r>
            <a:r>
              <a:rPr lang="en-GB" sz="800" b="0" dirty="0">
                <a:solidFill>
                  <a:srgbClr val="1F355E"/>
                </a:solidFill>
                <a:latin typeface="Arial" panose="020B0604020202020204" pitchFamily="34" charset="0"/>
                <a:ea typeface="+mn-ea"/>
                <a:cs typeface="Arial" panose="020B0604020202020204" pitchFamily="34" charset="0"/>
                <a:sym typeface="Helvetica Neue Medium"/>
              </a:rPr>
              <a:t>enable</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step-down care to happen more quickly </a:t>
            </a:r>
            <a:endPar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Prioritising Delivery of Existing Systems: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Rationalising and prioritising the delivery of existing systems will lead to some cost savings over time and free up the capacity of our digital team to deliver other solutions</a:t>
            </a:r>
            <a:endParaRPr lang="en-GB" sz="80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Reducing Costs from Paper Records: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By transitioning to a paperless / paper light service less money will be spent on printing and postage of paper records and letters</a:t>
            </a:r>
            <a:endPar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9" name="Rectangle 18">
            <a:extLst>
              <a:ext uri="{FF2B5EF4-FFF2-40B4-BE49-F238E27FC236}">
                <a16:creationId xmlns:a16="http://schemas.microsoft.com/office/drawing/2014/main" id="{3BC04C3A-ABC9-F8A9-2C6C-787C6C751292}"/>
              </a:ext>
            </a:extLst>
          </p:cNvPr>
          <p:cNvSpPr/>
          <p:nvPr/>
        </p:nvSpPr>
        <p:spPr>
          <a:xfrm>
            <a:off x="6076374" y="3206013"/>
            <a:ext cx="2924751" cy="1779829"/>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Delivering a Sustainable Service: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Providing health and care services which are sustainable - environmentally, financially and operationally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Improved </a:t>
            </a:r>
            <a:r>
              <a:rPr lang="en-GB" sz="800" dirty="0">
                <a:solidFill>
                  <a:srgbClr val="1F355E"/>
                </a:solidFill>
                <a:latin typeface="Arial" panose="020B0604020202020204" pitchFamily="34" charset="0"/>
                <a:ea typeface="+mn-ea"/>
                <a:cs typeface="Arial" panose="020B0604020202020204" pitchFamily="34" charset="0"/>
                <a:sym typeface="Helvetica Neue Medium"/>
              </a:rPr>
              <a:t>Clinical </a:t>
            </a: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Efficiencies: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Enabling the use of data</a:t>
            </a:r>
            <a:r>
              <a:rPr lang="en-GB" sz="800" b="0" dirty="0">
                <a:solidFill>
                  <a:srgbClr val="1F355E"/>
                </a:solidFill>
                <a:latin typeface="Arial" panose="020B0604020202020204" pitchFamily="34" charset="0"/>
                <a:ea typeface="+mn-ea"/>
                <a:cs typeface="Arial" panose="020B0604020202020204" pitchFamily="34" charset="0"/>
                <a:sym typeface="Helvetica Neue Medium"/>
              </a:rPr>
              <a:t>, insight and intelligence to iterate, improve and innovate digital and non-digital services thereby increasing the efficiency and efficacy of care delivery </a:t>
            </a:r>
          </a:p>
          <a:p>
            <a:pPr marL="171450" indent="-171450" algn="l" defTabSz="825500">
              <a:buFont typeface="Arial" panose="020B0604020202020204" pitchFamily="34" charset="0"/>
              <a:buChar char="•"/>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Delivering Operational Efficiencies: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Enhancing the use of data and digital systems for operational purposes,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will reduce the burden of administrative processes and allow us to better optimise the use of resources</a:t>
            </a:r>
          </a:p>
        </p:txBody>
      </p:sp>
      <p:sp>
        <p:nvSpPr>
          <p:cNvPr id="20" name="Rectangle 19">
            <a:extLst>
              <a:ext uri="{FF2B5EF4-FFF2-40B4-BE49-F238E27FC236}">
                <a16:creationId xmlns:a16="http://schemas.microsoft.com/office/drawing/2014/main" id="{93CBB9CA-8780-2351-A30E-E3DF5DC7B4AD}"/>
              </a:ext>
            </a:extLst>
          </p:cNvPr>
          <p:cNvSpPr/>
          <p:nvPr/>
        </p:nvSpPr>
        <p:spPr>
          <a:xfrm>
            <a:off x="2872762" y="850411"/>
            <a:ext cx="2924751" cy="2017324"/>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500">
              <a:buFont typeface="Arial" panose="020B0604020202020204" pitchFamily="34" charset="0"/>
              <a:buChar char="•"/>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Improving Patient </a:t>
            </a:r>
            <a:r>
              <a:rPr lang="en-GB" sz="800" dirty="0">
                <a:solidFill>
                  <a:srgbClr val="1F355E"/>
                </a:solidFill>
                <a:latin typeface="Arial" panose="020B0604020202020204" pitchFamily="34" charset="0"/>
                <a:ea typeface="+mn-ea"/>
                <a:cs typeface="Arial" panose="020B0604020202020204" pitchFamily="34" charset="0"/>
                <a:sym typeface="Helvetica Neue Medium"/>
              </a:rPr>
              <a:t>C</a:t>
            </a: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are </a:t>
            </a:r>
            <a:r>
              <a:rPr lang="en-GB" sz="800" dirty="0">
                <a:solidFill>
                  <a:srgbClr val="1F355E"/>
                </a:solidFill>
                <a:latin typeface="Arial" panose="020B0604020202020204" pitchFamily="34" charset="0"/>
                <a:ea typeface="+mn-ea"/>
                <a:cs typeface="Arial" panose="020B0604020202020204" pitchFamily="34" charset="0"/>
                <a:sym typeface="Helvetica Neue Medium"/>
              </a:rPr>
              <a:t>A</a:t>
            </a: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ccess: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Facilitating easier access to healthcare services, particularly benefitting those who experience barriers in accessing face-to-face services</a:t>
            </a:r>
            <a:endParaRPr lang="en-US" sz="800" b="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dirty="0">
                <a:solidFill>
                  <a:srgbClr val="1F355E"/>
                </a:solidFill>
                <a:latin typeface="Arial" panose="020B0604020202020204" pitchFamily="34" charset="0"/>
                <a:ea typeface="+mn-ea"/>
                <a:cs typeface="Arial" panose="020B0604020202020204" pitchFamily="34" charset="0"/>
                <a:sym typeface="Helvetica Neue Medium"/>
              </a:rPr>
              <a:t>Improving Population Health: </a:t>
            </a:r>
            <a:r>
              <a:rPr lang="en-US" sz="800" b="0" dirty="0">
                <a:solidFill>
                  <a:srgbClr val="1F355E"/>
                </a:solidFill>
                <a:latin typeface="Arial" panose="020B0604020202020204" pitchFamily="34" charset="0"/>
                <a:ea typeface="+mn-ea"/>
                <a:cs typeface="Arial" panose="020B0604020202020204" pitchFamily="34" charset="0"/>
                <a:sym typeface="Helvetica Neue Medium"/>
              </a:rPr>
              <a:t>Using digital tools and insights to monitor population health trends, enabling timely responses as well as delivering patient-facing digital services to improve the health of our citizens</a:t>
            </a:r>
            <a:endParaRPr lang="en-US" sz="80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Raising the Bar for Digital Provision in Wales: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Promoting digital innovation and progress across Wales through leading on implementing the most exciting and innovative solutions</a:t>
            </a:r>
          </a:p>
          <a:p>
            <a:pPr marL="171450" indent="-171450" algn="l" defTabSz="825500">
              <a:buFont typeface="Arial" panose="020B0604020202020204" pitchFamily="34" charset="0"/>
              <a:buChar char="•"/>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Strengthening Research &amp; Innovation: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Expanding the availability of data for research endeavours will drive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long-term improvements in patient care and population health</a:t>
            </a:r>
            <a:endPar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A9EDFCED-7BBC-1F81-8525-F42831A7A4EE}"/>
              </a:ext>
            </a:extLst>
          </p:cNvPr>
          <p:cNvSpPr/>
          <p:nvPr/>
        </p:nvSpPr>
        <p:spPr>
          <a:xfrm>
            <a:off x="6076374" y="850634"/>
            <a:ext cx="2924751" cy="2017324"/>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Empowering Patients: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Creating digital services which empower patients to actively and meaningfully engage and manage their health care thereby improving the patient experience and their outcomes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Empowered Healthcare Professionals: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Meeting the user needs of our clinical professionals to equip them with the tools and skills to deliver improved care for our patients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Improved Patient Experience and Outcomes: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Delivering digital and non-digital health and care services, improving the quality, safety and timeliness of the care our patients receive improving both their care experience and their care outcomes</a:t>
            </a:r>
          </a:p>
          <a:p>
            <a:pPr marL="171450" indent="-171450" algn="l" defTabSz="825500">
              <a:buFont typeface="Arial" panose="020B0604020202020204" pitchFamily="34" charset="0"/>
              <a:buChar char="•"/>
            </a:pP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Increased Healthcare Equity: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Addressing health inequalities and disparities in terms of access and outcomes for the Swansea Bay population </a:t>
            </a:r>
          </a:p>
          <a:p>
            <a:pPr marR="0" algn="l" defTabSz="825500" rtl="0" fontAlgn="auto" latinLnBrk="0" hangingPunct="0">
              <a:lnSpc>
                <a:spcPct val="100000"/>
              </a:lnSpc>
              <a:spcBef>
                <a:spcPts val="0"/>
              </a:spcBef>
              <a:spcAft>
                <a:spcPts val="0"/>
              </a:spcAft>
              <a:buClrTx/>
              <a:buSzTx/>
              <a:tabLst/>
            </a:pPr>
            <a:endPar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8A753D2D-293B-1E89-6D8D-53B29A93E0DD}"/>
              </a:ext>
            </a:extLst>
          </p:cNvPr>
          <p:cNvSpPr/>
          <p:nvPr/>
        </p:nvSpPr>
        <p:spPr>
          <a:xfrm>
            <a:off x="256657" y="683390"/>
            <a:ext cx="2173604" cy="387657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600"/>
              </a:spcAft>
              <a:buClrTx/>
              <a:buSzTx/>
              <a:buFontTx/>
              <a:buNone/>
              <a:tabLst/>
            </a:pPr>
            <a:r>
              <a:rPr lang="en-GB" sz="1050" b="0" dirty="0">
                <a:solidFill>
                  <a:srgbClr val="1F355E"/>
                </a:solidFill>
                <a:latin typeface="Arial" panose="020B0604020202020204" pitchFamily="34" charset="0"/>
                <a:ea typeface="+mn-ea"/>
                <a:cs typeface="Arial" panose="020B0604020202020204" pitchFamily="34" charset="0"/>
                <a:sym typeface="Helvetica Neue Medium"/>
              </a:rPr>
              <a:t>Delivery of Strategy will allow for more integrated solutions, leading to: </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1050" b="0" dirty="0">
                <a:solidFill>
                  <a:srgbClr val="1F355E"/>
                </a:solidFill>
                <a:latin typeface="Arial" panose="020B0604020202020204" pitchFamily="34" charset="0"/>
                <a:ea typeface="+mn-ea"/>
                <a:cs typeface="Arial" panose="020B0604020202020204" pitchFamily="34" charset="0"/>
                <a:sym typeface="Helvetica Neue Medium"/>
              </a:rPr>
              <a:t>a more streamlined experience for users</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1050" b="0" dirty="0">
                <a:solidFill>
                  <a:srgbClr val="1F355E"/>
                </a:solidFill>
                <a:latin typeface="Arial" panose="020B0604020202020204" pitchFamily="34" charset="0"/>
                <a:ea typeface="+mn-ea"/>
                <a:cs typeface="Arial" panose="020B0604020202020204" pitchFamily="34" charset="0"/>
                <a:sym typeface="Helvetica Neue Medium"/>
              </a:rPr>
              <a:t>reduced maintenance load for digital teams,</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1050" b="0" dirty="0">
                <a:solidFill>
                  <a:srgbClr val="1F355E"/>
                </a:solidFill>
                <a:latin typeface="Arial" panose="020B0604020202020204" pitchFamily="34" charset="0"/>
                <a:ea typeface="+mn-ea"/>
                <a:cs typeface="Arial" panose="020B0604020202020204" pitchFamily="34" charset="0"/>
                <a:sym typeface="Helvetica Neue Medium"/>
              </a:rPr>
              <a:t>improved data security and system resilience in compliance with the ‘5 Safes; framework</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1050" b="0" dirty="0">
                <a:solidFill>
                  <a:srgbClr val="1F355E"/>
                </a:solidFill>
                <a:latin typeface="Arial" panose="020B0604020202020204" pitchFamily="34" charset="0"/>
                <a:ea typeface="+mn-ea"/>
                <a:cs typeface="Arial" panose="020B0604020202020204" pitchFamily="34" charset="0"/>
                <a:sym typeface="Helvetica Neue Medium"/>
              </a:rPr>
              <a:t>reduced financial risk of overrun across multiple contracts </a:t>
            </a:r>
          </a:p>
          <a:p>
            <a:pPr marR="0" algn="l" defTabSz="825500" rtl="0" fontAlgn="auto" latinLnBrk="0" hangingPunct="0">
              <a:lnSpc>
                <a:spcPct val="100000"/>
              </a:lnSpc>
              <a:spcBef>
                <a:spcPts val="0"/>
              </a:spcBef>
              <a:spcAft>
                <a:spcPts val="600"/>
              </a:spcAft>
              <a:buClrTx/>
              <a:buSzTx/>
              <a:tabLst/>
            </a:pPr>
            <a:endParaRPr lang="en-GB" sz="1050" dirty="0">
              <a:solidFill>
                <a:srgbClr val="1F355E"/>
              </a:solidFill>
              <a:latin typeface="Arial" panose="020B0604020202020204" pitchFamily="34" charset="0"/>
              <a:ea typeface="+mn-ea"/>
              <a:cs typeface="Arial" panose="020B0604020202020204" pitchFamily="34" charset="0"/>
              <a:sym typeface="Helvetica Neue Medium"/>
            </a:endParaRPr>
          </a:p>
          <a:p>
            <a:pPr marR="0" algn="l" defTabSz="825500" rtl="0" fontAlgn="auto" latinLnBrk="0" hangingPunct="0">
              <a:lnSpc>
                <a:spcPct val="100000"/>
              </a:lnSpc>
              <a:spcBef>
                <a:spcPts val="0"/>
              </a:spcBef>
              <a:spcAft>
                <a:spcPts val="600"/>
              </a:spcAft>
              <a:buClrTx/>
              <a:buSzTx/>
              <a:tabLst/>
            </a:pPr>
            <a:r>
              <a:rPr lang="en-GB" sz="1050" dirty="0">
                <a:solidFill>
                  <a:srgbClr val="1F355E"/>
                </a:solidFill>
                <a:latin typeface="Arial" panose="020B0604020202020204" pitchFamily="34" charset="0"/>
                <a:ea typeface="+mn-ea"/>
                <a:cs typeface="Arial" panose="020B0604020202020204" pitchFamily="34" charset="0"/>
                <a:sym typeface="Helvetica Neue Medium"/>
              </a:rPr>
              <a:t>By moving forward with our Strategy and priorities we can start to deliver improved outcomes for our system earlier, benefitting from national and regional opportunities as they develop without over-reliance on them. </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lang="en-GB" sz="1050" b="0" dirty="0">
              <a:solidFill>
                <a:schemeClr val="tx1"/>
              </a:solidFill>
              <a:latin typeface="+mn-lt"/>
              <a:ea typeface="+mn-ea"/>
              <a:cs typeface="+mn-cs"/>
              <a:sym typeface="Helvetica Neue Medium"/>
            </a:endParaRP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kumimoji="0" lang="en-GB" sz="1050" b="0" i="0" u="none" strike="noStrike" cap="none" spc="0" normalizeH="0" baseline="0" dirty="0">
              <a:ln>
                <a:noFill/>
              </a:ln>
              <a:solidFill>
                <a:schemeClr val="tx1"/>
              </a:solidFill>
              <a:effectLst/>
              <a:uFillTx/>
              <a:latin typeface="+mn-lt"/>
              <a:ea typeface="+mn-ea"/>
              <a:cs typeface="+mn-cs"/>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endParaRPr kumimoji="0" lang="en-GB" sz="105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4" name="Title 1">
            <a:extLst>
              <a:ext uri="{FF2B5EF4-FFF2-40B4-BE49-F238E27FC236}">
                <a16:creationId xmlns:a16="http://schemas.microsoft.com/office/drawing/2014/main" id="{1CEFA8C4-734C-8215-633D-64BB2F2F81D6}"/>
              </a:ext>
            </a:extLst>
          </p:cNvPr>
          <p:cNvSpPr txBox="1">
            <a:spLocks/>
          </p:cNvSpPr>
          <p:nvPr/>
        </p:nvSpPr>
        <p:spPr>
          <a:xfrm>
            <a:off x="93599" y="-7200"/>
            <a:ext cx="8793743"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rPr>
              <a:t>Expected Benefits and Outcomes of Digitally Enabling The One Bay Way</a:t>
            </a:r>
            <a:endParaRPr kumimoji="0" lang="en-GB" sz="1800" b="0" i="0" u="none" strike="sngStrike" kern="0" cap="none" spc="0" normalizeH="0" baseline="0" noProof="0" dirty="0">
              <a:ln>
                <a:noFill/>
              </a:ln>
              <a:solidFill>
                <a:srgbClr val="1F355E"/>
              </a:solidFill>
              <a:effectLst/>
              <a:uLnTx/>
              <a:uFillTx/>
              <a:latin typeface="Arial Black" panose="020B0A04020102020204" pitchFamily="34" charset="0"/>
              <a:sym typeface="Helvetica Neue Medium"/>
            </a:endParaRPr>
          </a:p>
        </p:txBody>
      </p:sp>
    </p:spTree>
    <p:extLst>
      <p:ext uri="{BB962C8B-B14F-4D97-AF65-F5344CB8AC3E}">
        <p14:creationId xmlns:p14="http://schemas.microsoft.com/office/powerpoint/2010/main" val="2679134386"/>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3A6E9-DA6E-5221-918C-55FFB0DB174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28A164DF-76AA-016C-D016-272CC5B77816}"/>
              </a:ext>
            </a:extLst>
          </p:cNvPr>
          <p:cNvSpPr>
            <a:spLocks noGrp="1"/>
          </p:cNvSpPr>
          <p:nvPr>
            <p:ph type="body" sz="quarter" idx="11"/>
          </p:nvPr>
        </p:nvSpPr>
        <p:spPr/>
        <p:txBody>
          <a:bodyPr>
            <a:normAutofit/>
          </a:bodyPr>
          <a:lstStyle/>
          <a:p>
            <a:r>
              <a:rPr lang="en-US"/>
              <a:t>Our Plan</a:t>
            </a:r>
          </a:p>
        </p:txBody>
      </p:sp>
      <p:grpSp>
        <p:nvGrpSpPr>
          <p:cNvPr id="2" name="Group 1">
            <a:extLst>
              <a:ext uri="{FF2B5EF4-FFF2-40B4-BE49-F238E27FC236}">
                <a16:creationId xmlns:a16="http://schemas.microsoft.com/office/drawing/2014/main" id="{3101C57C-3B0C-67C7-3704-B323ED45AD1A}"/>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97527972-FA84-E768-C78D-78AF8EDAA28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E7405910-DD39-D0D4-39EB-E3267EA25E1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7778771D-6A1A-5A9B-56CE-D307182FC5C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35E2FEAA-B726-D9B0-A52F-D23B95A2D30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4E418CDE-856A-157A-FC1E-18C5C96166EF}"/>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 name="Arrow: Chevron 9">
              <a:extLst>
                <a:ext uri="{FF2B5EF4-FFF2-40B4-BE49-F238E27FC236}">
                  <a16:creationId xmlns:a16="http://schemas.microsoft.com/office/drawing/2014/main" id="{1BE0D599-687C-0D36-C5BF-03DFCC509FA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1" name="Footer Placeholder 3">
            <a:extLst>
              <a:ext uri="{FF2B5EF4-FFF2-40B4-BE49-F238E27FC236}">
                <a16:creationId xmlns:a16="http://schemas.microsoft.com/office/drawing/2014/main" id="{CED7B635-4DDE-EBC9-6696-6CACE66155B2}"/>
              </a:ext>
            </a:extLst>
          </p:cNvPr>
          <p:cNvSpPr txBox="1">
            <a:spLocks/>
          </p:cNvSpPr>
          <p:nvPr/>
        </p:nvSpPr>
        <p:spPr>
          <a:xfrm>
            <a:off x="1956319" y="465192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758729008"/>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B1654-8DE2-F0DC-87FC-1184D3B52E8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6FC658E-C190-C9DE-C173-7F4A058F107F}"/>
              </a:ext>
            </a:extLst>
          </p:cNvPr>
          <p:cNvGraphicFramePr>
            <a:graphicFrameLocks noGrp="1"/>
          </p:cNvGraphicFramePr>
          <p:nvPr>
            <p:extLst>
              <p:ext uri="{D42A27DB-BD31-4B8C-83A1-F6EECF244321}">
                <p14:modId xmlns:p14="http://schemas.microsoft.com/office/powerpoint/2010/main" val="979685209"/>
              </p:ext>
            </p:extLst>
          </p:nvPr>
        </p:nvGraphicFramePr>
        <p:xfrm>
          <a:off x="151124" y="435842"/>
          <a:ext cx="8858260" cy="4701398"/>
        </p:xfrm>
        <a:graphic>
          <a:graphicData uri="http://schemas.openxmlformats.org/drawingml/2006/table">
            <a:tbl>
              <a:tblPr firstRow="1" bandRow="1">
                <a:tableStyleId>{0E3FDE45-AF77-4B5C-9715-49D594BDF05E}</a:tableStyleId>
              </a:tblPr>
              <a:tblGrid>
                <a:gridCol w="211968">
                  <a:extLst>
                    <a:ext uri="{9D8B030D-6E8A-4147-A177-3AD203B41FA5}">
                      <a16:colId xmlns:a16="http://schemas.microsoft.com/office/drawing/2014/main" val="648060485"/>
                    </a:ext>
                  </a:extLst>
                </a:gridCol>
                <a:gridCol w="893928">
                  <a:extLst>
                    <a:ext uri="{9D8B030D-6E8A-4147-A177-3AD203B41FA5}">
                      <a16:colId xmlns:a16="http://schemas.microsoft.com/office/drawing/2014/main" val="4038171830"/>
                    </a:ext>
                  </a:extLst>
                </a:gridCol>
                <a:gridCol w="1581218">
                  <a:extLst>
                    <a:ext uri="{9D8B030D-6E8A-4147-A177-3AD203B41FA5}">
                      <a16:colId xmlns:a16="http://schemas.microsoft.com/office/drawing/2014/main" val="1832079200"/>
                    </a:ext>
                  </a:extLst>
                </a:gridCol>
                <a:gridCol w="2693959">
                  <a:extLst>
                    <a:ext uri="{9D8B030D-6E8A-4147-A177-3AD203B41FA5}">
                      <a16:colId xmlns:a16="http://schemas.microsoft.com/office/drawing/2014/main" val="1402621661"/>
                    </a:ext>
                  </a:extLst>
                </a:gridCol>
                <a:gridCol w="2707484">
                  <a:extLst>
                    <a:ext uri="{9D8B030D-6E8A-4147-A177-3AD203B41FA5}">
                      <a16:colId xmlns:a16="http://schemas.microsoft.com/office/drawing/2014/main" val="2606007907"/>
                    </a:ext>
                  </a:extLst>
                </a:gridCol>
                <a:gridCol w="769703">
                  <a:extLst>
                    <a:ext uri="{9D8B030D-6E8A-4147-A177-3AD203B41FA5}">
                      <a16:colId xmlns:a16="http://schemas.microsoft.com/office/drawing/2014/main" val="509903485"/>
                    </a:ext>
                  </a:extLst>
                </a:gridCol>
              </a:tblGrid>
              <a:tr h="396000">
                <a:tc>
                  <a:txBody>
                    <a:bodyPr/>
                    <a:lstStyle/>
                    <a:p>
                      <a:endParaRPr lang="en-GB"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4855875"/>
                  </a:ext>
                </a:extLst>
              </a:tr>
              <a:tr h="308385">
                <a:tc rowSpan="4">
                  <a:txBody>
                    <a:bodyPr/>
                    <a:lstStyle/>
                    <a:p>
                      <a:r>
                        <a:rPr lang="en-US" sz="800" b="1" dirty="0">
                          <a:solidFill>
                            <a:schemeClr val="bg1"/>
                          </a:solidFill>
                          <a:latin typeface="Arial" panose="020B0604020202020204" pitchFamily="34" charset="0"/>
                          <a:cs typeface="Arial" panose="020B0604020202020204" pitchFamily="34" charset="0"/>
                        </a:rPr>
                        <a:t>Data &amp; Analytics </a:t>
                      </a:r>
                      <a:endParaRPr lang="en-GB" sz="800" b="1" dirty="0">
                        <a:solidFill>
                          <a:schemeClr val="bg1"/>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r>
                        <a:rPr lang="en-GB" sz="800" b="0" dirty="0">
                          <a:solidFill>
                            <a:schemeClr val="bg1"/>
                          </a:solidFill>
                          <a:latin typeface="Arial" panose="020B0604020202020204" pitchFamily="34" charset="0"/>
                          <a:cs typeface="Arial" panose="020B0604020202020204" pitchFamily="34" charset="0"/>
                        </a:rPr>
                        <a:t>BI</a:t>
                      </a:r>
                    </a:p>
                  </a:txBody>
                  <a:tcPr marL="72000" marR="72000" marT="36000" marB="3600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3"/>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3">
                        <a:alpha val="2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T w="12700" cmpd="sng">
                      <a:noFill/>
                    </a:lnT>
                  </a:tcPr>
                </a:tc>
                <a:extLst>
                  <a:ext uri="{0D108BD9-81ED-4DB2-BD59-A6C34878D82A}">
                    <a16:rowId xmlns:a16="http://schemas.microsoft.com/office/drawing/2014/main" val="3833269904"/>
                  </a:ext>
                </a:extLst>
              </a:tr>
              <a:tr h="308385">
                <a:tc vMerge="1">
                  <a:txBody>
                    <a:bodyPr/>
                    <a:lstStyle/>
                    <a:p>
                      <a:endParaRPr lang="en-GB"/>
                    </a:p>
                  </a:txBody>
                  <a:tcPr/>
                </a:tc>
                <a:tc>
                  <a:txBody>
                    <a:bodyPr/>
                    <a:lstStyle/>
                    <a:p>
                      <a:r>
                        <a:rPr lang="en-GB" sz="800" b="0" dirty="0">
                          <a:solidFill>
                            <a:schemeClr val="bg1"/>
                          </a:solidFill>
                          <a:latin typeface="Arial" panose="020B0604020202020204" pitchFamily="34" charset="0"/>
                          <a:cs typeface="Arial" panose="020B0604020202020204" pitchFamily="34" charset="0"/>
                        </a:rPr>
                        <a:t>Data Standard</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3"/>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3">
                        <a:alpha val="2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38307499"/>
                  </a:ext>
                </a:extLst>
              </a:tr>
              <a:tr h="308385">
                <a:tc vMerge="1">
                  <a:txBody>
                    <a:bodyPr/>
                    <a:lstStyle/>
                    <a:p>
                      <a:endParaRPr lang="en-GB"/>
                    </a:p>
                  </a:txBody>
                  <a:tcPr/>
                </a:tc>
                <a:tc>
                  <a:txBody>
                    <a:bodyPr/>
                    <a:lstStyle/>
                    <a:p>
                      <a:r>
                        <a:rPr lang="en-GB" sz="800" b="0" dirty="0">
                          <a:solidFill>
                            <a:schemeClr val="bg1"/>
                          </a:solidFill>
                          <a:latin typeface="Arial" panose="020B0604020202020204" pitchFamily="34" charset="0"/>
                          <a:cs typeface="Arial" panose="020B0604020202020204" pitchFamily="34" charset="0"/>
                        </a:rPr>
                        <a:t>Cloud</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3"/>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3">
                        <a:alpha val="2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39284035"/>
                  </a:ext>
                </a:extLst>
              </a:tr>
              <a:tr h="308385">
                <a:tc vMerge="1">
                  <a:txBody>
                    <a:bodyPr/>
                    <a:lstStyle/>
                    <a:p>
                      <a:endParaRPr lang="en-GB"/>
                    </a:p>
                  </a:txBody>
                  <a:tcPr/>
                </a:tc>
                <a:tc>
                  <a:txBody>
                    <a:bodyPr/>
                    <a:lstStyle/>
                    <a:p>
                      <a:r>
                        <a:rPr lang="en-GB" sz="800" b="0" dirty="0">
                          <a:solidFill>
                            <a:schemeClr val="bg1"/>
                          </a:solidFill>
                          <a:latin typeface="Arial" panose="020B0604020202020204" pitchFamily="34" charset="0"/>
                          <a:cs typeface="Arial" panose="020B0604020202020204" pitchFamily="34" charset="0"/>
                        </a:rPr>
                        <a:t>CDR</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alpha val="2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12349745"/>
                  </a:ext>
                </a:extLst>
              </a:tr>
              <a:tr h="308385">
                <a:tc rowSpan="4">
                  <a:txBody>
                    <a:bodyPr/>
                    <a:lstStyle/>
                    <a:p>
                      <a:r>
                        <a:rPr lang="en-US" sz="800" b="1" dirty="0">
                          <a:solidFill>
                            <a:schemeClr val="bg1"/>
                          </a:solidFill>
                          <a:latin typeface="Arial" panose="020B0604020202020204" pitchFamily="34" charset="0"/>
                          <a:cs typeface="Arial" panose="020B0604020202020204" pitchFamily="34" charset="0"/>
                        </a:rPr>
                        <a:t>Technology &amp; Digital</a:t>
                      </a:r>
                      <a:endParaRPr lang="en-GB" sz="800" b="1" dirty="0">
                        <a:solidFill>
                          <a:schemeClr val="bg1"/>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lang="en-GB" sz="800" b="0">
                          <a:solidFill>
                            <a:schemeClr val="bg1"/>
                          </a:solidFill>
                          <a:latin typeface="Arial" panose="020B0604020202020204" pitchFamily="34" charset="0"/>
                          <a:cs typeface="Arial" panose="020B0604020202020204" pitchFamily="34" charset="0"/>
                        </a:rPr>
                        <a:t>EPR</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5"/>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3043268788"/>
                  </a:ext>
                </a:extLst>
              </a:tr>
              <a:tr h="308385">
                <a:tc vMerge="1">
                  <a:txBody>
                    <a:bodyPr/>
                    <a:lstStyle/>
                    <a:p>
                      <a:endParaRPr lang="en-GB"/>
                    </a:p>
                  </a:txBody>
                  <a:tcPr/>
                </a:tc>
                <a:tc>
                  <a:txBody>
                    <a:bodyPr/>
                    <a:lstStyle/>
                    <a:p>
                      <a:r>
                        <a:rPr lang="en-GB" sz="800" b="0">
                          <a:solidFill>
                            <a:schemeClr val="bg1"/>
                          </a:solidFill>
                          <a:latin typeface="Arial" panose="020B0604020202020204" pitchFamily="34" charset="0"/>
                          <a:cs typeface="Arial" panose="020B0604020202020204" pitchFamily="34" charset="0"/>
                        </a:rPr>
                        <a:t>Patient-Facing</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5"/>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50418705"/>
                  </a:ext>
                </a:extLst>
              </a:tr>
              <a:tr h="308385">
                <a:tc vMerge="1">
                  <a:txBody>
                    <a:bodyPr/>
                    <a:lstStyle/>
                    <a:p>
                      <a:endParaRPr lang="en-GB"/>
                    </a:p>
                  </a:txBody>
                  <a:tcPr/>
                </a:tc>
                <a:tc>
                  <a:txBody>
                    <a:bodyPr/>
                    <a:lstStyle/>
                    <a:p>
                      <a:r>
                        <a:rPr lang="en-GB" sz="800" b="0">
                          <a:solidFill>
                            <a:schemeClr val="bg1"/>
                          </a:solidFill>
                          <a:latin typeface="Arial" panose="020B0604020202020204" pitchFamily="34" charset="0"/>
                          <a:cs typeface="Arial" panose="020B0604020202020204" pitchFamily="34" charset="0"/>
                        </a:rPr>
                        <a:t>SSO</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5"/>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1869095"/>
                  </a:ext>
                </a:extLst>
              </a:tr>
              <a:tr h="308385">
                <a:tc vMerge="1">
                  <a:txBody>
                    <a:bodyPr/>
                    <a:lstStyle/>
                    <a:p>
                      <a:endParaRPr lang="en-GB"/>
                    </a:p>
                  </a:txBody>
                  <a:tcPr/>
                </a:tc>
                <a:tc>
                  <a:txBody>
                    <a:bodyPr/>
                    <a:lstStyle/>
                    <a:p>
                      <a:r>
                        <a:rPr lang="en-GB" sz="800" b="0">
                          <a:solidFill>
                            <a:schemeClr val="bg1"/>
                          </a:solidFill>
                          <a:latin typeface="Arial" panose="020B0604020202020204" pitchFamily="34" charset="0"/>
                          <a:cs typeface="Arial" panose="020B0604020202020204" pitchFamily="34" charset="0"/>
                        </a:rPr>
                        <a:t>Specific Clinical Programmes</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14503377"/>
                  </a:ext>
                </a:extLst>
              </a:tr>
              <a:tr h="308385">
                <a:tc rowSpan="4">
                  <a:txBody>
                    <a:bodyPr/>
                    <a:lstStyle/>
                    <a:p>
                      <a:r>
                        <a:rPr lang="en-US" sz="800" b="1">
                          <a:solidFill>
                            <a:schemeClr val="bg1"/>
                          </a:solidFill>
                          <a:latin typeface="Arial" panose="020B0604020202020204" pitchFamily="34" charset="0"/>
                          <a:cs typeface="Arial" panose="020B0604020202020204" pitchFamily="34" charset="0"/>
                        </a:rPr>
                        <a:t>Workforce &amp; Culture </a:t>
                      </a:r>
                      <a:endParaRPr lang="en-GB" sz="800" b="1">
                        <a:solidFill>
                          <a:schemeClr val="bg1"/>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r>
                        <a:rPr lang="en-GB" sz="800" b="0">
                          <a:solidFill>
                            <a:schemeClr val="bg1"/>
                          </a:solidFill>
                          <a:latin typeface="Arial" panose="020B0604020202020204" pitchFamily="34" charset="0"/>
                          <a:cs typeface="Arial" panose="020B0604020202020204" pitchFamily="34" charset="0"/>
                        </a:rPr>
                        <a:t>Co-production</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4">
                        <a:lumMod val="20000"/>
                        <a:lumOff val="80000"/>
                        <a:alpha val="2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3113123558"/>
                  </a:ext>
                </a:extLst>
              </a:tr>
              <a:tr h="308385">
                <a:tc vMerge="1">
                  <a:txBody>
                    <a:bodyPr/>
                    <a:lstStyle/>
                    <a:p>
                      <a:endParaRPr lang="en-GB"/>
                    </a:p>
                  </a:txBody>
                  <a:tcPr/>
                </a:tc>
                <a:tc>
                  <a:txBody>
                    <a:bodyPr/>
                    <a:lstStyle/>
                    <a:p>
                      <a:r>
                        <a:rPr lang="en-GB" sz="800" b="0">
                          <a:solidFill>
                            <a:schemeClr val="bg1"/>
                          </a:solidFill>
                          <a:latin typeface="Arial" panose="020B0604020202020204" pitchFamily="34" charset="0"/>
                          <a:cs typeface="Arial" panose="020B0604020202020204" pitchFamily="34" charset="0"/>
                        </a:rPr>
                        <a:t>Training &amp; Support</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4">
                        <a:lumMod val="20000"/>
                        <a:lumOff val="80000"/>
                        <a:alpha val="2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59636649"/>
                  </a:ext>
                </a:extLst>
              </a:tr>
              <a:tr h="308385">
                <a:tc vMerge="1">
                  <a:txBody>
                    <a:bodyPr/>
                    <a:lstStyle/>
                    <a:p>
                      <a:endParaRPr lang="en-GB"/>
                    </a:p>
                  </a:txBody>
                  <a:tcPr/>
                </a:tc>
                <a:tc>
                  <a:txBody>
                    <a:bodyPr/>
                    <a:lstStyle/>
                    <a:p>
                      <a:r>
                        <a:rPr lang="en-GB" sz="800" b="0" dirty="0">
                          <a:solidFill>
                            <a:schemeClr val="bg1"/>
                          </a:solidFill>
                          <a:latin typeface="Arial" panose="020B0604020202020204" pitchFamily="34" charset="0"/>
                          <a:cs typeface="Arial" panose="020B0604020202020204" pitchFamily="34" charset="0"/>
                        </a:rPr>
                        <a:t>Digital Services Workforce</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4">
                        <a:lumMod val="20000"/>
                        <a:lumOff val="80000"/>
                        <a:alpha val="2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85977207"/>
                  </a:ext>
                </a:extLst>
              </a:tr>
              <a:tr h="308385">
                <a:tc vMerge="1">
                  <a:txBody>
                    <a:bodyPr/>
                    <a:lstStyle/>
                    <a:p>
                      <a:endParaRPr lang="en-GB"/>
                    </a:p>
                  </a:txBody>
                  <a:tcPr/>
                </a:tc>
                <a:tc>
                  <a:txBody>
                    <a:bodyPr/>
                    <a:lstStyle/>
                    <a:p>
                      <a:r>
                        <a:rPr lang="en-GB" sz="800" b="0" dirty="0">
                          <a:solidFill>
                            <a:schemeClr val="bg1"/>
                          </a:solidFill>
                          <a:latin typeface="Arial" panose="020B0604020202020204" pitchFamily="34" charset="0"/>
                          <a:cs typeface="Arial" panose="020B0604020202020204" pitchFamily="34" charset="0"/>
                        </a:rPr>
                        <a:t>Clinical Digital Champions</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alpha val="2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17323398"/>
                  </a:ext>
                </a:extLst>
              </a:tr>
              <a:tr h="574958">
                <a:tc gridSpan="2">
                  <a:txBody>
                    <a:bodyPr/>
                    <a:lstStyle/>
                    <a:p>
                      <a:r>
                        <a:rPr lang="en-US" sz="800" b="1">
                          <a:solidFill>
                            <a:schemeClr val="bg1"/>
                          </a:solidFill>
                          <a:latin typeface="Arial" panose="020B0604020202020204" pitchFamily="34" charset="0"/>
                          <a:cs typeface="Arial" panose="020B0604020202020204" pitchFamily="34" charset="0"/>
                        </a:rPr>
                        <a:t>Org Functions </a:t>
                      </a:r>
                      <a:endParaRPr lang="en-GB" sz="800" b="1">
                        <a:solidFill>
                          <a:schemeClr val="bg1"/>
                        </a:solidFill>
                        <a:latin typeface="Arial" panose="020B0604020202020204" pitchFamily="34" charset="0"/>
                        <a:cs typeface="Arial" panose="020B0604020202020204" pitchFamily="34" charset="0"/>
                      </a:endParaRPr>
                    </a:p>
                  </a:txBody>
                  <a:tcPr marT="36000" marB="360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b="1"/>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p>
                      <a:endParaRPr lang="en-GB" b="1"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2668440886"/>
                  </a:ext>
                </a:extLst>
              </a:tr>
            </a:tbl>
          </a:graphicData>
        </a:graphic>
      </p:graphicFrame>
      <p:sp>
        <p:nvSpPr>
          <p:cNvPr id="11" name="Rectangle 10">
            <a:extLst>
              <a:ext uri="{FF2B5EF4-FFF2-40B4-BE49-F238E27FC236}">
                <a16:creationId xmlns:a16="http://schemas.microsoft.com/office/drawing/2014/main" id="{7A3EC960-2BB6-712E-30F1-54BFB6D70D23}"/>
              </a:ext>
            </a:extLst>
          </p:cNvPr>
          <p:cNvSpPr/>
          <p:nvPr/>
        </p:nvSpPr>
        <p:spPr>
          <a:xfrm>
            <a:off x="7181688" y="158855"/>
            <a:ext cx="1827696" cy="25643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7B14F557-5E1F-5F03-DDC0-34A4499CB53A}"/>
              </a:ext>
            </a:extLst>
          </p:cNvPr>
          <p:cNvSpPr/>
          <p:nvPr/>
        </p:nvSpPr>
        <p:spPr>
          <a:xfrm>
            <a:off x="142874" y="401787"/>
            <a:ext cx="8854960" cy="436902"/>
          </a:xfrm>
          <a:prstGeom prst="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chemeClr val="tx1"/>
                </a:solidFill>
                <a:effectLst/>
                <a:uFillTx/>
                <a:latin typeface="+mn-lt"/>
                <a:ea typeface="+mn-ea"/>
                <a:cs typeface="+mn-cs"/>
                <a:sym typeface="Helvetica Neue Medium"/>
              </a:rPr>
              <a:t>                           </a:t>
            </a:r>
            <a:endParaRPr kumimoji="0" lang="en-GB" sz="80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Title 1">
            <a:extLst>
              <a:ext uri="{FF2B5EF4-FFF2-40B4-BE49-F238E27FC236}">
                <a16:creationId xmlns:a16="http://schemas.microsoft.com/office/drawing/2014/main" id="{89F9595A-FB95-78D8-C657-1F933E22F6FD}"/>
              </a:ext>
            </a:extLst>
          </p:cNvPr>
          <p:cNvSpPr>
            <a:spLocks noGrp="1"/>
          </p:cNvSpPr>
          <p:nvPr>
            <p:ph type="title"/>
          </p:nvPr>
        </p:nvSpPr>
        <p:spPr>
          <a:xfrm>
            <a:off x="65915" y="-134057"/>
            <a:ext cx="7886700" cy="812710"/>
          </a:xfrm>
        </p:spPr>
        <p:txBody>
          <a:bodyPr>
            <a:normAutofit/>
          </a:bodyPr>
          <a:lstStyle/>
          <a:p>
            <a:r>
              <a:rPr lang="en-US" sz="1400" dirty="0"/>
              <a:t>2025-2036 Digitally Enabling The One Bay Way Overview </a:t>
            </a:r>
          </a:p>
        </p:txBody>
      </p:sp>
      <p:sp>
        <p:nvSpPr>
          <p:cNvPr id="3" name="Arrow: Right 2">
            <a:extLst>
              <a:ext uri="{FF2B5EF4-FFF2-40B4-BE49-F238E27FC236}">
                <a16:creationId xmlns:a16="http://schemas.microsoft.com/office/drawing/2014/main" id="{ACE55192-2F9F-307D-F979-FC087C853550}"/>
              </a:ext>
            </a:extLst>
          </p:cNvPr>
          <p:cNvSpPr/>
          <p:nvPr/>
        </p:nvSpPr>
        <p:spPr>
          <a:xfrm>
            <a:off x="1283885" y="633012"/>
            <a:ext cx="7303544" cy="258333"/>
          </a:xfrm>
          <a:prstGeom prst="rightArrow">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400" b="0">
                <a:solidFill>
                  <a:schemeClr val="tx1"/>
                </a:solidFill>
                <a:latin typeface="+mn-lt"/>
                <a:ea typeface="+mn-ea"/>
                <a:cs typeface="+mn-cs"/>
                <a:sym typeface="Helvetica Neue Medium"/>
              </a:rPr>
              <a:t>		</a:t>
            </a: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37" name="Straight Connector 36">
            <a:extLst>
              <a:ext uri="{FF2B5EF4-FFF2-40B4-BE49-F238E27FC236}">
                <a16:creationId xmlns:a16="http://schemas.microsoft.com/office/drawing/2014/main" id="{C326E953-E304-93E8-ECF1-5CEEC2340FA1}"/>
              </a:ext>
            </a:extLst>
          </p:cNvPr>
          <p:cNvCxnSpPr>
            <a:cxnSpLocks/>
          </p:cNvCxnSpPr>
          <p:nvPr/>
        </p:nvCxnSpPr>
        <p:spPr>
          <a:xfrm>
            <a:off x="6330495" y="832867"/>
            <a:ext cx="0" cy="4122344"/>
          </a:xfrm>
          <a:prstGeom prst="line">
            <a:avLst/>
          </a:prstGeom>
          <a:noFill/>
          <a:ln w="28575" cap="flat">
            <a:solidFill>
              <a:schemeClr val="bg1">
                <a:lumMod val="75000"/>
              </a:schemeClr>
            </a:solidFill>
            <a:prstDash val="sysDash"/>
            <a:miter lim="400000"/>
          </a:ln>
          <a:effectLst/>
          <a:sp3d/>
        </p:spPr>
        <p:style>
          <a:lnRef idx="0">
            <a:scrgbClr r="0" g="0" b="0"/>
          </a:lnRef>
          <a:fillRef idx="0">
            <a:scrgbClr r="0" g="0" b="0"/>
          </a:fillRef>
          <a:effectRef idx="0">
            <a:scrgbClr r="0" g="0" b="0"/>
          </a:effectRef>
          <a:fontRef idx="none"/>
        </p:style>
      </p:cxnSp>
      <p:sp>
        <p:nvSpPr>
          <p:cNvPr id="5" name="Rectangle 4">
            <a:extLst>
              <a:ext uri="{FF2B5EF4-FFF2-40B4-BE49-F238E27FC236}">
                <a16:creationId xmlns:a16="http://schemas.microsoft.com/office/drawing/2014/main" id="{9C0539E3-25F3-9726-B1C6-4E152B72CD7A}"/>
              </a:ext>
            </a:extLst>
          </p:cNvPr>
          <p:cNvSpPr/>
          <p:nvPr/>
        </p:nvSpPr>
        <p:spPr>
          <a:xfrm>
            <a:off x="1235573"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rgbClr val="1F355E"/>
                </a:solidFill>
                <a:effectLst/>
                <a:uFillTx/>
                <a:latin typeface="Arial Black" panose="020B0A04020102020204" pitchFamily="34" charset="0"/>
                <a:ea typeface="+mn-ea"/>
                <a:cs typeface="+mn-cs"/>
                <a:sym typeface="Helvetica Neue Medium"/>
              </a:rPr>
              <a:t>2025</a:t>
            </a:r>
          </a:p>
        </p:txBody>
      </p:sp>
      <p:sp>
        <p:nvSpPr>
          <p:cNvPr id="6" name="Rectangle 5">
            <a:extLst>
              <a:ext uri="{FF2B5EF4-FFF2-40B4-BE49-F238E27FC236}">
                <a16:creationId xmlns:a16="http://schemas.microsoft.com/office/drawing/2014/main" id="{B9C92781-222A-D2C4-205A-13363558F358}"/>
              </a:ext>
            </a:extLst>
          </p:cNvPr>
          <p:cNvSpPr/>
          <p:nvPr/>
        </p:nvSpPr>
        <p:spPr>
          <a:xfrm>
            <a:off x="8587849"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rgbClr val="1F355E"/>
                </a:solidFill>
                <a:effectLst/>
                <a:uFillTx/>
                <a:latin typeface="Arial Black" panose="020B0A04020102020204" pitchFamily="34" charset="0"/>
                <a:ea typeface="+mn-ea"/>
                <a:cs typeface="+mn-cs"/>
                <a:sym typeface="Helvetica Neue Medium"/>
              </a:rPr>
              <a:t>2036</a:t>
            </a:r>
          </a:p>
        </p:txBody>
      </p:sp>
      <p:sp>
        <p:nvSpPr>
          <p:cNvPr id="24" name="Rectangle 23">
            <a:extLst>
              <a:ext uri="{FF2B5EF4-FFF2-40B4-BE49-F238E27FC236}">
                <a16:creationId xmlns:a16="http://schemas.microsoft.com/office/drawing/2014/main" id="{D2791BEF-00BE-A448-850E-2884FB09BFD1}"/>
              </a:ext>
            </a:extLst>
          </p:cNvPr>
          <p:cNvSpPr/>
          <p:nvPr/>
        </p:nvSpPr>
        <p:spPr>
          <a:xfrm>
            <a:off x="3686332"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rgbClr val="1F355E"/>
                </a:solidFill>
                <a:effectLst/>
                <a:uFillTx/>
                <a:latin typeface="Arial Black" panose="020B0A04020102020204" pitchFamily="34" charset="0"/>
                <a:ea typeface="+mn-ea"/>
                <a:cs typeface="+mn-cs"/>
                <a:sym typeface="Helvetica Neue Medium"/>
              </a:rPr>
              <a:t>20</a:t>
            </a:r>
            <a:r>
              <a:rPr lang="en-GB" sz="1050" dirty="0">
                <a:solidFill>
                  <a:srgbClr val="1F355E"/>
                </a:solidFill>
                <a:latin typeface="Arial Black" panose="020B0A04020102020204" pitchFamily="34" charset="0"/>
                <a:ea typeface="+mn-ea"/>
                <a:cs typeface="+mn-cs"/>
                <a:sym typeface="Helvetica Neue Medium"/>
              </a:rPr>
              <a:t>28</a:t>
            </a:r>
            <a:endParaRPr kumimoji="0" lang="en-GB" sz="1050" i="0" u="none" strike="noStrike" cap="none" spc="0" normalizeH="0" baseline="0" dirty="0">
              <a:ln>
                <a:noFill/>
              </a:ln>
              <a:solidFill>
                <a:srgbClr val="1F355E"/>
              </a:solidFill>
              <a:effectLst/>
              <a:uFillTx/>
              <a:latin typeface="Arial Black" panose="020B0A04020102020204" pitchFamily="34" charset="0"/>
              <a:ea typeface="+mn-ea"/>
              <a:cs typeface="+mn-cs"/>
              <a:sym typeface="Helvetica Neue Medium"/>
            </a:endParaRPr>
          </a:p>
        </p:txBody>
      </p:sp>
      <p:cxnSp>
        <p:nvCxnSpPr>
          <p:cNvPr id="42" name="Straight Connector 41">
            <a:extLst>
              <a:ext uri="{FF2B5EF4-FFF2-40B4-BE49-F238E27FC236}">
                <a16:creationId xmlns:a16="http://schemas.microsoft.com/office/drawing/2014/main" id="{D4752AAA-9247-1255-D1AB-AC2EB68F2E4E}"/>
              </a:ext>
            </a:extLst>
          </p:cNvPr>
          <p:cNvCxnSpPr>
            <a:cxnSpLocks/>
            <a:stCxn id="24" idx="2"/>
          </p:cNvCxnSpPr>
          <p:nvPr/>
        </p:nvCxnSpPr>
        <p:spPr>
          <a:xfrm>
            <a:off x="3891115" y="835112"/>
            <a:ext cx="0" cy="4299815"/>
          </a:xfrm>
          <a:prstGeom prst="line">
            <a:avLst/>
          </a:prstGeom>
          <a:noFill/>
          <a:ln w="28575" cap="flat">
            <a:solidFill>
              <a:schemeClr val="bg1">
                <a:lumMod val="75000"/>
              </a:schemeClr>
            </a:solidFill>
            <a:prstDash val="sysDash"/>
            <a:miter lim="400000"/>
          </a:ln>
          <a:effectLst/>
          <a:sp3d/>
        </p:spPr>
        <p:style>
          <a:lnRef idx="0">
            <a:scrgbClr r="0" g="0" b="0"/>
          </a:lnRef>
          <a:fillRef idx="0">
            <a:scrgbClr r="0" g="0" b="0"/>
          </a:fillRef>
          <a:effectRef idx="0">
            <a:scrgbClr r="0" g="0" b="0"/>
          </a:effectRef>
          <a:fontRef idx="none"/>
        </p:style>
      </p:cxnSp>
      <p:sp>
        <p:nvSpPr>
          <p:cNvPr id="43" name="Rectangle 42">
            <a:extLst>
              <a:ext uri="{FF2B5EF4-FFF2-40B4-BE49-F238E27FC236}">
                <a16:creationId xmlns:a16="http://schemas.microsoft.com/office/drawing/2014/main" id="{9BF04D19-4E8E-2241-E997-058EAD0A07E8}"/>
              </a:ext>
            </a:extLst>
          </p:cNvPr>
          <p:cNvSpPr/>
          <p:nvPr/>
        </p:nvSpPr>
        <p:spPr>
          <a:xfrm>
            <a:off x="6137091"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rgbClr val="1F355E"/>
                </a:solidFill>
                <a:effectLst/>
                <a:uFillTx/>
                <a:latin typeface="Arial Black" panose="020B0A04020102020204" pitchFamily="34" charset="0"/>
                <a:ea typeface="+mn-ea"/>
                <a:cs typeface="+mn-cs"/>
                <a:sym typeface="Helvetica Neue Medium"/>
              </a:rPr>
              <a:t>2032</a:t>
            </a:r>
          </a:p>
        </p:txBody>
      </p:sp>
      <p:sp>
        <p:nvSpPr>
          <p:cNvPr id="92" name="Diamond 91">
            <a:extLst>
              <a:ext uri="{FF2B5EF4-FFF2-40B4-BE49-F238E27FC236}">
                <a16:creationId xmlns:a16="http://schemas.microsoft.com/office/drawing/2014/main" id="{2968346E-30E0-26B7-46CA-91DD526834B8}"/>
              </a:ext>
            </a:extLst>
          </p:cNvPr>
          <p:cNvSpPr/>
          <p:nvPr/>
        </p:nvSpPr>
        <p:spPr>
          <a:xfrm>
            <a:off x="5082097" y="706560"/>
            <a:ext cx="98850" cy="99336"/>
          </a:xfrm>
          <a:prstGeom prst="diamond">
            <a:avLst/>
          </a:prstGeom>
          <a:solidFill>
            <a:srgbClr val="FFFF00"/>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3" name="Diamond 92">
            <a:extLst>
              <a:ext uri="{FF2B5EF4-FFF2-40B4-BE49-F238E27FC236}">
                <a16:creationId xmlns:a16="http://schemas.microsoft.com/office/drawing/2014/main" id="{58EBAC02-8496-2318-B8B4-B9C5C32AD5AE}"/>
              </a:ext>
            </a:extLst>
          </p:cNvPr>
          <p:cNvSpPr/>
          <p:nvPr/>
        </p:nvSpPr>
        <p:spPr>
          <a:xfrm>
            <a:off x="4386670" y="706560"/>
            <a:ext cx="98850" cy="99336"/>
          </a:xfrm>
          <a:prstGeom prst="diamond">
            <a:avLst/>
          </a:prstGeom>
          <a:solidFill>
            <a:srgbClr val="FFFF00"/>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4" name="Oval 93">
            <a:extLst>
              <a:ext uri="{FF2B5EF4-FFF2-40B4-BE49-F238E27FC236}">
                <a16:creationId xmlns:a16="http://schemas.microsoft.com/office/drawing/2014/main" id="{8874E29E-9E66-371E-4275-7DE5CA70CC74}"/>
              </a:ext>
            </a:extLst>
          </p:cNvPr>
          <p:cNvSpPr/>
          <p:nvPr/>
        </p:nvSpPr>
        <p:spPr>
          <a:xfrm>
            <a:off x="3807552" y="438779"/>
            <a:ext cx="1274125" cy="267781"/>
          </a:xfrm>
          <a:prstGeom prst="ellipse">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Cloud data storage implemented</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5" name="Oval 94">
            <a:extLst>
              <a:ext uri="{FF2B5EF4-FFF2-40B4-BE49-F238E27FC236}">
                <a16:creationId xmlns:a16="http://schemas.microsoft.com/office/drawing/2014/main" id="{F713780C-6CF6-29EA-8B3A-36F72F2F1302}"/>
              </a:ext>
            </a:extLst>
          </p:cNvPr>
          <p:cNvSpPr/>
          <p:nvPr/>
        </p:nvSpPr>
        <p:spPr>
          <a:xfrm>
            <a:off x="4726625" y="438779"/>
            <a:ext cx="837960" cy="267781"/>
          </a:xfrm>
          <a:prstGeom prst="ellipse">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EPR</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implemented</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cxnSp>
        <p:nvCxnSpPr>
          <p:cNvPr id="35" name="Straight Connector 34">
            <a:extLst>
              <a:ext uri="{FF2B5EF4-FFF2-40B4-BE49-F238E27FC236}">
                <a16:creationId xmlns:a16="http://schemas.microsoft.com/office/drawing/2014/main" id="{E01F2BDD-5E73-0F14-ED5F-9B434E446E4B}"/>
              </a:ext>
            </a:extLst>
          </p:cNvPr>
          <p:cNvCxnSpPr>
            <a:cxnSpLocks/>
          </p:cNvCxnSpPr>
          <p:nvPr/>
        </p:nvCxnSpPr>
        <p:spPr>
          <a:xfrm>
            <a:off x="7520313" y="289403"/>
            <a:ext cx="311173" cy="0"/>
          </a:xfrm>
          <a:prstGeom prst="line">
            <a:avLst/>
          </a:prstGeom>
          <a:noFill/>
          <a:ln w="19050" cap="flat">
            <a:solidFill>
              <a:srgbClr val="FFFF00"/>
            </a:solidFill>
            <a:prstDash val="sysDash"/>
            <a:miter lim="400000"/>
          </a:ln>
          <a:effectLst/>
          <a:sp3d/>
        </p:spPr>
        <p:style>
          <a:lnRef idx="0">
            <a:scrgbClr r="0" g="0" b="0"/>
          </a:lnRef>
          <a:fillRef idx="0">
            <a:scrgbClr r="0" g="0" b="0"/>
          </a:fillRef>
          <a:effectRef idx="0">
            <a:scrgbClr r="0" g="0" b="0"/>
          </a:effectRef>
          <a:fontRef idx="none"/>
        </p:style>
      </p:cxnSp>
      <p:sp>
        <p:nvSpPr>
          <p:cNvPr id="52" name="Rectangle 51">
            <a:extLst>
              <a:ext uri="{FF2B5EF4-FFF2-40B4-BE49-F238E27FC236}">
                <a16:creationId xmlns:a16="http://schemas.microsoft.com/office/drawing/2014/main" id="{4BF28DC0-57F3-69C8-BCCD-5CB36CE0FB67}"/>
              </a:ext>
            </a:extLst>
          </p:cNvPr>
          <p:cNvSpPr/>
          <p:nvPr/>
        </p:nvSpPr>
        <p:spPr>
          <a:xfrm>
            <a:off x="1795801" y="2106950"/>
            <a:ext cx="1102795" cy="216000"/>
          </a:xfrm>
          <a:prstGeom prst="rect">
            <a:avLst/>
          </a:prstGeom>
          <a:solidFill>
            <a:schemeClr val="accent5"/>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Developing EPR Strategy</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53" name="Rectangle 52">
            <a:extLst>
              <a:ext uri="{FF2B5EF4-FFF2-40B4-BE49-F238E27FC236}">
                <a16:creationId xmlns:a16="http://schemas.microsoft.com/office/drawing/2014/main" id="{028DC575-0177-6D3E-ED57-76AAB73EEB62}"/>
              </a:ext>
            </a:extLst>
          </p:cNvPr>
          <p:cNvSpPr/>
          <p:nvPr/>
        </p:nvSpPr>
        <p:spPr>
          <a:xfrm>
            <a:off x="2945315" y="2084828"/>
            <a:ext cx="1565900" cy="108000"/>
          </a:xfrm>
          <a:prstGeom prst="rect">
            <a:avLst/>
          </a:prstGeom>
          <a:solidFill>
            <a:schemeClr val="accent5"/>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P</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rocuring / developing EPR</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60" name="Rectangle 59">
            <a:extLst>
              <a:ext uri="{FF2B5EF4-FFF2-40B4-BE49-F238E27FC236}">
                <a16:creationId xmlns:a16="http://schemas.microsoft.com/office/drawing/2014/main" id="{FEEDF989-1C7D-7197-47F1-ACB135F0FB85}"/>
              </a:ext>
            </a:extLst>
          </p:cNvPr>
          <p:cNvSpPr/>
          <p:nvPr/>
        </p:nvSpPr>
        <p:spPr>
          <a:xfrm>
            <a:off x="4572000" y="2106950"/>
            <a:ext cx="1758492" cy="216000"/>
          </a:xfrm>
          <a:prstGeom prst="rect">
            <a:avLst/>
          </a:prstGeom>
          <a:solidFill>
            <a:schemeClr val="accent5"/>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err="1">
                <a:solidFill>
                  <a:schemeClr val="bg1"/>
                </a:solidFill>
                <a:latin typeface="Arial" panose="020B0604020202020204" pitchFamily="34" charset="0"/>
                <a:ea typeface="+mn-ea"/>
                <a:cs typeface="Arial" panose="020B0604020202020204" pitchFamily="34" charset="0"/>
                <a:sym typeface="Helvetica Neue Medium"/>
              </a:rPr>
              <a:t>Mobilising</a:t>
            </a:r>
            <a:r>
              <a:rPr lang="en-US" sz="700" b="0">
                <a:solidFill>
                  <a:schemeClr val="bg1"/>
                </a:solidFill>
                <a:latin typeface="Arial" panose="020B0604020202020204" pitchFamily="34" charset="0"/>
                <a:ea typeface="+mn-ea"/>
                <a:cs typeface="Arial" panose="020B0604020202020204" pitchFamily="34" charset="0"/>
                <a:sym typeface="Helvetica Neue Medium"/>
              </a:rPr>
              <a:t> the EPR Model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61" name="Rectangle 60">
            <a:extLst>
              <a:ext uri="{FF2B5EF4-FFF2-40B4-BE49-F238E27FC236}">
                <a16:creationId xmlns:a16="http://schemas.microsoft.com/office/drawing/2014/main" id="{8D58C806-54C1-7391-B762-346C4AA74E57}"/>
              </a:ext>
            </a:extLst>
          </p:cNvPr>
          <p:cNvSpPr/>
          <p:nvPr/>
        </p:nvSpPr>
        <p:spPr>
          <a:xfrm>
            <a:off x="6394931" y="2106950"/>
            <a:ext cx="2606193" cy="216000"/>
          </a:xfrm>
          <a:prstGeom prst="rect">
            <a:avLst/>
          </a:prstGeom>
          <a:solidFill>
            <a:schemeClr val="accent5"/>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Maintenance of the EPR Model and potential to integrate capabilities e.g. workflow and back-office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86" name="Rectangle 85">
            <a:extLst>
              <a:ext uri="{FF2B5EF4-FFF2-40B4-BE49-F238E27FC236}">
                <a16:creationId xmlns:a16="http://schemas.microsoft.com/office/drawing/2014/main" id="{2B7164FA-BFE1-9B6D-C270-7DA98042C3CA}"/>
              </a:ext>
            </a:extLst>
          </p:cNvPr>
          <p:cNvSpPr/>
          <p:nvPr/>
        </p:nvSpPr>
        <p:spPr>
          <a:xfrm>
            <a:off x="1245589" y="1500351"/>
            <a:ext cx="1023407" cy="216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Business Case for Cloud Strategy</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98" name="Rectangle 97">
            <a:extLst>
              <a:ext uri="{FF2B5EF4-FFF2-40B4-BE49-F238E27FC236}">
                <a16:creationId xmlns:a16="http://schemas.microsoft.com/office/drawing/2014/main" id="{46FB0516-0879-EF3B-9D25-44D5F8B2D7B0}"/>
              </a:ext>
            </a:extLst>
          </p:cNvPr>
          <p:cNvSpPr/>
          <p:nvPr/>
        </p:nvSpPr>
        <p:spPr>
          <a:xfrm>
            <a:off x="2318595" y="1498751"/>
            <a:ext cx="1508086" cy="216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Procure &amp; pilot cloud storage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99" name="Rectangle 98">
            <a:extLst>
              <a:ext uri="{FF2B5EF4-FFF2-40B4-BE49-F238E27FC236}">
                <a16:creationId xmlns:a16="http://schemas.microsoft.com/office/drawing/2014/main" id="{F3F921D1-153C-9B30-07CC-F89A50EA9233}"/>
              </a:ext>
            </a:extLst>
          </p:cNvPr>
          <p:cNvSpPr/>
          <p:nvPr/>
        </p:nvSpPr>
        <p:spPr>
          <a:xfrm>
            <a:off x="3876281" y="1498750"/>
            <a:ext cx="2454212" cy="108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Continued migration of clinical systems and data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0" name="Rectangle 99">
            <a:extLst>
              <a:ext uri="{FF2B5EF4-FFF2-40B4-BE49-F238E27FC236}">
                <a16:creationId xmlns:a16="http://schemas.microsoft.com/office/drawing/2014/main" id="{197A717A-9EAC-F3CD-B103-092100BB40F1}"/>
              </a:ext>
            </a:extLst>
          </p:cNvPr>
          <p:cNvSpPr/>
          <p:nvPr/>
        </p:nvSpPr>
        <p:spPr>
          <a:xfrm>
            <a:off x="6370655" y="1498751"/>
            <a:ext cx="2606191" cy="216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Maintenance of cloud </a:t>
            </a:r>
            <a:r>
              <a:rPr lang="en-US" sz="700" b="0" err="1">
                <a:solidFill>
                  <a:schemeClr val="bg1"/>
                </a:solidFill>
                <a:latin typeface="Arial" panose="020B0604020202020204" pitchFamily="34" charset="0"/>
                <a:ea typeface="+mn-ea"/>
                <a:cs typeface="Arial" panose="020B0604020202020204" pitchFamily="34" charset="0"/>
                <a:sym typeface="Helvetica Neue Medium"/>
              </a:rPr>
              <a:t>infrasturcture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03" name="Rectangle 102">
            <a:extLst>
              <a:ext uri="{FF2B5EF4-FFF2-40B4-BE49-F238E27FC236}">
                <a16:creationId xmlns:a16="http://schemas.microsoft.com/office/drawing/2014/main" id="{9C9A2842-48AF-8CA6-58F9-6F1F6468A8A8}"/>
              </a:ext>
            </a:extLst>
          </p:cNvPr>
          <p:cNvSpPr/>
          <p:nvPr/>
        </p:nvSpPr>
        <p:spPr>
          <a:xfrm>
            <a:off x="1345913" y="882210"/>
            <a:ext cx="1336321" cy="216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cs typeface="Arial" panose="020B0604020202020204" pitchFamily="34" charset="0"/>
              </a:rPr>
              <a:t>R</a:t>
            </a:r>
            <a:r>
              <a:rPr lang="en-US" sz="700" b="0" i="0">
                <a:solidFill>
                  <a:schemeClr val="bg1"/>
                </a:solidFill>
                <a:effectLst/>
                <a:latin typeface="Arial" panose="020B0604020202020204" pitchFamily="34" charset="0"/>
                <a:cs typeface="Arial" panose="020B0604020202020204" pitchFamily="34" charset="0"/>
              </a:rPr>
              <a:t>eal-time data available through a modern BI platform </a:t>
            </a:r>
            <a:endParaRPr kumimoji="0" lang="en-GB" sz="700" b="0" i="0" u="none" strike="noStrike" cap="none" spc="0" normalizeH="0" baseline="0">
              <a:ln>
                <a:noFill/>
              </a:ln>
              <a:solidFill>
                <a:schemeClr val="bg1"/>
              </a:solidFill>
              <a:effectLst/>
              <a:highlight>
                <a:srgbClr val="FFFF00"/>
              </a:highlight>
              <a:uFillTx/>
              <a:latin typeface="Arial" panose="020B0604020202020204" pitchFamily="34" charset="0"/>
              <a:ea typeface="+mn-ea"/>
              <a:cs typeface="Arial" panose="020B0604020202020204" pitchFamily="34" charset="0"/>
              <a:sym typeface="Helvetica Neue Medium"/>
            </a:endParaRPr>
          </a:p>
        </p:txBody>
      </p:sp>
      <p:sp>
        <p:nvSpPr>
          <p:cNvPr id="104" name="Rectangle 103">
            <a:extLst>
              <a:ext uri="{FF2B5EF4-FFF2-40B4-BE49-F238E27FC236}">
                <a16:creationId xmlns:a16="http://schemas.microsoft.com/office/drawing/2014/main" id="{09CE63B9-7A45-5C11-F08B-EFE88ABD4C9F}"/>
              </a:ext>
            </a:extLst>
          </p:cNvPr>
          <p:cNvSpPr/>
          <p:nvPr/>
        </p:nvSpPr>
        <p:spPr>
          <a:xfrm>
            <a:off x="2736377" y="884793"/>
            <a:ext cx="1121403" cy="216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chemeClr val="bg1"/>
                </a:solidFill>
                <a:effectLst/>
                <a:latin typeface="Arial" panose="020B0604020202020204" pitchFamily="34" charset="0"/>
                <a:ea typeface="+mn-ea"/>
                <a:cs typeface="Arial" panose="020B0604020202020204" pitchFamily="34" charset="0"/>
                <a:sym typeface="Helvetica Neue Medium"/>
              </a:rPr>
              <a:t>Managing patient cohorts with holistic data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10" name="Rectangle 109">
            <a:extLst>
              <a:ext uri="{FF2B5EF4-FFF2-40B4-BE49-F238E27FC236}">
                <a16:creationId xmlns:a16="http://schemas.microsoft.com/office/drawing/2014/main" id="{A14819CC-262E-05C4-6870-63BF9E7A81AB}"/>
              </a:ext>
            </a:extLst>
          </p:cNvPr>
          <p:cNvSpPr/>
          <p:nvPr/>
        </p:nvSpPr>
        <p:spPr>
          <a:xfrm>
            <a:off x="6336076" y="1005196"/>
            <a:ext cx="2656800" cy="108000"/>
          </a:xfrm>
          <a:prstGeom prst="rect">
            <a:avLst/>
          </a:prstGeom>
          <a:solidFill>
            <a:schemeClr val="accent3"/>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chemeClr val="bg1"/>
                </a:solidFill>
                <a:effectLst/>
                <a:latin typeface="Arial" panose="020B0604020202020204" pitchFamily="34" charset="0"/>
                <a:ea typeface="+mn-ea"/>
                <a:cs typeface="Arial" panose="020B0604020202020204" pitchFamily="34" charset="0"/>
                <a:sym typeface="Helvetica Neue Medium"/>
              </a:rPr>
              <a:t>Longitudinal data </a:t>
            </a:r>
            <a:r>
              <a:rPr lang="en-US" sz="700" b="0">
                <a:solidFill>
                  <a:schemeClr val="bg1"/>
                </a:solidFill>
                <a:latin typeface="Arial" panose="020B0604020202020204" pitchFamily="34" charset="0"/>
                <a:ea typeface="+mn-ea"/>
                <a:cs typeface="Arial" panose="020B0604020202020204" pitchFamily="34" charset="0"/>
                <a:sym typeface="Helvetica Neue Medium"/>
              </a:rPr>
              <a:t>sets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11" name="Rectangle 110">
            <a:extLst>
              <a:ext uri="{FF2B5EF4-FFF2-40B4-BE49-F238E27FC236}">
                <a16:creationId xmlns:a16="http://schemas.microsoft.com/office/drawing/2014/main" id="{1DDE0BF5-C177-AD5C-A02D-8A2755A5DBF6}"/>
              </a:ext>
            </a:extLst>
          </p:cNvPr>
          <p:cNvSpPr/>
          <p:nvPr/>
        </p:nvSpPr>
        <p:spPr>
          <a:xfrm>
            <a:off x="6826552" y="857544"/>
            <a:ext cx="2165115" cy="107443"/>
          </a:xfrm>
          <a:prstGeom prst="rect">
            <a:avLst/>
          </a:prstGeom>
          <a:solidFill>
            <a:schemeClr val="accent3"/>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cap="none" spc="0" normalizeH="0" baseline="0">
                <a:ln>
                  <a:noFill/>
                </a:ln>
                <a:solidFill>
                  <a:schemeClr val="bg1"/>
                </a:solidFill>
                <a:uFillTx/>
                <a:latin typeface="Arial" panose="020B0604020202020204" pitchFamily="34" charset="0"/>
                <a:ea typeface="+mn-ea"/>
                <a:cs typeface="Arial" panose="020B0604020202020204" pitchFamily="34" charset="0"/>
                <a:sym typeface="Helvetica Neue Medium"/>
              </a:rPr>
              <a:t>Extensive BI capability including AI integration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12" name="Rectangle 111">
            <a:extLst>
              <a:ext uri="{FF2B5EF4-FFF2-40B4-BE49-F238E27FC236}">
                <a16:creationId xmlns:a16="http://schemas.microsoft.com/office/drawing/2014/main" id="{CF29E6DE-A911-1F1E-4D42-A7BDB7796FC4}"/>
              </a:ext>
            </a:extLst>
          </p:cNvPr>
          <p:cNvSpPr/>
          <p:nvPr/>
        </p:nvSpPr>
        <p:spPr>
          <a:xfrm>
            <a:off x="1245589" y="1181303"/>
            <a:ext cx="876638" cy="216000"/>
          </a:xfrm>
          <a:prstGeom prst="rect">
            <a:avLst/>
          </a:prstGeom>
          <a:solidFill>
            <a:schemeClr val="accent3"/>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Data assessment and mapping</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13" name="Rectangle 112">
            <a:extLst>
              <a:ext uri="{FF2B5EF4-FFF2-40B4-BE49-F238E27FC236}">
                <a16:creationId xmlns:a16="http://schemas.microsoft.com/office/drawing/2014/main" id="{6905C859-708E-2876-6E4C-B0448357C670}"/>
              </a:ext>
            </a:extLst>
          </p:cNvPr>
          <p:cNvSpPr/>
          <p:nvPr/>
        </p:nvSpPr>
        <p:spPr>
          <a:xfrm>
            <a:off x="5098852" y="858801"/>
            <a:ext cx="1674502" cy="108000"/>
          </a:xfrm>
          <a:prstGeom prst="rect">
            <a:avLst/>
          </a:prstGeom>
          <a:solidFill>
            <a:schemeClr val="accent3"/>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cap="none" spc="0" normalizeH="0" baseline="0">
                <a:ln>
                  <a:noFill/>
                </a:ln>
                <a:solidFill>
                  <a:schemeClr val="bg1"/>
                </a:solidFill>
                <a:uFillTx/>
                <a:latin typeface="Arial" panose="020B0604020202020204" pitchFamily="34" charset="0"/>
                <a:ea typeface="+mn-ea"/>
                <a:cs typeface="Arial" panose="020B0604020202020204" pitchFamily="34" charset="0"/>
                <a:sym typeface="Helvetica Neue Medium"/>
              </a:rPr>
              <a:t>Developing predictive models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15" name="Rectangle 114">
            <a:extLst>
              <a:ext uri="{FF2B5EF4-FFF2-40B4-BE49-F238E27FC236}">
                <a16:creationId xmlns:a16="http://schemas.microsoft.com/office/drawing/2014/main" id="{EC18925E-842B-AD07-69D1-2DE2A386D17F}"/>
              </a:ext>
            </a:extLst>
          </p:cNvPr>
          <p:cNvSpPr/>
          <p:nvPr/>
        </p:nvSpPr>
        <p:spPr>
          <a:xfrm>
            <a:off x="3922216" y="1003727"/>
            <a:ext cx="2376000" cy="108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chemeClr val="bg1"/>
                </a:solidFill>
                <a:effectLst/>
                <a:latin typeface="Arial" panose="020B0604020202020204" pitchFamily="34" charset="0"/>
                <a:ea typeface="+mn-ea"/>
                <a:cs typeface="Arial" panose="020B0604020202020204" pitchFamily="34" charset="0"/>
                <a:sym typeface="Helvetica Neue Medium"/>
              </a:rPr>
              <a:t>Partne</a:t>
            </a:r>
            <a:r>
              <a:rPr lang="en-US" sz="700" b="0">
                <a:solidFill>
                  <a:schemeClr val="bg1"/>
                </a:solidFill>
                <a:latin typeface="Arial" panose="020B0604020202020204" pitchFamily="34" charset="0"/>
                <a:ea typeface="+mn-ea"/>
                <a:cs typeface="Arial" panose="020B0604020202020204" pitchFamily="34" charset="0"/>
                <a:sym typeface="Helvetica Neue Medium"/>
              </a:rPr>
              <a:t>rship with and dataflow to SAIL</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16" name="Rectangle 115">
            <a:extLst>
              <a:ext uri="{FF2B5EF4-FFF2-40B4-BE49-F238E27FC236}">
                <a16:creationId xmlns:a16="http://schemas.microsoft.com/office/drawing/2014/main" id="{139EED0E-E222-619A-BF0D-D22BF2A894E8}"/>
              </a:ext>
            </a:extLst>
          </p:cNvPr>
          <p:cNvSpPr/>
          <p:nvPr/>
        </p:nvSpPr>
        <p:spPr>
          <a:xfrm>
            <a:off x="1245589" y="1792070"/>
            <a:ext cx="1023407" cy="216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Planning and scoping of CDR</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17" name="Rectangle 116">
            <a:extLst>
              <a:ext uri="{FF2B5EF4-FFF2-40B4-BE49-F238E27FC236}">
                <a16:creationId xmlns:a16="http://schemas.microsoft.com/office/drawing/2014/main" id="{2A8A9EDB-8F2D-E40D-1002-124FBDC804A9}"/>
              </a:ext>
            </a:extLst>
          </p:cNvPr>
          <p:cNvSpPr/>
          <p:nvPr/>
        </p:nvSpPr>
        <p:spPr>
          <a:xfrm>
            <a:off x="2317525" y="1792070"/>
            <a:ext cx="1023407" cy="216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Development of CDR infrastructure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18" name="Rectangle 117">
            <a:extLst>
              <a:ext uri="{FF2B5EF4-FFF2-40B4-BE49-F238E27FC236}">
                <a16:creationId xmlns:a16="http://schemas.microsoft.com/office/drawing/2014/main" id="{A8B51278-F535-7A66-4F9D-1E1A6AF8D486}"/>
              </a:ext>
            </a:extLst>
          </p:cNvPr>
          <p:cNvSpPr/>
          <p:nvPr/>
        </p:nvSpPr>
        <p:spPr>
          <a:xfrm>
            <a:off x="3389461" y="1792070"/>
            <a:ext cx="1023407" cy="216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Migration of data to CDR</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21" name="Rectangle 120">
            <a:extLst>
              <a:ext uri="{FF2B5EF4-FFF2-40B4-BE49-F238E27FC236}">
                <a16:creationId xmlns:a16="http://schemas.microsoft.com/office/drawing/2014/main" id="{7BE79B0A-D963-43FB-825A-B814F7AB7C6F}"/>
              </a:ext>
            </a:extLst>
          </p:cNvPr>
          <p:cNvSpPr/>
          <p:nvPr/>
        </p:nvSpPr>
        <p:spPr>
          <a:xfrm>
            <a:off x="4463216" y="1792070"/>
            <a:ext cx="1867276" cy="216000"/>
          </a:xfrm>
          <a:prstGeom prst="rect">
            <a:avLst/>
          </a:prstGeom>
          <a:solidFill>
            <a:schemeClr val="accent3"/>
          </a:solidFill>
          <a:ln w="19050" cap="flat">
            <a:solidFill>
              <a:srgbClr val="FFFF00"/>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Integration of CDR with NDR</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22" name="Rectangle 121">
            <a:extLst>
              <a:ext uri="{FF2B5EF4-FFF2-40B4-BE49-F238E27FC236}">
                <a16:creationId xmlns:a16="http://schemas.microsoft.com/office/drawing/2014/main" id="{D864DD13-1B19-1ABC-F6FA-E2F4165235E1}"/>
              </a:ext>
            </a:extLst>
          </p:cNvPr>
          <p:cNvSpPr/>
          <p:nvPr/>
        </p:nvSpPr>
        <p:spPr>
          <a:xfrm>
            <a:off x="2186660" y="1181303"/>
            <a:ext cx="1689617" cy="216000"/>
          </a:xfrm>
          <a:prstGeom prst="rect">
            <a:avLst/>
          </a:prstGeom>
          <a:solidFill>
            <a:schemeClr val="accent3"/>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Adopting consistent data standards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24" name="Rectangle 123">
            <a:extLst>
              <a:ext uri="{FF2B5EF4-FFF2-40B4-BE49-F238E27FC236}">
                <a16:creationId xmlns:a16="http://schemas.microsoft.com/office/drawing/2014/main" id="{361558E3-F353-C7D7-CC5E-59874AFC1528}"/>
              </a:ext>
            </a:extLst>
          </p:cNvPr>
          <p:cNvSpPr/>
          <p:nvPr/>
        </p:nvSpPr>
        <p:spPr>
          <a:xfrm>
            <a:off x="3922217" y="2414373"/>
            <a:ext cx="2408276" cy="108000"/>
          </a:xfrm>
          <a:prstGeom prst="rect">
            <a:avLst/>
          </a:prstGeom>
          <a:solidFill>
            <a:schemeClr val="accent5"/>
          </a:solidFill>
          <a:ln w="19050" cap="flat">
            <a:solidFill>
              <a:srgbClr val="FFFF00"/>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cs typeface="Arial" panose="020B0604020202020204" pitchFamily="34" charset="0"/>
              </a:rPr>
              <a:t>Integrating with</a:t>
            </a:r>
            <a:r>
              <a:rPr lang="en-US" sz="700" b="0" i="0" u="none" strike="noStrike">
                <a:solidFill>
                  <a:schemeClr val="bg1"/>
                </a:solidFill>
                <a:effectLst/>
                <a:latin typeface="Arial" panose="020B0604020202020204" pitchFamily="34" charset="0"/>
                <a:cs typeface="Arial" panose="020B0604020202020204" pitchFamily="34" charset="0"/>
              </a:rPr>
              <a:t> NHS Wales App</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28" name="Rectangle 127">
            <a:extLst>
              <a:ext uri="{FF2B5EF4-FFF2-40B4-BE49-F238E27FC236}">
                <a16:creationId xmlns:a16="http://schemas.microsoft.com/office/drawing/2014/main" id="{441294E2-56E7-D359-C55D-F1A193EAF105}"/>
              </a:ext>
            </a:extLst>
          </p:cNvPr>
          <p:cNvSpPr/>
          <p:nvPr/>
        </p:nvSpPr>
        <p:spPr>
          <a:xfrm>
            <a:off x="1751655" y="3168023"/>
            <a:ext cx="2133875" cy="108000"/>
          </a:xfrm>
          <a:prstGeom prst="rect">
            <a:avLst/>
          </a:prstGeom>
          <a:solidFill>
            <a:schemeClr val="accent5"/>
          </a:solidFill>
          <a:ln w="28575" cap="flat">
            <a:noFill/>
            <a:prstDash val="sysDot"/>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Interim clinical system for MH&amp;LD/Community</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29" name="Rectangle 128">
            <a:extLst>
              <a:ext uri="{FF2B5EF4-FFF2-40B4-BE49-F238E27FC236}">
                <a16:creationId xmlns:a16="http://schemas.microsoft.com/office/drawing/2014/main" id="{BC22DDC8-0D7A-20D2-B64D-6D40FB86C531}"/>
              </a:ext>
            </a:extLst>
          </p:cNvPr>
          <p:cNvSpPr/>
          <p:nvPr/>
        </p:nvSpPr>
        <p:spPr>
          <a:xfrm>
            <a:off x="1876566" y="2412341"/>
            <a:ext cx="1998025" cy="216000"/>
          </a:xfrm>
          <a:prstGeom prst="rect">
            <a:avLst/>
          </a:prstGeom>
          <a:solidFill>
            <a:schemeClr val="accent5"/>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chemeClr val="bg1"/>
                </a:solidFill>
                <a:effectLst/>
                <a:latin typeface="Arial" panose="020B0604020202020204" pitchFamily="34" charset="0"/>
                <a:ea typeface="+mn-ea"/>
                <a:cs typeface="Arial" panose="020B0604020202020204" pitchFamily="34" charset="0"/>
                <a:sym typeface="Helvetica Neue Medium"/>
              </a:rPr>
              <a:t>SBPP </a:t>
            </a:r>
            <a:r>
              <a:rPr lang="en-US" sz="700" b="0" i="0" u="none" strike="noStrike" err="1">
                <a:solidFill>
                  <a:schemeClr val="bg1"/>
                </a:solidFill>
                <a:effectLst/>
                <a:latin typeface="Arial" panose="020B0604020202020204" pitchFamily="34" charset="0"/>
                <a:ea typeface="+mn-ea"/>
                <a:cs typeface="Arial" panose="020B0604020202020204" pitchFamily="34" charset="0"/>
                <a:sym typeface="Helvetica Neue Medium"/>
              </a:rPr>
              <a:t>reprocurement</a:t>
            </a:r>
            <a:r>
              <a:rPr lang="en-US" sz="700" b="0" i="0" u="none" strike="noStrike">
                <a:solidFill>
                  <a:schemeClr val="bg1"/>
                </a:solidFill>
                <a:effectLst/>
                <a:latin typeface="Arial" panose="020B0604020202020204" pitchFamily="34" charset="0"/>
                <a:ea typeface="+mn-ea"/>
                <a:cs typeface="Arial" panose="020B0604020202020204" pitchFamily="34" charset="0"/>
                <a:sym typeface="Helvetica Neue Medium"/>
              </a:rPr>
              <a:t> and ex</a:t>
            </a:r>
            <a:r>
              <a:rPr lang="en-US" sz="700" b="0">
                <a:solidFill>
                  <a:schemeClr val="bg1"/>
                </a:solidFill>
                <a:latin typeface="Arial" panose="020B0604020202020204" pitchFamily="34" charset="0"/>
                <a:ea typeface="+mn-ea"/>
                <a:cs typeface="Arial" panose="020B0604020202020204" pitchFamily="34" charset="0"/>
                <a:sym typeface="Helvetica Neue Medium"/>
              </a:rPr>
              <a:t>panded functionality</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1" name="Rectangle 130">
            <a:extLst>
              <a:ext uri="{FF2B5EF4-FFF2-40B4-BE49-F238E27FC236}">
                <a16:creationId xmlns:a16="http://schemas.microsoft.com/office/drawing/2014/main" id="{E4A2F279-F7BC-E844-B28C-9F3C351B8EE8}"/>
              </a:ext>
            </a:extLst>
          </p:cNvPr>
          <p:cNvSpPr/>
          <p:nvPr/>
        </p:nvSpPr>
        <p:spPr>
          <a:xfrm>
            <a:off x="1258792" y="3029921"/>
            <a:ext cx="7732875" cy="108000"/>
          </a:xfrm>
          <a:prstGeom prst="rect">
            <a:avLst/>
          </a:prstGeom>
          <a:solidFill>
            <a:schemeClr val="accent5"/>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Optimisation</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of </a:t>
            </a:r>
            <a:r>
              <a:rPr kumimoji="0" lang="en-US"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organisational</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user hardware </a:t>
            </a:r>
            <a:r>
              <a:rPr kumimoji="0" lang="en-US"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eg</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r>
              <a:rPr kumimoji="0" lang="en-US"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wifi</a:t>
            </a:r>
            <a:r>
              <a:rPr lang="en-US" sz="700" b="0">
                <a:solidFill>
                  <a:schemeClr val="bg1"/>
                </a:solidFill>
                <a:latin typeface="Arial" panose="020B0604020202020204" pitchFamily="34" charset="0"/>
                <a:ea typeface="+mn-ea"/>
                <a:cs typeface="Arial" panose="020B0604020202020204" pitchFamily="34" charset="0"/>
                <a:sym typeface="Helvetica Neue Medium"/>
              </a:rPr>
              <a:t>, </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computers, devices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2" name="Rectangle 131">
            <a:extLst>
              <a:ext uri="{FF2B5EF4-FFF2-40B4-BE49-F238E27FC236}">
                <a16:creationId xmlns:a16="http://schemas.microsoft.com/office/drawing/2014/main" id="{2F708ECD-C936-6019-49B6-550E971089CC}"/>
              </a:ext>
            </a:extLst>
          </p:cNvPr>
          <p:cNvSpPr/>
          <p:nvPr/>
        </p:nvSpPr>
        <p:spPr>
          <a:xfrm>
            <a:off x="1876567" y="2723164"/>
            <a:ext cx="2008967" cy="216000"/>
          </a:xfrm>
          <a:prstGeom prst="rect">
            <a:avLst/>
          </a:prstGeom>
          <a:solidFill>
            <a:schemeClr val="accent5"/>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Implementation of identity management solution</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5" name="Rectangle 134">
            <a:extLst>
              <a:ext uri="{FF2B5EF4-FFF2-40B4-BE49-F238E27FC236}">
                <a16:creationId xmlns:a16="http://schemas.microsoft.com/office/drawing/2014/main" id="{23D39594-FEFE-7DBB-9839-2333199A23D8}"/>
              </a:ext>
            </a:extLst>
          </p:cNvPr>
          <p:cNvSpPr/>
          <p:nvPr/>
        </p:nvSpPr>
        <p:spPr>
          <a:xfrm>
            <a:off x="1748701" y="4268793"/>
            <a:ext cx="1207073"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Pilot digital champions </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7" name="Rectangle 136">
            <a:extLst>
              <a:ext uri="{FF2B5EF4-FFF2-40B4-BE49-F238E27FC236}">
                <a16:creationId xmlns:a16="http://schemas.microsoft.com/office/drawing/2014/main" id="{95237E2A-08F8-5F14-8643-72A6A8224655}"/>
              </a:ext>
            </a:extLst>
          </p:cNvPr>
          <p:cNvSpPr/>
          <p:nvPr/>
        </p:nvSpPr>
        <p:spPr>
          <a:xfrm>
            <a:off x="1763293" y="3659910"/>
            <a:ext cx="2059039"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Development of universal digital training</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8" name="Rectangle 137">
            <a:extLst>
              <a:ext uri="{FF2B5EF4-FFF2-40B4-BE49-F238E27FC236}">
                <a16:creationId xmlns:a16="http://schemas.microsoft.com/office/drawing/2014/main" id="{72953195-BA12-B6BF-7696-ABAC1B35BEE9}"/>
              </a:ext>
            </a:extLst>
          </p:cNvPr>
          <p:cNvSpPr/>
          <p:nvPr/>
        </p:nvSpPr>
        <p:spPr>
          <a:xfrm>
            <a:off x="3900251" y="4268793"/>
            <a:ext cx="2430239"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Further expand digital champions</a:t>
            </a: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48" name="Rectangle 147">
            <a:extLst>
              <a:ext uri="{FF2B5EF4-FFF2-40B4-BE49-F238E27FC236}">
                <a16:creationId xmlns:a16="http://schemas.microsoft.com/office/drawing/2014/main" id="{8F255DF1-8BE9-AF93-BA18-9E1EFFB60CCE}"/>
              </a:ext>
            </a:extLst>
          </p:cNvPr>
          <p:cNvSpPr/>
          <p:nvPr/>
        </p:nvSpPr>
        <p:spPr>
          <a:xfrm>
            <a:off x="1245471" y="4732011"/>
            <a:ext cx="1424702"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Internal mapping process to </a:t>
            </a:r>
            <a:r>
              <a:rPr kumimoji="0" lang="en-US" sz="700" b="0" i="0" u="none" strike="noStrike" cap="none" spc="0" normalizeH="0" baseline="0" dirty="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rationalise</a:t>
            </a: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 work</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1" name="Rectangle 150">
            <a:extLst>
              <a:ext uri="{FF2B5EF4-FFF2-40B4-BE49-F238E27FC236}">
                <a16:creationId xmlns:a16="http://schemas.microsoft.com/office/drawing/2014/main" id="{3670D5D1-E50F-BFFA-246F-2DE9CF975DB3}"/>
              </a:ext>
            </a:extLst>
          </p:cNvPr>
          <p:cNvSpPr/>
          <p:nvPr/>
        </p:nvSpPr>
        <p:spPr>
          <a:xfrm>
            <a:off x="4838577" y="2723164"/>
            <a:ext cx="1744491" cy="216000"/>
          </a:xfrm>
          <a:prstGeom prst="rect">
            <a:avLst/>
          </a:prstGeom>
          <a:solidFill>
            <a:schemeClr val="accent5"/>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Integration of identity management solution with the EPR</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5" name="Rectangle 154">
            <a:extLst>
              <a:ext uri="{FF2B5EF4-FFF2-40B4-BE49-F238E27FC236}">
                <a16:creationId xmlns:a16="http://schemas.microsoft.com/office/drawing/2014/main" id="{379F6C12-40D7-CB1B-0FCD-15803547CE2A}"/>
              </a:ext>
            </a:extLst>
          </p:cNvPr>
          <p:cNvSpPr/>
          <p:nvPr/>
        </p:nvSpPr>
        <p:spPr>
          <a:xfrm>
            <a:off x="5501087" y="3168023"/>
            <a:ext cx="2132684" cy="107940"/>
          </a:xfrm>
          <a:prstGeom prst="rect">
            <a:avLst/>
          </a:prstGeom>
          <a:solidFill>
            <a:schemeClr val="accent5"/>
          </a:solidFill>
          <a:ln w="28575" cap="flat">
            <a:noFill/>
            <a:prstDash val="sysDot"/>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Integration with EPR</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6" name="Rectangle 155">
            <a:extLst>
              <a:ext uri="{FF2B5EF4-FFF2-40B4-BE49-F238E27FC236}">
                <a16:creationId xmlns:a16="http://schemas.microsoft.com/office/drawing/2014/main" id="{E9D52AB0-093F-0847-F9E5-194EE097955C}"/>
              </a:ext>
            </a:extLst>
          </p:cNvPr>
          <p:cNvSpPr/>
          <p:nvPr/>
        </p:nvSpPr>
        <p:spPr>
          <a:xfrm>
            <a:off x="3900252" y="3168023"/>
            <a:ext cx="1548000" cy="107940"/>
          </a:xfrm>
          <a:prstGeom prst="rect">
            <a:avLst/>
          </a:prstGeom>
          <a:solidFill>
            <a:schemeClr val="accent5"/>
          </a:solidFill>
          <a:ln w="19050" cap="flat">
            <a:solidFill>
              <a:srgbClr val="FFFF00"/>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Implementation of WCCIS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7" name="Rectangle 156">
            <a:extLst>
              <a:ext uri="{FF2B5EF4-FFF2-40B4-BE49-F238E27FC236}">
                <a16:creationId xmlns:a16="http://schemas.microsoft.com/office/drawing/2014/main" id="{D464220C-D10C-1D9A-95E5-A770D353A697}"/>
              </a:ext>
            </a:extLst>
          </p:cNvPr>
          <p:cNvSpPr/>
          <p:nvPr/>
        </p:nvSpPr>
        <p:spPr>
          <a:xfrm>
            <a:off x="6399278" y="2414373"/>
            <a:ext cx="2592000" cy="108000"/>
          </a:xfrm>
          <a:prstGeom prst="rect">
            <a:avLst/>
          </a:prstGeom>
          <a:solidFill>
            <a:schemeClr val="accent5"/>
          </a:solidFill>
          <a:ln w="19050" cap="flat">
            <a:solidFill>
              <a:srgbClr val="FFFF00"/>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cs typeface="Arial" panose="020B0604020202020204" pitchFamily="34" charset="0"/>
              </a:rPr>
              <a:t>Maintenance of services via</a:t>
            </a:r>
            <a:r>
              <a:rPr lang="en-US" sz="700" b="0" i="0" u="none" strike="noStrike">
                <a:solidFill>
                  <a:schemeClr val="bg1"/>
                </a:solidFill>
                <a:effectLst/>
                <a:latin typeface="Arial" panose="020B0604020202020204" pitchFamily="34" charset="0"/>
                <a:cs typeface="Arial" panose="020B0604020202020204" pitchFamily="34" charset="0"/>
              </a:rPr>
              <a:t> </a:t>
            </a:r>
            <a:r>
              <a:rPr lang="en-US" sz="700" b="0">
                <a:solidFill>
                  <a:schemeClr val="bg1"/>
                </a:solidFill>
                <a:latin typeface="Arial" panose="020B0604020202020204" pitchFamily="34" charset="0"/>
                <a:cs typeface="Arial" panose="020B0604020202020204" pitchFamily="34" charset="0"/>
              </a:rPr>
              <a:t>NHS</a:t>
            </a:r>
            <a:r>
              <a:rPr lang="en-US" sz="700" b="0" i="0" u="none" strike="noStrike">
                <a:solidFill>
                  <a:schemeClr val="bg1"/>
                </a:solidFill>
                <a:effectLst/>
                <a:latin typeface="Arial" panose="020B0604020202020204" pitchFamily="34" charset="0"/>
                <a:cs typeface="Arial" panose="020B0604020202020204" pitchFamily="34" charset="0"/>
              </a:rPr>
              <a:t> Wales App</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8" name="Rectangle 157">
            <a:extLst>
              <a:ext uri="{FF2B5EF4-FFF2-40B4-BE49-F238E27FC236}">
                <a16:creationId xmlns:a16="http://schemas.microsoft.com/office/drawing/2014/main" id="{188E244B-A2B2-4C6C-281C-E867FF1F3BC2}"/>
              </a:ext>
            </a:extLst>
          </p:cNvPr>
          <p:cNvSpPr/>
          <p:nvPr/>
        </p:nvSpPr>
        <p:spPr>
          <a:xfrm>
            <a:off x="2592543" y="3346489"/>
            <a:ext cx="1779974" cy="216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Developing collaborative delivery framework</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9" name="Rectangle 158">
            <a:extLst>
              <a:ext uri="{FF2B5EF4-FFF2-40B4-BE49-F238E27FC236}">
                <a16:creationId xmlns:a16="http://schemas.microsoft.com/office/drawing/2014/main" id="{2724679E-DAF7-40A2-C136-C4B403E95967}"/>
              </a:ext>
            </a:extLst>
          </p:cNvPr>
          <p:cNvSpPr/>
          <p:nvPr/>
        </p:nvSpPr>
        <p:spPr>
          <a:xfrm>
            <a:off x="4441299" y="3346489"/>
            <a:ext cx="1627752" cy="216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Embedding a patient feedback mechanism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0" name="Rectangle 159">
            <a:extLst>
              <a:ext uri="{FF2B5EF4-FFF2-40B4-BE49-F238E27FC236}">
                <a16:creationId xmlns:a16="http://schemas.microsoft.com/office/drawing/2014/main" id="{ADC5B324-C733-DBF6-E275-FDD0D6C3EF83}"/>
              </a:ext>
            </a:extLst>
          </p:cNvPr>
          <p:cNvSpPr/>
          <p:nvPr/>
        </p:nvSpPr>
        <p:spPr>
          <a:xfrm>
            <a:off x="6152476" y="3346489"/>
            <a:ext cx="2838802" cy="216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Supporting clinical and patient co-production in digital services </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1" name="Rectangle 160">
            <a:extLst>
              <a:ext uri="{FF2B5EF4-FFF2-40B4-BE49-F238E27FC236}">
                <a16:creationId xmlns:a16="http://schemas.microsoft.com/office/drawing/2014/main" id="{397CACD1-2DD4-5B71-3940-1C9F8D39C6E8}"/>
              </a:ext>
            </a:extLst>
          </p:cNvPr>
          <p:cNvSpPr/>
          <p:nvPr/>
        </p:nvSpPr>
        <p:spPr>
          <a:xfrm>
            <a:off x="1244673" y="3809744"/>
            <a:ext cx="1944000"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Expanding to deliver 24/7 working support</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2" name="Rectangle 161">
            <a:extLst>
              <a:ext uri="{FF2B5EF4-FFF2-40B4-BE49-F238E27FC236}">
                <a16:creationId xmlns:a16="http://schemas.microsoft.com/office/drawing/2014/main" id="{AF899019-A7E4-AF13-8AED-9238909CCA2D}"/>
              </a:ext>
            </a:extLst>
          </p:cNvPr>
          <p:cNvSpPr/>
          <p:nvPr/>
        </p:nvSpPr>
        <p:spPr>
          <a:xfrm>
            <a:off x="4826456" y="3659910"/>
            <a:ext cx="2059039"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Development of </a:t>
            </a:r>
            <a:r>
              <a:rPr lang="en-US" sz="700" b="0" dirty="0" err="1">
                <a:solidFill>
                  <a:schemeClr val="bg1"/>
                </a:solidFill>
                <a:latin typeface="Arial" panose="020B0604020202020204" pitchFamily="34" charset="0"/>
                <a:ea typeface="+mn-ea"/>
                <a:cs typeface="Arial" panose="020B0604020202020204" pitchFamily="34" charset="0"/>
                <a:sym typeface="Helvetica Neue Medium"/>
              </a:rPr>
              <a:t>specialised</a:t>
            </a:r>
            <a:r>
              <a:rPr lang="en-US" sz="700" b="0" dirty="0">
                <a:solidFill>
                  <a:schemeClr val="bg1"/>
                </a:solidFill>
                <a:latin typeface="Arial" panose="020B0604020202020204" pitchFamily="34" charset="0"/>
                <a:ea typeface="+mn-ea"/>
                <a:cs typeface="Arial" panose="020B0604020202020204" pitchFamily="34" charset="0"/>
                <a:sym typeface="Helvetica Neue Medium"/>
              </a:rPr>
              <a:t> digital training</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3" name="Rectangle 162">
            <a:extLst>
              <a:ext uri="{FF2B5EF4-FFF2-40B4-BE49-F238E27FC236}">
                <a16:creationId xmlns:a16="http://schemas.microsoft.com/office/drawing/2014/main" id="{F0367138-7692-6ADB-33B7-B7D33F7884BD}"/>
              </a:ext>
            </a:extLst>
          </p:cNvPr>
          <p:cNvSpPr/>
          <p:nvPr/>
        </p:nvSpPr>
        <p:spPr>
          <a:xfrm>
            <a:off x="3243851" y="3809744"/>
            <a:ext cx="2059039"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Expansion of digital training team</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5" name="Rectangle 164">
            <a:extLst>
              <a:ext uri="{FF2B5EF4-FFF2-40B4-BE49-F238E27FC236}">
                <a16:creationId xmlns:a16="http://schemas.microsoft.com/office/drawing/2014/main" id="{0A64F1FC-4B36-0C19-3737-5F0D64D24215}"/>
              </a:ext>
            </a:extLst>
          </p:cNvPr>
          <p:cNvSpPr/>
          <p:nvPr/>
        </p:nvSpPr>
        <p:spPr>
          <a:xfrm>
            <a:off x="1737944" y="4431724"/>
            <a:ext cx="2160000"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Implement Digital Business Partners</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6" name="Rectangle 165">
            <a:extLst>
              <a:ext uri="{FF2B5EF4-FFF2-40B4-BE49-F238E27FC236}">
                <a16:creationId xmlns:a16="http://schemas.microsoft.com/office/drawing/2014/main" id="{24C5017E-04EE-A8EB-818C-48E770D2FCCB}"/>
              </a:ext>
            </a:extLst>
          </p:cNvPr>
          <p:cNvSpPr/>
          <p:nvPr/>
        </p:nvSpPr>
        <p:spPr>
          <a:xfrm>
            <a:off x="6412214" y="4288541"/>
            <a:ext cx="2448000" cy="216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Continued closer collaboration between clinical and digital teams</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7" name="Rectangle 166">
            <a:extLst>
              <a:ext uri="{FF2B5EF4-FFF2-40B4-BE49-F238E27FC236}">
                <a16:creationId xmlns:a16="http://schemas.microsoft.com/office/drawing/2014/main" id="{7376D216-D199-1F28-6764-87C819E94E2A}"/>
              </a:ext>
            </a:extLst>
          </p:cNvPr>
          <p:cNvSpPr/>
          <p:nvPr/>
        </p:nvSpPr>
        <p:spPr>
          <a:xfrm>
            <a:off x="1255956" y="3976655"/>
            <a:ext cx="800296" cy="216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Digital workforce strategy</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8" name="Rectangle 167">
            <a:extLst>
              <a:ext uri="{FF2B5EF4-FFF2-40B4-BE49-F238E27FC236}">
                <a16:creationId xmlns:a16="http://schemas.microsoft.com/office/drawing/2014/main" id="{F99CDD68-AF9D-7BC4-E929-8B6BDE371D7E}"/>
              </a:ext>
            </a:extLst>
          </p:cNvPr>
          <p:cNvSpPr/>
          <p:nvPr/>
        </p:nvSpPr>
        <p:spPr>
          <a:xfrm>
            <a:off x="4335892" y="3953625"/>
            <a:ext cx="2059039"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Leadership development </a:t>
            </a:r>
            <a:r>
              <a:rPr lang="en-US" sz="700" b="0" err="1">
                <a:solidFill>
                  <a:schemeClr val="bg1"/>
                </a:solidFill>
                <a:latin typeface="Arial" panose="020B0604020202020204" pitchFamily="34" charset="0"/>
                <a:ea typeface="+mn-ea"/>
                <a:cs typeface="Arial" panose="020B0604020202020204" pitchFamily="34" charset="0"/>
                <a:sym typeface="Helvetica Neue Medium"/>
              </a:rPr>
              <a:t>programmes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9" name="Rectangle 168">
            <a:extLst>
              <a:ext uri="{FF2B5EF4-FFF2-40B4-BE49-F238E27FC236}">
                <a16:creationId xmlns:a16="http://schemas.microsoft.com/office/drawing/2014/main" id="{B98790FA-9A89-E47F-5F9B-7CD8ADD857DC}"/>
              </a:ext>
            </a:extLst>
          </p:cNvPr>
          <p:cNvSpPr/>
          <p:nvPr/>
        </p:nvSpPr>
        <p:spPr>
          <a:xfrm>
            <a:off x="5375704" y="4103459"/>
            <a:ext cx="1548000"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Explore partnerships with universities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1" name="Rectangle 170">
            <a:extLst>
              <a:ext uri="{FF2B5EF4-FFF2-40B4-BE49-F238E27FC236}">
                <a16:creationId xmlns:a16="http://schemas.microsoft.com/office/drawing/2014/main" id="{1B68232D-A87D-CE1A-E043-5F70E794B4BE}"/>
              </a:ext>
            </a:extLst>
          </p:cNvPr>
          <p:cNvSpPr/>
          <p:nvPr/>
        </p:nvSpPr>
        <p:spPr>
          <a:xfrm>
            <a:off x="7262131" y="3946301"/>
            <a:ext cx="1728000"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Establish horizon scanning taskforce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3" name="Rectangle 172">
            <a:extLst>
              <a:ext uri="{FF2B5EF4-FFF2-40B4-BE49-F238E27FC236}">
                <a16:creationId xmlns:a16="http://schemas.microsoft.com/office/drawing/2014/main" id="{D270E4A4-72AE-6419-0ACD-EDD918705029}"/>
              </a:ext>
            </a:extLst>
          </p:cNvPr>
          <p:cNvSpPr/>
          <p:nvPr/>
        </p:nvSpPr>
        <p:spPr>
          <a:xfrm>
            <a:off x="2110040" y="3953625"/>
            <a:ext cx="1512000"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 target operating model</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4" name="Rectangle 173">
            <a:extLst>
              <a:ext uri="{FF2B5EF4-FFF2-40B4-BE49-F238E27FC236}">
                <a16:creationId xmlns:a16="http://schemas.microsoft.com/office/drawing/2014/main" id="{67E4A5E4-3097-31A3-D8A4-7995D709E8DE}"/>
              </a:ext>
            </a:extLst>
          </p:cNvPr>
          <p:cNvSpPr/>
          <p:nvPr/>
        </p:nvSpPr>
        <p:spPr>
          <a:xfrm>
            <a:off x="6461688" y="3954777"/>
            <a:ext cx="720000"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Review TOM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5" name="Rectangle 174">
            <a:extLst>
              <a:ext uri="{FF2B5EF4-FFF2-40B4-BE49-F238E27FC236}">
                <a16:creationId xmlns:a16="http://schemas.microsoft.com/office/drawing/2014/main" id="{5006D5D6-1F33-3DE6-2459-9D31B38CBD5C}"/>
              </a:ext>
            </a:extLst>
          </p:cNvPr>
          <p:cNvSpPr/>
          <p:nvPr/>
        </p:nvSpPr>
        <p:spPr>
          <a:xfrm>
            <a:off x="2277530" y="4103459"/>
            <a:ext cx="1836000"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Recruit clinical digital leads &amp; establish CDA</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6" name="Rectangle 175">
            <a:extLst>
              <a:ext uri="{FF2B5EF4-FFF2-40B4-BE49-F238E27FC236}">
                <a16:creationId xmlns:a16="http://schemas.microsoft.com/office/drawing/2014/main" id="{0E8DE805-D40E-F600-517D-27680B626A7C}"/>
              </a:ext>
            </a:extLst>
          </p:cNvPr>
          <p:cNvSpPr/>
          <p:nvPr/>
        </p:nvSpPr>
        <p:spPr>
          <a:xfrm>
            <a:off x="4173547" y="4103459"/>
            <a:ext cx="1152000" cy="108000"/>
          </a:xfrm>
          <a:prstGeom prst="rect">
            <a:avLst/>
          </a:prstGeom>
          <a:solidFill>
            <a:schemeClr val="accent4"/>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Recruitment &amp; comms drive</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8" name="Rectangle 177">
            <a:extLst>
              <a:ext uri="{FF2B5EF4-FFF2-40B4-BE49-F238E27FC236}">
                <a16:creationId xmlns:a16="http://schemas.microsoft.com/office/drawing/2014/main" id="{6819F5E1-E72F-BE0F-0A9B-F55D97613343}"/>
              </a:ext>
            </a:extLst>
          </p:cNvPr>
          <p:cNvSpPr/>
          <p:nvPr/>
        </p:nvSpPr>
        <p:spPr>
          <a:xfrm>
            <a:off x="3219088" y="4589567"/>
            <a:ext cx="1057086"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Defining and supporting partnership working</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9" name="Rectangle 178">
            <a:extLst>
              <a:ext uri="{FF2B5EF4-FFF2-40B4-BE49-F238E27FC236}">
                <a16:creationId xmlns:a16="http://schemas.microsoft.com/office/drawing/2014/main" id="{15DE4156-05D1-0D5B-0709-6DEB577F86A4}"/>
              </a:ext>
            </a:extLst>
          </p:cNvPr>
          <p:cNvSpPr/>
          <p:nvPr/>
        </p:nvSpPr>
        <p:spPr>
          <a:xfrm>
            <a:off x="2523497" y="5012478"/>
            <a:ext cx="2342073"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err="1">
                <a:solidFill>
                  <a:schemeClr val="bg1"/>
                </a:solidFill>
                <a:latin typeface="Arial" panose="020B0604020202020204" pitchFamily="34" charset="0"/>
                <a:ea typeface="+mn-ea"/>
                <a:cs typeface="Arial" panose="020B0604020202020204" pitchFamily="34" charset="0"/>
                <a:sym typeface="Helvetica Neue Medium"/>
              </a:rPr>
              <a:t>Optimising</a:t>
            </a:r>
            <a:r>
              <a:rPr lang="en-US" sz="700" b="0" dirty="0">
                <a:solidFill>
                  <a:schemeClr val="bg1"/>
                </a:solidFill>
                <a:latin typeface="Arial" panose="020B0604020202020204" pitchFamily="34" charset="0"/>
                <a:ea typeface="+mn-ea"/>
                <a:cs typeface="Arial" panose="020B0604020202020204" pitchFamily="34" charset="0"/>
                <a:sym typeface="Helvetica Neue Medium"/>
              </a:rPr>
              <a:t> health board digital leadership &amp; governance  </a:t>
            </a: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0" name="Rectangle 179">
            <a:extLst>
              <a:ext uri="{FF2B5EF4-FFF2-40B4-BE49-F238E27FC236}">
                <a16:creationId xmlns:a16="http://schemas.microsoft.com/office/drawing/2014/main" id="{B47BB783-8637-A5E5-7563-E462C5EB8497}"/>
              </a:ext>
            </a:extLst>
          </p:cNvPr>
          <p:cNvSpPr/>
          <p:nvPr/>
        </p:nvSpPr>
        <p:spPr>
          <a:xfrm>
            <a:off x="1255956" y="5008650"/>
            <a:ext cx="1190584"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Review of digital governance</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1" name="Rectangle 180">
            <a:extLst>
              <a:ext uri="{FF2B5EF4-FFF2-40B4-BE49-F238E27FC236}">
                <a16:creationId xmlns:a16="http://schemas.microsoft.com/office/drawing/2014/main" id="{9DBE51CB-D937-AF75-14CD-064C83C1ACC8}"/>
              </a:ext>
            </a:extLst>
          </p:cNvPr>
          <p:cNvSpPr/>
          <p:nvPr/>
        </p:nvSpPr>
        <p:spPr>
          <a:xfrm>
            <a:off x="5022468" y="4859638"/>
            <a:ext cx="3972557"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Continued financial investment, programme review, and developing a sustainable funding model  </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2" name="Rectangle 181">
            <a:extLst>
              <a:ext uri="{FF2B5EF4-FFF2-40B4-BE49-F238E27FC236}">
                <a16:creationId xmlns:a16="http://schemas.microsoft.com/office/drawing/2014/main" id="{A4412823-38CD-8D8A-344D-3B4DCDFCB2A4}"/>
              </a:ext>
            </a:extLst>
          </p:cNvPr>
          <p:cNvSpPr/>
          <p:nvPr/>
        </p:nvSpPr>
        <p:spPr>
          <a:xfrm>
            <a:off x="4323576" y="4580351"/>
            <a:ext cx="2199863"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dirty="0">
                <a:solidFill>
                  <a:schemeClr val="bg1"/>
                </a:solidFill>
                <a:latin typeface="Arial" panose="020B0604020202020204" pitchFamily="34" charset="0"/>
                <a:ea typeface="+mn-ea"/>
                <a:cs typeface="Arial" panose="020B0604020202020204" pitchFamily="34" charset="0"/>
                <a:sym typeface="Helvetica Neue Medium"/>
              </a:rPr>
              <a:t>Developing a process of digital co-ownership across SBU teams</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 name="TextBox 3">
            <a:extLst>
              <a:ext uri="{FF2B5EF4-FFF2-40B4-BE49-F238E27FC236}">
                <a16:creationId xmlns:a16="http://schemas.microsoft.com/office/drawing/2014/main" id="{C22B85A8-BD43-49AF-79BC-EFAC857497A7}"/>
              </a:ext>
            </a:extLst>
          </p:cNvPr>
          <p:cNvSpPr txBox="1"/>
          <p:nvPr/>
        </p:nvSpPr>
        <p:spPr>
          <a:xfrm>
            <a:off x="7794171" y="110702"/>
            <a:ext cx="1182675"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Interdependencies with national partners</a:t>
            </a:r>
          </a:p>
        </p:txBody>
      </p:sp>
      <p:sp>
        <p:nvSpPr>
          <p:cNvPr id="8" name="TextBox 7">
            <a:extLst>
              <a:ext uri="{FF2B5EF4-FFF2-40B4-BE49-F238E27FC236}">
                <a16:creationId xmlns:a16="http://schemas.microsoft.com/office/drawing/2014/main" id="{227D8E34-8475-6A00-14D2-14AF8FB4E094}"/>
              </a:ext>
            </a:extLst>
          </p:cNvPr>
          <p:cNvSpPr txBox="1"/>
          <p:nvPr/>
        </p:nvSpPr>
        <p:spPr>
          <a:xfrm>
            <a:off x="167154" y="454354"/>
            <a:ext cx="1088987"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Major</a:t>
            </a:r>
            <a:br>
              <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Milestones</a:t>
            </a:r>
          </a:p>
        </p:txBody>
      </p:sp>
      <p:sp>
        <p:nvSpPr>
          <p:cNvPr id="10" name="TextBox 9">
            <a:extLst>
              <a:ext uri="{FF2B5EF4-FFF2-40B4-BE49-F238E27FC236}">
                <a16:creationId xmlns:a16="http://schemas.microsoft.com/office/drawing/2014/main" id="{6A9A612F-A2E9-0A3C-11CC-FB7C74888565}"/>
              </a:ext>
            </a:extLst>
          </p:cNvPr>
          <p:cNvSpPr txBox="1"/>
          <p:nvPr/>
        </p:nvSpPr>
        <p:spPr>
          <a:xfrm>
            <a:off x="7136987" y="156022"/>
            <a:ext cx="383013"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Key</a:t>
            </a:r>
          </a:p>
        </p:txBody>
      </p:sp>
      <p:sp>
        <p:nvSpPr>
          <p:cNvPr id="12" name="Rectangle 11">
            <a:extLst>
              <a:ext uri="{FF2B5EF4-FFF2-40B4-BE49-F238E27FC236}">
                <a16:creationId xmlns:a16="http://schemas.microsoft.com/office/drawing/2014/main" id="{4C059AF4-1F3E-95BE-B18F-A405E737C5B0}"/>
              </a:ext>
            </a:extLst>
          </p:cNvPr>
          <p:cNvSpPr/>
          <p:nvPr/>
        </p:nvSpPr>
        <p:spPr>
          <a:xfrm>
            <a:off x="1244673" y="4577154"/>
            <a:ext cx="1190584"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Benefits Analysis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grpSp>
        <p:nvGrpSpPr>
          <p:cNvPr id="183" name="Group 182">
            <a:extLst>
              <a:ext uri="{FF2B5EF4-FFF2-40B4-BE49-F238E27FC236}">
                <a16:creationId xmlns:a16="http://schemas.microsoft.com/office/drawing/2014/main" id="{14352ED8-64BB-C14B-8155-34FCA66D1E85}"/>
              </a:ext>
            </a:extLst>
          </p:cNvPr>
          <p:cNvGrpSpPr/>
          <p:nvPr/>
        </p:nvGrpSpPr>
        <p:grpSpPr>
          <a:xfrm>
            <a:off x="-1" y="-5787"/>
            <a:ext cx="9143998" cy="165595"/>
            <a:chOff x="374266" y="2474302"/>
            <a:chExt cx="13719657" cy="820603"/>
          </a:xfrm>
        </p:grpSpPr>
        <p:sp>
          <p:nvSpPr>
            <p:cNvPr id="184" name="Arrow: Pentagon 183">
              <a:extLst>
                <a:ext uri="{FF2B5EF4-FFF2-40B4-BE49-F238E27FC236}">
                  <a16:creationId xmlns:a16="http://schemas.microsoft.com/office/drawing/2014/main" id="{81D214D9-704A-8DA4-3B8C-53FD9B6FDE0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5" name="Arrow: Chevron 184">
              <a:extLst>
                <a:ext uri="{FF2B5EF4-FFF2-40B4-BE49-F238E27FC236}">
                  <a16:creationId xmlns:a16="http://schemas.microsoft.com/office/drawing/2014/main" id="{5C6DE998-8F77-C1D8-6E55-EDE292A9F59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6" name="Arrow: Chevron 185">
              <a:extLst>
                <a:ext uri="{FF2B5EF4-FFF2-40B4-BE49-F238E27FC236}">
                  <a16:creationId xmlns:a16="http://schemas.microsoft.com/office/drawing/2014/main" id="{2462ACC6-39DB-923F-1E30-542FE9A7FBD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87" name="Arrow: Chevron 186">
              <a:extLst>
                <a:ext uri="{FF2B5EF4-FFF2-40B4-BE49-F238E27FC236}">
                  <a16:creationId xmlns:a16="http://schemas.microsoft.com/office/drawing/2014/main" id="{A88536C6-1D31-592E-FE4B-CC1F0C2B056D}"/>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88" name="Arrow: Chevron 187">
              <a:extLst>
                <a:ext uri="{FF2B5EF4-FFF2-40B4-BE49-F238E27FC236}">
                  <a16:creationId xmlns:a16="http://schemas.microsoft.com/office/drawing/2014/main" id="{91172010-0C42-545A-E9B1-C9DA24015A81}"/>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89" name="Arrow: Chevron 188">
              <a:extLst>
                <a:ext uri="{FF2B5EF4-FFF2-40B4-BE49-F238E27FC236}">
                  <a16:creationId xmlns:a16="http://schemas.microsoft.com/office/drawing/2014/main" id="{FD50B521-3ECB-5C85-71EC-38C3A1AB6FD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3" name="Rectangle 12">
            <a:extLst>
              <a:ext uri="{FF2B5EF4-FFF2-40B4-BE49-F238E27FC236}">
                <a16:creationId xmlns:a16="http://schemas.microsoft.com/office/drawing/2014/main" id="{0DE3E843-194C-20C4-51C1-909929B5A953}"/>
              </a:ext>
            </a:extLst>
          </p:cNvPr>
          <p:cNvSpPr/>
          <p:nvPr/>
        </p:nvSpPr>
        <p:spPr>
          <a:xfrm>
            <a:off x="2720101" y="4854759"/>
            <a:ext cx="2240655"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Strategic approach to decommissioning legacy services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4" name="Rectangle 13">
            <a:extLst>
              <a:ext uri="{FF2B5EF4-FFF2-40B4-BE49-F238E27FC236}">
                <a16:creationId xmlns:a16="http://schemas.microsoft.com/office/drawing/2014/main" id="{11DE7500-B4C1-6684-D1A0-944F7806CCD9}"/>
              </a:ext>
            </a:extLst>
          </p:cNvPr>
          <p:cNvSpPr/>
          <p:nvPr/>
        </p:nvSpPr>
        <p:spPr>
          <a:xfrm>
            <a:off x="2704266" y="4589567"/>
            <a:ext cx="482543"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Establishing a TDA</a:t>
            </a:r>
            <a:endParaRPr kumimoji="0" lang="en-GB" sz="7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 name="Rectangle 14">
            <a:extLst>
              <a:ext uri="{FF2B5EF4-FFF2-40B4-BE49-F238E27FC236}">
                <a16:creationId xmlns:a16="http://schemas.microsoft.com/office/drawing/2014/main" id="{580F7E39-97CB-8DC1-334E-ADCDA553CC87}"/>
              </a:ext>
            </a:extLst>
          </p:cNvPr>
          <p:cNvSpPr/>
          <p:nvPr/>
        </p:nvSpPr>
        <p:spPr>
          <a:xfrm>
            <a:off x="6380840" y="1797306"/>
            <a:ext cx="2612036" cy="216000"/>
          </a:xfrm>
          <a:prstGeom prst="rect">
            <a:avLst/>
          </a:prstGeom>
          <a:solidFill>
            <a:schemeClr val="accent3"/>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chemeClr val="bg1"/>
                </a:solidFill>
                <a:effectLst/>
                <a:latin typeface="Arial" panose="020B0604020202020204" pitchFamily="34" charset="0"/>
                <a:ea typeface="+mn-ea"/>
                <a:cs typeface="Arial" panose="020B0604020202020204" pitchFamily="34" charset="0"/>
                <a:sym typeface="Helvetica Neue Medium"/>
              </a:rPr>
              <a:t>IG model to support integrated working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 name="Rectangle 15">
            <a:extLst>
              <a:ext uri="{FF2B5EF4-FFF2-40B4-BE49-F238E27FC236}">
                <a16:creationId xmlns:a16="http://schemas.microsoft.com/office/drawing/2014/main" id="{A89BE9F0-54A7-BE64-F08E-C9E08CD5FA60}"/>
              </a:ext>
            </a:extLst>
          </p:cNvPr>
          <p:cNvSpPr/>
          <p:nvPr/>
        </p:nvSpPr>
        <p:spPr>
          <a:xfrm>
            <a:off x="3876281" y="1646116"/>
            <a:ext cx="2454212" cy="108000"/>
          </a:xfrm>
          <a:prstGeom prst="rect">
            <a:avLst/>
          </a:prstGeom>
          <a:solidFill>
            <a:schemeClr val="accent3"/>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Cloud contract and financial management processes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7C0DB4AE-D51C-56F2-5B0D-164DB7B11FFF}"/>
              </a:ext>
            </a:extLst>
          </p:cNvPr>
          <p:cNvSpPr/>
          <p:nvPr/>
        </p:nvSpPr>
        <p:spPr>
          <a:xfrm>
            <a:off x="2945315" y="2239640"/>
            <a:ext cx="1565900" cy="108000"/>
          </a:xfrm>
          <a:prstGeom prst="rect">
            <a:avLst/>
          </a:prstGeom>
          <a:solidFill>
            <a:schemeClr val="accent5"/>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Procurement models &amp; support</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Tree>
    <p:extLst>
      <p:ext uri="{BB962C8B-B14F-4D97-AF65-F5344CB8AC3E}">
        <p14:creationId xmlns:p14="http://schemas.microsoft.com/office/powerpoint/2010/main" val="278506189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01C4A-023E-625D-4685-EA076DDE9CD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68134B-D0D1-E2D5-D891-2390F330F1E0}"/>
              </a:ext>
            </a:extLst>
          </p:cNvPr>
          <p:cNvSpPr>
            <a:spLocks noGrp="1"/>
          </p:cNvSpPr>
          <p:nvPr>
            <p:ph sz="quarter" idx="11"/>
          </p:nvPr>
        </p:nvSpPr>
        <p:spPr>
          <a:xfrm>
            <a:off x="140322" y="1206805"/>
            <a:ext cx="8858250" cy="3271415"/>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800" b="1" dirty="0">
                <a:solidFill>
                  <a:schemeClr val="accent1"/>
                </a:solidFill>
                <a:latin typeface="Arial" panose="020B0604020202020204" pitchFamily="34" charset="0"/>
              </a:rPr>
              <a:t>Swansea Bay University Health Board (SBU) has established itself as a leading digital innovator in health and care in Wales. </a:t>
            </a:r>
            <a:r>
              <a:rPr lang="en-GB" sz="800" dirty="0">
                <a:latin typeface="Arial" panose="020B0604020202020204" pitchFamily="34" charset="0"/>
              </a:rPr>
              <a:t>We have led the way as a key partner to the NHS Wales national digital programmes, including our development of the Welsh Nursing Care Record and being the first health board to adopt electronic prescribing. SBU have also forged ahead with our own digital initiatives, successfully launching SIGNAL to support our patient flow and developing the capabilities of the Swansea Bay Patient Portal, an online record that helps patients better manage their care and feel more in control of their health and wellbeing. </a:t>
            </a:r>
          </a:p>
          <a:p>
            <a:pPr marL="0" indent="0" rtl="0">
              <a:spcBef>
                <a:spcPts val="800"/>
              </a:spcBef>
              <a:buNone/>
            </a:pPr>
            <a:r>
              <a:rPr lang="en-GB" sz="800" dirty="0">
                <a:latin typeface="Arial" panose="020B0604020202020204" pitchFamily="34" charset="0"/>
              </a:rPr>
              <a:t>Our </a:t>
            </a:r>
            <a:r>
              <a:rPr lang="en-GB" sz="800" b="1" dirty="0">
                <a:solidFill>
                  <a:schemeClr val="accent1"/>
                </a:solidFill>
                <a:latin typeface="Arial" panose="020B0604020202020204" pitchFamily="34" charset="0"/>
              </a:rPr>
              <a:t>strong internal digital capabilities combined with impactful commitment to collaboration </a:t>
            </a:r>
            <a:r>
              <a:rPr lang="en-GB" sz="800" dirty="0">
                <a:latin typeface="Arial" panose="020B0604020202020204" pitchFamily="34" charset="0"/>
              </a:rPr>
              <a:t>on regional and national programmes has enabled us to build the strong digital foundations SBU has today. Despite these considerable strengths, as we look ahead to 2036 </a:t>
            </a:r>
            <a:r>
              <a:rPr lang="en-GB" sz="800" b="1" dirty="0">
                <a:solidFill>
                  <a:schemeClr val="accent1"/>
                </a:solidFill>
                <a:latin typeface="Arial" panose="020B0604020202020204" pitchFamily="34" charset="0"/>
              </a:rPr>
              <a:t>there are key challenges we need to address if we are to realise our ambitious digital vision</a:t>
            </a:r>
            <a:r>
              <a:rPr lang="en-GB" sz="800" dirty="0">
                <a:latin typeface="Arial" panose="020B0604020202020204" pitchFamily="34" charset="0"/>
              </a:rPr>
              <a:t>. Too many competing priorities has resulted in </a:t>
            </a:r>
            <a:r>
              <a:rPr lang="en-GB" sz="800" b="1" dirty="0">
                <a:solidFill>
                  <a:schemeClr val="accent1"/>
                </a:solidFill>
                <a:latin typeface="Arial" panose="020B0604020202020204" pitchFamily="34" charset="0"/>
              </a:rPr>
              <a:t>a proliferation of siloed projects</a:t>
            </a:r>
            <a:r>
              <a:rPr lang="en-GB" sz="800" b="1" dirty="0">
                <a:latin typeface="Arial" panose="020B0604020202020204" pitchFamily="34" charset="0"/>
              </a:rPr>
              <a:t> </a:t>
            </a:r>
            <a:r>
              <a:rPr lang="en-GB" sz="800" dirty="0">
                <a:latin typeface="Arial" panose="020B0604020202020204" pitchFamily="34" charset="0"/>
              </a:rPr>
              <a:t>focusing on solving specific problems that doesn’t support the broader digital agenda. Our current digital assets can feel clunky and difficult to navigate, and this negatively impacts staff confidence and enthusiasm for using digital tools. There are lots of different systems to manage and data is often recorded in different ways across systems, making it complicated and time consuming to analyse effectively. </a:t>
            </a:r>
          </a:p>
          <a:p>
            <a:pPr marL="0" indent="0" rtl="0">
              <a:spcBef>
                <a:spcPts val="800"/>
              </a:spcBef>
              <a:buNone/>
            </a:pPr>
            <a:r>
              <a:rPr lang="en-GB" sz="800" dirty="0">
                <a:latin typeface="Arial" panose="020B0604020202020204" pitchFamily="34" charset="0"/>
              </a:rPr>
              <a:t>Finally, we now have </a:t>
            </a:r>
            <a:r>
              <a:rPr lang="en-GB" sz="800" b="1" dirty="0">
                <a:solidFill>
                  <a:schemeClr val="accent1"/>
                </a:solidFill>
                <a:latin typeface="Arial" panose="020B0604020202020204" pitchFamily="34" charset="0"/>
              </a:rPr>
              <a:t>too many systems to run efficiently</a:t>
            </a:r>
            <a:r>
              <a:rPr lang="en-GB" sz="800" b="1" dirty="0">
                <a:latin typeface="Arial" panose="020B0604020202020204" pitchFamily="34" charset="0"/>
              </a:rPr>
              <a:t> </a:t>
            </a:r>
            <a:r>
              <a:rPr lang="en-GB" sz="800" dirty="0">
                <a:latin typeface="Arial" panose="020B0604020202020204" pitchFamily="34" charset="0"/>
              </a:rPr>
              <a:t>with each one requiring significant resources to support delivery and to manage the complex contracting and procurement cycles. It is challenging to sustain our current technology stack, and a significant investment will be required just to refresh equipment and systems over the next 10-years, whilst the move to cloud and software subscriptions also poses challenges with a financial shift from capital to revenue. Our digital team has been stretched with limited resources, forced too often to focus our time on reacting to user needs and requests, instead of delivering ambitious and lasting digital transformation. The result is that our staff, clinicians and patients lack the accessible, intuitive digital tools we need to play our part in achieving the best possible health outcomes for the people of Swansea Bay. </a:t>
            </a:r>
          </a:p>
          <a:p>
            <a:pPr marL="0" indent="0" rtl="0">
              <a:spcBef>
                <a:spcPts val="800"/>
              </a:spcBef>
              <a:buNone/>
            </a:pPr>
            <a:r>
              <a:rPr kumimoji="0" lang="en-GB" sz="800" b="0" i="0" u="none" strike="noStrike" cap="none" spc="0" normalizeH="0" baseline="0" dirty="0">
                <a:ln>
                  <a:noFill/>
                </a:ln>
                <a:effectLst/>
                <a:uFillTx/>
                <a:latin typeface="Arial" panose="020B0604020202020204" pitchFamily="34" charset="0"/>
                <a:ea typeface="+mn-ea"/>
                <a:sym typeface="Helvetica Neue Medium"/>
              </a:rPr>
              <a:t>Despite these challenges, there is considerable </a:t>
            </a:r>
            <a:r>
              <a:rPr kumimoji="0" lang="en-GB" sz="800" i="0" u="none" strike="noStrike" cap="none" spc="0" normalizeH="0" baseline="0" dirty="0">
                <a:ln>
                  <a:noFill/>
                </a:ln>
                <a:effectLst/>
                <a:uFillTx/>
                <a:latin typeface="Arial" panose="020B0604020202020204" pitchFamily="34" charset="0"/>
                <a:ea typeface="+mn-ea"/>
                <a:sym typeface="Helvetica Neue Medium"/>
              </a:rPr>
              <a:t>enthusiasm and momentum for digital transformation </a:t>
            </a:r>
            <a:r>
              <a:rPr kumimoji="0" lang="en-GB" sz="800" b="0" i="0" u="none" strike="noStrike" cap="none" spc="0" normalizeH="0" baseline="0" dirty="0">
                <a:ln>
                  <a:noFill/>
                </a:ln>
                <a:effectLst/>
                <a:uFillTx/>
                <a:latin typeface="Arial" panose="020B0604020202020204" pitchFamily="34" charset="0"/>
                <a:ea typeface="+mn-ea"/>
                <a:sym typeface="Helvetica Neue Medium"/>
              </a:rPr>
              <a:t>across the health board. </a:t>
            </a:r>
            <a:r>
              <a:rPr lang="en-GB" sz="800" dirty="0">
                <a:latin typeface="Arial" panose="020B0604020202020204" pitchFamily="34" charset="0"/>
              </a:rPr>
              <a:t>This strategy sets out how we can </a:t>
            </a:r>
            <a:r>
              <a:rPr lang="en-GB" sz="800" b="1" dirty="0">
                <a:solidFill>
                  <a:schemeClr val="accent1"/>
                </a:solidFill>
                <a:latin typeface="Arial" panose="020B0604020202020204" pitchFamily="34" charset="0"/>
              </a:rPr>
              <a:t>maximise the enormous potential from our strong digital foundations, to build a modern, consolidated suite of digital and data capabilities</a:t>
            </a:r>
            <a:r>
              <a:rPr lang="en-GB" sz="800" b="1" dirty="0">
                <a:latin typeface="Arial" panose="020B0604020202020204" pitchFamily="34" charset="0"/>
              </a:rPr>
              <a:t> </a:t>
            </a:r>
            <a:r>
              <a:rPr lang="en-GB" sz="800" dirty="0">
                <a:latin typeface="Arial" panose="020B0604020202020204" pitchFamily="34" charset="0"/>
              </a:rPr>
              <a:t>for the future, while aligning our ambition with the organisational priorities and </a:t>
            </a:r>
            <a:r>
              <a:rPr lang="en-GB" sz="800" b="1" dirty="0">
                <a:solidFill>
                  <a:schemeClr val="accent1"/>
                </a:solidFill>
                <a:latin typeface="Arial" panose="020B0604020202020204" pitchFamily="34" charset="0"/>
              </a:rPr>
              <a:t>The</a:t>
            </a:r>
            <a:r>
              <a:rPr lang="en-GB" sz="800" dirty="0">
                <a:solidFill>
                  <a:schemeClr val="accent1"/>
                </a:solidFill>
                <a:latin typeface="Arial" panose="020B0604020202020204" pitchFamily="34" charset="0"/>
              </a:rPr>
              <a:t> </a:t>
            </a:r>
            <a:r>
              <a:rPr lang="en-GB" sz="800" b="1" dirty="0">
                <a:solidFill>
                  <a:schemeClr val="accent1"/>
                </a:solidFill>
                <a:latin typeface="Arial" panose="020B0604020202020204" pitchFamily="34" charset="0"/>
              </a:rPr>
              <a:t>One Bay Way.</a:t>
            </a:r>
            <a:endParaRPr lang="en-GB" sz="800" dirty="0">
              <a:solidFill>
                <a:schemeClr val="accent1"/>
              </a:solidFill>
              <a:latin typeface="Arial" panose="020B0604020202020204" pitchFamily="34" charset="0"/>
            </a:endParaRPr>
          </a:p>
          <a:p>
            <a:pPr marL="0" indent="0" rtl="0">
              <a:spcBef>
                <a:spcPts val="800"/>
              </a:spcBef>
              <a:buNone/>
            </a:pPr>
            <a:r>
              <a:rPr lang="en-GB" sz="800" dirty="0">
                <a:latin typeface="Arial" panose="020B0604020202020204" pitchFamily="34" charset="0"/>
              </a:rPr>
              <a:t>The </a:t>
            </a:r>
            <a:r>
              <a:rPr lang="en-GB" sz="800" b="1" dirty="0">
                <a:solidFill>
                  <a:schemeClr val="accent1"/>
                </a:solidFill>
                <a:latin typeface="Arial" panose="020B0604020202020204" pitchFamily="34" charset="0"/>
              </a:rPr>
              <a:t>SBU digital landscape needs to be simplified, rationalising current systems and developing a central Electronic Patient Record (EPR) model and Care Data Repository (CDR). </a:t>
            </a:r>
            <a:r>
              <a:rPr lang="en-GB" sz="800" dirty="0">
                <a:latin typeface="Arial" panose="020B0604020202020204" pitchFamily="34" charset="0"/>
              </a:rPr>
              <a:t>This approach will enable ‘true integration’, where information about a patient can be entered once and will automatically populate across all relevant systems thus feeding a rich data repository that is capable of supporting advanced business intelligence and analytics. Alongside this, the EPR model will make it possible for all clinicians to access the patient information they need to make the highest quality clinical decisions regardless of where they sit in the system, reducing the need for patients to repeat their stories and ensuring clinicians and care professionals understand a person’s full medical history and circumstances when engaging in their care. Key to this is a focus on </a:t>
            </a:r>
            <a:r>
              <a:rPr lang="en-GB" sz="800" b="1" dirty="0">
                <a:solidFill>
                  <a:schemeClr val="accent1"/>
                </a:solidFill>
                <a:latin typeface="Arial" panose="020B0604020202020204" pitchFamily="34" charset="0"/>
              </a:rPr>
              <a:t>digital inclusion </a:t>
            </a:r>
            <a:r>
              <a:rPr lang="en-GB" sz="800" dirty="0">
                <a:latin typeface="Arial" panose="020B0604020202020204" pitchFamily="34" charset="0"/>
              </a:rPr>
              <a:t>– we must ensure that our digital transformation never excludes our patients from health and care or creates increased barriers to accessing our services, on the basis of digital ability. </a:t>
            </a:r>
          </a:p>
        </p:txBody>
      </p:sp>
      <p:sp>
        <p:nvSpPr>
          <p:cNvPr id="60" name="Title 1">
            <a:extLst>
              <a:ext uri="{FF2B5EF4-FFF2-40B4-BE49-F238E27FC236}">
                <a16:creationId xmlns:a16="http://schemas.microsoft.com/office/drawing/2014/main" id="{7D419997-B10F-69A7-9772-14DA372DBFB1}"/>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800" dirty="0" err="1">
                <a:solidFill>
                  <a:srgbClr val="1F355E"/>
                </a:solidFill>
                <a:latin typeface="Arial Black" panose="020B0A04020102020204" pitchFamily="34" charset="0"/>
              </a:rPr>
              <a:t>Digtal</a:t>
            </a:r>
            <a:r>
              <a:rPr lang="en-GB" sz="1800" dirty="0">
                <a:solidFill>
                  <a:srgbClr val="1F355E"/>
                </a:solidFill>
                <a:latin typeface="Arial Black" panose="020B0A04020102020204" pitchFamily="34" charset="0"/>
              </a:rPr>
              <a:t> Strategy - Digitally Enabling the One Bay Way </a:t>
            </a:r>
          </a:p>
        </p:txBody>
      </p:sp>
      <p:grpSp>
        <p:nvGrpSpPr>
          <p:cNvPr id="94" name="Group 93">
            <a:extLst>
              <a:ext uri="{FF2B5EF4-FFF2-40B4-BE49-F238E27FC236}">
                <a16:creationId xmlns:a16="http://schemas.microsoft.com/office/drawing/2014/main" id="{8291925C-84ED-44ED-6811-CBA99F081EFA}"/>
              </a:ext>
            </a:extLst>
          </p:cNvPr>
          <p:cNvGrpSpPr/>
          <p:nvPr/>
        </p:nvGrpSpPr>
        <p:grpSpPr>
          <a:xfrm>
            <a:off x="-1" y="-5787"/>
            <a:ext cx="9143998" cy="165595"/>
            <a:chOff x="374266" y="2474302"/>
            <a:chExt cx="13719657" cy="820603"/>
          </a:xfrm>
        </p:grpSpPr>
        <p:sp>
          <p:nvSpPr>
            <p:cNvPr id="95" name="Arrow: Pentagon 94">
              <a:extLst>
                <a:ext uri="{FF2B5EF4-FFF2-40B4-BE49-F238E27FC236}">
                  <a16:creationId xmlns:a16="http://schemas.microsoft.com/office/drawing/2014/main" id="{B7A6A67E-D179-6B92-73AF-96301B012B6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6" name="Arrow: Chevron 95">
              <a:extLst>
                <a:ext uri="{FF2B5EF4-FFF2-40B4-BE49-F238E27FC236}">
                  <a16:creationId xmlns:a16="http://schemas.microsoft.com/office/drawing/2014/main" id="{C001758E-4078-8F3D-C760-7F972F2DE943}"/>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dirty="0">
                  <a:latin typeface="Arial" panose="020B0604020202020204" pitchFamily="34" charset="0"/>
                  <a:cs typeface="Arial" panose="020B0604020202020204" pitchFamily="34" charset="0"/>
                </a:rPr>
                <a:t>Exec Summary</a:t>
              </a:r>
            </a:p>
          </p:txBody>
        </p:sp>
        <p:sp>
          <p:nvSpPr>
            <p:cNvPr id="97" name="Arrow: Chevron 96">
              <a:extLst>
                <a:ext uri="{FF2B5EF4-FFF2-40B4-BE49-F238E27FC236}">
                  <a16:creationId xmlns:a16="http://schemas.microsoft.com/office/drawing/2014/main" id="{6106C148-517E-50FA-F881-9A5ADDE30A9D}"/>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8" name="Arrow: Chevron 97">
              <a:extLst>
                <a:ext uri="{FF2B5EF4-FFF2-40B4-BE49-F238E27FC236}">
                  <a16:creationId xmlns:a16="http://schemas.microsoft.com/office/drawing/2014/main" id="{312F6F42-B898-3766-BC95-D7F59205F20B}"/>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9" name="Arrow: Chevron 98">
              <a:extLst>
                <a:ext uri="{FF2B5EF4-FFF2-40B4-BE49-F238E27FC236}">
                  <a16:creationId xmlns:a16="http://schemas.microsoft.com/office/drawing/2014/main" id="{659B1F5D-078B-4C1F-CA6D-876347B2B7D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0" name="Arrow: Chevron 99">
              <a:extLst>
                <a:ext uri="{FF2B5EF4-FFF2-40B4-BE49-F238E27FC236}">
                  <a16:creationId xmlns:a16="http://schemas.microsoft.com/office/drawing/2014/main" id="{7EC6F33E-03F6-AA9A-FB62-4293A6A1ABE1}"/>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 name="Rectangle 1">
            <a:extLst>
              <a:ext uri="{FF2B5EF4-FFF2-40B4-BE49-F238E27FC236}">
                <a16:creationId xmlns:a16="http://schemas.microsoft.com/office/drawing/2014/main" id="{C9B3E8FA-1442-5B4D-4B17-18D25F9300D9}"/>
              </a:ext>
            </a:extLst>
          </p:cNvPr>
          <p:cNvSpPr/>
          <p:nvPr/>
        </p:nvSpPr>
        <p:spPr>
          <a:xfrm>
            <a:off x="135948" y="605322"/>
            <a:ext cx="8867730" cy="572314"/>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200" kern="1200" dirty="0">
                <a:solidFill>
                  <a:prstClr val="white"/>
                </a:solidFill>
                <a:latin typeface="Helvetica Neue Medium"/>
                <a:sym typeface="Helvetica Neue Medium"/>
              </a:rPr>
              <a:t>Our Digital Vision: </a:t>
            </a:r>
            <a:r>
              <a:rPr kumimoji="0" lang="en-GB" sz="1200" b="0" i="1" u="none" strike="noStrike" kern="1200" cap="none" spc="0" normalizeH="0" baseline="0" noProof="0" dirty="0">
                <a:ln>
                  <a:noFill/>
                </a:ln>
                <a:solidFill>
                  <a:prstClr val="white"/>
                </a:solidFill>
                <a:effectLst/>
                <a:uLnTx/>
                <a:uFillTx/>
                <a:latin typeface="Helvetica Neue Medium"/>
                <a:sym typeface="Helvetica Neue Medium"/>
              </a:rPr>
              <a:t>Cultivating a collaborative and inclusive digital culture that enables service driven transformation to realise our organisational ambitions and deliver tangible benefits to every citizen and colleague; thereby establishing SBU as a high-quality organisation and a UK exempla for digital, technology and data innovation in health and care. </a:t>
            </a:r>
          </a:p>
        </p:txBody>
      </p:sp>
      <p:sp>
        <p:nvSpPr>
          <p:cNvPr id="4" name="Footer Placeholder 3">
            <a:extLst>
              <a:ext uri="{FF2B5EF4-FFF2-40B4-BE49-F238E27FC236}">
                <a16:creationId xmlns:a16="http://schemas.microsoft.com/office/drawing/2014/main" id="{057F973F-FEDF-E08D-A9D2-3E2E1A0BF497}"/>
              </a:ext>
            </a:extLst>
          </p:cNvPr>
          <p:cNvSpPr>
            <a:spLocks noGrp="1"/>
          </p:cNvSpPr>
          <p:nvPr>
            <p:ph type="ftr" sz="quarter" idx="3"/>
          </p:nvPr>
        </p:nvSpPr>
        <p:spPr>
          <a:xfrm>
            <a:off x="2197488" y="4637474"/>
            <a:ext cx="4743917" cy="378477"/>
          </a:xfrm>
        </p:spPr>
        <p:txBody>
          <a:bodyPr/>
          <a:lstStyle/>
          <a:p>
            <a:r>
              <a:rPr lang="en-GB" dirty="0"/>
              <a:t>Digitally Enabling the One Bay Way</a:t>
            </a:r>
          </a:p>
        </p:txBody>
      </p:sp>
    </p:spTree>
    <p:extLst>
      <p:ext uri="{BB962C8B-B14F-4D97-AF65-F5344CB8AC3E}">
        <p14:creationId xmlns:p14="http://schemas.microsoft.com/office/powerpoint/2010/main" val="2604148392"/>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57563-809C-D63E-8B93-950E23ED320E}"/>
            </a:ext>
          </a:extLst>
        </p:cNvPr>
        <p:cNvGrpSpPr/>
        <p:nvPr/>
      </p:nvGrpSpPr>
      <p:grpSpPr>
        <a:xfrm>
          <a:off x="0" y="0"/>
          <a:ext cx="0" cy="0"/>
          <a:chOff x="0" y="0"/>
          <a:chExt cx="0" cy="0"/>
        </a:xfrm>
      </p:grpSpPr>
      <p:sp>
        <p:nvSpPr>
          <p:cNvPr id="59" name="Rectangle 58">
            <a:extLst>
              <a:ext uri="{FF2B5EF4-FFF2-40B4-BE49-F238E27FC236}">
                <a16:creationId xmlns:a16="http://schemas.microsoft.com/office/drawing/2014/main" id="{96C9FB2E-573E-DEB4-BFFB-238180C3923F}"/>
              </a:ext>
            </a:extLst>
          </p:cNvPr>
          <p:cNvSpPr/>
          <p:nvPr/>
        </p:nvSpPr>
        <p:spPr>
          <a:xfrm>
            <a:off x="-9812" y="1281722"/>
            <a:ext cx="386777" cy="1080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Data &amp; Analytics </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60" name="Rectangle 59">
            <a:extLst>
              <a:ext uri="{FF2B5EF4-FFF2-40B4-BE49-F238E27FC236}">
                <a16:creationId xmlns:a16="http://schemas.microsoft.com/office/drawing/2014/main" id="{C2B5E878-5490-BF91-1A33-E6DE5916E9D4}"/>
              </a:ext>
            </a:extLst>
          </p:cNvPr>
          <p:cNvSpPr/>
          <p:nvPr/>
        </p:nvSpPr>
        <p:spPr>
          <a:xfrm>
            <a:off x="-7156" y="3383534"/>
            <a:ext cx="386777" cy="1080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dirty="0">
                <a:solidFill>
                  <a:schemeClr val="bg1"/>
                </a:solidFill>
                <a:latin typeface="Arial Black" panose="020B0A04020102020204" pitchFamily="34" charset="0"/>
                <a:ea typeface="+mn-ea"/>
                <a:cs typeface="+mn-cs"/>
                <a:sym typeface="Helvetica Neue Medium"/>
              </a:rPr>
              <a:t>Technology &amp; Digital  </a:t>
            </a:r>
            <a:endParaRPr kumimoji="0" lang="en-GB" sz="105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endParaRPr>
          </a:p>
        </p:txBody>
      </p:sp>
      <p:sp>
        <p:nvSpPr>
          <p:cNvPr id="61" name="Rectangle 60">
            <a:extLst>
              <a:ext uri="{FF2B5EF4-FFF2-40B4-BE49-F238E27FC236}">
                <a16:creationId xmlns:a16="http://schemas.microsoft.com/office/drawing/2014/main" id="{B10C5DC7-9049-61D2-F0BB-B4C0DEE7F743}"/>
              </a:ext>
            </a:extLst>
          </p:cNvPr>
          <p:cNvSpPr/>
          <p:nvPr/>
        </p:nvSpPr>
        <p:spPr>
          <a:xfrm rot="5400000">
            <a:off x="7657267" y="4315807"/>
            <a:ext cx="386777" cy="1271788"/>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dirty="0">
                <a:solidFill>
                  <a:schemeClr val="bg1"/>
                </a:solidFill>
                <a:latin typeface="Arial Black" panose="020B0A04020102020204" pitchFamily="34" charset="0"/>
                <a:ea typeface="+mn-ea"/>
                <a:cs typeface="+mn-cs"/>
                <a:sym typeface="Helvetica Neue Medium"/>
              </a:rPr>
              <a:t>Organisational Functions  </a:t>
            </a:r>
            <a:endParaRPr kumimoji="0" lang="en-GB" sz="105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endParaRPr>
          </a:p>
        </p:txBody>
      </p:sp>
      <p:cxnSp>
        <p:nvCxnSpPr>
          <p:cNvPr id="64" name="Straight Connector 63">
            <a:extLst>
              <a:ext uri="{FF2B5EF4-FFF2-40B4-BE49-F238E27FC236}">
                <a16:creationId xmlns:a16="http://schemas.microsoft.com/office/drawing/2014/main" id="{9B3FE14A-4BC7-3C04-4151-B5F632A0B88A}"/>
              </a:ext>
            </a:extLst>
          </p:cNvPr>
          <p:cNvCxnSpPr>
            <a:cxnSpLocks/>
            <a:endCxn id="98" idx="3"/>
          </p:cNvCxnSpPr>
          <p:nvPr/>
        </p:nvCxnSpPr>
        <p:spPr>
          <a:xfrm flipV="1">
            <a:off x="-9812" y="1281719"/>
            <a:ext cx="7284830" cy="1528389"/>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7" name="Straight Connector 66">
            <a:extLst>
              <a:ext uri="{FF2B5EF4-FFF2-40B4-BE49-F238E27FC236}">
                <a16:creationId xmlns:a16="http://schemas.microsoft.com/office/drawing/2014/main" id="{B2EF9C78-6A7D-7549-B762-1BA090806B5C}"/>
              </a:ext>
            </a:extLst>
          </p:cNvPr>
          <p:cNvCxnSpPr>
            <a:cxnSpLocks/>
          </p:cNvCxnSpPr>
          <p:nvPr/>
        </p:nvCxnSpPr>
        <p:spPr>
          <a:xfrm flipV="1">
            <a:off x="805306" y="1602265"/>
            <a:ext cx="6565444" cy="3541235"/>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8" name="Straight Connector 67">
            <a:extLst>
              <a:ext uri="{FF2B5EF4-FFF2-40B4-BE49-F238E27FC236}">
                <a16:creationId xmlns:a16="http://schemas.microsoft.com/office/drawing/2014/main" id="{2B1751D0-1C82-8436-2E26-BBD6C1B0E72E}"/>
              </a:ext>
            </a:extLst>
          </p:cNvPr>
          <p:cNvCxnSpPr>
            <a:cxnSpLocks/>
          </p:cNvCxnSpPr>
          <p:nvPr/>
        </p:nvCxnSpPr>
        <p:spPr>
          <a:xfrm flipV="1">
            <a:off x="5997424" y="1923742"/>
            <a:ext cx="1849514" cy="3219758"/>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EE3A943-C4C5-BD2B-8554-89AAF65B6223}"/>
              </a:ext>
            </a:extLst>
          </p:cNvPr>
          <p:cNvCxnSpPr>
            <a:cxnSpLocks/>
          </p:cNvCxnSpPr>
          <p:nvPr/>
        </p:nvCxnSpPr>
        <p:spPr>
          <a:xfrm flipV="1">
            <a:off x="-1" y="923850"/>
            <a:ext cx="7426713" cy="47147"/>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90" name="Freeform: Shape 89">
            <a:extLst>
              <a:ext uri="{FF2B5EF4-FFF2-40B4-BE49-F238E27FC236}">
                <a16:creationId xmlns:a16="http://schemas.microsoft.com/office/drawing/2014/main" id="{964839A2-8D70-C76D-4732-6DBA3990FEF4}"/>
              </a:ext>
            </a:extLst>
          </p:cNvPr>
          <p:cNvSpPr/>
          <p:nvPr/>
        </p:nvSpPr>
        <p:spPr>
          <a:xfrm>
            <a:off x="1635512" y="973873"/>
            <a:ext cx="7478751" cy="2921620"/>
          </a:xfrm>
          <a:custGeom>
            <a:avLst/>
            <a:gdLst>
              <a:gd name="connsiteX0" fmla="*/ 0 w 7478751"/>
              <a:gd name="connsiteY0" fmla="*/ 0 h 2921620"/>
              <a:gd name="connsiteX1" fmla="*/ 7478751 w 7478751"/>
              <a:gd name="connsiteY1" fmla="*/ 2921620 h 2921620"/>
            </a:gdLst>
            <a:ahLst/>
            <a:cxnLst>
              <a:cxn ang="0">
                <a:pos x="connsiteX0" y="connsiteY0"/>
              </a:cxn>
              <a:cxn ang="0">
                <a:pos x="connsiteX1" y="connsiteY1"/>
              </a:cxn>
            </a:cxnLst>
            <a:rect l="l" t="t" r="r" b="b"/>
            <a:pathLst>
              <a:path w="7478751" h="2921620">
                <a:moveTo>
                  <a:pt x="0" y="0"/>
                </a:moveTo>
                <a:cubicBezTo>
                  <a:pt x="3567770" y="1326995"/>
                  <a:pt x="7135541" y="2653991"/>
                  <a:pt x="7478751" y="2921620"/>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5" name="Arc 94">
            <a:extLst>
              <a:ext uri="{FF2B5EF4-FFF2-40B4-BE49-F238E27FC236}">
                <a16:creationId xmlns:a16="http://schemas.microsoft.com/office/drawing/2014/main" id="{D595466D-D7BE-715D-1346-500D9A10554E}"/>
              </a:ext>
            </a:extLst>
          </p:cNvPr>
          <p:cNvSpPr/>
          <p:nvPr/>
        </p:nvSpPr>
        <p:spPr>
          <a:xfrm rot="10800000">
            <a:off x="4515343" y="-1785819"/>
            <a:ext cx="10594574" cy="4633055"/>
          </a:xfrm>
          <a:prstGeom prst="arc">
            <a:avLst>
              <a:gd name="adj1" fmla="val 17207071"/>
              <a:gd name="adj2" fmla="val 21306021"/>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6" name="Arc 95">
            <a:extLst>
              <a:ext uri="{FF2B5EF4-FFF2-40B4-BE49-F238E27FC236}">
                <a16:creationId xmlns:a16="http://schemas.microsoft.com/office/drawing/2014/main" id="{0AE99D45-021F-FC71-75C6-E6A9B91F5CF8}"/>
              </a:ext>
            </a:extLst>
          </p:cNvPr>
          <p:cNvSpPr/>
          <p:nvPr/>
        </p:nvSpPr>
        <p:spPr>
          <a:xfrm rot="11250502">
            <a:off x="1822776" y="-1109283"/>
            <a:ext cx="11038453" cy="5350191"/>
          </a:xfrm>
          <a:prstGeom prst="arc">
            <a:avLst>
              <a:gd name="adj1" fmla="val 13736810"/>
              <a:gd name="adj2" fmla="val 21513943"/>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8" name="Flowchart: Delay 97">
            <a:extLst>
              <a:ext uri="{FF2B5EF4-FFF2-40B4-BE49-F238E27FC236}">
                <a16:creationId xmlns:a16="http://schemas.microsoft.com/office/drawing/2014/main" id="{491868B9-961D-8D6F-D5A0-124969BC368A}"/>
              </a:ext>
            </a:extLst>
          </p:cNvPr>
          <p:cNvSpPr/>
          <p:nvPr/>
        </p:nvSpPr>
        <p:spPr>
          <a:xfrm rot="10800000">
            <a:off x="7275018" y="605849"/>
            <a:ext cx="1868981" cy="1351741"/>
          </a:xfrm>
          <a:prstGeom prst="flowChartDelay">
            <a:avLst/>
          </a:prstGeom>
          <a:solidFill>
            <a:schemeClr val="accent6"/>
          </a:solidFill>
          <a:ln w="28575" cap="flat">
            <a:solidFill>
              <a:schemeClr val="bg2">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i="0" u="none" strike="noStrike" cap="none" spc="0" normalizeH="0" baseline="0">
              <a:ln>
                <a:noFill/>
              </a:ln>
              <a:solidFill>
                <a:schemeClr val="bg1"/>
              </a:solidFill>
              <a:effectLst/>
              <a:uFillTx/>
              <a:latin typeface="+mn-lt"/>
              <a:ea typeface="+mn-ea"/>
              <a:cs typeface="+mn-cs"/>
              <a:sym typeface="Helvetica Neue Medium"/>
            </a:endParaRPr>
          </a:p>
        </p:txBody>
      </p:sp>
      <p:sp>
        <p:nvSpPr>
          <p:cNvPr id="106" name="Rectangle 105">
            <a:extLst>
              <a:ext uri="{FF2B5EF4-FFF2-40B4-BE49-F238E27FC236}">
                <a16:creationId xmlns:a16="http://schemas.microsoft.com/office/drawing/2014/main" id="{08403956-F3C1-4495-37F3-4C2155CDD9B6}"/>
              </a:ext>
            </a:extLst>
          </p:cNvPr>
          <p:cNvSpPr/>
          <p:nvPr/>
        </p:nvSpPr>
        <p:spPr>
          <a:xfrm rot="5400000">
            <a:off x="5787141" y="258227"/>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dirty="0">
                <a:solidFill>
                  <a:schemeClr val="bg1"/>
                </a:solidFill>
                <a:latin typeface="Arial Black" panose="020B0A04020102020204" pitchFamily="34" charset="0"/>
                <a:ea typeface="+mn-ea"/>
                <a:cs typeface="+mn-cs"/>
                <a:sym typeface="Helvetica Neue Medium"/>
              </a:rPr>
              <a:t>2027/28</a:t>
            </a:r>
            <a:endParaRPr kumimoji="0" lang="en-GB" sz="105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endParaRPr>
          </a:p>
        </p:txBody>
      </p:sp>
      <p:sp>
        <p:nvSpPr>
          <p:cNvPr id="107" name="Rectangle 106">
            <a:extLst>
              <a:ext uri="{FF2B5EF4-FFF2-40B4-BE49-F238E27FC236}">
                <a16:creationId xmlns:a16="http://schemas.microsoft.com/office/drawing/2014/main" id="{50F893FA-277F-3F6F-0197-C2AFE704883A}"/>
              </a:ext>
            </a:extLst>
          </p:cNvPr>
          <p:cNvSpPr/>
          <p:nvPr/>
        </p:nvSpPr>
        <p:spPr>
          <a:xfrm rot="5400000">
            <a:off x="1126538" y="277113"/>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dirty="0">
                <a:solidFill>
                  <a:schemeClr val="bg1"/>
                </a:solidFill>
                <a:latin typeface="Arial Black" panose="020B0A04020102020204" pitchFamily="34" charset="0"/>
                <a:ea typeface="+mn-ea"/>
                <a:cs typeface="+mn-cs"/>
                <a:sym typeface="Helvetica Neue Medium"/>
              </a:rPr>
              <a:t>2025/26</a:t>
            </a:r>
            <a:endParaRPr kumimoji="0" lang="en-GB" sz="105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endParaRPr>
          </a:p>
        </p:txBody>
      </p:sp>
      <p:sp>
        <p:nvSpPr>
          <p:cNvPr id="108" name="Rectangle 107">
            <a:extLst>
              <a:ext uri="{FF2B5EF4-FFF2-40B4-BE49-F238E27FC236}">
                <a16:creationId xmlns:a16="http://schemas.microsoft.com/office/drawing/2014/main" id="{69B5F728-9D19-2722-C6CF-915F6079816E}"/>
              </a:ext>
            </a:extLst>
          </p:cNvPr>
          <p:cNvSpPr/>
          <p:nvPr/>
        </p:nvSpPr>
        <p:spPr>
          <a:xfrm rot="5400000">
            <a:off x="3310407" y="273096"/>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dirty="0">
                <a:solidFill>
                  <a:schemeClr val="bg1"/>
                </a:solidFill>
                <a:latin typeface="Arial Black" panose="020B0A04020102020204" pitchFamily="34" charset="0"/>
                <a:ea typeface="+mn-ea"/>
                <a:cs typeface="+mn-cs"/>
                <a:sym typeface="Helvetica Neue Medium"/>
              </a:rPr>
              <a:t>2026/27</a:t>
            </a:r>
            <a:endParaRPr kumimoji="0" lang="en-GB" sz="105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endParaRPr>
          </a:p>
        </p:txBody>
      </p:sp>
      <p:sp>
        <p:nvSpPr>
          <p:cNvPr id="109" name="Rectangle 108">
            <a:extLst>
              <a:ext uri="{FF2B5EF4-FFF2-40B4-BE49-F238E27FC236}">
                <a16:creationId xmlns:a16="http://schemas.microsoft.com/office/drawing/2014/main" id="{4971479E-7939-3DA8-EFB1-19EEC548AFD6}"/>
              </a:ext>
            </a:extLst>
          </p:cNvPr>
          <p:cNvSpPr/>
          <p:nvPr/>
        </p:nvSpPr>
        <p:spPr>
          <a:xfrm rot="5400000">
            <a:off x="4026750" y="4411700"/>
            <a:ext cx="386777" cy="1080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dirty="0">
                <a:solidFill>
                  <a:schemeClr val="bg1"/>
                </a:solidFill>
                <a:latin typeface="Arial Black" panose="020B0A04020102020204" pitchFamily="34" charset="0"/>
                <a:ea typeface="+mn-ea"/>
                <a:cs typeface="+mn-cs"/>
                <a:sym typeface="Helvetica Neue Medium"/>
              </a:rPr>
              <a:t>Workforce &amp; Culture   </a:t>
            </a:r>
            <a:endParaRPr kumimoji="0" lang="en-GB" sz="105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endParaRPr>
          </a:p>
        </p:txBody>
      </p:sp>
      <p:sp>
        <p:nvSpPr>
          <p:cNvPr id="114" name="TextBox 113">
            <a:extLst>
              <a:ext uri="{FF2B5EF4-FFF2-40B4-BE49-F238E27FC236}">
                <a16:creationId xmlns:a16="http://schemas.microsoft.com/office/drawing/2014/main" id="{4DC2D37D-C575-2151-71F5-8CDDF8E4ADBC}"/>
              </a:ext>
            </a:extLst>
          </p:cNvPr>
          <p:cNvSpPr txBox="1"/>
          <p:nvPr/>
        </p:nvSpPr>
        <p:spPr>
          <a:xfrm>
            <a:off x="7486674" y="847936"/>
            <a:ext cx="1657326"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a:ln>
                  <a:noFill/>
                </a:ln>
                <a:solidFill>
                  <a:schemeClr val="bg1"/>
                </a:solidFill>
                <a:effectLst/>
                <a:uFillTx/>
                <a:latin typeface="Arial Black" panose="020B0A04020102020204" pitchFamily="34" charset="0"/>
                <a:sym typeface="Helvetica Neue"/>
              </a:rPr>
              <a:t>Our 3-year Transformation Plan</a:t>
            </a:r>
            <a:endParaRPr kumimoji="0" lang="en-GB" sz="1600" b="1" i="0" u="none" strike="noStrike" cap="none" spc="0" normalizeH="0" baseline="0">
              <a:ln>
                <a:noFill/>
              </a:ln>
              <a:solidFill>
                <a:schemeClr val="bg1"/>
              </a:solidFill>
              <a:effectLst/>
              <a:uFillTx/>
              <a:latin typeface="Arial Black" panose="020B0A04020102020204" pitchFamily="34" charset="0"/>
              <a:sym typeface="Helvetica Neue"/>
            </a:endParaRPr>
          </a:p>
        </p:txBody>
      </p:sp>
      <p:sp>
        <p:nvSpPr>
          <p:cNvPr id="58" name="Rectangle 57">
            <a:extLst>
              <a:ext uri="{FF2B5EF4-FFF2-40B4-BE49-F238E27FC236}">
                <a16:creationId xmlns:a16="http://schemas.microsoft.com/office/drawing/2014/main" id="{865A8828-0392-2FDC-1794-22A6AA302A60}"/>
              </a:ext>
            </a:extLst>
          </p:cNvPr>
          <p:cNvSpPr/>
          <p:nvPr/>
        </p:nvSpPr>
        <p:spPr>
          <a:xfrm>
            <a:off x="3712270" y="2674038"/>
            <a:ext cx="897554" cy="36000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Developing EPR Model</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5" name="Rectangle 64">
            <a:extLst>
              <a:ext uri="{FF2B5EF4-FFF2-40B4-BE49-F238E27FC236}">
                <a16:creationId xmlns:a16="http://schemas.microsoft.com/office/drawing/2014/main" id="{40138A98-B04A-724E-9FCD-FD6CA1E28568}"/>
              </a:ext>
            </a:extLst>
          </p:cNvPr>
          <p:cNvSpPr/>
          <p:nvPr/>
        </p:nvSpPr>
        <p:spPr>
          <a:xfrm>
            <a:off x="478520" y="1482679"/>
            <a:ext cx="900000"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Case for Cloud Strategy</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BD268066-FC49-8835-C836-A12FD1DCF626}"/>
              </a:ext>
            </a:extLst>
          </p:cNvPr>
          <p:cNvSpPr/>
          <p:nvPr/>
        </p:nvSpPr>
        <p:spPr>
          <a:xfrm>
            <a:off x="3750477" y="1067362"/>
            <a:ext cx="736438"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Procure &amp; pilot cloud storage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A0173EBD-37B6-B716-877C-24D7C847BCA4}"/>
              </a:ext>
            </a:extLst>
          </p:cNvPr>
          <p:cNvSpPr/>
          <p:nvPr/>
        </p:nvSpPr>
        <p:spPr>
          <a:xfrm>
            <a:off x="2268027" y="1020000"/>
            <a:ext cx="990000" cy="4356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R</a:t>
            </a:r>
            <a:r>
              <a:rPr lang="en-US" sz="800" b="0" i="0">
                <a:solidFill>
                  <a:srgbClr val="1F355E"/>
                </a:solidFill>
                <a:effectLst/>
                <a:latin typeface="Arial" panose="020B0604020202020204" pitchFamily="34" charset="0"/>
                <a:cs typeface="Arial" panose="020B0604020202020204" pitchFamily="34" charset="0"/>
              </a:rPr>
              <a:t>eal-time data available through a modern BI platform </a:t>
            </a:r>
            <a:endParaRPr kumimoji="0" lang="en-GB" sz="800" b="0" i="0" u="none" strike="noStrike" cap="none" spc="0" normalizeH="0" baseline="0">
              <a:ln>
                <a:noFill/>
              </a:ln>
              <a:solidFill>
                <a:srgbClr val="1F355E"/>
              </a:solidFill>
              <a:effectLst/>
              <a:highlight>
                <a:srgbClr val="FFFF00"/>
              </a:highlight>
              <a:uFillTx/>
              <a:latin typeface="Arial" panose="020B0604020202020204" pitchFamily="34" charset="0"/>
              <a:ea typeface="+mn-ea"/>
              <a:cs typeface="Arial" panose="020B0604020202020204" pitchFamily="34" charset="0"/>
              <a:sym typeface="Helvetica Neue Medium"/>
            </a:endParaRPr>
          </a:p>
        </p:txBody>
      </p:sp>
      <p:sp>
        <p:nvSpPr>
          <p:cNvPr id="75" name="Rectangle 74">
            <a:extLst>
              <a:ext uri="{FF2B5EF4-FFF2-40B4-BE49-F238E27FC236}">
                <a16:creationId xmlns:a16="http://schemas.microsoft.com/office/drawing/2014/main" id="{9FB7856C-F721-9629-1DFC-125425C8C13B}"/>
              </a:ext>
            </a:extLst>
          </p:cNvPr>
          <p:cNvSpPr/>
          <p:nvPr/>
        </p:nvSpPr>
        <p:spPr>
          <a:xfrm>
            <a:off x="4590278" y="973689"/>
            <a:ext cx="900000"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Managing patient cohorts with holistic data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3" name="Rectangle 82">
            <a:extLst>
              <a:ext uri="{FF2B5EF4-FFF2-40B4-BE49-F238E27FC236}">
                <a16:creationId xmlns:a16="http://schemas.microsoft.com/office/drawing/2014/main" id="{6CE22C87-54F0-3220-12AB-789841D3346F}"/>
              </a:ext>
            </a:extLst>
          </p:cNvPr>
          <p:cNvSpPr/>
          <p:nvPr/>
        </p:nvSpPr>
        <p:spPr>
          <a:xfrm>
            <a:off x="1492090" y="1891488"/>
            <a:ext cx="900000" cy="367809"/>
          </a:xfrm>
          <a:prstGeom prst="rect">
            <a:avLst/>
          </a:prstGeom>
          <a:solidFill>
            <a:schemeClr val="accent3">
              <a:lumMod val="20000"/>
              <a:lumOff val="80000"/>
            </a:schemeClr>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Data assessment and mapping</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4" name="Rectangle 83">
            <a:extLst>
              <a:ext uri="{FF2B5EF4-FFF2-40B4-BE49-F238E27FC236}">
                <a16:creationId xmlns:a16="http://schemas.microsoft.com/office/drawing/2014/main" id="{3A4DCC2A-4A09-08C3-75CF-C5064B29926B}"/>
              </a:ext>
            </a:extLst>
          </p:cNvPr>
          <p:cNvSpPr/>
          <p:nvPr/>
        </p:nvSpPr>
        <p:spPr>
          <a:xfrm>
            <a:off x="1067444" y="1051807"/>
            <a:ext cx="900000"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Planning and scoping of CDR</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5" name="Rectangle 84">
            <a:extLst>
              <a:ext uri="{FF2B5EF4-FFF2-40B4-BE49-F238E27FC236}">
                <a16:creationId xmlns:a16="http://schemas.microsoft.com/office/drawing/2014/main" id="{C824836E-AEB7-7ACB-2740-8F4EA836CBE2}"/>
              </a:ext>
            </a:extLst>
          </p:cNvPr>
          <p:cNvSpPr/>
          <p:nvPr/>
        </p:nvSpPr>
        <p:spPr>
          <a:xfrm>
            <a:off x="4557787" y="1433928"/>
            <a:ext cx="900000"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Development of CDR infrastructure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7" name="Rectangle 86">
            <a:extLst>
              <a:ext uri="{FF2B5EF4-FFF2-40B4-BE49-F238E27FC236}">
                <a16:creationId xmlns:a16="http://schemas.microsoft.com/office/drawing/2014/main" id="{85E50DC3-32D4-5E75-FEA9-65BE398D027A}"/>
              </a:ext>
            </a:extLst>
          </p:cNvPr>
          <p:cNvSpPr/>
          <p:nvPr/>
        </p:nvSpPr>
        <p:spPr>
          <a:xfrm>
            <a:off x="6423649" y="965882"/>
            <a:ext cx="818182"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Migration of data to CDR</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8" name="Rectangle 87">
            <a:extLst>
              <a:ext uri="{FF2B5EF4-FFF2-40B4-BE49-F238E27FC236}">
                <a16:creationId xmlns:a16="http://schemas.microsoft.com/office/drawing/2014/main" id="{0B9CA5BE-429A-DF75-9680-4BEA819EE5B3}"/>
              </a:ext>
            </a:extLst>
          </p:cNvPr>
          <p:cNvSpPr/>
          <p:nvPr/>
        </p:nvSpPr>
        <p:spPr>
          <a:xfrm>
            <a:off x="5705404" y="1031116"/>
            <a:ext cx="818182" cy="360000"/>
          </a:xfrm>
          <a:prstGeom prst="rect">
            <a:avLst/>
          </a:prstGeom>
          <a:solidFill>
            <a:schemeClr val="accent3">
              <a:lumMod val="20000"/>
              <a:lumOff val="80000"/>
            </a:schemeClr>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Adopting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9" name="Rectangle 88">
            <a:extLst>
              <a:ext uri="{FF2B5EF4-FFF2-40B4-BE49-F238E27FC236}">
                <a16:creationId xmlns:a16="http://schemas.microsoft.com/office/drawing/2014/main" id="{668D52D0-611E-9C05-DD5C-390E5F10BD10}"/>
              </a:ext>
            </a:extLst>
          </p:cNvPr>
          <p:cNvSpPr/>
          <p:nvPr/>
        </p:nvSpPr>
        <p:spPr>
          <a:xfrm>
            <a:off x="2517138" y="2239792"/>
            <a:ext cx="1054706" cy="475247"/>
          </a:xfrm>
          <a:prstGeom prst="rect">
            <a:avLst/>
          </a:prstGeom>
          <a:solidFill>
            <a:schemeClr val="accent5">
              <a:lumMod val="20000"/>
              <a:lumOff val="80000"/>
            </a:schemeClr>
          </a:solidFill>
          <a:ln w="28575" cap="flat">
            <a:solidFill>
              <a:schemeClr val="accent5"/>
            </a:solidFill>
            <a:prstDash val="solid"/>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interim clinical system for MH&amp;LD/Community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1" name="Rectangle 90">
            <a:extLst>
              <a:ext uri="{FF2B5EF4-FFF2-40B4-BE49-F238E27FC236}">
                <a16:creationId xmlns:a16="http://schemas.microsoft.com/office/drawing/2014/main" id="{DAA32C2B-C937-F935-0149-F16381AF54D4}"/>
              </a:ext>
            </a:extLst>
          </p:cNvPr>
          <p:cNvSpPr/>
          <p:nvPr/>
        </p:nvSpPr>
        <p:spPr>
          <a:xfrm>
            <a:off x="4681706" y="2241789"/>
            <a:ext cx="1076194" cy="36000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SBPP </a:t>
            </a:r>
            <a:r>
              <a:rPr lang="en-US" sz="800" b="0" i="0" u="none" strike="noStrike" err="1">
                <a:solidFill>
                  <a:srgbClr val="1F355E"/>
                </a:solidFill>
                <a:effectLst/>
                <a:latin typeface="Arial" panose="020B0604020202020204" pitchFamily="34" charset="0"/>
                <a:ea typeface="+mn-ea"/>
                <a:cs typeface="Arial" panose="020B0604020202020204" pitchFamily="34" charset="0"/>
                <a:sym typeface="Helvetica Neue Medium"/>
              </a:rPr>
              <a:t>reprocurement</a:t>
            </a: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 and ex</a:t>
            </a:r>
            <a:r>
              <a:rPr lang="en-US" sz="800" b="0">
                <a:solidFill>
                  <a:srgbClr val="1F355E"/>
                </a:solidFill>
                <a:latin typeface="Arial" panose="020B0604020202020204" pitchFamily="34" charset="0"/>
                <a:ea typeface="+mn-ea"/>
                <a:cs typeface="Arial" panose="020B0604020202020204" pitchFamily="34" charset="0"/>
                <a:sym typeface="Helvetica Neue Medium"/>
              </a:rPr>
              <a:t>panded functionality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2" name="Rectangle 91">
            <a:extLst>
              <a:ext uri="{FF2B5EF4-FFF2-40B4-BE49-F238E27FC236}">
                <a16:creationId xmlns:a16="http://schemas.microsoft.com/office/drawing/2014/main" id="{55817045-933C-2DD8-EED8-D3F652D39D8D}"/>
              </a:ext>
            </a:extLst>
          </p:cNvPr>
          <p:cNvSpPr/>
          <p:nvPr/>
        </p:nvSpPr>
        <p:spPr>
          <a:xfrm>
            <a:off x="748765" y="3739780"/>
            <a:ext cx="1080000" cy="587122"/>
          </a:xfrm>
          <a:prstGeom prst="rect">
            <a:avLst/>
          </a:prstGeom>
          <a:solidFill>
            <a:schemeClr val="accent5">
              <a:lumMod val="20000"/>
              <a:lumOff val="80000"/>
            </a:schemeClr>
          </a:solidFill>
          <a:ln w="28575" cap="flat">
            <a:solidFill>
              <a:schemeClr val="accent5"/>
            </a:solidFill>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Optimisation</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of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user hardware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eg</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wifi</a:t>
            </a:r>
            <a:r>
              <a:rPr lang="en-US" sz="800" b="0">
                <a:solidFill>
                  <a:srgbClr val="1F355E"/>
                </a:solidFill>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computers, devices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3" name="Rectangle 92">
            <a:extLst>
              <a:ext uri="{FF2B5EF4-FFF2-40B4-BE49-F238E27FC236}">
                <a16:creationId xmlns:a16="http://schemas.microsoft.com/office/drawing/2014/main" id="{6EA3D314-0093-7ECF-863C-55DD1D2498BD}"/>
              </a:ext>
            </a:extLst>
          </p:cNvPr>
          <p:cNvSpPr/>
          <p:nvPr/>
        </p:nvSpPr>
        <p:spPr>
          <a:xfrm>
            <a:off x="3703082" y="1991434"/>
            <a:ext cx="900000" cy="533747"/>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Implementation of identity management solution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4" name="Rectangle 93">
            <a:extLst>
              <a:ext uri="{FF2B5EF4-FFF2-40B4-BE49-F238E27FC236}">
                <a16:creationId xmlns:a16="http://schemas.microsoft.com/office/drawing/2014/main" id="{D7B8BD6B-0844-48FC-F786-3B47C03A9A48}"/>
              </a:ext>
            </a:extLst>
          </p:cNvPr>
          <p:cNvSpPr/>
          <p:nvPr/>
        </p:nvSpPr>
        <p:spPr>
          <a:xfrm>
            <a:off x="6341831" y="2929694"/>
            <a:ext cx="900000"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Pilot clinical digital champions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7" name="Rectangle 96">
            <a:extLst>
              <a:ext uri="{FF2B5EF4-FFF2-40B4-BE49-F238E27FC236}">
                <a16:creationId xmlns:a16="http://schemas.microsoft.com/office/drawing/2014/main" id="{601E39E3-6A0D-7D28-30B1-1CAFAEE3F9FA}"/>
              </a:ext>
            </a:extLst>
          </p:cNvPr>
          <p:cNvSpPr/>
          <p:nvPr/>
        </p:nvSpPr>
        <p:spPr>
          <a:xfrm>
            <a:off x="5410205" y="3385718"/>
            <a:ext cx="1227902" cy="557985"/>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Development and roll out of universal digital training approach for all SBU staff</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0" name="Rectangle 99">
            <a:extLst>
              <a:ext uri="{FF2B5EF4-FFF2-40B4-BE49-F238E27FC236}">
                <a16:creationId xmlns:a16="http://schemas.microsoft.com/office/drawing/2014/main" id="{1B7EEDB1-B887-48ED-2470-89ADB736066B}"/>
              </a:ext>
            </a:extLst>
          </p:cNvPr>
          <p:cNvSpPr/>
          <p:nvPr/>
        </p:nvSpPr>
        <p:spPr>
          <a:xfrm>
            <a:off x="5820880" y="2165026"/>
            <a:ext cx="1137941"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collaborative delivery framework</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1" name="Rectangle 100">
            <a:extLst>
              <a:ext uri="{FF2B5EF4-FFF2-40B4-BE49-F238E27FC236}">
                <a16:creationId xmlns:a16="http://schemas.microsoft.com/office/drawing/2014/main" id="{33D6DD8A-132B-3C82-070E-CFD6E0164E4D}"/>
              </a:ext>
            </a:extLst>
          </p:cNvPr>
          <p:cNvSpPr/>
          <p:nvPr/>
        </p:nvSpPr>
        <p:spPr>
          <a:xfrm>
            <a:off x="4690691" y="4184876"/>
            <a:ext cx="1078453"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Expanding workforce  to deliver 24/7 working support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2" name="Rectangle 101">
            <a:extLst>
              <a:ext uri="{FF2B5EF4-FFF2-40B4-BE49-F238E27FC236}">
                <a16:creationId xmlns:a16="http://schemas.microsoft.com/office/drawing/2014/main" id="{0932C4BD-9AC5-5630-A859-562DA2DE5632}"/>
              </a:ext>
            </a:extLst>
          </p:cNvPr>
          <p:cNvSpPr/>
          <p:nvPr/>
        </p:nvSpPr>
        <p:spPr>
          <a:xfrm>
            <a:off x="4841487" y="3030855"/>
            <a:ext cx="942466" cy="306653"/>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 Digital Business Partners</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3" name="Rectangle 102">
            <a:extLst>
              <a:ext uri="{FF2B5EF4-FFF2-40B4-BE49-F238E27FC236}">
                <a16:creationId xmlns:a16="http://schemas.microsoft.com/office/drawing/2014/main" id="{96700FEA-14BC-4B34-1355-83D20EAEF060}"/>
              </a:ext>
            </a:extLst>
          </p:cNvPr>
          <p:cNvSpPr/>
          <p:nvPr/>
        </p:nvSpPr>
        <p:spPr>
          <a:xfrm>
            <a:off x="2725536" y="4261375"/>
            <a:ext cx="969732" cy="422631"/>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Digital workforce strategy</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 name="Rectangle 103">
            <a:extLst>
              <a:ext uri="{FF2B5EF4-FFF2-40B4-BE49-F238E27FC236}">
                <a16:creationId xmlns:a16="http://schemas.microsoft.com/office/drawing/2014/main" id="{8B086969-EB3B-F3AA-4D44-F58A35848BEB}"/>
              </a:ext>
            </a:extLst>
          </p:cNvPr>
          <p:cNvSpPr/>
          <p:nvPr/>
        </p:nvSpPr>
        <p:spPr>
          <a:xfrm>
            <a:off x="4244754" y="3392986"/>
            <a:ext cx="900000" cy="526612"/>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Develop target operating model for the digital services team</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 name="Rectangle 104">
            <a:extLst>
              <a:ext uri="{FF2B5EF4-FFF2-40B4-BE49-F238E27FC236}">
                <a16:creationId xmlns:a16="http://schemas.microsoft.com/office/drawing/2014/main" id="{4372D8BB-FA36-5916-D13F-9CEE3970EB70}"/>
              </a:ext>
            </a:extLst>
          </p:cNvPr>
          <p:cNvSpPr/>
          <p:nvPr/>
        </p:nvSpPr>
        <p:spPr>
          <a:xfrm>
            <a:off x="5498260" y="2636278"/>
            <a:ext cx="900000"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Recruitment clinical digital leads</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3" name="Rectangle 112">
            <a:extLst>
              <a:ext uri="{FF2B5EF4-FFF2-40B4-BE49-F238E27FC236}">
                <a16:creationId xmlns:a16="http://schemas.microsoft.com/office/drawing/2014/main" id="{B65F81C6-01DF-071D-1812-1BF1C32809C3}"/>
              </a:ext>
            </a:extLst>
          </p:cNvPr>
          <p:cNvSpPr/>
          <p:nvPr/>
        </p:nvSpPr>
        <p:spPr>
          <a:xfrm>
            <a:off x="2571618" y="1581783"/>
            <a:ext cx="1122196" cy="367809"/>
          </a:xfrm>
          <a:prstGeom prst="rect">
            <a:avLst/>
          </a:prstGeom>
          <a:solidFill>
            <a:schemeClr val="accent3">
              <a:lumMod val="20000"/>
              <a:lumOff val="80000"/>
            </a:schemeClr>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Preparation work to adopt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5" name="Rectangle 114">
            <a:extLst>
              <a:ext uri="{FF2B5EF4-FFF2-40B4-BE49-F238E27FC236}">
                <a16:creationId xmlns:a16="http://schemas.microsoft.com/office/drawing/2014/main" id="{2A10E4A0-F622-D069-C59A-DDE550BD1FBA}"/>
              </a:ext>
            </a:extLst>
          </p:cNvPr>
          <p:cNvSpPr/>
          <p:nvPr/>
        </p:nvSpPr>
        <p:spPr>
          <a:xfrm>
            <a:off x="4876480" y="1824399"/>
            <a:ext cx="1042320" cy="36000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Procuring/developing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6" name="Rectangle 115">
            <a:extLst>
              <a:ext uri="{FF2B5EF4-FFF2-40B4-BE49-F238E27FC236}">
                <a16:creationId xmlns:a16="http://schemas.microsoft.com/office/drawing/2014/main" id="{B94796A7-6D09-C1F9-DA84-6DA0003E0CB6}"/>
              </a:ext>
            </a:extLst>
          </p:cNvPr>
          <p:cNvSpPr/>
          <p:nvPr/>
        </p:nvSpPr>
        <p:spPr>
          <a:xfrm>
            <a:off x="1214157" y="2711081"/>
            <a:ext cx="1080000" cy="475247"/>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Scoping &amp; Business Case for </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system for MH&amp;LD/Community</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7" name="Rectangle 116">
            <a:extLst>
              <a:ext uri="{FF2B5EF4-FFF2-40B4-BE49-F238E27FC236}">
                <a16:creationId xmlns:a16="http://schemas.microsoft.com/office/drawing/2014/main" id="{90926CB4-263F-71C5-C8BF-05C9E96377CC}"/>
              </a:ext>
            </a:extLst>
          </p:cNvPr>
          <p:cNvSpPr/>
          <p:nvPr/>
        </p:nvSpPr>
        <p:spPr>
          <a:xfrm>
            <a:off x="2737094" y="3064816"/>
            <a:ext cx="908518" cy="41106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Evaluation of EPR: Capabilities and interdependencies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8" name="Rectangle 117">
            <a:extLst>
              <a:ext uri="{FF2B5EF4-FFF2-40B4-BE49-F238E27FC236}">
                <a16:creationId xmlns:a16="http://schemas.microsoft.com/office/drawing/2014/main" id="{49F8E0E3-31DB-8E12-E415-F5F9CA4BBC81}"/>
              </a:ext>
            </a:extLst>
          </p:cNvPr>
          <p:cNvSpPr/>
          <p:nvPr/>
        </p:nvSpPr>
        <p:spPr>
          <a:xfrm>
            <a:off x="6996102" y="2254019"/>
            <a:ext cx="900000"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Expansion of digital</a:t>
            </a:r>
            <a:r>
              <a:rPr lang="en-US" sz="800" b="0" dirty="0">
                <a:solidFill>
                  <a:srgbClr val="1F355E"/>
                </a:solidFill>
                <a:latin typeface="Arial" panose="020B0604020202020204" pitchFamily="34" charset="0"/>
                <a:ea typeface="+mn-ea"/>
                <a:cs typeface="Arial" panose="020B0604020202020204" pitchFamily="34" charset="0"/>
                <a:sym typeface="Helvetica Neue Medium"/>
              </a:rPr>
              <a:t> training team</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9" name="Rectangle 118">
            <a:extLst>
              <a:ext uri="{FF2B5EF4-FFF2-40B4-BE49-F238E27FC236}">
                <a16:creationId xmlns:a16="http://schemas.microsoft.com/office/drawing/2014/main" id="{0DBB5936-B678-46BC-B1B5-DE21ED15C850}"/>
              </a:ext>
            </a:extLst>
          </p:cNvPr>
          <p:cNvSpPr/>
          <p:nvPr/>
        </p:nvSpPr>
        <p:spPr>
          <a:xfrm>
            <a:off x="3333778" y="3747818"/>
            <a:ext cx="828000" cy="360001"/>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Digital workforce survey</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Title 1">
            <a:extLst>
              <a:ext uri="{FF2B5EF4-FFF2-40B4-BE49-F238E27FC236}">
                <a16:creationId xmlns:a16="http://schemas.microsoft.com/office/drawing/2014/main" id="{AE77A589-23B0-4AC5-85B0-5567639D0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rgbClr val="1F355E"/>
                </a:solidFill>
                <a:effectLst/>
                <a:uLnTx/>
                <a:uFillTx/>
                <a:latin typeface="Arial Black" panose="020B0A04020102020204" pitchFamily="34" charset="0"/>
                <a:sym typeface="Helvetica Neue Medium"/>
              </a:rPr>
              <a:t>Our 3-Year Transformation Plan</a:t>
            </a:r>
          </a:p>
        </p:txBody>
      </p:sp>
      <p:sp>
        <p:nvSpPr>
          <p:cNvPr id="4" name="Rectangle 3">
            <a:extLst>
              <a:ext uri="{FF2B5EF4-FFF2-40B4-BE49-F238E27FC236}">
                <a16:creationId xmlns:a16="http://schemas.microsoft.com/office/drawing/2014/main" id="{127ADA69-790A-B320-76D2-8F4E08CBF924}"/>
              </a:ext>
            </a:extLst>
          </p:cNvPr>
          <p:cNvSpPr/>
          <p:nvPr/>
        </p:nvSpPr>
        <p:spPr>
          <a:xfrm>
            <a:off x="6828506" y="3932019"/>
            <a:ext cx="900000" cy="557985"/>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Internal mapping process to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rationalise</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work</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 name="Rectangle 4">
            <a:extLst>
              <a:ext uri="{FF2B5EF4-FFF2-40B4-BE49-F238E27FC236}">
                <a16:creationId xmlns:a16="http://schemas.microsoft.com/office/drawing/2014/main" id="{ACE705CA-F1D2-2550-A1F5-FB039CF78C98}"/>
              </a:ext>
            </a:extLst>
          </p:cNvPr>
          <p:cNvSpPr/>
          <p:nvPr/>
        </p:nvSpPr>
        <p:spPr>
          <a:xfrm>
            <a:off x="7287072" y="3189574"/>
            <a:ext cx="900000" cy="590838"/>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Defining and supporting partnership working</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2F6F052C-319E-42AC-5AA5-C7B8CD5C7B53}"/>
              </a:ext>
            </a:extLst>
          </p:cNvPr>
          <p:cNvSpPr/>
          <p:nvPr/>
        </p:nvSpPr>
        <p:spPr>
          <a:xfrm>
            <a:off x="8069315" y="2500313"/>
            <a:ext cx="1040094" cy="494721"/>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err="1">
                <a:solidFill>
                  <a:srgbClr val="1F355E"/>
                </a:solidFill>
                <a:latin typeface="Arial" panose="020B0604020202020204" pitchFamily="34" charset="0"/>
                <a:ea typeface="+mn-ea"/>
                <a:cs typeface="Arial" panose="020B0604020202020204" pitchFamily="34" charset="0"/>
                <a:sym typeface="Helvetica Neue Medium"/>
              </a:rPr>
              <a:t>Optimising</a:t>
            </a:r>
            <a:r>
              <a:rPr lang="en-US" sz="800" b="0" dirty="0">
                <a:solidFill>
                  <a:srgbClr val="1F355E"/>
                </a:solidFill>
                <a:latin typeface="Arial" panose="020B0604020202020204" pitchFamily="34" charset="0"/>
                <a:ea typeface="+mn-ea"/>
                <a:cs typeface="Arial" panose="020B0604020202020204" pitchFamily="34" charset="0"/>
                <a:sym typeface="Helvetica Neue Medium"/>
              </a:rPr>
              <a:t> health board digital leadership and governance  </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EBF80FA-896E-730B-C2D0-26308981D9F6}"/>
              </a:ext>
            </a:extLst>
          </p:cNvPr>
          <p:cNvSpPr/>
          <p:nvPr/>
        </p:nvSpPr>
        <p:spPr>
          <a:xfrm>
            <a:off x="6241208" y="4563233"/>
            <a:ext cx="900000" cy="360000"/>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Review of digital governance</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 name="Rectangle 8">
            <a:extLst>
              <a:ext uri="{FF2B5EF4-FFF2-40B4-BE49-F238E27FC236}">
                <a16:creationId xmlns:a16="http://schemas.microsoft.com/office/drawing/2014/main" id="{5759C40D-1337-035F-E79D-DC0CEC108E47}"/>
              </a:ext>
            </a:extLst>
          </p:cNvPr>
          <p:cNvSpPr/>
          <p:nvPr/>
        </p:nvSpPr>
        <p:spPr>
          <a:xfrm>
            <a:off x="8071300" y="4388575"/>
            <a:ext cx="1040094" cy="360000"/>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Benefits analysis of digital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programmes</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6AD0EE3F-070C-FFCB-9E39-1DA33099D751}"/>
              </a:ext>
            </a:extLst>
          </p:cNvPr>
          <p:cNvSpPr/>
          <p:nvPr/>
        </p:nvSpPr>
        <p:spPr>
          <a:xfrm>
            <a:off x="8236133" y="3123184"/>
            <a:ext cx="821977" cy="494721"/>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a cyber security plan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9B4ADF81-F9A4-8989-136E-FAF9D2FB9911}"/>
              </a:ext>
            </a:extLst>
          </p:cNvPr>
          <p:cNvSpPr/>
          <p:nvPr/>
        </p:nvSpPr>
        <p:spPr>
          <a:xfrm>
            <a:off x="1942090" y="3569439"/>
            <a:ext cx="908518" cy="41106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Supporting the N</a:t>
            </a:r>
            <a:r>
              <a:rPr lang="en-US" sz="800" b="0">
                <a:solidFill>
                  <a:srgbClr val="1F355E"/>
                </a:solidFill>
                <a:latin typeface="Arial" panose="020B0604020202020204" pitchFamily="34" charset="0"/>
                <a:ea typeface="+mn-ea"/>
                <a:cs typeface="Arial" panose="020B0604020202020204" pitchFamily="34" charset="0"/>
                <a:sym typeface="Helvetica Neue Medium"/>
              </a:rPr>
              <a:t>HS Wales App roll-out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8" name="Rectangle 17">
            <a:extLst>
              <a:ext uri="{FF2B5EF4-FFF2-40B4-BE49-F238E27FC236}">
                <a16:creationId xmlns:a16="http://schemas.microsoft.com/office/drawing/2014/main" id="{AB6103CE-0302-C81D-30F3-D022B4141828}"/>
              </a:ext>
            </a:extLst>
          </p:cNvPr>
          <p:cNvSpPr/>
          <p:nvPr/>
        </p:nvSpPr>
        <p:spPr>
          <a:xfrm>
            <a:off x="5993587" y="1555794"/>
            <a:ext cx="852503" cy="36000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3" name="Group 2">
            <a:extLst>
              <a:ext uri="{FF2B5EF4-FFF2-40B4-BE49-F238E27FC236}">
                <a16:creationId xmlns:a16="http://schemas.microsoft.com/office/drawing/2014/main" id="{34B689AC-671C-8785-DB9F-A76DA3EE3F63}"/>
              </a:ext>
            </a:extLst>
          </p:cNvPr>
          <p:cNvGrpSpPr/>
          <p:nvPr/>
        </p:nvGrpSpPr>
        <p:grpSpPr>
          <a:xfrm>
            <a:off x="-1" y="-5787"/>
            <a:ext cx="9143998" cy="165595"/>
            <a:chOff x="374266" y="2474302"/>
            <a:chExt cx="13719657" cy="820603"/>
          </a:xfrm>
        </p:grpSpPr>
        <p:sp>
          <p:nvSpPr>
            <p:cNvPr id="16" name="Arrow: Pentagon 15">
              <a:extLst>
                <a:ext uri="{FF2B5EF4-FFF2-40B4-BE49-F238E27FC236}">
                  <a16:creationId xmlns:a16="http://schemas.microsoft.com/office/drawing/2014/main" id="{6CD7616A-101C-EE26-A56C-508536D7334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9" name="Arrow: Chevron 18">
              <a:extLst>
                <a:ext uri="{FF2B5EF4-FFF2-40B4-BE49-F238E27FC236}">
                  <a16:creationId xmlns:a16="http://schemas.microsoft.com/office/drawing/2014/main" id="{C21AF534-9A84-FE5E-7788-AEB6E87F260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0BB22745-5BBD-A6B8-991E-435578A7A83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D092943A-858F-8B1E-5B81-26D854312BF2}"/>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6E877678-F756-D67C-603A-0D07726B3FFE}"/>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3" name="Arrow: Chevron 22">
              <a:extLst>
                <a:ext uri="{FF2B5EF4-FFF2-40B4-BE49-F238E27FC236}">
                  <a16:creationId xmlns:a16="http://schemas.microsoft.com/office/drawing/2014/main" id="{07022C3A-CD21-AF0F-0FF1-63F0BAF817C3}"/>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4" name="Rectangle 23">
            <a:extLst>
              <a:ext uri="{FF2B5EF4-FFF2-40B4-BE49-F238E27FC236}">
                <a16:creationId xmlns:a16="http://schemas.microsoft.com/office/drawing/2014/main" id="{F8276053-2A9E-16E5-41F4-505F26C683B6}"/>
              </a:ext>
            </a:extLst>
          </p:cNvPr>
          <p:cNvSpPr/>
          <p:nvPr/>
        </p:nvSpPr>
        <p:spPr>
          <a:xfrm>
            <a:off x="8069315" y="2031529"/>
            <a:ext cx="1040094" cy="403033"/>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Strategic approach to decommissioning legacy services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7D36846D-8BEF-F64B-3657-F361B57C8F19}"/>
              </a:ext>
            </a:extLst>
          </p:cNvPr>
          <p:cNvSpPr/>
          <p:nvPr/>
        </p:nvSpPr>
        <p:spPr>
          <a:xfrm>
            <a:off x="8326684" y="3753157"/>
            <a:ext cx="623953" cy="494721"/>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Establishing a TDA</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Tree>
    <p:extLst>
      <p:ext uri="{BB962C8B-B14F-4D97-AF65-F5344CB8AC3E}">
        <p14:creationId xmlns:p14="http://schemas.microsoft.com/office/powerpoint/2010/main" val="2635109587"/>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C6DA8-DEEA-AF0A-6E72-8095FFD8EA38}"/>
            </a:ext>
          </a:extLst>
        </p:cNvPr>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73863FB7-FC23-2A25-9F5D-5D5882C734A6}"/>
              </a:ext>
            </a:extLst>
          </p:cNvPr>
          <p:cNvSpPr>
            <a:spLocks noGrp="1"/>
          </p:cNvSpPr>
          <p:nvPr>
            <p:ph sz="quarter" idx="11"/>
          </p:nvPr>
        </p:nvSpPr>
        <p:spPr/>
        <p:txBody>
          <a:bodyPr/>
          <a:lstStyle/>
          <a:p>
            <a:endParaRPr lang="en-GB"/>
          </a:p>
        </p:txBody>
      </p:sp>
      <p:graphicFrame>
        <p:nvGraphicFramePr>
          <p:cNvPr id="2" name="Table 1">
            <a:extLst>
              <a:ext uri="{FF2B5EF4-FFF2-40B4-BE49-F238E27FC236}">
                <a16:creationId xmlns:a16="http://schemas.microsoft.com/office/drawing/2014/main" id="{0B0C1E63-228B-03D5-DD03-C3EAF6EDC25E}"/>
              </a:ext>
            </a:extLst>
          </p:cNvPr>
          <p:cNvGraphicFramePr>
            <a:graphicFrameLocks noGrp="1"/>
          </p:cNvGraphicFramePr>
          <p:nvPr>
            <p:extLst>
              <p:ext uri="{D42A27DB-BD31-4B8C-83A1-F6EECF244321}">
                <p14:modId xmlns:p14="http://schemas.microsoft.com/office/powerpoint/2010/main" val="2129645094"/>
              </p:ext>
            </p:extLst>
          </p:nvPr>
        </p:nvGraphicFramePr>
        <p:xfrm>
          <a:off x="59333" y="531806"/>
          <a:ext cx="9002781" cy="4581420"/>
        </p:xfrm>
        <a:graphic>
          <a:graphicData uri="http://schemas.openxmlformats.org/drawingml/2006/table">
            <a:tbl>
              <a:tblPr firstRow="1" firstCol="1" bandRow="1">
                <a:tableStyleId>{C7B018BB-80A7-4F77-B60F-C8B233D01FF8}</a:tableStyleId>
              </a:tblPr>
              <a:tblGrid>
                <a:gridCol w="808785">
                  <a:extLst>
                    <a:ext uri="{9D8B030D-6E8A-4147-A177-3AD203B41FA5}">
                      <a16:colId xmlns:a16="http://schemas.microsoft.com/office/drawing/2014/main" val="737933090"/>
                    </a:ext>
                  </a:extLst>
                </a:gridCol>
                <a:gridCol w="1365666">
                  <a:extLst>
                    <a:ext uri="{9D8B030D-6E8A-4147-A177-3AD203B41FA5}">
                      <a16:colId xmlns:a16="http://schemas.microsoft.com/office/drawing/2014/main" val="289749533"/>
                    </a:ext>
                  </a:extLst>
                </a:gridCol>
                <a:gridCol w="1365666">
                  <a:extLst>
                    <a:ext uri="{9D8B030D-6E8A-4147-A177-3AD203B41FA5}">
                      <a16:colId xmlns:a16="http://schemas.microsoft.com/office/drawing/2014/main" val="1235829918"/>
                    </a:ext>
                  </a:extLst>
                </a:gridCol>
                <a:gridCol w="1365666">
                  <a:extLst>
                    <a:ext uri="{9D8B030D-6E8A-4147-A177-3AD203B41FA5}">
                      <a16:colId xmlns:a16="http://schemas.microsoft.com/office/drawing/2014/main" val="1803089678"/>
                    </a:ext>
                  </a:extLst>
                </a:gridCol>
                <a:gridCol w="1365666">
                  <a:extLst>
                    <a:ext uri="{9D8B030D-6E8A-4147-A177-3AD203B41FA5}">
                      <a16:colId xmlns:a16="http://schemas.microsoft.com/office/drawing/2014/main" val="3237553477"/>
                    </a:ext>
                  </a:extLst>
                </a:gridCol>
                <a:gridCol w="1365666">
                  <a:extLst>
                    <a:ext uri="{9D8B030D-6E8A-4147-A177-3AD203B41FA5}">
                      <a16:colId xmlns:a16="http://schemas.microsoft.com/office/drawing/2014/main" val="2292579130"/>
                    </a:ext>
                  </a:extLst>
                </a:gridCol>
                <a:gridCol w="1365666">
                  <a:extLst>
                    <a:ext uri="{9D8B030D-6E8A-4147-A177-3AD203B41FA5}">
                      <a16:colId xmlns:a16="http://schemas.microsoft.com/office/drawing/2014/main" val="3176695238"/>
                    </a:ext>
                  </a:extLst>
                </a:gridCol>
              </a:tblGrid>
              <a:tr h="324000">
                <a:tc>
                  <a:txBody>
                    <a:bodyPr/>
                    <a:lstStyle/>
                    <a:p>
                      <a:endParaRPr lang="en-GB" dirty="0">
                        <a:solidFill>
                          <a:srgbClr val="1F355E"/>
                        </a:solidFill>
                        <a:latin typeface="Arial" panose="020B0604020202020204" pitchFamily="34" charset="0"/>
                        <a:cs typeface="Arial" panose="020B0604020202020204" pitchFamily="34" charset="0"/>
                      </a:endParaRPr>
                    </a:p>
                  </a:txBody>
                  <a:tcPr>
                    <a:lnL w="12700" cap="flat">
                      <a:noFill/>
                      <a:prstDash val="solid"/>
                      <a:miter lim="400000"/>
                    </a:lnL>
                    <a:lnR w="12700" cap="flat" cmpd="sng" algn="ctr">
                      <a:solidFill>
                        <a:schemeClr val="tx2">
                          <a:lumMod val="40000"/>
                          <a:lumOff val="60000"/>
                        </a:schemeClr>
                      </a:solidFill>
                      <a:prstDash val="solid"/>
                      <a:round/>
                      <a:headEnd type="none" w="med" len="med"/>
                      <a:tailEnd type="none" w="med" len="med"/>
                    </a:lnR>
                    <a:lnT w="12700" cap="flat">
                      <a:noFill/>
                      <a:prstDash val="solid"/>
                      <a:miter lim="400000"/>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Population Health &amp; Keeping Well</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Primary Care &amp; Care Closer to Home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Mental Health &amp; Learning Disability</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Planned Care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Unscheduled Care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dirty="0">
                          <a:solidFill>
                            <a:srgbClr val="1F355E"/>
                          </a:solidFill>
                          <a:latin typeface="Arial" panose="020B0604020202020204" pitchFamily="34" charset="0"/>
                          <a:cs typeface="Arial" panose="020B0604020202020204" pitchFamily="34" charset="0"/>
                        </a:rPr>
                        <a:t>Digital Services</a:t>
                      </a:r>
                      <a:endParaRPr lang="en-GB" sz="800" b="1" dirty="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223818948"/>
                  </a:ext>
                </a:extLst>
              </a:tr>
              <a:tr h="1415380">
                <a:tc>
                  <a:txBody>
                    <a:bodyPr/>
                    <a:lstStyle/>
                    <a:p>
                      <a:r>
                        <a:rPr lang="en-US" sz="800" b="1" dirty="0">
                          <a:solidFill>
                            <a:srgbClr val="1F355E"/>
                          </a:solidFill>
                          <a:latin typeface="Arial" panose="020B0604020202020204" pitchFamily="34" charset="0"/>
                          <a:cs typeface="Arial" panose="020B0604020202020204" pitchFamily="34" charset="0"/>
                        </a:rPr>
                        <a:t>Data &amp; Analytics</a:t>
                      </a:r>
                      <a:endParaRPr lang="en-GB" sz="800" b="1" dirty="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a:buFont typeface="Arial" panose="020B0604020202020204" pitchFamily="34" charset="0"/>
                        <a:buNone/>
                      </a:pPr>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a:buFont typeface="Arial" panose="020B0604020202020204" pitchFamily="34" charset="0"/>
                        <a:buNone/>
                      </a:pPr>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6236497"/>
                  </a:ext>
                </a:extLst>
              </a:tr>
              <a:tr h="1415380">
                <a:tc>
                  <a:txBody>
                    <a:bodyPr/>
                    <a:lstStyle/>
                    <a:p>
                      <a:r>
                        <a:rPr lang="en-US" sz="800" b="1" dirty="0">
                          <a:solidFill>
                            <a:srgbClr val="1F355E"/>
                          </a:solidFill>
                          <a:latin typeface="Arial" panose="020B0604020202020204" pitchFamily="34" charset="0"/>
                          <a:cs typeface="Arial" panose="020B0604020202020204" pitchFamily="34" charset="0"/>
                        </a:rPr>
                        <a:t>Technology &amp; Digital </a:t>
                      </a:r>
                      <a:endParaRPr lang="en-GB" sz="800" b="1" dirty="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94951383"/>
                  </a:ext>
                </a:extLst>
              </a:tr>
              <a:tr h="1415380">
                <a:tc>
                  <a:txBody>
                    <a:bodyPr/>
                    <a:lstStyle/>
                    <a:p>
                      <a:r>
                        <a:rPr lang="en-US" sz="800" b="1">
                          <a:solidFill>
                            <a:srgbClr val="1F355E"/>
                          </a:solidFill>
                          <a:latin typeface="Arial" panose="020B0604020202020204" pitchFamily="34" charset="0"/>
                          <a:cs typeface="Arial" panose="020B0604020202020204" pitchFamily="34" charset="0"/>
                        </a:rPr>
                        <a:t>Workforce &amp; Culture </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800" dirty="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38370639"/>
                  </a:ext>
                </a:extLst>
              </a:tr>
            </a:tbl>
          </a:graphicData>
        </a:graphic>
      </p:graphicFrame>
      <p:sp>
        <p:nvSpPr>
          <p:cNvPr id="9" name="Rectangle: Rounded Corners 8">
            <a:extLst>
              <a:ext uri="{FF2B5EF4-FFF2-40B4-BE49-F238E27FC236}">
                <a16:creationId xmlns:a16="http://schemas.microsoft.com/office/drawing/2014/main" id="{A216CFB9-05EE-5CD5-2E78-C73642924C4C}"/>
              </a:ext>
            </a:extLst>
          </p:cNvPr>
          <p:cNvSpPr/>
          <p:nvPr/>
        </p:nvSpPr>
        <p:spPr>
          <a:xfrm>
            <a:off x="907741" y="915966"/>
            <a:ext cx="8093384" cy="216000"/>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chemeClr val="bg1"/>
                </a:solidFill>
                <a:latin typeface="+mn-lt"/>
                <a:ea typeface="+mn-ea"/>
                <a:cs typeface="+mn-cs"/>
              </a:rPr>
              <a:t>Cloud Migration </a:t>
            </a:r>
            <a:endParaRPr kumimoji="0" lang="en-US" sz="800" i="0" u="none" strike="noStrike" cap="none" spc="0" normalizeH="0" baseline="0">
              <a:ln>
                <a:noFill/>
              </a:ln>
              <a:solidFill>
                <a:schemeClr val="bg1"/>
              </a:solidFill>
              <a:effectLst/>
              <a:uFillTx/>
              <a:latin typeface="+mn-lt"/>
              <a:ea typeface="+mn-ea"/>
              <a:cs typeface="+mn-cs"/>
              <a:sym typeface="Helvetica Neue Medium"/>
            </a:endParaRPr>
          </a:p>
        </p:txBody>
      </p:sp>
      <p:sp>
        <p:nvSpPr>
          <p:cNvPr id="10" name="Rectangle: Rounded Corners 9">
            <a:extLst>
              <a:ext uri="{FF2B5EF4-FFF2-40B4-BE49-F238E27FC236}">
                <a16:creationId xmlns:a16="http://schemas.microsoft.com/office/drawing/2014/main" id="{C9E236EC-E9F7-535C-7916-3F4483D931E6}"/>
              </a:ext>
            </a:extLst>
          </p:cNvPr>
          <p:cNvSpPr/>
          <p:nvPr/>
        </p:nvSpPr>
        <p:spPr>
          <a:xfrm>
            <a:off x="908079" y="1512230"/>
            <a:ext cx="6721553" cy="226783"/>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chemeClr val="bg1"/>
                </a:solidFill>
                <a:latin typeface="+mn-lt"/>
                <a:ea typeface="+mn-ea"/>
                <a:cs typeface="+mn-cs"/>
              </a:rPr>
              <a:t>Care Data Repository </a:t>
            </a:r>
            <a:endParaRPr kumimoji="0" lang="en-US" sz="800" i="0" u="none" strike="noStrike" cap="none" spc="0" normalizeH="0" baseline="0">
              <a:ln>
                <a:noFill/>
              </a:ln>
              <a:solidFill>
                <a:schemeClr val="bg1"/>
              </a:solidFill>
              <a:effectLst/>
              <a:uFillTx/>
              <a:latin typeface="+mn-lt"/>
              <a:ea typeface="+mn-ea"/>
              <a:cs typeface="+mn-cs"/>
              <a:sym typeface="Helvetica Neue Medium"/>
            </a:endParaRPr>
          </a:p>
        </p:txBody>
      </p:sp>
      <p:sp>
        <p:nvSpPr>
          <p:cNvPr id="11" name="Rectangle: Rounded Corners 10">
            <a:extLst>
              <a:ext uri="{FF2B5EF4-FFF2-40B4-BE49-F238E27FC236}">
                <a16:creationId xmlns:a16="http://schemas.microsoft.com/office/drawing/2014/main" id="{D18F2AE5-17AD-5540-45F5-BA1AFA23FC9A}"/>
              </a:ext>
            </a:extLst>
          </p:cNvPr>
          <p:cNvSpPr/>
          <p:nvPr/>
        </p:nvSpPr>
        <p:spPr>
          <a:xfrm>
            <a:off x="916269" y="1214098"/>
            <a:ext cx="6709838" cy="216000"/>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chemeClr val="bg1"/>
                </a:solidFill>
                <a:latin typeface="+mn-lt"/>
                <a:ea typeface="+mn-ea"/>
                <a:cs typeface="+mn-cs"/>
              </a:rPr>
              <a:t>Consistent Data Standard </a:t>
            </a:r>
            <a:endParaRPr kumimoji="0" lang="en-US" sz="800" i="0" u="none" strike="noStrike" cap="none" spc="0" normalizeH="0" baseline="0">
              <a:ln>
                <a:noFill/>
              </a:ln>
              <a:solidFill>
                <a:schemeClr val="bg1"/>
              </a:solidFill>
              <a:effectLst/>
              <a:uFillTx/>
              <a:latin typeface="+mn-lt"/>
              <a:ea typeface="+mn-ea"/>
              <a:cs typeface="+mn-cs"/>
              <a:sym typeface="Helvetica Neue Medium"/>
            </a:endParaRPr>
          </a:p>
        </p:txBody>
      </p:sp>
      <p:sp>
        <p:nvSpPr>
          <p:cNvPr id="5" name="Rectangle: Rounded Corners 4">
            <a:extLst>
              <a:ext uri="{FF2B5EF4-FFF2-40B4-BE49-F238E27FC236}">
                <a16:creationId xmlns:a16="http://schemas.microsoft.com/office/drawing/2014/main" id="{19C77672-6E0B-AABC-3C36-9A59926BF665}"/>
              </a:ext>
            </a:extLst>
          </p:cNvPr>
          <p:cNvSpPr/>
          <p:nvPr/>
        </p:nvSpPr>
        <p:spPr>
          <a:xfrm>
            <a:off x="904556" y="2362313"/>
            <a:ext cx="6721552" cy="216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chemeClr val="bg1"/>
                </a:solidFill>
                <a:effectLst/>
                <a:uFillTx/>
                <a:latin typeface="+mn-lt"/>
                <a:ea typeface="+mn-ea"/>
                <a:cs typeface="+mn-cs"/>
                <a:sym typeface="Helvetica Neue Medium"/>
              </a:rPr>
              <a:t> Integrated EPR Model</a:t>
            </a:r>
          </a:p>
        </p:txBody>
      </p:sp>
      <p:sp>
        <p:nvSpPr>
          <p:cNvPr id="6" name="Rectangle: Rounded Corners 5">
            <a:extLst>
              <a:ext uri="{FF2B5EF4-FFF2-40B4-BE49-F238E27FC236}">
                <a16:creationId xmlns:a16="http://schemas.microsoft.com/office/drawing/2014/main" id="{0F255D5E-B7C1-97B8-18CA-8200AB1DCAA4}"/>
              </a:ext>
            </a:extLst>
          </p:cNvPr>
          <p:cNvSpPr/>
          <p:nvPr/>
        </p:nvSpPr>
        <p:spPr>
          <a:xfrm>
            <a:off x="2286000" y="2711910"/>
            <a:ext cx="5340108" cy="216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chemeClr val="bg1"/>
                </a:solidFill>
                <a:effectLst/>
                <a:uFillTx/>
                <a:latin typeface="+mn-lt"/>
                <a:ea typeface="+mn-ea"/>
                <a:cs typeface="+mn-cs"/>
                <a:sym typeface="Helvetica Neue Medium"/>
              </a:rPr>
              <a:t>Single-sign-on </a:t>
            </a:r>
            <a:r>
              <a:rPr lang="en-US" sz="800">
                <a:solidFill>
                  <a:schemeClr val="bg1"/>
                </a:solidFill>
                <a:latin typeface="+mn-lt"/>
                <a:ea typeface="+mn-ea"/>
                <a:cs typeface="+mn-cs"/>
                <a:sym typeface="Helvetica Neue Medium"/>
              </a:rPr>
              <a:t>P</a:t>
            </a:r>
            <a:r>
              <a:rPr kumimoji="0" lang="en-US" sz="800" i="0" u="none" strike="noStrike" cap="none" spc="0" normalizeH="0" baseline="0">
                <a:ln>
                  <a:noFill/>
                </a:ln>
                <a:solidFill>
                  <a:schemeClr val="bg1"/>
                </a:solidFill>
                <a:effectLst/>
                <a:uFillTx/>
                <a:latin typeface="+mn-lt"/>
                <a:ea typeface="+mn-ea"/>
                <a:cs typeface="+mn-cs"/>
                <a:sym typeface="Helvetica Neue Medium"/>
              </a:rPr>
              <a:t>rocess</a:t>
            </a:r>
          </a:p>
        </p:txBody>
      </p:sp>
      <p:sp>
        <p:nvSpPr>
          <p:cNvPr id="8" name="Rectangle: Rounded Corners 7">
            <a:extLst>
              <a:ext uri="{FF2B5EF4-FFF2-40B4-BE49-F238E27FC236}">
                <a16:creationId xmlns:a16="http://schemas.microsoft.com/office/drawing/2014/main" id="{B339D8E5-9187-5E4C-24A7-1BAAAB852E43}"/>
              </a:ext>
            </a:extLst>
          </p:cNvPr>
          <p:cNvSpPr/>
          <p:nvPr/>
        </p:nvSpPr>
        <p:spPr>
          <a:xfrm>
            <a:off x="904557" y="3061507"/>
            <a:ext cx="6721550" cy="216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dirty="0">
                <a:ln>
                  <a:noFill/>
                </a:ln>
                <a:solidFill>
                  <a:schemeClr val="bg1"/>
                </a:solidFill>
                <a:effectLst/>
                <a:uFillTx/>
                <a:latin typeface="+mn-lt"/>
                <a:ea typeface="+mn-ea"/>
                <a:cs typeface="+mn-cs"/>
                <a:sym typeface="Helvetica Neue Medium"/>
              </a:rPr>
              <a:t>Patient-Facing </a:t>
            </a:r>
            <a:r>
              <a:rPr lang="en-US" sz="800" dirty="0">
                <a:solidFill>
                  <a:schemeClr val="bg1"/>
                </a:solidFill>
                <a:latin typeface="+mn-lt"/>
                <a:ea typeface="+mn-ea"/>
                <a:cs typeface="+mn-cs"/>
                <a:sym typeface="Helvetica Neue Medium"/>
              </a:rPr>
              <a:t>D</a:t>
            </a:r>
            <a:r>
              <a:rPr kumimoji="0" lang="en-US" sz="800" i="0" u="none" strike="noStrike" cap="none" spc="0" normalizeH="0" baseline="0" dirty="0">
                <a:ln>
                  <a:noFill/>
                </a:ln>
                <a:solidFill>
                  <a:schemeClr val="bg1"/>
                </a:solidFill>
                <a:effectLst/>
                <a:uFillTx/>
                <a:latin typeface="+mn-lt"/>
                <a:ea typeface="+mn-ea"/>
                <a:cs typeface="+mn-cs"/>
                <a:sym typeface="Helvetica Neue Medium"/>
              </a:rPr>
              <a:t>igital </a:t>
            </a:r>
            <a:r>
              <a:rPr lang="en-US" sz="800" dirty="0">
                <a:solidFill>
                  <a:schemeClr val="bg1"/>
                </a:solidFill>
                <a:latin typeface="+mn-lt"/>
                <a:ea typeface="+mn-ea"/>
                <a:cs typeface="+mn-cs"/>
                <a:sym typeface="Helvetica Neue Medium"/>
              </a:rPr>
              <a:t>S</a:t>
            </a:r>
            <a:r>
              <a:rPr kumimoji="0" lang="en-US" sz="800" i="0" u="none" strike="noStrike" cap="none" spc="0" normalizeH="0" baseline="0" dirty="0">
                <a:ln>
                  <a:noFill/>
                </a:ln>
                <a:solidFill>
                  <a:schemeClr val="bg1"/>
                </a:solidFill>
                <a:effectLst/>
                <a:uFillTx/>
                <a:latin typeface="+mn-lt"/>
                <a:ea typeface="+mn-ea"/>
                <a:cs typeface="+mn-cs"/>
                <a:sym typeface="Helvetica Neue Medium"/>
              </a:rPr>
              <a:t>ervices</a:t>
            </a:r>
          </a:p>
        </p:txBody>
      </p:sp>
      <p:sp>
        <p:nvSpPr>
          <p:cNvPr id="13" name="Rectangle: Rounded Corners 12">
            <a:extLst>
              <a:ext uri="{FF2B5EF4-FFF2-40B4-BE49-F238E27FC236}">
                <a16:creationId xmlns:a16="http://schemas.microsoft.com/office/drawing/2014/main" id="{6A2E6004-5564-9538-6641-153F601DDF4F}"/>
              </a:ext>
            </a:extLst>
          </p:cNvPr>
          <p:cNvSpPr/>
          <p:nvPr/>
        </p:nvSpPr>
        <p:spPr>
          <a:xfrm>
            <a:off x="2285999" y="3389004"/>
            <a:ext cx="5364039" cy="216000"/>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GB" sz="800" dirty="0">
                <a:solidFill>
                  <a:schemeClr val="bg1"/>
                </a:solidFill>
                <a:latin typeface="+mn-lt"/>
                <a:ea typeface="+mn-ea"/>
                <a:cs typeface="+mn-cs"/>
                <a:sym typeface="Helvetica Neue Medium"/>
              </a:rPr>
              <a:t>Filling Core Digital Gaps in Clinical Programmes</a:t>
            </a:r>
          </a:p>
        </p:txBody>
      </p:sp>
      <p:sp>
        <p:nvSpPr>
          <p:cNvPr id="14" name="Rectangle: Rounded Corners 13">
            <a:extLst>
              <a:ext uri="{FF2B5EF4-FFF2-40B4-BE49-F238E27FC236}">
                <a16:creationId xmlns:a16="http://schemas.microsoft.com/office/drawing/2014/main" id="{6DC6754F-C012-AA8E-AC0B-56C85610BA40}"/>
              </a:ext>
            </a:extLst>
          </p:cNvPr>
          <p:cNvSpPr/>
          <p:nvPr/>
        </p:nvSpPr>
        <p:spPr>
          <a:xfrm>
            <a:off x="7735135" y="3794288"/>
            <a:ext cx="1265990" cy="278644"/>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dirty="0">
                <a:solidFill>
                  <a:schemeClr val="bg1"/>
                </a:solidFill>
                <a:latin typeface="+mn-lt"/>
                <a:ea typeface="+mn-ea"/>
                <a:cs typeface="+mn-cs"/>
                <a:sym typeface="Helvetica Neue Medium"/>
              </a:rPr>
              <a:t>Digital Co-production and Innovation Model </a:t>
            </a:r>
            <a:endParaRPr kumimoji="0" lang="en-US" sz="800" i="0" u="none" strike="noStrike" cap="none" spc="0" normalizeH="0" baseline="0" dirty="0">
              <a:ln>
                <a:noFill/>
              </a:ln>
              <a:solidFill>
                <a:schemeClr val="bg1"/>
              </a:solidFill>
              <a:effectLst/>
              <a:uFillTx/>
              <a:latin typeface="+mn-lt"/>
              <a:ea typeface="+mn-ea"/>
              <a:cs typeface="+mn-cs"/>
              <a:sym typeface="Helvetica Neue Medium"/>
            </a:endParaRPr>
          </a:p>
        </p:txBody>
      </p:sp>
      <p:sp>
        <p:nvSpPr>
          <p:cNvPr id="15" name="Rectangle: Rounded Corners 14">
            <a:extLst>
              <a:ext uri="{FF2B5EF4-FFF2-40B4-BE49-F238E27FC236}">
                <a16:creationId xmlns:a16="http://schemas.microsoft.com/office/drawing/2014/main" id="{4729CF00-5C0F-B34E-636B-BE18845B6C5C}"/>
              </a:ext>
            </a:extLst>
          </p:cNvPr>
          <p:cNvSpPr/>
          <p:nvPr/>
        </p:nvSpPr>
        <p:spPr>
          <a:xfrm>
            <a:off x="904556" y="4113350"/>
            <a:ext cx="8096569" cy="216000"/>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dirty="0">
                <a:ln>
                  <a:noFill/>
                </a:ln>
                <a:solidFill>
                  <a:schemeClr val="bg1"/>
                </a:solidFill>
                <a:effectLst/>
                <a:uFillTx/>
                <a:latin typeface="+mn-lt"/>
                <a:ea typeface="+mn-ea"/>
                <a:cs typeface="+mn-cs"/>
                <a:sym typeface="Helvetica Neue Medium"/>
              </a:rPr>
              <a:t>Digital Training, Literacy </a:t>
            </a:r>
            <a:r>
              <a:rPr lang="en-US" sz="800" dirty="0">
                <a:solidFill>
                  <a:schemeClr val="bg1"/>
                </a:solidFill>
                <a:latin typeface="+mn-lt"/>
                <a:ea typeface="+mn-ea"/>
                <a:cs typeface="+mn-cs"/>
                <a:sym typeface="Helvetica Neue Medium"/>
              </a:rPr>
              <a:t>&amp; Support</a:t>
            </a:r>
            <a:endParaRPr kumimoji="0" lang="en-US" sz="800" i="0" u="none" strike="noStrike" cap="none" spc="0" normalizeH="0" baseline="0" dirty="0">
              <a:ln>
                <a:noFill/>
              </a:ln>
              <a:solidFill>
                <a:schemeClr val="bg1"/>
              </a:solidFill>
              <a:effectLst/>
              <a:uFillTx/>
              <a:latin typeface="+mn-lt"/>
              <a:ea typeface="+mn-ea"/>
              <a:cs typeface="+mn-cs"/>
              <a:sym typeface="Helvetica Neue Medium"/>
            </a:endParaRPr>
          </a:p>
        </p:txBody>
      </p:sp>
      <p:sp>
        <p:nvSpPr>
          <p:cNvPr id="16" name="Rectangle: Rounded Corners 15">
            <a:extLst>
              <a:ext uri="{FF2B5EF4-FFF2-40B4-BE49-F238E27FC236}">
                <a16:creationId xmlns:a16="http://schemas.microsoft.com/office/drawing/2014/main" id="{0FD547BC-1CAB-EF08-79EA-FE01A2124036}"/>
              </a:ext>
            </a:extLst>
          </p:cNvPr>
          <p:cNvSpPr/>
          <p:nvPr/>
        </p:nvSpPr>
        <p:spPr>
          <a:xfrm>
            <a:off x="7741559" y="4348203"/>
            <a:ext cx="1259566" cy="261418"/>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dirty="0">
                <a:ln>
                  <a:noFill/>
                </a:ln>
                <a:solidFill>
                  <a:schemeClr val="bg1"/>
                </a:solidFill>
                <a:effectLst/>
                <a:uFillTx/>
                <a:latin typeface="+mn-lt"/>
                <a:ea typeface="+mn-ea"/>
                <a:cs typeface="+mn-cs"/>
                <a:sym typeface="Helvetica Neue Medium"/>
              </a:rPr>
              <a:t>Digital Services Workforce Strategy</a:t>
            </a:r>
          </a:p>
        </p:txBody>
      </p:sp>
      <p:sp>
        <p:nvSpPr>
          <p:cNvPr id="17" name="Rectangle: Rounded Corners 16">
            <a:extLst>
              <a:ext uri="{FF2B5EF4-FFF2-40B4-BE49-F238E27FC236}">
                <a16:creationId xmlns:a16="http://schemas.microsoft.com/office/drawing/2014/main" id="{2F84ED88-BC60-02BE-CD7F-59DCF9D276F8}"/>
              </a:ext>
            </a:extLst>
          </p:cNvPr>
          <p:cNvSpPr/>
          <p:nvPr/>
        </p:nvSpPr>
        <p:spPr>
          <a:xfrm>
            <a:off x="904556" y="4643412"/>
            <a:ext cx="8096569" cy="216530"/>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dirty="0">
                <a:ln>
                  <a:noFill/>
                </a:ln>
                <a:solidFill>
                  <a:schemeClr val="bg1"/>
                </a:solidFill>
                <a:effectLst/>
                <a:uFillTx/>
                <a:latin typeface="+mn-lt"/>
                <a:ea typeface="+mn-ea"/>
                <a:cs typeface="+mn-cs"/>
                <a:sym typeface="Helvetica Neue Medium"/>
              </a:rPr>
              <a:t>Clinical Digital Champions and Joint Ownership </a:t>
            </a:r>
          </a:p>
        </p:txBody>
      </p:sp>
      <p:sp>
        <p:nvSpPr>
          <p:cNvPr id="19" name="Title 1">
            <a:extLst>
              <a:ext uri="{FF2B5EF4-FFF2-40B4-BE49-F238E27FC236}">
                <a16:creationId xmlns:a16="http://schemas.microsoft.com/office/drawing/2014/main" id="{67AF0D57-8459-B965-2FBC-0477667579CC}"/>
              </a:ext>
            </a:extLst>
          </p:cNvPr>
          <p:cNvSpPr txBox="1">
            <a:spLocks/>
          </p:cNvSpPr>
          <p:nvPr/>
        </p:nvSpPr>
        <p:spPr>
          <a:xfrm>
            <a:off x="81886" y="-164431"/>
            <a:ext cx="8834327" cy="993775"/>
          </a:xfrm>
          <a:prstGeom prst="rect">
            <a:avLst/>
          </a:prstGeom>
        </p:spPr>
        <p:txBody>
          <a:bodyPr vert="horz" lIns="91440" tIns="45720" rIns="91440" bIns="45720" rtlCol="0" anchor="ctr">
            <a:normAutofit/>
          </a:bodyPr>
          <a:lst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a:lstStyle>
          <a:p>
            <a:pPr hangingPunct="1"/>
            <a:endParaRPr lang="en-US" sz="2400"/>
          </a:p>
        </p:txBody>
      </p:sp>
      <p:sp>
        <p:nvSpPr>
          <p:cNvPr id="4" name="Rectangle: Rounded Corners 3">
            <a:extLst>
              <a:ext uri="{FF2B5EF4-FFF2-40B4-BE49-F238E27FC236}">
                <a16:creationId xmlns:a16="http://schemas.microsoft.com/office/drawing/2014/main" id="{56D29292-A80B-337F-D7F5-CF9CF664AB1D}"/>
              </a:ext>
            </a:extLst>
          </p:cNvPr>
          <p:cNvSpPr/>
          <p:nvPr/>
        </p:nvSpPr>
        <p:spPr>
          <a:xfrm>
            <a:off x="2108579" y="1810363"/>
            <a:ext cx="5957248" cy="216000"/>
          </a:xfrm>
          <a:prstGeom prst="roundRect">
            <a:avLst/>
          </a:prstGeom>
          <a:noFill/>
          <a:ln w="12700" cap="flat">
            <a:solidFill>
              <a:schemeClr val="accent3"/>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endParaRPr kumimoji="0" lang="en-US" sz="800" i="0" u="none" strike="noStrike" cap="none" spc="0" normalizeH="0" baseline="0">
              <a:ln>
                <a:noFill/>
              </a:ln>
              <a:solidFill>
                <a:schemeClr val="bg1"/>
              </a:solidFill>
              <a:effectLst/>
              <a:uFillTx/>
              <a:latin typeface="+mn-lt"/>
              <a:ea typeface="+mn-ea"/>
              <a:cs typeface="+mn-cs"/>
              <a:sym typeface="Helvetica Neue Medium"/>
            </a:endParaRPr>
          </a:p>
        </p:txBody>
      </p:sp>
      <p:sp>
        <p:nvSpPr>
          <p:cNvPr id="12" name="Rectangle: Rounded Corners 11">
            <a:extLst>
              <a:ext uri="{FF2B5EF4-FFF2-40B4-BE49-F238E27FC236}">
                <a16:creationId xmlns:a16="http://schemas.microsoft.com/office/drawing/2014/main" id="{20A3F106-50FC-ED39-BF6D-DC93B29963D2}"/>
              </a:ext>
            </a:extLst>
          </p:cNvPr>
          <p:cNvSpPr/>
          <p:nvPr/>
        </p:nvSpPr>
        <p:spPr>
          <a:xfrm>
            <a:off x="7743905" y="1810363"/>
            <a:ext cx="1257220" cy="216000"/>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chemeClr val="bg1"/>
                </a:solidFill>
                <a:latin typeface="+mn-lt"/>
                <a:ea typeface="+mn-ea"/>
                <a:cs typeface="+mn-cs"/>
              </a:rPr>
              <a:t>BI Capability </a:t>
            </a:r>
            <a:endParaRPr kumimoji="0" lang="en-US" sz="800" i="0" u="none" strike="noStrike" cap="none" spc="0" normalizeH="0" baseline="0">
              <a:ln>
                <a:noFill/>
              </a:ln>
              <a:solidFill>
                <a:schemeClr val="bg1"/>
              </a:solidFill>
              <a:effectLst/>
              <a:uFillTx/>
              <a:latin typeface="+mn-lt"/>
              <a:ea typeface="+mn-ea"/>
              <a:cs typeface="+mn-cs"/>
              <a:sym typeface="Helvetica Neue Medium"/>
            </a:endParaRPr>
          </a:p>
        </p:txBody>
      </p:sp>
      <p:sp>
        <p:nvSpPr>
          <p:cNvPr id="3" name="Rectangle: Rounded Corners 2">
            <a:extLst>
              <a:ext uri="{FF2B5EF4-FFF2-40B4-BE49-F238E27FC236}">
                <a16:creationId xmlns:a16="http://schemas.microsoft.com/office/drawing/2014/main" id="{0EE65F78-E632-B8D8-4DBD-F6513EB11FDA}"/>
              </a:ext>
            </a:extLst>
          </p:cNvPr>
          <p:cNvSpPr/>
          <p:nvPr/>
        </p:nvSpPr>
        <p:spPr>
          <a:xfrm>
            <a:off x="916269" y="1810363"/>
            <a:ext cx="1257220" cy="216000"/>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chemeClr val="bg1"/>
                </a:solidFill>
                <a:latin typeface="+mn-lt"/>
                <a:ea typeface="+mn-ea"/>
                <a:cs typeface="+mn-cs"/>
              </a:rPr>
              <a:t>BI Capability </a:t>
            </a:r>
            <a:endParaRPr kumimoji="0" lang="en-US" sz="800" i="0" u="none" strike="noStrike" cap="none" spc="0" normalizeH="0" baseline="0">
              <a:ln>
                <a:noFill/>
              </a:ln>
              <a:solidFill>
                <a:schemeClr val="bg1"/>
              </a:solidFill>
              <a:effectLst/>
              <a:uFillTx/>
              <a:latin typeface="+mn-lt"/>
              <a:ea typeface="+mn-ea"/>
              <a:cs typeface="+mn-cs"/>
              <a:sym typeface="Helvetica Neue Medium"/>
            </a:endParaRPr>
          </a:p>
        </p:txBody>
      </p:sp>
      <p:grpSp>
        <p:nvGrpSpPr>
          <p:cNvPr id="26" name="Group 25">
            <a:extLst>
              <a:ext uri="{FF2B5EF4-FFF2-40B4-BE49-F238E27FC236}">
                <a16:creationId xmlns:a16="http://schemas.microsoft.com/office/drawing/2014/main" id="{1EB62DEC-8ED3-B6E5-2CB8-12C9E386859F}"/>
              </a:ext>
            </a:extLst>
          </p:cNvPr>
          <p:cNvGrpSpPr/>
          <p:nvPr/>
        </p:nvGrpSpPr>
        <p:grpSpPr>
          <a:xfrm>
            <a:off x="-1" y="-5787"/>
            <a:ext cx="9143998" cy="165595"/>
            <a:chOff x="374266" y="2474302"/>
            <a:chExt cx="13719657" cy="820603"/>
          </a:xfrm>
        </p:grpSpPr>
        <p:sp>
          <p:nvSpPr>
            <p:cNvPr id="27" name="Arrow: Pentagon 26">
              <a:extLst>
                <a:ext uri="{FF2B5EF4-FFF2-40B4-BE49-F238E27FC236}">
                  <a16:creationId xmlns:a16="http://schemas.microsoft.com/office/drawing/2014/main" id="{AFF86A83-A239-FE84-4419-31EC53F3220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8" name="Arrow: Chevron 27">
              <a:extLst>
                <a:ext uri="{FF2B5EF4-FFF2-40B4-BE49-F238E27FC236}">
                  <a16:creationId xmlns:a16="http://schemas.microsoft.com/office/drawing/2014/main" id="{C3977E4F-581B-AF55-CDF6-5D27544F17E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9" name="Arrow: Chevron 28">
              <a:extLst>
                <a:ext uri="{FF2B5EF4-FFF2-40B4-BE49-F238E27FC236}">
                  <a16:creationId xmlns:a16="http://schemas.microsoft.com/office/drawing/2014/main" id="{48A266B5-DFB9-19B0-4C9C-C91FCCFBAC0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0" name="Arrow: Chevron 29">
              <a:extLst>
                <a:ext uri="{FF2B5EF4-FFF2-40B4-BE49-F238E27FC236}">
                  <a16:creationId xmlns:a16="http://schemas.microsoft.com/office/drawing/2014/main" id="{EA5C17F6-5D73-B085-B83D-A945C009771E}"/>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1" name="Arrow: Chevron 30">
              <a:extLst>
                <a:ext uri="{FF2B5EF4-FFF2-40B4-BE49-F238E27FC236}">
                  <a16:creationId xmlns:a16="http://schemas.microsoft.com/office/drawing/2014/main" id="{08F04213-5A21-BD87-ED45-F558371A617C}"/>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2" name="Arrow: Chevron 31">
              <a:extLst>
                <a:ext uri="{FF2B5EF4-FFF2-40B4-BE49-F238E27FC236}">
                  <a16:creationId xmlns:a16="http://schemas.microsoft.com/office/drawing/2014/main" id="{7A5CE459-0D6F-E6A6-C602-0B3C5CFC60C6}"/>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3" name="Title 1">
            <a:extLst>
              <a:ext uri="{FF2B5EF4-FFF2-40B4-BE49-F238E27FC236}">
                <a16:creationId xmlns:a16="http://schemas.microsoft.com/office/drawing/2014/main" id="{F1DB4410-5E02-6E96-DFCD-72C6AA9741FC}"/>
              </a:ext>
            </a:extLst>
          </p:cNvPr>
          <p:cNvSpPr txBox="1">
            <a:spLocks/>
          </p:cNvSpPr>
          <p:nvPr/>
        </p:nvSpPr>
        <p:spPr>
          <a:xfrm>
            <a:off x="81886" y="-55636"/>
            <a:ext cx="8822613"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hangingPunct="1"/>
            <a:r>
              <a:rPr lang="en-US" sz="1800" dirty="0">
                <a:solidFill>
                  <a:srgbClr val="1F355E"/>
                </a:solidFill>
                <a:latin typeface="Arial Black" panose="020B0A04020102020204" pitchFamily="34" charset="0"/>
              </a:rPr>
              <a:t>Key Digital &amp; Data Solutions Across The Five Clinical Programmes </a:t>
            </a:r>
          </a:p>
        </p:txBody>
      </p:sp>
    </p:spTree>
    <p:extLst>
      <p:ext uri="{BB962C8B-B14F-4D97-AF65-F5344CB8AC3E}">
        <p14:creationId xmlns:p14="http://schemas.microsoft.com/office/powerpoint/2010/main" val="427734766"/>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C3CD3-6797-149A-ED51-557D8257973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6A41EBA-9109-68F7-596E-463A6159CAF0}"/>
              </a:ext>
            </a:extLst>
          </p:cNvPr>
          <p:cNvSpPr/>
          <p:nvPr/>
        </p:nvSpPr>
        <p:spPr>
          <a:xfrm>
            <a:off x="142875" y="580906"/>
            <a:ext cx="4497525" cy="432000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algn="l" defTabSz="825500"/>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transformation sits within th</a:t>
            </a:r>
            <a:r>
              <a:rPr lang="en-GB" sz="800" b="0" dirty="0">
                <a:solidFill>
                  <a:srgbClr val="1F355E"/>
                </a:solidFill>
                <a:latin typeface="Arial" panose="020B0604020202020204" pitchFamily="34" charset="0"/>
                <a:ea typeface="+mn-ea"/>
                <a:cs typeface="Arial" panose="020B0604020202020204" pitchFamily="34" charset="0"/>
                <a:sym typeface="Helvetica Neue Medium"/>
              </a:rPr>
              <a:t>e context of a complex and constrained financial landscape both for SBU and for NHS Wales more broadly. However, to achieve the service-led digitally-enabled transformation set out in this vision, a considerable increase in investment into digital, data and technology will be required from the Health Board. Digital experts suggest that </a:t>
            </a:r>
            <a:r>
              <a:rPr lang="en-GB" sz="800" dirty="0">
                <a:solidFill>
                  <a:srgbClr val="1F355E"/>
                </a:solidFill>
                <a:latin typeface="Arial" panose="020B0604020202020204" pitchFamily="34" charset="0"/>
                <a:ea typeface="+mn-ea"/>
                <a:cs typeface="Arial" panose="020B0604020202020204" pitchFamily="34" charset="0"/>
                <a:sym typeface="Helvetica Neue Medium"/>
              </a:rPr>
              <a:t>allocating 5-10% </a:t>
            </a:r>
            <a:r>
              <a:rPr lang="en-GB" sz="800" b="0" dirty="0">
                <a:solidFill>
                  <a:srgbClr val="1F355E"/>
                </a:solidFill>
                <a:latin typeface="Arial" panose="020B0604020202020204" pitchFamily="34" charset="0"/>
                <a:ea typeface="+mn-ea"/>
                <a:cs typeface="Arial" panose="020B0604020202020204" pitchFamily="34" charset="0"/>
                <a:sym typeface="Helvetica Neue Medium"/>
              </a:rPr>
              <a:t>of total Health Board income to digital and data is the benchmark for achieving Digital Transformation and reaching HIMSS Stage 7. This is much higher than the current annual spend on Data and Digital at SBU of just over 2%.</a:t>
            </a:r>
          </a:p>
          <a:p>
            <a:pPr marL="0" marR="0" indent="0" algn="l" defTabSz="825500" rtl="0" fontAlgn="auto" latinLnBrk="0" hangingPunct="0">
              <a:lnSpc>
                <a:spcPct val="100000"/>
              </a:lnSpc>
              <a:spcBef>
                <a:spcPts val="0"/>
              </a:spcBef>
              <a:spcAft>
                <a:spcPts val="0"/>
              </a:spcAft>
              <a:buClrTx/>
              <a:buSzTx/>
              <a:buFontTx/>
              <a:buNone/>
              <a:tabLst/>
            </a:pP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algn="l" defTabSz="825500"/>
            <a:r>
              <a:rPr lang="en-GB" sz="800" b="0" dirty="0">
                <a:solidFill>
                  <a:srgbClr val="1F355E"/>
                </a:solidFill>
                <a:latin typeface="Arial" panose="020B0604020202020204" pitchFamily="34" charset="0"/>
                <a:ea typeface="+mn-ea"/>
                <a:cs typeface="Arial" panose="020B0604020202020204" pitchFamily="34" charset="0"/>
                <a:sym typeface="Helvetica Neue Medium"/>
              </a:rPr>
              <a:t>Given that SBU is already making good progress against higher HIMSS levels, we believe that SBU can achieve our digital vision by allocating less that the suggested 5-10% of Health Board budget (~£1.16bn). The financial modelling suggests that a rapid increase from £23 million in spending on Digital and Data to £54 million over the next 10 years will be required to achieve the Digital vision. This represents an increase from ~2.0% of the total Health Board budget to ~4.6%. This spending is made up of:</a:t>
            </a:r>
          </a:p>
          <a:p>
            <a:pPr marL="228600" marR="0" indent="-228600" algn="l" defTabSz="825500" rtl="0" fontAlgn="auto" latinLnBrk="0" hangingPunct="0">
              <a:lnSpc>
                <a:spcPct val="100000"/>
              </a:lnSpc>
              <a:spcBef>
                <a:spcPts val="0"/>
              </a:spcBef>
              <a:spcAft>
                <a:spcPts val="0"/>
              </a:spcAft>
              <a:buClrTx/>
              <a:buSzTx/>
              <a:buFont typeface="+mj-lt"/>
              <a:buAutoNum type="arabicPeriod"/>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Baseline Spending: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The spending required to sustain the current Digital Services initiatives including re-procurement and replacement of existing systems. It represents the spending required to ‘keep the lights on’ for the Digital Services team and their activities. This category predominantly drives the required increase in investment. </a:t>
            </a:r>
          </a:p>
          <a:p>
            <a:pPr marL="228600" marR="0" indent="-228600" algn="l" defTabSz="825500" rtl="0" fontAlgn="auto" latinLnBrk="0" hangingPunct="0">
              <a:lnSpc>
                <a:spcPct val="100000"/>
              </a:lnSpc>
              <a:spcBef>
                <a:spcPts val="0"/>
              </a:spcBef>
              <a:spcAft>
                <a:spcPts val="0"/>
              </a:spcAft>
              <a:buClrTx/>
              <a:buSzTx/>
              <a:buFont typeface="+mj-lt"/>
              <a:buAutoNum type="arabicPeriod"/>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Digital Strategy Solutions: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The investment required to deliver the  Strategy outside of the existing activities the Digital Services team already undertake. </a:t>
            </a:r>
          </a:p>
          <a:p>
            <a:pPr algn="l" defTabSz="825500"/>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algn="l" defTabSz="825500"/>
            <a:r>
              <a:rPr lang="en-GB" sz="800" b="0" dirty="0">
                <a:solidFill>
                  <a:srgbClr val="1F355E"/>
                </a:solidFill>
                <a:latin typeface="Arial" panose="020B0604020202020204" pitchFamily="34" charset="0"/>
                <a:ea typeface="+mn-ea"/>
                <a:cs typeface="Arial" panose="020B0604020202020204" pitchFamily="34" charset="0"/>
                <a:sym typeface="Helvetica Neue Medium"/>
              </a:rPr>
              <a:t>Furthermore, there is an expectation that Digital Services costs will progressively decrease their dependency on capital funding, transitioning further towards revenue funding as SBU adopts a cloud-first approach. </a:t>
            </a:r>
          </a:p>
          <a:p>
            <a:pPr algn="l" defTabSz="825500"/>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algn="l" defTabSz="825500"/>
            <a:r>
              <a:rPr lang="en-GB" sz="800" b="0" dirty="0">
                <a:solidFill>
                  <a:srgbClr val="1F355E"/>
                </a:solidFill>
                <a:latin typeface="Arial" panose="020B0604020202020204" pitchFamily="34" charset="0"/>
                <a:ea typeface="+mn-ea"/>
                <a:cs typeface="Arial" panose="020B0604020202020204" pitchFamily="34" charset="0"/>
                <a:sym typeface="Helvetica Neue Medium"/>
              </a:rPr>
              <a:t>It is crucial to note that this view represents our current best understanding of the indicative costs of ongoing costs, as well as new solutions.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More accurate costings will be possible once programmes of work progress and as more detailed </a:t>
            </a:r>
            <a:r>
              <a:rPr lang="en-GB" sz="800" b="0" dirty="0">
                <a:solidFill>
                  <a:srgbClr val="1F355E"/>
                </a:solidFill>
                <a:latin typeface="Arial" panose="020B0604020202020204" pitchFamily="34" charset="0"/>
                <a:ea typeface="+mn-ea"/>
                <a:cs typeface="Arial" panose="020B0604020202020204" pitchFamily="34" charset="0"/>
                <a:sym typeface="Helvetica Neue Medium"/>
              </a:rPr>
              <a:t>costings information becomes available. </a:t>
            </a:r>
          </a:p>
          <a:p>
            <a:pPr marR="0" algn="l" defTabSz="825500" rtl="0" fontAlgn="auto" latinLnBrk="0" hangingPunct="0">
              <a:lnSpc>
                <a:spcPct val="100000"/>
              </a:lnSpc>
              <a:spcBef>
                <a:spcPts val="0"/>
              </a:spcBef>
              <a:spcAft>
                <a:spcPts val="0"/>
              </a:spcAft>
              <a:buClrTx/>
              <a:buSzTx/>
              <a:tabLst/>
            </a:pP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algn="l" defTabSz="825500"/>
            <a:r>
              <a:rPr lang="en-GB" sz="800" b="0" dirty="0">
                <a:solidFill>
                  <a:srgbClr val="1F355E"/>
                </a:solidFill>
                <a:latin typeface="Arial" panose="020B0604020202020204" pitchFamily="34" charset="0"/>
                <a:ea typeface="+mn-ea"/>
                <a:cs typeface="Arial" panose="020B0604020202020204" pitchFamily="34" charset="0"/>
                <a:sym typeface="Helvetica Neue Medium"/>
              </a:rPr>
              <a:t>These costs must be considered against the expected benefits, both financial and non-financial, as there is evidence to suggest that these are substantial. For instance, NHS Digital’s Social Care Programme that ran from 2016-21 predicted that increasing digital maturity in the social care system would generate £103.2m in lifetime benefits from a £22.8m investment*. To realise these benefits, it is imperative that the Digital Services team has the capacity, capabilities and change management processes necessary to make best use of this increase in income. </a:t>
            </a:r>
          </a:p>
          <a:p>
            <a:pPr algn="l" defTabSz="825500"/>
            <a:endParaRPr lang="en-GB" sz="800" b="0" dirty="0">
              <a:solidFill>
                <a:sysClr val="windowText" lastClr="000000"/>
              </a:solidFill>
              <a:latin typeface="+mn-lt"/>
              <a:ea typeface="+mn-ea"/>
              <a:cs typeface="+mn-cs"/>
              <a:sym typeface="Helvetica Neue Medium"/>
            </a:endParaRPr>
          </a:p>
          <a:p>
            <a:pPr marL="228600" marR="0" indent="-228600" algn="l" defTabSz="825500" rtl="0" fontAlgn="auto" latinLnBrk="0" hangingPunct="0">
              <a:lnSpc>
                <a:spcPct val="100000"/>
              </a:lnSpc>
              <a:spcBef>
                <a:spcPts val="0"/>
              </a:spcBef>
              <a:spcAft>
                <a:spcPts val="0"/>
              </a:spcAft>
              <a:buClrTx/>
              <a:buSzTx/>
              <a:buFont typeface="+mj-lt"/>
              <a:buAutoNum type="arabicPeriod"/>
              <a:tabLst/>
            </a:pPr>
            <a:endParaRPr lang="en-GB" sz="800" b="0" dirty="0">
              <a:solidFill>
                <a:sysClr val="windowText" lastClr="000000"/>
              </a:solidFill>
              <a:latin typeface="+mn-lt"/>
              <a:ea typeface="+mn-ea"/>
              <a:cs typeface="+mn-cs"/>
              <a:sym typeface="Helvetica Neue Medium"/>
            </a:endParaRPr>
          </a:p>
        </p:txBody>
      </p:sp>
      <p:sp>
        <p:nvSpPr>
          <p:cNvPr id="5" name="Rectangle 4">
            <a:extLst>
              <a:ext uri="{FF2B5EF4-FFF2-40B4-BE49-F238E27FC236}">
                <a16:creationId xmlns:a16="http://schemas.microsoft.com/office/drawing/2014/main" id="{0B7A6746-E091-6B12-1002-31D04AEC3C27}"/>
              </a:ext>
            </a:extLst>
          </p:cNvPr>
          <p:cNvSpPr/>
          <p:nvPr/>
        </p:nvSpPr>
        <p:spPr>
          <a:xfrm>
            <a:off x="4686514" y="567072"/>
            <a:ext cx="1332149" cy="963673"/>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600" dirty="0">
                <a:solidFill>
                  <a:schemeClr val="bg1"/>
                </a:solidFill>
                <a:latin typeface="Arial" panose="020B0604020202020204" pitchFamily="34" charset="0"/>
                <a:ea typeface="+mn-ea"/>
                <a:cs typeface="Arial" panose="020B0604020202020204" pitchFamily="34" charset="0"/>
                <a:sym typeface="Helvetica Neue Medium"/>
              </a:rPr>
              <a:t>£23 million</a:t>
            </a:r>
          </a:p>
          <a:p>
            <a:pPr marL="0" marR="0" indent="0" algn="ctr" defTabSz="825500" rtl="0" fontAlgn="auto" latinLnBrk="0" hangingPunct="0">
              <a:lnSpc>
                <a:spcPct val="100000"/>
              </a:lnSpc>
              <a:spcBef>
                <a:spcPts val="0"/>
              </a:spcBef>
              <a:spcAft>
                <a:spcPts val="0"/>
              </a:spcAft>
              <a:buClrTx/>
              <a:buSzTx/>
              <a:buFontTx/>
              <a:buNone/>
              <a:tabLst/>
            </a:pPr>
            <a:r>
              <a:rPr lang="en-GB" sz="800" b="0" dirty="0">
                <a:solidFill>
                  <a:schemeClr val="bg1"/>
                </a:solidFill>
                <a:latin typeface="Arial" panose="020B0604020202020204" pitchFamily="34" charset="0"/>
                <a:ea typeface="+mn-ea"/>
                <a:cs typeface="Arial" panose="020B0604020202020204" pitchFamily="34" charset="0"/>
                <a:sym typeface="Helvetica Neue Medium"/>
              </a:rPr>
              <a:t>total spend on Digital and Data, equal to </a:t>
            </a:r>
            <a:r>
              <a:rPr lang="en-GB" sz="800" dirty="0">
                <a:solidFill>
                  <a:schemeClr val="bg1"/>
                </a:solidFill>
                <a:latin typeface="Arial" panose="020B0604020202020204" pitchFamily="34" charset="0"/>
                <a:ea typeface="+mn-ea"/>
                <a:cs typeface="Arial" panose="020B0604020202020204" pitchFamily="34" charset="0"/>
                <a:sym typeface="Helvetica Neue Medium"/>
              </a:rPr>
              <a:t>~2.0% </a:t>
            </a:r>
            <a:r>
              <a:rPr lang="en-GB" sz="800" b="0" dirty="0">
                <a:solidFill>
                  <a:schemeClr val="bg1"/>
                </a:solidFill>
                <a:latin typeface="Arial" panose="020B0604020202020204" pitchFamily="34" charset="0"/>
                <a:ea typeface="+mn-ea"/>
                <a:cs typeface="Arial" panose="020B0604020202020204" pitchFamily="34" charset="0"/>
                <a:sym typeface="Helvetica Neue Medium"/>
              </a:rPr>
              <a:t>of total annual Health Board budget</a:t>
            </a:r>
            <a:endParaRPr kumimoji="0" lang="en-GB" sz="8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7" name="TextBox 6">
            <a:extLst>
              <a:ext uri="{FF2B5EF4-FFF2-40B4-BE49-F238E27FC236}">
                <a16:creationId xmlns:a16="http://schemas.microsoft.com/office/drawing/2014/main" id="{9CCC21AD-DF8F-CDFC-6CC7-0D98FB027812}"/>
              </a:ext>
            </a:extLst>
          </p:cNvPr>
          <p:cNvSpPr txBox="1"/>
          <p:nvPr/>
        </p:nvSpPr>
        <p:spPr>
          <a:xfrm>
            <a:off x="4476270" y="538991"/>
            <a:ext cx="753929"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1" i="1" u="none" strike="noStrike" cap="none" spc="0" normalizeH="0" baseline="0">
                <a:ln>
                  <a:noFill/>
                </a:ln>
                <a:solidFill>
                  <a:schemeClr val="bg1"/>
                </a:solidFill>
                <a:effectLst/>
                <a:uFillTx/>
                <a:latin typeface="Helvetica Neue"/>
                <a:ea typeface="Helvetica Neue"/>
                <a:cs typeface="Helvetica Neue"/>
                <a:sym typeface="Helvetica Neue"/>
              </a:rPr>
              <a:t>2023/24</a:t>
            </a:r>
          </a:p>
        </p:txBody>
      </p:sp>
      <p:sp>
        <p:nvSpPr>
          <p:cNvPr id="6" name="Rectangle 5">
            <a:extLst>
              <a:ext uri="{FF2B5EF4-FFF2-40B4-BE49-F238E27FC236}">
                <a16:creationId xmlns:a16="http://schemas.microsoft.com/office/drawing/2014/main" id="{1755FCD7-5C58-8199-9CFA-B53718F0EEE5}"/>
              </a:ext>
            </a:extLst>
          </p:cNvPr>
          <p:cNvSpPr/>
          <p:nvPr/>
        </p:nvSpPr>
        <p:spPr>
          <a:xfrm>
            <a:off x="6177496" y="567072"/>
            <a:ext cx="1332149" cy="963846"/>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600" dirty="0">
                <a:solidFill>
                  <a:schemeClr val="bg1"/>
                </a:solidFill>
                <a:latin typeface="Arial" panose="020B0604020202020204" pitchFamily="34" charset="0"/>
                <a:ea typeface="+mn-ea"/>
                <a:cs typeface="Arial" panose="020B0604020202020204" pitchFamily="34" charset="0"/>
                <a:sym typeface="Helvetica Neue Medium"/>
              </a:rPr>
              <a:t>£54 million</a:t>
            </a:r>
          </a:p>
          <a:p>
            <a:pPr marL="0" marR="0" indent="0" algn="ctr" defTabSz="825500" rtl="0" fontAlgn="auto" latinLnBrk="0" hangingPunct="0">
              <a:lnSpc>
                <a:spcPct val="100000"/>
              </a:lnSpc>
              <a:spcBef>
                <a:spcPts val="0"/>
              </a:spcBef>
              <a:spcAft>
                <a:spcPts val="0"/>
              </a:spcAft>
              <a:buClrTx/>
              <a:buSzTx/>
              <a:buFontTx/>
              <a:buNone/>
              <a:tabLst/>
            </a:pPr>
            <a:r>
              <a:rPr lang="en-GB" sz="800" b="0" dirty="0">
                <a:solidFill>
                  <a:schemeClr val="bg1"/>
                </a:solidFill>
                <a:latin typeface="Arial" panose="020B0604020202020204" pitchFamily="34" charset="0"/>
                <a:ea typeface="+mn-ea"/>
                <a:cs typeface="Arial" panose="020B0604020202020204" pitchFamily="34" charset="0"/>
                <a:sym typeface="Helvetica Neue Medium"/>
              </a:rPr>
              <a:t>total spend on Digital and Data, equal to </a:t>
            </a:r>
            <a:r>
              <a:rPr lang="en-GB" sz="800" dirty="0">
                <a:solidFill>
                  <a:schemeClr val="bg1"/>
                </a:solidFill>
                <a:latin typeface="Arial" panose="020B0604020202020204" pitchFamily="34" charset="0"/>
                <a:ea typeface="+mn-ea"/>
                <a:cs typeface="Arial" panose="020B0604020202020204" pitchFamily="34" charset="0"/>
                <a:sym typeface="Helvetica Neue Medium"/>
              </a:rPr>
              <a:t>~4.6% </a:t>
            </a:r>
            <a:r>
              <a:rPr lang="en-GB" sz="800" b="0" dirty="0">
                <a:solidFill>
                  <a:schemeClr val="bg1"/>
                </a:solidFill>
                <a:latin typeface="Arial" panose="020B0604020202020204" pitchFamily="34" charset="0"/>
                <a:ea typeface="+mn-ea"/>
                <a:cs typeface="Arial" panose="020B0604020202020204" pitchFamily="34" charset="0"/>
                <a:sym typeface="Helvetica Neue Medium"/>
              </a:rPr>
              <a:t>of total annual Health Board budget</a:t>
            </a:r>
            <a:endParaRPr kumimoji="0" lang="en-GB" sz="8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8" name="TextBox 7">
            <a:extLst>
              <a:ext uri="{FF2B5EF4-FFF2-40B4-BE49-F238E27FC236}">
                <a16:creationId xmlns:a16="http://schemas.microsoft.com/office/drawing/2014/main" id="{D56647E0-5C2C-B831-4955-2206E10CFE74}"/>
              </a:ext>
            </a:extLst>
          </p:cNvPr>
          <p:cNvSpPr txBox="1"/>
          <p:nvPr/>
        </p:nvSpPr>
        <p:spPr>
          <a:xfrm>
            <a:off x="6018663" y="538991"/>
            <a:ext cx="753929"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1" u="none" strike="noStrike" cap="none" spc="0" normalizeH="0" baseline="0" dirty="0">
                <a:ln>
                  <a:noFill/>
                </a:ln>
                <a:solidFill>
                  <a:schemeClr val="bg1"/>
                </a:solidFill>
                <a:effectLst/>
                <a:uFillTx/>
                <a:latin typeface="Helvetica Neue"/>
                <a:ea typeface="Helvetica Neue"/>
                <a:cs typeface="Helvetica Neue"/>
                <a:sym typeface="Helvetica Neue"/>
              </a:rPr>
              <a:t>2035/36</a:t>
            </a:r>
          </a:p>
        </p:txBody>
      </p:sp>
      <p:sp>
        <p:nvSpPr>
          <p:cNvPr id="11" name="Arrow: Down 10">
            <a:extLst>
              <a:ext uri="{FF2B5EF4-FFF2-40B4-BE49-F238E27FC236}">
                <a16:creationId xmlns:a16="http://schemas.microsoft.com/office/drawing/2014/main" id="{BAA782B6-E600-A5EC-DDD4-C2B09DBE8378}"/>
              </a:ext>
            </a:extLst>
          </p:cNvPr>
          <p:cNvSpPr/>
          <p:nvPr/>
        </p:nvSpPr>
        <p:spPr>
          <a:xfrm rot="16200000">
            <a:off x="5994016" y="970933"/>
            <a:ext cx="177513" cy="170600"/>
          </a:xfrm>
          <a:prstGeom prst="downArrow">
            <a:avLst/>
          </a:prstGeom>
          <a:solidFill>
            <a:schemeClr val="accent1">
              <a:lumMod val="40000"/>
              <a:lumOff val="60000"/>
            </a:schemeClr>
          </a:solidFill>
          <a:ln w="12700"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6" name="Arrow: Down 25">
            <a:extLst>
              <a:ext uri="{FF2B5EF4-FFF2-40B4-BE49-F238E27FC236}">
                <a16:creationId xmlns:a16="http://schemas.microsoft.com/office/drawing/2014/main" id="{90468431-10DF-B807-E330-6E05DF096FF8}"/>
              </a:ext>
            </a:extLst>
          </p:cNvPr>
          <p:cNvSpPr/>
          <p:nvPr/>
        </p:nvSpPr>
        <p:spPr>
          <a:xfrm rot="5400000">
            <a:off x="7501207" y="971077"/>
            <a:ext cx="176400" cy="169200"/>
          </a:xfrm>
          <a:prstGeom prst="downArrow">
            <a:avLst/>
          </a:prstGeom>
          <a:solidFill>
            <a:schemeClr val="accent1">
              <a:lumMod val="75000"/>
            </a:schemeClr>
          </a:solidFill>
          <a:ln w="1270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0E6B6282-B3B5-30E4-B19B-8D1FF51A1C4A}"/>
              </a:ext>
            </a:extLst>
          </p:cNvPr>
          <p:cNvSpPr/>
          <p:nvPr/>
        </p:nvSpPr>
        <p:spPr>
          <a:xfrm>
            <a:off x="7668491" y="567072"/>
            <a:ext cx="1332633" cy="964983"/>
          </a:xfrm>
          <a:prstGeom prst="rect">
            <a:avLst/>
          </a:prstGeom>
          <a:solidFill>
            <a:schemeClr val="accent1">
              <a:lumMod val="75000"/>
            </a:schemeClr>
          </a:solidFill>
          <a:ln w="1270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40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£1</a:t>
            </a:r>
            <a:r>
              <a:rPr lang="en-GB" sz="1400" dirty="0">
                <a:solidFill>
                  <a:schemeClr val="bg1"/>
                </a:solidFill>
                <a:latin typeface="Arial" panose="020B0604020202020204" pitchFamily="34" charset="0"/>
                <a:ea typeface="+mn-ea"/>
                <a:cs typeface="Arial" panose="020B0604020202020204" pitchFamily="34" charset="0"/>
                <a:sym typeface="Helvetica Neue Medium"/>
              </a:rPr>
              <a:t>59</a:t>
            </a:r>
            <a:r>
              <a:rPr kumimoji="0" lang="en-GB" sz="140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 million </a:t>
            </a:r>
          </a:p>
          <a:p>
            <a:pPr marL="0" marR="0" indent="0" algn="ctr" defTabSz="825500" rtl="0" fontAlgn="auto" latinLnBrk="0" hangingPunct="0">
              <a:lnSpc>
                <a:spcPct val="100000"/>
              </a:lnSpc>
              <a:spcBef>
                <a:spcPts val="0"/>
              </a:spcBef>
              <a:spcAft>
                <a:spcPts val="0"/>
              </a:spcAft>
              <a:buClrTx/>
              <a:buSzTx/>
              <a:buFontTx/>
              <a:buNone/>
              <a:tabLst/>
            </a:pPr>
            <a:r>
              <a:rPr lang="en-GB" sz="800" b="0" dirty="0">
                <a:solidFill>
                  <a:schemeClr val="bg1"/>
                </a:solidFill>
                <a:latin typeface="Arial" panose="020B0604020202020204" pitchFamily="34" charset="0"/>
                <a:ea typeface="+mn-ea"/>
                <a:cs typeface="Arial" panose="020B0604020202020204" pitchFamily="34" charset="0"/>
                <a:sym typeface="Helvetica Neue Medium"/>
              </a:rPr>
              <a:t>Projected total cost of implementing the Digital Strategy solutions (2025-2036)</a:t>
            </a:r>
            <a:endParaRPr kumimoji="0" lang="en-GB" sz="800" b="0" i="0"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 name="TextBox 3">
            <a:extLst>
              <a:ext uri="{FF2B5EF4-FFF2-40B4-BE49-F238E27FC236}">
                <a16:creationId xmlns:a16="http://schemas.microsoft.com/office/drawing/2014/main" id="{4C3AA5D1-A58D-E7F0-275B-8515887AB645}"/>
              </a:ext>
            </a:extLst>
          </p:cNvPr>
          <p:cNvSpPr txBox="1"/>
          <p:nvPr/>
        </p:nvSpPr>
        <p:spPr>
          <a:xfrm>
            <a:off x="96760" y="4880857"/>
            <a:ext cx="5278315"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algn="l" defTabSz="825500"/>
            <a:r>
              <a:rPr lang="en-GB" sz="600" b="0" dirty="0">
                <a:solidFill>
                  <a:srgbClr val="FF0000"/>
                </a:solidFill>
                <a:latin typeface="Helvetica Neue Medium"/>
                <a:cs typeface="Arial"/>
              </a:rPr>
              <a:t>Further detailed breakdowns can be found in the supporting financial appendix.</a:t>
            </a:r>
          </a:p>
          <a:p>
            <a:pPr algn="l" defTabSz="825500"/>
            <a:r>
              <a:rPr lang="en-GB" sz="600" b="0" dirty="0">
                <a:solidFill>
                  <a:srgbClr val="FF0000"/>
                </a:solidFill>
                <a:latin typeface="Helvetica Neue Medium"/>
                <a:cs typeface="Arial"/>
              </a:rPr>
              <a:t>*https://digital.nhs.uk/services/social-care-programme</a:t>
            </a:r>
          </a:p>
          <a:p>
            <a:pPr marL="0" marR="0" indent="0" algn="l" defTabSz="825500" rtl="0" fontAlgn="auto" latinLnBrk="0" hangingPunct="0">
              <a:lnSpc>
                <a:spcPct val="100000"/>
              </a:lnSpc>
              <a:spcBef>
                <a:spcPts val="0"/>
              </a:spcBef>
              <a:spcAft>
                <a:spcPts val="0"/>
              </a:spcAft>
              <a:buClrTx/>
              <a:buSzTx/>
              <a:buFontTx/>
              <a:buNone/>
              <a:tabLst/>
            </a:pPr>
            <a:r>
              <a:rPr lang="en-GB" sz="800" b="0" dirty="0">
                <a:solidFill>
                  <a:schemeClr val="tx1"/>
                </a:solidFill>
                <a:latin typeface="Helvetica Neue Medium"/>
                <a:cs typeface="Arial"/>
              </a:rPr>
              <a:t>​</a:t>
            </a:r>
          </a:p>
        </p:txBody>
      </p:sp>
      <p:grpSp>
        <p:nvGrpSpPr>
          <p:cNvPr id="19" name="Group 18">
            <a:extLst>
              <a:ext uri="{FF2B5EF4-FFF2-40B4-BE49-F238E27FC236}">
                <a16:creationId xmlns:a16="http://schemas.microsoft.com/office/drawing/2014/main" id="{F0DA8BEB-BD08-1F70-ACB5-F1F1CAF33F03}"/>
              </a:ext>
            </a:extLst>
          </p:cNvPr>
          <p:cNvGrpSpPr/>
          <p:nvPr/>
        </p:nvGrpSpPr>
        <p:grpSpPr>
          <a:xfrm>
            <a:off x="-1" y="-5787"/>
            <a:ext cx="9143998" cy="165595"/>
            <a:chOff x="374266" y="2474302"/>
            <a:chExt cx="13719657" cy="820603"/>
          </a:xfrm>
        </p:grpSpPr>
        <p:sp>
          <p:nvSpPr>
            <p:cNvPr id="20" name="Arrow: Pentagon 19">
              <a:extLst>
                <a:ext uri="{FF2B5EF4-FFF2-40B4-BE49-F238E27FC236}">
                  <a16:creationId xmlns:a16="http://schemas.microsoft.com/office/drawing/2014/main" id="{9CD03D53-D432-7414-DCB7-DC66DE640F0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1" name="Arrow: Chevron 20">
              <a:extLst>
                <a:ext uri="{FF2B5EF4-FFF2-40B4-BE49-F238E27FC236}">
                  <a16:creationId xmlns:a16="http://schemas.microsoft.com/office/drawing/2014/main" id="{31C03985-139F-0788-C489-5628279CB09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2" name="Arrow: Chevron 21">
              <a:extLst>
                <a:ext uri="{FF2B5EF4-FFF2-40B4-BE49-F238E27FC236}">
                  <a16:creationId xmlns:a16="http://schemas.microsoft.com/office/drawing/2014/main" id="{317C43E8-BEDF-80E0-C205-0E8F1ACBFDF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4" name="Arrow: Chevron 23">
              <a:extLst>
                <a:ext uri="{FF2B5EF4-FFF2-40B4-BE49-F238E27FC236}">
                  <a16:creationId xmlns:a16="http://schemas.microsoft.com/office/drawing/2014/main" id="{0DE102F3-5B71-262C-14CE-BAA24D7F2F7D}"/>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5" name="Arrow: Chevron 24">
              <a:extLst>
                <a:ext uri="{FF2B5EF4-FFF2-40B4-BE49-F238E27FC236}">
                  <a16:creationId xmlns:a16="http://schemas.microsoft.com/office/drawing/2014/main" id="{26AEA6E0-6815-78DA-6D4F-733C3DAD7BBF}"/>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8" name="Arrow: Chevron 27">
              <a:extLst>
                <a:ext uri="{FF2B5EF4-FFF2-40B4-BE49-F238E27FC236}">
                  <a16:creationId xmlns:a16="http://schemas.microsoft.com/office/drawing/2014/main" id="{3C530733-0561-94CF-DD8E-7CFF4C7857A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0" name="Title 1">
            <a:extLst>
              <a:ext uri="{FF2B5EF4-FFF2-40B4-BE49-F238E27FC236}">
                <a16:creationId xmlns:a16="http://schemas.microsoft.com/office/drawing/2014/main" id="{E15E7EDD-3906-BB00-8C20-674931897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hangingPunct="1"/>
            <a:r>
              <a:rPr lang="en-US" sz="1400" dirty="0">
                <a:solidFill>
                  <a:srgbClr val="1F355E"/>
                </a:solidFill>
                <a:latin typeface="Arial Black" panose="020B0A04020102020204" pitchFamily="34" charset="0"/>
              </a:rPr>
              <a:t>Investment Requirement for Digitally Enabling The One Bay Way</a:t>
            </a:r>
          </a:p>
        </p:txBody>
      </p:sp>
      <p:graphicFrame>
        <p:nvGraphicFramePr>
          <p:cNvPr id="9" name="Chart 8">
            <a:extLst>
              <a:ext uri="{FF2B5EF4-FFF2-40B4-BE49-F238E27FC236}">
                <a16:creationId xmlns:a16="http://schemas.microsoft.com/office/drawing/2014/main" id="{AFEF756B-7ECB-42DA-A04D-85D9AB16B490}"/>
              </a:ext>
            </a:extLst>
          </p:cNvPr>
          <p:cNvGraphicFramePr>
            <a:graphicFrameLocks/>
          </p:cNvGraphicFramePr>
          <p:nvPr>
            <p:extLst>
              <p:ext uri="{D42A27DB-BD31-4B8C-83A1-F6EECF244321}">
                <p14:modId xmlns:p14="http://schemas.microsoft.com/office/powerpoint/2010/main" val="3603611933"/>
              </p:ext>
            </p:extLst>
          </p:nvPr>
        </p:nvGraphicFramePr>
        <p:xfrm>
          <a:off x="4476270" y="1738697"/>
          <a:ext cx="4678757" cy="32041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68171430"/>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66655-B1B9-A27F-8F1B-95134C0FFAA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95EC9B32-C89C-A526-AC15-5F8AD345B21F}"/>
              </a:ext>
            </a:extLst>
          </p:cNvPr>
          <p:cNvSpPr>
            <a:spLocks noGrp="1"/>
          </p:cNvSpPr>
          <p:nvPr>
            <p:ph type="body" sz="quarter" idx="11"/>
          </p:nvPr>
        </p:nvSpPr>
        <p:spPr/>
        <p:txBody>
          <a:bodyPr/>
          <a:lstStyle/>
          <a:p>
            <a:r>
              <a:rPr lang="en-GB"/>
              <a:t>Appendix 1 – Supplementary Material</a:t>
            </a:r>
          </a:p>
        </p:txBody>
      </p:sp>
      <p:sp>
        <p:nvSpPr>
          <p:cNvPr id="4" name="Footer Placeholder 3">
            <a:extLst>
              <a:ext uri="{FF2B5EF4-FFF2-40B4-BE49-F238E27FC236}">
                <a16:creationId xmlns:a16="http://schemas.microsoft.com/office/drawing/2014/main" id="{327CEDB0-EAA2-803C-2F67-FE9B7F11379A}"/>
              </a:ext>
            </a:extLst>
          </p:cNvPr>
          <p:cNvSpPr txBox="1">
            <a:spLocks/>
          </p:cNvSpPr>
          <p:nvPr/>
        </p:nvSpPr>
        <p:spPr>
          <a:xfrm>
            <a:off x="2020299" y="4668400"/>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3784024056"/>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C5BA3-B448-5F21-BBCD-0D493DD0C254}"/>
            </a:ext>
          </a:extLst>
        </p:cNvPr>
        <p:cNvGrpSpPr/>
        <p:nvPr/>
      </p:nvGrpSpPr>
      <p:grpSpPr>
        <a:xfrm>
          <a:off x="0" y="0"/>
          <a:ext cx="0" cy="0"/>
          <a:chOff x="0" y="0"/>
          <a:chExt cx="0" cy="0"/>
        </a:xfrm>
      </p:grpSpPr>
      <p:pic>
        <p:nvPicPr>
          <p:cNvPr id="53" name="Picture 2" descr="Rhossili Bay in Wales is named the best beach in Europe | The Independent |  The Independent">
            <a:extLst>
              <a:ext uri="{FF2B5EF4-FFF2-40B4-BE49-F238E27FC236}">
                <a16:creationId xmlns:a16="http://schemas.microsoft.com/office/drawing/2014/main" id="{26CDD004-E99C-BC6E-4E09-9E3D7EB96A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560" r="13073"/>
          <a:stretch/>
        </p:blipFill>
        <p:spPr bwMode="auto">
          <a:xfrm>
            <a:off x="5185482" y="0"/>
            <a:ext cx="3958514" cy="451485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8ABDCE5E-5AB6-788C-35B2-0B712C772F6D}"/>
              </a:ext>
            </a:extLst>
          </p:cNvPr>
          <p:cNvGrpSpPr/>
          <p:nvPr/>
        </p:nvGrpSpPr>
        <p:grpSpPr>
          <a:xfrm>
            <a:off x="-1" y="-5787"/>
            <a:ext cx="9144001" cy="165595"/>
            <a:chOff x="374266" y="2474302"/>
            <a:chExt cx="13719657" cy="820603"/>
          </a:xfrm>
        </p:grpSpPr>
        <p:sp>
          <p:nvSpPr>
            <p:cNvPr id="4" name="Arrow: Pentagon 3">
              <a:extLst>
                <a:ext uri="{FF2B5EF4-FFF2-40B4-BE49-F238E27FC236}">
                  <a16:creationId xmlns:a16="http://schemas.microsoft.com/office/drawing/2014/main" id="{C40CE13F-9F90-0045-C76F-B1880B29668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32" name="Arrow: Chevron 31">
              <a:extLst>
                <a:ext uri="{FF2B5EF4-FFF2-40B4-BE49-F238E27FC236}">
                  <a16:creationId xmlns:a16="http://schemas.microsoft.com/office/drawing/2014/main" id="{D75D40AF-5B88-89D3-27FB-29DF5DB4974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3" name="Arrow: Chevron 32">
              <a:extLst>
                <a:ext uri="{FF2B5EF4-FFF2-40B4-BE49-F238E27FC236}">
                  <a16:creationId xmlns:a16="http://schemas.microsoft.com/office/drawing/2014/main" id="{B37ACA28-3A2B-2A6D-E6F2-404CD77B056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4" name="Arrow: Chevron 33">
              <a:extLst>
                <a:ext uri="{FF2B5EF4-FFF2-40B4-BE49-F238E27FC236}">
                  <a16:creationId xmlns:a16="http://schemas.microsoft.com/office/drawing/2014/main" id="{4209543B-D5DB-8181-943A-DDD99395149D}"/>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5" name="Arrow: Chevron 34">
              <a:extLst>
                <a:ext uri="{FF2B5EF4-FFF2-40B4-BE49-F238E27FC236}">
                  <a16:creationId xmlns:a16="http://schemas.microsoft.com/office/drawing/2014/main" id="{5249711A-D685-DD64-64A7-59C2232F6CD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6" name="Arrow: Chevron 35">
              <a:extLst>
                <a:ext uri="{FF2B5EF4-FFF2-40B4-BE49-F238E27FC236}">
                  <a16:creationId xmlns:a16="http://schemas.microsoft.com/office/drawing/2014/main" id="{96B8A94D-B4BA-FB73-61AB-AC4B0E0534E6}"/>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7" name="Title 1">
            <a:extLst>
              <a:ext uri="{FF2B5EF4-FFF2-40B4-BE49-F238E27FC236}">
                <a16:creationId xmlns:a16="http://schemas.microsoft.com/office/drawing/2014/main" id="{05258654-AD04-57A1-2106-7CCB10EA2693}"/>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Contents and Purpose</a:t>
            </a:r>
          </a:p>
        </p:txBody>
      </p:sp>
      <p:graphicFrame>
        <p:nvGraphicFramePr>
          <p:cNvPr id="52" name="Table 51">
            <a:extLst>
              <a:ext uri="{FF2B5EF4-FFF2-40B4-BE49-F238E27FC236}">
                <a16:creationId xmlns:a16="http://schemas.microsoft.com/office/drawing/2014/main" id="{1ECA2946-CB47-8832-8115-B1E1FE328360}"/>
              </a:ext>
            </a:extLst>
          </p:cNvPr>
          <p:cNvGraphicFramePr>
            <a:graphicFrameLocks noGrp="1"/>
          </p:cNvGraphicFramePr>
          <p:nvPr>
            <p:extLst>
              <p:ext uri="{D42A27DB-BD31-4B8C-83A1-F6EECF244321}">
                <p14:modId xmlns:p14="http://schemas.microsoft.com/office/powerpoint/2010/main" val="1480834753"/>
              </p:ext>
            </p:extLst>
          </p:nvPr>
        </p:nvGraphicFramePr>
        <p:xfrm>
          <a:off x="142875" y="715976"/>
          <a:ext cx="4987925" cy="3870960"/>
        </p:xfrm>
        <a:graphic>
          <a:graphicData uri="http://schemas.openxmlformats.org/drawingml/2006/table">
            <a:tbl>
              <a:tblPr firstRow="1" bandRow="1">
                <a:tableStyleId>{5940675A-B579-460E-94D1-54222C63F5DA}</a:tableStyleId>
              </a:tblPr>
              <a:tblGrid>
                <a:gridCol w="453970">
                  <a:extLst>
                    <a:ext uri="{9D8B030D-6E8A-4147-A177-3AD203B41FA5}">
                      <a16:colId xmlns:a16="http://schemas.microsoft.com/office/drawing/2014/main" val="2275579043"/>
                    </a:ext>
                  </a:extLst>
                </a:gridCol>
                <a:gridCol w="3670344">
                  <a:extLst>
                    <a:ext uri="{9D8B030D-6E8A-4147-A177-3AD203B41FA5}">
                      <a16:colId xmlns:a16="http://schemas.microsoft.com/office/drawing/2014/main" val="1870967752"/>
                    </a:ext>
                  </a:extLst>
                </a:gridCol>
                <a:gridCol w="863611">
                  <a:extLst>
                    <a:ext uri="{9D8B030D-6E8A-4147-A177-3AD203B41FA5}">
                      <a16:colId xmlns:a16="http://schemas.microsoft.com/office/drawing/2014/main" val="3850148591"/>
                    </a:ext>
                  </a:extLst>
                </a:gridCol>
              </a:tblGrid>
              <a:tr h="937260">
                <a:tc>
                  <a:txBody>
                    <a:bodyPr/>
                    <a:lstStyle/>
                    <a:p>
                      <a:r>
                        <a:rPr lang="en-GB" sz="1050" b="1" dirty="0">
                          <a:solidFill>
                            <a:srgbClr val="1F355E"/>
                          </a:solidFill>
                          <a:latin typeface="Arial Black" panose="020B0A04020102020204" pitchFamily="34" charset="0"/>
                          <a:cs typeface="Arial" panose="020B0604020202020204"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b="1" dirty="0">
                          <a:solidFill>
                            <a:srgbClr val="1F355E"/>
                          </a:solidFill>
                          <a:latin typeface="Arial Black" panose="020B0A04020102020204" pitchFamily="34" charset="0"/>
                          <a:cs typeface="Arial" panose="020B0604020202020204" pitchFamily="34" charset="0"/>
                        </a:rPr>
                        <a:t>Current State and Future Vision</a:t>
                      </a:r>
                    </a:p>
                    <a:p>
                      <a:pPr marL="0" marR="0" lvl="0" indent="0" algn="l" defTabSz="309563" eaLnBrk="1" fontAlgn="auto" latinLnBrk="0" hangingPunct="1">
                        <a:lnSpc>
                          <a:spcPct val="100000"/>
                        </a:lnSpc>
                        <a:spcBef>
                          <a:spcPts val="0"/>
                        </a:spcBef>
                        <a:spcAft>
                          <a:spcPts val="0"/>
                        </a:spcAft>
                        <a:buClrTx/>
                        <a:buSzTx/>
                        <a:buFontTx/>
                        <a:buNone/>
                        <a:tabLst/>
                        <a:defRPr/>
                      </a:pPr>
                      <a:r>
                        <a:rPr lang="en-GB" sz="800" b="0" i="0" dirty="0">
                          <a:solidFill>
                            <a:srgbClr val="1F355E"/>
                          </a:solidFill>
                          <a:latin typeface="Arial Black" panose="020B0A04020102020204" pitchFamily="34" charset="0"/>
                          <a:cs typeface="Arial" panose="020B0604020202020204" pitchFamily="34" charset="0"/>
                        </a:rPr>
                        <a:t>High-level depiction of the current digital landscape and the future state, detailing strengths and challenges of both</a:t>
                      </a:r>
                    </a:p>
                    <a:p>
                      <a:pPr algn="l"/>
                      <a:endParaRPr lang="en-GB" sz="1050" b="1" dirty="0">
                        <a:solidFill>
                          <a:srgbClr val="1F355E"/>
                        </a:solidFill>
                        <a:latin typeface="Arial Black" panose="020B0A040201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a:solidFill>
                            <a:srgbClr val="1F355E"/>
                          </a:solidFill>
                          <a:latin typeface="Arial Black" panose="020B0A04020102020204" pitchFamily="34" charset="0"/>
                          <a:cs typeface="Arial" panose="020B0604020202020204" pitchFamily="34" charset="0"/>
                        </a:rPr>
                        <a:t>p. 44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93017670"/>
                  </a:ext>
                </a:extLst>
              </a:tr>
              <a:tr h="937260">
                <a:tc>
                  <a:txBody>
                    <a:bodyPr/>
                    <a:lstStyle/>
                    <a:p>
                      <a:r>
                        <a:rPr lang="en-GB" sz="1050" b="1">
                          <a:solidFill>
                            <a:srgbClr val="1F355E"/>
                          </a:solidFill>
                          <a:latin typeface="Arial Black" panose="020B0A04020102020204" pitchFamily="34" charset="0"/>
                          <a:cs typeface="Arial" panose="020B0604020202020204" pitchFamily="34" charset="0"/>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b="1" dirty="0">
                          <a:solidFill>
                            <a:srgbClr val="1F355E"/>
                          </a:solidFill>
                          <a:latin typeface="Arial Black" panose="020B0A04020102020204" pitchFamily="34" charset="0"/>
                          <a:cs typeface="Arial" panose="020B0604020202020204" pitchFamily="34" charset="0"/>
                        </a:rPr>
                        <a:t>Consolidation of Potential Solutions</a:t>
                      </a:r>
                    </a:p>
                    <a:p>
                      <a:pPr marL="0" indent="0" algn="l">
                        <a:buFont typeface="Arial" panose="020B0604020202020204" pitchFamily="34" charset="0"/>
                        <a:buNone/>
                      </a:pPr>
                      <a:r>
                        <a:rPr lang="en-GB" sz="800" b="0" i="0" dirty="0">
                          <a:solidFill>
                            <a:srgbClr val="1F355E"/>
                          </a:solidFill>
                          <a:latin typeface="Arial Black" panose="020B0A04020102020204" pitchFamily="34" charset="0"/>
                          <a:cs typeface="Arial" panose="020B0604020202020204" pitchFamily="34" charset="0"/>
                        </a:rPr>
                        <a:t>Showing the process of consolidating the long-list of potential solutions into the unified list included in the </a:t>
                      </a:r>
                      <a:r>
                        <a:rPr lang="en-GB" sz="800" b="0" i="0" strike="noStrike" dirty="0">
                          <a:solidFill>
                            <a:srgbClr val="1F355E"/>
                          </a:solidFill>
                          <a:latin typeface="Arial Black" panose="020B0A04020102020204" pitchFamily="34" charset="0"/>
                          <a:cs typeface="Arial" panose="020B0604020202020204" pitchFamily="34" charset="0"/>
                        </a:rPr>
                        <a:t>Digital</a:t>
                      </a:r>
                      <a:r>
                        <a:rPr lang="en-GB" sz="800" b="0" i="0" dirty="0">
                          <a:solidFill>
                            <a:srgbClr val="1F355E"/>
                          </a:solidFill>
                          <a:latin typeface="Arial Black" panose="020B0A04020102020204" pitchFamily="34" charset="0"/>
                          <a:cs typeface="Arial" panose="020B0604020202020204" pitchFamily="34" charset="0"/>
                        </a:rPr>
                        <a:t> Strategy. This demonstrates how through workshops, 1-1s and SRO sessions we want from an initial long-list of solutions and iterated them into the consolidated list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a:solidFill>
                            <a:srgbClr val="1F355E"/>
                          </a:solidFill>
                          <a:latin typeface="Arial Black" panose="020B0A04020102020204" pitchFamily="34" charset="0"/>
                          <a:cs typeface="Arial" panose="020B0604020202020204" pitchFamily="34" charset="0"/>
                        </a:rPr>
                        <a:t>p. 46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20026715"/>
                  </a:ext>
                </a:extLst>
              </a:tr>
              <a:tr h="937260">
                <a:tc>
                  <a:txBody>
                    <a:bodyPr/>
                    <a:lstStyle/>
                    <a:p>
                      <a:r>
                        <a:rPr lang="en-GB" sz="1050" b="1">
                          <a:solidFill>
                            <a:srgbClr val="1F355E"/>
                          </a:solidFill>
                          <a:latin typeface="Arial Black" panose="020B0A04020102020204" pitchFamily="34" charset="0"/>
                          <a:cs typeface="Arial" panose="020B0604020202020204" pitchFamily="34" charset="0"/>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b="1" dirty="0">
                          <a:solidFill>
                            <a:srgbClr val="1F355E"/>
                          </a:solidFill>
                          <a:latin typeface="Arial Black" panose="020B0A04020102020204" pitchFamily="34" charset="0"/>
                          <a:cs typeface="Arial" panose="020B0604020202020204" pitchFamily="34" charset="0"/>
                        </a:rPr>
                        <a:t>Connecting Our Principles to User Needs</a:t>
                      </a:r>
                    </a:p>
                    <a:p>
                      <a:pPr marL="0" marR="0" lvl="0" indent="0" algn="l" defTabSz="309563" eaLnBrk="1" fontAlgn="auto" latinLnBrk="0" hangingPunct="1">
                        <a:lnSpc>
                          <a:spcPct val="100000"/>
                        </a:lnSpc>
                        <a:spcBef>
                          <a:spcPts val="0"/>
                        </a:spcBef>
                        <a:spcAft>
                          <a:spcPts val="0"/>
                        </a:spcAft>
                        <a:buClrTx/>
                        <a:buSzTx/>
                        <a:buFontTx/>
                        <a:buNone/>
                        <a:tabLst/>
                        <a:defRPr/>
                      </a:pPr>
                      <a:r>
                        <a:rPr lang="en-GB" sz="800" b="0" i="0" dirty="0">
                          <a:solidFill>
                            <a:srgbClr val="1F355E"/>
                          </a:solidFill>
                          <a:latin typeface="Arial Black" panose="020B0A04020102020204" pitchFamily="34" charset="0"/>
                          <a:cs typeface="Arial" panose="020B0604020202020204" pitchFamily="34" charset="0"/>
                        </a:rPr>
                        <a:t>Demonstrating how the principles connect to the user needs we heard through our engagement and the future vision for the experience of our patients, clinicians and digital colleagues</a:t>
                      </a:r>
                    </a:p>
                    <a:p>
                      <a:pPr algn="l"/>
                      <a:endParaRPr lang="en-GB" sz="1050" b="1" dirty="0">
                        <a:solidFill>
                          <a:srgbClr val="1F355E"/>
                        </a:solidFill>
                        <a:latin typeface="Arial Black" panose="020B0A04020102020204" pitchFamily="34" charset="0"/>
                        <a:cs typeface="Arial" panose="020B0604020202020204" pitchFamily="34" charset="0"/>
                      </a:endParaRPr>
                    </a:p>
                    <a:p>
                      <a:pPr algn="l"/>
                      <a:endParaRPr lang="en-GB" sz="1050" b="1" dirty="0">
                        <a:solidFill>
                          <a:srgbClr val="1F355E"/>
                        </a:solidFill>
                        <a:latin typeface="Arial Black" panose="020B0A040201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a:solidFill>
                            <a:srgbClr val="1F355E"/>
                          </a:solidFill>
                          <a:latin typeface="Arial Black" panose="020B0A04020102020204" pitchFamily="34" charset="0"/>
                          <a:cs typeface="Arial" panose="020B0604020202020204" pitchFamily="34" charset="0"/>
                        </a:rPr>
                        <a:t>p. 49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03382097"/>
                  </a:ext>
                </a:extLst>
              </a:tr>
              <a:tr h="937260">
                <a:tc>
                  <a:txBody>
                    <a:bodyPr/>
                    <a:lstStyle/>
                    <a:p>
                      <a:r>
                        <a:rPr lang="en-GB" sz="1050" b="1">
                          <a:solidFill>
                            <a:srgbClr val="1F355E"/>
                          </a:solidFill>
                          <a:latin typeface="Arial Black" panose="020B0A04020102020204" pitchFamily="34" charset="0"/>
                          <a:cs typeface="Arial" panose="020B0604020202020204" pitchFamily="34" charset="0"/>
                        </a:rPr>
                        <a:t>4.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b="1" dirty="0">
                          <a:solidFill>
                            <a:srgbClr val="1F355E"/>
                          </a:solidFill>
                          <a:latin typeface="Arial Black" panose="020B0A04020102020204" pitchFamily="34" charset="0"/>
                          <a:cs typeface="Arial" panose="020B0604020202020204" pitchFamily="34" charset="0"/>
                        </a:rPr>
                        <a:t>Supplementary Financial Information</a:t>
                      </a:r>
                    </a:p>
                    <a:p>
                      <a:pPr marL="0" marR="0" lvl="0" indent="0" algn="l" defTabSz="309563" eaLnBrk="1" fontAlgn="auto" latinLnBrk="0" hangingPunct="1">
                        <a:lnSpc>
                          <a:spcPct val="100000"/>
                        </a:lnSpc>
                        <a:spcBef>
                          <a:spcPts val="0"/>
                        </a:spcBef>
                        <a:spcAft>
                          <a:spcPts val="0"/>
                        </a:spcAft>
                        <a:buClrTx/>
                        <a:buSzTx/>
                        <a:buFontTx/>
                        <a:buNone/>
                        <a:tabLst/>
                        <a:defRPr/>
                      </a:pPr>
                      <a:r>
                        <a:rPr lang="en-GB" sz="800" b="0" i="0" dirty="0">
                          <a:solidFill>
                            <a:srgbClr val="1F355E"/>
                          </a:solidFill>
                          <a:latin typeface="Arial Black" panose="020B0A04020102020204" pitchFamily="34" charset="0"/>
                          <a:cs typeface="Arial" panose="020B0604020202020204" pitchFamily="34" charset="0"/>
                        </a:rPr>
                        <a:t>Further financial information, including methodology, assumptions and a more detailed breakdown of the financial implications of the </a:t>
                      </a:r>
                      <a:r>
                        <a:rPr lang="en-GB" sz="800" b="0" i="0" strike="noStrike" dirty="0">
                          <a:solidFill>
                            <a:srgbClr val="1F355E"/>
                          </a:solidFill>
                          <a:latin typeface="Arial Black" panose="020B0A04020102020204" pitchFamily="34" charset="0"/>
                          <a:cs typeface="Arial" panose="020B0604020202020204" pitchFamily="34" charset="0"/>
                        </a:rPr>
                        <a:t>Digital</a:t>
                      </a:r>
                      <a:r>
                        <a:rPr lang="en-GB" sz="800" b="0" i="0" dirty="0">
                          <a:solidFill>
                            <a:srgbClr val="1F355E"/>
                          </a:solidFill>
                          <a:latin typeface="Arial Black" panose="020B0A04020102020204" pitchFamily="34" charset="0"/>
                          <a:cs typeface="Arial" panose="020B0604020202020204" pitchFamily="34" charset="0"/>
                        </a:rPr>
                        <a:t> Strategy.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dirty="0">
                          <a:solidFill>
                            <a:srgbClr val="1F355E"/>
                          </a:solidFill>
                          <a:latin typeface="Arial Black" panose="020B0A04020102020204" pitchFamily="34" charset="0"/>
                          <a:cs typeface="Arial" panose="020B0604020202020204" pitchFamily="34" charset="0"/>
                        </a:rPr>
                        <a:t>p. 55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278263525"/>
                  </a:ext>
                </a:extLst>
              </a:tr>
            </a:tbl>
          </a:graphicData>
        </a:graphic>
      </p:graphicFrame>
      <p:sp>
        <p:nvSpPr>
          <p:cNvPr id="2" name="Footer Placeholder 3">
            <a:extLst>
              <a:ext uri="{FF2B5EF4-FFF2-40B4-BE49-F238E27FC236}">
                <a16:creationId xmlns:a16="http://schemas.microsoft.com/office/drawing/2014/main" id="{6B532BFC-85FD-D832-CC06-59306D1EA2B1}"/>
              </a:ext>
            </a:extLst>
          </p:cNvPr>
          <p:cNvSpPr txBox="1">
            <a:spLocks/>
          </p:cNvSpPr>
          <p:nvPr/>
        </p:nvSpPr>
        <p:spPr>
          <a:xfrm>
            <a:off x="2052049" y="4651925"/>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395762202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4A46B1-4823-1C07-EDE4-DC363C26DAE9}"/>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FF373562-5116-2CCD-4955-5564906D8A25}"/>
              </a:ext>
            </a:extLst>
          </p:cNvPr>
          <p:cNvSpPr/>
          <p:nvPr/>
        </p:nvSpPr>
        <p:spPr>
          <a:xfrm>
            <a:off x="93600" y="1386173"/>
            <a:ext cx="4082317" cy="3090577"/>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1" name="Rectangle: Rounded Corners 30">
            <a:extLst>
              <a:ext uri="{FF2B5EF4-FFF2-40B4-BE49-F238E27FC236}">
                <a16:creationId xmlns:a16="http://schemas.microsoft.com/office/drawing/2014/main" id="{A1776DA1-2225-521D-1E4C-59E29BD40042}"/>
              </a:ext>
            </a:extLst>
          </p:cNvPr>
          <p:cNvSpPr/>
          <p:nvPr/>
        </p:nvSpPr>
        <p:spPr>
          <a:xfrm>
            <a:off x="346628" y="3928251"/>
            <a:ext cx="3496698" cy="244860"/>
          </a:xfrm>
          <a:prstGeom prst="round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b="0" dirty="0">
                <a:solidFill>
                  <a:schemeClr val="bg1"/>
                </a:solidFill>
                <a:latin typeface="Arial Black" panose="020B0A04020102020204" pitchFamily="34" charset="0"/>
                <a:ea typeface="+mn-ea"/>
                <a:cs typeface="+mn-cs"/>
                <a:sym typeface="Helvetica Neue Medium"/>
              </a:rPr>
              <a:t>D</a:t>
            </a:r>
            <a:r>
              <a:rPr kumimoji="0" lang="en-GB" sz="1200" b="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rPr>
              <a:t>igital Services</a:t>
            </a:r>
          </a:p>
        </p:txBody>
      </p:sp>
      <p:cxnSp>
        <p:nvCxnSpPr>
          <p:cNvPr id="62" name="Straight Arrow Connector 61">
            <a:extLst>
              <a:ext uri="{FF2B5EF4-FFF2-40B4-BE49-F238E27FC236}">
                <a16:creationId xmlns:a16="http://schemas.microsoft.com/office/drawing/2014/main" id="{6E124089-9D9E-6E80-2366-1C6E03787A92}"/>
              </a:ext>
            </a:extLst>
          </p:cNvPr>
          <p:cNvCxnSpPr>
            <a:cxnSpLocks/>
            <a:stCxn id="31" idx="0"/>
            <a:endCxn id="13" idx="2"/>
          </p:cNvCxnSpPr>
          <p:nvPr/>
        </p:nvCxnSpPr>
        <p:spPr>
          <a:xfrm flipH="1" flipV="1">
            <a:off x="773812" y="2910312"/>
            <a:ext cx="1321165" cy="1017939"/>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64" name="Straight Arrow Connector 63">
            <a:extLst>
              <a:ext uri="{FF2B5EF4-FFF2-40B4-BE49-F238E27FC236}">
                <a16:creationId xmlns:a16="http://schemas.microsoft.com/office/drawing/2014/main" id="{041D6314-4327-485B-A7DE-5D3A15F00BCA}"/>
              </a:ext>
            </a:extLst>
          </p:cNvPr>
          <p:cNvCxnSpPr>
            <a:cxnSpLocks/>
            <a:stCxn id="31" idx="0"/>
            <a:endCxn id="7" idx="2"/>
          </p:cNvCxnSpPr>
          <p:nvPr/>
        </p:nvCxnSpPr>
        <p:spPr>
          <a:xfrm flipH="1" flipV="1">
            <a:off x="773812" y="1920836"/>
            <a:ext cx="1321165" cy="2007415"/>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68" name="Straight Arrow Connector 67">
            <a:extLst>
              <a:ext uri="{FF2B5EF4-FFF2-40B4-BE49-F238E27FC236}">
                <a16:creationId xmlns:a16="http://schemas.microsoft.com/office/drawing/2014/main" id="{57A33284-D079-9FAE-2230-884BF897C790}"/>
              </a:ext>
            </a:extLst>
          </p:cNvPr>
          <p:cNvCxnSpPr>
            <a:cxnSpLocks/>
            <a:stCxn id="31" idx="0"/>
            <a:endCxn id="8" idx="2"/>
          </p:cNvCxnSpPr>
          <p:nvPr/>
        </p:nvCxnSpPr>
        <p:spPr>
          <a:xfrm flipH="1" flipV="1">
            <a:off x="1463217" y="2469477"/>
            <a:ext cx="631760" cy="1458774"/>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71" name="Straight Arrow Connector 70">
            <a:extLst>
              <a:ext uri="{FF2B5EF4-FFF2-40B4-BE49-F238E27FC236}">
                <a16:creationId xmlns:a16="http://schemas.microsoft.com/office/drawing/2014/main" id="{A8B7D669-16CC-F078-0B90-15A33E357B98}"/>
              </a:ext>
            </a:extLst>
          </p:cNvPr>
          <p:cNvCxnSpPr>
            <a:cxnSpLocks/>
            <a:stCxn id="31" idx="0"/>
            <a:endCxn id="28" idx="2"/>
          </p:cNvCxnSpPr>
          <p:nvPr/>
        </p:nvCxnSpPr>
        <p:spPr>
          <a:xfrm flipH="1" flipV="1">
            <a:off x="1804926" y="1830456"/>
            <a:ext cx="290051" cy="2097795"/>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74" name="Straight Arrow Connector 73">
            <a:extLst>
              <a:ext uri="{FF2B5EF4-FFF2-40B4-BE49-F238E27FC236}">
                <a16:creationId xmlns:a16="http://schemas.microsoft.com/office/drawing/2014/main" id="{280D94E3-D3E6-EC22-BE00-4735ADF63A8C}"/>
              </a:ext>
            </a:extLst>
          </p:cNvPr>
          <p:cNvCxnSpPr>
            <a:cxnSpLocks/>
            <a:stCxn id="31" idx="0"/>
            <a:endCxn id="9" idx="2"/>
          </p:cNvCxnSpPr>
          <p:nvPr/>
        </p:nvCxnSpPr>
        <p:spPr>
          <a:xfrm flipV="1">
            <a:off x="2094977" y="1920836"/>
            <a:ext cx="726057" cy="2007415"/>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77" name="Straight Arrow Connector 76">
            <a:extLst>
              <a:ext uri="{FF2B5EF4-FFF2-40B4-BE49-F238E27FC236}">
                <a16:creationId xmlns:a16="http://schemas.microsoft.com/office/drawing/2014/main" id="{56ACDD88-5769-2A0E-01AD-3C7AA14EBCD2}"/>
              </a:ext>
            </a:extLst>
          </p:cNvPr>
          <p:cNvCxnSpPr>
            <a:cxnSpLocks/>
            <a:stCxn id="31" idx="0"/>
            <a:endCxn id="10" idx="2"/>
          </p:cNvCxnSpPr>
          <p:nvPr/>
        </p:nvCxnSpPr>
        <p:spPr>
          <a:xfrm flipV="1">
            <a:off x="2094977" y="2359129"/>
            <a:ext cx="295170" cy="1569122"/>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0" name="Straight Arrow Connector 79">
            <a:extLst>
              <a:ext uri="{FF2B5EF4-FFF2-40B4-BE49-F238E27FC236}">
                <a16:creationId xmlns:a16="http://schemas.microsoft.com/office/drawing/2014/main" id="{9333105B-F632-F5EB-3202-CAC6AB2DB047}"/>
              </a:ext>
            </a:extLst>
          </p:cNvPr>
          <p:cNvCxnSpPr>
            <a:cxnSpLocks/>
            <a:stCxn id="31" idx="0"/>
            <a:endCxn id="11" idx="2"/>
          </p:cNvCxnSpPr>
          <p:nvPr/>
        </p:nvCxnSpPr>
        <p:spPr>
          <a:xfrm flipV="1">
            <a:off x="2094977" y="2793382"/>
            <a:ext cx="1361541" cy="1134869"/>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grpSp>
        <p:nvGrpSpPr>
          <p:cNvPr id="42" name="Group 41">
            <a:extLst>
              <a:ext uri="{FF2B5EF4-FFF2-40B4-BE49-F238E27FC236}">
                <a16:creationId xmlns:a16="http://schemas.microsoft.com/office/drawing/2014/main" id="{A2C1CBAC-A7EB-50AE-2A6D-923F562E45CF}"/>
              </a:ext>
            </a:extLst>
          </p:cNvPr>
          <p:cNvGrpSpPr/>
          <p:nvPr/>
        </p:nvGrpSpPr>
        <p:grpSpPr>
          <a:xfrm>
            <a:off x="438795" y="1483016"/>
            <a:ext cx="3498412" cy="1742365"/>
            <a:chOff x="732679" y="1493177"/>
            <a:chExt cx="3498412" cy="1742365"/>
          </a:xfrm>
        </p:grpSpPr>
        <p:sp>
          <p:nvSpPr>
            <p:cNvPr id="7" name="Rectangle 6">
              <a:extLst>
                <a:ext uri="{FF2B5EF4-FFF2-40B4-BE49-F238E27FC236}">
                  <a16:creationId xmlns:a16="http://schemas.microsoft.com/office/drawing/2014/main" id="{4A22EAF9-9077-D307-8FD2-231513CF381F}"/>
                </a:ext>
              </a:extLst>
            </p:cNvPr>
            <p:cNvSpPr/>
            <p:nvPr/>
          </p:nvSpPr>
          <p:spPr>
            <a:xfrm>
              <a:off x="935915" y="1667435"/>
              <a:ext cx="263562" cy="263562"/>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 name="Rectangle 7">
              <a:extLst>
                <a:ext uri="{FF2B5EF4-FFF2-40B4-BE49-F238E27FC236}">
                  <a16:creationId xmlns:a16="http://schemas.microsoft.com/office/drawing/2014/main" id="{6E9D1EC1-9556-2EF7-A089-0A883306F976}"/>
                </a:ext>
              </a:extLst>
            </p:cNvPr>
            <p:cNvSpPr/>
            <p:nvPr/>
          </p:nvSpPr>
          <p:spPr>
            <a:xfrm>
              <a:off x="1529416" y="2035804"/>
              <a:ext cx="455370" cy="443834"/>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23BA7745-BC6A-28FB-B280-DBBD2CEC0A7B}"/>
                </a:ext>
              </a:extLst>
            </p:cNvPr>
            <p:cNvSpPr/>
            <p:nvPr/>
          </p:nvSpPr>
          <p:spPr>
            <a:xfrm>
              <a:off x="2926080" y="1591970"/>
              <a:ext cx="377676" cy="339027"/>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B922BA2E-F118-5DB7-20DA-D2D3E33D1CC1}"/>
                </a:ext>
              </a:extLst>
            </p:cNvPr>
            <p:cNvSpPr/>
            <p:nvPr/>
          </p:nvSpPr>
          <p:spPr>
            <a:xfrm>
              <a:off x="2552250" y="2105728"/>
              <a:ext cx="263562" cy="263562"/>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1" name="Rectangle 10">
              <a:extLst>
                <a:ext uri="{FF2B5EF4-FFF2-40B4-BE49-F238E27FC236}">
                  <a16:creationId xmlns:a16="http://schemas.microsoft.com/office/drawing/2014/main" id="{4B6F39AC-8530-279D-890F-1C421FB1ABE2}"/>
                </a:ext>
              </a:extLst>
            </p:cNvPr>
            <p:cNvSpPr/>
            <p:nvPr/>
          </p:nvSpPr>
          <p:spPr>
            <a:xfrm>
              <a:off x="3363594" y="2108698"/>
              <a:ext cx="773616" cy="69484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2" name="Rectangle 11">
              <a:extLst>
                <a:ext uri="{FF2B5EF4-FFF2-40B4-BE49-F238E27FC236}">
                  <a16:creationId xmlns:a16="http://schemas.microsoft.com/office/drawing/2014/main" id="{D90A4022-6F94-F3C6-1D64-2CC5F158FD32}"/>
                </a:ext>
              </a:extLst>
            </p:cNvPr>
            <p:cNvSpPr/>
            <p:nvPr/>
          </p:nvSpPr>
          <p:spPr>
            <a:xfrm flipV="1">
              <a:off x="1984786" y="2659192"/>
              <a:ext cx="737162" cy="57635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3" name="Rectangle 12">
              <a:extLst>
                <a:ext uri="{FF2B5EF4-FFF2-40B4-BE49-F238E27FC236}">
                  <a16:creationId xmlns:a16="http://schemas.microsoft.com/office/drawing/2014/main" id="{377962F0-C22D-6BD0-58CD-E1463F2BC553}"/>
                </a:ext>
              </a:extLst>
            </p:cNvPr>
            <p:cNvSpPr/>
            <p:nvPr/>
          </p:nvSpPr>
          <p:spPr>
            <a:xfrm>
              <a:off x="935915" y="2656911"/>
              <a:ext cx="263562" cy="263562"/>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Isosceles Triangle 13">
              <a:extLst>
                <a:ext uri="{FF2B5EF4-FFF2-40B4-BE49-F238E27FC236}">
                  <a16:creationId xmlns:a16="http://schemas.microsoft.com/office/drawing/2014/main" id="{4168C8D1-81A2-BA4C-D4E4-44B2217FD6F7}"/>
                </a:ext>
              </a:extLst>
            </p:cNvPr>
            <p:cNvSpPr/>
            <p:nvPr/>
          </p:nvSpPr>
          <p:spPr>
            <a:xfrm>
              <a:off x="732679" y="1710365"/>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Isosceles Triangle 14">
              <a:extLst>
                <a:ext uri="{FF2B5EF4-FFF2-40B4-BE49-F238E27FC236}">
                  <a16:creationId xmlns:a16="http://schemas.microsoft.com/office/drawing/2014/main" id="{8FCF7290-5502-1A89-92B7-F36720815D69}"/>
                </a:ext>
              </a:extLst>
            </p:cNvPr>
            <p:cNvSpPr/>
            <p:nvPr/>
          </p:nvSpPr>
          <p:spPr>
            <a:xfrm>
              <a:off x="732679" y="2699841"/>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Isosceles Triangle 15">
              <a:extLst>
                <a:ext uri="{FF2B5EF4-FFF2-40B4-BE49-F238E27FC236}">
                  <a16:creationId xmlns:a16="http://schemas.microsoft.com/office/drawing/2014/main" id="{8D675F54-392C-D3F7-2422-45A509627C56}"/>
                </a:ext>
              </a:extLst>
            </p:cNvPr>
            <p:cNvSpPr/>
            <p:nvPr/>
          </p:nvSpPr>
          <p:spPr>
            <a:xfrm>
              <a:off x="2364980" y="2148658"/>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Isosceles Triangle 16">
              <a:extLst>
                <a:ext uri="{FF2B5EF4-FFF2-40B4-BE49-F238E27FC236}">
                  <a16:creationId xmlns:a16="http://schemas.microsoft.com/office/drawing/2014/main" id="{20FEA76C-BC55-21C7-3038-171F7CB771DB}"/>
                </a:ext>
              </a:extLst>
            </p:cNvPr>
            <p:cNvSpPr/>
            <p:nvPr/>
          </p:nvSpPr>
          <p:spPr>
            <a:xfrm>
              <a:off x="2612841" y="1624959"/>
              <a:ext cx="263562" cy="26356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Isosceles Triangle 17">
              <a:extLst>
                <a:ext uri="{FF2B5EF4-FFF2-40B4-BE49-F238E27FC236}">
                  <a16:creationId xmlns:a16="http://schemas.microsoft.com/office/drawing/2014/main" id="{79C09E17-2DF5-37E5-3BB2-F21D28942426}"/>
                </a:ext>
              </a:extLst>
            </p:cNvPr>
            <p:cNvSpPr/>
            <p:nvPr/>
          </p:nvSpPr>
          <p:spPr>
            <a:xfrm>
              <a:off x="3073997" y="2299366"/>
              <a:ext cx="263562" cy="26356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9" name="Isosceles Triangle 18">
              <a:extLst>
                <a:ext uri="{FF2B5EF4-FFF2-40B4-BE49-F238E27FC236}">
                  <a16:creationId xmlns:a16="http://schemas.microsoft.com/office/drawing/2014/main" id="{7242D49B-F682-2372-ABDA-9EA58A9F01F6}"/>
                </a:ext>
              </a:extLst>
            </p:cNvPr>
            <p:cNvSpPr/>
            <p:nvPr/>
          </p:nvSpPr>
          <p:spPr>
            <a:xfrm>
              <a:off x="1582456" y="2758702"/>
              <a:ext cx="341556" cy="332182"/>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0" name="Isosceles Triangle 19">
              <a:extLst>
                <a:ext uri="{FF2B5EF4-FFF2-40B4-BE49-F238E27FC236}">
                  <a16:creationId xmlns:a16="http://schemas.microsoft.com/office/drawing/2014/main" id="{715A9888-7B94-AD5D-A98F-430F04F0F8FC}"/>
                </a:ext>
              </a:extLst>
            </p:cNvPr>
            <p:cNvSpPr/>
            <p:nvPr/>
          </p:nvSpPr>
          <p:spPr>
            <a:xfrm>
              <a:off x="1230928" y="2167666"/>
              <a:ext cx="268362" cy="220549"/>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1" name="Oval 20">
              <a:extLst>
                <a:ext uri="{FF2B5EF4-FFF2-40B4-BE49-F238E27FC236}">
                  <a16:creationId xmlns:a16="http://schemas.microsoft.com/office/drawing/2014/main" id="{F37C69AE-5964-C0B6-EEA0-2BA361C2B607}"/>
                </a:ext>
              </a:extLst>
            </p:cNvPr>
            <p:cNvSpPr/>
            <p:nvPr/>
          </p:nvSpPr>
          <p:spPr>
            <a:xfrm>
              <a:off x="1101547" y="1591970"/>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2" name="Oval 21">
              <a:extLst>
                <a:ext uri="{FF2B5EF4-FFF2-40B4-BE49-F238E27FC236}">
                  <a16:creationId xmlns:a16="http://schemas.microsoft.com/office/drawing/2014/main" id="{EA93C37E-B61F-49FB-8C44-5B5E22411CE0}"/>
                </a:ext>
              </a:extLst>
            </p:cNvPr>
            <p:cNvSpPr/>
            <p:nvPr/>
          </p:nvSpPr>
          <p:spPr>
            <a:xfrm>
              <a:off x="3171975" y="1493177"/>
              <a:ext cx="263562" cy="263562"/>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3" name="Oval 22">
              <a:extLst>
                <a:ext uri="{FF2B5EF4-FFF2-40B4-BE49-F238E27FC236}">
                  <a16:creationId xmlns:a16="http://schemas.microsoft.com/office/drawing/2014/main" id="{8CD750D6-79AD-B37C-2D07-2B9A637B59ED}"/>
                </a:ext>
              </a:extLst>
            </p:cNvPr>
            <p:cNvSpPr/>
            <p:nvPr/>
          </p:nvSpPr>
          <p:spPr>
            <a:xfrm>
              <a:off x="1109077" y="2582698"/>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4" name="Oval 23">
              <a:extLst>
                <a:ext uri="{FF2B5EF4-FFF2-40B4-BE49-F238E27FC236}">
                  <a16:creationId xmlns:a16="http://schemas.microsoft.com/office/drawing/2014/main" id="{0211ED68-423F-F174-81D8-BB5BDC7E8DE1}"/>
                </a:ext>
              </a:extLst>
            </p:cNvPr>
            <p:cNvSpPr/>
            <p:nvPr/>
          </p:nvSpPr>
          <p:spPr>
            <a:xfrm>
              <a:off x="2709659" y="2044394"/>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5" name="Oval 24">
              <a:extLst>
                <a:ext uri="{FF2B5EF4-FFF2-40B4-BE49-F238E27FC236}">
                  <a16:creationId xmlns:a16="http://schemas.microsoft.com/office/drawing/2014/main" id="{39DF082D-DCD0-8E82-1463-224DB090C89F}"/>
                </a:ext>
              </a:extLst>
            </p:cNvPr>
            <p:cNvSpPr/>
            <p:nvPr/>
          </p:nvSpPr>
          <p:spPr>
            <a:xfrm>
              <a:off x="3906462" y="2015295"/>
              <a:ext cx="324629" cy="324629"/>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6" name="Oval 25">
              <a:extLst>
                <a:ext uri="{FF2B5EF4-FFF2-40B4-BE49-F238E27FC236}">
                  <a16:creationId xmlns:a16="http://schemas.microsoft.com/office/drawing/2014/main" id="{575DB0F1-5D57-F702-E073-ADC1914DE3A5}"/>
                </a:ext>
              </a:extLst>
            </p:cNvPr>
            <p:cNvSpPr/>
            <p:nvPr/>
          </p:nvSpPr>
          <p:spPr>
            <a:xfrm>
              <a:off x="1795107" y="1946953"/>
              <a:ext cx="263562" cy="263562"/>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7" name="Oval 26">
              <a:extLst>
                <a:ext uri="{FF2B5EF4-FFF2-40B4-BE49-F238E27FC236}">
                  <a16:creationId xmlns:a16="http://schemas.microsoft.com/office/drawing/2014/main" id="{434B4CEF-1FBD-5464-34C6-3001EFE3F982}"/>
                </a:ext>
              </a:extLst>
            </p:cNvPr>
            <p:cNvSpPr/>
            <p:nvPr/>
          </p:nvSpPr>
          <p:spPr>
            <a:xfrm>
              <a:off x="2277394" y="2567510"/>
              <a:ext cx="523373" cy="523373"/>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 name="Rectangle 27">
              <a:extLst>
                <a:ext uri="{FF2B5EF4-FFF2-40B4-BE49-F238E27FC236}">
                  <a16:creationId xmlns:a16="http://schemas.microsoft.com/office/drawing/2014/main" id="{1F2B79A5-5F93-292E-620B-821659ADBE97}"/>
                </a:ext>
              </a:extLst>
            </p:cNvPr>
            <p:cNvSpPr/>
            <p:nvPr/>
          </p:nvSpPr>
          <p:spPr>
            <a:xfrm>
              <a:off x="1967029" y="1577055"/>
              <a:ext cx="263562" cy="263562"/>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9" name="Isosceles Triangle 28">
              <a:extLst>
                <a:ext uri="{FF2B5EF4-FFF2-40B4-BE49-F238E27FC236}">
                  <a16:creationId xmlns:a16="http://schemas.microsoft.com/office/drawing/2014/main" id="{704964AD-4BF8-E44F-E703-489D7DE4D790}"/>
                </a:ext>
              </a:extLst>
            </p:cNvPr>
            <p:cNvSpPr/>
            <p:nvPr/>
          </p:nvSpPr>
          <p:spPr>
            <a:xfrm>
              <a:off x="1779759" y="1619985"/>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0" name="Oval 29">
              <a:extLst>
                <a:ext uri="{FF2B5EF4-FFF2-40B4-BE49-F238E27FC236}">
                  <a16:creationId xmlns:a16="http://schemas.microsoft.com/office/drawing/2014/main" id="{D61093A1-7E90-A09F-127C-7EF512E5E62F}"/>
                </a:ext>
              </a:extLst>
            </p:cNvPr>
            <p:cNvSpPr/>
            <p:nvPr/>
          </p:nvSpPr>
          <p:spPr>
            <a:xfrm>
              <a:off x="2124438" y="1515721"/>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pSp>
      <p:sp>
        <p:nvSpPr>
          <p:cNvPr id="84" name="Rectangle 83">
            <a:extLst>
              <a:ext uri="{FF2B5EF4-FFF2-40B4-BE49-F238E27FC236}">
                <a16:creationId xmlns:a16="http://schemas.microsoft.com/office/drawing/2014/main" id="{400AE3BB-230C-3843-A34A-8E95AEBFC01C}"/>
              </a:ext>
            </a:extLst>
          </p:cNvPr>
          <p:cNvSpPr/>
          <p:nvPr/>
        </p:nvSpPr>
        <p:spPr>
          <a:xfrm>
            <a:off x="780800" y="3612807"/>
            <a:ext cx="360910" cy="36091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85" name="Straight Arrow Connector 84">
            <a:extLst>
              <a:ext uri="{FF2B5EF4-FFF2-40B4-BE49-F238E27FC236}">
                <a16:creationId xmlns:a16="http://schemas.microsoft.com/office/drawing/2014/main" id="{23CC5BAF-0A4D-6776-7369-BBC3DAD49407}"/>
              </a:ext>
            </a:extLst>
          </p:cNvPr>
          <p:cNvCxnSpPr>
            <a:cxnSpLocks/>
            <a:stCxn id="31" idx="0"/>
            <a:endCxn id="12" idx="0"/>
          </p:cNvCxnSpPr>
          <p:nvPr/>
        </p:nvCxnSpPr>
        <p:spPr>
          <a:xfrm flipH="1" flipV="1">
            <a:off x="2059483" y="3225381"/>
            <a:ext cx="35494" cy="702870"/>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83" name="Isosceles Triangle 82">
            <a:extLst>
              <a:ext uri="{FF2B5EF4-FFF2-40B4-BE49-F238E27FC236}">
                <a16:creationId xmlns:a16="http://schemas.microsoft.com/office/drawing/2014/main" id="{EF295579-DB12-5629-1EE0-6928D7BE57A9}"/>
              </a:ext>
            </a:extLst>
          </p:cNvPr>
          <p:cNvSpPr/>
          <p:nvPr/>
        </p:nvSpPr>
        <p:spPr>
          <a:xfrm>
            <a:off x="396257" y="3629572"/>
            <a:ext cx="488584" cy="435999"/>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2" name="Rectangle 101">
            <a:extLst>
              <a:ext uri="{FF2B5EF4-FFF2-40B4-BE49-F238E27FC236}">
                <a16:creationId xmlns:a16="http://schemas.microsoft.com/office/drawing/2014/main" id="{CE2DE194-0297-AABB-FF55-4FCF64F6750A}"/>
              </a:ext>
            </a:extLst>
          </p:cNvPr>
          <p:cNvSpPr/>
          <p:nvPr/>
        </p:nvSpPr>
        <p:spPr>
          <a:xfrm>
            <a:off x="3261857" y="3032632"/>
            <a:ext cx="827999" cy="807554"/>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9" name="Rectangle 88">
            <a:extLst>
              <a:ext uri="{FF2B5EF4-FFF2-40B4-BE49-F238E27FC236}">
                <a16:creationId xmlns:a16="http://schemas.microsoft.com/office/drawing/2014/main" id="{1DA70863-1D21-B5E8-269E-D7CCFDB51BBF}"/>
              </a:ext>
            </a:extLst>
          </p:cNvPr>
          <p:cNvSpPr/>
          <p:nvPr/>
        </p:nvSpPr>
        <p:spPr>
          <a:xfrm>
            <a:off x="3860146" y="3105451"/>
            <a:ext cx="187926" cy="18792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0" name="Isosceles Triangle 89">
            <a:extLst>
              <a:ext uri="{FF2B5EF4-FFF2-40B4-BE49-F238E27FC236}">
                <a16:creationId xmlns:a16="http://schemas.microsoft.com/office/drawing/2014/main" id="{B81677FC-09D5-58F9-0BED-9AE1AA08A3F0}"/>
              </a:ext>
            </a:extLst>
          </p:cNvPr>
          <p:cNvSpPr/>
          <p:nvPr/>
        </p:nvSpPr>
        <p:spPr>
          <a:xfrm>
            <a:off x="3875537" y="3359528"/>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1" name="Oval 90">
            <a:extLst>
              <a:ext uri="{FF2B5EF4-FFF2-40B4-BE49-F238E27FC236}">
                <a16:creationId xmlns:a16="http://schemas.microsoft.com/office/drawing/2014/main" id="{08B175BF-9258-3D40-097A-49553EB2B622}"/>
              </a:ext>
            </a:extLst>
          </p:cNvPr>
          <p:cNvSpPr/>
          <p:nvPr/>
        </p:nvSpPr>
        <p:spPr>
          <a:xfrm>
            <a:off x="3860146" y="3617049"/>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2" name="TextBox 91">
            <a:extLst>
              <a:ext uri="{FF2B5EF4-FFF2-40B4-BE49-F238E27FC236}">
                <a16:creationId xmlns:a16="http://schemas.microsoft.com/office/drawing/2014/main" id="{4ABAF9A2-D69A-B745-0643-2C4F06F3CBB2}"/>
              </a:ext>
            </a:extLst>
          </p:cNvPr>
          <p:cNvSpPr txBox="1"/>
          <p:nvPr/>
        </p:nvSpPr>
        <p:spPr>
          <a:xfrm>
            <a:off x="3233004" y="3079674"/>
            <a:ext cx="545021" cy="2410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Systems</a:t>
            </a:r>
          </a:p>
        </p:txBody>
      </p:sp>
      <p:sp>
        <p:nvSpPr>
          <p:cNvPr id="93" name="TextBox 92">
            <a:extLst>
              <a:ext uri="{FF2B5EF4-FFF2-40B4-BE49-F238E27FC236}">
                <a16:creationId xmlns:a16="http://schemas.microsoft.com/office/drawing/2014/main" id="{6943BC6A-FC40-7D22-18A8-1673F99CD4E6}"/>
              </a:ext>
            </a:extLst>
          </p:cNvPr>
          <p:cNvSpPr txBox="1"/>
          <p:nvPr/>
        </p:nvSpPr>
        <p:spPr>
          <a:xfrm>
            <a:off x="3233004" y="3344571"/>
            <a:ext cx="654025" cy="2410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Resources</a:t>
            </a:r>
          </a:p>
        </p:txBody>
      </p:sp>
      <p:sp>
        <p:nvSpPr>
          <p:cNvPr id="94" name="TextBox 93">
            <a:extLst>
              <a:ext uri="{FF2B5EF4-FFF2-40B4-BE49-F238E27FC236}">
                <a16:creationId xmlns:a16="http://schemas.microsoft.com/office/drawing/2014/main" id="{90F8B73C-C8F0-0A11-2179-C9010A1DEA43}"/>
              </a:ext>
            </a:extLst>
          </p:cNvPr>
          <p:cNvSpPr txBox="1"/>
          <p:nvPr/>
        </p:nvSpPr>
        <p:spPr>
          <a:xfrm>
            <a:off x="3233004" y="3571462"/>
            <a:ext cx="403958" cy="2410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Users</a:t>
            </a:r>
          </a:p>
        </p:txBody>
      </p:sp>
      <p:grpSp>
        <p:nvGrpSpPr>
          <p:cNvPr id="3" name="Group 2">
            <a:extLst>
              <a:ext uri="{FF2B5EF4-FFF2-40B4-BE49-F238E27FC236}">
                <a16:creationId xmlns:a16="http://schemas.microsoft.com/office/drawing/2014/main" id="{1DB6F2E6-CE44-1071-D9EF-0DACE3EE8AB5}"/>
              </a:ext>
            </a:extLst>
          </p:cNvPr>
          <p:cNvGrpSpPr/>
          <p:nvPr/>
        </p:nvGrpSpPr>
        <p:grpSpPr>
          <a:xfrm>
            <a:off x="-1" y="-5787"/>
            <a:ext cx="9144001" cy="165595"/>
            <a:chOff x="374266" y="2474302"/>
            <a:chExt cx="13719657" cy="820603"/>
          </a:xfrm>
        </p:grpSpPr>
        <p:sp>
          <p:nvSpPr>
            <p:cNvPr id="4" name="Arrow: Pentagon 3">
              <a:extLst>
                <a:ext uri="{FF2B5EF4-FFF2-40B4-BE49-F238E27FC236}">
                  <a16:creationId xmlns:a16="http://schemas.microsoft.com/office/drawing/2014/main" id="{298E53B7-1CED-A040-9B61-99770886794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32" name="Arrow: Chevron 31">
              <a:extLst>
                <a:ext uri="{FF2B5EF4-FFF2-40B4-BE49-F238E27FC236}">
                  <a16:creationId xmlns:a16="http://schemas.microsoft.com/office/drawing/2014/main" id="{FF2E670B-3F81-6005-4E15-601DCA26F0A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3" name="Arrow: Chevron 32">
              <a:extLst>
                <a:ext uri="{FF2B5EF4-FFF2-40B4-BE49-F238E27FC236}">
                  <a16:creationId xmlns:a16="http://schemas.microsoft.com/office/drawing/2014/main" id="{BDD6648F-98DD-32F0-B731-566B1537AD93}"/>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4" name="Arrow: Chevron 33">
              <a:extLst>
                <a:ext uri="{FF2B5EF4-FFF2-40B4-BE49-F238E27FC236}">
                  <a16:creationId xmlns:a16="http://schemas.microsoft.com/office/drawing/2014/main" id="{1EBB197D-5877-0B2D-C7D5-5715F3B5B21E}"/>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5" name="Arrow: Chevron 34">
              <a:extLst>
                <a:ext uri="{FF2B5EF4-FFF2-40B4-BE49-F238E27FC236}">
                  <a16:creationId xmlns:a16="http://schemas.microsoft.com/office/drawing/2014/main" id="{5E387F6A-7A76-09C8-5697-AA8028406DA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6" name="Arrow: Chevron 35">
              <a:extLst>
                <a:ext uri="{FF2B5EF4-FFF2-40B4-BE49-F238E27FC236}">
                  <a16:creationId xmlns:a16="http://schemas.microsoft.com/office/drawing/2014/main" id="{62A9E00F-F0FD-07E6-4DE6-59AEAC649A7B}"/>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7" name="Title 1">
            <a:extLst>
              <a:ext uri="{FF2B5EF4-FFF2-40B4-BE49-F238E27FC236}">
                <a16:creationId xmlns:a16="http://schemas.microsoft.com/office/drawing/2014/main" id="{94F3CC03-C56C-376E-182E-FDC871569FBB}"/>
              </a:ext>
            </a:extLst>
          </p:cNvPr>
          <p:cNvSpPr txBox="1">
            <a:spLocks/>
          </p:cNvSpPr>
          <p:nvPr/>
        </p:nvSpPr>
        <p:spPr>
          <a:xfrm>
            <a:off x="65306" y="-6013"/>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High-Level Current State Depiction </a:t>
            </a:r>
          </a:p>
        </p:txBody>
      </p:sp>
      <p:grpSp>
        <p:nvGrpSpPr>
          <p:cNvPr id="49" name="Group 48">
            <a:extLst>
              <a:ext uri="{FF2B5EF4-FFF2-40B4-BE49-F238E27FC236}">
                <a16:creationId xmlns:a16="http://schemas.microsoft.com/office/drawing/2014/main" id="{584AEF77-D290-1BD0-ACDE-F2C1E02FF4CD}"/>
              </a:ext>
            </a:extLst>
          </p:cNvPr>
          <p:cNvGrpSpPr/>
          <p:nvPr/>
        </p:nvGrpSpPr>
        <p:grpSpPr>
          <a:xfrm>
            <a:off x="4271082" y="1380129"/>
            <a:ext cx="4730043" cy="3096621"/>
            <a:chOff x="4271082" y="1380129"/>
            <a:chExt cx="4553009" cy="3096621"/>
          </a:xfrm>
        </p:grpSpPr>
        <p:sp>
          <p:nvSpPr>
            <p:cNvPr id="40" name="Rectangle 39">
              <a:extLst>
                <a:ext uri="{FF2B5EF4-FFF2-40B4-BE49-F238E27FC236}">
                  <a16:creationId xmlns:a16="http://schemas.microsoft.com/office/drawing/2014/main" id="{4C210438-7416-7082-F712-656940B14372}"/>
                </a:ext>
              </a:extLst>
            </p:cNvPr>
            <p:cNvSpPr/>
            <p:nvPr/>
          </p:nvSpPr>
          <p:spPr>
            <a:xfrm>
              <a:off x="4271082" y="1380129"/>
              <a:ext cx="1480600" cy="3096621"/>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Established SBU as a </a:t>
              </a:r>
              <a:r>
                <a:rPr kumimoji="0" lang="en-GB" sz="800" i="0" u="none" strike="noStrike" cap="none" spc="0" normalizeH="0" baseline="0" dirty="0">
                  <a:ln>
                    <a:noFill/>
                  </a:ln>
                  <a:solidFill>
                    <a:schemeClr val="accent1"/>
                  </a:solidFill>
                  <a:effectLst/>
                  <a:uFillTx/>
                  <a:latin typeface="Arial" panose="020B0604020202020204" pitchFamily="34" charset="0"/>
                  <a:ea typeface="+mn-ea"/>
                  <a:cs typeface="Arial" panose="020B0604020202020204" pitchFamily="34" charset="0"/>
                  <a:sym typeface="Helvetica Neue Medium"/>
                </a:rPr>
                <a:t>leading digital innovator across Wales's</a:t>
              </a:r>
              <a:r>
                <a:rPr kumimoji="0" lang="en-GB" sz="800" b="0" i="0" u="none" strike="noStrike" cap="none" spc="0" normalizeH="0" baseline="0" dirty="0">
                  <a:ln>
                    <a:noFill/>
                  </a:ln>
                  <a:solidFill>
                    <a:schemeClr val="tx1"/>
                  </a:solidFill>
                  <a:effectLst/>
                  <a:uFillTx/>
                  <a:latin typeface="Arial" panose="020B0604020202020204" pitchFamily="34" charset="0"/>
                  <a:ea typeface="+mn-ea"/>
                  <a:cs typeface="Arial" panose="020B0604020202020204" pitchFamily="34" charset="0"/>
                  <a:sym typeface="Helvetica Neue Medium"/>
                </a:rPr>
                <a:t> </a:t>
              </a:r>
              <a:r>
                <a:rPr kumimoji="0" lang="en-GB" sz="800" i="0" u="none" strike="noStrike" cap="none" spc="0" normalizeH="0" baseline="0" dirty="0">
                  <a:ln>
                    <a:noFill/>
                  </a:ln>
                  <a:solidFill>
                    <a:schemeClr val="accent1"/>
                  </a:solidFill>
                  <a:effectLst/>
                  <a:uFillTx/>
                  <a:latin typeface="Arial" panose="020B0604020202020204" pitchFamily="34" charset="0"/>
                  <a:ea typeface="+mn-ea"/>
                  <a:cs typeface="Arial" panose="020B0604020202020204" pitchFamily="34" charset="0"/>
                  <a:sym typeface="Helvetica Neue Medium"/>
                </a:rPr>
                <a:t>health boards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Enabled SBU to make progress quickly across a number of areas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Allowed for selection of </a:t>
              </a:r>
              <a:r>
                <a:rPr lang="en-GB" sz="800" dirty="0">
                  <a:solidFill>
                    <a:schemeClr val="accent1"/>
                  </a:solidFill>
                  <a:latin typeface="Arial" panose="020B0604020202020204" pitchFamily="34" charset="0"/>
                  <a:ea typeface="+mn-ea"/>
                  <a:cs typeface="Arial" panose="020B0604020202020204" pitchFamily="34" charset="0"/>
                  <a:sym typeface="Helvetica Neue Medium"/>
                </a:rPr>
                <a:t>specialised solutions</a:t>
              </a:r>
              <a:r>
                <a:rPr lang="en-GB" sz="800" dirty="0">
                  <a:solidFill>
                    <a:srgbClr val="1F355E"/>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to best meet</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specific needs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Has established a </a:t>
              </a:r>
              <a:r>
                <a:rPr lang="en-GB" sz="800" dirty="0">
                  <a:solidFill>
                    <a:schemeClr val="accent1"/>
                  </a:solidFill>
                  <a:latin typeface="Arial" panose="020B0604020202020204" pitchFamily="34" charset="0"/>
                  <a:ea typeface="+mn-ea"/>
                  <a:cs typeface="Arial" panose="020B0604020202020204" pitchFamily="34" charset="0"/>
                  <a:sym typeface="Helvetica Neue Medium"/>
                </a:rPr>
                <a:t>strong foundation of digital systems and services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achieving a stage 1 HIMSS status and demonstrating many of the capabilities required for higher levels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Built a </a:t>
              </a:r>
              <a:r>
                <a:rPr lang="en-GB" sz="800" dirty="0">
                  <a:solidFill>
                    <a:schemeClr val="accent1"/>
                  </a:solidFill>
                  <a:latin typeface="Arial" panose="020B0604020202020204" pitchFamily="34" charset="0"/>
                  <a:ea typeface="+mn-ea"/>
                  <a:cs typeface="Arial" panose="020B0604020202020204" pitchFamily="34" charset="0"/>
                  <a:sym typeface="Helvetica Neue Medium"/>
                </a:rPr>
                <a:t>strong reputation for the digital team</a:t>
              </a:r>
              <a:r>
                <a:rPr lang="en-GB" sz="800" dirty="0">
                  <a:solidFill>
                    <a:srgbClr val="1F355E"/>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with non-digital colleagues consistently praising their supportive and responsive approach</a:t>
              </a:r>
            </a:p>
          </p:txBody>
        </p:sp>
        <p:sp>
          <p:nvSpPr>
            <p:cNvPr id="41" name="Rectangle 40">
              <a:extLst>
                <a:ext uri="{FF2B5EF4-FFF2-40B4-BE49-F238E27FC236}">
                  <a16:creationId xmlns:a16="http://schemas.microsoft.com/office/drawing/2014/main" id="{A7FEB926-2F92-D4BA-53C8-929BD209F3D6}"/>
                </a:ext>
              </a:extLst>
            </p:cNvPr>
            <p:cNvSpPr/>
            <p:nvPr/>
          </p:nvSpPr>
          <p:spPr>
            <a:xfrm>
              <a:off x="5807287" y="1380129"/>
              <a:ext cx="1480600" cy="3096621"/>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The growing number of solutions is </a:t>
              </a:r>
              <a:r>
                <a:rPr lang="en-GB" sz="800" dirty="0">
                  <a:solidFill>
                    <a:schemeClr val="accent1"/>
                  </a:solidFill>
                  <a:latin typeface="Arial" panose="020B0604020202020204" pitchFamily="34" charset="0"/>
                  <a:ea typeface="+mn-ea"/>
                  <a:cs typeface="Arial" panose="020B0604020202020204" pitchFamily="34" charset="0"/>
                  <a:sym typeface="Helvetica Neue Medium"/>
                </a:rPr>
                <a:t>resource intensive</a:t>
              </a:r>
              <a:r>
                <a:rPr lang="en-GB" sz="800" dirty="0">
                  <a:solidFill>
                    <a:srgbClr val="1F355E"/>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to manage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approach means that there are </a:t>
              </a:r>
              <a:r>
                <a:rPr kumimoji="0" lang="en-GB" sz="800" i="0" u="none" strike="noStrike" cap="none" spc="0" normalizeH="0" baseline="0" dirty="0">
                  <a:ln>
                    <a:noFill/>
                  </a:ln>
                  <a:solidFill>
                    <a:schemeClr val="accent1"/>
                  </a:solidFill>
                  <a:effectLst/>
                  <a:uFillTx/>
                  <a:latin typeface="Arial" panose="020B0604020202020204" pitchFamily="34" charset="0"/>
                  <a:ea typeface="+mn-ea"/>
                  <a:cs typeface="Arial" panose="020B0604020202020204" pitchFamily="34" charset="0"/>
                  <a:sym typeface="Helvetica Neue Medium"/>
                </a:rPr>
                <a:t>large numbers of contracting and procurement cycles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putting a strain on capacity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The </a:t>
              </a:r>
              <a:r>
                <a:rPr lang="en-GB" sz="800" dirty="0">
                  <a:solidFill>
                    <a:schemeClr val="accent1"/>
                  </a:solidFill>
                  <a:latin typeface="Arial" panose="020B0604020202020204" pitchFamily="34" charset="0"/>
                  <a:ea typeface="+mn-ea"/>
                  <a:cs typeface="Arial" panose="020B0604020202020204" pitchFamily="34" charset="0"/>
                  <a:sym typeface="Helvetica Neue Medium"/>
                </a:rPr>
                <a:t>portfolio of digital systems and services is extremely complex</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chemeClr val="accent1"/>
                  </a:solidFill>
                  <a:latin typeface="Arial" panose="020B0604020202020204" pitchFamily="34" charset="0"/>
                  <a:ea typeface="+mn-ea"/>
                  <a:cs typeface="Arial" panose="020B0604020202020204" pitchFamily="34" charset="0"/>
                  <a:sym typeface="Helvetica Neue Medium"/>
                </a:rPr>
                <a:t>Interoperability and integration work takes a long time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due to individual system-level work, rather than scalable solutions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chemeClr val="accent1"/>
                  </a:solidFill>
                  <a:latin typeface="Arial" panose="020B0604020202020204" pitchFamily="34" charset="0"/>
                  <a:ea typeface="+mn-ea"/>
                  <a:cs typeface="Arial" panose="020B0604020202020204" pitchFamily="34" charset="0"/>
                  <a:sym typeface="Helvetica Neue Medium"/>
                </a:rPr>
                <a:t>Services are not sufficiently user-centred  </a:t>
              </a:r>
              <a:r>
                <a:rPr lang="en-GB" sz="800" b="0" dirty="0">
                  <a:solidFill>
                    <a:srgbClr val="1F355E"/>
                  </a:solidFill>
                  <a:latin typeface="Arial" panose="020B0604020202020204" pitchFamily="34" charset="0"/>
                  <a:ea typeface="+mn-ea"/>
                  <a:cs typeface="Arial" panose="020B0604020202020204" pitchFamily="34" charset="0"/>
                  <a:sym typeface="Helvetica Neue Medium"/>
                </a:rPr>
                <a:t>- the KLAS survey found that some systems are not easier than the legacy paper-based services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Sharing of </a:t>
              </a:r>
              <a:r>
                <a:rPr lang="en-GB" sz="800" dirty="0">
                  <a:solidFill>
                    <a:schemeClr val="accent1"/>
                  </a:solidFill>
                  <a:latin typeface="Arial" panose="020B0604020202020204" pitchFamily="34" charset="0"/>
                  <a:ea typeface="+mn-ea"/>
                  <a:cs typeface="Arial" panose="020B0604020202020204" pitchFamily="34" charset="0"/>
                  <a:sym typeface="Helvetica Neue Medium"/>
                </a:rPr>
                <a:t>data to support cross-border services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is difficult</a:t>
              </a:r>
            </a:p>
          </p:txBody>
        </p:sp>
        <p:sp>
          <p:nvSpPr>
            <p:cNvPr id="43" name="Rectangle 42">
              <a:extLst>
                <a:ext uri="{FF2B5EF4-FFF2-40B4-BE49-F238E27FC236}">
                  <a16:creationId xmlns:a16="http://schemas.microsoft.com/office/drawing/2014/main" id="{2E6686EB-6846-4BE7-FE6A-7E18F650562B}"/>
                </a:ext>
              </a:extLst>
            </p:cNvPr>
            <p:cNvSpPr/>
            <p:nvPr/>
          </p:nvSpPr>
          <p:spPr>
            <a:xfrm>
              <a:off x="7343491" y="1380129"/>
              <a:ext cx="1480600" cy="3096621"/>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chemeClr val="accent1"/>
                  </a:solidFill>
                  <a:latin typeface="Arial" panose="020B0604020202020204" pitchFamily="34" charset="0"/>
                  <a:ea typeface="+mn-ea"/>
                  <a:cs typeface="Arial" panose="020B0604020202020204" pitchFamily="34" charset="0"/>
                  <a:sym typeface="Helvetica Neue Medium"/>
                </a:rPr>
                <a:t>Complex landscape slows down the pace of ‘true integration’ </a:t>
              </a:r>
              <a:r>
                <a:rPr lang="en-GB" sz="800" b="0" dirty="0">
                  <a:solidFill>
                    <a:schemeClr val="tx1"/>
                  </a:solidFill>
                  <a:latin typeface="Arial" panose="020B0604020202020204" pitchFamily="34" charset="0"/>
                  <a:ea typeface="+mn-ea"/>
                  <a:cs typeface="Arial" panose="020B0604020202020204" pitchFamily="34" charset="0"/>
                  <a:sym typeface="Helvetica Neue Medium"/>
                </a:rPr>
                <a:t>– . </a:t>
              </a:r>
              <a:r>
                <a:rPr lang="en-GB" sz="800" b="0" dirty="0">
                  <a:solidFill>
                    <a:srgbClr val="1F355E"/>
                  </a:solidFill>
                  <a:latin typeface="Arial" panose="020B0604020202020204" pitchFamily="34" charset="0"/>
                  <a:ea typeface="+mn-ea"/>
                  <a:cs typeface="Arial" panose="020B0604020202020204" pitchFamily="34" charset="0"/>
                  <a:sym typeface="Helvetica Neue Medium"/>
                </a:rPr>
                <a:t>where data is entered once and populated automatically across all relevant systems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chemeClr val="accent1"/>
                  </a:solidFill>
                  <a:latin typeface="Arial" panose="020B0604020202020204" pitchFamily="34" charset="0"/>
                  <a:ea typeface="+mn-ea"/>
                  <a:cs typeface="Arial" panose="020B0604020202020204" pitchFamily="34" charset="0"/>
                  <a:sym typeface="Helvetica Neue Medium"/>
                </a:rPr>
                <a:t>An ‘in-house build only’ approach is expensive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and may not always justify its benefits, as it is resource intensive, and suppliers increasingly offer tailored solutions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chemeClr val="accent1"/>
                  </a:solidFill>
                  <a:latin typeface="Arial" panose="020B0604020202020204" pitchFamily="34" charset="0"/>
                  <a:ea typeface="+mn-ea"/>
                  <a:cs typeface="Arial" panose="020B0604020202020204" pitchFamily="34" charset="0"/>
                  <a:sym typeface="Helvetica Neue Medium"/>
                </a:rPr>
                <a:t>Higher risk of technical debt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in the future as SBU is committed to multiple long-term contracts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chemeClr val="accent1"/>
                  </a:solidFill>
                  <a:latin typeface="Arial" panose="020B0604020202020204" pitchFamily="34" charset="0"/>
                  <a:ea typeface="+mn-ea"/>
                  <a:cs typeface="Arial" panose="020B0604020202020204" pitchFamily="34" charset="0"/>
                  <a:sym typeface="Helvetica Neue Medium"/>
                </a:rPr>
                <a:t>Limited flexibility and agility in the future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with no centralised systems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chemeClr val="accent1"/>
                  </a:solidFill>
                  <a:latin typeface="Arial" panose="020B0604020202020204" pitchFamily="34" charset="0"/>
                  <a:ea typeface="+mn-ea"/>
                  <a:cs typeface="Arial" panose="020B0604020202020204" pitchFamily="34" charset="0"/>
                  <a:sym typeface="Helvetica Neue Medium"/>
                </a:rPr>
                <a:t>Hinders becoming data-driven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due to inconsistent and fragmented data availability</a:t>
              </a:r>
            </a:p>
          </p:txBody>
        </p:sp>
      </p:grpSp>
      <p:sp>
        <p:nvSpPr>
          <p:cNvPr id="44" name="Arrow: Right 43">
            <a:extLst>
              <a:ext uri="{FF2B5EF4-FFF2-40B4-BE49-F238E27FC236}">
                <a16:creationId xmlns:a16="http://schemas.microsoft.com/office/drawing/2014/main" id="{C3D9029A-DE4F-B08B-2A56-3B38EC375A1F}"/>
              </a:ext>
            </a:extLst>
          </p:cNvPr>
          <p:cNvSpPr/>
          <p:nvPr/>
        </p:nvSpPr>
        <p:spPr>
          <a:xfrm>
            <a:off x="4271082" y="906206"/>
            <a:ext cx="4872917" cy="626092"/>
          </a:xfrm>
          <a:prstGeom prst="rightArrow">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5" name="TextBox 44">
            <a:extLst>
              <a:ext uri="{FF2B5EF4-FFF2-40B4-BE49-F238E27FC236}">
                <a16:creationId xmlns:a16="http://schemas.microsoft.com/office/drawing/2014/main" id="{07A9F7C5-0814-4071-40EA-77D7A9C1242E}"/>
              </a:ext>
            </a:extLst>
          </p:cNvPr>
          <p:cNvSpPr txBox="1"/>
          <p:nvPr/>
        </p:nvSpPr>
        <p:spPr>
          <a:xfrm>
            <a:off x="4302824" y="1004396"/>
            <a:ext cx="1480599" cy="425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Helvetica Neue"/>
              </a:rPr>
              <a:t>Strengths of the approach to date:</a:t>
            </a:r>
          </a:p>
        </p:txBody>
      </p:sp>
      <p:sp>
        <p:nvSpPr>
          <p:cNvPr id="46" name="TextBox 45">
            <a:extLst>
              <a:ext uri="{FF2B5EF4-FFF2-40B4-BE49-F238E27FC236}">
                <a16:creationId xmlns:a16="http://schemas.microsoft.com/office/drawing/2014/main" id="{040F4DE9-7299-825F-CC2B-D06CAB7C6DFE}"/>
              </a:ext>
            </a:extLst>
          </p:cNvPr>
          <p:cNvSpPr txBox="1"/>
          <p:nvPr/>
        </p:nvSpPr>
        <p:spPr>
          <a:xfrm>
            <a:off x="5895804" y="1004396"/>
            <a:ext cx="1480599" cy="425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a:ln>
                  <a:noFill/>
                </a:ln>
                <a:solidFill>
                  <a:schemeClr val="bg1"/>
                </a:solidFill>
                <a:effectLst/>
                <a:uFillTx/>
                <a:latin typeface="Arial" panose="020B0604020202020204" pitchFamily="34" charset="0"/>
                <a:cs typeface="Arial" panose="020B0604020202020204" pitchFamily="34" charset="0"/>
                <a:sym typeface="Helvetica Neue"/>
              </a:rPr>
              <a:t>Limitations of the approach now:</a:t>
            </a:r>
          </a:p>
        </p:txBody>
      </p:sp>
      <p:sp>
        <p:nvSpPr>
          <p:cNvPr id="47" name="TextBox 46">
            <a:extLst>
              <a:ext uri="{FF2B5EF4-FFF2-40B4-BE49-F238E27FC236}">
                <a16:creationId xmlns:a16="http://schemas.microsoft.com/office/drawing/2014/main" id="{85851BB9-938D-9EFB-7FF1-16203FFAFCE0}"/>
              </a:ext>
            </a:extLst>
          </p:cNvPr>
          <p:cNvSpPr txBox="1"/>
          <p:nvPr/>
        </p:nvSpPr>
        <p:spPr>
          <a:xfrm>
            <a:off x="7387286" y="1004396"/>
            <a:ext cx="1644502" cy="425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a:ln>
                  <a:noFill/>
                </a:ln>
                <a:solidFill>
                  <a:schemeClr val="bg1"/>
                </a:solidFill>
                <a:effectLst/>
                <a:uFillTx/>
                <a:latin typeface="Arial" panose="020B0604020202020204" pitchFamily="34" charset="0"/>
                <a:cs typeface="Arial" panose="020B0604020202020204" pitchFamily="34" charset="0"/>
                <a:sym typeface="Helvetica Neue"/>
              </a:rPr>
              <a:t>Weaknesses of the approach in the future</a:t>
            </a:r>
          </a:p>
        </p:txBody>
      </p:sp>
      <p:sp>
        <p:nvSpPr>
          <p:cNvPr id="57" name="Rectangle 56">
            <a:extLst>
              <a:ext uri="{FF2B5EF4-FFF2-40B4-BE49-F238E27FC236}">
                <a16:creationId xmlns:a16="http://schemas.microsoft.com/office/drawing/2014/main" id="{9FBE3ACA-8051-C535-E7B3-863094FF451C}"/>
              </a:ext>
            </a:extLst>
          </p:cNvPr>
          <p:cNvSpPr/>
          <p:nvPr/>
        </p:nvSpPr>
        <p:spPr>
          <a:xfrm>
            <a:off x="78798" y="1069831"/>
            <a:ext cx="1660013" cy="294593"/>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dirty="0">
                <a:ln>
                  <a:noFill/>
                </a:ln>
                <a:solidFill>
                  <a:srgbClr val="1F355E"/>
                </a:solidFill>
                <a:effectLst/>
                <a:uFillTx/>
                <a:latin typeface="Arial Black" panose="020B0A04020102020204" pitchFamily="34" charset="0"/>
                <a:ea typeface="+mn-ea"/>
                <a:cs typeface="+mn-cs"/>
                <a:sym typeface="Helvetica Neue Medium"/>
              </a:rPr>
              <a:t>The current state</a:t>
            </a:r>
          </a:p>
        </p:txBody>
      </p:sp>
      <p:sp>
        <p:nvSpPr>
          <p:cNvPr id="48" name="Rectangle 47">
            <a:extLst>
              <a:ext uri="{FF2B5EF4-FFF2-40B4-BE49-F238E27FC236}">
                <a16:creationId xmlns:a16="http://schemas.microsoft.com/office/drawing/2014/main" id="{7917BB48-331C-58C6-0396-100F445428E2}"/>
              </a:ext>
            </a:extLst>
          </p:cNvPr>
          <p:cNvSpPr/>
          <p:nvPr/>
        </p:nvSpPr>
        <p:spPr>
          <a:xfrm>
            <a:off x="78798" y="512619"/>
            <a:ext cx="8858251" cy="3419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1050" b="0" dirty="0">
                <a:solidFill>
                  <a:srgbClr val="1F355E"/>
                </a:solidFill>
                <a:latin typeface="Arial" panose="020B0604020202020204" pitchFamily="34" charset="0"/>
                <a:cs typeface="Arial" panose="020B0604020202020204" pitchFamily="34" charset="0"/>
              </a:rPr>
              <a:t>A best of breed approach made-up of specialist in-house systems and supporting delivery contract management of a high volume of diverse projects and services across a broad range of areas. Primarily, data is entered and stored in individual systems, with limited instances of data integration between systems. Actively participating and implementing most national digital opportunities as they arise.   </a:t>
            </a:r>
            <a:endParaRPr lang="en-GB" sz="1050" b="0" dirty="0">
              <a:solidFill>
                <a:srgbClr val="1F355E"/>
              </a:solidFill>
              <a:highlight>
                <a:srgbClr val="FFFF00"/>
              </a:highlight>
              <a:latin typeface="Arial" panose="020B0604020202020204" pitchFamily="34" charset="0"/>
              <a:ea typeface="+mn-ea"/>
              <a:cs typeface="Arial" panose="020B0604020202020204" pitchFamily="34" charset="0"/>
              <a:sym typeface="Helvetica Neue Medium"/>
            </a:endParaRPr>
          </a:p>
        </p:txBody>
      </p:sp>
      <p:sp>
        <p:nvSpPr>
          <p:cNvPr id="2" name="Footer Placeholder 3">
            <a:extLst>
              <a:ext uri="{FF2B5EF4-FFF2-40B4-BE49-F238E27FC236}">
                <a16:creationId xmlns:a16="http://schemas.microsoft.com/office/drawing/2014/main" id="{E97A96C5-DBA9-6919-8330-390CCD5B6231}"/>
              </a:ext>
            </a:extLst>
          </p:cNvPr>
          <p:cNvSpPr txBox="1">
            <a:spLocks/>
          </p:cNvSpPr>
          <p:nvPr/>
        </p:nvSpPr>
        <p:spPr>
          <a:xfrm>
            <a:off x="1957561" y="4627851"/>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2648616958"/>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AF617C-EEDA-B71B-3EB5-2A5109E90421}"/>
            </a:ext>
          </a:extLst>
        </p:cNvPr>
        <p:cNvGrpSpPr/>
        <p:nvPr/>
      </p:nvGrpSpPr>
      <p:grpSpPr>
        <a:xfrm>
          <a:off x="0" y="0"/>
          <a:ext cx="0" cy="0"/>
          <a:chOff x="0" y="0"/>
          <a:chExt cx="0" cy="0"/>
        </a:xfrm>
      </p:grpSpPr>
      <p:sp>
        <p:nvSpPr>
          <p:cNvPr id="29" name="Rectangle 28">
            <a:extLst>
              <a:ext uri="{FF2B5EF4-FFF2-40B4-BE49-F238E27FC236}">
                <a16:creationId xmlns:a16="http://schemas.microsoft.com/office/drawing/2014/main" id="{6AE8DD6C-AF2E-0AF5-82B1-D74BB6F87AE7}"/>
              </a:ext>
            </a:extLst>
          </p:cNvPr>
          <p:cNvSpPr/>
          <p:nvPr/>
        </p:nvSpPr>
        <p:spPr>
          <a:xfrm>
            <a:off x="156896" y="1652873"/>
            <a:ext cx="4019021" cy="2849131"/>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7" name="Title 1">
            <a:extLst>
              <a:ext uri="{FF2B5EF4-FFF2-40B4-BE49-F238E27FC236}">
                <a16:creationId xmlns:a16="http://schemas.microsoft.com/office/drawing/2014/main" id="{A742C172-B44A-12EF-16D1-F4466B9CC040}"/>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100" dirty="0">
                <a:solidFill>
                  <a:srgbClr val="1F355E"/>
                </a:solidFill>
                <a:latin typeface="Arial Black" panose="020B0A04020102020204" pitchFamily="34" charset="0"/>
              </a:rPr>
              <a:t>Future Vision of a Co-ordinated EPR and CDR Approach</a:t>
            </a:r>
          </a:p>
        </p:txBody>
      </p:sp>
      <p:grpSp>
        <p:nvGrpSpPr>
          <p:cNvPr id="31" name="Group 30">
            <a:extLst>
              <a:ext uri="{FF2B5EF4-FFF2-40B4-BE49-F238E27FC236}">
                <a16:creationId xmlns:a16="http://schemas.microsoft.com/office/drawing/2014/main" id="{C9CBADCA-70F1-0EB8-7218-813D63E21F78}"/>
              </a:ext>
            </a:extLst>
          </p:cNvPr>
          <p:cNvGrpSpPr/>
          <p:nvPr/>
        </p:nvGrpSpPr>
        <p:grpSpPr>
          <a:xfrm>
            <a:off x="4271083" y="1557928"/>
            <a:ext cx="4730042" cy="2944076"/>
            <a:chOff x="4271083" y="1380128"/>
            <a:chExt cx="4474198" cy="2944076"/>
          </a:xfrm>
        </p:grpSpPr>
        <p:sp>
          <p:nvSpPr>
            <p:cNvPr id="40" name="Rectangle 39">
              <a:extLst>
                <a:ext uri="{FF2B5EF4-FFF2-40B4-BE49-F238E27FC236}">
                  <a16:creationId xmlns:a16="http://schemas.microsoft.com/office/drawing/2014/main" id="{B1F34322-FC2C-F816-2EF8-847230742969}"/>
                </a:ext>
              </a:extLst>
            </p:cNvPr>
            <p:cNvSpPr/>
            <p:nvPr/>
          </p:nvSpPr>
          <p:spPr>
            <a:xfrm>
              <a:off x="4271083" y="1380128"/>
              <a:ext cx="2179390" cy="2944076"/>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In the short-medium term, it enables SBU to </a:t>
              </a:r>
              <a:r>
                <a:rPr lang="en-GB" sz="800" dirty="0">
                  <a:solidFill>
                    <a:schemeClr val="accent1"/>
                  </a:solidFill>
                  <a:latin typeface="Arial" panose="020B0604020202020204" pitchFamily="34" charset="0"/>
                  <a:ea typeface="+mn-ea"/>
                  <a:cs typeface="Arial" panose="020B0604020202020204" pitchFamily="34" charset="0"/>
                  <a:sym typeface="Helvetica Neue Medium"/>
                </a:rPr>
                <a:t>fully realise the benefits of the best of breed solutions already in place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 making best use of their data to improve direct care, care planning and population health</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Allows for </a:t>
              </a:r>
              <a:r>
                <a:rPr lang="en-GB" sz="800" dirty="0">
                  <a:solidFill>
                    <a:schemeClr val="accent1"/>
                  </a:solidFill>
                  <a:latin typeface="Arial" panose="020B0604020202020204" pitchFamily="34" charset="0"/>
                  <a:ea typeface="+mn-ea"/>
                  <a:cs typeface="Arial" panose="020B0604020202020204" pitchFamily="34" charset="0"/>
                  <a:sym typeface="Helvetica Neue Medium"/>
                </a:rPr>
                <a:t>targeted work to focus on the most pressing gaps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e.g. digital systems for mental health and community care, in a way that </a:t>
              </a:r>
              <a:r>
                <a:rPr lang="en-GB" sz="800" dirty="0">
                  <a:solidFill>
                    <a:schemeClr val="accent1"/>
                  </a:solidFill>
                  <a:latin typeface="Arial" panose="020B0604020202020204" pitchFamily="34" charset="0"/>
                  <a:ea typeface="+mn-ea"/>
                  <a:cs typeface="Arial" panose="020B0604020202020204" pitchFamily="34" charset="0"/>
                  <a:sym typeface="Helvetica Neue Medium"/>
                </a:rPr>
                <a:t>still contributes to the overall SBU vision</a:t>
              </a:r>
              <a:r>
                <a:rPr lang="en-GB" sz="800" dirty="0">
                  <a:solidFill>
                    <a:srgbClr val="1F355E"/>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for an EPR model</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Creates room for SBU to </a:t>
              </a:r>
              <a:r>
                <a:rPr lang="en-GB" sz="800" dirty="0">
                  <a:solidFill>
                    <a:schemeClr val="accent1"/>
                  </a:solidFill>
                  <a:latin typeface="Arial" panose="020B0604020202020204" pitchFamily="34" charset="0"/>
                  <a:ea typeface="+mn-ea"/>
                  <a:cs typeface="Arial" panose="020B0604020202020204" pitchFamily="34" charset="0"/>
                  <a:sym typeface="Helvetica Neue Medium"/>
                </a:rPr>
                <a:t>continue working as a key partner to the NHS Wales and regional digital programmes without having to slow down</a:t>
              </a:r>
              <a:r>
                <a:rPr lang="en-GB" sz="800" dirty="0">
                  <a:solidFill>
                    <a:srgbClr val="1F355E"/>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progress against their own plans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Tackles the biggest gaps for SBU in reaching </a:t>
              </a:r>
              <a:r>
                <a:rPr lang="en-GB" sz="800" dirty="0">
                  <a:solidFill>
                    <a:schemeClr val="accent1"/>
                  </a:solidFill>
                  <a:latin typeface="Arial" panose="020B0604020202020204" pitchFamily="34" charset="0"/>
                  <a:ea typeface="+mn-ea"/>
                  <a:cs typeface="Arial" panose="020B0604020202020204" pitchFamily="34" charset="0"/>
                  <a:sym typeface="Helvetica Neue Medium"/>
                </a:rPr>
                <a:t>higher levels of attainment against respected frameworks such as HIMSS Maturity </a:t>
              </a:r>
              <a:r>
                <a:rPr lang="en-GB" sz="800" b="0" dirty="0">
                  <a:solidFill>
                    <a:srgbClr val="1F355E"/>
                  </a:solidFill>
                  <a:latin typeface="Arial" panose="020B0604020202020204" pitchFamily="34" charset="0"/>
                  <a:ea typeface="+mn-ea"/>
                  <a:cs typeface="Arial" panose="020B0604020202020204" pitchFamily="34" charset="0"/>
                  <a:sym typeface="Helvetica Neue Medium"/>
                </a:rPr>
                <a:t>promoting SBU as a UK digital example in health and care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dirty="0">
                  <a:solidFill>
                    <a:schemeClr val="accent1"/>
                  </a:solidFill>
                  <a:latin typeface="Arial" panose="020B0604020202020204" pitchFamily="34" charset="0"/>
                  <a:ea typeface="+mn-ea"/>
                  <a:cs typeface="Arial" panose="020B0604020202020204" pitchFamily="34" charset="0"/>
                  <a:sym typeface="Helvetica Neue Medium"/>
                </a:rPr>
                <a:t>Reduces the number of systems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end-users must access, e.g. through combing workflow and task management systems with clinical record systems in on system</a:t>
              </a:r>
              <a:endParaRPr lang="en-GB" sz="800" b="0" i="1" dirty="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43" name="Rectangle 42">
              <a:extLst>
                <a:ext uri="{FF2B5EF4-FFF2-40B4-BE49-F238E27FC236}">
                  <a16:creationId xmlns:a16="http://schemas.microsoft.com/office/drawing/2014/main" id="{0DDC7159-94E2-D468-DF79-9493E2C41CC2}"/>
                </a:ext>
              </a:extLst>
            </p:cNvPr>
            <p:cNvSpPr/>
            <p:nvPr/>
          </p:nvSpPr>
          <p:spPr>
            <a:xfrm>
              <a:off x="6565891" y="1380128"/>
              <a:ext cx="2179390" cy="2944076"/>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171450" indent="-171450" algn="l" defTabSz="825500">
                <a:buFont typeface="Arial" panose="020B0604020202020204" pitchFamily="34" charset="0"/>
                <a:buChar char="•"/>
              </a:pPr>
              <a:r>
                <a:rPr lang="en-GB" sz="800" b="0" dirty="0">
                  <a:solidFill>
                    <a:srgbClr val="1F355E"/>
                  </a:solidFill>
                  <a:latin typeface="Arial" panose="020B0604020202020204" pitchFamily="34" charset="0"/>
                  <a:ea typeface="+mn-ea"/>
                  <a:cs typeface="Arial" panose="020B0604020202020204" pitchFamily="34" charset="0"/>
                  <a:sym typeface="Helvetica Neue Medium"/>
                </a:rPr>
                <a:t>Prioritising our digital vision requires </a:t>
              </a:r>
              <a:r>
                <a:rPr lang="en-GB" sz="800" dirty="0">
                  <a:solidFill>
                    <a:schemeClr val="accent1"/>
                  </a:solidFill>
                  <a:latin typeface="Arial" panose="020B0604020202020204" pitchFamily="34" charset="0"/>
                  <a:ea typeface="+mn-ea"/>
                  <a:cs typeface="Arial" panose="020B0604020202020204" pitchFamily="34" charset="0"/>
                  <a:sym typeface="Helvetica Neue Medium"/>
                </a:rPr>
                <a:t>focussing resources on activities that best support the vision</a:t>
              </a:r>
              <a:r>
                <a:rPr lang="en-GB" sz="800" dirty="0">
                  <a:solidFill>
                    <a:srgbClr val="1F355E"/>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and will mean streamlining the digital team’s workload, and saying no to projects which aren’t sufficiently well aligned. We will need to </a:t>
              </a:r>
              <a:r>
                <a:rPr lang="en-GB" sz="800" dirty="0">
                  <a:solidFill>
                    <a:schemeClr val="accent1"/>
                  </a:solidFill>
                  <a:latin typeface="Arial" panose="020B0604020202020204" pitchFamily="34" charset="0"/>
                  <a:ea typeface="+mn-ea"/>
                  <a:cs typeface="Arial" panose="020B0604020202020204" pitchFamily="34" charset="0"/>
                  <a:sym typeface="Helvetica Neue Medium"/>
                </a:rPr>
                <a:t>make tough decisions together</a:t>
              </a:r>
              <a:r>
                <a:rPr lang="en-GB" sz="800" b="0" dirty="0">
                  <a:solidFill>
                    <a:schemeClr val="tx1"/>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around disinvestment and decommissioning existing systems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Upfront</a:t>
              </a:r>
              <a:r>
                <a:rPr lang="en-GB" sz="800" b="0" dirty="0">
                  <a:solidFill>
                    <a:schemeClr val="tx1"/>
                  </a:solidFill>
                  <a:latin typeface="Arial" panose="020B0604020202020204" pitchFamily="34" charset="0"/>
                  <a:ea typeface="+mn-ea"/>
                  <a:cs typeface="Arial" panose="020B0604020202020204" pitchFamily="34" charset="0"/>
                  <a:sym typeface="Helvetica Neue Medium"/>
                </a:rPr>
                <a:t> </a:t>
              </a:r>
              <a:r>
                <a:rPr lang="en-GB" sz="800" dirty="0">
                  <a:solidFill>
                    <a:schemeClr val="accent1"/>
                  </a:solidFill>
                  <a:latin typeface="Arial" panose="020B0604020202020204" pitchFamily="34" charset="0"/>
                  <a:ea typeface="+mn-ea"/>
                  <a:cs typeface="Arial" panose="020B0604020202020204" pitchFamily="34" charset="0"/>
                  <a:sym typeface="Helvetica Neue Medium"/>
                </a:rPr>
                <a:t>planning for enterprise architecture design will take time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before starting the work or writing robust business cases for investment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An anticipated</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lang="en-GB" sz="800" dirty="0">
                  <a:solidFill>
                    <a:schemeClr val="accent1"/>
                  </a:solidFill>
                  <a:latin typeface="Arial" panose="020B0604020202020204" pitchFamily="34" charset="0"/>
                  <a:ea typeface="+mn-ea"/>
                  <a:cs typeface="Arial" panose="020B0604020202020204" pitchFamily="34" charset="0"/>
                  <a:sym typeface="Helvetica Neue Medium"/>
                </a:rPr>
                <a:t>considerable lag between implementation and benefits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realisation will need to be accounted for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Success necessitates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a:t>
              </a:r>
              <a:r>
                <a:rPr lang="en-GB" sz="800" dirty="0">
                  <a:solidFill>
                    <a:schemeClr val="accent1"/>
                  </a:solidFill>
                  <a:latin typeface="Arial" panose="020B0604020202020204" pitchFamily="34" charset="0"/>
                  <a:ea typeface="+mn-ea"/>
                  <a:cs typeface="Arial" panose="020B0604020202020204" pitchFamily="34" charset="0"/>
                  <a:sym typeface="Helvetica Neue Medium"/>
                </a:rPr>
                <a:t>i</a:t>
              </a:r>
              <a:r>
                <a:rPr kumimoji="0" lang="en-GB" sz="800" i="0" u="none" strike="noStrike" cap="none" spc="0" normalizeH="0" baseline="0" dirty="0">
                  <a:ln>
                    <a:noFill/>
                  </a:ln>
                  <a:solidFill>
                    <a:schemeClr val="accent1"/>
                  </a:solidFill>
                  <a:effectLst/>
                  <a:uFillTx/>
                  <a:latin typeface="Arial" panose="020B0604020202020204" pitchFamily="34" charset="0"/>
                  <a:ea typeface="+mn-ea"/>
                  <a:cs typeface="Arial" panose="020B0604020202020204" pitchFamily="34" charset="0"/>
                  <a:sym typeface="Helvetica Neue Medium"/>
                </a:rPr>
                <a:t>ncreased funding in digital as a percentage of health board </a:t>
              </a:r>
              <a:r>
                <a:rPr lang="en-GB" sz="800" dirty="0">
                  <a:solidFill>
                    <a:schemeClr val="accent1"/>
                  </a:solidFill>
                  <a:latin typeface="Arial" panose="020B0604020202020204" pitchFamily="34" charset="0"/>
                  <a:ea typeface="+mn-ea"/>
                  <a:cs typeface="Arial" panose="020B0604020202020204" pitchFamily="34" charset="0"/>
                  <a:sym typeface="Helvetica Neue Medium"/>
                </a:rPr>
                <a:t>spend</a:t>
              </a:r>
              <a:r>
                <a:rPr lang="en-GB" sz="800" b="0" dirty="0">
                  <a:solidFill>
                    <a:schemeClr val="tx1"/>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requiring executive support and buy-in from colleagues across SBU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Transitioning to </a:t>
              </a:r>
              <a:r>
                <a:rPr lang="en-GB" sz="800" dirty="0">
                  <a:solidFill>
                    <a:schemeClr val="accent1"/>
                  </a:solidFill>
                  <a:latin typeface="Arial" panose="020B0604020202020204" pitchFamily="34" charset="0"/>
                  <a:ea typeface="+mn-ea"/>
                  <a:cs typeface="Arial" panose="020B0604020202020204" pitchFamily="34" charset="0"/>
                  <a:sym typeface="Helvetica Neue Medium"/>
                </a:rPr>
                <a:t>fewer systems may result in our systems being less tailored </a:t>
              </a:r>
              <a:r>
                <a:rPr lang="en-GB" sz="800" b="0" dirty="0">
                  <a:solidFill>
                    <a:srgbClr val="1F355E"/>
                  </a:solidFill>
                  <a:latin typeface="Arial" panose="020B0604020202020204" pitchFamily="34" charset="0"/>
                  <a:ea typeface="+mn-ea"/>
                  <a:cs typeface="Arial" panose="020B0604020202020204" pitchFamily="34" charset="0"/>
                  <a:sym typeface="Helvetica Neue Medium"/>
                </a:rPr>
                <a:t>– we must rigorously capture and define user requirements during this consolidation</a:t>
              </a:r>
              <a:endParaRPr lang="en-GB" sz="800" b="0" i="1" dirty="0">
                <a:solidFill>
                  <a:srgbClr val="1F355E"/>
                </a:solidFill>
                <a:latin typeface="Arial" panose="020B0604020202020204" pitchFamily="34" charset="0"/>
                <a:ea typeface="+mn-ea"/>
                <a:cs typeface="Arial" panose="020B0604020202020204" pitchFamily="34" charset="0"/>
                <a:sym typeface="Helvetica Neue Medium"/>
              </a:endParaRPr>
            </a:p>
          </p:txBody>
        </p:sp>
      </p:grpSp>
      <p:sp>
        <p:nvSpPr>
          <p:cNvPr id="38" name="Rectangle: Rounded Corners 37">
            <a:extLst>
              <a:ext uri="{FF2B5EF4-FFF2-40B4-BE49-F238E27FC236}">
                <a16:creationId xmlns:a16="http://schemas.microsoft.com/office/drawing/2014/main" id="{B87FD7E7-CBB8-D381-B3E0-E49EA21F6CEE}"/>
              </a:ext>
            </a:extLst>
          </p:cNvPr>
          <p:cNvSpPr/>
          <p:nvPr/>
        </p:nvSpPr>
        <p:spPr>
          <a:xfrm>
            <a:off x="321487" y="4253307"/>
            <a:ext cx="3496698" cy="206805"/>
          </a:xfrm>
          <a:prstGeom prst="round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400" b="0" i="0" u="none" strike="noStrike" cap="none" spc="0" normalizeH="0" baseline="0" dirty="0">
                <a:ln>
                  <a:noFill/>
                </a:ln>
                <a:solidFill>
                  <a:schemeClr val="bg1"/>
                </a:solidFill>
                <a:effectLst/>
                <a:uFillTx/>
                <a:latin typeface="Arial" panose="020B0604020202020204" pitchFamily="34" charset="0"/>
                <a:ea typeface="+mn-ea"/>
                <a:cs typeface="Arial" panose="020B0604020202020204" pitchFamily="34" charset="0"/>
                <a:sym typeface="Helvetica Neue Medium"/>
              </a:rPr>
              <a:t>Digital Services</a:t>
            </a:r>
          </a:p>
        </p:txBody>
      </p:sp>
      <p:grpSp>
        <p:nvGrpSpPr>
          <p:cNvPr id="39" name="Group 38">
            <a:extLst>
              <a:ext uri="{FF2B5EF4-FFF2-40B4-BE49-F238E27FC236}">
                <a16:creationId xmlns:a16="http://schemas.microsoft.com/office/drawing/2014/main" id="{724F2DBA-EBC8-54AD-74F1-358DE8B8C68F}"/>
              </a:ext>
            </a:extLst>
          </p:cNvPr>
          <p:cNvGrpSpPr/>
          <p:nvPr/>
        </p:nvGrpSpPr>
        <p:grpSpPr>
          <a:xfrm>
            <a:off x="320470" y="1891965"/>
            <a:ext cx="3497715" cy="1658487"/>
            <a:chOff x="639495" y="1577055"/>
            <a:chExt cx="3497715" cy="1658487"/>
          </a:xfrm>
        </p:grpSpPr>
        <p:sp>
          <p:nvSpPr>
            <p:cNvPr id="48" name="Rectangle 47">
              <a:extLst>
                <a:ext uri="{FF2B5EF4-FFF2-40B4-BE49-F238E27FC236}">
                  <a16:creationId xmlns:a16="http://schemas.microsoft.com/office/drawing/2014/main" id="{1F693D71-B96D-1A0A-FC88-95B516BFAB70}"/>
                </a:ext>
              </a:extLst>
            </p:cNvPr>
            <p:cNvSpPr/>
            <p:nvPr/>
          </p:nvSpPr>
          <p:spPr>
            <a:xfrm>
              <a:off x="935915" y="1667435"/>
              <a:ext cx="263562" cy="263562"/>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9" name="Rectangle 48">
              <a:extLst>
                <a:ext uri="{FF2B5EF4-FFF2-40B4-BE49-F238E27FC236}">
                  <a16:creationId xmlns:a16="http://schemas.microsoft.com/office/drawing/2014/main" id="{79B00A30-3F15-0CAE-BFFB-E90DC0195C56}"/>
                </a:ext>
              </a:extLst>
            </p:cNvPr>
            <p:cNvSpPr/>
            <p:nvPr/>
          </p:nvSpPr>
          <p:spPr>
            <a:xfrm>
              <a:off x="1529416" y="2035804"/>
              <a:ext cx="455370" cy="443834"/>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0" name="Rectangle 49">
              <a:extLst>
                <a:ext uri="{FF2B5EF4-FFF2-40B4-BE49-F238E27FC236}">
                  <a16:creationId xmlns:a16="http://schemas.microsoft.com/office/drawing/2014/main" id="{9D6403F9-0AAE-23FA-FFAA-6DCA9F581AD9}"/>
                </a:ext>
              </a:extLst>
            </p:cNvPr>
            <p:cNvSpPr/>
            <p:nvPr/>
          </p:nvSpPr>
          <p:spPr>
            <a:xfrm>
              <a:off x="2926080" y="1591970"/>
              <a:ext cx="377676" cy="339027"/>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1" name="Rectangle 50">
              <a:extLst>
                <a:ext uri="{FF2B5EF4-FFF2-40B4-BE49-F238E27FC236}">
                  <a16:creationId xmlns:a16="http://schemas.microsoft.com/office/drawing/2014/main" id="{BD5B9D82-B369-06E3-C00E-33CF44A2D518}"/>
                </a:ext>
              </a:extLst>
            </p:cNvPr>
            <p:cNvSpPr/>
            <p:nvPr/>
          </p:nvSpPr>
          <p:spPr>
            <a:xfrm>
              <a:off x="2552250" y="2105728"/>
              <a:ext cx="263562" cy="263562"/>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2" name="Rectangle 51">
              <a:extLst>
                <a:ext uri="{FF2B5EF4-FFF2-40B4-BE49-F238E27FC236}">
                  <a16:creationId xmlns:a16="http://schemas.microsoft.com/office/drawing/2014/main" id="{12587882-F2FC-A43E-9D11-35EE78A8EAF3}"/>
                </a:ext>
              </a:extLst>
            </p:cNvPr>
            <p:cNvSpPr/>
            <p:nvPr/>
          </p:nvSpPr>
          <p:spPr>
            <a:xfrm>
              <a:off x="3363594" y="2108698"/>
              <a:ext cx="773616" cy="69484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3" name="Rectangle 52">
              <a:extLst>
                <a:ext uri="{FF2B5EF4-FFF2-40B4-BE49-F238E27FC236}">
                  <a16:creationId xmlns:a16="http://schemas.microsoft.com/office/drawing/2014/main" id="{7F863E7E-CD17-2F48-3449-485A51766304}"/>
                </a:ext>
              </a:extLst>
            </p:cNvPr>
            <p:cNvSpPr/>
            <p:nvPr/>
          </p:nvSpPr>
          <p:spPr>
            <a:xfrm flipV="1">
              <a:off x="1984786" y="2659192"/>
              <a:ext cx="737162" cy="57635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4" name="Rectangle 53">
              <a:extLst>
                <a:ext uri="{FF2B5EF4-FFF2-40B4-BE49-F238E27FC236}">
                  <a16:creationId xmlns:a16="http://schemas.microsoft.com/office/drawing/2014/main" id="{B31AA992-2AE4-B83E-0FE0-4FD6BDB1EC76}"/>
                </a:ext>
              </a:extLst>
            </p:cNvPr>
            <p:cNvSpPr/>
            <p:nvPr/>
          </p:nvSpPr>
          <p:spPr>
            <a:xfrm>
              <a:off x="842731" y="2656911"/>
              <a:ext cx="263562" cy="263562"/>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5" name="Isosceles Triangle 54">
              <a:extLst>
                <a:ext uri="{FF2B5EF4-FFF2-40B4-BE49-F238E27FC236}">
                  <a16:creationId xmlns:a16="http://schemas.microsoft.com/office/drawing/2014/main" id="{A89E3C41-2C47-742D-0139-59652E077DC4}"/>
                </a:ext>
              </a:extLst>
            </p:cNvPr>
            <p:cNvSpPr/>
            <p:nvPr/>
          </p:nvSpPr>
          <p:spPr>
            <a:xfrm>
              <a:off x="732679" y="1710365"/>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6" name="Isosceles Triangle 55">
              <a:extLst>
                <a:ext uri="{FF2B5EF4-FFF2-40B4-BE49-F238E27FC236}">
                  <a16:creationId xmlns:a16="http://schemas.microsoft.com/office/drawing/2014/main" id="{4E374A85-C1CD-1294-7007-F98BABD3C652}"/>
                </a:ext>
              </a:extLst>
            </p:cNvPr>
            <p:cNvSpPr/>
            <p:nvPr/>
          </p:nvSpPr>
          <p:spPr>
            <a:xfrm>
              <a:off x="639495" y="2699841"/>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8" name="Oval 57">
              <a:extLst>
                <a:ext uri="{FF2B5EF4-FFF2-40B4-BE49-F238E27FC236}">
                  <a16:creationId xmlns:a16="http://schemas.microsoft.com/office/drawing/2014/main" id="{FC81686C-7431-BB78-566D-F06D552F5AFE}"/>
                </a:ext>
              </a:extLst>
            </p:cNvPr>
            <p:cNvSpPr/>
            <p:nvPr/>
          </p:nvSpPr>
          <p:spPr>
            <a:xfrm>
              <a:off x="1101547" y="1591970"/>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9" name="Oval 58">
              <a:extLst>
                <a:ext uri="{FF2B5EF4-FFF2-40B4-BE49-F238E27FC236}">
                  <a16:creationId xmlns:a16="http://schemas.microsoft.com/office/drawing/2014/main" id="{364BEF7C-1057-56AB-31F4-5A47F6FC3A3E}"/>
                </a:ext>
              </a:extLst>
            </p:cNvPr>
            <p:cNvSpPr/>
            <p:nvPr/>
          </p:nvSpPr>
          <p:spPr>
            <a:xfrm>
              <a:off x="1015893" y="2582698"/>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60" name="Rectangle 59">
              <a:extLst>
                <a:ext uri="{FF2B5EF4-FFF2-40B4-BE49-F238E27FC236}">
                  <a16:creationId xmlns:a16="http://schemas.microsoft.com/office/drawing/2014/main" id="{CC12CCF9-8BF2-19B8-B4B6-CE389A7D720B}"/>
                </a:ext>
              </a:extLst>
            </p:cNvPr>
            <p:cNvSpPr/>
            <p:nvPr/>
          </p:nvSpPr>
          <p:spPr>
            <a:xfrm>
              <a:off x="1967029" y="1577055"/>
              <a:ext cx="263562" cy="263562"/>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pSp>
      <p:sp>
        <p:nvSpPr>
          <p:cNvPr id="61" name="Rectangle 60">
            <a:extLst>
              <a:ext uri="{FF2B5EF4-FFF2-40B4-BE49-F238E27FC236}">
                <a16:creationId xmlns:a16="http://schemas.microsoft.com/office/drawing/2014/main" id="{04118B17-AF61-72C9-7075-8FA1BD07F6CA}"/>
              </a:ext>
            </a:extLst>
          </p:cNvPr>
          <p:cNvSpPr/>
          <p:nvPr/>
        </p:nvSpPr>
        <p:spPr>
          <a:xfrm>
            <a:off x="834347" y="3733965"/>
            <a:ext cx="463350" cy="46335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63" name="Straight Arrow Connector 62">
            <a:extLst>
              <a:ext uri="{FF2B5EF4-FFF2-40B4-BE49-F238E27FC236}">
                <a16:creationId xmlns:a16="http://schemas.microsoft.com/office/drawing/2014/main" id="{ED926A5D-D0BA-5305-6DB1-AF9B38AAB1BF}"/>
              </a:ext>
            </a:extLst>
          </p:cNvPr>
          <p:cNvCxnSpPr>
            <a:cxnSpLocks/>
            <a:stCxn id="38" idx="0"/>
            <a:endCxn id="78" idx="4"/>
          </p:cNvCxnSpPr>
          <p:nvPr/>
        </p:nvCxnSpPr>
        <p:spPr>
          <a:xfrm flipV="1">
            <a:off x="2069836" y="3705357"/>
            <a:ext cx="367248" cy="547950"/>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65" name="Isosceles Triangle 64">
            <a:extLst>
              <a:ext uri="{FF2B5EF4-FFF2-40B4-BE49-F238E27FC236}">
                <a16:creationId xmlns:a16="http://schemas.microsoft.com/office/drawing/2014/main" id="{0853492A-808B-F07B-1925-0E20CB72BD4F}"/>
              </a:ext>
            </a:extLst>
          </p:cNvPr>
          <p:cNvSpPr/>
          <p:nvPr/>
        </p:nvSpPr>
        <p:spPr>
          <a:xfrm>
            <a:off x="269562" y="3684599"/>
            <a:ext cx="788816" cy="703918"/>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66" name="Straight Arrow Connector 65">
            <a:extLst>
              <a:ext uri="{FF2B5EF4-FFF2-40B4-BE49-F238E27FC236}">
                <a16:creationId xmlns:a16="http://schemas.microsoft.com/office/drawing/2014/main" id="{B32FC20B-012E-98B3-21BB-68AA7914EBD1}"/>
              </a:ext>
            </a:extLst>
          </p:cNvPr>
          <p:cNvCxnSpPr>
            <a:cxnSpLocks/>
            <a:stCxn id="38" idx="0"/>
            <a:endCxn id="79" idx="4"/>
          </p:cNvCxnSpPr>
          <p:nvPr/>
        </p:nvCxnSpPr>
        <p:spPr>
          <a:xfrm flipH="1" flipV="1">
            <a:off x="1972261" y="3617793"/>
            <a:ext cx="97575" cy="635514"/>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67" name="Straight Arrow Connector 66">
            <a:extLst>
              <a:ext uri="{FF2B5EF4-FFF2-40B4-BE49-F238E27FC236}">
                <a16:creationId xmlns:a16="http://schemas.microsoft.com/office/drawing/2014/main" id="{A84C8972-128E-B334-342B-2490F687856B}"/>
              </a:ext>
            </a:extLst>
          </p:cNvPr>
          <p:cNvCxnSpPr>
            <a:cxnSpLocks/>
            <a:stCxn id="38" idx="0"/>
            <a:endCxn id="48" idx="2"/>
          </p:cNvCxnSpPr>
          <p:nvPr/>
        </p:nvCxnSpPr>
        <p:spPr>
          <a:xfrm flipH="1" flipV="1">
            <a:off x="748671" y="2245907"/>
            <a:ext cx="1321165" cy="2007400"/>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69" name="Straight Arrow Connector 68">
            <a:extLst>
              <a:ext uri="{FF2B5EF4-FFF2-40B4-BE49-F238E27FC236}">
                <a16:creationId xmlns:a16="http://schemas.microsoft.com/office/drawing/2014/main" id="{E062DB0E-2B90-AFD7-1C1D-F78D01C13399}"/>
              </a:ext>
            </a:extLst>
          </p:cNvPr>
          <p:cNvCxnSpPr>
            <a:cxnSpLocks/>
            <a:stCxn id="38" idx="0"/>
            <a:endCxn id="54" idx="2"/>
          </p:cNvCxnSpPr>
          <p:nvPr/>
        </p:nvCxnSpPr>
        <p:spPr>
          <a:xfrm flipH="1" flipV="1">
            <a:off x="655487" y="3235383"/>
            <a:ext cx="1414349" cy="1017924"/>
          </a:xfrm>
          <a:prstGeom prst="straightConnector1">
            <a:avLst/>
          </a:prstGeom>
          <a:noFill/>
          <a:ln w="127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70" name="Oval 69">
            <a:extLst>
              <a:ext uri="{FF2B5EF4-FFF2-40B4-BE49-F238E27FC236}">
                <a16:creationId xmlns:a16="http://schemas.microsoft.com/office/drawing/2014/main" id="{EF0E2D02-E820-4708-E8FA-8210CAD4BFCA}"/>
              </a:ext>
            </a:extLst>
          </p:cNvPr>
          <p:cNvSpPr/>
          <p:nvPr/>
        </p:nvSpPr>
        <p:spPr>
          <a:xfrm>
            <a:off x="1711682" y="2495731"/>
            <a:ext cx="548476" cy="54847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2" name="Isosceles Triangle 71">
            <a:extLst>
              <a:ext uri="{FF2B5EF4-FFF2-40B4-BE49-F238E27FC236}">
                <a16:creationId xmlns:a16="http://schemas.microsoft.com/office/drawing/2014/main" id="{5BA07712-2ECB-1266-C94B-53E192498A6C}"/>
              </a:ext>
            </a:extLst>
          </p:cNvPr>
          <p:cNvSpPr/>
          <p:nvPr/>
        </p:nvSpPr>
        <p:spPr>
          <a:xfrm>
            <a:off x="2749466" y="2614009"/>
            <a:ext cx="263562" cy="26356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3" name="Isosceles Triangle 72">
            <a:extLst>
              <a:ext uri="{FF2B5EF4-FFF2-40B4-BE49-F238E27FC236}">
                <a16:creationId xmlns:a16="http://schemas.microsoft.com/office/drawing/2014/main" id="{01F75983-3A77-22C9-CD16-60D38B698F6E}"/>
              </a:ext>
            </a:extLst>
          </p:cNvPr>
          <p:cNvSpPr/>
          <p:nvPr/>
        </p:nvSpPr>
        <p:spPr>
          <a:xfrm>
            <a:off x="906397" y="2482309"/>
            <a:ext cx="268362" cy="220549"/>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5" name="Isosceles Triangle 74">
            <a:extLst>
              <a:ext uri="{FF2B5EF4-FFF2-40B4-BE49-F238E27FC236}">
                <a16:creationId xmlns:a16="http://schemas.microsoft.com/office/drawing/2014/main" id="{E131077A-8CCF-CF55-6648-7CDD32DC6A18}"/>
              </a:ext>
            </a:extLst>
          </p:cNvPr>
          <p:cNvSpPr/>
          <p:nvPr/>
        </p:nvSpPr>
        <p:spPr>
          <a:xfrm>
            <a:off x="2040449" y="2463301"/>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6" name="Isosceles Triangle 75">
            <a:extLst>
              <a:ext uri="{FF2B5EF4-FFF2-40B4-BE49-F238E27FC236}">
                <a16:creationId xmlns:a16="http://schemas.microsoft.com/office/drawing/2014/main" id="{62AC230E-B5FB-3C7F-6795-BF79E7F0598D}"/>
              </a:ext>
            </a:extLst>
          </p:cNvPr>
          <p:cNvSpPr/>
          <p:nvPr/>
        </p:nvSpPr>
        <p:spPr>
          <a:xfrm>
            <a:off x="1455228" y="1934628"/>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15" name="Oval 114">
            <a:extLst>
              <a:ext uri="{FF2B5EF4-FFF2-40B4-BE49-F238E27FC236}">
                <a16:creationId xmlns:a16="http://schemas.microsoft.com/office/drawing/2014/main" id="{1139F00C-0501-39C0-9507-6D3EF203C272}"/>
              </a:ext>
            </a:extLst>
          </p:cNvPr>
          <p:cNvSpPr/>
          <p:nvPr/>
        </p:nvSpPr>
        <p:spPr>
          <a:xfrm>
            <a:off x="1804520" y="1933663"/>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13" name="Oval 112">
            <a:extLst>
              <a:ext uri="{FF2B5EF4-FFF2-40B4-BE49-F238E27FC236}">
                <a16:creationId xmlns:a16="http://schemas.microsoft.com/office/drawing/2014/main" id="{3BAFEF25-0193-BF40-DA89-AFEE693FD0FC}"/>
              </a:ext>
            </a:extLst>
          </p:cNvPr>
          <p:cNvSpPr/>
          <p:nvPr/>
        </p:nvSpPr>
        <p:spPr>
          <a:xfrm>
            <a:off x="2852057" y="1911119"/>
            <a:ext cx="263562" cy="263562"/>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14" name="Oval 113">
            <a:extLst>
              <a:ext uri="{FF2B5EF4-FFF2-40B4-BE49-F238E27FC236}">
                <a16:creationId xmlns:a16="http://schemas.microsoft.com/office/drawing/2014/main" id="{13D17FB4-F772-C662-BED4-6289E40C7B81}"/>
              </a:ext>
            </a:extLst>
          </p:cNvPr>
          <p:cNvSpPr/>
          <p:nvPr/>
        </p:nvSpPr>
        <p:spPr>
          <a:xfrm>
            <a:off x="2389741" y="2462336"/>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8" name="Oval 77">
            <a:extLst>
              <a:ext uri="{FF2B5EF4-FFF2-40B4-BE49-F238E27FC236}">
                <a16:creationId xmlns:a16="http://schemas.microsoft.com/office/drawing/2014/main" id="{B84C0CDD-1A4A-6F1F-FE0D-1FA91A2EDCD8}"/>
              </a:ext>
            </a:extLst>
          </p:cNvPr>
          <p:cNvSpPr/>
          <p:nvPr/>
        </p:nvSpPr>
        <p:spPr>
          <a:xfrm>
            <a:off x="888890" y="1699019"/>
            <a:ext cx="3096387" cy="2006338"/>
          </a:xfrm>
          <a:prstGeom prst="ellipse">
            <a:avLst/>
          </a:prstGeom>
          <a:solidFill>
            <a:schemeClr val="accent5">
              <a:lumMod val="20000"/>
              <a:lumOff val="80000"/>
              <a:alpha val="40000"/>
            </a:schemeClr>
          </a:solidFill>
          <a:ln w="12700" cap="flat">
            <a:solidFill>
              <a:schemeClr val="accent5">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alpha val="20000"/>
                </a:schemeClr>
              </a:solidFill>
              <a:effectLst/>
              <a:uFillTx/>
              <a:latin typeface="+mn-lt"/>
              <a:ea typeface="+mn-ea"/>
              <a:cs typeface="+mn-cs"/>
              <a:sym typeface="Helvetica Neue Medium"/>
            </a:endParaRPr>
          </a:p>
        </p:txBody>
      </p:sp>
      <p:sp>
        <p:nvSpPr>
          <p:cNvPr id="79" name="Oval 78">
            <a:extLst>
              <a:ext uri="{FF2B5EF4-FFF2-40B4-BE49-F238E27FC236}">
                <a16:creationId xmlns:a16="http://schemas.microsoft.com/office/drawing/2014/main" id="{2E7B46BB-4885-9B92-C590-A875B968A248}"/>
              </a:ext>
            </a:extLst>
          </p:cNvPr>
          <p:cNvSpPr/>
          <p:nvPr/>
        </p:nvSpPr>
        <p:spPr>
          <a:xfrm>
            <a:off x="982073" y="2165006"/>
            <a:ext cx="1980375" cy="1452787"/>
          </a:xfrm>
          <a:prstGeom prst="ellipse">
            <a:avLst/>
          </a:prstGeom>
          <a:solidFill>
            <a:schemeClr val="accent6">
              <a:lumMod val="20000"/>
              <a:lumOff val="80000"/>
              <a:alpha val="50000"/>
            </a:schemeClr>
          </a:solidFill>
          <a:ln w="12700"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1" name="Isosceles Triangle 80">
            <a:extLst>
              <a:ext uri="{FF2B5EF4-FFF2-40B4-BE49-F238E27FC236}">
                <a16:creationId xmlns:a16="http://schemas.microsoft.com/office/drawing/2014/main" id="{CE9DB23A-6CB6-B592-C7CC-2EA63643E689}"/>
              </a:ext>
            </a:extLst>
          </p:cNvPr>
          <p:cNvSpPr/>
          <p:nvPr/>
        </p:nvSpPr>
        <p:spPr>
          <a:xfrm>
            <a:off x="3542667" y="2035820"/>
            <a:ext cx="568611" cy="507413"/>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2" name="Oval 81">
            <a:extLst>
              <a:ext uri="{FF2B5EF4-FFF2-40B4-BE49-F238E27FC236}">
                <a16:creationId xmlns:a16="http://schemas.microsoft.com/office/drawing/2014/main" id="{6E4DAAC2-764E-B23D-FD25-C4472A6519F7}"/>
              </a:ext>
            </a:extLst>
          </p:cNvPr>
          <p:cNvSpPr/>
          <p:nvPr/>
        </p:nvSpPr>
        <p:spPr>
          <a:xfrm>
            <a:off x="3201185" y="1786406"/>
            <a:ext cx="517577" cy="517577"/>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6" name="Oval 85">
            <a:extLst>
              <a:ext uri="{FF2B5EF4-FFF2-40B4-BE49-F238E27FC236}">
                <a16:creationId xmlns:a16="http://schemas.microsoft.com/office/drawing/2014/main" id="{487A1A5C-8DD4-C359-7164-2A08BA07D063}"/>
              </a:ext>
            </a:extLst>
          </p:cNvPr>
          <p:cNvSpPr/>
          <p:nvPr/>
        </p:nvSpPr>
        <p:spPr>
          <a:xfrm>
            <a:off x="1709938" y="2480987"/>
            <a:ext cx="548476" cy="551393"/>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7" name="Isosceles Triangle 86">
            <a:extLst>
              <a:ext uri="{FF2B5EF4-FFF2-40B4-BE49-F238E27FC236}">
                <a16:creationId xmlns:a16="http://schemas.microsoft.com/office/drawing/2014/main" id="{6EE72AF6-2897-CC1C-7196-7A49D75B4EBC}"/>
              </a:ext>
            </a:extLst>
          </p:cNvPr>
          <p:cNvSpPr/>
          <p:nvPr/>
        </p:nvSpPr>
        <p:spPr>
          <a:xfrm>
            <a:off x="1140906" y="2678348"/>
            <a:ext cx="728240" cy="649862"/>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8" name="Rectangle 87">
            <a:extLst>
              <a:ext uri="{FF2B5EF4-FFF2-40B4-BE49-F238E27FC236}">
                <a16:creationId xmlns:a16="http://schemas.microsoft.com/office/drawing/2014/main" id="{7A96E3AF-B06B-10D1-567C-5A7C2E1665A7}"/>
              </a:ext>
            </a:extLst>
          </p:cNvPr>
          <p:cNvSpPr/>
          <p:nvPr/>
        </p:nvSpPr>
        <p:spPr>
          <a:xfrm>
            <a:off x="3236716" y="3408103"/>
            <a:ext cx="827999" cy="807554"/>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5" name="Rectangle 94">
            <a:extLst>
              <a:ext uri="{FF2B5EF4-FFF2-40B4-BE49-F238E27FC236}">
                <a16:creationId xmlns:a16="http://schemas.microsoft.com/office/drawing/2014/main" id="{78063F17-86E0-9459-7875-2271BD10D717}"/>
              </a:ext>
            </a:extLst>
          </p:cNvPr>
          <p:cNvSpPr/>
          <p:nvPr/>
        </p:nvSpPr>
        <p:spPr>
          <a:xfrm>
            <a:off x="3835005" y="3480922"/>
            <a:ext cx="187926" cy="18792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6" name="Isosceles Triangle 95">
            <a:extLst>
              <a:ext uri="{FF2B5EF4-FFF2-40B4-BE49-F238E27FC236}">
                <a16:creationId xmlns:a16="http://schemas.microsoft.com/office/drawing/2014/main" id="{945CD71F-024B-8A81-DBD3-98594A84D9C2}"/>
              </a:ext>
            </a:extLst>
          </p:cNvPr>
          <p:cNvSpPr/>
          <p:nvPr/>
        </p:nvSpPr>
        <p:spPr>
          <a:xfrm>
            <a:off x="3850396" y="3734999"/>
            <a:ext cx="157144" cy="177701"/>
          </a:xfrm>
          <a:prstGeom prst="triangl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7" name="Oval 96">
            <a:extLst>
              <a:ext uri="{FF2B5EF4-FFF2-40B4-BE49-F238E27FC236}">
                <a16:creationId xmlns:a16="http://schemas.microsoft.com/office/drawing/2014/main" id="{0BC50236-1168-A315-F50D-1D320046AB48}"/>
              </a:ext>
            </a:extLst>
          </p:cNvPr>
          <p:cNvSpPr/>
          <p:nvPr/>
        </p:nvSpPr>
        <p:spPr>
          <a:xfrm>
            <a:off x="3835005" y="3992520"/>
            <a:ext cx="187926" cy="187926"/>
          </a:xfrm>
          <a:prstGeom prst="ellips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8" name="TextBox 97">
            <a:extLst>
              <a:ext uri="{FF2B5EF4-FFF2-40B4-BE49-F238E27FC236}">
                <a16:creationId xmlns:a16="http://schemas.microsoft.com/office/drawing/2014/main" id="{AF161E27-E6D2-ACEF-6F02-B8CF20969988}"/>
              </a:ext>
            </a:extLst>
          </p:cNvPr>
          <p:cNvSpPr txBox="1"/>
          <p:nvPr/>
        </p:nvSpPr>
        <p:spPr>
          <a:xfrm>
            <a:off x="3207863" y="3455145"/>
            <a:ext cx="545021" cy="2410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Systems</a:t>
            </a:r>
          </a:p>
        </p:txBody>
      </p:sp>
      <p:sp>
        <p:nvSpPr>
          <p:cNvPr id="99" name="TextBox 98">
            <a:extLst>
              <a:ext uri="{FF2B5EF4-FFF2-40B4-BE49-F238E27FC236}">
                <a16:creationId xmlns:a16="http://schemas.microsoft.com/office/drawing/2014/main" id="{4680D875-6F74-F78B-0E52-CA47589127C7}"/>
              </a:ext>
            </a:extLst>
          </p:cNvPr>
          <p:cNvSpPr txBox="1"/>
          <p:nvPr/>
        </p:nvSpPr>
        <p:spPr>
          <a:xfrm>
            <a:off x="3207863" y="3720042"/>
            <a:ext cx="654025" cy="2410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Resources</a:t>
            </a:r>
          </a:p>
        </p:txBody>
      </p:sp>
      <p:sp>
        <p:nvSpPr>
          <p:cNvPr id="100" name="TextBox 99">
            <a:extLst>
              <a:ext uri="{FF2B5EF4-FFF2-40B4-BE49-F238E27FC236}">
                <a16:creationId xmlns:a16="http://schemas.microsoft.com/office/drawing/2014/main" id="{AF075F9B-7436-BB25-3CD4-9373F4510547}"/>
              </a:ext>
            </a:extLst>
          </p:cNvPr>
          <p:cNvSpPr txBox="1"/>
          <p:nvPr/>
        </p:nvSpPr>
        <p:spPr>
          <a:xfrm>
            <a:off x="3207863" y="3946933"/>
            <a:ext cx="403958" cy="2410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Users</a:t>
            </a:r>
          </a:p>
        </p:txBody>
      </p:sp>
      <p:sp>
        <p:nvSpPr>
          <p:cNvPr id="101" name="TextBox 100">
            <a:extLst>
              <a:ext uri="{FF2B5EF4-FFF2-40B4-BE49-F238E27FC236}">
                <a16:creationId xmlns:a16="http://schemas.microsoft.com/office/drawing/2014/main" id="{621FCE92-02A8-7D4F-AAB0-B55A719E6B03}"/>
              </a:ext>
            </a:extLst>
          </p:cNvPr>
          <p:cNvSpPr txBox="1"/>
          <p:nvPr/>
        </p:nvSpPr>
        <p:spPr>
          <a:xfrm>
            <a:off x="829610" y="1677677"/>
            <a:ext cx="2535542" cy="2641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dirty="0">
                <a:solidFill>
                  <a:srgbClr val="1F355E"/>
                </a:solidFill>
                <a:latin typeface="Arial" panose="020B0604020202020204" pitchFamily="34" charset="0"/>
                <a:cs typeface="Arial" panose="020B0604020202020204" pitchFamily="34" charset="0"/>
              </a:rPr>
              <a:t>Care Data Repository (CDR)</a:t>
            </a:r>
            <a:endParaRPr kumimoji="0" lang="en-GB" sz="105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03" name="TextBox 102">
            <a:extLst>
              <a:ext uri="{FF2B5EF4-FFF2-40B4-BE49-F238E27FC236}">
                <a16:creationId xmlns:a16="http://schemas.microsoft.com/office/drawing/2014/main" id="{8F6612B0-E8FE-190F-325E-7F62471699D9}"/>
              </a:ext>
            </a:extLst>
          </p:cNvPr>
          <p:cNvSpPr txBox="1"/>
          <p:nvPr/>
        </p:nvSpPr>
        <p:spPr>
          <a:xfrm>
            <a:off x="1808842" y="3046761"/>
            <a:ext cx="1863129" cy="425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Electronic Patient Record (EPR) Model</a:t>
            </a:r>
          </a:p>
        </p:txBody>
      </p:sp>
      <p:grpSp>
        <p:nvGrpSpPr>
          <p:cNvPr id="17" name="Group 16">
            <a:extLst>
              <a:ext uri="{FF2B5EF4-FFF2-40B4-BE49-F238E27FC236}">
                <a16:creationId xmlns:a16="http://schemas.microsoft.com/office/drawing/2014/main" id="{EA5F2A33-D399-4A9A-6793-B5EEEE8F1D6F}"/>
              </a:ext>
            </a:extLst>
          </p:cNvPr>
          <p:cNvGrpSpPr/>
          <p:nvPr/>
        </p:nvGrpSpPr>
        <p:grpSpPr>
          <a:xfrm>
            <a:off x="-1" y="-5787"/>
            <a:ext cx="9144001" cy="165595"/>
            <a:chOff x="374266" y="2474302"/>
            <a:chExt cx="13719657" cy="820603"/>
          </a:xfrm>
        </p:grpSpPr>
        <p:sp>
          <p:nvSpPr>
            <p:cNvPr id="18" name="Arrow: Pentagon 17">
              <a:extLst>
                <a:ext uri="{FF2B5EF4-FFF2-40B4-BE49-F238E27FC236}">
                  <a16:creationId xmlns:a16="http://schemas.microsoft.com/office/drawing/2014/main" id="{5300D5CC-95FE-C811-BA5A-8B11690372F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9" name="Arrow: Chevron 18">
              <a:extLst>
                <a:ext uri="{FF2B5EF4-FFF2-40B4-BE49-F238E27FC236}">
                  <a16:creationId xmlns:a16="http://schemas.microsoft.com/office/drawing/2014/main" id="{09114978-ABD4-9FA8-C1D9-8BFBFE75B53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61E81118-C348-506A-B92C-44AFE6ABE095}"/>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A39214B7-1D64-7727-32EB-70A11DCBA397}"/>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CC2F5B87-C00C-EEA6-D082-A84FA809FC9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3" name="Arrow: Chevron 22">
              <a:extLst>
                <a:ext uri="{FF2B5EF4-FFF2-40B4-BE49-F238E27FC236}">
                  <a16:creationId xmlns:a16="http://schemas.microsoft.com/office/drawing/2014/main" id="{05E19884-BF95-0BE2-8C53-1C34F2A9854A}"/>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7" name="Rectangle 26">
            <a:extLst>
              <a:ext uri="{FF2B5EF4-FFF2-40B4-BE49-F238E27FC236}">
                <a16:creationId xmlns:a16="http://schemas.microsoft.com/office/drawing/2014/main" id="{97D90E44-E703-EE9A-D32A-414DF8CCEE0D}"/>
              </a:ext>
            </a:extLst>
          </p:cNvPr>
          <p:cNvSpPr/>
          <p:nvPr/>
        </p:nvSpPr>
        <p:spPr>
          <a:xfrm>
            <a:off x="142874" y="529208"/>
            <a:ext cx="8858251" cy="3419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1050" b="0" dirty="0">
                <a:solidFill>
                  <a:srgbClr val="1F355E"/>
                </a:solidFill>
                <a:latin typeface="Arial" panose="020B0604020202020204" pitchFamily="34" charset="0"/>
                <a:cs typeface="Arial" panose="020B0604020202020204" pitchFamily="34" charset="0"/>
              </a:rPr>
              <a:t>Streamlining best-of-breed foundations into a unified set of integrated digital assets via an EPR model and CDR solution. The EPR model consolidates multiple patient record systems into fewer larger front-facing solutions, accessible across existing clinical systems. Where integration is not feasible, systems are replaced or meaningfully integrated. EPR modules will likely consist of a mix of in-house and third-party solutions. The CDR solution, sitting behind all clinical systems including the EPR model, connects data organisation-wide helping to create a full picture of the health of patients and the population. </a:t>
            </a:r>
            <a:endParaRPr lang="en-GB" sz="1050" dirty="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8" name="Rectangle 27">
            <a:extLst>
              <a:ext uri="{FF2B5EF4-FFF2-40B4-BE49-F238E27FC236}">
                <a16:creationId xmlns:a16="http://schemas.microsoft.com/office/drawing/2014/main" id="{4528132A-FF8A-2065-9B52-81EEF017EDFA}"/>
              </a:ext>
            </a:extLst>
          </p:cNvPr>
          <p:cNvSpPr/>
          <p:nvPr/>
        </p:nvSpPr>
        <p:spPr>
          <a:xfrm>
            <a:off x="152662" y="1352236"/>
            <a:ext cx="1660013" cy="294593"/>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The Future Vision</a:t>
            </a:r>
          </a:p>
        </p:txBody>
      </p:sp>
      <p:sp>
        <p:nvSpPr>
          <p:cNvPr id="30" name="Arrow: Right 29">
            <a:extLst>
              <a:ext uri="{FF2B5EF4-FFF2-40B4-BE49-F238E27FC236}">
                <a16:creationId xmlns:a16="http://schemas.microsoft.com/office/drawing/2014/main" id="{B6B86820-57A4-22B3-E927-B89813C8106A}"/>
              </a:ext>
            </a:extLst>
          </p:cNvPr>
          <p:cNvSpPr/>
          <p:nvPr/>
        </p:nvSpPr>
        <p:spPr>
          <a:xfrm>
            <a:off x="4271082" y="1084006"/>
            <a:ext cx="4872917" cy="626092"/>
          </a:xfrm>
          <a:prstGeom prst="rightArrow">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endParaRPr>
          </a:p>
        </p:txBody>
      </p:sp>
      <p:sp>
        <p:nvSpPr>
          <p:cNvPr id="45" name="TextBox 44">
            <a:extLst>
              <a:ext uri="{FF2B5EF4-FFF2-40B4-BE49-F238E27FC236}">
                <a16:creationId xmlns:a16="http://schemas.microsoft.com/office/drawing/2014/main" id="{E24A54EA-8928-EC09-84A9-296B03DDFD4E}"/>
              </a:ext>
            </a:extLst>
          </p:cNvPr>
          <p:cNvSpPr txBox="1"/>
          <p:nvPr/>
        </p:nvSpPr>
        <p:spPr>
          <a:xfrm>
            <a:off x="4271081" y="1187736"/>
            <a:ext cx="2176838" cy="425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dirty="0">
                <a:ln>
                  <a:noFill/>
                </a:ln>
                <a:solidFill>
                  <a:schemeClr val="bg1"/>
                </a:solidFill>
                <a:effectLst/>
                <a:uFillTx/>
                <a:latin typeface="Arial Black" panose="020B0A04020102020204" pitchFamily="34" charset="0"/>
                <a:sym typeface="Helvetica Neue"/>
              </a:rPr>
              <a:t>Strengths of the new approach</a:t>
            </a:r>
          </a:p>
        </p:txBody>
      </p:sp>
      <p:sp>
        <p:nvSpPr>
          <p:cNvPr id="47" name="TextBox 46">
            <a:extLst>
              <a:ext uri="{FF2B5EF4-FFF2-40B4-BE49-F238E27FC236}">
                <a16:creationId xmlns:a16="http://schemas.microsoft.com/office/drawing/2014/main" id="{563D5BF0-5935-B6EC-D675-15AC9156882B}"/>
              </a:ext>
            </a:extLst>
          </p:cNvPr>
          <p:cNvSpPr txBox="1"/>
          <p:nvPr/>
        </p:nvSpPr>
        <p:spPr>
          <a:xfrm>
            <a:off x="6615041" y="1187736"/>
            <a:ext cx="2361835" cy="425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dirty="0">
                <a:ln>
                  <a:noFill/>
                </a:ln>
                <a:solidFill>
                  <a:schemeClr val="bg1"/>
                </a:solidFill>
                <a:effectLst/>
                <a:uFillTx/>
                <a:latin typeface="Arial Black" panose="020B0A04020102020204" pitchFamily="34" charset="0"/>
                <a:cs typeface="Arial" panose="020B0604020202020204" pitchFamily="34" charset="0"/>
                <a:sym typeface="Helvetica Neue"/>
              </a:rPr>
              <a:t>Challenges in realising the vision </a:t>
            </a:r>
          </a:p>
        </p:txBody>
      </p:sp>
      <p:sp>
        <p:nvSpPr>
          <p:cNvPr id="2" name="Footer Placeholder 3">
            <a:extLst>
              <a:ext uri="{FF2B5EF4-FFF2-40B4-BE49-F238E27FC236}">
                <a16:creationId xmlns:a16="http://schemas.microsoft.com/office/drawing/2014/main" id="{191C6246-5F6B-E9C9-1814-91C863DD9C8B}"/>
              </a:ext>
            </a:extLst>
          </p:cNvPr>
          <p:cNvSpPr txBox="1">
            <a:spLocks/>
          </p:cNvSpPr>
          <p:nvPr/>
        </p:nvSpPr>
        <p:spPr>
          <a:xfrm>
            <a:off x="1956320" y="467683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dirty="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4267534557"/>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E0912-BEE3-F928-0AB6-8E3AE76C83E5}"/>
            </a:ext>
          </a:extLst>
        </p:cNvPr>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35F5E5C5-A859-138C-49AE-44F11F42D133}"/>
              </a:ext>
            </a:extLst>
          </p:cNvPr>
          <p:cNvGraphicFramePr>
            <a:graphicFrameLocks noGrp="1"/>
          </p:cNvGraphicFramePr>
          <p:nvPr>
            <p:ph sz="quarter" idx="11"/>
            <p:extLst>
              <p:ext uri="{D42A27DB-BD31-4B8C-83A1-F6EECF244321}">
                <p14:modId xmlns:p14="http://schemas.microsoft.com/office/powerpoint/2010/main" val="1568528553"/>
              </p:ext>
            </p:extLst>
          </p:nvPr>
        </p:nvGraphicFramePr>
        <p:xfrm>
          <a:off x="428360" y="1289307"/>
          <a:ext cx="3915039" cy="3730395"/>
        </p:xfrm>
        <a:graphic>
          <a:graphicData uri="http://schemas.openxmlformats.org/drawingml/2006/table">
            <a:tbl>
              <a:tblPr firstRow="1" bandRow="1">
                <a:tableStyleId>{2D5ABB26-0587-4C30-8999-92F81FD0307C}</a:tableStyleId>
              </a:tblPr>
              <a:tblGrid>
                <a:gridCol w="1305013">
                  <a:extLst>
                    <a:ext uri="{9D8B030D-6E8A-4147-A177-3AD203B41FA5}">
                      <a16:colId xmlns:a16="http://schemas.microsoft.com/office/drawing/2014/main" val="3963618825"/>
                    </a:ext>
                  </a:extLst>
                </a:gridCol>
                <a:gridCol w="1305013">
                  <a:extLst>
                    <a:ext uri="{9D8B030D-6E8A-4147-A177-3AD203B41FA5}">
                      <a16:colId xmlns:a16="http://schemas.microsoft.com/office/drawing/2014/main" val="1450646980"/>
                    </a:ext>
                  </a:extLst>
                </a:gridCol>
                <a:gridCol w="1305013">
                  <a:extLst>
                    <a:ext uri="{9D8B030D-6E8A-4147-A177-3AD203B41FA5}">
                      <a16:colId xmlns:a16="http://schemas.microsoft.com/office/drawing/2014/main" val="4029391912"/>
                    </a:ext>
                  </a:extLst>
                </a:gridCol>
              </a:tblGrid>
              <a:tr h="1044431">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Using medical equipment, particularly in community care settings, to digitally capture data.</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bg1">
                        <a:lumMod val="95000"/>
                      </a:schemeClr>
                    </a:solidFill>
                  </a:tcPr>
                </a:tc>
                <a:tc>
                  <a:txBody>
                    <a:bodyPr/>
                    <a:lstStyle/>
                    <a:p>
                      <a:pPr algn="l"/>
                      <a:r>
                        <a:rPr lang="en-GB" sz="800" dirty="0">
                          <a:solidFill>
                            <a:srgbClr val="1F355E"/>
                          </a:solidFill>
                          <a:latin typeface="Arial" panose="020B0604020202020204" pitchFamily="34" charset="0"/>
                          <a:cs typeface="Arial" panose="020B0604020202020204" pitchFamily="34" charset="0"/>
                        </a:rPr>
                        <a:t>Developing predictive analytics to gather insights on addressing the needs of the most vulnerable groups of the population and informing operational and clinical decisions.</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Increasing the real-time reporting of clinical outcomes and monitoring of KPIs.</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0976206"/>
                  </a:ext>
                </a:extLst>
              </a:tr>
              <a:tr h="784694">
                <a:tc>
                  <a:txBody>
                    <a:bodyPr/>
                    <a:lstStyle/>
                    <a:p>
                      <a:pPr algn="l"/>
                      <a:r>
                        <a:rPr lang="en-GB" sz="800" dirty="0">
                          <a:solidFill>
                            <a:srgbClr val="1F355E"/>
                          </a:solidFill>
                          <a:latin typeface="Arial" panose="020B0604020202020204" pitchFamily="34" charset="0"/>
                          <a:cs typeface="Arial" panose="020B0604020202020204" pitchFamily="34" charset="0"/>
                        </a:rPr>
                        <a:t>Supporting increased digitisation of data collection in settings where this is limited.</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accent3">
                        <a:lumMod val="20000"/>
                        <a:lumOff val="80000"/>
                      </a:schemeClr>
                    </a:solidFill>
                  </a:tcPr>
                </a:tc>
                <a:tc>
                  <a:txBody>
                    <a:bodyPr/>
                    <a:lstStyle/>
                    <a:p>
                      <a:pPr algn="l"/>
                      <a:r>
                        <a:rPr lang="en-GB" sz="800" dirty="0">
                          <a:solidFill>
                            <a:srgbClr val="1F355E"/>
                          </a:solidFill>
                          <a:latin typeface="Arial" panose="020B0604020202020204" pitchFamily="34" charset="0"/>
                          <a:cs typeface="Arial" panose="020B0604020202020204" pitchFamily="34" charset="0"/>
                        </a:rPr>
                        <a:t>Implementing a consistent data standard throughout the health board.</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accent3">
                        <a:lumMod val="20000"/>
                        <a:lumOff val="80000"/>
                      </a:schemeClr>
                    </a:solidFill>
                  </a:tcPr>
                </a:tc>
                <a:tc>
                  <a:txBody>
                    <a:bodyPr/>
                    <a:lstStyle/>
                    <a:p>
                      <a:pPr algn="l"/>
                      <a:r>
                        <a:rPr lang="en-GB" sz="800" dirty="0">
                          <a:solidFill>
                            <a:srgbClr val="1F355E"/>
                          </a:solidFill>
                          <a:latin typeface="Arial" panose="020B0604020202020204" pitchFamily="34" charset="0"/>
                          <a:cs typeface="Arial" panose="020B0604020202020204" pitchFamily="34" charset="0"/>
                        </a:rPr>
                        <a:t>Enhancing data capture to areas of risk where patients are deteriorating to drive better decisions.</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4078263791"/>
                  </a:ext>
                </a:extLst>
              </a:tr>
              <a:tr h="997143">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Developing a cloud resource for population health research activities.</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bg1">
                        <a:lumMod val="95000"/>
                      </a:schemeClr>
                    </a:solidFill>
                  </a:tcPr>
                </a:tc>
                <a:tc>
                  <a:txBody>
                    <a:bodyPr/>
                    <a:lstStyle/>
                    <a:p>
                      <a:pPr algn="l"/>
                      <a:r>
                        <a:rPr lang="en-GB" sz="800" dirty="0">
                          <a:solidFill>
                            <a:srgbClr val="1F355E"/>
                          </a:solidFill>
                          <a:latin typeface="Arial" panose="020B0604020202020204" pitchFamily="34" charset="0"/>
                          <a:cs typeface="Arial" panose="020B0604020202020204" pitchFamily="34" charset="0"/>
                        </a:rPr>
                        <a:t>Migrating to a cloud-first compute and storage solution throughout the entire health board.</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bg1">
                        <a:lumMod val="95000"/>
                      </a:schemeClr>
                    </a:solidFill>
                  </a:tcPr>
                </a:tc>
                <a:tc>
                  <a:txBody>
                    <a:bodyPr/>
                    <a:lstStyle/>
                    <a:p>
                      <a:pPr algn="l"/>
                      <a:r>
                        <a:rPr lang="en-GB" sz="800" dirty="0">
                          <a:solidFill>
                            <a:srgbClr val="1F355E"/>
                          </a:solidFill>
                          <a:latin typeface="Arial" panose="020B0604020202020204" pitchFamily="34" charset="0"/>
                          <a:cs typeface="Arial" panose="020B0604020202020204" pitchFamily="34" charset="0"/>
                        </a:rPr>
                        <a:t>Developing a robust Cloud Strategy in line with the national direction of travel, focusing on agility and integration, and progressing with its implementation.</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81839446"/>
                  </a:ext>
                </a:extLst>
              </a:tr>
              <a:tr h="901198">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Expanding partnership working with national, regional and local partners to support more extensive data sharing.</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accent3">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Supporting the development and delivery of the National Data Resource to bring together data from health and social care service.</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accent3">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Developing the ability of data to measure treatment outcomes to drive pathway improvements.</a:t>
                      </a:r>
                    </a:p>
                  </a:txBody>
                  <a:tcPr marL="72000" marR="72000" marT="36000" marB="36000">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808977900"/>
                  </a:ext>
                </a:extLst>
              </a:tr>
            </a:tbl>
          </a:graphicData>
        </a:graphic>
      </p:graphicFrame>
      <p:graphicFrame>
        <p:nvGraphicFramePr>
          <p:cNvPr id="7" name="Table 6">
            <a:extLst>
              <a:ext uri="{FF2B5EF4-FFF2-40B4-BE49-F238E27FC236}">
                <a16:creationId xmlns:a16="http://schemas.microsoft.com/office/drawing/2014/main" id="{7A28E568-BFF8-10B4-3D67-F7A85789FA20}"/>
              </a:ext>
            </a:extLst>
          </p:cNvPr>
          <p:cNvGraphicFramePr>
            <a:graphicFrameLocks noGrp="1"/>
          </p:cNvGraphicFramePr>
          <p:nvPr>
            <p:extLst>
              <p:ext uri="{D42A27DB-BD31-4B8C-83A1-F6EECF244321}">
                <p14:modId xmlns:p14="http://schemas.microsoft.com/office/powerpoint/2010/main" val="2837576056"/>
              </p:ext>
            </p:extLst>
          </p:nvPr>
        </p:nvGraphicFramePr>
        <p:xfrm>
          <a:off x="5177034" y="1255384"/>
          <a:ext cx="3824092" cy="3764319"/>
        </p:xfrm>
        <a:graphic>
          <a:graphicData uri="http://schemas.openxmlformats.org/drawingml/2006/table">
            <a:tbl>
              <a:tblPr firstRow="1" bandRow="1">
                <a:tableStyleId>{2D5ABB26-0587-4C30-8999-92F81FD0307C}</a:tableStyleId>
              </a:tblPr>
              <a:tblGrid>
                <a:gridCol w="3824092">
                  <a:extLst>
                    <a:ext uri="{9D8B030D-6E8A-4147-A177-3AD203B41FA5}">
                      <a16:colId xmlns:a16="http://schemas.microsoft.com/office/drawing/2014/main" val="1029264055"/>
                    </a:ext>
                  </a:extLst>
                </a:gridCol>
              </a:tblGrid>
              <a:tr h="945616">
                <a:tc>
                  <a:txBody>
                    <a:bodyPr/>
                    <a:lstStyle/>
                    <a:p>
                      <a:pPr marL="0" marR="0" indent="0" algn="l" defTabSz="825500" rtl="0" fontAlgn="auto" latinLnBrk="0" hangingPunct="0">
                        <a:lnSpc>
                          <a:spcPct val="100000"/>
                        </a:lnSpc>
                        <a:spcBef>
                          <a:spcPts val="0"/>
                        </a:spcBef>
                        <a:spcAft>
                          <a:spcPts val="0"/>
                        </a:spcAft>
                        <a:buClrTx/>
                        <a:buSzTx/>
                        <a:buFontTx/>
                        <a:buNone/>
                        <a:tabLst/>
                      </a:pPr>
                      <a:r>
                        <a:rPr lang="en-GB" sz="800" b="1" u="none" strike="noStrike" dirty="0">
                          <a:solidFill>
                            <a:srgbClr val="1F355E"/>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dirty="0">
                        <a:solidFill>
                          <a:srgbClr val="1F355E"/>
                        </a:solidFill>
                        <a:effectLst/>
                        <a:latin typeface="Arial" panose="020B0604020202020204" pitchFamily="34" charset="0"/>
                        <a:cs typeface="Arial" panose="020B0604020202020204" pitchFamily="34" charset="0"/>
                      </a:endParaRPr>
                    </a:p>
                  </a:txBody>
                  <a:tcPr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87599123"/>
                  </a:ext>
                </a:extLst>
              </a:tr>
              <a:tr h="824911">
                <a:tc>
                  <a:txBody>
                    <a:bodyPr/>
                    <a:lstStyle/>
                    <a:p>
                      <a:pPr marL="0" marR="0" indent="0" algn="l" defTabSz="825500" rtl="0" fontAlgn="auto" latinLnBrk="0" hangingPunct="0">
                        <a:lnSpc>
                          <a:spcPct val="100000"/>
                        </a:lnSpc>
                        <a:spcBef>
                          <a:spcPts val="0"/>
                        </a:spcBef>
                        <a:spcAft>
                          <a:spcPts val="0"/>
                        </a:spcAft>
                        <a:buClrTx/>
                        <a:buSzTx/>
                        <a:buFontTx/>
                        <a:buNone/>
                        <a:tabLst/>
                      </a:pPr>
                      <a:r>
                        <a:rPr lang="en-GB" sz="800" b="1" u="none" strike="noStrike" dirty="0">
                          <a:solidFill>
                            <a:srgbClr val="1F355E"/>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u="none" strike="noStrike" dirty="0">
                          <a:solidFill>
                            <a:srgbClr val="1F355E"/>
                          </a:solidFill>
                          <a:effectLst/>
                          <a:latin typeface="Arial" panose="020B0604020202020204" pitchFamily="34" charset="0"/>
                          <a:cs typeface="Arial" panose="020B0604020202020204" pitchFamily="34" charset="0"/>
                        </a:rPr>
                        <a:t>Implementing a consistent data standard across the </a:t>
                      </a:r>
                      <a:r>
                        <a:rPr lang="en-GB" sz="800" b="0" dirty="0">
                          <a:solidFill>
                            <a:srgbClr val="1F355E"/>
                          </a:solidFill>
                          <a:latin typeface="Arial" panose="020B0604020202020204" pitchFamily="34" charset="0"/>
                          <a:cs typeface="Arial" panose="020B0604020202020204" pitchFamily="34" charset="0"/>
                        </a:rPr>
                        <a:t>H</a:t>
                      </a:r>
                      <a:r>
                        <a:rPr lang="en-GB" sz="800" b="0" u="none" strike="noStrike" dirty="0">
                          <a:solidFill>
                            <a:srgbClr val="1F355E"/>
                          </a:solidFill>
                          <a:effectLst/>
                          <a:latin typeface="Arial" panose="020B0604020202020204" pitchFamily="34" charset="0"/>
                          <a:cs typeface="Arial" panose="020B0604020202020204" pitchFamily="34" charset="0"/>
                        </a:rPr>
                        <a:t>ealth </a:t>
                      </a:r>
                      <a:r>
                        <a:rPr lang="en-GB" sz="800" b="0" dirty="0">
                          <a:solidFill>
                            <a:srgbClr val="1F355E"/>
                          </a:solidFill>
                          <a:latin typeface="Arial" panose="020B0604020202020204" pitchFamily="34" charset="0"/>
                          <a:cs typeface="Arial" panose="020B0604020202020204" pitchFamily="34" charset="0"/>
                        </a:rPr>
                        <a:t>B</a:t>
                      </a:r>
                      <a:r>
                        <a:rPr lang="en-GB" sz="800" b="0" u="none" strike="noStrike" dirty="0">
                          <a:solidFill>
                            <a:srgbClr val="1F355E"/>
                          </a:solidFill>
                          <a:effectLst/>
                          <a:latin typeface="Arial" panose="020B0604020202020204" pitchFamily="34" charset="0"/>
                          <a:cs typeface="Arial" panose="020B0604020202020204" pitchFamily="34" charset="0"/>
                        </a:rPr>
                        <a:t>oard to allow easier data sharing between clinical </a:t>
                      </a:r>
                      <a:r>
                        <a:rPr lang="en-GB" sz="800" b="0" dirty="0">
                          <a:solidFill>
                            <a:srgbClr val="1F355E"/>
                          </a:solidFill>
                          <a:latin typeface="Arial" panose="020B0604020202020204" pitchFamily="34" charset="0"/>
                          <a:cs typeface="Arial" panose="020B0604020202020204" pitchFamily="34" charset="0"/>
                        </a:rPr>
                        <a:t>systems, programmes and partner organisation </a:t>
                      </a:r>
                      <a:r>
                        <a:rPr lang="en-GB" sz="800" b="0" u="none" strike="noStrike" dirty="0">
                          <a:solidFill>
                            <a:srgbClr val="1F355E"/>
                          </a:solidFill>
                          <a:effectLst/>
                          <a:latin typeface="Arial" panose="020B0604020202020204" pitchFamily="34" charset="0"/>
                          <a:cs typeface="Arial" panose="020B0604020202020204" pitchFamily="34" charset="0"/>
                        </a:rPr>
                        <a:t>and increase the potential for powerful and insightful analysis. </a:t>
                      </a:r>
                      <a:r>
                        <a:rPr lang="en-GB" sz="800" b="0" dirty="0">
                          <a:solidFill>
                            <a:srgbClr val="1F355E"/>
                          </a:solidFill>
                          <a:latin typeface="Arial" panose="020B0604020202020204" pitchFamily="34" charset="0"/>
                          <a:cs typeface="Arial" panose="020B0604020202020204" pitchFamily="34" charset="0"/>
                        </a:rPr>
                        <a:t>A consistent data standard underpins the success of many of the strategy solutions including CDR and EPR implementation.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txBody>
                  <a:tcPr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811430449"/>
                  </a:ext>
                </a:extLst>
              </a:tr>
              <a:tr h="1048176">
                <a:tc>
                  <a:txBody>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Cloud Strategy</a:t>
                      </a:r>
                      <a:endParaRPr lang="en-GB" sz="800" b="0" dirty="0">
                        <a:solidFill>
                          <a:srgbClr val="1F355E"/>
                        </a:solidFill>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dirty="0">
                          <a:solidFill>
                            <a:srgbClr val="1F355E"/>
                          </a:solidFill>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txBody>
                  <a:tcPr marL="72000" marR="72000" marT="36000" marB="3600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63850460"/>
                  </a:ext>
                </a:extLst>
              </a:tr>
              <a:tr h="945616">
                <a:tc>
                  <a:txBody>
                    <a:bodyPr/>
                    <a:lstStyle/>
                    <a:p>
                      <a:pPr marL="0" marR="0" indent="0" algn="l" defTabSz="825500" rtl="0" fontAlgn="auto" latinLnBrk="0" hangingPunct="0">
                        <a:lnSpc>
                          <a:spcPct val="100000"/>
                        </a:lnSpc>
                        <a:spcBef>
                          <a:spcPts val="0"/>
                        </a:spcBef>
                        <a:spcAft>
                          <a:spcPts val="0"/>
                        </a:spcAft>
                        <a:buClrTx/>
                        <a:buSzTx/>
                        <a:buFontTx/>
                        <a:buNone/>
                        <a:tabLst/>
                      </a:pPr>
                      <a:r>
                        <a:rPr lang="en-US" sz="800" b="1" u="none" strike="noStrike" dirty="0">
                          <a:solidFill>
                            <a:srgbClr val="1F355E"/>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u="none" strike="noStrike" dirty="0">
                          <a:solidFill>
                            <a:srgbClr val="1F355E"/>
                          </a:solidFill>
                          <a:effectLst/>
                          <a:latin typeface="Arial" panose="020B0604020202020204" pitchFamily="34" charset="0"/>
                          <a:cs typeface="Arial" panose="020B0604020202020204" pitchFamily="34" charset="0"/>
                        </a:rPr>
                        <a:t>Delivering a data repository for SBU’s health and care data, linking data from across the organisation, helping to create a full picture of the health of </a:t>
                      </a:r>
                      <a:r>
                        <a:rPr lang="en-GB" sz="800" b="0" dirty="0">
                          <a:solidFill>
                            <a:srgbClr val="1F355E"/>
                          </a:solidFill>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u="none" strike="noStrike" dirty="0">
                          <a:solidFill>
                            <a:srgbClr val="1F355E"/>
                          </a:solidFill>
                          <a:effectLst/>
                          <a:latin typeface="Arial" panose="020B0604020202020204" pitchFamily="34" charset="0"/>
                          <a:cs typeface="Arial" panose="020B0604020202020204" pitchFamily="34" charset="0"/>
                        </a:rPr>
                        <a:t>lacing SBU as a key partner of the NDR national programme, shaping and influencing both the development and delivery of the NDR.</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txBody>
                  <a:tcPr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989056268"/>
                  </a:ext>
                </a:extLst>
              </a:tr>
            </a:tbl>
          </a:graphicData>
        </a:graphic>
      </p:graphicFrame>
      <p:sp>
        <p:nvSpPr>
          <p:cNvPr id="10" name="Rectangle 9">
            <a:extLst>
              <a:ext uri="{FF2B5EF4-FFF2-40B4-BE49-F238E27FC236}">
                <a16:creationId xmlns:a16="http://schemas.microsoft.com/office/drawing/2014/main" id="{FE497CAF-175B-CE2A-4FCF-EA4AF0F4D34E}"/>
              </a:ext>
            </a:extLst>
          </p:cNvPr>
          <p:cNvSpPr/>
          <p:nvPr/>
        </p:nvSpPr>
        <p:spPr>
          <a:xfrm>
            <a:off x="1280370" y="1049207"/>
            <a:ext cx="2009332" cy="241336"/>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Helvetica Neue Medium"/>
                <a:ea typeface="+mn-ea"/>
                <a:cs typeface="+mn-cs"/>
                <a:sym typeface="Helvetica Neue Medium"/>
              </a:rPr>
              <a:t>Potential Solutions</a:t>
            </a:r>
            <a:endParaRPr kumimoji="0" lang="en-GB" sz="1200" b="1"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1" name="Rectangle 10">
            <a:extLst>
              <a:ext uri="{FF2B5EF4-FFF2-40B4-BE49-F238E27FC236}">
                <a16:creationId xmlns:a16="http://schemas.microsoft.com/office/drawing/2014/main" id="{6A30CA90-CDC9-62C5-D420-9BC2832B699E}"/>
              </a:ext>
            </a:extLst>
          </p:cNvPr>
          <p:cNvSpPr/>
          <p:nvPr/>
        </p:nvSpPr>
        <p:spPr>
          <a:xfrm>
            <a:off x="6084414" y="1011943"/>
            <a:ext cx="2009332" cy="241336"/>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Helvetica Neue Medium"/>
                <a:ea typeface="+mn-ea"/>
                <a:cs typeface="+mn-cs"/>
                <a:sym typeface="Helvetica Neue Medium"/>
              </a:rPr>
              <a:t>Consolidated Solutions</a:t>
            </a:r>
            <a:endParaRPr kumimoji="0" lang="en-GB" sz="1200" b="1"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2" name="Arrow: Right 11">
            <a:extLst>
              <a:ext uri="{FF2B5EF4-FFF2-40B4-BE49-F238E27FC236}">
                <a16:creationId xmlns:a16="http://schemas.microsoft.com/office/drawing/2014/main" id="{F974A86A-B3CB-DAEC-CA54-94CFE51A640D}"/>
              </a:ext>
            </a:extLst>
          </p:cNvPr>
          <p:cNvSpPr/>
          <p:nvPr/>
        </p:nvSpPr>
        <p:spPr>
          <a:xfrm>
            <a:off x="4476271" y="2491095"/>
            <a:ext cx="567891" cy="587141"/>
          </a:xfrm>
          <a:prstGeom prst="rightArrow">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grpSp>
        <p:nvGrpSpPr>
          <p:cNvPr id="9" name="Group 8">
            <a:extLst>
              <a:ext uri="{FF2B5EF4-FFF2-40B4-BE49-F238E27FC236}">
                <a16:creationId xmlns:a16="http://schemas.microsoft.com/office/drawing/2014/main" id="{77C70BDC-8ABC-EE45-157F-F03B6D47D332}"/>
              </a:ext>
            </a:extLst>
          </p:cNvPr>
          <p:cNvGrpSpPr/>
          <p:nvPr/>
        </p:nvGrpSpPr>
        <p:grpSpPr>
          <a:xfrm>
            <a:off x="-1" y="-5787"/>
            <a:ext cx="9144001" cy="165595"/>
            <a:chOff x="374266" y="2474302"/>
            <a:chExt cx="13719657" cy="820603"/>
          </a:xfrm>
        </p:grpSpPr>
        <p:sp>
          <p:nvSpPr>
            <p:cNvPr id="20" name="Arrow: Pentagon 19">
              <a:extLst>
                <a:ext uri="{FF2B5EF4-FFF2-40B4-BE49-F238E27FC236}">
                  <a16:creationId xmlns:a16="http://schemas.microsoft.com/office/drawing/2014/main" id="{C6B31ED1-6200-A1E6-E377-CF61953BDAB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1" name="Arrow: Chevron 20">
              <a:extLst>
                <a:ext uri="{FF2B5EF4-FFF2-40B4-BE49-F238E27FC236}">
                  <a16:creationId xmlns:a16="http://schemas.microsoft.com/office/drawing/2014/main" id="{0137F8E4-0E7E-91ED-77A9-B3BC7F961FA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2" name="Arrow: Chevron 21">
              <a:extLst>
                <a:ext uri="{FF2B5EF4-FFF2-40B4-BE49-F238E27FC236}">
                  <a16:creationId xmlns:a16="http://schemas.microsoft.com/office/drawing/2014/main" id="{E9EFC68E-13A2-9140-ED37-02E614936C49}"/>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3" name="Arrow: Chevron 22">
              <a:extLst>
                <a:ext uri="{FF2B5EF4-FFF2-40B4-BE49-F238E27FC236}">
                  <a16:creationId xmlns:a16="http://schemas.microsoft.com/office/drawing/2014/main" id="{CD47B308-F9C3-53C0-2CCD-2782FBD88256}"/>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4" name="Arrow: Chevron 23">
              <a:extLst>
                <a:ext uri="{FF2B5EF4-FFF2-40B4-BE49-F238E27FC236}">
                  <a16:creationId xmlns:a16="http://schemas.microsoft.com/office/drawing/2014/main" id="{6F4BDC83-5764-843E-DBC8-E15251EA78D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5" name="Arrow: Chevron 24">
              <a:extLst>
                <a:ext uri="{FF2B5EF4-FFF2-40B4-BE49-F238E27FC236}">
                  <a16:creationId xmlns:a16="http://schemas.microsoft.com/office/drawing/2014/main" id="{6946E9A5-F845-BA51-8FEB-05AADD272B4E}"/>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8" name="Title 1">
            <a:extLst>
              <a:ext uri="{FF2B5EF4-FFF2-40B4-BE49-F238E27FC236}">
                <a16:creationId xmlns:a16="http://schemas.microsoft.com/office/drawing/2014/main" id="{170E96AE-8045-AB0C-B201-F4308746875F}"/>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200" dirty="0">
                <a:solidFill>
                  <a:srgbClr val="1F355E"/>
                </a:solidFill>
                <a:latin typeface="Arial Black" panose="020B0A04020102020204" pitchFamily="34" charset="0"/>
              </a:rPr>
              <a:t>Data &amp; Analytics: Consolidation of Potential Solutions</a:t>
            </a:r>
          </a:p>
        </p:txBody>
      </p:sp>
      <p:sp>
        <p:nvSpPr>
          <p:cNvPr id="31" name="Rectangle 30">
            <a:extLst>
              <a:ext uri="{FF2B5EF4-FFF2-40B4-BE49-F238E27FC236}">
                <a16:creationId xmlns:a16="http://schemas.microsoft.com/office/drawing/2014/main" id="{01E703AA-5950-1529-7080-A864040C2197}"/>
              </a:ext>
            </a:extLst>
          </p:cNvPr>
          <p:cNvSpPr/>
          <p:nvPr/>
        </p:nvSpPr>
        <p:spPr>
          <a:xfrm>
            <a:off x="165057" y="583663"/>
            <a:ext cx="8858251" cy="4742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This slide presents the long-list of potential Data &amp; Analytics solutions that emerged during the </a:t>
            </a:r>
            <a:r>
              <a:rPr kumimoji="0" lang="en-GB" sz="800" b="0" i="0" u="non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Strategy process. Following extensive engagement forums, these solutions were refined to form the consolidated set of solutions included in the Strategy. Some solutions were iterated upon and subsequently integrated into the consolidated list, while other were deprioritised due to misalignment with the overarching vision. This list serves to demonstrate the evolution from the initial draft to the refined solutions</a:t>
            </a:r>
            <a:endParaRPr lang="en-GB" sz="800" b="0" dirty="0">
              <a:solidFill>
                <a:srgbClr val="1F355E"/>
              </a:solidFill>
              <a:highlight>
                <a:srgbClr val="FFFF00"/>
              </a:highlight>
              <a:latin typeface="Arial" panose="020B0604020202020204" pitchFamily="34" charset="0"/>
              <a:ea typeface="+mn-ea"/>
              <a:cs typeface="Arial" panose="020B0604020202020204" pitchFamily="34" charset="0"/>
              <a:sym typeface="Helvetica Neue Medium"/>
            </a:endParaRPr>
          </a:p>
        </p:txBody>
      </p:sp>
      <p:sp>
        <p:nvSpPr>
          <p:cNvPr id="34" name="Rectangle 33">
            <a:extLst>
              <a:ext uri="{FF2B5EF4-FFF2-40B4-BE49-F238E27FC236}">
                <a16:creationId xmlns:a16="http://schemas.microsoft.com/office/drawing/2014/main" id="{17789539-0C9A-E899-D34D-5A84FB82E33C}"/>
              </a:ext>
            </a:extLst>
          </p:cNvPr>
          <p:cNvSpPr/>
          <p:nvPr/>
        </p:nvSpPr>
        <p:spPr>
          <a:xfrm>
            <a:off x="4476271" y="2064265"/>
            <a:ext cx="457202" cy="1440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72000" tIns="36000" rIns="72000" bIns="36000" numCol="1" spcCol="38100" rtlCol="0" anchor="t">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Workshops, 1-1s, Engagement Sessions, SRO Sessions etc.</a:t>
            </a: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defTabSz="825500" rtl="0" fontAlgn="auto" latinLnBrk="0" hangingPunct="0">
              <a:lnSpc>
                <a:spcPct val="100000"/>
              </a:lnSpc>
              <a:spcBef>
                <a:spcPts val="0"/>
              </a:spcBef>
              <a:spcAft>
                <a:spcPts val="0"/>
              </a:spcAft>
              <a:buClrTx/>
              <a:buSzTx/>
              <a:buFontTx/>
              <a:buNone/>
              <a:tabLst/>
            </a:pPr>
            <a:endParaRPr lang="en-GB" sz="800" b="0" dirty="0">
              <a:solidFill>
                <a:sysClr val="windowText" lastClr="000000"/>
              </a:solidFill>
              <a:latin typeface="+mn-lt"/>
              <a:ea typeface="+mn-ea"/>
              <a:cs typeface="+mn-cs"/>
              <a:sym typeface="Helvetica Neue Medium"/>
            </a:endParaRPr>
          </a:p>
        </p:txBody>
      </p:sp>
    </p:spTree>
    <p:extLst>
      <p:ext uri="{BB962C8B-B14F-4D97-AF65-F5344CB8AC3E}">
        <p14:creationId xmlns:p14="http://schemas.microsoft.com/office/powerpoint/2010/main" val="1470851312"/>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284B12-2B25-B73A-B87C-B1EDBC708F71}"/>
            </a:ext>
          </a:extLst>
        </p:cNvPr>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BE13CD68-B2F5-19A5-EDEF-5D3718992CEE}"/>
              </a:ext>
            </a:extLst>
          </p:cNvPr>
          <p:cNvGraphicFramePr>
            <a:graphicFrameLocks noGrp="1"/>
          </p:cNvGraphicFramePr>
          <p:nvPr>
            <p:ph sz="quarter" idx="11"/>
            <p:extLst>
              <p:ext uri="{D42A27DB-BD31-4B8C-83A1-F6EECF244321}">
                <p14:modId xmlns:p14="http://schemas.microsoft.com/office/powerpoint/2010/main" val="3077754138"/>
              </p:ext>
            </p:extLst>
          </p:nvPr>
        </p:nvGraphicFramePr>
        <p:xfrm>
          <a:off x="385763" y="1256280"/>
          <a:ext cx="3957636" cy="3765600"/>
        </p:xfrm>
        <a:graphic>
          <a:graphicData uri="http://schemas.openxmlformats.org/drawingml/2006/table">
            <a:tbl>
              <a:tblPr firstRow="1" bandRow="1">
                <a:tableStyleId>{2D5ABB26-0587-4C30-8999-92F81FD0307C}</a:tableStyleId>
              </a:tblPr>
              <a:tblGrid>
                <a:gridCol w="989409">
                  <a:extLst>
                    <a:ext uri="{9D8B030D-6E8A-4147-A177-3AD203B41FA5}">
                      <a16:colId xmlns:a16="http://schemas.microsoft.com/office/drawing/2014/main" val="3963618825"/>
                    </a:ext>
                  </a:extLst>
                </a:gridCol>
                <a:gridCol w="989409">
                  <a:extLst>
                    <a:ext uri="{9D8B030D-6E8A-4147-A177-3AD203B41FA5}">
                      <a16:colId xmlns:a16="http://schemas.microsoft.com/office/drawing/2014/main" val="1450646980"/>
                    </a:ext>
                  </a:extLst>
                </a:gridCol>
                <a:gridCol w="989409">
                  <a:extLst>
                    <a:ext uri="{9D8B030D-6E8A-4147-A177-3AD203B41FA5}">
                      <a16:colId xmlns:a16="http://schemas.microsoft.com/office/drawing/2014/main" val="4029391912"/>
                    </a:ext>
                  </a:extLst>
                </a:gridCol>
                <a:gridCol w="989409">
                  <a:extLst>
                    <a:ext uri="{9D8B030D-6E8A-4147-A177-3AD203B41FA5}">
                      <a16:colId xmlns:a16="http://schemas.microsoft.com/office/drawing/2014/main" val="2323877333"/>
                    </a:ext>
                  </a:extLst>
                </a:gridCol>
              </a:tblGrid>
              <a:tr h="946800">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Continuing focus on integration and interoperability of clinical systems.</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Moving towards a single integrated EPR for the entire health board.</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Replacing and consolidating inefficient systems, reducing the number of legacy systems in use.</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Enabling integrated working with our regional partners in social care.</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0976206"/>
                  </a:ext>
                </a:extLst>
              </a:tr>
              <a:tr h="824400">
                <a:tc>
                  <a:txBody>
                    <a:bodyPr/>
                    <a:lstStyle/>
                    <a:p>
                      <a:pPr algn="l"/>
                      <a:r>
                        <a:rPr lang="en-GB" sz="800" dirty="0">
                          <a:solidFill>
                            <a:srgbClr val="1F355E"/>
                          </a:solidFill>
                          <a:latin typeface="Arial" panose="020B0604020202020204" pitchFamily="34" charset="0"/>
                          <a:cs typeface="Arial" panose="020B0604020202020204" pitchFamily="34" charset="0"/>
                        </a:rPr>
                        <a:t>Building out the functionality of SBPP to increase adoption.</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tc>
                  <a:txBody>
                    <a:bodyPr/>
                    <a:lstStyle/>
                    <a:p>
                      <a:pPr algn="l"/>
                      <a:r>
                        <a:rPr lang="en-GB" sz="800" dirty="0">
                          <a:solidFill>
                            <a:srgbClr val="1F355E"/>
                          </a:solidFill>
                          <a:latin typeface="Arial" panose="020B0604020202020204" pitchFamily="34" charset="0"/>
                          <a:cs typeface="Arial" panose="020B0604020202020204" pitchFamily="34" charset="0"/>
                        </a:rPr>
                        <a:t>Creating a text message facility through WPAS.</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tc>
                  <a:txBody>
                    <a:bodyPr/>
                    <a:lstStyle/>
                    <a:p>
                      <a:pPr algn="l"/>
                      <a:r>
                        <a:rPr lang="en-GB" sz="800" dirty="0">
                          <a:solidFill>
                            <a:srgbClr val="1F355E"/>
                          </a:solidFill>
                          <a:latin typeface="Arial" panose="020B0604020202020204" pitchFamily="34" charset="0"/>
                          <a:cs typeface="Arial" panose="020B0604020202020204" pitchFamily="34" charset="0"/>
                        </a:rPr>
                        <a:t>Developing a system to allow patients to book their own appointments.</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The tactical use of AI to improve care and address the issue of flow and long waiting lists.</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078263791"/>
                  </a:ext>
                </a:extLst>
              </a:tr>
              <a:tr h="1047600">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Implementing a single-sign-on solution so clinicians can easily access all clinical system.</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Aligning and integrating with the NHS Wales App.</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Developing a patient facing care plan system for patients to co-produce their care plans.</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Increasing the clinical co-production involved in the design and needs gathering of digital services.</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81839446"/>
                  </a:ext>
                </a:extLst>
              </a:tr>
              <a:tr h="946800">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Improving the digital IT and hardware available for our clinical teams.</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Developing a consistent clinical record system for MH &amp; LD.</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Developing an interim solution for a clinical record system for community care.</a:t>
                      </a:r>
                      <a:endParaRPr lang="en-GB" sz="800" dirty="0">
                        <a:solidFill>
                          <a:srgbClr val="1F355E"/>
                        </a:solidFill>
                        <a:latin typeface="Arial" panose="020B0604020202020204" pitchFamily="34" charset="0"/>
                        <a:cs typeface="Arial" panose="020B0604020202020204" pitchFamily="34" charset="0"/>
                      </a:endParaRP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Influencing and driving the national development of an Emergency Department system.</a:t>
                      </a:r>
                    </a:p>
                  </a:txBody>
                  <a:tcPr marL="72000" marR="72000" marT="36000" marB="36000">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808977900"/>
                  </a:ext>
                </a:extLst>
              </a:tr>
            </a:tbl>
          </a:graphicData>
        </a:graphic>
      </p:graphicFrame>
      <p:graphicFrame>
        <p:nvGraphicFramePr>
          <p:cNvPr id="7" name="Table 6">
            <a:extLst>
              <a:ext uri="{FF2B5EF4-FFF2-40B4-BE49-F238E27FC236}">
                <a16:creationId xmlns:a16="http://schemas.microsoft.com/office/drawing/2014/main" id="{8C6B81F2-6BBC-7399-7E41-F5F5575396AC}"/>
              </a:ext>
            </a:extLst>
          </p:cNvPr>
          <p:cNvGraphicFramePr>
            <a:graphicFrameLocks noGrp="1"/>
          </p:cNvGraphicFramePr>
          <p:nvPr>
            <p:extLst>
              <p:ext uri="{D42A27DB-BD31-4B8C-83A1-F6EECF244321}">
                <p14:modId xmlns:p14="http://schemas.microsoft.com/office/powerpoint/2010/main" val="1706672929"/>
              </p:ext>
            </p:extLst>
          </p:nvPr>
        </p:nvGraphicFramePr>
        <p:xfrm>
          <a:off x="5177034" y="1257287"/>
          <a:ext cx="3824092" cy="3763587"/>
        </p:xfrm>
        <a:graphic>
          <a:graphicData uri="http://schemas.openxmlformats.org/drawingml/2006/table">
            <a:tbl>
              <a:tblPr firstRow="1" bandRow="1">
                <a:tableStyleId>{2D5ABB26-0587-4C30-8999-92F81FD0307C}</a:tableStyleId>
              </a:tblPr>
              <a:tblGrid>
                <a:gridCol w="3824092">
                  <a:extLst>
                    <a:ext uri="{9D8B030D-6E8A-4147-A177-3AD203B41FA5}">
                      <a16:colId xmlns:a16="http://schemas.microsoft.com/office/drawing/2014/main" val="1029264055"/>
                    </a:ext>
                  </a:extLst>
                </a:gridCol>
              </a:tblGrid>
              <a:tr h="930627">
                <a:tc>
                  <a:txBody>
                    <a:bodyPr/>
                    <a:lstStyle/>
                    <a:p>
                      <a:pPr algn="l" rtl="0" fontAlgn="base"/>
                      <a:r>
                        <a:rPr lang="en-GB" sz="800" b="1" i="0" u="none" strike="noStrike" dirty="0">
                          <a:solidFill>
                            <a:srgbClr val="1F355E"/>
                          </a:solidFill>
                          <a:effectLst/>
                          <a:latin typeface="Arial" panose="020B0604020202020204" pitchFamily="34" charset="0"/>
                          <a:cs typeface="Arial" panose="020B0604020202020204" pitchFamily="34" charset="0"/>
                        </a:rPr>
                        <a:t>Integrated EPR </a:t>
                      </a:r>
                      <a:r>
                        <a:rPr lang="en-GB" sz="800" b="1" dirty="0">
                          <a:solidFill>
                            <a:srgbClr val="1F355E"/>
                          </a:solidFill>
                          <a:latin typeface="Arial" panose="020B0604020202020204" pitchFamily="34" charset="0"/>
                          <a:cs typeface="Arial" panose="020B0604020202020204" pitchFamily="34" charset="0"/>
                        </a:rPr>
                        <a:t>Model</a:t>
                      </a:r>
                      <a:endParaRPr lang="en-GB" sz="800" b="1" i="0" u="none" strike="noStrike" dirty="0">
                        <a:solidFill>
                          <a:srgbClr val="1F355E"/>
                        </a:solidFill>
                        <a:effectLst/>
                        <a:latin typeface="Arial" panose="020B0604020202020204" pitchFamily="34" charset="0"/>
                        <a:cs typeface="Arial" panose="020B0604020202020204" pitchFamily="34" charset="0"/>
                      </a:endParaRPr>
                    </a:p>
                    <a:p>
                      <a:pPr algn="l" rtl="0" fontAlgn="base"/>
                      <a:r>
                        <a:rPr lang="en-US" sz="800" b="0" i="0" u="none" strike="noStrike" dirty="0">
                          <a:solidFill>
                            <a:srgbClr val="1F355E"/>
                          </a:solidFill>
                          <a:effectLst/>
                          <a:latin typeface="Arial" panose="020B0604020202020204" pitchFamily="34" charset="0"/>
                          <a:cs typeface="Arial" panose="020B0604020202020204" pitchFamily="34" charset="0"/>
                        </a:rPr>
                        <a:t>Implementing an integrated EPR </a:t>
                      </a:r>
                      <a:r>
                        <a:rPr lang="en-US" sz="800" b="0" dirty="0">
                          <a:solidFill>
                            <a:srgbClr val="1F355E"/>
                          </a:solidFill>
                          <a:latin typeface="Arial" panose="020B0604020202020204" pitchFamily="34" charset="0"/>
                          <a:cs typeface="Arial" panose="020B0604020202020204" pitchFamily="34" charset="0"/>
                        </a:rPr>
                        <a:t>model</a:t>
                      </a:r>
                      <a:r>
                        <a:rPr lang="en-US" sz="800" b="0" i="0" u="none" strike="noStrike" dirty="0">
                          <a:solidFill>
                            <a:srgbClr val="1F355E"/>
                          </a:solidFill>
                          <a:effectLst/>
                          <a:latin typeface="Arial" panose="020B0604020202020204" pitchFamily="34" charset="0"/>
                          <a:cs typeface="Arial" panose="020B0604020202020204" pitchFamily="34" charset="0"/>
                        </a:rPr>
                        <a:t> across the entire health board, which consolidates multiple patient record functions into a single front facing solution, accessible through all existing clinical systems where possible, and where this is not possible, these clinical systems are replaced</a:t>
                      </a:r>
                      <a:r>
                        <a:rPr lang="en-US" sz="800" b="0" dirty="0">
                          <a:solidFill>
                            <a:srgbClr val="1F355E"/>
                          </a:solidFill>
                          <a:latin typeface="Arial" panose="020B0604020202020204" pitchFamily="34" charset="0"/>
                          <a:cs typeface="Arial" panose="020B0604020202020204" pitchFamily="34" charset="0"/>
                        </a:rPr>
                        <a:t> or meaningfully integrated. </a:t>
                      </a:r>
                      <a:endParaRPr lang="en-US" sz="1050" b="0" i="0" dirty="0">
                        <a:solidFill>
                          <a:srgbClr val="1F355E"/>
                        </a:solidFill>
                        <a:effectLst/>
                        <a:latin typeface="Arial" panose="020B0604020202020204" pitchFamily="34" charset="0"/>
                        <a:cs typeface="Arial" panose="020B0604020202020204" pitchFamily="34" charset="0"/>
                      </a:endParaRPr>
                    </a:p>
                  </a:txBody>
                  <a:tcPr anchor="ctr">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87599123"/>
                  </a:ext>
                </a:extLst>
              </a:tr>
              <a:tr h="824269">
                <a:tc>
                  <a:txBody>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dirty="0">
                          <a:solidFill>
                            <a:srgbClr val="1F355E"/>
                          </a:solidFill>
                          <a:effectLst/>
                          <a:latin typeface="Arial" panose="020B0604020202020204" pitchFamily="34" charset="0"/>
                          <a:cs typeface="Arial" panose="020B0604020202020204" pitchFamily="34" charset="0"/>
                        </a:rPr>
                        <a:t>Patient-Facing Digital Services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dirty="0">
                          <a:solidFill>
                            <a:srgbClr val="1F355E"/>
                          </a:solidFill>
                          <a:effectLst/>
                          <a:latin typeface="Arial" panose="020B0604020202020204" pitchFamily="34" charset="0"/>
                          <a:cs typeface="Arial" panose="020B0604020202020204" pitchFamily="34" charset="0"/>
                        </a:rPr>
                        <a:t>Committing to improving the offering of </a:t>
                      </a:r>
                      <a:r>
                        <a:rPr lang="en-GB" sz="800" b="0" dirty="0">
                          <a:solidFill>
                            <a:srgbClr val="1F355E"/>
                          </a:solidFill>
                          <a:latin typeface="Arial" panose="020B0604020202020204" pitchFamily="34" charset="0"/>
                          <a:cs typeface="Arial" panose="020B0604020202020204" pitchFamily="34" charset="0"/>
                        </a:rPr>
                        <a:t>patient-facing digital services to empower patients to manage their care, including the ability for patients to manage their own appointments, interact with clinicians and report their health and care outcomes in line with Value Based Healthcare priorities. Working towards establishing the NHS Wales App as the single front door for patients in Wales.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txBody>
                  <a:tcPr anchor="ctr">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811430449"/>
                  </a:ext>
                </a:extLst>
              </a:tr>
              <a:tr h="943200">
                <a:tc>
                  <a:txBody>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dirty="0">
                          <a:solidFill>
                            <a:srgbClr val="1F355E"/>
                          </a:solidFill>
                          <a:effectLst/>
                          <a:latin typeface="Arial" panose="020B0604020202020204" pitchFamily="34" charset="0"/>
                          <a:cs typeface="Arial" panose="020B0604020202020204" pitchFamily="34" charset="0"/>
                        </a:rPr>
                        <a:t>Single-sign-on Process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dirty="0">
                          <a:solidFill>
                            <a:srgbClr val="1F355E"/>
                          </a:solidFill>
                          <a:effectLst/>
                          <a:latin typeface="Arial" panose="020B0604020202020204" pitchFamily="34" charset="0"/>
                          <a:cs typeface="Arial" panose="020B0604020202020204" pitchFamily="34" charset="0"/>
                        </a:rPr>
                        <a:t>Implementing an identify management solution which ensure staff only need to log-in once to access all the systems they need for their session. </a:t>
                      </a:r>
                    </a:p>
                  </a:txBody>
                  <a:tcPr marL="72000" marR="72000" marT="36000" marB="36000" anchor="ctr">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63850460"/>
                  </a:ext>
                </a:extLst>
              </a:tr>
              <a:tr h="752965">
                <a:tc>
                  <a:txBody>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dirty="0">
                          <a:solidFill>
                            <a:srgbClr val="1F355E"/>
                          </a:solidFill>
                          <a:effectLst/>
                          <a:latin typeface="Arial" panose="020B0604020202020204" pitchFamily="34" charset="0"/>
                          <a:cs typeface="Arial" panose="020B0604020202020204" pitchFamily="34" charset="0"/>
                        </a:rPr>
                        <a:t>Filling Core Digital Gaps in Clinical Programmes</a:t>
                      </a:r>
                    </a:p>
                    <a:p>
                      <a:pPr algn="l" defTabSz="825500"/>
                      <a:r>
                        <a:rPr lang="en-US" sz="800" b="0" i="0" u="none" strike="noStrike" dirty="0">
                          <a:solidFill>
                            <a:srgbClr val="1F355E"/>
                          </a:solidFill>
                          <a:effectLst/>
                          <a:latin typeface="Arial" panose="020B0604020202020204" pitchFamily="34" charset="0"/>
                          <a:cs typeface="Arial" panose="020B0604020202020204" pitchFamily="34" charset="0"/>
                        </a:rPr>
                        <a:t>Replacing and consolidating legacy paper systems across mental health, learning disabilities and </a:t>
                      </a:r>
                      <a:r>
                        <a:rPr lang="en-US" sz="800" b="0" dirty="0">
                          <a:solidFill>
                            <a:srgbClr val="1F355E"/>
                          </a:solidFill>
                          <a:latin typeface="Arial" panose="020B0604020202020204" pitchFamily="34" charset="0"/>
                          <a:cs typeface="Arial" panose="020B0604020202020204" pitchFamily="34" charset="0"/>
                        </a:rPr>
                        <a:t>care closer to home</a:t>
                      </a:r>
                      <a:r>
                        <a:rPr lang="en-US" sz="800" b="0" i="0" u="none" strike="noStrike" dirty="0">
                          <a:solidFill>
                            <a:srgbClr val="1F355E"/>
                          </a:solidFill>
                          <a:effectLst/>
                          <a:latin typeface="Arial" panose="020B0604020202020204" pitchFamily="34" charset="0"/>
                          <a:cs typeface="Arial" panose="020B0604020202020204" pitchFamily="34" charset="0"/>
                        </a:rPr>
                        <a:t> into a new consistent digital clinical record system. This will ensure patient information can be more reliably accessed and to transform ways of working, delivering benefits through moving away from paper-based processes. Additionally, addressing the need for dependable IT </a:t>
                      </a:r>
                      <a:r>
                        <a:rPr lang="en-US" sz="800" b="0" dirty="0">
                          <a:solidFill>
                            <a:srgbClr val="1F355E"/>
                          </a:solidFill>
                          <a:latin typeface="Arial" panose="020B0604020202020204" pitchFamily="34" charset="0"/>
                          <a:cs typeface="Arial" panose="020B0604020202020204" pitchFamily="34" charset="0"/>
                        </a:rPr>
                        <a:t>equipment and hardware for our clinicians.</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txBody>
                  <a:tcPr anchor="ctr">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T w="12700" cap="flat" cmpd="sng" algn="ctr">
                      <a:solidFill>
                        <a:schemeClr val="accent5">
                          <a:lumMod val="60000"/>
                          <a:lumOff val="40000"/>
                        </a:schemeClr>
                      </a:solidFill>
                      <a:prstDash val="solid"/>
                      <a:round/>
                      <a:headEnd type="none" w="med" len="med"/>
                      <a:tailEnd type="none" w="med" len="med"/>
                    </a:lnT>
                    <a:lnB w="12700" cap="flat" cmpd="sng" algn="ctr">
                      <a:solidFill>
                        <a:schemeClr val="accent5">
                          <a:lumMod val="60000"/>
                          <a:lumOff val="4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989056268"/>
                  </a:ext>
                </a:extLst>
              </a:tr>
            </a:tbl>
          </a:graphicData>
        </a:graphic>
      </p:graphicFrame>
      <p:sp>
        <p:nvSpPr>
          <p:cNvPr id="10" name="Rectangle 9">
            <a:extLst>
              <a:ext uri="{FF2B5EF4-FFF2-40B4-BE49-F238E27FC236}">
                <a16:creationId xmlns:a16="http://schemas.microsoft.com/office/drawing/2014/main" id="{436F80E5-A8AD-CB60-981E-52F12B6BF6F1}"/>
              </a:ext>
            </a:extLst>
          </p:cNvPr>
          <p:cNvSpPr/>
          <p:nvPr/>
        </p:nvSpPr>
        <p:spPr>
          <a:xfrm>
            <a:off x="1249563" y="1011943"/>
            <a:ext cx="2009332" cy="24133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Potential Solutions</a:t>
            </a:r>
            <a:endParaRPr kumimoji="0" lang="en-GB" sz="12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0FA78DF3-B289-7E07-9E24-93D7EB01C384}"/>
              </a:ext>
            </a:extLst>
          </p:cNvPr>
          <p:cNvSpPr/>
          <p:nvPr/>
        </p:nvSpPr>
        <p:spPr>
          <a:xfrm>
            <a:off x="6084414" y="1011943"/>
            <a:ext cx="2009332" cy="24133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Consolidated Solutions</a:t>
            </a:r>
            <a:endParaRPr kumimoji="0" lang="en-GB" sz="12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2" name="Arrow: Right 11">
            <a:extLst>
              <a:ext uri="{FF2B5EF4-FFF2-40B4-BE49-F238E27FC236}">
                <a16:creationId xmlns:a16="http://schemas.microsoft.com/office/drawing/2014/main" id="{0A677CC1-CE3B-E841-811C-F5F54E912538}"/>
              </a:ext>
            </a:extLst>
          </p:cNvPr>
          <p:cNvSpPr/>
          <p:nvPr/>
        </p:nvSpPr>
        <p:spPr>
          <a:xfrm>
            <a:off x="4476271" y="2491095"/>
            <a:ext cx="567891" cy="587141"/>
          </a:xfrm>
          <a:prstGeom prst="rightArrow">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grpSp>
        <p:nvGrpSpPr>
          <p:cNvPr id="9" name="Group 8">
            <a:extLst>
              <a:ext uri="{FF2B5EF4-FFF2-40B4-BE49-F238E27FC236}">
                <a16:creationId xmlns:a16="http://schemas.microsoft.com/office/drawing/2014/main" id="{A4F5A0D9-E44F-4C96-1115-9C01E6268E97}"/>
              </a:ext>
            </a:extLst>
          </p:cNvPr>
          <p:cNvGrpSpPr/>
          <p:nvPr/>
        </p:nvGrpSpPr>
        <p:grpSpPr>
          <a:xfrm>
            <a:off x="-1" y="-5787"/>
            <a:ext cx="9144001" cy="165595"/>
            <a:chOff x="374266" y="2474302"/>
            <a:chExt cx="13719657" cy="820603"/>
          </a:xfrm>
        </p:grpSpPr>
        <p:sp>
          <p:nvSpPr>
            <p:cNvPr id="20" name="Arrow: Pentagon 19">
              <a:extLst>
                <a:ext uri="{FF2B5EF4-FFF2-40B4-BE49-F238E27FC236}">
                  <a16:creationId xmlns:a16="http://schemas.microsoft.com/office/drawing/2014/main" id="{2238F8BF-9358-8BA9-9B0E-B2C3DEF7F00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1" name="Arrow: Chevron 20">
              <a:extLst>
                <a:ext uri="{FF2B5EF4-FFF2-40B4-BE49-F238E27FC236}">
                  <a16:creationId xmlns:a16="http://schemas.microsoft.com/office/drawing/2014/main" id="{2767D7E2-F460-A9B6-3FA0-72346404CE4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2" name="Arrow: Chevron 21">
              <a:extLst>
                <a:ext uri="{FF2B5EF4-FFF2-40B4-BE49-F238E27FC236}">
                  <a16:creationId xmlns:a16="http://schemas.microsoft.com/office/drawing/2014/main" id="{FF97E8ED-DA5A-8452-CCE7-9BD6D91FE67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3" name="Arrow: Chevron 22">
              <a:extLst>
                <a:ext uri="{FF2B5EF4-FFF2-40B4-BE49-F238E27FC236}">
                  <a16:creationId xmlns:a16="http://schemas.microsoft.com/office/drawing/2014/main" id="{37E83CA7-91F7-BD51-4A52-327C3F103658}"/>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4" name="Arrow: Chevron 23">
              <a:extLst>
                <a:ext uri="{FF2B5EF4-FFF2-40B4-BE49-F238E27FC236}">
                  <a16:creationId xmlns:a16="http://schemas.microsoft.com/office/drawing/2014/main" id="{88C88CF0-F2F8-7AD4-0F7B-D88ECE742BD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5" name="Arrow: Chevron 24">
              <a:extLst>
                <a:ext uri="{FF2B5EF4-FFF2-40B4-BE49-F238E27FC236}">
                  <a16:creationId xmlns:a16="http://schemas.microsoft.com/office/drawing/2014/main" id="{8A9FE41D-D15E-64A2-950E-2C69A01FAFBA}"/>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8" name="Title 1">
            <a:extLst>
              <a:ext uri="{FF2B5EF4-FFF2-40B4-BE49-F238E27FC236}">
                <a16:creationId xmlns:a16="http://schemas.microsoft.com/office/drawing/2014/main" id="{64B5B8E8-453F-DDE1-0A45-B184B2FC247A}"/>
              </a:ext>
            </a:extLst>
          </p:cNvPr>
          <p:cNvSpPr txBox="1">
            <a:spLocks/>
          </p:cNvSpPr>
          <p:nvPr/>
        </p:nvSpPr>
        <p:spPr>
          <a:xfrm>
            <a:off x="93600" y="-5786"/>
            <a:ext cx="88582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100" dirty="0">
                <a:solidFill>
                  <a:srgbClr val="1F355E"/>
                </a:solidFill>
                <a:latin typeface="Arial Black" panose="020B0A04020102020204" pitchFamily="34" charset="0"/>
              </a:rPr>
              <a:t>Technology &amp; Digital: Consolidation of Potential Solutions</a:t>
            </a:r>
          </a:p>
        </p:txBody>
      </p:sp>
      <p:sp>
        <p:nvSpPr>
          <p:cNvPr id="2" name="Rectangle 1">
            <a:extLst>
              <a:ext uri="{FF2B5EF4-FFF2-40B4-BE49-F238E27FC236}">
                <a16:creationId xmlns:a16="http://schemas.microsoft.com/office/drawing/2014/main" id="{B8231F18-1646-C8DB-904E-CA0404424D48}"/>
              </a:ext>
            </a:extLst>
          </p:cNvPr>
          <p:cNvSpPr/>
          <p:nvPr/>
        </p:nvSpPr>
        <p:spPr>
          <a:xfrm>
            <a:off x="4476271" y="2064265"/>
            <a:ext cx="457202" cy="1440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72000" tIns="36000" rIns="72000" bIns="36000" numCol="1" spcCol="38100" rtlCol="0" anchor="t">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Workshops, 1-1s, Engagement Sessions, SRO Sessions etc.</a:t>
            </a: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defTabSz="825500" rtl="0" fontAlgn="auto" latinLnBrk="0" hangingPunct="0">
              <a:lnSpc>
                <a:spcPct val="100000"/>
              </a:lnSpc>
              <a:spcBef>
                <a:spcPts val="0"/>
              </a:spcBef>
              <a:spcAft>
                <a:spcPts val="0"/>
              </a:spcAft>
              <a:buClrTx/>
              <a:buSzTx/>
              <a:buFontTx/>
              <a:buNone/>
              <a:tabLst/>
            </a:pPr>
            <a:endParaRPr lang="en-GB" sz="800" b="0" dirty="0">
              <a:solidFill>
                <a:sysClr val="windowText" lastClr="000000"/>
              </a:solidFill>
              <a:latin typeface="+mn-lt"/>
              <a:ea typeface="+mn-ea"/>
              <a:cs typeface="+mn-cs"/>
              <a:sym typeface="Helvetica Neue Medium"/>
            </a:endParaRPr>
          </a:p>
        </p:txBody>
      </p:sp>
      <p:sp>
        <p:nvSpPr>
          <p:cNvPr id="3" name="Rectangle 2">
            <a:extLst>
              <a:ext uri="{FF2B5EF4-FFF2-40B4-BE49-F238E27FC236}">
                <a16:creationId xmlns:a16="http://schemas.microsoft.com/office/drawing/2014/main" id="{A485AC82-CF7F-D128-DC26-2AFDD986531F}"/>
              </a:ext>
            </a:extLst>
          </p:cNvPr>
          <p:cNvSpPr/>
          <p:nvPr/>
        </p:nvSpPr>
        <p:spPr>
          <a:xfrm>
            <a:off x="142874" y="535558"/>
            <a:ext cx="8858251" cy="3419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This slide presents the long-list of potential Technology &amp; Digital solutions that emerged during the Strategy process. Following extensive engagement forums, these solutions were refined to form the consolidated set of solutions included in the Strategy. Some solutions were iterated upon and subsequently integrated into the consolidated list, while other were deprioritised due to misalignment with the overarching vision. This list serves to demonstrate the evolution from the initial draft to the refined solutions</a:t>
            </a:r>
            <a:endParaRPr lang="en-GB" sz="800" b="0" dirty="0">
              <a:solidFill>
                <a:srgbClr val="1F355E"/>
              </a:solidFill>
              <a:highlight>
                <a:srgbClr val="FFFF00"/>
              </a:highlight>
              <a:latin typeface="Arial" panose="020B0604020202020204" pitchFamily="34" charset="0"/>
              <a:ea typeface="+mn-ea"/>
              <a:cs typeface="Arial" panose="020B0604020202020204" pitchFamily="34" charset="0"/>
              <a:sym typeface="Helvetica Neue Medium"/>
            </a:endParaRPr>
          </a:p>
        </p:txBody>
      </p:sp>
    </p:spTree>
    <p:extLst>
      <p:ext uri="{BB962C8B-B14F-4D97-AF65-F5344CB8AC3E}">
        <p14:creationId xmlns:p14="http://schemas.microsoft.com/office/powerpoint/2010/main" val="3733624264"/>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830E9F-9A49-7F32-CF9D-69FE3FA00051}"/>
            </a:ext>
          </a:extLst>
        </p:cNvPr>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411ED848-7E1C-1948-E3DA-D706C703D4B7}"/>
              </a:ext>
            </a:extLst>
          </p:cNvPr>
          <p:cNvGraphicFramePr>
            <a:graphicFrameLocks noGrp="1"/>
          </p:cNvGraphicFramePr>
          <p:nvPr>
            <p:extLst>
              <p:ext uri="{D42A27DB-BD31-4B8C-83A1-F6EECF244321}">
                <p14:modId xmlns:p14="http://schemas.microsoft.com/office/powerpoint/2010/main" val="2260395418"/>
              </p:ext>
            </p:extLst>
          </p:nvPr>
        </p:nvGraphicFramePr>
        <p:xfrm>
          <a:off x="5177034" y="1298757"/>
          <a:ext cx="3824092" cy="3765600"/>
        </p:xfrm>
        <a:graphic>
          <a:graphicData uri="http://schemas.openxmlformats.org/drawingml/2006/table">
            <a:tbl>
              <a:tblPr firstRow="1" bandRow="1">
                <a:tableStyleId>{2D5ABB26-0587-4C30-8999-92F81FD0307C}</a:tableStyleId>
              </a:tblPr>
              <a:tblGrid>
                <a:gridCol w="3824092">
                  <a:extLst>
                    <a:ext uri="{9D8B030D-6E8A-4147-A177-3AD203B41FA5}">
                      <a16:colId xmlns:a16="http://schemas.microsoft.com/office/drawing/2014/main" val="1029264055"/>
                    </a:ext>
                  </a:extLst>
                </a:gridCol>
              </a:tblGrid>
              <a:tr h="946800">
                <a:tc>
                  <a:txBody>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Digital Co-production and Innovation Model</a:t>
                      </a: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Developing an SBU delivery framework that outlines how digital services, end-users and the broader health board come together to collaborate, pilot and implement new digital innovation in the process of designing and delivering service-led digital transformation.</a:t>
                      </a:r>
                      <a:endParaRPr kumimoji="0" lang="en-US" sz="105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txBody>
                  <a:tcPr anchor="ctr">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87599123"/>
                  </a:ext>
                </a:extLst>
              </a:tr>
              <a:tr h="824400">
                <a:tc>
                  <a:txBody>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Digital Training, Literacy &amp; Support </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Developing an accessible, high quality modular training pathway for the entire health board staff, which provides a clear development trajectory for staff across the organisation to improve their digital skills</a:t>
                      </a:r>
                      <a:r>
                        <a:rPr lang="en-GB" sz="800" b="0" dirty="0">
                          <a:solidFill>
                            <a:srgbClr val="1F355E"/>
                          </a:solidFill>
                          <a:latin typeface="Arial" panose="020B0604020202020204" pitchFamily="34" charset="0"/>
                          <a:cs typeface="Arial" panose="020B0604020202020204" pitchFamily="34" charset="0"/>
                        </a:rPr>
                        <a:t> - interfacing</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 with</a:t>
                      </a:r>
                      <a:r>
                        <a:rPr lang="en-GB" sz="800" b="0" dirty="0">
                          <a:solidFill>
                            <a:srgbClr val="1F355E"/>
                          </a:solidFill>
                          <a:latin typeface="Arial" panose="020B0604020202020204" pitchFamily="34" charset="0"/>
                          <a:cs typeface="Arial" panose="020B0604020202020204" pitchFamily="34" charset="0"/>
                        </a:rPr>
                        <a:t> a</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 broader digital support offer and digital induction packages ensuring integration of digital training into existing clinical training arrangements.</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txBody>
                  <a:tcPr anchor="ctr">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11430449"/>
                  </a:ext>
                </a:extLst>
              </a:tr>
              <a:tr h="1047600">
                <a:tc>
                  <a:txBody>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Digital Workforce Strategy: Recruitment &amp; Retention</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800" b="0" dirty="0">
                          <a:solidFill>
                            <a:srgbClr val="1F355E"/>
                          </a:solidFill>
                          <a:latin typeface="Arial" panose="020B0604020202020204" pitchFamily="34" charset="0"/>
                          <a:cs typeface="Arial" panose="020B0604020202020204" pitchFamily="34" charset="0"/>
                        </a:rPr>
                        <a:t>Developing a comprehensive workforce strategy that sets out the workforce requirement to deliver and sustain the digital transformation including the recruitment and establishment of a Clinical Digital Leadership team - establishing a strategy to increase the retention </a:t>
                      </a: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and recruitment of digital services staff by reviewing the employee value proposition and ensuring opportunities for progression, including protected learning time and regular development time with managers </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txBody>
                  <a:tcPr marL="72000" marR="72000" marT="36000" marB="36000" anchor="ctr">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63850460"/>
                  </a:ext>
                </a:extLst>
              </a:tr>
              <a:tr h="946800">
                <a:tc>
                  <a:txBody>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Clinical Digital Champions and Joint Ownership</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Establishing a network of ‘clinical digital champions’ across the organisation to champion the digital vision, provide support and feedback on challenges and opportunities supporting joint ownership across projects – service led digitally delivered. </a:t>
                      </a:r>
                      <a:r>
                        <a:rPr lang="en-GB" sz="800" b="0" dirty="0">
                          <a:solidFill>
                            <a:srgbClr val="1F355E"/>
                          </a:solidFill>
                          <a:latin typeface="Arial" panose="020B0604020202020204" pitchFamily="34" charset="0"/>
                          <a:cs typeface="Arial" panose="020B0604020202020204" pitchFamily="34" charset="0"/>
                        </a:rPr>
                        <a:t>Embedding Digital Business Partners within the service delivery groups </a:t>
                      </a:r>
                      <a:endPar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txBody>
                  <a:tcPr anchor="ctr">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989056268"/>
                  </a:ext>
                </a:extLst>
              </a:tr>
            </a:tbl>
          </a:graphicData>
        </a:graphic>
      </p:graphicFrame>
      <p:sp>
        <p:nvSpPr>
          <p:cNvPr id="10" name="Rectangle 9">
            <a:extLst>
              <a:ext uri="{FF2B5EF4-FFF2-40B4-BE49-F238E27FC236}">
                <a16:creationId xmlns:a16="http://schemas.microsoft.com/office/drawing/2014/main" id="{FA826155-9566-1AEC-77E2-B1B8E4A8AB7B}"/>
              </a:ext>
            </a:extLst>
          </p:cNvPr>
          <p:cNvSpPr/>
          <p:nvPr/>
        </p:nvSpPr>
        <p:spPr>
          <a:xfrm>
            <a:off x="1249563" y="1057936"/>
            <a:ext cx="2009332" cy="241336"/>
          </a:xfrm>
          <a:prstGeom prst="rect">
            <a:avLst/>
          </a:prstGeom>
          <a:solidFill>
            <a:srgbClr val="EA686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Potential Solutions</a:t>
            </a:r>
            <a:endParaRPr kumimoji="0" lang="en-GB" sz="12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858651E8-5AB9-EA85-F439-20FD10064893}"/>
              </a:ext>
            </a:extLst>
          </p:cNvPr>
          <p:cNvSpPr/>
          <p:nvPr/>
        </p:nvSpPr>
        <p:spPr>
          <a:xfrm>
            <a:off x="6084414" y="1068610"/>
            <a:ext cx="2009332" cy="241336"/>
          </a:xfrm>
          <a:prstGeom prst="rect">
            <a:avLst/>
          </a:prstGeom>
          <a:solidFill>
            <a:srgbClr val="EA686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Consolidated Solutions</a:t>
            </a:r>
            <a:endParaRPr kumimoji="0" lang="en-GB" sz="12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2" name="Arrow: Right 11">
            <a:extLst>
              <a:ext uri="{FF2B5EF4-FFF2-40B4-BE49-F238E27FC236}">
                <a16:creationId xmlns:a16="http://schemas.microsoft.com/office/drawing/2014/main" id="{B70C1466-82B5-8155-B84F-7A18F7C84D5C}"/>
              </a:ext>
            </a:extLst>
          </p:cNvPr>
          <p:cNvSpPr/>
          <p:nvPr/>
        </p:nvSpPr>
        <p:spPr>
          <a:xfrm>
            <a:off x="4476271" y="2491095"/>
            <a:ext cx="567891" cy="587141"/>
          </a:xfrm>
          <a:prstGeom prst="rightArrow">
            <a:avLst/>
          </a:prstGeom>
          <a:solidFill>
            <a:schemeClr val="accent4">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grpSp>
        <p:nvGrpSpPr>
          <p:cNvPr id="9" name="Group 8">
            <a:extLst>
              <a:ext uri="{FF2B5EF4-FFF2-40B4-BE49-F238E27FC236}">
                <a16:creationId xmlns:a16="http://schemas.microsoft.com/office/drawing/2014/main" id="{099DEA98-1AA7-EA9A-5FB5-84A6AA22F318}"/>
              </a:ext>
            </a:extLst>
          </p:cNvPr>
          <p:cNvGrpSpPr/>
          <p:nvPr/>
        </p:nvGrpSpPr>
        <p:grpSpPr>
          <a:xfrm>
            <a:off x="-1" y="-5787"/>
            <a:ext cx="9144001" cy="165595"/>
            <a:chOff x="374266" y="2474302"/>
            <a:chExt cx="13719657" cy="820603"/>
          </a:xfrm>
        </p:grpSpPr>
        <p:sp>
          <p:nvSpPr>
            <p:cNvPr id="20" name="Arrow: Pentagon 19">
              <a:extLst>
                <a:ext uri="{FF2B5EF4-FFF2-40B4-BE49-F238E27FC236}">
                  <a16:creationId xmlns:a16="http://schemas.microsoft.com/office/drawing/2014/main" id="{FD6DDC34-6D7B-F645-74AD-1329DEAC352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1" name="Arrow: Chevron 20">
              <a:extLst>
                <a:ext uri="{FF2B5EF4-FFF2-40B4-BE49-F238E27FC236}">
                  <a16:creationId xmlns:a16="http://schemas.microsoft.com/office/drawing/2014/main" id="{1A1837E7-ED0D-2E62-640F-9A6BD222410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2" name="Arrow: Chevron 21">
              <a:extLst>
                <a:ext uri="{FF2B5EF4-FFF2-40B4-BE49-F238E27FC236}">
                  <a16:creationId xmlns:a16="http://schemas.microsoft.com/office/drawing/2014/main" id="{BE4D130F-30A4-32BE-A308-188CCB60DD81}"/>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3" name="Arrow: Chevron 22">
              <a:extLst>
                <a:ext uri="{FF2B5EF4-FFF2-40B4-BE49-F238E27FC236}">
                  <a16:creationId xmlns:a16="http://schemas.microsoft.com/office/drawing/2014/main" id="{E4494BCA-53C0-8AA0-B22B-F57E3554B86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4" name="Arrow: Chevron 23">
              <a:extLst>
                <a:ext uri="{FF2B5EF4-FFF2-40B4-BE49-F238E27FC236}">
                  <a16:creationId xmlns:a16="http://schemas.microsoft.com/office/drawing/2014/main" id="{65890AA1-7BC2-1178-46E5-B1A7F451450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5" name="Arrow: Chevron 24">
              <a:extLst>
                <a:ext uri="{FF2B5EF4-FFF2-40B4-BE49-F238E27FC236}">
                  <a16:creationId xmlns:a16="http://schemas.microsoft.com/office/drawing/2014/main" id="{5E7BFC85-9B22-D199-0995-817E6C999C6B}"/>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8" name="Title 1">
            <a:extLst>
              <a:ext uri="{FF2B5EF4-FFF2-40B4-BE49-F238E27FC236}">
                <a16:creationId xmlns:a16="http://schemas.microsoft.com/office/drawing/2014/main" id="{A0A8ADFF-00B8-A3FE-81EB-5B757AA09844}"/>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dirty="0">
                <a:solidFill>
                  <a:srgbClr val="1F355E"/>
                </a:solidFill>
                <a:latin typeface="Arial Black" panose="020B0A04020102020204" pitchFamily="34" charset="0"/>
              </a:rPr>
              <a:t>Workforce &amp; Culture: Consolidation of Potential Solutions</a:t>
            </a:r>
          </a:p>
        </p:txBody>
      </p:sp>
      <p:graphicFrame>
        <p:nvGraphicFramePr>
          <p:cNvPr id="13" name="Content Placeholder 4">
            <a:extLst>
              <a:ext uri="{FF2B5EF4-FFF2-40B4-BE49-F238E27FC236}">
                <a16:creationId xmlns:a16="http://schemas.microsoft.com/office/drawing/2014/main" id="{13F7B4A9-6807-9E1B-97EF-A96E4C524084}"/>
              </a:ext>
            </a:extLst>
          </p:cNvPr>
          <p:cNvGraphicFramePr>
            <a:graphicFrameLocks noGrp="1"/>
          </p:cNvGraphicFramePr>
          <p:nvPr>
            <p:ph sz="quarter" idx="11"/>
            <p:extLst>
              <p:ext uri="{D42A27DB-BD31-4B8C-83A1-F6EECF244321}">
                <p14:modId xmlns:p14="http://schemas.microsoft.com/office/powerpoint/2010/main" val="31606149"/>
              </p:ext>
            </p:extLst>
          </p:nvPr>
        </p:nvGraphicFramePr>
        <p:xfrm>
          <a:off x="452198" y="1298757"/>
          <a:ext cx="3780512" cy="3765599"/>
        </p:xfrm>
        <a:graphic>
          <a:graphicData uri="http://schemas.openxmlformats.org/drawingml/2006/table">
            <a:tbl>
              <a:tblPr firstRow="1" bandRow="1">
                <a:tableStyleId>{2D5ABB26-0587-4C30-8999-92F81FD0307C}</a:tableStyleId>
              </a:tblPr>
              <a:tblGrid>
                <a:gridCol w="945128">
                  <a:extLst>
                    <a:ext uri="{9D8B030D-6E8A-4147-A177-3AD203B41FA5}">
                      <a16:colId xmlns:a16="http://schemas.microsoft.com/office/drawing/2014/main" val="3963618825"/>
                    </a:ext>
                  </a:extLst>
                </a:gridCol>
                <a:gridCol w="945128">
                  <a:extLst>
                    <a:ext uri="{9D8B030D-6E8A-4147-A177-3AD203B41FA5}">
                      <a16:colId xmlns:a16="http://schemas.microsoft.com/office/drawing/2014/main" val="1450646980"/>
                    </a:ext>
                  </a:extLst>
                </a:gridCol>
                <a:gridCol w="945128">
                  <a:extLst>
                    <a:ext uri="{9D8B030D-6E8A-4147-A177-3AD203B41FA5}">
                      <a16:colId xmlns:a16="http://schemas.microsoft.com/office/drawing/2014/main" val="4029391912"/>
                    </a:ext>
                  </a:extLst>
                </a:gridCol>
                <a:gridCol w="945128">
                  <a:extLst>
                    <a:ext uri="{9D8B030D-6E8A-4147-A177-3AD203B41FA5}">
                      <a16:colId xmlns:a16="http://schemas.microsoft.com/office/drawing/2014/main" val="2323877333"/>
                    </a:ext>
                  </a:extLst>
                </a:gridCol>
              </a:tblGrid>
              <a:tr h="888898">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Increasing the interface between clinical and digital teams. </a:t>
                      </a:r>
                      <a:endParaRPr lang="en-GB" sz="800" dirty="0">
                        <a:solidFill>
                          <a:srgbClr val="1F355E"/>
                        </a:solidFill>
                        <a:latin typeface="Arial" panose="020B0604020202020204" pitchFamily="34" charset="0"/>
                        <a:cs typeface="Arial" panose="020B0604020202020204" pitchFamily="34" charset="0"/>
                      </a:endParaRP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Showcasing the tangible benefits to staff of utilising data and digital solutions.</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Increasing incentivisation of staff to use digital and data and digital innovations.</a:t>
                      </a:r>
                      <a:endParaRPr lang="en-GB" sz="800" dirty="0">
                        <a:solidFill>
                          <a:srgbClr val="1F355E"/>
                        </a:solidFill>
                        <a:latin typeface="Arial" panose="020B0604020202020204" pitchFamily="34" charset="0"/>
                        <a:cs typeface="Arial" panose="020B0604020202020204" pitchFamily="34" charset="0"/>
                      </a:endParaRP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Establishing a mechanism for patients to feedback on digital solutions.</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0976206"/>
                  </a:ext>
                </a:extLst>
              </a:tr>
              <a:tr h="773984">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US" sz="800" b="0" kern="1200" dirty="0">
                          <a:solidFill>
                            <a:srgbClr val="1F355E"/>
                          </a:solidFill>
                          <a:latin typeface="Arial" panose="020B0604020202020204" pitchFamily="34" charset="0"/>
                          <a:cs typeface="Arial" panose="020B0604020202020204" pitchFamily="34" charset="0"/>
                        </a:rPr>
                        <a:t>Increasing frequency, availability and quality of staff digital training.</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Addressing the need for 24/7 support.</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US" sz="800" b="0" kern="1200" dirty="0">
                          <a:solidFill>
                            <a:srgbClr val="1F355E"/>
                          </a:solidFill>
                          <a:latin typeface="Arial" panose="020B0604020202020204" pitchFamily="34" charset="0"/>
                          <a:cs typeface="Arial" panose="020B0604020202020204" pitchFamily="34" charset="0"/>
                        </a:rPr>
                        <a:t>Developing a digital induction package for all staff.</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Increasing integration of digital education into the clinical timetable.</a:t>
                      </a:r>
                      <a:endParaRPr lang="en-GB" sz="800" dirty="0">
                        <a:solidFill>
                          <a:srgbClr val="1F355E"/>
                        </a:solidFill>
                        <a:latin typeface="Arial" panose="020B0604020202020204" pitchFamily="34" charset="0"/>
                        <a:cs typeface="Arial" panose="020B0604020202020204" pitchFamily="34" charset="0"/>
                      </a:endParaRP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078263791"/>
                  </a:ext>
                </a:extLst>
              </a:tr>
              <a:tr h="983533">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Adapting staff resource allocation during rollouts to prioritise smooth implementations. </a:t>
                      </a:r>
                      <a:endParaRPr lang="en-GB" sz="800" dirty="0">
                        <a:solidFill>
                          <a:srgbClr val="1F355E"/>
                        </a:solidFill>
                        <a:latin typeface="Arial" panose="020B0604020202020204" pitchFamily="34" charset="0"/>
                        <a:cs typeface="Arial" panose="020B0604020202020204" pitchFamily="34" charset="0"/>
                      </a:endParaRP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Refreshing the recruitment, retention and development programs.</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Increasing attention to realising benefits not typical in other digital specialist roles.</a:t>
                      </a:r>
                      <a:endParaRPr lang="en-GB" sz="800" dirty="0">
                        <a:solidFill>
                          <a:srgbClr val="1F355E"/>
                        </a:solidFill>
                        <a:latin typeface="Arial" panose="020B0604020202020204" pitchFamily="34" charset="0"/>
                        <a:cs typeface="Arial" panose="020B0604020202020204" pitchFamily="34" charset="0"/>
                      </a:endParaRP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Increasing external comms on success of digital initiatives to raise SBUs employer profile.</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81839446"/>
                  </a:ext>
                </a:extLst>
              </a:tr>
              <a:tr h="1119184">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Creating a cyber aware and cyber resilient culture.</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US" sz="800" b="0" kern="1200" dirty="0">
                          <a:solidFill>
                            <a:srgbClr val="1F355E"/>
                          </a:solidFill>
                          <a:latin typeface="Arial" panose="020B0604020202020204" pitchFamily="34" charset="0"/>
                          <a:cs typeface="Arial" panose="020B0604020202020204" pitchFamily="34" charset="0"/>
                        </a:rPr>
                        <a:t>Creating specific digital training pathways for clinical staff.</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Integrating a 'digital champions' approach with regular contact across organisational and digital management. </a:t>
                      </a:r>
                      <a:endParaRPr lang="en-GB" sz="800" dirty="0">
                        <a:solidFill>
                          <a:srgbClr val="1F355E"/>
                        </a:solidFill>
                        <a:latin typeface="Arial" panose="020B0604020202020204" pitchFamily="34" charset="0"/>
                        <a:cs typeface="Arial" panose="020B0604020202020204" pitchFamily="34" charset="0"/>
                      </a:endParaRP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kern="1200" dirty="0">
                          <a:solidFill>
                            <a:srgbClr val="1F355E"/>
                          </a:solidFill>
                          <a:latin typeface="Arial" panose="020B0604020202020204" pitchFamily="34" charset="0"/>
                          <a:cs typeface="Arial" panose="020B0604020202020204" pitchFamily="34" charset="0"/>
                        </a:rPr>
                        <a:t>Empowering our leaders to deliver the best services, share a vision and cultivate our workforce.</a:t>
                      </a:r>
                    </a:p>
                  </a:txBody>
                  <a:tcPr marL="72000" marR="72000" marT="36000" marB="36000">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08977900"/>
                  </a:ext>
                </a:extLst>
              </a:tr>
            </a:tbl>
          </a:graphicData>
        </a:graphic>
      </p:graphicFrame>
      <p:sp>
        <p:nvSpPr>
          <p:cNvPr id="14" name="Rectangle 13">
            <a:extLst>
              <a:ext uri="{FF2B5EF4-FFF2-40B4-BE49-F238E27FC236}">
                <a16:creationId xmlns:a16="http://schemas.microsoft.com/office/drawing/2014/main" id="{B000DBCC-E715-D389-910C-98B5CAED1C84}"/>
              </a:ext>
            </a:extLst>
          </p:cNvPr>
          <p:cNvSpPr/>
          <p:nvPr/>
        </p:nvSpPr>
        <p:spPr>
          <a:xfrm>
            <a:off x="4476271" y="2064265"/>
            <a:ext cx="457202" cy="1440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72000" tIns="36000" rIns="72000" bIns="36000" numCol="1" spcCol="38100" rtlCol="0" anchor="t">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Workshops, 1-1s, Engagement Sessions, SRO Sessions etc.</a:t>
            </a: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defTabSz="825500" rtl="0" fontAlgn="auto" latinLnBrk="0" hangingPunct="0">
              <a:lnSpc>
                <a:spcPct val="100000"/>
              </a:lnSpc>
              <a:spcBef>
                <a:spcPts val="0"/>
              </a:spcBef>
              <a:spcAft>
                <a:spcPts val="0"/>
              </a:spcAft>
              <a:buClrTx/>
              <a:buSzTx/>
              <a:buFontTx/>
              <a:buNone/>
              <a:tabLst/>
            </a:pPr>
            <a:endParaRPr lang="en-GB" sz="800" b="0" dirty="0">
              <a:solidFill>
                <a:sysClr val="windowText" lastClr="000000"/>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627C2181-58E4-3ACF-B68E-C36F3C299004}"/>
              </a:ext>
            </a:extLst>
          </p:cNvPr>
          <p:cNvSpPr/>
          <p:nvPr/>
        </p:nvSpPr>
        <p:spPr>
          <a:xfrm>
            <a:off x="142874" y="535558"/>
            <a:ext cx="8858251" cy="3419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This slide presents the long-list of potential Workforce &amp; Culture solutions that emerged during the </a:t>
            </a:r>
            <a:r>
              <a:rPr kumimoji="0" lang="en-GB" sz="800" b="0" i="0" u="non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Strategy process. Following extensive engagement forums, these solutions were refined to form the consolidated set of solutions included in the Strategy. Some solutions were iterated upon and subsequently integrated into the consolidated list, while other were deprioritised due to misalignment with the overarching vision. This list serves to demonstrate the evolution from the initial draft to the refined solutions</a:t>
            </a:r>
            <a:endParaRPr lang="en-GB" sz="800" b="0" dirty="0">
              <a:solidFill>
                <a:srgbClr val="1F355E"/>
              </a:solidFill>
              <a:highlight>
                <a:srgbClr val="FFFF00"/>
              </a:highlight>
              <a:latin typeface="Arial" panose="020B0604020202020204" pitchFamily="34" charset="0"/>
              <a:ea typeface="+mn-ea"/>
              <a:cs typeface="Arial" panose="020B0604020202020204" pitchFamily="34" charset="0"/>
              <a:sym typeface="Helvetica Neue Medium"/>
            </a:endParaRPr>
          </a:p>
        </p:txBody>
      </p:sp>
    </p:spTree>
    <p:extLst>
      <p:ext uri="{BB962C8B-B14F-4D97-AF65-F5344CB8AC3E}">
        <p14:creationId xmlns:p14="http://schemas.microsoft.com/office/powerpoint/2010/main" val="124102944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58260D-CC85-8832-CAFD-52650436E6B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3007E04-E655-55C5-CA5D-5E359AA22791}"/>
              </a:ext>
            </a:extLst>
          </p:cNvPr>
          <p:cNvSpPr/>
          <p:nvPr/>
        </p:nvSpPr>
        <p:spPr>
          <a:xfrm>
            <a:off x="142875" y="561600"/>
            <a:ext cx="8858250" cy="391680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60" name="Title 1">
            <a:extLst>
              <a:ext uri="{FF2B5EF4-FFF2-40B4-BE49-F238E27FC236}">
                <a16:creationId xmlns:a16="http://schemas.microsoft.com/office/drawing/2014/main" id="{D454ACAA-468A-C7BF-CBC9-D3C778B01ACA}"/>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The Need to Act Now</a:t>
            </a:r>
          </a:p>
        </p:txBody>
      </p:sp>
      <p:grpSp>
        <p:nvGrpSpPr>
          <p:cNvPr id="94" name="Group 93">
            <a:extLst>
              <a:ext uri="{FF2B5EF4-FFF2-40B4-BE49-F238E27FC236}">
                <a16:creationId xmlns:a16="http://schemas.microsoft.com/office/drawing/2014/main" id="{7AF24393-EDED-4773-BFBA-48D7BD796FF5}"/>
              </a:ext>
            </a:extLst>
          </p:cNvPr>
          <p:cNvGrpSpPr/>
          <p:nvPr/>
        </p:nvGrpSpPr>
        <p:grpSpPr>
          <a:xfrm>
            <a:off x="-1" y="-5787"/>
            <a:ext cx="9143998" cy="165595"/>
            <a:chOff x="374266" y="2474302"/>
            <a:chExt cx="13719657" cy="820603"/>
          </a:xfrm>
        </p:grpSpPr>
        <p:sp>
          <p:nvSpPr>
            <p:cNvPr id="95" name="Arrow: Pentagon 94">
              <a:extLst>
                <a:ext uri="{FF2B5EF4-FFF2-40B4-BE49-F238E27FC236}">
                  <a16:creationId xmlns:a16="http://schemas.microsoft.com/office/drawing/2014/main" id="{11DE13C3-FE88-440B-4895-DFC0D712A18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6" name="Arrow: Chevron 95">
              <a:extLst>
                <a:ext uri="{FF2B5EF4-FFF2-40B4-BE49-F238E27FC236}">
                  <a16:creationId xmlns:a16="http://schemas.microsoft.com/office/drawing/2014/main" id="{9C3D627C-F49A-0B52-048C-2ED0884ADB8A}"/>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97" name="Arrow: Chevron 96">
              <a:extLst>
                <a:ext uri="{FF2B5EF4-FFF2-40B4-BE49-F238E27FC236}">
                  <a16:creationId xmlns:a16="http://schemas.microsoft.com/office/drawing/2014/main" id="{2ADAC6C5-56C8-9610-45C7-FE25D9143A6E}"/>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8" name="Arrow: Chevron 97">
              <a:extLst>
                <a:ext uri="{FF2B5EF4-FFF2-40B4-BE49-F238E27FC236}">
                  <a16:creationId xmlns:a16="http://schemas.microsoft.com/office/drawing/2014/main" id="{9273A49A-921C-6B6D-B688-E9F6E611D31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9" name="Arrow: Chevron 98">
              <a:extLst>
                <a:ext uri="{FF2B5EF4-FFF2-40B4-BE49-F238E27FC236}">
                  <a16:creationId xmlns:a16="http://schemas.microsoft.com/office/drawing/2014/main" id="{D436B7EF-AC91-AE0E-6A2D-5BB80E8E1E7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0" name="Arrow: Chevron 99">
              <a:extLst>
                <a:ext uri="{FF2B5EF4-FFF2-40B4-BE49-F238E27FC236}">
                  <a16:creationId xmlns:a16="http://schemas.microsoft.com/office/drawing/2014/main" id="{6180418A-6063-28E9-5F1E-1A1835522E05}"/>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22" name="Rectangle 21">
            <a:extLst>
              <a:ext uri="{FF2B5EF4-FFF2-40B4-BE49-F238E27FC236}">
                <a16:creationId xmlns:a16="http://schemas.microsoft.com/office/drawing/2014/main" id="{D97DD93F-7770-EC96-763A-838B6D759D3B}"/>
              </a:ext>
            </a:extLst>
          </p:cNvPr>
          <p:cNvSpPr/>
          <p:nvPr/>
        </p:nvSpPr>
        <p:spPr>
          <a:xfrm>
            <a:off x="1015406" y="645662"/>
            <a:ext cx="346621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dirty="0">
                <a:solidFill>
                  <a:srgbClr val="1F355E"/>
                </a:solidFill>
                <a:latin typeface="Arial" panose="020B0604020202020204" pitchFamily="34" charset="0"/>
                <a:cs typeface="Arial" panose="020B0604020202020204" pitchFamily="34" charset="0"/>
              </a:rPr>
              <a:t>MAINTAINING HIGH</a:t>
            </a:r>
            <a:r>
              <a:rPr lang="en-GB" sz="1200" dirty="0">
                <a:solidFill>
                  <a:srgbClr val="1F355E"/>
                </a:solidFill>
                <a:latin typeface="Arial" panose="020B0604020202020204" pitchFamily="34" charset="0"/>
                <a:cs typeface="Arial" panose="020B0604020202020204" pitchFamily="34" charset="0"/>
              </a:rPr>
              <a:t>-</a:t>
            </a:r>
            <a:r>
              <a:rPr lang="en-GB" sz="1200" b="1" dirty="0">
                <a:solidFill>
                  <a:srgbClr val="1F355E"/>
                </a:solidFill>
                <a:latin typeface="Arial" panose="020B0604020202020204" pitchFamily="34" charset="0"/>
                <a:cs typeface="Arial" panose="020B0604020202020204" pitchFamily="34" charset="0"/>
              </a:rPr>
              <a:t>QUALITY CARE </a:t>
            </a:r>
          </a:p>
          <a:p>
            <a:pPr algn="l" defTabSz="447714">
              <a:defRPr/>
            </a:pPr>
            <a:r>
              <a:rPr lang="en-GB" sz="1050" b="0" dirty="0">
                <a:solidFill>
                  <a:srgbClr val="1F355E"/>
                </a:solidFill>
                <a:latin typeface="Arial" panose="020B0604020202020204" pitchFamily="34" charset="0"/>
                <a:cs typeface="Arial" panose="020B0604020202020204" pitchFamily="34" charset="0"/>
              </a:rPr>
              <a:t>Modern digital, data and technology is essential to delivering the high-quality care our patients expect and enacting a more preventative model that supports residents to stay healthy. If SBU don’t act now to keep pace with more digitally mature health systems, our patients risk poorer outcomes in the longer-term by comparison</a:t>
            </a:r>
          </a:p>
        </p:txBody>
      </p:sp>
      <p:sp>
        <p:nvSpPr>
          <p:cNvPr id="23" name="Rectangle 22">
            <a:extLst>
              <a:ext uri="{FF2B5EF4-FFF2-40B4-BE49-F238E27FC236}">
                <a16:creationId xmlns:a16="http://schemas.microsoft.com/office/drawing/2014/main" id="{E4847C27-26F1-89D4-0EB8-41E6827B2EED}"/>
              </a:ext>
            </a:extLst>
          </p:cNvPr>
          <p:cNvSpPr/>
          <p:nvPr/>
        </p:nvSpPr>
        <p:spPr>
          <a:xfrm>
            <a:off x="5470884" y="346443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endParaRPr lang="en-GB" sz="1050"/>
          </a:p>
        </p:txBody>
      </p:sp>
      <p:sp>
        <p:nvSpPr>
          <p:cNvPr id="24" name="Rectangle 23">
            <a:extLst>
              <a:ext uri="{FF2B5EF4-FFF2-40B4-BE49-F238E27FC236}">
                <a16:creationId xmlns:a16="http://schemas.microsoft.com/office/drawing/2014/main" id="{E5654F51-566E-3EE9-47F7-913BCC7A36BD}"/>
              </a:ext>
            </a:extLst>
          </p:cNvPr>
          <p:cNvSpPr/>
          <p:nvPr/>
        </p:nvSpPr>
        <p:spPr>
          <a:xfrm>
            <a:off x="5470884" y="201080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dirty="0">
                <a:solidFill>
                  <a:srgbClr val="1F355E"/>
                </a:solidFill>
                <a:latin typeface="Arial" panose="020B0604020202020204" pitchFamily="34" charset="0"/>
                <a:cs typeface="Arial" panose="020B0604020202020204" pitchFamily="34" charset="0"/>
              </a:rPr>
              <a:t>AVOID LEAVING IT TOO LATE</a:t>
            </a:r>
          </a:p>
          <a:p>
            <a:pPr marL="0" lvl="1" indent="0" algn="l">
              <a:lnSpc>
                <a:spcPct val="100000"/>
              </a:lnSpc>
              <a:buClr>
                <a:srgbClr val="7F7F7F"/>
              </a:buClr>
              <a:defRPr/>
            </a:pPr>
            <a:r>
              <a:rPr lang="en-GB" sz="1050" b="0" dirty="0">
                <a:solidFill>
                  <a:srgbClr val="1F355E"/>
                </a:solidFill>
                <a:latin typeface="Arial" panose="020B0604020202020204" pitchFamily="34" charset="0"/>
                <a:cs typeface="Arial" panose="020B0604020202020204" pitchFamily="34" charset="0"/>
              </a:rPr>
              <a:t>On average it takes ten years, supported by considerable investment, for an organisation to move from a HIMSS digital maturity score of Stage 1 to Stage 7 – SBU wants to be a UK exempla Stage 7 by 2036 and that means investing in our system now. We outline the importance of HIMSS scores on the next slide</a:t>
            </a:r>
          </a:p>
        </p:txBody>
      </p:sp>
      <p:sp>
        <p:nvSpPr>
          <p:cNvPr id="25" name="Rectangle 24">
            <a:extLst>
              <a:ext uri="{FF2B5EF4-FFF2-40B4-BE49-F238E27FC236}">
                <a16:creationId xmlns:a16="http://schemas.microsoft.com/office/drawing/2014/main" id="{E19E3653-E332-BA35-B9A5-B44EE551752C}"/>
              </a:ext>
            </a:extLst>
          </p:cNvPr>
          <p:cNvSpPr/>
          <p:nvPr/>
        </p:nvSpPr>
        <p:spPr>
          <a:xfrm>
            <a:off x="1015405" y="3191594"/>
            <a:ext cx="3556595"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dirty="0">
                <a:solidFill>
                  <a:srgbClr val="1F355E"/>
                </a:solidFill>
                <a:latin typeface="Arial" panose="020B0604020202020204" pitchFamily="34" charset="0"/>
                <a:cs typeface="Arial" panose="020B0604020202020204" pitchFamily="34" charset="0"/>
              </a:rPr>
              <a:t>STRIKING A BALANCE BETWEEN NATIONAL COLLABORATION &amp; LOCAL INNOVATION</a:t>
            </a:r>
            <a:endParaRPr lang="en-GB" sz="1200" b="1" dirty="0">
              <a:solidFill>
                <a:srgbClr val="1F355E"/>
              </a:solidFill>
              <a:latin typeface="Arial" panose="020B0604020202020204" pitchFamily="34" charset="0"/>
              <a:cs typeface="Arial" panose="020B0604020202020204" pitchFamily="34" charset="0"/>
            </a:endParaRPr>
          </a:p>
          <a:p>
            <a:pPr marL="0" lvl="1" indent="0" algn="l">
              <a:lnSpc>
                <a:spcPct val="100000"/>
              </a:lnSpc>
              <a:buClr>
                <a:srgbClr val="7F7F7F"/>
              </a:buClr>
              <a:defRPr/>
            </a:pPr>
            <a:r>
              <a:rPr lang="en-GB" sz="1050" b="0" dirty="0">
                <a:solidFill>
                  <a:srgbClr val="1F355E"/>
                </a:solidFill>
                <a:latin typeface="Arial" panose="020B0604020202020204" pitchFamily="34" charset="0"/>
                <a:cs typeface="Arial" panose="020B0604020202020204" pitchFamily="34" charset="0"/>
              </a:rPr>
              <a:t>SBU needs to continue to shape, lead and influence the national digital strategy, in its position as a national digital influencer. However, this must be balanced against the need to act locally to meet SBU specific needs. If we don’t get this balance right, risk being unable to capitalise on both local and national opportunities for our population</a:t>
            </a:r>
          </a:p>
        </p:txBody>
      </p:sp>
      <p:sp>
        <p:nvSpPr>
          <p:cNvPr id="26" name="Rectangle 25">
            <a:extLst>
              <a:ext uri="{FF2B5EF4-FFF2-40B4-BE49-F238E27FC236}">
                <a16:creationId xmlns:a16="http://schemas.microsoft.com/office/drawing/2014/main" id="{A27D2345-F160-A6AD-4C4F-D9675A9C4394}"/>
              </a:ext>
            </a:extLst>
          </p:cNvPr>
          <p:cNvSpPr/>
          <p:nvPr/>
        </p:nvSpPr>
        <p:spPr>
          <a:xfrm>
            <a:off x="1015406" y="2010804"/>
            <a:ext cx="3460864"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dirty="0">
                <a:solidFill>
                  <a:srgbClr val="1F355E"/>
                </a:solidFill>
                <a:latin typeface="Arial" panose="020B0604020202020204" pitchFamily="34" charset="0"/>
                <a:cs typeface="Arial" panose="020B0604020202020204" pitchFamily="34" charset="0"/>
              </a:rPr>
              <a:t>REDUCING</a:t>
            </a:r>
            <a:r>
              <a:rPr lang="en-GB" sz="1200" dirty="0">
                <a:solidFill>
                  <a:srgbClr val="1F355E"/>
                </a:solidFill>
              </a:rPr>
              <a:t> PRESSURE ON RESOURCES</a:t>
            </a:r>
            <a:endParaRPr lang="en-GB" sz="1200" b="1" dirty="0">
              <a:solidFill>
                <a:srgbClr val="1F355E"/>
              </a:solidFill>
            </a:endParaRPr>
          </a:p>
          <a:p>
            <a:pPr algn="l" defTabSz="447714">
              <a:defRPr/>
            </a:pPr>
            <a:r>
              <a:rPr lang="en-GB" sz="1050" b="0" kern="0" dirty="0">
                <a:solidFill>
                  <a:srgbClr val="1F355E"/>
                </a:solidFill>
              </a:rPr>
              <a:t>As the complexity of the SBU digital infrastructure increases organically across the system it puts more and more pressure </a:t>
            </a:r>
            <a:r>
              <a:rPr lang="en-GB" sz="1050" b="0" dirty="0">
                <a:solidFill>
                  <a:srgbClr val="1F355E"/>
                </a:solidFill>
              </a:rPr>
              <a:t>on the digital team and wider NHS service</a:t>
            </a:r>
            <a:r>
              <a:rPr lang="en-GB" sz="1050" b="0" kern="0" dirty="0">
                <a:solidFill>
                  <a:srgbClr val="1F355E"/>
                </a:solidFill>
              </a:rPr>
              <a:t>. SBU needs to work towards a simpler overarching architecture now to ensure we are maximising the value of our resources over the next ten years</a:t>
            </a:r>
            <a:endParaRPr lang="en-GB" sz="1050" b="0" kern="0" dirty="0">
              <a:solidFill>
                <a:srgbClr val="1F355E"/>
              </a:solidFill>
              <a:latin typeface="Arial" panose="020B0604020202020204"/>
            </a:endParaRPr>
          </a:p>
        </p:txBody>
      </p:sp>
      <p:sp>
        <p:nvSpPr>
          <p:cNvPr id="27" name="Rectangle 26">
            <a:extLst>
              <a:ext uri="{FF2B5EF4-FFF2-40B4-BE49-F238E27FC236}">
                <a16:creationId xmlns:a16="http://schemas.microsoft.com/office/drawing/2014/main" id="{CBA22FBD-E1C7-1E14-E489-3B71380F495A}"/>
              </a:ext>
            </a:extLst>
          </p:cNvPr>
          <p:cNvSpPr/>
          <p:nvPr/>
        </p:nvSpPr>
        <p:spPr>
          <a:xfrm>
            <a:off x="5473902" y="645662"/>
            <a:ext cx="3546698"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dirty="0">
                <a:solidFill>
                  <a:srgbClr val="1F355E"/>
                </a:solidFill>
                <a:latin typeface="Arial" panose="020B0604020202020204" pitchFamily="34" charset="0"/>
                <a:cs typeface="Arial" panose="020B0604020202020204" pitchFamily="34" charset="0"/>
              </a:rPr>
              <a:t>REDUCING INEQUALITIES</a:t>
            </a:r>
          </a:p>
          <a:p>
            <a:pPr marL="0" lvl="1" indent="0" algn="l">
              <a:lnSpc>
                <a:spcPct val="100000"/>
              </a:lnSpc>
              <a:buClr>
                <a:srgbClr val="7F7F7F"/>
              </a:buClr>
              <a:defRPr/>
            </a:pPr>
            <a:r>
              <a:rPr lang="en-GB" sz="1050" b="0" kern="0" dirty="0">
                <a:solidFill>
                  <a:srgbClr val="1F355E"/>
                </a:solidFill>
                <a:latin typeface="Arial" panose="020B0604020202020204" pitchFamily="34" charset="0"/>
                <a:cs typeface="Arial" panose="020B0604020202020204" pitchFamily="34" charset="0"/>
              </a:rPr>
              <a:t>We know that </a:t>
            </a:r>
            <a:r>
              <a:rPr lang="en-GB" sz="1050" b="0" dirty="0">
                <a:solidFill>
                  <a:srgbClr val="1F355E"/>
                </a:solidFill>
                <a:latin typeface="Arial" panose="020B0604020202020204" pitchFamily="34" charset="0"/>
                <a:cs typeface="Arial" panose="020B0604020202020204" pitchFamily="34" charset="0"/>
              </a:rPr>
              <a:t>minorities and </a:t>
            </a:r>
            <a:r>
              <a:rPr lang="en-GB" sz="1050" b="0" kern="0" dirty="0">
                <a:solidFill>
                  <a:srgbClr val="1F355E"/>
                </a:solidFill>
                <a:latin typeface="Arial" panose="020B0604020202020204" pitchFamily="34" charset="0"/>
                <a:cs typeface="Arial" panose="020B0604020202020204" pitchFamily="34" charset="0"/>
              </a:rPr>
              <a:t>underserved groups in Swansea Bay experience worse health outcomes than the general population. By investing in our data and developing more advanced analytics capabilities we can better meet the needs of those communities. </a:t>
            </a:r>
            <a:r>
              <a:rPr lang="en-GB" sz="1050" b="0" dirty="0">
                <a:solidFill>
                  <a:srgbClr val="1F355E"/>
                </a:solidFill>
                <a:latin typeface="Arial" panose="020B0604020202020204" pitchFamily="34" charset="0"/>
                <a:cs typeface="Arial" panose="020B0604020202020204" pitchFamily="34" charset="0"/>
              </a:rPr>
              <a:t>We need to act now to grow those capabilities and improve the equity of outcomes for our patients by 2036</a:t>
            </a:r>
            <a:endParaRPr lang="en-GB" sz="1050" b="0" kern="0" dirty="0">
              <a:solidFill>
                <a:srgbClr val="1F355E"/>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4B1B0713-FCA0-22EA-6C31-5BED3D7FDD27}"/>
              </a:ext>
            </a:extLst>
          </p:cNvPr>
          <p:cNvSpPr txBox="1"/>
          <p:nvPr/>
        </p:nvSpPr>
        <p:spPr>
          <a:xfrm>
            <a:off x="114186"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1</a:t>
            </a:r>
          </a:p>
        </p:txBody>
      </p:sp>
      <p:sp>
        <p:nvSpPr>
          <p:cNvPr id="29" name="TextBox 28">
            <a:extLst>
              <a:ext uri="{FF2B5EF4-FFF2-40B4-BE49-F238E27FC236}">
                <a16:creationId xmlns:a16="http://schemas.microsoft.com/office/drawing/2014/main" id="{095A6B88-3B94-BCC8-E308-E6CB3E19CEB7}"/>
              </a:ext>
            </a:extLst>
          </p:cNvPr>
          <p:cNvSpPr txBox="1"/>
          <p:nvPr/>
        </p:nvSpPr>
        <p:spPr>
          <a:xfrm>
            <a:off x="114186" y="3187087"/>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3</a:t>
            </a:r>
          </a:p>
        </p:txBody>
      </p:sp>
      <p:sp>
        <p:nvSpPr>
          <p:cNvPr id="30" name="TextBox 29">
            <a:extLst>
              <a:ext uri="{FF2B5EF4-FFF2-40B4-BE49-F238E27FC236}">
                <a16:creationId xmlns:a16="http://schemas.microsoft.com/office/drawing/2014/main" id="{69222FF5-CB4A-4230-D62B-C5076307259E}"/>
              </a:ext>
            </a:extLst>
          </p:cNvPr>
          <p:cNvSpPr txBox="1"/>
          <p:nvPr/>
        </p:nvSpPr>
        <p:spPr>
          <a:xfrm>
            <a:off x="114186"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2</a:t>
            </a:r>
          </a:p>
        </p:txBody>
      </p:sp>
      <p:sp>
        <p:nvSpPr>
          <p:cNvPr id="31" name="TextBox 30">
            <a:extLst>
              <a:ext uri="{FF2B5EF4-FFF2-40B4-BE49-F238E27FC236}">
                <a16:creationId xmlns:a16="http://schemas.microsoft.com/office/drawing/2014/main" id="{931B875F-0FF7-B123-AF0D-5F17C7993FBD}"/>
              </a:ext>
            </a:extLst>
          </p:cNvPr>
          <p:cNvSpPr txBox="1"/>
          <p:nvPr/>
        </p:nvSpPr>
        <p:spPr>
          <a:xfrm>
            <a:off x="4479928"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4</a:t>
            </a:r>
          </a:p>
        </p:txBody>
      </p:sp>
      <p:sp>
        <p:nvSpPr>
          <p:cNvPr id="32" name="TextBox 31">
            <a:extLst>
              <a:ext uri="{FF2B5EF4-FFF2-40B4-BE49-F238E27FC236}">
                <a16:creationId xmlns:a16="http://schemas.microsoft.com/office/drawing/2014/main" id="{E6C4DF72-9A79-DB82-A2B0-3D37E159AF9D}"/>
              </a:ext>
            </a:extLst>
          </p:cNvPr>
          <p:cNvSpPr txBox="1"/>
          <p:nvPr/>
        </p:nvSpPr>
        <p:spPr>
          <a:xfrm>
            <a:off x="4477109"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5</a:t>
            </a:r>
          </a:p>
        </p:txBody>
      </p:sp>
      <p:sp>
        <p:nvSpPr>
          <p:cNvPr id="36" name="Rectangle 35">
            <a:extLst>
              <a:ext uri="{FF2B5EF4-FFF2-40B4-BE49-F238E27FC236}">
                <a16:creationId xmlns:a16="http://schemas.microsoft.com/office/drawing/2014/main" id="{F7911D2D-6079-794F-EDBA-FDC02F2397EF}"/>
              </a:ext>
            </a:extLst>
          </p:cNvPr>
          <p:cNvSpPr/>
          <p:nvPr/>
        </p:nvSpPr>
        <p:spPr>
          <a:xfrm>
            <a:off x="4978309" y="3222808"/>
            <a:ext cx="3722892" cy="1101394"/>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Having made considerable progress in recent years, SBU have created the perfect opportunity to deliver a single unified digital, data and technology vision for the people of Swansea Bay by 2036. But - this will only be possible if we act now!</a:t>
            </a:r>
          </a:p>
        </p:txBody>
      </p:sp>
      <p:sp>
        <p:nvSpPr>
          <p:cNvPr id="3" name="Footer Placeholder 3">
            <a:extLst>
              <a:ext uri="{FF2B5EF4-FFF2-40B4-BE49-F238E27FC236}">
                <a16:creationId xmlns:a16="http://schemas.microsoft.com/office/drawing/2014/main" id="{6733880A-68D0-461E-BC39-24E9BA0F0C5C}"/>
              </a:ext>
            </a:extLst>
          </p:cNvPr>
          <p:cNvSpPr>
            <a:spLocks noGrp="1"/>
          </p:cNvSpPr>
          <p:nvPr>
            <p:ph type="ftr" sz="quarter" idx="3"/>
          </p:nvPr>
        </p:nvSpPr>
        <p:spPr>
          <a:xfrm>
            <a:off x="2200041" y="4646887"/>
            <a:ext cx="4743917" cy="378477"/>
          </a:xfrm>
        </p:spPr>
        <p:txBody>
          <a:bodyPr/>
          <a:lstStyle/>
          <a:p>
            <a:r>
              <a:rPr lang="en-GB" dirty="0"/>
              <a:t>Digitally Enabling the One Bay Way</a:t>
            </a:r>
          </a:p>
        </p:txBody>
      </p:sp>
    </p:spTree>
    <p:extLst>
      <p:ext uri="{BB962C8B-B14F-4D97-AF65-F5344CB8AC3E}">
        <p14:creationId xmlns:p14="http://schemas.microsoft.com/office/powerpoint/2010/main" val="291276753"/>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2058A3-5E20-9D8B-F7DC-B776CEC9A63A}"/>
            </a:ext>
          </a:extLst>
        </p:cNvPr>
        <p:cNvGrpSpPr/>
        <p:nvPr/>
      </p:nvGrpSpPr>
      <p:grpSpPr>
        <a:xfrm>
          <a:off x="0" y="0"/>
          <a:ext cx="0" cy="0"/>
          <a:chOff x="0" y="0"/>
          <a:chExt cx="0" cy="0"/>
        </a:xfrm>
      </p:grpSpPr>
      <p:sp>
        <p:nvSpPr>
          <p:cNvPr id="21" name="Freeform: Shape 20">
            <a:extLst>
              <a:ext uri="{FF2B5EF4-FFF2-40B4-BE49-F238E27FC236}">
                <a16:creationId xmlns:a16="http://schemas.microsoft.com/office/drawing/2014/main" id="{C550F973-634A-9428-BC7F-196402B6E148}"/>
              </a:ext>
            </a:extLst>
          </p:cNvPr>
          <p:cNvSpPr/>
          <p:nvPr/>
        </p:nvSpPr>
        <p:spPr>
          <a:xfrm>
            <a:off x="2947676"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p:spPr>
        <p:style>
          <a:lnRef idx="0">
            <a:schemeClr val="accent6">
              <a:shade val="90000"/>
              <a:hueOff val="0"/>
              <a:satOff val="0"/>
              <a:lumOff val="0"/>
              <a:alphaOff val="0"/>
            </a:schemeClr>
          </a:lnRef>
          <a:fillRef idx="1">
            <a:schemeClr val="accent6">
              <a:shade val="90000"/>
              <a:hueOff val="0"/>
              <a:satOff val="0"/>
              <a:lumOff val="0"/>
              <a:alphaOff val="0"/>
            </a:schemeClr>
          </a:fillRef>
          <a:effectRef idx="0">
            <a:schemeClr val="accent6">
              <a:shade val="90000"/>
              <a:hueOff val="0"/>
              <a:satOff val="0"/>
              <a:lumOff val="0"/>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US" sz="1400" kern="1200"/>
          </a:p>
        </p:txBody>
      </p:sp>
      <p:sp>
        <p:nvSpPr>
          <p:cNvPr id="22" name="Rectangle 21">
            <a:extLst>
              <a:ext uri="{FF2B5EF4-FFF2-40B4-BE49-F238E27FC236}">
                <a16:creationId xmlns:a16="http://schemas.microsoft.com/office/drawing/2014/main" id="{73186CF4-ED8A-40A1-0C33-BE468E03D355}"/>
              </a:ext>
            </a:extLst>
          </p:cNvPr>
          <p:cNvSpPr/>
          <p:nvPr/>
        </p:nvSpPr>
        <p:spPr>
          <a:xfrm>
            <a:off x="3536100" y="1284030"/>
            <a:ext cx="2071799" cy="1702276"/>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1200" kern="1200" dirty="0">
                <a:solidFill>
                  <a:schemeClr val="bg1"/>
                </a:solidFill>
                <a:latin typeface="Helvetica Neue Medium"/>
                <a:sym typeface="Helvetica Neue Medium"/>
              </a:rPr>
              <a:t>Collaborative</a:t>
            </a:r>
          </a:p>
          <a:p>
            <a:pPr marL="0" lvl="0" indent="0" algn="ctr" defTabSz="622300">
              <a:lnSpc>
                <a:spcPct val="90000"/>
              </a:lnSpc>
              <a:spcBef>
                <a:spcPct val="0"/>
              </a:spcBef>
              <a:spcAft>
                <a:spcPct val="35000"/>
              </a:spcAft>
              <a:buNone/>
            </a:pPr>
            <a:r>
              <a:rPr lang="en-GB" sz="1200" b="0" kern="1200" dirty="0">
                <a:solidFill>
                  <a:schemeClr val="bg1"/>
                </a:solidFill>
                <a:latin typeface="Helvetica Neue Medium"/>
                <a:sym typeface="Helvetica Neue Medium"/>
              </a:rPr>
              <a:t>Working together as a health board, by actively engaging clinicians, non-clinical staff and our population, and maintaining a strong focus on national, regional and local partnerships</a:t>
            </a:r>
          </a:p>
        </p:txBody>
      </p:sp>
      <p:sp>
        <p:nvSpPr>
          <p:cNvPr id="23" name="Freeform: Shape 22">
            <a:extLst>
              <a:ext uri="{FF2B5EF4-FFF2-40B4-BE49-F238E27FC236}">
                <a16:creationId xmlns:a16="http://schemas.microsoft.com/office/drawing/2014/main" id="{49A75E5E-9874-B788-C6D3-8FED5D767936}"/>
              </a:ext>
            </a:extLst>
          </p:cNvPr>
          <p:cNvSpPr/>
          <p:nvPr/>
        </p:nvSpPr>
        <p:spPr>
          <a:xfrm>
            <a:off x="5717569"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a:solidFill>
            <a:schemeClr val="accent6"/>
          </a:solidFill>
        </p:spPr>
        <p:style>
          <a:lnRef idx="0">
            <a:schemeClr val="accent6">
              <a:shade val="90000"/>
              <a:hueOff val="-444772"/>
              <a:satOff val="-35434"/>
              <a:lumOff val="45088"/>
              <a:alphaOff val="0"/>
            </a:schemeClr>
          </a:lnRef>
          <a:fillRef idx="1">
            <a:schemeClr val="accent6">
              <a:shade val="90000"/>
              <a:hueOff val="-444772"/>
              <a:satOff val="-35434"/>
              <a:lumOff val="45088"/>
              <a:alphaOff val="0"/>
            </a:schemeClr>
          </a:fillRef>
          <a:effectRef idx="0">
            <a:schemeClr val="accent6">
              <a:shade val="90000"/>
              <a:hueOff val="-444772"/>
              <a:satOff val="-35434"/>
              <a:lumOff val="45088"/>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GB" sz="1400" kern="1200"/>
          </a:p>
        </p:txBody>
      </p:sp>
      <p:sp>
        <p:nvSpPr>
          <p:cNvPr id="24" name="Speech Bubble: Rectangle with Corners Rounded 23">
            <a:extLst>
              <a:ext uri="{FF2B5EF4-FFF2-40B4-BE49-F238E27FC236}">
                <a16:creationId xmlns:a16="http://schemas.microsoft.com/office/drawing/2014/main" id="{548EB825-2EEC-E116-F16D-E73D5256F831}"/>
              </a:ext>
            </a:extLst>
          </p:cNvPr>
          <p:cNvSpPr/>
          <p:nvPr/>
        </p:nvSpPr>
        <p:spPr>
          <a:xfrm>
            <a:off x="6181406" y="1284030"/>
            <a:ext cx="2585174" cy="1094595"/>
          </a:xfrm>
          <a:prstGeom prst="wedgeRoundRectCallout">
            <a:avLst>
              <a:gd name="adj1" fmla="val -9483"/>
              <a:gd name="adj2" fmla="val 61877"/>
              <a:gd name="adj3" fmla="val 16667"/>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lvl="0" algn="l" defTabSz="800100">
              <a:lnSpc>
                <a:spcPct val="90000"/>
              </a:lnSpc>
              <a:spcBef>
                <a:spcPct val="0"/>
              </a:spcBef>
              <a:spcAft>
                <a:spcPct val="35000"/>
              </a:spcAft>
            </a:pPr>
            <a:r>
              <a:rPr lang="en-US" sz="800" kern="1200" dirty="0">
                <a:solidFill>
                  <a:srgbClr val="1F355E"/>
                </a:solidFill>
                <a:latin typeface="Arial" panose="020B0604020202020204" pitchFamily="34" charset="0"/>
                <a:cs typeface="Arial" panose="020B0604020202020204" pitchFamily="34" charset="0"/>
              </a:rPr>
              <a:t>As a patient I can:</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Access cutting edge services and technology facilitated by creative high-quality solutions that deliver better insight and improvement for my health</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Receive leading edge care and treatment personalised to my needs, and benefit from digital technologies giving me equal access to services</a:t>
            </a:r>
          </a:p>
          <a:p>
            <a:pPr marL="171450" lvl="0" indent="-171450" algn="l" defTabSz="800100">
              <a:lnSpc>
                <a:spcPct val="90000"/>
              </a:lnSpc>
              <a:spcBef>
                <a:spcPct val="0"/>
              </a:spcBef>
              <a:spcAft>
                <a:spcPct val="35000"/>
              </a:spcAft>
              <a:buFont typeface="Arial" panose="020B0604020202020204" pitchFamily="34" charset="0"/>
              <a:buChar char="•"/>
            </a:pPr>
            <a:endParaRPr lang="en-US" sz="800" b="0" kern="1200" dirty="0">
              <a:solidFill>
                <a:srgbClr val="1F355E"/>
              </a:solidFill>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2BB84D83-9F75-7092-60CA-1D69C031DE53}"/>
              </a:ext>
            </a:extLst>
          </p:cNvPr>
          <p:cNvSpPr/>
          <p:nvPr/>
        </p:nvSpPr>
        <p:spPr>
          <a:xfrm>
            <a:off x="632156" y="1007682"/>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What we heard</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8" name="Rectangle: Rounded Corners 7">
            <a:extLst>
              <a:ext uri="{FF2B5EF4-FFF2-40B4-BE49-F238E27FC236}">
                <a16:creationId xmlns:a16="http://schemas.microsoft.com/office/drawing/2014/main" id="{B9CC812F-CD01-BB0D-6F2C-C764B1FCAF5E}"/>
              </a:ext>
            </a:extLst>
          </p:cNvPr>
          <p:cNvSpPr/>
          <p:nvPr/>
        </p:nvSpPr>
        <p:spPr>
          <a:xfrm>
            <a:off x="6469735"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What this will mean</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9" name="Rectangle: Rounded Corners 8">
            <a:extLst>
              <a:ext uri="{FF2B5EF4-FFF2-40B4-BE49-F238E27FC236}">
                <a16:creationId xmlns:a16="http://schemas.microsoft.com/office/drawing/2014/main" id="{7ABC110A-F496-A8D5-7FBF-EBC6BB88A3E7}"/>
              </a:ext>
            </a:extLst>
          </p:cNvPr>
          <p:cNvSpPr/>
          <p:nvPr/>
        </p:nvSpPr>
        <p:spPr>
          <a:xfrm>
            <a:off x="3532043"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Our principle</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grpSp>
        <p:nvGrpSpPr>
          <p:cNvPr id="33" name="Group 32">
            <a:extLst>
              <a:ext uri="{FF2B5EF4-FFF2-40B4-BE49-F238E27FC236}">
                <a16:creationId xmlns:a16="http://schemas.microsoft.com/office/drawing/2014/main" id="{CCFECAE3-413E-7C24-4ED8-0A96F4F9DEC3}"/>
              </a:ext>
            </a:extLst>
          </p:cNvPr>
          <p:cNvGrpSpPr/>
          <p:nvPr/>
        </p:nvGrpSpPr>
        <p:grpSpPr>
          <a:xfrm>
            <a:off x="4159867" y="2922413"/>
            <a:ext cx="839014" cy="839014"/>
            <a:chOff x="1070485" y="2403686"/>
            <a:chExt cx="839014" cy="839014"/>
          </a:xfrm>
        </p:grpSpPr>
        <p:sp>
          <p:nvSpPr>
            <p:cNvPr id="30" name="Oval 29">
              <a:extLst>
                <a:ext uri="{FF2B5EF4-FFF2-40B4-BE49-F238E27FC236}">
                  <a16:creationId xmlns:a16="http://schemas.microsoft.com/office/drawing/2014/main" id="{D93ED4E4-016B-1C14-25C9-C93262F4E22F}"/>
                </a:ext>
              </a:extLst>
            </p:cNvPr>
            <p:cNvSpPr/>
            <p:nvPr/>
          </p:nvSpPr>
          <p:spPr>
            <a:xfrm>
              <a:off x="1070485" y="2403686"/>
              <a:ext cx="839014" cy="839014"/>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1" name="Oval 30">
              <a:extLst>
                <a:ext uri="{FF2B5EF4-FFF2-40B4-BE49-F238E27FC236}">
                  <a16:creationId xmlns:a16="http://schemas.microsoft.com/office/drawing/2014/main" id="{1B083B96-0E94-0E51-7156-5035BC77071E}"/>
                </a:ext>
              </a:extLst>
            </p:cNvPr>
            <p:cNvSpPr/>
            <p:nvPr/>
          </p:nvSpPr>
          <p:spPr>
            <a:xfrm>
              <a:off x="1147092" y="2480293"/>
              <a:ext cx="685800" cy="6858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59" name="Speech Bubble: Rectangle with Corners Rounded 58">
            <a:extLst>
              <a:ext uri="{FF2B5EF4-FFF2-40B4-BE49-F238E27FC236}">
                <a16:creationId xmlns:a16="http://schemas.microsoft.com/office/drawing/2014/main" id="{C7DD4F37-DD10-D80E-573B-36A5F7E84B58}"/>
              </a:ext>
            </a:extLst>
          </p:cNvPr>
          <p:cNvSpPr/>
          <p:nvPr/>
        </p:nvSpPr>
        <p:spPr>
          <a:xfrm>
            <a:off x="7460501" y="2491914"/>
            <a:ext cx="1539635" cy="988690"/>
          </a:xfrm>
          <a:prstGeom prst="wedgeRoundRectCallout">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pPr>
            <a:r>
              <a:rPr lang="en-US" sz="800" kern="1200" dirty="0">
                <a:solidFill>
                  <a:srgbClr val="1F355E"/>
                </a:solidFill>
                <a:latin typeface="Arial" panose="020B0604020202020204" pitchFamily="34" charset="0"/>
                <a:cs typeface="Arial" panose="020B0604020202020204" pitchFamily="34" charset="0"/>
              </a:rPr>
              <a:t>As a digital colleague I: </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Help design, implement and improve exciting and original systems improving the working life of my colleagues and the  patients I serve </a:t>
            </a:r>
          </a:p>
        </p:txBody>
      </p:sp>
      <p:grpSp>
        <p:nvGrpSpPr>
          <p:cNvPr id="60" name="Group 59">
            <a:extLst>
              <a:ext uri="{FF2B5EF4-FFF2-40B4-BE49-F238E27FC236}">
                <a16:creationId xmlns:a16="http://schemas.microsoft.com/office/drawing/2014/main" id="{7485E1FB-133E-8923-960A-CAC4B03AA3B7}"/>
              </a:ext>
            </a:extLst>
          </p:cNvPr>
          <p:cNvGrpSpPr/>
          <p:nvPr/>
        </p:nvGrpSpPr>
        <p:grpSpPr>
          <a:xfrm>
            <a:off x="8608985" y="3267603"/>
            <a:ext cx="367842" cy="366927"/>
            <a:chOff x="3250385" y="3959913"/>
            <a:chExt cx="367842" cy="366927"/>
          </a:xfrm>
        </p:grpSpPr>
        <p:sp>
          <p:nvSpPr>
            <p:cNvPr id="61" name="Oval 60">
              <a:extLst>
                <a:ext uri="{FF2B5EF4-FFF2-40B4-BE49-F238E27FC236}">
                  <a16:creationId xmlns:a16="http://schemas.microsoft.com/office/drawing/2014/main" id="{6F1C61B3-0602-14FA-5D9C-631CC10510E8}"/>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2" name="Graphic 61" descr="Female Profile with solid fill">
              <a:extLst>
                <a:ext uri="{FF2B5EF4-FFF2-40B4-BE49-F238E27FC236}">
                  <a16:creationId xmlns:a16="http://schemas.microsoft.com/office/drawing/2014/main" id="{3321A03C-1174-8439-116C-813532A3F37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04189" y="4006620"/>
              <a:ext cx="264759" cy="264759"/>
            </a:xfrm>
            <a:prstGeom prst="rect">
              <a:avLst/>
            </a:prstGeom>
          </p:spPr>
        </p:pic>
      </p:grpSp>
      <p:grpSp>
        <p:nvGrpSpPr>
          <p:cNvPr id="63" name="Group 62">
            <a:extLst>
              <a:ext uri="{FF2B5EF4-FFF2-40B4-BE49-F238E27FC236}">
                <a16:creationId xmlns:a16="http://schemas.microsoft.com/office/drawing/2014/main" id="{F4EAF032-563C-1B72-8447-38276629F28A}"/>
              </a:ext>
            </a:extLst>
          </p:cNvPr>
          <p:cNvGrpSpPr/>
          <p:nvPr/>
        </p:nvGrpSpPr>
        <p:grpSpPr>
          <a:xfrm>
            <a:off x="8549649" y="1646709"/>
            <a:ext cx="367842" cy="366927"/>
            <a:chOff x="2407162" y="2853786"/>
            <a:chExt cx="367842" cy="366927"/>
          </a:xfrm>
        </p:grpSpPr>
        <p:sp>
          <p:nvSpPr>
            <p:cNvPr id="64" name="Oval 63">
              <a:extLst>
                <a:ext uri="{FF2B5EF4-FFF2-40B4-BE49-F238E27FC236}">
                  <a16:creationId xmlns:a16="http://schemas.microsoft.com/office/drawing/2014/main" id="{E84187B0-BB1F-B16A-AE6F-967C782BEB9A}"/>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5" name="Graphic 64" descr="Man with solid fill">
              <a:extLst>
                <a:ext uri="{FF2B5EF4-FFF2-40B4-BE49-F238E27FC236}">
                  <a16:creationId xmlns:a16="http://schemas.microsoft.com/office/drawing/2014/main" id="{CEB9AC1B-A58C-1CD3-4C27-434D26B7D6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46260" y="2898436"/>
              <a:ext cx="289646" cy="277627"/>
            </a:xfrm>
            <a:prstGeom prst="rect">
              <a:avLst/>
            </a:prstGeom>
          </p:spPr>
        </p:pic>
      </p:grpSp>
      <p:sp>
        <p:nvSpPr>
          <p:cNvPr id="6" name="Speech Bubble: Rectangle with Corners Rounded 5">
            <a:extLst>
              <a:ext uri="{FF2B5EF4-FFF2-40B4-BE49-F238E27FC236}">
                <a16:creationId xmlns:a16="http://schemas.microsoft.com/office/drawing/2014/main" id="{1C9EA255-9342-C496-DECC-78408BD16987}"/>
              </a:ext>
            </a:extLst>
          </p:cNvPr>
          <p:cNvSpPr/>
          <p:nvPr/>
        </p:nvSpPr>
        <p:spPr>
          <a:xfrm>
            <a:off x="5689252" y="2781757"/>
            <a:ext cx="1712858" cy="1180255"/>
          </a:xfrm>
          <a:prstGeom prst="wedgeRoundRectCallout">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pPr>
            <a:r>
              <a:rPr lang="en-US" sz="800" kern="1200" dirty="0">
                <a:solidFill>
                  <a:srgbClr val="1F355E"/>
                </a:solidFill>
                <a:latin typeface="Arial" panose="020B0604020202020204" pitchFamily="34" charset="0"/>
                <a:cs typeface="Arial" panose="020B0604020202020204" pitchFamily="34" charset="0"/>
              </a:rPr>
              <a:t>As a clinical colleague I: </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Work more efficiently and effectively because of transformative digital technology and systems </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Deliver care that is of higher quality, safer and more timely -improving the outcomes of    the patients I care for</a:t>
            </a:r>
          </a:p>
        </p:txBody>
      </p:sp>
      <p:grpSp>
        <p:nvGrpSpPr>
          <p:cNvPr id="53" name="Group 52">
            <a:extLst>
              <a:ext uri="{FF2B5EF4-FFF2-40B4-BE49-F238E27FC236}">
                <a16:creationId xmlns:a16="http://schemas.microsoft.com/office/drawing/2014/main" id="{F610A23E-E39F-6CD8-3D14-FE26BAC2A6A3}"/>
              </a:ext>
            </a:extLst>
          </p:cNvPr>
          <p:cNvGrpSpPr/>
          <p:nvPr/>
        </p:nvGrpSpPr>
        <p:grpSpPr>
          <a:xfrm>
            <a:off x="7117509" y="3752099"/>
            <a:ext cx="367842" cy="366927"/>
            <a:chOff x="1732873" y="4066608"/>
            <a:chExt cx="367842" cy="366927"/>
          </a:xfrm>
        </p:grpSpPr>
        <p:sp>
          <p:nvSpPr>
            <p:cNvPr id="45" name="Oval 44">
              <a:extLst>
                <a:ext uri="{FF2B5EF4-FFF2-40B4-BE49-F238E27FC236}">
                  <a16:creationId xmlns:a16="http://schemas.microsoft.com/office/drawing/2014/main" id="{DFA76B04-56A6-48D1-8EA1-622D28594D3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48" name="Graphic 47" descr="Doctor male with solid fill">
              <a:extLst>
                <a:ext uri="{FF2B5EF4-FFF2-40B4-BE49-F238E27FC236}">
                  <a16:creationId xmlns:a16="http://schemas.microsoft.com/office/drawing/2014/main" id="{8074B56D-F789-B59D-ACBB-C7092BC4BB6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sp>
        <p:nvSpPr>
          <p:cNvPr id="16" name="Speech Bubble: Rectangle with Corners Rounded 15">
            <a:extLst>
              <a:ext uri="{FF2B5EF4-FFF2-40B4-BE49-F238E27FC236}">
                <a16:creationId xmlns:a16="http://schemas.microsoft.com/office/drawing/2014/main" id="{3AE5CA3F-AD46-561C-C85B-9AA704930F50}"/>
              </a:ext>
            </a:extLst>
          </p:cNvPr>
          <p:cNvSpPr/>
          <p:nvPr/>
        </p:nvSpPr>
        <p:spPr>
          <a:xfrm>
            <a:off x="151771" y="1227908"/>
            <a:ext cx="2772000" cy="1271811"/>
          </a:xfrm>
          <a:prstGeom prst="wedgeRoundRectCallout">
            <a:avLst>
              <a:gd name="adj1" fmla="val -38713"/>
              <a:gd name="adj2" fmla="val 56143"/>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 patient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Play an active role in scheduling and managing my own health and well-being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Be confident that my clinicians are working collaboratively across the health system to deliver the highest quality care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Feel that I have the opportunity to be engaged on health board matters that impact me and my care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Be informed on the digital changes and progress impacting my health and care</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Speech Bubble: Rectangle with Corners Rounded 16">
            <a:extLst>
              <a:ext uri="{FF2B5EF4-FFF2-40B4-BE49-F238E27FC236}">
                <a16:creationId xmlns:a16="http://schemas.microsoft.com/office/drawing/2014/main" id="{25AF1BBC-0B2F-9D97-FCB4-56B44EBE466B}"/>
              </a:ext>
            </a:extLst>
          </p:cNvPr>
          <p:cNvSpPr/>
          <p:nvPr/>
        </p:nvSpPr>
        <p:spPr>
          <a:xfrm>
            <a:off x="159677" y="2600145"/>
            <a:ext cx="1557596" cy="1739586"/>
          </a:xfrm>
          <a:prstGeom prst="wedgeRoundRectCallout">
            <a:avLst>
              <a:gd name="adj1" fmla="val 3300"/>
              <a:gd name="adj2" fmla="val 53379"/>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t>
            </a:r>
            <a:r>
              <a:rPr lang="en-US" sz="800" dirty="0">
                <a:solidFill>
                  <a:srgbClr val="1F355E"/>
                </a:solidFill>
                <a:latin typeface="Arial" panose="020B0604020202020204" pitchFamily="34" charset="0"/>
                <a:ea typeface="+mn-ea"/>
                <a:cs typeface="Arial" panose="020B0604020202020204" pitchFamily="34" charset="0"/>
                <a:sym typeface="Helvetica Neue Medium"/>
              </a:rPr>
              <a:t>a </a:t>
            </a: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colleague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Work with digital teams in an integrated way rather than in parallel, so I have shared ownership of our digital solutions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Collaborate easily with my colleagues across the health board in different service settings to provide the highest quality care for our patients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8" name="Speech Bubble: Rectangle with Corners Rounded 17">
            <a:extLst>
              <a:ext uri="{FF2B5EF4-FFF2-40B4-BE49-F238E27FC236}">
                <a16:creationId xmlns:a16="http://schemas.microsoft.com/office/drawing/2014/main" id="{51627646-E86A-A926-5336-FC7F0ACF2831}"/>
              </a:ext>
            </a:extLst>
          </p:cNvPr>
          <p:cNvSpPr/>
          <p:nvPr/>
        </p:nvSpPr>
        <p:spPr>
          <a:xfrm flipH="1">
            <a:off x="1741889" y="2613793"/>
            <a:ext cx="1758193" cy="1750301"/>
          </a:xfrm>
          <a:prstGeom prst="wedgeRoundRectCallout">
            <a:avLst>
              <a:gd name="adj1" fmla="val -54588"/>
              <a:gd name="adj2" fmla="val -56"/>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 digital colleague I want to:</a:t>
            </a:r>
            <a:endParaRPr lang="en-US" sz="80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Work closely with </a:t>
            </a:r>
            <a:r>
              <a:rPr lang="en-US" sz="800" b="0" dirty="0">
                <a:solidFill>
                  <a:srgbClr val="1F355E"/>
                </a:solidFill>
                <a:latin typeface="Arial" panose="020B0604020202020204" pitchFamily="34" charset="0"/>
                <a:ea typeface="+mn-ea"/>
                <a:cs typeface="Arial" panose="020B0604020202020204" pitchFamily="34" charset="0"/>
                <a:sym typeface="Helvetica Neue Medium"/>
              </a:rPr>
              <a:t>my national and regional colleagues in aligning our digital plans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Engage more closely with the clinicians and patients through the design, development and implementation process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See patients and citizens empowered to engage with their care via viewing access to their health and care information</a:t>
            </a: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9" name="Group 18">
            <a:extLst>
              <a:ext uri="{FF2B5EF4-FFF2-40B4-BE49-F238E27FC236}">
                <a16:creationId xmlns:a16="http://schemas.microsoft.com/office/drawing/2014/main" id="{85A1C624-0633-FC72-CA50-D12F8AD0543A}"/>
              </a:ext>
            </a:extLst>
          </p:cNvPr>
          <p:cNvGrpSpPr/>
          <p:nvPr/>
        </p:nvGrpSpPr>
        <p:grpSpPr>
          <a:xfrm>
            <a:off x="2767765" y="1418469"/>
            <a:ext cx="367842" cy="366927"/>
            <a:chOff x="2407162" y="2853786"/>
            <a:chExt cx="367842" cy="366927"/>
          </a:xfrm>
        </p:grpSpPr>
        <p:sp>
          <p:nvSpPr>
            <p:cNvPr id="20" name="Oval 19">
              <a:extLst>
                <a:ext uri="{FF2B5EF4-FFF2-40B4-BE49-F238E27FC236}">
                  <a16:creationId xmlns:a16="http://schemas.microsoft.com/office/drawing/2014/main" id="{CE82BF27-2697-13EA-6FFE-B7DE8AC73A8E}"/>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5" name="Graphic 24" descr="Man with solid fill">
              <a:extLst>
                <a:ext uri="{FF2B5EF4-FFF2-40B4-BE49-F238E27FC236}">
                  <a16:creationId xmlns:a16="http://schemas.microsoft.com/office/drawing/2014/main" id="{9B50F151-AD07-05FA-0FC7-F7A76274BDA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46260" y="2898436"/>
              <a:ext cx="289646" cy="277627"/>
            </a:xfrm>
            <a:prstGeom prst="rect">
              <a:avLst/>
            </a:prstGeom>
          </p:spPr>
        </p:pic>
      </p:grpSp>
      <p:grpSp>
        <p:nvGrpSpPr>
          <p:cNvPr id="26" name="Group 25">
            <a:extLst>
              <a:ext uri="{FF2B5EF4-FFF2-40B4-BE49-F238E27FC236}">
                <a16:creationId xmlns:a16="http://schemas.microsoft.com/office/drawing/2014/main" id="{10836EA7-6C25-4577-A9F8-9D61352E1AE7}"/>
              </a:ext>
            </a:extLst>
          </p:cNvPr>
          <p:cNvGrpSpPr/>
          <p:nvPr/>
        </p:nvGrpSpPr>
        <p:grpSpPr>
          <a:xfrm>
            <a:off x="3327941" y="3921969"/>
            <a:ext cx="367842" cy="366927"/>
            <a:chOff x="3250385" y="3959913"/>
            <a:chExt cx="367842" cy="366927"/>
          </a:xfrm>
        </p:grpSpPr>
        <p:sp>
          <p:nvSpPr>
            <p:cNvPr id="32" name="Oval 31">
              <a:extLst>
                <a:ext uri="{FF2B5EF4-FFF2-40B4-BE49-F238E27FC236}">
                  <a16:creationId xmlns:a16="http://schemas.microsoft.com/office/drawing/2014/main" id="{7D4E023F-FAA6-73B9-06CF-7AEA3978C320}"/>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5" name="Graphic 34" descr="Female Profile with solid fill">
              <a:extLst>
                <a:ext uri="{FF2B5EF4-FFF2-40B4-BE49-F238E27FC236}">
                  <a16:creationId xmlns:a16="http://schemas.microsoft.com/office/drawing/2014/main" id="{46132F8B-5C4B-F594-7244-B3B67E69649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04189" y="4006620"/>
              <a:ext cx="264759" cy="264759"/>
            </a:xfrm>
            <a:prstGeom prst="rect">
              <a:avLst/>
            </a:prstGeom>
          </p:spPr>
        </p:pic>
      </p:grpSp>
      <p:grpSp>
        <p:nvGrpSpPr>
          <p:cNvPr id="37" name="Group 36">
            <a:extLst>
              <a:ext uri="{FF2B5EF4-FFF2-40B4-BE49-F238E27FC236}">
                <a16:creationId xmlns:a16="http://schemas.microsoft.com/office/drawing/2014/main" id="{0B802536-FC25-A6FC-373D-1B12054011AE}"/>
              </a:ext>
            </a:extLst>
          </p:cNvPr>
          <p:cNvGrpSpPr/>
          <p:nvPr/>
        </p:nvGrpSpPr>
        <p:grpSpPr>
          <a:xfrm>
            <a:off x="1411768" y="2491914"/>
            <a:ext cx="367842" cy="366927"/>
            <a:chOff x="1732873" y="4066608"/>
            <a:chExt cx="367842" cy="366927"/>
          </a:xfrm>
        </p:grpSpPr>
        <p:sp>
          <p:nvSpPr>
            <p:cNvPr id="38" name="Oval 37">
              <a:extLst>
                <a:ext uri="{FF2B5EF4-FFF2-40B4-BE49-F238E27FC236}">
                  <a16:creationId xmlns:a16="http://schemas.microsoft.com/office/drawing/2014/main" id="{9780E26C-53D7-E48D-2914-BE4F94388ABA}"/>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9" name="Graphic 38" descr="Doctor male with solid fill">
              <a:extLst>
                <a:ext uri="{FF2B5EF4-FFF2-40B4-BE49-F238E27FC236}">
                  <a16:creationId xmlns:a16="http://schemas.microsoft.com/office/drawing/2014/main" id="{4247FAE5-86E0-9B01-A81B-4B177D881B1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pic>
        <p:nvPicPr>
          <p:cNvPr id="40" name="Graphic 39" descr="Cheers with solid fill">
            <a:extLst>
              <a:ext uri="{FF2B5EF4-FFF2-40B4-BE49-F238E27FC236}">
                <a16:creationId xmlns:a16="http://schemas.microsoft.com/office/drawing/2014/main" id="{11F36D6B-F333-4EA3-3DEF-23CC77548C6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314374" y="3084294"/>
            <a:ext cx="515252" cy="515252"/>
          </a:xfrm>
          <a:prstGeom prst="rect">
            <a:avLst/>
          </a:prstGeom>
        </p:spPr>
      </p:pic>
      <p:grpSp>
        <p:nvGrpSpPr>
          <p:cNvPr id="27" name="Group 26">
            <a:extLst>
              <a:ext uri="{FF2B5EF4-FFF2-40B4-BE49-F238E27FC236}">
                <a16:creationId xmlns:a16="http://schemas.microsoft.com/office/drawing/2014/main" id="{1C973256-9151-0023-EE9B-EBDC2E6571BE}"/>
              </a:ext>
            </a:extLst>
          </p:cNvPr>
          <p:cNvGrpSpPr/>
          <p:nvPr/>
        </p:nvGrpSpPr>
        <p:grpSpPr>
          <a:xfrm>
            <a:off x="-1" y="-5787"/>
            <a:ext cx="9144001" cy="165595"/>
            <a:chOff x="374266" y="2474302"/>
            <a:chExt cx="13719657" cy="820603"/>
          </a:xfrm>
        </p:grpSpPr>
        <p:sp>
          <p:nvSpPr>
            <p:cNvPr id="28" name="Arrow: Pentagon 27">
              <a:extLst>
                <a:ext uri="{FF2B5EF4-FFF2-40B4-BE49-F238E27FC236}">
                  <a16:creationId xmlns:a16="http://schemas.microsoft.com/office/drawing/2014/main" id="{DD9FB5B7-0EB3-C2EB-E38E-B694B8EBDFD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9" name="Arrow: Chevron 28">
              <a:extLst>
                <a:ext uri="{FF2B5EF4-FFF2-40B4-BE49-F238E27FC236}">
                  <a16:creationId xmlns:a16="http://schemas.microsoft.com/office/drawing/2014/main" id="{F1DC44EC-6597-78A7-A531-41F1D3A8F48F}"/>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4" name="Arrow: Chevron 33">
              <a:extLst>
                <a:ext uri="{FF2B5EF4-FFF2-40B4-BE49-F238E27FC236}">
                  <a16:creationId xmlns:a16="http://schemas.microsoft.com/office/drawing/2014/main" id="{41EDC19C-62AC-F048-DC43-D7F628B4301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6" name="Arrow: Chevron 35">
              <a:extLst>
                <a:ext uri="{FF2B5EF4-FFF2-40B4-BE49-F238E27FC236}">
                  <a16:creationId xmlns:a16="http://schemas.microsoft.com/office/drawing/2014/main" id="{644637E3-021A-1F69-71B2-A8518DBE1147}"/>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1" name="Arrow: Chevron 40">
              <a:extLst>
                <a:ext uri="{FF2B5EF4-FFF2-40B4-BE49-F238E27FC236}">
                  <a16:creationId xmlns:a16="http://schemas.microsoft.com/office/drawing/2014/main" id="{A0B2D9C9-8FCA-1886-D2EE-8CDFF22B480B}"/>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42" name="Arrow: Chevron 41">
              <a:extLst>
                <a:ext uri="{FF2B5EF4-FFF2-40B4-BE49-F238E27FC236}">
                  <a16:creationId xmlns:a16="http://schemas.microsoft.com/office/drawing/2014/main" id="{C2059496-09E4-B1A5-79D8-2C2C60829B54}"/>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46" name="Title 1">
            <a:extLst>
              <a:ext uri="{FF2B5EF4-FFF2-40B4-BE49-F238E27FC236}">
                <a16:creationId xmlns:a16="http://schemas.microsoft.com/office/drawing/2014/main" id="{1B8385ED-3D68-308D-5C0F-0A57741EFC61}"/>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cs typeface="Arial" panose="020B0604020202020204" pitchFamily="34" charset="0"/>
              </a:rPr>
              <a:t>Principle 1: Collaborative</a:t>
            </a:r>
          </a:p>
        </p:txBody>
      </p:sp>
      <p:sp>
        <p:nvSpPr>
          <p:cNvPr id="2" name="Footer Placeholder 3">
            <a:extLst>
              <a:ext uri="{FF2B5EF4-FFF2-40B4-BE49-F238E27FC236}">
                <a16:creationId xmlns:a16="http://schemas.microsoft.com/office/drawing/2014/main" id="{B1716C41-3471-2F29-6A3D-0A95A38A20D8}"/>
              </a:ext>
            </a:extLst>
          </p:cNvPr>
          <p:cNvSpPr>
            <a:spLocks noGrp="1"/>
          </p:cNvSpPr>
          <p:nvPr>
            <p:ph type="ftr" sz="quarter" idx="3"/>
          </p:nvPr>
        </p:nvSpPr>
        <p:spPr>
          <a:xfrm>
            <a:off x="2349402" y="4569888"/>
            <a:ext cx="4864779" cy="429737"/>
          </a:xfrm>
        </p:spPr>
        <p:txBody>
          <a:bodyPr/>
          <a:lstStyle/>
          <a:p>
            <a:r>
              <a:rPr lang="en-GB" dirty="0"/>
              <a:t>Digitally Enabling The One Bay Way</a:t>
            </a:r>
          </a:p>
        </p:txBody>
      </p:sp>
    </p:spTree>
    <p:extLst>
      <p:ext uri="{BB962C8B-B14F-4D97-AF65-F5344CB8AC3E}">
        <p14:creationId xmlns:p14="http://schemas.microsoft.com/office/powerpoint/2010/main" val="110072651"/>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24038B-DC26-B892-DB6F-2A088CBD4F5B}"/>
            </a:ext>
          </a:extLst>
        </p:cNvPr>
        <p:cNvGrpSpPr/>
        <p:nvPr/>
      </p:nvGrpSpPr>
      <p:grpSpPr>
        <a:xfrm>
          <a:off x="0" y="0"/>
          <a:ext cx="0" cy="0"/>
          <a:chOff x="0" y="0"/>
          <a:chExt cx="0" cy="0"/>
        </a:xfrm>
      </p:grpSpPr>
      <p:sp>
        <p:nvSpPr>
          <p:cNvPr id="21" name="Freeform: Shape 20">
            <a:extLst>
              <a:ext uri="{FF2B5EF4-FFF2-40B4-BE49-F238E27FC236}">
                <a16:creationId xmlns:a16="http://schemas.microsoft.com/office/drawing/2014/main" id="{FD0EBCE8-D5F4-62DC-6ECA-62D4108798CE}"/>
              </a:ext>
            </a:extLst>
          </p:cNvPr>
          <p:cNvSpPr/>
          <p:nvPr/>
        </p:nvSpPr>
        <p:spPr>
          <a:xfrm>
            <a:off x="2947676"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p:spPr>
        <p:style>
          <a:lnRef idx="0">
            <a:schemeClr val="accent6">
              <a:shade val="90000"/>
              <a:hueOff val="0"/>
              <a:satOff val="0"/>
              <a:lumOff val="0"/>
              <a:alphaOff val="0"/>
            </a:schemeClr>
          </a:lnRef>
          <a:fillRef idx="1">
            <a:schemeClr val="accent6">
              <a:shade val="90000"/>
              <a:hueOff val="0"/>
              <a:satOff val="0"/>
              <a:lumOff val="0"/>
              <a:alphaOff val="0"/>
            </a:schemeClr>
          </a:fillRef>
          <a:effectRef idx="0">
            <a:schemeClr val="accent6">
              <a:shade val="90000"/>
              <a:hueOff val="0"/>
              <a:satOff val="0"/>
              <a:lumOff val="0"/>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US" sz="1400" kern="1200"/>
          </a:p>
        </p:txBody>
      </p:sp>
      <p:sp>
        <p:nvSpPr>
          <p:cNvPr id="22" name="Rectangle 21">
            <a:extLst>
              <a:ext uri="{FF2B5EF4-FFF2-40B4-BE49-F238E27FC236}">
                <a16:creationId xmlns:a16="http://schemas.microsoft.com/office/drawing/2014/main" id="{91B7F265-2D8C-0577-8D2C-13A30E7BA371}"/>
              </a:ext>
            </a:extLst>
          </p:cNvPr>
          <p:cNvSpPr/>
          <p:nvPr/>
        </p:nvSpPr>
        <p:spPr>
          <a:xfrm>
            <a:off x="3536100" y="1284030"/>
            <a:ext cx="2071799" cy="1702276"/>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1200" kern="1200">
                <a:solidFill>
                  <a:schemeClr val="bg1"/>
                </a:solidFill>
                <a:latin typeface="Helvetica Neue Medium"/>
                <a:sym typeface="Helvetica Neue Medium"/>
              </a:rPr>
              <a:t>Innovative</a:t>
            </a:r>
          </a:p>
          <a:p>
            <a:pPr marL="0" lvl="0" indent="0" algn="ctr" defTabSz="622300">
              <a:lnSpc>
                <a:spcPct val="90000"/>
              </a:lnSpc>
              <a:spcBef>
                <a:spcPct val="0"/>
              </a:spcBef>
              <a:spcAft>
                <a:spcPct val="35000"/>
              </a:spcAft>
              <a:buNone/>
            </a:pPr>
            <a:r>
              <a:rPr lang="en-GB" sz="1200" b="0" kern="1200">
                <a:solidFill>
                  <a:schemeClr val="bg1"/>
                </a:solidFill>
                <a:latin typeface="Helvetica Neue Medium"/>
                <a:sym typeface="Helvetica Neue Medium"/>
              </a:rPr>
              <a:t>Realising benefits through embracing creative, modern and secure approaches to deliver high-quality, efficient and value-driven solutions</a:t>
            </a:r>
          </a:p>
        </p:txBody>
      </p:sp>
      <p:sp>
        <p:nvSpPr>
          <p:cNvPr id="23" name="Freeform: Shape 22">
            <a:extLst>
              <a:ext uri="{FF2B5EF4-FFF2-40B4-BE49-F238E27FC236}">
                <a16:creationId xmlns:a16="http://schemas.microsoft.com/office/drawing/2014/main" id="{3C3D38B7-FA7E-34A8-F25A-D9EEFC45252B}"/>
              </a:ext>
            </a:extLst>
          </p:cNvPr>
          <p:cNvSpPr/>
          <p:nvPr/>
        </p:nvSpPr>
        <p:spPr>
          <a:xfrm>
            <a:off x="5717569"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a:solidFill>
            <a:schemeClr val="accent6"/>
          </a:solidFill>
        </p:spPr>
        <p:style>
          <a:lnRef idx="0">
            <a:schemeClr val="accent6">
              <a:shade val="90000"/>
              <a:hueOff val="-444772"/>
              <a:satOff val="-35434"/>
              <a:lumOff val="45088"/>
              <a:alphaOff val="0"/>
            </a:schemeClr>
          </a:lnRef>
          <a:fillRef idx="1">
            <a:schemeClr val="accent6">
              <a:shade val="90000"/>
              <a:hueOff val="-444772"/>
              <a:satOff val="-35434"/>
              <a:lumOff val="45088"/>
              <a:alphaOff val="0"/>
            </a:schemeClr>
          </a:fillRef>
          <a:effectRef idx="0">
            <a:schemeClr val="accent6">
              <a:shade val="90000"/>
              <a:hueOff val="-444772"/>
              <a:satOff val="-35434"/>
              <a:lumOff val="45088"/>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GB" sz="1400" kern="1200"/>
          </a:p>
        </p:txBody>
      </p:sp>
      <p:sp>
        <p:nvSpPr>
          <p:cNvPr id="24" name="Speech Bubble: Rectangle with Corners Rounded 23">
            <a:extLst>
              <a:ext uri="{FF2B5EF4-FFF2-40B4-BE49-F238E27FC236}">
                <a16:creationId xmlns:a16="http://schemas.microsoft.com/office/drawing/2014/main" id="{CD029BB8-3FC4-2AA3-F8A6-CB656C757F17}"/>
              </a:ext>
            </a:extLst>
          </p:cNvPr>
          <p:cNvSpPr/>
          <p:nvPr/>
        </p:nvSpPr>
        <p:spPr>
          <a:xfrm>
            <a:off x="6181406" y="1284030"/>
            <a:ext cx="2585174" cy="1094595"/>
          </a:xfrm>
          <a:prstGeom prst="wedgeRoundRectCallout">
            <a:avLst>
              <a:gd name="adj1" fmla="val -9483"/>
              <a:gd name="adj2" fmla="val 61877"/>
              <a:gd name="adj3" fmla="val 16667"/>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lvl="0" algn="l" defTabSz="800100">
              <a:lnSpc>
                <a:spcPct val="90000"/>
              </a:lnSpc>
              <a:spcBef>
                <a:spcPct val="0"/>
              </a:spcBef>
              <a:spcAft>
                <a:spcPct val="35000"/>
              </a:spcAft>
            </a:pPr>
            <a:r>
              <a:rPr lang="en-US" sz="800" kern="1200" dirty="0">
                <a:solidFill>
                  <a:srgbClr val="1F355E"/>
                </a:solidFill>
                <a:latin typeface="Arial" panose="020B0604020202020204" pitchFamily="34" charset="0"/>
                <a:cs typeface="Arial" panose="020B0604020202020204" pitchFamily="34" charset="0"/>
              </a:rPr>
              <a:t>As a patient I can:</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Access cutting edge services and technology facilitated by creative high-quality solutions that deliver better insight and improvement for my health</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Receive leading edge care and treatment personalised to my needs, and benefit from digital technologies giving me equal access to services</a:t>
            </a:r>
          </a:p>
          <a:p>
            <a:pPr marL="171450" lvl="0" indent="-171450" algn="l" defTabSz="800100">
              <a:lnSpc>
                <a:spcPct val="90000"/>
              </a:lnSpc>
              <a:spcBef>
                <a:spcPct val="0"/>
              </a:spcBef>
              <a:spcAft>
                <a:spcPct val="35000"/>
              </a:spcAft>
              <a:buFont typeface="Arial" panose="020B0604020202020204" pitchFamily="34" charset="0"/>
              <a:buChar char="•"/>
            </a:pPr>
            <a:endParaRPr lang="en-US" sz="800" b="0" kern="1200" dirty="0">
              <a:solidFill>
                <a:srgbClr val="1F355E"/>
              </a:solidFill>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2B921A1C-88C2-0FFF-FCCB-2E66FBE65CEC}"/>
              </a:ext>
            </a:extLst>
          </p:cNvPr>
          <p:cNvSpPr/>
          <p:nvPr/>
        </p:nvSpPr>
        <p:spPr>
          <a:xfrm>
            <a:off x="632156" y="1007682"/>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What we heard</a:t>
            </a:r>
            <a:endParaRPr kumimoji="0" lang="en-GB" sz="1200" b="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8" name="Rectangle: Rounded Corners 7">
            <a:extLst>
              <a:ext uri="{FF2B5EF4-FFF2-40B4-BE49-F238E27FC236}">
                <a16:creationId xmlns:a16="http://schemas.microsoft.com/office/drawing/2014/main" id="{DE7B903F-62F8-A39B-3431-09E8216C5CB1}"/>
              </a:ext>
            </a:extLst>
          </p:cNvPr>
          <p:cNvSpPr/>
          <p:nvPr/>
        </p:nvSpPr>
        <p:spPr>
          <a:xfrm>
            <a:off x="6469735"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What this will mean</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9" name="Rectangle: Rounded Corners 8">
            <a:extLst>
              <a:ext uri="{FF2B5EF4-FFF2-40B4-BE49-F238E27FC236}">
                <a16:creationId xmlns:a16="http://schemas.microsoft.com/office/drawing/2014/main" id="{F061B5F4-D868-C72A-E8B8-32AE148B32DA}"/>
              </a:ext>
            </a:extLst>
          </p:cNvPr>
          <p:cNvSpPr/>
          <p:nvPr/>
        </p:nvSpPr>
        <p:spPr>
          <a:xfrm>
            <a:off x="3532043"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Our principle</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27" name="Speech Bubble: Rectangle with Corners Rounded 26">
            <a:extLst>
              <a:ext uri="{FF2B5EF4-FFF2-40B4-BE49-F238E27FC236}">
                <a16:creationId xmlns:a16="http://schemas.microsoft.com/office/drawing/2014/main" id="{E2CA4C89-FADF-AD4B-3A4F-1CC1BA6C0037}"/>
              </a:ext>
            </a:extLst>
          </p:cNvPr>
          <p:cNvSpPr/>
          <p:nvPr/>
        </p:nvSpPr>
        <p:spPr>
          <a:xfrm>
            <a:off x="142875" y="1230145"/>
            <a:ext cx="2765702" cy="1699036"/>
          </a:xfrm>
          <a:prstGeom prst="wedgeRoundRectCallout">
            <a:avLst>
              <a:gd name="adj1" fmla="val -471"/>
              <a:gd name="adj2" fmla="val 54691"/>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 patient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Benefit from advanced and cutting-edge care and treatment in the UK and Europe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Have services</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which use my health data safely and effectively to generate meaningful insights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that</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improve the health of our community and the quality of care we receive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With my consent, have my information accessible to all my clinicians regardless of where I present so my clinicians have the full picture when they see me, and I don’t need to repeat myself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Be able to view the personal health data that is held about me in SBU, as required</a:t>
            </a:r>
            <a:endParaRPr lang="en-GB" sz="800" b="0" i="1"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8" name="Speech Bubble: Rectangle with Corners Rounded 27">
            <a:extLst>
              <a:ext uri="{FF2B5EF4-FFF2-40B4-BE49-F238E27FC236}">
                <a16:creationId xmlns:a16="http://schemas.microsoft.com/office/drawing/2014/main" id="{20399A9F-C2B6-7EBD-E59E-59FD19B0270C}"/>
              </a:ext>
            </a:extLst>
          </p:cNvPr>
          <p:cNvSpPr/>
          <p:nvPr/>
        </p:nvSpPr>
        <p:spPr>
          <a:xfrm>
            <a:off x="142875" y="2962591"/>
            <a:ext cx="2123997" cy="1393644"/>
          </a:xfrm>
          <a:prstGeom prst="wedgeRoundRectCallout">
            <a:avLst>
              <a:gd name="adj1" fmla="val 53738"/>
              <a:gd name="adj2" fmla="val -43210"/>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t>
            </a:r>
            <a:r>
              <a:rPr lang="en-US" sz="800" dirty="0">
                <a:solidFill>
                  <a:srgbClr val="1F355E"/>
                </a:solidFill>
                <a:latin typeface="Arial" panose="020B0604020202020204" pitchFamily="34" charset="0"/>
                <a:ea typeface="+mn-ea"/>
                <a:cs typeface="Arial" panose="020B0604020202020204" pitchFamily="34" charset="0"/>
                <a:sym typeface="Helvetica Neue Medium"/>
              </a:rPr>
              <a:t>a </a:t>
            </a: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colleague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Access my patient’s data through a seamless integrated EPR approach</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Harness the opportunities of digital and data to improve the care I deliver</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Identify high risk patients so I can make informed decisions about their care, ensure their safety and reduce adverse events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Use digital and data to address           our time-constraints and capacity</a:t>
            </a:r>
          </a:p>
        </p:txBody>
      </p:sp>
      <p:sp>
        <p:nvSpPr>
          <p:cNvPr id="29" name="Speech Bubble: Rectangle with Corners Rounded 28">
            <a:extLst>
              <a:ext uri="{FF2B5EF4-FFF2-40B4-BE49-F238E27FC236}">
                <a16:creationId xmlns:a16="http://schemas.microsoft.com/office/drawing/2014/main" id="{C7D71998-3C87-5671-6946-1AF1DE4D543A}"/>
              </a:ext>
            </a:extLst>
          </p:cNvPr>
          <p:cNvSpPr/>
          <p:nvPr/>
        </p:nvSpPr>
        <p:spPr>
          <a:xfrm flipH="1">
            <a:off x="2320674" y="3144906"/>
            <a:ext cx="1809637" cy="1175992"/>
          </a:xfrm>
          <a:prstGeom prst="wedgeRoundRectCallout">
            <a:avLst>
              <a:gd name="adj1" fmla="val -40429"/>
              <a:gd name="adj2" fmla="val 51871"/>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 digital colleague I want to:</a:t>
            </a:r>
            <a:endParaRPr lang="en-US" sz="80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Work in an </a:t>
            </a:r>
            <a:r>
              <a:rPr lang="en-US" sz="800" b="0" dirty="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dirty="0">
                <a:solidFill>
                  <a:srgbClr val="1F355E"/>
                </a:solidFill>
                <a:latin typeface="Arial" panose="020B0604020202020204" pitchFamily="34" charset="0"/>
                <a:ea typeface="+mn-ea"/>
                <a:cs typeface="Arial" panose="020B0604020202020204" pitchFamily="34" charset="0"/>
                <a:sym typeface="Helvetica Neue Medium"/>
              </a:rPr>
              <a:t> which champions exciting technological changes that yield tangible benefits for patients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Attract and retain digital expertise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Have the capacity to horizon scan and assess new opportunities</a:t>
            </a:r>
          </a:p>
        </p:txBody>
      </p:sp>
      <p:grpSp>
        <p:nvGrpSpPr>
          <p:cNvPr id="46" name="Group 45">
            <a:extLst>
              <a:ext uri="{FF2B5EF4-FFF2-40B4-BE49-F238E27FC236}">
                <a16:creationId xmlns:a16="http://schemas.microsoft.com/office/drawing/2014/main" id="{E2182C77-84D2-7C3D-8A3D-06071FF90D34}"/>
              </a:ext>
            </a:extLst>
          </p:cNvPr>
          <p:cNvGrpSpPr/>
          <p:nvPr/>
        </p:nvGrpSpPr>
        <p:grpSpPr>
          <a:xfrm>
            <a:off x="2672179" y="1300736"/>
            <a:ext cx="367842" cy="366927"/>
            <a:chOff x="2407162" y="2853786"/>
            <a:chExt cx="367842" cy="366927"/>
          </a:xfrm>
        </p:grpSpPr>
        <p:sp>
          <p:nvSpPr>
            <p:cNvPr id="34" name="Oval 33">
              <a:extLst>
                <a:ext uri="{FF2B5EF4-FFF2-40B4-BE49-F238E27FC236}">
                  <a16:creationId xmlns:a16="http://schemas.microsoft.com/office/drawing/2014/main" id="{9C83A01A-B326-837B-8F85-5CA844134857}"/>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6" name="Graphic 35" descr="Man with solid fill">
              <a:extLst>
                <a:ext uri="{FF2B5EF4-FFF2-40B4-BE49-F238E27FC236}">
                  <a16:creationId xmlns:a16="http://schemas.microsoft.com/office/drawing/2014/main" id="{10274EE3-8045-0945-71AF-58D60D16213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58" name="Group 57">
            <a:extLst>
              <a:ext uri="{FF2B5EF4-FFF2-40B4-BE49-F238E27FC236}">
                <a16:creationId xmlns:a16="http://schemas.microsoft.com/office/drawing/2014/main" id="{A71B816B-D42D-8DDC-7246-134D2C5AE64D}"/>
              </a:ext>
            </a:extLst>
          </p:cNvPr>
          <p:cNvGrpSpPr/>
          <p:nvPr/>
        </p:nvGrpSpPr>
        <p:grpSpPr>
          <a:xfrm>
            <a:off x="3946390" y="3943032"/>
            <a:ext cx="367842" cy="366927"/>
            <a:chOff x="3250385" y="3959913"/>
            <a:chExt cx="367842" cy="366927"/>
          </a:xfrm>
        </p:grpSpPr>
        <p:sp>
          <p:nvSpPr>
            <p:cNvPr id="52" name="Oval 51">
              <a:extLst>
                <a:ext uri="{FF2B5EF4-FFF2-40B4-BE49-F238E27FC236}">
                  <a16:creationId xmlns:a16="http://schemas.microsoft.com/office/drawing/2014/main" id="{D0838668-446C-196B-9B34-3D6330D7980E}"/>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57" name="Graphic 56" descr="Female Profile with solid fill">
              <a:extLst>
                <a:ext uri="{FF2B5EF4-FFF2-40B4-BE49-F238E27FC236}">
                  <a16:creationId xmlns:a16="http://schemas.microsoft.com/office/drawing/2014/main" id="{22650652-EFA4-7A8B-8290-01D1BAABDB3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sp>
        <p:nvSpPr>
          <p:cNvPr id="59" name="Speech Bubble: Rectangle with Corners Rounded 58">
            <a:extLst>
              <a:ext uri="{FF2B5EF4-FFF2-40B4-BE49-F238E27FC236}">
                <a16:creationId xmlns:a16="http://schemas.microsoft.com/office/drawing/2014/main" id="{4A104FE4-5CF7-9DD0-2947-7B4DBDFBE682}"/>
              </a:ext>
            </a:extLst>
          </p:cNvPr>
          <p:cNvSpPr/>
          <p:nvPr/>
        </p:nvSpPr>
        <p:spPr>
          <a:xfrm>
            <a:off x="7508270" y="2491914"/>
            <a:ext cx="1492856" cy="988690"/>
          </a:xfrm>
          <a:prstGeom prst="wedgeRoundRectCallout">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pPr>
            <a:r>
              <a:rPr lang="en-US" sz="800" kern="1200" dirty="0">
                <a:solidFill>
                  <a:srgbClr val="1F355E"/>
                </a:solidFill>
                <a:latin typeface="Arial" panose="020B0604020202020204" pitchFamily="34" charset="0"/>
                <a:cs typeface="Arial" panose="020B0604020202020204" pitchFamily="34" charset="0"/>
              </a:rPr>
              <a:t>As a digital colleague I: </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Help design, implement and improve exciting and original systems improving the working life of my colleagues and the  patients I serve </a:t>
            </a:r>
          </a:p>
        </p:txBody>
      </p:sp>
      <p:grpSp>
        <p:nvGrpSpPr>
          <p:cNvPr id="60" name="Group 59">
            <a:extLst>
              <a:ext uri="{FF2B5EF4-FFF2-40B4-BE49-F238E27FC236}">
                <a16:creationId xmlns:a16="http://schemas.microsoft.com/office/drawing/2014/main" id="{C76FA165-F2D6-05C8-6F3A-A8621FCA3846}"/>
              </a:ext>
            </a:extLst>
          </p:cNvPr>
          <p:cNvGrpSpPr/>
          <p:nvPr/>
        </p:nvGrpSpPr>
        <p:grpSpPr>
          <a:xfrm>
            <a:off x="8656753" y="3267603"/>
            <a:ext cx="367842" cy="366927"/>
            <a:chOff x="3250385" y="3959913"/>
            <a:chExt cx="367842" cy="366927"/>
          </a:xfrm>
        </p:grpSpPr>
        <p:sp>
          <p:nvSpPr>
            <p:cNvPr id="61" name="Oval 60">
              <a:extLst>
                <a:ext uri="{FF2B5EF4-FFF2-40B4-BE49-F238E27FC236}">
                  <a16:creationId xmlns:a16="http://schemas.microsoft.com/office/drawing/2014/main" id="{6BDDD10A-3693-B444-A0D9-615CE9C7B8F7}"/>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2" name="Graphic 61" descr="Female Profile with solid fill">
              <a:extLst>
                <a:ext uri="{FF2B5EF4-FFF2-40B4-BE49-F238E27FC236}">
                  <a16:creationId xmlns:a16="http://schemas.microsoft.com/office/drawing/2014/main" id="{74D2C875-C4A6-89E3-484B-7A9AEF15054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63" name="Group 62">
            <a:extLst>
              <a:ext uri="{FF2B5EF4-FFF2-40B4-BE49-F238E27FC236}">
                <a16:creationId xmlns:a16="http://schemas.microsoft.com/office/drawing/2014/main" id="{85B97E46-CB2A-7FAA-9252-1508DB4183AD}"/>
              </a:ext>
            </a:extLst>
          </p:cNvPr>
          <p:cNvGrpSpPr/>
          <p:nvPr/>
        </p:nvGrpSpPr>
        <p:grpSpPr>
          <a:xfrm>
            <a:off x="8549649" y="1646709"/>
            <a:ext cx="367842" cy="366927"/>
            <a:chOff x="2407162" y="2853786"/>
            <a:chExt cx="367842" cy="366927"/>
          </a:xfrm>
        </p:grpSpPr>
        <p:sp>
          <p:nvSpPr>
            <p:cNvPr id="64" name="Oval 63">
              <a:extLst>
                <a:ext uri="{FF2B5EF4-FFF2-40B4-BE49-F238E27FC236}">
                  <a16:creationId xmlns:a16="http://schemas.microsoft.com/office/drawing/2014/main" id="{7A6E2FBA-2FF6-DD73-D2F6-75FAF6CC879E}"/>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5" name="Graphic 64" descr="Man with solid fill">
              <a:extLst>
                <a:ext uri="{FF2B5EF4-FFF2-40B4-BE49-F238E27FC236}">
                  <a16:creationId xmlns:a16="http://schemas.microsoft.com/office/drawing/2014/main" id="{CF7D9298-EEB5-DC4B-FADD-01AFC8296F5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66" name="Group 65">
            <a:extLst>
              <a:ext uri="{FF2B5EF4-FFF2-40B4-BE49-F238E27FC236}">
                <a16:creationId xmlns:a16="http://schemas.microsoft.com/office/drawing/2014/main" id="{E53DA699-4277-7A15-3E0E-28F3221C2BDD}"/>
              </a:ext>
            </a:extLst>
          </p:cNvPr>
          <p:cNvGrpSpPr/>
          <p:nvPr/>
        </p:nvGrpSpPr>
        <p:grpSpPr>
          <a:xfrm>
            <a:off x="2020926" y="2942701"/>
            <a:ext cx="367842" cy="366927"/>
            <a:chOff x="1732873" y="4066608"/>
            <a:chExt cx="367842" cy="366927"/>
          </a:xfrm>
        </p:grpSpPr>
        <p:sp>
          <p:nvSpPr>
            <p:cNvPr id="67" name="Oval 66">
              <a:extLst>
                <a:ext uri="{FF2B5EF4-FFF2-40B4-BE49-F238E27FC236}">
                  <a16:creationId xmlns:a16="http://schemas.microsoft.com/office/drawing/2014/main" id="{0E69B3A2-D586-1517-DAC2-D7F7109777D5}"/>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8" name="Graphic 67" descr="Doctor male with solid fill">
              <a:extLst>
                <a:ext uri="{FF2B5EF4-FFF2-40B4-BE49-F238E27FC236}">
                  <a16:creationId xmlns:a16="http://schemas.microsoft.com/office/drawing/2014/main" id="{C129B91A-5F90-151B-C6A2-2FAD327CE7C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sp>
        <p:nvSpPr>
          <p:cNvPr id="6" name="Speech Bubble: Rectangle with Corners Rounded 5">
            <a:extLst>
              <a:ext uri="{FF2B5EF4-FFF2-40B4-BE49-F238E27FC236}">
                <a16:creationId xmlns:a16="http://schemas.microsoft.com/office/drawing/2014/main" id="{C414D8A6-D34D-27DA-FC13-20BDCD70ED53}"/>
              </a:ext>
            </a:extLst>
          </p:cNvPr>
          <p:cNvSpPr/>
          <p:nvPr/>
        </p:nvSpPr>
        <p:spPr>
          <a:xfrm>
            <a:off x="5689252" y="2781757"/>
            <a:ext cx="1712858" cy="1180255"/>
          </a:xfrm>
          <a:prstGeom prst="wedgeRoundRectCallout">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pPr>
            <a:r>
              <a:rPr lang="en-US" sz="800" kern="1200" dirty="0">
                <a:solidFill>
                  <a:srgbClr val="1F355E"/>
                </a:solidFill>
                <a:latin typeface="Arial" panose="020B0604020202020204" pitchFamily="34" charset="0"/>
                <a:cs typeface="Arial" panose="020B0604020202020204" pitchFamily="34" charset="0"/>
              </a:rPr>
              <a:t>As a clinical colleague I: </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Work more efficiently and effectively because of transformative digital technology and systems </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Deliver care that is of higher quality, safer and more timely -improving the outcomes of    the patients I care for</a:t>
            </a:r>
          </a:p>
        </p:txBody>
      </p:sp>
      <p:grpSp>
        <p:nvGrpSpPr>
          <p:cNvPr id="53" name="Group 52">
            <a:extLst>
              <a:ext uri="{FF2B5EF4-FFF2-40B4-BE49-F238E27FC236}">
                <a16:creationId xmlns:a16="http://schemas.microsoft.com/office/drawing/2014/main" id="{A8D811B7-5612-FEB6-9E22-390B8DD2E23D}"/>
              </a:ext>
            </a:extLst>
          </p:cNvPr>
          <p:cNvGrpSpPr/>
          <p:nvPr/>
        </p:nvGrpSpPr>
        <p:grpSpPr>
          <a:xfrm>
            <a:off x="7117509" y="3752099"/>
            <a:ext cx="367842" cy="366927"/>
            <a:chOff x="1732873" y="4066608"/>
            <a:chExt cx="367842" cy="366927"/>
          </a:xfrm>
        </p:grpSpPr>
        <p:sp>
          <p:nvSpPr>
            <p:cNvPr id="45" name="Oval 44">
              <a:extLst>
                <a:ext uri="{FF2B5EF4-FFF2-40B4-BE49-F238E27FC236}">
                  <a16:creationId xmlns:a16="http://schemas.microsoft.com/office/drawing/2014/main" id="{A167C9DD-3314-A825-131B-072203ABB8F3}"/>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48" name="Graphic 47" descr="Doctor male with solid fill">
              <a:extLst>
                <a:ext uri="{FF2B5EF4-FFF2-40B4-BE49-F238E27FC236}">
                  <a16:creationId xmlns:a16="http://schemas.microsoft.com/office/drawing/2014/main" id="{DD2714EA-BF46-F528-B149-0CDF198C96C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nvGrpSpPr>
          <p:cNvPr id="17" name="Group 16">
            <a:extLst>
              <a:ext uri="{FF2B5EF4-FFF2-40B4-BE49-F238E27FC236}">
                <a16:creationId xmlns:a16="http://schemas.microsoft.com/office/drawing/2014/main" id="{4AB115A0-B040-49CB-D7DB-C49B2ABD3C6B}"/>
              </a:ext>
            </a:extLst>
          </p:cNvPr>
          <p:cNvGrpSpPr/>
          <p:nvPr/>
        </p:nvGrpSpPr>
        <p:grpSpPr>
          <a:xfrm>
            <a:off x="4159867" y="2922413"/>
            <a:ext cx="839014" cy="839014"/>
            <a:chOff x="1070485" y="2403686"/>
            <a:chExt cx="839014" cy="839014"/>
          </a:xfrm>
        </p:grpSpPr>
        <p:sp>
          <p:nvSpPr>
            <p:cNvPr id="18" name="Oval 17">
              <a:extLst>
                <a:ext uri="{FF2B5EF4-FFF2-40B4-BE49-F238E27FC236}">
                  <a16:creationId xmlns:a16="http://schemas.microsoft.com/office/drawing/2014/main" id="{666E3983-E266-D6E7-9100-D1AF6FEBAFCA}"/>
                </a:ext>
              </a:extLst>
            </p:cNvPr>
            <p:cNvSpPr/>
            <p:nvPr/>
          </p:nvSpPr>
          <p:spPr>
            <a:xfrm>
              <a:off x="1070485" y="2403686"/>
              <a:ext cx="839014" cy="839014"/>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19" name="Oval 18">
              <a:extLst>
                <a:ext uri="{FF2B5EF4-FFF2-40B4-BE49-F238E27FC236}">
                  <a16:creationId xmlns:a16="http://schemas.microsoft.com/office/drawing/2014/main" id="{68617211-7550-162E-78FF-463AB091EA59}"/>
                </a:ext>
              </a:extLst>
            </p:cNvPr>
            <p:cNvSpPr/>
            <p:nvPr/>
          </p:nvSpPr>
          <p:spPr>
            <a:xfrm>
              <a:off x="1147092" y="2480293"/>
              <a:ext cx="685800" cy="6858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5" name="Graphic 4" descr="Lightbulb and pencil with solid fill">
            <a:extLst>
              <a:ext uri="{FF2B5EF4-FFF2-40B4-BE49-F238E27FC236}">
                <a16:creationId xmlns:a16="http://schemas.microsoft.com/office/drawing/2014/main" id="{4FE68ED2-1B2C-4843-C48F-AE05BBC002E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383639" y="3101306"/>
            <a:ext cx="468411" cy="468411"/>
          </a:xfrm>
          <a:prstGeom prst="rect">
            <a:avLst/>
          </a:prstGeom>
        </p:spPr>
      </p:pic>
      <p:grpSp>
        <p:nvGrpSpPr>
          <p:cNvPr id="20" name="Group 19">
            <a:extLst>
              <a:ext uri="{FF2B5EF4-FFF2-40B4-BE49-F238E27FC236}">
                <a16:creationId xmlns:a16="http://schemas.microsoft.com/office/drawing/2014/main" id="{6B59786E-35AD-6609-2778-D01DF25A669C}"/>
              </a:ext>
            </a:extLst>
          </p:cNvPr>
          <p:cNvGrpSpPr/>
          <p:nvPr/>
        </p:nvGrpSpPr>
        <p:grpSpPr>
          <a:xfrm>
            <a:off x="-1" y="-5787"/>
            <a:ext cx="9144001" cy="165595"/>
            <a:chOff x="374266" y="2474302"/>
            <a:chExt cx="13719657" cy="820603"/>
          </a:xfrm>
        </p:grpSpPr>
        <p:sp>
          <p:nvSpPr>
            <p:cNvPr id="25" name="Arrow: Pentagon 24">
              <a:extLst>
                <a:ext uri="{FF2B5EF4-FFF2-40B4-BE49-F238E27FC236}">
                  <a16:creationId xmlns:a16="http://schemas.microsoft.com/office/drawing/2014/main" id="{9D33D48F-0E97-49C0-6920-3FEC79ED819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6" name="Arrow: Chevron 25">
              <a:extLst>
                <a:ext uri="{FF2B5EF4-FFF2-40B4-BE49-F238E27FC236}">
                  <a16:creationId xmlns:a16="http://schemas.microsoft.com/office/drawing/2014/main" id="{7AC9FC65-395C-E269-06D5-680080AD023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0" name="Arrow: Chevron 29">
              <a:extLst>
                <a:ext uri="{FF2B5EF4-FFF2-40B4-BE49-F238E27FC236}">
                  <a16:creationId xmlns:a16="http://schemas.microsoft.com/office/drawing/2014/main" id="{4DC437AA-8296-73A8-8CD1-844C6807746E}"/>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1" name="Arrow: Chevron 30">
              <a:extLst>
                <a:ext uri="{FF2B5EF4-FFF2-40B4-BE49-F238E27FC236}">
                  <a16:creationId xmlns:a16="http://schemas.microsoft.com/office/drawing/2014/main" id="{9FC30D35-BB3D-1DC3-AFB6-E79C65A8BFB2}"/>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2" name="Arrow: Chevron 31">
              <a:extLst>
                <a:ext uri="{FF2B5EF4-FFF2-40B4-BE49-F238E27FC236}">
                  <a16:creationId xmlns:a16="http://schemas.microsoft.com/office/drawing/2014/main" id="{DF5375CA-B321-4D80-A2B0-8EE24CBF95D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3" name="Arrow: Chevron 32">
              <a:extLst>
                <a:ext uri="{FF2B5EF4-FFF2-40B4-BE49-F238E27FC236}">
                  <a16:creationId xmlns:a16="http://schemas.microsoft.com/office/drawing/2014/main" id="{24CA5517-B2D4-3E1A-D715-C6D6FEF7702A}"/>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8" name="Title 1">
            <a:extLst>
              <a:ext uri="{FF2B5EF4-FFF2-40B4-BE49-F238E27FC236}">
                <a16:creationId xmlns:a16="http://schemas.microsoft.com/office/drawing/2014/main" id="{1A25122F-35AC-D297-C3D4-B185920B1795}"/>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cs typeface="Arial" panose="020B0604020202020204" pitchFamily="34" charset="0"/>
              </a:rPr>
              <a:t>Principle 2: Innovative</a:t>
            </a:r>
          </a:p>
        </p:txBody>
      </p:sp>
      <p:sp>
        <p:nvSpPr>
          <p:cNvPr id="2" name="Footer Placeholder 3">
            <a:extLst>
              <a:ext uri="{FF2B5EF4-FFF2-40B4-BE49-F238E27FC236}">
                <a16:creationId xmlns:a16="http://schemas.microsoft.com/office/drawing/2014/main" id="{2893DA76-CEE7-E1B8-FCDA-0B7E7E5B71F7}"/>
              </a:ext>
            </a:extLst>
          </p:cNvPr>
          <p:cNvSpPr>
            <a:spLocks noGrp="1"/>
          </p:cNvSpPr>
          <p:nvPr>
            <p:ph type="ftr" sz="quarter" idx="3"/>
          </p:nvPr>
        </p:nvSpPr>
        <p:spPr>
          <a:xfrm>
            <a:off x="2349402" y="4576552"/>
            <a:ext cx="4864779" cy="429737"/>
          </a:xfrm>
        </p:spPr>
        <p:txBody>
          <a:bodyPr/>
          <a:lstStyle/>
          <a:p>
            <a:r>
              <a:rPr lang="en-GB" dirty="0"/>
              <a:t>Digitally Enabling The One Bay Way</a:t>
            </a:r>
          </a:p>
        </p:txBody>
      </p:sp>
    </p:spTree>
    <p:extLst>
      <p:ext uri="{BB962C8B-B14F-4D97-AF65-F5344CB8AC3E}">
        <p14:creationId xmlns:p14="http://schemas.microsoft.com/office/powerpoint/2010/main" val="270215035"/>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EF84E-44B1-914A-C711-4768CF27BABE}"/>
            </a:ext>
          </a:extLst>
        </p:cNvPr>
        <p:cNvGrpSpPr/>
        <p:nvPr/>
      </p:nvGrpSpPr>
      <p:grpSpPr>
        <a:xfrm>
          <a:off x="0" y="0"/>
          <a:ext cx="0" cy="0"/>
          <a:chOff x="0" y="0"/>
          <a:chExt cx="0" cy="0"/>
        </a:xfrm>
      </p:grpSpPr>
      <p:sp>
        <p:nvSpPr>
          <p:cNvPr id="21" name="Freeform: Shape 20">
            <a:extLst>
              <a:ext uri="{FF2B5EF4-FFF2-40B4-BE49-F238E27FC236}">
                <a16:creationId xmlns:a16="http://schemas.microsoft.com/office/drawing/2014/main" id="{6BD9A666-D8FC-296D-9B02-DC1D1178A8DF}"/>
              </a:ext>
            </a:extLst>
          </p:cNvPr>
          <p:cNvSpPr/>
          <p:nvPr/>
        </p:nvSpPr>
        <p:spPr>
          <a:xfrm>
            <a:off x="2947676"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p:spPr>
        <p:style>
          <a:lnRef idx="0">
            <a:schemeClr val="accent6">
              <a:shade val="90000"/>
              <a:hueOff val="0"/>
              <a:satOff val="0"/>
              <a:lumOff val="0"/>
              <a:alphaOff val="0"/>
            </a:schemeClr>
          </a:lnRef>
          <a:fillRef idx="1">
            <a:schemeClr val="accent6">
              <a:shade val="90000"/>
              <a:hueOff val="0"/>
              <a:satOff val="0"/>
              <a:lumOff val="0"/>
              <a:alphaOff val="0"/>
            </a:schemeClr>
          </a:fillRef>
          <a:effectRef idx="0">
            <a:schemeClr val="accent6">
              <a:shade val="90000"/>
              <a:hueOff val="0"/>
              <a:satOff val="0"/>
              <a:lumOff val="0"/>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US" sz="1400" kern="1200"/>
          </a:p>
        </p:txBody>
      </p:sp>
      <p:sp>
        <p:nvSpPr>
          <p:cNvPr id="22" name="Rectangle 21">
            <a:extLst>
              <a:ext uri="{FF2B5EF4-FFF2-40B4-BE49-F238E27FC236}">
                <a16:creationId xmlns:a16="http://schemas.microsoft.com/office/drawing/2014/main" id="{A927F3CA-6532-1D95-AD9C-12569C82CF8B}"/>
              </a:ext>
            </a:extLst>
          </p:cNvPr>
          <p:cNvSpPr/>
          <p:nvPr/>
        </p:nvSpPr>
        <p:spPr>
          <a:xfrm>
            <a:off x="3536100" y="1284313"/>
            <a:ext cx="2071799" cy="1701993"/>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1200" kern="1200" dirty="0">
                <a:solidFill>
                  <a:schemeClr val="bg1"/>
                </a:solidFill>
                <a:latin typeface="Helvetica Neue Medium"/>
                <a:sym typeface="Helvetica Neue Medium"/>
              </a:rPr>
              <a:t>Inclusive</a:t>
            </a:r>
          </a:p>
          <a:p>
            <a:pPr marL="0" lvl="0" indent="0" algn="ctr" defTabSz="622300">
              <a:lnSpc>
                <a:spcPct val="90000"/>
              </a:lnSpc>
              <a:spcBef>
                <a:spcPct val="0"/>
              </a:spcBef>
              <a:spcAft>
                <a:spcPct val="35000"/>
              </a:spcAft>
              <a:buNone/>
            </a:pPr>
            <a:r>
              <a:rPr lang="en-GB" sz="1200" b="0" kern="1200" dirty="0">
                <a:solidFill>
                  <a:schemeClr val="bg1"/>
                </a:solidFill>
                <a:latin typeface="Helvetica Neue Medium"/>
                <a:sym typeface="Helvetica Neue Medium"/>
              </a:rPr>
              <a:t>Building solutions with everybody's needs and skills in mind, maintaining intuitive design, digital inclusion and accessibility as fundamental components of our digital philosophy</a:t>
            </a:r>
          </a:p>
        </p:txBody>
      </p:sp>
      <p:sp>
        <p:nvSpPr>
          <p:cNvPr id="23" name="Freeform: Shape 22">
            <a:extLst>
              <a:ext uri="{FF2B5EF4-FFF2-40B4-BE49-F238E27FC236}">
                <a16:creationId xmlns:a16="http://schemas.microsoft.com/office/drawing/2014/main" id="{40B31DCC-25E0-FE8D-17CF-1635A1C4D92D}"/>
              </a:ext>
            </a:extLst>
          </p:cNvPr>
          <p:cNvSpPr/>
          <p:nvPr/>
        </p:nvSpPr>
        <p:spPr>
          <a:xfrm>
            <a:off x="5717569"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a:solidFill>
            <a:schemeClr val="accent6"/>
          </a:solidFill>
        </p:spPr>
        <p:style>
          <a:lnRef idx="0">
            <a:schemeClr val="accent6">
              <a:shade val="90000"/>
              <a:hueOff val="-444772"/>
              <a:satOff val="-35434"/>
              <a:lumOff val="45088"/>
              <a:alphaOff val="0"/>
            </a:schemeClr>
          </a:lnRef>
          <a:fillRef idx="1">
            <a:schemeClr val="accent6">
              <a:shade val="90000"/>
              <a:hueOff val="-444772"/>
              <a:satOff val="-35434"/>
              <a:lumOff val="45088"/>
              <a:alphaOff val="0"/>
            </a:schemeClr>
          </a:fillRef>
          <a:effectRef idx="0">
            <a:schemeClr val="accent6">
              <a:shade val="90000"/>
              <a:hueOff val="-444772"/>
              <a:satOff val="-35434"/>
              <a:lumOff val="45088"/>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GB" sz="1400" kern="1200"/>
          </a:p>
        </p:txBody>
      </p:sp>
      <p:sp>
        <p:nvSpPr>
          <p:cNvPr id="24" name="Speech Bubble: Rectangle with Corners Rounded 23">
            <a:extLst>
              <a:ext uri="{FF2B5EF4-FFF2-40B4-BE49-F238E27FC236}">
                <a16:creationId xmlns:a16="http://schemas.microsoft.com/office/drawing/2014/main" id="{B9DA50A6-9B05-48F9-F90C-42AEF8EDB4EC}"/>
              </a:ext>
            </a:extLst>
          </p:cNvPr>
          <p:cNvSpPr/>
          <p:nvPr/>
        </p:nvSpPr>
        <p:spPr>
          <a:xfrm>
            <a:off x="6469735" y="1294641"/>
            <a:ext cx="2071799" cy="1180436"/>
          </a:xfrm>
          <a:prstGeom prst="wedgeRoundRectCallout">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lvl="0" algn="l" defTabSz="800100">
              <a:lnSpc>
                <a:spcPct val="90000"/>
              </a:lnSpc>
              <a:spcBef>
                <a:spcPct val="0"/>
              </a:spcBef>
              <a:spcAft>
                <a:spcPct val="35000"/>
              </a:spcAft>
            </a:pPr>
            <a:r>
              <a:rPr lang="en-US" sz="800" kern="1200" dirty="0">
                <a:solidFill>
                  <a:srgbClr val="1F355E"/>
                </a:solidFill>
                <a:latin typeface="Arial" panose="020B0604020202020204" pitchFamily="34" charset="0"/>
                <a:cs typeface="Arial" panose="020B0604020202020204" pitchFamily="34" charset="0"/>
              </a:rPr>
              <a:t>As a patient I can:</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Expect to be treated equally and receive the same care regardless of my characteristics </a:t>
            </a:r>
          </a:p>
          <a:p>
            <a:pPr marL="17145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Receive the same quality, timeliness and safety of care no matter my digital literacy or my accessibility requirements</a:t>
            </a:r>
          </a:p>
          <a:p>
            <a:pPr marL="171450" lvl="0" indent="-171450" algn="l" defTabSz="800100">
              <a:lnSpc>
                <a:spcPct val="90000"/>
              </a:lnSpc>
              <a:spcBef>
                <a:spcPct val="0"/>
              </a:spcBef>
              <a:spcAft>
                <a:spcPct val="35000"/>
              </a:spcAft>
              <a:buFont typeface="Arial" panose="020B0604020202020204" pitchFamily="34" charset="0"/>
              <a:buChar char="•"/>
            </a:pPr>
            <a:endParaRPr lang="en-GB" sz="800" b="0" kern="1200" dirty="0">
              <a:solidFill>
                <a:srgbClr val="1F355E"/>
              </a:solidFill>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56928D82-DD25-8E61-E389-579F4F31BDB9}"/>
              </a:ext>
            </a:extLst>
          </p:cNvPr>
          <p:cNvSpPr/>
          <p:nvPr/>
        </p:nvSpPr>
        <p:spPr>
          <a:xfrm>
            <a:off x="632156" y="1007682"/>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1F355E"/>
                </a:solidFill>
                <a:effectLst/>
                <a:uFillTx/>
                <a:latin typeface="Arial Black" panose="020B0A04020102020204" pitchFamily="34" charset="0"/>
                <a:ea typeface="+mn-ea"/>
                <a:cs typeface="+mn-cs"/>
                <a:sym typeface="Helvetica Neue Medium"/>
              </a:rPr>
              <a:t>What we heard</a:t>
            </a:r>
            <a:endParaRPr kumimoji="0" lang="en-GB" sz="1200" b="0" i="0" u="none" strike="noStrike" cap="none" spc="0" normalizeH="0" baseline="0" dirty="0">
              <a:ln>
                <a:noFill/>
              </a:ln>
              <a:solidFill>
                <a:srgbClr val="1F355E"/>
              </a:solidFill>
              <a:effectLst/>
              <a:uFillTx/>
              <a:latin typeface="Arial Black" panose="020B0A04020102020204" pitchFamily="34" charset="0"/>
              <a:ea typeface="+mn-ea"/>
              <a:cs typeface="+mn-cs"/>
              <a:sym typeface="Helvetica Neue Medium"/>
            </a:endParaRPr>
          </a:p>
        </p:txBody>
      </p:sp>
      <p:sp>
        <p:nvSpPr>
          <p:cNvPr id="8" name="Rectangle: Rounded Corners 7">
            <a:extLst>
              <a:ext uri="{FF2B5EF4-FFF2-40B4-BE49-F238E27FC236}">
                <a16:creationId xmlns:a16="http://schemas.microsoft.com/office/drawing/2014/main" id="{7646547E-EAA5-DF68-ECB9-C70288305975}"/>
              </a:ext>
            </a:extLst>
          </p:cNvPr>
          <p:cNvSpPr/>
          <p:nvPr/>
        </p:nvSpPr>
        <p:spPr>
          <a:xfrm>
            <a:off x="6469735"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What this will mean</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9" name="Rectangle: Rounded Corners 8">
            <a:extLst>
              <a:ext uri="{FF2B5EF4-FFF2-40B4-BE49-F238E27FC236}">
                <a16:creationId xmlns:a16="http://schemas.microsoft.com/office/drawing/2014/main" id="{768ED111-C497-4604-FF1D-FFD76AB1D22B}"/>
              </a:ext>
            </a:extLst>
          </p:cNvPr>
          <p:cNvSpPr/>
          <p:nvPr/>
        </p:nvSpPr>
        <p:spPr>
          <a:xfrm>
            <a:off x="3532043"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Our principle</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27" name="Speech Bubble: Rectangle with Corners Rounded 26">
            <a:extLst>
              <a:ext uri="{FF2B5EF4-FFF2-40B4-BE49-F238E27FC236}">
                <a16:creationId xmlns:a16="http://schemas.microsoft.com/office/drawing/2014/main" id="{23BC066B-4383-8A4B-6709-9392A8EBA33C}"/>
              </a:ext>
            </a:extLst>
          </p:cNvPr>
          <p:cNvSpPr/>
          <p:nvPr/>
        </p:nvSpPr>
        <p:spPr>
          <a:xfrm>
            <a:off x="142874" y="1248099"/>
            <a:ext cx="2695131" cy="1475231"/>
          </a:xfrm>
          <a:prstGeom prst="wedgeRoundRectCallout">
            <a:avLst>
              <a:gd name="adj1" fmla="val 34232"/>
              <a:gd name="adj2" fmla="val 56928"/>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 patient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Have equal access to services regardless of where I live or my level of digital literacy</a:t>
            </a:r>
          </a:p>
          <a:p>
            <a:pPr marL="171450" indent="-171450" algn="l" defTabSz="825500">
              <a:buFont typeface="Arial" panose="020B0604020202020204" pitchFamily="34" charset="0"/>
              <a:buChar char="•"/>
            </a:pPr>
            <a:r>
              <a:rPr lang="en-US" sz="800" b="0" dirty="0">
                <a:solidFill>
                  <a:srgbClr val="1F355E"/>
                </a:solidFill>
                <a:latin typeface="Arial" panose="020B0604020202020204" pitchFamily="34" charset="0"/>
                <a:ea typeface="+mn-ea"/>
                <a:cs typeface="Arial" panose="020B0604020202020204" pitchFamily="34" charset="0"/>
                <a:sym typeface="Helvetica Neue Medium"/>
              </a:rPr>
              <a:t>Access intuitive, patient focused apps such as SBPP and NHS Wales App to help me to be more in control of my care </a:t>
            </a: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Feel confident utilising health and care digital services regardless of my level of digital skills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Feel included and informed when decisions are made that affects information about me held by digital system</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8" name="Speech Bubble: Rectangle with Corners Rounded 27">
            <a:extLst>
              <a:ext uri="{FF2B5EF4-FFF2-40B4-BE49-F238E27FC236}">
                <a16:creationId xmlns:a16="http://schemas.microsoft.com/office/drawing/2014/main" id="{D6164FD3-3D49-3835-EECB-0F3BAF2DB490}"/>
              </a:ext>
            </a:extLst>
          </p:cNvPr>
          <p:cNvSpPr/>
          <p:nvPr/>
        </p:nvSpPr>
        <p:spPr>
          <a:xfrm>
            <a:off x="142874" y="2801822"/>
            <a:ext cx="2181225" cy="1547481"/>
          </a:xfrm>
          <a:prstGeom prst="wedgeRoundRectCallout">
            <a:avLst>
              <a:gd name="adj1" fmla="val -10"/>
              <a:gd name="adj2" fmla="val 51807"/>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t>
            </a:r>
            <a:r>
              <a:rPr lang="en-US" sz="800" dirty="0">
                <a:solidFill>
                  <a:srgbClr val="1F355E"/>
                </a:solidFill>
                <a:latin typeface="Arial" panose="020B0604020202020204" pitchFamily="34" charset="0"/>
                <a:ea typeface="+mn-ea"/>
                <a:cs typeface="Arial" panose="020B0604020202020204" pitchFamily="34" charset="0"/>
                <a:sym typeface="Helvetica Neue Medium"/>
              </a:rPr>
              <a:t>a </a:t>
            </a: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colleague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Feel empowered by digital services through giving feedback and working collaboratively in the design of digital services.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Have consistent and high-quality training tailored to my role so I feel comfortable and confident in using all the digital tools available to me  </a:t>
            </a:r>
          </a:p>
          <a:p>
            <a:pPr marL="171450" indent="-171450" algn="l" defTabSz="825500">
              <a:buFont typeface="Arial" panose="020B0604020202020204" pitchFamily="34" charset="0"/>
              <a:buChar char="•"/>
            </a:pPr>
            <a:r>
              <a:rPr lang="en-US" sz="800" b="0" dirty="0" err="1">
                <a:solidFill>
                  <a:srgbClr val="1F355E"/>
                </a:solidFill>
                <a:latin typeface="Arial" panose="020B0604020202020204" pitchFamily="34" charset="0"/>
                <a:ea typeface="+mn-ea"/>
                <a:cs typeface="Arial" panose="020B0604020202020204" pitchFamily="34" charset="0"/>
                <a:sym typeface="Helvetica Neue Medium"/>
              </a:rPr>
              <a:t>Utilise</a:t>
            </a:r>
            <a:r>
              <a:rPr lang="en-US" sz="800" b="0" dirty="0">
                <a:solidFill>
                  <a:srgbClr val="1F355E"/>
                </a:solidFill>
                <a:latin typeface="Arial" panose="020B0604020202020204" pitchFamily="34" charset="0"/>
                <a:ea typeface="+mn-ea"/>
                <a:cs typeface="Arial" panose="020B0604020202020204" pitchFamily="34" charset="0"/>
                <a:sym typeface="Helvetica Neue Medium"/>
              </a:rPr>
              <a:t> predictive health analytics to reduce unwarranted variation between health outcomes in vulnerable groups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9" name="Speech Bubble: Rectangle with Corners Rounded 28">
            <a:extLst>
              <a:ext uri="{FF2B5EF4-FFF2-40B4-BE49-F238E27FC236}">
                <a16:creationId xmlns:a16="http://schemas.microsoft.com/office/drawing/2014/main" id="{6281171C-02C0-D92E-DAF2-328240961932}"/>
              </a:ext>
            </a:extLst>
          </p:cNvPr>
          <p:cNvSpPr/>
          <p:nvPr/>
        </p:nvSpPr>
        <p:spPr>
          <a:xfrm flipH="1">
            <a:off x="2357718" y="3165610"/>
            <a:ext cx="1752870" cy="1183693"/>
          </a:xfrm>
          <a:prstGeom prst="wedgeRoundRectCallout">
            <a:avLst>
              <a:gd name="adj1" fmla="val -58187"/>
              <a:gd name="adj2" fmla="val 44284"/>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 digital colleague I want to:</a:t>
            </a:r>
            <a:endParaRPr lang="en-US" sz="80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 solutions that are </a:t>
            </a:r>
            <a:r>
              <a:rPr lang="en-US" sz="800" b="0" dirty="0">
                <a:solidFill>
                  <a:srgbClr val="1F355E"/>
                </a:solidFill>
                <a:latin typeface="Arial" panose="020B0604020202020204" pitchFamily="34" charset="0"/>
                <a:ea typeface="+mn-ea"/>
                <a:cs typeface="Arial" panose="020B0604020202020204" pitchFamily="34" charset="0"/>
                <a:sym typeface="Helvetica Neue Medium"/>
              </a:rPr>
              <a:t>championed</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by patients and clinicians across SBU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 want our clinicians and population to have the best NHS digital experience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Bring all services to a high digital baseline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33" name="Group 32">
            <a:extLst>
              <a:ext uri="{FF2B5EF4-FFF2-40B4-BE49-F238E27FC236}">
                <a16:creationId xmlns:a16="http://schemas.microsoft.com/office/drawing/2014/main" id="{7A8FD463-E65A-9F99-44CF-1DD69E7711AF}"/>
              </a:ext>
            </a:extLst>
          </p:cNvPr>
          <p:cNvGrpSpPr/>
          <p:nvPr/>
        </p:nvGrpSpPr>
        <p:grpSpPr>
          <a:xfrm>
            <a:off x="4159867" y="2922413"/>
            <a:ext cx="839014" cy="839014"/>
            <a:chOff x="1070485" y="2403686"/>
            <a:chExt cx="839014" cy="839014"/>
          </a:xfrm>
        </p:grpSpPr>
        <p:sp>
          <p:nvSpPr>
            <p:cNvPr id="30" name="Oval 29">
              <a:extLst>
                <a:ext uri="{FF2B5EF4-FFF2-40B4-BE49-F238E27FC236}">
                  <a16:creationId xmlns:a16="http://schemas.microsoft.com/office/drawing/2014/main" id="{24065BEA-C1EE-779C-1B06-0CDDE13CD3E6}"/>
                </a:ext>
              </a:extLst>
            </p:cNvPr>
            <p:cNvSpPr/>
            <p:nvPr/>
          </p:nvSpPr>
          <p:spPr>
            <a:xfrm>
              <a:off x="1070485" y="2403686"/>
              <a:ext cx="839014" cy="839014"/>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1" name="Oval 30">
              <a:extLst>
                <a:ext uri="{FF2B5EF4-FFF2-40B4-BE49-F238E27FC236}">
                  <a16:creationId xmlns:a16="http://schemas.microsoft.com/office/drawing/2014/main" id="{099F4C5F-F987-8C13-4E33-FEF19C7B82A3}"/>
                </a:ext>
              </a:extLst>
            </p:cNvPr>
            <p:cNvSpPr/>
            <p:nvPr/>
          </p:nvSpPr>
          <p:spPr>
            <a:xfrm>
              <a:off x="1147092" y="2480293"/>
              <a:ext cx="685800" cy="6858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46" name="Group 45">
            <a:extLst>
              <a:ext uri="{FF2B5EF4-FFF2-40B4-BE49-F238E27FC236}">
                <a16:creationId xmlns:a16="http://schemas.microsoft.com/office/drawing/2014/main" id="{C6D5DBB0-4273-F3D0-273A-D53D477EA59B}"/>
              </a:ext>
            </a:extLst>
          </p:cNvPr>
          <p:cNvGrpSpPr/>
          <p:nvPr/>
        </p:nvGrpSpPr>
        <p:grpSpPr>
          <a:xfrm>
            <a:off x="2548575" y="1892899"/>
            <a:ext cx="367842" cy="366927"/>
            <a:chOff x="2407162" y="2853786"/>
            <a:chExt cx="367842" cy="366927"/>
          </a:xfrm>
        </p:grpSpPr>
        <p:sp>
          <p:nvSpPr>
            <p:cNvPr id="34" name="Oval 33">
              <a:extLst>
                <a:ext uri="{FF2B5EF4-FFF2-40B4-BE49-F238E27FC236}">
                  <a16:creationId xmlns:a16="http://schemas.microsoft.com/office/drawing/2014/main" id="{11722E8C-D6B5-5FB3-2FB8-C6595ABFE242}"/>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6" name="Graphic 35" descr="Man with solid fill">
              <a:extLst>
                <a:ext uri="{FF2B5EF4-FFF2-40B4-BE49-F238E27FC236}">
                  <a16:creationId xmlns:a16="http://schemas.microsoft.com/office/drawing/2014/main" id="{68A7C2DB-9CD5-D579-C916-2CA765AF3DB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58" name="Group 57">
            <a:extLst>
              <a:ext uri="{FF2B5EF4-FFF2-40B4-BE49-F238E27FC236}">
                <a16:creationId xmlns:a16="http://schemas.microsoft.com/office/drawing/2014/main" id="{1CAC4169-2F4E-1D71-0E4B-085479A528EE}"/>
              </a:ext>
            </a:extLst>
          </p:cNvPr>
          <p:cNvGrpSpPr/>
          <p:nvPr/>
        </p:nvGrpSpPr>
        <p:grpSpPr>
          <a:xfrm>
            <a:off x="3926667" y="3767381"/>
            <a:ext cx="367842" cy="366927"/>
            <a:chOff x="3250385" y="3959913"/>
            <a:chExt cx="367842" cy="366927"/>
          </a:xfrm>
        </p:grpSpPr>
        <p:sp>
          <p:nvSpPr>
            <p:cNvPr id="52" name="Oval 51">
              <a:extLst>
                <a:ext uri="{FF2B5EF4-FFF2-40B4-BE49-F238E27FC236}">
                  <a16:creationId xmlns:a16="http://schemas.microsoft.com/office/drawing/2014/main" id="{7486127C-3FAF-30E1-B306-30A17364B17F}"/>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57" name="Graphic 56" descr="Female Profile with solid fill">
              <a:extLst>
                <a:ext uri="{FF2B5EF4-FFF2-40B4-BE49-F238E27FC236}">
                  <a16:creationId xmlns:a16="http://schemas.microsoft.com/office/drawing/2014/main" id="{ED0257A5-45F2-C5C0-B83B-3BF151E2541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sp>
        <p:nvSpPr>
          <p:cNvPr id="59" name="Speech Bubble: Rectangle with Corners Rounded 58">
            <a:extLst>
              <a:ext uri="{FF2B5EF4-FFF2-40B4-BE49-F238E27FC236}">
                <a16:creationId xmlns:a16="http://schemas.microsoft.com/office/drawing/2014/main" id="{285F1E7F-D8D6-3C22-6AC8-ACD3FD795279}"/>
              </a:ext>
            </a:extLst>
          </p:cNvPr>
          <p:cNvSpPr/>
          <p:nvPr/>
        </p:nvSpPr>
        <p:spPr>
          <a:xfrm>
            <a:off x="6094128" y="2759784"/>
            <a:ext cx="2206006" cy="993775"/>
          </a:xfrm>
          <a:prstGeom prst="wedgeRoundRectCallout">
            <a:avLst>
              <a:gd name="adj1" fmla="val -5577"/>
              <a:gd name="adj2" fmla="val 77662"/>
              <a:gd name="adj3" fmla="val 16667"/>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pPr>
            <a:r>
              <a:rPr lang="en-US" sz="800" kern="1200" dirty="0">
                <a:solidFill>
                  <a:srgbClr val="1F355E"/>
                </a:solidFill>
                <a:latin typeface="Arial" panose="020B0604020202020204" pitchFamily="34" charset="0"/>
                <a:cs typeface="Arial" panose="020B0604020202020204" pitchFamily="34" charset="0"/>
              </a:rPr>
              <a:t>As a Swansea Bay colleague I: </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Am assisted by digital systems that I feel comfortable and supported in using, and which enable me to achieve more equitable patient outcomes </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Support the delivery of  care which all patients have equal access to</a:t>
            </a:r>
          </a:p>
          <a:p>
            <a:pPr marL="171450" lvl="0" indent="-171450" algn="l" defTabSz="800100">
              <a:lnSpc>
                <a:spcPct val="90000"/>
              </a:lnSpc>
              <a:spcBef>
                <a:spcPct val="0"/>
              </a:spcBef>
              <a:spcAft>
                <a:spcPct val="35000"/>
              </a:spcAft>
              <a:buFont typeface="Arial" panose="020B0604020202020204" pitchFamily="34" charset="0"/>
              <a:buChar char="•"/>
            </a:pPr>
            <a:endParaRPr lang="en-GB" sz="800" b="0" kern="1200" dirty="0">
              <a:solidFill>
                <a:srgbClr val="1F355E"/>
              </a:solidFill>
              <a:latin typeface="Arial" panose="020B0604020202020204" pitchFamily="34" charset="0"/>
              <a:cs typeface="Arial" panose="020B0604020202020204" pitchFamily="34" charset="0"/>
            </a:endParaRPr>
          </a:p>
        </p:txBody>
      </p:sp>
      <p:grpSp>
        <p:nvGrpSpPr>
          <p:cNvPr id="60" name="Group 59">
            <a:extLst>
              <a:ext uri="{FF2B5EF4-FFF2-40B4-BE49-F238E27FC236}">
                <a16:creationId xmlns:a16="http://schemas.microsoft.com/office/drawing/2014/main" id="{F6226F67-209B-69D9-E7CA-3DCF950A3BE3}"/>
              </a:ext>
            </a:extLst>
          </p:cNvPr>
          <p:cNvGrpSpPr/>
          <p:nvPr/>
        </p:nvGrpSpPr>
        <p:grpSpPr>
          <a:xfrm>
            <a:off x="8186606" y="3556501"/>
            <a:ext cx="367842" cy="366927"/>
            <a:chOff x="3250385" y="3959913"/>
            <a:chExt cx="367842" cy="366927"/>
          </a:xfrm>
        </p:grpSpPr>
        <p:sp>
          <p:nvSpPr>
            <p:cNvPr id="61" name="Oval 60">
              <a:extLst>
                <a:ext uri="{FF2B5EF4-FFF2-40B4-BE49-F238E27FC236}">
                  <a16:creationId xmlns:a16="http://schemas.microsoft.com/office/drawing/2014/main" id="{EAE6DDD2-8CDA-787D-6ECA-949FA3D63069}"/>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2" name="Graphic 61" descr="Female Profile with solid fill">
              <a:extLst>
                <a:ext uri="{FF2B5EF4-FFF2-40B4-BE49-F238E27FC236}">
                  <a16:creationId xmlns:a16="http://schemas.microsoft.com/office/drawing/2014/main" id="{35B643A3-F8D6-E9C9-399D-139870176F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53" name="Group 52">
            <a:extLst>
              <a:ext uri="{FF2B5EF4-FFF2-40B4-BE49-F238E27FC236}">
                <a16:creationId xmlns:a16="http://schemas.microsoft.com/office/drawing/2014/main" id="{7796FDCD-DFE6-6F56-87D5-71D18D017DD0}"/>
              </a:ext>
            </a:extLst>
          </p:cNvPr>
          <p:cNvGrpSpPr/>
          <p:nvPr/>
        </p:nvGrpSpPr>
        <p:grpSpPr>
          <a:xfrm>
            <a:off x="7748371" y="3570095"/>
            <a:ext cx="367842" cy="366927"/>
            <a:chOff x="1732873" y="4066608"/>
            <a:chExt cx="367842" cy="366927"/>
          </a:xfrm>
        </p:grpSpPr>
        <p:sp>
          <p:nvSpPr>
            <p:cNvPr id="45" name="Oval 44">
              <a:extLst>
                <a:ext uri="{FF2B5EF4-FFF2-40B4-BE49-F238E27FC236}">
                  <a16:creationId xmlns:a16="http://schemas.microsoft.com/office/drawing/2014/main" id="{7E96B662-1476-0D13-4D93-9F7D0F6679D7}"/>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48" name="Graphic 47" descr="Doctor male with solid fill">
              <a:extLst>
                <a:ext uri="{FF2B5EF4-FFF2-40B4-BE49-F238E27FC236}">
                  <a16:creationId xmlns:a16="http://schemas.microsoft.com/office/drawing/2014/main" id="{0D644C87-AD06-39D4-881D-9D5E800B343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nvGrpSpPr>
          <p:cNvPr id="63" name="Group 62">
            <a:extLst>
              <a:ext uri="{FF2B5EF4-FFF2-40B4-BE49-F238E27FC236}">
                <a16:creationId xmlns:a16="http://schemas.microsoft.com/office/drawing/2014/main" id="{C8125CD0-8CC6-7C28-534A-B794186EB572}"/>
              </a:ext>
            </a:extLst>
          </p:cNvPr>
          <p:cNvGrpSpPr/>
          <p:nvPr/>
        </p:nvGrpSpPr>
        <p:grpSpPr>
          <a:xfrm>
            <a:off x="8331429" y="1580901"/>
            <a:ext cx="367842" cy="366927"/>
            <a:chOff x="2407162" y="2853786"/>
            <a:chExt cx="367842" cy="366927"/>
          </a:xfrm>
        </p:grpSpPr>
        <p:sp>
          <p:nvSpPr>
            <p:cNvPr id="64" name="Oval 63">
              <a:extLst>
                <a:ext uri="{FF2B5EF4-FFF2-40B4-BE49-F238E27FC236}">
                  <a16:creationId xmlns:a16="http://schemas.microsoft.com/office/drawing/2014/main" id="{DBCFA68E-F515-3D98-B800-B75E3F0AF293}"/>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5" name="Graphic 64" descr="Man with solid fill">
              <a:extLst>
                <a:ext uri="{FF2B5EF4-FFF2-40B4-BE49-F238E27FC236}">
                  <a16:creationId xmlns:a16="http://schemas.microsoft.com/office/drawing/2014/main" id="{364FACFF-930F-F420-679F-C10CA07054D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66" name="Group 65">
            <a:extLst>
              <a:ext uri="{FF2B5EF4-FFF2-40B4-BE49-F238E27FC236}">
                <a16:creationId xmlns:a16="http://schemas.microsoft.com/office/drawing/2014/main" id="{B1CC09EE-0205-1097-509C-2B6F700DD0A6}"/>
              </a:ext>
            </a:extLst>
          </p:cNvPr>
          <p:cNvGrpSpPr/>
          <p:nvPr/>
        </p:nvGrpSpPr>
        <p:grpSpPr>
          <a:xfrm>
            <a:off x="2076846" y="2872368"/>
            <a:ext cx="367842" cy="366927"/>
            <a:chOff x="1732873" y="4066608"/>
            <a:chExt cx="367842" cy="366927"/>
          </a:xfrm>
        </p:grpSpPr>
        <p:sp>
          <p:nvSpPr>
            <p:cNvPr id="67" name="Oval 66">
              <a:extLst>
                <a:ext uri="{FF2B5EF4-FFF2-40B4-BE49-F238E27FC236}">
                  <a16:creationId xmlns:a16="http://schemas.microsoft.com/office/drawing/2014/main" id="{7729F7BF-1B82-E5EA-02C9-45228781AE8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8" name="Graphic 67" descr="Doctor male with solid fill">
              <a:extLst>
                <a:ext uri="{FF2B5EF4-FFF2-40B4-BE49-F238E27FC236}">
                  <a16:creationId xmlns:a16="http://schemas.microsoft.com/office/drawing/2014/main" id="{E7ADAD9C-8A98-F0A1-67F9-EE049B45280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pic>
        <p:nvPicPr>
          <p:cNvPr id="6" name="Graphic 5" descr="Group success with solid fill">
            <a:extLst>
              <a:ext uri="{FF2B5EF4-FFF2-40B4-BE49-F238E27FC236}">
                <a16:creationId xmlns:a16="http://schemas.microsoft.com/office/drawing/2014/main" id="{04729A22-5C42-143B-049D-1EA8001E241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314374" y="3078272"/>
            <a:ext cx="515252" cy="515252"/>
          </a:xfrm>
          <a:prstGeom prst="rect">
            <a:avLst/>
          </a:prstGeom>
        </p:spPr>
      </p:pic>
      <p:grpSp>
        <p:nvGrpSpPr>
          <p:cNvPr id="5" name="Group 4">
            <a:extLst>
              <a:ext uri="{FF2B5EF4-FFF2-40B4-BE49-F238E27FC236}">
                <a16:creationId xmlns:a16="http://schemas.microsoft.com/office/drawing/2014/main" id="{46EAB5F8-DB17-ED07-DDD3-BEC15603E03E}"/>
              </a:ext>
            </a:extLst>
          </p:cNvPr>
          <p:cNvGrpSpPr/>
          <p:nvPr/>
        </p:nvGrpSpPr>
        <p:grpSpPr>
          <a:xfrm>
            <a:off x="-1" y="-5787"/>
            <a:ext cx="9144001" cy="165595"/>
            <a:chOff x="374266" y="2474302"/>
            <a:chExt cx="13719657" cy="820603"/>
          </a:xfrm>
        </p:grpSpPr>
        <p:sp>
          <p:nvSpPr>
            <p:cNvPr id="16" name="Arrow: Pentagon 15">
              <a:extLst>
                <a:ext uri="{FF2B5EF4-FFF2-40B4-BE49-F238E27FC236}">
                  <a16:creationId xmlns:a16="http://schemas.microsoft.com/office/drawing/2014/main" id="{5D2836B1-282F-C81B-4111-11882C38A65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7" name="Arrow: Chevron 16">
              <a:extLst>
                <a:ext uri="{FF2B5EF4-FFF2-40B4-BE49-F238E27FC236}">
                  <a16:creationId xmlns:a16="http://schemas.microsoft.com/office/drawing/2014/main" id="{7C9261A5-5DDE-41FE-1076-E3F956D7FFE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7E950C31-3E62-C45D-382C-EEC30C3ADDDD}"/>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10DC725D-A29D-9C44-918C-E4D1448CB5D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5" name="Arrow: Chevron 24">
              <a:extLst>
                <a:ext uri="{FF2B5EF4-FFF2-40B4-BE49-F238E27FC236}">
                  <a16:creationId xmlns:a16="http://schemas.microsoft.com/office/drawing/2014/main" id="{D82AA1AA-E7F1-7C12-4463-CB49BD78078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6" name="Arrow: Chevron 25">
              <a:extLst>
                <a:ext uri="{FF2B5EF4-FFF2-40B4-BE49-F238E27FC236}">
                  <a16:creationId xmlns:a16="http://schemas.microsoft.com/office/drawing/2014/main" id="{FCEFD9EA-F6C0-0781-4B1D-8CE4B9145A40}"/>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7" name="Title 1">
            <a:extLst>
              <a:ext uri="{FF2B5EF4-FFF2-40B4-BE49-F238E27FC236}">
                <a16:creationId xmlns:a16="http://schemas.microsoft.com/office/drawing/2014/main" id="{895523EA-FC38-7699-0119-3D8F133C9561}"/>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Principle 3: Inclusive</a:t>
            </a:r>
          </a:p>
        </p:txBody>
      </p:sp>
      <p:sp>
        <p:nvSpPr>
          <p:cNvPr id="2" name="Footer Placeholder 3">
            <a:extLst>
              <a:ext uri="{FF2B5EF4-FFF2-40B4-BE49-F238E27FC236}">
                <a16:creationId xmlns:a16="http://schemas.microsoft.com/office/drawing/2014/main" id="{02D8ACC6-1520-31D3-4585-3A710DB45EE6}"/>
              </a:ext>
            </a:extLst>
          </p:cNvPr>
          <p:cNvSpPr>
            <a:spLocks noGrp="1"/>
          </p:cNvSpPr>
          <p:nvPr>
            <p:ph type="ftr" sz="quarter" idx="3"/>
          </p:nvPr>
        </p:nvSpPr>
        <p:spPr>
          <a:xfrm>
            <a:off x="2138263" y="4572371"/>
            <a:ext cx="4864779" cy="429737"/>
          </a:xfrm>
        </p:spPr>
        <p:txBody>
          <a:bodyPr/>
          <a:lstStyle/>
          <a:p>
            <a:r>
              <a:rPr lang="en-GB" dirty="0"/>
              <a:t>Digitally Enabling The One Bay Way</a:t>
            </a:r>
          </a:p>
        </p:txBody>
      </p:sp>
    </p:spTree>
    <p:extLst>
      <p:ext uri="{BB962C8B-B14F-4D97-AF65-F5344CB8AC3E}">
        <p14:creationId xmlns:p14="http://schemas.microsoft.com/office/powerpoint/2010/main" val="2314430130"/>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3FE6-DDAB-FF22-ED95-2B81B149EFB1}"/>
            </a:ext>
          </a:extLst>
        </p:cNvPr>
        <p:cNvGrpSpPr/>
        <p:nvPr/>
      </p:nvGrpSpPr>
      <p:grpSpPr>
        <a:xfrm>
          <a:off x="0" y="0"/>
          <a:ext cx="0" cy="0"/>
          <a:chOff x="0" y="0"/>
          <a:chExt cx="0" cy="0"/>
        </a:xfrm>
      </p:grpSpPr>
      <p:sp>
        <p:nvSpPr>
          <p:cNvPr id="21" name="Freeform: Shape 20">
            <a:extLst>
              <a:ext uri="{FF2B5EF4-FFF2-40B4-BE49-F238E27FC236}">
                <a16:creationId xmlns:a16="http://schemas.microsoft.com/office/drawing/2014/main" id="{54B9BB43-64DB-E0C3-028E-5C5DCDC595BB}"/>
              </a:ext>
            </a:extLst>
          </p:cNvPr>
          <p:cNvSpPr/>
          <p:nvPr/>
        </p:nvSpPr>
        <p:spPr>
          <a:xfrm>
            <a:off x="2947676"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p:spPr>
        <p:style>
          <a:lnRef idx="0">
            <a:schemeClr val="accent6">
              <a:shade val="90000"/>
              <a:hueOff val="0"/>
              <a:satOff val="0"/>
              <a:lumOff val="0"/>
              <a:alphaOff val="0"/>
            </a:schemeClr>
          </a:lnRef>
          <a:fillRef idx="1">
            <a:schemeClr val="accent6">
              <a:shade val="90000"/>
              <a:hueOff val="0"/>
              <a:satOff val="0"/>
              <a:lumOff val="0"/>
              <a:alphaOff val="0"/>
            </a:schemeClr>
          </a:fillRef>
          <a:effectRef idx="0">
            <a:schemeClr val="accent6">
              <a:shade val="90000"/>
              <a:hueOff val="0"/>
              <a:satOff val="0"/>
              <a:lumOff val="0"/>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US" sz="1400" kern="1200"/>
          </a:p>
        </p:txBody>
      </p:sp>
      <p:sp>
        <p:nvSpPr>
          <p:cNvPr id="22" name="Rectangle 21">
            <a:extLst>
              <a:ext uri="{FF2B5EF4-FFF2-40B4-BE49-F238E27FC236}">
                <a16:creationId xmlns:a16="http://schemas.microsoft.com/office/drawing/2014/main" id="{CA431B2A-6809-4F4C-DFCE-5109143E1D75}"/>
              </a:ext>
            </a:extLst>
          </p:cNvPr>
          <p:cNvSpPr/>
          <p:nvPr/>
        </p:nvSpPr>
        <p:spPr>
          <a:xfrm>
            <a:off x="3536100" y="1280278"/>
            <a:ext cx="2071799" cy="1706028"/>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1200" kern="1200">
                <a:solidFill>
                  <a:schemeClr val="bg1"/>
                </a:solidFill>
                <a:latin typeface="Helvetica Neue Medium"/>
                <a:sym typeface="Helvetica Neue Medium"/>
              </a:rPr>
              <a:t>Flexible</a:t>
            </a:r>
          </a:p>
          <a:p>
            <a:pPr marL="0" lvl="0" indent="0" algn="ctr" defTabSz="622300">
              <a:lnSpc>
                <a:spcPct val="90000"/>
              </a:lnSpc>
              <a:spcBef>
                <a:spcPct val="0"/>
              </a:spcBef>
              <a:spcAft>
                <a:spcPct val="35000"/>
              </a:spcAft>
              <a:buNone/>
            </a:pPr>
            <a:r>
              <a:rPr lang="en-GB" sz="1200" b="0" kern="1200">
                <a:solidFill>
                  <a:schemeClr val="bg1"/>
                </a:solidFill>
                <a:latin typeface="Helvetica Neue Medium"/>
                <a:sym typeface="Helvetica Neue Medium"/>
              </a:rPr>
              <a:t>Focusing on crafting fewer, yet improved and adaptable, systems which are agile in their response to national and local circumstances, embracing new opportunities whilst maintaining a best practice service</a:t>
            </a:r>
          </a:p>
        </p:txBody>
      </p:sp>
      <p:sp>
        <p:nvSpPr>
          <p:cNvPr id="23" name="Freeform: Shape 22">
            <a:extLst>
              <a:ext uri="{FF2B5EF4-FFF2-40B4-BE49-F238E27FC236}">
                <a16:creationId xmlns:a16="http://schemas.microsoft.com/office/drawing/2014/main" id="{05D3E388-89B3-B411-5E03-8802670E4147}"/>
              </a:ext>
            </a:extLst>
          </p:cNvPr>
          <p:cNvSpPr/>
          <p:nvPr/>
        </p:nvSpPr>
        <p:spPr>
          <a:xfrm>
            <a:off x="5717569"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a:solidFill>
            <a:schemeClr val="accent6"/>
          </a:solidFill>
        </p:spPr>
        <p:style>
          <a:lnRef idx="0">
            <a:schemeClr val="accent6">
              <a:shade val="90000"/>
              <a:hueOff val="-444772"/>
              <a:satOff val="-35434"/>
              <a:lumOff val="45088"/>
              <a:alphaOff val="0"/>
            </a:schemeClr>
          </a:lnRef>
          <a:fillRef idx="1">
            <a:schemeClr val="accent6">
              <a:shade val="90000"/>
              <a:hueOff val="-444772"/>
              <a:satOff val="-35434"/>
              <a:lumOff val="45088"/>
              <a:alphaOff val="0"/>
            </a:schemeClr>
          </a:fillRef>
          <a:effectRef idx="0">
            <a:schemeClr val="accent6">
              <a:shade val="90000"/>
              <a:hueOff val="-444772"/>
              <a:satOff val="-35434"/>
              <a:lumOff val="45088"/>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GB" sz="1400" kern="1200"/>
          </a:p>
        </p:txBody>
      </p:sp>
      <p:sp>
        <p:nvSpPr>
          <p:cNvPr id="24" name="Speech Bubble: Rectangle with Corners Rounded 23">
            <a:extLst>
              <a:ext uri="{FF2B5EF4-FFF2-40B4-BE49-F238E27FC236}">
                <a16:creationId xmlns:a16="http://schemas.microsoft.com/office/drawing/2014/main" id="{38186DFA-2E50-1DA1-4606-9F2E1167F694}"/>
              </a:ext>
            </a:extLst>
          </p:cNvPr>
          <p:cNvSpPr/>
          <p:nvPr/>
        </p:nvSpPr>
        <p:spPr>
          <a:xfrm>
            <a:off x="6469735" y="1362881"/>
            <a:ext cx="2071799" cy="915682"/>
          </a:xfrm>
          <a:prstGeom prst="wedgeRoundRectCallout">
            <a:avLst>
              <a:gd name="adj1" fmla="val -4364"/>
              <a:gd name="adj2" fmla="val 63990"/>
              <a:gd name="adj3" fmla="val 16667"/>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lvl="0" algn="l" defTabSz="800100">
              <a:lnSpc>
                <a:spcPct val="90000"/>
              </a:lnSpc>
              <a:spcBef>
                <a:spcPct val="0"/>
              </a:spcBef>
              <a:spcAft>
                <a:spcPct val="35000"/>
              </a:spcAft>
            </a:pPr>
            <a:r>
              <a:rPr lang="en-US" sz="800" kern="1200">
                <a:solidFill>
                  <a:srgbClr val="1F355E"/>
                </a:solidFill>
                <a:latin typeface="Arial" panose="020B0604020202020204" pitchFamily="34" charset="0"/>
                <a:cs typeface="Arial" panose="020B0604020202020204" pitchFamily="34" charset="0"/>
              </a:rPr>
              <a:t>As a patient I can:</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a:solidFill>
                  <a:srgbClr val="1F355E"/>
                </a:solidFill>
                <a:latin typeface="Arial" panose="020B0604020202020204" pitchFamily="34" charset="0"/>
                <a:cs typeface="Arial" panose="020B0604020202020204" pitchFamily="34" charset="0"/>
              </a:rPr>
              <a:t>Arrange my care in a way that fits my needs and priorities</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a:solidFill>
                  <a:srgbClr val="1F355E"/>
                </a:solidFill>
                <a:latin typeface="Arial" panose="020B0604020202020204" pitchFamily="34" charset="0"/>
                <a:cs typeface="Arial" panose="020B0604020202020204" pitchFamily="34" charset="0"/>
              </a:rPr>
              <a:t>Continue to access high-quality care that meets my health and care needs</a:t>
            </a:r>
            <a:endParaRPr lang="en-US" sz="800" b="0" kern="1200">
              <a:solidFill>
                <a:srgbClr val="1F355E"/>
              </a:solidFill>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F75C462E-6558-9568-81D3-2816A23AAB23}"/>
              </a:ext>
            </a:extLst>
          </p:cNvPr>
          <p:cNvSpPr/>
          <p:nvPr/>
        </p:nvSpPr>
        <p:spPr>
          <a:xfrm>
            <a:off x="632156" y="1007682"/>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What we heard</a:t>
            </a:r>
            <a:endParaRPr kumimoji="0" lang="en-GB" sz="1200" b="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8" name="Rectangle: Rounded Corners 7">
            <a:extLst>
              <a:ext uri="{FF2B5EF4-FFF2-40B4-BE49-F238E27FC236}">
                <a16:creationId xmlns:a16="http://schemas.microsoft.com/office/drawing/2014/main" id="{8180E299-45AC-A8AD-2E34-0FD0C328A102}"/>
              </a:ext>
            </a:extLst>
          </p:cNvPr>
          <p:cNvSpPr/>
          <p:nvPr/>
        </p:nvSpPr>
        <p:spPr>
          <a:xfrm>
            <a:off x="6469735"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What this will mean</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9" name="Rectangle: Rounded Corners 8">
            <a:extLst>
              <a:ext uri="{FF2B5EF4-FFF2-40B4-BE49-F238E27FC236}">
                <a16:creationId xmlns:a16="http://schemas.microsoft.com/office/drawing/2014/main" id="{08E57FDC-5357-6FB9-41AB-D1D99789BCC2}"/>
              </a:ext>
            </a:extLst>
          </p:cNvPr>
          <p:cNvSpPr/>
          <p:nvPr/>
        </p:nvSpPr>
        <p:spPr>
          <a:xfrm>
            <a:off x="3532043"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Our principle</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27" name="Speech Bubble: Rectangle with Corners Rounded 26">
            <a:extLst>
              <a:ext uri="{FF2B5EF4-FFF2-40B4-BE49-F238E27FC236}">
                <a16:creationId xmlns:a16="http://schemas.microsoft.com/office/drawing/2014/main" id="{D71E04FE-1119-37D2-3F89-AD7261EC1587}"/>
              </a:ext>
            </a:extLst>
          </p:cNvPr>
          <p:cNvSpPr/>
          <p:nvPr/>
        </p:nvSpPr>
        <p:spPr>
          <a:xfrm>
            <a:off x="142875" y="1331338"/>
            <a:ext cx="2510358" cy="1059370"/>
          </a:xfrm>
          <a:prstGeom prst="wedgeRoundRectCallout">
            <a:avLst>
              <a:gd name="adj1" fmla="val -32753"/>
              <a:gd name="adj2" fmla="val 59957"/>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 patient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Use digital to manage and tailor the care I receive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Present in different local geographies whilst reassured that clinicians can still access my full history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Feel confident that the services I use will adapt to the changing needs of myself and peers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8" name="Speech Bubble: Rectangle with Corners Rounded 27">
            <a:extLst>
              <a:ext uri="{FF2B5EF4-FFF2-40B4-BE49-F238E27FC236}">
                <a16:creationId xmlns:a16="http://schemas.microsoft.com/office/drawing/2014/main" id="{9158C5C8-3640-3838-4911-7A12390C23E4}"/>
              </a:ext>
            </a:extLst>
          </p:cNvPr>
          <p:cNvSpPr/>
          <p:nvPr/>
        </p:nvSpPr>
        <p:spPr>
          <a:xfrm>
            <a:off x="142875" y="2532600"/>
            <a:ext cx="1139869" cy="1789592"/>
          </a:xfrm>
          <a:prstGeom prst="wedgeRoundRectCallout">
            <a:avLst>
              <a:gd name="adj1" fmla="val 54135"/>
              <a:gd name="adj2" fmla="val 1971"/>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t>
            </a:r>
            <a:r>
              <a:rPr lang="en-US" sz="800" dirty="0">
                <a:solidFill>
                  <a:srgbClr val="1F355E"/>
                </a:solidFill>
                <a:latin typeface="Arial" panose="020B0604020202020204" pitchFamily="34" charset="0"/>
                <a:ea typeface="+mn-ea"/>
                <a:cs typeface="Arial" panose="020B0604020202020204" pitchFamily="34" charset="0"/>
                <a:sym typeface="Helvetica Neue Medium"/>
              </a:rPr>
              <a:t>a </a:t>
            </a: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colleague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Flexibly utilise new digital capabilities as they develop in the coming years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Have systems which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adapt to the changing clinical circumstances and priorities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Have seamless access to clinical records</a:t>
            </a:r>
          </a:p>
        </p:txBody>
      </p:sp>
      <p:sp>
        <p:nvSpPr>
          <p:cNvPr id="29" name="Speech Bubble: Rectangle with Corners Rounded 28">
            <a:extLst>
              <a:ext uri="{FF2B5EF4-FFF2-40B4-BE49-F238E27FC236}">
                <a16:creationId xmlns:a16="http://schemas.microsoft.com/office/drawing/2014/main" id="{B881ECA3-8C7F-0205-7B3E-A293C286DBA6}"/>
              </a:ext>
            </a:extLst>
          </p:cNvPr>
          <p:cNvSpPr/>
          <p:nvPr/>
        </p:nvSpPr>
        <p:spPr>
          <a:xfrm flipH="1">
            <a:off x="1392414" y="2653540"/>
            <a:ext cx="2114702" cy="1651035"/>
          </a:xfrm>
          <a:prstGeom prst="wedgeRoundRectCallout">
            <a:avLst>
              <a:gd name="adj1" fmla="val -53649"/>
              <a:gd name="adj2" fmla="val -4510"/>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As a digital colleague I want to:</a:t>
            </a:r>
            <a:endParaRPr lang="en-US" sz="80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Use a cloud-based strategy to flexibly upscale and downscale data storage and processing power as required by our organisation</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Have a standardised approach in place to evaluate new digital possibilities outside of our </a:t>
            </a:r>
            <a:r>
              <a:rPr lang="en-GB" sz="800" b="0" strike="sngStrike" dirty="0">
                <a:solidFill>
                  <a:srgbClr val="1F355E"/>
                </a:solidFill>
                <a:highlight>
                  <a:srgbClr val="FFFF00"/>
                </a:highlight>
                <a:latin typeface="Arial" panose="020B0604020202020204" pitchFamily="34" charset="0"/>
                <a:ea typeface="+mn-ea"/>
                <a:cs typeface="Arial" panose="020B0604020202020204" pitchFamily="34" charset="0"/>
                <a:sym typeface="Helvetica Neue Medium"/>
              </a:rPr>
              <a:t>digital</a:t>
            </a:r>
            <a:r>
              <a:rPr lang="en-GB" sz="800" b="0" dirty="0">
                <a:solidFill>
                  <a:srgbClr val="1F355E"/>
                </a:solidFill>
                <a:latin typeface="Arial" panose="020B0604020202020204" pitchFamily="34" charset="0"/>
                <a:ea typeface="+mn-ea"/>
                <a:cs typeface="Arial" panose="020B0604020202020204" pitchFamily="34" charset="0"/>
                <a:sym typeface="Helvetica Neue Medium"/>
              </a:rPr>
              <a:t> strategy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Work in an agile manner</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i="0" dirty="0">
                <a:solidFill>
                  <a:srgbClr val="1F355E"/>
                </a:solidFill>
                <a:effectLst/>
                <a:latin typeface="Arial" panose="020B0604020202020204" pitchFamily="34" charset="0"/>
                <a:ea typeface="+mn-ea"/>
                <a:cs typeface="Arial" panose="020B0604020202020204" pitchFamily="34" charset="0"/>
                <a:sym typeface="Helvetica Neue Medium"/>
              </a:rPr>
              <a:t>Remove legacy systems from the environment, where possible</a:t>
            </a:r>
            <a:endParaRPr kumimoji="0" lang="en-US" sz="800" b="0" i="1"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33" name="Group 32">
            <a:extLst>
              <a:ext uri="{FF2B5EF4-FFF2-40B4-BE49-F238E27FC236}">
                <a16:creationId xmlns:a16="http://schemas.microsoft.com/office/drawing/2014/main" id="{0EB5F5FB-5BE8-A7E3-BEF5-CC69678C489E}"/>
              </a:ext>
            </a:extLst>
          </p:cNvPr>
          <p:cNvGrpSpPr/>
          <p:nvPr/>
        </p:nvGrpSpPr>
        <p:grpSpPr>
          <a:xfrm>
            <a:off x="4159867" y="2922413"/>
            <a:ext cx="839014" cy="839014"/>
            <a:chOff x="1070485" y="2403686"/>
            <a:chExt cx="839014" cy="839014"/>
          </a:xfrm>
        </p:grpSpPr>
        <p:sp>
          <p:nvSpPr>
            <p:cNvPr id="30" name="Oval 29">
              <a:extLst>
                <a:ext uri="{FF2B5EF4-FFF2-40B4-BE49-F238E27FC236}">
                  <a16:creationId xmlns:a16="http://schemas.microsoft.com/office/drawing/2014/main" id="{A8CA635B-AC22-022F-6552-C65580DA420C}"/>
                </a:ext>
              </a:extLst>
            </p:cNvPr>
            <p:cNvSpPr/>
            <p:nvPr/>
          </p:nvSpPr>
          <p:spPr>
            <a:xfrm>
              <a:off x="1070485" y="2403686"/>
              <a:ext cx="839014" cy="839014"/>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1" name="Oval 30">
              <a:extLst>
                <a:ext uri="{FF2B5EF4-FFF2-40B4-BE49-F238E27FC236}">
                  <a16:creationId xmlns:a16="http://schemas.microsoft.com/office/drawing/2014/main" id="{1FA7804C-D2E7-0D17-FBFD-0C732D8F3201}"/>
                </a:ext>
              </a:extLst>
            </p:cNvPr>
            <p:cNvSpPr/>
            <p:nvPr/>
          </p:nvSpPr>
          <p:spPr>
            <a:xfrm>
              <a:off x="1147092" y="2480293"/>
              <a:ext cx="685800" cy="6858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46" name="Group 45">
            <a:extLst>
              <a:ext uri="{FF2B5EF4-FFF2-40B4-BE49-F238E27FC236}">
                <a16:creationId xmlns:a16="http://schemas.microsoft.com/office/drawing/2014/main" id="{0BFDC4EF-E918-5E19-0EC3-09012C5D2DC4}"/>
              </a:ext>
            </a:extLst>
          </p:cNvPr>
          <p:cNvGrpSpPr/>
          <p:nvPr/>
        </p:nvGrpSpPr>
        <p:grpSpPr>
          <a:xfrm>
            <a:off x="2397914" y="2147412"/>
            <a:ext cx="367842" cy="366927"/>
            <a:chOff x="2407162" y="2853786"/>
            <a:chExt cx="367842" cy="366927"/>
          </a:xfrm>
        </p:grpSpPr>
        <p:sp>
          <p:nvSpPr>
            <p:cNvPr id="34" name="Oval 33">
              <a:extLst>
                <a:ext uri="{FF2B5EF4-FFF2-40B4-BE49-F238E27FC236}">
                  <a16:creationId xmlns:a16="http://schemas.microsoft.com/office/drawing/2014/main" id="{8BAB1DF3-278E-AB1E-7891-FE0CC2B378FB}"/>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6" name="Graphic 35" descr="Man with solid fill">
              <a:extLst>
                <a:ext uri="{FF2B5EF4-FFF2-40B4-BE49-F238E27FC236}">
                  <a16:creationId xmlns:a16="http://schemas.microsoft.com/office/drawing/2014/main" id="{7F10DB56-DDE9-5464-DDDD-986E2C9FDD3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58" name="Group 57">
            <a:extLst>
              <a:ext uri="{FF2B5EF4-FFF2-40B4-BE49-F238E27FC236}">
                <a16:creationId xmlns:a16="http://schemas.microsoft.com/office/drawing/2014/main" id="{D2A2B96E-63FC-972F-EBA3-75C15706A1AA}"/>
              </a:ext>
            </a:extLst>
          </p:cNvPr>
          <p:cNvGrpSpPr/>
          <p:nvPr/>
        </p:nvGrpSpPr>
        <p:grpSpPr>
          <a:xfrm>
            <a:off x="3202976" y="3618967"/>
            <a:ext cx="367842" cy="366927"/>
            <a:chOff x="3250385" y="3959913"/>
            <a:chExt cx="367842" cy="366927"/>
          </a:xfrm>
        </p:grpSpPr>
        <p:sp>
          <p:nvSpPr>
            <p:cNvPr id="52" name="Oval 51">
              <a:extLst>
                <a:ext uri="{FF2B5EF4-FFF2-40B4-BE49-F238E27FC236}">
                  <a16:creationId xmlns:a16="http://schemas.microsoft.com/office/drawing/2014/main" id="{4C713808-AA96-D0E1-10CA-2CF0AE14965A}"/>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57" name="Graphic 56" descr="Female Profile with solid fill">
              <a:extLst>
                <a:ext uri="{FF2B5EF4-FFF2-40B4-BE49-F238E27FC236}">
                  <a16:creationId xmlns:a16="http://schemas.microsoft.com/office/drawing/2014/main" id="{5430ED03-A28E-B7DE-CAE1-E7A71D96B2F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sp>
        <p:nvSpPr>
          <p:cNvPr id="59" name="Speech Bubble: Rectangle with Corners Rounded 58">
            <a:extLst>
              <a:ext uri="{FF2B5EF4-FFF2-40B4-BE49-F238E27FC236}">
                <a16:creationId xmlns:a16="http://schemas.microsoft.com/office/drawing/2014/main" id="{21FD4A20-7131-C84E-B39D-09F070533CA9}"/>
              </a:ext>
            </a:extLst>
          </p:cNvPr>
          <p:cNvSpPr/>
          <p:nvPr/>
        </p:nvSpPr>
        <p:spPr>
          <a:xfrm>
            <a:off x="6164360" y="2621246"/>
            <a:ext cx="2206006" cy="1241277"/>
          </a:xfrm>
          <a:prstGeom prst="wedgeRoundRectCallout">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pPr>
            <a:r>
              <a:rPr lang="en-US" sz="800" kern="1200" dirty="0">
                <a:solidFill>
                  <a:srgbClr val="1F355E"/>
                </a:solidFill>
                <a:latin typeface="Arial" panose="020B0604020202020204" pitchFamily="34" charset="0"/>
                <a:cs typeface="Arial" panose="020B0604020202020204" pitchFamily="34" charset="0"/>
              </a:rPr>
              <a:t>As a valued Swansea Bay colleague, I: </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Seamlessly utilise a rationalised portfolio of digital services</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Expect digital services to be there to assist me in completing my work in a more efficient manner</a:t>
            </a:r>
          </a:p>
          <a:p>
            <a:pPr marL="171450" lvl="0" indent="-171450" algn="l" defTabSz="800100">
              <a:lnSpc>
                <a:spcPct val="90000"/>
              </a:lnSpc>
              <a:spcBef>
                <a:spcPct val="0"/>
              </a:spcBef>
              <a:spcAft>
                <a:spcPct val="35000"/>
              </a:spcAft>
              <a:buFont typeface="Arial" panose="020B0604020202020204" pitchFamily="34" charset="0"/>
              <a:buChar char="•"/>
            </a:pPr>
            <a:r>
              <a:rPr lang="en-GB" sz="800" b="0" kern="1200" dirty="0">
                <a:solidFill>
                  <a:srgbClr val="1F355E"/>
                </a:solidFill>
                <a:latin typeface="Arial" panose="020B0604020202020204" pitchFamily="34" charset="0"/>
                <a:cs typeface="Arial" panose="020B0604020202020204" pitchFamily="34" charset="0"/>
              </a:rPr>
              <a:t>Feel confident that our digital services are aligned with the national and regional priorities</a:t>
            </a:r>
          </a:p>
        </p:txBody>
      </p:sp>
      <p:grpSp>
        <p:nvGrpSpPr>
          <p:cNvPr id="60" name="Group 59">
            <a:extLst>
              <a:ext uri="{FF2B5EF4-FFF2-40B4-BE49-F238E27FC236}">
                <a16:creationId xmlns:a16="http://schemas.microsoft.com/office/drawing/2014/main" id="{CB0E5C08-DA40-A9C6-BD42-01840569DC7C}"/>
              </a:ext>
            </a:extLst>
          </p:cNvPr>
          <p:cNvGrpSpPr/>
          <p:nvPr/>
        </p:nvGrpSpPr>
        <p:grpSpPr>
          <a:xfrm>
            <a:off x="8002524" y="3690074"/>
            <a:ext cx="367842" cy="366927"/>
            <a:chOff x="3250385" y="3959913"/>
            <a:chExt cx="367842" cy="366927"/>
          </a:xfrm>
        </p:grpSpPr>
        <p:sp>
          <p:nvSpPr>
            <p:cNvPr id="61" name="Oval 60">
              <a:extLst>
                <a:ext uri="{FF2B5EF4-FFF2-40B4-BE49-F238E27FC236}">
                  <a16:creationId xmlns:a16="http://schemas.microsoft.com/office/drawing/2014/main" id="{62BE0895-76D7-AF68-9491-B9AC3F59DD8F}"/>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2" name="Graphic 61" descr="Female Profile with solid fill">
              <a:extLst>
                <a:ext uri="{FF2B5EF4-FFF2-40B4-BE49-F238E27FC236}">
                  <a16:creationId xmlns:a16="http://schemas.microsoft.com/office/drawing/2014/main" id="{23C0502A-639E-1C16-48F3-C09FE476CBD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53" name="Group 52">
            <a:extLst>
              <a:ext uri="{FF2B5EF4-FFF2-40B4-BE49-F238E27FC236}">
                <a16:creationId xmlns:a16="http://schemas.microsoft.com/office/drawing/2014/main" id="{0C9CF4F8-6220-E6EF-26D1-3F3415617AE9}"/>
              </a:ext>
            </a:extLst>
          </p:cNvPr>
          <p:cNvGrpSpPr/>
          <p:nvPr/>
        </p:nvGrpSpPr>
        <p:grpSpPr>
          <a:xfrm>
            <a:off x="7611936" y="3701121"/>
            <a:ext cx="367842" cy="366927"/>
            <a:chOff x="1732873" y="4066608"/>
            <a:chExt cx="367842" cy="366927"/>
          </a:xfrm>
        </p:grpSpPr>
        <p:sp>
          <p:nvSpPr>
            <p:cNvPr id="45" name="Oval 44">
              <a:extLst>
                <a:ext uri="{FF2B5EF4-FFF2-40B4-BE49-F238E27FC236}">
                  <a16:creationId xmlns:a16="http://schemas.microsoft.com/office/drawing/2014/main" id="{2AD9ACF7-0C4A-FABE-E3E9-CAE4206C7AD8}"/>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48" name="Graphic 47" descr="Doctor male with solid fill">
              <a:extLst>
                <a:ext uri="{FF2B5EF4-FFF2-40B4-BE49-F238E27FC236}">
                  <a16:creationId xmlns:a16="http://schemas.microsoft.com/office/drawing/2014/main" id="{5795C3E2-37A8-BC29-BF03-4336497212F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nvGrpSpPr>
          <p:cNvPr id="63" name="Group 62">
            <a:extLst>
              <a:ext uri="{FF2B5EF4-FFF2-40B4-BE49-F238E27FC236}">
                <a16:creationId xmlns:a16="http://schemas.microsoft.com/office/drawing/2014/main" id="{53021CDE-D23A-FE36-60BB-FFA0A21F0444}"/>
              </a:ext>
            </a:extLst>
          </p:cNvPr>
          <p:cNvGrpSpPr/>
          <p:nvPr/>
        </p:nvGrpSpPr>
        <p:grpSpPr>
          <a:xfrm>
            <a:off x="8186445" y="2069266"/>
            <a:ext cx="367842" cy="366927"/>
            <a:chOff x="2407162" y="2853786"/>
            <a:chExt cx="367842" cy="366927"/>
          </a:xfrm>
        </p:grpSpPr>
        <p:sp>
          <p:nvSpPr>
            <p:cNvPr id="64" name="Oval 63">
              <a:extLst>
                <a:ext uri="{FF2B5EF4-FFF2-40B4-BE49-F238E27FC236}">
                  <a16:creationId xmlns:a16="http://schemas.microsoft.com/office/drawing/2014/main" id="{74FB8EA6-1DCB-DDB3-B081-E04C8E2257C8}"/>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5" name="Graphic 64" descr="Man with solid fill">
              <a:extLst>
                <a:ext uri="{FF2B5EF4-FFF2-40B4-BE49-F238E27FC236}">
                  <a16:creationId xmlns:a16="http://schemas.microsoft.com/office/drawing/2014/main" id="{6DDB6501-19AF-AC20-92AC-B8B49FB75F3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66" name="Group 65">
            <a:extLst>
              <a:ext uri="{FF2B5EF4-FFF2-40B4-BE49-F238E27FC236}">
                <a16:creationId xmlns:a16="http://schemas.microsoft.com/office/drawing/2014/main" id="{262F629D-B24F-3800-BAB1-BE8B32FD9CC5}"/>
              </a:ext>
            </a:extLst>
          </p:cNvPr>
          <p:cNvGrpSpPr/>
          <p:nvPr/>
        </p:nvGrpSpPr>
        <p:grpSpPr>
          <a:xfrm>
            <a:off x="1106393" y="2435270"/>
            <a:ext cx="367842" cy="366927"/>
            <a:chOff x="1732873" y="4066608"/>
            <a:chExt cx="367842" cy="366927"/>
          </a:xfrm>
        </p:grpSpPr>
        <p:sp>
          <p:nvSpPr>
            <p:cNvPr id="67" name="Oval 66">
              <a:extLst>
                <a:ext uri="{FF2B5EF4-FFF2-40B4-BE49-F238E27FC236}">
                  <a16:creationId xmlns:a16="http://schemas.microsoft.com/office/drawing/2014/main" id="{49B6925C-2A30-4891-12C1-3DB157E82EB3}"/>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8" name="Graphic 67" descr="Doctor male with solid fill">
              <a:extLst>
                <a:ext uri="{FF2B5EF4-FFF2-40B4-BE49-F238E27FC236}">
                  <a16:creationId xmlns:a16="http://schemas.microsoft.com/office/drawing/2014/main" id="{B9B0DAD9-EC6B-9939-4594-4D8565484DE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pic>
        <p:nvPicPr>
          <p:cNvPr id="5" name="Graphic 4" descr="Hockey Stick Curve Graph with solid fill">
            <a:extLst>
              <a:ext uri="{FF2B5EF4-FFF2-40B4-BE49-F238E27FC236}">
                <a16:creationId xmlns:a16="http://schemas.microsoft.com/office/drawing/2014/main" id="{C81038D7-E562-E4D5-5015-D8162DD360C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312641" y="3071592"/>
            <a:ext cx="515252" cy="515252"/>
          </a:xfrm>
          <a:prstGeom prst="rect">
            <a:avLst/>
          </a:prstGeom>
        </p:spPr>
      </p:pic>
      <p:grpSp>
        <p:nvGrpSpPr>
          <p:cNvPr id="6" name="Group 5">
            <a:extLst>
              <a:ext uri="{FF2B5EF4-FFF2-40B4-BE49-F238E27FC236}">
                <a16:creationId xmlns:a16="http://schemas.microsoft.com/office/drawing/2014/main" id="{BC72ECF1-F00B-2A93-E045-61A5B5221923}"/>
              </a:ext>
            </a:extLst>
          </p:cNvPr>
          <p:cNvGrpSpPr/>
          <p:nvPr/>
        </p:nvGrpSpPr>
        <p:grpSpPr>
          <a:xfrm>
            <a:off x="-1" y="-5787"/>
            <a:ext cx="9144001" cy="165595"/>
            <a:chOff x="374266" y="2474302"/>
            <a:chExt cx="13719657" cy="820603"/>
          </a:xfrm>
        </p:grpSpPr>
        <p:sp>
          <p:nvSpPr>
            <p:cNvPr id="16" name="Arrow: Pentagon 15">
              <a:extLst>
                <a:ext uri="{FF2B5EF4-FFF2-40B4-BE49-F238E27FC236}">
                  <a16:creationId xmlns:a16="http://schemas.microsoft.com/office/drawing/2014/main" id="{317AB8A6-33B8-BAFC-5A91-A1622CFE5CA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7" name="Arrow: Chevron 16">
              <a:extLst>
                <a:ext uri="{FF2B5EF4-FFF2-40B4-BE49-F238E27FC236}">
                  <a16:creationId xmlns:a16="http://schemas.microsoft.com/office/drawing/2014/main" id="{F1DCA188-5ECF-7CD5-4FC5-525756FFDC6F}"/>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2F0A6BB2-E05D-825B-C75F-F7A2FE3CCE02}"/>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9C02D2D6-5F86-FECD-0302-F1CAC169793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5" name="Arrow: Chevron 24">
              <a:extLst>
                <a:ext uri="{FF2B5EF4-FFF2-40B4-BE49-F238E27FC236}">
                  <a16:creationId xmlns:a16="http://schemas.microsoft.com/office/drawing/2014/main" id="{330EDD30-15F6-CC8F-98C5-CD97B6BE185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6" name="Arrow: Chevron 25">
              <a:extLst>
                <a:ext uri="{FF2B5EF4-FFF2-40B4-BE49-F238E27FC236}">
                  <a16:creationId xmlns:a16="http://schemas.microsoft.com/office/drawing/2014/main" id="{DC1603CB-58D9-655C-A88E-20F4454CF71C}"/>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2" name="Title 1">
            <a:extLst>
              <a:ext uri="{FF2B5EF4-FFF2-40B4-BE49-F238E27FC236}">
                <a16:creationId xmlns:a16="http://schemas.microsoft.com/office/drawing/2014/main" id="{ED632720-23E1-608D-C46C-FE31566CE01A}"/>
              </a:ext>
            </a:extLst>
          </p:cNvPr>
          <p:cNvSpPr txBox="1">
            <a:spLocks/>
          </p:cNvSpPr>
          <p:nvPr/>
        </p:nvSpPr>
        <p:spPr>
          <a:xfrm>
            <a:off x="93600" y="-4265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cs typeface="Arial" panose="020B0604020202020204" pitchFamily="34" charset="0"/>
              </a:rPr>
              <a:t>Principle 4: Flexible</a:t>
            </a:r>
          </a:p>
        </p:txBody>
      </p:sp>
      <p:sp>
        <p:nvSpPr>
          <p:cNvPr id="2" name="Footer Placeholder 3">
            <a:extLst>
              <a:ext uri="{FF2B5EF4-FFF2-40B4-BE49-F238E27FC236}">
                <a16:creationId xmlns:a16="http://schemas.microsoft.com/office/drawing/2014/main" id="{90626D58-AD3E-6E34-6A3B-10795DBDA9EA}"/>
              </a:ext>
            </a:extLst>
          </p:cNvPr>
          <p:cNvSpPr>
            <a:spLocks noGrp="1"/>
          </p:cNvSpPr>
          <p:nvPr>
            <p:ph type="ftr" sz="quarter" idx="3"/>
          </p:nvPr>
        </p:nvSpPr>
        <p:spPr>
          <a:xfrm>
            <a:off x="2043881" y="4613081"/>
            <a:ext cx="4864779" cy="429737"/>
          </a:xfrm>
        </p:spPr>
        <p:txBody>
          <a:bodyPr/>
          <a:lstStyle/>
          <a:p>
            <a:r>
              <a:rPr lang="en-GB" dirty="0"/>
              <a:t>Digitally Enabling The One Bay Way</a:t>
            </a:r>
          </a:p>
        </p:txBody>
      </p:sp>
    </p:spTree>
    <p:extLst>
      <p:ext uri="{BB962C8B-B14F-4D97-AF65-F5344CB8AC3E}">
        <p14:creationId xmlns:p14="http://schemas.microsoft.com/office/powerpoint/2010/main" val="3120312492"/>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574C6-F8A2-A24E-3FA3-24F6FE885D01}"/>
            </a:ext>
          </a:extLst>
        </p:cNvPr>
        <p:cNvGrpSpPr/>
        <p:nvPr/>
      </p:nvGrpSpPr>
      <p:grpSpPr>
        <a:xfrm>
          <a:off x="0" y="0"/>
          <a:ext cx="0" cy="0"/>
          <a:chOff x="0" y="0"/>
          <a:chExt cx="0" cy="0"/>
        </a:xfrm>
      </p:grpSpPr>
      <p:sp>
        <p:nvSpPr>
          <p:cNvPr id="21" name="Freeform: Shape 20">
            <a:extLst>
              <a:ext uri="{FF2B5EF4-FFF2-40B4-BE49-F238E27FC236}">
                <a16:creationId xmlns:a16="http://schemas.microsoft.com/office/drawing/2014/main" id="{B0C021A7-6559-2EB1-FA27-B86DE197F8F8}"/>
              </a:ext>
            </a:extLst>
          </p:cNvPr>
          <p:cNvSpPr/>
          <p:nvPr/>
        </p:nvSpPr>
        <p:spPr>
          <a:xfrm>
            <a:off x="2947676"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p:spPr>
        <p:style>
          <a:lnRef idx="0">
            <a:schemeClr val="accent6">
              <a:shade val="90000"/>
              <a:hueOff val="0"/>
              <a:satOff val="0"/>
              <a:lumOff val="0"/>
              <a:alphaOff val="0"/>
            </a:schemeClr>
          </a:lnRef>
          <a:fillRef idx="1">
            <a:schemeClr val="accent6">
              <a:shade val="90000"/>
              <a:hueOff val="0"/>
              <a:satOff val="0"/>
              <a:lumOff val="0"/>
              <a:alphaOff val="0"/>
            </a:schemeClr>
          </a:fillRef>
          <a:effectRef idx="0">
            <a:schemeClr val="accent6">
              <a:shade val="90000"/>
              <a:hueOff val="0"/>
              <a:satOff val="0"/>
              <a:lumOff val="0"/>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US" sz="1400" kern="1200"/>
          </a:p>
        </p:txBody>
      </p:sp>
      <p:sp>
        <p:nvSpPr>
          <p:cNvPr id="22" name="Rectangle 21">
            <a:extLst>
              <a:ext uri="{FF2B5EF4-FFF2-40B4-BE49-F238E27FC236}">
                <a16:creationId xmlns:a16="http://schemas.microsoft.com/office/drawing/2014/main" id="{21C6AB46-4886-71A7-CC8B-ECE4782A2C38}"/>
              </a:ext>
            </a:extLst>
          </p:cNvPr>
          <p:cNvSpPr/>
          <p:nvPr/>
        </p:nvSpPr>
        <p:spPr>
          <a:xfrm>
            <a:off x="3536100" y="1282530"/>
            <a:ext cx="2071799" cy="1703775"/>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1200" kern="1200" dirty="0">
                <a:solidFill>
                  <a:schemeClr val="bg1"/>
                </a:solidFill>
                <a:latin typeface="Arial Black" panose="020B0A04020102020204" pitchFamily="34" charset="0"/>
                <a:sym typeface="Helvetica Neue Medium"/>
              </a:rPr>
              <a:t>Sustainable</a:t>
            </a:r>
          </a:p>
          <a:p>
            <a:pPr marL="0" lvl="0" indent="0" algn="ctr" defTabSz="622300">
              <a:lnSpc>
                <a:spcPct val="90000"/>
              </a:lnSpc>
              <a:spcBef>
                <a:spcPct val="0"/>
              </a:spcBef>
              <a:spcAft>
                <a:spcPct val="35000"/>
              </a:spcAft>
              <a:buNone/>
            </a:pPr>
            <a:r>
              <a:rPr lang="en-GB" sz="1200" b="0" kern="1200" dirty="0">
                <a:solidFill>
                  <a:schemeClr val="bg1"/>
                </a:solidFill>
                <a:latin typeface="Arial Black" panose="020B0A04020102020204" pitchFamily="34" charset="0"/>
                <a:sym typeface="Helvetica Neue Medium"/>
              </a:rPr>
              <a:t>Delivering secure, resilient and achievable solutions to ensure lasting impact of initiatives and financially sustainable use of resources</a:t>
            </a:r>
          </a:p>
        </p:txBody>
      </p:sp>
      <p:sp>
        <p:nvSpPr>
          <p:cNvPr id="23" name="Freeform: Shape 22">
            <a:extLst>
              <a:ext uri="{FF2B5EF4-FFF2-40B4-BE49-F238E27FC236}">
                <a16:creationId xmlns:a16="http://schemas.microsoft.com/office/drawing/2014/main" id="{44C5CBDC-90C4-5512-D2A1-EAFFB5390697}"/>
              </a:ext>
            </a:extLst>
          </p:cNvPr>
          <p:cNvSpPr/>
          <p:nvPr/>
        </p:nvSpPr>
        <p:spPr>
          <a:xfrm>
            <a:off x="5717569" y="2125546"/>
            <a:ext cx="439221" cy="513806"/>
          </a:xfrm>
          <a:custGeom>
            <a:avLst/>
            <a:gdLst>
              <a:gd name="connsiteX0" fmla="*/ 0 w 439221"/>
              <a:gd name="connsiteY0" fmla="*/ 102761 h 513806"/>
              <a:gd name="connsiteX1" fmla="*/ 219611 w 439221"/>
              <a:gd name="connsiteY1" fmla="*/ 102761 h 513806"/>
              <a:gd name="connsiteX2" fmla="*/ 219611 w 439221"/>
              <a:gd name="connsiteY2" fmla="*/ 0 h 513806"/>
              <a:gd name="connsiteX3" fmla="*/ 439221 w 439221"/>
              <a:gd name="connsiteY3" fmla="*/ 256903 h 513806"/>
              <a:gd name="connsiteX4" fmla="*/ 219611 w 439221"/>
              <a:gd name="connsiteY4" fmla="*/ 513806 h 513806"/>
              <a:gd name="connsiteX5" fmla="*/ 219611 w 439221"/>
              <a:gd name="connsiteY5" fmla="*/ 411045 h 513806"/>
              <a:gd name="connsiteX6" fmla="*/ 0 w 439221"/>
              <a:gd name="connsiteY6" fmla="*/ 411045 h 513806"/>
              <a:gd name="connsiteX7" fmla="*/ 0 w 439221"/>
              <a:gd name="connsiteY7" fmla="*/ 102761 h 5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221" h="513806">
                <a:moveTo>
                  <a:pt x="0" y="102761"/>
                </a:moveTo>
                <a:lnTo>
                  <a:pt x="219611" y="102761"/>
                </a:lnTo>
                <a:lnTo>
                  <a:pt x="219611" y="0"/>
                </a:lnTo>
                <a:lnTo>
                  <a:pt x="439221" y="256903"/>
                </a:lnTo>
                <a:lnTo>
                  <a:pt x="219611" y="513806"/>
                </a:lnTo>
                <a:lnTo>
                  <a:pt x="219611" y="411045"/>
                </a:lnTo>
                <a:lnTo>
                  <a:pt x="0" y="411045"/>
                </a:lnTo>
                <a:lnTo>
                  <a:pt x="0" y="102761"/>
                </a:lnTo>
                <a:close/>
              </a:path>
            </a:pathLst>
          </a:custGeom>
          <a:solidFill>
            <a:schemeClr val="accent6"/>
          </a:solidFill>
        </p:spPr>
        <p:style>
          <a:lnRef idx="0">
            <a:schemeClr val="accent6">
              <a:shade val="90000"/>
              <a:hueOff val="-444772"/>
              <a:satOff val="-35434"/>
              <a:lumOff val="45088"/>
              <a:alphaOff val="0"/>
            </a:schemeClr>
          </a:lnRef>
          <a:fillRef idx="1">
            <a:schemeClr val="accent6">
              <a:shade val="90000"/>
              <a:hueOff val="-444772"/>
              <a:satOff val="-35434"/>
              <a:lumOff val="45088"/>
              <a:alphaOff val="0"/>
            </a:schemeClr>
          </a:fillRef>
          <a:effectRef idx="0">
            <a:schemeClr val="accent6">
              <a:shade val="90000"/>
              <a:hueOff val="-444772"/>
              <a:satOff val="-35434"/>
              <a:lumOff val="45088"/>
              <a:alphaOff val="0"/>
            </a:schemeClr>
          </a:effectRef>
          <a:fontRef idx="minor">
            <a:schemeClr val="lt1"/>
          </a:fontRef>
        </p:style>
        <p:txBody>
          <a:bodyPr spcFirstLastPara="0" vert="horz" wrap="square" lIns="0" tIns="102761" rIns="131766" bIns="102761" numCol="1" spcCol="1270" anchor="ctr" anchorCtr="0">
            <a:noAutofit/>
          </a:bodyPr>
          <a:lstStyle/>
          <a:p>
            <a:pPr marL="0" lvl="0" indent="0" algn="ctr" defTabSz="622300">
              <a:lnSpc>
                <a:spcPct val="90000"/>
              </a:lnSpc>
              <a:spcBef>
                <a:spcPct val="0"/>
              </a:spcBef>
              <a:spcAft>
                <a:spcPct val="35000"/>
              </a:spcAft>
              <a:buNone/>
            </a:pPr>
            <a:endParaRPr lang="en-GB" sz="1400" kern="1200"/>
          </a:p>
        </p:txBody>
      </p:sp>
      <p:sp>
        <p:nvSpPr>
          <p:cNvPr id="24" name="Speech Bubble: Rectangle with Corners Rounded 23">
            <a:extLst>
              <a:ext uri="{FF2B5EF4-FFF2-40B4-BE49-F238E27FC236}">
                <a16:creationId xmlns:a16="http://schemas.microsoft.com/office/drawing/2014/main" id="{5681BF08-1A0F-FF9A-6D6E-02789C853652}"/>
              </a:ext>
            </a:extLst>
          </p:cNvPr>
          <p:cNvSpPr/>
          <p:nvPr/>
        </p:nvSpPr>
        <p:spPr>
          <a:xfrm>
            <a:off x="6335529" y="1294641"/>
            <a:ext cx="2206006" cy="1096066"/>
          </a:xfrm>
          <a:prstGeom prst="wedgeRoundRectCallout">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lvl="0" algn="l" defTabSz="800100">
              <a:lnSpc>
                <a:spcPct val="90000"/>
              </a:lnSpc>
              <a:spcBef>
                <a:spcPct val="0"/>
              </a:spcBef>
              <a:spcAft>
                <a:spcPct val="35000"/>
              </a:spcAft>
            </a:pPr>
            <a:r>
              <a:rPr lang="en-US" sz="800" kern="1200" dirty="0">
                <a:solidFill>
                  <a:srgbClr val="1F355E"/>
                </a:solidFill>
                <a:latin typeface="Arial Black" panose="020B0A04020102020204" pitchFamily="34" charset="0"/>
                <a:cs typeface="Arial" panose="020B0604020202020204" pitchFamily="34" charset="0"/>
              </a:rPr>
              <a:t>As a patient I can: </a:t>
            </a:r>
          </a:p>
          <a:p>
            <a:pPr marL="171450" lvl="0" indent="-171450" algn="l" defTabSz="800100">
              <a:lnSpc>
                <a:spcPct val="90000"/>
              </a:lnSpc>
              <a:spcBef>
                <a:spcPct val="0"/>
              </a:spcBef>
              <a:spcAft>
                <a:spcPct val="35000"/>
              </a:spcAft>
              <a:buFont typeface="Arial" panose="020B0604020202020204" pitchFamily="34" charset="0"/>
              <a:buChar char="•"/>
            </a:pPr>
            <a:r>
              <a:rPr lang="en-US" sz="800" b="0" kern="1200" dirty="0">
                <a:solidFill>
                  <a:srgbClr val="1F355E"/>
                </a:solidFill>
                <a:latin typeface="Arial" panose="020B0604020202020204" pitchFamily="34" charset="0"/>
                <a:cs typeface="Arial" panose="020B0604020202020204" pitchFamily="34" charset="0"/>
              </a:rPr>
              <a:t>Access high-quality services, underpinned by digital foundations, that are available regardless of circumstances</a:t>
            </a:r>
          </a:p>
          <a:p>
            <a:pPr marL="171450" lvl="0" indent="-171450" algn="l" defTabSz="800100">
              <a:lnSpc>
                <a:spcPct val="90000"/>
              </a:lnSpc>
              <a:spcBef>
                <a:spcPct val="0"/>
              </a:spcBef>
              <a:spcAft>
                <a:spcPct val="35000"/>
              </a:spcAft>
              <a:buFont typeface="Arial" panose="020B0604020202020204" pitchFamily="34" charset="0"/>
              <a:buChar char="•"/>
            </a:pPr>
            <a:r>
              <a:rPr lang="en-US" sz="800" b="0" kern="1200" dirty="0">
                <a:solidFill>
                  <a:srgbClr val="1F355E"/>
                </a:solidFill>
                <a:latin typeface="Arial" panose="020B0604020202020204" pitchFamily="34" charset="0"/>
                <a:cs typeface="Arial" panose="020B0604020202020204" pitchFamily="34" charset="0"/>
              </a:rPr>
              <a:t>Trust that our </a:t>
            </a:r>
            <a:r>
              <a:rPr lang="en-US" sz="800" b="0" kern="1200" dirty="0" err="1">
                <a:solidFill>
                  <a:srgbClr val="1F355E"/>
                </a:solidFill>
                <a:latin typeface="Arial" panose="020B0604020202020204" pitchFamily="34" charset="0"/>
                <a:cs typeface="Arial" panose="020B0604020202020204" pitchFamily="34" charset="0"/>
              </a:rPr>
              <a:t>organisation</a:t>
            </a:r>
            <a:r>
              <a:rPr lang="en-US" sz="800" b="0" kern="1200" dirty="0">
                <a:solidFill>
                  <a:srgbClr val="1F355E"/>
                </a:solidFill>
                <a:latin typeface="Arial" panose="020B0604020202020204" pitchFamily="34" charset="0"/>
                <a:cs typeface="Arial" panose="020B0604020202020204" pitchFamily="34" charset="0"/>
              </a:rPr>
              <a:t> is resilient in the face of an increased cyber security threat</a:t>
            </a:r>
          </a:p>
          <a:p>
            <a:pPr marL="171450" lvl="0" indent="-171450" algn="l" defTabSz="800100">
              <a:lnSpc>
                <a:spcPct val="90000"/>
              </a:lnSpc>
              <a:spcBef>
                <a:spcPct val="0"/>
              </a:spcBef>
              <a:spcAft>
                <a:spcPct val="35000"/>
              </a:spcAft>
              <a:buFont typeface="Arial" panose="020B0604020202020204" pitchFamily="34" charset="0"/>
              <a:buChar char="•"/>
            </a:pPr>
            <a:endParaRPr lang="en-US" sz="800" b="0" kern="1200" dirty="0">
              <a:solidFill>
                <a:srgbClr val="1F355E"/>
              </a:solidFill>
              <a:latin typeface="Arial" panose="020B0604020202020204" pitchFamily="34" charset="0"/>
              <a:cs typeface="Arial" panose="020B0604020202020204" pitchFamily="34" charset="0"/>
            </a:endParaRPr>
          </a:p>
          <a:p>
            <a:pPr marL="171450" lvl="0" indent="-171450" algn="l" defTabSz="800100">
              <a:lnSpc>
                <a:spcPct val="90000"/>
              </a:lnSpc>
              <a:spcBef>
                <a:spcPct val="0"/>
              </a:spcBef>
              <a:spcAft>
                <a:spcPct val="35000"/>
              </a:spcAft>
              <a:buFont typeface="Arial" panose="020B0604020202020204" pitchFamily="34" charset="0"/>
              <a:buChar char="•"/>
            </a:pPr>
            <a:endParaRPr lang="en-US" sz="800" b="0" kern="1200" dirty="0">
              <a:solidFill>
                <a:srgbClr val="1F355E"/>
              </a:solidFill>
              <a:latin typeface="Arial" panose="020B0604020202020204" pitchFamily="34" charset="0"/>
              <a:cs typeface="Arial" panose="020B0604020202020204" pitchFamily="34" charset="0"/>
            </a:endParaRPr>
          </a:p>
          <a:p>
            <a:pPr marL="171450" lvl="0" indent="-171450" algn="l" defTabSz="800100">
              <a:lnSpc>
                <a:spcPct val="90000"/>
              </a:lnSpc>
              <a:spcBef>
                <a:spcPct val="0"/>
              </a:spcBef>
              <a:spcAft>
                <a:spcPct val="35000"/>
              </a:spcAft>
              <a:buFont typeface="Arial" panose="020B0604020202020204" pitchFamily="34" charset="0"/>
              <a:buChar char="•"/>
            </a:pPr>
            <a:endParaRPr lang="en-US" sz="800" b="0" kern="1200" dirty="0">
              <a:solidFill>
                <a:srgbClr val="1F355E"/>
              </a:solidFill>
              <a:latin typeface="Arial" panose="020B0604020202020204" pitchFamily="34" charset="0"/>
              <a:cs typeface="Arial" panose="020B0604020202020204" pitchFamily="34" charset="0"/>
            </a:endParaRPr>
          </a:p>
          <a:p>
            <a:pPr marL="171450" lvl="0" indent="-171450" algn="l" defTabSz="800100">
              <a:lnSpc>
                <a:spcPct val="90000"/>
              </a:lnSpc>
              <a:spcBef>
                <a:spcPct val="0"/>
              </a:spcBef>
              <a:spcAft>
                <a:spcPct val="35000"/>
              </a:spcAft>
              <a:buFont typeface="Arial" panose="020B0604020202020204" pitchFamily="34" charset="0"/>
              <a:buChar char="•"/>
            </a:pPr>
            <a:endParaRPr lang="en-US" sz="800" b="0" kern="1200" dirty="0">
              <a:solidFill>
                <a:srgbClr val="1F355E"/>
              </a:solidFill>
              <a:latin typeface="Arial" panose="020B0604020202020204" pitchFamily="34" charset="0"/>
              <a:cs typeface="Arial" panose="020B0604020202020204" pitchFamily="34" charset="0"/>
            </a:endParaRPr>
          </a:p>
          <a:p>
            <a:pPr marL="171450" lvl="0" indent="-171450" algn="l" defTabSz="800100">
              <a:lnSpc>
                <a:spcPct val="90000"/>
              </a:lnSpc>
              <a:spcBef>
                <a:spcPct val="0"/>
              </a:spcBef>
              <a:spcAft>
                <a:spcPct val="35000"/>
              </a:spcAft>
              <a:buFont typeface="Arial" panose="020B0604020202020204" pitchFamily="34" charset="0"/>
              <a:buChar char="•"/>
            </a:pPr>
            <a:endParaRPr lang="en-US" sz="800" b="0" kern="1200" dirty="0">
              <a:solidFill>
                <a:srgbClr val="1F355E"/>
              </a:solidFill>
              <a:latin typeface="Arial" panose="020B0604020202020204" pitchFamily="34" charset="0"/>
              <a:cs typeface="Arial" panose="020B0604020202020204" pitchFamily="34" charset="0"/>
            </a:endParaRPr>
          </a:p>
          <a:p>
            <a:pPr marL="171450" lvl="0" indent="-171450" algn="l" defTabSz="800100">
              <a:lnSpc>
                <a:spcPct val="90000"/>
              </a:lnSpc>
              <a:spcBef>
                <a:spcPct val="0"/>
              </a:spcBef>
              <a:spcAft>
                <a:spcPct val="35000"/>
              </a:spcAft>
              <a:buFont typeface="Arial" panose="020B0604020202020204" pitchFamily="34" charset="0"/>
              <a:buChar char="•"/>
            </a:pPr>
            <a:endParaRPr lang="en-US" sz="800" b="0" kern="1200" dirty="0">
              <a:solidFill>
                <a:srgbClr val="1F355E"/>
              </a:solidFill>
              <a:latin typeface="Arial" panose="020B0604020202020204" pitchFamily="34" charset="0"/>
              <a:cs typeface="Arial" panose="020B0604020202020204" pitchFamily="34" charset="0"/>
            </a:endParaRPr>
          </a:p>
          <a:p>
            <a:pPr marL="171450" lvl="0" indent="-171450" algn="l" defTabSz="800100">
              <a:lnSpc>
                <a:spcPct val="90000"/>
              </a:lnSpc>
              <a:spcBef>
                <a:spcPct val="0"/>
              </a:spcBef>
              <a:spcAft>
                <a:spcPct val="35000"/>
              </a:spcAft>
              <a:buFont typeface="Arial" panose="020B0604020202020204" pitchFamily="34" charset="0"/>
              <a:buChar char="•"/>
            </a:pPr>
            <a:endParaRPr lang="en-US" sz="800" kern="1200" dirty="0">
              <a:solidFill>
                <a:srgbClr val="1F355E"/>
              </a:solidFill>
              <a:latin typeface="Arial" panose="020B0604020202020204" pitchFamily="34" charset="0"/>
              <a:cs typeface="Arial" panose="020B0604020202020204" pitchFamily="34" charset="0"/>
            </a:endParaRPr>
          </a:p>
          <a:p>
            <a:pPr marL="171450" lvl="0" indent="-171450" algn="l" defTabSz="800100">
              <a:lnSpc>
                <a:spcPct val="90000"/>
              </a:lnSpc>
              <a:spcBef>
                <a:spcPct val="0"/>
              </a:spcBef>
              <a:spcAft>
                <a:spcPct val="35000"/>
              </a:spcAft>
              <a:buFont typeface="Arial" panose="020B0604020202020204" pitchFamily="34" charset="0"/>
              <a:buChar char="•"/>
            </a:pPr>
            <a:endParaRPr lang="en-US" sz="800" b="0" kern="1200" dirty="0">
              <a:solidFill>
                <a:srgbClr val="1F355E"/>
              </a:solidFill>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6C36BBEF-7992-F222-C211-543F037406DE}"/>
              </a:ext>
            </a:extLst>
          </p:cNvPr>
          <p:cNvSpPr/>
          <p:nvPr/>
        </p:nvSpPr>
        <p:spPr>
          <a:xfrm>
            <a:off x="632156" y="1007682"/>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What we heard</a:t>
            </a:r>
            <a:endParaRPr kumimoji="0" lang="en-GB" sz="1200" b="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8" name="Rectangle: Rounded Corners 7">
            <a:extLst>
              <a:ext uri="{FF2B5EF4-FFF2-40B4-BE49-F238E27FC236}">
                <a16:creationId xmlns:a16="http://schemas.microsoft.com/office/drawing/2014/main" id="{831536C9-A6D1-E8D5-0B9E-0AE9BA147DBD}"/>
              </a:ext>
            </a:extLst>
          </p:cNvPr>
          <p:cNvSpPr/>
          <p:nvPr/>
        </p:nvSpPr>
        <p:spPr>
          <a:xfrm>
            <a:off x="6469735"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What this will mean</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9" name="Rectangle: Rounded Corners 8">
            <a:extLst>
              <a:ext uri="{FF2B5EF4-FFF2-40B4-BE49-F238E27FC236}">
                <a16:creationId xmlns:a16="http://schemas.microsoft.com/office/drawing/2014/main" id="{AF1E8865-C658-7C1A-6CFE-FE46963C0197}"/>
              </a:ext>
            </a:extLst>
          </p:cNvPr>
          <p:cNvSpPr/>
          <p:nvPr/>
        </p:nvSpPr>
        <p:spPr>
          <a:xfrm>
            <a:off x="3532043" y="1007681"/>
            <a:ext cx="2079914" cy="20002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Our principle</a:t>
            </a:r>
            <a:endParaRPr kumimoji="0" lang="en-GB" sz="1200" b="0" i="0" u="none" strike="noStrike" cap="none" spc="0" normalizeH="0" baseline="0">
              <a:ln>
                <a:noFill/>
              </a:ln>
              <a:solidFill>
                <a:srgbClr val="1F355E"/>
              </a:solidFill>
              <a:effectLst/>
              <a:uFillTx/>
              <a:latin typeface="Arial Black" panose="020B0A04020102020204" pitchFamily="34" charset="0"/>
              <a:ea typeface="+mn-ea"/>
              <a:cs typeface="Arial" panose="020B0604020202020204" pitchFamily="34" charset="0"/>
              <a:sym typeface="Helvetica Neue Medium"/>
            </a:endParaRPr>
          </a:p>
        </p:txBody>
      </p:sp>
      <p:sp>
        <p:nvSpPr>
          <p:cNvPr id="27" name="Speech Bubble: Rectangle with Corners Rounded 26">
            <a:extLst>
              <a:ext uri="{FF2B5EF4-FFF2-40B4-BE49-F238E27FC236}">
                <a16:creationId xmlns:a16="http://schemas.microsoft.com/office/drawing/2014/main" id="{F6147BC0-DF2C-8C9D-1C37-76D7DB0A24A6}"/>
              </a:ext>
            </a:extLst>
          </p:cNvPr>
          <p:cNvSpPr/>
          <p:nvPr/>
        </p:nvSpPr>
        <p:spPr>
          <a:xfrm>
            <a:off x="142874" y="1264032"/>
            <a:ext cx="2776429" cy="1578660"/>
          </a:xfrm>
          <a:prstGeom prst="wedgeRoundRectCallout">
            <a:avLst>
              <a:gd name="adj1" fmla="val -32753"/>
              <a:gd name="adj2" fmla="val 59957"/>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As a patient I want to</a:t>
            </a:r>
            <a:r>
              <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t>
            </a:r>
          </a:p>
          <a:p>
            <a:pPr marL="171450" indent="-171450" algn="l" defTabSz="825500">
              <a:buFont typeface="Arial" panose="020B0604020202020204" pitchFamily="34" charset="0"/>
              <a:buChar char="•"/>
            </a:pPr>
            <a:r>
              <a:rPr lang="en-GB" sz="800" b="0" dirty="0">
                <a:solidFill>
                  <a:srgbClr val="1F355E"/>
                </a:solidFill>
                <a:latin typeface="Arial" panose="020B0604020202020204" pitchFamily="34" charset="0"/>
                <a:ea typeface="+mn-ea"/>
                <a:cs typeface="Arial" panose="020B0604020202020204" pitchFamily="34" charset="0"/>
                <a:sym typeface="Helvetica Neue Medium"/>
              </a:rPr>
              <a:t>Know that our strategy is consistent with our responsibilities in the face of climate change</a:t>
            </a:r>
          </a:p>
          <a:p>
            <a:pPr marL="171450" indent="-171450" algn="l" defTabSz="825500">
              <a:buFont typeface="Arial" panose="020B0604020202020204" pitchFamily="34" charset="0"/>
              <a:buChar char="•"/>
            </a:pPr>
            <a:r>
              <a:rPr lang="en-GB" sz="800" b="0" dirty="0">
                <a:solidFill>
                  <a:srgbClr val="1F355E"/>
                </a:solidFill>
                <a:latin typeface="Arial" panose="020B0604020202020204" pitchFamily="34" charset="0"/>
                <a:ea typeface="+mn-ea"/>
                <a:cs typeface="Arial" panose="020B0604020202020204" pitchFamily="34" charset="0"/>
                <a:sym typeface="Helvetica Neue Medium"/>
              </a:rPr>
              <a:t>Trust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my data is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stored</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securely in line with the latest cyber security standards, and the appropriate privacy measures are in place complying with IG guidelines</a:t>
            </a:r>
          </a:p>
          <a:p>
            <a:pPr marL="171450" indent="-171450" algn="l" defTabSz="825500">
              <a:buFont typeface="Arial" panose="020B0604020202020204" pitchFamily="34" charset="0"/>
              <a:buChar char="•"/>
            </a:pPr>
            <a:r>
              <a:rPr lang="en-GB" sz="800" b="0" dirty="0">
                <a:solidFill>
                  <a:srgbClr val="1F355E"/>
                </a:solidFill>
                <a:latin typeface="Arial" panose="020B0604020202020204" pitchFamily="34" charset="0"/>
                <a:ea typeface="+mn-ea"/>
                <a:cs typeface="Arial" panose="020B0604020202020204" pitchFamily="34" charset="0"/>
                <a:sym typeface="Helvetica Neue Medium"/>
              </a:rPr>
              <a:t>Know that when technical issues occur that our services are resilient so that there is data and service continuity, and my care is not negatively impacted</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indent="-171450" algn="l" defTabSz="825500">
              <a:buFont typeface="Arial" panose="020B0604020202020204" pitchFamily="34" charset="0"/>
              <a:buChar char="•"/>
            </a:pPr>
            <a:r>
              <a:rPr lang="en-GB" sz="800" b="0" dirty="0">
                <a:solidFill>
                  <a:srgbClr val="1F355E"/>
                </a:solidFill>
                <a:latin typeface="Arial" panose="020B0604020202020204" pitchFamily="34" charset="0"/>
                <a:ea typeface="+mn-ea"/>
                <a:cs typeface="Arial" panose="020B0604020202020204" pitchFamily="34" charset="0"/>
                <a:sym typeface="Helvetica Neue Medium"/>
              </a:rPr>
              <a:t>Feel that public resources are being used effectively and that our organisation is on a strong footing to continue improving into the future </a:t>
            </a:r>
          </a:p>
          <a:p>
            <a:pPr algn="l" defTabSz="825500"/>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indent="-171450" algn="l" defTabSz="825500">
              <a:buFont typeface="Arial" panose="020B0604020202020204" pitchFamily="34" charset="0"/>
              <a:buChar char="•"/>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8" name="Speech Bubble: Rectangle with Corners Rounded 27">
            <a:extLst>
              <a:ext uri="{FF2B5EF4-FFF2-40B4-BE49-F238E27FC236}">
                <a16:creationId xmlns:a16="http://schemas.microsoft.com/office/drawing/2014/main" id="{443B4073-8B82-D6BD-82C6-2E44A8834DD1}"/>
              </a:ext>
            </a:extLst>
          </p:cNvPr>
          <p:cNvSpPr/>
          <p:nvPr/>
        </p:nvSpPr>
        <p:spPr>
          <a:xfrm>
            <a:off x="142875" y="3037574"/>
            <a:ext cx="1349215" cy="1299877"/>
          </a:xfrm>
          <a:prstGeom prst="wedgeRoundRectCallout">
            <a:avLst>
              <a:gd name="adj1" fmla="val 48050"/>
              <a:gd name="adj2" fmla="val -56714"/>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As </a:t>
            </a:r>
            <a:r>
              <a:rPr lang="en-US" sz="800" dirty="0">
                <a:solidFill>
                  <a:srgbClr val="1F355E"/>
                </a:solidFill>
                <a:latin typeface="Arial Black" panose="020B0A04020102020204" pitchFamily="34" charset="0"/>
                <a:ea typeface="+mn-ea"/>
                <a:cs typeface="Arial" panose="020B0604020202020204" pitchFamily="34" charset="0"/>
                <a:sym typeface="Helvetica Neue Medium"/>
              </a:rPr>
              <a:t>a </a:t>
            </a:r>
            <a:r>
              <a:rPr kumimoji="0" lang="en-US" sz="80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clinical colleague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Know that our digital system is robust and there will be continuity of care in the event of technical challenges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Feel that our digital goals are realistic and tangible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US" sz="800" b="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US" sz="800" b="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9" name="Speech Bubble: Rectangle with Corners Rounded 28">
            <a:extLst>
              <a:ext uri="{FF2B5EF4-FFF2-40B4-BE49-F238E27FC236}">
                <a16:creationId xmlns:a16="http://schemas.microsoft.com/office/drawing/2014/main" id="{39BDEC56-D3CC-D165-51B4-B1662AD5A121}"/>
              </a:ext>
            </a:extLst>
          </p:cNvPr>
          <p:cNvSpPr/>
          <p:nvPr/>
        </p:nvSpPr>
        <p:spPr>
          <a:xfrm flipH="1">
            <a:off x="1568695" y="3155898"/>
            <a:ext cx="2562797" cy="1193982"/>
          </a:xfrm>
          <a:prstGeom prst="wedgeRoundRectCallout">
            <a:avLst>
              <a:gd name="adj1" fmla="val -40648"/>
              <a:gd name="adj2" fmla="val 51832"/>
              <a:gd name="adj3" fmla="val 16667"/>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dirty="0">
                <a:ln>
                  <a:noFill/>
                </a:ln>
                <a:solidFill>
                  <a:srgbClr val="1F355E"/>
                </a:solidFill>
                <a:effectLst/>
                <a:uFillTx/>
                <a:latin typeface="Arial Black" panose="020B0A04020102020204" pitchFamily="34" charset="0"/>
                <a:ea typeface="+mn-ea"/>
                <a:cs typeface="Arial" panose="020B0604020202020204" pitchFamily="34" charset="0"/>
                <a:sym typeface="Helvetica Neue Medium"/>
              </a:rPr>
              <a:t>As a digital colleague I want to:</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Know that the workforce requirements of digital change have been properly and sensibly assessed</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Feel confident that our digital services are resilient to technical challenges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Design with security at the centre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Have access to training resources to ensure we are </a:t>
            </a:r>
            <a:r>
              <a:rPr lang="en-GB" sz="800" b="0" i="0" dirty="0">
                <a:solidFill>
                  <a:srgbClr val="1F355E"/>
                </a:solidFill>
                <a:effectLst/>
                <a:latin typeface="Arial" panose="020B0604020202020204" pitchFamily="34" charset="0"/>
                <a:cs typeface="Arial" panose="020B0604020202020204" pitchFamily="34" charset="0"/>
              </a:rPr>
              <a:t>able to sustain and transform services</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US" sz="800" b="0" i="1"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US" sz="800" b="0" dirty="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33" name="Group 32">
            <a:extLst>
              <a:ext uri="{FF2B5EF4-FFF2-40B4-BE49-F238E27FC236}">
                <a16:creationId xmlns:a16="http://schemas.microsoft.com/office/drawing/2014/main" id="{7F60252B-9BE1-48B7-22F4-A8CE1B0CF2E3}"/>
              </a:ext>
            </a:extLst>
          </p:cNvPr>
          <p:cNvGrpSpPr/>
          <p:nvPr/>
        </p:nvGrpSpPr>
        <p:grpSpPr>
          <a:xfrm>
            <a:off x="4159867" y="2922413"/>
            <a:ext cx="839014" cy="839014"/>
            <a:chOff x="1070485" y="2403686"/>
            <a:chExt cx="839014" cy="839014"/>
          </a:xfrm>
        </p:grpSpPr>
        <p:sp>
          <p:nvSpPr>
            <p:cNvPr id="30" name="Oval 29">
              <a:extLst>
                <a:ext uri="{FF2B5EF4-FFF2-40B4-BE49-F238E27FC236}">
                  <a16:creationId xmlns:a16="http://schemas.microsoft.com/office/drawing/2014/main" id="{76D2D42D-89EE-1286-D06F-1046F7951E17}"/>
                </a:ext>
              </a:extLst>
            </p:cNvPr>
            <p:cNvSpPr/>
            <p:nvPr/>
          </p:nvSpPr>
          <p:spPr>
            <a:xfrm>
              <a:off x="1070485" y="2403686"/>
              <a:ext cx="839014" cy="839014"/>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1" name="Oval 30">
              <a:extLst>
                <a:ext uri="{FF2B5EF4-FFF2-40B4-BE49-F238E27FC236}">
                  <a16:creationId xmlns:a16="http://schemas.microsoft.com/office/drawing/2014/main" id="{9999C2E2-A824-D552-605B-DE71F0EE70F9}"/>
                </a:ext>
              </a:extLst>
            </p:cNvPr>
            <p:cNvSpPr/>
            <p:nvPr/>
          </p:nvSpPr>
          <p:spPr>
            <a:xfrm>
              <a:off x="1147092" y="2480293"/>
              <a:ext cx="685800" cy="6858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46" name="Group 45">
            <a:extLst>
              <a:ext uri="{FF2B5EF4-FFF2-40B4-BE49-F238E27FC236}">
                <a16:creationId xmlns:a16="http://schemas.microsoft.com/office/drawing/2014/main" id="{E4697596-826F-1F34-D7DD-85DE07A6A193}"/>
              </a:ext>
            </a:extLst>
          </p:cNvPr>
          <p:cNvGrpSpPr/>
          <p:nvPr/>
        </p:nvGrpSpPr>
        <p:grpSpPr>
          <a:xfrm>
            <a:off x="2763755" y="1774438"/>
            <a:ext cx="367842" cy="366927"/>
            <a:chOff x="2407162" y="2853786"/>
            <a:chExt cx="367842" cy="366927"/>
          </a:xfrm>
        </p:grpSpPr>
        <p:sp>
          <p:nvSpPr>
            <p:cNvPr id="34" name="Oval 33">
              <a:extLst>
                <a:ext uri="{FF2B5EF4-FFF2-40B4-BE49-F238E27FC236}">
                  <a16:creationId xmlns:a16="http://schemas.microsoft.com/office/drawing/2014/main" id="{1BA3F0AB-D81D-ADCA-0C73-C38EB7E9372F}"/>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6" name="Graphic 35" descr="Man with solid fill">
              <a:extLst>
                <a:ext uri="{FF2B5EF4-FFF2-40B4-BE49-F238E27FC236}">
                  <a16:creationId xmlns:a16="http://schemas.microsoft.com/office/drawing/2014/main" id="{30356F7B-9B91-05DF-BD2A-6058B7785E1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58" name="Group 57">
            <a:extLst>
              <a:ext uri="{FF2B5EF4-FFF2-40B4-BE49-F238E27FC236}">
                <a16:creationId xmlns:a16="http://schemas.microsoft.com/office/drawing/2014/main" id="{4598850D-4C31-1921-2C64-C322B7665321}"/>
              </a:ext>
            </a:extLst>
          </p:cNvPr>
          <p:cNvGrpSpPr/>
          <p:nvPr/>
        </p:nvGrpSpPr>
        <p:grpSpPr>
          <a:xfrm>
            <a:off x="3926667" y="3715063"/>
            <a:ext cx="367842" cy="366927"/>
            <a:chOff x="3250385" y="3959913"/>
            <a:chExt cx="367842" cy="366927"/>
          </a:xfrm>
        </p:grpSpPr>
        <p:sp>
          <p:nvSpPr>
            <p:cNvPr id="52" name="Oval 51">
              <a:extLst>
                <a:ext uri="{FF2B5EF4-FFF2-40B4-BE49-F238E27FC236}">
                  <a16:creationId xmlns:a16="http://schemas.microsoft.com/office/drawing/2014/main" id="{5F63600C-F887-7399-94D6-52E0E6BA3467}"/>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57" name="Graphic 56" descr="Female Profile with solid fill">
              <a:extLst>
                <a:ext uri="{FF2B5EF4-FFF2-40B4-BE49-F238E27FC236}">
                  <a16:creationId xmlns:a16="http://schemas.microsoft.com/office/drawing/2014/main" id="{BA65AA41-08C8-0A04-2412-7DE0D30BB0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sp>
        <p:nvSpPr>
          <p:cNvPr id="59" name="Speech Bubble: Rectangle with Corners Rounded 58">
            <a:extLst>
              <a:ext uri="{FF2B5EF4-FFF2-40B4-BE49-F238E27FC236}">
                <a16:creationId xmlns:a16="http://schemas.microsoft.com/office/drawing/2014/main" id="{10082442-4C53-13B3-1A87-61BC3530ECDD}"/>
              </a:ext>
            </a:extLst>
          </p:cNvPr>
          <p:cNvSpPr/>
          <p:nvPr/>
        </p:nvSpPr>
        <p:spPr>
          <a:xfrm>
            <a:off x="6164360" y="2621246"/>
            <a:ext cx="2206006" cy="1101542"/>
          </a:xfrm>
          <a:prstGeom prst="wedgeRoundRectCallout">
            <a:avLst/>
          </a:prstGeom>
          <a:solidFill>
            <a:schemeClr val="accent1">
              <a:lumMod val="20000"/>
              <a:lumOff val="80000"/>
            </a:schemeClr>
          </a:solidFill>
          <a:ln>
            <a:noFill/>
          </a:ln>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pPr>
            <a:r>
              <a:rPr lang="en-US" sz="800" kern="1200" dirty="0">
                <a:solidFill>
                  <a:srgbClr val="1F355E"/>
                </a:solidFill>
                <a:latin typeface="Arial Black" panose="020B0A04020102020204" pitchFamily="34" charset="0"/>
                <a:cs typeface="Arial" panose="020B0604020202020204" pitchFamily="34" charset="0"/>
              </a:rPr>
              <a:t>As a valued Swansea Bay colleague, I:</a:t>
            </a:r>
          </a:p>
          <a:p>
            <a:pPr marL="171450" lvl="0" indent="-171450" algn="l" defTabSz="800100">
              <a:lnSpc>
                <a:spcPct val="90000"/>
              </a:lnSpc>
              <a:spcBef>
                <a:spcPct val="0"/>
              </a:spcBef>
              <a:spcAft>
                <a:spcPct val="35000"/>
              </a:spcAft>
              <a:buFont typeface="Arial" panose="020B0604020202020204" pitchFamily="34" charset="0"/>
              <a:buChar char="•"/>
            </a:pPr>
            <a:r>
              <a:rPr lang="en-US" sz="800" b="0" kern="1200" dirty="0">
                <a:solidFill>
                  <a:srgbClr val="1F355E"/>
                </a:solidFill>
                <a:latin typeface="Arial" panose="020B0604020202020204" pitchFamily="34" charset="0"/>
                <a:cs typeface="Arial" panose="020B0604020202020204" pitchFamily="34" charset="0"/>
              </a:rPr>
              <a:t>Am an active, informed and cyber-literate participant in keeping our digital services safe and secure</a:t>
            </a:r>
          </a:p>
          <a:p>
            <a:pPr marL="171450" lvl="0" indent="-171450" algn="l" defTabSz="800100">
              <a:lnSpc>
                <a:spcPct val="90000"/>
              </a:lnSpc>
              <a:spcBef>
                <a:spcPct val="0"/>
              </a:spcBef>
              <a:spcAft>
                <a:spcPct val="35000"/>
              </a:spcAft>
              <a:buFont typeface="Arial" panose="020B0604020202020204" pitchFamily="34" charset="0"/>
              <a:buChar char="•"/>
            </a:pPr>
            <a:r>
              <a:rPr lang="en-US" sz="800" b="0" kern="1200" dirty="0">
                <a:solidFill>
                  <a:srgbClr val="1F355E"/>
                </a:solidFill>
                <a:latin typeface="Arial" panose="020B0604020202020204" pitchFamily="34" charset="0"/>
                <a:cs typeface="Arial" panose="020B0604020202020204" pitchFamily="34" charset="0"/>
              </a:rPr>
              <a:t>See digital services as a way of making my work more streamlined and not as something that makes it unsustainably more complex </a:t>
            </a:r>
          </a:p>
          <a:p>
            <a:pPr marL="0" lvl="0" indent="0" algn="l" defTabSz="800100">
              <a:lnSpc>
                <a:spcPct val="90000"/>
              </a:lnSpc>
              <a:spcBef>
                <a:spcPct val="0"/>
              </a:spcBef>
              <a:spcAft>
                <a:spcPct val="35000"/>
              </a:spcAft>
              <a:buNone/>
            </a:pPr>
            <a:endParaRPr lang="en-US" sz="800" kern="1200" dirty="0">
              <a:solidFill>
                <a:srgbClr val="1F355E"/>
              </a:solidFill>
              <a:latin typeface="Arial" panose="020B0604020202020204" pitchFamily="34" charset="0"/>
              <a:cs typeface="Arial" panose="020B0604020202020204" pitchFamily="34" charset="0"/>
            </a:endParaRPr>
          </a:p>
        </p:txBody>
      </p:sp>
      <p:grpSp>
        <p:nvGrpSpPr>
          <p:cNvPr id="60" name="Group 59">
            <a:extLst>
              <a:ext uri="{FF2B5EF4-FFF2-40B4-BE49-F238E27FC236}">
                <a16:creationId xmlns:a16="http://schemas.microsoft.com/office/drawing/2014/main" id="{92EE03FF-DD3C-2472-C20C-43723F055297}"/>
              </a:ext>
            </a:extLst>
          </p:cNvPr>
          <p:cNvGrpSpPr/>
          <p:nvPr/>
        </p:nvGrpSpPr>
        <p:grpSpPr>
          <a:xfrm>
            <a:off x="7951110" y="3588197"/>
            <a:ext cx="367842" cy="366927"/>
            <a:chOff x="3250385" y="3959913"/>
            <a:chExt cx="367842" cy="366927"/>
          </a:xfrm>
        </p:grpSpPr>
        <p:sp>
          <p:nvSpPr>
            <p:cNvPr id="61" name="Oval 60">
              <a:extLst>
                <a:ext uri="{FF2B5EF4-FFF2-40B4-BE49-F238E27FC236}">
                  <a16:creationId xmlns:a16="http://schemas.microsoft.com/office/drawing/2014/main" id="{1B7A80CD-8E99-F217-2218-0E60A34BB238}"/>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2" name="Graphic 61" descr="Female Profile with solid fill">
              <a:extLst>
                <a:ext uri="{FF2B5EF4-FFF2-40B4-BE49-F238E27FC236}">
                  <a16:creationId xmlns:a16="http://schemas.microsoft.com/office/drawing/2014/main" id="{9DAE3005-E30E-679A-3524-A3071F5844B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53" name="Group 52">
            <a:extLst>
              <a:ext uri="{FF2B5EF4-FFF2-40B4-BE49-F238E27FC236}">
                <a16:creationId xmlns:a16="http://schemas.microsoft.com/office/drawing/2014/main" id="{A0E75708-342E-C90B-5BA3-F77E4F42E76C}"/>
              </a:ext>
            </a:extLst>
          </p:cNvPr>
          <p:cNvGrpSpPr/>
          <p:nvPr/>
        </p:nvGrpSpPr>
        <p:grpSpPr>
          <a:xfrm>
            <a:off x="7560522" y="3599244"/>
            <a:ext cx="367842" cy="366927"/>
            <a:chOff x="1732873" y="4066608"/>
            <a:chExt cx="367842" cy="366927"/>
          </a:xfrm>
        </p:grpSpPr>
        <p:sp>
          <p:nvSpPr>
            <p:cNvPr id="45" name="Oval 44">
              <a:extLst>
                <a:ext uri="{FF2B5EF4-FFF2-40B4-BE49-F238E27FC236}">
                  <a16:creationId xmlns:a16="http://schemas.microsoft.com/office/drawing/2014/main" id="{7550188A-E806-7378-736F-1466EF10ADE6}"/>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48" name="Graphic 47" descr="Doctor male with solid fill">
              <a:extLst>
                <a:ext uri="{FF2B5EF4-FFF2-40B4-BE49-F238E27FC236}">
                  <a16:creationId xmlns:a16="http://schemas.microsoft.com/office/drawing/2014/main" id="{D8F09322-81A2-A131-3EE0-CD8B1A5EDE7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nvGrpSpPr>
          <p:cNvPr id="63" name="Group 62">
            <a:extLst>
              <a:ext uri="{FF2B5EF4-FFF2-40B4-BE49-F238E27FC236}">
                <a16:creationId xmlns:a16="http://schemas.microsoft.com/office/drawing/2014/main" id="{0FF606A7-F45C-2133-EBDD-3FC18A2B0A8C}"/>
              </a:ext>
            </a:extLst>
          </p:cNvPr>
          <p:cNvGrpSpPr/>
          <p:nvPr/>
        </p:nvGrpSpPr>
        <p:grpSpPr>
          <a:xfrm>
            <a:off x="8214817" y="2230965"/>
            <a:ext cx="367842" cy="366927"/>
            <a:chOff x="2407162" y="2853786"/>
            <a:chExt cx="367842" cy="366927"/>
          </a:xfrm>
        </p:grpSpPr>
        <p:sp>
          <p:nvSpPr>
            <p:cNvPr id="64" name="Oval 63">
              <a:extLst>
                <a:ext uri="{FF2B5EF4-FFF2-40B4-BE49-F238E27FC236}">
                  <a16:creationId xmlns:a16="http://schemas.microsoft.com/office/drawing/2014/main" id="{1AD86CCB-43D3-15ED-63A3-E8EE407054D7}"/>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5" name="Graphic 64" descr="Man with solid fill">
              <a:extLst>
                <a:ext uri="{FF2B5EF4-FFF2-40B4-BE49-F238E27FC236}">
                  <a16:creationId xmlns:a16="http://schemas.microsoft.com/office/drawing/2014/main" id="{A1D5D4A2-90B0-2910-E450-F8384F54214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66" name="Group 65">
            <a:extLst>
              <a:ext uri="{FF2B5EF4-FFF2-40B4-BE49-F238E27FC236}">
                <a16:creationId xmlns:a16="http://schemas.microsoft.com/office/drawing/2014/main" id="{5C6F6A04-7B12-C743-F746-9D150F37C88C}"/>
              </a:ext>
            </a:extLst>
          </p:cNvPr>
          <p:cNvGrpSpPr/>
          <p:nvPr/>
        </p:nvGrpSpPr>
        <p:grpSpPr>
          <a:xfrm>
            <a:off x="1263981" y="3808187"/>
            <a:ext cx="367842" cy="366927"/>
            <a:chOff x="1732873" y="4066608"/>
            <a:chExt cx="367842" cy="366927"/>
          </a:xfrm>
        </p:grpSpPr>
        <p:sp>
          <p:nvSpPr>
            <p:cNvPr id="67" name="Oval 66">
              <a:extLst>
                <a:ext uri="{FF2B5EF4-FFF2-40B4-BE49-F238E27FC236}">
                  <a16:creationId xmlns:a16="http://schemas.microsoft.com/office/drawing/2014/main" id="{F122D2C2-853A-3432-AABA-84624E499F95}"/>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8" name="Graphic 67" descr="Doctor male with solid fill">
              <a:extLst>
                <a:ext uri="{FF2B5EF4-FFF2-40B4-BE49-F238E27FC236}">
                  <a16:creationId xmlns:a16="http://schemas.microsoft.com/office/drawing/2014/main" id="{4EE695E6-B62E-9566-C31A-465991D2482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pic>
        <p:nvPicPr>
          <p:cNvPr id="6" name="Graphic 5" descr="Arrow circle with solid fill">
            <a:extLst>
              <a:ext uri="{FF2B5EF4-FFF2-40B4-BE49-F238E27FC236}">
                <a16:creationId xmlns:a16="http://schemas.microsoft.com/office/drawing/2014/main" id="{6959D004-9650-A876-5884-021E25698A2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260271" y="3009720"/>
            <a:ext cx="623455" cy="623455"/>
          </a:xfrm>
          <a:prstGeom prst="rect">
            <a:avLst/>
          </a:prstGeom>
        </p:spPr>
      </p:pic>
      <p:grpSp>
        <p:nvGrpSpPr>
          <p:cNvPr id="5" name="Group 4">
            <a:extLst>
              <a:ext uri="{FF2B5EF4-FFF2-40B4-BE49-F238E27FC236}">
                <a16:creationId xmlns:a16="http://schemas.microsoft.com/office/drawing/2014/main" id="{67D0FF7D-E572-8B97-A8B8-0633BF000FAF}"/>
              </a:ext>
            </a:extLst>
          </p:cNvPr>
          <p:cNvGrpSpPr/>
          <p:nvPr/>
        </p:nvGrpSpPr>
        <p:grpSpPr>
          <a:xfrm>
            <a:off x="-1" y="-5787"/>
            <a:ext cx="9144001" cy="165595"/>
            <a:chOff x="374266" y="2474302"/>
            <a:chExt cx="13719657" cy="820603"/>
          </a:xfrm>
        </p:grpSpPr>
        <p:sp>
          <p:nvSpPr>
            <p:cNvPr id="16" name="Arrow: Pentagon 15">
              <a:extLst>
                <a:ext uri="{FF2B5EF4-FFF2-40B4-BE49-F238E27FC236}">
                  <a16:creationId xmlns:a16="http://schemas.microsoft.com/office/drawing/2014/main" id="{15197773-3DF7-C38B-1D6E-486B559BA4E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7" name="Arrow: Chevron 16">
              <a:extLst>
                <a:ext uri="{FF2B5EF4-FFF2-40B4-BE49-F238E27FC236}">
                  <a16:creationId xmlns:a16="http://schemas.microsoft.com/office/drawing/2014/main" id="{B4FAD6FC-7351-6B50-EFC5-1259924DF44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C2D5015C-60F4-C58D-714A-DD5F0A47122C}"/>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89A30609-9027-4034-B45B-C0543F396F06}"/>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5" name="Arrow: Chevron 24">
              <a:extLst>
                <a:ext uri="{FF2B5EF4-FFF2-40B4-BE49-F238E27FC236}">
                  <a16:creationId xmlns:a16="http://schemas.microsoft.com/office/drawing/2014/main" id="{D8CC01C0-3A08-B608-61E1-E7AF559D257D}"/>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26" name="Arrow: Chevron 25">
              <a:extLst>
                <a:ext uri="{FF2B5EF4-FFF2-40B4-BE49-F238E27FC236}">
                  <a16:creationId xmlns:a16="http://schemas.microsoft.com/office/drawing/2014/main" id="{58AF1C91-5438-0FE8-8906-F25EBCBD8DDA}"/>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32" name="Title 1">
            <a:extLst>
              <a:ext uri="{FF2B5EF4-FFF2-40B4-BE49-F238E27FC236}">
                <a16:creationId xmlns:a16="http://schemas.microsoft.com/office/drawing/2014/main" id="{AD1874CE-8CFD-5A1D-ABCB-07D6B75A778E}"/>
              </a:ext>
            </a:extLst>
          </p:cNvPr>
          <p:cNvSpPr txBox="1">
            <a:spLocks/>
          </p:cNvSpPr>
          <p:nvPr/>
        </p:nvSpPr>
        <p:spPr>
          <a:xfrm>
            <a:off x="93600" y="-4265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Principle 5: Sustainable</a:t>
            </a:r>
          </a:p>
        </p:txBody>
      </p:sp>
      <p:sp>
        <p:nvSpPr>
          <p:cNvPr id="2" name="Footer Placeholder 3">
            <a:extLst>
              <a:ext uri="{FF2B5EF4-FFF2-40B4-BE49-F238E27FC236}">
                <a16:creationId xmlns:a16="http://schemas.microsoft.com/office/drawing/2014/main" id="{E806138A-E70E-F445-651C-DFB19021458A}"/>
              </a:ext>
            </a:extLst>
          </p:cNvPr>
          <p:cNvSpPr>
            <a:spLocks noGrp="1"/>
          </p:cNvSpPr>
          <p:nvPr>
            <p:ph type="ftr" sz="quarter" idx="3"/>
          </p:nvPr>
        </p:nvSpPr>
        <p:spPr>
          <a:xfrm>
            <a:off x="2146984" y="4599529"/>
            <a:ext cx="4864779" cy="429737"/>
          </a:xfrm>
        </p:spPr>
        <p:txBody>
          <a:bodyPr/>
          <a:lstStyle/>
          <a:p>
            <a:r>
              <a:rPr lang="en-GB" dirty="0"/>
              <a:t>Digitally Enabling The One Bay Way</a:t>
            </a:r>
          </a:p>
        </p:txBody>
      </p:sp>
    </p:spTree>
    <p:extLst>
      <p:ext uri="{BB962C8B-B14F-4D97-AF65-F5344CB8AC3E}">
        <p14:creationId xmlns:p14="http://schemas.microsoft.com/office/powerpoint/2010/main" val="724480134"/>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4100E-A9AD-900E-619F-E78A55B60E78}"/>
            </a:ext>
          </a:extLst>
        </p:cNvPr>
        <p:cNvGrpSpPr/>
        <p:nvPr/>
      </p:nvGrpSpPr>
      <p:grpSpPr>
        <a:xfrm>
          <a:off x="0" y="0"/>
          <a:ext cx="0" cy="0"/>
          <a:chOff x="0" y="0"/>
          <a:chExt cx="0" cy="0"/>
        </a:xfrm>
      </p:grpSpPr>
      <p:sp>
        <p:nvSpPr>
          <p:cNvPr id="15" name="Arrow: Right 14">
            <a:extLst>
              <a:ext uri="{FF2B5EF4-FFF2-40B4-BE49-F238E27FC236}">
                <a16:creationId xmlns:a16="http://schemas.microsoft.com/office/drawing/2014/main" id="{58D61C9E-243E-0CC0-5561-42220DBC5A3C}"/>
              </a:ext>
            </a:extLst>
          </p:cNvPr>
          <p:cNvSpPr/>
          <p:nvPr/>
        </p:nvSpPr>
        <p:spPr>
          <a:xfrm>
            <a:off x="5577250" y="1765723"/>
            <a:ext cx="978408" cy="425664"/>
          </a:xfrm>
          <a:prstGeom prst="rightArrow">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3" name="Arrow: Right 12">
            <a:extLst>
              <a:ext uri="{FF2B5EF4-FFF2-40B4-BE49-F238E27FC236}">
                <a16:creationId xmlns:a16="http://schemas.microsoft.com/office/drawing/2014/main" id="{66784BC2-369D-0000-FB0E-91BD7D2F5CDB}"/>
              </a:ext>
            </a:extLst>
          </p:cNvPr>
          <p:cNvSpPr/>
          <p:nvPr/>
        </p:nvSpPr>
        <p:spPr>
          <a:xfrm>
            <a:off x="3221552" y="1765723"/>
            <a:ext cx="978408" cy="425664"/>
          </a:xfrm>
          <a:prstGeom prst="rightArrow">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2" name="Rectangle 11">
            <a:extLst>
              <a:ext uri="{FF2B5EF4-FFF2-40B4-BE49-F238E27FC236}">
                <a16:creationId xmlns:a16="http://schemas.microsoft.com/office/drawing/2014/main" id="{EBA6CBBC-0C12-7C7B-7234-D43C55DCBEC0}"/>
              </a:ext>
            </a:extLst>
          </p:cNvPr>
          <p:cNvSpPr/>
          <p:nvPr/>
        </p:nvSpPr>
        <p:spPr>
          <a:xfrm>
            <a:off x="142875" y="3034775"/>
            <a:ext cx="3839190" cy="220146"/>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ea typeface="+mn-ea"/>
                <a:cs typeface="Arial" panose="020B0604020202020204" pitchFamily="34" charset="0"/>
                <a:sym typeface="Helvetica Neue Medium"/>
              </a:rPr>
              <a:t>Overarching assumptions:</a:t>
            </a:r>
          </a:p>
        </p:txBody>
      </p:sp>
      <p:sp>
        <p:nvSpPr>
          <p:cNvPr id="9" name="Footer Placeholder 3">
            <a:extLst>
              <a:ext uri="{FF2B5EF4-FFF2-40B4-BE49-F238E27FC236}">
                <a16:creationId xmlns:a16="http://schemas.microsoft.com/office/drawing/2014/main" id="{C53727F7-1AB7-0154-217D-E2B52BE9134F}"/>
              </a:ext>
            </a:extLst>
          </p:cNvPr>
          <p:cNvSpPr>
            <a:spLocks noGrp="1"/>
          </p:cNvSpPr>
          <p:nvPr>
            <p:ph type="ftr" sz="quarter" idx="3"/>
          </p:nvPr>
        </p:nvSpPr>
        <p:spPr>
          <a:xfrm>
            <a:off x="2349402" y="4602405"/>
            <a:ext cx="4864779" cy="429737"/>
          </a:xfrm>
        </p:spPr>
        <p:txBody>
          <a:bodyPr/>
          <a:lstStyle/>
          <a:p>
            <a:r>
              <a:rPr lang="en-GB" dirty="0"/>
              <a:t>Digitally Enabling The One Bay Way</a:t>
            </a:r>
          </a:p>
        </p:txBody>
      </p:sp>
      <p:sp>
        <p:nvSpPr>
          <p:cNvPr id="4" name="Rectangle 3">
            <a:extLst>
              <a:ext uri="{FF2B5EF4-FFF2-40B4-BE49-F238E27FC236}">
                <a16:creationId xmlns:a16="http://schemas.microsoft.com/office/drawing/2014/main" id="{5D160F8D-39F1-5E9D-6BCE-B20D53A8E160}"/>
              </a:ext>
            </a:extLst>
          </p:cNvPr>
          <p:cNvSpPr/>
          <p:nvPr/>
        </p:nvSpPr>
        <p:spPr>
          <a:xfrm>
            <a:off x="142874" y="547008"/>
            <a:ext cx="8343676" cy="37532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Below are the high-level methodology and assumptions which underpin the financial costings of Digitally Enabling The One Bay Way.</a:t>
            </a: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5" name="Rectangle 4">
            <a:extLst>
              <a:ext uri="{FF2B5EF4-FFF2-40B4-BE49-F238E27FC236}">
                <a16:creationId xmlns:a16="http://schemas.microsoft.com/office/drawing/2014/main" id="{5BBFD3C7-97B0-F275-433F-E372B4DAF05A}"/>
              </a:ext>
            </a:extLst>
          </p:cNvPr>
          <p:cNvSpPr/>
          <p:nvPr/>
        </p:nvSpPr>
        <p:spPr>
          <a:xfrm>
            <a:off x="217656" y="3184214"/>
            <a:ext cx="8858252" cy="12153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2" spcCol="38100" rtlCol="0" anchor="t">
            <a:noAutofit/>
          </a:bodyPr>
          <a:lstStyle/>
          <a:p>
            <a:pPr marL="171450" indent="-171450" algn="l" defTabSz="825500">
              <a:spcAft>
                <a:spcPts val="1200"/>
              </a:spcAft>
              <a:buFont typeface="Arial" panose="020B0604020202020204" pitchFamily="34" charset="0"/>
              <a:buChar char="•"/>
            </a:pPr>
            <a:r>
              <a:rPr lang="en-GB" sz="800" dirty="0">
                <a:solidFill>
                  <a:srgbClr val="1F355E"/>
                </a:solidFill>
                <a:latin typeface="Arial" panose="020B0604020202020204" pitchFamily="34" charset="0"/>
                <a:ea typeface="+mn-ea"/>
                <a:cs typeface="Arial" panose="020B0604020202020204" pitchFamily="34" charset="0"/>
                <a:sym typeface="Helvetica Neue Medium"/>
              </a:rPr>
              <a:t>Inflation: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The model is intentionally constructed without adjusting for inflation due to its significant fluctuation and uncertainty over time. The purpose of this model is to demonstrate the degree to which current spending will need to increase to achieve the Digital vision. </a:t>
            </a:r>
          </a:p>
          <a:p>
            <a:pPr marL="171450" indent="-171450" algn="l" defTabSz="825500">
              <a:spcAft>
                <a:spcPts val="1200"/>
              </a:spcAft>
              <a:buFont typeface="Arial" panose="020B0604020202020204" pitchFamily="34" charset="0"/>
              <a:buChar char="•"/>
            </a:pPr>
            <a:r>
              <a:rPr lang="en-GB" sz="800" dirty="0">
                <a:solidFill>
                  <a:srgbClr val="1F355E"/>
                </a:solidFill>
                <a:latin typeface="Arial" panose="020B0604020202020204" pitchFamily="34" charset="0"/>
                <a:ea typeface="+mn-ea"/>
                <a:cs typeface="Arial" panose="020B0604020202020204" pitchFamily="34" charset="0"/>
                <a:sym typeface="Helvetica Neue Medium"/>
              </a:rPr>
              <a:t>Team capacity: </a:t>
            </a:r>
            <a:r>
              <a:rPr lang="en-GB" sz="800" b="0" dirty="0">
                <a:solidFill>
                  <a:srgbClr val="1F355E"/>
                </a:solidFill>
                <a:latin typeface="Arial" panose="020B0604020202020204" pitchFamily="34" charset="0"/>
                <a:ea typeface="+mn-ea"/>
                <a:cs typeface="Arial" panose="020B0604020202020204" pitchFamily="34" charset="0"/>
                <a:sym typeface="Helvetica Neue Medium"/>
              </a:rPr>
              <a:t>We have assumed that the Digital Services team are operating at maximum capacity, unable to take on new activities and so have costed in additional resources to undertake this work. Where we are able to free up capacity by stopping current activities and re-directing the resource there will be opportunities to save costs. However, these opportunities are likely limited as most current resources are spent on BAU. </a:t>
            </a:r>
          </a:p>
          <a:p>
            <a:pPr marL="171450" indent="-171450" algn="l" defTabSz="825500">
              <a:spcAft>
                <a:spcPts val="1200"/>
              </a:spcAft>
              <a:buFont typeface="Arial" panose="020B0604020202020204" pitchFamily="34" charset="0"/>
              <a:buChar char="•"/>
            </a:pPr>
            <a:r>
              <a:rPr lang="en-GB" sz="800" dirty="0">
                <a:solidFill>
                  <a:srgbClr val="1F355E"/>
                </a:solidFill>
                <a:latin typeface="Arial" panose="020B0604020202020204" pitchFamily="34" charset="0"/>
                <a:ea typeface="+mn-ea"/>
                <a:cs typeface="Arial" panose="020B0604020202020204" pitchFamily="34" charset="0"/>
                <a:sym typeface="Helvetica Neue Medium"/>
              </a:rPr>
              <a:t>Depreciation/Amortisation: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To align with the 10-year Digital Investment Plan, the model does not include the revenue implications of the depreciation of capital assets.</a:t>
            </a:r>
          </a:p>
          <a:p>
            <a:pPr marL="171450" indent="-171450" algn="l" defTabSz="825500">
              <a:spcAft>
                <a:spcPts val="1200"/>
              </a:spcAft>
              <a:buFont typeface="Arial" panose="020B0604020202020204" pitchFamily="34" charset="0"/>
              <a:buChar char="•"/>
            </a:pPr>
            <a:r>
              <a:rPr lang="en-GB" sz="800" dirty="0">
                <a:solidFill>
                  <a:srgbClr val="1F355E"/>
                </a:solidFill>
                <a:latin typeface="Arial" panose="020B0604020202020204" pitchFamily="34" charset="0"/>
                <a:ea typeface="+mn-ea"/>
                <a:cs typeface="Arial" panose="020B0604020202020204" pitchFamily="34" charset="0"/>
                <a:sym typeface="Helvetica Neue Medium"/>
              </a:rPr>
              <a:t>10-year Digital Investment Plan: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Where it has been obvious [e.g. ‘SBPP (re-procurement &amp; implementation)’ was included in the costs associated with Patient-facing services], we have included the costings of activities from the 10-year Digital Investment Plan directly in our solution costs, however we have not made an assessment on which further cost savings might occur from consolidating the activities proposed in the Digital Investment Plan with those in the strategy</a:t>
            </a:r>
          </a:p>
        </p:txBody>
      </p:sp>
      <p:sp>
        <p:nvSpPr>
          <p:cNvPr id="14" name="Rectangle 13">
            <a:extLst>
              <a:ext uri="{FF2B5EF4-FFF2-40B4-BE49-F238E27FC236}">
                <a16:creationId xmlns:a16="http://schemas.microsoft.com/office/drawing/2014/main" id="{19648226-CD1B-6830-5C13-1A6D26C14694}"/>
              </a:ext>
            </a:extLst>
          </p:cNvPr>
          <p:cNvSpPr/>
          <p:nvPr/>
        </p:nvSpPr>
        <p:spPr>
          <a:xfrm>
            <a:off x="4199959" y="734347"/>
            <a:ext cx="1783840" cy="224776"/>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lang="en-GB" sz="800">
                <a:solidFill>
                  <a:schemeClr val="bg1"/>
                </a:solidFill>
                <a:latin typeface="Arial Black" panose="020B0A04020102020204" pitchFamily="34" charset="0"/>
                <a:ea typeface="+mn-ea"/>
                <a:cs typeface="Arial" panose="020B0604020202020204" pitchFamily="34" charset="0"/>
                <a:sym typeface="Helvetica Neue Medium"/>
              </a:rPr>
              <a:t>2. Developed a Baseline</a:t>
            </a:r>
          </a:p>
        </p:txBody>
      </p:sp>
      <p:sp>
        <p:nvSpPr>
          <p:cNvPr id="16" name="Rectangle 15">
            <a:extLst>
              <a:ext uri="{FF2B5EF4-FFF2-40B4-BE49-F238E27FC236}">
                <a16:creationId xmlns:a16="http://schemas.microsoft.com/office/drawing/2014/main" id="{7B0A9EEA-908D-90CB-7034-2D233CE04001}"/>
              </a:ext>
            </a:extLst>
          </p:cNvPr>
          <p:cNvSpPr/>
          <p:nvPr/>
        </p:nvSpPr>
        <p:spPr>
          <a:xfrm>
            <a:off x="4199961" y="949974"/>
            <a:ext cx="1783840" cy="2055884"/>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Created a baseline of the </a:t>
            </a:r>
            <a:r>
              <a:rPr lang="en-GB" sz="800" dirty="0">
                <a:solidFill>
                  <a:srgbClr val="1F355E"/>
                </a:solidFill>
                <a:latin typeface="Arial" panose="020B0604020202020204" pitchFamily="34" charset="0"/>
                <a:ea typeface="+mn-ea"/>
                <a:cs typeface="Arial" panose="020B0604020202020204" pitchFamily="34" charset="0"/>
                <a:sym typeface="Helvetica Neue Medium"/>
              </a:rPr>
              <a:t>recurrent spending </a:t>
            </a:r>
            <a:r>
              <a:rPr lang="en-GB" sz="800" b="0" dirty="0">
                <a:solidFill>
                  <a:srgbClr val="1F355E"/>
                </a:solidFill>
                <a:latin typeface="Arial" panose="020B0604020202020204" pitchFamily="34" charset="0"/>
                <a:ea typeface="+mn-ea"/>
                <a:cs typeface="Arial" panose="020B0604020202020204" pitchFamily="34" charset="0"/>
                <a:sym typeface="Helvetica Neue Medium"/>
              </a:rPr>
              <a:t>required to sustain the current Digital Services team, based on the 2024/25 revenue budget shared</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Added to this the </a:t>
            </a:r>
            <a:r>
              <a:rPr lang="en-GB" sz="800" dirty="0">
                <a:solidFill>
                  <a:srgbClr val="1F355E"/>
                </a:solidFill>
                <a:latin typeface="Arial" panose="020B0604020202020204" pitchFamily="34" charset="0"/>
                <a:ea typeface="+mn-ea"/>
                <a:cs typeface="Arial" panose="020B0604020202020204" pitchFamily="34" charset="0"/>
                <a:sym typeface="Helvetica Neue Medium"/>
              </a:rPr>
              <a:t>‘keeping the lights on’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costs calculated from the 10-year Digital Investment Plan. </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Thus this represents the spending required to </a:t>
            </a:r>
            <a:r>
              <a:rPr lang="en-GB" sz="800" dirty="0">
                <a:solidFill>
                  <a:srgbClr val="1F355E"/>
                </a:solidFill>
                <a:latin typeface="Arial" panose="020B0604020202020204" pitchFamily="34" charset="0"/>
                <a:ea typeface="+mn-ea"/>
                <a:cs typeface="Arial" panose="020B0604020202020204" pitchFamily="34" charset="0"/>
                <a:sym typeface="Helvetica Neue Medium"/>
              </a:rPr>
              <a:t>sustain the current Digital Services initiatives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a:t>
            </a:r>
          </a:p>
        </p:txBody>
      </p:sp>
      <p:sp>
        <p:nvSpPr>
          <p:cNvPr id="17" name="Rectangle 16">
            <a:extLst>
              <a:ext uri="{FF2B5EF4-FFF2-40B4-BE49-F238E27FC236}">
                <a16:creationId xmlns:a16="http://schemas.microsoft.com/office/drawing/2014/main" id="{C8867531-7258-ED74-1988-A22EAA1B84BC}"/>
              </a:ext>
            </a:extLst>
          </p:cNvPr>
          <p:cNvSpPr/>
          <p:nvPr/>
        </p:nvSpPr>
        <p:spPr>
          <a:xfrm>
            <a:off x="142874" y="734347"/>
            <a:ext cx="3485228" cy="224776"/>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lang="en-GB" sz="800" dirty="0">
                <a:solidFill>
                  <a:schemeClr val="bg1"/>
                </a:solidFill>
                <a:latin typeface="Arial Black" panose="020B0A04020102020204" pitchFamily="34" charset="0"/>
                <a:ea typeface="+mn-ea"/>
                <a:cs typeface="Arial" panose="020B0604020202020204" pitchFamily="34" charset="0"/>
                <a:sym typeface="Helvetica Neue Medium"/>
              </a:rPr>
              <a:t>1. Analysed the 10-year Digital Investment Plan</a:t>
            </a:r>
          </a:p>
        </p:txBody>
      </p:sp>
      <p:sp>
        <p:nvSpPr>
          <p:cNvPr id="18" name="Rectangle 17">
            <a:extLst>
              <a:ext uri="{FF2B5EF4-FFF2-40B4-BE49-F238E27FC236}">
                <a16:creationId xmlns:a16="http://schemas.microsoft.com/office/drawing/2014/main" id="{80C5FA3C-5442-4CF4-B327-0E6F84B4DC89}"/>
              </a:ext>
            </a:extLst>
          </p:cNvPr>
          <p:cNvSpPr/>
          <p:nvPr/>
        </p:nvSpPr>
        <p:spPr>
          <a:xfrm>
            <a:off x="142875" y="949974"/>
            <a:ext cx="3485228" cy="2055884"/>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To understand the current investment plans</a:t>
            </a:r>
            <a:r>
              <a:rPr lang="en-GB" sz="800" dirty="0">
                <a:solidFill>
                  <a:srgbClr val="1F355E"/>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each individual item in the </a:t>
            </a:r>
            <a:r>
              <a:rPr lang="en-GB" sz="800" dirty="0">
                <a:solidFill>
                  <a:srgbClr val="1F355E"/>
                </a:solidFill>
                <a:latin typeface="Arial" panose="020B0604020202020204" pitchFamily="34" charset="0"/>
                <a:ea typeface="+mn-ea"/>
                <a:cs typeface="Arial" panose="020B0604020202020204" pitchFamily="34" charset="0"/>
                <a:sym typeface="Helvetica Neue Medium"/>
              </a:rPr>
              <a:t>10-year Digital Investment Plan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was categorised in one of three categories:</a:t>
            </a:r>
          </a:p>
          <a:p>
            <a:pPr marL="228600" lvl="5" indent="-228600" algn="l" defTabSz="825500">
              <a:spcAft>
                <a:spcPts val="600"/>
              </a:spcAft>
              <a:buFont typeface="+mj-lt"/>
              <a:buAutoNum type="arabicPeriod"/>
            </a:pPr>
            <a:r>
              <a:rPr lang="en-GB" sz="800" b="0" dirty="0">
                <a:solidFill>
                  <a:srgbClr val="1F355E"/>
                </a:solidFill>
                <a:latin typeface="Arial" panose="020B0604020202020204" pitchFamily="34" charset="0"/>
                <a:ea typeface="+mn-ea"/>
                <a:cs typeface="Arial" panose="020B0604020202020204" pitchFamily="34" charset="0"/>
                <a:sym typeface="Helvetica Neue Medium"/>
              </a:rPr>
              <a:t>Already included in the recurrent budget, and was therefore excluded from further calculations</a:t>
            </a:r>
            <a:endParaRPr lang="en-GB" sz="800" b="0" dirty="0">
              <a:solidFill>
                <a:srgbClr val="1F355E"/>
              </a:solidFill>
              <a:latin typeface="Arial" panose="020B0604020202020204" pitchFamily="34" charset="0"/>
              <a:ea typeface="+mn-ea"/>
              <a:cs typeface="Arial" panose="020B0604020202020204" pitchFamily="34" charset="0"/>
            </a:endParaRPr>
          </a:p>
          <a:p>
            <a:pPr marL="228600" lvl="5" indent="-228600" algn="l" defTabSz="825500">
              <a:spcAft>
                <a:spcPts val="600"/>
              </a:spcAft>
              <a:buFont typeface="+mj-lt"/>
              <a:buAutoNum type="arabicPeriod"/>
            </a:pPr>
            <a:r>
              <a:rPr lang="en-GB" sz="800" b="0" dirty="0">
                <a:solidFill>
                  <a:srgbClr val="1F355E"/>
                </a:solidFill>
                <a:latin typeface="Arial" panose="020B0604020202020204" pitchFamily="34" charset="0"/>
                <a:ea typeface="+mn-ea"/>
                <a:cs typeface="Arial" panose="020B0604020202020204" pitchFamily="34" charset="0"/>
                <a:sym typeface="Helvetica Neue Medium"/>
              </a:rPr>
              <a:t>Contributing to ‘keeping the lights on’ to sustain the current Digital Services initiatives. This was added to the </a:t>
            </a:r>
            <a:r>
              <a:rPr lang="en-GB" sz="800" dirty="0">
                <a:solidFill>
                  <a:srgbClr val="1F355E"/>
                </a:solidFill>
                <a:latin typeface="Arial" panose="020B0604020202020204" pitchFamily="34" charset="0"/>
                <a:ea typeface="+mn-ea"/>
                <a:cs typeface="Arial" panose="020B0604020202020204" pitchFamily="34" charset="0"/>
                <a:sym typeface="Helvetica Neue Medium"/>
              </a:rPr>
              <a:t>baseline spending.</a:t>
            </a: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228600" lvl="5" indent="-228600" algn="l" defTabSz="825500">
              <a:spcAft>
                <a:spcPts val="600"/>
              </a:spcAft>
              <a:buFont typeface="+mj-lt"/>
              <a:buAutoNum type="arabicPeriod"/>
            </a:pPr>
            <a:r>
              <a:rPr lang="en-GB" sz="800" b="0" dirty="0">
                <a:solidFill>
                  <a:srgbClr val="1F355E"/>
                </a:solidFill>
                <a:latin typeface="Arial" panose="020B0604020202020204" pitchFamily="34" charset="0"/>
                <a:ea typeface="+mn-ea"/>
                <a:cs typeface="Arial" panose="020B0604020202020204" pitchFamily="34" charset="0"/>
                <a:sym typeface="Helvetica Neue Medium"/>
              </a:rPr>
              <a:t>Part of the Digital Strategy portfolio, and therefore built into the cost for a </a:t>
            </a:r>
            <a:r>
              <a:rPr lang="en-GB" sz="800" dirty="0">
                <a:solidFill>
                  <a:srgbClr val="1F355E"/>
                </a:solidFill>
                <a:latin typeface="Arial" panose="020B0604020202020204" pitchFamily="34" charset="0"/>
                <a:ea typeface="+mn-ea"/>
                <a:cs typeface="Arial" panose="020B0604020202020204" pitchFamily="34" charset="0"/>
                <a:sym typeface="Helvetica Neue Medium"/>
              </a:rPr>
              <a:t>specific solution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in the strategy portfolio costs</a:t>
            </a:r>
            <a:endParaRPr lang="en-GB" sz="800" b="0" dirty="0">
              <a:solidFill>
                <a:srgbClr val="1F355E"/>
              </a:solidFill>
              <a:latin typeface="Arial" panose="020B0604020202020204" pitchFamily="34" charset="0"/>
              <a:ea typeface="+mn-ea"/>
              <a:cs typeface="Arial" panose="020B0604020202020204" pitchFamily="34" charset="0"/>
            </a:endParaRPr>
          </a:p>
          <a:p>
            <a:pPr marL="228600" lvl="5" indent="-228600" algn="l" defTabSz="825500">
              <a:spcAft>
                <a:spcPts val="600"/>
              </a:spcAft>
              <a:buFont typeface="+mj-lt"/>
              <a:buAutoNum type="arabicPeriod"/>
            </a:pPr>
            <a:r>
              <a:rPr lang="en-GB" sz="800" b="0" dirty="0">
                <a:solidFill>
                  <a:srgbClr val="1F355E"/>
                </a:solidFill>
                <a:latin typeface="Arial" panose="020B0604020202020204" pitchFamily="34" charset="0"/>
                <a:ea typeface="+mn-ea"/>
                <a:cs typeface="Arial" panose="020B0604020202020204" pitchFamily="34" charset="0"/>
                <a:sym typeface="Helvetica Neue Medium"/>
              </a:rPr>
              <a:t>Costs associated with additional activities beyond the baseline but not specific to a key solution in Digital Strategy portfolio. These were summed under ‘</a:t>
            </a:r>
            <a:r>
              <a:rPr lang="en-GB" sz="800" dirty="0">
                <a:solidFill>
                  <a:srgbClr val="1F355E"/>
                </a:solidFill>
                <a:latin typeface="Arial" panose="020B0604020202020204" pitchFamily="34" charset="0"/>
                <a:ea typeface="+mn-ea"/>
                <a:cs typeface="Arial" panose="020B0604020202020204" pitchFamily="34" charset="0"/>
                <a:sym typeface="Helvetica Neue Medium"/>
              </a:rPr>
              <a:t>Other Solutions’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and included in the Digital Strategy solutions. </a:t>
            </a:r>
            <a:endParaRPr lang="en-GB" sz="800" b="0" dirty="0">
              <a:solidFill>
                <a:srgbClr val="1F355E"/>
              </a:solidFill>
              <a:latin typeface="Arial" panose="020B0604020202020204" pitchFamily="34" charset="0"/>
              <a:ea typeface="+mn-ea"/>
              <a:cs typeface="Arial" panose="020B0604020202020204" pitchFamily="34" charset="0"/>
            </a:endParaRPr>
          </a:p>
        </p:txBody>
      </p:sp>
      <p:sp>
        <p:nvSpPr>
          <p:cNvPr id="19" name="Rectangle 18">
            <a:extLst>
              <a:ext uri="{FF2B5EF4-FFF2-40B4-BE49-F238E27FC236}">
                <a16:creationId xmlns:a16="http://schemas.microsoft.com/office/drawing/2014/main" id="{1C8681C2-C0A7-177F-454B-09A34C9B92AA}"/>
              </a:ext>
            </a:extLst>
          </p:cNvPr>
          <p:cNvSpPr/>
          <p:nvPr/>
        </p:nvSpPr>
        <p:spPr>
          <a:xfrm>
            <a:off x="6555656" y="734347"/>
            <a:ext cx="2445469" cy="224776"/>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lang="en-GB" sz="800" dirty="0">
                <a:solidFill>
                  <a:schemeClr val="bg1"/>
                </a:solidFill>
                <a:latin typeface="Arial Black" panose="020B0A04020102020204" pitchFamily="34" charset="0"/>
                <a:ea typeface="+mn-ea"/>
                <a:cs typeface="Arial" panose="020B0604020202020204" pitchFamily="34" charset="0"/>
                <a:sym typeface="Helvetica Neue Medium"/>
              </a:rPr>
              <a:t>3. Developed indicative costings for the Digital Strategy Portfolio</a:t>
            </a:r>
          </a:p>
        </p:txBody>
      </p:sp>
      <p:sp>
        <p:nvSpPr>
          <p:cNvPr id="20" name="Rectangle 19">
            <a:extLst>
              <a:ext uri="{FF2B5EF4-FFF2-40B4-BE49-F238E27FC236}">
                <a16:creationId xmlns:a16="http://schemas.microsoft.com/office/drawing/2014/main" id="{9D79D63A-3D1F-EC6D-B559-1A1276A1E338}"/>
              </a:ext>
            </a:extLst>
          </p:cNvPr>
          <p:cNvSpPr/>
          <p:nvPr/>
        </p:nvSpPr>
        <p:spPr>
          <a:xfrm>
            <a:off x="6555659" y="949974"/>
            <a:ext cx="2445468" cy="2055884"/>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For each of the key solutions included in the Digital Strategy portfolio, used a </a:t>
            </a:r>
            <a:r>
              <a:rPr lang="en-GB" sz="800" dirty="0">
                <a:solidFill>
                  <a:srgbClr val="1F355E"/>
                </a:solidFill>
                <a:latin typeface="Arial" panose="020B0604020202020204" pitchFamily="34" charset="0"/>
                <a:ea typeface="+mn-ea"/>
                <a:cs typeface="Arial" panose="020B0604020202020204" pitchFamily="34" charset="0"/>
                <a:sym typeface="Helvetica Neue Medium"/>
              </a:rPr>
              <a:t>bottom-up approach</a:t>
            </a:r>
            <a:r>
              <a:rPr lang="en-GB" sz="800" b="0" dirty="0">
                <a:solidFill>
                  <a:srgbClr val="1F355E"/>
                </a:solidFill>
                <a:latin typeface="Arial" panose="020B0604020202020204" pitchFamily="34" charset="0"/>
                <a:ea typeface="+mn-ea"/>
                <a:cs typeface="Arial" panose="020B0604020202020204" pitchFamily="34" charset="0"/>
                <a:sym typeface="Helvetica Neue Medium"/>
              </a:rPr>
              <a:t> to develop an indicative cost for the portfolio </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The timings and specifications of the solutions was determined by the </a:t>
            </a:r>
            <a:r>
              <a:rPr lang="en-GB" sz="800" dirty="0">
                <a:solidFill>
                  <a:srgbClr val="1F355E"/>
                </a:solidFill>
                <a:latin typeface="Arial" panose="020B0604020202020204" pitchFamily="34" charset="0"/>
                <a:ea typeface="+mn-ea"/>
                <a:cs typeface="Arial" panose="020B0604020202020204" pitchFamily="34" charset="0"/>
                <a:sym typeface="Helvetica Neue Medium"/>
              </a:rPr>
              <a:t>delivery roadmap</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Costs were based on consultation with </a:t>
            </a:r>
            <a:r>
              <a:rPr lang="en-GB" sz="800" dirty="0">
                <a:solidFill>
                  <a:srgbClr val="1F355E"/>
                </a:solidFill>
                <a:latin typeface="Arial" panose="020B0604020202020204" pitchFamily="34" charset="0"/>
                <a:ea typeface="+mn-ea"/>
                <a:cs typeface="Arial" panose="020B0604020202020204" pitchFamily="34" charset="0"/>
                <a:sym typeface="Helvetica Neue Medium"/>
              </a:rPr>
              <a:t>digital experts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line items already costed in the </a:t>
            </a:r>
            <a:r>
              <a:rPr lang="en-GB" sz="800" dirty="0">
                <a:solidFill>
                  <a:srgbClr val="1F355E"/>
                </a:solidFill>
                <a:latin typeface="Arial" panose="020B0604020202020204" pitchFamily="34" charset="0"/>
                <a:ea typeface="+mn-ea"/>
                <a:cs typeface="Arial" panose="020B0604020202020204" pitchFamily="34" charset="0"/>
                <a:sym typeface="Helvetica Neue Medium"/>
              </a:rPr>
              <a:t>10-year Digital Investment Plan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and </a:t>
            </a:r>
            <a:r>
              <a:rPr lang="en-GB" sz="800" dirty="0">
                <a:solidFill>
                  <a:srgbClr val="1F355E"/>
                </a:solidFill>
                <a:latin typeface="Arial" panose="020B0604020202020204" pitchFamily="34" charset="0"/>
                <a:ea typeface="+mn-ea"/>
                <a:cs typeface="Arial" panose="020B0604020202020204" pitchFamily="34" charset="0"/>
                <a:sym typeface="Helvetica Neue Medium"/>
              </a:rPr>
              <a:t>benchmarking against best practice </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We added to this the cost associated with the </a:t>
            </a:r>
            <a:r>
              <a:rPr lang="en-GB" sz="800" dirty="0">
                <a:solidFill>
                  <a:srgbClr val="1F355E"/>
                </a:solidFill>
                <a:latin typeface="Arial" panose="020B0604020202020204" pitchFamily="34" charset="0"/>
                <a:ea typeface="+mn-ea"/>
                <a:cs typeface="Arial" panose="020B0604020202020204" pitchFamily="34" charset="0"/>
                <a:sym typeface="Helvetica Neue Medium"/>
              </a:rPr>
              <a:t>Other Solution, </a:t>
            </a:r>
            <a:r>
              <a:rPr lang="en-GB" sz="800" b="0" dirty="0">
                <a:solidFill>
                  <a:srgbClr val="1F355E"/>
                </a:solidFill>
                <a:latin typeface="Arial" panose="020B0604020202020204" pitchFamily="34" charset="0"/>
                <a:ea typeface="+mn-ea"/>
                <a:cs typeface="Arial" panose="020B0604020202020204" pitchFamily="34" charset="0"/>
                <a:sym typeface="Helvetica Neue Medium"/>
              </a:rPr>
              <a:t>calculated from the 10-year Digital Investment Plan,</a:t>
            </a:r>
            <a:r>
              <a:rPr lang="en-GB" sz="800" dirty="0">
                <a:solidFill>
                  <a:srgbClr val="1F355E"/>
                </a:solidFill>
                <a:latin typeface="Arial" panose="020B0604020202020204" pitchFamily="34" charset="0"/>
                <a:ea typeface="+mn-ea"/>
                <a:cs typeface="Arial" panose="020B0604020202020204" pitchFamily="34" charset="0"/>
                <a:sym typeface="Helvetica Neue Medium"/>
              </a:rPr>
              <a:t> </a:t>
            </a:r>
            <a:r>
              <a:rPr lang="en-GB" sz="800" b="0" dirty="0">
                <a:solidFill>
                  <a:srgbClr val="1F355E"/>
                </a:solidFill>
                <a:latin typeface="Arial" panose="020B0604020202020204" pitchFamily="34" charset="0"/>
                <a:ea typeface="+mn-ea"/>
                <a:cs typeface="Arial" panose="020B0604020202020204" pitchFamily="34" charset="0"/>
                <a:sym typeface="Helvetica Neue Medium"/>
              </a:rPr>
              <a:t>representing further Digital Transformation activities</a:t>
            </a:r>
          </a:p>
          <a:p>
            <a:pPr marL="171450" marR="0" indent="-171450" algn="l" defTabSz="825500" rtl="0" fontAlgn="auto" latinLnBrk="0" hangingPunct="0">
              <a:lnSpc>
                <a:spcPct val="100000"/>
              </a:lnSpc>
              <a:spcBef>
                <a:spcPts val="0"/>
              </a:spcBef>
              <a:spcAft>
                <a:spcPts val="600"/>
              </a:spcAft>
              <a:buClrTx/>
              <a:buSzTx/>
              <a:buFont typeface="Arial" panose="020B0604020202020204" pitchFamily="34" charset="0"/>
              <a:buChar char="•"/>
              <a:tabLst/>
            </a:pP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38" name="Title 1">
            <a:extLst>
              <a:ext uri="{FF2B5EF4-FFF2-40B4-BE49-F238E27FC236}">
                <a16:creationId xmlns:a16="http://schemas.microsoft.com/office/drawing/2014/main" id="{C215443F-0B7A-C252-A134-B989D80C069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hangingPunct="1"/>
            <a:r>
              <a:rPr lang="en-US" sz="2200" dirty="0">
                <a:solidFill>
                  <a:srgbClr val="1F355E"/>
                </a:solidFill>
                <a:latin typeface="Arial Black" panose="020B0A04020102020204" pitchFamily="34" charset="0"/>
                <a:cs typeface="Arial" panose="020B0604020202020204" pitchFamily="34" charset="0"/>
              </a:rPr>
              <a:t>High-level Costings Methodology and Assumptions</a:t>
            </a:r>
          </a:p>
        </p:txBody>
      </p:sp>
      <p:grpSp>
        <p:nvGrpSpPr>
          <p:cNvPr id="2" name="Group 1">
            <a:extLst>
              <a:ext uri="{FF2B5EF4-FFF2-40B4-BE49-F238E27FC236}">
                <a16:creationId xmlns:a16="http://schemas.microsoft.com/office/drawing/2014/main" id="{1E5DF014-BACF-DE36-FF6A-EA587027601B}"/>
              </a:ext>
            </a:extLst>
          </p:cNvPr>
          <p:cNvGrpSpPr/>
          <p:nvPr/>
        </p:nvGrpSpPr>
        <p:grpSpPr>
          <a:xfrm>
            <a:off x="-1" y="-5787"/>
            <a:ext cx="9144001" cy="165595"/>
            <a:chOff x="374266" y="2474302"/>
            <a:chExt cx="13719657" cy="820603"/>
          </a:xfrm>
        </p:grpSpPr>
        <p:sp>
          <p:nvSpPr>
            <p:cNvPr id="3" name="Arrow: Pentagon 2">
              <a:extLst>
                <a:ext uri="{FF2B5EF4-FFF2-40B4-BE49-F238E27FC236}">
                  <a16:creationId xmlns:a16="http://schemas.microsoft.com/office/drawing/2014/main" id="{3FB3216A-FEBB-E57D-20C0-E3909221BA1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68A545E9-2595-656F-48C8-5FD057F4036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F6C0E13F-D7E0-A4E7-CE64-53614E4DDC5E}"/>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56A5A4B2-E11D-A57A-5B74-996BD8AD53A2}"/>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623DB760-6958-D40F-AFB0-319E13C6D05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1" name="Arrow: Chevron 10">
              <a:extLst>
                <a:ext uri="{FF2B5EF4-FFF2-40B4-BE49-F238E27FC236}">
                  <a16:creationId xmlns:a16="http://schemas.microsoft.com/office/drawing/2014/main" id="{839EAEE9-B218-8032-9F4A-9C8D46A813EF}"/>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Tree>
    <p:extLst>
      <p:ext uri="{BB962C8B-B14F-4D97-AF65-F5344CB8AC3E}">
        <p14:creationId xmlns:p14="http://schemas.microsoft.com/office/powerpoint/2010/main" val="2215144140"/>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C2A5F-C6A6-2D1E-D842-08DDF48E0C73}"/>
            </a:ext>
          </a:extLst>
        </p:cNvPr>
        <p:cNvGrpSpPr/>
        <p:nvPr/>
      </p:nvGrpSpPr>
      <p:grpSpPr>
        <a:xfrm>
          <a:off x="0" y="0"/>
          <a:ext cx="0" cy="0"/>
          <a:chOff x="0" y="0"/>
          <a:chExt cx="0" cy="0"/>
        </a:xfrm>
      </p:grpSpPr>
      <p:cxnSp>
        <p:nvCxnSpPr>
          <p:cNvPr id="26" name="Straight Arrow Connector 25">
            <a:extLst>
              <a:ext uri="{FF2B5EF4-FFF2-40B4-BE49-F238E27FC236}">
                <a16:creationId xmlns:a16="http://schemas.microsoft.com/office/drawing/2014/main" id="{B86AEEEB-3778-2E5A-8454-17DD9BA102B8}"/>
              </a:ext>
            </a:extLst>
          </p:cNvPr>
          <p:cNvCxnSpPr>
            <a:cxnSpLocks/>
          </p:cNvCxnSpPr>
          <p:nvPr/>
        </p:nvCxnSpPr>
        <p:spPr>
          <a:xfrm>
            <a:off x="2590686" y="2436037"/>
            <a:ext cx="1932038" cy="0"/>
          </a:xfrm>
          <a:prstGeom prst="straightConnector1">
            <a:avLst/>
          </a:prstGeom>
          <a:noFill/>
          <a:ln w="25400" cap="flat">
            <a:solidFill>
              <a:srgbClr val="000000"/>
            </a:solidFill>
            <a:prstDash val="solid"/>
            <a:miter lim="400000"/>
            <a:headEnd type="triangle"/>
            <a:tailEnd type="triangle"/>
          </a:ln>
          <a:effectLst/>
          <a:sp3d/>
        </p:spPr>
        <p:style>
          <a:lnRef idx="0">
            <a:scrgbClr r="0" g="0" b="0"/>
          </a:lnRef>
          <a:fillRef idx="0">
            <a:scrgbClr r="0" g="0" b="0"/>
          </a:fillRef>
          <a:effectRef idx="0">
            <a:scrgbClr r="0" g="0" b="0"/>
          </a:effectRef>
          <a:fontRef idx="none"/>
        </p:style>
      </p:cxnSp>
      <p:sp>
        <p:nvSpPr>
          <p:cNvPr id="29" name="Rectangle: Rounded Corners 28">
            <a:extLst>
              <a:ext uri="{FF2B5EF4-FFF2-40B4-BE49-F238E27FC236}">
                <a16:creationId xmlns:a16="http://schemas.microsoft.com/office/drawing/2014/main" id="{F48D0F45-48A6-87D1-B6AA-86349642F0AF}"/>
              </a:ext>
            </a:extLst>
          </p:cNvPr>
          <p:cNvSpPr/>
          <p:nvPr/>
        </p:nvSpPr>
        <p:spPr>
          <a:xfrm>
            <a:off x="2572189" y="2190079"/>
            <a:ext cx="1932038"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EPR Approach Implementation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and Cloud Migration</a:t>
            </a:r>
          </a:p>
        </p:txBody>
      </p:sp>
      <p:sp>
        <p:nvSpPr>
          <p:cNvPr id="30" name="Rectangle 29">
            <a:extLst>
              <a:ext uri="{FF2B5EF4-FFF2-40B4-BE49-F238E27FC236}">
                <a16:creationId xmlns:a16="http://schemas.microsoft.com/office/drawing/2014/main" id="{0E4C6B74-2E1D-F996-E758-16399B37AC3B}"/>
              </a:ext>
            </a:extLst>
          </p:cNvPr>
          <p:cNvSpPr/>
          <p:nvPr/>
        </p:nvSpPr>
        <p:spPr>
          <a:xfrm>
            <a:off x="142875" y="501189"/>
            <a:ext cx="5425412" cy="1571104"/>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To achieve the Digital Transformation a </a:t>
            </a: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significant increase in investment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will be required over the next three financial years. FY 2024/25/26 will predominantly be focused on a preparatory year before fully mobilising the key solutions in the portfolio. The peak investment required coincides with the most substantial digital transformation period, durin</a:t>
            </a:r>
            <a:r>
              <a:rPr lang="en-GB" sz="800" b="0" dirty="0">
                <a:solidFill>
                  <a:srgbClr val="1F355E"/>
                </a:solidFill>
                <a:latin typeface="Arial" panose="020B0604020202020204" pitchFamily="34" charset="0"/>
                <a:ea typeface="+mn-ea"/>
                <a:cs typeface="Arial" panose="020B0604020202020204" pitchFamily="34" charset="0"/>
                <a:sym typeface="Helvetica Neue Medium"/>
              </a:rPr>
              <a:t>g which both the EPR approach and Cloud Storage Migration are likely to be occur simultaneously. </a:t>
            </a:r>
          </a:p>
          <a:p>
            <a:pPr marL="0" marR="0" indent="0" algn="l"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algn="l" defTabSz="825500"/>
            <a:r>
              <a:rPr lang="en-GB" sz="800" b="0" dirty="0">
                <a:solidFill>
                  <a:srgbClr val="1F355E"/>
                </a:solidFill>
                <a:latin typeface="Arial" panose="020B0604020202020204" pitchFamily="34" charset="0"/>
                <a:ea typeface="+mn-ea"/>
                <a:cs typeface="Arial" panose="020B0604020202020204" pitchFamily="34" charset="0"/>
                <a:sym typeface="Helvetica Neue Medium"/>
              </a:rPr>
              <a:t>I</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mportantly, these costs are </a:t>
            </a:r>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not reflective of budgeted or formally approved funding allocations</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Funding is expected to primarily come from the Health Board budget, supplemented by funding from Welsh Government for solution implementation. However, it is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essential for Digital Services to </a:t>
            </a:r>
            <a:r>
              <a:rPr lang="en-GB" sz="800" dirty="0">
                <a:solidFill>
                  <a:srgbClr val="1F355E"/>
                </a:solidFill>
                <a:latin typeface="Arial" panose="020B0604020202020204" pitchFamily="34" charset="0"/>
                <a:ea typeface="+mn-ea"/>
                <a:cs typeface="Arial" panose="020B0604020202020204" pitchFamily="34" charset="0"/>
                <a:sym typeface="Helvetica Neue Medium"/>
              </a:rPr>
              <a:t>anticipate the ongoing recurrent implications </a:t>
            </a:r>
            <a:r>
              <a:rPr lang="en-GB" sz="800" b="0" dirty="0">
                <a:solidFill>
                  <a:srgbClr val="1F355E"/>
                </a:solidFill>
                <a:latin typeface="Arial" panose="020B0604020202020204" pitchFamily="34" charset="0"/>
                <a:ea typeface="+mn-ea"/>
                <a:cs typeface="Arial" panose="020B0604020202020204" pitchFamily="34" charset="0"/>
                <a:sym typeface="Helvetica Neue Medium"/>
              </a:rPr>
              <a:t>of solution implementation and be able to plan for the longer-term funding needs. </a:t>
            </a:r>
          </a:p>
          <a:p>
            <a:pPr marL="0" marR="0" indent="0" algn="l"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Over the 10-year period, the Digital Services team anticipates to see a </a:t>
            </a:r>
            <a:r>
              <a:rPr lang="en-GB" sz="800" dirty="0">
                <a:solidFill>
                  <a:srgbClr val="1F355E"/>
                </a:solidFill>
                <a:latin typeface="Arial" panose="020B0604020202020204" pitchFamily="34" charset="0"/>
                <a:ea typeface="+mn-ea"/>
                <a:cs typeface="Arial" panose="020B0604020202020204" pitchFamily="34" charset="0"/>
                <a:sym typeface="Helvetica Neue Medium"/>
              </a:rPr>
              <a:t>continuous shift from capital costs towards revenue costs,</a:t>
            </a:r>
            <a:r>
              <a:rPr lang="en-GB" sz="800" b="0" dirty="0">
                <a:solidFill>
                  <a:srgbClr val="1F355E"/>
                </a:solidFill>
                <a:latin typeface="Arial" panose="020B0604020202020204" pitchFamily="34" charset="0"/>
                <a:ea typeface="+mn-ea"/>
                <a:cs typeface="Arial" panose="020B0604020202020204" pitchFamily="34" charset="0"/>
                <a:sym typeface="Helvetica Neue Medium"/>
              </a:rPr>
              <a:t> with revenue absorbing an increasingly larger proportion of the entire budget. This is predominantly driven by the shift from traditional on-prem solutions to a Cloud-First approach.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5" name="Flowchart: Extract 34">
            <a:extLst>
              <a:ext uri="{FF2B5EF4-FFF2-40B4-BE49-F238E27FC236}">
                <a16:creationId xmlns:a16="http://schemas.microsoft.com/office/drawing/2014/main" id="{74D470E9-3F10-7784-B217-073A31816225}"/>
              </a:ext>
            </a:extLst>
          </p:cNvPr>
          <p:cNvSpPr/>
          <p:nvPr/>
        </p:nvSpPr>
        <p:spPr>
          <a:xfrm>
            <a:off x="1869943" y="2373700"/>
            <a:ext cx="164714" cy="124673"/>
          </a:xfrm>
          <a:prstGeom prst="flowChartExtra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Rounded Corners 35">
            <a:extLst>
              <a:ext uri="{FF2B5EF4-FFF2-40B4-BE49-F238E27FC236}">
                <a16:creationId xmlns:a16="http://schemas.microsoft.com/office/drawing/2014/main" id="{7B3200AC-683A-12BF-3ABC-23130508489C}"/>
              </a:ext>
            </a:extLst>
          </p:cNvPr>
          <p:cNvSpPr/>
          <p:nvPr/>
        </p:nvSpPr>
        <p:spPr>
          <a:xfrm>
            <a:off x="973393" y="2171388"/>
            <a:ext cx="1932038"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dirty="0">
                <a:solidFill>
                  <a:srgbClr val="1F355E"/>
                </a:solidFill>
                <a:latin typeface="Arial" panose="020B0604020202020204" pitchFamily="34" charset="0"/>
                <a:ea typeface="+mn-ea"/>
                <a:cs typeface="Arial" panose="020B0604020202020204" pitchFamily="34" charset="0"/>
                <a:sym typeface="Helvetica Neue Medium"/>
              </a:rPr>
              <a:t>Digital Strategy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mobilised</a:t>
            </a:r>
          </a:p>
        </p:txBody>
      </p:sp>
      <p:sp>
        <p:nvSpPr>
          <p:cNvPr id="10" name="Title 1">
            <a:extLst>
              <a:ext uri="{FF2B5EF4-FFF2-40B4-BE49-F238E27FC236}">
                <a16:creationId xmlns:a16="http://schemas.microsoft.com/office/drawing/2014/main" id="{021483AD-715E-F263-BE9C-2EF1626551D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hangingPunct="1"/>
            <a:r>
              <a:rPr lang="en-US" sz="2400" dirty="0">
                <a:solidFill>
                  <a:srgbClr val="1F355E"/>
                </a:solidFill>
                <a:latin typeface="Arial Black" panose="020B0A04020102020204" pitchFamily="34" charset="0"/>
                <a:cs typeface="Arial" panose="020B0604020202020204" pitchFamily="34" charset="0"/>
              </a:rPr>
              <a:t>Annual Investment Requirement</a:t>
            </a:r>
          </a:p>
        </p:txBody>
      </p:sp>
      <p:grpSp>
        <p:nvGrpSpPr>
          <p:cNvPr id="2" name="Group 1">
            <a:extLst>
              <a:ext uri="{FF2B5EF4-FFF2-40B4-BE49-F238E27FC236}">
                <a16:creationId xmlns:a16="http://schemas.microsoft.com/office/drawing/2014/main" id="{837B1A98-2DF2-815A-1586-6D33F1E2B7EA}"/>
              </a:ext>
            </a:extLst>
          </p:cNvPr>
          <p:cNvGrpSpPr/>
          <p:nvPr/>
        </p:nvGrpSpPr>
        <p:grpSpPr>
          <a:xfrm>
            <a:off x="-1" y="-5787"/>
            <a:ext cx="9144001" cy="165595"/>
            <a:chOff x="374266" y="2474302"/>
            <a:chExt cx="13719657" cy="820603"/>
          </a:xfrm>
        </p:grpSpPr>
        <p:sp>
          <p:nvSpPr>
            <p:cNvPr id="3" name="Arrow: Pentagon 2">
              <a:extLst>
                <a:ext uri="{FF2B5EF4-FFF2-40B4-BE49-F238E27FC236}">
                  <a16:creationId xmlns:a16="http://schemas.microsoft.com/office/drawing/2014/main" id="{D6E0AF7E-50D5-DF71-8532-457F6C9E1FE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4" name="Arrow: Chevron 3">
              <a:extLst>
                <a:ext uri="{FF2B5EF4-FFF2-40B4-BE49-F238E27FC236}">
                  <a16:creationId xmlns:a16="http://schemas.microsoft.com/office/drawing/2014/main" id="{D0446A80-7BF2-07E7-396B-FD681E32583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5" name="Arrow: Chevron 4">
              <a:extLst>
                <a:ext uri="{FF2B5EF4-FFF2-40B4-BE49-F238E27FC236}">
                  <a16:creationId xmlns:a16="http://schemas.microsoft.com/office/drawing/2014/main" id="{8832D23E-728E-BF6A-C9B4-568A5A350611}"/>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6" name="Arrow: Chevron 5">
              <a:extLst>
                <a:ext uri="{FF2B5EF4-FFF2-40B4-BE49-F238E27FC236}">
                  <a16:creationId xmlns:a16="http://schemas.microsoft.com/office/drawing/2014/main" id="{1B61C6D2-EDDE-B0C8-3B31-CFD8C4BCDCBD}"/>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8" name="Arrow: Chevron 7">
              <a:extLst>
                <a:ext uri="{FF2B5EF4-FFF2-40B4-BE49-F238E27FC236}">
                  <a16:creationId xmlns:a16="http://schemas.microsoft.com/office/drawing/2014/main" id="{CD3E75F7-9406-5397-4065-28303361D940}"/>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9" name="Arrow: Chevron 8">
              <a:extLst>
                <a:ext uri="{FF2B5EF4-FFF2-40B4-BE49-F238E27FC236}">
                  <a16:creationId xmlns:a16="http://schemas.microsoft.com/office/drawing/2014/main" id="{8AAD3B04-0013-DF21-4C74-58F64220F8A4}"/>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graphicFrame>
        <p:nvGraphicFramePr>
          <p:cNvPr id="7" name="Chart 6">
            <a:extLst>
              <a:ext uri="{FF2B5EF4-FFF2-40B4-BE49-F238E27FC236}">
                <a16:creationId xmlns:a16="http://schemas.microsoft.com/office/drawing/2014/main" id="{A77B54C9-E341-4D52-9464-387D20CFDBB7}"/>
              </a:ext>
            </a:extLst>
          </p:cNvPr>
          <p:cNvGraphicFramePr>
            <a:graphicFrameLocks/>
          </p:cNvGraphicFramePr>
          <p:nvPr>
            <p:extLst>
              <p:ext uri="{D42A27DB-BD31-4B8C-83A1-F6EECF244321}">
                <p14:modId xmlns:p14="http://schemas.microsoft.com/office/powerpoint/2010/main" val="2365207059"/>
              </p:ext>
            </p:extLst>
          </p:nvPr>
        </p:nvGraphicFramePr>
        <p:xfrm>
          <a:off x="5124116" y="77010"/>
          <a:ext cx="4091224" cy="23452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Table 11">
            <a:extLst>
              <a:ext uri="{FF2B5EF4-FFF2-40B4-BE49-F238E27FC236}">
                <a16:creationId xmlns:a16="http://schemas.microsoft.com/office/drawing/2014/main" id="{B6B0DE6E-EE93-3B7A-0EDB-14DFB638D82A}"/>
              </a:ext>
            </a:extLst>
          </p:cNvPr>
          <p:cNvGraphicFramePr>
            <a:graphicFrameLocks noGrp="1"/>
          </p:cNvGraphicFramePr>
          <p:nvPr>
            <p:extLst>
              <p:ext uri="{D42A27DB-BD31-4B8C-83A1-F6EECF244321}">
                <p14:modId xmlns:p14="http://schemas.microsoft.com/office/powerpoint/2010/main" val="917344260"/>
              </p:ext>
            </p:extLst>
          </p:nvPr>
        </p:nvGraphicFramePr>
        <p:xfrm>
          <a:off x="93600" y="2699944"/>
          <a:ext cx="8858248" cy="2366543"/>
        </p:xfrm>
        <a:graphic>
          <a:graphicData uri="http://schemas.openxmlformats.org/drawingml/2006/table">
            <a:tbl>
              <a:tblPr>
                <a:solidFill>
                  <a:schemeClr val="bg1"/>
                </a:solidFill>
              </a:tblPr>
              <a:tblGrid>
                <a:gridCol w="1320472">
                  <a:extLst>
                    <a:ext uri="{9D8B030D-6E8A-4147-A177-3AD203B41FA5}">
                      <a16:colId xmlns:a16="http://schemas.microsoft.com/office/drawing/2014/main" val="548457002"/>
                    </a:ext>
                  </a:extLst>
                </a:gridCol>
                <a:gridCol w="704733">
                  <a:extLst>
                    <a:ext uri="{9D8B030D-6E8A-4147-A177-3AD203B41FA5}">
                      <a16:colId xmlns:a16="http://schemas.microsoft.com/office/drawing/2014/main" val="3763378183"/>
                    </a:ext>
                  </a:extLst>
                </a:gridCol>
                <a:gridCol w="587819">
                  <a:extLst>
                    <a:ext uri="{9D8B030D-6E8A-4147-A177-3AD203B41FA5}">
                      <a16:colId xmlns:a16="http://schemas.microsoft.com/office/drawing/2014/main" val="1956731315"/>
                    </a:ext>
                  </a:extLst>
                </a:gridCol>
                <a:gridCol w="759632">
                  <a:extLst>
                    <a:ext uri="{9D8B030D-6E8A-4147-A177-3AD203B41FA5}">
                      <a16:colId xmlns:a16="http://schemas.microsoft.com/office/drawing/2014/main" val="1756436721"/>
                    </a:ext>
                  </a:extLst>
                </a:gridCol>
                <a:gridCol w="711155">
                  <a:extLst>
                    <a:ext uri="{9D8B030D-6E8A-4147-A177-3AD203B41FA5}">
                      <a16:colId xmlns:a16="http://schemas.microsoft.com/office/drawing/2014/main" val="1935362622"/>
                    </a:ext>
                  </a:extLst>
                </a:gridCol>
                <a:gridCol w="673726">
                  <a:extLst>
                    <a:ext uri="{9D8B030D-6E8A-4147-A177-3AD203B41FA5}">
                      <a16:colId xmlns:a16="http://schemas.microsoft.com/office/drawing/2014/main" val="866359865"/>
                    </a:ext>
                  </a:extLst>
                </a:gridCol>
                <a:gridCol w="586391">
                  <a:extLst>
                    <a:ext uri="{9D8B030D-6E8A-4147-A177-3AD203B41FA5}">
                      <a16:colId xmlns:a16="http://schemas.microsoft.com/office/drawing/2014/main" val="1562733341"/>
                    </a:ext>
                  </a:extLst>
                </a:gridCol>
                <a:gridCol w="573914">
                  <a:extLst>
                    <a:ext uri="{9D8B030D-6E8A-4147-A177-3AD203B41FA5}">
                      <a16:colId xmlns:a16="http://schemas.microsoft.com/office/drawing/2014/main" val="4268482932"/>
                    </a:ext>
                  </a:extLst>
                </a:gridCol>
                <a:gridCol w="598868">
                  <a:extLst>
                    <a:ext uri="{9D8B030D-6E8A-4147-A177-3AD203B41FA5}">
                      <a16:colId xmlns:a16="http://schemas.microsoft.com/office/drawing/2014/main" val="3020610564"/>
                    </a:ext>
                  </a:extLst>
                </a:gridCol>
                <a:gridCol w="586391">
                  <a:extLst>
                    <a:ext uri="{9D8B030D-6E8A-4147-A177-3AD203B41FA5}">
                      <a16:colId xmlns:a16="http://schemas.microsoft.com/office/drawing/2014/main" val="2422491601"/>
                    </a:ext>
                  </a:extLst>
                </a:gridCol>
                <a:gridCol w="673726">
                  <a:extLst>
                    <a:ext uri="{9D8B030D-6E8A-4147-A177-3AD203B41FA5}">
                      <a16:colId xmlns:a16="http://schemas.microsoft.com/office/drawing/2014/main" val="407853494"/>
                    </a:ext>
                  </a:extLst>
                </a:gridCol>
                <a:gridCol w="548962">
                  <a:extLst>
                    <a:ext uri="{9D8B030D-6E8A-4147-A177-3AD203B41FA5}">
                      <a16:colId xmlns:a16="http://schemas.microsoft.com/office/drawing/2014/main" val="2145422362"/>
                    </a:ext>
                  </a:extLst>
                </a:gridCol>
                <a:gridCol w="532459">
                  <a:extLst>
                    <a:ext uri="{9D8B030D-6E8A-4147-A177-3AD203B41FA5}">
                      <a16:colId xmlns:a16="http://schemas.microsoft.com/office/drawing/2014/main" val="2666976319"/>
                    </a:ext>
                  </a:extLst>
                </a:gridCol>
              </a:tblGrid>
              <a:tr h="260319">
                <a:tc>
                  <a:txBody>
                    <a:bodyPr/>
                    <a:lstStyle/>
                    <a:p>
                      <a:pPr algn="l" fontAlgn="t"/>
                      <a:r>
                        <a:rPr lang="en-GB" sz="800" b="0" i="0" u="none" strike="noStrike" dirty="0">
                          <a:solidFill>
                            <a:srgbClr val="1F355E"/>
                          </a:solidFill>
                          <a:effectLst/>
                          <a:latin typeface="Arial" panose="020B0604020202020204" pitchFamily="34" charset="0"/>
                          <a:cs typeface="Arial" panose="020B0604020202020204" pitchFamily="34" charset="0"/>
                        </a:rPr>
                        <a:t>(£ million)</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GB" sz="800" b="0" i="0" u="none" strike="noStrike">
                          <a:solidFill>
                            <a:schemeClr val="bg1"/>
                          </a:solidFill>
                          <a:effectLst/>
                          <a:highlight>
                            <a:srgbClr val="1B1E56"/>
                          </a:highlight>
                          <a:latin typeface="Arial" panose="020B0604020202020204" pitchFamily="34" charset="0"/>
                          <a:cs typeface="Arial" panose="020B0604020202020204" pitchFamily="34" charset="0"/>
                        </a:rPr>
                        <a:t>2024/2025</a:t>
                      </a:r>
                    </a:p>
                  </a:txBody>
                  <a:tcPr marL="0" marR="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a:solidFill>
                            <a:schemeClr val="bg1"/>
                          </a:solidFill>
                          <a:effectLst/>
                          <a:highlight>
                            <a:srgbClr val="1B1E56"/>
                          </a:highlight>
                          <a:latin typeface="Arial" panose="020B0604020202020204" pitchFamily="34" charset="0"/>
                          <a:cs typeface="Arial" panose="020B0604020202020204" pitchFamily="34" charset="0"/>
                        </a:rPr>
                        <a:t>2025/2026</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a:solidFill>
                            <a:schemeClr val="bg1"/>
                          </a:solidFill>
                          <a:effectLst/>
                          <a:highlight>
                            <a:srgbClr val="1B1E56"/>
                          </a:highlight>
                          <a:latin typeface="Arial" panose="020B0604020202020204" pitchFamily="34" charset="0"/>
                          <a:cs typeface="Arial" panose="020B0604020202020204" pitchFamily="34" charset="0"/>
                        </a:rPr>
                        <a:t>2026/2027</a:t>
                      </a:r>
                    </a:p>
                  </a:txBody>
                  <a:tcPr marL="0" marR="0" marT="0" marB="0">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a:solidFill>
                            <a:schemeClr val="bg1"/>
                          </a:solidFill>
                          <a:effectLst/>
                          <a:highlight>
                            <a:srgbClr val="1B1E56"/>
                          </a:highlight>
                          <a:latin typeface="Arial" panose="020B0604020202020204" pitchFamily="34" charset="0"/>
                          <a:cs typeface="Arial" panose="020B0604020202020204" pitchFamily="34" charset="0"/>
                        </a:rPr>
                        <a:t>2027/2028</a:t>
                      </a:r>
                    </a:p>
                  </a:txBody>
                  <a:tcPr marL="0" marR="0" marT="0" marB="0">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a:solidFill>
                            <a:schemeClr val="bg1"/>
                          </a:solidFill>
                          <a:effectLst/>
                          <a:highlight>
                            <a:srgbClr val="1B1E56"/>
                          </a:highlight>
                          <a:latin typeface="Arial" panose="020B0604020202020204" pitchFamily="34" charset="0"/>
                          <a:cs typeface="Arial" panose="020B0604020202020204" pitchFamily="34" charset="0"/>
                        </a:rPr>
                        <a:t>2028/2029</a:t>
                      </a:r>
                    </a:p>
                  </a:txBody>
                  <a:tcPr marL="0" marR="0" marT="0" marB="0">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a:solidFill>
                            <a:schemeClr val="bg1"/>
                          </a:solidFill>
                          <a:effectLst/>
                          <a:highlight>
                            <a:srgbClr val="1B1E56"/>
                          </a:highlight>
                          <a:latin typeface="Arial" panose="020B0604020202020204" pitchFamily="34" charset="0"/>
                          <a:cs typeface="Arial" panose="020B0604020202020204" pitchFamily="34" charset="0"/>
                        </a:rPr>
                        <a:t>2029/2030</a:t>
                      </a:r>
                    </a:p>
                  </a:txBody>
                  <a:tcPr marL="0" marR="0" marT="0" marB="0">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a:solidFill>
                            <a:schemeClr val="bg1"/>
                          </a:solidFill>
                          <a:effectLst/>
                          <a:highlight>
                            <a:srgbClr val="1B1E56"/>
                          </a:highlight>
                          <a:latin typeface="Arial" panose="020B0604020202020204" pitchFamily="34" charset="0"/>
                          <a:cs typeface="Arial" panose="020B0604020202020204" pitchFamily="34" charset="0"/>
                        </a:rPr>
                        <a:t>2030/2031</a:t>
                      </a:r>
                    </a:p>
                  </a:txBody>
                  <a:tcPr marL="0" marR="0" marT="0" marB="0">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dirty="0">
                          <a:solidFill>
                            <a:schemeClr val="bg1"/>
                          </a:solidFill>
                          <a:effectLst/>
                          <a:highlight>
                            <a:srgbClr val="1B1E56"/>
                          </a:highlight>
                          <a:latin typeface="Arial" panose="020B0604020202020204" pitchFamily="34" charset="0"/>
                          <a:cs typeface="Arial" panose="020B0604020202020204" pitchFamily="34" charset="0"/>
                        </a:rPr>
                        <a:t>2031/2032</a:t>
                      </a:r>
                    </a:p>
                  </a:txBody>
                  <a:tcPr marL="0" marR="0" marT="0" marB="0">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a:solidFill>
                            <a:schemeClr val="bg1"/>
                          </a:solidFill>
                          <a:effectLst/>
                          <a:highlight>
                            <a:srgbClr val="1B1E56"/>
                          </a:highlight>
                          <a:latin typeface="Arial" panose="020B0604020202020204" pitchFamily="34" charset="0"/>
                          <a:cs typeface="Arial" panose="020B0604020202020204" pitchFamily="34" charset="0"/>
                        </a:rPr>
                        <a:t>2032/2033</a:t>
                      </a:r>
                    </a:p>
                  </a:txBody>
                  <a:tcPr marL="0" marR="0" marT="0" marB="0">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a:solidFill>
                            <a:schemeClr val="bg1"/>
                          </a:solidFill>
                          <a:effectLst/>
                          <a:highlight>
                            <a:srgbClr val="1B1E56"/>
                          </a:highlight>
                          <a:latin typeface="Arial" panose="020B0604020202020204" pitchFamily="34" charset="0"/>
                          <a:cs typeface="Arial" panose="020B0604020202020204" pitchFamily="34" charset="0"/>
                        </a:rPr>
                        <a:t>2033/2034</a:t>
                      </a:r>
                    </a:p>
                  </a:txBody>
                  <a:tcPr marL="0" marR="0" marT="0" marB="0">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dirty="0">
                          <a:solidFill>
                            <a:schemeClr val="bg1"/>
                          </a:solidFill>
                          <a:effectLst/>
                          <a:highlight>
                            <a:srgbClr val="1B1E56"/>
                          </a:highlight>
                          <a:latin typeface="Arial" panose="020B0604020202020204" pitchFamily="34" charset="0"/>
                          <a:cs typeface="Arial" panose="020B0604020202020204" pitchFamily="34" charset="0"/>
                        </a:rPr>
                        <a:t>2034/2035</a:t>
                      </a:r>
                    </a:p>
                  </a:txBody>
                  <a:tcPr marL="0" marR="0" marT="0" marB="0">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800" b="0" i="0" u="none" strike="noStrike" dirty="0">
                          <a:solidFill>
                            <a:schemeClr val="bg1"/>
                          </a:solidFill>
                          <a:effectLst/>
                          <a:highlight>
                            <a:srgbClr val="1B1E56"/>
                          </a:highlight>
                          <a:latin typeface="Arial" panose="020B0604020202020204" pitchFamily="34" charset="0"/>
                          <a:cs typeface="Arial" panose="020B0604020202020204" pitchFamily="34" charset="0"/>
                        </a:rPr>
                        <a:t>2035/2036</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extLst>
                  <a:ext uri="{0D108BD9-81ED-4DB2-BD59-A6C34878D82A}">
                    <a16:rowId xmlns:a16="http://schemas.microsoft.com/office/drawing/2014/main" val="2954184573"/>
                  </a:ext>
                </a:extLst>
              </a:tr>
              <a:tr h="260319">
                <a:tc>
                  <a:txBody>
                    <a:bodyPr/>
                    <a:lstStyle/>
                    <a:p>
                      <a:pPr algn="l" fontAlgn="t"/>
                      <a:r>
                        <a:rPr lang="en-GB" sz="800" b="1" i="0" u="none" strike="noStrike" dirty="0">
                          <a:solidFill>
                            <a:srgbClr val="1F355E"/>
                          </a:solidFill>
                          <a:effectLst/>
                          <a:highlight>
                            <a:srgbClr val="F4F4F2"/>
                          </a:highlight>
                          <a:latin typeface="Arial" panose="020B0604020202020204" pitchFamily="34" charset="0"/>
                          <a:cs typeface="Arial" panose="020B0604020202020204" pitchFamily="34" charset="0"/>
                        </a:rPr>
                        <a:t>Capital</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4F2"/>
                    </a:solid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£2.47</a:t>
                      </a:r>
                    </a:p>
                  </a:txBody>
                  <a:tcPr marL="0" marR="0" marT="0" marB="0">
                    <a:lnL w="12700" cap="flat" cmpd="sng" algn="ctr">
                      <a:no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£3.62</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£12.41</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£12.28</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£18.47</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£9.91</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£10.35</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£9.49</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£6.53</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£8.29</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£9.61</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£9.49</a:t>
                      </a:r>
                    </a:p>
                  </a:txBody>
                  <a:tcPr marL="0" marR="0" marT="0"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5567482"/>
                  </a:ext>
                </a:extLst>
              </a:tr>
              <a:tr h="260319">
                <a:tc>
                  <a:txBody>
                    <a:bodyPr/>
                    <a:lstStyle/>
                    <a:p>
                      <a:pPr algn="l" fontAlgn="t"/>
                      <a:r>
                        <a:rPr lang="en-GB" sz="800" b="0" i="0" u="none" strike="noStrike" dirty="0">
                          <a:solidFill>
                            <a:srgbClr val="1F355E"/>
                          </a:solidFill>
                          <a:effectLst/>
                          <a:latin typeface="Arial" panose="020B0604020202020204" pitchFamily="34" charset="0"/>
                          <a:cs typeface="Arial" panose="020B0604020202020204" pitchFamily="34" charset="0"/>
                        </a:rPr>
                        <a:t>Baseline Spending</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£2.47</a:t>
                      </a:r>
                    </a:p>
                  </a:txBody>
                  <a:tcPr marL="0" marR="0" marT="0" marB="0">
                    <a:lnL w="12700" cap="flat" cmpd="sng" algn="ctr">
                      <a:no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£3.46</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£8.60</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£6.47</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£8.81</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£4.19</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£7.96</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£6.43</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£4.17</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£5.93</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£7.25</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£6.33</a:t>
                      </a:r>
                    </a:p>
                  </a:txBody>
                  <a:tcPr marL="0" marR="0" marT="0"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592652018"/>
                  </a:ext>
                </a:extLst>
              </a:tr>
              <a:tr h="260319">
                <a:tc>
                  <a:txBody>
                    <a:bodyPr/>
                    <a:lstStyle/>
                    <a:p>
                      <a:pPr algn="l" fontAlgn="t"/>
                      <a:r>
                        <a:rPr lang="en-GB" sz="800" b="0" i="0" u="none" strike="noStrike" dirty="0">
                          <a:solidFill>
                            <a:srgbClr val="1F355E"/>
                          </a:solidFill>
                          <a:effectLst/>
                          <a:latin typeface="Arial" panose="020B0604020202020204" pitchFamily="34" charset="0"/>
                          <a:cs typeface="Arial" panose="020B0604020202020204" pitchFamily="34" charset="0"/>
                        </a:rPr>
                        <a:t>Digital Strategy Solutions</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£0.00</a:t>
                      </a:r>
                    </a:p>
                  </a:txBody>
                  <a:tcPr marL="0" marR="0" marT="0" marB="0">
                    <a:lnL w="12700" cap="flat" cmpd="sng" algn="ctr">
                      <a:no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£0.16</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£3.80</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£5.81</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£9.66</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£5.72</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£2.39</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£3.06</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£2.36</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£2.36</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£2.36</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£3.16</a:t>
                      </a:r>
                    </a:p>
                  </a:txBody>
                  <a:tcPr marL="0" marR="0" marT="0"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96438383"/>
                  </a:ext>
                </a:extLst>
              </a:tr>
              <a:tr h="260319">
                <a:tc>
                  <a:txBody>
                    <a:bodyPr/>
                    <a:lstStyle/>
                    <a:p>
                      <a:pPr algn="l" fontAlgn="t"/>
                      <a:r>
                        <a:rPr lang="en-GB" sz="800" b="1" i="0" u="none" strike="noStrike" dirty="0">
                          <a:solidFill>
                            <a:srgbClr val="1F355E"/>
                          </a:solidFill>
                          <a:effectLst/>
                          <a:highlight>
                            <a:srgbClr val="F4F4F2"/>
                          </a:highlight>
                          <a:latin typeface="Arial" panose="020B0604020202020204" pitchFamily="34" charset="0"/>
                          <a:cs typeface="Arial" panose="020B0604020202020204" pitchFamily="34" charset="0"/>
                        </a:rPr>
                        <a:t>Revenue</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4F2"/>
                    </a:solid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£23.76</a:t>
                      </a:r>
                    </a:p>
                  </a:txBody>
                  <a:tcPr marL="0" marR="0" marT="0" marB="0">
                    <a:lnL w="12700" cap="flat" cmpd="sng" algn="ctr">
                      <a:no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£30.67</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£36.62</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£40.80</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£42.22</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£41.38</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£43.35</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£44.36</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£46.12</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£46.47</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£46.39</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£44.25</a:t>
                      </a:r>
                    </a:p>
                  </a:txBody>
                  <a:tcPr marL="0" marR="0" marT="0"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58736054"/>
                  </a:ext>
                </a:extLst>
              </a:tr>
              <a:tr h="260319">
                <a:tc>
                  <a:txBody>
                    <a:bodyPr/>
                    <a:lstStyle/>
                    <a:p>
                      <a:pPr algn="l" fontAlgn="t"/>
                      <a:r>
                        <a:rPr lang="en-GB" sz="800" b="0" i="0" u="none" strike="noStrike" dirty="0">
                          <a:solidFill>
                            <a:srgbClr val="1F355E"/>
                          </a:solidFill>
                          <a:effectLst/>
                          <a:latin typeface="Arial" panose="020B0604020202020204" pitchFamily="34" charset="0"/>
                          <a:cs typeface="Arial" panose="020B0604020202020204" pitchFamily="34" charset="0"/>
                        </a:rPr>
                        <a:t>Baseline Spending</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£23.76</a:t>
                      </a:r>
                    </a:p>
                  </a:txBody>
                  <a:tcPr marL="0" marR="0" marT="0" marB="0">
                    <a:lnL w="12700" cap="flat" cmpd="sng" algn="ctr">
                      <a:no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£27.39</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£29.01</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£29.28</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£30.78</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£31.13</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£31.74</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£32.36</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£33.51</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£33.91</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£33.81</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£31.29</a:t>
                      </a:r>
                    </a:p>
                  </a:txBody>
                  <a:tcPr marL="0" marR="0" marT="0"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996101138"/>
                  </a:ext>
                </a:extLst>
              </a:tr>
              <a:tr h="272155">
                <a:tc>
                  <a:txBody>
                    <a:bodyPr/>
                    <a:lstStyle/>
                    <a:p>
                      <a:pPr algn="l" fontAlgn="t"/>
                      <a:r>
                        <a:rPr lang="en-GB" sz="800" b="0" i="0" u="none" strike="noStrike" dirty="0">
                          <a:solidFill>
                            <a:srgbClr val="1F355E"/>
                          </a:solidFill>
                          <a:effectLst/>
                          <a:latin typeface="Arial" panose="020B0604020202020204" pitchFamily="34" charset="0"/>
                          <a:cs typeface="Arial" panose="020B0604020202020204" pitchFamily="34" charset="0"/>
                        </a:rPr>
                        <a:t>Digital Strategy Solutions</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£0.00</a:t>
                      </a:r>
                    </a:p>
                  </a:txBody>
                  <a:tcPr marL="0" marR="0" marT="0" marB="0">
                    <a:lnL w="12700" cap="flat" cmpd="sng" algn="ctr">
                      <a:no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£3.28</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£7.61</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£11.52</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£11.43</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£10.24</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£11.61</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£12.00</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£12.62</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£12.56</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£12.58</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£12.96</a:t>
                      </a:r>
                    </a:p>
                  </a:txBody>
                  <a:tcPr marL="0" marR="0" marT="0" marB="0">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10309803"/>
                  </a:ext>
                </a:extLst>
              </a:tr>
              <a:tr h="272155">
                <a:tc>
                  <a:txBody>
                    <a:bodyPr/>
                    <a:lstStyle/>
                    <a:p>
                      <a:pPr algn="l" fontAlgn="t"/>
                      <a:r>
                        <a:rPr lang="en-GB" sz="800" b="1" i="0" u="none" strike="noStrike" dirty="0">
                          <a:solidFill>
                            <a:srgbClr val="1F355E"/>
                          </a:solidFill>
                          <a:effectLst/>
                          <a:highlight>
                            <a:srgbClr val="F4F4F2"/>
                          </a:highlight>
                          <a:latin typeface="Arial" panose="020B0604020202020204" pitchFamily="34" charset="0"/>
                          <a:cs typeface="Arial" panose="020B0604020202020204" pitchFamily="34" charset="0"/>
                        </a:rPr>
                        <a:t>Total Spending</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F4F2"/>
                    </a:solid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£26.23</a:t>
                      </a:r>
                    </a:p>
                  </a:txBody>
                  <a:tcPr marL="0" marR="0" marT="0" marB="0">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£34.29</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£49.02</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£53.07</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£60.68</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dirty="0">
                          <a:solidFill>
                            <a:srgbClr val="1F355E"/>
                          </a:solidFill>
                          <a:effectLst/>
                          <a:latin typeface="Arial" panose="020B0604020202020204" pitchFamily="34" charset="0"/>
                          <a:cs typeface="Arial" panose="020B0604020202020204" pitchFamily="34" charset="0"/>
                        </a:rPr>
                        <a:t>£51.28</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dirty="0">
                          <a:solidFill>
                            <a:srgbClr val="1F355E"/>
                          </a:solidFill>
                          <a:effectLst/>
                          <a:latin typeface="Arial" panose="020B0604020202020204" pitchFamily="34" charset="0"/>
                          <a:cs typeface="Arial" panose="020B0604020202020204" pitchFamily="34" charset="0"/>
                        </a:rPr>
                        <a:t>£53.70</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dirty="0">
                          <a:solidFill>
                            <a:srgbClr val="1F355E"/>
                          </a:solidFill>
                          <a:effectLst/>
                          <a:latin typeface="Arial" panose="020B0604020202020204" pitchFamily="34" charset="0"/>
                          <a:cs typeface="Arial" panose="020B0604020202020204" pitchFamily="34" charset="0"/>
                        </a:rPr>
                        <a:t>£53.86</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£52.66</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£54.76</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£55.99</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£53.74</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8924790"/>
                  </a:ext>
                </a:extLst>
              </a:tr>
              <a:tr h="260319">
                <a:tc>
                  <a:txBody>
                    <a:bodyPr/>
                    <a:lstStyle/>
                    <a:p>
                      <a:pPr algn="l" fontAlgn="t"/>
                      <a:r>
                        <a:rPr lang="en-GB" sz="800" b="0" i="0" u="none" strike="noStrike" dirty="0">
                          <a:solidFill>
                            <a:srgbClr val="1F355E"/>
                          </a:solidFill>
                          <a:effectLst/>
                          <a:latin typeface="Arial" panose="020B0604020202020204" pitchFamily="34" charset="0"/>
                          <a:cs typeface="Arial" panose="020B0604020202020204" pitchFamily="34" charset="0"/>
                        </a:rPr>
                        <a:t>% of health board budget </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dirty="0">
                          <a:solidFill>
                            <a:srgbClr val="1F355E"/>
                          </a:solidFill>
                          <a:effectLst/>
                          <a:latin typeface="Arial" panose="020B0604020202020204" pitchFamily="34" charset="0"/>
                          <a:cs typeface="Arial" panose="020B0604020202020204" pitchFamily="34" charset="0"/>
                        </a:rPr>
                        <a:t>2.3%</a:t>
                      </a:r>
                    </a:p>
                  </a:txBody>
                  <a:tcPr marL="0" marR="0" marT="0" marB="0">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a:solidFill>
                            <a:srgbClr val="1F355E"/>
                          </a:solidFill>
                          <a:effectLst/>
                          <a:latin typeface="Arial" panose="020B0604020202020204" pitchFamily="34" charset="0"/>
                          <a:cs typeface="Arial" panose="020B0604020202020204" pitchFamily="34" charset="0"/>
                        </a:rPr>
                        <a:t>3.0%</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a:solidFill>
                            <a:srgbClr val="1F355E"/>
                          </a:solidFill>
                          <a:effectLst/>
                          <a:latin typeface="Arial" panose="020B0604020202020204" pitchFamily="34" charset="0"/>
                          <a:cs typeface="Arial" panose="020B0604020202020204" pitchFamily="34" charset="0"/>
                        </a:rPr>
                        <a:t>4.2%</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dirty="0">
                          <a:solidFill>
                            <a:srgbClr val="1F355E"/>
                          </a:solidFill>
                          <a:effectLst/>
                          <a:latin typeface="Arial" panose="020B0604020202020204" pitchFamily="34" charset="0"/>
                          <a:cs typeface="Arial" panose="020B0604020202020204" pitchFamily="34" charset="0"/>
                        </a:rPr>
                        <a:t>4.6%</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dirty="0">
                          <a:solidFill>
                            <a:srgbClr val="1F355E"/>
                          </a:solidFill>
                          <a:effectLst/>
                          <a:latin typeface="Arial" panose="020B0604020202020204" pitchFamily="34" charset="0"/>
                          <a:cs typeface="Arial" panose="020B0604020202020204" pitchFamily="34" charset="0"/>
                        </a:rPr>
                        <a:t>5.2%</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dirty="0">
                          <a:solidFill>
                            <a:srgbClr val="1F355E"/>
                          </a:solidFill>
                          <a:effectLst/>
                          <a:latin typeface="Arial" panose="020B0604020202020204" pitchFamily="34" charset="0"/>
                          <a:cs typeface="Arial" panose="020B0604020202020204" pitchFamily="34" charset="0"/>
                        </a:rPr>
                        <a:t>4.4%</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a:solidFill>
                            <a:srgbClr val="1F355E"/>
                          </a:solidFill>
                          <a:effectLst/>
                          <a:latin typeface="Arial" panose="020B0604020202020204" pitchFamily="34" charset="0"/>
                          <a:cs typeface="Arial" panose="020B0604020202020204" pitchFamily="34" charset="0"/>
                        </a:rPr>
                        <a:t>4.6%</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a:solidFill>
                            <a:srgbClr val="1F355E"/>
                          </a:solidFill>
                          <a:effectLst/>
                          <a:latin typeface="Arial" panose="020B0604020202020204" pitchFamily="34" charset="0"/>
                          <a:cs typeface="Arial" panose="020B0604020202020204" pitchFamily="34" charset="0"/>
                        </a:rPr>
                        <a:t>4.6%</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dirty="0">
                          <a:solidFill>
                            <a:srgbClr val="1F355E"/>
                          </a:solidFill>
                          <a:effectLst/>
                          <a:latin typeface="Arial" panose="020B0604020202020204" pitchFamily="34" charset="0"/>
                          <a:cs typeface="Arial" panose="020B0604020202020204" pitchFamily="34" charset="0"/>
                        </a:rPr>
                        <a:t>4.5%</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dirty="0">
                          <a:solidFill>
                            <a:srgbClr val="1F355E"/>
                          </a:solidFill>
                          <a:effectLst/>
                          <a:latin typeface="Arial" panose="020B0604020202020204" pitchFamily="34" charset="0"/>
                          <a:cs typeface="Arial" panose="020B0604020202020204" pitchFamily="34" charset="0"/>
                        </a:rPr>
                        <a:t>4.7%</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dirty="0">
                          <a:solidFill>
                            <a:srgbClr val="1F355E"/>
                          </a:solidFill>
                          <a:effectLst/>
                          <a:latin typeface="Arial" panose="020B0604020202020204" pitchFamily="34" charset="0"/>
                          <a:cs typeface="Arial" panose="020B0604020202020204" pitchFamily="34" charset="0"/>
                        </a:rPr>
                        <a:t>4.8%</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800" b="0" i="1" u="none" strike="noStrike" dirty="0">
                          <a:solidFill>
                            <a:srgbClr val="1F355E"/>
                          </a:solidFill>
                          <a:effectLst/>
                          <a:latin typeface="Arial" panose="020B0604020202020204" pitchFamily="34" charset="0"/>
                          <a:cs typeface="Arial" panose="020B0604020202020204" pitchFamily="34" charset="0"/>
                        </a:rPr>
                        <a:t>4.6%</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195579586"/>
                  </a:ext>
                </a:extLst>
              </a:tr>
            </a:tbl>
          </a:graphicData>
        </a:graphic>
      </p:graphicFrame>
    </p:spTree>
    <p:extLst>
      <p:ext uri="{BB962C8B-B14F-4D97-AF65-F5344CB8AC3E}">
        <p14:creationId xmlns:p14="http://schemas.microsoft.com/office/powerpoint/2010/main" val="3031042874"/>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9DB6F-0F39-CCD7-BBBE-CDABF796B8A6}"/>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5D274A0E-DDD1-40A9-9D6B-A4BE4C6636F4}"/>
              </a:ext>
            </a:extLst>
          </p:cNvPr>
          <p:cNvSpPr/>
          <p:nvPr/>
        </p:nvSpPr>
        <p:spPr>
          <a:xfrm>
            <a:off x="142876" y="651761"/>
            <a:ext cx="3071172" cy="1013266"/>
          </a:xfrm>
          <a:prstGeom prst="rect">
            <a:avLst/>
          </a:prstGeom>
          <a:solidFill>
            <a:schemeClr val="accent1">
              <a:lumMod val="75000"/>
            </a:schemeClr>
          </a:solidFill>
          <a:ln w="1270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200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rPr>
              <a:t>£159 million </a:t>
            </a:r>
          </a:p>
          <a:p>
            <a:pPr marL="0" marR="0" indent="0" algn="ctr" defTabSz="825500" rtl="0" fontAlgn="auto" latinLnBrk="0" hangingPunct="0">
              <a:lnSpc>
                <a:spcPct val="100000"/>
              </a:lnSpc>
              <a:spcBef>
                <a:spcPts val="0"/>
              </a:spcBef>
              <a:spcAft>
                <a:spcPts val="0"/>
              </a:spcAft>
              <a:buClrTx/>
              <a:buSzTx/>
              <a:buFontTx/>
              <a:buNone/>
              <a:tabLst/>
            </a:pPr>
            <a:r>
              <a:rPr lang="en-GB" sz="1200" b="0" dirty="0">
                <a:solidFill>
                  <a:schemeClr val="bg1"/>
                </a:solidFill>
                <a:latin typeface="Arial Black" panose="020B0A04020102020204" pitchFamily="34" charset="0"/>
                <a:ea typeface="+mn-ea"/>
                <a:cs typeface="Arial" panose="020B0604020202020204" pitchFamily="34" charset="0"/>
                <a:sym typeface="Helvetica Neue Medium"/>
              </a:rPr>
              <a:t>Projected total cost of implementing the Digital Strategy solutions (2025-2036)</a:t>
            </a:r>
            <a:endParaRPr kumimoji="0" lang="en-GB" sz="1200" b="0" i="0" u="none" strike="noStrike" cap="none" spc="0" normalizeH="0" baseline="0" dirty="0">
              <a:ln>
                <a:noFill/>
              </a:ln>
              <a:solidFill>
                <a:schemeClr val="bg1"/>
              </a:solidFill>
              <a:effectLst/>
              <a:uFillTx/>
              <a:latin typeface="Arial Black" panose="020B0A04020102020204" pitchFamily="34" charset="0"/>
              <a:ea typeface="+mn-ea"/>
              <a:cs typeface="Arial" panose="020B0604020202020204" pitchFamily="34" charset="0"/>
              <a:sym typeface="Helvetica Neue Medium"/>
            </a:endParaRPr>
          </a:p>
        </p:txBody>
      </p:sp>
      <p:pic>
        <p:nvPicPr>
          <p:cNvPr id="21" name="Graphic 20" descr="Money with solid fill">
            <a:extLst>
              <a:ext uri="{FF2B5EF4-FFF2-40B4-BE49-F238E27FC236}">
                <a16:creationId xmlns:a16="http://schemas.microsoft.com/office/drawing/2014/main" id="{10AE8F83-35FA-8C1B-9326-3A384B3358C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22694" y="696551"/>
            <a:ext cx="426575" cy="426575"/>
          </a:xfrm>
          <a:prstGeom prst="rect">
            <a:avLst/>
          </a:prstGeom>
        </p:spPr>
      </p:pic>
      <p:sp>
        <p:nvSpPr>
          <p:cNvPr id="22" name="Rectangle 21">
            <a:extLst>
              <a:ext uri="{FF2B5EF4-FFF2-40B4-BE49-F238E27FC236}">
                <a16:creationId xmlns:a16="http://schemas.microsoft.com/office/drawing/2014/main" id="{67CE90BB-D31B-DDE0-6264-502D13FEC625}"/>
              </a:ext>
            </a:extLst>
          </p:cNvPr>
          <p:cNvSpPr/>
          <p:nvPr/>
        </p:nvSpPr>
        <p:spPr>
          <a:xfrm>
            <a:off x="142876" y="1709816"/>
            <a:ext cx="3071172" cy="3433683"/>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table to the right provides a summar</a:t>
            </a:r>
            <a:r>
              <a:rPr lang="en-GB" sz="800" b="0" dirty="0">
                <a:solidFill>
                  <a:srgbClr val="1F355E"/>
                </a:solidFill>
                <a:latin typeface="Arial" panose="020B0604020202020204" pitchFamily="34" charset="0"/>
                <a:ea typeface="+mn-ea"/>
                <a:cs typeface="Arial" panose="020B0604020202020204" pitchFamily="34" charset="0"/>
                <a:sym typeface="Helvetica Neue Medium"/>
              </a:rPr>
              <a:t>y view of the solution components of the Digital Strategy portfolio. The high-level assumptions that have informed these costings can be found on the next slide.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It is important to note that this view represents the current understanding of the indicative costs associated with each of the key solutions in the </a:t>
            </a:r>
            <a:r>
              <a:rPr kumimoji="0" lang="en-GB" sz="800" b="0" i="0" u="non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Strategy portfolio, based on our current understanding of the solution specifications. </a:t>
            </a:r>
          </a:p>
          <a:p>
            <a:pPr marL="0" marR="0" indent="0" algn="l" defTabSz="825500" rtl="0" fontAlgn="auto" latinLnBrk="0" hangingPunct="0">
              <a:lnSpc>
                <a:spcPct val="100000"/>
              </a:lnSpc>
              <a:spcBef>
                <a:spcPts val="0"/>
              </a:spcBef>
              <a:spcAft>
                <a:spcPts val="0"/>
              </a:spcAft>
              <a:buClrTx/>
              <a:buSzTx/>
              <a:buFontTx/>
              <a:buNone/>
              <a:tabLst/>
            </a:pP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algn="l" defTabSz="825500"/>
            <a:r>
              <a:rPr kumimoji="0" lang="en-GB" sz="8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‘Other Solutions’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represent the additional </a:t>
            </a:r>
            <a:r>
              <a:rPr lang="en-GB" sz="800" b="0" dirty="0">
                <a:solidFill>
                  <a:srgbClr val="1F355E"/>
                </a:solidFill>
                <a:latin typeface="Arial" panose="020B0604020202020204" pitchFamily="34" charset="0"/>
                <a:ea typeface="+mn-ea"/>
                <a:cs typeface="Arial" panose="020B0604020202020204" pitchFamily="34" charset="0"/>
                <a:sym typeface="Helvetica Neue Medium"/>
              </a:rPr>
              <a:t>activities included the 10-year Digital Investment Plan, beyond the 12 key solutions listed that will also drive the digital transformation. </a:t>
            </a: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a:p>
            <a:pPr algn="l" defTabSz="825500"/>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However, importantly these costs are not reflective of budgeted or formally approved funding allocations. Updates to the costs are likely to occur as programmes of work progress and as more accurate </a:t>
            </a:r>
            <a:r>
              <a:rPr lang="en-GB" sz="800" b="0" dirty="0">
                <a:solidFill>
                  <a:srgbClr val="1F355E"/>
                </a:solidFill>
                <a:latin typeface="Arial" panose="020B0604020202020204" pitchFamily="34" charset="0"/>
                <a:ea typeface="+mn-ea"/>
                <a:cs typeface="Arial" panose="020B0604020202020204" pitchFamily="34" charset="0"/>
                <a:sym typeface="Helvetica Neue Medium"/>
              </a:rPr>
              <a:t>costings information becomes available. </a:t>
            </a:r>
          </a:p>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lang="en-GB" sz="800" b="0" dirty="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ea typeface="+mn-ea"/>
                <a:cs typeface="Arial" panose="020B0604020202020204" pitchFamily="34" charset="0"/>
                <a:sym typeface="Helvetica Neue Medium"/>
              </a:rPr>
              <a:t>Furthermore, these costings have been deliberately constructed without adjusting for inflation. This decision is based on the recognition that inflation can be unpredictable and subject to significant fluctuation over time. Thus, the focus remains on providing a clear and accurate representation of the current real value of the Digital Strategy portfolio, based on the information currently available. </a:t>
            </a:r>
          </a:p>
          <a:p>
            <a:pPr marL="0" marR="0" indent="0" algn="l" defTabSz="825500" rtl="0" fontAlgn="auto" latinLnBrk="0" hangingPunct="0">
              <a:lnSpc>
                <a:spcPct val="100000"/>
              </a:lnSpc>
              <a:spcBef>
                <a:spcPts val="0"/>
              </a:spcBef>
              <a:spcAft>
                <a:spcPts val="0"/>
              </a:spcAft>
              <a:buClrTx/>
              <a:buSzTx/>
              <a:buFontTx/>
              <a:buNone/>
              <a:tabLst/>
            </a:pPr>
            <a:endParaRPr lang="en-GB" sz="800" b="0" dirty="0">
              <a:solidFill>
                <a:sysClr val="windowText" lastClr="000000"/>
              </a:solidFill>
              <a:latin typeface="+mn-lt"/>
              <a:ea typeface="+mn-ea"/>
              <a:cs typeface="+mn-cs"/>
              <a:sym typeface="Helvetica Neue Medium"/>
            </a:endParaRPr>
          </a:p>
        </p:txBody>
      </p:sp>
      <p:graphicFrame>
        <p:nvGraphicFramePr>
          <p:cNvPr id="12" name="Table 11">
            <a:extLst>
              <a:ext uri="{FF2B5EF4-FFF2-40B4-BE49-F238E27FC236}">
                <a16:creationId xmlns:a16="http://schemas.microsoft.com/office/drawing/2014/main" id="{DAC79F8F-4E88-51FD-AC95-B6E75D19949F}"/>
              </a:ext>
            </a:extLst>
          </p:cNvPr>
          <p:cNvGraphicFramePr>
            <a:graphicFrameLocks noGrp="1"/>
          </p:cNvGraphicFramePr>
          <p:nvPr>
            <p:extLst>
              <p:ext uri="{D42A27DB-BD31-4B8C-83A1-F6EECF244321}">
                <p14:modId xmlns:p14="http://schemas.microsoft.com/office/powerpoint/2010/main" val="362452600"/>
              </p:ext>
            </p:extLst>
          </p:nvPr>
        </p:nvGraphicFramePr>
        <p:xfrm>
          <a:off x="3313124" y="651761"/>
          <a:ext cx="5688000" cy="4377396"/>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4233989242"/>
                    </a:ext>
                  </a:extLst>
                </a:gridCol>
                <a:gridCol w="1404000">
                  <a:extLst>
                    <a:ext uri="{9D8B030D-6E8A-4147-A177-3AD203B41FA5}">
                      <a16:colId xmlns:a16="http://schemas.microsoft.com/office/drawing/2014/main" val="1704467291"/>
                    </a:ext>
                  </a:extLst>
                </a:gridCol>
                <a:gridCol w="1404000">
                  <a:extLst>
                    <a:ext uri="{9D8B030D-6E8A-4147-A177-3AD203B41FA5}">
                      <a16:colId xmlns:a16="http://schemas.microsoft.com/office/drawing/2014/main" val="10096865"/>
                    </a:ext>
                  </a:extLst>
                </a:gridCol>
                <a:gridCol w="1404000">
                  <a:extLst>
                    <a:ext uri="{9D8B030D-6E8A-4147-A177-3AD203B41FA5}">
                      <a16:colId xmlns:a16="http://schemas.microsoft.com/office/drawing/2014/main" val="3759259024"/>
                    </a:ext>
                  </a:extLst>
                </a:gridCol>
              </a:tblGrid>
              <a:tr h="308850">
                <a:tc>
                  <a:txBody>
                    <a:bodyPr/>
                    <a:lstStyle/>
                    <a:p>
                      <a:r>
                        <a:rPr lang="en-GB" sz="800" b="1" dirty="0">
                          <a:solidFill>
                            <a:schemeClr val="bg1"/>
                          </a:solidFill>
                          <a:latin typeface="Arial" panose="020B0604020202020204" pitchFamily="34" charset="0"/>
                          <a:cs typeface="Arial" panose="020B0604020202020204" pitchFamily="34" charset="0"/>
                        </a:rPr>
                        <a:t>Digital Strategy Solution</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800" b="1" dirty="0">
                          <a:solidFill>
                            <a:schemeClr val="bg1"/>
                          </a:solidFill>
                          <a:latin typeface="Arial" panose="020B0604020202020204" pitchFamily="34" charset="0"/>
                          <a:cs typeface="Arial" panose="020B0604020202020204" pitchFamily="34" charset="0"/>
                        </a:rPr>
                        <a:t>Indicative Capital Investment Required until 2036</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800" b="1" dirty="0">
                          <a:solidFill>
                            <a:schemeClr val="bg1"/>
                          </a:solidFill>
                          <a:latin typeface="Arial" panose="020B0604020202020204" pitchFamily="34" charset="0"/>
                          <a:cs typeface="Arial" panose="020B0604020202020204" pitchFamily="34" charset="0"/>
                        </a:rPr>
                        <a:t>Indicative Revenue Investment Required until 2036</a:t>
                      </a:r>
                    </a:p>
                  </a:txBody>
                  <a:tcPr marL="72000" marR="72000" marT="36000" marB="36000" anchor="ctr">
                    <a:lnL w="12700" cap="flat" cmpd="sng" algn="ctr">
                      <a:solidFill>
                        <a:schemeClr val="bg1"/>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lang="en-GB" sz="800" b="1" dirty="0">
                          <a:solidFill>
                            <a:schemeClr val="bg1"/>
                          </a:solidFill>
                          <a:latin typeface="Arial" panose="020B0604020202020204" pitchFamily="34" charset="0"/>
                          <a:cs typeface="Arial" panose="020B0604020202020204" pitchFamily="34" charset="0"/>
                        </a:rPr>
                        <a:t>Total Indicative Investment Required until 2036</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28575" cap="flat" cmpd="sng" algn="ctr">
                      <a:solidFill>
                        <a:schemeClr val="accent1">
                          <a:lumMod val="50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752003224"/>
                  </a:ext>
                </a:extLst>
              </a:tr>
              <a:tr h="257322">
                <a:tc>
                  <a:txBody>
                    <a:bodyPr/>
                    <a:lstStyle/>
                    <a:p>
                      <a:pPr algn="l" fontAlgn="t"/>
                      <a:r>
                        <a:rPr lang="en-GB" sz="800" b="1" i="0" u="none" strike="noStrike">
                          <a:solidFill>
                            <a:srgbClr val="1F355E"/>
                          </a:solidFill>
                          <a:effectLst/>
                          <a:latin typeface="Arial" panose="020B0604020202020204" pitchFamily="34" charset="0"/>
                          <a:cs typeface="Arial" panose="020B0604020202020204" pitchFamily="34" charset="0"/>
                        </a:rPr>
                        <a:t>Integrated EPR Model</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£17,220,000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£20,742,000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£37,963,000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51708739"/>
                  </a:ext>
                </a:extLst>
              </a:tr>
              <a:tr h="257322">
                <a:tc>
                  <a:txBody>
                    <a:bodyPr/>
                    <a:lstStyle/>
                    <a:p>
                      <a:pPr algn="l" fontAlgn="t"/>
                      <a:r>
                        <a:rPr lang="en-GB" sz="800" b="1" i="0" u="none" strike="noStrike" cap="none" spc="0" baseline="0" dirty="0">
                          <a:solidFill>
                            <a:srgbClr val="1F355E"/>
                          </a:solidFill>
                          <a:effectLst/>
                          <a:uFillTx/>
                          <a:latin typeface="Arial" panose="020B0604020202020204" pitchFamily="34" charset="0"/>
                          <a:ea typeface="+mn-ea"/>
                          <a:cs typeface="Arial" panose="020B0604020202020204" pitchFamily="34" charset="0"/>
                          <a:sym typeface="Helvetica Neue Light"/>
                        </a:rPr>
                        <a:t>Filling Core Digital Gaps in Clinical Programmes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£5,000,000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£16,990,000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£21,990,000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12711424"/>
                  </a:ext>
                </a:extLst>
              </a:tr>
              <a:tr h="308850">
                <a:tc>
                  <a:txBody>
                    <a:bodyPr/>
                    <a:lstStyle/>
                    <a:p>
                      <a:pPr algn="l" fontAlgn="t"/>
                      <a:r>
                        <a:rPr lang="en-GB" sz="800" b="1" i="0" u="none" strike="noStrike" cap="none" spc="0" baseline="0">
                          <a:solidFill>
                            <a:srgbClr val="1F355E"/>
                          </a:solidFill>
                          <a:effectLst/>
                          <a:uFillTx/>
                          <a:latin typeface="Arial" panose="020B0604020202020204" pitchFamily="34" charset="0"/>
                          <a:ea typeface="+mn-ea"/>
                          <a:cs typeface="Arial" panose="020B0604020202020204" pitchFamily="34" charset="0"/>
                          <a:sym typeface="Helvetica Neue Light"/>
                        </a:rPr>
                        <a:t>Cloud Strategy</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£12,303,000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£12,303,000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66982649"/>
                  </a:ext>
                </a:extLst>
              </a:tr>
              <a:tr h="257322">
                <a:tc>
                  <a:txBody>
                    <a:bodyPr/>
                    <a:lstStyle/>
                    <a:p>
                      <a:pPr algn="l" fontAlgn="t"/>
                      <a:r>
                        <a:rPr lang="en-GB" sz="800" b="1" i="0" u="none" strike="noStrike">
                          <a:solidFill>
                            <a:srgbClr val="1F355E"/>
                          </a:solidFill>
                          <a:effectLst/>
                          <a:latin typeface="Arial" panose="020B0604020202020204" pitchFamily="34" charset="0"/>
                          <a:cs typeface="Arial" panose="020B0604020202020204" pitchFamily="34" charset="0"/>
                        </a:rPr>
                        <a:t>Patient-Facing Services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£2,750,000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£9,122,000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£11,872,000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15095009"/>
                  </a:ext>
                </a:extLst>
              </a:tr>
              <a:tr h="257322">
                <a:tc>
                  <a:txBody>
                    <a:bodyPr/>
                    <a:lstStyle/>
                    <a:p>
                      <a:pPr algn="l" fontAlgn="t"/>
                      <a:r>
                        <a:rPr lang="en-GB" sz="800" b="1" i="0" u="none" strike="noStrike">
                          <a:solidFill>
                            <a:srgbClr val="1F355E"/>
                          </a:solidFill>
                          <a:effectLst/>
                          <a:latin typeface="Arial" panose="020B0604020202020204" pitchFamily="34" charset="0"/>
                          <a:cs typeface="Arial" panose="020B0604020202020204" pitchFamily="34" charset="0"/>
                        </a:rPr>
                        <a:t>BI Capabilities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£10,107,000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£10,107,000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35359549"/>
                  </a:ext>
                </a:extLst>
              </a:tr>
              <a:tr h="257322">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dirty="0">
                          <a:solidFill>
                            <a:srgbClr val="1F355E"/>
                          </a:solidFill>
                          <a:effectLst/>
                          <a:uFillTx/>
                          <a:latin typeface="Arial" panose="020B0604020202020204" pitchFamily="34" charset="0"/>
                          <a:ea typeface="+mn-ea"/>
                          <a:cs typeface="Arial" panose="020B0604020202020204" pitchFamily="34" charset="0"/>
                          <a:sym typeface="Helvetica Neue Light"/>
                        </a:rPr>
                        <a:t>Digital Training &amp; Support</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£9,656,000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£9,656,000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341127838"/>
                  </a:ext>
                </a:extLst>
              </a:tr>
              <a:tr h="308850">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Digital Workforce Strategy: Recruitment &amp; Retention</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£6,207,000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£6,207,000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779700698"/>
                  </a:ext>
                </a:extLst>
              </a:tr>
              <a:tr h="257322">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dirty="0">
                          <a:solidFill>
                            <a:srgbClr val="1F355E"/>
                          </a:solidFill>
                          <a:effectLst/>
                          <a:uFillTx/>
                          <a:latin typeface="Arial" panose="020B0604020202020204" pitchFamily="34" charset="0"/>
                          <a:ea typeface="+mn-ea"/>
                          <a:cs typeface="Arial" panose="020B0604020202020204" pitchFamily="34" charset="0"/>
                          <a:sym typeface="Helvetica Neue Light"/>
                        </a:rPr>
                        <a:t>Clinical Digital Champions and Joint Ownership </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£5,446,000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£5,446,000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116706520"/>
                  </a:ext>
                </a:extLst>
              </a:tr>
              <a:tr h="257322">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a:solidFill>
                            <a:srgbClr val="1F355E"/>
                          </a:solidFill>
                          <a:effectLst/>
                          <a:uFillTx/>
                          <a:latin typeface="Arial" panose="020B0604020202020204" pitchFamily="34" charset="0"/>
                          <a:ea typeface="+mn-ea"/>
                          <a:cs typeface="Arial" panose="020B0604020202020204" pitchFamily="34" charset="0"/>
                          <a:sym typeface="Helvetica Neue Light"/>
                        </a:rPr>
                        <a:t>Care Data Repository</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r" fontAlgn="t"/>
                      <a:r>
                        <a:rPr lang="en-GB" sz="800" b="0" i="0" u="none" strike="noStrike" dirty="0">
                          <a:solidFill>
                            <a:srgbClr val="1F355E"/>
                          </a:solidFill>
                          <a:effectLst/>
                          <a:latin typeface="Arial" panose="020B0604020202020204" pitchFamily="34" charset="0"/>
                          <a:cs typeface="Arial" panose="020B0604020202020204" pitchFamily="34" charset="0"/>
                        </a:rPr>
                        <a:t>£335,000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£4,879,000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£5,214,000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00275133"/>
                  </a:ext>
                </a:extLst>
              </a:tr>
              <a:tr h="257322">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a:solidFill>
                            <a:srgbClr val="1F355E"/>
                          </a:solidFill>
                          <a:effectLst/>
                          <a:uFillTx/>
                          <a:latin typeface="Arial" panose="020B0604020202020204" pitchFamily="34" charset="0"/>
                          <a:ea typeface="+mn-ea"/>
                          <a:cs typeface="Arial" panose="020B0604020202020204" pitchFamily="34" charset="0"/>
                          <a:sym typeface="Helvetica Neue Light"/>
                        </a:rPr>
                        <a:t>Single Sign-On</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£4,419,000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£4,419,000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134444467"/>
                  </a:ext>
                </a:extLst>
              </a:tr>
              <a:tr h="308850">
                <a:tc>
                  <a:txBody>
                    <a:bodyPr/>
                    <a:lstStyle/>
                    <a:p>
                      <a:pPr marL="0" marR="0" indent="0" algn="l" defTabSz="309563" fontAlgn="t" latinLnBrk="0">
                        <a:lnSpc>
                          <a:spcPct val="100000"/>
                        </a:lnSpc>
                        <a:spcBef>
                          <a:spcPts val="0"/>
                        </a:spcBef>
                        <a:spcAft>
                          <a:spcPts val="0"/>
                        </a:spcAft>
                        <a:buClrTx/>
                        <a:buSzTx/>
                        <a:buFontTx/>
                        <a:buNone/>
                        <a:tabLst/>
                      </a:pPr>
                      <a:r>
                        <a:rPr lang="en-GB" sz="800" b="1" i="0" u="none" strike="noStrike" cap="none" spc="0" baseline="0">
                          <a:solidFill>
                            <a:srgbClr val="1F355E"/>
                          </a:solidFill>
                          <a:effectLst/>
                          <a:uFillTx/>
                          <a:latin typeface="Arial" panose="020B0604020202020204" pitchFamily="34" charset="0"/>
                          <a:ea typeface="+mn-ea"/>
                          <a:cs typeface="Arial" panose="020B0604020202020204" pitchFamily="34" charset="0"/>
                          <a:sym typeface="Helvetica Neue Light"/>
                        </a:rPr>
                        <a:t>Consistent Data Standards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£2,368,000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£2,368,000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177753870"/>
                  </a:ext>
                </a:extLst>
              </a:tr>
              <a:tr h="308850">
                <a:tc>
                  <a:txBody>
                    <a:bodyPr/>
                    <a:lstStyle/>
                    <a:p>
                      <a:pPr marL="0" marR="0" lvl="0" indent="0" algn="l" defTabSz="309563" rtl="0" eaLnBrk="1" fontAlgn="t"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rPr>
                        <a:t>Digital Co-production and Innovation Model</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£2,346,000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£2,346,000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4187321978"/>
                  </a:ext>
                </a:extLst>
              </a:tr>
              <a:tr h="257322">
                <a:tc>
                  <a:txBody>
                    <a:bodyPr/>
                    <a:lstStyle/>
                    <a:p>
                      <a:pPr marL="0" marR="0" indent="0" algn="l" defTabSz="309563" fontAlgn="t" latinLnBrk="0">
                        <a:lnSpc>
                          <a:spcPct val="100000"/>
                        </a:lnSpc>
                        <a:spcBef>
                          <a:spcPts val="0"/>
                        </a:spcBef>
                        <a:spcAft>
                          <a:spcPts val="0"/>
                        </a:spcAft>
                        <a:buClrTx/>
                        <a:buSzTx/>
                        <a:buFontTx/>
                        <a:buNone/>
                        <a:tabLst/>
                      </a:pPr>
                      <a:r>
                        <a:rPr lang="en-GB" sz="800" b="1" i="0" u="none" strike="noStrike" cap="none" spc="0" baseline="0">
                          <a:solidFill>
                            <a:srgbClr val="1F355E"/>
                          </a:solidFill>
                          <a:effectLst/>
                          <a:uFillTx/>
                          <a:latin typeface="Arial" panose="020B0604020202020204" pitchFamily="34" charset="0"/>
                          <a:ea typeface="+mn-ea"/>
                          <a:cs typeface="Arial" panose="020B0604020202020204" pitchFamily="34" charset="0"/>
                          <a:sym typeface="Helvetica Neue Light"/>
                        </a:rPr>
                        <a:t>Other Solutions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£15,530,000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£13,843,000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rgbClr val="1F355E"/>
                          </a:solidFill>
                          <a:effectLst/>
                          <a:latin typeface="Arial" panose="020B0604020202020204" pitchFamily="34" charset="0"/>
                          <a:cs typeface="Arial" panose="020B0604020202020204" pitchFamily="34" charset="0"/>
                        </a:rPr>
                        <a:t>£29,373,000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776272056"/>
                  </a:ext>
                </a:extLst>
              </a:tr>
              <a:tr h="257322">
                <a:tc>
                  <a:txBody>
                    <a:bodyPr/>
                    <a:lstStyle/>
                    <a:p>
                      <a:pPr algn="l" fontAlgn="t"/>
                      <a:r>
                        <a:rPr lang="en-GB" sz="800" b="1" i="0" u="none" strike="noStrike">
                          <a:solidFill>
                            <a:srgbClr val="1F355E"/>
                          </a:solidFill>
                          <a:effectLst/>
                          <a:latin typeface="Arial" panose="020B0604020202020204" pitchFamily="34" charset="0"/>
                          <a:cs typeface="Arial" panose="020B0604020202020204" pitchFamily="34" charset="0"/>
                        </a:rPr>
                        <a:t>TOTAL:</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t"/>
                      <a:r>
                        <a:rPr lang="en-GB" sz="800" b="1" i="0" u="none" strike="noStrike" dirty="0">
                          <a:solidFill>
                            <a:srgbClr val="1F355E"/>
                          </a:solidFill>
                          <a:effectLst/>
                          <a:latin typeface="Arial" panose="020B0604020202020204" pitchFamily="34" charset="0"/>
                          <a:cs typeface="Arial" panose="020B0604020202020204" pitchFamily="34" charset="0"/>
                        </a:rPr>
                        <a:t>£40,835,000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1" i="0" u="none" strike="noStrike">
                          <a:solidFill>
                            <a:srgbClr val="1F355E"/>
                          </a:solidFill>
                          <a:effectLst/>
                          <a:latin typeface="Arial" panose="020B0604020202020204" pitchFamily="34" charset="0"/>
                          <a:cs typeface="Arial" panose="020B0604020202020204" pitchFamily="34" charset="0"/>
                        </a:rPr>
                        <a:t>£118,428,000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1" i="0" u="none" strike="noStrike" dirty="0">
                          <a:solidFill>
                            <a:srgbClr val="1F355E"/>
                          </a:solidFill>
                          <a:effectLst/>
                          <a:latin typeface="Arial" panose="020B0604020202020204" pitchFamily="34" charset="0"/>
                          <a:cs typeface="Arial" panose="020B0604020202020204" pitchFamily="34" charset="0"/>
                        </a:rPr>
                        <a:t>£159,263,000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038118849"/>
                  </a:ext>
                </a:extLst>
              </a:tr>
            </a:tbl>
          </a:graphicData>
        </a:graphic>
      </p:graphicFrame>
      <p:sp>
        <p:nvSpPr>
          <p:cNvPr id="6" name="Title 1">
            <a:extLst>
              <a:ext uri="{FF2B5EF4-FFF2-40B4-BE49-F238E27FC236}">
                <a16:creationId xmlns:a16="http://schemas.microsoft.com/office/drawing/2014/main" id="{6B0F85B9-BE67-E2EB-5806-0064F1EC3E80}"/>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hangingPunct="1"/>
            <a:r>
              <a:rPr lang="en-US" sz="2400" dirty="0">
                <a:solidFill>
                  <a:srgbClr val="1F355E"/>
                </a:solidFill>
                <a:latin typeface="Arial Black" panose="020B0A04020102020204" pitchFamily="34" charset="0"/>
              </a:rPr>
              <a:t>Costed Digital Strategy Portfolio Summary</a:t>
            </a:r>
          </a:p>
        </p:txBody>
      </p:sp>
      <p:grpSp>
        <p:nvGrpSpPr>
          <p:cNvPr id="2" name="Group 1">
            <a:extLst>
              <a:ext uri="{FF2B5EF4-FFF2-40B4-BE49-F238E27FC236}">
                <a16:creationId xmlns:a16="http://schemas.microsoft.com/office/drawing/2014/main" id="{D14B2A26-29D0-99CA-DA40-E34B9411A6F5}"/>
              </a:ext>
            </a:extLst>
          </p:cNvPr>
          <p:cNvGrpSpPr/>
          <p:nvPr/>
        </p:nvGrpSpPr>
        <p:grpSpPr>
          <a:xfrm>
            <a:off x="-1" y="-5787"/>
            <a:ext cx="9144001" cy="165595"/>
            <a:chOff x="374266" y="2474302"/>
            <a:chExt cx="13719657" cy="820603"/>
          </a:xfrm>
        </p:grpSpPr>
        <p:sp>
          <p:nvSpPr>
            <p:cNvPr id="3" name="Arrow: Pentagon 2">
              <a:extLst>
                <a:ext uri="{FF2B5EF4-FFF2-40B4-BE49-F238E27FC236}">
                  <a16:creationId xmlns:a16="http://schemas.microsoft.com/office/drawing/2014/main" id="{6F40AB0B-6ABF-CD42-CDFD-D14A4FFDCB4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4" name="Arrow: Chevron 3">
              <a:extLst>
                <a:ext uri="{FF2B5EF4-FFF2-40B4-BE49-F238E27FC236}">
                  <a16:creationId xmlns:a16="http://schemas.microsoft.com/office/drawing/2014/main" id="{0C48B5C6-F64F-6530-3E3E-FB1A18F9BBF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dirty="0">
                  <a:latin typeface="Arial" panose="020B0604020202020204" pitchFamily="34" charset="0"/>
                  <a:cs typeface="Arial" panose="020B0604020202020204" pitchFamily="34" charset="0"/>
                </a:rPr>
                <a:t>Exec Summary</a:t>
              </a:r>
            </a:p>
          </p:txBody>
        </p:sp>
        <p:sp>
          <p:nvSpPr>
            <p:cNvPr id="5" name="Arrow: Chevron 4">
              <a:extLst>
                <a:ext uri="{FF2B5EF4-FFF2-40B4-BE49-F238E27FC236}">
                  <a16:creationId xmlns:a16="http://schemas.microsoft.com/office/drawing/2014/main" id="{1601BE81-AE08-B373-2722-BB63AA4A0E69}"/>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12F1C0B7-7EC5-502D-6776-E35B7479B75A}"/>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FB8FD733-F403-6195-5E00-E3D8F4A2627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 name="Arrow: Chevron 9">
              <a:extLst>
                <a:ext uri="{FF2B5EF4-FFF2-40B4-BE49-F238E27FC236}">
                  <a16:creationId xmlns:a16="http://schemas.microsoft.com/office/drawing/2014/main" id="{F2B1741F-4A8C-18F5-A4BB-95FF80CEA8D3}"/>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Tree>
    <p:extLst>
      <p:ext uri="{BB962C8B-B14F-4D97-AF65-F5344CB8AC3E}">
        <p14:creationId xmlns:p14="http://schemas.microsoft.com/office/powerpoint/2010/main" val="2904801759"/>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B4AE61-7AD6-E3D3-7917-4B9CF8C35CA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AE179712-7D14-35EB-EAE8-D3EF50264B96}"/>
              </a:ext>
            </a:extLst>
          </p:cNvPr>
          <p:cNvGraphicFramePr>
            <a:graphicFrameLocks noGrp="1"/>
          </p:cNvGraphicFramePr>
          <p:nvPr>
            <p:extLst>
              <p:ext uri="{D42A27DB-BD31-4B8C-83A1-F6EECF244321}">
                <p14:modId xmlns:p14="http://schemas.microsoft.com/office/powerpoint/2010/main" val="2005898325"/>
              </p:ext>
            </p:extLst>
          </p:nvPr>
        </p:nvGraphicFramePr>
        <p:xfrm>
          <a:off x="142875" y="597310"/>
          <a:ext cx="4370399" cy="4486162"/>
        </p:xfrm>
        <a:graphic>
          <a:graphicData uri="http://schemas.openxmlformats.org/drawingml/2006/table">
            <a:tbl>
              <a:tblPr firstRow="1" bandRow="1">
                <a:tableStyleId>{5940675A-B579-460E-94D1-54222C63F5DA}</a:tableStyleId>
              </a:tblPr>
              <a:tblGrid>
                <a:gridCol w="1202399">
                  <a:extLst>
                    <a:ext uri="{9D8B030D-6E8A-4147-A177-3AD203B41FA5}">
                      <a16:colId xmlns:a16="http://schemas.microsoft.com/office/drawing/2014/main" val="4233989242"/>
                    </a:ext>
                  </a:extLst>
                </a:gridCol>
                <a:gridCol w="3168000">
                  <a:extLst>
                    <a:ext uri="{9D8B030D-6E8A-4147-A177-3AD203B41FA5}">
                      <a16:colId xmlns:a16="http://schemas.microsoft.com/office/drawing/2014/main" val="1704467291"/>
                    </a:ext>
                  </a:extLst>
                </a:gridCol>
              </a:tblGrid>
              <a:tr h="362618">
                <a:tc>
                  <a:txBody>
                    <a:bodyPr/>
                    <a:lstStyle/>
                    <a:p>
                      <a:r>
                        <a:rPr lang="en-GB" sz="800" b="1" dirty="0">
                          <a:solidFill>
                            <a:schemeClr val="bg1"/>
                          </a:solidFill>
                        </a:rPr>
                        <a:t>Digital Strategy Solution</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800" b="1">
                          <a:solidFill>
                            <a:schemeClr val="bg1"/>
                          </a:solidFill>
                        </a:rPr>
                        <a:t>Assumptions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752003224"/>
                  </a:ext>
                </a:extLst>
              </a:tr>
              <a:tr h="1058596">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Integrated EPR Model</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A combination of third-party and SBU EPR development and maintenance, with the development being mainly delivered by a Third-party supplier and maintenance being driven by SBU digital services</a:t>
                      </a:r>
                    </a:p>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Includes the establishment of an Enterprise Solution Architecture Capability</a:t>
                      </a:r>
                    </a:p>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Assumes 3-years for the development phase from 2025/26-2028/29</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51708739"/>
                  </a:ext>
                </a:extLst>
              </a:tr>
              <a:tr h="922319">
                <a:tc>
                  <a:txBody>
                    <a:bodyPr/>
                    <a:lstStyle/>
                    <a:p>
                      <a:pPr algn="l" fontAlgn="t"/>
                      <a:r>
                        <a:rPr lang="en-GB" sz="800" b="1" i="0" u="none" strike="noStrike" cap="none" spc="0" baseline="0" dirty="0">
                          <a:solidFill>
                            <a:srgbClr val="1F355E"/>
                          </a:solidFill>
                          <a:effectLst/>
                          <a:uFillTx/>
                          <a:latin typeface="Arial" panose="020B0604020202020204" pitchFamily="34" charset="0"/>
                          <a:ea typeface="+mn-ea"/>
                          <a:cs typeface="Arial" panose="020B0604020202020204" pitchFamily="34" charset="0"/>
                          <a:sym typeface="Helvetica Neue Light"/>
                        </a:rPr>
                        <a:t>Filling Core Digital Gaps in Clinical Programmes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marL="171450" indent="-171450" algn="l" fontAlgn="t">
                        <a:buFont typeface="Arial" panose="020B0604020202020204" pitchFamily="34" charset="0"/>
                        <a:buChar char="•"/>
                      </a:pPr>
                      <a:r>
                        <a:rPr lang="en-GB" sz="800" b="0" i="0" u="none" strike="noStrike" cap="none" spc="0" baseline="0" dirty="0">
                          <a:solidFill>
                            <a:srgbClr val="1F355E"/>
                          </a:solidFill>
                          <a:effectLst/>
                          <a:uFillTx/>
                          <a:latin typeface="Arial" panose="020B0604020202020204" pitchFamily="34" charset="0"/>
                          <a:ea typeface="+mn-ea"/>
                          <a:cs typeface="Arial" panose="020B0604020202020204" pitchFamily="34" charset="0"/>
                          <a:sym typeface="Helvetica Neue Light"/>
                        </a:rPr>
                        <a:t>Includes the costs of the implementation of national Connecting Care solution as included in the 10-year Digital Investment Plan </a:t>
                      </a:r>
                    </a:p>
                    <a:p>
                      <a:pPr marL="171450" indent="-171450" algn="l" fontAlgn="t">
                        <a:buFont typeface="Arial" panose="020B0604020202020204" pitchFamily="34" charset="0"/>
                        <a:buChar char="•"/>
                      </a:pPr>
                      <a:r>
                        <a:rPr lang="en-GB" sz="800" b="0" i="0" u="none" strike="noStrike" cap="none" spc="0" baseline="0" dirty="0">
                          <a:solidFill>
                            <a:srgbClr val="1F355E"/>
                          </a:solidFill>
                          <a:effectLst/>
                          <a:uFillTx/>
                          <a:latin typeface="Arial" panose="020B0604020202020204" pitchFamily="34" charset="0"/>
                          <a:ea typeface="+mn-ea"/>
                          <a:cs typeface="Arial" panose="020B0604020202020204" pitchFamily="34" charset="0"/>
                          <a:sym typeface="Helvetica Neue Light"/>
                        </a:rPr>
                        <a:t>Adds the cost of an interim off-the-shelf solution for MH&amp;LD until this transition to the EPR model approach</a:t>
                      </a:r>
                    </a:p>
                    <a:p>
                      <a:pPr marL="171450" indent="-171450" algn="l" fontAlgn="t">
                        <a:buFont typeface="Arial" panose="020B0604020202020204" pitchFamily="34" charset="0"/>
                        <a:buChar char="•"/>
                      </a:pPr>
                      <a:r>
                        <a:rPr lang="en-GB" sz="800" b="0" i="0" u="none" strike="noStrike" cap="none" spc="0" baseline="0" dirty="0">
                          <a:solidFill>
                            <a:srgbClr val="1F355E"/>
                          </a:solidFill>
                          <a:effectLst/>
                          <a:uFillTx/>
                          <a:latin typeface="Arial" panose="020B0604020202020204" pitchFamily="34" charset="0"/>
                          <a:ea typeface="+mn-ea"/>
                          <a:cs typeface="Arial" panose="020B0604020202020204" pitchFamily="34" charset="0"/>
                          <a:sym typeface="Helvetica Neue Light"/>
                        </a:rPr>
                        <a:t>Includes an additional annual allowance for improving Digital hardware</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12711424"/>
                  </a:ext>
                </a:extLst>
              </a:tr>
              <a:tr h="442456">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Cloud Strategy</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Assumes that piloting of the cloud storage and compute starts in 2025/26 with 25% of data initially migrating, increasing year on year by 15%</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479601895"/>
                  </a:ext>
                </a:extLst>
              </a:tr>
              <a:tr h="565684">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Patient-Facing Services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Includes the implementation of remote patient monitoring included in the 10-year Digital Investment Plan</a:t>
                      </a:r>
                    </a:p>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Adds additional costs associated with expanding the functionality of SBPP and integrating with NHS Wales App</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566171205"/>
                  </a:ext>
                </a:extLst>
              </a:tr>
              <a:tr h="688912">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BI Capabilities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Includes the indicative costings of the delivery of the BI strategy and AI included in the 10-year Digital Investment Plan </a:t>
                      </a:r>
                    </a:p>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Adds costs associated with predictive models, dataflow to SAIL and establishing longitudinal data sets, in the medium-long term</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553911734"/>
                  </a:ext>
                </a:extLst>
              </a:tr>
              <a:tr h="442456">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Digital Training &amp; Support</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Includes the 24/7 working support requirement and increase in training team size by 6.0 WTE as well as the cost of developing training materials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141653851"/>
                  </a:ext>
                </a:extLst>
              </a:tr>
            </a:tbl>
          </a:graphicData>
        </a:graphic>
      </p:graphicFrame>
      <p:graphicFrame>
        <p:nvGraphicFramePr>
          <p:cNvPr id="5" name="Table 4">
            <a:extLst>
              <a:ext uri="{FF2B5EF4-FFF2-40B4-BE49-F238E27FC236}">
                <a16:creationId xmlns:a16="http://schemas.microsoft.com/office/drawing/2014/main" id="{D17F5D57-C863-406B-D45C-EB214F97AAEC}"/>
              </a:ext>
            </a:extLst>
          </p:cNvPr>
          <p:cNvGraphicFramePr>
            <a:graphicFrameLocks noGrp="1"/>
          </p:cNvGraphicFramePr>
          <p:nvPr>
            <p:extLst>
              <p:ext uri="{D42A27DB-BD31-4B8C-83A1-F6EECF244321}">
                <p14:modId xmlns:p14="http://schemas.microsoft.com/office/powerpoint/2010/main" val="2766138773"/>
              </p:ext>
            </p:extLst>
          </p:nvPr>
        </p:nvGraphicFramePr>
        <p:xfrm>
          <a:off x="4630727" y="597311"/>
          <a:ext cx="4370400" cy="4483040"/>
        </p:xfrm>
        <a:graphic>
          <a:graphicData uri="http://schemas.openxmlformats.org/drawingml/2006/table">
            <a:tbl>
              <a:tblPr firstRow="1" bandRow="1">
                <a:tableStyleId>{5940675A-B579-460E-94D1-54222C63F5DA}</a:tableStyleId>
              </a:tblPr>
              <a:tblGrid>
                <a:gridCol w="1202400">
                  <a:extLst>
                    <a:ext uri="{9D8B030D-6E8A-4147-A177-3AD203B41FA5}">
                      <a16:colId xmlns:a16="http://schemas.microsoft.com/office/drawing/2014/main" val="4233989242"/>
                    </a:ext>
                  </a:extLst>
                </a:gridCol>
                <a:gridCol w="3168000">
                  <a:extLst>
                    <a:ext uri="{9D8B030D-6E8A-4147-A177-3AD203B41FA5}">
                      <a16:colId xmlns:a16="http://schemas.microsoft.com/office/drawing/2014/main" val="1704467291"/>
                    </a:ext>
                  </a:extLst>
                </a:gridCol>
              </a:tblGrid>
              <a:tr h="330883">
                <a:tc>
                  <a:txBody>
                    <a:bodyPr/>
                    <a:lstStyle/>
                    <a:p>
                      <a:r>
                        <a:rPr lang="en-GB" sz="800" b="1" dirty="0">
                          <a:solidFill>
                            <a:schemeClr val="bg1"/>
                          </a:solidFill>
                        </a:rPr>
                        <a:t>Digital Strategy Solution</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800" b="1">
                          <a:solidFill>
                            <a:schemeClr val="bg1"/>
                          </a:solidFill>
                        </a:rPr>
                        <a:t>Assumptions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752003224"/>
                  </a:ext>
                </a:extLst>
              </a:tr>
              <a:tr h="670470">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Digital Workforce Strategy: Recruitment &amp; Retention</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Predominantly pay costs driven by the recruitment of: two Clinical Inclusion Offices, one Clinical Safety Officer, and two further Clinical Digital Leads</a:t>
                      </a:r>
                    </a:p>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Includes the establishment of a Horizon Scanning team in 2031</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523427787"/>
                  </a:ext>
                </a:extLst>
              </a:tr>
              <a:tr h="670470">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Clinical Digital Champions and Joint Ownership </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Includes the training of clinical digital champions which grow year-on-year until 2030 by 35% from an initial number of 10</a:t>
                      </a:r>
                    </a:p>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Includes the recruitment of a total of 9 Digital Business Partners – one Band 8a and one Band 6 for each SDG, and one 8a for corporate functions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376201788"/>
                  </a:ext>
                </a:extLst>
              </a:tr>
              <a:tr h="498028">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Care Data Repository</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Includes the implementation of a local CDR infrastructure, as outlined in the 10-year Digital Investment Plan, and adds the cost of the potential integration with the NDR </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00275133"/>
                  </a:ext>
                </a:extLst>
              </a:tr>
              <a:tr h="365220">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Single-sign-on Process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marL="171450" indent="-171450" algn="l" fontAlgn="t">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Assumes an interim single-sign-on solution until this can be purchased as a feature of the EPR at a lower cost</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134444467"/>
                  </a:ext>
                </a:extLst>
              </a:tr>
              <a:tr h="664038">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Consistent Data Standards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171450" indent="-171450" algn="l" fontAlgn="t">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Assumes the existing clinical coding team can be retrained to use the new consistent data standard, resulting in no pay costs</a:t>
                      </a:r>
                    </a:p>
                    <a:p>
                      <a:pPr marL="171450" indent="-171450" algn="l" fontAlgn="t">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Includes costs associated with data assessment, mapping, conversion and migration</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13207068"/>
                  </a:ext>
                </a:extLst>
              </a:tr>
              <a:tr h="664038">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Digital Co-production and Innovation Model</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171450" indent="-171450" algn="l" fontAlgn="t">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Includes the embedding of a patient feedback mechanism that includes a team dedicated to patient co-production </a:t>
                      </a:r>
                    </a:p>
                    <a:p>
                      <a:pPr marL="171450" indent="-171450" algn="l" fontAlgn="t">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Assumes a team required for clinical co-production to support and deliver, as well as develop a delivery framework</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4187321978"/>
                  </a:ext>
                </a:extLst>
              </a:tr>
              <a:tr h="597633">
                <a:tc>
                  <a:txBody>
                    <a:bodyPr/>
                    <a:lstStyle/>
                    <a:p>
                      <a:pPr algn="l" fontAlgn="t"/>
                      <a:r>
                        <a:rPr lang="en-GB" sz="800" b="1" i="0" u="none" strike="noStrike" dirty="0">
                          <a:solidFill>
                            <a:srgbClr val="1F355E"/>
                          </a:solidFill>
                          <a:effectLst/>
                          <a:latin typeface="Arial" panose="020B0604020202020204" pitchFamily="34" charset="0"/>
                          <a:cs typeface="Arial" panose="020B0604020202020204" pitchFamily="34" charset="0"/>
                        </a:rPr>
                        <a:t>Other Solutions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171450" indent="-171450" algn="l" fontAlgn="t">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The sum of other activities which drive the Digital Transformation included in the 10-year Digital Investment Plan, outside of the 12 solutions outlined above.</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761994449"/>
                  </a:ext>
                </a:extLst>
              </a:tr>
            </a:tbl>
          </a:graphicData>
        </a:graphic>
      </p:graphicFrame>
      <p:sp>
        <p:nvSpPr>
          <p:cNvPr id="9" name="Title 1">
            <a:extLst>
              <a:ext uri="{FF2B5EF4-FFF2-40B4-BE49-F238E27FC236}">
                <a16:creationId xmlns:a16="http://schemas.microsoft.com/office/drawing/2014/main" id="{DDF8B998-2C28-3AB8-5FAA-2B07F7AE5AE6}"/>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hangingPunct="1"/>
            <a:r>
              <a:rPr lang="en-US" sz="2100" dirty="0">
                <a:solidFill>
                  <a:srgbClr val="1F355E"/>
                </a:solidFill>
                <a:latin typeface="Arial Black" panose="020B0A04020102020204" pitchFamily="34" charset="0"/>
              </a:rPr>
              <a:t>Assumptions Driving Digital Strategy Portfolio Costings</a:t>
            </a:r>
          </a:p>
        </p:txBody>
      </p:sp>
      <p:grpSp>
        <p:nvGrpSpPr>
          <p:cNvPr id="2" name="Group 1">
            <a:extLst>
              <a:ext uri="{FF2B5EF4-FFF2-40B4-BE49-F238E27FC236}">
                <a16:creationId xmlns:a16="http://schemas.microsoft.com/office/drawing/2014/main" id="{EFD3895E-06AB-97E6-0E85-462DD0EFC512}"/>
              </a:ext>
            </a:extLst>
          </p:cNvPr>
          <p:cNvGrpSpPr/>
          <p:nvPr/>
        </p:nvGrpSpPr>
        <p:grpSpPr>
          <a:xfrm>
            <a:off x="-1" y="-5787"/>
            <a:ext cx="9144001" cy="165595"/>
            <a:chOff x="374266" y="2474302"/>
            <a:chExt cx="13719657" cy="820603"/>
          </a:xfrm>
        </p:grpSpPr>
        <p:sp>
          <p:nvSpPr>
            <p:cNvPr id="3" name="Arrow: Pentagon 2">
              <a:extLst>
                <a:ext uri="{FF2B5EF4-FFF2-40B4-BE49-F238E27FC236}">
                  <a16:creationId xmlns:a16="http://schemas.microsoft.com/office/drawing/2014/main" id="{0E874BEE-7CB4-7971-4448-E9212018CC7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87A955D0-F373-36F4-2E5F-C8BEBB160FDF}"/>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9609D920-A792-7221-91B9-322FFF02162E}"/>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971D9C83-8071-E637-7565-7A62F2562CD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1861F8AF-54BC-9ECC-72EF-BFFAF0915E7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1" name="Arrow: Chevron 10">
              <a:extLst>
                <a:ext uri="{FF2B5EF4-FFF2-40B4-BE49-F238E27FC236}">
                  <a16:creationId xmlns:a16="http://schemas.microsoft.com/office/drawing/2014/main" id="{87887520-3C1C-A1BC-36AF-E4B7F4CAAD41}"/>
                </a:ext>
              </a:extLst>
            </p:cNvPr>
            <p:cNvSpPr/>
            <p:nvPr/>
          </p:nvSpPr>
          <p:spPr>
            <a:xfrm>
              <a:off x="11606442" y="2474302"/>
              <a:ext cx="2487481" cy="820603"/>
            </a:xfrm>
            <a:prstGeom prst="chevron">
              <a:avLst/>
            </a:prstGeom>
            <a:solidFill>
              <a:schemeClr val="accent2"/>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Tree>
    <p:extLst>
      <p:ext uri="{BB962C8B-B14F-4D97-AF65-F5344CB8AC3E}">
        <p14:creationId xmlns:p14="http://schemas.microsoft.com/office/powerpoint/2010/main" val="280163400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86F61-9BD9-E660-0ED4-D32C145F565C}"/>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37A12686-AC2A-4425-4F86-5B5E71530450}"/>
              </a:ext>
            </a:extLst>
          </p:cNvPr>
          <p:cNvSpPr/>
          <p:nvPr/>
        </p:nvSpPr>
        <p:spPr>
          <a:xfrm>
            <a:off x="5104800" y="216000"/>
            <a:ext cx="4039196" cy="4240975"/>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 name="Content Placeholder 2">
            <a:extLst>
              <a:ext uri="{FF2B5EF4-FFF2-40B4-BE49-F238E27FC236}">
                <a16:creationId xmlns:a16="http://schemas.microsoft.com/office/drawing/2014/main" id="{FD6F8370-396E-71FD-0F8B-EA97DCBEB654}"/>
              </a:ext>
            </a:extLst>
          </p:cNvPr>
          <p:cNvSpPr>
            <a:spLocks noGrp="1"/>
          </p:cNvSpPr>
          <p:nvPr>
            <p:ph sz="quarter" idx="4294967295"/>
          </p:nvPr>
        </p:nvSpPr>
        <p:spPr>
          <a:xfrm>
            <a:off x="138525" y="506842"/>
            <a:ext cx="5178425" cy="3771900"/>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800" dirty="0">
                <a:latin typeface="Arial" panose="020B0604020202020204" pitchFamily="34" charset="0"/>
              </a:rPr>
              <a:t>The Healthcare Information and Management Systems Society (HIMSS) digital maturity models provide an internationality regarded standard by which to assess digital maturity in healthcare systems between Stage 0 and Stage 7. </a:t>
            </a:r>
          </a:p>
          <a:p>
            <a:pPr marL="0" indent="0" rtl="0">
              <a:spcBef>
                <a:spcPts val="800"/>
              </a:spcBef>
              <a:buNone/>
            </a:pPr>
            <a:r>
              <a:rPr lang="en-GB" sz="800" dirty="0">
                <a:latin typeface="Arial" panose="020B0604020202020204" pitchFamily="34" charset="0"/>
              </a:rPr>
              <a:t>A recent HIMSS </a:t>
            </a:r>
            <a:r>
              <a:rPr lang="en-GB" sz="800" b="1" dirty="0">
                <a:solidFill>
                  <a:schemeClr val="accent1"/>
                </a:solidFill>
                <a:latin typeface="Arial" panose="020B0604020202020204" pitchFamily="34" charset="0"/>
              </a:rPr>
              <a:t>Electronic Medical Record Adoption Model </a:t>
            </a:r>
            <a:r>
              <a:rPr lang="en-GB" sz="800" dirty="0">
                <a:solidFill>
                  <a:schemeClr val="tx1"/>
                </a:solidFill>
                <a:latin typeface="Arial" panose="020B0604020202020204" pitchFamily="34" charset="0"/>
              </a:rPr>
              <a:t>(</a:t>
            </a:r>
            <a:r>
              <a:rPr lang="en-GB" sz="800" dirty="0">
                <a:latin typeface="Arial" panose="020B0604020202020204" pitchFamily="34" charset="0"/>
              </a:rPr>
              <a:t>EMRAM) assessment at Moriston, resulted in SBU receiving a </a:t>
            </a:r>
            <a:r>
              <a:rPr lang="en-GB" sz="800" b="1" dirty="0">
                <a:latin typeface="Arial" panose="020B0604020202020204" pitchFamily="34" charset="0"/>
              </a:rPr>
              <a:t>Stage 1 </a:t>
            </a:r>
            <a:r>
              <a:rPr lang="en-GB" sz="800" dirty="0">
                <a:latin typeface="Arial" panose="020B0604020202020204" pitchFamily="34" charset="0"/>
              </a:rPr>
              <a:t>result, performing favourably in comparison to other Welsh health boards and making strong progress against many of the criteria of the higher stages. However, we are currently </a:t>
            </a:r>
            <a:r>
              <a:rPr lang="en-GB" sz="800" b="1" dirty="0">
                <a:solidFill>
                  <a:schemeClr val="accent1"/>
                </a:solidFill>
                <a:latin typeface="Arial" panose="020B0604020202020204" pitchFamily="34" charset="0"/>
              </a:rPr>
              <a:t>unable to progress </a:t>
            </a:r>
            <a:r>
              <a:rPr lang="en-GB" sz="800" dirty="0">
                <a:latin typeface="Arial" panose="020B0604020202020204" pitchFamily="34" charset="0"/>
              </a:rPr>
              <a:t>beyond Stage 1 without addressing the </a:t>
            </a:r>
            <a:r>
              <a:rPr lang="en-GB" sz="800" b="1" dirty="0">
                <a:solidFill>
                  <a:schemeClr val="accent1"/>
                </a:solidFill>
                <a:latin typeface="Arial" panose="020B0604020202020204" pitchFamily="34" charset="0"/>
              </a:rPr>
              <a:t>mandatory criterion of a CDR </a:t>
            </a:r>
            <a:r>
              <a:rPr lang="en-GB" sz="800" dirty="0">
                <a:latin typeface="Arial" panose="020B0604020202020204" pitchFamily="34" charset="0"/>
              </a:rPr>
              <a:t>in place as a single data repository</a:t>
            </a:r>
            <a:r>
              <a:rPr lang="en-GB" sz="800" b="1" dirty="0">
                <a:latin typeface="Arial" panose="020B0604020202020204" pitchFamily="34" charset="0"/>
              </a:rPr>
              <a:t>. </a:t>
            </a:r>
            <a:r>
              <a:rPr lang="en-GB" sz="800" b="1" dirty="0">
                <a:solidFill>
                  <a:schemeClr val="accent1"/>
                </a:solidFill>
                <a:latin typeface="Arial" panose="020B0604020202020204" pitchFamily="34" charset="0"/>
              </a:rPr>
              <a:t>By simply adding a CDR, it is highly likely that SBU could progress rapidly to Stage 5.</a:t>
            </a:r>
          </a:p>
          <a:p>
            <a:pPr marL="0" indent="0" rtl="0">
              <a:spcBef>
                <a:spcPts val="800"/>
              </a:spcBef>
              <a:buNone/>
            </a:pPr>
            <a:r>
              <a:rPr lang="en-GB" sz="800" dirty="0">
                <a:latin typeface="Arial" panose="020B0604020202020204" pitchFamily="34" charset="0"/>
              </a:rPr>
              <a:t>Having mature digital, data and technology infrastructures in place is the only way to keep pace with modern innovation in healthcare and ensure SBU continue to deliver the best possible outcomes for our population. </a:t>
            </a:r>
          </a:p>
          <a:p>
            <a:pPr marL="0" indent="0" rtl="0">
              <a:spcBef>
                <a:spcPts val="800"/>
              </a:spcBef>
              <a:buNone/>
            </a:pPr>
            <a:r>
              <a:rPr lang="en-GB" sz="800" dirty="0">
                <a:latin typeface="Arial" panose="020B0604020202020204" pitchFamily="34" charset="0"/>
              </a:rPr>
              <a:t>A study of 1700 leaders found digitally mature organisations gain abilities in dynamically and accurately understanding the needs of the population they serve, through an increased quantity of data that can be more intelligently analysed, enabling them to “</a:t>
            </a:r>
            <a:r>
              <a:rPr lang="en-US" sz="800" dirty="0">
                <a:latin typeface="Arial" panose="020B0604020202020204" pitchFamily="34" charset="0"/>
              </a:rPr>
              <a:t>develop new offerings based on evolving customer needs and desires”</a:t>
            </a:r>
            <a:r>
              <a:rPr lang="en-US" sz="800" baseline="30000" dirty="0">
                <a:latin typeface="Arial" panose="020B0604020202020204" pitchFamily="34" charset="0"/>
              </a:rPr>
              <a:t>1</a:t>
            </a:r>
            <a:r>
              <a:rPr lang="en-US" sz="800" dirty="0">
                <a:latin typeface="Arial" panose="020B0604020202020204" pitchFamily="34" charset="0"/>
              </a:rPr>
              <a:t>.</a:t>
            </a:r>
            <a:endParaRPr lang="en-GB" sz="800" dirty="0">
              <a:latin typeface="Arial" panose="020B0604020202020204" pitchFamily="34" charset="0"/>
            </a:endParaRPr>
          </a:p>
          <a:p>
            <a:pPr marL="0" indent="0" rtl="0">
              <a:spcBef>
                <a:spcPts val="800"/>
              </a:spcBef>
              <a:buNone/>
            </a:pPr>
            <a:r>
              <a:rPr lang="en-GB" sz="800" dirty="0">
                <a:latin typeface="Arial" panose="020B0604020202020204" pitchFamily="34" charset="0"/>
              </a:rPr>
              <a:t>Research conducted across 1,000s of healthcare organisations</a:t>
            </a:r>
            <a:r>
              <a:rPr lang="en-GB" sz="800" baseline="30000" dirty="0">
                <a:latin typeface="Arial" panose="020B0604020202020204" pitchFamily="34" charset="0"/>
              </a:rPr>
              <a:t>2</a:t>
            </a:r>
            <a:r>
              <a:rPr lang="en-GB" sz="800" dirty="0">
                <a:latin typeface="Arial" panose="020B0604020202020204" pitchFamily="34" charset="0"/>
              </a:rPr>
              <a:t> showed that those with</a:t>
            </a:r>
            <a:r>
              <a:rPr lang="en-GB" sz="800" dirty="0">
                <a:solidFill>
                  <a:schemeClr val="tx1"/>
                </a:solidFill>
                <a:latin typeface="Arial" panose="020B0604020202020204" pitchFamily="34" charset="0"/>
              </a:rPr>
              <a:t> </a:t>
            </a:r>
            <a:r>
              <a:rPr lang="en-GB" sz="800" b="1" dirty="0">
                <a:solidFill>
                  <a:schemeClr val="accent1"/>
                </a:solidFill>
                <a:latin typeface="Arial" panose="020B0604020202020204" pitchFamily="34" charset="0"/>
              </a:rPr>
              <a:t>advanced HIMSS scores (Stage 6 and Stage 7)</a:t>
            </a:r>
            <a:r>
              <a:rPr lang="en-GB" sz="800" dirty="0">
                <a:solidFill>
                  <a:schemeClr val="tx1"/>
                </a:solidFill>
                <a:latin typeface="Arial" panose="020B0604020202020204" pitchFamily="34" charset="0"/>
              </a:rPr>
              <a:t>:</a:t>
            </a:r>
          </a:p>
          <a:p>
            <a:pPr rtl="0">
              <a:spcBef>
                <a:spcPts val="800"/>
              </a:spcBef>
            </a:pPr>
            <a:r>
              <a:rPr lang="en-GB" sz="800" dirty="0">
                <a:latin typeface="Arial" panose="020B0604020202020204" pitchFamily="34" charset="0"/>
              </a:rPr>
              <a:t>Have</a:t>
            </a:r>
            <a:r>
              <a:rPr lang="en-GB" sz="800" dirty="0">
                <a:solidFill>
                  <a:schemeClr val="tx1"/>
                </a:solidFill>
                <a:latin typeface="Arial" panose="020B0604020202020204" pitchFamily="34" charset="0"/>
              </a:rPr>
              <a:t> </a:t>
            </a:r>
            <a:r>
              <a:rPr lang="en-GB" sz="800" b="1" dirty="0">
                <a:solidFill>
                  <a:schemeClr val="accent1"/>
                </a:solidFill>
                <a:latin typeface="Arial" panose="020B0604020202020204" pitchFamily="34" charset="0"/>
              </a:rPr>
              <a:t>significantly stronger patient experience </a:t>
            </a:r>
            <a:r>
              <a:rPr lang="en-GB" sz="800" dirty="0">
                <a:latin typeface="Arial" panose="020B0604020202020204" pitchFamily="34" charset="0"/>
              </a:rPr>
              <a:t>scores </a:t>
            </a:r>
          </a:p>
          <a:p>
            <a:pPr rtl="0">
              <a:spcBef>
                <a:spcPts val="800"/>
              </a:spcBef>
            </a:pPr>
            <a:r>
              <a:rPr lang="en-GB" sz="800" dirty="0">
                <a:latin typeface="Arial" panose="020B0604020202020204" pitchFamily="34" charset="0"/>
              </a:rPr>
              <a:t>Perform</a:t>
            </a:r>
            <a:r>
              <a:rPr lang="en-GB" sz="800" dirty="0">
                <a:solidFill>
                  <a:schemeClr val="tx1"/>
                </a:solidFill>
                <a:latin typeface="Arial" panose="020B0604020202020204" pitchFamily="34" charset="0"/>
              </a:rPr>
              <a:t> </a:t>
            </a:r>
            <a:r>
              <a:rPr lang="en-GB" sz="800" b="1" dirty="0">
                <a:solidFill>
                  <a:schemeClr val="accent1"/>
                </a:solidFill>
                <a:latin typeface="Arial" panose="020B0604020202020204" pitchFamily="34" charset="0"/>
              </a:rPr>
              <a:t>significantly higher on patient safety </a:t>
            </a:r>
            <a:r>
              <a:rPr lang="en-GB" sz="800" dirty="0">
                <a:latin typeface="Arial" panose="020B0604020202020204" pitchFamily="34" charset="0"/>
              </a:rPr>
              <a:t>- including on surgery safety outcome measures such as collapsed lung, post operative respiratory failure and accidental cuts and tears</a:t>
            </a:r>
          </a:p>
          <a:p>
            <a:pPr rtl="0">
              <a:spcBef>
                <a:spcPts val="800"/>
              </a:spcBef>
            </a:pPr>
            <a:r>
              <a:rPr lang="en-GB" sz="800" dirty="0">
                <a:latin typeface="Arial" panose="020B0604020202020204" pitchFamily="34" charset="0"/>
              </a:rPr>
              <a:t>Have</a:t>
            </a:r>
            <a:r>
              <a:rPr lang="en-GB" sz="800" dirty="0">
                <a:solidFill>
                  <a:schemeClr val="tx1"/>
                </a:solidFill>
                <a:latin typeface="Arial" panose="020B0604020202020204" pitchFamily="34" charset="0"/>
              </a:rPr>
              <a:t> </a:t>
            </a:r>
            <a:r>
              <a:rPr lang="en-GB" sz="800" b="1" dirty="0">
                <a:solidFill>
                  <a:schemeClr val="accent1"/>
                </a:solidFill>
                <a:latin typeface="Arial" panose="020B0604020202020204" pitchFamily="34" charset="0"/>
              </a:rPr>
              <a:t>significantly lower numbers of adverse events </a:t>
            </a:r>
            <a:r>
              <a:rPr lang="en-GB" sz="800" dirty="0">
                <a:latin typeface="Arial" panose="020B0604020202020204" pitchFamily="34" charset="0"/>
              </a:rPr>
              <a:t>– with statistically significant correlations found in measures on retained foreign objects, falls and trauma, and pressure ulcers</a:t>
            </a:r>
          </a:p>
          <a:p>
            <a:pPr rtl="0">
              <a:spcBef>
                <a:spcPts val="800"/>
              </a:spcBef>
            </a:pPr>
            <a:r>
              <a:rPr lang="en-GB" sz="800" dirty="0">
                <a:latin typeface="Arial" panose="020B0604020202020204" pitchFamily="34" charset="0"/>
              </a:rPr>
              <a:t>Hospitals at Stage 7 also had </a:t>
            </a:r>
            <a:r>
              <a:rPr lang="en-GB" sz="800" b="1" dirty="0">
                <a:solidFill>
                  <a:schemeClr val="accent1"/>
                </a:solidFill>
                <a:latin typeface="Arial" panose="020B0604020202020204" pitchFamily="34" charset="0"/>
              </a:rPr>
              <a:t>statistically better operational outcomes</a:t>
            </a:r>
            <a:r>
              <a:rPr lang="en-GB" sz="800" dirty="0">
                <a:solidFill>
                  <a:schemeClr val="tx1"/>
                </a:solidFill>
                <a:latin typeface="Arial" panose="020B0604020202020204" pitchFamily="34" charset="0"/>
              </a:rPr>
              <a:t>, </a:t>
            </a:r>
            <a:r>
              <a:rPr lang="en-GB" sz="800" dirty="0">
                <a:latin typeface="Arial" panose="020B0604020202020204" pitchFamily="34" charset="0"/>
              </a:rPr>
              <a:t>such as bed occupancy rates and shorter patient transfer times, compared to those at Stages 0 – 4</a:t>
            </a:r>
          </a:p>
        </p:txBody>
      </p:sp>
      <p:sp>
        <p:nvSpPr>
          <p:cNvPr id="60" name="Title 1">
            <a:extLst>
              <a:ext uri="{FF2B5EF4-FFF2-40B4-BE49-F238E27FC236}">
                <a16:creationId xmlns:a16="http://schemas.microsoft.com/office/drawing/2014/main" id="{91C81804-9737-030D-7BAE-459D98324873}"/>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dirty="0">
                <a:solidFill>
                  <a:srgbClr val="1F355E"/>
                </a:solidFill>
                <a:latin typeface="Arial Black" panose="020B0A04020102020204" pitchFamily="34" charset="0"/>
              </a:rPr>
              <a:t>The Importance of Digital Maturity </a:t>
            </a:r>
          </a:p>
        </p:txBody>
      </p:sp>
      <p:grpSp>
        <p:nvGrpSpPr>
          <p:cNvPr id="94" name="Group 93">
            <a:extLst>
              <a:ext uri="{FF2B5EF4-FFF2-40B4-BE49-F238E27FC236}">
                <a16:creationId xmlns:a16="http://schemas.microsoft.com/office/drawing/2014/main" id="{115BEB00-D6B1-A14A-FD5F-7B8C4E275785}"/>
              </a:ext>
            </a:extLst>
          </p:cNvPr>
          <p:cNvGrpSpPr/>
          <p:nvPr/>
        </p:nvGrpSpPr>
        <p:grpSpPr>
          <a:xfrm>
            <a:off x="-1" y="-5787"/>
            <a:ext cx="9143998" cy="165595"/>
            <a:chOff x="374266" y="2474302"/>
            <a:chExt cx="13719657" cy="820603"/>
          </a:xfrm>
        </p:grpSpPr>
        <p:sp>
          <p:nvSpPr>
            <p:cNvPr id="95" name="Arrow: Pentagon 94">
              <a:extLst>
                <a:ext uri="{FF2B5EF4-FFF2-40B4-BE49-F238E27FC236}">
                  <a16:creationId xmlns:a16="http://schemas.microsoft.com/office/drawing/2014/main" id="{6622B956-024B-68A8-D904-DA753E459CB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6" name="Arrow: Chevron 95">
              <a:extLst>
                <a:ext uri="{FF2B5EF4-FFF2-40B4-BE49-F238E27FC236}">
                  <a16:creationId xmlns:a16="http://schemas.microsoft.com/office/drawing/2014/main" id="{4CE0458D-9F3A-EA7D-9F36-A5D231159F6A}"/>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97" name="Arrow: Chevron 96">
              <a:extLst>
                <a:ext uri="{FF2B5EF4-FFF2-40B4-BE49-F238E27FC236}">
                  <a16:creationId xmlns:a16="http://schemas.microsoft.com/office/drawing/2014/main" id="{C2E6657D-C226-C14A-97DD-549298A078CC}"/>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8" name="Arrow: Chevron 97">
              <a:extLst>
                <a:ext uri="{FF2B5EF4-FFF2-40B4-BE49-F238E27FC236}">
                  <a16:creationId xmlns:a16="http://schemas.microsoft.com/office/drawing/2014/main" id="{4BB4492E-6722-A19F-B41F-4A0F7052DF29}"/>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9" name="Arrow: Chevron 98">
              <a:extLst>
                <a:ext uri="{FF2B5EF4-FFF2-40B4-BE49-F238E27FC236}">
                  <a16:creationId xmlns:a16="http://schemas.microsoft.com/office/drawing/2014/main" id="{345BA8EF-8DA8-CD2E-A4D6-6BA3A51B7CA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0" name="Arrow: Chevron 99">
              <a:extLst>
                <a:ext uri="{FF2B5EF4-FFF2-40B4-BE49-F238E27FC236}">
                  <a16:creationId xmlns:a16="http://schemas.microsoft.com/office/drawing/2014/main" id="{03D3022F-C97D-BB6C-A520-709602D52096}"/>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7" name="Rectangle 6">
            <a:extLst>
              <a:ext uri="{FF2B5EF4-FFF2-40B4-BE49-F238E27FC236}">
                <a16:creationId xmlns:a16="http://schemas.microsoft.com/office/drawing/2014/main" id="{20EFB13C-EE01-A3FA-3FFA-C8AE7333A2D5}"/>
              </a:ext>
            </a:extLst>
          </p:cNvPr>
          <p:cNvSpPr/>
          <p:nvPr/>
        </p:nvSpPr>
        <p:spPr>
          <a:xfrm>
            <a:off x="5464800" y="210037"/>
            <a:ext cx="3536324" cy="3026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1100639" hangingPunct="0"/>
            <a:r>
              <a:rPr lang="en-GB" sz="1200" dirty="0">
                <a:solidFill>
                  <a:srgbClr val="1F355E"/>
                </a:solidFill>
                <a:latin typeface="Arial Black" panose="020B0A04020102020204" pitchFamily="34" charset="0"/>
                <a:sym typeface="Helvetica Neue Medium"/>
              </a:rPr>
              <a:t>KEY DECISIONS</a:t>
            </a:r>
          </a:p>
        </p:txBody>
      </p:sp>
      <p:sp>
        <p:nvSpPr>
          <p:cNvPr id="5" name="TextBox 4">
            <a:extLst>
              <a:ext uri="{FF2B5EF4-FFF2-40B4-BE49-F238E27FC236}">
                <a16:creationId xmlns:a16="http://schemas.microsoft.com/office/drawing/2014/main" id="{6AC5FC92-5996-E3EF-5C2A-706B2F324C74}"/>
              </a:ext>
            </a:extLst>
          </p:cNvPr>
          <p:cNvSpPr txBox="1"/>
          <p:nvPr/>
        </p:nvSpPr>
        <p:spPr>
          <a:xfrm>
            <a:off x="5464799" y="4808502"/>
            <a:ext cx="3741539"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dirty="0">
                <a:ln>
                  <a:noFill/>
                </a:ln>
                <a:solidFill>
                  <a:srgbClr val="1F355E"/>
                </a:solidFill>
                <a:effectLst/>
                <a:uFillTx/>
                <a:latin typeface="Arial" panose="020B0604020202020204" pitchFamily="34" charset="0"/>
                <a:cs typeface="Arial" panose="020B0604020202020204" pitchFamily="34" charset="0"/>
                <a:sym typeface="Helvetica Neue"/>
              </a:rPr>
              <a:t>1 </a:t>
            </a:r>
            <a:r>
              <a:rPr kumimoji="0" lang="en-GB" sz="6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https://hbswk.hbs.edu/item/leading-in-the-digital-era-where-can-digital-transformation-take-you</a:t>
            </a:r>
          </a:p>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dirty="0">
                <a:ln>
                  <a:noFill/>
                </a:ln>
                <a:solidFill>
                  <a:srgbClr val="1F355E"/>
                </a:solidFill>
                <a:effectLst/>
                <a:uFillTx/>
                <a:latin typeface="Arial" panose="020B0604020202020204" pitchFamily="34" charset="0"/>
                <a:cs typeface="Arial" panose="020B0604020202020204" pitchFamily="34" charset="0"/>
                <a:sym typeface="Helvetica Neue"/>
              </a:rPr>
              <a:t>2</a:t>
            </a:r>
            <a:r>
              <a:rPr kumimoji="0" lang="en-GB" sz="6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 https://www.digitalhealth.net/2023/04/himss-study-suggests-digitally-mature-hospitals-perform-better-on-safety/</a:t>
            </a:r>
          </a:p>
        </p:txBody>
      </p:sp>
      <p:sp>
        <p:nvSpPr>
          <p:cNvPr id="6" name="Rectangle 5">
            <a:extLst>
              <a:ext uri="{FF2B5EF4-FFF2-40B4-BE49-F238E27FC236}">
                <a16:creationId xmlns:a16="http://schemas.microsoft.com/office/drawing/2014/main" id="{9B3A9759-8166-868E-FC76-9CC2BB17614C}"/>
              </a:ext>
            </a:extLst>
          </p:cNvPr>
          <p:cNvSpPr/>
          <p:nvPr/>
        </p:nvSpPr>
        <p:spPr>
          <a:xfrm>
            <a:off x="5464800" y="506842"/>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ALIGN</a:t>
            </a:r>
          </a:p>
        </p:txBody>
      </p:sp>
      <p:sp>
        <p:nvSpPr>
          <p:cNvPr id="8" name="Rectangle 7">
            <a:extLst>
              <a:ext uri="{FF2B5EF4-FFF2-40B4-BE49-F238E27FC236}">
                <a16:creationId xmlns:a16="http://schemas.microsoft.com/office/drawing/2014/main" id="{8244B10C-CAB0-1A58-7C93-7418CE9B1B03}"/>
              </a:ext>
            </a:extLst>
          </p:cNvPr>
          <p:cNvSpPr/>
          <p:nvPr/>
        </p:nvSpPr>
        <p:spPr>
          <a:xfrm>
            <a:off x="5464800" y="1148920"/>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RATIONALISE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381AC244-706E-1338-D5F3-9508F0B66C0C}"/>
              </a:ext>
            </a:extLst>
          </p:cNvPr>
          <p:cNvSpPr/>
          <p:nvPr/>
        </p:nvSpPr>
        <p:spPr>
          <a:xfrm>
            <a:off x="5464800" y="1790998"/>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STRUCTURE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84858B25-2ADB-E505-5202-EBABE363C081}"/>
              </a:ext>
            </a:extLst>
          </p:cNvPr>
          <p:cNvSpPr/>
          <p:nvPr/>
        </p:nvSpPr>
        <p:spPr>
          <a:xfrm>
            <a:off x="5464800" y="2433076"/>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COMMIT</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11" name="Rectangle 10">
            <a:extLst>
              <a:ext uri="{FF2B5EF4-FFF2-40B4-BE49-F238E27FC236}">
                <a16:creationId xmlns:a16="http://schemas.microsoft.com/office/drawing/2014/main" id="{AED69B49-E0B5-D9D7-1AFF-A81DAD0A2265}"/>
              </a:ext>
            </a:extLst>
          </p:cNvPr>
          <p:cNvSpPr/>
          <p:nvPr/>
        </p:nvSpPr>
        <p:spPr>
          <a:xfrm>
            <a:off x="5464800" y="3717232"/>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INVEST</a:t>
            </a:r>
          </a:p>
        </p:txBody>
      </p:sp>
      <p:sp>
        <p:nvSpPr>
          <p:cNvPr id="12" name="Rectangle 11">
            <a:extLst>
              <a:ext uri="{FF2B5EF4-FFF2-40B4-BE49-F238E27FC236}">
                <a16:creationId xmlns:a16="http://schemas.microsoft.com/office/drawing/2014/main" id="{16E4E910-FCDB-01BB-2000-D43A48A64116}"/>
              </a:ext>
            </a:extLst>
          </p:cNvPr>
          <p:cNvSpPr/>
          <p:nvPr/>
        </p:nvSpPr>
        <p:spPr>
          <a:xfrm>
            <a:off x="5464800" y="4359309"/>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DELIVER</a:t>
            </a:r>
          </a:p>
        </p:txBody>
      </p:sp>
      <p:sp>
        <p:nvSpPr>
          <p:cNvPr id="13" name="Oval 12">
            <a:extLst>
              <a:ext uri="{FF2B5EF4-FFF2-40B4-BE49-F238E27FC236}">
                <a16:creationId xmlns:a16="http://schemas.microsoft.com/office/drawing/2014/main" id="{167EC36B-680B-DBF8-3835-E82599E831DA}"/>
              </a:ext>
            </a:extLst>
          </p:cNvPr>
          <p:cNvSpPr/>
          <p:nvPr/>
        </p:nvSpPr>
        <p:spPr>
          <a:xfrm>
            <a:off x="5874892" y="265035"/>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1</a:t>
            </a:r>
          </a:p>
        </p:txBody>
      </p:sp>
      <p:sp>
        <p:nvSpPr>
          <p:cNvPr id="14" name="Oval 13">
            <a:extLst>
              <a:ext uri="{FF2B5EF4-FFF2-40B4-BE49-F238E27FC236}">
                <a16:creationId xmlns:a16="http://schemas.microsoft.com/office/drawing/2014/main" id="{6D74BA80-E947-90C5-96C2-8FCE38A02F4A}"/>
              </a:ext>
            </a:extLst>
          </p:cNvPr>
          <p:cNvSpPr/>
          <p:nvPr/>
        </p:nvSpPr>
        <p:spPr>
          <a:xfrm>
            <a:off x="5874892" y="907113"/>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2</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Oval 14">
            <a:extLst>
              <a:ext uri="{FF2B5EF4-FFF2-40B4-BE49-F238E27FC236}">
                <a16:creationId xmlns:a16="http://schemas.microsoft.com/office/drawing/2014/main" id="{A935EA73-7CB6-3919-3EC3-D7ED662C0B0A}"/>
              </a:ext>
            </a:extLst>
          </p:cNvPr>
          <p:cNvSpPr/>
          <p:nvPr/>
        </p:nvSpPr>
        <p:spPr>
          <a:xfrm>
            <a:off x="5874892" y="1549191"/>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3</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Oval 15">
            <a:extLst>
              <a:ext uri="{FF2B5EF4-FFF2-40B4-BE49-F238E27FC236}">
                <a16:creationId xmlns:a16="http://schemas.microsoft.com/office/drawing/2014/main" id="{C07E5804-E5F9-6658-989C-1FE24319DC77}"/>
              </a:ext>
            </a:extLst>
          </p:cNvPr>
          <p:cNvSpPr/>
          <p:nvPr/>
        </p:nvSpPr>
        <p:spPr>
          <a:xfrm>
            <a:off x="5874892" y="2191269"/>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4</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Oval 16">
            <a:extLst>
              <a:ext uri="{FF2B5EF4-FFF2-40B4-BE49-F238E27FC236}">
                <a16:creationId xmlns:a16="http://schemas.microsoft.com/office/drawing/2014/main" id="{DAB2D1BE-8B55-C7F7-259C-AD4F27D31053}"/>
              </a:ext>
            </a:extLst>
          </p:cNvPr>
          <p:cNvSpPr/>
          <p:nvPr/>
        </p:nvSpPr>
        <p:spPr>
          <a:xfrm>
            <a:off x="5874892" y="3475425"/>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6</a:t>
            </a:r>
          </a:p>
        </p:txBody>
      </p:sp>
      <p:sp>
        <p:nvSpPr>
          <p:cNvPr id="18" name="Oval 17">
            <a:extLst>
              <a:ext uri="{FF2B5EF4-FFF2-40B4-BE49-F238E27FC236}">
                <a16:creationId xmlns:a16="http://schemas.microsoft.com/office/drawing/2014/main" id="{71ED9299-DA1A-325D-4F9D-84681859338F}"/>
              </a:ext>
            </a:extLst>
          </p:cNvPr>
          <p:cNvSpPr/>
          <p:nvPr/>
        </p:nvSpPr>
        <p:spPr>
          <a:xfrm>
            <a:off x="5874892" y="4117502"/>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7</a:t>
            </a:r>
          </a:p>
        </p:txBody>
      </p:sp>
      <p:sp>
        <p:nvSpPr>
          <p:cNvPr id="19" name="TextBox 18">
            <a:extLst>
              <a:ext uri="{FF2B5EF4-FFF2-40B4-BE49-F238E27FC236}">
                <a16:creationId xmlns:a16="http://schemas.microsoft.com/office/drawing/2014/main" id="{CE255EC9-A0B6-D21A-0824-23BEC1C76CEF}"/>
              </a:ext>
            </a:extLst>
          </p:cNvPr>
          <p:cNvSpPr txBox="1"/>
          <p:nvPr/>
        </p:nvSpPr>
        <p:spPr>
          <a:xfrm>
            <a:off x="6635671" y="450267"/>
            <a:ext cx="236545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This strategy requires energy &amp; commitment from all SBU teams at all levels led from the top by our CEO and our executive team </a:t>
            </a:r>
            <a:br>
              <a:rPr kumimoji="0" lang="en-GB" sz="8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1) Is the whole organisation signed-up? </a:t>
            </a:r>
          </a:p>
        </p:txBody>
      </p:sp>
      <p:sp>
        <p:nvSpPr>
          <p:cNvPr id="20" name="TextBox 19">
            <a:extLst>
              <a:ext uri="{FF2B5EF4-FFF2-40B4-BE49-F238E27FC236}">
                <a16:creationId xmlns:a16="http://schemas.microsoft.com/office/drawing/2014/main" id="{E2709BB0-04F4-4D58-880D-2CD9B09CD8E2}"/>
              </a:ext>
            </a:extLst>
          </p:cNvPr>
          <p:cNvSpPr txBox="1"/>
          <p:nvPr/>
        </p:nvSpPr>
        <p:spPr>
          <a:xfrm>
            <a:off x="6635671" y="1092533"/>
            <a:ext cx="236545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cs typeface="Arial" panose="020B0604020202020204" pitchFamily="34" charset="0"/>
              </a:rPr>
              <a:t>Focussing on our digital vision means prioritising work that progresses the vision - some</a:t>
            </a:r>
            <a:r>
              <a:rPr kumimoji="0" lang="en-GB" sz="8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 digital projects will have to stop and others won’t start</a:t>
            </a:r>
            <a:br>
              <a:rPr kumimoji="0" lang="en-GB" sz="8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br>
            <a:r>
              <a:rPr lang="en-GB" sz="800" dirty="0">
                <a:solidFill>
                  <a:srgbClr val="1F355E"/>
                </a:solidFill>
                <a:latin typeface="Arial" panose="020B0604020202020204" pitchFamily="34" charset="0"/>
                <a:cs typeface="Arial" panose="020B0604020202020204" pitchFamily="34" charset="0"/>
              </a:rPr>
              <a:t>2</a:t>
            </a:r>
            <a:r>
              <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 Are we prepared to start saying ‘No’? </a:t>
            </a:r>
          </a:p>
        </p:txBody>
      </p:sp>
      <p:sp>
        <p:nvSpPr>
          <p:cNvPr id="21" name="TextBox 20">
            <a:extLst>
              <a:ext uri="{FF2B5EF4-FFF2-40B4-BE49-F238E27FC236}">
                <a16:creationId xmlns:a16="http://schemas.microsoft.com/office/drawing/2014/main" id="{6DB1D36E-15DA-8B49-9E1D-DF70BC2CBC18}"/>
              </a:ext>
            </a:extLst>
          </p:cNvPr>
          <p:cNvSpPr txBox="1"/>
          <p:nvPr/>
        </p:nvSpPr>
        <p:spPr>
          <a:xfrm>
            <a:off x="6635672" y="1741999"/>
            <a:ext cx="237713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cs typeface="Arial" panose="020B0604020202020204" pitchFamily="34" charset="0"/>
              </a:rPr>
              <a:t>Delivering this strategy requires an optimal delivery vehicle making use of the right staff with the right skills in the right programme structure</a:t>
            </a:r>
            <a:br>
              <a:rPr lang="en-GB" sz="800" b="0" dirty="0">
                <a:solidFill>
                  <a:srgbClr val="1F355E"/>
                </a:solidFill>
                <a:latin typeface="Arial" panose="020B0604020202020204" pitchFamily="34" charset="0"/>
                <a:cs typeface="Arial" panose="020B0604020202020204" pitchFamily="34" charset="0"/>
              </a:rPr>
            </a:br>
            <a:r>
              <a:rPr lang="en-GB" sz="800" dirty="0">
                <a:solidFill>
                  <a:srgbClr val="1F355E"/>
                </a:solidFill>
                <a:latin typeface="Arial" panose="020B0604020202020204" pitchFamily="34" charset="0"/>
                <a:cs typeface="Arial" panose="020B0604020202020204" pitchFamily="34" charset="0"/>
              </a:rPr>
              <a:t>3) Are we willing to change how we work?</a:t>
            </a:r>
            <a:endPar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2" name="TextBox 21">
            <a:extLst>
              <a:ext uri="{FF2B5EF4-FFF2-40B4-BE49-F238E27FC236}">
                <a16:creationId xmlns:a16="http://schemas.microsoft.com/office/drawing/2014/main" id="{CA5E714A-FD5C-3AFB-F5AA-6597CD301F0F}"/>
              </a:ext>
            </a:extLst>
          </p:cNvPr>
          <p:cNvSpPr txBox="1"/>
          <p:nvPr/>
        </p:nvSpPr>
        <p:spPr>
          <a:xfrm>
            <a:off x="6635671" y="2307977"/>
            <a:ext cx="2365454"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cs typeface="Arial" panose="020B0604020202020204" pitchFamily="34" charset="0"/>
              </a:rPr>
              <a:t>To maximise the impact of digital solutions, all users – clinicians, patients and operational staff – must be ready to embrace digital</a:t>
            </a:r>
          </a:p>
          <a:p>
            <a:pPr marL="0" marR="0" indent="0" algn="l" defTabSz="825500" rtl="0" fontAlgn="auto" latinLnBrk="0" hangingPunct="0">
              <a:lnSpc>
                <a:spcPct val="100000"/>
              </a:lnSpc>
              <a:spcBef>
                <a:spcPts val="0"/>
              </a:spcBef>
              <a:spcAft>
                <a:spcPts val="0"/>
              </a:spcAft>
              <a:buClrTx/>
              <a:buSzTx/>
              <a:buFontTx/>
              <a:buNone/>
              <a:tabLst/>
            </a:pPr>
            <a:r>
              <a:rPr lang="en-GB" sz="800" dirty="0">
                <a:solidFill>
                  <a:srgbClr val="1F355E"/>
                </a:solidFill>
                <a:latin typeface="Arial" panose="020B0604020202020204" pitchFamily="34" charset="0"/>
                <a:cs typeface="Arial" panose="020B0604020202020204" pitchFamily="34" charset="0"/>
              </a:rPr>
              <a:t>4) Are end-users committed to changing their processes to make the most of digitals?</a:t>
            </a:r>
            <a:endPar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3" name="TextBox 22">
            <a:extLst>
              <a:ext uri="{FF2B5EF4-FFF2-40B4-BE49-F238E27FC236}">
                <a16:creationId xmlns:a16="http://schemas.microsoft.com/office/drawing/2014/main" id="{3C20FC5E-215C-39C0-1708-05E4D35303BA}"/>
              </a:ext>
            </a:extLst>
          </p:cNvPr>
          <p:cNvSpPr txBox="1"/>
          <p:nvPr/>
        </p:nvSpPr>
        <p:spPr>
          <a:xfrm>
            <a:off x="6635670" y="3733993"/>
            <a:ext cx="237713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cs typeface="Arial" panose="020B0604020202020204" pitchFamily="34" charset="0"/>
              </a:rPr>
              <a:t>Realising the benefits on the left requires significantly increasing our digital spend </a:t>
            </a:r>
            <a:br>
              <a:rPr lang="en-GB" sz="800" b="0" dirty="0">
                <a:solidFill>
                  <a:srgbClr val="1F355E"/>
                </a:solidFill>
                <a:latin typeface="Arial" panose="020B0604020202020204" pitchFamily="34" charset="0"/>
                <a:cs typeface="Arial" panose="020B0604020202020204" pitchFamily="34" charset="0"/>
              </a:rPr>
            </a:br>
            <a:r>
              <a:rPr lang="en-GB" sz="800" dirty="0">
                <a:solidFill>
                  <a:srgbClr val="1F355E"/>
                </a:solidFill>
                <a:latin typeface="Arial" panose="020B0604020202020204" pitchFamily="34" charset="0"/>
                <a:cs typeface="Arial" panose="020B0604020202020204" pitchFamily="34" charset="0"/>
              </a:rPr>
              <a:t>5) Can we prioritise investment in digital to achieve our vision?</a:t>
            </a:r>
            <a:endPar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4" name="TextBox 23">
            <a:extLst>
              <a:ext uri="{FF2B5EF4-FFF2-40B4-BE49-F238E27FC236}">
                <a16:creationId xmlns:a16="http://schemas.microsoft.com/office/drawing/2014/main" id="{9F0E76D7-DD2C-6985-6E67-AA78A39144AE}"/>
              </a:ext>
            </a:extLst>
          </p:cNvPr>
          <p:cNvSpPr txBox="1"/>
          <p:nvPr/>
        </p:nvSpPr>
        <p:spPr>
          <a:xfrm>
            <a:off x="6635667" y="4311243"/>
            <a:ext cx="2508329"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cs typeface="Arial" panose="020B0604020202020204" pitchFamily="34" charset="0"/>
              </a:rPr>
              <a:t>Lag time between implementation and benefits realisation is likely as we all adopt new digital processes and learn to make better use of data </a:t>
            </a:r>
            <a:br>
              <a:rPr lang="en-GB" sz="800" b="0" dirty="0">
                <a:solidFill>
                  <a:srgbClr val="1F355E"/>
                </a:solidFill>
                <a:latin typeface="Arial" panose="020B0604020202020204" pitchFamily="34" charset="0"/>
                <a:cs typeface="Arial" panose="020B0604020202020204" pitchFamily="34" charset="0"/>
              </a:rPr>
            </a:br>
            <a:r>
              <a:rPr lang="en-GB" sz="800" dirty="0">
                <a:solidFill>
                  <a:srgbClr val="1F355E"/>
                </a:solidFill>
                <a:latin typeface="Arial" panose="020B0604020202020204" pitchFamily="34" charset="0"/>
                <a:cs typeface="Arial" panose="020B0604020202020204" pitchFamily="34" charset="0"/>
              </a:rPr>
              <a:t>6)</a:t>
            </a:r>
            <a:r>
              <a:rPr kumimoji="0" lang="en-GB" sz="80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 Are we committed for the duration? </a:t>
            </a:r>
          </a:p>
        </p:txBody>
      </p:sp>
      <p:sp>
        <p:nvSpPr>
          <p:cNvPr id="27" name="TextBox 26">
            <a:extLst>
              <a:ext uri="{FF2B5EF4-FFF2-40B4-BE49-F238E27FC236}">
                <a16:creationId xmlns:a16="http://schemas.microsoft.com/office/drawing/2014/main" id="{D05EE754-1B58-1D64-AEEE-B032C9031C14}"/>
              </a:ext>
            </a:extLst>
          </p:cNvPr>
          <p:cNvSpPr txBox="1"/>
          <p:nvPr/>
        </p:nvSpPr>
        <p:spPr>
          <a:xfrm>
            <a:off x="137899" y="4362237"/>
            <a:ext cx="5179051" cy="57708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rtl="0">
              <a:spcBef>
                <a:spcPts val="1200"/>
              </a:spcBef>
              <a:buNone/>
            </a:pPr>
            <a:r>
              <a:rPr lang="en-GB" sz="1050" dirty="0">
                <a:solidFill>
                  <a:schemeClr val="bg1"/>
                </a:solidFill>
                <a:latin typeface="+mn-lt"/>
              </a:rPr>
              <a:t>If SBU fails to focus on digital maturity now, then we risk falling behind over the next decade. By acting on this strategy here in 2024, we can deliver better care for the people of Swansea Bay in 2036.</a:t>
            </a:r>
          </a:p>
        </p:txBody>
      </p:sp>
      <p:sp>
        <p:nvSpPr>
          <p:cNvPr id="37" name="Rectangle 36">
            <a:extLst>
              <a:ext uri="{FF2B5EF4-FFF2-40B4-BE49-F238E27FC236}">
                <a16:creationId xmlns:a16="http://schemas.microsoft.com/office/drawing/2014/main" id="{A0B6455B-264B-4071-E87F-A28FD528D18B}"/>
              </a:ext>
            </a:extLst>
          </p:cNvPr>
          <p:cNvSpPr/>
          <p:nvPr/>
        </p:nvSpPr>
        <p:spPr>
          <a:xfrm>
            <a:off x="5464800" y="3075154"/>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ASSURE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38" name="Oval 37">
            <a:extLst>
              <a:ext uri="{FF2B5EF4-FFF2-40B4-BE49-F238E27FC236}">
                <a16:creationId xmlns:a16="http://schemas.microsoft.com/office/drawing/2014/main" id="{F8BF15AE-DD57-A296-46D4-50FCF95DFD23}"/>
              </a:ext>
            </a:extLst>
          </p:cNvPr>
          <p:cNvSpPr/>
          <p:nvPr/>
        </p:nvSpPr>
        <p:spPr>
          <a:xfrm>
            <a:off x="5874892" y="2833347"/>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5</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39" name="TextBox 38">
            <a:extLst>
              <a:ext uri="{FF2B5EF4-FFF2-40B4-BE49-F238E27FC236}">
                <a16:creationId xmlns:a16="http://schemas.microsoft.com/office/drawing/2014/main" id="{BF5F32E8-0594-A7B0-1C23-2F9254D631E2}"/>
              </a:ext>
            </a:extLst>
          </p:cNvPr>
          <p:cNvSpPr txBox="1"/>
          <p:nvPr/>
        </p:nvSpPr>
        <p:spPr>
          <a:xfrm>
            <a:off x="6635671" y="2966255"/>
            <a:ext cx="2377134"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This work requires technical expertise to guide decisions, such as what should be built in-house versus procured, alongside robust governance processes to progress the work safely at pace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5) Who are the leaders and experts we need to assure this work?</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93225256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EF7AC-BA37-FFE3-8061-3FC186E1D99F}"/>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322AA974-C7EA-B087-2C4C-24350E7EB07D}"/>
              </a:ext>
            </a:extLst>
          </p:cNvPr>
          <p:cNvSpPr>
            <a:spLocks noGrp="1" noRot="1" noMove="1" noResize="1" noEditPoints="1" noAdjustHandles="1" noChangeArrowheads="1" noChangeShapeType="1"/>
          </p:cNvSpPr>
          <p:nvPr/>
        </p:nvSpPr>
        <p:spPr>
          <a:xfrm>
            <a:off x="-5" y="1959429"/>
            <a:ext cx="9144001" cy="2540572"/>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36" name="Rectangle 135">
            <a:extLst>
              <a:ext uri="{FF2B5EF4-FFF2-40B4-BE49-F238E27FC236}">
                <a16:creationId xmlns:a16="http://schemas.microsoft.com/office/drawing/2014/main" id="{49A83E31-753A-7B2E-28CE-FB139BE7312F}"/>
              </a:ext>
            </a:extLst>
          </p:cNvPr>
          <p:cNvSpPr/>
          <p:nvPr/>
        </p:nvSpPr>
        <p:spPr>
          <a:xfrm>
            <a:off x="5722324" y="2334630"/>
            <a:ext cx="1998133" cy="2166535"/>
          </a:xfrm>
          <a:prstGeom prst="rect">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Flowchart: Delay 14">
            <a:extLst>
              <a:ext uri="{FF2B5EF4-FFF2-40B4-BE49-F238E27FC236}">
                <a16:creationId xmlns:a16="http://schemas.microsoft.com/office/drawing/2014/main" id="{ACAA1EA5-DAC8-7C12-3EE2-F8B59B612BEB}"/>
              </a:ext>
            </a:extLst>
          </p:cNvPr>
          <p:cNvSpPr>
            <a:spLocks noGrp="1" noRot="1" noMove="1" noResize="1" noEditPoints="1" noAdjustHandles="1" noChangeArrowheads="1" noChangeShapeType="1"/>
          </p:cNvSpPr>
          <p:nvPr/>
        </p:nvSpPr>
        <p:spPr>
          <a:xfrm rot="5400000">
            <a:off x="3968990" y="-2603260"/>
            <a:ext cx="1206018" cy="9144002"/>
          </a:xfrm>
          <a:prstGeom prst="flowChartDelay">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Rectangle 15">
            <a:extLst>
              <a:ext uri="{FF2B5EF4-FFF2-40B4-BE49-F238E27FC236}">
                <a16:creationId xmlns:a16="http://schemas.microsoft.com/office/drawing/2014/main" id="{309C3FD7-204F-6B55-4B0D-B50D876FDD4B}"/>
              </a:ext>
            </a:extLst>
          </p:cNvPr>
          <p:cNvSpPr>
            <a:spLocks noGrp="1" noRot="1" noMove="1" noResize="1" noEditPoints="1" noAdjustHandles="1" noChangeArrowheads="1" noChangeShapeType="1"/>
          </p:cNvSpPr>
          <p:nvPr/>
        </p:nvSpPr>
        <p:spPr>
          <a:xfrm>
            <a:off x="0" y="0"/>
            <a:ext cx="9144000" cy="1371600"/>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 name="Footer Placeholder 3">
            <a:extLst>
              <a:ext uri="{FF2B5EF4-FFF2-40B4-BE49-F238E27FC236}">
                <a16:creationId xmlns:a16="http://schemas.microsoft.com/office/drawing/2014/main" id="{066ABBD9-26B9-D9AB-D20F-57B1319FB96A}"/>
              </a:ext>
            </a:extLst>
          </p:cNvPr>
          <p:cNvSpPr>
            <a:spLocks noGrp="1"/>
          </p:cNvSpPr>
          <p:nvPr>
            <p:ph type="ftr" sz="quarter" idx="3"/>
          </p:nvPr>
        </p:nvSpPr>
        <p:spPr>
          <a:xfrm>
            <a:off x="2261839" y="4665603"/>
            <a:ext cx="5039902" cy="332455"/>
          </a:xfrm>
        </p:spPr>
        <p:txBody>
          <a:bodyPr/>
          <a:lstStyle/>
          <a:p>
            <a:r>
              <a:rPr lang="en-GB" dirty="0"/>
              <a:t>Digitally Enabling The One Bay Way</a:t>
            </a:r>
          </a:p>
        </p:txBody>
      </p:sp>
      <p:sp>
        <p:nvSpPr>
          <p:cNvPr id="26" name="Cloud 25">
            <a:extLst>
              <a:ext uri="{FF2B5EF4-FFF2-40B4-BE49-F238E27FC236}">
                <a16:creationId xmlns:a16="http://schemas.microsoft.com/office/drawing/2014/main" id="{6923B905-0898-68FB-72A2-2A093FB1DD5F}"/>
              </a:ext>
            </a:extLst>
          </p:cNvPr>
          <p:cNvSpPr/>
          <p:nvPr/>
        </p:nvSpPr>
        <p:spPr>
          <a:xfrm>
            <a:off x="6134076" y="191594"/>
            <a:ext cx="2081349" cy="903810"/>
          </a:xfrm>
          <a:prstGeom prst="cloud">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22" name="TextBox 121">
            <a:extLst>
              <a:ext uri="{FF2B5EF4-FFF2-40B4-BE49-F238E27FC236}">
                <a16:creationId xmlns:a16="http://schemas.microsoft.com/office/drawing/2014/main" id="{15F6FE31-65DA-39EF-6AF4-02A6D077456D}"/>
              </a:ext>
            </a:extLst>
          </p:cNvPr>
          <p:cNvSpPr txBox="1"/>
          <p:nvPr/>
        </p:nvSpPr>
        <p:spPr>
          <a:xfrm>
            <a:off x="1467413" y="664119"/>
            <a:ext cx="5470473" cy="656590"/>
          </a:xfrm>
          <a:prstGeom prst="rect">
            <a:avLst/>
          </a:prstGeom>
          <a:solidFill>
            <a:schemeClr val="accent1">
              <a:lumMod val="20000"/>
              <a:lumOff val="80000"/>
              <a:alpha val="3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b="0" dirty="0">
                <a:solidFill>
                  <a:srgbClr val="1F355E"/>
                </a:solidFill>
                <a:latin typeface="Arial Black" panose="020B0A04020102020204" pitchFamily="34" charset="0"/>
              </a:rPr>
              <a:t>A high-level view of the key activities and areas of progress we need to focus on for SBU to successfully deliver on our digital vision in 2036</a:t>
            </a:r>
            <a:endParaRPr kumimoji="0" lang="en-GB" sz="1200" b="0" i="0" u="none" strike="noStrike" cap="none" spc="0" normalizeH="0" baseline="0" dirty="0">
              <a:ln>
                <a:noFill/>
              </a:ln>
              <a:solidFill>
                <a:srgbClr val="1F355E"/>
              </a:solidFill>
              <a:effectLst/>
              <a:uFillTx/>
              <a:latin typeface="Arial Black" panose="020B0A04020102020204" pitchFamily="34" charset="0"/>
              <a:sym typeface="Helvetica Neue"/>
            </a:endParaRPr>
          </a:p>
        </p:txBody>
      </p:sp>
      <p:grpSp>
        <p:nvGrpSpPr>
          <p:cNvPr id="127" name="Group 126">
            <a:extLst>
              <a:ext uri="{FF2B5EF4-FFF2-40B4-BE49-F238E27FC236}">
                <a16:creationId xmlns:a16="http://schemas.microsoft.com/office/drawing/2014/main" id="{C7F681B8-70AF-35AD-D71A-44FA87B4165F}"/>
              </a:ext>
            </a:extLst>
          </p:cNvPr>
          <p:cNvGrpSpPr/>
          <p:nvPr/>
        </p:nvGrpSpPr>
        <p:grpSpPr>
          <a:xfrm>
            <a:off x="-1" y="-5787"/>
            <a:ext cx="9143998" cy="165595"/>
            <a:chOff x="374266" y="2474302"/>
            <a:chExt cx="13719657" cy="820603"/>
          </a:xfrm>
        </p:grpSpPr>
        <p:sp>
          <p:nvSpPr>
            <p:cNvPr id="128" name="Arrow: Pentagon 127">
              <a:extLst>
                <a:ext uri="{FF2B5EF4-FFF2-40B4-BE49-F238E27FC236}">
                  <a16:creationId xmlns:a16="http://schemas.microsoft.com/office/drawing/2014/main" id="{AE7BAC3F-EF7D-D126-3636-87E39B03AB2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9" name="Arrow: Chevron 128">
              <a:extLst>
                <a:ext uri="{FF2B5EF4-FFF2-40B4-BE49-F238E27FC236}">
                  <a16:creationId xmlns:a16="http://schemas.microsoft.com/office/drawing/2014/main" id="{CD318539-28AA-C3D1-8B45-3593BE58689B}"/>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0" name="Arrow: Chevron 129">
              <a:extLst>
                <a:ext uri="{FF2B5EF4-FFF2-40B4-BE49-F238E27FC236}">
                  <a16:creationId xmlns:a16="http://schemas.microsoft.com/office/drawing/2014/main" id="{A28ADFC9-1466-B880-FD87-50EF846DEEC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31" name="Arrow: Chevron 130">
              <a:extLst>
                <a:ext uri="{FF2B5EF4-FFF2-40B4-BE49-F238E27FC236}">
                  <a16:creationId xmlns:a16="http://schemas.microsoft.com/office/drawing/2014/main" id="{6E041AD5-CC80-109A-4369-8CBAB4CFD137}"/>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32" name="Arrow: Chevron 131">
              <a:extLst>
                <a:ext uri="{FF2B5EF4-FFF2-40B4-BE49-F238E27FC236}">
                  <a16:creationId xmlns:a16="http://schemas.microsoft.com/office/drawing/2014/main" id="{B625C344-05A3-B4C1-FFCF-EA0D3DF6063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33" name="Arrow: Chevron 132">
              <a:extLst>
                <a:ext uri="{FF2B5EF4-FFF2-40B4-BE49-F238E27FC236}">
                  <a16:creationId xmlns:a16="http://schemas.microsoft.com/office/drawing/2014/main" id="{2CA05CCA-11B5-A431-F8B7-2A823D202F35}"/>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cxnSp>
        <p:nvCxnSpPr>
          <p:cNvPr id="25" name="Straight Connector 24">
            <a:extLst>
              <a:ext uri="{FF2B5EF4-FFF2-40B4-BE49-F238E27FC236}">
                <a16:creationId xmlns:a16="http://schemas.microsoft.com/office/drawing/2014/main" id="{BCC31B92-2636-2701-8D43-1B6ABBCB50D6}"/>
              </a:ext>
            </a:extLst>
          </p:cNvPr>
          <p:cNvCxnSpPr>
            <a:cxnSpLocks noGrp="1" noRot="1" noMove="1" noResize="1" noEditPoints="1" noAdjustHandles="1" noChangeArrowheads="1" noChangeShapeType="1"/>
          </p:cNvCxnSpPr>
          <p:nvPr/>
        </p:nvCxnSpPr>
        <p:spPr>
          <a:xfrm flipV="1">
            <a:off x="4721" y="1371600"/>
            <a:ext cx="9139279" cy="10964"/>
          </a:xfrm>
          <a:prstGeom prst="line">
            <a:avLst/>
          </a:prstGeom>
          <a:noFill/>
          <a:ln w="952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8" name="Chord 7">
            <a:extLst>
              <a:ext uri="{FF2B5EF4-FFF2-40B4-BE49-F238E27FC236}">
                <a16:creationId xmlns:a16="http://schemas.microsoft.com/office/drawing/2014/main" id="{2F60DDAD-AD0E-580F-3B96-CF9F4F7F16A4}"/>
              </a:ext>
            </a:extLst>
          </p:cNvPr>
          <p:cNvSpPr>
            <a:spLocks noGrp="1" noRot="1" noMove="1" noResize="1" noEditPoints="1" noAdjustHandles="1" noChangeArrowheads="1" noChangeShapeType="1"/>
          </p:cNvSpPr>
          <p:nvPr/>
        </p:nvSpPr>
        <p:spPr>
          <a:xfrm rot="16439609">
            <a:off x="830467" y="905702"/>
            <a:ext cx="747351" cy="2361992"/>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Chord 8">
            <a:extLst>
              <a:ext uri="{FF2B5EF4-FFF2-40B4-BE49-F238E27FC236}">
                <a16:creationId xmlns:a16="http://schemas.microsoft.com/office/drawing/2014/main" id="{39DBCC6C-30AB-5341-AD25-E4E362AD2B8F}"/>
              </a:ext>
            </a:extLst>
          </p:cNvPr>
          <p:cNvSpPr>
            <a:spLocks noGrp="1" noRot="1" noMove="1" noResize="1" noEditPoints="1" noAdjustHandles="1" noChangeArrowheads="1" noChangeShapeType="1"/>
          </p:cNvSpPr>
          <p:nvPr/>
        </p:nvSpPr>
        <p:spPr>
          <a:xfrm rot="16200000">
            <a:off x="4604223" y="283024"/>
            <a:ext cx="747351" cy="4325160"/>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Freeform: Shape 13">
            <a:extLst>
              <a:ext uri="{FF2B5EF4-FFF2-40B4-BE49-F238E27FC236}">
                <a16:creationId xmlns:a16="http://schemas.microsoft.com/office/drawing/2014/main" id="{E9C2BAA1-7972-E902-3707-AD76BCF835DE}"/>
              </a:ext>
            </a:extLst>
          </p:cNvPr>
          <p:cNvSpPr>
            <a:spLocks noGrp="1" noRot="1" noMove="1" noResize="1" noEditPoints="1" noAdjustHandles="1" noChangeArrowheads="1" noChangeShapeType="1"/>
          </p:cNvSpPr>
          <p:nvPr/>
        </p:nvSpPr>
        <p:spPr>
          <a:xfrm>
            <a:off x="0" y="1978925"/>
            <a:ext cx="8823278" cy="825690"/>
          </a:xfrm>
          <a:custGeom>
            <a:avLst/>
            <a:gdLst>
              <a:gd name="connsiteX0" fmla="*/ 0 w 8823278"/>
              <a:gd name="connsiteY0" fmla="*/ 0 h 825690"/>
              <a:gd name="connsiteX1" fmla="*/ 54591 w 8823278"/>
              <a:gd name="connsiteY1" fmla="*/ 150126 h 825690"/>
              <a:gd name="connsiteX2" fmla="*/ 197893 w 8823278"/>
              <a:gd name="connsiteY2" fmla="*/ 266132 h 825690"/>
              <a:gd name="connsiteX3" fmla="*/ 504967 w 8823278"/>
              <a:gd name="connsiteY3" fmla="*/ 361666 h 825690"/>
              <a:gd name="connsiteX4" fmla="*/ 921224 w 8823278"/>
              <a:gd name="connsiteY4" fmla="*/ 457200 h 825690"/>
              <a:gd name="connsiteX5" fmla="*/ 1392072 w 8823278"/>
              <a:gd name="connsiteY5" fmla="*/ 491320 h 825690"/>
              <a:gd name="connsiteX6" fmla="*/ 1549021 w 8823278"/>
              <a:gd name="connsiteY6" fmla="*/ 484496 h 825690"/>
              <a:gd name="connsiteX7" fmla="*/ 1692322 w 8823278"/>
              <a:gd name="connsiteY7" fmla="*/ 484496 h 825690"/>
              <a:gd name="connsiteX8" fmla="*/ 1781033 w 8823278"/>
              <a:gd name="connsiteY8" fmla="*/ 484496 h 825690"/>
              <a:gd name="connsiteX9" fmla="*/ 1801504 w 8823278"/>
              <a:gd name="connsiteY9" fmla="*/ 464024 h 825690"/>
              <a:gd name="connsiteX10" fmla="*/ 2006221 w 8823278"/>
              <a:gd name="connsiteY10" fmla="*/ 491320 h 825690"/>
              <a:gd name="connsiteX11" fmla="*/ 2094931 w 8823278"/>
              <a:gd name="connsiteY11" fmla="*/ 504968 h 825690"/>
              <a:gd name="connsiteX12" fmla="*/ 2204113 w 8823278"/>
              <a:gd name="connsiteY12" fmla="*/ 504968 h 825690"/>
              <a:gd name="connsiteX13" fmla="*/ 2367887 w 8823278"/>
              <a:gd name="connsiteY13" fmla="*/ 511791 h 825690"/>
              <a:gd name="connsiteX14" fmla="*/ 2518012 w 8823278"/>
              <a:gd name="connsiteY14" fmla="*/ 525439 h 825690"/>
              <a:gd name="connsiteX15" fmla="*/ 2695433 w 8823278"/>
              <a:gd name="connsiteY15" fmla="*/ 532263 h 825690"/>
              <a:gd name="connsiteX16" fmla="*/ 2859206 w 8823278"/>
              <a:gd name="connsiteY16" fmla="*/ 545911 h 825690"/>
              <a:gd name="connsiteX17" fmla="*/ 2995684 w 8823278"/>
              <a:gd name="connsiteY17" fmla="*/ 607326 h 825690"/>
              <a:gd name="connsiteX18" fmla="*/ 3282287 w 8823278"/>
              <a:gd name="connsiteY18" fmla="*/ 716508 h 825690"/>
              <a:gd name="connsiteX19" fmla="*/ 3637128 w 8823278"/>
              <a:gd name="connsiteY19" fmla="*/ 750627 h 825690"/>
              <a:gd name="connsiteX20" fmla="*/ 3951027 w 8823278"/>
              <a:gd name="connsiteY20" fmla="*/ 791571 h 825690"/>
              <a:gd name="connsiteX21" fmla="*/ 4415051 w 8823278"/>
              <a:gd name="connsiteY21" fmla="*/ 812042 h 825690"/>
              <a:gd name="connsiteX22" fmla="*/ 4817660 w 8823278"/>
              <a:gd name="connsiteY22" fmla="*/ 825690 h 825690"/>
              <a:gd name="connsiteX23" fmla="*/ 5281684 w 8823278"/>
              <a:gd name="connsiteY23" fmla="*/ 818866 h 825690"/>
              <a:gd name="connsiteX24" fmla="*/ 5663821 w 8823278"/>
              <a:gd name="connsiteY24" fmla="*/ 805218 h 825690"/>
              <a:gd name="connsiteX25" fmla="*/ 6107373 w 8823278"/>
              <a:gd name="connsiteY25" fmla="*/ 784747 h 825690"/>
              <a:gd name="connsiteX26" fmla="*/ 6305266 w 8823278"/>
              <a:gd name="connsiteY26" fmla="*/ 764275 h 825690"/>
              <a:gd name="connsiteX27" fmla="*/ 6571397 w 8823278"/>
              <a:gd name="connsiteY27" fmla="*/ 716508 h 825690"/>
              <a:gd name="connsiteX28" fmla="*/ 6837528 w 8823278"/>
              <a:gd name="connsiteY28" fmla="*/ 661917 h 825690"/>
              <a:gd name="connsiteX29" fmla="*/ 7001301 w 8823278"/>
              <a:gd name="connsiteY29" fmla="*/ 607326 h 825690"/>
              <a:gd name="connsiteX30" fmla="*/ 7110484 w 8823278"/>
              <a:gd name="connsiteY30" fmla="*/ 545911 h 825690"/>
              <a:gd name="connsiteX31" fmla="*/ 7151427 w 8823278"/>
              <a:gd name="connsiteY31" fmla="*/ 504968 h 825690"/>
              <a:gd name="connsiteX32" fmla="*/ 7165075 w 8823278"/>
              <a:gd name="connsiteY32" fmla="*/ 484496 h 825690"/>
              <a:gd name="connsiteX33" fmla="*/ 7267433 w 8823278"/>
              <a:gd name="connsiteY33" fmla="*/ 477672 h 825690"/>
              <a:gd name="connsiteX34" fmla="*/ 7383439 w 8823278"/>
              <a:gd name="connsiteY34" fmla="*/ 470848 h 825690"/>
              <a:gd name="connsiteX35" fmla="*/ 7676866 w 8823278"/>
              <a:gd name="connsiteY35" fmla="*/ 416257 h 825690"/>
              <a:gd name="connsiteX36" fmla="*/ 8209128 w 8823278"/>
              <a:gd name="connsiteY36" fmla="*/ 361666 h 825690"/>
              <a:gd name="connsiteX37" fmla="*/ 8468436 w 8823278"/>
              <a:gd name="connsiteY37" fmla="*/ 300251 h 825690"/>
              <a:gd name="connsiteX38" fmla="*/ 8823278 w 8823278"/>
              <a:gd name="connsiteY38" fmla="*/ 197893 h 825690"/>
              <a:gd name="connsiteX39" fmla="*/ 8823278 w 8823278"/>
              <a:gd name="connsiteY39" fmla="*/ 197893 h 825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823278" h="825690">
                <a:moveTo>
                  <a:pt x="0" y="0"/>
                </a:moveTo>
                <a:cubicBezTo>
                  <a:pt x="10804" y="52885"/>
                  <a:pt x="21609" y="105771"/>
                  <a:pt x="54591" y="150126"/>
                </a:cubicBezTo>
                <a:cubicBezTo>
                  <a:pt x="87573" y="194481"/>
                  <a:pt x="122830" y="230875"/>
                  <a:pt x="197893" y="266132"/>
                </a:cubicBezTo>
                <a:cubicBezTo>
                  <a:pt x="272956" y="301389"/>
                  <a:pt x="384412" y="329821"/>
                  <a:pt x="504967" y="361666"/>
                </a:cubicBezTo>
                <a:cubicBezTo>
                  <a:pt x="625522" y="393511"/>
                  <a:pt x="773373" y="435591"/>
                  <a:pt x="921224" y="457200"/>
                </a:cubicBezTo>
                <a:cubicBezTo>
                  <a:pt x="1069075" y="478809"/>
                  <a:pt x="1287439" y="486771"/>
                  <a:pt x="1392072" y="491320"/>
                </a:cubicBezTo>
                <a:lnTo>
                  <a:pt x="1549021" y="484496"/>
                </a:lnTo>
                <a:cubicBezTo>
                  <a:pt x="1599063" y="483359"/>
                  <a:pt x="1692322" y="484496"/>
                  <a:pt x="1692322" y="484496"/>
                </a:cubicBezTo>
                <a:cubicBezTo>
                  <a:pt x="1730991" y="484496"/>
                  <a:pt x="1762836" y="487908"/>
                  <a:pt x="1781033" y="484496"/>
                </a:cubicBezTo>
                <a:cubicBezTo>
                  <a:pt x="1799230" y="481084"/>
                  <a:pt x="1763973" y="462887"/>
                  <a:pt x="1801504" y="464024"/>
                </a:cubicBezTo>
                <a:cubicBezTo>
                  <a:pt x="1839035" y="465161"/>
                  <a:pt x="1957316" y="484496"/>
                  <a:pt x="2006221" y="491320"/>
                </a:cubicBezTo>
                <a:cubicBezTo>
                  <a:pt x="2055126" y="498144"/>
                  <a:pt x="2061949" y="502693"/>
                  <a:pt x="2094931" y="504968"/>
                </a:cubicBezTo>
                <a:cubicBezTo>
                  <a:pt x="2127913" y="507243"/>
                  <a:pt x="2158620" y="503831"/>
                  <a:pt x="2204113" y="504968"/>
                </a:cubicBezTo>
                <a:cubicBezTo>
                  <a:pt x="2249606" y="506105"/>
                  <a:pt x="2315571" y="508379"/>
                  <a:pt x="2367887" y="511791"/>
                </a:cubicBezTo>
                <a:cubicBezTo>
                  <a:pt x="2420203" y="515203"/>
                  <a:pt x="2463421" y="522027"/>
                  <a:pt x="2518012" y="525439"/>
                </a:cubicBezTo>
                <a:cubicBezTo>
                  <a:pt x="2572603" y="528851"/>
                  <a:pt x="2638567" y="528851"/>
                  <a:pt x="2695433" y="532263"/>
                </a:cubicBezTo>
                <a:cubicBezTo>
                  <a:pt x="2752299" y="535675"/>
                  <a:pt x="2809164" y="533401"/>
                  <a:pt x="2859206" y="545911"/>
                </a:cubicBezTo>
                <a:cubicBezTo>
                  <a:pt x="2909248" y="558421"/>
                  <a:pt x="2925171" y="578893"/>
                  <a:pt x="2995684" y="607326"/>
                </a:cubicBezTo>
                <a:cubicBezTo>
                  <a:pt x="3066198" y="635759"/>
                  <a:pt x="3175380" y="692625"/>
                  <a:pt x="3282287" y="716508"/>
                </a:cubicBezTo>
                <a:cubicBezTo>
                  <a:pt x="3389194" y="740391"/>
                  <a:pt x="3525671" y="738117"/>
                  <a:pt x="3637128" y="750627"/>
                </a:cubicBezTo>
                <a:cubicBezTo>
                  <a:pt x="3748585" y="763138"/>
                  <a:pt x="3821373" y="781335"/>
                  <a:pt x="3951027" y="791571"/>
                </a:cubicBezTo>
                <a:cubicBezTo>
                  <a:pt x="4080681" y="801807"/>
                  <a:pt x="4415051" y="812042"/>
                  <a:pt x="4415051" y="812042"/>
                </a:cubicBezTo>
                <a:lnTo>
                  <a:pt x="4817660" y="825690"/>
                </a:lnTo>
                <a:lnTo>
                  <a:pt x="5281684" y="818866"/>
                </a:lnTo>
                <a:cubicBezTo>
                  <a:pt x="5422711" y="815454"/>
                  <a:pt x="5663821" y="805218"/>
                  <a:pt x="5663821" y="805218"/>
                </a:cubicBezTo>
                <a:lnTo>
                  <a:pt x="6107373" y="784747"/>
                </a:lnTo>
                <a:cubicBezTo>
                  <a:pt x="6214281" y="777923"/>
                  <a:pt x="6227929" y="775648"/>
                  <a:pt x="6305266" y="764275"/>
                </a:cubicBezTo>
                <a:cubicBezTo>
                  <a:pt x="6382603" y="752902"/>
                  <a:pt x="6482687" y="733568"/>
                  <a:pt x="6571397" y="716508"/>
                </a:cubicBezTo>
                <a:cubicBezTo>
                  <a:pt x="6660107" y="699448"/>
                  <a:pt x="6765877" y="680114"/>
                  <a:pt x="6837528" y="661917"/>
                </a:cubicBezTo>
                <a:cubicBezTo>
                  <a:pt x="6909179" y="643720"/>
                  <a:pt x="6955808" y="626660"/>
                  <a:pt x="7001301" y="607326"/>
                </a:cubicBezTo>
                <a:cubicBezTo>
                  <a:pt x="7046794" y="587992"/>
                  <a:pt x="7085463" y="562971"/>
                  <a:pt x="7110484" y="545911"/>
                </a:cubicBezTo>
                <a:cubicBezTo>
                  <a:pt x="7135505" y="528851"/>
                  <a:pt x="7151427" y="504968"/>
                  <a:pt x="7151427" y="504968"/>
                </a:cubicBezTo>
                <a:cubicBezTo>
                  <a:pt x="7160526" y="494732"/>
                  <a:pt x="7145741" y="489045"/>
                  <a:pt x="7165075" y="484496"/>
                </a:cubicBezTo>
                <a:cubicBezTo>
                  <a:pt x="7184409" y="479947"/>
                  <a:pt x="7267433" y="477672"/>
                  <a:pt x="7267433" y="477672"/>
                </a:cubicBezTo>
                <a:cubicBezTo>
                  <a:pt x="7303827" y="475397"/>
                  <a:pt x="7315200" y="481084"/>
                  <a:pt x="7383439" y="470848"/>
                </a:cubicBezTo>
                <a:cubicBezTo>
                  <a:pt x="7451678" y="460612"/>
                  <a:pt x="7539251" y="434454"/>
                  <a:pt x="7676866" y="416257"/>
                </a:cubicBezTo>
                <a:cubicBezTo>
                  <a:pt x="7814481" y="398060"/>
                  <a:pt x="8077200" y="381000"/>
                  <a:pt x="8209128" y="361666"/>
                </a:cubicBezTo>
                <a:cubicBezTo>
                  <a:pt x="8341056" y="342332"/>
                  <a:pt x="8366078" y="327547"/>
                  <a:pt x="8468436" y="300251"/>
                </a:cubicBezTo>
                <a:cubicBezTo>
                  <a:pt x="8570794" y="272956"/>
                  <a:pt x="8823278" y="197893"/>
                  <a:pt x="8823278" y="197893"/>
                </a:cubicBezTo>
                <a:lnTo>
                  <a:pt x="8823278" y="197893"/>
                </a:lnTo>
              </a:path>
            </a:pathLst>
          </a:cu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solidFill>
                  <a:schemeClr val="bg1"/>
                </a:solidFill>
              </a:ln>
              <a:solidFill>
                <a:srgbClr val="000000"/>
              </a:solidFill>
              <a:effectLst/>
              <a:uFillTx/>
            </a:endParaRPr>
          </a:p>
        </p:txBody>
      </p:sp>
      <p:sp>
        <p:nvSpPr>
          <p:cNvPr id="20" name="Chord 19">
            <a:extLst>
              <a:ext uri="{FF2B5EF4-FFF2-40B4-BE49-F238E27FC236}">
                <a16:creationId xmlns:a16="http://schemas.microsoft.com/office/drawing/2014/main" id="{4569FC7D-70A3-4800-7ADD-8CE3E53623E1}"/>
              </a:ext>
            </a:extLst>
          </p:cNvPr>
          <p:cNvSpPr>
            <a:spLocks noGrp="1" noRot="1" noMove="1" noResize="1" noEditPoints="1" noAdjustHandles="1" noChangeArrowheads="1" noChangeShapeType="1"/>
          </p:cNvSpPr>
          <p:nvPr/>
        </p:nvSpPr>
        <p:spPr>
          <a:xfrm rot="6847466">
            <a:off x="6638342" y="507913"/>
            <a:ext cx="2369742" cy="1813058"/>
          </a:xfrm>
          <a:prstGeom prst="chord">
            <a:avLst>
              <a:gd name="adj1" fmla="val 2700000"/>
              <a:gd name="adj2" fmla="val 15915235"/>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9" name="Flowchart: Delay 18">
            <a:extLst>
              <a:ext uri="{FF2B5EF4-FFF2-40B4-BE49-F238E27FC236}">
                <a16:creationId xmlns:a16="http://schemas.microsoft.com/office/drawing/2014/main" id="{3B527323-418E-5970-C2B2-01471E3C1AEA}"/>
              </a:ext>
            </a:extLst>
          </p:cNvPr>
          <p:cNvSpPr>
            <a:spLocks/>
          </p:cNvSpPr>
          <p:nvPr/>
        </p:nvSpPr>
        <p:spPr>
          <a:xfrm rot="16200000">
            <a:off x="7307113" y="800184"/>
            <a:ext cx="2465060" cy="1247879"/>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2" name="Right Triangle 21">
            <a:extLst>
              <a:ext uri="{FF2B5EF4-FFF2-40B4-BE49-F238E27FC236}">
                <a16:creationId xmlns:a16="http://schemas.microsoft.com/office/drawing/2014/main" id="{9410C64E-3BCC-1DDB-3589-DD019F0DFA25}"/>
              </a:ext>
            </a:extLst>
          </p:cNvPr>
          <p:cNvSpPr>
            <a:spLocks noGrp="1" noRot="1" noMove="1" noResize="1" noEditPoints="1" noAdjustHandles="1" noChangeArrowheads="1" noChangeShapeType="1"/>
          </p:cNvSpPr>
          <p:nvPr/>
        </p:nvSpPr>
        <p:spPr>
          <a:xfrm rot="10800000">
            <a:off x="7710367" y="1744843"/>
            <a:ext cx="205335" cy="120076"/>
          </a:xfrm>
          <a:prstGeom prst="rtTriangle">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37" name="Straight Connector 36">
            <a:extLst>
              <a:ext uri="{FF2B5EF4-FFF2-40B4-BE49-F238E27FC236}">
                <a16:creationId xmlns:a16="http://schemas.microsoft.com/office/drawing/2014/main" id="{D60F0B43-4D3F-3103-31FE-AD46B4898781}"/>
              </a:ext>
            </a:extLst>
          </p:cNvPr>
          <p:cNvCxnSpPr>
            <a:cxnSpLocks noGrp="1" noRot="1" noMove="1" noResize="1" noEditPoints="1" noAdjustHandles="1" noChangeArrowheads="1" noChangeShapeType="1"/>
            <a:stCxn id="22" idx="4"/>
          </p:cNvCxnSpPr>
          <p:nvPr/>
        </p:nvCxnSpPr>
        <p:spPr>
          <a:xfrm>
            <a:off x="7710367" y="1744843"/>
            <a:ext cx="205335" cy="120076"/>
          </a:xfrm>
          <a:prstGeom prst="line">
            <a:avLst/>
          </a:prstGeom>
          <a:noFill/>
          <a:ln w="317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38" name="Flowchart: Delay 37">
            <a:extLst>
              <a:ext uri="{FF2B5EF4-FFF2-40B4-BE49-F238E27FC236}">
                <a16:creationId xmlns:a16="http://schemas.microsoft.com/office/drawing/2014/main" id="{129FFC12-F43F-79AA-C2E6-F98E52DBB066}"/>
              </a:ext>
            </a:extLst>
          </p:cNvPr>
          <p:cNvSpPr>
            <a:spLocks/>
          </p:cNvSpPr>
          <p:nvPr/>
        </p:nvSpPr>
        <p:spPr>
          <a:xfrm rot="16200000">
            <a:off x="7217418" y="1146330"/>
            <a:ext cx="2199455" cy="821194"/>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2" name="Flowchart: Delay 41">
            <a:extLst>
              <a:ext uri="{FF2B5EF4-FFF2-40B4-BE49-F238E27FC236}">
                <a16:creationId xmlns:a16="http://schemas.microsoft.com/office/drawing/2014/main" id="{3CDEF70A-6B34-A794-1B79-EFF267A6D868}"/>
              </a:ext>
            </a:extLst>
          </p:cNvPr>
          <p:cNvSpPr>
            <a:spLocks noGrp="1" noRot="1" noMove="1" noResize="1" noEditPoints="1" noAdjustHandles="1" noChangeArrowheads="1" noChangeShapeType="1"/>
          </p:cNvSpPr>
          <p:nvPr/>
        </p:nvSpPr>
        <p:spPr>
          <a:xfrm rot="16200000">
            <a:off x="-118781" y="701869"/>
            <a:ext cx="1048593" cy="811034"/>
          </a:xfrm>
          <a:prstGeom prst="flowChartDelay">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1" name="Flowchart: Delay 40">
            <a:extLst>
              <a:ext uri="{FF2B5EF4-FFF2-40B4-BE49-F238E27FC236}">
                <a16:creationId xmlns:a16="http://schemas.microsoft.com/office/drawing/2014/main" id="{FD5126A3-369D-D016-78F1-5E86FFD4163F}"/>
              </a:ext>
            </a:extLst>
          </p:cNvPr>
          <p:cNvSpPr>
            <a:spLocks noGrp="1" noRot="1" noMove="1" noResize="1" noEditPoints="1" noAdjustHandles="1" noChangeArrowheads="1" noChangeShapeType="1"/>
          </p:cNvSpPr>
          <p:nvPr/>
        </p:nvSpPr>
        <p:spPr>
          <a:xfrm rot="16200000">
            <a:off x="-577398" y="1329441"/>
            <a:ext cx="1574205" cy="442278"/>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5" name="Rectangle 44">
            <a:extLst>
              <a:ext uri="{FF2B5EF4-FFF2-40B4-BE49-F238E27FC236}">
                <a16:creationId xmlns:a16="http://schemas.microsoft.com/office/drawing/2014/main" id="{4768D5F1-5E5A-2364-F519-9F8BD053F826}"/>
              </a:ext>
            </a:extLst>
          </p:cNvPr>
          <p:cNvSpPr>
            <a:spLocks noGrp="1" noRot="1" noMove="1" noResize="1" noEditPoints="1" noAdjustHandles="1" noChangeArrowheads="1" noChangeShapeType="1"/>
          </p:cNvSpPr>
          <p:nvPr/>
        </p:nvSpPr>
        <p:spPr>
          <a:xfrm>
            <a:off x="0" y="763477"/>
            <a:ext cx="140964" cy="558792"/>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7" name="Flowchart: Terminator 46">
            <a:extLst>
              <a:ext uri="{FF2B5EF4-FFF2-40B4-BE49-F238E27FC236}">
                <a16:creationId xmlns:a16="http://schemas.microsoft.com/office/drawing/2014/main" id="{67FCD451-78D7-457E-A09B-B908A50D7431}"/>
              </a:ext>
            </a:extLst>
          </p:cNvPr>
          <p:cNvSpPr>
            <a:spLocks noGrp="1" noRot="1" noMove="1" noResize="1" noEditPoints="1" noAdjustHandles="1" noChangeArrowheads="1" noChangeShapeType="1"/>
          </p:cNvSpPr>
          <p:nvPr/>
        </p:nvSpPr>
        <p:spPr>
          <a:xfrm>
            <a:off x="0" y="699156"/>
            <a:ext cx="274628" cy="145368"/>
          </a:xfrm>
          <a:prstGeom prst="flowChartTerminator">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8" name="Rectangle 47">
            <a:extLst>
              <a:ext uri="{FF2B5EF4-FFF2-40B4-BE49-F238E27FC236}">
                <a16:creationId xmlns:a16="http://schemas.microsoft.com/office/drawing/2014/main" id="{919BB83B-9F7C-0DFE-F394-CD06D4E8EB29}"/>
              </a:ext>
            </a:extLst>
          </p:cNvPr>
          <p:cNvSpPr>
            <a:spLocks noGrp="1" noRot="1" noMove="1" noResize="1" noEditPoints="1" noAdjustHandles="1" noChangeArrowheads="1" noChangeShapeType="1"/>
          </p:cNvSpPr>
          <p:nvPr/>
        </p:nvSpPr>
        <p:spPr>
          <a:xfrm>
            <a:off x="0" y="699156"/>
            <a:ext cx="45719" cy="145368"/>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6" name="Flowchart: Terminator 45">
            <a:extLst>
              <a:ext uri="{FF2B5EF4-FFF2-40B4-BE49-F238E27FC236}">
                <a16:creationId xmlns:a16="http://schemas.microsoft.com/office/drawing/2014/main" id="{D2C91822-2D78-2E5F-0AB7-E71D4DD35F31}"/>
              </a:ext>
            </a:extLst>
          </p:cNvPr>
          <p:cNvSpPr>
            <a:spLocks noGrp="1" noRot="1" noMove="1" noResize="1" noEditPoints="1" noAdjustHandles="1" noChangeArrowheads="1" noChangeShapeType="1"/>
          </p:cNvSpPr>
          <p:nvPr/>
        </p:nvSpPr>
        <p:spPr>
          <a:xfrm rot="16200000">
            <a:off x="-35557" y="797660"/>
            <a:ext cx="345742" cy="274628"/>
          </a:xfrm>
          <a:prstGeom prst="flowChartTerminator">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3" name="Flowchart: Delay 42">
            <a:extLst>
              <a:ext uri="{FF2B5EF4-FFF2-40B4-BE49-F238E27FC236}">
                <a16:creationId xmlns:a16="http://schemas.microsoft.com/office/drawing/2014/main" id="{0A4E7316-D68C-F772-4D40-6308D4625A24}"/>
              </a:ext>
            </a:extLst>
          </p:cNvPr>
          <p:cNvSpPr>
            <a:spLocks/>
          </p:cNvSpPr>
          <p:nvPr/>
        </p:nvSpPr>
        <p:spPr>
          <a:xfrm rot="16200000">
            <a:off x="-423472" y="1480315"/>
            <a:ext cx="1418755" cy="289878"/>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Arrow: Right 34">
            <a:extLst>
              <a:ext uri="{FF2B5EF4-FFF2-40B4-BE49-F238E27FC236}">
                <a16:creationId xmlns:a16="http://schemas.microsoft.com/office/drawing/2014/main" id="{316AF6EB-B08D-F834-886F-E4ED45BD292C}"/>
              </a:ext>
            </a:extLst>
          </p:cNvPr>
          <p:cNvSpPr/>
          <p:nvPr/>
        </p:nvSpPr>
        <p:spPr>
          <a:xfrm>
            <a:off x="61398" y="1773931"/>
            <a:ext cx="8797080" cy="487753"/>
          </a:xfrm>
          <a:prstGeom prst="rightArrow">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rPr>
              <a:t>Digital Maturity over Time </a:t>
            </a:r>
          </a:p>
        </p:txBody>
      </p:sp>
      <p:sp>
        <p:nvSpPr>
          <p:cNvPr id="51" name="TextBox 50">
            <a:extLst>
              <a:ext uri="{FF2B5EF4-FFF2-40B4-BE49-F238E27FC236}">
                <a16:creationId xmlns:a16="http://schemas.microsoft.com/office/drawing/2014/main" id="{6431B682-140F-A471-CEA2-8C9D3F57FF39}"/>
              </a:ext>
            </a:extLst>
          </p:cNvPr>
          <p:cNvSpPr txBox="1"/>
          <p:nvPr/>
        </p:nvSpPr>
        <p:spPr>
          <a:xfrm>
            <a:off x="0" y="4001406"/>
            <a:ext cx="1086576"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Dependable IT equipment &amp; robust Wi-Fi</a:t>
            </a:r>
          </a:p>
        </p:txBody>
      </p:sp>
      <p:sp>
        <p:nvSpPr>
          <p:cNvPr id="52" name="TextBox 51">
            <a:extLst>
              <a:ext uri="{FF2B5EF4-FFF2-40B4-BE49-F238E27FC236}">
                <a16:creationId xmlns:a16="http://schemas.microsoft.com/office/drawing/2014/main" id="{E93CA4D4-CD83-A7DF-731A-1CDA908BF84E}"/>
              </a:ext>
            </a:extLst>
          </p:cNvPr>
          <p:cNvSpPr txBox="1"/>
          <p:nvPr/>
        </p:nvSpPr>
        <p:spPr>
          <a:xfrm>
            <a:off x="-7965" y="3396767"/>
            <a:ext cx="1086576"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Paperless / Paper-light records captured electronically </a:t>
            </a:r>
          </a:p>
        </p:txBody>
      </p:sp>
      <p:sp>
        <p:nvSpPr>
          <p:cNvPr id="53" name="TextBox 52">
            <a:extLst>
              <a:ext uri="{FF2B5EF4-FFF2-40B4-BE49-F238E27FC236}">
                <a16:creationId xmlns:a16="http://schemas.microsoft.com/office/drawing/2014/main" id="{A6D32FAC-8170-14E6-B46C-18079F538276}"/>
              </a:ext>
            </a:extLst>
          </p:cNvPr>
          <p:cNvSpPr txBox="1"/>
          <p:nvPr/>
        </p:nvSpPr>
        <p:spPr>
          <a:xfrm>
            <a:off x="-31364" y="2455621"/>
            <a:ext cx="1190435"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Clinical &amp; Care data stored safely in the Cloud and </a:t>
            </a:r>
            <a:r>
              <a:rPr lang="en-GB" sz="900" b="0" dirty="0">
                <a:solidFill>
                  <a:srgbClr val="1F355E"/>
                </a:solidFill>
                <a:latin typeface="Arial" panose="020B0604020202020204" pitchFamily="34" charset="0"/>
                <a:cs typeface="Arial" panose="020B0604020202020204" pitchFamily="34" charset="0"/>
              </a:rPr>
              <a:t>expanding our existing</a:t>
            </a:r>
            <a:r>
              <a:rPr kumimoji="0" lang="en-GB" sz="9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 cloud-based service provision</a:t>
            </a:r>
          </a:p>
        </p:txBody>
      </p:sp>
      <p:sp>
        <p:nvSpPr>
          <p:cNvPr id="54" name="TextBox 53">
            <a:extLst>
              <a:ext uri="{FF2B5EF4-FFF2-40B4-BE49-F238E27FC236}">
                <a16:creationId xmlns:a16="http://schemas.microsoft.com/office/drawing/2014/main" id="{6623742A-619D-E830-60A5-21B9C8B430E7}"/>
              </a:ext>
            </a:extLst>
          </p:cNvPr>
          <p:cNvSpPr txBox="1"/>
          <p:nvPr/>
        </p:nvSpPr>
        <p:spPr>
          <a:xfrm>
            <a:off x="1125362" y="3018275"/>
            <a:ext cx="1389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A Digital Workforce Strategy </a:t>
            </a:r>
            <a:r>
              <a:rPr lang="en-GB" sz="900" b="0" dirty="0">
                <a:solidFill>
                  <a:srgbClr val="1F355E"/>
                </a:solidFill>
                <a:latin typeface="Arial" panose="020B0604020202020204" pitchFamily="34" charset="0"/>
                <a:cs typeface="Arial" panose="020B0604020202020204" pitchFamily="34" charset="0"/>
              </a:rPr>
              <a:t>that </a:t>
            </a:r>
            <a:r>
              <a:rPr kumimoji="0" lang="en-GB" sz="9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attracts and retains top talent &amp; valuable skills</a:t>
            </a:r>
          </a:p>
        </p:txBody>
      </p:sp>
      <p:sp>
        <p:nvSpPr>
          <p:cNvPr id="59" name="TextBox 58">
            <a:extLst>
              <a:ext uri="{FF2B5EF4-FFF2-40B4-BE49-F238E27FC236}">
                <a16:creationId xmlns:a16="http://schemas.microsoft.com/office/drawing/2014/main" id="{83D269E9-9D11-F350-DC54-7C911F5F50AF}"/>
              </a:ext>
            </a:extLst>
          </p:cNvPr>
          <p:cNvSpPr txBox="1"/>
          <p:nvPr/>
        </p:nvSpPr>
        <p:spPr>
          <a:xfrm>
            <a:off x="1112338" y="2518564"/>
            <a:ext cx="139553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Enhanced patient facing digital tools that empower our people</a:t>
            </a:r>
          </a:p>
        </p:txBody>
      </p:sp>
      <p:sp>
        <p:nvSpPr>
          <p:cNvPr id="65" name="TextBox 64">
            <a:extLst>
              <a:ext uri="{FF2B5EF4-FFF2-40B4-BE49-F238E27FC236}">
                <a16:creationId xmlns:a16="http://schemas.microsoft.com/office/drawing/2014/main" id="{D21F460C-C3D2-D030-1D06-1144094813DE}"/>
              </a:ext>
            </a:extLst>
          </p:cNvPr>
          <p:cNvSpPr txBox="1"/>
          <p:nvPr/>
        </p:nvSpPr>
        <p:spPr>
          <a:xfrm>
            <a:off x="1100568" y="3629409"/>
            <a:ext cx="1416652"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Identity management through ‘single-sign-on’ ensures staff need only log-in once to access all the systems they need </a:t>
            </a:r>
            <a:b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fo</a:t>
            </a:r>
            <a:r>
              <a:rPr lang="en-GB" sz="900" b="0">
                <a:solidFill>
                  <a:srgbClr val="1F355E"/>
                </a:solidFill>
                <a:latin typeface="Arial" panose="020B0604020202020204" pitchFamily="34" charset="0"/>
                <a:cs typeface="Arial" panose="020B0604020202020204" pitchFamily="34" charset="0"/>
              </a:rPr>
              <a:t>r their session </a:t>
            </a:r>
            <a:endPar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66" name="TextBox 65">
            <a:extLst>
              <a:ext uri="{FF2B5EF4-FFF2-40B4-BE49-F238E27FC236}">
                <a16:creationId xmlns:a16="http://schemas.microsoft.com/office/drawing/2014/main" id="{051DDF80-A122-A2E4-5738-7A47F6A134C2}"/>
              </a:ext>
            </a:extLst>
          </p:cNvPr>
          <p:cNvSpPr txBox="1"/>
          <p:nvPr/>
        </p:nvSpPr>
        <p:spPr>
          <a:xfrm>
            <a:off x="2450826" y="2728692"/>
            <a:ext cx="1711985"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Dedicated projects target the biggest gaps in current digital provision e.g. mental health and community </a:t>
            </a:r>
          </a:p>
        </p:txBody>
      </p:sp>
      <p:sp>
        <p:nvSpPr>
          <p:cNvPr id="67" name="TextBox 66">
            <a:extLst>
              <a:ext uri="{FF2B5EF4-FFF2-40B4-BE49-F238E27FC236}">
                <a16:creationId xmlns:a16="http://schemas.microsoft.com/office/drawing/2014/main" id="{21BDBD78-D6BA-B1FB-7257-38085497981E}"/>
              </a:ext>
            </a:extLst>
          </p:cNvPr>
          <p:cNvSpPr txBox="1"/>
          <p:nvPr/>
        </p:nvSpPr>
        <p:spPr>
          <a:xfrm>
            <a:off x="2501222" y="3871287"/>
            <a:ext cx="168441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A unified Digital Training and Support offer improves staff digital literacy and confidence using digital tools </a:t>
            </a:r>
          </a:p>
        </p:txBody>
      </p:sp>
      <p:sp>
        <p:nvSpPr>
          <p:cNvPr id="68" name="TextBox 67">
            <a:extLst>
              <a:ext uri="{FF2B5EF4-FFF2-40B4-BE49-F238E27FC236}">
                <a16:creationId xmlns:a16="http://schemas.microsoft.com/office/drawing/2014/main" id="{7CADFDF8-5E77-CF3D-C46F-D9881741AFAB}"/>
              </a:ext>
            </a:extLst>
          </p:cNvPr>
          <p:cNvSpPr txBox="1"/>
          <p:nvPr/>
        </p:nvSpPr>
        <p:spPr>
          <a:xfrm>
            <a:off x="2467319" y="3348242"/>
            <a:ext cx="171198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Common data standards and data entry create a single version of the truth </a:t>
            </a:r>
          </a:p>
        </p:txBody>
      </p:sp>
      <p:sp>
        <p:nvSpPr>
          <p:cNvPr id="73" name="Rectangle 72">
            <a:extLst>
              <a:ext uri="{FF2B5EF4-FFF2-40B4-BE49-F238E27FC236}">
                <a16:creationId xmlns:a16="http://schemas.microsoft.com/office/drawing/2014/main" id="{709B1B14-DDE9-FBE5-B889-66FCE86AFAA6}"/>
              </a:ext>
            </a:extLst>
          </p:cNvPr>
          <p:cNvSpPr/>
          <p:nvPr/>
        </p:nvSpPr>
        <p:spPr>
          <a:xfrm>
            <a:off x="4173498" y="3927182"/>
            <a:ext cx="1515074" cy="5057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900" b="0" dirty="0">
                <a:solidFill>
                  <a:srgbClr val="1F355E"/>
                </a:solidFill>
                <a:latin typeface="Arial" panose="020B0604020202020204" pitchFamily="34" charset="0"/>
                <a:ea typeface="+mn-ea"/>
                <a:cs typeface="Arial" panose="020B0604020202020204" pitchFamily="34" charset="0"/>
                <a:sym typeface="Helvetica Neue Medium"/>
              </a:rPr>
              <a:t>A Digital Co-production and Innovation model supports SBU to embed best practice  and pilot new initiatives </a:t>
            </a:r>
            <a:endParaRPr kumimoji="0" lang="en-GB" sz="9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C6AA4E77-BC7C-57E5-9E0B-D454FE1D3AF1}"/>
              </a:ext>
            </a:extLst>
          </p:cNvPr>
          <p:cNvSpPr/>
          <p:nvPr/>
        </p:nvSpPr>
        <p:spPr>
          <a:xfrm>
            <a:off x="4202650" y="3116650"/>
            <a:ext cx="1481323"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An enhanced Business </a:t>
            </a:r>
            <a:r>
              <a:rPr lang="en-GB" sz="900" b="0" dirty="0">
                <a:solidFill>
                  <a:srgbClr val="1F355E"/>
                </a:solidFill>
                <a:latin typeface="Arial" panose="020B0604020202020204" pitchFamily="34" charset="0"/>
                <a:ea typeface="+mn-ea"/>
                <a:cs typeface="Arial" panose="020B0604020202020204" pitchFamily="34" charset="0"/>
                <a:sym typeface="Helvetica Neue Medium"/>
              </a:rPr>
              <a:t>I</a:t>
            </a:r>
            <a:r>
              <a:rPr kumimoji="0" lang="en-GB" sz="9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ntelligence and Analytics capability optimises the use of data to drive evidence-based decisions and  improvements in care </a:t>
            </a:r>
          </a:p>
        </p:txBody>
      </p:sp>
      <p:sp>
        <p:nvSpPr>
          <p:cNvPr id="75" name="Rectangle 74">
            <a:extLst>
              <a:ext uri="{FF2B5EF4-FFF2-40B4-BE49-F238E27FC236}">
                <a16:creationId xmlns:a16="http://schemas.microsoft.com/office/drawing/2014/main" id="{C0D9D306-0EC7-454B-C3B2-59CD493C41F9}"/>
              </a:ext>
            </a:extLst>
          </p:cNvPr>
          <p:cNvSpPr/>
          <p:nvPr/>
        </p:nvSpPr>
        <p:spPr>
          <a:xfrm>
            <a:off x="5800314" y="2900721"/>
            <a:ext cx="1830286" cy="15147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Care Data Repository (CDR) connected to an Electronic Patient Record (EPR) model provides </a:t>
            </a:r>
            <a:r>
              <a:rPr lang="en-GB" sz="900" dirty="0">
                <a:solidFill>
                  <a:srgbClr val="1F355E"/>
                </a:solidFill>
                <a:latin typeface="Arial" panose="020B0604020202020204" pitchFamily="34" charset="0"/>
                <a:ea typeface="+mn-ea"/>
                <a:cs typeface="Arial" panose="020B0604020202020204" pitchFamily="34" charset="0"/>
                <a:sym typeface="Helvetica Neue Medium"/>
              </a:rPr>
              <a:t>all</a:t>
            </a:r>
            <a:r>
              <a:rPr kumimoji="0" lang="en-GB" sz="9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clinicians with access to the patient information they need to make the best clinical decisions, </a:t>
            </a:r>
            <a:r>
              <a:rPr lang="en-GB" sz="900" dirty="0">
                <a:solidFill>
                  <a:srgbClr val="1F355E"/>
                </a:solidFill>
                <a:latin typeface="Arial" panose="020B0604020202020204" pitchFamily="34" charset="0"/>
                <a:ea typeface="+mn-ea"/>
                <a:cs typeface="Arial" panose="020B0604020202020204" pitchFamily="34" charset="0"/>
                <a:sym typeface="Helvetica Neue Medium"/>
              </a:rPr>
              <a:t>whilst providing </a:t>
            </a:r>
            <a:r>
              <a:rPr kumimoji="0" lang="en-GB" sz="90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with rich and accurate data to </a:t>
            </a:r>
            <a:r>
              <a:rPr lang="en-GB" sz="900" dirty="0">
                <a:solidFill>
                  <a:srgbClr val="1F355E"/>
                </a:solidFill>
                <a:latin typeface="Arial" panose="020B0604020202020204" pitchFamily="34" charset="0"/>
                <a:ea typeface="+mn-ea"/>
                <a:cs typeface="Arial" panose="020B0604020202020204" pitchFamily="34" charset="0"/>
                <a:sym typeface="Helvetica Neue Medium"/>
              </a:rPr>
              <a:t>plan care effectively for the people of Swansea Bay</a:t>
            </a:r>
          </a:p>
        </p:txBody>
      </p:sp>
      <p:sp>
        <p:nvSpPr>
          <p:cNvPr id="76" name="Rectangle 75">
            <a:extLst>
              <a:ext uri="{FF2B5EF4-FFF2-40B4-BE49-F238E27FC236}">
                <a16:creationId xmlns:a16="http://schemas.microsoft.com/office/drawing/2014/main" id="{91018F82-39D3-D34D-438F-2315C880295A}"/>
              </a:ext>
            </a:extLst>
          </p:cNvPr>
          <p:cNvSpPr/>
          <p:nvPr/>
        </p:nvSpPr>
        <p:spPr>
          <a:xfrm>
            <a:off x="7747460" y="2650245"/>
            <a:ext cx="1438236"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Wales App becomes </a:t>
            </a:r>
            <a:r>
              <a:rPr lang="en-GB" sz="900" b="0" dirty="0">
                <a:solidFill>
                  <a:srgbClr val="1F355E"/>
                </a:solidFill>
                <a:latin typeface="Arial" panose="020B0604020202020204" pitchFamily="34" charset="0"/>
                <a:ea typeface="+mn-ea"/>
                <a:cs typeface="Arial" panose="020B0604020202020204" pitchFamily="34" charset="0"/>
                <a:sym typeface="Helvetica Neue Medium"/>
              </a:rPr>
              <a:t>the</a:t>
            </a:r>
            <a:r>
              <a:rPr kumimoji="0" lang="en-GB" sz="9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single digital front door for patients in Wales</a:t>
            </a:r>
          </a:p>
        </p:txBody>
      </p:sp>
      <p:sp>
        <p:nvSpPr>
          <p:cNvPr id="77" name="Rectangle 76">
            <a:extLst>
              <a:ext uri="{FF2B5EF4-FFF2-40B4-BE49-F238E27FC236}">
                <a16:creationId xmlns:a16="http://schemas.microsoft.com/office/drawing/2014/main" id="{69DBADCD-61FF-3558-BB59-4F6367734BF3}"/>
              </a:ext>
            </a:extLst>
          </p:cNvPr>
          <p:cNvSpPr/>
          <p:nvPr/>
        </p:nvSpPr>
        <p:spPr>
          <a:xfrm>
            <a:off x="7767318" y="3224835"/>
            <a:ext cx="1408730" cy="5102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lang="en-GB" sz="900" b="0">
                <a:solidFill>
                  <a:srgbClr val="1F355E"/>
                </a:solidFill>
                <a:latin typeface="Arial" panose="020B0604020202020204" pitchFamily="34" charset="0"/>
                <a:ea typeface="+mn-ea"/>
                <a:cs typeface="Arial" panose="020B0604020202020204" pitchFamily="34" charset="0"/>
                <a:sym typeface="Helvetica Neue Medium"/>
              </a:rPr>
              <a:t>Advanced analytics and use of AI tools support proactive and preventative care planning and assist clinical decisions</a:t>
            </a:r>
            <a:endPar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cxnSp>
        <p:nvCxnSpPr>
          <p:cNvPr id="84" name="Straight Connector 83">
            <a:extLst>
              <a:ext uri="{FF2B5EF4-FFF2-40B4-BE49-F238E27FC236}">
                <a16:creationId xmlns:a16="http://schemas.microsoft.com/office/drawing/2014/main" id="{A4F7E70C-5662-CE54-B48B-5E2D140765BB}"/>
              </a:ext>
            </a:extLst>
          </p:cNvPr>
          <p:cNvCxnSpPr>
            <a:cxnSpLocks/>
          </p:cNvCxnSpPr>
          <p:nvPr/>
        </p:nvCxnSpPr>
        <p:spPr>
          <a:xfrm>
            <a:off x="-5" y="3441259"/>
            <a:ext cx="1178808" cy="327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67697C9-D729-7D75-E45D-166ED5A2E04C}"/>
              </a:ext>
            </a:extLst>
          </p:cNvPr>
          <p:cNvCxnSpPr>
            <a:cxnSpLocks/>
          </p:cNvCxnSpPr>
          <p:nvPr/>
        </p:nvCxnSpPr>
        <p:spPr>
          <a:xfrm>
            <a:off x="-7960" y="4028702"/>
            <a:ext cx="117880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8" name="Straight Connector 87">
            <a:extLst>
              <a:ext uri="{FF2B5EF4-FFF2-40B4-BE49-F238E27FC236}">
                <a16:creationId xmlns:a16="http://schemas.microsoft.com/office/drawing/2014/main" id="{9C1B26DB-7EC0-74A9-EB84-69D0B81E458D}"/>
              </a:ext>
            </a:extLst>
          </p:cNvPr>
          <p:cNvCxnSpPr>
            <a:cxnSpLocks/>
          </p:cNvCxnSpPr>
          <p:nvPr/>
        </p:nvCxnSpPr>
        <p:spPr>
          <a:xfrm flipH="1">
            <a:off x="1152641" y="2463735"/>
            <a:ext cx="18202" cy="201526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5" name="Straight Connector 94">
            <a:extLst>
              <a:ext uri="{FF2B5EF4-FFF2-40B4-BE49-F238E27FC236}">
                <a16:creationId xmlns:a16="http://schemas.microsoft.com/office/drawing/2014/main" id="{AE4644AE-7D61-0C01-550F-CE13E9565860}"/>
              </a:ext>
            </a:extLst>
          </p:cNvPr>
          <p:cNvCxnSpPr>
            <a:cxnSpLocks/>
          </p:cNvCxnSpPr>
          <p:nvPr/>
        </p:nvCxnSpPr>
        <p:spPr>
          <a:xfrm flipH="1">
            <a:off x="2489974" y="2528245"/>
            <a:ext cx="24586" cy="197175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C3AA8BE-09DC-A23F-8671-B1D1F493FA14}"/>
              </a:ext>
            </a:extLst>
          </p:cNvPr>
          <p:cNvCxnSpPr>
            <a:cxnSpLocks/>
          </p:cNvCxnSpPr>
          <p:nvPr/>
        </p:nvCxnSpPr>
        <p:spPr>
          <a:xfrm>
            <a:off x="1152641" y="3679164"/>
            <a:ext cx="133536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4053374C-50BF-A611-7910-EF6133FCEB72}"/>
              </a:ext>
            </a:extLst>
          </p:cNvPr>
          <p:cNvCxnSpPr>
            <a:cxnSpLocks/>
          </p:cNvCxnSpPr>
          <p:nvPr/>
        </p:nvCxnSpPr>
        <p:spPr>
          <a:xfrm>
            <a:off x="1152641" y="3025247"/>
            <a:ext cx="135523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3" name="Straight Connector 102">
            <a:extLst>
              <a:ext uri="{FF2B5EF4-FFF2-40B4-BE49-F238E27FC236}">
                <a16:creationId xmlns:a16="http://schemas.microsoft.com/office/drawing/2014/main" id="{6DC9F2E3-DE01-D277-7C6B-01AF53FCE733}"/>
              </a:ext>
            </a:extLst>
          </p:cNvPr>
          <p:cNvCxnSpPr>
            <a:cxnSpLocks/>
          </p:cNvCxnSpPr>
          <p:nvPr/>
        </p:nvCxnSpPr>
        <p:spPr>
          <a:xfrm>
            <a:off x="2507872" y="3383296"/>
            <a:ext cx="1654939" cy="2118"/>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5" name="Straight Connector 104">
            <a:extLst>
              <a:ext uri="{FF2B5EF4-FFF2-40B4-BE49-F238E27FC236}">
                <a16:creationId xmlns:a16="http://schemas.microsoft.com/office/drawing/2014/main" id="{9107502E-1BE9-A21A-2569-BA796AD77F0E}"/>
              </a:ext>
            </a:extLst>
          </p:cNvPr>
          <p:cNvCxnSpPr>
            <a:cxnSpLocks/>
          </p:cNvCxnSpPr>
          <p:nvPr/>
        </p:nvCxnSpPr>
        <p:spPr>
          <a:xfrm>
            <a:off x="2529267" y="3887150"/>
            <a:ext cx="3173250" cy="450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7" name="Straight Connector 106">
            <a:extLst>
              <a:ext uri="{FF2B5EF4-FFF2-40B4-BE49-F238E27FC236}">
                <a16:creationId xmlns:a16="http://schemas.microsoft.com/office/drawing/2014/main" id="{B93E843A-4DF7-5392-0AE7-691046863EDD}"/>
              </a:ext>
            </a:extLst>
          </p:cNvPr>
          <p:cNvCxnSpPr>
            <a:cxnSpLocks/>
          </p:cNvCxnSpPr>
          <p:nvPr/>
        </p:nvCxnSpPr>
        <p:spPr>
          <a:xfrm flipH="1">
            <a:off x="4141417" y="2782747"/>
            <a:ext cx="13943" cy="111821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9" name="Straight Connector 108">
            <a:extLst>
              <a:ext uri="{FF2B5EF4-FFF2-40B4-BE49-F238E27FC236}">
                <a16:creationId xmlns:a16="http://schemas.microsoft.com/office/drawing/2014/main" id="{F43B2FD3-6168-1403-1C49-B9723408031F}"/>
              </a:ext>
            </a:extLst>
          </p:cNvPr>
          <p:cNvCxnSpPr>
            <a:cxnSpLocks/>
          </p:cNvCxnSpPr>
          <p:nvPr/>
        </p:nvCxnSpPr>
        <p:spPr>
          <a:xfrm>
            <a:off x="4142313" y="3879199"/>
            <a:ext cx="0" cy="632347"/>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4" name="Straight Connector 113">
            <a:extLst>
              <a:ext uri="{FF2B5EF4-FFF2-40B4-BE49-F238E27FC236}">
                <a16:creationId xmlns:a16="http://schemas.microsoft.com/office/drawing/2014/main" id="{7FF7FCA1-E6E0-BE95-972F-474C66DF28CF}"/>
              </a:ext>
            </a:extLst>
          </p:cNvPr>
          <p:cNvCxnSpPr>
            <a:cxnSpLocks/>
          </p:cNvCxnSpPr>
          <p:nvPr/>
        </p:nvCxnSpPr>
        <p:spPr>
          <a:xfrm>
            <a:off x="5702517" y="2804615"/>
            <a:ext cx="0" cy="170693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8" name="Straight Connector 117">
            <a:extLst>
              <a:ext uri="{FF2B5EF4-FFF2-40B4-BE49-F238E27FC236}">
                <a16:creationId xmlns:a16="http://schemas.microsoft.com/office/drawing/2014/main" id="{92A1065C-CE11-03FF-6E50-8F15274A3D83}"/>
              </a:ext>
            </a:extLst>
          </p:cNvPr>
          <p:cNvCxnSpPr>
            <a:cxnSpLocks/>
          </p:cNvCxnSpPr>
          <p:nvPr/>
        </p:nvCxnSpPr>
        <p:spPr>
          <a:xfrm>
            <a:off x="7733127" y="2393346"/>
            <a:ext cx="0" cy="208565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20" name="Straight Connector 119">
            <a:extLst>
              <a:ext uri="{FF2B5EF4-FFF2-40B4-BE49-F238E27FC236}">
                <a16:creationId xmlns:a16="http://schemas.microsoft.com/office/drawing/2014/main" id="{E0427160-9002-07AA-33AC-033EB7E51D67}"/>
              </a:ext>
            </a:extLst>
          </p:cNvPr>
          <p:cNvCxnSpPr>
            <a:cxnSpLocks/>
          </p:cNvCxnSpPr>
          <p:nvPr/>
        </p:nvCxnSpPr>
        <p:spPr>
          <a:xfrm>
            <a:off x="7754397" y="3128673"/>
            <a:ext cx="1371055"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35" name="Arrow: Right 134">
            <a:extLst>
              <a:ext uri="{FF2B5EF4-FFF2-40B4-BE49-F238E27FC236}">
                <a16:creationId xmlns:a16="http://schemas.microsoft.com/office/drawing/2014/main" id="{0A54A925-D7DF-9516-75F1-EBE5A557FCF3}"/>
              </a:ext>
            </a:extLst>
          </p:cNvPr>
          <p:cNvSpPr/>
          <p:nvPr/>
        </p:nvSpPr>
        <p:spPr>
          <a:xfrm rot="10800000" flipH="1" flipV="1">
            <a:off x="201713" y="2043920"/>
            <a:ext cx="8526029" cy="309041"/>
          </a:xfrm>
          <a:prstGeom prst="rightArrow">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rPr>
              <a:t>Partnering with Local, </a:t>
            </a:r>
            <a:r>
              <a:rPr lang="en-GB" sz="1050" dirty="0">
                <a:solidFill>
                  <a:schemeClr val="bg1"/>
                </a:solidFill>
                <a:latin typeface="Arial Black" panose="020B0A04020102020204" pitchFamily="34" charset="0"/>
                <a:ea typeface="+mn-ea"/>
                <a:cs typeface="+mn-cs"/>
                <a:sym typeface="Helvetica Neue Medium"/>
              </a:rPr>
              <a:t>Regional and </a:t>
            </a:r>
            <a:r>
              <a:rPr kumimoji="0" lang="en-GB" sz="1050" i="0" u="none" strike="noStrike" cap="none" spc="0" normalizeH="0" baseline="0" dirty="0">
                <a:ln>
                  <a:noFill/>
                </a:ln>
                <a:solidFill>
                  <a:schemeClr val="bg1"/>
                </a:solidFill>
                <a:effectLst/>
                <a:uFillTx/>
                <a:latin typeface="Arial Black" panose="020B0A04020102020204" pitchFamily="34" charset="0"/>
                <a:ea typeface="+mn-ea"/>
                <a:cs typeface="+mn-cs"/>
                <a:sym typeface="Helvetica Neue Medium"/>
              </a:rPr>
              <a:t>National Programmes </a:t>
            </a:r>
          </a:p>
        </p:txBody>
      </p:sp>
      <p:sp>
        <p:nvSpPr>
          <p:cNvPr id="5" name="TextBox 4">
            <a:extLst>
              <a:ext uri="{FF2B5EF4-FFF2-40B4-BE49-F238E27FC236}">
                <a16:creationId xmlns:a16="http://schemas.microsoft.com/office/drawing/2014/main" id="{A2C892C5-6683-F2BD-1247-506EFA393504}"/>
              </a:ext>
            </a:extLst>
          </p:cNvPr>
          <p:cNvSpPr txBox="1"/>
          <p:nvPr/>
        </p:nvSpPr>
        <p:spPr>
          <a:xfrm>
            <a:off x="5872492" y="2540817"/>
            <a:ext cx="1594007" cy="28725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dirty="0">
                <a:ln>
                  <a:noFill/>
                </a:ln>
                <a:solidFill>
                  <a:srgbClr val="1F355E"/>
                </a:solidFill>
                <a:effectLst/>
                <a:uFillTx/>
                <a:latin typeface="Arial Black" panose="020B0A04020102020204" pitchFamily="34" charset="0"/>
                <a:cs typeface="Arial" panose="020B0604020202020204" pitchFamily="34" charset="0"/>
                <a:sym typeface="Helvetica Neue"/>
              </a:rPr>
              <a:t>The critical step </a:t>
            </a:r>
          </a:p>
        </p:txBody>
      </p:sp>
      <p:cxnSp>
        <p:nvCxnSpPr>
          <p:cNvPr id="3" name="Straight Connector 2">
            <a:extLst>
              <a:ext uri="{FF2B5EF4-FFF2-40B4-BE49-F238E27FC236}">
                <a16:creationId xmlns:a16="http://schemas.microsoft.com/office/drawing/2014/main" id="{51CE1159-DCEB-2C86-1722-C820A8F8A578}"/>
              </a:ext>
            </a:extLst>
          </p:cNvPr>
          <p:cNvCxnSpPr>
            <a:cxnSpLocks/>
          </p:cNvCxnSpPr>
          <p:nvPr/>
        </p:nvCxnSpPr>
        <p:spPr>
          <a:xfrm>
            <a:off x="7733127" y="3859977"/>
            <a:ext cx="141087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0" name="Rectangle 9">
            <a:extLst>
              <a:ext uri="{FF2B5EF4-FFF2-40B4-BE49-F238E27FC236}">
                <a16:creationId xmlns:a16="http://schemas.microsoft.com/office/drawing/2014/main" id="{B266B4F7-A5CB-09AB-F2DD-B69628B0B61A}"/>
              </a:ext>
            </a:extLst>
          </p:cNvPr>
          <p:cNvSpPr/>
          <p:nvPr/>
        </p:nvSpPr>
        <p:spPr>
          <a:xfrm>
            <a:off x="7767969" y="3933382"/>
            <a:ext cx="1341187"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GB" sz="900" b="0">
                <a:solidFill>
                  <a:srgbClr val="1F355E"/>
                </a:solidFill>
                <a:latin typeface="Arial" panose="020B0604020202020204" pitchFamily="34" charset="0"/>
                <a:ea typeface="+mn-ea"/>
                <a:cs typeface="Arial" panose="020B0604020202020204" pitchFamily="34" charset="0"/>
                <a:sym typeface="Helvetica Neue Medium"/>
              </a:rPr>
              <a:t>Capability of w</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orkflow and back-office systems </a:t>
            </a:r>
            <a:r>
              <a:rPr lang="en-GB" sz="900" b="0">
                <a:solidFill>
                  <a:srgbClr val="1F355E"/>
                </a:solidFill>
                <a:latin typeface="Arial" panose="020B0604020202020204" pitchFamily="34" charset="0"/>
                <a:ea typeface="+mn-ea"/>
                <a:cs typeface="Arial" panose="020B0604020202020204" pitchFamily="34" charset="0"/>
                <a:sym typeface="Helvetica Neue Medium"/>
              </a:rPr>
              <a:t>increases by linking</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into CDR and central tooling</a:t>
            </a:r>
          </a:p>
        </p:txBody>
      </p:sp>
      <p:sp>
        <p:nvSpPr>
          <p:cNvPr id="6" name="Title 1">
            <a:extLst>
              <a:ext uri="{FF2B5EF4-FFF2-40B4-BE49-F238E27FC236}">
                <a16:creationId xmlns:a16="http://schemas.microsoft.com/office/drawing/2014/main" id="{354DEFB2-6A0B-CC90-1FD2-5C890C44E08D}"/>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The journey to the future</a:t>
            </a:r>
            <a:r>
              <a:rPr lang="en-GB" sz="2400" dirty="0">
                <a:latin typeface="Gill Sans MT"/>
              </a:rPr>
              <a:t>	</a:t>
            </a:r>
            <a:endParaRPr lang="en-GB" sz="2400" dirty="0"/>
          </a:p>
        </p:txBody>
      </p:sp>
    </p:spTree>
    <p:extLst>
      <p:ext uri="{BB962C8B-B14F-4D97-AF65-F5344CB8AC3E}">
        <p14:creationId xmlns:p14="http://schemas.microsoft.com/office/powerpoint/2010/main" val="234013896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CB3413AF-710E-A4A8-B68D-0849C988356E}"/>
              </a:ext>
            </a:extLst>
          </p:cNvPr>
          <p:cNvSpPr/>
          <p:nvPr/>
        </p:nvSpPr>
        <p:spPr>
          <a:xfrm>
            <a:off x="142875" y="781080"/>
            <a:ext cx="8858250" cy="3434211"/>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pSp>
        <p:nvGrpSpPr>
          <p:cNvPr id="5" name="Group 4">
            <a:extLst>
              <a:ext uri="{FF2B5EF4-FFF2-40B4-BE49-F238E27FC236}">
                <a16:creationId xmlns:a16="http://schemas.microsoft.com/office/drawing/2014/main" id="{D4A3FACC-8B69-3BE2-9AF1-BBF4082584CB}"/>
              </a:ext>
            </a:extLst>
          </p:cNvPr>
          <p:cNvGrpSpPr/>
          <p:nvPr/>
        </p:nvGrpSpPr>
        <p:grpSpPr>
          <a:xfrm>
            <a:off x="-1" y="-5787"/>
            <a:ext cx="9143998" cy="165595"/>
            <a:chOff x="374266" y="2474302"/>
            <a:chExt cx="13719657" cy="820603"/>
          </a:xfrm>
        </p:grpSpPr>
        <p:sp>
          <p:nvSpPr>
            <p:cNvPr id="6" name="Arrow: Pentagon 5">
              <a:extLst>
                <a:ext uri="{FF2B5EF4-FFF2-40B4-BE49-F238E27FC236}">
                  <a16:creationId xmlns:a16="http://schemas.microsoft.com/office/drawing/2014/main" id="{EBD3E4A1-6A03-C164-478B-B3AD7692A5D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BEFD4460-5A75-9C40-111B-609B9EABA23A}"/>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2B8F0C4C-1F2A-F914-BFEA-89BC1DA1B489}"/>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F52E2872-1603-0F8A-0DE2-17F426E2DB04}"/>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C46CC29F-187D-523B-0183-14220A6E85F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1" name="Arrow: Chevron 10">
              <a:extLst>
                <a:ext uri="{FF2B5EF4-FFF2-40B4-BE49-F238E27FC236}">
                  <a16:creationId xmlns:a16="http://schemas.microsoft.com/office/drawing/2014/main" id="{B326EF6B-2226-60F7-353A-3B20E80AE972}"/>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cxnSp>
        <p:nvCxnSpPr>
          <p:cNvPr id="20" name="Straight Connector 19">
            <a:extLst>
              <a:ext uri="{FF2B5EF4-FFF2-40B4-BE49-F238E27FC236}">
                <a16:creationId xmlns:a16="http://schemas.microsoft.com/office/drawing/2014/main" id="{BAEF4AF8-955B-12E5-DD34-F48768B24B42}"/>
              </a:ext>
            </a:extLst>
          </p:cNvPr>
          <p:cNvCxnSpPr>
            <a:cxnSpLocks/>
            <a:stCxn id="35" idx="6"/>
            <a:endCxn id="26" idx="2"/>
          </p:cNvCxnSpPr>
          <p:nvPr/>
        </p:nvCxnSpPr>
        <p:spPr>
          <a:xfrm flipV="1">
            <a:off x="3488686"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1" name="Straight Connector 20">
            <a:extLst>
              <a:ext uri="{FF2B5EF4-FFF2-40B4-BE49-F238E27FC236}">
                <a16:creationId xmlns:a16="http://schemas.microsoft.com/office/drawing/2014/main" id="{54C005E0-A8C8-845F-99DA-5D56776B357C}"/>
              </a:ext>
            </a:extLst>
          </p:cNvPr>
          <p:cNvCxnSpPr>
            <a:cxnSpLocks/>
            <a:stCxn id="32" idx="2"/>
            <a:endCxn id="26" idx="6"/>
          </p:cNvCxnSpPr>
          <p:nvPr/>
        </p:nvCxnSpPr>
        <p:spPr>
          <a:xfrm flipH="1" flipV="1">
            <a:off x="5031269"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2" name="Straight Connector 21">
            <a:extLst>
              <a:ext uri="{FF2B5EF4-FFF2-40B4-BE49-F238E27FC236}">
                <a16:creationId xmlns:a16="http://schemas.microsoft.com/office/drawing/2014/main" id="{18047890-4EAD-6A78-9B79-BC8333308787}"/>
              </a:ext>
            </a:extLst>
          </p:cNvPr>
          <p:cNvCxnSpPr>
            <a:cxnSpLocks/>
            <a:stCxn id="32" idx="6"/>
            <a:endCxn id="29" idx="2"/>
          </p:cNvCxnSpPr>
          <p:nvPr/>
        </p:nvCxnSpPr>
        <p:spPr>
          <a:xfrm flipV="1">
            <a:off x="6573853"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3" name="Straight Connector 22">
            <a:extLst>
              <a:ext uri="{FF2B5EF4-FFF2-40B4-BE49-F238E27FC236}">
                <a16:creationId xmlns:a16="http://schemas.microsoft.com/office/drawing/2014/main" id="{393DEB73-41C1-930D-44D4-BB5A56498E69}"/>
              </a:ext>
            </a:extLst>
          </p:cNvPr>
          <p:cNvCxnSpPr>
            <a:cxnSpLocks/>
            <a:stCxn id="44" idx="6"/>
            <a:endCxn id="35" idx="2"/>
          </p:cNvCxnSpPr>
          <p:nvPr/>
        </p:nvCxnSpPr>
        <p:spPr>
          <a:xfrm>
            <a:off x="1946102"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24" name="Group 23">
            <a:extLst>
              <a:ext uri="{FF2B5EF4-FFF2-40B4-BE49-F238E27FC236}">
                <a16:creationId xmlns:a16="http://schemas.microsoft.com/office/drawing/2014/main" id="{751F1522-64F0-F70D-E94A-9144C5C35EE4}"/>
              </a:ext>
            </a:extLst>
          </p:cNvPr>
          <p:cNvGrpSpPr/>
          <p:nvPr/>
        </p:nvGrpSpPr>
        <p:grpSpPr>
          <a:xfrm>
            <a:off x="4268863" y="1766611"/>
            <a:ext cx="839014" cy="839014"/>
            <a:chOff x="5530396" y="3128714"/>
            <a:chExt cx="1118685" cy="1118685"/>
          </a:xfrm>
        </p:grpSpPr>
        <p:sp>
          <p:nvSpPr>
            <p:cNvPr id="25" name="Oval 24">
              <a:extLst>
                <a:ext uri="{FF2B5EF4-FFF2-40B4-BE49-F238E27FC236}">
                  <a16:creationId xmlns:a16="http://schemas.microsoft.com/office/drawing/2014/main" id="{78BFA2D1-F4A7-F903-9EF9-3A99B58A1CF9}"/>
                </a:ext>
              </a:extLst>
            </p:cNvPr>
            <p:cNvSpPr/>
            <p:nvPr/>
          </p:nvSpPr>
          <p:spPr>
            <a:xfrm>
              <a:off x="5530396"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26" name="Oval 25">
              <a:extLst>
                <a:ext uri="{FF2B5EF4-FFF2-40B4-BE49-F238E27FC236}">
                  <a16:creationId xmlns:a16="http://schemas.microsoft.com/office/drawing/2014/main" id="{FF4BD733-C036-173A-26AA-74A528891BBC}"/>
                </a:ext>
              </a:extLst>
            </p:cNvPr>
            <p:cNvSpPr/>
            <p:nvPr/>
          </p:nvSpPr>
          <p:spPr>
            <a:xfrm>
              <a:off x="5632538"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27" name="Group 26">
            <a:extLst>
              <a:ext uri="{FF2B5EF4-FFF2-40B4-BE49-F238E27FC236}">
                <a16:creationId xmlns:a16="http://schemas.microsoft.com/office/drawing/2014/main" id="{A6E60DB2-11FE-0997-EC38-73BE1398DC81}"/>
              </a:ext>
            </a:extLst>
          </p:cNvPr>
          <p:cNvGrpSpPr/>
          <p:nvPr/>
        </p:nvGrpSpPr>
        <p:grpSpPr>
          <a:xfrm>
            <a:off x="7354031" y="1766611"/>
            <a:ext cx="839014" cy="839014"/>
            <a:chOff x="9822874" y="3128714"/>
            <a:chExt cx="1118685" cy="1118685"/>
          </a:xfrm>
        </p:grpSpPr>
        <p:sp>
          <p:nvSpPr>
            <p:cNvPr id="28" name="Oval 27">
              <a:extLst>
                <a:ext uri="{FF2B5EF4-FFF2-40B4-BE49-F238E27FC236}">
                  <a16:creationId xmlns:a16="http://schemas.microsoft.com/office/drawing/2014/main" id="{B5531192-EBA2-CFBA-D86A-F633E4CE8863}"/>
                </a:ext>
              </a:extLst>
            </p:cNvPr>
            <p:cNvSpPr/>
            <p:nvPr/>
          </p:nvSpPr>
          <p:spPr>
            <a:xfrm>
              <a:off x="9822874"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29" name="Oval 28">
              <a:extLst>
                <a:ext uri="{FF2B5EF4-FFF2-40B4-BE49-F238E27FC236}">
                  <a16:creationId xmlns:a16="http://schemas.microsoft.com/office/drawing/2014/main" id="{9317C454-CF16-0D79-2440-E35AD514862D}"/>
                </a:ext>
              </a:extLst>
            </p:cNvPr>
            <p:cNvSpPr/>
            <p:nvPr/>
          </p:nvSpPr>
          <p:spPr>
            <a:xfrm>
              <a:off x="9925016"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30" name="Group 29">
            <a:extLst>
              <a:ext uri="{FF2B5EF4-FFF2-40B4-BE49-F238E27FC236}">
                <a16:creationId xmlns:a16="http://schemas.microsoft.com/office/drawing/2014/main" id="{C8FB4560-A863-644D-320C-3AA5F98739FA}"/>
              </a:ext>
            </a:extLst>
          </p:cNvPr>
          <p:cNvGrpSpPr/>
          <p:nvPr/>
        </p:nvGrpSpPr>
        <p:grpSpPr>
          <a:xfrm>
            <a:off x="5811447" y="2047512"/>
            <a:ext cx="839014" cy="839014"/>
            <a:chOff x="7679262" y="3508908"/>
            <a:chExt cx="1118685" cy="1118685"/>
          </a:xfrm>
        </p:grpSpPr>
        <p:sp>
          <p:nvSpPr>
            <p:cNvPr id="31" name="Oval 30">
              <a:extLst>
                <a:ext uri="{FF2B5EF4-FFF2-40B4-BE49-F238E27FC236}">
                  <a16:creationId xmlns:a16="http://schemas.microsoft.com/office/drawing/2014/main" id="{DEA4F172-F410-D548-53A8-895BB50A76E2}"/>
                </a:ext>
              </a:extLst>
            </p:cNvPr>
            <p:cNvSpPr/>
            <p:nvPr/>
          </p:nvSpPr>
          <p:spPr>
            <a:xfrm>
              <a:off x="7679262" y="3508908"/>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2" name="Oval 31">
              <a:extLst>
                <a:ext uri="{FF2B5EF4-FFF2-40B4-BE49-F238E27FC236}">
                  <a16:creationId xmlns:a16="http://schemas.microsoft.com/office/drawing/2014/main" id="{E3C7CA80-387D-D19C-B8AE-922772A7C876}"/>
                </a:ext>
              </a:extLst>
            </p:cNvPr>
            <p:cNvSpPr/>
            <p:nvPr/>
          </p:nvSpPr>
          <p:spPr>
            <a:xfrm>
              <a:off x="7781404" y="3611050"/>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33" name="Group 32">
            <a:extLst>
              <a:ext uri="{FF2B5EF4-FFF2-40B4-BE49-F238E27FC236}">
                <a16:creationId xmlns:a16="http://schemas.microsoft.com/office/drawing/2014/main" id="{FF2932FC-B443-5D63-6341-3EA4C324167B}"/>
              </a:ext>
            </a:extLst>
          </p:cNvPr>
          <p:cNvGrpSpPr/>
          <p:nvPr/>
        </p:nvGrpSpPr>
        <p:grpSpPr>
          <a:xfrm>
            <a:off x="2726280" y="2047512"/>
            <a:ext cx="839014" cy="839014"/>
            <a:chOff x="3391745" y="3497590"/>
            <a:chExt cx="1118685" cy="1118685"/>
          </a:xfrm>
        </p:grpSpPr>
        <p:sp>
          <p:nvSpPr>
            <p:cNvPr id="34" name="Oval 33">
              <a:extLst>
                <a:ext uri="{FF2B5EF4-FFF2-40B4-BE49-F238E27FC236}">
                  <a16:creationId xmlns:a16="http://schemas.microsoft.com/office/drawing/2014/main" id="{CA2C68CE-61A2-7469-9148-39D1089F7561}"/>
                </a:ext>
              </a:extLst>
            </p:cNvPr>
            <p:cNvSpPr/>
            <p:nvPr/>
          </p:nvSpPr>
          <p:spPr>
            <a:xfrm>
              <a:off x="3391745" y="3497590"/>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5" name="Oval 34">
              <a:extLst>
                <a:ext uri="{FF2B5EF4-FFF2-40B4-BE49-F238E27FC236}">
                  <a16:creationId xmlns:a16="http://schemas.microsoft.com/office/drawing/2014/main" id="{7B5C29A6-17E4-B306-FDDF-179BB99D0706}"/>
                </a:ext>
              </a:extLst>
            </p:cNvPr>
            <p:cNvSpPr/>
            <p:nvPr/>
          </p:nvSpPr>
          <p:spPr>
            <a:xfrm>
              <a:off x="3493887" y="3599732"/>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37" name="Rectangle 36">
            <a:extLst>
              <a:ext uri="{FF2B5EF4-FFF2-40B4-BE49-F238E27FC236}">
                <a16:creationId xmlns:a16="http://schemas.microsoft.com/office/drawing/2014/main" id="{07F89C8D-5A88-3682-93EE-57A398C604E3}"/>
              </a:ext>
            </a:extLst>
          </p:cNvPr>
          <p:cNvSpPr/>
          <p:nvPr/>
        </p:nvSpPr>
        <p:spPr>
          <a:xfrm>
            <a:off x="567135" y="2689303"/>
            <a:ext cx="2077033"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Collaborative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Working together as a health board, by actively engaging clinicians, non-clinical staff and our population, and maintaining a strong focus on national, regional and local partnerships</a:t>
            </a:r>
            <a:endParaRPr lang="en-GB" sz="900" b="0" kern="1200">
              <a:solidFill>
                <a:srgbClr val="1F355E"/>
              </a:solidFill>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D209305F-A23F-6F68-77F5-2A8A6E19E4EB}"/>
              </a:ext>
            </a:extLst>
          </p:cNvPr>
          <p:cNvSpPr/>
          <p:nvPr/>
        </p:nvSpPr>
        <p:spPr>
          <a:xfrm>
            <a:off x="2296468" y="928209"/>
            <a:ext cx="1685273" cy="9454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dirty="0">
                <a:solidFill>
                  <a:srgbClr val="1F355E"/>
                </a:solidFill>
                <a:latin typeface="Arial" panose="020B0604020202020204" pitchFamily="34" charset="0"/>
                <a:cs typeface="Arial" panose="020B0604020202020204" pitchFamily="34" charset="0"/>
                <a:sym typeface="Helvetica Neue Medium"/>
              </a:rPr>
              <a:t>Innovative</a:t>
            </a:r>
          </a:p>
          <a:p>
            <a:pPr defTabSz="825479"/>
            <a:r>
              <a:rPr lang="en-GB" sz="900" b="0" kern="1200" dirty="0">
                <a:solidFill>
                  <a:srgbClr val="1F355E"/>
                </a:solidFill>
                <a:latin typeface="Arial" panose="020B0604020202020204" pitchFamily="34" charset="0"/>
                <a:cs typeface="Arial" panose="020B0604020202020204" pitchFamily="34" charset="0"/>
                <a:sym typeface="Helvetica Neue Medium"/>
              </a:rPr>
              <a:t>Realising benefits through embracing creative, modern and secure approaches to deliver high-quality, efficient and value-driven solutions</a:t>
            </a:r>
          </a:p>
        </p:txBody>
      </p:sp>
      <p:sp>
        <p:nvSpPr>
          <p:cNvPr id="39" name="Rectangle 38">
            <a:extLst>
              <a:ext uri="{FF2B5EF4-FFF2-40B4-BE49-F238E27FC236}">
                <a16:creationId xmlns:a16="http://schemas.microsoft.com/office/drawing/2014/main" id="{025D8937-4800-75CA-CE38-DEEFC288F866}"/>
              </a:ext>
            </a:extLst>
          </p:cNvPr>
          <p:cNvSpPr/>
          <p:nvPr/>
        </p:nvSpPr>
        <p:spPr>
          <a:xfrm>
            <a:off x="3729517" y="2691463"/>
            <a:ext cx="1917706"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dirty="0">
                <a:solidFill>
                  <a:srgbClr val="1F355E"/>
                </a:solidFill>
                <a:latin typeface="Arial" panose="020B0604020202020204" pitchFamily="34" charset="0"/>
                <a:cs typeface="Arial" panose="020B0604020202020204" pitchFamily="34" charset="0"/>
                <a:sym typeface="Helvetica Neue Medium"/>
              </a:rPr>
              <a:t>Inclusive</a:t>
            </a:r>
          </a:p>
          <a:p>
            <a:pPr defTabSz="825479"/>
            <a:r>
              <a:rPr lang="en-GB" sz="900" b="0" kern="1200" dirty="0">
                <a:solidFill>
                  <a:srgbClr val="1F355E"/>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40" name="Rectangle 39">
            <a:extLst>
              <a:ext uri="{FF2B5EF4-FFF2-40B4-BE49-F238E27FC236}">
                <a16:creationId xmlns:a16="http://schemas.microsoft.com/office/drawing/2014/main" id="{BD0177A1-1239-097A-8BF1-62006E567E7F}"/>
              </a:ext>
            </a:extLst>
          </p:cNvPr>
          <p:cNvSpPr/>
          <p:nvPr/>
        </p:nvSpPr>
        <p:spPr>
          <a:xfrm>
            <a:off x="5325057" y="928208"/>
            <a:ext cx="1808164" cy="9454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dirty="0">
                <a:solidFill>
                  <a:srgbClr val="1F355E"/>
                </a:solidFill>
                <a:latin typeface="Arial" panose="020B0604020202020204" pitchFamily="34" charset="0"/>
                <a:cs typeface="Arial" panose="020B0604020202020204" pitchFamily="34" charset="0"/>
                <a:sym typeface="Helvetica Neue Medium"/>
              </a:rPr>
              <a:t>Flexible</a:t>
            </a:r>
          </a:p>
          <a:p>
            <a:pPr defTabSz="825479"/>
            <a:r>
              <a:rPr lang="en-GB" sz="900" b="0" kern="1200" dirty="0">
                <a:solidFill>
                  <a:srgbClr val="1F355E"/>
                </a:solidFill>
                <a:latin typeface="Arial" panose="020B0604020202020204" pitchFamily="34" charset="0"/>
                <a:cs typeface="Arial" panose="020B0604020202020204" pitchFamily="34" charset="0"/>
                <a:sym typeface="Helvetica Neue Medium"/>
              </a:rPr>
              <a:t>Focusing on crafting fewer, yet improved and adaptable, systems which are agile in their response to national and local circumstances, embracing new opportunities whilst maintaining a best practice service</a:t>
            </a:r>
          </a:p>
        </p:txBody>
      </p:sp>
      <p:sp>
        <p:nvSpPr>
          <p:cNvPr id="41" name="Rectangle 40">
            <a:extLst>
              <a:ext uri="{FF2B5EF4-FFF2-40B4-BE49-F238E27FC236}">
                <a16:creationId xmlns:a16="http://schemas.microsoft.com/office/drawing/2014/main" id="{41196923-D401-FE67-8FEA-780C5640A690}"/>
              </a:ext>
            </a:extLst>
          </p:cNvPr>
          <p:cNvSpPr/>
          <p:nvPr/>
        </p:nvSpPr>
        <p:spPr>
          <a:xfrm>
            <a:off x="6887352" y="2685314"/>
            <a:ext cx="1780255"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Sustainable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42" name="Group 41">
            <a:extLst>
              <a:ext uri="{FF2B5EF4-FFF2-40B4-BE49-F238E27FC236}">
                <a16:creationId xmlns:a16="http://schemas.microsoft.com/office/drawing/2014/main" id="{398AFA7C-CB5E-9E01-ABB3-AE8A67EC8ADD}"/>
              </a:ext>
            </a:extLst>
          </p:cNvPr>
          <p:cNvGrpSpPr/>
          <p:nvPr/>
        </p:nvGrpSpPr>
        <p:grpSpPr>
          <a:xfrm>
            <a:off x="1183696" y="1766611"/>
            <a:ext cx="839014" cy="839014"/>
            <a:chOff x="1246833" y="3128714"/>
            <a:chExt cx="1118685" cy="1118685"/>
          </a:xfrm>
        </p:grpSpPr>
        <p:sp>
          <p:nvSpPr>
            <p:cNvPr id="43" name="Oval 42">
              <a:extLst>
                <a:ext uri="{FF2B5EF4-FFF2-40B4-BE49-F238E27FC236}">
                  <a16:creationId xmlns:a16="http://schemas.microsoft.com/office/drawing/2014/main" id="{8E43CA12-2A47-6ABF-8D9A-B83F7AB09037}"/>
                </a:ext>
              </a:extLst>
            </p:cNvPr>
            <p:cNvSpPr/>
            <p:nvPr/>
          </p:nvSpPr>
          <p:spPr>
            <a:xfrm>
              <a:off x="1246833"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4" name="Oval 43">
              <a:extLst>
                <a:ext uri="{FF2B5EF4-FFF2-40B4-BE49-F238E27FC236}">
                  <a16:creationId xmlns:a16="http://schemas.microsoft.com/office/drawing/2014/main" id="{44A22325-5ECB-E1BB-7453-88D11EEDF0E3}"/>
                </a:ext>
              </a:extLst>
            </p:cNvPr>
            <p:cNvSpPr/>
            <p:nvPr/>
          </p:nvSpPr>
          <p:spPr>
            <a:xfrm>
              <a:off x="1348975"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45" name="Graphic 44" descr="Cheers with solid fill">
            <a:extLst>
              <a:ext uri="{FF2B5EF4-FFF2-40B4-BE49-F238E27FC236}">
                <a16:creationId xmlns:a16="http://schemas.microsoft.com/office/drawing/2014/main" id="{1BDC2F8A-C1AE-64E3-BFC2-6A216782B6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1581" y="1946884"/>
            <a:ext cx="515252" cy="515252"/>
          </a:xfrm>
          <a:prstGeom prst="rect">
            <a:avLst/>
          </a:prstGeom>
        </p:spPr>
      </p:pic>
      <p:pic>
        <p:nvPicPr>
          <p:cNvPr id="46" name="Graphic 45" descr="Lightbulb and pencil with solid fill">
            <a:extLst>
              <a:ext uri="{FF2B5EF4-FFF2-40B4-BE49-F238E27FC236}">
                <a16:creationId xmlns:a16="http://schemas.microsoft.com/office/drawing/2014/main" id="{FD70F71D-BFD2-C3A0-FD0F-75A0185344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55977" y="2229610"/>
            <a:ext cx="468411" cy="468411"/>
          </a:xfrm>
          <a:prstGeom prst="rect">
            <a:avLst/>
          </a:prstGeom>
        </p:spPr>
      </p:pic>
      <p:pic>
        <p:nvPicPr>
          <p:cNvPr id="47" name="Graphic 46" descr="Group success with solid fill">
            <a:extLst>
              <a:ext uri="{FF2B5EF4-FFF2-40B4-BE49-F238E27FC236}">
                <a16:creationId xmlns:a16="http://schemas.microsoft.com/office/drawing/2014/main" id="{BBA57483-DD54-BF96-E3E6-073174DC7A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22890" y="1933264"/>
            <a:ext cx="515252" cy="515252"/>
          </a:xfrm>
          <a:prstGeom prst="rect">
            <a:avLst/>
          </a:prstGeom>
        </p:spPr>
      </p:pic>
      <p:pic>
        <p:nvPicPr>
          <p:cNvPr id="48" name="Graphic 47" descr="Hockey Stick Curve Graph with solid fill">
            <a:extLst>
              <a:ext uri="{FF2B5EF4-FFF2-40B4-BE49-F238E27FC236}">
                <a16:creationId xmlns:a16="http://schemas.microsoft.com/office/drawing/2014/main" id="{C4C30D26-E913-3FB2-49CA-8018B3EE833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63102" y="2192643"/>
            <a:ext cx="515252" cy="515252"/>
          </a:xfrm>
          <a:prstGeom prst="rect">
            <a:avLst/>
          </a:prstGeom>
        </p:spPr>
      </p:pic>
      <p:pic>
        <p:nvPicPr>
          <p:cNvPr id="49" name="Graphic 48" descr="Arrow circle with solid fill">
            <a:extLst>
              <a:ext uri="{FF2B5EF4-FFF2-40B4-BE49-F238E27FC236}">
                <a16:creationId xmlns:a16="http://schemas.microsoft.com/office/drawing/2014/main" id="{374FCFE7-2486-51C5-AC74-F6BCE68B5F9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442869" y="1891832"/>
            <a:ext cx="623455" cy="623455"/>
          </a:xfrm>
          <a:prstGeom prst="rect">
            <a:avLst/>
          </a:prstGeom>
        </p:spPr>
      </p:pic>
      <p:cxnSp>
        <p:nvCxnSpPr>
          <p:cNvPr id="50" name="Straight Connector 49">
            <a:extLst>
              <a:ext uri="{FF2B5EF4-FFF2-40B4-BE49-F238E27FC236}">
                <a16:creationId xmlns:a16="http://schemas.microsoft.com/office/drawing/2014/main" id="{BB71F9DB-2A97-AEFF-4B77-EC36AFA85A33}"/>
              </a:ext>
            </a:extLst>
          </p:cNvPr>
          <p:cNvCxnSpPr>
            <a:cxnSpLocks/>
          </p:cNvCxnSpPr>
          <p:nvPr/>
        </p:nvCxnSpPr>
        <p:spPr>
          <a:xfrm flipH="1">
            <a:off x="159917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1" name="Straight Connector 50">
            <a:extLst>
              <a:ext uri="{FF2B5EF4-FFF2-40B4-BE49-F238E27FC236}">
                <a16:creationId xmlns:a16="http://schemas.microsoft.com/office/drawing/2014/main" id="{0AC46295-C5A3-DD19-B23D-24D093D92430}"/>
              </a:ext>
            </a:extLst>
          </p:cNvPr>
          <p:cNvCxnSpPr>
            <a:cxnSpLocks/>
          </p:cNvCxnSpPr>
          <p:nvPr/>
        </p:nvCxnSpPr>
        <p:spPr>
          <a:xfrm>
            <a:off x="4680515"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2" name="Straight Connector 51">
            <a:extLst>
              <a:ext uri="{FF2B5EF4-FFF2-40B4-BE49-F238E27FC236}">
                <a16:creationId xmlns:a16="http://schemas.microsoft.com/office/drawing/2014/main" id="{10ABDA18-9039-BD6A-F35E-C00265A29630}"/>
              </a:ext>
            </a:extLst>
          </p:cNvPr>
          <p:cNvCxnSpPr>
            <a:cxnSpLocks/>
          </p:cNvCxnSpPr>
          <p:nvPr/>
        </p:nvCxnSpPr>
        <p:spPr>
          <a:xfrm>
            <a:off x="6227871" y="1887185"/>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3" name="Straight Connector 52">
            <a:extLst>
              <a:ext uri="{FF2B5EF4-FFF2-40B4-BE49-F238E27FC236}">
                <a16:creationId xmlns:a16="http://schemas.microsoft.com/office/drawing/2014/main" id="{BF27C1F7-059E-F6C0-EDFE-BA5AC578A869}"/>
              </a:ext>
            </a:extLst>
          </p:cNvPr>
          <p:cNvCxnSpPr>
            <a:cxnSpLocks/>
          </p:cNvCxnSpPr>
          <p:nvPr/>
        </p:nvCxnSpPr>
        <p:spPr>
          <a:xfrm>
            <a:off x="3140821" y="188718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4" name="Straight Connector 53">
            <a:extLst>
              <a:ext uri="{FF2B5EF4-FFF2-40B4-BE49-F238E27FC236}">
                <a16:creationId xmlns:a16="http://schemas.microsoft.com/office/drawing/2014/main" id="{9AD68589-8882-4711-C9A9-6B028C3B5A90}"/>
              </a:ext>
            </a:extLst>
          </p:cNvPr>
          <p:cNvCxnSpPr>
            <a:cxnSpLocks/>
          </p:cNvCxnSpPr>
          <p:nvPr/>
        </p:nvCxnSpPr>
        <p:spPr>
          <a:xfrm flipH="1">
            <a:off x="777353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55" name="Title 1">
            <a:extLst>
              <a:ext uri="{FF2B5EF4-FFF2-40B4-BE49-F238E27FC236}">
                <a16:creationId xmlns:a16="http://schemas.microsoft.com/office/drawing/2014/main" id="{90874498-5AF4-7B4C-E0EE-5A157EA23743}"/>
              </a:ext>
            </a:extLst>
          </p:cNvPr>
          <p:cNvSpPr txBox="1">
            <a:spLocks/>
          </p:cNvSpPr>
          <p:nvPr/>
        </p:nvSpPr>
        <p:spPr>
          <a:xfrm>
            <a:off x="1224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endParaRPr lang="en-GB" sz="2400"/>
          </a:p>
        </p:txBody>
      </p:sp>
      <p:sp>
        <p:nvSpPr>
          <p:cNvPr id="58" name="Title 1">
            <a:extLst>
              <a:ext uri="{FF2B5EF4-FFF2-40B4-BE49-F238E27FC236}">
                <a16:creationId xmlns:a16="http://schemas.microsoft.com/office/drawing/2014/main" id="{D7E0ABE8-439A-FD06-5F54-1616E1182E74}"/>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Executive Summary: Our 5 Digital Principles</a:t>
            </a:r>
          </a:p>
        </p:txBody>
      </p:sp>
      <p:sp>
        <p:nvSpPr>
          <p:cNvPr id="2" name="Footer Placeholder 3">
            <a:extLst>
              <a:ext uri="{FF2B5EF4-FFF2-40B4-BE49-F238E27FC236}">
                <a16:creationId xmlns:a16="http://schemas.microsoft.com/office/drawing/2014/main" id="{8BA0DADF-D958-DA17-A0EF-6B0CC8F3F9BB}"/>
              </a:ext>
            </a:extLst>
          </p:cNvPr>
          <p:cNvSpPr>
            <a:spLocks noGrp="1"/>
          </p:cNvSpPr>
          <p:nvPr>
            <p:ph type="ftr" sz="quarter" idx="3"/>
          </p:nvPr>
        </p:nvSpPr>
        <p:spPr>
          <a:xfrm>
            <a:off x="2261839" y="4684875"/>
            <a:ext cx="5039902" cy="332455"/>
          </a:xfrm>
        </p:spPr>
        <p:txBody>
          <a:bodyPr/>
          <a:lstStyle/>
          <a:p>
            <a:r>
              <a:rPr lang="en-GB" dirty="0"/>
              <a:t>Digitally Enabling The One Bay Way</a:t>
            </a:r>
          </a:p>
        </p:txBody>
      </p:sp>
    </p:spTree>
    <p:extLst>
      <p:ext uri="{BB962C8B-B14F-4D97-AF65-F5344CB8AC3E}">
        <p14:creationId xmlns:p14="http://schemas.microsoft.com/office/powerpoint/2010/main" val="182424731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32FF29-7ACF-8E51-F166-6624AC436665}"/>
              </a:ext>
            </a:extLst>
          </p:cNvPr>
          <p:cNvSpPr/>
          <p:nvPr/>
        </p:nvSpPr>
        <p:spPr>
          <a:xfrm>
            <a:off x="151886" y="2008971"/>
            <a:ext cx="2517731" cy="226890"/>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 name="Rectangle 4">
            <a:extLst>
              <a:ext uri="{FF2B5EF4-FFF2-40B4-BE49-F238E27FC236}">
                <a16:creationId xmlns:a16="http://schemas.microsoft.com/office/drawing/2014/main" id="{1A0463AE-3D87-8BB5-1AE0-A236DC7D49AF}"/>
              </a:ext>
            </a:extLst>
          </p:cNvPr>
          <p:cNvSpPr/>
          <p:nvPr/>
        </p:nvSpPr>
        <p:spPr>
          <a:xfrm>
            <a:off x="142875"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algn="l" defTabSz="825500"/>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CDR is like a big digital storage space where all the system’s health and care information is kept. It collects information from different care settings and puts it all together in one safe, secure and </a:t>
            </a:r>
            <a:r>
              <a:rPr kumimoji="0" lang="en-US" sz="800" b="0" i="0" u="none" strike="noStrike" cap="none" spc="0" normalizeH="0" baseline="0" dirty="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organised</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system. Among things, it is where the data </a:t>
            </a:r>
            <a:r>
              <a:rPr lang="en-US" sz="800" b="0" dirty="0">
                <a:solidFill>
                  <a:srgbClr val="1F355E"/>
                </a:solidFill>
                <a:latin typeface="Arial" panose="020B0604020202020204" pitchFamily="34" charset="0"/>
                <a:ea typeface="+mn-ea"/>
                <a:cs typeface="Arial" panose="020B0604020202020204" pitchFamily="34" charset="0"/>
                <a:sym typeface="Helvetica Neue Medium"/>
              </a:rPr>
              <a:t>inputted in the EPR is stored. It helps create a full picture of the health of both individuals and the population.</a:t>
            </a:r>
            <a:endPar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79BC312B-9404-FE98-2134-E0D6E334DA89}"/>
              </a:ext>
            </a:extLst>
          </p:cNvPr>
          <p:cNvSpPr/>
          <p:nvPr/>
        </p:nvSpPr>
        <p:spPr>
          <a:xfrm>
            <a:off x="142875" y="2240637"/>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dirty="0">
                <a:solidFill>
                  <a:srgbClr val="1F355E"/>
                </a:solidFill>
                <a:latin typeface="Arial" panose="020B0604020202020204" pitchFamily="34" charset="0"/>
                <a:cs typeface="Arial" panose="020B0604020202020204" pitchFamily="34" charset="0"/>
              </a:rPr>
              <a:t>A healthcare EPR is like a digital file that keeps all your health information together in one place, such as your medical history, test results, and medications. It is the digital interface which doctors, nurses and those involved in your care use to seamlessly access your medical information, whilst keeping your information safe and private</a:t>
            </a:r>
            <a:r>
              <a:rPr lang="en-US" sz="800" b="0" i="0" dirty="0">
                <a:solidFill>
                  <a:srgbClr val="1F355E"/>
                </a:solidFill>
                <a:effectLst/>
                <a:latin typeface="Arial" panose="020B0604020202020204" pitchFamily="34" charset="0"/>
                <a:cs typeface="Arial" panose="020B0604020202020204" pitchFamily="34" charset="0"/>
              </a:rPr>
              <a:t>.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DFA5DDD0-C08C-9BE1-70DD-63C7FD4BBA6E}"/>
              </a:ext>
            </a:extLst>
          </p:cNvPr>
          <p:cNvSpPr/>
          <p:nvPr/>
        </p:nvSpPr>
        <p:spPr>
          <a:xfrm>
            <a:off x="3319126"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This is the process of making sure all the information recorded across the health system is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organised</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and recorded in the same way. This is done by </a:t>
            </a:r>
            <a:r>
              <a:rPr lang="en-US" sz="800" b="0">
                <a:solidFill>
                  <a:srgbClr val="1F355E"/>
                </a:solidFill>
                <a:latin typeface="Arial" panose="020B0604020202020204" pitchFamily="34" charset="0"/>
                <a:ea typeface="+mn-ea"/>
                <a:cs typeface="Arial" panose="020B0604020202020204" pitchFamily="34" charset="0"/>
                <a:sym typeface="Helvetica Neue Medium"/>
              </a:rPr>
              <a:t>applying ‘data standards’ or a data language so that the data can move more easily between systems and everyone can understand and </a:t>
            </a:r>
            <a:r>
              <a:rPr lang="en-US" sz="800" b="0" err="1">
                <a:solidFill>
                  <a:srgbClr val="1F355E"/>
                </a:solidFill>
                <a:latin typeface="Arial" panose="020B0604020202020204" pitchFamily="34" charset="0"/>
                <a:ea typeface="+mn-ea"/>
                <a:cs typeface="Arial" panose="020B0604020202020204" pitchFamily="34" charset="0"/>
                <a:sym typeface="Helvetica Neue Medium"/>
              </a:rPr>
              <a:t>analyse</a:t>
            </a:r>
            <a:r>
              <a:rPr lang="en-US" sz="800" b="0">
                <a:solidFill>
                  <a:srgbClr val="1F355E"/>
                </a:solidFill>
                <a:latin typeface="Arial" panose="020B0604020202020204" pitchFamily="34" charset="0"/>
                <a:ea typeface="+mn-ea"/>
                <a:cs typeface="Arial" panose="020B0604020202020204" pitchFamily="34" charset="0"/>
                <a:sym typeface="Helvetica Neue Medium"/>
              </a:rPr>
              <a:t> information more easily to drive improvements in care. </a:t>
            </a:r>
          </a:p>
        </p:txBody>
      </p:sp>
      <p:sp>
        <p:nvSpPr>
          <p:cNvPr id="8" name="Rectangle 7">
            <a:extLst>
              <a:ext uri="{FF2B5EF4-FFF2-40B4-BE49-F238E27FC236}">
                <a16:creationId xmlns:a16="http://schemas.microsoft.com/office/drawing/2014/main" id="{C5E17B5A-687E-08C6-A33A-EBDBAC6C606F}"/>
              </a:ext>
            </a:extLst>
          </p:cNvPr>
          <p:cNvSpPr/>
          <p:nvPr/>
        </p:nvSpPr>
        <p:spPr>
          <a:xfrm>
            <a:off x="142875"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tools, applications, or platforms designed to empower patients and facilitate their engagement in their own healthcare, including services such as online appointment scheduling, telemedicine consultations, patient portals for accessing health records, educational resources, remote monitoring devices, and mobile health apps.</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51A7286B-EBAE-5121-DEB3-E52D9D9C326D}"/>
              </a:ext>
            </a:extLst>
          </p:cNvPr>
          <p:cNvSpPr/>
          <p:nvPr/>
        </p:nvSpPr>
        <p:spPr>
          <a:xfrm>
            <a:off x="3319126"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i="0">
                <a:solidFill>
                  <a:srgbClr val="1F355E"/>
                </a:solidFill>
                <a:effectLst/>
                <a:latin typeface="Arial" panose="020B0604020202020204" pitchFamily="34" charset="0"/>
                <a:cs typeface="Arial" panose="020B0604020202020204" pitchFamily="34" charset="0"/>
              </a:rPr>
              <a:t>A rapidly evolving branch of computer science that enables problem-solving, decision-making, language understanding, and pattern recognition.</a:t>
            </a:r>
            <a:r>
              <a:rPr lang="en-US" sz="800" b="0">
                <a:solidFill>
                  <a:srgbClr val="1F355E"/>
                </a:solidFill>
                <a:latin typeface="Arial" panose="020B0604020202020204" pitchFamily="34" charset="0"/>
                <a:cs typeface="Arial" panose="020B0604020202020204" pitchFamily="34" charset="0"/>
              </a:rPr>
              <a:t> AI tools can act as a smart helper that supports clinicians to make better decisions through activities such as </a:t>
            </a:r>
            <a:r>
              <a:rPr lang="en-US" sz="800" b="0" err="1">
                <a:solidFill>
                  <a:srgbClr val="1F355E"/>
                </a:solidFill>
                <a:latin typeface="Arial" panose="020B0604020202020204" pitchFamily="34" charset="0"/>
                <a:cs typeface="Arial" panose="020B0604020202020204" pitchFamily="34" charset="0"/>
              </a:rPr>
              <a:t>analysing</a:t>
            </a:r>
            <a:r>
              <a:rPr lang="en-US" sz="800" b="0">
                <a:solidFill>
                  <a:srgbClr val="1F355E"/>
                </a:solidFill>
                <a:latin typeface="Arial" panose="020B0604020202020204" pitchFamily="34" charset="0"/>
                <a:cs typeface="Arial" panose="020B0604020202020204" pitchFamily="34" charset="0"/>
              </a:rPr>
              <a:t> medical images, predicting diseases and even suggesting treatments.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BDD8A182-0FEB-9A68-1F3A-F33F0384DA87}"/>
              </a:ext>
            </a:extLst>
          </p:cNvPr>
          <p:cNvSpPr/>
          <p:nvPr/>
        </p:nvSpPr>
        <p:spPr>
          <a:xfrm>
            <a:off x="6471649" y="2249248"/>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 system that enables clinicians to access multiple applications or systems with a single set of login credentials that only have to be entered once per session. This makes it much easier than having to sign-in to each system individually saving clinicians time and effort in the process.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Rectangle 11">
            <a:extLst>
              <a:ext uri="{FF2B5EF4-FFF2-40B4-BE49-F238E27FC236}">
                <a16:creationId xmlns:a16="http://schemas.microsoft.com/office/drawing/2014/main" id="{8DED261C-D909-8CFA-B78A-31A96D5D5666}"/>
              </a:ext>
            </a:extLst>
          </p:cNvPr>
          <p:cNvSpPr/>
          <p:nvPr/>
        </p:nvSpPr>
        <p:spPr>
          <a:xfrm>
            <a:off x="6471649"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dirty="0">
                <a:solidFill>
                  <a:srgbClr val="1F355E"/>
                </a:solidFill>
                <a:latin typeface="Arial" panose="020B0604020202020204" pitchFamily="34" charset="0"/>
                <a:ea typeface="+mn-ea"/>
                <a:cs typeface="Arial" panose="020B0604020202020204" pitchFamily="34" charset="0"/>
                <a:sym typeface="Helvetica Neue Medium"/>
              </a:rPr>
              <a:t>Storing health data in the cloud or is like putting your information in a safe and secure digital locker on the internet. It reduces the risk of paper-based reports which can get lost or damaged and improves the security of your data. It can also allow for easier access and scalability over time. </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4D1F2358-F532-9A28-85C1-9F48EADE286F}"/>
              </a:ext>
            </a:extLst>
          </p:cNvPr>
          <p:cNvSpPr/>
          <p:nvPr/>
        </p:nvSpPr>
        <p:spPr>
          <a:xfrm>
            <a:off x="6471649"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Tools and techniques employed as part of your digital infrastructure to protect computers, systems and data stores from any </a:t>
            </a:r>
            <a:r>
              <a:rPr kumimoji="0" lang="en-US" sz="800" b="0" i="0" u="none" strike="noStrike" cap="none" spc="0" normalizeH="0" baseline="0" dirty="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unauthorised</a:t>
            </a:r>
            <a:r>
              <a:rPr kumimoji="0" lang="en-US"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rPr>
              <a:t> access, cyberattacks/hackers, viruses or data breaches. Cyber security keeps valuable health information safe and ensures onl</a:t>
            </a:r>
            <a:r>
              <a:rPr lang="en-US" sz="800" b="0" dirty="0">
                <a:solidFill>
                  <a:srgbClr val="1F355E"/>
                </a:solidFill>
                <a:latin typeface="Arial" panose="020B0604020202020204" pitchFamily="34" charset="0"/>
                <a:ea typeface="+mn-ea"/>
                <a:cs typeface="Arial" panose="020B0604020202020204" pitchFamily="34" charset="0"/>
                <a:sym typeface="Helvetica Neue Medium"/>
              </a:rPr>
              <a:t>y the right people can access it.</a:t>
            </a:r>
            <a:endParaRPr kumimoji="0" lang="en-GB" sz="800" b="0" i="0" u="none" strike="noStrike" cap="none" spc="0" normalizeH="0" baseline="0" dirty="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6" name="Rectangle 15">
            <a:extLst>
              <a:ext uri="{FF2B5EF4-FFF2-40B4-BE49-F238E27FC236}">
                <a16:creationId xmlns:a16="http://schemas.microsoft.com/office/drawing/2014/main" id="{69173B68-4676-6774-4E06-86A16F38B482}"/>
              </a:ext>
            </a:extLst>
          </p:cNvPr>
          <p:cNvSpPr/>
          <p:nvPr/>
        </p:nvSpPr>
        <p:spPr>
          <a:xfrm>
            <a:off x="142875"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CDR </a:t>
            </a:r>
            <a:r>
              <a:rPr kumimoji="0" lang="en-US" sz="1050" i="1" strike="noStrike" cap="none" spc="0" normalizeH="0" baseline="0">
                <a:ln>
                  <a:noFill/>
                </a:ln>
                <a:solidFill>
                  <a:schemeClr val="bg1"/>
                </a:solidFill>
                <a:effectLst/>
                <a:uFillTx/>
                <a:latin typeface="+mn-lt"/>
                <a:ea typeface="+mn-ea"/>
                <a:cs typeface="+mn-cs"/>
                <a:sym typeface="Helvetica Neue Medium"/>
              </a:rPr>
              <a:t>(Care Data </a:t>
            </a:r>
            <a:r>
              <a:rPr lang="en-US" sz="1050" i="1">
                <a:solidFill>
                  <a:schemeClr val="bg1"/>
                </a:solidFill>
                <a:latin typeface="+mn-lt"/>
                <a:ea typeface="+mn-ea"/>
                <a:cs typeface="+mn-cs"/>
                <a:sym typeface="Helvetica Neue Medium"/>
              </a:rPr>
              <a:t>R</a:t>
            </a:r>
            <a:r>
              <a:rPr kumimoji="0" lang="en-US" sz="1050" i="1" strike="noStrike" cap="none" spc="0" normalizeH="0" baseline="0">
                <a:ln>
                  <a:noFill/>
                </a:ln>
                <a:solidFill>
                  <a:schemeClr val="bg1"/>
                </a:solidFill>
                <a:effectLst/>
                <a:uFillTx/>
                <a:latin typeface="+mn-lt"/>
                <a:ea typeface="+mn-ea"/>
                <a:cs typeface="+mn-cs"/>
                <a:sym typeface="Helvetica Neue Medium"/>
              </a:rPr>
              <a:t>epository</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7" name="Rectangle 16">
            <a:extLst>
              <a:ext uri="{FF2B5EF4-FFF2-40B4-BE49-F238E27FC236}">
                <a16:creationId xmlns:a16="http://schemas.microsoft.com/office/drawing/2014/main" id="{6C2F7067-D73D-0AE8-053B-3FFF1F687FCD}"/>
              </a:ext>
            </a:extLst>
          </p:cNvPr>
          <p:cNvSpPr/>
          <p:nvPr/>
        </p:nvSpPr>
        <p:spPr>
          <a:xfrm>
            <a:off x="142875"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EP</a:t>
            </a:r>
            <a:r>
              <a:rPr kumimoji="0" lang="en-US" sz="1050" i="0" u="none" strike="noStrike" cap="none" spc="0" normalizeH="0" baseline="0">
                <a:ln>
                  <a:noFill/>
                </a:ln>
                <a:solidFill>
                  <a:schemeClr val="bg1"/>
                </a:solidFill>
                <a:effectLst/>
                <a:uFillTx/>
                <a:latin typeface="+mn-lt"/>
                <a:ea typeface="+mn-ea"/>
                <a:cs typeface="+mn-cs"/>
                <a:sym typeface="Helvetica Neue Medium"/>
              </a:rPr>
              <a:t>R </a:t>
            </a:r>
            <a:r>
              <a:rPr kumimoji="0" lang="en-US" sz="1050" i="1" strike="noStrike" cap="none" spc="0" normalizeH="0" baseline="0">
                <a:ln>
                  <a:noFill/>
                </a:ln>
                <a:solidFill>
                  <a:schemeClr val="bg1"/>
                </a:solidFill>
                <a:effectLst/>
                <a:uFillTx/>
                <a:latin typeface="+mn-lt"/>
                <a:ea typeface="+mn-ea"/>
                <a:cs typeface="+mn-cs"/>
                <a:sym typeface="Helvetica Neue Medium"/>
              </a:rPr>
              <a:t>(Electronic Patient Record</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0B75384F-9758-FD1A-32E7-6848578A12DA}"/>
              </a:ext>
            </a:extLst>
          </p:cNvPr>
          <p:cNvSpPr/>
          <p:nvPr/>
        </p:nvSpPr>
        <p:spPr>
          <a:xfrm>
            <a:off x="3319126"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Data </a:t>
            </a:r>
            <a:r>
              <a:rPr lang="en-US" sz="1050" err="1">
                <a:solidFill>
                  <a:schemeClr val="bg1"/>
                </a:solidFill>
                <a:latin typeface="+mn-lt"/>
                <a:ea typeface="+mn-ea"/>
                <a:cs typeface="+mn-cs"/>
                <a:sym typeface="Helvetica Neue Medium"/>
              </a:rPr>
              <a:t>Standardisation</a:t>
            </a:r>
            <a:r>
              <a:rPr lang="en-US" sz="1050">
                <a:solidFill>
                  <a:schemeClr val="bg1"/>
                </a:solidFill>
                <a:latin typeface="+mn-lt"/>
                <a:ea typeface="+mn-ea"/>
                <a:cs typeface="+mn-cs"/>
                <a:sym typeface="Helvetica Neue Medium"/>
              </a:rPr>
              <a:t>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9" name="Rectangle 18">
            <a:extLst>
              <a:ext uri="{FF2B5EF4-FFF2-40B4-BE49-F238E27FC236}">
                <a16:creationId xmlns:a16="http://schemas.microsoft.com/office/drawing/2014/main" id="{3D6C436B-753B-7566-ECA7-709D8DF34089}"/>
              </a:ext>
            </a:extLst>
          </p:cNvPr>
          <p:cNvSpPr/>
          <p:nvPr/>
        </p:nvSpPr>
        <p:spPr>
          <a:xfrm>
            <a:off x="142875"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Patient Facing Services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1" name="Rectangle 20">
            <a:extLst>
              <a:ext uri="{FF2B5EF4-FFF2-40B4-BE49-F238E27FC236}">
                <a16:creationId xmlns:a16="http://schemas.microsoft.com/office/drawing/2014/main" id="{6648572F-4D12-2248-F4F1-77B1E7CC2D9C}"/>
              </a:ext>
            </a:extLst>
          </p:cNvPr>
          <p:cNvSpPr/>
          <p:nvPr/>
        </p:nvSpPr>
        <p:spPr>
          <a:xfrm>
            <a:off x="3319126"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AI </a:t>
            </a:r>
            <a:r>
              <a:rPr kumimoji="0" lang="en-US" sz="1050" i="1" u="none" strike="noStrike" cap="none" spc="0" normalizeH="0" baseline="0">
                <a:ln>
                  <a:noFill/>
                </a:ln>
                <a:solidFill>
                  <a:schemeClr val="bg1"/>
                </a:solidFill>
                <a:effectLst/>
                <a:uFillTx/>
                <a:latin typeface="+mn-lt"/>
                <a:ea typeface="+mn-ea"/>
                <a:cs typeface="+mn-cs"/>
                <a:sym typeface="Helvetica Neue Medium"/>
              </a:rPr>
              <a:t>(Artificial Intelligence) </a:t>
            </a:r>
            <a:endParaRPr kumimoji="0" lang="en-GB" sz="1050" i="1" u="none" strike="noStrike" cap="none" spc="0" normalizeH="0" baseline="0">
              <a:ln>
                <a:noFill/>
              </a:ln>
              <a:solidFill>
                <a:schemeClr val="bg1"/>
              </a:solidFill>
              <a:effectLst/>
              <a:uFillTx/>
              <a:latin typeface="+mn-lt"/>
              <a:ea typeface="+mn-ea"/>
              <a:cs typeface="+mn-cs"/>
              <a:sym typeface="Helvetica Neue Medium"/>
            </a:endParaRPr>
          </a:p>
        </p:txBody>
      </p:sp>
      <p:sp>
        <p:nvSpPr>
          <p:cNvPr id="22" name="Rectangle 21">
            <a:extLst>
              <a:ext uri="{FF2B5EF4-FFF2-40B4-BE49-F238E27FC236}">
                <a16:creationId xmlns:a16="http://schemas.microsoft.com/office/drawing/2014/main" id="{FC8369F8-6BB3-DDD8-FEB9-5ABCF3FF68B2}"/>
              </a:ext>
            </a:extLst>
          </p:cNvPr>
          <p:cNvSpPr/>
          <p:nvPr/>
        </p:nvSpPr>
        <p:spPr>
          <a:xfrm>
            <a:off x="6471649"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The Cloud / Cloud</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8380A442-80F2-4492-7B04-F605BEC5E82B}"/>
              </a:ext>
            </a:extLst>
          </p:cNvPr>
          <p:cNvSpPr/>
          <p:nvPr/>
        </p:nvSpPr>
        <p:spPr>
          <a:xfrm>
            <a:off x="6471649"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Single Sign on Process</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4" name="Rectangle 23">
            <a:extLst>
              <a:ext uri="{FF2B5EF4-FFF2-40B4-BE49-F238E27FC236}">
                <a16:creationId xmlns:a16="http://schemas.microsoft.com/office/drawing/2014/main" id="{471F3118-9E5D-1F5E-4634-092E08E7F4DB}"/>
              </a:ext>
            </a:extLst>
          </p:cNvPr>
          <p:cNvSpPr/>
          <p:nvPr/>
        </p:nvSpPr>
        <p:spPr>
          <a:xfrm>
            <a:off x="6471649"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Cyber Security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grpSp>
        <p:nvGrpSpPr>
          <p:cNvPr id="33" name="Group 32">
            <a:extLst>
              <a:ext uri="{FF2B5EF4-FFF2-40B4-BE49-F238E27FC236}">
                <a16:creationId xmlns:a16="http://schemas.microsoft.com/office/drawing/2014/main" id="{59F0108C-1EC9-A736-B85D-EE61F800BA29}"/>
              </a:ext>
            </a:extLst>
          </p:cNvPr>
          <p:cNvGrpSpPr/>
          <p:nvPr/>
        </p:nvGrpSpPr>
        <p:grpSpPr>
          <a:xfrm>
            <a:off x="-1" y="-5787"/>
            <a:ext cx="9143998" cy="165595"/>
            <a:chOff x="374266" y="2474302"/>
            <a:chExt cx="13719657" cy="820603"/>
          </a:xfrm>
        </p:grpSpPr>
        <p:sp>
          <p:nvSpPr>
            <p:cNvPr id="34" name="Arrow: Pentagon 33">
              <a:extLst>
                <a:ext uri="{FF2B5EF4-FFF2-40B4-BE49-F238E27FC236}">
                  <a16:creationId xmlns:a16="http://schemas.microsoft.com/office/drawing/2014/main" id="{29893FAF-4CC1-1973-C1FB-128637582D3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35" name="Arrow: Chevron 34">
              <a:extLst>
                <a:ext uri="{FF2B5EF4-FFF2-40B4-BE49-F238E27FC236}">
                  <a16:creationId xmlns:a16="http://schemas.microsoft.com/office/drawing/2014/main" id="{67FB905B-6B0B-3C2C-2F1F-C7AFEB0A20BF}"/>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6" name="Arrow: Chevron 35">
              <a:extLst>
                <a:ext uri="{FF2B5EF4-FFF2-40B4-BE49-F238E27FC236}">
                  <a16:creationId xmlns:a16="http://schemas.microsoft.com/office/drawing/2014/main" id="{E800FE9F-1D5C-2FEB-45A7-124B535E108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7" name="Arrow: Chevron 36">
              <a:extLst>
                <a:ext uri="{FF2B5EF4-FFF2-40B4-BE49-F238E27FC236}">
                  <a16:creationId xmlns:a16="http://schemas.microsoft.com/office/drawing/2014/main" id="{556027C7-AFD6-1136-CECF-B32A6049E07A}"/>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8" name="Arrow: Chevron 37">
              <a:extLst>
                <a:ext uri="{FF2B5EF4-FFF2-40B4-BE49-F238E27FC236}">
                  <a16:creationId xmlns:a16="http://schemas.microsoft.com/office/drawing/2014/main" id="{A3A2EFC4-45BB-21E3-9A2B-E28210DA4EF0}"/>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9" name="Arrow: Chevron 38">
              <a:extLst>
                <a:ext uri="{FF2B5EF4-FFF2-40B4-BE49-F238E27FC236}">
                  <a16:creationId xmlns:a16="http://schemas.microsoft.com/office/drawing/2014/main" id="{31C5E96F-0D3C-FAFD-1663-F8B9C49535A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40" name="Rectangle 39">
            <a:extLst>
              <a:ext uri="{FF2B5EF4-FFF2-40B4-BE49-F238E27FC236}">
                <a16:creationId xmlns:a16="http://schemas.microsoft.com/office/drawing/2014/main" id="{C29D9992-1EFC-F05A-AF4A-E183C836F36F}"/>
              </a:ext>
            </a:extLst>
          </p:cNvPr>
          <p:cNvSpPr/>
          <p:nvPr/>
        </p:nvSpPr>
        <p:spPr>
          <a:xfrm>
            <a:off x="3319126" y="2004232"/>
            <a:ext cx="1562976" cy="1125516"/>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Here are a few digital terms it will be useful </a:t>
            </a:r>
            <a:br>
              <a:rPr kumimoji="0" lang="en-GB" sz="105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1050" b="1" i="0" u="none" strike="noStrike" cap="none" spc="0" normalizeH="0" baseline="0" dirty="0">
                <a:ln>
                  <a:noFill/>
                </a:ln>
                <a:solidFill>
                  <a:srgbClr val="1F355E"/>
                </a:solidFill>
                <a:effectLst/>
                <a:uFillTx/>
                <a:latin typeface="Arial" panose="020B0604020202020204" pitchFamily="34" charset="0"/>
                <a:cs typeface="Arial" panose="020B0604020202020204" pitchFamily="34" charset="0"/>
                <a:sym typeface="Helvetica Neue"/>
              </a:rPr>
              <a:t>to understand when engaging with the strategy</a:t>
            </a:r>
          </a:p>
        </p:txBody>
      </p:sp>
      <p:pic>
        <p:nvPicPr>
          <p:cNvPr id="45" name="Picture 44">
            <a:extLst>
              <a:ext uri="{FF2B5EF4-FFF2-40B4-BE49-F238E27FC236}">
                <a16:creationId xmlns:a16="http://schemas.microsoft.com/office/drawing/2014/main" id="{071B3981-A697-A8EA-6104-3D7A3922B204}"/>
              </a:ext>
            </a:extLst>
          </p:cNvPr>
          <p:cNvPicPr>
            <a:picLocks noChangeAspect="1"/>
          </p:cNvPicPr>
          <p:nvPr/>
        </p:nvPicPr>
        <p:blipFill>
          <a:blip r:embed="rId2"/>
          <a:stretch>
            <a:fillRect/>
          </a:stretch>
        </p:blipFill>
        <p:spPr>
          <a:xfrm>
            <a:off x="4869877" y="2004233"/>
            <a:ext cx="964976" cy="1125516"/>
          </a:xfrm>
          <a:prstGeom prst="rect">
            <a:avLst/>
          </a:prstGeom>
          <a:ln>
            <a:solidFill>
              <a:schemeClr val="accent1"/>
            </a:solidFill>
          </a:ln>
        </p:spPr>
      </p:pic>
      <p:sp>
        <p:nvSpPr>
          <p:cNvPr id="3" name="Title 1">
            <a:extLst>
              <a:ext uri="{FF2B5EF4-FFF2-40B4-BE49-F238E27FC236}">
                <a16:creationId xmlns:a16="http://schemas.microsoft.com/office/drawing/2014/main" id="{B60981E8-3FA6-E000-545C-3F25721E9D92}"/>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solidFill>
                  <a:srgbClr val="1F355E"/>
                </a:solidFill>
                <a:latin typeface="Arial Black" panose="020B0A04020102020204" pitchFamily="34" charset="0"/>
              </a:rPr>
              <a:t>Understanding Our Terminology</a:t>
            </a:r>
          </a:p>
        </p:txBody>
      </p:sp>
      <p:sp>
        <p:nvSpPr>
          <p:cNvPr id="2" name="Footer Placeholder 3">
            <a:extLst>
              <a:ext uri="{FF2B5EF4-FFF2-40B4-BE49-F238E27FC236}">
                <a16:creationId xmlns:a16="http://schemas.microsoft.com/office/drawing/2014/main" id="{CCBA772E-21AB-702A-0E4F-2920AF0F8AEA}"/>
              </a:ext>
            </a:extLst>
          </p:cNvPr>
          <p:cNvSpPr>
            <a:spLocks noGrp="1"/>
          </p:cNvSpPr>
          <p:nvPr>
            <p:ph type="ftr" sz="quarter" idx="3"/>
          </p:nvPr>
        </p:nvSpPr>
        <p:spPr>
          <a:xfrm>
            <a:off x="2261839" y="4637068"/>
            <a:ext cx="5039902" cy="332455"/>
          </a:xfrm>
        </p:spPr>
        <p:txBody>
          <a:bodyPr/>
          <a:lstStyle/>
          <a:p>
            <a:r>
              <a:rPr lang="en-GB" dirty="0"/>
              <a:t>Digitally Enabling The One Bay Way</a:t>
            </a:r>
          </a:p>
        </p:txBody>
      </p:sp>
    </p:spTree>
    <p:extLst>
      <p:ext uri="{BB962C8B-B14F-4D97-AF65-F5344CB8AC3E}">
        <p14:creationId xmlns:p14="http://schemas.microsoft.com/office/powerpoint/2010/main" val="3141439706"/>
      </p:ext>
    </p:extLst>
  </p:cSld>
  <p:clrMapOvr>
    <a:masterClrMapping/>
  </p:clrMapOvr>
  <p:transition spd="med"/>
</p:sld>
</file>

<file path=ppt/theme/theme1.xml><?xml version="1.0" encoding="utf-8"?>
<a:theme xmlns:a="http://schemas.openxmlformats.org/drawingml/2006/main" name="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_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1_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4_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The PSC v1">
    <a:dk1>
      <a:srgbClr val="3D454B"/>
    </a:dk1>
    <a:lt1>
      <a:srgbClr val="FFFFFF"/>
    </a:lt1>
    <a:dk2>
      <a:srgbClr val="1B1E56"/>
    </a:dk2>
    <a:lt2>
      <a:srgbClr val="FDDE7A"/>
    </a:lt2>
    <a:accent1>
      <a:srgbClr val="1B1E56"/>
    </a:accent1>
    <a:accent2>
      <a:srgbClr val="FDDE7A"/>
    </a:accent2>
    <a:accent3>
      <a:srgbClr val="065252"/>
    </a:accent3>
    <a:accent4>
      <a:srgbClr val="4C2C49"/>
    </a:accent4>
    <a:accent5>
      <a:srgbClr val="F65244"/>
    </a:accent5>
    <a:accent6>
      <a:srgbClr val="CCCDC1"/>
    </a:accent6>
    <a:hlink>
      <a:srgbClr val="484FC6"/>
    </a:hlink>
    <a:folHlink>
      <a:srgbClr val="1B1E56"/>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The PSC v1">
    <a:dk1>
      <a:srgbClr val="3D454B"/>
    </a:dk1>
    <a:lt1>
      <a:srgbClr val="FFFFFF"/>
    </a:lt1>
    <a:dk2>
      <a:srgbClr val="1B1E56"/>
    </a:dk2>
    <a:lt2>
      <a:srgbClr val="FDDE7A"/>
    </a:lt2>
    <a:accent1>
      <a:srgbClr val="1B1E56"/>
    </a:accent1>
    <a:accent2>
      <a:srgbClr val="FDDE7A"/>
    </a:accent2>
    <a:accent3>
      <a:srgbClr val="065252"/>
    </a:accent3>
    <a:accent4>
      <a:srgbClr val="4C2C49"/>
    </a:accent4>
    <a:accent5>
      <a:srgbClr val="F65244"/>
    </a:accent5>
    <a:accent6>
      <a:srgbClr val="CCCDC1"/>
    </a:accent6>
    <a:hlink>
      <a:srgbClr val="484FC6"/>
    </a:hlink>
    <a:folHlink>
      <a:srgbClr val="1B1E56"/>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29B2717E9A474A9922C56D5700C502" ma:contentTypeVersion="6" ma:contentTypeDescription="Create a new document." ma:contentTypeScope="" ma:versionID="87392c52db0d7d02a165591c08329025">
  <xsd:schema xmlns:xsd="http://www.w3.org/2001/XMLSchema" xmlns:xs="http://www.w3.org/2001/XMLSchema" xmlns:p="http://schemas.microsoft.com/office/2006/metadata/properties" xmlns:ns2="1a7783e7-0302-4867-bb81-00a86327fbf0" xmlns:ns3="bb9b0f22-fc13-4739-8073-a3b688a298c6" targetNamespace="http://schemas.microsoft.com/office/2006/metadata/properties" ma:root="true" ma:fieldsID="4b74f08fd829cc80a040308acdcea934" ns2:_="" ns3:_="">
    <xsd:import namespace="1a7783e7-0302-4867-bb81-00a86327fbf0"/>
    <xsd:import namespace="bb9b0f22-fc13-4739-8073-a3b688a298c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7783e7-0302-4867-bb81-00a86327fb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b9b0f22-fc13-4739-8073-a3b688a298c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42F744-3B91-4B28-AD40-6344B4AB78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7783e7-0302-4867-bb81-00a86327fbf0"/>
    <ds:schemaRef ds:uri="bb9b0f22-fc13-4739-8073-a3b688a298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1934F16-1FC8-4445-B760-FD3B5166263B}">
  <ds:schemaRefs>
    <ds:schemaRef ds:uri="http://www.w3.org/XML/1998/namespace"/>
    <ds:schemaRef ds:uri="1a7783e7-0302-4867-bb81-00a86327fbf0"/>
    <ds:schemaRef ds:uri="http://purl.org/dc/dcmitype/"/>
    <ds:schemaRef ds:uri="http://purl.org/dc/terms/"/>
    <ds:schemaRef ds:uri="http://schemas.openxmlformats.org/package/2006/metadata/core-properties"/>
    <ds:schemaRef ds:uri="http://schemas.microsoft.com/office/2006/metadata/properties"/>
    <ds:schemaRef ds:uri="http://purl.org/dc/elements/1.1/"/>
    <ds:schemaRef ds:uri="http://schemas.microsoft.com/office/2006/documentManagement/types"/>
    <ds:schemaRef ds:uri="http://schemas.microsoft.com/office/infopath/2007/PartnerControls"/>
    <ds:schemaRef ds:uri="bb9b0f22-fc13-4739-8073-a3b688a298c6"/>
  </ds:schemaRefs>
</ds:datastoreItem>
</file>

<file path=customXml/itemProps3.xml><?xml version="1.0" encoding="utf-8"?>
<ds:datastoreItem xmlns:ds="http://schemas.openxmlformats.org/officeDocument/2006/customXml" ds:itemID="{0690C5AA-C298-4F0F-A750-DBA1B3E6C4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2146</TotalTime>
  <Words>20387</Words>
  <Application>Microsoft Office PowerPoint</Application>
  <PresentationFormat>On-screen Show (16:9)</PresentationFormat>
  <Paragraphs>2183</Paragraphs>
  <Slides>58</Slides>
  <Notes>26</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58</vt:i4>
      </vt:variant>
    </vt:vector>
  </HeadingPairs>
  <TitlesOfParts>
    <vt:vector size="70" baseType="lpstr">
      <vt:lpstr>Arial</vt:lpstr>
      <vt:lpstr>Arial Black</vt:lpstr>
      <vt:lpstr>Courier New</vt:lpstr>
      <vt:lpstr>Gill Sans MT</vt:lpstr>
      <vt:lpstr>Helvetica Neue</vt:lpstr>
      <vt:lpstr>helvetica neue medium</vt:lpstr>
      <vt:lpstr>helvetica neue medium</vt:lpstr>
      <vt:lpstr>Helvetica Neue Thin</vt:lpstr>
      <vt:lpstr>White</vt:lpstr>
      <vt:lpstr>2_White</vt:lpstr>
      <vt:lpstr>1_White</vt:lpstr>
      <vt:lpstr>4_White</vt:lpstr>
      <vt:lpstr>PowerPoint Presentation</vt:lpstr>
      <vt:lpstr>Contents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digital journey at SBU</vt:lpstr>
      <vt:lpstr>PowerPoint Presentation</vt:lpstr>
      <vt:lpstr>Aligning with existing strategies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Considerations for the EPR Strategy and final EPR Model</vt:lpstr>
      <vt:lpstr>PowerPoint Presentation</vt:lpstr>
      <vt:lpstr>PowerPoint Presentation</vt:lpstr>
      <vt:lpstr>PowerPoint Presentation</vt:lpstr>
      <vt:lpstr>PowerPoint Presentation</vt:lpstr>
      <vt:lpstr>2025-2036 Digitally Enabling The One Bay Way Overview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 Brown (Swansea Bay UHB - Informatics)</dc:creator>
  <cp:lastModifiedBy>Sophie Herbert (Swansea Bay UHB - Corporate Governance )</cp:lastModifiedBy>
  <cp:revision>12</cp:revision>
  <dcterms:modified xsi:type="dcterms:W3CDTF">2024-06-11T08:26:12Z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0x010100F829B2717E9A474A9922C56D5700C502</vt:lpwstr>
  </property>
  <property fmtid="{D5CDD505-2E9C-101B-9397-08002B2CF9AE}" pid="3" name="MediaServiceImageTags">
    <vt:lpwstr/>
  </property>
</Properties>
</file>