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147473245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4E36EF-6E3E-428F-A55A-74F9CE9E4BF9}" type="datetimeFigureOut">
              <a:rPr lang="en-GB" smtClean="0"/>
              <a:t>11/02/2026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3DB707-6B93-4E52-BE38-4EF6002DF4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4261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8AFBC-502A-46FD-9272-5C100979A14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93249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789CC0-FD32-B053-94F4-FDCAD28E2D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DE4A10-3667-98AD-E888-D2D0C9B840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8A49A3-C90F-248B-F4DA-62C71F1468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8C5B8-F800-4A76-82AE-0347D9D4DB8F}" type="datetimeFigureOut">
              <a:rPr lang="en-GB" smtClean="0"/>
              <a:t>11/02/2026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6F8D2E-9D14-F53D-A7AA-D51532AE3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EB07E7-F668-D8F0-A172-A0B2B2AD6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18B5B-5CDF-45C9-BBD0-8F3D834923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4193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D7C961-1B0C-F066-C68E-6429629AF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F75635-51BF-CF8E-53B7-C4CFB27D1A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A5BC8E-3C69-76CD-F90E-26D42A0A85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8C5B8-F800-4A76-82AE-0347D9D4DB8F}" type="datetimeFigureOut">
              <a:rPr lang="en-GB" smtClean="0"/>
              <a:t>11/02/2026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18A674-7B67-D2EF-438D-B713745625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05C22B-1FF8-460A-09C8-5EDC32F965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18B5B-5CDF-45C9-BBD0-8F3D834923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9690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6AFBD84-EC02-D22C-B6F8-252CCA509F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6BA3DE-2974-399F-0066-2DF5F03421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D5A730-8A7B-46F3-94FA-AD79E7E60E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8C5B8-F800-4A76-82AE-0347D9D4DB8F}" type="datetimeFigureOut">
              <a:rPr lang="en-GB" smtClean="0"/>
              <a:t>11/02/2026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11EA12-C040-6747-C18A-8203BA4F4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5A4F38-9CE8-21B4-6652-0B6073747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18B5B-5CDF-45C9-BBD0-8F3D834923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5151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D4AA9A-22C4-A082-F8E7-5EA4A29B6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2BF70D-78C0-B3D2-139C-21EE319247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B67D5A-DC09-FBE0-8B28-8BEEEA8A9A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8C5B8-F800-4A76-82AE-0347D9D4DB8F}" type="datetimeFigureOut">
              <a:rPr lang="en-GB" smtClean="0"/>
              <a:t>11/02/2026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5F2495-A167-5809-F354-4DD3CF71B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71172B-F9FC-9AF1-33B3-4D71A5ECEA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18B5B-5CDF-45C9-BBD0-8F3D834923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60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E71D0A-86C3-E680-FC68-7B6EB5C019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AC1E45-6D1C-0554-ED65-47819424AC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8C1E37-3142-4E10-3141-751F5C815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8C5B8-F800-4A76-82AE-0347D9D4DB8F}" type="datetimeFigureOut">
              <a:rPr lang="en-GB" smtClean="0"/>
              <a:t>11/02/2026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EDF70E-9FD6-D17D-98DF-D8B986643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DA2D86-8431-67F9-9582-E37D2D22A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18B5B-5CDF-45C9-BBD0-8F3D834923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50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8FEFB-84E5-8EC7-4469-E5E9B966D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8E3C6C-5879-D531-ACE1-21CAD47BD3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63DAB5-7200-1125-49C3-56270A8181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CBF5E2-BB15-D1C7-A473-CEFEEB481F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8C5B8-F800-4A76-82AE-0347D9D4DB8F}" type="datetimeFigureOut">
              <a:rPr lang="en-GB" smtClean="0"/>
              <a:t>11/02/2026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B71A52-5198-AEF6-F5DE-67A4A76D3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0BC9D4-1DCA-0104-31C6-C349E62F8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18B5B-5CDF-45C9-BBD0-8F3D834923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3753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D6C979-C191-0A34-E5BF-DCB4E6EE86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53EDB8-255E-31FB-CAE8-03F852EF3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668C89-9A19-0519-971F-A163C241E3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54B8D0-67F5-28F9-1787-7BF40D27E9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2020183-6031-19BF-78C2-21B8E93D970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3393B09-44FE-6F08-BA41-61090BE27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8C5B8-F800-4A76-82AE-0347D9D4DB8F}" type="datetimeFigureOut">
              <a:rPr lang="en-GB" smtClean="0"/>
              <a:t>11/02/2026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828A010-0909-0452-3C3C-F06AEB0745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AF7F218-9E48-544C-23EC-D78711FAA5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18B5B-5CDF-45C9-BBD0-8F3D834923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3828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00B93-B67F-739A-1F92-B097E71AC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70513E-CFA7-3B90-1BF1-03BAF7A8BC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8C5B8-F800-4A76-82AE-0347D9D4DB8F}" type="datetimeFigureOut">
              <a:rPr lang="en-GB" smtClean="0"/>
              <a:t>11/02/2026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77548C-6C49-5F9B-DD31-A91C8D9F9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F9A3F2-BCCC-FB62-957B-99C11BF84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18B5B-5CDF-45C9-BBD0-8F3D834923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5108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FA0AEEF-0D1D-4A25-B813-2FD90FA613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8C5B8-F800-4A76-82AE-0347D9D4DB8F}" type="datetimeFigureOut">
              <a:rPr lang="en-GB" smtClean="0"/>
              <a:t>11/02/2026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6EC2D92-1BB9-C4C0-B404-40668CD30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2BEE0C-28CC-B807-03F0-DB79FCE34D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18B5B-5CDF-45C9-BBD0-8F3D834923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9517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A5208B-04FA-FAD9-7D19-35B17D0B6E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0E1740-3716-B267-15CF-05D724F214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BBC9D8-4D4A-054F-FD67-3553DAD038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CFA222-65B3-E1EC-8858-801EEE50A0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8C5B8-F800-4A76-82AE-0347D9D4DB8F}" type="datetimeFigureOut">
              <a:rPr lang="en-GB" smtClean="0"/>
              <a:t>11/02/2026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170B88-FA7A-E637-E939-8B868CA25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25263E-FD1C-645B-1D8E-82A078B69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18B5B-5CDF-45C9-BBD0-8F3D834923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342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F78ED8-0DE9-F1AA-0293-EBF84E4FE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23567D7-F200-07C9-9944-34CD5C2087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122678-1F10-94F7-32BD-BCE378EC13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D107C8-E40B-6A2B-AB8C-D50A5C1180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8C5B8-F800-4A76-82AE-0347D9D4DB8F}" type="datetimeFigureOut">
              <a:rPr lang="en-GB" smtClean="0"/>
              <a:t>11/02/2026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AC8724-0E59-D834-A456-385D94FF18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954B6A-3D42-E27E-F56A-98A3C6A65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18B5B-5CDF-45C9-BBD0-8F3D834923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6647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2384B8F-2446-55B9-763F-995595362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0B9ED8-AE41-7CA5-7655-020C35B89F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190493-4D15-8BF7-E2A0-010BA77D717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4F8C5B8-F800-4A76-82AE-0347D9D4DB8F}" type="datetimeFigureOut">
              <a:rPr lang="en-GB" smtClean="0"/>
              <a:t>11/02/2026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33F4DA-AFA2-F658-2705-9274CF6679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96B52A-6ECF-D373-C68B-49146CAA0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2818B5B-5CDF-45C9-BBD0-8F3D834923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7320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B94077-F5CB-9617-A32B-169566AF79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>
            <a:extLst>
              <a:ext uri="{FF2B5EF4-FFF2-40B4-BE49-F238E27FC236}">
                <a16:creationId xmlns:a16="http://schemas.microsoft.com/office/drawing/2014/main" id="{A6CDEE1B-DF31-1F06-236C-C72F547E30B3}"/>
              </a:ext>
            </a:extLst>
          </p:cNvPr>
          <p:cNvSpPr/>
          <p:nvPr/>
        </p:nvSpPr>
        <p:spPr>
          <a:xfrm rot="16200000">
            <a:off x="378329" y="929653"/>
            <a:ext cx="776888" cy="4328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r>
              <a:rPr lang="en-GB" sz="825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Strategic Theme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979C54C-FAB7-FC50-E2F0-C2803C2E054C}"/>
              </a:ext>
            </a:extLst>
          </p:cNvPr>
          <p:cNvSpPr txBox="1"/>
          <p:nvPr/>
        </p:nvSpPr>
        <p:spPr>
          <a:xfrm>
            <a:off x="1060740" y="1083201"/>
            <a:ext cx="1695767" cy="2308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sz="900" b="1" i="1" dirty="0">
                <a:latin typeface="Arial" panose="020B0604020202020204" pitchFamily="34" charset="0"/>
                <a:cs typeface="Arial" panose="020B0604020202020204" pitchFamily="34" charset="0"/>
              </a:rPr>
              <a:t>Be a great place to work</a:t>
            </a:r>
          </a:p>
        </p:txBody>
      </p:sp>
      <p:sp>
        <p:nvSpPr>
          <p:cNvPr id="81" name="Title 2">
            <a:extLst>
              <a:ext uri="{FF2B5EF4-FFF2-40B4-BE49-F238E27FC236}">
                <a16:creationId xmlns:a16="http://schemas.microsoft.com/office/drawing/2014/main" id="{C0C7405E-71EF-50C3-859E-D8194B1581EA}"/>
              </a:ext>
            </a:extLst>
          </p:cNvPr>
          <p:cNvSpPr txBox="1">
            <a:spLocks/>
          </p:cNvSpPr>
          <p:nvPr/>
        </p:nvSpPr>
        <p:spPr>
          <a:xfrm>
            <a:off x="1860632" y="441036"/>
            <a:ext cx="8640366" cy="404813"/>
          </a:xfrm>
          <a:prstGeom prst="rect">
            <a:avLst/>
          </a:prstGeom>
          <a:ln w="19050" cap="flat" cmpd="sng" algn="ctr">
            <a:solidFill>
              <a:schemeClr val="accent1"/>
            </a:solidFill>
            <a:prstDash val="solid"/>
            <a:miter lim="800000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800" b="1" dirty="0">
                <a:solidFill>
                  <a:schemeClr val="tx1"/>
                </a:solidFill>
                <a:latin typeface="+mj-lt"/>
                <a:cs typeface="Arial"/>
              </a:rPr>
              <a:t>Appendix 1              People Strategy 2024 to </a:t>
            </a:r>
            <a:r>
              <a:rPr lang="en-GB" sz="1800" b="1">
                <a:solidFill>
                  <a:schemeClr val="tx1"/>
                </a:solidFill>
                <a:latin typeface="+mj-lt"/>
                <a:cs typeface="Arial"/>
              </a:rPr>
              <a:t>2029 Plan on </a:t>
            </a:r>
            <a:r>
              <a:rPr lang="en-GB" sz="1800" b="1" dirty="0">
                <a:solidFill>
                  <a:schemeClr val="tx1"/>
                </a:solidFill>
                <a:latin typeface="+mj-lt"/>
                <a:cs typeface="Arial"/>
              </a:rPr>
              <a:t>a page – 5</a:t>
            </a:r>
            <a:r>
              <a:rPr lang="en-GB" sz="1800" b="1" baseline="30000" dirty="0">
                <a:solidFill>
                  <a:schemeClr val="tx1"/>
                </a:solidFill>
                <a:latin typeface="+mj-lt"/>
                <a:cs typeface="Arial"/>
              </a:rPr>
              <a:t>th</a:t>
            </a:r>
            <a:r>
              <a:rPr lang="en-GB" sz="1800" b="1" dirty="0">
                <a:solidFill>
                  <a:schemeClr val="tx1"/>
                </a:solidFill>
                <a:latin typeface="+mj-lt"/>
                <a:cs typeface="Arial"/>
              </a:rPr>
              <a:t> February 2026 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68E8B915-B6E1-FA7E-58CB-C28FDE7E9B4C}"/>
              </a:ext>
            </a:extLst>
          </p:cNvPr>
          <p:cNvSpPr/>
          <p:nvPr/>
        </p:nvSpPr>
        <p:spPr>
          <a:xfrm rot="16200000">
            <a:off x="228481" y="2862678"/>
            <a:ext cx="1071811" cy="4328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r>
              <a:rPr lang="en-GB" sz="825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Strategic aims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FCBA90F-96F4-C7AE-8A13-47CA2380D183}"/>
              </a:ext>
            </a:extLst>
          </p:cNvPr>
          <p:cNvSpPr txBox="1"/>
          <p:nvPr/>
        </p:nvSpPr>
        <p:spPr>
          <a:xfrm>
            <a:off x="1009852" y="2199936"/>
            <a:ext cx="1473676" cy="473206"/>
          </a:xfrm>
          <a:prstGeom prst="rect">
            <a:avLst/>
          </a:prstGeom>
          <a:solidFill>
            <a:srgbClr val="FF3300">
              <a:alpha val="20000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defTabSz="685800">
              <a:defRPr/>
            </a:pPr>
            <a:r>
              <a:rPr lang="en-GB" sz="825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WOD1: Engaged, Motivated &amp; Healthy</a:t>
            </a:r>
          </a:p>
          <a:p>
            <a:pPr algn="ctr" defTabSz="685800">
              <a:defRPr/>
            </a:pPr>
            <a:r>
              <a:rPr lang="en-GB" sz="825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Lead: Louise Joseph</a:t>
            </a:r>
          </a:p>
        </p:txBody>
      </p:sp>
      <p:sp>
        <p:nvSpPr>
          <p:cNvPr id="157" name="Freeform: Shape 156">
            <a:extLst>
              <a:ext uri="{FF2B5EF4-FFF2-40B4-BE49-F238E27FC236}">
                <a16:creationId xmlns:a16="http://schemas.microsoft.com/office/drawing/2014/main" id="{925C706D-6471-25D7-EF9C-6755051ADEC8}"/>
              </a:ext>
            </a:extLst>
          </p:cNvPr>
          <p:cNvSpPr/>
          <p:nvPr/>
        </p:nvSpPr>
        <p:spPr>
          <a:xfrm>
            <a:off x="968712" y="2759440"/>
            <a:ext cx="1499110" cy="519455"/>
          </a:xfrm>
          <a:custGeom>
            <a:avLst/>
            <a:gdLst>
              <a:gd name="connsiteX0" fmla="*/ 0 w 1025486"/>
              <a:gd name="connsiteY0" fmla="*/ 0 h 615291"/>
              <a:gd name="connsiteX1" fmla="*/ 1025486 w 1025486"/>
              <a:gd name="connsiteY1" fmla="*/ 0 h 615291"/>
              <a:gd name="connsiteX2" fmla="*/ 1025486 w 1025486"/>
              <a:gd name="connsiteY2" fmla="*/ 615291 h 615291"/>
              <a:gd name="connsiteX3" fmla="*/ 0 w 1025486"/>
              <a:gd name="connsiteY3" fmla="*/ 615291 h 615291"/>
              <a:gd name="connsiteX4" fmla="*/ 0 w 1025486"/>
              <a:gd name="connsiteY4" fmla="*/ 0 h 61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5486" h="615291">
                <a:moveTo>
                  <a:pt x="0" y="0"/>
                </a:moveTo>
                <a:lnTo>
                  <a:pt x="1025486" y="0"/>
                </a:lnTo>
                <a:lnTo>
                  <a:pt x="1025486" y="615291"/>
                </a:lnTo>
                <a:lnTo>
                  <a:pt x="0" y="61529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  <a:miter lim="800000"/>
          </a:ln>
          <a:effectLst/>
        </p:spPr>
        <p:txBody>
          <a:bodyPr spcFirstLastPara="0" vert="horz" wrap="square" lIns="21431" tIns="21431" rIns="21431" bIns="21431" numCol="1" spcCol="1270" anchor="ctr" anchorCtr="0">
            <a:noAutofit/>
          </a:bodyPr>
          <a:lstStyle/>
          <a:p>
            <a:pPr algn="ctr" defTabSz="25003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GB" sz="825" kern="0" dirty="0">
                <a:solidFill>
                  <a:prstClr val="black"/>
                </a:solidFill>
                <a:latin typeface="Arial"/>
                <a:cs typeface="Arial"/>
              </a:rPr>
              <a:t>We want people to feel valued, fairly rewarded and supported</a:t>
            </a:r>
            <a:endParaRPr lang="en-GB" sz="825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0AAD770A-EB66-2FC9-5D9E-A69DCC0BCB11}"/>
              </a:ext>
            </a:extLst>
          </p:cNvPr>
          <p:cNvSpPr txBox="1"/>
          <p:nvPr/>
        </p:nvSpPr>
        <p:spPr>
          <a:xfrm>
            <a:off x="7008986" y="2191552"/>
            <a:ext cx="1235714" cy="450123"/>
          </a:xfrm>
          <a:prstGeom prst="rect">
            <a:avLst/>
          </a:prstGeom>
          <a:solidFill>
            <a:srgbClr val="FF3300">
              <a:alpha val="20000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68580" tIns="34290" rIns="68580" bIns="34290" rtlCol="0" anchor="t">
            <a:spAutoFit/>
          </a:bodyPr>
          <a:lstStyle/>
          <a:p>
            <a:pPr algn="ctr">
              <a:defRPr/>
            </a:pPr>
            <a:r>
              <a:rPr lang="en-GB" sz="825" b="1" dirty="0">
                <a:solidFill>
                  <a:schemeClr val="tx1"/>
                </a:solidFill>
                <a:latin typeface="Arial"/>
                <a:cs typeface="Arial"/>
              </a:rPr>
              <a:t>WOD5: Excellent Learning &amp; Education</a:t>
            </a:r>
          </a:p>
          <a:p>
            <a:pPr algn="ctr">
              <a:defRPr/>
            </a:pPr>
            <a:r>
              <a:rPr lang="en-GB" sz="825" b="1" dirty="0">
                <a:solidFill>
                  <a:schemeClr val="tx1"/>
                </a:solidFill>
                <a:latin typeface="Arial"/>
                <a:cs typeface="Arial"/>
              </a:rPr>
              <a:t>Lead: Louise Joseph</a:t>
            </a:r>
          </a:p>
        </p:txBody>
      </p:sp>
      <p:sp>
        <p:nvSpPr>
          <p:cNvPr id="7" name="Freeform: Shape 7">
            <a:extLst>
              <a:ext uri="{FF2B5EF4-FFF2-40B4-BE49-F238E27FC236}">
                <a16:creationId xmlns:a16="http://schemas.microsoft.com/office/drawing/2014/main" id="{96170F04-7BEE-49F5-79BE-444A6DF688C6}"/>
              </a:ext>
            </a:extLst>
          </p:cNvPr>
          <p:cNvSpPr/>
          <p:nvPr/>
        </p:nvSpPr>
        <p:spPr>
          <a:xfrm>
            <a:off x="5643348" y="2326893"/>
            <a:ext cx="1074935" cy="1373009"/>
          </a:xfrm>
          <a:custGeom>
            <a:avLst/>
            <a:gdLst>
              <a:gd name="connsiteX0" fmla="*/ 0 w 1025486"/>
              <a:gd name="connsiteY0" fmla="*/ 0 h 615291"/>
              <a:gd name="connsiteX1" fmla="*/ 1025486 w 1025486"/>
              <a:gd name="connsiteY1" fmla="*/ 0 h 615291"/>
              <a:gd name="connsiteX2" fmla="*/ 1025486 w 1025486"/>
              <a:gd name="connsiteY2" fmla="*/ 615291 h 615291"/>
              <a:gd name="connsiteX3" fmla="*/ 0 w 1025486"/>
              <a:gd name="connsiteY3" fmla="*/ 615291 h 615291"/>
              <a:gd name="connsiteX4" fmla="*/ 0 w 1025486"/>
              <a:gd name="connsiteY4" fmla="*/ 0 h 61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5486" h="615291">
                <a:moveTo>
                  <a:pt x="0" y="0"/>
                </a:moveTo>
                <a:lnTo>
                  <a:pt x="1025486" y="0"/>
                </a:lnTo>
                <a:lnTo>
                  <a:pt x="1025486" y="615291"/>
                </a:lnTo>
                <a:lnTo>
                  <a:pt x="0" y="61529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  <a:miter lim="800000"/>
          </a:ln>
          <a:effectLst/>
        </p:spPr>
        <p:txBody>
          <a:bodyPr spcFirstLastPara="0" vert="horz" wrap="square" lIns="21431" tIns="21431" rIns="21431" bIns="21431" numCol="1" spcCol="1270" anchor="ctr" anchorCtr="0">
            <a:noAutofit/>
          </a:bodyPr>
          <a:lstStyle/>
          <a:p>
            <a:pPr algn="ctr" defTabSz="25003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GB" sz="825" dirty="0">
                <a:latin typeface="Arial" panose="020B0604020202020204" pitchFamily="34" charset="0"/>
                <a:cs typeface="Arial" panose="020B0604020202020204" pitchFamily="34" charset="0"/>
              </a:rPr>
              <a:t>We want to ensure our people feel ready for our digital future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2A4C142-FDFD-66BC-84A1-E8C0660BF836}"/>
              </a:ext>
            </a:extLst>
          </p:cNvPr>
          <p:cNvSpPr txBox="1"/>
          <p:nvPr/>
        </p:nvSpPr>
        <p:spPr>
          <a:xfrm>
            <a:off x="8648869" y="2236147"/>
            <a:ext cx="1363895" cy="450123"/>
          </a:xfrm>
          <a:prstGeom prst="rect">
            <a:avLst/>
          </a:prstGeom>
          <a:solidFill>
            <a:srgbClr val="FF3300">
              <a:alpha val="20000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68580" tIns="34290" rIns="68580" bIns="34290" rtlCol="0" anchor="t">
            <a:spAutoFit/>
          </a:bodyPr>
          <a:lstStyle/>
          <a:p>
            <a:pPr algn="ctr">
              <a:defRPr/>
            </a:pPr>
            <a:r>
              <a:rPr lang="en-GB" sz="825" b="1" dirty="0">
                <a:solidFill>
                  <a:schemeClr val="tx1"/>
                </a:solidFill>
                <a:latin typeface="Arial"/>
                <a:cs typeface="Arial"/>
              </a:rPr>
              <a:t>WOD6: Leaders That Live Our Values</a:t>
            </a:r>
          </a:p>
          <a:p>
            <a:pPr algn="ctr">
              <a:defRPr/>
            </a:pPr>
            <a:r>
              <a:rPr lang="en-GB" sz="825" b="1" dirty="0">
                <a:solidFill>
                  <a:schemeClr val="tx1"/>
                </a:solidFill>
                <a:latin typeface="Arial"/>
                <a:cs typeface="Arial"/>
              </a:rPr>
              <a:t>Lead: Louise Joseph</a:t>
            </a:r>
          </a:p>
        </p:txBody>
      </p:sp>
      <p:sp>
        <p:nvSpPr>
          <p:cNvPr id="155" name="Freeform: Shape 154">
            <a:extLst>
              <a:ext uri="{FF2B5EF4-FFF2-40B4-BE49-F238E27FC236}">
                <a16:creationId xmlns:a16="http://schemas.microsoft.com/office/drawing/2014/main" id="{E8C0C5C0-96D2-0412-E8A6-259D726D01F0}"/>
              </a:ext>
            </a:extLst>
          </p:cNvPr>
          <p:cNvSpPr/>
          <p:nvPr/>
        </p:nvSpPr>
        <p:spPr>
          <a:xfrm>
            <a:off x="4095324" y="2671152"/>
            <a:ext cx="1473676" cy="660834"/>
          </a:xfrm>
          <a:custGeom>
            <a:avLst/>
            <a:gdLst>
              <a:gd name="connsiteX0" fmla="*/ 0 w 1025486"/>
              <a:gd name="connsiteY0" fmla="*/ 0 h 615291"/>
              <a:gd name="connsiteX1" fmla="*/ 1025486 w 1025486"/>
              <a:gd name="connsiteY1" fmla="*/ 0 h 615291"/>
              <a:gd name="connsiteX2" fmla="*/ 1025486 w 1025486"/>
              <a:gd name="connsiteY2" fmla="*/ 615291 h 615291"/>
              <a:gd name="connsiteX3" fmla="*/ 0 w 1025486"/>
              <a:gd name="connsiteY3" fmla="*/ 615291 h 615291"/>
              <a:gd name="connsiteX4" fmla="*/ 0 w 1025486"/>
              <a:gd name="connsiteY4" fmla="*/ 0 h 61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5486" h="615291">
                <a:moveTo>
                  <a:pt x="0" y="0"/>
                </a:moveTo>
                <a:lnTo>
                  <a:pt x="1025486" y="0"/>
                </a:lnTo>
                <a:lnTo>
                  <a:pt x="1025486" y="615291"/>
                </a:lnTo>
                <a:lnTo>
                  <a:pt x="0" y="61529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  <a:miter lim="800000"/>
          </a:ln>
          <a:effectLst/>
        </p:spPr>
        <p:txBody>
          <a:bodyPr spcFirstLastPara="0" vert="horz" wrap="square" lIns="21431" tIns="21431" rIns="21431" bIns="21431" numCol="1" spcCol="1270" anchor="ctr" anchorCtr="0">
            <a:noAutofit/>
          </a:bodyPr>
          <a:lstStyle/>
          <a:p>
            <a:pPr algn="ctr" defTabSz="25003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US" sz="1050" dirty="0"/>
          </a:p>
          <a:p>
            <a:pPr algn="ctr" defTabSz="25003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825" dirty="0">
                <a:latin typeface="Arial" panose="020B0604020202020204" pitchFamily="34" charset="0"/>
                <a:cs typeface="Arial" panose="020B0604020202020204" pitchFamily="34" charset="0"/>
              </a:rPr>
              <a:t>We will aim to have the right number of skilled people working on the right things </a:t>
            </a:r>
            <a:endParaRPr lang="en-GB" sz="825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25003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GB" sz="105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A304F6F-3084-F40F-3D62-4484EA5F72AD}"/>
              </a:ext>
            </a:extLst>
          </p:cNvPr>
          <p:cNvSpPr txBox="1"/>
          <p:nvPr/>
        </p:nvSpPr>
        <p:spPr>
          <a:xfrm>
            <a:off x="2646042" y="2098538"/>
            <a:ext cx="1363895" cy="600164"/>
          </a:xfrm>
          <a:prstGeom prst="rect">
            <a:avLst/>
          </a:prstGeom>
          <a:solidFill>
            <a:srgbClr val="FFFFCC"/>
          </a:solidFill>
          <a:ln>
            <a:solidFill>
              <a:schemeClr val="accent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defTabSz="685800">
              <a:defRPr/>
            </a:pPr>
            <a:r>
              <a:rPr lang="en-GB" sz="825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WOD2: Attract &amp; Recruit </a:t>
            </a:r>
          </a:p>
          <a:p>
            <a:pPr algn="ctr" defTabSz="685800">
              <a:defRPr/>
            </a:pPr>
            <a:r>
              <a:rPr lang="en-GB" sz="825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Lead: Sharon Vickery</a:t>
            </a:r>
          </a:p>
          <a:p>
            <a:pPr algn="ctr" defTabSz="685800">
              <a:defRPr/>
            </a:pPr>
            <a:endParaRPr lang="en-GB" sz="825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reeform: Shape 88">
            <a:extLst>
              <a:ext uri="{FF2B5EF4-FFF2-40B4-BE49-F238E27FC236}">
                <a16:creationId xmlns:a16="http://schemas.microsoft.com/office/drawing/2014/main" id="{816CA775-46A4-C52D-ED8A-D1D0FEBB5DB5}"/>
              </a:ext>
            </a:extLst>
          </p:cNvPr>
          <p:cNvSpPr/>
          <p:nvPr/>
        </p:nvSpPr>
        <p:spPr>
          <a:xfrm>
            <a:off x="6940547" y="2774517"/>
            <a:ext cx="1311583" cy="549865"/>
          </a:xfrm>
          <a:custGeom>
            <a:avLst/>
            <a:gdLst>
              <a:gd name="connsiteX0" fmla="*/ 0 w 1025486"/>
              <a:gd name="connsiteY0" fmla="*/ 0 h 615291"/>
              <a:gd name="connsiteX1" fmla="*/ 1025486 w 1025486"/>
              <a:gd name="connsiteY1" fmla="*/ 0 h 615291"/>
              <a:gd name="connsiteX2" fmla="*/ 1025486 w 1025486"/>
              <a:gd name="connsiteY2" fmla="*/ 615291 h 615291"/>
              <a:gd name="connsiteX3" fmla="*/ 0 w 1025486"/>
              <a:gd name="connsiteY3" fmla="*/ 615291 h 615291"/>
              <a:gd name="connsiteX4" fmla="*/ 0 w 1025486"/>
              <a:gd name="connsiteY4" fmla="*/ 0 h 61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5486" h="615291">
                <a:moveTo>
                  <a:pt x="0" y="0"/>
                </a:moveTo>
                <a:lnTo>
                  <a:pt x="1025486" y="0"/>
                </a:lnTo>
                <a:lnTo>
                  <a:pt x="1025486" y="615291"/>
                </a:lnTo>
                <a:lnTo>
                  <a:pt x="0" y="61529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  <a:miter lim="800000"/>
          </a:ln>
          <a:effectLst/>
        </p:spPr>
        <p:txBody>
          <a:bodyPr spcFirstLastPara="0" vert="horz" wrap="square" lIns="21431" tIns="21431" rIns="21431" bIns="21431" numCol="1" spcCol="1270" anchor="ctr" anchorCtr="0">
            <a:noAutofit/>
          </a:bodyPr>
          <a:lstStyle/>
          <a:p>
            <a:pPr algn="ctr" defTabSz="25003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GB" sz="825" kern="0" dirty="0">
                <a:solidFill>
                  <a:prstClr val="black"/>
                </a:solidFill>
                <a:latin typeface="Arial"/>
                <a:cs typeface="Arial"/>
              </a:rPr>
              <a:t>We will support our people to develop the skills and capabilities they need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4DF5320-E8E3-D8DF-C05C-77EF83A0B2B2}"/>
              </a:ext>
            </a:extLst>
          </p:cNvPr>
          <p:cNvSpPr/>
          <p:nvPr/>
        </p:nvSpPr>
        <p:spPr>
          <a:xfrm>
            <a:off x="4272818" y="2326893"/>
            <a:ext cx="1263996" cy="346249"/>
          </a:xfrm>
          <a:prstGeom prst="rect">
            <a:avLst/>
          </a:prstGeom>
          <a:solidFill>
            <a:srgbClr val="FFFFCC"/>
          </a:solidFill>
          <a:ln>
            <a:solidFill>
              <a:schemeClr val="accent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defTabSz="685800">
              <a:defRPr/>
            </a:pPr>
            <a:r>
              <a:rPr lang="en-GB" sz="825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WOD3:  Well Planned</a:t>
            </a:r>
          </a:p>
          <a:p>
            <a:pPr algn="ctr" defTabSz="685800">
              <a:defRPr/>
            </a:pPr>
            <a:r>
              <a:rPr lang="en-GB" sz="825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Lead: Tina Ricketts</a:t>
            </a:r>
            <a:endParaRPr lang="en-GB" sz="825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0517D0FC-6914-D38F-2E09-225DEEDCF392}"/>
              </a:ext>
            </a:extLst>
          </p:cNvPr>
          <p:cNvSpPr/>
          <p:nvPr/>
        </p:nvSpPr>
        <p:spPr>
          <a:xfrm>
            <a:off x="8442183" y="2740720"/>
            <a:ext cx="1673822" cy="510373"/>
          </a:xfrm>
          <a:custGeom>
            <a:avLst/>
            <a:gdLst>
              <a:gd name="connsiteX0" fmla="*/ 0 w 1025486"/>
              <a:gd name="connsiteY0" fmla="*/ 0 h 615291"/>
              <a:gd name="connsiteX1" fmla="*/ 1025486 w 1025486"/>
              <a:gd name="connsiteY1" fmla="*/ 0 h 615291"/>
              <a:gd name="connsiteX2" fmla="*/ 1025486 w 1025486"/>
              <a:gd name="connsiteY2" fmla="*/ 615291 h 615291"/>
              <a:gd name="connsiteX3" fmla="*/ 0 w 1025486"/>
              <a:gd name="connsiteY3" fmla="*/ 615291 h 615291"/>
              <a:gd name="connsiteX4" fmla="*/ 0 w 1025486"/>
              <a:gd name="connsiteY4" fmla="*/ 0 h 61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5486" h="615291">
                <a:moveTo>
                  <a:pt x="0" y="0"/>
                </a:moveTo>
                <a:lnTo>
                  <a:pt x="1025486" y="0"/>
                </a:lnTo>
                <a:lnTo>
                  <a:pt x="1025486" y="615291"/>
                </a:lnTo>
                <a:lnTo>
                  <a:pt x="0" y="61529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  <a:miter lim="800000"/>
          </a:ln>
          <a:effectLst/>
        </p:spPr>
        <p:txBody>
          <a:bodyPr spcFirstLastPara="0" vert="horz" wrap="square" lIns="21431" tIns="21431" rIns="21431" bIns="21431" numCol="1" spcCol="1270" anchor="ctr" anchorCtr="0">
            <a:noAutofit/>
          </a:bodyPr>
          <a:lstStyle/>
          <a:p>
            <a:pPr algn="ctr" defTabSz="25003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GB" sz="825" kern="0" dirty="0">
                <a:solidFill>
                  <a:prstClr val="black"/>
                </a:solidFill>
                <a:latin typeface="Arial"/>
                <a:cs typeface="Arial"/>
              </a:rPr>
              <a:t>We want all our people to role model collective and compassionate leadership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978FCE5-9622-3836-C19B-1C2E5A8985FF}"/>
              </a:ext>
            </a:extLst>
          </p:cNvPr>
          <p:cNvSpPr/>
          <p:nvPr/>
        </p:nvSpPr>
        <p:spPr>
          <a:xfrm rot="16200000">
            <a:off x="345665" y="1563729"/>
            <a:ext cx="866852" cy="4328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r>
              <a:rPr lang="en-GB" sz="825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Strategic Enabler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184F84B-1FAD-C3F1-A181-CC846236B41C}"/>
              </a:ext>
            </a:extLst>
          </p:cNvPr>
          <p:cNvSpPr txBox="1"/>
          <p:nvPr/>
        </p:nvSpPr>
        <p:spPr>
          <a:xfrm>
            <a:off x="1060740" y="1596629"/>
            <a:ext cx="1362273" cy="2308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sz="900" b="1" i="1" dirty="0">
                <a:latin typeface="Arial" panose="020B0604020202020204" pitchFamily="34" charset="0"/>
                <a:cs typeface="Arial" panose="020B0604020202020204" pitchFamily="34" charset="0"/>
              </a:rPr>
              <a:t>People Strategy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7B4C432-AF72-F8C1-1001-4D88B3F6A0BB}"/>
              </a:ext>
            </a:extLst>
          </p:cNvPr>
          <p:cNvSpPr/>
          <p:nvPr/>
        </p:nvSpPr>
        <p:spPr>
          <a:xfrm rot="16200000" flipH="1">
            <a:off x="-21688" y="4335322"/>
            <a:ext cx="1470965" cy="5151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r>
              <a:rPr lang="en-GB" sz="825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Programmes of Work 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54A230E-948F-996B-6DD4-2298DEF7AD33}"/>
              </a:ext>
            </a:extLst>
          </p:cNvPr>
          <p:cNvSpPr txBox="1"/>
          <p:nvPr/>
        </p:nvSpPr>
        <p:spPr>
          <a:xfrm>
            <a:off x="8648869" y="3672484"/>
            <a:ext cx="1410200" cy="553998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750" b="1" dirty="0">
                <a:highlight>
                  <a:srgbClr val="00FF00"/>
                </a:highlight>
              </a:rPr>
              <a:t>18. Leadership  &amp; Management Development Plan </a:t>
            </a:r>
          </a:p>
          <a:p>
            <a:pPr algn="ctr"/>
            <a:endParaRPr lang="en-GB" sz="750" b="1" dirty="0">
              <a:highlight>
                <a:srgbClr val="00FF00"/>
              </a:highlight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A828E8D-64B7-ABF3-C324-4F18314B9CC1}"/>
              </a:ext>
            </a:extLst>
          </p:cNvPr>
          <p:cNvSpPr txBox="1"/>
          <p:nvPr/>
        </p:nvSpPr>
        <p:spPr>
          <a:xfrm>
            <a:off x="4150279" y="3272328"/>
            <a:ext cx="1311582" cy="553998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750" b="1" dirty="0">
                <a:highlight>
                  <a:srgbClr val="FFFF00"/>
                </a:highlight>
              </a:rPr>
              <a:t>8.  Strategic Workforce Plan/ Workforce</a:t>
            </a:r>
          </a:p>
          <a:p>
            <a:pPr algn="ctr"/>
            <a:r>
              <a:rPr lang="en-GB" sz="750" b="1" dirty="0">
                <a:highlight>
                  <a:srgbClr val="FFFF00"/>
                </a:highlight>
              </a:rPr>
              <a:t> Transformation Plan</a:t>
            </a:r>
          </a:p>
          <a:p>
            <a:pPr algn="ctr"/>
            <a:endParaRPr lang="en-GB" sz="750" b="1" dirty="0">
              <a:highlight>
                <a:srgbClr val="FFFF00"/>
              </a:highlight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83FCEB6-534E-C24E-4380-5AFF92156B3C}"/>
              </a:ext>
            </a:extLst>
          </p:cNvPr>
          <p:cNvSpPr txBox="1"/>
          <p:nvPr/>
        </p:nvSpPr>
        <p:spPr>
          <a:xfrm>
            <a:off x="2701374" y="4372422"/>
            <a:ext cx="1311583" cy="438582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750" b="1" dirty="0">
                <a:highlight>
                  <a:srgbClr val="00FF00"/>
                </a:highlight>
              </a:rPr>
              <a:t>7. Proactive Recruitment Plan  </a:t>
            </a:r>
          </a:p>
          <a:p>
            <a:pPr algn="ctr"/>
            <a:endParaRPr lang="en-GB" sz="750" b="1" dirty="0">
              <a:highlight>
                <a:srgbClr val="00FF00"/>
              </a:highlight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F339F84-AE88-C48E-9CB0-ADE30560F253}"/>
              </a:ext>
            </a:extLst>
          </p:cNvPr>
          <p:cNvSpPr txBox="1"/>
          <p:nvPr/>
        </p:nvSpPr>
        <p:spPr>
          <a:xfrm>
            <a:off x="4158957" y="3826326"/>
            <a:ext cx="1302904" cy="323165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750" b="1" dirty="0"/>
              <a:t>9. </a:t>
            </a:r>
            <a:r>
              <a:rPr lang="en-GB" sz="750" b="1" dirty="0">
                <a:highlight>
                  <a:srgbClr val="FFFF00"/>
                </a:highlight>
              </a:rPr>
              <a:t>Variable Pay Improvement Plan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CED9F05-EA11-BDA5-B773-5BE9AF5BD285}"/>
              </a:ext>
            </a:extLst>
          </p:cNvPr>
          <p:cNvSpPr txBox="1"/>
          <p:nvPr/>
        </p:nvSpPr>
        <p:spPr>
          <a:xfrm>
            <a:off x="10172939" y="3691429"/>
            <a:ext cx="1341777" cy="300082"/>
          </a:xfrm>
          <a:prstGeom prst="rect">
            <a:avLst/>
          </a:prstGeom>
          <a:solidFill>
            <a:srgbClr val="FF3300">
              <a:alpha val="20000"/>
            </a:srgbClr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algn="ctr"/>
            <a:r>
              <a:rPr lang="en-GB" sz="750" b="1" dirty="0">
                <a:highlight>
                  <a:srgbClr val="00FF00"/>
                </a:highlight>
              </a:rPr>
              <a:t>21.  Equality, Diversity and Belonging  Plan </a:t>
            </a:r>
            <a:endParaRPr lang="en-GB" sz="900" dirty="0">
              <a:highlight>
                <a:srgbClr val="00FF00"/>
              </a:highlight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D581DD2-727A-002D-D814-EBF8691144EE}"/>
              </a:ext>
            </a:extLst>
          </p:cNvPr>
          <p:cNvSpPr txBox="1"/>
          <p:nvPr/>
        </p:nvSpPr>
        <p:spPr>
          <a:xfrm>
            <a:off x="936724" y="5491653"/>
            <a:ext cx="1483241" cy="207749"/>
          </a:xfrm>
          <a:prstGeom prst="rect">
            <a:avLst/>
          </a:prstGeom>
          <a:solidFill>
            <a:srgbClr val="FF3300">
              <a:alpha val="2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750" b="1" dirty="0"/>
              <a:t>4. </a:t>
            </a:r>
            <a:r>
              <a:rPr lang="en-GB" sz="750" b="1" dirty="0">
                <a:highlight>
                  <a:srgbClr val="00FF00"/>
                </a:highlight>
              </a:rPr>
              <a:t>Staff Recognition Plan</a:t>
            </a:r>
            <a:endParaRPr lang="en-GB" sz="900" dirty="0">
              <a:highlight>
                <a:srgbClr val="00FF00"/>
              </a:highlight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A023EE1-7475-470B-F00E-C27DC804924E}"/>
              </a:ext>
            </a:extLst>
          </p:cNvPr>
          <p:cNvSpPr txBox="1"/>
          <p:nvPr/>
        </p:nvSpPr>
        <p:spPr>
          <a:xfrm>
            <a:off x="6940547" y="3695390"/>
            <a:ext cx="1473676" cy="461665"/>
          </a:xfrm>
          <a:prstGeom prst="rect">
            <a:avLst/>
          </a:prstGeom>
          <a:solidFill>
            <a:srgbClr val="FF3300">
              <a:alpha val="2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" b="1" dirty="0"/>
              <a:t>17. </a:t>
            </a:r>
            <a:r>
              <a:rPr lang="en-GB" sz="800" b="1" dirty="0">
                <a:highlight>
                  <a:srgbClr val="00FFFF"/>
                </a:highlight>
              </a:rPr>
              <a:t>Education, Learning &amp; Development Plan </a:t>
            </a:r>
          </a:p>
          <a:p>
            <a:pPr algn="ctr"/>
            <a:endParaRPr lang="en-GB" sz="800" dirty="0">
              <a:highlight>
                <a:srgbClr val="00FFFF"/>
              </a:highlight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9FA8377-A321-336D-5079-DDFC7B6BB006}"/>
              </a:ext>
            </a:extLst>
          </p:cNvPr>
          <p:cNvSpPr txBox="1"/>
          <p:nvPr/>
        </p:nvSpPr>
        <p:spPr>
          <a:xfrm>
            <a:off x="5669427" y="3702152"/>
            <a:ext cx="1074935" cy="438582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algn="ctr"/>
            <a:r>
              <a:rPr lang="en-GB" sz="800" b="1" dirty="0">
                <a:highlight>
                  <a:srgbClr val="00FF00"/>
                </a:highlight>
              </a:rPr>
              <a:t>15.  ESR and E-rostering benefits realisation plans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F966B6C-8CAE-28E3-45F0-860CD182D464}"/>
              </a:ext>
            </a:extLst>
          </p:cNvPr>
          <p:cNvSpPr txBox="1"/>
          <p:nvPr/>
        </p:nvSpPr>
        <p:spPr>
          <a:xfrm>
            <a:off x="944033" y="5901116"/>
            <a:ext cx="1511826" cy="669414"/>
          </a:xfrm>
          <a:prstGeom prst="rect">
            <a:avLst/>
          </a:prstGeom>
          <a:solidFill>
            <a:srgbClr val="FF3300">
              <a:alpha val="2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750" b="1" dirty="0"/>
              <a:t>5. </a:t>
            </a:r>
            <a:r>
              <a:rPr lang="en-GB" sz="750" b="1" dirty="0">
                <a:highlight>
                  <a:srgbClr val="00FF00"/>
                </a:highlight>
              </a:rPr>
              <a:t>Psychology safe culture/ Freedom to Speak Up Improvement Plan / Behavioural Charter</a:t>
            </a:r>
          </a:p>
          <a:p>
            <a:pPr algn="ctr"/>
            <a:r>
              <a:rPr lang="en-GB" sz="750" b="1" dirty="0">
                <a:highlight>
                  <a:srgbClr val="00FF00"/>
                </a:highlight>
              </a:rPr>
              <a:t> </a:t>
            </a:r>
            <a:endParaRPr lang="en-GB" sz="900" dirty="0">
              <a:highlight>
                <a:srgbClr val="00FF00"/>
              </a:highlight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16EF70E-952D-3C6D-ADB4-2584F2B96443}"/>
              </a:ext>
            </a:extLst>
          </p:cNvPr>
          <p:cNvSpPr txBox="1"/>
          <p:nvPr/>
        </p:nvSpPr>
        <p:spPr>
          <a:xfrm>
            <a:off x="2685801" y="3696233"/>
            <a:ext cx="1311582" cy="530915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algn="ctr"/>
            <a:r>
              <a:rPr lang="en-GB" sz="750" b="1" dirty="0">
                <a:highlight>
                  <a:srgbClr val="00FF00"/>
                </a:highlight>
              </a:rPr>
              <a:t>6. Flexible Working Improvement  Plan</a:t>
            </a:r>
          </a:p>
          <a:p>
            <a:pPr algn="ctr"/>
            <a:endParaRPr lang="en-GB" sz="750" b="1" dirty="0">
              <a:highlight>
                <a:srgbClr val="00FF00"/>
              </a:highlight>
            </a:endParaRPr>
          </a:p>
          <a:p>
            <a:pPr algn="ctr"/>
            <a:endParaRPr lang="en-GB" sz="750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38FA20B-E038-F72C-3DB9-030802A1E675}"/>
              </a:ext>
            </a:extLst>
          </p:cNvPr>
          <p:cNvSpPr txBox="1"/>
          <p:nvPr/>
        </p:nvSpPr>
        <p:spPr>
          <a:xfrm>
            <a:off x="8648869" y="4861528"/>
            <a:ext cx="1408886" cy="207749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750" b="1" dirty="0"/>
              <a:t>20.. </a:t>
            </a:r>
            <a:r>
              <a:rPr lang="en-GB" sz="750" b="1" dirty="0">
                <a:highlight>
                  <a:srgbClr val="00FFFF"/>
                </a:highlight>
              </a:rPr>
              <a:t>Talent Plan  </a:t>
            </a:r>
            <a:endParaRPr lang="en-GB" sz="750" dirty="0">
              <a:highlight>
                <a:srgbClr val="00FFFF"/>
              </a:highlight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5E3A4E4-D4D3-8516-5E80-797F95A0CC05}"/>
              </a:ext>
            </a:extLst>
          </p:cNvPr>
          <p:cNvSpPr txBox="1"/>
          <p:nvPr/>
        </p:nvSpPr>
        <p:spPr>
          <a:xfrm>
            <a:off x="951012" y="3287176"/>
            <a:ext cx="1508484" cy="692497"/>
          </a:xfrm>
          <a:prstGeom prst="rect">
            <a:avLst/>
          </a:prstGeom>
          <a:solidFill>
            <a:srgbClr val="FF3300">
              <a:alpha val="2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750" b="1" dirty="0">
                <a:highlight>
                  <a:srgbClr val="00FF00"/>
                </a:highlight>
              </a:rPr>
              <a:t> 1. Personal Development Appraisal Review Improvement Plan</a:t>
            </a:r>
          </a:p>
          <a:p>
            <a:pPr algn="ctr"/>
            <a:endParaRPr lang="en-GB" sz="750" b="1" dirty="0">
              <a:highlight>
                <a:srgbClr val="00FF00"/>
              </a:highlight>
            </a:endParaRPr>
          </a:p>
          <a:p>
            <a:pPr algn="ctr"/>
            <a:endParaRPr lang="en-GB" sz="900" dirty="0">
              <a:highlight>
                <a:srgbClr val="00FF00"/>
              </a:highlight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3BB0BD1-98FB-5A09-613D-697E1041B0EF}"/>
              </a:ext>
            </a:extLst>
          </p:cNvPr>
          <p:cNvSpPr txBox="1"/>
          <p:nvPr/>
        </p:nvSpPr>
        <p:spPr>
          <a:xfrm>
            <a:off x="936724" y="4164673"/>
            <a:ext cx="1492904" cy="646331"/>
          </a:xfrm>
          <a:prstGeom prst="rect">
            <a:avLst/>
          </a:prstGeom>
          <a:solidFill>
            <a:srgbClr val="FF3300">
              <a:alpha val="20000"/>
            </a:srgbClr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algn="ctr"/>
            <a:r>
              <a:rPr lang="en-GB" sz="750" b="1" dirty="0"/>
              <a:t>2. </a:t>
            </a:r>
            <a:r>
              <a:rPr lang="en-GB" sz="750" b="1" dirty="0">
                <a:highlight>
                  <a:srgbClr val="00FF00"/>
                </a:highlight>
              </a:rPr>
              <a:t>Service Group &amp; Corporate Directorate  Staff Experience Action Plans</a:t>
            </a:r>
          </a:p>
          <a:p>
            <a:pPr algn="ctr"/>
            <a:endParaRPr lang="en-GB" sz="750" b="1" dirty="0">
              <a:highlight>
                <a:srgbClr val="00FF00"/>
              </a:highlight>
            </a:endParaRPr>
          </a:p>
          <a:p>
            <a:pPr algn="ctr"/>
            <a:endParaRPr lang="en-GB" sz="750" dirty="0">
              <a:highlight>
                <a:srgbClr val="FFFF00"/>
              </a:highlight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0B58D97-4B42-92FB-EA65-BB765987CCFC}"/>
              </a:ext>
            </a:extLst>
          </p:cNvPr>
          <p:cNvSpPr txBox="1"/>
          <p:nvPr/>
        </p:nvSpPr>
        <p:spPr>
          <a:xfrm>
            <a:off x="951011" y="4861528"/>
            <a:ext cx="1487794" cy="553998"/>
          </a:xfrm>
          <a:prstGeom prst="rect">
            <a:avLst/>
          </a:prstGeom>
          <a:solidFill>
            <a:srgbClr val="FF3300">
              <a:alpha val="2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750" b="1" dirty="0">
                <a:highlight>
                  <a:srgbClr val="FFFF00"/>
                </a:highlight>
              </a:rPr>
              <a:t>3. Staff Health &amp; Wellbeing/ Sickness Absence Improvement Plan</a:t>
            </a:r>
          </a:p>
          <a:p>
            <a:pPr algn="ctr"/>
            <a:r>
              <a:rPr lang="en-GB" sz="750" b="1" dirty="0">
                <a:highlight>
                  <a:srgbClr val="FFFF00"/>
                </a:highlight>
              </a:rPr>
              <a:t> </a:t>
            </a: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4638AB0A-FC54-CD0F-7754-BCF5676501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697731C-1CC9-E7F8-7343-AD225EC59BB2}"/>
              </a:ext>
            </a:extLst>
          </p:cNvPr>
          <p:cNvSpPr txBox="1"/>
          <p:nvPr/>
        </p:nvSpPr>
        <p:spPr>
          <a:xfrm>
            <a:off x="4158957" y="4830751"/>
            <a:ext cx="1311582" cy="461665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" b="1" dirty="0">
                <a:highlight>
                  <a:srgbClr val="00FFFF"/>
                </a:highlight>
              </a:rPr>
              <a:t>11. Support local arrangements/ On Call Review</a:t>
            </a:r>
          </a:p>
        </p:txBody>
      </p:sp>
      <p:sp>
        <p:nvSpPr>
          <p:cNvPr id="18" name="Freeform: Shape 154">
            <a:extLst>
              <a:ext uri="{FF2B5EF4-FFF2-40B4-BE49-F238E27FC236}">
                <a16:creationId xmlns:a16="http://schemas.microsoft.com/office/drawing/2014/main" id="{9C3D68F2-C0EE-ED2A-6712-898E98596367}"/>
              </a:ext>
            </a:extLst>
          </p:cNvPr>
          <p:cNvSpPr/>
          <p:nvPr/>
        </p:nvSpPr>
        <p:spPr>
          <a:xfrm>
            <a:off x="2578954" y="2847494"/>
            <a:ext cx="1473676" cy="296827"/>
          </a:xfrm>
          <a:custGeom>
            <a:avLst/>
            <a:gdLst>
              <a:gd name="connsiteX0" fmla="*/ 0 w 1025486"/>
              <a:gd name="connsiteY0" fmla="*/ 0 h 615291"/>
              <a:gd name="connsiteX1" fmla="*/ 1025486 w 1025486"/>
              <a:gd name="connsiteY1" fmla="*/ 0 h 615291"/>
              <a:gd name="connsiteX2" fmla="*/ 1025486 w 1025486"/>
              <a:gd name="connsiteY2" fmla="*/ 615291 h 615291"/>
              <a:gd name="connsiteX3" fmla="*/ 0 w 1025486"/>
              <a:gd name="connsiteY3" fmla="*/ 615291 h 615291"/>
              <a:gd name="connsiteX4" fmla="*/ 0 w 1025486"/>
              <a:gd name="connsiteY4" fmla="*/ 0 h 61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5486" h="615291">
                <a:moveTo>
                  <a:pt x="0" y="0"/>
                </a:moveTo>
                <a:lnTo>
                  <a:pt x="1025486" y="0"/>
                </a:lnTo>
                <a:lnTo>
                  <a:pt x="1025486" y="615291"/>
                </a:lnTo>
                <a:lnTo>
                  <a:pt x="0" y="61529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  <a:miter lim="800000"/>
          </a:ln>
          <a:effectLst/>
        </p:spPr>
        <p:txBody>
          <a:bodyPr spcFirstLastPara="0" vert="horz" wrap="square" lIns="21431" tIns="21431" rIns="21431" bIns="21431" numCol="1" spcCol="1270" anchor="ctr" anchorCtr="0">
            <a:noAutofit/>
          </a:bodyPr>
          <a:lstStyle/>
          <a:p>
            <a:pPr algn="ctr" defTabSz="25003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US" sz="1050" dirty="0"/>
          </a:p>
          <a:p>
            <a:pPr algn="ctr" defTabSz="25003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825" dirty="0">
                <a:latin typeface="Arial" panose="020B0604020202020204" pitchFamily="34" charset="0"/>
                <a:cs typeface="Arial" panose="020B0604020202020204" pitchFamily="34" charset="0"/>
              </a:rPr>
              <a:t>We want to be </a:t>
            </a:r>
            <a:r>
              <a:rPr lang="en-US" sz="825" dirty="0" err="1">
                <a:latin typeface="Arial" panose="020B0604020202020204" pitchFamily="34" charset="0"/>
                <a:cs typeface="Arial" panose="020B0604020202020204" pitchFamily="34" charset="0"/>
              </a:rPr>
              <a:t>recognised</a:t>
            </a:r>
            <a:r>
              <a:rPr lang="en-US" sz="825" dirty="0">
                <a:latin typeface="Arial" panose="020B0604020202020204" pitchFamily="34" charset="0"/>
                <a:cs typeface="Arial" panose="020B0604020202020204" pitchFamily="34" charset="0"/>
              </a:rPr>
              <a:t> as an employer of choice</a:t>
            </a:r>
            <a:endParaRPr lang="en-GB" sz="825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25003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GB" sz="105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6603AED-44E0-E1EB-A9C1-652C358CCDCF}"/>
              </a:ext>
            </a:extLst>
          </p:cNvPr>
          <p:cNvSpPr txBox="1"/>
          <p:nvPr/>
        </p:nvSpPr>
        <p:spPr>
          <a:xfrm>
            <a:off x="5669427" y="2248579"/>
            <a:ext cx="1235714" cy="450123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68580" tIns="34290" rIns="68580" bIns="34290" rtlCol="0" anchor="t">
            <a:spAutoFit/>
          </a:bodyPr>
          <a:lstStyle/>
          <a:p>
            <a:pPr algn="ctr">
              <a:defRPr/>
            </a:pPr>
            <a:r>
              <a:rPr lang="en-GB" sz="825" b="1" dirty="0">
                <a:solidFill>
                  <a:schemeClr val="tx1"/>
                </a:solidFill>
                <a:latin typeface="Arial"/>
                <a:cs typeface="Arial"/>
              </a:rPr>
              <a:t>WOD4: Digitally Ready</a:t>
            </a:r>
          </a:p>
          <a:p>
            <a:pPr algn="ctr">
              <a:defRPr/>
            </a:pPr>
            <a:r>
              <a:rPr lang="en-GB" sz="825" b="1" dirty="0">
                <a:solidFill>
                  <a:schemeClr val="tx1"/>
                </a:solidFill>
                <a:latin typeface="Arial"/>
                <a:cs typeface="Arial"/>
              </a:rPr>
              <a:t>Lead: Emma Owen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A7B7FAB-BCBA-7167-3E42-F5F57959BC3F}"/>
              </a:ext>
            </a:extLst>
          </p:cNvPr>
          <p:cNvSpPr txBox="1"/>
          <p:nvPr/>
        </p:nvSpPr>
        <p:spPr>
          <a:xfrm>
            <a:off x="6142930" y="6022680"/>
            <a:ext cx="1673822" cy="438582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750" b="1" dirty="0">
                <a:highlight>
                  <a:srgbClr val="FFFF00"/>
                </a:highlight>
              </a:rPr>
              <a:t>Yellow highlight denotes phase 1 priority to be completed by </a:t>
            </a:r>
            <a:r>
              <a:rPr lang="en-GB" sz="750" b="1">
                <a:highlight>
                  <a:srgbClr val="FFFF00"/>
                </a:highlight>
              </a:rPr>
              <a:t>March 2027 </a:t>
            </a:r>
            <a:endParaRPr lang="en-GB" sz="750" b="1" dirty="0">
              <a:highlight>
                <a:srgbClr val="FFFF00"/>
              </a:highlight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620094E-2CD5-558C-B043-6AC2A528E702}"/>
              </a:ext>
            </a:extLst>
          </p:cNvPr>
          <p:cNvSpPr txBox="1"/>
          <p:nvPr/>
        </p:nvSpPr>
        <p:spPr>
          <a:xfrm>
            <a:off x="10172939" y="2179279"/>
            <a:ext cx="1363895" cy="450123"/>
          </a:xfrm>
          <a:prstGeom prst="rect">
            <a:avLst/>
          </a:prstGeom>
          <a:solidFill>
            <a:srgbClr val="FF3300">
              <a:alpha val="20000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68580" tIns="34290" rIns="68580" bIns="34290" rtlCol="0" anchor="t">
            <a:spAutoFit/>
          </a:bodyPr>
          <a:lstStyle/>
          <a:p>
            <a:pPr algn="ctr">
              <a:defRPr/>
            </a:pPr>
            <a:r>
              <a:rPr lang="en-GB" sz="825" b="1" dirty="0">
                <a:solidFill>
                  <a:schemeClr val="tx1"/>
                </a:solidFill>
                <a:latin typeface="Arial"/>
                <a:cs typeface="Arial"/>
              </a:rPr>
              <a:t>WOD7: Equality, Diversity and Belonging</a:t>
            </a:r>
          </a:p>
          <a:p>
            <a:pPr algn="ctr">
              <a:defRPr/>
            </a:pPr>
            <a:r>
              <a:rPr lang="en-GB" sz="825" b="1" dirty="0">
                <a:solidFill>
                  <a:schemeClr val="tx1"/>
                </a:solidFill>
                <a:latin typeface="Arial"/>
                <a:cs typeface="Arial"/>
              </a:rPr>
              <a:t>Lead: Louise Joseph</a:t>
            </a:r>
          </a:p>
        </p:txBody>
      </p:sp>
      <p:sp>
        <p:nvSpPr>
          <p:cNvPr id="34" name="Freeform: Shape 89">
            <a:extLst>
              <a:ext uri="{FF2B5EF4-FFF2-40B4-BE49-F238E27FC236}">
                <a16:creationId xmlns:a16="http://schemas.microsoft.com/office/drawing/2014/main" id="{C40A5938-C621-0F2E-A3F9-E06180CA8CD1}"/>
              </a:ext>
            </a:extLst>
          </p:cNvPr>
          <p:cNvSpPr/>
          <p:nvPr/>
        </p:nvSpPr>
        <p:spPr>
          <a:xfrm>
            <a:off x="10212009" y="2727624"/>
            <a:ext cx="1363895" cy="510373"/>
          </a:xfrm>
          <a:custGeom>
            <a:avLst/>
            <a:gdLst>
              <a:gd name="connsiteX0" fmla="*/ 0 w 1025486"/>
              <a:gd name="connsiteY0" fmla="*/ 0 h 615291"/>
              <a:gd name="connsiteX1" fmla="*/ 1025486 w 1025486"/>
              <a:gd name="connsiteY1" fmla="*/ 0 h 615291"/>
              <a:gd name="connsiteX2" fmla="*/ 1025486 w 1025486"/>
              <a:gd name="connsiteY2" fmla="*/ 615291 h 615291"/>
              <a:gd name="connsiteX3" fmla="*/ 0 w 1025486"/>
              <a:gd name="connsiteY3" fmla="*/ 615291 h 615291"/>
              <a:gd name="connsiteX4" fmla="*/ 0 w 1025486"/>
              <a:gd name="connsiteY4" fmla="*/ 0 h 61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5486" h="615291">
                <a:moveTo>
                  <a:pt x="0" y="0"/>
                </a:moveTo>
                <a:lnTo>
                  <a:pt x="1025486" y="0"/>
                </a:lnTo>
                <a:lnTo>
                  <a:pt x="1025486" y="615291"/>
                </a:lnTo>
                <a:lnTo>
                  <a:pt x="0" y="61529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  <a:miter lim="800000"/>
          </a:ln>
          <a:effectLst/>
        </p:spPr>
        <p:txBody>
          <a:bodyPr spcFirstLastPara="0" vert="horz" wrap="square" lIns="21431" tIns="21431" rIns="21431" bIns="21431" numCol="1" spcCol="1270" anchor="ctr" anchorCtr="0">
            <a:noAutofit/>
          </a:bodyPr>
          <a:lstStyle/>
          <a:p>
            <a:pPr algn="ctr" defTabSz="25003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GB" sz="825" kern="0" dirty="0">
                <a:solidFill>
                  <a:prstClr val="black"/>
                </a:solidFill>
                <a:latin typeface="Arial"/>
                <a:cs typeface="Arial"/>
              </a:rPr>
              <a:t>We will strive to be diverse and inclusive, ensuring all voices are heard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9257C14-278D-ECF4-6780-28E7FE616912}"/>
              </a:ext>
            </a:extLst>
          </p:cNvPr>
          <p:cNvSpPr txBox="1"/>
          <p:nvPr/>
        </p:nvSpPr>
        <p:spPr>
          <a:xfrm>
            <a:off x="4158957" y="5466319"/>
            <a:ext cx="1311582" cy="461665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" b="1" dirty="0"/>
              <a:t>12. </a:t>
            </a:r>
            <a:r>
              <a:rPr lang="en-GB" sz="800" b="1" dirty="0">
                <a:highlight>
                  <a:srgbClr val="00FFFF"/>
                </a:highlight>
              </a:rPr>
              <a:t>Support Banding Reviews (band 5&amp;6)</a:t>
            </a:r>
          </a:p>
          <a:p>
            <a:pPr algn="ctr"/>
            <a:endParaRPr lang="en-GB" sz="800" b="1" dirty="0">
              <a:highlight>
                <a:srgbClr val="00FFFF"/>
              </a:highlight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4666131-9AC7-A871-DE5A-F9748A2E652F}"/>
              </a:ext>
            </a:extLst>
          </p:cNvPr>
          <p:cNvSpPr txBox="1"/>
          <p:nvPr/>
        </p:nvSpPr>
        <p:spPr>
          <a:xfrm>
            <a:off x="7816752" y="6038069"/>
            <a:ext cx="1664234" cy="461665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" b="1" dirty="0">
                <a:highlight>
                  <a:srgbClr val="00FFFF"/>
                </a:highlight>
              </a:rPr>
              <a:t>Blue highlight denotes programmes of work from April 2026 onwards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DAAC265-8277-6F38-4370-4C750A8041BC}"/>
              </a:ext>
            </a:extLst>
          </p:cNvPr>
          <p:cNvSpPr txBox="1"/>
          <p:nvPr/>
        </p:nvSpPr>
        <p:spPr>
          <a:xfrm>
            <a:off x="4168352" y="5943200"/>
            <a:ext cx="1327620" cy="461665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" b="1" dirty="0">
                <a:highlight>
                  <a:srgbClr val="00FFFF"/>
                </a:highlight>
              </a:rPr>
              <a:t>13. Support Job Planning Improvement Plan </a:t>
            </a:r>
          </a:p>
          <a:p>
            <a:pPr algn="ctr"/>
            <a:r>
              <a:rPr lang="en-GB" sz="800" b="1" dirty="0">
                <a:highlight>
                  <a:srgbClr val="00FFFF"/>
                </a:highlight>
              </a:rPr>
              <a:t>(year 2)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B9FF8A7-FEF5-9685-8EA8-CA811A3916FA}"/>
              </a:ext>
            </a:extLst>
          </p:cNvPr>
          <p:cNvSpPr txBox="1"/>
          <p:nvPr/>
        </p:nvSpPr>
        <p:spPr>
          <a:xfrm>
            <a:off x="4150279" y="4303622"/>
            <a:ext cx="1311582" cy="338554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" b="1" dirty="0"/>
              <a:t>10</a:t>
            </a:r>
            <a:r>
              <a:rPr lang="en-GB" sz="800" b="1" dirty="0">
                <a:highlight>
                  <a:srgbClr val="FFFF00"/>
                </a:highlight>
              </a:rPr>
              <a:t>. Organised for Success Programme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0681B60-56CB-5D99-3A6A-19471C01D242}"/>
              </a:ext>
            </a:extLst>
          </p:cNvPr>
          <p:cNvSpPr txBox="1"/>
          <p:nvPr/>
        </p:nvSpPr>
        <p:spPr>
          <a:xfrm>
            <a:off x="9539629" y="6030374"/>
            <a:ext cx="2226025" cy="584775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" b="1" dirty="0">
                <a:highlight>
                  <a:srgbClr val="00FF00"/>
                </a:highlight>
              </a:rPr>
              <a:t>Green highlight denotes programme of work that will be owned by Workforce &amp; OD Directorate – periodic (6 monthly) assurance on progress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5F8B36D-CE36-D0E0-A46E-FAFAA052629A}"/>
              </a:ext>
            </a:extLst>
          </p:cNvPr>
          <p:cNvSpPr txBox="1"/>
          <p:nvPr/>
        </p:nvSpPr>
        <p:spPr>
          <a:xfrm>
            <a:off x="4209194" y="6444867"/>
            <a:ext cx="1327620" cy="338554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" b="1" dirty="0">
                <a:highlight>
                  <a:srgbClr val="00FFFF"/>
                </a:highlight>
              </a:rPr>
              <a:t>14. Support Resident Doctor New Contract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C87CA68-9F52-107C-A5A7-617DCAD14C9E}"/>
              </a:ext>
            </a:extLst>
          </p:cNvPr>
          <p:cNvSpPr txBox="1"/>
          <p:nvPr/>
        </p:nvSpPr>
        <p:spPr>
          <a:xfrm>
            <a:off x="5669427" y="4404238"/>
            <a:ext cx="1074935" cy="315471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algn="ctr"/>
            <a:r>
              <a:rPr lang="en-GB" sz="800" b="1" dirty="0">
                <a:highlight>
                  <a:srgbClr val="00FFFF"/>
                </a:highlight>
              </a:rPr>
              <a:t>16. New ESR Solution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A4FCA7E-A158-30F4-68B3-0DA9A0950DDE}"/>
              </a:ext>
            </a:extLst>
          </p:cNvPr>
          <p:cNvSpPr txBox="1"/>
          <p:nvPr/>
        </p:nvSpPr>
        <p:spPr>
          <a:xfrm>
            <a:off x="8648869" y="4419558"/>
            <a:ext cx="1408886" cy="207749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750" b="1" dirty="0">
                <a:highlight>
                  <a:srgbClr val="00FF00"/>
                </a:highlight>
              </a:rPr>
              <a:t>19. Proactive Model of OD  </a:t>
            </a:r>
          </a:p>
        </p:txBody>
      </p:sp>
    </p:spTree>
    <p:extLst>
      <p:ext uri="{BB962C8B-B14F-4D97-AF65-F5344CB8AC3E}">
        <p14:creationId xmlns:p14="http://schemas.microsoft.com/office/powerpoint/2010/main" val="5060837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1C022EFBB18C64ABE3B9933434D2554" ma:contentTypeVersion="15" ma:contentTypeDescription="Create a new document." ma:contentTypeScope="" ma:versionID="2b64952811415c62d0d0df39f3d34ba2">
  <xsd:schema xmlns:xsd="http://www.w3.org/2001/XMLSchema" xmlns:xs="http://www.w3.org/2001/XMLSchema" xmlns:p="http://schemas.microsoft.com/office/2006/metadata/properties" xmlns:ns1="http://schemas.microsoft.com/sharepoint/v3" xmlns:ns2="60b0568e-e574-4342-a9c0-c22c6fec6509" xmlns:ns3="fdfaf355-f7ae-47f3-8f93-739a60756710" targetNamespace="http://schemas.microsoft.com/office/2006/metadata/properties" ma:root="true" ma:fieldsID="b85015dbfa83b7beca0f1d5edc8036d9" ns1:_="" ns2:_="" ns3:_="">
    <xsd:import namespace="http://schemas.microsoft.com/sharepoint/v3"/>
    <xsd:import namespace="60b0568e-e574-4342-a9c0-c22c6fec6509"/>
    <xsd:import namespace="fdfaf355-f7ae-47f3-8f93-739a6075671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MediaServiceBillingMetadata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7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8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b0568e-e574-4342-a9c0-c22c6fec650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5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16" nillable="true" ma:displayName="MediaServiceBillingMetadata" ma:hidden="true" ma:internalName="MediaServiceBillingMetadata" ma:readOnly="true">
      <xsd:simpleType>
        <xsd:restriction base="dms:Note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dfaf355-f7ae-47f3-8f93-739a60756710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2c2f2e62-4dc6-41ef-ad8c-e640d42d75ed}" ma:internalName="TaxCatchAll" ma:showField="CatchAllData" ma:web="fdfaf355-f7ae-47f3-8f93-739a607567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lcf76f155ced4ddcb4097134ff3c332f xmlns="60b0568e-e574-4342-a9c0-c22c6fec6509">
      <Terms xmlns="http://schemas.microsoft.com/office/infopath/2007/PartnerControls"/>
    </lcf76f155ced4ddcb4097134ff3c332f>
    <TaxCatchAll xmlns="fdfaf355-f7ae-47f3-8f93-739a60756710" xsi:nil="true"/>
  </documentManagement>
</p:properties>
</file>

<file path=customXml/itemProps1.xml><?xml version="1.0" encoding="utf-8"?>
<ds:datastoreItem xmlns:ds="http://schemas.openxmlformats.org/officeDocument/2006/customXml" ds:itemID="{D422D8B3-F536-414A-841D-71A609498363}"/>
</file>

<file path=customXml/itemProps2.xml><?xml version="1.0" encoding="utf-8"?>
<ds:datastoreItem xmlns:ds="http://schemas.openxmlformats.org/officeDocument/2006/customXml" ds:itemID="{DB79698E-C6FC-4B57-AC61-D5FB497897C9}"/>
</file>

<file path=customXml/itemProps3.xml><?xml version="1.0" encoding="utf-8"?>
<ds:datastoreItem xmlns:ds="http://schemas.openxmlformats.org/officeDocument/2006/customXml" ds:itemID="{AEEAEAEF-E5DF-45A5-B2A0-722FAA2CCA44}"/>
</file>

<file path=docProps/app.xml><?xml version="1.0" encoding="utf-8"?>
<Properties xmlns="http://schemas.openxmlformats.org/officeDocument/2006/extended-properties" xmlns:vt="http://schemas.openxmlformats.org/officeDocument/2006/docPropsVTypes">
  <TotalTime>521</TotalTime>
  <Words>405</Words>
  <Application>Microsoft Office PowerPoint</Application>
  <PresentationFormat>Widescreen</PresentationFormat>
  <Paragraphs>61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>SBU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Tina Ricketts (Swansea Bay UHB - Corporate/Workforce)</dc:creator>
  <cp:lastModifiedBy>Jill Faulkner (Swansea Bay UHB - Workforce &amp; OD)</cp:lastModifiedBy>
  <cp:revision>9</cp:revision>
  <dcterms:created xsi:type="dcterms:W3CDTF">2025-05-12T09:55:41Z</dcterms:created>
  <dcterms:modified xsi:type="dcterms:W3CDTF">2026-02-11T12:39:46Z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0x01010001C022EFBB18C64ABE3B9933434D2554</vt:lpwstr>
  </property>
</Properties>
</file>