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4"/>
  </p:notesMasterIdLst>
  <p:sldIdLst>
    <p:sldId id="296" r:id="rId5"/>
    <p:sldId id="361" r:id="rId6"/>
    <p:sldId id="366" r:id="rId7"/>
    <p:sldId id="368" r:id="rId8"/>
    <p:sldId id="375" r:id="rId9"/>
    <p:sldId id="376" r:id="rId10"/>
    <p:sldId id="378" r:id="rId11"/>
    <p:sldId id="380" r:id="rId12"/>
    <p:sldId id="279" r:id="rId13"/>
  </p:sldIdLst>
  <p:sldSz cx="20104100"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90" userDrawn="1">
          <p15:clr>
            <a:srgbClr val="A4A3A4"/>
          </p15:clr>
        </p15:guide>
        <p15:guide id="2" pos="21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Thomas (Swansea Bay UHB - Communication &amp; Engagement)" initials="RT(BUC&amp;E" lastIdx="6" clrIdx="0">
    <p:extLst>
      <p:ext uri="{19B8F6BF-5375-455C-9EA6-DF929625EA0E}">
        <p15:presenceInfo xmlns:p15="http://schemas.microsoft.com/office/powerpoint/2012/main" userId="S::Richard.H.Thomas@wales.nhs.uk::d0c79983-d7ff-4ad3-8345-b74f09caf0b7" providerId="AD"/>
      </p:ext>
    </p:extLst>
  </p:cmAuthor>
  <p:cmAuthor id="2" name="Richard Evans (Swansea Bay UHB - Interim Chief Executive)" initials="RE" lastIdx="1" clrIdx="1">
    <p:extLst>
      <p:ext uri="{19B8F6BF-5375-455C-9EA6-DF929625EA0E}">
        <p15:presenceInfo xmlns:p15="http://schemas.microsoft.com/office/powerpoint/2012/main" userId="S::Richard.Evans9@wales.nhs.uk::d655a48b-795e-4e38-a823-f186c37e35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9E4ECA"/>
    <a:srgbClr val="00BC62"/>
    <a:srgbClr val="CE3636"/>
    <a:srgbClr val="7EB0DE"/>
    <a:srgbClr val="FFD550"/>
    <a:srgbClr val="325A8A"/>
    <a:srgbClr val="F8CD47"/>
    <a:srgbClr val="79C5CD"/>
    <a:srgbClr val="CD2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72251" autoAdjust="0"/>
  </p:normalViewPr>
  <p:slideViewPr>
    <p:cSldViewPr>
      <p:cViewPr varScale="1">
        <p:scale>
          <a:sx n="28" d="100"/>
          <a:sy n="28" d="100"/>
        </p:scale>
        <p:origin x="1432" y="24"/>
      </p:cViewPr>
      <p:guideLst>
        <p:guide orient="horz" pos="2890"/>
        <p:guide pos="21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h002571\AppData\Local\Microsoft\Windows\INetCache\Content.Outlook\2EOWE8SP\Action%20log%20Portering%20Intervention%20Group.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h002571\AppData\Local\Microsoft\Windows\INetCache\Content.Outlook\2EOWE8SP\Action%20log%20Portering%20Intervention%20Grou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Rh002571\AppData\Local\Microsoft\Windows\INetCache\Content.Outlook\2EOWE8SP\Action%20log%20Portering%20Intervention%20Group.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Rh002571\AppData\Local\Microsoft\Windows\INetCache\Content.Outlook\2EOWE8SP\Action%20log%20Portering%20Intervention%20Group.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r>
              <a:rPr lang="en-US"/>
              <a:t>ST/LT</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'[Action log Portering Intervention Group.xlsx]Sickness %'!$B$16</c:f>
              <c:strCache>
                <c:ptCount val="1"/>
                <c:pt idx="0">
                  <c:v>ST %</c:v>
                </c:pt>
              </c:strCache>
            </c:strRef>
          </c:tx>
          <c:spPr>
            <a:ln w="28575" cap="rnd">
              <a:solidFill>
                <a:schemeClr val="accent1"/>
              </a:solidFill>
              <a:round/>
            </a:ln>
            <a:effectLst/>
          </c:spPr>
          <c:marker>
            <c:symbol val="none"/>
          </c:marker>
          <c:cat>
            <c:numRef>
              <c:f>'[Action log Portering Intervention Group.xlsx]Sickness %'!$A$17:$A$27</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%'!$B$17:$B$27</c:f>
              <c:numCache>
                <c:formatCode>0.00%</c:formatCode>
                <c:ptCount val="11"/>
                <c:pt idx="0">
                  <c:v>2.3800000000000002E-2</c:v>
                </c:pt>
                <c:pt idx="1">
                  <c:v>3.2899999999999999E-2</c:v>
                </c:pt>
                <c:pt idx="2">
                  <c:v>8.5000000000000006E-3</c:v>
                </c:pt>
                <c:pt idx="3">
                  <c:v>1.5800000000000002E-2</c:v>
                </c:pt>
                <c:pt idx="4">
                  <c:v>1.9199999999999998E-2</c:v>
                </c:pt>
                <c:pt idx="5">
                  <c:v>4.3200000000000002E-2</c:v>
                </c:pt>
                <c:pt idx="6">
                  <c:v>1.9900000000000001E-2</c:v>
                </c:pt>
                <c:pt idx="7">
                  <c:v>1.6400000000000001E-2</c:v>
                </c:pt>
                <c:pt idx="8">
                  <c:v>3.6299999999999999E-2</c:v>
                </c:pt>
                <c:pt idx="9">
                  <c:v>2.6499999999999999E-2</c:v>
                </c:pt>
                <c:pt idx="10">
                  <c:v>1.8700000000000001E-2</c:v>
                </c:pt>
              </c:numCache>
            </c:numRef>
          </c:val>
          <c:smooth val="0"/>
          <c:extLst>
            <c:ext xmlns:c16="http://schemas.microsoft.com/office/drawing/2014/chart" uri="{C3380CC4-5D6E-409C-BE32-E72D297353CC}">
              <c16:uniqueId val="{00000000-0E95-431A-8F00-9799915EFE54}"/>
            </c:ext>
          </c:extLst>
        </c:ser>
        <c:ser>
          <c:idx val="1"/>
          <c:order val="1"/>
          <c:tx>
            <c:strRef>
              <c:f>'[Action log Portering Intervention Group.xlsx]Sickness %'!$C$16</c:f>
              <c:strCache>
                <c:ptCount val="1"/>
                <c:pt idx="0">
                  <c:v>LT %</c:v>
                </c:pt>
              </c:strCache>
            </c:strRef>
          </c:tx>
          <c:spPr>
            <a:ln w="28575" cap="rnd">
              <a:solidFill>
                <a:schemeClr val="accent2"/>
              </a:solidFill>
              <a:round/>
            </a:ln>
            <a:effectLst/>
          </c:spPr>
          <c:marker>
            <c:symbol val="none"/>
          </c:marker>
          <c:cat>
            <c:numRef>
              <c:f>'[Action log Portering Intervention Group.xlsx]Sickness %'!$A$17:$A$27</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%'!$C$17:$C$27</c:f>
              <c:numCache>
                <c:formatCode>0.00%</c:formatCode>
                <c:ptCount val="11"/>
                <c:pt idx="0">
                  <c:v>7.4899999999999994E-2</c:v>
                </c:pt>
                <c:pt idx="1">
                  <c:v>0.1086</c:v>
                </c:pt>
                <c:pt idx="2">
                  <c:v>0.1368</c:v>
                </c:pt>
                <c:pt idx="3">
                  <c:v>0.15529999999999999</c:v>
                </c:pt>
                <c:pt idx="4">
                  <c:v>0.14219999999999999</c:v>
                </c:pt>
                <c:pt idx="5">
                  <c:v>0.1406</c:v>
                </c:pt>
                <c:pt idx="6">
                  <c:v>0.16250000000000001</c:v>
                </c:pt>
                <c:pt idx="7">
                  <c:v>0.17150000000000001</c:v>
                </c:pt>
                <c:pt idx="8">
                  <c:v>0.129</c:v>
                </c:pt>
                <c:pt idx="9">
                  <c:v>0.1173</c:v>
                </c:pt>
                <c:pt idx="10">
                  <c:v>7.8799999999999995E-2</c:v>
                </c:pt>
              </c:numCache>
            </c:numRef>
          </c:val>
          <c:smooth val="0"/>
          <c:extLst>
            <c:ext xmlns:c16="http://schemas.microsoft.com/office/drawing/2014/chart" uri="{C3380CC4-5D6E-409C-BE32-E72D297353CC}">
              <c16:uniqueId val="{00000001-0E95-431A-8F00-9799915EFE54}"/>
            </c:ext>
          </c:extLst>
        </c:ser>
        <c:dLbls>
          <c:showLegendKey val="0"/>
          <c:showVal val="0"/>
          <c:showCatName val="0"/>
          <c:showSerName val="0"/>
          <c:showPercent val="0"/>
          <c:showBubbleSize val="0"/>
        </c:dLbls>
        <c:smooth val="0"/>
        <c:axId val="329946496"/>
        <c:axId val="329941920"/>
        <c:extLst>
          <c:ext xmlns:c15="http://schemas.microsoft.com/office/drawing/2012/chart" uri="{02D57815-91ED-43cb-92C2-25804820EDAC}">
            <c15:filteredLineSeries>
              <c15:ser>
                <c:idx val="2"/>
                <c:order val="2"/>
                <c:tx>
                  <c:strRef>
                    <c:extLst>
                      <c:ext uri="{02D57815-91ED-43cb-92C2-25804820EDAC}">
                        <c15:formulaRef>
                          <c15:sqref>'[Action log Portering Intervention Group.xlsx]Sickness %'!$D$16</c15:sqref>
                        </c15:formulaRef>
                      </c:ext>
                    </c:extLst>
                    <c:strCache>
                      <c:ptCount val="1"/>
                    </c:strCache>
                  </c:strRef>
                </c:tx>
                <c:spPr>
                  <a:ln w="28575" cap="rnd">
                    <a:solidFill>
                      <a:schemeClr val="accent3"/>
                    </a:solidFill>
                    <a:round/>
                  </a:ln>
                  <a:effectLst/>
                </c:spPr>
                <c:marker>
                  <c:symbol val="none"/>
                </c:marker>
                <c:cat>
                  <c:numRef>
                    <c:extLst>
                      <c:ext uri="{02D57815-91ED-43cb-92C2-25804820EDAC}">
                        <c15:formulaRef>
                          <c15:sqref>'[Action log Portering Intervention Group.xlsx]Sickness %'!$A$17:$A$27</c15:sqref>
                        </c15:formulaRef>
                      </c:ext>
                    </c:extLst>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extLst>
                      <c:ext uri="{02D57815-91ED-43cb-92C2-25804820EDAC}">
                        <c15:formulaRef>
                          <c15:sqref>'[Action log Portering Intervention Group.xlsx]Sickness %'!$D$17:$D$27</c15:sqref>
                        </c15:formulaRef>
                      </c:ext>
                    </c:extLst>
                    <c:numCache>
                      <c:formatCode>General</c:formatCode>
                      <c:ptCount val="11"/>
                    </c:numCache>
                  </c:numRef>
                </c:val>
                <c:smooth val="0"/>
                <c:extLst>
                  <c:ext xmlns:c16="http://schemas.microsoft.com/office/drawing/2014/chart" uri="{C3380CC4-5D6E-409C-BE32-E72D297353CC}">
                    <c16:uniqueId val="{00000002-0E95-431A-8F00-9799915EFE54}"/>
                  </c:ext>
                </c:extLst>
              </c15:ser>
            </c15:filteredLineSeries>
          </c:ext>
        </c:extLst>
      </c:lineChart>
      <c:dateAx>
        <c:axId val="32994649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29941920"/>
        <c:crosses val="autoZero"/>
        <c:auto val="1"/>
        <c:lblOffset val="100"/>
        <c:baseTimeUnit val="months"/>
      </c:dateAx>
      <c:valAx>
        <c:axId val="32994192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29946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r>
              <a:rPr lang="en-US" b="1"/>
              <a:t>Sickness absence by month </a:t>
            </a:r>
          </a:p>
        </c:rich>
      </c:tx>
      <c:layout>
        <c:manualLayout>
          <c:xMode val="edge"/>
          <c:yMode val="edge"/>
          <c:x val="0.34565843621399178"/>
          <c:y val="0"/>
        </c:manualLayout>
      </c:layout>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'[Action log Portering Intervention Group.xlsx]Sickness %'!$B$4</c:f>
              <c:strCache>
                <c:ptCount val="1"/>
                <c:pt idx="0">
                  <c:v>%</c:v>
                </c:pt>
              </c:strCache>
            </c:strRef>
          </c:tx>
          <c:spPr>
            <a:ln w="28575" cap="rnd">
              <a:solidFill>
                <a:schemeClr val="accent1"/>
              </a:solidFill>
              <a:round/>
            </a:ln>
            <a:effectLst/>
          </c:spPr>
          <c:marker>
            <c:symbol val="none"/>
          </c:marker>
          <c:cat>
            <c:numRef>
              <c:f>'[Action log Portering Intervention Group.xlsx]Sickness %'!$A$5:$A$15</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%'!$B$5:$B$15</c:f>
              <c:numCache>
                <c:formatCode>0.00%</c:formatCode>
                <c:ptCount val="11"/>
                <c:pt idx="0">
                  <c:v>9.8699999999999996E-2</c:v>
                </c:pt>
                <c:pt idx="1">
                  <c:v>0.14149999999999999</c:v>
                </c:pt>
                <c:pt idx="2">
                  <c:v>0.14530000000000001</c:v>
                </c:pt>
                <c:pt idx="3">
                  <c:v>0.1711</c:v>
                </c:pt>
                <c:pt idx="4">
                  <c:v>0.1615</c:v>
                </c:pt>
                <c:pt idx="5">
                  <c:v>0.18379999999999999</c:v>
                </c:pt>
                <c:pt idx="6">
                  <c:v>0.18240000000000001</c:v>
                </c:pt>
                <c:pt idx="7">
                  <c:v>0.18790000000000001</c:v>
                </c:pt>
                <c:pt idx="8">
                  <c:v>0.1653</c:v>
                </c:pt>
                <c:pt idx="9">
                  <c:v>0.14369999999999999</c:v>
                </c:pt>
                <c:pt idx="10">
                  <c:v>9.7500000000000003E-2</c:v>
                </c:pt>
              </c:numCache>
            </c:numRef>
          </c:val>
          <c:smooth val="0"/>
          <c:extLst>
            <c:ext xmlns:c16="http://schemas.microsoft.com/office/drawing/2014/chart" uri="{C3380CC4-5D6E-409C-BE32-E72D297353CC}">
              <c16:uniqueId val="{00000000-CBA0-4462-8B4A-430A3A476D1A}"/>
            </c:ext>
          </c:extLst>
        </c:ser>
        <c:dLbls>
          <c:showLegendKey val="0"/>
          <c:showVal val="0"/>
          <c:showCatName val="0"/>
          <c:showSerName val="0"/>
          <c:showPercent val="0"/>
          <c:showBubbleSize val="0"/>
        </c:dLbls>
        <c:smooth val="0"/>
        <c:axId val="1810663632"/>
        <c:axId val="1810651152"/>
      </c:lineChart>
      <c:dateAx>
        <c:axId val="18106636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10651152"/>
        <c:crosses val="autoZero"/>
        <c:auto val="1"/>
        <c:lblOffset val="100"/>
        <c:baseTimeUnit val="months"/>
      </c:dateAx>
      <c:valAx>
        <c:axId val="181065115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10663632"/>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Sickness by month </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'[Action log Portering Intervention Group.xlsx]Sickness %'!$B$4</c:f>
              <c:strCache>
                <c:ptCount val="1"/>
                <c:pt idx="0">
                  <c:v>%</c:v>
                </c:pt>
              </c:strCache>
            </c:strRef>
          </c:tx>
          <c:spPr>
            <a:ln w="28575" cap="rnd">
              <a:solidFill>
                <a:schemeClr val="accent1"/>
              </a:solidFill>
              <a:round/>
            </a:ln>
            <a:effectLst/>
          </c:spPr>
          <c:marker>
            <c:symbol val="none"/>
          </c:marker>
          <c:cat>
            <c:numRef>
              <c:f>'[Action log Portering Intervention Group.xlsx]Sickness %'!$A$5:$A$15</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%'!$B$5:$B$15</c:f>
              <c:numCache>
                <c:formatCode>0.00%</c:formatCode>
                <c:ptCount val="11"/>
                <c:pt idx="0">
                  <c:v>0.1201</c:v>
                </c:pt>
                <c:pt idx="1">
                  <c:v>0.1137</c:v>
                </c:pt>
                <c:pt idx="2">
                  <c:v>0.11269999999999999</c:v>
                </c:pt>
                <c:pt idx="3">
                  <c:v>0.1326</c:v>
                </c:pt>
                <c:pt idx="4">
                  <c:v>0.1143</c:v>
                </c:pt>
                <c:pt idx="5">
                  <c:v>0.123</c:v>
                </c:pt>
                <c:pt idx="6">
                  <c:v>0.1527</c:v>
                </c:pt>
                <c:pt idx="7">
                  <c:v>0.14910000000000001</c:v>
                </c:pt>
                <c:pt idx="8">
                  <c:v>0.13850000000000001</c:v>
                </c:pt>
                <c:pt idx="9">
                  <c:v>0.14810000000000001</c:v>
                </c:pt>
                <c:pt idx="10">
                  <c:v>0.15160000000000001</c:v>
                </c:pt>
              </c:numCache>
            </c:numRef>
          </c:val>
          <c:smooth val="0"/>
          <c:extLst>
            <c:ext xmlns:c16="http://schemas.microsoft.com/office/drawing/2014/chart" uri="{C3380CC4-5D6E-409C-BE32-E72D297353CC}">
              <c16:uniqueId val="{00000000-6317-4C9F-8B09-CD2D2228B267}"/>
            </c:ext>
          </c:extLst>
        </c:ser>
        <c:dLbls>
          <c:showLegendKey val="0"/>
          <c:showVal val="0"/>
          <c:showCatName val="0"/>
          <c:showSerName val="0"/>
          <c:showPercent val="0"/>
          <c:showBubbleSize val="0"/>
        </c:dLbls>
        <c:smooth val="0"/>
        <c:axId val="1819477216"/>
        <c:axId val="1819475136"/>
      </c:lineChart>
      <c:dateAx>
        <c:axId val="181947721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819475136"/>
        <c:crosses val="autoZero"/>
        <c:auto val="1"/>
        <c:lblOffset val="100"/>
        <c:baseTimeUnit val="months"/>
      </c:dateAx>
      <c:valAx>
        <c:axId val="181947513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819477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a:t>ST/LT</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'[Action log Portering Intervention Group.xlsx]Sickness %'!$B$17</c:f>
              <c:strCache>
                <c:ptCount val="1"/>
                <c:pt idx="0">
                  <c:v>ST %</c:v>
                </c:pt>
              </c:strCache>
            </c:strRef>
          </c:tx>
          <c:spPr>
            <a:ln w="28575" cap="rnd">
              <a:solidFill>
                <a:schemeClr val="accent1"/>
              </a:solidFill>
              <a:round/>
            </a:ln>
            <a:effectLst/>
          </c:spPr>
          <c:marker>
            <c:symbol val="none"/>
          </c:marker>
          <c:cat>
            <c:numRef>
              <c:f>'[Action log Portering Intervention Group.xlsx]Sickness %'!$A$18:$A$28</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%'!$B$18:$B$28</c:f>
              <c:numCache>
                <c:formatCode>0.00%</c:formatCode>
                <c:ptCount val="11"/>
                <c:pt idx="0">
                  <c:v>4.5900000000000003E-2</c:v>
                </c:pt>
                <c:pt idx="1">
                  <c:v>2.5000000000000001E-2</c:v>
                </c:pt>
                <c:pt idx="2">
                  <c:v>2.46E-2</c:v>
                </c:pt>
                <c:pt idx="3">
                  <c:v>3.2099999999999997E-2</c:v>
                </c:pt>
                <c:pt idx="4">
                  <c:v>2.46E-2</c:v>
                </c:pt>
                <c:pt idx="5">
                  <c:v>1.7000000000000001E-2</c:v>
                </c:pt>
                <c:pt idx="6">
                  <c:v>1.8100000000000002E-2</c:v>
                </c:pt>
                <c:pt idx="7">
                  <c:v>3.2300000000000002E-2</c:v>
                </c:pt>
                <c:pt idx="8">
                  <c:v>2.52E-2</c:v>
                </c:pt>
                <c:pt idx="9">
                  <c:v>2.6200000000000001E-2</c:v>
                </c:pt>
                <c:pt idx="10">
                  <c:v>4.53E-2</c:v>
                </c:pt>
              </c:numCache>
            </c:numRef>
          </c:val>
          <c:smooth val="0"/>
          <c:extLst>
            <c:ext xmlns:c16="http://schemas.microsoft.com/office/drawing/2014/chart" uri="{C3380CC4-5D6E-409C-BE32-E72D297353CC}">
              <c16:uniqueId val="{00000000-2573-4C21-8383-9B0BA0E274DB}"/>
            </c:ext>
          </c:extLst>
        </c:ser>
        <c:ser>
          <c:idx val="1"/>
          <c:order val="1"/>
          <c:tx>
            <c:strRef>
              <c:f>'[Action log Portering Intervention Group.xlsx]Sickness %'!$C$17</c:f>
              <c:strCache>
                <c:ptCount val="1"/>
                <c:pt idx="0">
                  <c:v>LT %</c:v>
                </c:pt>
              </c:strCache>
            </c:strRef>
          </c:tx>
          <c:spPr>
            <a:ln w="28575" cap="rnd">
              <a:solidFill>
                <a:schemeClr val="accent2"/>
              </a:solidFill>
              <a:round/>
            </a:ln>
            <a:effectLst/>
          </c:spPr>
          <c:marker>
            <c:symbol val="none"/>
          </c:marker>
          <c:cat>
            <c:numRef>
              <c:f>'[Action log Portering Intervention Group.xlsx]Sickness %'!$A$18:$A$28</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'[Action log Portering Intervention Group.xlsx]Sickness %'!$C$18:$C$28</c:f>
              <c:numCache>
                <c:formatCode>0.00%</c:formatCode>
                <c:ptCount val="11"/>
                <c:pt idx="0">
                  <c:v>7.4200000000000002E-2</c:v>
                </c:pt>
                <c:pt idx="1">
                  <c:v>8.8700000000000001E-2</c:v>
                </c:pt>
                <c:pt idx="2">
                  <c:v>8.8099999999999998E-2</c:v>
                </c:pt>
                <c:pt idx="3">
                  <c:v>0.10050000000000001</c:v>
                </c:pt>
                <c:pt idx="4">
                  <c:v>8.9700000000000002E-2</c:v>
                </c:pt>
                <c:pt idx="5">
                  <c:v>0.106</c:v>
                </c:pt>
                <c:pt idx="6">
                  <c:v>0.1336</c:v>
                </c:pt>
                <c:pt idx="7">
                  <c:v>0.1167</c:v>
                </c:pt>
                <c:pt idx="8">
                  <c:v>0.1133</c:v>
                </c:pt>
                <c:pt idx="9">
                  <c:v>0.129</c:v>
                </c:pt>
                <c:pt idx="10">
                  <c:v>0.10630000000000001</c:v>
                </c:pt>
              </c:numCache>
            </c:numRef>
          </c:val>
          <c:smooth val="0"/>
          <c:extLst>
            <c:ext xmlns:c16="http://schemas.microsoft.com/office/drawing/2014/chart" uri="{C3380CC4-5D6E-409C-BE32-E72D297353CC}">
              <c16:uniqueId val="{00000001-2573-4C21-8383-9B0BA0E274DB}"/>
            </c:ext>
          </c:extLst>
        </c:ser>
        <c:dLbls>
          <c:showLegendKey val="0"/>
          <c:showVal val="0"/>
          <c:showCatName val="0"/>
          <c:showSerName val="0"/>
          <c:showPercent val="0"/>
          <c:showBubbleSize val="0"/>
        </c:dLbls>
        <c:smooth val="0"/>
        <c:axId val="247425152"/>
        <c:axId val="247425568"/>
      </c:lineChart>
      <c:dateAx>
        <c:axId val="24742515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47425568"/>
        <c:crosses val="autoZero"/>
        <c:auto val="1"/>
        <c:lblOffset val="100"/>
        <c:baseTimeUnit val="months"/>
      </c:dateAx>
      <c:valAx>
        <c:axId val="24742556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47425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C4FB975F-E5D8-440E-90FE-89D07523A56B}" type="datetimeFigureOut">
              <a:rPr lang="en-GB" smtClean="0"/>
              <a:t>12/02/2025</a:t>
            </a:fld>
            <a:endParaRPr lang="en-GB"/>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FA677DA4-F994-478E-ACDB-2C1EFD4FBC8F}" type="slidenum">
              <a:rPr lang="en-GB" smtClean="0"/>
              <a:t>‹#›</a:t>
            </a:fld>
            <a:endParaRPr lang="en-GB"/>
          </a:p>
        </p:txBody>
      </p:sp>
    </p:spTree>
    <p:extLst>
      <p:ext uri="{BB962C8B-B14F-4D97-AF65-F5344CB8AC3E}">
        <p14:creationId xmlns:p14="http://schemas.microsoft.com/office/powerpoint/2010/main" val="13079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677DA4-F994-478E-ACDB-2C1EFD4FBC8F}" type="slidenum">
              <a:rPr lang="en-GB" smtClean="0"/>
              <a:t>4</a:t>
            </a:fld>
            <a:endParaRPr lang="en-GB"/>
          </a:p>
        </p:txBody>
      </p:sp>
    </p:spTree>
    <p:extLst>
      <p:ext uri="{BB962C8B-B14F-4D97-AF65-F5344CB8AC3E}">
        <p14:creationId xmlns:p14="http://schemas.microsoft.com/office/powerpoint/2010/main" val="2123405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677DA4-F994-478E-ACDB-2C1EFD4FBC8F}" type="slidenum">
              <a:rPr lang="en-GB" smtClean="0"/>
              <a:t>5</a:t>
            </a:fld>
            <a:endParaRPr lang="en-GB"/>
          </a:p>
        </p:txBody>
      </p:sp>
    </p:spTree>
    <p:extLst>
      <p:ext uri="{BB962C8B-B14F-4D97-AF65-F5344CB8AC3E}">
        <p14:creationId xmlns:p14="http://schemas.microsoft.com/office/powerpoint/2010/main" val="550394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677DA4-F994-478E-ACDB-2C1EFD4FBC8F}" type="slidenum">
              <a:rPr lang="en-GB" smtClean="0"/>
              <a:t>7</a:t>
            </a:fld>
            <a:endParaRPr lang="en-GB"/>
          </a:p>
        </p:txBody>
      </p:sp>
    </p:spTree>
    <p:extLst>
      <p:ext uri="{BB962C8B-B14F-4D97-AF65-F5344CB8AC3E}">
        <p14:creationId xmlns:p14="http://schemas.microsoft.com/office/powerpoint/2010/main" val="940345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A677DA4-F994-478E-ACDB-2C1EFD4FBC8F}" type="slidenum">
              <a:rPr lang="en-GB" smtClean="0"/>
              <a:t>8</a:t>
            </a:fld>
            <a:endParaRPr lang="en-GB"/>
          </a:p>
        </p:txBody>
      </p:sp>
    </p:spTree>
    <p:extLst>
      <p:ext uri="{BB962C8B-B14F-4D97-AF65-F5344CB8AC3E}">
        <p14:creationId xmlns:p14="http://schemas.microsoft.com/office/powerpoint/2010/main" val="65277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05" y="452374"/>
            <a:ext cx="18093690" cy="18094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2/12/2025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5.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3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0261" y="563959"/>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6920" y="9333274"/>
            <a:ext cx="3690675"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2645299" y="1676946"/>
            <a:ext cx="8170768" cy="6670666"/>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1136650" y="2750081"/>
            <a:ext cx="14782800" cy="3754618"/>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a:solidFill>
                  <a:srgbClr val="FFFFFF"/>
                </a:solidFill>
                <a:latin typeface="Arial Black" panose="020B0604020202020204" pitchFamily="34" charset="0"/>
                <a:cs typeface="Arial Black" panose="020B0604020202020204" pitchFamily="34" charset="0"/>
              </a:rPr>
              <a:t>Support Services</a:t>
            </a:r>
          </a:p>
          <a:p>
            <a:pPr marL="12700" marR="5080">
              <a:lnSpc>
                <a:spcPct val="100600"/>
              </a:lnSpc>
              <a:spcBef>
                <a:spcPts val="90"/>
              </a:spcBef>
            </a:pPr>
            <a:r>
              <a:rPr lang="en-GB" sz="8000" b="1" spc="15" dirty="0">
                <a:solidFill>
                  <a:srgbClr val="FFFFFF"/>
                </a:solidFill>
                <a:latin typeface="Arial Black" panose="020B0604020202020204" pitchFamily="34" charset="0"/>
                <a:cs typeface="Arial Black" panose="020B0604020202020204" pitchFamily="34" charset="0"/>
              </a:rPr>
              <a:t>Sickness Absence </a:t>
            </a:r>
          </a:p>
          <a:p>
            <a:pPr marL="12700" marR="5080">
              <a:lnSpc>
                <a:spcPct val="100600"/>
              </a:lnSpc>
              <a:spcBef>
                <a:spcPts val="90"/>
              </a:spcBef>
            </a:pPr>
            <a:endParaRPr sz="8000" b="1" dirty="0">
              <a:latin typeface="Arial Black" panose="020B0604020202020204" pitchFamily="34" charset="0"/>
              <a:cs typeface="Arial Black" panose="020B0604020202020204" pitchFamily="34" charset="0"/>
            </a:endParaRPr>
          </a:p>
        </p:txBody>
      </p:sp>
      <p:sp>
        <p:nvSpPr>
          <p:cNvPr id="5" name="TextBox 4"/>
          <p:cNvSpPr txBox="1"/>
          <p:nvPr/>
        </p:nvSpPr>
        <p:spPr>
          <a:xfrm>
            <a:off x="1136650" y="5730875"/>
            <a:ext cx="11721770" cy="2800767"/>
          </a:xfrm>
          <a:prstGeom prst="rect">
            <a:avLst/>
          </a:prstGeom>
          <a:noFill/>
        </p:spPr>
        <p:txBody>
          <a:bodyPr wrap="square" rtlCol="0">
            <a:spAutoFit/>
          </a:bodyPr>
          <a:lstStyle/>
          <a:p>
            <a:endParaRPr lang="en-GB" sz="4400" b="1" dirty="0">
              <a:solidFill>
                <a:schemeClr val="bg1"/>
              </a:solidFill>
              <a:latin typeface="Arial" panose="020B0604020202020204" pitchFamily="34" charset="0"/>
              <a:cs typeface="Arial" panose="020B0604020202020204" pitchFamily="34" charset="0"/>
            </a:endParaRPr>
          </a:p>
          <a:p>
            <a:r>
              <a:rPr lang="en-GB" sz="4400" b="1" dirty="0">
                <a:solidFill>
                  <a:schemeClr val="bg1"/>
                </a:solidFill>
                <a:latin typeface="Arial" panose="020B0604020202020204" pitchFamily="34" charset="0"/>
                <a:cs typeface="Arial" panose="020B0604020202020204" pitchFamily="34" charset="0"/>
              </a:rPr>
              <a:t>Neil Cooper </a:t>
            </a:r>
            <a:r>
              <a:rPr lang="en-GB" sz="4400" b="1" dirty="0" err="1">
                <a:solidFill>
                  <a:schemeClr val="bg1"/>
                </a:solidFill>
                <a:latin typeface="Arial" panose="020B0604020202020204" pitchFamily="34" charset="0"/>
                <a:cs typeface="Arial" panose="020B0604020202020204" pitchFamily="34" charset="0"/>
              </a:rPr>
              <a:t>Asst</a:t>
            </a:r>
            <a:r>
              <a:rPr lang="en-GB" sz="4400" b="1" dirty="0">
                <a:solidFill>
                  <a:schemeClr val="bg1"/>
                </a:solidFill>
                <a:latin typeface="Arial" panose="020B0604020202020204" pitchFamily="34" charset="0"/>
                <a:cs typeface="Arial" panose="020B0604020202020204" pitchFamily="34" charset="0"/>
              </a:rPr>
              <a:t> Director of Operations Joanne Jones, Head of Support Services </a:t>
            </a:r>
          </a:p>
          <a:p>
            <a:r>
              <a:rPr lang="en-GB" sz="4400" b="1" dirty="0">
                <a:solidFill>
                  <a:schemeClr val="bg1"/>
                </a:solidFill>
                <a:latin typeface="Arial" panose="020B0604020202020204" pitchFamily="34" charset="0"/>
                <a:cs typeface="Arial" panose="020B0604020202020204" pitchFamily="34" charset="0"/>
              </a:rPr>
              <a:t>Rhian Mansel  HR Business Partner  </a:t>
            </a:r>
          </a:p>
        </p:txBody>
      </p:sp>
    </p:spTree>
    <p:extLst>
      <p:ext uri="{BB962C8B-B14F-4D97-AF65-F5344CB8AC3E}">
        <p14:creationId xmlns:p14="http://schemas.microsoft.com/office/powerpoint/2010/main" val="3014479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527050" y="396875"/>
            <a:ext cx="14150027" cy="1754326"/>
          </a:xfrm>
          <a:prstGeom prst="rect">
            <a:avLst/>
          </a:prstGeom>
        </p:spPr>
        <p:txBody>
          <a:bodyPr wrap="none">
            <a:spAutoFit/>
          </a:bodyPr>
          <a:lstStyle/>
          <a:p>
            <a:r>
              <a:rPr lang="en-GB" sz="5400" b="1" kern="0" dirty="0">
                <a:solidFill>
                  <a:sysClr val="windowText" lastClr="000000"/>
                </a:solidFill>
                <a:latin typeface="Arial" panose="020B0604020202020204" pitchFamily="34" charset="0"/>
                <a:cs typeface="Arial" panose="020B0604020202020204" pitchFamily="34" charset="0"/>
              </a:rPr>
              <a:t>Support Services Sickness Absence plan </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1289050" y="1696672"/>
            <a:ext cx="18408650" cy="7615603"/>
          </a:xfrm>
          <a:prstGeom prst="rect">
            <a:avLst/>
          </a:prstGeom>
        </p:spPr>
        <p:txBody>
          <a:bodyPr>
            <a:normAutofit fontScale="25000" lnSpcReduction="20000"/>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12800" b="1" kern="0" dirty="0">
                <a:solidFill>
                  <a:sysClr val="windowText" lastClr="000000"/>
                </a:solidFill>
                <a:latin typeface="Arial" panose="020B0604020202020204" pitchFamily="34" charset="0"/>
                <a:cs typeface="Arial" panose="020B0604020202020204" pitchFamily="34" charset="0"/>
              </a:rPr>
              <a:t>Introduction</a:t>
            </a:r>
          </a:p>
          <a:p>
            <a:endParaRPr lang="en-GB" sz="128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Reducing sickness absence is a key area focus for the Support Services Department. </a:t>
            </a:r>
          </a:p>
          <a:p>
            <a:pPr marL="457200" indent="-457200">
              <a:buFont typeface="Arial" panose="020B0604020202020204" pitchFamily="34" charset="0"/>
              <a:buChar char="•"/>
            </a:pPr>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A commitment to reduce sickness absence consistently by 2% was made in July 2022- </a:t>
            </a:r>
            <a:r>
              <a:rPr lang="en-GB" sz="12800" b="1" dirty="0">
                <a:latin typeface="Arial" panose="020B0604020202020204" pitchFamily="34" charset="0"/>
                <a:cs typeface="Arial" panose="020B0604020202020204" pitchFamily="34" charset="0"/>
              </a:rPr>
              <a:t>11.98%</a:t>
            </a:r>
          </a:p>
          <a:p>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In aiming to achieve the reduction a sickness absence improvement plan was implemented, with the main aim to support health and wellbeing at work, sustain a high level of engagement and positive employee experience through the objectives and measures outlined within the plan. </a:t>
            </a:r>
          </a:p>
          <a:p>
            <a:endParaRPr lang="en-GB" sz="1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b="1" dirty="0">
                <a:latin typeface="Arial" panose="020B0604020202020204" pitchFamily="34" charset="0"/>
                <a:cs typeface="Arial" panose="020B0604020202020204" pitchFamily="34" charset="0"/>
              </a:rPr>
              <a:t>Key actions of the plan were as follows: </a:t>
            </a:r>
          </a:p>
          <a:p>
            <a:pPr marL="457200" indent="-457200">
              <a:buFont typeface="Arial" panose="020B0604020202020204" pitchFamily="34" charset="0"/>
              <a:buChar char="•"/>
            </a:pPr>
            <a:endParaRPr lang="en-GB" sz="12800" b="1"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Departmental Manager monthly meetings to monitor effectiveness of improvement plan.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Evaluation of MAAW pilot at Morriston.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Regular sickness absence audits.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Support development of management skills in MAAW.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Increase use of preventative measures to support improvement in reduction of sickness absence focused on health &amp; wellbeing. </a:t>
            </a:r>
          </a:p>
          <a:p>
            <a:pPr marL="457200" indent="-457200">
              <a:buFont typeface="Arial" panose="020B0604020202020204" pitchFamily="34" charset="0"/>
              <a:buChar char="•"/>
            </a:pPr>
            <a:r>
              <a:rPr lang="en-GB" sz="12800" dirty="0">
                <a:latin typeface="Arial" panose="020B0604020202020204" pitchFamily="34" charset="0"/>
                <a:cs typeface="Arial" panose="020B0604020202020204" pitchFamily="34" charset="0"/>
              </a:rPr>
              <a:t>Conduct 'deep dive‘ analysis into hot spot sickness absence areas </a:t>
            </a:r>
          </a:p>
          <a:p>
            <a:pPr marL="457200" indent="-457200">
              <a:buFont typeface="Arial" panose="020B0604020202020204" pitchFamily="34" charset="0"/>
              <a:buChar char="•"/>
            </a:pPr>
            <a:endParaRPr lang="en-GB" sz="11200" dirty="0"/>
          </a:p>
          <a:p>
            <a:r>
              <a:rPr lang="en-GB" sz="11200" dirty="0">
                <a:latin typeface="Arial" panose="020B0604020202020204" pitchFamily="34" charset="0"/>
                <a:cs typeface="Arial" panose="020B0604020202020204" pitchFamily="34" charset="0"/>
              </a:rPr>
              <a:t>*</a:t>
            </a:r>
            <a:endParaRPr lang="en-GB" sz="11200" kern="0" dirty="0">
              <a:solidFill>
                <a:sysClr val="windowText" lastClr="000000"/>
              </a:solidFill>
              <a:latin typeface="Arial" panose="020B0604020202020204" pitchFamily="34" charset="0"/>
              <a:cs typeface="Arial" panose="020B0604020202020204" pitchFamily="34" charset="0"/>
            </a:endParaRPr>
          </a:p>
          <a:p>
            <a:endParaRPr lang="en-GB" sz="11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
        <p:nvSpPr>
          <p:cNvPr id="3" name="Rectangle 2"/>
          <p:cNvSpPr>
            <a:spLocks noChangeArrowheads="1"/>
          </p:cNvSpPr>
          <p:nvPr/>
        </p:nvSpPr>
        <p:spPr bwMode="auto">
          <a:xfrm>
            <a:off x="0" y="-40704"/>
            <a:ext cx="251992"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en-GB" altLang="ja-JP" sz="1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ja-JP"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44892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603250" y="9921875"/>
            <a:ext cx="3690673" cy="1141755"/>
          </a:xfrm>
          <a:prstGeom prst="rect">
            <a:avLst/>
          </a:prstGeom>
        </p:spPr>
      </p:pic>
      <p:sp>
        <p:nvSpPr>
          <p:cNvPr id="2" name="Rectangle 1"/>
          <p:cNvSpPr/>
          <p:nvPr/>
        </p:nvSpPr>
        <p:spPr>
          <a:xfrm>
            <a:off x="527050" y="396875"/>
            <a:ext cx="5878532" cy="1754326"/>
          </a:xfrm>
          <a:prstGeom prst="rect">
            <a:avLst/>
          </a:prstGeom>
        </p:spPr>
        <p:txBody>
          <a:bodyPr wrap="none">
            <a:spAutoFit/>
          </a:bodyPr>
          <a:lstStyle/>
          <a:p>
            <a:r>
              <a:rPr lang="en-GB" sz="5400" b="1" kern="0" dirty="0">
                <a:solidFill>
                  <a:sysClr val="windowText" lastClr="000000"/>
                </a:solidFill>
                <a:latin typeface="Arial" panose="020B0604020202020204" pitchFamily="34" charset="0"/>
                <a:cs typeface="Arial" panose="020B0604020202020204" pitchFamily="34" charset="0"/>
              </a:rPr>
              <a:t>Support Services</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000" y="1463675"/>
            <a:ext cx="18561050" cy="8305800"/>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3200" b="1" kern="0" dirty="0">
                <a:solidFill>
                  <a:sysClr val="windowText" lastClr="000000"/>
                </a:solidFill>
                <a:latin typeface="Arial" panose="020B0604020202020204" pitchFamily="34" charset="0"/>
                <a:cs typeface="Arial" panose="020B0604020202020204" pitchFamily="34" charset="0"/>
              </a:rPr>
              <a:t>Monitoring of Progress </a:t>
            </a:r>
          </a:p>
          <a:p>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Performance against objectives were monitored at monthly hospital site sickness absence meetings, plus a quarterly Senior Support Services sickness absence group, which included Occupational Health Colleagues</a:t>
            </a:r>
            <a:r>
              <a:rPr lang="en-US" sz="2800" dirty="0">
                <a:latin typeface="Arial" panose="020B0604020202020204" pitchFamily="34" charset="0"/>
                <a:cs typeface="Arial" panose="020B0604020202020204" pitchFamily="34" charset="0"/>
              </a:rPr>
              <a:t>.  </a:t>
            </a:r>
          </a:p>
          <a:p>
            <a:endParaRPr lang="en-GB" sz="2800" dirty="0">
              <a:solidFill>
                <a:srgbClr val="000000"/>
              </a:solidFill>
              <a:latin typeface="Arial" panose="020B0604020202020204" pitchFamily="34" charset="0"/>
              <a:ea typeface="Arial Unicode MS"/>
              <a:cs typeface="Arial" panose="020B0604020202020204" pitchFamily="34" charset="0"/>
            </a:endParaRPr>
          </a:p>
          <a:p>
            <a:pPr marL="457200" indent="-457200">
              <a:buFont typeface="Arial" panose="020B0604020202020204" pitchFamily="34" charset="0"/>
              <a:buChar char="•"/>
            </a:pPr>
            <a:r>
              <a:rPr lang="en-GB" sz="3200" b="1" dirty="0">
                <a:solidFill>
                  <a:srgbClr val="000000"/>
                </a:solidFill>
                <a:latin typeface="Arial" panose="020B0604020202020204" pitchFamily="34" charset="0"/>
                <a:ea typeface="Arial Unicode MS"/>
                <a:cs typeface="Arial" panose="020B0604020202020204" pitchFamily="34" charset="0"/>
              </a:rPr>
              <a:t>Actions completed: </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Review of MAAW pilot at Morriston and appointment of an additional Governance officer post</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Sickness Absence Toolbox Guidance developed by the HR operational team and HR monthly memos</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MAAW training completed with 20 Supervisors/Managers trained</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19 Wellbeing Champions </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Weekly Case discussions with Management &amp; HR operational team</a:t>
            </a:r>
          </a:p>
          <a:p>
            <a:pPr marL="457200" indent="-457200">
              <a:buFont typeface="Arial" panose="020B0604020202020204" pitchFamily="34" charset="0"/>
              <a:buChar char="•"/>
            </a:pPr>
            <a:r>
              <a:rPr lang="en-GB" sz="3200" dirty="0">
                <a:solidFill>
                  <a:srgbClr val="000000"/>
                </a:solidFill>
                <a:latin typeface="Arial" panose="020B0604020202020204" pitchFamily="34" charset="0"/>
                <a:ea typeface="Arial Unicode MS"/>
                <a:cs typeface="Arial" panose="020B0604020202020204" pitchFamily="34" charset="0"/>
              </a:rPr>
              <a:t>Deep dive analysis into high absence areas, Morriston Domestic &amp; Portering</a:t>
            </a:r>
          </a:p>
          <a:p>
            <a:pPr lvl="0"/>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Tree>
    <p:extLst>
      <p:ext uri="{BB962C8B-B14F-4D97-AF65-F5344CB8AC3E}">
        <p14:creationId xmlns:p14="http://schemas.microsoft.com/office/powerpoint/2010/main" val="1802963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36650" y="323070"/>
            <a:ext cx="18093690" cy="734199"/>
          </a:xfrm>
        </p:spPr>
        <p:txBody>
          <a:bodyPr/>
          <a:lstStyle/>
          <a:p>
            <a:r>
              <a:rPr lang="en-GB" sz="4800" b="1" dirty="0">
                <a:solidFill>
                  <a:schemeClr val="bg2">
                    <a:lumMod val="10000"/>
                  </a:schemeClr>
                </a:solidFill>
              </a:rPr>
              <a:t>Deep Dive Analysis Morriston Porters since March 2024  </a:t>
            </a:r>
          </a:p>
        </p:txBody>
      </p:sp>
      <p:graphicFrame>
        <p:nvGraphicFramePr>
          <p:cNvPr id="7" name="Chart 6"/>
          <p:cNvGraphicFramePr>
            <a:graphicFrameLocks/>
          </p:cNvGraphicFramePr>
          <p:nvPr>
            <p:extLst>
              <p:ext uri="{D42A27DB-BD31-4B8C-83A1-F6EECF244321}">
                <p14:modId xmlns:p14="http://schemas.microsoft.com/office/powerpoint/2010/main" val="3182483085"/>
              </p:ext>
            </p:extLst>
          </p:nvPr>
        </p:nvGraphicFramePr>
        <p:xfrm>
          <a:off x="9518650" y="1768475"/>
          <a:ext cx="8610600" cy="4953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3751469442"/>
              </p:ext>
            </p:extLst>
          </p:nvPr>
        </p:nvGraphicFramePr>
        <p:xfrm>
          <a:off x="603250" y="1997075"/>
          <a:ext cx="8001000" cy="4953000"/>
        </p:xfrm>
        <a:graphic>
          <a:graphicData uri="http://schemas.openxmlformats.org/drawingml/2006/chart">
            <c:chart xmlns:c="http://schemas.openxmlformats.org/drawingml/2006/chart" xmlns:r="http://schemas.openxmlformats.org/officeDocument/2006/relationships" r:id="rId4"/>
          </a:graphicData>
        </a:graphic>
      </p:graphicFrame>
      <p:pic>
        <p:nvPicPr>
          <p:cNvPr id="9" name="Picture 8"/>
          <p:cNvPicPr>
            <a:picLocks noChangeAspect="1"/>
          </p:cNvPicPr>
          <p:nvPr/>
        </p:nvPicPr>
        <p:blipFill>
          <a:blip r:embed="rId5"/>
          <a:stretch>
            <a:fillRect/>
          </a:stretch>
        </p:blipFill>
        <p:spPr>
          <a:xfrm>
            <a:off x="603250" y="6980711"/>
            <a:ext cx="8534400" cy="3093564"/>
          </a:xfrm>
          <a:prstGeom prst="rect">
            <a:avLst/>
          </a:prstGeom>
        </p:spPr>
      </p:pic>
      <p:graphicFrame>
        <p:nvGraphicFramePr>
          <p:cNvPr id="16" name="Table 15"/>
          <p:cNvGraphicFramePr>
            <a:graphicFrameLocks noGrp="1"/>
          </p:cNvGraphicFramePr>
          <p:nvPr>
            <p:extLst>
              <p:ext uri="{D42A27DB-BD31-4B8C-83A1-F6EECF244321}">
                <p14:modId xmlns:p14="http://schemas.microsoft.com/office/powerpoint/2010/main" val="1841123043"/>
              </p:ext>
            </p:extLst>
          </p:nvPr>
        </p:nvGraphicFramePr>
        <p:xfrm>
          <a:off x="9747246" y="7328662"/>
          <a:ext cx="8915403" cy="1041213"/>
        </p:xfrm>
        <a:graphic>
          <a:graphicData uri="http://schemas.openxmlformats.org/drawingml/2006/table">
            <a:tbl>
              <a:tblPr firstRow="1" firstCol="1" bandRow="1">
                <a:tableStyleId>{5C22544A-7EE6-4342-B048-85BDC9FD1C3A}</a:tableStyleId>
              </a:tblPr>
              <a:tblGrid>
                <a:gridCol w="1337011">
                  <a:extLst>
                    <a:ext uri="{9D8B030D-6E8A-4147-A177-3AD203B41FA5}">
                      <a16:colId xmlns:a16="http://schemas.microsoft.com/office/drawing/2014/main" val="397544806"/>
                    </a:ext>
                  </a:extLst>
                </a:gridCol>
                <a:gridCol w="1461003">
                  <a:extLst>
                    <a:ext uri="{9D8B030D-6E8A-4147-A177-3AD203B41FA5}">
                      <a16:colId xmlns:a16="http://schemas.microsoft.com/office/drawing/2014/main" val="1078457658"/>
                    </a:ext>
                  </a:extLst>
                </a:gridCol>
                <a:gridCol w="1850903">
                  <a:extLst>
                    <a:ext uri="{9D8B030D-6E8A-4147-A177-3AD203B41FA5}">
                      <a16:colId xmlns:a16="http://schemas.microsoft.com/office/drawing/2014/main" val="2772129638"/>
                    </a:ext>
                  </a:extLst>
                </a:gridCol>
                <a:gridCol w="2133243">
                  <a:extLst>
                    <a:ext uri="{9D8B030D-6E8A-4147-A177-3AD203B41FA5}">
                      <a16:colId xmlns:a16="http://schemas.microsoft.com/office/drawing/2014/main" val="2596076534"/>
                    </a:ext>
                  </a:extLst>
                </a:gridCol>
                <a:gridCol w="2133243">
                  <a:extLst>
                    <a:ext uri="{9D8B030D-6E8A-4147-A177-3AD203B41FA5}">
                      <a16:colId xmlns:a16="http://schemas.microsoft.com/office/drawing/2014/main" val="1022112885"/>
                    </a:ext>
                  </a:extLst>
                </a:gridCol>
              </a:tblGrid>
              <a:tr h="534102">
                <a:tc>
                  <a:txBody>
                    <a:bodyPr/>
                    <a:lstStyle/>
                    <a:p>
                      <a:pPr>
                        <a:lnSpc>
                          <a:spcPct val="107000"/>
                        </a:lnSpc>
                        <a:spcAft>
                          <a:spcPts val="0"/>
                        </a:spcAft>
                      </a:pPr>
                      <a:r>
                        <a:rPr lang="en-GB" sz="1800">
                          <a:effectLst/>
                        </a:rPr>
                        <a:t>ER cases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a:effectLst/>
                        </a:rPr>
                        <a:t>PADR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533400" algn="l"/>
                        </a:tabLst>
                      </a:pPr>
                      <a:r>
                        <a:rPr lang="en-GB" sz="1800">
                          <a:effectLst/>
                        </a:rPr>
                        <a:t>Mandatory training %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a:effectLst/>
                        </a:rPr>
                        <a:t>Turnover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a:effectLst/>
                        </a:rPr>
                        <a:t>Main reason for leaving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8727856"/>
                  </a:ext>
                </a:extLst>
              </a:tr>
              <a:tr h="454219">
                <a:tc>
                  <a:txBody>
                    <a:bodyPr/>
                    <a:lstStyle/>
                    <a:p>
                      <a:pPr algn="ctr">
                        <a:lnSpc>
                          <a:spcPct val="107000"/>
                        </a:lnSpc>
                        <a:spcAft>
                          <a:spcPts val="0"/>
                        </a:spcAft>
                      </a:pPr>
                      <a:r>
                        <a:rPr lang="en-GB" sz="1800">
                          <a:effectLst/>
                        </a:rPr>
                        <a:t>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a:effectLst/>
                        </a:rPr>
                        <a:t>2.17%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a:effectLst/>
                        </a:rPr>
                        <a:t>74.49%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14.97%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Age retirement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5000307"/>
                  </a:ext>
                </a:extLst>
              </a:tr>
            </a:tbl>
          </a:graphicData>
        </a:graphic>
      </p:graphicFrame>
      <p:sp>
        <p:nvSpPr>
          <p:cNvPr id="17" name="Rectangle 1"/>
          <p:cNvSpPr>
            <a:spLocks noChangeArrowheads="1"/>
          </p:cNvSpPr>
          <p:nvPr/>
        </p:nvSpPr>
        <p:spPr bwMode="auto">
          <a:xfrm>
            <a:off x="12261850" y="8016875"/>
            <a:ext cx="20104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8" name="Table 17"/>
          <p:cNvGraphicFramePr>
            <a:graphicFrameLocks noGrp="1"/>
          </p:cNvGraphicFramePr>
          <p:nvPr>
            <p:extLst>
              <p:ext uri="{D42A27DB-BD31-4B8C-83A1-F6EECF244321}">
                <p14:modId xmlns:p14="http://schemas.microsoft.com/office/powerpoint/2010/main" val="2409927689"/>
              </p:ext>
            </p:extLst>
          </p:nvPr>
        </p:nvGraphicFramePr>
        <p:xfrm>
          <a:off x="9747246" y="8850385"/>
          <a:ext cx="8915404" cy="1757290"/>
        </p:xfrm>
        <a:graphic>
          <a:graphicData uri="http://schemas.openxmlformats.org/drawingml/2006/table">
            <a:tbl>
              <a:tblPr firstRow="1" firstCol="1" bandRow="1">
                <a:tableStyleId>{5C22544A-7EE6-4342-B048-85BDC9FD1C3A}</a:tableStyleId>
              </a:tblPr>
              <a:tblGrid>
                <a:gridCol w="1170917">
                  <a:extLst>
                    <a:ext uri="{9D8B030D-6E8A-4147-A177-3AD203B41FA5}">
                      <a16:colId xmlns:a16="http://schemas.microsoft.com/office/drawing/2014/main" val="2971794549"/>
                    </a:ext>
                  </a:extLst>
                </a:gridCol>
                <a:gridCol w="657357">
                  <a:extLst>
                    <a:ext uri="{9D8B030D-6E8A-4147-A177-3AD203B41FA5}">
                      <a16:colId xmlns:a16="http://schemas.microsoft.com/office/drawing/2014/main" val="3253516198"/>
                    </a:ext>
                  </a:extLst>
                </a:gridCol>
                <a:gridCol w="657357">
                  <a:extLst>
                    <a:ext uri="{9D8B030D-6E8A-4147-A177-3AD203B41FA5}">
                      <a16:colId xmlns:a16="http://schemas.microsoft.com/office/drawing/2014/main" val="1177409085"/>
                    </a:ext>
                  </a:extLst>
                </a:gridCol>
                <a:gridCol w="657357">
                  <a:extLst>
                    <a:ext uri="{9D8B030D-6E8A-4147-A177-3AD203B41FA5}">
                      <a16:colId xmlns:a16="http://schemas.microsoft.com/office/drawing/2014/main" val="4038176541"/>
                    </a:ext>
                  </a:extLst>
                </a:gridCol>
                <a:gridCol w="657357">
                  <a:extLst>
                    <a:ext uri="{9D8B030D-6E8A-4147-A177-3AD203B41FA5}">
                      <a16:colId xmlns:a16="http://schemas.microsoft.com/office/drawing/2014/main" val="1052676624"/>
                    </a:ext>
                  </a:extLst>
                </a:gridCol>
                <a:gridCol w="657357">
                  <a:extLst>
                    <a:ext uri="{9D8B030D-6E8A-4147-A177-3AD203B41FA5}">
                      <a16:colId xmlns:a16="http://schemas.microsoft.com/office/drawing/2014/main" val="2143917395"/>
                    </a:ext>
                  </a:extLst>
                </a:gridCol>
                <a:gridCol w="657357">
                  <a:extLst>
                    <a:ext uri="{9D8B030D-6E8A-4147-A177-3AD203B41FA5}">
                      <a16:colId xmlns:a16="http://schemas.microsoft.com/office/drawing/2014/main" val="4205391169"/>
                    </a:ext>
                  </a:extLst>
                </a:gridCol>
                <a:gridCol w="657357">
                  <a:extLst>
                    <a:ext uri="{9D8B030D-6E8A-4147-A177-3AD203B41FA5}">
                      <a16:colId xmlns:a16="http://schemas.microsoft.com/office/drawing/2014/main" val="3438457724"/>
                    </a:ext>
                  </a:extLst>
                </a:gridCol>
                <a:gridCol w="657357">
                  <a:extLst>
                    <a:ext uri="{9D8B030D-6E8A-4147-A177-3AD203B41FA5}">
                      <a16:colId xmlns:a16="http://schemas.microsoft.com/office/drawing/2014/main" val="3897461342"/>
                    </a:ext>
                  </a:extLst>
                </a:gridCol>
                <a:gridCol w="657357">
                  <a:extLst>
                    <a:ext uri="{9D8B030D-6E8A-4147-A177-3AD203B41FA5}">
                      <a16:colId xmlns:a16="http://schemas.microsoft.com/office/drawing/2014/main" val="2982835164"/>
                    </a:ext>
                  </a:extLst>
                </a:gridCol>
                <a:gridCol w="657357">
                  <a:extLst>
                    <a:ext uri="{9D8B030D-6E8A-4147-A177-3AD203B41FA5}">
                      <a16:colId xmlns:a16="http://schemas.microsoft.com/office/drawing/2014/main" val="2308021519"/>
                    </a:ext>
                  </a:extLst>
                </a:gridCol>
                <a:gridCol w="1170917">
                  <a:extLst>
                    <a:ext uri="{9D8B030D-6E8A-4147-A177-3AD203B41FA5}">
                      <a16:colId xmlns:a16="http://schemas.microsoft.com/office/drawing/2014/main" val="616178865"/>
                    </a:ext>
                  </a:extLst>
                </a:gridCol>
              </a:tblGrid>
              <a:tr h="878645">
                <a:tc>
                  <a:txBody>
                    <a:bodyPr/>
                    <a:lstStyle/>
                    <a:p>
                      <a:pPr>
                        <a:lnSpc>
                          <a:spcPct val="107000"/>
                        </a:lnSpc>
                        <a:spcAft>
                          <a:spcPts val="0"/>
                        </a:spcAft>
                      </a:pPr>
                      <a:r>
                        <a:rPr lang="en-GB" sz="1100" dirty="0">
                          <a:effectLst/>
                        </a:rPr>
                        <a:t>&lt;Age</a:t>
                      </a:r>
                      <a:r>
                        <a:rPr lang="en-GB" sz="1100" baseline="0" dirty="0">
                          <a:effectLst/>
                        </a:rPr>
                        <a:t> Profile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dirty="0">
                          <a:effectLst/>
                        </a:rPr>
                        <a:t>21-25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26-30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31-35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dirty="0">
                          <a:effectLst/>
                        </a:rPr>
                        <a:t>36-40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41-45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46-50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51-55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56-60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61-65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66-70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&gt;=71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52502818"/>
                  </a:ext>
                </a:extLst>
              </a:tr>
              <a:tr h="878645">
                <a:tc>
                  <a:txBody>
                    <a:bodyPr/>
                    <a:lstStyle/>
                    <a:p>
                      <a:pPr algn="ct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dirty="0">
                          <a:effectLst/>
                        </a:rPr>
                        <a:t>17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29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1100">
                          <a:effectLst/>
                        </a:rPr>
                        <a: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dirty="0">
                        <a:effectLst/>
                        <a:latin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04428646"/>
                  </a:ext>
                </a:extLst>
              </a:tr>
            </a:tbl>
          </a:graphicData>
        </a:graphic>
      </p:graphicFrame>
      <p:pic>
        <p:nvPicPr>
          <p:cNvPr id="19" name="Picture 18"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6"/>
          <a:stretch>
            <a:fillRect/>
          </a:stretch>
        </p:blipFill>
        <p:spPr>
          <a:xfrm>
            <a:off x="603251" y="10214987"/>
            <a:ext cx="2743200" cy="848643"/>
          </a:xfrm>
          <a:prstGeom prst="rect">
            <a:avLst/>
          </a:prstGeom>
        </p:spPr>
      </p:pic>
    </p:spTree>
    <p:extLst>
      <p:ext uri="{BB962C8B-B14F-4D97-AF65-F5344CB8AC3E}">
        <p14:creationId xmlns:p14="http://schemas.microsoft.com/office/powerpoint/2010/main" val="1769359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205" y="452374"/>
            <a:ext cx="18093690" cy="738664"/>
          </a:xfrm>
        </p:spPr>
        <p:txBody>
          <a:bodyPr/>
          <a:lstStyle/>
          <a:p>
            <a:r>
              <a:rPr lang="en-GB" sz="4800" b="1" dirty="0">
                <a:solidFill>
                  <a:schemeClr val="bg2">
                    <a:lumMod val="10000"/>
                  </a:schemeClr>
                </a:solidFill>
              </a:rPr>
              <a:t>Deep Dive analysis Morriston Domestics since March 2024 </a:t>
            </a:r>
          </a:p>
        </p:txBody>
      </p:sp>
      <p:sp>
        <p:nvSpPr>
          <p:cNvPr id="16" name="Rectangle 4"/>
          <p:cNvSpPr>
            <a:spLocks noGrp="1" noChangeArrowheads="1"/>
          </p:cNvSpPr>
          <p:nvPr>
            <p:ph type="body" idx="1"/>
          </p:nvPr>
        </p:nvSpPr>
        <p:spPr bwMode="auto">
          <a:xfrm>
            <a:off x="1005205" y="614856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7" name="Chart 16"/>
          <p:cNvGraphicFramePr>
            <a:graphicFrameLocks/>
          </p:cNvGraphicFramePr>
          <p:nvPr>
            <p:extLst>
              <p:ext uri="{D42A27DB-BD31-4B8C-83A1-F6EECF244321}">
                <p14:modId xmlns:p14="http://schemas.microsoft.com/office/powerpoint/2010/main" val="1568027923"/>
              </p:ext>
            </p:extLst>
          </p:nvPr>
        </p:nvGraphicFramePr>
        <p:xfrm>
          <a:off x="1189936" y="1616075"/>
          <a:ext cx="8252514" cy="4419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a:graphicFrameLocks/>
          </p:cNvGraphicFramePr>
          <p:nvPr>
            <p:extLst>
              <p:ext uri="{D42A27DB-BD31-4B8C-83A1-F6EECF244321}">
                <p14:modId xmlns:p14="http://schemas.microsoft.com/office/powerpoint/2010/main" val="3493538683"/>
              </p:ext>
            </p:extLst>
          </p:nvPr>
        </p:nvGraphicFramePr>
        <p:xfrm>
          <a:off x="10433050" y="2073275"/>
          <a:ext cx="7696200" cy="3962400"/>
        </p:xfrm>
        <a:graphic>
          <a:graphicData uri="http://schemas.openxmlformats.org/drawingml/2006/chart">
            <c:chart xmlns:c="http://schemas.openxmlformats.org/drawingml/2006/chart" xmlns:r="http://schemas.openxmlformats.org/officeDocument/2006/relationships" r:id="rId4"/>
          </a:graphicData>
        </a:graphic>
      </p:graphicFrame>
      <p:pic>
        <p:nvPicPr>
          <p:cNvPr id="21" name="Picture 20"/>
          <p:cNvPicPr>
            <a:picLocks noChangeAspect="1"/>
          </p:cNvPicPr>
          <p:nvPr/>
        </p:nvPicPr>
        <p:blipFill>
          <a:blip r:embed="rId5"/>
          <a:stretch>
            <a:fillRect/>
          </a:stretch>
        </p:blipFill>
        <p:spPr>
          <a:xfrm>
            <a:off x="831851" y="6006952"/>
            <a:ext cx="8610600" cy="3991123"/>
          </a:xfrm>
          <a:prstGeom prst="rect">
            <a:avLst/>
          </a:prstGeom>
        </p:spPr>
      </p:pic>
      <p:graphicFrame>
        <p:nvGraphicFramePr>
          <p:cNvPr id="22" name="Table 21"/>
          <p:cNvGraphicFramePr>
            <a:graphicFrameLocks noGrp="1"/>
          </p:cNvGraphicFramePr>
          <p:nvPr>
            <p:extLst>
              <p:ext uri="{D42A27DB-BD31-4B8C-83A1-F6EECF244321}">
                <p14:modId xmlns:p14="http://schemas.microsoft.com/office/powerpoint/2010/main" val="1151060863"/>
              </p:ext>
            </p:extLst>
          </p:nvPr>
        </p:nvGraphicFramePr>
        <p:xfrm>
          <a:off x="9954895" y="6517901"/>
          <a:ext cx="9280207" cy="1041775"/>
        </p:xfrm>
        <a:graphic>
          <a:graphicData uri="http://schemas.openxmlformats.org/drawingml/2006/table">
            <a:tbl>
              <a:tblPr firstRow="1" firstCol="1" bandRow="1">
                <a:tableStyleId>{5C22544A-7EE6-4342-B048-85BDC9FD1C3A}</a:tableStyleId>
              </a:tblPr>
              <a:tblGrid>
                <a:gridCol w="1172636">
                  <a:extLst>
                    <a:ext uri="{9D8B030D-6E8A-4147-A177-3AD203B41FA5}">
                      <a16:colId xmlns:a16="http://schemas.microsoft.com/office/drawing/2014/main" val="1121769801"/>
                    </a:ext>
                  </a:extLst>
                </a:gridCol>
                <a:gridCol w="1281384">
                  <a:extLst>
                    <a:ext uri="{9D8B030D-6E8A-4147-A177-3AD203B41FA5}">
                      <a16:colId xmlns:a16="http://schemas.microsoft.com/office/drawing/2014/main" val="1912609621"/>
                    </a:ext>
                  </a:extLst>
                </a:gridCol>
                <a:gridCol w="1623349">
                  <a:extLst>
                    <a:ext uri="{9D8B030D-6E8A-4147-A177-3AD203B41FA5}">
                      <a16:colId xmlns:a16="http://schemas.microsoft.com/office/drawing/2014/main" val="3009761110"/>
                    </a:ext>
                  </a:extLst>
                </a:gridCol>
                <a:gridCol w="1870978">
                  <a:extLst>
                    <a:ext uri="{9D8B030D-6E8A-4147-A177-3AD203B41FA5}">
                      <a16:colId xmlns:a16="http://schemas.microsoft.com/office/drawing/2014/main" val="2119463577"/>
                    </a:ext>
                  </a:extLst>
                </a:gridCol>
                <a:gridCol w="3331860">
                  <a:extLst>
                    <a:ext uri="{9D8B030D-6E8A-4147-A177-3AD203B41FA5}">
                      <a16:colId xmlns:a16="http://schemas.microsoft.com/office/drawing/2014/main" val="1329332799"/>
                    </a:ext>
                  </a:extLst>
                </a:gridCol>
              </a:tblGrid>
              <a:tr h="699794">
                <a:tc>
                  <a:txBody>
                    <a:bodyPr/>
                    <a:lstStyle/>
                    <a:p>
                      <a:pPr>
                        <a:lnSpc>
                          <a:spcPct val="107000"/>
                        </a:lnSpc>
                        <a:spcAft>
                          <a:spcPts val="0"/>
                        </a:spcAft>
                      </a:pPr>
                      <a:r>
                        <a:rPr lang="en-GB" sz="1100" dirty="0">
                          <a:effectLst/>
                        </a:rPr>
                        <a:t>ER cases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PADR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tabLst>
                          <a:tab pos="533400" algn="l"/>
                        </a:tabLst>
                      </a:pPr>
                      <a:r>
                        <a:rPr lang="en-GB" sz="1100">
                          <a:effectLst/>
                        </a:rPr>
                        <a:t>Mandatory training %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Turnover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Main reason for leaving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1483031"/>
                  </a:ext>
                </a:extLst>
              </a:tr>
              <a:tr h="341981">
                <a:tc>
                  <a:txBody>
                    <a:bodyPr/>
                    <a:lstStyle/>
                    <a:p>
                      <a:pPr algn="ctr">
                        <a:lnSpc>
                          <a:spcPct val="107000"/>
                        </a:lnSpc>
                        <a:spcAft>
                          <a:spcPts val="0"/>
                        </a:spcAft>
                      </a:pPr>
                      <a:r>
                        <a:rPr lang="en-GB" sz="1100">
                          <a:effectLst/>
                        </a:rPr>
                        <a:t>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a:effectLst/>
                        </a:rPr>
                        <a:t>88.15%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a:effectLst/>
                        </a:rPr>
                        <a:t>94.17%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a:effectLst/>
                        </a:rPr>
                        <a:t>10.82%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100" dirty="0">
                          <a:effectLst/>
                        </a:rPr>
                        <a:t>Age retirement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7403560"/>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017738207"/>
              </p:ext>
            </p:extLst>
          </p:nvPr>
        </p:nvGraphicFramePr>
        <p:xfrm>
          <a:off x="9954895" y="8016875"/>
          <a:ext cx="9144000" cy="2209801"/>
        </p:xfrm>
        <a:graphic>
          <a:graphicData uri="http://schemas.openxmlformats.org/drawingml/2006/table">
            <a:tbl>
              <a:tblPr firstRow="1" firstCol="1" bandRow="1">
                <a:tableStyleId>{5C22544A-7EE6-4342-B048-85BDC9FD1C3A}</a:tableStyleId>
              </a:tblPr>
              <a:tblGrid>
                <a:gridCol w="2844800">
                  <a:extLst>
                    <a:ext uri="{9D8B030D-6E8A-4147-A177-3AD203B41FA5}">
                      <a16:colId xmlns:a16="http://schemas.microsoft.com/office/drawing/2014/main" val="3291905293"/>
                    </a:ext>
                  </a:extLst>
                </a:gridCol>
                <a:gridCol w="723900">
                  <a:extLst>
                    <a:ext uri="{9D8B030D-6E8A-4147-A177-3AD203B41FA5}">
                      <a16:colId xmlns:a16="http://schemas.microsoft.com/office/drawing/2014/main" val="802869563"/>
                    </a:ext>
                  </a:extLst>
                </a:gridCol>
                <a:gridCol w="406400">
                  <a:extLst>
                    <a:ext uri="{9D8B030D-6E8A-4147-A177-3AD203B41FA5}">
                      <a16:colId xmlns:a16="http://schemas.microsoft.com/office/drawing/2014/main" val="3266715245"/>
                    </a:ext>
                  </a:extLst>
                </a:gridCol>
                <a:gridCol w="406400">
                  <a:extLst>
                    <a:ext uri="{9D8B030D-6E8A-4147-A177-3AD203B41FA5}">
                      <a16:colId xmlns:a16="http://schemas.microsoft.com/office/drawing/2014/main" val="910871430"/>
                    </a:ext>
                  </a:extLst>
                </a:gridCol>
                <a:gridCol w="406400">
                  <a:extLst>
                    <a:ext uri="{9D8B030D-6E8A-4147-A177-3AD203B41FA5}">
                      <a16:colId xmlns:a16="http://schemas.microsoft.com/office/drawing/2014/main" val="1841090130"/>
                    </a:ext>
                  </a:extLst>
                </a:gridCol>
                <a:gridCol w="406400">
                  <a:extLst>
                    <a:ext uri="{9D8B030D-6E8A-4147-A177-3AD203B41FA5}">
                      <a16:colId xmlns:a16="http://schemas.microsoft.com/office/drawing/2014/main" val="881317775"/>
                    </a:ext>
                  </a:extLst>
                </a:gridCol>
                <a:gridCol w="406400">
                  <a:extLst>
                    <a:ext uri="{9D8B030D-6E8A-4147-A177-3AD203B41FA5}">
                      <a16:colId xmlns:a16="http://schemas.microsoft.com/office/drawing/2014/main" val="3978539390"/>
                    </a:ext>
                  </a:extLst>
                </a:gridCol>
                <a:gridCol w="406400">
                  <a:extLst>
                    <a:ext uri="{9D8B030D-6E8A-4147-A177-3AD203B41FA5}">
                      <a16:colId xmlns:a16="http://schemas.microsoft.com/office/drawing/2014/main" val="1383717450"/>
                    </a:ext>
                  </a:extLst>
                </a:gridCol>
                <a:gridCol w="406400">
                  <a:extLst>
                    <a:ext uri="{9D8B030D-6E8A-4147-A177-3AD203B41FA5}">
                      <a16:colId xmlns:a16="http://schemas.microsoft.com/office/drawing/2014/main" val="533461987"/>
                    </a:ext>
                  </a:extLst>
                </a:gridCol>
                <a:gridCol w="406400">
                  <a:extLst>
                    <a:ext uri="{9D8B030D-6E8A-4147-A177-3AD203B41FA5}">
                      <a16:colId xmlns:a16="http://schemas.microsoft.com/office/drawing/2014/main" val="3124200292"/>
                    </a:ext>
                  </a:extLst>
                </a:gridCol>
                <a:gridCol w="406400">
                  <a:extLst>
                    <a:ext uri="{9D8B030D-6E8A-4147-A177-3AD203B41FA5}">
                      <a16:colId xmlns:a16="http://schemas.microsoft.com/office/drawing/2014/main" val="3339106407"/>
                    </a:ext>
                  </a:extLst>
                </a:gridCol>
                <a:gridCol w="406400">
                  <a:extLst>
                    <a:ext uri="{9D8B030D-6E8A-4147-A177-3AD203B41FA5}">
                      <a16:colId xmlns:a16="http://schemas.microsoft.com/office/drawing/2014/main" val="3537229981"/>
                    </a:ext>
                  </a:extLst>
                </a:gridCol>
                <a:gridCol w="723900">
                  <a:extLst>
                    <a:ext uri="{9D8B030D-6E8A-4147-A177-3AD203B41FA5}">
                      <a16:colId xmlns:a16="http://schemas.microsoft.com/office/drawing/2014/main" val="3941694815"/>
                    </a:ext>
                  </a:extLst>
                </a:gridCol>
                <a:gridCol w="787400">
                  <a:extLst>
                    <a:ext uri="{9D8B030D-6E8A-4147-A177-3AD203B41FA5}">
                      <a16:colId xmlns:a16="http://schemas.microsoft.com/office/drawing/2014/main" val="2154365823"/>
                    </a:ext>
                  </a:extLst>
                </a:gridCol>
              </a:tblGrid>
              <a:tr h="858289">
                <a:tc>
                  <a:txBody>
                    <a:bodyPr/>
                    <a:lstStyle/>
                    <a:p>
                      <a:pPr>
                        <a:lnSpc>
                          <a:spcPct val="107000"/>
                        </a:lnSpc>
                        <a:spcAft>
                          <a:spcPts val="0"/>
                        </a:spcAft>
                      </a:pPr>
                      <a:r>
                        <a:rPr lang="en-GB" sz="1100">
                          <a:effectLst/>
                        </a:rPr>
                        <a:t>Organisation Name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&lt;=20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21-25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26-30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31-35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36-40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41-45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46-50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51-55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56-60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61-65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66-70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&gt;=71 Years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Grand Total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75415014"/>
                  </a:ext>
                </a:extLst>
              </a:tr>
              <a:tr h="450504">
                <a:tc>
                  <a:txBody>
                    <a:bodyPr/>
                    <a:lstStyle/>
                    <a:p>
                      <a:pPr>
                        <a:lnSpc>
                          <a:spcPct val="107000"/>
                        </a:lnSpc>
                        <a:spcAft>
                          <a:spcPts val="0"/>
                        </a:spcAft>
                      </a:pPr>
                      <a:r>
                        <a:rPr lang="en-GB" sz="1100">
                          <a:effectLst/>
                        </a:rPr>
                        <a:t>130 P610 Community Domestics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dirty="0">
                          <a:effectLst/>
                        </a:rPr>
                        <a:t>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60403914"/>
                  </a:ext>
                </a:extLst>
              </a:tr>
              <a:tr h="450504">
                <a:tc>
                  <a:txBody>
                    <a:bodyPr/>
                    <a:lstStyle/>
                    <a:p>
                      <a:pPr>
                        <a:lnSpc>
                          <a:spcPct val="107000"/>
                        </a:lnSpc>
                        <a:spcAft>
                          <a:spcPts val="0"/>
                        </a:spcAft>
                      </a:pPr>
                      <a:r>
                        <a:rPr lang="en-GB" sz="1100">
                          <a:effectLst/>
                        </a:rPr>
                        <a:t>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16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14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23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37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07000"/>
                        </a:lnSpc>
                        <a:spcAft>
                          <a:spcPts val="0"/>
                        </a:spcAft>
                      </a:pPr>
                      <a:r>
                        <a:rPr lang="en-GB" sz="1100">
                          <a:effectLst/>
                        </a:rPr>
                        <a:t>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22251879"/>
                  </a:ext>
                </a:extLst>
              </a:tr>
              <a:tr h="450504">
                <a:tc>
                  <a:txBody>
                    <a:bodyPr/>
                    <a:lstStyle/>
                    <a:p>
                      <a:pPr>
                        <a:lnSpc>
                          <a:spcPct val="107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a:effectLst/>
                        <a:latin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07000"/>
                        </a:lnSpc>
                      </a:pPr>
                      <a:endParaRPr lang="en-GB" sz="1100" dirty="0">
                        <a:effectLst/>
                        <a:latin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42325984"/>
                  </a:ext>
                </a:extLst>
              </a:tr>
            </a:tbl>
          </a:graphicData>
        </a:graphic>
      </p:graphicFrame>
      <p:sp>
        <p:nvSpPr>
          <p:cNvPr id="24" name="Rectangle 6"/>
          <p:cNvSpPr>
            <a:spLocks noChangeArrowheads="1"/>
          </p:cNvSpPr>
          <p:nvPr/>
        </p:nvSpPr>
        <p:spPr bwMode="auto">
          <a:xfrm>
            <a:off x="9954895" y="8017669"/>
            <a:ext cx="20104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Current Age profile analysis</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25" name="Picture 24"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6"/>
          <a:stretch>
            <a:fillRect/>
          </a:stretch>
        </p:blipFill>
        <p:spPr>
          <a:xfrm>
            <a:off x="603251" y="10026400"/>
            <a:ext cx="3352800" cy="1037230"/>
          </a:xfrm>
          <a:prstGeom prst="rect">
            <a:avLst/>
          </a:prstGeom>
        </p:spPr>
      </p:pic>
    </p:spTree>
    <p:extLst>
      <p:ext uri="{BB962C8B-B14F-4D97-AF65-F5344CB8AC3E}">
        <p14:creationId xmlns:p14="http://schemas.microsoft.com/office/powerpoint/2010/main" val="914990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850" y="244475"/>
            <a:ext cx="18648045" cy="946563"/>
          </a:xfrm>
        </p:spPr>
        <p:txBody>
          <a:bodyPr/>
          <a:lstStyle/>
          <a:p>
            <a:r>
              <a:rPr lang="en-GB" sz="4800" b="1" dirty="0">
                <a:solidFill>
                  <a:schemeClr val="tx2">
                    <a:lumMod val="50000"/>
                  </a:schemeClr>
                </a:solidFill>
              </a:rPr>
              <a:t>Prevention &amp; Early Intervention Strategies </a:t>
            </a:r>
          </a:p>
        </p:txBody>
      </p:sp>
      <p:sp>
        <p:nvSpPr>
          <p:cNvPr id="3" name="Text Placeholder 2"/>
          <p:cNvSpPr>
            <a:spLocks noGrp="1"/>
          </p:cNvSpPr>
          <p:nvPr>
            <p:ph type="body" idx="1"/>
          </p:nvPr>
        </p:nvSpPr>
        <p:spPr>
          <a:xfrm>
            <a:off x="450850" y="1086174"/>
            <a:ext cx="18621966" cy="4678204"/>
          </a:xfrm>
        </p:spPr>
        <p:txBody>
          <a:bodyPr/>
          <a:lstStyle/>
          <a:p>
            <a:r>
              <a:rPr lang="en-GB" sz="2400" b="1" dirty="0">
                <a:solidFill>
                  <a:schemeClr val="accent1">
                    <a:lumMod val="50000"/>
                  </a:schemeClr>
                </a:solidFill>
              </a:rPr>
              <a:t>Wellbeing Through Work</a:t>
            </a:r>
          </a:p>
          <a:p>
            <a:r>
              <a:rPr lang="en-GB" sz="2400" dirty="0"/>
              <a:t>Sign posting staff to  the Health Board’s s Wellbeing through work services and </a:t>
            </a:r>
            <a:r>
              <a:rPr lang="en-GB" sz="2400" dirty="0" err="1"/>
              <a:t>Canopi</a:t>
            </a:r>
            <a:endParaRPr lang="en-GB" sz="2400" b="1" dirty="0">
              <a:solidFill>
                <a:schemeClr val="accent1">
                  <a:lumMod val="50000"/>
                </a:schemeClr>
              </a:solidFill>
            </a:endParaRPr>
          </a:p>
          <a:p>
            <a:pPr marL="285750" indent="-285750">
              <a:buFont typeface="Arial" panose="020B0604020202020204" pitchFamily="34" charset="0"/>
              <a:buChar char="•"/>
            </a:pPr>
            <a:endParaRPr lang="en-GB" sz="2400" dirty="0"/>
          </a:p>
          <a:p>
            <a:r>
              <a:rPr lang="en-GB" sz="2400" b="1" dirty="0">
                <a:solidFill>
                  <a:schemeClr val="accent1">
                    <a:lumMod val="50000"/>
                  </a:schemeClr>
                </a:solidFill>
              </a:rPr>
              <a:t>Work Relates Stress Risk assessment Training </a:t>
            </a:r>
          </a:p>
          <a:p>
            <a:r>
              <a:rPr lang="en-GB" sz="2400" dirty="0"/>
              <a:t>Work related Stress Risk Assessment training  has been  delivered to managers </a:t>
            </a:r>
          </a:p>
          <a:p>
            <a:endParaRPr lang="en-GB" sz="2400" dirty="0"/>
          </a:p>
          <a:p>
            <a:r>
              <a:rPr lang="en-GB" sz="2400" b="1" dirty="0">
                <a:solidFill>
                  <a:schemeClr val="accent1">
                    <a:lumMod val="50000"/>
                  </a:schemeClr>
                </a:solidFill>
              </a:rPr>
              <a:t>Flexible Working </a:t>
            </a:r>
          </a:p>
          <a:p>
            <a:r>
              <a:rPr lang="en-GB" sz="2400" dirty="0"/>
              <a:t>Consideration of  flexible working requests  i.e. changes in hours, rosters and areas of work  3 Managers are also members of the Flexible working sub-groups. </a:t>
            </a:r>
          </a:p>
          <a:p>
            <a:endParaRPr lang="en-GB" sz="2400" dirty="0"/>
          </a:p>
          <a:p>
            <a:endParaRPr lang="en-GB" sz="2400" dirty="0"/>
          </a:p>
          <a:p>
            <a:endParaRPr lang="en-GB" sz="2000" dirty="0">
              <a:latin typeface="+mj-lt"/>
            </a:endParaRPr>
          </a:p>
          <a:p>
            <a:pPr marL="285750" indent="-285750">
              <a:buFont typeface="Arial" panose="020B0604020202020204" pitchFamily="34" charset="0"/>
              <a:buChar char="•"/>
            </a:pPr>
            <a:endParaRPr lang="en-GB" sz="2000" dirty="0"/>
          </a:p>
        </p:txBody>
      </p:sp>
      <p:sp>
        <p:nvSpPr>
          <p:cNvPr id="4" name="Rectangle 3"/>
          <p:cNvSpPr/>
          <p:nvPr/>
        </p:nvSpPr>
        <p:spPr>
          <a:xfrm>
            <a:off x="450850" y="6575051"/>
            <a:ext cx="16346213" cy="4041106"/>
          </a:xfrm>
          <a:prstGeom prst="rect">
            <a:avLst/>
          </a:prstGeom>
        </p:spPr>
        <p:txBody>
          <a:bodyPr wrap="square">
            <a:spAutoFit/>
          </a:bodyPr>
          <a:lstStyle/>
          <a:p>
            <a:pPr>
              <a:lnSpc>
                <a:spcPct val="120000"/>
              </a:lnSpc>
              <a:spcAft>
                <a:spcPts val="600"/>
              </a:spcAft>
            </a:pPr>
            <a:r>
              <a:rPr lang="en-US" sz="2400" b="1" dirty="0">
                <a:solidFill>
                  <a:schemeClr val="accent1">
                    <a:lumMod val="50000"/>
                  </a:schemeClr>
                </a:solidFill>
                <a:latin typeface="Calibri" panose="020F0502020204030204" pitchFamily="34" charset="0"/>
                <a:ea typeface="Calibri" panose="020F0502020204030204" pitchFamily="34" charset="0"/>
              </a:rPr>
              <a:t>Tailored Adjustment Project </a:t>
            </a:r>
            <a:endParaRPr lang="en-GB" sz="2400" b="1" dirty="0">
              <a:solidFill>
                <a:schemeClr val="accent1">
                  <a:lumMod val="50000"/>
                </a:schemeClr>
              </a:solidFill>
              <a:latin typeface="Times New Roman" panose="02020603050405020304" pitchFamily="18" charset="0"/>
              <a:ea typeface="Arial Unicode MS"/>
            </a:endParaRPr>
          </a:p>
          <a:p>
            <a:pPr>
              <a:lnSpc>
                <a:spcPct val="120000"/>
              </a:lnSpc>
              <a:spcAft>
                <a:spcPts val="600"/>
              </a:spcAft>
            </a:pPr>
            <a:r>
              <a:rPr lang="en-US" sz="2000" dirty="0">
                <a:solidFill>
                  <a:srgbClr val="404040"/>
                </a:solidFill>
                <a:latin typeface="Calibri" panose="020F0502020204030204" pitchFamily="34" charset="0"/>
                <a:ea typeface="Calibri" panose="020F0502020204030204" pitchFamily="34" charset="0"/>
              </a:rPr>
              <a:t>Support Services was the first area piloted for a tailored adjustment project which included working collaboratively with occupational health colleagues. Training sessions for managers were held on the types of tailored adjustment that can be offered to staff, in addition drop in sessions </a:t>
            </a:r>
            <a:r>
              <a:rPr lang="en-US" sz="2000" dirty="0">
                <a:solidFill>
                  <a:srgbClr val="000000"/>
                </a:solidFill>
                <a:latin typeface="Calibri" panose="020F0502020204030204" pitchFamily="34" charset="0"/>
                <a:ea typeface="Calibri" panose="020F0502020204030204" pitchFamily="34" charset="0"/>
              </a:rPr>
              <a:t>were arranged, facilitated by occupational health colleagues. </a:t>
            </a:r>
            <a:endParaRPr lang="en-GB" sz="2000" dirty="0">
              <a:latin typeface="Times New Roman" panose="02020603050405020304" pitchFamily="18" charset="0"/>
              <a:ea typeface="Arial Unicode MS"/>
            </a:endParaRPr>
          </a:p>
          <a:p>
            <a:pPr>
              <a:lnSpc>
                <a:spcPct val="120000"/>
              </a:lnSpc>
              <a:spcAft>
                <a:spcPts val="600"/>
              </a:spcAft>
            </a:pPr>
            <a:r>
              <a:rPr lang="en-US" sz="2000" dirty="0">
                <a:solidFill>
                  <a:srgbClr val="404040"/>
                </a:solidFill>
                <a:latin typeface="Calibri" panose="020F0502020204030204" pitchFamily="34" charset="0"/>
                <a:ea typeface="Calibri" panose="020F0502020204030204" pitchFamily="34" charset="0"/>
              </a:rPr>
              <a:t>Managers were advised to ensure the tailored adjustment paperwork was completed and a review date agreed. </a:t>
            </a:r>
            <a:endParaRPr lang="en-GB" sz="2000" dirty="0">
              <a:latin typeface="Times New Roman" panose="02020603050405020304" pitchFamily="18" charset="0"/>
              <a:ea typeface="Arial Unicode MS"/>
            </a:endParaRPr>
          </a:p>
          <a:p>
            <a:pPr>
              <a:lnSpc>
                <a:spcPct val="120000"/>
              </a:lnSpc>
              <a:spcAft>
                <a:spcPts val="600"/>
              </a:spcAft>
            </a:pPr>
            <a:r>
              <a:rPr lang="en-US" sz="2400" b="1" dirty="0">
                <a:solidFill>
                  <a:schemeClr val="accent1">
                    <a:lumMod val="50000"/>
                  </a:schemeClr>
                </a:solidFill>
                <a:latin typeface="Calibri" panose="020F0502020204030204" pitchFamily="34" charset="0"/>
                <a:ea typeface="Calibri" panose="020F0502020204030204" pitchFamily="34" charset="0"/>
              </a:rPr>
              <a:t>Men’s Health Awareness Sessions </a:t>
            </a:r>
            <a:endParaRPr lang="en-GB" sz="2400" b="1" dirty="0">
              <a:solidFill>
                <a:schemeClr val="accent1">
                  <a:lumMod val="50000"/>
                </a:schemeClr>
              </a:solidFill>
              <a:latin typeface="Times New Roman" panose="02020603050405020304" pitchFamily="18" charset="0"/>
              <a:ea typeface="Arial Unicode MS"/>
            </a:endParaRPr>
          </a:p>
          <a:p>
            <a:pPr>
              <a:spcAft>
                <a:spcPts val="600"/>
              </a:spcAft>
            </a:pPr>
            <a:r>
              <a:rPr lang="en-US" sz="2000" dirty="0">
                <a:solidFill>
                  <a:srgbClr val="000000"/>
                </a:solidFill>
                <a:latin typeface="Calibri" panose="020F0502020204030204" pitchFamily="34" charset="0"/>
                <a:ea typeface="Calibri" panose="020F0502020204030204" pitchFamily="34" charset="0"/>
              </a:rPr>
              <a:t>Mathew Tidball, HP Lead, Occupational Health &amp; Staff Wellbeing held a series of sessions with the Portering team, Morriston. The sessions focused on bringing</a:t>
            </a:r>
            <a:r>
              <a:rPr lang="en-GB" sz="2000" dirty="0">
                <a:solidFill>
                  <a:srgbClr val="000000"/>
                </a:solidFill>
                <a:latin typeface="Calibri" panose="020F0502020204030204" pitchFamily="34" charset="0"/>
                <a:ea typeface="Arial Unicode MS"/>
              </a:rPr>
              <a:t> awareness to health issues that affect men disproportionately and to get men to become aware of problems they may  have or could develop, and gain the courage to do something about it.   A session was also held for</a:t>
            </a:r>
            <a:r>
              <a:rPr lang="en-GB" sz="2000" strike="sngStrike" dirty="0">
                <a:solidFill>
                  <a:srgbClr val="000000"/>
                </a:solidFill>
                <a:latin typeface="Calibri" panose="020F0502020204030204" pitchFamily="34" charset="0"/>
                <a:ea typeface="Arial Unicode MS"/>
              </a:rPr>
              <a:t> </a:t>
            </a:r>
            <a:r>
              <a:rPr lang="en-GB" sz="2000" dirty="0">
                <a:solidFill>
                  <a:srgbClr val="000000"/>
                </a:solidFill>
                <a:latin typeface="Calibri" panose="020F0502020204030204" pitchFamily="34" charset="0"/>
                <a:ea typeface="Arial Unicode MS"/>
              </a:rPr>
              <a:t>Support Services Management Team. There are future plans to hold further sessions. </a:t>
            </a:r>
            <a:endParaRPr lang="en-GB" sz="2000" dirty="0">
              <a:latin typeface="Times New Roman" panose="02020603050405020304" pitchFamily="18" charset="0"/>
              <a:ea typeface="Arial Unicode MS"/>
            </a:endParaRPr>
          </a:p>
          <a:p>
            <a:pPr>
              <a:spcAft>
                <a:spcPts val="600"/>
              </a:spcAft>
            </a:pPr>
            <a:r>
              <a:rPr lang="en-US" b="1" dirty="0">
                <a:solidFill>
                  <a:srgbClr val="000000"/>
                </a:solidFill>
                <a:latin typeface="Calibri" panose="020F0502020204030204" pitchFamily="34" charset="0"/>
                <a:ea typeface="Calibri" panose="020F0502020204030204" pitchFamily="34" charset="0"/>
              </a:rPr>
              <a:t> </a:t>
            </a:r>
            <a:endParaRPr lang="en-GB" sz="2000" dirty="0">
              <a:effectLst/>
              <a:latin typeface="Times New Roman" panose="02020603050405020304" pitchFamily="18" charset="0"/>
              <a:ea typeface="Arial Unicode MS"/>
            </a:endParaRPr>
          </a:p>
        </p:txBody>
      </p:sp>
      <p:sp>
        <p:nvSpPr>
          <p:cNvPr id="6" name="Rectangle 5"/>
          <p:cNvSpPr/>
          <p:nvPr/>
        </p:nvSpPr>
        <p:spPr>
          <a:xfrm>
            <a:off x="450850" y="4664075"/>
            <a:ext cx="18881769" cy="1646605"/>
          </a:xfrm>
          <a:prstGeom prst="rect">
            <a:avLst/>
          </a:prstGeom>
        </p:spPr>
        <p:txBody>
          <a:bodyPr wrap="square">
            <a:spAutoFit/>
          </a:bodyPr>
          <a:lstStyle/>
          <a:p>
            <a:pPr>
              <a:spcAft>
                <a:spcPts val="600"/>
              </a:spcAft>
            </a:pPr>
            <a:r>
              <a:rPr lang="en-GB" sz="2400" b="1" dirty="0">
                <a:solidFill>
                  <a:schemeClr val="accent1">
                    <a:lumMod val="50000"/>
                  </a:schemeClr>
                </a:solidFill>
                <a:ea typeface="Arial Unicode MS"/>
              </a:rPr>
              <a:t>Menopause Awareness Training </a:t>
            </a:r>
          </a:p>
          <a:p>
            <a:pPr>
              <a:lnSpc>
                <a:spcPct val="120000"/>
              </a:lnSpc>
              <a:spcAft>
                <a:spcPts val="600"/>
              </a:spcAft>
            </a:pPr>
            <a:r>
              <a:rPr lang="en-GB" sz="2000" dirty="0">
                <a:latin typeface="Calibri" panose="020F0502020204030204" pitchFamily="34" charset="0"/>
                <a:ea typeface="Arial Unicode MS"/>
              </a:rPr>
              <a:t>As many department within supports services have a mainly female workforce. </a:t>
            </a:r>
            <a:r>
              <a:rPr lang="en-GB" sz="2000" dirty="0">
                <a:solidFill>
                  <a:srgbClr val="404040"/>
                </a:solidFill>
                <a:latin typeface="Calibri" panose="020F0502020204030204" pitchFamily="34" charset="0"/>
                <a:ea typeface="Calibri" panose="020F0502020204030204" pitchFamily="34" charset="0"/>
              </a:rPr>
              <a:t>Menopause Awareness Training for Managers has been  held by Sarah Davies, Senior Nurse Manager- Occupational Health, in order that Managers gained a better understanding of the HB’s Menopause Policy and the risk assessment included within it. There are  also plans to create a Menopause Champion Network. </a:t>
            </a:r>
            <a:endParaRPr lang="en-GB" sz="2000" dirty="0">
              <a:effectLst/>
              <a:latin typeface="Times New Roman" panose="02020603050405020304" pitchFamily="18" charset="0"/>
              <a:ea typeface="Arial Unicode MS"/>
            </a:endParaRPr>
          </a:p>
        </p:txBody>
      </p:sp>
      <p:pic>
        <p:nvPicPr>
          <p:cNvPr id="8" name="Picture 7"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831850" y="10258246"/>
            <a:ext cx="3397649" cy="1051104"/>
          </a:xfrm>
          <a:prstGeom prst="rect">
            <a:avLst/>
          </a:prstGeom>
        </p:spPr>
      </p:pic>
    </p:spTree>
    <p:extLst>
      <p:ext uri="{BB962C8B-B14F-4D97-AF65-F5344CB8AC3E}">
        <p14:creationId xmlns:p14="http://schemas.microsoft.com/office/powerpoint/2010/main" val="1845533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603250" y="9921875"/>
            <a:ext cx="3690673" cy="1141755"/>
          </a:xfrm>
          <a:prstGeom prst="rect">
            <a:avLst/>
          </a:prstGeom>
        </p:spPr>
      </p:pic>
      <p:sp>
        <p:nvSpPr>
          <p:cNvPr id="2" name="Rectangle 1"/>
          <p:cNvSpPr/>
          <p:nvPr/>
        </p:nvSpPr>
        <p:spPr>
          <a:xfrm>
            <a:off x="527050" y="777875"/>
            <a:ext cx="6477000" cy="1754326"/>
          </a:xfrm>
          <a:prstGeom prst="rect">
            <a:avLst/>
          </a:prstGeom>
        </p:spPr>
        <p:txBody>
          <a:bodyPr wrap="square">
            <a:spAutoFit/>
          </a:bodyPr>
          <a:lstStyle/>
          <a:p>
            <a:r>
              <a:rPr lang="en-GB" sz="5400" b="1" kern="0" dirty="0">
                <a:solidFill>
                  <a:schemeClr val="tx1">
                    <a:lumMod val="85000"/>
                    <a:lumOff val="15000"/>
                  </a:schemeClr>
                </a:solidFill>
                <a:latin typeface="Arial" panose="020B0604020202020204" pitchFamily="34" charset="0"/>
                <a:cs typeface="Arial" panose="020B0604020202020204" pitchFamily="34" charset="0"/>
              </a:rPr>
              <a:t>Challenges </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03250" y="1768475"/>
            <a:ext cx="18592800" cy="8001000"/>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lvl="0"/>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
        <p:nvSpPr>
          <p:cNvPr id="3" name="Rectangle 2"/>
          <p:cNvSpPr/>
          <p:nvPr/>
        </p:nvSpPr>
        <p:spPr>
          <a:xfrm>
            <a:off x="908050" y="2301875"/>
            <a:ext cx="16687800" cy="7007688"/>
          </a:xfrm>
          <a:prstGeom prst="rect">
            <a:avLst/>
          </a:prstGeom>
        </p:spPr>
        <p:txBody>
          <a:bodyPr wrap="square">
            <a:spAutoFit/>
          </a:bodyPr>
          <a:lstStyle/>
          <a:p>
            <a:pPr>
              <a:lnSpc>
                <a:spcPct val="107000"/>
              </a:lnSpc>
              <a:spcAft>
                <a:spcPts val="0"/>
              </a:spcAft>
            </a:pPr>
            <a:r>
              <a:rPr lang="en-GB" sz="2800" dirty="0">
                <a:latin typeface="Arial" panose="020B0604020202020204" pitchFamily="34" charset="0"/>
                <a:ea typeface="Calibri" panose="020F0502020204030204" pitchFamily="34" charset="0"/>
                <a:cs typeface="Times New Roman" panose="02020603050405020304" pitchFamily="18" charset="0"/>
              </a:rPr>
              <a:t>The following challenges are still a risk: </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2800" b="1" dirty="0">
                <a:latin typeface="Arial" panose="020B0604020202020204" pitchFamily="34" charset="0"/>
                <a:ea typeface="Calibri" panose="020F0502020204030204" pitchFamily="34" charset="0"/>
                <a:cs typeface="Times New Roman" panose="02020603050405020304" pitchFamily="18" charset="0"/>
              </a:rPr>
              <a:t> </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GB" sz="2800" dirty="0">
                <a:latin typeface="Arial" panose="020B0604020202020204" pitchFamily="34" charset="0"/>
                <a:ea typeface="Calibri" panose="020F0502020204030204" pitchFamily="34" charset="0"/>
                <a:cs typeface="Times New Roman" panose="02020603050405020304" pitchFamily="18" charset="0"/>
              </a:rPr>
              <a:t>Sickness absence levels are still 10-12% and whatever actions are undertaken do not reduce the levels for any extended period of time.</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GB" sz="2800" dirty="0">
                <a:latin typeface="Arial" panose="020B0604020202020204" pitchFamily="34" charset="0"/>
                <a:ea typeface="Calibri" panose="020F0502020204030204" pitchFamily="34" charset="0"/>
                <a:cs typeface="Times New Roman" panose="02020603050405020304" pitchFamily="18" charset="0"/>
              </a:rPr>
              <a:t>Resources are stretched to manage sickness as the Managing Attendance policy is resource intensive to administer</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GB" sz="2800" dirty="0">
                <a:latin typeface="Arial" panose="020B0604020202020204" pitchFamily="34" charset="0"/>
                <a:ea typeface="Calibri" panose="020F0502020204030204" pitchFamily="34" charset="0"/>
                <a:cs typeface="Times New Roman" panose="02020603050405020304" pitchFamily="18" charset="0"/>
              </a:rPr>
              <a:t>The focus on staff well-being and support is a fantastic benefit and occupational health concentrate on staff wellbeing and getting staff to return to work.  This often leads to a mismatch between the financial resources and the wellbeing support services offered. Two recent examples include the increased number of staff on restricted duties and certain ailments being “excluded” from sickness review prompts. </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en-GB" sz="2800" dirty="0">
                <a:latin typeface="Arial" panose="020B0604020202020204" pitchFamily="34" charset="0"/>
                <a:ea typeface="Calibri" panose="020F0502020204030204" pitchFamily="34" charset="0"/>
                <a:cs typeface="Times New Roman" panose="02020603050405020304" pitchFamily="18" charset="0"/>
              </a:rPr>
              <a:t>THE MAAW policy  does not have a method to appeal an escalation to a stage of the MAAW Policy  and this had led to the use of the R&amp;R policy to challenge the decision </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800" dirty="0">
                <a:latin typeface="Arial" panose="020B0604020202020204" pitchFamily="34" charset="0"/>
                <a:ea typeface="Calibri" panose="020F0502020204030204" pitchFamily="34" charset="0"/>
                <a:cs typeface="Times New Roman" panose="02020603050405020304" pitchFamily="18" charset="0"/>
              </a:rPr>
              <a:t>Organisational change processes, overtime restrictions and modernisation of working practices have led to increased absenteeism from work primarily due to work related stress.</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1034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603250" y="9921875"/>
            <a:ext cx="3690673" cy="1141755"/>
          </a:xfrm>
          <a:prstGeom prst="rect">
            <a:avLst/>
          </a:prstGeom>
        </p:spPr>
      </p:pic>
      <p:sp>
        <p:nvSpPr>
          <p:cNvPr id="2" name="Rectangle 1"/>
          <p:cNvSpPr/>
          <p:nvPr/>
        </p:nvSpPr>
        <p:spPr>
          <a:xfrm>
            <a:off x="527050" y="396875"/>
            <a:ext cx="9918100" cy="1754326"/>
          </a:xfrm>
          <a:prstGeom prst="rect">
            <a:avLst/>
          </a:prstGeom>
        </p:spPr>
        <p:txBody>
          <a:bodyPr wrap="none">
            <a:spAutoFit/>
          </a:bodyPr>
          <a:lstStyle/>
          <a:p>
            <a:r>
              <a:rPr lang="en-GB" sz="5400" b="1" kern="0" dirty="0">
                <a:solidFill>
                  <a:sysClr val="windowText" lastClr="000000"/>
                </a:solidFill>
                <a:latin typeface="Arial" panose="020B0604020202020204" pitchFamily="34" charset="0"/>
                <a:cs typeface="Arial" panose="020B0604020202020204" pitchFamily="34" charset="0"/>
              </a:rPr>
              <a:t>Plans to address challenges: </a:t>
            </a:r>
          </a:p>
          <a:p>
            <a:endParaRPr lang="en-GB" sz="5400" dirty="0">
              <a:solidFill>
                <a:srgbClr val="9E4ECA"/>
              </a:solidFill>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000" y="1463675"/>
            <a:ext cx="18561050" cy="8305800"/>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GB" sz="3200" b="1" kern="0" dirty="0">
                <a:solidFill>
                  <a:sysClr val="windowText" lastClr="000000"/>
                </a:solidFill>
                <a:latin typeface="Arial" panose="020B0604020202020204" pitchFamily="34" charset="0"/>
                <a:cs typeface="Arial" panose="020B0604020202020204" pitchFamily="34" charset="0"/>
              </a:rPr>
              <a:t> </a:t>
            </a:r>
          </a:p>
          <a:p>
            <a:endParaRPr lang="en-GB" sz="3200" kern="0" dirty="0">
              <a:solidFill>
                <a:sysClr val="windowText" lastClr="000000"/>
              </a:solidFill>
              <a:latin typeface="Arial" panose="020B0604020202020204" pitchFamily="34" charset="0"/>
              <a:cs typeface="Arial" panose="020B0604020202020204" pitchFamily="34" charset="0"/>
            </a:endParaRPr>
          </a:p>
          <a:p>
            <a:pPr lvl="0"/>
            <a:endParaRPr lang="en-GB" sz="3200" kern="0" dirty="0">
              <a:solidFill>
                <a:sysClr val="windowText" lastClr="000000"/>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3200" kern="0" dirty="0">
              <a:solidFill>
                <a:sysClr val="windowText" lastClr="000000"/>
              </a:solidFill>
              <a:latin typeface="Arial" panose="020B0604020202020204" pitchFamily="34" charset="0"/>
              <a:cs typeface="Arial" panose="020B0604020202020204" pitchFamily="34" charset="0"/>
            </a:endParaRPr>
          </a:p>
          <a:p>
            <a:endParaRPr lang="en-GB" sz="2200" kern="0" dirty="0">
              <a:solidFill>
                <a:sysClr val="windowText" lastClr="000000"/>
              </a:solidFill>
            </a:endParaRPr>
          </a:p>
        </p:txBody>
      </p:sp>
      <p:sp>
        <p:nvSpPr>
          <p:cNvPr id="7" name="Rectangle 6"/>
          <p:cNvSpPr/>
          <p:nvPr/>
        </p:nvSpPr>
        <p:spPr>
          <a:xfrm>
            <a:off x="222250" y="1463675"/>
            <a:ext cx="17754600" cy="10231647"/>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Ensure that managers  continue to deliver the Managing Attendance at Work policy, in a compassionate and emphatic way. </a:t>
            </a:r>
          </a:p>
          <a:p>
            <a:pPr marL="342900" indent="-342900">
              <a:lnSpc>
                <a:spcPct val="107000"/>
              </a:lnSpc>
              <a:spcAft>
                <a:spcPts val="800"/>
              </a:spcAft>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Encourage partnership working with Trade union colleagues, and ensure regular communication with the staff about sickness.  </a:t>
            </a:r>
          </a:p>
          <a:p>
            <a:pPr marL="342900" indent="-342900">
              <a:lnSpc>
                <a:spcPct val="107000"/>
              </a:lnSpc>
              <a:spcAft>
                <a:spcPts val="800"/>
              </a:spcAft>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The Governance team will continue to undertaking regular sickness absence audits to ensure best practice is adhered to. </a:t>
            </a:r>
          </a:p>
          <a:p>
            <a:pPr marL="342900" indent="-342900">
              <a:lnSpc>
                <a:spcPct val="107000"/>
              </a:lnSpc>
              <a:spcAft>
                <a:spcPts val="800"/>
              </a:spcAft>
              <a:buFont typeface="Arial" panose="020B0604020202020204" pitchFamily="34" charset="0"/>
              <a:buChar char="•"/>
            </a:pPr>
            <a:r>
              <a:rPr lang="en-GB" sz="2800" dirty="0">
                <a:latin typeface="Arial" panose="020B0604020202020204" pitchFamily="34" charset="0"/>
                <a:cs typeface="Arial" panose="020B0604020202020204" pitchFamily="34" charset="0"/>
              </a:rPr>
              <a:t>Support Services has been selected as the first department to work collaboratively with occupational health and wellbeing department to trial “Workplace Assessments”. The purpose of these, will be to facilitate ways staff can return to work and remain in work by identifying  workplace adjustments to assist them manage their underlying health condition. </a:t>
            </a:r>
          </a:p>
          <a:p>
            <a:pPr marL="342900" indent="-342900">
              <a:lnSpc>
                <a:spcPct val="107000"/>
              </a:lnSpc>
              <a:spcAft>
                <a:spcPts val="800"/>
              </a:spcAft>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Implementation of the new revised  sickness action plan </a:t>
            </a:r>
          </a:p>
          <a:p>
            <a:pPr marL="342900" indent="-342900">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Undertake Café conversations with staff from hot spot sickness absence areas, </a:t>
            </a:r>
            <a:r>
              <a:rPr lang="en-GB" sz="2800" dirty="0" err="1">
                <a:latin typeface="Arial" panose="020B0604020202020204" pitchFamily="34" charset="0"/>
                <a:ea typeface="Calibri" panose="020F0502020204030204" pitchFamily="34" charset="0"/>
                <a:cs typeface="Arial" panose="020B0604020202020204" pitchFamily="34" charset="0"/>
              </a:rPr>
              <a:t>i.e</a:t>
            </a:r>
            <a:r>
              <a:rPr lang="en-GB" sz="2800" dirty="0">
                <a:latin typeface="Arial" panose="020B0604020202020204" pitchFamily="34" charset="0"/>
                <a:ea typeface="Calibri" panose="020F0502020204030204" pitchFamily="34" charset="0"/>
                <a:cs typeface="Arial" panose="020B0604020202020204" pitchFamily="34" charset="0"/>
              </a:rPr>
              <a:t> Domestic, Catering Morriston.</a:t>
            </a:r>
          </a:p>
          <a:p>
            <a:pPr marL="342900" indent="-342900">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Sickness absence newsletter and sickness absence  Golden Rules to be issued </a:t>
            </a:r>
            <a:r>
              <a:rPr lang="en-GB" sz="2800">
                <a:latin typeface="Arial" panose="020B0604020202020204" pitchFamily="34" charset="0"/>
                <a:ea typeface="Calibri" panose="020F0502020204030204" pitchFamily="34" charset="0"/>
                <a:cs typeface="Arial" panose="020B0604020202020204" pitchFamily="34" charset="0"/>
              </a:rPr>
              <a:t>in February </a:t>
            </a:r>
            <a:endParaRPr lang="en-GB" sz="28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GB" sz="28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Head of Support Services is a member of the Healthy People Forum</a:t>
            </a:r>
          </a:p>
          <a:p>
            <a:pPr marL="342900" indent="-342900">
              <a:buFont typeface="Arial" panose="020B0604020202020204" pitchFamily="34" charset="0"/>
              <a:buChar char="•"/>
            </a:pPr>
            <a:endParaRPr lang="en-GB" sz="28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n-GB" sz="2800" dirty="0">
                <a:latin typeface="Arial" panose="020B0604020202020204" pitchFamily="34" charset="0"/>
                <a:ea typeface="Calibri" panose="020F0502020204030204" pitchFamily="34" charset="0"/>
                <a:cs typeface="Arial" panose="020B0604020202020204" pitchFamily="34" charset="0"/>
              </a:rPr>
              <a:t>Health Board Values Workshops being held throughout February and March. </a:t>
            </a:r>
          </a:p>
          <a:p>
            <a:endParaRPr lang="en-GB" sz="28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GB" sz="24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GB" sz="2400" dirty="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1841389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sp>
        <p:nvSpPr>
          <p:cNvPr id="3" name="object 3"/>
          <p:cNvSpPr txBox="1"/>
          <p:nvPr/>
        </p:nvSpPr>
        <p:spPr>
          <a:xfrm>
            <a:off x="527050" y="3163341"/>
            <a:ext cx="10703388" cy="1214371"/>
          </a:xfrm>
          <a:prstGeom prst="rect">
            <a:avLst/>
          </a:prstGeom>
        </p:spPr>
        <p:txBody>
          <a:bodyPr vert="horz" wrap="square" lIns="0" tIns="11430" rIns="0" bIns="0" rtlCol="0">
            <a:spAutoFit/>
          </a:bodyPr>
          <a:lstStyle/>
          <a:p>
            <a:pPr marL="12700" marR="5080">
              <a:lnSpc>
                <a:spcPct val="100600"/>
              </a:lnSpc>
              <a:spcBef>
                <a:spcPts val="90"/>
              </a:spcBef>
            </a:pPr>
            <a:r>
              <a:rPr lang="en-GB" sz="8000" b="1" spc="15" dirty="0">
                <a:solidFill>
                  <a:schemeClr val="bg1"/>
                </a:solidFill>
                <a:latin typeface="Arial Black" panose="020B0604020202020204" pitchFamily="34" charset="0"/>
                <a:cs typeface="Arial Black" panose="020B0604020202020204" pitchFamily="34" charset="0"/>
              </a:rPr>
              <a:t>Diolch / Thank You</a:t>
            </a:r>
          </a:p>
        </p:txBody>
      </p:sp>
      <p:pic>
        <p:nvPicPr>
          <p:cNvPr id="46" name="Picture 45">
            <a:extLst>
              <a:ext uri="{FF2B5EF4-FFF2-40B4-BE49-F238E27FC236}">
                <a16:creationId xmlns:a16="http://schemas.microsoft.com/office/drawing/2014/main" id="{078693CB-840E-BB48-6165-0634B66C2A6A}"/>
              </a:ext>
            </a:extLst>
          </p:cNvPr>
          <p:cNvPicPr>
            <a:picLocks noChangeAspect="1"/>
          </p:cNvPicPr>
          <p:nvPr/>
        </p:nvPicPr>
        <p:blipFill>
          <a:blip r:embed="rId2"/>
          <a:stretch>
            <a:fillRect/>
          </a:stretch>
        </p:blipFill>
        <p:spPr>
          <a:xfrm>
            <a:off x="700660" y="563269"/>
            <a:ext cx="4225622" cy="1077119"/>
          </a:xfrm>
          <a:prstGeom prst="rect">
            <a:avLst/>
          </a:prstGeom>
        </p:spPr>
      </p:pic>
      <p:pic>
        <p:nvPicPr>
          <p:cNvPr id="5" name="Picture 4">
            <a:extLst>
              <a:ext uri="{FF2B5EF4-FFF2-40B4-BE49-F238E27FC236}">
                <a16:creationId xmlns:a16="http://schemas.microsoft.com/office/drawing/2014/main" id="{2FB59ED6-D684-434A-9CCF-04C6D4106F2E}"/>
              </a:ext>
            </a:extLst>
          </p:cNvPr>
          <p:cNvPicPr>
            <a:picLocks noChangeAspect="1"/>
          </p:cNvPicPr>
          <p:nvPr/>
        </p:nvPicPr>
        <p:blipFill>
          <a:blip r:embed="rId3"/>
          <a:stretch>
            <a:fillRect/>
          </a:stretch>
        </p:blipFill>
        <p:spPr>
          <a:xfrm rot="10605549">
            <a:off x="10778021" y="4057243"/>
            <a:ext cx="11138144" cy="9093250"/>
          </a:xfrm>
          <a:prstGeom prst="rect">
            <a:avLst/>
          </a:prstGeom>
        </p:spPr>
      </p:pic>
      <p:pic>
        <p:nvPicPr>
          <p:cNvPr id="4" name="Content Placeholder 9" descr="A black background with white text&#10;&#10;Description automatically generated">
            <a:extLst>
              <a:ext uri="{FF2B5EF4-FFF2-40B4-BE49-F238E27FC236}">
                <a16:creationId xmlns:a16="http://schemas.microsoft.com/office/drawing/2014/main" id="{3099319D-9956-E8CE-5C17-F4788CC3B256}"/>
              </a:ext>
            </a:extLst>
          </p:cNvPr>
          <p:cNvPicPr>
            <a:picLocks noChangeAspect="1"/>
          </p:cNvPicPr>
          <p:nvPr/>
        </p:nvPicPr>
        <p:blipFill>
          <a:blip r:embed="rId4"/>
          <a:stretch>
            <a:fillRect/>
          </a:stretch>
        </p:blipFill>
        <p:spPr>
          <a:xfrm>
            <a:off x="726920" y="9333274"/>
            <a:ext cx="3690675" cy="1141755"/>
          </a:xfrm>
          <a:prstGeom prst="rect">
            <a:avLst/>
          </a:prstGeom>
        </p:spPr>
      </p:pic>
      <p:sp>
        <p:nvSpPr>
          <p:cNvPr id="6" name="TextBox 5"/>
          <p:cNvSpPr txBox="1"/>
          <p:nvPr/>
        </p:nvSpPr>
        <p:spPr>
          <a:xfrm>
            <a:off x="527050" y="5197475"/>
            <a:ext cx="12649200" cy="707886"/>
          </a:xfrm>
          <a:prstGeom prst="rect">
            <a:avLst/>
          </a:prstGeom>
          <a:noFill/>
        </p:spPr>
        <p:txBody>
          <a:bodyPr wrap="square" rtlCol="0">
            <a:spAutoFit/>
          </a:bodyPr>
          <a:lstStyle/>
          <a:p>
            <a:r>
              <a:rPr lang="en-GB" sz="40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82279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a7007708213e9b200042d538ac14b486">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333f1956867fd6d9b886b70beaf5a7f7"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EA129D-D56C-499A-A7FF-42028077EC1A}">
  <ds:schemaRefs>
    <ds:schemaRef ds:uri="http://schemas.microsoft.com/sharepoint/v3/contenttype/forms"/>
  </ds:schemaRefs>
</ds:datastoreItem>
</file>

<file path=customXml/itemProps2.xml><?xml version="1.0" encoding="utf-8"?>
<ds:datastoreItem xmlns:ds="http://schemas.openxmlformats.org/officeDocument/2006/customXml" ds:itemID="{51F30E5D-BE86-44BE-996C-643D71CA1E2A}">
  <ds:schemaRefs>
    <ds:schemaRef ds:uri="http://purl.org/dc/terms/"/>
    <ds:schemaRef ds:uri="258d5018-feb4-45ec-8043-ac7152467c64"/>
    <ds:schemaRef ds:uri="2795bbee-07b4-4e79-98d8-0419d9871cad"/>
    <ds:schemaRef ds:uri="http://schemas.microsoft.com/office/2006/documentManagement/types"/>
    <ds:schemaRef ds:uri="http://purl.org/dc/dcmitype/"/>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F1F6B6B-6411-4BFC-8483-7011BF58C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5618</TotalTime>
  <Words>1089</Words>
  <Application>Microsoft Office PowerPoint</Application>
  <PresentationFormat>Custom</PresentationFormat>
  <Paragraphs>183</Paragraphs>
  <Slides>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Black</vt:lpstr>
      <vt:lpstr>Arial Unicode MS</vt:lpstr>
      <vt:lpstr>Calibri</vt:lpstr>
      <vt:lpstr>Symbol</vt:lpstr>
      <vt:lpstr>Times New Roman</vt:lpstr>
      <vt:lpstr>Office Theme</vt:lpstr>
      <vt:lpstr>PowerPoint Presentation</vt:lpstr>
      <vt:lpstr>PowerPoint Presentation</vt:lpstr>
      <vt:lpstr>PowerPoint Presentation</vt:lpstr>
      <vt:lpstr>Deep Dive Analysis Morriston Porters since March 2024  </vt:lpstr>
      <vt:lpstr>Deep Dive analysis Morriston Domestics since March 2024 </vt:lpstr>
      <vt:lpstr>Prevention &amp; Early Intervention Strategies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O'Sullivan (Swansea Bay UHB - Directorate of Insight, Communications and Engagement)</dc:creator>
  <cp:lastModifiedBy>Sophie Herbert (Swansea Bay UHB - Corporate Governance )</cp:lastModifiedBy>
  <cp:revision>290</cp:revision>
  <dcterms:created xsi:type="dcterms:W3CDTF">2023-11-15T10:54:55Z</dcterms:created>
  <dcterms:modified xsi:type="dcterms:W3CDTF">2025-02-12T09:02:25Z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0x0101006652E948FA37F943B0514D0A14AFC95A</vt:lpwstr>
  </property>
</Properties>
</file>