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4.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heme/themeOverride2.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3" r:id="rId5"/>
    <p:sldMasterId id="2147483670" r:id="rId6"/>
    <p:sldMasterId id="2147483684" r:id="rId7"/>
    <p:sldMasterId id="2147483687" r:id="rId8"/>
  </p:sldMasterIdLst>
  <p:notesMasterIdLst>
    <p:notesMasterId r:id="rId24"/>
  </p:notesMasterIdLst>
  <p:sldIdLst>
    <p:sldId id="318" r:id="rId9"/>
    <p:sldId id="408" r:id="rId10"/>
    <p:sldId id="422" r:id="rId11"/>
    <p:sldId id="382" r:id="rId12"/>
    <p:sldId id="320" r:id="rId13"/>
    <p:sldId id="424" r:id="rId14"/>
    <p:sldId id="370" r:id="rId15"/>
    <p:sldId id="425" r:id="rId16"/>
    <p:sldId id="428" r:id="rId17"/>
    <p:sldId id="380" r:id="rId18"/>
    <p:sldId id="381" r:id="rId19"/>
    <p:sldId id="403" r:id="rId20"/>
    <p:sldId id="386" r:id="rId21"/>
    <p:sldId id="394" r:id="rId22"/>
    <p:sldId id="279"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ssica Rogers (Swansea Bay UHB - WOD)" initials="JR(BUW" lastIdx="2" clrIdx="0">
    <p:extLst>
      <p:ext uri="{19B8F6BF-5375-455C-9EA6-DF929625EA0E}">
        <p15:presenceInfo xmlns:p15="http://schemas.microsoft.com/office/powerpoint/2012/main" userId="S::Jessica.Rogers4@wales.nhs.uk::8a664f5e-a74f-437e-b247-f20ef4b1660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75916" autoAdjust="0"/>
  </p:normalViewPr>
  <p:slideViewPr>
    <p:cSldViewPr snapToGrid="0">
      <p:cViewPr varScale="1">
        <p:scale>
          <a:sx n="61" d="100"/>
          <a:sy n="61" d="100"/>
        </p:scale>
        <p:origin x="28" y="28"/>
      </p:cViewPr>
      <p:guideLst/>
    </p:cSldViewPr>
  </p:slideViewPr>
  <p:notesTextViewPr>
    <p:cViewPr>
      <p:scale>
        <a:sx n="1" d="1"/>
        <a:sy n="1" d="1"/>
      </p:scale>
      <p:origin x="0" y="0"/>
    </p:cViewPr>
  </p:notesTextViewPr>
  <p:notesViewPr>
    <p:cSldViewPr snapToGrid="0">
      <p:cViewPr varScale="1">
        <p:scale>
          <a:sx n="54" d="100"/>
          <a:sy n="54" d="100"/>
        </p:scale>
        <p:origin x="1181" y="6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3.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theme" Target="theme/theme1.xml"/><Relationship Id="rId10" Type="http://schemas.openxmlformats.org/officeDocument/2006/relationships/slide" Target="slides/slide2.xml"/><Relationship Id="rId19" Type="http://schemas.openxmlformats.org/officeDocument/2006/relationships/slide" Target="slides/slide1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SBU</a:t>
            </a:r>
            <a:r>
              <a:rPr lang="en-GB" baseline="0"/>
              <a:t> Sickness Absence 2022-24</a:t>
            </a:r>
            <a:endParaRPr lang="en-GB"/>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GB"/>
        </a:p>
      </c:txPr>
    </c:title>
    <c:autoTitleDeleted val="0"/>
    <c:plotArea>
      <c:layout/>
      <c:lineChart>
        <c:grouping val="standard"/>
        <c:varyColors val="0"/>
        <c:ser>
          <c:idx val="0"/>
          <c:order val="0"/>
          <c:tx>
            <c:strRef>
              <c:f>Sheet1!$A$25</c:f>
              <c:strCache>
                <c:ptCount val="1"/>
                <c:pt idx="0">
                  <c:v>2022/23</c:v>
                </c:pt>
              </c:strCache>
            </c:strRef>
          </c:tx>
          <c:spPr>
            <a:ln w="28575" cap="rnd">
              <a:solidFill>
                <a:schemeClr val="accent1"/>
              </a:solidFill>
              <a:round/>
            </a:ln>
            <a:effectLst/>
          </c:spPr>
          <c:marker>
            <c:symbol val="none"/>
          </c:marker>
          <c:cat>
            <c:strRef>
              <c:f>Sheet1!$B$24:$M$24</c:f>
              <c:strCache>
                <c:ptCount val="12"/>
                <c:pt idx="0">
                  <c:v>Mar</c:v>
                </c:pt>
                <c:pt idx="1">
                  <c:v>Apr</c:v>
                </c:pt>
                <c:pt idx="2">
                  <c:v>May</c:v>
                </c:pt>
                <c:pt idx="3">
                  <c:v>Jun</c:v>
                </c:pt>
                <c:pt idx="4">
                  <c:v>Jul</c:v>
                </c:pt>
                <c:pt idx="5">
                  <c:v>Aug</c:v>
                </c:pt>
                <c:pt idx="6">
                  <c:v>Sept</c:v>
                </c:pt>
                <c:pt idx="7">
                  <c:v>Oct</c:v>
                </c:pt>
                <c:pt idx="8">
                  <c:v>Nov</c:v>
                </c:pt>
                <c:pt idx="9">
                  <c:v>Dec </c:v>
                </c:pt>
                <c:pt idx="10">
                  <c:v>Jan </c:v>
                </c:pt>
                <c:pt idx="11">
                  <c:v>Feb</c:v>
                </c:pt>
              </c:strCache>
            </c:strRef>
          </c:cat>
          <c:val>
            <c:numRef>
              <c:f>Sheet1!$B$25:$M$25</c:f>
              <c:numCache>
                <c:formatCode>0.00%</c:formatCode>
                <c:ptCount val="12"/>
                <c:pt idx="0">
                  <c:v>8.4601851920205903E-2</c:v>
                </c:pt>
                <c:pt idx="1">
                  <c:v>8.72338201744845E-2</c:v>
                </c:pt>
                <c:pt idx="2">
                  <c:v>7.0537835484447003E-2</c:v>
                </c:pt>
                <c:pt idx="3">
                  <c:v>7.3933284459982193E-2</c:v>
                </c:pt>
                <c:pt idx="4">
                  <c:v>8.8118574340446704E-2</c:v>
                </c:pt>
                <c:pt idx="5">
                  <c:v>7.1877429400456702E-2</c:v>
                </c:pt>
                <c:pt idx="6">
                  <c:v>6.8472158308063802E-2</c:v>
                </c:pt>
                <c:pt idx="7">
                  <c:v>7.4999999999999997E-2</c:v>
                </c:pt>
                <c:pt idx="8">
                  <c:v>7.17E-2</c:v>
                </c:pt>
                <c:pt idx="9">
                  <c:v>8.8900000000000007E-2</c:v>
                </c:pt>
                <c:pt idx="10">
                  <c:v>7.5300000000000006E-2</c:v>
                </c:pt>
                <c:pt idx="11">
                  <c:v>6.9199999999999998E-2</c:v>
                </c:pt>
              </c:numCache>
            </c:numRef>
          </c:val>
          <c:smooth val="0"/>
          <c:extLst>
            <c:ext xmlns:c16="http://schemas.microsoft.com/office/drawing/2014/chart" uri="{C3380CC4-5D6E-409C-BE32-E72D297353CC}">
              <c16:uniqueId val="{00000000-F9E7-47AC-AA01-51E399CC2D1E}"/>
            </c:ext>
          </c:extLst>
        </c:ser>
        <c:ser>
          <c:idx val="1"/>
          <c:order val="1"/>
          <c:tx>
            <c:strRef>
              <c:f>Sheet1!$A$26</c:f>
              <c:strCache>
                <c:ptCount val="1"/>
                <c:pt idx="0">
                  <c:v>2023/24</c:v>
                </c:pt>
              </c:strCache>
            </c:strRef>
          </c:tx>
          <c:spPr>
            <a:ln w="28575" cap="rnd">
              <a:solidFill>
                <a:schemeClr val="accent2"/>
              </a:solidFill>
              <a:round/>
            </a:ln>
            <a:effectLst/>
          </c:spPr>
          <c:marker>
            <c:symbol val="none"/>
          </c:marker>
          <c:cat>
            <c:strRef>
              <c:f>Sheet1!$B$24:$M$24</c:f>
              <c:strCache>
                <c:ptCount val="12"/>
                <c:pt idx="0">
                  <c:v>Mar</c:v>
                </c:pt>
                <c:pt idx="1">
                  <c:v>Apr</c:v>
                </c:pt>
                <c:pt idx="2">
                  <c:v>May</c:v>
                </c:pt>
                <c:pt idx="3">
                  <c:v>Jun</c:v>
                </c:pt>
                <c:pt idx="4">
                  <c:v>Jul</c:v>
                </c:pt>
                <c:pt idx="5">
                  <c:v>Aug</c:v>
                </c:pt>
                <c:pt idx="6">
                  <c:v>Sept</c:v>
                </c:pt>
                <c:pt idx="7">
                  <c:v>Oct</c:v>
                </c:pt>
                <c:pt idx="8">
                  <c:v>Nov</c:v>
                </c:pt>
                <c:pt idx="9">
                  <c:v>Dec </c:v>
                </c:pt>
                <c:pt idx="10">
                  <c:v>Jan </c:v>
                </c:pt>
                <c:pt idx="11">
                  <c:v>Feb</c:v>
                </c:pt>
              </c:strCache>
            </c:strRef>
          </c:cat>
          <c:val>
            <c:numRef>
              <c:f>Sheet1!$B$26:$M$26</c:f>
              <c:numCache>
                <c:formatCode>0.00%</c:formatCode>
                <c:ptCount val="12"/>
                <c:pt idx="0">
                  <c:v>7.0550936489829699E-2</c:v>
                </c:pt>
                <c:pt idx="1">
                  <c:v>6.3843477150104799E-2</c:v>
                </c:pt>
                <c:pt idx="2">
                  <c:v>6.1105535867442697E-2</c:v>
                </c:pt>
                <c:pt idx="3">
                  <c:v>6.4838583226121099E-2</c:v>
                </c:pt>
                <c:pt idx="4">
                  <c:v>7.0134682081512204E-2</c:v>
                </c:pt>
                <c:pt idx="5">
                  <c:v>7.0484606069688496E-2</c:v>
                </c:pt>
                <c:pt idx="6">
                  <c:v>6.9455085061204902E-2</c:v>
                </c:pt>
                <c:pt idx="7">
                  <c:v>7.3433166378188405E-2</c:v>
                </c:pt>
                <c:pt idx="8">
                  <c:v>7.2575783169009297E-2</c:v>
                </c:pt>
                <c:pt idx="9">
                  <c:v>7.7730763348409906E-2</c:v>
                </c:pt>
                <c:pt idx="10">
                  <c:v>7.5999999999999998E-2</c:v>
                </c:pt>
                <c:pt idx="11">
                  <c:v>7.0000000000000007E-2</c:v>
                </c:pt>
              </c:numCache>
            </c:numRef>
          </c:val>
          <c:smooth val="0"/>
          <c:extLst>
            <c:ext xmlns:c16="http://schemas.microsoft.com/office/drawing/2014/chart" uri="{C3380CC4-5D6E-409C-BE32-E72D297353CC}">
              <c16:uniqueId val="{00000001-F9E7-47AC-AA01-51E399CC2D1E}"/>
            </c:ext>
          </c:extLst>
        </c:ser>
        <c:ser>
          <c:idx val="2"/>
          <c:order val="2"/>
          <c:tx>
            <c:strRef>
              <c:f>Sheet1!$A$27</c:f>
              <c:strCache>
                <c:ptCount val="1"/>
                <c:pt idx="0">
                  <c:v>2024/25</c:v>
                </c:pt>
              </c:strCache>
            </c:strRef>
          </c:tx>
          <c:spPr>
            <a:ln w="28575" cap="rnd">
              <a:solidFill>
                <a:schemeClr val="accent3"/>
              </a:solidFill>
              <a:round/>
            </a:ln>
            <a:effectLst/>
          </c:spPr>
          <c:marker>
            <c:symbol val="none"/>
          </c:marker>
          <c:cat>
            <c:strRef>
              <c:f>Sheet1!$B$24:$M$24</c:f>
              <c:strCache>
                <c:ptCount val="12"/>
                <c:pt idx="0">
                  <c:v>Mar</c:v>
                </c:pt>
                <c:pt idx="1">
                  <c:v>Apr</c:v>
                </c:pt>
                <c:pt idx="2">
                  <c:v>May</c:v>
                </c:pt>
                <c:pt idx="3">
                  <c:v>Jun</c:v>
                </c:pt>
                <c:pt idx="4">
                  <c:v>Jul</c:v>
                </c:pt>
                <c:pt idx="5">
                  <c:v>Aug</c:v>
                </c:pt>
                <c:pt idx="6">
                  <c:v>Sept</c:v>
                </c:pt>
                <c:pt idx="7">
                  <c:v>Oct</c:v>
                </c:pt>
                <c:pt idx="8">
                  <c:v>Nov</c:v>
                </c:pt>
                <c:pt idx="9">
                  <c:v>Dec </c:v>
                </c:pt>
                <c:pt idx="10">
                  <c:v>Jan </c:v>
                </c:pt>
                <c:pt idx="11">
                  <c:v>Feb</c:v>
                </c:pt>
              </c:strCache>
            </c:strRef>
          </c:cat>
          <c:val>
            <c:numRef>
              <c:f>Sheet1!$B$27:$M$27</c:f>
              <c:numCache>
                <c:formatCode>0.00%</c:formatCode>
                <c:ptCount val="12"/>
                <c:pt idx="0">
                  <c:v>6.6855201092076003E-2</c:v>
                </c:pt>
                <c:pt idx="1">
                  <c:v>6.5866538516272694E-2</c:v>
                </c:pt>
                <c:pt idx="2">
                  <c:v>6.7331243567978594E-2</c:v>
                </c:pt>
                <c:pt idx="3">
                  <c:v>7.1211726451803598E-2</c:v>
                </c:pt>
                <c:pt idx="4">
                  <c:v>7.3064890192077306E-2</c:v>
                </c:pt>
                <c:pt idx="5">
                  <c:v>6.7589459113915201E-2</c:v>
                </c:pt>
                <c:pt idx="6">
                  <c:v>6.6905188276825803E-2</c:v>
                </c:pt>
                <c:pt idx="7">
                  <c:v>7.2220728712816595E-2</c:v>
                </c:pt>
                <c:pt idx="8">
                  <c:v>7.2664536045063302E-2</c:v>
                </c:pt>
                <c:pt idx="9">
                  <c:v>7.7364768968296305E-2</c:v>
                </c:pt>
              </c:numCache>
            </c:numRef>
          </c:val>
          <c:smooth val="0"/>
          <c:extLst>
            <c:ext xmlns:c16="http://schemas.microsoft.com/office/drawing/2014/chart" uri="{C3380CC4-5D6E-409C-BE32-E72D297353CC}">
              <c16:uniqueId val="{00000002-F9E7-47AC-AA01-51E399CC2D1E}"/>
            </c:ext>
          </c:extLst>
        </c:ser>
        <c:ser>
          <c:idx val="3"/>
          <c:order val="3"/>
          <c:tx>
            <c:strRef>
              <c:f>Sheet1!$A$28</c:f>
              <c:strCache>
                <c:ptCount val="1"/>
                <c:pt idx="0">
                  <c:v>Target </c:v>
                </c:pt>
              </c:strCache>
            </c:strRef>
          </c:tx>
          <c:spPr>
            <a:ln w="28575" cap="rnd">
              <a:solidFill>
                <a:schemeClr val="accent4"/>
              </a:solidFill>
              <a:round/>
            </a:ln>
            <a:effectLst/>
          </c:spPr>
          <c:marker>
            <c:symbol val="none"/>
          </c:marker>
          <c:cat>
            <c:strRef>
              <c:f>Sheet1!$B$24:$M$24</c:f>
              <c:strCache>
                <c:ptCount val="12"/>
                <c:pt idx="0">
                  <c:v>Mar</c:v>
                </c:pt>
                <c:pt idx="1">
                  <c:v>Apr</c:v>
                </c:pt>
                <c:pt idx="2">
                  <c:v>May</c:v>
                </c:pt>
                <c:pt idx="3">
                  <c:v>Jun</c:v>
                </c:pt>
                <c:pt idx="4">
                  <c:v>Jul</c:v>
                </c:pt>
                <c:pt idx="5">
                  <c:v>Aug</c:v>
                </c:pt>
                <c:pt idx="6">
                  <c:v>Sept</c:v>
                </c:pt>
                <c:pt idx="7">
                  <c:v>Oct</c:v>
                </c:pt>
                <c:pt idx="8">
                  <c:v>Nov</c:v>
                </c:pt>
                <c:pt idx="9">
                  <c:v>Dec </c:v>
                </c:pt>
                <c:pt idx="10">
                  <c:v>Jan </c:v>
                </c:pt>
                <c:pt idx="11">
                  <c:v>Feb</c:v>
                </c:pt>
              </c:strCache>
            </c:strRef>
          </c:cat>
          <c:val>
            <c:numRef>
              <c:f>Sheet1!$B$28:$M$28</c:f>
              <c:numCache>
                <c:formatCode>0.00%</c:formatCode>
                <c:ptCount val="12"/>
                <c:pt idx="0">
                  <c:v>5.0799999999999998E-2</c:v>
                </c:pt>
                <c:pt idx="1">
                  <c:v>5.0799999999999998E-2</c:v>
                </c:pt>
                <c:pt idx="2">
                  <c:v>5.0799999999999998E-2</c:v>
                </c:pt>
                <c:pt idx="3">
                  <c:v>5.0799999999999998E-2</c:v>
                </c:pt>
                <c:pt idx="4">
                  <c:v>5.0799999999999998E-2</c:v>
                </c:pt>
                <c:pt idx="5">
                  <c:v>5.0799999999999998E-2</c:v>
                </c:pt>
                <c:pt idx="6">
                  <c:v>5.0799999999999998E-2</c:v>
                </c:pt>
                <c:pt idx="7">
                  <c:v>5.0799999999999998E-2</c:v>
                </c:pt>
                <c:pt idx="8">
                  <c:v>5.0799999999999998E-2</c:v>
                </c:pt>
                <c:pt idx="9">
                  <c:v>5.0799999999999998E-2</c:v>
                </c:pt>
                <c:pt idx="10">
                  <c:v>5.0799999999999998E-2</c:v>
                </c:pt>
                <c:pt idx="11">
                  <c:v>5.0799999999999998E-2</c:v>
                </c:pt>
              </c:numCache>
            </c:numRef>
          </c:val>
          <c:smooth val="0"/>
          <c:extLst>
            <c:ext xmlns:c16="http://schemas.microsoft.com/office/drawing/2014/chart" uri="{C3380CC4-5D6E-409C-BE32-E72D297353CC}">
              <c16:uniqueId val="{00000003-F9E7-47AC-AA01-51E399CC2D1E}"/>
            </c:ext>
          </c:extLst>
        </c:ser>
        <c:dLbls>
          <c:showLegendKey val="0"/>
          <c:showVal val="0"/>
          <c:showCatName val="0"/>
          <c:showSerName val="0"/>
          <c:showPercent val="0"/>
          <c:showBubbleSize val="0"/>
        </c:dLbls>
        <c:smooth val="0"/>
        <c:axId val="863524607"/>
        <c:axId val="863525023"/>
      </c:lineChart>
      <c:catAx>
        <c:axId val="86352460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63525023"/>
        <c:crosses val="autoZero"/>
        <c:auto val="1"/>
        <c:lblAlgn val="ctr"/>
        <c:lblOffset val="100"/>
        <c:noMultiLvlLbl val="0"/>
      </c:catAx>
      <c:valAx>
        <c:axId val="863525023"/>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a:t>
                </a:r>
                <a:r>
                  <a:rPr lang="en-GB" baseline="0"/>
                  <a:t>  Absence </a:t>
                </a:r>
                <a:endParaRPr lang="en-GB"/>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GB"/>
            </a:p>
          </c:txPr>
        </c:title>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63524607"/>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87049DB-AF46-4F5C-8F85-B13C3736440B}" type="datetimeFigureOut">
              <a:rPr lang="en-GB" smtClean="0"/>
              <a:t>10/02/2025</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5B27943-41BC-4287-BC18-45251C48BA34}" type="slidenum">
              <a:rPr lang="en-GB" smtClean="0"/>
              <a:t>‹#›</a:t>
            </a:fld>
            <a:endParaRPr lang="en-GB" dirty="0"/>
          </a:p>
        </p:txBody>
      </p:sp>
    </p:spTree>
    <p:extLst>
      <p:ext uri="{BB962C8B-B14F-4D97-AF65-F5344CB8AC3E}">
        <p14:creationId xmlns:p14="http://schemas.microsoft.com/office/powerpoint/2010/main" val="5132348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a:t>
            </a:r>
            <a:r>
              <a:rPr lang="en-GB" baseline="0" dirty="0"/>
              <a:t> can be used for presentations which are from a health board-wide perspective or for a whole HB audience as the graphic device to the right of the slide includes all four service group colours and red for the corporate team.</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625078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Emma – our intensions for this session</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94680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Emma – our intensions for this session</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215912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3D9DA18-2BD4-4F86-80B5-07F71E35208A}"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706299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GB" dirty="0"/>
              <a:t>It is key we maintain a Population Health (North star) focus, working with our Public Health colleagues to understand the future health needs of our local population in a way that supports the development of a sustainable health and care system focused on prevention and early intervention. </a:t>
            </a:r>
          </a:p>
          <a:p>
            <a:pPr marL="0" indent="0">
              <a:buFont typeface="Arial" panose="020B0604020202020204" pitchFamily="34" charset="0"/>
              <a:buNone/>
            </a:pPr>
            <a:r>
              <a:rPr lang="en-GB" dirty="0"/>
              <a:t> </a:t>
            </a:r>
          </a:p>
          <a:p>
            <a:pPr marL="0" indent="0">
              <a:buFont typeface="Arial" panose="020B0604020202020204" pitchFamily="34" charset="0"/>
              <a:buNone/>
            </a:pPr>
            <a:r>
              <a:rPr lang="en-GB" dirty="0"/>
              <a:t>There are some really important challenges facing our region such as suicide rates, mental health (psychological and emotional wellbeing) of young people and social deprivation. The projected risk factor related to health conditions in Wales, coupled with an ageing population will increase the number of people living with long term health conditions.</a:t>
            </a:r>
          </a:p>
          <a:p>
            <a:pPr marL="0" indent="0">
              <a:buFont typeface="Arial" panose="020B0604020202020204" pitchFamily="34" charset="0"/>
              <a:buNone/>
            </a:pPr>
            <a:endParaRPr lang="en-GB" dirty="0"/>
          </a:p>
          <a:p>
            <a:pPr marL="0" indent="0">
              <a:buFont typeface="Arial" panose="020B0604020202020204" pitchFamily="34" charset="0"/>
              <a:buNone/>
            </a:pPr>
            <a:r>
              <a:rPr lang="en-GB" dirty="0"/>
              <a:t>How does some of that translate for us here in Swansea Bay;</a:t>
            </a:r>
          </a:p>
          <a:p>
            <a:pPr marL="171450" indent="-171450">
              <a:buFont typeface="Arial" panose="020B0604020202020204" pitchFamily="34" charset="0"/>
              <a:buChar char="•"/>
            </a:pPr>
            <a:r>
              <a:rPr lang="en-GB" dirty="0"/>
              <a:t>Swansea Bay has more deprived communities than average for Wales, over ¼ of communities falling into most deprived category. </a:t>
            </a:r>
          </a:p>
          <a:p>
            <a:pPr marL="171450" indent="-171450">
              <a:buFont typeface="Arial" panose="020B0604020202020204" pitchFamily="34" charset="0"/>
              <a:buChar char="•"/>
            </a:pPr>
            <a:r>
              <a:rPr lang="en-GB" dirty="0"/>
              <a:t>In 2023, 386 suicides were registered in Wales, the male suicide rate continues to rise, with a 16% rise in men registered as dying by suicide between 22-23 in Wales.</a:t>
            </a:r>
          </a:p>
          <a:p>
            <a:pPr marL="171450" indent="-171450">
              <a:buFont typeface="Arial" panose="020B0604020202020204" pitchFamily="34" charset="0"/>
              <a:buChar char="•"/>
            </a:pPr>
            <a:r>
              <a:rPr lang="en-GB" dirty="0"/>
              <a:t>Port Talbot and Swansea Bay have the highest rate of death from diabetes in Wales. </a:t>
            </a:r>
          </a:p>
          <a:p>
            <a:pPr marL="171450" indent="-171450">
              <a:buFont typeface="Arial" panose="020B0604020202020204" pitchFamily="34" charset="0"/>
              <a:buChar char="•"/>
            </a:pPr>
            <a:r>
              <a:rPr lang="en-GB" dirty="0"/>
              <a:t>We have an estimated 7.7m people in the UK now balancing paid employment with unpaid care, with research evidencing links between those with caring responsibilities, and poor mental health. The Kings Fund produced research just last year, that concludes, without our unpaid carers the health and social care system would effectively collapse.</a:t>
            </a:r>
          </a:p>
          <a:p>
            <a:pPr marL="0" indent="0">
              <a:buFont typeface="Arial" panose="020B0604020202020204" pitchFamily="34" charset="0"/>
              <a:buNone/>
            </a:pPr>
            <a:endParaRPr lang="en-GB" dirty="0"/>
          </a:p>
          <a:p>
            <a:pPr marL="0" indent="0">
              <a:buFont typeface="Arial" panose="020B0604020202020204" pitchFamily="34" charset="0"/>
              <a:buNone/>
            </a:pPr>
            <a:r>
              <a:rPr lang="en-GB" dirty="0"/>
              <a:t>In terms of absence and patterns across the organisation; </a:t>
            </a:r>
          </a:p>
          <a:p>
            <a:pPr marL="171450" indent="-171450">
              <a:buFont typeface="Arial" panose="020B0604020202020204" pitchFamily="34" charset="0"/>
              <a:buChar char="•"/>
            </a:pPr>
            <a:r>
              <a:rPr lang="en-GB" dirty="0"/>
              <a:t>sickness absence across the health board, steadily rose from 7.22% to 7.74% during the last quarter. </a:t>
            </a:r>
          </a:p>
          <a:p>
            <a:pPr marL="171450" indent="-171450">
              <a:buFont typeface="Arial" panose="020B0604020202020204" pitchFamily="34" charset="0"/>
              <a:buChar char="•"/>
            </a:pPr>
            <a:r>
              <a:rPr lang="en-GB" sz="1800" dirty="0">
                <a:effectLst/>
                <a:latin typeface="Calibri" panose="020F0502020204030204" pitchFamily="34" charset="0"/>
                <a:ea typeface="Calibri" panose="020F0502020204030204" pitchFamily="34" charset="0"/>
                <a:cs typeface="Times New Roman" panose="02020603050405020304" pitchFamily="18" charset="0"/>
              </a:rPr>
              <a:t>At the end of Dec-24, Anxiety/stress/depression was the highest reported reason for absence, accounting for 34% of all absence. This was followed by 10% of all absence due to MSK and 8% due to cough/cold/flu. </a:t>
            </a:r>
            <a:r>
              <a:rPr lang="en-GB" sz="18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a:t>
            </a:r>
          </a:p>
          <a:p>
            <a:pPr marL="171450" indent="-171450">
              <a:buFont typeface="Arial" panose="020B0604020202020204" pitchFamily="34" charset="0"/>
              <a:buChar char="•"/>
            </a:pPr>
            <a:r>
              <a:rPr lang="en-GB" sz="1800" dirty="0">
                <a:effectLst/>
                <a:latin typeface="Calibri" panose="020F0502020204030204" pitchFamily="34" charset="0"/>
                <a:ea typeface="Calibri" panose="020F0502020204030204" pitchFamily="34" charset="0"/>
                <a:cs typeface="Times New Roman" panose="02020603050405020304" pitchFamily="18" charset="0"/>
              </a:rPr>
              <a:t>Over the last 3yrs (2022-24), whilst absences due to anxiety/stress/ depression have steadily increased and have remained the highest reason for absence, absences due to MSK have remained the same for the last 2yrs and the second highest reason for absence. </a:t>
            </a:r>
          </a:p>
          <a:p>
            <a:pPr marL="171450" indent="-171450">
              <a:buFont typeface="Arial" panose="020B0604020202020204" pitchFamily="34" charset="0"/>
              <a:buChar char="•"/>
            </a:pPr>
            <a:r>
              <a:rPr lang="en-GB" sz="1800" dirty="0">
                <a:effectLst/>
                <a:latin typeface="Calibri" panose="020F0502020204030204" pitchFamily="34" charset="0"/>
                <a:ea typeface="Calibri" panose="020F0502020204030204" pitchFamily="34" charset="0"/>
                <a:cs typeface="Times New Roman" panose="02020603050405020304" pitchFamily="18" charset="0"/>
              </a:rPr>
              <a:t>Monthly absence ranged between 7.77% (Dec-23) and 6.11% (May-23) over the last 2yrs but has remained consistent during both years (2023-24), apart from a slight spike during the months of June and July in 2023. </a:t>
            </a:r>
          </a:p>
          <a:p>
            <a:pPr marL="171450" indent="-171450">
              <a:buFont typeface="Arial" panose="020B0604020202020204" pitchFamily="34" charset="0"/>
              <a:buChar char="•"/>
            </a:pPr>
            <a:r>
              <a:rPr lang="en-GB" sz="1800" dirty="0">
                <a:effectLst/>
                <a:latin typeface="Calibri" panose="020F0502020204030204" pitchFamily="34" charset="0"/>
                <a:ea typeface="Calibri" panose="020F0502020204030204" pitchFamily="34" charset="0"/>
                <a:cs typeface="Times New Roman" panose="02020603050405020304" pitchFamily="18" charset="0"/>
              </a:rPr>
              <a:t>Absence rates in 2022 varied considerably from subsequent </a:t>
            </a:r>
            <a:r>
              <a:rPr lang="en-GB" sz="1800" dirty="0" err="1">
                <a:effectLst/>
                <a:latin typeface="Calibri" panose="020F0502020204030204" pitchFamily="34" charset="0"/>
                <a:ea typeface="Calibri" panose="020F0502020204030204" pitchFamily="34" charset="0"/>
                <a:cs typeface="Times New Roman" panose="02020603050405020304" pitchFamily="18" charset="0"/>
              </a:rPr>
              <a:t>yrs</a:t>
            </a:r>
            <a:r>
              <a:rPr lang="en-GB" sz="1800" dirty="0">
                <a:effectLst/>
                <a:latin typeface="Calibri" panose="020F0502020204030204" pitchFamily="34" charset="0"/>
                <a:ea typeface="Calibri" panose="020F0502020204030204" pitchFamily="34" charset="0"/>
                <a:cs typeface="Times New Roman" panose="02020603050405020304" pitchFamily="18" charset="0"/>
              </a:rPr>
              <a:t> (23/24), with peaks in the months of Apr, Jul, Dec, Jan, and Feb (likely to have been a legacy of the covid pandemic).</a:t>
            </a:r>
          </a:p>
          <a:p>
            <a:pPr marL="171450" indent="-171450">
              <a:buFont typeface="Arial" panose="020B0604020202020204" pitchFamily="34" charset="0"/>
              <a:buChar char="•"/>
            </a:pPr>
            <a:r>
              <a:rPr lang="en-GB" sz="1800" dirty="0">
                <a:effectLst/>
                <a:latin typeface="Calibri" panose="020F0502020204030204" pitchFamily="34" charset="0"/>
                <a:ea typeface="Calibri" panose="020F0502020204030204" pitchFamily="34" charset="0"/>
                <a:cs typeface="Times New Roman" panose="02020603050405020304" pitchFamily="18" charset="0"/>
              </a:rPr>
              <a:t>Monthly absence peaks were consistent in 2022 and 2023, with Dec being the highest months of absence and Apr/May the lowest. </a:t>
            </a:r>
          </a:p>
          <a:p>
            <a:pPr marL="0" indent="0">
              <a:buFont typeface="Arial" panose="020B0604020202020204" pitchFamily="34" charset="0"/>
              <a:buNone/>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Font typeface="Arial" panose="020B0604020202020204" pitchFamily="34" charset="0"/>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Factors to consider, that may impact absence in the foreseeable future;</a:t>
            </a:r>
          </a:p>
          <a:p>
            <a:pPr marL="171450" indent="-171450">
              <a:buFont typeface="Arial" panose="020B0604020202020204" pitchFamily="34" charset="0"/>
              <a:buChar char="•"/>
            </a:pPr>
            <a:r>
              <a:rPr lang="en-GB" sz="1800" dirty="0">
                <a:effectLst/>
                <a:latin typeface="Calibri" panose="020F0502020204030204" pitchFamily="34" charset="0"/>
                <a:ea typeface="Calibri" panose="020F0502020204030204" pitchFamily="34" charset="0"/>
                <a:cs typeface="Times New Roman" panose="02020603050405020304" pitchFamily="18" charset="0"/>
              </a:rPr>
              <a:t>Primary care colleagues</a:t>
            </a:r>
            <a:r>
              <a:rPr lang="en-GB" sz="18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a:t>
            </a:r>
            <a:r>
              <a:rPr lang="en-GB" sz="1800" dirty="0">
                <a:effectLst/>
                <a:latin typeface="Calibri" panose="020F0502020204030204" pitchFamily="34" charset="0"/>
                <a:ea typeface="Calibri" panose="020F0502020204030204" pitchFamily="34" charset="0"/>
                <a:cs typeface="Times New Roman" panose="02020603050405020304" pitchFamily="18" charset="0"/>
              </a:rPr>
              <a:t>and staff wellbeing practitioners have recently reported a resurgence of NHS staff burn-out cases being reported by GPs. </a:t>
            </a:r>
          </a:p>
          <a:p>
            <a:pPr marL="171450" indent="-171450">
              <a:buFont typeface="Arial" panose="020B0604020202020204" pitchFamily="34" charset="0"/>
              <a:buChar char="•"/>
            </a:pPr>
            <a:r>
              <a:rPr lang="en-GB" sz="1800" dirty="0">
                <a:effectLst/>
                <a:latin typeface="Calibri" panose="020F0502020204030204" pitchFamily="34" charset="0"/>
                <a:ea typeface="Calibri" panose="020F0502020204030204" pitchFamily="34" charset="0"/>
                <a:cs typeface="Times New Roman" panose="02020603050405020304" pitchFamily="18" charset="0"/>
              </a:rPr>
              <a:t>Its too early to report any impact of recent decisions around recruitment, variable pay and the need to increase staff rotation, however, the increase in footfall through our front door services together with rotation may have been a contributory factor in the rise of the spread of infection. In addition, the uptake of vaccinations available to staff has been low. </a:t>
            </a:r>
          </a:p>
          <a:p>
            <a:pPr marL="0" indent="0">
              <a:buFont typeface="Arial" panose="020B0604020202020204" pitchFamily="34" charset="0"/>
              <a:buNone/>
            </a:pPr>
            <a:endParaRPr lang="en-GB" dirty="0"/>
          </a:p>
          <a:p>
            <a:pPr marL="0" indent="0">
              <a:buFont typeface="Arial" panose="020B0604020202020204" pitchFamily="34" charset="0"/>
              <a:buNone/>
            </a:pPr>
            <a:r>
              <a:rPr lang="en-GB" dirty="0"/>
              <a:t>This research provides us with the valuable insight we need to attain an ‘engaged, motivated and healthy workforce’ in Swansea Bay. The picture is multi-faceted and complex and in order to achieve this outcome, its essential we work together across all our functions, drawing together our local intelligence, expertise and resource to support continued improvement. </a:t>
            </a: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677DA4-F994-478E-ACDB-2C1EFD4FBC8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649732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Emma – our intensions for this session</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550565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Jess,</a:t>
            </a:r>
            <a:r>
              <a:rPr lang="en-GB" baseline="0" dirty="0"/>
              <a:t> can you update the graph for this, not sure where it came from sorry. </a:t>
            </a:r>
            <a:endParaRPr lang="en-GB" dirty="0"/>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015314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79768" y="4823726"/>
            <a:ext cx="5438140" cy="3908614"/>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Emma – our intensions for this session</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235465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Emma – our intensions for this session</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378220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79768" y="4823726"/>
            <a:ext cx="5438140" cy="3908614"/>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Emma – our intensions for this session</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922687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79768" y="4823726"/>
            <a:ext cx="5438140" cy="3908614"/>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Emma – our intensions for this session</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442606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79768" y="4823726"/>
            <a:ext cx="5438140" cy="3908614"/>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Emma – our intensions for this session</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704428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7206FCB2-624B-4E88-8C14-13EE2E2B4159}" type="datetimeFigureOut">
              <a:rPr lang="en-GB" smtClean="0"/>
              <a:t>10/02/2025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57CF2D4-E9EF-4973-837F-02C95BA8F2A6}" type="slidenum">
              <a:rPr lang="en-GB" smtClean="0"/>
              <a:t>‹#›</a:t>
            </a:fld>
            <a:endParaRPr lang="en-GB" dirty="0"/>
          </a:p>
        </p:txBody>
      </p:sp>
    </p:spTree>
    <p:extLst>
      <p:ext uri="{BB962C8B-B14F-4D97-AF65-F5344CB8AC3E}">
        <p14:creationId xmlns:p14="http://schemas.microsoft.com/office/powerpoint/2010/main" val="24117771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206FCB2-624B-4E88-8C14-13EE2E2B4159}" type="datetimeFigureOut">
              <a:rPr lang="en-GB" smtClean="0"/>
              <a:t>10/02/2025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57CF2D4-E9EF-4973-837F-02C95BA8F2A6}" type="slidenum">
              <a:rPr lang="en-GB" smtClean="0"/>
              <a:t>‹#›</a:t>
            </a:fld>
            <a:endParaRPr lang="en-GB" dirty="0"/>
          </a:p>
        </p:txBody>
      </p:sp>
    </p:spTree>
    <p:extLst>
      <p:ext uri="{BB962C8B-B14F-4D97-AF65-F5344CB8AC3E}">
        <p14:creationId xmlns:p14="http://schemas.microsoft.com/office/powerpoint/2010/main" val="38022214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206FCB2-624B-4E88-8C14-13EE2E2B4159}" type="datetimeFigureOut">
              <a:rPr lang="en-GB" smtClean="0"/>
              <a:t>10/02/2025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57CF2D4-E9EF-4973-837F-02C95BA8F2A6}" type="slidenum">
              <a:rPr lang="en-GB" smtClean="0"/>
              <a:t>‹#›</a:t>
            </a:fld>
            <a:endParaRPr lang="en-GB" dirty="0"/>
          </a:p>
        </p:txBody>
      </p:sp>
    </p:spTree>
    <p:extLst>
      <p:ext uri="{BB962C8B-B14F-4D97-AF65-F5344CB8AC3E}">
        <p14:creationId xmlns:p14="http://schemas.microsoft.com/office/powerpoint/2010/main" val="21854695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397095" y="502509"/>
            <a:ext cx="7454784" cy="338857"/>
          </a:xfrm>
          <a:prstGeom prst="rect">
            <a:avLst/>
          </a:prstGeom>
        </p:spPr>
        <p:txBody>
          <a:bodyPr/>
          <a:lstStyle>
            <a:lvl1pPr marL="0" indent="0">
              <a:buFontTx/>
              <a:buNone/>
              <a:defRPr sz="2426"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458704" y="1565287"/>
            <a:ext cx="10556853" cy="3804438"/>
          </a:xfrm>
          <a:prstGeom prst="rect">
            <a:avLst/>
          </a:prstGeom>
        </p:spPr>
        <p:txBody>
          <a:bodyPr/>
          <a:lstStyle>
            <a:lvl1pPr marL="0" indent="0">
              <a:buFontTx/>
              <a:buNone/>
              <a:defRPr sz="1092"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4408" y="5878960"/>
            <a:ext cx="11166645" cy="692416"/>
          </a:xfrm>
          <a:prstGeom prst="rect">
            <a:avLst/>
          </a:prstGeom>
        </p:spPr>
      </p:pic>
    </p:spTree>
    <p:extLst>
      <p:ext uri="{BB962C8B-B14F-4D97-AF65-F5344CB8AC3E}">
        <p14:creationId xmlns:p14="http://schemas.microsoft.com/office/powerpoint/2010/main" val="26078897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5278515" y="2879736"/>
            <a:ext cx="10347851" cy="8448125"/>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8603605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10" name="Espaço Reservado para Texto 12">
            <a:extLst>
              <a:ext uri="{FF2B5EF4-FFF2-40B4-BE49-F238E27FC236}">
                <a16:creationId xmlns:a16="http://schemas.microsoft.com/office/drawing/2014/main" id="{2AF7B799-799A-0AC9-13B5-401248C9C17E}"/>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312989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5" name="Espaço Reservado para Texto 12">
            <a:extLst>
              <a:ext uri="{FF2B5EF4-FFF2-40B4-BE49-F238E27FC236}">
                <a16:creationId xmlns:a16="http://schemas.microsoft.com/office/drawing/2014/main" id="{2C127329-0BB0-0BBC-7EA2-32CEC0C2547D}"/>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8466819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4" name="Espaço Reservado para Texto 12">
            <a:extLst>
              <a:ext uri="{FF2B5EF4-FFF2-40B4-BE49-F238E27FC236}">
                <a16:creationId xmlns:a16="http://schemas.microsoft.com/office/drawing/2014/main" id="{945F5C7B-3C93-0340-B0F5-12B9842A5924}"/>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397599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3" name="Espaço Reservado para Texto 12">
            <a:extLst>
              <a:ext uri="{FF2B5EF4-FFF2-40B4-BE49-F238E27FC236}">
                <a16:creationId xmlns:a16="http://schemas.microsoft.com/office/drawing/2014/main" id="{B5503FBD-D530-3E01-E47E-BECC4B33D75F}"/>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74407828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4" name="Espaço Reservado para Texto 12">
            <a:extLst>
              <a:ext uri="{FF2B5EF4-FFF2-40B4-BE49-F238E27FC236}">
                <a16:creationId xmlns:a16="http://schemas.microsoft.com/office/drawing/2014/main" id="{F7F0347A-6BD2-D4CD-5782-E955C4C56B3F}"/>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323794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5278515" y="2879736"/>
            <a:ext cx="10347851" cy="8448125"/>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175197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206FCB2-624B-4E88-8C14-13EE2E2B4159}" type="datetimeFigureOut">
              <a:rPr lang="en-GB" smtClean="0"/>
              <a:t>10/02/2025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57CF2D4-E9EF-4973-837F-02C95BA8F2A6}" type="slidenum">
              <a:rPr lang="en-GB" smtClean="0"/>
              <a:t>‹#›</a:t>
            </a:fld>
            <a:endParaRPr lang="en-GB" dirty="0"/>
          </a:p>
        </p:txBody>
      </p:sp>
    </p:spTree>
    <p:extLst>
      <p:ext uri="{BB962C8B-B14F-4D97-AF65-F5344CB8AC3E}">
        <p14:creationId xmlns:p14="http://schemas.microsoft.com/office/powerpoint/2010/main" val="226307309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51484442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390918" y="2613769"/>
            <a:ext cx="5822125" cy="1704268"/>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sz="4124" kern="0" dirty="0" err="1"/>
              <a:t>Example</a:t>
            </a:r>
            <a:r>
              <a:rPr lang="pt-BR" sz="4124" kern="0" dirty="0"/>
              <a:t> </a:t>
            </a:r>
            <a:r>
              <a:rPr lang="pt-BR" sz="4124" kern="0" dirty="0" err="1"/>
              <a:t>Title</a:t>
            </a:r>
            <a:r>
              <a:rPr lang="pt-BR" sz="4124" kern="0" dirty="0"/>
              <a:t> </a:t>
            </a:r>
            <a:r>
              <a:rPr lang="pt-BR" sz="4124" kern="0" dirty="0" err="1"/>
              <a:t>Text</a:t>
            </a:r>
            <a:endParaRPr lang="pt-BR" sz="4124"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3415419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8379205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37624719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30632803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397095" y="502509"/>
            <a:ext cx="7454784" cy="338857"/>
          </a:xfrm>
          <a:prstGeom prst="rect">
            <a:avLst/>
          </a:prstGeom>
        </p:spPr>
        <p:txBody>
          <a:bodyPr/>
          <a:lstStyle>
            <a:lvl1pPr marL="0" indent="0">
              <a:buFontTx/>
              <a:buNone/>
              <a:defRPr sz="2426"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458704" y="1565287"/>
            <a:ext cx="10556853" cy="3804438"/>
          </a:xfrm>
          <a:prstGeom prst="rect">
            <a:avLst/>
          </a:prstGeom>
        </p:spPr>
        <p:txBody>
          <a:bodyPr/>
          <a:lstStyle>
            <a:lvl1pPr marL="0" indent="0">
              <a:buFontTx/>
              <a:buNone/>
              <a:defRPr sz="1092"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458260" y="5659882"/>
            <a:ext cx="2238184" cy="692416"/>
          </a:xfrm>
          <a:prstGeom prst="rect">
            <a:avLst/>
          </a:prstGeom>
        </p:spPr>
      </p:pic>
    </p:spTree>
    <p:extLst>
      <p:ext uri="{BB962C8B-B14F-4D97-AF65-F5344CB8AC3E}">
        <p14:creationId xmlns:p14="http://schemas.microsoft.com/office/powerpoint/2010/main" val="78090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397095" y="502509"/>
            <a:ext cx="7454784" cy="338857"/>
          </a:xfrm>
          <a:prstGeom prst="rect">
            <a:avLst/>
          </a:prstGeom>
        </p:spPr>
        <p:txBody>
          <a:bodyPr/>
          <a:lstStyle>
            <a:lvl1pPr marL="0" indent="0">
              <a:buFontTx/>
              <a:buNone/>
              <a:defRPr sz="2426"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458704" y="1565287"/>
            <a:ext cx="10556853" cy="3804438"/>
          </a:xfrm>
          <a:prstGeom prst="rect">
            <a:avLst/>
          </a:prstGeom>
        </p:spPr>
        <p:txBody>
          <a:bodyPr/>
          <a:lstStyle>
            <a:lvl1pPr marL="0" indent="0">
              <a:buFontTx/>
              <a:buNone/>
              <a:defRPr sz="1092"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4408" y="5878960"/>
            <a:ext cx="11166645" cy="692416"/>
          </a:xfrm>
          <a:prstGeom prst="rect">
            <a:avLst/>
          </a:prstGeom>
        </p:spPr>
      </p:pic>
    </p:spTree>
    <p:extLst>
      <p:ext uri="{BB962C8B-B14F-4D97-AF65-F5344CB8AC3E}">
        <p14:creationId xmlns:p14="http://schemas.microsoft.com/office/powerpoint/2010/main" val="215614413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914400" y="2125980"/>
            <a:ext cx="10363201" cy="276999"/>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828800" y="3840480"/>
            <a:ext cx="8534400"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2/10/2025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72101191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2/10/2025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235680188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sz="half" idx="2"/>
          </p:nvPr>
        </p:nvSpPr>
        <p:spPr>
          <a:xfrm>
            <a:off x="609600" y="1577340"/>
            <a:ext cx="5303520"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0" y="1577340"/>
            <a:ext cx="5303520" cy="276999"/>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2/10/2025</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1729282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206FCB2-624B-4E88-8C14-13EE2E2B4159}" type="datetimeFigureOut">
              <a:rPr lang="en-GB" smtClean="0"/>
              <a:t>10/02/2025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57CF2D4-E9EF-4973-837F-02C95BA8F2A6}" type="slidenum">
              <a:rPr lang="en-GB" smtClean="0"/>
              <a:t>‹#›</a:t>
            </a:fld>
            <a:endParaRPr lang="en-GB" dirty="0"/>
          </a:p>
        </p:txBody>
      </p:sp>
    </p:spTree>
    <p:extLst>
      <p:ext uri="{BB962C8B-B14F-4D97-AF65-F5344CB8AC3E}">
        <p14:creationId xmlns:p14="http://schemas.microsoft.com/office/powerpoint/2010/main" val="54822726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2/10/2025</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201989035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2/10/2025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179184652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4894319"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solidFill>
                <a:srgbClr val="FF0000"/>
              </a:solidFill>
            </a:endParaRPr>
          </a:p>
        </p:txBody>
      </p:sp>
      <p:sp>
        <p:nvSpPr>
          <p:cNvPr id="10" name="Espaço Reservado para Texto 12">
            <a:extLst>
              <a:ext uri="{FF2B5EF4-FFF2-40B4-BE49-F238E27FC236}">
                <a16:creationId xmlns:a16="http://schemas.microsoft.com/office/drawing/2014/main" id="{2AF7B799-799A-0AC9-13B5-401248C9C17E}"/>
              </a:ext>
            </a:extLst>
          </p:cNvPr>
          <p:cNvSpPr>
            <a:spLocks noGrp="1"/>
          </p:cNvSpPr>
          <p:nvPr>
            <p:ph type="body" sz="quarter" idx="10" hasCustomPrompt="1"/>
          </p:nvPr>
        </p:nvSpPr>
        <p:spPr>
          <a:xfrm>
            <a:off x="390919" y="2613769"/>
            <a:ext cx="10556853" cy="634661"/>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948688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7206FCB2-624B-4E88-8C14-13EE2E2B4159}" type="datetimeFigureOut">
              <a:rPr lang="en-GB" smtClean="0"/>
              <a:t>10/02/2025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57CF2D4-E9EF-4973-837F-02C95BA8F2A6}" type="slidenum">
              <a:rPr lang="en-GB" smtClean="0"/>
              <a:t>‹#›</a:t>
            </a:fld>
            <a:endParaRPr lang="en-GB" dirty="0"/>
          </a:p>
        </p:txBody>
      </p:sp>
    </p:spTree>
    <p:extLst>
      <p:ext uri="{BB962C8B-B14F-4D97-AF65-F5344CB8AC3E}">
        <p14:creationId xmlns:p14="http://schemas.microsoft.com/office/powerpoint/2010/main" val="34830654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7206FCB2-624B-4E88-8C14-13EE2E2B4159}" type="datetimeFigureOut">
              <a:rPr lang="en-GB" smtClean="0"/>
              <a:t>10/02/2025</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557CF2D4-E9EF-4973-837F-02C95BA8F2A6}" type="slidenum">
              <a:rPr lang="en-GB" smtClean="0"/>
              <a:t>‹#›</a:t>
            </a:fld>
            <a:endParaRPr lang="en-GB" dirty="0"/>
          </a:p>
        </p:txBody>
      </p:sp>
    </p:spTree>
    <p:extLst>
      <p:ext uri="{BB962C8B-B14F-4D97-AF65-F5344CB8AC3E}">
        <p14:creationId xmlns:p14="http://schemas.microsoft.com/office/powerpoint/2010/main" val="32009926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7206FCB2-624B-4E88-8C14-13EE2E2B4159}" type="datetimeFigureOut">
              <a:rPr lang="en-GB" smtClean="0"/>
              <a:t>10/02/2025</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557CF2D4-E9EF-4973-837F-02C95BA8F2A6}" type="slidenum">
              <a:rPr lang="en-GB" smtClean="0"/>
              <a:t>‹#›</a:t>
            </a:fld>
            <a:endParaRPr lang="en-GB" dirty="0"/>
          </a:p>
        </p:txBody>
      </p:sp>
    </p:spTree>
    <p:extLst>
      <p:ext uri="{BB962C8B-B14F-4D97-AF65-F5344CB8AC3E}">
        <p14:creationId xmlns:p14="http://schemas.microsoft.com/office/powerpoint/2010/main" val="6212519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06FCB2-624B-4E88-8C14-13EE2E2B4159}" type="datetimeFigureOut">
              <a:rPr lang="en-GB" smtClean="0"/>
              <a:t>10/02/2025</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557CF2D4-E9EF-4973-837F-02C95BA8F2A6}" type="slidenum">
              <a:rPr lang="en-GB" smtClean="0"/>
              <a:t>‹#›</a:t>
            </a:fld>
            <a:endParaRPr lang="en-GB" dirty="0"/>
          </a:p>
        </p:txBody>
      </p:sp>
    </p:spTree>
    <p:extLst>
      <p:ext uri="{BB962C8B-B14F-4D97-AF65-F5344CB8AC3E}">
        <p14:creationId xmlns:p14="http://schemas.microsoft.com/office/powerpoint/2010/main" val="41373974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206FCB2-624B-4E88-8C14-13EE2E2B4159}" type="datetimeFigureOut">
              <a:rPr lang="en-GB" smtClean="0"/>
              <a:t>10/02/2025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57CF2D4-E9EF-4973-837F-02C95BA8F2A6}" type="slidenum">
              <a:rPr lang="en-GB" smtClean="0"/>
              <a:t>‹#›</a:t>
            </a:fld>
            <a:endParaRPr lang="en-GB" dirty="0"/>
          </a:p>
        </p:txBody>
      </p:sp>
    </p:spTree>
    <p:extLst>
      <p:ext uri="{BB962C8B-B14F-4D97-AF65-F5344CB8AC3E}">
        <p14:creationId xmlns:p14="http://schemas.microsoft.com/office/powerpoint/2010/main" val="11422690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206FCB2-624B-4E88-8C14-13EE2E2B4159}" type="datetimeFigureOut">
              <a:rPr lang="en-GB" smtClean="0"/>
              <a:t>10/02/2025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57CF2D4-E9EF-4973-837F-02C95BA8F2A6}" type="slidenum">
              <a:rPr lang="en-GB" smtClean="0"/>
              <a:t>‹#›</a:t>
            </a:fld>
            <a:endParaRPr lang="en-GB" dirty="0"/>
          </a:p>
        </p:txBody>
      </p:sp>
    </p:spTree>
    <p:extLst>
      <p:ext uri="{BB962C8B-B14F-4D97-AF65-F5344CB8AC3E}">
        <p14:creationId xmlns:p14="http://schemas.microsoft.com/office/powerpoint/2010/main" val="28145935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slideLayout" Target="../slideLayouts/slideLayout15.xml"/><Relationship Id="rId7"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9"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Layout" Target="../slideLayouts/slideLayout21.xml"/><Relationship Id="rId7" Type="http://schemas.openxmlformats.org/officeDocument/2006/relationships/theme" Target="../theme/theme3.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5" Type="http://schemas.openxmlformats.org/officeDocument/2006/relationships/slideLayout" Target="../slideLayouts/slideLayout23.xml"/><Relationship Id="rId4" Type="http://schemas.openxmlformats.org/officeDocument/2006/relationships/slideLayout" Target="../slideLayouts/slideLayout22.xml"/><Relationship Id="rId9" Type="http://schemas.openxmlformats.org/officeDocument/2006/relationships/image" Target="../media/image6.emf"/></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26.xml"/><Relationship Id="rId1" Type="http://schemas.openxmlformats.org/officeDocument/2006/relationships/slideLayout" Target="../slideLayouts/slideLayout25.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9.xml"/><Relationship Id="rId7" Type="http://schemas.openxmlformats.org/officeDocument/2006/relationships/theme" Target="../theme/theme5.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5" Type="http://schemas.openxmlformats.org/officeDocument/2006/relationships/slideLayout" Target="../slideLayouts/slideLayout31.xml"/><Relationship Id="rId4"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06FCB2-624B-4E88-8C14-13EE2E2B4159}" type="datetimeFigureOut">
              <a:rPr lang="en-GB" smtClean="0"/>
              <a:t>10/02/2025</a:t>
            </a:fld>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7CF2D4-E9EF-4973-837F-02C95BA8F2A6}" type="slidenum">
              <a:rPr lang="en-GB" smtClean="0"/>
              <a:t>‹#›</a:t>
            </a:fld>
            <a:endParaRPr lang="en-GB" dirty="0"/>
          </a:p>
        </p:txBody>
      </p:sp>
    </p:spTree>
    <p:extLst>
      <p:ext uri="{BB962C8B-B14F-4D97-AF65-F5344CB8AC3E}">
        <p14:creationId xmlns:p14="http://schemas.microsoft.com/office/powerpoint/2010/main" val="4174229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059301A9-4D10-7A75-F32A-7FEF84D9D8C2}"/>
              </a:ext>
            </a:extLst>
          </p:cNvPr>
          <p:cNvSpPr/>
          <p:nvPr userDrawn="1"/>
        </p:nvSpPr>
        <p:spPr>
          <a:xfrm>
            <a:off x="0" y="-270"/>
            <a:ext cx="12192000" cy="6858156"/>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sz="1092" dirty="0">
              <a:solidFill>
                <a:srgbClr val="1F355E"/>
              </a:solidFill>
            </a:endParaRPr>
          </a:p>
        </p:txBody>
      </p:sp>
      <p:pic>
        <p:nvPicPr>
          <p:cNvPr id="8" name="Picture 35">
            <a:extLst>
              <a:ext uri="{FF2B5EF4-FFF2-40B4-BE49-F238E27FC236}">
                <a16:creationId xmlns:a16="http://schemas.microsoft.com/office/drawing/2014/main" id="{8D6D5260-941F-FAC8-7D9A-8598A4871B99}"/>
              </a:ext>
            </a:extLst>
          </p:cNvPr>
          <p:cNvPicPr>
            <a:picLocks noChangeAspect="1"/>
          </p:cNvPicPr>
          <p:nvPr userDrawn="1"/>
        </p:nvPicPr>
        <p:blipFill>
          <a:blip r:embed="rId8"/>
          <a:stretch>
            <a:fillRect/>
          </a:stretch>
        </p:blipFill>
        <p:spPr>
          <a:xfrm>
            <a:off x="9171140" y="455556"/>
            <a:ext cx="2562601" cy="653217"/>
          </a:xfrm>
          <a:prstGeom prst="rect">
            <a:avLst/>
          </a:prstGeom>
        </p:spPr>
      </p:pic>
      <p:pic>
        <p:nvPicPr>
          <p:cNvPr id="9" name="Content Placeholder 9" descr="A black background with white text&#10;&#10;Description automatically generated">
            <a:extLst>
              <a:ext uri="{FF2B5EF4-FFF2-40B4-BE49-F238E27FC236}">
                <a16:creationId xmlns:a16="http://schemas.microsoft.com/office/drawing/2014/main" id="{8B39281C-7523-249B-91C3-4AD9884CE212}"/>
              </a:ext>
            </a:extLst>
          </p:cNvPr>
          <p:cNvPicPr>
            <a:picLocks noChangeAspect="1"/>
          </p:cNvPicPr>
          <p:nvPr userDrawn="1"/>
        </p:nvPicPr>
        <p:blipFill>
          <a:blip r:embed="rId9"/>
          <a:stretch>
            <a:fillRect/>
          </a:stretch>
        </p:blipFill>
        <p:spPr>
          <a:xfrm>
            <a:off x="440836" y="5659882"/>
            <a:ext cx="2238185" cy="692416"/>
          </a:xfrm>
          <a:prstGeom prst="rect">
            <a:avLst/>
          </a:prstGeom>
        </p:spPr>
      </p:pic>
    </p:spTree>
    <p:extLst>
      <p:ext uri="{BB962C8B-B14F-4D97-AF65-F5344CB8AC3E}">
        <p14:creationId xmlns:p14="http://schemas.microsoft.com/office/powerpoint/2010/main" val="915911429"/>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Lst>
  <p:txStyles>
    <p:titleStyle>
      <a:lvl1pPr>
        <a:defRPr>
          <a:latin typeface="+mj-lt"/>
          <a:ea typeface="+mj-ea"/>
          <a:cs typeface="+mj-cs"/>
        </a:defRPr>
      </a:lvl1pPr>
    </p:titleStyle>
    <p:bodyStyle>
      <a:lvl1pPr marL="0">
        <a:defRPr>
          <a:latin typeface="+mn-lt"/>
          <a:ea typeface="+mn-ea"/>
          <a:cs typeface="+mn-cs"/>
        </a:defRPr>
      </a:lvl1pPr>
      <a:lvl2pPr marL="277274">
        <a:defRPr>
          <a:latin typeface="+mn-lt"/>
          <a:ea typeface="+mn-ea"/>
          <a:cs typeface="+mn-cs"/>
        </a:defRPr>
      </a:lvl2pPr>
      <a:lvl3pPr marL="554547">
        <a:defRPr>
          <a:latin typeface="+mn-lt"/>
          <a:ea typeface="+mn-ea"/>
          <a:cs typeface="+mn-cs"/>
        </a:defRPr>
      </a:lvl3pPr>
      <a:lvl4pPr marL="831821">
        <a:defRPr>
          <a:latin typeface="+mn-lt"/>
          <a:ea typeface="+mn-ea"/>
          <a:cs typeface="+mn-cs"/>
        </a:defRPr>
      </a:lvl4pPr>
      <a:lvl5pPr marL="1109095">
        <a:defRPr>
          <a:latin typeface="+mn-lt"/>
          <a:ea typeface="+mn-ea"/>
          <a:cs typeface="+mn-cs"/>
        </a:defRPr>
      </a:lvl5pPr>
      <a:lvl6pPr marL="1386369">
        <a:defRPr>
          <a:latin typeface="+mn-lt"/>
          <a:ea typeface="+mn-ea"/>
          <a:cs typeface="+mn-cs"/>
        </a:defRPr>
      </a:lvl6pPr>
      <a:lvl7pPr marL="1663643">
        <a:defRPr>
          <a:latin typeface="+mn-lt"/>
          <a:ea typeface="+mn-ea"/>
          <a:cs typeface="+mn-cs"/>
        </a:defRPr>
      </a:lvl7pPr>
      <a:lvl8pPr marL="1940917">
        <a:defRPr>
          <a:latin typeface="+mn-lt"/>
          <a:ea typeface="+mn-ea"/>
          <a:cs typeface="+mn-cs"/>
        </a:defRPr>
      </a:lvl8pPr>
      <a:lvl9pPr marL="2218191">
        <a:defRPr>
          <a:latin typeface="+mn-lt"/>
          <a:ea typeface="+mn-ea"/>
          <a:cs typeface="+mn-cs"/>
        </a:defRPr>
      </a:lvl9pPr>
    </p:bodyStyle>
    <p:otherStyle>
      <a:lvl1pPr marL="0">
        <a:defRPr>
          <a:latin typeface="+mn-lt"/>
          <a:ea typeface="+mn-ea"/>
          <a:cs typeface="+mn-cs"/>
        </a:defRPr>
      </a:lvl1pPr>
      <a:lvl2pPr marL="277274">
        <a:defRPr>
          <a:latin typeface="+mn-lt"/>
          <a:ea typeface="+mn-ea"/>
          <a:cs typeface="+mn-cs"/>
        </a:defRPr>
      </a:lvl2pPr>
      <a:lvl3pPr marL="554547">
        <a:defRPr>
          <a:latin typeface="+mn-lt"/>
          <a:ea typeface="+mn-ea"/>
          <a:cs typeface="+mn-cs"/>
        </a:defRPr>
      </a:lvl3pPr>
      <a:lvl4pPr marL="831821">
        <a:defRPr>
          <a:latin typeface="+mn-lt"/>
          <a:ea typeface="+mn-ea"/>
          <a:cs typeface="+mn-cs"/>
        </a:defRPr>
      </a:lvl4pPr>
      <a:lvl5pPr marL="1109095">
        <a:defRPr>
          <a:latin typeface="+mn-lt"/>
          <a:ea typeface="+mn-ea"/>
          <a:cs typeface="+mn-cs"/>
        </a:defRPr>
      </a:lvl5pPr>
      <a:lvl6pPr marL="1386369">
        <a:defRPr>
          <a:latin typeface="+mn-lt"/>
          <a:ea typeface="+mn-ea"/>
          <a:cs typeface="+mn-cs"/>
        </a:defRPr>
      </a:lvl6pPr>
      <a:lvl7pPr marL="1663643">
        <a:defRPr>
          <a:latin typeface="+mn-lt"/>
          <a:ea typeface="+mn-ea"/>
          <a:cs typeface="+mn-cs"/>
        </a:defRPr>
      </a:lvl7pPr>
      <a:lvl8pPr marL="1940917">
        <a:defRPr>
          <a:latin typeface="+mn-lt"/>
          <a:ea typeface="+mn-ea"/>
          <a:cs typeface="+mn-cs"/>
        </a:defRPr>
      </a:lvl8pPr>
      <a:lvl9pPr marL="2218191">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458260" y="5659882"/>
            <a:ext cx="2238184" cy="692416"/>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9113173" y="448588"/>
            <a:ext cx="2620568" cy="667994"/>
          </a:xfrm>
          <a:prstGeom prst="rect">
            <a:avLst/>
          </a:prstGeom>
        </p:spPr>
      </p:pic>
    </p:spTree>
    <p:extLst>
      <p:ext uri="{BB962C8B-B14F-4D97-AF65-F5344CB8AC3E}">
        <p14:creationId xmlns:p14="http://schemas.microsoft.com/office/powerpoint/2010/main" val="125111459"/>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Lst>
  <p:txStyles>
    <p:titleStyle>
      <a:lvl1pPr>
        <a:defRPr>
          <a:latin typeface="+mj-lt"/>
          <a:ea typeface="+mj-ea"/>
          <a:cs typeface="+mj-cs"/>
        </a:defRPr>
      </a:lvl1pPr>
    </p:titleStyle>
    <p:bodyStyle>
      <a:lvl1pPr marL="0">
        <a:defRPr>
          <a:latin typeface="+mn-lt"/>
          <a:ea typeface="+mn-ea"/>
          <a:cs typeface="+mn-cs"/>
        </a:defRPr>
      </a:lvl1pPr>
      <a:lvl2pPr marL="277274">
        <a:defRPr>
          <a:latin typeface="+mn-lt"/>
          <a:ea typeface="+mn-ea"/>
          <a:cs typeface="+mn-cs"/>
        </a:defRPr>
      </a:lvl2pPr>
      <a:lvl3pPr marL="554547">
        <a:defRPr>
          <a:latin typeface="+mn-lt"/>
          <a:ea typeface="+mn-ea"/>
          <a:cs typeface="+mn-cs"/>
        </a:defRPr>
      </a:lvl3pPr>
      <a:lvl4pPr marL="831821">
        <a:defRPr>
          <a:latin typeface="+mn-lt"/>
          <a:ea typeface="+mn-ea"/>
          <a:cs typeface="+mn-cs"/>
        </a:defRPr>
      </a:lvl4pPr>
      <a:lvl5pPr marL="1109095">
        <a:defRPr>
          <a:latin typeface="+mn-lt"/>
          <a:ea typeface="+mn-ea"/>
          <a:cs typeface="+mn-cs"/>
        </a:defRPr>
      </a:lvl5pPr>
      <a:lvl6pPr marL="1386369">
        <a:defRPr>
          <a:latin typeface="+mn-lt"/>
          <a:ea typeface="+mn-ea"/>
          <a:cs typeface="+mn-cs"/>
        </a:defRPr>
      </a:lvl6pPr>
      <a:lvl7pPr marL="1663643">
        <a:defRPr>
          <a:latin typeface="+mn-lt"/>
          <a:ea typeface="+mn-ea"/>
          <a:cs typeface="+mn-cs"/>
        </a:defRPr>
      </a:lvl7pPr>
      <a:lvl8pPr marL="1940917">
        <a:defRPr>
          <a:latin typeface="+mn-lt"/>
          <a:ea typeface="+mn-ea"/>
          <a:cs typeface="+mn-cs"/>
        </a:defRPr>
      </a:lvl8pPr>
      <a:lvl9pPr marL="2218191">
        <a:defRPr>
          <a:latin typeface="+mn-lt"/>
          <a:ea typeface="+mn-ea"/>
          <a:cs typeface="+mn-cs"/>
        </a:defRPr>
      </a:lvl9pPr>
    </p:bodyStyle>
    <p:otherStyle>
      <a:lvl1pPr marL="0">
        <a:defRPr>
          <a:latin typeface="+mn-lt"/>
          <a:ea typeface="+mn-ea"/>
          <a:cs typeface="+mn-cs"/>
        </a:defRPr>
      </a:lvl1pPr>
      <a:lvl2pPr marL="277274">
        <a:defRPr>
          <a:latin typeface="+mn-lt"/>
          <a:ea typeface="+mn-ea"/>
          <a:cs typeface="+mn-cs"/>
        </a:defRPr>
      </a:lvl2pPr>
      <a:lvl3pPr marL="554547">
        <a:defRPr>
          <a:latin typeface="+mn-lt"/>
          <a:ea typeface="+mn-ea"/>
          <a:cs typeface="+mn-cs"/>
        </a:defRPr>
      </a:lvl3pPr>
      <a:lvl4pPr marL="831821">
        <a:defRPr>
          <a:latin typeface="+mn-lt"/>
          <a:ea typeface="+mn-ea"/>
          <a:cs typeface="+mn-cs"/>
        </a:defRPr>
      </a:lvl4pPr>
      <a:lvl5pPr marL="1109095">
        <a:defRPr>
          <a:latin typeface="+mn-lt"/>
          <a:ea typeface="+mn-ea"/>
          <a:cs typeface="+mn-cs"/>
        </a:defRPr>
      </a:lvl5pPr>
      <a:lvl6pPr marL="1386369">
        <a:defRPr>
          <a:latin typeface="+mn-lt"/>
          <a:ea typeface="+mn-ea"/>
          <a:cs typeface="+mn-cs"/>
        </a:defRPr>
      </a:lvl6pPr>
      <a:lvl7pPr marL="1663643">
        <a:defRPr>
          <a:latin typeface="+mn-lt"/>
          <a:ea typeface="+mn-ea"/>
          <a:cs typeface="+mn-cs"/>
        </a:defRPr>
      </a:lvl7pPr>
      <a:lvl8pPr marL="1940917">
        <a:defRPr>
          <a:latin typeface="+mn-lt"/>
          <a:ea typeface="+mn-ea"/>
          <a:cs typeface="+mn-cs"/>
        </a:defRPr>
      </a:lvl8pPr>
      <a:lvl9pPr marL="2218191">
        <a:defRPr>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76134856"/>
      </p:ext>
    </p:extLst>
  </p:cSld>
  <p:clrMap bg1="lt1" tx1="dk1" bg2="lt2" tx2="dk2" accent1="accent1" accent2="accent2" accent3="accent3" accent4="accent4" accent5="accent5" accent6="accent6" hlink="hlink" folHlink="folHlink"/>
  <p:sldLayoutIdLst>
    <p:sldLayoutId id="2147483685" r:id="rId1"/>
    <p:sldLayoutId id="2147483686" r:id="rId2"/>
  </p:sldLayoutIdLst>
  <p:txStyles>
    <p:titleStyle>
      <a:lvl1pPr algn="l" defTabSz="554492" rtl="0" eaLnBrk="1" latinLnBrk="0" hangingPunct="1">
        <a:lnSpc>
          <a:spcPct val="90000"/>
        </a:lnSpc>
        <a:spcBef>
          <a:spcPct val="0"/>
        </a:spcBef>
        <a:buNone/>
        <a:defRPr sz="2668" kern="1200">
          <a:solidFill>
            <a:schemeClr val="tx1"/>
          </a:solidFill>
          <a:latin typeface="+mj-lt"/>
          <a:ea typeface="+mj-ea"/>
          <a:cs typeface="+mj-cs"/>
        </a:defRPr>
      </a:lvl1pPr>
    </p:titleStyle>
    <p:bodyStyle>
      <a:lvl1pPr marL="138623" indent="-138623" algn="l" defTabSz="554492" rtl="0" eaLnBrk="1" latinLnBrk="0" hangingPunct="1">
        <a:lnSpc>
          <a:spcPct val="90000"/>
        </a:lnSpc>
        <a:spcBef>
          <a:spcPts val="606"/>
        </a:spcBef>
        <a:buFont typeface="Arial" panose="020B0604020202020204" pitchFamily="34" charset="0"/>
        <a:buChar char="•"/>
        <a:defRPr sz="1698" kern="1200">
          <a:solidFill>
            <a:schemeClr val="tx1"/>
          </a:solidFill>
          <a:latin typeface="+mn-lt"/>
          <a:ea typeface="+mn-ea"/>
          <a:cs typeface="+mn-cs"/>
        </a:defRPr>
      </a:lvl1pPr>
      <a:lvl2pPr marL="415869" indent="-138623" algn="l" defTabSz="554492" rtl="0" eaLnBrk="1" latinLnBrk="0" hangingPunct="1">
        <a:lnSpc>
          <a:spcPct val="90000"/>
        </a:lnSpc>
        <a:spcBef>
          <a:spcPts val="303"/>
        </a:spcBef>
        <a:buFont typeface="Arial" panose="020B0604020202020204" pitchFamily="34" charset="0"/>
        <a:buChar char="•"/>
        <a:defRPr sz="1455" kern="1200">
          <a:solidFill>
            <a:schemeClr val="tx1"/>
          </a:solidFill>
          <a:latin typeface="+mn-lt"/>
          <a:ea typeface="+mn-ea"/>
          <a:cs typeface="+mn-cs"/>
        </a:defRPr>
      </a:lvl2pPr>
      <a:lvl3pPr marL="693115" indent="-138623" algn="l" defTabSz="554492" rtl="0" eaLnBrk="1" latinLnBrk="0" hangingPunct="1">
        <a:lnSpc>
          <a:spcPct val="90000"/>
        </a:lnSpc>
        <a:spcBef>
          <a:spcPts val="303"/>
        </a:spcBef>
        <a:buFont typeface="Arial" panose="020B0604020202020204" pitchFamily="34" charset="0"/>
        <a:buChar char="•"/>
        <a:defRPr sz="1213" kern="1200">
          <a:solidFill>
            <a:schemeClr val="tx1"/>
          </a:solidFill>
          <a:latin typeface="+mn-lt"/>
          <a:ea typeface="+mn-ea"/>
          <a:cs typeface="+mn-cs"/>
        </a:defRPr>
      </a:lvl3pPr>
      <a:lvl4pPr marL="970361"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4pPr>
      <a:lvl5pPr marL="1247607"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5pPr>
      <a:lvl6pPr marL="1524853"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6pPr>
      <a:lvl7pPr marL="1802100"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7pPr>
      <a:lvl8pPr marL="2079346"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8pPr>
      <a:lvl9pPr marL="2356592"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9pPr>
    </p:bodyStyle>
    <p:otherStyle>
      <a:defPPr>
        <a:defRPr lang="pt-BR"/>
      </a:defPPr>
      <a:lvl1pPr marL="0" algn="l" defTabSz="554492" rtl="0" eaLnBrk="1" latinLnBrk="0" hangingPunct="1">
        <a:defRPr sz="1092" kern="1200">
          <a:solidFill>
            <a:schemeClr val="tx1"/>
          </a:solidFill>
          <a:latin typeface="+mn-lt"/>
          <a:ea typeface="+mn-ea"/>
          <a:cs typeface="+mn-cs"/>
        </a:defRPr>
      </a:lvl1pPr>
      <a:lvl2pPr marL="277246" algn="l" defTabSz="554492" rtl="0" eaLnBrk="1" latinLnBrk="0" hangingPunct="1">
        <a:defRPr sz="1092" kern="1200">
          <a:solidFill>
            <a:schemeClr val="tx1"/>
          </a:solidFill>
          <a:latin typeface="+mn-lt"/>
          <a:ea typeface="+mn-ea"/>
          <a:cs typeface="+mn-cs"/>
        </a:defRPr>
      </a:lvl2pPr>
      <a:lvl3pPr marL="554492" algn="l" defTabSz="554492" rtl="0" eaLnBrk="1" latinLnBrk="0" hangingPunct="1">
        <a:defRPr sz="1092" kern="1200">
          <a:solidFill>
            <a:schemeClr val="tx1"/>
          </a:solidFill>
          <a:latin typeface="+mn-lt"/>
          <a:ea typeface="+mn-ea"/>
          <a:cs typeface="+mn-cs"/>
        </a:defRPr>
      </a:lvl3pPr>
      <a:lvl4pPr marL="831738" algn="l" defTabSz="554492" rtl="0" eaLnBrk="1" latinLnBrk="0" hangingPunct="1">
        <a:defRPr sz="1092" kern="1200">
          <a:solidFill>
            <a:schemeClr val="tx1"/>
          </a:solidFill>
          <a:latin typeface="+mn-lt"/>
          <a:ea typeface="+mn-ea"/>
          <a:cs typeface="+mn-cs"/>
        </a:defRPr>
      </a:lvl4pPr>
      <a:lvl5pPr marL="1108984" algn="l" defTabSz="554492" rtl="0" eaLnBrk="1" latinLnBrk="0" hangingPunct="1">
        <a:defRPr sz="1092" kern="1200">
          <a:solidFill>
            <a:schemeClr val="tx1"/>
          </a:solidFill>
          <a:latin typeface="+mn-lt"/>
          <a:ea typeface="+mn-ea"/>
          <a:cs typeface="+mn-cs"/>
        </a:defRPr>
      </a:lvl5pPr>
      <a:lvl6pPr marL="1386230" algn="l" defTabSz="554492" rtl="0" eaLnBrk="1" latinLnBrk="0" hangingPunct="1">
        <a:defRPr sz="1092" kern="1200">
          <a:solidFill>
            <a:schemeClr val="tx1"/>
          </a:solidFill>
          <a:latin typeface="+mn-lt"/>
          <a:ea typeface="+mn-ea"/>
          <a:cs typeface="+mn-cs"/>
        </a:defRPr>
      </a:lvl6pPr>
      <a:lvl7pPr marL="1663476" algn="l" defTabSz="554492" rtl="0" eaLnBrk="1" latinLnBrk="0" hangingPunct="1">
        <a:defRPr sz="1092" kern="1200">
          <a:solidFill>
            <a:schemeClr val="tx1"/>
          </a:solidFill>
          <a:latin typeface="+mn-lt"/>
          <a:ea typeface="+mn-ea"/>
          <a:cs typeface="+mn-cs"/>
        </a:defRPr>
      </a:lvl7pPr>
      <a:lvl8pPr marL="1940723" algn="l" defTabSz="554492" rtl="0" eaLnBrk="1" latinLnBrk="0" hangingPunct="1">
        <a:defRPr sz="1092" kern="1200">
          <a:solidFill>
            <a:schemeClr val="tx1"/>
          </a:solidFill>
          <a:latin typeface="+mn-lt"/>
          <a:ea typeface="+mn-ea"/>
          <a:cs typeface="+mn-cs"/>
        </a:defRPr>
      </a:lvl8pPr>
      <a:lvl9pPr marL="2217969" algn="l" defTabSz="554492" rtl="0" eaLnBrk="1" latinLnBrk="0" hangingPunct="1">
        <a:defRPr sz="1092"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609600" y="274320"/>
            <a:ext cx="10972800" cy="276999"/>
          </a:xfrm>
          <a:prstGeom prst="rect">
            <a:avLst/>
          </a:prstGeom>
        </p:spPr>
        <p:txBody>
          <a:bodyPr wrap="square" lIns="0" tIns="0" rIns="0" bIns="0">
            <a:spAutoFit/>
          </a:bodyPr>
          <a:lstStyle>
            <a:lvl1pPr>
              <a:defRPr/>
            </a:lvl1pPr>
          </a:lstStyle>
          <a:p>
            <a:endParaRPr/>
          </a:p>
        </p:txBody>
      </p:sp>
      <p:sp>
        <p:nvSpPr>
          <p:cNvPr id="3" name="Holder 3"/>
          <p:cNvSpPr>
            <a:spLocks noGrp="1"/>
          </p:cNvSpPr>
          <p:nvPr>
            <p:ph type="body" idx="1"/>
          </p:nvPr>
        </p:nvSpPr>
        <p:spPr>
          <a:xfrm>
            <a:off x="609600" y="1577340"/>
            <a:ext cx="10972800"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4145280" y="6377940"/>
            <a:ext cx="3901440" cy="276999"/>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609600" y="6377940"/>
            <a:ext cx="2804160" cy="276999"/>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2/10/2025</a:t>
            </a:fld>
            <a:endParaRPr lang="en-US"/>
          </a:p>
        </p:txBody>
      </p:sp>
      <p:sp>
        <p:nvSpPr>
          <p:cNvPr id="6" name="Holder 6"/>
          <p:cNvSpPr>
            <a:spLocks noGrp="1"/>
          </p:cNvSpPr>
          <p:nvPr>
            <p:ph type="sldNum" sz="quarter" idx="7"/>
          </p:nvPr>
        </p:nvSpPr>
        <p:spPr>
          <a:xfrm>
            <a:off x="8778241" y="6377940"/>
            <a:ext cx="2804160" cy="276999"/>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668713401"/>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Lst>
  <p:txStyles>
    <p:titleStyle>
      <a:lvl1pPr>
        <a:defRPr>
          <a:latin typeface="+mj-lt"/>
          <a:ea typeface="+mj-ea"/>
          <a:cs typeface="+mj-cs"/>
        </a:defRPr>
      </a:lvl1pPr>
    </p:titleStyle>
    <p:body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p:bodyStyle>
    <p:other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hyperlink" Target="https://app.powerbi.com/MobileRedirect.html?action=OpenReport&amp;reportObjectId=8df0bdaa-716f-4f38-ae5a-e355db1c9496&amp;ctid=bb5628b8-e328-4082-a856-433c9edc8fae&amp;reportPage=ReportSectione783a0a4dbc315807707&amp;pbi_source=copyvisualimage" TargetMode="External"/><Relationship Id="rId2" Type="http://schemas.openxmlformats.org/officeDocument/2006/relationships/notesSlide" Target="../notesSlides/notesSlide10.xml"/><Relationship Id="rId1" Type="http://schemas.openxmlformats.org/officeDocument/2006/relationships/slideLayout" Target="../slideLayouts/slideLayout12.xml"/><Relationship Id="rId5" Type="http://schemas.openxmlformats.org/officeDocument/2006/relationships/image" Target="../media/image16.pn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7.png"/><Relationship Id="rId1" Type="http://schemas.openxmlformats.org/officeDocument/2006/relationships/slideLayout" Target="../slideLayouts/slideLayout29.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28.xml"/><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32.xml"/><Relationship Id="rId1" Type="http://schemas.openxmlformats.org/officeDocument/2006/relationships/themeOverride" Target="../theme/themeOverride2.xml"/><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emf"/><Relationship Id="rId1" Type="http://schemas.openxmlformats.org/officeDocument/2006/relationships/slideLayout" Target="../slideLayouts/slideLayout3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9.xml"/><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hyperlink" Target="https://app.powerbi.com/groups/me/reports/8df0bdaa-716f-4f38-ae5a-e355db1c9496/?pbi_source=PowerPoint" TargetMode="External"/><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2871B8EF-2DB6-F02D-D500-11C79074C0A2}"/>
              </a:ext>
            </a:extLst>
          </p:cNvPr>
          <p:cNvSpPr>
            <a:spLocks noGrp="1"/>
          </p:cNvSpPr>
          <p:nvPr>
            <p:ph type="body" sz="quarter" idx="10"/>
          </p:nvPr>
        </p:nvSpPr>
        <p:spPr>
          <a:xfrm>
            <a:off x="350278" y="1120249"/>
            <a:ext cx="10556853" cy="1508651"/>
          </a:xfrm>
        </p:spPr>
        <p:txBody>
          <a:bodyPr/>
          <a:lstStyle/>
          <a:p>
            <a:r>
              <a:rPr lang="pt-BR" sz="3600" dirty="0"/>
              <a:t>Workforce and OD Committee </a:t>
            </a:r>
          </a:p>
          <a:p>
            <a:r>
              <a:rPr lang="pt-BR" sz="3600" dirty="0"/>
              <a:t>February 2025</a:t>
            </a:r>
          </a:p>
          <a:p>
            <a:endParaRPr lang="pt-BR" dirty="0"/>
          </a:p>
          <a:p>
            <a:r>
              <a:rPr lang="pt-BR" dirty="0"/>
              <a:t>Supporting Attendance at Work and Reducing Sickness Absence</a:t>
            </a:r>
          </a:p>
        </p:txBody>
      </p:sp>
    </p:spTree>
    <p:extLst>
      <p:ext uri="{BB962C8B-B14F-4D97-AF65-F5344CB8AC3E}">
        <p14:creationId xmlns:p14="http://schemas.microsoft.com/office/powerpoint/2010/main" val="32896576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BF5EC1E2-8425-47F2-B04A-07BF543CF2EC}"/>
              </a:ext>
            </a:extLst>
          </p:cNvPr>
          <p:cNvSpPr/>
          <p:nvPr/>
        </p:nvSpPr>
        <p:spPr>
          <a:xfrm>
            <a:off x="94067" y="4277934"/>
            <a:ext cx="11978264" cy="2153707"/>
          </a:xfrm>
          <a:prstGeom prst="rect">
            <a:avLst/>
          </a:prstGeom>
          <a:ln>
            <a:solidFill>
              <a:schemeClr val="accent1">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dirty="0"/>
          </a:p>
        </p:txBody>
      </p:sp>
      <p:sp>
        <p:nvSpPr>
          <p:cNvPr id="27" name="Rectangle 26">
            <a:extLst>
              <a:ext uri="{FF2B5EF4-FFF2-40B4-BE49-F238E27FC236}">
                <a16:creationId xmlns:a16="http://schemas.microsoft.com/office/drawing/2014/main" id="{FA31647B-77F9-438E-A00A-D201F259AAC9}"/>
              </a:ext>
            </a:extLst>
          </p:cNvPr>
          <p:cNvSpPr/>
          <p:nvPr/>
        </p:nvSpPr>
        <p:spPr>
          <a:xfrm>
            <a:off x="94067" y="2207093"/>
            <a:ext cx="11936208" cy="1960877"/>
          </a:xfrm>
          <a:prstGeom prst="rect">
            <a:avLst/>
          </a:prstGeom>
          <a:ln>
            <a:solidFill>
              <a:schemeClr val="accent1">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dirty="0"/>
          </a:p>
        </p:txBody>
      </p:sp>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0" y="202368"/>
            <a:ext cx="11528607" cy="219385"/>
          </a:xfrm>
        </p:spPr>
        <p:txBody>
          <a:bodyPr>
            <a:noAutofit/>
          </a:bodyPr>
          <a:lstStyle/>
          <a:p>
            <a:r>
              <a:rPr lang="pt-BR" sz="4000" dirty="0"/>
              <a:t>Engaged,Motivated &amp;Healthy December  </a:t>
            </a:r>
          </a:p>
        </p:txBody>
      </p:sp>
      <p:sp>
        <p:nvSpPr>
          <p:cNvPr id="13" name="TextBox 12">
            <a:extLst>
              <a:ext uri="{FF2B5EF4-FFF2-40B4-BE49-F238E27FC236}">
                <a16:creationId xmlns:a16="http://schemas.microsoft.com/office/drawing/2014/main" id="{3BBE5327-A4FE-4267-BCA2-84B8CD1A0ACE}"/>
              </a:ext>
            </a:extLst>
          </p:cNvPr>
          <p:cNvSpPr txBox="1"/>
          <p:nvPr/>
        </p:nvSpPr>
        <p:spPr>
          <a:xfrm>
            <a:off x="0" y="780007"/>
            <a:ext cx="4866269" cy="369332"/>
          </a:xfrm>
          <a:prstGeom prst="rect">
            <a:avLst/>
          </a:prstGeom>
          <a:noFill/>
        </p:spPr>
        <p:txBody>
          <a:bodyPr wrap="none" rtlCol="0">
            <a:spAutoFit/>
          </a:bodyPr>
          <a:lstStyle/>
          <a:p>
            <a:r>
              <a:rPr lang="en-GB" b="1" dirty="0">
                <a:solidFill>
                  <a:schemeClr val="tx2">
                    <a:lumMod val="75000"/>
                  </a:schemeClr>
                </a:solidFill>
              </a:rPr>
              <a:t>Sickness Absence Metrics – Health Board Wide </a:t>
            </a:r>
          </a:p>
        </p:txBody>
      </p:sp>
      <p:sp>
        <p:nvSpPr>
          <p:cNvPr id="14" name="TextBox 13">
            <a:extLst>
              <a:ext uri="{FF2B5EF4-FFF2-40B4-BE49-F238E27FC236}">
                <a16:creationId xmlns:a16="http://schemas.microsoft.com/office/drawing/2014/main" id="{83137B4D-4ECA-49E4-BEF8-47105238D3F6}"/>
              </a:ext>
            </a:extLst>
          </p:cNvPr>
          <p:cNvSpPr txBox="1"/>
          <p:nvPr/>
        </p:nvSpPr>
        <p:spPr>
          <a:xfrm>
            <a:off x="0" y="4198384"/>
            <a:ext cx="3876318" cy="369332"/>
          </a:xfrm>
          <a:prstGeom prst="rect">
            <a:avLst/>
          </a:prstGeom>
          <a:noFill/>
        </p:spPr>
        <p:txBody>
          <a:bodyPr wrap="none" rtlCol="0">
            <a:spAutoFit/>
          </a:bodyPr>
          <a:lstStyle/>
          <a:p>
            <a:r>
              <a:rPr lang="en-GB" b="1" dirty="0">
                <a:solidFill>
                  <a:schemeClr val="tx2">
                    <a:lumMod val="75000"/>
                  </a:schemeClr>
                </a:solidFill>
              </a:rPr>
              <a:t>Top 5 Hot Spot areas – December 2024</a:t>
            </a:r>
          </a:p>
        </p:txBody>
      </p:sp>
      <p:graphicFrame>
        <p:nvGraphicFramePr>
          <p:cNvPr id="20" name="Table 20">
            <a:extLst>
              <a:ext uri="{FF2B5EF4-FFF2-40B4-BE49-F238E27FC236}">
                <a16:creationId xmlns:a16="http://schemas.microsoft.com/office/drawing/2014/main" id="{7EE75D41-B5BF-48CB-8A93-1691C9F9F79D}"/>
              </a:ext>
            </a:extLst>
          </p:cNvPr>
          <p:cNvGraphicFramePr>
            <a:graphicFrameLocks noGrp="1"/>
          </p:cNvGraphicFramePr>
          <p:nvPr>
            <p:extLst>
              <p:ext uri="{D42A27DB-BD31-4B8C-83A1-F6EECF244321}">
                <p14:modId xmlns:p14="http://schemas.microsoft.com/office/powerpoint/2010/main" val="2161435050"/>
              </p:ext>
            </p:extLst>
          </p:nvPr>
        </p:nvGraphicFramePr>
        <p:xfrm>
          <a:off x="52011" y="1076740"/>
          <a:ext cx="9823509" cy="1097280"/>
        </p:xfrm>
        <a:graphic>
          <a:graphicData uri="http://schemas.openxmlformats.org/drawingml/2006/table">
            <a:tbl>
              <a:tblPr firstRow="1" bandRow="1">
                <a:tableStyleId>{5C22544A-7EE6-4342-B048-85BDC9FD1C3A}</a:tableStyleId>
              </a:tblPr>
              <a:tblGrid>
                <a:gridCol w="953214">
                  <a:extLst>
                    <a:ext uri="{9D8B030D-6E8A-4147-A177-3AD203B41FA5}">
                      <a16:colId xmlns:a16="http://schemas.microsoft.com/office/drawing/2014/main" val="1693261828"/>
                    </a:ext>
                  </a:extLst>
                </a:gridCol>
                <a:gridCol w="804324">
                  <a:extLst>
                    <a:ext uri="{9D8B030D-6E8A-4147-A177-3AD203B41FA5}">
                      <a16:colId xmlns:a16="http://schemas.microsoft.com/office/drawing/2014/main" val="3334737724"/>
                    </a:ext>
                  </a:extLst>
                </a:gridCol>
                <a:gridCol w="510139">
                  <a:extLst>
                    <a:ext uri="{9D8B030D-6E8A-4147-A177-3AD203B41FA5}">
                      <a16:colId xmlns:a16="http://schemas.microsoft.com/office/drawing/2014/main" val="133638968"/>
                    </a:ext>
                  </a:extLst>
                </a:gridCol>
                <a:gridCol w="644893">
                  <a:extLst>
                    <a:ext uri="{9D8B030D-6E8A-4147-A177-3AD203B41FA5}">
                      <a16:colId xmlns:a16="http://schemas.microsoft.com/office/drawing/2014/main" val="3111849900"/>
                    </a:ext>
                  </a:extLst>
                </a:gridCol>
                <a:gridCol w="587141">
                  <a:extLst>
                    <a:ext uri="{9D8B030D-6E8A-4147-A177-3AD203B41FA5}">
                      <a16:colId xmlns:a16="http://schemas.microsoft.com/office/drawing/2014/main" val="788383715"/>
                    </a:ext>
                  </a:extLst>
                </a:gridCol>
                <a:gridCol w="741145">
                  <a:extLst>
                    <a:ext uri="{9D8B030D-6E8A-4147-A177-3AD203B41FA5}">
                      <a16:colId xmlns:a16="http://schemas.microsoft.com/office/drawing/2014/main" val="3891209476"/>
                    </a:ext>
                  </a:extLst>
                </a:gridCol>
                <a:gridCol w="596767">
                  <a:extLst>
                    <a:ext uri="{9D8B030D-6E8A-4147-A177-3AD203B41FA5}">
                      <a16:colId xmlns:a16="http://schemas.microsoft.com/office/drawing/2014/main" val="2950280835"/>
                    </a:ext>
                  </a:extLst>
                </a:gridCol>
                <a:gridCol w="606391">
                  <a:extLst>
                    <a:ext uri="{9D8B030D-6E8A-4147-A177-3AD203B41FA5}">
                      <a16:colId xmlns:a16="http://schemas.microsoft.com/office/drawing/2014/main" val="2285512225"/>
                    </a:ext>
                  </a:extLst>
                </a:gridCol>
                <a:gridCol w="606392">
                  <a:extLst>
                    <a:ext uri="{9D8B030D-6E8A-4147-A177-3AD203B41FA5}">
                      <a16:colId xmlns:a16="http://schemas.microsoft.com/office/drawing/2014/main" val="724248653"/>
                    </a:ext>
                  </a:extLst>
                </a:gridCol>
                <a:gridCol w="596766">
                  <a:extLst>
                    <a:ext uri="{9D8B030D-6E8A-4147-A177-3AD203B41FA5}">
                      <a16:colId xmlns:a16="http://schemas.microsoft.com/office/drawing/2014/main" val="1782545145"/>
                    </a:ext>
                  </a:extLst>
                </a:gridCol>
                <a:gridCol w="616017">
                  <a:extLst>
                    <a:ext uri="{9D8B030D-6E8A-4147-A177-3AD203B41FA5}">
                      <a16:colId xmlns:a16="http://schemas.microsoft.com/office/drawing/2014/main" val="847127021"/>
                    </a:ext>
                  </a:extLst>
                </a:gridCol>
                <a:gridCol w="616017">
                  <a:extLst>
                    <a:ext uri="{9D8B030D-6E8A-4147-A177-3AD203B41FA5}">
                      <a16:colId xmlns:a16="http://schemas.microsoft.com/office/drawing/2014/main" val="1812255809"/>
                    </a:ext>
                  </a:extLst>
                </a:gridCol>
                <a:gridCol w="616017">
                  <a:extLst>
                    <a:ext uri="{9D8B030D-6E8A-4147-A177-3AD203B41FA5}">
                      <a16:colId xmlns:a16="http://schemas.microsoft.com/office/drawing/2014/main" val="1222632175"/>
                    </a:ext>
                  </a:extLst>
                </a:gridCol>
                <a:gridCol w="693019">
                  <a:extLst>
                    <a:ext uri="{9D8B030D-6E8A-4147-A177-3AD203B41FA5}">
                      <a16:colId xmlns:a16="http://schemas.microsoft.com/office/drawing/2014/main" val="1422442585"/>
                    </a:ext>
                  </a:extLst>
                </a:gridCol>
                <a:gridCol w="635267">
                  <a:extLst>
                    <a:ext uri="{9D8B030D-6E8A-4147-A177-3AD203B41FA5}">
                      <a16:colId xmlns:a16="http://schemas.microsoft.com/office/drawing/2014/main" val="2654452298"/>
                    </a:ext>
                  </a:extLst>
                </a:gridCol>
              </a:tblGrid>
              <a:tr h="387630">
                <a:tc>
                  <a:txBody>
                    <a:bodyPr/>
                    <a:lstStyle/>
                    <a:p>
                      <a:r>
                        <a:rPr lang="en-GB" sz="1000" dirty="0">
                          <a:solidFill>
                            <a:schemeClr val="tx2">
                              <a:lumMod val="75000"/>
                            </a:schemeClr>
                          </a:solidFill>
                        </a:rPr>
                        <a:t>Key Performance Indicator</a:t>
                      </a:r>
                    </a:p>
                  </a:txBody>
                  <a:tcPr>
                    <a:solidFill>
                      <a:schemeClr val="accent1">
                        <a:lumMod val="40000"/>
                        <a:lumOff val="60000"/>
                      </a:schemeClr>
                    </a:solidFill>
                  </a:tcPr>
                </a:tc>
                <a:tc>
                  <a:txBody>
                    <a:bodyPr/>
                    <a:lstStyle/>
                    <a:p>
                      <a:r>
                        <a:rPr lang="en-GB" sz="1000" dirty="0">
                          <a:solidFill>
                            <a:schemeClr val="tx2">
                              <a:lumMod val="75000"/>
                            </a:schemeClr>
                          </a:solidFill>
                        </a:rPr>
                        <a:t>2024/2025 NHS Wales Target</a:t>
                      </a:r>
                    </a:p>
                  </a:txBody>
                  <a:tcPr>
                    <a:solidFill>
                      <a:schemeClr val="accent1">
                        <a:lumMod val="40000"/>
                        <a:lumOff val="60000"/>
                      </a:schemeClr>
                    </a:solidFill>
                  </a:tcPr>
                </a:tc>
                <a:tc>
                  <a:txBody>
                    <a:bodyPr/>
                    <a:lstStyle/>
                    <a:p>
                      <a:r>
                        <a:rPr lang="en-GB" sz="1000" dirty="0">
                          <a:solidFill>
                            <a:schemeClr val="tx2">
                              <a:lumMod val="75000"/>
                            </a:schemeClr>
                          </a:solidFill>
                        </a:rPr>
                        <a:t>NHS Wales 12m av.</a:t>
                      </a:r>
                    </a:p>
                  </a:txBody>
                  <a:tcPr>
                    <a:solidFill>
                      <a:schemeClr val="accent1">
                        <a:lumMod val="40000"/>
                        <a:lumOff val="60000"/>
                      </a:schemeClr>
                    </a:solidFill>
                  </a:tcPr>
                </a:tc>
                <a:tc>
                  <a:txBody>
                    <a:bodyPr/>
                    <a:lstStyle/>
                    <a:p>
                      <a:r>
                        <a:rPr lang="en-GB" sz="1000" dirty="0">
                          <a:solidFill>
                            <a:schemeClr val="tx2">
                              <a:lumMod val="75000"/>
                            </a:schemeClr>
                          </a:solidFill>
                        </a:rPr>
                        <a:t>Jan 24</a:t>
                      </a:r>
                    </a:p>
                  </a:txBody>
                  <a:tcPr>
                    <a:solidFill>
                      <a:schemeClr val="accent1">
                        <a:lumMod val="40000"/>
                        <a:lumOff val="60000"/>
                      </a:schemeClr>
                    </a:solidFill>
                  </a:tcPr>
                </a:tc>
                <a:tc>
                  <a:txBody>
                    <a:bodyPr/>
                    <a:lstStyle/>
                    <a:p>
                      <a:r>
                        <a:rPr lang="en-GB" sz="1000" dirty="0">
                          <a:solidFill>
                            <a:schemeClr val="tx2">
                              <a:lumMod val="75000"/>
                            </a:schemeClr>
                          </a:solidFill>
                        </a:rPr>
                        <a:t>Feb 24</a:t>
                      </a:r>
                    </a:p>
                  </a:txBody>
                  <a:tcPr>
                    <a:solidFill>
                      <a:schemeClr val="accent1">
                        <a:lumMod val="40000"/>
                        <a:lumOff val="60000"/>
                      </a:schemeClr>
                    </a:solidFill>
                  </a:tcPr>
                </a:tc>
                <a:tc>
                  <a:txBody>
                    <a:bodyPr/>
                    <a:lstStyle/>
                    <a:p>
                      <a:r>
                        <a:rPr lang="en-GB" sz="1000" dirty="0">
                          <a:solidFill>
                            <a:schemeClr val="tx2">
                              <a:lumMod val="75000"/>
                            </a:schemeClr>
                          </a:solidFill>
                        </a:rPr>
                        <a:t>Mar 24</a:t>
                      </a:r>
                    </a:p>
                  </a:txBody>
                  <a:tcPr>
                    <a:solidFill>
                      <a:schemeClr val="accent1">
                        <a:lumMod val="40000"/>
                        <a:lumOff val="60000"/>
                      </a:schemeClr>
                    </a:solidFill>
                  </a:tcPr>
                </a:tc>
                <a:tc>
                  <a:txBody>
                    <a:bodyPr/>
                    <a:lstStyle/>
                    <a:p>
                      <a:r>
                        <a:rPr lang="en-GB" sz="1000" dirty="0">
                          <a:solidFill>
                            <a:schemeClr val="tx2">
                              <a:lumMod val="75000"/>
                            </a:schemeClr>
                          </a:solidFill>
                        </a:rPr>
                        <a:t>Apr 24</a:t>
                      </a:r>
                    </a:p>
                  </a:txBody>
                  <a:tcPr>
                    <a:solidFill>
                      <a:schemeClr val="accent1">
                        <a:lumMod val="40000"/>
                        <a:lumOff val="60000"/>
                      </a:schemeClr>
                    </a:solidFill>
                  </a:tcPr>
                </a:tc>
                <a:tc>
                  <a:txBody>
                    <a:bodyPr/>
                    <a:lstStyle/>
                    <a:p>
                      <a:r>
                        <a:rPr lang="en-GB" sz="1000" dirty="0">
                          <a:solidFill>
                            <a:schemeClr val="tx2">
                              <a:lumMod val="75000"/>
                            </a:schemeClr>
                          </a:solidFill>
                        </a:rPr>
                        <a:t>May 24</a:t>
                      </a:r>
                    </a:p>
                  </a:txBody>
                  <a:tcPr>
                    <a:solidFill>
                      <a:schemeClr val="accent1">
                        <a:lumMod val="40000"/>
                        <a:lumOff val="60000"/>
                      </a:schemeClr>
                    </a:solidFill>
                  </a:tcPr>
                </a:tc>
                <a:tc>
                  <a:txBody>
                    <a:bodyPr/>
                    <a:lstStyle/>
                    <a:p>
                      <a:r>
                        <a:rPr lang="en-GB" sz="1000" dirty="0">
                          <a:solidFill>
                            <a:schemeClr val="tx2">
                              <a:lumMod val="75000"/>
                            </a:schemeClr>
                          </a:solidFill>
                        </a:rPr>
                        <a:t>June 24</a:t>
                      </a:r>
                    </a:p>
                  </a:txBody>
                  <a:tcPr>
                    <a:solidFill>
                      <a:schemeClr val="accent1">
                        <a:lumMod val="40000"/>
                        <a:lumOff val="60000"/>
                      </a:schemeClr>
                    </a:solidFill>
                  </a:tcPr>
                </a:tc>
                <a:tc>
                  <a:txBody>
                    <a:bodyPr/>
                    <a:lstStyle/>
                    <a:p>
                      <a:r>
                        <a:rPr lang="en-GB" sz="1000" dirty="0">
                          <a:solidFill>
                            <a:schemeClr val="tx2">
                              <a:lumMod val="75000"/>
                            </a:schemeClr>
                          </a:solidFill>
                        </a:rPr>
                        <a:t>July 24</a:t>
                      </a:r>
                    </a:p>
                  </a:txBody>
                  <a:tcPr>
                    <a:solidFill>
                      <a:schemeClr val="accent1">
                        <a:lumMod val="40000"/>
                        <a:lumOff val="60000"/>
                      </a:schemeClr>
                    </a:solidFill>
                  </a:tcPr>
                </a:tc>
                <a:tc>
                  <a:txBody>
                    <a:bodyPr/>
                    <a:lstStyle/>
                    <a:p>
                      <a:r>
                        <a:rPr lang="en-GB" sz="1000" dirty="0">
                          <a:solidFill>
                            <a:schemeClr val="tx2">
                              <a:lumMod val="75000"/>
                            </a:schemeClr>
                          </a:solidFill>
                        </a:rPr>
                        <a:t>Aug 24</a:t>
                      </a:r>
                    </a:p>
                  </a:txBody>
                  <a:tcPr>
                    <a:solidFill>
                      <a:schemeClr val="accent1">
                        <a:lumMod val="40000"/>
                        <a:lumOff val="60000"/>
                      </a:schemeClr>
                    </a:solidFill>
                  </a:tcPr>
                </a:tc>
                <a:tc>
                  <a:txBody>
                    <a:bodyPr/>
                    <a:lstStyle/>
                    <a:p>
                      <a:r>
                        <a:rPr lang="en-GB" sz="1000" dirty="0">
                          <a:solidFill>
                            <a:schemeClr val="tx2">
                              <a:lumMod val="75000"/>
                            </a:schemeClr>
                          </a:solidFill>
                        </a:rPr>
                        <a:t>Sep 24</a:t>
                      </a:r>
                    </a:p>
                  </a:txBody>
                  <a:tcPr>
                    <a:solidFill>
                      <a:schemeClr val="accent1">
                        <a:lumMod val="40000"/>
                        <a:lumOff val="60000"/>
                      </a:schemeClr>
                    </a:solidFill>
                  </a:tcPr>
                </a:tc>
                <a:tc>
                  <a:txBody>
                    <a:bodyPr/>
                    <a:lstStyle/>
                    <a:p>
                      <a:r>
                        <a:rPr lang="en-GB" sz="1000" dirty="0">
                          <a:solidFill>
                            <a:schemeClr val="tx2">
                              <a:lumMod val="75000"/>
                            </a:schemeClr>
                          </a:solidFill>
                        </a:rPr>
                        <a:t>Oct 24</a:t>
                      </a:r>
                    </a:p>
                  </a:txBody>
                  <a:tcPr>
                    <a:solidFill>
                      <a:schemeClr val="accent1">
                        <a:lumMod val="40000"/>
                        <a:lumOff val="60000"/>
                      </a:schemeClr>
                    </a:solidFill>
                  </a:tcPr>
                </a:tc>
                <a:tc>
                  <a:txBody>
                    <a:bodyPr/>
                    <a:lstStyle/>
                    <a:p>
                      <a:r>
                        <a:rPr lang="en-GB" sz="1000" dirty="0">
                          <a:solidFill>
                            <a:schemeClr val="tx2">
                              <a:lumMod val="75000"/>
                            </a:schemeClr>
                          </a:solidFill>
                        </a:rPr>
                        <a:t>Nov 24</a:t>
                      </a:r>
                    </a:p>
                  </a:txBody>
                  <a:tcPr>
                    <a:solidFill>
                      <a:schemeClr val="accent1">
                        <a:lumMod val="40000"/>
                        <a:lumOff val="60000"/>
                      </a:schemeClr>
                    </a:solidFill>
                  </a:tcPr>
                </a:tc>
                <a:tc>
                  <a:txBody>
                    <a:bodyPr/>
                    <a:lstStyle/>
                    <a:p>
                      <a:r>
                        <a:rPr lang="en-GB" sz="1000" dirty="0">
                          <a:solidFill>
                            <a:schemeClr val="tx2">
                              <a:lumMod val="75000"/>
                            </a:schemeClr>
                          </a:solidFill>
                        </a:rPr>
                        <a:t>Dec 24</a:t>
                      </a:r>
                    </a:p>
                  </a:txBody>
                  <a:tcPr>
                    <a:solidFill>
                      <a:schemeClr val="accent1">
                        <a:lumMod val="40000"/>
                        <a:lumOff val="60000"/>
                      </a:schemeClr>
                    </a:solidFill>
                  </a:tcPr>
                </a:tc>
                <a:extLst>
                  <a:ext uri="{0D108BD9-81ED-4DB2-BD59-A6C34878D82A}">
                    <a16:rowId xmlns:a16="http://schemas.microsoft.com/office/drawing/2014/main" val="3005202862"/>
                  </a:ext>
                </a:extLst>
              </a:tr>
              <a:tr h="387630">
                <a:tc>
                  <a:txBody>
                    <a:bodyPr/>
                    <a:lstStyle/>
                    <a:p>
                      <a:r>
                        <a:rPr lang="en-GB" sz="1000" b="1" dirty="0">
                          <a:solidFill>
                            <a:schemeClr val="tx2">
                              <a:lumMod val="75000"/>
                            </a:schemeClr>
                          </a:solidFill>
                        </a:rPr>
                        <a:t>Sickness Absence</a:t>
                      </a:r>
                    </a:p>
                  </a:txBody>
                  <a:tcPr>
                    <a:solidFill>
                      <a:schemeClr val="bg1">
                        <a:lumMod val="95000"/>
                      </a:schemeClr>
                    </a:solidFill>
                  </a:tcPr>
                </a:tc>
                <a:tc>
                  <a:txBody>
                    <a:bodyPr/>
                    <a:lstStyle/>
                    <a:p>
                      <a:r>
                        <a:rPr lang="en-GB" sz="1000" b="1" dirty="0">
                          <a:solidFill>
                            <a:schemeClr val="tx2">
                              <a:lumMod val="75000"/>
                            </a:schemeClr>
                          </a:solidFill>
                        </a:rPr>
                        <a:t>5.5%</a:t>
                      </a:r>
                    </a:p>
                  </a:txBody>
                  <a:tcPr>
                    <a:solidFill>
                      <a:schemeClr val="bg1">
                        <a:lumMod val="95000"/>
                      </a:schemeClr>
                    </a:solidFill>
                  </a:tcPr>
                </a:tc>
                <a:tc>
                  <a:txBody>
                    <a:bodyPr/>
                    <a:lstStyle/>
                    <a:p>
                      <a:r>
                        <a:rPr lang="en-GB" sz="1000" b="1" dirty="0">
                          <a:solidFill>
                            <a:schemeClr val="tx2">
                              <a:lumMod val="75000"/>
                            </a:schemeClr>
                          </a:solidFill>
                        </a:rPr>
                        <a:t>6.2%</a:t>
                      </a:r>
                    </a:p>
                  </a:txBody>
                  <a:tcPr>
                    <a:solidFill>
                      <a:schemeClr val="bg1">
                        <a:lumMod val="95000"/>
                      </a:schemeClr>
                    </a:solidFill>
                  </a:tcPr>
                </a:tc>
                <a:tc>
                  <a:txBody>
                    <a:bodyPr/>
                    <a:lstStyle/>
                    <a:p>
                      <a:r>
                        <a:rPr lang="en-GB" sz="1000" b="1" dirty="0">
                          <a:solidFill>
                            <a:schemeClr val="tx2">
                              <a:lumMod val="75000"/>
                            </a:schemeClr>
                          </a:solidFill>
                        </a:rPr>
                        <a:t>7.60%</a:t>
                      </a:r>
                    </a:p>
                  </a:txBody>
                  <a:tcPr>
                    <a:solidFill>
                      <a:srgbClr val="FF0000"/>
                    </a:solidFill>
                  </a:tcPr>
                </a:tc>
                <a:tc>
                  <a:txBody>
                    <a:bodyPr/>
                    <a:lstStyle/>
                    <a:p>
                      <a:r>
                        <a:rPr lang="en-GB" sz="1000" b="1" dirty="0">
                          <a:solidFill>
                            <a:schemeClr val="tx2">
                              <a:lumMod val="75000"/>
                            </a:schemeClr>
                          </a:solidFill>
                        </a:rPr>
                        <a:t>7.00%</a:t>
                      </a:r>
                    </a:p>
                  </a:txBody>
                  <a:tcPr>
                    <a:solidFill>
                      <a:srgbClr val="FF0000"/>
                    </a:solidFill>
                  </a:tcPr>
                </a:tc>
                <a:tc>
                  <a:txBody>
                    <a:bodyPr/>
                    <a:lstStyle/>
                    <a:p>
                      <a:r>
                        <a:rPr lang="en-GB" sz="1000" b="1" dirty="0">
                          <a:solidFill>
                            <a:schemeClr val="tx2">
                              <a:lumMod val="75000"/>
                            </a:schemeClr>
                          </a:solidFill>
                        </a:rPr>
                        <a:t>6.69%</a:t>
                      </a:r>
                    </a:p>
                  </a:txBody>
                  <a:tcPr>
                    <a:solidFill>
                      <a:schemeClr val="accent2"/>
                    </a:solidFill>
                  </a:tcPr>
                </a:tc>
                <a:tc>
                  <a:txBody>
                    <a:bodyPr/>
                    <a:lstStyle/>
                    <a:p>
                      <a:r>
                        <a:rPr lang="en-GB" sz="1000" b="1" dirty="0">
                          <a:solidFill>
                            <a:schemeClr val="tx2">
                              <a:lumMod val="75000"/>
                            </a:schemeClr>
                          </a:solidFill>
                        </a:rPr>
                        <a:t>6.59%</a:t>
                      </a:r>
                    </a:p>
                  </a:txBody>
                  <a:tcPr>
                    <a:solidFill>
                      <a:schemeClr val="accent2"/>
                    </a:solidFill>
                  </a:tcPr>
                </a:tc>
                <a:tc>
                  <a:txBody>
                    <a:bodyPr/>
                    <a:lstStyle/>
                    <a:p>
                      <a:r>
                        <a:rPr lang="en-GB" sz="1000" b="1" dirty="0">
                          <a:solidFill>
                            <a:schemeClr val="tx2">
                              <a:lumMod val="75000"/>
                            </a:schemeClr>
                          </a:solidFill>
                        </a:rPr>
                        <a:t>6.73%</a:t>
                      </a:r>
                    </a:p>
                  </a:txBody>
                  <a:tcPr>
                    <a:solidFill>
                      <a:schemeClr val="accent2"/>
                    </a:solidFill>
                  </a:tcPr>
                </a:tc>
                <a:tc>
                  <a:txBody>
                    <a:bodyPr/>
                    <a:lstStyle/>
                    <a:p>
                      <a:r>
                        <a:rPr lang="en-GB" sz="1000" b="1" dirty="0">
                          <a:solidFill>
                            <a:schemeClr val="tx2">
                              <a:lumMod val="75000"/>
                            </a:schemeClr>
                          </a:solidFill>
                        </a:rPr>
                        <a:t>7.12%</a:t>
                      </a:r>
                    </a:p>
                  </a:txBody>
                  <a:tcPr>
                    <a:solidFill>
                      <a:srgbClr val="FF0000"/>
                    </a:solidFill>
                  </a:tcPr>
                </a:tc>
                <a:tc>
                  <a:txBody>
                    <a:bodyPr/>
                    <a:lstStyle/>
                    <a:p>
                      <a:r>
                        <a:rPr lang="en-GB" sz="1000" b="1" dirty="0">
                          <a:solidFill>
                            <a:schemeClr val="tx2">
                              <a:lumMod val="75000"/>
                            </a:schemeClr>
                          </a:solidFill>
                        </a:rPr>
                        <a:t>7.31%</a:t>
                      </a:r>
                    </a:p>
                  </a:txBody>
                  <a:tcPr>
                    <a:solidFill>
                      <a:srgbClr val="FF0000"/>
                    </a:solidFill>
                  </a:tcPr>
                </a:tc>
                <a:tc>
                  <a:txBody>
                    <a:bodyPr/>
                    <a:lstStyle/>
                    <a:p>
                      <a:r>
                        <a:rPr lang="en-GB" sz="1000" b="1" dirty="0">
                          <a:solidFill>
                            <a:schemeClr val="tx2">
                              <a:lumMod val="75000"/>
                            </a:schemeClr>
                          </a:solidFill>
                        </a:rPr>
                        <a:t>6.76%</a:t>
                      </a:r>
                    </a:p>
                  </a:txBody>
                  <a:tcPr>
                    <a:solidFill>
                      <a:schemeClr val="accent2"/>
                    </a:solidFill>
                  </a:tcPr>
                </a:tc>
                <a:tc>
                  <a:txBody>
                    <a:bodyPr/>
                    <a:lstStyle/>
                    <a:p>
                      <a:r>
                        <a:rPr lang="en-GB" sz="1000" b="1" dirty="0">
                          <a:solidFill>
                            <a:schemeClr val="tx2">
                              <a:lumMod val="75000"/>
                            </a:schemeClr>
                          </a:solidFill>
                        </a:rPr>
                        <a:t>6.69%</a:t>
                      </a:r>
                    </a:p>
                  </a:txBody>
                  <a:tcPr>
                    <a:solidFill>
                      <a:schemeClr val="accent2"/>
                    </a:solidFill>
                  </a:tcPr>
                </a:tc>
                <a:tc>
                  <a:txBody>
                    <a:bodyPr/>
                    <a:lstStyle/>
                    <a:p>
                      <a:r>
                        <a:rPr lang="en-GB" sz="1000" b="1" dirty="0">
                          <a:solidFill>
                            <a:schemeClr val="tx1"/>
                          </a:solidFill>
                        </a:rPr>
                        <a:t>7.23%</a:t>
                      </a:r>
                    </a:p>
                  </a:txBody>
                  <a:tcPr>
                    <a:solidFill>
                      <a:srgbClr val="FF0000"/>
                    </a:solidFill>
                  </a:tcPr>
                </a:tc>
                <a:tc>
                  <a:txBody>
                    <a:bodyPr/>
                    <a:lstStyle/>
                    <a:p>
                      <a:r>
                        <a:rPr lang="en-GB" sz="1000" b="1" dirty="0">
                          <a:solidFill>
                            <a:schemeClr val="tx2">
                              <a:lumMod val="75000"/>
                            </a:schemeClr>
                          </a:solidFill>
                        </a:rPr>
                        <a:t>7.26%</a:t>
                      </a:r>
                    </a:p>
                  </a:txBody>
                  <a:tcPr>
                    <a:solidFill>
                      <a:srgbClr val="FF0000"/>
                    </a:solidFill>
                  </a:tcPr>
                </a:tc>
                <a:tc>
                  <a:txBody>
                    <a:bodyPr/>
                    <a:lstStyle/>
                    <a:p>
                      <a:r>
                        <a:rPr lang="en-GB" sz="1000" b="1" dirty="0">
                          <a:solidFill>
                            <a:schemeClr val="tx2">
                              <a:lumMod val="75000"/>
                            </a:schemeClr>
                          </a:solidFill>
                        </a:rPr>
                        <a:t>7.74%</a:t>
                      </a:r>
                    </a:p>
                  </a:txBody>
                  <a:tcPr>
                    <a:solidFill>
                      <a:srgbClr val="FF0000"/>
                    </a:solidFill>
                  </a:tcPr>
                </a:tc>
                <a:extLst>
                  <a:ext uri="{0D108BD9-81ED-4DB2-BD59-A6C34878D82A}">
                    <a16:rowId xmlns:a16="http://schemas.microsoft.com/office/drawing/2014/main" val="3062287070"/>
                  </a:ext>
                </a:extLst>
              </a:tr>
            </a:tbl>
          </a:graphicData>
        </a:graphic>
      </p:graphicFrame>
      <p:sp>
        <p:nvSpPr>
          <p:cNvPr id="21" name="TextBox 20">
            <a:extLst>
              <a:ext uri="{FF2B5EF4-FFF2-40B4-BE49-F238E27FC236}">
                <a16:creationId xmlns:a16="http://schemas.microsoft.com/office/drawing/2014/main" id="{2B7415F7-0A95-4ACE-8688-ACD5AA071B11}"/>
              </a:ext>
            </a:extLst>
          </p:cNvPr>
          <p:cNvSpPr txBox="1"/>
          <p:nvPr/>
        </p:nvSpPr>
        <p:spPr>
          <a:xfrm>
            <a:off x="-1" y="2123262"/>
            <a:ext cx="4427622" cy="369332"/>
          </a:xfrm>
          <a:prstGeom prst="rect">
            <a:avLst/>
          </a:prstGeom>
          <a:noFill/>
        </p:spPr>
        <p:txBody>
          <a:bodyPr wrap="square" rtlCol="0">
            <a:spAutoFit/>
          </a:bodyPr>
          <a:lstStyle/>
          <a:p>
            <a:r>
              <a:rPr lang="en-GB" b="1" dirty="0">
                <a:solidFill>
                  <a:schemeClr val="tx2">
                    <a:lumMod val="75000"/>
                  </a:schemeClr>
                </a:solidFill>
              </a:rPr>
              <a:t>LTS vs STS Analysis – December 2024</a:t>
            </a:r>
          </a:p>
        </p:txBody>
      </p:sp>
      <p:sp>
        <p:nvSpPr>
          <p:cNvPr id="26" name="TextBox 25">
            <a:extLst>
              <a:ext uri="{FF2B5EF4-FFF2-40B4-BE49-F238E27FC236}">
                <a16:creationId xmlns:a16="http://schemas.microsoft.com/office/drawing/2014/main" id="{571B4131-032C-46D3-9EA0-8510070FE64A}"/>
              </a:ext>
            </a:extLst>
          </p:cNvPr>
          <p:cNvSpPr txBox="1"/>
          <p:nvPr/>
        </p:nvSpPr>
        <p:spPr>
          <a:xfrm>
            <a:off x="5301782" y="2294979"/>
            <a:ext cx="6608936" cy="1785104"/>
          </a:xfrm>
          <a:prstGeom prst="rect">
            <a:avLst/>
          </a:prstGeom>
          <a:noFill/>
          <a:ln>
            <a:solidFill>
              <a:schemeClr val="tx2"/>
            </a:solidFill>
          </a:ln>
        </p:spPr>
        <p:txBody>
          <a:bodyPr wrap="square" rtlCol="0">
            <a:spAutoFit/>
          </a:bodyPr>
          <a:lstStyle/>
          <a:p>
            <a:r>
              <a:rPr lang="en-GB" sz="1000" b="1" dirty="0">
                <a:solidFill>
                  <a:schemeClr val="tx2">
                    <a:lumMod val="75000"/>
                  </a:schemeClr>
                </a:solidFill>
              </a:rPr>
              <a:t>Supporting our employees to maintain attendance:</a:t>
            </a:r>
          </a:p>
          <a:p>
            <a:pPr marL="171450" indent="-171450">
              <a:buFont typeface="Arial" panose="020B0604020202020204" pitchFamily="34" charset="0"/>
              <a:buChar char="•"/>
            </a:pPr>
            <a:r>
              <a:rPr lang="en-GB" sz="1000" dirty="0">
                <a:solidFill>
                  <a:schemeClr val="tx2">
                    <a:lumMod val="75000"/>
                  </a:schemeClr>
                </a:solidFill>
              </a:rPr>
              <a:t>Monthly Events Calendar for Occupational Health &amp; Staff Wellbeing.</a:t>
            </a:r>
          </a:p>
          <a:p>
            <a:pPr marL="171450" indent="-171450">
              <a:buFont typeface="Arial" panose="020B0604020202020204" pitchFamily="34" charset="0"/>
              <a:buChar char="•"/>
            </a:pPr>
            <a:r>
              <a:rPr lang="en-GB" sz="1000" dirty="0">
                <a:solidFill>
                  <a:schemeClr val="tx2">
                    <a:lumMod val="75000"/>
                  </a:schemeClr>
                </a:solidFill>
              </a:rPr>
              <a:t>Wellbeing resource pack available to all employees.</a:t>
            </a:r>
          </a:p>
          <a:p>
            <a:pPr marL="171450" indent="-171450">
              <a:buFont typeface="Arial" panose="020B0604020202020204" pitchFamily="34" charset="0"/>
              <a:buChar char="•"/>
            </a:pPr>
            <a:r>
              <a:rPr lang="en-GB" sz="1000" dirty="0">
                <a:solidFill>
                  <a:schemeClr val="tx2">
                    <a:lumMod val="75000"/>
                  </a:schemeClr>
                </a:solidFill>
              </a:rPr>
              <a:t>Access to Guardian Services and working in partnership with Trade Union colleagues.</a:t>
            </a:r>
          </a:p>
          <a:p>
            <a:pPr marL="171450" indent="-171450">
              <a:buFont typeface="Arial" panose="020B0604020202020204" pitchFamily="34" charset="0"/>
              <a:buChar char="•"/>
            </a:pPr>
            <a:r>
              <a:rPr lang="en-GB" sz="1000" dirty="0">
                <a:solidFill>
                  <a:schemeClr val="tx2">
                    <a:lumMod val="75000"/>
                  </a:schemeClr>
                </a:solidFill>
              </a:rPr>
              <a:t>Refresh and roll out of MAAW Training to all leaders, reinforcing compassionate leadership and supporting employees to maintain attendance, return to work.</a:t>
            </a:r>
          </a:p>
          <a:p>
            <a:pPr marL="171450" indent="-171450">
              <a:buFont typeface="Arial" panose="020B0604020202020204" pitchFamily="34" charset="0"/>
              <a:buChar char="•"/>
            </a:pPr>
            <a:r>
              <a:rPr lang="en-GB" sz="1000" dirty="0">
                <a:solidFill>
                  <a:schemeClr val="tx2">
                    <a:lumMod val="75000"/>
                  </a:schemeClr>
                </a:solidFill>
              </a:rPr>
              <a:t>Introduction of Tailored Adjustment training for leaders – encouraging flexibility to work arrangement and prevent absence.</a:t>
            </a:r>
          </a:p>
          <a:p>
            <a:pPr marL="171450" indent="-171450">
              <a:buFont typeface="Arial" panose="020B0604020202020204" pitchFamily="34" charset="0"/>
              <a:buChar char="•"/>
            </a:pPr>
            <a:r>
              <a:rPr lang="en-GB" sz="1000" dirty="0">
                <a:solidFill>
                  <a:schemeClr val="tx2">
                    <a:lumMod val="75000"/>
                  </a:schemeClr>
                </a:solidFill>
              </a:rPr>
              <a:t>Carers Support Group – our data supports that a high percentage of Anxiety/Stress is due to caring responsibilities. Leaders are encouraged to provide flexible working arrangements to support and to signpost employees to the Carers Support Group at each Service Group.</a:t>
            </a:r>
            <a:endParaRPr lang="en-GB" dirty="0">
              <a:solidFill>
                <a:schemeClr val="tx2">
                  <a:lumMod val="75000"/>
                </a:schemeClr>
              </a:solidFill>
            </a:endParaRPr>
          </a:p>
        </p:txBody>
      </p:sp>
      <p:sp>
        <p:nvSpPr>
          <p:cNvPr id="29" name="TextBox 28">
            <a:extLst>
              <a:ext uri="{FF2B5EF4-FFF2-40B4-BE49-F238E27FC236}">
                <a16:creationId xmlns:a16="http://schemas.microsoft.com/office/drawing/2014/main" id="{0F5585DF-887C-40FB-8245-859FF1E9DC0A}"/>
              </a:ext>
            </a:extLst>
          </p:cNvPr>
          <p:cNvSpPr txBox="1"/>
          <p:nvPr/>
        </p:nvSpPr>
        <p:spPr>
          <a:xfrm>
            <a:off x="5235120" y="4310383"/>
            <a:ext cx="6742261" cy="2092881"/>
          </a:xfrm>
          <a:prstGeom prst="rect">
            <a:avLst/>
          </a:prstGeom>
          <a:noFill/>
          <a:ln>
            <a:solidFill>
              <a:schemeClr val="tx2"/>
            </a:solidFill>
          </a:ln>
        </p:spPr>
        <p:txBody>
          <a:bodyPr wrap="square" rtlCol="0">
            <a:spAutoFit/>
          </a:bodyPr>
          <a:lstStyle/>
          <a:p>
            <a:r>
              <a:rPr lang="en-GB" sz="1000" b="1" dirty="0">
                <a:solidFill>
                  <a:schemeClr val="tx2">
                    <a:lumMod val="75000"/>
                  </a:schemeClr>
                </a:solidFill>
              </a:rPr>
              <a:t>Action plans in place to reduce absenteeism in hot spot areas:</a:t>
            </a:r>
          </a:p>
          <a:p>
            <a:pPr marL="285750" indent="-285750">
              <a:buFont typeface="Arial" panose="020B0604020202020204" pitchFamily="34" charset="0"/>
              <a:buChar char="•"/>
            </a:pPr>
            <a:r>
              <a:rPr lang="en-GB" sz="1000" dirty="0">
                <a:solidFill>
                  <a:schemeClr val="tx2">
                    <a:lumMod val="75000"/>
                  </a:schemeClr>
                </a:solidFill>
              </a:rPr>
              <a:t>11.89% in COO Directorate mainly driven by long term absence within Hotel Services. Targeted Intervention Groups have been established within these areas to ensure clear actions and deliverables are set and achieved.</a:t>
            </a:r>
          </a:p>
          <a:p>
            <a:pPr marL="285750" indent="-285750">
              <a:buFont typeface="Arial" panose="020B0604020202020204" pitchFamily="34" charset="0"/>
              <a:buChar char="•"/>
            </a:pPr>
            <a:r>
              <a:rPr lang="en-GB" sz="1000" dirty="0">
                <a:solidFill>
                  <a:schemeClr val="tx2">
                    <a:lumMod val="75000"/>
                  </a:schemeClr>
                </a:solidFill>
              </a:rPr>
              <a:t>MH&amp;LD remains the Service Group with the highest levels of absence, at 8.62%, a 1% increase since the last quarte. Stress/anxiety/depression reported as highest reason for absence. Dedicated staff counsellor to support early intervention/prevention of sickness absence, targeting areas of high work related stress, TRIM support continues and psychology group wellbeing sessions twice a month for overseas nurses to prevent absence and to support the anxiety of transition.</a:t>
            </a:r>
          </a:p>
          <a:p>
            <a:pPr marL="285750" indent="-285750">
              <a:buFont typeface="Arial" panose="020B0604020202020204" pitchFamily="34" charset="0"/>
              <a:buChar char="•"/>
            </a:pPr>
            <a:r>
              <a:rPr lang="en-GB" sz="1000" dirty="0">
                <a:solidFill>
                  <a:schemeClr val="tx2">
                    <a:lumMod val="75000"/>
                  </a:schemeClr>
                </a:solidFill>
              </a:rPr>
              <a:t>PCCT were the Service Group with the lowest % sickness absence at 6.91%. Anxiety/Stress Depression reported as highest reason for absence. TRIM support available, deep dive into absence continues, Wellbeing action plan in development.</a:t>
            </a:r>
          </a:p>
          <a:p>
            <a:pPr marL="285750" indent="-285750">
              <a:buFont typeface="Arial" panose="020B0604020202020204" pitchFamily="34" charset="0"/>
              <a:buChar char="•"/>
            </a:pPr>
            <a:r>
              <a:rPr lang="en-GB" sz="1000" dirty="0">
                <a:solidFill>
                  <a:schemeClr val="tx2">
                    <a:lumMod val="75000"/>
                  </a:schemeClr>
                </a:solidFill>
              </a:rPr>
              <a:t>Both Morriston and NPTS Service Groups saw a 0.6% increase in sickness absence since the last quarter. Anxiety/stress/depression remain the highest reason for long term absence, both SG’s saw a rise in short term absence due to cough/cold/flu cases. Action plans to address absence in both area’s continue to be monitored and implemented.</a:t>
            </a:r>
            <a:endParaRPr lang="en-GB" dirty="0">
              <a:solidFill>
                <a:schemeClr val="tx2">
                  <a:lumMod val="75000"/>
                </a:schemeClr>
              </a:solidFill>
            </a:endParaRPr>
          </a:p>
        </p:txBody>
      </p:sp>
      <p:pic>
        <p:nvPicPr>
          <p:cNvPr id="17" name="Picture 16">
            <a:hlinkClick r:id="rId3"/>
            <a:extLst>
              <a:ext uri="{FF2B5EF4-FFF2-40B4-BE49-F238E27FC236}">
                <a16:creationId xmlns:a16="http://schemas.microsoft.com/office/drawing/2014/main" id="{29560FB4-F394-440E-AE47-1E722C383697}"/>
              </a:ext>
            </a:extLst>
          </p:cNvPr>
          <p:cNvPicPr/>
          <p:nvPr/>
        </p:nvPicPr>
        <p:blipFill rotWithShape="1">
          <a:blip r:embed="rId4">
            <a:extLst>
              <a:ext uri="{28A0092B-C50C-407E-A947-70E740481C1C}">
                <a14:useLocalDpi xmlns:a14="http://schemas.microsoft.com/office/drawing/2010/main" val="0"/>
              </a:ext>
            </a:extLst>
          </a:blip>
          <a:srcRect r="10481" b="33766"/>
          <a:stretch/>
        </p:blipFill>
        <p:spPr bwMode="auto">
          <a:xfrm>
            <a:off x="161725" y="2450547"/>
            <a:ext cx="4905295" cy="1617055"/>
          </a:xfrm>
          <a:prstGeom prst="rect">
            <a:avLst/>
          </a:prstGeom>
          <a:noFill/>
          <a:ln>
            <a:noFill/>
          </a:ln>
          <a:extLst>
            <a:ext uri="{53640926-AAD7-44D8-BBD7-CCE9431645EC}">
              <a14:shadowObscured xmlns:a14="http://schemas.microsoft.com/office/drawing/2010/main"/>
            </a:ext>
          </a:extLst>
        </p:spPr>
      </p:pic>
      <p:pic>
        <p:nvPicPr>
          <p:cNvPr id="18" name="Picture 17">
            <a:hlinkClick r:id="rId3"/>
            <a:extLst>
              <a:ext uri="{FF2B5EF4-FFF2-40B4-BE49-F238E27FC236}">
                <a16:creationId xmlns:a16="http://schemas.microsoft.com/office/drawing/2014/main" id="{679AD681-103A-4B8F-AD7A-A5475A858543}"/>
              </a:ext>
            </a:extLst>
          </p:cNvPr>
          <p:cNvPicPr/>
          <p:nvPr/>
        </p:nvPicPr>
        <p:blipFill rotWithShape="1">
          <a:blip r:embed="rId5">
            <a:extLst>
              <a:ext uri="{28A0092B-C50C-407E-A947-70E740481C1C}">
                <a14:useLocalDpi xmlns:a14="http://schemas.microsoft.com/office/drawing/2010/main" val="0"/>
              </a:ext>
            </a:extLst>
          </a:blip>
          <a:srcRect t="3223" r="12032" b="39413"/>
          <a:stretch/>
        </p:blipFill>
        <p:spPr bwMode="auto">
          <a:xfrm>
            <a:off x="119668" y="4567716"/>
            <a:ext cx="5021385" cy="1492554"/>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0812523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97093" y="229607"/>
            <a:ext cx="11528607" cy="219385"/>
          </a:xfrm>
        </p:spPr>
        <p:txBody>
          <a:bodyPr>
            <a:noAutofit/>
          </a:bodyPr>
          <a:lstStyle/>
          <a:p>
            <a:r>
              <a:rPr lang="pt-BR" sz="3600" dirty="0"/>
              <a:t>Managing Attendance at Work Action Plan </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502971" y="1844415"/>
            <a:ext cx="10556853" cy="4286878"/>
          </a:xfrm>
        </p:spPr>
        <p:txBody>
          <a:bodyPr>
            <a:normAutofit/>
          </a:bodyPr>
          <a:lstStyle/>
          <a:p>
            <a:endParaRPr lang="pt-BR" sz="2400" dirty="0"/>
          </a:p>
          <a:p>
            <a:pPr marL="457200" indent="-457200">
              <a:buFont typeface="Arial" panose="020B0604020202020204" pitchFamily="34" charset="0"/>
              <a:buChar char="•"/>
            </a:pPr>
            <a:endParaRPr lang="pt-BR" sz="2400" dirty="0"/>
          </a:p>
        </p:txBody>
      </p:sp>
      <p:graphicFrame>
        <p:nvGraphicFramePr>
          <p:cNvPr id="5" name="Table 4">
            <a:extLst>
              <a:ext uri="{FF2B5EF4-FFF2-40B4-BE49-F238E27FC236}">
                <a16:creationId xmlns:a16="http://schemas.microsoft.com/office/drawing/2014/main" id="{8DF3DDFF-1FFB-41C9-8C29-D6B9FD0F4BB0}"/>
              </a:ext>
            </a:extLst>
          </p:cNvPr>
          <p:cNvGraphicFramePr>
            <a:graphicFrameLocks noGrp="1"/>
          </p:cNvGraphicFramePr>
          <p:nvPr>
            <p:extLst>
              <p:ext uri="{D42A27DB-BD31-4B8C-83A1-F6EECF244321}">
                <p14:modId xmlns:p14="http://schemas.microsoft.com/office/powerpoint/2010/main" val="2168568227"/>
              </p:ext>
            </p:extLst>
          </p:nvPr>
        </p:nvGraphicFramePr>
        <p:xfrm>
          <a:off x="450432" y="747134"/>
          <a:ext cx="11421927" cy="6038034"/>
        </p:xfrm>
        <a:graphic>
          <a:graphicData uri="http://schemas.openxmlformats.org/drawingml/2006/table">
            <a:tbl>
              <a:tblPr firstRow="1" bandRow="1">
                <a:tableStyleId>{5C22544A-7EE6-4342-B048-85BDC9FD1C3A}</a:tableStyleId>
              </a:tblPr>
              <a:tblGrid>
                <a:gridCol w="3314328">
                  <a:extLst>
                    <a:ext uri="{9D8B030D-6E8A-4147-A177-3AD203B41FA5}">
                      <a16:colId xmlns:a16="http://schemas.microsoft.com/office/drawing/2014/main" val="1038019945"/>
                    </a:ext>
                  </a:extLst>
                </a:gridCol>
                <a:gridCol w="2080521">
                  <a:extLst>
                    <a:ext uri="{9D8B030D-6E8A-4147-A177-3AD203B41FA5}">
                      <a16:colId xmlns:a16="http://schemas.microsoft.com/office/drawing/2014/main" val="2565391870"/>
                    </a:ext>
                  </a:extLst>
                </a:gridCol>
                <a:gridCol w="2145295">
                  <a:extLst>
                    <a:ext uri="{9D8B030D-6E8A-4147-A177-3AD203B41FA5}">
                      <a16:colId xmlns:a16="http://schemas.microsoft.com/office/drawing/2014/main" val="161177588"/>
                    </a:ext>
                  </a:extLst>
                </a:gridCol>
                <a:gridCol w="3881783">
                  <a:extLst>
                    <a:ext uri="{9D8B030D-6E8A-4147-A177-3AD203B41FA5}">
                      <a16:colId xmlns:a16="http://schemas.microsoft.com/office/drawing/2014/main" val="3316982641"/>
                    </a:ext>
                  </a:extLst>
                </a:gridCol>
              </a:tblGrid>
              <a:tr h="393865">
                <a:tc>
                  <a:txBody>
                    <a:bodyPr/>
                    <a:lstStyle/>
                    <a:p>
                      <a:pPr algn="l" rtl="0" fontAlgn="ctr"/>
                      <a:r>
                        <a:rPr lang="en-GB" sz="1100" b="1" i="0" u="none" strike="noStrike" baseline="0" dirty="0">
                          <a:solidFill>
                            <a:srgbClr val="1F4E79"/>
                          </a:solidFill>
                          <a:effectLst/>
                          <a:latin typeface="Calibri" panose="020F0502020204030204" pitchFamily="34" charset="0"/>
                        </a:rPr>
                        <a:t>Action</a:t>
                      </a:r>
                    </a:p>
                  </a:txBody>
                  <a:tcPr marL="6350" marR="6350" marT="6350" marB="0" anchor="ctr"/>
                </a:tc>
                <a:tc>
                  <a:txBody>
                    <a:bodyPr/>
                    <a:lstStyle/>
                    <a:p>
                      <a:pPr algn="l" rtl="0" fontAlgn="ctr"/>
                      <a:r>
                        <a:rPr lang="en-GB" sz="1100" b="1" i="0" u="none" strike="noStrike" baseline="0">
                          <a:solidFill>
                            <a:srgbClr val="1F4E79"/>
                          </a:solidFill>
                          <a:effectLst/>
                          <a:latin typeface="Calibri" panose="020F0502020204030204" pitchFamily="34" charset="0"/>
                        </a:rPr>
                        <a:t>Target Date</a:t>
                      </a:r>
                    </a:p>
                  </a:txBody>
                  <a:tcPr marL="6350" marR="6350" marT="6350" marB="0" anchor="ctr"/>
                </a:tc>
                <a:tc>
                  <a:txBody>
                    <a:bodyPr/>
                    <a:lstStyle/>
                    <a:p>
                      <a:pPr algn="l" rtl="0" fontAlgn="ctr"/>
                      <a:r>
                        <a:rPr lang="en-GB" sz="1100" b="1" i="0" u="none" strike="noStrike" baseline="0" dirty="0">
                          <a:solidFill>
                            <a:srgbClr val="1F4E79"/>
                          </a:solidFill>
                          <a:effectLst/>
                          <a:latin typeface="Calibri" panose="020F0502020204030204" pitchFamily="34" charset="0"/>
                        </a:rPr>
                        <a:t>Driven by</a:t>
                      </a:r>
                    </a:p>
                  </a:txBody>
                  <a:tcPr marL="6350" marR="6350" marT="6350" marB="0" anchor="ctr"/>
                </a:tc>
                <a:tc>
                  <a:txBody>
                    <a:bodyPr/>
                    <a:lstStyle/>
                    <a:p>
                      <a:pPr algn="l" rtl="0" fontAlgn="ctr"/>
                      <a:r>
                        <a:rPr lang="en-GB" sz="1100" b="1" i="0" u="none" strike="noStrike" baseline="0">
                          <a:solidFill>
                            <a:srgbClr val="1F4E79"/>
                          </a:solidFill>
                          <a:effectLst/>
                          <a:latin typeface="Calibri" panose="020F0502020204030204" pitchFamily="34" charset="0"/>
                        </a:rPr>
                        <a:t>Progress Update</a:t>
                      </a:r>
                    </a:p>
                  </a:txBody>
                  <a:tcPr marL="6350" marR="6350" marT="6350" marB="0" anchor="ctr"/>
                </a:tc>
                <a:extLst>
                  <a:ext uri="{0D108BD9-81ED-4DB2-BD59-A6C34878D82A}">
                    <a16:rowId xmlns:a16="http://schemas.microsoft.com/office/drawing/2014/main" val="225289724"/>
                  </a:ext>
                </a:extLst>
              </a:tr>
              <a:tr h="589447">
                <a:tc>
                  <a:txBody>
                    <a:bodyPr/>
                    <a:lstStyle/>
                    <a:p>
                      <a:pPr algn="l" rtl="0" fontAlgn="ctr"/>
                      <a:r>
                        <a:rPr lang="en-GB" sz="1100" b="0" i="0" u="none" strike="noStrike" baseline="0" dirty="0">
                          <a:solidFill>
                            <a:srgbClr val="1F4E79"/>
                          </a:solidFill>
                          <a:effectLst/>
                          <a:latin typeface="Calibri" panose="020F0502020204030204" pitchFamily="34" charset="0"/>
                        </a:rPr>
                        <a:t>Develop a standardised Performance Framework for Health Board sickness absence reporting – common targets with Hywel Dda linked to Joint Committee</a:t>
                      </a:r>
                    </a:p>
                  </a:txBody>
                  <a:tcPr marL="6350" marR="6350" marT="6350" marB="0" anchor="ctr"/>
                </a:tc>
                <a:tc>
                  <a:txBody>
                    <a:bodyPr/>
                    <a:lstStyle/>
                    <a:p>
                      <a:pPr algn="l" rtl="0" fontAlgn="ctr"/>
                      <a:r>
                        <a:rPr lang="en-GB" sz="1100" b="0" i="0" u="none" strike="noStrike" baseline="0" dirty="0">
                          <a:solidFill>
                            <a:srgbClr val="1F4E79"/>
                          </a:solidFill>
                          <a:effectLst/>
                          <a:latin typeface="Calibri" panose="020F0502020204030204" pitchFamily="34" charset="0"/>
                        </a:rPr>
                        <a:t>01/04/2025</a:t>
                      </a:r>
                    </a:p>
                  </a:txBody>
                  <a:tcPr marL="6350" marR="6350" marT="6350" marB="0" anchor="ctr"/>
                </a:tc>
                <a:tc>
                  <a:txBody>
                    <a:bodyPr/>
                    <a:lstStyle/>
                    <a:p>
                      <a:pPr algn="l" rtl="0" fontAlgn="ctr"/>
                      <a:r>
                        <a:rPr lang="en-GB" sz="1100" b="0" i="0" u="none" strike="noStrike" baseline="0">
                          <a:solidFill>
                            <a:srgbClr val="1F4E79"/>
                          </a:solidFill>
                          <a:effectLst/>
                          <a:latin typeface="Calibri" panose="020F0502020204030204" pitchFamily="34" charset="0"/>
                        </a:rPr>
                        <a:t>Emma Owen/Jessica Rogers/Melanie Dellibovi</a:t>
                      </a:r>
                    </a:p>
                  </a:txBody>
                  <a:tcPr marL="6350" marR="6350" marT="6350" marB="0" anchor="ctr"/>
                </a:tc>
                <a:tc>
                  <a:txBody>
                    <a:bodyPr/>
                    <a:lstStyle/>
                    <a:p>
                      <a:pPr algn="l" rtl="0" fontAlgn="ctr"/>
                      <a:r>
                        <a:rPr lang="en-GB" sz="1100" b="0" i="0" u="none" strike="noStrike" baseline="0" dirty="0">
                          <a:solidFill>
                            <a:schemeClr val="accent1">
                              <a:lumMod val="50000"/>
                            </a:schemeClr>
                          </a:solidFill>
                          <a:effectLst/>
                          <a:latin typeface="Calibri" panose="020F0502020204030204" pitchFamily="34" charset="0"/>
                        </a:rPr>
                        <a:t>Draft presented to R&amp;S Board – </a:t>
                      </a:r>
                      <a:r>
                        <a:rPr lang="en-GB" sz="1100" b="0" i="0" u="none" strike="noStrike" baseline="0" dirty="0">
                          <a:solidFill>
                            <a:schemeClr val="accent2"/>
                          </a:solidFill>
                          <a:effectLst/>
                          <a:latin typeface="Calibri" panose="020F0502020204030204" pitchFamily="34" charset="0"/>
                        </a:rPr>
                        <a:t>Ongoing Action. </a:t>
                      </a:r>
                      <a:endParaRPr lang="en-GB" sz="1100" b="0" i="0" u="none" strike="noStrike" baseline="0" dirty="0">
                        <a:solidFill>
                          <a:srgbClr val="9E4ECA"/>
                        </a:solidFill>
                        <a:effectLst/>
                        <a:latin typeface="Calibri" panose="020F0502020204030204" pitchFamily="34" charset="0"/>
                      </a:endParaRPr>
                    </a:p>
                  </a:txBody>
                  <a:tcPr marL="6350" marR="6350" marT="6350" marB="0" anchor="ctr"/>
                </a:tc>
                <a:extLst>
                  <a:ext uri="{0D108BD9-81ED-4DB2-BD59-A6C34878D82A}">
                    <a16:rowId xmlns:a16="http://schemas.microsoft.com/office/drawing/2014/main" val="2028456776"/>
                  </a:ext>
                </a:extLst>
              </a:tr>
              <a:tr h="713498">
                <a:tc>
                  <a:txBody>
                    <a:bodyPr/>
                    <a:lstStyle/>
                    <a:p>
                      <a:pPr algn="l" rtl="0" fontAlgn="ctr"/>
                      <a:r>
                        <a:rPr lang="en-GB" sz="1100" b="0" i="0" u="none" strike="noStrike" baseline="0" dirty="0">
                          <a:solidFill>
                            <a:srgbClr val="1F4E79"/>
                          </a:solidFill>
                          <a:effectLst/>
                          <a:latin typeface="Calibri" panose="020F0502020204030204" pitchFamily="34" charset="0"/>
                        </a:rPr>
                        <a:t>Absence data to reflect current position identify HB trends LTS/STS, HB hot spot areas  </a:t>
                      </a:r>
                    </a:p>
                  </a:txBody>
                  <a:tcPr marL="6350" marR="6350" marT="6350" marB="0" anchor="ctr"/>
                </a:tc>
                <a:tc>
                  <a:txBody>
                    <a:bodyPr/>
                    <a:lstStyle/>
                    <a:p>
                      <a:pPr algn="l" rtl="0" fontAlgn="ctr"/>
                      <a:r>
                        <a:rPr lang="en-GB" sz="1100" b="0" i="0" u="none" strike="noStrike" baseline="0" dirty="0">
                          <a:solidFill>
                            <a:srgbClr val="1F4E79"/>
                          </a:solidFill>
                          <a:effectLst/>
                          <a:latin typeface="Calibri" panose="020F0502020204030204" pitchFamily="34" charset="0"/>
                        </a:rPr>
                        <a:t>01/04/2025</a:t>
                      </a:r>
                    </a:p>
                  </a:txBody>
                  <a:tcPr marL="6350" marR="6350" marT="6350" marB="0" anchor="ctr"/>
                </a:tc>
                <a:tc>
                  <a:txBody>
                    <a:bodyPr/>
                    <a:lstStyle/>
                    <a:p>
                      <a:pPr algn="l" rtl="0" fontAlgn="ctr"/>
                      <a:r>
                        <a:rPr lang="en-GB" sz="1100" b="0" i="0" u="none" strike="noStrike" baseline="0" dirty="0">
                          <a:solidFill>
                            <a:srgbClr val="1F4E79"/>
                          </a:solidFill>
                          <a:effectLst/>
                          <a:latin typeface="Calibri" panose="020F0502020204030204" pitchFamily="34" charset="0"/>
                        </a:rPr>
                        <a:t>Emma Evans/Melanie Dellibovi</a:t>
                      </a:r>
                    </a:p>
                  </a:txBody>
                  <a:tcPr marL="6350" marR="6350" marT="6350" marB="0" anchor="ctr"/>
                </a:tc>
                <a:tc>
                  <a:txBody>
                    <a:bodyPr/>
                    <a:lstStyle/>
                    <a:p>
                      <a:pPr algn="l" rtl="0" fontAlgn="ctr"/>
                      <a:r>
                        <a:rPr lang="en-GB" sz="1100" b="0" i="0" u="none" strike="noStrike" baseline="0" dirty="0">
                          <a:solidFill>
                            <a:srgbClr val="1F4E79"/>
                          </a:solidFill>
                          <a:effectLst/>
                          <a:latin typeface="Calibri" panose="020F0502020204030204" pitchFamily="34" charset="0"/>
                        </a:rPr>
                        <a:t>Workforce Dashboard has been developed – actively engaging with key stakeholders to obtain feedback to support further role out. </a:t>
                      </a:r>
                      <a:r>
                        <a:rPr lang="en-GB" sz="1100" b="0" i="0" u="none" strike="noStrike" baseline="0" dirty="0">
                          <a:solidFill>
                            <a:schemeClr val="accent2"/>
                          </a:solidFill>
                          <a:effectLst/>
                          <a:latin typeface="Calibri" panose="020F0502020204030204" pitchFamily="34" charset="0"/>
                        </a:rPr>
                        <a:t>Ongoing Action. </a:t>
                      </a:r>
                    </a:p>
                  </a:txBody>
                  <a:tcPr marL="6350" marR="6350" marT="6350" marB="0" anchor="ctr"/>
                </a:tc>
                <a:extLst>
                  <a:ext uri="{0D108BD9-81ED-4DB2-BD59-A6C34878D82A}">
                    <a16:rowId xmlns:a16="http://schemas.microsoft.com/office/drawing/2014/main" val="74896292"/>
                  </a:ext>
                </a:extLst>
              </a:tr>
              <a:tr h="713498">
                <a:tc>
                  <a:txBody>
                    <a:bodyPr/>
                    <a:lstStyle/>
                    <a:p>
                      <a:pPr algn="l" rtl="0" fontAlgn="ctr"/>
                      <a:r>
                        <a:rPr lang="en-GB" sz="1100" b="0" i="0" u="none" strike="noStrike" baseline="0" dirty="0">
                          <a:solidFill>
                            <a:srgbClr val="1F4E79"/>
                          </a:solidFill>
                          <a:effectLst/>
                          <a:latin typeface="Calibri" panose="020F0502020204030204" pitchFamily="34" charset="0"/>
                        </a:rPr>
                        <a:t>Service Group Deep Dives – identify hot spot areas, further develop action plans</a:t>
                      </a:r>
                    </a:p>
                  </a:txBody>
                  <a:tcPr marL="6350" marR="6350" marT="6350" marB="0" anchor="ctr"/>
                </a:tc>
                <a:tc>
                  <a:txBody>
                    <a:bodyPr/>
                    <a:lstStyle/>
                    <a:p>
                      <a:pPr algn="l" rtl="0" fontAlgn="ctr"/>
                      <a:r>
                        <a:rPr lang="en-GB" sz="1100" b="0" i="0" u="none" strike="noStrike" baseline="0" dirty="0">
                          <a:solidFill>
                            <a:srgbClr val="1F4E79"/>
                          </a:solidFill>
                          <a:effectLst/>
                          <a:latin typeface="Calibri" panose="020F0502020204030204" pitchFamily="34" charset="0"/>
                        </a:rPr>
                        <a:t>01/04/2025</a:t>
                      </a:r>
                    </a:p>
                  </a:txBody>
                  <a:tcPr marL="6350" marR="6350" marT="6350" marB="0" anchor="ctr"/>
                </a:tc>
                <a:tc>
                  <a:txBody>
                    <a:bodyPr/>
                    <a:lstStyle/>
                    <a:p>
                      <a:pPr algn="l" rtl="0" fontAlgn="ctr"/>
                      <a:r>
                        <a:rPr lang="en-GB" sz="1100" b="0" i="0" u="none" strike="noStrike" baseline="0">
                          <a:solidFill>
                            <a:srgbClr val="1F4E79"/>
                          </a:solidFill>
                          <a:effectLst/>
                          <a:latin typeface="Calibri" panose="020F0502020204030204" pitchFamily="34" charset="0"/>
                        </a:rPr>
                        <a:t>HRBPs</a:t>
                      </a:r>
                    </a:p>
                  </a:txBody>
                  <a:tcPr marL="6350" marR="6350" marT="6350" marB="0" anchor="ctr"/>
                </a:tc>
                <a:tc>
                  <a:txBody>
                    <a:bodyPr/>
                    <a:lstStyle/>
                    <a:p>
                      <a:pPr algn="l" rtl="0" fontAlgn="ctr"/>
                      <a:r>
                        <a:rPr lang="en-GB" sz="1100" b="0" i="0" u="none" strike="noStrike" baseline="0" dirty="0">
                          <a:solidFill>
                            <a:srgbClr val="1F4E79"/>
                          </a:solidFill>
                          <a:effectLst/>
                          <a:latin typeface="Calibri" panose="020F0502020204030204" pitchFamily="34" charset="0"/>
                        </a:rPr>
                        <a:t>Findings and action plans developed from each deep dive will be reported to WOD Committee</a:t>
                      </a:r>
                      <a:r>
                        <a:rPr lang="en-GB" sz="1100" b="0" i="0" u="none" strike="noStrike" baseline="0" dirty="0">
                          <a:solidFill>
                            <a:schemeClr val="accent1">
                              <a:lumMod val="50000"/>
                            </a:schemeClr>
                          </a:solidFill>
                          <a:effectLst/>
                          <a:latin typeface="Calibri" panose="020F0502020204030204" pitchFamily="34" charset="0"/>
                        </a:rPr>
                        <a:t> -Morriston, NPT/Singleton service groups having made presentations; Estates &amp; Support Services to attend next committee</a:t>
                      </a:r>
                      <a:r>
                        <a:rPr lang="en-GB" sz="1100" b="0" i="0" u="none" strike="noStrike" baseline="0" dirty="0">
                          <a:solidFill>
                            <a:srgbClr val="FF0000"/>
                          </a:solidFill>
                          <a:effectLst/>
                          <a:latin typeface="Calibri" panose="020F0502020204030204" pitchFamily="34" charset="0"/>
                        </a:rPr>
                        <a:t>. </a:t>
                      </a:r>
                      <a:r>
                        <a:rPr lang="en-GB" sz="1100" b="0" i="0" u="none" strike="noStrike" baseline="0" dirty="0">
                          <a:solidFill>
                            <a:schemeClr val="accent2"/>
                          </a:solidFill>
                          <a:effectLst/>
                          <a:latin typeface="Calibri" panose="020F0502020204030204" pitchFamily="34" charset="0"/>
                        </a:rPr>
                        <a:t>Ongoing Action </a:t>
                      </a:r>
                      <a:endParaRPr lang="en-GB" sz="1100" b="0" i="0" u="none" strike="noStrike" baseline="0" dirty="0">
                        <a:solidFill>
                          <a:srgbClr val="FF0000"/>
                        </a:solidFill>
                        <a:effectLst/>
                        <a:latin typeface="Calibri" panose="020F0502020204030204" pitchFamily="34" charset="0"/>
                      </a:endParaRPr>
                    </a:p>
                  </a:txBody>
                  <a:tcPr marL="6350" marR="6350" marT="6350" marB="0" anchor="ctr"/>
                </a:tc>
                <a:extLst>
                  <a:ext uri="{0D108BD9-81ED-4DB2-BD59-A6C34878D82A}">
                    <a16:rowId xmlns:a16="http://schemas.microsoft.com/office/drawing/2014/main" val="1095056058"/>
                  </a:ext>
                </a:extLst>
              </a:tr>
              <a:tr h="589447">
                <a:tc>
                  <a:txBody>
                    <a:bodyPr/>
                    <a:lstStyle/>
                    <a:p>
                      <a:pPr algn="l" rtl="0" fontAlgn="ctr"/>
                      <a:r>
                        <a:rPr lang="en-GB" sz="1100" b="0" i="0" u="none" strike="noStrike" baseline="0" dirty="0">
                          <a:solidFill>
                            <a:srgbClr val="1F4E79"/>
                          </a:solidFill>
                          <a:effectLst/>
                          <a:latin typeface="Calibri" panose="020F0502020204030204" pitchFamily="34" charset="0"/>
                        </a:rPr>
                        <a:t>Conduct a holistic review of process &amp; practices Service Groups – identify opportunities for improvement</a:t>
                      </a:r>
                    </a:p>
                  </a:txBody>
                  <a:tcPr marL="6350" marR="6350" marT="6350" marB="0" anchor="ctr"/>
                </a:tc>
                <a:tc>
                  <a:txBody>
                    <a:bodyPr/>
                    <a:lstStyle/>
                    <a:p>
                      <a:pPr algn="l" rtl="0" fontAlgn="ctr"/>
                      <a:r>
                        <a:rPr lang="en-GB" sz="1100" b="0" i="0" u="none" strike="noStrike" baseline="0" dirty="0">
                          <a:solidFill>
                            <a:srgbClr val="1F4E79"/>
                          </a:solidFill>
                          <a:effectLst/>
                          <a:latin typeface="Calibri" panose="020F0502020204030204" pitchFamily="34" charset="0"/>
                        </a:rPr>
                        <a:t>01/04/2025</a:t>
                      </a:r>
                    </a:p>
                  </a:txBody>
                  <a:tcPr marL="6350" marR="6350" marT="6350" marB="0" anchor="ctr"/>
                </a:tc>
                <a:tc>
                  <a:txBody>
                    <a:bodyPr/>
                    <a:lstStyle/>
                    <a:p>
                      <a:pPr algn="l" rtl="0" fontAlgn="ctr"/>
                      <a:r>
                        <a:rPr lang="en-GB" sz="1100" b="0" i="0" u="none" strike="noStrike" baseline="0" dirty="0">
                          <a:solidFill>
                            <a:srgbClr val="1F4E79"/>
                          </a:solidFill>
                          <a:effectLst/>
                          <a:latin typeface="Calibri" panose="020F0502020204030204" pitchFamily="34" charset="0"/>
                        </a:rPr>
                        <a:t>Melanie Dellibovi</a:t>
                      </a:r>
                    </a:p>
                  </a:txBody>
                  <a:tcPr marL="6350" marR="6350" marT="6350" marB="0" anchor="ctr"/>
                </a:tc>
                <a:tc>
                  <a:txBody>
                    <a:bodyPr/>
                    <a:lstStyle/>
                    <a:p>
                      <a:pPr algn="l" rtl="0" fontAlgn="ctr"/>
                      <a:r>
                        <a:rPr lang="en-GB" sz="1100" b="0" i="0" u="none" strike="noStrike" baseline="0" dirty="0">
                          <a:solidFill>
                            <a:srgbClr val="1F4E79"/>
                          </a:solidFill>
                          <a:effectLst/>
                          <a:latin typeface="Calibri" panose="020F0502020204030204" pitchFamily="34" charset="0"/>
                        </a:rPr>
                        <a:t>A report on findings will be produced and shared with key stakeholders – what are we doing, what is working and what do we need to stop doing. </a:t>
                      </a:r>
                      <a:r>
                        <a:rPr lang="en-GB" sz="1100" b="0" i="0" u="none" strike="noStrike" baseline="0" dirty="0">
                          <a:solidFill>
                            <a:schemeClr val="accent2"/>
                          </a:solidFill>
                          <a:effectLst/>
                          <a:latin typeface="Calibri" panose="020F0502020204030204" pitchFamily="34" charset="0"/>
                        </a:rPr>
                        <a:t>Ongoing Action.</a:t>
                      </a:r>
                    </a:p>
                  </a:txBody>
                  <a:tcPr marL="6350" marR="6350" marT="6350" marB="0" anchor="ctr"/>
                </a:tc>
                <a:extLst>
                  <a:ext uri="{0D108BD9-81ED-4DB2-BD59-A6C34878D82A}">
                    <a16:rowId xmlns:a16="http://schemas.microsoft.com/office/drawing/2014/main" val="2732345827"/>
                  </a:ext>
                </a:extLst>
              </a:tr>
              <a:tr h="779975">
                <a:tc>
                  <a:txBody>
                    <a:bodyPr/>
                    <a:lstStyle/>
                    <a:p>
                      <a:pPr algn="l" rtl="0" fontAlgn="ctr"/>
                      <a:r>
                        <a:rPr lang="en-GB" sz="1100" b="0" i="0" u="none" strike="noStrike" baseline="0" dirty="0">
                          <a:solidFill>
                            <a:srgbClr val="1F4E79"/>
                          </a:solidFill>
                          <a:effectLst/>
                          <a:latin typeface="Calibri" panose="020F0502020204030204" pitchFamily="34" charset="0"/>
                        </a:rPr>
                        <a:t>Rolling Programme - Managing Attendance at Work stand alone module. </a:t>
                      </a:r>
                    </a:p>
                  </a:txBody>
                  <a:tcPr marL="6350" marR="6350" marT="6350" marB="0" anchor="ctr"/>
                </a:tc>
                <a:tc>
                  <a:txBody>
                    <a:bodyPr/>
                    <a:lstStyle/>
                    <a:p>
                      <a:pPr algn="l" rtl="0" fontAlgn="ctr"/>
                      <a:r>
                        <a:rPr lang="en-GB" sz="1100" b="0" i="0" u="none" strike="noStrike" baseline="0" dirty="0">
                          <a:solidFill>
                            <a:srgbClr val="1F4E79"/>
                          </a:solidFill>
                          <a:effectLst/>
                          <a:latin typeface="Calibri" panose="020F0502020204030204" pitchFamily="34" charset="0"/>
                        </a:rPr>
                        <a:t>01/04/2025</a:t>
                      </a:r>
                    </a:p>
                  </a:txBody>
                  <a:tcPr marL="6350" marR="6350" marT="6350" marB="0" anchor="ctr"/>
                </a:tc>
                <a:tc>
                  <a:txBody>
                    <a:bodyPr/>
                    <a:lstStyle/>
                    <a:p>
                      <a:pPr algn="l" rtl="0" fontAlgn="ctr"/>
                      <a:r>
                        <a:rPr lang="en-GB" sz="1100" b="0" i="0" u="none" strike="noStrike" baseline="0">
                          <a:solidFill>
                            <a:srgbClr val="1F4E79"/>
                          </a:solidFill>
                          <a:effectLst/>
                          <a:latin typeface="Calibri" panose="020F0502020204030204" pitchFamily="34" charset="0"/>
                        </a:rPr>
                        <a:t>HR Team</a:t>
                      </a:r>
                    </a:p>
                  </a:txBody>
                  <a:tcPr marL="6350" marR="6350" marT="6350" marB="0" anchor="ctr"/>
                </a:tc>
                <a:tc>
                  <a:txBody>
                    <a:bodyPr/>
                    <a:lstStyle/>
                    <a:p>
                      <a:pPr algn="l" rtl="0" fontAlgn="ctr"/>
                      <a:r>
                        <a:rPr lang="en-GB" sz="1100" b="0" i="0" u="none" strike="noStrike" baseline="0" dirty="0">
                          <a:solidFill>
                            <a:srgbClr val="1F4E79"/>
                          </a:solidFill>
                          <a:effectLst/>
                          <a:latin typeface="Calibri" panose="020F0502020204030204" pitchFamily="34" charset="0"/>
                        </a:rPr>
                        <a:t>Metrics MAAW training attendance will be provided – AHRBP’s to publish schedule and send out teams invites to SG’s, whilst HR Ops work through uploading onto ESR. </a:t>
                      </a:r>
                      <a:r>
                        <a:rPr lang="en-GB" sz="1100" b="0" i="0" u="none" strike="noStrike" baseline="0" dirty="0">
                          <a:solidFill>
                            <a:schemeClr val="accent2"/>
                          </a:solidFill>
                          <a:effectLst/>
                          <a:latin typeface="Calibri" panose="020F0502020204030204" pitchFamily="34" charset="0"/>
                        </a:rPr>
                        <a:t>Ongoing Action. </a:t>
                      </a:r>
                    </a:p>
                  </a:txBody>
                  <a:tcPr marL="6350" marR="6350" marT="6350" marB="0" anchor="ctr"/>
                </a:tc>
                <a:extLst>
                  <a:ext uri="{0D108BD9-81ED-4DB2-BD59-A6C34878D82A}">
                    <a16:rowId xmlns:a16="http://schemas.microsoft.com/office/drawing/2014/main" val="1731558793"/>
                  </a:ext>
                </a:extLst>
              </a:tr>
              <a:tr h="665304">
                <a:tc>
                  <a:txBody>
                    <a:bodyPr/>
                    <a:lstStyle/>
                    <a:p>
                      <a:pPr algn="l" rtl="0" fontAlgn="ctr"/>
                      <a:r>
                        <a:rPr lang="en-GB" sz="1100" b="0" i="0" u="none" strike="noStrike" baseline="0" dirty="0">
                          <a:solidFill>
                            <a:srgbClr val="1F4E79"/>
                          </a:solidFill>
                          <a:effectLst/>
                          <a:latin typeface="Calibri" panose="020F0502020204030204" pitchFamily="34" charset="0"/>
                        </a:rPr>
                        <a:t>Publicise MAAW ‘How To’ guides to include bite size training as part of our Brilliant Basics platform</a:t>
                      </a:r>
                    </a:p>
                  </a:txBody>
                  <a:tcPr marL="6350" marR="6350" marT="6350" marB="0" anchor="ctr"/>
                </a:tc>
                <a:tc>
                  <a:txBody>
                    <a:bodyPr/>
                    <a:lstStyle/>
                    <a:p>
                      <a:pPr algn="l" rtl="0" fontAlgn="ctr"/>
                      <a:r>
                        <a:rPr lang="en-GB" sz="1100" b="0" i="0" u="none" strike="noStrike" baseline="0" dirty="0">
                          <a:solidFill>
                            <a:srgbClr val="1F4E79"/>
                          </a:solidFill>
                          <a:effectLst/>
                          <a:latin typeface="Calibri" panose="020F0502020204030204" pitchFamily="34" charset="0"/>
                        </a:rPr>
                        <a:t>31/01/2024</a:t>
                      </a:r>
                    </a:p>
                  </a:txBody>
                  <a:tcPr marL="6350" marR="6350" marT="6350" marB="0" anchor="ctr"/>
                </a:tc>
                <a:tc>
                  <a:txBody>
                    <a:bodyPr/>
                    <a:lstStyle/>
                    <a:p>
                      <a:pPr algn="l" rtl="0" fontAlgn="ctr"/>
                      <a:r>
                        <a:rPr lang="en-GB" sz="1100" b="0" i="0" u="none" strike="noStrike" baseline="0" dirty="0">
                          <a:solidFill>
                            <a:srgbClr val="1F4E79"/>
                          </a:solidFill>
                          <a:effectLst/>
                          <a:latin typeface="Calibri" panose="020F0502020204030204" pitchFamily="34" charset="0"/>
                        </a:rPr>
                        <a:t>HR Team</a:t>
                      </a:r>
                    </a:p>
                  </a:txBody>
                  <a:tcPr marL="6350" marR="6350" marT="6350" marB="0" anchor="ctr"/>
                </a:tc>
                <a:tc>
                  <a:txBody>
                    <a:bodyPr/>
                    <a:lstStyle/>
                    <a:p>
                      <a:pPr algn="l" rtl="0" fontAlgn="ctr"/>
                      <a:r>
                        <a:rPr lang="en-GB" sz="1100" b="0" i="0" u="none" strike="noStrike" baseline="0" dirty="0">
                          <a:solidFill>
                            <a:srgbClr val="1F4E79"/>
                          </a:solidFill>
                          <a:effectLst/>
                          <a:latin typeface="Calibri" panose="020F0502020204030204" pitchFamily="34" charset="0"/>
                        </a:rPr>
                        <a:t>How to guides </a:t>
                      </a:r>
                      <a:r>
                        <a:rPr lang="en-GB" sz="1100" b="0" i="0" u="none" strike="noStrike" baseline="0" dirty="0">
                          <a:solidFill>
                            <a:schemeClr val="accent1">
                              <a:lumMod val="50000"/>
                            </a:schemeClr>
                          </a:solidFill>
                          <a:effectLst/>
                          <a:latin typeface="Calibri" panose="020F0502020204030204" pitchFamily="34" charset="0"/>
                        </a:rPr>
                        <a:t>developed –  actively working with Communications on a comms plan.  Now available on </a:t>
                      </a:r>
                      <a:r>
                        <a:rPr lang="en-GB" sz="1100" b="0" i="0" u="none" strike="noStrike" baseline="0" dirty="0" err="1">
                          <a:solidFill>
                            <a:schemeClr val="accent1">
                              <a:lumMod val="50000"/>
                            </a:schemeClr>
                          </a:solidFill>
                          <a:effectLst/>
                          <a:latin typeface="Calibri" panose="020F0502020204030204" pitchFamily="34" charset="0"/>
                        </a:rPr>
                        <a:t>sharepoint</a:t>
                      </a:r>
                      <a:r>
                        <a:rPr lang="en-GB" sz="1100" b="0" i="0" u="none" strike="noStrike" baseline="0" dirty="0">
                          <a:solidFill>
                            <a:schemeClr val="accent1">
                              <a:lumMod val="50000"/>
                            </a:schemeClr>
                          </a:solidFill>
                          <a:effectLst/>
                          <a:latin typeface="Calibri" panose="020F0502020204030204" pitchFamily="34" charset="0"/>
                        </a:rPr>
                        <a:t> pages, signposted through Brilliant Basics. Continued development of further bite sized training. </a:t>
                      </a:r>
                      <a:r>
                        <a:rPr lang="en-GB" sz="1100" b="0" i="0" u="none" strike="noStrike" baseline="0" dirty="0">
                          <a:solidFill>
                            <a:schemeClr val="accent2"/>
                          </a:solidFill>
                          <a:effectLst/>
                          <a:latin typeface="Calibri" panose="020F0502020204030204" pitchFamily="34" charset="0"/>
                        </a:rPr>
                        <a:t>Ongoing Action. </a:t>
                      </a:r>
                      <a:endParaRPr lang="en-GB" sz="1100" b="0" i="0" u="none" strike="noStrike" baseline="0" dirty="0">
                        <a:solidFill>
                          <a:srgbClr val="1F4E79"/>
                        </a:solidFill>
                        <a:effectLst/>
                        <a:latin typeface="Calibri" panose="020F0502020204030204" pitchFamily="34" charset="0"/>
                      </a:endParaRPr>
                    </a:p>
                  </a:txBody>
                  <a:tcPr marL="6350" marR="6350" marT="6350" marB="0" anchor="ctr"/>
                </a:tc>
                <a:extLst>
                  <a:ext uri="{0D108BD9-81ED-4DB2-BD59-A6C34878D82A}">
                    <a16:rowId xmlns:a16="http://schemas.microsoft.com/office/drawing/2014/main" val="2037172146"/>
                  </a:ext>
                </a:extLst>
              </a:tr>
              <a:tr h="665304">
                <a:tc>
                  <a:txBody>
                    <a:bodyPr/>
                    <a:lstStyle/>
                    <a:p>
                      <a:pPr algn="l" rtl="0" fontAlgn="ctr"/>
                      <a:r>
                        <a:rPr lang="en-GB" sz="1100" b="0" i="0" u="none" strike="noStrike" baseline="0" dirty="0">
                          <a:solidFill>
                            <a:srgbClr val="1F4E79"/>
                          </a:solidFill>
                          <a:effectLst/>
                          <a:latin typeface="Calibri" panose="020F0502020204030204" pitchFamily="34" charset="0"/>
                        </a:rPr>
                        <a:t>Utilise Partnership Compact to enhance opportunities for employees to return to work which aligns with our commitment in the Welsh Government Non-Pay agreement </a:t>
                      </a:r>
                    </a:p>
                  </a:txBody>
                  <a:tcPr marL="6350" marR="6350" marT="6350" marB="0" anchor="ctr"/>
                </a:tc>
                <a:tc>
                  <a:txBody>
                    <a:bodyPr/>
                    <a:lstStyle/>
                    <a:p>
                      <a:pPr algn="l" rtl="0" fontAlgn="ctr"/>
                      <a:r>
                        <a:rPr lang="en-GB" sz="1100" b="0" i="0" u="none" strike="noStrike" baseline="0" dirty="0">
                          <a:solidFill>
                            <a:srgbClr val="1F4E79"/>
                          </a:solidFill>
                          <a:effectLst/>
                          <a:latin typeface="Calibri" panose="020F0502020204030204" pitchFamily="34" charset="0"/>
                        </a:rPr>
                        <a:t>01/04/2025</a:t>
                      </a:r>
                    </a:p>
                  </a:txBody>
                  <a:tcPr marL="6350" marR="6350" marT="6350" marB="0" anchor="ctr"/>
                </a:tc>
                <a:tc>
                  <a:txBody>
                    <a:bodyPr/>
                    <a:lstStyle/>
                    <a:p>
                      <a:pPr algn="l" rtl="0" fontAlgn="ctr"/>
                      <a:r>
                        <a:rPr lang="en-GB" sz="1100" b="0" i="0" u="none" strike="noStrike" baseline="0">
                          <a:solidFill>
                            <a:srgbClr val="1F4E79"/>
                          </a:solidFill>
                          <a:effectLst/>
                          <a:latin typeface="Calibri" panose="020F0502020204030204" pitchFamily="34" charset="0"/>
                        </a:rPr>
                        <a:t>HR/TU</a:t>
                      </a:r>
                    </a:p>
                  </a:txBody>
                  <a:tcPr marL="6350" marR="6350" marT="6350" marB="0" anchor="ctr"/>
                </a:tc>
                <a:tc>
                  <a:txBody>
                    <a:bodyPr/>
                    <a:lstStyle/>
                    <a:p>
                      <a:pPr algn="l" rtl="0" fontAlgn="ctr"/>
                      <a:r>
                        <a:rPr lang="en-GB" sz="1100" b="0" i="0" u="none" strike="noStrike" baseline="0" dirty="0">
                          <a:solidFill>
                            <a:srgbClr val="1F4E79"/>
                          </a:solidFill>
                          <a:effectLst/>
                          <a:latin typeface="Calibri" panose="020F0502020204030204" pitchFamily="34" charset="0"/>
                        </a:rPr>
                        <a:t>Currently exploring what more we can do in partnership - actively exploring any gaps in order to streamline the process. </a:t>
                      </a:r>
                      <a:r>
                        <a:rPr lang="en-GB" sz="1100" b="0" i="0" u="none" strike="noStrike" baseline="0" dirty="0">
                          <a:solidFill>
                            <a:schemeClr val="accent2"/>
                          </a:solidFill>
                          <a:effectLst/>
                          <a:latin typeface="Calibri" panose="020F0502020204030204" pitchFamily="34" charset="0"/>
                        </a:rPr>
                        <a:t>Ongoing Action</a:t>
                      </a:r>
                      <a:endParaRPr lang="en-GB" sz="1100" b="0" i="0" u="none" strike="noStrike" baseline="0" dirty="0">
                        <a:solidFill>
                          <a:srgbClr val="9E4ECA"/>
                        </a:solidFill>
                        <a:effectLst/>
                        <a:latin typeface="Calibri" panose="020F0502020204030204" pitchFamily="34" charset="0"/>
                      </a:endParaRPr>
                    </a:p>
                  </a:txBody>
                  <a:tcPr marL="6350" marR="6350" marT="6350" marB="0" anchor="ctr"/>
                </a:tc>
                <a:extLst>
                  <a:ext uri="{0D108BD9-81ED-4DB2-BD59-A6C34878D82A}">
                    <a16:rowId xmlns:a16="http://schemas.microsoft.com/office/drawing/2014/main" val="1926660099"/>
                  </a:ext>
                </a:extLst>
              </a:tr>
              <a:tr h="395214">
                <a:tc>
                  <a:txBody>
                    <a:bodyPr/>
                    <a:lstStyle/>
                    <a:p>
                      <a:pPr algn="l" rtl="0" fontAlgn="ctr"/>
                      <a:r>
                        <a:rPr lang="en-GB" sz="1100" b="0" i="0" u="none" strike="noStrike" baseline="0" dirty="0">
                          <a:solidFill>
                            <a:srgbClr val="1F4E79"/>
                          </a:solidFill>
                          <a:effectLst/>
                          <a:latin typeface="Calibri" panose="020F0502020204030204" pitchFamily="34" charset="0"/>
                        </a:rPr>
                        <a:t>Establish Healthy People Forum </a:t>
                      </a:r>
                    </a:p>
                  </a:txBody>
                  <a:tcPr marL="6350" marR="6350" marT="6350" marB="0" anchor="ctr"/>
                </a:tc>
                <a:tc>
                  <a:txBody>
                    <a:bodyPr/>
                    <a:lstStyle/>
                    <a:p>
                      <a:pPr algn="l" rtl="0" fontAlgn="ctr"/>
                      <a:r>
                        <a:rPr lang="en-GB" sz="1100" b="0" i="0" u="none" strike="noStrike" baseline="0" dirty="0">
                          <a:solidFill>
                            <a:srgbClr val="1F4E79"/>
                          </a:solidFill>
                          <a:effectLst/>
                          <a:latin typeface="Calibri" panose="020F0502020204030204" pitchFamily="34" charset="0"/>
                        </a:rPr>
                        <a:t>26/11/2024</a:t>
                      </a:r>
                    </a:p>
                  </a:txBody>
                  <a:tcPr marL="6350" marR="6350" marT="6350" marB="0" anchor="ctr"/>
                </a:tc>
                <a:tc>
                  <a:txBody>
                    <a:bodyPr/>
                    <a:lstStyle/>
                    <a:p>
                      <a:pPr algn="l" rtl="0" fontAlgn="ctr"/>
                      <a:r>
                        <a:rPr lang="en-GB" sz="1100" b="0" i="0" u="none" strike="noStrike" baseline="0" dirty="0">
                          <a:solidFill>
                            <a:srgbClr val="1F4E79"/>
                          </a:solidFill>
                          <a:effectLst/>
                          <a:latin typeface="Calibri" panose="020F0502020204030204" pitchFamily="34" charset="0"/>
                        </a:rPr>
                        <a:t>Paul Dunning/Melanie Dellibovi</a:t>
                      </a:r>
                    </a:p>
                  </a:txBody>
                  <a:tcPr marL="6350" marR="6350" marT="6350" marB="0" anchor="ctr"/>
                </a:tc>
                <a:tc>
                  <a:txBody>
                    <a:bodyPr/>
                    <a:lstStyle/>
                    <a:p>
                      <a:pPr algn="l" rtl="0" fontAlgn="ctr"/>
                      <a:r>
                        <a:rPr lang="en-GB" sz="1100" b="0" i="0" u="none" strike="noStrike" baseline="0" dirty="0">
                          <a:solidFill>
                            <a:schemeClr val="accent1">
                              <a:lumMod val="50000"/>
                            </a:schemeClr>
                          </a:solidFill>
                          <a:effectLst/>
                          <a:latin typeface="Calibri" panose="020F0502020204030204" pitchFamily="34" charset="0"/>
                        </a:rPr>
                        <a:t>Inaugural Forum on the 26-Nov-24. Date of next meeting 25-Feb-25</a:t>
                      </a:r>
                      <a:r>
                        <a:rPr lang="en-GB" sz="1100" b="0" i="0" u="none" strike="noStrike" baseline="0" dirty="0">
                          <a:solidFill>
                            <a:srgbClr val="00B050"/>
                          </a:solidFill>
                          <a:effectLst/>
                          <a:latin typeface="Calibri" panose="020F0502020204030204" pitchFamily="34" charset="0"/>
                        </a:rPr>
                        <a:t>.  </a:t>
                      </a:r>
                      <a:r>
                        <a:rPr lang="en-GB" sz="1100" b="0" i="0" u="none" strike="noStrike" baseline="0" dirty="0">
                          <a:solidFill>
                            <a:schemeClr val="accent2"/>
                          </a:solidFill>
                          <a:effectLst/>
                          <a:latin typeface="Calibri" panose="020F0502020204030204" pitchFamily="34" charset="0"/>
                        </a:rPr>
                        <a:t>Ongoing Action. </a:t>
                      </a:r>
                    </a:p>
                  </a:txBody>
                  <a:tcPr marL="6350" marR="6350" marT="6350" marB="0" anchor="ctr"/>
                </a:tc>
                <a:extLst>
                  <a:ext uri="{0D108BD9-81ED-4DB2-BD59-A6C34878D82A}">
                    <a16:rowId xmlns:a16="http://schemas.microsoft.com/office/drawing/2014/main" val="3731316834"/>
                  </a:ext>
                </a:extLst>
              </a:tr>
              <a:tr h="500538">
                <a:tc>
                  <a:txBody>
                    <a:bodyPr/>
                    <a:lstStyle/>
                    <a:p>
                      <a:pPr marL="0" marR="0" lvl="0" indent="0" algn="l" defTabSz="1507846" rtl="0" eaLnBrk="1" fontAlgn="ctr" latinLnBrk="0" hangingPunct="1">
                        <a:lnSpc>
                          <a:spcPct val="100000"/>
                        </a:lnSpc>
                        <a:spcBef>
                          <a:spcPts val="0"/>
                        </a:spcBef>
                        <a:spcAft>
                          <a:spcPts val="0"/>
                        </a:spcAft>
                        <a:buClrTx/>
                        <a:buSzTx/>
                        <a:buFontTx/>
                        <a:buNone/>
                        <a:tabLst/>
                        <a:defRPr/>
                      </a:pPr>
                      <a:r>
                        <a:rPr lang="en-GB" sz="1100" b="0" i="0" u="none" strike="noStrike" baseline="0" dirty="0">
                          <a:solidFill>
                            <a:srgbClr val="1F4E79"/>
                          </a:solidFill>
                          <a:effectLst/>
                          <a:latin typeface="Calibri" panose="020F0502020204030204" pitchFamily="34" charset="0"/>
                        </a:rPr>
                        <a:t>Continue to deliver OH&amp;WB early interventions and managers trainings</a:t>
                      </a:r>
                    </a:p>
                    <a:p>
                      <a:pPr algn="l" rtl="0" fontAlgn="ctr"/>
                      <a:endParaRPr lang="en-GB" sz="1100" b="0" i="0" u="none" strike="noStrike" baseline="0" dirty="0">
                        <a:solidFill>
                          <a:srgbClr val="1F4E79"/>
                        </a:solidFill>
                        <a:effectLst/>
                        <a:latin typeface="Calibri" panose="020F0502020204030204" pitchFamily="34" charset="0"/>
                      </a:endParaRPr>
                    </a:p>
                  </a:txBody>
                  <a:tcPr marL="6350" marR="6350" marT="6350" marB="0" anchor="ctr"/>
                </a:tc>
                <a:tc>
                  <a:txBody>
                    <a:bodyPr/>
                    <a:lstStyle/>
                    <a:p>
                      <a:pPr algn="l" rtl="0" fontAlgn="ctr"/>
                      <a:r>
                        <a:rPr lang="en-GB" sz="1100" b="0" i="0" u="none" strike="noStrike" baseline="0" dirty="0">
                          <a:solidFill>
                            <a:srgbClr val="1F4E79"/>
                          </a:solidFill>
                          <a:effectLst/>
                          <a:latin typeface="Calibri" panose="020F0502020204030204" pitchFamily="34" charset="0"/>
                        </a:rPr>
                        <a:t>01/04/25</a:t>
                      </a:r>
                    </a:p>
                  </a:txBody>
                  <a:tcPr marL="6350" marR="6350" marT="6350" marB="0" anchor="ctr"/>
                </a:tc>
                <a:tc>
                  <a:txBody>
                    <a:bodyPr/>
                    <a:lstStyle/>
                    <a:p>
                      <a:pPr algn="l" rtl="0" fontAlgn="ctr"/>
                      <a:r>
                        <a:rPr lang="en-GB" sz="1100" b="0" i="0" u="none" strike="noStrike" baseline="0">
                          <a:solidFill>
                            <a:srgbClr val="1F4E79"/>
                          </a:solidFill>
                          <a:effectLst/>
                          <a:latin typeface="Calibri" panose="020F0502020204030204" pitchFamily="34" charset="0"/>
                        </a:rPr>
                        <a:t>OH &amp; Wellbeing</a:t>
                      </a:r>
                    </a:p>
                  </a:txBody>
                  <a:tcPr marL="6350" marR="6350" marT="6350" marB="0" anchor="ctr"/>
                </a:tc>
                <a:tc>
                  <a:txBody>
                    <a:bodyPr/>
                    <a:lstStyle/>
                    <a:p>
                      <a:pPr algn="l" rtl="0" fontAlgn="ctr"/>
                      <a:r>
                        <a:rPr lang="en-GB" sz="1100" b="0" i="0" u="none" strike="noStrike" baseline="0" dirty="0" err="1">
                          <a:solidFill>
                            <a:srgbClr val="1F4E79"/>
                          </a:solidFill>
                          <a:effectLst/>
                          <a:latin typeface="Calibri" panose="020F0502020204030204" pitchFamily="34" charset="0"/>
                        </a:rPr>
                        <a:t>Mens</a:t>
                      </a:r>
                      <a:r>
                        <a:rPr lang="en-GB" sz="1100" b="0" i="0" u="none" strike="noStrike" baseline="0" dirty="0">
                          <a:solidFill>
                            <a:srgbClr val="1F4E79"/>
                          </a:solidFill>
                          <a:effectLst/>
                          <a:latin typeface="Calibri" panose="020F0502020204030204" pitchFamily="34" charset="0"/>
                        </a:rPr>
                        <a:t> Health, Staff Health Checks and Menopause training in-situ and related Comms for managers training in place. </a:t>
                      </a:r>
                      <a:endParaRPr lang="en-GB" sz="1100" b="0" i="0" u="none" strike="noStrike" baseline="0" dirty="0">
                        <a:solidFill>
                          <a:srgbClr val="FF0000"/>
                        </a:solidFill>
                        <a:effectLst/>
                        <a:latin typeface="Calibri" panose="020F0502020204030204" pitchFamily="34" charset="0"/>
                      </a:endParaRPr>
                    </a:p>
                  </a:txBody>
                  <a:tcPr marL="6350" marR="6350" marT="6350" marB="0" anchor="ctr"/>
                </a:tc>
                <a:extLst>
                  <a:ext uri="{0D108BD9-81ED-4DB2-BD59-A6C34878D82A}">
                    <a16:rowId xmlns:a16="http://schemas.microsoft.com/office/drawing/2014/main" val="420210939"/>
                  </a:ext>
                </a:extLst>
              </a:tr>
            </a:tbl>
          </a:graphicData>
        </a:graphic>
      </p:graphicFrame>
    </p:spTree>
    <p:extLst>
      <p:ext uri="{BB962C8B-B14F-4D97-AF65-F5344CB8AC3E}">
        <p14:creationId xmlns:p14="http://schemas.microsoft.com/office/powerpoint/2010/main" val="15563993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D96279-86B2-419B-B38B-E2DE4C64C925}"/>
              </a:ext>
            </a:extLst>
          </p:cNvPr>
          <p:cNvSpPr>
            <a:spLocks noGrp="1"/>
          </p:cNvSpPr>
          <p:nvPr>
            <p:ph type="title"/>
          </p:nvPr>
        </p:nvSpPr>
        <p:spPr>
          <a:xfrm>
            <a:off x="609985" y="274320"/>
            <a:ext cx="10972030" cy="1343701"/>
          </a:xfrm>
        </p:spPr>
        <p:txBody>
          <a:bodyPr/>
          <a:lstStyle/>
          <a:p>
            <a:r>
              <a:rPr lang="en-GB" sz="4366" dirty="0"/>
              <a:t>Our Staffs Health &amp; Wellbeing - what we are doing?</a:t>
            </a:r>
          </a:p>
        </p:txBody>
      </p:sp>
      <p:sp>
        <p:nvSpPr>
          <p:cNvPr id="3" name="Content Placeholder 2">
            <a:extLst>
              <a:ext uri="{FF2B5EF4-FFF2-40B4-BE49-F238E27FC236}">
                <a16:creationId xmlns:a16="http://schemas.microsoft.com/office/drawing/2014/main" id="{04F9AE99-32D5-46A7-A21A-F1A8E8686E2E}"/>
              </a:ext>
            </a:extLst>
          </p:cNvPr>
          <p:cNvSpPr>
            <a:spLocks noGrp="1"/>
          </p:cNvSpPr>
          <p:nvPr>
            <p:ph sz="half" idx="2"/>
          </p:nvPr>
        </p:nvSpPr>
        <p:spPr>
          <a:xfrm>
            <a:off x="372650" y="1645705"/>
            <a:ext cx="4984026" cy="5077993"/>
          </a:xfrm>
        </p:spPr>
        <p:txBody>
          <a:bodyPr/>
          <a:lstStyle/>
          <a:p>
            <a:pPr marL="277246" indent="-277246">
              <a:spcAft>
                <a:spcPts val="728"/>
              </a:spcAft>
              <a:buFont typeface="Arial" panose="020B0604020202020204" pitchFamily="34" charset="0"/>
              <a:buChar char="•"/>
            </a:pPr>
            <a:r>
              <a:rPr lang="en-GB" sz="1698" dirty="0"/>
              <a:t>Well established evidence base that </a:t>
            </a:r>
            <a:r>
              <a:rPr lang="en-GB" sz="1698" b="1" dirty="0"/>
              <a:t>‘good work is good for health’ </a:t>
            </a:r>
            <a:r>
              <a:rPr lang="en-GB" sz="1698" dirty="0"/>
              <a:t>– how do we ensure all our teams provide ‘good work?’  </a:t>
            </a:r>
          </a:p>
          <a:p>
            <a:pPr marL="277246" indent="-277246">
              <a:spcAft>
                <a:spcPts val="728"/>
              </a:spcAft>
              <a:buFont typeface="Arial" panose="020B0604020202020204" pitchFamily="34" charset="0"/>
              <a:buChar char="•"/>
            </a:pPr>
            <a:r>
              <a:rPr lang="en-GB" sz="1698" dirty="0"/>
              <a:t>Continued focus across the organisation on early intervention, pro-active absence management and increased collaboration with staff-side colleagues in areas of high sickness absence and corporate areas to support this approach.</a:t>
            </a:r>
          </a:p>
          <a:p>
            <a:pPr marL="277246" indent="-277246">
              <a:spcAft>
                <a:spcPts val="728"/>
              </a:spcAft>
              <a:buFont typeface="Arial" panose="020B0604020202020204" pitchFamily="34" charset="0"/>
              <a:buChar char="•"/>
            </a:pPr>
            <a:r>
              <a:rPr lang="en-GB" sz="1698" dirty="0"/>
              <a:t>The first meeting of the Healthy People Forum took place in November 2024, co-chaired by Staff Side colleagues and the Head of Staff Health &amp; Wellbeing </a:t>
            </a:r>
          </a:p>
          <a:p>
            <a:pPr marL="277246" indent="-277246">
              <a:spcAft>
                <a:spcPts val="728"/>
              </a:spcAft>
              <a:buFont typeface="Arial" panose="020B0604020202020204" pitchFamily="34" charset="0"/>
              <a:buChar char="•"/>
            </a:pPr>
            <a:r>
              <a:rPr lang="en-GB" sz="1698" dirty="0"/>
              <a:t>The Occupational Health and Staff Wellbeing Service continue to deliver timely support for managers and staff with key KPI’s, developed between Welsh Government and staff-side, being consistently achieved. </a:t>
            </a:r>
          </a:p>
          <a:p>
            <a:endParaRPr lang="en-GB" dirty="0"/>
          </a:p>
        </p:txBody>
      </p:sp>
      <p:pic>
        <p:nvPicPr>
          <p:cNvPr id="5" name="Picture 4">
            <a:extLst>
              <a:ext uri="{FF2B5EF4-FFF2-40B4-BE49-F238E27FC236}">
                <a16:creationId xmlns:a16="http://schemas.microsoft.com/office/drawing/2014/main" id="{0F63C79A-10E9-40A2-948E-7C924CB595D7}"/>
              </a:ext>
            </a:extLst>
          </p:cNvPr>
          <p:cNvPicPr>
            <a:picLocks noChangeAspect="1"/>
          </p:cNvPicPr>
          <p:nvPr/>
        </p:nvPicPr>
        <p:blipFill rotWithShape="1">
          <a:blip r:embed="rId2"/>
          <a:srcRect l="1459" r="1751"/>
          <a:stretch/>
        </p:blipFill>
        <p:spPr>
          <a:xfrm>
            <a:off x="5588605" y="1072405"/>
            <a:ext cx="6149831" cy="2818673"/>
          </a:xfrm>
          <a:prstGeom prst="rect">
            <a:avLst/>
          </a:prstGeom>
        </p:spPr>
      </p:pic>
      <p:pic>
        <p:nvPicPr>
          <p:cNvPr id="6" name="Picture 5">
            <a:extLst>
              <a:ext uri="{FF2B5EF4-FFF2-40B4-BE49-F238E27FC236}">
                <a16:creationId xmlns:a16="http://schemas.microsoft.com/office/drawing/2014/main" id="{0487F00B-D9EA-408B-B905-66ABE1DE62EA}"/>
              </a:ext>
            </a:extLst>
          </p:cNvPr>
          <p:cNvPicPr>
            <a:picLocks noChangeAspect="1"/>
          </p:cNvPicPr>
          <p:nvPr/>
        </p:nvPicPr>
        <p:blipFill>
          <a:blip r:embed="rId3"/>
          <a:stretch>
            <a:fillRect/>
          </a:stretch>
        </p:blipFill>
        <p:spPr>
          <a:xfrm>
            <a:off x="6917" y="6020537"/>
            <a:ext cx="11812433" cy="703161"/>
          </a:xfrm>
          <a:prstGeom prst="rect">
            <a:avLst/>
          </a:prstGeom>
        </p:spPr>
      </p:pic>
      <p:pic>
        <p:nvPicPr>
          <p:cNvPr id="7" name="Picture 6">
            <a:extLst>
              <a:ext uri="{FF2B5EF4-FFF2-40B4-BE49-F238E27FC236}">
                <a16:creationId xmlns:a16="http://schemas.microsoft.com/office/drawing/2014/main" id="{0F63C79A-10E9-40A2-948E-7C924CB595D7}"/>
              </a:ext>
            </a:extLst>
          </p:cNvPr>
          <p:cNvPicPr/>
          <p:nvPr/>
        </p:nvPicPr>
        <p:blipFill rotWithShape="1">
          <a:blip r:embed="rId2"/>
          <a:srcRect l="29607" t="39884" r="30823" b="30384"/>
          <a:stretch/>
        </p:blipFill>
        <p:spPr bwMode="auto">
          <a:xfrm>
            <a:off x="5959745" y="4075364"/>
            <a:ext cx="5560476" cy="1985932"/>
          </a:xfrm>
          <a:prstGeom prst="rect">
            <a:avLst/>
          </a:prstGeom>
          <a:ln>
            <a:noFill/>
          </a:ln>
          <a:extLst>
            <a:ext uri="{53640926-AAD7-44D8-BBD7-CCE9431645EC}">
              <a14:shadowObscured xmlns:a14="http://schemas.microsoft.com/office/drawing/2010/main"/>
            </a:ext>
          </a:extLst>
        </p:spPr>
      </p:pic>
      <p:sp>
        <p:nvSpPr>
          <p:cNvPr id="8" name="Arrow: Down 7">
            <a:extLst>
              <a:ext uri="{FF2B5EF4-FFF2-40B4-BE49-F238E27FC236}">
                <a16:creationId xmlns:a16="http://schemas.microsoft.com/office/drawing/2014/main" id="{6217C1E0-75B8-4430-96B7-FB2B88B9377C}"/>
              </a:ext>
            </a:extLst>
          </p:cNvPr>
          <p:cNvSpPr/>
          <p:nvPr/>
        </p:nvSpPr>
        <p:spPr>
          <a:xfrm>
            <a:off x="8406387" y="2826351"/>
            <a:ext cx="231039" cy="1480596"/>
          </a:xfrm>
          <a:prstGeom prst="downArrow">
            <a:avLst/>
          </a:prstGeom>
          <a:solidFill>
            <a:srgbClr val="94D8D5">
              <a:alpha val="50196"/>
            </a:srgbClr>
          </a:solidFill>
          <a:ln>
            <a:solidFill>
              <a:srgbClr val="94D8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54492"/>
            <a:endParaRPr lang="en-GB" sz="1092">
              <a:solidFill>
                <a:srgbClr val="94D8D5"/>
              </a:solidFill>
              <a:latin typeface="Calibri"/>
            </a:endParaRPr>
          </a:p>
        </p:txBody>
      </p:sp>
    </p:spTree>
    <p:extLst>
      <p:ext uri="{BB962C8B-B14F-4D97-AF65-F5344CB8AC3E}">
        <p14:creationId xmlns:p14="http://schemas.microsoft.com/office/powerpoint/2010/main" val="343097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424379D8-DCFA-4D9E-9A96-A35C4C7C6F70}"/>
              </a:ext>
            </a:extLst>
          </p:cNvPr>
          <p:cNvPicPr>
            <a:picLocks noChangeAspect="1"/>
          </p:cNvPicPr>
          <p:nvPr/>
        </p:nvPicPr>
        <p:blipFill>
          <a:blip r:embed="rId3"/>
          <a:stretch>
            <a:fillRect/>
          </a:stretch>
        </p:blipFill>
        <p:spPr>
          <a:xfrm>
            <a:off x="428" y="6108494"/>
            <a:ext cx="12191144" cy="725705"/>
          </a:xfrm>
          <a:prstGeom prst="rect">
            <a:avLst/>
          </a:prstGeom>
        </p:spPr>
      </p:pic>
      <p:sp>
        <p:nvSpPr>
          <p:cNvPr id="2" name="Title 1"/>
          <p:cNvSpPr>
            <a:spLocks noGrp="1"/>
          </p:cNvSpPr>
          <p:nvPr>
            <p:ph type="title"/>
          </p:nvPr>
        </p:nvSpPr>
        <p:spPr>
          <a:xfrm>
            <a:off x="273824" y="132020"/>
            <a:ext cx="11340178" cy="514861"/>
          </a:xfrm>
        </p:spPr>
        <p:txBody>
          <a:bodyPr>
            <a:normAutofit fontScale="90000"/>
          </a:bodyPr>
          <a:lstStyle/>
          <a:p>
            <a:pPr algn="ctr"/>
            <a:r>
              <a:rPr lang="en-GB" sz="2400" b="1" dirty="0">
                <a:latin typeface="Arial" panose="020B0604020202020204" pitchFamily="34" charset="0"/>
                <a:cs typeface="Arial" panose="020B0604020202020204" pitchFamily="34" charset="0"/>
              </a:rPr>
              <a:t>Our Staff Wellbeing Services Supporting Physical and Mental Health </a:t>
            </a:r>
            <a:r>
              <a:rPr lang="en-GB" sz="2426" b="1" dirty="0">
                <a:latin typeface="Arial" panose="020B0604020202020204" pitchFamily="34" charset="0"/>
                <a:cs typeface="Arial" panose="020B0604020202020204" pitchFamily="34" charset="0"/>
              </a:rPr>
              <a:t>with a Focus on Prevention / Early Intervention</a:t>
            </a:r>
            <a:r>
              <a:rPr lang="en-GB" sz="2400" b="1" dirty="0">
                <a:latin typeface="Arial" panose="020B0604020202020204" pitchFamily="34" charset="0"/>
                <a:cs typeface="Arial" panose="020B0604020202020204" pitchFamily="34" charset="0"/>
              </a:rPr>
              <a:t> </a:t>
            </a:r>
            <a:endParaRPr lang="en-GB" sz="2400" dirty="0">
              <a:latin typeface="Arial" panose="020B0604020202020204" pitchFamily="34" charset="0"/>
              <a:cs typeface="Arial" panose="020B0604020202020204" pitchFamily="34" charset="0"/>
            </a:endParaRPr>
          </a:p>
        </p:txBody>
      </p:sp>
      <p:pic>
        <p:nvPicPr>
          <p:cNvPr id="6" name="Content Placeholder 5"/>
          <p:cNvPicPr>
            <a:picLocks noGrp="1" noChangeAspect="1"/>
          </p:cNvPicPr>
          <p:nvPr>
            <p:ph idx="1"/>
          </p:nvPr>
        </p:nvPicPr>
        <p:blipFill>
          <a:blip r:embed="rId4"/>
          <a:stretch>
            <a:fillRect/>
          </a:stretch>
        </p:blipFill>
        <p:spPr>
          <a:xfrm>
            <a:off x="7409805" y="757833"/>
            <a:ext cx="4781768" cy="1655554"/>
          </a:xfrm>
          <a:prstGeom prst="rect">
            <a:avLst/>
          </a:prstGeom>
        </p:spPr>
      </p:pic>
      <p:sp>
        <p:nvSpPr>
          <p:cNvPr id="7" name="Rectangle 6"/>
          <p:cNvSpPr/>
          <p:nvPr/>
        </p:nvSpPr>
        <p:spPr>
          <a:xfrm>
            <a:off x="153217" y="1953801"/>
            <a:ext cx="11646497" cy="4167038"/>
          </a:xfrm>
          <a:prstGeom prst="rect">
            <a:avLst/>
          </a:prstGeom>
        </p:spPr>
        <p:txBody>
          <a:bodyPr wrap="square">
            <a:spAutoFit/>
          </a:bodyPr>
          <a:lstStyle/>
          <a:p>
            <a:pPr marL="285737" indent="-285737" algn="just" defTabSz="554466">
              <a:spcAft>
                <a:spcPts val="600"/>
              </a:spcAft>
              <a:buFont typeface="Arial" panose="020B0604020202020204" pitchFamily="34" charset="0"/>
              <a:buChar char="•"/>
              <a:defRPr/>
            </a:pPr>
            <a:endParaRPr lang="en-GB" sz="1400" dirty="0">
              <a:solidFill>
                <a:prstClr val="black"/>
              </a:solidFill>
              <a:latin typeface="Arial" panose="020B0604020202020204" pitchFamily="34" charset="0"/>
              <a:cs typeface="Arial" panose="020B0604020202020204" pitchFamily="34" charset="0"/>
            </a:endParaRPr>
          </a:p>
          <a:p>
            <a:pPr algn="just" defTabSz="554466">
              <a:spcAft>
                <a:spcPts val="600"/>
              </a:spcAft>
              <a:defRPr/>
            </a:pPr>
            <a:endParaRPr lang="en-GB" sz="1400" dirty="0">
              <a:solidFill>
                <a:prstClr val="black"/>
              </a:solidFill>
              <a:latin typeface="Arial" panose="020B0604020202020204" pitchFamily="34" charset="0"/>
              <a:cs typeface="Arial" panose="020B0604020202020204" pitchFamily="34" charset="0"/>
            </a:endParaRPr>
          </a:p>
          <a:p>
            <a:pPr marL="285737" indent="-285737" algn="just" defTabSz="554466">
              <a:spcAft>
                <a:spcPts val="600"/>
              </a:spcAft>
              <a:buFont typeface="Arial" panose="020B0604020202020204" pitchFamily="34" charset="0"/>
              <a:buChar char="•"/>
              <a:defRPr/>
            </a:pPr>
            <a:r>
              <a:rPr lang="en-GB" sz="1334" b="1" dirty="0">
                <a:solidFill>
                  <a:prstClr val="black"/>
                </a:solidFill>
                <a:latin typeface="Arial" panose="020B0604020202020204" pitchFamily="34" charset="0"/>
                <a:cs typeface="Arial" panose="020B0604020202020204" pitchFamily="34" charset="0"/>
              </a:rPr>
              <a:t>Self-reported outcome data </a:t>
            </a:r>
            <a:r>
              <a:rPr lang="en-GB" sz="1334" dirty="0">
                <a:solidFill>
                  <a:prstClr val="black"/>
                </a:solidFill>
                <a:latin typeface="Arial" panose="020B0604020202020204" pitchFamily="34" charset="0"/>
                <a:cs typeface="Arial" panose="020B0604020202020204" pitchFamily="34" charset="0"/>
              </a:rPr>
              <a:t>suggests staff sickness absence may be higher without the support of the staff wellbeing service: 70% of staff in work when accessing support stated the service helped them remain in work and 59% stated the service helped improve work performance</a:t>
            </a:r>
          </a:p>
          <a:p>
            <a:pPr marL="285737" indent="-285737" algn="just" defTabSz="554466">
              <a:spcAft>
                <a:spcPts val="600"/>
              </a:spcAft>
              <a:buFont typeface="Arial" panose="020B0604020202020204" pitchFamily="34" charset="0"/>
              <a:buChar char="•"/>
              <a:defRPr/>
            </a:pPr>
            <a:r>
              <a:rPr lang="en-GB" sz="1334" b="1" dirty="0">
                <a:solidFill>
                  <a:prstClr val="black"/>
                </a:solidFill>
                <a:latin typeface="Arial" panose="020B0604020202020204" pitchFamily="34" charset="0"/>
                <a:cs typeface="Arial" panose="020B0604020202020204" pitchFamily="34" charset="0"/>
              </a:rPr>
              <a:t>Specialist Psychological interventions </a:t>
            </a:r>
            <a:r>
              <a:rPr lang="en-GB" sz="1334" dirty="0">
                <a:solidFill>
                  <a:prstClr val="black"/>
                </a:solidFill>
                <a:latin typeface="Arial" panose="020B0604020202020204" pitchFamily="34" charset="0"/>
                <a:cs typeface="Arial" panose="020B0604020202020204" pitchFamily="34" charset="0"/>
              </a:rPr>
              <a:t>for trauma &amp; PTSD. Increased capacity in self-management for anxiety, depression, self-harm and suicide</a:t>
            </a:r>
          </a:p>
          <a:p>
            <a:pPr marL="285737" indent="-285737" algn="just" defTabSz="554466">
              <a:spcAft>
                <a:spcPts val="600"/>
              </a:spcAft>
              <a:buFont typeface="Arial" panose="020B0604020202020204" pitchFamily="34" charset="0"/>
              <a:buChar char="•"/>
              <a:defRPr/>
            </a:pPr>
            <a:r>
              <a:rPr lang="en-GB" sz="1334" b="1" dirty="0">
                <a:solidFill>
                  <a:prstClr val="black"/>
                </a:solidFill>
                <a:latin typeface="Arial" panose="020B0604020202020204" pitchFamily="34" charset="0"/>
                <a:cs typeface="Arial" panose="020B0604020202020204" pitchFamily="34" charset="0"/>
              </a:rPr>
              <a:t>New staff bereavement support map </a:t>
            </a:r>
            <a:r>
              <a:rPr lang="en-GB" sz="1334" dirty="0">
                <a:solidFill>
                  <a:prstClr val="black"/>
                </a:solidFill>
                <a:latin typeface="Arial" panose="020B0604020202020204" pitchFamily="34" charset="0"/>
                <a:cs typeface="Arial" panose="020B0604020202020204" pitchFamily="34" charset="0"/>
              </a:rPr>
              <a:t>to support managers with breadth of interventions for staff as highlighted by SG’s </a:t>
            </a:r>
          </a:p>
          <a:p>
            <a:pPr marL="285737" indent="-285737" defTabSz="554466">
              <a:spcAft>
                <a:spcPts val="600"/>
              </a:spcAft>
              <a:buFont typeface="Arial" panose="020B0604020202020204" pitchFamily="34" charset="0"/>
              <a:buChar char="•"/>
              <a:defRPr/>
            </a:pPr>
            <a:r>
              <a:rPr lang="en-GB" sz="1334" b="1" dirty="0">
                <a:solidFill>
                  <a:prstClr val="black"/>
                </a:solidFill>
                <a:latin typeface="Arial" panose="020B0604020202020204" pitchFamily="34" charset="0"/>
                <a:cs typeface="Arial" panose="020B0604020202020204" pitchFamily="34" charset="0"/>
              </a:rPr>
              <a:t>Suicide Prevention – </a:t>
            </a:r>
            <a:r>
              <a:rPr lang="en-GB" sz="1334" dirty="0">
                <a:solidFill>
                  <a:prstClr val="black"/>
                </a:solidFill>
                <a:latin typeface="Arial" panose="020B0604020202020204" pitchFamily="34" charset="0"/>
                <a:cs typeface="Arial" panose="020B0604020202020204" pitchFamily="34" charset="0"/>
              </a:rPr>
              <a:t>50 disclosures of related thoughts in 12 month period with significant reductions post-intervention.</a:t>
            </a:r>
          </a:p>
          <a:p>
            <a:pPr marL="285737" indent="-285737" defTabSz="554466">
              <a:spcAft>
                <a:spcPts val="600"/>
              </a:spcAft>
              <a:buFont typeface="Arial" panose="020B0604020202020204" pitchFamily="34" charset="0"/>
              <a:buChar char="•"/>
              <a:defRPr/>
            </a:pPr>
            <a:r>
              <a:rPr lang="en-GB" sz="1334" b="1" dirty="0">
                <a:solidFill>
                  <a:prstClr val="black"/>
                </a:solidFill>
                <a:latin typeface="Arial" panose="020B0604020202020204" pitchFamily="34" charset="0"/>
                <a:ea typeface="Calibri" panose="020F0502020204030204" pitchFamily="34" charset="0"/>
                <a:cs typeface="Arial" panose="020B0604020202020204" pitchFamily="34" charset="0"/>
              </a:rPr>
              <a:t>Trauma Risk Management (TRiM) </a:t>
            </a:r>
            <a:r>
              <a:rPr lang="en-GB" sz="1334" dirty="0">
                <a:solidFill>
                  <a:prstClr val="black"/>
                </a:solidFill>
                <a:latin typeface="Arial" panose="020B0604020202020204" pitchFamily="34" charset="0"/>
                <a:ea typeface="Calibri" panose="020F0502020204030204" pitchFamily="34" charset="0"/>
                <a:cs typeface="Arial" panose="020B0604020202020204" pitchFamily="34" charset="0"/>
              </a:rPr>
              <a:t>team rolling out preventative and post-critical incident support - 166 staff TRiM trained to deliver and support, 4281 staff REACT trained, 79 bespoke interventions for teams/services after critical, adverse incidents</a:t>
            </a:r>
          </a:p>
          <a:p>
            <a:pPr marL="285737" indent="-285737" defTabSz="554466">
              <a:spcAft>
                <a:spcPts val="600"/>
              </a:spcAft>
              <a:buFont typeface="Arial" panose="020B0604020202020204" pitchFamily="34" charset="0"/>
              <a:buChar char="•"/>
              <a:defRPr/>
            </a:pPr>
            <a:r>
              <a:rPr lang="en-GB" sz="1334" b="1" dirty="0">
                <a:solidFill>
                  <a:prstClr val="black"/>
                </a:solidFill>
                <a:latin typeface="Arial" panose="020B0604020202020204" pitchFamily="34" charset="0"/>
                <a:cs typeface="Arial" panose="020B0604020202020204" pitchFamily="34" charset="0"/>
              </a:rPr>
              <a:t>634 Wellbeing Champions </a:t>
            </a:r>
            <a:r>
              <a:rPr lang="en-GB" sz="1334" dirty="0">
                <a:solidFill>
                  <a:prstClr val="black"/>
                </a:solidFill>
                <a:latin typeface="Arial" panose="020B0604020202020204" pitchFamily="34" charset="0"/>
                <a:cs typeface="Arial" panose="020B0604020202020204" pitchFamily="34" charset="0"/>
              </a:rPr>
              <a:t>supporting teams with wellbeing info/signposting and health promotion activities– regular update workshops</a:t>
            </a:r>
          </a:p>
          <a:p>
            <a:pPr marL="285737" indent="-285737" defTabSz="554466">
              <a:spcAft>
                <a:spcPts val="600"/>
              </a:spcAft>
              <a:buFont typeface="Arial" panose="020B0604020202020204" pitchFamily="34" charset="0"/>
              <a:buChar char="•"/>
              <a:defRPr/>
            </a:pPr>
            <a:r>
              <a:rPr lang="en-GB" sz="1334" b="1" dirty="0">
                <a:solidFill>
                  <a:prstClr val="black"/>
                </a:solidFill>
                <a:latin typeface="Arial" panose="020B0604020202020204" pitchFamily="34" charset="0"/>
                <a:ea typeface="Calibri" panose="020F0502020204030204" pitchFamily="34" charset="0"/>
                <a:cs typeface="Arial" panose="020B0604020202020204" pitchFamily="34" charset="0"/>
              </a:rPr>
              <a:t>Manager training </a:t>
            </a:r>
            <a:r>
              <a:rPr lang="en-GB" sz="1334" dirty="0">
                <a:solidFill>
                  <a:prstClr val="black"/>
                </a:solidFill>
                <a:latin typeface="Arial" panose="020B0604020202020204" pitchFamily="34" charset="0"/>
                <a:ea typeface="Calibri" panose="020F0502020204030204" pitchFamily="34" charset="0"/>
                <a:cs typeface="Arial" panose="020B0604020202020204" pitchFamily="34" charset="0"/>
              </a:rPr>
              <a:t>- use of work-related stress assessment, managing mental health at work, use of tailored adjustments and menopause in the workplace</a:t>
            </a:r>
          </a:p>
          <a:p>
            <a:pPr marL="285737" indent="-285737" defTabSz="554466">
              <a:spcAft>
                <a:spcPts val="600"/>
              </a:spcAft>
              <a:buFont typeface="Arial" panose="020B0604020202020204" pitchFamily="34" charset="0"/>
              <a:buChar char="•"/>
              <a:defRPr/>
            </a:pPr>
            <a:r>
              <a:rPr lang="en-GB" sz="1334" b="1" dirty="0">
                <a:solidFill>
                  <a:prstClr val="black"/>
                </a:solidFill>
                <a:latin typeface="Arial" panose="020B0604020202020204" pitchFamily="34" charset="0"/>
                <a:ea typeface="Calibri" panose="020F0502020204030204" pitchFamily="34" charset="0"/>
                <a:cs typeface="Arial" panose="020B0604020202020204" pitchFamily="34" charset="0"/>
              </a:rPr>
              <a:t>Over 700 staff health checks </a:t>
            </a:r>
            <a:r>
              <a:rPr lang="en-GB" sz="1334" dirty="0">
                <a:solidFill>
                  <a:prstClr val="black"/>
                </a:solidFill>
                <a:latin typeface="Arial" panose="020B0604020202020204" pitchFamily="34" charset="0"/>
                <a:ea typeface="Calibri" panose="020F0502020204030204" pitchFamily="34" charset="0"/>
                <a:cs typeface="Arial" panose="020B0604020202020204" pitchFamily="34" charset="0"/>
              </a:rPr>
              <a:t>undertaken since June 2024 with cholesterol blood levels to help identify risk factors of cardiovascular health and other health conditions, including support and signposting. </a:t>
            </a:r>
          </a:p>
          <a:p>
            <a:pPr marL="285737" indent="-285737" defTabSz="554466">
              <a:spcAft>
                <a:spcPts val="600"/>
              </a:spcAft>
              <a:buFont typeface="Arial" panose="020B0604020202020204" pitchFamily="34" charset="0"/>
              <a:buChar char="•"/>
              <a:defRPr/>
            </a:pPr>
            <a:r>
              <a:rPr lang="en-GB" sz="1334" dirty="0">
                <a:solidFill>
                  <a:prstClr val="black"/>
                </a:solidFill>
                <a:latin typeface="Arial" panose="020B0604020202020204" pitchFamily="34" charset="0"/>
                <a:ea typeface="Calibri" panose="020F0502020204030204" pitchFamily="34" charset="0"/>
                <a:cs typeface="Arial" panose="020B0604020202020204" pitchFamily="34" charset="0"/>
              </a:rPr>
              <a:t>The first meeting of the </a:t>
            </a:r>
            <a:r>
              <a:rPr lang="en-GB" sz="1334" b="1" dirty="0">
                <a:solidFill>
                  <a:prstClr val="black"/>
                </a:solidFill>
                <a:latin typeface="Arial" panose="020B0604020202020204" pitchFamily="34" charset="0"/>
                <a:ea typeface="Calibri" panose="020F0502020204030204" pitchFamily="34" charset="0"/>
                <a:cs typeface="Arial" panose="020B0604020202020204" pitchFamily="34" charset="0"/>
              </a:rPr>
              <a:t>Healthy People Forum </a:t>
            </a:r>
            <a:r>
              <a:rPr lang="en-GB" sz="1334" dirty="0">
                <a:solidFill>
                  <a:prstClr val="black"/>
                </a:solidFill>
                <a:latin typeface="Arial" panose="020B0604020202020204" pitchFamily="34" charset="0"/>
                <a:ea typeface="Calibri" panose="020F0502020204030204" pitchFamily="34" charset="0"/>
                <a:cs typeface="Arial" panose="020B0604020202020204" pitchFamily="34" charset="0"/>
              </a:rPr>
              <a:t>took place in November 2024, co-chaired by Staff Side colleagues and the Head of Staff Health &amp; Wellbeing, resulting in Health Board wide actions </a:t>
            </a:r>
            <a:endParaRPr lang="en-GB" sz="1334" dirty="0">
              <a:solidFill>
                <a:prstClr val="black"/>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8C65CA9F-0F5D-4189-AAF8-3F9A32F5784E}"/>
              </a:ext>
            </a:extLst>
          </p:cNvPr>
          <p:cNvSpPr txBox="1"/>
          <p:nvPr/>
        </p:nvSpPr>
        <p:spPr>
          <a:xfrm>
            <a:off x="153216" y="827497"/>
            <a:ext cx="7319908" cy="1369990"/>
          </a:xfrm>
          <a:prstGeom prst="rect">
            <a:avLst/>
          </a:prstGeom>
          <a:noFill/>
        </p:spPr>
        <p:txBody>
          <a:bodyPr wrap="square" rtlCol="0">
            <a:spAutoFit/>
          </a:bodyPr>
          <a:lstStyle/>
          <a:p>
            <a:pPr marL="285737" indent="-285737" algn="just" defTabSz="554466">
              <a:spcAft>
                <a:spcPts val="600"/>
              </a:spcAft>
              <a:buFont typeface="Arial" panose="020B0604020202020204" pitchFamily="34" charset="0"/>
              <a:buChar char="•"/>
              <a:defRPr/>
            </a:pPr>
            <a:r>
              <a:rPr lang="en-GB" sz="1334" dirty="0">
                <a:solidFill>
                  <a:prstClr val="black"/>
                </a:solidFill>
                <a:latin typeface="Arial" panose="020B0604020202020204" pitchFamily="34" charset="0"/>
                <a:cs typeface="Arial" panose="020B0604020202020204" pitchFamily="34" charset="0"/>
              </a:rPr>
              <a:t>53% referrals to the service are staff in work (</a:t>
            </a:r>
            <a:r>
              <a:rPr lang="en-GB" sz="1334" dirty="0" err="1">
                <a:solidFill>
                  <a:prstClr val="black"/>
                </a:solidFill>
                <a:latin typeface="Arial" panose="020B0604020202020204" pitchFamily="34" charset="0"/>
                <a:cs typeface="Arial" panose="020B0604020202020204" pitchFamily="34" charset="0"/>
              </a:rPr>
              <a:t>presentees</a:t>
            </a:r>
            <a:r>
              <a:rPr lang="en-GB" sz="1334" dirty="0">
                <a:solidFill>
                  <a:prstClr val="black"/>
                </a:solidFill>
                <a:latin typeface="Arial" panose="020B0604020202020204" pitchFamily="34" charset="0"/>
                <a:cs typeface="Arial" panose="020B0604020202020204" pitchFamily="34" charset="0"/>
              </a:rPr>
              <a:t>) supporting early intervention, 47% of referrals are sickness absentees</a:t>
            </a:r>
          </a:p>
          <a:p>
            <a:pPr marL="285737" indent="-285737" algn="just" defTabSz="554466">
              <a:spcAft>
                <a:spcPts val="600"/>
              </a:spcAft>
              <a:buFont typeface="Arial" panose="020B0604020202020204" pitchFamily="34" charset="0"/>
              <a:buChar char="•"/>
              <a:defRPr/>
            </a:pPr>
            <a:r>
              <a:rPr lang="en-GB" sz="1334" b="1" dirty="0">
                <a:solidFill>
                  <a:prstClr val="black"/>
                </a:solidFill>
                <a:latin typeface="Arial" panose="020B0604020202020204" pitchFamily="34" charset="0"/>
                <a:cs typeface="Arial" panose="020B0604020202020204" pitchFamily="34" charset="0"/>
              </a:rPr>
              <a:t>Increased number of referrals </a:t>
            </a:r>
            <a:r>
              <a:rPr lang="en-GB" sz="1334" dirty="0">
                <a:solidFill>
                  <a:prstClr val="black"/>
                </a:solidFill>
                <a:latin typeface="Arial" panose="020B0604020202020204" pitchFamily="34" charset="0"/>
                <a:cs typeface="Arial" panose="020B0604020202020204" pitchFamily="34" charset="0"/>
              </a:rPr>
              <a:t>into the Staff Wellbeing Service:</a:t>
            </a:r>
          </a:p>
          <a:p>
            <a:pPr marL="285737" indent="-285737" algn="just" defTabSz="554466">
              <a:spcAft>
                <a:spcPts val="600"/>
              </a:spcAft>
              <a:buFont typeface="Arial" panose="020B0604020202020204" pitchFamily="34" charset="0"/>
              <a:buChar char="•"/>
              <a:defRPr/>
            </a:pPr>
            <a:endParaRPr lang="en-GB" sz="1400" dirty="0">
              <a:solidFill>
                <a:prstClr val="black"/>
              </a:solidFill>
              <a:latin typeface="Arial" panose="020B0604020202020204" pitchFamily="34" charset="0"/>
              <a:cs typeface="Arial" panose="020B0604020202020204" pitchFamily="34" charset="0"/>
            </a:endParaRPr>
          </a:p>
          <a:p>
            <a:pPr defTabSz="554492"/>
            <a:endParaRPr lang="en-GB" sz="1400" dirty="0">
              <a:solidFill>
                <a:prstClr val="black"/>
              </a:solidFill>
              <a:latin typeface="Arial" panose="020B0604020202020204" pitchFamily="34" charset="0"/>
              <a:cs typeface="Arial" panose="020B0604020202020204" pitchFamily="34" charset="0"/>
            </a:endParaRPr>
          </a:p>
        </p:txBody>
      </p:sp>
      <p:graphicFrame>
        <p:nvGraphicFramePr>
          <p:cNvPr id="11" name="Table 10">
            <a:extLst>
              <a:ext uri="{FF2B5EF4-FFF2-40B4-BE49-F238E27FC236}">
                <a16:creationId xmlns:a16="http://schemas.microsoft.com/office/drawing/2014/main" id="{D6ABE371-121F-4DFB-8B9B-74359EC3E005}"/>
              </a:ext>
            </a:extLst>
          </p:cNvPr>
          <p:cNvGraphicFramePr>
            <a:graphicFrameLocks noGrp="1"/>
          </p:cNvGraphicFramePr>
          <p:nvPr/>
        </p:nvGraphicFramePr>
        <p:xfrm>
          <a:off x="494094" y="1670958"/>
          <a:ext cx="6979030" cy="853440"/>
        </p:xfrm>
        <a:graphic>
          <a:graphicData uri="http://schemas.openxmlformats.org/drawingml/2006/table">
            <a:tbl>
              <a:tblPr firstRow="1" firstCol="1" bandRow="1">
                <a:tableStyleId>{7DF18680-E054-41AD-8BC1-D1AEF772440D}</a:tableStyleId>
              </a:tblPr>
              <a:tblGrid>
                <a:gridCol w="1908295">
                  <a:extLst>
                    <a:ext uri="{9D8B030D-6E8A-4147-A177-3AD203B41FA5}">
                      <a16:colId xmlns:a16="http://schemas.microsoft.com/office/drawing/2014/main" val="461674770"/>
                    </a:ext>
                  </a:extLst>
                </a:gridCol>
                <a:gridCol w="1637096">
                  <a:extLst>
                    <a:ext uri="{9D8B030D-6E8A-4147-A177-3AD203B41FA5}">
                      <a16:colId xmlns:a16="http://schemas.microsoft.com/office/drawing/2014/main" val="3559555508"/>
                    </a:ext>
                  </a:extLst>
                </a:gridCol>
                <a:gridCol w="2011539">
                  <a:extLst>
                    <a:ext uri="{9D8B030D-6E8A-4147-A177-3AD203B41FA5}">
                      <a16:colId xmlns:a16="http://schemas.microsoft.com/office/drawing/2014/main" val="3818378299"/>
                    </a:ext>
                  </a:extLst>
                </a:gridCol>
                <a:gridCol w="1422100">
                  <a:extLst>
                    <a:ext uri="{9D8B030D-6E8A-4147-A177-3AD203B41FA5}">
                      <a16:colId xmlns:a16="http://schemas.microsoft.com/office/drawing/2014/main" val="2093272183"/>
                    </a:ext>
                  </a:extLst>
                </a:gridCol>
              </a:tblGrid>
              <a:tr h="213345">
                <a:tc>
                  <a:txBody>
                    <a:bodyPr/>
                    <a:lstStyle/>
                    <a:p>
                      <a:r>
                        <a:rPr lang="en-GB" sz="1400">
                          <a:effectLst/>
                          <a:latin typeface="Arial" panose="020B0604020202020204" pitchFamily="34" charset="0"/>
                          <a:cs typeface="Arial" panose="020B0604020202020204" pitchFamily="34" charset="0"/>
                        </a:rPr>
                        <a:t>Period</a:t>
                      </a:r>
                      <a:endParaRPr lang="en-GB" sz="1400">
                        <a:effectLst/>
                        <a:latin typeface="Arial" panose="020B0604020202020204" pitchFamily="34" charset="0"/>
                        <a:ea typeface="Calibri" panose="020F0502020204030204" pitchFamily="34" charset="0"/>
                        <a:cs typeface="Arial" panose="020B0604020202020204" pitchFamily="34" charset="0"/>
                      </a:endParaRPr>
                    </a:p>
                  </a:txBody>
                  <a:tcPr marL="68575" marR="68575" marT="0" marB="0"/>
                </a:tc>
                <a:tc>
                  <a:txBody>
                    <a:bodyPr/>
                    <a:lstStyle/>
                    <a:p>
                      <a:r>
                        <a:rPr lang="en-GB" sz="1400">
                          <a:effectLst/>
                          <a:latin typeface="Arial" panose="020B0604020202020204" pitchFamily="34" charset="0"/>
                          <a:cs typeface="Arial" panose="020B0604020202020204" pitchFamily="34" charset="0"/>
                        </a:rPr>
                        <a:t>Total Referral</a:t>
                      </a:r>
                      <a:endParaRPr lang="en-GB" sz="1400">
                        <a:effectLst/>
                        <a:latin typeface="Arial" panose="020B0604020202020204" pitchFamily="34" charset="0"/>
                        <a:ea typeface="Calibri" panose="020F0502020204030204" pitchFamily="34" charset="0"/>
                        <a:cs typeface="Arial" panose="020B0604020202020204" pitchFamily="34" charset="0"/>
                      </a:endParaRPr>
                    </a:p>
                  </a:txBody>
                  <a:tcPr marL="68575" marR="68575" marT="0" marB="0"/>
                </a:tc>
                <a:tc>
                  <a:txBody>
                    <a:bodyPr/>
                    <a:lstStyle/>
                    <a:p>
                      <a:r>
                        <a:rPr lang="en-GB" sz="1400">
                          <a:effectLst/>
                          <a:latin typeface="Arial" panose="020B0604020202020204" pitchFamily="34" charset="0"/>
                          <a:cs typeface="Arial" panose="020B0604020202020204" pitchFamily="34" charset="0"/>
                        </a:rPr>
                        <a:t>Mental Health Referral</a:t>
                      </a:r>
                      <a:endParaRPr lang="en-GB" sz="1400">
                        <a:effectLst/>
                        <a:latin typeface="Arial" panose="020B0604020202020204" pitchFamily="34" charset="0"/>
                        <a:ea typeface="Calibri" panose="020F0502020204030204" pitchFamily="34" charset="0"/>
                        <a:cs typeface="Arial" panose="020B0604020202020204" pitchFamily="34" charset="0"/>
                      </a:endParaRPr>
                    </a:p>
                  </a:txBody>
                  <a:tcPr marL="68575" marR="68575" marT="0" marB="0"/>
                </a:tc>
                <a:tc>
                  <a:txBody>
                    <a:bodyPr/>
                    <a:lstStyle/>
                    <a:p>
                      <a:r>
                        <a:rPr lang="en-GB" sz="1400" dirty="0">
                          <a:effectLst/>
                          <a:latin typeface="Arial" panose="020B0604020202020204" pitchFamily="34" charset="0"/>
                          <a:cs typeface="Arial" panose="020B0604020202020204" pitchFamily="34" charset="0"/>
                        </a:rPr>
                        <a:t>MSK Referrals</a:t>
                      </a:r>
                      <a:endParaRPr lang="en-GB" sz="1400" dirty="0">
                        <a:effectLst/>
                        <a:latin typeface="Arial" panose="020B0604020202020204" pitchFamily="34" charset="0"/>
                        <a:ea typeface="Calibri" panose="020F0502020204030204" pitchFamily="34" charset="0"/>
                        <a:cs typeface="Arial" panose="020B0604020202020204" pitchFamily="34" charset="0"/>
                      </a:endParaRPr>
                    </a:p>
                  </a:txBody>
                  <a:tcPr marL="68575" marR="68575" marT="0" marB="0"/>
                </a:tc>
                <a:extLst>
                  <a:ext uri="{0D108BD9-81ED-4DB2-BD59-A6C34878D82A}">
                    <a16:rowId xmlns:a16="http://schemas.microsoft.com/office/drawing/2014/main" val="3292123935"/>
                  </a:ext>
                </a:extLst>
              </a:tr>
              <a:tr h="213345">
                <a:tc>
                  <a:txBody>
                    <a:bodyPr/>
                    <a:lstStyle/>
                    <a:p>
                      <a:r>
                        <a:rPr lang="en-GB" sz="1400">
                          <a:effectLst/>
                          <a:latin typeface="Arial" panose="020B0604020202020204" pitchFamily="34" charset="0"/>
                          <a:cs typeface="Arial" panose="020B0604020202020204" pitchFamily="34" charset="0"/>
                        </a:rPr>
                        <a:t>Jan – Dec 2023</a:t>
                      </a:r>
                      <a:endParaRPr lang="en-GB" sz="1400">
                        <a:effectLst/>
                        <a:latin typeface="Arial" panose="020B0604020202020204" pitchFamily="34" charset="0"/>
                        <a:ea typeface="Calibri" panose="020F0502020204030204" pitchFamily="34" charset="0"/>
                        <a:cs typeface="Arial" panose="020B0604020202020204" pitchFamily="34" charset="0"/>
                      </a:endParaRPr>
                    </a:p>
                  </a:txBody>
                  <a:tcPr marL="68575" marR="68575" marT="0" marB="0"/>
                </a:tc>
                <a:tc>
                  <a:txBody>
                    <a:bodyPr/>
                    <a:lstStyle/>
                    <a:p>
                      <a:r>
                        <a:rPr lang="en-GB" sz="1400">
                          <a:effectLst/>
                          <a:latin typeface="Arial" panose="020B0604020202020204" pitchFamily="34" charset="0"/>
                          <a:cs typeface="Arial" panose="020B0604020202020204" pitchFamily="34" charset="0"/>
                        </a:rPr>
                        <a:t>1239</a:t>
                      </a:r>
                      <a:endParaRPr lang="en-GB" sz="1400">
                        <a:effectLst/>
                        <a:latin typeface="Arial" panose="020B0604020202020204" pitchFamily="34" charset="0"/>
                        <a:ea typeface="Calibri" panose="020F0502020204030204" pitchFamily="34" charset="0"/>
                        <a:cs typeface="Arial" panose="020B0604020202020204" pitchFamily="34" charset="0"/>
                      </a:endParaRPr>
                    </a:p>
                  </a:txBody>
                  <a:tcPr marL="68575" marR="68575" marT="0" marB="0"/>
                </a:tc>
                <a:tc>
                  <a:txBody>
                    <a:bodyPr/>
                    <a:lstStyle/>
                    <a:p>
                      <a:r>
                        <a:rPr lang="en-GB" sz="1400">
                          <a:effectLst/>
                          <a:latin typeface="Arial" panose="020B0604020202020204" pitchFamily="34" charset="0"/>
                          <a:cs typeface="Arial" panose="020B0604020202020204" pitchFamily="34" charset="0"/>
                        </a:rPr>
                        <a:t>1027</a:t>
                      </a:r>
                      <a:endParaRPr lang="en-GB" sz="1400">
                        <a:effectLst/>
                        <a:latin typeface="Arial" panose="020B0604020202020204" pitchFamily="34" charset="0"/>
                        <a:ea typeface="Calibri" panose="020F0502020204030204" pitchFamily="34" charset="0"/>
                        <a:cs typeface="Arial" panose="020B0604020202020204" pitchFamily="34" charset="0"/>
                      </a:endParaRPr>
                    </a:p>
                  </a:txBody>
                  <a:tcPr marL="68575" marR="68575" marT="0" marB="0"/>
                </a:tc>
                <a:tc>
                  <a:txBody>
                    <a:bodyPr/>
                    <a:lstStyle/>
                    <a:p>
                      <a:r>
                        <a:rPr lang="en-GB" sz="1400">
                          <a:effectLst/>
                          <a:latin typeface="Arial" panose="020B0604020202020204" pitchFamily="34" charset="0"/>
                          <a:cs typeface="Arial" panose="020B0604020202020204" pitchFamily="34" charset="0"/>
                        </a:rPr>
                        <a:t>212</a:t>
                      </a:r>
                      <a:endParaRPr lang="en-GB" sz="1400">
                        <a:effectLst/>
                        <a:latin typeface="Arial" panose="020B0604020202020204" pitchFamily="34" charset="0"/>
                        <a:ea typeface="Calibri" panose="020F0502020204030204" pitchFamily="34" charset="0"/>
                        <a:cs typeface="Arial" panose="020B0604020202020204" pitchFamily="34" charset="0"/>
                      </a:endParaRPr>
                    </a:p>
                  </a:txBody>
                  <a:tcPr marL="68575" marR="68575" marT="0" marB="0"/>
                </a:tc>
                <a:extLst>
                  <a:ext uri="{0D108BD9-81ED-4DB2-BD59-A6C34878D82A}">
                    <a16:rowId xmlns:a16="http://schemas.microsoft.com/office/drawing/2014/main" val="961884520"/>
                  </a:ext>
                </a:extLst>
              </a:tr>
              <a:tr h="213345">
                <a:tc>
                  <a:txBody>
                    <a:bodyPr/>
                    <a:lstStyle/>
                    <a:p>
                      <a:r>
                        <a:rPr lang="en-GB" sz="1400" dirty="0">
                          <a:effectLst/>
                          <a:latin typeface="Arial" panose="020B0604020202020204" pitchFamily="34" charset="0"/>
                          <a:cs typeface="Arial" panose="020B0604020202020204" pitchFamily="34" charset="0"/>
                        </a:rPr>
                        <a:t>Jan – Dec 2024</a:t>
                      </a:r>
                      <a:endParaRPr lang="en-GB" sz="1400" dirty="0">
                        <a:effectLst/>
                        <a:latin typeface="Arial" panose="020B0604020202020204" pitchFamily="34" charset="0"/>
                        <a:ea typeface="Calibri" panose="020F0502020204030204" pitchFamily="34" charset="0"/>
                        <a:cs typeface="Arial" panose="020B0604020202020204" pitchFamily="34" charset="0"/>
                      </a:endParaRPr>
                    </a:p>
                  </a:txBody>
                  <a:tcPr marL="68575" marR="68575" marT="0" marB="0"/>
                </a:tc>
                <a:tc>
                  <a:txBody>
                    <a:bodyPr/>
                    <a:lstStyle/>
                    <a:p>
                      <a:r>
                        <a:rPr lang="en-GB" sz="1400">
                          <a:effectLst/>
                          <a:latin typeface="Arial" panose="020B0604020202020204" pitchFamily="34" charset="0"/>
                          <a:cs typeface="Arial" panose="020B0604020202020204" pitchFamily="34" charset="0"/>
                        </a:rPr>
                        <a:t>1654</a:t>
                      </a:r>
                      <a:endParaRPr lang="en-GB" sz="1400">
                        <a:effectLst/>
                        <a:latin typeface="Arial" panose="020B0604020202020204" pitchFamily="34" charset="0"/>
                        <a:ea typeface="Calibri" panose="020F0502020204030204" pitchFamily="34" charset="0"/>
                        <a:cs typeface="Arial" panose="020B0604020202020204" pitchFamily="34" charset="0"/>
                      </a:endParaRPr>
                    </a:p>
                  </a:txBody>
                  <a:tcPr marL="68575" marR="68575" marT="0" marB="0"/>
                </a:tc>
                <a:tc>
                  <a:txBody>
                    <a:bodyPr/>
                    <a:lstStyle/>
                    <a:p>
                      <a:r>
                        <a:rPr lang="en-GB" sz="1400">
                          <a:effectLst/>
                          <a:latin typeface="Arial" panose="020B0604020202020204" pitchFamily="34" charset="0"/>
                          <a:cs typeface="Arial" panose="020B0604020202020204" pitchFamily="34" charset="0"/>
                        </a:rPr>
                        <a:t>1328</a:t>
                      </a:r>
                      <a:endParaRPr lang="en-GB" sz="1400">
                        <a:effectLst/>
                        <a:latin typeface="Arial" panose="020B0604020202020204" pitchFamily="34" charset="0"/>
                        <a:ea typeface="Calibri" panose="020F0502020204030204" pitchFamily="34" charset="0"/>
                        <a:cs typeface="Arial" panose="020B0604020202020204" pitchFamily="34" charset="0"/>
                      </a:endParaRPr>
                    </a:p>
                  </a:txBody>
                  <a:tcPr marL="68575" marR="68575" marT="0" marB="0"/>
                </a:tc>
                <a:tc>
                  <a:txBody>
                    <a:bodyPr/>
                    <a:lstStyle/>
                    <a:p>
                      <a:r>
                        <a:rPr lang="en-GB" sz="1400">
                          <a:effectLst/>
                          <a:latin typeface="Arial" panose="020B0604020202020204" pitchFamily="34" charset="0"/>
                          <a:cs typeface="Arial" panose="020B0604020202020204" pitchFamily="34" charset="0"/>
                        </a:rPr>
                        <a:t>326</a:t>
                      </a:r>
                      <a:endParaRPr lang="en-GB" sz="1400">
                        <a:effectLst/>
                        <a:latin typeface="Arial" panose="020B0604020202020204" pitchFamily="34" charset="0"/>
                        <a:ea typeface="Calibri" panose="020F0502020204030204" pitchFamily="34" charset="0"/>
                        <a:cs typeface="Arial" panose="020B0604020202020204" pitchFamily="34" charset="0"/>
                      </a:endParaRPr>
                    </a:p>
                  </a:txBody>
                  <a:tcPr marL="68575" marR="68575" marT="0" marB="0"/>
                </a:tc>
                <a:extLst>
                  <a:ext uri="{0D108BD9-81ED-4DB2-BD59-A6C34878D82A}">
                    <a16:rowId xmlns:a16="http://schemas.microsoft.com/office/drawing/2014/main" val="415295009"/>
                  </a:ext>
                </a:extLst>
              </a:tr>
              <a:tr h="213345">
                <a:tc>
                  <a:txBody>
                    <a:bodyPr/>
                    <a:lstStyle/>
                    <a:p>
                      <a:r>
                        <a:rPr lang="en-GB" sz="1400">
                          <a:effectLst/>
                          <a:latin typeface="Arial" panose="020B0604020202020204" pitchFamily="34" charset="0"/>
                          <a:cs typeface="Arial" panose="020B0604020202020204" pitchFamily="34" charset="0"/>
                        </a:rPr>
                        <a:t>Percentage Increase</a:t>
                      </a:r>
                      <a:endParaRPr lang="en-GB" sz="1400">
                        <a:effectLst/>
                        <a:latin typeface="Arial" panose="020B0604020202020204" pitchFamily="34" charset="0"/>
                        <a:ea typeface="Calibri" panose="020F0502020204030204" pitchFamily="34" charset="0"/>
                        <a:cs typeface="Arial" panose="020B0604020202020204" pitchFamily="34" charset="0"/>
                      </a:endParaRPr>
                    </a:p>
                  </a:txBody>
                  <a:tcPr marL="68575" marR="68575" marT="0" marB="0"/>
                </a:tc>
                <a:tc>
                  <a:txBody>
                    <a:bodyPr/>
                    <a:lstStyle/>
                    <a:p>
                      <a:r>
                        <a:rPr lang="en-GB" sz="1400">
                          <a:effectLst/>
                          <a:latin typeface="Arial" panose="020B0604020202020204" pitchFamily="34" charset="0"/>
                          <a:cs typeface="Arial" panose="020B0604020202020204" pitchFamily="34" charset="0"/>
                        </a:rPr>
                        <a:t>33%</a:t>
                      </a:r>
                      <a:endParaRPr lang="en-GB" sz="1400">
                        <a:effectLst/>
                        <a:latin typeface="Arial" panose="020B0604020202020204" pitchFamily="34" charset="0"/>
                        <a:ea typeface="Calibri" panose="020F0502020204030204" pitchFamily="34" charset="0"/>
                        <a:cs typeface="Arial" panose="020B0604020202020204" pitchFamily="34" charset="0"/>
                      </a:endParaRPr>
                    </a:p>
                  </a:txBody>
                  <a:tcPr marL="68575" marR="68575" marT="0" marB="0"/>
                </a:tc>
                <a:tc>
                  <a:txBody>
                    <a:bodyPr/>
                    <a:lstStyle/>
                    <a:p>
                      <a:r>
                        <a:rPr lang="en-GB" sz="1400" dirty="0">
                          <a:effectLst/>
                          <a:latin typeface="Arial" panose="020B0604020202020204" pitchFamily="34" charset="0"/>
                          <a:cs typeface="Arial" panose="020B0604020202020204" pitchFamily="34" charset="0"/>
                        </a:rPr>
                        <a:t>29%</a:t>
                      </a:r>
                      <a:endParaRPr lang="en-GB" sz="1400" dirty="0">
                        <a:effectLst/>
                        <a:latin typeface="Arial" panose="020B0604020202020204" pitchFamily="34" charset="0"/>
                        <a:ea typeface="Calibri" panose="020F0502020204030204" pitchFamily="34" charset="0"/>
                        <a:cs typeface="Arial" panose="020B0604020202020204" pitchFamily="34" charset="0"/>
                      </a:endParaRPr>
                    </a:p>
                  </a:txBody>
                  <a:tcPr marL="68575" marR="68575" marT="0" marB="0"/>
                </a:tc>
                <a:tc>
                  <a:txBody>
                    <a:bodyPr/>
                    <a:lstStyle/>
                    <a:p>
                      <a:r>
                        <a:rPr lang="en-GB" sz="1400" dirty="0">
                          <a:effectLst/>
                          <a:latin typeface="Arial" panose="020B0604020202020204" pitchFamily="34" charset="0"/>
                          <a:cs typeface="Arial" panose="020B0604020202020204" pitchFamily="34" charset="0"/>
                        </a:rPr>
                        <a:t>54%</a:t>
                      </a:r>
                      <a:endParaRPr lang="en-GB" sz="1400" dirty="0">
                        <a:effectLst/>
                        <a:latin typeface="Arial" panose="020B0604020202020204" pitchFamily="34" charset="0"/>
                        <a:ea typeface="Calibri" panose="020F0502020204030204" pitchFamily="34" charset="0"/>
                        <a:cs typeface="Arial" panose="020B0604020202020204" pitchFamily="34" charset="0"/>
                      </a:endParaRPr>
                    </a:p>
                  </a:txBody>
                  <a:tcPr marL="68575" marR="68575" marT="0" marB="0"/>
                </a:tc>
                <a:extLst>
                  <a:ext uri="{0D108BD9-81ED-4DB2-BD59-A6C34878D82A}">
                    <a16:rowId xmlns:a16="http://schemas.microsoft.com/office/drawing/2014/main" val="3544058888"/>
                  </a:ext>
                </a:extLst>
              </a:tr>
            </a:tbl>
          </a:graphicData>
        </a:graphic>
      </p:graphicFrame>
    </p:spTree>
    <p:extLst>
      <p:ext uri="{BB962C8B-B14F-4D97-AF65-F5344CB8AC3E}">
        <p14:creationId xmlns:p14="http://schemas.microsoft.com/office/powerpoint/2010/main" val="9058328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6756370-CD58-D31D-737C-B006F2127C6D}"/>
              </a:ext>
            </a:extLst>
          </p:cNvPr>
          <p:cNvSpPr>
            <a:spLocks noGrp="1"/>
          </p:cNvSpPr>
          <p:nvPr>
            <p:ph type="body" sz="quarter" idx="10"/>
          </p:nvPr>
        </p:nvSpPr>
        <p:spPr>
          <a:xfrm>
            <a:off x="366240" y="333081"/>
            <a:ext cx="10556112" cy="373307"/>
          </a:xfrm>
        </p:spPr>
        <p:txBody>
          <a:bodyPr/>
          <a:lstStyle/>
          <a:p>
            <a:r>
              <a:rPr lang="en-GB" sz="2426" dirty="0">
                <a:solidFill>
                  <a:schemeClr val="tx1"/>
                </a:solidFill>
              </a:rPr>
              <a:t>Next Steps</a:t>
            </a:r>
          </a:p>
        </p:txBody>
      </p:sp>
      <p:sp>
        <p:nvSpPr>
          <p:cNvPr id="3" name="TextBox 2">
            <a:extLst>
              <a:ext uri="{FF2B5EF4-FFF2-40B4-BE49-F238E27FC236}">
                <a16:creationId xmlns:a16="http://schemas.microsoft.com/office/drawing/2014/main" id="{D5FD4D20-61AC-D8DE-BA41-C7E8E1B5B133}"/>
              </a:ext>
            </a:extLst>
          </p:cNvPr>
          <p:cNvSpPr txBox="1"/>
          <p:nvPr/>
        </p:nvSpPr>
        <p:spPr>
          <a:xfrm>
            <a:off x="273823" y="617608"/>
            <a:ext cx="6700124" cy="5802166"/>
          </a:xfrm>
          <a:prstGeom prst="rect">
            <a:avLst/>
          </a:prstGeom>
          <a:noFill/>
        </p:spPr>
        <p:txBody>
          <a:bodyPr wrap="square" rtlCol="0" anchor="ctr">
            <a:spAutoFit/>
          </a:bodyPr>
          <a:lstStyle/>
          <a:p>
            <a:pPr defTabSz="554492"/>
            <a:endParaRPr lang="en-GB" sz="728" dirty="0">
              <a:solidFill>
                <a:prstClr val="black"/>
              </a:solidFill>
              <a:latin typeface="Calibri"/>
            </a:endParaRPr>
          </a:p>
          <a:p>
            <a:pPr defTabSz="554492"/>
            <a:endParaRPr lang="en-GB" sz="1940" dirty="0">
              <a:solidFill>
                <a:prstClr val="black"/>
              </a:solidFill>
              <a:latin typeface="Arial" panose="020B0604020202020204" pitchFamily="34" charset="0"/>
              <a:cs typeface="Arial" panose="020B0604020202020204" pitchFamily="34" charset="0"/>
            </a:endParaRPr>
          </a:p>
          <a:p>
            <a:pPr marL="277246" indent="-277246" defTabSz="554492">
              <a:buFont typeface="Arial" panose="020B0604020202020204" pitchFamily="34" charset="0"/>
              <a:buChar char="•"/>
            </a:pPr>
            <a:r>
              <a:rPr lang="en-GB" sz="1940" dirty="0">
                <a:solidFill>
                  <a:prstClr val="black"/>
                </a:solidFill>
                <a:latin typeface="Arial" panose="020B0604020202020204" pitchFamily="34" charset="0"/>
                <a:cs typeface="Arial" panose="020B0604020202020204" pitchFamily="34" charset="0"/>
              </a:rPr>
              <a:t>Tri-partite approach with staff side, Welsh Government and occupational health community to improve equity and access to occupational health services</a:t>
            </a:r>
          </a:p>
          <a:p>
            <a:pPr defTabSz="554492"/>
            <a:endParaRPr lang="en-GB" sz="1940" dirty="0">
              <a:solidFill>
                <a:prstClr val="black"/>
              </a:solidFill>
              <a:latin typeface="Arial" panose="020B0604020202020204" pitchFamily="34" charset="0"/>
              <a:cs typeface="Arial" panose="020B0604020202020204" pitchFamily="34" charset="0"/>
            </a:endParaRPr>
          </a:p>
          <a:p>
            <a:pPr marL="173279" indent="-173279" defTabSz="554492">
              <a:buFont typeface="Arial" panose="020B0604020202020204" pitchFamily="34" charset="0"/>
              <a:buChar char="•"/>
            </a:pPr>
            <a:r>
              <a:rPr lang="en-GB" sz="1940" dirty="0">
                <a:solidFill>
                  <a:prstClr val="black"/>
                </a:solidFill>
                <a:latin typeface="Arial" panose="020B0604020202020204" pitchFamily="34" charset="0"/>
                <a:cs typeface="Arial" panose="020B0604020202020204" pitchFamily="34" charset="0"/>
              </a:rPr>
              <a:t>  ‘Future proofing’ – evidence = increase in young female MH, aging population &amp; increased caring responsibilities.</a:t>
            </a:r>
          </a:p>
          <a:p>
            <a:pPr defTabSz="554492"/>
            <a:endParaRPr lang="en-GB" sz="1940" dirty="0">
              <a:solidFill>
                <a:prstClr val="black"/>
              </a:solidFill>
              <a:latin typeface="Arial" panose="020B0604020202020204" pitchFamily="34" charset="0"/>
              <a:cs typeface="Arial" panose="020B0604020202020204" pitchFamily="34" charset="0"/>
            </a:endParaRPr>
          </a:p>
          <a:p>
            <a:pPr marL="173279" indent="-173279" defTabSz="554492">
              <a:buFont typeface="Arial" panose="020B0604020202020204" pitchFamily="34" charset="0"/>
              <a:buChar char="•"/>
            </a:pPr>
            <a:r>
              <a:rPr lang="en-GB" sz="1940" dirty="0">
                <a:solidFill>
                  <a:prstClr val="black"/>
                </a:solidFill>
                <a:latin typeface="Arial" panose="020B0604020202020204" pitchFamily="34" charset="0"/>
                <a:cs typeface="Arial" panose="020B0604020202020204" pitchFamily="34" charset="0"/>
              </a:rPr>
              <a:t> Learning from UK best practice – </a:t>
            </a:r>
            <a:r>
              <a:rPr lang="en-GB" sz="1940" dirty="0" err="1">
                <a:solidFill>
                  <a:prstClr val="black"/>
                </a:solidFill>
                <a:latin typeface="Arial" panose="020B0604020202020204" pitchFamily="34" charset="0"/>
                <a:cs typeface="Arial" panose="020B0604020202020204" pitchFamily="34" charset="0"/>
              </a:rPr>
              <a:t>eg</a:t>
            </a:r>
            <a:r>
              <a:rPr lang="en-GB" sz="1940" dirty="0">
                <a:solidFill>
                  <a:prstClr val="black"/>
                </a:solidFill>
                <a:latin typeface="Arial" panose="020B0604020202020204" pitchFamily="34" charset="0"/>
                <a:cs typeface="Arial" panose="020B0604020202020204" pitchFamily="34" charset="0"/>
              </a:rPr>
              <a:t> West </a:t>
            </a:r>
            <a:r>
              <a:rPr lang="en-GB" sz="1940" dirty="0" err="1">
                <a:solidFill>
                  <a:prstClr val="black"/>
                </a:solidFill>
                <a:latin typeface="Arial" panose="020B0604020202020204" pitchFamily="34" charset="0"/>
                <a:cs typeface="Arial" panose="020B0604020202020204" pitchFamily="34" charset="0"/>
              </a:rPr>
              <a:t>Yorks</a:t>
            </a:r>
            <a:r>
              <a:rPr lang="en-GB" sz="1940" dirty="0">
                <a:solidFill>
                  <a:prstClr val="black"/>
                </a:solidFill>
                <a:latin typeface="Arial" panose="020B0604020202020204" pitchFamily="34" charset="0"/>
                <a:cs typeface="Arial" panose="020B0604020202020204" pitchFamily="34" charset="0"/>
              </a:rPr>
              <a:t> NHS  Trust re approach to Carers </a:t>
            </a:r>
          </a:p>
          <a:p>
            <a:pPr defTabSz="554492"/>
            <a:endParaRPr lang="en-GB" sz="1940" dirty="0">
              <a:solidFill>
                <a:prstClr val="black"/>
              </a:solidFill>
              <a:latin typeface="Arial" panose="020B0604020202020204" pitchFamily="34" charset="0"/>
              <a:cs typeface="Arial" panose="020B0604020202020204" pitchFamily="34" charset="0"/>
            </a:endParaRPr>
          </a:p>
          <a:p>
            <a:pPr marL="277246" indent="-277246" defTabSz="554492">
              <a:buFont typeface="Arial" panose="020B0604020202020204" pitchFamily="34" charset="0"/>
              <a:buChar char="•"/>
            </a:pPr>
            <a:r>
              <a:rPr lang="en-GB" sz="1940" dirty="0">
                <a:solidFill>
                  <a:prstClr val="black"/>
                </a:solidFill>
                <a:latin typeface="Arial" panose="020B0604020202020204" pitchFamily="34" charset="0"/>
                <a:cs typeface="Arial" panose="020B0604020202020204" pitchFamily="34" charset="0"/>
              </a:rPr>
              <a:t> HB Staff as a Population Health Community supporting the Population Health Strategy – focus on early intervention and prevention/health promotion </a:t>
            </a:r>
            <a:r>
              <a:rPr lang="en-GB" sz="1940" dirty="0" err="1">
                <a:solidFill>
                  <a:prstClr val="black"/>
                </a:solidFill>
                <a:latin typeface="Arial" panose="020B0604020202020204" pitchFamily="34" charset="0"/>
                <a:cs typeface="Arial" panose="020B0604020202020204" pitchFamily="34" charset="0"/>
              </a:rPr>
              <a:t>eg</a:t>
            </a:r>
            <a:r>
              <a:rPr lang="en-GB" sz="1940" dirty="0">
                <a:solidFill>
                  <a:prstClr val="black"/>
                </a:solidFill>
                <a:latin typeface="Arial" panose="020B0604020202020204" pitchFamily="34" charset="0"/>
                <a:cs typeface="Arial" panose="020B0604020202020204" pitchFamily="34" charset="0"/>
              </a:rPr>
              <a:t> development of health checks, G-TEP for accumulative stress, Men’s Health, ‘Steps to Wellbeing’, health promotion campaigns.</a:t>
            </a:r>
          </a:p>
          <a:p>
            <a:pPr marL="450525" lvl="1" indent="-173279" defTabSz="554492">
              <a:buFont typeface="Arial" panose="020B0604020202020204" pitchFamily="34" charset="0"/>
              <a:buChar char="•"/>
            </a:pPr>
            <a:endParaRPr lang="en-GB" sz="1940" dirty="0">
              <a:solidFill>
                <a:prstClr val="black"/>
              </a:solidFill>
              <a:latin typeface="Arial" panose="020B0604020202020204" pitchFamily="34" charset="0"/>
              <a:cs typeface="Arial" panose="020B0604020202020204" pitchFamily="34" charset="0"/>
            </a:endParaRPr>
          </a:p>
          <a:p>
            <a:pPr marL="450525" lvl="1" indent="-173279" defTabSz="554492">
              <a:buFont typeface="Arial" panose="020B0604020202020204" pitchFamily="34" charset="0"/>
              <a:buChar char="•"/>
            </a:pPr>
            <a:endParaRPr lang="en-GB" sz="728" dirty="0">
              <a:solidFill>
                <a:prstClr val="black"/>
              </a:solidFill>
              <a:latin typeface="Calibri"/>
            </a:endParaRPr>
          </a:p>
          <a:p>
            <a:pPr marL="450525" lvl="1" indent="-173279" defTabSz="554492">
              <a:buFont typeface="Arial" panose="020B0604020202020204" pitchFamily="34" charset="0"/>
              <a:buChar char="•"/>
            </a:pPr>
            <a:endParaRPr lang="en-GB" sz="728" dirty="0">
              <a:solidFill>
                <a:prstClr val="black"/>
              </a:solidFill>
              <a:latin typeface="Calibri"/>
            </a:endParaRPr>
          </a:p>
        </p:txBody>
      </p:sp>
      <p:pic>
        <p:nvPicPr>
          <p:cNvPr id="15" name="Picture 14"/>
          <p:cNvPicPr>
            <a:picLocks noChangeAspect="1"/>
          </p:cNvPicPr>
          <p:nvPr/>
        </p:nvPicPr>
        <p:blipFill>
          <a:blip r:embed="rId3"/>
          <a:stretch>
            <a:fillRect/>
          </a:stretch>
        </p:blipFill>
        <p:spPr>
          <a:xfrm>
            <a:off x="7528440" y="4392692"/>
            <a:ext cx="4095562" cy="1916799"/>
          </a:xfrm>
          <a:prstGeom prst="rect">
            <a:avLst/>
          </a:prstGeom>
        </p:spPr>
      </p:pic>
      <p:pic>
        <p:nvPicPr>
          <p:cNvPr id="16" name="Content Placeholder 8"/>
          <p:cNvPicPr>
            <a:picLocks noChangeAspect="1"/>
          </p:cNvPicPr>
          <p:nvPr/>
        </p:nvPicPr>
        <p:blipFill>
          <a:blip r:embed="rId4"/>
          <a:stretch>
            <a:fillRect/>
          </a:stretch>
        </p:blipFill>
        <p:spPr>
          <a:xfrm>
            <a:off x="7990518" y="148250"/>
            <a:ext cx="2217972" cy="3162544"/>
          </a:xfrm>
          <a:prstGeom prst="rect">
            <a:avLst/>
          </a:prstGeom>
        </p:spPr>
      </p:pic>
    </p:spTree>
    <p:extLst>
      <p:ext uri="{BB962C8B-B14F-4D97-AF65-F5344CB8AC3E}">
        <p14:creationId xmlns:p14="http://schemas.microsoft.com/office/powerpoint/2010/main" val="3365066492"/>
      </p:ext>
    </p:extLst>
  </p:cSld>
  <p:clrMapOvr>
    <a:overrideClrMapping bg1="lt1" tx1="dk1" bg2="lt2" tx2="dk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428" y="0"/>
            <a:ext cx="12191144" cy="68576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pPr defTabSz="554492"/>
            <a:endParaRPr sz="1092">
              <a:solidFill>
                <a:prstClr val="black"/>
              </a:solidFill>
              <a:latin typeface="Calibri"/>
            </a:endParaRPr>
          </a:p>
        </p:txBody>
      </p:sp>
      <p:sp>
        <p:nvSpPr>
          <p:cNvPr id="3" name="object 3"/>
          <p:cNvSpPr txBox="1"/>
          <p:nvPr/>
        </p:nvSpPr>
        <p:spPr>
          <a:xfrm>
            <a:off x="1059355" y="2998187"/>
            <a:ext cx="6490544" cy="736301"/>
          </a:xfrm>
          <a:prstGeom prst="rect">
            <a:avLst/>
          </a:prstGeom>
        </p:spPr>
        <p:txBody>
          <a:bodyPr vert="horz" wrap="square" lIns="0" tIns="6931" rIns="0" bIns="0" rtlCol="0">
            <a:spAutoFit/>
          </a:bodyPr>
          <a:lstStyle/>
          <a:p>
            <a:pPr marL="7701" marR="3081" defTabSz="554492">
              <a:lnSpc>
                <a:spcPct val="100600"/>
              </a:lnSpc>
              <a:spcBef>
                <a:spcPts val="55"/>
              </a:spcBef>
            </a:pPr>
            <a:r>
              <a:rPr lang="en-GB" sz="4851" b="1" spc="9" dirty="0">
                <a:solidFill>
                  <a:prstClr val="white"/>
                </a:solidFill>
                <a:latin typeface="Arial Black" panose="020B0604020202020204" pitchFamily="34" charset="0"/>
                <a:cs typeface="Arial Black" panose="020B0604020202020204" pitchFamily="34" charset="0"/>
              </a:rPr>
              <a:t>Diolch / Thank You</a:t>
            </a:r>
          </a:p>
        </p:txBody>
      </p:sp>
      <p:pic>
        <p:nvPicPr>
          <p:cNvPr id="46" name="Picture 45">
            <a:extLst>
              <a:ext uri="{FF2B5EF4-FFF2-40B4-BE49-F238E27FC236}">
                <a16:creationId xmlns:a16="http://schemas.microsoft.com/office/drawing/2014/main" id="{078693CB-840E-BB48-6165-0634B66C2A6A}"/>
              </a:ext>
            </a:extLst>
          </p:cNvPr>
          <p:cNvPicPr>
            <a:picLocks noChangeAspect="1"/>
          </p:cNvPicPr>
          <p:nvPr/>
        </p:nvPicPr>
        <p:blipFill>
          <a:blip r:embed="rId2"/>
          <a:stretch>
            <a:fillRect/>
          </a:stretch>
        </p:blipFill>
        <p:spPr>
          <a:xfrm>
            <a:off x="425309" y="341567"/>
            <a:ext cx="2562421" cy="653166"/>
          </a:xfrm>
          <a:prstGeom prst="rect">
            <a:avLst/>
          </a:prstGeom>
        </p:spPr>
      </p:pic>
      <p:pic>
        <p:nvPicPr>
          <p:cNvPr id="5" name="Picture 4">
            <a:extLst>
              <a:ext uri="{FF2B5EF4-FFF2-40B4-BE49-F238E27FC236}">
                <a16:creationId xmlns:a16="http://schemas.microsoft.com/office/drawing/2014/main" id="{2FB59ED6-D684-434A-9CCF-04C6D4106F2E}"/>
              </a:ext>
            </a:extLst>
          </p:cNvPr>
          <p:cNvPicPr>
            <a:picLocks noChangeAspect="1"/>
          </p:cNvPicPr>
          <p:nvPr/>
        </p:nvPicPr>
        <p:blipFill>
          <a:blip r:embed="rId3"/>
          <a:stretch>
            <a:fillRect/>
          </a:stretch>
        </p:blipFill>
        <p:spPr>
          <a:xfrm rot="10605549">
            <a:off x="6536229" y="2460316"/>
            <a:ext cx="6754181" cy="5514155"/>
          </a:xfrm>
          <a:prstGeom prst="rect">
            <a:avLst/>
          </a:prstGeom>
        </p:spPr>
      </p:pic>
      <p:pic>
        <p:nvPicPr>
          <p:cNvPr id="4" name="Content Placeholder 9" descr="A black background with white text&#10;&#10;Description automatically generated">
            <a:extLst>
              <a:ext uri="{FF2B5EF4-FFF2-40B4-BE49-F238E27FC236}">
                <a16:creationId xmlns:a16="http://schemas.microsoft.com/office/drawing/2014/main" id="{3099319D-9956-E8CE-5C17-F4788CC3B256}"/>
              </a:ext>
            </a:extLst>
          </p:cNvPr>
          <p:cNvPicPr>
            <a:picLocks noChangeAspect="1"/>
          </p:cNvPicPr>
          <p:nvPr/>
        </p:nvPicPr>
        <p:blipFill>
          <a:blip r:embed="rId4"/>
          <a:stretch>
            <a:fillRect/>
          </a:stretch>
        </p:blipFill>
        <p:spPr>
          <a:xfrm>
            <a:off x="441233" y="5659706"/>
            <a:ext cx="2238029" cy="692361"/>
          </a:xfrm>
          <a:prstGeom prst="rect">
            <a:avLst/>
          </a:prstGeom>
        </p:spPr>
      </p:pic>
      <p:sp>
        <p:nvSpPr>
          <p:cNvPr id="6" name="TextBox 5"/>
          <p:cNvSpPr txBox="1"/>
          <p:nvPr/>
        </p:nvSpPr>
        <p:spPr>
          <a:xfrm>
            <a:off x="320032" y="3151753"/>
            <a:ext cx="7670486" cy="465640"/>
          </a:xfrm>
          <a:prstGeom prst="rect">
            <a:avLst/>
          </a:prstGeom>
          <a:noFill/>
        </p:spPr>
        <p:txBody>
          <a:bodyPr wrap="square" rtlCol="0">
            <a:spAutoFit/>
          </a:bodyPr>
          <a:lstStyle/>
          <a:p>
            <a:pPr defTabSz="554492"/>
            <a:r>
              <a:rPr lang="en-GB" sz="2426" dirty="0">
                <a:solidFill>
                  <a:prstClr val="white"/>
                </a:solidFill>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29822799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09985" y="274320"/>
            <a:ext cx="10972030" cy="1600438"/>
          </a:xfrm>
        </p:spPr>
        <p:txBody>
          <a:bodyPr/>
          <a:lstStyle/>
          <a:p>
            <a:pPr algn="ctr"/>
            <a:r>
              <a:rPr lang="en-GB" sz="3200" dirty="0">
                <a:solidFill>
                  <a:schemeClr val="tx2">
                    <a:lumMod val="75000"/>
                  </a:schemeClr>
                </a:solidFill>
                <a:latin typeface="Arial Black" panose="020B0A04020102020204" pitchFamily="34" charset="0"/>
                <a:cs typeface="Arial" panose="020B0604020202020204" pitchFamily="34" charset="0"/>
              </a:rPr>
              <a:t>Current Challenges Impacting Staff Health &amp; Wellbeing </a:t>
            </a:r>
            <a:br>
              <a:rPr lang="en-GB" sz="4000" dirty="0">
                <a:latin typeface="Arial Black" panose="020B0A04020102020204" pitchFamily="34" charset="0"/>
                <a:cs typeface="Arial" panose="020B0604020202020204" pitchFamily="34" charset="0"/>
              </a:rPr>
            </a:br>
            <a:endParaRPr lang="en-GB" sz="4000" dirty="0">
              <a:latin typeface="Arial Black" panose="020B0A04020102020204" pitchFamily="34" charset="0"/>
              <a:cs typeface="Arial" panose="020B0604020202020204" pitchFamily="34" charset="0"/>
            </a:endParaRPr>
          </a:p>
        </p:txBody>
      </p:sp>
      <p:sp>
        <p:nvSpPr>
          <p:cNvPr id="4" name="Content Placeholder 3"/>
          <p:cNvSpPr>
            <a:spLocks noGrp="1"/>
          </p:cNvSpPr>
          <p:nvPr>
            <p:ph sz="half" idx="2"/>
          </p:nvPr>
        </p:nvSpPr>
        <p:spPr>
          <a:xfrm>
            <a:off x="609985" y="1442067"/>
            <a:ext cx="5303148" cy="4309128"/>
          </a:xfrm>
        </p:spPr>
        <p:txBody>
          <a:bodyPr/>
          <a:lstStyle/>
          <a:p>
            <a:pPr marL="277246" indent="-277246">
              <a:spcAft>
                <a:spcPts val="728"/>
              </a:spcAft>
              <a:buFont typeface="Arial" panose="020B0604020202020204" pitchFamily="34" charset="0"/>
              <a:buChar char="•"/>
            </a:pPr>
            <a:r>
              <a:rPr lang="en-GB" sz="1698" dirty="0">
                <a:latin typeface="Arial" panose="020B0604020202020204" pitchFamily="34" charset="0"/>
                <a:cs typeface="Arial" panose="020B0604020202020204" pitchFamily="34" charset="0"/>
              </a:rPr>
              <a:t>Public Health data shows SBU is higher than average in relation to poor mental health and related hospital admissions</a:t>
            </a:r>
          </a:p>
          <a:p>
            <a:pPr marL="277246" indent="-277246">
              <a:spcAft>
                <a:spcPts val="728"/>
              </a:spcAft>
              <a:buFont typeface="Arial" panose="020B0604020202020204" pitchFamily="34" charset="0"/>
              <a:buChar char="•"/>
            </a:pPr>
            <a:r>
              <a:rPr lang="en-GB" sz="1698" dirty="0">
                <a:latin typeface="Arial" panose="020B0604020202020204" pitchFamily="34" charset="0"/>
                <a:cs typeface="Arial" panose="020B0604020202020204" pitchFamily="34" charset="0"/>
              </a:rPr>
              <a:t>Highest rates of female suicides in Swansea and males in Neath</a:t>
            </a:r>
          </a:p>
          <a:p>
            <a:pPr marL="277246" indent="-277246">
              <a:spcAft>
                <a:spcPts val="728"/>
              </a:spcAft>
              <a:buFont typeface="Arial" panose="020B0604020202020204" pitchFamily="34" charset="0"/>
              <a:buChar char="•"/>
            </a:pPr>
            <a:r>
              <a:rPr lang="en-GB" sz="1698" dirty="0">
                <a:latin typeface="Arial" panose="020B0604020202020204" pitchFamily="34" charset="0"/>
                <a:cs typeface="Arial" panose="020B0604020202020204" pitchFamily="34" charset="0"/>
              </a:rPr>
              <a:t>Port Talbot and SBU has the highest rate of deaths from diabetes in Wales</a:t>
            </a:r>
          </a:p>
          <a:p>
            <a:pPr marL="277246" indent="-277246">
              <a:spcAft>
                <a:spcPts val="728"/>
              </a:spcAft>
              <a:buFont typeface="Arial" panose="020B0604020202020204" pitchFamily="34" charset="0"/>
              <a:buChar char="•"/>
            </a:pPr>
            <a:r>
              <a:rPr lang="en-GB" sz="1698" dirty="0">
                <a:latin typeface="Arial" panose="020B0604020202020204" pitchFamily="34" charset="0"/>
                <a:cs typeface="Arial" panose="020B0604020202020204" pitchFamily="34" charset="0"/>
              </a:rPr>
              <a:t>Highest long term absence due to mild-moderate Mental Health &amp; MSK issues</a:t>
            </a:r>
          </a:p>
          <a:p>
            <a:pPr marL="277246" indent="-277246">
              <a:spcAft>
                <a:spcPts val="728"/>
              </a:spcAft>
              <a:buFont typeface="Arial" panose="020B0604020202020204" pitchFamily="34" charset="0"/>
              <a:buChar char="•"/>
            </a:pPr>
            <a:r>
              <a:rPr lang="en-GB" sz="1698" dirty="0">
                <a:latin typeface="Arial" panose="020B0604020202020204" pitchFamily="34" charset="0"/>
                <a:cs typeface="Arial" panose="020B0604020202020204" pitchFamily="34" charset="0"/>
              </a:rPr>
              <a:t>Aging workforce with ‘sandwich generation’ pressures</a:t>
            </a:r>
          </a:p>
          <a:p>
            <a:pPr marL="277246" indent="-277246">
              <a:buFont typeface="Arial" panose="020B0604020202020204" pitchFamily="34" charset="0"/>
              <a:buChar char="•"/>
            </a:pPr>
            <a:endParaRPr lang="en-GB" sz="1455" dirty="0"/>
          </a:p>
          <a:p>
            <a:pPr marL="277246" indent="-277246">
              <a:buFont typeface="Arial" panose="020B0604020202020204" pitchFamily="34" charset="0"/>
              <a:buChar char="•"/>
            </a:pPr>
            <a:endParaRPr lang="en-GB" sz="1455" dirty="0"/>
          </a:p>
          <a:p>
            <a:endParaRPr lang="en-GB" sz="1698" dirty="0"/>
          </a:p>
          <a:p>
            <a:pPr marL="173279" indent="-173279">
              <a:buFont typeface="Arial" panose="020B0604020202020204" pitchFamily="34" charset="0"/>
              <a:buChar char="•"/>
            </a:pPr>
            <a:endParaRPr lang="en-GB" dirty="0"/>
          </a:p>
        </p:txBody>
      </p:sp>
      <p:sp>
        <p:nvSpPr>
          <p:cNvPr id="7" name="Content Placeholder 6">
            <a:extLst>
              <a:ext uri="{FF2B5EF4-FFF2-40B4-BE49-F238E27FC236}">
                <a16:creationId xmlns:a16="http://schemas.microsoft.com/office/drawing/2014/main" id="{9CCA234B-0055-44D4-937C-79655D2691DE}"/>
              </a:ext>
            </a:extLst>
          </p:cNvPr>
          <p:cNvSpPr>
            <a:spLocks noGrp="1"/>
          </p:cNvSpPr>
          <p:nvPr>
            <p:ph sz="half" idx="3"/>
          </p:nvPr>
        </p:nvSpPr>
        <p:spPr>
          <a:xfrm>
            <a:off x="6278868" y="1442067"/>
            <a:ext cx="5303148" cy="4302140"/>
          </a:xfrm>
        </p:spPr>
        <p:txBody>
          <a:bodyPr/>
          <a:lstStyle/>
          <a:p>
            <a:pPr marL="277246" indent="-277246">
              <a:spcAft>
                <a:spcPts val="728"/>
              </a:spcAft>
              <a:buFont typeface="Arial" panose="020B0604020202020204" pitchFamily="34" charset="0"/>
              <a:buChar char="•"/>
            </a:pPr>
            <a:r>
              <a:rPr lang="en-GB" sz="1698" dirty="0">
                <a:latin typeface="Arial" panose="020B0604020202020204" pitchFamily="34" charset="0"/>
                <a:cs typeface="Arial" panose="020B0604020202020204" pitchFamily="34" charset="0"/>
              </a:rPr>
              <a:t>Additional current stressors and pressures include:</a:t>
            </a:r>
          </a:p>
          <a:p>
            <a:pPr marL="554492" lvl="1" indent="-277246">
              <a:spcAft>
                <a:spcPts val="728"/>
              </a:spcAft>
              <a:buFont typeface="Wingdings" panose="05000000000000000000" pitchFamily="2" charset="2"/>
              <a:buChar char="Ø"/>
            </a:pPr>
            <a:r>
              <a:rPr lang="en-GB" sz="1698" dirty="0">
                <a:latin typeface="Arial" panose="020B0604020202020204" pitchFamily="34" charset="0"/>
                <a:cs typeface="Arial" panose="020B0604020202020204" pitchFamily="34" charset="0"/>
              </a:rPr>
              <a:t>Health Board wide vacancy freeze, </a:t>
            </a:r>
          </a:p>
          <a:p>
            <a:pPr marL="554492" lvl="1" indent="-277246">
              <a:spcAft>
                <a:spcPts val="728"/>
              </a:spcAft>
              <a:buFont typeface="Wingdings" panose="05000000000000000000" pitchFamily="2" charset="2"/>
              <a:buChar char="Ø"/>
            </a:pPr>
            <a:r>
              <a:rPr lang="en-GB" sz="1698" dirty="0">
                <a:latin typeface="Arial" panose="020B0604020202020204" pitchFamily="34" charset="0"/>
                <a:cs typeface="Arial" panose="020B0604020202020204" pitchFamily="34" charset="0"/>
              </a:rPr>
              <a:t>organisational change </a:t>
            </a:r>
          </a:p>
          <a:p>
            <a:pPr marL="554492" lvl="1" indent="-277246">
              <a:spcAft>
                <a:spcPts val="728"/>
              </a:spcAft>
              <a:buFont typeface="Wingdings" panose="05000000000000000000" pitchFamily="2" charset="2"/>
              <a:buChar char="Ø"/>
            </a:pPr>
            <a:r>
              <a:rPr lang="en-GB" sz="1698" dirty="0">
                <a:latin typeface="Arial" panose="020B0604020202020204" pitchFamily="34" charset="0"/>
                <a:cs typeface="Arial" panose="020B0604020202020204" pitchFamily="34" charset="0"/>
              </a:rPr>
              <a:t>winter pressures. </a:t>
            </a:r>
          </a:p>
          <a:p>
            <a:pPr marL="277246" indent="-277246">
              <a:spcAft>
                <a:spcPts val="728"/>
              </a:spcAft>
              <a:buFont typeface="Arial" panose="020B0604020202020204" pitchFamily="34" charset="0"/>
              <a:buChar char="•"/>
            </a:pPr>
            <a:r>
              <a:rPr lang="en-GB" sz="1698" dirty="0">
                <a:latin typeface="Arial" panose="020B0604020202020204" pitchFamily="34" charset="0"/>
                <a:cs typeface="Arial" panose="020B0604020202020204" pitchFamily="34" charset="0"/>
              </a:rPr>
              <a:t>Reports from local GP’s and staff wellbeing clinicians suggest increased  ‘burnout’ amongst staff</a:t>
            </a:r>
          </a:p>
          <a:p>
            <a:pPr marL="277246" indent="-277246">
              <a:spcAft>
                <a:spcPts val="728"/>
              </a:spcAft>
              <a:buFont typeface="Arial" panose="020B0604020202020204" pitchFamily="34" charset="0"/>
              <a:buChar char="•"/>
            </a:pPr>
            <a:r>
              <a:rPr lang="en-GB" sz="1698" dirty="0">
                <a:latin typeface="Arial" panose="020B0604020202020204" pitchFamily="34" charset="0"/>
                <a:cs typeface="Arial" panose="020B0604020202020204" pitchFamily="34" charset="0"/>
              </a:rPr>
              <a:t>Our 10 year vision requires a more agile, flexible workforce with increased generic clinical team working across sectors to help transfer hospital services that could be delivered in the community </a:t>
            </a:r>
          </a:p>
          <a:p>
            <a:pPr marL="277246" indent="-277246">
              <a:spcAft>
                <a:spcPts val="728"/>
              </a:spcAft>
              <a:buFont typeface="Arial" panose="020B0604020202020204" pitchFamily="34" charset="0"/>
              <a:buChar char="•"/>
            </a:pPr>
            <a:r>
              <a:rPr lang="en-GB" sz="1698" dirty="0">
                <a:latin typeface="Arial" panose="020B0604020202020204" pitchFamily="34" charset="0"/>
                <a:cs typeface="Arial" panose="020B0604020202020204" pitchFamily="34" charset="0"/>
              </a:rPr>
              <a:t>Some staff will embrace change. Effective leadership is paramount to successful change management</a:t>
            </a:r>
          </a:p>
          <a:p>
            <a:endParaRPr lang="en-GB" dirty="0"/>
          </a:p>
        </p:txBody>
      </p:sp>
      <p:pic>
        <p:nvPicPr>
          <p:cNvPr id="1026" name="Picture 2" descr="How to Overcome the 3 Biggest Blogging Challenges">
            <a:extLst>
              <a:ext uri="{FF2B5EF4-FFF2-40B4-BE49-F238E27FC236}">
                <a16:creationId xmlns:a16="http://schemas.microsoft.com/office/drawing/2014/main" id="{E37ECB09-1C02-4AFA-B650-509A49FF374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820" t="13748" r="4767" b="10636"/>
          <a:stretch/>
        </p:blipFill>
        <p:spPr bwMode="auto">
          <a:xfrm>
            <a:off x="1937303" y="4495680"/>
            <a:ext cx="3984056" cy="175199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96F6D82E-9E21-4D6A-AC68-CC63CFC60764}"/>
              </a:ext>
            </a:extLst>
          </p:cNvPr>
          <p:cNvPicPr>
            <a:picLocks noChangeAspect="1"/>
          </p:cNvPicPr>
          <p:nvPr/>
        </p:nvPicPr>
        <p:blipFill>
          <a:blip r:embed="rId4"/>
          <a:stretch>
            <a:fillRect/>
          </a:stretch>
        </p:blipFill>
        <p:spPr>
          <a:xfrm>
            <a:off x="6917" y="6020537"/>
            <a:ext cx="11812433" cy="703161"/>
          </a:xfrm>
          <a:prstGeom prst="rect">
            <a:avLst/>
          </a:prstGeom>
        </p:spPr>
      </p:pic>
    </p:spTree>
    <p:extLst>
      <p:ext uri="{BB962C8B-B14F-4D97-AF65-F5344CB8AC3E}">
        <p14:creationId xmlns:p14="http://schemas.microsoft.com/office/powerpoint/2010/main" val="4461352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97094" y="502510"/>
            <a:ext cx="11528607" cy="219385"/>
          </a:xfrm>
        </p:spPr>
        <p:txBody>
          <a:bodyPr>
            <a:noAutofit/>
          </a:bodyPr>
          <a:lstStyle/>
          <a:p>
            <a:r>
              <a:rPr lang="pt-BR" sz="4000" dirty="0"/>
              <a:t>Managing Attendance at Work</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397094" y="1382860"/>
            <a:ext cx="11528607" cy="4854937"/>
          </a:xfrm>
        </p:spPr>
        <p:txBody>
          <a:bodyPr>
            <a:normAutofit fontScale="47500" lnSpcReduction="20000"/>
          </a:bodyPr>
          <a:lstStyle/>
          <a:p>
            <a:pPr marL="342900" lvl="0" indent="-342900">
              <a:lnSpc>
                <a:spcPct val="107000"/>
              </a:lnSpc>
              <a:spcAft>
                <a:spcPts val="800"/>
              </a:spcAft>
              <a:buFont typeface="Symbol" panose="05050102010706020507" pitchFamily="18" charset="2"/>
              <a:buChar char=""/>
            </a:pPr>
            <a:r>
              <a:rPr lang="en-GB" sz="2900" dirty="0"/>
              <a:t>Reflecting the themes of our People Strategy, staff wellbeing is a priority for the Health Board to ensure an </a:t>
            </a:r>
            <a:r>
              <a:rPr lang="en-GB" sz="2900" i="1" dirty="0"/>
              <a:t>engaged, motivated and healthy workforce</a:t>
            </a:r>
            <a:r>
              <a:rPr lang="en-GB" sz="2900" dirty="0"/>
              <a:t> that provides high quality and effective care for our patients.</a:t>
            </a:r>
          </a:p>
          <a:p>
            <a:pPr marL="342900" lvl="0" indent="-342900">
              <a:lnSpc>
                <a:spcPct val="107000"/>
              </a:lnSpc>
              <a:spcAft>
                <a:spcPts val="800"/>
              </a:spcAft>
              <a:buFont typeface="Symbol" panose="05050102010706020507" pitchFamily="18" charset="2"/>
              <a:buChar char=""/>
            </a:pPr>
            <a:r>
              <a:rPr lang="en-GB" sz="2900" dirty="0"/>
              <a:t>Our sickness data is showing overall an improving trend since the pandemic, but our current levels remain higher than the All Wales target (see next slide).</a:t>
            </a:r>
          </a:p>
          <a:p>
            <a:pPr marL="342900" lvl="0" indent="-342900">
              <a:lnSpc>
                <a:spcPct val="107000"/>
              </a:lnSpc>
              <a:spcAft>
                <a:spcPts val="800"/>
              </a:spcAft>
              <a:buFont typeface="Symbol" panose="05050102010706020507" pitchFamily="18" charset="2"/>
              <a:buChar char=""/>
            </a:pPr>
            <a:r>
              <a:rPr lang="en-GB" sz="2900" dirty="0"/>
              <a:t>The Workforce and Organisational Development Directorate supports Service Groups using best practice and evidence-based strategies to promote attendance at work and support the reduction of sickness absence. </a:t>
            </a:r>
          </a:p>
          <a:p>
            <a:pPr marL="342900" indent="-342900">
              <a:lnSpc>
                <a:spcPct val="107000"/>
              </a:lnSpc>
              <a:spcAft>
                <a:spcPts val="800"/>
              </a:spcAft>
              <a:buFont typeface="Symbol" panose="05050102010706020507" pitchFamily="18" charset="2"/>
              <a:buChar char=""/>
            </a:pPr>
            <a:r>
              <a:rPr lang="en-GB" sz="2900" dirty="0"/>
              <a:t>There is a continued focus across the organisation on pro-active absence management and increased collaboration with staff-side colleagues in areas of high sickness absence to support this approach. TU partners have indicated one of their preference focus areas for our non-pay deal work is on sickness absences. This will feed into our Best Practice Review and we are creating a Healthy People forum.</a:t>
            </a:r>
          </a:p>
          <a:p>
            <a:pPr marL="342900" lvl="0" indent="-342900">
              <a:lnSpc>
                <a:spcPct val="107000"/>
              </a:lnSpc>
              <a:spcAft>
                <a:spcPts val="800"/>
              </a:spcAft>
              <a:buFont typeface="Symbol" panose="05050102010706020507" pitchFamily="18" charset="2"/>
              <a:buChar char=""/>
            </a:pPr>
            <a:r>
              <a:rPr lang="en-GB" sz="2900" dirty="0"/>
              <a:t>Early intervention and prevention focused Occupational Health and Staff Wellbeing support is ensuring more staff are supported to manage their health whilst in work, reducing the need for sickness absence. The Service continues to deliver timely support for managers and staff with key KPI’s, developed between Welsh Government and staff-side, being consistently achieved. </a:t>
            </a:r>
          </a:p>
          <a:p>
            <a:pPr marL="342900" lvl="0" indent="-342900">
              <a:lnSpc>
                <a:spcPct val="107000"/>
              </a:lnSpc>
              <a:spcAft>
                <a:spcPts val="800"/>
              </a:spcAft>
              <a:buFont typeface="Symbol" panose="05050102010706020507" pitchFamily="18" charset="2"/>
              <a:buChar char=""/>
            </a:pPr>
            <a:r>
              <a:rPr lang="en-GB" sz="2900" dirty="0"/>
              <a:t>We are shaping a workforce performance framework to ensure organisational wide impact around accountability for workforce and sickness will be a key metric within this. This will be a balanced scorecard approach considering all metrics together for example – consideration of staff utilisation as a whole. This will also allow a more targeted focus on positive performance in this area.</a:t>
            </a:r>
          </a:p>
          <a:p>
            <a:pPr marL="342900" lvl="0" indent="-342900">
              <a:lnSpc>
                <a:spcPct val="107000"/>
              </a:lnSpc>
              <a:spcAft>
                <a:spcPts val="800"/>
              </a:spcAft>
              <a:buFont typeface="Symbol" panose="05050102010706020507" pitchFamily="18" charset="2"/>
              <a:buChar char=""/>
            </a:pPr>
            <a:endParaRPr lang="pt-BR" sz="2400" dirty="0"/>
          </a:p>
          <a:p>
            <a:pPr marL="457200" indent="-457200">
              <a:buFont typeface="Arial" panose="020B0604020202020204" pitchFamily="34" charset="0"/>
              <a:buChar char="•"/>
            </a:pPr>
            <a:endParaRPr lang="pt-BR" sz="2400" dirty="0"/>
          </a:p>
        </p:txBody>
      </p:sp>
    </p:spTree>
    <p:extLst>
      <p:ext uri="{BB962C8B-B14F-4D97-AF65-F5344CB8AC3E}">
        <p14:creationId xmlns:p14="http://schemas.microsoft.com/office/powerpoint/2010/main" val="20260397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97094" y="502510"/>
            <a:ext cx="11528607" cy="219385"/>
          </a:xfrm>
        </p:spPr>
        <p:txBody>
          <a:bodyPr>
            <a:noAutofit/>
          </a:bodyPr>
          <a:lstStyle/>
          <a:p>
            <a:r>
              <a:rPr lang="pt-BR" sz="4000" dirty="0"/>
              <a:t>Annual Sickness Absence 2022-24</a:t>
            </a:r>
          </a:p>
        </p:txBody>
      </p:sp>
      <p:sp>
        <p:nvSpPr>
          <p:cNvPr id="5" name="TextBox 4">
            <a:extLst>
              <a:ext uri="{FF2B5EF4-FFF2-40B4-BE49-F238E27FC236}">
                <a16:creationId xmlns:a16="http://schemas.microsoft.com/office/drawing/2014/main" id="{F114FD8D-A071-4F47-BD4A-74D8CEB18CE6}"/>
              </a:ext>
            </a:extLst>
          </p:cNvPr>
          <p:cNvSpPr txBox="1"/>
          <p:nvPr/>
        </p:nvSpPr>
        <p:spPr>
          <a:xfrm>
            <a:off x="7437120" y="2184693"/>
            <a:ext cx="4561839" cy="3693319"/>
          </a:xfrm>
          <a:prstGeom prst="rect">
            <a:avLst/>
          </a:prstGeom>
          <a:noFill/>
        </p:spPr>
        <p:txBody>
          <a:bodyPr wrap="square" rtlCol="0">
            <a:spAutoFit/>
          </a:bodyPr>
          <a:lstStyle/>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r>
              <a:rPr lang="en-GB" dirty="0"/>
              <a:t>Health Board rolling 12 month figure – 7.06%</a:t>
            </a:r>
          </a:p>
          <a:p>
            <a:r>
              <a:rPr lang="en-GB" dirty="0"/>
              <a:t>NHS Wales rolling 12 month figure – 6.2%</a:t>
            </a:r>
          </a:p>
          <a:p>
            <a:r>
              <a:rPr lang="en-GB" dirty="0"/>
              <a:t>Health Board  in-month figure – 7.74%</a:t>
            </a:r>
          </a:p>
          <a:p>
            <a:endParaRPr lang="en-GB" dirty="0"/>
          </a:p>
        </p:txBody>
      </p:sp>
      <p:sp>
        <p:nvSpPr>
          <p:cNvPr id="7" name="TextBox 6">
            <a:extLst>
              <a:ext uri="{FF2B5EF4-FFF2-40B4-BE49-F238E27FC236}">
                <a16:creationId xmlns:a16="http://schemas.microsoft.com/office/drawing/2014/main" id="{B81D1E3C-C889-4E17-BA07-1A9AF4C4E30A}"/>
              </a:ext>
            </a:extLst>
          </p:cNvPr>
          <p:cNvSpPr txBox="1"/>
          <p:nvPr/>
        </p:nvSpPr>
        <p:spPr>
          <a:xfrm>
            <a:off x="7437120" y="1164655"/>
            <a:ext cx="4202430" cy="2862322"/>
          </a:xfrm>
          <a:prstGeom prst="rect">
            <a:avLst/>
          </a:prstGeom>
          <a:noFill/>
        </p:spPr>
        <p:txBody>
          <a:bodyPr wrap="square" rtlCol="0">
            <a:spAutoFit/>
          </a:bodyPr>
          <a:lstStyle/>
          <a:p>
            <a:endParaRPr lang="en-GB" dirty="0"/>
          </a:p>
          <a:p>
            <a:endParaRPr lang="en-GB" dirty="0"/>
          </a:p>
          <a:p>
            <a:endParaRPr lang="en-GB" dirty="0"/>
          </a:p>
          <a:p>
            <a:r>
              <a:rPr lang="en-GB" dirty="0"/>
              <a:t>The graph demonstrates annual sickness absence trends over the last 3yrs between 2022 and 2024.  </a:t>
            </a:r>
          </a:p>
          <a:p>
            <a:endParaRPr lang="en-GB" dirty="0"/>
          </a:p>
          <a:p>
            <a:endParaRPr lang="en-GB" dirty="0"/>
          </a:p>
          <a:p>
            <a:endParaRPr lang="en-GB" dirty="0"/>
          </a:p>
          <a:p>
            <a:endParaRPr lang="en-GB" dirty="0"/>
          </a:p>
        </p:txBody>
      </p:sp>
      <p:graphicFrame>
        <p:nvGraphicFramePr>
          <p:cNvPr id="21" name="Chart 20">
            <a:extLst>
              <a:ext uri="{FF2B5EF4-FFF2-40B4-BE49-F238E27FC236}">
                <a16:creationId xmlns:a16="http://schemas.microsoft.com/office/drawing/2014/main" id="{7DDE2AB8-407F-4A02-A046-534F03669A1B}"/>
              </a:ext>
            </a:extLst>
          </p:cNvPr>
          <p:cNvGraphicFramePr>
            <a:graphicFrameLocks/>
          </p:cNvGraphicFramePr>
          <p:nvPr>
            <p:extLst>
              <p:ext uri="{D42A27DB-BD31-4B8C-83A1-F6EECF244321}">
                <p14:modId xmlns:p14="http://schemas.microsoft.com/office/powerpoint/2010/main" val="3371728300"/>
              </p:ext>
            </p:extLst>
          </p:nvPr>
        </p:nvGraphicFramePr>
        <p:xfrm>
          <a:off x="385445" y="1424488"/>
          <a:ext cx="7051675" cy="456247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6750006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97094" y="502510"/>
            <a:ext cx="11528607" cy="219385"/>
          </a:xfrm>
        </p:spPr>
        <p:txBody>
          <a:bodyPr>
            <a:noAutofit/>
          </a:bodyPr>
          <a:lstStyle/>
          <a:p>
            <a:r>
              <a:rPr lang="pt-BR" sz="4000" dirty="0"/>
              <a:t>Sickness Absence December 2024</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817573" y="789449"/>
            <a:ext cx="10556853" cy="5346655"/>
          </a:xfrm>
        </p:spPr>
        <p:txBody>
          <a:bodyPr>
            <a:normAutofit fontScale="85000" lnSpcReduction="20000"/>
          </a:bodyPr>
          <a:lstStyle/>
          <a:p>
            <a:endParaRPr lang="pt-BR" sz="2400" dirty="0"/>
          </a:p>
          <a:p>
            <a:pPr marL="342900" indent="-342900" algn="just">
              <a:lnSpc>
                <a:spcPct val="115000"/>
              </a:lnSpc>
              <a:buFont typeface="Arial" panose="020B0604020202020204" pitchFamily="34" charset="0"/>
              <a:buChar char="•"/>
              <a:tabLst>
                <a:tab pos="457200" algn="l"/>
              </a:tabLst>
            </a:pPr>
            <a:r>
              <a:rPr lang="en-GB" sz="1800" dirty="0">
                <a:solidFill>
                  <a:srgbClr val="000000"/>
                </a:solidFill>
                <a:ea typeface="Times New Roman" panose="02020603050405020304" pitchFamily="18" charset="0"/>
                <a:cs typeface="Times New Roman" panose="02020603050405020304" pitchFamily="18" charset="0"/>
              </a:rPr>
              <a:t>S</a:t>
            </a:r>
            <a:r>
              <a:rPr lang="en-GB" sz="1800"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ickness absence across the health board, steadily rose from 7.22% to 7.74% during the last quarter (Oct-Dec).</a:t>
            </a:r>
            <a:r>
              <a:rPr lang="en-GB" sz="1800" dirty="0">
                <a:effectLst/>
                <a:latin typeface="Arial" panose="020B0604020202020204" pitchFamily="34" charset="0"/>
                <a:ea typeface="Calibri" panose="020F0502020204030204" pitchFamily="34" charset="0"/>
                <a:cs typeface="Times New Roman" panose="02020603050405020304" pitchFamily="18" charset="0"/>
              </a:rPr>
              <a:t> Long term sickness fell by 0.3% during the quarter, however, short term absence rose by 0.9% from 2.18% at the end of October 2024 to 3.04% by December 2024.  </a:t>
            </a:r>
            <a:endParaRPr lang="en-GB"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gn="just">
              <a:lnSpc>
                <a:spcPct val="115000"/>
              </a:lnSpc>
              <a:buFont typeface="Arial" panose="020B0604020202020204" pitchFamily="34" charset="0"/>
              <a:buChar char="•"/>
              <a:tabLst>
                <a:tab pos="457200" algn="l"/>
              </a:tabLst>
            </a:pPr>
            <a:r>
              <a:rPr lang="en-GB" sz="1800" kern="12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At the end of Dec-24, Anxiety/stress/depression was the highest reported reason for absence, accounting for 34% of all absence. This was followed by 10% of all absence due to MSK and 8% due to cough/cold/flu. </a:t>
            </a:r>
            <a:r>
              <a:rPr lang="en-GB" sz="1800" kern="1200" dirty="0">
                <a:solidFill>
                  <a:srgbClr val="FF0000"/>
                </a:solidFill>
                <a:effectLst/>
                <a:latin typeface="Arial" panose="020B0604020202020204" pitchFamily="34" charset="0"/>
                <a:ea typeface="Calibri" panose="020F0502020204030204" pitchFamily="34" charset="0"/>
                <a:cs typeface="Times New Roman" panose="02020603050405020304" pitchFamily="18" charset="0"/>
              </a:rPr>
              <a:t> </a:t>
            </a:r>
          </a:p>
          <a:p>
            <a:pPr marL="342900" indent="-342900" algn="just">
              <a:lnSpc>
                <a:spcPct val="115000"/>
              </a:lnSpc>
              <a:buFont typeface="Arial" panose="020B0604020202020204" pitchFamily="34" charset="0"/>
              <a:buChar char="•"/>
              <a:tabLst>
                <a:tab pos="457200" algn="l"/>
              </a:tabLst>
            </a:pPr>
            <a:r>
              <a:rPr lang="en-GB" sz="1800" dirty="0">
                <a:effectLst/>
                <a:latin typeface="Arial" panose="020B0604020202020204" pitchFamily="34" charset="0"/>
                <a:ea typeface="Calibri" panose="020F0502020204030204" pitchFamily="34" charset="0"/>
                <a:cs typeface="Times New Roman" panose="02020603050405020304" pitchFamily="18" charset="0"/>
              </a:rPr>
              <a:t>The highest number of absence occurrences (single episodes) during the quarter however, were as a result of cold, cough and flu, at almost double the number of absence episodes since the last quarter. This was followed by an increase in absence occurrences relating to Gastrointestinal problems. This picture reflects the reported national rise in ‘quad-demic’ viruses.</a:t>
            </a:r>
          </a:p>
          <a:p>
            <a:pPr marL="342900" indent="-342900" algn="just">
              <a:lnSpc>
                <a:spcPct val="115000"/>
              </a:lnSpc>
              <a:buFont typeface="Arial" panose="020B0604020202020204" pitchFamily="34" charset="0"/>
              <a:buChar char="•"/>
              <a:tabLst>
                <a:tab pos="457200" algn="l"/>
              </a:tabLst>
            </a:pPr>
            <a:r>
              <a:rPr lang="en-GB" sz="1800" kern="12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Over the last 3yrs (2022-24), whilst absences due to anxiety/stress/ depression have steadily increased and have remained the highest reason for absence, absences due to MSK have remained the same for the last 2yrs and the second highest reason for absence. </a:t>
            </a:r>
            <a:endParaRPr lang="en-GB"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gn="just">
              <a:lnSpc>
                <a:spcPct val="115000"/>
              </a:lnSpc>
              <a:buFont typeface="Arial" panose="020B0604020202020204" pitchFamily="34" charset="0"/>
              <a:buChar char="•"/>
              <a:tabLst>
                <a:tab pos="457200" algn="l"/>
              </a:tabLst>
            </a:pPr>
            <a:r>
              <a:rPr lang="en-GB" sz="1800" kern="12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Monthly absence ranged between 7.77% (Dec-23) and 6.11% (May-23) over the last 2yrs but remained fairly consistent during both years (2023-24), other than a slight increase between April-July of 2024.</a:t>
            </a:r>
          </a:p>
          <a:p>
            <a:pPr marL="342900" lvl="0" indent="-342900" algn="just">
              <a:lnSpc>
                <a:spcPct val="115000"/>
              </a:lnSpc>
              <a:buFont typeface="Arial" panose="020B0604020202020204" pitchFamily="34" charset="0"/>
              <a:buChar char="•"/>
              <a:tabLst>
                <a:tab pos="457200" algn="l"/>
              </a:tabLst>
            </a:pPr>
            <a:r>
              <a:rPr lang="en-GB" sz="1800" kern="12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Absence rates in 2022 varied from subsequent years (23/24), with peaks in the months of Apr, Jul, Dec, (</a:t>
            </a:r>
            <a:r>
              <a:rPr lang="en-GB" sz="1800" dirty="0">
                <a:solidFill>
                  <a:srgbClr val="000000"/>
                </a:solidFill>
                <a:ea typeface="Calibri" panose="020F0502020204030204" pitchFamily="34" charset="0"/>
                <a:cs typeface="Times New Roman" panose="02020603050405020304" pitchFamily="18" charset="0"/>
              </a:rPr>
              <a:t>l</a:t>
            </a:r>
            <a:r>
              <a:rPr lang="en-GB" sz="1800" kern="12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ikely to have been a legacy of the covid pandemic).</a:t>
            </a:r>
            <a:endParaRPr lang="en-GB"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gn="just">
              <a:lnSpc>
                <a:spcPct val="115000"/>
              </a:lnSpc>
              <a:buFont typeface="Arial" panose="020B0604020202020204" pitchFamily="34" charset="0"/>
              <a:buChar char="•"/>
              <a:tabLst>
                <a:tab pos="457200" algn="l"/>
              </a:tabLst>
            </a:pPr>
            <a:r>
              <a:rPr lang="en-GB" sz="1800" kern="12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Monthly peaks in sickness absence were consistent in 2023 and 2024, with Dec being the highest month of absence and Apr/May the lowest. </a:t>
            </a:r>
            <a:endParaRPr lang="en-GB"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endParaRPr lang="pt-BR" sz="2400" dirty="0"/>
          </a:p>
        </p:txBody>
      </p:sp>
    </p:spTree>
    <p:extLst>
      <p:ext uri="{BB962C8B-B14F-4D97-AF65-F5344CB8AC3E}">
        <p14:creationId xmlns:p14="http://schemas.microsoft.com/office/powerpoint/2010/main" val="17632819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97094" y="502510"/>
            <a:ext cx="11528607" cy="219385"/>
          </a:xfrm>
        </p:spPr>
        <p:txBody>
          <a:bodyPr>
            <a:noAutofit/>
          </a:bodyPr>
          <a:lstStyle/>
          <a:p>
            <a:r>
              <a:rPr lang="pt-BR" sz="4000" dirty="0"/>
              <a:t>Sickness Absence December 2024 </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502971" y="1844415"/>
            <a:ext cx="10556853" cy="4286878"/>
          </a:xfrm>
        </p:spPr>
        <p:txBody>
          <a:bodyPr>
            <a:normAutofit/>
          </a:bodyPr>
          <a:lstStyle/>
          <a:p>
            <a:pPr marL="342900" lvl="0" indent="-342900">
              <a:lnSpc>
                <a:spcPct val="107000"/>
              </a:lnSpc>
              <a:spcAft>
                <a:spcPts val="800"/>
              </a:spcAft>
              <a:buFont typeface="Symbol" panose="05050102010706020507" pitchFamily="18" charset="2"/>
              <a:buChar char=""/>
            </a:pPr>
            <a:endParaRPr lang="pt-BR" sz="2400" dirty="0"/>
          </a:p>
          <a:p>
            <a:pPr marL="457200" indent="-457200">
              <a:buFont typeface="Arial" panose="020B0604020202020204" pitchFamily="34" charset="0"/>
              <a:buChar char="•"/>
            </a:pPr>
            <a:endParaRPr lang="pt-BR" sz="2400" dirty="0"/>
          </a:p>
        </p:txBody>
      </p:sp>
      <p:pic>
        <p:nvPicPr>
          <p:cNvPr id="5" name="Picture" title="This slide contains the following visuals: Sickness FTE % ,slicer ,slicer ,actionButton ,Sickness ,slicer ,slicer ,slicer ,slicer ,textbox ,actionButton ,Sickness FTE % by Month ,textbox ,textbox ,textbox. Please refer to the notes on this slide for details">
            <a:hlinkClick r:id="rId3"/>
            <a:extLst>
              <a:ext uri="{FF2B5EF4-FFF2-40B4-BE49-F238E27FC236}">
                <a16:creationId xmlns:a16="http://schemas.microsoft.com/office/drawing/2014/main" id="{66C0DC58-3744-444F-8558-F3DDE5CA1288}"/>
              </a:ext>
            </a:extLst>
          </p:cNvPr>
          <p:cNvPicPr>
            <a:picLocks noChangeAspect="1"/>
          </p:cNvPicPr>
          <p:nvPr/>
        </p:nvPicPr>
        <p:blipFill>
          <a:blip r:embed="rId4"/>
          <a:stretch>
            <a:fillRect/>
          </a:stretch>
        </p:blipFill>
        <p:spPr>
          <a:xfrm>
            <a:off x="996695" y="1357665"/>
            <a:ext cx="9930385" cy="4648224"/>
          </a:xfrm>
          <a:prstGeom prst="rect">
            <a:avLst/>
          </a:prstGeom>
          <a:noFill/>
        </p:spPr>
      </p:pic>
    </p:spTree>
    <p:extLst>
      <p:ext uri="{BB962C8B-B14F-4D97-AF65-F5344CB8AC3E}">
        <p14:creationId xmlns:p14="http://schemas.microsoft.com/office/powerpoint/2010/main" val="38592363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97094" y="502510"/>
            <a:ext cx="11528607" cy="219385"/>
          </a:xfrm>
        </p:spPr>
        <p:txBody>
          <a:bodyPr>
            <a:noAutofit/>
          </a:bodyPr>
          <a:lstStyle/>
          <a:p>
            <a:r>
              <a:rPr lang="pt-BR" sz="4000" dirty="0"/>
              <a:t>Reason for Absence December 2024</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483721" y="1526781"/>
            <a:ext cx="10556853" cy="4286878"/>
          </a:xfrm>
        </p:spPr>
        <p:txBody>
          <a:bodyPr>
            <a:normAutofit/>
          </a:bodyPr>
          <a:lstStyle/>
          <a:p>
            <a:endParaRPr lang="pt-BR" sz="2400" dirty="0"/>
          </a:p>
          <a:p>
            <a:pPr marL="457200" indent="-457200">
              <a:buFont typeface="Arial" panose="020B0604020202020204" pitchFamily="34" charset="0"/>
              <a:buChar char="•"/>
            </a:pPr>
            <a:endParaRPr lang="pt-BR" sz="2400" dirty="0"/>
          </a:p>
        </p:txBody>
      </p:sp>
      <p:pic>
        <p:nvPicPr>
          <p:cNvPr id="2051" name="Picture 3" descr="Top 10 Sickness Reasons by FTE Days Lost">
            <a:extLst>
              <a:ext uri="{FF2B5EF4-FFF2-40B4-BE49-F238E27FC236}">
                <a16:creationId xmlns:a16="http://schemas.microsoft.com/office/drawing/2014/main" id="{02030A07-DF37-4AE0-8D38-1423BD01566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70888" y="1044341"/>
            <a:ext cx="8150352" cy="50665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57036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483721" y="255602"/>
            <a:ext cx="11528607" cy="219385"/>
          </a:xfrm>
        </p:spPr>
        <p:txBody>
          <a:bodyPr>
            <a:noAutofit/>
          </a:bodyPr>
          <a:lstStyle/>
          <a:p>
            <a:r>
              <a:rPr lang="pt-BR" sz="4000" dirty="0"/>
              <a:t>Estimated Cost of Absence Dec-24 </a:t>
            </a:r>
          </a:p>
          <a:p>
            <a:endParaRPr lang="pt-BR" sz="4000" dirty="0"/>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483721" y="1526781"/>
            <a:ext cx="10556853" cy="4286878"/>
          </a:xfrm>
        </p:spPr>
        <p:txBody>
          <a:bodyPr>
            <a:normAutofit/>
          </a:bodyPr>
          <a:lstStyle/>
          <a:p>
            <a:endParaRPr lang="pt-BR" sz="2400" dirty="0"/>
          </a:p>
          <a:p>
            <a:pPr marL="457200" indent="-457200">
              <a:buFont typeface="Arial" panose="020B0604020202020204" pitchFamily="34" charset="0"/>
              <a:buChar char="•"/>
            </a:pPr>
            <a:endParaRPr lang="pt-BR" sz="2400" dirty="0"/>
          </a:p>
        </p:txBody>
      </p:sp>
      <p:pic>
        <p:nvPicPr>
          <p:cNvPr id="4" name="Picture 3">
            <a:extLst>
              <a:ext uri="{FF2B5EF4-FFF2-40B4-BE49-F238E27FC236}">
                <a16:creationId xmlns:a16="http://schemas.microsoft.com/office/drawing/2014/main" id="{08C60814-8F00-49D8-9F44-712A20982B61}"/>
              </a:ext>
            </a:extLst>
          </p:cNvPr>
          <p:cNvPicPr>
            <a:picLocks noChangeAspect="1"/>
          </p:cNvPicPr>
          <p:nvPr/>
        </p:nvPicPr>
        <p:blipFill>
          <a:blip r:embed="rId3"/>
          <a:stretch>
            <a:fillRect/>
          </a:stretch>
        </p:blipFill>
        <p:spPr>
          <a:xfrm>
            <a:off x="1343256" y="1053964"/>
            <a:ext cx="4252678" cy="2489034"/>
          </a:xfrm>
          <a:prstGeom prst="rect">
            <a:avLst/>
          </a:prstGeom>
        </p:spPr>
      </p:pic>
      <p:graphicFrame>
        <p:nvGraphicFramePr>
          <p:cNvPr id="6" name="Table 5">
            <a:extLst>
              <a:ext uri="{FF2B5EF4-FFF2-40B4-BE49-F238E27FC236}">
                <a16:creationId xmlns:a16="http://schemas.microsoft.com/office/drawing/2014/main" id="{115F6D4A-7942-4C39-A565-E279372FFF3A}"/>
              </a:ext>
            </a:extLst>
          </p:cNvPr>
          <p:cNvGraphicFramePr>
            <a:graphicFrameLocks noGrp="1"/>
          </p:cNvGraphicFramePr>
          <p:nvPr>
            <p:extLst>
              <p:ext uri="{D42A27DB-BD31-4B8C-83A1-F6EECF244321}">
                <p14:modId xmlns:p14="http://schemas.microsoft.com/office/powerpoint/2010/main" val="3511376430"/>
              </p:ext>
            </p:extLst>
          </p:nvPr>
        </p:nvGraphicFramePr>
        <p:xfrm>
          <a:off x="6263639" y="1044340"/>
          <a:ext cx="5444640" cy="4954120"/>
        </p:xfrm>
        <a:graphic>
          <a:graphicData uri="http://schemas.openxmlformats.org/drawingml/2006/table">
            <a:tbl>
              <a:tblPr>
                <a:tableStyleId>{5C22544A-7EE6-4342-B048-85BDC9FD1C3A}</a:tableStyleId>
              </a:tblPr>
              <a:tblGrid>
                <a:gridCol w="4093273">
                  <a:extLst>
                    <a:ext uri="{9D8B030D-6E8A-4147-A177-3AD203B41FA5}">
                      <a16:colId xmlns:a16="http://schemas.microsoft.com/office/drawing/2014/main" val="3789110749"/>
                    </a:ext>
                  </a:extLst>
                </a:gridCol>
                <a:gridCol w="1351367">
                  <a:extLst>
                    <a:ext uri="{9D8B030D-6E8A-4147-A177-3AD203B41FA5}">
                      <a16:colId xmlns:a16="http://schemas.microsoft.com/office/drawing/2014/main" val="1549738057"/>
                    </a:ext>
                  </a:extLst>
                </a:gridCol>
              </a:tblGrid>
              <a:tr h="247706">
                <a:tc>
                  <a:txBody>
                    <a:bodyPr/>
                    <a:lstStyle/>
                    <a:p>
                      <a:pPr algn="l" fontAlgn="t"/>
                      <a:r>
                        <a:rPr lang="en-GB" sz="800" u="none" strike="noStrike">
                          <a:effectLst/>
                        </a:rPr>
                        <a:t>130 D3 Board Secretary - Dir</a:t>
                      </a:r>
                      <a:endParaRPr lang="en-GB" sz="800" b="0" i="0" u="none" strike="noStrike">
                        <a:solidFill>
                          <a:srgbClr val="000000"/>
                        </a:solidFill>
                        <a:effectLst/>
                        <a:latin typeface="Calibri" panose="020F0502020204030204" pitchFamily="34" charset="0"/>
                      </a:endParaRPr>
                    </a:p>
                  </a:txBody>
                  <a:tcPr marL="6350" marR="6350" marT="6350" marB="0"/>
                </a:tc>
                <a:tc>
                  <a:txBody>
                    <a:bodyPr/>
                    <a:lstStyle/>
                    <a:p>
                      <a:pPr algn="r" fontAlgn="t"/>
                      <a:r>
                        <a:rPr lang="en-GB" sz="800" u="none" strike="noStrike">
                          <a:effectLst/>
                        </a:rPr>
                        <a:t>£9,881</a:t>
                      </a:r>
                      <a:endParaRPr lang="en-GB" sz="800" b="0" i="0" u="none" strike="noStrike">
                        <a:solidFill>
                          <a:srgbClr val="000000"/>
                        </a:solidFill>
                        <a:effectLst/>
                        <a:latin typeface="Calibri" panose="020F0502020204030204" pitchFamily="34" charset="0"/>
                      </a:endParaRPr>
                    </a:p>
                  </a:txBody>
                  <a:tcPr marL="6350" marR="6350" marT="6350" marB="0"/>
                </a:tc>
                <a:extLst>
                  <a:ext uri="{0D108BD9-81ED-4DB2-BD59-A6C34878D82A}">
                    <a16:rowId xmlns:a16="http://schemas.microsoft.com/office/drawing/2014/main" val="24018067"/>
                  </a:ext>
                </a:extLst>
              </a:tr>
              <a:tr h="247706">
                <a:tc>
                  <a:txBody>
                    <a:bodyPr/>
                    <a:lstStyle/>
                    <a:p>
                      <a:pPr algn="l" fontAlgn="t"/>
                      <a:r>
                        <a:rPr lang="en-GB" sz="800" u="none" strike="noStrike">
                          <a:effectLst/>
                        </a:rPr>
                        <a:t>130 D3 Chief Operating Officer - Dir</a:t>
                      </a:r>
                      <a:endParaRPr lang="en-GB" sz="800" b="0" i="0" u="none" strike="noStrike">
                        <a:solidFill>
                          <a:srgbClr val="000000"/>
                        </a:solidFill>
                        <a:effectLst/>
                        <a:latin typeface="Calibri" panose="020F0502020204030204" pitchFamily="34" charset="0"/>
                      </a:endParaRPr>
                    </a:p>
                  </a:txBody>
                  <a:tcPr marL="6350" marR="6350" marT="6350" marB="0"/>
                </a:tc>
                <a:tc>
                  <a:txBody>
                    <a:bodyPr/>
                    <a:lstStyle/>
                    <a:p>
                      <a:pPr algn="r" fontAlgn="t"/>
                      <a:r>
                        <a:rPr lang="en-GB" sz="800" u="none" strike="noStrike">
                          <a:effectLst/>
                        </a:rPr>
                        <a:t>£211,739</a:t>
                      </a:r>
                      <a:endParaRPr lang="en-GB" sz="800" b="0" i="0" u="none" strike="noStrike">
                        <a:solidFill>
                          <a:srgbClr val="000000"/>
                        </a:solidFill>
                        <a:effectLst/>
                        <a:latin typeface="Calibri" panose="020F0502020204030204" pitchFamily="34" charset="0"/>
                      </a:endParaRPr>
                    </a:p>
                  </a:txBody>
                  <a:tcPr marL="6350" marR="6350" marT="6350" marB="0"/>
                </a:tc>
                <a:extLst>
                  <a:ext uri="{0D108BD9-81ED-4DB2-BD59-A6C34878D82A}">
                    <a16:rowId xmlns:a16="http://schemas.microsoft.com/office/drawing/2014/main" val="2912176686"/>
                  </a:ext>
                </a:extLst>
              </a:tr>
              <a:tr h="247706">
                <a:tc>
                  <a:txBody>
                    <a:bodyPr/>
                    <a:lstStyle/>
                    <a:p>
                      <a:pPr algn="l" fontAlgn="t"/>
                      <a:r>
                        <a:rPr lang="en-GB" sz="800" u="none" strike="noStrike">
                          <a:effectLst/>
                        </a:rPr>
                        <a:t>130 D3 Clinical Medical School - Dir</a:t>
                      </a:r>
                      <a:endParaRPr lang="en-GB" sz="800" b="0" i="0" u="none" strike="noStrike">
                        <a:solidFill>
                          <a:srgbClr val="000000"/>
                        </a:solidFill>
                        <a:effectLst/>
                        <a:latin typeface="Calibri" panose="020F0502020204030204" pitchFamily="34" charset="0"/>
                      </a:endParaRPr>
                    </a:p>
                  </a:txBody>
                  <a:tcPr marL="6350" marR="6350" marT="6350" marB="0"/>
                </a:tc>
                <a:tc>
                  <a:txBody>
                    <a:bodyPr/>
                    <a:lstStyle/>
                    <a:p>
                      <a:pPr algn="r" fontAlgn="t"/>
                      <a:r>
                        <a:rPr lang="en-GB" sz="800" u="none" strike="noStrike">
                          <a:effectLst/>
                        </a:rPr>
                        <a:t>£202</a:t>
                      </a:r>
                      <a:endParaRPr lang="en-GB" sz="800" b="0" i="0" u="none" strike="noStrike">
                        <a:solidFill>
                          <a:srgbClr val="000000"/>
                        </a:solidFill>
                        <a:effectLst/>
                        <a:latin typeface="Calibri" panose="020F0502020204030204" pitchFamily="34" charset="0"/>
                      </a:endParaRPr>
                    </a:p>
                  </a:txBody>
                  <a:tcPr marL="6350" marR="6350" marT="6350" marB="0"/>
                </a:tc>
                <a:extLst>
                  <a:ext uri="{0D108BD9-81ED-4DB2-BD59-A6C34878D82A}">
                    <a16:rowId xmlns:a16="http://schemas.microsoft.com/office/drawing/2014/main" val="2321621302"/>
                  </a:ext>
                </a:extLst>
              </a:tr>
              <a:tr h="247706">
                <a:tc>
                  <a:txBody>
                    <a:bodyPr/>
                    <a:lstStyle/>
                    <a:p>
                      <a:pPr algn="l" fontAlgn="t"/>
                      <a:r>
                        <a:rPr lang="en-GB" sz="800" u="none" strike="noStrike">
                          <a:effectLst/>
                        </a:rPr>
                        <a:t>130 D3 Clinical Research Unit - Dir</a:t>
                      </a:r>
                      <a:endParaRPr lang="en-GB" sz="800" b="0" i="0" u="none" strike="noStrike">
                        <a:solidFill>
                          <a:srgbClr val="000000"/>
                        </a:solidFill>
                        <a:effectLst/>
                        <a:latin typeface="Calibri" panose="020F0502020204030204" pitchFamily="34" charset="0"/>
                      </a:endParaRPr>
                    </a:p>
                  </a:txBody>
                  <a:tcPr marL="6350" marR="6350" marT="6350" marB="0"/>
                </a:tc>
                <a:tc>
                  <a:txBody>
                    <a:bodyPr/>
                    <a:lstStyle/>
                    <a:p>
                      <a:pPr algn="r" fontAlgn="t"/>
                      <a:r>
                        <a:rPr lang="en-GB" sz="800" u="none" strike="noStrike">
                          <a:effectLst/>
                        </a:rPr>
                        <a:t>£19,105</a:t>
                      </a:r>
                      <a:endParaRPr lang="en-GB" sz="800" b="0" i="0" u="none" strike="noStrike">
                        <a:solidFill>
                          <a:srgbClr val="000000"/>
                        </a:solidFill>
                        <a:effectLst/>
                        <a:latin typeface="Calibri" panose="020F0502020204030204" pitchFamily="34" charset="0"/>
                      </a:endParaRPr>
                    </a:p>
                  </a:txBody>
                  <a:tcPr marL="6350" marR="6350" marT="6350" marB="0"/>
                </a:tc>
                <a:extLst>
                  <a:ext uri="{0D108BD9-81ED-4DB2-BD59-A6C34878D82A}">
                    <a16:rowId xmlns:a16="http://schemas.microsoft.com/office/drawing/2014/main" val="2368293746"/>
                  </a:ext>
                </a:extLst>
              </a:tr>
              <a:tr h="247706">
                <a:tc>
                  <a:txBody>
                    <a:bodyPr/>
                    <a:lstStyle/>
                    <a:p>
                      <a:pPr algn="l" fontAlgn="t"/>
                      <a:r>
                        <a:rPr lang="en-GB" sz="800" u="none" strike="noStrike">
                          <a:effectLst/>
                        </a:rPr>
                        <a:t>130 D3 DICE - Dir</a:t>
                      </a:r>
                      <a:endParaRPr lang="en-GB" sz="800" b="0" i="0" u="none" strike="noStrike">
                        <a:solidFill>
                          <a:srgbClr val="000000"/>
                        </a:solidFill>
                        <a:effectLst/>
                        <a:latin typeface="Calibri" panose="020F0502020204030204" pitchFamily="34" charset="0"/>
                      </a:endParaRPr>
                    </a:p>
                  </a:txBody>
                  <a:tcPr marL="6350" marR="6350" marT="6350" marB="0"/>
                </a:tc>
                <a:tc>
                  <a:txBody>
                    <a:bodyPr/>
                    <a:lstStyle/>
                    <a:p>
                      <a:pPr algn="r" fontAlgn="t"/>
                      <a:r>
                        <a:rPr lang="en-GB" sz="800" u="none" strike="noStrike">
                          <a:effectLst/>
                        </a:rPr>
                        <a:t>£3,046</a:t>
                      </a:r>
                      <a:endParaRPr lang="en-GB" sz="800" b="0" i="0" u="none" strike="noStrike">
                        <a:solidFill>
                          <a:srgbClr val="000000"/>
                        </a:solidFill>
                        <a:effectLst/>
                        <a:latin typeface="Calibri" panose="020F0502020204030204" pitchFamily="34" charset="0"/>
                      </a:endParaRPr>
                    </a:p>
                  </a:txBody>
                  <a:tcPr marL="6350" marR="6350" marT="6350" marB="0"/>
                </a:tc>
                <a:extLst>
                  <a:ext uri="{0D108BD9-81ED-4DB2-BD59-A6C34878D82A}">
                    <a16:rowId xmlns:a16="http://schemas.microsoft.com/office/drawing/2014/main" val="2322443984"/>
                  </a:ext>
                </a:extLst>
              </a:tr>
              <a:tr h="247706">
                <a:tc>
                  <a:txBody>
                    <a:bodyPr/>
                    <a:lstStyle/>
                    <a:p>
                      <a:pPr algn="l" fontAlgn="t"/>
                      <a:r>
                        <a:rPr lang="es-ES" sz="800" u="none" strike="noStrike">
                          <a:effectLst/>
                        </a:rPr>
                        <a:t>130 D3 Digital Services - Dir</a:t>
                      </a:r>
                      <a:endParaRPr lang="es-ES" sz="800" b="0" i="0" u="none" strike="noStrike">
                        <a:solidFill>
                          <a:srgbClr val="000000"/>
                        </a:solidFill>
                        <a:effectLst/>
                        <a:latin typeface="Calibri" panose="020F0502020204030204" pitchFamily="34" charset="0"/>
                      </a:endParaRPr>
                    </a:p>
                  </a:txBody>
                  <a:tcPr marL="6350" marR="6350" marT="6350" marB="0"/>
                </a:tc>
                <a:tc>
                  <a:txBody>
                    <a:bodyPr/>
                    <a:lstStyle/>
                    <a:p>
                      <a:pPr algn="r" fontAlgn="t"/>
                      <a:r>
                        <a:rPr lang="en-GB" sz="800" u="none" strike="noStrike">
                          <a:effectLst/>
                        </a:rPr>
                        <a:t>£66,089</a:t>
                      </a:r>
                      <a:endParaRPr lang="en-GB" sz="800" b="0" i="0" u="none" strike="noStrike">
                        <a:solidFill>
                          <a:srgbClr val="000000"/>
                        </a:solidFill>
                        <a:effectLst/>
                        <a:latin typeface="Calibri" panose="020F0502020204030204" pitchFamily="34" charset="0"/>
                      </a:endParaRPr>
                    </a:p>
                  </a:txBody>
                  <a:tcPr marL="6350" marR="6350" marT="6350" marB="0"/>
                </a:tc>
                <a:extLst>
                  <a:ext uri="{0D108BD9-81ED-4DB2-BD59-A6C34878D82A}">
                    <a16:rowId xmlns:a16="http://schemas.microsoft.com/office/drawing/2014/main" val="1957087425"/>
                  </a:ext>
                </a:extLst>
              </a:tr>
              <a:tr h="247706">
                <a:tc>
                  <a:txBody>
                    <a:bodyPr/>
                    <a:lstStyle/>
                    <a:p>
                      <a:pPr algn="l" fontAlgn="t"/>
                      <a:r>
                        <a:rPr lang="en-GB" sz="800" u="none" strike="noStrike">
                          <a:effectLst/>
                        </a:rPr>
                        <a:t>130 D3 Director of Strategy - Dir</a:t>
                      </a:r>
                      <a:endParaRPr lang="en-GB" sz="800" b="0" i="0" u="none" strike="noStrike">
                        <a:solidFill>
                          <a:srgbClr val="000000"/>
                        </a:solidFill>
                        <a:effectLst/>
                        <a:latin typeface="Calibri" panose="020F0502020204030204" pitchFamily="34" charset="0"/>
                      </a:endParaRPr>
                    </a:p>
                  </a:txBody>
                  <a:tcPr marL="6350" marR="6350" marT="6350" marB="0"/>
                </a:tc>
                <a:tc>
                  <a:txBody>
                    <a:bodyPr/>
                    <a:lstStyle/>
                    <a:p>
                      <a:pPr algn="r" fontAlgn="t"/>
                      <a:r>
                        <a:rPr lang="en-GB" sz="800" u="none" strike="noStrike">
                          <a:effectLst/>
                        </a:rPr>
                        <a:t>£6,869</a:t>
                      </a:r>
                      <a:endParaRPr lang="en-GB" sz="800" b="0" i="0" u="none" strike="noStrike">
                        <a:solidFill>
                          <a:srgbClr val="000000"/>
                        </a:solidFill>
                        <a:effectLst/>
                        <a:latin typeface="Calibri" panose="020F0502020204030204" pitchFamily="34" charset="0"/>
                      </a:endParaRPr>
                    </a:p>
                  </a:txBody>
                  <a:tcPr marL="6350" marR="6350" marT="6350" marB="0"/>
                </a:tc>
                <a:extLst>
                  <a:ext uri="{0D108BD9-81ED-4DB2-BD59-A6C34878D82A}">
                    <a16:rowId xmlns:a16="http://schemas.microsoft.com/office/drawing/2014/main" val="2573380117"/>
                  </a:ext>
                </a:extLst>
              </a:tr>
              <a:tr h="247706">
                <a:tc>
                  <a:txBody>
                    <a:bodyPr/>
                    <a:lstStyle/>
                    <a:p>
                      <a:pPr algn="l" fontAlgn="t"/>
                      <a:r>
                        <a:rPr lang="en-GB" sz="800" u="none" strike="noStrike">
                          <a:effectLst/>
                        </a:rPr>
                        <a:t>130 D3 Director of Transformation - Dir</a:t>
                      </a:r>
                      <a:endParaRPr lang="en-GB" sz="800" b="0" i="0" u="none" strike="noStrike">
                        <a:solidFill>
                          <a:srgbClr val="000000"/>
                        </a:solidFill>
                        <a:effectLst/>
                        <a:latin typeface="Calibri" panose="020F0502020204030204" pitchFamily="34" charset="0"/>
                      </a:endParaRPr>
                    </a:p>
                  </a:txBody>
                  <a:tcPr marL="6350" marR="6350" marT="6350" marB="0"/>
                </a:tc>
                <a:tc>
                  <a:txBody>
                    <a:bodyPr/>
                    <a:lstStyle/>
                    <a:p>
                      <a:pPr algn="r" fontAlgn="t"/>
                      <a:r>
                        <a:rPr lang="en-GB" sz="800" u="none" strike="noStrike">
                          <a:effectLst/>
                        </a:rPr>
                        <a:t>£260</a:t>
                      </a:r>
                      <a:endParaRPr lang="en-GB" sz="800" b="0" i="0" u="none" strike="noStrike">
                        <a:solidFill>
                          <a:srgbClr val="000000"/>
                        </a:solidFill>
                        <a:effectLst/>
                        <a:latin typeface="Calibri" panose="020F0502020204030204" pitchFamily="34" charset="0"/>
                      </a:endParaRPr>
                    </a:p>
                  </a:txBody>
                  <a:tcPr marL="6350" marR="6350" marT="6350" marB="0"/>
                </a:tc>
                <a:extLst>
                  <a:ext uri="{0D108BD9-81ED-4DB2-BD59-A6C34878D82A}">
                    <a16:rowId xmlns:a16="http://schemas.microsoft.com/office/drawing/2014/main" val="721931347"/>
                  </a:ext>
                </a:extLst>
              </a:tr>
              <a:tr h="247706">
                <a:tc>
                  <a:txBody>
                    <a:bodyPr/>
                    <a:lstStyle/>
                    <a:p>
                      <a:pPr algn="l" fontAlgn="t"/>
                      <a:r>
                        <a:rPr lang="en-GB" sz="800" u="none" strike="noStrike">
                          <a:effectLst/>
                        </a:rPr>
                        <a:t>130 D3 EMRTS - Dir</a:t>
                      </a:r>
                      <a:endParaRPr lang="en-GB" sz="800" b="0" i="0" u="none" strike="noStrike">
                        <a:solidFill>
                          <a:srgbClr val="000000"/>
                        </a:solidFill>
                        <a:effectLst/>
                        <a:latin typeface="Calibri" panose="020F0502020204030204" pitchFamily="34" charset="0"/>
                      </a:endParaRPr>
                    </a:p>
                  </a:txBody>
                  <a:tcPr marL="6350" marR="6350" marT="6350" marB="0"/>
                </a:tc>
                <a:tc>
                  <a:txBody>
                    <a:bodyPr/>
                    <a:lstStyle/>
                    <a:p>
                      <a:pPr algn="r" fontAlgn="t"/>
                      <a:r>
                        <a:rPr lang="en-GB" sz="800" u="none" strike="noStrike">
                          <a:effectLst/>
                        </a:rPr>
                        <a:t>£12,699</a:t>
                      </a:r>
                      <a:endParaRPr lang="en-GB" sz="800" b="0" i="0" u="none" strike="noStrike">
                        <a:solidFill>
                          <a:srgbClr val="000000"/>
                        </a:solidFill>
                        <a:effectLst/>
                        <a:latin typeface="Calibri" panose="020F0502020204030204" pitchFamily="34" charset="0"/>
                      </a:endParaRPr>
                    </a:p>
                  </a:txBody>
                  <a:tcPr marL="6350" marR="6350" marT="6350" marB="0"/>
                </a:tc>
                <a:extLst>
                  <a:ext uri="{0D108BD9-81ED-4DB2-BD59-A6C34878D82A}">
                    <a16:rowId xmlns:a16="http://schemas.microsoft.com/office/drawing/2014/main" val="2130128285"/>
                  </a:ext>
                </a:extLst>
              </a:tr>
              <a:tr h="247706">
                <a:tc>
                  <a:txBody>
                    <a:bodyPr/>
                    <a:lstStyle/>
                    <a:p>
                      <a:pPr algn="l" fontAlgn="t"/>
                      <a:r>
                        <a:rPr lang="en-GB" sz="800" u="none" strike="noStrike" dirty="0">
                          <a:effectLst/>
                        </a:rPr>
                        <a:t>130 D3 Finance &amp; Estates - Dir</a:t>
                      </a:r>
                      <a:endParaRPr lang="en-GB" sz="800" b="0" i="0" u="none" strike="noStrike" dirty="0">
                        <a:solidFill>
                          <a:srgbClr val="000000"/>
                        </a:solidFill>
                        <a:effectLst/>
                        <a:latin typeface="Calibri" panose="020F0502020204030204" pitchFamily="34" charset="0"/>
                      </a:endParaRPr>
                    </a:p>
                  </a:txBody>
                  <a:tcPr marL="6350" marR="6350" marT="6350" marB="0"/>
                </a:tc>
                <a:tc>
                  <a:txBody>
                    <a:bodyPr/>
                    <a:lstStyle/>
                    <a:p>
                      <a:pPr algn="r" fontAlgn="t"/>
                      <a:r>
                        <a:rPr lang="en-GB" sz="800" u="none" strike="noStrike">
                          <a:effectLst/>
                        </a:rPr>
                        <a:t>£44,572</a:t>
                      </a:r>
                      <a:endParaRPr lang="en-GB" sz="800" b="0" i="0" u="none" strike="noStrike">
                        <a:solidFill>
                          <a:srgbClr val="000000"/>
                        </a:solidFill>
                        <a:effectLst/>
                        <a:latin typeface="Calibri" panose="020F0502020204030204" pitchFamily="34" charset="0"/>
                      </a:endParaRPr>
                    </a:p>
                  </a:txBody>
                  <a:tcPr marL="6350" marR="6350" marT="6350" marB="0"/>
                </a:tc>
                <a:extLst>
                  <a:ext uri="{0D108BD9-81ED-4DB2-BD59-A6C34878D82A}">
                    <a16:rowId xmlns:a16="http://schemas.microsoft.com/office/drawing/2014/main" val="1087828867"/>
                  </a:ext>
                </a:extLst>
              </a:tr>
              <a:tr h="247706">
                <a:tc>
                  <a:txBody>
                    <a:bodyPr/>
                    <a:lstStyle/>
                    <a:p>
                      <a:pPr algn="l" fontAlgn="t"/>
                      <a:r>
                        <a:rPr lang="en-GB" sz="800" u="none" strike="noStrike">
                          <a:effectLst/>
                        </a:rPr>
                        <a:t>130 D3 Medical Director - Dir</a:t>
                      </a:r>
                      <a:endParaRPr lang="en-GB" sz="800" b="0" i="0" u="none" strike="noStrike">
                        <a:solidFill>
                          <a:srgbClr val="000000"/>
                        </a:solidFill>
                        <a:effectLst/>
                        <a:latin typeface="Calibri" panose="020F0502020204030204" pitchFamily="34" charset="0"/>
                      </a:endParaRPr>
                    </a:p>
                  </a:txBody>
                  <a:tcPr marL="6350" marR="6350" marT="6350" marB="0"/>
                </a:tc>
                <a:tc>
                  <a:txBody>
                    <a:bodyPr/>
                    <a:lstStyle/>
                    <a:p>
                      <a:pPr algn="r" fontAlgn="t"/>
                      <a:r>
                        <a:rPr lang="en-GB" sz="800" u="none" strike="noStrike">
                          <a:effectLst/>
                        </a:rPr>
                        <a:t>£4,938</a:t>
                      </a:r>
                      <a:endParaRPr lang="en-GB" sz="800" b="0" i="0" u="none" strike="noStrike">
                        <a:solidFill>
                          <a:srgbClr val="000000"/>
                        </a:solidFill>
                        <a:effectLst/>
                        <a:latin typeface="Calibri" panose="020F0502020204030204" pitchFamily="34" charset="0"/>
                      </a:endParaRPr>
                    </a:p>
                  </a:txBody>
                  <a:tcPr marL="6350" marR="6350" marT="6350" marB="0"/>
                </a:tc>
                <a:extLst>
                  <a:ext uri="{0D108BD9-81ED-4DB2-BD59-A6C34878D82A}">
                    <a16:rowId xmlns:a16="http://schemas.microsoft.com/office/drawing/2014/main" val="721530419"/>
                  </a:ext>
                </a:extLst>
              </a:tr>
              <a:tr h="247706">
                <a:tc>
                  <a:txBody>
                    <a:bodyPr/>
                    <a:lstStyle/>
                    <a:p>
                      <a:pPr algn="l" fontAlgn="t"/>
                      <a:r>
                        <a:rPr lang="en-GB" sz="800" u="none" strike="noStrike">
                          <a:effectLst/>
                        </a:rPr>
                        <a:t>130 D3 Nurse Director - Dir</a:t>
                      </a:r>
                      <a:endParaRPr lang="en-GB" sz="800" b="0" i="0" u="none" strike="noStrike">
                        <a:solidFill>
                          <a:srgbClr val="000000"/>
                        </a:solidFill>
                        <a:effectLst/>
                        <a:latin typeface="Calibri" panose="020F0502020204030204" pitchFamily="34" charset="0"/>
                      </a:endParaRPr>
                    </a:p>
                  </a:txBody>
                  <a:tcPr marL="6350" marR="6350" marT="6350" marB="0"/>
                </a:tc>
                <a:tc>
                  <a:txBody>
                    <a:bodyPr/>
                    <a:lstStyle/>
                    <a:p>
                      <a:pPr algn="r" fontAlgn="t"/>
                      <a:r>
                        <a:rPr lang="en-GB" sz="800" u="none" strike="noStrike">
                          <a:effectLst/>
                        </a:rPr>
                        <a:t>£18,345</a:t>
                      </a:r>
                      <a:endParaRPr lang="en-GB" sz="800" b="0" i="0" u="none" strike="noStrike">
                        <a:solidFill>
                          <a:srgbClr val="000000"/>
                        </a:solidFill>
                        <a:effectLst/>
                        <a:latin typeface="Calibri" panose="020F0502020204030204" pitchFamily="34" charset="0"/>
                      </a:endParaRPr>
                    </a:p>
                  </a:txBody>
                  <a:tcPr marL="6350" marR="6350" marT="6350" marB="0"/>
                </a:tc>
                <a:extLst>
                  <a:ext uri="{0D108BD9-81ED-4DB2-BD59-A6C34878D82A}">
                    <a16:rowId xmlns:a16="http://schemas.microsoft.com/office/drawing/2014/main" val="4138527802"/>
                  </a:ext>
                </a:extLst>
              </a:tr>
              <a:tr h="247706">
                <a:tc>
                  <a:txBody>
                    <a:bodyPr/>
                    <a:lstStyle/>
                    <a:p>
                      <a:pPr algn="l" fontAlgn="t"/>
                      <a:r>
                        <a:rPr lang="en-GB" sz="800" u="none" strike="noStrike">
                          <a:effectLst/>
                        </a:rPr>
                        <a:t>130 D3 Public Health DIR</a:t>
                      </a:r>
                      <a:endParaRPr lang="en-GB" sz="800" b="0" i="0" u="none" strike="noStrike">
                        <a:solidFill>
                          <a:srgbClr val="000000"/>
                        </a:solidFill>
                        <a:effectLst/>
                        <a:latin typeface="Calibri" panose="020F0502020204030204" pitchFamily="34" charset="0"/>
                      </a:endParaRPr>
                    </a:p>
                  </a:txBody>
                  <a:tcPr marL="6350" marR="6350" marT="6350" marB="0"/>
                </a:tc>
                <a:tc>
                  <a:txBody>
                    <a:bodyPr/>
                    <a:lstStyle/>
                    <a:p>
                      <a:pPr algn="r" fontAlgn="t"/>
                      <a:r>
                        <a:rPr lang="en-GB" sz="800" u="none" strike="noStrike">
                          <a:effectLst/>
                        </a:rPr>
                        <a:t>£5,118</a:t>
                      </a:r>
                      <a:endParaRPr lang="en-GB" sz="800" b="0" i="0" u="none" strike="noStrike">
                        <a:solidFill>
                          <a:srgbClr val="000000"/>
                        </a:solidFill>
                        <a:effectLst/>
                        <a:latin typeface="Calibri" panose="020F0502020204030204" pitchFamily="34" charset="0"/>
                      </a:endParaRPr>
                    </a:p>
                  </a:txBody>
                  <a:tcPr marL="6350" marR="6350" marT="6350" marB="0"/>
                </a:tc>
                <a:extLst>
                  <a:ext uri="{0D108BD9-81ED-4DB2-BD59-A6C34878D82A}">
                    <a16:rowId xmlns:a16="http://schemas.microsoft.com/office/drawing/2014/main" val="3819471260"/>
                  </a:ext>
                </a:extLst>
              </a:tr>
              <a:tr h="247706">
                <a:tc>
                  <a:txBody>
                    <a:bodyPr/>
                    <a:lstStyle/>
                    <a:p>
                      <a:pPr algn="l" fontAlgn="t"/>
                      <a:r>
                        <a:rPr lang="en-GB" sz="800" u="none" strike="noStrike">
                          <a:effectLst/>
                        </a:rPr>
                        <a:t>130 D3 Therapies &amp; Health Sciences - Dir</a:t>
                      </a:r>
                      <a:endParaRPr lang="en-GB" sz="800" b="0" i="0" u="none" strike="noStrike">
                        <a:solidFill>
                          <a:srgbClr val="000000"/>
                        </a:solidFill>
                        <a:effectLst/>
                        <a:latin typeface="Calibri" panose="020F0502020204030204" pitchFamily="34" charset="0"/>
                      </a:endParaRPr>
                    </a:p>
                  </a:txBody>
                  <a:tcPr marL="6350" marR="6350" marT="6350" marB="0"/>
                </a:tc>
                <a:tc>
                  <a:txBody>
                    <a:bodyPr/>
                    <a:lstStyle/>
                    <a:p>
                      <a:pPr algn="r" fontAlgn="t"/>
                      <a:r>
                        <a:rPr lang="en-GB" sz="800" u="none" strike="noStrike">
                          <a:effectLst/>
                        </a:rPr>
                        <a:t>£8,408</a:t>
                      </a:r>
                      <a:endParaRPr lang="en-GB" sz="800" b="0" i="0" u="none" strike="noStrike">
                        <a:solidFill>
                          <a:srgbClr val="000000"/>
                        </a:solidFill>
                        <a:effectLst/>
                        <a:latin typeface="Calibri" panose="020F0502020204030204" pitchFamily="34" charset="0"/>
                      </a:endParaRPr>
                    </a:p>
                  </a:txBody>
                  <a:tcPr marL="6350" marR="6350" marT="6350" marB="0"/>
                </a:tc>
                <a:extLst>
                  <a:ext uri="{0D108BD9-81ED-4DB2-BD59-A6C34878D82A}">
                    <a16:rowId xmlns:a16="http://schemas.microsoft.com/office/drawing/2014/main" val="1475674067"/>
                  </a:ext>
                </a:extLst>
              </a:tr>
              <a:tr h="247706">
                <a:tc>
                  <a:txBody>
                    <a:bodyPr/>
                    <a:lstStyle/>
                    <a:p>
                      <a:pPr algn="l" fontAlgn="t"/>
                      <a:r>
                        <a:rPr lang="en-GB" sz="800" u="none" strike="noStrike">
                          <a:effectLst/>
                        </a:rPr>
                        <a:t>130 D3 Workforce &amp; Organisational Development - Dir</a:t>
                      </a:r>
                      <a:endParaRPr lang="en-GB" sz="800" b="0" i="0" u="none" strike="noStrike">
                        <a:solidFill>
                          <a:srgbClr val="000000"/>
                        </a:solidFill>
                        <a:effectLst/>
                        <a:latin typeface="Calibri" panose="020F0502020204030204" pitchFamily="34" charset="0"/>
                      </a:endParaRPr>
                    </a:p>
                  </a:txBody>
                  <a:tcPr marL="6350" marR="6350" marT="6350" marB="0"/>
                </a:tc>
                <a:tc>
                  <a:txBody>
                    <a:bodyPr/>
                    <a:lstStyle/>
                    <a:p>
                      <a:pPr algn="r" fontAlgn="t"/>
                      <a:r>
                        <a:rPr lang="en-GB" sz="800" u="none" strike="noStrike">
                          <a:effectLst/>
                        </a:rPr>
                        <a:t>£41,046</a:t>
                      </a:r>
                      <a:endParaRPr lang="en-GB" sz="800" b="0" i="0" u="none" strike="noStrike">
                        <a:solidFill>
                          <a:srgbClr val="000000"/>
                        </a:solidFill>
                        <a:effectLst/>
                        <a:latin typeface="Calibri" panose="020F0502020204030204" pitchFamily="34" charset="0"/>
                      </a:endParaRPr>
                    </a:p>
                  </a:txBody>
                  <a:tcPr marL="6350" marR="6350" marT="6350" marB="0"/>
                </a:tc>
                <a:extLst>
                  <a:ext uri="{0D108BD9-81ED-4DB2-BD59-A6C34878D82A}">
                    <a16:rowId xmlns:a16="http://schemas.microsoft.com/office/drawing/2014/main" val="2347096811"/>
                  </a:ext>
                </a:extLst>
              </a:tr>
              <a:tr h="247706">
                <a:tc>
                  <a:txBody>
                    <a:bodyPr/>
                    <a:lstStyle/>
                    <a:p>
                      <a:pPr algn="l" fontAlgn="t"/>
                      <a:r>
                        <a:rPr lang="en-GB" sz="800" u="none" strike="noStrike">
                          <a:effectLst/>
                        </a:rPr>
                        <a:t>130 MH &amp; LD Service Group - Dir</a:t>
                      </a:r>
                      <a:endParaRPr lang="en-GB" sz="800" b="0" i="0" u="none" strike="noStrike">
                        <a:solidFill>
                          <a:srgbClr val="000000"/>
                        </a:solidFill>
                        <a:effectLst/>
                        <a:latin typeface="Calibri" panose="020F0502020204030204" pitchFamily="34" charset="0"/>
                      </a:endParaRPr>
                    </a:p>
                  </a:txBody>
                  <a:tcPr marL="6350" marR="6350" marT="6350" marB="0"/>
                </a:tc>
                <a:tc>
                  <a:txBody>
                    <a:bodyPr/>
                    <a:lstStyle/>
                    <a:p>
                      <a:pPr algn="r" fontAlgn="t"/>
                      <a:r>
                        <a:rPr lang="en-GB" sz="800" u="none" strike="noStrike">
                          <a:effectLst/>
                        </a:rPr>
                        <a:t>£486,886</a:t>
                      </a:r>
                      <a:endParaRPr lang="en-GB" sz="800" b="0" i="0" u="none" strike="noStrike">
                        <a:solidFill>
                          <a:srgbClr val="000000"/>
                        </a:solidFill>
                        <a:effectLst/>
                        <a:latin typeface="Calibri" panose="020F0502020204030204" pitchFamily="34" charset="0"/>
                      </a:endParaRPr>
                    </a:p>
                  </a:txBody>
                  <a:tcPr marL="6350" marR="6350" marT="6350" marB="0"/>
                </a:tc>
                <a:extLst>
                  <a:ext uri="{0D108BD9-81ED-4DB2-BD59-A6C34878D82A}">
                    <a16:rowId xmlns:a16="http://schemas.microsoft.com/office/drawing/2014/main" val="1912057632"/>
                  </a:ext>
                </a:extLst>
              </a:tr>
              <a:tr h="247706">
                <a:tc>
                  <a:txBody>
                    <a:bodyPr/>
                    <a:lstStyle/>
                    <a:p>
                      <a:pPr algn="l" fontAlgn="t"/>
                      <a:r>
                        <a:rPr lang="en-GB" sz="800" u="none" strike="noStrike">
                          <a:effectLst/>
                        </a:rPr>
                        <a:t>130 Morriston Service Group - Dir</a:t>
                      </a:r>
                      <a:endParaRPr lang="en-GB" sz="800" b="0" i="0" u="none" strike="noStrike">
                        <a:solidFill>
                          <a:srgbClr val="000000"/>
                        </a:solidFill>
                        <a:effectLst/>
                        <a:latin typeface="Calibri" panose="020F0502020204030204" pitchFamily="34" charset="0"/>
                      </a:endParaRPr>
                    </a:p>
                  </a:txBody>
                  <a:tcPr marL="6350" marR="6350" marT="6350" marB="0"/>
                </a:tc>
                <a:tc>
                  <a:txBody>
                    <a:bodyPr/>
                    <a:lstStyle/>
                    <a:p>
                      <a:pPr algn="r" fontAlgn="t"/>
                      <a:r>
                        <a:rPr lang="en-GB" sz="800" u="none" strike="noStrike">
                          <a:effectLst/>
                        </a:rPr>
                        <a:t>£1,131,693</a:t>
                      </a:r>
                      <a:endParaRPr lang="en-GB" sz="800" b="0" i="0" u="none" strike="noStrike">
                        <a:solidFill>
                          <a:srgbClr val="000000"/>
                        </a:solidFill>
                        <a:effectLst/>
                        <a:latin typeface="Calibri" panose="020F0502020204030204" pitchFamily="34" charset="0"/>
                      </a:endParaRPr>
                    </a:p>
                  </a:txBody>
                  <a:tcPr marL="6350" marR="6350" marT="6350" marB="0"/>
                </a:tc>
                <a:extLst>
                  <a:ext uri="{0D108BD9-81ED-4DB2-BD59-A6C34878D82A}">
                    <a16:rowId xmlns:a16="http://schemas.microsoft.com/office/drawing/2014/main" val="3003894457"/>
                  </a:ext>
                </a:extLst>
              </a:tr>
              <a:tr h="247706">
                <a:tc>
                  <a:txBody>
                    <a:bodyPr/>
                    <a:lstStyle/>
                    <a:p>
                      <a:pPr algn="l" fontAlgn="t"/>
                      <a:r>
                        <a:rPr lang="en-GB" sz="800" u="none" strike="noStrike">
                          <a:effectLst/>
                        </a:rPr>
                        <a:t>130 NPTS Service Group - Dir</a:t>
                      </a:r>
                      <a:endParaRPr lang="en-GB" sz="800" b="0" i="0" u="none" strike="noStrike">
                        <a:solidFill>
                          <a:srgbClr val="000000"/>
                        </a:solidFill>
                        <a:effectLst/>
                        <a:latin typeface="Calibri" panose="020F0502020204030204" pitchFamily="34" charset="0"/>
                      </a:endParaRPr>
                    </a:p>
                  </a:txBody>
                  <a:tcPr marL="6350" marR="6350" marT="6350" marB="0"/>
                </a:tc>
                <a:tc>
                  <a:txBody>
                    <a:bodyPr/>
                    <a:lstStyle/>
                    <a:p>
                      <a:pPr algn="r" fontAlgn="t"/>
                      <a:r>
                        <a:rPr lang="en-GB" sz="800" u="none" strike="noStrike">
                          <a:effectLst/>
                        </a:rPr>
                        <a:t>£925,602</a:t>
                      </a:r>
                      <a:endParaRPr lang="en-GB" sz="800" b="0" i="0" u="none" strike="noStrike">
                        <a:solidFill>
                          <a:srgbClr val="000000"/>
                        </a:solidFill>
                        <a:effectLst/>
                        <a:latin typeface="Calibri" panose="020F0502020204030204" pitchFamily="34" charset="0"/>
                      </a:endParaRPr>
                    </a:p>
                  </a:txBody>
                  <a:tcPr marL="6350" marR="6350" marT="6350" marB="0"/>
                </a:tc>
                <a:extLst>
                  <a:ext uri="{0D108BD9-81ED-4DB2-BD59-A6C34878D82A}">
                    <a16:rowId xmlns:a16="http://schemas.microsoft.com/office/drawing/2014/main" val="4179121746"/>
                  </a:ext>
                </a:extLst>
              </a:tr>
              <a:tr h="247706">
                <a:tc>
                  <a:txBody>
                    <a:bodyPr/>
                    <a:lstStyle/>
                    <a:p>
                      <a:pPr algn="l" fontAlgn="t"/>
                      <a:r>
                        <a:rPr lang="en-GB" sz="800" u="none" strike="noStrike">
                          <a:effectLst/>
                        </a:rPr>
                        <a:t>130 Primary Care &amp; Community Service Group - Dir</a:t>
                      </a:r>
                      <a:endParaRPr lang="en-GB" sz="800" b="0" i="0" u="none" strike="noStrike">
                        <a:solidFill>
                          <a:srgbClr val="000000"/>
                        </a:solidFill>
                        <a:effectLst/>
                        <a:latin typeface="Calibri" panose="020F0502020204030204" pitchFamily="34" charset="0"/>
                      </a:endParaRPr>
                    </a:p>
                  </a:txBody>
                  <a:tcPr marL="6350" marR="6350" marT="6350" marB="0"/>
                </a:tc>
                <a:tc>
                  <a:txBody>
                    <a:bodyPr/>
                    <a:lstStyle/>
                    <a:p>
                      <a:pPr algn="r" fontAlgn="t"/>
                      <a:r>
                        <a:rPr lang="en-GB" sz="800" u="none" strike="noStrike">
                          <a:effectLst/>
                        </a:rPr>
                        <a:t>£555,141</a:t>
                      </a:r>
                      <a:endParaRPr lang="en-GB" sz="800" b="0" i="0" u="none" strike="noStrike">
                        <a:solidFill>
                          <a:srgbClr val="000000"/>
                        </a:solidFill>
                        <a:effectLst/>
                        <a:latin typeface="Calibri" panose="020F0502020204030204" pitchFamily="34" charset="0"/>
                      </a:endParaRPr>
                    </a:p>
                  </a:txBody>
                  <a:tcPr marL="6350" marR="6350" marT="6350" marB="0"/>
                </a:tc>
                <a:extLst>
                  <a:ext uri="{0D108BD9-81ED-4DB2-BD59-A6C34878D82A}">
                    <a16:rowId xmlns:a16="http://schemas.microsoft.com/office/drawing/2014/main" val="879020066"/>
                  </a:ext>
                </a:extLst>
              </a:tr>
              <a:tr h="247706">
                <a:tc>
                  <a:txBody>
                    <a:bodyPr/>
                    <a:lstStyle/>
                    <a:p>
                      <a:pPr algn="l" fontAlgn="t"/>
                      <a:r>
                        <a:rPr lang="en-GB" sz="800" u="none" strike="noStrike">
                          <a:effectLst/>
                        </a:rPr>
                        <a:t>Grand Total</a:t>
                      </a:r>
                      <a:endParaRPr lang="en-GB" sz="800" b="1" i="0" u="none" strike="noStrike">
                        <a:solidFill>
                          <a:srgbClr val="000000"/>
                        </a:solidFill>
                        <a:effectLst/>
                        <a:latin typeface="Calibri" panose="020F0502020204030204" pitchFamily="34" charset="0"/>
                      </a:endParaRPr>
                    </a:p>
                  </a:txBody>
                  <a:tcPr marL="6350" marR="6350" marT="6350" marB="0"/>
                </a:tc>
                <a:tc>
                  <a:txBody>
                    <a:bodyPr/>
                    <a:lstStyle/>
                    <a:p>
                      <a:pPr algn="r" fontAlgn="t"/>
                      <a:r>
                        <a:rPr lang="en-GB" sz="800" u="none" strike="noStrike" dirty="0">
                          <a:effectLst/>
                        </a:rPr>
                        <a:t>£3,551,641</a:t>
                      </a:r>
                      <a:endParaRPr lang="en-GB" sz="800" b="1" i="0" u="none" strike="noStrike" dirty="0">
                        <a:solidFill>
                          <a:srgbClr val="000000"/>
                        </a:solidFill>
                        <a:effectLst/>
                        <a:latin typeface="Calibri" panose="020F0502020204030204" pitchFamily="34" charset="0"/>
                      </a:endParaRPr>
                    </a:p>
                  </a:txBody>
                  <a:tcPr marL="6350" marR="6350" marT="6350" marB="0"/>
                </a:tc>
                <a:extLst>
                  <a:ext uri="{0D108BD9-81ED-4DB2-BD59-A6C34878D82A}">
                    <a16:rowId xmlns:a16="http://schemas.microsoft.com/office/drawing/2014/main" val="4194132882"/>
                  </a:ext>
                </a:extLst>
              </a:tr>
            </a:tbl>
          </a:graphicData>
        </a:graphic>
      </p:graphicFrame>
      <p:pic>
        <p:nvPicPr>
          <p:cNvPr id="7" name="Picture 6">
            <a:extLst>
              <a:ext uri="{FF2B5EF4-FFF2-40B4-BE49-F238E27FC236}">
                <a16:creationId xmlns:a16="http://schemas.microsoft.com/office/drawing/2014/main" id="{ABEAC629-A9EE-480A-8E43-84CE7C825E4E}"/>
              </a:ext>
            </a:extLst>
          </p:cNvPr>
          <p:cNvPicPr>
            <a:picLocks noChangeAspect="1"/>
          </p:cNvPicPr>
          <p:nvPr/>
        </p:nvPicPr>
        <p:blipFill>
          <a:blip r:embed="rId4"/>
          <a:stretch>
            <a:fillRect/>
          </a:stretch>
        </p:blipFill>
        <p:spPr>
          <a:xfrm>
            <a:off x="473445" y="3489419"/>
            <a:ext cx="5454917" cy="2932430"/>
          </a:xfrm>
          <a:prstGeom prst="rect">
            <a:avLst/>
          </a:prstGeom>
        </p:spPr>
      </p:pic>
    </p:spTree>
    <p:extLst>
      <p:ext uri="{BB962C8B-B14F-4D97-AF65-F5344CB8AC3E}">
        <p14:creationId xmlns:p14="http://schemas.microsoft.com/office/powerpoint/2010/main" val="17631518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483721" y="255602"/>
            <a:ext cx="11528607" cy="219385"/>
          </a:xfrm>
        </p:spPr>
        <p:txBody>
          <a:bodyPr>
            <a:noAutofit/>
          </a:bodyPr>
          <a:lstStyle/>
          <a:p>
            <a:r>
              <a:rPr lang="pt-BR" sz="4000" dirty="0"/>
              <a:t>Variable Pay Dec-24 </a:t>
            </a:r>
          </a:p>
          <a:p>
            <a:endParaRPr lang="pt-BR" sz="4000" dirty="0"/>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483721" y="1526781"/>
            <a:ext cx="10556853" cy="4286878"/>
          </a:xfrm>
        </p:spPr>
        <p:txBody>
          <a:bodyPr>
            <a:normAutofit/>
          </a:bodyPr>
          <a:lstStyle/>
          <a:p>
            <a:endParaRPr lang="pt-BR" sz="2400" dirty="0"/>
          </a:p>
          <a:p>
            <a:pPr marL="457200" indent="-457200">
              <a:buFont typeface="Arial" panose="020B0604020202020204" pitchFamily="34" charset="0"/>
              <a:buChar char="•"/>
            </a:pPr>
            <a:endParaRPr lang="pt-BR" sz="2400" dirty="0"/>
          </a:p>
        </p:txBody>
      </p:sp>
      <p:pic>
        <p:nvPicPr>
          <p:cNvPr id="5" name="Picture 4">
            <a:extLst>
              <a:ext uri="{FF2B5EF4-FFF2-40B4-BE49-F238E27FC236}">
                <a16:creationId xmlns:a16="http://schemas.microsoft.com/office/drawing/2014/main" id="{0628C6DC-652A-4C4F-9BF0-922D95332054}"/>
              </a:ext>
            </a:extLst>
          </p:cNvPr>
          <p:cNvPicPr>
            <a:picLocks noChangeAspect="1"/>
          </p:cNvPicPr>
          <p:nvPr/>
        </p:nvPicPr>
        <p:blipFill rotWithShape="1">
          <a:blip r:embed="rId3"/>
          <a:srcRect t="13177" b="16266"/>
          <a:stretch/>
        </p:blipFill>
        <p:spPr>
          <a:xfrm>
            <a:off x="922826" y="1044340"/>
            <a:ext cx="10187134" cy="4469491"/>
          </a:xfrm>
          <a:prstGeom prst="rect">
            <a:avLst/>
          </a:prstGeom>
        </p:spPr>
      </p:pic>
    </p:spTree>
    <p:extLst>
      <p:ext uri="{BB962C8B-B14F-4D97-AF65-F5344CB8AC3E}">
        <p14:creationId xmlns:p14="http://schemas.microsoft.com/office/powerpoint/2010/main" val="59326174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DARK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652E948FA37F943B0514D0A14AFC95A" ma:contentTypeVersion="17" ma:contentTypeDescription="Create a new document." ma:contentTypeScope="" ma:versionID="bf14d4257421ab6c601b4bba765abde6">
  <xsd:schema xmlns:xsd="http://www.w3.org/2001/XMLSchema" xmlns:xs="http://www.w3.org/2001/XMLSchema" xmlns:p="http://schemas.microsoft.com/office/2006/metadata/properties" xmlns:ns3="258d5018-feb4-45ec-8043-ac7152467c64" xmlns:ns4="2795bbee-07b4-4e79-98d8-0419d9871cad" targetNamespace="http://schemas.microsoft.com/office/2006/metadata/properties" ma:root="true" ma:fieldsID="37e7bcda9c6a630722f7d3474e42a0b0" ns3:_="" ns4:_="">
    <xsd:import namespace="258d5018-feb4-45ec-8043-ac7152467c64"/>
    <xsd:import namespace="2795bbee-07b4-4e79-98d8-0419d9871cad"/>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AutoTags" minOccurs="0"/>
                <xsd:element ref="ns4:MediaServiceOCR" minOccurs="0"/>
                <xsd:element ref="ns4:MediaServiceGenerationTime" minOccurs="0"/>
                <xsd:element ref="ns4:MediaServiceEventHashCode" minOccurs="0"/>
                <xsd:element ref="ns4:MediaServiceAutoKeyPoints" minOccurs="0"/>
                <xsd:element ref="ns4:MediaServiceKeyPoints" minOccurs="0"/>
                <xsd:element ref="ns4:MediaLengthInSeconds" minOccurs="0"/>
                <xsd:element ref="ns4:_activity" minOccurs="0"/>
                <xsd:element ref="ns4:MediaServiceObjectDetectorVersions" minOccurs="0"/>
                <xsd:element ref="ns4:MediaServiceSystemTags" minOccurs="0"/>
                <xsd:element ref="ns4: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58d5018-feb4-45ec-8043-ac7152467c64"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95bbee-07b4-4e79-98d8-0419d9871cad"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_activity" ma:index="21" nillable="true" ma:displayName="_activity" ma:hidden="true" ma:internalName="_activity">
      <xsd:simpleType>
        <xsd:restriction base="dms:Note"/>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ystemTags" ma:index="23" nillable="true" ma:displayName="MediaServiceSystemTags" ma:hidden="true" ma:internalName="MediaServiceSystemTags" ma:readOnly="true">
      <xsd:simpleType>
        <xsd:restriction base="dms:Note"/>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activity xmlns="2795bbee-07b4-4e79-98d8-0419d9871cad"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7AE24D7-8C37-4E4E-9595-BB9ADAE1426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58d5018-feb4-45ec-8043-ac7152467c64"/>
    <ds:schemaRef ds:uri="2795bbee-07b4-4e79-98d8-0419d9871ca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3F19A97-4759-4504-AF57-557BE8C91B62}">
  <ds:schemaRefs>
    <ds:schemaRef ds:uri="http://purl.org/dc/elements/1.1/"/>
    <ds:schemaRef ds:uri="http://schemas.openxmlformats.org/package/2006/metadata/core-properties"/>
    <ds:schemaRef ds:uri="http://purl.org/dc/dcmitype/"/>
    <ds:schemaRef ds:uri="http://www.w3.org/XML/1998/namespace"/>
    <ds:schemaRef ds:uri="http://purl.org/dc/terms/"/>
    <ds:schemaRef ds:uri="http://schemas.microsoft.com/office/2006/documentManagement/types"/>
    <ds:schemaRef ds:uri="http://schemas.microsoft.com/office/2006/metadata/properties"/>
    <ds:schemaRef ds:uri="258d5018-feb4-45ec-8043-ac7152467c64"/>
    <ds:schemaRef ds:uri="http://schemas.microsoft.com/office/infopath/2007/PartnerControls"/>
    <ds:schemaRef ds:uri="2795bbee-07b4-4e79-98d8-0419d9871cad"/>
  </ds:schemaRefs>
</ds:datastoreItem>
</file>

<file path=customXml/itemProps3.xml><?xml version="1.0" encoding="utf-8"?>
<ds:datastoreItem xmlns:ds="http://schemas.openxmlformats.org/officeDocument/2006/customXml" ds:itemID="{FC2E2ED5-3407-4560-A888-A2CBF1D66E1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15210</TotalTime>
  <Words>3238</Words>
  <Application>Microsoft Office PowerPoint</Application>
  <PresentationFormat>Widescreen</PresentationFormat>
  <Paragraphs>280</Paragraphs>
  <Slides>15</Slides>
  <Notes>12</Notes>
  <HiddenSlides>0</HiddenSlides>
  <MMClips>0</MMClips>
  <ScaleCrop>false</ScaleCrop>
  <HeadingPairs>
    <vt:vector size="6" baseType="variant">
      <vt:variant>
        <vt:lpstr>Fonts Used</vt:lpstr>
      </vt:variant>
      <vt:variant>
        <vt:i4>7</vt:i4>
      </vt:variant>
      <vt:variant>
        <vt:lpstr>Theme</vt:lpstr>
      </vt:variant>
      <vt:variant>
        <vt:i4>5</vt:i4>
      </vt:variant>
      <vt:variant>
        <vt:lpstr>Slide Titles</vt:lpstr>
      </vt:variant>
      <vt:variant>
        <vt:i4>15</vt:i4>
      </vt:variant>
    </vt:vector>
  </HeadingPairs>
  <TitlesOfParts>
    <vt:vector size="27" baseType="lpstr">
      <vt:lpstr>Arial</vt:lpstr>
      <vt:lpstr>Arial Black</vt:lpstr>
      <vt:lpstr>Calibri</vt:lpstr>
      <vt:lpstr>Calibri Light</vt:lpstr>
      <vt:lpstr>Symbol</vt:lpstr>
      <vt:lpstr>Times New Roman</vt:lpstr>
      <vt:lpstr>Wingdings</vt:lpstr>
      <vt:lpstr>Office Theme</vt:lpstr>
      <vt:lpstr>DARK TITLE BG</vt:lpstr>
      <vt:lpstr>WHITE TITLE BG</vt:lpstr>
      <vt:lpstr>WHITE BG SLIDE</vt:lpstr>
      <vt:lpstr>1_Office Theme</vt:lpstr>
      <vt:lpstr>PowerPoint Presentation</vt:lpstr>
      <vt:lpstr>Current Challenges Impacting Staff Health &amp; Wellbeing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Our Staffs Health &amp; Wellbeing - what we are doing?</vt:lpstr>
      <vt:lpstr>Our Staff Wellbeing Services Supporting Physical and Mental Health with a Focus on Prevention / Early Intervention </vt:lpstr>
      <vt:lpstr>PowerPoint Presentation</vt:lpstr>
      <vt:lpstr>PowerPoint Presentation</vt:lpstr>
    </vt:vector>
  </TitlesOfParts>
  <Company>ABMU LHB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Julie Lloyd (Swansea Bay UHB - Learning &amp; OD )</dc:creator>
  <cp:lastModifiedBy>Sophie Herbert (Swansea Bay UHB - Corporate Governance )</cp:lastModifiedBy>
  <cp:revision>200</cp:revision>
  <dcterms:created xsi:type="dcterms:W3CDTF">2024-04-22T09:00:46Z</dcterms:created>
  <dcterms:modified xsi:type="dcterms:W3CDTF">2025-02-10T16:01:37Z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0x0101006652E948FA37F943B0514D0A14AFC95A</vt:lpwstr>
  </property>
</Properties>
</file>