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  <p:sldMasterId id="2147483731" r:id="rId10"/>
  </p:sldMasterIdLst>
  <p:notesMasterIdLst>
    <p:notesMasterId r:id="rId13"/>
  </p:notesMasterIdLst>
  <p:handoutMasterIdLst>
    <p:handoutMasterId r:id="rId14"/>
  </p:handoutMasterIdLst>
  <p:sldIdLst>
    <p:sldId id="309" r:id="rId11"/>
    <p:sldId id="2147482288" r:id="rId12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FED6E6B-6F1B-4C1A-BE1F-4FBF910DE576}">
          <p14:sldIdLst>
            <p14:sldId id="309"/>
            <p14:sldId id="2147482288"/>
          </p14:sldIdLst>
        </p14:section>
        <p14:section name="Email inboxes" id="{AC2DA902-AB25-4761-876E-5519EA43D1C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3DA7B6A-7890-127C-0208-200796812130}" name="Carr, Simon R" initials="SC" userId="S::scarr@deloitte.co.uk::1d6d1cbe-dd7c-40eb-b29d-cbb4d11a7ee6" providerId="AD"/>
  <p188:author id="{C14E0BE4-AE33-5AD2-8650-11AF019589D7}" name="Alexandre, Estelle" initials="EA" userId="S::ealexandre@deloitte.co.uk::7a4d9e7f-07d7-48a2-b899-e4c1bd9d60b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e Matuleviciute-Manning (Swansea Bay UHB - Recovery &amp; Sustainability)" initials="SM(BU-R&amp;S" lastIdx="40" clrIdx="0">
    <p:extLst>
      <p:ext uri="{19B8F6BF-5375-455C-9EA6-DF929625EA0E}">
        <p15:presenceInfo xmlns:p15="http://schemas.microsoft.com/office/powerpoint/2012/main" userId="S-1-5-21-978635462-3828570294-627434887-2448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BF5"/>
    <a:srgbClr val="CFD5EA"/>
    <a:srgbClr val="002060"/>
    <a:srgbClr val="7EB0DE"/>
    <a:srgbClr val="FFD550"/>
    <a:srgbClr val="00BC62"/>
    <a:srgbClr val="CE3636"/>
    <a:srgbClr val="9E4ECA"/>
    <a:srgbClr val="000000"/>
    <a:srgbClr val="1F3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36" y="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02/10/2025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02/10/2025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1170-5B48-410C-A9F4-0FF61099D024}" type="datetimeFigureOut">
              <a:rPr lang="en-GB" smtClean="0"/>
              <a:t>02/10/2025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54C1-5A0A-4F2E-8547-3D9D8E43D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9570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Thank</a:t>
            </a:r>
            <a:r>
              <a:rPr lang="pt-BR"/>
              <a:t> </a:t>
            </a:r>
            <a:r>
              <a:rPr lang="pt-BR" err="1"/>
              <a:t>You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2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5" y="828676"/>
            <a:ext cx="1229359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4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0" y="9694841"/>
            <a:ext cx="18414787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err="1"/>
              <a:t>Example</a:t>
            </a:r>
            <a:r>
              <a:rPr lang="pt-BR" kern="0"/>
              <a:t> </a:t>
            </a:r>
            <a:r>
              <a:rPr lang="pt-BR" kern="0" err="1"/>
              <a:t>Title</a:t>
            </a:r>
            <a:r>
              <a:rPr lang="pt-BR" kern="0"/>
              <a:t> </a:t>
            </a:r>
            <a:r>
              <a:rPr lang="pt-BR" kern="0" err="1"/>
              <a:t>Text</a:t>
            </a:r>
            <a:endParaRPr lang="pt-BR" kern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46" eaLnBrk="1" hangingPunct="1">
        <a:defRPr>
          <a:latin typeface="+mn-lt"/>
          <a:ea typeface="+mn-ea"/>
          <a:cs typeface="+mn-cs"/>
        </a:defRPr>
      </a:lvl2pPr>
      <a:lvl3pPr marL="914491" eaLnBrk="1" hangingPunct="1">
        <a:defRPr>
          <a:latin typeface="+mn-lt"/>
          <a:ea typeface="+mn-ea"/>
          <a:cs typeface="+mn-cs"/>
        </a:defRPr>
      </a:lvl3pPr>
      <a:lvl4pPr marL="1371737" eaLnBrk="1" hangingPunct="1">
        <a:defRPr>
          <a:latin typeface="+mn-lt"/>
          <a:ea typeface="+mn-ea"/>
          <a:cs typeface="+mn-cs"/>
        </a:defRPr>
      </a:lvl4pPr>
      <a:lvl5pPr marL="1828983" eaLnBrk="1" hangingPunct="1">
        <a:defRPr>
          <a:latin typeface="+mn-lt"/>
          <a:ea typeface="+mn-ea"/>
          <a:cs typeface="+mn-cs"/>
        </a:defRPr>
      </a:lvl5pPr>
      <a:lvl6pPr marL="2286229" eaLnBrk="1" hangingPunct="1">
        <a:defRPr>
          <a:latin typeface="+mn-lt"/>
          <a:ea typeface="+mn-ea"/>
          <a:cs typeface="+mn-cs"/>
        </a:defRPr>
      </a:lvl6pPr>
      <a:lvl7pPr marL="2743474" eaLnBrk="1" hangingPunct="1">
        <a:defRPr>
          <a:latin typeface="+mn-lt"/>
          <a:ea typeface="+mn-ea"/>
          <a:cs typeface="+mn-cs"/>
        </a:defRPr>
      </a:lvl7pPr>
      <a:lvl8pPr marL="3200720" eaLnBrk="1" hangingPunct="1">
        <a:defRPr>
          <a:latin typeface="+mn-lt"/>
          <a:ea typeface="+mn-ea"/>
          <a:cs typeface="+mn-cs"/>
        </a:defRPr>
      </a:lvl8pPr>
      <a:lvl9pPr marL="3657966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46" eaLnBrk="1" hangingPunct="1">
        <a:defRPr>
          <a:latin typeface="+mn-lt"/>
          <a:ea typeface="+mn-ea"/>
          <a:cs typeface="+mn-cs"/>
        </a:defRPr>
      </a:lvl2pPr>
      <a:lvl3pPr marL="914491" eaLnBrk="1" hangingPunct="1">
        <a:defRPr>
          <a:latin typeface="+mn-lt"/>
          <a:ea typeface="+mn-ea"/>
          <a:cs typeface="+mn-cs"/>
        </a:defRPr>
      </a:lvl3pPr>
      <a:lvl4pPr marL="1371737" eaLnBrk="1" hangingPunct="1">
        <a:defRPr>
          <a:latin typeface="+mn-lt"/>
          <a:ea typeface="+mn-ea"/>
          <a:cs typeface="+mn-cs"/>
        </a:defRPr>
      </a:lvl4pPr>
      <a:lvl5pPr marL="1828983" eaLnBrk="1" hangingPunct="1">
        <a:defRPr>
          <a:latin typeface="+mn-lt"/>
          <a:ea typeface="+mn-ea"/>
          <a:cs typeface="+mn-cs"/>
        </a:defRPr>
      </a:lvl5pPr>
      <a:lvl6pPr marL="2286229" eaLnBrk="1" hangingPunct="1">
        <a:defRPr>
          <a:latin typeface="+mn-lt"/>
          <a:ea typeface="+mn-ea"/>
          <a:cs typeface="+mn-cs"/>
        </a:defRPr>
      </a:lvl6pPr>
      <a:lvl7pPr marL="2743474" eaLnBrk="1" hangingPunct="1">
        <a:defRPr>
          <a:latin typeface="+mn-lt"/>
          <a:ea typeface="+mn-ea"/>
          <a:cs typeface="+mn-cs"/>
        </a:defRPr>
      </a:lvl7pPr>
      <a:lvl8pPr marL="3200720" eaLnBrk="1" hangingPunct="1">
        <a:defRPr>
          <a:latin typeface="+mn-lt"/>
          <a:ea typeface="+mn-ea"/>
          <a:cs typeface="+mn-cs"/>
        </a:defRPr>
      </a:lvl8pPr>
      <a:lvl9pPr marL="3657966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  <p:sldLayoutId id="214748373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10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3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0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2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5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9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9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2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8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FC0F8C-298B-F923-4456-DD626527C5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0144" y="2425117"/>
            <a:ext cx="17409186" cy="2810464"/>
          </a:xfrm>
        </p:spPr>
        <p:txBody>
          <a:bodyPr/>
          <a:lstStyle/>
          <a:p>
            <a:r>
              <a:rPr lang="en-GB" sz="6600" dirty="0"/>
              <a:t>Bank, Agency &amp; Overtime Approval Process – Administration &amp;Clerical, AHP’s and Estates and Facilities</a:t>
            </a:r>
          </a:p>
          <a:p>
            <a:endParaRPr lang="en-GB" sz="4000" dirty="0"/>
          </a:p>
          <a:p>
            <a:endParaRPr lang="en-GB" sz="4000" dirty="0"/>
          </a:p>
          <a:p>
            <a:r>
              <a:rPr lang="en-GB" sz="4000" dirty="0"/>
              <a:t>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84B68-2B27-E1B7-7D4F-D8DF9C0C2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8498E3-7B0F-3AAD-D6B0-1296A597DC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1502" y="811978"/>
            <a:ext cx="18191883" cy="558800"/>
          </a:xfrm>
        </p:spPr>
        <p:txBody>
          <a:bodyPr/>
          <a:lstStyle/>
          <a:p>
            <a:r>
              <a:rPr lang="en-GB" dirty="0"/>
              <a:t>Bank, Agency &amp; Overtime Approval Process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03D79C-2A0D-CA4B-50DA-0AC07224AEA5}"/>
              </a:ext>
            </a:extLst>
          </p:cNvPr>
          <p:cNvSpPr/>
          <p:nvPr/>
        </p:nvSpPr>
        <p:spPr>
          <a:xfrm>
            <a:off x="654844" y="1926976"/>
            <a:ext cx="1557887" cy="1611125"/>
          </a:xfrm>
          <a:prstGeom prst="rect">
            <a:avLst/>
          </a:prstGeom>
          <a:solidFill>
            <a:srgbClr val="D2DEEF"/>
          </a:solidFill>
          <a:ln w="28575">
            <a:solidFill>
              <a:srgbClr val="1F35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Requesting Manager</a:t>
            </a:r>
          </a:p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submits MS form for approval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8CD770-5B11-949D-37DD-669B1424AC53}"/>
              </a:ext>
            </a:extLst>
          </p:cNvPr>
          <p:cNvSpPr/>
          <p:nvPr/>
        </p:nvSpPr>
        <p:spPr>
          <a:xfrm>
            <a:off x="654844" y="4496893"/>
            <a:ext cx="1557887" cy="2023358"/>
          </a:xfrm>
          <a:prstGeom prst="rect">
            <a:avLst/>
          </a:prstGeom>
          <a:solidFill>
            <a:srgbClr val="D2DEEF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Divisional WF Board for reviews request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C0FB60-154D-79DA-4D5D-09AB9FCF56F7}"/>
              </a:ext>
            </a:extLst>
          </p:cNvPr>
          <p:cNvSpPr/>
          <p:nvPr/>
        </p:nvSpPr>
        <p:spPr>
          <a:xfrm>
            <a:off x="3827317" y="4544772"/>
            <a:ext cx="1498194" cy="2023356"/>
          </a:xfrm>
          <a:prstGeom prst="rect">
            <a:avLst/>
          </a:prstGeom>
          <a:solidFill>
            <a:srgbClr val="D2DEEF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Service Group panel reviews request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F9D42C-CDEB-144C-F725-73B968125661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212731" y="5508572"/>
            <a:ext cx="1510642" cy="16795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E6134909-A645-FD39-2F4B-2A43BCCE7FA7}"/>
              </a:ext>
            </a:extLst>
          </p:cNvPr>
          <p:cNvSpPr/>
          <p:nvPr/>
        </p:nvSpPr>
        <p:spPr>
          <a:xfrm>
            <a:off x="654844" y="7627442"/>
            <a:ext cx="1507913" cy="1507913"/>
          </a:xfrm>
          <a:prstGeom prst="ellips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defTabSz="1507937">
              <a:defRPr/>
            </a:pPr>
            <a:r>
              <a:rPr lang="en-GB" sz="1732">
                <a:solidFill>
                  <a:schemeClr val="bg1"/>
                </a:solidFill>
                <a:latin typeface="Arial "/>
              </a:rPr>
              <a:t>Request </a:t>
            </a:r>
          </a:p>
          <a:p>
            <a:pPr algn="ctr" defTabSz="1507937">
              <a:defRPr/>
            </a:pPr>
            <a:r>
              <a:rPr lang="en-GB" sz="1732">
                <a:solidFill>
                  <a:schemeClr val="bg1"/>
                </a:solidFill>
                <a:latin typeface="Arial "/>
              </a:rPr>
              <a:t>rejected and </a:t>
            </a:r>
          </a:p>
          <a:p>
            <a:pPr algn="ctr" defTabSz="1507937">
              <a:defRPr/>
            </a:pPr>
            <a:r>
              <a:rPr lang="en-GB" sz="1732">
                <a:solidFill>
                  <a:schemeClr val="bg1"/>
                </a:solidFill>
                <a:latin typeface="Arial "/>
              </a:rPr>
              <a:t>logged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BA70C7F-BA81-0310-CBFD-03EC67E5D312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1433788" y="3538101"/>
            <a:ext cx="0" cy="958792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BA35EA01-413C-BB1D-BE67-B20246868B27}"/>
              </a:ext>
            </a:extLst>
          </p:cNvPr>
          <p:cNvCxnSpPr>
            <a:cxnSpLocks/>
            <a:stCxn id="7" idx="2"/>
          </p:cNvCxnSpPr>
          <p:nvPr/>
        </p:nvCxnSpPr>
        <p:spPr>
          <a:xfrm rot="5400000">
            <a:off x="2247421" y="6100283"/>
            <a:ext cx="1861149" cy="2796839"/>
          </a:xfrm>
          <a:prstGeom prst="bentConnector2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90AE456-5810-42B1-7A1C-C6D37A389149}"/>
              </a:ext>
            </a:extLst>
          </p:cNvPr>
          <p:cNvCxnSpPr>
            <a:cxnSpLocks/>
            <a:stCxn id="5" idx="2"/>
            <a:endCxn id="31" idx="0"/>
          </p:cNvCxnSpPr>
          <p:nvPr/>
        </p:nvCxnSpPr>
        <p:spPr>
          <a:xfrm flipH="1">
            <a:off x="1408801" y="6520251"/>
            <a:ext cx="24987" cy="1107191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6F43F5C-2488-FD45-E31D-44BC14BA8F35}"/>
              </a:ext>
            </a:extLst>
          </p:cNvPr>
          <p:cNvSpPr txBox="1"/>
          <p:nvPr/>
        </p:nvSpPr>
        <p:spPr>
          <a:xfrm>
            <a:off x="2423582" y="5002186"/>
            <a:ext cx="12101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Approved</a:t>
            </a:r>
            <a:endParaRPr lang="en-GB" sz="1979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4D87A56-15D0-F674-690C-EA5711820748}"/>
              </a:ext>
            </a:extLst>
          </p:cNvPr>
          <p:cNvSpPr txBox="1"/>
          <p:nvPr/>
        </p:nvSpPr>
        <p:spPr>
          <a:xfrm>
            <a:off x="667873" y="6931909"/>
            <a:ext cx="15268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i="1">
                <a:latin typeface="Arial" panose="020B0604020202020204" pitchFamily="34" charset="0"/>
                <a:cs typeface="Arial" panose="020B0604020202020204" pitchFamily="34" charset="0"/>
              </a:rPr>
              <a:t>Rejected</a:t>
            </a:r>
            <a:endParaRPr lang="en-GB" sz="1979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B34D6C-22DB-0764-6659-6A1B6647EFD4}"/>
              </a:ext>
            </a:extLst>
          </p:cNvPr>
          <p:cNvSpPr txBox="1"/>
          <p:nvPr/>
        </p:nvSpPr>
        <p:spPr>
          <a:xfrm>
            <a:off x="3798650" y="6904569"/>
            <a:ext cx="15268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Rejected</a:t>
            </a:r>
            <a:endParaRPr lang="en-GB" sz="1979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A0717ADA-A10A-0872-3739-7A97F56E7851}"/>
              </a:ext>
            </a:extLst>
          </p:cNvPr>
          <p:cNvGrpSpPr/>
          <p:nvPr/>
        </p:nvGrpSpPr>
        <p:grpSpPr>
          <a:xfrm>
            <a:off x="8249235" y="10398786"/>
            <a:ext cx="11234109" cy="800139"/>
            <a:chOff x="10656786" y="10346099"/>
            <a:chExt cx="11234109" cy="800139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79730595-3B76-16E7-122B-1C5FD3DDC01F}"/>
                </a:ext>
              </a:extLst>
            </p:cNvPr>
            <p:cNvGrpSpPr/>
            <p:nvPr/>
          </p:nvGrpSpPr>
          <p:grpSpPr>
            <a:xfrm>
              <a:off x="10656786" y="10346099"/>
              <a:ext cx="11234109" cy="800139"/>
              <a:chOff x="6462230" y="6273882"/>
              <a:chExt cx="6812373" cy="485205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F2BAC26E-AE8F-487C-72F7-969DB2E98B5C}"/>
                  </a:ext>
                </a:extLst>
              </p:cNvPr>
              <p:cNvGrpSpPr/>
              <p:nvPr/>
            </p:nvGrpSpPr>
            <p:grpSpPr>
              <a:xfrm>
                <a:off x="6462230" y="6273882"/>
                <a:ext cx="6812373" cy="485205"/>
                <a:chOff x="6462230" y="6273882"/>
                <a:chExt cx="6812373" cy="485205"/>
              </a:xfrm>
            </p:grpSpPr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5687676E-27AD-C6AE-D465-D6D3EC91D9B0}"/>
                    </a:ext>
                  </a:extLst>
                </p:cNvPr>
                <p:cNvSpPr txBox="1"/>
                <p:nvPr/>
              </p:nvSpPr>
              <p:spPr>
                <a:xfrm>
                  <a:off x="8669813" y="6385679"/>
                  <a:ext cx="1174436" cy="2252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59367" rIns="59367" rtlCol="0">
                  <a:spAutoFit/>
                </a:bodyPr>
                <a:lstStyle/>
                <a:p>
                  <a:r>
                    <a:rPr lang="en-GB" sz="1814">
                      <a:latin typeface="Arial" panose="020B0604020202020204" pitchFamily="34" charset="0"/>
                      <a:cs typeface="Arial" panose="020B0604020202020204" pitchFamily="34" charset="0"/>
                    </a:rPr>
                    <a:t>Decision point</a:t>
                  </a:r>
                </a:p>
              </p:txBody>
            </p:sp>
            <p:sp>
              <p:nvSpPr>
                <p:cNvPr id="100" name="Flowchart: Process 99">
                  <a:extLst>
                    <a:ext uri="{FF2B5EF4-FFF2-40B4-BE49-F238E27FC236}">
                      <a16:creationId xmlns:a16="http://schemas.microsoft.com/office/drawing/2014/main" id="{BCBE30EB-20F9-9990-C89C-F9881EB83F98}"/>
                    </a:ext>
                  </a:extLst>
                </p:cNvPr>
                <p:cNvSpPr/>
                <p:nvPr/>
              </p:nvSpPr>
              <p:spPr>
                <a:xfrm>
                  <a:off x="6462230" y="6273882"/>
                  <a:ext cx="6812373" cy="485205"/>
                </a:xfrm>
                <a:prstGeom prst="flowChartProcess">
                  <a:avLst/>
                </a:prstGeom>
                <a:noFill/>
                <a:ln>
                  <a:prstDash val="lgDash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968"/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D7DAAF85-EBC9-D4C6-074E-FAFC04E3C2BC}"/>
                    </a:ext>
                  </a:extLst>
                </p:cNvPr>
                <p:cNvSpPr txBox="1"/>
                <p:nvPr/>
              </p:nvSpPr>
              <p:spPr>
                <a:xfrm>
                  <a:off x="10273476" y="6394060"/>
                  <a:ext cx="1270582" cy="2252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59367" rIns="59367" rtlCol="0">
                  <a:spAutoFit/>
                </a:bodyPr>
                <a:lstStyle/>
                <a:p>
                  <a:r>
                    <a:rPr lang="en-GB" sz="1814">
                      <a:latin typeface="Arial" panose="020B0604020202020204" pitchFamily="34" charset="0"/>
                      <a:cs typeface="Arial" panose="020B0604020202020204" pitchFamily="34" charset="0"/>
                    </a:rPr>
                    <a:t>Process end point</a:t>
                  </a: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B63E1166-15FB-6B8B-2161-00311EBFD3BE}"/>
                    </a:ext>
                  </a:extLst>
                </p:cNvPr>
                <p:cNvSpPr/>
                <p:nvPr/>
              </p:nvSpPr>
              <p:spPr>
                <a:xfrm>
                  <a:off x="9923169" y="6385679"/>
                  <a:ext cx="271387" cy="26161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968"/>
                </a:p>
              </p:txBody>
            </p:sp>
          </p:grpSp>
          <p:sp>
            <p:nvSpPr>
              <p:cNvPr id="95" name="Flowchart: Process 94">
                <a:extLst>
                  <a:ext uri="{FF2B5EF4-FFF2-40B4-BE49-F238E27FC236}">
                    <a16:creationId xmlns:a16="http://schemas.microsoft.com/office/drawing/2014/main" id="{991C79B9-655E-0527-474C-EEBD76AC8E50}"/>
                  </a:ext>
                </a:extLst>
              </p:cNvPr>
              <p:cNvSpPr/>
              <p:nvPr/>
            </p:nvSpPr>
            <p:spPr>
              <a:xfrm>
                <a:off x="6664210" y="6370210"/>
                <a:ext cx="283922" cy="261610"/>
              </a:xfrm>
              <a:prstGeom prst="flowChartProcess">
                <a:avLst/>
              </a:prstGeom>
              <a:solidFill>
                <a:srgbClr val="D2DEEF"/>
              </a:solidFill>
              <a:ln>
                <a:solidFill>
                  <a:srgbClr val="1F35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979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FD6F60D2-7021-7C6D-D8FF-CA37E6E2ED53}"/>
                  </a:ext>
                </a:extLst>
              </p:cNvPr>
              <p:cNvSpPr txBox="1"/>
              <p:nvPr/>
            </p:nvSpPr>
            <p:spPr>
              <a:xfrm>
                <a:off x="7010772" y="6385679"/>
                <a:ext cx="962885" cy="2252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59367" rIns="59367" rtlCol="0">
                <a:spAutoFit/>
              </a:bodyPr>
              <a:lstStyle/>
              <a:p>
                <a:r>
                  <a:rPr lang="en-GB" sz="1814">
                    <a:latin typeface="Arial" panose="020B0604020202020204" pitchFamily="34" charset="0"/>
                    <a:cs typeface="Arial" panose="020B0604020202020204" pitchFamily="34" charset="0"/>
                  </a:rPr>
                  <a:t>Process step</a:t>
                </a:r>
              </a:p>
            </p:txBody>
          </p:sp>
        </p:grpSp>
        <p:sp>
          <p:nvSpPr>
            <p:cNvPr id="103" name="Flowchart: Process 102">
              <a:extLst>
                <a:ext uri="{FF2B5EF4-FFF2-40B4-BE49-F238E27FC236}">
                  <a16:creationId xmlns:a16="http://schemas.microsoft.com/office/drawing/2014/main" id="{00FE80BB-9FE4-4100-B963-300FBEA75DC4}"/>
                </a:ext>
              </a:extLst>
            </p:cNvPr>
            <p:cNvSpPr/>
            <p:nvPr/>
          </p:nvSpPr>
          <p:spPr>
            <a:xfrm>
              <a:off x="13692392" y="10506179"/>
              <a:ext cx="468208" cy="431414"/>
            </a:xfrm>
            <a:prstGeom prst="flowChartProcess">
              <a:avLst/>
            </a:prstGeom>
            <a:solidFill>
              <a:srgbClr val="D2DEEF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79"/>
            </a:p>
          </p:txBody>
        </p:sp>
      </p:grpSp>
      <p:sp>
        <p:nvSpPr>
          <p:cNvPr id="174" name="Rectangle 173">
            <a:extLst>
              <a:ext uri="{FF2B5EF4-FFF2-40B4-BE49-F238E27FC236}">
                <a16:creationId xmlns:a16="http://schemas.microsoft.com/office/drawing/2014/main" id="{8ADBBC2F-D283-97D5-9641-3CB7DBF75B14}"/>
              </a:ext>
            </a:extLst>
          </p:cNvPr>
          <p:cNvSpPr/>
          <p:nvPr/>
        </p:nvSpPr>
        <p:spPr>
          <a:xfrm>
            <a:off x="1779573" y="4535177"/>
            <a:ext cx="394136" cy="2243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1*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38B8D056-58CA-B412-E0C5-393DDF4CCCC1}"/>
              </a:ext>
            </a:extLst>
          </p:cNvPr>
          <p:cNvSpPr/>
          <p:nvPr/>
        </p:nvSpPr>
        <p:spPr>
          <a:xfrm>
            <a:off x="5002789" y="4596585"/>
            <a:ext cx="252000" cy="25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50880B5-AEA1-E422-A003-BAE6F783D68F}"/>
              </a:ext>
            </a:extLst>
          </p:cNvPr>
          <p:cNvSpPr/>
          <p:nvPr/>
        </p:nvSpPr>
        <p:spPr>
          <a:xfrm>
            <a:off x="16919262" y="10642904"/>
            <a:ext cx="252000" cy="25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BE8988D7-1E55-4113-53EE-8655E4FA0E19}"/>
              </a:ext>
            </a:extLst>
          </p:cNvPr>
          <p:cNvSpPr txBox="1"/>
          <p:nvPr/>
        </p:nvSpPr>
        <p:spPr>
          <a:xfrm>
            <a:off x="17322949" y="10583148"/>
            <a:ext cx="2095284" cy="371512"/>
          </a:xfrm>
          <a:prstGeom prst="rect">
            <a:avLst/>
          </a:prstGeom>
          <a:solidFill>
            <a:schemeClr val="bg1"/>
          </a:solidFill>
        </p:spPr>
        <p:txBody>
          <a:bodyPr wrap="square" lIns="59367" rIns="59367" rtlCol="0">
            <a:spAutoFit/>
          </a:bodyPr>
          <a:lstStyle/>
          <a:p>
            <a:r>
              <a:rPr lang="en-GB" sz="1814">
                <a:latin typeface="Arial" panose="020B0604020202020204" pitchFamily="34" charset="0"/>
                <a:cs typeface="Arial" panose="020B0604020202020204" pitchFamily="34" charset="0"/>
              </a:rPr>
              <a:t>Process order*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5FEF47-ED55-021C-3012-81BF0639AF80}"/>
              </a:ext>
            </a:extLst>
          </p:cNvPr>
          <p:cNvSpPr/>
          <p:nvPr/>
        </p:nvSpPr>
        <p:spPr>
          <a:xfrm>
            <a:off x="13177636" y="1370779"/>
            <a:ext cx="1557887" cy="1878632"/>
          </a:xfrm>
          <a:prstGeom prst="rect">
            <a:avLst/>
          </a:prstGeom>
          <a:solidFill>
            <a:srgbClr val="D2DEEF"/>
          </a:solidFill>
          <a:ln w="28575">
            <a:solidFill>
              <a:srgbClr val="1F35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Staff Bank actions </a:t>
            </a:r>
            <a:r>
              <a:rPr lang="en-GB" sz="1732" b="1" dirty="0">
                <a:solidFill>
                  <a:srgbClr val="1F355E"/>
                </a:solidFill>
                <a:latin typeface="Arial "/>
              </a:rPr>
              <a:t>approved</a:t>
            </a:r>
            <a:r>
              <a:rPr lang="en-GB" sz="1732" dirty="0">
                <a:solidFill>
                  <a:srgbClr val="1F355E"/>
                </a:solidFill>
                <a:latin typeface="Arial "/>
              </a:rPr>
              <a:t> Bank &amp; agency shifts.</a:t>
            </a:r>
          </a:p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C8D209-54FF-9B9F-0AB5-8EE970C17876}"/>
              </a:ext>
            </a:extLst>
          </p:cNvPr>
          <p:cNvSpPr/>
          <p:nvPr/>
        </p:nvSpPr>
        <p:spPr>
          <a:xfrm>
            <a:off x="9630135" y="1370778"/>
            <a:ext cx="1557887" cy="1878633"/>
          </a:xfrm>
          <a:prstGeom prst="rect">
            <a:avLst/>
          </a:prstGeom>
          <a:solidFill>
            <a:srgbClr val="D2DEEF"/>
          </a:solidFill>
          <a:ln w="28575">
            <a:solidFill>
              <a:srgbClr val="1F35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Requesting  Manager to add Bank &amp; Agency request to  roster.</a:t>
            </a:r>
          </a:p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EF82C3E9-29EE-3175-9CC1-7C7203B77506}"/>
              </a:ext>
            </a:extLst>
          </p:cNvPr>
          <p:cNvCxnSpPr>
            <a:cxnSpLocks/>
            <a:stCxn id="19" idx="0"/>
            <a:endCxn id="23" idx="1"/>
          </p:cNvCxnSpPr>
          <p:nvPr/>
        </p:nvCxnSpPr>
        <p:spPr>
          <a:xfrm rot="5400000" flipH="1" flipV="1">
            <a:off x="7618599" y="2393246"/>
            <a:ext cx="2094686" cy="1928385"/>
          </a:xfrm>
          <a:prstGeom prst="bentConnector2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988154D-DC5F-71FF-0A18-E27A74AE5E4D}"/>
              </a:ext>
            </a:extLst>
          </p:cNvPr>
          <p:cNvSpPr/>
          <p:nvPr/>
        </p:nvSpPr>
        <p:spPr>
          <a:xfrm>
            <a:off x="16335781" y="3995914"/>
            <a:ext cx="2034810" cy="1961213"/>
          </a:xfrm>
          <a:prstGeom prst="ellips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defTabSz="1507937">
              <a:defRPr/>
            </a:pPr>
            <a:r>
              <a:rPr lang="en-GB" sz="1732" b="1" dirty="0">
                <a:solidFill>
                  <a:schemeClr val="bg1"/>
                </a:solidFill>
                <a:latin typeface="Arial "/>
              </a:rPr>
              <a:t>Approved </a:t>
            </a:r>
            <a:r>
              <a:rPr lang="en-GB" sz="1732" dirty="0">
                <a:solidFill>
                  <a:schemeClr val="bg1"/>
                </a:solidFill>
                <a:latin typeface="Arial "/>
              </a:rPr>
              <a:t>shifts </a:t>
            </a:r>
          </a:p>
          <a:p>
            <a:pPr algn="ctr" defTabSz="1507937">
              <a:defRPr/>
            </a:pPr>
            <a:r>
              <a:rPr lang="en-GB" sz="1732" dirty="0">
                <a:solidFill>
                  <a:schemeClr val="bg1"/>
                </a:solidFill>
                <a:latin typeface="Arial "/>
              </a:rPr>
              <a:t>on Rosters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D51468F-5EB6-E540-EDCC-DCF3ADB9F6C1}"/>
              </a:ext>
            </a:extLst>
          </p:cNvPr>
          <p:cNvCxnSpPr>
            <a:cxnSpLocks/>
            <a:endCxn id="49" idx="1"/>
          </p:cNvCxnSpPr>
          <p:nvPr/>
        </p:nvCxnSpPr>
        <p:spPr>
          <a:xfrm flipV="1">
            <a:off x="11188022" y="2310095"/>
            <a:ext cx="1989614" cy="51054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6E21B82-E75E-D04F-8373-2E82962A92B6}"/>
              </a:ext>
            </a:extLst>
          </p:cNvPr>
          <p:cNvSpPr/>
          <p:nvPr/>
        </p:nvSpPr>
        <p:spPr>
          <a:xfrm>
            <a:off x="6922806" y="4404781"/>
            <a:ext cx="1557887" cy="2271214"/>
          </a:xfrm>
          <a:prstGeom prst="rect">
            <a:avLst/>
          </a:prstGeom>
          <a:solidFill>
            <a:srgbClr val="D2DEEF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r>
              <a:rPr lang="en-GB">
                <a:solidFill>
                  <a:srgbClr val="1F355E"/>
                </a:solidFill>
                <a:latin typeface="Arial "/>
              </a:rPr>
              <a:t>Executive team panel reviews requests considering views of professional boards</a:t>
            </a:r>
            <a:endParaRPr lang="en-GB" dirty="0">
              <a:solidFill>
                <a:srgbClr val="1F355E"/>
              </a:solidFill>
              <a:latin typeface="Arial 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16201FC-3F51-85D7-FFB1-36A7AD2474E4}"/>
              </a:ext>
            </a:extLst>
          </p:cNvPr>
          <p:cNvCxnSpPr>
            <a:cxnSpLocks/>
          </p:cNvCxnSpPr>
          <p:nvPr/>
        </p:nvCxnSpPr>
        <p:spPr>
          <a:xfrm>
            <a:off x="7775428" y="4065239"/>
            <a:ext cx="1854707" cy="0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EC1A0BB1-9288-D116-392F-A2CDDF0B2F83}"/>
              </a:ext>
            </a:extLst>
          </p:cNvPr>
          <p:cNvSpPr/>
          <p:nvPr/>
        </p:nvSpPr>
        <p:spPr>
          <a:xfrm>
            <a:off x="8209150" y="4521347"/>
            <a:ext cx="252000" cy="25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887BF8C9-6194-A008-B6FB-48FF346CEE57}"/>
              </a:ext>
            </a:extLst>
          </p:cNvPr>
          <p:cNvCxnSpPr>
            <a:cxnSpLocks/>
          </p:cNvCxnSpPr>
          <p:nvPr/>
        </p:nvCxnSpPr>
        <p:spPr>
          <a:xfrm rot="5400000">
            <a:off x="5372755" y="6119053"/>
            <a:ext cx="1861149" cy="2796839"/>
          </a:xfrm>
          <a:prstGeom prst="bentConnector2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D456D0C-F2F3-2792-26CC-1E909D0397DC}"/>
              </a:ext>
            </a:extLst>
          </p:cNvPr>
          <p:cNvSpPr txBox="1"/>
          <p:nvPr/>
        </p:nvSpPr>
        <p:spPr>
          <a:xfrm>
            <a:off x="7011998" y="6904569"/>
            <a:ext cx="15268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Rejected</a:t>
            </a:r>
            <a:endParaRPr lang="en-GB" sz="1979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FDB8636-B899-0FD7-3D98-109986072BBF}"/>
              </a:ext>
            </a:extLst>
          </p:cNvPr>
          <p:cNvSpPr txBox="1"/>
          <p:nvPr/>
        </p:nvSpPr>
        <p:spPr>
          <a:xfrm>
            <a:off x="7073854" y="3061130"/>
            <a:ext cx="12101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Approved</a:t>
            </a:r>
            <a:endParaRPr lang="en-GB" sz="1979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E137121-BB36-E84D-1943-1F7C5FABCBDD}"/>
              </a:ext>
            </a:extLst>
          </p:cNvPr>
          <p:cNvCxnSpPr>
            <a:cxnSpLocks/>
          </p:cNvCxnSpPr>
          <p:nvPr/>
        </p:nvCxnSpPr>
        <p:spPr>
          <a:xfrm>
            <a:off x="5339752" y="5491777"/>
            <a:ext cx="1510642" cy="16795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4015418-4B9A-55C1-1BC9-F5141660A02E}"/>
              </a:ext>
            </a:extLst>
          </p:cNvPr>
          <p:cNvSpPr txBox="1"/>
          <p:nvPr/>
        </p:nvSpPr>
        <p:spPr>
          <a:xfrm>
            <a:off x="5519071" y="5032098"/>
            <a:ext cx="12101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Approved</a:t>
            </a:r>
            <a:endParaRPr lang="en-GB" sz="1979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19C0996-8B1B-2911-A667-4F6B18590E00}"/>
              </a:ext>
            </a:extLst>
          </p:cNvPr>
          <p:cNvSpPr txBox="1"/>
          <p:nvPr/>
        </p:nvSpPr>
        <p:spPr>
          <a:xfrm>
            <a:off x="2362964" y="5012647"/>
            <a:ext cx="12101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Approved</a:t>
            </a:r>
            <a:endParaRPr lang="en-GB" sz="1979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424E4A4-293D-61E0-E3DE-E7F846FA05B9}"/>
              </a:ext>
            </a:extLst>
          </p:cNvPr>
          <p:cNvSpPr/>
          <p:nvPr/>
        </p:nvSpPr>
        <p:spPr>
          <a:xfrm>
            <a:off x="9635629" y="3516518"/>
            <a:ext cx="1557887" cy="2043633"/>
          </a:xfrm>
          <a:prstGeom prst="rect">
            <a:avLst/>
          </a:prstGeom>
          <a:solidFill>
            <a:srgbClr val="D2DEEF"/>
          </a:solidFill>
          <a:ln w="28575">
            <a:solidFill>
              <a:srgbClr val="1F35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E-Rostering Team to add </a:t>
            </a:r>
            <a:r>
              <a:rPr lang="en-GB" sz="1732" b="1" dirty="0">
                <a:solidFill>
                  <a:srgbClr val="1F355E"/>
                </a:solidFill>
                <a:latin typeface="Arial "/>
              </a:rPr>
              <a:t>approved</a:t>
            </a:r>
            <a:r>
              <a:rPr lang="en-GB" sz="1732" dirty="0">
                <a:solidFill>
                  <a:srgbClr val="1F355E"/>
                </a:solidFill>
                <a:latin typeface="Arial "/>
              </a:rPr>
              <a:t> overtime shifts onto roster</a:t>
            </a:r>
          </a:p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5D16DB8-A7C3-49BF-E36A-7FC72BDD8DF1}"/>
              </a:ext>
            </a:extLst>
          </p:cNvPr>
          <p:cNvCxnSpPr>
            <a:cxnSpLocks/>
          </p:cNvCxnSpPr>
          <p:nvPr/>
        </p:nvCxnSpPr>
        <p:spPr>
          <a:xfrm>
            <a:off x="11207729" y="4125766"/>
            <a:ext cx="1939029" cy="11906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E431674-FE13-C7DD-2725-837DA1A5120C}"/>
              </a:ext>
            </a:extLst>
          </p:cNvPr>
          <p:cNvSpPr/>
          <p:nvPr/>
        </p:nvSpPr>
        <p:spPr>
          <a:xfrm>
            <a:off x="13177636" y="3535433"/>
            <a:ext cx="1557887" cy="2403964"/>
          </a:xfrm>
          <a:prstGeom prst="rect">
            <a:avLst/>
          </a:prstGeom>
          <a:solidFill>
            <a:srgbClr val="D2DEEF"/>
          </a:solidFill>
          <a:ln w="28575">
            <a:solidFill>
              <a:srgbClr val="1F35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E-Rostering Team carry out compliance checks to ensure no unapproved Shifts are added.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F87ECC-B8C3-D596-3E43-0BD30A0E92EC}"/>
              </a:ext>
            </a:extLst>
          </p:cNvPr>
          <p:cNvSpPr/>
          <p:nvPr/>
        </p:nvSpPr>
        <p:spPr>
          <a:xfrm>
            <a:off x="16714083" y="1364351"/>
            <a:ext cx="1557887" cy="2094687"/>
          </a:xfrm>
          <a:prstGeom prst="rect">
            <a:avLst/>
          </a:prstGeom>
          <a:solidFill>
            <a:srgbClr val="D2DEEF"/>
          </a:solidFill>
          <a:ln w="28575">
            <a:solidFill>
              <a:srgbClr val="1F35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  <a:p>
            <a:pPr algn="ctr" defTabSz="1507937">
              <a:defRPr/>
            </a:pPr>
            <a:r>
              <a:rPr lang="en-GB" sz="1732" dirty="0">
                <a:solidFill>
                  <a:srgbClr val="1F355E"/>
                </a:solidFill>
                <a:latin typeface="Arial "/>
              </a:rPr>
              <a:t>Staff Bank carry out compliance checks to ensure no unapproved Shifts are added.</a:t>
            </a:r>
          </a:p>
          <a:p>
            <a:pPr algn="ctr" defTabSz="1507937">
              <a:defRPr/>
            </a:pPr>
            <a:endParaRPr lang="en-GB" sz="1732" dirty="0">
              <a:solidFill>
                <a:srgbClr val="1F355E"/>
              </a:solidFill>
              <a:latin typeface="Arial 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228157F-05ED-585A-1B3C-C4EC6EB97FBB}"/>
              </a:ext>
            </a:extLst>
          </p:cNvPr>
          <p:cNvCxnSpPr>
            <a:cxnSpLocks/>
          </p:cNvCxnSpPr>
          <p:nvPr/>
        </p:nvCxnSpPr>
        <p:spPr>
          <a:xfrm>
            <a:off x="14780614" y="2323716"/>
            <a:ext cx="1939029" cy="11906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4313577-9F77-3651-00B7-03E44CFA479F}"/>
              </a:ext>
            </a:extLst>
          </p:cNvPr>
          <p:cNvCxnSpPr>
            <a:cxnSpLocks/>
          </p:cNvCxnSpPr>
          <p:nvPr/>
        </p:nvCxnSpPr>
        <p:spPr>
          <a:xfrm>
            <a:off x="14766401" y="4137672"/>
            <a:ext cx="1939029" cy="11906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AAB6B27-D289-4B0C-D2D5-97CC3D25397B}"/>
              </a:ext>
            </a:extLst>
          </p:cNvPr>
          <p:cNvSpPr txBox="1"/>
          <p:nvPr/>
        </p:nvSpPr>
        <p:spPr>
          <a:xfrm>
            <a:off x="7530756" y="1800593"/>
            <a:ext cx="143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425D4C3-DF22-7DBF-AE59-323EF28FEDE5}"/>
              </a:ext>
            </a:extLst>
          </p:cNvPr>
          <p:cNvSpPr txBox="1"/>
          <p:nvPr/>
        </p:nvSpPr>
        <p:spPr>
          <a:xfrm>
            <a:off x="7846832" y="1993104"/>
            <a:ext cx="192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Bank and Agency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93236A7-FEF0-679E-30D7-19F2206A8FE0}"/>
              </a:ext>
            </a:extLst>
          </p:cNvPr>
          <p:cNvSpPr txBox="1"/>
          <p:nvPr/>
        </p:nvSpPr>
        <p:spPr>
          <a:xfrm>
            <a:off x="8311277" y="3756434"/>
            <a:ext cx="1506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Overtime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5ADB251-A7C9-8ABF-4627-0AECEE878451}"/>
              </a:ext>
            </a:extLst>
          </p:cNvPr>
          <p:cNvCxnSpPr>
            <a:cxnSpLocks/>
          </p:cNvCxnSpPr>
          <p:nvPr/>
        </p:nvCxnSpPr>
        <p:spPr>
          <a:xfrm>
            <a:off x="17510516" y="3516518"/>
            <a:ext cx="0" cy="479396"/>
          </a:xfrm>
          <a:prstGeom prst="straightConnector1">
            <a:avLst/>
          </a:prstGeom>
          <a:ln w="12700">
            <a:solidFill>
              <a:srgbClr val="1F355E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41023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ised Vacancy Scrutiny Process for 15.09.25" id="{8F451D3D-CC9F-41CB-BBE5-DEE5F6D5E336}" vid="{38CAE867-D7CF-4D68-A6D4-D516796D3C17}"/>
    </a:ext>
  </a:extLst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ised Vacancy Scrutiny Process for 15.09.25" id="{8F451D3D-CC9F-41CB-BBE5-DEE5F6D5E336}" vid="{BF576986-95CD-4942-88C1-1D95AF6155EC}"/>
    </a:ext>
  </a:extLst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ised Vacancy Scrutiny Process for 15.09.25" id="{8F451D3D-CC9F-41CB-BBE5-DEE5F6D5E336}" vid="{41C06B52-191A-45A1-A700-8E9A716EC1EF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ised Vacancy Scrutiny Process for 15.09.25" id="{8F451D3D-CC9F-41CB-BBE5-DEE5F6D5E336}" vid="{4980B26B-658A-4861-9F23-61A64B67FEF3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ised Vacancy Scrutiny Process for 15.09.25" id="{8F451D3D-CC9F-41CB-BBE5-DEE5F6D5E336}" vid="{D63B051B-B731-44BF-87EC-555B655A3BF6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ised Vacancy Scrutiny Process for 15.09.25" id="{8F451D3D-CC9F-41CB-BBE5-DEE5F6D5E336}" vid="{AFEB1FBB-1379-4996-8AF8-1F451C0C3764}"/>
    </a:ext>
  </a:extLst>
</a:theme>
</file>

<file path=ppt/theme/theme7.xml><?xml version="1.0" encoding="utf-8"?>
<a:theme xmlns:a="http://schemas.openxmlformats.org/drawingml/2006/main" name="1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ised Vacancy Scrutiny Process for 15.09.25" id="{8F451D3D-CC9F-41CB-BBE5-DEE5F6D5E336}" vid="{6EC5281E-29D3-45EA-BCEA-B761A443248D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fa1fdaed32ccfb62a78fe7804e1feb11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243aadca8e19f5d5123f99ada160efc8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</documentManagement>
</p:properties>
</file>

<file path=customXml/itemProps1.xml><?xml version="1.0" encoding="utf-8"?>
<ds:datastoreItem xmlns:ds="http://schemas.openxmlformats.org/officeDocument/2006/customXml" ds:itemID="{0AB67F4D-59EF-4E70-8EFE-2D6B5BC206F1}"/>
</file>

<file path=customXml/itemProps2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53AC40-0A0E-4F46-A609-E30D51CC4C15}">
  <ds:schemaRefs>
    <ds:schemaRef ds:uri="211a136f-f1d4-4e45-a199-2e801179a46e"/>
    <ds:schemaRef ds:uri="23d68aba-72e9-40e3-8f22-cf28ad1adf3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Process Map A&amp;C,AHPs and Estates &amp; Facilities</Template>
  <TotalTime>13</TotalTime>
  <Words>146</Words>
  <Application>Microsoft Office PowerPoint</Application>
  <PresentationFormat>Custom</PresentationFormat>
  <Paragraphs>43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</vt:i4>
      </vt:variant>
    </vt:vector>
  </HeadingPairs>
  <TitlesOfParts>
    <vt:vector size="13" baseType="lpstr">
      <vt:lpstr>Arial</vt:lpstr>
      <vt:lpstr>Arial 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1_WHITE BG SLIDE</vt:lpstr>
      <vt:lpstr>PowerPoint Presentation</vt:lpstr>
      <vt:lpstr>PowerPoint Presentation</vt:lpstr>
    </vt:vector>
  </TitlesOfParts>
  <Company>SBU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Mandy Wilson (Swansea Bay UHB - Workforce &amp; OD)</dc:creator>
  <cp:lastModifiedBy>Mandy Wilson (Swansea Bay UHB - Workforce &amp; OD)</cp:lastModifiedBy>
  <cp:revision>4</cp:revision>
  <dcterms:created xsi:type="dcterms:W3CDTF">2025-09-30T13:08:40Z</dcterms:created>
  <dcterms:modified xsi:type="dcterms:W3CDTF">2025-10-02T11:36:22Z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0x01010001C022EFBB18C64ABE3B9933434D2554</vt:lpwstr>
  </property>
  <property fmtid="{D5CDD505-2E9C-101B-9397-08002B2CF9AE}" pid="6" name="MediaServiceImageTags">
    <vt:lpwstr/>
  </property>
</Properties>
</file>