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3" r:id="rId4"/>
    <p:sldMasterId id="2147483686" r:id="rId5"/>
    <p:sldMasterId id="2147483693" r:id="rId6"/>
  </p:sldMasterIdLst>
  <p:notesMasterIdLst>
    <p:notesMasterId r:id="rId22"/>
  </p:notesMasterIdLst>
  <p:sldIdLst>
    <p:sldId id="318" r:id="rId7"/>
    <p:sldId id="320" r:id="rId8"/>
    <p:sldId id="323" r:id="rId9"/>
    <p:sldId id="329" r:id="rId10"/>
    <p:sldId id="331" r:id="rId11"/>
    <p:sldId id="325" r:id="rId12"/>
    <p:sldId id="332" r:id="rId13"/>
    <p:sldId id="333" r:id="rId14"/>
    <p:sldId id="321" r:id="rId15"/>
    <p:sldId id="326" r:id="rId16"/>
    <p:sldId id="330" r:id="rId17"/>
    <p:sldId id="322" r:id="rId18"/>
    <p:sldId id="424" r:id="rId19"/>
    <p:sldId id="423" r:id="rId20"/>
    <p:sldId id="425" r:id="rId21"/>
  </p:sldIdLst>
  <p:sldSz cx="20104100"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90" userDrawn="1">
          <p15:clr>
            <a:srgbClr val="A4A3A4"/>
          </p15:clr>
        </p15:guide>
        <p15:guide id="2" pos="215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ichard Thomas (Swansea Bay UHB - Communication &amp; Engagement)" initials="RT(BUC&amp;E" lastIdx="6" clrIdx="0">
    <p:extLst>
      <p:ext uri="{19B8F6BF-5375-455C-9EA6-DF929625EA0E}">
        <p15:presenceInfo xmlns:p15="http://schemas.microsoft.com/office/powerpoint/2012/main" userId="S::Richard.H.Thomas@wales.nhs.uk::d0c79983-d7ff-4ad3-8345-b74f09caf0b7" providerId="AD"/>
      </p:ext>
    </p:extLst>
  </p:cmAuthor>
  <p:cmAuthor id="2" name="Richard Evans (Swansea Bay UHB - Interim Chief Executive)" initials="RE" lastIdx="1" clrIdx="1">
    <p:extLst>
      <p:ext uri="{19B8F6BF-5375-455C-9EA6-DF929625EA0E}">
        <p15:presenceInfo xmlns:p15="http://schemas.microsoft.com/office/powerpoint/2012/main" userId="S::Richard.Evans9@wales.nhs.uk::d655a48b-795e-4e38-a823-f186c37e35e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9C5CD"/>
    <a:srgbClr val="1F355E"/>
    <a:srgbClr val="9E4ECA"/>
    <a:srgbClr val="00BC62"/>
    <a:srgbClr val="CE3636"/>
    <a:srgbClr val="7EB0DE"/>
    <a:srgbClr val="FFD550"/>
    <a:srgbClr val="325A8A"/>
    <a:srgbClr val="F8CD47"/>
    <a:srgbClr val="CD2D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92" autoAdjust="0"/>
    <p:restoredTop sz="94762"/>
  </p:normalViewPr>
  <p:slideViewPr>
    <p:cSldViewPr>
      <p:cViewPr varScale="1">
        <p:scale>
          <a:sx n="36" d="100"/>
          <a:sy n="36" d="100"/>
        </p:scale>
        <p:origin x="20" y="16"/>
      </p:cViewPr>
      <p:guideLst>
        <p:guide orient="horz" pos="2890"/>
        <p:guide pos="215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C4FB975F-E5D8-440E-90FE-89D07523A56B}" type="datetimeFigureOut">
              <a:rPr lang="en-GB" smtClean="0"/>
              <a:t>10/12/2024</a:t>
            </a:fld>
            <a:endParaRPr lang="en-GB"/>
          </a:p>
        </p:txBody>
      </p:sp>
      <p:sp>
        <p:nvSpPr>
          <p:cNvPr id="4" name="Slide Image Placeholder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FA677DA4-F994-478E-ACDB-2C1EFD4FBC8F}" type="slidenum">
              <a:rPr lang="en-GB" smtClean="0"/>
              <a:t>‹#›</a:t>
            </a:fld>
            <a:endParaRPr lang="en-GB"/>
          </a:p>
        </p:txBody>
      </p:sp>
    </p:spTree>
    <p:extLst>
      <p:ext uri="{BB962C8B-B14F-4D97-AF65-F5344CB8AC3E}">
        <p14:creationId xmlns:p14="http://schemas.microsoft.com/office/powerpoint/2010/main" val="130794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25078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692977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8471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552111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147625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93058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50711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3546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8291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65984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92547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746797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3078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43833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325465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013" y="1850860"/>
            <a:ext cx="15078075" cy="3937329"/>
          </a:xfrm>
        </p:spPr>
        <p:txBody>
          <a:bodyPr anchor="b"/>
          <a:lstStyle>
            <a:lvl1pPr algn="ctr">
              <a:defRPr sz="9894"/>
            </a:lvl1pPr>
          </a:lstStyle>
          <a:p>
            <a:r>
              <a:rPr lang="en-US"/>
              <a:t>Click to edit Master title style</a:t>
            </a:r>
            <a:endParaRPr lang="en-GB"/>
          </a:p>
        </p:txBody>
      </p:sp>
      <p:sp>
        <p:nvSpPr>
          <p:cNvPr id="3" name="Subtitle 2"/>
          <p:cNvSpPr>
            <a:spLocks noGrp="1"/>
          </p:cNvSpPr>
          <p:nvPr>
            <p:ph type="subTitle" idx="1"/>
          </p:nvPr>
        </p:nvSpPr>
        <p:spPr>
          <a:xfrm>
            <a:off x="2513013" y="5940028"/>
            <a:ext cx="15078075" cy="2730474"/>
          </a:xfrm>
        </p:spPr>
        <p:txBody>
          <a:bodyPr/>
          <a:lstStyle>
            <a:lvl1pPr marL="0" indent="0" algn="ctr">
              <a:buNone/>
              <a:defRPr sz="3958"/>
            </a:lvl1pPr>
            <a:lvl2pPr marL="753923" indent="0" algn="ctr">
              <a:buNone/>
              <a:defRPr sz="3298"/>
            </a:lvl2pPr>
            <a:lvl3pPr marL="1507846" indent="0" algn="ctr">
              <a:buNone/>
              <a:defRPr sz="2968"/>
            </a:lvl3pPr>
            <a:lvl4pPr marL="2261768" indent="0" algn="ctr">
              <a:buNone/>
              <a:defRPr sz="2638"/>
            </a:lvl4pPr>
            <a:lvl5pPr marL="3015691" indent="0" algn="ctr">
              <a:buNone/>
              <a:defRPr sz="2638"/>
            </a:lvl5pPr>
            <a:lvl6pPr marL="3769614" indent="0" algn="ctr">
              <a:buNone/>
              <a:defRPr sz="2638"/>
            </a:lvl6pPr>
            <a:lvl7pPr marL="4523537" indent="0" algn="ctr">
              <a:buNone/>
              <a:defRPr sz="2638"/>
            </a:lvl7pPr>
            <a:lvl8pPr marL="5277460" indent="0" algn="ctr">
              <a:buNone/>
              <a:defRPr sz="2638"/>
            </a:lvl8pPr>
            <a:lvl9pPr marL="6031382" indent="0" algn="ctr">
              <a:buNone/>
              <a:defRPr sz="2638"/>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10/12/2024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1791247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10/12/2024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24669182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6996" y="602118"/>
            <a:ext cx="4334947"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157" y="602118"/>
            <a:ext cx="12753538"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10/12/2024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7181861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793" y="828676"/>
            <a:ext cx="12292628"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384" y="2581274"/>
            <a:ext cx="17407811"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9301" y="9694841"/>
            <a:ext cx="18413332" cy="1141845"/>
          </a:xfrm>
          <a:prstGeom prst="rect">
            <a:avLst/>
          </a:prstGeom>
        </p:spPr>
      </p:pic>
    </p:spTree>
    <p:extLst>
      <p:ext uri="{BB962C8B-B14F-4D97-AF65-F5344CB8AC3E}">
        <p14:creationId xmlns:p14="http://schemas.microsoft.com/office/powerpoint/2010/main" val="1954596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052" y="4748899"/>
            <a:ext cx="17063175"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08" y="4310299"/>
            <a:ext cx="17407811"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280337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0527" y="1965655"/>
            <a:ext cx="14686269" cy="16740856"/>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08" y="4310299"/>
            <a:ext cx="17407811"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7636944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0527" y="1965655"/>
            <a:ext cx="14686269" cy="16740856"/>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08" y="4310299"/>
            <a:ext cx="17407811"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736988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0527" y="1965655"/>
            <a:ext cx="14686269" cy="16740856"/>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08" y="4310299"/>
            <a:ext cx="17407811"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2207222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0527" y="1965655"/>
            <a:ext cx="14686269" cy="16740856"/>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08" y="4310299"/>
            <a:ext cx="17407811"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5399663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0527" y="1965655"/>
            <a:ext cx="14686269" cy="16740856"/>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08" y="4310299"/>
            <a:ext cx="17407811"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3441321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793" y="828676"/>
            <a:ext cx="12292628"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384" y="2581274"/>
            <a:ext cx="17407811"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652" y="9333565"/>
            <a:ext cx="3690672" cy="1141845"/>
          </a:xfrm>
          <a:prstGeom prst="rect">
            <a:avLst/>
          </a:prstGeom>
        </p:spPr>
      </p:pic>
    </p:spTree>
    <p:extLst>
      <p:ext uri="{BB962C8B-B14F-4D97-AF65-F5344CB8AC3E}">
        <p14:creationId xmlns:p14="http://schemas.microsoft.com/office/powerpoint/2010/main" val="2291858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10/12/2024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5043579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793" y="828676"/>
            <a:ext cx="12292628"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384" y="2581274"/>
            <a:ext cx="17407811"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9301" y="9694841"/>
            <a:ext cx="18413332" cy="1141845"/>
          </a:xfrm>
          <a:prstGeom prst="rect">
            <a:avLst/>
          </a:prstGeom>
        </p:spPr>
      </p:pic>
    </p:spTree>
    <p:extLst>
      <p:ext uri="{BB962C8B-B14F-4D97-AF65-F5344CB8AC3E}">
        <p14:creationId xmlns:p14="http://schemas.microsoft.com/office/powerpoint/2010/main" val="2153880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686" y="2819485"/>
            <a:ext cx="17339786" cy="4704375"/>
          </a:xfrm>
        </p:spPr>
        <p:txBody>
          <a:bodyPr anchor="b"/>
          <a:lstStyle>
            <a:lvl1pPr>
              <a:defRPr sz="9894"/>
            </a:lvl1pPr>
          </a:lstStyle>
          <a:p>
            <a:r>
              <a:rPr lang="en-US"/>
              <a:t>Click to edit Master title style</a:t>
            </a:r>
            <a:endParaRPr lang="en-GB"/>
          </a:p>
        </p:txBody>
      </p:sp>
      <p:sp>
        <p:nvSpPr>
          <p:cNvPr id="3" name="Text Placeholder 2"/>
          <p:cNvSpPr>
            <a:spLocks noGrp="1"/>
          </p:cNvSpPr>
          <p:nvPr>
            <p:ph type="body" idx="1"/>
          </p:nvPr>
        </p:nvSpPr>
        <p:spPr>
          <a:xfrm>
            <a:off x="1371686" y="7568366"/>
            <a:ext cx="17339786" cy="2473919"/>
          </a:xfrm>
        </p:spPr>
        <p:txBody>
          <a:bodyPr/>
          <a:lstStyle>
            <a:lvl1pPr marL="0" indent="0">
              <a:buNone/>
              <a:defRPr sz="3958">
                <a:solidFill>
                  <a:schemeClr val="tx1">
                    <a:tint val="75000"/>
                  </a:schemeClr>
                </a:solidFill>
              </a:defRPr>
            </a:lvl1pPr>
            <a:lvl2pPr marL="753923" indent="0">
              <a:buNone/>
              <a:defRPr sz="3298">
                <a:solidFill>
                  <a:schemeClr val="tx1">
                    <a:tint val="75000"/>
                  </a:schemeClr>
                </a:solidFill>
              </a:defRPr>
            </a:lvl2pPr>
            <a:lvl3pPr marL="1507846" indent="0">
              <a:buNone/>
              <a:defRPr sz="2968">
                <a:solidFill>
                  <a:schemeClr val="tx1">
                    <a:tint val="75000"/>
                  </a:schemeClr>
                </a:solidFill>
              </a:defRPr>
            </a:lvl3pPr>
            <a:lvl4pPr marL="2261768" indent="0">
              <a:buNone/>
              <a:defRPr sz="2638">
                <a:solidFill>
                  <a:schemeClr val="tx1">
                    <a:tint val="75000"/>
                  </a:schemeClr>
                </a:solidFill>
              </a:defRPr>
            </a:lvl4pPr>
            <a:lvl5pPr marL="3015691" indent="0">
              <a:buNone/>
              <a:defRPr sz="2638">
                <a:solidFill>
                  <a:schemeClr val="tx1">
                    <a:tint val="75000"/>
                  </a:schemeClr>
                </a:solidFill>
              </a:defRPr>
            </a:lvl5pPr>
            <a:lvl6pPr marL="3769614" indent="0">
              <a:buNone/>
              <a:defRPr sz="2638">
                <a:solidFill>
                  <a:schemeClr val="tx1">
                    <a:tint val="75000"/>
                  </a:schemeClr>
                </a:solidFill>
              </a:defRPr>
            </a:lvl6pPr>
            <a:lvl7pPr marL="4523537" indent="0">
              <a:buNone/>
              <a:defRPr sz="2638">
                <a:solidFill>
                  <a:schemeClr val="tx1">
                    <a:tint val="75000"/>
                  </a:schemeClr>
                </a:solidFill>
              </a:defRPr>
            </a:lvl7pPr>
            <a:lvl8pPr marL="5277460" indent="0">
              <a:buNone/>
              <a:defRPr sz="2638">
                <a:solidFill>
                  <a:schemeClr val="tx1">
                    <a:tint val="75000"/>
                  </a:schemeClr>
                </a:solidFill>
              </a:defRPr>
            </a:lvl8pPr>
            <a:lvl9pPr marL="6031382" indent="0">
              <a:buNone/>
              <a:defRPr sz="2638">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06FCB2-624B-4E88-8C14-13EE2E2B4159}" type="datetimeFigureOut">
              <a:rPr lang="en-GB" smtClean="0"/>
              <a:t>10/12/2024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2946443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157" y="3010591"/>
            <a:ext cx="8544243"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7700" y="3010591"/>
            <a:ext cx="8544243"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206FCB2-624B-4E88-8C14-13EE2E2B4159}" type="datetimeFigureOut">
              <a:rPr lang="en-GB" smtClean="0"/>
              <a:t>10/12/2024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665797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776" y="602119"/>
            <a:ext cx="1733978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776" y="2772362"/>
            <a:ext cx="8504976" cy="1358692"/>
          </a:xfrm>
        </p:spPr>
        <p:txBody>
          <a:bodyPr anchor="b"/>
          <a:lstStyle>
            <a:lvl1pPr marL="0" indent="0">
              <a:buNone/>
              <a:defRPr sz="3958" b="1"/>
            </a:lvl1pPr>
            <a:lvl2pPr marL="753923" indent="0">
              <a:buNone/>
              <a:defRPr sz="3298" b="1"/>
            </a:lvl2pPr>
            <a:lvl3pPr marL="1507846" indent="0">
              <a:buNone/>
              <a:defRPr sz="2968" b="1"/>
            </a:lvl3pPr>
            <a:lvl4pPr marL="2261768" indent="0">
              <a:buNone/>
              <a:defRPr sz="2638" b="1"/>
            </a:lvl4pPr>
            <a:lvl5pPr marL="3015691" indent="0">
              <a:buNone/>
              <a:defRPr sz="2638" b="1"/>
            </a:lvl5pPr>
            <a:lvl6pPr marL="3769614" indent="0">
              <a:buNone/>
              <a:defRPr sz="2638" b="1"/>
            </a:lvl6pPr>
            <a:lvl7pPr marL="4523537" indent="0">
              <a:buNone/>
              <a:defRPr sz="2638" b="1"/>
            </a:lvl7pPr>
            <a:lvl8pPr marL="5277460" indent="0">
              <a:buNone/>
              <a:defRPr sz="2638" b="1"/>
            </a:lvl8pPr>
            <a:lvl9pPr marL="6031382" indent="0">
              <a:buNone/>
              <a:defRPr sz="2638" b="1"/>
            </a:lvl9pPr>
          </a:lstStyle>
          <a:p>
            <a:pPr lvl="0"/>
            <a:r>
              <a:rPr lang="en-US"/>
              <a:t>Edit Master text styles</a:t>
            </a:r>
          </a:p>
        </p:txBody>
      </p:sp>
      <p:sp>
        <p:nvSpPr>
          <p:cNvPr id="4" name="Content Placeholder 3"/>
          <p:cNvSpPr>
            <a:spLocks noGrp="1"/>
          </p:cNvSpPr>
          <p:nvPr>
            <p:ph sz="half" idx="2"/>
          </p:nvPr>
        </p:nvSpPr>
        <p:spPr>
          <a:xfrm>
            <a:off x="1384776" y="4131054"/>
            <a:ext cx="850497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7701" y="2772362"/>
            <a:ext cx="8546861" cy="1358692"/>
          </a:xfrm>
        </p:spPr>
        <p:txBody>
          <a:bodyPr anchor="b"/>
          <a:lstStyle>
            <a:lvl1pPr marL="0" indent="0">
              <a:buNone/>
              <a:defRPr sz="3958" b="1"/>
            </a:lvl1pPr>
            <a:lvl2pPr marL="753923" indent="0">
              <a:buNone/>
              <a:defRPr sz="3298" b="1"/>
            </a:lvl2pPr>
            <a:lvl3pPr marL="1507846" indent="0">
              <a:buNone/>
              <a:defRPr sz="2968" b="1"/>
            </a:lvl3pPr>
            <a:lvl4pPr marL="2261768" indent="0">
              <a:buNone/>
              <a:defRPr sz="2638" b="1"/>
            </a:lvl4pPr>
            <a:lvl5pPr marL="3015691" indent="0">
              <a:buNone/>
              <a:defRPr sz="2638" b="1"/>
            </a:lvl5pPr>
            <a:lvl6pPr marL="3769614" indent="0">
              <a:buNone/>
              <a:defRPr sz="2638" b="1"/>
            </a:lvl6pPr>
            <a:lvl7pPr marL="4523537" indent="0">
              <a:buNone/>
              <a:defRPr sz="2638" b="1"/>
            </a:lvl7pPr>
            <a:lvl8pPr marL="5277460" indent="0">
              <a:buNone/>
              <a:defRPr sz="2638" b="1"/>
            </a:lvl8pPr>
            <a:lvl9pPr marL="6031382" indent="0">
              <a:buNone/>
              <a:defRPr sz="2638" b="1"/>
            </a:lvl9pPr>
          </a:lstStyle>
          <a:p>
            <a:pPr lvl="0"/>
            <a:r>
              <a:rPr lang="en-US"/>
              <a:t>Edit Master text styles</a:t>
            </a:r>
          </a:p>
        </p:txBody>
      </p:sp>
      <p:sp>
        <p:nvSpPr>
          <p:cNvPr id="6" name="Content Placeholder 5"/>
          <p:cNvSpPr>
            <a:spLocks noGrp="1"/>
          </p:cNvSpPr>
          <p:nvPr>
            <p:ph sz="quarter" idx="4"/>
          </p:nvPr>
        </p:nvSpPr>
        <p:spPr>
          <a:xfrm>
            <a:off x="10177701" y="4131054"/>
            <a:ext cx="8546861"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206FCB2-624B-4E88-8C14-13EE2E2B4159}" type="datetimeFigureOut">
              <a:rPr lang="en-GB" smtClean="0"/>
              <a:t>10/12/2024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2420247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206FCB2-624B-4E88-8C14-13EE2E2B4159}" type="datetimeFigureOut">
              <a:rPr lang="en-GB" smtClean="0"/>
              <a:t>10/12/2024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3560572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06FCB2-624B-4E88-8C14-13EE2E2B4159}" type="datetimeFigureOut">
              <a:rPr lang="en-GB" smtClean="0"/>
              <a:t>10/12/2024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691453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776" y="753957"/>
            <a:ext cx="6484095"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6861" y="1628338"/>
            <a:ext cx="10177701"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776" y="3392805"/>
            <a:ext cx="6484095" cy="6285591"/>
          </a:xfrm>
        </p:spPr>
        <p:txBody>
          <a:bodyPr/>
          <a:lstStyle>
            <a:lvl1pPr marL="0" indent="0">
              <a:buNone/>
              <a:defRPr sz="2638"/>
            </a:lvl1pPr>
            <a:lvl2pPr marL="753923" indent="0">
              <a:buNone/>
              <a:defRPr sz="2309"/>
            </a:lvl2pPr>
            <a:lvl3pPr marL="1507846" indent="0">
              <a:buNone/>
              <a:defRPr sz="1979"/>
            </a:lvl3pPr>
            <a:lvl4pPr marL="2261768" indent="0">
              <a:buNone/>
              <a:defRPr sz="1649"/>
            </a:lvl4pPr>
            <a:lvl5pPr marL="3015691" indent="0">
              <a:buNone/>
              <a:defRPr sz="1649"/>
            </a:lvl5pPr>
            <a:lvl6pPr marL="3769614" indent="0">
              <a:buNone/>
              <a:defRPr sz="1649"/>
            </a:lvl6pPr>
            <a:lvl7pPr marL="4523537" indent="0">
              <a:buNone/>
              <a:defRPr sz="1649"/>
            </a:lvl7pPr>
            <a:lvl8pPr marL="5277460" indent="0">
              <a:buNone/>
              <a:defRPr sz="1649"/>
            </a:lvl8pPr>
            <a:lvl9pPr marL="6031382"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7206FCB2-624B-4E88-8C14-13EE2E2B4159}" type="datetimeFigureOut">
              <a:rPr lang="en-GB" smtClean="0"/>
              <a:t>10/12/2024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1542612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776" y="753957"/>
            <a:ext cx="6484095"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6861" y="1628338"/>
            <a:ext cx="10177701" cy="8036969"/>
          </a:xfrm>
        </p:spPr>
        <p:txBody>
          <a:bodyPr/>
          <a:lstStyle>
            <a:lvl1pPr marL="0" indent="0">
              <a:buNone/>
              <a:defRPr sz="5277"/>
            </a:lvl1pPr>
            <a:lvl2pPr marL="753923" indent="0">
              <a:buNone/>
              <a:defRPr sz="4617"/>
            </a:lvl2pPr>
            <a:lvl3pPr marL="1507846" indent="0">
              <a:buNone/>
              <a:defRPr sz="3958"/>
            </a:lvl3pPr>
            <a:lvl4pPr marL="2261768" indent="0">
              <a:buNone/>
              <a:defRPr sz="3298"/>
            </a:lvl4pPr>
            <a:lvl5pPr marL="3015691" indent="0">
              <a:buNone/>
              <a:defRPr sz="3298"/>
            </a:lvl5pPr>
            <a:lvl6pPr marL="3769614" indent="0">
              <a:buNone/>
              <a:defRPr sz="3298"/>
            </a:lvl6pPr>
            <a:lvl7pPr marL="4523537" indent="0">
              <a:buNone/>
              <a:defRPr sz="3298"/>
            </a:lvl7pPr>
            <a:lvl8pPr marL="5277460" indent="0">
              <a:buNone/>
              <a:defRPr sz="3298"/>
            </a:lvl8pPr>
            <a:lvl9pPr marL="6031382" indent="0">
              <a:buNone/>
              <a:defRPr sz="3298"/>
            </a:lvl9pPr>
          </a:lstStyle>
          <a:p>
            <a:endParaRPr lang="en-GB"/>
          </a:p>
        </p:txBody>
      </p:sp>
      <p:sp>
        <p:nvSpPr>
          <p:cNvPr id="4" name="Text Placeholder 3"/>
          <p:cNvSpPr>
            <a:spLocks noGrp="1"/>
          </p:cNvSpPr>
          <p:nvPr>
            <p:ph type="body" sz="half" idx="2"/>
          </p:nvPr>
        </p:nvSpPr>
        <p:spPr>
          <a:xfrm>
            <a:off x="1384776" y="3392805"/>
            <a:ext cx="6484095" cy="6285591"/>
          </a:xfrm>
        </p:spPr>
        <p:txBody>
          <a:bodyPr/>
          <a:lstStyle>
            <a:lvl1pPr marL="0" indent="0">
              <a:buNone/>
              <a:defRPr sz="2638"/>
            </a:lvl1pPr>
            <a:lvl2pPr marL="753923" indent="0">
              <a:buNone/>
              <a:defRPr sz="2309"/>
            </a:lvl2pPr>
            <a:lvl3pPr marL="1507846" indent="0">
              <a:buNone/>
              <a:defRPr sz="1979"/>
            </a:lvl3pPr>
            <a:lvl4pPr marL="2261768" indent="0">
              <a:buNone/>
              <a:defRPr sz="1649"/>
            </a:lvl4pPr>
            <a:lvl5pPr marL="3015691" indent="0">
              <a:buNone/>
              <a:defRPr sz="1649"/>
            </a:lvl5pPr>
            <a:lvl6pPr marL="3769614" indent="0">
              <a:buNone/>
              <a:defRPr sz="1649"/>
            </a:lvl6pPr>
            <a:lvl7pPr marL="4523537" indent="0">
              <a:buNone/>
              <a:defRPr sz="1649"/>
            </a:lvl7pPr>
            <a:lvl8pPr marL="5277460" indent="0">
              <a:buNone/>
              <a:defRPr sz="1649"/>
            </a:lvl8pPr>
            <a:lvl9pPr marL="6031382"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7206FCB2-624B-4E88-8C14-13EE2E2B4159}" type="datetimeFigureOut">
              <a:rPr lang="en-GB" smtClean="0"/>
              <a:t>10/12/2024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656666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15.xml"/><Relationship Id="rId7"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157" y="602119"/>
            <a:ext cx="1733978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157" y="3010591"/>
            <a:ext cx="1733978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157" y="10482093"/>
            <a:ext cx="4523423"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7206FCB2-624B-4E88-8C14-13EE2E2B4159}" type="datetimeFigureOut">
              <a:rPr lang="en-GB" smtClean="0"/>
              <a:t>10/12/2024</a:t>
            </a:fld>
            <a:endParaRPr lang="en-GB"/>
          </a:p>
        </p:txBody>
      </p:sp>
      <p:sp>
        <p:nvSpPr>
          <p:cNvPr id="5" name="Footer Placeholder 4"/>
          <p:cNvSpPr>
            <a:spLocks noGrp="1"/>
          </p:cNvSpPr>
          <p:nvPr>
            <p:ph type="ftr" sz="quarter" idx="3"/>
          </p:nvPr>
        </p:nvSpPr>
        <p:spPr>
          <a:xfrm>
            <a:off x="6659483" y="10482093"/>
            <a:ext cx="6785134"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8520" y="10482093"/>
            <a:ext cx="4523423"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557CF2D4-E9EF-4973-837F-02C95BA8F2A6}" type="slidenum">
              <a:rPr lang="en-GB" smtClean="0"/>
              <a:t>‹#›</a:t>
            </a:fld>
            <a:endParaRPr lang="en-GB"/>
          </a:p>
        </p:txBody>
      </p:sp>
    </p:spTree>
    <p:extLst>
      <p:ext uri="{BB962C8B-B14F-4D97-AF65-F5344CB8AC3E}">
        <p14:creationId xmlns:p14="http://schemas.microsoft.com/office/powerpoint/2010/main" val="263538962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defTabSz="1507846"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61" indent="-376961" algn="l" defTabSz="1507846"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884" indent="-376961" algn="l" defTabSz="1507846" rtl="0" eaLnBrk="1" latinLnBrk="0" hangingPunct="1">
        <a:lnSpc>
          <a:spcPct val="90000"/>
        </a:lnSpc>
        <a:spcBef>
          <a:spcPts val="824"/>
        </a:spcBef>
        <a:buFont typeface="Arial" panose="020B0604020202020204" pitchFamily="34" charset="0"/>
        <a:buChar char="•"/>
        <a:defRPr sz="3958" kern="1200">
          <a:solidFill>
            <a:schemeClr val="tx1"/>
          </a:solidFill>
          <a:latin typeface="+mn-lt"/>
          <a:ea typeface="+mn-ea"/>
          <a:cs typeface="+mn-cs"/>
        </a:defRPr>
      </a:lvl2pPr>
      <a:lvl3pPr marL="1884807" indent="-376961" algn="l" defTabSz="1507846" rtl="0" eaLnBrk="1" latinLnBrk="0" hangingPunct="1">
        <a:lnSpc>
          <a:spcPct val="90000"/>
        </a:lnSpc>
        <a:spcBef>
          <a:spcPts val="824"/>
        </a:spcBef>
        <a:buFont typeface="Arial" panose="020B0604020202020204" pitchFamily="34" charset="0"/>
        <a:buChar char="•"/>
        <a:defRPr sz="3298" kern="1200">
          <a:solidFill>
            <a:schemeClr val="tx1"/>
          </a:solidFill>
          <a:latin typeface="+mn-lt"/>
          <a:ea typeface="+mn-ea"/>
          <a:cs typeface="+mn-cs"/>
        </a:defRPr>
      </a:lvl3pPr>
      <a:lvl4pPr marL="2638730"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4pPr>
      <a:lvl5pPr marL="3392653"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5pPr>
      <a:lvl6pPr marL="4146575"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6pPr>
      <a:lvl7pPr marL="4900498"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7pPr>
      <a:lvl8pPr marL="5654421"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8pPr>
      <a:lvl9pPr marL="6408344"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5"/>
            <a:ext cx="20104100" cy="11309607"/>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801">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2829" y="751247"/>
            <a:ext cx="4225622" cy="1077203"/>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21" y="9333565"/>
            <a:ext cx="3690674" cy="1141845"/>
          </a:xfrm>
          <a:prstGeom prst="rect">
            <a:avLst/>
          </a:prstGeom>
        </p:spPr>
      </p:pic>
    </p:spTree>
    <p:extLst>
      <p:ext uri="{BB962C8B-B14F-4D97-AF65-F5344CB8AC3E}">
        <p14:creationId xmlns:p14="http://schemas.microsoft.com/office/powerpoint/2010/main" val="413187948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25">
        <a:defRPr>
          <a:latin typeface="+mn-lt"/>
          <a:ea typeface="+mn-ea"/>
          <a:cs typeface="+mn-cs"/>
        </a:defRPr>
      </a:lvl2pPr>
      <a:lvl3pPr marL="914448">
        <a:defRPr>
          <a:latin typeface="+mn-lt"/>
          <a:ea typeface="+mn-ea"/>
          <a:cs typeface="+mn-cs"/>
        </a:defRPr>
      </a:lvl3pPr>
      <a:lvl4pPr marL="1371673">
        <a:defRPr>
          <a:latin typeface="+mn-lt"/>
          <a:ea typeface="+mn-ea"/>
          <a:cs typeface="+mn-cs"/>
        </a:defRPr>
      </a:lvl4pPr>
      <a:lvl5pPr marL="1828898">
        <a:defRPr>
          <a:latin typeface="+mn-lt"/>
          <a:ea typeface="+mn-ea"/>
          <a:cs typeface="+mn-cs"/>
        </a:defRPr>
      </a:lvl5pPr>
      <a:lvl6pPr marL="2286122">
        <a:defRPr>
          <a:latin typeface="+mn-lt"/>
          <a:ea typeface="+mn-ea"/>
          <a:cs typeface="+mn-cs"/>
        </a:defRPr>
      </a:lvl6pPr>
      <a:lvl7pPr marL="2743347">
        <a:defRPr>
          <a:latin typeface="+mn-lt"/>
          <a:ea typeface="+mn-ea"/>
          <a:cs typeface="+mn-cs"/>
        </a:defRPr>
      </a:lvl7pPr>
      <a:lvl8pPr marL="3200572">
        <a:defRPr>
          <a:latin typeface="+mn-lt"/>
          <a:ea typeface="+mn-ea"/>
          <a:cs typeface="+mn-cs"/>
        </a:defRPr>
      </a:lvl8pPr>
      <a:lvl9pPr marL="3657797">
        <a:defRPr>
          <a:latin typeface="+mn-lt"/>
          <a:ea typeface="+mn-ea"/>
          <a:cs typeface="+mn-cs"/>
        </a:defRPr>
      </a:lvl9pPr>
    </p:bodyStyle>
    <p:otherStyle>
      <a:lvl1pPr marL="0">
        <a:defRPr>
          <a:latin typeface="+mn-lt"/>
          <a:ea typeface="+mn-ea"/>
          <a:cs typeface="+mn-cs"/>
        </a:defRPr>
      </a:lvl1pPr>
      <a:lvl2pPr marL="457225">
        <a:defRPr>
          <a:latin typeface="+mn-lt"/>
          <a:ea typeface="+mn-ea"/>
          <a:cs typeface="+mn-cs"/>
        </a:defRPr>
      </a:lvl2pPr>
      <a:lvl3pPr marL="914448">
        <a:defRPr>
          <a:latin typeface="+mn-lt"/>
          <a:ea typeface="+mn-ea"/>
          <a:cs typeface="+mn-cs"/>
        </a:defRPr>
      </a:lvl3pPr>
      <a:lvl4pPr marL="1371673">
        <a:defRPr>
          <a:latin typeface="+mn-lt"/>
          <a:ea typeface="+mn-ea"/>
          <a:cs typeface="+mn-cs"/>
        </a:defRPr>
      </a:lvl4pPr>
      <a:lvl5pPr marL="1828898">
        <a:defRPr>
          <a:latin typeface="+mn-lt"/>
          <a:ea typeface="+mn-ea"/>
          <a:cs typeface="+mn-cs"/>
        </a:defRPr>
      </a:lvl5pPr>
      <a:lvl6pPr marL="2286122">
        <a:defRPr>
          <a:latin typeface="+mn-lt"/>
          <a:ea typeface="+mn-ea"/>
          <a:cs typeface="+mn-cs"/>
        </a:defRPr>
      </a:lvl6pPr>
      <a:lvl7pPr marL="2743347">
        <a:defRPr>
          <a:latin typeface="+mn-lt"/>
          <a:ea typeface="+mn-ea"/>
          <a:cs typeface="+mn-cs"/>
        </a:defRPr>
      </a:lvl7pPr>
      <a:lvl8pPr marL="3200572">
        <a:defRPr>
          <a:latin typeface="+mn-lt"/>
          <a:ea typeface="+mn-ea"/>
          <a:cs typeface="+mn-cs"/>
        </a:defRPr>
      </a:lvl8pPr>
      <a:lvl9pPr marL="3657797">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6876063"/>
      </p:ext>
    </p:extLst>
  </p:cSld>
  <p:clrMap bg1="lt1" tx1="dk1" bg2="lt2" tx2="dk2" accent1="accent1" accent2="accent2" accent3="accent3" accent4="accent4" accent5="accent5" accent6="accent6" hlink="hlink" folHlink="folHlink"/>
  <p:sldLayoutIdLst>
    <p:sldLayoutId id="2147483694" r:id="rId1"/>
    <p:sldLayoutId id="2147483695" r:id="rId2"/>
  </p:sldLayoutIdLst>
  <p:txStyles>
    <p:titleStyle>
      <a:lvl1pPr algn="l" defTabSz="91435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9" indent="-228589" algn="l" defTabSz="914357"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768" indent="-228589" algn="l" defTabSz="914357"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947" indent="-228589" algn="l" defTabSz="91435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5" indent="-228589" algn="l" defTabSz="914357"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4pPr>
      <a:lvl5pPr marL="2057304" indent="-228589" algn="l" defTabSz="914357"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5pPr>
      <a:lvl6pPr marL="2514483" indent="-228589" algn="l" defTabSz="914357"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663" indent="-228589" algn="l" defTabSz="914357"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8842" indent="-228589" algn="l" defTabSz="914357"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6020" indent="-228589" algn="l" defTabSz="914357"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pt-BR"/>
      </a:defPPr>
      <a:lvl1pPr marL="0" algn="l" defTabSz="914357" rtl="0" eaLnBrk="1" latinLnBrk="0" hangingPunct="1">
        <a:defRPr sz="1801" kern="1200">
          <a:solidFill>
            <a:schemeClr val="tx1"/>
          </a:solidFill>
          <a:latin typeface="+mn-lt"/>
          <a:ea typeface="+mn-ea"/>
          <a:cs typeface="+mn-cs"/>
        </a:defRPr>
      </a:lvl1pPr>
      <a:lvl2pPr marL="457179" algn="l" defTabSz="914357" rtl="0" eaLnBrk="1" latinLnBrk="0" hangingPunct="1">
        <a:defRPr sz="1801" kern="1200">
          <a:solidFill>
            <a:schemeClr val="tx1"/>
          </a:solidFill>
          <a:latin typeface="+mn-lt"/>
          <a:ea typeface="+mn-ea"/>
          <a:cs typeface="+mn-cs"/>
        </a:defRPr>
      </a:lvl2pPr>
      <a:lvl3pPr marL="914357" algn="l" defTabSz="914357" rtl="0" eaLnBrk="1" latinLnBrk="0" hangingPunct="1">
        <a:defRPr sz="1801" kern="1200">
          <a:solidFill>
            <a:schemeClr val="tx1"/>
          </a:solidFill>
          <a:latin typeface="+mn-lt"/>
          <a:ea typeface="+mn-ea"/>
          <a:cs typeface="+mn-cs"/>
        </a:defRPr>
      </a:lvl3pPr>
      <a:lvl4pPr marL="1371536" algn="l" defTabSz="914357" rtl="0" eaLnBrk="1" latinLnBrk="0" hangingPunct="1">
        <a:defRPr sz="1801" kern="1200">
          <a:solidFill>
            <a:schemeClr val="tx1"/>
          </a:solidFill>
          <a:latin typeface="+mn-lt"/>
          <a:ea typeface="+mn-ea"/>
          <a:cs typeface="+mn-cs"/>
        </a:defRPr>
      </a:lvl4pPr>
      <a:lvl5pPr marL="1828715" algn="l" defTabSz="914357" rtl="0" eaLnBrk="1" latinLnBrk="0" hangingPunct="1">
        <a:defRPr sz="1801" kern="1200">
          <a:solidFill>
            <a:schemeClr val="tx1"/>
          </a:solidFill>
          <a:latin typeface="+mn-lt"/>
          <a:ea typeface="+mn-ea"/>
          <a:cs typeface="+mn-cs"/>
        </a:defRPr>
      </a:lvl5pPr>
      <a:lvl6pPr marL="2285893" algn="l" defTabSz="914357" rtl="0" eaLnBrk="1" latinLnBrk="0" hangingPunct="1">
        <a:defRPr sz="1801" kern="1200">
          <a:solidFill>
            <a:schemeClr val="tx1"/>
          </a:solidFill>
          <a:latin typeface="+mn-lt"/>
          <a:ea typeface="+mn-ea"/>
          <a:cs typeface="+mn-cs"/>
        </a:defRPr>
      </a:lvl6pPr>
      <a:lvl7pPr marL="2743072" algn="l" defTabSz="914357" rtl="0" eaLnBrk="1" latinLnBrk="0" hangingPunct="1">
        <a:defRPr sz="1801" kern="1200">
          <a:solidFill>
            <a:schemeClr val="tx1"/>
          </a:solidFill>
          <a:latin typeface="+mn-lt"/>
          <a:ea typeface="+mn-ea"/>
          <a:cs typeface="+mn-cs"/>
        </a:defRPr>
      </a:lvl7pPr>
      <a:lvl8pPr marL="3200252" algn="l" defTabSz="914357" rtl="0" eaLnBrk="1" latinLnBrk="0" hangingPunct="1">
        <a:defRPr sz="1801" kern="1200">
          <a:solidFill>
            <a:schemeClr val="tx1"/>
          </a:solidFill>
          <a:latin typeface="+mn-lt"/>
          <a:ea typeface="+mn-ea"/>
          <a:cs typeface="+mn-cs"/>
        </a:defRPr>
      </a:lvl8pPr>
      <a:lvl9pPr marL="3657431" algn="l" defTabSz="914357"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p:txBody>
          <a:bodyPr/>
          <a:lstStyle/>
          <a:p>
            <a:r>
              <a:rPr lang="pt-BR" dirty="0"/>
              <a:t>Our Best Practice Review</a:t>
            </a:r>
          </a:p>
          <a:p>
            <a:r>
              <a:rPr lang="pt-BR" dirty="0"/>
              <a:t>Progress Update </a:t>
            </a:r>
          </a:p>
          <a:p>
            <a:r>
              <a:rPr lang="pt-BR" dirty="0"/>
              <a:t>&amp; Future Focus</a:t>
            </a:r>
          </a:p>
        </p:txBody>
      </p:sp>
    </p:spTree>
    <p:extLst>
      <p:ext uri="{BB962C8B-B14F-4D97-AF65-F5344CB8AC3E}">
        <p14:creationId xmlns:p14="http://schemas.microsoft.com/office/powerpoint/2010/main" val="32896576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41253" y="244475"/>
            <a:ext cx="19010193" cy="361757"/>
          </a:xfrm>
        </p:spPr>
        <p:txBody>
          <a:bodyPr>
            <a:noAutofit/>
          </a:bodyPr>
          <a:lstStyle/>
          <a:p>
            <a:r>
              <a:rPr lang="pt-BR" sz="6596" dirty="0"/>
              <a:t>SBUHB Best Practice Review – Achievements to date</a:t>
            </a:r>
          </a:p>
        </p:txBody>
      </p:sp>
      <p:sp>
        <p:nvSpPr>
          <p:cNvPr id="10" name="TextBox 9">
            <a:extLst>
              <a:ext uri="{FF2B5EF4-FFF2-40B4-BE49-F238E27FC236}">
                <a16:creationId xmlns:a16="http://schemas.microsoft.com/office/drawing/2014/main" id="{9A525958-339D-4583-B32F-051333B0FDD5}"/>
              </a:ext>
            </a:extLst>
          </p:cNvPr>
          <p:cNvSpPr txBox="1"/>
          <p:nvPr/>
        </p:nvSpPr>
        <p:spPr>
          <a:xfrm>
            <a:off x="633465" y="2073275"/>
            <a:ext cx="18593616" cy="7832080"/>
          </a:xfrm>
          <a:prstGeom prst="rect">
            <a:avLst/>
          </a:prstGeom>
          <a:noFill/>
          <a:ln>
            <a:noFill/>
          </a:ln>
        </p:spPr>
        <p:txBody>
          <a:bodyPr wrap="square" rtlCol="0">
            <a:spAutoFit/>
          </a:bodyPr>
          <a:lstStyle/>
          <a:p>
            <a:pPr marL="342900" indent="-342900">
              <a:lnSpc>
                <a:spcPct val="115000"/>
              </a:lnSpc>
              <a:spcAft>
                <a:spcPts val="1800"/>
              </a:spcAft>
              <a:buFont typeface="Arial" panose="020B0604020202020204" pitchFamily="34" charset="0"/>
              <a:buChar char="•"/>
              <a:defRPr/>
            </a:pPr>
            <a:r>
              <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July 2024</a:t>
            </a: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 Design</a:t>
            </a: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 review and implementation of Suspension Guidance for employees – what to expect, how to access support – FAQs. Suspension Guidance for leaders have been developed also ensuring our leaders are clear on their responsibilities when considering suspension – are there alternative roles this individual can do rather than suspend? Ensure they maintain regular communication with the suspended employee, wellbeing support signpost. Revised Suspension Checklist – suspension only applied as a last resort and approved by ADWOD </a:t>
            </a:r>
            <a:r>
              <a:rPr lang="en-GB" sz="2200" b="1" dirty="0">
                <a:solidFill>
                  <a:prstClr val="black"/>
                </a:solidFill>
                <a:latin typeface="Arial" panose="020B0604020202020204" pitchFamily="34" charset="0"/>
                <a:ea typeface="Times New Roman" panose="02020603050405020304" pitchFamily="18" charset="0"/>
                <a:cs typeface="Arial" panose="020B0604020202020204" pitchFamily="34" charset="0"/>
              </a:rPr>
              <a:t>(Engaged, Motivated &amp; Healthy, Leaders that Live Our Values)</a:t>
            </a:r>
          </a:p>
          <a:p>
            <a:pPr marL="342900" indent="-342900">
              <a:lnSpc>
                <a:spcPct val="115000"/>
              </a:lnSpc>
              <a:spcAft>
                <a:spcPts val="1800"/>
              </a:spcAft>
              <a:buFont typeface="Arial" panose="020B0604020202020204" pitchFamily="34" charset="0"/>
              <a:buChar char="•"/>
              <a:defRPr/>
            </a:pPr>
            <a:r>
              <a:rPr lang="en-GB" sz="2200" b="1" dirty="0">
                <a:solidFill>
                  <a:prstClr val="black"/>
                </a:solidFill>
                <a:latin typeface="Arial" panose="020B0604020202020204" pitchFamily="34" charset="0"/>
                <a:ea typeface="Times New Roman" panose="02020603050405020304" pitchFamily="18" charset="0"/>
                <a:cs typeface="Arial" panose="020B0604020202020204" pitchFamily="34" charset="0"/>
              </a:rPr>
              <a:t>July 2024 </a:t>
            </a: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 Managing Attendance at Work - standalone training module and ‘how to guides’ developed and implemented across Service Groups focussed compassionate leadership, prevention and early intervention – 82 leaders trained since issue, attendance is recorded and monitored through ESR. Deep dives completed within Morriston, Estates &amp; Facilities, Maternity Services </a:t>
            </a:r>
            <a:r>
              <a:rPr lang="en-GB" sz="2200" b="1" dirty="0">
                <a:solidFill>
                  <a:prstClr val="black"/>
                </a:solidFill>
                <a:latin typeface="Arial" panose="020B0604020202020204" pitchFamily="34" charset="0"/>
                <a:ea typeface="Times New Roman" panose="02020603050405020304" pitchFamily="18" charset="0"/>
                <a:cs typeface="Arial" panose="020B0604020202020204" pitchFamily="34" charset="0"/>
              </a:rPr>
              <a:t>(Engaged, Motivated &amp; Healthy, Well Planned, Leaders that Live our Values, Excellent Learning &amp; Education, Digitally Ready, Equality, Diversity &amp; Belonging)</a:t>
            </a:r>
            <a:endParaRPr lang="en-GB" b="1" dirty="0">
              <a:solidFill>
                <a:prstClr val="black"/>
              </a:solidFill>
              <a:latin typeface="Verdana" panose="020B0604030504040204" pitchFamily="34" charset="0"/>
              <a:ea typeface="Times New Roman" panose="02020603050405020304" pitchFamily="18" charset="0"/>
              <a:cs typeface="Arial" panose="020B0604020202020204" pitchFamily="34" charset="0"/>
            </a:endParaRPr>
          </a:p>
          <a:p>
            <a:pPr marL="342900" indent="-342900">
              <a:lnSpc>
                <a:spcPct val="115000"/>
              </a:lnSpc>
              <a:spcAft>
                <a:spcPts val="1800"/>
              </a:spcAft>
              <a:buFont typeface="Arial" panose="020B0604020202020204" pitchFamily="34" charset="0"/>
              <a:buChar char="•"/>
              <a:defRPr/>
            </a:pPr>
            <a:r>
              <a:rPr lang="en-GB" sz="2200" b="1" dirty="0">
                <a:solidFill>
                  <a:prstClr val="black"/>
                </a:solidFill>
                <a:latin typeface="Arial" panose="020B0604020202020204" pitchFamily="34" charset="0"/>
                <a:ea typeface="Times New Roman" panose="02020603050405020304" pitchFamily="18" charset="0"/>
                <a:cs typeface="Arial" panose="020B0604020202020204" pitchFamily="34" charset="0"/>
              </a:rPr>
              <a:t>July 2024 </a:t>
            </a: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 Training for HR Team on Fixed Term Contracts and Redeployment. Following this local fixed term contract training has been developed is beginning to be rolled out across leaders within Service Groups </a:t>
            </a:r>
            <a:r>
              <a:rPr lang="en-GB" sz="2200" b="1" dirty="0">
                <a:solidFill>
                  <a:prstClr val="black"/>
                </a:solidFill>
                <a:latin typeface="Arial" panose="020B0604020202020204" pitchFamily="34" charset="0"/>
                <a:ea typeface="Times New Roman" panose="02020603050405020304" pitchFamily="18" charset="0"/>
                <a:cs typeface="Arial" panose="020B0604020202020204" pitchFamily="34" charset="0"/>
              </a:rPr>
              <a:t>(Well Planned, Equality, Diversity &amp; Belonging)</a:t>
            </a:r>
          </a:p>
          <a:p>
            <a:pPr marL="342900" indent="-342900">
              <a:lnSpc>
                <a:spcPct val="115000"/>
              </a:lnSpc>
              <a:spcAft>
                <a:spcPts val="1800"/>
              </a:spcAft>
              <a:buFont typeface="Arial" panose="020B0604020202020204" pitchFamily="34" charset="0"/>
              <a:buChar char="•"/>
              <a:defRPr/>
            </a:pPr>
            <a:r>
              <a:rPr lang="en-GB" sz="2200" b="1" dirty="0">
                <a:solidFill>
                  <a:prstClr val="black"/>
                </a:solidFill>
                <a:latin typeface="Arial" panose="020B0604020202020204" pitchFamily="34" charset="0"/>
                <a:ea typeface="Times New Roman" panose="02020603050405020304" pitchFamily="18" charset="0"/>
                <a:cs typeface="Arial" panose="020B0604020202020204" pitchFamily="34" charset="0"/>
              </a:rPr>
              <a:t>August 2024</a:t>
            </a: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 - Baseline ER data established – with this baseline we can monitor ER cases and measure the number of informal cases in comparison and also measure the impact of the best practice review </a:t>
            </a:r>
            <a:r>
              <a:rPr lang="en-GB" sz="2200" b="1" dirty="0">
                <a:solidFill>
                  <a:prstClr val="black"/>
                </a:solidFill>
                <a:latin typeface="Arial" panose="020B0604020202020204" pitchFamily="34" charset="0"/>
                <a:ea typeface="Times New Roman" panose="02020603050405020304" pitchFamily="18" charset="0"/>
                <a:cs typeface="Arial" panose="020B0604020202020204" pitchFamily="34" charset="0"/>
              </a:rPr>
              <a:t>(Well Planned, Digitally Ready)</a:t>
            </a: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lang="en-GB" sz="2200" b="1" dirty="0">
                <a:solidFill>
                  <a:prstClr val="black"/>
                </a:solidFill>
                <a:latin typeface="Arial" panose="020B0604020202020204" pitchFamily="34" charset="0"/>
                <a:ea typeface="Times New Roman" panose="02020603050405020304" pitchFamily="18" charset="0"/>
                <a:cs typeface="Arial" panose="020B0604020202020204" pitchFamily="34" charset="0"/>
              </a:rPr>
              <a:t>October 2024 </a:t>
            </a: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 Process map completed outlining Investigation process – providing clarity of responsibilities, building in routine check-ins/communication with the employee in formal HR process – process map will be further developed </a:t>
            </a:r>
            <a:r>
              <a:rPr lang="en-GB" sz="2200" b="1" dirty="0">
                <a:solidFill>
                  <a:prstClr val="black"/>
                </a:solidFill>
                <a:latin typeface="Arial" panose="020B0604020202020204" pitchFamily="34" charset="0"/>
                <a:ea typeface="Times New Roman" panose="02020603050405020304" pitchFamily="18" charset="0"/>
                <a:cs typeface="Arial" panose="020B0604020202020204" pitchFamily="34" charset="0"/>
              </a:rPr>
              <a:t>(Well Planned, Engaged, Motivated &amp; Healthy)</a:t>
            </a:r>
          </a:p>
          <a:p>
            <a:pPr marR="0" lvl="0" algn="l" defTabSz="914400" rtl="0" eaLnBrk="1" fontAlgn="auto" latinLnBrk="0" hangingPunct="1">
              <a:lnSpc>
                <a:spcPct val="115000"/>
              </a:lnSpc>
              <a:spcBef>
                <a:spcPts val="0"/>
              </a:spcBef>
              <a:spcAft>
                <a:spcPts val="1800"/>
              </a:spcAft>
              <a:buClrTx/>
              <a:buSzTx/>
              <a:tabLst/>
              <a:defRPr/>
            </a:pPr>
            <a:endParaRPr kumimoji="0" lang="en-GB" sz="220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560937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41253" y="244475"/>
            <a:ext cx="19010193" cy="361757"/>
          </a:xfrm>
        </p:spPr>
        <p:txBody>
          <a:bodyPr>
            <a:noAutofit/>
          </a:bodyPr>
          <a:lstStyle/>
          <a:p>
            <a:r>
              <a:rPr lang="pt-BR" sz="6596" dirty="0"/>
              <a:t>SBUHB Best Practice Review – Achievements to date</a:t>
            </a:r>
          </a:p>
        </p:txBody>
      </p:sp>
      <p:sp>
        <p:nvSpPr>
          <p:cNvPr id="10" name="TextBox 9">
            <a:extLst>
              <a:ext uri="{FF2B5EF4-FFF2-40B4-BE49-F238E27FC236}">
                <a16:creationId xmlns:a16="http://schemas.microsoft.com/office/drawing/2014/main" id="{9A525958-339D-4583-B32F-051333B0FDD5}"/>
              </a:ext>
            </a:extLst>
          </p:cNvPr>
          <p:cNvSpPr txBox="1"/>
          <p:nvPr/>
        </p:nvSpPr>
        <p:spPr>
          <a:xfrm>
            <a:off x="633465" y="2073275"/>
            <a:ext cx="18593616" cy="4875887"/>
          </a:xfrm>
          <a:prstGeom prst="rect">
            <a:avLst/>
          </a:prstGeom>
          <a:noFill/>
          <a:ln>
            <a:noFill/>
          </a:ln>
        </p:spPr>
        <p:txBody>
          <a:bodyPr wrap="square" rtlCol="0">
            <a:spAutoFit/>
          </a:bodyPr>
          <a:lstStyle/>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November 2024</a:t>
            </a: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 Bite size training developed for leaders on Return to Work Interviews </a:t>
            </a:r>
            <a:r>
              <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(Leaders that Live our Values, Well Planned, Engaged, Motivated &amp; Healthy)</a:t>
            </a: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November 2024 – </a:t>
            </a: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Introduction of the Healthy People Forum </a:t>
            </a:r>
            <a:r>
              <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(Engaged, Motivated &amp; Healthy, Leaders that Live our Values, Equality, Diversity &amp; Belonging)</a:t>
            </a: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December 2024 </a:t>
            </a: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Introduction to Reflective Practice within the HR Teams – discuss and share opportunities for improvement across HR </a:t>
            </a:r>
            <a:r>
              <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(Well Planned, Engaged, Motivated &amp; Healthy)</a:t>
            </a: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lang="en-GB" sz="2200" b="1" dirty="0">
                <a:solidFill>
                  <a:prstClr val="black"/>
                </a:solidFill>
                <a:latin typeface="Arial" panose="020B0604020202020204" pitchFamily="34" charset="0"/>
                <a:ea typeface="Times New Roman" panose="02020603050405020304" pitchFamily="18" charset="0"/>
                <a:cs typeface="Arial" panose="020B0604020202020204" pitchFamily="34" charset="0"/>
              </a:rPr>
              <a:t>December 2024 – </a:t>
            </a: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Established links with Carers Wales to provide support to our employees with Caring Responsibilities across the Health Board, sessions undertaken within Morriston and PCT so far </a:t>
            </a:r>
            <a:r>
              <a:rPr lang="en-GB" sz="2200" b="1" dirty="0">
                <a:solidFill>
                  <a:prstClr val="black"/>
                </a:solidFill>
                <a:latin typeface="Arial" panose="020B0604020202020204" pitchFamily="34" charset="0"/>
                <a:ea typeface="Times New Roman" panose="02020603050405020304" pitchFamily="18" charset="0"/>
                <a:cs typeface="Arial" panose="020B0604020202020204" pitchFamily="34" charset="0"/>
              </a:rPr>
              <a:t>(Engaged, Motivated &amp; Healthy, Leaders that Live our Values, Equality, Diversity &amp; Belonging)</a:t>
            </a:r>
            <a:endPar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endPar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4471588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41253" y="244475"/>
            <a:ext cx="19010193" cy="361757"/>
          </a:xfrm>
        </p:spPr>
        <p:txBody>
          <a:bodyPr>
            <a:noAutofit/>
          </a:bodyPr>
          <a:lstStyle/>
          <a:p>
            <a:r>
              <a:rPr lang="pt-BR" sz="6596" dirty="0"/>
              <a:t>SBUHB Best Practice Review – </a:t>
            </a:r>
          </a:p>
          <a:p>
            <a:r>
              <a:rPr lang="pt-BR" sz="6596" dirty="0"/>
              <a:t>Refresh and Redesign of Project Plan</a:t>
            </a:r>
          </a:p>
        </p:txBody>
      </p:sp>
      <p:sp>
        <p:nvSpPr>
          <p:cNvPr id="10" name="TextBox 9">
            <a:extLst>
              <a:ext uri="{FF2B5EF4-FFF2-40B4-BE49-F238E27FC236}">
                <a16:creationId xmlns:a16="http://schemas.microsoft.com/office/drawing/2014/main" id="{9A525958-339D-4583-B32F-051333B0FDD5}"/>
              </a:ext>
            </a:extLst>
          </p:cNvPr>
          <p:cNvSpPr txBox="1"/>
          <p:nvPr/>
        </p:nvSpPr>
        <p:spPr>
          <a:xfrm>
            <a:off x="641253" y="2378075"/>
            <a:ext cx="18593616" cy="7356566"/>
          </a:xfrm>
          <a:prstGeom prst="rect">
            <a:avLst/>
          </a:prstGeom>
          <a:noFill/>
          <a:ln>
            <a:noFill/>
          </a:ln>
        </p:spPr>
        <p:txBody>
          <a:bodyPr wrap="square" rtlCol="0">
            <a:spAutoFit/>
          </a:bodyPr>
          <a:lstStyle/>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Reflecting on </a:t>
            </a: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the volume of work and engagement required to ensure a sustained improvement in how we support our leaders in the application of HR processes and practices has resulted in a review of the Best Practice Review Project Plan and Terms of Reference</a:t>
            </a: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In </a:t>
            </a: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partnership with the Trade Unions we have agreed our priority topic areas to focus our efforts over the next 12 months:</a:t>
            </a:r>
          </a:p>
          <a:p>
            <a:pPr marL="1257300" lvl="2" indent="-342900">
              <a:lnSpc>
                <a:spcPct val="115000"/>
              </a:lnSpc>
              <a:spcAft>
                <a:spcPts val="1800"/>
              </a:spcAft>
              <a:buFont typeface="Arial" panose="020B0604020202020204" pitchFamily="34" charset="0"/>
              <a:buChar cha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Disciplinary</a:t>
            </a:r>
          </a:p>
          <a:p>
            <a:pPr marL="1257300" lvl="2" indent="-342900">
              <a:lnSpc>
                <a:spcPct val="115000"/>
              </a:lnSpc>
              <a:spcAft>
                <a:spcPts val="1800"/>
              </a:spcAft>
              <a:buFont typeface="Arial" panose="020B0604020202020204" pitchFamily="34" charset="0"/>
              <a:buChar char="•"/>
            </a:pP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Respect &amp; Resolution</a:t>
            </a:r>
          </a:p>
          <a:p>
            <a:pPr marL="1257300" lvl="2" indent="-342900">
              <a:lnSpc>
                <a:spcPct val="115000"/>
              </a:lnSpc>
              <a:spcAft>
                <a:spcPts val="1800"/>
              </a:spcAft>
              <a:buFont typeface="Arial" panose="020B0604020202020204" pitchFamily="34" charset="0"/>
              <a:buChar char="•"/>
            </a:pP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Sickness Absence</a:t>
            </a:r>
          </a:p>
          <a:p>
            <a:pPr marL="1257300" lvl="2" indent="-342900">
              <a:lnSpc>
                <a:spcPct val="115000"/>
              </a:lnSpc>
              <a:spcAft>
                <a:spcPts val="1800"/>
              </a:spcAft>
              <a:buFont typeface="Arial" panose="020B0604020202020204" pitchFamily="34" charset="0"/>
              <a:buChar char="•"/>
            </a:pPr>
            <a:r>
              <a:rPr kumimoji="0" lang="en-GB" sz="2200" b="0" i="0" u="none" strike="noStrike" kern="1200" cap="none" spc="0" normalizeH="0" baseline="0" noProof="0" dirty="0" err="1">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Flexib</a:t>
            </a: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le Working</a:t>
            </a:r>
          </a:p>
          <a:p>
            <a:pPr marL="342900" indent="-342900">
              <a:lnSpc>
                <a:spcPct val="115000"/>
              </a:lnSpc>
              <a:spcAft>
                <a:spcPts val="1800"/>
              </a:spcAft>
              <a:buFont typeface="Arial" panose="020B0604020202020204" pitchFamily="34" charset="0"/>
              <a:buChar char="•"/>
            </a:pP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We have</a:t>
            </a: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introduced sub groups to lead on each of the topic areas listed above. Each sub group will be led by a Workforce Business Partner(s), members of the Operations Team and a trade </a:t>
            </a: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union representative. </a:t>
            </a:r>
          </a:p>
          <a:p>
            <a:pPr marL="342900" indent="-342900">
              <a:lnSpc>
                <a:spcPct val="115000"/>
              </a:lnSpc>
              <a:spcAft>
                <a:spcPts val="1800"/>
              </a:spcAft>
              <a:buFont typeface="Arial" panose="020B0604020202020204" pitchFamily="34" charset="0"/>
              <a:buChar cha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The sub groups will design a project plan for their specific topic area and will report progress on a bi-monthly basis to the Core Best Practice Collaborative Group – seek support where needed. </a:t>
            </a:r>
            <a:r>
              <a:rPr kumimoji="0" lang="en-GB" sz="2200" b="0" i="0" u="none" strike="noStrike" kern="1200" cap="none" spc="0" normalizeH="0" baseline="0" noProof="0" dirty="0" err="1">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Eac</a:t>
            </a: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h sub group will call upon the experience and knowledge of leaders to inform improvements and ensure engagement/communication where required.</a:t>
            </a:r>
          </a:p>
          <a:p>
            <a:pPr marL="342900" indent="-342900">
              <a:lnSpc>
                <a:spcPct val="115000"/>
              </a:lnSpc>
              <a:spcAft>
                <a:spcPts val="1800"/>
              </a:spcAft>
              <a:buFont typeface="Arial" panose="020B0604020202020204" pitchFamily="34" charset="0"/>
              <a:buChar cha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The Core Best Practice Review Coll</a:t>
            </a:r>
            <a:r>
              <a:rPr lang="en-GB" sz="2200" dirty="0" err="1">
                <a:solidFill>
                  <a:prstClr val="black"/>
                </a:solidFill>
                <a:latin typeface="Arial" panose="020B0604020202020204" pitchFamily="34" charset="0"/>
                <a:ea typeface="Times New Roman" panose="02020603050405020304" pitchFamily="18" charset="0"/>
                <a:cs typeface="Arial" panose="020B0604020202020204" pitchFamily="34" charset="0"/>
              </a:rPr>
              <a:t>aborative</a:t>
            </a: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 group will monitor the overall plan, monitor progress and measure impact. Progress and developments will be reportable to WOD Development Group, WOD Committee and the Performance &amp; Finance Committee</a:t>
            </a: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a:t>
            </a:r>
          </a:p>
        </p:txBody>
      </p:sp>
    </p:spTree>
    <p:extLst>
      <p:ext uri="{BB962C8B-B14F-4D97-AF65-F5344CB8AC3E}">
        <p14:creationId xmlns:p14="http://schemas.microsoft.com/office/powerpoint/2010/main" val="309873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41253" y="244475"/>
            <a:ext cx="19010193" cy="361757"/>
          </a:xfrm>
        </p:spPr>
        <p:txBody>
          <a:bodyPr>
            <a:noAutofit/>
          </a:bodyPr>
          <a:lstStyle/>
          <a:p>
            <a:r>
              <a:rPr lang="pt-BR" sz="6596" dirty="0"/>
              <a:t>SBUHB Best Practice Review – Work ongoing &amp; Next Steps – 12 month plan</a:t>
            </a:r>
          </a:p>
        </p:txBody>
      </p:sp>
      <p:graphicFrame>
        <p:nvGraphicFramePr>
          <p:cNvPr id="3" name="Table 3">
            <a:extLst>
              <a:ext uri="{FF2B5EF4-FFF2-40B4-BE49-F238E27FC236}">
                <a16:creationId xmlns:a16="http://schemas.microsoft.com/office/drawing/2014/main" id="{44873521-549D-4CE0-9D57-E4963A9B3DBF}"/>
              </a:ext>
            </a:extLst>
          </p:cNvPr>
          <p:cNvGraphicFramePr>
            <a:graphicFrameLocks noGrp="1"/>
          </p:cNvGraphicFramePr>
          <p:nvPr>
            <p:extLst>
              <p:ext uri="{D42A27DB-BD31-4B8C-83A1-F6EECF244321}">
                <p14:modId xmlns:p14="http://schemas.microsoft.com/office/powerpoint/2010/main" val="988124890"/>
              </p:ext>
            </p:extLst>
          </p:nvPr>
        </p:nvGraphicFramePr>
        <p:xfrm>
          <a:off x="666280" y="2073275"/>
          <a:ext cx="19010192" cy="8153978"/>
        </p:xfrm>
        <a:graphic>
          <a:graphicData uri="http://schemas.openxmlformats.org/drawingml/2006/table">
            <a:tbl>
              <a:tblPr firstRow="1" bandRow="1">
                <a:tableStyleId>{7DF18680-E054-41AD-8BC1-D1AEF772440D}</a:tableStyleId>
              </a:tblPr>
              <a:tblGrid>
                <a:gridCol w="6123352">
                  <a:extLst>
                    <a:ext uri="{9D8B030D-6E8A-4147-A177-3AD203B41FA5}">
                      <a16:colId xmlns:a16="http://schemas.microsoft.com/office/drawing/2014/main" val="3517881616"/>
                    </a:ext>
                  </a:extLst>
                </a:gridCol>
                <a:gridCol w="6702906">
                  <a:extLst>
                    <a:ext uri="{9D8B030D-6E8A-4147-A177-3AD203B41FA5}">
                      <a16:colId xmlns:a16="http://schemas.microsoft.com/office/drawing/2014/main" val="3197035183"/>
                    </a:ext>
                  </a:extLst>
                </a:gridCol>
                <a:gridCol w="2052201">
                  <a:extLst>
                    <a:ext uri="{9D8B030D-6E8A-4147-A177-3AD203B41FA5}">
                      <a16:colId xmlns:a16="http://schemas.microsoft.com/office/drawing/2014/main" val="2032468393"/>
                    </a:ext>
                  </a:extLst>
                </a:gridCol>
                <a:gridCol w="2736268">
                  <a:extLst>
                    <a:ext uri="{9D8B030D-6E8A-4147-A177-3AD203B41FA5}">
                      <a16:colId xmlns:a16="http://schemas.microsoft.com/office/drawing/2014/main" val="3231700276"/>
                    </a:ext>
                  </a:extLst>
                </a:gridCol>
                <a:gridCol w="1395465">
                  <a:extLst>
                    <a:ext uri="{9D8B030D-6E8A-4147-A177-3AD203B41FA5}">
                      <a16:colId xmlns:a16="http://schemas.microsoft.com/office/drawing/2014/main" val="4140113216"/>
                    </a:ext>
                  </a:extLst>
                </a:gridCol>
              </a:tblGrid>
              <a:tr h="1692218">
                <a:tc>
                  <a:txBody>
                    <a:bodyPr/>
                    <a:lstStyle/>
                    <a:p>
                      <a:r>
                        <a:rPr lang="en-GB" sz="3200" dirty="0"/>
                        <a:t>Objective/Alignment to People Strategy</a:t>
                      </a:r>
                    </a:p>
                  </a:txBody>
                  <a:tcPr/>
                </a:tc>
                <a:tc>
                  <a:txBody>
                    <a:bodyPr/>
                    <a:lstStyle/>
                    <a:p>
                      <a:r>
                        <a:rPr lang="en-GB" sz="3200" dirty="0"/>
                        <a:t>Action Plan</a:t>
                      </a:r>
                    </a:p>
                  </a:txBody>
                  <a:tcPr/>
                </a:tc>
                <a:tc>
                  <a:txBody>
                    <a:bodyPr/>
                    <a:lstStyle/>
                    <a:p>
                      <a:r>
                        <a:rPr lang="en-GB" sz="3200" dirty="0"/>
                        <a:t>Lead(s)</a:t>
                      </a:r>
                    </a:p>
                  </a:txBody>
                  <a:tcPr/>
                </a:tc>
                <a:tc>
                  <a:txBody>
                    <a:bodyPr/>
                    <a:lstStyle/>
                    <a:p>
                      <a:r>
                        <a:rPr lang="en-GB" sz="3200" dirty="0"/>
                        <a:t>Review Date</a:t>
                      </a:r>
                    </a:p>
                  </a:txBody>
                  <a:tcPr/>
                </a:tc>
                <a:tc>
                  <a:txBody>
                    <a:bodyPr/>
                    <a:lstStyle/>
                    <a:p>
                      <a:r>
                        <a:rPr lang="en-GB" sz="3200" dirty="0"/>
                        <a:t>Status</a:t>
                      </a:r>
                    </a:p>
                  </a:txBody>
                  <a:tcPr/>
                </a:tc>
                <a:extLst>
                  <a:ext uri="{0D108BD9-81ED-4DB2-BD59-A6C34878D82A}">
                    <a16:rowId xmlns:a16="http://schemas.microsoft.com/office/drawing/2014/main" val="1673503671"/>
                  </a:ext>
                </a:extLst>
              </a:tr>
              <a:tr h="1166730">
                <a:tc>
                  <a:txBody>
                    <a:bodyPr/>
                    <a:lstStyle/>
                    <a:p>
                      <a:pPr marL="0" marR="0" lvl="0" indent="0" algn="l" defTabSz="1507846"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Bi – monthly Project Plan update and review </a:t>
                      </a: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(Well Planned</a:t>
                      </a:r>
                      <a:r>
                        <a:rPr lang="en-GB" sz="2000" b="0" dirty="0">
                          <a:solidFill>
                            <a:prstClr val="black"/>
                          </a:solidFill>
                          <a:latin typeface="Arial" panose="020B0604020202020204" pitchFamily="34" charset="0"/>
                          <a:ea typeface="Times New Roman" panose="02020603050405020304" pitchFamily="18" charset="0"/>
                          <a:cs typeface="Arial" panose="020B0604020202020204" pitchFamily="34" charset="0"/>
                        </a:rPr>
                        <a:t>)</a:t>
                      </a: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a:t>
                      </a:r>
                    </a:p>
                    <a:p>
                      <a:endParaRPr lang="en-GB" sz="2000" b="0" dirty="0">
                        <a:latin typeface="Arial" panose="020B0604020202020204" pitchFamily="34" charset="0"/>
                        <a:cs typeface="Arial" panose="020B0604020202020204" pitchFamily="34" charset="0"/>
                      </a:endParaRPr>
                    </a:p>
                  </a:txBody>
                  <a:tcPr/>
                </a:tc>
                <a:tc>
                  <a:txBody>
                    <a:bodyPr/>
                    <a:lstStyle/>
                    <a:p>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Bi-monthly Best Practice Review meetings will give core members assurance that the project plan is on schedule and that improvements are generated at a steady pace. Assurance will also be given to Committee members on progress against plan </a:t>
                      </a:r>
                      <a:endParaRPr lang="en-GB" sz="2000" dirty="0">
                        <a:latin typeface="Arial" panose="020B0604020202020204" pitchFamily="34" charset="0"/>
                        <a:cs typeface="Arial" panose="020B0604020202020204" pitchFamily="34" charset="0"/>
                      </a:endParaRPr>
                    </a:p>
                  </a:txBody>
                  <a:tcPr/>
                </a:tc>
                <a:tc>
                  <a:txBody>
                    <a:bodyPr/>
                    <a:lstStyle/>
                    <a:p>
                      <a:r>
                        <a:rPr lang="en-GB" sz="2000" dirty="0">
                          <a:latin typeface="Arial" panose="020B0604020202020204" pitchFamily="34" charset="0"/>
                          <a:cs typeface="Arial" panose="020B0604020202020204" pitchFamily="34" charset="0"/>
                        </a:rPr>
                        <a:t>Core Members – Best Practice Review</a:t>
                      </a:r>
                    </a:p>
                  </a:txBody>
                  <a:tcPr/>
                </a:tc>
                <a:tc>
                  <a:txBody>
                    <a:bodyPr/>
                    <a:lstStyle/>
                    <a:p>
                      <a:r>
                        <a:rPr lang="en-GB" sz="2000" dirty="0">
                          <a:latin typeface="Arial" panose="020B0604020202020204" pitchFamily="34" charset="0"/>
                          <a:cs typeface="Arial" panose="020B0604020202020204" pitchFamily="34" charset="0"/>
                        </a:rPr>
                        <a:t>Next review planned February 2025- bi-monthly progress update</a:t>
                      </a:r>
                    </a:p>
                  </a:txBody>
                  <a:tcPr/>
                </a:tc>
                <a:tc>
                  <a:txBody>
                    <a:bodyPr/>
                    <a:lstStyle/>
                    <a:p>
                      <a:r>
                        <a:rPr lang="en-GB" sz="2000" b="1" dirty="0">
                          <a:latin typeface="Arial" panose="020B0604020202020204" pitchFamily="34" charset="0"/>
                          <a:cs typeface="Arial" panose="020B0604020202020204" pitchFamily="34" charset="0"/>
                        </a:rPr>
                        <a:t>In progress</a:t>
                      </a:r>
                    </a:p>
                  </a:txBody>
                  <a:tcPr>
                    <a:solidFill>
                      <a:schemeClr val="accent4"/>
                    </a:solidFill>
                  </a:tcPr>
                </a:tc>
                <a:extLst>
                  <a:ext uri="{0D108BD9-81ED-4DB2-BD59-A6C34878D82A}">
                    <a16:rowId xmlns:a16="http://schemas.microsoft.com/office/drawing/2014/main" val="1184571279"/>
                  </a:ext>
                </a:extLst>
              </a:tr>
              <a:tr h="1166730">
                <a:tc>
                  <a:txBody>
                    <a:bodyPr/>
                    <a:lstStyle/>
                    <a:p>
                      <a:r>
                        <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Leadership engagement </a:t>
                      </a: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(Engaged, Motivated &amp; Healthy, Well Planned, Leaders that Live our Values,</a:t>
                      </a:r>
                      <a:r>
                        <a:rPr lang="en-GB" sz="2000" b="0" dirty="0">
                          <a:solidFill>
                            <a:prstClr val="black"/>
                          </a:solidFill>
                          <a:latin typeface="Arial" panose="020B0604020202020204" pitchFamily="34" charset="0"/>
                          <a:ea typeface="Times New Roman" panose="02020603050405020304" pitchFamily="18" charset="0"/>
                          <a:cs typeface="Arial" panose="020B0604020202020204" pitchFamily="34" charset="0"/>
                        </a:rPr>
                        <a:t> Excellent Learning &amp; Education, Digitally Ready, Equality, Diversity &amp; Belonging)</a:t>
                      </a: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a:t>
                      </a:r>
                      <a:endParaRPr lang="en-GB" sz="2000" b="0" dirty="0">
                        <a:latin typeface="Arial" panose="020B0604020202020204" pitchFamily="34" charset="0"/>
                        <a:cs typeface="Arial" panose="020B0604020202020204" pitchFamily="34" charset="0"/>
                      </a:endParaRPr>
                    </a:p>
                  </a:txBody>
                  <a:tcPr/>
                </a:tc>
                <a:tc>
                  <a:txBody>
                    <a:bodyPr/>
                    <a:lstStyle/>
                    <a:p>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Throughout this project it is imperative that we engage key stakeholders from the outset – any improvements, changes to how we do things need customer review and feedback. Our leaders will be required to implement and utilise any changes so if we want to see change and improvements using a person centred approach, their engagement in this plan is essential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1507846" rtl="0" eaLnBrk="1" fontAlgn="auto" latinLnBrk="0" hangingPunct="1">
                        <a:lnSpc>
                          <a:spcPct val="100000"/>
                        </a:lnSpc>
                        <a:spcBef>
                          <a:spcPts val="0"/>
                        </a:spcBef>
                        <a:spcAft>
                          <a:spcPts val="0"/>
                        </a:spcAft>
                        <a:buClrTx/>
                        <a:buSzTx/>
                        <a:buFontTx/>
                        <a:buNone/>
                        <a:tabLst/>
                        <a:defRPr/>
                      </a:pPr>
                      <a:r>
                        <a:rPr lang="en-GB" sz="2000" dirty="0">
                          <a:latin typeface="Arial" panose="020B0604020202020204" pitchFamily="34" charset="0"/>
                          <a:cs typeface="Arial" panose="020B0604020202020204" pitchFamily="34" charset="0"/>
                        </a:rPr>
                        <a:t>Subgroup Leads- Managing Attendance at Work, R&amp;R, Disciplinary</a:t>
                      </a:r>
                    </a:p>
                    <a:p>
                      <a:endParaRPr lang="en-GB" sz="2000" dirty="0">
                        <a:latin typeface="Arial" panose="020B0604020202020204" pitchFamily="34" charset="0"/>
                        <a:cs typeface="Arial" panose="020B0604020202020204" pitchFamily="34" charset="0"/>
                      </a:endParaRPr>
                    </a:p>
                  </a:txBody>
                  <a:tcPr/>
                </a:tc>
                <a:tc>
                  <a:txBody>
                    <a:bodyPr/>
                    <a:lstStyle/>
                    <a:p>
                      <a:r>
                        <a:rPr lang="en-GB" sz="2000" dirty="0">
                          <a:latin typeface="Arial" panose="020B0604020202020204" pitchFamily="34" charset="0"/>
                          <a:cs typeface="Arial" panose="020B0604020202020204" pitchFamily="34" charset="0"/>
                        </a:rPr>
                        <a:t>Ongoing</a:t>
                      </a:r>
                    </a:p>
                  </a:txBody>
                  <a:tcPr/>
                </a:tc>
                <a:tc>
                  <a:txBody>
                    <a:bodyPr/>
                    <a:lstStyle/>
                    <a:p>
                      <a:r>
                        <a:rPr lang="en-GB" sz="2000" b="1" dirty="0">
                          <a:solidFill>
                            <a:schemeClr val="tx1"/>
                          </a:solidFill>
                          <a:latin typeface="Arial" panose="020B0604020202020204" pitchFamily="34" charset="0"/>
                          <a:cs typeface="Arial" panose="020B0604020202020204" pitchFamily="34" charset="0"/>
                        </a:rPr>
                        <a:t>In progress</a:t>
                      </a:r>
                    </a:p>
                  </a:txBody>
                  <a:tcPr>
                    <a:solidFill>
                      <a:schemeClr val="accent4"/>
                    </a:solidFill>
                  </a:tcPr>
                </a:tc>
                <a:extLst>
                  <a:ext uri="{0D108BD9-81ED-4DB2-BD59-A6C34878D82A}">
                    <a16:rowId xmlns:a16="http://schemas.microsoft.com/office/drawing/2014/main" val="3570078106"/>
                  </a:ext>
                </a:extLst>
              </a:tr>
              <a:tr h="1166730">
                <a:tc>
                  <a:txBody>
                    <a:bodyPr/>
                    <a:lstStyle/>
                    <a:p>
                      <a:pPr marL="0" marR="0" lvl="0" indent="0" algn="l" defTabSz="1507846" rtl="0" eaLnBrk="1" fontAlgn="auto" latinLnBrk="0" hangingPunct="1">
                        <a:lnSpc>
                          <a:spcPct val="100000"/>
                        </a:lnSpc>
                        <a:spcBef>
                          <a:spcPts val="0"/>
                        </a:spcBef>
                        <a:spcAft>
                          <a:spcPts val="0"/>
                        </a:spcAft>
                        <a:buClrTx/>
                        <a:buSzTx/>
                        <a:buFontTx/>
                        <a:buNone/>
                        <a:tabLst/>
                        <a:defRPr/>
                      </a:pPr>
                      <a:r>
                        <a:rPr lang="en-GB" sz="2000" b="1" dirty="0">
                          <a:solidFill>
                            <a:prstClr val="black"/>
                          </a:solidFill>
                          <a:latin typeface="Arial" panose="020B0604020202020204" pitchFamily="34" charset="0"/>
                          <a:ea typeface="Times New Roman" panose="02020603050405020304" pitchFamily="18" charset="0"/>
                          <a:cs typeface="Arial" panose="020B0604020202020204" pitchFamily="34" charset="0"/>
                        </a:rPr>
                        <a:t>Analysis of data </a:t>
                      </a:r>
                      <a:r>
                        <a:rPr lang="en-GB" sz="2000" b="0" dirty="0">
                          <a:solidFill>
                            <a:prstClr val="black"/>
                          </a:solidFill>
                          <a:latin typeface="Arial" panose="020B0604020202020204" pitchFamily="34" charset="0"/>
                          <a:ea typeface="Times New Roman" panose="02020603050405020304" pitchFamily="18" charset="0"/>
                          <a:cs typeface="Arial" panose="020B0604020202020204" pitchFamily="34" charset="0"/>
                        </a:rPr>
                        <a:t>(Digitally Ready, Well Planned)</a:t>
                      </a:r>
                    </a:p>
                    <a:p>
                      <a:endParaRPr lang="en-GB" sz="2000" dirty="0">
                        <a:latin typeface="Arial" panose="020B0604020202020204" pitchFamily="34" charset="0"/>
                        <a:cs typeface="Arial" panose="020B0604020202020204" pitchFamily="34" charset="0"/>
                      </a:endParaRPr>
                    </a:p>
                  </a:txBody>
                  <a:tcPr/>
                </a:tc>
                <a:tc>
                  <a:txBody>
                    <a:bodyPr/>
                    <a:lstStyle/>
                    <a:p>
                      <a:r>
                        <a:rPr lang="en-GB" sz="2000" dirty="0">
                          <a:solidFill>
                            <a:prstClr val="black"/>
                          </a:solidFill>
                          <a:latin typeface="Arial" panose="020B0604020202020204" pitchFamily="34" charset="0"/>
                          <a:ea typeface="Times New Roman" panose="02020603050405020304" pitchFamily="18" charset="0"/>
                          <a:cs typeface="Arial" panose="020B0604020202020204" pitchFamily="34" charset="0"/>
                        </a:rPr>
                        <a:t>Analysis of data presented in this presentation to monitor trends, hot spot areas and performance. We will use this data to inform us on whether the Best Practice Review is positively impacting how we manage HR cases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1507846" rtl="0" eaLnBrk="1" fontAlgn="auto" latinLnBrk="0" hangingPunct="1">
                        <a:lnSpc>
                          <a:spcPct val="100000"/>
                        </a:lnSpc>
                        <a:spcBef>
                          <a:spcPts val="0"/>
                        </a:spcBef>
                        <a:spcAft>
                          <a:spcPts val="0"/>
                        </a:spcAft>
                        <a:buClrTx/>
                        <a:buSzTx/>
                        <a:buFontTx/>
                        <a:buNone/>
                        <a:tabLst/>
                        <a:defRPr/>
                      </a:pPr>
                      <a:r>
                        <a:rPr lang="en-GB" sz="2000" dirty="0">
                          <a:latin typeface="Arial" panose="020B0604020202020204" pitchFamily="34" charset="0"/>
                          <a:cs typeface="Arial" panose="020B0604020202020204" pitchFamily="34" charset="0"/>
                        </a:rPr>
                        <a:t>Core Members – Best Practice Review</a:t>
                      </a:r>
                    </a:p>
                    <a:p>
                      <a:endParaRPr lang="en-GB" sz="2000" dirty="0">
                        <a:latin typeface="Arial" panose="020B0604020202020204" pitchFamily="34" charset="0"/>
                        <a:cs typeface="Arial" panose="020B0604020202020204" pitchFamily="34" charset="0"/>
                      </a:endParaRPr>
                    </a:p>
                  </a:txBody>
                  <a:tcPr/>
                </a:tc>
                <a:tc>
                  <a:txBody>
                    <a:bodyPr/>
                    <a:lstStyle/>
                    <a:p>
                      <a:r>
                        <a:rPr lang="en-GB" sz="2000" dirty="0">
                          <a:latin typeface="Arial" panose="020B0604020202020204" pitchFamily="34" charset="0"/>
                          <a:cs typeface="Arial" panose="020B0604020202020204" pitchFamily="34" charset="0"/>
                        </a:rPr>
                        <a:t>February 2025</a:t>
                      </a:r>
                    </a:p>
                  </a:txBody>
                  <a:tcPr/>
                </a:tc>
                <a:tc>
                  <a:txBody>
                    <a:bodyPr/>
                    <a:lstStyle/>
                    <a:p>
                      <a:r>
                        <a:rPr lang="en-GB" sz="2000" b="1" dirty="0">
                          <a:latin typeface="Arial" panose="020B0604020202020204" pitchFamily="34" charset="0"/>
                          <a:cs typeface="Arial" panose="020B0604020202020204" pitchFamily="34" charset="0"/>
                        </a:rPr>
                        <a:t>In progress</a:t>
                      </a:r>
                    </a:p>
                  </a:txBody>
                  <a:tcPr>
                    <a:solidFill>
                      <a:schemeClr val="accent4"/>
                    </a:solidFill>
                  </a:tcPr>
                </a:tc>
                <a:extLst>
                  <a:ext uri="{0D108BD9-81ED-4DB2-BD59-A6C34878D82A}">
                    <a16:rowId xmlns:a16="http://schemas.microsoft.com/office/drawing/2014/main" val="743255461"/>
                  </a:ext>
                </a:extLst>
              </a:tr>
              <a:tr h="1166730">
                <a:tc>
                  <a:txBody>
                    <a:bodyPr/>
                    <a:lstStyle/>
                    <a:p>
                      <a:pPr marL="0" marR="0" lvl="0" indent="0" algn="l" defTabSz="1507846"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Benchmarking </a:t>
                      </a: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(Well Planned, Excellent Learning &amp; Education)</a:t>
                      </a:r>
                    </a:p>
                    <a:p>
                      <a:endParaRPr lang="en-GB" sz="2000" dirty="0">
                        <a:latin typeface="Arial" panose="020B0604020202020204" pitchFamily="34" charset="0"/>
                        <a:cs typeface="Arial" panose="020B0604020202020204" pitchFamily="34" charset="0"/>
                      </a:endParaRPr>
                    </a:p>
                  </a:txBody>
                  <a:tcPr/>
                </a:tc>
                <a:tc>
                  <a:txBody>
                    <a:bodyPr/>
                    <a:lstStyle/>
                    <a:p>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Work in partnership with All Wales colleagues to learn best practice across other Health Boards, we will also look externally on potential new ways of working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1507846" rtl="0" eaLnBrk="1" fontAlgn="auto" latinLnBrk="0" hangingPunct="1">
                        <a:lnSpc>
                          <a:spcPct val="100000"/>
                        </a:lnSpc>
                        <a:spcBef>
                          <a:spcPts val="0"/>
                        </a:spcBef>
                        <a:spcAft>
                          <a:spcPts val="0"/>
                        </a:spcAft>
                        <a:buClrTx/>
                        <a:buSzTx/>
                        <a:buFontTx/>
                        <a:buNone/>
                        <a:tabLst/>
                        <a:defRPr/>
                      </a:pPr>
                      <a:r>
                        <a:rPr lang="en-GB" sz="2000" dirty="0">
                          <a:latin typeface="Arial" panose="020B0604020202020204" pitchFamily="34" charset="0"/>
                          <a:cs typeface="Arial" panose="020B0604020202020204" pitchFamily="34" charset="0"/>
                        </a:rPr>
                        <a:t>Core Members – Best Practice Review</a:t>
                      </a:r>
                    </a:p>
                    <a:p>
                      <a:endParaRPr lang="en-GB" sz="2000" dirty="0">
                        <a:latin typeface="Arial" panose="020B0604020202020204" pitchFamily="34" charset="0"/>
                        <a:cs typeface="Arial" panose="020B0604020202020204" pitchFamily="34" charset="0"/>
                      </a:endParaRPr>
                    </a:p>
                  </a:txBody>
                  <a:tcPr/>
                </a:tc>
                <a:tc>
                  <a:txBody>
                    <a:bodyPr/>
                    <a:lstStyle/>
                    <a:p>
                      <a:r>
                        <a:rPr lang="en-GB" sz="2000" dirty="0">
                          <a:latin typeface="Arial" panose="020B0604020202020204" pitchFamily="34" charset="0"/>
                          <a:cs typeface="Arial" panose="020B0604020202020204" pitchFamily="34" charset="0"/>
                        </a:rPr>
                        <a:t>February 2025</a:t>
                      </a:r>
                    </a:p>
                  </a:txBody>
                  <a:tcPr/>
                </a:tc>
                <a:tc>
                  <a:txBody>
                    <a:bodyPr/>
                    <a:lstStyle/>
                    <a:p>
                      <a:r>
                        <a:rPr lang="en-GB" sz="2000" b="1" dirty="0">
                          <a:latin typeface="Arial" panose="020B0604020202020204" pitchFamily="34" charset="0"/>
                          <a:cs typeface="Arial" panose="020B0604020202020204" pitchFamily="34" charset="0"/>
                        </a:rPr>
                        <a:t>In progress</a:t>
                      </a:r>
                    </a:p>
                  </a:txBody>
                  <a:tcPr>
                    <a:solidFill>
                      <a:schemeClr val="accent4"/>
                    </a:solidFill>
                  </a:tcPr>
                </a:tc>
                <a:extLst>
                  <a:ext uri="{0D108BD9-81ED-4DB2-BD59-A6C34878D82A}">
                    <a16:rowId xmlns:a16="http://schemas.microsoft.com/office/drawing/2014/main" val="1124697823"/>
                  </a:ext>
                </a:extLst>
              </a:tr>
            </a:tbl>
          </a:graphicData>
        </a:graphic>
      </p:graphicFrame>
    </p:spTree>
    <p:extLst>
      <p:ext uri="{BB962C8B-B14F-4D97-AF65-F5344CB8AC3E}">
        <p14:creationId xmlns:p14="http://schemas.microsoft.com/office/powerpoint/2010/main" val="36044070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41253" y="244475"/>
            <a:ext cx="19010193" cy="361757"/>
          </a:xfrm>
        </p:spPr>
        <p:txBody>
          <a:bodyPr>
            <a:noAutofit/>
          </a:bodyPr>
          <a:lstStyle/>
          <a:p>
            <a:r>
              <a:rPr lang="pt-BR" sz="6596" dirty="0"/>
              <a:t>SBUHB Best Practice Review – Work ongoing &amp; Next Steps – 12 month plan</a:t>
            </a:r>
          </a:p>
        </p:txBody>
      </p:sp>
      <p:graphicFrame>
        <p:nvGraphicFramePr>
          <p:cNvPr id="3" name="Table 3">
            <a:extLst>
              <a:ext uri="{FF2B5EF4-FFF2-40B4-BE49-F238E27FC236}">
                <a16:creationId xmlns:a16="http://schemas.microsoft.com/office/drawing/2014/main" id="{44873521-549D-4CE0-9D57-E4963A9B3DBF}"/>
              </a:ext>
            </a:extLst>
          </p:cNvPr>
          <p:cNvGraphicFramePr>
            <a:graphicFrameLocks noGrp="1"/>
          </p:cNvGraphicFramePr>
          <p:nvPr>
            <p:extLst>
              <p:ext uri="{D42A27DB-BD31-4B8C-83A1-F6EECF244321}">
                <p14:modId xmlns:p14="http://schemas.microsoft.com/office/powerpoint/2010/main" val="784407977"/>
              </p:ext>
            </p:extLst>
          </p:nvPr>
        </p:nvGraphicFramePr>
        <p:xfrm>
          <a:off x="666280" y="2073275"/>
          <a:ext cx="19010192" cy="6699428"/>
        </p:xfrm>
        <a:graphic>
          <a:graphicData uri="http://schemas.openxmlformats.org/drawingml/2006/table">
            <a:tbl>
              <a:tblPr firstRow="1" bandRow="1">
                <a:tableStyleId>{7DF18680-E054-41AD-8BC1-D1AEF772440D}</a:tableStyleId>
              </a:tblPr>
              <a:tblGrid>
                <a:gridCol w="6123352">
                  <a:extLst>
                    <a:ext uri="{9D8B030D-6E8A-4147-A177-3AD203B41FA5}">
                      <a16:colId xmlns:a16="http://schemas.microsoft.com/office/drawing/2014/main" val="3517881616"/>
                    </a:ext>
                  </a:extLst>
                </a:gridCol>
                <a:gridCol w="6702906">
                  <a:extLst>
                    <a:ext uri="{9D8B030D-6E8A-4147-A177-3AD203B41FA5}">
                      <a16:colId xmlns:a16="http://schemas.microsoft.com/office/drawing/2014/main" val="3197035183"/>
                    </a:ext>
                  </a:extLst>
                </a:gridCol>
                <a:gridCol w="2052201">
                  <a:extLst>
                    <a:ext uri="{9D8B030D-6E8A-4147-A177-3AD203B41FA5}">
                      <a16:colId xmlns:a16="http://schemas.microsoft.com/office/drawing/2014/main" val="2032468393"/>
                    </a:ext>
                  </a:extLst>
                </a:gridCol>
                <a:gridCol w="2736268">
                  <a:extLst>
                    <a:ext uri="{9D8B030D-6E8A-4147-A177-3AD203B41FA5}">
                      <a16:colId xmlns:a16="http://schemas.microsoft.com/office/drawing/2014/main" val="3231700276"/>
                    </a:ext>
                  </a:extLst>
                </a:gridCol>
                <a:gridCol w="1395465">
                  <a:extLst>
                    <a:ext uri="{9D8B030D-6E8A-4147-A177-3AD203B41FA5}">
                      <a16:colId xmlns:a16="http://schemas.microsoft.com/office/drawing/2014/main" val="4140113216"/>
                    </a:ext>
                  </a:extLst>
                </a:gridCol>
              </a:tblGrid>
              <a:tr h="1692218">
                <a:tc>
                  <a:txBody>
                    <a:bodyPr/>
                    <a:lstStyle/>
                    <a:p>
                      <a:r>
                        <a:rPr lang="en-GB" sz="3200" dirty="0"/>
                        <a:t>Objective/Alignment to People Strategy</a:t>
                      </a:r>
                    </a:p>
                  </a:txBody>
                  <a:tcPr/>
                </a:tc>
                <a:tc>
                  <a:txBody>
                    <a:bodyPr/>
                    <a:lstStyle/>
                    <a:p>
                      <a:r>
                        <a:rPr lang="en-GB" sz="3200" dirty="0"/>
                        <a:t>Action Plan</a:t>
                      </a:r>
                    </a:p>
                  </a:txBody>
                  <a:tcPr/>
                </a:tc>
                <a:tc>
                  <a:txBody>
                    <a:bodyPr/>
                    <a:lstStyle/>
                    <a:p>
                      <a:r>
                        <a:rPr lang="en-GB" sz="3200" dirty="0"/>
                        <a:t>Lead(s)</a:t>
                      </a:r>
                    </a:p>
                  </a:txBody>
                  <a:tcPr/>
                </a:tc>
                <a:tc>
                  <a:txBody>
                    <a:bodyPr/>
                    <a:lstStyle/>
                    <a:p>
                      <a:r>
                        <a:rPr lang="en-GB" sz="3200" dirty="0"/>
                        <a:t>Deadline</a:t>
                      </a:r>
                    </a:p>
                  </a:txBody>
                  <a:tcPr/>
                </a:tc>
                <a:tc>
                  <a:txBody>
                    <a:bodyPr/>
                    <a:lstStyle/>
                    <a:p>
                      <a:r>
                        <a:rPr lang="en-GB" sz="3200" dirty="0"/>
                        <a:t>Status</a:t>
                      </a:r>
                    </a:p>
                  </a:txBody>
                  <a:tcPr/>
                </a:tc>
                <a:extLst>
                  <a:ext uri="{0D108BD9-81ED-4DB2-BD59-A6C34878D82A}">
                    <a16:rowId xmlns:a16="http://schemas.microsoft.com/office/drawing/2014/main" val="1673503671"/>
                  </a:ext>
                </a:extLst>
              </a:tr>
              <a:tr h="1166730">
                <a:tc>
                  <a:txBody>
                    <a:bodyPr/>
                    <a:lstStyle/>
                    <a:p>
                      <a:pPr marL="0" marR="0" lvl="0" indent="0" algn="l" defTabSz="1507846"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FAQs </a:t>
                      </a: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(Well Planned, Digitally Ready)</a:t>
                      </a:r>
                    </a:p>
                    <a:p>
                      <a:endParaRPr lang="en-GB" sz="2000" dirty="0">
                        <a:latin typeface="Arial" panose="020B0604020202020204" pitchFamily="34" charset="0"/>
                        <a:cs typeface="Arial" panose="020B0604020202020204" pitchFamily="34" charset="0"/>
                      </a:endParaRPr>
                    </a:p>
                  </a:txBody>
                  <a:tcPr/>
                </a:tc>
                <a:tc>
                  <a:txBody>
                    <a:bodyPr/>
                    <a:lstStyle/>
                    <a:p>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The Operational HR team Hub email is the one point of contact for any HR related queries. We have begun to develop FAQs based on the common queries received. This will efficiently provide our staff with the answers to any questions via the Intranet rather than emailing the Hub and awaiting a response </a:t>
                      </a:r>
                      <a:endParaRPr lang="en-GB" sz="2000" dirty="0">
                        <a:latin typeface="Arial" panose="020B0604020202020204" pitchFamily="34" charset="0"/>
                        <a:cs typeface="Arial" panose="020B0604020202020204" pitchFamily="34" charset="0"/>
                      </a:endParaRPr>
                    </a:p>
                  </a:txBody>
                  <a:tcPr/>
                </a:tc>
                <a:tc>
                  <a:txBody>
                    <a:bodyPr/>
                    <a:lstStyle/>
                    <a:p>
                      <a:r>
                        <a:rPr lang="en-GB" sz="2000" dirty="0">
                          <a:latin typeface="Arial" panose="020B0604020202020204" pitchFamily="34" charset="0"/>
                          <a:cs typeface="Arial" panose="020B0604020202020204" pitchFamily="34" charset="0"/>
                        </a:rPr>
                        <a:t>Beth Raby – HR Operations Manager</a:t>
                      </a:r>
                    </a:p>
                  </a:txBody>
                  <a:tcPr/>
                </a:tc>
                <a:tc>
                  <a:txBody>
                    <a:bodyPr/>
                    <a:lstStyle/>
                    <a:p>
                      <a:r>
                        <a:rPr lang="en-GB" sz="2000" dirty="0">
                          <a:latin typeface="Arial" panose="020B0604020202020204" pitchFamily="34" charset="0"/>
                          <a:cs typeface="Arial" panose="020B0604020202020204" pitchFamily="34" charset="0"/>
                        </a:rPr>
                        <a:t> May 2025</a:t>
                      </a:r>
                    </a:p>
                  </a:txBody>
                  <a:tcPr/>
                </a:tc>
                <a:tc>
                  <a:txBody>
                    <a:bodyPr/>
                    <a:lstStyle/>
                    <a:p>
                      <a:r>
                        <a:rPr lang="en-GB" sz="2000" b="1" dirty="0">
                          <a:solidFill>
                            <a:schemeClr val="tx1"/>
                          </a:solidFill>
                          <a:latin typeface="Arial" panose="020B0604020202020204" pitchFamily="34" charset="0"/>
                          <a:cs typeface="Arial" panose="020B0604020202020204" pitchFamily="34" charset="0"/>
                        </a:rPr>
                        <a:t>In progress</a:t>
                      </a:r>
                    </a:p>
                  </a:txBody>
                  <a:tcPr>
                    <a:solidFill>
                      <a:schemeClr val="accent4"/>
                    </a:solidFill>
                  </a:tcPr>
                </a:tc>
                <a:extLst>
                  <a:ext uri="{0D108BD9-81ED-4DB2-BD59-A6C34878D82A}">
                    <a16:rowId xmlns:a16="http://schemas.microsoft.com/office/drawing/2014/main" val="3570078106"/>
                  </a:ext>
                </a:extLst>
              </a:tr>
              <a:tr h="1166730">
                <a:tc>
                  <a:txBody>
                    <a:bodyPr/>
                    <a:lstStyle/>
                    <a:p>
                      <a:pPr marL="0" marR="0" lvl="0" indent="0" algn="l" defTabSz="1507846"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Supplementary Guidance</a:t>
                      </a: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(Well Planned, Digitally</a:t>
                      </a:r>
                      <a:r>
                        <a:rPr lang="en-GB" sz="2000" b="0" dirty="0">
                          <a:solidFill>
                            <a:prstClr val="black"/>
                          </a:solidFill>
                          <a:latin typeface="Arial" panose="020B0604020202020204" pitchFamily="34" charset="0"/>
                          <a:ea typeface="Times New Roman" panose="02020603050405020304" pitchFamily="18" charset="0"/>
                          <a:cs typeface="Arial" panose="020B0604020202020204" pitchFamily="34" charset="0"/>
                        </a:rPr>
                        <a:t> Ready)</a:t>
                      </a:r>
                      <a:endPar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endParaRPr lang="en-GB" sz="2000" dirty="0">
                        <a:latin typeface="Arial" panose="020B0604020202020204" pitchFamily="34" charset="0"/>
                        <a:cs typeface="Arial" panose="020B0604020202020204" pitchFamily="34" charset="0"/>
                      </a:endParaRPr>
                    </a:p>
                  </a:txBody>
                  <a:tcPr/>
                </a:tc>
                <a:tc>
                  <a:txBody>
                    <a:bodyPr/>
                    <a:lstStyle/>
                    <a:p>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We have begun to create ‘how to’ guides to supplement our HR procedures and processes taking into consideration best practice already in place. A quick reference guide/flow sheet available on our SharePoint page </a:t>
                      </a:r>
                      <a:endParaRPr lang="en-GB" sz="2000" dirty="0">
                        <a:latin typeface="Arial" panose="020B0604020202020204" pitchFamily="34" charset="0"/>
                        <a:cs typeface="Arial" panose="020B0604020202020204" pitchFamily="34" charset="0"/>
                      </a:endParaRPr>
                    </a:p>
                  </a:txBody>
                  <a:tcPr/>
                </a:tc>
                <a:tc>
                  <a:txBody>
                    <a:bodyPr/>
                    <a:lstStyle/>
                    <a:p>
                      <a:r>
                        <a:rPr lang="en-GB" sz="2000" dirty="0">
                          <a:latin typeface="Arial" panose="020B0604020202020204" pitchFamily="34" charset="0"/>
                          <a:cs typeface="Arial" panose="020B0604020202020204" pitchFamily="34" charset="0"/>
                        </a:rPr>
                        <a:t>Subgroup Leads-Managing Attendance at Work, R&amp;R, Disciplinary</a:t>
                      </a:r>
                    </a:p>
                  </a:txBody>
                  <a:tcPr/>
                </a:tc>
                <a:tc>
                  <a:txBody>
                    <a:bodyPr/>
                    <a:lstStyle/>
                    <a:p>
                      <a:r>
                        <a:rPr lang="en-GB" sz="2000" dirty="0">
                          <a:latin typeface="Arial" panose="020B0604020202020204" pitchFamily="34" charset="0"/>
                          <a:cs typeface="Arial" panose="020B0604020202020204" pitchFamily="34" charset="0"/>
                        </a:rPr>
                        <a:t>May 2025</a:t>
                      </a:r>
                    </a:p>
                  </a:txBody>
                  <a:tcPr/>
                </a:tc>
                <a:tc>
                  <a:txBody>
                    <a:bodyPr/>
                    <a:lstStyle/>
                    <a:p>
                      <a:r>
                        <a:rPr lang="en-GB" sz="2000" b="1" dirty="0">
                          <a:latin typeface="Arial" panose="020B0604020202020204" pitchFamily="34" charset="0"/>
                          <a:cs typeface="Arial" panose="020B0604020202020204" pitchFamily="34" charset="0"/>
                        </a:rPr>
                        <a:t>In progress</a:t>
                      </a:r>
                    </a:p>
                  </a:txBody>
                  <a:tcPr>
                    <a:solidFill>
                      <a:schemeClr val="accent4"/>
                    </a:solidFill>
                  </a:tcPr>
                </a:tc>
                <a:extLst>
                  <a:ext uri="{0D108BD9-81ED-4DB2-BD59-A6C34878D82A}">
                    <a16:rowId xmlns:a16="http://schemas.microsoft.com/office/drawing/2014/main" val="743255461"/>
                  </a:ext>
                </a:extLst>
              </a:tr>
              <a:tr h="1166730">
                <a:tc>
                  <a:txBody>
                    <a:bodyPr/>
                    <a:lstStyle/>
                    <a:p>
                      <a:r>
                        <a:rPr lang="en-GB" sz="2000" b="1" dirty="0">
                          <a:latin typeface="Arial" panose="020B0604020202020204" pitchFamily="34" charset="0"/>
                          <a:cs typeface="Arial" panose="020B0604020202020204" pitchFamily="34" charset="0"/>
                        </a:rPr>
                        <a:t>Speaking Up Safely </a:t>
                      </a:r>
                      <a:r>
                        <a:rPr lang="en-GB" sz="2000" b="0" dirty="0">
                          <a:latin typeface="Arial" panose="020B0604020202020204" pitchFamily="34" charset="0"/>
                          <a:cs typeface="Arial" panose="020B0604020202020204" pitchFamily="34" charset="0"/>
                        </a:rPr>
                        <a:t>(Leaders that Live our Values, Well Planned, Equality, Diversity &amp; Belonging)</a:t>
                      </a:r>
                    </a:p>
                  </a:txBody>
                  <a:tcPr/>
                </a:tc>
                <a:tc>
                  <a:txBody>
                    <a:bodyPr/>
                    <a:lstStyle/>
                    <a:p>
                      <a:r>
                        <a:rPr lang="en-GB" sz="2000" dirty="0">
                          <a:latin typeface="Arial" panose="020B0604020202020204" pitchFamily="34" charset="0"/>
                          <a:cs typeface="Arial" panose="020B0604020202020204" pitchFamily="34" charset="0"/>
                        </a:rPr>
                        <a:t>We will ensure that the information we gather throughout this review is used in triangulation with relevant workforce data to inform our Action Plan and Next Steps</a:t>
                      </a:r>
                    </a:p>
                  </a:txBody>
                  <a:tcPr/>
                </a:tc>
                <a:tc>
                  <a:txBody>
                    <a:bodyPr/>
                    <a:lstStyle/>
                    <a:p>
                      <a:pPr marL="0" marR="0" lvl="0" indent="0" algn="l" defTabSz="1507846" rtl="0" eaLnBrk="1" fontAlgn="auto" latinLnBrk="0" hangingPunct="1">
                        <a:lnSpc>
                          <a:spcPct val="100000"/>
                        </a:lnSpc>
                        <a:spcBef>
                          <a:spcPts val="0"/>
                        </a:spcBef>
                        <a:spcAft>
                          <a:spcPts val="0"/>
                        </a:spcAft>
                        <a:buClrTx/>
                        <a:buSzTx/>
                        <a:buFontTx/>
                        <a:buNone/>
                        <a:tabLst/>
                        <a:defRPr/>
                      </a:pPr>
                      <a:r>
                        <a:rPr lang="en-GB" sz="2000" dirty="0">
                          <a:latin typeface="Arial" panose="020B0604020202020204" pitchFamily="34" charset="0"/>
                          <a:cs typeface="Arial" panose="020B0604020202020204" pitchFamily="34" charset="0"/>
                        </a:rPr>
                        <a:t>Core Members – Best Practice Review</a:t>
                      </a:r>
                    </a:p>
                  </a:txBody>
                  <a:tcPr/>
                </a:tc>
                <a:tc>
                  <a:txBody>
                    <a:bodyPr/>
                    <a:lstStyle/>
                    <a:p>
                      <a:r>
                        <a:rPr lang="en-GB" sz="2000" dirty="0">
                          <a:latin typeface="Arial" panose="020B0604020202020204" pitchFamily="34" charset="0"/>
                          <a:cs typeface="Arial" panose="020B0604020202020204" pitchFamily="34" charset="0"/>
                        </a:rPr>
                        <a:t>Ongoing</a:t>
                      </a:r>
                    </a:p>
                  </a:txBody>
                  <a:tcPr/>
                </a:tc>
                <a:tc>
                  <a:txBody>
                    <a:bodyPr/>
                    <a:lstStyle/>
                    <a:p>
                      <a:r>
                        <a:rPr lang="en-GB" sz="2000" b="1" dirty="0">
                          <a:solidFill>
                            <a:schemeClr val="tx1"/>
                          </a:solidFill>
                          <a:latin typeface="Arial" panose="020B0604020202020204" pitchFamily="34" charset="0"/>
                          <a:cs typeface="Arial" panose="020B0604020202020204" pitchFamily="34" charset="0"/>
                        </a:rPr>
                        <a:t>In progress</a:t>
                      </a:r>
                    </a:p>
                  </a:txBody>
                  <a:tcPr>
                    <a:solidFill>
                      <a:schemeClr val="accent4"/>
                    </a:solidFill>
                  </a:tcPr>
                </a:tc>
                <a:extLst>
                  <a:ext uri="{0D108BD9-81ED-4DB2-BD59-A6C34878D82A}">
                    <a16:rowId xmlns:a16="http://schemas.microsoft.com/office/drawing/2014/main" val="2971228306"/>
                  </a:ext>
                </a:extLst>
              </a:tr>
            </a:tbl>
          </a:graphicData>
        </a:graphic>
      </p:graphicFrame>
    </p:spTree>
    <p:extLst>
      <p:ext uri="{BB962C8B-B14F-4D97-AF65-F5344CB8AC3E}">
        <p14:creationId xmlns:p14="http://schemas.microsoft.com/office/powerpoint/2010/main" val="42626689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41253" y="244475"/>
            <a:ext cx="19010193" cy="361757"/>
          </a:xfrm>
        </p:spPr>
        <p:txBody>
          <a:bodyPr>
            <a:noAutofit/>
          </a:bodyPr>
          <a:lstStyle/>
          <a:p>
            <a:r>
              <a:rPr lang="pt-BR" sz="6596" dirty="0"/>
              <a:t>SBUHB Best Practice Review – Work ongoing &amp; Next Steps – 12 month plan</a:t>
            </a:r>
          </a:p>
        </p:txBody>
      </p:sp>
      <p:graphicFrame>
        <p:nvGraphicFramePr>
          <p:cNvPr id="3" name="Table 3">
            <a:extLst>
              <a:ext uri="{FF2B5EF4-FFF2-40B4-BE49-F238E27FC236}">
                <a16:creationId xmlns:a16="http://schemas.microsoft.com/office/drawing/2014/main" id="{44873521-549D-4CE0-9D57-E4963A9B3DBF}"/>
              </a:ext>
            </a:extLst>
          </p:cNvPr>
          <p:cNvGraphicFramePr>
            <a:graphicFrameLocks noGrp="1"/>
          </p:cNvGraphicFramePr>
          <p:nvPr>
            <p:extLst>
              <p:ext uri="{D42A27DB-BD31-4B8C-83A1-F6EECF244321}">
                <p14:modId xmlns:p14="http://schemas.microsoft.com/office/powerpoint/2010/main" val="267630"/>
              </p:ext>
            </p:extLst>
          </p:nvPr>
        </p:nvGraphicFramePr>
        <p:xfrm>
          <a:off x="666280" y="2073275"/>
          <a:ext cx="19010192" cy="7148138"/>
        </p:xfrm>
        <a:graphic>
          <a:graphicData uri="http://schemas.openxmlformats.org/drawingml/2006/table">
            <a:tbl>
              <a:tblPr firstRow="1" bandRow="1">
                <a:tableStyleId>{7DF18680-E054-41AD-8BC1-D1AEF772440D}</a:tableStyleId>
              </a:tblPr>
              <a:tblGrid>
                <a:gridCol w="6123352">
                  <a:extLst>
                    <a:ext uri="{9D8B030D-6E8A-4147-A177-3AD203B41FA5}">
                      <a16:colId xmlns:a16="http://schemas.microsoft.com/office/drawing/2014/main" val="3517881616"/>
                    </a:ext>
                  </a:extLst>
                </a:gridCol>
                <a:gridCol w="6702906">
                  <a:extLst>
                    <a:ext uri="{9D8B030D-6E8A-4147-A177-3AD203B41FA5}">
                      <a16:colId xmlns:a16="http://schemas.microsoft.com/office/drawing/2014/main" val="3197035183"/>
                    </a:ext>
                  </a:extLst>
                </a:gridCol>
                <a:gridCol w="2052201">
                  <a:extLst>
                    <a:ext uri="{9D8B030D-6E8A-4147-A177-3AD203B41FA5}">
                      <a16:colId xmlns:a16="http://schemas.microsoft.com/office/drawing/2014/main" val="2032468393"/>
                    </a:ext>
                  </a:extLst>
                </a:gridCol>
                <a:gridCol w="2736268">
                  <a:extLst>
                    <a:ext uri="{9D8B030D-6E8A-4147-A177-3AD203B41FA5}">
                      <a16:colId xmlns:a16="http://schemas.microsoft.com/office/drawing/2014/main" val="3231700276"/>
                    </a:ext>
                  </a:extLst>
                </a:gridCol>
                <a:gridCol w="1395465">
                  <a:extLst>
                    <a:ext uri="{9D8B030D-6E8A-4147-A177-3AD203B41FA5}">
                      <a16:colId xmlns:a16="http://schemas.microsoft.com/office/drawing/2014/main" val="4140113216"/>
                    </a:ext>
                  </a:extLst>
                </a:gridCol>
              </a:tblGrid>
              <a:tr h="1692218">
                <a:tc>
                  <a:txBody>
                    <a:bodyPr/>
                    <a:lstStyle/>
                    <a:p>
                      <a:r>
                        <a:rPr lang="en-GB" sz="3200" dirty="0"/>
                        <a:t>Objective/Alignment to People Strategy</a:t>
                      </a:r>
                    </a:p>
                  </a:txBody>
                  <a:tcPr/>
                </a:tc>
                <a:tc>
                  <a:txBody>
                    <a:bodyPr/>
                    <a:lstStyle/>
                    <a:p>
                      <a:r>
                        <a:rPr lang="en-GB" sz="3200" dirty="0"/>
                        <a:t>Action Plan</a:t>
                      </a:r>
                    </a:p>
                  </a:txBody>
                  <a:tcPr/>
                </a:tc>
                <a:tc>
                  <a:txBody>
                    <a:bodyPr/>
                    <a:lstStyle/>
                    <a:p>
                      <a:r>
                        <a:rPr lang="en-GB" sz="3200" dirty="0"/>
                        <a:t>Lead(s)</a:t>
                      </a:r>
                    </a:p>
                  </a:txBody>
                  <a:tcPr/>
                </a:tc>
                <a:tc>
                  <a:txBody>
                    <a:bodyPr/>
                    <a:lstStyle/>
                    <a:p>
                      <a:r>
                        <a:rPr lang="en-GB" sz="3200" dirty="0"/>
                        <a:t>Review Date</a:t>
                      </a:r>
                    </a:p>
                  </a:txBody>
                  <a:tcPr/>
                </a:tc>
                <a:tc>
                  <a:txBody>
                    <a:bodyPr/>
                    <a:lstStyle/>
                    <a:p>
                      <a:r>
                        <a:rPr lang="en-GB" sz="3200" dirty="0"/>
                        <a:t>Status</a:t>
                      </a:r>
                    </a:p>
                  </a:txBody>
                  <a:tcPr/>
                </a:tc>
                <a:extLst>
                  <a:ext uri="{0D108BD9-81ED-4DB2-BD59-A6C34878D82A}">
                    <a16:rowId xmlns:a16="http://schemas.microsoft.com/office/drawing/2014/main" val="1673503671"/>
                  </a:ext>
                </a:extLst>
              </a:tr>
              <a:tr h="1166730">
                <a:tc>
                  <a:txBody>
                    <a:bodyPr/>
                    <a:lstStyle/>
                    <a:p>
                      <a:pPr marL="0" marR="0" lvl="0" indent="0" algn="l" defTabSz="1507846" rtl="0" eaLnBrk="1" fontAlgn="auto" latinLnBrk="0" hangingPunct="1">
                        <a:lnSpc>
                          <a:spcPct val="100000"/>
                        </a:lnSpc>
                        <a:spcBef>
                          <a:spcPts val="0"/>
                        </a:spcBef>
                        <a:spcAft>
                          <a:spcPts val="0"/>
                        </a:spcAft>
                        <a:buClrTx/>
                        <a:buSzTx/>
                        <a:buFontTx/>
                        <a:buNone/>
                        <a:tabLst/>
                        <a:defRPr/>
                      </a:pPr>
                      <a:r>
                        <a:rPr lang="en-GB" sz="2000" b="1" dirty="0">
                          <a:solidFill>
                            <a:prstClr val="black"/>
                          </a:solidFill>
                          <a:latin typeface="Arial" panose="020B0604020202020204" pitchFamily="34" charset="0"/>
                          <a:ea typeface="Times New Roman" panose="02020603050405020304" pitchFamily="18" charset="0"/>
                          <a:cs typeface="Arial" panose="020B0604020202020204" pitchFamily="34" charset="0"/>
                        </a:rPr>
                        <a:t>Avoidable Employee Harm training </a:t>
                      </a:r>
                      <a:r>
                        <a:rPr lang="en-GB" sz="2000" b="0" dirty="0">
                          <a:solidFill>
                            <a:prstClr val="black"/>
                          </a:solidFill>
                          <a:latin typeface="Arial" panose="020B0604020202020204" pitchFamily="34" charset="0"/>
                          <a:ea typeface="Times New Roman" panose="02020603050405020304" pitchFamily="18" charset="0"/>
                          <a:cs typeface="Arial" panose="020B0604020202020204" pitchFamily="34" charset="0"/>
                        </a:rPr>
                        <a:t>(Leaders that Live our Values, Well Planned, Excellent Learning &amp; Education, Equality Diversity &amp; Belonging)</a:t>
                      </a:r>
                    </a:p>
                    <a:p>
                      <a:endParaRPr lang="en-GB" sz="2000" b="0" dirty="0"/>
                    </a:p>
                  </a:txBody>
                  <a:tcPr/>
                </a:tc>
                <a:tc>
                  <a:txBody>
                    <a:bodyPr/>
                    <a:lstStyle/>
                    <a:p>
                      <a:r>
                        <a:rPr lang="en-GB" sz="2000" dirty="0">
                          <a:solidFill>
                            <a:prstClr val="black"/>
                          </a:solidFill>
                          <a:latin typeface="Arial" panose="020B0604020202020204" pitchFamily="34" charset="0"/>
                          <a:ea typeface="Times New Roman" panose="02020603050405020304" pitchFamily="18" charset="0"/>
                          <a:cs typeface="Arial" panose="020B0604020202020204" pitchFamily="34" charset="0"/>
                        </a:rPr>
                        <a:t>The training rolled out across SBUHB, in partnership with Aneurin Bevan, has taken place, we will generate a local training module outlining how we can avoid employee harm and lead with compassion throughout the life cycle of a HR process </a:t>
                      </a:r>
                      <a:endParaRPr lang="en-GB" sz="2000" dirty="0"/>
                    </a:p>
                  </a:txBody>
                  <a:tcPr/>
                </a:tc>
                <a:tc>
                  <a:txBody>
                    <a:bodyPr/>
                    <a:lstStyle/>
                    <a:p>
                      <a:pPr marL="0" marR="0" lvl="0" indent="0" algn="l" defTabSz="1507846" rtl="0" eaLnBrk="1" fontAlgn="auto" latinLnBrk="0" hangingPunct="1">
                        <a:lnSpc>
                          <a:spcPct val="100000"/>
                        </a:lnSpc>
                        <a:spcBef>
                          <a:spcPts val="0"/>
                        </a:spcBef>
                        <a:spcAft>
                          <a:spcPts val="0"/>
                        </a:spcAft>
                        <a:buClrTx/>
                        <a:buSzTx/>
                        <a:buFontTx/>
                        <a:buNone/>
                        <a:tabLst/>
                        <a:defRPr/>
                      </a:pPr>
                      <a:r>
                        <a:rPr lang="en-GB" sz="2000" dirty="0">
                          <a:latin typeface="Arial" panose="020B0604020202020204" pitchFamily="34" charset="0"/>
                          <a:cs typeface="Arial" panose="020B0604020202020204" pitchFamily="34" charset="0"/>
                        </a:rPr>
                        <a:t>Subgroup Leads- R&amp;R, Disciplinary</a:t>
                      </a:r>
                    </a:p>
                    <a:p>
                      <a:endParaRPr lang="en-GB" sz="2000" dirty="0"/>
                    </a:p>
                  </a:txBody>
                  <a:tcPr/>
                </a:tc>
                <a:tc>
                  <a:txBody>
                    <a:bodyPr/>
                    <a:lstStyle/>
                    <a:p>
                      <a:r>
                        <a:rPr lang="en-GB" sz="2000" dirty="0">
                          <a:latin typeface="Arial" panose="020B0604020202020204" pitchFamily="34" charset="0"/>
                          <a:cs typeface="Arial" panose="020B0604020202020204" pitchFamily="34" charset="0"/>
                        </a:rPr>
                        <a:t>May 2025</a:t>
                      </a:r>
                    </a:p>
                  </a:txBody>
                  <a:tcPr/>
                </a:tc>
                <a:tc>
                  <a:txBody>
                    <a:bodyPr/>
                    <a:lstStyle/>
                    <a:p>
                      <a:r>
                        <a:rPr lang="en-GB" sz="2000" b="1" dirty="0">
                          <a:latin typeface="Arial" panose="020B0604020202020204" pitchFamily="34" charset="0"/>
                          <a:cs typeface="Arial" panose="020B0604020202020204" pitchFamily="34" charset="0"/>
                        </a:rPr>
                        <a:t>In progress</a:t>
                      </a:r>
                    </a:p>
                  </a:txBody>
                  <a:tcPr>
                    <a:solidFill>
                      <a:schemeClr val="accent4"/>
                    </a:solidFill>
                  </a:tcPr>
                </a:tc>
                <a:extLst>
                  <a:ext uri="{0D108BD9-81ED-4DB2-BD59-A6C34878D82A}">
                    <a16:rowId xmlns:a16="http://schemas.microsoft.com/office/drawing/2014/main" val="1184571279"/>
                  </a:ext>
                </a:extLst>
              </a:tr>
              <a:tr h="1166730">
                <a:tc>
                  <a:txBody>
                    <a:bodyPr/>
                    <a:lstStyle/>
                    <a:p>
                      <a:pPr marL="0" marR="0" lvl="0" indent="0" algn="l" defTabSz="1507846"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Management Review, Investigation Skills, Disciplinary Officer training </a:t>
                      </a: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(Engaged, Motivated &amp; Healthy, Well Planned, Leaders that Live our Values,</a:t>
                      </a:r>
                      <a:r>
                        <a:rPr lang="en-GB" sz="2000" b="0" dirty="0">
                          <a:solidFill>
                            <a:prstClr val="black"/>
                          </a:solidFill>
                          <a:latin typeface="Arial" panose="020B0604020202020204" pitchFamily="34" charset="0"/>
                          <a:ea typeface="Times New Roman" panose="02020603050405020304" pitchFamily="18" charset="0"/>
                          <a:cs typeface="Arial" panose="020B0604020202020204" pitchFamily="34" charset="0"/>
                        </a:rPr>
                        <a:t> Excellent Learning &amp; Education, Digitally Ready, Equality, Diversity &amp; Belonging)</a:t>
                      </a: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a:t>
                      </a:r>
                    </a:p>
                  </a:txBody>
                  <a:tcPr/>
                </a:tc>
                <a:tc>
                  <a:txBody>
                    <a:bodyPr/>
                    <a:lstStyle/>
                    <a:p>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We want to support our leaders to deal with cases in a consistent, compassionate, timely manner, informally where possible. We also recognise a need to expand the number of trained Disciplinary Officers to chair hearings and appeals.</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1507846" rtl="0" eaLnBrk="1" fontAlgn="auto" latinLnBrk="0" hangingPunct="1">
                        <a:lnSpc>
                          <a:spcPct val="100000"/>
                        </a:lnSpc>
                        <a:spcBef>
                          <a:spcPts val="0"/>
                        </a:spcBef>
                        <a:spcAft>
                          <a:spcPts val="0"/>
                        </a:spcAft>
                        <a:buClrTx/>
                        <a:buSzTx/>
                        <a:buFontTx/>
                        <a:buNone/>
                        <a:tabLst/>
                        <a:defRPr/>
                      </a:pPr>
                      <a:r>
                        <a:rPr lang="en-GB" sz="2000" dirty="0">
                          <a:latin typeface="Arial" panose="020B0604020202020204" pitchFamily="34" charset="0"/>
                          <a:cs typeface="Arial" panose="020B0604020202020204" pitchFamily="34" charset="0"/>
                        </a:rPr>
                        <a:t>Subgroup Leads-Managing Attendance at Work, R&amp;R, Disciplinary</a:t>
                      </a:r>
                    </a:p>
                  </a:txBody>
                  <a:tcPr/>
                </a:tc>
                <a:tc>
                  <a:txBody>
                    <a:bodyPr/>
                    <a:lstStyle/>
                    <a:p>
                      <a:r>
                        <a:rPr lang="en-GB" sz="2000" dirty="0">
                          <a:latin typeface="Arial" panose="020B0604020202020204" pitchFamily="34" charset="0"/>
                          <a:cs typeface="Arial" panose="020B0604020202020204" pitchFamily="34" charset="0"/>
                        </a:rPr>
                        <a:t>June 2025</a:t>
                      </a:r>
                    </a:p>
                  </a:txBody>
                  <a:tcPr/>
                </a:tc>
                <a:tc>
                  <a:txBody>
                    <a:bodyPr/>
                    <a:lstStyle/>
                    <a:p>
                      <a:r>
                        <a:rPr lang="en-GB" sz="2000" b="1" dirty="0">
                          <a:latin typeface="Arial" panose="020B0604020202020204" pitchFamily="34" charset="0"/>
                          <a:cs typeface="Arial" panose="020B0604020202020204" pitchFamily="34" charset="0"/>
                        </a:rPr>
                        <a:t>In progress</a:t>
                      </a:r>
                    </a:p>
                  </a:txBody>
                  <a:tcPr>
                    <a:solidFill>
                      <a:schemeClr val="accent4"/>
                    </a:solidFill>
                  </a:tcPr>
                </a:tc>
                <a:extLst>
                  <a:ext uri="{0D108BD9-81ED-4DB2-BD59-A6C34878D82A}">
                    <a16:rowId xmlns:a16="http://schemas.microsoft.com/office/drawing/2014/main" val="743255461"/>
                  </a:ext>
                </a:extLst>
              </a:tr>
              <a:tr h="1166730">
                <a:tc>
                  <a:txBody>
                    <a:bodyPr/>
                    <a:lstStyle/>
                    <a:p>
                      <a:r>
                        <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E-Learning/Training </a:t>
                      </a: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(Engaged, Motivated &amp; Healthy, Well Planned, Leaders that Live our Values,</a:t>
                      </a:r>
                      <a:r>
                        <a:rPr lang="en-GB" sz="2000" b="0" dirty="0">
                          <a:solidFill>
                            <a:prstClr val="black"/>
                          </a:solidFill>
                          <a:latin typeface="Arial" panose="020B0604020202020204" pitchFamily="34" charset="0"/>
                          <a:ea typeface="Times New Roman" panose="02020603050405020304" pitchFamily="18" charset="0"/>
                          <a:cs typeface="Arial" panose="020B0604020202020204" pitchFamily="34" charset="0"/>
                        </a:rPr>
                        <a:t> Excellent Learning &amp; Education, Digitally Ready, Equality, Diversity &amp; Belonging)</a:t>
                      </a: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a:t>
                      </a:r>
                      <a:endParaRPr lang="en-GB" sz="2000" b="0" dirty="0">
                        <a:latin typeface="Arial" panose="020B0604020202020204" pitchFamily="34" charset="0"/>
                        <a:cs typeface="Arial" panose="020B0604020202020204" pitchFamily="34" charset="0"/>
                      </a:endParaRPr>
                    </a:p>
                  </a:txBody>
                  <a:tcPr/>
                </a:tc>
                <a:tc>
                  <a:txBody>
                    <a:bodyPr/>
                    <a:lstStyle/>
                    <a:p>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We have begun to develop standardised training modules and bite size learning clips to educate compassionate leaders on a ‘just in time’ basis. This work will be accessible as a direct link from the Brilliant Basics platform to the HR Operations SharePoint page </a:t>
                      </a:r>
                      <a:endParaRPr lang="en-GB" sz="2000" dirty="0">
                        <a:latin typeface="Arial" panose="020B0604020202020204" pitchFamily="34" charset="0"/>
                        <a:cs typeface="Arial" panose="020B0604020202020204" pitchFamily="34" charset="0"/>
                      </a:endParaRPr>
                    </a:p>
                  </a:txBody>
                  <a:tcPr/>
                </a:tc>
                <a:tc>
                  <a:txBody>
                    <a:bodyPr/>
                    <a:lstStyle/>
                    <a:p>
                      <a:r>
                        <a:rPr lang="en-GB" sz="2000" dirty="0">
                          <a:latin typeface="Arial" panose="020B0604020202020204" pitchFamily="34" charset="0"/>
                          <a:cs typeface="Arial" panose="020B0604020202020204" pitchFamily="34" charset="0"/>
                        </a:rPr>
                        <a:t>Subgroup Leads- Managing Attendance at Work, R&amp;R, Disciplinary</a:t>
                      </a:r>
                    </a:p>
                  </a:txBody>
                  <a:tcPr/>
                </a:tc>
                <a:tc>
                  <a:txBody>
                    <a:bodyPr/>
                    <a:lstStyle/>
                    <a:p>
                      <a:r>
                        <a:rPr lang="en-GB" sz="2000" dirty="0">
                          <a:latin typeface="Arial" panose="020B0604020202020204" pitchFamily="34" charset="0"/>
                          <a:cs typeface="Arial" panose="020B0604020202020204" pitchFamily="34" charset="0"/>
                        </a:rPr>
                        <a:t>June 2025</a:t>
                      </a:r>
                    </a:p>
                  </a:txBody>
                  <a:tcPr/>
                </a:tc>
                <a:tc>
                  <a:txBody>
                    <a:bodyPr/>
                    <a:lstStyle/>
                    <a:p>
                      <a:r>
                        <a:rPr lang="en-GB" sz="2000" b="1" dirty="0">
                          <a:latin typeface="Arial" panose="020B0604020202020204" pitchFamily="34" charset="0"/>
                          <a:cs typeface="Arial" panose="020B0604020202020204" pitchFamily="34" charset="0"/>
                        </a:rPr>
                        <a:t>In progress</a:t>
                      </a:r>
                    </a:p>
                  </a:txBody>
                  <a:tcPr>
                    <a:solidFill>
                      <a:schemeClr val="accent4"/>
                    </a:solidFill>
                  </a:tcPr>
                </a:tc>
                <a:extLst>
                  <a:ext uri="{0D108BD9-81ED-4DB2-BD59-A6C34878D82A}">
                    <a16:rowId xmlns:a16="http://schemas.microsoft.com/office/drawing/2014/main" val="1124697823"/>
                  </a:ext>
                </a:extLst>
              </a:tr>
            </a:tbl>
          </a:graphicData>
        </a:graphic>
      </p:graphicFrame>
    </p:spTree>
    <p:extLst>
      <p:ext uri="{BB962C8B-B14F-4D97-AF65-F5344CB8AC3E}">
        <p14:creationId xmlns:p14="http://schemas.microsoft.com/office/powerpoint/2010/main" val="2437398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54792" y="829016"/>
            <a:ext cx="19010193" cy="361757"/>
          </a:xfrm>
        </p:spPr>
        <p:txBody>
          <a:bodyPr>
            <a:noAutofit/>
          </a:bodyPr>
          <a:lstStyle/>
          <a:p>
            <a:r>
              <a:rPr lang="pt-BR" sz="6596" dirty="0"/>
              <a:t>SBUHB Best Practice Review</a:t>
            </a:r>
          </a:p>
        </p:txBody>
      </p:sp>
      <p:sp>
        <p:nvSpPr>
          <p:cNvPr id="10" name="TextBox 9">
            <a:extLst>
              <a:ext uri="{FF2B5EF4-FFF2-40B4-BE49-F238E27FC236}">
                <a16:creationId xmlns:a16="http://schemas.microsoft.com/office/drawing/2014/main" id="{9A525958-339D-4583-B32F-051333B0FDD5}"/>
              </a:ext>
            </a:extLst>
          </p:cNvPr>
          <p:cNvSpPr txBox="1"/>
          <p:nvPr/>
        </p:nvSpPr>
        <p:spPr>
          <a:xfrm>
            <a:off x="678633" y="2116618"/>
            <a:ext cx="19010193" cy="5496056"/>
          </a:xfrm>
          <a:prstGeom prst="rect">
            <a:avLst/>
          </a:prstGeom>
          <a:noFill/>
          <a:ln>
            <a:solidFill>
              <a:srgbClr val="002060"/>
            </a:solidFill>
          </a:ln>
        </p:spPr>
        <p:txBody>
          <a:bodyPr wrap="square" rtlCol="0">
            <a:spAutoFit/>
          </a:bodyPr>
          <a:lstStyle/>
          <a:p>
            <a:pPr>
              <a:lnSpc>
                <a:spcPct val="115000"/>
              </a:lnSpc>
              <a:spcAft>
                <a:spcPts val="1800"/>
              </a:spcAft>
            </a:pPr>
            <a:r>
              <a:rPr lang="en-GB" sz="2200" dirty="0">
                <a:latin typeface="Arial" panose="020B0604020202020204" pitchFamily="34" charset="0"/>
                <a:ea typeface="Times New Roman" panose="02020603050405020304" pitchFamily="18" charset="0"/>
                <a:cs typeface="Arial" panose="020B0604020202020204" pitchFamily="34" charset="0"/>
              </a:rPr>
              <a:t>Our Big Conversation (2022) staff engagement programme enabled us to better understand what our staff and our Trade Union colleagues felt about working in Swansea Bay.</a:t>
            </a:r>
          </a:p>
          <a:p>
            <a:pPr>
              <a:lnSpc>
                <a:spcPct val="115000"/>
              </a:lnSpc>
              <a:spcAft>
                <a:spcPts val="1800"/>
              </a:spcAft>
            </a:pPr>
            <a:r>
              <a:rPr lang="en-GB" sz="2200" dirty="0">
                <a:latin typeface="Arial" panose="020B0604020202020204" pitchFamily="34" charset="0"/>
                <a:ea typeface="Times New Roman" panose="02020603050405020304" pitchFamily="18" charset="0"/>
                <a:cs typeface="Arial" panose="020B0604020202020204" pitchFamily="34" charset="0"/>
              </a:rPr>
              <a:t>This has helped to inform the creation of our:</a:t>
            </a:r>
          </a:p>
          <a:p>
            <a:pPr marL="457200" indent="-457200">
              <a:lnSpc>
                <a:spcPct val="115000"/>
              </a:lnSpc>
              <a:spcAft>
                <a:spcPts val="1800"/>
              </a:spcAft>
              <a:buFont typeface="Arial" panose="020B0604020202020204" pitchFamily="34" charset="0"/>
              <a:buChar char="•"/>
            </a:pPr>
            <a:r>
              <a:rPr lang="en-GB" sz="2200" dirty="0">
                <a:latin typeface="Arial" panose="020B0604020202020204" pitchFamily="34" charset="0"/>
                <a:ea typeface="Times New Roman" panose="02020603050405020304" pitchFamily="18" charset="0"/>
                <a:cs typeface="Arial" panose="020B0604020202020204" pitchFamily="34" charset="0"/>
              </a:rPr>
              <a:t>People Strategy; and</a:t>
            </a:r>
          </a:p>
          <a:p>
            <a:pPr marL="457200" indent="-457200">
              <a:lnSpc>
                <a:spcPct val="115000"/>
              </a:lnSpc>
              <a:spcAft>
                <a:spcPts val="1800"/>
              </a:spcAft>
              <a:buFont typeface="Arial" panose="020B0604020202020204" pitchFamily="34" charset="0"/>
              <a:buChar char="•"/>
            </a:pPr>
            <a:r>
              <a:rPr lang="en-GB" sz="2200" dirty="0">
                <a:latin typeface="Arial" panose="020B0604020202020204" pitchFamily="34" charset="0"/>
                <a:ea typeface="Times New Roman" panose="02020603050405020304" pitchFamily="18" charset="0"/>
                <a:cs typeface="Arial" panose="020B0604020202020204" pitchFamily="34" charset="0"/>
              </a:rPr>
              <a:t>Trade Union Compact</a:t>
            </a:r>
          </a:p>
          <a:p>
            <a:pPr>
              <a:lnSpc>
                <a:spcPct val="115000"/>
              </a:lnSpc>
              <a:spcAft>
                <a:spcPts val="1800"/>
              </a:spcAft>
            </a:pPr>
            <a:r>
              <a:rPr lang="en-GB" sz="2200" dirty="0">
                <a:latin typeface="Arial" panose="020B0604020202020204" pitchFamily="34" charset="0"/>
                <a:ea typeface="Times New Roman" panose="02020603050405020304" pitchFamily="18" charset="0"/>
                <a:cs typeface="Arial" panose="020B0604020202020204" pitchFamily="34" charset="0"/>
              </a:rPr>
              <a:t>In accordance with our People Strategy strategic aims: </a:t>
            </a:r>
            <a:r>
              <a:rPr lang="en-GB" sz="2200" i="1" dirty="0">
                <a:latin typeface="Arial" panose="020B0604020202020204" pitchFamily="34" charset="0"/>
                <a:ea typeface="Times New Roman" panose="02020603050405020304" pitchFamily="18" charset="0"/>
                <a:cs typeface="Arial" panose="020B0604020202020204" pitchFamily="34" charset="0"/>
              </a:rPr>
              <a:t>Engaged, Motivated &amp; Healthy</a:t>
            </a:r>
            <a:r>
              <a:rPr lang="en-GB" sz="2200" dirty="0">
                <a:latin typeface="Arial" panose="020B0604020202020204" pitchFamily="34" charset="0"/>
                <a:ea typeface="Times New Roman" panose="02020603050405020304" pitchFamily="18" charset="0"/>
                <a:cs typeface="Arial" panose="020B0604020202020204" pitchFamily="34" charset="0"/>
              </a:rPr>
              <a:t> and also </a:t>
            </a:r>
            <a:r>
              <a:rPr lang="en-GB" sz="2200" i="1" dirty="0">
                <a:latin typeface="Arial" panose="020B0604020202020204" pitchFamily="34" charset="0"/>
                <a:ea typeface="Times New Roman" panose="02020603050405020304" pitchFamily="18" charset="0"/>
                <a:cs typeface="Arial" panose="020B0604020202020204" pitchFamily="34" charset="0"/>
              </a:rPr>
              <a:t>Equality, Diversity &amp; Belonging</a:t>
            </a:r>
            <a:r>
              <a:rPr lang="en-GB" sz="2200" dirty="0">
                <a:latin typeface="Arial" panose="020B0604020202020204" pitchFamily="34" charset="0"/>
                <a:ea typeface="Times New Roman" panose="02020603050405020304" pitchFamily="18" charset="0"/>
                <a:cs typeface="Arial" panose="020B0604020202020204" pitchFamily="34" charset="0"/>
              </a:rPr>
              <a:t>, the wellbeing of our staff and providing positive working environments is crucial to achieving the Swansea Bay’s </a:t>
            </a:r>
            <a:r>
              <a:rPr lang="en-GB" sz="2200" i="1" dirty="0">
                <a:latin typeface="Arial" panose="020B0604020202020204" pitchFamily="34" charset="0"/>
                <a:ea typeface="Times New Roman" panose="02020603050405020304" pitchFamily="18" charset="0"/>
                <a:cs typeface="Arial" panose="020B0604020202020204" pitchFamily="34" charset="0"/>
              </a:rPr>
              <a:t>One Bay Way</a:t>
            </a:r>
            <a:r>
              <a:rPr lang="en-GB" sz="2200" dirty="0">
                <a:latin typeface="Arial" panose="020B0604020202020204" pitchFamily="34" charset="0"/>
                <a:ea typeface="Times New Roman" panose="02020603050405020304" pitchFamily="18" charset="0"/>
                <a:cs typeface="Arial" panose="020B0604020202020204" pitchFamily="34" charset="0"/>
              </a:rPr>
              <a:t>. To achieve this, we recognise the proven research available that directly correlates physical and psychosocially safe environments with improved performance and workplace engagement. In order to create a psychologically safe working environment, we must acknowledge and address the risks and potential for harm to employee wellbeing that may occur as a result of inappropriate or suboptimal deployment of workforce processes and policies. </a:t>
            </a:r>
          </a:p>
          <a:p>
            <a:pPr>
              <a:lnSpc>
                <a:spcPct val="115000"/>
              </a:lnSpc>
              <a:spcAft>
                <a:spcPts val="1800"/>
              </a:spcAft>
            </a:pPr>
            <a:r>
              <a:rPr lang="en-GB" sz="2200" dirty="0">
                <a:latin typeface="Arial" panose="020B0604020202020204" pitchFamily="34" charset="0"/>
                <a:ea typeface="Times New Roman" panose="02020603050405020304" pitchFamily="18" charset="0"/>
                <a:cs typeface="Arial" panose="020B0604020202020204" pitchFamily="34" charset="0"/>
              </a:rPr>
              <a:t>We launched our Best Practice Review in 2023. </a:t>
            </a:r>
          </a:p>
        </p:txBody>
      </p:sp>
    </p:spTree>
    <p:extLst>
      <p:ext uri="{BB962C8B-B14F-4D97-AF65-F5344CB8AC3E}">
        <p14:creationId xmlns:p14="http://schemas.microsoft.com/office/powerpoint/2010/main" val="17632819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54792" y="829016"/>
            <a:ext cx="19010193" cy="361757"/>
          </a:xfrm>
        </p:spPr>
        <p:txBody>
          <a:bodyPr>
            <a:noAutofit/>
          </a:bodyPr>
          <a:lstStyle/>
          <a:p>
            <a:r>
              <a:rPr lang="pt-BR" sz="6596" dirty="0"/>
              <a:t>SBUHB Best Practice Review</a:t>
            </a:r>
          </a:p>
        </p:txBody>
      </p:sp>
      <p:sp>
        <p:nvSpPr>
          <p:cNvPr id="12" name="TextBox 11">
            <a:extLst>
              <a:ext uri="{FF2B5EF4-FFF2-40B4-BE49-F238E27FC236}">
                <a16:creationId xmlns:a16="http://schemas.microsoft.com/office/drawing/2014/main" id="{72642995-EB7E-4FA7-A361-DD159096BA83}"/>
              </a:ext>
            </a:extLst>
          </p:cNvPr>
          <p:cNvSpPr txBox="1"/>
          <p:nvPr/>
        </p:nvSpPr>
        <p:spPr>
          <a:xfrm>
            <a:off x="8066095" y="5248396"/>
            <a:ext cx="3368231" cy="1200329"/>
          </a:xfrm>
          <a:prstGeom prst="rect">
            <a:avLst/>
          </a:prstGeom>
          <a:solidFill>
            <a:schemeClr val="accent1">
              <a:lumMod val="20000"/>
              <a:lumOff val="80000"/>
            </a:schemeClr>
          </a:solidFill>
          <a:ln cap="rnd">
            <a:solidFill>
              <a:schemeClr val="bg1"/>
            </a:solidFill>
          </a:ln>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Best Practice Review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 person-centred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approach</a:t>
            </a:r>
          </a:p>
        </p:txBody>
      </p:sp>
      <p:sp>
        <p:nvSpPr>
          <p:cNvPr id="13" name="TextBox 12">
            <a:extLst>
              <a:ext uri="{FF2B5EF4-FFF2-40B4-BE49-F238E27FC236}">
                <a16:creationId xmlns:a16="http://schemas.microsoft.com/office/drawing/2014/main" id="{62A16257-8C6A-4AB8-95ED-221A0E5A827C}"/>
              </a:ext>
            </a:extLst>
          </p:cNvPr>
          <p:cNvSpPr txBox="1"/>
          <p:nvPr/>
        </p:nvSpPr>
        <p:spPr>
          <a:xfrm>
            <a:off x="12053625" y="5270982"/>
            <a:ext cx="2787943" cy="1200329"/>
          </a:xfrm>
          <a:prstGeom prst="rect">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Deep dive into the data: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Understand baseline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&amp; hot spot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areas </a:t>
            </a:r>
          </a:p>
        </p:txBody>
      </p:sp>
      <p:sp>
        <p:nvSpPr>
          <p:cNvPr id="14" name="TextBox 13">
            <a:extLst>
              <a:ext uri="{FF2B5EF4-FFF2-40B4-BE49-F238E27FC236}">
                <a16:creationId xmlns:a16="http://schemas.microsoft.com/office/drawing/2014/main" id="{09A8000C-7BBC-4A3F-AB07-B7693C203357}"/>
              </a:ext>
            </a:extLst>
          </p:cNvPr>
          <p:cNvSpPr txBox="1"/>
          <p:nvPr/>
        </p:nvSpPr>
        <p:spPr>
          <a:xfrm>
            <a:off x="11540656" y="2743089"/>
            <a:ext cx="3877985" cy="1477328"/>
          </a:xfrm>
          <a:prstGeom prst="rect">
            <a:avLst/>
          </a:prstGeom>
          <a:solidFill>
            <a:schemeClr val="accent1">
              <a:lumMod val="20000"/>
              <a:lumOff val="80000"/>
            </a:schemeClr>
          </a:solidFill>
          <a:ln cap="rnd">
            <a:solidFill>
              <a:schemeClr val="bg1"/>
            </a:solidFill>
          </a:ln>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Coach &amp; develop our Leaders 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HR Policy &amp; Best Practice e.g.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Employee Investigations: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Avoiding Employee Harm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Training Programme</a:t>
            </a:r>
          </a:p>
        </p:txBody>
      </p:sp>
      <p:sp>
        <p:nvSpPr>
          <p:cNvPr id="15" name="TextBox 14">
            <a:extLst>
              <a:ext uri="{FF2B5EF4-FFF2-40B4-BE49-F238E27FC236}">
                <a16:creationId xmlns:a16="http://schemas.microsoft.com/office/drawing/2014/main" id="{808795CE-4E99-4594-BBE6-E90E1F8A1051}"/>
              </a:ext>
            </a:extLst>
          </p:cNvPr>
          <p:cNvSpPr txBox="1"/>
          <p:nvPr/>
        </p:nvSpPr>
        <p:spPr>
          <a:xfrm>
            <a:off x="11243142" y="7288484"/>
            <a:ext cx="3583033" cy="1200329"/>
          </a:xfrm>
          <a:prstGeom prst="rect">
            <a:avLst/>
          </a:prstGeom>
          <a:solidFill>
            <a:schemeClr val="accent1">
              <a:lumMod val="20000"/>
              <a:lumOff val="80000"/>
            </a:schemeClr>
          </a:solidFill>
          <a:ln cap="rnd">
            <a:solidFill>
              <a:schemeClr val="bg1"/>
            </a:solidFill>
          </a:ln>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Learning from Events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Analyse cases which were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managed which potentially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caused harm to our employees</a:t>
            </a:r>
          </a:p>
        </p:txBody>
      </p:sp>
      <p:sp>
        <p:nvSpPr>
          <p:cNvPr id="16" name="TextBox 15">
            <a:extLst>
              <a:ext uri="{FF2B5EF4-FFF2-40B4-BE49-F238E27FC236}">
                <a16:creationId xmlns:a16="http://schemas.microsoft.com/office/drawing/2014/main" id="{50EA36B2-7F85-4917-AE93-94235F0B6001}"/>
              </a:ext>
            </a:extLst>
          </p:cNvPr>
          <p:cNvSpPr txBox="1"/>
          <p:nvPr/>
        </p:nvSpPr>
        <p:spPr>
          <a:xfrm>
            <a:off x="7327759" y="7301098"/>
            <a:ext cx="3441968" cy="646331"/>
          </a:xfrm>
          <a:prstGeom prst="rect">
            <a:avLst/>
          </a:prstGeom>
          <a:solidFill>
            <a:schemeClr val="accent1">
              <a:lumMod val="20000"/>
              <a:lumOff val="80000"/>
            </a:schemeClr>
          </a:solidFill>
          <a:ln cap="rnd">
            <a:solidFill>
              <a:schemeClr val="bg1"/>
            </a:solidFill>
          </a:ln>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Monitor our success through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feedback and data</a:t>
            </a:r>
          </a:p>
        </p:txBody>
      </p:sp>
      <p:sp>
        <p:nvSpPr>
          <p:cNvPr id="17" name="TextBox 16">
            <a:extLst>
              <a:ext uri="{FF2B5EF4-FFF2-40B4-BE49-F238E27FC236}">
                <a16:creationId xmlns:a16="http://schemas.microsoft.com/office/drawing/2014/main" id="{3C29A9D1-9315-418D-B1C1-240BE01CC35D}"/>
              </a:ext>
            </a:extLst>
          </p:cNvPr>
          <p:cNvSpPr txBox="1"/>
          <p:nvPr/>
        </p:nvSpPr>
        <p:spPr>
          <a:xfrm>
            <a:off x="7432435" y="2595529"/>
            <a:ext cx="3232616" cy="1477328"/>
          </a:xfrm>
          <a:prstGeom prst="rect">
            <a:avLst/>
          </a:prstGeom>
          <a:solidFill>
            <a:schemeClr val="accent1">
              <a:lumMod val="20000"/>
              <a:lumOff val="80000"/>
            </a:schemeClr>
          </a:solidFill>
          <a:ln cap="rnd">
            <a:solidFill>
              <a:schemeClr val="bg1"/>
            </a:solidFill>
          </a:ln>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Working in partnership with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staff side to ensure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our employees are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supported whilst going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through a HR Process</a:t>
            </a:r>
          </a:p>
        </p:txBody>
      </p:sp>
      <p:sp>
        <p:nvSpPr>
          <p:cNvPr id="18" name="TextBox 17">
            <a:extLst>
              <a:ext uri="{FF2B5EF4-FFF2-40B4-BE49-F238E27FC236}">
                <a16:creationId xmlns:a16="http://schemas.microsoft.com/office/drawing/2014/main" id="{7565DEBC-7C95-4C0F-9DDC-0076A0EB2D84}"/>
              </a:ext>
            </a:extLst>
          </p:cNvPr>
          <p:cNvSpPr txBox="1"/>
          <p:nvPr/>
        </p:nvSpPr>
        <p:spPr>
          <a:xfrm>
            <a:off x="4795143" y="5445420"/>
            <a:ext cx="2621230" cy="1200329"/>
          </a:xfrm>
          <a:prstGeom prst="rect">
            <a:avLst/>
          </a:prstGeom>
          <a:solidFill>
            <a:schemeClr val="accent1">
              <a:lumMod val="20000"/>
              <a:lumOff val="80000"/>
            </a:schemeClr>
          </a:solidFill>
          <a:ln cap="rnd">
            <a:solidFill>
              <a:schemeClr val="bg1"/>
            </a:solidFill>
          </a:ln>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Feedback from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key stakeholders 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policy &amp; practice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Continuously Improve</a:t>
            </a:r>
          </a:p>
        </p:txBody>
      </p:sp>
      <p:sp>
        <p:nvSpPr>
          <p:cNvPr id="19" name="TextBox 18">
            <a:extLst>
              <a:ext uri="{FF2B5EF4-FFF2-40B4-BE49-F238E27FC236}">
                <a16:creationId xmlns:a16="http://schemas.microsoft.com/office/drawing/2014/main" id="{49A76F8A-EAB3-47E3-A370-9C9C98AE7C22}"/>
              </a:ext>
            </a:extLst>
          </p:cNvPr>
          <p:cNvSpPr txBox="1"/>
          <p:nvPr/>
        </p:nvSpPr>
        <p:spPr>
          <a:xfrm>
            <a:off x="617066" y="2116618"/>
            <a:ext cx="4078361"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u="sng" dirty="0">
                <a:solidFill>
                  <a:srgbClr val="002060"/>
                </a:solidFill>
                <a:latin typeface="Arial" panose="020B0604020202020204" pitchFamily="34" charset="0"/>
                <a:cs typeface="Arial" panose="020B0604020202020204" pitchFamily="34" charset="0"/>
              </a:rPr>
              <a:t>Key Factors for Success</a:t>
            </a:r>
            <a:endParaRPr kumimoji="0" lang="en-GB" sz="2800" b="0" i="0" u="sng"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cxnSp>
        <p:nvCxnSpPr>
          <p:cNvPr id="22" name="Straight Arrow Connector 21">
            <a:extLst>
              <a:ext uri="{FF2B5EF4-FFF2-40B4-BE49-F238E27FC236}">
                <a16:creationId xmlns:a16="http://schemas.microsoft.com/office/drawing/2014/main" id="{3B13BFE4-9209-4BE2-A9E9-8AA191B6EC25}"/>
              </a:ext>
            </a:extLst>
          </p:cNvPr>
          <p:cNvCxnSpPr>
            <a:cxnSpLocks/>
          </p:cNvCxnSpPr>
          <p:nvPr/>
        </p:nvCxnSpPr>
        <p:spPr>
          <a:xfrm>
            <a:off x="9048743" y="4150104"/>
            <a:ext cx="0" cy="10935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00C1F132-CC72-49CB-B2B8-92265761ED9D}"/>
              </a:ext>
            </a:extLst>
          </p:cNvPr>
          <p:cNvCxnSpPr/>
          <p:nvPr/>
        </p:nvCxnSpPr>
        <p:spPr>
          <a:xfrm flipH="1">
            <a:off x="11118850" y="4218202"/>
            <a:ext cx="984180" cy="10301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B4D6C27A-4E4F-47F3-82D0-AF6504A32E80}"/>
              </a:ext>
            </a:extLst>
          </p:cNvPr>
          <p:cNvCxnSpPr/>
          <p:nvPr/>
        </p:nvCxnSpPr>
        <p:spPr>
          <a:xfrm>
            <a:off x="7416373" y="5848560"/>
            <a:ext cx="56989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8F25320D-446B-40B8-B6AB-528014031D41}"/>
              </a:ext>
            </a:extLst>
          </p:cNvPr>
          <p:cNvCxnSpPr>
            <a:cxnSpLocks/>
          </p:cNvCxnSpPr>
          <p:nvPr/>
        </p:nvCxnSpPr>
        <p:spPr>
          <a:xfrm flipH="1" flipV="1">
            <a:off x="11483731" y="5816072"/>
            <a:ext cx="569894"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C3DE3DD7-B077-42FA-93F5-B835A4ED5CD9}"/>
              </a:ext>
            </a:extLst>
          </p:cNvPr>
          <p:cNvCxnSpPr>
            <a:cxnSpLocks/>
          </p:cNvCxnSpPr>
          <p:nvPr/>
        </p:nvCxnSpPr>
        <p:spPr>
          <a:xfrm flipV="1">
            <a:off x="8975627" y="6471312"/>
            <a:ext cx="0" cy="7659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5F3E2B81-8DA9-4D1D-8EFD-0C6240DD4620}"/>
              </a:ext>
            </a:extLst>
          </p:cNvPr>
          <p:cNvCxnSpPr/>
          <p:nvPr/>
        </p:nvCxnSpPr>
        <p:spPr>
          <a:xfrm flipH="1" flipV="1">
            <a:off x="11227080" y="6542465"/>
            <a:ext cx="679380" cy="7460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35573EA0-2B71-4D91-92CA-9D16C3B6D359}"/>
              </a:ext>
            </a:extLst>
          </p:cNvPr>
          <p:cNvSpPr txBox="1"/>
          <p:nvPr/>
        </p:nvSpPr>
        <p:spPr>
          <a:xfrm>
            <a:off x="4100164" y="3513133"/>
            <a:ext cx="3121368" cy="1200329"/>
          </a:xfrm>
          <a:prstGeom prst="rect">
            <a:avLst/>
          </a:prstGeom>
          <a:solidFill>
            <a:schemeClr val="accent1">
              <a:lumMod val="20000"/>
              <a:lumOff val="80000"/>
            </a:schemeClr>
          </a:solidFill>
          <a:ln cap="rnd">
            <a:solidFill>
              <a:schemeClr val="bg1"/>
            </a:solidFill>
          </a:ln>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Monthly HR Team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prstClr val="black"/>
                </a:solidFill>
                <a:latin typeface="Arial" panose="020B0604020202020204" pitchFamily="34" charset="0"/>
                <a:cs typeface="Arial" panose="020B0604020202020204" pitchFamily="34" charset="0"/>
              </a:rPr>
              <a:t>Reflective Practice –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Identify opportunities for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prstClr val="black"/>
                </a:solidFill>
                <a:latin typeface="Arial" panose="020B0604020202020204" pitchFamily="34" charset="0"/>
                <a:cs typeface="Arial" panose="020B0604020202020204" pitchFamily="34" charset="0"/>
              </a:rPr>
              <a:t>Learning and development</a:t>
            </a:r>
            <a:endPar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cxnSp>
        <p:nvCxnSpPr>
          <p:cNvPr id="21" name="Straight Arrow Connector 20">
            <a:extLst>
              <a:ext uri="{FF2B5EF4-FFF2-40B4-BE49-F238E27FC236}">
                <a16:creationId xmlns:a16="http://schemas.microsoft.com/office/drawing/2014/main" id="{F6EE69EA-39BC-40FD-BE57-A09D581F8102}"/>
              </a:ext>
            </a:extLst>
          </p:cNvPr>
          <p:cNvCxnSpPr>
            <a:cxnSpLocks/>
          </p:cNvCxnSpPr>
          <p:nvPr/>
        </p:nvCxnSpPr>
        <p:spPr>
          <a:xfrm>
            <a:off x="7221532" y="4511675"/>
            <a:ext cx="844563" cy="7319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202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41253" y="244475"/>
            <a:ext cx="19010193" cy="361757"/>
          </a:xfrm>
        </p:spPr>
        <p:txBody>
          <a:bodyPr>
            <a:noAutofit/>
          </a:bodyPr>
          <a:lstStyle/>
          <a:p>
            <a:r>
              <a:rPr lang="pt-BR" sz="6596" dirty="0"/>
              <a:t>SBUHB Best Practice Review – Themes identified</a:t>
            </a:r>
          </a:p>
        </p:txBody>
      </p:sp>
      <p:sp>
        <p:nvSpPr>
          <p:cNvPr id="10" name="TextBox 9">
            <a:extLst>
              <a:ext uri="{FF2B5EF4-FFF2-40B4-BE49-F238E27FC236}">
                <a16:creationId xmlns:a16="http://schemas.microsoft.com/office/drawing/2014/main" id="{9A525958-339D-4583-B32F-051333B0FDD5}"/>
              </a:ext>
            </a:extLst>
          </p:cNvPr>
          <p:cNvSpPr txBox="1"/>
          <p:nvPr/>
        </p:nvSpPr>
        <p:spPr>
          <a:xfrm>
            <a:off x="641253" y="2530475"/>
            <a:ext cx="18593616" cy="5845383"/>
          </a:xfrm>
          <a:prstGeom prst="rect">
            <a:avLst/>
          </a:prstGeom>
          <a:noFill/>
          <a:ln>
            <a:noFill/>
          </a:ln>
        </p:spPr>
        <p:txBody>
          <a:bodyPr wrap="square" rtlCol="0">
            <a:spAutoFit/>
          </a:bodyPr>
          <a:lstStyle/>
          <a:p>
            <a:pPr marR="0" lvl="0" algn="l" defTabSz="914400" rtl="0" eaLnBrk="1" fontAlgn="auto" latinLnBrk="0" hangingPunct="1">
              <a:lnSpc>
                <a:spcPct val="115000"/>
              </a:lnSpc>
              <a:spcBef>
                <a:spcPts val="0"/>
              </a:spcBef>
              <a:spcAft>
                <a:spcPts val="1800"/>
              </a:spcAft>
              <a:buClrTx/>
              <a:buSzTx/>
              <a:tabLst/>
              <a:defRPr/>
            </a:pPr>
            <a:r>
              <a:rPr lang="en-GB" sz="2800" b="1" dirty="0">
                <a:solidFill>
                  <a:prstClr val="black"/>
                </a:solidFill>
                <a:latin typeface="Arial" panose="020B0604020202020204" pitchFamily="34" charset="0"/>
                <a:ea typeface="Times New Roman" panose="02020603050405020304" pitchFamily="18" charset="0"/>
                <a:cs typeface="Arial" panose="020B0604020202020204" pitchFamily="34" charset="0"/>
              </a:rPr>
              <a:t>Feedback we’ve received from employees, leaders and Trade Union representatives:</a:t>
            </a:r>
          </a:p>
          <a:p>
            <a:pPr marL="457200" marR="0" lvl="0" indent="-4572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lang="en-GB" sz="2800" dirty="0">
                <a:solidFill>
                  <a:prstClr val="black"/>
                </a:solidFill>
                <a:latin typeface="Arial" panose="020B0604020202020204" pitchFamily="34" charset="0"/>
                <a:ea typeface="Times New Roman" panose="02020603050405020304" pitchFamily="18" charset="0"/>
                <a:cs typeface="Arial" panose="020B0604020202020204" pitchFamily="34" charset="0"/>
              </a:rPr>
              <a:t>HR processes taking too long </a:t>
            </a:r>
          </a:p>
          <a:p>
            <a:pPr marL="457200" marR="0" lvl="0" indent="-4572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kumimoji="0" lang="en-GB" sz="280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Wrong policy implemented</a:t>
            </a:r>
            <a:endParaRPr lang="en-GB" sz="2800" dirty="0">
              <a:solidFill>
                <a:prstClr val="black"/>
              </a:solidFill>
              <a:latin typeface="Arial" panose="020B0604020202020204" pitchFamily="34" charset="0"/>
              <a:ea typeface="Times New Roman" panose="02020603050405020304" pitchFamily="18" charset="0"/>
              <a:cs typeface="Arial" panose="020B0604020202020204" pitchFamily="34" charset="0"/>
            </a:endParaRPr>
          </a:p>
          <a:p>
            <a:pPr marL="457200" marR="0" lvl="0" indent="-4572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kumimoji="0" lang="en-GB" sz="280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Lack of c</a:t>
            </a:r>
            <a:r>
              <a:rPr lang="en-GB" sz="2800" dirty="0" err="1">
                <a:solidFill>
                  <a:prstClr val="black"/>
                </a:solidFill>
                <a:latin typeface="Arial" panose="020B0604020202020204" pitchFamily="34" charset="0"/>
                <a:ea typeface="Times New Roman" panose="02020603050405020304" pitchFamily="18" charset="0"/>
                <a:cs typeface="Arial" panose="020B0604020202020204" pitchFamily="34" charset="0"/>
              </a:rPr>
              <a:t>ommunication</a:t>
            </a:r>
            <a:r>
              <a:rPr lang="en-GB" sz="2800" dirty="0">
                <a:solidFill>
                  <a:prstClr val="black"/>
                </a:solidFill>
                <a:latin typeface="Arial" panose="020B0604020202020204" pitchFamily="34" charset="0"/>
                <a:ea typeface="Times New Roman" panose="02020603050405020304" pitchFamily="18" charset="0"/>
                <a:cs typeface="Arial" panose="020B0604020202020204" pitchFamily="34" charset="0"/>
              </a:rPr>
              <a:t> during HR process</a:t>
            </a:r>
          </a:p>
          <a:p>
            <a:pPr marL="457200" lvl="0" indent="-457200">
              <a:lnSpc>
                <a:spcPct val="115000"/>
              </a:lnSpc>
              <a:spcAft>
                <a:spcPts val="1000"/>
              </a:spcAft>
              <a:buFont typeface="Arial" panose="020B0604020202020204" pitchFamily="34" charset="0"/>
              <a:buChar char="•"/>
            </a:pPr>
            <a:r>
              <a:rPr lang="en-GB" sz="2800" dirty="0">
                <a:effectLst/>
                <a:latin typeface="Arial" panose="020B0604020202020204" pitchFamily="34" charset="0"/>
                <a:ea typeface="Times New Roman" panose="02020603050405020304" pitchFamily="18" charset="0"/>
                <a:cs typeface="Arial" panose="020B0604020202020204" pitchFamily="34" charset="0"/>
              </a:rPr>
              <a:t>Processes are felt to be punitive rather than restorative</a:t>
            </a:r>
            <a:endParaRPr lang="en-GB" sz="2800" dirty="0">
              <a:effectLst/>
              <a:latin typeface="Arial" panose="020B0604020202020204" pitchFamily="34" charset="0"/>
              <a:ea typeface="Calibri" panose="020F0502020204030204" pitchFamily="34" charset="0"/>
              <a:cs typeface="Arial" panose="020B0604020202020204" pitchFamily="34" charset="0"/>
            </a:endParaRPr>
          </a:p>
          <a:p>
            <a:pPr marL="457200" lvl="0" indent="-457200">
              <a:lnSpc>
                <a:spcPct val="115000"/>
              </a:lnSpc>
              <a:spcAft>
                <a:spcPts val="1000"/>
              </a:spcAft>
              <a:buFont typeface="Arial" panose="020B0604020202020204" pitchFamily="34" charset="0"/>
              <a:buChar char="•"/>
            </a:pPr>
            <a:r>
              <a:rPr lang="en-GB" sz="2800" dirty="0">
                <a:effectLst/>
                <a:latin typeface="Arial" panose="020B0604020202020204" pitchFamily="34" charset="0"/>
                <a:ea typeface="Times New Roman" panose="02020603050405020304" pitchFamily="18" charset="0"/>
                <a:cs typeface="Arial" panose="020B0604020202020204" pitchFamily="34" charset="0"/>
              </a:rPr>
              <a:t>Processes can be stressful for all those involved (including management) </a:t>
            </a:r>
            <a:endParaRPr lang="en-GB" sz="2800" dirty="0">
              <a:effectLst/>
              <a:latin typeface="Arial" panose="020B0604020202020204" pitchFamily="34" charset="0"/>
              <a:ea typeface="Calibri" panose="020F0502020204030204" pitchFamily="34" charset="0"/>
              <a:cs typeface="Arial" panose="020B0604020202020204" pitchFamily="34" charset="0"/>
            </a:endParaRPr>
          </a:p>
          <a:p>
            <a:pPr marL="457200" lvl="0" indent="-457200">
              <a:lnSpc>
                <a:spcPct val="115000"/>
              </a:lnSpc>
              <a:spcAft>
                <a:spcPts val="1000"/>
              </a:spcAft>
              <a:buFont typeface="Arial" panose="020B0604020202020204" pitchFamily="34" charset="0"/>
              <a:buChar char="•"/>
            </a:pPr>
            <a:r>
              <a:rPr lang="en-GB" sz="2800" dirty="0">
                <a:effectLst/>
                <a:latin typeface="Arial" panose="020B0604020202020204" pitchFamily="34" charset="0"/>
                <a:ea typeface="Times New Roman" panose="02020603050405020304" pitchFamily="18" charset="0"/>
                <a:cs typeface="Arial" panose="020B0604020202020204" pitchFamily="34" charset="0"/>
              </a:rPr>
              <a:t>Processes can be confusing</a:t>
            </a:r>
            <a:endParaRPr lang="en-GB" sz="2800"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endParaRPr lang="en-GB" sz="2200" b="1" dirty="0">
              <a:solidFill>
                <a:prstClr val="black"/>
              </a:solidFill>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endPar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0736205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41253" y="244475"/>
            <a:ext cx="19010193" cy="361757"/>
          </a:xfrm>
        </p:spPr>
        <p:txBody>
          <a:bodyPr>
            <a:noAutofit/>
          </a:bodyPr>
          <a:lstStyle/>
          <a:p>
            <a:r>
              <a:rPr lang="pt-BR" sz="6596" dirty="0"/>
              <a:t>SBUHB Best Practice Review – </a:t>
            </a:r>
          </a:p>
          <a:p>
            <a:r>
              <a:rPr lang="pt-BR" sz="6596" dirty="0"/>
              <a:t>9 month overview of our data</a:t>
            </a:r>
          </a:p>
        </p:txBody>
      </p:sp>
      <p:graphicFrame>
        <p:nvGraphicFramePr>
          <p:cNvPr id="3" name="Object 2">
            <a:extLst>
              <a:ext uri="{FF2B5EF4-FFF2-40B4-BE49-F238E27FC236}">
                <a16:creationId xmlns:a16="http://schemas.microsoft.com/office/drawing/2014/main" id="{A0C3F541-BA8E-4951-B332-8798D371028C}"/>
              </a:ext>
            </a:extLst>
          </p:cNvPr>
          <p:cNvGraphicFramePr>
            <a:graphicFrameLocks noChangeAspect="1"/>
          </p:cNvGraphicFramePr>
          <p:nvPr>
            <p:extLst>
              <p:ext uri="{D42A27DB-BD31-4B8C-83A1-F6EECF244321}">
                <p14:modId xmlns:p14="http://schemas.microsoft.com/office/powerpoint/2010/main" val="3674976028"/>
              </p:ext>
            </p:extLst>
          </p:nvPr>
        </p:nvGraphicFramePr>
        <p:xfrm>
          <a:off x="3422650" y="2383140"/>
          <a:ext cx="11728855" cy="1887587"/>
        </p:xfrm>
        <a:graphic>
          <a:graphicData uri="http://schemas.openxmlformats.org/presentationml/2006/ole">
            <mc:AlternateContent xmlns:mc="http://schemas.openxmlformats.org/markup-compatibility/2006">
              <mc:Choice xmlns:v="urn:schemas-microsoft-com:vml" Requires="v">
                <p:oleObj name="Worksheet" r:id="rId3" imgW="4616388" imgH="742950" progId="Excel.Sheet.12">
                  <p:embed/>
                </p:oleObj>
              </mc:Choice>
              <mc:Fallback>
                <p:oleObj name="Worksheet" r:id="rId3" imgW="4616388" imgH="742950" progId="Excel.Sheet.12">
                  <p:embed/>
                  <p:pic>
                    <p:nvPicPr>
                      <p:cNvPr id="0" name=""/>
                      <p:cNvPicPr/>
                      <p:nvPr/>
                    </p:nvPicPr>
                    <p:blipFill>
                      <a:blip r:embed="rId4"/>
                      <a:stretch>
                        <a:fillRect/>
                      </a:stretch>
                    </p:blipFill>
                    <p:spPr>
                      <a:xfrm>
                        <a:off x="3422650" y="2383140"/>
                        <a:ext cx="11728855" cy="1887587"/>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3778218F-61A7-4728-80A6-B3E5AC2528CA}"/>
              </a:ext>
            </a:extLst>
          </p:cNvPr>
          <p:cNvSpPr txBox="1"/>
          <p:nvPr/>
        </p:nvSpPr>
        <p:spPr>
          <a:xfrm>
            <a:off x="298450" y="4326759"/>
            <a:ext cx="18488961" cy="5423729"/>
          </a:xfrm>
          <a:prstGeom prst="rect">
            <a:avLst/>
          </a:prstGeom>
          <a:noFill/>
          <a:ln>
            <a:noFill/>
          </a:ln>
        </p:spPr>
        <p:txBody>
          <a:bodyPr wrap="square" rtlCol="0">
            <a:spAutoFit/>
          </a:bodyPr>
          <a:lstStyle/>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The number of formal Respect &amp; Resolution cases have reduced significantly since March 2024. This is due to an increase in the number of Respect &amp; Resolution claims being resolved informally following the introduction of the Management Review as part of the Best Practice Review. As a team we are recording informal cases using our ER Tracker.  </a:t>
            </a: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According to our ER Tracker data, 36 cases have been resolved informally since March 2024. This is compared to 42 cases resolved informally for 12 months in 2023 and 34 cases resolved informally for 12 months in 2022. </a:t>
            </a:r>
            <a:endParaRPr kumimoji="0" lang="en-GB" sz="220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Out of the current 9 suspensions, 7 relate to serious allegations which are under investigation by the Police. Unfortunately a delay is expected when police investigations are undertaken. 3 individuals have been suspended from work for over 12 months and due to ill health have been unable to cooperate in the process. This is compared to 6 individuals suspended from work for over 12 months in May 2024. The Best Practice Review will enable us to reduce the time taken in case management which will positively impact on the reduction of the length of time individuals are suspended from work. Individual suspensions are reviewed monthly by the Disciplining Officer. </a:t>
            </a: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The introduction of the Suspension Checklist and approval process has resulted in directorates seeking suitable temporary alternative roles thus reducing suspensions</a:t>
            </a:r>
          </a:p>
        </p:txBody>
      </p:sp>
    </p:spTree>
    <p:extLst>
      <p:ext uri="{BB962C8B-B14F-4D97-AF65-F5344CB8AC3E}">
        <p14:creationId xmlns:p14="http://schemas.microsoft.com/office/powerpoint/2010/main" val="3519400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41253" y="244475"/>
            <a:ext cx="19010193" cy="361757"/>
          </a:xfrm>
        </p:spPr>
        <p:txBody>
          <a:bodyPr>
            <a:noAutofit/>
          </a:bodyPr>
          <a:lstStyle/>
          <a:p>
            <a:r>
              <a:rPr lang="pt-BR" sz="6596" dirty="0"/>
              <a:t>SBUHB Best Practice Review – </a:t>
            </a:r>
          </a:p>
          <a:p>
            <a:r>
              <a:rPr lang="pt-BR" sz="6596" dirty="0"/>
              <a:t>Case Study</a:t>
            </a:r>
          </a:p>
        </p:txBody>
      </p:sp>
      <p:sp>
        <p:nvSpPr>
          <p:cNvPr id="3" name="TextBox 2">
            <a:extLst>
              <a:ext uri="{FF2B5EF4-FFF2-40B4-BE49-F238E27FC236}">
                <a16:creationId xmlns:a16="http://schemas.microsoft.com/office/drawing/2014/main" id="{960F1026-C3A4-473A-8708-FAADD2EC1E1B}"/>
              </a:ext>
            </a:extLst>
          </p:cNvPr>
          <p:cNvSpPr txBox="1"/>
          <p:nvPr/>
        </p:nvSpPr>
        <p:spPr>
          <a:xfrm>
            <a:off x="755650" y="2321118"/>
            <a:ext cx="16383000" cy="7053406"/>
          </a:xfrm>
          <a:prstGeom prst="rect">
            <a:avLst/>
          </a:prstGeom>
          <a:noFill/>
          <a:ln>
            <a:noFill/>
          </a:ln>
        </p:spPr>
        <p:txBody>
          <a:bodyPr wrap="square" rtlCol="0">
            <a:spAutoFit/>
          </a:bodyPr>
          <a:lstStyle/>
          <a:p>
            <a:pPr marR="0" lvl="0" algn="l" defTabSz="914400" rtl="0" eaLnBrk="1" fontAlgn="auto" latinLnBrk="0" hangingPunct="1">
              <a:lnSpc>
                <a:spcPct val="115000"/>
              </a:lnSpc>
              <a:spcBef>
                <a:spcPts val="0"/>
              </a:spcBef>
              <a:spcAft>
                <a:spcPts val="1800"/>
              </a:spcAft>
              <a:buClrTx/>
              <a:buSzTx/>
              <a:tabLst/>
              <a:defRPr/>
            </a:pP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Employee x was witnessed speaking unprofessionally towards another member of the team during a night shift within the hospital ward. It was alleged that employee x raised their voice and swore at a colleague. The alleged incident occurred after the colleague queried with employee x why they were away from the ward and on their personal phone for over an hour.</a:t>
            </a:r>
          </a:p>
          <a:p>
            <a:pPr marR="0" lvl="0" algn="l" defTabSz="914400" rtl="0" eaLnBrk="1" fontAlgn="auto" latinLnBrk="0" hangingPunct="1">
              <a:lnSpc>
                <a:spcPct val="115000"/>
              </a:lnSpc>
              <a:spcBef>
                <a:spcPts val="0"/>
              </a:spcBef>
              <a:spcAft>
                <a:spcPts val="1800"/>
              </a:spcAft>
              <a:buClrTx/>
              <a:buSzTx/>
              <a:tabLst/>
              <a:defRPr/>
            </a:pP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A Management Review was undertaken by the line manager in order to determine the facts in order to decide the most appropriate course of action rather than escalate the case immediately for investigation under the Disciplinary Policy.</a:t>
            </a:r>
          </a:p>
          <a:p>
            <a:pPr marR="0" lvl="0" algn="l" defTabSz="914400" rtl="0" eaLnBrk="1" fontAlgn="auto" latinLnBrk="0" hangingPunct="1">
              <a:lnSpc>
                <a:spcPct val="115000"/>
              </a:lnSpc>
              <a:spcBef>
                <a:spcPts val="0"/>
              </a:spcBef>
              <a:spcAft>
                <a:spcPts val="1800"/>
              </a:spcAft>
              <a:buClrTx/>
              <a:buSzTx/>
              <a:tabLst/>
              <a:defRPr/>
            </a:pP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Employee x apologised and admitted to raising their voice, swearing and confirmed that they were on their phone for over an hour. Employee x explained that they were on a call with a relative in Brazil and that they had to deal with a significant family emergency during the shift. Employee x explained how they recognise the behaviour displayed was inappropriate.</a:t>
            </a:r>
          </a:p>
          <a:p>
            <a:pPr marR="0" lvl="0" algn="l" defTabSz="914400" rtl="0" eaLnBrk="1" fontAlgn="auto" latinLnBrk="0" hangingPunct="1">
              <a:lnSpc>
                <a:spcPct val="115000"/>
              </a:lnSpc>
              <a:spcBef>
                <a:spcPts val="0"/>
              </a:spcBef>
              <a:spcAft>
                <a:spcPts val="1800"/>
              </a:spcAft>
              <a:buClrTx/>
              <a:buSzTx/>
              <a:tabLst/>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The line manager confirmed that this was the first occasion where employee x had been reported for demonstrating these behaviours. </a:t>
            </a:r>
          </a:p>
          <a:p>
            <a:pPr marR="0" lvl="0" algn="l" defTabSz="914400" rtl="0" eaLnBrk="1" fontAlgn="auto" latinLnBrk="0" hangingPunct="1">
              <a:lnSpc>
                <a:spcPct val="115000"/>
              </a:lnSpc>
              <a:spcBef>
                <a:spcPts val="0"/>
              </a:spcBef>
              <a:spcAft>
                <a:spcPts val="1800"/>
              </a:spcAft>
              <a:buClrTx/>
              <a:buSzTx/>
              <a:tabLst/>
              <a:defRPr/>
            </a:pP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It was agreed that employee x and the employee with whom the incident occurred would attend a facilitated discussion to resolve the altercation and that employee x should discuss with her line manager if she needs to make a personal call during work time in future. Employee x was informed that this behaviour is not acceptable whilst recognising the stress this individual was facing at this time. </a:t>
            </a:r>
            <a:endPar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15000"/>
              </a:lnSpc>
              <a:spcBef>
                <a:spcPts val="0"/>
              </a:spcBef>
              <a:spcAft>
                <a:spcPts val="1800"/>
              </a:spcAft>
              <a:buClrTx/>
              <a:buSzTx/>
              <a:buFontTx/>
              <a:buNone/>
              <a:tabLst/>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a:t>
            </a:r>
          </a:p>
        </p:txBody>
      </p:sp>
    </p:spTree>
    <p:extLst>
      <p:ext uri="{BB962C8B-B14F-4D97-AF65-F5344CB8AC3E}">
        <p14:creationId xmlns:p14="http://schemas.microsoft.com/office/powerpoint/2010/main" val="3201036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41253" y="244475"/>
            <a:ext cx="19010193" cy="361757"/>
          </a:xfrm>
        </p:spPr>
        <p:txBody>
          <a:bodyPr>
            <a:noAutofit/>
          </a:bodyPr>
          <a:lstStyle/>
          <a:p>
            <a:r>
              <a:rPr lang="pt-BR" sz="6596" dirty="0"/>
              <a:t>SBUHB Best Practice Review – </a:t>
            </a:r>
          </a:p>
          <a:p>
            <a:r>
              <a:rPr lang="pt-BR" sz="6596" dirty="0"/>
              <a:t>9 month overview of our data</a:t>
            </a:r>
          </a:p>
        </p:txBody>
      </p:sp>
      <p:sp>
        <p:nvSpPr>
          <p:cNvPr id="5" name="TextBox 4">
            <a:extLst>
              <a:ext uri="{FF2B5EF4-FFF2-40B4-BE49-F238E27FC236}">
                <a16:creationId xmlns:a16="http://schemas.microsoft.com/office/drawing/2014/main" id="{3778218F-61A7-4728-80A6-B3E5AC2528CA}"/>
              </a:ext>
            </a:extLst>
          </p:cNvPr>
          <p:cNvSpPr txBox="1"/>
          <p:nvPr/>
        </p:nvSpPr>
        <p:spPr>
          <a:xfrm>
            <a:off x="755650" y="2321118"/>
            <a:ext cx="16383000" cy="5496056"/>
          </a:xfrm>
          <a:prstGeom prst="rect">
            <a:avLst/>
          </a:prstGeom>
          <a:noFill/>
          <a:ln>
            <a:noFill/>
          </a:ln>
        </p:spPr>
        <p:txBody>
          <a:bodyPr wrap="square" rtlCol="0">
            <a:spAutoFit/>
          </a:bodyPr>
          <a:lstStyle/>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kumimoji="0" lang="en-GB" sz="220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We hear from our employees, leaders and trade union representatives that our processes are taking too long – we recognise the harm this can potentially cause the individual going through a HR process and also the organisation in terms of productivity. The Best Practice Review looks to ensure that not only do we conduct our processes fairly, equitably but we conduct our processes in a timely, efficient manner. </a:t>
            </a: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We are measuring the timeliness of case management in order for us to measure the impact of the Best Practice Review. The table below demonstrates the average number of days taken to complete a case from the time the formal process begins.</a:t>
            </a: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We recognise that whilst there has been a slight improvement, we still have some way to go to reduce the timeliness and want to provide assurance that we will continue to focus our efforts as the Best Practice Review continues. </a:t>
            </a: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endParaRPr kumimoji="0" lang="en-GB" sz="220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endPar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endParaRPr>
          </a:p>
          <a:p>
            <a:pPr marR="0" lvl="0" algn="l" defTabSz="914400" rtl="0" eaLnBrk="1" fontAlgn="auto" latinLnBrk="0" hangingPunct="1">
              <a:lnSpc>
                <a:spcPct val="115000"/>
              </a:lnSpc>
              <a:spcBef>
                <a:spcPts val="0"/>
              </a:spcBef>
              <a:spcAft>
                <a:spcPts val="1800"/>
              </a:spcAft>
              <a:buClrTx/>
              <a:buSzTx/>
              <a:tabLst/>
              <a:defRPr/>
            </a:pPr>
            <a:r>
              <a:rPr kumimoji="0" lang="en-GB" sz="220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a:t>
            </a:r>
          </a:p>
        </p:txBody>
      </p:sp>
      <p:graphicFrame>
        <p:nvGraphicFramePr>
          <p:cNvPr id="4" name="Table 5">
            <a:extLst>
              <a:ext uri="{FF2B5EF4-FFF2-40B4-BE49-F238E27FC236}">
                <a16:creationId xmlns:a16="http://schemas.microsoft.com/office/drawing/2014/main" id="{A20C695F-E1C3-4EAD-9462-D88EB664485A}"/>
              </a:ext>
            </a:extLst>
          </p:cNvPr>
          <p:cNvGraphicFramePr>
            <a:graphicFrameLocks noGrp="1"/>
          </p:cNvGraphicFramePr>
          <p:nvPr>
            <p:extLst>
              <p:ext uri="{D42A27DB-BD31-4B8C-83A1-F6EECF244321}">
                <p14:modId xmlns:p14="http://schemas.microsoft.com/office/powerpoint/2010/main" val="3982759475"/>
              </p:ext>
            </p:extLst>
          </p:nvPr>
        </p:nvGraphicFramePr>
        <p:xfrm>
          <a:off x="2660650" y="6524412"/>
          <a:ext cx="13783736" cy="2955397"/>
        </p:xfrm>
        <a:graphic>
          <a:graphicData uri="http://schemas.openxmlformats.org/drawingml/2006/table">
            <a:tbl>
              <a:tblPr firstRow="1" bandRow="1">
                <a:tableStyleId>{5C22544A-7EE6-4342-B048-85BDC9FD1C3A}</a:tableStyleId>
              </a:tblPr>
              <a:tblGrid>
                <a:gridCol w="3445934">
                  <a:extLst>
                    <a:ext uri="{9D8B030D-6E8A-4147-A177-3AD203B41FA5}">
                      <a16:colId xmlns:a16="http://schemas.microsoft.com/office/drawing/2014/main" val="2331623973"/>
                    </a:ext>
                  </a:extLst>
                </a:gridCol>
                <a:gridCol w="3445934">
                  <a:extLst>
                    <a:ext uri="{9D8B030D-6E8A-4147-A177-3AD203B41FA5}">
                      <a16:colId xmlns:a16="http://schemas.microsoft.com/office/drawing/2014/main" val="1724895723"/>
                    </a:ext>
                  </a:extLst>
                </a:gridCol>
                <a:gridCol w="3445934">
                  <a:extLst>
                    <a:ext uri="{9D8B030D-6E8A-4147-A177-3AD203B41FA5}">
                      <a16:colId xmlns:a16="http://schemas.microsoft.com/office/drawing/2014/main" val="871340061"/>
                    </a:ext>
                  </a:extLst>
                </a:gridCol>
                <a:gridCol w="3445934">
                  <a:extLst>
                    <a:ext uri="{9D8B030D-6E8A-4147-A177-3AD203B41FA5}">
                      <a16:colId xmlns:a16="http://schemas.microsoft.com/office/drawing/2014/main" val="3919791841"/>
                    </a:ext>
                  </a:extLst>
                </a:gridCol>
              </a:tblGrid>
              <a:tr h="979668">
                <a:tc>
                  <a:txBody>
                    <a:bodyPr/>
                    <a:lstStyle/>
                    <a:p>
                      <a:pPr algn="ctr"/>
                      <a:endParaRPr lang="en-GB" dirty="0">
                        <a:solidFill>
                          <a:schemeClr val="bg1"/>
                        </a:solidFill>
                      </a:endParaRPr>
                    </a:p>
                  </a:txBody>
                  <a:tcPr>
                    <a:solidFill>
                      <a:schemeClr val="tx2">
                        <a:lumMod val="60000"/>
                        <a:lumOff val="40000"/>
                      </a:schemeClr>
                    </a:solidFill>
                  </a:tcPr>
                </a:tc>
                <a:tc>
                  <a:txBody>
                    <a:bodyPr/>
                    <a:lstStyle/>
                    <a:p>
                      <a:r>
                        <a:rPr lang="en-GB" dirty="0">
                          <a:solidFill>
                            <a:schemeClr val="bg1"/>
                          </a:solidFill>
                        </a:rPr>
                        <a:t>Dec 23</a:t>
                      </a:r>
                    </a:p>
                  </a:txBody>
                  <a:tcPr>
                    <a:solidFill>
                      <a:schemeClr val="tx2">
                        <a:lumMod val="60000"/>
                        <a:lumOff val="40000"/>
                      </a:schemeClr>
                    </a:solidFill>
                  </a:tcPr>
                </a:tc>
                <a:tc>
                  <a:txBody>
                    <a:bodyPr/>
                    <a:lstStyle/>
                    <a:p>
                      <a:r>
                        <a:rPr lang="en-GB" dirty="0">
                          <a:solidFill>
                            <a:schemeClr val="bg1"/>
                          </a:solidFill>
                        </a:rPr>
                        <a:t>March 24</a:t>
                      </a:r>
                    </a:p>
                  </a:txBody>
                  <a:tcPr>
                    <a:solidFill>
                      <a:schemeClr val="tx2">
                        <a:lumMod val="60000"/>
                        <a:lumOff val="40000"/>
                      </a:schemeClr>
                    </a:solidFill>
                  </a:tcPr>
                </a:tc>
                <a:tc>
                  <a:txBody>
                    <a:bodyPr/>
                    <a:lstStyle/>
                    <a:p>
                      <a:r>
                        <a:rPr lang="en-GB" dirty="0">
                          <a:solidFill>
                            <a:schemeClr val="bg1"/>
                          </a:solidFill>
                        </a:rPr>
                        <a:t>October 24</a:t>
                      </a:r>
                    </a:p>
                  </a:txBody>
                  <a:tcPr>
                    <a:solidFill>
                      <a:schemeClr val="tx2">
                        <a:lumMod val="60000"/>
                        <a:lumOff val="40000"/>
                      </a:schemeClr>
                    </a:solidFill>
                  </a:tcPr>
                </a:tc>
                <a:extLst>
                  <a:ext uri="{0D108BD9-81ED-4DB2-BD59-A6C34878D82A}">
                    <a16:rowId xmlns:a16="http://schemas.microsoft.com/office/drawing/2014/main" val="199425494"/>
                  </a:ext>
                </a:extLst>
              </a:tr>
              <a:tr h="979668">
                <a:tc>
                  <a:txBody>
                    <a:bodyPr/>
                    <a:lstStyle/>
                    <a:p>
                      <a:pPr algn="ctr"/>
                      <a:r>
                        <a:rPr lang="en-GB" b="1" dirty="0">
                          <a:solidFill>
                            <a:schemeClr val="bg1"/>
                          </a:solidFill>
                        </a:rPr>
                        <a:t>Respect &amp; Resolution</a:t>
                      </a:r>
                    </a:p>
                  </a:txBody>
                  <a:tcPr>
                    <a:solidFill>
                      <a:schemeClr val="tx2">
                        <a:lumMod val="60000"/>
                        <a:lumOff val="40000"/>
                      </a:schemeClr>
                    </a:solidFill>
                  </a:tcPr>
                </a:tc>
                <a:tc>
                  <a:txBody>
                    <a:bodyPr/>
                    <a:lstStyle/>
                    <a:p>
                      <a:r>
                        <a:rPr lang="en-GB" dirty="0">
                          <a:solidFill>
                            <a:schemeClr val="bg1"/>
                          </a:solidFill>
                        </a:rPr>
                        <a:t>179 days</a:t>
                      </a:r>
                    </a:p>
                  </a:txBody>
                  <a:tcPr>
                    <a:solidFill>
                      <a:schemeClr val="tx2">
                        <a:lumMod val="60000"/>
                        <a:lumOff val="40000"/>
                      </a:schemeClr>
                    </a:solidFill>
                  </a:tcPr>
                </a:tc>
                <a:tc>
                  <a:txBody>
                    <a:bodyPr/>
                    <a:lstStyle/>
                    <a:p>
                      <a:r>
                        <a:rPr lang="en-GB" dirty="0">
                          <a:solidFill>
                            <a:schemeClr val="bg1"/>
                          </a:solidFill>
                        </a:rPr>
                        <a:t>166 days</a:t>
                      </a:r>
                    </a:p>
                  </a:txBody>
                  <a:tcPr>
                    <a:solidFill>
                      <a:schemeClr val="tx2">
                        <a:lumMod val="60000"/>
                        <a:lumOff val="40000"/>
                      </a:schemeClr>
                    </a:solidFill>
                  </a:tcPr>
                </a:tc>
                <a:tc>
                  <a:txBody>
                    <a:bodyPr/>
                    <a:lstStyle/>
                    <a:p>
                      <a:r>
                        <a:rPr lang="en-GB" dirty="0">
                          <a:solidFill>
                            <a:schemeClr val="bg1"/>
                          </a:solidFill>
                        </a:rPr>
                        <a:t>135 days</a:t>
                      </a:r>
                    </a:p>
                  </a:txBody>
                  <a:tcPr>
                    <a:solidFill>
                      <a:schemeClr val="tx2">
                        <a:lumMod val="60000"/>
                        <a:lumOff val="40000"/>
                      </a:schemeClr>
                    </a:solidFill>
                  </a:tcPr>
                </a:tc>
                <a:extLst>
                  <a:ext uri="{0D108BD9-81ED-4DB2-BD59-A6C34878D82A}">
                    <a16:rowId xmlns:a16="http://schemas.microsoft.com/office/drawing/2014/main" val="874079929"/>
                  </a:ext>
                </a:extLst>
              </a:tr>
              <a:tr h="979668">
                <a:tc>
                  <a:txBody>
                    <a:bodyPr/>
                    <a:lstStyle/>
                    <a:p>
                      <a:pPr algn="ctr"/>
                      <a:r>
                        <a:rPr lang="en-GB" b="1" dirty="0">
                          <a:solidFill>
                            <a:schemeClr val="bg1"/>
                          </a:solidFill>
                        </a:rPr>
                        <a:t>Disciplinary </a:t>
                      </a:r>
                    </a:p>
                  </a:txBody>
                  <a:tcPr>
                    <a:solidFill>
                      <a:schemeClr val="tx2">
                        <a:lumMod val="60000"/>
                        <a:lumOff val="40000"/>
                      </a:schemeClr>
                    </a:solidFill>
                  </a:tcPr>
                </a:tc>
                <a:tc>
                  <a:txBody>
                    <a:bodyPr/>
                    <a:lstStyle/>
                    <a:p>
                      <a:r>
                        <a:rPr lang="en-GB" dirty="0">
                          <a:solidFill>
                            <a:schemeClr val="bg1"/>
                          </a:solidFill>
                        </a:rPr>
                        <a:t>157 days</a:t>
                      </a:r>
                    </a:p>
                  </a:txBody>
                  <a:tcPr>
                    <a:solidFill>
                      <a:schemeClr val="tx2">
                        <a:lumMod val="60000"/>
                        <a:lumOff val="40000"/>
                      </a:schemeClr>
                    </a:solidFill>
                  </a:tcPr>
                </a:tc>
                <a:tc>
                  <a:txBody>
                    <a:bodyPr/>
                    <a:lstStyle/>
                    <a:p>
                      <a:r>
                        <a:rPr lang="en-GB" dirty="0">
                          <a:solidFill>
                            <a:schemeClr val="bg1"/>
                          </a:solidFill>
                        </a:rPr>
                        <a:t>110 days</a:t>
                      </a:r>
                    </a:p>
                  </a:txBody>
                  <a:tcPr>
                    <a:solidFill>
                      <a:schemeClr val="tx2">
                        <a:lumMod val="60000"/>
                        <a:lumOff val="40000"/>
                      </a:schemeClr>
                    </a:solidFill>
                  </a:tcPr>
                </a:tc>
                <a:tc>
                  <a:txBody>
                    <a:bodyPr/>
                    <a:lstStyle/>
                    <a:p>
                      <a:r>
                        <a:rPr lang="en-GB" dirty="0">
                          <a:solidFill>
                            <a:schemeClr val="bg1"/>
                          </a:solidFill>
                        </a:rPr>
                        <a:t>129 days</a:t>
                      </a:r>
                    </a:p>
                  </a:txBody>
                  <a:tcPr>
                    <a:solidFill>
                      <a:schemeClr val="tx2">
                        <a:lumMod val="60000"/>
                        <a:lumOff val="40000"/>
                      </a:schemeClr>
                    </a:solidFill>
                  </a:tcPr>
                </a:tc>
                <a:extLst>
                  <a:ext uri="{0D108BD9-81ED-4DB2-BD59-A6C34878D82A}">
                    <a16:rowId xmlns:a16="http://schemas.microsoft.com/office/drawing/2014/main" val="1921094748"/>
                  </a:ext>
                </a:extLst>
              </a:tr>
            </a:tbl>
          </a:graphicData>
        </a:graphic>
      </p:graphicFrame>
    </p:spTree>
    <p:extLst>
      <p:ext uri="{BB962C8B-B14F-4D97-AF65-F5344CB8AC3E}">
        <p14:creationId xmlns:p14="http://schemas.microsoft.com/office/powerpoint/2010/main" val="35531935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41253" y="244475"/>
            <a:ext cx="19010193" cy="361757"/>
          </a:xfrm>
        </p:spPr>
        <p:txBody>
          <a:bodyPr>
            <a:noAutofit/>
          </a:bodyPr>
          <a:lstStyle/>
          <a:p>
            <a:r>
              <a:rPr lang="pt-BR" sz="6596" dirty="0"/>
              <a:t>SBUHB Best Practice Review – </a:t>
            </a:r>
          </a:p>
          <a:p>
            <a:r>
              <a:rPr lang="pt-BR" sz="6596" dirty="0"/>
              <a:t>9 month overview of our data</a:t>
            </a:r>
          </a:p>
        </p:txBody>
      </p:sp>
      <p:sp>
        <p:nvSpPr>
          <p:cNvPr id="5" name="TextBox 4">
            <a:extLst>
              <a:ext uri="{FF2B5EF4-FFF2-40B4-BE49-F238E27FC236}">
                <a16:creationId xmlns:a16="http://schemas.microsoft.com/office/drawing/2014/main" id="{3778218F-61A7-4728-80A6-B3E5AC2528CA}"/>
              </a:ext>
            </a:extLst>
          </p:cNvPr>
          <p:cNvSpPr txBox="1"/>
          <p:nvPr/>
        </p:nvSpPr>
        <p:spPr>
          <a:xfrm>
            <a:off x="755650" y="2321118"/>
            <a:ext cx="16383000" cy="7428893"/>
          </a:xfrm>
          <a:prstGeom prst="rect">
            <a:avLst/>
          </a:prstGeom>
          <a:noFill/>
          <a:ln>
            <a:noFill/>
          </a:ln>
        </p:spPr>
        <p:txBody>
          <a:bodyPr wrap="square" rtlCol="0">
            <a:spAutoFit/>
          </a:bodyPr>
          <a:lstStyle/>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If we consider the types of disciplinary cases we are receiving we can determine whether we can move into a space of prevention rather than action following an incident. While</a:t>
            </a: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 we recognise there will be cases which are out of our control, we should now consider whether we can strategically reduce cases which may have been avoidable</a:t>
            </a:r>
            <a:endPar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We can consider the themes of cases and whether targeted education or training would benefit</a:t>
            </a: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Our data confirms that over the last year we have seen:</a:t>
            </a:r>
          </a:p>
          <a:p>
            <a:pPr marL="800100" lvl="1" indent="-342900">
              <a:lnSpc>
                <a:spcPct val="115000"/>
              </a:lnSpc>
              <a:spcAft>
                <a:spcPts val="1800"/>
              </a:spcAft>
              <a:buFont typeface="Arial" panose="020B0604020202020204" pitchFamily="34" charset="0"/>
              <a:buChar char="•"/>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26 cases Inappropriate/Unprofessional Behaviour towards staff/patient </a:t>
            </a:r>
          </a:p>
          <a:p>
            <a:pPr marL="800100" lvl="1" indent="-342900">
              <a:lnSpc>
                <a:spcPct val="115000"/>
              </a:lnSpc>
              <a:spcAft>
                <a:spcPts val="1800"/>
              </a:spcAft>
              <a:buFont typeface="Arial" panose="020B0604020202020204" pitchFamily="34" charset="0"/>
              <a:buChar char="•"/>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17 cases relating to a Breach of Confidentiality </a:t>
            </a:r>
          </a:p>
          <a:p>
            <a:pPr marL="800100" lvl="1" indent="-342900">
              <a:lnSpc>
                <a:spcPct val="115000"/>
              </a:lnSpc>
              <a:spcAft>
                <a:spcPts val="1800"/>
              </a:spcAft>
              <a:buFont typeface="Arial" panose="020B0604020202020204" pitchFamily="34" charset="0"/>
              <a:buChar char="•"/>
              <a:defRPr/>
            </a:pP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12 cases relating to Safeguarding Concerns</a:t>
            </a:r>
          </a:p>
          <a:p>
            <a:pPr marL="800100" lvl="1" indent="-342900">
              <a:lnSpc>
                <a:spcPct val="115000"/>
              </a:lnSpc>
              <a:spcAft>
                <a:spcPts val="1800"/>
              </a:spcAft>
              <a:buFont typeface="Arial" panose="020B0604020202020204" pitchFamily="34" charset="0"/>
              <a:buChar char="•"/>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5 cases relating to Failure to Follow a Reasonable Management Request</a:t>
            </a:r>
          </a:p>
          <a:p>
            <a:pPr marL="800100" lvl="1" indent="-342900">
              <a:lnSpc>
                <a:spcPct val="115000"/>
              </a:lnSpc>
              <a:spcAft>
                <a:spcPts val="1800"/>
              </a:spcAft>
              <a:buFont typeface="Arial" panose="020B0604020202020204" pitchFamily="34" charset="0"/>
              <a:buChar char="•"/>
              <a:defRPr/>
            </a:pP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5 cases relating to Failure to Follow Reasonable Adjustments</a:t>
            </a:r>
            <a:endPar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800100" lvl="1" indent="-342900">
              <a:lnSpc>
                <a:spcPct val="115000"/>
              </a:lnSpc>
              <a:spcAft>
                <a:spcPts val="1800"/>
              </a:spcAft>
              <a:buFont typeface="Arial" panose="020B0604020202020204" pitchFamily="34" charset="0"/>
              <a:buChar char="•"/>
              <a:defRPr/>
            </a:pPr>
            <a:endPar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endPar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15000"/>
              </a:lnSpc>
              <a:spcBef>
                <a:spcPts val="0"/>
              </a:spcBef>
              <a:spcAft>
                <a:spcPts val="1800"/>
              </a:spcAft>
              <a:buClrTx/>
              <a:buSzTx/>
              <a:buFontTx/>
              <a:buNone/>
              <a:tabLst/>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a:t>
            </a:r>
          </a:p>
        </p:txBody>
      </p:sp>
    </p:spTree>
    <p:extLst>
      <p:ext uri="{BB962C8B-B14F-4D97-AF65-F5344CB8AC3E}">
        <p14:creationId xmlns:p14="http://schemas.microsoft.com/office/powerpoint/2010/main" val="2099082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41253" y="244475"/>
            <a:ext cx="19010193" cy="361757"/>
          </a:xfrm>
        </p:spPr>
        <p:txBody>
          <a:bodyPr>
            <a:noAutofit/>
          </a:bodyPr>
          <a:lstStyle/>
          <a:p>
            <a:r>
              <a:rPr lang="pt-BR" sz="6596" dirty="0"/>
              <a:t>SBUHB Best Practice Review – Achievements to date</a:t>
            </a:r>
          </a:p>
        </p:txBody>
      </p:sp>
      <p:sp>
        <p:nvSpPr>
          <p:cNvPr id="10" name="TextBox 9">
            <a:extLst>
              <a:ext uri="{FF2B5EF4-FFF2-40B4-BE49-F238E27FC236}">
                <a16:creationId xmlns:a16="http://schemas.microsoft.com/office/drawing/2014/main" id="{9A525958-339D-4583-B32F-051333B0FDD5}"/>
              </a:ext>
            </a:extLst>
          </p:cNvPr>
          <p:cNvSpPr txBox="1"/>
          <p:nvPr/>
        </p:nvSpPr>
        <p:spPr>
          <a:xfrm>
            <a:off x="633465" y="2073275"/>
            <a:ext cx="18593616" cy="7904408"/>
          </a:xfrm>
          <a:prstGeom prst="rect">
            <a:avLst/>
          </a:prstGeom>
          <a:noFill/>
          <a:ln>
            <a:noFill/>
          </a:ln>
        </p:spPr>
        <p:txBody>
          <a:bodyPr wrap="square" rtlCol="0">
            <a:spAutoFit/>
          </a:bodyPr>
          <a:lstStyle/>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lang="en-GB" sz="2200" b="1" dirty="0">
                <a:solidFill>
                  <a:prstClr val="black"/>
                </a:solidFill>
                <a:latin typeface="Arial" panose="020B0604020202020204" pitchFamily="34" charset="0"/>
                <a:ea typeface="Times New Roman" panose="02020603050405020304" pitchFamily="18" charset="0"/>
                <a:cs typeface="Arial" panose="020B0604020202020204" pitchFamily="34" charset="0"/>
              </a:rPr>
              <a:t>October 2023</a:t>
            </a: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 - Creation and establishment of the Partnership Compact – working in partnership with our Trade Unions to ensure equity and best practice application in all cases </a:t>
            </a:r>
            <a:r>
              <a:rPr lang="en-GB" sz="2200" b="1" dirty="0">
                <a:solidFill>
                  <a:prstClr val="black"/>
                </a:solidFill>
                <a:latin typeface="Arial" panose="020B0604020202020204" pitchFamily="34" charset="0"/>
                <a:ea typeface="Times New Roman" panose="02020603050405020304" pitchFamily="18" charset="0"/>
                <a:cs typeface="Arial" panose="020B0604020202020204" pitchFamily="34" charset="0"/>
              </a:rPr>
              <a:t>(People Strategy)</a:t>
            </a: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lang="en-GB" sz="2200" b="1" dirty="0">
                <a:solidFill>
                  <a:prstClr val="black"/>
                </a:solidFill>
                <a:latin typeface="Arial" panose="020B0604020202020204" pitchFamily="34" charset="0"/>
                <a:ea typeface="Times New Roman" panose="02020603050405020304" pitchFamily="18" charset="0"/>
                <a:cs typeface="Arial" panose="020B0604020202020204" pitchFamily="34" charset="0"/>
              </a:rPr>
              <a:t>January 2024</a:t>
            </a: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 - Established Best Practice Review Collaborative Working Group held monthly in partnership with Trade Unions </a:t>
            </a: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lang="en-GB" sz="2200" b="1" dirty="0">
                <a:solidFill>
                  <a:prstClr val="black"/>
                </a:solidFill>
                <a:latin typeface="Arial" panose="020B0604020202020204" pitchFamily="34" charset="0"/>
                <a:ea typeface="Times New Roman" panose="02020603050405020304" pitchFamily="18" charset="0"/>
                <a:cs typeface="Arial" panose="020B0604020202020204" pitchFamily="34" charset="0"/>
              </a:rPr>
              <a:t>January 2024 – </a:t>
            </a: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Introduction of the Flexible Working Group – to discuss and agree how Flexible Working can be implemented across the Health Board </a:t>
            </a:r>
            <a:r>
              <a:rPr lang="en-GB" sz="2200" b="1" dirty="0">
                <a:solidFill>
                  <a:prstClr val="black"/>
                </a:solidFill>
                <a:latin typeface="Arial" panose="020B0604020202020204" pitchFamily="34" charset="0"/>
                <a:ea typeface="Times New Roman" panose="02020603050405020304" pitchFamily="18" charset="0"/>
                <a:cs typeface="Arial" panose="020B0604020202020204" pitchFamily="34" charset="0"/>
              </a:rPr>
              <a:t>(Engaged, Motivated &amp; Healthy)</a:t>
            </a: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lang="en-GB" sz="2200" b="1" dirty="0">
                <a:solidFill>
                  <a:prstClr val="black"/>
                </a:solidFill>
                <a:latin typeface="Arial" panose="020B0604020202020204" pitchFamily="34" charset="0"/>
                <a:ea typeface="Times New Roman" panose="02020603050405020304" pitchFamily="18" charset="0"/>
                <a:cs typeface="Arial" panose="020B0604020202020204" pitchFamily="34" charset="0"/>
              </a:rPr>
              <a:t>November 2023 – July 2024</a:t>
            </a: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 - 150 leaders attended Employee Investigations: Avoiding Employee Harm sessions run in partnership with Trade Unions and Aneurin Bevan </a:t>
            </a:r>
            <a:r>
              <a:rPr lang="en-GB" sz="2200" b="1" dirty="0">
                <a:solidFill>
                  <a:prstClr val="black"/>
                </a:solidFill>
                <a:latin typeface="Arial" panose="020B0604020202020204" pitchFamily="34" charset="0"/>
                <a:ea typeface="Times New Roman" panose="02020603050405020304" pitchFamily="18" charset="0"/>
                <a:cs typeface="Arial" panose="020B0604020202020204" pitchFamily="34" charset="0"/>
              </a:rPr>
              <a:t>(Well Planned, Engaged, Motivated &amp; Healthy, Leaders that Live our Values)</a:t>
            </a: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lang="en-GB" sz="2200" b="1" dirty="0">
                <a:solidFill>
                  <a:prstClr val="black"/>
                </a:solidFill>
                <a:latin typeface="Arial" panose="020B0604020202020204" pitchFamily="34" charset="0"/>
                <a:ea typeface="Times New Roman" panose="02020603050405020304" pitchFamily="18" charset="0"/>
                <a:cs typeface="Arial" panose="020B0604020202020204" pitchFamily="34" charset="0"/>
              </a:rPr>
              <a:t>April 2024 </a:t>
            </a: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 HR Operations team attended an overview session with Counter Fraud outlining how they should work in partnership on ER Cases </a:t>
            </a:r>
            <a:r>
              <a:rPr lang="en-GB" sz="2200" b="1" dirty="0">
                <a:solidFill>
                  <a:prstClr val="black"/>
                </a:solidFill>
                <a:latin typeface="Arial" panose="020B0604020202020204" pitchFamily="34" charset="0"/>
                <a:ea typeface="Times New Roman" panose="02020603050405020304" pitchFamily="18" charset="0"/>
                <a:cs typeface="Arial" panose="020B0604020202020204" pitchFamily="34" charset="0"/>
              </a:rPr>
              <a:t>(Well Planned)</a:t>
            </a: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May 2024 – </a:t>
            </a:r>
            <a:r>
              <a:rPr kumimoji="0" lang="en-GB" sz="220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Development and introduction of a Workforce Dashboard </a:t>
            </a:r>
            <a:r>
              <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(Digitally Ready, Well Planned)</a:t>
            </a:r>
          </a:p>
          <a:p>
            <a:pPr marL="342900" marR="0" lvl="0" indent="-342900" algn="l" defTabSz="914400" rtl="0" eaLnBrk="1" fontAlgn="auto" latinLnBrk="0" hangingPunct="1">
              <a:lnSpc>
                <a:spcPct val="115000"/>
              </a:lnSpc>
              <a:spcBef>
                <a:spcPts val="0"/>
              </a:spcBef>
              <a:spcAft>
                <a:spcPts val="1800"/>
              </a:spcAft>
              <a:buClrTx/>
              <a:buSzTx/>
              <a:buFont typeface="Arial" panose="020B0604020202020204" pitchFamily="34" charset="0"/>
              <a:buChar char="•"/>
              <a:tabLst/>
              <a:defRPr/>
            </a:pPr>
            <a:r>
              <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June 2024</a:t>
            </a: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 Design and implementation</a:t>
            </a:r>
            <a:r>
              <a:rPr lang="en-GB" sz="2200" dirty="0">
                <a:solidFill>
                  <a:prstClr val="black"/>
                </a:solidFill>
                <a:latin typeface="Arial" panose="020B0604020202020204" pitchFamily="34" charset="0"/>
                <a:ea typeface="Times New Roman" panose="02020603050405020304" pitchFamily="18" charset="0"/>
                <a:cs typeface="Arial" panose="020B0604020202020204" pitchFamily="34" charset="0"/>
              </a:rPr>
              <a:t> of the Management Review – an informal pre assessment/initial fact finding of cases to resolve informally where possible, avoiding employee harm through a formal process. If informal resolution is not suitable, the Management Review allows us to determine which HR process must be followed thus ensuring no time/effort is wasted by implementing the wrong process. It is intended that the Management Review created by SBUHB will be adopted on an All Wales level – </a:t>
            </a:r>
            <a:r>
              <a:rPr lang="en-GB" sz="2200" u="sng" dirty="0">
                <a:solidFill>
                  <a:prstClr val="black"/>
                </a:solidFill>
                <a:latin typeface="Arial" panose="020B0604020202020204" pitchFamily="34" charset="0"/>
                <a:ea typeface="Times New Roman" panose="02020603050405020304" pitchFamily="18" charset="0"/>
                <a:cs typeface="Arial" panose="020B0604020202020204" pitchFamily="34" charset="0"/>
              </a:rPr>
              <a:t>leading best practice </a:t>
            </a:r>
            <a:r>
              <a:rPr lang="en-GB" sz="2200" b="1" dirty="0">
                <a:solidFill>
                  <a:prstClr val="black"/>
                </a:solidFill>
                <a:latin typeface="Arial" panose="020B0604020202020204" pitchFamily="34" charset="0"/>
                <a:ea typeface="Times New Roman" panose="02020603050405020304" pitchFamily="18" charset="0"/>
                <a:cs typeface="Arial" panose="020B0604020202020204" pitchFamily="34" charset="0"/>
              </a:rPr>
              <a:t>(Well Planned, Engaged, Motivated &amp; Healthy, Leaders that Live our Values)</a:t>
            </a:r>
            <a:endParaRPr lang="en-GB" sz="2200" b="1" u="sng" dirty="0">
              <a:solidFill>
                <a:prstClr val="black"/>
              </a:solidFill>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15000"/>
              </a:lnSpc>
              <a:spcBef>
                <a:spcPts val="0"/>
              </a:spcBef>
              <a:spcAft>
                <a:spcPts val="1800"/>
              </a:spcAft>
              <a:buClrTx/>
              <a:buSzTx/>
              <a:buFontTx/>
              <a:buNone/>
              <a:tabLst/>
              <a:defRPr/>
            </a:pPr>
            <a:endPar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98324366"/>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2795bbee-07b4-4e79-98d8-0419d9871ca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652E948FA37F943B0514D0A14AFC95A" ma:contentTypeVersion="17" ma:contentTypeDescription="Create a new document." ma:contentTypeScope="" ma:versionID="a7007708213e9b200042d538ac14b486">
  <xsd:schema xmlns:xsd="http://www.w3.org/2001/XMLSchema" xmlns:xs="http://www.w3.org/2001/XMLSchema" xmlns:p="http://schemas.microsoft.com/office/2006/metadata/properties" xmlns:ns3="2795bbee-07b4-4e79-98d8-0419d9871cad" xmlns:ns4="258d5018-feb4-45ec-8043-ac7152467c64" targetNamespace="http://schemas.microsoft.com/office/2006/metadata/properties" ma:root="true" ma:fieldsID="333f1956867fd6d9b886b70beaf5a7f7" ns3:_="" ns4:_="">
    <xsd:import namespace="2795bbee-07b4-4e79-98d8-0419d9871cad"/>
    <xsd:import namespace="258d5018-feb4-45ec-8043-ac7152467c64"/>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DateTaken" minOccurs="0"/>
                <xsd:element ref="ns3:MediaLengthInSeconds"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95bbee-07b4-4e79-98d8-0419d9871ca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ystemTags" ma:index="23" nillable="true" ma:displayName="MediaServiceSystemTags" ma:hidden="true" ma:internalName="MediaServiceSystemTags" ma:readOnly="true">
      <xsd:simpleType>
        <xsd:restriction base="dms:Note"/>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58d5018-feb4-45ec-8043-ac7152467c6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1F30E5D-BE86-44BE-996C-643D71CA1E2A}">
  <ds:schemaRefs>
    <ds:schemaRef ds:uri="http://schemas.microsoft.com/office/2006/documentManagement/types"/>
    <ds:schemaRef ds:uri="http://www.w3.org/XML/1998/namespace"/>
    <ds:schemaRef ds:uri="http://schemas.microsoft.com/office/2006/metadata/properties"/>
    <ds:schemaRef ds:uri="http://purl.org/dc/elements/1.1/"/>
    <ds:schemaRef ds:uri="http://schemas.openxmlformats.org/package/2006/metadata/core-properties"/>
    <ds:schemaRef ds:uri="http://schemas.microsoft.com/office/infopath/2007/PartnerControls"/>
    <ds:schemaRef ds:uri="258d5018-feb4-45ec-8043-ac7152467c64"/>
    <ds:schemaRef ds:uri="2795bbee-07b4-4e79-98d8-0419d9871cad"/>
    <ds:schemaRef ds:uri="http://purl.org/dc/dcmitype/"/>
    <ds:schemaRef ds:uri="http://purl.org/dc/terms/"/>
  </ds:schemaRefs>
</ds:datastoreItem>
</file>

<file path=customXml/itemProps2.xml><?xml version="1.0" encoding="utf-8"?>
<ds:datastoreItem xmlns:ds="http://schemas.openxmlformats.org/officeDocument/2006/customXml" ds:itemID="{AF1F6B6B-6411-4BFC-8483-7011BF58CC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95bbee-07b4-4e79-98d8-0419d9871cad"/>
    <ds:schemaRef ds:uri="258d5018-feb4-45ec-8043-ac7152467c6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6EA129D-D56C-499A-A7FF-42028077EC1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11071</TotalTime>
  <Words>3057</Words>
  <Application>Microsoft Office PowerPoint</Application>
  <PresentationFormat>Custom</PresentationFormat>
  <Paragraphs>211</Paragraphs>
  <Slides>15</Slides>
  <Notes>15</Notes>
  <HiddenSlides>0</HiddenSlides>
  <MMClips>0</MMClips>
  <ScaleCrop>false</ScaleCrop>
  <HeadingPairs>
    <vt:vector size="8" baseType="variant">
      <vt:variant>
        <vt:lpstr>Fonts Used</vt:lpstr>
      </vt:variant>
      <vt:variant>
        <vt:i4>5</vt:i4>
      </vt:variant>
      <vt:variant>
        <vt:lpstr>Theme</vt:lpstr>
      </vt:variant>
      <vt:variant>
        <vt:i4>3</vt:i4>
      </vt:variant>
      <vt:variant>
        <vt:lpstr>Embedded OLE Servers</vt:lpstr>
      </vt:variant>
      <vt:variant>
        <vt:i4>1</vt:i4>
      </vt:variant>
      <vt:variant>
        <vt:lpstr>Slide Titles</vt:lpstr>
      </vt:variant>
      <vt:variant>
        <vt:i4>15</vt:i4>
      </vt:variant>
    </vt:vector>
  </HeadingPairs>
  <TitlesOfParts>
    <vt:vector size="24" baseType="lpstr">
      <vt:lpstr>Arial</vt:lpstr>
      <vt:lpstr>Arial Black</vt:lpstr>
      <vt:lpstr>Calibri</vt:lpstr>
      <vt:lpstr>Calibri Light</vt:lpstr>
      <vt:lpstr>Verdana</vt:lpstr>
      <vt:lpstr>1_Office Theme</vt:lpstr>
      <vt:lpstr>DARK TITLE BG</vt:lpstr>
      <vt:lpstr>WHITE BG SLIDE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Nicola O'Sullivan (Swansea Bay UHB - Directorate of Insight, Communications and Engagement)</dc:creator>
  <cp:lastModifiedBy>Sophie Herbert (Swansea Bay UHB - Corporate Governance )</cp:lastModifiedBy>
  <cp:revision>304</cp:revision>
  <dcterms:created xsi:type="dcterms:W3CDTF">2023-11-15T10:54:55Z</dcterms:created>
  <dcterms:modified xsi:type="dcterms:W3CDTF">2024-12-10T08:43:39Z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0x0101006652E948FA37F943B0514D0A14AFC95A</vt:lpwstr>
  </property>
</Properties>
</file>