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8" r:id="rId4"/>
    <p:sldMasterId id="2147489865" r:id="rId5"/>
  </p:sldMasterIdLst>
  <p:notesMasterIdLst>
    <p:notesMasterId r:id="rId8"/>
  </p:notesMasterIdLst>
  <p:sldIdLst>
    <p:sldId id="2147473516" r:id="rId6"/>
    <p:sldId id="259" r:id="rId7"/>
  </p:sldIdLst>
  <p:sldSz cx="9144000" cy="5143500" type="screen16x9"/>
  <p:notesSz cx="7010400" cy="9236075"/>
  <p:defaultTextStyle>
    <a:defPPr>
      <a:defRPr lang="en-GB"/>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6425"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2912"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69358"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5823"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2249" algn="l" defTabSz="912912" rtl="0" eaLnBrk="1" latinLnBrk="0" hangingPunct="1">
      <a:defRPr sz="2400" kern="1200">
        <a:solidFill>
          <a:schemeClr val="tx1"/>
        </a:solidFill>
        <a:latin typeface="Times New Roman" panose="02020603050405020304" pitchFamily="18" charset="0"/>
        <a:ea typeface="+mn-ea"/>
        <a:cs typeface="+mn-cs"/>
      </a:defRPr>
    </a:lvl6pPr>
    <a:lvl7pPr marL="2738675" algn="l" defTabSz="912912" rtl="0" eaLnBrk="1" latinLnBrk="0" hangingPunct="1">
      <a:defRPr sz="2400" kern="1200">
        <a:solidFill>
          <a:schemeClr val="tx1"/>
        </a:solidFill>
        <a:latin typeface="Times New Roman" panose="02020603050405020304" pitchFamily="18" charset="0"/>
        <a:ea typeface="+mn-ea"/>
        <a:cs typeface="+mn-cs"/>
      </a:defRPr>
    </a:lvl7pPr>
    <a:lvl8pPr marL="3195140" algn="l" defTabSz="912912" rtl="0" eaLnBrk="1" latinLnBrk="0" hangingPunct="1">
      <a:defRPr sz="2400" kern="1200">
        <a:solidFill>
          <a:schemeClr val="tx1"/>
        </a:solidFill>
        <a:latin typeface="Times New Roman" panose="02020603050405020304" pitchFamily="18" charset="0"/>
        <a:ea typeface="+mn-ea"/>
        <a:cs typeface="+mn-cs"/>
      </a:defRPr>
    </a:lvl8pPr>
    <a:lvl9pPr marL="3651604" algn="l" defTabSz="912912" rtl="0" eaLnBrk="1" latinLnBrk="0" hangingPunct="1">
      <a:defRPr sz="2400" kern="1200">
        <a:solidFill>
          <a:schemeClr val="tx1"/>
        </a:solidFill>
        <a:latin typeface="Times New Roman" panose="02020603050405020304" pitchFamily="18" charset="0"/>
        <a:ea typeface="+mn-ea"/>
        <a:cs typeface="+mn-cs"/>
      </a:defRPr>
    </a:lvl9pPr>
  </p:defaultTextStyle>
  <p:extLst>
    <p:ext uri="{521415D9-36F7-43E2-AB2F-B90AF26B5E84}">
      <p14:sectionLst xmlns:p14="http://schemas.microsoft.com/office/powerpoint/2010/main">
        <p14:section name="Default Section" id="{A15249EC-6BF9-4227-990A-7262D38FB532}">
          <p14:sldIdLst>
            <p14:sldId id="2147473516"/>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574174-AF4A-E5AC-CA60-790FEEA3D35C}" name="Bradley, Richard" initials="BR" userId="S::Richard.Bradley@uhd.nhs.uk::1d043194-99b3-4642-93e8-23b42d6079d6" providerId="AD"/>
  <p188:author id="{0ED57590-6A9A-C67B-1797-5946FCE1499A}" name="Murtagh, David" initials="MD" userId="S::david.murtagh@uhd.nhs.uk::dff417a8-8e52-41c5-b6de-7e70d36f8dde" providerId="AD"/>
  <p188:author id="{5A92FA98-69CB-8E09-3936-DB3545ACE1E4}" name="Lustig, Rohana" initials="LR" userId="S::rohana.lustig@uhd.nhs.uk::787824f9-b6e4-4657-8e02-3a20bb19356e" providerId="AD"/>
  <p188:author id="{DE4086C4-2827-C43C-D18A-416089A33065}" name="Adam Morris" initials="AM" userId="S::Adam.Morris@uhd.nhs.uk::6c58b712-8038-4a56-8258-5ef703c6a0c2" providerId="AD"/>
  <p188:author id="{242073F2-9F83-F0DC-D70F-DE7BCF5C4329}" name="Bradley, Richard" initials="BR" userId="S::richard.bradley@uhd.nhs.uk::1d043194-99b3-4642-93e8-23b42d6079d6" providerId="AD"/>
  <p188:author id="{052087F7-0E41-B676-38EB-BAB9B91B4711}" name="Martin, Sarah" initials="" userId="S::Sarah.Martin@uhd.nhs.uk::2a05561f-dd09-438f-8f25-99090036e93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 Rency" initials="" lastIdx="1" clrIdx="0"/>
  <p:cmAuthor id="2" name="Rafiq, Qamar" initials="" lastIdx="2" clrIdx="1"/>
  <p:cmAuthor id="3" name="Catherine Hurst" initials="C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DEEF"/>
    <a:srgbClr val="99CCFF"/>
    <a:srgbClr val="D66B00"/>
    <a:srgbClr val="DAA600"/>
    <a:srgbClr val="FFC000"/>
    <a:srgbClr val="66CCFF"/>
    <a:srgbClr val="94ECD1"/>
    <a:srgbClr val="3939CF"/>
    <a:srgbClr val="69E5BF"/>
    <a:srgbClr val="19AF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A0A9A3-A1C4-4656-88DD-82FEC209F283}" v="4" dt="2026-07-30T15:10:33.973"/>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07" y="62"/>
      </p:cViewPr>
      <p:guideLst>
        <p:guide orient="horz" pos="2160"/>
        <p:guide pos="2880"/>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2A5AD4-8DA5-A236-6DFD-6EA6F866B135}"/>
              </a:ext>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eaLnBrk="1" hangingPunct="1">
              <a:defRPr sz="1200"/>
            </a:lvl1pPr>
          </a:lstStyle>
          <a:p>
            <a:pPr>
              <a:defRPr/>
            </a:pPr>
            <a:endParaRPr lang="en-GB"/>
          </a:p>
        </p:txBody>
      </p:sp>
      <p:sp>
        <p:nvSpPr>
          <p:cNvPr id="3" name="Date Placeholder 2">
            <a:extLst>
              <a:ext uri="{FF2B5EF4-FFF2-40B4-BE49-F238E27FC236}">
                <a16:creationId xmlns:a16="http://schemas.microsoft.com/office/drawing/2014/main" id="{AEA25342-A5BB-8C95-DE24-3FEF01BEF924}"/>
              </a:ext>
            </a:extLst>
          </p:cNvPr>
          <p:cNvSpPr>
            <a:spLocks noGrp="1"/>
          </p:cNvSpPr>
          <p:nvPr>
            <p:ph type="dt" idx="1"/>
          </p:nvPr>
        </p:nvSpPr>
        <p:spPr>
          <a:xfrm>
            <a:off x="3970338" y="0"/>
            <a:ext cx="3038475" cy="463550"/>
          </a:xfrm>
          <a:prstGeom prst="rect">
            <a:avLst/>
          </a:prstGeom>
        </p:spPr>
        <p:txBody>
          <a:bodyPr vert="horz" lIns="92830" tIns="46415" rIns="92830" bIns="46415" rtlCol="0"/>
          <a:lstStyle>
            <a:lvl1pPr algn="r" eaLnBrk="1" hangingPunct="1">
              <a:defRPr sz="1200"/>
            </a:lvl1pPr>
          </a:lstStyle>
          <a:p>
            <a:pPr>
              <a:defRPr/>
            </a:pPr>
            <a:fld id="{21793846-7326-4F2B-A53A-CAE0409604E2}" type="datetimeFigureOut">
              <a:rPr lang="en-GB"/>
              <a:pPr>
                <a:defRPr/>
              </a:pPr>
              <a:t>04/08/2026</a:t>
            </a:fld>
            <a:endParaRPr lang="en-GB"/>
          </a:p>
        </p:txBody>
      </p:sp>
      <p:sp>
        <p:nvSpPr>
          <p:cNvPr id="4" name="Slide Image Placeholder 3">
            <a:extLst>
              <a:ext uri="{FF2B5EF4-FFF2-40B4-BE49-F238E27FC236}">
                <a16:creationId xmlns:a16="http://schemas.microsoft.com/office/drawing/2014/main" id="{E893C731-EF51-507E-0965-E6503838B845}"/>
              </a:ext>
            </a:extLst>
          </p:cNvPr>
          <p:cNvSpPr>
            <a:spLocks noGrp="1" noRot="1" noChangeAspect="1"/>
          </p:cNvSpPr>
          <p:nvPr>
            <p:ph type="sldImg" idx="2"/>
          </p:nvPr>
        </p:nvSpPr>
        <p:spPr>
          <a:xfrm>
            <a:off x="735013" y="1154113"/>
            <a:ext cx="5540375" cy="3117850"/>
          </a:xfrm>
          <a:prstGeom prst="rect">
            <a:avLst/>
          </a:prstGeom>
          <a:noFill/>
          <a:ln w="12700">
            <a:solidFill>
              <a:prstClr val="black"/>
            </a:solidFill>
          </a:ln>
        </p:spPr>
        <p:txBody>
          <a:bodyPr vert="horz" lIns="92830" tIns="46415" rIns="92830" bIns="46415" rtlCol="0" anchor="ctr"/>
          <a:lstStyle/>
          <a:p>
            <a:pPr lvl="0"/>
            <a:endParaRPr lang="en-GB" noProof="0"/>
          </a:p>
        </p:txBody>
      </p:sp>
      <p:sp>
        <p:nvSpPr>
          <p:cNvPr id="5" name="Notes Placeholder 4">
            <a:extLst>
              <a:ext uri="{FF2B5EF4-FFF2-40B4-BE49-F238E27FC236}">
                <a16:creationId xmlns:a16="http://schemas.microsoft.com/office/drawing/2014/main" id="{ADE559B2-3677-F7FF-2C1A-37E2F0BD0C86}"/>
              </a:ext>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0C14A121-B9B8-0597-5A03-68A79F60C938}"/>
              </a:ext>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eaLnBrk="1" hangingPunct="1">
              <a:defRPr sz="1200"/>
            </a:lvl1pPr>
          </a:lstStyle>
          <a:p>
            <a:pPr>
              <a:defRPr/>
            </a:pPr>
            <a:endParaRPr lang="en-GB"/>
          </a:p>
        </p:txBody>
      </p:sp>
      <p:sp>
        <p:nvSpPr>
          <p:cNvPr id="7" name="Slide Number Placeholder 6">
            <a:extLst>
              <a:ext uri="{FF2B5EF4-FFF2-40B4-BE49-F238E27FC236}">
                <a16:creationId xmlns:a16="http://schemas.microsoft.com/office/drawing/2014/main" id="{176D013F-6948-1D6B-BD1B-AFB2745600D5}"/>
              </a:ext>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C1F042C1-1C4D-4D16-B9D4-591EA57AC605}" type="slidenum">
              <a:rPr lang="en-GB" altLang="en-US"/>
              <a:pPr/>
              <a:t>‹#›</a:t>
            </a:fld>
            <a:endParaRPr lang="en-GB" altLang="en-US"/>
          </a:p>
        </p:txBody>
      </p:sp>
    </p:spTree>
    <p:extLst>
      <p:ext uri="{BB962C8B-B14F-4D97-AF65-F5344CB8AC3E}">
        <p14:creationId xmlns:p14="http://schemas.microsoft.com/office/powerpoint/2010/main" val="15420323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6425" algn="l" rtl="0" eaLnBrk="0" fontAlgn="base" hangingPunct="0">
      <a:spcBef>
        <a:spcPct val="30000"/>
      </a:spcBef>
      <a:spcAft>
        <a:spcPct val="0"/>
      </a:spcAft>
      <a:defRPr sz="1200" kern="1200">
        <a:solidFill>
          <a:schemeClr val="tx1"/>
        </a:solidFill>
        <a:latin typeface="+mn-lt"/>
        <a:ea typeface="+mn-ea"/>
        <a:cs typeface="+mn-cs"/>
      </a:defRPr>
    </a:lvl2pPr>
    <a:lvl3pPr marL="912912" algn="l" rtl="0" eaLnBrk="0" fontAlgn="base" hangingPunct="0">
      <a:spcBef>
        <a:spcPct val="30000"/>
      </a:spcBef>
      <a:spcAft>
        <a:spcPct val="0"/>
      </a:spcAft>
      <a:defRPr sz="1200" kern="1200">
        <a:solidFill>
          <a:schemeClr val="tx1"/>
        </a:solidFill>
        <a:latin typeface="+mn-lt"/>
        <a:ea typeface="+mn-ea"/>
        <a:cs typeface="+mn-cs"/>
      </a:defRPr>
    </a:lvl3pPr>
    <a:lvl4pPr marL="1369358" algn="l" rtl="0" eaLnBrk="0" fontAlgn="base" hangingPunct="0">
      <a:spcBef>
        <a:spcPct val="30000"/>
      </a:spcBef>
      <a:spcAft>
        <a:spcPct val="0"/>
      </a:spcAft>
      <a:defRPr sz="1200" kern="1200">
        <a:solidFill>
          <a:schemeClr val="tx1"/>
        </a:solidFill>
        <a:latin typeface="+mn-lt"/>
        <a:ea typeface="+mn-ea"/>
        <a:cs typeface="+mn-cs"/>
      </a:defRPr>
    </a:lvl4pPr>
    <a:lvl5pPr marL="1825823" algn="l" rtl="0" eaLnBrk="0" fontAlgn="base" hangingPunct="0">
      <a:spcBef>
        <a:spcPct val="30000"/>
      </a:spcBef>
      <a:spcAft>
        <a:spcPct val="0"/>
      </a:spcAft>
      <a:defRPr sz="1200" kern="1200">
        <a:solidFill>
          <a:schemeClr val="tx1"/>
        </a:solidFill>
        <a:latin typeface="+mn-lt"/>
        <a:ea typeface="+mn-ea"/>
        <a:cs typeface="+mn-cs"/>
      </a:defRPr>
    </a:lvl5pPr>
    <a:lvl6pPr marL="2282249" algn="l" defTabSz="912912" rtl="0" eaLnBrk="1" latinLnBrk="0" hangingPunct="1">
      <a:defRPr sz="1200" kern="1200">
        <a:solidFill>
          <a:schemeClr val="tx1"/>
        </a:solidFill>
        <a:latin typeface="+mn-lt"/>
        <a:ea typeface="+mn-ea"/>
        <a:cs typeface="+mn-cs"/>
      </a:defRPr>
    </a:lvl6pPr>
    <a:lvl7pPr marL="2738675" algn="l" defTabSz="912912" rtl="0" eaLnBrk="1" latinLnBrk="0" hangingPunct="1">
      <a:defRPr sz="1200" kern="1200">
        <a:solidFill>
          <a:schemeClr val="tx1"/>
        </a:solidFill>
        <a:latin typeface="+mn-lt"/>
        <a:ea typeface="+mn-ea"/>
        <a:cs typeface="+mn-cs"/>
      </a:defRPr>
    </a:lvl7pPr>
    <a:lvl8pPr marL="3195140" algn="l" defTabSz="912912" rtl="0" eaLnBrk="1" latinLnBrk="0" hangingPunct="1">
      <a:defRPr sz="1200" kern="1200">
        <a:solidFill>
          <a:schemeClr val="tx1"/>
        </a:solidFill>
        <a:latin typeface="+mn-lt"/>
        <a:ea typeface="+mn-ea"/>
        <a:cs typeface="+mn-cs"/>
      </a:defRPr>
    </a:lvl8pPr>
    <a:lvl9pPr marL="3651604" algn="l" defTabSz="9129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7000"/>
              </a:lnSpc>
              <a:spcAft>
                <a:spcPts val="0"/>
              </a:spcAft>
            </a:pPr>
            <a:r>
              <a:rPr lang="en-GB" sz="1400" b="1">
                <a:solidFill>
                  <a:srgbClr val="FFFFFF"/>
                </a:solidFill>
                <a:effectLst/>
                <a:latin typeface="Arial"/>
                <a:ea typeface="Calibri"/>
                <a:cs typeface="Times New Roman"/>
              </a:rPr>
              <a:t>Project Charter: Service Ready</a:t>
            </a:r>
          </a:p>
          <a:p>
            <a:pPr>
              <a:lnSpc>
                <a:spcPct val="107000"/>
              </a:lnSpc>
              <a:spcAft>
                <a:spcPts val="0"/>
              </a:spcAft>
            </a:pPr>
            <a:r>
              <a:rPr lang="en-GB" sz="1200">
                <a:effectLst/>
                <a:latin typeface="Arial"/>
                <a:ea typeface="Calibri"/>
                <a:cs typeface="Times New Roman"/>
              </a:rPr>
              <a:t>Date Agreed: </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Start Date: </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End Date:</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True North Strategic Themes</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Population and System </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Patient Experience</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Quality Outcomes and Safety</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Sustainable Services</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Our People</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1. Problem Statement </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2. Scope</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Background:</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Problem:</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Impact:</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gn="ctr">
              <a:lnSpc>
                <a:spcPct val="107000"/>
              </a:lnSpc>
              <a:spcAft>
                <a:spcPts val="0"/>
              </a:spcAft>
            </a:pPr>
            <a:r>
              <a:rPr lang="en-GB" sz="1200" b="1">
                <a:effectLst/>
                <a:latin typeface="Arial"/>
                <a:ea typeface="Calibri"/>
                <a:cs typeface="Times New Roman"/>
              </a:rPr>
              <a:t>In Scope</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gn="ctr">
              <a:lnSpc>
                <a:spcPct val="107000"/>
              </a:lnSpc>
              <a:spcAft>
                <a:spcPts val="0"/>
              </a:spcAft>
            </a:pPr>
            <a:r>
              <a:rPr lang="en-GB" sz="1200" b="1">
                <a:effectLst/>
                <a:latin typeface="Arial"/>
                <a:ea typeface="Calibri"/>
                <a:cs typeface="Times New Roman"/>
              </a:rPr>
              <a:t>Out of Scope</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3. Project Goal</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4. Exit Criteria</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5. Sponsor and Project Team</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6.Governance Structure</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7.Project Roadmap and Timescales</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Executive Sponsor:</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SRO:</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Process Owner(s):</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CI Support:</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Subject Matter Experts:</a:t>
            </a:r>
            <a:endParaRPr lang="en-GB" sz="1800">
              <a:effectLst/>
              <a:latin typeface="+mn-lt"/>
              <a:ea typeface="Calibri"/>
              <a:cs typeface="Times New Roman"/>
            </a:endParaRPr>
          </a:p>
          <a:p>
            <a:pPr>
              <a:lnSpc>
                <a:spcPct val="107000"/>
              </a:lnSpc>
              <a:spcAft>
                <a:spcPts val="0"/>
              </a:spcAft>
            </a:pPr>
            <a:r>
              <a:rPr lang="en-GB" sz="1200">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Patient Group:</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Responsible:</a:t>
            </a:r>
            <a:r>
              <a:rPr lang="en-GB" sz="1200">
                <a:effectLst/>
                <a:latin typeface="Arial"/>
                <a:ea typeface="Calibri"/>
                <a:cs typeface="Times New Roman"/>
              </a:rPr>
              <a:t> to directly manage and deliver the project</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Action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Lead</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By When</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Status</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Accountable:</a:t>
            </a:r>
            <a:r>
              <a:rPr lang="en-GB" sz="1200">
                <a:effectLst/>
                <a:latin typeface="Arial"/>
                <a:ea typeface="Calibri"/>
                <a:cs typeface="Times New Roman"/>
              </a:rPr>
              <a:t> to oversee the project and ensure delivery of the stated objectives and outcomes</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Consulted:</a:t>
            </a:r>
            <a:r>
              <a:rPr lang="en-GB" sz="1200">
                <a:effectLst/>
                <a:latin typeface="Arial"/>
                <a:ea typeface="Calibri"/>
                <a:cs typeface="Times New Roman"/>
              </a:rPr>
              <a:t> to be engaged in the development and delivery of the project. To ensure engagement with the wider organisation</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Informed:</a:t>
            </a:r>
            <a:r>
              <a:rPr lang="en-GB" sz="1200">
                <a:effectLst/>
                <a:latin typeface="Arial"/>
                <a:ea typeface="Calibri"/>
                <a:cs typeface="Times New Roman"/>
              </a:rPr>
              <a:t> to be assured about progress towards the delivery of the project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8. Critical Success Factors and Key Risks</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9. Project Targets and KPIs</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10. Impact: </a:t>
            </a:r>
            <a:r>
              <a:rPr lang="en-GB" sz="1200">
                <a:solidFill>
                  <a:srgbClr val="FFFFFF"/>
                </a:solidFill>
                <a:effectLst/>
                <a:latin typeface="Arial"/>
                <a:ea typeface="Calibri"/>
                <a:cs typeface="Times New Roman"/>
              </a:rPr>
              <a:t>planned benefits relating to True North strategic priorities</a:t>
            </a:r>
            <a:endParaRPr lang="en-GB" sz="1800">
              <a:effectLst/>
              <a:latin typeface="+mn-lt"/>
              <a:ea typeface="Calibri"/>
              <a:cs typeface="Times New Roman"/>
            </a:endParaRPr>
          </a:p>
          <a:p>
            <a:pPr>
              <a:lnSpc>
                <a:spcPct val="107000"/>
              </a:lnSpc>
              <a:spcAft>
                <a:spcPts val="0"/>
              </a:spcAft>
            </a:pPr>
            <a:r>
              <a:rPr lang="en-GB" sz="1200" b="1">
                <a:solidFill>
                  <a:srgbClr val="FFFFFF"/>
                </a:solidFill>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Population and System:</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Our People:</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Patient Experience:</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Quality Outcomes and Safety:</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Sustainable Services:</a:t>
            </a:r>
            <a:endParaRPr lang="en-GB" sz="1800">
              <a:effectLst/>
              <a:latin typeface="+mn-lt"/>
              <a:ea typeface="Calibri"/>
              <a:cs typeface="Times New Roman"/>
            </a:endParaRPr>
          </a:p>
          <a:p>
            <a:pPr>
              <a:lnSpc>
                <a:spcPct val="107000"/>
              </a:lnSpc>
              <a:spcAft>
                <a:spcPts val="0"/>
              </a:spcAft>
            </a:pPr>
            <a:r>
              <a:rPr lang="en-GB" sz="1200" b="1">
                <a:effectLst/>
                <a:latin typeface="Arial"/>
                <a:ea typeface="Calibri"/>
                <a:cs typeface="Times New Roman"/>
              </a:rPr>
              <a:t> </a:t>
            </a:r>
            <a:endParaRPr lang="en-GB" sz="1800">
              <a:effectLst/>
              <a:latin typeface="+mn-lt"/>
              <a:ea typeface="Calibri"/>
              <a:cs typeface="Times New Roman"/>
            </a:endParaRPr>
          </a:p>
          <a:p>
            <a:endParaRPr lang="en-GB"/>
          </a:p>
        </p:txBody>
      </p:sp>
      <p:sp>
        <p:nvSpPr>
          <p:cNvPr id="4" name="Slide Number Placeholder 3"/>
          <p:cNvSpPr>
            <a:spLocks noGrp="1"/>
          </p:cNvSpPr>
          <p:nvPr>
            <p:ph type="sldNum" sz="quarter" idx="10"/>
          </p:nvPr>
        </p:nvSpPr>
        <p:spPr/>
        <p:txBody>
          <a:bodyPr/>
          <a:lstStyle/>
          <a:p>
            <a:fld id="{5FB96C5C-42DD-4540-BEC4-59A176235DC6}" type="slidenum">
              <a:rPr lang="en-GB" smtClean="0"/>
              <a:t>1</a:t>
            </a:fld>
            <a:endParaRPr lang="en-GB"/>
          </a:p>
        </p:txBody>
      </p:sp>
    </p:spTree>
    <p:extLst>
      <p:ext uri="{BB962C8B-B14F-4D97-AF65-F5344CB8AC3E}">
        <p14:creationId xmlns:p14="http://schemas.microsoft.com/office/powerpoint/2010/main" val="2188560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D7C547-34A0-40B7-93A6-1FA251BF04DE}"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002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320" indent="0" algn="ctr">
              <a:buNone/>
              <a:defRPr sz="1500"/>
            </a:lvl2pPr>
            <a:lvl3pPr marL="684679" indent="0" algn="ctr">
              <a:buNone/>
              <a:defRPr sz="1400"/>
            </a:lvl3pPr>
            <a:lvl4pPr marL="1027019" indent="0" algn="ctr">
              <a:buNone/>
              <a:defRPr sz="1200"/>
            </a:lvl4pPr>
            <a:lvl5pPr marL="1369358" indent="0" algn="ctr">
              <a:buNone/>
              <a:defRPr sz="1200"/>
            </a:lvl5pPr>
            <a:lvl6pPr marL="1711718" indent="0" algn="ctr">
              <a:buNone/>
              <a:defRPr sz="1200"/>
            </a:lvl6pPr>
            <a:lvl7pPr marL="2054036" indent="0" algn="ctr">
              <a:buNone/>
              <a:defRPr sz="1200"/>
            </a:lvl7pPr>
            <a:lvl8pPr marL="2396355" indent="0" algn="ctr">
              <a:buNone/>
              <a:defRPr sz="1200"/>
            </a:lvl8pPr>
            <a:lvl9pPr marL="2738675"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D0FB79D-5CA3-C5D4-7898-936D3F4F9F17}"/>
              </a:ext>
            </a:extLst>
          </p:cNvPr>
          <p:cNvSpPr>
            <a:spLocks noGrp="1"/>
          </p:cNvSpPr>
          <p:nvPr>
            <p:ph type="dt" sz="half" idx="10"/>
          </p:nvPr>
        </p:nvSpPr>
        <p:spPr/>
        <p:txBody>
          <a:bodyPr/>
          <a:lstStyle>
            <a:lvl1pPr>
              <a:defRPr/>
            </a:lvl1pPr>
          </a:lstStyle>
          <a:p>
            <a:pPr>
              <a:defRPr/>
            </a:pPr>
            <a:fld id="{188CAE1F-ECFD-4E9F-A640-5FD4F7944908}" type="datetimeFigureOut">
              <a:rPr lang="en-US"/>
              <a:pPr>
                <a:defRPr/>
              </a:pPr>
              <a:t>8/4/2026</a:t>
            </a:fld>
            <a:endParaRPr lang="en-US"/>
          </a:p>
        </p:txBody>
      </p:sp>
      <p:sp>
        <p:nvSpPr>
          <p:cNvPr id="5" name="Footer Placeholder 4">
            <a:extLst>
              <a:ext uri="{FF2B5EF4-FFF2-40B4-BE49-F238E27FC236}">
                <a16:creationId xmlns:a16="http://schemas.microsoft.com/office/drawing/2014/main" id="{32CE7302-EB20-0F67-257E-389D51F0A6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A2022B-584C-ABF1-F265-D840753D02AB}"/>
              </a:ext>
            </a:extLst>
          </p:cNvPr>
          <p:cNvSpPr>
            <a:spLocks noGrp="1"/>
          </p:cNvSpPr>
          <p:nvPr>
            <p:ph type="sldNum" sz="quarter" idx="12"/>
          </p:nvPr>
        </p:nvSpPr>
        <p:spPr/>
        <p:txBody>
          <a:bodyPr/>
          <a:lstStyle>
            <a:lvl1pPr>
              <a:defRPr/>
            </a:lvl1pPr>
          </a:lstStyle>
          <a:p>
            <a:fld id="{7744BDBC-5FDB-46A1-A8BA-24A1D5D60C97}" type="slidenum">
              <a:rPr lang="en-US" altLang="en-US"/>
              <a:pPr/>
              <a:t>‹#›</a:t>
            </a:fld>
            <a:endParaRPr lang="en-US" altLang="en-US"/>
          </a:p>
        </p:txBody>
      </p:sp>
    </p:spTree>
    <p:extLst>
      <p:ext uri="{BB962C8B-B14F-4D97-AF65-F5344CB8AC3E}">
        <p14:creationId xmlns:p14="http://schemas.microsoft.com/office/powerpoint/2010/main" val="2614952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A74F8B-6617-80D9-81C4-64C2E8C05E58}"/>
              </a:ext>
            </a:extLst>
          </p:cNvPr>
          <p:cNvSpPr>
            <a:spLocks noGrp="1"/>
          </p:cNvSpPr>
          <p:nvPr>
            <p:ph type="dt" sz="half" idx="10"/>
          </p:nvPr>
        </p:nvSpPr>
        <p:spPr/>
        <p:txBody>
          <a:bodyPr/>
          <a:lstStyle>
            <a:lvl1pPr>
              <a:defRPr/>
            </a:lvl1pPr>
          </a:lstStyle>
          <a:p>
            <a:pPr>
              <a:defRPr/>
            </a:pPr>
            <a:fld id="{D132F5E6-C979-419D-8FBC-557BD9B1CBF5}" type="datetimeFigureOut">
              <a:rPr lang="en-US"/>
              <a:pPr>
                <a:defRPr/>
              </a:pPr>
              <a:t>8/4/2026</a:t>
            </a:fld>
            <a:endParaRPr lang="en-US"/>
          </a:p>
        </p:txBody>
      </p:sp>
      <p:sp>
        <p:nvSpPr>
          <p:cNvPr id="5" name="Footer Placeholder 4">
            <a:extLst>
              <a:ext uri="{FF2B5EF4-FFF2-40B4-BE49-F238E27FC236}">
                <a16:creationId xmlns:a16="http://schemas.microsoft.com/office/drawing/2014/main" id="{3A26B0B5-47F1-1492-CDBE-BDFFF12A15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BFC9AB-CBFB-1A4C-B39C-ED59FFB9EACE}"/>
              </a:ext>
            </a:extLst>
          </p:cNvPr>
          <p:cNvSpPr>
            <a:spLocks noGrp="1"/>
          </p:cNvSpPr>
          <p:nvPr>
            <p:ph type="sldNum" sz="quarter" idx="12"/>
          </p:nvPr>
        </p:nvSpPr>
        <p:spPr/>
        <p:txBody>
          <a:bodyPr/>
          <a:lstStyle>
            <a:lvl1pPr>
              <a:defRPr/>
            </a:lvl1pPr>
          </a:lstStyle>
          <a:p>
            <a:fld id="{803EABC9-ED58-4EA9-891C-D85FDFAEB477}" type="slidenum">
              <a:rPr lang="en-US" altLang="en-US"/>
              <a:pPr/>
              <a:t>‹#›</a:t>
            </a:fld>
            <a:endParaRPr lang="en-US" altLang="en-US"/>
          </a:p>
        </p:txBody>
      </p:sp>
    </p:spTree>
    <p:extLst>
      <p:ext uri="{BB962C8B-B14F-4D97-AF65-F5344CB8AC3E}">
        <p14:creationId xmlns:p14="http://schemas.microsoft.com/office/powerpoint/2010/main" val="175409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83" y="273873"/>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61" y="273873"/>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DAE8C9-0286-F2B7-8992-B531C1E90863}"/>
              </a:ext>
            </a:extLst>
          </p:cNvPr>
          <p:cNvSpPr>
            <a:spLocks noGrp="1"/>
          </p:cNvSpPr>
          <p:nvPr>
            <p:ph type="dt" sz="half" idx="10"/>
          </p:nvPr>
        </p:nvSpPr>
        <p:spPr/>
        <p:txBody>
          <a:bodyPr/>
          <a:lstStyle>
            <a:lvl1pPr>
              <a:defRPr/>
            </a:lvl1pPr>
          </a:lstStyle>
          <a:p>
            <a:pPr>
              <a:defRPr/>
            </a:pPr>
            <a:fld id="{515E4CED-EE03-4B2E-A364-265E9987DEB6}" type="datetimeFigureOut">
              <a:rPr lang="en-US"/>
              <a:pPr>
                <a:defRPr/>
              </a:pPr>
              <a:t>8/4/2026</a:t>
            </a:fld>
            <a:endParaRPr lang="en-US"/>
          </a:p>
        </p:txBody>
      </p:sp>
      <p:sp>
        <p:nvSpPr>
          <p:cNvPr id="5" name="Footer Placeholder 4">
            <a:extLst>
              <a:ext uri="{FF2B5EF4-FFF2-40B4-BE49-F238E27FC236}">
                <a16:creationId xmlns:a16="http://schemas.microsoft.com/office/drawing/2014/main" id="{F99C6D58-B2A4-4BE7-2157-3EC5DDE4B72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CB8D065-0029-8CD5-9CD7-B23B4A20054D}"/>
              </a:ext>
            </a:extLst>
          </p:cNvPr>
          <p:cNvSpPr>
            <a:spLocks noGrp="1"/>
          </p:cNvSpPr>
          <p:nvPr>
            <p:ph type="sldNum" sz="quarter" idx="12"/>
          </p:nvPr>
        </p:nvSpPr>
        <p:spPr/>
        <p:txBody>
          <a:bodyPr/>
          <a:lstStyle>
            <a:lvl1pPr>
              <a:defRPr/>
            </a:lvl1pPr>
          </a:lstStyle>
          <a:p>
            <a:fld id="{011BEA17-0743-4C6A-8392-FDB4C15FF12C}" type="slidenum">
              <a:rPr lang="en-US" altLang="en-US"/>
              <a:pPr/>
              <a:t>‹#›</a:t>
            </a:fld>
            <a:endParaRPr lang="en-US" altLang="en-US"/>
          </a:p>
        </p:txBody>
      </p:sp>
    </p:spTree>
    <p:extLst>
      <p:ext uri="{BB962C8B-B14F-4D97-AF65-F5344CB8AC3E}">
        <p14:creationId xmlns:p14="http://schemas.microsoft.com/office/powerpoint/2010/main" val="137192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CF621-6EDA-6027-3613-415ECC0B00F1}"/>
              </a:ext>
            </a:extLst>
          </p:cNvPr>
          <p:cNvSpPr>
            <a:spLocks noGrp="1"/>
          </p:cNvSpPr>
          <p:nvPr>
            <p:ph type="ctrTitle"/>
          </p:nvPr>
        </p:nvSpPr>
        <p:spPr>
          <a:xfrm>
            <a:off x="1143000" y="841772"/>
            <a:ext cx="6858000" cy="1790700"/>
          </a:xfrm>
        </p:spPr>
        <p:txBody>
          <a:bodyPr anchor="b"/>
          <a:lstStyle>
            <a:lvl1pPr algn="ctr">
              <a:defRPr sz="4500"/>
            </a:lvl1pPr>
          </a:lstStyle>
          <a:p>
            <a:r>
              <a:rPr lang="en-GB"/>
              <a:t>Click to edit Master title style</a:t>
            </a:r>
          </a:p>
        </p:txBody>
      </p:sp>
      <p:sp>
        <p:nvSpPr>
          <p:cNvPr id="3" name="Subtitle 2">
            <a:extLst>
              <a:ext uri="{FF2B5EF4-FFF2-40B4-BE49-F238E27FC236}">
                <a16:creationId xmlns:a16="http://schemas.microsoft.com/office/drawing/2014/main" id="{6DCF12CA-F33D-BC3A-4FDF-3D051189330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4" name="Date Placeholder 3">
            <a:extLst>
              <a:ext uri="{FF2B5EF4-FFF2-40B4-BE49-F238E27FC236}">
                <a16:creationId xmlns:a16="http://schemas.microsoft.com/office/drawing/2014/main" id="{F1DFBE18-7412-8D19-4017-CBF643EE2A45}"/>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5" name="Footer Placeholder 4">
            <a:extLst>
              <a:ext uri="{FF2B5EF4-FFF2-40B4-BE49-F238E27FC236}">
                <a16:creationId xmlns:a16="http://schemas.microsoft.com/office/drawing/2014/main" id="{F777ED8F-4AA7-17FA-7101-F7FF50823E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344B6B-DD56-B6BE-B2F3-0567AD41CCEF}"/>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241138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048B6-B7FC-E291-5A90-47793ACE0A3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651C0F8-192D-A284-E439-40A0B52AD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E1294D5-D6EF-F006-C04A-39C7E6AD6B2A}"/>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5" name="Footer Placeholder 4">
            <a:extLst>
              <a:ext uri="{FF2B5EF4-FFF2-40B4-BE49-F238E27FC236}">
                <a16:creationId xmlns:a16="http://schemas.microsoft.com/office/drawing/2014/main" id="{B8A64FF7-0AB9-D428-DEE3-EDB2677809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1D51D8-DC43-2D89-6507-BD88F62B55FD}"/>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3336421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7D7B5-AB3A-C83A-C7A9-BDC0E08CFD52}"/>
              </a:ext>
            </a:extLst>
          </p:cNvPr>
          <p:cNvSpPr>
            <a:spLocks noGrp="1"/>
          </p:cNvSpPr>
          <p:nvPr>
            <p:ph type="title"/>
          </p:nvPr>
        </p:nvSpPr>
        <p:spPr>
          <a:xfrm>
            <a:off x="623888" y="1282304"/>
            <a:ext cx="7886700" cy="2139553"/>
          </a:xfrm>
        </p:spPr>
        <p:txBody>
          <a:bodyPr anchor="b"/>
          <a:lstStyle>
            <a:lvl1pPr>
              <a:defRPr sz="4500"/>
            </a:lvl1pPr>
          </a:lstStyle>
          <a:p>
            <a:r>
              <a:rPr lang="en-GB"/>
              <a:t>Click to edit Master title style</a:t>
            </a:r>
          </a:p>
        </p:txBody>
      </p:sp>
      <p:sp>
        <p:nvSpPr>
          <p:cNvPr id="3" name="Text Placeholder 2">
            <a:extLst>
              <a:ext uri="{FF2B5EF4-FFF2-40B4-BE49-F238E27FC236}">
                <a16:creationId xmlns:a16="http://schemas.microsoft.com/office/drawing/2014/main" id="{BCF147A0-8731-5E64-7D75-12609452DC23}"/>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00FF6E4-9FFA-478D-4181-46272EB23CB4}"/>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5" name="Footer Placeholder 4">
            <a:extLst>
              <a:ext uri="{FF2B5EF4-FFF2-40B4-BE49-F238E27FC236}">
                <a16:creationId xmlns:a16="http://schemas.microsoft.com/office/drawing/2014/main" id="{A4675D0D-E0C2-732A-559F-E884507E77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6A2F8D-5773-61C3-DE80-FB83E973C9D2}"/>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1218411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59DE1-DF44-BF84-B811-AA8F8A02EB2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1C27F33-3831-89CF-A363-478D25E81302}"/>
              </a:ext>
            </a:extLst>
          </p:cNvPr>
          <p:cNvSpPr>
            <a:spLocks noGrp="1"/>
          </p:cNvSpPr>
          <p:nvPr>
            <p:ph sz="half" idx="1"/>
          </p:nvPr>
        </p:nvSpPr>
        <p:spPr>
          <a:xfrm>
            <a:off x="6286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8CEBBC3-E976-3471-283C-E3F757E41417}"/>
              </a:ext>
            </a:extLst>
          </p:cNvPr>
          <p:cNvSpPr>
            <a:spLocks noGrp="1"/>
          </p:cNvSpPr>
          <p:nvPr>
            <p:ph sz="half" idx="2"/>
          </p:nvPr>
        </p:nvSpPr>
        <p:spPr>
          <a:xfrm>
            <a:off x="46291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B08BD43-41DD-7372-0D9A-12B0E304D015}"/>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6" name="Footer Placeholder 5">
            <a:extLst>
              <a:ext uri="{FF2B5EF4-FFF2-40B4-BE49-F238E27FC236}">
                <a16:creationId xmlns:a16="http://schemas.microsoft.com/office/drawing/2014/main" id="{50B44BB0-0245-7E52-3FAC-D34F7762BE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C1A810-F53B-6F45-C4E1-C7FFC61C5E00}"/>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1112219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E2B6A-1904-5A68-E1EF-5FAC11A78D5B}"/>
              </a:ext>
            </a:extLst>
          </p:cNvPr>
          <p:cNvSpPr>
            <a:spLocks noGrp="1"/>
          </p:cNvSpPr>
          <p:nvPr>
            <p:ph type="title"/>
          </p:nvPr>
        </p:nvSpPr>
        <p:spPr>
          <a:xfrm>
            <a:off x="629841" y="273844"/>
            <a:ext cx="7886700" cy="994172"/>
          </a:xfrm>
        </p:spPr>
        <p:txBody>
          <a:bodyPr/>
          <a:lstStyle/>
          <a:p>
            <a:r>
              <a:rPr lang="en-GB"/>
              <a:t>Click to edit Master title style</a:t>
            </a:r>
          </a:p>
        </p:txBody>
      </p:sp>
      <p:sp>
        <p:nvSpPr>
          <p:cNvPr id="3" name="Text Placeholder 2">
            <a:extLst>
              <a:ext uri="{FF2B5EF4-FFF2-40B4-BE49-F238E27FC236}">
                <a16:creationId xmlns:a16="http://schemas.microsoft.com/office/drawing/2014/main" id="{7BCE6B56-8676-DB43-3A12-54788F698BB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620D3403-0E2A-1ACB-B94E-619110D31CFF}"/>
              </a:ext>
            </a:extLst>
          </p:cNvPr>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35AF32F-A514-40FA-6B4C-61C6EA7447C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324C69BF-13BE-22C8-BD71-01386740175F}"/>
              </a:ext>
            </a:extLst>
          </p:cNvPr>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5789B4C-E531-8623-4C3F-B4D801848BBF}"/>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8" name="Footer Placeholder 7">
            <a:extLst>
              <a:ext uri="{FF2B5EF4-FFF2-40B4-BE49-F238E27FC236}">
                <a16:creationId xmlns:a16="http://schemas.microsoft.com/office/drawing/2014/main" id="{51196CFE-9A90-C221-BF6A-EF4590B9A18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C2C8BA5-14D4-A3EF-EAE4-8800423E5159}"/>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1292829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5E9BB-54A3-DACC-2775-4CC66B80CA4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A8576A2-18AD-5CD6-8B7D-FD85C7584108}"/>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4" name="Footer Placeholder 3">
            <a:extLst>
              <a:ext uri="{FF2B5EF4-FFF2-40B4-BE49-F238E27FC236}">
                <a16:creationId xmlns:a16="http://schemas.microsoft.com/office/drawing/2014/main" id="{27F8F7DA-6700-962E-5A70-DD600889B27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DDEB925-083C-7D35-90D1-3A0AF78DA634}"/>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1166637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BFEB5-F405-CB5A-3A1A-F9CC12F7AC03}"/>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3" name="Footer Placeholder 2">
            <a:extLst>
              <a:ext uri="{FF2B5EF4-FFF2-40B4-BE49-F238E27FC236}">
                <a16:creationId xmlns:a16="http://schemas.microsoft.com/office/drawing/2014/main" id="{E9CF83E8-906B-0704-C2DE-29891D0F26C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C26ACA3-ACBF-93D0-DA73-E49BE0CBDED9}"/>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2026963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21C92-ED81-C501-80AC-4397C748FDEF}"/>
              </a:ext>
            </a:extLst>
          </p:cNvPr>
          <p:cNvSpPr>
            <a:spLocks noGrp="1"/>
          </p:cNvSpPr>
          <p:nvPr>
            <p:ph type="title"/>
          </p:nvPr>
        </p:nvSpPr>
        <p:spPr>
          <a:xfrm>
            <a:off x="629841" y="342900"/>
            <a:ext cx="2949178" cy="1200150"/>
          </a:xfrm>
        </p:spPr>
        <p:txBody>
          <a:bodyPr anchor="b"/>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30B6C37E-F07E-4485-60ED-1EF623E6E5FE}"/>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BE00F68-1C9E-70CC-1436-B07CB74B2CB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5F131802-E0C9-DF81-BDCF-CF76A80594C9}"/>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6" name="Footer Placeholder 5">
            <a:extLst>
              <a:ext uri="{FF2B5EF4-FFF2-40B4-BE49-F238E27FC236}">
                <a16:creationId xmlns:a16="http://schemas.microsoft.com/office/drawing/2014/main" id="{33CCE4FA-5976-3BB8-E78C-2EF86C08C9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12548B-AE8E-F170-A8FE-0E8B24BC8DCF}"/>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31199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A2CC20-2E8A-EC54-C473-99D17A613B66}"/>
              </a:ext>
            </a:extLst>
          </p:cNvPr>
          <p:cNvSpPr>
            <a:spLocks noGrp="1"/>
          </p:cNvSpPr>
          <p:nvPr>
            <p:ph type="dt" sz="half" idx="10"/>
          </p:nvPr>
        </p:nvSpPr>
        <p:spPr/>
        <p:txBody>
          <a:bodyPr/>
          <a:lstStyle>
            <a:lvl1pPr>
              <a:defRPr/>
            </a:lvl1pPr>
          </a:lstStyle>
          <a:p>
            <a:pPr>
              <a:defRPr/>
            </a:pPr>
            <a:fld id="{2CFF2733-19E2-4FBC-BB55-E97F42102109}" type="datetimeFigureOut">
              <a:rPr lang="en-US"/>
              <a:pPr>
                <a:defRPr/>
              </a:pPr>
              <a:t>8/4/2026</a:t>
            </a:fld>
            <a:endParaRPr lang="en-US"/>
          </a:p>
        </p:txBody>
      </p:sp>
      <p:sp>
        <p:nvSpPr>
          <p:cNvPr id="5" name="Footer Placeholder 4">
            <a:extLst>
              <a:ext uri="{FF2B5EF4-FFF2-40B4-BE49-F238E27FC236}">
                <a16:creationId xmlns:a16="http://schemas.microsoft.com/office/drawing/2014/main" id="{FEBCF2F3-E14A-A182-D729-329C0B7ED35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B93A043-89A4-5920-402D-065205BAE528}"/>
              </a:ext>
            </a:extLst>
          </p:cNvPr>
          <p:cNvSpPr>
            <a:spLocks noGrp="1"/>
          </p:cNvSpPr>
          <p:nvPr>
            <p:ph type="sldNum" sz="quarter" idx="12"/>
          </p:nvPr>
        </p:nvSpPr>
        <p:spPr/>
        <p:txBody>
          <a:bodyPr/>
          <a:lstStyle>
            <a:lvl1pPr>
              <a:defRPr/>
            </a:lvl1pPr>
          </a:lstStyle>
          <a:p>
            <a:fld id="{FCA05FFE-9705-4B48-8572-9BC4D7EE013C}" type="slidenum">
              <a:rPr lang="en-US" altLang="en-US"/>
              <a:pPr/>
              <a:t>‹#›</a:t>
            </a:fld>
            <a:endParaRPr lang="en-US" altLang="en-US"/>
          </a:p>
        </p:txBody>
      </p:sp>
    </p:spTree>
    <p:extLst>
      <p:ext uri="{BB962C8B-B14F-4D97-AF65-F5344CB8AC3E}">
        <p14:creationId xmlns:p14="http://schemas.microsoft.com/office/powerpoint/2010/main" val="2513213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8AC4F-A4B2-D076-946D-7304DFCEF6C9}"/>
              </a:ext>
            </a:extLst>
          </p:cNvPr>
          <p:cNvSpPr>
            <a:spLocks noGrp="1"/>
          </p:cNvSpPr>
          <p:nvPr>
            <p:ph type="title"/>
          </p:nvPr>
        </p:nvSpPr>
        <p:spPr>
          <a:xfrm>
            <a:off x="629841" y="342900"/>
            <a:ext cx="2949178" cy="1200150"/>
          </a:xfrm>
        </p:spPr>
        <p:txBody>
          <a:bodyPr anchor="b"/>
          <a:lstStyle>
            <a:lvl1pPr>
              <a:defRPr sz="2400"/>
            </a:lvl1pPr>
          </a:lstStyle>
          <a:p>
            <a:r>
              <a:rPr lang="en-GB"/>
              <a:t>Click to edit Master title style</a:t>
            </a:r>
          </a:p>
        </p:txBody>
      </p:sp>
      <p:sp>
        <p:nvSpPr>
          <p:cNvPr id="3" name="Picture Placeholder 2">
            <a:extLst>
              <a:ext uri="{FF2B5EF4-FFF2-40B4-BE49-F238E27FC236}">
                <a16:creationId xmlns:a16="http://schemas.microsoft.com/office/drawing/2014/main" id="{A1F7C48A-1FC9-D8AE-0E27-20D23AFB225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CA1A927C-4827-B87D-3A05-5CC247E369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6DD9E27D-8776-A8F8-7FFC-791D86A8E18E}"/>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6" name="Footer Placeholder 5">
            <a:extLst>
              <a:ext uri="{FF2B5EF4-FFF2-40B4-BE49-F238E27FC236}">
                <a16:creationId xmlns:a16="http://schemas.microsoft.com/office/drawing/2014/main" id="{78E88CE4-C7B0-BC4C-9F07-94D3867390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4CC3D9-E11B-308E-927E-4F955916DB71}"/>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1084272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4DA53-5858-6DAF-0769-B1B489BF0B4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9E8F88E-C958-B0C2-B7A1-E83A1C02A69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AA868BE-995C-E5EF-14F4-99D8C6111074}"/>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5" name="Footer Placeholder 4">
            <a:extLst>
              <a:ext uri="{FF2B5EF4-FFF2-40B4-BE49-F238E27FC236}">
                <a16:creationId xmlns:a16="http://schemas.microsoft.com/office/drawing/2014/main" id="{CD790F27-E641-9633-7911-B7A486FF29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881A02-95A3-DBEF-E410-091AAE92FDF2}"/>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1628644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35D6C-97D6-8FB2-0E8C-36C02E9711C4}"/>
              </a:ext>
            </a:extLst>
          </p:cNvPr>
          <p:cNvSpPr>
            <a:spLocks noGrp="1"/>
          </p:cNvSpPr>
          <p:nvPr>
            <p:ph type="title" orient="vert"/>
          </p:nvPr>
        </p:nvSpPr>
        <p:spPr>
          <a:xfrm>
            <a:off x="6543675" y="273844"/>
            <a:ext cx="1971675" cy="4358879"/>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3F3286B-0F8D-4BE1-EE31-1B736B24989E}"/>
              </a:ext>
            </a:extLst>
          </p:cNvPr>
          <p:cNvSpPr>
            <a:spLocks noGrp="1"/>
          </p:cNvSpPr>
          <p:nvPr>
            <p:ph type="body" orient="vert" idx="1"/>
          </p:nvPr>
        </p:nvSpPr>
        <p:spPr>
          <a:xfrm>
            <a:off x="628650" y="273844"/>
            <a:ext cx="5800725" cy="43588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332D68B-151D-5AD5-122F-F232BEFCD823}"/>
              </a:ext>
            </a:extLst>
          </p:cNvPr>
          <p:cNvSpPr>
            <a:spLocks noGrp="1"/>
          </p:cNvSpPr>
          <p:nvPr>
            <p:ph type="dt" sz="half" idx="10"/>
          </p:nvPr>
        </p:nvSpPr>
        <p:spPr/>
        <p:txBody>
          <a:bodyPr/>
          <a:lstStyle/>
          <a:p>
            <a:fld id="{77942EFA-FE89-4DB3-92F5-DF5A6ACF69F5}" type="datetimeFigureOut">
              <a:rPr lang="en-GB" smtClean="0"/>
              <a:t>04/08/2026</a:t>
            </a:fld>
            <a:endParaRPr lang="en-GB"/>
          </a:p>
        </p:txBody>
      </p:sp>
      <p:sp>
        <p:nvSpPr>
          <p:cNvPr id="5" name="Footer Placeholder 4">
            <a:extLst>
              <a:ext uri="{FF2B5EF4-FFF2-40B4-BE49-F238E27FC236}">
                <a16:creationId xmlns:a16="http://schemas.microsoft.com/office/drawing/2014/main" id="{B6D80BE8-4E7D-9C8C-0C75-0234D6CFBF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AD3C7C-9AE3-9DD4-3A6D-65F667B6FF45}"/>
              </a:ext>
            </a:extLst>
          </p:cNvPr>
          <p:cNvSpPr>
            <a:spLocks noGrp="1"/>
          </p:cNvSpPr>
          <p:nvPr>
            <p:ph type="sldNum" sz="quarter" idx="12"/>
          </p:nvPr>
        </p:nvSpPr>
        <p:spPr/>
        <p:txBody>
          <a:bodyPr/>
          <a:lstStyle/>
          <a:p>
            <a:fld id="{A41A66F0-51FB-42A6-A297-F6736537B93B}" type="slidenum">
              <a:rPr lang="en-GB" smtClean="0"/>
              <a:t>‹#›</a:t>
            </a:fld>
            <a:endParaRPr lang="en-GB"/>
          </a:p>
        </p:txBody>
      </p:sp>
    </p:spTree>
    <p:extLst>
      <p:ext uri="{BB962C8B-B14F-4D97-AF65-F5344CB8AC3E}">
        <p14:creationId xmlns:p14="http://schemas.microsoft.com/office/powerpoint/2010/main" val="4202856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92" y="1282355"/>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92" y="3442108"/>
            <a:ext cx="7886700" cy="1125140"/>
          </a:xfrm>
        </p:spPr>
        <p:txBody>
          <a:bodyPr/>
          <a:lstStyle>
            <a:lvl1pPr marL="0" indent="0">
              <a:buNone/>
              <a:defRPr sz="1800">
                <a:solidFill>
                  <a:schemeClr val="tx1">
                    <a:tint val="75000"/>
                  </a:schemeClr>
                </a:solidFill>
              </a:defRPr>
            </a:lvl1pPr>
            <a:lvl2pPr marL="342320" indent="0">
              <a:buNone/>
              <a:defRPr sz="1500">
                <a:solidFill>
                  <a:schemeClr val="tx1">
                    <a:tint val="75000"/>
                  </a:schemeClr>
                </a:solidFill>
              </a:defRPr>
            </a:lvl2pPr>
            <a:lvl3pPr marL="684679" indent="0">
              <a:buNone/>
              <a:defRPr sz="1400">
                <a:solidFill>
                  <a:schemeClr val="tx1">
                    <a:tint val="75000"/>
                  </a:schemeClr>
                </a:solidFill>
              </a:defRPr>
            </a:lvl3pPr>
            <a:lvl4pPr marL="1027019" indent="0">
              <a:buNone/>
              <a:defRPr sz="1200">
                <a:solidFill>
                  <a:schemeClr val="tx1">
                    <a:tint val="75000"/>
                  </a:schemeClr>
                </a:solidFill>
              </a:defRPr>
            </a:lvl4pPr>
            <a:lvl5pPr marL="1369358" indent="0">
              <a:buNone/>
              <a:defRPr sz="1200">
                <a:solidFill>
                  <a:schemeClr val="tx1">
                    <a:tint val="75000"/>
                  </a:schemeClr>
                </a:solidFill>
              </a:defRPr>
            </a:lvl5pPr>
            <a:lvl6pPr marL="1711718" indent="0">
              <a:buNone/>
              <a:defRPr sz="1200">
                <a:solidFill>
                  <a:schemeClr val="tx1">
                    <a:tint val="75000"/>
                  </a:schemeClr>
                </a:solidFill>
              </a:defRPr>
            </a:lvl6pPr>
            <a:lvl7pPr marL="2054036" indent="0">
              <a:buNone/>
              <a:defRPr sz="1200">
                <a:solidFill>
                  <a:schemeClr val="tx1">
                    <a:tint val="75000"/>
                  </a:schemeClr>
                </a:solidFill>
              </a:defRPr>
            </a:lvl7pPr>
            <a:lvl8pPr marL="2396355" indent="0">
              <a:buNone/>
              <a:defRPr sz="1200">
                <a:solidFill>
                  <a:schemeClr val="tx1">
                    <a:tint val="75000"/>
                  </a:schemeClr>
                </a:solidFill>
              </a:defRPr>
            </a:lvl8pPr>
            <a:lvl9pPr marL="2738675"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F890B71-FE9F-C363-59BD-8FA2DCFC00AD}"/>
              </a:ext>
            </a:extLst>
          </p:cNvPr>
          <p:cNvSpPr>
            <a:spLocks noGrp="1"/>
          </p:cNvSpPr>
          <p:nvPr>
            <p:ph type="dt" sz="half" idx="10"/>
          </p:nvPr>
        </p:nvSpPr>
        <p:spPr/>
        <p:txBody>
          <a:bodyPr/>
          <a:lstStyle>
            <a:lvl1pPr>
              <a:defRPr/>
            </a:lvl1pPr>
          </a:lstStyle>
          <a:p>
            <a:pPr>
              <a:defRPr/>
            </a:pPr>
            <a:fld id="{0F2C8AA6-D173-4191-9D77-2B913C590058}" type="datetimeFigureOut">
              <a:rPr lang="en-US"/>
              <a:pPr>
                <a:defRPr/>
              </a:pPr>
              <a:t>8/4/2026</a:t>
            </a:fld>
            <a:endParaRPr lang="en-US"/>
          </a:p>
        </p:txBody>
      </p:sp>
      <p:sp>
        <p:nvSpPr>
          <p:cNvPr id="5" name="Footer Placeholder 4">
            <a:extLst>
              <a:ext uri="{FF2B5EF4-FFF2-40B4-BE49-F238E27FC236}">
                <a16:creationId xmlns:a16="http://schemas.microsoft.com/office/drawing/2014/main" id="{FB88C441-9EB9-627F-9B11-2A8E88CE554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18BAE9A-696C-3AA3-F96F-299D026DCB34}"/>
              </a:ext>
            </a:extLst>
          </p:cNvPr>
          <p:cNvSpPr>
            <a:spLocks noGrp="1"/>
          </p:cNvSpPr>
          <p:nvPr>
            <p:ph type="sldNum" sz="quarter" idx="12"/>
          </p:nvPr>
        </p:nvSpPr>
        <p:spPr/>
        <p:txBody>
          <a:bodyPr/>
          <a:lstStyle>
            <a:lvl1pPr>
              <a:defRPr/>
            </a:lvl1pPr>
          </a:lstStyle>
          <a:p>
            <a:fld id="{06AF90F8-105A-4D40-BC27-BEBFC2665178}" type="slidenum">
              <a:rPr lang="en-US" altLang="en-US"/>
              <a:pPr/>
              <a:t>‹#›</a:t>
            </a:fld>
            <a:endParaRPr lang="en-US" altLang="en-US"/>
          </a:p>
        </p:txBody>
      </p:sp>
    </p:spTree>
    <p:extLst>
      <p:ext uri="{BB962C8B-B14F-4D97-AF65-F5344CB8AC3E}">
        <p14:creationId xmlns:p14="http://schemas.microsoft.com/office/powerpoint/2010/main" val="29083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F7A9595-26AC-494A-70DB-C14A75DA4253}"/>
              </a:ext>
            </a:extLst>
          </p:cNvPr>
          <p:cNvSpPr>
            <a:spLocks noGrp="1"/>
          </p:cNvSpPr>
          <p:nvPr>
            <p:ph type="dt" sz="half" idx="10"/>
          </p:nvPr>
        </p:nvSpPr>
        <p:spPr/>
        <p:txBody>
          <a:bodyPr/>
          <a:lstStyle>
            <a:lvl1pPr>
              <a:defRPr/>
            </a:lvl1pPr>
          </a:lstStyle>
          <a:p>
            <a:pPr>
              <a:defRPr/>
            </a:pPr>
            <a:fld id="{2A82555F-26EF-40A2-BA1E-20758FA190AE}" type="datetimeFigureOut">
              <a:rPr lang="en-US"/>
              <a:pPr>
                <a:defRPr/>
              </a:pPr>
              <a:t>8/4/2026</a:t>
            </a:fld>
            <a:endParaRPr lang="en-US"/>
          </a:p>
        </p:txBody>
      </p:sp>
      <p:sp>
        <p:nvSpPr>
          <p:cNvPr id="6" name="Footer Placeholder 4">
            <a:extLst>
              <a:ext uri="{FF2B5EF4-FFF2-40B4-BE49-F238E27FC236}">
                <a16:creationId xmlns:a16="http://schemas.microsoft.com/office/drawing/2014/main" id="{208A6F18-1AA1-C658-AD1D-E48922BE56F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338EDEC-0FD4-D6FA-B66E-347F5A2FDF9E}"/>
              </a:ext>
            </a:extLst>
          </p:cNvPr>
          <p:cNvSpPr>
            <a:spLocks noGrp="1"/>
          </p:cNvSpPr>
          <p:nvPr>
            <p:ph type="sldNum" sz="quarter" idx="12"/>
          </p:nvPr>
        </p:nvSpPr>
        <p:spPr/>
        <p:txBody>
          <a:bodyPr/>
          <a:lstStyle>
            <a:lvl1pPr>
              <a:defRPr/>
            </a:lvl1pPr>
          </a:lstStyle>
          <a:p>
            <a:fld id="{4E9AA009-0A6B-4218-82D6-0733A9B25484}" type="slidenum">
              <a:rPr lang="en-US" altLang="en-US"/>
              <a:pPr/>
              <a:t>‹#›</a:t>
            </a:fld>
            <a:endParaRPr lang="en-US" altLang="en-US"/>
          </a:p>
        </p:txBody>
      </p:sp>
    </p:spTree>
    <p:extLst>
      <p:ext uri="{BB962C8B-B14F-4D97-AF65-F5344CB8AC3E}">
        <p14:creationId xmlns:p14="http://schemas.microsoft.com/office/powerpoint/2010/main" val="3379061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4" y="273847"/>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320" indent="0">
              <a:buNone/>
              <a:defRPr sz="1500" b="1"/>
            </a:lvl2pPr>
            <a:lvl3pPr marL="684679" indent="0">
              <a:buNone/>
              <a:defRPr sz="1400" b="1"/>
            </a:lvl3pPr>
            <a:lvl4pPr marL="1027019" indent="0">
              <a:buNone/>
              <a:defRPr sz="1200" b="1"/>
            </a:lvl4pPr>
            <a:lvl5pPr marL="1369358" indent="0">
              <a:buNone/>
              <a:defRPr sz="1200" b="1"/>
            </a:lvl5pPr>
            <a:lvl6pPr marL="1711718" indent="0">
              <a:buNone/>
              <a:defRPr sz="1200" b="1"/>
            </a:lvl6pPr>
            <a:lvl7pPr marL="2054036" indent="0">
              <a:buNone/>
              <a:defRPr sz="1200" b="1"/>
            </a:lvl7pPr>
            <a:lvl8pPr marL="2396355" indent="0">
              <a:buNone/>
              <a:defRPr sz="1200" b="1"/>
            </a:lvl8pPr>
            <a:lvl9pPr marL="2738675"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61" y="1260872"/>
            <a:ext cx="3887391" cy="617934"/>
          </a:xfrm>
        </p:spPr>
        <p:txBody>
          <a:bodyPr anchor="b"/>
          <a:lstStyle>
            <a:lvl1pPr marL="0" indent="0">
              <a:buNone/>
              <a:defRPr sz="1800" b="1"/>
            </a:lvl1pPr>
            <a:lvl2pPr marL="342320" indent="0">
              <a:buNone/>
              <a:defRPr sz="1500" b="1"/>
            </a:lvl2pPr>
            <a:lvl3pPr marL="684679" indent="0">
              <a:buNone/>
              <a:defRPr sz="1400" b="1"/>
            </a:lvl3pPr>
            <a:lvl4pPr marL="1027019" indent="0">
              <a:buNone/>
              <a:defRPr sz="1200" b="1"/>
            </a:lvl4pPr>
            <a:lvl5pPr marL="1369358" indent="0">
              <a:buNone/>
              <a:defRPr sz="1200" b="1"/>
            </a:lvl5pPr>
            <a:lvl6pPr marL="1711718" indent="0">
              <a:buNone/>
              <a:defRPr sz="1200" b="1"/>
            </a:lvl6pPr>
            <a:lvl7pPr marL="2054036" indent="0">
              <a:buNone/>
              <a:defRPr sz="1200" b="1"/>
            </a:lvl7pPr>
            <a:lvl8pPr marL="2396355" indent="0">
              <a:buNone/>
              <a:defRPr sz="1200" b="1"/>
            </a:lvl8pPr>
            <a:lvl9pPr marL="2738675" indent="0">
              <a:buNone/>
              <a:defRPr sz="1200" b="1"/>
            </a:lvl9pPr>
          </a:lstStyle>
          <a:p>
            <a:pPr lvl="0"/>
            <a:r>
              <a:rPr lang="en-US"/>
              <a:t>Edit Master text styles</a:t>
            </a:r>
          </a:p>
        </p:txBody>
      </p:sp>
      <p:sp>
        <p:nvSpPr>
          <p:cNvPr id="6" name="Content Placeholder 5"/>
          <p:cNvSpPr>
            <a:spLocks noGrp="1"/>
          </p:cNvSpPr>
          <p:nvPr>
            <p:ph sz="quarter" idx="4"/>
          </p:nvPr>
        </p:nvSpPr>
        <p:spPr>
          <a:xfrm>
            <a:off x="4629161"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1D4C03C-512E-7AF4-5792-26BD34DB2B58}"/>
              </a:ext>
            </a:extLst>
          </p:cNvPr>
          <p:cNvSpPr>
            <a:spLocks noGrp="1"/>
          </p:cNvSpPr>
          <p:nvPr>
            <p:ph type="dt" sz="half" idx="10"/>
          </p:nvPr>
        </p:nvSpPr>
        <p:spPr/>
        <p:txBody>
          <a:bodyPr/>
          <a:lstStyle>
            <a:lvl1pPr>
              <a:defRPr/>
            </a:lvl1pPr>
          </a:lstStyle>
          <a:p>
            <a:pPr>
              <a:defRPr/>
            </a:pPr>
            <a:fld id="{692F9BE4-41D8-4E74-BA22-C3508D3CBBF6}" type="datetimeFigureOut">
              <a:rPr lang="en-US"/>
              <a:pPr>
                <a:defRPr/>
              </a:pPr>
              <a:t>8/4/2026</a:t>
            </a:fld>
            <a:endParaRPr lang="en-US"/>
          </a:p>
        </p:txBody>
      </p:sp>
      <p:sp>
        <p:nvSpPr>
          <p:cNvPr id="8" name="Footer Placeholder 4">
            <a:extLst>
              <a:ext uri="{FF2B5EF4-FFF2-40B4-BE49-F238E27FC236}">
                <a16:creationId xmlns:a16="http://schemas.microsoft.com/office/drawing/2014/main" id="{2CAB7FFC-2D7C-7F37-C200-F5A118867F9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607D42D-3DC5-A371-7DD3-1EF41957B7C7}"/>
              </a:ext>
            </a:extLst>
          </p:cNvPr>
          <p:cNvSpPr>
            <a:spLocks noGrp="1"/>
          </p:cNvSpPr>
          <p:nvPr>
            <p:ph type="sldNum" sz="quarter" idx="12"/>
          </p:nvPr>
        </p:nvSpPr>
        <p:spPr/>
        <p:txBody>
          <a:bodyPr/>
          <a:lstStyle>
            <a:lvl1pPr>
              <a:defRPr/>
            </a:lvl1pPr>
          </a:lstStyle>
          <a:p>
            <a:fld id="{48F3E7D8-FA0A-453B-88FC-17865AAEF374}" type="slidenum">
              <a:rPr lang="en-US" altLang="en-US"/>
              <a:pPr/>
              <a:t>‹#›</a:t>
            </a:fld>
            <a:endParaRPr lang="en-US" altLang="en-US"/>
          </a:p>
        </p:txBody>
      </p:sp>
    </p:spTree>
    <p:extLst>
      <p:ext uri="{BB962C8B-B14F-4D97-AF65-F5344CB8AC3E}">
        <p14:creationId xmlns:p14="http://schemas.microsoft.com/office/powerpoint/2010/main" val="4280254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EB855CA-2751-8F8E-F797-966F33292154}"/>
              </a:ext>
            </a:extLst>
          </p:cNvPr>
          <p:cNvSpPr>
            <a:spLocks noGrp="1"/>
          </p:cNvSpPr>
          <p:nvPr>
            <p:ph type="dt" sz="half" idx="10"/>
          </p:nvPr>
        </p:nvSpPr>
        <p:spPr/>
        <p:txBody>
          <a:bodyPr/>
          <a:lstStyle>
            <a:lvl1pPr>
              <a:defRPr/>
            </a:lvl1pPr>
          </a:lstStyle>
          <a:p>
            <a:pPr>
              <a:defRPr/>
            </a:pPr>
            <a:fld id="{EC6F267E-2744-4436-B592-2E4FD8403F28}" type="datetimeFigureOut">
              <a:rPr lang="en-US"/>
              <a:pPr>
                <a:defRPr/>
              </a:pPr>
              <a:t>8/4/2026</a:t>
            </a:fld>
            <a:endParaRPr lang="en-US"/>
          </a:p>
        </p:txBody>
      </p:sp>
      <p:sp>
        <p:nvSpPr>
          <p:cNvPr id="4" name="Footer Placeholder 4">
            <a:extLst>
              <a:ext uri="{FF2B5EF4-FFF2-40B4-BE49-F238E27FC236}">
                <a16:creationId xmlns:a16="http://schemas.microsoft.com/office/drawing/2014/main" id="{1C8099A7-F386-9BC5-928A-1C082DADC7A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B905036-BE50-76FD-3B0B-BA850C3BFA73}"/>
              </a:ext>
            </a:extLst>
          </p:cNvPr>
          <p:cNvSpPr>
            <a:spLocks noGrp="1"/>
          </p:cNvSpPr>
          <p:nvPr>
            <p:ph type="sldNum" sz="quarter" idx="12"/>
          </p:nvPr>
        </p:nvSpPr>
        <p:spPr/>
        <p:txBody>
          <a:bodyPr/>
          <a:lstStyle>
            <a:lvl1pPr>
              <a:defRPr/>
            </a:lvl1pPr>
          </a:lstStyle>
          <a:p>
            <a:fld id="{33222CDA-5240-40C1-84EE-4869FA050672}" type="slidenum">
              <a:rPr lang="en-US" altLang="en-US"/>
              <a:pPr/>
              <a:t>‹#›</a:t>
            </a:fld>
            <a:endParaRPr lang="en-US" altLang="en-US"/>
          </a:p>
        </p:txBody>
      </p:sp>
    </p:spTree>
    <p:extLst>
      <p:ext uri="{BB962C8B-B14F-4D97-AF65-F5344CB8AC3E}">
        <p14:creationId xmlns:p14="http://schemas.microsoft.com/office/powerpoint/2010/main" val="264792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ED3A57B-C4E5-B667-B96E-2D690ADF8F7E}"/>
              </a:ext>
            </a:extLst>
          </p:cNvPr>
          <p:cNvSpPr>
            <a:spLocks noGrp="1"/>
          </p:cNvSpPr>
          <p:nvPr>
            <p:ph type="dt" sz="half" idx="10"/>
          </p:nvPr>
        </p:nvSpPr>
        <p:spPr/>
        <p:txBody>
          <a:bodyPr/>
          <a:lstStyle>
            <a:lvl1pPr>
              <a:defRPr/>
            </a:lvl1pPr>
          </a:lstStyle>
          <a:p>
            <a:pPr>
              <a:defRPr/>
            </a:pPr>
            <a:fld id="{98EB7094-1A1B-42C9-8108-950090318E67}" type="datetimeFigureOut">
              <a:rPr lang="en-US"/>
              <a:pPr>
                <a:defRPr/>
              </a:pPr>
              <a:t>8/4/2026</a:t>
            </a:fld>
            <a:endParaRPr lang="en-US"/>
          </a:p>
        </p:txBody>
      </p:sp>
      <p:sp>
        <p:nvSpPr>
          <p:cNvPr id="3" name="Footer Placeholder 4">
            <a:extLst>
              <a:ext uri="{FF2B5EF4-FFF2-40B4-BE49-F238E27FC236}">
                <a16:creationId xmlns:a16="http://schemas.microsoft.com/office/drawing/2014/main" id="{5B871E06-1C69-D7EF-A01C-7530A9DC0E6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49BA10E-EA5D-655D-CCCD-0BDD372CDF2B}"/>
              </a:ext>
            </a:extLst>
          </p:cNvPr>
          <p:cNvSpPr>
            <a:spLocks noGrp="1"/>
          </p:cNvSpPr>
          <p:nvPr>
            <p:ph type="sldNum" sz="quarter" idx="12"/>
          </p:nvPr>
        </p:nvSpPr>
        <p:spPr/>
        <p:txBody>
          <a:bodyPr/>
          <a:lstStyle>
            <a:lvl1pPr>
              <a:defRPr/>
            </a:lvl1pPr>
          </a:lstStyle>
          <a:p>
            <a:fld id="{383A8A70-643C-4B57-8688-8AF3D7903C1F}" type="slidenum">
              <a:rPr lang="en-US" altLang="en-US"/>
              <a:pPr/>
              <a:t>‹#›</a:t>
            </a:fld>
            <a:endParaRPr lang="en-US" altLang="en-US"/>
          </a:p>
        </p:txBody>
      </p:sp>
    </p:spTree>
    <p:extLst>
      <p:ext uri="{BB962C8B-B14F-4D97-AF65-F5344CB8AC3E}">
        <p14:creationId xmlns:p14="http://schemas.microsoft.com/office/powerpoint/2010/main" val="7462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7"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603"/>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7" y="1543052"/>
            <a:ext cx="2949178" cy="2858691"/>
          </a:xfrm>
        </p:spPr>
        <p:txBody>
          <a:bodyPr/>
          <a:lstStyle>
            <a:lvl1pPr marL="0" indent="0">
              <a:buNone/>
              <a:defRPr sz="1200"/>
            </a:lvl1pPr>
            <a:lvl2pPr marL="342320" indent="0">
              <a:buNone/>
              <a:defRPr sz="1100"/>
            </a:lvl2pPr>
            <a:lvl3pPr marL="684679" indent="0">
              <a:buNone/>
              <a:defRPr sz="900"/>
            </a:lvl3pPr>
            <a:lvl4pPr marL="1027019" indent="0">
              <a:buNone/>
              <a:defRPr sz="800"/>
            </a:lvl4pPr>
            <a:lvl5pPr marL="1369358" indent="0">
              <a:buNone/>
              <a:defRPr sz="800"/>
            </a:lvl5pPr>
            <a:lvl6pPr marL="1711718" indent="0">
              <a:buNone/>
              <a:defRPr sz="800"/>
            </a:lvl6pPr>
            <a:lvl7pPr marL="2054036" indent="0">
              <a:buNone/>
              <a:defRPr sz="800"/>
            </a:lvl7pPr>
            <a:lvl8pPr marL="2396355" indent="0">
              <a:buNone/>
              <a:defRPr sz="800"/>
            </a:lvl8pPr>
            <a:lvl9pPr marL="2738675" indent="0">
              <a:buNone/>
              <a:defRPr sz="800"/>
            </a:lvl9pPr>
          </a:lstStyle>
          <a:p>
            <a:pPr lvl="0"/>
            <a:r>
              <a:rPr lang="en-US"/>
              <a:t>Edit Master text styles</a:t>
            </a:r>
          </a:p>
        </p:txBody>
      </p:sp>
      <p:sp>
        <p:nvSpPr>
          <p:cNvPr id="5" name="Date Placeholder 3">
            <a:extLst>
              <a:ext uri="{FF2B5EF4-FFF2-40B4-BE49-F238E27FC236}">
                <a16:creationId xmlns:a16="http://schemas.microsoft.com/office/drawing/2014/main" id="{37553B1F-EA39-3D49-6348-077D3F30AF50}"/>
              </a:ext>
            </a:extLst>
          </p:cNvPr>
          <p:cNvSpPr>
            <a:spLocks noGrp="1"/>
          </p:cNvSpPr>
          <p:nvPr>
            <p:ph type="dt" sz="half" idx="10"/>
          </p:nvPr>
        </p:nvSpPr>
        <p:spPr/>
        <p:txBody>
          <a:bodyPr/>
          <a:lstStyle>
            <a:lvl1pPr>
              <a:defRPr/>
            </a:lvl1pPr>
          </a:lstStyle>
          <a:p>
            <a:pPr>
              <a:defRPr/>
            </a:pPr>
            <a:fld id="{21ED43B6-DFC1-4675-8F5D-1D8A9B25C8C5}" type="datetimeFigureOut">
              <a:rPr lang="en-US"/>
              <a:pPr>
                <a:defRPr/>
              </a:pPr>
              <a:t>8/4/2026</a:t>
            </a:fld>
            <a:endParaRPr lang="en-US"/>
          </a:p>
        </p:txBody>
      </p:sp>
      <p:sp>
        <p:nvSpPr>
          <p:cNvPr id="6" name="Footer Placeholder 4">
            <a:extLst>
              <a:ext uri="{FF2B5EF4-FFF2-40B4-BE49-F238E27FC236}">
                <a16:creationId xmlns:a16="http://schemas.microsoft.com/office/drawing/2014/main" id="{24C248E1-D88A-7C52-DA21-7CDAB245342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7D773A6-A5A6-6B1D-EA92-CB49D2AEC9C3}"/>
              </a:ext>
            </a:extLst>
          </p:cNvPr>
          <p:cNvSpPr>
            <a:spLocks noGrp="1"/>
          </p:cNvSpPr>
          <p:nvPr>
            <p:ph type="sldNum" sz="quarter" idx="12"/>
          </p:nvPr>
        </p:nvSpPr>
        <p:spPr/>
        <p:txBody>
          <a:bodyPr/>
          <a:lstStyle>
            <a:lvl1pPr>
              <a:defRPr/>
            </a:lvl1pPr>
          </a:lstStyle>
          <a:p>
            <a:fld id="{40BCDC85-7250-4C9A-816A-403B8C2F1079}" type="slidenum">
              <a:rPr lang="en-US" altLang="en-US"/>
              <a:pPr/>
              <a:t>‹#›</a:t>
            </a:fld>
            <a:endParaRPr lang="en-US" altLang="en-US"/>
          </a:p>
        </p:txBody>
      </p:sp>
    </p:spTree>
    <p:extLst>
      <p:ext uri="{BB962C8B-B14F-4D97-AF65-F5344CB8AC3E}">
        <p14:creationId xmlns:p14="http://schemas.microsoft.com/office/powerpoint/2010/main" val="1608115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7"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603"/>
            <a:ext cx="4629150" cy="3655219"/>
          </a:xfrm>
        </p:spPr>
        <p:txBody>
          <a:bodyPr rtlCol="0">
            <a:normAutofit/>
          </a:bodyPr>
          <a:lstStyle>
            <a:lvl1pPr marL="0" indent="0">
              <a:buNone/>
              <a:defRPr sz="2400"/>
            </a:lvl1pPr>
            <a:lvl2pPr marL="342320" indent="0">
              <a:buNone/>
              <a:defRPr sz="2100"/>
            </a:lvl2pPr>
            <a:lvl3pPr marL="684679" indent="0">
              <a:buNone/>
              <a:defRPr sz="1800"/>
            </a:lvl3pPr>
            <a:lvl4pPr marL="1027019" indent="0">
              <a:buNone/>
              <a:defRPr sz="1500"/>
            </a:lvl4pPr>
            <a:lvl5pPr marL="1369358" indent="0">
              <a:buNone/>
              <a:defRPr sz="1500"/>
            </a:lvl5pPr>
            <a:lvl6pPr marL="1711718" indent="0">
              <a:buNone/>
              <a:defRPr sz="1500"/>
            </a:lvl6pPr>
            <a:lvl7pPr marL="2054036" indent="0">
              <a:buNone/>
              <a:defRPr sz="1500"/>
            </a:lvl7pPr>
            <a:lvl8pPr marL="2396355" indent="0">
              <a:buNone/>
              <a:defRPr sz="1500"/>
            </a:lvl8pPr>
            <a:lvl9pPr marL="2738675" indent="0">
              <a:buNone/>
              <a:defRPr sz="1500"/>
            </a:lvl9pPr>
          </a:lstStyle>
          <a:p>
            <a:pPr lvl="0"/>
            <a:endParaRPr lang="en-US" noProof="0"/>
          </a:p>
        </p:txBody>
      </p:sp>
      <p:sp>
        <p:nvSpPr>
          <p:cNvPr id="4" name="Text Placeholder 3"/>
          <p:cNvSpPr>
            <a:spLocks noGrp="1"/>
          </p:cNvSpPr>
          <p:nvPr>
            <p:ph type="body" sz="half" idx="2"/>
          </p:nvPr>
        </p:nvSpPr>
        <p:spPr>
          <a:xfrm>
            <a:off x="629847" y="1543052"/>
            <a:ext cx="2949178" cy="2858691"/>
          </a:xfrm>
        </p:spPr>
        <p:txBody>
          <a:bodyPr/>
          <a:lstStyle>
            <a:lvl1pPr marL="0" indent="0">
              <a:buNone/>
              <a:defRPr sz="1200"/>
            </a:lvl1pPr>
            <a:lvl2pPr marL="342320" indent="0">
              <a:buNone/>
              <a:defRPr sz="1100"/>
            </a:lvl2pPr>
            <a:lvl3pPr marL="684679" indent="0">
              <a:buNone/>
              <a:defRPr sz="900"/>
            </a:lvl3pPr>
            <a:lvl4pPr marL="1027019" indent="0">
              <a:buNone/>
              <a:defRPr sz="800"/>
            </a:lvl4pPr>
            <a:lvl5pPr marL="1369358" indent="0">
              <a:buNone/>
              <a:defRPr sz="800"/>
            </a:lvl5pPr>
            <a:lvl6pPr marL="1711718" indent="0">
              <a:buNone/>
              <a:defRPr sz="800"/>
            </a:lvl6pPr>
            <a:lvl7pPr marL="2054036" indent="0">
              <a:buNone/>
              <a:defRPr sz="800"/>
            </a:lvl7pPr>
            <a:lvl8pPr marL="2396355" indent="0">
              <a:buNone/>
              <a:defRPr sz="800"/>
            </a:lvl8pPr>
            <a:lvl9pPr marL="2738675" indent="0">
              <a:buNone/>
              <a:defRPr sz="800"/>
            </a:lvl9pPr>
          </a:lstStyle>
          <a:p>
            <a:pPr lvl="0"/>
            <a:r>
              <a:rPr lang="en-US"/>
              <a:t>Edit Master text styles</a:t>
            </a:r>
          </a:p>
        </p:txBody>
      </p:sp>
      <p:sp>
        <p:nvSpPr>
          <p:cNvPr id="5" name="Date Placeholder 3">
            <a:extLst>
              <a:ext uri="{FF2B5EF4-FFF2-40B4-BE49-F238E27FC236}">
                <a16:creationId xmlns:a16="http://schemas.microsoft.com/office/drawing/2014/main" id="{CB45A732-013E-E2B8-6D6A-9A0B7778BF39}"/>
              </a:ext>
            </a:extLst>
          </p:cNvPr>
          <p:cNvSpPr>
            <a:spLocks noGrp="1"/>
          </p:cNvSpPr>
          <p:nvPr>
            <p:ph type="dt" sz="half" idx="10"/>
          </p:nvPr>
        </p:nvSpPr>
        <p:spPr/>
        <p:txBody>
          <a:bodyPr/>
          <a:lstStyle>
            <a:lvl1pPr>
              <a:defRPr/>
            </a:lvl1pPr>
          </a:lstStyle>
          <a:p>
            <a:pPr>
              <a:defRPr/>
            </a:pPr>
            <a:fld id="{3646873B-F93B-4C0A-9C97-4B994BD2BF3E}" type="datetimeFigureOut">
              <a:rPr lang="en-US"/>
              <a:pPr>
                <a:defRPr/>
              </a:pPr>
              <a:t>8/4/2026</a:t>
            </a:fld>
            <a:endParaRPr lang="en-US"/>
          </a:p>
        </p:txBody>
      </p:sp>
      <p:sp>
        <p:nvSpPr>
          <p:cNvPr id="6" name="Footer Placeholder 4">
            <a:extLst>
              <a:ext uri="{FF2B5EF4-FFF2-40B4-BE49-F238E27FC236}">
                <a16:creationId xmlns:a16="http://schemas.microsoft.com/office/drawing/2014/main" id="{2BD6909E-369E-EE3B-A444-5A4169BCA66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BF7673B-09D7-A173-9C26-45B92010A2C6}"/>
              </a:ext>
            </a:extLst>
          </p:cNvPr>
          <p:cNvSpPr>
            <a:spLocks noGrp="1"/>
          </p:cNvSpPr>
          <p:nvPr>
            <p:ph type="sldNum" sz="quarter" idx="12"/>
          </p:nvPr>
        </p:nvSpPr>
        <p:spPr/>
        <p:txBody>
          <a:bodyPr/>
          <a:lstStyle>
            <a:lvl1pPr>
              <a:defRPr/>
            </a:lvl1pPr>
          </a:lstStyle>
          <a:p>
            <a:fld id="{CCFAAB5F-4F0D-4761-850E-06C6530C2C04}" type="slidenum">
              <a:rPr lang="en-US" altLang="en-US"/>
              <a:pPr/>
              <a:t>‹#›</a:t>
            </a:fld>
            <a:endParaRPr lang="en-US" altLang="en-US"/>
          </a:p>
        </p:txBody>
      </p:sp>
    </p:spTree>
    <p:extLst>
      <p:ext uri="{BB962C8B-B14F-4D97-AF65-F5344CB8AC3E}">
        <p14:creationId xmlns:p14="http://schemas.microsoft.com/office/powerpoint/2010/main" val="1373481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4202EBBE-F80C-3AE1-BB7C-95B5FB771AF4}"/>
              </a:ext>
            </a:extLst>
          </p:cNvPr>
          <p:cNvSpPr>
            <a:spLocks noGrp="1" noChangeArrowheads="1"/>
          </p:cNvSpPr>
          <p:nvPr>
            <p:ph type="title"/>
          </p:nvPr>
        </p:nvSpPr>
        <p:spPr bwMode="auto">
          <a:xfrm>
            <a:off x="628655" y="273847"/>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00" tIns="45650" rIns="91300" bIns="4565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55F5E2D8-9C1A-9991-46D8-84B2BCDEBA86}"/>
              </a:ext>
            </a:extLst>
          </p:cNvPr>
          <p:cNvSpPr>
            <a:spLocks noGrp="1" noChangeArrowheads="1"/>
          </p:cNvSpPr>
          <p:nvPr>
            <p:ph type="body" idx="1"/>
          </p:nvPr>
        </p:nvSpPr>
        <p:spPr bwMode="auto">
          <a:xfrm>
            <a:off x="628655"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00" tIns="45650" rIns="91300" bIns="4565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02AD7CE-AA29-E38E-9343-8D3B6AB42122}"/>
              </a:ext>
            </a:extLst>
          </p:cNvPr>
          <p:cNvSpPr>
            <a:spLocks noGrp="1"/>
          </p:cNvSpPr>
          <p:nvPr>
            <p:ph type="dt" sz="half" idx="2"/>
          </p:nvPr>
        </p:nvSpPr>
        <p:spPr>
          <a:xfrm>
            <a:off x="628650" y="4767273"/>
            <a:ext cx="2057400" cy="273844"/>
          </a:xfrm>
          <a:prstGeom prst="rect">
            <a:avLst/>
          </a:prstGeom>
        </p:spPr>
        <p:txBody>
          <a:bodyPr vert="horz" lIns="91300" tIns="45650" rIns="91300" bIns="45650" rtlCol="0" anchor="ctr"/>
          <a:lstStyle>
            <a:lvl1pPr algn="l">
              <a:defRPr sz="900">
                <a:solidFill>
                  <a:schemeClr val="tx1">
                    <a:tint val="75000"/>
                  </a:schemeClr>
                </a:solidFill>
              </a:defRPr>
            </a:lvl1pPr>
          </a:lstStyle>
          <a:p>
            <a:pPr>
              <a:defRPr/>
            </a:pPr>
            <a:fld id="{0DD097EE-1293-4114-92CD-5CBD8E4E8654}" type="datetimeFigureOut">
              <a:rPr lang="en-US"/>
              <a:pPr>
                <a:defRPr/>
              </a:pPr>
              <a:t>8/4/2026</a:t>
            </a:fld>
            <a:endParaRPr lang="en-US"/>
          </a:p>
        </p:txBody>
      </p:sp>
      <p:sp>
        <p:nvSpPr>
          <p:cNvPr id="5" name="Footer Placeholder 4">
            <a:extLst>
              <a:ext uri="{FF2B5EF4-FFF2-40B4-BE49-F238E27FC236}">
                <a16:creationId xmlns:a16="http://schemas.microsoft.com/office/drawing/2014/main" id="{E933F163-137A-3E25-D4D5-66D2B3A2370A}"/>
              </a:ext>
            </a:extLst>
          </p:cNvPr>
          <p:cNvSpPr>
            <a:spLocks noGrp="1"/>
          </p:cNvSpPr>
          <p:nvPr>
            <p:ph type="ftr" sz="quarter" idx="3"/>
          </p:nvPr>
        </p:nvSpPr>
        <p:spPr>
          <a:xfrm>
            <a:off x="3028955" y="4767273"/>
            <a:ext cx="3086100" cy="273844"/>
          </a:xfrm>
          <a:prstGeom prst="rect">
            <a:avLst/>
          </a:prstGeom>
        </p:spPr>
        <p:txBody>
          <a:bodyPr vert="horz" lIns="91300" tIns="45650" rIns="91300" bIns="4565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B48A1A47-408E-1993-8FCF-5FCD49E2A76A}"/>
              </a:ext>
            </a:extLst>
          </p:cNvPr>
          <p:cNvSpPr>
            <a:spLocks noGrp="1"/>
          </p:cNvSpPr>
          <p:nvPr>
            <p:ph type="sldNum" sz="quarter" idx="4"/>
          </p:nvPr>
        </p:nvSpPr>
        <p:spPr>
          <a:xfrm>
            <a:off x="6457950" y="4767273"/>
            <a:ext cx="2057400" cy="273844"/>
          </a:xfrm>
          <a:prstGeom prst="rect">
            <a:avLst/>
          </a:prstGeom>
        </p:spPr>
        <p:txBody>
          <a:bodyPr vert="horz" wrap="square" lIns="91300" tIns="45650" rIns="91300" bIns="45650" numCol="1" anchor="ctr" anchorCtr="0" compatLnSpc="1">
            <a:prstTxWarp prst="textNoShape">
              <a:avLst/>
            </a:prstTxWarp>
          </a:bodyPr>
          <a:lstStyle>
            <a:lvl1pPr algn="r">
              <a:defRPr sz="900">
                <a:solidFill>
                  <a:srgbClr val="898989"/>
                </a:solidFill>
              </a:defRPr>
            </a:lvl1pPr>
          </a:lstStyle>
          <a:p>
            <a:fld id="{BC7E31A1-A9C7-47FD-95EF-F8C55409877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9469" r:id="rId1"/>
    <p:sldLayoutId id="2147489470" r:id="rId2"/>
    <p:sldLayoutId id="2147489471" r:id="rId3"/>
    <p:sldLayoutId id="2147489472" r:id="rId4"/>
    <p:sldLayoutId id="2147489473" r:id="rId5"/>
    <p:sldLayoutId id="2147489474" r:id="rId6"/>
    <p:sldLayoutId id="2147489475" r:id="rId7"/>
    <p:sldLayoutId id="2147489476" r:id="rId8"/>
    <p:sldLayoutId id="2147489477" r:id="rId9"/>
    <p:sldLayoutId id="2147489478" r:id="rId10"/>
    <p:sldLayoutId id="2147489479" r:id="rId11"/>
  </p:sldLayoutIdLst>
  <p:txStyles>
    <p:titleStyle>
      <a:lvl1pPr algn="l" defTabSz="684679"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4679"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4679"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4679"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4679"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6425" algn="l" defTabSz="684679" rtl="0" fontAlgn="base">
        <a:lnSpc>
          <a:spcPct val="90000"/>
        </a:lnSpc>
        <a:spcBef>
          <a:spcPct val="0"/>
        </a:spcBef>
        <a:spcAft>
          <a:spcPct val="0"/>
        </a:spcAft>
        <a:defRPr sz="3300">
          <a:solidFill>
            <a:schemeClr val="tx1"/>
          </a:solidFill>
          <a:latin typeface="Calibri Light" panose="020F0302020204030204" pitchFamily="34" charset="0"/>
        </a:defRPr>
      </a:lvl6pPr>
      <a:lvl7pPr marL="912912" algn="l" defTabSz="684679" rtl="0" fontAlgn="base">
        <a:lnSpc>
          <a:spcPct val="90000"/>
        </a:lnSpc>
        <a:spcBef>
          <a:spcPct val="0"/>
        </a:spcBef>
        <a:spcAft>
          <a:spcPct val="0"/>
        </a:spcAft>
        <a:defRPr sz="3300">
          <a:solidFill>
            <a:schemeClr val="tx1"/>
          </a:solidFill>
          <a:latin typeface="Calibri Light" panose="020F0302020204030204" pitchFamily="34" charset="0"/>
        </a:defRPr>
      </a:lvl7pPr>
      <a:lvl8pPr marL="1369358" algn="l" defTabSz="684679" rtl="0" fontAlgn="base">
        <a:lnSpc>
          <a:spcPct val="90000"/>
        </a:lnSpc>
        <a:spcBef>
          <a:spcPct val="0"/>
        </a:spcBef>
        <a:spcAft>
          <a:spcPct val="0"/>
        </a:spcAft>
        <a:defRPr sz="3300">
          <a:solidFill>
            <a:schemeClr val="tx1"/>
          </a:solidFill>
          <a:latin typeface="Calibri Light" panose="020F0302020204030204" pitchFamily="34" charset="0"/>
        </a:defRPr>
      </a:lvl8pPr>
      <a:lvl9pPr marL="1825823" algn="l" defTabSz="684679"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181" indent="-171181" algn="l" defTabSz="684679"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3539" indent="-171181" algn="l" defTabSz="684679"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5859" indent="-171181" algn="l" defTabSz="684679"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198177" indent="-171181" algn="l" defTabSz="684679"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0499" indent="-171181" algn="l" defTabSz="684679"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2859" indent="-171181" algn="l" defTabSz="684679"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5195" indent="-171181" algn="l" defTabSz="684679"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7535" indent="-171181" algn="l" defTabSz="684679"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09894" indent="-171181" algn="l" defTabSz="684679"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4679" rtl="0" eaLnBrk="1" latinLnBrk="0" hangingPunct="1">
        <a:defRPr sz="1400" kern="1200">
          <a:solidFill>
            <a:schemeClr val="tx1"/>
          </a:solidFill>
          <a:latin typeface="+mn-lt"/>
          <a:ea typeface="+mn-ea"/>
          <a:cs typeface="+mn-cs"/>
        </a:defRPr>
      </a:lvl1pPr>
      <a:lvl2pPr marL="342320" algn="l" defTabSz="684679" rtl="0" eaLnBrk="1" latinLnBrk="0" hangingPunct="1">
        <a:defRPr sz="1400" kern="1200">
          <a:solidFill>
            <a:schemeClr val="tx1"/>
          </a:solidFill>
          <a:latin typeface="+mn-lt"/>
          <a:ea typeface="+mn-ea"/>
          <a:cs typeface="+mn-cs"/>
        </a:defRPr>
      </a:lvl2pPr>
      <a:lvl3pPr marL="684679" algn="l" defTabSz="684679" rtl="0" eaLnBrk="1" latinLnBrk="0" hangingPunct="1">
        <a:defRPr sz="1400" kern="1200">
          <a:solidFill>
            <a:schemeClr val="tx1"/>
          </a:solidFill>
          <a:latin typeface="+mn-lt"/>
          <a:ea typeface="+mn-ea"/>
          <a:cs typeface="+mn-cs"/>
        </a:defRPr>
      </a:lvl3pPr>
      <a:lvl4pPr marL="1027019" algn="l" defTabSz="684679" rtl="0" eaLnBrk="1" latinLnBrk="0" hangingPunct="1">
        <a:defRPr sz="1400" kern="1200">
          <a:solidFill>
            <a:schemeClr val="tx1"/>
          </a:solidFill>
          <a:latin typeface="+mn-lt"/>
          <a:ea typeface="+mn-ea"/>
          <a:cs typeface="+mn-cs"/>
        </a:defRPr>
      </a:lvl4pPr>
      <a:lvl5pPr marL="1369358" algn="l" defTabSz="684679" rtl="0" eaLnBrk="1" latinLnBrk="0" hangingPunct="1">
        <a:defRPr sz="1400" kern="1200">
          <a:solidFill>
            <a:schemeClr val="tx1"/>
          </a:solidFill>
          <a:latin typeface="+mn-lt"/>
          <a:ea typeface="+mn-ea"/>
          <a:cs typeface="+mn-cs"/>
        </a:defRPr>
      </a:lvl5pPr>
      <a:lvl6pPr marL="1711718" algn="l" defTabSz="684679" rtl="0" eaLnBrk="1" latinLnBrk="0" hangingPunct="1">
        <a:defRPr sz="1400" kern="1200">
          <a:solidFill>
            <a:schemeClr val="tx1"/>
          </a:solidFill>
          <a:latin typeface="+mn-lt"/>
          <a:ea typeface="+mn-ea"/>
          <a:cs typeface="+mn-cs"/>
        </a:defRPr>
      </a:lvl6pPr>
      <a:lvl7pPr marL="2054036" algn="l" defTabSz="684679" rtl="0" eaLnBrk="1" latinLnBrk="0" hangingPunct="1">
        <a:defRPr sz="1400" kern="1200">
          <a:solidFill>
            <a:schemeClr val="tx1"/>
          </a:solidFill>
          <a:latin typeface="+mn-lt"/>
          <a:ea typeface="+mn-ea"/>
          <a:cs typeface="+mn-cs"/>
        </a:defRPr>
      </a:lvl7pPr>
      <a:lvl8pPr marL="2396355" algn="l" defTabSz="684679" rtl="0" eaLnBrk="1" latinLnBrk="0" hangingPunct="1">
        <a:defRPr sz="1400" kern="1200">
          <a:solidFill>
            <a:schemeClr val="tx1"/>
          </a:solidFill>
          <a:latin typeface="+mn-lt"/>
          <a:ea typeface="+mn-ea"/>
          <a:cs typeface="+mn-cs"/>
        </a:defRPr>
      </a:lvl8pPr>
      <a:lvl9pPr marL="2738675" algn="l" defTabSz="684679"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2BFDF6-4372-1DA4-15C7-A5AA5310712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0319E4B-1BEF-C1AC-219B-A7AF0749523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C1D8B10-B621-18DD-BBE5-B884B5704A3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77942EFA-FE89-4DB3-92F5-DF5A6ACF69F5}" type="datetimeFigureOut">
              <a:rPr lang="en-GB" smtClean="0"/>
              <a:t>04/08/2026</a:t>
            </a:fld>
            <a:endParaRPr lang="en-GB"/>
          </a:p>
        </p:txBody>
      </p:sp>
      <p:sp>
        <p:nvSpPr>
          <p:cNvPr id="5" name="Footer Placeholder 4">
            <a:extLst>
              <a:ext uri="{FF2B5EF4-FFF2-40B4-BE49-F238E27FC236}">
                <a16:creationId xmlns:a16="http://schemas.microsoft.com/office/drawing/2014/main" id="{648EE3DC-21A9-BA3A-792E-CD1D292CBCA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C5EE4FE-A7F5-A7D4-ABF7-6F6D69C84FD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A41A66F0-51FB-42A6-A297-F6736537B93B}" type="slidenum">
              <a:rPr lang="en-GB" smtClean="0"/>
              <a:t>‹#›</a:t>
            </a:fld>
            <a:endParaRPr lang="en-GB"/>
          </a:p>
        </p:txBody>
      </p:sp>
    </p:spTree>
    <p:extLst>
      <p:ext uri="{BB962C8B-B14F-4D97-AF65-F5344CB8AC3E}">
        <p14:creationId xmlns:p14="http://schemas.microsoft.com/office/powerpoint/2010/main" val="3807355029"/>
      </p:ext>
    </p:extLst>
  </p:cSld>
  <p:clrMap bg1="lt1" tx1="dk1" bg2="lt2" tx2="dk2" accent1="accent1" accent2="accent2" accent3="accent3" accent4="accent4" accent5="accent5" accent6="accent6" hlink="hlink" folHlink="folHlink"/>
  <p:sldLayoutIdLst>
    <p:sldLayoutId id="2147489866" r:id="rId1"/>
    <p:sldLayoutId id="2147489867" r:id="rId2"/>
    <p:sldLayoutId id="2147489868" r:id="rId3"/>
    <p:sldLayoutId id="2147489869" r:id="rId4"/>
    <p:sldLayoutId id="2147489870" r:id="rId5"/>
    <p:sldLayoutId id="2147489871" r:id="rId6"/>
    <p:sldLayoutId id="2147489872" r:id="rId7"/>
    <p:sldLayoutId id="2147489873" r:id="rId8"/>
    <p:sldLayoutId id="2147489874" r:id="rId9"/>
    <p:sldLayoutId id="2147489875" r:id="rId10"/>
    <p:sldLayoutId id="214748987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 name="Graphic 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63" name="Graphic 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62" name="Graphic 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61" name="Graphic 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60" name="Graphic 1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9" name="Graphic 11"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8" name="Graphic 12"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7" name="Graphic 13"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6" name="Graphic 14"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5" name="Graphic 15"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4" name="Graphic 1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3" name="Graphic 1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2" name="Graphic 1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1" name="Graphic 1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50" name="Graphic 2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9" name="Graphic 21"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8" name="Graphic 22"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7" name="Graphic 23"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6" name="Graphic 24"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5" name="Graphic 25"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4" name="Graphic 2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3" name="Graphic 2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2" name="Graphic 2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1" name="Graphic 2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40" name="Graphic 3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9" name="Graphic 31"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8" name="Graphic 32"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7" name="Graphic 33"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6" name="Graphic 34"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5" name="Graphic 35"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Graphic 3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3" name="Graphic 3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Graphic 3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1" name="Graphic 3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Graphic 4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29" name="Graphic 46"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Graphic 47"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Graphic 48"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26" name="Graphic 49"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pic>
        <p:nvPicPr>
          <p:cNvPr id="1025" name="Graphic 50" descr="Check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8817" y="-752103"/>
            <a:ext cx="44872" cy="448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p:cNvGraphicFramePr>
            <a:graphicFrameLocks noGrp="1"/>
          </p:cNvGraphicFramePr>
          <p:nvPr>
            <p:extLst>
              <p:ext uri="{D42A27DB-BD31-4B8C-83A1-F6EECF244321}">
                <p14:modId xmlns:p14="http://schemas.microsoft.com/office/powerpoint/2010/main" val="2966455944"/>
              </p:ext>
            </p:extLst>
          </p:nvPr>
        </p:nvGraphicFramePr>
        <p:xfrm>
          <a:off x="1143000" y="1"/>
          <a:ext cx="6915719" cy="14282109"/>
        </p:xfrm>
        <a:graphic>
          <a:graphicData uri="http://schemas.openxmlformats.org/drawingml/2006/table">
            <a:tbl>
              <a:tblPr firstRow="1" firstCol="1" bandRow="1"/>
              <a:tblGrid>
                <a:gridCol w="1862204">
                  <a:extLst>
                    <a:ext uri="{9D8B030D-6E8A-4147-A177-3AD203B41FA5}">
                      <a16:colId xmlns:a16="http://schemas.microsoft.com/office/drawing/2014/main" val="20000"/>
                    </a:ext>
                  </a:extLst>
                </a:gridCol>
                <a:gridCol w="1865882">
                  <a:extLst>
                    <a:ext uri="{9D8B030D-6E8A-4147-A177-3AD203B41FA5}">
                      <a16:colId xmlns:a16="http://schemas.microsoft.com/office/drawing/2014/main" val="20002"/>
                    </a:ext>
                  </a:extLst>
                </a:gridCol>
                <a:gridCol w="1036721">
                  <a:extLst>
                    <a:ext uri="{9D8B030D-6E8A-4147-A177-3AD203B41FA5}">
                      <a16:colId xmlns:a16="http://schemas.microsoft.com/office/drawing/2014/main" val="20005"/>
                    </a:ext>
                  </a:extLst>
                </a:gridCol>
                <a:gridCol w="672723">
                  <a:extLst>
                    <a:ext uri="{9D8B030D-6E8A-4147-A177-3AD203B41FA5}">
                      <a16:colId xmlns:a16="http://schemas.microsoft.com/office/drawing/2014/main" val="20007"/>
                    </a:ext>
                  </a:extLst>
                </a:gridCol>
                <a:gridCol w="155567">
                  <a:extLst>
                    <a:ext uri="{9D8B030D-6E8A-4147-A177-3AD203B41FA5}">
                      <a16:colId xmlns:a16="http://schemas.microsoft.com/office/drawing/2014/main" val="20008"/>
                    </a:ext>
                  </a:extLst>
                </a:gridCol>
                <a:gridCol w="582001">
                  <a:extLst>
                    <a:ext uri="{9D8B030D-6E8A-4147-A177-3AD203B41FA5}">
                      <a16:colId xmlns:a16="http://schemas.microsoft.com/office/drawing/2014/main" val="956773864"/>
                    </a:ext>
                  </a:extLst>
                </a:gridCol>
                <a:gridCol w="318079">
                  <a:extLst>
                    <a:ext uri="{9D8B030D-6E8A-4147-A177-3AD203B41FA5}">
                      <a16:colId xmlns:a16="http://schemas.microsoft.com/office/drawing/2014/main" val="20010"/>
                    </a:ext>
                  </a:extLst>
                </a:gridCol>
                <a:gridCol w="422542">
                  <a:extLst>
                    <a:ext uri="{9D8B030D-6E8A-4147-A177-3AD203B41FA5}">
                      <a16:colId xmlns:a16="http://schemas.microsoft.com/office/drawing/2014/main" val="20012"/>
                    </a:ext>
                  </a:extLst>
                </a:gridCol>
              </a:tblGrid>
              <a:tr h="313945">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900" i="1" kern="1200">
                          <a:solidFill>
                            <a:schemeClr val="tx1"/>
                          </a:solidFill>
                          <a:effectLst/>
                          <a:latin typeface="+mn-lt"/>
                          <a:ea typeface="+mn-ea"/>
                          <a:cs typeface="+mn-cs"/>
                        </a:rPr>
                        <a:t>Personal Appraisal Development Review Improvement Plan</a:t>
                      </a:r>
                      <a:endParaRPr lang="en-GB" sz="900" kern="1200">
                        <a:solidFill>
                          <a:schemeClr val="tx1"/>
                        </a:solidFill>
                        <a:effectLst/>
                        <a:latin typeface="+mn-lt"/>
                        <a:ea typeface="+mn-ea"/>
                        <a:cs typeface="+mn-cs"/>
                      </a:endParaRPr>
                    </a:p>
                    <a:p>
                      <a:pPr>
                        <a:lnSpc>
                          <a:spcPct val="107000"/>
                        </a:lnSpc>
                        <a:spcAft>
                          <a:spcPts val="0"/>
                        </a:spcAft>
                      </a:pPr>
                      <a:endParaRPr lang="en-GB" sz="800" i="1">
                        <a:solidFill>
                          <a:schemeClr val="bg1"/>
                        </a:solidFill>
                        <a:effectLst/>
                        <a:latin typeface="Calibri"/>
                        <a:ea typeface="Calibri"/>
                        <a:cs typeface="Times New Roman"/>
                      </a:endParaRPr>
                    </a:p>
                  </a:txBody>
                  <a:tcPr marL="38576" marR="38576" marT="19289" marB="192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gridSpan="5">
                  <a:txBody>
                    <a:bodyPr/>
                    <a:lstStyle/>
                    <a:p>
                      <a:pPr>
                        <a:lnSpc>
                          <a:spcPct val="107000"/>
                        </a:lnSpc>
                        <a:spcAft>
                          <a:spcPts val="0"/>
                        </a:spcAft>
                      </a:pPr>
                      <a:endParaRPr lang="en-GB" sz="400">
                        <a:effectLst/>
                        <a:latin typeface="Arial"/>
                        <a:ea typeface="Calibri"/>
                        <a:cs typeface="Times New Roman"/>
                      </a:endParaRPr>
                    </a:p>
                    <a:p>
                      <a:pPr>
                        <a:lnSpc>
                          <a:spcPct val="107000"/>
                        </a:lnSpc>
                        <a:spcAft>
                          <a:spcPts val="0"/>
                        </a:spcAft>
                      </a:pPr>
                      <a:r>
                        <a:rPr lang="en-GB" sz="600">
                          <a:effectLst/>
                          <a:latin typeface="Arial"/>
                          <a:ea typeface="Calibri"/>
                          <a:cs typeface="Times New Roman"/>
                        </a:rPr>
                        <a:t>Date Agreed: TBC</a:t>
                      </a:r>
                    </a:p>
                    <a:p>
                      <a:pPr>
                        <a:lnSpc>
                          <a:spcPct val="107000"/>
                        </a:lnSpc>
                        <a:spcAft>
                          <a:spcPts val="0"/>
                        </a:spcAft>
                      </a:pPr>
                      <a:r>
                        <a:rPr lang="en-GB" sz="600">
                          <a:solidFill>
                            <a:schemeClr val="tx1"/>
                          </a:solidFill>
                          <a:effectLst/>
                          <a:latin typeface="Arial"/>
                          <a:ea typeface="Calibri"/>
                          <a:cs typeface="Times New Roman"/>
                        </a:rPr>
                        <a:t>Programme Lead: Donna Hole, Sade Bewsher - Griffiths</a:t>
                      </a:r>
                      <a:endParaRPr lang="en-GB" sz="600">
                        <a:solidFill>
                          <a:schemeClr val="tx1"/>
                        </a:solidFill>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800">
                        <a:solidFill>
                          <a:srgbClr val="FF0000"/>
                        </a:solidFill>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endParaRPr lang="en-GB" sz="800">
                        <a:solidFill>
                          <a:srgbClr val="FF0000"/>
                        </a:solidFill>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9012">
                <a:tc gridSpan="2">
                  <a:txBody>
                    <a:bodyPr/>
                    <a:lstStyle/>
                    <a:p>
                      <a:pPr>
                        <a:lnSpc>
                          <a:spcPct val="107000"/>
                        </a:lnSpc>
                        <a:spcAft>
                          <a:spcPts val="0"/>
                        </a:spcAft>
                      </a:pPr>
                      <a:r>
                        <a:rPr lang="en-GB" sz="700" b="1">
                          <a:solidFill>
                            <a:srgbClr val="FFFFFF"/>
                          </a:solidFill>
                          <a:effectLst/>
                          <a:latin typeface="Arial"/>
                          <a:ea typeface="Calibri"/>
                          <a:cs typeface="Times New Roman"/>
                        </a:rPr>
                        <a:t>1. Problem Statement </a:t>
                      </a:r>
                      <a:endParaRPr lang="en-GB" sz="700">
                        <a:effectLst/>
                        <a:latin typeface="Calibri"/>
                        <a:ea typeface="Calibri"/>
                        <a:cs typeface="Times New Roman"/>
                      </a:endParaRPr>
                    </a:p>
                  </a:txBody>
                  <a:tcPr marL="38576" marR="38576" marT="19289" marB="192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gridSpan="6">
                  <a:txBody>
                    <a:bodyPr/>
                    <a:lstStyle/>
                    <a:p>
                      <a:pPr>
                        <a:lnSpc>
                          <a:spcPct val="107000"/>
                        </a:lnSpc>
                        <a:spcAft>
                          <a:spcPts val="0"/>
                        </a:spcAft>
                      </a:pPr>
                      <a:r>
                        <a:rPr lang="en-GB" sz="700" b="1">
                          <a:solidFill>
                            <a:srgbClr val="FFFFFF"/>
                          </a:solidFill>
                          <a:effectLst/>
                          <a:latin typeface="Arial"/>
                          <a:ea typeface="Calibri"/>
                          <a:cs typeface="Times New Roman"/>
                        </a:rPr>
                        <a:t>2. Scope</a:t>
                      </a:r>
                      <a:endParaRPr lang="en-GB" sz="700">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3"/>
                  </a:ext>
                </a:extLst>
              </a:tr>
              <a:tr h="432245">
                <a:tc rowSpan="5" gridSpan="2">
                  <a:txBody>
                    <a:bodyPr/>
                    <a:lstStyle/>
                    <a:p>
                      <a:pPr marL="0" lvl="0" indent="0" algn="l">
                        <a:lnSpc>
                          <a:spcPct val="90000"/>
                        </a:lnSpc>
                        <a:spcBef>
                          <a:spcPts val="1000"/>
                        </a:spcBef>
                        <a:buNone/>
                      </a:pPr>
                      <a:r>
                        <a:rPr kumimoji="0" lang="en-GB" sz="700" b="1" i="0" u="none" strike="noStrike" kern="1200" cap="none" spc="0" normalizeH="0" baseline="0" noProof="0" dirty="0">
                          <a:ln>
                            <a:noFill/>
                          </a:ln>
                          <a:solidFill>
                            <a:srgbClr val="000000"/>
                          </a:solidFill>
                          <a:effectLst/>
                          <a:uLnTx/>
                          <a:uFillTx/>
                          <a:latin typeface="Arial"/>
                        </a:rPr>
                        <a:t>Background:</a:t>
                      </a:r>
                      <a:r>
                        <a:rPr lang="en-GB" sz="700" b="0" i="0" u="none" strike="noStrike" kern="1200" cap="none" spc="0" normalizeH="0" baseline="0" noProof="0" dirty="0">
                          <a:ln>
                            <a:noFill/>
                          </a:ln>
                          <a:solidFill>
                            <a:srgbClr val="000000"/>
                          </a:solidFill>
                          <a:effectLst/>
                          <a:uLnTx/>
                          <a:uFillTx/>
                          <a:latin typeface="Arial"/>
                        </a:rPr>
                        <a:t> PADR compliance across SBUHB is 73.73% (Dec 2025), below the Welsh Government Tier 1 target of 85%. Compliance varies widely from 64.64% in Morriston to 83.82% in NPTS, and from 10.53% in DICE to 93.10% in the Medical Director’s Directorate. Although improving PADR completion has been a focus for over a decade, progress has been inconsistent. Key contributing issues include inaccurate or missing ESR line management structures, managers with limited time and capacity, the administrative effort needed to complete and record PADRs, and staff who have not received a PADR for several years.</a:t>
                      </a:r>
                    </a:p>
                    <a:p>
                      <a:pPr marL="0" lvl="0" indent="0" algn="l">
                        <a:lnSpc>
                          <a:spcPct val="90000"/>
                        </a:lnSpc>
                        <a:spcBef>
                          <a:spcPts val="1000"/>
                        </a:spcBef>
                        <a:buNone/>
                      </a:pPr>
                      <a:r>
                        <a:rPr kumimoji="0" lang="en-GB" sz="700" b="1" i="0" u="none" strike="noStrike" kern="1200" cap="none" spc="0" normalizeH="0" baseline="0" noProof="0" dirty="0">
                          <a:ln>
                            <a:noFill/>
                          </a:ln>
                          <a:solidFill>
                            <a:srgbClr val="000000"/>
                          </a:solidFill>
                          <a:effectLst/>
                          <a:uLnTx/>
                          <a:uFillTx/>
                          <a:latin typeface="Arial"/>
                        </a:rPr>
                        <a:t>Problem:</a:t>
                      </a:r>
                      <a:r>
                        <a:rPr lang="en-GB" sz="700" b="0" i="0" u="none" strike="noStrike" kern="1200" cap="none" spc="0" normalizeH="0" baseline="0" noProof="0" dirty="0">
                          <a:ln>
                            <a:noFill/>
                          </a:ln>
                          <a:solidFill>
                            <a:srgbClr val="000000"/>
                          </a:solidFill>
                          <a:effectLst/>
                          <a:uLnTx/>
                          <a:uFillTx/>
                          <a:latin typeface="Arial"/>
                        </a:rPr>
                        <a:t> </a:t>
                      </a:r>
                      <a:r>
                        <a:rPr kumimoji="0" lang="en-GB" sz="700" b="0" i="0" u="none" strike="noStrike" kern="1200" cap="none" spc="0" normalizeH="0" baseline="0" noProof="0" dirty="0">
                          <a:ln>
                            <a:noFill/>
                          </a:ln>
                          <a:solidFill>
                            <a:srgbClr val="000000"/>
                          </a:solidFill>
                          <a:effectLst/>
                          <a:uLnTx/>
                          <a:uFillTx/>
                          <a:latin typeface="Arial"/>
                        </a:rPr>
                        <a:t>Inconsistent </a:t>
                      </a:r>
                      <a:r>
                        <a:rPr lang="en-GB" sz="700" b="0" i="0" u="none" strike="noStrike" kern="1200" cap="none" spc="0" normalizeH="0" baseline="0" noProof="0" dirty="0">
                          <a:ln>
                            <a:noFill/>
                          </a:ln>
                          <a:solidFill>
                            <a:srgbClr val="000000"/>
                          </a:solidFill>
                          <a:effectLst/>
                          <a:uLnTx/>
                          <a:uFillTx/>
                          <a:latin typeface="Arial"/>
                        </a:rPr>
                        <a:t>PADR </a:t>
                      </a:r>
                      <a:r>
                        <a:rPr kumimoji="0" lang="en-GB" sz="700" b="0" i="0" u="none" strike="noStrike" kern="1200" cap="none" spc="0" normalizeH="0" baseline="0" noProof="0" dirty="0">
                          <a:ln>
                            <a:noFill/>
                          </a:ln>
                          <a:solidFill>
                            <a:srgbClr val="000000"/>
                          </a:solidFill>
                          <a:effectLst/>
                          <a:uLnTx/>
                          <a:uFillTx/>
                          <a:latin typeface="Arial"/>
                        </a:rPr>
                        <a:t>processes and limited </a:t>
                      </a:r>
                      <a:r>
                        <a:rPr lang="en-GB" sz="700" b="0" i="0" u="none" strike="noStrike" kern="1200" cap="none" spc="0" normalizeH="0" baseline="0" noProof="0" dirty="0">
                          <a:ln>
                            <a:noFill/>
                          </a:ln>
                          <a:solidFill>
                            <a:srgbClr val="000000"/>
                          </a:solidFill>
                          <a:effectLst/>
                          <a:uLnTx/>
                          <a:uFillTx/>
                          <a:latin typeface="Arial"/>
                        </a:rPr>
                        <a:t>managerial </a:t>
                      </a:r>
                      <a:r>
                        <a:rPr kumimoji="0" lang="en-GB" sz="700" b="0" i="0" u="none" strike="noStrike" kern="1200" cap="none" spc="0" normalizeH="0" baseline="0" noProof="0" dirty="0">
                          <a:ln>
                            <a:noFill/>
                          </a:ln>
                          <a:solidFill>
                            <a:srgbClr val="000000"/>
                          </a:solidFill>
                          <a:effectLst/>
                          <a:uLnTx/>
                          <a:uFillTx/>
                          <a:latin typeface="Arial"/>
                        </a:rPr>
                        <a:t>capacity </a:t>
                      </a:r>
                      <a:r>
                        <a:rPr lang="en-GB" sz="700" b="0" i="0" u="none" strike="noStrike" kern="1200" cap="none" spc="0" normalizeH="0" baseline="0" noProof="0" dirty="0">
                          <a:ln>
                            <a:noFill/>
                          </a:ln>
                          <a:solidFill>
                            <a:srgbClr val="000000"/>
                          </a:solidFill>
                          <a:effectLst/>
                          <a:uLnTx/>
                          <a:uFillTx/>
                          <a:latin typeface="Arial"/>
                        </a:rPr>
                        <a:t>continue to create gaps in compliance. The time and administrative effort needed </a:t>
                      </a:r>
                      <a:r>
                        <a:rPr kumimoji="0" lang="en-GB" sz="700" b="0" i="0" u="none" strike="noStrike" kern="1200" cap="none" spc="0" normalizeH="0" baseline="0" noProof="0" dirty="0">
                          <a:ln>
                            <a:noFill/>
                          </a:ln>
                          <a:solidFill>
                            <a:srgbClr val="000000"/>
                          </a:solidFill>
                          <a:effectLst/>
                          <a:uLnTx/>
                          <a:uFillTx/>
                          <a:latin typeface="Arial"/>
                        </a:rPr>
                        <a:t>to complete </a:t>
                      </a:r>
                      <a:r>
                        <a:rPr lang="en-GB" sz="700" b="0" i="0" u="none" strike="noStrike" kern="1200" cap="none" spc="0" normalizeH="0" baseline="0" noProof="0" dirty="0">
                          <a:ln>
                            <a:noFill/>
                          </a:ln>
                          <a:solidFill>
                            <a:srgbClr val="000000"/>
                          </a:solidFill>
                          <a:effectLst/>
                          <a:uLnTx/>
                          <a:uFillTx/>
                          <a:latin typeface="Arial"/>
                        </a:rPr>
                        <a:t>PADR paperwork and record outcomes in ESR reduce engagement and lead to delays or missed actions. Inaccurate or incomplete hierarchical data often due to Staff Changes Forms not being completed correctly result in outdated ESR records, misaligned reporting lines, and PADRs not being distributed or recorded properly. As a result, current PADR compliance figures </a:t>
                      </a:r>
                      <a:r>
                        <a:rPr kumimoji="0" lang="en-GB" sz="700" b="0" i="0" u="none" strike="noStrike" kern="1200" cap="none" spc="0" normalizeH="0" baseline="0" noProof="0" dirty="0">
                          <a:ln>
                            <a:noFill/>
                          </a:ln>
                          <a:solidFill>
                            <a:srgbClr val="000000"/>
                          </a:solidFill>
                          <a:effectLst/>
                          <a:uLnTx/>
                          <a:uFillTx/>
                          <a:latin typeface="Arial"/>
                        </a:rPr>
                        <a:t>are </a:t>
                      </a:r>
                      <a:r>
                        <a:rPr lang="en-GB" sz="700" b="0" i="0" u="none" strike="noStrike" kern="1200" cap="none" spc="0" normalizeH="0" baseline="0" noProof="0" dirty="0">
                          <a:ln>
                            <a:noFill/>
                          </a:ln>
                          <a:solidFill>
                            <a:srgbClr val="000000"/>
                          </a:solidFill>
                          <a:effectLst/>
                          <a:uLnTx/>
                          <a:uFillTx/>
                          <a:latin typeface="Arial"/>
                        </a:rPr>
                        <a:t>unreliable, and persistent variation continues </a:t>
                      </a:r>
                      <a:r>
                        <a:rPr kumimoji="0" lang="en-GB" sz="700" b="0" i="0" u="none" strike="noStrike" kern="1200" cap="none" spc="0" normalizeH="0" baseline="0" noProof="0" dirty="0">
                          <a:ln>
                            <a:noFill/>
                          </a:ln>
                          <a:solidFill>
                            <a:srgbClr val="000000"/>
                          </a:solidFill>
                          <a:effectLst/>
                          <a:uLnTx/>
                          <a:uFillTx/>
                          <a:latin typeface="Arial"/>
                        </a:rPr>
                        <a:t>to </a:t>
                      </a:r>
                      <a:r>
                        <a:rPr lang="en-GB" sz="700" b="0" i="0" u="none" strike="noStrike" kern="1200" cap="none" spc="0" normalizeH="0" baseline="0" noProof="0" dirty="0">
                          <a:ln>
                            <a:noFill/>
                          </a:ln>
                          <a:solidFill>
                            <a:srgbClr val="000000"/>
                          </a:solidFill>
                          <a:effectLst/>
                          <a:uLnTx/>
                          <a:uFillTx/>
                          <a:latin typeface="Arial"/>
                        </a:rPr>
                        <a:t>hinder progress toward </a:t>
                      </a:r>
                      <a:r>
                        <a:rPr kumimoji="0" lang="en-GB" sz="700" b="0" i="0" u="none" strike="noStrike" kern="1200" cap="none" spc="0" normalizeH="0" baseline="0" noProof="0" dirty="0">
                          <a:ln>
                            <a:noFill/>
                          </a:ln>
                          <a:solidFill>
                            <a:srgbClr val="000000"/>
                          </a:solidFill>
                          <a:effectLst/>
                          <a:uLnTx/>
                          <a:uFillTx/>
                          <a:latin typeface="Arial"/>
                        </a:rPr>
                        <a:t>the </a:t>
                      </a:r>
                      <a:r>
                        <a:rPr lang="en-GB" sz="700" b="0" i="0" u="none" strike="noStrike" kern="1200" cap="none" spc="0" normalizeH="0" baseline="0" noProof="0" dirty="0">
                          <a:ln>
                            <a:noFill/>
                          </a:ln>
                          <a:solidFill>
                            <a:srgbClr val="000000"/>
                          </a:solidFill>
                          <a:effectLst/>
                          <a:uLnTx/>
                          <a:uFillTx/>
                          <a:latin typeface="Arial"/>
                        </a:rPr>
                        <a:t>85% target</a:t>
                      </a:r>
                      <a:r>
                        <a:rPr kumimoji="0" lang="en-GB" sz="700" b="0" i="0" u="none" strike="noStrike" kern="1200" cap="none" spc="0" normalizeH="0" baseline="0" noProof="0" dirty="0">
                          <a:ln>
                            <a:noFill/>
                          </a:ln>
                          <a:solidFill>
                            <a:srgbClr val="000000"/>
                          </a:solidFill>
                          <a:effectLst/>
                          <a:uLnTx/>
                          <a:uFillTx/>
                          <a:latin typeface="Arial"/>
                        </a:rPr>
                        <a:t>.</a:t>
                      </a:r>
                    </a:p>
                    <a:p>
                      <a:pPr marL="0" lvl="0" indent="0" algn="l">
                        <a:lnSpc>
                          <a:spcPct val="90000"/>
                        </a:lnSpc>
                        <a:spcBef>
                          <a:spcPts val="1000"/>
                        </a:spcBef>
                        <a:buNone/>
                      </a:pPr>
                      <a:r>
                        <a:rPr kumimoji="0" lang="en-GB" sz="700" b="1" i="0" u="none" strike="noStrike" kern="1200" cap="none" spc="0" normalizeH="0" baseline="0" noProof="0" dirty="0">
                          <a:ln>
                            <a:noFill/>
                          </a:ln>
                          <a:solidFill>
                            <a:srgbClr val="000000"/>
                          </a:solidFill>
                          <a:effectLst/>
                          <a:uLnTx/>
                          <a:uFillTx/>
                          <a:latin typeface="Arial"/>
                        </a:rPr>
                        <a:t>Impact:</a:t>
                      </a:r>
                      <a:r>
                        <a:rPr lang="en-GB" sz="700" b="0" i="0" u="none" strike="noStrike" kern="1200" cap="none" spc="0" normalizeH="0" baseline="0" noProof="0" dirty="0">
                          <a:ln>
                            <a:noFill/>
                          </a:ln>
                          <a:solidFill>
                            <a:srgbClr val="000000"/>
                          </a:solidFill>
                          <a:effectLst/>
                          <a:uLnTx/>
                          <a:uFillTx/>
                          <a:latin typeface="Arial"/>
                        </a:rPr>
                        <a:t> Low and inconsistent PADR compliance, combined with unreliable recording, reduces confidence in reported data and limits the organisation’s ability to understand</a:t>
                      </a:r>
                      <a:r>
                        <a:rPr kumimoji="0" lang="en-GB" sz="700" b="0" i="0" u="none" strike="noStrike" kern="1200" cap="none" spc="0" normalizeH="0" baseline="0" noProof="0" dirty="0">
                          <a:ln>
                            <a:noFill/>
                          </a:ln>
                          <a:solidFill>
                            <a:srgbClr val="000000"/>
                          </a:solidFill>
                          <a:effectLst/>
                          <a:uLnTx/>
                          <a:uFillTx/>
                          <a:latin typeface="Arial"/>
                        </a:rPr>
                        <a:t> workforce development</a:t>
                      </a:r>
                      <a:r>
                        <a:rPr lang="en-GB" sz="700" b="0" i="0" u="none" strike="noStrike" kern="1200" cap="none" spc="0" normalizeH="0" baseline="0" noProof="0" dirty="0">
                          <a:ln>
                            <a:noFill/>
                          </a:ln>
                          <a:solidFill>
                            <a:srgbClr val="000000"/>
                          </a:solidFill>
                          <a:effectLst/>
                          <a:uLnTx/>
                          <a:uFillTx/>
                          <a:latin typeface="Arial"/>
                        </a:rPr>
                        <a:t> needs</a:t>
                      </a:r>
                      <a:r>
                        <a:rPr kumimoji="0" lang="en-GB" sz="700" b="0" i="0" u="none" strike="noStrike" kern="1200" cap="none" spc="0" normalizeH="0" baseline="0" noProof="0" dirty="0">
                          <a:ln>
                            <a:noFill/>
                          </a:ln>
                          <a:solidFill>
                            <a:srgbClr val="000000"/>
                          </a:solidFill>
                          <a:effectLst/>
                          <a:uLnTx/>
                          <a:uFillTx/>
                          <a:latin typeface="Arial"/>
                        </a:rPr>
                        <a:t>,</a:t>
                      </a:r>
                      <a:r>
                        <a:rPr lang="en-GB" sz="700" b="0" i="0" u="none" strike="noStrike" kern="1200" cap="none" spc="0" normalizeH="0" baseline="0" noProof="0" dirty="0">
                          <a:ln>
                            <a:noFill/>
                          </a:ln>
                          <a:solidFill>
                            <a:srgbClr val="000000"/>
                          </a:solidFill>
                          <a:effectLst/>
                          <a:uLnTx/>
                          <a:uFillTx/>
                          <a:latin typeface="Arial"/>
                        </a:rPr>
                        <a:t> identify </a:t>
                      </a:r>
                      <a:r>
                        <a:rPr kumimoji="0" lang="en-GB" sz="700" b="0" i="0" u="none" strike="noStrike" kern="1200" cap="none" spc="0" normalizeH="0" baseline="0" noProof="0" dirty="0">
                          <a:ln>
                            <a:noFill/>
                          </a:ln>
                          <a:solidFill>
                            <a:srgbClr val="000000"/>
                          </a:solidFill>
                          <a:effectLst/>
                          <a:uLnTx/>
                          <a:uFillTx/>
                          <a:latin typeface="Arial"/>
                        </a:rPr>
                        <a:t>talent</a:t>
                      </a:r>
                      <a:r>
                        <a:rPr lang="en-GB" sz="700" b="0" i="0" u="none" strike="noStrike" kern="1200" cap="none" spc="0" normalizeH="0" baseline="0" noProof="0" dirty="0">
                          <a:ln>
                            <a:noFill/>
                          </a:ln>
                          <a:solidFill>
                            <a:srgbClr val="000000"/>
                          </a:solidFill>
                          <a:effectLst/>
                          <a:uLnTx/>
                          <a:uFillTx/>
                          <a:latin typeface="Arial"/>
                        </a:rPr>
                        <a:t>, and plan staff support. Missed or inconsistent PADRs weaken staff engagement, reduce visibility of performance and development conversations, and limit organisational assurance. These issues increase the risk of not meeting Welsh Government and regulatory expectations.</a:t>
                      </a:r>
                    </a:p>
                    <a:p>
                      <a:pPr marL="0" marR="0" lvl="0" indent="0" algn="l" defTabSz="914400">
                        <a:lnSpc>
                          <a:spcPct val="90000"/>
                        </a:lnSpc>
                        <a:spcBef>
                          <a:spcPts val="1000"/>
                        </a:spcBef>
                        <a:spcAft>
                          <a:spcPts val="0"/>
                        </a:spcAft>
                        <a:buClrTx/>
                        <a:buSzTx/>
                        <a:buFontTx/>
                        <a:buNone/>
                        <a:tabLst/>
                        <a:defRPr/>
                      </a:pPr>
                      <a:endParaRPr kumimoji="0" lang="en-GB" sz="700" b="0" i="0" u="none" strike="noStrike" kern="1200" cap="none" spc="0" normalizeH="0" baseline="0" noProof="0" dirty="0">
                        <a:ln>
                          <a:noFill/>
                        </a:ln>
                        <a:solidFill>
                          <a:prstClr val="black"/>
                        </a:solidFill>
                        <a:effectLst/>
                        <a:uLnTx/>
                        <a:uFillTx/>
                        <a:latin typeface="Arial"/>
                        <a:ea typeface="Calibri"/>
                        <a:cs typeface="Arial"/>
                      </a:endParaRPr>
                    </a:p>
                  </a:txBody>
                  <a:tcPr marL="38576" marR="38576" marT="19289" marB="192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hMerge="1">
                  <a:txBody>
                    <a:bodyPr/>
                    <a:lstStyle/>
                    <a:p>
                      <a:endParaRPr lang="en-GB"/>
                    </a:p>
                  </a:txBody>
                  <a:tcPr/>
                </a:tc>
                <a:tc gridSpan="2">
                  <a:txBody>
                    <a:bodyPr/>
                    <a:lstStyle/>
                    <a:p>
                      <a:pPr defTabSz="914355"/>
                      <a:r>
                        <a:rPr lang="en-GB" sz="700" b="1">
                          <a:effectLst/>
                          <a:latin typeface="Arial"/>
                          <a:ea typeface="Calibri"/>
                          <a:cs typeface="Arial"/>
                        </a:rPr>
                        <a:t>In Scope:</a:t>
                      </a:r>
                    </a:p>
                    <a:p>
                      <a:pPr lvl="0">
                        <a:buNone/>
                      </a:pPr>
                      <a:r>
                        <a:rPr lang="en-GB" sz="700" b="0">
                          <a:effectLst/>
                          <a:latin typeface="Arial"/>
                          <a:ea typeface="Calibri"/>
                          <a:cs typeface="Arial"/>
                        </a:rPr>
                        <a:t>All A4C staff groups</a:t>
                      </a: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0"/>
                        </a:spcAft>
                      </a:pPr>
                      <a:endParaRPr lang="en-GB" sz="6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gridSpan="4">
                  <a:txBody>
                    <a:bodyPr/>
                    <a:lstStyle/>
                    <a:p>
                      <a:pPr lvl="0" algn="l">
                        <a:lnSpc>
                          <a:spcPct val="107000"/>
                        </a:lnSpc>
                        <a:spcAft>
                          <a:spcPts val="0"/>
                        </a:spcAft>
                        <a:buNone/>
                      </a:pPr>
                      <a:r>
                        <a:rPr lang="en-GB" sz="700" b="1">
                          <a:effectLst/>
                          <a:latin typeface="Arial"/>
                          <a:ea typeface="Calibri"/>
                          <a:cs typeface="Arial"/>
                        </a:rPr>
                        <a:t>Out of Scope: </a:t>
                      </a:r>
                    </a:p>
                    <a:p>
                      <a:pPr lvl="0" algn="l">
                        <a:lnSpc>
                          <a:spcPct val="107000"/>
                        </a:lnSpc>
                        <a:spcAft>
                          <a:spcPts val="0"/>
                        </a:spcAft>
                        <a:buNone/>
                      </a:pPr>
                      <a:r>
                        <a:rPr lang="en-GB" sz="700" b="0">
                          <a:effectLst/>
                          <a:latin typeface="Arial"/>
                          <a:ea typeface="Calibri"/>
                          <a:cs typeface="Arial"/>
                        </a:rPr>
                        <a:t>Medical &amp; Dental</a:t>
                      </a:r>
                    </a:p>
                    <a:p>
                      <a:pPr lvl="0" algn="l">
                        <a:lnSpc>
                          <a:spcPct val="107000"/>
                        </a:lnSpc>
                        <a:spcAft>
                          <a:spcPts val="0"/>
                        </a:spcAft>
                        <a:buNone/>
                      </a:pPr>
                      <a:r>
                        <a:rPr lang="en-GB" sz="700" b="0">
                          <a:effectLst/>
                          <a:latin typeface="Arial"/>
                          <a:ea typeface="Calibri"/>
                          <a:cs typeface="Arial"/>
                        </a:rPr>
                        <a:t>Volunteers</a:t>
                      </a:r>
                    </a:p>
                    <a:p>
                      <a:pPr lvl="0" algn="l">
                        <a:lnSpc>
                          <a:spcPct val="107000"/>
                        </a:lnSpc>
                        <a:spcAft>
                          <a:spcPts val="0"/>
                        </a:spcAft>
                        <a:buNone/>
                      </a:pPr>
                      <a:r>
                        <a:rPr lang="en-GB" sz="700" b="0">
                          <a:effectLst/>
                          <a:latin typeface="Arial"/>
                          <a:ea typeface="Calibri"/>
                          <a:cs typeface="Arial"/>
                        </a:rPr>
                        <a:t>Temporary agency staffing </a:t>
                      </a:r>
                    </a:p>
                  </a:txBody>
                  <a:tcPr marL="15061" marR="15061" marT="0" marB="0">
                    <a:lnL w="12700" cap="flat" cmpd="sng" algn="ctr">
                      <a:solidFill>
                        <a:srgbClr val="000000"/>
                      </a:solidFill>
                      <a:prstDash val="solid"/>
                      <a:round/>
                      <a:headEnd type="none" w="med" len="med"/>
                      <a:tailEnd type="none" w="med" len="med"/>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sz="700" b="1">
                        <a:effectLst/>
                        <a:latin typeface="Arial" panose="020B0604020202020204" pitchFamily="34" charset="0"/>
                        <a:ea typeface="Calibri"/>
                        <a:cs typeface="Arial" panose="020B0604020202020204" pitchFamily="34" charset="0"/>
                      </a:endParaRPr>
                    </a:p>
                  </a:txBody>
                  <a:tcPr marL="26777" marR="26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hMerge="1">
                  <a:txBody>
                    <a:bodyPr/>
                    <a:lstStyle/>
                    <a:p>
                      <a:endParaRPr lang="en-US"/>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4537">
                <a:tc gridSpan="2" vMerge="1">
                  <a:txBody>
                    <a:bodyPr/>
                    <a:lstStyle/>
                    <a:p>
                      <a:endParaRPr lang="en-GB"/>
                    </a:p>
                  </a:txBody>
                  <a:tcPr/>
                </a:tc>
                <a:tc hMerge="1" vMerge="1">
                  <a:txBody>
                    <a:bodyPr/>
                    <a:lstStyle/>
                    <a:p>
                      <a:endParaRPr lang="en-GB"/>
                    </a:p>
                  </a:txBody>
                  <a:tcPr/>
                </a:tc>
                <a:tc gridSpan="6">
                  <a:txBody>
                    <a:bodyPr/>
                    <a:lstStyle/>
                    <a:p>
                      <a:pPr>
                        <a:lnSpc>
                          <a:spcPct val="107000"/>
                        </a:lnSpc>
                        <a:spcAft>
                          <a:spcPts val="0"/>
                        </a:spcAft>
                      </a:pPr>
                      <a:r>
                        <a:rPr lang="en-GB" sz="700" b="1">
                          <a:solidFill>
                            <a:srgbClr val="FFFFFF"/>
                          </a:solidFill>
                          <a:effectLst/>
                          <a:latin typeface="Arial"/>
                          <a:ea typeface="Calibri"/>
                          <a:cs typeface="Times New Roman"/>
                        </a:rPr>
                        <a:t>3. Programme Goal(s)</a:t>
                      </a:r>
                      <a:endParaRPr lang="en-GB" sz="700">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5"/>
                  </a:ext>
                </a:extLst>
              </a:tr>
              <a:tr h="1694897">
                <a:tc gridSpan="2" vMerge="1">
                  <a:txBody>
                    <a:bodyPr/>
                    <a:lstStyle/>
                    <a:p>
                      <a:endParaRPr lang="en-GB"/>
                    </a:p>
                  </a:txBody>
                  <a:tcPr/>
                </a:tc>
                <a:tc hMerge="1" vMerge="1">
                  <a:txBody>
                    <a:bodyPr/>
                    <a:lstStyle/>
                    <a:p>
                      <a:endParaRPr lang="en-GB"/>
                    </a:p>
                  </a:txBody>
                  <a:tcPr/>
                </a:tc>
                <a:tc gridSpan="6">
                  <a:txBody>
                    <a:bodyPr/>
                    <a:lstStyle/>
                    <a:p>
                      <a:pPr marL="0" marR="0" lvl="0" indent="0" algn="l">
                        <a:lnSpc>
                          <a:spcPct val="100000"/>
                        </a:lnSpc>
                        <a:spcBef>
                          <a:spcPts val="0"/>
                        </a:spcBef>
                        <a:spcAft>
                          <a:spcPts val="0"/>
                        </a:spcAft>
                        <a:buClrTx/>
                        <a:buSzTx/>
                        <a:buNone/>
                      </a:pPr>
                      <a:r>
                        <a:rPr lang="en-GB" sz="700" b="1" i="0" u="none" strike="noStrike" baseline="0" noProof="0" dirty="0">
                          <a:solidFill>
                            <a:srgbClr val="000000"/>
                          </a:solidFill>
                          <a:latin typeface="Arial"/>
                        </a:rPr>
                        <a:t>1.Strengthen PADR Data Quality - </a:t>
                      </a:r>
                      <a:r>
                        <a:rPr lang="en-GB" sz="700" b="0" i="0" u="none" strike="noStrike" baseline="0" noProof="0" dirty="0">
                          <a:solidFill>
                            <a:srgbClr val="000000"/>
                          </a:solidFill>
                          <a:latin typeface="Arial"/>
                        </a:rPr>
                        <a:t>Ensure ESR data is correct and up to date by confirming records, auditing hierarchical structures, and aligning Identified staff to the correct line managers.</a:t>
                      </a:r>
                      <a:endParaRPr lang="en-GB" sz="700" dirty="0">
                        <a:solidFill>
                          <a:schemeClr val="tx1"/>
                        </a:solidFill>
                        <a:latin typeface="Arial"/>
                        <a:cs typeface="Arial"/>
                      </a:endParaRPr>
                    </a:p>
                    <a:p>
                      <a:pPr marL="0" lvl="0" indent="0" algn="l">
                        <a:lnSpc>
                          <a:spcPct val="100000"/>
                        </a:lnSpc>
                        <a:buNone/>
                      </a:pPr>
                      <a:r>
                        <a:rPr lang="en-GB" sz="700" b="1" i="0" u="none" strike="noStrike" baseline="0" noProof="0" dirty="0">
                          <a:solidFill>
                            <a:srgbClr val="000000"/>
                          </a:solidFill>
                          <a:latin typeface="Arial"/>
                        </a:rPr>
                        <a:t>2. Modernise and Enhance PADR Resources, Paperwork, and Infrastructure</a:t>
                      </a:r>
                      <a:r>
                        <a:rPr lang="en-GB" sz="700" b="0" i="0" u="none" strike="noStrike" baseline="0" noProof="0" dirty="0">
                          <a:solidFill>
                            <a:srgbClr val="000000"/>
                          </a:solidFill>
                          <a:latin typeface="Arial"/>
                        </a:rPr>
                        <a:t> -Refresh and modernise the PADR SharePoint site to create a clear, accessible, and user centred PADR Hub. Review and update all PADR paperwork, templates, and guidance, and expand virtual training resources to strengthen manager capability and reduce administrative burden.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700" b="1" i="0" u="none" strike="noStrike" baseline="0" noProof="0" dirty="0">
                          <a:solidFill>
                            <a:srgbClr val="000000"/>
                          </a:solidFill>
                          <a:latin typeface="Arial"/>
                        </a:rPr>
                        <a:t>3. Improve Oversight of PADR Compliance Risks</a:t>
                      </a:r>
                      <a:r>
                        <a:rPr lang="en-GB" sz="700" b="0" i="0" u="none" strike="noStrike" baseline="0" noProof="0" dirty="0">
                          <a:solidFill>
                            <a:srgbClr val="000000"/>
                          </a:solidFill>
                          <a:latin typeface="Arial"/>
                        </a:rPr>
                        <a:t> - Identify underperforming areas and staff without recent PADRs to prioritise support, improve oversight, and address persistent compliance gaps.</a:t>
                      </a:r>
                      <a:endParaRPr lang="en-GB" sz="700" b="1" i="0" u="none" strike="noStrike" baseline="0" noProof="0" dirty="0">
                        <a:solidFill>
                          <a:srgbClr val="000000"/>
                        </a:solidFill>
                        <a:latin typeface="Arial"/>
                      </a:endParaRPr>
                    </a:p>
                    <a:p>
                      <a:pPr marL="0" lvl="0" indent="0" algn="l">
                        <a:lnSpc>
                          <a:spcPct val="100000"/>
                        </a:lnSpc>
                        <a:buNone/>
                      </a:pPr>
                      <a:r>
                        <a:rPr lang="en-GB" sz="700" b="1" i="0" u="none" strike="noStrike" baseline="0" noProof="0" dirty="0">
                          <a:solidFill>
                            <a:srgbClr val="000000"/>
                          </a:solidFill>
                          <a:latin typeface="Arial"/>
                        </a:rPr>
                        <a:t>4. Evaluate targeted interventions in priority areas and identify those approaches suitable for wider implementation across the organisation.- </a:t>
                      </a:r>
                      <a:r>
                        <a:rPr lang="en-GB" sz="700" b="0" i="0" u="none" strike="noStrike" baseline="0" noProof="0" dirty="0">
                          <a:solidFill>
                            <a:srgbClr val="000000"/>
                          </a:solidFill>
                          <a:latin typeface="Arial"/>
                        </a:rPr>
                        <a:t>Assess the impact of targeted interventions in underperforming areas, identifying what has worked and where further refinement is needed. Scale successful approaches across the organisation to support consistent delivery, improved PADR quality, and progress toward achieving the Welsh Government 85% Tier 1 target. </a:t>
                      </a: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defTabSz="914355"/>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defTabSz="914355"/>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49917">
                <a:tc gridSpan="2" vMerge="1">
                  <a:txBody>
                    <a:bodyPr/>
                    <a:lstStyle/>
                    <a:p>
                      <a:endParaRPr lang="en-GB"/>
                    </a:p>
                  </a:txBody>
                  <a:tcPr/>
                </a:tc>
                <a:tc hMerge="1" vMerge="1">
                  <a:txBody>
                    <a:bodyPr/>
                    <a:lstStyle/>
                    <a:p>
                      <a:endParaRPr lang="en-GB"/>
                    </a:p>
                  </a:txBody>
                  <a:tcPr/>
                </a:tc>
                <a:tc gridSpan="6">
                  <a:txBody>
                    <a:bodyPr/>
                    <a:lstStyle/>
                    <a:p>
                      <a:pPr>
                        <a:lnSpc>
                          <a:spcPct val="107000"/>
                        </a:lnSpc>
                        <a:spcAft>
                          <a:spcPts val="0"/>
                        </a:spcAft>
                      </a:pPr>
                      <a:r>
                        <a:rPr lang="en-GB" sz="700" b="1">
                          <a:solidFill>
                            <a:srgbClr val="FFFFFF"/>
                          </a:solidFill>
                          <a:effectLst/>
                          <a:latin typeface="Arial"/>
                          <a:ea typeface="Calibri"/>
                          <a:cs typeface="Times New Roman"/>
                        </a:rPr>
                        <a:t>4. Key Exit Criteria (what will success look like)</a:t>
                      </a:r>
                      <a:endParaRPr lang="en-GB" sz="700">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7"/>
                  </a:ext>
                </a:extLst>
              </a:tr>
              <a:tr h="1646252">
                <a:tc gridSpan="2" vMerge="1">
                  <a:txBody>
                    <a:bodyPr/>
                    <a:lstStyle/>
                    <a:p>
                      <a:endParaRPr lang="en-GB"/>
                    </a:p>
                  </a:txBody>
                  <a:tcPr/>
                </a:tc>
                <a:tc hMerge="1" vMerge="1">
                  <a:txBody>
                    <a:bodyPr/>
                    <a:lstStyle/>
                    <a:p>
                      <a:endParaRPr lang="en-GB"/>
                    </a:p>
                  </a:txBody>
                  <a:tcPr/>
                </a:tc>
                <a:tc gridSpan="6">
                  <a:txBody>
                    <a:bodyPr/>
                    <a:lstStyle/>
                    <a:p>
                      <a:pPr marL="0" marR="0" lvl="0" indent="0" algn="l" rtl="0" eaLnBrk="1" fontAlgn="auto" latinLnBrk="0" hangingPunct="1">
                        <a:lnSpc>
                          <a:spcPct val="100000"/>
                        </a:lnSpc>
                        <a:buClrTx/>
                        <a:buSzTx/>
                        <a:buNone/>
                      </a:pPr>
                      <a:r>
                        <a:rPr lang="en-GB" sz="700" b="1" i="0" u="none" strike="noStrike" kern="1200" cap="none" spc="0" normalizeH="0" baseline="0" noProof="0" dirty="0">
                          <a:ln>
                            <a:noFill/>
                          </a:ln>
                          <a:solidFill>
                            <a:prstClr val="black"/>
                          </a:solidFill>
                          <a:effectLst/>
                          <a:uLnTx/>
                          <a:uFillTx/>
                          <a:latin typeface="Arial"/>
                          <a:ea typeface="+mn-ea"/>
                          <a:cs typeface="Arial"/>
                        </a:rPr>
                        <a:t>1.ESR Data and Structures Accurate and Complete </a:t>
                      </a:r>
                      <a:r>
                        <a:rPr lang="en-GB" sz="700" b="0" i="0" u="none" strike="noStrike" kern="1200" cap="none" spc="0" normalizeH="0" baseline="0" noProof="0" dirty="0">
                          <a:ln>
                            <a:noFill/>
                          </a:ln>
                          <a:solidFill>
                            <a:prstClr val="black"/>
                          </a:solidFill>
                          <a:effectLst/>
                          <a:uLnTx/>
                          <a:uFillTx/>
                          <a:latin typeface="Arial"/>
                          <a:ea typeface="+mn-ea"/>
                          <a:cs typeface="Arial"/>
                        </a:rPr>
                        <a:t>- All staff identified have a confirmed and correct line manager in ESR, and hierarchical structures fully match the agreed organisational structure. </a:t>
                      </a:r>
                    </a:p>
                    <a:p>
                      <a:pPr marL="0" lvl="0" indent="0" algn="l">
                        <a:lnSpc>
                          <a:spcPct val="100000"/>
                        </a:lnSpc>
                        <a:spcBef>
                          <a:spcPts val="0"/>
                        </a:spcBef>
                        <a:spcAft>
                          <a:spcPts val="0"/>
                        </a:spcAft>
                        <a:buClrTx/>
                        <a:buSzTx/>
                        <a:buNone/>
                      </a:pPr>
                      <a:r>
                        <a:rPr lang="en-GB" sz="700" b="1" i="0" u="none" strike="noStrike" kern="1200" cap="none" spc="0" normalizeH="0" baseline="0" noProof="0" dirty="0">
                          <a:ln>
                            <a:noFill/>
                          </a:ln>
                          <a:solidFill>
                            <a:srgbClr val="000000"/>
                          </a:solidFill>
                          <a:effectLst/>
                          <a:uLnTx/>
                          <a:uFillTx/>
                          <a:latin typeface="Arial"/>
                        </a:rPr>
                        <a:t>2.Clear Understanding of PADR Compliance Risks </a:t>
                      </a:r>
                      <a:r>
                        <a:rPr lang="en-GB" sz="700" b="0" i="0" u="none" strike="noStrike" kern="1200" cap="none" spc="0" normalizeH="0" baseline="0" noProof="0" dirty="0">
                          <a:ln>
                            <a:noFill/>
                          </a:ln>
                          <a:solidFill>
                            <a:srgbClr val="000000"/>
                          </a:solidFill>
                          <a:effectLst/>
                          <a:uLnTx/>
                          <a:uFillTx/>
                          <a:latin typeface="Arial"/>
                        </a:rPr>
                        <a:t>– Underperforming areas are identified. Staff without a recent PADR are flagged for priority completion. </a:t>
                      </a:r>
                    </a:p>
                    <a:p>
                      <a:pPr marL="0" lvl="0" indent="0" algn="l">
                        <a:lnSpc>
                          <a:spcPct val="100000"/>
                        </a:lnSpc>
                        <a:spcBef>
                          <a:spcPts val="0"/>
                        </a:spcBef>
                        <a:spcAft>
                          <a:spcPts val="0"/>
                        </a:spcAft>
                        <a:buClrTx/>
                        <a:buSzTx/>
                        <a:buNone/>
                      </a:pPr>
                      <a:r>
                        <a:rPr lang="en-GB" sz="700" b="1" i="0" u="none" strike="noStrike" kern="1200" cap="none" spc="0" normalizeH="0" baseline="0" noProof="0" dirty="0">
                          <a:ln>
                            <a:noFill/>
                          </a:ln>
                          <a:solidFill>
                            <a:srgbClr val="000000"/>
                          </a:solidFill>
                          <a:effectLst/>
                          <a:uLnTx/>
                          <a:uFillTx/>
                          <a:latin typeface="Arial"/>
                        </a:rPr>
                        <a:t>3.Modern, User Focused PADR Resource Hub Is Live </a:t>
                      </a:r>
                      <a:r>
                        <a:rPr lang="en-GB" sz="700" b="0" i="0" u="none" strike="noStrike" kern="1200" cap="none" spc="0" normalizeH="0" baseline="0" noProof="0" dirty="0">
                          <a:ln>
                            <a:noFill/>
                          </a:ln>
                          <a:solidFill>
                            <a:srgbClr val="000000"/>
                          </a:solidFill>
                          <a:effectLst/>
                          <a:uLnTx/>
                          <a:uFillTx/>
                          <a:latin typeface="Arial"/>
                        </a:rPr>
                        <a:t>- The refreshed PADR SharePoint site is launched and actively used, offering updated, easy to navigate tools, guidance, and virtual learning resources. Updated PADR paperwork and templates are in place, and user feedback confirms improved usability and reduced administrative burden.</a:t>
                      </a:r>
                    </a:p>
                    <a:p>
                      <a:pPr marL="0" lvl="0" indent="0" algn="l">
                        <a:lnSpc>
                          <a:spcPct val="100000"/>
                        </a:lnSpc>
                        <a:spcBef>
                          <a:spcPts val="0"/>
                        </a:spcBef>
                        <a:spcAft>
                          <a:spcPts val="0"/>
                        </a:spcAft>
                        <a:buClrTx/>
                        <a:buSzTx/>
                        <a:buNone/>
                      </a:pPr>
                      <a:r>
                        <a:rPr lang="en-GB" sz="700" b="1" i="0" u="none" strike="noStrike" kern="1200" cap="none" spc="0" normalizeH="0" baseline="0" noProof="0" dirty="0">
                          <a:ln>
                            <a:noFill/>
                          </a:ln>
                          <a:solidFill>
                            <a:srgbClr val="000000"/>
                          </a:solidFill>
                          <a:effectLst/>
                          <a:uLnTx/>
                          <a:uFillTx/>
                          <a:latin typeface="Arial"/>
                        </a:rPr>
                        <a:t>4.Targeted Interventions Show Demonstrable Improvement</a:t>
                      </a:r>
                      <a:r>
                        <a:rPr lang="en-GB" sz="700" b="0" i="0" u="none" strike="noStrike" kern="1200" cap="none" spc="0" normalizeH="0" baseline="0" noProof="0" dirty="0">
                          <a:ln>
                            <a:noFill/>
                          </a:ln>
                          <a:solidFill>
                            <a:srgbClr val="000000"/>
                          </a:solidFill>
                          <a:effectLst/>
                          <a:uLnTx/>
                          <a:uFillTx/>
                          <a:latin typeface="Arial"/>
                        </a:rPr>
                        <a:t> - The three underperforming areas show clear and measurable improvement in PADR compliance. Learning from targeted interventions is captured, evaluated, and informs next phase planning. Successful approaches are ready for rollout and adoption across the wider organisation.</a:t>
                      </a:r>
                      <a:endParaRPr kumimoji="0" lang="en-GB" sz="700" b="0" i="0" u="none" strike="noStrike" kern="1200" cap="none" spc="0" normalizeH="0" baseline="0" noProof="0" dirty="0">
                        <a:ln>
                          <a:noFill/>
                        </a:ln>
                        <a:solidFill>
                          <a:prstClr val="black"/>
                        </a:solidFill>
                        <a:effectLst/>
                        <a:uLnTx/>
                        <a:uFillTx/>
                        <a:latin typeface="Arial"/>
                        <a:ea typeface="+mn-ea"/>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indent="0" defTabSz="914355">
                        <a:buFont typeface="Arial" panose="020B0604020202020204" pitchFamily="34" charset="0"/>
                        <a:buNone/>
                      </a:pPr>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indent="0" defTabSz="914355">
                        <a:buFont typeface="Arial" panose="020B0604020202020204" pitchFamily="34" charset="0"/>
                        <a:buNone/>
                      </a:pPr>
                      <a:endParaRPr lang="en-GB" sz="800">
                        <a:solidFill>
                          <a:schemeClr val="tx1"/>
                        </a:solidFill>
                        <a:latin typeface="Arial" panose="020B0604020202020204" pitchFamily="34" charset="0"/>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10672">
                <a:tc>
                  <a:txBody>
                    <a:bodyPr/>
                    <a:lstStyle/>
                    <a:p>
                      <a:pPr>
                        <a:lnSpc>
                          <a:spcPct val="107000"/>
                        </a:lnSpc>
                        <a:spcAft>
                          <a:spcPts val="0"/>
                        </a:spcAft>
                      </a:pPr>
                      <a:r>
                        <a:rPr lang="en-GB" sz="700" b="1" dirty="0">
                          <a:solidFill>
                            <a:srgbClr val="FFFFFF"/>
                          </a:solidFill>
                          <a:effectLst/>
                          <a:latin typeface="Arial"/>
                          <a:ea typeface="Calibri"/>
                          <a:cs typeface="Times New Roman"/>
                        </a:rPr>
                        <a:t>5. Short term objectives 2026/27</a:t>
                      </a:r>
                      <a:endParaRPr lang="en-GB" sz="700" dirty="0">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07000"/>
                        </a:lnSpc>
                        <a:spcAft>
                          <a:spcPts val="0"/>
                        </a:spcAft>
                      </a:pPr>
                      <a:r>
                        <a:rPr lang="en-GB" sz="700" b="1" dirty="0">
                          <a:solidFill>
                            <a:srgbClr val="FFFFFF"/>
                          </a:solidFill>
                          <a:effectLst/>
                          <a:latin typeface="Arial"/>
                          <a:ea typeface="Calibri"/>
                          <a:cs typeface="Times New Roman"/>
                        </a:rPr>
                        <a:t>6. Medium term objectives 2027/28</a:t>
                      </a:r>
                      <a:endParaRPr lang="en-GB" sz="700" dirty="0">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6">
                  <a:txBody>
                    <a:bodyPr/>
                    <a:lstStyle/>
                    <a:p>
                      <a:pPr>
                        <a:lnSpc>
                          <a:spcPct val="107000"/>
                        </a:lnSpc>
                        <a:spcAft>
                          <a:spcPts val="0"/>
                        </a:spcAft>
                      </a:pPr>
                      <a:r>
                        <a:rPr lang="en-GB" sz="700" b="1">
                          <a:solidFill>
                            <a:srgbClr val="FFFFFF"/>
                          </a:solidFill>
                          <a:effectLst/>
                          <a:latin typeface="Arial"/>
                          <a:ea typeface="Calibri"/>
                          <a:cs typeface="Times New Roman"/>
                        </a:rPr>
                        <a:t>7. Key Programme Milestones</a:t>
                      </a:r>
                      <a:endParaRPr lang="en-GB" sz="700">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9"/>
                  </a:ext>
                </a:extLst>
              </a:tr>
              <a:tr h="188548">
                <a:tc row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b="1" i="0" u="none" strike="noStrike" kern="1200" cap="none" spc="0" normalizeH="0" baseline="0" noProof="0" dirty="0">
                          <a:ln>
                            <a:noFill/>
                          </a:ln>
                          <a:solidFill>
                            <a:schemeClr val="tx1"/>
                          </a:solidFill>
                          <a:effectLst/>
                          <a:uLnTx/>
                          <a:uFillTx/>
                          <a:latin typeface="Arial"/>
                          <a:ea typeface="+mn-ea"/>
                          <a:cs typeface="Arial"/>
                        </a:rPr>
                        <a:t>1.Review</a:t>
                      </a:r>
                      <a:r>
                        <a:rPr kumimoji="0" lang="en-GB" sz="700" b="1" i="0" u="none" strike="noStrike" kern="1200" cap="none" spc="0" normalizeH="0" baseline="0" noProof="0" dirty="0">
                          <a:ln>
                            <a:noFill/>
                          </a:ln>
                          <a:solidFill>
                            <a:schemeClr val="tx1"/>
                          </a:solidFill>
                          <a:effectLst/>
                          <a:uLnTx/>
                          <a:uFillTx/>
                          <a:latin typeface="Arial"/>
                          <a:ea typeface="+mn-ea"/>
                          <a:cs typeface="Arial"/>
                        </a:rPr>
                        <a:t> ESR Data Identify Staff Without Recent PADRs</a:t>
                      </a:r>
                      <a:endParaRPr kumimoji="0" lang="en-GB" sz="600" b="1" i="0" u="none" strike="noStrike" kern="1200" cap="none" spc="0" normalizeH="0" baseline="0" noProof="0" dirty="0">
                        <a:ln>
                          <a:noFill/>
                        </a:ln>
                        <a:solidFill>
                          <a:schemeClr val="tx1"/>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chemeClr val="tx1"/>
                          </a:solidFill>
                          <a:effectLst/>
                          <a:uLnTx/>
                          <a:uFillTx/>
                          <a:latin typeface="Arial"/>
                          <a:ea typeface="+mn-ea"/>
                          <a:cs typeface="Arial"/>
                        </a:rPr>
                        <a:t>Generate a list of staff who have not received </a:t>
                      </a:r>
                      <a:r>
                        <a:rPr kumimoji="0" lang="en-GB" sz="700" b="0" i="0" u="none" strike="noStrike" kern="1200" cap="none" spc="0" normalizeH="0" baseline="0" noProof="0">
                          <a:ln>
                            <a:noFill/>
                          </a:ln>
                          <a:solidFill>
                            <a:schemeClr val="tx1"/>
                          </a:solidFill>
                          <a:effectLst/>
                          <a:uLnTx/>
                          <a:uFillTx/>
                          <a:latin typeface="Arial"/>
                          <a:ea typeface="+mn-ea"/>
                          <a:cs typeface="Arial"/>
                        </a:rPr>
                        <a:t>a PADR. </a:t>
                      </a:r>
                      <a:r>
                        <a:rPr kumimoji="0" lang="en-GB" sz="700" b="0" i="0" u="none" strike="noStrike" kern="1200" cap="none" spc="0" normalizeH="0" baseline="0" noProof="0" dirty="0">
                          <a:ln>
                            <a:noFill/>
                          </a:ln>
                          <a:solidFill>
                            <a:schemeClr val="tx1"/>
                          </a:solidFill>
                          <a:effectLst/>
                          <a:uLnTx/>
                          <a:uFillTx/>
                          <a:latin typeface="Arial"/>
                          <a:ea typeface="+mn-ea"/>
                          <a:cs typeface="Arial"/>
                        </a:rPr>
                        <a:t>Share findings with relevant directorate leads and managers, and request completion or scheduling of overdue PADRs, and update hierarchical structure where anomalies are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schemeClr val="tx1"/>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chemeClr val="tx1"/>
                          </a:solidFill>
                          <a:effectLst/>
                          <a:uLnTx/>
                          <a:uFillTx/>
                          <a:latin typeface="Arial"/>
                          <a:ea typeface="+mn-ea"/>
                          <a:cs typeface="Arial"/>
                        </a:rPr>
                        <a:t>2. </a:t>
                      </a:r>
                      <a:r>
                        <a:rPr lang="en-GB" sz="700" b="1" i="0" u="none" strike="noStrike" kern="1200" baseline="0" noProof="0" dirty="0">
                          <a:solidFill>
                            <a:schemeClr val="tx1"/>
                          </a:solidFill>
                          <a:latin typeface="Arial"/>
                          <a:ea typeface="Calibri"/>
                          <a:cs typeface="Arial"/>
                        </a:rPr>
                        <a:t>Complete Baseline Review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700" b="0" i="0" u="none" strike="noStrike" kern="1200" baseline="0" noProof="0" dirty="0">
                          <a:solidFill>
                            <a:schemeClr val="tx1"/>
                          </a:solidFill>
                          <a:latin typeface="Arial"/>
                          <a:ea typeface="Calibri"/>
                          <a:cs typeface="Arial"/>
                        </a:rPr>
                        <a:t>Using updated and corrected ESR data, complete a refreshed baseline assessment of PADR compliance across SBUHB, reporting performance against the Welsh Government 85% Tier 1 target.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700" b="1" i="0" u="none" strike="noStrike" kern="1200" baseline="0" noProof="0" dirty="0">
                        <a:solidFill>
                          <a:schemeClr val="tx1"/>
                        </a:solidFill>
                        <a:latin typeface="Arial"/>
                        <a:ea typeface="Calibri"/>
                        <a:cs typeface="Arial"/>
                      </a:endParaRPr>
                    </a:p>
                    <a:p>
                      <a:pPr lvl="0" algn="l">
                        <a:lnSpc>
                          <a:spcPct val="100000"/>
                        </a:lnSpc>
                        <a:spcBef>
                          <a:spcPts val="0"/>
                        </a:spcBef>
                        <a:spcAft>
                          <a:spcPts val="0"/>
                        </a:spcAft>
                        <a:buNone/>
                      </a:pPr>
                      <a:r>
                        <a:rPr lang="en-GB" sz="700" b="1" i="0" u="none" strike="noStrike" kern="1200" baseline="0" noProof="0" dirty="0">
                          <a:solidFill>
                            <a:schemeClr val="tx1"/>
                          </a:solidFill>
                          <a:latin typeface="Arial"/>
                          <a:ea typeface="Calibri"/>
                          <a:cs typeface="Arial"/>
                        </a:rPr>
                        <a:t>3.</a:t>
                      </a:r>
                      <a:r>
                        <a:rPr lang="en-GB" sz="700" b="1" i="0" u="none" strike="noStrike" kern="1200" cap="none" spc="0" normalizeH="0" baseline="0" noProof="0" dirty="0">
                          <a:ln>
                            <a:noFill/>
                          </a:ln>
                          <a:solidFill>
                            <a:schemeClr val="tx1"/>
                          </a:solidFill>
                          <a:effectLst/>
                          <a:uLnTx/>
                          <a:uFillTx/>
                          <a:latin typeface="Arial"/>
                        </a:rPr>
                        <a:t> Strengthen Manager Capability Through PADR Resource, Paperwork, and Platform Refresh</a:t>
                      </a:r>
                    </a:p>
                    <a:p>
                      <a:pPr lvl="0" algn="l">
                        <a:lnSpc>
                          <a:spcPct val="100000"/>
                        </a:lnSpc>
                        <a:spcBef>
                          <a:spcPts val="0"/>
                        </a:spcBef>
                        <a:spcAft>
                          <a:spcPts val="0"/>
                        </a:spcAft>
                        <a:buNone/>
                      </a:pPr>
                      <a:r>
                        <a:rPr lang="en-GB" sz="700" b="0" i="0" u="none" strike="noStrike" kern="1200" cap="none" spc="0" normalizeH="0" baseline="0" noProof="0" dirty="0">
                          <a:ln>
                            <a:noFill/>
                          </a:ln>
                          <a:solidFill>
                            <a:schemeClr val="tx1"/>
                          </a:solidFill>
                          <a:effectLst/>
                          <a:uLnTx/>
                          <a:uFillTx/>
                          <a:latin typeface="Arial"/>
                        </a:rPr>
                        <a:t>Refresh and modernise the PADR SharePoint site to create a more accessible and user centred PADR Hub. Review and update all PADR paperwork, templates, and guidance to streamline processes, reduce administrative burden, and ensure consistency of use across SBUHB. Expand and enhance virtual learning resources including videos, quick guides, and step by step instructions to strengthen manager capability and support effective PADR completion and recording.</a:t>
                      </a:r>
                      <a:endParaRPr lang="en-GB" sz="700" b="0" i="0" u="none" strike="noStrike" kern="1200" cap="none" spc="0" normalizeH="0" baseline="0" noProof="0" dirty="0">
                        <a:ln>
                          <a:noFill/>
                        </a:ln>
                        <a:solidFill>
                          <a:schemeClr val="tx1"/>
                        </a:solidFill>
                        <a:effectLst/>
                        <a:highlight>
                          <a:srgbClr val="FFFFFF"/>
                        </a:highlight>
                        <a:uLnTx/>
                        <a:uFillTx/>
                        <a:latin typeface="Arial"/>
                      </a:endParaRPr>
                    </a:p>
                    <a:p>
                      <a:pPr marL="0" marR="0" lvl="0" indent="0" algn="l" defTabSz="914400">
                        <a:lnSpc>
                          <a:spcPct val="100000"/>
                        </a:lnSpc>
                        <a:spcBef>
                          <a:spcPts val="0"/>
                        </a:spcBef>
                        <a:spcAft>
                          <a:spcPts val="0"/>
                        </a:spcAft>
                        <a:buClrTx/>
                        <a:buSzTx/>
                        <a:buFont typeface="Arial" panose="020B0604020202020204" pitchFamily="34" charset="0"/>
                        <a:buNone/>
                        <a:tabLst/>
                        <a:defRPr/>
                      </a:pPr>
                      <a:endParaRPr kumimoji="0" lang="en-GB" sz="600" b="1" i="0" u="none" strike="noStrike" kern="1200" cap="none" spc="0" normalizeH="0" baseline="0" noProof="0" dirty="0">
                        <a:ln>
                          <a:noFill/>
                        </a:ln>
                        <a:solidFill>
                          <a:srgbClr val="FF0000"/>
                        </a:solidFill>
                        <a:effectLst/>
                        <a:highlight>
                          <a:srgbClr val="FFFF00"/>
                        </a:highlight>
                        <a:uLnTx/>
                        <a:uFillTx/>
                        <a:latin typeface="Arial"/>
                        <a:ea typeface="+mn-ea"/>
                        <a:cs typeface="Arial"/>
                      </a:endParaRPr>
                    </a:p>
                  </a:txBody>
                  <a:tcPr marL="38576" marR="38576" marT="19289" marB="19289">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marL="0" marR="0" lvl="0" indent="0" algn="l" rtl="0" eaLnBrk="1" fontAlgn="auto" latinLnBrk="0" hangingPunct="1">
                        <a:lnSpc>
                          <a:spcPct val="100000"/>
                        </a:lnSpc>
                        <a:spcBef>
                          <a:spcPts val="0"/>
                        </a:spcBef>
                        <a:spcAft>
                          <a:spcPts val="0"/>
                        </a:spcAft>
                        <a:buClrTx/>
                        <a:buSzTx/>
                        <a:buNone/>
                      </a:pPr>
                      <a:r>
                        <a:rPr lang="en-GB" sz="700" b="1" i="0" u="none" strike="noStrike" kern="1200" cap="none" spc="0" normalizeH="0" baseline="0" noProof="0" dirty="0">
                          <a:ln>
                            <a:noFill/>
                          </a:ln>
                          <a:solidFill>
                            <a:schemeClr val="tx1"/>
                          </a:solidFill>
                          <a:effectLst/>
                          <a:uLnTx/>
                          <a:uFillTx/>
                          <a:latin typeface="Arial"/>
                        </a:rPr>
                        <a:t>1. Highlight and Prioritise Non-Compliant Areas</a:t>
                      </a:r>
                    </a:p>
                    <a:p>
                      <a:pPr marL="0" marR="0" lvl="0" indent="0" algn="l" rtl="0" eaLnBrk="1" fontAlgn="auto" latinLnBrk="0" hangingPunct="1">
                        <a:lnSpc>
                          <a:spcPct val="100000"/>
                        </a:lnSpc>
                        <a:spcBef>
                          <a:spcPts val="0"/>
                        </a:spcBef>
                        <a:spcAft>
                          <a:spcPts val="0"/>
                        </a:spcAft>
                        <a:buClrTx/>
                        <a:buSzTx/>
                        <a:buNone/>
                      </a:pPr>
                      <a:r>
                        <a:rPr lang="en-GB" sz="700" b="0" i="0" u="none" strike="noStrike" kern="1200" cap="none" spc="0" normalizeH="0" baseline="0" noProof="0" dirty="0">
                          <a:ln>
                            <a:noFill/>
                          </a:ln>
                          <a:solidFill>
                            <a:schemeClr val="tx1"/>
                          </a:solidFill>
                          <a:effectLst/>
                          <a:uLnTx/>
                          <a:uFillTx/>
                          <a:latin typeface="Arial"/>
                        </a:rPr>
                        <a:t>Work with HR Business Partners to identify and prioritise three underperforming service areas with the lowest PADR compliance. Provide focused, structured improvement support to these areas, informed by baseline and ESR data review.</a:t>
                      </a:r>
                      <a:endParaRPr lang="en-GB" sz="700" b="0" i="0" u="none" strike="noStrike" kern="1200" cap="none" spc="0" normalizeH="0" baseline="0" noProof="0" dirty="0">
                        <a:ln>
                          <a:noFill/>
                        </a:ln>
                        <a:solidFill>
                          <a:schemeClr val="tx1"/>
                        </a:solidFill>
                        <a:effectLst/>
                        <a:uLnTx/>
                        <a:uFillTx/>
                        <a:latin typeface="Arial"/>
                        <a:ea typeface="+mn-ea"/>
                        <a:cs typeface="Arial"/>
                      </a:endParaRPr>
                    </a:p>
                    <a:p>
                      <a:pPr lvl="0" algn="l">
                        <a:lnSpc>
                          <a:spcPct val="100000"/>
                        </a:lnSpc>
                        <a:spcBef>
                          <a:spcPts val="0"/>
                        </a:spcBef>
                        <a:spcAft>
                          <a:spcPts val="0"/>
                        </a:spcAft>
                        <a:buNone/>
                      </a:pPr>
                      <a:endParaRPr lang="en-GB" sz="700" b="0" i="0" u="none" strike="noStrike" kern="1200" cap="none" spc="0" normalizeH="0" baseline="0" noProof="0" dirty="0">
                        <a:ln>
                          <a:noFill/>
                        </a:ln>
                        <a:solidFill>
                          <a:schemeClr val="tx1"/>
                        </a:solidFill>
                        <a:effectLst/>
                        <a:highlight>
                          <a:srgbClr val="FFFFFF"/>
                        </a:highlight>
                        <a:uLnTx/>
                        <a:uFillTx/>
                        <a:latin typeface="Arial"/>
                      </a:endParaRPr>
                    </a:p>
                    <a:p>
                      <a:pPr lvl="0" algn="l">
                        <a:lnSpc>
                          <a:spcPct val="100000"/>
                        </a:lnSpc>
                        <a:spcBef>
                          <a:spcPts val="0"/>
                        </a:spcBef>
                        <a:spcAft>
                          <a:spcPts val="0"/>
                        </a:spcAft>
                        <a:buNone/>
                      </a:pPr>
                      <a:r>
                        <a:rPr lang="en-GB" sz="700" b="1" i="0" u="none" strike="noStrike" kern="1200" cap="none" spc="0" normalizeH="0" baseline="0" noProof="0" dirty="0">
                          <a:ln>
                            <a:noFill/>
                          </a:ln>
                          <a:solidFill>
                            <a:schemeClr val="tx1"/>
                          </a:solidFill>
                          <a:effectLst/>
                          <a:uLnTx/>
                          <a:uFillTx/>
                          <a:latin typeface="Arial"/>
                        </a:rPr>
                        <a:t>2. Evaluate Impact of Targeted Interventions </a:t>
                      </a:r>
                    </a:p>
                    <a:p>
                      <a:pPr lvl="0" algn="l">
                        <a:lnSpc>
                          <a:spcPct val="100000"/>
                        </a:lnSpc>
                        <a:spcBef>
                          <a:spcPts val="0"/>
                        </a:spcBef>
                        <a:spcAft>
                          <a:spcPts val="0"/>
                        </a:spcAft>
                        <a:buNone/>
                      </a:pPr>
                      <a:r>
                        <a:rPr lang="en-GB" sz="700" b="0" i="0" u="none" strike="noStrike" kern="1200" cap="none" spc="0" normalizeH="0" baseline="0" noProof="0" dirty="0">
                          <a:ln>
                            <a:noFill/>
                          </a:ln>
                          <a:solidFill>
                            <a:schemeClr val="tx1"/>
                          </a:solidFill>
                          <a:effectLst/>
                          <a:uLnTx/>
                          <a:uFillTx/>
                          <a:latin typeface="Arial"/>
                        </a:rPr>
                        <a:t>Assess the effectiveness of PADR improvement activities within the three targeted areas. Evaluate what has worked well, what needs adjustment, and identify opportunities to scale successful approaches across the wider organisation.</a:t>
                      </a:r>
                      <a:endParaRPr lang="en-GB" sz="700" b="0" dirty="0">
                        <a:solidFill>
                          <a:schemeClr val="tx1"/>
                        </a:solidFill>
                      </a:endParaRPr>
                    </a:p>
                    <a:p>
                      <a:pPr lvl="0" algn="l">
                        <a:lnSpc>
                          <a:spcPct val="100000"/>
                        </a:lnSpc>
                        <a:spcBef>
                          <a:spcPts val="0"/>
                        </a:spcBef>
                        <a:spcAft>
                          <a:spcPts val="0"/>
                        </a:spcAft>
                        <a:buNone/>
                      </a:pPr>
                      <a:endParaRPr lang="en-GB" sz="700" b="0" i="0" u="none" strike="noStrike" kern="1200" cap="none" spc="0" normalizeH="0" baseline="0" noProof="0" dirty="0">
                        <a:ln>
                          <a:noFill/>
                        </a:ln>
                        <a:solidFill>
                          <a:schemeClr val="tx1"/>
                        </a:solidFill>
                        <a:effectLst/>
                        <a:highlight>
                          <a:srgbClr val="FFFFFF"/>
                        </a:highlight>
                        <a:uLnTx/>
                        <a:uFillTx/>
                        <a:latin typeface="Arial"/>
                      </a:endParaRPr>
                    </a:p>
                    <a:p>
                      <a:pPr lvl="0" algn="l">
                        <a:lnSpc>
                          <a:spcPct val="100000"/>
                        </a:lnSpc>
                        <a:spcBef>
                          <a:spcPts val="0"/>
                        </a:spcBef>
                        <a:spcAft>
                          <a:spcPts val="0"/>
                        </a:spcAft>
                        <a:buNone/>
                      </a:pPr>
                      <a:endParaRPr kumimoji="0" lang="en-GB" sz="700" b="1" i="0" u="none" strike="noStrike" kern="1200" cap="none" spc="0" normalizeH="0" baseline="0" noProof="0" dirty="0">
                        <a:ln>
                          <a:noFill/>
                        </a:ln>
                        <a:solidFill>
                          <a:srgbClr val="FF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txBody>
                  <a:tcPr marL="38576" marR="38576" marT="19289" marB="192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tcPr>
                </a:tc>
                <a:tc gridSpan="3">
                  <a:txBody>
                    <a:bodyPr/>
                    <a:lstStyle/>
                    <a:p>
                      <a:pPr>
                        <a:lnSpc>
                          <a:spcPct val="107000"/>
                        </a:lnSpc>
                        <a:spcAft>
                          <a:spcPts val="0"/>
                        </a:spcAft>
                      </a:pPr>
                      <a:r>
                        <a:rPr lang="en-GB" sz="600" b="1" strike="noStrike" dirty="0">
                          <a:solidFill>
                            <a:schemeClr val="tx1"/>
                          </a:solidFill>
                          <a:effectLst/>
                          <a:latin typeface="Arial"/>
                          <a:ea typeface="Calibri"/>
                          <a:cs typeface="Arial"/>
                        </a:rPr>
                        <a:t>Milestones</a:t>
                      </a:r>
                      <a:endParaRPr lang="en-GB" sz="600" strike="noStrike" dirty="0">
                        <a:solidFill>
                          <a:schemeClr val="tx1"/>
                        </a:solidFill>
                        <a:effectLst/>
                        <a:latin typeface="Arial"/>
                        <a:ea typeface="Calibri"/>
                        <a:cs typeface="Arial"/>
                      </a:endParaRPr>
                    </a:p>
                  </a:txBody>
                  <a:tcPr marL="38576" marR="38576" marT="19289" marB="19289">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r>
                        <a:rPr lang="en-GB" sz="800" b="1">
                          <a:effectLst/>
                          <a:latin typeface="Arial" panose="020B0604020202020204" pitchFamily="34" charset="0"/>
                          <a:ea typeface="Calibri"/>
                          <a:cs typeface="Arial" panose="020B0604020202020204" pitchFamily="34" charset="0"/>
                        </a:rPr>
                        <a:t>Lead</a:t>
                      </a:r>
                      <a:endParaRPr lang="en-GB" sz="800">
                        <a:effectLst/>
                        <a:latin typeface="Arial" panose="020B0604020202020204" pitchFamily="34" charset="0"/>
                        <a:ea typeface="Calibri"/>
                        <a:cs typeface="Arial" panose="020B0604020202020204" pitchFamily="34" charset="0"/>
                      </a:endParaRPr>
                    </a:p>
                  </a:txBody>
                  <a:tcPr marL="20083" marR="200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r>
                        <a:rPr lang="en-GB" sz="600" b="1">
                          <a:effectLst/>
                          <a:latin typeface="Arial"/>
                          <a:ea typeface="Calibri"/>
                          <a:cs typeface="Arial"/>
                        </a:rPr>
                        <a:t>Lead</a:t>
                      </a:r>
                      <a:endParaRPr lang="en-GB" sz="1000">
                        <a:latin typeface="Arial"/>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nSpc>
                          <a:spcPct val="107000"/>
                        </a:lnSpc>
                        <a:spcAft>
                          <a:spcPts val="0"/>
                        </a:spcAft>
                      </a:pPr>
                      <a:r>
                        <a:rPr lang="en-GB" sz="600" b="1">
                          <a:effectLst/>
                          <a:latin typeface="Arial"/>
                          <a:ea typeface="Calibri"/>
                          <a:cs typeface="Arial"/>
                        </a:rPr>
                        <a:t>By When</a:t>
                      </a:r>
                      <a:endParaRPr lang="en-GB" sz="600">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D9E2F3"/>
                    </a:solidFill>
                  </a:tcPr>
                </a:tc>
                <a:tc>
                  <a:txBody>
                    <a:bodyPr/>
                    <a:lstStyle/>
                    <a:p>
                      <a:pPr>
                        <a:lnSpc>
                          <a:spcPct val="107000"/>
                        </a:lnSpc>
                        <a:spcAft>
                          <a:spcPts val="0"/>
                        </a:spcAft>
                      </a:pPr>
                      <a:r>
                        <a:rPr lang="en-GB" sz="600" b="1">
                          <a:effectLst/>
                          <a:latin typeface="Arial"/>
                          <a:ea typeface="Calibri"/>
                          <a:cs typeface="Arial"/>
                        </a:rPr>
                        <a:t>Status</a:t>
                      </a:r>
                      <a:endParaRPr lang="en-GB" sz="600">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0010"/>
                  </a:ext>
                </a:extLst>
              </a:tr>
              <a:tr h="686658">
                <a:tc vMerge="1">
                  <a:txBody>
                    <a:bodyPr/>
                    <a:lstStyle/>
                    <a:p>
                      <a:endParaRPr lang="en-GB"/>
                    </a:p>
                  </a:txBody>
                  <a:tcPr>
                    <a:lnT w="12700" cap="flat" cmpd="sng" algn="ctr">
                      <a:solidFill>
                        <a:srgbClr val="000000"/>
                      </a:solidFill>
                      <a:prstDash val="solid"/>
                      <a:round/>
                      <a:headEnd type="none" w="med" len="med"/>
                      <a:tailEnd type="none" w="med" len="med"/>
                    </a:lnT>
                  </a:tcPr>
                </a:tc>
                <a:tc vMerge="1">
                  <a:txBody>
                    <a:bodyPr/>
                    <a:lstStyle/>
                    <a:p>
                      <a:pPr>
                        <a:lnSpc>
                          <a:spcPct val="107000"/>
                        </a:lnSpc>
                        <a:spcAft>
                          <a:spcPts val="0"/>
                        </a:spcAft>
                      </a:pPr>
                      <a:endParaRPr lang="en-GB" sz="800">
                        <a:effectLst/>
                        <a:latin typeface="Arial" panose="020B0604020202020204" pitchFamily="34" charset="0"/>
                        <a:ea typeface="Calibri"/>
                        <a:cs typeface="Arial" panose="020B0604020202020204" pitchFamily="34" charset="0"/>
                      </a:endParaRPr>
                    </a:p>
                  </a:txBody>
                  <a:tcPr marL="35703" marR="35703"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marR="0" lvl="0" indent="0" algn="l">
                        <a:lnSpc>
                          <a:spcPct val="90000"/>
                        </a:lnSpc>
                        <a:spcBef>
                          <a:spcPts val="1000"/>
                        </a:spcBef>
                        <a:spcAft>
                          <a:spcPts val="0"/>
                        </a:spcAft>
                        <a:buNone/>
                      </a:pPr>
                      <a:r>
                        <a:rPr lang="en-GB" sz="700" b="1" i="0" u="none" strike="noStrike" kern="1200" cap="none" spc="0" normalizeH="0" baseline="0" noProof="0" dirty="0">
                          <a:ln>
                            <a:noFill/>
                          </a:ln>
                          <a:solidFill>
                            <a:srgbClr val="000000"/>
                          </a:solidFill>
                          <a:effectLst/>
                          <a:uLnTx/>
                          <a:uFillTx/>
                          <a:latin typeface="Arial"/>
                        </a:rPr>
                        <a:t>Complete ESR Data Review &amp; Validation </a:t>
                      </a:r>
                      <a:r>
                        <a:rPr lang="en-GB" sz="700" b="0" i="0" u="none" strike="noStrike" kern="1200" cap="none" spc="0" normalizeH="0" baseline="0" noProof="0" dirty="0">
                          <a:ln>
                            <a:noFill/>
                          </a:ln>
                          <a:solidFill>
                            <a:srgbClr val="000000"/>
                          </a:solidFill>
                          <a:effectLst/>
                          <a:uLnTx/>
                          <a:uFillTx/>
                          <a:latin typeface="Arial"/>
                        </a:rPr>
                        <a:t>–Review and verify accuracy of data, including line manager assignments. Identify and document gaps, anomalies, including staff with multiple year lapsed PADRs and validate lists with directorate leads and service group managers.</a:t>
                      </a:r>
                      <a:endParaRPr lang="en-GB" sz="700" b="0" i="0" u="none" strike="noStrike" kern="1200" cap="none" spc="0" normalizeH="0" baseline="0" noProof="0" dirty="0">
                        <a:ln>
                          <a:noFill/>
                        </a:ln>
                        <a:solidFill>
                          <a:srgbClr val="000000"/>
                        </a:solidFill>
                        <a:effectLst/>
                        <a:highlight>
                          <a:srgbClr val="FFFFFF"/>
                        </a:highlight>
                        <a:uLnTx/>
                        <a:uFillTx/>
                        <a:latin typeface="Arial"/>
                      </a:endParaRPr>
                    </a:p>
                  </a:txBody>
                  <a:tcPr marL="38576" marR="38576" marT="19289" marB="19289"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gn="ctr"/>
                      <a:endParaRPr lang="en-GB" sz="900" i="0">
                        <a:latin typeface="Arial" panose="020B0604020202020204" pitchFamily="34" charset="0"/>
                        <a:cs typeface="Arial" panose="020B0604020202020204" pitchFamily="34" charset="0"/>
                      </a:endParaRP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buNone/>
                      </a:pPr>
                      <a:r>
                        <a:rPr lang="en-GB" sz="700" b="0" i="0" u="none" strike="noStrike" noProof="0" dirty="0">
                          <a:solidFill>
                            <a:srgbClr val="000000"/>
                          </a:solidFill>
                          <a:latin typeface="Arial"/>
                        </a:rPr>
                        <a:t>Sade/ ESR Team/Directorate Leads/HR BP’s</a:t>
                      </a:r>
                      <a:endParaRPr lang="en-GB" sz="700" b="0" i="0" u="none" strike="noStrike" noProof="0" dirty="0">
                        <a:solidFill>
                          <a:srgbClr val="000000"/>
                        </a:solidFill>
                        <a:highlight>
                          <a:srgbClr val="FFFFFF"/>
                        </a:highlight>
                        <a:latin typeface="Arial"/>
                      </a:endParaRP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700" i="0" dirty="0">
                          <a:latin typeface="Arial" panose="020B0604020202020204" pitchFamily="34" charset="0"/>
                          <a:cs typeface="Arial" panose="020B0604020202020204" pitchFamily="34" charset="0"/>
                        </a:rPr>
                        <a:t>December 2026</a:t>
                      </a: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buNone/>
                      </a:pPr>
                      <a:r>
                        <a:rPr lang="en-US" sz="700" i="0" dirty="0">
                          <a:latin typeface="Arial"/>
                          <a:cs typeface="Arial"/>
                        </a:rPr>
                        <a:t>In progress</a:t>
                      </a: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11480">
                <a:tc vMerge="1">
                  <a:txBody>
                    <a:bodyPr/>
                    <a:lstStyle/>
                    <a:p>
                      <a:endParaRPr lang="en-US"/>
                    </a:p>
                  </a:txBody>
                  <a:tcPr>
                    <a:lnT w="12700" cap="flat" cmpd="sng" algn="ctr">
                      <a:solidFill>
                        <a:srgbClr val="000000"/>
                      </a:solidFill>
                      <a:prstDash val="solid"/>
                      <a:round/>
                      <a:headEnd type="none" w="med" len="med"/>
                      <a:tailEnd type="none" w="med" len="med"/>
                    </a:lnT>
                  </a:tcPr>
                </a:tc>
                <a:tc vMerge="1">
                  <a:txBody>
                    <a:bodyPr/>
                    <a:lstStyle/>
                    <a:p>
                      <a:endParaRPr lang="en-US"/>
                    </a:p>
                  </a:txBody>
                  <a:tcPr/>
                </a:tc>
                <a:tc gridSpan="3">
                  <a:txBody>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GB" sz="7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Identify and Prioritise Underperforming Areas </a:t>
                      </a:r>
                      <a:r>
                        <a:rPr lang="en-GB" sz="7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Working with HR BPs and Directorate Leads, highlight underperforming areas and target for prioritisation and early engagement.</a:t>
                      </a:r>
                      <a:endParaRPr kumimoji="0" lang="en-US" sz="700" b="0" dirty="0"/>
                    </a:p>
                  </a:txBody>
                  <a:tcPr marL="38576" marR="38576" marT="19289" marB="19289"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lnB>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pPr lvl="0" algn="ctr">
                        <a:buNone/>
                      </a:pPr>
                      <a:r>
                        <a:rPr lang="en-GB" sz="900" i="0">
                          <a:latin typeface="Arial" panose="020B0604020202020204" pitchFamily="34" charset="0"/>
                          <a:cs typeface="Arial" panose="020B0604020202020204" pitchFamily="34" charset="0"/>
                        </a:rPr>
                        <a:t>EO</a:t>
                      </a:r>
                    </a:p>
                  </a:txBody>
                  <a:tcPr marL="20082" marR="20082" marT="0" marB="0" anchor="ctr">
                    <a:lnL w="12700" cap="flat" cmpd="sng" algn="ctr">
                      <a:solidFill>
                        <a:srgbClr val="000000"/>
                      </a:solidFill>
                      <a:prstDash val="solid"/>
                      <a:round/>
                      <a:headEnd type="none" w="med" len="med"/>
                      <a:tailEnd type="none" w="med" len="med"/>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b="0" i="0" u="none" strike="noStrike" noProof="0" dirty="0">
                          <a:solidFill>
                            <a:srgbClr val="000000"/>
                          </a:solidFill>
                          <a:latin typeface="Arial"/>
                        </a:rPr>
                        <a:t>Sade/Directorate Leads/HR BP’s</a:t>
                      </a:r>
                    </a:p>
                    <a:p>
                      <a:pPr lvl="0">
                        <a:buNone/>
                      </a:pPr>
                      <a:endParaRPr lang="en-GB" sz="700" b="0" i="0" u="none" strike="noStrike" noProof="0" dirty="0">
                        <a:solidFill>
                          <a:srgbClr val="000000"/>
                        </a:solidFill>
                        <a:highlight>
                          <a:srgbClr val="FFFFFF"/>
                        </a:highlight>
                        <a:latin typeface="Arial"/>
                      </a:endParaRP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lnB>
                  </a:tcPr>
                </a:tc>
                <a:tc>
                  <a:txBody>
                    <a:bodyPr/>
                    <a:lstStyle/>
                    <a:p>
                      <a:pPr lvl="0" algn="ctr">
                        <a:buNone/>
                      </a:pPr>
                      <a:r>
                        <a:rPr lang="en-GB" sz="700" i="0">
                          <a:latin typeface="Arial" panose="020B0604020202020204" pitchFamily="34" charset="0"/>
                          <a:cs typeface="Arial" panose="020B0604020202020204" pitchFamily="34" charset="0"/>
                        </a:rPr>
                        <a:t>April 2027</a:t>
                      </a:r>
                      <a:endParaRPr lang="en-GB" sz="700" i="0" dirty="0">
                        <a:latin typeface="Arial" panose="020B0604020202020204" pitchFamily="34" charset="0"/>
                        <a:cs typeface="Arial" panose="020B0604020202020204" pitchFamily="34" charset="0"/>
                      </a:endParaRP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buNone/>
                      </a:pPr>
                      <a:r>
                        <a:rPr lang="en-GB" sz="700" i="0" dirty="0">
                          <a:latin typeface="Arial"/>
                          <a:cs typeface="Arial"/>
                        </a:rPr>
                        <a:t>In progress</a:t>
                      </a:r>
                    </a:p>
                  </a:txBody>
                  <a:tcPr marL="15062" marR="15062" marT="0" marB="0" anchor="ctr">
                    <a:lnL w="12700" cap="flat" cmpd="sng" algn="ctr">
                      <a:solidFill>
                        <a:srgbClr val="000000"/>
                      </a:solidFill>
                      <a:prstDash val="solid"/>
                      <a:round/>
                      <a:headEnd type="none" w="med" len="med"/>
                      <a:tailEnd type="none" w="med" len="med"/>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tcPr>
                </a:tc>
                <a:extLst>
                  <a:ext uri="{0D108BD9-81ED-4DB2-BD59-A6C34878D82A}">
                    <a16:rowId xmlns:a16="http://schemas.microsoft.com/office/drawing/2014/main" val="3194614343"/>
                  </a:ext>
                </a:extLst>
              </a:tr>
              <a:tr h="686658">
                <a:tc vMerge="1">
                  <a:txBody>
                    <a:bodyPr/>
                    <a:lstStyle/>
                    <a:p>
                      <a:endParaRPr lang="en-GB"/>
                    </a:p>
                  </a:txBody>
                  <a:tcPr/>
                </a:tc>
                <a:tc vMerge="1">
                  <a:txBody>
                    <a:bodyPr/>
                    <a:lstStyle/>
                    <a:p>
                      <a:endParaRPr lang="en-GB"/>
                    </a:p>
                  </a:txBody>
                  <a:tcPr>
                    <a:lnT w="12700" cap="flat" cmpd="sng" algn="ctr">
                      <a:noFill/>
                      <a:prstDash val="solid"/>
                      <a:round/>
                      <a:headEnd type="none" w="med" len="med"/>
                      <a:tailEnd type="none" w="med" len="med"/>
                    </a:lnT>
                  </a:tcPr>
                </a:tc>
                <a:tc gridSpan="3">
                  <a:txBody>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GB" sz="700" b="1" i="0" u="none" strike="noStrike" noProof="0" dirty="0">
                          <a:solidFill>
                            <a:srgbClr val="000000"/>
                          </a:solidFill>
                          <a:latin typeface="Arial"/>
                        </a:rPr>
                        <a:t>Refresh and Relaunch the PADR SharePoint Hub </a:t>
                      </a:r>
                      <a:r>
                        <a:rPr lang="en-GB" sz="700" b="0" i="0" u="none" strike="noStrike" noProof="0" dirty="0">
                          <a:solidFill>
                            <a:srgbClr val="000000"/>
                          </a:solidFill>
                          <a:latin typeface="Arial"/>
                        </a:rPr>
                        <a:t>- Modernise the PADR SharePoint site to create a user centred, easy to navigate PADR Hub. Launch updated PADR paperwork, templates, guidance, and bitesize training resources to strengthen manager confidence and reduce administrative burden.</a:t>
                      </a:r>
                      <a:endParaRPr kumimoji="0" lang="en-US" sz="700" b="0" dirty="0">
                        <a:latin typeface="Arial" panose="020B0604020202020204" pitchFamily="34" charset="0"/>
                        <a:cs typeface="Arial" panose="020B0604020202020204" pitchFamily="34" charset="0"/>
                      </a:endParaRPr>
                    </a:p>
                  </a:txBody>
                  <a:tcPr marL="38576" marR="38576" marT="19289" marB="19289"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gn="ctr"/>
                      <a:r>
                        <a:rPr lang="en-GB" sz="900" i="0">
                          <a:latin typeface="Arial" panose="020B0604020202020204" pitchFamily="34" charset="0"/>
                          <a:cs typeface="Arial" panose="020B0604020202020204" pitchFamily="34" charset="0"/>
                        </a:rPr>
                        <a:t>EO</a:t>
                      </a: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buNone/>
                      </a:pPr>
                      <a:r>
                        <a:rPr lang="en-GB" sz="700" b="0" i="0" u="none" strike="noStrike" noProof="0" dirty="0">
                          <a:solidFill>
                            <a:srgbClr val="000000"/>
                          </a:solidFill>
                          <a:latin typeface="Arial"/>
                        </a:rPr>
                        <a:t>Sade</a:t>
                      </a: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700" i="0" dirty="0">
                          <a:latin typeface="Arial" panose="020B0604020202020204" pitchFamily="34" charset="0"/>
                          <a:cs typeface="Arial" panose="020B0604020202020204" pitchFamily="34" charset="0"/>
                        </a:rPr>
                        <a:t>March 2027</a:t>
                      </a: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700" i="0" dirty="0">
                          <a:latin typeface="Arial" panose="020B0604020202020204" pitchFamily="34" charset="0"/>
                          <a:cs typeface="Arial" panose="020B0604020202020204" pitchFamily="34" charset="0"/>
                        </a:rPr>
                        <a:t>In Progress</a:t>
                      </a: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822960">
                <a:tc vMerge="1">
                  <a:txBody>
                    <a:bodyPr/>
                    <a:lstStyle/>
                    <a:p>
                      <a:endParaRPr lang="en-GB"/>
                    </a:p>
                  </a:txBody>
                  <a:tcPr/>
                </a:tc>
                <a:tc vMerge="1">
                  <a:txBody>
                    <a:bodyPr/>
                    <a:lstStyle/>
                    <a:p>
                      <a:pPr>
                        <a:lnSpc>
                          <a:spcPct val="107000"/>
                        </a:lnSpc>
                        <a:spcAft>
                          <a:spcPts val="0"/>
                        </a:spcAft>
                      </a:pPr>
                      <a:endParaRPr lang="en-GB" sz="800">
                        <a:effectLst/>
                        <a:latin typeface="Arial" panose="020B0604020202020204" pitchFamily="34" charset="0"/>
                        <a:ea typeface="Calibri"/>
                        <a:cs typeface="Arial" panose="020B0604020202020204" pitchFamily="34" charset="0"/>
                      </a:endParaRPr>
                    </a:p>
                  </a:txBody>
                  <a:tcPr marL="35703" marR="35703" marT="0" marB="0">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lvl="0" indent="0">
                        <a:buNone/>
                      </a:pPr>
                      <a:r>
                        <a:rPr lang="en-GB" sz="700" b="1" i="0" u="none" strike="noStrike" noProof="0" dirty="0">
                          <a:solidFill>
                            <a:srgbClr val="000000"/>
                          </a:solidFill>
                          <a:latin typeface="Arial"/>
                          <a:cs typeface="Arial"/>
                        </a:rPr>
                        <a:t>Evaluate Impact of Targeted Interventions </a:t>
                      </a:r>
                      <a:r>
                        <a:rPr lang="en-GB" sz="700" b="0" i="0" u="none" strike="noStrike" noProof="0" dirty="0">
                          <a:solidFill>
                            <a:srgbClr val="000000"/>
                          </a:solidFill>
                          <a:latin typeface="Arial"/>
                          <a:cs typeface="Arial"/>
                        </a:rPr>
                        <a:t>- Assess the effectiveness of targeted PADR improvement interventions within the three priority areas. Identify changes in compliance, what worked well, areas requiring refinement, and opportunities to scale successful approaches across the wider organisation.</a:t>
                      </a:r>
                      <a:endParaRPr lang="en-GB" sz="700" dirty="0"/>
                    </a:p>
                  </a:txBody>
                  <a:tcPr marL="38576" marR="38576" marT="19289" marB="19289"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gn="ctr"/>
                      <a:endParaRPr lang="en-GB" sz="800" i="0">
                        <a:latin typeface="Arial" panose="020B0604020202020204" pitchFamily="34" charset="0"/>
                        <a:cs typeface="Arial" panose="020B0604020202020204" pitchFamily="34" charset="0"/>
                      </a:endParaRPr>
                    </a:p>
                  </a:txBody>
                  <a:tcPr marL="20083" marR="200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buNone/>
                      </a:pPr>
                      <a:endParaRPr lang="en-GB" sz="1000" dirty="0"/>
                    </a:p>
                    <a:p>
                      <a:pPr lvl="0">
                        <a:buNone/>
                      </a:pPr>
                      <a:r>
                        <a:rPr lang="en-GB" sz="700" b="0" i="0" u="none" strike="noStrike" noProof="0" dirty="0">
                          <a:solidFill>
                            <a:srgbClr val="000000"/>
                          </a:solidFill>
                          <a:latin typeface="Arial"/>
                          <a:cs typeface="Arial"/>
                        </a:rPr>
                        <a:t>Sade &amp; Directorate Leads/HR BP’s</a:t>
                      </a:r>
                      <a:endParaRPr lang="en-GB" sz="700" b="0" i="0" u="none" strike="noStrike" noProof="0" dirty="0">
                        <a:solidFill>
                          <a:srgbClr val="000000"/>
                        </a:solidFill>
                        <a:highlight>
                          <a:srgbClr val="FFFFFF"/>
                        </a:highlight>
                        <a:latin typeface="Arial"/>
                      </a:endParaRPr>
                    </a:p>
                    <a:p>
                      <a:pPr lvl="0">
                        <a:buNone/>
                      </a:pPr>
                      <a:endParaRPr lang="en-GB" sz="700" b="0" i="0" u="none" strike="noStrike" noProof="0" dirty="0">
                        <a:solidFill>
                          <a:srgbClr val="000000"/>
                        </a:solidFill>
                        <a:highlight>
                          <a:srgbClr val="FFFFFF"/>
                        </a:highlight>
                        <a:latin typeface="Arial"/>
                      </a:endParaRPr>
                    </a:p>
                    <a:p>
                      <a:pPr lvl="0">
                        <a:buNone/>
                      </a:pPr>
                      <a:endParaRPr lang="en-GB" sz="1000" dirty="0"/>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600" i="0" dirty="0">
                          <a:latin typeface="Arial" panose="020B0604020202020204" pitchFamily="34" charset="0"/>
                          <a:cs typeface="Arial" panose="020B0604020202020204" pitchFamily="34" charset="0"/>
                        </a:rPr>
                        <a:t>September 2027</a:t>
                      </a: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600" i="0" dirty="0">
                          <a:latin typeface="Arial" panose="020B0604020202020204" pitchFamily="34" charset="0"/>
                          <a:cs typeface="Arial" panose="020B0604020202020204" pitchFamily="34" charset="0"/>
                        </a:rPr>
                        <a:t>Planned</a:t>
                      </a: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419813">
                <a:tc vMerge="1">
                  <a:txBody>
                    <a:bodyPr/>
                    <a:lstStyle/>
                    <a:p>
                      <a:pPr marL="0" marR="0" lvl="0" indent="0" algn="l" defTabSz="914400">
                        <a:lnSpc>
                          <a:spcPct val="100000"/>
                        </a:lnSpc>
                        <a:spcBef>
                          <a:spcPts val="0"/>
                        </a:spcBef>
                        <a:spcAft>
                          <a:spcPts val="0"/>
                        </a:spcAft>
                        <a:buClrTx/>
                        <a:buSzTx/>
                        <a:buFont typeface="Arial" panose="020B0604020202020204" pitchFamily="34" charset="0"/>
                        <a:buNone/>
                        <a:tabLst/>
                        <a:defRPr/>
                      </a:pPr>
                      <a:endParaRPr kumimoji="0" lang="en-GB" sz="800" b="1" i="0" u="none" strike="noStrike" kern="1200" cap="none" spc="0" normalizeH="0" baseline="0" noProof="0" dirty="0">
                        <a:ln>
                          <a:noFill/>
                        </a:ln>
                        <a:solidFill>
                          <a:srgbClr val="FF0000"/>
                        </a:solidFill>
                        <a:effectLst/>
                        <a:highlight>
                          <a:srgbClr val="FFFF00"/>
                        </a:highlight>
                        <a:uLnTx/>
                        <a:uFillTx/>
                        <a:latin typeface="Arial"/>
                        <a:ea typeface="+mn-ea"/>
                        <a:cs typeface="Arial"/>
                      </a:endParaRPr>
                    </a:p>
                  </a:txBody>
                  <a:tcPr marL="51435" marR="51435" marT="25718" marB="25718">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a:txBody>
                  <a:tcPr marL="51435" marR="51435" marT="25718" marB="25718">
                    <a:lnL w="12700" cap="flat" cmpd="sng" algn="ctr">
                      <a:solidFill>
                        <a:schemeClr val="tx1"/>
                      </a:solidFill>
                      <a:prstDash val="solid"/>
                      <a:round/>
                      <a:headEnd type="none" w="med" len="med"/>
                      <a:tailEnd type="none" w="med" len="med"/>
                    </a:lnL>
                    <a:lnTlToBr w="12700" cmpd="sng">
                      <a:noFill/>
                      <a:prstDash val="solid"/>
                    </a:lnTlToBr>
                    <a:lnBlToTr w="12700" cmpd="sng">
                      <a:noFill/>
                      <a:prstDash val="solid"/>
                    </a:lnBlToTr>
                  </a:tcPr>
                </a:tc>
                <a:tc gridSpan="3">
                  <a:txBody>
                    <a:bodyPr/>
                    <a:lstStyle/>
                    <a:p>
                      <a:pPr marL="0" lvl="0" indent="0">
                        <a:buNone/>
                      </a:pPr>
                      <a:endParaRPr lang="en-GB" sz="1000" dirty="0"/>
                    </a:p>
                  </a:txBody>
                  <a:tcPr marL="38576" marR="38576" marT="19288" marB="19288"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lnB>
                  </a:tcPr>
                </a:tc>
                <a:tc hMerge="1">
                  <a:txBody>
                    <a:bodyPr/>
                    <a:lstStyle/>
                    <a:p>
                      <a:endParaRPr lang="en-GB"/>
                    </a:p>
                  </a:txBody>
                  <a:tcPr/>
                </a:tc>
                <a:tc hMerge="1">
                  <a:txBody>
                    <a:bodyPr/>
                    <a:lstStyle/>
                    <a:p>
                      <a:endParaRPr lang="en-GB"/>
                    </a:p>
                  </a:txBody>
                  <a:tcPr/>
                </a:tc>
                <a:tc>
                  <a:txBody>
                    <a:bodyPr/>
                    <a:lstStyle/>
                    <a:p>
                      <a:pPr lvl="0">
                        <a:buNone/>
                      </a:pPr>
                      <a:endParaRPr lang="en-GB" sz="700" b="0" i="0" u="none" strike="noStrike" noProof="0" dirty="0">
                        <a:solidFill>
                          <a:srgbClr val="000000"/>
                        </a:solidFill>
                        <a:highlight>
                          <a:srgbClr val="FFFFFF"/>
                        </a:highlight>
                        <a:latin typeface="Arial"/>
                      </a:endParaRP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en-GB" sz="600" i="0">
                        <a:latin typeface="Arial" panose="020B0604020202020204" pitchFamily="34" charset="0"/>
                        <a:cs typeface="Arial" panose="020B0604020202020204" pitchFamily="34" charset="0"/>
                      </a:endParaRP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en-GB" sz="600" i="0" dirty="0">
                        <a:latin typeface="Arial" panose="020B0604020202020204" pitchFamily="34" charset="0"/>
                        <a:cs typeface="Arial" panose="020B0604020202020204" pitchFamily="34" charset="0"/>
                      </a:endParaRPr>
                    </a:p>
                  </a:txBody>
                  <a:tcPr marL="15062" marR="150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7505047"/>
                  </a:ext>
                </a:extLst>
              </a:tr>
              <a:tr h="128078">
                <a:tc>
                  <a:txBody>
                    <a:bodyPr/>
                    <a:lstStyle/>
                    <a:p>
                      <a:pPr>
                        <a:lnSpc>
                          <a:spcPct val="107000"/>
                        </a:lnSpc>
                        <a:spcAft>
                          <a:spcPts val="0"/>
                        </a:spcAft>
                      </a:pPr>
                      <a:r>
                        <a:rPr lang="en-GB" sz="700" b="1">
                          <a:solidFill>
                            <a:srgbClr val="FFFFFF"/>
                          </a:solidFill>
                          <a:effectLst/>
                          <a:latin typeface="Arial"/>
                          <a:ea typeface="Calibri"/>
                          <a:cs typeface="Arial"/>
                        </a:rPr>
                        <a:t>8. Key Risks</a:t>
                      </a:r>
                      <a:endParaRPr lang="en-GB" sz="700">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07000"/>
                        </a:lnSpc>
                        <a:spcAft>
                          <a:spcPts val="0"/>
                        </a:spcAft>
                      </a:pPr>
                      <a:r>
                        <a:rPr lang="en-GB" sz="700" b="1">
                          <a:solidFill>
                            <a:srgbClr val="FFFFFF"/>
                          </a:solidFill>
                          <a:effectLst/>
                          <a:latin typeface="Arial"/>
                          <a:ea typeface="Calibri"/>
                          <a:cs typeface="Arial"/>
                        </a:rPr>
                        <a:t>9. Driver metrics</a:t>
                      </a:r>
                      <a:endParaRPr lang="en-GB" sz="700">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gridSpan="6">
                  <a:txBody>
                    <a:bodyPr/>
                    <a:lstStyle/>
                    <a:p>
                      <a:pPr>
                        <a:lnSpc>
                          <a:spcPct val="107000"/>
                        </a:lnSpc>
                        <a:spcAft>
                          <a:spcPts val="0"/>
                        </a:spcAft>
                      </a:pPr>
                      <a:r>
                        <a:rPr lang="en-GB" sz="700" b="1">
                          <a:solidFill>
                            <a:srgbClr val="FFFFFF"/>
                          </a:solidFill>
                          <a:effectLst/>
                          <a:latin typeface="Arial"/>
                          <a:ea typeface="Calibri"/>
                          <a:cs typeface="Times New Roman"/>
                        </a:rPr>
                        <a:t>10. Impact: </a:t>
                      </a:r>
                      <a:r>
                        <a:rPr lang="en-GB" sz="700">
                          <a:solidFill>
                            <a:srgbClr val="FFFFFF"/>
                          </a:solidFill>
                          <a:effectLst/>
                          <a:latin typeface="Arial"/>
                          <a:ea typeface="Calibri"/>
                          <a:cs typeface="Times New Roman"/>
                        </a:rPr>
                        <a:t>planned benefits relating to Health Board Strategic Objectives</a:t>
                      </a:r>
                      <a:endParaRPr lang="en-GB" sz="700">
                        <a:effectLst/>
                        <a:latin typeface="Calibri"/>
                        <a:ea typeface="Calibri"/>
                        <a:cs typeface="Times New Roman"/>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0"/>
                        </a:spcAft>
                      </a:pPr>
                      <a:endParaRPr lang="en-GB" sz="1000">
                        <a:effectLst/>
                        <a:latin typeface="Calibri"/>
                        <a:ea typeface="Calibri"/>
                        <a:cs typeface="Times New Roman"/>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7"/>
                  </a:ext>
                </a:extLst>
              </a:tr>
              <a:tr h="212122">
                <a:tc rowSpan="6">
                  <a:txBody>
                    <a:bodyPr/>
                    <a:lstStyle/>
                    <a:p>
                      <a:pPr marL="0" lvl="0" indent="0" algn="l">
                        <a:lnSpc>
                          <a:spcPct val="100000"/>
                        </a:lnSpc>
                        <a:buNone/>
                      </a:pPr>
                      <a:r>
                        <a:rPr lang="en-GB" sz="700" b="1" i="0" u="none" strike="noStrike" baseline="0" noProof="0" dirty="0">
                          <a:solidFill>
                            <a:schemeClr val="tx1"/>
                          </a:solidFill>
                          <a:latin typeface="Arial"/>
                        </a:rPr>
                        <a:t>1.Impact of Organisational Change </a:t>
                      </a:r>
                      <a:r>
                        <a:rPr lang="en-GB" sz="700" b="0" i="0" u="none" strike="noStrike" baseline="0" noProof="0" dirty="0">
                          <a:solidFill>
                            <a:schemeClr val="tx1"/>
                          </a:solidFill>
                          <a:latin typeface="Arial"/>
                        </a:rPr>
                        <a:t>- Ongoing O4S structural changes may delay or disrupt the auditing and correction of ESR hierarchical structures. Misalignment between evolving organisational structures and ESR updates could impact PADR allocation, compliance reporting, and the ability to deliver early programme milestones</a:t>
                      </a:r>
                      <a:endParaRPr lang="en-GB" sz="700" b="0" i="0" u="none" strike="noStrike" baseline="0" noProof="0" dirty="0">
                        <a:solidFill>
                          <a:srgbClr val="000000"/>
                        </a:solidFill>
                        <a:latin typeface="Arial"/>
                      </a:endParaRPr>
                    </a:p>
                    <a:p>
                      <a:pPr lvl="0" algn="l">
                        <a:lnSpc>
                          <a:spcPct val="100000"/>
                        </a:lnSpc>
                        <a:spcBef>
                          <a:spcPts val="0"/>
                        </a:spcBef>
                        <a:spcAft>
                          <a:spcPts val="0"/>
                        </a:spcAft>
                        <a:buNone/>
                      </a:pPr>
                      <a:endParaRPr lang="en-GB" sz="700" b="0"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r>
                        <a:rPr lang="en-GB" sz="700" b="1" i="0" u="none" strike="noStrike" baseline="0" noProof="0" dirty="0">
                          <a:solidFill>
                            <a:schemeClr val="tx1"/>
                          </a:solidFill>
                          <a:latin typeface="Arial"/>
                        </a:rPr>
                        <a:t>2. Service Pressures Limiting Capacity to Complete PADRs -</a:t>
                      </a:r>
                    </a:p>
                    <a:p>
                      <a:pPr lvl="0" algn="l">
                        <a:lnSpc>
                          <a:spcPct val="100000"/>
                        </a:lnSpc>
                        <a:spcBef>
                          <a:spcPts val="0"/>
                        </a:spcBef>
                        <a:spcAft>
                          <a:spcPts val="0"/>
                        </a:spcAft>
                        <a:buNone/>
                      </a:pPr>
                      <a:r>
                        <a:rPr lang="en-GB" sz="700" b="0" i="0" u="none" strike="noStrike" baseline="0" noProof="0" dirty="0">
                          <a:solidFill>
                            <a:schemeClr val="tx1"/>
                          </a:solidFill>
                          <a:latin typeface="Arial"/>
                        </a:rPr>
                        <a:t>High operational pressures, staffing shortages, and competing priorities may limit managers' capacity to complete PADRs, even with improved systems and resources. This may slow progress in low compliance areas and affect the reliability of compliance data.</a:t>
                      </a:r>
                    </a:p>
                    <a:p>
                      <a:pPr lvl="0" algn="l">
                        <a:lnSpc>
                          <a:spcPct val="100000"/>
                        </a:lnSpc>
                        <a:spcBef>
                          <a:spcPts val="0"/>
                        </a:spcBef>
                        <a:spcAft>
                          <a:spcPts val="0"/>
                        </a:spcAft>
                        <a:buNone/>
                      </a:pPr>
                      <a:endParaRPr lang="en-GB" sz="700" b="0"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endParaRPr lang="en-GB" sz="700" b="0"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r>
                        <a:rPr lang="en-GB" sz="700" b="1" i="0" u="none" strike="noStrike" baseline="0" noProof="0" dirty="0">
                          <a:solidFill>
                            <a:schemeClr val="tx1"/>
                          </a:solidFill>
                          <a:latin typeface="Arial"/>
                        </a:rPr>
                        <a:t>3. Engagement Challenges in Underperforming Areas </a:t>
                      </a:r>
                      <a:r>
                        <a:rPr lang="en-GB" sz="700" b="0" i="0" u="none" strike="noStrike" baseline="0" noProof="0" dirty="0">
                          <a:solidFill>
                            <a:schemeClr val="tx1"/>
                          </a:solidFill>
                          <a:latin typeface="Arial"/>
                        </a:rPr>
                        <a:t>- Some of the underperforming service groups or directorates may be difficult to engage due to workload pressure, cultural barriers, or limited managerial capacity. This may impact the effectiveness of targeted interventions and reduce opportunities to scale successful approaches across SBUHB.</a:t>
                      </a:r>
                      <a:endParaRPr lang="en-GB" sz="700" b="0"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endParaRPr lang="en-GB" sz="700" b="0"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r>
                        <a:rPr lang="en-GB" sz="700" b="1" i="0" u="none" strike="noStrike" baseline="0" noProof="0" dirty="0">
                          <a:solidFill>
                            <a:schemeClr val="tx1"/>
                          </a:solidFill>
                          <a:latin typeface="Arial"/>
                        </a:rPr>
                        <a:t>4. Data Quality Regression After Initial Cleanup </a:t>
                      </a:r>
                      <a:r>
                        <a:rPr lang="en-GB" sz="700" b="0" i="0" u="none" strike="noStrike" baseline="0" noProof="0" dirty="0">
                          <a:solidFill>
                            <a:schemeClr val="tx1"/>
                          </a:solidFill>
                          <a:latin typeface="Arial"/>
                        </a:rPr>
                        <a:t>- Without clear ownership and ongoing monitoring, ESR data quality may deteriorate again after initial corrections, affecting sustainability and long-term reliability of PADR reporting.</a:t>
                      </a:r>
                    </a:p>
                    <a:p>
                      <a:pPr lvl="0" algn="l">
                        <a:lnSpc>
                          <a:spcPct val="100000"/>
                        </a:lnSpc>
                        <a:spcBef>
                          <a:spcPts val="0"/>
                        </a:spcBef>
                        <a:spcAft>
                          <a:spcPts val="0"/>
                        </a:spcAft>
                        <a:buNone/>
                      </a:pPr>
                      <a:r>
                        <a:rPr lang="en-GB" sz="700" b="0" i="0" u="none" strike="noStrike" baseline="0" noProof="0" dirty="0">
                          <a:solidFill>
                            <a:schemeClr val="tx1"/>
                          </a:solidFill>
                          <a:latin typeface="Arial"/>
                        </a:rPr>
                        <a:t> </a:t>
                      </a:r>
                      <a:endParaRPr lang="en-GB" sz="700" b="0"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r>
                        <a:rPr lang="en-GB" sz="700" b="1" i="0" u="none" strike="noStrike" baseline="0" noProof="0" dirty="0">
                          <a:solidFill>
                            <a:schemeClr val="tx1"/>
                          </a:solidFill>
                          <a:latin typeface="Arial"/>
                        </a:rPr>
                        <a:t>5. Variability in Manager Capability, Prioritisation, and Cultural Factors</a:t>
                      </a:r>
                    </a:p>
                    <a:p>
                      <a:pPr lvl="0" algn="l">
                        <a:lnSpc>
                          <a:spcPct val="100000"/>
                        </a:lnSpc>
                        <a:spcBef>
                          <a:spcPts val="0"/>
                        </a:spcBef>
                        <a:spcAft>
                          <a:spcPts val="0"/>
                        </a:spcAft>
                        <a:buNone/>
                      </a:pPr>
                      <a:r>
                        <a:rPr lang="en-GB" sz="700" b="0" i="0" u="none" strike="noStrike" baseline="0" noProof="0" dirty="0">
                          <a:solidFill>
                            <a:schemeClr val="tx1"/>
                          </a:solidFill>
                          <a:latin typeface="Arial"/>
                        </a:rPr>
                        <a:t>Despite improved resources and updated processes, some managers may still lack the capability, confidence, or capacity to deliver and record PADRs effectively. Wider cultural perceptions of PADRs as low priority or administrative tasks may further reduce prioritisation, limiting the impact of improvement efforts in low compliance areas.</a:t>
                      </a:r>
                    </a:p>
                    <a:p>
                      <a:pPr lvl="0" algn="l">
                        <a:lnSpc>
                          <a:spcPct val="100000"/>
                        </a:lnSpc>
                        <a:spcBef>
                          <a:spcPts val="0"/>
                        </a:spcBef>
                        <a:spcAft>
                          <a:spcPts val="0"/>
                        </a:spcAft>
                        <a:buNone/>
                      </a:pPr>
                      <a:endParaRPr lang="en-GB" sz="700" b="1"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endParaRPr lang="en-GB" sz="700" b="1" i="0" u="none" strike="noStrike" baseline="0" noProof="0" dirty="0">
                        <a:solidFill>
                          <a:schemeClr val="tx1"/>
                        </a:solidFill>
                        <a:highlight>
                          <a:srgbClr val="FFFFFF"/>
                        </a:highlight>
                        <a:latin typeface="Arial"/>
                      </a:endParaRPr>
                    </a:p>
                    <a:p>
                      <a:pPr lvl="0" algn="l">
                        <a:lnSpc>
                          <a:spcPct val="100000"/>
                        </a:lnSpc>
                        <a:spcBef>
                          <a:spcPts val="0"/>
                        </a:spcBef>
                        <a:spcAft>
                          <a:spcPts val="0"/>
                        </a:spcAft>
                        <a:buNone/>
                      </a:pPr>
                      <a:endParaRPr lang="en-GB" sz="700" b="0" i="0" u="none" strike="noStrike" baseline="0" noProof="0" dirty="0">
                        <a:solidFill>
                          <a:schemeClr val="tx1"/>
                        </a:solidFill>
                        <a:highlight>
                          <a:srgbClr val="FFFFFF"/>
                        </a:highlight>
                        <a:latin typeface="Arial"/>
                      </a:endParaRPr>
                    </a:p>
                    <a:p>
                      <a:pPr marL="0" lvl="0" indent="0" algn="l">
                        <a:lnSpc>
                          <a:spcPct val="100000"/>
                        </a:lnSpc>
                        <a:buNone/>
                      </a:pPr>
                      <a:endParaRPr lang="en-GB" sz="600" baseline="0" dirty="0">
                        <a:solidFill>
                          <a:schemeClr val="tx1"/>
                        </a:solidFill>
                        <a:latin typeface="Arial"/>
                        <a:ea typeface="Calibri"/>
                        <a:cs typeface="Arial"/>
                      </a:endParaRPr>
                    </a:p>
                  </a:txBody>
                  <a:tcPr marL="38576" marR="38576" marT="19289" marB="192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marL="0" indent="0">
                        <a:buNone/>
                      </a:pPr>
                      <a:r>
                        <a:rPr lang="en-GB" sz="700" b="1" i="0" u="none" strike="noStrike" noProof="0" dirty="0">
                          <a:solidFill>
                            <a:schemeClr val="tx1"/>
                          </a:solidFill>
                          <a:latin typeface="Arial"/>
                        </a:rPr>
                        <a:t>1.</a:t>
                      </a:r>
                      <a:r>
                        <a:rPr lang="en-GB" sz="700" b="0" i="0" u="none" strike="noStrike" noProof="0" dirty="0">
                          <a:solidFill>
                            <a:schemeClr val="tx1"/>
                          </a:solidFill>
                          <a:latin typeface="Arial"/>
                        </a:rPr>
                        <a:t>Percentage of staff who have a recorded PADR in the last 12 months.</a:t>
                      </a:r>
                    </a:p>
                    <a:p>
                      <a:pPr marL="0" indent="0">
                        <a:buNone/>
                      </a:pPr>
                      <a:endParaRPr lang="en-GB" sz="700" b="1" i="0" u="none" strike="noStrike" noProof="0" dirty="0">
                        <a:solidFill>
                          <a:schemeClr val="tx1"/>
                        </a:solidFill>
                        <a:latin typeface="Arial"/>
                      </a:endParaRPr>
                    </a:p>
                    <a:p>
                      <a:pPr lvl="0" algn="l">
                        <a:lnSpc>
                          <a:spcPct val="100000"/>
                        </a:lnSpc>
                        <a:spcBef>
                          <a:spcPts val="0"/>
                        </a:spcBef>
                        <a:spcAft>
                          <a:spcPts val="0"/>
                        </a:spcAft>
                        <a:buNone/>
                      </a:pPr>
                      <a:endParaRPr lang="en-GB" sz="700" b="1" i="0" u="none" strike="noStrike" noProof="0" dirty="0">
                        <a:solidFill>
                          <a:schemeClr val="tx1"/>
                        </a:solidFill>
                        <a:highlight>
                          <a:srgbClr val="FFFFFF"/>
                        </a:highlight>
                        <a:latin typeface="Arial"/>
                      </a:endParaRPr>
                    </a:p>
                    <a:p>
                      <a:pPr lvl="0" algn="l">
                        <a:lnSpc>
                          <a:spcPct val="100000"/>
                        </a:lnSpc>
                        <a:spcBef>
                          <a:spcPts val="0"/>
                        </a:spcBef>
                        <a:spcAft>
                          <a:spcPts val="0"/>
                        </a:spcAft>
                        <a:buNone/>
                      </a:pPr>
                      <a:endParaRPr lang="en-GB" sz="700" b="0" i="0" u="none" strike="noStrike" noProof="0" dirty="0">
                        <a:solidFill>
                          <a:schemeClr val="tx1"/>
                        </a:solidFill>
                        <a:highlight>
                          <a:srgbClr val="FFFFFF"/>
                        </a:highlight>
                        <a:latin typeface="Arial"/>
                      </a:endParaRPr>
                    </a:p>
                    <a:p>
                      <a:pPr lvl="0" algn="l">
                        <a:lnSpc>
                          <a:spcPct val="100000"/>
                        </a:lnSpc>
                        <a:spcBef>
                          <a:spcPts val="0"/>
                        </a:spcBef>
                        <a:spcAft>
                          <a:spcPts val="0"/>
                        </a:spcAft>
                        <a:buNone/>
                      </a:pPr>
                      <a:endParaRPr lang="en-GB" sz="700" b="0" i="0" u="none" strike="noStrike" noProof="0" dirty="0">
                        <a:solidFill>
                          <a:schemeClr val="tx1"/>
                        </a:solidFill>
                        <a:highlight>
                          <a:srgbClr val="FFFFFF"/>
                        </a:highlight>
                        <a:latin typeface="Arial"/>
                      </a:endParaRPr>
                    </a:p>
                  </a:txBody>
                  <a:tcPr marL="38576" marR="38576" marT="19289" marB="192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0" marR="0" lvl="0" indent="0" algn="l">
                        <a:lnSpc>
                          <a:spcPct val="107000"/>
                        </a:lnSpc>
                        <a:spcBef>
                          <a:spcPts val="0"/>
                        </a:spcBef>
                        <a:spcAft>
                          <a:spcPts val="0"/>
                        </a:spcAft>
                        <a:buNone/>
                      </a:pPr>
                      <a:r>
                        <a:rPr lang="en-GB" sz="700" b="0" i="0" u="none" strike="noStrike" noProof="0" dirty="0">
                          <a:solidFill>
                            <a:srgbClr val="000000"/>
                          </a:solidFill>
                          <a:effectLst/>
                          <a:latin typeface="Arial"/>
                        </a:rPr>
                        <a:t>Increased Compliance with Statutory &amp; Mandatory Requirements - Consistent Compliance above 85%</a:t>
                      </a:r>
                      <a:endParaRPr lang="en-GB" sz="700" b="0" dirty="0">
                        <a:solidFill>
                          <a:schemeClr val="tx1"/>
                        </a:solidFill>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12122">
                <a:tc vMerge="1">
                  <a:txBody>
                    <a:bodyPr/>
                    <a:lstStyle/>
                    <a:p>
                      <a:endParaRPr lang="en-GB"/>
                    </a:p>
                  </a:txBody>
                  <a:tcPr/>
                </a:tc>
                <a:tc vMerge="1">
                  <a:txBody>
                    <a:bodyPr/>
                    <a:lstStyle/>
                    <a:p>
                      <a:endParaRPr lang="en-GB"/>
                    </a:p>
                  </a:txBody>
                  <a:tcPr/>
                </a:tc>
                <a:tc gridSpan="6">
                  <a:txBody>
                    <a:bodyPr/>
                    <a:lstStyle/>
                    <a:p>
                      <a:pPr marL="0" marR="0" lvl="0" indent="0" algn="l">
                        <a:lnSpc>
                          <a:spcPct val="107000"/>
                        </a:lnSpc>
                        <a:spcBef>
                          <a:spcPts val="0"/>
                        </a:spcBef>
                        <a:spcAft>
                          <a:spcPts val="0"/>
                        </a:spcAft>
                        <a:buNone/>
                      </a:pPr>
                      <a:r>
                        <a:rPr lang="en-GB" sz="700" b="0" i="0" u="none" strike="noStrike" noProof="0" dirty="0">
                          <a:solidFill>
                            <a:srgbClr val="000000"/>
                          </a:solidFill>
                          <a:effectLst/>
                          <a:latin typeface="Arial"/>
                        </a:rPr>
                        <a:t>Strategic aim 1 Engaged Motivated &amp; Healthy - Improved staff experience and reinforce a positive organisational culture that values development and wellbeing. </a:t>
                      </a:r>
                      <a:endParaRPr lang="en-GB" sz="700" b="0" dirty="0">
                        <a:solidFill>
                          <a:schemeClr val="tx1"/>
                        </a:solidFill>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b="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12122">
                <a:tc vMerge="1">
                  <a:txBody>
                    <a:bodyPr/>
                    <a:lstStyle/>
                    <a:p>
                      <a:endParaRPr lang="en-GB"/>
                    </a:p>
                  </a:txBody>
                  <a:tcPr/>
                </a:tc>
                <a:tc vMerge="1">
                  <a:txBody>
                    <a:bodyPr/>
                    <a:lstStyle/>
                    <a:p>
                      <a:endParaRPr lang="en-GB"/>
                    </a:p>
                  </a:txBody>
                  <a:tcPr/>
                </a:tc>
                <a:tc gridSpan="6">
                  <a:txBody>
                    <a:bodyPr/>
                    <a:lstStyle/>
                    <a:p>
                      <a:pPr marL="0" marR="0" lvl="0" indent="0" algn="l">
                        <a:lnSpc>
                          <a:spcPct val="107000"/>
                        </a:lnSpc>
                        <a:spcBef>
                          <a:spcPts val="0"/>
                        </a:spcBef>
                        <a:spcAft>
                          <a:spcPts val="0"/>
                        </a:spcAft>
                        <a:buNone/>
                      </a:pPr>
                      <a:r>
                        <a:rPr lang="en-GB" sz="700" b="0" i="0" u="none" strike="noStrike" noProof="0" dirty="0">
                          <a:solidFill>
                            <a:srgbClr val="000000"/>
                          </a:solidFill>
                          <a:effectLst/>
                          <a:latin typeface="Arial"/>
                        </a:rPr>
                        <a:t>Strategic aim 2 Attract &amp; Recruit - Culture of continuous improvement and Improved performance management supporting retention and progression.</a:t>
                      </a:r>
                      <a:endParaRPr lang="en-GB" sz="700" b="0" dirty="0">
                        <a:solidFill>
                          <a:schemeClr val="tx1"/>
                        </a:solidFill>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12122">
                <a:tc vMerge="1">
                  <a:txBody>
                    <a:bodyPr/>
                    <a:lstStyle/>
                    <a:p>
                      <a:endParaRPr lang="en-GB"/>
                    </a:p>
                  </a:txBody>
                  <a:tcPr/>
                </a:tc>
                <a:tc vMerge="1">
                  <a:txBody>
                    <a:bodyPr/>
                    <a:lstStyle/>
                    <a:p>
                      <a:endParaRPr lang="en-GB"/>
                    </a:p>
                  </a:txBody>
                  <a:tcPr/>
                </a:tc>
                <a:tc gridSpan="6">
                  <a:txBody>
                    <a:bodyPr/>
                    <a:lstStyle/>
                    <a:p>
                      <a:pPr marL="0" marR="0" lvl="0" indent="0" algn="l">
                        <a:lnSpc>
                          <a:spcPct val="107000"/>
                        </a:lnSpc>
                        <a:spcBef>
                          <a:spcPts val="0"/>
                        </a:spcBef>
                        <a:spcAft>
                          <a:spcPts val="0"/>
                        </a:spcAft>
                        <a:buNone/>
                      </a:pPr>
                      <a:r>
                        <a:rPr lang="en-GB" sz="700" b="0" i="0" u="none" strike="noStrike" noProof="0" dirty="0">
                          <a:solidFill>
                            <a:srgbClr val="000000"/>
                          </a:solidFill>
                          <a:effectLst/>
                          <a:latin typeface="Arial"/>
                        </a:rPr>
                        <a:t>Strategic aim 5 Excellent Learning &amp; Education - Stronger connection between PADR outcomes, training, development, and career development</a:t>
                      </a:r>
                      <a:endParaRPr lang="en-GB" sz="700" b="0" dirty="0">
                        <a:solidFill>
                          <a:schemeClr val="tx1"/>
                        </a:solidFill>
                        <a:effectLst/>
                        <a:latin typeface="Arial"/>
                        <a:ea typeface="Calibri"/>
                        <a:cs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b="0">
                        <a:solidFill>
                          <a:srgbClr val="FF0000"/>
                        </a:solidFill>
                        <a:effectLst/>
                        <a:latin typeface="Arial" panose="020B0604020202020204" pitchFamily="34" charset="0"/>
                        <a:ea typeface="Calibri"/>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371472">
                <a:tc vMerge="1">
                  <a:txBody>
                    <a:bodyPr/>
                    <a:lstStyle/>
                    <a:p>
                      <a:endParaRPr lang="en-GB"/>
                    </a:p>
                  </a:txBody>
                  <a:tcPr/>
                </a:tc>
                <a:tc vMerge="1">
                  <a:txBody>
                    <a:bodyPr/>
                    <a:lstStyle/>
                    <a:p>
                      <a:endParaRPr lang="en-GB"/>
                    </a:p>
                  </a:txBody>
                  <a:tcPr/>
                </a:tc>
                <a:tc gridSpan="6">
                  <a:txBody>
                    <a:bodyPr/>
                    <a:lstStyle/>
                    <a:p>
                      <a:pPr marL="0" marR="0" lvl="0" indent="0" algn="l">
                        <a:lnSpc>
                          <a:spcPct val="107000"/>
                        </a:lnSpc>
                        <a:spcBef>
                          <a:spcPts val="0"/>
                        </a:spcBef>
                        <a:spcAft>
                          <a:spcPts val="0"/>
                        </a:spcAft>
                        <a:buNone/>
                      </a:pPr>
                      <a:r>
                        <a:rPr lang="en-GB" sz="700" b="0" i="0" u="none" strike="noStrike" kern="1200" noProof="0" dirty="0">
                          <a:solidFill>
                            <a:srgbClr val="000000"/>
                          </a:solidFill>
                          <a:latin typeface="Arial"/>
                        </a:rPr>
                        <a:t>Strategic aim 6 Leaders that Live Our Values - Strengthened leadership behaviours aligned to organisational values providing greater consistency and capability in performance and development management</a:t>
                      </a:r>
                      <a:endParaRPr lang="en-GB" sz="700" b="0" i="0" u="none" strike="noStrike" kern="1200" noProof="0" dirty="0">
                        <a:solidFill>
                          <a:srgbClr val="000000"/>
                        </a:solidFill>
                        <a:highlight>
                          <a:srgbClr val="FFFFFF"/>
                        </a:highlight>
                        <a:latin typeface="Arial"/>
                      </a:endParaRPr>
                    </a:p>
                  </a:txBody>
                  <a:tcPr marL="15062" marR="150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kern="1200">
                        <a:solidFill>
                          <a:schemeClr val="tx1"/>
                        </a:solidFill>
                        <a:latin typeface="Arial" panose="020B0604020202020204" pitchFamily="34" charset="0"/>
                        <a:ea typeface="+mn-ea"/>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GB" sz="800" kern="1200">
                        <a:solidFill>
                          <a:schemeClr val="tx1"/>
                        </a:solidFill>
                        <a:latin typeface="Arial" panose="020B0604020202020204" pitchFamily="34" charset="0"/>
                        <a:ea typeface="+mn-ea"/>
                        <a:cs typeface="Arial" panose="020B0604020202020204" pitchFamily="34" charset="0"/>
                      </a:endParaRPr>
                    </a:p>
                  </a:txBody>
                  <a:tcPr marL="35703" marR="35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3950688">
                <a:tc vMerge="1">
                  <a:txBody>
                    <a:bodyPr/>
                    <a:lstStyle/>
                    <a:p>
                      <a:pPr marL="0" lvl="0" indent="0" algn="l">
                        <a:lnSpc>
                          <a:spcPct val="100000"/>
                        </a:lnSpc>
                        <a:buNone/>
                      </a:pPr>
                      <a:endParaRPr lang="en-GB" sz="800" baseline="0" dirty="0">
                        <a:solidFill>
                          <a:schemeClr val="tx1"/>
                        </a:solidFill>
                        <a:latin typeface="Arial"/>
                        <a:ea typeface="Calibri"/>
                        <a:cs typeface="Arial"/>
                      </a:endParaRPr>
                    </a:p>
                  </a:txBody>
                  <a:tcPr marL="51435" marR="51435" marT="25718" marB="2571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lvl="0" defTabSz="914355">
                        <a:buNone/>
                      </a:pPr>
                      <a:endParaRPr lang="en-GB" sz="900">
                        <a:solidFill>
                          <a:schemeClr val="tx1"/>
                        </a:solidFill>
                        <a:latin typeface="Arial"/>
                        <a:cs typeface="Arial"/>
                      </a:endParaRPr>
                    </a:p>
                  </a:txBody>
                  <a:tcPr marL="51435" marR="51435" marT="25718" marB="2571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0" lvl="0" indent="0" algn="l">
                        <a:lnSpc>
                          <a:spcPct val="107000"/>
                        </a:lnSpc>
                        <a:spcBef>
                          <a:spcPts val="0"/>
                        </a:spcBef>
                        <a:spcAft>
                          <a:spcPts val="0"/>
                        </a:spcAft>
                        <a:buNone/>
                      </a:pPr>
                      <a:r>
                        <a:rPr lang="en-GB" sz="700" b="0" i="0" u="none" strike="noStrike" kern="1200" noProof="0" dirty="0">
                          <a:solidFill>
                            <a:srgbClr val="000000"/>
                          </a:solidFill>
                          <a:latin typeface="Arial"/>
                        </a:rPr>
                        <a:t>Through accurate ESR structures, consistent PADR practice, improved digital resources and strengthened accountability, the programme enhances our ability to deliver safe, effective, timely and people centred services in line with the One Bay Way ethos and the core capabilities required to achieve our long term organisational ambition.</a:t>
                      </a:r>
                      <a:endParaRPr lang="en-GB" sz="700" b="0" i="0" u="none" strike="noStrike" kern="1200" noProof="0" dirty="0">
                        <a:solidFill>
                          <a:srgbClr val="000000"/>
                        </a:solidFill>
                        <a:highlight>
                          <a:srgbClr val="FFFFFF"/>
                        </a:highlight>
                        <a:latin typeface="Arial"/>
                      </a:endParaRPr>
                    </a:p>
                  </a:txBody>
                  <a:tcPr marL="15062" marR="15062" marT="0" marB="0">
                    <a:lnL w="12700">
                      <a:solidFill>
                        <a:srgbClr val="000000"/>
                      </a:solidFill>
                    </a:lnL>
                    <a:lnR w="12700">
                      <a:solidFill>
                        <a:srgbClr val="000000"/>
                      </a:solidFill>
                    </a:lnR>
                    <a:lnT w="12700">
                      <a:solidFill>
                        <a:srgbClr val="000000"/>
                      </a:solidFill>
                    </a:lnT>
                    <a:lnB w="12700">
                      <a:solidFill>
                        <a:srgbClr val="000000"/>
                      </a:solidFill>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54364410"/>
                  </a:ext>
                </a:extLst>
              </a:tr>
            </a:tbl>
          </a:graphicData>
        </a:graphic>
      </p:graphicFrame>
    </p:spTree>
    <p:extLst>
      <p:ext uri="{BB962C8B-B14F-4D97-AF65-F5344CB8AC3E}">
        <p14:creationId xmlns:p14="http://schemas.microsoft.com/office/powerpoint/2010/main" val="3236780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481C7-4011-844F-97E8-911B688A4A29}"/>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447B562F-7911-6887-C791-82749A7F26E5}"/>
              </a:ext>
            </a:extLst>
          </p:cNvPr>
          <p:cNvGraphicFramePr>
            <a:graphicFrameLocks noGrp="1"/>
          </p:cNvGraphicFramePr>
          <p:nvPr>
            <p:extLst>
              <p:ext uri="{D42A27DB-BD31-4B8C-83A1-F6EECF244321}">
                <p14:modId xmlns:p14="http://schemas.microsoft.com/office/powerpoint/2010/main" val="465655315"/>
              </p:ext>
            </p:extLst>
          </p:nvPr>
        </p:nvGraphicFramePr>
        <p:xfrm>
          <a:off x="-31750" y="1"/>
          <a:ext cx="9175752" cy="5813567"/>
        </p:xfrm>
        <a:graphic>
          <a:graphicData uri="http://schemas.openxmlformats.org/drawingml/2006/table">
            <a:tbl>
              <a:tblPr firstRow="1" bandRow="1">
                <a:tableStyleId>{5C22544A-7EE6-4342-B048-85BDC9FD1C3A}</a:tableStyleId>
              </a:tblPr>
              <a:tblGrid>
                <a:gridCol w="2274888">
                  <a:extLst>
                    <a:ext uri="{9D8B030D-6E8A-4147-A177-3AD203B41FA5}">
                      <a16:colId xmlns:a16="http://schemas.microsoft.com/office/drawing/2014/main" val="1299193676"/>
                    </a:ext>
                  </a:extLst>
                </a:gridCol>
                <a:gridCol w="2300288">
                  <a:extLst>
                    <a:ext uri="{9D8B030D-6E8A-4147-A177-3AD203B41FA5}">
                      <a16:colId xmlns:a16="http://schemas.microsoft.com/office/drawing/2014/main" val="1152652175"/>
                    </a:ext>
                  </a:extLst>
                </a:gridCol>
                <a:gridCol w="2300288">
                  <a:extLst>
                    <a:ext uri="{9D8B030D-6E8A-4147-A177-3AD203B41FA5}">
                      <a16:colId xmlns:a16="http://schemas.microsoft.com/office/drawing/2014/main" val="2291708260"/>
                    </a:ext>
                  </a:extLst>
                </a:gridCol>
                <a:gridCol w="2300288">
                  <a:extLst>
                    <a:ext uri="{9D8B030D-6E8A-4147-A177-3AD203B41FA5}">
                      <a16:colId xmlns:a16="http://schemas.microsoft.com/office/drawing/2014/main" val="114699211"/>
                    </a:ext>
                  </a:extLst>
                </a:gridCol>
              </a:tblGrid>
              <a:tr h="208586">
                <a:tc gridSpan="2">
                  <a:txBody>
                    <a:bodyPr/>
                    <a:lstStyle/>
                    <a:p>
                      <a:r>
                        <a:rPr lang="en-GB" sz="1100" dirty="0"/>
                        <a:t>A3 – Plan on a Page </a:t>
                      </a:r>
                    </a:p>
                  </a:txBody>
                  <a:tcPr marL="68580" marR="68580" marT="34290" marB="34290">
                    <a:lnR w="12700" cap="flat" cmpd="sng" algn="ctr">
                      <a:solidFill>
                        <a:schemeClr val="tx2">
                          <a:lumMod val="50000"/>
                          <a:lumOff val="50000"/>
                        </a:schemeClr>
                      </a:solidFill>
                      <a:prstDash val="solid"/>
                      <a:round/>
                      <a:headEnd type="none" w="med" len="med"/>
                      <a:tailEnd type="none" w="med" len="med"/>
                    </a:lnR>
                    <a:lnB w="12700" cap="flat" cmpd="sng" algn="ctr">
                      <a:solidFill>
                        <a:schemeClr val="tx2">
                          <a:lumMod val="50000"/>
                          <a:lumOff val="50000"/>
                        </a:schemeClr>
                      </a:solidFill>
                      <a:prstDash val="solid"/>
                      <a:round/>
                      <a:headEnd type="none" w="med" len="med"/>
                      <a:tailEnd type="none" w="med" len="med"/>
                    </a:lnB>
                    <a:solidFill>
                      <a:schemeClr val="accent6"/>
                    </a:solidFill>
                  </a:tcPr>
                </a:tc>
                <a:tc hMerge="1">
                  <a:txBody>
                    <a:bodyPr/>
                    <a:lstStyle/>
                    <a:p>
                      <a:endParaRPr lang="en-GB"/>
                    </a:p>
                  </a:txBody>
                  <a:tcPr/>
                </a:tc>
                <a:tc gridSpan="2">
                  <a:txBody>
                    <a:bodyPr/>
                    <a:lstStyle/>
                    <a:p>
                      <a:r>
                        <a:rPr lang="en-GB" sz="1100">
                          <a:solidFill>
                            <a:schemeClr val="tx1"/>
                          </a:solidFill>
                        </a:rPr>
                        <a:t>Owner:</a:t>
                      </a:r>
                    </a:p>
                  </a:txBody>
                  <a:tcPr marL="68580" marR="68580" marT="34290" marB="34290">
                    <a:lnL w="12700" cap="flat" cmpd="sng" algn="ctr">
                      <a:solidFill>
                        <a:schemeClr val="tx2">
                          <a:lumMod val="50000"/>
                          <a:lumOff val="50000"/>
                        </a:schemeClr>
                      </a:solidFill>
                      <a:prstDash val="solid"/>
                      <a:round/>
                      <a:headEnd type="none" w="med" len="med"/>
                      <a:tailEnd type="none" w="med" len="med"/>
                    </a:lnL>
                    <a:lnB w="12700" cap="flat" cmpd="sng" algn="ctr">
                      <a:solidFill>
                        <a:schemeClr val="tx2">
                          <a:lumMod val="50000"/>
                          <a:lumOff val="50000"/>
                        </a:schemeClr>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2858144360"/>
                  </a:ext>
                </a:extLst>
              </a:tr>
              <a:tr h="2644327">
                <a:tc>
                  <a:txBody>
                    <a:bodyPr/>
                    <a:lstStyle/>
                    <a:p>
                      <a:r>
                        <a:rPr lang="en-GB" sz="800" b="1" dirty="0">
                          <a:latin typeface="Arial" panose="020B0604020202020204" pitchFamily="34" charset="0"/>
                          <a:cs typeface="Arial" panose="020B0604020202020204" pitchFamily="34" charset="0"/>
                        </a:rPr>
                        <a:t>Step 1: Problem Statement </a:t>
                      </a:r>
                      <a:endParaRPr lang="en-GB" sz="800" dirty="0">
                        <a:latin typeface="Arial" panose="020B0604020202020204" pitchFamily="34" charset="0"/>
                        <a:cs typeface="Arial" panose="020B0604020202020204" pitchFamily="34" charset="0"/>
                      </a:endParaRPr>
                    </a:p>
                    <a:p>
                      <a:r>
                        <a:rPr lang="en-GB" sz="800" kern="1200" dirty="0">
                          <a:solidFill>
                            <a:schemeClr val="dk1"/>
                          </a:solidFill>
                          <a:effectLst/>
                          <a:latin typeface="Arial" panose="020B0604020202020204" pitchFamily="34" charset="0"/>
                          <a:ea typeface="+mn-ea"/>
                          <a:cs typeface="Arial" panose="020B0604020202020204" pitchFamily="34" charset="0"/>
                        </a:rPr>
                        <a:t>PADR compliance across SBUHB is 73.73% (Dec 2025), below the Welsh Government Tier 1 target of 85%. Compliance varies significantly across service groups and directorates, with issues rooted in:</a:t>
                      </a:r>
                    </a:p>
                    <a:p>
                      <a:endParaRPr lang="en-GB" sz="8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Inconsistent PADR completion and recording practices.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Inaccurate or incomplete ESR hierarchical structures.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Managerial capacity challenges.</a:t>
                      </a:r>
                    </a:p>
                    <a:p>
                      <a:pPr lvl="0"/>
                      <a:endParaRPr lang="en-GB" sz="800" kern="1200" dirty="0">
                        <a:solidFill>
                          <a:schemeClr val="dk1"/>
                        </a:solidFill>
                        <a:effectLst/>
                        <a:latin typeface="Arial" panose="020B0604020202020204" pitchFamily="34" charset="0"/>
                        <a:ea typeface="+mn-ea"/>
                        <a:cs typeface="Arial" panose="020B0604020202020204" pitchFamily="34" charset="0"/>
                      </a:endParaRPr>
                    </a:p>
                    <a:p>
                      <a:r>
                        <a:rPr lang="en-GB" sz="800" kern="1200" dirty="0">
                          <a:solidFill>
                            <a:schemeClr val="dk1"/>
                          </a:solidFill>
                          <a:effectLst/>
                          <a:latin typeface="Arial" panose="020B0604020202020204" pitchFamily="34" charset="0"/>
                          <a:ea typeface="+mn-ea"/>
                          <a:cs typeface="Arial" panose="020B0604020202020204" pitchFamily="34" charset="0"/>
                        </a:rPr>
                        <a:t>These issues result in staff being incorrectly assigned or not assigned at all to line managers, preventing PADRs from being initiated or recorded effectively. This limits the organisation’s ability to maintain clear oversight of workforce development needs, talent pipelines and the quality and consistency of performance and development conversations.</a:t>
                      </a:r>
                    </a:p>
                    <a:p>
                      <a:endParaRPr lang="en-GB" sz="800" kern="1200" dirty="0">
                        <a:solidFill>
                          <a:schemeClr val="dk1"/>
                        </a:solidFill>
                        <a:effectLst/>
                        <a:latin typeface="Arial" panose="020B0604020202020204" pitchFamily="34" charset="0"/>
                        <a:ea typeface="+mn-ea"/>
                        <a:cs typeface="Arial" panose="020B0604020202020204" pitchFamily="34" charset="0"/>
                      </a:endParaRPr>
                    </a:p>
                    <a:p>
                      <a:endParaRPr lang="en-GB" sz="800" kern="1200" dirty="0">
                        <a:solidFill>
                          <a:schemeClr val="dk1"/>
                        </a:solidFill>
                        <a:effectLst/>
                        <a:latin typeface="Arial" panose="020B0604020202020204" pitchFamily="34" charset="0"/>
                        <a:ea typeface="+mn-ea"/>
                        <a:cs typeface="Arial" panose="020B0604020202020204" pitchFamily="34" charset="0"/>
                      </a:endParaRPr>
                    </a:p>
                  </a:txBody>
                  <a:tcPr marL="68580" marR="68580" marT="34290" marB="34290">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t>Step 3 Vision &amp; Goals</a:t>
                      </a:r>
                      <a:endParaRPr lang="en-GB" sz="800" dirty="0"/>
                    </a:p>
                    <a:p>
                      <a:r>
                        <a:rPr lang="en-GB" sz="800" b="1" dirty="0">
                          <a:effectLst/>
                          <a:latin typeface="Arial" panose="020B0604020202020204" pitchFamily="34" charset="0"/>
                          <a:cs typeface="Arial" panose="020B0604020202020204" pitchFamily="34" charset="0"/>
                        </a:rPr>
                        <a:t>Vision:</a:t>
                      </a:r>
                      <a:r>
                        <a:rPr lang="en-GB" sz="800" dirty="0">
                          <a:latin typeface="Arial" panose="020B0604020202020204" pitchFamily="34" charset="0"/>
                          <a:cs typeface="Arial" panose="020B0604020202020204" pitchFamily="34" charset="0"/>
                        </a:rPr>
                        <a:t> </a:t>
                      </a:r>
                      <a:r>
                        <a:rPr lang="en-GB" sz="800" kern="1200" dirty="0">
                          <a:solidFill>
                            <a:schemeClr val="dk1"/>
                          </a:solidFill>
                          <a:effectLst/>
                          <a:latin typeface="Arial" panose="020B0604020202020204" pitchFamily="34" charset="0"/>
                          <a:ea typeface="+mn-ea"/>
                          <a:cs typeface="Arial" panose="020B0604020202020204" pitchFamily="34" charset="0"/>
                        </a:rPr>
                        <a:t>A clear organisational vision for consistent PADR practice, supported by accurate ESR data and aligned managerial accountability.</a:t>
                      </a:r>
                    </a:p>
                    <a:p>
                      <a:endParaRPr lang="en-GB" sz="800" dirty="0"/>
                    </a:p>
                    <a:p>
                      <a:pPr lvl="0"/>
                      <a:r>
                        <a:rPr lang="en-GB" sz="800" b="1" dirty="0">
                          <a:effectLst/>
                          <a:latin typeface="Arial" panose="020B0604020202020204" pitchFamily="34" charset="0"/>
                          <a:cs typeface="Arial" panose="020B0604020202020204" pitchFamily="34" charset="0"/>
                        </a:rPr>
                        <a:t>Goals:</a:t>
                      </a:r>
                      <a:endParaRPr lang="en-GB" sz="800" b="1"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Accurate ESR data structures, with identified staff assigned to the correct manager.</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Clear visibility of compliance gaps, risks, and priority areas at a glance.</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Demonstrable improvements in the three underperforming areas.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A revitalised, digitally enabled PADR Hub, offering modern tools, guidance and virtual training.</a:t>
                      </a:r>
                    </a:p>
                    <a:p>
                      <a:pPr marL="17145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PADR compliance trending above 85%, contributing to improved staff engagement and organisational assurance</a:t>
                      </a:r>
                    </a:p>
                    <a:p>
                      <a:pPr marL="0" indent="0">
                        <a:buFont typeface="Arial" panose="020B0604020202020204" pitchFamily="34" charset="0"/>
                        <a:buNone/>
                      </a:pPr>
                      <a:endParaRPr lang="en-GB" sz="800" kern="1200" dirty="0">
                        <a:solidFill>
                          <a:schemeClr val="dk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GB" sz="800" dirty="0">
                        <a:effectLst/>
                        <a:latin typeface="Arial" panose="020B0604020202020204" pitchFamily="34" charset="0"/>
                        <a:cs typeface="Arial" panose="020B0604020202020204" pitchFamily="34" charset="0"/>
                      </a:endParaRPr>
                    </a:p>
                  </a:txBody>
                  <a:tcPr marL="68580" marR="68580" marT="34290" marB="34290">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Arial" panose="020B0604020202020204" pitchFamily="34" charset="0"/>
                          <a:cs typeface="Arial" panose="020B0604020202020204" pitchFamily="34" charset="0"/>
                        </a:rPr>
                        <a:t>Step 5: Refined Problem Statement</a:t>
                      </a:r>
                      <a:endParaRPr lang="en-GB" sz="800" dirty="0">
                        <a:latin typeface="Arial" panose="020B0604020202020204" pitchFamily="34" charset="0"/>
                        <a:cs typeface="Arial" panose="020B0604020202020204" pitchFamily="34" charset="0"/>
                      </a:endParaRPr>
                    </a:p>
                    <a:p>
                      <a:r>
                        <a:rPr lang="en-GB" sz="800" kern="1200" dirty="0">
                          <a:solidFill>
                            <a:schemeClr val="dk1"/>
                          </a:solidFill>
                          <a:effectLst/>
                          <a:latin typeface="Arial" panose="020B0604020202020204" pitchFamily="34" charset="0"/>
                          <a:ea typeface="+mn-ea"/>
                          <a:cs typeface="Arial" panose="020B0604020202020204" pitchFamily="34" charset="0"/>
                        </a:rPr>
                        <a:t>PADR compliance across SBUHB remains below the Welsh Government Tier 1 target, with variation across teams and service areas. Contributing factors include inaccurate ESR data, inconsistent PADR processes, limited manager capacity, and under‑developed digital support.</a:t>
                      </a:r>
                    </a:p>
                    <a:p>
                      <a:endParaRPr lang="en-GB" sz="800" kern="1200" dirty="0">
                        <a:solidFill>
                          <a:schemeClr val="dk1"/>
                        </a:solidFill>
                        <a:effectLst/>
                        <a:latin typeface="Arial" panose="020B0604020202020204" pitchFamily="34" charset="0"/>
                        <a:ea typeface="+mn-ea"/>
                        <a:cs typeface="Arial" panose="020B0604020202020204" pitchFamily="34" charset="0"/>
                      </a:endParaRPr>
                    </a:p>
                    <a:p>
                      <a:r>
                        <a:rPr lang="en-GB" sz="800" kern="1200" dirty="0">
                          <a:solidFill>
                            <a:schemeClr val="dk1"/>
                          </a:solidFill>
                          <a:effectLst/>
                          <a:latin typeface="Arial" panose="020B0604020202020204" pitchFamily="34" charset="0"/>
                          <a:ea typeface="+mn-ea"/>
                          <a:cs typeface="Arial" panose="020B0604020202020204" pitchFamily="34" charset="0"/>
                        </a:rPr>
                        <a:t>Inconsistent or incorrect line manager assignments can delay or prevent PADRs from being initiated or recorded, while unclear expectations contribute to overdue reviews. Limited access to a modern, easy‑to‑use PADR hub means managers do not always have timely access to clear guidance and tools. Collectively, these factors reduce organisational visibility of workforce development needs and PADR compliance risks, making it difficult to sustain a consistent, high‑quality PADR culture.</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800" b="0" kern="1200" dirty="0">
                        <a:solidFill>
                          <a:schemeClr val="dk1"/>
                        </a:solidFill>
                        <a:effectLst/>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8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34290" marB="34290">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1" dirty="0"/>
                        <a:t>Step 7: Action Plan</a:t>
                      </a:r>
                      <a:endParaRPr lang="en-GB" sz="800" dirty="0"/>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Achieve accurate ESR data structures: line manager assignments and validate organisational hierarchies.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Improve visibility of compliance gaps: strengthen reporting so leaders can clearly see compliance levels, risks, overdue PADRs and priority areas.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Improve performance in three underperforming areas: Provide targeted operational and managerial support to drive measurable improvement.</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Ensure identified staff without a current PADR are prioritised, with overdue reviews scheduled and completed through strengthened leadership accountability.</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Refresh, Revitalise and Digitalise the PADR Hub: Launch a modern, easy‑to‑use platform with updated tools, clear guidance, templates and high‑quality virtual training.</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Drive Compliance Above 85%: Monitor monthly trends and reinforce expectations to support improved engagement and organisational assurance.</a:t>
                      </a:r>
                    </a:p>
                  </a:txBody>
                  <a:tcPr marL="68580" marR="68580" marT="34290" marB="34290">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404443"/>
                  </a:ext>
                </a:extLst>
              </a:tr>
              <a:tr h="227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t>Step 2 Current State</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Variation in compliance: 10.53% - 93.10% across service groups and directorates.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ESR records contain inaccurate line management and hierarchical structures.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PADR recording is inconsistent, with a number of staff having PADRs that are several years out of date or not recorded.</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Limited insight into low-performing areas and root causes.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Lack of capacity to complete reviews </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Limited digital supported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dirty="0"/>
                    </a:p>
                  </a:txBody>
                  <a:tcPr marL="68580" marR="68580" marT="34290" marB="34290">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t>Step 4: Top Contributor &amp; Causes</a:t>
                      </a:r>
                      <a:r>
                        <a:rPr lang="en-GB" sz="1350" kern="1200" dirty="0">
                          <a:solidFill>
                            <a:schemeClr val="dk1"/>
                          </a:solidFill>
                          <a:effectLst/>
                          <a:latin typeface="+mn-lt"/>
                          <a:ea typeface="+mn-ea"/>
                          <a:cs typeface="+mn-cs"/>
                        </a:rPr>
                        <a:t> </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ESR Data: Incorrect or outdated line manager assignments; unvalidated hierarchical structures; incomplete records.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Processes: Variation in PADR completion processes; inconsistent understanding of required recording steps.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People / Capacity: Limited capacity for managers to complete quality PADRs; lack of accountability in persistent low-compliance areas.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Systems / Resources: Dated PADR guidance tools; lack of central hub; limited user-friendly digital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dirty="0"/>
                    </a:p>
                  </a:txBody>
                  <a:tcPr marL="68580" marR="68580" marT="34290" marB="34290">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1" dirty="0"/>
                        <a:t>Step 6: Opportunities</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Improve ESR Accuracy: Clean and validate ESR data where incorrect hierarchical structures are highlighted. </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Support three underperforming compliance areas. Offer targeted help to areas with the greatest gaps to lift overall compliance.</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Enhance Digital Resources: Develop a modern PADR hub with accessible templates, guidance and on‑demand learning.</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Simplify PADR Processes: Create clearer steps and consistent expectations for reviewer and reviewee to make PADRs easier to complete.</a:t>
                      </a:r>
                    </a:p>
                    <a:p>
                      <a:pPr marL="171450" lvl="0" indent="-171450">
                        <a:buFont typeface="Arial" panose="020B0604020202020204" pitchFamily="34" charset="0"/>
                        <a:buChar char="•"/>
                      </a:pPr>
                      <a:r>
                        <a:rPr lang="en-GB" sz="800" kern="1200" dirty="0">
                          <a:solidFill>
                            <a:schemeClr val="dk1"/>
                          </a:solidFill>
                          <a:effectLst/>
                          <a:latin typeface="Arial" panose="020B0604020202020204" pitchFamily="34" charset="0"/>
                          <a:ea typeface="+mn-ea"/>
                          <a:cs typeface="Arial" panose="020B0604020202020204" pitchFamily="34" charset="0"/>
                        </a:rPr>
                        <a:t>Increase Workforce Insight: Use better PADR data to understand development needs and improve workforce planning.</a:t>
                      </a:r>
                      <a:endParaRPr lang="en-GB" sz="800" dirty="0"/>
                    </a:p>
                  </a:txBody>
                  <a:tcPr marL="68580" marR="68580" marT="34290" marB="34290">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fontAlgn="t">
                        <a:lnSpc>
                          <a:spcPts val="1500"/>
                        </a:lnSpc>
                        <a:buNone/>
                      </a:pPr>
                      <a:endParaRPr lang="en-GB" sz="900" b="0" i="0" dirty="0">
                        <a:effectLst/>
                        <a:latin typeface="Arial" panose="020B0604020202020204" pitchFamily="34" charset="0"/>
                        <a:cs typeface="Arial" panose="020B0604020202020204" pitchFamily="34" charset="0"/>
                      </a:endParaRPr>
                    </a:p>
                  </a:txBody>
                  <a:tcPr>
                    <a:lnL w="12700" cap="flat" cmpd="sng" algn="ctr">
                      <a:solidFill>
                        <a:schemeClr val="tx2">
                          <a:lumMod val="50000"/>
                          <a:lumOff val="50000"/>
                        </a:schemeClr>
                      </a:solidFill>
                      <a:prstDash val="solid"/>
                      <a:round/>
                      <a:headEnd type="none" w="med" len="med"/>
                      <a:tailEnd type="none" w="med" len="med"/>
                    </a:lnL>
                    <a:lnR w="12700" cap="flat" cmpd="sng" algn="ctr">
                      <a:solidFill>
                        <a:schemeClr val="tx2">
                          <a:lumMod val="50000"/>
                          <a:lumOff val="50000"/>
                        </a:schemeClr>
                      </a:solidFill>
                      <a:prstDash val="solid"/>
                      <a:round/>
                      <a:headEnd type="none" w="med" len="med"/>
                      <a:tailEnd type="none" w="med" len="med"/>
                    </a:lnR>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412072"/>
                  </a:ext>
                </a:extLst>
              </a:tr>
              <a:tr h="307242">
                <a:tc gridSpan="3">
                  <a:txBody>
                    <a:bodyPr/>
                    <a:lstStyle/>
                    <a:p>
                      <a:r>
                        <a:rPr lang="en-GB" sz="800" dirty="0"/>
                        <a:t>Step 9: Insights</a:t>
                      </a:r>
                    </a:p>
                  </a:txBody>
                  <a:tcPr marL="68580" marR="68580" marT="34290" marB="34290">
                    <a:lnL w="12700" cap="flat" cmpd="sng" algn="ctr">
                      <a:solidFill>
                        <a:schemeClr val="tx2">
                          <a:lumMod val="50000"/>
                          <a:lumOff val="50000"/>
                        </a:schemeClr>
                      </a:solidFill>
                      <a:prstDash val="solid"/>
                      <a:round/>
                      <a:headEnd type="none" w="med" len="med"/>
                      <a:tailEnd type="none" w="med" len="med"/>
                    </a:lnL>
                    <a:lnT w="12700" cap="flat" cmpd="sng" algn="ctr">
                      <a:solidFill>
                        <a:schemeClr val="tx2">
                          <a:lumMod val="50000"/>
                          <a:lumOff val="50000"/>
                        </a:schemeClr>
                      </a:solidFill>
                      <a:prstDash val="solid"/>
                      <a:round/>
                      <a:headEnd type="none" w="med" len="med"/>
                      <a:tailEnd type="none" w="med" len="med"/>
                    </a:lnT>
                    <a:lnB w="12700" cap="flat" cmpd="sng" algn="ctr">
                      <a:solidFill>
                        <a:schemeClr val="tx2">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tc>
                  <a:txBody>
                    <a:bodyPr/>
                    <a:lstStyle/>
                    <a:p>
                      <a:endParaRPr lang="en-GB" sz="900" dirty="0">
                        <a:latin typeface="Arial" panose="020B0604020202020204" pitchFamily="34" charset="0"/>
                        <a:cs typeface="Arial" panose="020B0604020202020204" pitchFamily="34" charset="0"/>
                      </a:endParaRPr>
                    </a:p>
                  </a:txBody>
                  <a:tcPr>
                    <a:lnT w="12700" cap="flat" cmpd="sng" algn="ctr">
                      <a:solidFill>
                        <a:schemeClr val="tx2">
                          <a:lumMod val="50000"/>
                          <a:lumOff val="50000"/>
                        </a:schemeClr>
                      </a:solidFill>
                      <a:prstDash val="solid"/>
                      <a:round/>
                      <a:headEnd type="none" w="med" len="med"/>
                      <a:tailEnd type="none" w="med" len="med"/>
                    </a:lnT>
                  </a:tcPr>
                </a:tc>
                <a:extLst>
                  <a:ext uri="{0D108BD9-81ED-4DB2-BD59-A6C34878D82A}">
                    <a16:rowId xmlns:a16="http://schemas.microsoft.com/office/drawing/2014/main" val="460148233"/>
                  </a:ext>
                </a:extLst>
              </a:tr>
            </a:tbl>
          </a:graphicData>
        </a:graphic>
      </p:graphicFrame>
    </p:spTree>
    <p:extLst>
      <p:ext uri="{BB962C8B-B14F-4D97-AF65-F5344CB8AC3E}">
        <p14:creationId xmlns:p14="http://schemas.microsoft.com/office/powerpoint/2010/main" val="185591491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731D3F9A-1AB6-4B99-B09B-2BF059F01383}"/>
</file>

<file path=customXml/itemProps2.xml><?xml version="1.0" encoding="utf-8"?>
<ds:datastoreItem xmlns:ds="http://schemas.openxmlformats.org/officeDocument/2006/customXml" ds:itemID="{69F9C092-ED46-4E3B-9D63-A21FD3713387}">
  <ds:schemaRefs>
    <ds:schemaRef ds:uri="http://schemas.microsoft.com/sharepoint/v3/contenttype/forms"/>
  </ds:schemaRefs>
</ds:datastoreItem>
</file>

<file path=customXml/itemProps3.xml><?xml version="1.0" encoding="utf-8"?>
<ds:datastoreItem xmlns:ds="http://schemas.openxmlformats.org/officeDocument/2006/customXml" ds:itemID="{B4D88338-E119-43C7-AD0A-F6EF494DC688}">
  <ds:schemaRefs>
    <ds:schemaRef ds:uri="http://www.w3.org/XML/1998/namespace"/>
    <ds:schemaRef ds:uri="0287e324-2132-4727-88e5-d11c9ba13a05"/>
    <ds:schemaRef ds:uri="http://schemas.microsoft.com/office/2006/documentManagement/types"/>
    <ds:schemaRef ds:uri="http://purl.org/dc/terms/"/>
    <ds:schemaRef ds:uri="http://schemas.microsoft.com/sharepoint/v3"/>
    <ds:schemaRef ds:uri="b2bd5ca4-0c94-40ae-973d-a69c89db3db7"/>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984</TotalTime>
  <Words>2603</Words>
  <Application>Microsoft Office PowerPoint</Application>
  <PresentationFormat>On-screen Show (16:9)</PresentationFormat>
  <Paragraphs>225</Paragraphs>
  <Slides>2</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vt:i4>
      </vt:variant>
    </vt:vector>
  </HeadingPairs>
  <TitlesOfParts>
    <vt:vector size="10" baseType="lpstr">
      <vt:lpstr>Aptos</vt:lpstr>
      <vt:lpstr>Aptos Display</vt:lpstr>
      <vt:lpstr>Arial</vt:lpstr>
      <vt:lpstr>Calibri</vt:lpstr>
      <vt:lpstr>Calibri Light</vt:lpstr>
      <vt:lpstr>Times New Roman</vt:lpstr>
      <vt:lpstr>Custom Design</vt:lpstr>
      <vt:lpstr>1_Office Theme</vt:lpstr>
      <vt:lpstr>PowerPoint Presentation</vt:lpstr>
      <vt:lpstr>PowerPoint Presentation</vt:lpstr>
    </vt:vector>
  </TitlesOfParts>
  <Company>RBCH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trachall</dc:creator>
  <cp:lastModifiedBy>Jill Faulkner (Swansea Bay UHB - Workforce &amp; OD)</cp:lastModifiedBy>
  <cp:revision>10</cp:revision>
  <cp:lastPrinted>2023-01-11T12:58:19Z</cp:lastPrinted>
  <dcterms:created xsi:type="dcterms:W3CDTF">2006-03-24T10:18:28Z</dcterms:created>
  <dcterms:modified xsi:type="dcterms:W3CDTF">2026-08-04T17:51:43Z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ctivity">
    <vt:lpwstr/>
  </property>
  <property fmtid="{D5CDD505-2E9C-101B-9397-08002B2CF9AE}" pid="3" name="ContentTypeId">
    <vt:lpwstr>0x01010001C022EFBB18C64ABE3B9933434D2554</vt:lpwstr>
  </property>
  <property fmtid="{D5CDD505-2E9C-101B-9397-08002B2CF9AE}" pid="4" name="MediaServiceImageTags">
    <vt:lpwstr/>
  </property>
</Properties>
</file>