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670" r:id="rId6"/>
    <p:sldMasterId id="2147483677" r:id="rId7"/>
    <p:sldMasterId id="2147483684" r:id="rId8"/>
    <p:sldMasterId id="2147483705" r:id="rId9"/>
  </p:sldMasterIdLst>
  <p:notesMasterIdLst>
    <p:notesMasterId r:id="rId33"/>
  </p:notesMasterIdLst>
  <p:sldIdLst>
    <p:sldId id="318" r:id="rId10"/>
    <p:sldId id="320" r:id="rId11"/>
    <p:sldId id="382" r:id="rId12"/>
    <p:sldId id="2147473516" r:id="rId13"/>
    <p:sldId id="420" r:id="rId14"/>
    <p:sldId id="2147473520" r:id="rId15"/>
    <p:sldId id="381" r:id="rId16"/>
    <p:sldId id="2147473519" r:id="rId17"/>
    <p:sldId id="2147473518" r:id="rId18"/>
    <p:sldId id="2147473517" r:id="rId19"/>
    <p:sldId id="2147473521" r:id="rId20"/>
    <p:sldId id="368" r:id="rId21"/>
    <p:sldId id="370" r:id="rId22"/>
    <p:sldId id="369" r:id="rId23"/>
    <p:sldId id="384" r:id="rId24"/>
    <p:sldId id="386" r:id="rId25"/>
    <p:sldId id="387" r:id="rId26"/>
    <p:sldId id="2147473522" r:id="rId27"/>
    <p:sldId id="388" r:id="rId28"/>
    <p:sldId id="2147473523" r:id="rId29"/>
    <p:sldId id="389" r:id="rId30"/>
    <p:sldId id="390" r:id="rId31"/>
    <p:sldId id="39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Rogers (Swansea Bay UHB - WOD)" initials="JR(BUW" lastIdx="2" clrIdx="0">
    <p:extLst>
      <p:ext uri="{19B8F6BF-5375-455C-9EA6-DF929625EA0E}">
        <p15:presenceInfo xmlns:p15="http://schemas.microsoft.com/office/powerpoint/2012/main" userId="S::Jessica.Rogers4@wales.nhs.uk::8a664f5e-a74f-437e-b247-f20ef4b1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A281BC-CC1A-59F4-AC3F-AB63C2D0D30A}" v="1280" dt="2025-07-30T10:15:06.3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043" autoAdjust="0"/>
  </p:normalViewPr>
  <p:slideViewPr>
    <p:cSldViewPr snapToGrid="0">
      <p:cViewPr varScale="1">
        <p:scale>
          <a:sx n="54" d="100"/>
          <a:sy n="54" d="100"/>
        </p:scale>
        <p:origin x="1148" y="40"/>
      </p:cViewPr>
      <p:guideLst/>
    </p:cSldViewPr>
  </p:slideViewPr>
  <p:notesTextViewPr>
    <p:cViewPr>
      <p:scale>
        <a:sx n="1" d="1"/>
        <a:sy n="1" d="1"/>
      </p:scale>
      <p:origin x="0" y="0"/>
    </p:cViewPr>
  </p:notesTextViewPr>
  <p:notesViewPr>
    <p:cSldViewPr snapToGrid="0">
      <p:cViewPr varScale="1">
        <p:scale>
          <a:sx n="54" d="100"/>
          <a:sy n="54" d="100"/>
        </p:scale>
        <p:origin x="1181"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microsoft.com/office/2015/10/relationships/revisionInfo" Target="revisionInfo.xml"/><Relationship Id="rId21" Type="http://schemas.openxmlformats.org/officeDocument/2006/relationships/slide" Target="slides/slide12.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049DB-AF46-4F5C-8F85-B13C3736440B}" type="datetimeFigureOut">
              <a:rPr lang="en-GB" smtClean="0"/>
              <a:t>31/07/2025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27943-41BC-4287-BC18-45251C48BA34}" type="slidenum">
              <a:rPr lang="en-GB" smtClean="0"/>
              <a:t>‹#›</a:t>
            </a:fld>
            <a:endParaRPr lang="en-GB" dirty="0"/>
          </a:p>
        </p:txBody>
      </p:sp>
    </p:spTree>
    <p:extLst>
      <p:ext uri="{BB962C8B-B14F-4D97-AF65-F5344CB8AC3E}">
        <p14:creationId xmlns:p14="http://schemas.microsoft.com/office/powerpoint/2010/main" val="513234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9D5CB-EBCC-5BBA-5ACB-0EA5B0BFF0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B025BC-FE03-1B2B-42A7-834D23E5B9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40E883-99AE-8000-9DA0-B9DA2820FC65}"/>
              </a:ext>
            </a:extLst>
          </p:cNvPr>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a:extLst>
              <a:ext uri="{FF2B5EF4-FFF2-40B4-BE49-F238E27FC236}">
                <a16:creationId xmlns:a16="http://schemas.microsoft.com/office/drawing/2014/main" id="{78ECA5A8-54C0-D6AF-7A45-A484B9CDB0A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1135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333D6-3808-7FA7-32EB-FF6FBA9960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89D3D7-9D22-2766-9673-31BC8DE4D3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92811A-C265-3E87-7E9F-E500E4D02D33}"/>
              </a:ext>
            </a:extLst>
          </p:cNvPr>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a:extLst>
              <a:ext uri="{FF2B5EF4-FFF2-40B4-BE49-F238E27FC236}">
                <a16:creationId xmlns:a16="http://schemas.microsoft.com/office/drawing/2014/main" id="{A13D26F4-34CD-40EC-E2FB-85903441FA0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5712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201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9040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70897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24390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629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2243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531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nSpc>
                <a:spcPct val="107000"/>
              </a:lnSpc>
              <a:spcAft>
                <a:spcPts val="0"/>
              </a:spcAft>
            </a:pPr>
            <a:r>
              <a:rPr lang="en-GB" sz="1400" b="1" dirty="0">
                <a:solidFill>
                  <a:srgbClr val="FFFFFF"/>
                </a:solidFill>
                <a:effectLst/>
                <a:latin typeface="Arial"/>
                <a:ea typeface="Calibri"/>
                <a:cs typeface="Times New Roman"/>
              </a:rPr>
              <a:t>Project Charter: Service Ready</a:t>
            </a:r>
          </a:p>
          <a:p>
            <a:pPr>
              <a:lnSpc>
                <a:spcPct val="107000"/>
              </a:lnSpc>
              <a:spcAft>
                <a:spcPts val="0"/>
              </a:spcAft>
            </a:pPr>
            <a:r>
              <a:rPr lang="en-GB" sz="1200" dirty="0">
                <a:effectLst/>
                <a:latin typeface="Arial"/>
                <a:ea typeface="Calibri"/>
                <a:cs typeface="Times New Roman"/>
              </a:rPr>
              <a:t>Date Agreed: </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Start Date: </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End Date:</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True North Strategic Themes</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Population and System </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Patient Experience</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Quality Outcomes and Safety</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Sustainable Services</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Our People</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1. Problem Statement </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2. Scope</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Background:</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Problem:</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Impact:</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gn="ctr">
              <a:lnSpc>
                <a:spcPct val="107000"/>
              </a:lnSpc>
              <a:spcAft>
                <a:spcPts val="0"/>
              </a:spcAft>
            </a:pPr>
            <a:r>
              <a:rPr lang="en-GB" sz="1200" b="1" dirty="0">
                <a:effectLst/>
                <a:latin typeface="Arial"/>
                <a:ea typeface="Calibri"/>
                <a:cs typeface="Times New Roman"/>
              </a:rPr>
              <a:t>In Scope</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gn="ctr">
              <a:lnSpc>
                <a:spcPct val="107000"/>
              </a:lnSpc>
              <a:spcAft>
                <a:spcPts val="0"/>
              </a:spcAft>
            </a:pPr>
            <a:r>
              <a:rPr lang="en-GB" sz="1200" b="1" dirty="0">
                <a:effectLst/>
                <a:latin typeface="Arial"/>
                <a:ea typeface="Calibri"/>
                <a:cs typeface="Times New Roman"/>
              </a:rPr>
              <a:t>Out of Scope</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3. Project Goal</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4. Exit Criteria</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5. Sponsor and Project Team</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6.Governance Structure</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7.Project Roadmap and Timescales</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Executive Sponsor:</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SRO:</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Process Owner(s):</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CI Support:</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Subject Matter Experts:</a:t>
            </a:r>
            <a:endParaRPr lang="en-GB" sz="1800" dirty="0">
              <a:effectLst/>
              <a:latin typeface="+mn-lt"/>
              <a:ea typeface="Calibri"/>
              <a:cs typeface="Times New Roman"/>
            </a:endParaRPr>
          </a:p>
          <a:p>
            <a:pPr>
              <a:lnSpc>
                <a:spcPct val="107000"/>
              </a:lnSpc>
              <a:spcAft>
                <a:spcPts val="0"/>
              </a:spcAft>
            </a:pPr>
            <a:r>
              <a:rPr lang="en-GB" sz="1200"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Patient Group:</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Responsible:</a:t>
            </a:r>
            <a:r>
              <a:rPr lang="en-GB" sz="1200" dirty="0">
                <a:effectLst/>
                <a:latin typeface="Arial"/>
                <a:ea typeface="Calibri"/>
                <a:cs typeface="Times New Roman"/>
              </a:rPr>
              <a:t> to directly manage and deliver the project</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Action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Lead</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By When</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Status</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Accountable:</a:t>
            </a:r>
            <a:r>
              <a:rPr lang="en-GB" sz="1200" dirty="0">
                <a:effectLst/>
                <a:latin typeface="Arial"/>
                <a:ea typeface="Calibri"/>
                <a:cs typeface="Times New Roman"/>
              </a:rPr>
              <a:t> to oversee the project and ensure delivery of the stated objectives and outcomes</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Consulted:</a:t>
            </a:r>
            <a:r>
              <a:rPr lang="en-GB" sz="1200" dirty="0">
                <a:effectLst/>
                <a:latin typeface="Arial"/>
                <a:ea typeface="Calibri"/>
                <a:cs typeface="Times New Roman"/>
              </a:rPr>
              <a:t> to be engaged in the development and delivery of the project. To ensure engagement with the wider organisation</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Informed:</a:t>
            </a:r>
            <a:r>
              <a:rPr lang="en-GB" sz="1200" dirty="0">
                <a:effectLst/>
                <a:latin typeface="Arial"/>
                <a:ea typeface="Calibri"/>
                <a:cs typeface="Times New Roman"/>
              </a:rPr>
              <a:t> to be assured about progress towards the delivery of the project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8. Critical Success Factors and Key Risks</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9. Project Targets and KPIs</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10. Impact: </a:t>
            </a:r>
            <a:r>
              <a:rPr lang="en-GB" sz="1200" dirty="0">
                <a:solidFill>
                  <a:srgbClr val="FFFFFF"/>
                </a:solidFill>
                <a:effectLst/>
                <a:latin typeface="Arial"/>
                <a:ea typeface="Calibri"/>
                <a:cs typeface="Times New Roman"/>
              </a:rPr>
              <a:t>planned benefits relating to True North strategic priorities</a:t>
            </a:r>
            <a:endParaRPr lang="en-GB" sz="1800" dirty="0">
              <a:effectLst/>
              <a:latin typeface="+mn-lt"/>
              <a:ea typeface="Calibri"/>
              <a:cs typeface="Times New Roman"/>
            </a:endParaRPr>
          </a:p>
          <a:p>
            <a:pPr>
              <a:lnSpc>
                <a:spcPct val="107000"/>
              </a:lnSpc>
              <a:spcAft>
                <a:spcPts val="0"/>
              </a:spcAft>
            </a:pPr>
            <a:r>
              <a:rPr lang="en-GB" sz="1200" b="1" dirty="0">
                <a:solidFill>
                  <a:srgbClr val="FFFFFF"/>
                </a:solidFill>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Population and System:</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Our People:</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Patient Experience:</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Quality Outcomes and Safety:</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Sustainable Services:</a:t>
            </a:r>
            <a:endParaRPr lang="en-GB" sz="1800" dirty="0">
              <a:effectLst/>
              <a:latin typeface="+mn-lt"/>
              <a:ea typeface="Calibri"/>
              <a:cs typeface="Times New Roman"/>
            </a:endParaRPr>
          </a:p>
          <a:p>
            <a:pPr>
              <a:lnSpc>
                <a:spcPct val="107000"/>
              </a:lnSpc>
              <a:spcAft>
                <a:spcPts val="0"/>
              </a:spcAft>
            </a:pPr>
            <a:r>
              <a:rPr lang="en-GB" sz="1200" b="1" dirty="0">
                <a:effectLst/>
                <a:latin typeface="Arial"/>
                <a:ea typeface="Calibri"/>
                <a:cs typeface="Times New Roman"/>
              </a:rPr>
              <a:t> </a:t>
            </a:r>
            <a:endParaRPr lang="en-GB" sz="1800" dirty="0">
              <a:effectLst/>
              <a:latin typeface="+mn-lt"/>
              <a:ea typeface="Calibri"/>
              <a:cs typeface="Times New Roman"/>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B96C5C-42DD-4540-BEC4-59A176235DC6}"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88560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8941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1B68F-C91A-C7D7-74E3-90F1769AD0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88D742-AA0B-5C36-DF73-82169A817E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811D27-7B4C-C9AD-70F0-840675EF68CB}"/>
              </a:ext>
            </a:extLst>
          </p:cNvPr>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a:extLst>
              <a:ext uri="{FF2B5EF4-FFF2-40B4-BE49-F238E27FC236}">
                <a16:creationId xmlns:a16="http://schemas.microsoft.com/office/drawing/2014/main" id="{AAE9E12B-87BA-10EC-837B-C03FA73DF9F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2881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1591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899F1-3714-6AF4-3A3A-491F1FDD3C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F6B2F3-2319-89B3-55CB-372FA7C104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14D938-97E9-E676-5415-D4DD67CC3017}"/>
              </a:ext>
            </a:extLst>
          </p:cNvPr>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a:extLst>
              <a:ext uri="{FF2B5EF4-FFF2-40B4-BE49-F238E27FC236}">
                <a16:creationId xmlns:a16="http://schemas.microsoft.com/office/drawing/2014/main" id="{99F7855D-5E68-363F-2C0B-F24743D8546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039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F4465-E827-59B6-6678-AD41B1F8C1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546FB3-1EDA-CACB-0D58-D789F6AE09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F30E62-32E7-2DF4-02B1-AD77AEC0D125}"/>
              </a:ext>
            </a:extLst>
          </p:cNvPr>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a:extLst>
              <a:ext uri="{FF2B5EF4-FFF2-40B4-BE49-F238E27FC236}">
                <a16:creationId xmlns:a16="http://schemas.microsoft.com/office/drawing/2014/main" id="{B6D6AA95-3640-5F9C-FC4D-10CCD7C8C90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6294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41177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80222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185469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60788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60360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31298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46681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9759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44078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23794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1751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263073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14844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dirty="0" err="1"/>
              <a:t>Example</a:t>
            </a:r>
            <a:r>
              <a:rPr lang="pt-BR" sz="4124" kern="0" dirty="0"/>
              <a:t> </a:t>
            </a:r>
            <a:r>
              <a:rPr lang="pt-BR" sz="4124" kern="0" dirty="0" err="1"/>
              <a:t>Title</a:t>
            </a:r>
            <a:r>
              <a:rPr lang="pt-BR" sz="4124" kern="0" dirty="0"/>
              <a:t> </a:t>
            </a:r>
            <a:r>
              <a:rPr lang="pt-BR" sz="4124" kern="0" dirty="0" err="1"/>
              <a:t>Text</a:t>
            </a:r>
            <a:endParaRPr lang="pt-BR" sz="4124"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4154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83792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762471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6328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993449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7354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660779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147774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42124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5482272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9198423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78090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156144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15A5239-D895-44A3-99CD-21F2ADBEE093}" type="datetime1">
              <a:rPr lang="en-GB" smtClean="0"/>
              <a:t>31/07/2025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936335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3B53973-37CB-4FD4-84FC-53FEEE4DE01F}" type="datetime1">
              <a:rPr lang="en-GB" smtClean="0"/>
              <a:t>31/07/2025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3635190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8B0C05-2A36-405A-B281-6521D00ADFBF}" type="datetime1">
              <a:rPr lang="en-GB" smtClean="0"/>
              <a:t>31/07/2025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3670493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74CDE97-9399-469B-9F91-8EB05A387176}" type="datetime1">
              <a:rPr lang="en-GB" smtClean="0"/>
              <a:t>31/07/2025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17247140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B60D97F-793D-4442-BD85-04716BCE4821}" type="datetime1">
              <a:rPr lang="en-GB" smtClean="0"/>
              <a:t>31/07/2025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6786940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E7011C-ED82-4B54-A2C1-25D262D1E761}" type="datetime1">
              <a:rPr lang="en-GB" smtClean="0"/>
              <a:t>31/07/2025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34681291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BA1DAF-99AB-49CD-8807-80BCC509206A}" type="datetime1">
              <a:rPr lang="en-GB" smtClean="0"/>
              <a:t>31/07/2025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3918780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4830654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02C5C9-028C-412C-AD17-8030CB4AAEEA}" type="datetime1">
              <a:rPr lang="en-GB" smtClean="0"/>
              <a:t>31/07/2025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29454445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A348FE-EF7B-4A42-974A-AB0ABAF59420}" type="datetime1">
              <a:rPr lang="en-GB" smtClean="0"/>
              <a:t>31/07/2025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20746302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3C2D235-1ED2-4539-86E3-B6D0E5A9D30D}" type="datetime1">
              <a:rPr lang="en-GB" smtClean="0"/>
              <a:t>31/07/2025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35094588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E02AC21-018E-48AE-A535-32254092B451}" type="datetime1">
              <a:rPr lang="en-GB" smtClean="0"/>
              <a:t>31/07/2025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E22731-8B12-4B26-BD9B-F61F0441520A}" type="slidenum">
              <a:rPr lang="en-GB" smtClean="0"/>
              <a:t>‹#›</a:t>
            </a:fld>
            <a:endParaRPr lang="en-GB"/>
          </a:p>
        </p:txBody>
      </p:sp>
    </p:spTree>
    <p:extLst>
      <p:ext uri="{BB962C8B-B14F-4D97-AF65-F5344CB8AC3E}">
        <p14:creationId xmlns:p14="http://schemas.microsoft.com/office/powerpoint/2010/main" val="2759461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200992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621251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4137397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1142269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31/07/2025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814593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27.xml"/><Relationship Id="rId7"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6.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6FCB2-624B-4E88-8C14-13EE2E2B4159}" type="datetimeFigureOut">
              <a:rPr lang="en-GB" smtClean="0"/>
              <a:t>31/07/2025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CF2D4-E9EF-4973-837F-02C95BA8F2A6}" type="slidenum">
              <a:rPr lang="en-GB" smtClean="0"/>
              <a:t>‹#›</a:t>
            </a:fld>
            <a:endParaRPr lang="en-GB" dirty="0"/>
          </a:p>
        </p:txBody>
      </p:sp>
    </p:spTree>
    <p:extLst>
      <p:ext uri="{BB962C8B-B14F-4D97-AF65-F5344CB8AC3E}">
        <p14:creationId xmlns:p14="http://schemas.microsoft.com/office/powerpoint/2010/main" val="417422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91591142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12511145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7" y="5659883"/>
            <a:ext cx="2238185" cy="692416"/>
          </a:xfrm>
          <a:prstGeom prst="rect">
            <a:avLst/>
          </a:prstGeom>
        </p:spPr>
      </p:pic>
    </p:spTree>
    <p:extLst>
      <p:ext uri="{BB962C8B-B14F-4D97-AF65-F5344CB8AC3E}">
        <p14:creationId xmlns:p14="http://schemas.microsoft.com/office/powerpoint/2010/main" val="90574632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6134856"/>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3F5A9A-82C8-4FE8-B75E-61C2DC7C02AE}" type="datetime1">
              <a:rPr lang="en-GB" smtClean="0"/>
              <a:t>31/07/2025</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22731-8B12-4B26-BD9B-F61F0441520A}" type="slidenum">
              <a:rPr lang="en-GB" smtClean="0"/>
              <a:t>‹#›</a:t>
            </a:fld>
            <a:endParaRPr lang="en-GB"/>
          </a:p>
        </p:txBody>
      </p:sp>
    </p:spTree>
    <p:extLst>
      <p:ext uri="{BB962C8B-B14F-4D97-AF65-F5344CB8AC3E}">
        <p14:creationId xmlns:p14="http://schemas.microsoft.com/office/powerpoint/2010/main" val="258404959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50278" y="1120249"/>
            <a:ext cx="10556853" cy="1704268"/>
          </a:xfrm>
        </p:spPr>
        <p:txBody>
          <a:bodyPr lIns="91440" tIns="45720" rIns="91440" bIns="45720" anchor="t"/>
          <a:lstStyle/>
          <a:p>
            <a:r>
              <a:rPr lang="pt-BR" dirty="0"/>
              <a:t>Workforce &amp; OD Committee</a:t>
            </a:r>
          </a:p>
          <a:p>
            <a:r>
              <a:rPr lang="pt-BR" dirty="0"/>
              <a:t>14th  August 2025</a:t>
            </a:r>
          </a:p>
          <a:p>
            <a:endParaRPr lang="pt-BR" dirty="0"/>
          </a:p>
          <a:p>
            <a:r>
              <a:rPr lang="pt-BR" sz="4100" dirty="0"/>
              <a:t>Staff Health &amp; Wellbeing Services </a:t>
            </a:r>
          </a:p>
          <a:p>
            <a:r>
              <a:rPr lang="pt-BR" sz="4100" dirty="0"/>
              <a:t>Supporting Sickness Absence</a:t>
            </a:r>
          </a:p>
          <a:p>
            <a:r>
              <a:rPr lang="pt-BR" sz="4100" dirty="0"/>
              <a:t>Management</a:t>
            </a:r>
          </a:p>
          <a:p>
            <a:endParaRPr lang="pt-BR" dirty="0"/>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D9909-22C8-E0B0-DC7E-4D7AA3CF836C}"/>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AC1DAC62-EEED-A553-EAFD-E9C1BB451BBD}"/>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Brilliant</a:t>
            </a:r>
            <a:r>
              <a:rPr lang="pt-BR" sz="3600" dirty="0">
                <a:latin typeface="Arial Black"/>
              </a:rPr>
              <a:t> </a:t>
            </a:r>
            <a:r>
              <a:rPr lang="pt-BR" sz="3600" dirty="0" err="1">
                <a:latin typeface="Arial Black"/>
              </a:rPr>
              <a:t>Basics</a:t>
            </a:r>
            <a:r>
              <a:rPr lang="pt-BR" sz="3600" dirty="0">
                <a:latin typeface="Arial Black"/>
              </a:rPr>
              <a:t> </a:t>
            </a:r>
            <a:r>
              <a:rPr lang="pt-BR" sz="3600" dirty="0" err="1">
                <a:latin typeface="Arial Black"/>
              </a:rPr>
              <a:t>Bite-Size</a:t>
            </a:r>
            <a:r>
              <a:rPr lang="pt-BR" sz="3600" dirty="0">
                <a:latin typeface="Arial Black"/>
              </a:rPr>
              <a:t> Learning</a:t>
            </a:r>
          </a:p>
        </p:txBody>
      </p:sp>
      <p:sp>
        <p:nvSpPr>
          <p:cNvPr id="3" name="Espaço Reservado para Texto 2">
            <a:extLst>
              <a:ext uri="{FF2B5EF4-FFF2-40B4-BE49-F238E27FC236}">
                <a16:creationId xmlns:a16="http://schemas.microsoft.com/office/drawing/2014/main" id="{52486F73-932A-25D7-3111-51E5A1B874F3}"/>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4" name="Picture 3" descr="A blue book with rainbows and white text&#10;&#10;AI-generated content may be incorrect.">
            <a:extLst>
              <a:ext uri="{FF2B5EF4-FFF2-40B4-BE49-F238E27FC236}">
                <a16:creationId xmlns:a16="http://schemas.microsoft.com/office/drawing/2014/main" id="{56FE7AC0-7D2F-254E-90E4-2C97D457A686}"/>
              </a:ext>
            </a:extLst>
          </p:cNvPr>
          <p:cNvPicPr>
            <a:picLocks noChangeAspect="1"/>
          </p:cNvPicPr>
          <p:nvPr/>
        </p:nvPicPr>
        <p:blipFill>
          <a:blip r:embed="rId3"/>
          <a:stretch>
            <a:fillRect/>
          </a:stretch>
        </p:blipFill>
        <p:spPr>
          <a:xfrm>
            <a:off x="0" y="1224113"/>
            <a:ext cx="12192000" cy="2214179"/>
          </a:xfrm>
          <a:prstGeom prst="rect">
            <a:avLst/>
          </a:prstGeom>
        </p:spPr>
      </p:pic>
      <p:pic>
        <p:nvPicPr>
          <p:cNvPr id="5" name="Picture 4" descr="A blue background with colorful lines and text&#10;&#10;AI-generated content may be incorrect.">
            <a:extLst>
              <a:ext uri="{FF2B5EF4-FFF2-40B4-BE49-F238E27FC236}">
                <a16:creationId xmlns:a16="http://schemas.microsoft.com/office/drawing/2014/main" id="{415506DE-3760-AFAE-79CE-B868BCF8CDF0}"/>
              </a:ext>
            </a:extLst>
          </p:cNvPr>
          <p:cNvPicPr>
            <a:picLocks noChangeAspect="1"/>
          </p:cNvPicPr>
          <p:nvPr/>
        </p:nvPicPr>
        <p:blipFill>
          <a:blip r:embed="rId4"/>
          <a:stretch>
            <a:fillRect/>
          </a:stretch>
        </p:blipFill>
        <p:spPr>
          <a:xfrm>
            <a:off x="2986" y="3452732"/>
            <a:ext cx="3067858" cy="2664740"/>
          </a:xfrm>
          <a:prstGeom prst="rect">
            <a:avLst/>
          </a:prstGeom>
        </p:spPr>
      </p:pic>
      <p:sp>
        <p:nvSpPr>
          <p:cNvPr id="6" name="TextBox 5">
            <a:extLst>
              <a:ext uri="{FF2B5EF4-FFF2-40B4-BE49-F238E27FC236}">
                <a16:creationId xmlns:a16="http://schemas.microsoft.com/office/drawing/2014/main" id="{09A7FD56-183E-0C95-D984-C3DBDF35DBA9}"/>
              </a:ext>
            </a:extLst>
          </p:cNvPr>
          <p:cNvSpPr txBox="1"/>
          <p:nvPr/>
        </p:nvSpPr>
        <p:spPr>
          <a:xfrm>
            <a:off x="3363808" y="3663011"/>
            <a:ext cx="767682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ea typeface="Calibri"/>
                <a:cs typeface="Calibri"/>
              </a:rPr>
              <a:t>We are in the process of developing further modules to support our leaders in managing attendance at work. Just in time training to support ongoing discussions. So far, the page has been viewed 1393 times </a:t>
            </a:r>
            <a:endParaRPr lang="en-US" dirty="0"/>
          </a:p>
          <a:p>
            <a:pPr marL="285750" indent="-285750">
              <a:buFont typeface="Arial"/>
              <a:buChar char="•"/>
            </a:pPr>
            <a:r>
              <a:rPr lang="en-GB" dirty="0">
                <a:ea typeface="Calibri"/>
                <a:cs typeface="Calibri"/>
              </a:rPr>
              <a:t>Working jointly with Hywel Dda to develop further bite-size learning which will save time and resources. Collaboration will continue </a:t>
            </a:r>
          </a:p>
        </p:txBody>
      </p:sp>
    </p:spTree>
    <p:extLst>
      <p:ext uri="{BB962C8B-B14F-4D97-AF65-F5344CB8AC3E}">
        <p14:creationId xmlns:p14="http://schemas.microsoft.com/office/powerpoint/2010/main" val="1505804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AB244-8437-AED3-C0AA-EB28807D35A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7DB3A83C-9DD5-8F31-CC8C-E94E1F7335FB}"/>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PADRs</a:t>
            </a:r>
            <a:r>
              <a:rPr lang="pt-BR" sz="3600" dirty="0">
                <a:latin typeface="Arial Black"/>
              </a:rPr>
              <a:t> </a:t>
            </a:r>
            <a:r>
              <a:rPr lang="pt-BR" sz="3600" dirty="0" err="1">
                <a:latin typeface="Arial Black"/>
              </a:rPr>
              <a:t>and</a:t>
            </a:r>
            <a:r>
              <a:rPr lang="pt-BR" sz="3600" dirty="0">
                <a:latin typeface="Arial Black"/>
              </a:rPr>
              <a:t> </a:t>
            </a:r>
            <a:r>
              <a:rPr lang="pt-BR" sz="3600" dirty="0" err="1">
                <a:latin typeface="Arial Black"/>
              </a:rPr>
              <a:t>Compassionate</a:t>
            </a:r>
            <a:r>
              <a:rPr lang="pt-BR" sz="3600" dirty="0">
                <a:latin typeface="Arial Black"/>
              </a:rPr>
              <a:t> </a:t>
            </a:r>
            <a:r>
              <a:rPr lang="pt-BR" sz="3600" dirty="0" err="1">
                <a:latin typeface="Arial Black"/>
              </a:rPr>
              <a:t>Leadership</a:t>
            </a:r>
            <a:r>
              <a:rPr lang="pt-BR" sz="3600" dirty="0">
                <a:latin typeface="Arial Black"/>
              </a:rPr>
              <a:t> </a:t>
            </a:r>
            <a:r>
              <a:rPr lang="pt-BR" sz="3600" dirty="0" err="1">
                <a:latin typeface="Arial Black"/>
              </a:rPr>
              <a:t>Discussions</a:t>
            </a:r>
            <a:endParaRPr lang="pt-BR" sz="3600" dirty="0" err="1"/>
          </a:p>
          <a:p>
            <a:endParaRPr lang="pt-BR" sz="3600" dirty="0">
              <a:latin typeface="Arial Black"/>
            </a:endParaRPr>
          </a:p>
        </p:txBody>
      </p:sp>
      <p:sp>
        <p:nvSpPr>
          <p:cNvPr id="3" name="Espaço Reservado para Texto 2">
            <a:extLst>
              <a:ext uri="{FF2B5EF4-FFF2-40B4-BE49-F238E27FC236}">
                <a16:creationId xmlns:a16="http://schemas.microsoft.com/office/drawing/2014/main" id="{84E43CFB-3040-AA17-B18A-9AF1A8CFD936}"/>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4" name="Picture 3" descr="A close-up of a graph&#10;&#10;AI-generated content may be incorrect.">
            <a:extLst>
              <a:ext uri="{FF2B5EF4-FFF2-40B4-BE49-F238E27FC236}">
                <a16:creationId xmlns:a16="http://schemas.microsoft.com/office/drawing/2014/main" id="{7EB59CAF-8A02-3005-E042-E67966BFAD84}"/>
              </a:ext>
            </a:extLst>
          </p:cNvPr>
          <p:cNvPicPr>
            <a:picLocks noChangeAspect="1"/>
          </p:cNvPicPr>
          <p:nvPr/>
        </p:nvPicPr>
        <p:blipFill>
          <a:blip r:embed="rId3"/>
          <a:stretch>
            <a:fillRect/>
          </a:stretch>
        </p:blipFill>
        <p:spPr>
          <a:xfrm>
            <a:off x="1163180" y="4241046"/>
            <a:ext cx="3395098" cy="1708043"/>
          </a:xfrm>
          <a:prstGeom prst="rect">
            <a:avLst/>
          </a:prstGeom>
        </p:spPr>
      </p:pic>
      <p:pic>
        <p:nvPicPr>
          <p:cNvPr id="5" name="Picture 4">
            <a:extLst>
              <a:ext uri="{FF2B5EF4-FFF2-40B4-BE49-F238E27FC236}">
                <a16:creationId xmlns:a16="http://schemas.microsoft.com/office/drawing/2014/main" id="{EB11A3DD-99DE-2598-D1B4-D111D3AB8434}"/>
              </a:ext>
            </a:extLst>
          </p:cNvPr>
          <p:cNvPicPr>
            <a:picLocks noChangeAspect="1"/>
          </p:cNvPicPr>
          <p:nvPr/>
        </p:nvPicPr>
        <p:blipFill>
          <a:blip r:embed="rId4"/>
          <a:stretch>
            <a:fillRect/>
          </a:stretch>
        </p:blipFill>
        <p:spPr>
          <a:xfrm>
            <a:off x="5772231" y="3976526"/>
            <a:ext cx="6226929" cy="1436339"/>
          </a:xfrm>
          <a:prstGeom prst="rect">
            <a:avLst/>
          </a:prstGeom>
        </p:spPr>
      </p:pic>
      <p:pic>
        <p:nvPicPr>
          <p:cNvPr id="9" name="Picture 8" descr="A white paper with black text&#10;&#10;AI-generated content may be incorrect.">
            <a:extLst>
              <a:ext uri="{FF2B5EF4-FFF2-40B4-BE49-F238E27FC236}">
                <a16:creationId xmlns:a16="http://schemas.microsoft.com/office/drawing/2014/main" id="{687C98D9-74FA-0F8F-95CF-DF7E437538AD}"/>
              </a:ext>
            </a:extLst>
          </p:cNvPr>
          <p:cNvPicPr>
            <a:picLocks noChangeAspect="1"/>
          </p:cNvPicPr>
          <p:nvPr/>
        </p:nvPicPr>
        <p:blipFill>
          <a:blip r:embed="rId5"/>
          <a:stretch>
            <a:fillRect/>
          </a:stretch>
        </p:blipFill>
        <p:spPr>
          <a:xfrm>
            <a:off x="5760686" y="1280546"/>
            <a:ext cx="6237100" cy="2695415"/>
          </a:xfrm>
          <a:prstGeom prst="rect">
            <a:avLst/>
          </a:prstGeom>
        </p:spPr>
      </p:pic>
      <p:sp>
        <p:nvSpPr>
          <p:cNvPr id="11" name="TextBox 10">
            <a:extLst>
              <a:ext uri="{FF2B5EF4-FFF2-40B4-BE49-F238E27FC236}">
                <a16:creationId xmlns:a16="http://schemas.microsoft.com/office/drawing/2014/main" id="{5F8F5CD8-66A7-6E66-60BF-513ACC6C5316}"/>
              </a:ext>
            </a:extLst>
          </p:cNvPr>
          <p:cNvSpPr txBox="1"/>
          <p:nvPr/>
        </p:nvSpPr>
        <p:spPr>
          <a:xfrm>
            <a:off x="498789" y="1291371"/>
            <a:ext cx="5248756"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ea typeface="Calibri"/>
                <a:cs typeface="Calibri"/>
              </a:rPr>
              <a:t>HRBP teams are reinforcing how critical regular check ins with their teams are in order to support health and wellbeing in the workplace</a:t>
            </a:r>
            <a:endParaRPr lang="en-US" dirty="0">
              <a:ea typeface="Calibri"/>
              <a:cs typeface="Calibri"/>
            </a:endParaRPr>
          </a:p>
          <a:p>
            <a:pPr marL="285750" indent="-285750">
              <a:buFont typeface="Arial"/>
              <a:buChar char="•"/>
            </a:pPr>
            <a:r>
              <a:rPr lang="en-GB" dirty="0">
                <a:ea typeface="Calibri"/>
                <a:cs typeface="Calibri"/>
              </a:rPr>
              <a:t>The PADR is an opportunity to agree this as an objective and review regularly</a:t>
            </a:r>
            <a:endParaRPr lang="en-US" dirty="0">
              <a:ea typeface="Calibri"/>
              <a:cs typeface="Calibri"/>
            </a:endParaRPr>
          </a:p>
          <a:p>
            <a:pPr marL="285750" indent="-285750">
              <a:buFont typeface="Arial"/>
              <a:buChar char="•"/>
            </a:pPr>
            <a:r>
              <a:rPr lang="en-GB" dirty="0">
                <a:ea typeface="Calibri"/>
                <a:cs typeface="Calibri"/>
              </a:rPr>
              <a:t>PADR compliance remains below target – HRBP Teams utilise monthly Service Group performance meetings to review compliance rates and agree actions to reach target, addressing any barriers in completion.</a:t>
            </a: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3078548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495" y="502716"/>
            <a:ext cx="11527798" cy="219370"/>
          </a:xfrm>
        </p:spPr>
        <p:txBody>
          <a:bodyPr>
            <a:noAutofit/>
          </a:bodyPr>
          <a:lstStyle/>
          <a:p>
            <a:r>
              <a:rPr lang="pt-BR" sz="4000" dirty="0"/>
              <a:t>Health Board Action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4115" y="1526915"/>
            <a:ext cx="10556112" cy="4286577"/>
          </a:xfrm>
        </p:spPr>
        <p:txBody>
          <a:bodyPr>
            <a:normAutofit/>
          </a:bodyPr>
          <a:lstStyle/>
          <a:p>
            <a:endParaRPr lang="pt-BR" sz="2400" dirty="0"/>
          </a:p>
          <a:p>
            <a:pPr marL="457179" indent="-457179">
              <a:buFont typeface="Arial" panose="020B0604020202020204" pitchFamily="34" charset="0"/>
              <a:buChar char="•"/>
            </a:pPr>
            <a:endParaRPr lang="pt-BR" sz="2400" dirty="0"/>
          </a:p>
        </p:txBody>
      </p:sp>
      <p:graphicFrame>
        <p:nvGraphicFramePr>
          <p:cNvPr id="8" name="Table 7">
            <a:extLst>
              <a:ext uri="{FF2B5EF4-FFF2-40B4-BE49-F238E27FC236}">
                <a16:creationId xmlns:a16="http://schemas.microsoft.com/office/drawing/2014/main" id="{02BE210D-8EAB-43B5-A68C-DC6257B9C756}"/>
              </a:ext>
            </a:extLst>
          </p:cNvPr>
          <p:cNvGraphicFramePr>
            <a:graphicFrameLocks noGrp="1"/>
          </p:cNvGraphicFramePr>
          <p:nvPr/>
        </p:nvGraphicFramePr>
        <p:xfrm>
          <a:off x="397495" y="1056853"/>
          <a:ext cx="11527798" cy="5685340"/>
        </p:xfrm>
        <a:graphic>
          <a:graphicData uri="http://schemas.openxmlformats.org/drawingml/2006/table">
            <a:tbl>
              <a:tblPr/>
              <a:tblGrid>
                <a:gridCol w="1930163">
                  <a:extLst>
                    <a:ext uri="{9D8B030D-6E8A-4147-A177-3AD203B41FA5}">
                      <a16:colId xmlns:a16="http://schemas.microsoft.com/office/drawing/2014/main" val="3072941770"/>
                    </a:ext>
                  </a:extLst>
                </a:gridCol>
                <a:gridCol w="594867">
                  <a:extLst>
                    <a:ext uri="{9D8B030D-6E8A-4147-A177-3AD203B41FA5}">
                      <a16:colId xmlns:a16="http://schemas.microsoft.com/office/drawing/2014/main" val="1487102263"/>
                    </a:ext>
                  </a:extLst>
                </a:gridCol>
                <a:gridCol w="1338452">
                  <a:extLst>
                    <a:ext uri="{9D8B030D-6E8A-4147-A177-3AD203B41FA5}">
                      <a16:colId xmlns:a16="http://schemas.microsoft.com/office/drawing/2014/main" val="3171532300"/>
                    </a:ext>
                  </a:extLst>
                </a:gridCol>
                <a:gridCol w="587414">
                  <a:extLst>
                    <a:ext uri="{9D8B030D-6E8A-4147-A177-3AD203B41FA5}">
                      <a16:colId xmlns:a16="http://schemas.microsoft.com/office/drawing/2014/main" val="2799224022"/>
                    </a:ext>
                  </a:extLst>
                </a:gridCol>
                <a:gridCol w="6284254">
                  <a:extLst>
                    <a:ext uri="{9D8B030D-6E8A-4147-A177-3AD203B41FA5}">
                      <a16:colId xmlns:a16="http://schemas.microsoft.com/office/drawing/2014/main" val="3729781514"/>
                    </a:ext>
                  </a:extLst>
                </a:gridCol>
                <a:gridCol w="792648">
                  <a:extLst>
                    <a:ext uri="{9D8B030D-6E8A-4147-A177-3AD203B41FA5}">
                      <a16:colId xmlns:a16="http://schemas.microsoft.com/office/drawing/2014/main" val="3132337208"/>
                    </a:ext>
                  </a:extLst>
                </a:gridCol>
              </a:tblGrid>
              <a:tr h="369662">
                <a:tc>
                  <a:txBody>
                    <a:bodyPr/>
                    <a:lstStyle/>
                    <a:p>
                      <a:pPr fontAlgn="base"/>
                      <a:r>
                        <a:rPr lang="en-GB" sz="1200" b="1" dirty="0">
                          <a:solidFill>
                            <a:srgbClr val="000000"/>
                          </a:solidFill>
                          <a:effectLst/>
                          <a:latin typeface="Aptos"/>
                        </a:rPr>
                        <a:t>Action</a:t>
                      </a:r>
                      <a:endParaRPr lang="en-GB" sz="1200" dirty="0">
                        <a:solidFill>
                          <a:srgbClr val="000000"/>
                        </a:solidFill>
                        <a:effectLst/>
                        <a:latin typeface="Aptos"/>
                      </a:endParaRPr>
                    </a:p>
                    <a:p>
                      <a:pPr fontAlgn="base"/>
                      <a:endParaRPr lang="en-GB" sz="1200" dirty="0">
                        <a:solidFill>
                          <a:srgbClr val="000000"/>
                        </a:solidFill>
                        <a:effectLst/>
                        <a:latin typeface="Aptos"/>
                      </a:endParaRPr>
                    </a:p>
                  </a:txBody>
                  <a:tcPr marL="21322" marR="21322" marT="0" marB="0">
                    <a:lnL w="12700" cap="flat" cmpd="sng" algn="ctr">
                      <a:solidFill>
                        <a:srgbClr val="303EBB"/>
                      </a:solidFill>
                      <a:prstDash val="solid"/>
                      <a:round/>
                      <a:headEnd type="none" w="med" len="med"/>
                      <a:tailEnd type="none" w="med" len="med"/>
                    </a:lnL>
                    <a:lnR w="12700" cap="flat" cmpd="sng" algn="ctr">
                      <a:solidFill>
                        <a:srgbClr val="303EBB"/>
                      </a:solidFill>
                      <a:prstDash val="solid"/>
                      <a:round/>
                      <a:headEnd type="none" w="med" len="med"/>
                      <a:tailEnd type="none" w="med" len="med"/>
                    </a:lnR>
                    <a:lnT w="12700" cap="flat" cmpd="sng" algn="ctr">
                      <a:solidFill>
                        <a:srgbClr val="303EBB"/>
                      </a:solidFill>
                      <a:prstDash val="solid"/>
                      <a:round/>
                      <a:headEnd type="none" w="med" len="med"/>
                      <a:tailEnd type="none" w="med" len="med"/>
                    </a:lnT>
                    <a:lnB w="12700" cap="flat" cmpd="sng" algn="ctr">
                      <a:solidFill>
                        <a:srgbClr val="303EBB"/>
                      </a:solidFill>
                      <a:prstDash val="solid"/>
                      <a:round/>
                      <a:headEnd type="none" w="med" len="med"/>
                      <a:tailEnd type="none" w="med" len="med"/>
                    </a:lnB>
                    <a:solidFill>
                      <a:srgbClr val="9CC2E5"/>
                    </a:solidFill>
                  </a:tcPr>
                </a:tc>
                <a:tc>
                  <a:txBody>
                    <a:bodyPr/>
                    <a:lstStyle/>
                    <a:p>
                      <a:pPr fontAlgn="base"/>
                      <a:r>
                        <a:rPr lang="en-GB" sz="1200" b="1" dirty="0">
                          <a:solidFill>
                            <a:srgbClr val="000000"/>
                          </a:solidFill>
                          <a:effectLst/>
                          <a:latin typeface="Aptos"/>
                        </a:rPr>
                        <a:t>Lead</a:t>
                      </a:r>
                    </a:p>
                  </a:txBody>
                  <a:tcPr marL="21322" marR="21322" marT="0" marB="0">
                    <a:lnL w="12700" cap="flat" cmpd="sng" algn="ctr">
                      <a:solidFill>
                        <a:srgbClr val="303EBB"/>
                      </a:solidFill>
                      <a:prstDash val="solid"/>
                      <a:round/>
                      <a:headEnd type="none" w="med" len="med"/>
                      <a:tailEnd type="none" w="med" len="med"/>
                    </a:lnL>
                    <a:lnR w="12700" cap="flat" cmpd="sng" algn="ctr">
                      <a:solidFill>
                        <a:srgbClr val="303EBB"/>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CC2E5"/>
                    </a:solidFill>
                  </a:tcPr>
                </a:tc>
                <a:tc>
                  <a:txBody>
                    <a:bodyPr/>
                    <a:lstStyle/>
                    <a:p>
                      <a:pPr fontAlgn="base"/>
                      <a:r>
                        <a:rPr lang="en-GB" sz="1200" b="1" dirty="0">
                          <a:solidFill>
                            <a:srgbClr val="000000"/>
                          </a:solidFill>
                          <a:effectLst/>
                          <a:latin typeface="Aptos"/>
                        </a:rPr>
                        <a:t>By when</a:t>
                      </a:r>
                      <a:endParaRPr lang="en-GB" sz="1200" dirty="0">
                        <a:solidFill>
                          <a:srgbClr val="000000"/>
                        </a:solidFill>
                        <a:effectLst/>
                        <a:latin typeface="Aptos"/>
                      </a:endParaRPr>
                    </a:p>
                  </a:txBody>
                  <a:tcPr marL="21322" marR="21322" marT="0" marB="0">
                    <a:lnL w="12700" cap="flat" cmpd="sng" algn="ctr">
                      <a:solidFill>
                        <a:srgbClr val="303EBB"/>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CC2E5"/>
                    </a:solidFill>
                  </a:tcPr>
                </a:tc>
                <a:tc>
                  <a:txBody>
                    <a:bodyPr/>
                    <a:lstStyle/>
                    <a:p>
                      <a:pPr fontAlgn="base"/>
                      <a:r>
                        <a:rPr lang="en-GB" sz="1200" b="1" dirty="0">
                          <a:solidFill>
                            <a:srgbClr val="000000"/>
                          </a:solidFill>
                          <a:effectLst/>
                          <a:latin typeface="Aptos"/>
                        </a:rPr>
                        <a:t>RAG Status</a:t>
                      </a:r>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CC2E5"/>
                    </a:solidFill>
                  </a:tcPr>
                </a:tc>
                <a:tc>
                  <a:txBody>
                    <a:bodyPr/>
                    <a:lstStyle/>
                    <a:p>
                      <a:pPr fontAlgn="base"/>
                      <a:r>
                        <a:rPr lang="en-GB" sz="1200" b="1" dirty="0">
                          <a:solidFill>
                            <a:srgbClr val="000000"/>
                          </a:solidFill>
                          <a:effectLst/>
                          <a:latin typeface="Aptos"/>
                        </a:rPr>
                        <a:t>Comments/</a:t>
                      </a:r>
                      <a:endParaRPr lang="en-GB" sz="1200" dirty="0">
                        <a:solidFill>
                          <a:srgbClr val="000000"/>
                        </a:solidFill>
                        <a:effectLst/>
                        <a:latin typeface="Aptos"/>
                      </a:endParaRPr>
                    </a:p>
                    <a:p>
                      <a:pPr fontAlgn="base"/>
                      <a:r>
                        <a:rPr lang="en-GB" sz="1200" b="1" dirty="0">
                          <a:solidFill>
                            <a:srgbClr val="000000"/>
                          </a:solidFill>
                          <a:effectLst/>
                          <a:latin typeface="Aptos"/>
                        </a:rPr>
                        <a:t>Update</a:t>
                      </a:r>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CC2E5"/>
                    </a:solidFill>
                  </a:tcPr>
                </a:tc>
                <a:tc>
                  <a:txBody>
                    <a:bodyPr/>
                    <a:lstStyle/>
                    <a:p>
                      <a:pPr fontAlgn="base"/>
                      <a:r>
                        <a:rPr lang="en-GB" sz="1200" b="1" dirty="0">
                          <a:solidFill>
                            <a:srgbClr val="000000"/>
                          </a:solidFill>
                          <a:effectLst/>
                          <a:latin typeface="Aptos"/>
                        </a:rPr>
                        <a:t>Evidence</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CC2E5"/>
                    </a:solidFill>
                  </a:tcPr>
                </a:tc>
                <a:extLst>
                  <a:ext uri="{0D108BD9-81ED-4DB2-BD59-A6C34878D82A}">
                    <a16:rowId xmlns:a16="http://schemas.microsoft.com/office/drawing/2014/main" val="2904457382"/>
                  </a:ext>
                </a:extLst>
              </a:tr>
              <a:tr h="1663479">
                <a:tc>
                  <a:txBody>
                    <a:bodyPr/>
                    <a:lstStyle/>
                    <a:p>
                      <a:pPr fontAlgn="base"/>
                      <a:r>
                        <a:rPr lang="en-GB" sz="1200" dirty="0">
                          <a:solidFill>
                            <a:srgbClr val="000000"/>
                          </a:solidFill>
                          <a:effectLst/>
                          <a:latin typeface="Aptos"/>
                        </a:rPr>
                        <a:t>Deploy Business Partner (BP) teams to coordinate responses within Service Group (SG) – creating SG teams who will focus on absence</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303EBB"/>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BPs</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16</a:t>
                      </a:r>
                      <a:r>
                        <a:rPr lang="en-GB" sz="1200" baseline="30000" dirty="0">
                          <a:solidFill>
                            <a:srgbClr val="000000"/>
                          </a:solidFill>
                          <a:effectLst/>
                          <a:latin typeface="Aptos"/>
                        </a:rPr>
                        <a:t>th</a:t>
                      </a:r>
                      <a:r>
                        <a:rPr lang="en-GB" sz="1200" dirty="0">
                          <a:solidFill>
                            <a:srgbClr val="000000"/>
                          </a:solidFill>
                          <a:effectLst/>
                          <a:latin typeface="Aptos"/>
                        </a:rPr>
                        <a:t> April 2025</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Service Group Sickness Absence Team members: HRBP, AHRBP, HR Ops, SG Leaders, SG Audit Lead</a:t>
                      </a:r>
                    </a:p>
                    <a:p>
                      <a:pPr fontAlgn="base"/>
                      <a:r>
                        <a:rPr lang="en-GB" sz="1200" dirty="0">
                          <a:solidFill>
                            <a:srgbClr val="000000"/>
                          </a:solidFill>
                          <a:effectLst/>
                          <a:latin typeface="Aptos"/>
                        </a:rPr>
                        <a:t>Group to meet on a monthly basis to review:</a:t>
                      </a:r>
                    </a:p>
                    <a:p>
                      <a:pPr marL="342900" indent="-342900" fontAlgn="base">
                        <a:buFont typeface="Arial" panose="020B0604020202020204" pitchFamily="34" charset="0"/>
                        <a:buChar char="•"/>
                      </a:pPr>
                      <a:r>
                        <a:rPr lang="en-GB" sz="1200" dirty="0">
                          <a:solidFill>
                            <a:srgbClr val="000000"/>
                          </a:solidFill>
                          <a:effectLst/>
                          <a:latin typeface="Aptos"/>
                        </a:rPr>
                        <a:t>Hot spot areas</a:t>
                      </a:r>
                    </a:p>
                    <a:p>
                      <a:pPr marL="342900" indent="-342900" fontAlgn="base">
                        <a:buFont typeface="Arial" panose="020B0604020202020204" pitchFamily="34" charset="0"/>
                        <a:buChar char="•"/>
                      </a:pPr>
                      <a:r>
                        <a:rPr lang="en-GB" sz="1200" dirty="0">
                          <a:solidFill>
                            <a:srgbClr val="000000"/>
                          </a:solidFill>
                          <a:effectLst/>
                          <a:latin typeface="Aptos"/>
                        </a:rPr>
                        <a:t>All LTS cases 6+ months – agree next steps</a:t>
                      </a:r>
                    </a:p>
                    <a:p>
                      <a:pPr marL="342900" indent="-342900" fontAlgn="base">
                        <a:buFont typeface="Arial" panose="020B0604020202020204" pitchFamily="34" charset="0"/>
                        <a:buChar char="•"/>
                      </a:pPr>
                      <a:r>
                        <a:rPr lang="en-GB" sz="1200" dirty="0">
                          <a:solidFill>
                            <a:srgbClr val="000000"/>
                          </a:solidFill>
                          <a:effectLst/>
                          <a:latin typeface="Aptos"/>
                        </a:rPr>
                        <a:t>All STS cases at trigger level – agree next steps</a:t>
                      </a:r>
                    </a:p>
                    <a:p>
                      <a:pPr marL="342900" indent="-342900" fontAlgn="base">
                        <a:buFont typeface="Arial" panose="020B0604020202020204" pitchFamily="34" charset="0"/>
                        <a:buChar char="•"/>
                      </a:pPr>
                      <a:r>
                        <a:rPr lang="en-GB" sz="1200" dirty="0">
                          <a:solidFill>
                            <a:srgbClr val="000000"/>
                          </a:solidFill>
                          <a:effectLst/>
                          <a:latin typeface="Aptos"/>
                        </a:rPr>
                        <a:t>Managing Attendance at Work Training Compliance</a:t>
                      </a:r>
                    </a:p>
                    <a:p>
                      <a:pPr marL="342900" indent="-342900" fontAlgn="base">
                        <a:buFont typeface="Arial" panose="020B0604020202020204" pitchFamily="34" charset="0"/>
                        <a:buChar char="•"/>
                      </a:pPr>
                      <a:r>
                        <a:rPr lang="en-GB" sz="1200" dirty="0">
                          <a:solidFill>
                            <a:srgbClr val="000000"/>
                          </a:solidFill>
                          <a:effectLst/>
                          <a:latin typeface="Aptos"/>
                        </a:rPr>
                        <a:t>RTW’s compliance</a:t>
                      </a:r>
                    </a:p>
                    <a:p>
                      <a:pPr marL="342900" indent="-342900" fontAlgn="base">
                        <a:buFont typeface="Arial" panose="020B0604020202020204" pitchFamily="34" charset="0"/>
                        <a:buChar char="•"/>
                      </a:pPr>
                      <a:r>
                        <a:rPr lang="en-GB" sz="1200" dirty="0">
                          <a:solidFill>
                            <a:srgbClr val="000000"/>
                          </a:solidFill>
                          <a:effectLst/>
                          <a:latin typeface="Aptos"/>
                        </a:rPr>
                        <a:t>Fit note/Self Certification compliance</a:t>
                      </a:r>
                    </a:p>
                    <a:p>
                      <a:pPr marL="342900" indent="-342900" fontAlgn="base">
                        <a:buFont typeface="Arial" panose="020B0604020202020204" pitchFamily="34" charset="0"/>
                        <a:buChar char="•"/>
                      </a:pPr>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marL="0" indent="0" fontAlgn="base">
                        <a:buFont typeface="Arial" panose="020B0604020202020204" pitchFamily="34" charset="0"/>
                        <a:buNone/>
                      </a:pPr>
                      <a:r>
                        <a:rPr lang="en-GB" sz="1200" dirty="0">
                          <a:solidFill>
                            <a:srgbClr val="000000"/>
                          </a:solidFill>
                          <a:effectLst/>
                          <a:latin typeface="Aptos"/>
                        </a:rPr>
                        <a:t>SG Action plans</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2616628891"/>
                  </a:ext>
                </a:extLst>
              </a:tr>
              <a:tr h="1426450">
                <a:tc>
                  <a:txBody>
                    <a:bodyPr/>
                    <a:lstStyle/>
                    <a:p>
                      <a:pPr fontAlgn="base"/>
                      <a:r>
                        <a:rPr lang="en-GB" sz="1200" dirty="0">
                          <a:solidFill>
                            <a:srgbClr val="000000"/>
                          </a:solidFill>
                          <a:effectLst/>
                          <a:latin typeface="Aptos"/>
                        </a:rPr>
                        <a:t>Pull dedicated support from HR operations team to work with SG Team to support the audit of 10 hot spot areas for sickness and confirm action plans</a:t>
                      </a:r>
                    </a:p>
                    <a:p>
                      <a:pPr fontAlgn="base"/>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JR</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16</a:t>
                      </a:r>
                      <a:r>
                        <a:rPr lang="en-GB" sz="1200" baseline="30000" dirty="0">
                          <a:solidFill>
                            <a:srgbClr val="000000"/>
                          </a:solidFill>
                          <a:effectLst/>
                          <a:latin typeface="Aptos"/>
                        </a:rPr>
                        <a:t>th</a:t>
                      </a:r>
                      <a:r>
                        <a:rPr lang="en-GB" sz="1200" dirty="0">
                          <a:solidFill>
                            <a:srgbClr val="000000"/>
                          </a:solidFill>
                          <a:effectLst/>
                          <a:latin typeface="Aptos"/>
                        </a:rPr>
                        <a:t> April 2025</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Review Ops workload &amp; capacity </a:t>
                      </a:r>
                    </a:p>
                    <a:p>
                      <a:pPr fontAlgn="base"/>
                      <a:r>
                        <a:rPr lang="en-GB" sz="1200" dirty="0">
                          <a:solidFill>
                            <a:srgbClr val="000000"/>
                          </a:solidFill>
                          <a:effectLst/>
                          <a:latin typeface="Aptos"/>
                        </a:rPr>
                        <a:t>Dedicated SG Ops members to provide information at Service Group Sickness Absence Team meetings</a:t>
                      </a:r>
                    </a:p>
                    <a:p>
                      <a:pPr fontAlgn="base"/>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Capacity reviewed</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extLst>
                  <a:ext uri="{0D108BD9-81ED-4DB2-BD59-A6C34878D82A}">
                    <a16:rowId xmlns:a16="http://schemas.microsoft.com/office/drawing/2014/main" val="372753210"/>
                  </a:ext>
                </a:extLst>
              </a:tr>
              <a:tr h="1426450">
                <a:tc>
                  <a:txBody>
                    <a:bodyPr/>
                    <a:lstStyle/>
                    <a:p>
                      <a:pPr fontAlgn="base"/>
                      <a:r>
                        <a:rPr lang="en-GB" sz="1200" dirty="0">
                          <a:solidFill>
                            <a:srgbClr val="000000"/>
                          </a:solidFill>
                          <a:effectLst/>
                          <a:latin typeface="Aptos"/>
                        </a:rPr>
                        <a:t>Deploy Corporate Nursing to coordinate roster managers on roster efficiency to engage in SG teams – focus of review on efficiency of roster scrutiny process</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SGD</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Immediate Effect</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1279020513"/>
                  </a:ext>
                </a:extLst>
              </a:tr>
              <a:tr h="633978">
                <a:tc>
                  <a:txBody>
                    <a:bodyPr/>
                    <a:lstStyle/>
                    <a:p>
                      <a:pPr fontAlgn="base"/>
                      <a:r>
                        <a:rPr lang="en-GB" sz="1200" dirty="0">
                          <a:solidFill>
                            <a:srgbClr val="000000"/>
                          </a:solidFill>
                          <a:effectLst/>
                          <a:latin typeface="Aptos"/>
                        </a:rPr>
                        <a:t>Deploy LW from Morriston SG to train SG teams on deep dive audits</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JR</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Immediate Effect</a:t>
                      </a:r>
                    </a:p>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Agreement from COO and SG Lead to deploy LW temporarily on a train the trainer basis –Lisa has commenced training on the Morriston Audit tool</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tc>
                  <a:txBody>
                    <a:bodyPr/>
                    <a:lstStyle/>
                    <a:p>
                      <a:pPr fontAlgn="base"/>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DD6EE"/>
                    </a:solidFill>
                  </a:tcPr>
                </a:tc>
                <a:extLst>
                  <a:ext uri="{0D108BD9-81ED-4DB2-BD59-A6C34878D82A}">
                    <a16:rowId xmlns:a16="http://schemas.microsoft.com/office/drawing/2014/main" val="2491846777"/>
                  </a:ext>
                </a:extLst>
              </a:tr>
            </a:tbl>
          </a:graphicData>
        </a:graphic>
      </p:graphicFrame>
    </p:spTree>
    <p:extLst>
      <p:ext uri="{BB962C8B-B14F-4D97-AF65-F5344CB8AC3E}">
        <p14:creationId xmlns:p14="http://schemas.microsoft.com/office/powerpoint/2010/main" val="2316609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495" y="502716"/>
            <a:ext cx="11527798" cy="219370"/>
          </a:xfrm>
        </p:spPr>
        <p:txBody>
          <a:bodyPr>
            <a:noAutofit/>
          </a:bodyPr>
          <a:lstStyle/>
          <a:p>
            <a:r>
              <a:rPr lang="pt-BR" sz="4000" dirty="0"/>
              <a:t>Health Board Action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4115" y="1526915"/>
            <a:ext cx="10556112" cy="4286577"/>
          </a:xfrm>
        </p:spPr>
        <p:txBody>
          <a:bodyPr>
            <a:normAutofit/>
          </a:bodyPr>
          <a:lstStyle/>
          <a:p>
            <a:endParaRPr lang="pt-BR" sz="2400" dirty="0"/>
          </a:p>
          <a:p>
            <a:pPr marL="457179" indent="-457179">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A9847148-BCBA-45CA-99A6-9437C02272D5}"/>
              </a:ext>
            </a:extLst>
          </p:cNvPr>
          <p:cNvGraphicFramePr>
            <a:graphicFrameLocks noGrp="1"/>
          </p:cNvGraphicFramePr>
          <p:nvPr/>
        </p:nvGraphicFramePr>
        <p:xfrm>
          <a:off x="397494" y="1220184"/>
          <a:ext cx="10651855" cy="4417633"/>
        </p:xfrm>
        <a:graphic>
          <a:graphicData uri="http://schemas.openxmlformats.org/drawingml/2006/table">
            <a:tbl>
              <a:tblPr/>
              <a:tblGrid>
                <a:gridCol w="2013857">
                  <a:extLst>
                    <a:ext uri="{9D8B030D-6E8A-4147-A177-3AD203B41FA5}">
                      <a16:colId xmlns:a16="http://schemas.microsoft.com/office/drawing/2014/main" val="1152239419"/>
                    </a:ext>
                  </a:extLst>
                </a:gridCol>
                <a:gridCol w="688005">
                  <a:extLst>
                    <a:ext uri="{9D8B030D-6E8A-4147-A177-3AD203B41FA5}">
                      <a16:colId xmlns:a16="http://schemas.microsoft.com/office/drawing/2014/main" val="2429684047"/>
                    </a:ext>
                  </a:extLst>
                </a:gridCol>
                <a:gridCol w="834571">
                  <a:extLst>
                    <a:ext uri="{9D8B030D-6E8A-4147-A177-3AD203B41FA5}">
                      <a16:colId xmlns:a16="http://schemas.microsoft.com/office/drawing/2014/main" val="19411855"/>
                    </a:ext>
                  </a:extLst>
                </a:gridCol>
                <a:gridCol w="964998">
                  <a:extLst>
                    <a:ext uri="{9D8B030D-6E8A-4147-A177-3AD203B41FA5}">
                      <a16:colId xmlns:a16="http://schemas.microsoft.com/office/drawing/2014/main" val="1666486036"/>
                    </a:ext>
                  </a:extLst>
                </a:gridCol>
                <a:gridCol w="4844140">
                  <a:extLst>
                    <a:ext uri="{9D8B030D-6E8A-4147-A177-3AD203B41FA5}">
                      <a16:colId xmlns:a16="http://schemas.microsoft.com/office/drawing/2014/main" val="2117786004"/>
                    </a:ext>
                  </a:extLst>
                </a:gridCol>
                <a:gridCol w="1306284">
                  <a:extLst>
                    <a:ext uri="{9D8B030D-6E8A-4147-A177-3AD203B41FA5}">
                      <a16:colId xmlns:a16="http://schemas.microsoft.com/office/drawing/2014/main" val="4167151137"/>
                    </a:ext>
                  </a:extLst>
                </a:gridCol>
              </a:tblGrid>
              <a:tr h="1325290">
                <a:tc>
                  <a:txBody>
                    <a:bodyPr/>
                    <a:lstStyle/>
                    <a:p>
                      <a:pPr fontAlgn="base"/>
                      <a:r>
                        <a:rPr lang="en-GB" sz="1200" dirty="0">
                          <a:solidFill>
                            <a:srgbClr val="000000"/>
                          </a:solidFill>
                          <a:effectLst/>
                          <a:latin typeface="Aptos"/>
                        </a:rPr>
                        <a:t>Each SG and Department to deploy someone to coordinate their deep dives and to be trained by LW</a:t>
                      </a:r>
                    </a:p>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lvl="0">
                        <a:buNone/>
                      </a:pPr>
                      <a:r>
                        <a:rPr lang="en-GB" sz="1200" dirty="0">
                          <a:solidFill>
                            <a:srgbClr val="000000"/>
                          </a:solidFill>
                          <a:effectLst/>
                          <a:latin typeface="Aptos"/>
                        </a:rPr>
                        <a:t>SG Director</a:t>
                      </a:r>
                    </a:p>
                  </a:txBody>
                  <a:tcPr marL="21321" marR="21321" marT="0" marB="0">
                    <a:lnL w="12700">
                      <a:solidFill>
                        <a:schemeClr val="bg1"/>
                      </a:solidFill>
                    </a:lnL>
                    <a:lnR w="12700">
                      <a:solidFill>
                        <a:schemeClr val="bg1"/>
                      </a:solidFill>
                    </a:lnR>
                    <a:lnT w="12700">
                      <a:solidFill>
                        <a:schemeClr val="bg1"/>
                      </a:solidFill>
                    </a:lnT>
                    <a:lnB w="12700">
                      <a:solidFill>
                        <a:schemeClr val="bg1"/>
                      </a:solidFill>
                    </a:lnB>
                    <a:solidFill>
                      <a:srgbClr val="DEEAF6"/>
                    </a:solidFill>
                  </a:tcPr>
                </a:tc>
                <a:tc>
                  <a:txBody>
                    <a:bodyPr/>
                    <a:lstStyle/>
                    <a:p>
                      <a:pPr fontAlgn="base"/>
                      <a:r>
                        <a:rPr lang="en-GB" sz="1200" dirty="0">
                          <a:solidFill>
                            <a:srgbClr val="000000"/>
                          </a:solidFill>
                          <a:effectLst/>
                          <a:latin typeface="Aptos"/>
                        </a:rPr>
                        <a:t>April 2025</a:t>
                      </a:r>
                    </a:p>
                    <a:p>
                      <a:pPr fontAlgn="base"/>
                      <a:endParaRPr lang="en-GB" sz="120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solidFill>
                  </a:tcPr>
                </a:tc>
                <a:tc>
                  <a:txBody>
                    <a:bodyPr/>
                    <a:lstStyle/>
                    <a:p>
                      <a:pPr fontAlgn="base"/>
                      <a:r>
                        <a:rPr lang="en-GB" sz="1200" dirty="0">
                          <a:solidFill>
                            <a:srgbClr val="000000"/>
                          </a:solidFill>
                          <a:effectLst/>
                          <a:latin typeface="Aptos"/>
                        </a:rPr>
                        <a:t>The role of the audit lead will be to conduct Managing Attendance at Work compliance audits following training delivered by Lisa as above. This won't be their full role but a requirement to complete in addition to their role.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Audit leads identified – training underway</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4159956015"/>
                  </a:ext>
                </a:extLst>
              </a:tr>
              <a:tr h="2061562">
                <a:tc>
                  <a:txBody>
                    <a:bodyPr/>
                    <a:lstStyle/>
                    <a:p>
                      <a:pPr fontAlgn="base"/>
                      <a:r>
                        <a:rPr lang="en-GB" sz="1200">
                          <a:solidFill>
                            <a:srgbClr val="000000"/>
                          </a:solidFill>
                          <a:effectLst/>
                          <a:latin typeface="Aptos"/>
                        </a:rPr>
                        <a:t>Dashboard Utilisation to help track and manage sickness absence</a:t>
                      </a:r>
                    </a:p>
                    <a:p>
                      <a:pPr fontAlgn="base"/>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lvl="0">
                        <a:buNone/>
                      </a:pPr>
                      <a:r>
                        <a:rPr lang="en-GB" sz="1200" dirty="0">
                          <a:solidFill>
                            <a:srgbClr val="000000"/>
                          </a:solidFill>
                          <a:effectLst/>
                          <a:latin typeface="Aptos"/>
                        </a:rPr>
                        <a:t>BP/SG Director</a:t>
                      </a:r>
                    </a:p>
                  </a:txBody>
                  <a:tcPr marL="21321" marR="21321" marT="0" marB="0">
                    <a:lnL w="12700">
                      <a:solidFill>
                        <a:schemeClr val="bg1"/>
                      </a:solidFill>
                    </a:lnL>
                    <a:lnR w="12700">
                      <a:solidFill>
                        <a:schemeClr val="bg1"/>
                      </a:solidFill>
                    </a:lnR>
                    <a:lnT w="12700">
                      <a:solidFill>
                        <a:schemeClr val="bg1"/>
                      </a:solidFill>
                    </a:lnT>
                    <a:lnB w="12700">
                      <a:solidFill>
                        <a:schemeClr val="bg1"/>
                      </a:solidFill>
                    </a:lnB>
                    <a:solidFill>
                      <a:srgbClr val="DEEAF6"/>
                    </a:solidFill>
                  </a:tcPr>
                </a:tc>
                <a:tc>
                  <a:txBody>
                    <a:bodyPr/>
                    <a:lstStyle/>
                    <a:p>
                      <a:pPr fontAlgn="base"/>
                      <a:r>
                        <a:rPr lang="en-GB" sz="1200" dirty="0">
                          <a:solidFill>
                            <a:srgbClr val="000000"/>
                          </a:solidFill>
                          <a:effectLst/>
                          <a:latin typeface="Aptos"/>
                        </a:rPr>
                        <a:t>April 2025</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All managers have access to dashboard –BPs have reviewed the dashboard and provided feedback to the ESR team for consideration to further develop the dashboard. The dashboard will be used to report during Performance Routines and Board meetings</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Dashboard</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1226650761"/>
                  </a:ext>
                </a:extLst>
              </a:tr>
              <a:tr h="1030781">
                <a:tc>
                  <a:txBody>
                    <a:bodyPr/>
                    <a:lstStyle/>
                    <a:p>
                      <a:pPr fontAlgn="base"/>
                      <a:r>
                        <a:rPr lang="en-GB" sz="1200">
                          <a:solidFill>
                            <a:srgbClr val="000000"/>
                          </a:solidFill>
                          <a:effectLst/>
                          <a:latin typeface="Aptos"/>
                        </a:rPr>
                        <a:t>BPs to create and publish a consistent report which will be issued to R&amp;S on a monthly basis</a:t>
                      </a:r>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lvl="0">
                        <a:buNone/>
                      </a:pPr>
                      <a:r>
                        <a:rPr lang="en-GB" sz="1200" dirty="0">
                          <a:solidFill>
                            <a:srgbClr val="000000"/>
                          </a:solidFill>
                          <a:effectLst/>
                          <a:latin typeface="Aptos"/>
                        </a:rPr>
                        <a:t>JR</a:t>
                      </a:r>
                    </a:p>
                  </a:txBody>
                  <a:tcPr marL="21321" marR="21321" marT="0" marB="0">
                    <a:lnL w="12700">
                      <a:solidFill>
                        <a:schemeClr val="bg1"/>
                      </a:solidFill>
                    </a:lnL>
                    <a:lnR w="12700">
                      <a:solidFill>
                        <a:schemeClr val="bg1"/>
                      </a:solidFill>
                    </a:lnR>
                    <a:lnT w="12700">
                      <a:solidFill>
                        <a:schemeClr val="bg1"/>
                      </a:solidFill>
                    </a:lnT>
                    <a:lnB w="12700">
                      <a:solidFill>
                        <a:schemeClr val="bg1"/>
                      </a:solidFill>
                    </a:lnB>
                    <a:solidFill>
                      <a:srgbClr val="DEEAF6"/>
                    </a:solidFill>
                  </a:tcPr>
                </a:tc>
                <a:tc>
                  <a:txBody>
                    <a:bodyPr/>
                    <a:lstStyle/>
                    <a:p>
                      <a:pPr fontAlgn="base"/>
                      <a:r>
                        <a:rPr lang="en-GB" sz="1200" dirty="0">
                          <a:solidFill>
                            <a:srgbClr val="000000"/>
                          </a:solidFill>
                          <a:effectLst/>
                          <a:latin typeface="Aptos"/>
                        </a:rPr>
                        <a:t>w/c 14th April</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The workforce dashboard will be used to report absence at R&amp;S. Action plans will be shared</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Report template completed and utilised</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1694931312"/>
                  </a:ext>
                </a:extLst>
              </a:tr>
            </a:tbl>
          </a:graphicData>
        </a:graphic>
      </p:graphicFrame>
    </p:spTree>
    <p:extLst>
      <p:ext uri="{BB962C8B-B14F-4D97-AF65-F5344CB8AC3E}">
        <p14:creationId xmlns:p14="http://schemas.microsoft.com/office/powerpoint/2010/main" val="3580597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495" y="502716"/>
            <a:ext cx="11527798" cy="219370"/>
          </a:xfrm>
        </p:spPr>
        <p:txBody>
          <a:bodyPr>
            <a:noAutofit/>
          </a:bodyPr>
          <a:lstStyle/>
          <a:p>
            <a:r>
              <a:rPr lang="pt-BR" sz="4000" dirty="0"/>
              <a:t>Health Board Action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4115" y="1526915"/>
            <a:ext cx="10556112" cy="4286577"/>
          </a:xfrm>
        </p:spPr>
        <p:txBody>
          <a:bodyPr>
            <a:normAutofit/>
          </a:bodyPr>
          <a:lstStyle/>
          <a:p>
            <a:endParaRPr lang="pt-BR" sz="2400" dirty="0"/>
          </a:p>
          <a:p>
            <a:pPr marL="457179" indent="-457179">
              <a:buFont typeface="Arial" panose="020B0604020202020204" pitchFamily="34" charset="0"/>
              <a:buChar char="•"/>
            </a:pPr>
            <a:endParaRPr lang="pt-BR" sz="2400" dirty="0"/>
          </a:p>
        </p:txBody>
      </p:sp>
      <p:graphicFrame>
        <p:nvGraphicFramePr>
          <p:cNvPr id="6" name="Table 5">
            <a:extLst>
              <a:ext uri="{FF2B5EF4-FFF2-40B4-BE49-F238E27FC236}">
                <a16:creationId xmlns:a16="http://schemas.microsoft.com/office/drawing/2014/main" id="{B08B008D-2606-429B-8C59-E91760E2C4E7}"/>
              </a:ext>
            </a:extLst>
          </p:cNvPr>
          <p:cNvGraphicFramePr>
            <a:graphicFrameLocks noGrp="1"/>
          </p:cNvGraphicFramePr>
          <p:nvPr/>
        </p:nvGraphicFramePr>
        <p:xfrm>
          <a:off x="482880" y="1143945"/>
          <a:ext cx="10470462" cy="5052516"/>
        </p:xfrm>
        <a:graphic>
          <a:graphicData uri="http://schemas.openxmlformats.org/drawingml/2006/table">
            <a:tbl>
              <a:tblPr/>
              <a:tblGrid>
                <a:gridCol w="2015897">
                  <a:extLst>
                    <a:ext uri="{9D8B030D-6E8A-4147-A177-3AD203B41FA5}">
                      <a16:colId xmlns:a16="http://schemas.microsoft.com/office/drawing/2014/main" val="1495063905"/>
                    </a:ext>
                  </a:extLst>
                </a:gridCol>
                <a:gridCol w="562428">
                  <a:extLst>
                    <a:ext uri="{9D8B030D-6E8A-4147-A177-3AD203B41FA5}">
                      <a16:colId xmlns:a16="http://schemas.microsoft.com/office/drawing/2014/main" val="1244377227"/>
                    </a:ext>
                  </a:extLst>
                </a:gridCol>
                <a:gridCol w="1469568">
                  <a:extLst>
                    <a:ext uri="{9D8B030D-6E8A-4147-A177-3AD203B41FA5}">
                      <a16:colId xmlns:a16="http://schemas.microsoft.com/office/drawing/2014/main" val="3021883398"/>
                    </a:ext>
                  </a:extLst>
                </a:gridCol>
                <a:gridCol w="653142">
                  <a:extLst>
                    <a:ext uri="{9D8B030D-6E8A-4147-A177-3AD203B41FA5}">
                      <a16:colId xmlns:a16="http://schemas.microsoft.com/office/drawing/2014/main" val="2651567354"/>
                    </a:ext>
                  </a:extLst>
                </a:gridCol>
                <a:gridCol w="4172856">
                  <a:extLst>
                    <a:ext uri="{9D8B030D-6E8A-4147-A177-3AD203B41FA5}">
                      <a16:colId xmlns:a16="http://schemas.microsoft.com/office/drawing/2014/main" val="3658416944"/>
                    </a:ext>
                  </a:extLst>
                </a:gridCol>
                <a:gridCol w="1596571">
                  <a:extLst>
                    <a:ext uri="{9D8B030D-6E8A-4147-A177-3AD203B41FA5}">
                      <a16:colId xmlns:a16="http://schemas.microsoft.com/office/drawing/2014/main" val="1626103337"/>
                    </a:ext>
                  </a:extLst>
                </a:gridCol>
              </a:tblGrid>
              <a:tr h="2619823">
                <a:tc>
                  <a:txBody>
                    <a:bodyPr/>
                    <a:lstStyle/>
                    <a:p>
                      <a:pPr fontAlgn="base"/>
                      <a:r>
                        <a:rPr lang="en-GB" sz="1200">
                          <a:solidFill>
                            <a:srgbClr val="000000"/>
                          </a:solidFill>
                          <a:effectLst/>
                          <a:latin typeface="Aptos"/>
                        </a:rPr>
                        <a:t>Each BP team to coordinate a review of those staff who have exhausted sick pay (currently circa 59 on nil pay and 79 further approaching)</a:t>
                      </a:r>
                    </a:p>
                    <a:p>
                      <a:pPr fontAlgn="base"/>
                      <a:endParaRPr lang="en-GB" sz="1200" dirty="0">
                        <a:solidFill>
                          <a:srgbClr val="000000"/>
                        </a:solidFill>
                        <a:effectLst/>
                        <a:latin typeface="Aptos"/>
                      </a:endParaRP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lvl="0">
                        <a:buNone/>
                      </a:pPr>
                      <a:r>
                        <a:rPr lang="en-GB" sz="1200" dirty="0">
                          <a:solidFill>
                            <a:srgbClr val="000000"/>
                          </a:solidFill>
                          <a:effectLst/>
                          <a:latin typeface="Aptos"/>
                        </a:rPr>
                        <a:t>BPs</a:t>
                      </a:r>
                    </a:p>
                  </a:txBody>
                  <a:tcPr marL="21321" marR="21321" marT="0" marB="0">
                    <a:lnL w="12700">
                      <a:solidFill>
                        <a:schemeClr val="bg1"/>
                      </a:solidFill>
                    </a:lnL>
                    <a:lnR w="12700">
                      <a:solidFill>
                        <a:schemeClr val="bg1"/>
                      </a:solidFill>
                    </a:lnR>
                    <a:lnT w="12700">
                      <a:solidFill>
                        <a:schemeClr val="bg1"/>
                      </a:solidFill>
                    </a:lnT>
                    <a:lnB w="12700">
                      <a:solidFill>
                        <a:schemeClr val="bg1"/>
                      </a:solidFill>
                    </a:lnB>
                    <a:solidFill>
                      <a:srgbClr val="DEEAF6"/>
                    </a:solidFill>
                  </a:tcPr>
                </a:tc>
                <a:tc>
                  <a:txBody>
                    <a:bodyPr/>
                    <a:lstStyle/>
                    <a:p>
                      <a:pPr fontAlgn="base"/>
                      <a:r>
                        <a:rPr lang="en-GB" sz="1200" dirty="0">
                          <a:solidFill>
                            <a:srgbClr val="000000"/>
                          </a:solidFill>
                          <a:effectLst/>
                          <a:latin typeface="Aptos"/>
                        </a:rPr>
                        <a:t>April 2025</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SG absence team meetings (point 1 above) review all those on nil pay - BP teams to oversee action plan and ensure that the leaders to work with the Ops team to progress these cases</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Data under review- action plan developed</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1831148430"/>
                  </a:ext>
                </a:extLst>
              </a:tr>
              <a:tr h="2432693">
                <a:tc>
                  <a:txBody>
                    <a:bodyPr/>
                    <a:lstStyle/>
                    <a:p>
                      <a:pPr fontAlgn="base"/>
                      <a:r>
                        <a:rPr lang="en-GB" sz="1200" dirty="0">
                          <a:solidFill>
                            <a:srgbClr val="000000"/>
                          </a:solidFill>
                          <a:effectLst/>
                          <a:latin typeface="Aptos"/>
                        </a:rPr>
                        <a:t>OH to prioritise nil pay group for review. BP team to ensure “effective” OH referral” and support to be given for longer term locum in OH to speed up timescales.</a:t>
                      </a:r>
                    </a:p>
                    <a:p>
                      <a:pPr fontAlgn="base"/>
                      <a:r>
                        <a:rPr lang="en-GB" sz="1200" dirty="0">
                          <a:solidFill>
                            <a:srgbClr val="000000"/>
                          </a:solidFill>
                          <a:effectLst/>
                          <a:latin typeface="Aptos"/>
                        </a:rPr>
                        <a:t> </a:t>
                      </a:r>
                    </a:p>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lvl="0">
                        <a:buNone/>
                      </a:pPr>
                      <a:r>
                        <a:rPr lang="en-GB" sz="1200" dirty="0">
                          <a:solidFill>
                            <a:srgbClr val="000000"/>
                          </a:solidFill>
                          <a:effectLst/>
                          <a:latin typeface="Aptos"/>
                        </a:rPr>
                        <a:t>BPs/OH</a:t>
                      </a:r>
                    </a:p>
                  </a:txBody>
                  <a:tcPr marL="21321" marR="21321" marT="0" marB="0">
                    <a:lnL w="12700">
                      <a:solidFill>
                        <a:schemeClr val="bg1"/>
                      </a:solidFill>
                    </a:lnL>
                    <a:lnR w="12700">
                      <a:solidFill>
                        <a:schemeClr val="bg1"/>
                      </a:solidFill>
                    </a:lnR>
                    <a:lnT w="12700">
                      <a:solidFill>
                        <a:schemeClr val="bg1"/>
                      </a:solidFill>
                    </a:lnT>
                    <a:lnB w="12700">
                      <a:solidFill>
                        <a:schemeClr val="bg1"/>
                      </a:solidFill>
                    </a:lnB>
                    <a:solidFill>
                      <a:srgbClr val="DEEAF6"/>
                    </a:solidFill>
                  </a:tcPr>
                </a:tc>
                <a:tc>
                  <a:txBody>
                    <a:bodyPr/>
                    <a:lstStyle/>
                    <a:p>
                      <a:pPr fontAlgn="base"/>
                      <a:r>
                        <a:rPr lang="en-GB" sz="1200" dirty="0">
                          <a:solidFill>
                            <a:srgbClr val="000000"/>
                          </a:solidFill>
                          <a:effectLst/>
                          <a:latin typeface="Aptos"/>
                        </a:rPr>
                        <a:t>April 2025</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 </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fontAlgn="base"/>
                      <a:r>
                        <a:rPr lang="en-GB" sz="1200" dirty="0">
                          <a:solidFill>
                            <a:srgbClr val="000000"/>
                          </a:solidFill>
                          <a:effectLst/>
                          <a:latin typeface="Aptos"/>
                        </a:rPr>
                        <a:t>Escalate discussions with OH team to review current status of cases - on a case by case basis the ops team and leader will review with OH where more clarity is required - overseen by the HRBP teams in line with the action plan</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tc>
                  <a:txBody>
                    <a:bodyPr/>
                    <a:lstStyle/>
                    <a:p>
                      <a:pPr fontAlgn="base"/>
                      <a:r>
                        <a:rPr lang="en-GB" sz="1200" dirty="0">
                          <a:solidFill>
                            <a:srgbClr val="000000"/>
                          </a:solidFill>
                          <a:effectLst/>
                          <a:latin typeface="Aptos"/>
                        </a:rPr>
                        <a:t>HR/OH Huddle arranged </a:t>
                      </a:r>
                    </a:p>
                    <a:p>
                      <a:pPr fontAlgn="base"/>
                      <a:r>
                        <a:rPr lang="en-GB" sz="1200" dirty="0">
                          <a:solidFill>
                            <a:srgbClr val="000000"/>
                          </a:solidFill>
                          <a:effectLst/>
                          <a:latin typeface="Aptos"/>
                        </a:rPr>
                        <a:t>Case by case discussions with OH ongoing</a:t>
                      </a:r>
                    </a:p>
                  </a:txBody>
                  <a:tcPr marL="21322" marR="2132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EEAF6"/>
                    </a:solidFill>
                  </a:tcPr>
                </a:tc>
                <a:extLst>
                  <a:ext uri="{0D108BD9-81ED-4DB2-BD59-A6C34878D82A}">
                    <a16:rowId xmlns:a16="http://schemas.microsoft.com/office/drawing/2014/main" val="675432012"/>
                  </a:ext>
                </a:extLst>
              </a:tr>
            </a:tbl>
          </a:graphicData>
        </a:graphic>
      </p:graphicFrame>
    </p:spTree>
    <p:extLst>
      <p:ext uri="{BB962C8B-B14F-4D97-AF65-F5344CB8AC3E}">
        <p14:creationId xmlns:p14="http://schemas.microsoft.com/office/powerpoint/2010/main" val="116685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Sickness Absence and Staff Wellbeing</a:t>
            </a:r>
          </a:p>
          <a:p>
            <a:pPr algn="ctr"/>
            <a:endParaRPr lang="pt-BR" sz="3032" b="1" dirty="0"/>
          </a:p>
          <a:p>
            <a:pPr algn="ctr"/>
            <a:r>
              <a:rPr lang="pt-BR" sz="3032" b="1" dirty="0"/>
              <a:t>Engaged, Motivated &amp; Healthy Workforce: How Occupational Health &amp; Staff Wellbeing Services Support Our Staff</a:t>
            </a:r>
          </a:p>
          <a:p>
            <a:pPr algn="ctr"/>
            <a:endParaRPr lang="pt-BR" sz="3032" b="1" dirty="0"/>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4238679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443" y="241"/>
            <a:ext cx="11340974" cy="964096"/>
          </a:xfrm>
        </p:spPr>
        <p:txBody>
          <a:bodyPr>
            <a:normAutofit/>
          </a:bodyPr>
          <a:lstStyle/>
          <a:p>
            <a:r>
              <a:rPr lang="en-GB" sz="2000" b="1" dirty="0">
                <a:latin typeface="Arial" panose="020B0604020202020204" pitchFamily="34" charset="0"/>
                <a:cs typeface="Arial" panose="020B0604020202020204" pitchFamily="34" charset="0"/>
              </a:rPr>
              <a:t>Our Staff Wellbeing Services supporting physical and mental health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2483421" y="656536"/>
            <a:ext cx="6200636" cy="1983917"/>
          </a:xfrm>
          <a:prstGeom prst="rect">
            <a:avLst/>
          </a:prstGeom>
        </p:spPr>
      </p:pic>
      <p:sp>
        <p:nvSpPr>
          <p:cNvPr id="7" name="Rectangle 6"/>
          <p:cNvSpPr/>
          <p:nvPr/>
        </p:nvSpPr>
        <p:spPr>
          <a:xfrm>
            <a:off x="317647" y="2003072"/>
            <a:ext cx="10741891" cy="4673074"/>
          </a:xfrm>
          <a:prstGeom prst="rect">
            <a:avLst/>
          </a:prstGeom>
        </p:spPr>
        <p:txBody>
          <a:bodyPr wrap="square" lIns="91440" tIns="45720" rIns="91440" bIns="45720" anchor="t">
            <a:spAutoFit/>
          </a:bodyPr>
          <a:lstStyle/>
          <a:p>
            <a:pPr marL="285115" marR="0" lvl="0" indent="-285115"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algn="just" defTabSz="554492" rtl="0" eaLnBrk="1" fontAlgn="auto" latinLnBrk="0" hangingPunct="1">
              <a:lnSpc>
                <a:spcPct val="100000"/>
              </a:lnSpc>
              <a:spcBef>
                <a:spcPts val="0"/>
              </a:spcBef>
              <a:spcAft>
                <a:spcPts val="0"/>
              </a:spcAft>
              <a:buClrTx/>
              <a:buSzTx/>
              <a:tabLst/>
              <a:defRPr/>
            </a:pPr>
            <a:endParaRPr lang="en-GB"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115" indent="-285115" algn="just" defTabSz="554492">
              <a:buFont typeface="Arial" panose="020B0604020202020204" pitchFamily="34" charset="0"/>
              <a:buChar char="•"/>
              <a:defRPr/>
            </a:pPr>
            <a:r>
              <a:rPr lang="en-GB" sz="1400" b="1" dirty="0">
                <a:solidFill>
                  <a:prstClr val="black"/>
                </a:solidFill>
                <a:latin typeface="Arial"/>
                <a:cs typeface="Arial"/>
              </a:rPr>
              <a:t>46% increase in referrals to wellbeing service in the past 12 months</a:t>
            </a:r>
            <a:r>
              <a:rPr lang="en-GB" sz="1400" dirty="0">
                <a:solidFill>
                  <a:prstClr val="black"/>
                </a:solidFill>
                <a:latin typeface="Arial"/>
                <a:cs typeface="Arial"/>
              </a:rPr>
              <a:t> (50% increase MH,</a:t>
            </a:r>
            <a:r>
              <a:rPr kumimoji="0" lang="en-GB" sz="1400" b="0" i="0" u="none" strike="noStrike" kern="1200" cap="none" spc="0" normalizeH="0" baseline="0" noProof="0" dirty="0">
                <a:ln>
                  <a:noFill/>
                </a:ln>
                <a:solidFill>
                  <a:prstClr val="black"/>
                </a:solidFill>
                <a:effectLst/>
                <a:uLnTx/>
                <a:uFillTx/>
                <a:latin typeface="Arial"/>
                <a:cs typeface="Arial"/>
              </a:rPr>
              <a:t> </a:t>
            </a:r>
            <a:r>
              <a:rPr lang="en-GB" sz="1400" dirty="0">
                <a:solidFill>
                  <a:prstClr val="black"/>
                </a:solidFill>
                <a:latin typeface="Arial"/>
                <a:cs typeface="Arial"/>
              </a:rPr>
              <a:t>29% increase in </a:t>
            </a:r>
            <a:r>
              <a:rPr lang="en-GB" sz="1400" dirty="0" err="1">
                <a:solidFill>
                  <a:prstClr val="black"/>
                </a:solidFill>
                <a:latin typeface="Arial"/>
                <a:cs typeface="Arial"/>
              </a:rPr>
              <a:t>MSk</a:t>
            </a:r>
            <a:r>
              <a:rPr lang="en-GB" sz="1400" dirty="0">
                <a:solidFill>
                  <a:prstClr val="black"/>
                </a:solidFill>
                <a:latin typeface="Arial"/>
                <a:cs typeface="Arial"/>
              </a:rPr>
              <a:t>)</a:t>
            </a:r>
          </a:p>
          <a:p>
            <a:pPr algn="just" defTabSz="554492">
              <a:defRPr/>
            </a:pPr>
            <a:endParaRPr lang="en-GB" sz="1400" dirty="0">
              <a:solidFill>
                <a:prstClr val="black"/>
              </a:solidFill>
              <a:latin typeface="Arial"/>
              <a:cs typeface="Arial"/>
            </a:endParaRPr>
          </a:p>
          <a:p>
            <a:pPr marL="285115" indent="-285115" algn="just" defTabSz="554492">
              <a:buFont typeface="Arial" panose="020B0604020202020204" pitchFamily="34" charset="0"/>
              <a:buChar char="•"/>
              <a:defRPr/>
            </a:pPr>
            <a:r>
              <a:rPr lang="en-GB" sz="1400" b="1" dirty="0">
                <a:solidFill>
                  <a:prstClr val="black"/>
                </a:solidFill>
                <a:latin typeface="Arial"/>
                <a:cs typeface="Arial"/>
              </a:rPr>
              <a:t>53% referrals to the service are staff in work</a:t>
            </a:r>
            <a:r>
              <a:rPr lang="en-GB" sz="1400" dirty="0">
                <a:solidFill>
                  <a:prstClr val="black"/>
                </a:solidFill>
                <a:latin typeface="Arial"/>
                <a:cs typeface="Arial"/>
              </a:rPr>
              <a:t> (presentees) supporting early intervention, </a:t>
            </a:r>
            <a:r>
              <a:rPr kumimoji="0" lang="en-GB" sz="1400" b="0" i="0" u="none" strike="noStrike" kern="1200" cap="none" spc="0" normalizeH="0" baseline="0" noProof="0" dirty="0">
                <a:ln>
                  <a:noFill/>
                </a:ln>
                <a:solidFill>
                  <a:prstClr val="black"/>
                </a:solidFill>
                <a:effectLst/>
                <a:uLnTx/>
                <a:uFillTx/>
                <a:latin typeface="Arial"/>
                <a:cs typeface="Arial"/>
              </a:rPr>
              <a:t>47% of referrals are sickness absentees</a:t>
            </a:r>
          </a:p>
          <a:p>
            <a:pPr algn="just" defTabSz="554492">
              <a:defRPr/>
            </a:pPr>
            <a:endParaRPr lang="en-GB" dirty="0">
              <a:solidFill>
                <a:prstClr val="black"/>
              </a:solidFill>
            </a:endParaRPr>
          </a:p>
          <a:p>
            <a:pPr marL="285115" marR="0" lvl="0" indent="-285115"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Specialist Psychological interventions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 trauma &amp; PTSD. Increased capacity in self-management for anxiety, depression, self-harm and suicide</a:t>
            </a:r>
            <a:endParaRPr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115" indent="-285115" defTabSz="554492">
              <a:spcAft>
                <a:spcPts val="1000"/>
              </a:spcAft>
              <a:buFont typeface="Arial" panose="020B0604020202020204" pitchFamily="34" charset="0"/>
              <a:buChar char="•"/>
              <a:defRPr/>
            </a:pPr>
            <a:r>
              <a:rPr kumimoji="0" lang="en-GB" sz="1400" b="1" i="0" u="none" strike="noStrike" kern="1200" cap="none" spc="0" normalizeH="0" baseline="0" noProof="0" dirty="0">
                <a:ln>
                  <a:noFill/>
                </a:ln>
                <a:solidFill>
                  <a:prstClr val="black"/>
                </a:solidFill>
                <a:effectLst/>
                <a:uLnTx/>
                <a:uFillTx/>
                <a:latin typeface="Arial"/>
                <a:cs typeface="Arial"/>
              </a:rPr>
              <a:t>Suicide Prevention –</a:t>
            </a:r>
            <a:r>
              <a:rPr lang="en-GB" sz="1400" b="1" dirty="0">
                <a:solidFill>
                  <a:prstClr val="black"/>
                </a:solidFill>
                <a:latin typeface="Arial"/>
                <a:cs typeface="Arial"/>
              </a:rPr>
              <a:t> </a:t>
            </a:r>
            <a:r>
              <a:rPr lang="en-GB" sz="1400" dirty="0">
                <a:solidFill>
                  <a:prstClr val="black"/>
                </a:solidFill>
                <a:latin typeface="Arial"/>
                <a:cs typeface="Arial"/>
              </a:rPr>
              <a:t>30</a:t>
            </a:r>
            <a:r>
              <a:rPr kumimoji="0" lang="en-GB" sz="1400" b="0" i="0" u="none" strike="noStrike" kern="1200" cap="none" spc="0" normalizeH="0" baseline="0" noProof="0" dirty="0">
                <a:ln>
                  <a:noFill/>
                </a:ln>
                <a:solidFill>
                  <a:prstClr val="black"/>
                </a:solidFill>
                <a:effectLst/>
                <a:uLnTx/>
                <a:uFillTx/>
                <a:latin typeface="Arial"/>
                <a:cs typeface="Arial"/>
              </a:rPr>
              <a:t> disclosures of related thoughts in 12 month period with significant reductions post-intervention</a:t>
            </a:r>
            <a:endParaRPr lang="en-GB" sz="1400" b="0" i="0" u="none" strike="noStrike" kern="1200" cap="none" spc="0" normalizeH="0" baseline="0" noProof="0" dirty="0">
              <a:ln>
                <a:noFill/>
              </a:ln>
              <a:solidFill>
                <a:prstClr val="black"/>
              </a:solidFill>
              <a:effectLst/>
              <a:uLnTx/>
              <a:uFillTx/>
              <a:latin typeface="Arial"/>
              <a:cs typeface="Arial"/>
            </a:endParaRPr>
          </a:p>
          <a:p>
            <a:pPr marL="285115" indent="-285115" defTabSz="554492">
              <a:spcAft>
                <a:spcPts val="1000"/>
              </a:spcAft>
              <a:buFont typeface="Arial" panose="020B0604020202020204" pitchFamily="34" charset="0"/>
              <a:buChar char="•"/>
              <a:defRPr/>
            </a:pPr>
            <a:r>
              <a:rPr kumimoji="0" lang="en-GB" sz="1400" b="1" i="0" u="none" strike="noStrike" kern="1200" cap="none" spc="0" normalizeH="0" baseline="0" noProof="0" dirty="0">
                <a:ln>
                  <a:noFill/>
                </a:ln>
                <a:solidFill>
                  <a:prstClr val="black"/>
                </a:solidFill>
                <a:effectLst/>
                <a:uLnTx/>
                <a:uFillTx/>
                <a:latin typeface="Arial"/>
                <a:cs typeface="Arial"/>
              </a:rPr>
              <a:t>TRiM</a:t>
            </a:r>
            <a:r>
              <a:rPr kumimoji="0" lang="en-GB" sz="1400" b="0" i="0" u="none" strike="noStrike" kern="1200" cap="none" spc="0" normalizeH="0" baseline="0" noProof="0" dirty="0">
                <a:ln>
                  <a:noFill/>
                </a:ln>
                <a:solidFill>
                  <a:prstClr val="black"/>
                </a:solidFill>
                <a:effectLst/>
                <a:uLnTx/>
                <a:uFillTx/>
                <a:latin typeface="Arial"/>
                <a:cs typeface="Arial"/>
              </a:rPr>
              <a:t> team rolling out preventative and post-incident trauma based support -</a:t>
            </a:r>
            <a:r>
              <a:rPr lang="en-GB" sz="1400" dirty="0">
                <a:solidFill>
                  <a:prstClr val="black"/>
                </a:solidFill>
                <a:latin typeface="Arial"/>
                <a:cs typeface="Arial"/>
              </a:rPr>
              <a:t> 193</a:t>
            </a:r>
            <a:r>
              <a:rPr kumimoji="0" lang="en-GB" sz="1400" b="0" i="0" u="none" strike="noStrike" kern="1200" cap="none" spc="0" normalizeH="0" baseline="0" noProof="0" dirty="0">
                <a:ln>
                  <a:noFill/>
                </a:ln>
                <a:solidFill>
                  <a:prstClr val="black"/>
                </a:solidFill>
                <a:effectLst/>
                <a:uLnTx/>
                <a:uFillTx/>
                <a:latin typeface="Arial"/>
                <a:cs typeface="Arial"/>
              </a:rPr>
              <a:t> staff TRiM trained to deliver and support</a:t>
            </a:r>
            <a:r>
              <a:rPr lang="en-GB" sz="1400" dirty="0">
                <a:solidFill>
                  <a:prstClr val="black"/>
                </a:solidFill>
                <a:latin typeface="Arial"/>
                <a:cs typeface="Arial"/>
              </a:rPr>
              <a:t> across Service Groups</a:t>
            </a:r>
            <a:r>
              <a:rPr kumimoji="0" lang="en-GB" sz="1400" b="0" i="0" u="none" strike="noStrike" kern="1200" cap="none" spc="0" normalizeH="0" baseline="0" noProof="0" dirty="0">
                <a:ln>
                  <a:noFill/>
                </a:ln>
                <a:solidFill>
                  <a:prstClr val="black"/>
                </a:solidFill>
                <a:effectLst/>
                <a:uLnTx/>
                <a:uFillTx/>
                <a:latin typeface="Arial"/>
                <a:cs typeface="Arial"/>
              </a:rPr>
              <a:t>,</a:t>
            </a:r>
            <a:r>
              <a:rPr lang="en-GB" sz="1400" dirty="0">
                <a:solidFill>
                  <a:prstClr val="black"/>
                </a:solidFill>
                <a:latin typeface="Arial"/>
                <a:cs typeface="Arial"/>
              </a:rPr>
              <a:t> 4707</a:t>
            </a:r>
            <a:r>
              <a:rPr kumimoji="0" lang="en-GB" sz="1400" b="0" i="0" u="none" strike="noStrike" kern="1200" cap="none" spc="0" normalizeH="0" baseline="0" noProof="0" dirty="0">
                <a:ln>
                  <a:noFill/>
                </a:ln>
                <a:solidFill>
                  <a:prstClr val="black"/>
                </a:solidFill>
                <a:effectLst/>
                <a:uLnTx/>
                <a:uFillTx/>
                <a:latin typeface="Arial"/>
                <a:cs typeface="Arial"/>
              </a:rPr>
              <a:t> staff REACT trained,</a:t>
            </a:r>
            <a:r>
              <a:rPr lang="en-GB" sz="1400" dirty="0">
                <a:solidFill>
                  <a:prstClr val="black"/>
                </a:solidFill>
                <a:latin typeface="Arial"/>
                <a:cs typeface="Arial"/>
              </a:rPr>
              <a:t> 98</a:t>
            </a:r>
            <a:r>
              <a:rPr kumimoji="0" lang="en-GB" sz="1400" b="0" i="0" u="none" strike="noStrike" kern="1200" cap="none" spc="0" normalizeH="0" baseline="0" noProof="0" dirty="0">
                <a:ln>
                  <a:noFill/>
                </a:ln>
                <a:solidFill>
                  <a:prstClr val="black"/>
                </a:solidFill>
                <a:effectLst/>
                <a:uLnTx/>
                <a:uFillTx/>
                <a:latin typeface="Arial"/>
                <a:cs typeface="Arial"/>
              </a:rPr>
              <a:t> bespoke </a:t>
            </a:r>
            <a:r>
              <a:rPr lang="en-GB" sz="1400" dirty="0">
                <a:solidFill>
                  <a:prstClr val="black"/>
                </a:solidFill>
                <a:latin typeface="Arial"/>
                <a:cs typeface="Arial"/>
              </a:rPr>
              <a:t>interventions for teams/services after adverse incident in past 12 months (46% increase on previous 12 months)</a:t>
            </a:r>
            <a:endParaRPr lang="en-GB" sz="1400" b="0" i="0" u="none" strike="noStrike" kern="1200" cap="none" spc="0" normalizeH="0" baseline="0" noProof="0" dirty="0">
              <a:ln>
                <a:noFill/>
              </a:ln>
              <a:solidFill>
                <a:prstClr val="black"/>
              </a:solidFill>
              <a:effectLst/>
              <a:uLnTx/>
              <a:uFillTx/>
              <a:latin typeface="Arial"/>
              <a:cs typeface="Arial"/>
            </a:endParaRPr>
          </a:p>
          <a:p>
            <a:pPr marL="285115" indent="-285115" defTabSz="554492">
              <a:spcAft>
                <a:spcPts val="1000"/>
              </a:spcAft>
              <a:buFont typeface="Arial" panose="020B0604020202020204" pitchFamily="34" charset="0"/>
              <a:buChar char="•"/>
              <a:defRPr/>
            </a:pPr>
            <a:r>
              <a:rPr lang="en-GB" sz="1400" b="1" dirty="0">
                <a:solidFill>
                  <a:prstClr val="black"/>
                </a:solidFill>
                <a:latin typeface="Arial"/>
                <a:cs typeface="Arial"/>
              </a:rPr>
              <a:t>730</a:t>
            </a:r>
            <a:r>
              <a:rPr kumimoji="0" lang="en-GB" sz="1400" b="1" i="0" u="none" strike="noStrike" kern="1200" cap="none" spc="0" normalizeH="0" baseline="0" noProof="0" dirty="0">
                <a:ln>
                  <a:noFill/>
                </a:ln>
                <a:solidFill>
                  <a:prstClr val="black"/>
                </a:solidFill>
                <a:effectLst/>
                <a:uLnTx/>
                <a:uFillTx/>
                <a:latin typeface="Arial"/>
                <a:cs typeface="Arial"/>
              </a:rPr>
              <a:t> Wellbeing Champions </a:t>
            </a:r>
            <a:r>
              <a:rPr kumimoji="0" lang="en-GB" sz="1400" b="0" i="0" u="none" strike="noStrike" kern="1200" cap="none" spc="0" normalizeH="0" baseline="0" noProof="0" dirty="0">
                <a:ln>
                  <a:noFill/>
                </a:ln>
                <a:solidFill>
                  <a:prstClr val="black"/>
                </a:solidFill>
                <a:effectLst/>
                <a:uLnTx/>
                <a:uFillTx/>
                <a:latin typeface="Arial"/>
                <a:cs typeface="Arial"/>
              </a:rPr>
              <a:t>(+</a:t>
            </a:r>
            <a:r>
              <a:rPr lang="en-GB" sz="1400" dirty="0">
                <a:solidFill>
                  <a:prstClr val="black"/>
                </a:solidFill>
                <a:latin typeface="Arial"/>
                <a:cs typeface="Arial"/>
              </a:rPr>
              <a:t>15%</a:t>
            </a:r>
            <a:r>
              <a:rPr kumimoji="0" lang="en-GB" sz="1400" b="0" i="0" u="none" strike="noStrike" kern="1200" cap="none" spc="0" normalizeH="0" baseline="0" noProof="0" dirty="0">
                <a:ln>
                  <a:noFill/>
                </a:ln>
                <a:solidFill>
                  <a:prstClr val="black"/>
                </a:solidFill>
                <a:effectLst/>
                <a:uLnTx/>
                <a:uFillTx/>
                <a:latin typeface="Arial"/>
                <a:cs typeface="Arial"/>
              </a:rPr>
              <a:t> </a:t>
            </a:r>
            <a:r>
              <a:rPr lang="en-GB" sz="1400" dirty="0">
                <a:solidFill>
                  <a:prstClr val="black"/>
                </a:solidFill>
                <a:latin typeface="Arial"/>
                <a:cs typeface="Arial"/>
              </a:rPr>
              <a:t>in last 12 months)</a:t>
            </a:r>
            <a:r>
              <a:rPr kumimoji="0" lang="en-GB" sz="1400" b="0" i="0" u="none" strike="noStrike" kern="1200" cap="none" spc="0" normalizeH="0" baseline="0" noProof="0" dirty="0">
                <a:ln>
                  <a:noFill/>
                </a:ln>
                <a:solidFill>
                  <a:prstClr val="black"/>
                </a:solidFill>
                <a:effectLst/>
                <a:uLnTx/>
                <a:uFillTx/>
                <a:latin typeface="Arial"/>
                <a:cs typeface="Arial"/>
              </a:rPr>
              <a:t> supporting teams with wellbeing info/signposting and health promotion activities– regular update workshops facilitated </a:t>
            </a:r>
            <a:endParaRPr lang="en-GB" sz="1400" b="0" i="0" u="none" strike="noStrike" kern="1200" cap="none" spc="0" normalizeH="0" baseline="0" noProof="0" dirty="0">
              <a:ln>
                <a:noFill/>
              </a:ln>
              <a:solidFill>
                <a:prstClr val="black"/>
              </a:solidFill>
              <a:effectLst/>
              <a:uLnTx/>
              <a:uFillTx/>
              <a:latin typeface="Arial"/>
              <a:cs typeface="Arial"/>
            </a:endParaRPr>
          </a:p>
          <a:p>
            <a:pPr marL="285115" marR="0" lvl="0" indent="-285115"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 training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use of work-related stress assessment and managing mental health at Work</a:t>
            </a:r>
            <a:endParaRPr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115" marR="0" lvl="0" indent="-285115"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Staff Wellbeing Forum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HB wide representation to share best practice/disseminate info across the HB with related presentations .</a:t>
            </a:r>
            <a:endParaRPr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a:stretch>
            <a:fillRect/>
          </a:stretch>
        </p:blipFill>
        <p:spPr>
          <a:xfrm>
            <a:off x="10785859" y="6391223"/>
            <a:ext cx="1335779" cy="450578"/>
          </a:xfrm>
          <a:prstGeom prst="rect">
            <a:avLst/>
          </a:prstGeom>
        </p:spPr>
      </p:pic>
    </p:spTree>
    <p:extLst>
      <p:ext uri="{BB962C8B-B14F-4D97-AF65-F5344CB8AC3E}">
        <p14:creationId xmlns:p14="http://schemas.microsoft.com/office/powerpoint/2010/main" val="905832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443" y="242"/>
            <a:ext cx="11340974" cy="1119594"/>
          </a:xfrm>
        </p:spPr>
        <p:txBody>
          <a:bodyPr>
            <a:normAutofit/>
          </a:bodyPr>
          <a:lstStyle/>
          <a:p>
            <a:r>
              <a:rPr lang="en-GB" sz="2000" b="1" dirty="0">
                <a:latin typeface="Arial" panose="020B0604020202020204" pitchFamily="34" charset="0"/>
                <a:cs typeface="Arial" panose="020B0604020202020204" pitchFamily="34" charset="0"/>
              </a:rPr>
              <a:t>Our Occupational Health Service supporting physical and mental health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1630061" y="626577"/>
            <a:ext cx="8067303" cy="2601829"/>
          </a:xfrm>
          <a:prstGeom prst="rect">
            <a:avLst/>
          </a:prstGeom>
        </p:spPr>
      </p:pic>
      <p:pic>
        <p:nvPicPr>
          <p:cNvPr id="3" name="Picture 2"/>
          <p:cNvPicPr>
            <a:picLocks noChangeAspect="1"/>
          </p:cNvPicPr>
          <p:nvPr/>
        </p:nvPicPr>
        <p:blipFill>
          <a:blip r:embed="rId4"/>
          <a:stretch>
            <a:fillRect/>
          </a:stretch>
        </p:blipFill>
        <p:spPr>
          <a:xfrm>
            <a:off x="10785859" y="6391223"/>
            <a:ext cx="1335779" cy="450578"/>
          </a:xfrm>
          <a:prstGeom prst="rect">
            <a:avLst/>
          </a:prstGeom>
        </p:spPr>
      </p:pic>
      <p:sp>
        <p:nvSpPr>
          <p:cNvPr id="5" name="Rectangle 4"/>
          <p:cNvSpPr/>
          <p:nvPr/>
        </p:nvSpPr>
        <p:spPr>
          <a:xfrm>
            <a:off x="429" y="3296826"/>
            <a:ext cx="11830385" cy="3318857"/>
          </a:xfrm>
          <a:prstGeom prst="rect">
            <a:avLst/>
          </a:prstGeom>
        </p:spPr>
        <p:txBody>
          <a:bodyPr wrap="square" lIns="91440" tIns="45720" rIns="91440" bIns="45720" anchor="t">
            <a:spAutoFit/>
          </a:bodyPr>
          <a:lstStyle/>
          <a:p>
            <a:pPr marL="285115" marR="0" lvl="0" indent="-285115"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OPAS G2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operating system = reduced waits for health clearance, more robust health surveillance programme &amp; reduced waits for reports to managers. Progressing application for SEQOHS accreditation </a:t>
            </a:r>
            <a:endParaRPr lang="en-US" dirty="0">
              <a:ea typeface="+mn-ea"/>
            </a:endParaRPr>
          </a:p>
          <a:p>
            <a:pPr marL="285115" indent="-285115">
              <a:spcAft>
                <a:spcPts val="1000"/>
              </a:spcAft>
              <a:buFont typeface="Arial" panose="020B0604020202020204" pitchFamily="34" charset="0"/>
              <a:buChar char="•"/>
              <a:defRPr/>
            </a:pPr>
            <a:r>
              <a:rPr kumimoji="0" lang="en-GB" sz="1400" b="1" i="0" u="none" strike="noStrike" kern="1200" cap="none" spc="0" normalizeH="0" baseline="0" noProof="0" dirty="0">
                <a:ln>
                  <a:noFill/>
                </a:ln>
                <a:solidFill>
                  <a:prstClr val="black"/>
                </a:solidFill>
                <a:effectLst/>
                <a:uLnTx/>
                <a:uFillTx/>
                <a:latin typeface="Arial"/>
                <a:cs typeface="Arial"/>
              </a:rPr>
              <a:t>OH waits (based on most available data) </a:t>
            </a:r>
            <a:r>
              <a:rPr kumimoji="0" lang="en-GB" sz="1400" b="0" i="0" u="none" strike="noStrike" kern="1200" cap="none" spc="0" normalizeH="0" baseline="0" noProof="0" dirty="0">
                <a:ln>
                  <a:noFill/>
                </a:ln>
                <a:solidFill>
                  <a:prstClr val="black"/>
                </a:solidFill>
                <a:effectLst/>
                <a:uLnTx/>
                <a:uFillTx/>
                <a:latin typeface="Arial"/>
                <a:cs typeface="Arial"/>
              </a:rPr>
              <a:t>– average wait for </a:t>
            </a:r>
            <a:r>
              <a:rPr lang="en-GB" sz="1400" dirty="0">
                <a:solidFill>
                  <a:prstClr val="black"/>
                </a:solidFill>
                <a:latin typeface="Arial"/>
                <a:cs typeface="Arial"/>
              </a:rPr>
              <a:t>appointment for </a:t>
            </a:r>
            <a:r>
              <a:rPr kumimoji="0" lang="en-GB" sz="1400" b="0" i="0" u="none" strike="noStrike" kern="1200" cap="none" spc="0" normalizeH="0" baseline="0" noProof="0" dirty="0">
                <a:ln>
                  <a:noFill/>
                </a:ln>
                <a:solidFill>
                  <a:prstClr val="black"/>
                </a:solidFill>
                <a:effectLst/>
                <a:uLnTx/>
                <a:uFillTx/>
                <a:latin typeface="Arial"/>
                <a:cs typeface="Arial"/>
              </a:rPr>
              <a:t>management referrals is</a:t>
            </a:r>
            <a:r>
              <a:rPr lang="en-GB" sz="1400" dirty="0">
                <a:solidFill>
                  <a:prstClr val="black"/>
                </a:solidFill>
                <a:latin typeface="Arial"/>
                <a:cs typeface="Arial"/>
              </a:rPr>
              <a:t> 5</a:t>
            </a:r>
            <a:r>
              <a:rPr kumimoji="0" lang="en-GB" sz="1400" b="0" i="0" u="none" strike="noStrike" kern="1200" cap="none" spc="0" normalizeH="0" baseline="0" noProof="0" dirty="0">
                <a:ln>
                  <a:noFill/>
                </a:ln>
                <a:solidFill>
                  <a:prstClr val="black"/>
                </a:solidFill>
                <a:effectLst/>
                <a:uLnTx/>
                <a:uFillTx/>
                <a:latin typeface="Arial"/>
                <a:cs typeface="Arial"/>
              </a:rPr>
              <a:t> working days as end of</a:t>
            </a:r>
            <a:r>
              <a:rPr lang="en-GB" sz="1400" dirty="0">
                <a:solidFill>
                  <a:prstClr val="black"/>
                </a:solidFill>
                <a:latin typeface="Arial"/>
                <a:cs typeface="Arial"/>
              </a:rPr>
              <a:t> June 2025. 11% increase in referrals past 12 months</a:t>
            </a:r>
          </a:p>
          <a:p>
            <a:pPr marL="285115" indent="-285115">
              <a:spcAft>
                <a:spcPts val="1000"/>
              </a:spcAft>
              <a:buFont typeface="Arial" panose="020B0604020202020204" pitchFamily="34" charset="0"/>
              <a:buChar char="•"/>
              <a:defRPr/>
            </a:pPr>
            <a:r>
              <a:rPr kumimoji="0" lang="en-GB" sz="1400" b="1" i="0" u="none" strike="noStrike" kern="1200" cap="none" spc="0" normalizeH="0" baseline="0" noProof="0" dirty="0">
                <a:ln>
                  <a:noFill/>
                </a:ln>
                <a:solidFill>
                  <a:prstClr val="black"/>
                </a:solidFill>
                <a:effectLst/>
                <a:uLnTx/>
                <a:uFillTx/>
                <a:latin typeface="Arial"/>
                <a:cs typeface="Arial"/>
              </a:rPr>
              <a:t>Work-based Physiotherapy support </a:t>
            </a:r>
            <a:r>
              <a:rPr kumimoji="0" lang="en-GB" sz="1400" b="0" i="0" u="none" strike="noStrike" kern="1200" cap="none" spc="0" normalizeH="0" baseline="0" noProof="0" dirty="0">
                <a:ln>
                  <a:noFill/>
                </a:ln>
                <a:solidFill>
                  <a:prstClr val="black"/>
                </a:solidFill>
                <a:effectLst/>
                <a:uLnTx/>
                <a:uFillTx/>
                <a:latin typeface="Arial"/>
                <a:cs typeface="Arial"/>
              </a:rPr>
              <a:t>- ergonomic assessments, early interventions and MSk advice. Leading on promoting health campaigns via Team Brief and other Comms</a:t>
            </a:r>
            <a:endParaRPr lang="en-GB" dirty="0">
              <a:solidFill>
                <a:prstClr val="black"/>
              </a:solidFill>
            </a:endParaRPr>
          </a:p>
          <a:p>
            <a:pPr marL="285115" indent="-285115">
              <a:spcAft>
                <a:spcPts val="1000"/>
              </a:spcAft>
              <a:buFont typeface="Arial" panose="020B0604020202020204" pitchFamily="34" charset="0"/>
              <a:buChar char="•"/>
              <a:defRPr/>
            </a:pPr>
            <a:r>
              <a:rPr kumimoji="0" lang="en-GB" sz="1400" b="0" i="0" u="none" strike="noStrike" kern="1200" cap="none" spc="0" normalizeH="0" baseline="0" noProof="0" dirty="0">
                <a:ln>
                  <a:noFill/>
                </a:ln>
                <a:solidFill>
                  <a:prstClr val="black"/>
                </a:solidFill>
                <a:effectLst/>
                <a:uLnTx/>
                <a:uFillTx/>
                <a:latin typeface="Arial"/>
                <a:cs typeface="Arial"/>
              </a:rPr>
              <a:t>SBU has the only </a:t>
            </a:r>
            <a:r>
              <a:rPr kumimoji="0" lang="en-GB" sz="1400" b="1" i="0" u="none" strike="noStrike" kern="1200" cap="none" spc="0" normalizeH="0" baseline="0" noProof="0" dirty="0">
                <a:ln>
                  <a:noFill/>
                </a:ln>
                <a:solidFill>
                  <a:prstClr val="black"/>
                </a:solidFill>
                <a:effectLst/>
                <a:uLnTx/>
                <a:uFillTx/>
                <a:latin typeface="Arial"/>
                <a:cs typeface="Arial"/>
              </a:rPr>
              <a:t>Occupational Health Service in Wales </a:t>
            </a:r>
            <a:r>
              <a:rPr kumimoji="0" lang="en-GB" sz="1400" b="0" i="0" u="none" strike="noStrike" kern="1200" cap="none" spc="0" normalizeH="0" baseline="0" noProof="0" dirty="0">
                <a:ln>
                  <a:noFill/>
                </a:ln>
                <a:solidFill>
                  <a:prstClr val="black"/>
                </a:solidFill>
                <a:effectLst/>
                <a:uLnTx/>
                <a:uFillTx/>
                <a:latin typeface="Arial"/>
                <a:cs typeface="Arial"/>
              </a:rPr>
              <a:t>with full complement of Nursing Team using ‘grow our own’ model. </a:t>
            </a:r>
            <a:r>
              <a:rPr lang="en-GB" sz="1400" dirty="0">
                <a:solidFill>
                  <a:prstClr val="black"/>
                </a:solidFill>
                <a:latin typeface="Arial"/>
                <a:cs typeface="Arial"/>
              </a:rPr>
              <a:t>Recently appointed substantive Specialty OH Doctor to support complex cases and lead clinical service developments</a:t>
            </a:r>
            <a:endParaRPr lang="en-GB" sz="1400" dirty="0">
              <a:solidFill>
                <a:prstClr val="black"/>
              </a:solidFill>
              <a:latin typeface="Arial" panose="020B0604020202020204" pitchFamily="34" charset="0"/>
              <a:cs typeface="Arial" panose="020B0604020202020204" pitchFamily="34" charset="0"/>
            </a:endParaRPr>
          </a:p>
          <a:p>
            <a:pPr marL="285115" indent="-285115">
              <a:spcAft>
                <a:spcPts val="1000"/>
              </a:spcAft>
              <a:buFont typeface="Arial" panose="020B0604020202020204" pitchFamily="34" charset="0"/>
              <a:buChar char="•"/>
              <a:defRPr/>
            </a:pPr>
            <a:r>
              <a:rPr lang="en-GB" sz="1400" b="1" dirty="0">
                <a:solidFill>
                  <a:prstClr val="black"/>
                </a:solidFill>
                <a:latin typeface="Arial"/>
                <a:ea typeface="Calibri"/>
                <a:cs typeface="Calibri"/>
              </a:rPr>
              <a:t>Staff Health Checks</a:t>
            </a:r>
            <a:r>
              <a:rPr lang="en-GB" sz="1400" dirty="0">
                <a:solidFill>
                  <a:prstClr val="black"/>
                </a:solidFill>
                <a:latin typeface="Arial"/>
                <a:ea typeface="Calibri"/>
                <a:cs typeface="Calibri"/>
              </a:rPr>
              <a:t> – implemented June 2024; 1139 staff attended in 12 months, after cholesterol blood test, for advice and early intervention. 1 year questionnaire currently being sent to evaluate effectiveness; early feedback suggests timely, helpful for identifying risk factors for underlying health issues and supporting onward GP discussions. </a:t>
            </a:r>
            <a:endParaRPr lang="en-GB" sz="1400" b="0" i="0" u="none" strike="noStrike" kern="1200" cap="none" spc="0" normalizeH="0" baseline="0" noProof="0" dirty="0">
              <a:ln>
                <a:noFill/>
              </a:ln>
              <a:solidFill>
                <a:prstClr val="black"/>
              </a:solidFill>
              <a:effectLst/>
              <a:uLnTx/>
              <a:uFillTx/>
              <a:latin typeface="Arial"/>
              <a:ea typeface="Calibri"/>
              <a:cs typeface="Calibri"/>
            </a:endParaRPr>
          </a:p>
          <a:p>
            <a:pPr marL="285115" marR="0" lvl="0" indent="-285115"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endParaRPr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8852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DC613-35F9-F108-C2F5-C2A94EB9B34A}"/>
              </a:ext>
            </a:extLst>
          </p:cNvPr>
          <p:cNvSpPr>
            <a:spLocks noGrp="1"/>
          </p:cNvSpPr>
          <p:nvPr>
            <p:ph type="title"/>
          </p:nvPr>
        </p:nvSpPr>
        <p:spPr/>
        <p:txBody>
          <a:bodyPr/>
          <a:lstStyle/>
          <a:p>
            <a:r>
              <a:rPr lang="en-GB" b="1" dirty="0">
                <a:ea typeface="Calibri Light"/>
                <a:cs typeface="Calibri Light"/>
              </a:rPr>
              <a:t>Increases in referrals to staff wellbeing service</a:t>
            </a:r>
            <a:endParaRPr lang="en-GB" b="1" dirty="0"/>
          </a:p>
        </p:txBody>
      </p:sp>
      <p:pic>
        <p:nvPicPr>
          <p:cNvPr id="7" name="Content Placeholder 6">
            <a:extLst>
              <a:ext uri="{FF2B5EF4-FFF2-40B4-BE49-F238E27FC236}">
                <a16:creationId xmlns:a16="http://schemas.microsoft.com/office/drawing/2014/main" id="{3ED54AED-6292-D31F-BA60-36E5EAD4B200}"/>
              </a:ext>
            </a:extLst>
          </p:cNvPr>
          <p:cNvPicPr>
            <a:picLocks noGrp="1" noChangeAspect="1"/>
          </p:cNvPicPr>
          <p:nvPr>
            <p:ph idx="1"/>
          </p:nvPr>
        </p:nvPicPr>
        <p:blipFill>
          <a:blip r:embed="rId2"/>
          <a:stretch>
            <a:fillRect/>
          </a:stretch>
        </p:blipFill>
        <p:spPr>
          <a:xfrm>
            <a:off x="1286715" y="1394872"/>
            <a:ext cx="9371125" cy="5356625"/>
          </a:xfrm>
          <a:prstGeom prst="rect">
            <a:avLst/>
          </a:prstGeom>
        </p:spPr>
      </p:pic>
    </p:spTree>
    <p:extLst>
      <p:ext uri="{BB962C8B-B14F-4D97-AF65-F5344CB8AC3E}">
        <p14:creationId xmlns:p14="http://schemas.microsoft.com/office/powerpoint/2010/main" val="3396082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9BDC862-833D-1B7E-DC8D-169730ED2BA8}"/>
              </a:ext>
            </a:extLst>
          </p:cNvPr>
          <p:cNvSpPr/>
          <p:nvPr/>
        </p:nvSpPr>
        <p:spPr>
          <a:xfrm>
            <a:off x="1187299" y="1250605"/>
            <a:ext cx="9819278" cy="646774"/>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34" tIns="45717" rIns="91434" bIns="45717" rtlCol="0" anchor="ctr"/>
          <a:lstStyle/>
          <a:p>
            <a:pPr algn="ctr">
              <a:defRPr/>
            </a:pPr>
            <a:r>
              <a:rPr kumimoji="0" lang="en-GB" b="1" i="0" u="none" strike="noStrike" kern="1200" cap="none" spc="0" normalizeH="0" baseline="0" noProof="0" dirty="0">
                <a:ln>
                  <a:noFill/>
                </a:ln>
                <a:solidFill>
                  <a:prstClr val="black"/>
                </a:solidFill>
                <a:effectLst/>
                <a:uLnTx/>
                <a:uFillTx/>
                <a:latin typeface="Arial"/>
                <a:ea typeface="Calibri"/>
                <a:cs typeface="Arial"/>
              </a:rPr>
              <a:t>EQ5DL Pre and Post Outcome Scores</a:t>
            </a:r>
            <a:r>
              <a:rPr lang="en-GB" b="1" dirty="0">
                <a:solidFill>
                  <a:prstClr val="black"/>
                </a:solidFill>
                <a:latin typeface="Arial"/>
                <a:ea typeface="Calibri"/>
                <a:cs typeface="Arial"/>
              </a:rPr>
              <a:t> – Demonstrating Effectiveness of Staff Wellbeing Service </a:t>
            </a:r>
            <a:endParaRPr kumimoji="0" lang="en-GB" b="1"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p:txBody>
      </p:sp>
      <p:pic>
        <p:nvPicPr>
          <p:cNvPr id="5" name="Picture 4" descr="A close-up of a logo&#10;&#10;Description automatically generated">
            <a:extLst>
              <a:ext uri="{FF2B5EF4-FFF2-40B4-BE49-F238E27FC236}">
                <a16:creationId xmlns:a16="http://schemas.microsoft.com/office/drawing/2014/main" id="{5D32952B-1726-CCDD-B7E1-3187CD356A76}"/>
              </a:ext>
            </a:extLst>
          </p:cNvPr>
          <p:cNvPicPr>
            <a:picLocks noChangeAspect="1"/>
          </p:cNvPicPr>
          <p:nvPr/>
        </p:nvPicPr>
        <p:blipFill>
          <a:blip r:embed="rId2"/>
          <a:stretch>
            <a:fillRect/>
          </a:stretch>
        </p:blipFill>
        <p:spPr>
          <a:xfrm>
            <a:off x="4741" y="5722"/>
            <a:ext cx="3671720" cy="1239781"/>
          </a:xfrm>
          <a:prstGeom prst="rect">
            <a:avLst/>
          </a:prstGeom>
        </p:spPr>
      </p:pic>
      <p:pic>
        <p:nvPicPr>
          <p:cNvPr id="6" name="Picture 5" descr="A close-up of a sign&#10;&#10;Description automatically generated">
            <a:extLst>
              <a:ext uri="{FF2B5EF4-FFF2-40B4-BE49-F238E27FC236}">
                <a16:creationId xmlns:a16="http://schemas.microsoft.com/office/drawing/2014/main" id="{9D8F8ABF-4BA4-3445-4831-3DE910F96E80}"/>
              </a:ext>
            </a:extLst>
          </p:cNvPr>
          <p:cNvPicPr>
            <a:picLocks noChangeAspect="1"/>
          </p:cNvPicPr>
          <p:nvPr/>
        </p:nvPicPr>
        <p:blipFill>
          <a:blip r:embed="rId3"/>
          <a:stretch>
            <a:fillRect/>
          </a:stretch>
        </p:blipFill>
        <p:spPr>
          <a:xfrm>
            <a:off x="8745558" y="85421"/>
            <a:ext cx="3297937" cy="1080383"/>
          </a:xfrm>
          <a:prstGeom prst="rect">
            <a:avLst/>
          </a:prstGeom>
        </p:spPr>
      </p:pic>
      <p:pic>
        <p:nvPicPr>
          <p:cNvPr id="2" name="Picture 1" descr="A graph with numbers and text&#10;&#10;Description automatically generated">
            <a:extLst>
              <a:ext uri="{FF2B5EF4-FFF2-40B4-BE49-F238E27FC236}">
                <a16:creationId xmlns:a16="http://schemas.microsoft.com/office/drawing/2014/main" id="{000E8E88-04B3-96CC-EA80-6EE5568EEBC0}"/>
              </a:ext>
            </a:extLst>
          </p:cNvPr>
          <p:cNvPicPr>
            <a:picLocks noChangeAspect="1"/>
          </p:cNvPicPr>
          <p:nvPr/>
        </p:nvPicPr>
        <p:blipFill>
          <a:blip r:embed="rId4"/>
          <a:stretch>
            <a:fillRect/>
          </a:stretch>
        </p:blipFill>
        <p:spPr>
          <a:xfrm>
            <a:off x="82194" y="2143812"/>
            <a:ext cx="6181174" cy="3858510"/>
          </a:xfrm>
          <a:prstGeom prst="rect">
            <a:avLst/>
          </a:prstGeom>
        </p:spPr>
      </p:pic>
      <p:pic>
        <p:nvPicPr>
          <p:cNvPr id="3" name="Picture 2">
            <a:extLst>
              <a:ext uri="{FF2B5EF4-FFF2-40B4-BE49-F238E27FC236}">
                <a16:creationId xmlns:a16="http://schemas.microsoft.com/office/drawing/2014/main" id="{9C3E259C-3E91-61C2-E155-E2E3E6C68903}"/>
              </a:ext>
            </a:extLst>
          </p:cNvPr>
          <p:cNvPicPr>
            <a:picLocks noChangeAspect="1"/>
          </p:cNvPicPr>
          <p:nvPr/>
        </p:nvPicPr>
        <p:blipFill>
          <a:blip r:embed="rId5"/>
          <a:stretch>
            <a:fillRect/>
          </a:stretch>
        </p:blipFill>
        <p:spPr>
          <a:xfrm>
            <a:off x="5701915" y="1891863"/>
            <a:ext cx="6499429" cy="4265264"/>
          </a:xfrm>
          <a:prstGeom prst="rect">
            <a:avLst/>
          </a:prstGeom>
        </p:spPr>
      </p:pic>
    </p:spTree>
    <p:extLst>
      <p:ext uri="{BB962C8B-B14F-4D97-AF65-F5344CB8AC3E}">
        <p14:creationId xmlns:p14="http://schemas.microsoft.com/office/powerpoint/2010/main" val="4100391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vert="horz" lIns="91440" tIns="45720" rIns="91440" bIns="45720" rtlCol="0" anchor="t">
            <a:noAutofit/>
          </a:bodyPr>
          <a:lstStyle/>
          <a:p>
            <a:r>
              <a:rPr lang="pt-BR" sz="4000" dirty="0">
                <a:latin typeface="Arial Black"/>
              </a:rPr>
              <a:t>Staff Health &amp; </a:t>
            </a:r>
            <a:r>
              <a:rPr lang="pt-BR" sz="4000" dirty="0" err="1">
                <a:latin typeface="Arial Black"/>
              </a:rPr>
              <a:t>Wellbeing</a:t>
            </a:r>
            <a:r>
              <a:rPr lang="pt-BR" sz="4000" dirty="0">
                <a:latin typeface="Arial Black"/>
              </a:rPr>
              <a:t> </a:t>
            </a:r>
            <a:r>
              <a:rPr lang="pt-BR" sz="4000" dirty="0" err="1">
                <a:latin typeface="Arial Black"/>
              </a:rPr>
              <a:t>Executive</a:t>
            </a:r>
            <a:r>
              <a:rPr lang="pt-BR" sz="4000" dirty="0">
                <a:latin typeface="Arial Black"/>
              </a:rPr>
              <a:t> </a:t>
            </a:r>
            <a:r>
              <a:rPr lang="pt-BR" sz="4000" dirty="0" err="1">
                <a:latin typeface="Arial Black"/>
              </a:rPr>
              <a:t>Summary</a:t>
            </a:r>
            <a:r>
              <a:rPr lang="pt-BR" sz="4000" dirty="0">
                <a:latin typeface="Arial Black"/>
              </a:rPr>
              <a:t>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vert="horz" lIns="91440" tIns="45720" rIns="91440" bIns="45720" rtlCol="0" anchor="t">
            <a:normAutofit fontScale="70000" lnSpcReduction="20000"/>
          </a:bodyPr>
          <a:lstStyle/>
          <a:p>
            <a:pPr marL="342900" lvl="0" indent="-342900">
              <a:lnSpc>
                <a:spcPct val="107000"/>
              </a:lnSpc>
              <a:spcAft>
                <a:spcPts val="800"/>
              </a:spcAft>
              <a:buFont typeface="Symbol" panose="05050102010706020507" pitchFamily="18" charset="2"/>
              <a:buChar char=""/>
            </a:pPr>
            <a:r>
              <a:rPr lang="en-GB" sz="2400" dirty="0"/>
              <a:t>Reflecting the themes of our People Strategy, staff wellbeing is a priority for the Health Board to ensure an engaged, motivated and healthy workforce that provides high quality and effective care for our patients</a:t>
            </a:r>
          </a:p>
          <a:p>
            <a:pPr marL="342900" lvl="0" indent="-342900">
              <a:lnSpc>
                <a:spcPct val="107000"/>
              </a:lnSpc>
              <a:spcAft>
                <a:spcPts val="800"/>
              </a:spcAft>
              <a:buFont typeface="Symbol" panose="05050102010706020507" pitchFamily="18" charset="2"/>
              <a:buChar char=""/>
            </a:pPr>
            <a:r>
              <a:rPr lang="en-GB" sz="2400" dirty="0">
                <a:latin typeface="Arial"/>
                <a:cs typeface="Arial"/>
              </a:rPr>
              <a:t>The Workforce and Organisational Development Directorate supports Service Groups using best practice in line with the Managing Attendance at Work Policy and evidence-based strategies to promote attendance at work and support the reduction of sickness absence</a:t>
            </a:r>
          </a:p>
          <a:p>
            <a:pPr marL="342900" indent="-342900">
              <a:lnSpc>
                <a:spcPct val="107000"/>
              </a:lnSpc>
              <a:spcAft>
                <a:spcPts val="800"/>
              </a:spcAft>
              <a:buFont typeface="Symbol" panose="05050102010706020507" pitchFamily="18" charset="2"/>
              <a:buChar char=""/>
            </a:pPr>
            <a:r>
              <a:rPr lang="en-GB" sz="2400" dirty="0">
                <a:latin typeface="Arial"/>
                <a:cs typeface="Arial"/>
              </a:rPr>
              <a:t>There is a continued focus across the organisation on pro-active absence management and increased collaboration with staff-side colleagues in areas of high sickness absence to support this approach. This has also been confirmed with Welsh Government as part of SBUHB Non-Pay Agreement</a:t>
            </a:r>
            <a:endParaRPr lang="en-GB" sz="2400" dirty="0"/>
          </a:p>
          <a:p>
            <a:pPr marL="342900" lvl="0" indent="-342900">
              <a:lnSpc>
                <a:spcPct val="107000"/>
              </a:lnSpc>
              <a:spcAft>
                <a:spcPts val="800"/>
              </a:spcAft>
              <a:buFont typeface="Symbol" panose="05050102010706020507" pitchFamily="18" charset="2"/>
              <a:buChar char=""/>
            </a:pPr>
            <a:r>
              <a:rPr lang="en-GB" sz="2400" dirty="0">
                <a:latin typeface="Arial"/>
                <a:cs typeface="Arial"/>
              </a:rPr>
              <a:t>Early intervention and prevention focused Occupational Health and Staff Wellbeing support is ensuring more staff are supported to manage their health whilst in work, reducing the need for sickness absence.</a:t>
            </a:r>
          </a:p>
          <a:p>
            <a:pPr marL="342900" lvl="0" indent="-342900">
              <a:lnSpc>
                <a:spcPct val="107000"/>
              </a:lnSpc>
              <a:spcAft>
                <a:spcPts val="800"/>
              </a:spcAft>
              <a:buFont typeface="Symbol" panose="05050102010706020507" pitchFamily="18" charset="2"/>
              <a:buChar char=""/>
            </a:pPr>
            <a:r>
              <a:rPr lang="en-GB" sz="2400" dirty="0"/>
              <a:t>The Occupational Health and Staff Wellbeing Service continue to deliver timely support for managers and staff with key KPI’s, developed between Welsh Government and staff-side, being consistently achieved. </a:t>
            </a:r>
          </a:p>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1763281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4FE9F-3A92-8E6D-30B2-4A39E914064B}"/>
              </a:ext>
            </a:extLst>
          </p:cNvPr>
          <p:cNvSpPr>
            <a:spLocks noGrp="1"/>
          </p:cNvSpPr>
          <p:nvPr>
            <p:ph type="title"/>
          </p:nvPr>
        </p:nvSpPr>
        <p:spPr/>
        <p:txBody>
          <a:bodyPr/>
          <a:lstStyle/>
          <a:p>
            <a:pPr algn="ctr"/>
            <a:r>
              <a:rPr lang="en-GB" b="1" dirty="0">
                <a:ea typeface="Calibri Light"/>
                <a:cs typeface="Calibri Light"/>
              </a:rPr>
              <a:t>Referrals for </a:t>
            </a:r>
            <a:r>
              <a:rPr lang="en-GB" b="1" dirty="0" err="1">
                <a:ea typeface="Calibri Light"/>
                <a:cs typeface="Calibri Light"/>
              </a:rPr>
              <a:t>TRiM</a:t>
            </a:r>
            <a:r>
              <a:rPr lang="en-GB" b="1" dirty="0">
                <a:ea typeface="Calibri Light"/>
                <a:cs typeface="Calibri Light"/>
              </a:rPr>
              <a:t> (trauma) support</a:t>
            </a:r>
            <a:endParaRPr lang="en-GB" dirty="0">
              <a:ea typeface="Calibri Light" panose="020F0302020204030204"/>
              <a:cs typeface="Calibri Light" panose="020F0302020204030204"/>
            </a:endParaRPr>
          </a:p>
        </p:txBody>
      </p:sp>
      <p:pic>
        <p:nvPicPr>
          <p:cNvPr id="4" name="Content Placeholder 3" descr="A graph with a line&#10;&#10;AI-generated content may be incorrect.">
            <a:extLst>
              <a:ext uri="{FF2B5EF4-FFF2-40B4-BE49-F238E27FC236}">
                <a16:creationId xmlns:a16="http://schemas.microsoft.com/office/drawing/2014/main" id="{F59F6DF4-2A7C-A78A-9D11-26020B670311}"/>
              </a:ext>
            </a:extLst>
          </p:cNvPr>
          <p:cNvPicPr>
            <a:picLocks noGrp="1" noChangeAspect="1"/>
          </p:cNvPicPr>
          <p:nvPr>
            <p:ph idx="1"/>
          </p:nvPr>
        </p:nvPicPr>
        <p:blipFill>
          <a:blip r:embed="rId2"/>
          <a:stretch>
            <a:fillRect/>
          </a:stretch>
        </p:blipFill>
        <p:spPr>
          <a:xfrm>
            <a:off x="1900051" y="1690688"/>
            <a:ext cx="8706987" cy="4980811"/>
          </a:xfrm>
          <a:prstGeom prst="rect">
            <a:avLst/>
          </a:prstGeom>
        </p:spPr>
      </p:pic>
    </p:spTree>
    <p:extLst>
      <p:ext uri="{BB962C8B-B14F-4D97-AF65-F5344CB8AC3E}">
        <p14:creationId xmlns:p14="http://schemas.microsoft.com/office/powerpoint/2010/main" val="1821042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98B605CD-76AC-8FCE-8408-D6A1A910C473}"/>
              </a:ext>
            </a:extLst>
          </p:cNvPr>
          <p:cNvSpPr/>
          <p:nvPr/>
        </p:nvSpPr>
        <p:spPr>
          <a:xfrm>
            <a:off x="4703478" y="2785285"/>
            <a:ext cx="2798182" cy="1353113"/>
          </a:xfrm>
          <a:prstGeom prst="ellipse">
            <a:avLst/>
          </a:prstGeom>
          <a:solidFill>
            <a:schemeClr val="accent1">
              <a:lumMod val="20000"/>
              <a:lumOff val="80000"/>
            </a:schemeClr>
          </a:solidFill>
          <a:ln>
            <a:solidFill>
              <a:schemeClr val="bg1"/>
            </a:solidFill>
          </a:ln>
        </p:spPr>
        <p:style>
          <a:lnRef idx="1">
            <a:schemeClr val="accent5"/>
          </a:lnRef>
          <a:fillRef idx="2">
            <a:schemeClr val="accent5"/>
          </a:fillRef>
          <a:effectRef idx="1">
            <a:schemeClr val="accent5"/>
          </a:effectRef>
          <a:fontRef idx="minor">
            <a:schemeClr val="dk1"/>
          </a:fontRef>
        </p:style>
        <p:txBody>
          <a:bodyPr rot="0" spcFirstLastPara="0" vert="horz" wrap="square" lIns="91434" tIns="45717" rIns="91434" bIns="45717" numCol="1" spcCol="0" rtlCol="0" fromWordArt="0" anchor="ctr" anchorCtr="0" forceAA="0" compatLnSpc="1">
            <a:prstTxWarp prst="textNoShape">
              <a:avLst/>
            </a:prstTxWarp>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2500" b="1" i="0" u="sng" strike="noStrike" kern="1200" cap="none" spc="0" normalizeH="0" baseline="0" noProof="0" dirty="0">
                <a:ln>
                  <a:noFill/>
                </a:ln>
                <a:solidFill>
                  <a:srgbClr val="000000"/>
                </a:solidFill>
                <a:effectLst/>
                <a:uLnTx/>
                <a:uFillTx/>
                <a:latin typeface="Calibri" panose="020F0502020204030204"/>
                <a:ea typeface="Calibri"/>
                <a:cs typeface="Calibri"/>
              </a:rPr>
              <a:t>Preventative Interventions</a:t>
            </a:r>
          </a:p>
        </p:txBody>
      </p:sp>
      <p:cxnSp>
        <p:nvCxnSpPr>
          <p:cNvPr id="5" name="Straight Arrow Connector 4">
            <a:extLst>
              <a:ext uri="{FF2B5EF4-FFF2-40B4-BE49-F238E27FC236}">
                <a16:creationId xmlns:a16="http://schemas.microsoft.com/office/drawing/2014/main" id="{9CA08995-98E9-8C9D-6225-589D457B9815}"/>
              </a:ext>
            </a:extLst>
          </p:cNvPr>
          <p:cNvCxnSpPr/>
          <p:nvPr/>
        </p:nvCxnSpPr>
        <p:spPr>
          <a:xfrm flipH="1" flipV="1">
            <a:off x="4699272" y="1981826"/>
            <a:ext cx="545451" cy="95059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6" name="Rectangle: Rounded Corners 5">
            <a:extLst>
              <a:ext uri="{FF2B5EF4-FFF2-40B4-BE49-F238E27FC236}">
                <a16:creationId xmlns:a16="http://schemas.microsoft.com/office/drawing/2014/main" id="{9C62A538-0B86-82B0-FC18-3A1371CCD226}"/>
              </a:ext>
            </a:extLst>
          </p:cNvPr>
          <p:cNvSpPr/>
          <p:nvPr/>
        </p:nvSpPr>
        <p:spPr>
          <a:xfrm>
            <a:off x="1149917" y="1221982"/>
            <a:ext cx="1760359" cy="64371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React &amp; Suicide Prevention</a:t>
            </a:r>
            <a:endParaRPr kumimoji="0" lang="en-US" sz="1800" b="1"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9" name="Rectangle: Rounded Corners 8">
            <a:extLst>
              <a:ext uri="{FF2B5EF4-FFF2-40B4-BE49-F238E27FC236}">
                <a16:creationId xmlns:a16="http://schemas.microsoft.com/office/drawing/2014/main" id="{0940C7BD-B32B-53F6-F7B1-ACF1648C8979}"/>
              </a:ext>
            </a:extLst>
          </p:cNvPr>
          <p:cNvSpPr/>
          <p:nvPr/>
        </p:nvSpPr>
        <p:spPr>
          <a:xfrm>
            <a:off x="5209251" y="328666"/>
            <a:ext cx="1773496" cy="972138"/>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Wellbeing Champion Network</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0" name="Rectangle: Rounded Corners 9">
            <a:extLst>
              <a:ext uri="{FF2B5EF4-FFF2-40B4-BE49-F238E27FC236}">
                <a16:creationId xmlns:a16="http://schemas.microsoft.com/office/drawing/2014/main" id="{E074B42A-C003-8CAA-B5EF-2EE504177B6C}"/>
              </a:ext>
            </a:extLst>
          </p:cNvPr>
          <p:cNvSpPr/>
          <p:nvPr/>
        </p:nvSpPr>
        <p:spPr>
          <a:xfrm>
            <a:off x="1215602" y="4401139"/>
            <a:ext cx="1694673" cy="801354"/>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err="1">
                <a:ln>
                  <a:noFill/>
                </a:ln>
                <a:solidFill>
                  <a:srgbClr val="000000"/>
                </a:solidFill>
                <a:effectLst/>
                <a:uLnTx/>
                <a:uFillTx/>
                <a:latin typeface="Calibri" panose="020F0502020204030204"/>
                <a:ea typeface="Calibri"/>
                <a:cs typeface="Calibri"/>
              </a:rPr>
              <a:t>TRiM</a:t>
            </a:r>
            <a:endParaRPr kumimoji="0" lang="en-US" sz="1800" b="1" i="0" u="none" strike="noStrike" kern="1200" cap="none" spc="0" normalizeH="0" baseline="0" noProof="0" err="1">
              <a:ln>
                <a:noFill/>
              </a:ln>
              <a:solidFill>
                <a:srgbClr val="000000"/>
              </a:solidFill>
              <a:effectLst/>
              <a:uLnTx/>
              <a:uFillTx/>
              <a:latin typeface="Calibri" panose="020F0502020204030204"/>
              <a:ea typeface="+mn-ea"/>
              <a:cs typeface="+mn-cs"/>
            </a:endParaRPr>
          </a:p>
        </p:txBody>
      </p:sp>
      <p:sp>
        <p:nvSpPr>
          <p:cNvPr id="11" name="Rectangle: Rounded Corners 10">
            <a:extLst>
              <a:ext uri="{FF2B5EF4-FFF2-40B4-BE49-F238E27FC236}">
                <a16:creationId xmlns:a16="http://schemas.microsoft.com/office/drawing/2014/main" id="{9EDE7B34-426C-8E19-7A14-3FD9FB8F9B91}"/>
              </a:ext>
            </a:extLst>
          </p:cNvPr>
          <p:cNvSpPr/>
          <p:nvPr/>
        </p:nvSpPr>
        <p:spPr>
          <a:xfrm>
            <a:off x="414244" y="3048027"/>
            <a:ext cx="1655262" cy="1011548"/>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Mindful &amp; Meaningful Living course</a:t>
            </a:r>
            <a:endParaRPr kumimoji="0" lang="en-GB" sz="1800" b="1" i="0" u="none" strike="noStrike" kern="1200" cap="none" spc="0" normalizeH="0" baseline="0" noProof="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2" name="Rectangle: Rounded Corners 11">
            <a:extLst>
              <a:ext uri="{FF2B5EF4-FFF2-40B4-BE49-F238E27FC236}">
                <a16:creationId xmlns:a16="http://schemas.microsoft.com/office/drawing/2014/main" id="{552CBED8-5E4C-35D0-6BD9-70BF3B845640}"/>
              </a:ext>
            </a:extLst>
          </p:cNvPr>
          <p:cNvSpPr/>
          <p:nvPr/>
        </p:nvSpPr>
        <p:spPr>
          <a:xfrm>
            <a:off x="5301210" y="5478373"/>
            <a:ext cx="1602716" cy="1169192"/>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Managing your </a:t>
            </a:r>
            <a:r>
              <a:rPr lang="en-GB" b="1" dirty="0">
                <a:solidFill>
                  <a:srgbClr val="000000"/>
                </a:solidFill>
                <a:latin typeface="Calibri" panose="020F0502020204030204"/>
                <a:ea typeface="Calibri"/>
                <a:cs typeface="Calibri"/>
              </a:rPr>
              <a:t>Wellbeing</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 course</a:t>
            </a:r>
          </a:p>
        </p:txBody>
      </p:sp>
      <p:sp>
        <p:nvSpPr>
          <p:cNvPr id="14" name="Rectangle: Rounded Corners 13">
            <a:extLst>
              <a:ext uri="{FF2B5EF4-FFF2-40B4-BE49-F238E27FC236}">
                <a16:creationId xmlns:a16="http://schemas.microsoft.com/office/drawing/2014/main" id="{55E4B022-8B29-41CE-57DA-392A63C08E76}"/>
              </a:ext>
            </a:extLst>
          </p:cNvPr>
          <p:cNvSpPr/>
          <p:nvPr/>
        </p:nvSpPr>
        <p:spPr>
          <a:xfrm>
            <a:off x="7179803" y="5255042"/>
            <a:ext cx="2193881" cy="1064097"/>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Work-related Stress Risk Assessment Training </a:t>
            </a: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5" name="Rectangle: Rounded Corners 14">
            <a:extLst>
              <a:ext uri="{FF2B5EF4-FFF2-40B4-BE49-F238E27FC236}">
                <a16:creationId xmlns:a16="http://schemas.microsoft.com/office/drawing/2014/main" id="{07BECF21-3795-B092-3B51-D6C5B8FE2D42}"/>
              </a:ext>
            </a:extLst>
          </p:cNvPr>
          <p:cNvSpPr/>
          <p:nvPr/>
        </p:nvSpPr>
        <p:spPr>
          <a:xfrm>
            <a:off x="3028509" y="5255043"/>
            <a:ext cx="1983691" cy="1064097"/>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Mental Health Awareness training </a:t>
            </a:r>
            <a:endParaRPr kumimoji="0" lang="en-US" sz="1800" b="1"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6" name="Rectangle: Rounded Corners 15">
            <a:extLst>
              <a:ext uri="{FF2B5EF4-FFF2-40B4-BE49-F238E27FC236}">
                <a16:creationId xmlns:a16="http://schemas.microsoft.com/office/drawing/2014/main" id="{BBABEF2E-3010-505C-C46D-F3718948AD5C}"/>
              </a:ext>
            </a:extLst>
          </p:cNvPr>
          <p:cNvSpPr/>
          <p:nvPr/>
        </p:nvSpPr>
        <p:spPr>
          <a:xfrm>
            <a:off x="808355" y="2062750"/>
            <a:ext cx="1471344" cy="722535"/>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Menopause Workshops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7" name="Rectangle: Rounded Corners 16">
            <a:extLst>
              <a:ext uri="{FF2B5EF4-FFF2-40B4-BE49-F238E27FC236}">
                <a16:creationId xmlns:a16="http://schemas.microsoft.com/office/drawing/2014/main" id="{C640D787-9BF6-72FD-C390-123A136A5166}"/>
              </a:ext>
            </a:extLst>
          </p:cNvPr>
          <p:cNvSpPr/>
          <p:nvPr/>
        </p:nvSpPr>
        <p:spPr>
          <a:xfrm>
            <a:off x="10385234" y="3048026"/>
            <a:ext cx="1576440" cy="998412"/>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Steps to Wellbeing webinars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8" name="Rectangle: Rounded Corners 17">
            <a:extLst>
              <a:ext uri="{FF2B5EF4-FFF2-40B4-BE49-F238E27FC236}">
                <a16:creationId xmlns:a16="http://schemas.microsoft.com/office/drawing/2014/main" id="{28D644BE-F365-8459-4D4B-38ED668B16C5}"/>
              </a:ext>
            </a:extLst>
          </p:cNvPr>
          <p:cNvSpPr/>
          <p:nvPr/>
        </p:nvSpPr>
        <p:spPr>
          <a:xfrm>
            <a:off x="9820342" y="1944517"/>
            <a:ext cx="1707811" cy="788220"/>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My Health Passport</a:t>
            </a:r>
            <a:endParaRPr kumimoji="0" lang="en-GB" sz="1800" b="1" i="0" u="none" strike="noStrike" kern="1200" cap="none" spc="0" normalizeH="0" baseline="0" noProof="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9" name="Rectangle: Rounded Corners 18">
            <a:extLst>
              <a:ext uri="{FF2B5EF4-FFF2-40B4-BE49-F238E27FC236}">
                <a16:creationId xmlns:a16="http://schemas.microsoft.com/office/drawing/2014/main" id="{AED553D6-E65E-3EB4-0906-09979C3A6527}"/>
              </a:ext>
            </a:extLst>
          </p:cNvPr>
          <p:cNvSpPr/>
          <p:nvPr/>
        </p:nvSpPr>
        <p:spPr>
          <a:xfrm>
            <a:off x="9124079" y="1103747"/>
            <a:ext cx="1681538" cy="630576"/>
          </a:xfrm>
          <a:prstGeom prst="roundRect">
            <a:avLst/>
          </a:prstGeom>
          <a:ln>
            <a:solidFill>
              <a:schemeClr val="accent1"/>
            </a:solidFill>
          </a:ln>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Staff Health Checks</a:t>
            </a:r>
            <a:endParaRPr kumimoji="0" lang="en-GB" sz="1800" b="1" i="0" u="none" strike="noStrike" kern="1200" cap="none" spc="0" normalizeH="0" baseline="0" noProof="0">
              <a:ln>
                <a:noFill/>
              </a:ln>
              <a:solidFill>
                <a:prstClr val="black"/>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20" name="Rectangle: Rounded Corners 19">
            <a:extLst>
              <a:ext uri="{FF2B5EF4-FFF2-40B4-BE49-F238E27FC236}">
                <a16:creationId xmlns:a16="http://schemas.microsoft.com/office/drawing/2014/main" id="{6A1ECE9E-D760-8FD2-E02C-798B36AA028A}"/>
              </a:ext>
            </a:extLst>
          </p:cNvPr>
          <p:cNvSpPr/>
          <p:nvPr/>
        </p:nvSpPr>
        <p:spPr>
          <a:xfrm>
            <a:off x="9281724" y="4427410"/>
            <a:ext cx="1812907" cy="788221"/>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Men’s Health Forum</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21" name="Rectangle: Rounded Corners 20">
            <a:extLst>
              <a:ext uri="{FF2B5EF4-FFF2-40B4-BE49-F238E27FC236}">
                <a16:creationId xmlns:a16="http://schemas.microsoft.com/office/drawing/2014/main" id="{C9C502F8-A6FE-18D9-CFA7-A9A44A50AA5D}"/>
              </a:ext>
            </a:extLst>
          </p:cNvPr>
          <p:cNvSpPr/>
          <p:nvPr/>
        </p:nvSpPr>
        <p:spPr>
          <a:xfrm>
            <a:off x="7350582" y="420624"/>
            <a:ext cx="1681537" cy="867041"/>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Compassion Rounds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22" name="Rectangle: Rounded Corners 21">
            <a:extLst>
              <a:ext uri="{FF2B5EF4-FFF2-40B4-BE49-F238E27FC236}">
                <a16:creationId xmlns:a16="http://schemas.microsoft.com/office/drawing/2014/main" id="{53878D49-E6F6-A906-050B-F35524868EBD}"/>
              </a:ext>
            </a:extLst>
          </p:cNvPr>
          <p:cNvSpPr/>
          <p:nvPr/>
        </p:nvSpPr>
        <p:spPr>
          <a:xfrm>
            <a:off x="3028508" y="420625"/>
            <a:ext cx="1826044" cy="880179"/>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GTEP sessions (accumulative stress)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cxnSp>
        <p:nvCxnSpPr>
          <p:cNvPr id="24" name="Straight Arrow Connector 23">
            <a:extLst>
              <a:ext uri="{FF2B5EF4-FFF2-40B4-BE49-F238E27FC236}">
                <a16:creationId xmlns:a16="http://schemas.microsoft.com/office/drawing/2014/main" id="{3EF88C6F-3087-1687-6A0A-573B45E25F7B}"/>
              </a:ext>
            </a:extLst>
          </p:cNvPr>
          <p:cNvCxnSpPr>
            <a:cxnSpLocks/>
          </p:cNvCxnSpPr>
          <p:nvPr/>
        </p:nvCxnSpPr>
        <p:spPr>
          <a:xfrm flipH="1" flipV="1">
            <a:off x="6026108" y="1705949"/>
            <a:ext cx="33108" cy="109510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64F2BF7C-92CA-56C5-40BE-AA8EB63B65CF}"/>
              </a:ext>
            </a:extLst>
          </p:cNvPr>
          <p:cNvCxnSpPr>
            <a:cxnSpLocks/>
          </p:cNvCxnSpPr>
          <p:nvPr/>
        </p:nvCxnSpPr>
        <p:spPr>
          <a:xfrm flipH="1" flipV="1">
            <a:off x="3911052" y="2428483"/>
            <a:ext cx="900150" cy="79294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6" name="Straight Arrow Connector 25">
            <a:extLst>
              <a:ext uri="{FF2B5EF4-FFF2-40B4-BE49-F238E27FC236}">
                <a16:creationId xmlns:a16="http://schemas.microsoft.com/office/drawing/2014/main" id="{0231A2D7-06A1-8617-C6FD-AAC29DE20928}"/>
              </a:ext>
            </a:extLst>
          </p:cNvPr>
          <p:cNvCxnSpPr>
            <a:cxnSpLocks/>
          </p:cNvCxnSpPr>
          <p:nvPr/>
        </p:nvCxnSpPr>
        <p:spPr>
          <a:xfrm flipV="1">
            <a:off x="6847436" y="1889866"/>
            <a:ext cx="584331" cy="100314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72735E18-725C-0859-0D5A-42911D9FBC3A}"/>
              </a:ext>
            </a:extLst>
          </p:cNvPr>
          <p:cNvCxnSpPr>
            <a:cxnSpLocks/>
          </p:cNvCxnSpPr>
          <p:nvPr/>
        </p:nvCxnSpPr>
        <p:spPr>
          <a:xfrm flipV="1">
            <a:off x="7307233" y="2297114"/>
            <a:ext cx="925892" cy="83236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a:extLst>
              <a:ext uri="{FF2B5EF4-FFF2-40B4-BE49-F238E27FC236}">
                <a16:creationId xmlns:a16="http://schemas.microsoft.com/office/drawing/2014/main" id="{32198FA3-EAC3-672B-CA78-256A2BAC30CE}"/>
              </a:ext>
            </a:extLst>
          </p:cNvPr>
          <p:cNvCxnSpPr>
            <a:cxnSpLocks/>
          </p:cNvCxnSpPr>
          <p:nvPr/>
        </p:nvCxnSpPr>
        <p:spPr>
          <a:xfrm flipH="1">
            <a:off x="3070285" y="3536722"/>
            <a:ext cx="1675232" cy="84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9" name="Straight Arrow Connector 28">
            <a:extLst>
              <a:ext uri="{FF2B5EF4-FFF2-40B4-BE49-F238E27FC236}">
                <a16:creationId xmlns:a16="http://schemas.microsoft.com/office/drawing/2014/main" id="{E2C20CBA-CD99-F7E7-D9B7-7B84404DE241}"/>
              </a:ext>
            </a:extLst>
          </p:cNvPr>
          <p:cNvCxnSpPr>
            <a:cxnSpLocks/>
          </p:cNvCxnSpPr>
          <p:nvPr/>
        </p:nvCxnSpPr>
        <p:spPr>
          <a:xfrm flipH="1">
            <a:off x="4186928" y="3878285"/>
            <a:ext cx="781917" cy="100681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0" name="Straight Arrow Connector 29">
            <a:extLst>
              <a:ext uri="{FF2B5EF4-FFF2-40B4-BE49-F238E27FC236}">
                <a16:creationId xmlns:a16="http://schemas.microsoft.com/office/drawing/2014/main" id="{E1E149D1-9A46-0D16-E940-D17150346CA5}"/>
              </a:ext>
            </a:extLst>
          </p:cNvPr>
          <p:cNvCxnSpPr>
            <a:cxnSpLocks/>
          </p:cNvCxnSpPr>
          <p:nvPr/>
        </p:nvCxnSpPr>
        <p:spPr>
          <a:xfrm>
            <a:off x="6124903" y="4141024"/>
            <a:ext cx="6302" cy="103308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1" name="Straight Arrow Connector 30">
            <a:extLst>
              <a:ext uri="{FF2B5EF4-FFF2-40B4-BE49-F238E27FC236}">
                <a16:creationId xmlns:a16="http://schemas.microsoft.com/office/drawing/2014/main" id="{AF75744D-4DF0-2CE0-E82C-EB510C91281E}"/>
              </a:ext>
            </a:extLst>
          </p:cNvPr>
          <p:cNvCxnSpPr>
            <a:cxnSpLocks/>
          </p:cNvCxnSpPr>
          <p:nvPr/>
        </p:nvCxnSpPr>
        <p:spPr>
          <a:xfrm>
            <a:off x="7189000" y="3865148"/>
            <a:ext cx="741974" cy="100681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a:extLst>
              <a:ext uri="{FF2B5EF4-FFF2-40B4-BE49-F238E27FC236}">
                <a16:creationId xmlns:a16="http://schemas.microsoft.com/office/drawing/2014/main" id="{B9937FE8-68CF-9E27-E483-78C9E81AC935}"/>
              </a:ext>
            </a:extLst>
          </p:cNvPr>
          <p:cNvCxnSpPr>
            <a:cxnSpLocks/>
          </p:cNvCxnSpPr>
          <p:nvPr/>
        </p:nvCxnSpPr>
        <p:spPr>
          <a:xfrm flipH="1">
            <a:off x="3582627" y="3746915"/>
            <a:ext cx="1254849" cy="49447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20182FDC-CDC6-794E-6465-4C4754520292}"/>
              </a:ext>
            </a:extLst>
          </p:cNvPr>
          <p:cNvCxnSpPr>
            <a:cxnSpLocks/>
          </p:cNvCxnSpPr>
          <p:nvPr/>
        </p:nvCxnSpPr>
        <p:spPr>
          <a:xfrm>
            <a:off x="7386056" y="3746915"/>
            <a:ext cx="991579" cy="59956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a:extLst>
              <a:ext uri="{FF2B5EF4-FFF2-40B4-BE49-F238E27FC236}">
                <a16:creationId xmlns:a16="http://schemas.microsoft.com/office/drawing/2014/main" id="{1DC6E531-3EDD-4444-0272-28E2099BD7B3}"/>
              </a:ext>
            </a:extLst>
          </p:cNvPr>
          <p:cNvCxnSpPr>
            <a:cxnSpLocks/>
          </p:cNvCxnSpPr>
          <p:nvPr/>
        </p:nvCxnSpPr>
        <p:spPr>
          <a:xfrm>
            <a:off x="7504287" y="3536721"/>
            <a:ext cx="1858622" cy="840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335186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00" b="1" dirty="0"/>
              <a:t>Most Recent HPMA Wales Awards Winners</a:t>
            </a:r>
          </a:p>
        </p:txBody>
      </p:sp>
      <p:sp>
        <p:nvSpPr>
          <p:cNvPr id="5" name="Content Placeholder 4"/>
          <p:cNvSpPr>
            <a:spLocks noGrp="1"/>
          </p:cNvSpPr>
          <p:nvPr>
            <p:ph sz="half" idx="1"/>
          </p:nvPr>
        </p:nvSpPr>
        <p:spPr/>
        <p:txBody>
          <a:bodyPr>
            <a:normAutofit fontScale="70000" lnSpcReduction="20000"/>
          </a:bodyPr>
          <a:lstStyle/>
          <a:p>
            <a:r>
              <a:rPr lang="en-GB" sz="2911" b="1" dirty="0"/>
              <a:t>Employee Engagement </a:t>
            </a:r>
            <a:r>
              <a:rPr lang="en-GB" sz="2911" dirty="0"/>
              <a:t>- Navigating a Trauma Pathway the Swansea Bay Way </a:t>
            </a:r>
          </a:p>
          <a:p>
            <a:r>
              <a:rPr lang="en-GB" sz="2911" b="1" dirty="0"/>
              <a:t>Wellbeing</a:t>
            </a:r>
            <a:r>
              <a:rPr lang="en-GB" sz="2911" dirty="0"/>
              <a:t>: Sharing Hope - The Art Of Healing Together staff wellbeing initiative</a:t>
            </a:r>
          </a:p>
          <a:p>
            <a:r>
              <a:rPr lang="en-GB" sz="2911" b="1" dirty="0"/>
              <a:t>Wellbeing Highly Commended </a:t>
            </a:r>
            <a:r>
              <a:rPr lang="en-GB" sz="2911" dirty="0"/>
              <a:t>– Swansea Bay Prevention of Staff Suicide</a:t>
            </a:r>
            <a:r>
              <a:rPr lang="en-GB" b="1" dirty="0"/>
              <a:t> </a:t>
            </a:r>
          </a:p>
          <a:p>
            <a:r>
              <a:rPr lang="en-GB" sz="2668" b="1" dirty="0"/>
              <a:t>Recruitment Team of the Year</a:t>
            </a:r>
            <a:r>
              <a:rPr lang="en-GB" sz="2668" dirty="0"/>
              <a:t>: Central Resourcing and Overseas Nurse Recruitment Team - Reducing Variable Pay costs by Reducing Nurse and HCSW Vacancy Gap and Red.</a:t>
            </a:r>
          </a:p>
          <a:p>
            <a:r>
              <a:rPr lang="en-GB" sz="2668" b="1" dirty="0"/>
              <a:t>Partnership working with Trade Unions </a:t>
            </a:r>
            <a:r>
              <a:rPr lang="en-GB" sz="2668" dirty="0"/>
              <a:t>- Working Together as part of our One Bay Way: Our Trade Union Compact </a:t>
            </a:r>
          </a:p>
          <a:p>
            <a:endParaRPr lang="en-GB" dirty="0"/>
          </a:p>
          <a:p>
            <a:endParaRPr lang="en-GB" dirty="0"/>
          </a:p>
        </p:txBody>
      </p:sp>
      <p:pic>
        <p:nvPicPr>
          <p:cNvPr id="7" name="Content Placeholder 18"/>
          <p:cNvPicPr>
            <a:picLocks noGrp="1" noChangeAspect="1"/>
          </p:cNvPicPr>
          <p:nvPr>
            <p:ph sz="half" idx="2"/>
          </p:nvPr>
        </p:nvPicPr>
        <p:blipFill>
          <a:blip r:embed="rId2"/>
          <a:stretch>
            <a:fillRect/>
          </a:stretch>
        </p:blipFill>
        <p:spPr>
          <a:xfrm>
            <a:off x="6172051" y="2539247"/>
            <a:ext cx="5181044" cy="2924110"/>
          </a:xfrm>
          <a:prstGeom prst="rect">
            <a:avLst/>
          </a:prstGeom>
        </p:spPr>
      </p:pic>
      <p:pic>
        <p:nvPicPr>
          <p:cNvPr id="8" name="Picture 7"/>
          <p:cNvPicPr>
            <a:picLocks noChangeAspect="1"/>
          </p:cNvPicPr>
          <p:nvPr/>
        </p:nvPicPr>
        <p:blipFill>
          <a:blip r:embed="rId3"/>
          <a:stretch>
            <a:fillRect/>
          </a:stretch>
        </p:blipFill>
        <p:spPr>
          <a:xfrm>
            <a:off x="9244166" y="699311"/>
            <a:ext cx="2119780" cy="1126314"/>
          </a:xfrm>
          <a:prstGeom prst="rect">
            <a:avLst/>
          </a:prstGeom>
        </p:spPr>
      </p:pic>
    </p:spTree>
    <p:extLst>
      <p:ext uri="{BB962C8B-B14F-4D97-AF65-F5344CB8AC3E}">
        <p14:creationId xmlns:p14="http://schemas.microsoft.com/office/powerpoint/2010/main" val="3292142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453841" y="154778"/>
            <a:ext cx="4566224" cy="1695097"/>
          </a:xfrm>
          <a:prstGeom prst="rect">
            <a:avLst/>
          </a:prstGeom>
        </p:spPr>
      </p:pic>
      <p:pic>
        <p:nvPicPr>
          <p:cNvPr id="4" name="Picture 3"/>
          <p:cNvPicPr>
            <a:picLocks noChangeAspect="1"/>
          </p:cNvPicPr>
          <p:nvPr/>
        </p:nvPicPr>
        <p:blipFill>
          <a:blip r:embed="rId3"/>
          <a:stretch>
            <a:fillRect/>
          </a:stretch>
        </p:blipFill>
        <p:spPr>
          <a:xfrm>
            <a:off x="177260" y="692668"/>
            <a:ext cx="6564149" cy="5997732"/>
          </a:xfrm>
          <a:prstGeom prst="rect">
            <a:avLst/>
          </a:prstGeom>
        </p:spPr>
      </p:pic>
      <p:pic>
        <p:nvPicPr>
          <p:cNvPr id="5" name="Picture 4"/>
          <p:cNvPicPr>
            <a:picLocks noChangeAspect="1"/>
          </p:cNvPicPr>
          <p:nvPr/>
        </p:nvPicPr>
        <p:blipFill>
          <a:blip r:embed="rId4"/>
          <a:stretch>
            <a:fillRect/>
          </a:stretch>
        </p:blipFill>
        <p:spPr>
          <a:xfrm>
            <a:off x="7295799" y="2484713"/>
            <a:ext cx="4803416" cy="3417495"/>
          </a:xfrm>
          <a:prstGeom prst="rect">
            <a:avLst/>
          </a:prstGeom>
        </p:spPr>
      </p:pic>
      <p:pic>
        <p:nvPicPr>
          <p:cNvPr id="2" name="Picture 1"/>
          <p:cNvPicPr>
            <a:picLocks noChangeAspect="1"/>
          </p:cNvPicPr>
          <p:nvPr/>
        </p:nvPicPr>
        <p:blipFill>
          <a:blip r:embed="rId5"/>
          <a:stretch>
            <a:fillRect/>
          </a:stretch>
        </p:blipFill>
        <p:spPr>
          <a:xfrm>
            <a:off x="194973" y="154778"/>
            <a:ext cx="4624538" cy="537890"/>
          </a:xfrm>
          <a:prstGeom prst="rect">
            <a:avLst/>
          </a:prstGeom>
        </p:spPr>
      </p:pic>
    </p:spTree>
    <p:extLst>
      <p:ext uri="{BB962C8B-B14F-4D97-AF65-F5344CB8AC3E}">
        <p14:creationId xmlns:p14="http://schemas.microsoft.com/office/powerpoint/2010/main" val="3185617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Health Board Absenteeism Trend</a:t>
            </a:r>
          </a:p>
        </p:txBody>
      </p:sp>
      <p:pic>
        <p:nvPicPr>
          <p:cNvPr id="6" name="Picture 5">
            <a:extLst>
              <a:ext uri="{FF2B5EF4-FFF2-40B4-BE49-F238E27FC236}">
                <a16:creationId xmlns:a16="http://schemas.microsoft.com/office/drawing/2014/main" id="{E8DC3FB7-F80D-4AF2-A406-A37A783B6442}"/>
              </a:ext>
            </a:extLst>
          </p:cNvPr>
          <p:cNvPicPr>
            <a:picLocks noChangeAspect="1"/>
          </p:cNvPicPr>
          <p:nvPr/>
        </p:nvPicPr>
        <p:blipFill>
          <a:blip r:embed="rId3"/>
          <a:stretch>
            <a:fillRect/>
          </a:stretch>
        </p:blipFill>
        <p:spPr>
          <a:xfrm>
            <a:off x="374126" y="1973553"/>
            <a:ext cx="9221839" cy="1876927"/>
          </a:xfrm>
          <a:prstGeom prst="rect">
            <a:avLst/>
          </a:prstGeom>
        </p:spPr>
      </p:pic>
      <p:sp>
        <p:nvSpPr>
          <p:cNvPr id="12" name="TextBox 11">
            <a:extLst>
              <a:ext uri="{FF2B5EF4-FFF2-40B4-BE49-F238E27FC236}">
                <a16:creationId xmlns:a16="http://schemas.microsoft.com/office/drawing/2014/main" id="{DF02851D-1F9F-4FFB-8394-E5D522535F23}"/>
              </a:ext>
            </a:extLst>
          </p:cNvPr>
          <p:cNvSpPr txBox="1"/>
          <p:nvPr/>
        </p:nvSpPr>
        <p:spPr>
          <a:xfrm>
            <a:off x="374126" y="1273561"/>
            <a:ext cx="8429231" cy="646331"/>
          </a:xfrm>
          <a:prstGeom prst="rect">
            <a:avLst/>
          </a:prstGeom>
          <a:noFill/>
        </p:spPr>
        <p:txBody>
          <a:bodyPr wrap="none" lIns="91440" tIns="45720" rIns="91440" bIns="45720" rtlCol="0" anchor="t">
            <a:spAutoFit/>
          </a:bodyPr>
          <a:lstStyle/>
          <a:p>
            <a:r>
              <a:rPr lang="en-GB" b="1" dirty="0"/>
              <a:t>In-month June 2025 sickness absence rate 6.82% against a target of 5.08%. </a:t>
            </a:r>
            <a:endParaRPr lang="en-US"/>
          </a:p>
          <a:p>
            <a:r>
              <a:rPr lang="en-GB" b="1" dirty="0"/>
              <a:t>Whilst there is a steady decline in Long Term absence, Short Term absence is increasing</a:t>
            </a:r>
            <a:endParaRPr lang="en-GB" dirty="0"/>
          </a:p>
        </p:txBody>
      </p:sp>
      <p:pic>
        <p:nvPicPr>
          <p:cNvPr id="15" name="Picture 14">
            <a:extLst>
              <a:ext uri="{FF2B5EF4-FFF2-40B4-BE49-F238E27FC236}">
                <a16:creationId xmlns:a16="http://schemas.microsoft.com/office/drawing/2014/main" id="{4C977595-56D9-44F0-977C-3A45C90003DB}"/>
              </a:ext>
            </a:extLst>
          </p:cNvPr>
          <p:cNvPicPr>
            <a:picLocks noChangeAspect="1"/>
          </p:cNvPicPr>
          <p:nvPr/>
        </p:nvPicPr>
        <p:blipFill>
          <a:blip r:embed="rId4"/>
          <a:stretch>
            <a:fillRect/>
          </a:stretch>
        </p:blipFill>
        <p:spPr>
          <a:xfrm>
            <a:off x="374126" y="3883435"/>
            <a:ext cx="7826598" cy="2228965"/>
          </a:xfrm>
          <a:prstGeom prst="rect">
            <a:avLst/>
          </a:prstGeom>
        </p:spPr>
      </p:pic>
      <p:sp>
        <p:nvSpPr>
          <p:cNvPr id="16" name="TextBox 15">
            <a:extLst>
              <a:ext uri="{FF2B5EF4-FFF2-40B4-BE49-F238E27FC236}">
                <a16:creationId xmlns:a16="http://schemas.microsoft.com/office/drawing/2014/main" id="{6F91B367-A00E-49FF-820C-C4980253212A}"/>
              </a:ext>
            </a:extLst>
          </p:cNvPr>
          <p:cNvSpPr txBox="1"/>
          <p:nvPr/>
        </p:nvSpPr>
        <p:spPr>
          <a:xfrm>
            <a:off x="8198696" y="3879928"/>
            <a:ext cx="3828253" cy="1754326"/>
          </a:xfrm>
          <a:prstGeom prst="rect">
            <a:avLst/>
          </a:prstGeom>
          <a:noFill/>
        </p:spPr>
        <p:txBody>
          <a:bodyPr wrap="square" lIns="91440" tIns="45720" rIns="91440" bIns="45720" rtlCol="0" anchor="t">
            <a:spAutoFit/>
          </a:bodyPr>
          <a:lstStyle/>
          <a:p>
            <a:r>
              <a:rPr lang="en-GB" b="1" dirty="0"/>
              <a:t>This graph provides a trajectory of when we will meet our sickness absence target of 5.08% based on historical trends. Our Action Plan (included) will assist us in working towards this plan</a:t>
            </a:r>
          </a:p>
        </p:txBody>
      </p:sp>
    </p:spTree>
    <p:extLst>
      <p:ext uri="{BB962C8B-B14F-4D97-AF65-F5344CB8AC3E}">
        <p14:creationId xmlns:p14="http://schemas.microsoft.com/office/powerpoint/2010/main" val="3675000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 name="Graphic 6"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63" name="Graphic 7"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62" name="Graphic 8"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61" name="Graphic 9"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60" name="Graphic 10"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9" name="Graphic 11"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8" name="Graphic 12"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7" name="Graphic 13"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6" name="Graphic 14"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5" name="Graphic 15"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4" name="Graphic 16"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3" name="Graphic 17"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2" name="Graphic 18"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1" name="Graphic 19"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50" name="Graphic 20"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9" name="Graphic 21"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8" name="Graphic 22"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7" name="Graphic 23"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6" name="Graphic 24"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5" name="Graphic 25"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4" name="Graphic 26"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3" name="Graphic 27"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2" name="Graphic 28"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1" name="Graphic 29"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40" name="Graphic 30"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9" name="Graphic 31"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8" name="Graphic 32"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7" name="Graphic 33"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6" name="Graphic 34"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5" name="Graphic 35"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4" name="Graphic 36"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3" name="Graphic 37"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Graphic 38"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1" name="Graphic 39"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30" name="Graphic 40"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29" name="Graphic 46"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Graphic 47"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27" name="Graphic 48"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26" name="Graphic 49"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pic>
        <p:nvPicPr>
          <p:cNvPr id="1025" name="Graphic 50" descr="Check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5090" y="-1002803"/>
            <a:ext cx="59829" cy="5982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p:cNvGraphicFramePr>
            <a:graphicFrameLocks noGrp="1"/>
          </p:cNvGraphicFramePr>
          <p:nvPr>
            <p:extLst>
              <p:ext uri="{D42A27DB-BD31-4B8C-83A1-F6EECF244321}">
                <p14:modId xmlns:p14="http://schemas.microsoft.com/office/powerpoint/2010/main" val="2936096944"/>
              </p:ext>
            </p:extLst>
          </p:nvPr>
        </p:nvGraphicFramePr>
        <p:xfrm>
          <a:off x="721896" y="943276"/>
          <a:ext cx="10472285" cy="5682134"/>
        </p:xfrm>
        <a:graphic>
          <a:graphicData uri="http://schemas.openxmlformats.org/drawingml/2006/table">
            <a:tbl>
              <a:tblPr firstRow="1" firstCol="1" bandRow="1"/>
              <a:tblGrid>
                <a:gridCol w="2847409">
                  <a:extLst>
                    <a:ext uri="{9D8B030D-6E8A-4147-A177-3AD203B41FA5}">
                      <a16:colId xmlns:a16="http://schemas.microsoft.com/office/drawing/2014/main" val="20000"/>
                    </a:ext>
                  </a:extLst>
                </a:gridCol>
                <a:gridCol w="2853030">
                  <a:extLst>
                    <a:ext uri="{9D8B030D-6E8A-4147-A177-3AD203B41FA5}">
                      <a16:colId xmlns:a16="http://schemas.microsoft.com/office/drawing/2014/main" val="20002"/>
                    </a:ext>
                  </a:extLst>
                </a:gridCol>
                <a:gridCol w="1585207">
                  <a:extLst>
                    <a:ext uri="{9D8B030D-6E8A-4147-A177-3AD203B41FA5}">
                      <a16:colId xmlns:a16="http://schemas.microsoft.com/office/drawing/2014/main" val="20005"/>
                    </a:ext>
                  </a:extLst>
                </a:gridCol>
                <a:gridCol w="1028634">
                  <a:extLst>
                    <a:ext uri="{9D8B030D-6E8A-4147-A177-3AD203B41FA5}">
                      <a16:colId xmlns:a16="http://schemas.microsoft.com/office/drawing/2014/main" val="20007"/>
                    </a:ext>
                  </a:extLst>
                </a:gridCol>
                <a:gridCol w="638127">
                  <a:extLst>
                    <a:ext uri="{9D8B030D-6E8A-4147-A177-3AD203B41FA5}">
                      <a16:colId xmlns:a16="http://schemas.microsoft.com/office/drawing/2014/main" val="20008"/>
                    </a:ext>
                  </a:extLst>
                </a:gridCol>
                <a:gridCol w="697490">
                  <a:extLst>
                    <a:ext uri="{9D8B030D-6E8A-4147-A177-3AD203B41FA5}">
                      <a16:colId xmlns:a16="http://schemas.microsoft.com/office/drawing/2014/main" val="20010"/>
                    </a:ext>
                  </a:extLst>
                </a:gridCol>
                <a:gridCol w="822388">
                  <a:extLst>
                    <a:ext uri="{9D8B030D-6E8A-4147-A177-3AD203B41FA5}">
                      <a16:colId xmlns:a16="http://schemas.microsoft.com/office/drawing/2014/main" val="20012"/>
                    </a:ext>
                  </a:extLst>
                </a:gridCol>
              </a:tblGrid>
              <a:tr h="259202">
                <a:tc gridSpan="3">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800" b="1" i="1" dirty="0">
                          <a:solidFill>
                            <a:schemeClr val="bg1"/>
                          </a:solidFill>
                          <a:effectLst/>
                          <a:highlight>
                            <a:srgbClr val="FF3300"/>
                          </a:highlight>
                          <a:latin typeface="Calibri"/>
                          <a:ea typeface="Calibri"/>
                          <a:cs typeface="Times New Roman"/>
                        </a:rPr>
                        <a:t>Sickness absence reduction plan – Sickness absence rates remain high and are contributing to the financial challenges of the Health Board.</a:t>
                      </a:r>
                      <a:endParaRPr lang="en-GB" sz="1100" i="1" dirty="0">
                        <a:solidFill>
                          <a:schemeClr val="bg1"/>
                        </a:solidFill>
                        <a:effectLst/>
                        <a:latin typeface="Calibri"/>
                        <a:ea typeface="Calibri"/>
                        <a:cs typeface="Times New Roman"/>
                      </a:endParaRPr>
                    </a:p>
                  </a:txBody>
                  <a:tcPr marL="51435" marR="51435" marT="25718" marB="2571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tc gridSpan="4">
                  <a:txBody>
                    <a:bodyPr/>
                    <a:lstStyle/>
                    <a:p>
                      <a:pPr>
                        <a:lnSpc>
                          <a:spcPct val="107000"/>
                        </a:lnSpc>
                        <a:spcAft>
                          <a:spcPts val="0"/>
                        </a:spcAft>
                      </a:pPr>
                      <a:endParaRPr lang="en-GB" sz="500" dirty="0">
                        <a:effectLst/>
                        <a:latin typeface="Arial"/>
                        <a:ea typeface="Calibri"/>
                        <a:cs typeface="Times New Roman"/>
                      </a:endParaRPr>
                    </a:p>
                    <a:p>
                      <a:pPr>
                        <a:lnSpc>
                          <a:spcPct val="107000"/>
                        </a:lnSpc>
                        <a:spcAft>
                          <a:spcPts val="0"/>
                        </a:spcAft>
                      </a:pPr>
                      <a:r>
                        <a:rPr lang="en-GB" sz="800" dirty="0">
                          <a:effectLst/>
                          <a:latin typeface="Arial"/>
                          <a:ea typeface="Calibri"/>
                          <a:cs typeface="Times New Roman"/>
                        </a:rPr>
                        <a:t>Date Agreed: July 2025</a:t>
                      </a:r>
                    </a:p>
                    <a:p>
                      <a:pPr>
                        <a:lnSpc>
                          <a:spcPct val="107000"/>
                        </a:lnSpc>
                        <a:spcAft>
                          <a:spcPts val="0"/>
                        </a:spcAft>
                      </a:pPr>
                      <a:r>
                        <a:rPr lang="en-GB" sz="800" dirty="0">
                          <a:solidFill>
                            <a:schemeClr val="tx1"/>
                          </a:solidFill>
                          <a:effectLst/>
                          <a:latin typeface="Arial"/>
                          <a:ea typeface="Calibri"/>
                          <a:cs typeface="Times New Roman"/>
                        </a:rPr>
                        <a:t>Programme Lead: Paul Dunning</a:t>
                      </a:r>
                      <a:endParaRPr lang="en-GB" sz="800" dirty="0">
                        <a:solidFill>
                          <a:schemeClr val="tx1"/>
                        </a:solidFill>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07000"/>
                        </a:lnSpc>
                        <a:spcAft>
                          <a:spcPts val="0"/>
                        </a:spcAft>
                      </a:pPr>
                      <a:endParaRPr lang="en-GB" sz="800">
                        <a:solidFill>
                          <a:srgbClr val="FF0000"/>
                        </a:solidFill>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nSpc>
                          <a:spcPct val="107000"/>
                        </a:lnSpc>
                        <a:spcAft>
                          <a:spcPts val="0"/>
                        </a:spcAft>
                      </a:pPr>
                      <a:endParaRPr lang="en-GB" sz="800">
                        <a:solidFill>
                          <a:srgbClr val="FF0000"/>
                        </a:solidFill>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3579">
                <a:tc gridSpan="2">
                  <a:txBody>
                    <a:bodyPr/>
                    <a:lstStyle/>
                    <a:p>
                      <a:pPr>
                        <a:lnSpc>
                          <a:spcPct val="107000"/>
                        </a:lnSpc>
                        <a:spcAft>
                          <a:spcPts val="0"/>
                        </a:spcAft>
                      </a:pPr>
                      <a:r>
                        <a:rPr lang="en-GB" sz="900" b="1" dirty="0">
                          <a:solidFill>
                            <a:srgbClr val="FFFFFF"/>
                          </a:solidFill>
                          <a:effectLst/>
                          <a:latin typeface="Arial"/>
                          <a:ea typeface="Calibri"/>
                          <a:cs typeface="Times New Roman"/>
                        </a:rPr>
                        <a:t>1. Problem Statement </a:t>
                      </a:r>
                      <a:endParaRPr lang="en-GB" sz="900" dirty="0">
                        <a:effectLst/>
                        <a:latin typeface="Calibri"/>
                        <a:ea typeface="Calibri"/>
                        <a:cs typeface="Times New Roman"/>
                      </a:endParaRPr>
                    </a:p>
                  </a:txBody>
                  <a:tcPr marL="51435" marR="51435" marT="25718" marB="2571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gridSpan="5">
                  <a:txBody>
                    <a:bodyPr/>
                    <a:lstStyle/>
                    <a:p>
                      <a:pPr>
                        <a:lnSpc>
                          <a:spcPct val="107000"/>
                        </a:lnSpc>
                        <a:spcAft>
                          <a:spcPts val="0"/>
                        </a:spcAft>
                      </a:pPr>
                      <a:r>
                        <a:rPr lang="en-GB" sz="900" b="1" dirty="0">
                          <a:solidFill>
                            <a:srgbClr val="FFFFFF"/>
                          </a:solidFill>
                          <a:effectLst/>
                          <a:latin typeface="Arial"/>
                          <a:ea typeface="Calibri"/>
                          <a:cs typeface="Times New Roman"/>
                        </a:rPr>
                        <a:t>2. Scope</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3"/>
                  </a:ext>
                </a:extLst>
              </a:tr>
              <a:tr h="323020">
                <a:tc rowSpan="5" gridSpan="2">
                  <a:txBody>
                    <a:bodyPr/>
                    <a:lstStyle/>
                    <a:p>
                      <a:pPr marL="0" marR="0" lvl="0" indent="0" algn="l" rtl="0" eaLnBrk="1" fontAlgn="auto" latinLnBrk="0" hangingPunct="1">
                        <a:lnSpc>
                          <a:spcPct val="90000"/>
                        </a:lnSpc>
                        <a:spcBef>
                          <a:spcPts val="1000"/>
                        </a:spcBef>
                        <a:spcAft>
                          <a:spcPts val="0"/>
                        </a:spcAft>
                        <a:buClrTx/>
                        <a:buSzTx/>
                        <a:buFontTx/>
                        <a:buNone/>
                      </a:pPr>
                      <a:r>
                        <a:rPr kumimoji="0" lang="en-GB" sz="900" b="1" i="0" u="none" strike="noStrike" kern="1200" cap="none" spc="0" normalizeH="0" baseline="0" noProof="0" dirty="0">
                          <a:ln>
                            <a:noFill/>
                          </a:ln>
                          <a:solidFill>
                            <a:prstClr val="black"/>
                          </a:solidFill>
                          <a:effectLst/>
                          <a:uLnTx/>
                          <a:uFillTx/>
                          <a:latin typeface="Arial"/>
                          <a:ea typeface="Calibri"/>
                          <a:cs typeface="Arial"/>
                        </a:rPr>
                        <a:t>Background: </a:t>
                      </a:r>
                      <a:endParaRPr lang="en-US"/>
                    </a:p>
                    <a:p>
                      <a:pPr marL="0" marR="0" lvl="0" indent="0" algn="l" defTabSz="914400">
                        <a:lnSpc>
                          <a:spcPct val="90000"/>
                        </a:lnSpc>
                        <a:spcBef>
                          <a:spcPts val="100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a:ea typeface="Calibri"/>
                          <a:cs typeface="Arial"/>
                        </a:rPr>
                        <a:t>The Health Board has a deficit of £46.3million significantly above our control target of £17million which means increased scrutiny by Welsh Government. Unavailability of staff remains high resulting in increased reliance and spend on bank and agency, increasing variable pay. </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Problem: </a:t>
                      </a: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The average sickness rate in 2024/2025 for SBUHB was 7.10% against a target of 5.08%. SBUHB continue to have the second highest absence rate across Wales. High sickness across the Health Board is resulting in increased variable pay, decreased availability of staff, decreased productivity and low morale within remaining teams.</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Mental health challenges remain the highest reason for sickness absence.</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Variability in compliance with the policy is impacting on staff experience and ensuring a timely return to work.</a:t>
                      </a:r>
                      <a:endParaRPr kumimoji="0" lang="en-GB" sz="900" b="1"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Arial"/>
                          <a:ea typeface="Calibri"/>
                          <a:cs typeface="Arial"/>
                        </a:rPr>
                        <a:t>Impact:</a:t>
                      </a:r>
                      <a:r>
                        <a:rPr kumimoji="0" lang="en-GB" sz="900" b="0" i="0" u="none" strike="noStrike" kern="1200" cap="none" spc="0" normalizeH="0" baseline="0" noProof="0" dirty="0">
                          <a:ln>
                            <a:noFill/>
                          </a:ln>
                          <a:solidFill>
                            <a:prstClr val="black"/>
                          </a:solidFill>
                          <a:effectLst/>
                          <a:uLnTx/>
                          <a:uFillTx/>
                          <a:latin typeface="Arial"/>
                          <a:ea typeface="Calibri"/>
                          <a:cs typeface="Arial"/>
                        </a:rPr>
                        <a:t> effective scrutiny and governance will support managers to proactively manage sickness absence in line with the policy and ensure that our workforce remain well in work.</a:t>
                      </a:r>
                    </a:p>
                  </a:txBody>
                  <a:tcPr marL="51435" marR="51435" marT="25718" marB="2571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hMerge="1">
                  <a:txBody>
                    <a:bodyPr/>
                    <a:lstStyle/>
                    <a:p>
                      <a:endParaRPr lang="en-GB"/>
                    </a:p>
                  </a:txBody>
                  <a:tcPr/>
                </a:tc>
                <a:tc gridSpan="2">
                  <a:txBody>
                    <a:bodyPr/>
                    <a:lstStyle/>
                    <a:p>
                      <a:pPr defTabSz="914355"/>
                      <a:r>
                        <a:rPr lang="en-GB" sz="900" b="1" dirty="0">
                          <a:effectLst/>
                          <a:latin typeface="Arial"/>
                          <a:ea typeface="Calibri"/>
                          <a:cs typeface="Arial"/>
                        </a:rPr>
                        <a:t>In Scope:</a:t>
                      </a:r>
                    </a:p>
                    <a:p>
                      <a:pPr lvl="0">
                        <a:buNone/>
                      </a:pPr>
                      <a:r>
                        <a:rPr lang="en-GB" sz="900" b="0" dirty="0">
                          <a:effectLst/>
                          <a:latin typeface="Arial"/>
                          <a:ea typeface="Calibri"/>
                          <a:cs typeface="Arial"/>
                        </a:rPr>
                        <a:t>All staff groups </a:t>
                      </a: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07000"/>
                        </a:lnSpc>
                        <a:spcAft>
                          <a:spcPts val="0"/>
                        </a:spcAft>
                      </a:pPr>
                      <a:endParaRPr lang="en-GB" sz="6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lvl="0" algn="l">
                        <a:lnSpc>
                          <a:spcPct val="107000"/>
                        </a:lnSpc>
                        <a:spcAft>
                          <a:spcPts val="0"/>
                        </a:spcAft>
                        <a:buNone/>
                      </a:pPr>
                      <a:r>
                        <a:rPr lang="en-GB" sz="900" b="1" dirty="0">
                          <a:effectLst/>
                          <a:latin typeface="Arial"/>
                          <a:ea typeface="Calibri"/>
                          <a:cs typeface="Arial"/>
                        </a:rPr>
                        <a:t>Out of Scope: </a:t>
                      </a:r>
                    </a:p>
                    <a:p>
                      <a:pPr lvl="0" algn="l">
                        <a:lnSpc>
                          <a:spcPct val="107000"/>
                        </a:lnSpc>
                        <a:spcAft>
                          <a:spcPts val="0"/>
                        </a:spcAft>
                        <a:buNone/>
                      </a:pPr>
                      <a:r>
                        <a:rPr lang="en-GB" sz="900" b="0" dirty="0">
                          <a:effectLst/>
                          <a:latin typeface="Arial"/>
                          <a:ea typeface="Calibri"/>
                          <a:cs typeface="Arial"/>
                        </a:rPr>
                        <a:t>Volunteers</a:t>
                      </a:r>
                    </a:p>
                    <a:p>
                      <a:pPr lvl="0" algn="l">
                        <a:lnSpc>
                          <a:spcPct val="107000"/>
                        </a:lnSpc>
                        <a:spcAft>
                          <a:spcPts val="0"/>
                        </a:spcAft>
                        <a:buNone/>
                      </a:pPr>
                      <a:r>
                        <a:rPr lang="en-GB" sz="900" b="0" dirty="0">
                          <a:effectLst/>
                          <a:latin typeface="Arial"/>
                          <a:ea typeface="Calibri"/>
                          <a:cs typeface="Arial"/>
                        </a:rPr>
                        <a:t>Contractors</a:t>
                      </a:r>
                    </a:p>
                  </a:txBody>
                  <a:tcPr marL="20081" marR="20081" marT="0" marB="0">
                    <a:lnL w="12700">
                      <a:solidFill>
                        <a:srgbClr val="000000"/>
                      </a:solidFill>
                    </a:lnL>
                    <a:lnR w="12700">
                      <a:solidFill>
                        <a:srgbClr val="000000"/>
                      </a:solidFill>
                    </a:lnR>
                    <a:lnT w="12700">
                      <a:solidFill>
                        <a:srgbClr val="000000"/>
                      </a:solidFill>
                    </a:lnT>
                    <a:lnB w="12700">
                      <a:solidFill>
                        <a:srgbClr val="000000"/>
                      </a:solidFill>
                    </a:lnB>
                  </a:tcPr>
                </a:tc>
                <a:tc hMerge="1">
                  <a:txBody>
                    <a:bodyPr/>
                    <a:lstStyle/>
                    <a:p>
                      <a:endParaRPr lang="en-GB" sz="700" b="1">
                        <a:effectLst/>
                        <a:latin typeface="Arial" panose="020B0604020202020204" pitchFamily="34" charset="0"/>
                        <a:ea typeface="Calibri"/>
                        <a:cs typeface="Arial" panose="020B0604020202020204" pitchFamily="34" charset="0"/>
                      </a:endParaRPr>
                    </a:p>
                  </a:txBody>
                  <a:tcPr marL="26777" marR="267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07645">
                <a:tc gridSpan="2" vMerge="1">
                  <a:txBody>
                    <a:bodyPr/>
                    <a:lstStyle/>
                    <a:p>
                      <a:endParaRPr lang="en-GB"/>
                    </a:p>
                  </a:txBody>
                  <a:tcPr/>
                </a:tc>
                <a:tc hMerge="1" vMerge="1">
                  <a:txBody>
                    <a:bodyPr/>
                    <a:lstStyle/>
                    <a:p>
                      <a:endParaRPr lang="en-GB"/>
                    </a:p>
                  </a:txBody>
                  <a:tcPr/>
                </a:tc>
                <a:tc gridSpan="5">
                  <a:txBody>
                    <a:bodyPr/>
                    <a:lstStyle/>
                    <a:p>
                      <a:pPr>
                        <a:lnSpc>
                          <a:spcPct val="107000"/>
                        </a:lnSpc>
                        <a:spcAft>
                          <a:spcPts val="0"/>
                        </a:spcAft>
                      </a:pPr>
                      <a:r>
                        <a:rPr lang="en-GB" sz="900" b="1" dirty="0">
                          <a:solidFill>
                            <a:srgbClr val="FFFFFF"/>
                          </a:solidFill>
                          <a:effectLst/>
                          <a:latin typeface="Arial"/>
                          <a:ea typeface="Calibri"/>
                          <a:cs typeface="Times New Roman"/>
                        </a:rPr>
                        <a:t>3. Programme Goal(s)</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5"/>
                  </a:ext>
                </a:extLst>
              </a:tr>
              <a:tr h="309411">
                <a:tc gridSpan="2" vMerge="1">
                  <a:txBody>
                    <a:bodyPr/>
                    <a:lstStyle/>
                    <a:p>
                      <a:endParaRPr lang="en-GB"/>
                    </a:p>
                  </a:txBody>
                  <a:tcPr/>
                </a:tc>
                <a:tc hMerge="1" vMerge="1">
                  <a:txBody>
                    <a:bodyPr/>
                    <a:lstStyle/>
                    <a:p>
                      <a:endParaRPr lang="en-GB"/>
                    </a:p>
                  </a:txBody>
                  <a:tcPr/>
                </a:tc>
                <a:tc gridSpan="5">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To implement compliance assurance with policy.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Arial" panose="020B0604020202020204" pitchFamily="34" charset="0"/>
                          <a:cs typeface="Arial" panose="020B0604020202020204" pitchFamily="34" charset="0"/>
                        </a:rPr>
                        <a:t>To review mental health and wellbeing support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900" dirty="0">
                        <a:solidFill>
                          <a:schemeClr val="tx1"/>
                        </a:solidFill>
                        <a:latin typeface="Arial" panose="020B0604020202020204" pitchFamily="34" charset="0"/>
                        <a:cs typeface="Arial" panose="020B0604020202020204" pitchFamily="34" charset="0"/>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defTabSz="914355"/>
                      <a:endParaRPr lang="en-GB" sz="800">
                        <a:solidFill>
                          <a:schemeClr val="tx1"/>
                        </a:solidFill>
                        <a:latin typeface="Arial" panose="020B0604020202020204" pitchFamily="34" charset="0"/>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defTabSz="914355"/>
                      <a:endParaRPr lang="en-GB" sz="800">
                        <a:solidFill>
                          <a:schemeClr val="tx1"/>
                        </a:solidFill>
                        <a:latin typeface="Arial" panose="020B0604020202020204" pitchFamily="34" charset="0"/>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23407">
                <a:tc gridSpan="2" vMerge="1">
                  <a:txBody>
                    <a:bodyPr/>
                    <a:lstStyle/>
                    <a:p>
                      <a:endParaRPr lang="en-GB"/>
                    </a:p>
                  </a:txBody>
                  <a:tcPr/>
                </a:tc>
                <a:tc hMerge="1" vMerge="1">
                  <a:txBody>
                    <a:bodyPr/>
                    <a:lstStyle/>
                    <a:p>
                      <a:endParaRPr lang="en-GB"/>
                    </a:p>
                  </a:txBody>
                  <a:tcPr/>
                </a:tc>
                <a:tc gridSpan="5">
                  <a:txBody>
                    <a:bodyPr/>
                    <a:lstStyle/>
                    <a:p>
                      <a:pPr>
                        <a:lnSpc>
                          <a:spcPct val="107000"/>
                        </a:lnSpc>
                        <a:spcAft>
                          <a:spcPts val="0"/>
                        </a:spcAft>
                      </a:pPr>
                      <a:r>
                        <a:rPr lang="en-GB" sz="900" b="1" dirty="0">
                          <a:solidFill>
                            <a:srgbClr val="FFFFFF"/>
                          </a:solidFill>
                          <a:effectLst/>
                          <a:latin typeface="Arial"/>
                          <a:ea typeface="Calibri"/>
                          <a:cs typeface="Times New Roman"/>
                        </a:rPr>
                        <a:t>4. Key Exit Criteria (what will success look like)</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952207">
                <a:tc gridSpan="2" vMerge="1">
                  <a:txBody>
                    <a:bodyPr/>
                    <a:lstStyle/>
                    <a:p>
                      <a:endParaRPr lang="en-GB"/>
                    </a:p>
                  </a:txBody>
                  <a:tcPr/>
                </a:tc>
                <a:tc hMerge="1" vMerge="1">
                  <a:txBody>
                    <a:bodyPr/>
                    <a:lstStyle/>
                    <a:p>
                      <a:endParaRPr lang="en-GB" dirty="0"/>
                    </a:p>
                  </a:txBody>
                  <a:tcPr/>
                </a:tc>
                <a:tc gridSpan="5">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Assurance on compliance with the policy.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sustained reduction in sickness absence.</a:t>
                      </a: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indent="0" defTabSz="914355">
                        <a:buFont typeface="Arial" panose="020B0604020202020204" pitchFamily="34" charset="0"/>
                        <a:buNone/>
                      </a:pPr>
                      <a:endParaRPr lang="en-GB" sz="800">
                        <a:solidFill>
                          <a:schemeClr val="tx1"/>
                        </a:solidFill>
                        <a:latin typeface="Arial" panose="020B0604020202020204" pitchFamily="34" charset="0"/>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indent="0" defTabSz="914355">
                        <a:buFont typeface="Arial" panose="020B0604020202020204" pitchFamily="34" charset="0"/>
                        <a:buNone/>
                      </a:pPr>
                      <a:endParaRPr lang="en-GB" sz="800">
                        <a:solidFill>
                          <a:schemeClr val="tx1"/>
                        </a:solidFill>
                        <a:latin typeface="Arial" panose="020B0604020202020204" pitchFamily="34" charset="0"/>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07645">
                <a:tc>
                  <a:txBody>
                    <a:bodyPr/>
                    <a:lstStyle/>
                    <a:p>
                      <a:pPr>
                        <a:lnSpc>
                          <a:spcPct val="107000"/>
                        </a:lnSpc>
                        <a:spcAft>
                          <a:spcPts val="0"/>
                        </a:spcAft>
                      </a:pPr>
                      <a:r>
                        <a:rPr lang="en-GB" sz="900" b="1" dirty="0">
                          <a:solidFill>
                            <a:srgbClr val="FFFFFF"/>
                          </a:solidFill>
                          <a:effectLst/>
                          <a:latin typeface="Arial"/>
                          <a:ea typeface="Calibri"/>
                          <a:cs typeface="Times New Roman"/>
                        </a:rPr>
                        <a:t>5. Short term objectives 2024/25</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nSpc>
                          <a:spcPct val="107000"/>
                        </a:lnSpc>
                        <a:spcAft>
                          <a:spcPts val="0"/>
                        </a:spcAft>
                      </a:pPr>
                      <a:r>
                        <a:rPr lang="en-GB" sz="900" b="1" dirty="0">
                          <a:solidFill>
                            <a:srgbClr val="FFFFFF"/>
                          </a:solidFill>
                          <a:effectLst/>
                          <a:latin typeface="Arial"/>
                          <a:ea typeface="Calibri"/>
                          <a:cs typeface="Times New Roman"/>
                        </a:rPr>
                        <a:t>6. Medium term objectives 2026/7</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gridSpan="5">
                  <a:txBody>
                    <a:bodyPr/>
                    <a:lstStyle/>
                    <a:p>
                      <a:pPr>
                        <a:lnSpc>
                          <a:spcPct val="107000"/>
                        </a:lnSpc>
                        <a:spcAft>
                          <a:spcPts val="0"/>
                        </a:spcAft>
                      </a:pPr>
                      <a:r>
                        <a:rPr lang="en-GB" sz="900" b="1" dirty="0">
                          <a:solidFill>
                            <a:srgbClr val="FFFFFF"/>
                          </a:solidFill>
                          <a:effectLst/>
                          <a:latin typeface="Arial"/>
                          <a:ea typeface="Calibri"/>
                          <a:cs typeface="Times New Roman"/>
                        </a:rPr>
                        <a:t>7. Key Programme Milestones</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9"/>
                  </a:ext>
                </a:extLst>
              </a:tr>
              <a:tr h="181479">
                <a:tc rowSpan="5">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8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Implement monthly service group sickness absence reviews.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Support service groups in embedding sickness compliance audits.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Undertake a review of the options available for compliance reporting.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Scope best practice undertaken across the UK to support Mental Health.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Implement return to work reporting information on ESR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800" b="1" i="0" u="none" strike="noStrike" kern="1200" cap="none" spc="0" normalizeH="0" baseline="0" noProof="0" dirty="0">
                        <a:ln>
                          <a:noFill/>
                        </a:ln>
                        <a:solidFill>
                          <a:srgbClr val="FF0000"/>
                        </a:solidFill>
                        <a:effectLst/>
                        <a:highlight>
                          <a:srgbClr val="FFFF00"/>
                        </a:highlight>
                        <a:uLnTx/>
                        <a:uFillTx/>
                        <a:latin typeface="Arial" panose="020B0604020202020204" pitchFamily="34" charset="0"/>
                        <a:ea typeface="+mn-ea"/>
                        <a:cs typeface="Arial" panose="020B0604020202020204" pitchFamily="34" charset="0"/>
                      </a:endParaRPr>
                    </a:p>
                  </a:txBody>
                  <a:tcPr marL="51435" marR="51435" marT="25718" marB="25718">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6. To scope collaborative working with other health Boards on manager education.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7. To present an options appraisal (following the scoping exercise) on Mental Health &amp; wellbeing support in relation to best practice.</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GB" sz="9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8. To implement corporate compliance reporting.  </a:t>
                      </a:r>
                      <a:endParaRPr kumimoji="0" lang="en-GB" sz="9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a:txBody>
                  <a:tcPr marL="51435" marR="51435" marT="25718" marB="2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gridSpan="2">
                  <a:txBody>
                    <a:bodyPr/>
                    <a:lstStyle/>
                    <a:p>
                      <a:pPr>
                        <a:lnSpc>
                          <a:spcPct val="107000"/>
                        </a:lnSpc>
                        <a:spcAft>
                          <a:spcPts val="0"/>
                        </a:spcAft>
                      </a:pPr>
                      <a:r>
                        <a:rPr lang="en-GB" sz="800" b="1" strike="noStrike" dirty="0">
                          <a:solidFill>
                            <a:schemeClr val="tx1"/>
                          </a:solidFill>
                          <a:effectLst/>
                          <a:latin typeface="Arial" panose="020B0604020202020204" pitchFamily="34" charset="0"/>
                          <a:ea typeface="Calibri"/>
                          <a:cs typeface="Arial" panose="020B0604020202020204" pitchFamily="34" charset="0"/>
                        </a:rPr>
                        <a:t>Milestones</a:t>
                      </a:r>
                      <a:endParaRPr lang="en-GB" sz="800" strike="noStrike" dirty="0">
                        <a:solidFill>
                          <a:schemeClr val="tx1"/>
                        </a:solidFill>
                        <a:effectLst/>
                        <a:latin typeface="Arial" panose="020B0604020202020204" pitchFamily="34" charset="0"/>
                        <a:ea typeface="Calibri"/>
                        <a:cs typeface="Arial" panose="020B0604020202020204" pitchFamily="34" charset="0"/>
                      </a:endParaRPr>
                    </a:p>
                  </a:txBody>
                  <a:tcPr marL="51435" marR="51435" marT="25718" marB="25718">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en-GB"/>
                    </a:p>
                  </a:txBody>
                  <a:tcPr/>
                </a:tc>
                <a:tc>
                  <a:txBody>
                    <a:bodyPr/>
                    <a:lstStyle/>
                    <a:p>
                      <a:pPr>
                        <a:lnSpc>
                          <a:spcPct val="107000"/>
                        </a:lnSpc>
                        <a:spcAft>
                          <a:spcPts val="0"/>
                        </a:spcAft>
                      </a:pPr>
                      <a:r>
                        <a:rPr lang="en-GB" sz="800" b="1" dirty="0">
                          <a:effectLst/>
                          <a:latin typeface="Arial"/>
                          <a:ea typeface="Calibri"/>
                          <a:cs typeface="Arial"/>
                        </a:rPr>
                        <a:t>Lead</a:t>
                      </a:r>
                      <a:endParaRPr lang="en-GB" sz="800" dirty="0">
                        <a:effectLst/>
                        <a:latin typeface="Arial"/>
                        <a:ea typeface="Calibri"/>
                        <a:cs typeface="Arial"/>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nSpc>
                          <a:spcPct val="107000"/>
                        </a:lnSpc>
                        <a:spcAft>
                          <a:spcPts val="0"/>
                        </a:spcAft>
                      </a:pPr>
                      <a:r>
                        <a:rPr lang="en-GB" sz="800" b="1" dirty="0">
                          <a:effectLst/>
                          <a:latin typeface="Arial"/>
                          <a:ea typeface="Calibri"/>
                          <a:cs typeface="Arial"/>
                        </a:rPr>
                        <a:t>By When</a:t>
                      </a:r>
                      <a:endParaRPr lang="en-GB" sz="800" dirty="0">
                        <a:effectLst/>
                        <a:latin typeface="Arial"/>
                        <a:ea typeface="Calibri"/>
                        <a:cs typeface="Arial"/>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nSpc>
                          <a:spcPct val="107000"/>
                        </a:lnSpc>
                        <a:spcAft>
                          <a:spcPts val="0"/>
                        </a:spcAft>
                      </a:pPr>
                      <a:r>
                        <a:rPr lang="en-GB" sz="800" b="1" dirty="0">
                          <a:effectLst/>
                          <a:latin typeface="Arial"/>
                          <a:ea typeface="Calibri"/>
                          <a:cs typeface="Arial"/>
                        </a:rPr>
                        <a:t>Status</a:t>
                      </a:r>
                      <a:endParaRPr lang="en-GB" sz="800" dirty="0">
                        <a:effectLst/>
                        <a:latin typeface="Arial"/>
                        <a:ea typeface="Calibri"/>
                        <a:cs typeface="Arial"/>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10010"/>
                  </a:ext>
                </a:extLst>
              </a:tr>
              <a:tr h="382977">
                <a:tc vMerge="1">
                  <a:txBody>
                    <a:bodyPr/>
                    <a:lstStyle/>
                    <a:p>
                      <a:endParaRPr lang="en-GB"/>
                    </a:p>
                  </a:txBody>
                  <a:tcPr>
                    <a:lnT w="12700" cap="flat" cmpd="sng" algn="ctr">
                      <a:solidFill>
                        <a:srgbClr val="000000"/>
                      </a:solidFill>
                      <a:prstDash val="solid"/>
                      <a:round/>
                      <a:headEnd type="none" w="med" len="med"/>
                      <a:tailEnd type="none" w="med" len="med"/>
                    </a:lnT>
                  </a:tcPr>
                </a:tc>
                <a:tc vMerge="1">
                  <a:txBody>
                    <a:bodyPr/>
                    <a:lstStyle/>
                    <a:p>
                      <a:pPr>
                        <a:lnSpc>
                          <a:spcPct val="107000"/>
                        </a:lnSpc>
                        <a:spcAft>
                          <a:spcPts val="0"/>
                        </a:spcAft>
                      </a:pPr>
                      <a:endParaRPr lang="en-GB" sz="800">
                        <a:effectLst/>
                        <a:latin typeface="Arial" panose="020B0604020202020204" pitchFamily="34" charset="0"/>
                        <a:ea typeface="Calibri"/>
                        <a:cs typeface="Arial" panose="020B0604020202020204" pitchFamily="34" charset="0"/>
                      </a:endParaRPr>
                    </a:p>
                  </a:txBody>
                  <a:tcPr marL="35703" marR="35703"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Implement Service Group monthly meetings</a:t>
                      </a:r>
                    </a:p>
                  </a:txBody>
                  <a:tcPr marL="51435" marR="51435" marT="25718" marB="25718"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r>
                        <a:rPr lang="en-GB" sz="900" i="0" dirty="0">
                          <a:latin typeface="Arial" panose="020B0604020202020204" pitchFamily="34" charset="0"/>
                          <a:cs typeface="Arial" panose="020B0604020202020204" pitchFamily="34" charset="0"/>
                        </a:rPr>
                        <a:t>HRBP’s</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900" i="0" dirty="0">
                          <a:latin typeface="Arial" panose="020B0604020202020204" pitchFamily="34" charset="0"/>
                          <a:cs typeface="Arial" panose="020B0604020202020204" pitchFamily="34" charset="0"/>
                        </a:rPr>
                        <a:t>July</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0" algn="ctr">
                        <a:buNone/>
                      </a:pPr>
                      <a:r>
                        <a:rPr lang="en-US" sz="900" i="0" dirty="0">
                          <a:latin typeface="Arial" panose="020B0604020202020204" pitchFamily="34" charset="0"/>
                          <a:cs typeface="Arial" panose="020B0604020202020204" pitchFamily="34" charset="0"/>
                        </a:rPr>
                        <a:t>Completed</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19821">
                <a:tc vMerge="1">
                  <a:txBody>
                    <a:bodyPr/>
                    <a:lstStyle/>
                    <a:p>
                      <a:endParaRPr lang="en-US"/>
                    </a:p>
                  </a:txBody>
                  <a:tcPr/>
                </a:tc>
                <a:tc vMerge="1">
                  <a:txBody>
                    <a:bodyPr/>
                    <a:lstStyle/>
                    <a:p>
                      <a:endParaRPr lang="en-US"/>
                    </a:p>
                  </a:txBody>
                  <a:tcPr/>
                </a:tc>
                <a:tc gridSpan="2">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Implement Service Group audits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a:txBody>
                  <a:tcPr marL="51435" marR="51435" marT="25718" marB="25718" anchor="ctr">
                    <a:lnR w="12700">
                      <a:solidFill>
                        <a:srgbClr val="000000"/>
                      </a:solidFill>
                    </a:lnR>
                    <a:lnT w="12700">
                      <a:solidFill>
                        <a:srgbClr val="000000"/>
                      </a:solidFill>
                    </a:lnT>
                    <a:lnB w="12700">
                      <a:solidFill>
                        <a:srgbClr val="000000"/>
                      </a:solidFill>
                    </a:lnB>
                  </a:tcPr>
                </a:tc>
                <a:tc hMerge="1">
                  <a:txBody>
                    <a:bodyPr/>
                    <a:lstStyle/>
                    <a:p>
                      <a:endParaRPr 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i="0" dirty="0">
                          <a:latin typeface="Arial" panose="020B0604020202020204" pitchFamily="34" charset="0"/>
                          <a:cs typeface="Arial" panose="020B0604020202020204" pitchFamily="34" charset="0"/>
                        </a:rPr>
                        <a:t>HRBP’s</a:t>
                      </a:r>
                    </a:p>
                    <a:p>
                      <a:pPr lvl="0" algn="ctr">
                        <a:buNone/>
                      </a:pPr>
                      <a:endParaRPr lang="en-GB" sz="900" i="0" dirty="0">
                        <a:latin typeface="Arial" panose="020B0604020202020204" pitchFamily="34" charset="0"/>
                        <a:cs typeface="Arial" panose="020B0604020202020204" pitchFamily="34" charset="0"/>
                      </a:endParaRPr>
                    </a:p>
                  </a:txBody>
                  <a:tcPr marL="20082" marR="20082" marT="0" marB="0" anchor="ctr">
                    <a:lnL w="12700">
                      <a:solidFill>
                        <a:srgbClr val="000000"/>
                      </a:solidFill>
                    </a:lnL>
                    <a:lnR w="12700">
                      <a:solidFill>
                        <a:srgbClr val="000000"/>
                      </a:solidFill>
                    </a:lnR>
                    <a:lnT w="12700">
                      <a:solidFill>
                        <a:srgbClr val="000000"/>
                      </a:solidFill>
                    </a:lnT>
                    <a:lnB w="12700">
                      <a:solidFill>
                        <a:srgbClr val="000000"/>
                      </a:solidFill>
                    </a:lnB>
                  </a:tcPr>
                </a:tc>
                <a:tc>
                  <a:txBody>
                    <a:bodyPr/>
                    <a:lstStyle/>
                    <a:p>
                      <a:pPr lvl="0" algn="ctr">
                        <a:buNone/>
                      </a:pPr>
                      <a:r>
                        <a:rPr lang="en-GB" sz="900" i="0" dirty="0">
                          <a:latin typeface="Arial" panose="020B0604020202020204" pitchFamily="34" charset="0"/>
                          <a:cs typeface="Arial" panose="020B0604020202020204" pitchFamily="34" charset="0"/>
                        </a:rPr>
                        <a:t>Sep 25</a:t>
                      </a:r>
                    </a:p>
                  </a:txBody>
                  <a:tcPr marL="20082" marR="20082" marT="0" marB="0" anchor="ctr">
                    <a:lnL w="12700">
                      <a:solidFill>
                        <a:srgbClr val="000000"/>
                      </a:solidFill>
                    </a:lnL>
                    <a:lnR w="12700">
                      <a:solidFill>
                        <a:srgbClr val="000000"/>
                      </a:solidFill>
                    </a:lnR>
                    <a:lnT w="12700">
                      <a:solidFill>
                        <a:srgbClr val="000000"/>
                      </a:solidFill>
                    </a:lnT>
                    <a:lnB w="12700">
                      <a:solidFill>
                        <a:srgbClr val="000000"/>
                      </a:solidFill>
                    </a:lnB>
                  </a:tcPr>
                </a:tc>
                <a:tc>
                  <a:txBody>
                    <a:bodyPr/>
                    <a:lstStyle/>
                    <a:p>
                      <a:pPr lvl="0" algn="ctr">
                        <a:buNone/>
                      </a:pPr>
                      <a:r>
                        <a:rPr lang="en-GB" sz="900" i="0" dirty="0">
                          <a:latin typeface="Arial" panose="020B0604020202020204" pitchFamily="34" charset="0"/>
                          <a:cs typeface="Arial" panose="020B0604020202020204" pitchFamily="34" charset="0"/>
                        </a:rPr>
                        <a:t>In progress</a:t>
                      </a:r>
                    </a:p>
                  </a:txBody>
                  <a:tcPr marL="20082" marR="20082" marT="0" marB="0" anchor="ctr">
                    <a:lnL w="12700">
                      <a:solidFill>
                        <a:srgbClr val="000000"/>
                      </a:solidFill>
                    </a:lnL>
                    <a:lnR w="12700">
                      <a:solidFill>
                        <a:srgbClr val="000000"/>
                      </a:solidFill>
                    </a:lnR>
                    <a:lnT w="12700">
                      <a:solidFill>
                        <a:srgbClr val="000000"/>
                      </a:solidFill>
                    </a:lnT>
                    <a:lnB w="12700">
                      <a:solidFill>
                        <a:srgbClr val="000000"/>
                      </a:solidFill>
                    </a:lnB>
                  </a:tcPr>
                </a:tc>
                <a:extLst>
                  <a:ext uri="{0D108BD9-81ED-4DB2-BD59-A6C34878D82A}">
                    <a16:rowId xmlns:a16="http://schemas.microsoft.com/office/drawing/2014/main" val="3194614343"/>
                  </a:ext>
                </a:extLst>
              </a:tr>
              <a:tr h="211028">
                <a:tc vMerge="1">
                  <a:txBody>
                    <a:bodyPr/>
                    <a:lstStyle/>
                    <a:p>
                      <a:endParaRPr lang="en-GB"/>
                    </a:p>
                  </a:txBody>
                  <a:tcPr/>
                </a:tc>
                <a:tc vMerge="1">
                  <a:txBody>
                    <a:bodyPr/>
                    <a:lstStyle/>
                    <a:p>
                      <a:endParaRPr lang="en-GB"/>
                    </a:p>
                  </a:txBody>
                  <a:tcPr>
                    <a:lnT w="12700" cap="flat" cmpd="sng" algn="ctr">
                      <a:noFill/>
                      <a:prstDash val="solid"/>
                      <a:round/>
                      <a:headEnd type="none" w="med" len="med"/>
                      <a:tailEnd type="none" w="med" len="med"/>
                    </a:lnT>
                  </a:tcPr>
                </a:tc>
                <a:tc gridSpan="2">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Review Mental Health support</a:t>
                      </a:r>
                    </a:p>
                  </a:txBody>
                  <a:tcPr marL="51435" marR="51435" marT="25718" marB="25718"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r>
                        <a:rPr lang="en-GB" sz="900" i="0" dirty="0">
                          <a:latin typeface="Arial" panose="020B0604020202020204" pitchFamily="34" charset="0"/>
                          <a:cs typeface="Arial" panose="020B0604020202020204" pitchFamily="34" charset="0"/>
                        </a:rPr>
                        <a:t>Paul Dunning</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900" i="0" dirty="0">
                          <a:latin typeface="Arial"/>
                          <a:cs typeface="Arial"/>
                        </a:rPr>
                        <a:t>March 26</a:t>
                      </a:r>
                      <a:endParaRPr lang="en-GB" sz="900" i="0" dirty="0">
                        <a:latin typeface="Arial" panose="020B0604020202020204" pitchFamily="34" charset="0"/>
                        <a:cs typeface="Arial" panose="020B0604020202020204" pitchFamily="34" charset="0"/>
                      </a:endParaRP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900" i="0" dirty="0">
                          <a:latin typeface="Arial" panose="020B0604020202020204" pitchFamily="34" charset="0"/>
                          <a:cs typeface="Arial" panose="020B0604020202020204" pitchFamily="34" charset="0"/>
                        </a:rPr>
                        <a:t>Not started</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3257">
                <a:tc vMerge="1">
                  <a:txBody>
                    <a:bodyPr/>
                    <a:lstStyle/>
                    <a:p>
                      <a:endParaRPr lang="en-GB"/>
                    </a:p>
                  </a:txBody>
                  <a:tcPr/>
                </a:tc>
                <a:tc vMerge="1">
                  <a:txBody>
                    <a:bodyPr/>
                    <a:lstStyle/>
                    <a:p>
                      <a:pPr>
                        <a:lnSpc>
                          <a:spcPct val="107000"/>
                        </a:lnSpc>
                        <a:spcAft>
                          <a:spcPts val="0"/>
                        </a:spcAft>
                      </a:pPr>
                      <a:endParaRPr lang="en-GB" sz="800">
                        <a:effectLst/>
                        <a:latin typeface="Arial" panose="020B0604020202020204" pitchFamily="34" charset="0"/>
                        <a:ea typeface="Calibri"/>
                        <a:cs typeface="Arial" panose="020B0604020202020204" pitchFamily="34" charset="0"/>
                      </a:endParaRPr>
                    </a:p>
                  </a:txBody>
                  <a:tcPr marL="35703" marR="35703" marT="0" marB="0">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lvl="0" indent="0">
                        <a:buFont typeface="Arial" panose="020B0604020202020204" pitchFamily="34" charset="0"/>
                        <a:buNone/>
                      </a:pPr>
                      <a:r>
                        <a:rPr lang="en-US" sz="800" i="0" dirty="0">
                          <a:latin typeface="Arial" panose="020B0604020202020204" pitchFamily="34" charset="0"/>
                          <a:cs typeface="Arial" panose="020B0604020202020204" pitchFamily="34" charset="0"/>
                        </a:rPr>
                        <a:t>Compliance reporting</a:t>
                      </a:r>
                    </a:p>
                  </a:txBody>
                  <a:tcPr marL="51435" marR="51435" marT="25718" marB="25718"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r>
                        <a:rPr lang="en-GB" sz="800" i="0" dirty="0">
                          <a:latin typeface="Arial" panose="020B0604020202020204" pitchFamily="34" charset="0"/>
                          <a:cs typeface="Arial" panose="020B0604020202020204" pitchFamily="34" charset="0"/>
                        </a:rPr>
                        <a:t>Jess rogers</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800" i="0" dirty="0">
                          <a:latin typeface="Arial"/>
                          <a:cs typeface="Arial"/>
                        </a:rPr>
                        <a:t>March 26</a:t>
                      </a:r>
                      <a:endParaRPr lang="en-GB" sz="800" i="0" dirty="0">
                        <a:latin typeface="Arial" panose="020B0604020202020204" pitchFamily="34" charset="0"/>
                        <a:cs typeface="Arial" panose="020B0604020202020204" pitchFamily="34" charset="0"/>
                      </a:endParaRP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800" i="0" dirty="0">
                          <a:latin typeface="Arial" panose="020B0604020202020204" pitchFamily="34" charset="0"/>
                          <a:cs typeface="Arial" panose="020B0604020202020204" pitchFamily="34" charset="0"/>
                        </a:rPr>
                        <a:t>Not started.</a:t>
                      </a:r>
                    </a:p>
                  </a:txBody>
                  <a:tcPr marL="20083" marR="200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4814">
                <a:tc>
                  <a:txBody>
                    <a:bodyPr/>
                    <a:lstStyle/>
                    <a:p>
                      <a:pPr>
                        <a:lnSpc>
                          <a:spcPct val="107000"/>
                        </a:lnSpc>
                        <a:spcAft>
                          <a:spcPts val="0"/>
                        </a:spcAft>
                      </a:pPr>
                      <a:r>
                        <a:rPr lang="en-GB" sz="900" b="1" dirty="0">
                          <a:solidFill>
                            <a:srgbClr val="FFFFFF"/>
                          </a:solidFill>
                          <a:effectLst/>
                          <a:latin typeface="Arial"/>
                          <a:ea typeface="Calibri"/>
                          <a:cs typeface="Arial"/>
                        </a:rPr>
                        <a:t>8. Key Risks</a:t>
                      </a:r>
                      <a:endParaRPr lang="en-GB" sz="900" dirty="0">
                        <a:effectLst/>
                        <a:latin typeface="Arial"/>
                        <a:ea typeface="Calibri"/>
                        <a:cs typeface="Arial"/>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nSpc>
                          <a:spcPct val="107000"/>
                        </a:lnSpc>
                        <a:spcAft>
                          <a:spcPts val="0"/>
                        </a:spcAft>
                      </a:pPr>
                      <a:r>
                        <a:rPr lang="en-GB" sz="900" b="1" dirty="0">
                          <a:solidFill>
                            <a:srgbClr val="FFFFFF"/>
                          </a:solidFill>
                          <a:effectLst/>
                          <a:latin typeface="Arial"/>
                          <a:ea typeface="Calibri"/>
                          <a:cs typeface="Arial"/>
                        </a:rPr>
                        <a:t>9. Driver metrics</a:t>
                      </a:r>
                      <a:endParaRPr lang="en-GB" sz="900" dirty="0">
                        <a:effectLst/>
                        <a:latin typeface="Arial"/>
                        <a:ea typeface="Calibri"/>
                        <a:cs typeface="Arial"/>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0070C0"/>
                    </a:solidFill>
                  </a:tcPr>
                </a:tc>
                <a:tc gridSpan="5">
                  <a:txBody>
                    <a:bodyPr/>
                    <a:lstStyle/>
                    <a:p>
                      <a:pPr>
                        <a:lnSpc>
                          <a:spcPct val="107000"/>
                        </a:lnSpc>
                        <a:spcAft>
                          <a:spcPts val="0"/>
                        </a:spcAft>
                      </a:pPr>
                      <a:r>
                        <a:rPr lang="en-GB" sz="900" b="1" dirty="0">
                          <a:solidFill>
                            <a:srgbClr val="FFFFFF"/>
                          </a:solidFill>
                          <a:effectLst/>
                          <a:latin typeface="Arial"/>
                          <a:ea typeface="Calibri"/>
                          <a:cs typeface="Times New Roman"/>
                        </a:rPr>
                        <a:t>10. Impact: </a:t>
                      </a:r>
                      <a:r>
                        <a:rPr lang="en-GB" sz="900" dirty="0">
                          <a:solidFill>
                            <a:srgbClr val="FFFFFF"/>
                          </a:solidFill>
                          <a:effectLst/>
                          <a:latin typeface="Arial"/>
                          <a:ea typeface="Calibri"/>
                          <a:cs typeface="Times New Roman"/>
                        </a:rPr>
                        <a:t>planned benefits relating to Health Board Strategic Objectives</a:t>
                      </a:r>
                      <a:endParaRPr lang="en-GB" sz="900" dirty="0">
                        <a:effectLst/>
                        <a:latin typeface="Calibri"/>
                        <a:ea typeface="Calibri"/>
                        <a:cs typeface="Times New Roman"/>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hMerge="1">
                  <a:txBody>
                    <a:bodyPr/>
                    <a:lstStyle/>
                    <a:p>
                      <a:endParaRPr lang="en-GB"/>
                    </a:p>
                  </a:txBody>
                  <a:tcPr/>
                </a:tc>
                <a:tc hMerge="1">
                  <a:txBody>
                    <a:bodyPr/>
                    <a:lstStyle/>
                    <a:p>
                      <a:pPr>
                        <a:lnSpc>
                          <a:spcPct val="107000"/>
                        </a:lnSpc>
                        <a:spcAft>
                          <a:spcPts val="0"/>
                        </a:spcAft>
                      </a:pPr>
                      <a:endParaRPr lang="en-GB" sz="1000">
                        <a:effectLst/>
                        <a:latin typeface="Calibri"/>
                        <a:ea typeface="Calibri"/>
                        <a:cs typeface="Times New Roman"/>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17"/>
                  </a:ext>
                </a:extLst>
              </a:tr>
              <a:tr h="152443">
                <a:tc rowSpan="5">
                  <a:txBody>
                    <a:bodyPr/>
                    <a:lstStyle/>
                    <a:p>
                      <a:pPr marL="228600" lvl="0" indent="-228600" algn="l">
                        <a:lnSpc>
                          <a:spcPct val="100000"/>
                        </a:lnSpc>
                        <a:buAutoNum type="arabicPeriod"/>
                      </a:pPr>
                      <a:r>
                        <a:rPr lang="en-GB" sz="900" baseline="0" dirty="0">
                          <a:solidFill>
                            <a:schemeClr val="tx1"/>
                          </a:solidFill>
                          <a:latin typeface="Arial"/>
                          <a:ea typeface="Calibri"/>
                          <a:cs typeface="Arial"/>
                        </a:rPr>
                        <a:t>Organisational changes.</a:t>
                      </a:r>
                    </a:p>
                    <a:p>
                      <a:pPr marL="228600" lvl="0" indent="-228600" algn="l">
                        <a:lnSpc>
                          <a:spcPct val="100000"/>
                        </a:lnSpc>
                        <a:buAutoNum type="arabicPeriod"/>
                      </a:pPr>
                      <a:r>
                        <a:rPr lang="en-GB" sz="900" baseline="0" dirty="0">
                          <a:solidFill>
                            <a:schemeClr val="tx1"/>
                          </a:solidFill>
                          <a:latin typeface="Arial"/>
                          <a:ea typeface="Calibri"/>
                          <a:cs typeface="Arial"/>
                        </a:rPr>
                        <a:t>Operational service demand may impact on progress.</a:t>
                      </a:r>
                    </a:p>
                    <a:p>
                      <a:pPr marL="228600" lvl="0" indent="-228600" algn="l">
                        <a:lnSpc>
                          <a:spcPct val="100000"/>
                        </a:lnSpc>
                        <a:buAutoNum type="arabicPeriod"/>
                      </a:pPr>
                      <a:r>
                        <a:rPr lang="en-GB" sz="900" baseline="0" dirty="0">
                          <a:solidFill>
                            <a:schemeClr val="tx1"/>
                          </a:solidFill>
                          <a:latin typeface="Arial"/>
                          <a:ea typeface="Calibri"/>
                          <a:cs typeface="Arial"/>
                        </a:rPr>
                        <a:t>Capacity</a:t>
                      </a:r>
                    </a:p>
                  </a:txBody>
                  <a:tcPr marL="51435" marR="51435" marT="25718" marB="2571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228600" indent="-228600" defTabSz="914355">
                        <a:buAutoNum type="arabicPeriod"/>
                      </a:pPr>
                      <a:r>
                        <a:rPr lang="en-GB" sz="900" dirty="0">
                          <a:solidFill>
                            <a:schemeClr val="tx1"/>
                          </a:solidFill>
                          <a:latin typeface="Arial" panose="020B0604020202020204" pitchFamily="34" charset="0"/>
                          <a:cs typeface="Arial" panose="020B0604020202020204" pitchFamily="34" charset="0"/>
                        </a:rPr>
                        <a:t>Sickness absence rate</a:t>
                      </a:r>
                    </a:p>
                    <a:p>
                      <a:pPr marL="228600" indent="-228600" defTabSz="914355">
                        <a:buAutoNum type="arabicPeriod"/>
                      </a:pPr>
                      <a:r>
                        <a:rPr lang="en-GB" sz="900" dirty="0">
                          <a:solidFill>
                            <a:schemeClr val="tx1"/>
                          </a:solidFill>
                          <a:latin typeface="Arial" panose="020B0604020202020204" pitchFamily="34" charset="0"/>
                          <a:cs typeface="Arial" panose="020B0604020202020204" pitchFamily="34" charset="0"/>
                        </a:rPr>
                        <a:t>Improved engagement score in the staff survey.</a:t>
                      </a:r>
                    </a:p>
                    <a:p>
                      <a:pPr marL="0" indent="0" defTabSz="914355">
                        <a:buNone/>
                      </a:pPr>
                      <a:endParaRPr lang="en-GB" sz="900" dirty="0">
                        <a:solidFill>
                          <a:schemeClr val="tx1"/>
                        </a:solidFill>
                        <a:latin typeface="Arial" panose="020B0604020202020204" pitchFamily="34" charset="0"/>
                        <a:cs typeface="Arial" panose="020B0604020202020204" pitchFamily="34" charset="0"/>
                      </a:endParaRPr>
                    </a:p>
                    <a:p>
                      <a:pPr defTabSz="914355"/>
                      <a:endParaRPr lang="en-GB" sz="900" dirty="0">
                        <a:solidFill>
                          <a:schemeClr val="tx1"/>
                        </a:solidFill>
                        <a:latin typeface="Arial" panose="020B0604020202020204" pitchFamily="34" charset="0"/>
                        <a:cs typeface="Arial" panose="020B0604020202020204" pitchFamily="34" charset="0"/>
                      </a:endParaRPr>
                    </a:p>
                  </a:txBody>
                  <a:tcPr marL="51435" marR="51435" marT="25718" marB="2571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800" b="0" dirty="0">
                          <a:solidFill>
                            <a:schemeClr val="tx1"/>
                          </a:solidFill>
                          <a:effectLst/>
                          <a:latin typeface="Arial" panose="020B0604020202020204" pitchFamily="34" charset="0"/>
                          <a:ea typeface="Calibri"/>
                          <a:cs typeface="Arial" panose="020B0604020202020204" pitchFamily="34" charset="0"/>
                        </a:rPr>
                        <a:t> </a:t>
                      </a:r>
                      <a:r>
                        <a:rPr lang="en-GB" sz="900" b="0" dirty="0">
                          <a:solidFill>
                            <a:schemeClr val="tx1"/>
                          </a:solidFill>
                          <a:effectLst/>
                          <a:latin typeface="Arial" panose="020B0604020202020204" pitchFamily="34" charset="0"/>
                          <a:ea typeface="Calibri"/>
                          <a:cs typeface="Arial" panose="020B0604020202020204" pitchFamily="34" charset="0"/>
                        </a:rPr>
                        <a:t>Interdependent with other workstreams under the variable pay steering group</a:t>
                      </a: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800" b="0">
                        <a:solidFill>
                          <a:srgbClr val="FF0000"/>
                        </a:solidFill>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800" b="0">
                        <a:solidFill>
                          <a:srgbClr val="FF0000"/>
                        </a:solidFill>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12673">
                <a:tc vMerge="1">
                  <a:txBody>
                    <a:bodyPr/>
                    <a:lstStyle/>
                    <a:p>
                      <a:endParaRPr lang="en-GB"/>
                    </a:p>
                  </a:txBody>
                  <a:tcPr/>
                </a:tc>
                <a:tc vMerge="1">
                  <a:txBody>
                    <a:bodyPr/>
                    <a:lstStyle/>
                    <a:p>
                      <a:endParaRPr lang="en-GB"/>
                    </a:p>
                  </a:txBody>
                  <a:tcPr/>
                </a:tc>
                <a:tc gridSpan="5">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900" b="0" dirty="0">
                          <a:solidFill>
                            <a:schemeClr val="tx1"/>
                          </a:solidFill>
                          <a:effectLst/>
                          <a:latin typeface="Arial" panose="020B0604020202020204" pitchFamily="34" charset="0"/>
                          <a:ea typeface="Calibri"/>
                          <a:cs typeface="Arial" panose="020B0604020202020204" pitchFamily="34" charset="0"/>
                        </a:rPr>
                        <a:t> Co-dependency with workforce and operational plans – to ensure the right staff with the right skills are in the right place to deliver our services </a:t>
                      </a: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800" b="0">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800" b="0">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52443">
                <a:tc vMerge="1">
                  <a:txBody>
                    <a:bodyPr/>
                    <a:lstStyle/>
                    <a:p>
                      <a:endParaRPr lang="en-GB"/>
                    </a:p>
                  </a:txBody>
                  <a:tcPr/>
                </a:tc>
                <a:tc vMerge="1">
                  <a:txBody>
                    <a:bodyPr/>
                    <a:lstStyle/>
                    <a:p>
                      <a:endParaRPr lang="en-GB"/>
                    </a:p>
                  </a:txBody>
                  <a:tcPr/>
                </a:tc>
                <a:tc gridSpan="5">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900" b="0" dirty="0">
                          <a:solidFill>
                            <a:schemeClr val="tx1"/>
                          </a:solidFill>
                          <a:effectLst/>
                          <a:latin typeface="Arial" panose="020B0604020202020204" pitchFamily="34" charset="0"/>
                          <a:ea typeface="Calibri"/>
                          <a:cs typeface="Arial" panose="020B0604020202020204" pitchFamily="34" charset="0"/>
                        </a:rPr>
                        <a:t> Co-dependent with the temporary staffing plan</a:t>
                      </a: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800">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lang="en-GB" sz="800">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45183">
                <a:tc vMerge="1">
                  <a:txBody>
                    <a:bodyPr/>
                    <a:lstStyle/>
                    <a:p>
                      <a:endParaRPr lang="en-GB"/>
                    </a:p>
                  </a:txBody>
                  <a:tcPr/>
                </a:tc>
                <a:tc vMerge="1">
                  <a:txBody>
                    <a:bodyPr/>
                    <a:lstStyle/>
                    <a:p>
                      <a:endParaRPr lang="en-GB"/>
                    </a:p>
                  </a:txBody>
                  <a:tcPr/>
                </a:tc>
                <a:tc gridSpan="5">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GB" sz="900" b="0" dirty="0">
                          <a:solidFill>
                            <a:schemeClr val="tx1"/>
                          </a:solidFill>
                          <a:effectLst/>
                          <a:latin typeface="Arial" panose="020B0604020202020204" pitchFamily="34" charset="0"/>
                          <a:ea typeface="Calibri"/>
                          <a:cs typeface="Arial" panose="020B0604020202020204" pitchFamily="34" charset="0"/>
                        </a:rPr>
                        <a:t> Co-dependent with safer staffing plans</a:t>
                      </a: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GB" sz="800" b="0">
                        <a:solidFill>
                          <a:srgbClr val="FF0000"/>
                        </a:solidFill>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GB" sz="800" b="0">
                        <a:solidFill>
                          <a:srgbClr val="FF0000"/>
                        </a:solidFill>
                        <a:effectLst/>
                        <a:latin typeface="Arial" panose="020B0604020202020204" pitchFamily="34" charset="0"/>
                        <a:ea typeface="Calibri"/>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92645">
                <a:tc vMerge="1">
                  <a:txBody>
                    <a:bodyPr/>
                    <a:lstStyle/>
                    <a:p>
                      <a:endParaRPr lang="en-GB"/>
                    </a:p>
                  </a:txBody>
                  <a:tcPr/>
                </a:tc>
                <a:tc vMerge="1">
                  <a:txBody>
                    <a:bodyPr/>
                    <a:lstStyle/>
                    <a:p>
                      <a:endParaRPr lang="en-GB"/>
                    </a:p>
                  </a:txBody>
                  <a:tcPr/>
                </a:tc>
                <a:tc gridSpan="5">
                  <a: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GB" sz="800" b="0" kern="1200" dirty="0">
                        <a:solidFill>
                          <a:schemeClr val="tx1"/>
                        </a:solidFill>
                        <a:latin typeface="Arial" panose="020B0604020202020204" pitchFamily="34" charset="0"/>
                        <a:ea typeface="+mn-ea"/>
                        <a:cs typeface="Arial" panose="020B0604020202020204" pitchFamily="34" charset="0"/>
                      </a:endParaRPr>
                    </a:p>
                  </a:txBody>
                  <a:tcPr marL="20083" marR="2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GB" sz="800" kern="1200">
                        <a:solidFill>
                          <a:schemeClr val="tx1"/>
                        </a:solidFill>
                        <a:latin typeface="Arial" panose="020B0604020202020204" pitchFamily="34" charset="0"/>
                        <a:ea typeface="+mn-ea"/>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GB" sz="800" kern="1200">
                        <a:solidFill>
                          <a:schemeClr val="tx1"/>
                        </a:solidFill>
                        <a:latin typeface="Arial" panose="020B0604020202020204" pitchFamily="34" charset="0"/>
                        <a:ea typeface="+mn-ea"/>
                        <a:cs typeface="Arial" panose="020B0604020202020204" pitchFamily="34" charset="0"/>
                      </a:endParaRPr>
                    </a:p>
                  </a:txBody>
                  <a:tcPr marL="35703" marR="357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bl>
          </a:graphicData>
        </a:graphic>
      </p:graphicFrame>
      <p:sp>
        <p:nvSpPr>
          <p:cNvPr id="43" name="Espaço Reservado para Texto 1">
            <a:extLst>
              <a:ext uri="{FF2B5EF4-FFF2-40B4-BE49-F238E27FC236}">
                <a16:creationId xmlns:a16="http://schemas.microsoft.com/office/drawing/2014/main" id="{C087F342-6252-4D63-B57C-5557EFD7D920}"/>
              </a:ext>
            </a:extLst>
          </p:cNvPr>
          <p:cNvSpPr txBox="1">
            <a:spLocks/>
          </p:cNvSpPr>
          <p:nvPr/>
        </p:nvSpPr>
        <p:spPr>
          <a:xfrm>
            <a:off x="332101" y="213958"/>
            <a:ext cx="11527798" cy="219370"/>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kumimoji="0" lang="pt-BR" sz="4000" b="0" i="0" u="none" strike="noStrike" kern="1200" cap="none" spc="0" normalizeH="0" baseline="0" noProof="0" dirty="0">
                <a:ln>
                  <a:noFill/>
                </a:ln>
                <a:solidFill>
                  <a:srgbClr val="1F355E"/>
                </a:solidFill>
                <a:effectLst/>
                <a:uLnTx/>
                <a:uFillTx/>
                <a:latin typeface="Arial Black"/>
              </a:rPr>
              <a:t>Health Board </a:t>
            </a:r>
            <a:r>
              <a:rPr lang="pt-BR" sz="4000" dirty="0" err="1">
                <a:latin typeface="Arial Black"/>
              </a:rPr>
              <a:t>Plan</a:t>
            </a:r>
            <a:r>
              <a:rPr lang="pt-BR" sz="4000" dirty="0">
                <a:latin typeface="Arial Black"/>
              </a:rPr>
              <a:t> </a:t>
            </a:r>
            <a:r>
              <a:rPr lang="pt-BR" sz="4000" dirty="0" err="1">
                <a:latin typeface="Arial Black"/>
              </a:rPr>
              <a:t>on</a:t>
            </a:r>
            <a:r>
              <a:rPr lang="pt-BR" sz="4000" dirty="0">
                <a:latin typeface="Arial Black"/>
              </a:rPr>
              <a:t> a Page</a:t>
            </a:r>
            <a:endParaRPr kumimoji="0" lang="pt-BR" sz="4000" b="0" i="0" u="none" strike="noStrike" kern="1200" cap="none" spc="0" normalizeH="0" baseline="0" noProof="0" dirty="0" err="1">
              <a:ln>
                <a:noFill/>
              </a:ln>
              <a:solidFill>
                <a:srgbClr val="1F355E"/>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3236780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194501"/>
            <a:ext cx="11528607" cy="219385"/>
          </a:xfrm>
        </p:spPr>
        <p:txBody>
          <a:bodyPr vert="horz" lIns="91440" tIns="45720" rIns="91440" bIns="45720" rtlCol="0" anchor="t">
            <a:noAutofit/>
          </a:bodyPr>
          <a:lstStyle/>
          <a:p>
            <a:r>
              <a:rPr lang="pt-BR" sz="4000" dirty="0">
                <a:latin typeface="Arial Black"/>
              </a:rPr>
              <a:t>Health Board </a:t>
            </a:r>
            <a:r>
              <a:rPr lang="pt-BR" sz="4000" dirty="0" err="1">
                <a:latin typeface="Arial Black"/>
              </a:rPr>
              <a:t>Absence</a:t>
            </a:r>
            <a:r>
              <a:rPr lang="pt-BR" sz="4000" dirty="0">
                <a:latin typeface="Arial Black"/>
              </a:rPr>
              <a:t> Trends</a:t>
            </a:r>
            <a:endParaRPr lang="en-US" dirty="0"/>
          </a:p>
          <a:p>
            <a:r>
              <a:rPr lang="pt-BR" sz="4000" dirty="0" err="1">
                <a:latin typeface="Arial Black"/>
              </a:rPr>
              <a:t>In-month</a:t>
            </a:r>
            <a:r>
              <a:rPr lang="pt-BR" sz="4000" dirty="0">
                <a:latin typeface="Arial Black"/>
              </a:rPr>
              <a:t> </a:t>
            </a:r>
            <a:r>
              <a:rPr lang="pt-BR" sz="4000" dirty="0" err="1">
                <a:latin typeface="Arial Black"/>
              </a:rPr>
              <a:t>June</a:t>
            </a:r>
            <a:r>
              <a:rPr lang="pt-BR" sz="4000" dirty="0">
                <a:latin typeface="Arial Black"/>
              </a:rPr>
              <a:t> 2025</a:t>
            </a:r>
            <a:endParaRPr lang="en-US" sz="2400"/>
          </a:p>
        </p:txBody>
      </p:sp>
      <p:sp>
        <p:nvSpPr>
          <p:cNvPr id="4" name="Espaço Reservado para Texto 2">
            <a:extLst>
              <a:ext uri="{FF2B5EF4-FFF2-40B4-BE49-F238E27FC236}">
                <a16:creationId xmlns:a16="http://schemas.microsoft.com/office/drawing/2014/main" id="{7957B6D9-A423-42A4-A4BC-B53EDEB51197}"/>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3" name="Table 2">
            <a:extLst>
              <a:ext uri="{FF2B5EF4-FFF2-40B4-BE49-F238E27FC236}">
                <a16:creationId xmlns:a16="http://schemas.microsoft.com/office/drawing/2014/main" id="{EFE52CDC-2DB5-42E3-AFD4-8B004942572E}"/>
              </a:ext>
            </a:extLst>
          </p:cNvPr>
          <p:cNvGraphicFramePr>
            <a:graphicFrameLocks noGrp="1"/>
          </p:cNvGraphicFramePr>
          <p:nvPr>
            <p:extLst>
              <p:ext uri="{D42A27DB-BD31-4B8C-83A1-F6EECF244321}">
                <p14:modId xmlns:p14="http://schemas.microsoft.com/office/powerpoint/2010/main" val="1874991668"/>
              </p:ext>
            </p:extLst>
          </p:nvPr>
        </p:nvGraphicFramePr>
        <p:xfrm>
          <a:off x="371674" y="1373526"/>
          <a:ext cx="10827940" cy="4774502"/>
        </p:xfrm>
        <a:graphic>
          <a:graphicData uri="http://schemas.openxmlformats.org/drawingml/2006/table">
            <a:tbl>
              <a:tblPr>
                <a:tableStyleId>{5C22544A-7EE6-4342-B048-85BDC9FD1C3A}</a:tableStyleId>
              </a:tblPr>
              <a:tblGrid>
                <a:gridCol w="10827940">
                  <a:extLst>
                    <a:ext uri="{9D8B030D-6E8A-4147-A177-3AD203B41FA5}">
                      <a16:colId xmlns:a16="http://schemas.microsoft.com/office/drawing/2014/main" val="3843624565"/>
                    </a:ext>
                  </a:extLst>
                </a:gridCol>
              </a:tblGrid>
              <a:tr h="4590142">
                <a:tc>
                  <a:txBody>
                    <a:bodyPr/>
                    <a:lstStyle/>
                    <a:p>
                      <a:pPr>
                        <a:lnSpc>
                          <a:spcPct val="115000"/>
                        </a:lnSpc>
                        <a:spcAft>
                          <a:spcPts val="1000"/>
                        </a:spcAft>
                      </a:pPr>
                      <a:r>
                        <a:rPr lang="en-GB" sz="1400" dirty="0">
                          <a:effectLst/>
                          <a:latin typeface="Arial"/>
                          <a:cs typeface="Arial"/>
                        </a:rPr>
                        <a:t>Sickness absence has increased slightly in June to 6.82% from 6.76% reported in April 2025. Long term absence reported in June is 4.31% a reduction since the last reporting period by 0.67%. Short term absence reported in June is 2.51%, an increase of 0.76% since the last reporting period.  </a:t>
                      </a:r>
                    </a:p>
                    <a:p>
                      <a:pPr marL="342900" lvl="0" indent="-342900">
                        <a:lnSpc>
                          <a:spcPct val="115000"/>
                        </a:lnSpc>
                        <a:buFont typeface="Symbol" panose="05050102010706020507" pitchFamily="18" charset="2"/>
                        <a:buChar char=""/>
                      </a:pPr>
                      <a:r>
                        <a:rPr lang="en-GB" sz="1400" dirty="0">
                          <a:effectLst/>
                          <a:latin typeface="Arial" panose="020B0604020202020204" pitchFamily="34" charset="0"/>
                          <a:cs typeface="Arial" panose="020B0604020202020204" pitchFamily="34" charset="0"/>
                        </a:rPr>
                        <a:t>Anxiety/stress related absence remains the highest reason for long term and short-term absence, a trend witnessed across NHS Wales. Anxiety/Stress/Depression reported in June 2025 accounts for 2.40% of all in month sickness absence, the number of FTE days lost due to Anxiety/Stress/Depression has increased by 0.01% since the last reporting period</a:t>
                      </a:r>
                    </a:p>
                    <a:p>
                      <a:pPr marL="342900" lvl="0" indent="-342900">
                        <a:lnSpc>
                          <a:spcPct val="115000"/>
                        </a:lnSpc>
                        <a:buFont typeface="Symbol" panose="05050102010706020507" pitchFamily="18" charset="2"/>
                        <a:buChar char=""/>
                      </a:pPr>
                      <a:r>
                        <a:rPr lang="en-GB" sz="1400" dirty="0">
                          <a:effectLst/>
                          <a:latin typeface="Arial"/>
                          <a:cs typeface="Arial"/>
                        </a:rPr>
                        <a:t>The second highest reason for long term absence is Musculoskeletal, which accounts for 0.53% of long-term absence. The second highest reason for short term absence is Gastrointestinal problems which accounts for 0.31% of short-term absences across the Health Board</a:t>
                      </a:r>
                    </a:p>
                    <a:p>
                      <a:pPr marL="342900" lvl="0" indent="-342900">
                        <a:lnSpc>
                          <a:spcPct val="115000"/>
                        </a:lnSpc>
                        <a:buFont typeface="Symbol" panose="05050102010706020507" pitchFamily="18" charset="2"/>
                        <a:buChar char=""/>
                      </a:pPr>
                      <a:r>
                        <a:rPr lang="en-GB" sz="1400" dirty="0">
                          <a:effectLst/>
                          <a:latin typeface="Arial"/>
                          <a:cs typeface="Arial"/>
                        </a:rPr>
                        <a:t>The professional group with the highest absence rate is Estates and Ancillary reported to be 9.56% in June. Our data supports that the hot spot areas within this professional group is Catering and Domestics. The group have a detailed action plan to address.</a:t>
                      </a:r>
                    </a:p>
                    <a:p>
                      <a:pPr marL="342900" lvl="0" indent="-342900">
                        <a:lnSpc>
                          <a:spcPct val="115000"/>
                        </a:lnSpc>
                        <a:buFont typeface="Symbol" panose="05050102010706020507" pitchFamily="18" charset="2"/>
                        <a:buChar char=""/>
                      </a:pPr>
                      <a:r>
                        <a:rPr lang="en-GB" sz="1400" dirty="0">
                          <a:effectLst/>
                          <a:latin typeface="Arial" panose="020B0604020202020204" pitchFamily="34" charset="0"/>
                          <a:cs typeface="Arial" panose="020B0604020202020204" pitchFamily="34" charset="0"/>
                        </a:rPr>
                        <a:t>Mental Health &amp; Learning Disabilities remains the Service Group with the highest levels of absence at 7.57%, an increase of 0.53% since the last reporting period. Long term sickness has reduced since the last reporting period but short-term absence has increased by 1.23%</a:t>
                      </a:r>
                    </a:p>
                    <a:p>
                      <a:pPr marL="342900" lvl="0" indent="-342900">
                        <a:lnSpc>
                          <a:spcPct val="115000"/>
                        </a:lnSpc>
                        <a:buFont typeface="Symbol" panose="05050102010706020507" pitchFamily="18" charset="2"/>
                        <a:buChar char=""/>
                      </a:pPr>
                      <a:r>
                        <a:rPr lang="en-GB" sz="1400" dirty="0">
                          <a:effectLst/>
                          <a:latin typeface="Arial" panose="020B0604020202020204" pitchFamily="34" charset="0"/>
                          <a:cs typeface="Arial" panose="020B0604020202020204" pitchFamily="34" charset="0"/>
                        </a:rPr>
                        <a:t>Primary Community Care &amp; Therapies Service Group remain to be the Service Group with the lowest level of sickness absence, but this has increased from 6.63% in April 2025 to 6.66% in June, this is due to increased absences in the District Nursing team.  </a:t>
                      </a:r>
                    </a:p>
                    <a:p>
                      <a:pPr marL="342900" lvl="0" indent="-342900">
                        <a:lnSpc>
                          <a:spcPct val="115000"/>
                        </a:lnSpc>
                        <a:buFont typeface="Symbol" panose="05050102010706020507" pitchFamily="18" charset="2"/>
                        <a:buChar char=""/>
                      </a:pPr>
                      <a:r>
                        <a:rPr lang="en-GB" sz="1400" dirty="0">
                          <a:effectLst/>
                          <a:latin typeface="Arial" panose="020B0604020202020204" pitchFamily="34" charset="0"/>
                          <a:cs typeface="Arial" panose="020B0604020202020204" pitchFamily="34" charset="0"/>
                        </a:rPr>
                        <a:t>Sickness absence in Morrison (6.81%) has increased slightly since the last reporting period, whereas sickness absence in Neath Port Talbot/Singleton (6.71%) has decreased slightly since the last reporting period. </a:t>
                      </a:r>
                    </a:p>
                    <a:p>
                      <a:pPr marL="228600">
                        <a:lnSpc>
                          <a:spcPct val="115000"/>
                        </a:lnSpc>
                        <a:spcAft>
                          <a:spcPts val="10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558" marR="61558" marT="0" marB="0"/>
                </a:tc>
                <a:extLst>
                  <a:ext uri="{0D108BD9-81ED-4DB2-BD59-A6C34878D82A}">
                    <a16:rowId xmlns:a16="http://schemas.microsoft.com/office/drawing/2014/main" val="1667197471"/>
                  </a:ext>
                </a:extLst>
              </a:tr>
            </a:tbl>
          </a:graphicData>
        </a:graphic>
      </p:graphicFrame>
    </p:spTree>
    <p:extLst>
      <p:ext uri="{BB962C8B-B14F-4D97-AF65-F5344CB8AC3E}">
        <p14:creationId xmlns:p14="http://schemas.microsoft.com/office/powerpoint/2010/main" val="1598496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97CA7-555E-295F-8686-1D9DD8CF6BF6}"/>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63E6188-FB4C-7D1B-7E4C-70FC23875008}"/>
              </a:ext>
            </a:extLst>
          </p:cNvPr>
          <p:cNvSpPr>
            <a:spLocks noGrp="1"/>
          </p:cNvSpPr>
          <p:nvPr>
            <p:ph type="body" sz="quarter" idx="10"/>
          </p:nvPr>
        </p:nvSpPr>
        <p:spPr>
          <a:xfrm>
            <a:off x="331696" y="194501"/>
            <a:ext cx="11528607" cy="219385"/>
          </a:xfrm>
        </p:spPr>
        <p:txBody>
          <a:bodyPr vert="horz" lIns="91440" tIns="45720" rIns="91440" bIns="45720" rtlCol="0" anchor="t">
            <a:noAutofit/>
          </a:bodyPr>
          <a:lstStyle/>
          <a:p>
            <a:r>
              <a:rPr lang="pt-BR" sz="4000" dirty="0">
                <a:latin typeface="Arial Black"/>
              </a:rPr>
              <a:t>Short </a:t>
            </a:r>
            <a:r>
              <a:rPr lang="pt-BR" sz="4000" err="1">
                <a:latin typeface="Arial Black"/>
              </a:rPr>
              <a:t>Term</a:t>
            </a:r>
            <a:r>
              <a:rPr lang="pt-BR" sz="4000" dirty="0">
                <a:latin typeface="Arial Black"/>
              </a:rPr>
              <a:t> </a:t>
            </a:r>
            <a:r>
              <a:rPr lang="pt-BR" sz="4000" err="1">
                <a:latin typeface="Arial Black"/>
              </a:rPr>
              <a:t>Sickness</a:t>
            </a:r>
            <a:r>
              <a:rPr lang="pt-BR" sz="4000" dirty="0">
                <a:latin typeface="Arial Black"/>
              </a:rPr>
              <a:t> </a:t>
            </a:r>
            <a:r>
              <a:rPr lang="pt-BR" sz="4000" err="1">
                <a:latin typeface="Arial Black"/>
              </a:rPr>
              <a:t>Absence</a:t>
            </a:r>
            <a:r>
              <a:rPr lang="pt-BR" sz="4000" dirty="0">
                <a:latin typeface="Arial Black"/>
              </a:rPr>
              <a:t> </a:t>
            </a:r>
          </a:p>
          <a:p>
            <a:r>
              <a:rPr lang="pt-BR" sz="3600" dirty="0">
                <a:latin typeface="Arial Black"/>
              </a:rPr>
              <a:t>HR Team/</a:t>
            </a:r>
            <a:r>
              <a:rPr lang="pt-BR" sz="3600" dirty="0" err="1">
                <a:latin typeface="Arial Black"/>
              </a:rPr>
              <a:t>Occupational</a:t>
            </a:r>
            <a:r>
              <a:rPr lang="pt-BR" sz="3600" dirty="0">
                <a:latin typeface="Arial Black"/>
              </a:rPr>
              <a:t> Health </a:t>
            </a:r>
            <a:r>
              <a:rPr lang="pt-BR" sz="3600" dirty="0" err="1">
                <a:latin typeface="Arial Black"/>
              </a:rPr>
              <a:t>Support</a:t>
            </a:r>
            <a:endParaRPr lang="pt-BR" dirty="0" err="1">
              <a:latin typeface="Arial Black"/>
            </a:endParaRPr>
          </a:p>
        </p:txBody>
      </p:sp>
      <p:sp>
        <p:nvSpPr>
          <p:cNvPr id="4" name="Espaço Reservado para Texto 2">
            <a:extLst>
              <a:ext uri="{FF2B5EF4-FFF2-40B4-BE49-F238E27FC236}">
                <a16:creationId xmlns:a16="http://schemas.microsoft.com/office/drawing/2014/main" id="{245D305C-A749-B6BD-1C9B-D908625D9BEC}"/>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
        <p:nvSpPr>
          <p:cNvPr id="6" name="TextBox 5">
            <a:extLst>
              <a:ext uri="{FF2B5EF4-FFF2-40B4-BE49-F238E27FC236}">
                <a16:creationId xmlns:a16="http://schemas.microsoft.com/office/drawing/2014/main" id="{056BD047-D9B9-A8BD-FA1E-94C3C5F31EA0}"/>
              </a:ext>
            </a:extLst>
          </p:cNvPr>
          <p:cNvSpPr txBox="1"/>
          <p:nvPr/>
        </p:nvSpPr>
        <p:spPr>
          <a:xfrm>
            <a:off x="498789" y="1407607"/>
            <a:ext cx="11525569" cy="535531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ea typeface="Calibri"/>
                <a:cs typeface="Calibri"/>
              </a:rPr>
              <a:t>We are seeing an increase in Short Term absence vs Long Term Absence, with the most common reason for Short Term absence being Anxiety/Stress related</a:t>
            </a:r>
          </a:p>
          <a:p>
            <a:pPr marL="285750" indent="-285750">
              <a:buFont typeface="Arial"/>
              <a:buChar char="•"/>
            </a:pPr>
            <a:r>
              <a:rPr lang="en-GB" dirty="0">
                <a:ea typeface="Calibri"/>
                <a:cs typeface="Calibri"/>
              </a:rPr>
              <a:t>A recent deep dive in Morriston confirmed that from those individuals approached, 80% of short term absence due to Anxiety/Stress was predominately linked to personal stress but that there is evidence to support some Anxiety/stress was work related (15%). The top 3 factors for personal stress were bereavement, caring for dependants and stress at home</a:t>
            </a:r>
          </a:p>
          <a:p>
            <a:pPr marL="285750" indent="-285750">
              <a:buFont typeface="Arial"/>
              <a:buChar char="•"/>
            </a:pPr>
            <a:r>
              <a:rPr lang="en-GB" dirty="0">
                <a:ea typeface="Calibri"/>
                <a:cs typeface="Calibri"/>
              </a:rPr>
              <a:t>Our Staff Survey 2024 confirms that 34.2% of respondents feel burnt out because of work and 41.1% feel worn out at the end of the shift. It is positive to note that 51.6% feel SBUHB take positive action towards improving Health and Wellbeing, recognising that there is more we can do to further improve </a:t>
            </a:r>
          </a:p>
          <a:p>
            <a:pPr marL="285750" indent="-285750">
              <a:buFont typeface="Arial"/>
              <a:buChar char="•"/>
            </a:pPr>
            <a:r>
              <a:rPr lang="en-GB" dirty="0">
                <a:ea typeface="Calibri"/>
                <a:cs typeface="Calibri"/>
              </a:rPr>
              <a:t>In order to support our employees with Anxiety/Stress, specifically personal stress as outlined above, we have partnered with Carers Wales to ensure support is available for our employees, we are also developing a Carers Policy – in alignment with other Health Board across Wales. We are promoting our Flexible Working Policy and automated Flexible Working Applications via ESR. We have introduced a Bereavement Support group available to all employees and we have also developed a Wellbeing Resource pack, outlining additional support available to assist our employees</a:t>
            </a:r>
          </a:p>
          <a:p>
            <a:pPr marL="285750" indent="-285750">
              <a:buFont typeface="Arial"/>
              <a:buChar char="•"/>
            </a:pPr>
            <a:r>
              <a:rPr lang="en-GB" dirty="0">
                <a:ea typeface="Calibri"/>
                <a:cs typeface="Calibri"/>
              </a:rPr>
              <a:t>We have updated our Managing Attendance at Work training and bite-size learning to ensure there is a clear impetus on compassionate conversations and leadership at all times.</a:t>
            </a:r>
          </a:p>
          <a:p>
            <a:pPr marL="285750" indent="-285750">
              <a:buFont typeface="Arial"/>
              <a:buChar char="•"/>
            </a:pPr>
            <a:endParaRPr lang="en-GB" dirty="0">
              <a:ea typeface="Calibri"/>
              <a:cs typeface="Calibri"/>
            </a:endParaRPr>
          </a:p>
          <a:p>
            <a:endParaRPr lang="en-GB" dirty="0">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2030951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Long</a:t>
            </a:r>
            <a:r>
              <a:rPr lang="pt-BR" sz="3600" dirty="0">
                <a:latin typeface="Arial Black"/>
              </a:rPr>
              <a:t> </a:t>
            </a:r>
            <a:r>
              <a:rPr lang="pt-BR" sz="3600" dirty="0" err="1">
                <a:latin typeface="Arial Black"/>
              </a:rPr>
              <a:t>Term</a:t>
            </a:r>
            <a:r>
              <a:rPr lang="pt-BR" sz="3600" dirty="0">
                <a:latin typeface="Arial Black"/>
              </a:rPr>
              <a:t> </a:t>
            </a:r>
            <a:r>
              <a:rPr lang="pt-BR" sz="3600" dirty="0" err="1">
                <a:latin typeface="Arial Black"/>
              </a:rPr>
              <a:t>Sickness</a:t>
            </a:r>
            <a:r>
              <a:rPr lang="pt-BR" sz="3600" dirty="0">
                <a:latin typeface="Arial Black"/>
              </a:rPr>
              <a:t> </a:t>
            </a:r>
            <a:r>
              <a:rPr lang="pt-BR" sz="3600" dirty="0" err="1">
                <a:latin typeface="Arial Black"/>
              </a:rPr>
              <a:t>Absence</a:t>
            </a:r>
            <a:endParaRPr lang="pt-BR" sz="3600" dirty="0">
              <a:latin typeface="Arial Black"/>
            </a:endParaRPr>
          </a:p>
          <a:p>
            <a:r>
              <a:rPr lang="pt-BR" sz="3600" dirty="0">
                <a:latin typeface="Arial Black"/>
              </a:rPr>
              <a:t>HR Team/</a:t>
            </a:r>
            <a:r>
              <a:rPr lang="pt-BR" sz="3600" dirty="0" err="1">
                <a:latin typeface="Arial Black"/>
              </a:rPr>
              <a:t>Occupational</a:t>
            </a:r>
            <a:r>
              <a:rPr lang="pt-BR" sz="3600" dirty="0">
                <a:latin typeface="Arial Black"/>
              </a:rPr>
              <a:t> Health </a:t>
            </a:r>
            <a:r>
              <a:rPr lang="pt-BR" sz="3600" dirty="0" err="1">
                <a:latin typeface="Arial Black"/>
              </a:rPr>
              <a:t>Support</a:t>
            </a:r>
            <a:endParaRPr lang="pt-BR" dirty="0"/>
          </a:p>
          <a:p>
            <a:endParaRPr lang="pt-BR" sz="3600" dirty="0">
              <a:latin typeface="Arial Black"/>
            </a:endParaRP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sp>
        <p:nvSpPr>
          <p:cNvPr id="7" name="TextBox 6">
            <a:extLst>
              <a:ext uri="{FF2B5EF4-FFF2-40B4-BE49-F238E27FC236}">
                <a16:creationId xmlns:a16="http://schemas.microsoft.com/office/drawing/2014/main" id="{D0D66B33-473E-2ED7-443C-6762830EF303}"/>
              </a:ext>
            </a:extLst>
          </p:cNvPr>
          <p:cNvSpPr txBox="1"/>
          <p:nvPr/>
        </p:nvSpPr>
        <p:spPr>
          <a:xfrm>
            <a:off x="498789" y="1433438"/>
            <a:ext cx="10892723"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ea typeface="Calibri"/>
                <a:cs typeface="Calibri"/>
              </a:rPr>
              <a:t>Data in June confirms that 2670 employees reported absent from work due to long term and short-term sickness absence</a:t>
            </a:r>
            <a:endParaRPr lang="en-US" dirty="0">
              <a:ea typeface="Calibri" panose="020F0502020204030204"/>
              <a:cs typeface="Calibri" panose="020F0502020204030204"/>
            </a:endParaRPr>
          </a:p>
          <a:p>
            <a:pPr marL="285750" indent="-285750">
              <a:buFont typeface="Arial"/>
              <a:buChar char="•"/>
            </a:pPr>
            <a:r>
              <a:rPr lang="en-GB" dirty="0">
                <a:ea typeface="Calibri"/>
                <a:cs typeface="Calibri"/>
              </a:rPr>
              <a:t>1367 employees have been referred to Occupational Health for an assessment since January 1st 2025</a:t>
            </a:r>
          </a:p>
          <a:p>
            <a:pPr marL="285750" indent="-285750">
              <a:buFont typeface="Arial"/>
              <a:buChar char="•"/>
            </a:pPr>
            <a:r>
              <a:rPr lang="en-GB" dirty="0">
                <a:ea typeface="Calibri"/>
                <a:cs typeface="Calibri"/>
              </a:rPr>
              <a:t>223 employees are on/approaching half pay</a:t>
            </a:r>
          </a:p>
          <a:p>
            <a:pPr marL="285750" indent="-285750">
              <a:buFont typeface="Arial"/>
              <a:buChar char="•"/>
            </a:pPr>
            <a:r>
              <a:rPr lang="en-GB" dirty="0">
                <a:ea typeface="Calibri"/>
                <a:cs typeface="Calibri"/>
              </a:rPr>
              <a:t>68 employees are on/approaching nil pay</a:t>
            </a:r>
          </a:p>
          <a:p>
            <a:pPr marL="285750" indent="-285750">
              <a:buFont typeface="Arial"/>
              <a:buChar char="•"/>
            </a:pPr>
            <a:r>
              <a:rPr lang="en-GB" dirty="0">
                <a:ea typeface="Calibri"/>
                <a:cs typeface="Calibri"/>
              </a:rPr>
              <a:t>Within the HR Operations team we have 9 FTE Senior HR Advisors. The HR Operations team are currently actively supporting 313 long term sickness cases which has been the area of focus for the last 7 months. The team are supporting these cases in addition to 113 open Employee Relations cases</a:t>
            </a:r>
          </a:p>
          <a:p>
            <a:pPr marL="285750" indent="-285750">
              <a:buFont typeface="Arial"/>
              <a:buChar char="•"/>
            </a:pPr>
            <a:r>
              <a:rPr lang="en-GB" dirty="0">
                <a:ea typeface="Calibri"/>
                <a:cs typeface="Calibri"/>
              </a:rPr>
              <a:t>A recent Time in Motion study within the HR Operations team confirms that 60% of working time is spent on supporting long term sickness cases (attending reviews &amp; advising)</a:t>
            </a:r>
          </a:p>
          <a:p>
            <a:pPr marL="285750" indent="-285750">
              <a:buFont typeface="Arial"/>
              <a:buChar char="•"/>
            </a:pPr>
            <a:r>
              <a:rPr lang="en-GB" dirty="0">
                <a:ea typeface="Calibri"/>
                <a:cs typeface="Calibri"/>
              </a:rPr>
              <a:t>Since April 2025, all Long-Term Final Absence Review meetings are taking place at or before 12 months continuous absence in line with Policy</a:t>
            </a:r>
          </a:p>
          <a:p>
            <a:pPr marL="285750" indent="-285750">
              <a:buFont typeface="Arial"/>
              <a:buChar char="•"/>
            </a:pPr>
            <a:r>
              <a:rPr lang="en-GB" dirty="0">
                <a:ea typeface="Calibri"/>
                <a:cs typeface="Calibri"/>
              </a:rPr>
              <a:t>In the last 12 months the HR Operations team have supported 47 Ill Health Retirement exits.</a:t>
            </a:r>
          </a:p>
          <a:p>
            <a:endParaRPr lang="en-GB" dirty="0">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1556399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5EA2E-DED2-5F41-B05E-5332ABC2E05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AC5D76D8-669E-F12F-FBC0-90E2790E6F5C}"/>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Recent</a:t>
            </a:r>
            <a:r>
              <a:rPr lang="pt-BR" sz="3600" dirty="0">
                <a:latin typeface="Arial Black"/>
              </a:rPr>
              <a:t> </a:t>
            </a:r>
            <a:r>
              <a:rPr lang="pt-BR" sz="3600" dirty="0" err="1">
                <a:latin typeface="Arial Black"/>
              </a:rPr>
              <a:t>developments</a:t>
            </a:r>
            <a:r>
              <a:rPr lang="pt-BR" sz="3600" dirty="0">
                <a:latin typeface="Arial Black"/>
              </a:rPr>
              <a:t> </a:t>
            </a:r>
            <a:r>
              <a:rPr lang="pt-BR" sz="3600" dirty="0" err="1">
                <a:latin typeface="Arial Black"/>
              </a:rPr>
              <a:t>within</a:t>
            </a:r>
            <a:r>
              <a:rPr lang="pt-BR" sz="3600" dirty="0">
                <a:latin typeface="Arial Black"/>
              </a:rPr>
              <a:t> </a:t>
            </a:r>
            <a:r>
              <a:rPr lang="pt-BR" sz="3600" dirty="0" err="1">
                <a:latin typeface="Arial Black"/>
              </a:rPr>
              <a:t>Workforce</a:t>
            </a:r>
            <a:r>
              <a:rPr lang="pt-BR" sz="3600" dirty="0">
                <a:latin typeface="Arial Black"/>
              </a:rPr>
              <a:t> </a:t>
            </a:r>
            <a:r>
              <a:rPr lang="pt-BR" sz="3600" dirty="0" err="1">
                <a:latin typeface="Arial Black"/>
              </a:rPr>
              <a:t>to</a:t>
            </a:r>
            <a:r>
              <a:rPr lang="pt-BR" sz="3600" dirty="0">
                <a:latin typeface="Arial Black"/>
              </a:rPr>
              <a:t> </a:t>
            </a:r>
            <a:r>
              <a:rPr lang="pt-BR" sz="3600" dirty="0" err="1">
                <a:latin typeface="Arial Black"/>
              </a:rPr>
              <a:t>support</a:t>
            </a:r>
            <a:r>
              <a:rPr lang="pt-BR" sz="3600" dirty="0">
                <a:latin typeface="Arial Black"/>
              </a:rPr>
              <a:t> </a:t>
            </a:r>
            <a:r>
              <a:rPr lang="pt-BR" sz="3600" dirty="0" err="1">
                <a:latin typeface="Arial Black"/>
              </a:rPr>
              <a:t>managing</a:t>
            </a:r>
            <a:r>
              <a:rPr lang="pt-BR" sz="3600" dirty="0">
                <a:latin typeface="Arial Black"/>
              </a:rPr>
              <a:t> </a:t>
            </a:r>
            <a:r>
              <a:rPr lang="pt-BR" sz="3600" dirty="0" err="1">
                <a:latin typeface="Arial Black"/>
              </a:rPr>
              <a:t>attendance</a:t>
            </a:r>
            <a:r>
              <a:rPr lang="pt-BR" sz="3600" dirty="0">
                <a:latin typeface="Arial Black"/>
              </a:rPr>
              <a:t> </a:t>
            </a:r>
            <a:r>
              <a:rPr lang="pt-BR" sz="3600" dirty="0" err="1">
                <a:latin typeface="Arial Black"/>
              </a:rPr>
              <a:t>at</a:t>
            </a:r>
            <a:r>
              <a:rPr lang="pt-BR" sz="3600" dirty="0">
                <a:latin typeface="Arial Black"/>
              </a:rPr>
              <a:t> </a:t>
            </a:r>
            <a:r>
              <a:rPr lang="pt-BR" sz="3600" dirty="0" err="1">
                <a:latin typeface="Arial Black"/>
              </a:rPr>
              <a:t>work</a:t>
            </a:r>
          </a:p>
        </p:txBody>
      </p:sp>
      <p:sp>
        <p:nvSpPr>
          <p:cNvPr id="3" name="Espaço Reservado para Texto 2">
            <a:extLst>
              <a:ext uri="{FF2B5EF4-FFF2-40B4-BE49-F238E27FC236}">
                <a16:creationId xmlns:a16="http://schemas.microsoft.com/office/drawing/2014/main" id="{85782C9A-7C67-8CBA-602F-3F54A683EDFA}"/>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sp>
        <p:nvSpPr>
          <p:cNvPr id="7" name="TextBox 6">
            <a:extLst>
              <a:ext uri="{FF2B5EF4-FFF2-40B4-BE49-F238E27FC236}">
                <a16:creationId xmlns:a16="http://schemas.microsoft.com/office/drawing/2014/main" id="{BDECFB9F-0F47-1FAB-D55F-B72874026574}"/>
              </a:ext>
            </a:extLst>
          </p:cNvPr>
          <p:cNvSpPr txBox="1"/>
          <p:nvPr/>
        </p:nvSpPr>
        <p:spPr>
          <a:xfrm>
            <a:off x="498789" y="1330116"/>
            <a:ext cx="11499739" cy="59093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ea typeface="Calibri"/>
                <a:cs typeface="Calibri"/>
              </a:rPr>
              <a:t>HRBP teams are leading Monthly Sickness Absence Summits where long term/short term absence data is analysed, action plans to address hot spot areas/trends agreed and compliance against policy assessed</a:t>
            </a:r>
          </a:p>
          <a:p>
            <a:pPr marL="285750" indent="-285750">
              <a:buFont typeface="Arial"/>
              <a:buChar char="•"/>
            </a:pPr>
            <a:r>
              <a:rPr lang="en-GB" dirty="0">
                <a:ea typeface="Calibri"/>
                <a:cs typeface="Calibri"/>
              </a:rPr>
              <a:t>Audit leads identified in each Service Group have received training on the Morriston Audit tool which enables localised compliance audits against Policy</a:t>
            </a:r>
          </a:p>
          <a:p>
            <a:pPr marL="285750" indent="-285750">
              <a:buFont typeface="Arial"/>
              <a:buChar char="•"/>
            </a:pPr>
            <a:r>
              <a:rPr lang="en-GB" dirty="0">
                <a:ea typeface="Calibri"/>
                <a:cs typeface="Calibri"/>
              </a:rPr>
              <a:t>The HR Operations Team have developed a Managing Attendance at Work Pathway to support leaders in sickness absence management in alignment with Policy (Slide 9)</a:t>
            </a:r>
            <a:endParaRPr lang="en-US" dirty="0">
              <a:ea typeface="Calibri"/>
              <a:cs typeface="Calibri"/>
            </a:endParaRPr>
          </a:p>
          <a:p>
            <a:pPr marL="285750" indent="-285750">
              <a:buFont typeface="Arial"/>
              <a:buChar char="•"/>
            </a:pPr>
            <a:r>
              <a:rPr lang="en-GB" dirty="0">
                <a:ea typeface="Calibri"/>
                <a:cs typeface="Calibri"/>
              </a:rPr>
              <a:t>From April 2025, the HR Operations team and Assistant Business Partners conduct Managing Attendance at Work training on a monthly basis across the Health Board in addition to Managers Pathway training which includes this module. Booking via ESR is enabled for leaders. So far 360 Supervisors and Managers have completed Managing Attendance at Work training</a:t>
            </a:r>
          </a:p>
          <a:p>
            <a:pPr marL="285750" indent="-285750">
              <a:buFont typeface="Arial"/>
              <a:buChar char="•"/>
            </a:pPr>
            <a:r>
              <a:rPr lang="en-GB" dirty="0">
                <a:ea typeface="Calibri"/>
                <a:cs typeface="Calibri"/>
              </a:rPr>
              <a:t>Bite-size learning continues to be developed in line with the Managing Attendance at Work Policy which provides just in time training for leaders (Slide 10)</a:t>
            </a:r>
          </a:p>
          <a:p>
            <a:pPr marL="285750" indent="-285750">
              <a:buFont typeface="Arial"/>
              <a:buChar char="•"/>
            </a:pPr>
            <a:r>
              <a:rPr lang="en-GB" dirty="0">
                <a:ea typeface="Calibri"/>
                <a:cs typeface="Calibri"/>
              </a:rPr>
              <a:t>ESR and Healthroster automatically sends prompts to leaders to remind them to conduct a Return-to-Work interview. Both systems record the number of Return-to-Work interviews undertaken. Since this launched on xx, x Return to Work interviews have taken place</a:t>
            </a:r>
          </a:p>
          <a:p>
            <a:pPr marL="285750" indent="-285750">
              <a:buFont typeface="Arial"/>
              <a:buChar char="•"/>
            </a:pPr>
            <a:r>
              <a:rPr lang="en-GB" dirty="0">
                <a:ea typeface="Calibri"/>
                <a:cs typeface="Calibri"/>
              </a:rPr>
              <a:t>ESR and Healthroster have a trigger prompt functionality which has now been enabled – this will prompt leaders when a trigger has been reached. </a:t>
            </a: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2032401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DCDCD-C6E1-5DF2-7092-AC8F1AF7348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5348F4B-7712-C3E0-F13C-008CC4DF5DE1}"/>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Managing</a:t>
            </a:r>
            <a:r>
              <a:rPr lang="pt-BR" sz="3600" dirty="0">
                <a:latin typeface="Arial Black"/>
              </a:rPr>
              <a:t> </a:t>
            </a:r>
            <a:r>
              <a:rPr lang="pt-BR" sz="3600" dirty="0" err="1">
                <a:latin typeface="Arial Black"/>
              </a:rPr>
              <a:t>Attendance</a:t>
            </a:r>
            <a:r>
              <a:rPr lang="pt-BR" sz="3600" dirty="0">
                <a:latin typeface="Arial Black"/>
              </a:rPr>
              <a:t> </a:t>
            </a:r>
            <a:r>
              <a:rPr lang="pt-BR" sz="3600" dirty="0" err="1">
                <a:latin typeface="Arial Black"/>
              </a:rPr>
              <a:t>at</a:t>
            </a:r>
            <a:r>
              <a:rPr lang="pt-BR" sz="3600" dirty="0">
                <a:latin typeface="Arial Black"/>
              </a:rPr>
              <a:t> </a:t>
            </a:r>
            <a:r>
              <a:rPr lang="pt-BR" sz="3600" dirty="0" err="1">
                <a:latin typeface="Arial Black"/>
              </a:rPr>
              <a:t>Work</a:t>
            </a:r>
            <a:r>
              <a:rPr lang="pt-BR" sz="3600" dirty="0">
                <a:latin typeface="Arial Black"/>
              </a:rPr>
              <a:t> </a:t>
            </a:r>
            <a:r>
              <a:rPr lang="pt-BR" sz="3600" dirty="0" err="1">
                <a:latin typeface="Arial Black"/>
              </a:rPr>
              <a:t>Pathway</a:t>
            </a:r>
          </a:p>
        </p:txBody>
      </p:sp>
      <p:sp>
        <p:nvSpPr>
          <p:cNvPr id="3" name="Espaço Reservado para Texto 2">
            <a:extLst>
              <a:ext uri="{FF2B5EF4-FFF2-40B4-BE49-F238E27FC236}">
                <a16:creationId xmlns:a16="http://schemas.microsoft.com/office/drawing/2014/main" id="{86AB77B7-E092-D77D-1851-D5AF1456BAB7}"/>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4" name="Picture 3" descr="A diagram of a work flow&#10;&#10;AI-generated content may be incorrect.">
            <a:extLst>
              <a:ext uri="{FF2B5EF4-FFF2-40B4-BE49-F238E27FC236}">
                <a16:creationId xmlns:a16="http://schemas.microsoft.com/office/drawing/2014/main" id="{8D68EECC-AD8E-8EFA-04D7-26A99A8BB888}"/>
              </a:ext>
            </a:extLst>
          </p:cNvPr>
          <p:cNvPicPr>
            <a:picLocks noChangeAspect="1"/>
          </p:cNvPicPr>
          <p:nvPr/>
        </p:nvPicPr>
        <p:blipFill>
          <a:blip r:embed="rId3"/>
          <a:stretch>
            <a:fillRect/>
          </a:stretch>
        </p:blipFill>
        <p:spPr>
          <a:xfrm>
            <a:off x="1273122" y="751519"/>
            <a:ext cx="9763634" cy="5898222"/>
          </a:xfrm>
          <a:prstGeom prst="rect">
            <a:avLst/>
          </a:prstGeom>
        </p:spPr>
      </p:pic>
    </p:spTree>
    <p:extLst>
      <p:ext uri="{BB962C8B-B14F-4D97-AF65-F5344CB8AC3E}">
        <p14:creationId xmlns:p14="http://schemas.microsoft.com/office/powerpoint/2010/main" val="3142091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F19A97-4759-4504-AF57-557BE8C91B62}">
  <ds:schemaRefs>
    <ds:schemaRef ds:uri="http://purl.org/dc/elements/1.1/"/>
    <ds:schemaRef ds:uri="http://schemas.microsoft.com/office/2006/metadata/properties"/>
    <ds:schemaRef ds:uri="http://schemas.openxmlformats.org/package/2006/metadata/core-properties"/>
    <ds:schemaRef ds:uri="71e02f92-f1f1-4089-9b78-0fe9c0d669ad"/>
    <ds:schemaRef ds:uri="http://www.w3.org/XML/1998/namespace"/>
    <ds:schemaRef ds:uri="http://schemas.microsoft.com/office/2006/documentManagement/types"/>
    <ds:schemaRef ds:uri="http://purl.org/dc/dcmitype/"/>
    <ds:schemaRef ds:uri="1d0bafc6-86fe-4c88-8f3c-e0496537464d"/>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FC2E2ED5-3407-4560-A888-A2CBF1D66E1D}">
  <ds:schemaRefs>
    <ds:schemaRef ds:uri="http://schemas.microsoft.com/sharepoint/v3/contenttype/forms"/>
  </ds:schemaRefs>
</ds:datastoreItem>
</file>

<file path=customXml/itemProps3.xml><?xml version="1.0" encoding="utf-8"?>
<ds:datastoreItem xmlns:ds="http://schemas.openxmlformats.org/officeDocument/2006/customXml" ds:itemID="{7A5C1127-1322-4921-A281-EEFC183CB7C1}"/>
</file>

<file path=docProps/app.xml><?xml version="1.0" encoding="utf-8"?>
<Properties xmlns="http://schemas.openxmlformats.org/officeDocument/2006/extended-properties" xmlns:vt="http://schemas.openxmlformats.org/officeDocument/2006/docPropsVTypes">
  <TotalTime>12772</TotalTime>
  <Words>3586</Words>
  <Application>Microsoft Office PowerPoint</Application>
  <PresentationFormat>Widescreen</PresentationFormat>
  <Paragraphs>374</Paragraphs>
  <Slides>23</Slides>
  <Notes>17</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23</vt:i4>
      </vt:variant>
    </vt:vector>
  </HeadingPairs>
  <TitlesOfParts>
    <vt:vector size="35" baseType="lpstr">
      <vt:lpstr>Aptos</vt:lpstr>
      <vt:lpstr>Arial</vt:lpstr>
      <vt:lpstr>Arial Black</vt:lpstr>
      <vt:lpstr>Calibri</vt:lpstr>
      <vt:lpstr>Calibri Light</vt:lpstr>
      <vt:lpstr>Symbol</vt:lpstr>
      <vt:lpstr>Office Theme</vt:lpstr>
      <vt:lpstr>DARK TITLE BG</vt:lpstr>
      <vt:lpstr>WHITE TITLE BG</vt:lpstr>
      <vt:lpstr>1_DARK TITLE BG</vt:lpstr>
      <vt:lpstr>WHITE BG SLIDE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Staff Wellbeing Services supporting physical and mental health  </vt:lpstr>
      <vt:lpstr>Our Occupational Health Service supporting physical and mental health  </vt:lpstr>
      <vt:lpstr>Increases in referrals to staff wellbeing service</vt:lpstr>
      <vt:lpstr>PowerPoint Presentation</vt:lpstr>
      <vt:lpstr>Referrals for TRiM (trauma) support</vt:lpstr>
      <vt:lpstr>PowerPoint Presentation</vt:lpstr>
      <vt:lpstr>Most Recent HPMA Wales Awards Winners</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Lloyd (Swansea Bay UHB - Learning &amp; OD )</dc:creator>
  <cp:lastModifiedBy>Jill Faulkner (Swansea Bay UHB - Workforce &amp; OD)</cp:lastModifiedBy>
  <cp:revision>911</cp:revision>
  <dcterms:created xsi:type="dcterms:W3CDTF">2024-04-22T09:00:46Z</dcterms:created>
  <dcterms:modified xsi:type="dcterms:W3CDTF">2025-07-31T14:35:23Z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