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drawings/drawing2.xml" ContentType="application/vnd.openxmlformats-officedocument.drawingml.chartshap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66" r:id="rId5"/>
    <p:sldMasterId id="2147483673" r:id="rId6"/>
    <p:sldMasterId id="2147483694" r:id="rId7"/>
  </p:sldMasterIdLst>
  <p:notesMasterIdLst>
    <p:notesMasterId r:id="rId29"/>
  </p:notesMasterIdLst>
  <p:sldIdLst>
    <p:sldId id="318" r:id="rId8"/>
    <p:sldId id="396" r:id="rId9"/>
    <p:sldId id="320" r:id="rId10"/>
    <p:sldId id="417" r:id="rId11"/>
    <p:sldId id="398" r:id="rId12"/>
    <p:sldId id="399" r:id="rId13"/>
    <p:sldId id="400" r:id="rId14"/>
    <p:sldId id="296" r:id="rId15"/>
    <p:sldId id="406" r:id="rId16"/>
    <p:sldId id="408" r:id="rId17"/>
    <p:sldId id="418" r:id="rId18"/>
    <p:sldId id="414" r:id="rId19"/>
    <p:sldId id="413" r:id="rId20"/>
    <p:sldId id="410" r:id="rId21"/>
    <p:sldId id="411" r:id="rId22"/>
    <p:sldId id="419" r:id="rId23"/>
    <p:sldId id="416" r:id="rId24"/>
    <p:sldId id="415" r:id="rId25"/>
    <p:sldId id="403" r:id="rId26"/>
    <p:sldId id="404" r:id="rId27"/>
    <p:sldId id="279" r:id="rId28"/>
  </p:sldIdLst>
  <p:sldSz cx="20104100"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90" userDrawn="1">
          <p15:clr>
            <a:srgbClr val="A4A3A4"/>
          </p15:clr>
        </p15:guide>
        <p15:guide id="2" pos="215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ichard Thomas (Swansea Bay UHB - Communication &amp; Engagement)" initials="RT(BUC&amp;E" lastIdx="6" clrIdx="0">
    <p:extLst>
      <p:ext uri="{19B8F6BF-5375-455C-9EA6-DF929625EA0E}">
        <p15:presenceInfo xmlns:p15="http://schemas.microsoft.com/office/powerpoint/2012/main" userId="S::Richard.H.Thomas@wales.nhs.uk::d0c79983-d7ff-4ad3-8345-b74f09caf0b7" providerId="AD"/>
      </p:ext>
    </p:extLst>
  </p:cmAuthor>
  <p:cmAuthor id="2" name="Richard Evans (Swansea Bay UHB - Interim Chief Executive)" initials="RE" lastIdx="1" clrIdx="1">
    <p:extLst>
      <p:ext uri="{19B8F6BF-5375-455C-9EA6-DF929625EA0E}">
        <p15:presenceInfo xmlns:p15="http://schemas.microsoft.com/office/powerpoint/2012/main" userId="S::Richard.Evans9@wales.nhs.uk::d655a48b-795e-4e38-a823-f186c37e35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E3636"/>
    <a:srgbClr val="FFD550"/>
    <a:srgbClr val="00BC62"/>
    <a:srgbClr val="1F355E"/>
    <a:srgbClr val="9E4ECA"/>
    <a:srgbClr val="7EB0DE"/>
    <a:srgbClr val="325A8A"/>
    <a:srgbClr val="F8CD47"/>
    <a:srgbClr val="79C5CD"/>
    <a:srgbClr val="CD2D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39FD01-967C-4457-85EC-5FB64763E775}" v="191" dt="2024-07-31T17:50:05.981"/>
    <p1510:client id="{DD347A03-C3BA-47C1-9809-AD05FA3AC373}" v="205" dt="2024-07-31T15:56:02.115"/>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46" autoAdjust="0"/>
    <p:restoredTop sz="94762"/>
  </p:normalViewPr>
  <p:slideViewPr>
    <p:cSldViewPr>
      <p:cViewPr varScale="1">
        <p:scale>
          <a:sx n="36" d="100"/>
          <a:sy n="36" d="100"/>
        </p:scale>
        <p:origin x="40" y="16"/>
      </p:cViewPr>
      <p:guideLst>
        <p:guide orient="horz" pos="2890"/>
        <p:guide pos="215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commentAuthors" Target="commentAuthors.xml"/><Relationship Id="rId35" Type="http://schemas.microsoft.com/office/2015/10/relationships/revisionInfo" Target="revisionInfo.xml"/><Relationship Id="rId8"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oleObject" Target="https://nhswales365-my.sharepoint.com/personal/andrea_rose_wales_nhs_uk/Documents/Misc%20Training/PADR%20Compliance/PADR%20Deep%20Dive%202024/Copy%20of%20PADR%20Data%20Jul%2023%20to%20Jun%2024%20amended%20DNA's%2030-7.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5" Type="http://schemas.openxmlformats.org/officeDocument/2006/relationships/chartUserShapes" Target="../drawings/drawing2.xml"/><Relationship Id="rId4" Type="http://schemas.openxmlformats.org/officeDocument/2006/relationships/oleObject" Target="../embeddings/oleObject1.bin"/></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2880" b="0" i="0" u="none" strike="noStrike" kern="1200" cap="none" spc="20" baseline="0">
                <a:solidFill>
                  <a:schemeClr val="tx1">
                    <a:lumMod val="50000"/>
                    <a:lumOff val="50000"/>
                  </a:schemeClr>
                </a:solidFill>
                <a:latin typeface="+mn-lt"/>
                <a:ea typeface="+mn-ea"/>
                <a:cs typeface="+mn-cs"/>
              </a:defRPr>
            </a:pPr>
            <a:r>
              <a:rPr lang="en-US"/>
              <a:t>12 Month PADR Compliance %  - July 2023 to June 2024</a:t>
            </a:r>
          </a:p>
        </c:rich>
      </c:tx>
      <c:overlay val="0"/>
      <c:spPr>
        <a:noFill/>
        <a:ln>
          <a:noFill/>
        </a:ln>
        <a:effectLst/>
      </c:spPr>
      <c:txPr>
        <a:bodyPr rot="0" spcFirstLastPara="1" vertOverflow="ellipsis" vert="horz" wrap="square" anchor="ctr" anchorCtr="1"/>
        <a:lstStyle/>
        <a:p>
          <a:pPr>
            <a:defRPr sz="2880" b="0" i="0" u="none" strike="noStrike" kern="1200" cap="none" spc="20" baseline="0">
              <a:solidFill>
                <a:schemeClr val="tx1">
                  <a:lumMod val="50000"/>
                  <a:lumOff val="50000"/>
                </a:schemeClr>
              </a:solidFill>
              <a:latin typeface="+mn-lt"/>
              <a:ea typeface="+mn-ea"/>
              <a:cs typeface="+mn-cs"/>
            </a:defRPr>
          </a:pPr>
          <a:endParaRPr lang="en-US"/>
        </a:p>
      </c:txPr>
    </c:title>
    <c:autoTitleDeleted val="0"/>
    <c:plotArea>
      <c:layout>
        <c:manualLayout>
          <c:layoutTarget val="inner"/>
          <c:xMode val="edge"/>
          <c:yMode val="edge"/>
          <c:x val="6.0386776806273447E-2"/>
          <c:y val="8.9520854968254196E-2"/>
          <c:w val="0.89264157931178845"/>
          <c:h val="0.80021111300987213"/>
        </c:manualLayout>
      </c:layout>
      <c:barChart>
        <c:barDir val="col"/>
        <c:grouping val="clustered"/>
        <c:varyColors val="0"/>
        <c:ser>
          <c:idx val="0"/>
          <c:order val="0"/>
          <c:spPr>
            <a:solidFill>
              <a:schemeClr val="accent1"/>
            </a:solidFill>
            <a:ln w="9525" cap="flat" cmpd="sng" algn="ctr">
              <a:solidFill>
                <a:schemeClr val="accent1">
                  <a:shade val="95000"/>
                </a:schemeClr>
              </a:solidFill>
              <a:round/>
            </a:ln>
            <a:effectLst/>
          </c:spPr>
          <c:invertIfNegative val="0"/>
          <c:dLbls>
            <c:spPr>
              <a:noFill/>
              <a:ln>
                <a:noFill/>
              </a:ln>
              <a:effectLst/>
            </c:spPr>
            <c:txPr>
              <a:bodyPr rot="0" spcFirstLastPara="1" vertOverflow="ellipsis" vert="horz" wrap="square" anchor="ctr" anchorCtr="1"/>
              <a:lstStyle/>
              <a:p>
                <a:pPr>
                  <a:defRPr sz="24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trendline>
            <c:spPr>
              <a:ln w="28575" cap="rnd">
                <a:solidFill>
                  <a:srgbClr val="92D050"/>
                </a:solidFill>
              </a:ln>
              <a:effectLst/>
            </c:spPr>
            <c:trendlineType val="linear"/>
            <c:dispRSqr val="0"/>
            <c:dispEq val="0"/>
          </c:trendline>
          <c:cat>
            <c:numRef>
              <c:f>Sheet1!$A$3:$L$3</c:f>
              <c:numCache>
                <c:formatCode>mmm\-yy</c:formatCode>
                <c:ptCount val="12"/>
                <c:pt idx="0">
                  <c:v>45108</c:v>
                </c:pt>
                <c:pt idx="1">
                  <c:v>45139</c:v>
                </c:pt>
                <c:pt idx="2">
                  <c:v>45170</c:v>
                </c:pt>
                <c:pt idx="3">
                  <c:v>45200</c:v>
                </c:pt>
                <c:pt idx="4">
                  <c:v>45231</c:v>
                </c:pt>
                <c:pt idx="5">
                  <c:v>45261</c:v>
                </c:pt>
                <c:pt idx="6">
                  <c:v>45292</c:v>
                </c:pt>
                <c:pt idx="7">
                  <c:v>45323</c:v>
                </c:pt>
                <c:pt idx="8">
                  <c:v>45352</c:v>
                </c:pt>
                <c:pt idx="9">
                  <c:v>45383</c:v>
                </c:pt>
                <c:pt idx="10">
                  <c:v>45413</c:v>
                </c:pt>
                <c:pt idx="11">
                  <c:v>45444</c:v>
                </c:pt>
              </c:numCache>
            </c:numRef>
          </c:cat>
          <c:val>
            <c:numRef>
              <c:f>Sheet1!$A$4:$L$4</c:f>
              <c:numCache>
                <c:formatCode>General</c:formatCode>
                <c:ptCount val="12"/>
                <c:pt idx="0">
                  <c:v>67.239999999999995</c:v>
                </c:pt>
                <c:pt idx="1">
                  <c:v>67.11</c:v>
                </c:pt>
                <c:pt idx="2">
                  <c:v>66.36</c:v>
                </c:pt>
                <c:pt idx="3">
                  <c:v>65.88</c:v>
                </c:pt>
                <c:pt idx="4">
                  <c:v>66.41</c:v>
                </c:pt>
                <c:pt idx="5">
                  <c:v>67.13</c:v>
                </c:pt>
                <c:pt idx="6">
                  <c:v>69.040000000000006</c:v>
                </c:pt>
                <c:pt idx="7">
                  <c:v>69.349999999999994</c:v>
                </c:pt>
                <c:pt idx="8">
                  <c:v>69.790000000000006</c:v>
                </c:pt>
                <c:pt idx="9">
                  <c:v>71.39</c:v>
                </c:pt>
                <c:pt idx="10">
                  <c:v>72.69</c:v>
                </c:pt>
                <c:pt idx="11">
                  <c:v>72.319999999999993</c:v>
                </c:pt>
              </c:numCache>
            </c:numRef>
          </c:val>
          <c:extLst>
            <c:ext xmlns:c16="http://schemas.microsoft.com/office/drawing/2014/chart" uri="{C3380CC4-5D6E-409C-BE32-E72D297353CC}">
              <c16:uniqueId val="{00000001-C616-4C07-82AC-6AFB4304F30A}"/>
            </c:ext>
          </c:extLst>
        </c:ser>
        <c:dLbls>
          <c:dLblPos val="outEnd"/>
          <c:showLegendKey val="0"/>
          <c:showVal val="1"/>
          <c:showCatName val="0"/>
          <c:showSerName val="0"/>
          <c:showPercent val="0"/>
          <c:showBubbleSize val="0"/>
        </c:dLbls>
        <c:gapWidth val="100"/>
        <c:axId val="1736819615"/>
        <c:axId val="1736798399"/>
      </c:barChart>
      <c:lineChart>
        <c:grouping val="standard"/>
        <c:varyColors val="0"/>
        <c:ser>
          <c:idx val="1"/>
          <c:order val="1"/>
          <c:spPr>
            <a:ln w="15875" cap="rnd">
              <a:solidFill>
                <a:schemeClr val="accent2"/>
              </a:solidFill>
              <a:round/>
            </a:ln>
            <a:effectLst/>
          </c:spPr>
          <c:marker>
            <c:symbol val="none"/>
          </c:marker>
          <c:dLbls>
            <c:spPr>
              <a:noFill/>
              <a:ln>
                <a:noFill/>
              </a:ln>
              <a:effectLst/>
            </c:spPr>
            <c:txPr>
              <a:bodyPr rot="0" spcFirstLastPara="1" vertOverflow="ellipsis" vert="horz" wrap="square" anchor="ctr" anchorCtr="1"/>
              <a:lstStyle/>
              <a:p>
                <a:pPr>
                  <a:defRPr sz="2400" b="0" i="0" u="none" strike="noStrike" kern="1200" baseline="0">
                    <a:solidFill>
                      <a:schemeClr val="tx1">
                        <a:lumMod val="50000"/>
                        <a:lumOff val="50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trendline>
            <c:spPr>
              <a:ln w="9525" cap="rnd">
                <a:solidFill>
                  <a:schemeClr val="accent2"/>
                </a:solidFill>
              </a:ln>
              <a:effectLst/>
            </c:spPr>
            <c:trendlineType val="linear"/>
            <c:dispRSqr val="0"/>
            <c:dispEq val="0"/>
          </c:trendline>
          <c:cat>
            <c:numRef>
              <c:f>Sheet1!$A$3:$L$3</c:f>
              <c:numCache>
                <c:formatCode>mmm\-yy</c:formatCode>
                <c:ptCount val="12"/>
                <c:pt idx="0">
                  <c:v>45108</c:v>
                </c:pt>
                <c:pt idx="1">
                  <c:v>45139</c:v>
                </c:pt>
                <c:pt idx="2">
                  <c:v>45170</c:v>
                </c:pt>
                <c:pt idx="3">
                  <c:v>45200</c:v>
                </c:pt>
                <c:pt idx="4">
                  <c:v>45231</c:v>
                </c:pt>
                <c:pt idx="5">
                  <c:v>45261</c:v>
                </c:pt>
                <c:pt idx="6">
                  <c:v>45292</c:v>
                </c:pt>
                <c:pt idx="7">
                  <c:v>45323</c:v>
                </c:pt>
                <c:pt idx="8">
                  <c:v>45352</c:v>
                </c:pt>
                <c:pt idx="9">
                  <c:v>45383</c:v>
                </c:pt>
                <c:pt idx="10">
                  <c:v>45413</c:v>
                </c:pt>
                <c:pt idx="11">
                  <c:v>45444</c:v>
                </c:pt>
              </c:numCache>
            </c:numRef>
          </c:cat>
          <c:val>
            <c:numRef>
              <c:f>Sheet1!$A$5:$L$5</c:f>
              <c:numCache>
                <c:formatCode>General</c:formatCode>
                <c:ptCount val="12"/>
                <c:pt idx="0">
                  <c:v>85</c:v>
                </c:pt>
                <c:pt idx="1">
                  <c:v>85</c:v>
                </c:pt>
                <c:pt idx="2">
                  <c:v>85</c:v>
                </c:pt>
                <c:pt idx="3">
                  <c:v>85</c:v>
                </c:pt>
                <c:pt idx="4">
                  <c:v>85</c:v>
                </c:pt>
                <c:pt idx="5">
                  <c:v>85</c:v>
                </c:pt>
                <c:pt idx="6">
                  <c:v>85</c:v>
                </c:pt>
                <c:pt idx="7">
                  <c:v>85</c:v>
                </c:pt>
                <c:pt idx="8">
                  <c:v>85</c:v>
                </c:pt>
                <c:pt idx="9">
                  <c:v>85</c:v>
                </c:pt>
                <c:pt idx="10">
                  <c:v>85</c:v>
                </c:pt>
                <c:pt idx="11">
                  <c:v>85</c:v>
                </c:pt>
              </c:numCache>
            </c:numRef>
          </c:val>
          <c:smooth val="0"/>
          <c:extLst>
            <c:ext xmlns:c16="http://schemas.microsoft.com/office/drawing/2014/chart" uri="{C3380CC4-5D6E-409C-BE32-E72D297353CC}">
              <c16:uniqueId val="{00000003-C616-4C07-82AC-6AFB4304F30A}"/>
            </c:ext>
          </c:extLst>
        </c:ser>
        <c:dLbls>
          <c:showLegendKey val="0"/>
          <c:showVal val="0"/>
          <c:showCatName val="0"/>
          <c:showSerName val="0"/>
          <c:showPercent val="0"/>
          <c:showBubbleSize val="0"/>
        </c:dLbls>
        <c:marker val="1"/>
        <c:smooth val="0"/>
        <c:axId val="1736823359"/>
        <c:axId val="1736824191"/>
      </c:lineChart>
      <c:dateAx>
        <c:axId val="1736819615"/>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0" i="0" u="none" strike="noStrike" kern="1200" baseline="0">
                <a:solidFill>
                  <a:schemeClr val="tx1">
                    <a:lumMod val="50000"/>
                    <a:lumOff val="50000"/>
                  </a:schemeClr>
                </a:solidFill>
                <a:latin typeface="+mn-lt"/>
                <a:ea typeface="+mn-ea"/>
                <a:cs typeface="+mn-cs"/>
              </a:defRPr>
            </a:pPr>
            <a:endParaRPr lang="en-US"/>
          </a:p>
        </c:txPr>
        <c:crossAx val="1736798399"/>
        <c:crosses val="autoZero"/>
        <c:auto val="1"/>
        <c:lblOffset val="100"/>
        <c:baseTimeUnit val="months"/>
      </c:dateAx>
      <c:valAx>
        <c:axId val="1736798399"/>
        <c:scaling>
          <c:orientation val="minMax"/>
          <c:max val="100"/>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736819615"/>
        <c:crosses val="autoZero"/>
        <c:crossBetween val="between"/>
      </c:valAx>
      <c:valAx>
        <c:axId val="1736824191"/>
        <c:scaling>
          <c:orientation val="minMax"/>
          <c:max val="100"/>
          <c:min val="0"/>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50000"/>
                    <a:lumOff val="50000"/>
                  </a:schemeClr>
                </a:solidFill>
                <a:latin typeface="+mn-lt"/>
                <a:ea typeface="+mn-ea"/>
                <a:cs typeface="+mn-cs"/>
              </a:defRPr>
            </a:pPr>
            <a:endParaRPr lang="en-US"/>
          </a:p>
        </c:txPr>
        <c:crossAx val="1736823359"/>
        <c:crosses val="max"/>
        <c:crossBetween val="between"/>
        <c:dispUnits>
          <c:builtInUnit val="hundreds"/>
          <c:dispUnitsLbl>
            <c:spPr>
              <a:noFill/>
              <a:ln>
                <a:noFill/>
              </a:ln>
              <a:effectLst/>
            </c:spPr>
            <c:txPr>
              <a:bodyPr rot="-5400000" spcFirstLastPara="1" vertOverflow="ellipsis" vert="horz" wrap="square" anchor="ctr" anchorCtr="1"/>
              <a:lstStyle/>
              <a:p>
                <a:pPr>
                  <a:defRPr sz="2400" b="0" i="0" u="none" strike="noStrike" kern="1200" cap="all" baseline="0">
                    <a:solidFill>
                      <a:schemeClr val="tx1">
                        <a:lumMod val="50000"/>
                        <a:lumOff val="50000"/>
                      </a:schemeClr>
                    </a:solidFill>
                    <a:latin typeface="+mn-lt"/>
                    <a:ea typeface="+mn-ea"/>
                    <a:cs typeface="+mn-cs"/>
                  </a:defRPr>
                </a:pPr>
                <a:endParaRPr lang="en-US"/>
              </a:p>
            </c:txPr>
          </c:dispUnitsLbl>
        </c:dispUnits>
      </c:valAx>
      <c:dateAx>
        <c:axId val="1736823359"/>
        <c:scaling>
          <c:orientation val="minMax"/>
        </c:scaling>
        <c:delete val="1"/>
        <c:axPos val="b"/>
        <c:numFmt formatCode="mmm\-yy" sourceLinked="1"/>
        <c:majorTickMark val="out"/>
        <c:minorTickMark val="none"/>
        <c:tickLblPos val="nextTo"/>
        <c:crossAx val="1736824191"/>
        <c:crossesAt val="0"/>
        <c:auto val="1"/>
        <c:lblOffset val="100"/>
        <c:baseTimeUnit val="months"/>
      </c:dateAx>
      <c:spPr>
        <a:noFill/>
        <a:ln>
          <a:noFill/>
        </a:ln>
        <a:effectLst/>
      </c:spPr>
    </c:plotArea>
    <c:plotVisOnly val="1"/>
    <c:dispBlanksAs val="gap"/>
    <c:showDLblsOverMax val="0"/>
  </c:chart>
  <c:spPr>
    <a:noFill/>
    <a:ln w="9525" cap="flat" cmpd="sng" algn="ctr">
      <a:noFill/>
      <a:round/>
    </a:ln>
    <a:effectLst/>
  </c:spPr>
  <c:txPr>
    <a:bodyPr/>
    <a:lstStyle/>
    <a:p>
      <a:pPr>
        <a:defRPr sz="2400"/>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[Copy of PADR Data Jul 23 to Jun 24 amended DNA's 30-7.xlsx]Completion and DNA Pie Chart!PivotTable1</c:name>
    <c:fmtId val="-1"/>
  </c:pivotSource>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en-GB"/>
              <a:t>Completion of 130 MP PADR</a:t>
            </a:r>
            <a:r>
              <a:rPr lang="en-GB" baseline="0"/>
              <a:t> and Completion &amp; DNA of 130PADR-Personal Appraisal Review for Managers</a:t>
            </a:r>
            <a:endParaRPr lang="en-GB"/>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pattFill prst="wdDnDiag">
            <a:fgClr>
              <a:schemeClr val="accent3">
                <a:lumMod val="60000"/>
                <a:lumOff val="40000"/>
              </a:schemeClr>
            </a:fgClr>
            <a:bgClr>
              <a:schemeClr val="bg1"/>
            </a:bgClr>
          </a:patt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3">
              <a:lumMod val="60000"/>
              <a:lumOff val="40000"/>
            </a:schemeClr>
          </a:solidFill>
          <a:ln w="19050">
            <a:solidFill>
              <a:schemeClr val="lt1"/>
            </a:solidFill>
          </a:ln>
          <a:effectLst/>
        </c:spPr>
      </c:pivotFmt>
      <c:pivotFmt>
        <c:idx val="2"/>
        <c:spPr>
          <a:pattFill prst="wdDnDiag">
            <a:fgClr>
              <a:schemeClr val="accent3">
                <a:lumMod val="60000"/>
                <a:lumOff val="40000"/>
              </a:schemeClr>
            </a:fgClr>
            <a:bgClr>
              <a:schemeClr val="bg1"/>
            </a:bgClr>
          </a:pattFill>
          <a:ln w="19050">
            <a:solidFill>
              <a:schemeClr val="bg2">
                <a:lumMod val="50000"/>
              </a:schemeClr>
            </a:solidFill>
          </a:ln>
          <a:effectLst/>
        </c:spPr>
      </c:pivotFmt>
      <c:pivotFmt>
        <c:idx val="3"/>
        <c:spPr>
          <a:solidFill>
            <a:schemeClr val="accent5"/>
          </a:solidFill>
          <a:ln w="19050">
            <a:solidFill>
              <a:schemeClr val="lt1"/>
            </a:solidFill>
          </a:ln>
          <a:effectLst/>
        </c:spPr>
      </c:pivotFmt>
      <c:pivotFmt>
        <c:idx val="4"/>
        <c:spPr>
          <a:pattFill prst="wdDnDiag">
            <a:fgClr>
              <a:schemeClr val="accent3">
                <a:lumMod val="60000"/>
                <a:lumOff val="40000"/>
              </a:schemeClr>
            </a:fgClr>
            <a:bgClr>
              <a:schemeClr val="bg1"/>
            </a:bgClr>
          </a:patt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5"/>
        <c:spPr>
          <a:solidFill>
            <a:schemeClr val="accent5"/>
          </a:solidFill>
          <a:ln w="19050">
            <a:solidFill>
              <a:schemeClr val="lt1"/>
            </a:solidFill>
          </a:ln>
          <a:effectLst/>
        </c:spPr>
      </c:pivotFmt>
      <c:pivotFmt>
        <c:idx val="6"/>
        <c:spPr>
          <a:solidFill>
            <a:schemeClr val="accent3">
              <a:lumMod val="60000"/>
              <a:lumOff val="40000"/>
            </a:schemeClr>
          </a:solidFill>
          <a:ln w="19050">
            <a:solidFill>
              <a:schemeClr val="lt1"/>
            </a:solidFill>
          </a:ln>
          <a:effectLst/>
        </c:spPr>
      </c:pivotFmt>
      <c:pivotFmt>
        <c:idx val="7"/>
        <c:spPr>
          <a:pattFill prst="wdDnDiag">
            <a:fgClr>
              <a:schemeClr val="accent3">
                <a:lumMod val="60000"/>
                <a:lumOff val="40000"/>
              </a:schemeClr>
            </a:fgClr>
            <a:bgClr>
              <a:schemeClr val="bg1"/>
            </a:bgClr>
          </a:pattFill>
          <a:ln w="19050">
            <a:solidFill>
              <a:schemeClr val="bg2">
                <a:lumMod val="50000"/>
              </a:schemeClr>
            </a:solidFill>
          </a:ln>
          <a:effectLst/>
        </c:spPr>
      </c:pivotFmt>
      <c:pivotFmt>
        <c:idx val="8"/>
        <c:spPr>
          <a:pattFill prst="wdDnDiag">
            <a:fgClr>
              <a:schemeClr val="accent3">
                <a:lumMod val="60000"/>
                <a:lumOff val="40000"/>
              </a:schemeClr>
            </a:fgClr>
            <a:bgClr>
              <a:schemeClr val="bg1"/>
            </a:bgClr>
          </a:patt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9"/>
        <c:spPr>
          <a:solidFill>
            <a:schemeClr val="accent5"/>
          </a:solidFill>
          <a:ln w="19050">
            <a:solidFill>
              <a:schemeClr val="lt1"/>
            </a:solidFill>
          </a:ln>
          <a:effectLst/>
        </c:spPr>
      </c:pivotFmt>
      <c:pivotFmt>
        <c:idx val="10"/>
        <c:spPr>
          <a:solidFill>
            <a:schemeClr val="accent3">
              <a:lumMod val="60000"/>
              <a:lumOff val="40000"/>
            </a:schemeClr>
          </a:solidFill>
          <a:ln w="19050">
            <a:solidFill>
              <a:schemeClr val="lt1"/>
            </a:solidFill>
          </a:ln>
          <a:effectLst/>
        </c:spPr>
      </c:pivotFmt>
      <c:pivotFmt>
        <c:idx val="11"/>
        <c:spPr>
          <a:pattFill prst="wdDnDiag">
            <a:fgClr>
              <a:schemeClr val="accent3">
                <a:lumMod val="60000"/>
                <a:lumOff val="40000"/>
              </a:schemeClr>
            </a:fgClr>
            <a:bgClr>
              <a:schemeClr val="bg1"/>
            </a:bgClr>
          </a:pattFill>
          <a:ln w="19050">
            <a:solidFill>
              <a:schemeClr val="bg2">
                <a:lumMod val="50000"/>
              </a:schemeClr>
            </a:solidFill>
          </a:ln>
          <a:effectLst/>
        </c:spPr>
      </c:pivotFmt>
    </c:pivotFmts>
    <c:plotArea>
      <c:layout>
        <c:manualLayout>
          <c:layoutTarget val="inner"/>
          <c:xMode val="edge"/>
          <c:yMode val="edge"/>
          <c:x val="6.3816537916987506E-2"/>
          <c:y val="0.19119366214192551"/>
          <c:w val="0.50397923445689152"/>
          <c:h val="0.5429500024153423"/>
        </c:manualLayout>
      </c:layout>
      <c:ofPieChart>
        <c:ofPieType val="pie"/>
        <c:varyColors val="1"/>
        <c:dLbls>
          <c:showLegendKey val="0"/>
          <c:showVal val="0"/>
          <c:showCatName val="0"/>
          <c:showSerName val="0"/>
          <c:showPercent val="0"/>
          <c:showBubbleSize val="0"/>
          <c:showLeaderLines val="0"/>
        </c:dLbls>
        <c:gapWidth val="100"/>
        <c:secondPieSize val="75"/>
        <c:serLines>
          <c:spPr>
            <a:ln w="25400" cap="flat" cmpd="sng" algn="ctr">
              <a:solidFill>
                <a:schemeClr val="bg2">
                  <a:lumMod val="50000"/>
                </a:schemeClr>
              </a:solidFill>
              <a:round/>
            </a:ln>
            <a:effectLst/>
          </c:spPr>
        </c:serLines>
      </c:ofPieChart>
      <c:spPr>
        <a:noFill/>
        <a:ln w="19050">
          <a:noFill/>
        </a:ln>
        <a:effectLst/>
      </c:spPr>
    </c:plotArea>
    <c:legend>
      <c:legendPos val="r"/>
      <c:layout>
        <c:manualLayout>
          <c:xMode val="edge"/>
          <c:yMode val="edge"/>
          <c:x val="0.66483655828510391"/>
          <c:y val="0.25972136611757884"/>
          <c:w val="0.31709654983978736"/>
          <c:h val="0.42129365731124091"/>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[Copy of PADR Data Jul 23 to Jun 24 amended DNA's 30-7.xlsx]Completion and DNA Pie Chart!PivotTable1</c:name>
    <c:fmtId val="-1"/>
  </c:pivotSource>
  <c:chart>
    <c:title>
      <c:tx>
        <c:rich>
          <a:bodyPr rot="0" spcFirstLastPara="1" vertOverflow="ellipsis" vert="horz" wrap="square" anchor="ctr" anchorCtr="1"/>
          <a:lstStyle/>
          <a:p>
            <a:pPr>
              <a:defRPr sz="3360" b="0" i="0" u="none" strike="noStrike" kern="1200" spc="0" baseline="0">
                <a:solidFill>
                  <a:schemeClr val="tx1">
                    <a:lumMod val="65000"/>
                    <a:lumOff val="35000"/>
                  </a:schemeClr>
                </a:solidFill>
                <a:latin typeface="+mn-lt"/>
                <a:ea typeface="+mn-ea"/>
                <a:cs typeface="+mn-cs"/>
              </a:defRPr>
            </a:pPr>
            <a:r>
              <a:rPr lang="en-GB" dirty="0"/>
              <a:t>Managers</a:t>
            </a:r>
            <a:r>
              <a:rPr lang="en-GB" baseline="0" dirty="0"/>
              <a:t> Pathway and Standalone PADR Training Session Attendances from July 2023 to June 2024 including Numbers of Did Not Attend (DNA)  </a:t>
            </a:r>
            <a:endParaRPr lang="en-GB" dirty="0"/>
          </a:p>
        </c:rich>
      </c:tx>
      <c:overlay val="0"/>
      <c:spPr>
        <a:noFill/>
        <a:ln>
          <a:noFill/>
        </a:ln>
        <a:effectLst/>
      </c:spPr>
      <c:txPr>
        <a:bodyPr rot="0" spcFirstLastPara="1" vertOverflow="ellipsis" vert="horz" wrap="square" anchor="ctr" anchorCtr="1"/>
        <a:lstStyle/>
        <a:p>
          <a:pPr>
            <a:defRPr sz="336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pattFill prst="wdDnDiag">
            <a:fgClr>
              <a:schemeClr val="accent3">
                <a:lumMod val="60000"/>
                <a:lumOff val="40000"/>
              </a:schemeClr>
            </a:fgClr>
            <a:bgClr>
              <a:schemeClr val="bg1"/>
            </a:bgClr>
          </a:patt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3">
              <a:lumMod val="60000"/>
              <a:lumOff val="40000"/>
            </a:schemeClr>
          </a:solidFill>
          <a:ln w="19050">
            <a:solidFill>
              <a:schemeClr val="lt1"/>
            </a:solidFill>
          </a:ln>
          <a:effectLst/>
        </c:spPr>
      </c:pivotFmt>
      <c:pivotFmt>
        <c:idx val="2"/>
        <c:spPr>
          <a:pattFill prst="wdDnDiag">
            <a:fgClr>
              <a:schemeClr val="accent3">
                <a:lumMod val="60000"/>
                <a:lumOff val="40000"/>
              </a:schemeClr>
            </a:fgClr>
            <a:bgClr>
              <a:schemeClr val="bg1"/>
            </a:bgClr>
          </a:pattFill>
          <a:ln w="19050">
            <a:solidFill>
              <a:schemeClr val="bg2">
                <a:lumMod val="50000"/>
              </a:schemeClr>
            </a:solidFill>
          </a:ln>
          <a:effectLst/>
        </c:spPr>
      </c:pivotFmt>
      <c:pivotFmt>
        <c:idx val="3"/>
        <c:spPr>
          <a:solidFill>
            <a:schemeClr val="accent5"/>
          </a:solidFill>
          <a:ln w="19050">
            <a:solidFill>
              <a:schemeClr val="lt1"/>
            </a:solidFill>
          </a:ln>
          <a:effectLst/>
        </c:spPr>
      </c:pivotFmt>
      <c:pivotFmt>
        <c:idx val="4"/>
        <c:spPr>
          <a:pattFill prst="wdDnDiag">
            <a:fgClr>
              <a:schemeClr val="accent3">
                <a:lumMod val="60000"/>
                <a:lumOff val="40000"/>
              </a:schemeClr>
            </a:fgClr>
            <a:bgClr>
              <a:schemeClr val="bg1"/>
            </a:bgClr>
          </a:patt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5"/>
        <c:spPr>
          <a:solidFill>
            <a:schemeClr val="accent5"/>
          </a:solidFill>
          <a:ln w="19050">
            <a:solidFill>
              <a:schemeClr val="lt1"/>
            </a:solidFill>
          </a:ln>
          <a:effectLst/>
        </c:spPr>
      </c:pivotFmt>
      <c:pivotFmt>
        <c:idx val="6"/>
        <c:spPr>
          <a:solidFill>
            <a:schemeClr val="accent3">
              <a:lumMod val="60000"/>
              <a:lumOff val="40000"/>
            </a:schemeClr>
          </a:solidFill>
          <a:ln w="19050">
            <a:solidFill>
              <a:schemeClr val="lt1"/>
            </a:solidFill>
          </a:ln>
          <a:effectLst/>
        </c:spPr>
      </c:pivotFmt>
      <c:pivotFmt>
        <c:idx val="7"/>
        <c:spPr>
          <a:pattFill prst="wdDnDiag">
            <a:fgClr>
              <a:schemeClr val="accent3">
                <a:lumMod val="60000"/>
                <a:lumOff val="40000"/>
              </a:schemeClr>
            </a:fgClr>
            <a:bgClr>
              <a:schemeClr val="bg1"/>
            </a:bgClr>
          </a:pattFill>
          <a:ln w="19050">
            <a:solidFill>
              <a:schemeClr val="bg2">
                <a:lumMod val="50000"/>
              </a:schemeClr>
            </a:solidFill>
          </a:ln>
          <a:effectLst/>
        </c:spPr>
      </c:pivotFmt>
      <c:pivotFmt>
        <c:idx val="8"/>
        <c:spPr>
          <a:pattFill prst="wdDnDiag">
            <a:fgClr>
              <a:schemeClr val="accent3">
                <a:lumMod val="60000"/>
                <a:lumOff val="40000"/>
              </a:schemeClr>
            </a:fgClr>
            <a:bgClr>
              <a:schemeClr val="bg1"/>
            </a:bgClr>
          </a:patt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9"/>
        <c:spPr>
          <a:solidFill>
            <a:schemeClr val="accent5"/>
          </a:solidFill>
          <a:ln w="19050">
            <a:solidFill>
              <a:schemeClr val="lt1"/>
            </a:solidFill>
          </a:ln>
          <a:effectLst/>
        </c:spPr>
      </c:pivotFmt>
      <c:pivotFmt>
        <c:idx val="10"/>
        <c:spPr>
          <a:solidFill>
            <a:schemeClr val="accent3">
              <a:lumMod val="60000"/>
              <a:lumOff val="40000"/>
            </a:schemeClr>
          </a:solidFill>
          <a:ln w="19050">
            <a:solidFill>
              <a:schemeClr val="lt1"/>
            </a:solidFill>
          </a:ln>
          <a:effectLst/>
        </c:spPr>
      </c:pivotFmt>
      <c:pivotFmt>
        <c:idx val="11"/>
        <c:spPr>
          <a:pattFill prst="wdDnDiag">
            <a:fgClr>
              <a:schemeClr val="accent3">
                <a:lumMod val="60000"/>
                <a:lumOff val="40000"/>
              </a:schemeClr>
            </a:fgClr>
            <a:bgClr>
              <a:schemeClr val="bg1"/>
            </a:bgClr>
          </a:pattFill>
          <a:ln w="19050">
            <a:solidFill>
              <a:schemeClr val="bg2">
                <a:lumMod val="50000"/>
              </a:schemeClr>
            </a:solidFill>
          </a:ln>
          <a:effectLst/>
        </c:spPr>
      </c:pivotFmt>
    </c:pivotFmts>
    <c:plotArea>
      <c:layout>
        <c:manualLayout>
          <c:layoutTarget val="inner"/>
          <c:xMode val="edge"/>
          <c:yMode val="edge"/>
          <c:x val="6.3816537916987506E-2"/>
          <c:y val="0.19119366214192551"/>
          <c:w val="0.50397923445689152"/>
          <c:h val="0.5429500024153423"/>
        </c:manualLayout>
      </c:layout>
      <c:ofPieChart>
        <c:ofPieType val="pie"/>
        <c:varyColors val="1"/>
        <c:ser>
          <c:idx val="0"/>
          <c:order val="0"/>
          <c:tx>
            <c:strRef>
              <c:f>'Completion and DNA Pie Chart'!$B$3</c:f>
              <c:strCache>
                <c:ptCount val="1"/>
                <c:pt idx="0">
                  <c:v>Total</c:v>
                </c:pt>
              </c:strCache>
            </c:strRef>
          </c:tx>
          <c:spPr>
            <a:pattFill prst="wdDnDiag">
              <a:fgClr>
                <a:schemeClr val="accent3">
                  <a:lumMod val="60000"/>
                  <a:lumOff val="40000"/>
                </a:schemeClr>
              </a:fgClr>
              <a:bgClr>
                <a:schemeClr val="bg1"/>
              </a:bgClr>
            </a:pattFill>
          </c:spPr>
          <c:dPt>
            <c:idx val="0"/>
            <c:bubble3D val="0"/>
            <c:spPr>
              <a:solidFill>
                <a:schemeClr val="accent5"/>
              </a:solidFill>
              <a:ln w="19050">
                <a:solidFill>
                  <a:schemeClr val="lt1"/>
                </a:solidFill>
              </a:ln>
              <a:effectLst/>
            </c:spPr>
            <c:extLst>
              <c:ext xmlns:c16="http://schemas.microsoft.com/office/drawing/2014/chart" uri="{C3380CC4-5D6E-409C-BE32-E72D297353CC}">
                <c16:uniqueId val="{00000001-1949-42B4-9D05-D4D89DA7F7B0}"/>
              </c:ext>
            </c:extLst>
          </c:dPt>
          <c:dPt>
            <c:idx val="1"/>
            <c:bubble3D val="0"/>
            <c:spPr>
              <a:solidFill>
                <a:schemeClr val="accent3">
                  <a:lumMod val="60000"/>
                  <a:lumOff val="40000"/>
                </a:schemeClr>
              </a:solidFill>
              <a:ln w="19050">
                <a:solidFill>
                  <a:schemeClr val="lt1"/>
                </a:solidFill>
              </a:ln>
              <a:effectLst/>
            </c:spPr>
            <c:extLst>
              <c:ext xmlns:c16="http://schemas.microsoft.com/office/drawing/2014/chart" uri="{C3380CC4-5D6E-409C-BE32-E72D297353CC}">
                <c16:uniqueId val="{00000003-1949-42B4-9D05-D4D89DA7F7B0}"/>
              </c:ext>
            </c:extLst>
          </c:dPt>
          <c:dPt>
            <c:idx val="2"/>
            <c:bubble3D val="0"/>
            <c:spPr>
              <a:pattFill prst="wdDnDiag">
                <a:fgClr>
                  <a:schemeClr val="accent3">
                    <a:lumMod val="60000"/>
                    <a:lumOff val="40000"/>
                  </a:schemeClr>
                </a:fgClr>
                <a:bgClr>
                  <a:schemeClr val="bg1"/>
                </a:bgClr>
              </a:pattFill>
              <a:ln w="19050">
                <a:solidFill>
                  <a:schemeClr val="bg2">
                    <a:lumMod val="50000"/>
                  </a:schemeClr>
                </a:solidFill>
              </a:ln>
              <a:effectLst/>
            </c:spPr>
            <c:extLst>
              <c:ext xmlns:c16="http://schemas.microsoft.com/office/drawing/2014/chart" uri="{C3380CC4-5D6E-409C-BE32-E72D297353CC}">
                <c16:uniqueId val="{00000005-1949-42B4-9D05-D4D89DA7F7B0}"/>
              </c:ext>
            </c:extLst>
          </c:dPt>
          <c:dPt>
            <c:idx val="3"/>
            <c:bubble3D val="0"/>
            <c:spPr>
              <a:pattFill prst="wdDnDiag">
                <a:fgClr>
                  <a:schemeClr val="accent3">
                    <a:lumMod val="60000"/>
                    <a:lumOff val="40000"/>
                  </a:schemeClr>
                </a:fgClr>
                <a:bgClr>
                  <a:schemeClr val="bg1"/>
                </a:bgClr>
              </a:pattFill>
              <a:ln w="19050">
                <a:solidFill>
                  <a:schemeClr val="lt1"/>
                </a:solidFill>
              </a:ln>
              <a:effectLst/>
            </c:spPr>
            <c:extLst>
              <c:ext xmlns:c16="http://schemas.microsoft.com/office/drawing/2014/chart" uri="{C3380CC4-5D6E-409C-BE32-E72D297353CC}">
                <c16:uniqueId val="{00000007-1949-42B4-9D05-D4D89DA7F7B0}"/>
              </c:ext>
            </c:extLst>
          </c:dPt>
          <c:dLbls>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multiLvlStrRef>
              <c:f>'Completion and DNA Pie Chart'!$A$4:$A$9</c:f>
              <c:multiLvlStrCache>
                <c:ptCount val="3"/>
                <c:lvl>
                  <c:pt idx="0">
                    <c:v>130 MP PADR</c:v>
                  </c:pt>
                  <c:pt idx="1">
                    <c:v>130PADR-Personal Appraisal Review for Managers</c:v>
                  </c:pt>
                  <c:pt idx="2">
                    <c:v>130PADR-Personal Appraisal Review for Managers</c:v>
                  </c:pt>
                </c:lvl>
                <c:lvl>
                  <c:pt idx="0">
                    <c:v>Completed</c:v>
                  </c:pt>
                  <c:pt idx="2">
                    <c:v>Did Not Attend</c:v>
                  </c:pt>
                </c:lvl>
              </c:multiLvlStrCache>
            </c:multiLvlStrRef>
          </c:cat>
          <c:val>
            <c:numRef>
              <c:f>'Completion and DNA Pie Chart'!$B$4:$B$9</c:f>
              <c:numCache>
                <c:formatCode>General</c:formatCode>
                <c:ptCount val="3"/>
                <c:pt idx="0">
                  <c:v>83</c:v>
                </c:pt>
                <c:pt idx="1">
                  <c:v>189</c:v>
                </c:pt>
                <c:pt idx="2">
                  <c:v>68</c:v>
                </c:pt>
              </c:numCache>
            </c:numRef>
          </c:val>
          <c:extLst>
            <c:ext xmlns:c16="http://schemas.microsoft.com/office/drawing/2014/chart" uri="{C3380CC4-5D6E-409C-BE32-E72D297353CC}">
              <c16:uniqueId val="{00000008-1949-42B4-9D05-D4D89DA7F7B0}"/>
            </c:ext>
          </c:extLst>
        </c:ser>
        <c:dLbls>
          <c:showLegendKey val="0"/>
          <c:showVal val="0"/>
          <c:showCatName val="0"/>
          <c:showSerName val="0"/>
          <c:showPercent val="0"/>
          <c:showBubbleSize val="0"/>
          <c:showLeaderLines val="1"/>
        </c:dLbls>
        <c:gapWidth val="100"/>
        <c:secondPieSize val="75"/>
        <c:serLines>
          <c:spPr>
            <a:ln w="25400" cap="flat" cmpd="sng" algn="ctr">
              <a:solidFill>
                <a:schemeClr val="bg2">
                  <a:lumMod val="50000"/>
                </a:schemeClr>
              </a:solidFill>
              <a:round/>
            </a:ln>
            <a:effectLst/>
          </c:spPr>
        </c:serLines>
      </c:ofPieChart>
      <c:spPr>
        <a:noFill/>
        <a:ln w="19050">
          <a:noFill/>
        </a:ln>
        <a:effectLst/>
      </c:spPr>
    </c:plotArea>
    <c:legend>
      <c:legendPos val="r"/>
      <c:layout>
        <c:manualLayout>
          <c:xMode val="edge"/>
          <c:yMode val="edge"/>
          <c:x val="0.66483655828510391"/>
          <c:y val="0.25972136611757884"/>
          <c:w val="0.31709654983978736"/>
          <c:h val="0.42129365731124091"/>
        </c:manualLayout>
      </c:layout>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2800"/>
      </a:pPr>
      <a:endParaRPr lang="en-US"/>
    </a:p>
  </c:txPr>
  <c:externalData r:id="rId4">
    <c:autoUpdate val="0"/>
  </c:externalData>
  <c:userShapes r:id="rId5"/>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chemeClr val="accent1">
                    <a:lumMod val="50000"/>
                  </a:schemeClr>
                </a:solidFill>
                <a:latin typeface="+mn-lt"/>
                <a:ea typeface="+mn-ea"/>
                <a:cs typeface="+mn-cs"/>
              </a:defRPr>
            </a:pPr>
            <a:r>
              <a:rPr lang="en-US" dirty="0"/>
              <a:t>PADR Reviews Completed %</a:t>
            </a:r>
          </a:p>
        </c:rich>
      </c:tx>
      <c:overlay val="0"/>
      <c:spPr>
        <a:noFill/>
        <a:ln>
          <a:noFill/>
        </a:ln>
        <a:effectLst/>
      </c:spPr>
      <c:txPr>
        <a:bodyPr rot="0" spcFirstLastPara="1" vertOverflow="ellipsis" vert="horz" wrap="square" anchor="ctr" anchorCtr="1"/>
        <a:lstStyle/>
        <a:p>
          <a:pPr>
            <a:defRPr sz="2800" b="1" i="0" u="none" strike="noStrike" kern="1200" spc="0" baseline="0">
              <a:solidFill>
                <a:schemeClr val="accent1">
                  <a:lumMod val="50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Sheet1!$C$1</c:f>
              <c:strCache>
                <c:ptCount val="1"/>
                <c:pt idx="0">
                  <c:v>PADR Reviews Completed</c:v>
                </c:pt>
              </c:strCache>
            </c:strRef>
          </c:tx>
          <c:spPr>
            <a:solidFill>
              <a:schemeClr val="accent1"/>
            </a:solidFill>
            <a:ln>
              <a:noFill/>
            </a:ln>
            <a:effectLst/>
          </c:spPr>
          <c:invertIfNegative val="0"/>
          <c:cat>
            <c:strRef>
              <c:f>Sheet1!$A$2:$B$38</c:f>
              <c:strCache>
                <c:ptCount val="37"/>
                <c:pt idx="0">
                  <c:v>2021 / 06</c:v>
                </c:pt>
                <c:pt idx="1">
                  <c:v>2021 / 07</c:v>
                </c:pt>
                <c:pt idx="2">
                  <c:v>2021 / 08</c:v>
                </c:pt>
                <c:pt idx="3">
                  <c:v>2021 / 09</c:v>
                </c:pt>
                <c:pt idx="4">
                  <c:v>2021 / 10</c:v>
                </c:pt>
                <c:pt idx="5">
                  <c:v>2021 / 11</c:v>
                </c:pt>
                <c:pt idx="6">
                  <c:v>2021 / 12</c:v>
                </c:pt>
                <c:pt idx="7">
                  <c:v>2022 / 01</c:v>
                </c:pt>
                <c:pt idx="8">
                  <c:v>2022 / 02</c:v>
                </c:pt>
                <c:pt idx="9">
                  <c:v>2022 / 03</c:v>
                </c:pt>
                <c:pt idx="10">
                  <c:v>2022 / 04</c:v>
                </c:pt>
                <c:pt idx="11">
                  <c:v>2022 / 05</c:v>
                </c:pt>
                <c:pt idx="12">
                  <c:v>2022 / 06</c:v>
                </c:pt>
                <c:pt idx="13">
                  <c:v>2022 / 07</c:v>
                </c:pt>
                <c:pt idx="14">
                  <c:v>2022 / 08</c:v>
                </c:pt>
                <c:pt idx="15">
                  <c:v>2022 / 09</c:v>
                </c:pt>
                <c:pt idx="16">
                  <c:v>2022 / 10</c:v>
                </c:pt>
                <c:pt idx="17">
                  <c:v>2022 / 11</c:v>
                </c:pt>
                <c:pt idx="18">
                  <c:v>2022 / 12</c:v>
                </c:pt>
                <c:pt idx="19">
                  <c:v>2023 / 01</c:v>
                </c:pt>
                <c:pt idx="20">
                  <c:v>2023 / 02</c:v>
                </c:pt>
                <c:pt idx="21">
                  <c:v>2023 / 03</c:v>
                </c:pt>
                <c:pt idx="22">
                  <c:v>2023 / 04</c:v>
                </c:pt>
                <c:pt idx="23">
                  <c:v>2023 / 05</c:v>
                </c:pt>
                <c:pt idx="24">
                  <c:v>2023 / 06</c:v>
                </c:pt>
                <c:pt idx="25">
                  <c:v>2023 / 07</c:v>
                </c:pt>
                <c:pt idx="26">
                  <c:v>2023 / 08</c:v>
                </c:pt>
                <c:pt idx="27">
                  <c:v>2023 / 09</c:v>
                </c:pt>
                <c:pt idx="28">
                  <c:v>2023 / 10</c:v>
                </c:pt>
                <c:pt idx="29">
                  <c:v>2023 / 11</c:v>
                </c:pt>
                <c:pt idx="30">
                  <c:v>2023 / 12</c:v>
                </c:pt>
                <c:pt idx="31">
                  <c:v>2024 / 01</c:v>
                </c:pt>
                <c:pt idx="32">
                  <c:v>2024 / 02</c:v>
                </c:pt>
                <c:pt idx="33">
                  <c:v>2024 / 03</c:v>
                </c:pt>
                <c:pt idx="34">
                  <c:v>2024 / 04</c:v>
                </c:pt>
                <c:pt idx="35">
                  <c:v>2024 / 05</c:v>
                </c:pt>
                <c:pt idx="36">
                  <c:v>2024 / 06</c:v>
                </c:pt>
              </c:strCache>
              <c:extLst/>
            </c:strRef>
          </c:cat>
          <c:val>
            <c:numRef>
              <c:f>Sheet1!$C$2:$C$38</c:f>
              <c:numCache>
                <c:formatCode>0.00%</c:formatCode>
                <c:ptCount val="37"/>
                <c:pt idx="0">
                  <c:v>0.38235294117647001</c:v>
                </c:pt>
                <c:pt idx="1">
                  <c:v>0.38235294117647001</c:v>
                </c:pt>
                <c:pt idx="2">
                  <c:v>0.42142857142857099</c:v>
                </c:pt>
                <c:pt idx="3">
                  <c:v>0.42446043165467601</c:v>
                </c:pt>
                <c:pt idx="4">
                  <c:v>0.42753623188405798</c:v>
                </c:pt>
                <c:pt idx="5">
                  <c:v>0.55714285714285705</c:v>
                </c:pt>
                <c:pt idx="6">
                  <c:v>0.63571428571428601</c:v>
                </c:pt>
                <c:pt idx="7">
                  <c:v>0.62411347517730498</c:v>
                </c:pt>
                <c:pt idx="8">
                  <c:v>0.60869565217391297</c:v>
                </c:pt>
                <c:pt idx="9">
                  <c:v>0.63309352517985595</c:v>
                </c:pt>
                <c:pt idx="10">
                  <c:v>0.59124087591240904</c:v>
                </c:pt>
                <c:pt idx="11">
                  <c:v>0.58394160583941601</c:v>
                </c:pt>
                <c:pt idx="12">
                  <c:v>0.56390977443609003</c:v>
                </c:pt>
                <c:pt idx="13">
                  <c:v>0.56716417910447803</c:v>
                </c:pt>
                <c:pt idx="14">
                  <c:v>0.57462686567164201</c:v>
                </c:pt>
                <c:pt idx="15">
                  <c:v>0.57575757575757602</c:v>
                </c:pt>
                <c:pt idx="16">
                  <c:v>0.57575757575757602</c:v>
                </c:pt>
                <c:pt idx="17">
                  <c:v>0.49242424242424199</c:v>
                </c:pt>
                <c:pt idx="18">
                  <c:v>0.48120300751879702</c:v>
                </c:pt>
                <c:pt idx="19">
                  <c:v>0.48120300751879702</c:v>
                </c:pt>
                <c:pt idx="20">
                  <c:v>0.52631578947368396</c:v>
                </c:pt>
                <c:pt idx="21">
                  <c:v>0.53787878787878796</c:v>
                </c:pt>
                <c:pt idx="22">
                  <c:v>0.507692307692308</c:v>
                </c:pt>
                <c:pt idx="23">
                  <c:v>0.61940298507462699</c:v>
                </c:pt>
                <c:pt idx="24">
                  <c:v>0.721804511278195</c:v>
                </c:pt>
                <c:pt idx="25">
                  <c:v>0.78358208955223896</c:v>
                </c:pt>
                <c:pt idx="26">
                  <c:v>0.83703703703703702</c:v>
                </c:pt>
                <c:pt idx="27">
                  <c:v>0.88235294117647001</c:v>
                </c:pt>
                <c:pt idx="28">
                  <c:v>0.89922480620154999</c:v>
                </c:pt>
                <c:pt idx="29">
                  <c:v>0.90697674418604601</c:v>
                </c:pt>
                <c:pt idx="30">
                  <c:v>0.89230769230769202</c:v>
                </c:pt>
                <c:pt idx="31">
                  <c:v>0.87218045112781895</c:v>
                </c:pt>
                <c:pt idx="32">
                  <c:v>0.81021897810219001</c:v>
                </c:pt>
                <c:pt idx="33">
                  <c:v>0.773722627737226</c:v>
                </c:pt>
                <c:pt idx="34">
                  <c:v>0.78832116788321205</c:v>
                </c:pt>
                <c:pt idx="35">
                  <c:v>0.70676691729323304</c:v>
                </c:pt>
                <c:pt idx="36">
                  <c:v>0.58778625954198505</c:v>
                </c:pt>
              </c:numCache>
            </c:numRef>
          </c:val>
          <c:extLst>
            <c:ext xmlns:c16="http://schemas.microsoft.com/office/drawing/2014/chart" uri="{C3380CC4-5D6E-409C-BE32-E72D297353CC}">
              <c16:uniqueId val="{00000000-770E-46D9-A16D-8CCADFA1BFB9}"/>
            </c:ext>
          </c:extLst>
        </c:ser>
        <c:dLbls>
          <c:showLegendKey val="0"/>
          <c:showVal val="0"/>
          <c:showCatName val="0"/>
          <c:showSerName val="0"/>
          <c:showPercent val="0"/>
          <c:showBubbleSize val="0"/>
        </c:dLbls>
        <c:gapWidth val="219"/>
        <c:overlap val="-27"/>
        <c:axId val="980196192"/>
        <c:axId val="980184960"/>
      </c:barChart>
      <c:catAx>
        <c:axId val="9801961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980184960"/>
        <c:crosses val="autoZero"/>
        <c:auto val="1"/>
        <c:lblAlgn val="ctr"/>
        <c:lblOffset val="100"/>
        <c:noMultiLvlLbl val="0"/>
      </c:catAx>
      <c:valAx>
        <c:axId val="980184960"/>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9801961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accent1">
                    <a:lumMod val="50000"/>
                  </a:schemeClr>
                </a:solidFill>
                <a:latin typeface="+mn-lt"/>
                <a:ea typeface="+mn-ea"/>
                <a:cs typeface="+mn-cs"/>
              </a:defRPr>
            </a:pPr>
            <a:r>
              <a:rPr lang="en-US" sz="2400" b="1">
                <a:solidFill>
                  <a:schemeClr val="accent1">
                    <a:lumMod val="50000"/>
                  </a:schemeClr>
                </a:solidFill>
              </a:rPr>
              <a:t>PADRS COMPLETED %</a:t>
            </a:r>
          </a:p>
        </c:rich>
      </c:tx>
      <c:overlay val="0"/>
      <c:spPr>
        <a:noFill/>
        <a:ln>
          <a:noFill/>
        </a:ln>
        <a:effectLst/>
      </c:spPr>
      <c:txPr>
        <a:bodyPr rot="0" spcFirstLastPara="1" vertOverflow="ellipsis" vert="horz" wrap="square" anchor="ctr" anchorCtr="1"/>
        <a:lstStyle/>
        <a:p>
          <a:pPr>
            <a:defRPr sz="2400" b="1" i="0" u="none" strike="noStrike" kern="1200" spc="0" baseline="0">
              <a:solidFill>
                <a:schemeClr val="accent1">
                  <a:lumMod val="50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Sheet1!$D$1</c:f>
              <c:strCache>
                <c:ptCount val="1"/>
                <c:pt idx="0">
                  <c:v>Reviews Completed %</c:v>
                </c:pt>
              </c:strCache>
            </c:strRef>
          </c:tx>
          <c:spPr>
            <a:solidFill>
              <a:schemeClr val="accent1"/>
            </a:solidFill>
            <a:ln>
              <a:noFill/>
            </a:ln>
            <a:effectLst/>
          </c:spPr>
          <c:invertIfNegative val="0"/>
          <c:cat>
            <c:strRef>
              <c:f>Sheet1!$B$2:$C$39</c:f>
              <c:strCache>
                <c:ptCount val="37"/>
                <c:pt idx="0">
                  <c:v>2021/06</c:v>
                </c:pt>
                <c:pt idx="1">
                  <c:v>2021/07</c:v>
                </c:pt>
                <c:pt idx="2">
                  <c:v>2021/08</c:v>
                </c:pt>
                <c:pt idx="3">
                  <c:v>2021/09</c:v>
                </c:pt>
                <c:pt idx="4">
                  <c:v>2021/10</c:v>
                </c:pt>
                <c:pt idx="5">
                  <c:v>2021/11</c:v>
                </c:pt>
                <c:pt idx="6">
                  <c:v>2021/12</c:v>
                </c:pt>
                <c:pt idx="7">
                  <c:v>2022/01</c:v>
                </c:pt>
                <c:pt idx="8">
                  <c:v>2022/02</c:v>
                </c:pt>
                <c:pt idx="9">
                  <c:v>2022/03</c:v>
                </c:pt>
                <c:pt idx="10">
                  <c:v>2022/04</c:v>
                </c:pt>
                <c:pt idx="11">
                  <c:v>2022/05</c:v>
                </c:pt>
                <c:pt idx="12">
                  <c:v>2022/06</c:v>
                </c:pt>
                <c:pt idx="13">
                  <c:v>2022/07</c:v>
                </c:pt>
                <c:pt idx="14">
                  <c:v>2022/08</c:v>
                </c:pt>
                <c:pt idx="15">
                  <c:v>2022/09</c:v>
                </c:pt>
                <c:pt idx="16">
                  <c:v>2022/10</c:v>
                </c:pt>
                <c:pt idx="17">
                  <c:v>2022/11</c:v>
                </c:pt>
                <c:pt idx="18">
                  <c:v>2022/12</c:v>
                </c:pt>
                <c:pt idx="19">
                  <c:v>2023/01</c:v>
                </c:pt>
                <c:pt idx="20">
                  <c:v>2023/02</c:v>
                </c:pt>
                <c:pt idx="21">
                  <c:v>2023/03</c:v>
                </c:pt>
                <c:pt idx="22">
                  <c:v>2023/04</c:v>
                </c:pt>
                <c:pt idx="23">
                  <c:v>2023/05</c:v>
                </c:pt>
                <c:pt idx="24">
                  <c:v>2023/06</c:v>
                </c:pt>
                <c:pt idx="25">
                  <c:v>2023/07</c:v>
                </c:pt>
                <c:pt idx="26">
                  <c:v>2023/08</c:v>
                </c:pt>
                <c:pt idx="27">
                  <c:v>2023/09</c:v>
                </c:pt>
                <c:pt idx="28">
                  <c:v>2023/10</c:v>
                </c:pt>
                <c:pt idx="29">
                  <c:v>2023/11</c:v>
                </c:pt>
                <c:pt idx="30">
                  <c:v>2023/12</c:v>
                </c:pt>
                <c:pt idx="31">
                  <c:v>2024/01</c:v>
                </c:pt>
                <c:pt idx="32">
                  <c:v>2024/02</c:v>
                </c:pt>
                <c:pt idx="33">
                  <c:v>2024/03</c:v>
                </c:pt>
                <c:pt idx="34">
                  <c:v>2024/04</c:v>
                </c:pt>
                <c:pt idx="35">
                  <c:v>2024/05</c:v>
                </c:pt>
                <c:pt idx="36">
                  <c:v>2024/06</c:v>
                </c:pt>
              </c:strCache>
              <c:extLst/>
            </c:strRef>
          </c:cat>
          <c:val>
            <c:numRef>
              <c:f>Sheet1!$D$2:$D$39</c:f>
              <c:numCache>
                <c:formatCode>0.00%</c:formatCode>
                <c:ptCount val="38"/>
                <c:pt idx="0">
                  <c:v>0.38156590683845398</c:v>
                </c:pt>
                <c:pt idx="1">
                  <c:v>0.38712871287128697</c:v>
                </c:pt>
                <c:pt idx="2">
                  <c:v>0.358061325420376</c:v>
                </c:pt>
                <c:pt idx="3">
                  <c:v>0.31646825396825401</c:v>
                </c:pt>
                <c:pt idx="4">
                  <c:v>0.31636726546906202</c:v>
                </c:pt>
                <c:pt idx="5">
                  <c:v>0.348605577689243</c:v>
                </c:pt>
                <c:pt idx="6">
                  <c:v>0.36499999999999999</c:v>
                </c:pt>
                <c:pt idx="7">
                  <c:v>0.38384845463609202</c:v>
                </c:pt>
                <c:pt idx="8">
                  <c:v>0.37625754527163002</c:v>
                </c:pt>
                <c:pt idx="9">
                  <c:v>0.42366026289181002</c:v>
                </c:pt>
                <c:pt idx="10">
                  <c:v>0.47927199191102099</c:v>
                </c:pt>
                <c:pt idx="11">
                  <c:v>0.52169525731584299</c:v>
                </c:pt>
                <c:pt idx="12">
                  <c:v>0.51675126903553303</c:v>
                </c:pt>
                <c:pt idx="13">
                  <c:v>0.599385245901639</c:v>
                </c:pt>
                <c:pt idx="14">
                  <c:v>0.64609053497942404</c:v>
                </c:pt>
                <c:pt idx="15">
                  <c:v>0.67963152507676605</c:v>
                </c:pt>
                <c:pt idx="16">
                  <c:v>0.70480081716036802</c:v>
                </c:pt>
                <c:pt idx="17">
                  <c:v>0.73346897253306198</c:v>
                </c:pt>
                <c:pt idx="18">
                  <c:v>0.74164133738601801</c:v>
                </c:pt>
                <c:pt idx="19">
                  <c:v>0.72986748216106001</c:v>
                </c:pt>
                <c:pt idx="20">
                  <c:v>0.73069105691056901</c:v>
                </c:pt>
                <c:pt idx="21">
                  <c:v>0.65</c:v>
                </c:pt>
                <c:pt idx="22">
                  <c:v>0.61538461538461497</c:v>
                </c:pt>
                <c:pt idx="23">
                  <c:v>0.61688980432543705</c:v>
                </c:pt>
                <c:pt idx="24">
                  <c:v>0.62176165803108796</c:v>
                </c:pt>
                <c:pt idx="25">
                  <c:v>0.58071278825995798</c:v>
                </c:pt>
                <c:pt idx="26">
                  <c:v>0.591004184100418</c:v>
                </c:pt>
                <c:pt idx="27">
                  <c:v>0.59958071278825997</c:v>
                </c:pt>
                <c:pt idx="28">
                  <c:v>0.61269841269841296</c:v>
                </c:pt>
                <c:pt idx="29">
                  <c:v>0.59957627118644097</c:v>
                </c:pt>
                <c:pt idx="30">
                  <c:v>0.58760683760683796</c:v>
                </c:pt>
                <c:pt idx="31">
                  <c:v>0.59594882729211096</c:v>
                </c:pt>
                <c:pt idx="32">
                  <c:v>0.59572192513369004</c:v>
                </c:pt>
                <c:pt idx="33">
                  <c:v>0.57497303128371102</c:v>
                </c:pt>
                <c:pt idx="34">
                  <c:v>0.59521218715995605</c:v>
                </c:pt>
                <c:pt idx="35">
                  <c:v>0.55796316359696596</c:v>
                </c:pt>
                <c:pt idx="36">
                  <c:v>0.53862894450489696</c:v>
                </c:pt>
              </c:numCache>
            </c:numRef>
          </c:val>
          <c:extLst>
            <c:ext xmlns:c16="http://schemas.microsoft.com/office/drawing/2014/chart" uri="{C3380CC4-5D6E-409C-BE32-E72D297353CC}">
              <c16:uniqueId val="{00000000-0B68-4C8D-972F-A431B171F7B9}"/>
            </c:ext>
          </c:extLst>
        </c:ser>
        <c:dLbls>
          <c:showLegendKey val="0"/>
          <c:showVal val="0"/>
          <c:showCatName val="0"/>
          <c:showSerName val="0"/>
          <c:showPercent val="0"/>
          <c:showBubbleSize val="0"/>
        </c:dLbls>
        <c:gapWidth val="219"/>
        <c:overlap val="-27"/>
        <c:axId val="986210592"/>
        <c:axId val="986211424"/>
      </c:barChart>
      <c:catAx>
        <c:axId val="9862105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986211424"/>
        <c:crosses val="autoZero"/>
        <c:auto val="1"/>
        <c:lblAlgn val="ctr"/>
        <c:lblOffset val="100"/>
        <c:noMultiLvlLbl val="0"/>
      </c:catAx>
      <c:valAx>
        <c:axId val="986211424"/>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986210592"/>
        <c:crosses val="autoZero"/>
        <c:crossBetween val="between"/>
      </c:valAx>
      <c:spPr>
        <a:noFill/>
        <a:ln>
          <a:noFill/>
        </a:ln>
        <a:effectLst/>
      </c:spPr>
    </c:plotArea>
    <c:plotVisOnly val="1"/>
    <c:dispBlanksAs val="gap"/>
    <c:showDLblsOverMax val="0"/>
  </c:chart>
  <c:spPr>
    <a:noFill/>
    <a:ln>
      <a:noFill/>
    </a:ln>
    <a:effectLst/>
  </c:spPr>
  <c:txPr>
    <a:bodyPr/>
    <a:lstStyle/>
    <a:p>
      <a:pPr>
        <a:defRPr sz="18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0.44211</cdr:x>
      <cdr:y>0.20879</cdr:y>
    </cdr:from>
    <cdr:to>
      <cdr:x>0.64211</cdr:x>
      <cdr:y>0.31868</cdr:y>
    </cdr:to>
    <cdr:sp macro="" textlink="">
      <cdr:nvSpPr>
        <cdr:cNvPr id="2" name="TextBox 1"/>
        <cdr:cNvSpPr txBox="1"/>
      </cdr:nvSpPr>
      <cdr:spPr>
        <a:xfrm xmlns:a="http://schemas.openxmlformats.org/drawingml/2006/main">
          <a:off x="3200400" y="844550"/>
          <a:ext cx="1447800" cy="4445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a:p>
      </cdr:txBody>
    </cdr:sp>
  </cdr:relSizeAnchor>
  <cdr:relSizeAnchor xmlns:cdr="http://schemas.openxmlformats.org/drawingml/2006/chartDrawing">
    <cdr:from>
      <cdr:x>0.23344</cdr:x>
      <cdr:y>0.15215</cdr:y>
    </cdr:from>
    <cdr:to>
      <cdr:x>0.67114</cdr:x>
      <cdr:y>0.4135</cdr:y>
    </cdr:to>
    <cdr:sp macro="" textlink="">
      <cdr:nvSpPr>
        <cdr:cNvPr id="3" name="TextBox 2"/>
        <cdr:cNvSpPr txBox="1"/>
      </cdr:nvSpPr>
      <cdr:spPr>
        <a:xfrm xmlns:a="http://schemas.openxmlformats.org/drawingml/2006/main">
          <a:off x="1879600" y="787400"/>
          <a:ext cx="3524250" cy="13525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a:p>
      </cdr:txBody>
    </cdr:sp>
  </cdr:relSizeAnchor>
  <cdr:relSizeAnchor xmlns:cdr="http://schemas.openxmlformats.org/drawingml/2006/chartDrawing">
    <cdr:from>
      <cdr:x>0.32413</cdr:x>
      <cdr:y>0.1227</cdr:y>
    </cdr:from>
    <cdr:to>
      <cdr:x>0.67823</cdr:x>
      <cdr:y>0.36933</cdr:y>
    </cdr:to>
    <cdr:sp macro="" textlink="">
      <cdr:nvSpPr>
        <cdr:cNvPr id="4" name="TextBox 3"/>
        <cdr:cNvSpPr txBox="1"/>
      </cdr:nvSpPr>
      <cdr:spPr>
        <a:xfrm xmlns:a="http://schemas.openxmlformats.org/drawingml/2006/main">
          <a:off x="2609850" y="635000"/>
          <a:ext cx="2851150" cy="12763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a:p>
      </cdr:txBody>
    </cdr:sp>
  </cdr:relSizeAnchor>
  <cdr:relSizeAnchor xmlns:cdr="http://schemas.openxmlformats.org/drawingml/2006/chartDrawing">
    <cdr:from>
      <cdr:x>0.30678</cdr:x>
      <cdr:y>0.16564</cdr:y>
    </cdr:from>
    <cdr:to>
      <cdr:x>0.60331</cdr:x>
      <cdr:y>0.39632</cdr:y>
    </cdr:to>
    <cdr:sp macro="" textlink="">
      <cdr:nvSpPr>
        <cdr:cNvPr id="5" name="TextBox 4"/>
        <cdr:cNvSpPr txBox="1"/>
      </cdr:nvSpPr>
      <cdr:spPr>
        <a:xfrm xmlns:a="http://schemas.openxmlformats.org/drawingml/2006/main">
          <a:off x="2470150" y="857250"/>
          <a:ext cx="2387600" cy="1193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a:p>
      </cdr:txBody>
    </cdr:sp>
  </cdr:relSizeAnchor>
</c:userShapes>
</file>

<file path=ppt/drawings/drawing2.xml><?xml version="1.0" encoding="utf-8"?>
<c:userShapes xmlns:c="http://schemas.openxmlformats.org/drawingml/2006/chart">
  <cdr:relSizeAnchor xmlns:cdr="http://schemas.openxmlformats.org/drawingml/2006/chartDrawing">
    <cdr:from>
      <cdr:x>0.44211</cdr:x>
      <cdr:y>0.20879</cdr:y>
    </cdr:from>
    <cdr:to>
      <cdr:x>0.64211</cdr:x>
      <cdr:y>0.31868</cdr:y>
    </cdr:to>
    <cdr:sp macro="" textlink="">
      <cdr:nvSpPr>
        <cdr:cNvPr id="2" name="TextBox 1"/>
        <cdr:cNvSpPr txBox="1"/>
      </cdr:nvSpPr>
      <cdr:spPr>
        <a:xfrm xmlns:a="http://schemas.openxmlformats.org/drawingml/2006/main">
          <a:off x="3200400" y="844550"/>
          <a:ext cx="1447800" cy="4445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a:p>
      </cdr:txBody>
    </cdr:sp>
  </cdr:relSizeAnchor>
  <cdr:relSizeAnchor xmlns:cdr="http://schemas.openxmlformats.org/drawingml/2006/chartDrawing">
    <cdr:from>
      <cdr:x>0.23344</cdr:x>
      <cdr:y>0.15215</cdr:y>
    </cdr:from>
    <cdr:to>
      <cdr:x>0.67114</cdr:x>
      <cdr:y>0.4135</cdr:y>
    </cdr:to>
    <cdr:sp macro="" textlink="">
      <cdr:nvSpPr>
        <cdr:cNvPr id="3" name="TextBox 2"/>
        <cdr:cNvSpPr txBox="1"/>
      </cdr:nvSpPr>
      <cdr:spPr>
        <a:xfrm xmlns:a="http://schemas.openxmlformats.org/drawingml/2006/main">
          <a:off x="1879600" y="787400"/>
          <a:ext cx="3524250" cy="13525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a:p>
      </cdr:txBody>
    </cdr:sp>
  </cdr:relSizeAnchor>
  <cdr:relSizeAnchor xmlns:cdr="http://schemas.openxmlformats.org/drawingml/2006/chartDrawing">
    <cdr:from>
      <cdr:x>0.32413</cdr:x>
      <cdr:y>0.1227</cdr:y>
    </cdr:from>
    <cdr:to>
      <cdr:x>0.67823</cdr:x>
      <cdr:y>0.36933</cdr:y>
    </cdr:to>
    <cdr:sp macro="" textlink="">
      <cdr:nvSpPr>
        <cdr:cNvPr id="4" name="TextBox 3"/>
        <cdr:cNvSpPr txBox="1"/>
      </cdr:nvSpPr>
      <cdr:spPr>
        <a:xfrm xmlns:a="http://schemas.openxmlformats.org/drawingml/2006/main">
          <a:off x="2609850" y="635000"/>
          <a:ext cx="2851150" cy="12763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a:p>
      </cdr:txBody>
    </cdr:sp>
  </cdr:relSizeAnchor>
  <cdr:relSizeAnchor xmlns:cdr="http://schemas.openxmlformats.org/drawingml/2006/chartDrawing">
    <cdr:from>
      <cdr:x>0.30678</cdr:x>
      <cdr:y>0.16564</cdr:y>
    </cdr:from>
    <cdr:to>
      <cdr:x>0.60331</cdr:x>
      <cdr:y>0.39632</cdr:y>
    </cdr:to>
    <cdr:sp macro="" textlink="">
      <cdr:nvSpPr>
        <cdr:cNvPr id="5" name="TextBox 4"/>
        <cdr:cNvSpPr txBox="1"/>
      </cdr:nvSpPr>
      <cdr:spPr>
        <a:xfrm xmlns:a="http://schemas.openxmlformats.org/drawingml/2006/main">
          <a:off x="2470150" y="857250"/>
          <a:ext cx="2387600" cy="1193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C4FB975F-E5D8-440E-90FE-89D07523A56B}" type="datetimeFigureOut">
              <a:rPr lang="en-GB" smtClean="0"/>
              <a:t>05/08/2024</a:t>
            </a:fld>
            <a:endParaRPr lang="en-GB"/>
          </a:p>
        </p:txBody>
      </p:sp>
      <p:sp>
        <p:nvSpPr>
          <p:cNvPr id="4" name="Slide Image Placeholder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FA677DA4-F994-478E-ACDB-2C1EFD4FBC8F}" type="slidenum">
              <a:rPr lang="en-GB" smtClean="0"/>
              <a:t>‹#›</a:t>
            </a:fld>
            <a:endParaRPr lang="en-GB"/>
          </a:p>
        </p:txBody>
      </p:sp>
    </p:spTree>
    <p:extLst>
      <p:ext uri="{BB962C8B-B14F-4D97-AF65-F5344CB8AC3E}">
        <p14:creationId xmlns:p14="http://schemas.microsoft.com/office/powerpoint/2010/main" val="130794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2507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6052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45535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677DA4-F994-478E-ACDB-2C1EFD4FBC8F}" type="slidenum">
              <a:rPr lang="en-GB" smtClean="0"/>
              <a:t>17</a:t>
            </a:fld>
            <a:endParaRPr lang="en-GB"/>
          </a:p>
        </p:txBody>
      </p:sp>
    </p:spTree>
    <p:extLst>
      <p:ext uri="{BB962C8B-B14F-4D97-AF65-F5344CB8AC3E}">
        <p14:creationId xmlns:p14="http://schemas.microsoft.com/office/powerpoint/2010/main" val="5845655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243402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0122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3546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4627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15013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8479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36571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3392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463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3413"/>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64147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3505898"/>
            <a:ext cx="17088486" cy="237496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615" y="6333236"/>
            <a:ext cx="14072870" cy="2827337"/>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8/5/2024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0527" y="1965655"/>
            <a:ext cx="14686269" cy="16740856"/>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08" y="4310299"/>
            <a:ext cx="17407811"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178334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0527" y="1965655"/>
            <a:ext cx="14686269" cy="16740856"/>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08" y="4310299"/>
            <a:ext cx="17407811"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837290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0527" y="1965655"/>
            <a:ext cx="14686269" cy="16740856"/>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08" y="4310299"/>
            <a:ext cx="17407811"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7517034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157" y="3010591"/>
            <a:ext cx="8544243"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7700" y="3010591"/>
            <a:ext cx="8544243"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59F59CF-DA9F-49DF-A650-DFF1F558B23F}" type="datetimeFigureOut">
              <a:rPr lang="en-GB" smtClean="0"/>
              <a:t>05/08/2024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3AB1E96-7CA7-4562-9A79-EAB5D76F1E65}" type="slidenum">
              <a:rPr lang="en-GB" smtClean="0"/>
              <a:t>‹#›</a:t>
            </a:fld>
            <a:endParaRPr lang="en-GB"/>
          </a:p>
        </p:txBody>
      </p:sp>
    </p:spTree>
    <p:extLst>
      <p:ext uri="{BB962C8B-B14F-4D97-AF65-F5344CB8AC3E}">
        <p14:creationId xmlns:p14="http://schemas.microsoft.com/office/powerpoint/2010/main" val="27645730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013" y="1850860"/>
            <a:ext cx="15078075" cy="3937329"/>
          </a:xfrm>
        </p:spPr>
        <p:txBody>
          <a:bodyPr anchor="b"/>
          <a:lstStyle>
            <a:lvl1pPr algn="ctr">
              <a:defRPr sz="9894"/>
            </a:lvl1pPr>
          </a:lstStyle>
          <a:p>
            <a:r>
              <a:rPr lang="en-US"/>
              <a:t>Click to edit Master title style</a:t>
            </a:r>
            <a:endParaRPr lang="en-GB"/>
          </a:p>
        </p:txBody>
      </p:sp>
      <p:sp>
        <p:nvSpPr>
          <p:cNvPr id="3" name="Subtitle 2"/>
          <p:cNvSpPr>
            <a:spLocks noGrp="1"/>
          </p:cNvSpPr>
          <p:nvPr>
            <p:ph type="subTitle" idx="1"/>
          </p:nvPr>
        </p:nvSpPr>
        <p:spPr>
          <a:xfrm>
            <a:off x="2513013" y="5940028"/>
            <a:ext cx="15078075" cy="2730474"/>
          </a:xfrm>
        </p:spPr>
        <p:txBody>
          <a:bodyPr/>
          <a:lstStyle>
            <a:lvl1pPr marL="0" indent="0" algn="ctr">
              <a:buNone/>
              <a:defRPr sz="3958"/>
            </a:lvl1pPr>
            <a:lvl2pPr marL="753923" indent="0" algn="ctr">
              <a:buNone/>
              <a:defRPr sz="3298"/>
            </a:lvl2pPr>
            <a:lvl3pPr marL="1507846" indent="0" algn="ctr">
              <a:buNone/>
              <a:defRPr sz="2968"/>
            </a:lvl3pPr>
            <a:lvl4pPr marL="2261768" indent="0" algn="ctr">
              <a:buNone/>
              <a:defRPr sz="2638"/>
            </a:lvl4pPr>
            <a:lvl5pPr marL="3015691" indent="0" algn="ctr">
              <a:buNone/>
              <a:defRPr sz="2638"/>
            </a:lvl5pPr>
            <a:lvl6pPr marL="3769614" indent="0" algn="ctr">
              <a:buNone/>
              <a:defRPr sz="2638"/>
            </a:lvl6pPr>
            <a:lvl7pPr marL="4523537" indent="0" algn="ctr">
              <a:buNone/>
              <a:defRPr sz="2638"/>
            </a:lvl7pPr>
            <a:lvl8pPr marL="5277460" indent="0" algn="ctr">
              <a:buNone/>
              <a:defRPr sz="2638"/>
            </a:lvl8pPr>
            <a:lvl9pPr marL="6031382" indent="0" algn="ctr">
              <a:buNone/>
              <a:defRPr sz="2638"/>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05/08/2024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17912471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05/08/2024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5043579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686" y="2819485"/>
            <a:ext cx="17339786" cy="4704375"/>
          </a:xfrm>
        </p:spPr>
        <p:txBody>
          <a:bodyPr anchor="b"/>
          <a:lstStyle>
            <a:lvl1pPr>
              <a:defRPr sz="9894"/>
            </a:lvl1pPr>
          </a:lstStyle>
          <a:p>
            <a:r>
              <a:rPr lang="en-US"/>
              <a:t>Click to edit Master title style</a:t>
            </a:r>
            <a:endParaRPr lang="en-GB"/>
          </a:p>
        </p:txBody>
      </p:sp>
      <p:sp>
        <p:nvSpPr>
          <p:cNvPr id="3" name="Text Placeholder 2"/>
          <p:cNvSpPr>
            <a:spLocks noGrp="1"/>
          </p:cNvSpPr>
          <p:nvPr>
            <p:ph type="body" idx="1"/>
          </p:nvPr>
        </p:nvSpPr>
        <p:spPr>
          <a:xfrm>
            <a:off x="1371686" y="7568366"/>
            <a:ext cx="17339786" cy="2473919"/>
          </a:xfrm>
        </p:spPr>
        <p:txBody>
          <a:bodyPr/>
          <a:lstStyle>
            <a:lvl1pPr marL="0" indent="0">
              <a:buNone/>
              <a:defRPr sz="3958">
                <a:solidFill>
                  <a:schemeClr val="tx1">
                    <a:tint val="75000"/>
                  </a:schemeClr>
                </a:solidFill>
              </a:defRPr>
            </a:lvl1pPr>
            <a:lvl2pPr marL="753923" indent="0">
              <a:buNone/>
              <a:defRPr sz="3298">
                <a:solidFill>
                  <a:schemeClr val="tx1">
                    <a:tint val="75000"/>
                  </a:schemeClr>
                </a:solidFill>
              </a:defRPr>
            </a:lvl2pPr>
            <a:lvl3pPr marL="1507846" indent="0">
              <a:buNone/>
              <a:defRPr sz="2968">
                <a:solidFill>
                  <a:schemeClr val="tx1">
                    <a:tint val="75000"/>
                  </a:schemeClr>
                </a:solidFill>
              </a:defRPr>
            </a:lvl3pPr>
            <a:lvl4pPr marL="2261768" indent="0">
              <a:buNone/>
              <a:defRPr sz="2638">
                <a:solidFill>
                  <a:schemeClr val="tx1">
                    <a:tint val="75000"/>
                  </a:schemeClr>
                </a:solidFill>
              </a:defRPr>
            </a:lvl4pPr>
            <a:lvl5pPr marL="3015691" indent="0">
              <a:buNone/>
              <a:defRPr sz="2638">
                <a:solidFill>
                  <a:schemeClr val="tx1">
                    <a:tint val="75000"/>
                  </a:schemeClr>
                </a:solidFill>
              </a:defRPr>
            </a:lvl5pPr>
            <a:lvl6pPr marL="3769614" indent="0">
              <a:buNone/>
              <a:defRPr sz="2638">
                <a:solidFill>
                  <a:schemeClr val="tx1">
                    <a:tint val="75000"/>
                  </a:schemeClr>
                </a:solidFill>
              </a:defRPr>
            </a:lvl6pPr>
            <a:lvl7pPr marL="4523537" indent="0">
              <a:buNone/>
              <a:defRPr sz="2638">
                <a:solidFill>
                  <a:schemeClr val="tx1">
                    <a:tint val="75000"/>
                  </a:schemeClr>
                </a:solidFill>
              </a:defRPr>
            </a:lvl7pPr>
            <a:lvl8pPr marL="5277460" indent="0">
              <a:buNone/>
              <a:defRPr sz="2638">
                <a:solidFill>
                  <a:schemeClr val="tx1">
                    <a:tint val="75000"/>
                  </a:schemeClr>
                </a:solidFill>
              </a:defRPr>
            </a:lvl8pPr>
            <a:lvl9pPr marL="6031382" indent="0">
              <a:buNone/>
              <a:defRPr sz="2638">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06FCB2-624B-4E88-8C14-13EE2E2B4159}" type="datetimeFigureOut">
              <a:rPr lang="en-GB" smtClean="0"/>
              <a:t>05/08/2024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29464439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157" y="3010591"/>
            <a:ext cx="8544243"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7700" y="3010591"/>
            <a:ext cx="8544243"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206FCB2-624B-4E88-8C14-13EE2E2B4159}" type="datetimeFigureOut">
              <a:rPr lang="en-GB" smtClean="0"/>
              <a:t>05/08/2024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6657979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776" y="602119"/>
            <a:ext cx="1733978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776" y="2772362"/>
            <a:ext cx="8504976" cy="1358692"/>
          </a:xfrm>
        </p:spPr>
        <p:txBody>
          <a:bodyPr anchor="b"/>
          <a:lstStyle>
            <a:lvl1pPr marL="0" indent="0">
              <a:buNone/>
              <a:defRPr sz="3958" b="1"/>
            </a:lvl1pPr>
            <a:lvl2pPr marL="753923" indent="0">
              <a:buNone/>
              <a:defRPr sz="3298" b="1"/>
            </a:lvl2pPr>
            <a:lvl3pPr marL="1507846" indent="0">
              <a:buNone/>
              <a:defRPr sz="2968" b="1"/>
            </a:lvl3pPr>
            <a:lvl4pPr marL="2261768" indent="0">
              <a:buNone/>
              <a:defRPr sz="2638" b="1"/>
            </a:lvl4pPr>
            <a:lvl5pPr marL="3015691" indent="0">
              <a:buNone/>
              <a:defRPr sz="2638" b="1"/>
            </a:lvl5pPr>
            <a:lvl6pPr marL="3769614" indent="0">
              <a:buNone/>
              <a:defRPr sz="2638" b="1"/>
            </a:lvl6pPr>
            <a:lvl7pPr marL="4523537" indent="0">
              <a:buNone/>
              <a:defRPr sz="2638" b="1"/>
            </a:lvl7pPr>
            <a:lvl8pPr marL="5277460" indent="0">
              <a:buNone/>
              <a:defRPr sz="2638" b="1"/>
            </a:lvl8pPr>
            <a:lvl9pPr marL="6031382" indent="0">
              <a:buNone/>
              <a:defRPr sz="2638" b="1"/>
            </a:lvl9pPr>
          </a:lstStyle>
          <a:p>
            <a:pPr lvl="0"/>
            <a:r>
              <a:rPr lang="en-US"/>
              <a:t>Edit Master text styles</a:t>
            </a:r>
          </a:p>
        </p:txBody>
      </p:sp>
      <p:sp>
        <p:nvSpPr>
          <p:cNvPr id="4" name="Content Placeholder 3"/>
          <p:cNvSpPr>
            <a:spLocks noGrp="1"/>
          </p:cNvSpPr>
          <p:nvPr>
            <p:ph sz="half" idx="2"/>
          </p:nvPr>
        </p:nvSpPr>
        <p:spPr>
          <a:xfrm>
            <a:off x="1384776" y="4131054"/>
            <a:ext cx="850497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7701" y="2772362"/>
            <a:ext cx="8546861" cy="1358692"/>
          </a:xfrm>
        </p:spPr>
        <p:txBody>
          <a:bodyPr anchor="b"/>
          <a:lstStyle>
            <a:lvl1pPr marL="0" indent="0">
              <a:buNone/>
              <a:defRPr sz="3958" b="1"/>
            </a:lvl1pPr>
            <a:lvl2pPr marL="753923" indent="0">
              <a:buNone/>
              <a:defRPr sz="3298" b="1"/>
            </a:lvl2pPr>
            <a:lvl3pPr marL="1507846" indent="0">
              <a:buNone/>
              <a:defRPr sz="2968" b="1"/>
            </a:lvl3pPr>
            <a:lvl4pPr marL="2261768" indent="0">
              <a:buNone/>
              <a:defRPr sz="2638" b="1"/>
            </a:lvl4pPr>
            <a:lvl5pPr marL="3015691" indent="0">
              <a:buNone/>
              <a:defRPr sz="2638" b="1"/>
            </a:lvl5pPr>
            <a:lvl6pPr marL="3769614" indent="0">
              <a:buNone/>
              <a:defRPr sz="2638" b="1"/>
            </a:lvl6pPr>
            <a:lvl7pPr marL="4523537" indent="0">
              <a:buNone/>
              <a:defRPr sz="2638" b="1"/>
            </a:lvl7pPr>
            <a:lvl8pPr marL="5277460" indent="0">
              <a:buNone/>
              <a:defRPr sz="2638" b="1"/>
            </a:lvl8pPr>
            <a:lvl9pPr marL="6031382" indent="0">
              <a:buNone/>
              <a:defRPr sz="2638" b="1"/>
            </a:lvl9pPr>
          </a:lstStyle>
          <a:p>
            <a:pPr lvl="0"/>
            <a:r>
              <a:rPr lang="en-US"/>
              <a:t>Edit Master text styles</a:t>
            </a:r>
          </a:p>
        </p:txBody>
      </p:sp>
      <p:sp>
        <p:nvSpPr>
          <p:cNvPr id="6" name="Content Placeholder 5"/>
          <p:cNvSpPr>
            <a:spLocks noGrp="1"/>
          </p:cNvSpPr>
          <p:nvPr>
            <p:ph sz="quarter" idx="4"/>
          </p:nvPr>
        </p:nvSpPr>
        <p:spPr>
          <a:xfrm>
            <a:off x="10177701" y="4131054"/>
            <a:ext cx="8546861"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206FCB2-624B-4E88-8C14-13EE2E2B4159}" type="datetimeFigureOut">
              <a:rPr lang="en-GB" smtClean="0"/>
              <a:t>05/08/2024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24202479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206FCB2-624B-4E88-8C14-13EE2E2B4159}" type="datetimeFigureOut">
              <a:rPr lang="en-GB" smtClean="0"/>
              <a:t>05/08/2024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3560572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8/5/2024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06FCB2-624B-4E88-8C14-13EE2E2B4159}" type="datetimeFigureOut">
              <a:rPr lang="en-GB" smtClean="0"/>
              <a:t>05/08/2024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6914535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776" y="753957"/>
            <a:ext cx="6484095"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6861" y="1628338"/>
            <a:ext cx="10177701"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776" y="3392805"/>
            <a:ext cx="6484095" cy="6285591"/>
          </a:xfrm>
        </p:spPr>
        <p:txBody>
          <a:bodyPr/>
          <a:lstStyle>
            <a:lvl1pPr marL="0" indent="0">
              <a:buNone/>
              <a:defRPr sz="2638"/>
            </a:lvl1pPr>
            <a:lvl2pPr marL="753923" indent="0">
              <a:buNone/>
              <a:defRPr sz="2309"/>
            </a:lvl2pPr>
            <a:lvl3pPr marL="1507846" indent="0">
              <a:buNone/>
              <a:defRPr sz="1979"/>
            </a:lvl3pPr>
            <a:lvl4pPr marL="2261768" indent="0">
              <a:buNone/>
              <a:defRPr sz="1649"/>
            </a:lvl4pPr>
            <a:lvl5pPr marL="3015691" indent="0">
              <a:buNone/>
              <a:defRPr sz="1649"/>
            </a:lvl5pPr>
            <a:lvl6pPr marL="3769614" indent="0">
              <a:buNone/>
              <a:defRPr sz="1649"/>
            </a:lvl6pPr>
            <a:lvl7pPr marL="4523537" indent="0">
              <a:buNone/>
              <a:defRPr sz="1649"/>
            </a:lvl7pPr>
            <a:lvl8pPr marL="5277460" indent="0">
              <a:buNone/>
              <a:defRPr sz="1649"/>
            </a:lvl8pPr>
            <a:lvl9pPr marL="6031382"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7206FCB2-624B-4E88-8C14-13EE2E2B4159}" type="datetimeFigureOut">
              <a:rPr lang="en-GB" smtClean="0"/>
              <a:t>05/08/2024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15426120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776" y="753957"/>
            <a:ext cx="6484095"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6861" y="1628338"/>
            <a:ext cx="10177701" cy="8036969"/>
          </a:xfrm>
        </p:spPr>
        <p:txBody>
          <a:bodyPr/>
          <a:lstStyle>
            <a:lvl1pPr marL="0" indent="0">
              <a:buNone/>
              <a:defRPr sz="5277"/>
            </a:lvl1pPr>
            <a:lvl2pPr marL="753923" indent="0">
              <a:buNone/>
              <a:defRPr sz="4617"/>
            </a:lvl2pPr>
            <a:lvl3pPr marL="1507846" indent="0">
              <a:buNone/>
              <a:defRPr sz="3958"/>
            </a:lvl3pPr>
            <a:lvl4pPr marL="2261768" indent="0">
              <a:buNone/>
              <a:defRPr sz="3298"/>
            </a:lvl4pPr>
            <a:lvl5pPr marL="3015691" indent="0">
              <a:buNone/>
              <a:defRPr sz="3298"/>
            </a:lvl5pPr>
            <a:lvl6pPr marL="3769614" indent="0">
              <a:buNone/>
              <a:defRPr sz="3298"/>
            </a:lvl6pPr>
            <a:lvl7pPr marL="4523537" indent="0">
              <a:buNone/>
              <a:defRPr sz="3298"/>
            </a:lvl7pPr>
            <a:lvl8pPr marL="5277460" indent="0">
              <a:buNone/>
              <a:defRPr sz="3298"/>
            </a:lvl8pPr>
            <a:lvl9pPr marL="6031382" indent="0">
              <a:buNone/>
              <a:defRPr sz="3298"/>
            </a:lvl9pPr>
          </a:lstStyle>
          <a:p>
            <a:endParaRPr lang="en-GB"/>
          </a:p>
        </p:txBody>
      </p:sp>
      <p:sp>
        <p:nvSpPr>
          <p:cNvPr id="4" name="Text Placeholder 3"/>
          <p:cNvSpPr>
            <a:spLocks noGrp="1"/>
          </p:cNvSpPr>
          <p:nvPr>
            <p:ph type="body" sz="half" idx="2"/>
          </p:nvPr>
        </p:nvSpPr>
        <p:spPr>
          <a:xfrm>
            <a:off x="1384776" y="3392805"/>
            <a:ext cx="6484095" cy="6285591"/>
          </a:xfrm>
        </p:spPr>
        <p:txBody>
          <a:bodyPr/>
          <a:lstStyle>
            <a:lvl1pPr marL="0" indent="0">
              <a:buNone/>
              <a:defRPr sz="2638"/>
            </a:lvl1pPr>
            <a:lvl2pPr marL="753923" indent="0">
              <a:buNone/>
              <a:defRPr sz="2309"/>
            </a:lvl2pPr>
            <a:lvl3pPr marL="1507846" indent="0">
              <a:buNone/>
              <a:defRPr sz="1979"/>
            </a:lvl3pPr>
            <a:lvl4pPr marL="2261768" indent="0">
              <a:buNone/>
              <a:defRPr sz="1649"/>
            </a:lvl4pPr>
            <a:lvl5pPr marL="3015691" indent="0">
              <a:buNone/>
              <a:defRPr sz="1649"/>
            </a:lvl5pPr>
            <a:lvl6pPr marL="3769614" indent="0">
              <a:buNone/>
              <a:defRPr sz="1649"/>
            </a:lvl6pPr>
            <a:lvl7pPr marL="4523537" indent="0">
              <a:buNone/>
              <a:defRPr sz="1649"/>
            </a:lvl7pPr>
            <a:lvl8pPr marL="5277460" indent="0">
              <a:buNone/>
              <a:defRPr sz="1649"/>
            </a:lvl8pPr>
            <a:lvl9pPr marL="6031382"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7206FCB2-624B-4E88-8C14-13EE2E2B4159}" type="datetimeFigureOut">
              <a:rPr lang="en-GB" smtClean="0"/>
              <a:t>05/08/2024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6566662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05/08/2024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24669182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6996" y="602118"/>
            <a:ext cx="4334947"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157" y="602118"/>
            <a:ext cx="12753538"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06FCB2-624B-4E88-8C14-13EE2E2B4159}" type="datetimeFigureOut">
              <a:rPr lang="en-GB" smtClean="0"/>
              <a:t>05/08/2024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7CF2D4-E9EF-4973-837F-02C95BA8F2A6}" type="slidenum">
              <a:rPr lang="en-GB" smtClean="0"/>
              <a:t>‹#›</a:t>
            </a:fld>
            <a:endParaRPr lang="en-GB"/>
          </a:p>
        </p:txBody>
      </p:sp>
    </p:spTree>
    <p:extLst>
      <p:ext uri="{BB962C8B-B14F-4D97-AF65-F5344CB8AC3E}">
        <p14:creationId xmlns:p14="http://schemas.microsoft.com/office/powerpoint/2010/main" val="7181861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793" y="828676"/>
            <a:ext cx="12292628"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384" y="2581274"/>
            <a:ext cx="17407811"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9301" y="9694841"/>
            <a:ext cx="18413332" cy="1141845"/>
          </a:xfrm>
          <a:prstGeom prst="rect">
            <a:avLst/>
          </a:prstGeom>
        </p:spPr>
      </p:pic>
    </p:spTree>
    <p:extLst>
      <p:ext uri="{BB962C8B-B14F-4D97-AF65-F5344CB8AC3E}">
        <p14:creationId xmlns:p14="http://schemas.microsoft.com/office/powerpoint/2010/main" val="1954596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051" y="4748898"/>
            <a:ext cx="17063175"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07" y="4310299"/>
            <a:ext cx="17407811" cy="2810464"/>
          </a:xfrm>
          <a:prstGeom prst="rect">
            <a:avLst/>
          </a:prstGeom>
        </p:spPr>
        <p:txBody>
          <a:bodyPr/>
          <a:lstStyle>
            <a:lvl1pPr>
              <a:defRPr sz="6799"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2810585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0527" y="1965656"/>
            <a:ext cx="1468626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07" y="4310299"/>
            <a:ext cx="17407811" cy="2810464"/>
          </a:xfrm>
          <a:prstGeom prst="rect">
            <a:avLst/>
          </a:prstGeom>
        </p:spPr>
        <p:txBody>
          <a:bodyPr/>
          <a:lstStyle>
            <a:lvl1pPr>
              <a:defRPr sz="6799"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07311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0527" y="1965656"/>
            <a:ext cx="1468626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07" y="4310299"/>
            <a:ext cx="9600442"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sz="6799" kern="0" dirty="0" err="1"/>
              <a:t>Example</a:t>
            </a:r>
            <a:r>
              <a:rPr lang="pt-BR" sz="6799" kern="0" dirty="0"/>
              <a:t> </a:t>
            </a:r>
            <a:r>
              <a:rPr lang="pt-BR" sz="6799" kern="0" dirty="0" err="1"/>
              <a:t>Title</a:t>
            </a:r>
            <a:r>
              <a:rPr lang="pt-BR" sz="6799" kern="0" dirty="0"/>
              <a:t> </a:t>
            </a:r>
            <a:r>
              <a:rPr lang="pt-BR" sz="6799" kern="0" dirty="0" err="1"/>
              <a:t>Text</a:t>
            </a:r>
            <a:endParaRPr lang="pt-BR" sz="6799"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07" y="4310299"/>
            <a:ext cx="17407811" cy="2810464"/>
          </a:xfrm>
          <a:prstGeom prst="rect">
            <a:avLst/>
          </a:prstGeom>
        </p:spPr>
        <p:txBody>
          <a:bodyPr/>
          <a:lstStyle>
            <a:lvl1pPr>
              <a:defRPr sz="6799"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0852250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0527" y="1965656"/>
            <a:ext cx="1468626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07" y="4310299"/>
            <a:ext cx="17407811" cy="2810464"/>
          </a:xfrm>
          <a:prstGeom prst="rect">
            <a:avLst/>
          </a:prstGeom>
        </p:spPr>
        <p:txBody>
          <a:bodyPr/>
          <a:lstStyle>
            <a:lvl1pPr>
              <a:defRPr sz="6799"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790537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8/5/2024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0527" y="1965656"/>
            <a:ext cx="1468626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07" y="4310299"/>
            <a:ext cx="17407811" cy="2810464"/>
          </a:xfrm>
          <a:prstGeom prst="rect">
            <a:avLst/>
          </a:prstGeom>
        </p:spPr>
        <p:txBody>
          <a:bodyPr/>
          <a:lstStyle>
            <a:lvl1pPr>
              <a:defRPr sz="6799"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442932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0527" y="1965656"/>
            <a:ext cx="1468626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07" y="4310299"/>
            <a:ext cx="17407811" cy="2810464"/>
          </a:xfrm>
          <a:prstGeom prst="rect">
            <a:avLst/>
          </a:prstGeom>
        </p:spPr>
        <p:txBody>
          <a:bodyPr/>
          <a:lstStyle>
            <a:lvl1pPr>
              <a:defRPr sz="6799"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073799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8/5/2024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8/5/2024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793" y="828676"/>
            <a:ext cx="12292628"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384" y="2581274"/>
            <a:ext cx="17407811"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9301" y="9694841"/>
            <a:ext cx="18413332" cy="1141845"/>
          </a:xfrm>
          <a:prstGeom prst="rect">
            <a:avLst/>
          </a:prstGeom>
        </p:spPr>
      </p:pic>
    </p:spTree>
    <p:extLst>
      <p:ext uri="{BB962C8B-B14F-4D97-AF65-F5344CB8AC3E}">
        <p14:creationId xmlns:p14="http://schemas.microsoft.com/office/powerpoint/2010/main" val="3424586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052" y="4748899"/>
            <a:ext cx="17063175"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08" y="4310299"/>
            <a:ext cx="17407811"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94963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0527" y="1965655"/>
            <a:ext cx="14686269" cy="16740856"/>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08" y="4310299"/>
            <a:ext cx="17407811"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85664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0527" y="1965655"/>
            <a:ext cx="14686269" cy="16740856"/>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08" y="4310299"/>
            <a:ext cx="17407811"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8326293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10" Type="http://schemas.openxmlformats.org/officeDocument/2006/relationships/image" Target="../media/image3.png"/><Relationship Id="rId4" Type="http://schemas.openxmlformats.org/officeDocument/2006/relationships/slideLayout" Target="../slideLayouts/slideLayout10.xml"/><Relationship Id="rId9" Type="http://schemas.openxmlformats.org/officeDocument/2006/relationships/image" Target="../media/image2.e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8.xml"/><Relationship Id="rId7" Type="http://schemas.openxmlformats.org/officeDocument/2006/relationships/theme" Target="../theme/theme4.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9" Type="http://schemas.openxmlformats.org/officeDocument/2006/relationships/image" Target="../media/image6.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05205" y="452374"/>
            <a:ext cx="18093690" cy="180949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1005205" y="2601150"/>
            <a:ext cx="18093690"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394" y="10517696"/>
            <a:ext cx="6433312" cy="565467"/>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8/5/2024</a:t>
            </a:fld>
            <a:endParaRPr lang="en-US"/>
          </a:p>
        </p:txBody>
      </p:sp>
      <p:sp>
        <p:nvSpPr>
          <p:cNvPr id="6" name="Holder 6"/>
          <p:cNvSpPr>
            <a:spLocks noGrp="1"/>
          </p:cNvSpPr>
          <p:nvPr>
            <p:ph type="sldNum" sz="quarter" idx="7"/>
          </p:nvPr>
        </p:nvSpPr>
        <p:spPr>
          <a:xfrm>
            <a:off x="14474953" y="10517696"/>
            <a:ext cx="4623943" cy="565467"/>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703"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5"/>
            <a:ext cx="20104100" cy="11309607"/>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801">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9"/>
          <a:stretch>
            <a:fillRect/>
          </a:stretch>
        </p:blipFill>
        <p:spPr>
          <a:xfrm>
            <a:off x="15122829" y="751247"/>
            <a:ext cx="4225622" cy="1077203"/>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10"/>
          <a:stretch>
            <a:fillRect/>
          </a:stretch>
        </p:blipFill>
        <p:spPr>
          <a:xfrm>
            <a:off x="726921" y="9333565"/>
            <a:ext cx="3690674" cy="1141845"/>
          </a:xfrm>
          <a:prstGeom prst="rect">
            <a:avLst/>
          </a:prstGeom>
        </p:spPr>
      </p:pic>
    </p:spTree>
    <p:extLst>
      <p:ext uri="{BB962C8B-B14F-4D97-AF65-F5344CB8AC3E}">
        <p14:creationId xmlns:p14="http://schemas.microsoft.com/office/powerpoint/2010/main" val="1792739348"/>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702" r:id="rId7"/>
  </p:sldLayoutIdLst>
  <p:txStyles>
    <p:titleStyle>
      <a:lvl1pPr>
        <a:defRPr>
          <a:latin typeface="+mj-lt"/>
          <a:ea typeface="+mj-ea"/>
          <a:cs typeface="+mj-cs"/>
        </a:defRPr>
      </a:lvl1pPr>
    </p:titleStyle>
    <p:bodyStyle>
      <a:lvl1pPr marL="0">
        <a:defRPr>
          <a:latin typeface="+mn-lt"/>
          <a:ea typeface="+mn-ea"/>
          <a:cs typeface="+mn-cs"/>
        </a:defRPr>
      </a:lvl1pPr>
      <a:lvl2pPr marL="457225">
        <a:defRPr>
          <a:latin typeface="+mn-lt"/>
          <a:ea typeface="+mn-ea"/>
          <a:cs typeface="+mn-cs"/>
        </a:defRPr>
      </a:lvl2pPr>
      <a:lvl3pPr marL="914448">
        <a:defRPr>
          <a:latin typeface="+mn-lt"/>
          <a:ea typeface="+mn-ea"/>
          <a:cs typeface="+mn-cs"/>
        </a:defRPr>
      </a:lvl3pPr>
      <a:lvl4pPr marL="1371673">
        <a:defRPr>
          <a:latin typeface="+mn-lt"/>
          <a:ea typeface="+mn-ea"/>
          <a:cs typeface="+mn-cs"/>
        </a:defRPr>
      </a:lvl4pPr>
      <a:lvl5pPr marL="1828898">
        <a:defRPr>
          <a:latin typeface="+mn-lt"/>
          <a:ea typeface="+mn-ea"/>
          <a:cs typeface="+mn-cs"/>
        </a:defRPr>
      </a:lvl5pPr>
      <a:lvl6pPr marL="2286122">
        <a:defRPr>
          <a:latin typeface="+mn-lt"/>
          <a:ea typeface="+mn-ea"/>
          <a:cs typeface="+mn-cs"/>
        </a:defRPr>
      </a:lvl6pPr>
      <a:lvl7pPr marL="2743347">
        <a:defRPr>
          <a:latin typeface="+mn-lt"/>
          <a:ea typeface="+mn-ea"/>
          <a:cs typeface="+mn-cs"/>
        </a:defRPr>
      </a:lvl7pPr>
      <a:lvl8pPr marL="3200572">
        <a:defRPr>
          <a:latin typeface="+mn-lt"/>
          <a:ea typeface="+mn-ea"/>
          <a:cs typeface="+mn-cs"/>
        </a:defRPr>
      </a:lvl8pPr>
      <a:lvl9pPr marL="3657797">
        <a:defRPr>
          <a:latin typeface="+mn-lt"/>
          <a:ea typeface="+mn-ea"/>
          <a:cs typeface="+mn-cs"/>
        </a:defRPr>
      </a:lvl9pPr>
    </p:bodyStyle>
    <p:otherStyle>
      <a:lvl1pPr marL="0">
        <a:defRPr>
          <a:latin typeface="+mn-lt"/>
          <a:ea typeface="+mn-ea"/>
          <a:cs typeface="+mn-cs"/>
        </a:defRPr>
      </a:lvl1pPr>
      <a:lvl2pPr marL="457225">
        <a:defRPr>
          <a:latin typeface="+mn-lt"/>
          <a:ea typeface="+mn-ea"/>
          <a:cs typeface="+mn-cs"/>
        </a:defRPr>
      </a:lvl2pPr>
      <a:lvl3pPr marL="914448">
        <a:defRPr>
          <a:latin typeface="+mn-lt"/>
          <a:ea typeface="+mn-ea"/>
          <a:cs typeface="+mn-cs"/>
        </a:defRPr>
      </a:lvl3pPr>
      <a:lvl4pPr marL="1371673">
        <a:defRPr>
          <a:latin typeface="+mn-lt"/>
          <a:ea typeface="+mn-ea"/>
          <a:cs typeface="+mn-cs"/>
        </a:defRPr>
      </a:lvl4pPr>
      <a:lvl5pPr marL="1828898">
        <a:defRPr>
          <a:latin typeface="+mn-lt"/>
          <a:ea typeface="+mn-ea"/>
          <a:cs typeface="+mn-cs"/>
        </a:defRPr>
      </a:lvl5pPr>
      <a:lvl6pPr marL="2286122">
        <a:defRPr>
          <a:latin typeface="+mn-lt"/>
          <a:ea typeface="+mn-ea"/>
          <a:cs typeface="+mn-cs"/>
        </a:defRPr>
      </a:lvl6pPr>
      <a:lvl7pPr marL="2743347">
        <a:defRPr>
          <a:latin typeface="+mn-lt"/>
          <a:ea typeface="+mn-ea"/>
          <a:cs typeface="+mn-cs"/>
        </a:defRPr>
      </a:lvl7pPr>
      <a:lvl8pPr marL="3200572">
        <a:defRPr>
          <a:latin typeface="+mn-lt"/>
          <a:ea typeface="+mn-ea"/>
          <a:cs typeface="+mn-cs"/>
        </a:defRPr>
      </a:lvl8pPr>
      <a:lvl9pPr marL="3657797">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157" y="602119"/>
            <a:ext cx="1733978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157" y="3010591"/>
            <a:ext cx="1733978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157" y="10482093"/>
            <a:ext cx="4523423"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7206FCB2-624B-4E88-8C14-13EE2E2B4159}" type="datetimeFigureOut">
              <a:rPr lang="en-GB" smtClean="0"/>
              <a:t>05/08/2024</a:t>
            </a:fld>
            <a:endParaRPr lang="en-GB"/>
          </a:p>
        </p:txBody>
      </p:sp>
      <p:sp>
        <p:nvSpPr>
          <p:cNvPr id="5" name="Footer Placeholder 4"/>
          <p:cNvSpPr>
            <a:spLocks noGrp="1"/>
          </p:cNvSpPr>
          <p:nvPr>
            <p:ph type="ftr" sz="quarter" idx="3"/>
          </p:nvPr>
        </p:nvSpPr>
        <p:spPr>
          <a:xfrm>
            <a:off x="6659483" y="10482093"/>
            <a:ext cx="6785134"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8520" y="10482093"/>
            <a:ext cx="4523423"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557CF2D4-E9EF-4973-837F-02C95BA8F2A6}" type="slidenum">
              <a:rPr lang="en-GB" smtClean="0"/>
              <a:t>‹#›</a:t>
            </a:fld>
            <a:endParaRPr lang="en-GB"/>
          </a:p>
        </p:txBody>
      </p:sp>
    </p:spTree>
    <p:extLst>
      <p:ext uri="{BB962C8B-B14F-4D97-AF65-F5344CB8AC3E}">
        <p14:creationId xmlns:p14="http://schemas.microsoft.com/office/powerpoint/2010/main" val="263538962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defTabSz="1507846"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61" indent="-376961" algn="l" defTabSz="1507846"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884" indent="-376961" algn="l" defTabSz="1507846" rtl="0" eaLnBrk="1" latinLnBrk="0" hangingPunct="1">
        <a:lnSpc>
          <a:spcPct val="90000"/>
        </a:lnSpc>
        <a:spcBef>
          <a:spcPts val="824"/>
        </a:spcBef>
        <a:buFont typeface="Arial" panose="020B0604020202020204" pitchFamily="34" charset="0"/>
        <a:buChar char="•"/>
        <a:defRPr sz="3958" kern="1200">
          <a:solidFill>
            <a:schemeClr val="tx1"/>
          </a:solidFill>
          <a:latin typeface="+mn-lt"/>
          <a:ea typeface="+mn-ea"/>
          <a:cs typeface="+mn-cs"/>
        </a:defRPr>
      </a:lvl2pPr>
      <a:lvl3pPr marL="1884807" indent="-376961" algn="l" defTabSz="1507846" rtl="0" eaLnBrk="1" latinLnBrk="0" hangingPunct="1">
        <a:lnSpc>
          <a:spcPct val="90000"/>
        </a:lnSpc>
        <a:spcBef>
          <a:spcPts val="824"/>
        </a:spcBef>
        <a:buFont typeface="Arial" panose="020B0604020202020204" pitchFamily="34" charset="0"/>
        <a:buChar char="•"/>
        <a:defRPr sz="3298" kern="1200">
          <a:solidFill>
            <a:schemeClr val="tx1"/>
          </a:solidFill>
          <a:latin typeface="+mn-lt"/>
          <a:ea typeface="+mn-ea"/>
          <a:cs typeface="+mn-cs"/>
        </a:defRPr>
      </a:lvl3pPr>
      <a:lvl4pPr marL="2638730"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4pPr>
      <a:lvl5pPr marL="3392653"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5pPr>
      <a:lvl6pPr marL="4146575"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6pPr>
      <a:lvl7pPr marL="4900498"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7pPr>
      <a:lvl8pPr marL="5654421"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8pPr>
      <a:lvl9pPr marL="6408344" indent="-376961" algn="l" defTabSz="1507846" rtl="0" eaLnBrk="1" latinLnBrk="0" hangingPunct="1">
        <a:lnSpc>
          <a:spcPct val="90000"/>
        </a:lnSpc>
        <a:spcBef>
          <a:spcPts val="824"/>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652" y="9333566"/>
            <a:ext cx="3690672"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7243" y="739756"/>
            <a:ext cx="4321207" cy="1101571"/>
          </a:xfrm>
          <a:prstGeom prst="rect">
            <a:avLst/>
          </a:prstGeom>
        </p:spPr>
      </p:pic>
    </p:spTree>
    <p:extLst>
      <p:ext uri="{BB962C8B-B14F-4D97-AF65-F5344CB8AC3E}">
        <p14:creationId xmlns:p14="http://schemas.microsoft.com/office/powerpoint/2010/main" val="888291120"/>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emf"/><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5.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p:txBody>
          <a:bodyPr/>
          <a:lstStyle/>
          <a:p>
            <a:r>
              <a:rPr lang="pt-BR" dirty="0"/>
              <a:t>Personal Appraisal Development Review - August 2024</a:t>
            </a:r>
          </a:p>
        </p:txBody>
      </p:sp>
    </p:spTree>
    <p:extLst>
      <p:ext uri="{BB962C8B-B14F-4D97-AF65-F5344CB8AC3E}">
        <p14:creationId xmlns:p14="http://schemas.microsoft.com/office/powerpoint/2010/main" val="32896576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1136650" y="2120233"/>
            <a:ext cx="17407811" cy="7068883"/>
          </a:xfrm>
        </p:spPr>
        <p:txBody>
          <a:bodyPr>
            <a:normAutofit/>
          </a:bodyPr>
          <a:lstStyle/>
          <a:p>
            <a:endParaRPr lang="pt-BR" sz="3958" dirty="0"/>
          </a:p>
          <a:p>
            <a:endParaRPr lang="pt-BR" sz="3958" dirty="0"/>
          </a:p>
        </p:txBody>
      </p:sp>
      <p:graphicFrame>
        <p:nvGraphicFramePr>
          <p:cNvPr id="5" name="Chart 4"/>
          <p:cNvGraphicFramePr>
            <a:graphicFrameLocks/>
          </p:cNvGraphicFramePr>
          <p:nvPr/>
        </p:nvGraphicFramePr>
        <p:xfrm>
          <a:off x="2355850" y="3521075"/>
          <a:ext cx="16611600" cy="54864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 Placeholder 5"/>
          <p:cNvSpPr>
            <a:spLocks noGrp="1"/>
          </p:cNvSpPr>
          <p:nvPr>
            <p:ph type="body" sz="quarter" idx="10"/>
          </p:nvPr>
        </p:nvSpPr>
        <p:spPr>
          <a:xfrm>
            <a:off x="654793" y="828676"/>
            <a:ext cx="12292628" cy="830997"/>
          </a:xfrm>
        </p:spPr>
        <p:txBody>
          <a:bodyPr/>
          <a:lstStyle/>
          <a:p>
            <a:pPr algn="ctr"/>
            <a:r>
              <a:rPr lang="en-GB" sz="5400" dirty="0"/>
              <a:t>Estates Progress</a:t>
            </a:r>
          </a:p>
        </p:txBody>
      </p:sp>
    </p:spTree>
    <p:extLst>
      <p:ext uri="{BB962C8B-B14F-4D97-AF65-F5344CB8AC3E}">
        <p14:creationId xmlns:p14="http://schemas.microsoft.com/office/powerpoint/2010/main" val="23883382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793" y="828676"/>
            <a:ext cx="12292628" cy="615553"/>
          </a:xfrm>
        </p:spPr>
        <p:txBody>
          <a:bodyPr/>
          <a:lstStyle/>
          <a:p>
            <a:r>
              <a:rPr lang="en-GB" dirty="0"/>
              <a:t>Progress/Challenges </a:t>
            </a:r>
          </a:p>
        </p:txBody>
      </p:sp>
      <p:sp>
        <p:nvSpPr>
          <p:cNvPr id="3" name="Text Placeholder 2"/>
          <p:cNvSpPr>
            <a:spLocks noGrp="1"/>
          </p:cNvSpPr>
          <p:nvPr>
            <p:ph type="body" sz="quarter" idx="11"/>
          </p:nvPr>
        </p:nvSpPr>
        <p:spPr>
          <a:xfrm>
            <a:off x="756384" y="1844676"/>
            <a:ext cx="17407811" cy="7630794"/>
          </a:xfrm>
        </p:spPr>
        <p:txBody>
          <a:bodyPr/>
          <a:lstStyle/>
          <a:p>
            <a:r>
              <a:rPr lang="en-GB" sz="3200" b="1" dirty="0"/>
              <a:t>Progress: </a:t>
            </a:r>
          </a:p>
          <a:p>
            <a:pPr marL="457200" indent="-457200">
              <a:buFont typeface="Arial" panose="020B0604020202020204" pitchFamily="34" charset="0"/>
              <a:buChar char="•"/>
            </a:pPr>
            <a:r>
              <a:rPr lang="en-GB" sz="3200" dirty="0"/>
              <a:t>During September 2023 to January 2024, there was progress in achieving in excess of the 85% target, with the highest percentage of 90% being achieved in November 2023. </a:t>
            </a:r>
          </a:p>
          <a:p>
            <a:pPr marL="457200" indent="-457200">
              <a:buFont typeface="Arial" panose="020B0604020202020204" pitchFamily="34" charset="0"/>
              <a:buChar char="•"/>
            </a:pPr>
            <a:endParaRPr lang="en-GB" sz="3200" dirty="0"/>
          </a:p>
          <a:p>
            <a:pPr marL="457200" indent="-457200">
              <a:buFont typeface="Arial" panose="020B0604020202020204" pitchFamily="34" charset="0"/>
              <a:buChar char="•"/>
            </a:pPr>
            <a:r>
              <a:rPr lang="en-GB" sz="3200" dirty="0"/>
              <a:t>Singleton Estates carry out  3 monthly PADR review sessions to review progress on objectives and discuss any issues.</a:t>
            </a:r>
          </a:p>
          <a:p>
            <a:pPr marL="457200" indent="-457200">
              <a:buFont typeface="Arial" panose="020B0604020202020204" pitchFamily="34" charset="0"/>
              <a:buChar char="•"/>
            </a:pPr>
            <a:endParaRPr lang="en-GB" sz="3200" dirty="0"/>
          </a:p>
          <a:p>
            <a:r>
              <a:rPr lang="en-GB" sz="3200" b="1" dirty="0"/>
              <a:t>Challenges: </a:t>
            </a:r>
          </a:p>
          <a:p>
            <a:pPr marL="457200" indent="-457200">
              <a:buFont typeface="Arial" panose="020B0604020202020204" pitchFamily="34" charset="0"/>
              <a:buChar char="•"/>
            </a:pPr>
            <a:r>
              <a:rPr lang="en-GB" sz="3200" dirty="0"/>
              <a:t>As some of the departments completed staff PADR’s at the same time, this has now caused the current decline to 56.82%. </a:t>
            </a:r>
          </a:p>
          <a:p>
            <a:pPr marL="457200" indent="-457200">
              <a:buFont typeface="Arial" panose="020B0604020202020204" pitchFamily="34" charset="0"/>
              <a:buChar char="•"/>
            </a:pPr>
            <a:endParaRPr lang="en-GB" sz="3200" dirty="0"/>
          </a:p>
          <a:p>
            <a:pPr marL="457200" indent="-457200">
              <a:buFont typeface="Arial" panose="020B0604020202020204" pitchFamily="34" charset="0"/>
              <a:buChar char="•"/>
            </a:pPr>
            <a:r>
              <a:rPr lang="en-GB" sz="3200" dirty="0"/>
              <a:t>ESR access and inputting of completed PADR dates.</a:t>
            </a:r>
          </a:p>
          <a:p>
            <a:pPr marL="457200" indent="-457200">
              <a:buFont typeface="Arial" panose="020B0604020202020204" pitchFamily="34" charset="0"/>
              <a:buChar char="•"/>
            </a:pPr>
            <a:endParaRPr lang="en-GB" sz="3200" dirty="0"/>
          </a:p>
          <a:p>
            <a:pPr marL="457200" indent="-457200">
              <a:buFont typeface="Arial" panose="020B0604020202020204" pitchFamily="34" charset="0"/>
              <a:buChar char="•"/>
            </a:pPr>
            <a:r>
              <a:rPr lang="en-GB" sz="3200" dirty="0"/>
              <a:t>Availability of staff due to sickness absence/annual leave. </a:t>
            </a:r>
          </a:p>
        </p:txBody>
      </p:sp>
    </p:spTree>
    <p:extLst>
      <p:ext uri="{BB962C8B-B14F-4D97-AF65-F5344CB8AC3E}">
        <p14:creationId xmlns:p14="http://schemas.microsoft.com/office/powerpoint/2010/main" val="26339085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793" y="828676"/>
            <a:ext cx="12292628" cy="738664"/>
          </a:xfrm>
        </p:spPr>
        <p:txBody>
          <a:bodyPr/>
          <a:lstStyle/>
          <a:p>
            <a:r>
              <a:rPr lang="en-GB" sz="4800" dirty="0"/>
              <a:t>Estates Current Position </a:t>
            </a:r>
          </a:p>
        </p:txBody>
      </p:sp>
      <p:graphicFrame>
        <p:nvGraphicFramePr>
          <p:cNvPr id="5" name="Table 4"/>
          <p:cNvGraphicFramePr>
            <a:graphicFrameLocks noGrp="1"/>
          </p:cNvGraphicFramePr>
          <p:nvPr/>
        </p:nvGraphicFramePr>
        <p:xfrm>
          <a:off x="1593850" y="3292475"/>
          <a:ext cx="6781801" cy="3925556"/>
        </p:xfrm>
        <a:graphic>
          <a:graphicData uri="http://schemas.openxmlformats.org/drawingml/2006/table">
            <a:tbl>
              <a:tblPr firstRow="1" firstCol="1" bandRow="1">
                <a:tableStyleId>{5C22544A-7EE6-4342-B048-85BDC9FD1C3A}</a:tableStyleId>
              </a:tblPr>
              <a:tblGrid>
                <a:gridCol w="83978">
                  <a:extLst>
                    <a:ext uri="{9D8B030D-6E8A-4147-A177-3AD203B41FA5}">
                      <a16:colId xmlns:a16="http://schemas.microsoft.com/office/drawing/2014/main" val="3187360272"/>
                    </a:ext>
                  </a:extLst>
                </a:gridCol>
                <a:gridCol w="3600245">
                  <a:extLst>
                    <a:ext uri="{9D8B030D-6E8A-4147-A177-3AD203B41FA5}">
                      <a16:colId xmlns:a16="http://schemas.microsoft.com/office/drawing/2014/main" val="4269082571"/>
                    </a:ext>
                  </a:extLst>
                </a:gridCol>
                <a:gridCol w="1548789">
                  <a:extLst>
                    <a:ext uri="{9D8B030D-6E8A-4147-A177-3AD203B41FA5}">
                      <a16:colId xmlns:a16="http://schemas.microsoft.com/office/drawing/2014/main" val="177799126"/>
                    </a:ext>
                  </a:extLst>
                </a:gridCol>
                <a:gridCol w="1548789">
                  <a:extLst>
                    <a:ext uri="{9D8B030D-6E8A-4147-A177-3AD203B41FA5}">
                      <a16:colId xmlns:a16="http://schemas.microsoft.com/office/drawing/2014/main" val="2775052575"/>
                    </a:ext>
                  </a:extLst>
                </a:gridCol>
              </a:tblGrid>
              <a:tr h="905742">
                <a:tc>
                  <a:txBody>
                    <a:bodyPr/>
                    <a:lstStyle/>
                    <a:p>
                      <a:pPr>
                        <a:lnSpc>
                          <a:spcPct val="107000"/>
                        </a:lnSpc>
                      </a:pPr>
                      <a:endParaRPr lang="en-GB" sz="1100" dirty="0">
                        <a:effectLst/>
                        <a:latin typeface="Calibri" panose="020F0502020204030204" pitchFamily="34" charset="0"/>
                        <a:cs typeface="Times New Roman" panose="02020603050405020304" pitchFamily="18" charset="0"/>
                      </a:endParaRPr>
                    </a:p>
                  </a:txBody>
                  <a:tcPr marL="9525" marR="9525" marT="9525" marB="0" anchor="ctr"/>
                </a:tc>
                <a:tc>
                  <a:txBody>
                    <a:bodyPr/>
                    <a:lstStyle/>
                    <a:p>
                      <a:pPr algn="ctr">
                        <a:lnSpc>
                          <a:spcPct val="120000"/>
                        </a:lnSpc>
                        <a:spcAft>
                          <a:spcPts val="900"/>
                        </a:spcAft>
                      </a:pPr>
                      <a:r>
                        <a:rPr lang="en-US" sz="2800" dirty="0">
                          <a:effectLst/>
                        </a:rPr>
                        <a:t>Target</a:t>
                      </a:r>
                      <a:endParaRPr lang="en-GB" sz="2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tc>
                <a:tc>
                  <a:txBody>
                    <a:bodyPr/>
                    <a:lstStyle/>
                    <a:p>
                      <a:pPr>
                        <a:lnSpc>
                          <a:spcPct val="120000"/>
                        </a:lnSpc>
                        <a:spcAft>
                          <a:spcPts val="900"/>
                        </a:spcAft>
                      </a:pPr>
                      <a:r>
                        <a:rPr lang="en-US" sz="2800" dirty="0">
                          <a:effectLst/>
                        </a:rPr>
                        <a:t>July 24</a:t>
                      </a:r>
                      <a:endParaRPr lang="en-GB" sz="2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20000"/>
                        </a:lnSpc>
                        <a:spcAft>
                          <a:spcPts val="900"/>
                        </a:spcAft>
                      </a:pPr>
                      <a:r>
                        <a:rPr lang="en-US" sz="2800" dirty="0">
                          <a:effectLst/>
                        </a:rPr>
                        <a:t>Variance </a:t>
                      </a:r>
                      <a:endParaRPr lang="en-GB" sz="2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527276374"/>
                  </a:ext>
                </a:extLst>
              </a:tr>
              <a:tr h="3019814">
                <a:tc>
                  <a:txBody>
                    <a:bodyPr/>
                    <a:lstStyle/>
                    <a:p>
                      <a:pPr>
                        <a:lnSpc>
                          <a:spcPct val="120000"/>
                        </a:lnSpc>
                        <a:spcAft>
                          <a:spcPts val="900"/>
                        </a:spcAft>
                      </a:pPr>
                      <a:r>
                        <a:rPr lang="en-US" sz="900">
                          <a:effectLst/>
                        </a:rPr>
                        <a:t>Estates Completion %</a:t>
                      </a:r>
                      <a:endParaRPr lang="en-GB" sz="9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tc>
                <a:tc>
                  <a:txBody>
                    <a:bodyPr/>
                    <a:lstStyle/>
                    <a:p>
                      <a:pPr>
                        <a:lnSpc>
                          <a:spcPct val="120000"/>
                        </a:lnSpc>
                        <a:spcAft>
                          <a:spcPts val="900"/>
                        </a:spcAft>
                      </a:pPr>
                      <a:r>
                        <a:rPr lang="en-GB" sz="2800" b="1"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rPr>
                        <a:t>85% </a:t>
                      </a:r>
                    </a:p>
                  </a:txBody>
                  <a:tcPr marL="9525" marR="9525" marT="9525" marB="0" anchor="ctr"/>
                </a:tc>
                <a:tc>
                  <a:txBody>
                    <a:bodyPr/>
                    <a:lstStyle/>
                    <a:p>
                      <a:pPr>
                        <a:lnSpc>
                          <a:spcPct val="120000"/>
                        </a:lnSpc>
                        <a:spcAft>
                          <a:spcPts val="900"/>
                        </a:spcAft>
                      </a:pPr>
                      <a:r>
                        <a:rPr lang="en-US" sz="2800" b="1" dirty="0">
                          <a:effectLst/>
                        </a:rPr>
                        <a:t> </a:t>
                      </a:r>
                      <a:endParaRPr lang="en-GB" sz="2800" b="1" dirty="0">
                        <a:effectLst/>
                      </a:endParaRPr>
                    </a:p>
                    <a:p>
                      <a:pPr>
                        <a:lnSpc>
                          <a:spcPct val="120000"/>
                        </a:lnSpc>
                        <a:spcAft>
                          <a:spcPts val="900"/>
                        </a:spcAft>
                      </a:pPr>
                      <a:endParaRPr lang="en-US" sz="2800" b="1" dirty="0">
                        <a:effectLst/>
                      </a:endParaRPr>
                    </a:p>
                    <a:p>
                      <a:pPr>
                        <a:lnSpc>
                          <a:spcPct val="120000"/>
                        </a:lnSpc>
                        <a:spcAft>
                          <a:spcPts val="900"/>
                        </a:spcAft>
                      </a:pPr>
                      <a:r>
                        <a:rPr lang="en-US" sz="2800" b="1" dirty="0">
                          <a:effectLst/>
                        </a:rPr>
                        <a:t>56.82%</a:t>
                      </a:r>
                      <a:endParaRPr lang="en-GB" sz="2800" b="1"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20000"/>
                        </a:lnSpc>
                        <a:spcAft>
                          <a:spcPts val="900"/>
                        </a:spcAft>
                      </a:pPr>
                      <a:r>
                        <a:rPr lang="en-US" sz="2800" b="1" dirty="0">
                          <a:effectLst/>
                        </a:rPr>
                        <a:t> </a:t>
                      </a:r>
                      <a:endParaRPr lang="en-GB" sz="2800" b="1" dirty="0">
                        <a:effectLst/>
                      </a:endParaRPr>
                    </a:p>
                    <a:p>
                      <a:pPr>
                        <a:lnSpc>
                          <a:spcPct val="120000"/>
                        </a:lnSpc>
                        <a:spcAft>
                          <a:spcPts val="900"/>
                        </a:spcAft>
                      </a:pPr>
                      <a:r>
                        <a:rPr lang="en-US" sz="2800" b="1" dirty="0">
                          <a:effectLst/>
                        </a:rPr>
                        <a:t>-</a:t>
                      </a:r>
                    </a:p>
                    <a:p>
                      <a:pPr>
                        <a:lnSpc>
                          <a:spcPct val="120000"/>
                        </a:lnSpc>
                        <a:spcAft>
                          <a:spcPts val="900"/>
                        </a:spcAft>
                      </a:pPr>
                      <a:r>
                        <a:rPr lang="en-US" sz="2800" b="1" dirty="0">
                          <a:effectLst/>
                        </a:rPr>
                        <a:t>28.18%</a:t>
                      </a:r>
                      <a:endParaRPr lang="en-GB" sz="2800" b="1" dirty="0">
                        <a:effectLst/>
                      </a:endParaRPr>
                    </a:p>
                    <a:p>
                      <a:pPr>
                        <a:lnSpc>
                          <a:spcPct val="120000"/>
                        </a:lnSpc>
                        <a:spcAft>
                          <a:spcPts val="900"/>
                        </a:spcAft>
                      </a:pPr>
                      <a:r>
                        <a:rPr lang="en-US" sz="2800" b="1" dirty="0">
                          <a:effectLst/>
                        </a:rPr>
                        <a:t> </a:t>
                      </a:r>
                      <a:endParaRPr lang="en-GB" sz="2800" b="1"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463887881"/>
                  </a:ext>
                </a:extLst>
              </a:tr>
            </a:tbl>
          </a:graphicData>
        </a:graphic>
      </p:graphicFrame>
      <p:graphicFrame>
        <p:nvGraphicFramePr>
          <p:cNvPr id="8" name="Table 7"/>
          <p:cNvGraphicFramePr>
            <a:graphicFrameLocks noGrp="1"/>
          </p:cNvGraphicFramePr>
          <p:nvPr/>
        </p:nvGraphicFramePr>
        <p:xfrm>
          <a:off x="9442450" y="2128388"/>
          <a:ext cx="10287000" cy="7355009"/>
        </p:xfrm>
        <a:graphic>
          <a:graphicData uri="http://schemas.openxmlformats.org/drawingml/2006/table">
            <a:tbl>
              <a:tblPr firstRow="1" firstCol="1" bandRow="1">
                <a:tableStyleId>{5C22544A-7EE6-4342-B048-85BDC9FD1C3A}</a:tableStyleId>
              </a:tblPr>
              <a:tblGrid>
                <a:gridCol w="3828993">
                  <a:extLst>
                    <a:ext uri="{9D8B030D-6E8A-4147-A177-3AD203B41FA5}">
                      <a16:colId xmlns:a16="http://schemas.microsoft.com/office/drawing/2014/main" val="1952687309"/>
                    </a:ext>
                  </a:extLst>
                </a:gridCol>
                <a:gridCol w="1213654">
                  <a:extLst>
                    <a:ext uri="{9D8B030D-6E8A-4147-A177-3AD203B41FA5}">
                      <a16:colId xmlns:a16="http://schemas.microsoft.com/office/drawing/2014/main" val="1282658847"/>
                    </a:ext>
                  </a:extLst>
                </a:gridCol>
                <a:gridCol w="1234166">
                  <a:extLst>
                    <a:ext uri="{9D8B030D-6E8A-4147-A177-3AD203B41FA5}">
                      <a16:colId xmlns:a16="http://schemas.microsoft.com/office/drawing/2014/main" val="1887577384"/>
                    </a:ext>
                  </a:extLst>
                </a:gridCol>
                <a:gridCol w="4010187">
                  <a:extLst>
                    <a:ext uri="{9D8B030D-6E8A-4147-A177-3AD203B41FA5}">
                      <a16:colId xmlns:a16="http://schemas.microsoft.com/office/drawing/2014/main" val="953010410"/>
                    </a:ext>
                  </a:extLst>
                </a:gridCol>
              </a:tblGrid>
              <a:tr h="963231">
                <a:tc>
                  <a:txBody>
                    <a:bodyPr/>
                    <a:lstStyle/>
                    <a:p>
                      <a:pPr>
                        <a:lnSpc>
                          <a:spcPct val="120000"/>
                        </a:lnSpc>
                        <a:spcAft>
                          <a:spcPts val="0"/>
                        </a:spcAft>
                      </a:pPr>
                      <a:r>
                        <a:rPr lang="en-GB" sz="1800" dirty="0">
                          <a:effectLst/>
                        </a:rPr>
                        <a:t>Org L8</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20000"/>
                        </a:lnSpc>
                        <a:spcAft>
                          <a:spcPts val="0"/>
                        </a:spcAft>
                      </a:pPr>
                      <a:r>
                        <a:rPr lang="en-GB" sz="1800">
                          <a:effectLst/>
                        </a:rPr>
                        <a:t>Assignment Count</a:t>
                      </a:r>
                      <a:endParaRPr lang="en-GB" sz="18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20000"/>
                        </a:lnSpc>
                        <a:spcAft>
                          <a:spcPts val="0"/>
                        </a:spcAft>
                      </a:pPr>
                      <a:r>
                        <a:rPr lang="en-GB" sz="1800" dirty="0">
                          <a:effectLst/>
                        </a:rPr>
                        <a:t>Reviews Completed</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20000"/>
                        </a:lnSpc>
                        <a:spcAft>
                          <a:spcPts val="0"/>
                        </a:spcAft>
                      </a:pPr>
                      <a:r>
                        <a:rPr lang="en-GB" sz="1800" dirty="0">
                          <a:effectLst/>
                        </a:rPr>
                        <a:t>Reviews Completed %</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32805833"/>
                  </a:ext>
                </a:extLst>
              </a:tr>
              <a:tr h="642154">
                <a:tc>
                  <a:txBody>
                    <a:bodyPr/>
                    <a:lstStyle/>
                    <a:p>
                      <a:pPr>
                        <a:lnSpc>
                          <a:spcPct val="120000"/>
                        </a:lnSpc>
                        <a:spcAft>
                          <a:spcPts val="0"/>
                        </a:spcAft>
                      </a:pPr>
                      <a:r>
                        <a:rPr lang="en-GB" sz="1800">
                          <a:effectLst/>
                        </a:rPr>
                        <a:t>130 7200 Morriston Estates Management</a:t>
                      </a:r>
                      <a:endParaRPr lang="en-GB" sz="18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20000"/>
                        </a:lnSpc>
                        <a:spcAft>
                          <a:spcPts val="0"/>
                        </a:spcAft>
                      </a:pPr>
                      <a:r>
                        <a:rPr lang="en-GB" sz="1800" dirty="0">
                          <a:effectLst/>
                        </a:rPr>
                        <a:t>13</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algn="r">
                        <a:lnSpc>
                          <a:spcPct val="120000"/>
                        </a:lnSpc>
                        <a:spcAft>
                          <a:spcPts val="0"/>
                        </a:spcAft>
                      </a:pPr>
                      <a:r>
                        <a:rPr lang="en-GB" sz="1800" dirty="0">
                          <a:effectLst/>
                        </a:rPr>
                        <a:t>3</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algn="r">
                        <a:lnSpc>
                          <a:spcPct val="120000"/>
                        </a:lnSpc>
                        <a:spcAft>
                          <a:spcPts val="0"/>
                        </a:spcAft>
                      </a:pPr>
                      <a:r>
                        <a:rPr lang="en-GB" sz="1800" dirty="0">
                          <a:effectLst/>
                        </a:rPr>
                        <a:t>23.08</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extLst>
                  <a:ext uri="{0D108BD9-81ED-4DB2-BD59-A6C34878D82A}">
                    <a16:rowId xmlns:a16="http://schemas.microsoft.com/office/drawing/2014/main" val="101822850"/>
                  </a:ext>
                </a:extLst>
              </a:tr>
              <a:tr h="642154">
                <a:tc>
                  <a:txBody>
                    <a:bodyPr/>
                    <a:lstStyle/>
                    <a:p>
                      <a:pPr>
                        <a:lnSpc>
                          <a:spcPct val="120000"/>
                        </a:lnSpc>
                        <a:spcAft>
                          <a:spcPts val="0"/>
                        </a:spcAft>
                      </a:pPr>
                      <a:r>
                        <a:rPr lang="en-GB" sz="1800">
                          <a:effectLst/>
                        </a:rPr>
                        <a:t>130 7211 Morriston Grounds &amp; Gardens</a:t>
                      </a:r>
                      <a:endParaRPr lang="en-GB" sz="18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20000"/>
                        </a:lnSpc>
                        <a:spcAft>
                          <a:spcPts val="0"/>
                        </a:spcAft>
                      </a:pPr>
                      <a:r>
                        <a:rPr lang="en-GB" sz="1800" dirty="0">
                          <a:effectLst/>
                        </a:rPr>
                        <a:t>7</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algn="r">
                        <a:lnSpc>
                          <a:spcPct val="120000"/>
                        </a:lnSpc>
                        <a:spcAft>
                          <a:spcPts val="0"/>
                        </a:spcAft>
                      </a:pPr>
                      <a:r>
                        <a:rPr lang="en-GB" sz="1800" dirty="0">
                          <a:effectLst/>
                        </a:rPr>
                        <a:t>0</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algn="r">
                        <a:lnSpc>
                          <a:spcPct val="120000"/>
                        </a:lnSpc>
                        <a:spcAft>
                          <a:spcPts val="0"/>
                        </a:spcAft>
                      </a:pPr>
                      <a:r>
                        <a:rPr lang="en-GB" sz="1800" dirty="0">
                          <a:effectLst/>
                        </a:rPr>
                        <a:t>0.00</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extLst>
                  <a:ext uri="{0D108BD9-81ED-4DB2-BD59-A6C34878D82A}">
                    <a16:rowId xmlns:a16="http://schemas.microsoft.com/office/drawing/2014/main" val="2466826232"/>
                  </a:ext>
                </a:extLst>
              </a:tr>
              <a:tr h="390896">
                <a:tc>
                  <a:txBody>
                    <a:bodyPr/>
                    <a:lstStyle/>
                    <a:p>
                      <a:pPr>
                        <a:lnSpc>
                          <a:spcPct val="120000"/>
                        </a:lnSpc>
                        <a:spcAft>
                          <a:spcPts val="0"/>
                        </a:spcAft>
                      </a:pPr>
                      <a:r>
                        <a:rPr lang="en-GB" sz="1800">
                          <a:effectLst/>
                        </a:rPr>
                        <a:t>130 7212 Morriston Building</a:t>
                      </a:r>
                      <a:endParaRPr lang="en-GB" sz="18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20000"/>
                        </a:lnSpc>
                        <a:spcAft>
                          <a:spcPts val="0"/>
                        </a:spcAft>
                      </a:pPr>
                      <a:r>
                        <a:rPr lang="en-GB" sz="1800" dirty="0">
                          <a:effectLst/>
                        </a:rPr>
                        <a:t>11</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algn="r">
                        <a:lnSpc>
                          <a:spcPct val="120000"/>
                        </a:lnSpc>
                        <a:spcAft>
                          <a:spcPts val="0"/>
                        </a:spcAft>
                      </a:pPr>
                      <a:r>
                        <a:rPr lang="en-GB" sz="1800" dirty="0">
                          <a:effectLst/>
                        </a:rPr>
                        <a:t>2</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algn="r">
                        <a:lnSpc>
                          <a:spcPct val="120000"/>
                        </a:lnSpc>
                        <a:spcAft>
                          <a:spcPts val="0"/>
                        </a:spcAft>
                      </a:pPr>
                      <a:r>
                        <a:rPr lang="en-GB" sz="1800" dirty="0">
                          <a:effectLst/>
                        </a:rPr>
                        <a:t>18.18</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extLst>
                  <a:ext uri="{0D108BD9-81ED-4DB2-BD59-A6C34878D82A}">
                    <a16:rowId xmlns:a16="http://schemas.microsoft.com/office/drawing/2014/main" val="1593322783"/>
                  </a:ext>
                </a:extLst>
              </a:tr>
              <a:tr h="390896">
                <a:tc>
                  <a:txBody>
                    <a:bodyPr/>
                    <a:lstStyle/>
                    <a:p>
                      <a:pPr>
                        <a:lnSpc>
                          <a:spcPct val="120000"/>
                        </a:lnSpc>
                        <a:spcAft>
                          <a:spcPts val="0"/>
                        </a:spcAft>
                      </a:pPr>
                      <a:r>
                        <a:rPr lang="en-GB" sz="1800">
                          <a:effectLst/>
                        </a:rPr>
                        <a:t>130 7213 Morriston Engineering</a:t>
                      </a:r>
                      <a:endParaRPr lang="en-GB" sz="18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20000"/>
                        </a:lnSpc>
                        <a:spcAft>
                          <a:spcPts val="0"/>
                        </a:spcAft>
                      </a:pPr>
                      <a:r>
                        <a:rPr lang="en-GB" sz="1800" dirty="0">
                          <a:effectLst/>
                        </a:rPr>
                        <a:t>34</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C000"/>
                    </a:solidFill>
                  </a:tcPr>
                </a:tc>
                <a:tc>
                  <a:txBody>
                    <a:bodyPr/>
                    <a:lstStyle/>
                    <a:p>
                      <a:pPr algn="r">
                        <a:lnSpc>
                          <a:spcPct val="120000"/>
                        </a:lnSpc>
                        <a:spcAft>
                          <a:spcPts val="0"/>
                        </a:spcAft>
                      </a:pPr>
                      <a:r>
                        <a:rPr lang="en-GB" sz="1800" dirty="0">
                          <a:effectLst/>
                        </a:rPr>
                        <a:t>18</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C000"/>
                    </a:solidFill>
                  </a:tcPr>
                </a:tc>
                <a:tc>
                  <a:txBody>
                    <a:bodyPr/>
                    <a:lstStyle/>
                    <a:p>
                      <a:pPr algn="r">
                        <a:lnSpc>
                          <a:spcPct val="120000"/>
                        </a:lnSpc>
                        <a:spcAft>
                          <a:spcPts val="0"/>
                        </a:spcAft>
                      </a:pPr>
                      <a:r>
                        <a:rPr lang="en-GB" sz="1800" dirty="0">
                          <a:effectLst/>
                        </a:rPr>
                        <a:t>52.94</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C000"/>
                    </a:solidFill>
                  </a:tcPr>
                </a:tc>
                <a:extLst>
                  <a:ext uri="{0D108BD9-81ED-4DB2-BD59-A6C34878D82A}">
                    <a16:rowId xmlns:a16="http://schemas.microsoft.com/office/drawing/2014/main" val="2680940997"/>
                  </a:ext>
                </a:extLst>
              </a:tr>
              <a:tr h="390896">
                <a:tc>
                  <a:txBody>
                    <a:bodyPr/>
                    <a:lstStyle/>
                    <a:p>
                      <a:pPr>
                        <a:lnSpc>
                          <a:spcPct val="120000"/>
                        </a:lnSpc>
                        <a:spcAft>
                          <a:spcPts val="0"/>
                        </a:spcAft>
                      </a:pPr>
                      <a:r>
                        <a:rPr lang="en-GB" sz="1800">
                          <a:effectLst/>
                        </a:rPr>
                        <a:t>130 7215 HVS 1B</a:t>
                      </a:r>
                      <a:endParaRPr lang="en-GB" sz="18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20000"/>
                        </a:lnSpc>
                        <a:spcAft>
                          <a:spcPts val="0"/>
                        </a:spcAft>
                      </a:pPr>
                      <a:r>
                        <a:rPr lang="en-GB" sz="1800" dirty="0">
                          <a:effectLst/>
                        </a:rPr>
                        <a:t>3</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algn="r">
                        <a:lnSpc>
                          <a:spcPct val="120000"/>
                        </a:lnSpc>
                        <a:spcAft>
                          <a:spcPts val="0"/>
                        </a:spcAft>
                      </a:pPr>
                      <a:r>
                        <a:rPr lang="en-GB" sz="1800" dirty="0">
                          <a:effectLst/>
                        </a:rPr>
                        <a:t>1</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algn="r">
                        <a:lnSpc>
                          <a:spcPct val="120000"/>
                        </a:lnSpc>
                        <a:spcAft>
                          <a:spcPts val="0"/>
                        </a:spcAft>
                      </a:pPr>
                      <a:r>
                        <a:rPr lang="en-GB" sz="1800" dirty="0">
                          <a:effectLst/>
                        </a:rPr>
                        <a:t>33.33</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extLst>
                  <a:ext uri="{0D108BD9-81ED-4DB2-BD59-A6C34878D82A}">
                    <a16:rowId xmlns:a16="http://schemas.microsoft.com/office/drawing/2014/main" val="3091380312"/>
                  </a:ext>
                </a:extLst>
              </a:tr>
              <a:tr h="835632">
                <a:tc>
                  <a:txBody>
                    <a:bodyPr/>
                    <a:lstStyle/>
                    <a:p>
                      <a:pPr>
                        <a:lnSpc>
                          <a:spcPct val="120000"/>
                        </a:lnSpc>
                        <a:spcAft>
                          <a:spcPts val="0"/>
                        </a:spcAft>
                      </a:pPr>
                      <a:r>
                        <a:rPr lang="en-GB" sz="1800">
                          <a:effectLst/>
                        </a:rPr>
                        <a:t>130 7220 Singleton Grounds &amp; Gardens</a:t>
                      </a:r>
                      <a:endParaRPr lang="en-GB" sz="18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20000"/>
                        </a:lnSpc>
                        <a:spcAft>
                          <a:spcPts val="0"/>
                        </a:spcAft>
                      </a:pPr>
                      <a:r>
                        <a:rPr lang="en-GB" sz="1800" dirty="0">
                          <a:effectLst/>
                        </a:rPr>
                        <a:t>4</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C62"/>
                    </a:solidFill>
                  </a:tcPr>
                </a:tc>
                <a:tc>
                  <a:txBody>
                    <a:bodyPr/>
                    <a:lstStyle/>
                    <a:p>
                      <a:pPr algn="r">
                        <a:lnSpc>
                          <a:spcPct val="120000"/>
                        </a:lnSpc>
                        <a:spcAft>
                          <a:spcPts val="0"/>
                        </a:spcAft>
                      </a:pPr>
                      <a:r>
                        <a:rPr lang="en-GB" sz="1800" dirty="0">
                          <a:effectLst/>
                        </a:rPr>
                        <a:t>4</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C62"/>
                    </a:solidFill>
                  </a:tcPr>
                </a:tc>
                <a:tc>
                  <a:txBody>
                    <a:bodyPr/>
                    <a:lstStyle/>
                    <a:p>
                      <a:pPr algn="r">
                        <a:lnSpc>
                          <a:spcPct val="120000"/>
                        </a:lnSpc>
                        <a:spcAft>
                          <a:spcPts val="0"/>
                        </a:spcAft>
                      </a:pPr>
                      <a:r>
                        <a:rPr lang="en-GB" sz="1800" dirty="0">
                          <a:effectLst/>
                        </a:rPr>
                        <a:t>100.00</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C62"/>
                    </a:solidFill>
                  </a:tcPr>
                </a:tc>
                <a:extLst>
                  <a:ext uri="{0D108BD9-81ED-4DB2-BD59-A6C34878D82A}">
                    <a16:rowId xmlns:a16="http://schemas.microsoft.com/office/drawing/2014/main" val="164717355"/>
                  </a:ext>
                </a:extLst>
              </a:tr>
              <a:tr h="390896">
                <a:tc>
                  <a:txBody>
                    <a:bodyPr/>
                    <a:lstStyle/>
                    <a:p>
                      <a:pPr>
                        <a:lnSpc>
                          <a:spcPct val="120000"/>
                        </a:lnSpc>
                        <a:spcAft>
                          <a:spcPts val="0"/>
                        </a:spcAft>
                      </a:pPr>
                      <a:r>
                        <a:rPr lang="en-GB" sz="1800">
                          <a:effectLst/>
                        </a:rPr>
                        <a:t>130 7221 Singleton Building</a:t>
                      </a:r>
                      <a:endParaRPr lang="en-GB" sz="18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20000"/>
                        </a:lnSpc>
                        <a:spcAft>
                          <a:spcPts val="0"/>
                        </a:spcAft>
                      </a:pPr>
                      <a:r>
                        <a:rPr lang="en-GB" sz="1800" dirty="0">
                          <a:effectLst/>
                        </a:rPr>
                        <a:t>12</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C62"/>
                    </a:solidFill>
                  </a:tcPr>
                </a:tc>
                <a:tc>
                  <a:txBody>
                    <a:bodyPr/>
                    <a:lstStyle/>
                    <a:p>
                      <a:pPr algn="r">
                        <a:lnSpc>
                          <a:spcPct val="120000"/>
                        </a:lnSpc>
                        <a:spcAft>
                          <a:spcPts val="0"/>
                        </a:spcAft>
                      </a:pPr>
                      <a:r>
                        <a:rPr lang="en-GB" sz="1800" dirty="0">
                          <a:effectLst/>
                        </a:rPr>
                        <a:t>10</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C62"/>
                    </a:solidFill>
                  </a:tcPr>
                </a:tc>
                <a:tc>
                  <a:txBody>
                    <a:bodyPr/>
                    <a:lstStyle/>
                    <a:p>
                      <a:pPr algn="r">
                        <a:lnSpc>
                          <a:spcPct val="120000"/>
                        </a:lnSpc>
                        <a:spcAft>
                          <a:spcPts val="0"/>
                        </a:spcAft>
                      </a:pPr>
                      <a:r>
                        <a:rPr lang="en-GB" sz="1800" dirty="0">
                          <a:effectLst/>
                        </a:rPr>
                        <a:t>83.33</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C62"/>
                    </a:solidFill>
                  </a:tcPr>
                </a:tc>
                <a:extLst>
                  <a:ext uri="{0D108BD9-81ED-4DB2-BD59-A6C34878D82A}">
                    <a16:rowId xmlns:a16="http://schemas.microsoft.com/office/drawing/2014/main" val="1134932178"/>
                  </a:ext>
                </a:extLst>
              </a:tr>
              <a:tr h="390896">
                <a:tc>
                  <a:txBody>
                    <a:bodyPr/>
                    <a:lstStyle/>
                    <a:p>
                      <a:pPr>
                        <a:lnSpc>
                          <a:spcPct val="120000"/>
                        </a:lnSpc>
                        <a:spcAft>
                          <a:spcPts val="0"/>
                        </a:spcAft>
                      </a:pPr>
                      <a:r>
                        <a:rPr lang="en-GB" sz="1800">
                          <a:effectLst/>
                        </a:rPr>
                        <a:t>130 7222 Singleton Engineering</a:t>
                      </a:r>
                      <a:endParaRPr lang="en-GB" sz="18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20000"/>
                        </a:lnSpc>
                        <a:spcAft>
                          <a:spcPts val="0"/>
                        </a:spcAft>
                      </a:pPr>
                      <a:r>
                        <a:rPr lang="en-GB" sz="1800" dirty="0">
                          <a:effectLst/>
                        </a:rPr>
                        <a:t>22</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mpd="sng">
                      <a:noFill/>
                    </a:lnB>
                    <a:solidFill>
                      <a:srgbClr val="00BC62"/>
                    </a:solidFill>
                  </a:tcPr>
                </a:tc>
                <a:tc>
                  <a:txBody>
                    <a:bodyPr/>
                    <a:lstStyle/>
                    <a:p>
                      <a:pPr algn="r">
                        <a:lnSpc>
                          <a:spcPct val="120000"/>
                        </a:lnSpc>
                        <a:spcAft>
                          <a:spcPts val="0"/>
                        </a:spcAft>
                      </a:pPr>
                      <a:r>
                        <a:rPr lang="en-GB" sz="1800" dirty="0">
                          <a:effectLst/>
                        </a:rPr>
                        <a:t>20</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C62"/>
                    </a:solidFill>
                  </a:tcPr>
                </a:tc>
                <a:tc>
                  <a:txBody>
                    <a:bodyPr/>
                    <a:lstStyle/>
                    <a:p>
                      <a:pPr algn="r">
                        <a:lnSpc>
                          <a:spcPct val="120000"/>
                        </a:lnSpc>
                        <a:spcAft>
                          <a:spcPts val="0"/>
                        </a:spcAft>
                      </a:pPr>
                      <a:r>
                        <a:rPr lang="en-GB" sz="1800" dirty="0">
                          <a:effectLst/>
                        </a:rPr>
                        <a:t>90.91</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C62"/>
                    </a:solidFill>
                  </a:tcPr>
                </a:tc>
                <a:extLst>
                  <a:ext uri="{0D108BD9-81ED-4DB2-BD59-A6C34878D82A}">
                    <a16:rowId xmlns:a16="http://schemas.microsoft.com/office/drawing/2014/main" val="3099120122"/>
                  </a:ext>
                </a:extLst>
              </a:tr>
              <a:tr h="642154">
                <a:tc>
                  <a:txBody>
                    <a:bodyPr/>
                    <a:lstStyle/>
                    <a:p>
                      <a:pPr>
                        <a:lnSpc>
                          <a:spcPct val="120000"/>
                        </a:lnSpc>
                        <a:spcAft>
                          <a:spcPts val="0"/>
                        </a:spcAft>
                      </a:pPr>
                      <a:r>
                        <a:rPr lang="en-GB" sz="1800" dirty="0">
                          <a:effectLst/>
                        </a:rPr>
                        <a:t>130 7223 Singleton Estates Management</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R w="12700" cmpd="sng">
                      <a:noFill/>
                    </a:lnR>
                  </a:tcPr>
                </a:tc>
                <a:tc>
                  <a:txBody>
                    <a:bodyPr/>
                    <a:lstStyle/>
                    <a:p>
                      <a:pPr algn="r">
                        <a:lnSpc>
                          <a:spcPct val="120000"/>
                        </a:lnSpc>
                        <a:spcAft>
                          <a:spcPts val="0"/>
                        </a:spcAft>
                      </a:pPr>
                      <a:r>
                        <a:rPr lang="en-GB" sz="1800" dirty="0">
                          <a:effectLst/>
                        </a:rPr>
                        <a:t>12</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pPr algn="r">
                        <a:lnSpc>
                          <a:spcPct val="120000"/>
                        </a:lnSpc>
                        <a:spcAft>
                          <a:spcPts val="0"/>
                        </a:spcAft>
                      </a:pPr>
                      <a:r>
                        <a:rPr lang="en-GB" sz="1800" dirty="0">
                          <a:effectLst/>
                        </a:rPr>
                        <a:t>8</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mpd="sng">
                      <a:noFill/>
                    </a:lnL>
                    <a:lnB w="12700" cmpd="sng">
                      <a:noFill/>
                    </a:lnB>
                    <a:solidFill>
                      <a:srgbClr val="FFC000"/>
                    </a:solidFill>
                  </a:tcPr>
                </a:tc>
                <a:tc>
                  <a:txBody>
                    <a:bodyPr/>
                    <a:lstStyle/>
                    <a:p>
                      <a:pPr algn="r">
                        <a:lnSpc>
                          <a:spcPct val="120000"/>
                        </a:lnSpc>
                        <a:spcAft>
                          <a:spcPts val="0"/>
                        </a:spcAft>
                      </a:pPr>
                      <a:r>
                        <a:rPr lang="en-GB" sz="1800" dirty="0">
                          <a:effectLst/>
                        </a:rPr>
                        <a:t>66.67</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C000"/>
                    </a:solidFill>
                  </a:tcPr>
                </a:tc>
                <a:extLst>
                  <a:ext uri="{0D108BD9-81ED-4DB2-BD59-A6C34878D82A}">
                    <a16:rowId xmlns:a16="http://schemas.microsoft.com/office/drawing/2014/main" val="3883836273"/>
                  </a:ext>
                </a:extLst>
              </a:tr>
              <a:tr h="642154">
                <a:tc>
                  <a:txBody>
                    <a:bodyPr/>
                    <a:lstStyle/>
                    <a:p>
                      <a:pPr>
                        <a:lnSpc>
                          <a:spcPct val="120000"/>
                        </a:lnSpc>
                        <a:spcAft>
                          <a:spcPts val="0"/>
                        </a:spcAft>
                      </a:pPr>
                      <a:r>
                        <a:rPr lang="en-GB" sz="1800">
                          <a:effectLst/>
                        </a:rPr>
                        <a:t>130 7500 Waste Management &amp; Incineration</a:t>
                      </a:r>
                      <a:endParaRPr lang="en-GB" sz="18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20000"/>
                        </a:lnSpc>
                        <a:spcAft>
                          <a:spcPts val="0"/>
                        </a:spcAft>
                      </a:pPr>
                      <a:r>
                        <a:rPr lang="en-GB" sz="1800" dirty="0">
                          <a:effectLst/>
                        </a:rPr>
                        <a:t>4</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R w="12700" cmpd="sng">
                      <a:noFill/>
                    </a:lnR>
                    <a:lnT w="12700" cmpd="sng">
                      <a:noFill/>
                    </a:lnT>
                    <a:solidFill>
                      <a:srgbClr val="FFC000"/>
                    </a:solidFill>
                  </a:tcPr>
                </a:tc>
                <a:tc>
                  <a:txBody>
                    <a:bodyPr/>
                    <a:lstStyle/>
                    <a:p>
                      <a:pPr algn="r">
                        <a:lnSpc>
                          <a:spcPct val="120000"/>
                        </a:lnSpc>
                        <a:spcAft>
                          <a:spcPts val="0"/>
                        </a:spcAft>
                      </a:pPr>
                      <a:r>
                        <a:rPr lang="en-GB" sz="1800" dirty="0">
                          <a:effectLst/>
                        </a:rPr>
                        <a:t>3</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pPr algn="r">
                        <a:lnSpc>
                          <a:spcPct val="120000"/>
                        </a:lnSpc>
                        <a:spcAft>
                          <a:spcPts val="0"/>
                        </a:spcAft>
                      </a:pPr>
                      <a:r>
                        <a:rPr lang="en-GB" sz="1800" dirty="0">
                          <a:effectLst/>
                        </a:rPr>
                        <a:t>75.00</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mpd="sng">
                      <a:noFill/>
                    </a:lnL>
                    <a:solidFill>
                      <a:srgbClr val="FFC000"/>
                    </a:solidFill>
                  </a:tcPr>
                </a:tc>
                <a:extLst>
                  <a:ext uri="{0D108BD9-81ED-4DB2-BD59-A6C34878D82A}">
                    <a16:rowId xmlns:a16="http://schemas.microsoft.com/office/drawing/2014/main" val="2554278810"/>
                  </a:ext>
                </a:extLst>
              </a:tr>
              <a:tr h="390896">
                <a:tc>
                  <a:txBody>
                    <a:bodyPr/>
                    <a:lstStyle/>
                    <a:p>
                      <a:pPr>
                        <a:lnSpc>
                          <a:spcPct val="120000"/>
                        </a:lnSpc>
                        <a:spcAft>
                          <a:spcPts val="0"/>
                        </a:spcAft>
                      </a:pPr>
                      <a:r>
                        <a:rPr lang="en-GB" sz="1800">
                          <a:effectLst/>
                        </a:rPr>
                        <a:t>130 7503 Support Services</a:t>
                      </a:r>
                      <a:endParaRPr lang="en-GB" sz="180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20000"/>
                        </a:lnSpc>
                        <a:spcAft>
                          <a:spcPts val="0"/>
                        </a:spcAft>
                      </a:pPr>
                      <a:r>
                        <a:rPr lang="en-GB" sz="1800" dirty="0">
                          <a:effectLst/>
                        </a:rPr>
                        <a:t>3</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C62"/>
                    </a:solidFill>
                  </a:tcPr>
                </a:tc>
                <a:tc>
                  <a:txBody>
                    <a:bodyPr/>
                    <a:lstStyle/>
                    <a:p>
                      <a:pPr algn="r">
                        <a:lnSpc>
                          <a:spcPct val="120000"/>
                        </a:lnSpc>
                        <a:spcAft>
                          <a:spcPts val="0"/>
                        </a:spcAft>
                      </a:pPr>
                      <a:r>
                        <a:rPr lang="en-GB" sz="1800" dirty="0">
                          <a:effectLst/>
                        </a:rPr>
                        <a:t>3</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mpd="sng">
                      <a:noFill/>
                    </a:lnT>
                    <a:solidFill>
                      <a:srgbClr val="00BC62"/>
                    </a:solidFill>
                  </a:tcPr>
                </a:tc>
                <a:tc>
                  <a:txBody>
                    <a:bodyPr/>
                    <a:lstStyle/>
                    <a:p>
                      <a:pPr algn="r">
                        <a:lnSpc>
                          <a:spcPct val="120000"/>
                        </a:lnSpc>
                        <a:spcAft>
                          <a:spcPts val="0"/>
                        </a:spcAft>
                      </a:pPr>
                      <a:r>
                        <a:rPr lang="en-GB" sz="1800" dirty="0">
                          <a:effectLst/>
                        </a:rPr>
                        <a:t>100.00</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C62"/>
                    </a:solidFill>
                  </a:tcPr>
                </a:tc>
                <a:extLst>
                  <a:ext uri="{0D108BD9-81ED-4DB2-BD59-A6C34878D82A}">
                    <a16:rowId xmlns:a16="http://schemas.microsoft.com/office/drawing/2014/main" val="2746611477"/>
                  </a:ext>
                </a:extLst>
              </a:tr>
              <a:tr h="642154">
                <a:tc>
                  <a:txBody>
                    <a:bodyPr/>
                    <a:lstStyle/>
                    <a:p>
                      <a:pPr>
                        <a:lnSpc>
                          <a:spcPct val="120000"/>
                        </a:lnSpc>
                        <a:spcAft>
                          <a:spcPts val="0"/>
                        </a:spcAft>
                      </a:pPr>
                      <a:r>
                        <a:rPr lang="en-GB" sz="1800" dirty="0">
                          <a:effectLst/>
                        </a:rPr>
                        <a:t>130 7801 Estates Management Support</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20000"/>
                        </a:lnSpc>
                        <a:spcAft>
                          <a:spcPts val="0"/>
                        </a:spcAft>
                      </a:pPr>
                      <a:r>
                        <a:rPr lang="en-GB" sz="1800" dirty="0">
                          <a:effectLst/>
                        </a:rPr>
                        <a:t>7</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algn="r">
                        <a:lnSpc>
                          <a:spcPct val="120000"/>
                        </a:lnSpc>
                        <a:spcAft>
                          <a:spcPts val="0"/>
                        </a:spcAft>
                      </a:pPr>
                      <a:r>
                        <a:rPr lang="en-GB" sz="1800" dirty="0">
                          <a:effectLst/>
                        </a:rPr>
                        <a:t>3</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algn="r">
                        <a:lnSpc>
                          <a:spcPct val="120000"/>
                        </a:lnSpc>
                        <a:spcAft>
                          <a:spcPts val="0"/>
                        </a:spcAft>
                      </a:pPr>
                      <a:r>
                        <a:rPr lang="en-GB" sz="1800" dirty="0">
                          <a:effectLst/>
                        </a:rPr>
                        <a:t>42.86</a:t>
                      </a:r>
                      <a:endParaRPr lang="en-GB" sz="1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extLst>
                  <a:ext uri="{0D108BD9-81ED-4DB2-BD59-A6C34878D82A}">
                    <a16:rowId xmlns:a16="http://schemas.microsoft.com/office/drawing/2014/main" val="2957571320"/>
                  </a:ext>
                </a:extLst>
              </a:tr>
            </a:tbl>
          </a:graphicData>
        </a:graphic>
      </p:graphicFrame>
    </p:spTree>
    <p:extLst>
      <p:ext uri="{BB962C8B-B14F-4D97-AF65-F5344CB8AC3E}">
        <p14:creationId xmlns:p14="http://schemas.microsoft.com/office/powerpoint/2010/main" val="41257762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54792" y="829016"/>
            <a:ext cx="19010193" cy="361757"/>
          </a:xfrm>
        </p:spPr>
        <p:txBody>
          <a:bodyPr>
            <a:noAutofit/>
          </a:bodyPr>
          <a:lstStyle/>
          <a:p>
            <a:r>
              <a:rPr lang="pt-BR" sz="6596" dirty="0"/>
              <a:t>Next Steps</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1289050" y="2120233"/>
            <a:ext cx="17526000" cy="8487442"/>
          </a:xfrm>
        </p:spPr>
        <p:txBody>
          <a:bodyPr>
            <a:normAutofit fontScale="25000" lnSpcReduction="20000"/>
          </a:bodyPr>
          <a:lstStyle/>
          <a:p>
            <a:pPr marL="571500" indent="-571500">
              <a:buFont typeface="Arial" panose="020B0604020202020204" pitchFamily="34" charset="0"/>
              <a:buChar char="•"/>
            </a:pPr>
            <a:endParaRPr lang="pt-BR" sz="11200" dirty="0"/>
          </a:p>
          <a:p>
            <a:pPr marL="342900" lvl="0" indent="-342900">
              <a:buFont typeface="Arial" panose="020B0604020202020204" pitchFamily="34" charset="0"/>
              <a:buChar char="•"/>
            </a:pPr>
            <a:r>
              <a:rPr lang="en-US" sz="11200" dirty="0"/>
              <a:t>Each area and in particular Morriston Estates department (red areas in previous chart) will now be focusing on the completion of their outstanding PADR’s.  </a:t>
            </a:r>
          </a:p>
          <a:p>
            <a:pPr marL="342900" lvl="0" indent="-342900">
              <a:buFont typeface="Arial" panose="020B0604020202020204" pitchFamily="34" charset="0"/>
              <a:buChar char="•"/>
            </a:pPr>
            <a:endParaRPr lang="en-US" sz="11200" dirty="0"/>
          </a:p>
          <a:p>
            <a:pPr marL="342900" indent="-342900">
              <a:buFont typeface="Arial" panose="020B0604020202020204" pitchFamily="34" charset="0"/>
              <a:buChar char="•"/>
            </a:pPr>
            <a:r>
              <a:rPr lang="en-US" sz="11200" dirty="0"/>
              <a:t>Arrangements have been made for managers to have further PADR training in August and further adopt group PADR’s. </a:t>
            </a:r>
          </a:p>
          <a:p>
            <a:pPr lvl="0"/>
            <a:endParaRPr lang="en-US" sz="11200" dirty="0"/>
          </a:p>
          <a:p>
            <a:pPr marL="342900" indent="-342900">
              <a:buFont typeface="Arial" panose="020B0604020202020204" pitchFamily="34" charset="0"/>
              <a:buChar char="•"/>
            </a:pPr>
            <a:r>
              <a:rPr lang="en-US" sz="11200" dirty="0"/>
              <a:t>Ensure all staff understand the importance of a PADRs and how they benefit both the individual and </a:t>
            </a:r>
            <a:r>
              <a:rPr lang="en-US" sz="11200" dirty="0" err="1"/>
              <a:t>organisation</a:t>
            </a:r>
            <a:r>
              <a:rPr lang="en-US" sz="11200" dirty="0"/>
              <a:t>. </a:t>
            </a:r>
          </a:p>
          <a:p>
            <a:pPr marL="342900" lvl="0" indent="-342900">
              <a:buFont typeface="Arial" panose="020B0604020202020204" pitchFamily="34" charset="0"/>
              <a:buChar char="•"/>
            </a:pPr>
            <a:endParaRPr lang="en-US" sz="11200" dirty="0"/>
          </a:p>
          <a:p>
            <a:pPr marL="342900" indent="-342900">
              <a:buFont typeface="Arial" panose="020B0604020202020204" pitchFamily="34" charset="0"/>
              <a:buChar char="•"/>
            </a:pPr>
            <a:r>
              <a:rPr lang="en-US" sz="11200" dirty="0"/>
              <a:t>Staggered PADR’s with timeline for completion </a:t>
            </a:r>
          </a:p>
          <a:p>
            <a:pPr marL="342900" lvl="0" indent="-342900">
              <a:buFont typeface="Arial" panose="020B0604020202020204" pitchFamily="34" charset="0"/>
              <a:buChar char="•"/>
            </a:pPr>
            <a:endParaRPr lang="en-US" sz="11200" dirty="0"/>
          </a:p>
          <a:p>
            <a:pPr marL="342900" lvl="0" indent="-342900">
              <a:buFont typeface="Arial" panose="020B0604020202020204" pitchFamily="34" charset="0"/>
              <a:buChar char="•"/>
            </a:pPr>
            <a:endParaRPr lang="en-US" sz="11200" dirty="0"/>
          </a:p>
          <a:p>
            <a:pPr marL="342900" indent="-342900">
              <a:buFont typeface="Arial" panose="020B0604020202020204" pitchFamily="34" charset="0"/>
              <a:buChar char="•"/>
            </a:pPr>
            <a:r>
              <a:rPr lang="en-US" sz="11200" dirty="0"/>
              <a:t>Identify any barriers to completing PADRs, such as workload issue, lack of tracking or clarity surrounding PADR process. </a:t>
            </a:r>
          </a:p>
          <a:p>
            <a:pPr lvl="0"/>
            <a:endParaRPr lang="en-US" sz="11200" dirty="0"/>
          </a:p>
          <a:p>
            <a:pPr marL="342900" lvl="0" indent="-342900">
              <a:buFont typeface="Arial" panose="020B0604020202020204" pitchFamily="34" charset="0"/>
              <a:buChar char="•"/>
            </a:pPr>
            <a:r>
              <a:rPr lang="en-US" sz="11200" dirty="0"/>
              <a:t>Monitoring of progress will be reviewed at board meetings held monthly. </a:t>
            </a:r>
          </a:p>
          <a:p>
            <a:endParaRPr lang="en-GB" sz="11200" dirty="0"/>
          </a:p>
          <a:p>
            <a:pPr marL="342900" lvl="0" indent="-342900">
              <a:buFont typeface="Arial" panose="020B0604020202020204" pitchFamily="34" charset="0"/>
              <a:buChar char="•"/>
            </a:pPr>
            <a:r>
              <a:rPr lang="en-US" sz="11200" dirty="0"/>
              <a:t>Although there is a focus on completing PADRS and increasing the completion percentage, managers will also be advised to ensure the quality of these PADR’S remains a priority and should be of value to both the staff member and manager. </a:t>
            </a:r>
            <a:endParaRPr lang="en-GB" sz="11200" dirty="0"/>
          </a:p>
          <a:p>
            <a:pPr marL="571500" indent="-571500">
              <a:buFont typeface="Arial" panose="020B0604020202020204" pitchFamily="34" charset="0"/>
              <a:buChar char="•"/>
            </a:pPr>
            <a:endParaRPr lang="pt-BR" sz="11200" dirty="0">
              <a:latin typeface="+mj-lt"/>
            </a:endParaRPr>
          </a:p>
        </p:txBody>
      </p:sp>
    </p:spTree>
    <p:extLst>
      <p:ext uri="{BB962C8B-B14F-4D97-AF65-F5344CB8AC3E}">
        <p14:creationId xmlns:p14="http://schemas.microsoft.com/office/powerpoint/2010/main" val="15332817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54792" y="829016"/>
            <a:ext cx="19010193" cy="361757"/>
          </a:xfrm>
        </p:spPr>
        <p:txBody>
          <a:bodyPr>
            <a:noAutofit/>
          </a:bodyPr>
          <a:lstStyle/>
          <a:p>
            <a:r>
              <a:rPr lang="pt-BR" sz="6596" dirty="0"/>
              <a:t>Support Services  </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1136650" y="2120233"/>
            <a:ext cx="17407811" cy="7068883"/>
          </a:xfrm>
        </p:spPr>
        <p:txBody>
          <a:bodyPr>
            <a:normAutofit/>
          </a:bodyPr>
          <a:lstStyle/>
          <a:p>
            <a:r>
              <a:rPr lang="pt-BR" sz="3958" dirty="0"/>
              <a:t> </a:t>
            </a:r>
          </a:p>
          <a:p>
            <a:endParaRPr lang="pt-BR" sz="3958" dirty="0"/>
          </a:p>
        </p:txBody>
      </p:sp>
      <p:sp>
        <p:nvSpPr>
          <p:cNvPr id="6" name="Rectangle 5"/>
          <p:cNvSpPr/>
          <p:nvPr/>
        </p:nvSpPr>
        <p:spPr>
          <a:xfrm>
            <a:off x="2660650" y="2120234"/>
            <a:ext cx="12417425" cy="369332"/>
          </a:xfrm>
          <a:prstGeom prst="rect">
            <a:avLst/>
          </a:prstGeom>
        </p:spPr>
        <p:txBody>
          <a:bodyPr wrap="square">
            <a:spAutoFit/>
          </a:bodyPr>
          <a:lstStyle/>
          <a:p>
            <a:r>
              <a:rPr lang="pt-BR" dirty="0"/>
              <a:t> </a:t>
            </a:r>
            <a:endParaRPr lang="en-GB" dirty="0"/>
          </a:p>
        </p:txBody>
      </p:sp>
      <p:sp>
        <p:nvSpPr>
          <p:cNvPr id="9" name="Rectangle 8"/>
          <p:cNvSpPr/>
          <p:nvPr/>
        </p:nvSpPr>
        <p:spPr>
          <a:xfrm>
            <a:off x="1136650" y="2489566"/>
            <a:ext cx="13941425" cy="6001643"/>
          </a:xfrm>
          <a:prstGeom prst="rect">
            <a:avLst/>
          </a:prstGeom>
        </p:spPr>
        <p:txBody>
          <a:bodyPr wrap="square">
            <a:spAutoFit/>
          </a:bodyPr>
          <a:lstStyle/>
          <a:p>
            <a:pPr marL="571500" indent="-571500" algn="just">
              <a:buFont typeface="Arial" panose="020B0604020202020204" pitchFamily="34" charset="0"/>
              <a:buChar char="•"/>
            </a:pPr>
            <a:r>
              <a:rPr lang="pt-BR" sz="3400" dirty="0">
                <a:latin typeface="Arial" panose="020B0604020202020204" pitchFamily="34" charset="0"/>
                <a:cs typeface="Arial" panose="020B0604020202020204" pitchFamily="34" charset="0"/>
              </a:rPr>
              <a:t>In November 2021 PADR compliance was  43.38%  a report was presented to W&amp;OD committe to outline how an improvement could be achieved.</a:t>
            </a:r>
          </a:p>
          <a:p>
            <a:pPr marL="571500" indent="-571500" algn="just">
              <a:buFont typeface="Arial" panose="020B0604020202020204" pitchFamily="34" charset="0"/>
              <a:buChar char="•"/>
            </a:pPr>
            <a:r>
              <a:rPr lang="pt-BR" sz="3400" dirty="0">
                <a:latin typeface="Arial" panose="020B0604020202020204" pitchFamily="34" charset="0"/>
                <a:cs typeface="Arial" panose="020B0604020202020204" pitchFamily="34" charset="0"/>
              </a:rPr>
              <a:t>An action plan was developed with the following key actions: </a:t>
            </a:r>
          </a:p>
          <a:p>
            <a:pPr marL="571500" indent="-571500" algn="just">
              <a:buFont typeface="Arial" panose="020B0604020202020204" pitchFamily="34" charset="0"/>
              <a:buChar char="•"/>
            </a:pPr>
            <a:endParaRPr lang="pt-BR" sz="3400" dirty="0">
              <a:latin typeface="Arial" panose="020B0604020202020204" pitchFamily="34" charset="0"/>
              <a:cs typeface="Arial" panose="020B0604020202020204" pitchFamily="34" charset="0"/>
            </a:endParaRPr>
          </a:p>
          <a:p>
            <a:pPr marL="2114550" lvl="3" indent="-742950" algn="just">
              <a:buFont typeface="+mj-lt"/>
              <a:buAutoNum type="arabicPeriod"/>
            </a:pPr>
            <a:r>
              <a:rPr lang="pt-BR" sz="3400" dirty="0">
                <a:latin typeface="Arial" panose="020B0604020202020204" pitchFamily="34" charset="0"/>
                <a:cs typeface="Arial" panose="020B0604020202020204" pitchFamily="34" charset="0"/>
              </a:rPr>
              <a:t>Undertake a further trial of Group PADR’s </a:t>
            </a:r>
          </a:p>
          <a:p>
            <a:pPr marL="2114550" lvl="3" indent="-742950" algn="just">
              <a:buFont typeface="+mj-lt"/>
              <a:buAutoNum type="arabicPeriod"/>
            </a:pPr>
            <a:r>
              <a:rPr lang="en-GB" sz="3400" dirty="0">
                <a:latin typeface="Arial" panose="020B0604020202020204" pitchFamily="34" charset="0"/>
                <a:cs typeface="Arial" panose="020B0604020202020204" pitchFamily="34" charset="0"/>
              </a:rPr>
              <a:t>Monthly board meetings to be used to monitor hotspots, identify barriers and agree solutions. </a:t>
            </a:r>
          </a:p>
          <a:p>
            <a:pPr marL="2114550" lvl="3" indent="-742950" algn="just">
              <a:buFont typeface="+mj-lt"/>
              <a:buAutoNum type="arabicPeriod"/>
            </a:pPr>
            <a:r>
              <a:rPr lang="en-GB" sz="3400" dirty="0">
                <a:latin typeface="Arial" panose="020B0604020202020204" pitchFamily="34" charset="0"/>
                <a:cs typeface="Arial" panose="020B0604020202020204" pitchFamily="34" charset="0"/>
              </a:rPr>
              <a:t>A management post has been redirected to undertake PADRs</a:t>
            </a:r>
            <a:endParaRPr lang="pt-BR" sz="3400" dirty="0">
              <a:latin typeface="Arial" panose="020B0604020202020204" pitchFamily="34" charset="0"/>
              <a:cs typeface="Arial" panose="020B0604020202020204" pitchFamily="34" charset="0"/>
            </a:endParaRPr>
          </a:p>
          <a:p>
            <a:pPr marL="571500" indent="-571500">
              <a:buFont typeface="Arial" panose="020B0604020202020204" pitchFamily="34" charset="0"/>
              <a:buChar char="•"/>
            </a:pPr>
            <a:endParaRPr lang="en-GB" sz="4400" dirty="0"/>
          </a:p>
        </p:txBody>
      </p:sp>
    </p:spTree>
    <p:extLst>
      <p:ext uri="{BB962C8B-B14F-4D97-AF65-F5344CB8AC3E}">
        <p14:creationId xmlns:p14="http://schemas.microsoft.com/office/powerpoint/2010/main" val="27395930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54792" y="829016"/>
            <a:ext cx="19010193" cy="361757"/>
          </a:xfrm>
        </p:spPr>
        <p:txBody>
          <a:bodyPr>
            <a:noAutofit/>
          </a:bodyPr>
          <a:lstStyle/>
          <a:p>
            <a:pPr algn="ctr"/>
            <a:r>
              <a:rPr lang="pt-BR" sz="6596" dirty="0"/>
              <a:t>Support Services Progress </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1455982" y="2149475"/>
            <a:ext cx="17892468" cy="7068883"/>
          </a:xfrm>
        </p:spPr>
        <p:txBody>
          <a:bodyPr>
            <a:normAutofit/>
          </a:bodyPr>
          <a:lstStyle/>
          <a:p>
            <a:endParaRPr lang="pt-BR" sz="3958" dirty="0"/>
          </a:p>
          <a:p>
            <a:endParaRPr lang="pt-BR" sz="3958" dirty="0"/>
          </a:p>
        </p:txBody>
      </p:sp>
      <p:graphicFrame>
        <p:nvGraphicFramePr>
          <p:cNvPr id="4" name="Chart 3"/>
          <p:cNvGraphicFramePr>
            <a:graphicFrameLocks/>
          </p:cNvGraphicFramePr>
          <p:nvPr/>
        </p:nvGraphicFramePr>
        <p:xfrm>
          <a:off x="1136650" y="2759075"/>
          <a:ext cx="16611600" cy="5638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083927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793" y="828676"/>
            <a:ext cx="12292628" cy="615553"/>
          </a:xfrm>
        </p:spPr>
        <p:txBody>
          <a:bodyPr/>
          <a:lstStyle/>
          <a:p>
            <a:r>
              <a:rPr lang="en-GB" b="1" dirty="0"/>
              <a:t>Progress/Challenges</a:t>
            </a:r>
          </a:p>
        </p:txBody>
      </p:sp>
      <p:sp>
        <p:nvSpPr>
          <p:cNvPr id="3" name="Text Placeholder 2"/>
          <p:cNvSpPr>
            <a:spLocks noGrp="1"/>
          </p:cNvSpPr>
          <p:nvPr>
            <p:ph type="body" sz="quarter" idx="11"/>
          </p:nvPr>
        </p:nvSpPr>
        <p:spPr>
          <a:xfrm>
            <a:off x="756384" y="1444229"/>
            <a:ext cx="17407811" cy="8987076"/>
          </a:xfrm>
        </p:spPr>
        <p:txBody>
          <a:bodyPr/>
          <a:lstStyle/>
          <a:p>
            <a:endParaRPr lang="en-GB" sz="3200" dirty="0">
              <a:solidFill>
                <a:schemeClr val="accent1">
                  <a:lumMod val="50000"/>
                </a:schemeClr>
              </a:solidFill>
            </a:endParaRPr>
          </a:p>
          <a:p>
            <a:pPr marL="342900" indent="-342900">
              <a:buFont typeface="Arial" panose="020B0604020202020204" pitchFamily="34" charset="0"/>
              <a:buChar char="•"/>
            </a:pPr>
            <a:r>
              <a:rPr lang="en-GB" sz="3600" dirty="0"/>
              <a:t>Workforce are mainly Band 2 and therefore don’t have pay progression</a:t>
            </a:r>
          </a:p>
          <a:p>
            <a:pPr marL="457200" indent="-457200">
              <a:buFont typeface="Arial" panose="020B0604020202020204" pitchFamily="34" charset="0"/>
              <a:buChar char="•"/>
            </a:pPr>
            <a:endParaRPr lang="en-GB" sz="3600" dirty="0"/>
          </a:p>
          <a:p>
            <a:pPr marL="457200" indent="-457200">
              <a:buFont typeface="Arial" panose="020B0604020202020204" pitchFamily="34" charset="0"/>
              <a:buChar char="•"/>
            </a:pPr>
            <a:r>
              <a:rPr lang="en-GB" sz="3600" dirty="0"/>
              <a:t>Some departments have completed PADR’s and not followed a staggered approach which have now resulted in the current decline to 52.55%</a:t>
            </a:r>
          </a:p>
          <a:p>
            <a:pPr marL="457200" indent="-457200">
              <a:buFont typeface="Arial" panose="020B0604020202020204" pitchFamily="34" charset="0"/>
              <a:buChar char="•"/>
            </a:pPr>
            <a:endParaRPr lang="en-GB" sz="3600" dirty="0"/>
          </a:p>
          <a:p>
            <a:pPr marL="457200" indent="-457200">
              <a:buFont typeface="Arial" panose="020B0604020202020204" pitchFamily="34" charset="0"/>
              <a:buChar char="•"/>
            </a:pPr>
            <a:r>
              <a:rPr lang="en-GB" sz="3600" dirty="0"/>
              <a:t>ESR access and delays inputting completed  PADR dates</a:t>
            </a:r>
          </a:p>
          <a:p>
            <a:pPr marL="457200" indent="-457200">
              <a:buFont typeface="Arial" panose="020B0604020202020204" pitchFamily="34" charset="0"/>
              <a:buChar char="•"/>
            </a:pPr>
            <a:endParaRPr lang="en-GB" sz="3600" dirty="0"/>
          </a:p>
          <a:p>
            <a:pPr marL="457200" indent="-457200">
              <a:buFont typeface="Arial" panose="020B0604020202020204" pitchFamily="34" charset="0"/>
              <a:buChar char="•"/>
            </a:pPr>
            <a:r>
              <a:rPr lang="en-GB" sz="3600" dirty="0"/>
              <a:t>Sickness absence levels</a:t>
            </a:r>
          </a:p>
          <a:p>
            <a:endParaRPr lang="en-GB" sz="3600" dirty="0"/>
          </a:p>
          <a:p>
            <a:pPr marL="457200" indent="-457200">
              <a:buFont typeface="Arial" panose="020B0604020202020204" pitchFamily="34" charset="0"/>
              <a:buChar char="•"/>
            </a:pPr>
            <a:r>
              <a:rPr lang="en-GB" sz="3600" dirty="0"/>
              <a:t>Resources </a:t>
            </a:r>
          </a:p>
          <a:p>
            <a:pPr marL="457200" indent="-457200">
              <a:buFont typeface="Arial" panose="020B0604020202020204" pitchFamily="34" charset="0"/>
              <a:buChar char="•"/>
            </a:pPr>
            <a:endParaRPr lang="en-GB" sz="3200" dirty="0">
              <a:solidFill>
                <a:schemeClr val="accent1">
                  <a:lumMod val="50000"/>
                </a:schemeClr>
              </a:solidFill>
            </a:endParaRPr>
          </a:p>
          <a:p>
            <a:pPr marL="457200" indent="-457200">
              <a:buFont typeface="Arial" panose="020B0604020202020204" pitchFamily="34" charset="0"/>
              <a:buChar char="•"/>
            </a:pPr>
            <a:endParaRPr lang="en-GB" sz="3200" dirty="0">
              <a:solidFill>
                <a:schemeClr val="accent1">
                  <a:lumMod val="50000"/>
                </a:schemeClr>
              </a:solidFill>
            </a:endParaRPr>
          </a:p>
          <a:p>
            <a:pPr marL="457200" indent="-457200">
              <a:buFont typeface="Arial" panose="020B0604020202020204" pitchFamily="34" charset="0"/>
              <a:buChar char="•"/>
            </a:pPr>
            <a:endParaRPr lang="en-GB" sz="3200" dirty="0">
              <a:solidFill>
                <a:schemeClr val="accent1">
                  <a:lumMod val="50000"/>
                </a:schemeClr>
              </a:solidFill>
            </a:endParaRPr>
          </a:p>
          <a:p>
            <a:pPr marL="457200" indent="-457200">
              <a:buFont typeface="Arial" panose="020B0604020202020204" pitchFamily="34" charset="0"/>
              <a:buChar char="•"/>
            </a:pPr>
            <a:endParaRPr lang="en-GB" sz="3200" dirty="0">
              <a:solidFill>
                <a:schemeClr val="accent1">
                  <a:lumMod val="50000"/>
                </a:schemeClr>
              </a:solidFill>
            </a:endParaRPr>
          </a:p>
          <a:p>
            <a:pPr marL="457200" indent="-457200">
              <a:buFont typeface="Arial" panose="020B0604020202020204" pitchFamily="34" charset="0"/>
              <a:buChar char="•"/>
            </a:pPr>
            <a:endParaRPr lang="en-GB" sz="3200" dirty="0">
              <a:solidFill>
                <a:schemeClr val="accent1">
                  <a:lumMod val="50000"/>
                </a:schemeClr>
              </a:solidFill>
            </a:endParaRPr>
          </a:p>
          <a:p>
            <a:pPr marL="457200" indent="-457200">
              <a:buFont typeface="Arial" panose="020B0604020202020204" pitchFamily="34" charset="0"/>
              <a:buChar char="•"/>
            </a:pPr>
            <a:endParaRPr lang="en-GB" sz="3200" dirty="0">
              <a:solidFill>
                <a:schemeClr val="accent1">
                  <a:lumMod val="50000"/>
                </a:schemeClr>
              </a:solidFill>
            </a:endParaRPr>
          </a:p>
        </p:txBody>
      </p:sp>
    </p:spTree>
    <p:extLst>
      <p:ext uri="{BB962C8B-B14F-4D97-AF65-F5344CB8AC3E}">
        <p14:creationId xmlns:p14="http://schemas.microsoft.com/office/powerpoint/2010/main" val="30774898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4793" y="828676"/>
            <a:ext cx="12292628" cy="738664"/>
          </a:xfrm>
        </p:spPr>
        <p:txBody>
          <a:bodyPr/>
          <a:lstStyle/>
          <a:p>
            <a:pPr algn="ctr"/>
            <a:r>
              <a:rPr lang="en-GB" sz="4800" dirty="0"/>
              <a:t>Support Services Current Position </a:t>
            </a:r>
          </a:p>
        </p:txBody>
      </p:sp>
      <p:graphicFrame>
        <p:nvGraphicFramePr>
          <p:cNvPr id="6" name="Table 5"/>
          <p:cNvGraphicFramePr>
            <a:graphicFrameLocks noGrp="1"/>
          </p:cNvGraphicFramePr>
          <p:nvPr/>
        </p:nvGraphicFramePr>
        <p:xfrm>
          <a:off x="1289051" y="2530476"/>
          <a:ext cx="6858000" cy="3724670"/>
        </p:xfrm>
        <a:graphic>
          <a:graphicData uri="http://schemas.openxmlformats.org/drawingml/2006/table">
            <a:tbl>
              <a:tblPr firstRow="1" firstCol="1" bandRow="1">
                <a:tableStyleId>{5C22544A-7EE6-4342-B048-85BDC9FD1C3A}</a:tableStyleId>
              </a:tblPr>
              <a:tblGrid>
                <a:gridCol w="2129098">
                  <a:extLst>
                    <a:ext uri="{9D8B030D-6E8A-4147-A177-3AD203B41FA5}">
                      <a16:colId xmlns:a16="http://schemas.microsoft.com/office/drawing/2014/main" val="2283328360"/>
                    </a:ext>
                  </a:extLst>
                </a:gridCol>
                <a:gridCol w="1596520">
                  <a:extLst>
                    <a:ext uri="{9D8B030D-6E8A-4147-A177-3AD203B41FA5}">
                      <a16:colId xmlns:a16="http://schemas.microsoft.com/office/drawing/2014/main" val="1498629954"/>
                    </a:ext>
                  </a:extLst>
                </a:gridCol>
                <a:gridCol w="1566191">
                  <a:extLst>
                    <a:ext uri="{9D8B030D-6E8A-4147-A177-3AD203B41FA5}">
                      <a16:colId xmlns:a16="http://schemas.microsoft.com/office/drawing/2014/main" val="4063844052"/>
                    </a:ext>
                  </a:extLst>
                </a:gridCol>
                <a:gridCol w="1566191">
                  <a:extLst>
                    <a:ext uri="{9D8B030D-6E8A-4147-A177-3AD203B41FA5}">
                      <a16:colId xmlns:a16="http://schemas.microsoft.com/office/drawing/2014/main" val="644252342"/>
                    </a:ext>
                  </a:extLst>
                </a:gridCol>
              </a:tblGrid>
              <a:tr h="676706">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9525" marR="9525" marT="9525" marB="0" anchor="ctr"/>
                </a:tc>
                <a:tc>
                  <a:txBody>
                    <a:bodyPr/>
                    <a:lstStyle/>
                    <a:p>
                      <a:pPr algn="ctr">
                        <a:lnSpc>
                          <a:spcPct val="120000"/>
                        </a:lnSpc>
                        <a:spcAft>
                          <a:spcPts val="900"/>
                        </a:spcAft>
                      </a:pPr>
                      <a:endParaRPr lang="en-US" sz="2400" dirty="0">
                        <a:effectLst/>
                      </a:endParaRPr>
                    </a:p>
                    <a:p>
                      <a:pPr algn="ctr">
                        <a:lnSpc>
                          <a:spcPct val="120000"/>
                        </a:lnSpc>
                        <a:spcAft>
                          <a:spcPts val="900"/>
                        </a:spcAft>
                      </a:pPr>
                      <a:r>
                        <a:rPr lang="en-US" sz="2400" dirty="0">
                          <a:effectLst/>
                        </a:rPr>
                        <a:t>Target</a:t>
                      </a:r>
                      <a:endParaRPr lang="en-GB" sz="24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tc>
                <a:tc>
                  <a:txBody>
                    <a:bodyPr/>
                    <a:lstStyle/>
                    <a:p>
                      <a:pPr>
                        <a:lnSpc>
                          <a:spcPct val="120000"/>
                        </a:lnSpc>
                        <a:spcAft>
                          <a:spcPts val="900"/>
                        </a:spcAft>
                      </a:pPr>
                      <a:endParaRPr lang="en-US" sz="2400" dirty="0">
                        <a:solidFill>
                          <a:schemeClr val="lt1"/>
                        </a:solidFill>
                        <a:effectLst/>
                        <a:latin typeface="+mn-lt"/>
                        <a:ea typeface="+mn-ea"/>
                        <a:cs typeface="+mn-cs"/>
                      </a:endParaRPr>
                    </a:p>
                    <a:p>
                      <a:pPr>
                        <a:lnSpc>
                          <a:spcPct val="120000"/>
                        </a:lnSpc>
                        <a:spcAft>
                          <a:spcPts val="900"/>
                        </a:spcAft>
                      </a:pPr>
                      <a:r>
                        <a:rPr lang="en-US" sz="2400" dirty="0">
                          <a:solidFill>
                            <a:schemeClr val="lt1"/>
                          </a:solidFill>
                          <a:effectLst/>
                          <a:latin typeface="+mn-lt"/>
                          <a:ea typeface="+mn-ea"/>
                          <a:cs typeface="+mn-cs"/>
                        </a:rPr>
                        <a:t>July</a:t>
                      </a:r>
                      <a:r>
                        <a:rPr lang="en-US" sz="2400" baseline="0" dirty="0">
                          <a:solidFill>
                            <a:schemeClr val="lt1"/>
                          </a:solidFill>
                          <a:effectLst/>
                          <a:latin typeface="+mn-lt"/>
                          <a:ea typeface="+mn-ea"/>
                          <a:cs typeface="+mn-cs"/>
                        </a:rPr>
                        <a:t> 24</a:t>
                      </a:r>
                      <a:endParaRPr lang="en-GB" sz="24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20000"/>
                        </a:lnSpc>
                        <a:spcAft>
                          <a:spcPts val="900"/>
                        </a:spcAft>
                      </a:pPr>
                      <a:endParaRPr lang="en-US" sz="2400" dirty="0">
                        <a:effectLst/>
                      </a:endParaRPr>
                    </a:p>
                    <a:p>
                      <a:pPr algn="ctr">
                        <a:lnSpc>
                          <a:spcPct val="120000"/>
                        </a:lnSpc>
                        <a:spcAft>
                          <a:spcPts val="900"/>
                        </a:spcAft>
                      </a:pPr>
                      <a:r>
                        <a:rPr lang="en-US" sz="2400" dirty="0">
                          <a:effectLst/>
                        </a:rPr>
                        <a:t>Variance </a:t>
                      </a:r>
                      <a:endParaRPr lang="en-GB" sz="24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871946953"/>
                  </a:ext>
                </a:extLst>
              </a:tr>
              <a:tr h="2752294">
                <a:tc>
                  <a:txBody>
                    <a:bodyPr/>
                    <a:lstStyle/>
                    <a:p>
                      <a:pPr>
                        <a:lnSpc>
                          <a:spcPct val="120000"/>
                        </a:lnSpc>
                        <a:spcAft>
                          <a:spcPts val="900"/>
                        </a:spcAft>
                      </a:pPr>
                      <a:r>
                        <a:rPr lang="en-US" sz="2800" dirty="0">
                          <a:effectLst/>
                        </a:rPr>
                        <a:t>Support Services %</a:t>
                      </a:r>
                      <a:endParaRPr lang="en-GB" sz="2800"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tc>
                <a:tc>
                  <a:txBody>
                    <a:bodyPr/>
                    <a:lstStyle/>
                    <a:p>
                      <a:pPr>
                        <a:lnSpc>
                          <a:spcPct val="120000"/>
                        </a:lnSpc>
                        <a:spcAft>
                          <a:spcPts val="900"/>
                        </a:spcAft>
                      </a:pPr>
                      <a:endParaRPr lang="en-US" sz="2800" b="1" dirty="0">
                        <a:effectLst/>
                      </a:endParaRPr>
                    </a:p>
                    <a:p>
                      <a:pPr>
                        <a:lnSpc>
                          <a:spcPct val="120000"/>
                        </a:lnSpc>
                        <a:spcAft>
                          <a:spcPts val="900"/>
                        </a:spcAft>
                      </a:pPr>
                      <a:r>
                        <a:rPr lang="en-US" sz="2800" b="1" dirty="0">
                          <a:effectLst/>
                        </a:rPr>
                        <a:t>85%</a:t>
                      </a:r>
                      <a:endParaRPr lang="en-GB" sz="2800" b="1"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tc>
                <a:tc>
                  <a:txBody>
                    <a:bodyPr/>
                    <a:lstStyle/>
                    <a:p>
                      <a:pPr>
                        <a:lnSpc>
                          <a:spcPct val="120000"/>
                        </a:lnSpc>
                        <a:spcAft>
                          <a:spcPts val="900"/>
                        </a:spcAft>
                      </a:pPr>
                      <a:r>
                        <a:rPr lang="en-US" sz="2800" b="1" dirty="0">
                          <a:effectLst/>
                        </a:rPr>
                        <a:t> </a:t>
                      </a:r>
                      <a:endParaRPr lang="en-GB" sz="2800" b="1" dirty="0">
                        <a:effectLst/>
                      </a:endParaRPr>
                    </a:p>
                    <a:p>
                      <a:pPr>
                        <a:lnSpc>
                          <a:spcPct val="120000"/>
                        </a:lnSpc>
                        <a:spcAft>
                          <a:spcPts val="900"/>
                        </a:spcAft>
                      </a:pPr>
                      <a:endParaRPr lang="en-US" sz="2800" b="1" dirty="0">
                        <a:effectLst/>
                      </a:endParaRPr>
                    </a:p>
                    <a:p>
                      <a:pPr>
                        <a:lnSpc>
                          <a:spcPct val="120000"/>
                        </a:lnSpc>
                        <a:spcAft>
                          <a:spcPts val="900"/>
                        </a:spcAft>
                      </a:pPr>
                      <a:r>
                        <a:rPr lang="en-US" sz="2800" b="1" dirty="0">
                          <a:effectLst/>
                        </a:rPr>
                        <a:t>52.55%</a:t>
                      </a:r>
                      <a:endParaRPr lang="en-GB" sz="2800" b="1"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20000"/>
                        </a:lnSpc>
                        <a:spcAft>
                          <a:spcPts val="900"/>
                        </a:spcAft>
                      </a:pPr>
                      <a:r>
                        <a:rPr lang="en-US" sz="2800" b="1" dirty="0">
                          <a:effectLst/>
                        </a:rPr>
                        <a:t> </a:t>
                      </a:r>
                      <a:endParaRPr lang="en-GB" sz="2800" b="1" dirty="0">
                        <a:effectLst/>
                      </a:endParaRPr>
                    </a:p>
                    <a:p>
                      <a:pPr>
                        <a:lnSpc>
                          <a:spcPct val="120000"/>
                        </a:lnSpc>
                        <a:spcAft>
                          <a:spcPts val="900"/>
                        </a:spcAft>
                      </a:pPr>
                      <a:endParaRPr lang="en-US" sz="2800" b="1" dirty="0">
                        <a:effectLst/>
                      </a:endParaRPr>
                    </a:p>
                    <a:p>
                      <a:pPr>
                        <a:lnSpc>
                          <a:spcPct val="120000"/>
                        </a:lnSpc>
                        <a:spcAft>
                          <a:spcPts val="900"/>
                        </a:spcAft>
                      </a:pPr>
                      <a:r>
                        <a:rPr lang="en-US" sz="2800" b="1" dirty="0">
                          <a:effectLst/>
                        </a:rPr>
                        <a:t>-32.45%</a:t>
                      </a:r>
                      <a:endParaRPr lang="en-GB" sz="2800" b="1" dirty="0">
                        <a:effectLst/>
                      </a:endParaRPr>
                    </a:p>
                    <a:p>
                      <a:pPr>
                        <a:lnSpc>
                          <a:spcPct val="120000"/>
                        </a:lnSpc>
                        <a:spcAft>
                          <a:spcPts val="900"/>
                        </a:spcAft>
                      </a:pPr>
                      <a:r>
                        <a:rPr lang="en-US" sz="2800" b="1" dirty="0">
                          <a:effectLst/>
                        </a:rPr>
                        <a:t> </a:t>
                      </a:r>
                      <a:endParaRPr lang="en-GB" sz="2800" b="1" dirty="0">
                        <a:solidFill>
                          <a:srgbClr val="40404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915157055"/>
                  </a:ext>
                </a:extLst>
              </a:tr>
            </a:tbl>
          </a:graphicData>
        </a:graphic>
      </p:graphicFrame>
      <p:graphicFrame>
        <p:nvGraphicFramePr>
          <p:cNvPr id="7" name="Table 6"/>
          <p:cNvGraphicFramePr>
            <a:graphicFrameLocks noGrp="1"/>
          </p:cNvGraphicFramePr>
          <p:nvPr/>
        </p:nvGraphicFramePr>
        <p:xfrm>
          <a:off x="9823451" y="2301883"/>
          <a:ext cx="8229599" cy="7682222"/>
        </p:xfrm>
        <a:graphic>
          <a:graphicData uri="http://schemas.openxmlformats.org/drawingml/2006/table">
            <a:tbl>
              <a:tblPr>
                <a:tableStyleId>{5C22544A-7EE6-4342-B048-85BDC9FD1C3A}</a:tableStyleId>
              </a:tblPr>
              <a:tblGrid>
                <a:gridCol w="3179482">
                  <a:extLst>
                    <a:ext uri="{9D8B030D-6E8A-4147-A177-3AD203B41FA5}">
                      <a16:colId xmlns:a16="http://schemas.microsoft.com/office/drawing/2014/main" val="2363170535"/>
                    </a:ext>
                  </a:extLst>
                </a:gridCol>
                <a:gridCol w="1007782">
                  <a:extLst>
                    <a:ext uri="{9D8B030D-6E8A-4147-A177-3AD203B41FA5}">
                      <a16:colId xmlns:a16="http://schemas.microsoft.com/office/drawing/2014/main" val="3074025522"/>
                    </a:ext>
                  </a:extLst>
                </a:gridCol>
                <a:gridCol w="1107141">
                  <a:extLst>
                    <a:ext uri="{9D8B030D-6E8A-4147-A177-3AD203B41FA5}">
                      <a16:colId xmlns:a16="http://schemas.microsoft.com/office/drawing/2014/main" val="3803291237"/>
                    </a:ext>
                  </a:extLst>
                </a:gridCol>
                <a:gridCol w="2935194">
                  <a:extLst>
                    <a:ext uri="{9D8B030D-6E8A-4147-A177-3AD203B41FA5}">
                      <a16:colId xmlns:a16="http://schemas.microsoft.com/office/drawing/2014/main" val="400022878"/>
                    </a:ext>
                  </a:extLst>
                </a:gridCol>
              </a:tblGrid>
              <a:tr h="209550">
                <a:tc>
                  <a:txBody>
                    <a:bodyPr/>
                    <a:lstStyle/>
                    <a:p>
                      <a:pPr algn="l" fontAlgn="t"/>
                      <a:r>
                        <a:rPr lang="en-GB" sz="1400" u="none" strike="noStrike" dirty="0">
                          <a:effectLst/>
                        </a:rPr>
                        <a:t>Org L8</a:t>
                      </a:r>
                      <a:endParaRPr lang="en-GB" sz="1400" b="1" i="0" u="none" strike="noStrike" dirty="0">
                        <a:solidFill>
                          <a:srgbClr val="FFFFFF"/>
                        </a:solidFill>
                        <a:effectLst/>
                        <a:latin typeface="Calibri" panose="020F0502020204030204" pitchFamily="34" charset="0"/>
                      </a:endParaRPr>
                    </a:p>
                  </a:txBody>
                  <a:tcPr marL="6350" marR="6350" marT="6350" marB="0"/>
                </a:tc>
                <a:tc>
                  <a:txBody>
                    <a:bodyPr/>
                    <a:lstStyle/>
                    <a:p>
                      <a:pPr algn="l" fontAlgn="t"/>
                      <a:r>
                        <a:rPr lang="en-GB" sz="1400" u="none" strike="noStrike">
                          <a:effectLst/>
                        </a:rPr>
                        <a:t>Assignment Count</a:t>
                      </a:r>
                      <a:endParaRPr lang="en-GB" sz="1400" b="1" i="0" u="none" strike="noStrike">
                        <a:solidFill>
                          <a:srgbClr val="FFFFFF"/>
                        </a:solidFill>
                        <a:effectLst/>
                        <a:latin typeface="Calibri" panose="020F0502020204030204" pitchFamily="34" charset="0"/>
                      </a:endParaRPr>
                    </a:p>
                  </a:txBody>
                  <a:tcPr marL="6350" marR="6350" marT="6350" marB="0"/>
                </a:tc>
                <a:tc>
                  <a:txBody>
                    <a:bodyPr/>
                    <a:lstStyle/>
                    <a:p>
                      <a:pPr algn="l" fontAlgn="t"/>
                      <a:r>
                        <a:rPr lang="en-GB" sz="1400" u="none" strike="noStrike">
                          <a:effectLst/>
                        </a:rPr>
                        <a:t>Reviews Completed</a:t>
                      </a:r>
                      <a:endParaRPr lang="en-GB" sz="1400" b="1" i="0" u="none" strike="noStrike">
                        <a:solidFill>
                          <a:srgbClr val="FFFFFF"/>
                        </a:solidFill>
                        <a:effectLst/>
                        <a:latin typeface="Calibri" panose="020F0502020204030204" pitchFamily="34" charset="0"/>
                      </a:endParaRPr>
                    </a:p>
                  </a:txBody>
                  <a:tcPr marL="6350" marR="6350" marT="6350" marB="0"/>
                </a:tc>
                <a:tc>
                  <a:txBody>
                    <a:bodyPr/>
                    <a:lstStyle/>
                    <a:p>
                      <a:pPr algn="l" fontAlgn="t"/>
                      <a:r>
                        <a:rPr lang="en-GB" sz="1400" u="none" strike="noStrike">
                          <a:effectLst/>
                        </a:rPr>
                        <a:t>Reviews Completed %</a:t>
                      </a:r>
                      <a:endParaRPr lang="en-GB" sz="1400" b="1" i="0" u="none" strike="noStrike">
                        <a:solidFill>
                          <a:srgbClr val="FFFFFF"/>
                        </a:solidFill>
                        <a:effectLst/>
                        <a:latin typeface="Calibri" panose="020F0502020204030204" pitchFamily="34" charset="0"/>
                      </a:endParaRPr>
                    </a:p>
                  </a:txBody>
                  <a:tcPr marL="6350" marR="6350" marT="6350" marB="0"/>
                </a:tc>
                <a:extLst>
                  <a:ext uri="{0D108BD9-81ED-4DB2-BD59-A6C34878D82A}">
                    <a16:rowId xmlns:a16="http://schemas.microsoft.com/office/drawing/2014/main" val="1073301441"/>
                  </a:ext>
                </a:extLst>
              </a:tr>
              <a:tr h="209550">
                <a:tc>
                  <a:txBody>
                    <a:bodyPr/>
                    <a:lstStyle/>
                    <a:p>
                      <a:pPr algn="l" fontAlgn="t"/>
                      <a:r>
                        <a:rPr lang="en-GB" sz="1400" u="none" strike="noStrike" dirty="0">
                          <a:effectLst/>
                        </a:rPr>
                        <a:t>130 P201 </a:t>
                      </a:r>
                      <a:r>
                        <a:rPr lang="en-GB" sz="1400" u="none" strike="noStrike" dirty="0" err="1">
                          <a:effectLst/>
                        </a:rPr>
                        <a:t>Cimla</a:t>
                      </a:r>
                      <a:r>
                        <a:rPr lang="en-GB" sz="1400" u="none" strike="noStrike" dirty="0">
                          <a:effectLst/>
                        </a:rPr>
                        <a:t> Catering</a:t>
                      </a:r>
                      <a:endParaRPr lang="en-GB" sz="1400" b="0" i="0" u="none" strike="noStrike" dirty="0">
                        <a:solidFill>
                          <a:srgbClr val="000000"/>
                        </a:solidFill>
                        <a:effectLst/>
                        <a:latin typeface="Calibri" panose="020F0502020204030204" pitchFamily="34" charset="0"/>
                      </a:endParaRPr>
                    </a:p>
                  </a:txBody>
                  <a:tcPr marL="6350" marR="6350" marT="6350" marB="0">
                    <a:solidFill>
                      <a:srgbClr val="00B050"/>
                    </a:solidFill>
                  </a:tcPr>
                </a:tc>
                <a:tc>
                  <a:txBody>
                    <a:bodyPr/>
                    <a:lstStyle/>
                    <a:p>
                      <a:pPr algn="r" fontAlgn="t"/>
                      <a:r>
                        <a:rPr lang="en-GB" sz="1400" u="none" strike="noStrike" dirty="0">
                          <a:effectLst/>
                        </a:rPr>
                        <a:t>2</a:t>
                      </a:r>
                      <a:endParaRPr lang="en-GB" sz="1400" b="0" i="0" u="none" strike="noStrike" dirty="0">
                        <a:solidFill>
                          <a:srgbClr val="000000"/>
                        </a:solidFill>
                        <a:effectLst/>
                        <a:latin typeface="Calibri" panose="020F0502020204030204" pitchFamily="34" charset="0"/>
                      </a:endParaRPr>
                    </a:p>
                  </a:txBody>
                  <a:tcPr marL="6350" marR="6350" marT="6350" marB="0">
                    <a:solidFill>
                      <a:srgbClr val="00BC62"/>
                    </a:solidFill>
                  </a:tcPr>
                </a:tc>
                <a:tc>
                  <a:txBody>
                    <a:bodyPr/>
                    <a:lstStyle/>
                    <a:p>
                      <a:pPr algn="r" fontAlgn="t"/>
                      <a:r>
                        <a:rPr lang="en-GB" sz="1400" u="none" strike="noStrike" dirty="0">
                          <a:effectLst/>
                        </a:rPr>
                        <a:t>2</a:t>
                      </a:r>
                      <a:endParaRPr lang="en-GB" sz="1400" b="0" i="0" u="none" strike="noStrike" dirty="0">
                        <a:solidFill>
                          <a:srgbClr val="000000"/>
                        </a:solidFill>
                        <a:effectLst/>
                        <a:latin typeface="Calibri" panose="020F0502020204030204" pitchFamily="34" charset="0"/>
                      </a:endParaRPr>
                    </a:p>
                  </a:txBody>
                  <a:tcPr marL="6350" marR="6350" marT="6350" marB="0">
                    <a:solidFill>
                      <a:srgbClr val="00B050"/>
                    </a:solidFill>
                  </a:tcPr>
                </a:tc>
                <a:tc>
                  <a:txBody>
                    <a:bodyPr/>
                    <a:lstStyle/>
                    <a:p>
                      <a:pPr algn="r" fontAlgn="t"/>
                      <a:r>
                        <a:rPr lang="en-GB" sz="1400" u="none" strike="noStrike" dirty="0">
                          <a:effectLst/>
                        </a:rPr>
                        <a:t>100.00</a:t>
                      </a:r>
                      <a:endParaRPr lang="en-GB" sz="1400" b="1" i="0" u="none" strike="noStrike" dirty="0">
                        <a:solidFill>
                          <a:srgbClr val="FFFFFF"/>
                        </a:solidFill>
                        <a:effectLst/>
                        <a:latin typeface="Calibri" panose="020F0502020204030204" pitchFamily="34" charset="0"/>
                      </a:endParaRPr>
                    </a:p>
                  </a:txBody>
                  <a:tcPr marL="6350" marR="6350" marT="6350" marB="0">
                    <a:solidFill>
                      <a:srgbClr val="00BC62"/>
                    </a:solidFill>
                  </a:tcPr>
                </a:tc>
                <a:extLst>
                  <a:ext uri="{0D108BD9-81ED-4DB2-BD59-A6C34878D82A}">
                    <a16:rowId xmlns:a16="http://schemas.microsoft.com/office/drawing/2014/main" val="870603814"/>
                  </a:ext>
                </a:extLst>
              </a:tr>
              <a:tr h="209550">
                <a:tc>
                  <a:txBody>
                    <a:bodyPr/>
                    <a:lstStyle/>
                    <a:p>
                      <a:pPr algn="l" fontAlgn="t"/>
                      <a:r>
                        <a:rPr lang="en-GB" sz="1400" u="none" strike="noStrike" dirty="0">
                          <a:effectLst/>
                        </a:rPr>
                        <a:t>130 P207 </a:t>
                      </a:r>
                      <a:r>
                        <a:rPr lang="en-GB" sz="1400" u="none" strike="noStrike" dirty="0" err="1">
                          <a:effectLst/>
                        </a:rPr>
                        <a:t>Llwyneryr</a:t>
                      </a:r>
                      <a:r>
                        <a:rPr lang="en-GB" sz="1400" u="none" strike="noStrike" dirty="0">
                          <a:effectLst/>
                        </a:rPr>
                        <a:t> Domestics</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4</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3</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75.00</a:t>
                      </a:r>
                      <a:endParaRPr lang="en-GB" sz="1400" b="1" i="0" u="none" strike="noStrike" dirty="0">
                        <a:solidFill>
                          <a:srgbClr val="000000"/>
                        </a:solidFill>
                        <a:effectLst/>
                        <a:latin typeface="Calibri" panose="020F0502020204030204" pitchFamily="34" charset="0"/>
                      </a:endParaRPr>
                    </a:p>
                  </a:txBody>
                  <a:tcPr marL="6350" marR="6350" marT="6350" marB="0">
                    <a:solidFill>
                      <a:srgbClr val="FFC000"/>
                    </a:solidFill>
                  </a:tcPr>
                </a:tc>
                <a:extLst>
                  <a:ext uri="{0D108BD9-81ED-4DB2-BD59-A6C34878D82A}">
                    <a16:rowId xmlns:a16="http://schemas.microsoft.com/office/drawing/2014/main" val="1679195729"/>
                  </a:ext>
                </a:extLst>
              </a:tr>
              <a:tr h="209550">
                <a:tc>
                  <a:txBody>
                    <a:bodyPr/>
                    <a:lstStyle/>
                    <a:p>
                      <a:pPr algn="l" fontAlgn="t"/>
                      <a:r>
                        <a:rPr lang="en-GB" sz="1400" u="none" strike="noStrike" dirty="0">
                          <a:effectLst/>
                        </a:rPr>
                        <a:t>130 P213 NPTH Catering</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23</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17</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73.91</a:t>
                      </a:r>
                      <a:endParaRPr lang="en-GB" sz="1400" b="1" i="0" u="none" strike="noStrike" dirty="0">
                        <a:solidFill>
                          <a:srgbClr val="000000"/>
                        </a:solidFill>
                        <a:effectLst/>
                        <a:latin typeface="Calibri" panose="020F0502020204030204" pitchFamily="34" charset="0"/>
                      </a:endParaRPr>
                    </a:p>
                  </a:txBody>
                  <a:tcPr marL="6350" marR="6350" marT="6350" marB="0">
                    <a:solidFill>
                      <a:srgbClr val="FFC000"/>
                    </a:solidFill>
                  </a:tcPr>
                </a:tc>
                <a:extLst>
                  <a:ext uri="{0D108BD9-81ED-4DB2-BD59-A6C34878D82A}">
                    <a16:rowId xmlns:a16="http://schemas.microsoft.com/office/drawing/2014/main" val="1966020676"/>
                  </a:ext>
                </a:extLst>
              </a:tr>
              <a:tr h="209550">
                <a:tc>
                  <a:txBody>
                    <a:bodyPr/>
                    <a:lstStyle/>
                    <a:p>
                      <a:pPr algn="l" fontAlgn="t"/>
                      <a:r>
                        <a:rPr lang="en-GB" sz="1400" u="none" strike="noStrike" dirty="0">
                          <a:effectLst/>
                        </a:rPr>
                        <a:t>130 P214 NPTH Community Domestics</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11</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9</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81.82</a:t>
                      </a:r>
                      <a:endParaRPr lang="en-GB" sz="1400" b="1" i="0" u="none" strike="noStrike" dirty="0">
                        <a:solidFill>
                          <a:srgbClr val="000000"/>
                        </a:solidFill>
                        <a:effectLst/>
                        <a:latin typeface="Calibri" panose="020F0502020204030204" pitchFamily="34" charset="0"/>
                      </a:endParaRPr>
                    </a:p>
                  </a:txBody>
                  <a:tcPr marL="6350" marR="6350" marT="6350" marB="0">
                    <a:solidFill>
                      <a:srgbClr val="FFC000"/>
                    </a:solidFill>
                  </a:tcPr>
                </a:tc>
                <a:extLst>
                  <a:ext uri="{0D108BD9-81ED-4DB2-BD59-A6C34878D82A}">
                    <a16:rowId xmlns:a16="http://schemas.microsoft.com/office/drawing/2014/main" val="2043043310"/>
                  </a:ext>
                </a:extLst>
              </a:tr>
              <a:tr h="209550">
                <a:tc>
                  <a:txBody>
                    <a:bodyPr/>
                    <a:lstStyle/>
                    <a:p>
                      <a:pPr algn="l" fontAlgn="t"/>
                      <a:r>
                        <a:rPr lang="en-GB" sz="1400" u="none" strike="noStrike" dirty="0">
                          <a:effectLst/>
                        </a:rPr>
                        <a:t>130 P216 NPTH Hotel Services Management</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3</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2</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66.67</a:t>
                      </a:r>
                      <a:endParaRPr lang="en-GB" sz="1400" b="1" i="0" u="none" strike="noStrike" dirty="0">
                        <a:solidFill>
                          <a:srgbClr val="000000"/>
                        </a:solidFill>
                        <a:effectLst/>
                        <a:latin typeface="Calibri" panose="020F0502020204030204" pitchFamily="34" charset="0"/>
                      </a:endParaRPr>
                    </a:p>
                  </a:txBody>
                  <a:tcPr marL="6350" marR="6350" marT="6350" marB="0">
                    <a:solidFill>
                      <a:srgbClr val="FFC000"/>
                    </a:solidFill>
                  </a:tcPr>
                </a:tc>
                <a:extLst>
                  <a:ext uri="{0D108BD9-81ED-4DB2-BD59-A6C34878D82A}">
                    <a16:rowId xmlns:a16="http://schemas.microsoft.com/office/drawing/2014/main" val="2151409814"/>
                  </a:ext>
                </a:extLst>
              </a:tr>
              <a:tr h="209550">
                <a:tc>
                  <a:txBody>
                    <a:bodyPr/>
                    <a:lstStyle/>
                    <a:p>
                      <a:pPr algn="l" fontAlgn="t"/>
                      <a:r>
                        <a:rPr lang="en-GB" sz="1400" u="none" strike="noStrike" dirty="0">
                          <a:effectLst/>
                        </a:rPr>
                        <a:t>130 P217 NPTH Housekeeping</a:t>
                      </a:r>
                      <a:endParaRPr lang="en-GB" sz="1400" b="0" i="0" u="none" strike="noStrike" dirty="0">
                        <a:solidFill>
                          <a:srgbClr val="000000"/>
                        </a:solidFill>
                        <a:effectLst/>
                        <a:latin typeface="Calibri" panose="020F0502020204030204" pitchFamily="34" charset="0"/>
                      </a:endParaRPr>
                    </a:p>
                  </a:txBody>
                  <a:tcPr marL="6350" marR="6350" marT="6350" marB="0">
                    <a:solidFill>
                      <a:srgbClr val="00BC62"/>
                    </a:solidFill>
                  </a:tcPr>
                </a:tc>
                <a:tc>
                  <a:txBody>
                    <a:bodyPr/>
                    <a:lstStyle/>
                    <a:p>
                      <a:pPr algn="r" fontAlgn="t"/>
                      <a:r>
                        <a:rPr lang="en-GB" sz="1400" u="none" strike="noStrike" dirty="0">
                          <a:effectLst/>
                        </a:rPr>
                        <a:t>118</a:t>
                      </a:r>
                      <a:endParaRPr lang="en-GB" sz="1400" b="0" i="0" u="none" strike="noStrike" dirty="0">
                        <a:solidFill>
                          <a:srgbClr val="000000"/>
                        </a:solidFill>
                        <a:effectLst/>
                        <a:latin typeface="Calibri" panose="020F0502020204030204" pitchFamily="34" charset="0"/>
                      </a:endParaRPr>
                    </a:p>
                  </a:txBody>
                  <a:tcPr marL="6350" marR="6350" marT="6350" marB="0">
                    <a:solidFill>
                      <a:srgbClr val="00B050"/>
                    </a:solidFill>
                  </a:tcPr>
                </a:tc>
                <a:tc>
                  <a:txBody>
                    <a:bodyPr/>
                    <a:lstStyle/>
                    <a:p>
                      <a:pPr algn="r" fontAlgn="t"/>
                      <a:r>
                        <a:rPr lang="en-GB" sz="1400" u="none" strike="noStrike" dirty="0">
                          <a:effectLst/>
                        </a:rPr>
                        <a:t>107</a:t>
                      </a:r>
                      <a:endParaRPr lang="en-GB" sz="1400" b="0" i="0" u="none" strike="noStrike" dirty="0">
                        <a:solidFill>
                          <a:srgbClr val="000000"/>
                        </a:solidFill>
                        <a:effectLst/>
                        <a:latin typeface="Calibri" panose="020F0502020204030204" pitchFamily="34" charset="0"/>
                      </a:endParaRPr>
                    </a:p>
                  </a:txBody>
                  <a:tcPr marL="6350" marR="6350" marT="6350" marB="0">
                    <a:solidFill>
                      <a:srgbClr val="00B050"/>
                    </a:solidFill>
                  </a:tcPr>
                </a:tc>
                <a:tc>
                  <a:txBody>
                    <a:bodyPr/>
                    <a:lstStyle/>
                    <a:p>
                      <a:pPr algn="r" fontAlgn="t"/>
                      <a:r>
                        <a:rPr lang="en-GB" sz="1400" u="none" strike="noStrike" dirty="0">
                          <a:effectLst/>
                        </a:rPr>
                        <a:t>90.68</a:t>
                      </a:r>
                      <a:endParaRPr lang="en-GB" sz="1400" b="1" i="0" u="none" strike="noStrike" dirty="0">
                        <a:solidFill>
                          <a:srgbClr val="FFFFFF"/>
                        </a:solidFill>
                        <a:effectLst/>
                        <a:latin typeface="Calibri" panose="020F0502020204030204" pitchFamily="34" charset="0"/>
                      </a:endParaRPr>
                    </a:p>
                  </a:txBody>
                  <a:tcPr marL="6350" marR="6350" marT="6350" marB="0">
                    <a:solidFill>
                      <a:srgbClr val="00B050"/>
                    </a:solidFill>
                  </a:tcPr>
                </a:tc>
                <a:extLst>
                  <a:ext uri="{0D108BD9-81ED-4DB2-BD59-A6C34878D82A}">
                    <a16:rowId xmlns:a16="http://schemas.microsoft.com/office/drawing/2014/main" val="1676900980"/>
                  </a:ext>
                </a:extLst>
              </a:tr>
              <a:tr h="209550">
                <a:tc>
                  <a:txBody>
                    <a:bodyPr/>
                    <a:lstStyle/>
                    <a:p>
                      <a:pPr algn="l" fontAlgn="t"/>
                      <a:r>
                        <a:rPr lang="en-GB" sz="1400" u="none" strike="noStrike" dirty="0">
                          <a:effectLst/>
                        </a:rPr>
                        <a:t>130 P218 NPT Laundry &amp; Linen</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5</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2</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40.00</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0000"/>
                    </a:solidFill>
                  </a:tcPr>
                </a:tc>
                <a:extLst>
                  <a:ext uri="{0D108BD9-81ED-4DB2-BD59-A6C34878D82A}">
                    <a16:rowId xmlns:a16="http://schemas.microsoft.com/office/drawing/2014/main" val="4178425162"/>
                  </a:ext>
                </a:extLst>
              </a:tr>
              <a:tr h="209550">
                <a:tc>
                  <a:txBody>
                    <a:bodyPr/>
                    <a:lstStyle/>
                    <a:p>
                      <a:pPr algn="l" fontAlgn="t"/>
                      <a:r>
                        <a:rPr lang="en-GB" sz="1400" u="none" strike="noStrike" dirty="0">
                          <a:effectLst/>
                        </a:rPr>
                        <a:t>130 P220 NPTH Portering &amp; Security</a:t>
                      </a:r>
                      <a:endParaRPr lang="en-GB" sz="1400" b="0" i="0" u="none" strike="noStrike" dirty="0">
                        <a:solidFill>
                          <a:srgbClr val="000000"/>
                        </a:solidFill>
                        <a:effectLst/>
                        <a:latin typeface="Calibri" panose="020F0502020204030204" pitchFamily="34" charset="0"/>
                      </a:endParaRPr>
                    </a:p>
                  </a:txBody>
                  <a:tcPr marL="6350" marR="6350" marT="6350" marB="0">
                    <a:solidFill>
                      <a:srgbClr val="00B050"/>
                    </a:solidFill>
                  </a:tcPr>
                </a:tc>
                <a:tc>
                  <a:txBody>
                    <a:bodyPr/>
                    <a:lstStyle/>
                    <a:p>
                      <a:pPr algn="r" fontAlgn="t"/>
                      <a:r>
                        <a:rPr lang="en-GB" sz="1400" u="none" strike="noStrike" dirty="0">
                          <a:effectLst/>
                        </a:rPr>
                        <a:t>26</a:t>
                      </a:r>
                      <a:endParaRPr lang="en-GB" sz="1400" b="0" i="0" u="none" strike="noStrike" dirty="0">
                        <a:solidFill>
                          <a:srgbClr val="000000"/>
                        </a:solidFill>
                        <a:effectLst/>
                        <a:latin typeface="Calibri" panose="020F0502020204030204" pitchFamily="34" charset="0"/>
                      </a:endParaRPr>
                    </a:p>
                  </a:txBody>
                  <a:tcPr marL="6350" marR="6350" marT="6350" marB="0">
                    <a:solidFill>
                      <a:srgbClr val="00B050"/>
                    </a:solidFill>
                  </a:tcPr>
                </a:tc>
                <a:tc>
                  <a:txBody>
                    <a:bodyPr/>
                    <a:lstStyle/>
                    <a:p>
                      <a:pPr algn="r" fontAlgn="t"/>
                      <a:r>
                        <a:rPr lang="en-GB" sz="1400" u="none" strike="noStrike" dirty="0">
                          <a:effectLst/>
                        </a:rPr>
                        <a:t>22</a:t>
                      </a:r>
                      <a:endParaRPr lang="en-GB" sz="1400" b="0" i="0" u="none" strike="noStrike" dirty="0">
                        <a:solidFill>
                          <a:srgbClr val="000000"/>
                        </a:solidFill>
                        <a:effectLst/>
                        <a:latin typeface="Calibri" panose="020F0502020204030204" pitchFamily="34" charset="0"/>
                      </a:endParaRPr>
                    </a:p>
                  </a:txBody>
                  <a:tcPr marL="6350" marR="6350" marT="6350" marB="0">
                    <a:solidFill>
                      <a:srgbClr val="00B050"/>
                    </a:solidFill>
                  </a:tcPr>
                </a:tc>
                <a:tc>
                  <a:txBody>
                    <a:bodyPr/>
                    <a:lstStyle/>
                    <a:p>
                      <a:pPr algn="r" fontAlgn="t"/>
                      <a:r>
                        <a:rPr lang="en-GB" sz="1400" u="none" strike="noStrike" dirty="0">
                          <a:effectLst/>
                        </a:rPr>
                        <a:t>84.62</a:t>
                      </a:r>
                      <a:endParaRPr lang="en-GB" sz="1400" b="1" i="0" u="none" strike="noStrike" dirty="0">
                        <a:solidFill>
                          <a:srgbClr val="000000"/>
                        </a:solidFill>
                        <a:effectLst/>
                        <a:latin typeface="Calibri" panose="020F0502020204030204" pitchFamily="34" charset="0"/>
                      </a:endParaRPr>
                    </a:p>
                  </a:txBody>
                  <a:tcPr marL="6350" marR="6350" marT="6350" marB="0">
                    <a:solidFill>
                      <a:srgbClr val="00B050"/>
                    </a:solidFill>
                  </a:tcPr>
                </a:tc>
                <a:extLst>
                  <a:ext uri="{0D108BD9-81ED-4DB2-BD59-A6C34878D82A}">
                    <a16:rowId xmlns:a16="http://schemas.microsoft.com/office/drawing/2014/main" val="2545388967"/>
                  </a:ext>
                </a:extLst>
              </a:tr>
              <a:tr h="209550">
                <a:tc>
                  <a:txBody>
                    <a:bodyPr/>
                    <a:lstStyle/>
                    <a:p>
                      <a:pPr algn="l" fontAlgn="t"/>
                      <a:r>
                        <a:rPr lang="en-GB" sz="1400" u="none" strike="noStrike" dirty="0">
                          <a:effectLst/>
                        </a:rPr>
                        <a:t>130 P234 Tonna Hotel Services</a:t>
                      </a:r>
                      <a:endParaRPr lang="en-GB" sz="1400" b="0" i="0" u="none" strike="noStrike" dirty="0">
                        <a:solidFill>
                          <a:srgbClr val="000000"/>
                        </a:solidFill>
                        <a:effectLst/>
                        <a:latin typeface="Calibri" panose="020F0502020204030204" pitchFamily="34" charset="0"/>
                      </a:endParaRPr>
                    </a:p>
                  </a:txBody>
                  <a:tcPr marL="6350" marR="6350" marT="6350" marB="0">
                    <a:solidFill>
                      <a:srgbClr val="00BC62"/>
                    </a:solidFill>
                  </a:tcPr>
                </a:tc>
                <a:tc>
                  <a:txBody>
                    <a:bodyPr/>
                    <a:lstStyle/>
                    <a:p>
                      <a:pPr algn="r" fontAlgn="t"/>
                      <a:r>
                        <a:rPr lang="en-GB" sz="1400" u="none" strike="noStrike" dirty="0">
                          <a:effectLst/>
                        </a:rPr>
                        <a:t>15</a:t>
                      </a:r>
                      <a:endParaRPr lang="en-GB" sz="1400" b="0" i="0" u="none" strike="noStrike" dirty="0">
                        <a:solidFill>
                          <a:srgbClr val="000000"/>
                        </a:solidFill>
                        <a:effectLst/>
                        <a:latin typeface="Calibri" panose="020F0502020204030204" pitchFamily="34" charset="0"/>
                      </a:endParaRPr>
                    </a:p>
                  </a:txBody>
                  <a:tcPr marL="6350" marR="6350" marT="6350" marB="0">
                    <a:solidFill>
                      <a:srgbClr val="00BC62"/>
                    </a:solidFill>
                  </a:tcPr>
                </a:tc>
                <a:tc>
                  <a:txBody>
                    <a:bodyPr/>
                    <a:lstStyle/>
                    <a:p>
                      <a:pPr algn="r" fontAlgn="t"/>
                      <a:r>
                        <a:rPr lang="en-GB" sz="1400" u="none" strike="noStrike" dirty="0">
                          <a:effectLst/>
                        </a:rPr>
                        <a:t>15</a:t>
                      </a:r>
                      <a:endParaRPr lang="en-GB" sz="1400" b="0" i="0" u="none" strike="noStrike" dirty="0">
                        <a:solidFill>
                          <a:srgbClr val="000000"/>
                        </a:solidFill>
                        <a:effectLst/>
                        <a:latin typeface="Calibri" panose="020F0502020204030204" pitchFamily="34" charset="0"/>
                      </a:endParaRPr>
                    </a:p>
                  </a:txBody>
                  <a:tcPr marL="6350" marR="6350" marT="6350" marB="0">
                    <a:solidFill>
                      <a:srgbClr val="00BC62"/>
                    </a:solidFill>
                  </a:tcPr>
                </a:tc>
                <a:tc>
                  <a:txBody>
                    <a:bodyPr/>
                    <a:lstStyle/>
                    <a:p>
                      <a:pPr algn="r" fontAlgn="t"/>
                      <a:r>
                        <a:rPr lang="en-GB" sz="1400" u="none" strike="noStrike" dirty="0">
                          <a:effectLst/>
                        </a:rPr>
                        <a:t>100.00</a:t>
                      </a:r>
                      <a:endParaRPr lang="en-GB" sz="1400" b="1" i="0" u="none" strike="noStrike" dirty="0">
                        <a:solidFill>
                          <a:srgbClr val="FFFFFF"/>
                        </a:solidFill>
                        <a:effectLst/>
                        <a:latin typeface="Calibri" panose="020F0502020204030204" pitchFamily="34" charset="0"/>
                      </a:endParaRPr>
                    </a:p>
                  </a:txBody>
                  <a:tcPr marL="6350" marR="6350" marT="6350" marB="0">
                    <a:solidFill>
                      <a:srgbClr val="00BC62"/>
                    </a:solidFill>
                  </a:tcPr>
                </a:tc>
                <a:extLst>
                  <a:ext uri="{0D108BD9-81ED-4DB2-BD59-A6C34878D82A}">
                    <a16:rowId xmlns:a16="http://schemas.microsoft.com/office/drawing/2014/main" val="2616502393"/>
                  </a:ext>
                </a:extLst>
              </a:tr>
              <a:tr h="209550">
                <a:tc>
                  <a:txBody>
                    <a:bodyPr/>
                    <a:lstStyle/>
                    <a:p>
                      <a:pPr algn="l" fontAlgn="t"/>
                      <a:r>
                        <a:rPr lang="en-GB" sz="1400" u="none" strike="noStrike" dirty="0">
                          <a:effectLst/>
                        </a:rPr>
                        <a:t>130 P600 Singleton Catering</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84</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17</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20.24</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0000"/>
                    </a:solidFill>
                  </a:tcPr>
                </a:tc>
                <a:extLst>
                  <a:ext uri="{0D108BD9-81ED-4DB2-BD59-A6C34878D82A}">
                    <a16:rowId xmlns:a16="http://schemas.microsoft.com/office/drawing/2014/main" val="4017697838"/>
                  </a:ext>
                </a:extLst>
              </a:tr>
              <a:tr h="209550">
                <a:tc>
                  <a:txBody>
                    <a:bodyPr/>
                    <a:lstStyle/>
                    <a:p>
                      <a:pPr algn="l" fontAlgn="t"/>
                      <a:r>
                        <a:rPr lang="en-GB" sz="1400" u="none" strike="noStrike" dirty="0">
                          <a:effectLst/>
                        </a:rPr>
                        <a:t>130 P602 </a:t>
                      </a:r>
                      <a:r>
                        <a:rPr lang="en-GB" sz="1400" u="none" strike="noStrike" dirty="0" err="1">
                          <a:effectLst/>
                        </a:rPr>
                        <a:t>Cefn</a:t>
                      </a:r>
                      <a:r>
                        <a:rPr lang="en-GB" sz="1400" u="none" strike="noStrike" dirty="0">
                          <a:effectLst/>
                        </a:rPr>
                        <a:t> </a:t>
                      </a:r>
                      <a:r>
                        <a:rPr lang="en-GB" sz="1400" u="none" strike="noStrike" dirty="0" err="1">
                          <a:effectLst/>
                        </a:rPr>
                        <a:t>Coed</a:t>
                      </a:r>
                      <a:r>
                        <a:rPr lang="en-GB" sz="1400" u="none" strike="noStrike" dirty="0">
                          <a:effectLst/>
                        </a:rPr>
                        <a:t> Catering</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10</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0</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0.00</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0000"/>
                    </a:solidFill>
                  </a:tcPr>
                </a:tc>
                <a:extLst>
                  <a:ext uri="{0D108BD9-81ED-4DB2-BD59-A6C34878D82A}">
                    <a16:rowId xmlns:a16="http://schemas.microsoft.com/office/drawing/2014/main" val="3278248357"/>
                  </a:ext>
                </a:extLst>
              </a:tr>
              <a:tr h="209550">
                <a:tc>
                  <a:txBody>
                    <a:bodyPr/>
                    <a:lstStyle/>
                    <a:p>
                      <a:pPr algn="l" fontAlgn="t"/>
                      <a:r>
                        <a:rPr lang="en-GB" sz="1400" u="none" strike="noStrike" dirty="0">
                          <a:effectLst/>
                        </a:rPr>
                        <a:t>130 P603 Morriston Catering</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62</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10</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16.13</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0000"/>
                    </a:solidFill>
                  </a:tcPr>
                </a:tc>
                <a:extLst>
                  <a:ext uri="{0D108BD9-81ED-4DB2-BD59-A6C34878D82A}">
                    <a16:rowId xmlns:a16="http://schemas.microsoft.com/office/drawing/2014/main" val="3072627580"/>
                  </a:ext>
                </a:extLst>
              </a:tr>
              <a:tr h="209550">
                <a:tc>
                  <a:txBody>
                    <a:bodyPr/>
                    <a:lstStyle/>
                    <a:p>
                      <a:pPr algn="l" fontAlgn="t"/>
                      <a:r>
                        <a:rPr lang="en-GB" sz="1400" u="none" strike="noStrike" dirty="0">
                          <a:effectLst/>
                        </a:rPr>
                        <a:t>130 P610 Community Domestics</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11</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0</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0.00</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0000"/>
                    </a:solidFill>
                  </a:tcPr>
                </a:tc>
                <a:extLst>
                  <a:ext uri="{0D108BD9-81ED-4DB2-BD59-A6C34878D82A}">
                    <a16:rowId xmlns:a16="http://schemas.microsoft.com/office/drawing/2014/main" val="4011025873"/>
                  </a:ext>
                </a:extLst>
              </a:tr>
              <a:tr h="231132">
                <a:tc>
                  <a:txBody>
                    <a:bodyPr/>
                    <a:lstStyle/>
                    <a:p>
                      <a:pPr algn="l" fontAlgn="t"/>
                      <a:r>
                        <a:rPr lang="en-GB" sz="1400" u="none" strike="noStrike" dirty="0">
                          <a:effectLst/>
                        </a:rPr>
                        <a:t>130 P611 Singleton Domestics</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107</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86</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80.37</a:t>
                      </a:r>
                      <a:endParaRPr lang="en-GB" sz="1400" b="1" i="0" u="none" strike="noStrike" dirty="0">
                        <a:solidFill>
                          <a:srgbClr val="000000"/>
                        </a:solidFill>
                        <a:effectLst/>
                        <a:latin typeface="Calibri" panose="020F0502020204030204" pitchFamily="34" charset="0"/>
                      </a:endParaRPr>
                    </a:p>
                  </a:txBody>
                  <a:tcPr marL="6350" marR="6350" marT="6350" marB="0">
                    <a:solidFill>
                      <a:srgbClr val="FFC000"/>
                    </a:solidFill>
                  </a:tcPr>
                </a:tc>
                <a:extLst>
                  <a:ext uri="{0D108BD9-81ED-4DB2-BD59-A6C34878D82A}">
                    <a16:rowId xmlns:a16="http://schemas.microsoft.com/office/drawing/2014/main" val="3762739358"/>
                  </a:ext>
                </a:extLst>
              </a:tr>
              <a:tr h="209550">
                <a:tc>
                  <a:txBody>
                    <a:bodyPr/>
                    <a:lstStyle/>
                    <a:p>
                      <a:pPr algn="l" fontAlgn="t"/>
                      <a:r>
                        <a:rPr lang="en-GB" sz="1400" u="none" strike="noStrike" dirty="0">
                          <a:effectLst/>
                        </a:rPr>
                        <a:t>130 P612 Morriston Domestics</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211</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174</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82.46</a:t>
                      </a:r>
                      <a:endParaRPr lang="en-GB" sz="1400" b="1" i="0" u="none" strike="noStrike" dirty="0">
                        <a:solidFill>
                          <a:srgbClr val="000000"/>
                        </a:solidFill>
                        <a:effectLst/>
                        <a:latin typeface="Calibri" panose="020F0502020204030204" pitchFamily="34" charset="0"/>
                      </a:endParaRPr>
                    </a:p>
                  </a:txBody>
                  <a:tcPr marL="6350" marR="6350" marT="6350" marB="0">
                    <a:solidFill>
                      <a:srgbClr val="FFC000"/>
                    </a:solidFill>
                  </a:tcPr>
                </a:tc>
                <a:extLst>
                  <a:ext uri="{0D108BD9-81ED-4DB2-BD59-A6C34878D82A}">
                    <a16:rowId xmlns:a16="http://schemas.microsoft.com/office/drawing/2014/main" val="1101821115"/>
                  </a:ext>
                </a:extLst>
              </a:tr>
              <a:tr h="209550">
                <a:tc>
                  <a:txBody>
                    <a:bodyPr/>
                    <a:lstStyle/>
                    <a:p>
                      <a:pPr algn="l" fontAlgn="t"/>
                      <a:r>
                        <a:rPr lang="en-GB" sz="1400" u="none" strike="noStrike" dirty="0">
                          <a:effectLst/>
                        </a:rPr>
                        <a:t>130 P613 West Domestics Management</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100.00</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C000"/>
                    </a:solidFill>
                  </a:tcPr>
                </a:tc>
                <a:extLst>
                  <a:ext uri="{0D108BD9-81ED-4DB2-BD59-A6C34878D82A}">
                    <a16:rowId xmlns:a16="http://schemas.microsoft.com/office/drawing/2014/main" val="8907197"/>
                  </a:ext>
                </a:extLst>
              </a:tr>
              <a:tr h="209550">
                <a:tc>
                  <a:txBody>
                    <a:bodyPr/>
                    <a:lstStyle/>
                    <a:p>
                      <a:pPr algn="l" fontAlgn="t"/>
                      <a:r>
                        <a:rPr lang="en-GB" sz="1400" u="none" strike="noStrike" dirty="0">
                          <a:effectLst/>
                        </a:rPr>
                        <a:t>130 P620 Facilities Management</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10</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5</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C000"/>
                    </a:solidFill>
                  </a:tcPr>
                </a:tc>
                <a:tc>
                  <a:txBody>
                    <a:bodyPr/>
                    <a:lstStyle/>
                    <a:p>
                      <a:pPr algn="r" fontAlgn="t"/>
                      <a:r>
                        <a:rPr lang="en-GB" sz="1400" u="none" strike="noStrike" dirty="0">
                          <a:effectLst/>
                        </a:rPr>
                        <a:t>50.00</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C000"/>
                    </a:solidFill>
                  </a:tcPr>
                </a:tc>
                <a:extLst>
                  <a:ext uri="{0D108BD9-81ED-4DB2-BD59-A6C34878D82A}">
                    <a16:rowId xmlns:a16="http://schemas.microsoft.com/office/drawing/2014/main" val="189218"/>
                  </a:ext>
                </a:extLst>
              </a:tr>
              <a:tr h="209550">
                <a:tc>
                  <a:txBody>
                    <a:bodyPr/>
                    <a:lstStyle/>
                    <a:p>
                      <a:pPr algn="l" fontAlgn="t"/>
                      <a:r>
                        <a:rPr lang="en-GB" sz="1400" u="none" strike="noStrike" dirty="0">
                          <a:effectLst/>
                        </a:rPr>
                        <a:t>130 P624 Singleton Newsagent</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4</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0</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0.00</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0000"/>
                    </a:solidFill>
                  </a:tcPr>
                </a:tc>
                <a:extLst>
                  <a:ext uri="{0D108BD9-81ED-4DB2-BD59-A6C34878D82A}">
                    <a16:rowId xmlns:a16="http://schemas.microsoft.com/office/drawing/2014/main" val="3213533832"/>
                  </a:ext>
                </a:extLst>
              </a:tr>
              <a:tr h="209550">
                <a:tc>
                  <a:txBody>
                    <a:bodyPr/>
                    <a:lstStyle/>
                    <a:p>
                      <a:pPr algn="l" fontAlgn="t"/>
                      <a:r>
                        <a:rPr lang="en-GB" sz="1400" u="none" strike="noStrike" dirty="0">
                          <a:effectLst/>
                        </a:rPr>
                        <a:t>130 P625 Singleton Car Parks</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2</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0</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0.00</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0000"/>
                    </a:solidFill>
                  </a:tcPr>
                </a:tc>
                <a:extLst>
                  <a:ext uri="{0D108BD9-81ED-4DB2-BD59-A6C34878D82A}">
                    <a16:rowId xmlns:a16="http://schemas.microsoft.com/office/drawing/2014/main" val="4234442986"/>
                  </a:ext>
                </a:extLst>
              </a:tr>
              <a:tr h="209550">
                <a:tc>
                  <a:txBody>
                    <a:bodyPr/>
                    <a:lstStyle/>
                    <a:p>
                      <a:pPr algn="l" fontAlgn="t"/>
                      <a:r>
                        <a:rPr lang="en-GB" sz="1400" u="none" strike="noStrike" dirty="0">
                          <a:effectLst/>
                        </a:rPr>
                        <a:t>130 P627 Morriston Car Parking</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9</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11.11</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0000"/>
                    </a:solidFill>
                  </a:tcPr>
                </a:tc>
                <a:extLst>
                  <a:ext uri="{0D108BD9-81ED-4DB2-BD59-A6C34878D82A}">
                    <a16:rowId xmlns:a16="http://schemas.microsoft.com/office/drawing/2014/main" val="665214632"/>
                  </a:ext>
                </a:extLst>
              </a:tr>
              <a:tr h="209550">
                <a:tc>
                  <a:txBody>
                    <a:bodyPr/>
                    <a:lstStyle/>
                    <a:p>
                      <a:pPr algn="l" fontAlgn="t"/>
                      <a:r>
                        <a:rPr lang="en-GB" sz="1400" u="none" strike="noStrike" dirty="0">
                          <a:effectLst/>
                        </a:rPr>
                        <a:t>130 P629 </a:t>
                      </a:r>
                      <a:r>
                        <a:rPr lang="en-GB" sz="1400" u="none" strike="noStrike" dirty="0" err="1">
                          <a:effectLst/>
                        </a:rPr>
                        <a:t>MorrIston</a:t>
                      </a:r>
                      <a:r>
                        <a:rPr lang="en-GB" sz="1400" u="none" strike="noStrike" dirty="0">
                          <a:effectLst/>
                        </a:rPr>
                        <a:t> Accommodation</a:t>
                      </a:r>
                      <a:endParaRPr lang="en-GB" sz="1400" b="0" i="0" u="none" strike="noStrike" dirty="0">
                        <a:solidFill>
                          <a:srgbClr val="000000"/>
                        </a:solidFill>
                        <a:effectLst/>
                        <a:latin typeface="Calibri" panose="020F0502020204030204" pitchFamily="34" charset="0"/>
                      </a:endParaRPr>
                    </a:p>
                  </a:txBody>
                  <a:tcPr marL="6350" marR="6350" marT="6350" marB="0">
                    <a:lnB w="12700" cmpd="sng">
                      <a:noFill/>
                    </a:lnB>
                    <a:solidFill>
                      <a:srgbClr val="FF0000"/>
                    </a:solidFill>
                  </a:tcPr>
                </a:tc>
                <a:tc>
                  <a:txBody>
                    <a:bodyPr/>
                    <a:lstStyle/>
                    <a:p>
                      <a:pPr algn="r" fontAlgn="t"/>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0</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0.00</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0000"/>
                    </a:solidFill>
                  </a:tcPr>
                </a:tc>
                <a:extLst>
                  <a:ext uri="{0D108BD9-81ED-4DB2-BD59-A6C34878D82A}">
                    <a16:rowId xmlns:a16="http://schemas.microsoft.com/office/drawing/2014/main" val="3140762722"/>
                  </a:ext>
                </a:extLst>
              </a:tr>
              <a:tr h="209550">
                <a:tc>
                  <a:txBody>
                    <a:bodyPr/>
                    <a:lstStyle/>
                    <a:p>
                      <a:pPr algn="l" fontAlgn="t"/>
                      <a:r>
                        <a:rPr lang="en-GB" sz="1400" u="none" strike="noStrike" dirty="0">
                          <a:effectLst/>
                        </a:rPr>
                        <a:t>130 P640 </a:t>
                      </a:r>
                      <a:r>
                        <a:rPr lang="en-GB" sz="1400" u="none" strike="noStrike" dirty="0" err="1">
                          <a:effectLst/>
                        </a:rPr>
                        <a:t>Gorseinon</a:t>
                      </a:r>
                      <a:r>
                        <a:rPr lang="en-GB" sz="1400" u="none" strike="noStrike" dirty="0">
                          <a:effectLst/>
                        </a:rPr>
                        <a:t> Hotel Services</a:t>
                      </a:r>
                      <a:endParaRPr lang="en-GB" sz="1400" b="0" i="0" u="none" strike="noStrike" dirty="0">
                        <a:solidFill>
                          <a:srgbClr val="000000"/>
                        </a:solidFill>
                        <a:effectLst/>
                        <a:latin typeface="Calibri" panose="020F0502020204030204" pitchFamily="34" charset="0"/>
                      </a:endParaRPr>
                    </a:p>
                  </a:txBody>
                  <a:tcPr marL="6350" marR="6350" marT="635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0000"/>
                    </a:solidFill>
                  </a:tcPr>
                </a:tc>
                <a:tc>
                  <a:txBody>
                    <a:bodyPr/>
                    <a:lstStyle/>
                    <a:p>
                      <a:pPr algn="r" fontAlgn="t"/>
                      <a:r>
                        <a:rPr lang="en-GB" sz="1400" u="none" strike="noStrike" dirty="0">
                          <a:effectLst/>
                        </a:rPr>
                        <a:t>17</a:t>
                      </a:r>
                      <a:endParaRPr lang="en-GB" sz="1400" b="0" i="0" u="none" strike="noStrike" dirty="0">
                        <a:solidFill>
                          <a:srgbClr val="000000"/>
                        </a:solidFill>
                        <a:effectLst/>
                        <a:latin typeface="Calibri" panose="020F0502020204030204" pitchFamily="34" charset="0"/>
                      </a:endParaRPr>
                    </a:p>
                  </a:txBody>
                  <a:tcPr marL="6350" marR="6350" marT="6350" marB="0">
                    <a:lnL w="12700" cmpd="sng">
                      <a:noFill/>
                    </a:lnL>
                    <a:solidFill>
                      <a:srgbClr val="FF0000"/>
                    </a:solidFill>
                  </a:tcPr>
                </a:tc>
                <a:tc>
                  <a:txBody>
                    <a:bodyPr/>
                    <a:lstStyle/>
                    <a:p>
                      <a:pPr algn="r" fontAlgn="t"/>
                      <a:r>
                        <a:rPr lang="en-GB" sz="1400" u="none" strike="noStrike" dirty="0">
                          <a:effectLst/>
                        </a:rPr>
                        <a:t>0</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0.00</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0000"/>
                    </a:solidFill>
                  </a:tcPr>
                </a:tc>
                <a:extLst>
                  <a:ext uri="{0D108BD9-81ED-4DB2-BD59-A6C34878D82A}">
                    <a16:rowId xmlns:a16="http://schemas.microsoft.com/office/drawing/2014/main" val="1978112693"/>
                  </a:ext>
                </a:extLst>
              </a:tr>
              <a:tr h="209550">
                <a:tc>
                  <a:txBody>
                    <a:bodyPr/>
                    <a:lstStyle/>
                    <a:p>
                      <a:pPr algn="l" fontAlgn="t"/>
                      <a:r>
                        <a:rPr lang="en-GB" sz="1400" u="none" strike="noStrike" dirty="0">
                          <a:effectLst/>
                        </a:rPr>
                        <a:t>130 P643 </a:t>
                      </a:r>
                      <a:r>
                        <a:rPr lang="en-GB" sz="1400" u="none" strike="noStrike" dirty="0" err="1">
                          <a:effectLst/>
                        </a:rPr>
                        <a:t>Cefn</a:t>
                      </a:r>
                      <a:r>
                        <a:rPr lang="en-GB" sz="1400" u="none" strike="noStrike" dirty="0">
                          <a:effectLst/>
                        </a:rPr>
                        <a:t> </a:t>
                      </a:r>
                      <a:r>
                        <a:rPr lang="en-GB" sz="1400" u="none" strike="noStrike" dirty="0" err="1">
                          <a:effectLst/>
                        </a:rPr>
                        <a:t>Coed</a:t>
                      </a:r>
                      <a:r>
                        <a:rPr lang="en-GB" sz="1400" u="none" strike="noStrike" dirty="0">
                          <a:effectLst/>
                        </a:rPr>
                        <a:t> Hotel Services</a:t>
                      </a:r>
                      <a:endParaRPr lang="en-GB" sz="1400" b="0" i="0" u="none" strike="noStrike" dirty="0">
                        <a:solidFill>
                          <a:srgbClr val="000000"/>
                        </a:solidFill>
                        <a:effectLst/>
                        <a:latin typeface="Calibri" panose="020F0502020204030204" pitchFamily="34" charset="0"/>
                      </a:endParaRPr>
                    </a:p>
                  </a:txBody>
                  <a:tcPr marL="6350" marR="6350" marT="6350" marB="0">
                    <a:lnT w="12700" cmpd="sng">
                      <a:noFill/>
                    </a:lnT>
                    <a:solidFill>
                      <a:srgbClr val="FF0000"/>
                    </a:solidFill>
                  </a:tcPr>
                </a:tc>
                <a:tc>
                  <a:txBody>
                    <a:bodyPr/>
                    <a:lstStyle/>
                    <a:p>
                      <a:pPr algn="r" fontAlgn="t"/>
                      <a:r>
                        <a:rPr lang="en-GB" sz="1400" u="none" strike="noStrike" dirty="0">
                          <a:effectLst/>
                        </a:rPr>
                        <a:t>23</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3</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13.04</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0000"/>
                    </a:solidFill>
                  </a:tcPr>
                </a:tc>
                <a:extLst>
                  <a:ext uri="{0D108BD9-81ED-4DB2-BD59-A6C34878D82A}">
                    <a16:rowId xmlns:a16="http://schemas.microsoft.com/office/drawing/2014/main" val="2980426314"/>
                  </a:ext>
                </a:extLst>
              </a:tr>
              <a:tr h="209550">
                <a:tc>
                  <a:txBody>
                    <a:bodyPr/>
                    <a:lstStyle/>
                    <a:p>
                      <a:pPr algn="l" fontAlgn="t"/>
                      <a:r>
                        <a:rPr lang="en-GB" sz="1400" u="none" strike="noStrike" dirty="0">
                          <a:effectLst/>
                        </a:rPr>
                        <a:t>130 P652 Singleton Laundry and Linen</a:t>
                      </a:r>
                      <a:endParaRPr lang="en-GB" sz="1400" b="0" i="0" u="none" strike="noStrike" dirty="0">
                        <a:solidFill>
                          <a:srgbClr val="000000"/>
                        </a:solidFill>
                        <a:effectLst/>
                        <a:latin typeface="Calibri" panose="020F0502020204030204" pitchFamily="34" charset="0"/>
                      </a:endParaRPr>
                    </a:p>
                  </a:txBody>
                  <a:tcPr marL="6350" marR="6350" marT="6350" marB="0">
                    <a:solidFill>
                      <a:srgbClr val="00BC62"/>
                    </a:solidFill>
                  </a:tcPr>
                </a:tc>
                <a:tc>
                  <a:txBody>
                    <a:bodyPr/>
                    <a:lstStyle/>
                    <a:p>
                      <a:pPr algn="r" fontAlgn="t"/>
                      <a:r>
                        <a:rPr lang="en-GB" sz="1400" u="none" strike="noStrike" dirty="0">
                          <a:effectLst/>
                        </a:rPr>
                        <a:t>2</a:t>
                      </a:r>
                      <a:endParaRPr lang="en-GB" sz="1400" b="0" i="0" u="none" strike="noStrike" dirty="0">
                        <a:solidFill>
                          <a:srgbClr val="000000"/>
                        </a:solidFill>
                        <a:effectLst/>
                        <a:latin typeface="Calibri" panose="020F0502020204030204" pitchFamily="34" charset="0"/>
                      </a:endParaRPr>
                    </a:p>
                  </a:txBody>
                  <a:tcPr marL="6350" marR="6350" marT="6350" marB="0">
                    <a:solidFill>
                      <a:srgbClr val="00BC62"/>
                    </a:solidFill>
                  </a:tcPr>
                </a:tc>
                <a:tc>
                  <a:txBody>
                    <a:bodyPr/>
                    <a:lstStyle/>
                    <a:p>
                      <a:pPr algn="r" fontAlgn="t"/>
                      <a:r>
                        <a:rPr lang="en-GB" sz="1400" u="none" strike="noStrike" dirty="0">
                          <a:effectLst/>
                        </a:rPr>
                        <a:t>2</a:t>
                      </a:r>
                      <a:endParaRPr lang="en-GB" sz="1400" b="0" i="0" u="none" strike="noStrike" dirty="0">
                        <a:solidFill>
                          <a:srgbClr val="000000"/>
                        </a:solidFill>
                        <a:effectLst/>
                        <a:latin typeface="Calibri" panose="020F0502020204030204" pitchFamily="34" charset="0"/>
                      </a:endParaRPr>
                    </a:p>
                  </a:txBody>
                  <a:tcPr marL="6350" marR="6350" marT="6350" marB="0">
                    <a:solidFill>
                      <a:srgbClr val="00BC62"/>
                    </a:solidFill>
                  </a:tcPr>
                </a:tc>
                <a:tc>
                  <a:txBody>
                    <a:bodyPr/>
                    <a:lstStyle/>
                    <a:p>
                      <a:pPr algn="r" fontAlgn="t"/>
                      <a:r>
                        <a:rPr lang="en-GB" sz="1400" u="none" strike="noStrike" dirty="0">
                          <a:effectLst/>
                        </a:rPr>
                        <a:t>100.00</a:t>
                      </a:r>
                      <a:endParaRPr lang="en-GB" sz="1400" b="1" i="0" u="none" strike="noStrike" dirty="0">
                        <a:solidFill>
                          <a:srgbClr val="FFFFFF"/>
                        </a:solidFill>
                        <a:effectLst/>
                        <a:latin typeface="Calibri" panose="020F0502020204030204" pitchFamily="34" charset="0"/>
                      </a:endParaRPr>
                    </a:p>
                  </a:txBody>
                  <a:tcPr marL="6350" marR="6350" marT="6350" marB="0">
                    <a:solidFill>
                      <a:srgbClr val="00BC62"/>
                    </a:solidFill>
                  </a:tcPr>
                </a:tc>
                <a:extLst>
                  <a:ext uri="{0D108BD9-81ED-4DB2-BD59-A6C34878D82A}">
                    <a16:rowId xmlns:a16="http://schemas.microsoft.com/office/drawing/2014/main" val="1771872451"/>
                  </a:ext>
                </a:extLst>
              </a:tr>
              <a:tr h="209550">
                <a:tc>
                  <a:txBody>
                    <a:bodyPr/>
                    <a:lstStyle/>
                    <a:p>
                      <a:pPr algn="l" fontAlgn="t"/>
                      <a:r>
                        <a:rPr lang="en-GB" sz="1400" u="none" strike="noStrike" dirty="0">
                          <a:effectLst/>
                        </a:rPr>
                        <a:t>130 P653 Morriston Laundry &amp; Linen</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5</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0</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0.00</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0000"/>
                    </a:solidFill>
                  </a:tcPr>
                </a:tc>
                <a:extLst>
                  <a:ext uri="{0D108BD9-81ED-4DB2-BD59-A6C34878D82A}">
                    <a16:rowId xmlns:a16="http://schemas.microsoft.com/office/drawing/2014/main" val="1627676819"/>
                  </a:ext>
                </a:extLst>
              </a:tr>
              <a:tr h="185412">
                <a:tc>
                  <a:txBody>
                    <a:bodyPr/>
                    <a:lstStyle/>
                    <a:p>
                      <a:pPr algn="l" fontAlgn="t"/>
                      <a:r>
                        <a:rPr lang="en-GB" sz="1400" u="none" strike="noStrike" dirty="0">
                          <a:effectLst/>
                        </a:rPr>
                        <a:t>130 P660 Singleton Porters</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42</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4</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9.52</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0000"/>
                    </a:solidFill>
                  </a:tcPr>
                </a:tc>
                <a:extLst>
                  <a:ext uri="{0D108BD9-81ED-4DB2-BD59-A6C34878D82A}">
                    <a16:rowId xmlns:a16="http://schemas.microsoft.com/office/drawing/2014/main" val="3695355894"/>
                  </a:ext>
                </a:extLst>
              </a:tr>
              <a:tr h="209550">
                <a:tc>
                  <a:txBody>
                    <a:bodyPr/>
                    <a:lstStyle/>
                    <a:p>
                      <a:pPr algn="l" fontAlgn="t"/>
                      <a:r>
                        <a:rPr lang="en-GB" sz="1400" u="none" strike="noStrike" dirty="0">
                          <a:effectLst/>
                        </a:rPr>
                        <a:t>130 P661 Morriston Porters</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89</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4</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4.49</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0000"/>
                    </a:solidFill>
                  </a:tcPr>
                </a:tc>
                <a:extLst>
                  <a:ext uri="{0D108BD9-81ED-4DB2-BD59-A6C34878D82A}">
                    <a16:rowId xmlns:a16="http://schemas.microsoft.com/office/drawing/2014/main" val="3559370080"/>
                  </a:ext>
                </a:extLst>
              </a:tr>
              <a:tr h="209550">
                <a:tc>
                  <a:txBody>
                    <a:bodyPr/>
                    <a:lstStyle/>
                    <a:p>
                      <a:pPr algn="l" fontAlgn="t"/>
                      <a:r>
                        <a:rPr lang="en-GB" sz="1400" u="none" strike="noStrike" dirty="0">
                          <a:effectLst/>
                        </a:rPr>
                        <a:t>130 P662 West Portering Management Team</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5</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20.00</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0000"/>
                    </a:solidFill>
                  </a:tcPr>
                </a:tc>
                <a:extLst>
                  <a:ext uri="{0D108BD9-81ED-4DB2-BD59-A6C34878D82A}">
                    <a16:rowId xmlns:a16="http://schemas.microsoft.com/office/drawing/2014/main" val="4211702165"/>
                  </a:ext>
                </a:extLst>
              </a:tr>
              <a:tr h="209550">
                <a:tc>
                  <a:txBody>
                    <a:bodyPr/>
                    <a:lstStyle/>
                    <a:p>
                      <a:pPr algn="l" fontAlgn="t"/>
                      <a:r>
                        <a:rPr lang="en-GB" sz="1400" u="none" strike="noStrike" dirty="0">
                          <a:effectLst/>
                        </a:rPr>
                        <a:t>130 P663 </a:t>
                      </a:r>
                      <a:r>
                        <a:rPr lang="en-GB" sz="1400" u="none" strike="noStrike" dirty="0" err="1">
                          <a:effectLst/>
                        </a:rPr>
                        <a:t>Cefn</a:t>
                      </a:r>
                      <a:r>
                        <a:rPr lang="en-GB" sz="1400" u="none" strike="noStrike" dirty="0">
                          <a:effectLst/>
                        </a:rPr>
                        <a:t> </a:t>
                      </a:r>
                      <a:r>
                        <a:rPr lang="en-GB" sz="1400" u="none" strike="noStrike" dirty="0" err="1">
                          <a:effectLst/>
                        </a:rPr>
                        <a:t>Coed</a:t>
                      </a:r>
                      <a:r>
                        <a:rPr lang="en-GB" sz="1400" u="none" strike="noStrike" dirty="0">
                          <a:effectLst/>
                        </a:rPr>
                        <a:t> Porters</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3</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0</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0.00</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0000"/>
                    </a:solidFill>
                  </a:tcPr>
                </a:tc>
                <a:extLst>
                  <a:ext uri="{0D108BD9-81ED-4DB2-BD59-A6C34878D82A}">
                    <a16:rowId xmlns:a16="http://schemas.microsoft.com/office/drawing/2014/main" val="1995588563"/>
                  </a:ext>
                </a:extLst>
              </a:tr>
              <a:tr h="0">
                <a:tc>
                  <a:txBody>
                    <a:bodyPr/>
                    <a:lstStyle/>
                    <a:p>
                      <a:pPr algn="l" fontAlgn="t"/>
                      <a:r>
                        <a:rPr lang="en-GB" sz="1400" u="none" strike="noStrike" dirty="0">
                          <a:effectLst/>
                        </a:rPr>
                        <a:t>130 P671 Morriston Security</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12</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3</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25.00</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0000"/>
                    </a:solidFill>
                  </a:tcPr>
                </a:tc>
                <a:extLst>
                  <a:ext uri="{0D108BD9-81ED-4DB2-BD59-A6C34878D82A}">
                    <a16:rowId xmlns:a16="http://schemas.microsoft.com/office/drawing/2014/main" val="1096026927"/>
                  </a:ext>
                </a:extLst>
              </a:tr>
              <a:tr h="209550">
                <a:tc>
                  <a:txBody>
                    <a:bodyPr/>
                    <a:lstStyle/>
                    <a:p>
                      <a:pPr algn="l" fontAlgn="t"/>
                      <a:r>
                        <a:rPr lang="en-GB" sz="1400" u="none" strike="noStrike" dirty="0">
                          <a:effectLst/>
                        </a:rPr>
                        <a:t>130 P680 West &amp; Community Telephonists</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23</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4</a:t>
                      </a:r>
                      <a:endParaRPr lang="en-GB" sz="1400" b="0" i="0" u="none" strike="noStrike" dirty="0">
                        <a:solidFill>
                          <a:srgbClr val="000000"/>
                        </a:solidFill>
                        <a:effectLst/>
                        <a:latin typeface="Calibri" panose="020F0502020204030204" pitchFamily="34" charset="0"/>
                      </a:endParaRPr>
                    </a:p>
                  </a:txBody>
                  <a:tcPr marL="6350" marR="6350" marT="6350" marB="0">
                    <a:solidFill>
                      <a:srgbClr val="FF0000"/>
                    </a:solidFill>
                  </a:tcPr>
                </a:tc>
                <a:tc>
                  <a:txBody>
                    <a:bodyPr/>
                    <a:lstStyle/>
                    <a:p>
                      <a:pPr algn="r" fontAlgn="t"/>
                      <a:r>
                        <a:rPr lang="en-GB" sz="1400" u="none" strike="noStrike" dirty="0">
                          <a:effectLst/>
                        </a:rPr>
                        <a:t>17.39</a:t>
                      </a:r>
                      <a:endParaRPr lang="en-GB" sz="1400" b="1" i="0" u="none" strike="noStrike" dirty="0">
                        <a:solidFill>
                          <a:srgbClr val="FFFFFF"/>
                        </a:solidFill>
                        <a:effectLst/>
                        <a:latin typeface="Calibri" panose="020F0502020204030204" pitchFamily="34" charset="0"/>
                      </a:endParaRPr>
                    </a:p>
                  </a:txBody>
                  <a:tcPr marL="6350" marR="6350" marT="6350" marB="0">
                    <a:solidFill>
                      <a:srgbClr val="FF0000"/>
                    </a:solidFill>
                  </a:tcPr>
                </a:tc>
                <a:extLst>
                  <a:ext uri="{0D108BD9-81ED-4DB2-BD59-A6C34878D82A}">
                    <a16:rowId xmlns:a16="http://schemas.microsoft.com/office/drawing/2014/main" val="3604494917"/>
                  </a:ext>
                </a:extLst>
              </a:tr>
            </a:tbl>
          </a:graphicData>
        </a:graphic>
      </p:graphicFrame>
    </p:spTree>
    <p:extLst>
      <p:ext uri="{BB962C8B-B14F-4D97-AF65-F5344CB8AC3E}">
        <p14:creationId xmlns:p14="http://schemas.microsoft.com/office/powerpoint/2010/main" val="1154037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54792" y="829016"/>
            <a:ext cx="19010193" cy="361757"/>
          </a:xfrm>
        </p:spPr>
        <p:txBody>
          <a:bodyPr>
            <a:noAutofit/>
          </a:bodyPr>
          <a:lstStyle/>
          <a:p>
            <a:r>
              <a:rPr lang="pt-BR" sz="6596" dirty="0"/>
              <a:t>Next Steps</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1136650" y="2120233"/>
            <a:ext cx="17407811" cy="7068883"/>
          </a:xfrm>
        </p:spPr>
        <p:txBody>
          <a:bodyPr>
            <a:normAutofit fontScale="85000" lnSpcReduction="20000"/>
          </a:bodyPr>
          <a:lstStyle/>
          <a:p>
            <a:pPr marL="571500" indent="-571500">
              <a:buFont typeface="Arial" panose="020B0604020202020204" pitchFamily="34" charset="0"/>
              <a:buChar char="•"/>
            </a:pPr>
            <a:endParaRPr lang="pt-BR" sz="3958" dirty="0"/>
          </a:p>
          <a:p>
            <a:pPr marL="342900" lvl="0" indent="-342900">
              <a:buFont typeface="Arial" panose="020B0604020202020204" pitchFamily="34" charset="0"/>
              <a:buChar char="•"/>
            </a:pPr>
            <a:r>
              <a:rPr lang="en-US" sz="4000" dirty="0"/>
              <a:t>Each area with low compliance (red areas in previous chart) will focus on completing  their outstanding PADR’s. </a:t>
            </a:r>
          </a:p>
          <a:p>
            <a:pPr marL="342900" lvl="0" indent="-342900">
              <a:buFont typeface="Arial" panose="020B0604020202020204" pitchFamily="34" charset="0"/>
              <a:buChar char="•"/>
            </a:pPr>
            <a:endParaRPr lang="en-US" sz="4000" dirty="0"/>
          </a:p>
          <a:p>
            <a:pPr marL="342900" lvl="0" indent="-342900">
              <a:buFont typeface="Arial" panose="020B0604020202020204" pitchFamily="34" charset="0"/>
              <a:buChar char="•"/>
            </a:pPr>
            <a:r>
              <a:rPr lang="en-US" sz="4000" dirty="0"/>
              <a:t>Arrangements will be made for managers to have further PADR training in August and adopt group PADR’s. </a:t>
            </a:r>
          </a:p>
          <a:p>
            <a:pPr marL="342900" lvl="0" indent="-342900">
              <a:buFont typeface="Arial" panose="020B0604020202020204" pitchFamily="34" charset="0"/>
              <a:buChar char="•"/>
            </a:pPr>
            <a:endParaRPr lang="en-US" sz="4000" dirty="0"/>
          </a:p>
          <a:p>
            <a:pPr marL="342900" lvl="0" indent="-342900">
              <a:buFont typeface="Arial" panose="020B0604020202020204" pitchFamily="34" charset="0"/>
              <a:buChar char="•"/>
            </a:pPr>
            <a:r>
              <a:rPr lang="en-US" sz="4000" dirty="0"/>
              <a:t>Identify any barriers to completing PADR’s, such as workload issue, lack of tracking or clarity surrounding PADR process. </a:t>
            </a:r>
          </a:p>
          <a:p>
            <a:pPr marL="342900" lvl="0" indent="-342900">
              <a:buFont typeface="Arial" panose="020B0604020202020204" pitchFamily="34" charset="0"/>
              <a:buChar char="•"/>
            </a:pPr>
            <a:endParaRPr lang="en-US" sz="4000" dirty="0"/>
          </a:p>
          <a:p>
            <a:pPr marL="342900" lvl="0" indent="-342900">
              <a:buFont typeface="Arial" panose="020B0604020202020204" pitchFamily="34" charset="0"/>
              <a:buChar char="•"/>
            </a:pPr>
            <a:r>
              <a:rPr lang="en-US" sz="4000" dirty="0"/>
              <a:t>Ensure staggered PADR’s. </a:t>
            </a:r>
          </a:p>
          <a:p>
            <a:pPr lvl="0"/>
            <a:endParaRPr lang="en-US" sz="4000" dirty="0"/>
          </a:p>
          <a:p>
            <a:pPr marL="342900" lvl="0" indent="-342900">
              <a:buFont typeface="Arial" panose="020B0604020202020204" pitchFamily="34" charset="0"/>
              <a:buChar char="•"/>
            </a:pPr>
            <a:r>
              <a:rPr lang="en-US" sz="4000" dirty="0"/>
              <a:t>The management post redirected to undertake PADRS will work to support low compliance areas. </a:t>
            </a:r>
          </a:p>
          <a:p>
            <a:pPr marL="342900" lvl="0" indent="-342900">
              <a:buFont typeface="Arial" panose="020B0604020202020204" pitchFamily="34" charset="0"/>
              <a:buChar char="•"/>
            </a:pPr>
            <a:endParaRPr lang="en-US" sz="4000" dirty="0"/>
          </a:p>
          <a:p>
            <a:pPr marL="342900" lvl="0" indent="-342900">
              <a:buFont typeface="Arial" panose="020B0604020202020204" pitchFamily="34" charset="0"/>
              <a:buChar char="•"/>
            </a:pPr>
            <a:r>
              <a:rPr lang="en-US" sz="4000" dirty="0"/>
              <a:t>Monitoring of progress will be undertaken at board meetings on monthly basis. </a:t>
            </a:r>
          </a:p>
          <a:p>
            <a:pPr marL="342900" lvl="0" indent="-342900">
              <a:buFont typeface="Arial" panose="020B0604020202020204" pitchFamily="34" charset="0"/>
              <a:buChar char="•"/>
            </a:pPr>
            <a:endParaRPr lang="en-US" sz="4000" dirty="0">
              <a:solidFill>
                <a:schemeClr val="accent1">
                  <a:lumMod val="50000"/>
                </a:schemeClr>
              </a:solidFill>
              <a:latin typeface="+mn-lt"/>
            </a:endParaRPr>
          </a:p>
          <a:p>
            <a:pPr marL="342900" lvl="0" indent="-342900">
              <a:buFont typeface="Arial" panose="020B0604020202020204" pitchFamily="34" charset="0"/>
              <a:buChar char="•"/>
            </a:pPr>
            <a:endParaRPr lang="en-US" sz="4000" dirty="0">
              <a:solidFill>
                <a:schemeClr val="accent1">
                  <a:lumMod val="50000"/>
                </a:schemeClr>
              </a:solidFill>
              <a:latin typeface="+mn-lt"/>
            </a:endParaRPr>
          </a:p>
          <a:p>
            <a:endParaRPr lang="pt-BR" sz="4000" dirty="0">
              <a:solidFill>
                <a:schemeClr val="accent1">
                  <a:lumMod val="50000"/>
                </a:schemeClr>
              </a:solidFill>
            </a:endParaRPr>
          </a:p>
          <a:p>
            <a:endParaRPr lang="en-GB" sz="4000" dirty="0">
              <a:solidFill>
                <a:schemeClr val="accent1">
                  <a:lumMod val="50000"/>
                </a:schemeClr>
              </a:solidFill>
              <a:latin typeface="+mn-lt"/>
            </a:endParaRPr>
          </a:p>
          <a:p>
            <a:pPr marL="571500" indent="-571500">
              <a:buFont typeface="Arial" panose="020B0604020202020204" pitchFamily="34" charset="0"/>
              <a:buChar char="•"/>
            </a:pPr>
            <a:endParaRPr lang="pt-BR" sz="3958" dirty="0"/>
          </a:p>
        </p:txBody>
      </p:sp>
    </p:spTree>
    <p:extLst>
      <p:ext uri="{BB962C8B-B14F-4D97-AF65-F5344CB8AC3E}">
        <p14:creationId xmlns:p14="http://schemas.microsoft.com/office/powerpoint/2010/main" val="4324479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63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720261" y="563959"/>
            <a:ext cx="4225622" cy="1077119"/>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726920" y="9333274"/>
            <a:ext cx="3690675" cy="1141755"/>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12569100" y="1635008"/>
            <a:ext cx="8170768" cy="6670666"/>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1136650" y="2750081"/>
            <a:ext cx="14782800" cy="1094146"/>
          </a:xfrm>
          <a:prstGeom prst="rect">
            <a:avLst/>
          </a:prstGeom>
        </p:spPr>
        <p:txBody>
          <a:bodyPr vert="horz" wrap="square" lIns="0" tIns="11430" rIns="0" bIns="0" rtlCol="0">
            <a:spAutoFit/>
          </a:bodyPr>
          <a:lstStyle/>
          <a:p>
            <a:pPr marL="12700" marR="5080">
              <a:lnSpc>
                <a:spcPct val="100600"/>
              </a:lnSpc>
              <a:spcBef>
                <a:spcPts val="90"/>
              </a:spcBef>
            </a:pPr>
            <a:r>
              <a:rPr lang="en-GB" sz="7200" b="1" spc="15" dirty="0">
                <a:solidFill>
                  <a:srgbClr val="FFFFFF"/>
                </a:solidFill>
                <a:latin typeface="Arial Black" panose="020B0604020202020204" pitchFamily="34" charset="0"/>
                <a:cs typeface="Arial Black" panose="020B0604020202020204" pitchFamily="34" charset="0"/>
              </a:rPr>
              <a:t>Considerations/Conclusion</a:t>
            </a:r>
            <a:endParaRPr sz="7200" b="1" dirty="0">
              <a:latin typeface="Arial Black" panose="020B0604020202020204" pitchFamily="34" charset="0"/>
              <a:cs typeface="Arial Black" panose="020B0604020202020204" pitchFamily="34" charset="0"/>
            </a:endParaRPr>
          </a:p>
        </p:txBody>
      </p:sp>
      <p:sp>
        <p:nvSpPr>
          <p:cNvPr id="5" name="TextBox 4"/>
          <p:cNvSpPr txBox="1"/>
          <p:nvPr/>
        </p:nvSpPr>
        <p:spPr>
          <a:xfrm>
            <a:off x="2114220" y="6229036"/>
            <a:ext cx="10744200" cy="1446550"/>
          </a:xfrm>
          <a:prstGeom prst="rect">
            <a:avLst/>
          </a:prstGeom>
          <a:noFill/>
        </p:spPr>
        <p:txBody>
          <a:bodyPr wrap="square" rtlCol="0">
            <a:spAutoFit/>
          </a:bodyPr>
          <a:lstStyle/>
          <a:p>
            <a:endParaRPr lang="en-GB" sz="4400" b="1" dirty="0">
              <a:solidFill>
                <a:schemeClr val="bg1"/>
              </a:solidFill>
              <a:latin typeface="Arial" panose="020B0604020202020204" pitchFamily="34" charset="0"/>
              <a:cs typeface="Arial" panose="020B0604020202020204" pitchFamily="34" charset="0"/>
            </a:endParaRPr>
          </a:p>
          <a:p>
            <a:endParaRPr lang="en-GB" sz="4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25485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5DEAA-C400-F2CC-C1E0-FD6AA6CDFEFD}"/>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A378F1FE-0868-5850-C97C-90A31FBBDE87}"/>
              </a:ext>
            </a:extLst>
          </p:cNvPr>
          <p:cNvSpPr>
            <a:spLocks noGrp="1"/>
          </p:cNvSpPr>
          <p:nvPr>
            <p:ph sz="half" idx="1"/>
          </p:nvPr>
        </p:nvSpPr>
        <p:spPr>
          <a:xfrm>
            <a:off x="6089650" y="3010592"/>
            <a:ext cx="3836750" cy="4168084"/>
          </a:xfrm>
        </p:spPr>
        <p:txBody>
          <a:bodyPr/>
          <a:lstStyle/>
          <a:p>
            <a:endParaRPr lang="en-GB" dirty="0"/>
          </a:p>
        </p:txBody>
      </p:sp>
      <p:sp>
        <p:nvSpPr>
          <p:cNvPr id="4" name="Content Placeholder 3">
            <a:extLst>
              <a:ext uri="{FF2B5EF4-FFF2-40B4-BE49-F238E27FC236}">
                <a16:creationId xmlns:a16="http://schemas.microsoft.com/office/drawing/2014/main" id="{C97FE60B-691B-3CB9-E459-2A2F6BA80562}"/>
              </a:ext>
            </a:extLst>
          </p:cNvPr>
          <p:cNvSpPr>
            <a:spLocks noGrp="1"/>
          </p:cNvSpPr>
          <p:nvPr>
            <p:ph sz="half" idx="2"/>
          </p:nvPr>
        </p:nvSpPr>
        <p:spPr>
          <a:xfrm>
            <a:off x="10177701" y="3010592"/>
            <a:ext cx="3989150" cy="3101284"/>
          </a:xfrm>
        </p:spPr>
        <p:txBody>
          <a:bodyPr/>
          <a:lstStyle/>
          <a:p>
            <a:endParaRPr lang="en-GB" dirty="0"/>
          </a:p>
        </p:txBody>
      </p:sp>
      <p:sp>
        <p:nvSpPr>
          <p:cNvPr id="6" name="TextBox 5">
            <a:extLst>
              <a:ext uri="{FF2B5EF4-FFF2-40B4-BE49-F238E27FC236}">
                <a16:creationId xmlns:a16="http://schemas.microsoft.com/office/drawing/2014/main" id="{A78F27B2-998F-3701-9DCF-B063782C44D0}"/>
              </a:ext>
            </a:extLst>
          </p:cNvPr>
          <p:cNvSpPr txBox="1"/>
          <p:nvPr/>
        </p:nvSpPr>
        <p:spPr>
          <a:xfrm>
            <a:off x="159425" y="701675"/>
            <a:ext cx="15697200" cy="1323439"/>
          </a:xfrm>
          <a:prstGeom prst="rect">
            <a:avLst/>
          </a:prstGeom>
          <a:noFill/>
        </p:spPr>
        <p:txBody>
          <a:bodyPr wrap="square" rtlCol="0">
            <a:spAutoFit/>
          </a:bodyPr>
          <a:lstStyle/>
          <a:p>
            <a:r>
              <a:rPr lang="en-GB" sz="4000" b="1" dirty="0">
                <a:solidFill>
                  <a:schemeClr val="bg1"/>
                </a:solidFill>
                <a:latin typeface="Arial" panose="020B0604020202020204" pitchFamily="34" charset="0"/>
                <a:cs typeface="Arial" panose="020B0604020202020204" pitchFamily="34" charset="0"/>
              </a:rPr>
              <a:t>People Strategy 2024-2029; supporting the 10-year vision of a high-quality organisation</a:t>
            </a:r>
            <a:endParaRPr lang="en-GB" sz="4000" dirty="0"/>
          </a:p>
        </p:txBody>
      </p:sp>
      <p:grpSp>
        <p:nvGrpSpPr>
          <p:cNvPr id="7" name="Group 6">
            <a:extLst>
              <a:ext uri="{FF2B5EF4-FFF2-40B4-BE49-F238E27FC236}">
                <a16:creationId xmlns:a16="http://schemas.microsoft.com/office/drawing/2014/main" id="{85AB76D8-D1F7-045B-66EA-4E6F5B70840A}"/>
              </a:ext>
            </a:extLst>
          </p:cNvPr>
          <p:cNvGrpSpPr/>
          <p:nvPr/>
        </p:nvGrpSpPr>
        <p:grpSpPr>
          <a:xfrm>
            <a:off x="2800366" y="2378075"/>
            <a:ext cx="14754669" cy="4057705"/>
            <a:chOff x="959611" y="1700336"/>
            <a:chExt cx="9774014" cy="3191320"/>
          </a:xfrm>
        </p:grpSpPr>
        <p:grpSp>
          <p:nvGrpSpPr>
            <p:cNvPr id="8" name="Group 7">
              <a:extLst>
                <a:ext uri="{FF2B5EF4-FFF2-40B4-BE49-F238E27FC236}">
                  <a16:creationId xmlns:a16="http://schemas.microsoft.com/office/drawing/2014/main" id="{0F43BD6E-2AFF-F539-CBBE-82BAF0D0E815}"/>
                </a:ext>
              </a:extLst>
            </p:cNvPr>
            <p:cNvGrpSpPr/>
            <p:nvPr/>
          </p:nvGrpSpPr>
          <p:grpSpPr>
            <a:xfrm>
              <a:off x="959611" y="1700336"/>
              <a:ext cx="9774014" cy="3191320"/>
              <a:chOff x="959611" y="1700336"/>
              <a:chExt cx="9774014" cy="3191320"/>
            </a:xfrm>
          </p:grpSpPr>
          <p:grpSp>
            <p:nvGrpSpPr>
              <p:cNvPr id="11" name="Group 10">
                <a:extLst>
                  <a:ext uri="{FF2B5EF4-FFF2-40B4-BE49-F238E27FC236}">
                    <a16:creationId xmlns:a16="http://schemas.microsoft.com/office/drawing/2014/main" id="{2E681293-B536-993F-9EC0-DC4A7D17602D}"/>
                  </a:ext>
                </a:extLst>
              </p:cNvPr>
              <p:cNvGrpSpPr/>
              <p:nvPr/>
            </p:nvGrpSpPr>
            <p:grpSpPr>
              <a:xfrm>
                <a:off x="959611" y="1700336"/>
                <a:ext cx="9774014" cy="3191320"/>
                <a:chOff x="959611" y="1700336"/>
                <a:chExt cx="9774014" cy="3191320"/>
              </a:xfrm>
            </p:grpSpPr>
            <p:grpSp>
              <p:nvGrpSpPr>
                <p:cNvPr id="15" name="Group 14">
                  <a:extLst>
                    <a:ext uri="{FF2B5EF4-FFF2-40B4-BE49-F238E27FC236}">
                      <a16:creationId xmlns:a16="http://schemas.microsoft.com/office/drawing/2014/main" id="{47007167-C4FF-AD02-DD71-E9D79EE6A4CD}"/>
                    </a:ext>
                  </a:extLst>
                </p:cNvPr>
                <p:cNvGrpSpPr/>
                <p:nvPr/>
              </p:nvGrpSpPr>
              <p:grpSpPr>
                <a:xfrm>
                  <a:off x="959611" y="1700336"/>
                  <a:ext cx="9774014" cy="3191320"/>
                  <a:chOff x="959611" y="1700336"/>
                  <a:chExt cx="9774014" cy="3191320"/>
                </a:xfrm>
              </p:grpSpPr>
              <p:grpSp>
                <p:nvGrpSpPr>
                  <p:cNvPr id="17" name="Group 16">
                    <a:extLst>
                      <a:ext uri="{FF2B5EF4-FFF2-40B4-BE49-F238E27FC236}">
                        <a16:creationId xmlns:a16="http://schemas.microsoft.com/office/drawing/2014/main" id="{B7E71498-9A0D-EAD2-E75F-6A4AB2BE4F0E}"/>
                      </a:ext>
                    </a:extLst>
                  </p:cNvPr>
                  <p:cNvGrpSpPr/>
                  <p:nvPr/>
                </p:nvGrpSpPr>
                <p:grpSpPr>
                  <a:xfrm>
                    <a:off x="959611" y="1700336"/>
                    <a:ext cx="9774014" cy="3191320"/>
                    <a:chOff x="959611" y="1700336"/>
                    <a:chExt cx="9774014" cy="3191320"/>
                  </a:xfrm>
                </p:grpSpPr>
                <p:pic>
                  <p:nvPicPr>
                    <p:cNvPr id="19" name="Picture 18">
                      <a:extLst>
                        <a:ext uri="{FF2B5EF4-FFF2-40B4-BE49-F238E27FC236}">
                          <a16:creationId xmlns:a16="http://schemas.microsoft.com/office/drawing/2014/main" id="{0CB51942-3616-63CB-188F-18046106B12E}"/>
                        </a:ext>
                      </a:extLst>
                    </p:cNvPr>
                    <p:cNvPicPr>
                      <a:picLocks noChangeAspect="1"/>
                    </p:cNvPicPr>
                    <p:nvPr/>
                  </p:nvPicPr>
                  <p:blipFill>
                    <a:blip r:embed="rId2"/>
                    <a:stretch>
                      <a:fillRect/>
                    </a:stretch>
                  </p:blipFill>
                  <p:spPr>
                    <a:xfrm>
                      <a:off x="959611" y="1700336"/>
                      <a:ext cx="9774014" cy="3191320"/>
                    </a:xfrm>
                    <a:prstGeom prst="rect">
                      <a:avLst/>
                    </a:prstGeom>
                    <a:ln>
                      <a:solidFill>
                        <a:schemeClr val="bg1"/>
                      </a:solidFill>
                    </a:ln>
                  </p:spPr>
                </p:pic>
                <p:sp>
                  <p:nvSpPr>
                    <p:cNvPr id="20" name="Rectangle 19">
                      <a:extLst>
                        <a:ext uri="{FF2B5EF4-FFF2-40B4-BE49-F238E27FC236}">
                          <a16:creationId xmlns:a16="http://schemas.microsoft.com/office/drawing/2014/main" id="{7D99859E-15C4-88A2-549F-943D5AA473BE}"/>
                        </a:ext>
                      </a:extLst>
                    </p:cNvPr>
                    <p:cNvSpPr/>
                    <p:nvPr/>
                  </p:nvSpPr>
                  <p:spPr>
                    <a:xfrm>
                      <a:off x="1970116" y="1700336"/>
                      <a:ext cx="623455" cy="2078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dirty="0"/>
                    </a:p>
                  </p:txBody>
                </p:sp>
              </p:grpSp>
              <p:sp>
                <p:nvSpPr>
                  <p:cNvPr id="18" name="Rectangle 17">
                    <a:extLst>
                      <a:ext uri="{FF2B5EF4-FFF2-40B4-BE49-F238E27FC236}">
                        <a16:creationId xmlns:a16="http://schemas.microsoft.com/office/drawing/2014/main" id="{2376BD81-CB28-CE91-BEE5-787B128D8B0B}"/>
                      </a:ext>
                    </a:extLst>
                  </p:cNvPr>
                  <p:cNvSpPr/>
                  <p:nvPr/>
                </p:nvSpPr>
                <p:spPr>
                  <a:xfrm>
                    <a:off x="5104015" y="1700336"/>
                    <a:ext cx="490450" cy="2078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dirty="0"/>
                  </a:p>
                </p:txBody>
              </p:sp>
            </p:grpSp>
            <p:sp>
              <p:nvSpPr>
                <p:cNvPr id="16" name="Rectangle 15">
                  <a:extLst>
                    <a:ext uri="{FF2B5EF4-FFF2-40B4-BE49-F238E27FC236}">
                      <a16:creationId xmlns:a16="http://schemas.microsoft.com/office/drawing/2014/main" id="{0F11FC04-D142-D8A2-08B0-2A4FB84CF200}"/>
                    </a:ext>
                  </a:extLst>
                </p:cNvPr>
                <p:cNvSpPr/>
                <p:nvPr/>
              </p:nvSpPr>
              <p:spPr>
                <a:xfrm>
                  <a:off x="7481455" y="1700336"/>
                  <a:ext cx="399010" cy="1039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dirty="0"/>
                </a:p>
              </p:txBody>
            </p:sp>
          </p:grpSp>
          <p:sp>
            <p:nvSpPr>
              <p:cNvPr id="14" name="Rectangle 13">
                <a:extLst>
                  <a:ext uri="{FF2B5EF4-FFF2-40B4-BE49-F238E27FC236}">
                    <a16:creationId xmlns:a16="http://schemas.microsoft.com/office/drawing/2014/main" id="{A6836FCC-9A8E-0EC0-BACB-BB28A88225B1}"/>
                  </a:ext>
                </a:extLst>
              </p:cNvPr>
              <p:cNvSpPr/>
              <p:nvPr/>
            </p:nvSpPr>
            <p:spPr>
              <a:xfrm>
                <a:off x="959611" y="4405744"/>
                <a:ext cx="669684" cy="48591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dirty="0"/>
              </a:p>
            </p:txBody>
          </p:sp>
        </p:grpSp>
        <p:sp>
          <p:nvSpPr>
            <p:cNvPr id="10" name="Rectangle 9">
              <a:extLst>
                <a:ext uri="{FF2B5EF4-FFF2-40B4-BE49-F238E27FC236}">
                  <a16:creationId xmlns:a16="http://schemas.microsoft.com/office/drawing/2014/main" id="{A6C18C26-352D-DCED-789D-4B65D85285EE}"/>
                </a:ext>
              </a:extLst>
            </p:cNvPr>
            <p:cNvSpPr/>
            <p:nvPr/>
          </p:nvSpPr>
          <p:spPr>
            <a:xfrm>
              <a:off x="9044247" y="4571999"/>
              <a:ext cx="1404851" cy="3196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dirty="0"/>
            </a:p>
          </p:txBody>
        </p:sp>
      </p:grpSp>
      <p:pic>
        <p:nvPicPr>
          <p:cNvPr id="13" name="Picture 12"/>
          <p:cNvPicPr>
            <a:picLocks noChangeAspect="1"/>
          </p:cNvPicPr>
          <p:nvPr/>
        </p:nvPicPr>
        <p:blipFill>
          <a:blip r:embed="rId3"/>
          <a:stretch>
            <a:fillRect/>
          </a:stretch>
        </p:blipFill>
        <p:spPr>
          <a:xfrm>
            <a:off x="4952600" y="6902518"/>
            <a:ext cx="6110850" cy="2859991"/>
          </a:xfrm>
          <a:prstGeom prst="rect">
            <a:avLst/>
          </a:prstGeom>
        </p:spPr>
      </p:pic>
      <p:pic>
        <p:nvPicPr>
          <p:cNvPr id="24" name="Picture 23">
            <a:extLst>
              <a:ext uri="{FF2B5EF4-FFF2-40B4-BE49-F238E27FC236}">
                <a16:creationId xmlns:a16="http://schemas.microsoft.com/office/drawing/2014/main" id="{14912A58-302D-5153-5E6E-5C67CC29B955}"/>
              </a:ext>
            </a:extLst>
          </p:cNvPr>
          <p:cNvPicPr>
            <a:picLocks noChangeAspect="1"/>
          </p:cNvPicPr>
          <p:nvPr/>
        </p:nvPicPr>
        <p:blipFill>
          <a:blip r:embed="rId4"/>
          <a:stretch>
            <a:fillRect/>
          </a:stretch>
        </p:blipFill>
        <p:spPr>
          <a:xfrm>
            <a:off x="11869009" y="6911019"/>
            <a:ext cx="6112800" cy="2786048"/>
          </a:xfrm>
          <a:prstGeom prst="rect">
            <a:avLst/>
          </a:prstGeom>
        </p:spPr>
      </p:pic>
    </p:spTree>
    <p:extLst>
      <p:ext uri="{BB962C8B-B14F-4D97-AF65-F5344CB8AC3E}">
        <p14:creationId xmlns:p14="http://schemas.microsoft.com/office/powerpoint/2010/main" val="26596282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54792" y="829016"/>
            <a:ext cx="19010193" cy="361757"/>
          </a:xfrm>
        </p:spPr>
        <p:txBody>
          <a:bodyPr>
            <a:noAutofit/>
          </a:bodyPr>
          <a:lstStyle/>
          <a:p>
            <a:r>
              <a:rPr lang="pt-BR" sz="6596" dirty="0"/>
              <a:t>Conclusions &amp; Considerations</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654792" y="2301875"/>
            <a:ext cx="17407811" cy="7068883"/>
          </a:xfrm>
        </p:spPr>
        <p:txBody>
          <a:bodyPr>
            <a:normAutofit fontScale="25000" lnSpcReduction="20000"/>
          </a:bodyPr>
          <a:lstStyle/>
          <a:p>
            <a:pPr marL="742950" indent="-742950">
              <a:buFont typeface="Arial" panose="020B0604020202020204" pitchFamily="34" charset="0"/>
              <a:buChar char="•"/>
            </a:pPr>
            <a:r>
              <a:rPr lang="en-GB" sz="12300" dirty="0">
                <a:effectLst/>
                <a:latin typeface="Arial" panose="020B0604020202020204" pitchFamily="34" charset="0"/>
                <a:ea typeface="Calibri" panose="020F0502020204030204" pitchFamily="34" charset="0"/>
                <a:cs typeface="Times New Roman" panose="02020603050405020304" pitchFamily="18" charset="0"/>
              </a:rPr>
              <a:t>5.08%  improvement in PADR compliance (67.24% July 2023 to 72.32% June 2024) but still below the WG tier 1 target of 85%</a:t>
            </a:r>
            <a:endParaRPr lang="pt-BR" sz="12300" dirty="0"/>
          </a:p>
          <a:p>
            <a:pPr marL="742950" indent="-742950">
              <a:buFont typeface="Arial" panose="020B0604020202020204" pitchFamily="34" charset="0"/>
              <a:buChar char="•"/>
            </a:pPr>
            <a:endParaRPr lang="pt-BR" sz="12300" dirty="0"/>
          </a:p>
          <a:p>
            <a:pPr marL="742950" indent="-742950">
              <a:buFont typeface="Arial" panose="020B0604020202020204" pitchFamily="34" charset="0"/>
              <a:buChar char="•"/>
            </a:pPr>
            <a:r>
              <a:rPr lang="pt-BR" sz="12300" dirty="0"/>
              <a:t>Assurance there is still a focus on PADR compliance and working in collaboration with HR BP’s to ensure there is continued improvement asan integral part of the regular performance reviews within Service Groups and Directorates</a:t>
            </a:r>
          </a:p>
          <a:p>
            <a:pPr marL="742950" indent="-742950">
              <a:buFont typeface="Arial" panose="020B0604020202020204" pitchFamily="34" charset="0"/>
              <a:buChar char="•"/>
            </a:pPr>
            <a:endParaRPr lang="pt-BR" sz="12300" dirty="0"/>
          </a:p>
          <a:p>
            <a:pPr marL="742950" indent="-742950">
              <a:buFont typeface="Arial" panose="020B0604020202020204" pitchFamily="34" charset="0"/>
              <a:buChar char="•"/>
            </a:pPr>
            <a:r>
              <a:rPr lang="pt-BR" sz="12300" dirty="0"/>
              <a:t>Recognise that operational pressures will continue to be a challenge in the year ahead and this may impede progress on our PADR compliance </a:t>
            </a:r>
          </a:p>
          <a:p>
            <a:pPr marL="742950" indent="-742950">
              <a:buFont typeface="Arial" panose="020B0604020202020204" pitchFamily="34" charset="0"/>
              <a:buChar char="•"/>
            </a:pPr>
            <a:endParaRPr lang="pt-BR" sz="12300" dirty="0"/>
          </a:p>
          <a:p>
            <a:pPr marL="742950" indent="-742950">
              <a:buFont typeface="Arial" panose="020B0604020202020204" pitchFamily="34" charset="0"/>
              <a:buChar char="•"/>
            </a:pPr>
            <a:r>
              <a:rPr lang="pt-BR" sz="12300" dirty="0"/>
              <a:t>Continue to support staff through the education programmes as part of the education and learning offering and target training in line with PADR compliance</a:t>
            </a:r>
          </a:p>
          <a:p>
            <a:pPr marL="742950" indent="-742950">
              <a:buFont typeface="Arial" panose="020B0604020202020204" pitchFamily="34" charset="0"/>
              <a:buChar char="•"/>
            </a:pPr>
            <a:endParaRPr lang="pt-BR" sz="12300" dirty="0"/>
          </a:p>
          <a:p>
            <a:pPr marL="742950" indent="-742950">
              <a:buFont typeface="Arial" panose="020B0604020202020204" pitchFamily="34" charset="0"/>
              <a:buChar char="•"/>
            </a:pPr>
            <a:r>
              <a:rPr lang="pt-BR" sz="12300" dirty="0"/>
              <a:t>Identify creative ways to support managers to access learning in a blended and flexible way</a:t>
            </a:r>
          </a:p>
          <a:p>
            <a:pPr marL="742950" indent="-742950">
              <a:buFont typeface="Arial" panose="020B0604020202020204" pitchFamily="34" charset="0"/>
              <a:buChar char="•"/>
            </a:pPr>
            <a:endParaRPr lang="pt-BR" sz="12300" dirty="0"/>
          </a:p>
          <a:p>
            <a:pPr marL="742950" indent="-742950">
              <a:buFont typeface="Arial" panose="020B0604020202020204" pitchFamily="34" charset="0"/>
              <a:buChar char="•"/>
            </a:pPr>
            <a:r>
              <a:rPr lang="pt-BR" sz="12300" dirty="0"/>
              <a:t>The deep dive presented today illustrates the challenges, opportunities and actions for improvement </a:t>
            </a:r>
          </a:p>
          <a:p>
            <a:pPr marL="742950" indent="-742950">
              <a:buFont typeface="Arial" panose="020B0604020202020204" pitchFamily="34" charset="0"/>
              <a:buChar char="•"/>
            </a:pPr>
            <a:endParaRPr lang="pt-BR" sz="5800" dirty="0"/>
          </a:p>
          <a:p>
            <a:endParaRPr lang="pt-BR" sz="5800" dirty="0"/>
          </a:p>
          <a:p>
            <a:pPr marL="742950" indent="-742950">
              <a:buFont typeface="Arial" panose="020B0604020202020204" pitchFamily="34" charset="0"/>
              <a:buChar char="•"/>
            </a:pPr>
            <a:endParaRPr lang="pt-BR" sz="3958" dirty="0"/>
          </a:p>
          <a:p>
            <a:endParaRPr lang="pt-BR" sz="3958" dirty="0"/>
          </a:p>
          <a:p>
            <a:r>
              <a:rPr lang="pt-BR" sz="3958" dirty="0"/>
              <a:t> </a:t>
            </a:r>
          </a:p>
          <a:p>
            <a:endParaRPr lang="pt-BR" sz="3958" dirty="0"/>
          </a:p>
        </p:txBody>
      </p:sp>
    </p:spTree>
    <p:extLst>
      <p:ext uri="{BB962C8B-B14F-4D97-AF65-F5344CB8AC3E}">
        <p14:creationId xmlns:p14="http://schemas.microsoft.com/office/powerpoint/2010/main" val="42714733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sp>
        <p:nvSpPr>
          <p:cNvPr id="3" name="object 3"/>
          <p:cNvSpPr txBox="1"/>
          <p:nvPr/>
        </p:nvSpPr>
        <p:spPr>
          <a:xfrm>
            <a:off x="527050" y="3163341"/>
            <a:ext cx="10703388" cy="1214371"/>
          </a:xfrm>
          <a:prstGeom prst="rect">
            <a:avLst/>
          </a:prstGeom>
        </p:spPr>
        <p:txBody>
          <a:bodyPr vert="horz" wrap="square" lIns="0" tIns="11430" rIns="0" bIns="0" rtlCol="0">
            <a:spAutoFit/>
          </a:bodyPr>
          <a:lstStyle/>
          <a:p>
            <a:pPr marL="12700" marR="5080">
              <a:lnSpc>
                <a:spcPct val="100600"/>
              </a:lnSpc>
              <a:spcBef>
                <a:spcPts val="90"/>
              </a:spcBef>
            </a:pPr>
            <a:r>
              <a:rPr lang="en-GB" sz="8000" b="1" spc="15" dirty="0">
                <a:solidFill>
                  <a:schemeClr val="bg1"/>
                </a:solidFill>
                <a:latin typeface="Arial Black" panose="020B0604020202020204" pitchFamily="34" charset="0"/>
                <a:cs typeface="Arial Black" panose="020B0604020202020204" pitchFamily="34" charset="0"/>
              </a:rPr>
              <a:t>Diolch / Thank You</a:t>
            </a:r>
          </a:p>
        </p:txBody>
      </p:sp>
      <p:pic>
        <p:nvPicPr>
          <p:cNvPr id="46" name="Picture 45">
            <a:extLst>
              <a:ext uri="{FF2B5EF4-FFF2-40B4-BE49-F238E27FC236}">
                <a16:creationId xmlns:a16="http://schemas.microsoft.com/office/drawing/2014/main" id="{078693CB-840E-BB48-6165-0634B66C2A6A}"/>
              </a:ext>
            </a:extLst>
          </p:cNvPr>
          <p:cNvPicPr>
            <a:picLocks noChangeAspect="1"/>
          </p:cNvPicPr>
          <p:nvPr/>
        </p:nvPicPr>
        <p:blipFill>
          <a:blip r:embed="rId2"/>
          <a:stretch>
            <a:fillRect/>
          </a:stretch>
        </p:blipFill>
        <p:spPr>
          <a:xfrm>
            <a:off x="700660" y="563269"/>
            <a:ext cx="4225622" cy="1077119"/>
          </a:xfrm>
          <a:prstGeom prst="rect">
            <a:avLst/>
          </a:prstGeom>
        </p:spPr>
      </p:pic>
      <p:pic>
        <p:nvPicPr>
          <p:cNvPr id="5" name="Picture 4">
            <a:extLst>
              <a:ext uri="{FF2B5EF4-FFF2-40B4-BE49-F238E27FC236}">
                <a16:creationId xmlns:a16="http://schemas.microsoft.com/office/drawing/2014/main" id="{2FB59ED6-D684-434A-9CCF-04C6D4106F2E}"/>
              </a:ext>
            </a:extLst>
          </p:cNvPr>
          <p:cNvPicPr>
            <a:picLocks noChangeAspect="1"/>
          </p:cNvPicPr>
          <p:nvPr/>
        </p:nvPicPr>
        <p:blipFill>
          <a:blip r:embed="rId3"/>
          <a:stretch>
            <a:fillRect/>
          </a:stretch>
        </p:blipFill>
        <p:spPr>
          <a:xfrm rot="10605549">
            <a:off x="10778021" y="4057243"/>
            <a:ext cx="11138144" cy="9093250"/>
          </a:xfrm>
          <a:prstGeom prst="rect">
            <a:avLst/>
          </a:prstGeom>
        </p:spPr>
      </p:pic>
      <p:pic>
        <p:nvPicPr>
          <p:cNvPr id="4" name="Content Placeholder 9" descr="A black background with white text&#10;&#10;Description automatically generated">
            <a:extLst>
              <a:ext uri="{FF2B5EF4-FFF2-40B4-BE49-F238E27FC236}">
                <a16:creationId xmlns:a16="http://schemas.microsoft.com/office/drawing/2014/main" id="{3099319D-9956-E8CE-5C17-F4788CC3B256}"/>
              </a:ext>
            </a:extLst>
          </p:cNvPr>
          <p:cNvPicPr>
            <a:picLocks noChangeAspect="1"/>
          </p:cNvPicPr>
          <p:nvPr/>
        </p:nvPicPr>
        <p:blipFill>
          <a:blip r:embed="rId4"/>
          <a:stretch>
            <a:fillRect/>
          </a:stretch>
        </p:blipFill>
        <p:spPr>
          <a:xfrm>
            <a:off x="726920" y="9333274"/>
            <a:ext cx="3690675" cy="1141755"/>
          </a:xfrm>
          <a:prstGeom prst="rect">
            <a:avLst/>
          </a:prstGeom>
        </p:spPr>
      </p:pic>
      <p:sp>
        <p:nvSpPr>
          <p:cNvPr id="6" name="TextBox 5"/>
          <p:cNvSpPr txBox="1"/>
          <p:nvPr/>
        </p:nvSpPr>
        <p:spPr>
          <a:xfrm>
            <a:off x="527050" y="5197475"/>
            <a:ext cx="12649200" cy="707886"/>
          </a:xfrm>
          <a:prstGeom prst="rect">
            <a:avLst/>
          </a:prstGeom>
          <a:noFill/>
        </p:spPr>
        <p:txBody>
          <a:bodyPr wrap="square" rtlCol="0">
            <a:spAutoFit/>
          </a:bodyPr>
          <a:lstStyle/>
          <a:p>
            <a:r>
              <a:rPr lang="en-GB" sz="4000" dirty="0">
                <a:solidFill>
                  <a:schemeClr val="bg1"/>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982279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54792" y="829016"/>
            <a:ext cx="19010193" cy="361757"/>
          </a:xfrm>
        </p:spPr>
        <p:txBody>
          <a:bodyPr>
            <a:noAutofit/>
          </a:bodyPr>
          <a:lstStyle/>
          <a:p>
            <a:r>
              <a:rPr lang="pt-BR" sz="6000" dirty="0"/>
              <a:t>Personal Appraisal Development Review (PADR) </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797636" y="2517995"/>
            <a:ext cx="17407811" cy="7068883"/>
          </a:xfrm>
        </p:spPr>
        <p:txBody>
          <a:bodyPr>
            <a:normAutofit lnSpcReduction="10000"/>
          </a:bodyPr>
          <a:lstStyle/>
          <a:p>
            <a:pPr marL="457200" lvl="0" indent="-457200">
              <a:lnSpc>
                <a:spcPct val="115000"/>
              </a:lnSpc>
              <a:spcAft>
                <a:spcPts val="800"/>
              </a:spcAft>
              <a:buFont typeface="Arial" panose="020B0604020202020204" pitchFamily="34" charset="0"/>
              <a:buChar char="•"/>
              <a:tabLst>
                <a:tab pos="457200" algn="l"/>
              </a:tabLst>
            </a:pPr>
            <a:r>
              <a:rPr lang="pt-BR" sz="3500" kern="100" dirty="0">
                <a:effectLst/>
                <a:ea typeface="Aptos" panose="020B0004020202020204" pitchFamily="34" charset="0"/>
              </a:rPr>
              <a:t>Swansea Bay Univeristy Health Board (SBUHB) recognises that its employees are the most valuable resource in providing excellent care to its patients and service users</a:t>
            </a:r>
            <a:r>
              <a:rPr lang="pt-BR" sz="3500" kern="100" dirty="0">
                <a:ea typeface="Aptos" panose="020B0004020202020204" pitchFamily="34" charset="0"/>
              </a:rPr>
              <a:t> </a:t>
            </a:r>
            <a:r>
              <a:rPr lang="pt-BR" sz="3500" kern="100" dirty="0">
                <a:effectLst/>
                <a:ea typeface="Aptos" panose="020B0004020202020204" pitchFamily="34" charset="0"/>
              </a:rPr>
              <a:t>and are critical to the effective and efficient provision of good health care services (PADR Policy)</a:t>
            </a:r>
            <a:endParaRPr lang="en-GB" sz="3500" kern="100" dirty="0">
              <a:effectLst/>
              <a:ea typeface="Aptos" panose="020B0004020202020204" pitchFamily="34" charset="0"/>
            </a:endParaRPr>
          </a:p>
          <a:p>
            <a:pPr marL="457200" lvl="0" indent="-457200">
              <a:lnSpc>
                <a:spcPct val="115000"/>
              </a:lnSpc>
              <a:spcAft>
                <a:spcPts val="800"/>
              </a:spcAft>
              <a:buFont typeface="Arial" panose="020B0604020202020204" pitchFamily="34" charset="0"/>
              <a:buChar char="•"/>
              <a:tabLst>
                <a:tab pos="457200" algn="l"/>
              </a:tabLst>
            </a:pPr>
            <a:r>
              <a:rPr lang="pt-BR" sz="3500" kern="100" dirty="0">
                <a:effectLst/>
                <a:ea typeface="Aptos" panose="020B0004020202020204" pitchFamily="34" charset="0"/>
              </a:rPr>
              <a:t>We would like to share with you the current PADR training offered by the Education and Learning team including data of the numbers of training places booked, numbers of attendees, and the feedback received from colleagues who attended the training.</a:t>
            </a:r>
            <a:endParaRPr lang="en-GB" sz="3500" kern="100" dirty="0">
              <a:effectLst/>
              <a:ea typeface="Aptos" panose="020B0004020202020204" pitchFamily="34" charset="0"/>
            </a:endParaRPr>
          </a:p>
          <a:p>
            <a:pPr marL="457200" lvl="0" indent="-457200">
              <a:lnSpc>
                <a:spcPct val="115000"/>
              </a:lnSpc>
              <a:spcAft>
                <a:spcPts val="800"/>
              </a:spcAft>
              <a:buFont typeface="Arial" panose="020B0604020202020204" pitchFamily="34" charset="0"/>
              <a:buChar char="•"/>
              <a:tabLst>
                <a:tab pos="457200" algn="l"/>
              </a:tabLst>
            </a:pPr>
            <a:r>
              <a:rPr lang="pt-BR" sz="3500" kern="100" dirty="0">
                <a:ea typeface="Aptos" panose="020B0004020202020204" pitchFamily="34" charset="0"/>
              </a:rPr>
              <a:t>Deep Dive into Estates and Support Services to</a:t>
            </a:r>
            <a:r>
              <a:rPr lang="pt-BR" sz="3500" kern="100" dirty="0">
                <a:effectLst/>
                <a:ea typeface="Aptos" panose="020B0004020202020204" pitchFamily="34" charset="0"/>
              </a:rPr>
              <a:t> highlight the current PADR completion position, identify the current challenges and opportunities. </a:t>
            </a:r>
            <a:endParaRPr lang="en-GB" sz="3500" kern="100" dirty="0">
              <a:effectLst/>
              <a:ea typeface="Aptos" panose="020B0004020202020204" pitchFamily="34" charset="0"/>
            </a:endParaRPr>
          </a:p>
          <a:p>
            <a:pPr marL="457200" lvl="0" indent="-457200">
              <a:lnSpc>
                <a:spcPct val="115000"/>
              </a:lnSpc>
              <a:spcAft>
                <a:spcPts val="800"/>
              </a:spcAft>
              <a:buFont typeface="Arial" panose="020B0604020202020204" pitchFamily="34" charset="0"/>
              <a:buChar char="•"/>
              <a:tabLst>
                <a:tab pos="457200" algn="l"/>
              </a:tabLst>
            </a:pPr>
            <a:r>
              <a:rPr lang="pt-BR" sz="3500" kern="100" dirty="0">
                <a:effectLst/>
                <a:ea typeface="Aptos" panose="020B0004020202020204" pitchFamily="34" charset="0"/>
              </a:rPr>
              <a:t>To share action plan for improvement within deep dive area.</a:t>
            </a:r>
            <a:endParaRPr lang="pt-BR" sz="3958" dirty="0"/>
          </a:p>
          <a:p>
            <a:pPr marL="753923" indent="-753923">
              <a:buFont typeface="Arial" panose="020B0604020202020204" pitchFamily="34" charset="0"/>
              <a:buChar char="•"/>
            </a:pPr>
            <a:endParaRPr lang="pt-BR" sz="3958" dirty="0"/>
          </a:p>
        </p:txBody>
      </p:sp>
    </p:spTree>
    <p:extLst>
      <p:ext uri="{BB962C8B-B14F-4D97-AF65-F5344CB8AC3E}">
        <p14:creationId xmlns:p14="http://schemas.microsoft.com/office/powerpoint/2010/main" val="1763281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54792" y="829016"/>
            <a:ext cx="19010193" cy="361757"/>
          </a:xfrm>
        </p:spPr>
        <p:txBody>
          <a:bodyPr>
            <a:noAutofit/>
          </a:bodyPr>
          <a:lstStyle/>
          <a:p>
            <a:r>
              <a:rPr lang="pt-BR" sz="6596" dirty="0"/>
              <a:t>Current PADR Compliance SBUHB Wide </a:t>
            </a:r>
          </a:p>
        </p:txBody>
      </p:sp>
      <p:sp>
        <p:nvSpPr>
          <p:cNvPr id="10" name="Rectangle 5">
            <a:extLst>
              <a:ext uri="{FF2B5EF4-FFF2-40B4-BE49-F238E27FC236}">
                <a16:creationId xmlns:a16="http://schemas.microsoft.com/office/drawing/2014/main" id="{7861A8A5-1813-504C-615A-655F6E8F9754}"/>
              </a:ext>
            </a:extLst>
          </p:cNvPr>
          <p:cNvSpPr>
            <a:spLocks noChangeArrowheads="1"/>
          </p:cNvSpPr>
          <p:nvPr/>
        </p:nvSpPr>
        <p:spPr bwMode="auto">
          <a:xfrm flipV="1">
            <a:off x="2736850" y="4435474"/>
            <a:ext cx="86868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sp>
        <p:nvSpPr>
          <p:cNvPr id="12" name="Rectangle 6">
            <a:extLst>
              <a:ext uri="{FF2B5EF4-FFF2-40B4-BE49-F238E27FC236}">
                <a16:creationId xmlns:a16="http://schemas.microsoft.com/office/drawing/2014/main" id="{A0014BB8-FF99-8118-CC6D-189C9291353C}"/>
              </a:ext>
            </a:extLst>
          </p:cNvPr>
          <p:cNvSpPr>
            <a:spLocks noChangeArrowheads="1"/>
          </p:cNvSpPr>
          <p:nvPr/>
        </p:nvSpPr>
        <p:spPr bwMode="auto">
          <a:xfrm flipV="1">
            <a:off x="2736850" y="8429624"/>
            <a:ext cx="86868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sp>
        <p:nvSpPr>
          <p:cNvPr id="17" name="TextBox 16">
            <a:extLst>
              <a:ext uri="{FF2B5EF4-FFF2-40B4-BE49-F238E27FC236}">
                <a16:creationId xmlns:a16="http://schemas.microsoft.com/office/drawing/2014/main" id="{16475E8C-7609-7D66-24ED-55F7AA6EC1D0}"/>
              </a:ext>
            </a:extLst>
          </p:cNvPr>
          <p:cNvSpPr txBox="1"/>
          <p:nvPr/>
        </p:nvSpPr>
        <p:spPr>
          <a:xfrm>
            <a:off x="2584450" y="9396050"/>
            <a:ext cx="15697200" cy="523220"/>
          </a:xfrm>
          <a:prstGeom prst="rect">
            <a:avLst/>
          </a:prstGeom>
          <a:noFill/>
        </p:spPr>
        <p:txBody>
          <a:bodyPr wrap="square" rtlCol="0">
            <a:spAutoFit/>
          </a:bodyPr>
          <a:lstStyle/>
          <a:p>
            <a:pPr algn="ctr"/>
            <a:r>
              <a:rPr lang="en-GB" sz="2800" dirty="0">
                <a:solidFill>
                  <a:srgbClr val="FF0000"/>
                </a:solidFill>
              </a:rPr>
              <a:t>WG Compliance Target 85%</a:t>
            </a:r>
          </a:p>
        </p:txBody>
      </p:sp>
      <p:graphicFrame>
        <p:nvGraphicFramePr>
          <p:cNvPr id="5" name="Chart 4">
            <a:extLst>
              <a:ext uri="{FF2B5EF4-FFF2-40B4-BE49-F238E27FC236}">
                <a16:creationId xmlns:a16="http://schemas.microsoft.com/office/drawing/2014/main" id="{64B4993D-EE5C-ED3E-AB74-EF8485D9FB36}"/>
              </a:ext>
            </a:extLst>
          </p:cNvPr>
          <p:cNvGraphicFramePr/>
          <p:nvPr>
            <p:extLst>
              <p:ext uri="{D42A27DB-BD31-4B8C-83A1-F6EECF244321}">
                <p14:modId xmlns:p14="http://schemas.microsoft.com/office/powerpoint/2010/main" val="512655687"/>
              </p:ext>
            </p:extLst>
          </p:nvPr>
        </p:nvGraphicFramePr>
        <p:xfrm>
          <a:off x="1670050" y="1920876"/>
          <a:ext cx="17145000" cy="747517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38298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54792" y="829016"/>
            <a:ext cx="19010193" cy="361757"/>
          </a:xfrm>
        </p:spPr>
        <p:txBody>
          <a:bodyPr>
            <a:noAutofit/>
          </a:bodyPr>
          <a:lstStyle/>
          <a:p>
            <a:r>
              <a:rPr lang="pt-BR" sz="6596" dirty="0"/>
              <a:t>PADR Training Offering</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1136650" y="2120233"/>
            <a:ext cx="17407811" cy="7068883"/>
          </a:xfrm>
        </p:spPr>
        <p:txBody>
          <a:bodyPr>
            <a:noAutofit/>
          </a:bodyPr>
          <a:lstStyle/>
          <a:p>
            <a:pPr marL="571500" indent="-571500">
              <a:buFont typeface="Arial" panose="020B0604020202020204" pitchFamily="34" charset="0"/>
              <a:buChar char="•"/>
            </a:pPr>
            <a:r>
              <a:rPr lang="pt-BR" sz="3200" dirty="0"/>
              <a:t>PADR Training is currently delivered by the Education &amp; Learning Team via our Managers Pathway development programme and dedicated standalone sessions that staff can book to attend.</a:t>
            </a:r>
          </a:p>
          <a:p>
            <a:pPr marL="571500" indent="-571500">
              <a:buFont typeface="Arial" panose="020B0604020202020204" pitchFamily="34" charset="0"/>
              <a:buChar char="•"/>
            </a:pPr>
            <a:r>
              <a:rPr lang="en-GB" sz="3200" dirty="0">
                <a:effectLst/>
                <a:ea typeface="Aptos" panose="020B0004020202020204" pitchFamily="34" charset="0"/>
              </a:rPr>
              <a:t>The aim and objective of the training is to provide the essential skills and knowledge to enable managers/reviewers and supervisors to conduct a meaningful and effective PADR.</a:t>
            </a:r>
          </a:p>
          <a:p>
            <a:pPr marL="571500" indent="-571500">
              <a:buFont typeface="Arial" panose="020B0604020202020204" pitchFamily="34" charset="0"/>
              <a:buChar char="•"/>
            </a:pPr>
            <a:r>
              <a:rPr lang="en-GB" sz="3200" dirty="0">
                <a:ea typeface="Aptos" panose="020B0004020202020204" pitchFamily="34" charset="0"/>
              </a:rPr>
              <a:t>The programme content includes:</a:t>
            </a:r>
          </a:p>
          <a:p>
            <a:pPr marL="1702384" lvl="1" indent="-571500">
              <a:buFont typeface="+mj-lt"/>
              <a:buAutoNum type="arabicPeriod"/>
            </a:pPr>
            <a:r>
              <a:rPr lang="en-GB" sz="3200" dirty="0">
                <a:latin typeface="Arial" panose="020B0604020202020204" pitchFamily="34" charset="0"/>
                <a:ea typeface="Aptos" panose="020B0004020202020204" pitchFamily="34" charset="0"/>
                <a:cs typeface="Arial" panose="020B0604020202020204" pitchFamily="34" charset="0"/>
              </a:rPr>
              <a:t>understanding what a PADR is</a:t>
            </a:r>
          </a:p>
          <a:p>
            <a:pPr marL="1702384" lvl="1" indent="-571500">
              <a:buFont typeface="+mj-lt"/>
              <a:buAutoNum type="arabicPeriod"/>
            </a:pPr>
            <a:r>
              <a:rPr lang="en-GB" sz="3200" dirty="0">
                <a:latin typeface="Arial" panose="020B0604020202020204" pitchFamily="34" charset="0"/>
                <a:ea typeface="Aptos" panose="020B0004020202020204" pitchFamily="34" charset="0"/>
                <a:cs typeface="Arial" panose="020B0604020202020204" pitchFamily="34" charset="0"/>
              </a:rPr>
              <a:t>describe the purpose and benefits of PADR</a:t>
            </a:r>
          </a:p>
          <a:p>
            <a:pPr marL="1702384" lvl="1" indent="-571500">
              <a:buFont typeface="+mj-lt"/>
              <a:buAutoNum type="arabicPeriod"/>
            </a:pPr>
            <a:r>
              <a:rPr lang="en-GB" sz="3200" dirty="0">
                <a:latin typeface="Arial" panose="020B0604020202020204" pitchFamily="34" charset="0"/>
                <a:ea typeface="Aptos" panose="020B0004020202020204" pitchFamily="34" charset="0"/>
                <a:cs typeface="Arial" panose="020B0604020202020204" pitchFamily="34" charset="0"/>
              </a:rPr>
              <a:t>prepare for the PADR review and setting SMART objectives and options for realistic implementation</a:t>
            </a:r>
          </a:p>
          <a:p>
            <a:pPr marL="1702384" lvl="1" indent="-571500">
              <a:buFont typeface="+mj-lt"/>
              <a:buAutoNum type="arabicPeriod"/>
            </a:pPr>
            <a:r>
              <a:rPr lang="en-GB" sz="3200" dirty="0">
                <a:latin typeface="Arial" panose="020B0604020202020204" pitchFamily="34" charset="0"/>
                <a:ea typeface="Aptos" panose="020B0004020202020204" pitchFamily="34" charset="0"/>
                <a:cs typeface="Arial" panose="020B0604020202020204" pitchFamily="34" charset="0"/>
              </a:rPr>
              <a:t>complete PADR documentation</a:t>
            </a:r>
          </a:p>
          <a:p>
            <a:pPr marL="1702384" lvl="1" indent="-571500">
              <a:buFont typeface="+mj-lt"/>
              <a:buAutoNum type="arabicPeriod"/>
            </a:pPr>
            <a:r>
              <a:rPr lang="en-GB" sz="3200" dirty="0">
                <a:latin typeface="Arial" panose="020B0604020202020204" pitchFamily="34" charset="0"/>
                <a:ea typeface="Aptos" panose="020B0004020202020204" pitchFamily="34" charset="0"/>
                <a:cs typeface="Arial" panose="020B0604020202020204" pitchFamily="34" charset="0"/>
              </a:rPr>
              <a:t>Monitor and report PADR activity ad compliance</a:t>
            </a:r>
            <a:endParaRPr lang="en-GB" sz="3200" dirty="0">
              <a:effectLst/>
              <a:latin typeface="Arial" panose="020B0604020202020204" pitchFamily="34" charset="0"/>
              <a:ea typeface="Aptos" panose="020B0004020202020204" pitchFamily="34" charset="0"/>
              <a:cs typeface="Arial" panose="020B0604020202020204" pitchFamily="34" charset="0"/>
            </a:endParaRPr>
          </a:p>
          <a:p>
            <a:pPr marL="571500" indent="-571500">
              <a:buFont typeface="Arial" panose="020B0604020202020204" pitchFamily="34" charset="0"/>
              <a:buChar char="•"/>
            </a:pPr>
            <a:r>
              <a:rPr lang="en-GB" sz="3200" dirty="0"/>
              <a:t>Sessions are delivered twice monthly with additional sessions added when demand is high.</a:t>
            </a:r>
            <a:endParaRPr lang="pt-BR" sz="3200" dirty="0"/>
          </a:p>
        </p:txBody>
      </p:sp>
    </p:spTree>
    <p:extLst>
      <p:ext uri="{BB962C8B-B14F-4D97-AF65-F5344CB8AC3E}">
        <p14:creationId xmlns:p14="http://schemas.microsoft.com/office/powerpoint/2010/main" val="3447678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8D3387B4-B13B-21A1-4560-451E8D4B7D5B}"/>
              </a:ext>
            </a:extLst>
          </p:cNvPr>
          <p:cNvSpPr>
            <a:spLocks noGrp="1"/>
          </p:cNvSpPr>
          <p:nvPr>
            <p:ph type="body" sz="quarter" idx="10"/>
          </p:nvPr>
        </p:nvSpPr>
        <p:spPr>
          <a:xfrm>
            <a:off x="298450" y="752475"/>
            <a:ext cx="12292628" cy="558800"/>
          </a:xfrm>
        </p:spPr>
        <p:txBody>
          <a:bodyPr>
            <a:noAutofit/>
          </a:bodyPr>
          <a:lstStyle/>
          <a:p>
            <a:r>
              <a:rPr lang="en-GB" sz="6000" dirty="0"/>
              <a:t>Training Data </a:t>
            </a:r>
          </a:p>
        </p:txBody>
      </p:sp>
      <p:graphicFrame>
        <p:nvGraphicFramePr>
          <p:cNvPr id="3" name="Chart 2">
            <a:extLst>
              <a:ext uri="{FF2B5EF4-FFF2-40B4-BE49-F238E27FC236}">
                <a16:creationId xmlns:a16="http://schemas.microsoft.com/office/drawing/2014/main" id="{50077276-AD9C-34F3-0624-CE9C9D112D1C}"/>
              </a:ext>
            </a:extLst>
          </p:cNvPr>
          <p:cNvGraphicFramePr/>
          <p:nvPr>
            <p:extLst>
              <p:ext uri="{D42A27DB-BD31-4B8C-83A1-F6EECF244321}">
                <p14:modId xmlns:p14="http://schemas.microsoft.com/office/powerpoint/2010/main" val="3442801539"/>
              </p:ext>
            </p:extLst>
          </p:nvPr>
        </p:nvGraphicFramePr>
        <p:xfrm>
          <a:off x="527050" y="2149475"/>
          <a:ext cx="13030200" cy="7848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89471FD2-97A5-9E5A-D726-B9DA5AC27321}"/>
              </a:ext>
            </a:extLst>
          </p:cNvPr>
          <p:cNvGraphicFramePr/>
          <p:nvPr>
            <p:extLst>
              <p:ext uri="{D42A27DB-BD31-4B8C-83A1-F6EECF244321}">
                <p14:modId xmlns:p14="http://schemas.microsoft.com/office/powerpoint/2010/main" val="2340303762"/>
              </p:ext>
            </p:extLst>
          </p:nvPr>
        </p:nvGraphicFramePr>
        <p:xfrm>
          <a:off x="1136650" y="1489075"/>
          <a:ext cx="17602200" cy="7670800"/>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4">
            <a:extLst>
              <a:ext uri="{FF2B5EF4-FFF2-40B4-BE49-F238E27FC236}">
                <a16:creationId xmlns:a16="http://schemas.microsoft.com/office/drawing/2014/main" id="{3A65E750-508D-220D-A86F-9422C856FE29}"/>
              </a:ext>
            </a:extLst>
          </p:cNvPr>
          <p:cNvSpPr txBox="1"/>
          <p:nvPr/>
        </p:nvSpPr>
        <p:spPr>
          <a:xfrm>
            <a:off x="7461250" y="7331075"/>
            <a:ext cx="4320000" cy="160043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spAutoFit/>
          </a:bodyPr>
          <a:lstStyle/>
          <a:p>
            <a:r>
              <a:rPr lang="en-GB" sz="1400" dirty="0">
                <a:solidFill>
                  <a:srgbClr val="595959"/>
                </a:solidFill>
                <a:effectLst/>
                <a:latin typeface="Arial" panose="020B0604020202020204" pitchFamily="34" charset="0"/>
                <a:ea typeface="Times New Roman" panose="02020603050405020304" pitchFamily="18" charset="0"/>
              </a:rPr>
              <a:t>The following provides the reason for DNA's                                            Non-Attendance (No Show) 12          	         Non-Attendance (Re-Schedule) 1      	        Non-Attendance (Short Staffed) 1     	         Non-Attendance (Sickness) 1            	        Non-Attendance (Work Commitments) 3 </a:t>
            </a:r>
          </a:p>
          <a:p>
            <a:r>
              <a:rPr lang="en-GB" sz="1400" dirty="0">
                <a:solidFill>
                  <a:srgbClr val="595959"/>
                </a:solidFill>
                <a:effectLst/>
                <a:latin typeface="Arial" panose="020B0604020202020204" pitchFamily="34" charset="0"/>
                <a:ea typeface="Times New Roman" panose="02020603050405020304" pitchFamily="18" charset="0"/>
              </a:rPr>
              <a:t>Unknown 50 </a:t>
            </a:r>
            <a:endParaRPr lang="en-GB" sz="1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583410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54792" y="829016"/>
            <a:ext cx="19010193" cy="361757"/>
          </a:xfrm>
        </p:spPr>
        <p:txBody>
          <a:bodyPr>
            <a:noAutofit/>
          </a:bodyPr>
          <a:lstStyle/>
          <a:p>
            <a:r>
              <a:rPr lang="pt-BR" sz="6596" dirty="0"/>
              <a:t>PADR Training Feedback </a:t>
            </a:r>
          </a:p>
        </p:txBody>
      </p:sp>
      <p:sp>
        <p:nvSpPr>
          <p:cNvPr id="7" name="Text Placeholder 6">
            <a:extLst>
              <a:ext uri="{FF2B5EF4-FFF2-40B4-BE49-F238E27FC236}">
                <a16:creationId xmlns:a16="http://schemas.microsoft.com/office/drawing/2014/main" id="{A7EE7FAE-573C-5FC4-C6C7-D8BF99FE601B}"/>
              </a:ext>
            </a:extLst>
          </p:cNvPr>
          <p:cNvSpPr>
            <a:spLocks noGrp="1"/>
          </p:cNvSpPr>
          <p:nvPr>
            <p:ph type="body" sz="quarter" idx="11"/>
          </p:nvPr>
        </p:nvSpPr>
        <p:spPr>
          <a:xfrm>
            <a:off x="6699251" y="1775314"/>
            <a:ext cx="8305798" cy="3726961"/>
          </a:xfrm>
          <a:prstGeom prst="wedgeEllipseCallout">
            <a:avLst>
              <a:gd name="adj1" fmla="val 25113"/>
              <a:gd name="adj2" fmla="val 69544"/>
            </a:avLst>
          </a:prstGeom>
          <a:solidFill>
            <a:sysClr val="window" lastClr="FFFFFF"/>
          </a:solidFill>
          <a:ln w="5715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15000"/>
              </a:lnSpc>
              <a:spcAft>
                <a:spcPts val="800"/>
              </a:spcAft>
            </a:pPr>
            <a:endParaRPr lang="en-GB" sz="1800" kern="100" dirty="0">
              <a:solidFill>
                <a:srgbClr val="000000"/>
              </a:solidFill>
              <a:effectLst/>
              <a:highlight>
                <a:srgbClr val="F8F8F8"/>
              </a:highlight>
              <a:ea typeface="Aptos" panose="020B0004020202020204" pitchFamily="34" charset="0"/>
            </a:endParaRPr>
          </a:p>
          <a:p>
            <a:pPr>
              <a:lnSpc>
                <a:spcPct val="115000"/>
              </a:lnSpc>
              <a:spcAft>
                <a:spcPts val="800"/>
              </a:spcAft>
            </a:pPr>
            <a:r>
              <a:rPr lang="en-GB" sz="1800" kern="100" dirty="0">
                <a:solidFill>
                  <a:srgbClr val="000000"/>
                </a:solidFill>
                <a:effectLst/>
                <a:highlight>
                  <a:srgbClr val="F8F8F8"/>
                </a:highlight>
                <a:ea typeface="Aptos" panose="020B0004020202020204" pitchFamily="34" charset="0"/>
              </a:rPr>
              <a:t>I've only recently started in a new role with the HB, and never been involved in an NHS PADR as a reviewee or reviewer although I understand the concepts of employee reviews will be similar. The course has offered an opportunity to provide an overview of what is required to conduct a PADR and some really useful tips on how to ensure the process is beneficial and engages the reviewee.</a:t>
            </a:r>
            <a:endParaRPr lang="en-GB" sz="1800" kern="100" dirty="0">
              <a:effectLst/>
              <a:ea typeface="Aptos" panose="020B0004020202020204" pitchFamily="34" charset="0"/>
            </a:endParaRPr>
          </a:p>
          <a:p>
            <a:pPr algn="ctr">
              <a:lnSpc>
                <a:spcPct val="115000"/>
              </a:lnSpc>
              <a:spcAft>
                <a:spcPts val="800"/>
              </a:spcAft>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 </a:t>
            </a:r>
          </a:p>
        </p:txBody>
      </p:sp>
      <p:sp>
        <p:nvSpPr>
          <p:cNvPr id="10" name="Speech Bubble: Oval 9">
            <a:extLst>
              <a:ext uri="{FF2B5EF4-FFF2-40B4-BE49-F238E27FC236}">
                <a16:creationId xmlns:a16="http://schemas.microsoft.com/office/drawing/2014/main" id="{10281E81-8DB0-B606-AE78-0BFFFBACED0D}"/>
              </a:ext>
            </a:extLst>
          </p:cNvPr>
          <p:cNvSpPr/>
          <p:nvPr/>
        </p:nvSpPr>
        <p:spPr>
          <a:xfrm>
            <a:off x="11499854" y="6721476"/>
            <a:ext cx="4038595" cy="2964960"/>
          </a:xfrm>
          <a:prstGeom prst="wedgeEllipseCallout">
            <a:avLst/>
          </a:prstGeom>
          <a:solidFill>
            <a:schemeClr val="bg1"/>
          </a:solidFill>
          <a:ln w="57150">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15000"/>
              </a:lnSpc>
              <a:spcAft>
                <a:spcPts val="800"/>
              </a:spcAft>
            </a:pPr>
            <a:r>
              <a:rPr lang="en-GB"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Lovely session gave me a good refresher on PADRs and how to get out of a bit of a rut when completing them.</a:t>
            </a:r>
            <a:endParaRPr lang="en-GB" kern="100" dirty="0">
              <a:effectLst/>
              <a:latin typeface="Arial" panose="020B0604020202020204" pitchFamily="34" charset="0"/>
              <a:ea typeface="Aptos" panose="020B0004020202020204" pitchFamily="34" charset="0"/>
              <a:cs typeface="Arial" panose="020B0604020202020204" pitchFamily="34" charset="0"/>
            </a:endParaRPr>
          </a:p>
          <a:p>
            <a:pPr algn="ctr">
              <a:lnSpc>
                <a:spcPct val="115000"/>
              </a:lnSpc>
              <a:spcAft>
                <a:spcPts val="800"/>
              </a:spcAft>
            </a:pPr>
            <a:r>
              <a:rPr lang="en-GB" kern="100" dirty="0">
                <a:effectLst/>
                <a:latin typeface="Arial" panose="020B0604020202020204" pitchFamily="34" charset="0"/>
                <a:ea typeface="Aptos" panose="020B0004020202020204" pitchFamily="34" charset="0"/>
                <a:cs typeface="Arial" panose="020B0604020202020204" pitchFamily="34" charset="0"/>
              </a:rPr>
              <a:t> </a:t>
            </a:r>
          </a:p>
        </p:txBody>
      </p:sp>
      <p:sp>
        <p:nvSpPr>
          <p:cNvPr id="11" name="Speech Bubble: Oval 10">
            <a:extLst>
              <a:ext uri="{FF2B5EF4-FFF2-40B4-BE49-F238E27FC236}">
                <a16:creationId xmlns:a16="http://schemas.microsoft.com/office/drawing/2014/main" id="{07EA06AF-EC82-07B2-2E03-3931E63FE1A6}"/>
              </a:ext>
            </a:extLst>
          </p:cNvPr>
          <p:cNvSpPr/>
          <p:nvPr/>
        </p:nvSpPr>
        <p:spPr>
          <a:xfrm>
            <a:off x="15005050" y="396875"/>
            <a:ext cx="4800600" cy="3726961"/>
          </a:xfrm>
          <a:prstGeom prst="wedgeEllipseCallout">
            <a:avLst>
              <a:gd name="adj1" fmla="val 40926"/>
              <a:gd name="adj2" fmla="val 55480"/>
            </a:avLst>
          </a:prstGeom>
          <a:solidFill>
            <a:schemeClr val="bg1"/>
          </a:solid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15000"/>
              </a:lnSpc>
              <a:spcAft>
                <a:spcPts val="800"/>
              </a:spcAft>
            </a:pPr>
            <a:r>
              <a:rPr lang="en-GB" kern="0" dirty="0">
                <a:solidFill>
                  <a:srgbClr val="212121"/>
                </a:solidFill>
                <a:effectLst/>
                <a:latin typeface="Arial" panose="020B0604020202020204" pitchFamily="34" charset="0"/>
                <a:ea typeface="Times New Roman" panose="02020603050405020304" pitchFamily="18" charset="0"/>
                <a:cs typeface="Arial" panose="020B0604020202020204" pitchFamily="34" charset="0"/>
              </a:rPr>
              <a:t>I have only now attended this training, but I have done PADR. I think it would be useful to ensure everyone completes training pre doing a PDR.</a:t>
            </a:r>
            <a:endParaRPr lang="en-GB" kern="100" dirty="0">
              <a:effectLst/>
              <a:latin typeface="Arial" panose="020B0604020202020204" pitchFamily="34" charset="0"/>
              <a:ea typeface="Aptos" panose="020B0004020202020204" pitchFamily="34" charset="0"/>
              <a:cs typeface="Arial" panose="020B0604020202020204" pitchFamily="34" charset="0"/>
            </a:endParaRPr>
          </a:p>
          <a:p>
            <a:pPr algn="ctr">
              <a:lnSpc>
                <a:spcPct val="115000"/>
              </a:lnSpc>
              <a:spcAft>
                <a:spcPts val="800"/>
              </a:spcAft>
            </a:pPr>
            <a:r>
              <a:rPr lang="en-GB" kern="100" dirty="0">
                <a:effectLst/>
                <a:latin typeface="Arial" panose="020B0604020202020204" pitchFamily="34" charset="0"/>
                <a:ea typeface="Aptos" panose="020B0004020202020204" pitchFamily="34" charset="0"/>
                <a:cs typeface="Arial" panose="020B0604020202020204" pitchFamily="34" charset="0"/>
              </a:rPr>
              <a:t> </a:t>
            </a:r>
          </a:p>
        </p:txBody>
      </p:sp>
      <p:sp>
        <p:nvSpPr>
          <p:cNvPr id="12" name="Speech Bubble: Oval 11">
            <a:extLst>
              <a:ext uri="{FF2B5EF4-FFF2-40B4-BE49-F238E27FC236}">
                <a16:creationId xmlns:a16="http://schemas.microsoft.com/office/drawing/2014/main" id="{FDC7B259-7510-8D57-2778-0260BD485ECA}"/>
              </a:ext>
            </a:extLst>
          </p:cNvPr>
          <p:cNvSpPr/>
          <p:nvPr/>
        </p:nvSpPr>
        <p:spPr>
          <a:xfrm>
            <a:off x="15767050" y="5349875"/>
            <a:ext cx="4038594" cy="3733801"/>
          </a:xfrm>
          <a:prstGeom prst="wedgeEllipseCallout">
            <a:avLst>
              <a:gd name="adj1" fmla="val -31133"/>
              <a:gd name="adj2" fmla="val 57759"/>
            </a:avLst>
          </a:prstGeom>
          <a:solidFill>
            <a:schemeClr val="bg1"/>
          </a:solidFill>
          <a:ln w="57150">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15000"/>
              </a:lnSpc>
              <a:spcAft>
                <a:spcPts val="800"/>
              </a:spcAft>
            </a:pPr>
            <a:r>
              <a:rPr lang="en-GB" kern="0" dirty="0">
                <a:solidFill>
                  <a:srgbClr val="212121"/>
                </a:solidFill>
                <a:effectLst/>
                <a:latin typeface="Arial" panose="020B0604020202020204" pitchFamily="34" charset="0"/>
                <a:ea typeface="Times New Roman" panose="02020603050405020304" pitchFamily="18" charset="0"/>
                <a:cs typeface="Arial" panose="020B0604020202020204" pitchFamily="34" charset="0"/>
              </a:rPr>
              <a:t>I feel that attending today has given me more confidence myself to explore and think about other areas to include in the PADR's with all staff.</a:t>
            </a:r>
            <a:endParaRPr lang="en-GB" kern="100" dirty="0">
              <a:effectLst/>
              <a:latin typeface="Arial" panose="020B0604020202020204" pitchFamily="34" charset="0"/>
              <a:ea typeface="Aptos" panose="020B0004020202020204" pitchFamily="34" charset="0"/>
              <a:cs typeface="Arial" panose="020B0604020202020204" pitchFamily="34" charset="0"/>
            </a:endParaRPr>
          </a:p>
          <a:p>
            <a:pPr>
              <a:lnSpc>
                <a:spcPct val="115000"/>
              </a:lnSpc>
              <a:spcAft>
                <a:spcPts val="800"/>
              </a:spcAft>
            </a:pPr>
            <a:r>
              <a:rPr lang="en-GB"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GB" kern="100" dirty="0">
                <a:effectLst/>
                <a:latin typeface="Arial" panose="020B0604020202020204" pitchFamily="34" charset="0"/>
                <a:ea typeface="Aptos" panose="020B0004020202020204" pitchFamily="34" charset="0"/>
                <a:cs typeface="Arial" panose="020B0604020202020204" pitchFamily="34" charset="0"/>
              </a:rPr>
              <a:t>  </a:t>
            </a:r>
          </a:p>
        </p:txBody>
      </p:sp>
      <p:sp>
        <p:nvSpPr>
          <p:cNvPr id="13" name="Speech Bubble: Oval 12">
            <a:extLst>
              <a:ext uri="{FF2B5EF4-FFF2-40B4-BE49-F238E27FC236}">
                <a16:creationId xmlns:a16="http://schemas.microsoft.com/office/drawing/2014/main" id="{E9FFC77F-30C5-E1D4-4849-E754B0D8C035}"/>
              </a:ext>
            </a:extLst>
          </p:cNvPr>
          <p:cNvSpPr/>
          <p:nvPr/>
        </p:nvSpPr>
        <p:spPr>
          <a:xfrm>
            <a:off x="298450" y="1997075"/>
            <a:ext cx="6172199" cy="4267200"/>
          </a:xfrm>
          <a:prstGeom prst="wedgeEllipseCallout">
            <a:avLst>
              <a:gd name="adj1" fmla="val -16248"/>
              <a:gd name="adj2" fmla="val 66685"/>
            </a:avLst>
          </a:prstGeom>
          <a:solidFill>
            <a:schemeClr val="bg1"/>
          </a:solidFill>
          <a:ln w="76200">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800"/>
              </a:spcAft>
            </a:pPr>
            <a:r>
              <a:rPr lang="en-GB" kern="100" dirty="0">
                <a:solidFill>
                  <a:srgbClr val="212121"/>
                </a:solidFill>
                <a:effectLst/>
                <a:highlight>
                  <a:srgbClr val="FFFFFF"/>
                </a:highlight>
                <a:latin typeface="Arial" panose="020B0604020202020204" pitchFamily="34" charset="0"/>
                <a:ea typeface="Aptos" panose="020B0004020202020204" pitchFamily="34" charset="0"/>
                <a:cs typeface="Arial" panose="020B0604020202020204" pitchFamily="34" charset="0"/>
              </a:rPr>
              <a:t> My key take aways from the training -To focus on the person, not the paperwork (whilst ensuring the paperwork is all completed correctly). How to set objectives and encourage staff members to achieve the small things as well as the big things. Use open questions and allow the person to talk, ensuring enough time is allocated for the meeting</a:t>
            </a:r>
            <a:r>
              <a:rPr lang="en-GB" kern="100" dirty="0">
                <a:effectLst/>
                <a:latin typeface="Arial" panose="020B0604020202020204" pitchFamily="34" charset="0"/>
                <a:ea typeface="Aptos" panose="020B0004020202020204" pitchFamily="34" charset="0"/>
                <a:cs typeface="Arial" panose="020B0604020202020204" pitchFamily="34" charset="0"/>
              </a:rPr>
              <a:t>.</a:t>
            </a:r>
          </a:p>
        </p:txBody>
      </p:sp>
      <p:sp>
        <p:nvSpPr>
          <p:cNvPr id="15" name="Speech Bubble: Rectangle with Corners Rounded 14">
            <a:extLst>
              <a:ext uri="{FF2B5EF4-FFF2-40B4-BE49-F238E27FC236}">
                <a16:creationId xmlns:a16="http://schemas.microsoft.com/office/drawing/2014/main" id="{EE49763B-CBA4-C199-91E4-69B3618AE055}"/>
              </a:ext>
            </a:extLst>
          </p:cNvPr>
          <p:cNvSpPr/>
          <p:nvPr/>
        </p:nvSpPr>
        <p:spPr>
          <a:xfrm>
            <a:off x="7080251" y="5654673"/>
            <a:ext cx="3810002" cy="2514601"/>
          </a:xfrm>
          <a:prstGeom prst="wedgeRoundRectCallout">
            <a:avLst>
              <a:gd name="adj1" fmla="val -10815"/>
              <a:gd name="adj2" fmla="val 72559"/>
              <a:gd name="adj3" fmla="val 16667"/>
            </a:avLst>
          </a:prstGeom>
          <a:solidFill>
            <a:schemeClr val="bg1"/>
          </a:solid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b="0" i="0" u="none" strike="noStrike" dirty="0">
                <a:solidFill>
                  <a:srgbClr val="000000"/>
                </a:solidFill>
                <a:effectLst/>
                <a:latin typeface="Arial" panose="020B0604020202020204" pitchFamily="34" charset="0"/>
                <a:cs typeface="Arial" panose="020B0604020202020204" pitchFamily="34" charset="0"/>
              </a:rPr>
              <a:t>Well presented, relevant to area of work. Good to be able to discuss queries and experiences with other colleagues attending. Helpful to clarify parts of the PADR form. </a:t>
            </a:r>
            <a:endParaRPr lang="en-GB" dirty="0">
              <a:latin typeface="Arial" panose="020B0604020202020204" pitchFamily="34" charset="0"/>
              <a:cs typeface="Arial" panose="020B0604020202020204" pitchFamily="34" charset="0"/>
            </a:endParaRPr>
          </a:p>
        </p:txBody>
      </p:sp>
      <p:sp>
        <p:nvSpPr>
          <p:cNvPr id="17" name="Speech Bubble: Oval 16">
            <a:extLst>
              <a:ext uri="{FF2B5EF4-FFF2-40B4-BE49-F238E27FC236}">
                <a16:creationId xmlns:a16="http://schemas.microsoft.com/office/drawing/2014/main" id="{75076951-6D2C-E682-C5A9-323678EC8085}"/>
              </a:ext>
            </a:extLst>
          </p:cNvPr>
          <p:cNvSpPr/>
          <p:nvPr/>
        </p:nvSpPr>
        <p:spPr>
          <a:xfrm>
            <a:off x="1898650" y="6721475"/>
            <a:ext cx="4953001" cy="2971800"/>
          </a:xfrm>
          <a:prstGeom prst="wedgeEllipseCallout">
            <a:avLst>
              <a:gd name="adj1" fmla="val 36376"/>
              <a:gd name="adj2" fmla="val 61741"/>
            </a:avLst>
          </a:prstGeom>
          <a:solidFill>
            <a:schemeClr val="bg1"/>
          </a:solidFill>
          <a:ln w="571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15000"/>
              </a:lnSpc>
              <a:spcAft>
                <a:spcPts val="800"/>
              </a:spcAft>
            </a:pPr>
            <a:r>
              <a:rPr lang="en-GB"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Really informative and presented in an easy-to-follow format and made me think of how I have had a PADR and how I undertake them</a:t>
            </a:r>
            <a:endParaRPr lang="en-GB" kern="100" dirty="0">
              <a:effectLst/>
              <a:latin typeface="Arial" panose="020B0604020202020204" pitchFamily="34" charset="0"/>
              <a:ea typeface="Aptos" panose="020B0004020202020204" pitchFamily="34" charset="0"/>
              <a:cs typeface="Arial" panose="020B0604020202020204" pitchFamily="34" charset="0"/>
            </a:endParaRPr>
          </a:p>
          <a:p>
            <a:pPr algn="ctr">
              <a:lnSpc>
                <a:spcPct val="115000"/>
              </a:lnSpc>
              <a:spcAft>
                <a:spcPts val="800"/>
              </a:spcAft>
            </a:pPr>
            <a:r>
              <a:rPr lang="en-GB" sz="1200" kern="100" dirty="0">
                <a:effectLst/>
                <a:latin typeface="Arial" panose="020B0604020202020204" pitchFamily="34" charset="0"/>
                <a:ea typeface="Aptos" panose="020B0004020202020204" pitchFamily="34" charset="0"/>
                <a:cs typeface="Times New Roman" panose="02020603050405020304" pitchFamily="18" charset="0"/>
              </a:rPr>
              <a:t> </a:t>
            </a:r>
            <a:endParaRPr lang="en-GB" sz="1200" kern="100" dirty="0">
              <a:effectLs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361441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3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720261" y="563959"/>
            <a:ext cx="4225622" cy="1077119"/>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726920" y="9333274"/>
            <a:ext cx="3690675" cy="1141755"/>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12569100" y="1635008"/>
            <a:ext cx="8170768" cy="6670666"/>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1136650" y="2750081"/>
            <a:ext cx="14782800" cy="3357971"/>
          </a:xfrm>
          <a:prstGeom prst="rect">
            <a:avLst/>
          </a:prstGeom>
        </p:spPr>
        <p:txBody>
          <a:bodyPr vert="horz" wrap="square" lIns="0" tIns="11430" rIns="0" bIns="0" rtlCol="0">
            <a:spAutoFit/>
          </a:bodyPr>
          <a:lstStyle/>
          <a:p>
            <a:pPr marL="12700" marR="5080">
              <a:lnSpc>
                <a:spcPct val="100600"/>
              </a:lnSpc>
              <a:spcBef>
                <a:spcPts val="90"/>
              </a:spcBef>
            </a:pPr>
            <a:r>
              <a:rPr lang="en-GB" sz="7200" b="1" spc="15" dirty="0">
                <a:solidFill>
                  <a:srgbClr val="FFFFFF"/>
                </a:solidFill>
                <a:latin typeface="Arial Black" panose="020B0604020202020204" pitchFamily="34" charset="0"/>
                <a:cs typeface="Arial Black" panose="020B0604020202020204" pitchFamily="34" charset="0"/>
              </a:rPr>
              <a:t>Estates &amp; Support Services</a:t>
            </a:r>
          </a:p>
          <a:p>
            <a:pPr marL="12700" marR="5080">
              <a:lnSpc>
                <a:spcPct val="100600"/>
              </a:lnSpc>
              <a:spcBef>
                <a:spcPts val="90"/>
              </a:spcBef>
            </a:pPr>
            <a:r>
              <a:rPr lang="en-GB" sz="7200" b="1" spc="15" dirty="0">
                <a:solidFill>
                  <a:srgbClr val="FFFFFF"/>
                </a:solidFill>
                <a:latin typeface="Arial Black" panose="020B0604020202020204" pitchFamily="34" charset="0"/>
                <a:cs typeface="Arial Black" panose="020B0604020202020204" pitchFamily="34" charset="0"/>
              </a:rPr>
              <a:t>PADR Deep Dive &amp; </a:t>
            </a:r>
          </a:p>
          <a:p>
            <a:pPr marL="12700" marR="5080">
              <a:lnSpc>
                <a:spcPct val="100600"/>
              </a:lnSpc>
              <a:spcBef>
                <a:spcPts val="90"/>
              </a:spcBef>
            </a:pPr>
            <a:r>
              <a:rPr lang="en-GB" sz="7200" b="1" spc="15" dirty="0">
                <a:solidFill>
                  <a:srgbClr val="FFFFFF"/>
                </a:solidFill>
                <a:latin typeface="Arial Black" panose="020B0604020202020204" pitchFamily="34" charset="0"/>
                <a:cs typeface="Arial Black" panose="020B0604020202020204" pitchFamily="34" charset="0"/>
              </a:rPr>
              <a:t>Action Plan </a:t>
            </a:r>
            <a:endParaRPr sz="7200" b="1" dirty="0">
              <a:latin typeface="Arial Black" panose="020B0604020202020204" pitchFamily="34" charset="0"/>
              <a:cs typeface="Arial Black" panose="020B0604020202020204" pitchFamily="34" charset="0"/>
            </a:endParaRPr>
          </a:p>
        </p:txBody>
      </p:sp>
      <p:sp>
        <p:nvSpPr>
          <p:cNvPr id="5" name="TextBox 4"/>
          <p:cNvSpPr txBox="1"/>
          <p:nvPr/>
        </p:nvSpPr>
        <p:spPr>
          <a:xfrm>
            <a:off x="2114220" y="6229036"/>
            <a:ext cx="10744200" cy="2554545"/>
          </a:xfrm>
          <a:prstGeom prst="rect">
            <a:avLst/>
          </a:prstGeom>
          <a:noFill/>
        </p:spPr>
        <p:txBody>
          <a:bodyPr wrap="square" rtlCol="0">
            <a:spAutoFit/>
          </a:bodyPr>
          <a:lstStyle/>
          <a:p>
            <a:r>
              <a:rPr lang="en-GB" sz="4000" b="1" dirty="0">
                <a:solidFill>
                  <a:schemeClr val="bg1"/>
                </a:solidFill>
                <a:latin typeface="Arial" panose="020B0604020202020204" pitchFamily="34" charset="0"/>
                <a:cs typeface="Arial" panose="020B0604020202020204" pitchFamily="34" charset="0"/>
              </a:rPr>
              <a:t>Des Keighan, Assistant Director, Estates</a:t>
            </a:r>
          </a:p>
          <a:p>
            <a:r>
              <a:rPr lang="en-GB" sz="4000" b="1" dirty="0">
                <a:solidFill>
                  <a:schemeClr val="bg1"/>
                </a:solidFill>
                <a:latin typeface="Arial" panose="020B0604020202020204" pitchFamily="34" charset="0"/>
                <a:cs typeface="Arial" panose="020B0604020202020204" pitchFamily="34" charset="0"/>
              </a:rPr>
              <a:t>Joanne Jones, Head of Support Services</a:t>
            </a:r>
          </a:p>
          <a:p>
            <a:r>
              <a:rPr lang="en-GB" sz="4000" b="1" dirty="0">
                <a:solidFill>
                  <a:schemeClr val="bg1"/>
                </a:solidFill>
                <a:latin typeface="Arial" panose="020B0604020202020204" pitchFamily="34" charset="0"/>
                <a:cs typeface="Arial" panose="020B0604020202020204" pitchFamily="34" charset="0"/>
              </a:rPr>
              <a:t>Rhian Mansel, HR Business Partner </a:t>
            </a:r>
          </a:p>
          <a:p>
            <a:r>
              <a:rPr lang="en-GB" sz="4000" b="1" dirty="0">
                <a:solidFill>
                  <a:schemeClr val="bg1"/>
                </a:solidFill>
                <a:latin typeface="Arial" panose="020B0604020202020204" pitchFamily="34" charset="0"/>
                <a:cs typeface="Arial" panose="020B0604020202020204" pitchFamily="34" charset="0"/>
              </a:rPr>
              <a:t>Estates &amp; Facilities </a:t>
            </a:r>
          </a:p>
        </p:txBody>
      </p:sp>
    </p:spTree>
    <p:extLst>
      <p:ext uri="{BB962C8B-B14F-4D97-AF65-F5344CB8AC3E}">
        <p14:creationId xmlns:p14="http://schemas.microsoft.com/office/powerpoint/2010/main" val="30144798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654792" y="829016"/>
            <a:ext cx="19010193" cy="361757"/>
          </a:xfrm>
        </p:spPr>
        <p:txBody>
          <a:bodyPr>
            <a:noAutofit/>
          </a:bodyPr>
          <a:lstStyle/>
          <a:p>
            <a:r>
              <a:rPr lang="pt-BR" sz="6596" dirty="0"/>
              <a:t>Estates   </a:t>
            </a:r>
          </a:p>
        </p:txBody>
      </p:sp>
      <p:sp>
        <p:nvSpPr>
          <p:cNvPr id="3" name="Espaço Reservado para Texto 2">
            <a:extLst>
              <a:ext uri="{FF2B5EF4-FFF2-40B4-BE49-F238E27FC236}">
                <a16:creationId xmlns:a16="http://schemas.microsoft.com/office/drawing/2014/main" id="{8EC8C9FE-A6EC-2FA5-012D-00A99F566FF3}"/>
              </a:ext>
            </a:extLst>
          </p:cNvPr>
          <p:cNvSpPr>
            <a:spLocks noGrp="1"/>
          </p:cNvSpPr>
          <p:nvPr>
            <p:ph type="body" sz="quarter" idx="11"/>
          </p:nvPr>
        </p:nvSpPr>
        <p:spPr>
          <a:xfrm>
            <a:off x="1136650" y="2120233"/>
            <a:ext cx="17407811" cy="7068883"/>
          </a:xfrm>
        </p:spPr>
        <p:txBody>
          <a:bodyPr>
            <a:normAutofit fontScale="25000" lnSpcReduction="20000"/>
          </a:bodyPr>
          <a:lstStyle/>
          <a:p>
            <a:pPr marL="571500" indent="-571500">
              <a:buFont typeface="Arial" panose="020B0604020202020204" pitchFamily="34" charset="0"/>
              <a:buChar char="•"/>
            </a:pPr>
            <a:r>
              <a:rPr lang="pt-BR" sz="16000" dirty="0"/>
              <a:t>In June 2021 PADR compliance was 37.7%, a report was presented to W&amp;OD committe to outline how an improvement could be achieved. </a:t>
            </a:r>
          </a:p>
          <a:p>
            <a:pPr marL="1143000" indent="-1143000">
              <a:buFont typeface="Arial" panose="020B0604020202020204" pitchFamily="34" charset="0"/>
              <a:buChar char="•"/>
            </a:pPr>
            <a:endParaRPr lang="pt-BR" sz="16000" dirty="0"/>
          </a:p>
          <a:p>
            <a:pPr marL="571500" indent="-571500">
              <a:buFont typeface="Arial" panose="020B0604020202020204" pitchFamily="34" charset="0"/>
              <a:buChar char="•"/>
            </a:pPr>
            <a:r>
              <a:rPr lang="pt-BR" sz="16000" dirty="0"/>
              <a:t>An action plan was developed which incoporated the following key actions: </a:t>
            </a:r>
          </a:p>
          <a:p>
            <a:pPr marL="1143000" lvl="1" indent="-1143000">
              <a:lnSpc>
                <a:spcPct val="120000"/>
              </a:lnSpc>
              <a:buFont typeface="Arial" panose="020B0604020202020204" pitchFamily="34" charset="0"/>
              <a:buChar char="•"/>
            </a:pPr>
            <a:endParaRPr lang="en-GB" sz="16000" dirty="0">
              <a:solidFill>
                <a:schemeClr val="tx1"/>
              </a:solidFill>
              <a:latin typeface="Arial" panose="020B0604020202020204" pitchFamily="34" charset="0"/>
              <a:cs typeface="Arial" panose="020B0604020202020204" pitchFamily="34" charset="0"/>
            </a:endParaRPr>
          </a:p>
          <a:p>
            <a:pPr marL="2743200" lvl="4" indent="-1371600">
              <a:lnSpc>
                <a:spcPct val="120000"/>
              </a:lnSpc>
              <a:buFont typeface="+mj-lt"/>
              <a:buAutoNum type="arabicPeriod"/>
            </a:pPr>
            <a:r>
              <a:rPr lang="en-GB" sz="16000" dirty="0">
                <a:solidFill>
                  <a:schemeClr val="tx1"/>
                </a:solidFill>
                <a:latin typeface="Arial" panose="020B0604020202020204" pitchFamily="34" charset="0"/>
                <a:cs typeface="Arial" panose="020B0604020202020204" pitchFamily="34" charset="0"/>
              </a:rPr>
              <a:t>Estates Senior Team dedicating time out to focus on PADR’s</a:t>
            </a:r>
          </a:p>
          <a:p>
            <a:pPr marL="2743200" lvl="4" indent="-1371600">
              <a:lnSpc>
                <a:spcPct val="120000"/>
              </a:lnSpc>
              <a:buFont typeface="+mj-lt"/>
              <a:buAutoNum type="arabicPeriod"/>
            </a:pPr>
            <a:r>
              <a:rPr lang="en-GB" sz="16000" dirty="0">
                <a:solidFill>
                  <a:schemeClr val="tx1"/>
                </a:solidFill>
                <a:latin typeface="Arial" panose="020B0604020202020204" pitchFamily="34" charset="0"/>
                <a:cs typeface="Arial" panose="020B0604020202020204" pitchFamily="34" charset="0"/>
              </a:rPr>
              <a:t>Monthly Estates Board meetings to be used to monitor hotspots, identify barriers  and agree solutions </a:t>
            </a:r>
          </a:p>
          <a:p>
            <a:pPr marL="2743200" lvl="4" indent="-1371600">
              <a:lnSpc>
                <a:spcPct val="120000"/>
              </a:lnSpc>
              <a:buFont typeface="+mj-lt"/>
              <a:buAutoNum type="arabicPeriod"/>
            </a:pPr>
            <a:r>
              <a:rPr lang="en-GB" sz="16000" dirty="0">
                <a:solidFill>
                  <a:schemeClr val="tx1"/>
                </a:solidFill>
                <a:latin typeface="Arial" panose="020B0604020202020204" pitchFamily="34" charset="0"/>
                <a:cs typeface="Arial" panose="020B0604020202020204" pitchFamily="34" charset="0"/>
              </a:rPr>
              <a:t>Adoption of the group PADR approach</a:t>
            </a:r>
          </a:p>
          <a:p>
            <a:pPr marL="2743200" lvl="4" indent="-1371600">
              <a:lnSpc>
                <a:spcPct val="120000"/>
              </a:lnSpc>
              <a:buFont typeface="+mj-lt"/>
              <a:buAutoNum type="arabicPeriod"/>
            </a:pPr>
            <a:r>
              <a:rPr lang="en-GB" sz="16000" dirty="0">
                <a:solidFill>
                  <a:schemeClr val="tx1"/>
                </a:solidFill>
                <a:latin typeface="Arial" panose="020B0604020202020204" pitchFamily="34" charset="0"/>
                <a:cs typeface="Arial" panose="020B0604020202020204" pitchFamily="34" charset="0"/>
              </a:rPr>
              <a:t>Learning and Development to deliver PADR training </a:t>
            </a:r>
          </a:p>
          <a:p>
            <a:pPr marL="2743200" lvl="4" indent="-1371600">
              <a:lnSpc>
                <a:spcPct val="120000"/>
              </a:lnSpc>
              <a:buFont typeface="+mj-lt"/>
              <a:buAutoNum type="arabicPeriod"/>
            </a:pPr>
            <a:r>
              <a:rPr lang="en-GB" sz="16000" dirty="0">
                <a:solidFill>
                  <a:schemeClr val="tx1"/>
                </a:solidFill>
                <a:latin typeface="Arial" panose="020B0604020202020204" pitchFamily="34" charset="0"/>
                <a:cs typeface="Arial" panose="020B0604020202020204" pitchFamily="34" charset="0"/>
              </a:rPr>
              <a:t>A monthly PADR target was set in order to achieve 75% compliance by September 2021</a:t>
            </a:r>
          </a:p>
          <a:p>
            <a:pPr marL="571500" indent="-571500">
              <a:buFont typeface="Arial" panose="020B0604020202020204" pitchFamily="34" charset="0"/>
              <a:buChar char="•"/>
            </a:pPr>
            <a:endParaRPr lang="pt-BR" sz="3958" dirty="0"/>
          </a:p>
          <a:p>
            <a:endParaRPr lang="pt-BR" sz="3958" dirty="0"/>
          </a:p>
          <a:p>
            <a:r>
              <a:rPr lang="en-GB" dirty="0"/>
              <a:t>I</a:t>
            </a:r>
            <a:endParaRPr lang="pt-BR" sz="3958" dirty="0"/>
          </a:p>
          <a:p>
            <a:endParaRPr lang="pt-BR" sz="12300" dirty="0"/>
          </a:p>
        </p:txBody>
      </p:sp>
    </p:spTree>
    <p:extLst>
      <p:ext uri="{BB962C8B-B14F-4D97-AF65-F5344CB8AC3E}">
        <p14:creationId xmlns:p14="http://schemas.microsoft.com/office/powerpoint/2010/main" val="14606932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2795bbee-07b4-4e79-98d8-0419d9871ca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652E948FA37F943B0514D0A14AFC95A" ma:contentTypeVersion="17" ma:contentTypeDescription="Create a new document." ma:contentTypeScope="" ma:versionID="a7007708213e9b200042d538ac14b486">
  <xsd:schema xmlns:xsd="http://www.w3.org/2001/XMLSchema" xmlns:xs="http://www.w3.org/2001/XMLSchema" xmlns:p="http://schemas.microsoft.com/office/2006/metadata/properties" xmlns:ns3="2795bbee-07b4-4e79-98d8-0419d9871cad" xmlns:ns4="258d5018-feb4-45ec-8043-ac7152467c64" targetNamespace="http://schemas.microsoft.com/office/2006/metadata/properties" ma:root="true" ma:fieldsID="333f1956867fd6d9b886b70beaf5a7f7" ns3:_="" ns4:_="">
    <xsd:import namespace="2795bbee-07b4-4e79-98d8-0419d9871cad"/>
    <xsd:import namespace="258d5018-feb4-45ec-8043-ac7152467c64"/>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DateTaken"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95bbee-07b4-4e79-98d8-0419d9871ca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58d5018-feb4-45ec-8043-ac7152467c6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1F30E5D-BE86-44BE-996C-643D71CA1E2A}">
  <ds:schemaRefs>
    <ds:schemaRef ds:uri="http://purl.org/dc/elements/1.1/"/>
    <ds:schemaRef ds:uri="http://schemas.microsoft.com/office/2006/documentManagement/types"/>
    <ds:schemaRef ds:uri="http://schemas.microsoft.com/office/infopath/2007/PartnerControls"/>
    <ds:schemaRef ds:uri="2795bbee-07b4-4e79-98d8-0419d9871cad"/>
    <ds:schemaRef ds:uri="http://www.w3.org/XML/1998/namespace"/>
    <ds:schemaRef ds:uri="http://purl.org/dc/dcmitype/"/>
    <ds:schemaRef ds:uri="http://schemas.microsoft.com/office/2006/metadata/properties"/>
    <ds:schemaRef ds:uri="258d5018-feb4-45ec-8043-ac7152467c64"/>
    <ds:schemaRef ds:uri="http://schemas.openxmlformats.org/package/2006/metadata/core-properties"/>
    <ds:schemaRef ds:uri="http://purl.org/dc/terms/"/>
  </ds:schemaRefs>
</ds:datastoreItem>
</file>

<file path=customXml/itemProps2.xml><?xml version="1.0" encoding="utf-8"?>
<ds:datastoreItem xmlns:ds="http://schemas.openxmlformats.org/officeDocument/2006/customXml" ds:itemID="{AF1F6B6B-6411-4BFC-8483-7011BF58CC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95bbee-07b4-4e79-98d8-0419d9871cad"/>
    <ds:schemaRef ds:uri="258d5018-feb4-45ec-8043-ac7152467c6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6EA129D-D56C-499A-A7FF-42028077EC1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6172</TotalTime>
  <Words>1816</Words>
  <Application>Microsoft Office PowerPoint</Application>
  <PresentationFormat>Custom</PresentationFormat>
  <Paragraphs>375</Paragraphs>
  <Slides>21</Slides>
  <Notes>14</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21</vt:i4>
      </vt:variant>
    </vt:vector>
  </HeadingPairs>
  <TitlesOfParts>
    <vt:vector size="31" baseType="lpstr">
      <vt:lpstr>Aptos</vt:lpstr>
      <vt:lpstr>Arial</vt:lpstr>
      <vt:lpstr>Arial Black</vt:lpstr>
      <vt:lpstr>Calibri</vt:lpstr>
      <vt:lpstr>Calibri Light</vt:lpstr>
      <vt:lpstr>Times New Roman</vt:lpstr>
      <vt:lpstr>Office Theme</vt:lpstr>
      <vt:lpstr>DARK TITLE BG</vt:lpstr>
      <vt:lpstr>1_Office Theme</vt:lpstr>
      <vt:lpstr>WHITE TITLE BG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Nicola O'Sullivan (Swansea Bay UHB - Directorate of Insight, Communications and Engagement)</dc:creator>
  <cp:lastModifiedBy>Sophie Herbert (Swansea Bay UHB - Corporate Governance )</cp:lastModifiedBy>
  <cp:revision>304</cp:revision>
  <dcterms:created xsi:type="dcterms:W3CDTF">2023-11-15T10:54:55Z</dcterms:created>
  <dcterms:modified xsi:type="dcterms:W3CDTF">2024-08-05T12:35:01Z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0x0101006652E948FA37F943B0514D0A14AFC95A</vt:lpwstr>
  </property>
</Properties>
</file>