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tif" ContentType="image/tif"/>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2.xml" ContentType="application/vnd.openxmlformats-officedocument.theme+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charts/chart11.xml" ContentType="application/vnd.openxmlformats-officedocument.drawingml.chart+xml"/>
  <Override PartName="/ppt/charts/chart12.xml" ContentType="application/vnd.openxmlformats-officedocument.drawingml.char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3.xml" ContentType="application/vnd.openxmlformats-officedocument.drawingml.chart+xml"/>
  <Override PartName="/ppt/charts/style1.xml" ContentType="application/vnd.ms-office.chartstyle+xml"/>
  <Override PartName="/ppt/charts/colors1.xml" ContentType="application/vnd.ms-office.chartcolorstyle+xml"/>
  <Override PartName="/ppt/charts/chart14.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 id="2147483701" r:id="rId5"/>
    <p:sldMasterId id="2147483765" r:id="rId6"/>
  </p:sldMasterIdLst>
  <p:notesMasterIdLst>
    <p:notesMasterId r:id="rId52"/>
  </p:notesMasterIdLst>
  <p:handoutMasterIdLst>
    <p:handoutMasterId r:id="rId53"/>
  </p:handoutMasterIdLst>
  <p:sldIdLst>
    <p:sldId id="285" r:id="rId7"/>
    <p:sldId id="3449" r:id="rId8"/>
    <p:sldId id="3478" r:id="rId9"/>
    <p:sldId id="3573" r:id="rId10"/>
    <p:sldId id="3570" r:id="rId11"/>
    <p:sldId id="3572" r:id="rId12"/>
    <p:sldId id="3587" r:id="rId13"/>
    <p:sldId id="3586" r:id="rId14"/>
    <p:sldId id="3571" r:id="rId15"/>
    <p:sldId id="3628" r:id="rId16"/>
    <p:sldId id="3447" r:id="rId17"/>
    <p:sldId id="3507" r:id="rId18"/>
    <p:sldId id="3519" r:id="rId19"/>
    <p:sldId id="3604" r:id="rId20"/>
    <p:sldId id="3485" r:id="rId21"/>
    <p:sldId id="3580" r:id="rId22"/>
    <p:sldId id="3560" r:id="rId23"/>
    <p:sldId id="3609" r:id="rId24"/>
    <p:sldId id="3457" r:id="rId25"/>
    <p:sldId id="3613" r:id="rId26"/>
    <p:sldId id="3614" r:id="rId27"/>
    <p:sldId id="3464" r:id="rId28"/>
    <p:sldId id="3588" r:id="rId29"/>
    <p:sldId id="3615" r:id="rId30"/>
    <p:sldId id="3616" r:id="rId31"/>
    <p:sldId id="3610" r:id="rId32"/>
    <p:sldId id="3516" r:id="rId33"/>
    <p:sldId id="3594" r:id="rId34"/>
    <p:sldId id="3595" r:id="rId35"/>
    <p:sldId id="3617" r:id="rId36"/>
    <p:sldId id="3618" r:id="rId37"/>
    <p:sldId id="3476" r:id="rId38"/>
    <p:sldId id="3619" r:id="rId39"/>
    <p:sldId id="3620" r:id="rId40"/>
    <p:sldId id="3621" r:id="rId41"/>
    <p:sldId id="3622" r:id="rId42"/>
    <p:sldId id="3623" r:id="rId43"/>
    <p:sldId id="3493" r:id="rId44"/>
    <p:sldId id="3624" r:id="rId45"/>
    <p:sldId id="3625" r:id="rId46"/>
    <p:sldId id="3626" r:id="rId47"/>
    <p:sldId id="3612" r:id="rId48"/>
    <p:sldId id="3534" r:id="rId49"/>
    <p:sldId id="3535" r:id="rId50"/>
    <p:sldId id="3536" r:id="rId51"/>
  </p:sldIdLst>
  <p:sldSz cx="9144000" cy="5143500" type="screen16x9"/>
  <p:notesSz cx="6858000" cy="9144000"/>
  <p:defaultTex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p:defaultTextStyle>
  <p:extLst>
    <p:ext uri="{EFAFB233-063F-42B5-8137-9DF3F51BA10A}">
      <p15:sldGuideLst xmlns:p15="http://schemas.microsoft.com/office/powerpoint/2012/main">
        <p15:guide id="1" orient="horz" pos="1575" userDrawn="1">
          <p15:clr>
            <a:srgbClr val="A4A3A4"/>
          </p15:clr>
        </p15:guide>
        <p15:guide id="2" pos="2880" userDrawn="1">
          <p15:clr>
            <a:srgbClr val="A4A3A4"/>
          </p15:clr>
        </p15:guide>
        <p15:guide id="3" pos="90" userDrawn="1">
          <p15:clr>
            <a:srgbClr val="A4A3A4"/>
          </p15:clr>
        </p15:guide>
        <p15:guide id="4" pos="5670" userDrawn="1">
          <p15:clr>
            <a:srgbClr val="A4A3A4"/>
          </p15:clr>
        </p15:guide>
        <p15:guide id="5" orient="horz" pos="327"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A5B7303-2436-0B42-415F-67464FD5D0C6}" name="Nerys James (Swansea Bay UHB - Digital Services)" initials="NJ" userId="S::Nerys.James3@wales.nhs.uk::1ff49865-1a6a-4e62-ae6f-88ea92d5535d" providerId="AD"/>
  <p188:author id="{285B541C-4041-961F-55C7-1A11AD91EE11}" name="Kirsty Joseph (Swansea Bay UHB - Digital)" initials="KJ(BUD" userId="S::Kirsty.Joseph@wales.nhs.uk::fa9e01d8-fa76-4d83-a76c-b4957a198d87" providerId="AD"/>
  <p188:author id="{56C8AC44-5881-85C1-C693-CFC1CD0F0985}" name="Gareth Westlake (Swansea Bay UHB - Digital Services)" initials="GW" userId="S::Gareth.Westlake@wales.nhs.uk::10c8bfaa-2453-4b04-994f-08819021afed" providerId="AD"/>
  <p188:author id="{376CD66E-CEA1-7D76-8BCB-841A5344CF4D}" name="Thomas Hannah" initials="TH" userId="S::thomas.hannah@thepsc.co.uk::88319857-937d-42c7-8928-f0e7bd9bdb86" providerId="AD"/>
  <p188:author id="{3C80827A-4C64-98E0-8F27-E036D3EAF188}" name="Shuying Xu" initials="SX" userId="S::shuying.xu@thepsc.co.uk::5fe6501c-9a7c-488f-864a-f538f340ca4d" providerId="AD"/>
  <p188:author id="{C8CC9FA0-AB3E-4D88-6AD9-15B7DB0619E5}" name="Emilie Olufsen" initials="EO" userId="S::emilie.olufsen@thepsc.co.uk::09c0d015-e2c0-422a-a540-a7677bbe1119" providerId="AD"/>
  <p188:author id="{1F94A6AE-E6CA-96DA-44D7-67FBCE3349B6}" name="Samuel Rose" initials="SR" userId="S::Samuel.Rose@thepsc.co.uk::0c5d0815-a807-4f0f-9552-ff4f9f9586c2" providerId="AD"/>
  <p188:author id="{6655E8AE-56CF-F90E-05FA-8CEAB6F90C79}" name="Matt John (Swansea Bay UHB - Digital)" initials="" userId="S::Matthew.John@wales.nhs.uk::017b9d50-9420-426f-844e-5be3cf2918e3" providerId="AD"/>
  <p188:author id="{B6B9C4CC-06EB-87F2-632A-55145311084F}" name="Samuel Rose" initials="SR" userId="S::samuel.rose@thepsc.co.uk::0c5d0815-a807-4f0f-9552-ff4f9f9586c2" providerId="AD"/>
  <p188:author id="{623AC9F1-A42C-95A3-37CA-CAB4F81C536B}" name="Elanor Bond" initials="EB" userId="S::Elanor.Bond@thepsc.co.uk::045f0c86-ad93-4bd9-b897-794280813935" providerId="AD"/>
  <p188:author id="{2A9026F3-1841-9635-3FEB-32890205C1DA}" name="Elanor Bond" initials="EB" userId="S::elanor.bond@thepsc.co.uk::045f0c86-ad93-4bd9-b897-794280813935"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EF2DB"/>
    <a:srgbClr val="195CAA"/>
    <a:srgbClr val="C8DEF7"/>
    <a:srgbClr val="2AA053"/>
    <a:srgbClr val="BFBFBF"/>
    <a:srgbClr val="E13717"/>
    <a:srgbClr val="1F355E"/>
    <a:srgbClr val="FFFFFF"/>
    <a:srgbClr val="EA6868"/>
    <a:srgbClr val="D0CEC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F106FB0-619A-4261-ADBC-1840AF2A0997}" v="113" dt="2024-08-06T08:28:13.484"/>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lumOff val="-13575"/>
            </a:schemeClr>
          </a:solidFill>
        </a:fill>
      </a:tcStyle>
    </a:firstCol>
    <a:lastRow>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hueOff val="114395"/>
              <a:lumOff val="-24975"/>
            </a:schemeClr>
          </a:solidFill>
        </a:fill>
      </a:tcStyle>
    </a:firstRow>
  </a:tblStyle>
  <a:tblStyle styleId="{C7B018BB-80A7-4F77-B60F-C8B233D01FF8}" styleName="">
    <a:tblBg/>
    <a:wholeTbl>
      <a:tcTxStyle b="off" i="off">
        <a:font>
          <a:latin typeface="Helvetica Neue"/>
          <a:ea typeface="Helvetica Neue"/>
          <a:cs typeface="Helvetica Neue"/>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ff" i="off">
        <a:fontRef idx="minor">
          <a:srgbClr val="FFFFFF"/>
        </a:fontRef>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3">
              <a:hueOff val="362282"/>
              <a:satOff val="31803"/>
              <a:lumOff val="-18242"/>
            </a:schemeClr>
          </a:solidFill>
        </a:fill>
      </a:tcStyle>
    </a:firstCol>
    <a:lastRow>
      <a:tcTxStyle b="off" i="off">
        <a:font>
          <a:latin typeface="Helvetica Neue"/>
          <a:ea typeface="Helvetica Neue"/>
          <a:cs typeface="Helvetica Neue"/>
        </a:font>
        <a:srgbClr val="000000"/>
      </a:tcTxStyle>
      <a:tcStyle>
        <a:tcBdr>
          <a:left>
            <a:ln w="12700" cap="flat">
              <a:solidFill>
                <a:srgbClr val="606060"/>
              </a:solidFill>
              <a:prstDash val="solid"/>
              <a:miter lim="400000"/>
            </a:ln>
          </a:left>
          <a:right>
            <a:ln w="12700" cap="flat">
              <a:solidFill>
                <a:srgbClr val="606060"/>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EBEBEB"/>
          </a:solidFill>
        </a:fill>
      </a:tcStyle>
    </a:lastRow>
    <a:firstRow>
      <a:tcTxStyle b="off" i="off">
        <a:fontRef idx="minor">
          <a:srgbClr val="FFFFFF"/>
        </a:fontRef>
        <a:srgbClr val="FFFFFF"/>
      </a:tcTxStyle>
      <a:tcStyle>
        <a:tcBdr>
          <a:left>
            <a:ln w="12700" cap="flat">
              <a:solidFill>
                <a:srgbClr val="929292"/>
              </a:solidFill>
              <a:prstDash val="solid"/>
              <a:miter lim="400000"/>
            </a:ln>
          </a:left>
          <a:right>
            <a:ln w="12700" cap="flat">
              <a:solidFill>
                <a:srgbClr val="929292"/>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929292"/>
              </a:solidFill>
              <a:prstDash val="solid"/>
              <a:miter lim="400000"/>
            </a:ln>
          </a:insideH>
          <a:insideV>
            <a:ln w="12700" cap="flat">
              <a:solidFill>
                <a:srgbClr val="929292"/>
              </a:solidFill>
              <a:prstDash val="solid"/>
              <a:miter lim="400000"/>
            </a:ln>
          </a:insideV>
        </a:tcBdr>
        <a:fill>
          <a:solidFill>
            <a:srgbClr val="017101"/>
          </a:solidFill>
        </a:fill>
      </a:tcStyle>
    </a:firstRow>
  </a:tblStyle>
  <a:tblStyle styleId="{EEE7283C-3CF3-47DC-8721-378D4A62B228}" styleName="">
    <a:tblBg/>
    <a:wholeTbl>
      <a:tcTxStyle b="off" i="off">
        <a:font>
          <a:latin typeface="Helvetica Neue Light"/>
          <a:ea typeface="Helvetica Neue Light"/>
          <a:cs typeface="Helvetica Neue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FAF7E9"/>
          </a:solidFill>
        </a:fill>
      </a:tcStyle>
    </a:wholeTbl>
    <a:band2H>
      <a:tcTxStyle/>
      <a:tcStyle>
        <a:tcBdr/>
        <a:fill>
          <a:solidFill>
            <a:srgbClr val="EDEADD"/>
          </a:solidFill>
        </a:fill>
      </a:tcStyle>
    </a:band2H>
    <a:firstCol>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9BA00"/>
          </a:solidFill>
        </a:fill>
      </a:tcStyle>
    </a:firstCol>
    <a:la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lastRow>
    <a:fir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firstRow>
  </a:tblStyle>
  <a:tblStyle styleId="{CF821DB8-F4EB-4A41-A1BA-3FCAFE7338EE}" styleName="">
    <a:tblBg/>
    <a:wholeTbl>
      <a:tcTxStyle b="off" i="off">
        <a:font>
          <a:latin typeface="Helvetica Neue"/>
          <a:ea typeface="Helvetica Neue"/>
          <a:cs typeface="Helvetica Neue"/>
        </a:font>
        <a:srgbClr val="000000"/>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EBEBEB"/>
          </a:solidFill>
        </a:fill>
      </a:tcStyle>
    </a:wholeTbl>
    <a:band2H>
      <a:tcTxStyle/>
      <a:tcStyle>
        <a:tcBdr/>
        <a:fill>
          <a:solidFill>
            <a:srgbClr val="DADBDA"/>
          </a:solidFill>
        </a:fill>
      </a:tcStyle>
    </a:band2H>
    <a:firstCol>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chemeClr val="accent6">
              <a:hueOff val="-146070"/>
              <a:satOff val="-10048"/>
              <a:lumOff val="-30626"/>
            </a:schemeClr>
          </a:solidFill>
        </a:fill>
      </a:tcStyle>
    </a:firstCol>
    <a:la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lastRow>
    <a:fir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firstRow>
  </a:tblStyle>
  <a:tblStyle styleId="{33BA23B1-9221-436E-865A-0063620EA4FD}" styleName="">
    <a:tblBg/>
    <a:wholeTbl>
      <a:tcTxStyle b="off" i="off">
        <a:font>
          <a:latin typeface="Helvetica Neue"/>
          <a:ea typeface="Helvetica Neue"/>
          <a:cs typeface="Helvetica Neue"/>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B5B5C1"/>
          </a:solidFill>
        </a:fill>
      </a:tcStyle>
    </a:wholeTbl>
    <a:band2H>
      <a:tcTxStyle/>
      <a:tcStyle>
        <a:tcBdr/>
        <a:fill>
          <a:solidFill>
            <a:srgbClr val="9A9AA5"/>
          </a:solidFill>
        </a:fill>
      </a:tcStyle>
    </a:band2H>
    <a:firstCol>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85F"/>
          </a:solidFill>
        </a:fill>
      </a:tcStyle>
    </a:firstCol>
    <a:la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lastRow>
    <a:fir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firstRow>
  </a:tblStyle>
  <a:tblStyle styleId="{2708684C-4D16-4618-839F-0558EEFCDFE6}" styleName="">
    <a:tblBg/>
    <a:wholeTbl>
      <a:tcTxStyle b="off"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Neue"/>
          <a:ea typeface="Helvetica Neue"/>
          <a:cs typeface="Helvetica Neue"/>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98" d="100"/>
          <a:sy n="198" d="100"/>
        </p:scale>
        <p:origin x="648" y="100"/>
      </p:cViewPr>
      <p:guideLst>
        <p:guide orient="horz" pos="1575"/>
        <p:guide pos="2880"/>
        <p:guide pos="90"/>
        <p:guide pos="5670"/>
        <p:guide orient="horz" pos="327"/>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slide" Target="slides/slide44.xml"/><Relationship Id="rId55" Type="http://schemas.openxmlformats.org/officeDocument/2006/relationships/viewProps" Target="viewProps.xml"/><Relationship Id="rId7" Type="http://schemas.openxmlformats.org/officeDocument/2006/relationships/slide" Target="slides/slide1.xml"/><Relationship Id="rId2" Type="http://schemas.openxmlformats.org/officeDocument/2006/relationships/customXml" Target="../customXml/item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handoutMaster" Target="handoutMasters/handoutMaster1.xml"/><Relationship Id="rId58" Type="http://schemas.microsoft.com/office/2016/11/relationships/changesInfo" Target="changesInfos/changesInfo1.xml"/><Relationship Id="rId5" Type="http://schemas.openxmlformats.org/officeDocument/2006/relationships/slideMaster" Target="slideMasters/slideMaster2.xml"/><Relationship Id="rId19" Type="http://schemas.openxmlformats.org/officeDocument/2006/relationships/slide" Target="slides/slide13.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theme" Target="theme/theme1.xml"/><Relationship Id="rId8" Type="http://schemas.openxmlformats.org/officeDocument/2006/relationships/slide" Target="slides/slide2.xml"/><Relationship Id="rId51" Type="http://schemas.openxmlformats.org/officeDocument/2006/relationships/slide" Target="slides/slide45.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59" Type="http://schemas.microsoft.com/office/2015/10/relationships/revisionInfo" Target="revisionInfo.xml"/><Relationship Id="rId20" Type="http://schemas.openxmlformats.org/officeDocument/2006/relationships/slide" Target="slides/slide14.xml"/><Relationship Id="rId41" Type="http://schemas.openxmlformats.org/officeDocument/2006/relationships/slide" Target="slides/slide35.xml"/><Relationship Id="rId54"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tableStyles" Target="tableStyles.xml"/><Relationship Id="rId10" Type="http://schemas.openxmlformats.org/officeDocument/2006/relationships/slide" Target="slides/slide4.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notesMaster" Target="notesMasters/notesMaster1.xml"/><Relationship Id="rId60"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irsty Joseph (Swansea Bay UHB - Digital)" userId="S::kirsty.joseph@wales.nhs.uk::fa9e01d8-fa76-4d83-a76c-b4957a198d87" providerId="AD" clId="Web-{CA0E9C31-3878-7BB1-6773-9A6993F3DEF9}"/>
    <pc:docChg chg="delSld modSld">
      <pc:chgData name="Kirsty Joseph (Swansea Bay UHB - Digital)" userId="S::kirsty.joseph@wales.nhs.uk::fa9e01d8-fa76-4d83-a76c-b4957a198d87" providerId="AD" clId="Web-{CA0E9C31-3878-7BB1-6773-9A6993F3DEF9}" dt="2024-08-05T16:36:35.105" v="698"/>
      <pc:docMkLst>
        <pc:docMk/>
      </pc:docMkLst>
      <pc:sldChg chg="addSp delSp modSp">
        <pc:chgData name="Kirsty Joseph (Swansea Bay UHB - Digital)" userId="S::kirsty.joseph@wales.nhs.uk::fa9e01d8-fa76-4d83-a76c-b4957a198d87" providerId="AD" clId="Web-{CA0E9C31-3878-7BB1-6773-9A6993F3DEF9}" dt="2024-08-05T16:15:28.321" v="211" actId="20577"/>
        <pc:sldMkLst>
          <pc:docMk/>
          <pc:sldMk cId="1496128075" sldId="3447"/>
        </pc:sldMkLst>
        <pc:spChg chg="mod">
          <ac:chgData name="Kirsty Joseph (Swansea Bay UHB - Digital)" userId="S::kirsty.joseph@wales.nhs.uk::fa9e01d8-fa76-4d83-a76c-b4957a198d87" providerId="AD" clId="Web-{CA0E9C31-3878-7BB1-6773-9A6993F3DEF9}" dt="2024-08-05T16:14:47.070" v="173" actId="20577"/>
          <ac:spMkLst>
            <pc:docMk/>
            <pc:sldMk cId="1496128075" sldId="3447"/>
            <ac:spMk id="9" creationId="{FFB0DA28-9AB5-80F0-0B58-7D58F3EA169A}"/>
          </ac:spMkLst>
        </pc:spChg>
        <pc:spChg chg="add del mod">
          <ac:chgData name="Kirsty Joseph (Swansea Bay UHB - Digital)" userId="S::kirsty.joseph@wales.nhs.uk::fa9e01d8-fa76-4d83-a76c-b4957a198d87" providerId="AD" clId="Web-{CA0E9C31-3878-7BB1-6773-9A6993F3DEF9}" dt="2024-08-05T16:15:28.321" v="211" actId="20577"/>
          <ac:spMkLst>
            <pc:docMk/>
            <pc:sldMk cId="1496128075" sldId="3447"/>
            <ac:spMk id="10" creationId="{ED9A0021-F357-D4C4-1309-3A5EDF742399}"/>
          </ac:spMkLst>
        </pc:spChg>
      </pc:sldChg>
      <pc:sldChg chg="modSp">
        <pc:chgData name="Kirsty Joseph (Swansea Bay UHB - Digital)" userId="S::kirsty.joseph@wales.nhs.uk::fa9e01d8-fa76-4d83-a76c-b4957a198d87" providerId="AD" clId="Web-{CA0E9C31-3878-7BB1-6773-9A6993F3DEF9}" dt="2024-08-05T16:36:35.105" v="698"/>
        <pc:sldMkLst>
          <pc:docMk/>
          <pc:sldMk cId="4130647605" sldId="3449"/>
        </pc:sldMkLst>
        <pc:graphicFrameChg chg="mod modGraphic">
          <ac:chgData name="Kirsty Joseph (Swansea Bay UHB - Digital)" userId="S::kirsty.joseph@wales.nhs.uk::fa9e01d8-fa76-4d83-a76c-b4957a198d87" providerId="AD" clId="Web-{CA0E9C31-3878-7BB1-6773-9A6993F3DEF9}" dt="2024-08-05T16:36:35.105" v="698"/>
          <ac:graphicFrameMkLst>
            <pc:docMk/>
            <pc:sldMk cId="4130647605" sldId="3449"/>
            <ac:graphicFrameMk id="7" creationId="{E4A1D944-3A29-9519-9FE1-7124161D8E30}"/>
          </ac:graphicFrameMkLst>
        </pc:graphicFrameChg>
      </pc:sldChg>
      <pc:sldChg chg="modSp">
        <pc:chgData name="Kirsty Joseph (Swansea Bay UHB - Digital)" userId="S::kirsty.joseph@wales.nhs.uk::fa9e01d8-fa76-4d83-a76c-b4957a198d87" providerId="AD" clId="Web-{CA0E9C31-3878-7BB1-6773-9A6993F3DEF9}" dt="2024-08-05T16:16:45.465" v="267" actId="20577"/>
        <pc:sldMkLst>
          <pc:docMk/>
          <pc:sldMk cId="1128256734" sldId="3457"/>
        </pc:sldMkLst>
        <pc:spChg chg="mod">
          <ac:chgData name="Kirsty Joseph (Swansea Bay UHB - Digital)" userId="S::kirsty.joseph@wales.nhs.uk::fa9e01d8-fa76-4d83-a76c-b4957a198d87" providerId="AD" clId="Web-{CA0E9C31-3878-7BB1-6773-9A6993F3DEF9}" dt="2024-08-05T16:16:37.277" v="247" actId="20577"/>
          <ac:spMkLst>
            <pc:docMk/>
            <pc:sldMk cId="1128256734" sldId="3457"/>
            <ac:spMk id="9" creationId="{9FD3C893-FB60-D231-35D4-C07CB22B7A44}"/>
          </ac:spMkLst>
        </pc:spChg>
        <pc:spChg chg="mod">
          <ac:chgData name="Kirsty Joseph (Swansea Bay UHB - Digital)" userId="S::kirsty.joseph@wales.nhs.uk::fa9e01d8-fa76-4d83-a76c-b4957a198d87" providerId="AD" clId="Web-{CA0E9C31-3878-7BB1-6773-9A6993F3DEF9}" dt="2024-08-05T16:16:45.465" v="267" actId="20577"/>
          <ac:spMkLst>
            <pc:docMk/>
            <pc:sldMk cId="1128256734" sldId="3457"/>
            <ac:spMk id="10" creationId="{223A1946-C3B6-8E12-1BF2-117C7ED41883}"/>
          </ac:spMkLst>
        </pc:spChg>
      </pc:sldChg>
      <pc:sldChg chg="addSp delSp">
        <pc:chgData name="Kirsty Joseph (Swansea Bay UHB - Digital)" userId="S::kirsty.joseph@wales.nhs.uk::fa9e01d8-fa76-4d83-a76c-b4957a198d87" providerId="AD" clId="Web-{CA0E9C31-3878-7BB1-6773-9A6993F3DEF9}" dt="2024-08-05T16:17:54.092" v="274"/>
        <pc:sldMkLst>
          <pc:docMk/>
          <pc:sldMk cId="534577888" sldId="3464"/>
        </pc:sldMkLst>
        <pc:grpChg chg="del">
          <ac:chgData name="Kirsty Joseph (Swansea Bay UHB - Digital)" userId="S::kirsty.joseph@wales.nhs.uk::fa9e01d8-fa76-4d83-a76c-b4957a198d87" providerId="AD" clId="Web-{CA0E9C31-3878-7BB1-6773-9A6993F3DEF9}" dt="2024-08-05T16:17:53.733" v="273"/>
          <ac:grpSpMkLst>
            <pc:docMk/>
            <pc:sldMk cId="534577888" sldId="3464"/>
            <ac:grpSpMk id="6" creationId="{7F19266A-AE87-12E8-0957-3EAE3776F245}"/>
          </ac:grpSpMkLst>
        </pc:grpChg>
        <pc:grpChg chg="add">
          <ac:chgData name="Kirsty Joseph (Swansea Bay UHB - Digital)" userId="S::kirsty.joseph@wales.nhs.uk::fa9e01d8-fa76-4d83-a76c-b4957a198d87" providerId="AD" clId="Web-{CA0E9C31-3878-7BB1-6773-9A6993F3DEF9}" dt="2024-08-05T16:17:54.092" v="274"/>
          <ac:grpSpMkLst>
            <pc:docMk/>
            <pc:sldMk cId="534577888" sldId="3464"/>
            <ac:grpSpMk id="29" creationId="{90272411-6028-B89A-284F-8503464ED7AC}"/>
          </ac:grpSpMkLst>
        </pc:grpChg>
      </pc:sldChg>
      <pc:sldChg chg="modSp">
        <pc:chgData name="Kirsty Joseph (Swansea Bay UHB - Digital)" userId="S::kirsty.joseph@wales.nhs.uk::fa9e01d8-fa76-4d83-a76c-b4957a198d87" providerId="AD" clId="Web-{CA0E9C31-3878-7BB1-6773-9A6993F3DEF9}" dt="2024-08-05T16:21:16.678" v="298" actId="20577"/>
        <pc:sldMkLst>
          <pc:docMk/>
          <pc:sldMk cId="818890850" sldId="3476"/>
        </pc:sldMkLst>
        <pc:spChg chg="mod">
          <ac:chgData name="Kirsty Joseph (Swansea Bay UHB - Digital)" userId="S::kirsty.joseph@wales.nhs.uk::fa9e01d8-fa76-4d83-a76c-b4957a198d87" providerId="AD" clId="Web-{CA0E9C31-3878-7BB1-6773-9A6993F3DEF9}" dt="2024-08-05T16:20:59.537" v="293"/>
          <ac:spMkLst>
            <pc:docMk/>
            <pc:sldMk cId="818890850" sldId="3476"/>
            <ac:spMk id="9" creationId="{37E2B917-AD6A-42B8-D9CB-87E70585D158}"/>
          </ac:spMkLst>
        </pc:spChg>
        <pc:spChg chg="mod">
          <ac:chgData name="Kirsty Joseph (Swansea Bay UHB - Digital)" userId="S::kirsty.joseph@wales.nhs.uk::fa9e01d8-fa76-4d83-a76c-b4957a198d87" providerId="AD" clId="Web-{CA0E9C31-3878-7BB1-6773-9A6993F3DEF9}" dt="2024-08-05T16:21:16.678" v="298" actId="20577"/>
          <ac:spMkLst>
            <pc:docMk/>
            <pc:sldMk cId="818890850" sldId="3476"/>
            <ac:spMk id="10" creationId="{B33DE323-C66D-2204-9FB6-A62D3332E34D}"/>
          </ac:spMkLst>
        </pc:spChg>
      </pc:sldChg>
      <pc:sldChg chg="modSp">
        <pc:chgData name="Kirsty Joseph (Swansea Bay UHB - Digital)" userId="S::kirsty.joseph@wales.nhs.uk::fa9e01d8-fa76-4d83-a76c-b4957a198d87" providerId="AD" clId="Web-{CA0E9C31-3878-7BB1-6773-9A6993F3DEF9}" dt="2024-08-05T16:12:15.314" v="112" actId="20577"/>
        <pc:sldMkLst>
          <pc:docMk/>
          <pc:sldMk cId="4187105386" sldId="3478"/>
        </pc:sldMkLst>
        <pc:spChg chg="mod">
          <ac:chgData name="Kirsty Joseph (Swansea Bay UHB - Digital)" userId="S::kirsty.joseph@wales.nhs.uk::fa9e01d8-fa76-4d83-a76c-b4957a198d87" providerId="AD" clId="Web-{CA0E9C31-3878-7BB1-6773-9A6993F3DEF9}" dt="2024-08-05T16:11:21.218" v="73" actId="20577"/>
          <ac:spMkLst>
            <pc:docMk/>
            <pc:sldMk cId="4187105386" sldId="3478"/>
            <ac:spMk id="28" creationId="{0077E7EB-F9A1-14A2-9048-8D0372701E74}"/>
          </ac:spMkLst>
        </pc:spChg>
        <pc:spChg chg="mod">
          <ac:chgData name="Kirsty Joseph (Swansea Bay UHB - Digital)" userId="S::kirsty.joseph@wales.nhs.uk::fa9e01d8-fa76-4d83-a76c-b4957a198d87" providerId="AD" clId="Web-{CA0E9C31-3878-7BB1-6773-9A6993F3DEF9}" dt="2024-08-05T16:12:15.314" v="112" actId="20577"/>
          <ac:spMkLst>
            <pc:docMk/>
            <pc:sldMk cId="4187105386" sldId="3478"/>
            <ac:spMk id="29" creationId="{75A9A0A8-D677-0C22-D919-651AC7B748B9}"/>
          </ac:spMkLst>
        </pc:spChg>
      </pc:sldChg>
      <pc:sldChg chg="addSp delSp">
        <pc:chgData name="Kirsty Joseph (Swansea Bay UHB - Digital)" userId="S::kirsty.joseph@wales.nhs.uk::fa9e01d8-fa76-4d83-a76c-b4957a198d87" providerId="AD" clId="Web-{CA0E9C31-3878-7BB1-6773-9A6993F3DEF9}" dt="2024-08-05T16:16:01.760" v="217"/>
        <pc:sldMkLst>
          <pc:docMk/>
          <pc:sldMk cId="3708487227" sldId="3485"/>
        </pc:sldMkLst>
        <pc:grpChg chg="del">
          <ac:chgData name="Kirsty Joseph (Swansea Bay UHB - Digital)" userId="S::kirsty.joseph@wales.nhs.uk::fa9e01d8-fa76-4d83-a76c-b4957a198d87" providerId="AD" clId="Web-{CA0E9C31-3878-7BB1-6773-9A6993F3DEF9}" dt="2024-08-05T16:16:01.260" v="216"/>
          <ac:grpSpMkLst>
            <pc:docMk/>
            <pc:sldMk cId="3708487227" sldId="3485"/>
            <ac:grpSpMk id="3" creationId="{E9D90CF0-E809-AFCA-46BD-C1D5F1BFAF78}"/>
          </ac:grpSpMkLst>
        </pc:grpChg>
        <pc:grpChg chg="add">
          <ac:chgData name="Kirsty Joseph (Swansea Bay UHB - Digital)" userId="S::kirsty.joseph@wales.nhs.uk::fa9e01d8-fa76-4d83-a76c-b4957a198d87" providerId="AD" clId="Web-{CA0E9C31-3878-7BB1-6773-9A6993F3DEF9}" dt="2024-08-05T16:16:01.760" v="217"/>
          <ac:grpSpMkLst>
            <pc:docMk/>
            <pc:sldMk cId="3708487227" sldId="3485"/>
            <ac:grpSpMk id="43" creationId="{16A1BDB8-31EE-31B8-957B-485FA9B19024}"/>
          </ac:grpSpMkLst>
        </pc:grpChg>
      </pc:sldChg>
      <pc:sldChg chg="addSp modSp">
        <pc:chgData name="Kirsty Joseph (Swansea Bay UHB - Digital)" userId="S::kirsty.joseph@wales.nhs.uk::fa9e01d8-fa76-4d83-a76c-b4957a198d87" providerId="AD" clId="Web-{CA0E9C31-3878-7BB1-6773-9A6993F3DEF9}" dt="2024-08-05T16:24:33.780" v="312"/>
        <pc:sldMkLst>
          <pc:docMk/>
          <pc:sldMk cId="1758729008" sldId="3493"/>
        </pc:sldMkLst>
        <pc:spChg chg="mod">
          <ac:chgData name="Kirsty Joseph (Swansea Bay UHB - Digital)" userId="S::kirsty.joseph@wales.nhs.uk::fa9e01d8-fa76-4d83-a76c-b4957a198d87" providerId="AD" clId="Web-{CA0E9C31-3878-7BB1-6773-9A6993F3DEF9}" dt="2024-08-05T16:23:07.605" v="311"/>
          <ac:spMkLst>
            <pc:docMk/>
            <pc:sldMk cId="1758729008" sldId="3493"/>
            <ac:spMk id="16" creationId="{D10DE8B8-A12D-50D2-F06B-0036F9E26763}"/>
          </ac:spMkLst>
        </pc:spChg>
        <pc:spChg chg="mod">
          <ac:chgData name="Kirsty Joseph (Swansea Bay UHB - Digital)" userId="S::kirsty.joseph@wales.nhs.uk::fa9e01d8-fa76-4d83-a76c-b4957a198d87" providerId="AD" clId="Web-{CA0E9C31-3878-7BB1-6773-9A6993F3DEF9}" dt="2024-08-05T16:24:33.780" v="312"/>
          <ac:spMkLst>
            <pc:docMk/>
            <pc:sldMk cId="1758729008" sldId="3493"/>
            <ac:spMk id="17" creationId="{43FED9E3-7769-7279-5365-4561EDF42815}"/>
          </ac:spMkLst>
        </pc:spChg>
        <pc:grpChg chg="add">
          <ac:chgData name="Kirsty Joseph (Swansea Bay UHB - Digital)" userId="S::kirsty.joseph@wales.nhs.uk::fa9e01d8-fa76-4d83-a76c-b4957a198d87" providerId="AD" clId="Web-{CA0E9C31-3878-7BB1-6773-9A6993F3DEF9}" dt="2024-08-05T16:22:24.431" v="310"/>
          <ac:grpSpMkLst>
            <pc:docMk/>
            <pc:sldMk cId="1758729008" sldId="3493"/>
            <ac:grpSpMk id="18" creationId="{E3FDDD29-E515-5C71-7146-3937E42BD5AF}"/>
          </ac:grpSpMkLst>
        </pc:grpChg>
      </pc:sldChg>
      <pc:sldChg chg="addSp delSp modSp">
        <pc:chgData name="Kirsty Joseph (Swansea Bay UHB - Digital)" userId="S::kirsty.joseph@wales.nhs.uk::fa9e01d8-fa76-4d83-a76c-b4957a198d87" providerId="AD" clId="Web-{CA0E9C31-3878-7BB1-6773-9A6993F3DEF9}" dt="2024-08-05T16:15:22.508" v="210" actId="20577"/>
        <pc:sldMkLst>
          <pc:docMk/>
          <pc:sldMk cId="573705316" sldId="3507"/>
        </pc:sldMkLst>
        <pc:spChg chg="mod">
          <ac:chgData name="Kirsty Joseph (Swansea Bay UHB - Digital)" userId="S::kirsty.joseph@wales.nhs.uk::fa9e01d8-fa76-4d83-a76c-b4957a198d87" providerId="AD" clId="Web-{CA0E9C31-3878-7BB1-6773-9A6993F3DEF9}" dt="2024-08-05T16:15:22.508" v="210" actId="20577"/>
          <ac:spMkLst>
            <pc:docMk/>
            <pc:sldMk cId="573705316" sldId="3507"/>
            <ac:spMk id="48" creationId="{57038214-2036-8783-A4A3-53694259210B}"/>
          </ac:spMkLst>
        </pc:spChg>
        <pc:grpChg chg="del">
          <ac:chgData name="Kirsty Joseph (Swansea Bay UHB - Digital)" userId="S::kirsty.joseph@wales.nhs.uk::fa9e01d8-fa76-4d83-a76c-b4957a198d87" providerId="AD" clId="Web-{CA0E9C31-3878-7BB1-6773-9A6993F3DEF9}" dt="2024-08-05T16:15:14.149" v="208"/>
          <ac:grpSpMkLst>
            <pc:docMk/>
            <pc:sldMk cId="573705316" sldId="3507"/>
            <ac:grpSpMk id="3" creationId="{8E20E6D7-6044-ADDC-70A1-FA830B533661}"/>
          </ac:grpSpMkLst>
        </pc:grpChg>
        <pc:grpChg chg="add">
          <ac:chgData name="Kirsty Joseph (Swansea Bay UHB - Digital)" userId="S::kirsty.joseph@wales.nhs.uk::fa9e01d8-fa76-4d83-a76c-b4957a198d87" providerId="AD" clId="Web-{CA0E9C31-3878-7BB1-6773-9A6993F3DEF9}" dt="2024-08-05T16:15:15.696" v="209"/>
          <ac:grpSpMkLst>
            <pc:docMk/>
            <pc:sldMk cId="573705316" sldId="3507"/>
            <ac:grpSpMk id="49" creationId="{448E5ED8-81D0-D393-0DCD-5F0983C0D268}"/>
          </ac:grpSpMkLst>
        </pc:grpChg>
      </pc:sldChg>
      <pc:sldChg chg="addSp delSp">
        <pc:chgData name="Kirsty Joseph (Swansea Bay UHB - Digital)" userId="S::kirsty.joseph@wales.nhs.uk::fa9e01d8-fa76-4d83-a76c-b4957a198d87" providerId="AD" clId="Web-{CA0E9C31-3878-7BB1-6773-9A6993F3DEF9}" dt="2024-08-05T16:20:19.223" v="284"/>
        <pc:sldMkLst>
          <pc:docMk/>
          <pc:sldMk cId="2327948570" sldId="3516"/>
        </pc:sldMkLst>
        <pc:grpChg chg="add">
          <ac:chgData name="Kirsty Joseph (Swansea Bay UHB - Digital)" userId="S::kirsty.joseph@wales.nhs.uk::fa9e01d8-fa76-4d83-a76c-b4957a198d87" providerId="AD" clId="Web-{CA0E9C31-3878-7BB1-6773-9A6993F3DEF9}" dt="2024-08-05T16:20:19.223" v="284"/>
          <ac:grpSpMkLst>
            <pc:docMk/>
            <pc:sldMk cId="2327948570" sldId="3516"/>
            <ac:grpSpMk id="35" creationId="{3BB4676C-37E2-E16B-5D50-26DFD4819B3B}"/>
          </ac:grpSpMkLst>
        </pc:grpChg>
        <pc:grpChg chg="del">
          <ac:chgData name="Kirsty Joseph (Swansea Bay UHB - Digital)" userId="S::kirsty.joseph@wales.nhs.uk::fa9e01d8-fa76-4d83-a76c-b4957a198d87" providerId="AD" clId="Web-{CA0E9C31-3878-7BB1-6773-9A6993F3DEF9}" dt="2024-08-05T16:20:18.645" v="283"/>
          <ac:grpSpMkLst>
            <pc:docMk/>
            <pc:sldMk cId="2327948570" sldId="3516"/>
            <ac:grpSpMk id="47" creationId="{06F5AEF6-CD7D-25A1-B01D-A8389E0BCA43}"/>
          </ac:grpSpMkLst>
        </pc:grpChg>
      </pc:sldChg>
      <pc:sldChg chg="addSp delSp">
        <pc:chgData name="Kirsty Joseph (Swansea Bay UHB - Digital)" userId="S::kirsty.joseph@wales.nhs.uk::fa9e01d8-fa76-4d83-a76c-b4957a198d87" providerId="AD" clId="Web-{CA0E9C31-3878-7BB1-6773-9A6993F3DEF9}" dt="2024-08-05T16:15:47.853" v="213"/>
        <pc:sldMkLst>
          <pc:docMk/>
          <pc:sldMk cId="1558916957" sldId="3519"/>
        </pc:sldMkLst>
        <pc:grpChg chg="add">
          <ac:chgData name="Kirsty Joseph (Swansea Bay UHB - Digital)" userId="S::kirsty.joseph@wales.nhs.uk::fa9e01d8-fa76-4d83-a76c-b4957a198d87" providerId="AD" clId="Web-{CA0E9C31-3878-7BB1-6773-9A6993F3DEF9}" dt="2024-08-05T16:15:47.853" v="213"/>
          <ac:grpSpMkLst>
            <pc:docMk/>
            <pc:sldMk cId="1558916957" sldId="3519"/>
            <ac:grpSpMk id="15" creationId="{67EA366B-1755-621C-A346-0FAD1E3507AD}"/>
          </ac:grpSpMkLst>
        </pc:grpChg>
        <pc:grpChg chg="del">
          <ac:chgData name="Kirsty Joseph (Swansea Bay UHB - Digital)" userId="S::kirsty.joseph@wales.nhs.uk::fa9e01d8-fa76-4d83-a76c-b4957a198d87" providerId="AD" clId="Web-{CA0E9C31-3878-7BB1-6773-9A6993F3DEF9}" dt="2024-08-05T16:15:47.275" v="212"/>
          <ac:grpSpMkLst>
            <pc:docMk/>
            <pc:sldMk cId="1558916957" sldId="3519"/>
            <ac:grpSpMk id="21" creationId="{EE4DCA9E-74C3-5E28-CC80-2A28D6FBE296}"/>
          </ac:grpSpMkLst>
        </pc:grpChg>
      </pc:sldChg>
      <pc:sldChg chg="del">
        <pc:chgData name="Kirsty Joseph (Swansea Bay UHB - Digital)" userId="S::kirsty.joseph@wales.nhs.uk::fa9e01d8-fa76-4d83-a76c-b4957a198d87" providerId="AD" clId="Web-{CA0E9C31-3878-7BB1-6773-9A6993F3DEF9}" dt="2024-08-05T16:31:27.827" v="383"/>
        <pc:sldMkLst>
          <pc:docMk/>
          <pc:sldMk cId="270215035" sldId="3526"/>
        </pc:sldMkLst>
      </pc:sldChg>
      <pc:sldChg chg="del">
        <pc:chgData name="Kirsty Joseph (Swansea Bay UHB - Digital)" userId="S::kirsty.joseph@wales.nhs.uk::fa9e01d8-fa76-4d83-a76c-b4957a198d87" providerId="AD" clId="Web-{CA0E9C31-3878-7BB1-6773-9A6993F3DEF9}" dt="2024-08-05T16:31:27.811" v="382"/>
        <pc:sldMkLst>
          <pc:docMk/>
          <pc:sldMk cId="2314430130" sldId="3527"/>
        </pc:sldMkLst>
      </pc:sldChg>
      <pc:sldChg chg="del">
        <pc:chgData name="Kirsty Joseph (Swansea Bay UHB - Digital)" userId="S::kirsty.joseph@wales.nhs.uk::fa9e01d8-fa76-4d83-a76c-b4957a198d87" providerId="AD" clId="Web-{CA0E9C31-3878-7BB1-6773-9A6993F3DEF9}" dt="2024-08-05T16:31:27.780" v="381"/>
        <pc:sldMkLst>
          <pc:docMk/>
          <pc:sldMk cId="3120312492" sldId="3528"/>
        </pc:sldMkLst>
      </pc:sldChg>
      <pc:sldChg chg="del">
        <pc:chgData name="Kirsty Joseph (Swansea Bay UHB - Digital)" userId="S::kirsty.joseph@wales.nhs.uk::fa9e01d8-fa76-4d83-a76c-b4957a198d87" providerId="AD" clId="Web-{CA0E9C31-3878-7BB1-6773-9A6993F3DEF9}" dt="2024-08-05T16:31:27.765" v="380"/>
        <pc:sldMkLst>
          <pc:docMk/>
          <pc:sldMk cId="724480134" sldId="3529"/>
        </pc:sldMkLst>
      </pc:sldChg>
      <pc:sldChg chg="addSp modSp">
        <pc:chgData name="Kirsty Joseph (Swansea Bay UHB - Digital)" userId="S::kirsty.joseph@wales.nhs.uk::fa9e01d8-fa76-4d83-a76c-b4957a198d87" providerId="AD" clId="Web-{CA0E9C31-3878-7BB1-6773-9A6993F3DEF9}" dt="2024-08-05T16:27:20.818" v="332"/>
        <pc:sldMkLst>
          <pc:docMk/>
          <pc:sldMk cId="3210131843" sldId="3534"/>
        </pc:sldMkLst>
        <pc:spChg chg="mod">
          <ac:chgData name="Kirsty Joseph (Swansea Bay UHB - Digital)" userId="S::kirsty.joseph@wales.nhs.uk::fa9e01d8-fa76-4d83-a76c-b4957a198d87" providerId="AD" clId="Web-{CA0E9C31-3878-7BB1-6773-9A6993F3DEF9}" dt="2024-08-05T15:59:01.783" v="36" actId="14100"/>
          <ac:spMkLst>
            <pc:docMk/>
            <pc:sldMk cId="3210131843" sldId="3534"/>
            <ac:spMk id="2" creationId="{A7DFF4CD-6B66-20D2-37D3-65F7B075C8CE}"/>
          </ac:spMkLst>
        </pc:spChg>
        <pc:spChg chg="mod">
          <ac:chgData name="Kirsty Joseph (Swansea Bay UHB - Digital)" userId="S::kirsty.joseph@wales.nhs.uk::fa9e01d8-fa76-4d83-a76c-b4957a198d87" providerId="AD" clId="Web-{CA0E9C31-3878-7BB1-6773-9A6993F3DEF9}" dt="2024-08-05T15:58:13.093" v="27" actId="1076"/>
          <ac:spMkLst>
            <pc:docMk/>
            <pc:sldMk cId="3210131843" sldId="3534"/>
            <ac:spMk id="3" creationId="{358FC846-81B7-76FD-264A-2E9BE1BFDEAC}"/>
          </ac:spMkLst>
        </pc:spChg>
        <pc:spChg chg="mod">
          <ac:chgData name="Kirsty Joseph (Swansea Bay UHB - Digital)" userId="S::kirsty.joseph@wales.nhs.uk::fa9e01d8-fa76-4d83-a76c-b4957a198d87" providerId="AD" clId="Web-{CA0E9C31-3878-7BB1-6773-9A6993F3DEF9}" dt="2024-08-05T15:58:17.984" v="28" actId="1076"/>
          <ac:spMkLst>
            <pc:docMk/>
            <pc:sldMk cId="3210131843" sldId="3534"/>
            <ac:spMk id="4" creationId="{B079B51D-682F-354E-E6C7-BF978D766A89}"/>
          </ac:spMkLst>
        </pc:spChg>
        <pc:spChg chg="mod">
          <ac:chgData name="Kirsty Joseph (Swansea Bay UHB - Digital)" userId="S::kirsty.joseph@wales.nhs.uk::fa9e01d8-fa76-4d83-a76c-b4957a198d87" providerId="AD" clId="Web-{CA0E9C31-3878-7BB1-6773-9A6993F3DEF9}" dt="2024-08-05T16:26:36.050" v="327"/>
          <ac:spMkLst>
            <pc:docMk/>
            <pc:sldMk cId="3210131843" sldId="3534"/>
            <ac:spMk id="5" creationId="{507CB395-1625-EF1C-CD2B-3A03C5B71104}"/>
          </ac:spMkLst>
        </pc:spChg>
        <pc:spChg chg="mod">
          <ac:chgData name="Kirsty Joseph (Swansea Bay UHB - Digital)" userId="S::kirsty.joseph@wales.nhs.uk::fa9e01d8-fa76-4d83-a76c-b4957a198d87" providerId="AD" clId="Web-{CA0E9C31-3878-7BB1-6773-9A6993F3DEF9}" dt="2024-08-05T15:58:43.438" v="33" actId="1076"/>
          <ac:spMkLst>
            <pc:docMk/>
            <pc:sldMk cId="3210131843" sldId="3534"/>
            <ac:spMk id="6" creationId="{29EC67A3-10EC-779C-8FF4-4A5D47FED93E}"/>
          </ac:spMkLst>
        </pc:spChg>
        <pc:spChg chg="mod">
          <ac:chgData name="Kirsty Joseph (Swansea Bay UHB - Digital)" userId="S::kirsty.joseph@wales.nhs.uk::fa9e01d8-fa76-4d83-a76c-b4957a198d87" providerId="AD" clId="Web-{CA0E9C31-3878-7BB1-6773-9A6993F3DEF9}" dt="2024-08-05T15:58:39.344" v="32" actId="1076"/>
          <ac:spMkLst>
            <pc:docMk/>
            <pc:sldMk cId="3210131843" sldId="3534"/>
            <ac:spMk id="7" creationId="{07D43F50-BEEA-F219-B80C-062FAEFE7356}"/>
          </ac:spMkLst>
        </pc:spChg>
        <pc:spChg chg="mod">
          <ac:chgData name="Kirsty Joseph (Swansea Bay UHB - Digital)" userId="S::kirsty.joseph@wales.nhs.uk::fa9e01d8-fa76-4d83-a76c-b4957a198d87" providerId="AD" clId="Web-{CA0E9C31-3878-7BB1-6773-9A6993F3DEF9}" dt="2024-08-05T15:58:53.454" v="35" actId="1076"/>
          <ac:spMkLst>
            <pc:docMk/>
            <pc:sldMk cId="3210131843" sldId="3534"/>
            <ac:spMk id="8" creationId="{2A966F5C-FA91-790F-D09E-773E2D49CDBE}"/>
          </ac:spMkLst>
        </pc:spChg>
        <pc:spChg chg="mod">
          <ac:chgData name="Kirsty Joseph (Swansea Bay UHB - Digital)" userId="S::kirsty.joseph@wales.nhs.uk::fa9e01d8-fa76-4d83-a76c-b4957a198d87" providerId="AD" clId="Web-{CA0E9C31-3878-7BB1-6773-9A6993F3DEF9}" dt="2024-08-05T15:58:50.673" v="34" actId="1076"/>
          <ac:spMkLst>
            <pc:docMk/>
            <pc:sldMk cId="3210131843" sldId="3534"/>
            <ac:spMk id="9" creationId="{5A0B3055-DD80-9963-6EE5-0850D6F54991}"/>
          </ac:spMkLst>
        </pc:spChg>
        <pc:grpChg chg="add">
          <ac:chgData name="Kirsty Joseph (Swansea Bay UHB - Digital)" userId="S::kirsty.joseph@wales.nhs.uk::fa9e01d8-fa76-4d83-a76c-b4957a198d87" providerId="AD" clId="Web-{CA0E9C31-3878-7BB1-6773-9A6993F3DEF9}" dt="2024-08-05T16:27:20.818" v="332"/>
          <ac:grpSpMkLst>
            <pc:docMk/>
            <pc:sldMk cId="3210131843" sldId="3534"/>
            <ac:grpSpMk id="17" creationId="{B56CD571-8F4A-06DC-6C80-14DBA458C335}"/>
          </ac:grpSpMkLst>
        </pc:grpChg>
      </pc:sldChg>
      <pc:sldChg chg="addSp modSp">
        <pc:chgData name="Kirsty Joseph (Swansea Bay UHB - Digital)" userId="S::kirsty.joseph@wales.nhs.uk::fa9e01d8-fa76-4d83-a76c-b4957a198d87" providerId="AD" clId="Web-{CA0E9C31-3878-7BB1-6773-9A6993F3DEF9}" dt="2024-08-05T16:27:36.537" v="334"/>
        <pc:sldMkLst>
          <pc:docMk/>
          <pc:sldMk cId="1542975428" sldId="3535"/>
        </pc:sldMkLst>
        <pc:spChg chg="mod">
          <ac:chgData name="Kirsty Joseph (Swansea Bay UHB - Digital)" userId="S::kirsty.joseph@wales.nhs.uk::fa9e01d8-fa76-4d83-a76c-b4957a198d87" providerId="AD" clId="Web-{CA0E9C31-3878-7BB1-6773-9A6993F3DEF9}" dt="2024-08-05T15:58:03.578" v="26" actId="1076"/>
          <ac:spMkLst>
            <pc:docMk/>
            <pc:sldMk cId="1542975428" sldId="3535"/>
            <ac:spMk id="2" creationId="{A7DFF4CD-6B66-20D2-37D3-65F7B075C8CE}"/>
          </ac:spMkLst>
        </pc:spChg>
        <pc:spChg chg="mod">
          <ac:chgData name="Kirsty Joseph (Swansea Bay UHB - Digital)" userId="S::kirsty.joseph@wales.nhs.uk::fa9e01d8-fa76-4d83-a76c-b4957a198d87" providerId="AD" clId="Web-{CA0E9C31-3878-7BB1-6773-9A6993F3DEF9}" dt="2024-08-05T16:27:06.614" v="331" actId="20577"/>
          <ac:spMkLst>
            <pc:docMk/>
            <pc:sldMk cId="1542975428" sldId="3535"/>
            <ac:spMk id="3" creationId="{358FC846-81B7-76FD-264A-2E9BE1BFDEAC}"/>
          </ac:spMkLst>
        </pc:spChg>
        <pc:grpChg chg="add">
          <ac:chgData name="Kirsty Joseph (Swansea Bay UHB - Digital)" userId="S::kirsty.joseph@wales.nhs.uk::fa9e01d8-fa76-4d83-a76c-b4957a198d87" providerId="AD" clId="Web-{CA0E9C31-3878-7BB1-6773-9A6993F3DEF9}" dt="2024-08-05T16:27:36.537" v="334"/>
          <ac:grpSpMkLst>
            <pc:docMk/>
            <pc:sldMk cId="1542975428" sldId="3535"/>
            <ac:grpSpMk id="13" creationId="{8D873FDD-AB8C-6AE6-F959-57FB01E33666}"/>
          </ac:grpSpMkLst>
        </pc:grpChg>
        <pc:picChg chg="mod">
          <ac:chgData name="Kirsty Joseph (Swansea Bay UHB - Digital)" userId="S::kirsty.joseph@wales.nhs.uk::fa9e01d8-fa76-4d83-a76c-b4957a198d87" providerId="AD" clId="Web-{CA0E9C31-3878-7BB1-6773-9A6993F3DEF9}" dt="2024-08-05T16:27:32.365" v="333" actId="1076"/>
          <ac:picMkLst>
            <pc:docMk/>
            <pc:sldMk cId="1542975428" sldId="3535"/>
            <ac:picMk id="11" creationId="{78C06459-8093-4A31-D059-AF20ED3DA8FF}"/>
          </ac:picMkLst>
        </pc:picChg>
      </pc:sldChg>
      <pc:sldChg chg="addSp modSp">
        <pc:chgData name="Kirsty Joseph (Swansea Bay UHB - Digital)" userId="S::kirsty.joseph@wales.nhs.uk::fa9e01d8-fa76-4d83-a76c-b4957a198d87" providerId="AD" clId="Web-{CA0E9C31-3878-7BB1-6773-9A6993F3DEF9}" dt="2024-08-05T16:27:59.960" v="338"/>
        <pc:sldMkLst>
          <pc:docMk/>
          <pc:sldMk cId="4163419387" sldId="3536"/>
        </pc:sldMkLst>
        <pc:spChg chg="mod">
          <ac:chgData name="Kirsty Joseph (Swansea Bay UHB - Digital)" userId="S::kirsty.joseph@wales.nhs.uk::fa9e01d8-fa76-4d83-a76c-b4957a198d87" providerId="AD" clId="Web-{CA0E9C31-3878-7BB1-6773-9A6993F3DEF9}" dt="2024-08-05T16:27:57.522" v="337" actId="1076"/>
          <ac:spMkLst>
            <pc:docMk/>
            <pc:sldMk cId="4163419387" sldId="3536"/>
            <ac:spMk id="3" creationId="{358FC846-81B7-76FD-264A-2E9BE1BFDEAC}"/>
          </ac:spMkLst>
        </pc:spChg>
        <pc:grpChg chg="add mod">
          <ac:chgData name="Kirsty Joseph (Swansea Bay UHB - Digital)" userId="S::kirsty.joseph@wales.nhs.uk::fa9e01d8-fa76-4d83-a76c-b4957a198d87" providerId="AD" clId="Web-{CA0E9C31-3878-7BB1-6773-9A6993F3DEF9}" dt="2024-08-05T16:27:53.100" v="336" actId="1076"/>
          <ac:grpSpMkLst>
            <pc:docMk/>
            <pc:sldMk cId="4163419387" sldId="3536"/>
            <ac:grpSpMk id="4" creationId="{038FAF12-1AD3-D6C3-2C0E-E5B8A93CC849}"/>
          </ac:grpSpMkLst>
        </pc:grpChg>
        <pc:grpChg chg="add">
          <ac:chgData name="Kirsty Joseph (Swansea Bay UHB - Digital)" userId="S::kirsty.joseph@wales.nhs.uk::fa9e01d8-fa76-4d83-a76c-b4957a198d87" providerId="AD" clId="Web-{CA0E9C31-3878-7BB1-6773-9A6993F3DEF9}" dt="2024-08-05T16:27:59.960" v="338"/>
          <ac:grpSpMkLst>
            <pc:docMk/>
            <pc:sldMk cId="4163419387" sldId="3536"/>
            <ac:grpSpMk id="12" creationId="{5F712AD4-6ECA-FBBC-494B-91D748E4E786}"/>
          </ac:grpSpMkLst>
        </pc:grpChg>
      </pc:sldChg>
      <pc:sldChg chg="addSp delSp">
        <pc:chgData name="Kirsty Joseph (Swansea Bay UHB - Digital)" userId="S::kirsty.joseph@wales.nhs.uk::fa9e01d8-fa76-4d83-a76c-b4957a198d87" providerId="AD" clId="Web-{CA0E9C31-3878-7BB1-6773-9A6993F3DEF9}" dt="2024-08-05T16:16:12.604" v="221"/>
        <pc:sldMkLst>
          <pc:docMk/>
          <pc:sldMk cId="2728238078" sldId="3560"/>
        </pc:sldMkLst>
        <pc:grpChg chg="del">
          <ac:chgData name="Kirsty Joseph (Swansea Bay UHB - Digital)" userId="S::kirsty.joseph@wales.nhs.uk::fa9e01d8-fa76-4d83-a76c-b4957a198d87" providerId="AD" clId="Web-{CA0E9C31-3878-7BB1-6773-9A6993F3DEF9}" dt="2024-08-05T16:16:12.135" v="220"/>
          <ac:grpSpMkLst>
            <pc:docMk/>
            <pc:sldMk cId="2728238078" sldId="3560"/>
            <ac:grpSpMk id="3" creationId="{E7F6BD2A-368D-DD06-3645-4A4FCDD13BF2}"/>
          </ac:grpSpMkLst>
        </pc:grpChg>
        <pc:grpChg chg="add">
          <ac:chgData name="Kirsty Joseph (Swansea Bay UHB - Digital)" userId="S::kirsty.joseph@wales.nhs.uk::fa9e01d8-fa76-4d83-a76c-b4957a198d87" providerId="AD" clId="Web-{CA0E9C31-3878-7BB1-6773-9A6993F3DEF9}" dt="2024-08-05T16:16:12.604" v="221"/>
          <ac:grpSpMkLst>
            <pc:docMk/>
            <pc:sldMk cId="2728238078" sldId="3560"/>
            <ac:grpSpMk id="32" creationId="{01E90CDB-17F3-7B04-8FAC-BA2972B7E9C9}"/>
          </ac:grpSpMkLst>
        </pc:grpChg>
      </pc:sldChg>
      <pc:sldChg chg="del">
        <pc:chgData name="Kirsty Joseph (Swansea Bay UHB - Digital)" userId="S::kirsty.joseph@wales.nhs.uk::fa9e01d8-fa76-4d83-a76c-b4957a198d87" providerId="AD" clId="Web-{CA0E9C31-3878-7BB1-6773-9A6993F3DEF9}" dt="2024-08-05T16:31:27.874" v="389"/>
        <pc:sldMkLst>
          <pc:docMk/>
          <pc:sldMk cId="2648616958" sldId="3564"/>
        </pc:sldMkLst>
      </pc:sldChg>
      <pc:sldChg chg="del">
        <pc:chgData name="Kirsty Joseph (Swansea Bay UHB - Digital)" userId="S::kirsty.joseph@wales.nhs.uk::fa9e01d8-fa76-4d83-a76c-b4957a198d87" providerId="AD" clId="Web-{CA0E9C31-3878-7BB1-6773-9A6993F3DEF9}" dt="2024-08-05T16:31:27.858" v="388"/>
        <pc:sldMkLst>
          <pc:docMk/>
          <pc:sldMk cId="4267534557" sldId="3565"/>
        </pc:sldMkLst>
      </pc:sldChg>
      <pc:sldChg chg="addSp delSp">
        <pc:chgData name="Kirsty Joseph (Swansea Bay UHB - Digital)" userId="S::kirsty.joseph@wales.nhs.uk::fa9e01d8-fa76-4d83-a76c-b4957a198d87" providerId="AD" clId="Web-{CA0E9C31-3878-7BB1-6773-9A6993F3DEF9}" dt="2024-08-05T16:13:07.831" v="136"/>
        <pc:sldMkLst>
          <pc:docMk/>
          <pc:sldMk cId="2604148392" sldId="3570"/>
        </pc:sldMkLst>
        <pc:grpChg chg="add">
          <ac:chgData name="Kirsty Joseph (Swansea Bay UHB - Digital)" userId="S::kirsty.joseph@wales.nhs.uk::fa9e01d8-fa76-4d83-a76c-b4957a198d87" providerId="AD" clId="Web-{CA0E9C31-3878-7BB1-6773-9A6993F3DEF9}" dt="2024-08-05T16:13:07.831" v="136"/>
          <ac:grpSpMkLst>
            <pc:docMk/>
            <pc:sldMk cId="2604148392" sldId="3570"/>
            <ac:grpSpMk id="12" creationId="{D19C080D-8820-F1B2-DCDB-55444617340C}"/>
          </ac:grpSpMkLst>
        </pc:grpChg>
        <pc:grpChg chg="del">
          <ac:chgData name="Kirsty Joseph (Swansea Bay UHB - Digital)" userId="S::kirsty.joseph@wales.nhs.uk::fa9e01d8-fa76-4d83-a76c-b4957a198d87" providerId="AD" clId="Web-{CA0E9C31-3878-7BB1-6773-9A6993F3DEF9}" dt="2024-08-05T16:13:04.394" v="135"/>
          <ac:grpSpMkLst>
            <pc:docMk/>
            <pc:sldMk cId="2604148392" sldId="3570"/>
            <ac:grpSpMk id="94" creationId="{8291925C-84ED-44ED-6811-CBA99F081EFA}"/>
          </ac:grpSpMkLst>
        </pc:grpChg>
      </pc:sldChg>
      <pc:sldChg chg="addSp delSp">
        <pc:chgData name="Kirsty Joseph (Swansea Bay UHB - Digital)" userId="S::kirsty.joseph@wales.nhs.uk::fa9e01d8-fa76-4d83-a76c-b4957a198d87" providerId="AD" clId="Web-{CA0E9C31-3878-7BB1-6773-9A6993F3DEF9}" dt="2024-08-05T16:14:30.194" v="145"/>
        <pc:sldMkLst>
          <pc:docMk/>
          <pc:sldMk cId="1824247319" sldId="3571"/>
        </pc:sldMkLst>
        <pc:grpChg chg="del">
          <ac:chgData name="Kirsty Joseph (Swansea Bay UHB - Digital)" userId="S::kirsty.joseph@wales.nhs.uk::fa9e01d8-fa76-4d83-a76c-b4957a198d87" providerId="AD" clId="Web-{CA0E9C31-3878-7BB1-6773-9A6993F3DEF9}" dt="2024-08-05T16:14:28.725" v="144"/>
          <ac:grpSpMkLst>
            <pc:docMk/>
            <pc:sldMk cId="1824247319" sldId="3571"/>
            <ac:grpSpMk id="5" creationId="{D4A3FACC-8B69-3BE2-9AF1-BBF4082584CB}"/>
          </ac:grpSpMkLst>
        </pc:grpChg>
        <pc:grpChg chg="add">
          <ac:chgData name="Kirsty Joseph (Swansea Bay UHB - Digital)" userId="S::kirsty.joseph@wales.nhs.uk::fa9e01d8-fa76-4d83-a76c-b4957a198d87" providerId="AD" clId="Web-{CA0E9C31-3878-7BB1-6773-9A6993F3DEF9}" dt="2024-08-05T16:14:30.194" v="145"/>
          <ac:grpSpMkLst>
            <pc:docMk/>
            <pc:sldMk cId="1824247319" sldId="3571"/>
            <ac:grpSpMk id="17" creationId="{3CEE83E8-0862-B122-342A-A237FB249DDB}"/>
          </ac:grpSpMkLst>
        </pc:grpChg>
      </pc:sldChg>
      <pc:sldChg chg="addSp delSp modSp">
        <pc:chgData name="Kirsty Joseph (Swansea Bay UHB - Digital)" userId="S::kirsty.joseph@wales.nhs.uk::fa9e01d8-fa76-4d83-a76c-b4957a198d87" providerId="AD" clId="Web-{CA0E9C31-3878-7BB1-6773-9A6993F3DEF9}" dt="2024-08-05T16:13:34.348" v="139" actId="1076"/>
        <pc:sldMkLst>
          <pc:docMk/>
          <pc:sldMk cId="291276753" sldId="3572"/>
        </pc:sldMkLst>
        <pc:grpChg chg="add mod">
          <ac:chgData name="Kirsty Joseph (Swansea Bay UHB - Digital)" userId="S::kirsty.joseph@wales.nhs.uk::fa9e01d8-fa76-4d83-a76c-b4957a198d87" providerId="AD" clId="Web-{CA0E9C31-3878-7BB1-6773-9A6993F3DEF9}" dt="2024-08-05T16:13:34.348" v="139" actId="1076"/>
          <ac:grpSpMkLst>
            <pc:docMk/>
            <pc:sldMk cId="291276753" sldId="3572"/>
            <ac:grpSpMk id="11" creationId="{06832B2A-5E2F-5345-514D-B23B24497DCB}"/>
          </ac:grpSpMkLst>
        </pc:grpChg>
        <pc:grpChg chg="del">
          <ac:chgData name="Kirsty Joseph (Swansea Bay UHB - Digital)" userId="S::kirsty.joseph@wales.nhs.uk::fa9e01d8-fa76-4d83-a76c-b4957a198d87" providerId="AD" clId="Web-{CA0E9C31-3878-7BB1-6773-9A6993F3DEF9}" dt="2024-08-05T16:13:28.941" v="138"/>
          <ac:grpSpMkLst>
            <pc:docMk/>
            <pc:sldMk cId="291276753" sldId="3572"/>
            <ac:grpSpMk id="94" creationId="{7AF24393-EDED-4773-BFBA-48D7BD796FF5}"/>
          </ac:grpSpMkLst>
        </pc:grpChg>
      </pc:sldChg>
      <pc:sldChg chg="modSp">
        <pc:chgData name="Kirsty Joseph (Swansea Bay UHB - Digital)" userId="S::kirsty.joseph@wales.nhs.uk::fa9e01d8-fa76-4d83-a76c-b4957a198d87" providerId="AD" clId="Web-{CA0E9C31-3878-7BB1-6773-9A6993F3DEF9}" dt="2024-08-05T16:12:39.221" v="134" actId="20577"/>
        <pc:sldMkLst>
          <pc:docMk/>
          <pc:sldMk cId="3141439706" sldId="3573"/>
        </pc:sldMkLst>
        <pc:spChg chg="mod">
          <ac:chgData name="Kirsty Joseph (Swansea Bay UHB - Digital)" userId="S::kirsty.joseph@wales.nhs.uk::fa9e01d8-fa76-4d83-a76c-b4957a198d87" providerId="AD" clId="Web-{CA0E9C31-3878-7BB1-6773-9A6993F3DEF9}" dt="2024-08-05T16:12:00.641" v="87" actId="1076"/>
          <ac:spMkLst>
            <pc:docMk/>
            <pc:sldMk cId="3141439706" sldId="3573"/>
            <ac:spMk id="3" creationId="{B60981E8-3FA6-E000-545C-3F25721E9D92}"/>
          </ac:spMkLst>
        </pc:spChg>
        <pc:spChg chg="mod">
          <ac:chgData name="Kirsty Joseph (Swansea Bay UHB - Digital)" userId="S::kirsty.joseph@wales.nhs.uk::fa9e01d8-fa76-4d83-a76c-b4957a198d87" providerId="AD" clId="Web-{CA0E9C31-3878-7BB1-6773-9A6993F3DEF9}" dt="2024-08-05T16:12:30.470" v="119" actId="20577"/>
          <ac:spMkLst>
            <pc:docMk/>
            <pc:sldMk cId="3141439706" sldId="3573"/>
            <ac:spMk id="38" creationId="{A3A2EFC4-45BB-21E3-9A2B-E28210DA4EF0}"/>
          </ac:spMkLst>
        </pc:spChg>
        <pc:spChg chg="mod">
          <ac:chgData name="Kirsty Joseph (Swansea Bay UHB - Digital)" userId="S::kirsty.joseph@wales.nhs.uk::fa9e01d8-fa76-4d83-a76c-b4957a198d87" providerId="AD" clId="Web-{CA0E9C31-3878-7BB1-6773-9A6993F3DEF9}" dt="2024-08-05T16:12:39.221" v="134" actId="20577"/>
          <ac:spMkLst>
            <pc:docMk/>
            <pc:sldMk cId="3141439706" sldId="3573"/>
            <ac:spMk id="39" creationId="{31C5E96F-0D3C-FAFD-1663-F8B9C49535AC}"/>
          </ac:spMkLst>
        </pc:spChg>
      </pc:sldChg>
      <pc:sldChg chg="addSp delSp">
        <pc:chgData name="Kirsty Joseph (Swansea Bay UHB - Digital)" userId="S::kirsty.joseph@wales.nhs.uk::fa9e01d8-fa76-4d83-a76c-b4957a198d87" providerId="AD" clId="Web-{CA0E9C31-3878-7BB1-6773-9A6993F3DEF9}" dt="2024-08-05T16:22:16.806" v="309"/>
        <pc:sldMkLst>
          <pc:docMk/>
          <pc:sldMk cId="2679134386" sldId="3574"/>
        </pc:sldMkLst>
        <pc:grpChg chg="del">
          <ac:chgData name="Kirsty Joseph (Swansea Bay UHB - Digital)" userId="S::kirsty.joseph@wales.nhs.uk::fa9e01d8-fa76-4d83-a76c-b4957a198d87" providerId="AD" clId="Web-{CA0E9C31-3878-7BB1-6773-9A6993F3DEF9}" dt="2024-08-05T16:22:16.321" v="308"/>
          <ac:grpSpMkLst>
            <pc:docMk/>
            <pc:sldMk cId="2679134386" sldId="3574"/>
            <ac:grpSpMk id="2" creationId="{61D5974E-587E-B306-41DA-446B74EC668D}"/>
          </ac:grpSpMkLst>
        </pc:grpChg>
        <pc:grpChg chg="add">
          <ac:chgData name="Kirsty Joseph (Swansea Bay UHB - Digital)" userId="S::kirsty.joseph@wales.nhs.uk::fa9e01d8-fa76-4d83-a76c-b4957a198d87" providerId="AD" clId="Web-{CA0E9C31-3878-7BB1-6773-9A6993F3DEF9}" dt="2024-08-05T16:22:16.806" v="309"/>
          <ac:grpSpMkLst>
            <pc:docMk/>
            <pc:sldMk cId="2679134386" sldId="3574"/>
            <ac:grpSpMk id="26" creationId="{3A3188B8-0CD9-E9E3-CC93-92719D96F0CD}"/>
          </ac:grpSpMkLst>
        </pc:grpChg>
      </pc:sldChg>
      <pc:sldChg chg="del">
        <pc:chgData name="Kirsty Joseph (Swansea Bay UHB - Digital)" userId="S::kirsty.joseph@wales.nhs.uk::fa9e01d8-fa76-4d83-a76c-b4957a198d87" providerId="AD" clId="Web-{CA0E9C31-3878-7BB1-6773-9A6993F3DEF9}" dt="2024-08-05T16:31:27.843" v="384"/>
        <pc:sldMkLst>
          <pc:docMk/>
          <pc:sldMk cId="110072651" sldId="3575"/>
        </pc:sldMkLst>
      </pc:sldChg>
      <pc:sldChg chg="addSp delSp modSp">
        <pc:chgData name="Kirsty Joseph (Swansea Bay UHB - Digital)" userId="S::kirsty.joseph@wales.nhs.uk::fa9e01d8-fa76-4d83-a76c-b4957a198d87" providerId="AD" clId="Web-{CA0E9C31-3878-7BB1-6773-9A6993F3DEF9}" dt="2024-08-05T16:16:06.385" v="219"/>
        <pc:sldMkLst>
          <pc:docMk/>
          <pc:sldMk cId="4058558946" sldId="3580"/>
        </pc:sldMkLst>
        <pc:spChg chg="mod">
          <ac:chgData name="Kirsty Joseph (Swansea Bay UHB - Digital)" userId="S::kirsty.joseph@wales.nhs.uk::fa9e01d8-fa76-4d83-a76c-b4957a198d87" providerId="AD" clId="Web-{CA0E9C31-3878-7BB1-6773-9A6993F3DEF9}" dt="2024-08-05T15:53:22.520" v="4"/>
          <ac:spMkLst>
            <pc:docMk/>
            <pc:sldMk cId="4058558946" sldId="3580"/>
            <ac:spMk id="2" creationId="{30FF5DCD-8833-40BE-19A5-635EE7405EA1}"/>
          </ac:spMkLst>
        </pc:spChg>
        <pc:spChg chg="mod">
          <ac:chgData name="Kirsty Joseph (Swansea Bay UHB - Digital)" userId="S::kirsty.joseph@wales.nhs.uk::fa9e01d8-fa76-4d83-a76c-b4957a198d87" providerId="AD" clId="Web-{CA0E9C31-3878-7BB1-6773-9A6993F3DEF9}" dt="2024-08-05T15:53:43.864" v="5"/>
          <ac:spMkLst>
            <pc:docMk/>
            <pc:sldMk cId="4058558946" sldId="3580"/>
            <ac:spMk id="11" creationId="{F0E97F46-3F7F-9B3F-86C8-D03E5450633A}"/>
          </ac:spMkLst>
        </pc:spChg>
        <pc:spChg chg="mod">
          <ac:chgData name="Kirsty Joseph (Swansea Bay UHB - Digital)" userId="S::kirsty.joseph@wales.nhs.uk::fa9e01d8-fa76-4d83-a76c-b4957a198d87" providerId="AD" clId="Web-{CA0E9C31-3878-7BB1-6773-9A6993F3DEF9}" dt="2024-08-05T15:53:43.864" v="6"/>
          <ac:spMkLst>
            <pc:docMk/>
            <pc:sldMk cId="4058558946" sldId="3580"/>
            <ac:spMk id="12" creationId="{7A986780-1877-76F7-4DA3-D34085A2A61A}"/>
          </ac:spMkLst>
        </pc:spChg>
        <pc:spChg chg="mod">
          <ac:chgData name="Kirsty Joseph (Swansea Bay UHB - Digital)" userId="S::kirsty.joseph@wales.nhs.uk::fa9e01d8-fa76-4d83-a76c-b4957a198d87" providerId="AD" clId="Web-{CA0E9C31-3878-7BB1-6773-9A6993F3DEF9}" dt="2024-08-05T15:53:43.864" v="7"/>
          <ac:spMkLst>
            <pc:docMk/>
            <pc:sldMk cId="4058558946" sldId="3580"/>
            <ac:spMk id="13" creationId="{200672E5-B359-AC73-1E2F-C247829318E3}"/>
          </ac:spMkLst>
        </pc:spChg>
        <pc:spChg chg="mod">
          <ac:chgData name="Kirsty Joseph (Swansea Bay UHB - Digital)" userId="S::kirsty.joseph@wales.nhs.uk::fa9e01d8-fa76-4d83-a76c-b4957a198d87" providerId="AD" clId="Web-{CA0E9C31-3878-7BB1-6773-9A6993F3DEF9}" dt="2024-08-05T15:53:43.864" v="8"/>
          <ac:spMkLst>
            <pc:docMk/>
            <pc:sldMk cId="4058558946" sldId="3580"/>
            <ac:spMk id="24" creationId="{C72D5F1D-F934-5637-36D2-27C290136F97}"/>
          </ac:spMkLst>
        </pc:spChg>
        <pc:spChg chg="mod">
          <ac:chgData name="Kirsty Joseph (Swansea Bay UHB - Digital)" userId="S::kirsty.joseph@wales.nhs.uk::fa9e01d8-fa76-4d83-a76c-b4957a198d87" providerId="AD" clId="Web-{CA0E9C31-3878-7BB1-6773-9A6993F3DEF9}" dt="2024-08-05T15:53:43.989" v="9"/>
          <ac:spMkLst>
            <pc:docMk/>
            <pc:sldMk cId="4058558946" sldId="3580"/>
            <ac:spMk id="25" creationId="{6E517363-78DE-6BA6-2CCE-46431D95EF91}"/>
          </ac:spMkLst>
        </pc:spChg>
        <pc:grpChg chg="del">
          <ac:chgData name="Kirsty Joseph (Swansea Bay UHB - Digital)" userId="S::kirsty.joseph@wales.nhs.uk::fa9e01d8-fa76-4d83-a76c-b4957a198d87" providerId="AD" clId="Web-{CA0E9C31-3878-7BB1-6773-9A6993F3DEF9}" dt="2024-08-05T16:16:05.948" v="218"/>
          <ac:grpSpMkLst>
            <pc:docMk/>
            <pc:sldMk cId="4058558946" sldId="3580"/>
            <ac:grpSpMk id="14" creationId="{84842544-2269-A2B1-EE8F-37E10DC454D0}"/>
          </ac:grpSpMkLst>
        </pc:grpChg>
        <pc:grpChg chg="add">
          <ac:chgData name="Kirsty Joseph (Swansea Bay UHB - Digital)" userId="S::kirsty.joseph@wales.nhs.uk::fa9e01d8-fa76-4d83-a76c-b4957a198d87" providerId="AD" clId="Web-{CA0E9C31-3878-7BB1-6773-9A6993F3DEF9}" dt="2024-08-05T16:16:06.385" v="219"/>
          <ac:grpSpMkLst>
            <pc:docMk/>
            <pc:sldMk cId="4058558946" sldId="3580"/>
            <ac:grpSpMk id="33" creationId="{F57E8557-F2C1-4524-1091-E31561BE1118}"/>
          </ac:grpSpMkLst>
        </pc:grpChg>
      </pc:sldChg>
      <pc:sldChg chg="del">
        <pc:chgData name="Kirsty Joseph (Swansea Bay UHB - Digital)" userId="S::kirsty.joseph@wales.nhs.uk::fa9e01d8-fa76-4d83-a76c-b4957a198d87" providerId="AD" clId="Web-{CA0E9C31-3878-7BB1-6773-9A6993F3DEF9}" dt="2024-08-05T16:31:27.733" v="378"/>
        <pc:sldMkLst>
          <pc:docMk/>
          <pc:sldMk cId="3031042874" sldId="3583"/>
        </pc:sldMkLst>
      </pc:sldChg>
      <pc:sldChg chg="addSp delSp">
        <pc:chgData name="Kirsty Joseph (Swansea Bay UHB - Digital)" userId="S::kirsty.joseph@wales.nhs.uk::fa9e01d8-fa76-4d83-a76c-b4957a198d87" providerId="AD" clId="Web-{CA0E9C31-3878-7BB1-6773-9A6993F3DEF9}" dt="2024-08-05T16:14:16.271" v="143"/>
        <pc:sldMkLst>
          <pc:docMk/>
          <pc:sldMk cId="2340138966" sldId="3586"/>
        </pc:sldMkLst>
        <pc:grpChg chg="add">
          <ac:chgData name="Kirsty Joseph (Swansea Bay UHB - Digital)" userId="S::kirsty.joseph@wales.nhs.uk::fa9e01d8-fa76-4d83-a76c-b4957a198d87" providerId="AD" clId="Web-{CA0E9C31-3878-7BB1-6773-9A6993F3DEF9}" dt="2024-08-05T16:14:16.271" v="143"/>
          <ac:grpSpMkLst>
            <pc:docMk/>
            <pc:sldMk cId="2340138966" sldId="3586"/>
            <ac:grpSpMk id="23" creationId="{372D68EC-3FB4-E07A-1407-5DDC40349C4A}"/>
          </ac:grpSpMkLst>
        </pc:grpChg>
        <pc:grpChg chg="del">
          <ac:chgData name="Kirsty Joseph (Swansea Bay UHB - Digital)" userId="S::kirsty.joseph@wales.nhs.uk::fa9e01d8-fa76-4d83-a76c-b4957a198d87" providerId="AD" clId="Web-{CA0E9C31-3878-7BB1-6773-9A6993F3DEF9}" dt="2024-08-05T16:14:13.537" v="142"/>
          <ac:grpSpMkLst>
            <pc:docMk/>
            <pc:sldMk cId="2340138966" sldId="3586"/>
            <ac:grpSpMk id="127" creationId="{C7F681B8-70AF-35AD-D71A-44FA87B4165F}"/>
          </ac:grpSpMkLst>
        </pc:grpChg>
      </pc:sldChg>
      <pc:sldChg chg="addSp delSp">
        <pc:chgData name="Kirsty Joseph (Swansea Bay UHB - Digital)" userId="S::kirsty.joseph@wales.nhs.uk::fa9e01d8-fa76-4d83-a76c-b4957a198d87" providerId="AD" clId="Web-{CA0E9C31-3878-7BB1-6773-9A6993F3DEF9}" dt="2024-08-05T16:14:04.693" v="141"/>
        <pc:sldMkLst>
          <pc:docMk/>
          <pc:sldMk cId="932252566" sldId="3587"/>
        </pc:sldMkLst>
        <pc:grpChg chg="add">
          <ac:chgData name="Kirsty Joseph (Swansea Bay UHB - Digital)" userId="S::kirsty.joseph@wales.nhs.uk::fa9e01d8-fa76-4d83-a76c-b4957a198d87" providerId="AD" clId="Web-{CA0E9C31-3878-7BB1-6773-9A6993F3DEF9}" dt="2024-08-05T16:14:04.693" v="141"/>
          <ac:grpSpMkLst>
            <pc:docMk/>
            <pc:sldMk cId="932252566" sldId="3587"/>
            <ac:grpSpMk id="32" creationId="{449E7794-6B59-4C73-69F0-F0071EF3E7E2}"/>
          </ac:grpSpMkLst>
        </pc:grpChg>
        <pc:grpChg chg="del">
          <ac:chgData name="Kirsty Joseph (Swansea Bay UHB - Digital)" userId="S::kirsty.joseph@wales.nhs.uk::fa9e01d8-fa76-4d83-a76c-b4957a198d87" providerId="AD" clId="Web-{CA0E9C31-3878-7BB1-6773-9A6993F3DEF9}" dt="2024-08-05T16:13:54.099" v="140"/>
          <ac:grpSpMkLst>
            <pc:docMk/>
            <pc:sldMk cId="932252566" sldId="3587"/>
            <ac:grpSpMk id="94" creationId="{115BEB00-D6B1-A14A-FD5F-7B8C4E275785}"/>
          </ac:grpSpMkLst>
        </pc:grpChg>
      </pc:sldChg>
      <pc:sldChg chg="addSp delSp">
        <pc:chgData name="Kirsty Joseph (Swansea Bay UHB - Digital)" userId="S::kirsty.joseph@wales.nhs.uk::fa9e01d8-fa76-4d83-a76c-b4957a198d87" providerId="AD" clId="Web-{CA0E9C31-3878-7BB1-6773-9A6993F3DEF9}" dt="2024-08-05T16:17:58.249" v="276"/>
        <pc:sldMkLst>
          <pc:docMk/>
          <pc:sldMk cId="2631816439" sldId="3588"/>
        </pc:sldMkLst>
        <pc:grpChg chg="del">
          <ac:chgData name="Kirsty Joseph (Swansea Bay UHB - Digital)" userId="S::kirsty.joseph@wales.nhs.uk::fa9e01d8-fa76-4d83-a76c-b4957a198d87" providerId="AD" clId="Web-{CA0E9C31-3878-7BB1-6773-9A6993F3DEF9}" dt="2024-08-05T16:17:57.155" v="275"/>
          <ac:grpSpMkLst>
            <pc:docMk/>
            <pc:sldMk cId="2631816439" sldId="3588"/>
            <ac:grpSpMk id="3" creationId="{FA35EEA8-A1E4-B472-9282-9ACD1C4A7B36}"/>
          </ac:grpSpMkLst>
        </pc:grpChg>
        <pc:grpChg chg="add">
          <ac:chgData name="Kirsty Joseph (Swansea Bay UHB - Digital)" userId="S::kirsty.joseph@wales.nhs.uk::fa9e01d8-fa76-4d83-a76c-b4957a198d87" providerId="AD" clId="Web-{CA0E9C31-3878-7BB1-6773-9A6993F3DEF9}" dt="2024-08-05T16:17:58.249" v="276"/>
          <ac:grpSpMkLst>
            <pc:docMk/>
            <pc:sldMk cId="2631816439" sldId="3588"/>
            <ac:grpSpMk id="21" creationId="{5F489667-A7B2-3F05-31F8-708C96C0FC86}"/>
          </ac:grpSpMkLst>
        </pc:grpChg>
      </pc:sldChg>
      <pc:sldChg chg="addSp delSp">
        <pc:chgData name="Kirsty Joseph (Swansea Bay UHB - Digital)" userId="S::kirsty.joseph@wales.nhs.uk::fa9e01d8-fa76-4d83-a76c-b4957a198d87" providerId="AD" clId="Web-{CA0E9C31-3878-7BB1-6773-9A6993F3DEF9}" dt="2024-08-05T16:20:25.239" v="286"/>
        <pc:sldMkLst>
          <pc:docMk/>
          <pc:sldMk cId="2826769089" sldId="3594"/>
        </pc:sldMkLst>
        <pc:grpChg chg="add">
          <ac:chgData name="Kirsty Joseph (Swansea Bay UHB - Digital)" userId="S::kirsty.joseph@wales.nhs.uk::fa9e01d8-fa76-4d83-a76c-b4957a198d87" providerId="AD" clId="Web-{CA0E9C31-3878-7BB1-6773-9A6993F3DEF9}" dt="2024-08-05T16:20:25.239" v="286"/>
          <ac:grpSpMkLst>
            <pc:docMk/>
            <pc:sldMk cId="2826769089" sldId="3594"/>
            <ac:grpSpMk id="13" creationId="{C440199D-484B-3951-03F1-CFAF3CE28F63}"/>
          </ac:grpSpMkLst>
        </pc:grpChg>
        <pc:grpChg chg="del">
          <ac:chgData name="Kirsty Joseph (Swansea Bay UHB - Digital)" userId="S::kirsty.joseph@wales.nhs.uk::fa9e01d8-fa76-4d83-a76c-b4957a198d87" providerId="AD" clId="Web-{CA0E9C31-3878-7BB1-6773-9A6993F3DEF9}" dt="2024-08-05T16:20:24.723" v="285"/>
          <ac:grpSpMkLst>
            <pc:docMk/>
            <pc:sldMk cId="2826769089" sldId="3594"/>
            <ac:grpSpMk id="16" creationId="{20CCEDA7-61C6-C537-44AB-575D34569EC6}"/>
          </ac:grpSpMkLst>
        </pc:grpChg>
      </pc:sldChg>
      <pc:sldChg chg="addSp delSp">
        <pc:chgData name="Kirsty Joseph (Swansea Bay UHB - Digital)" userId="S::kirsty.joseph@wales.nhs.uk::fa9e01d8-fa76-4d83-a76c-b4957a198d87" providerId="AD" clId="Web-{CA0E9C31-3878-7BB1-6773-9A6993F3DEF9}" dt="2024-08-05T16:20:30.567" v="288"/>
        <pc:sldMkLst>
          <pc:docMk/>
          <pc:sldMk cId="3961799065" sldId="3595"/>
        </pc:sldMkLst>
        <pc:grpChg chg="del">
          <ac:chgData name="Kirsty Joseph (Swansea Bay UHB - Digital)" userId="S::kirsty.joseph@wales.nhs.uk::fa9e01d8-fa76-4d83-a76c-b4957a198d87" providerId="AD" clId="Web-{CA0E9C31-3878-7BB1-6773-9A6993F3DEF9}" dt="2024-08-05T16:20:30.005" v="287"/>
          <ac:grpSpMkLst>
            <pc:docMk/>
            <pc:sldMk cId="3961799065" sldId="3595"/>
            <ac:grpSpMk id="16" creationId="{20FB5D47-DD19-3267-241F-A76D8E825A65}"/>
          </ac:grpSpMkLst>
        </pc:grpChg>
        <pc:grpChg chg="add">
          <ac:chgData name="Kirsty Joseph (Swansea Bay UHB - Digital)" userId="S::kirsty.joseph@wales.nhs.uk::fa9e01d8-fa76-4d83-a76c-b4957a198d87" providerId="AD" clId="Web-{CA0E9C31-3878-7BB1-6773-9A6993F3DEF9}" dt="2024-08-05T16:20:30.567" v="288"/>
          <ac:grpSpMkLst>
            <pc:docMk/>
            <pc:sldMk cId="3961799065" sldId="3595"/>
            <ac:grpSpMk id="35" creationId="{4B272AF7-C971-11CA-6B86-88CE633E193A}"/>
          </ac:grpSpMkLst>
        </pc:grpChg>
      </pc:sldChg>
      <pc:sldChg chg="del">
        <pc:chgData name="Kirsty Joseph (Swansea Bay UHB - Digital)" userId="S::kirsty.joseph@wales.nhs.uk::fa9e01d8-fa76-4d83-a76c-b4957a198d87" providerId="AD" clId="Web-{CA0E9C31-3878-7BB1-6773-9A6993F3DEF9}" dt="2024-08-05T16:31:27.749" v="379"/>
        <pc:sldMkLst>
          <pc:docMk/>
          <pc:sldMk cId="2215144140" sldId="3602"/>
        </pc:sldMkLst>
      </pc:sldChg>
      <pc:sldChg chg="addSp delSp">
        <pc:chgData name="Kirsty Joseph (Swansea Bay UHB - Digital)" userId="S::kirsty.joseph@wales.nhs.uk::fa9e01d8-fa76-4d83-a76c-b4957a198d87" providerId="AD" clId="Web-{CA0E9C31-3878-7BB1-6773-9A6993F3DEF9}" dt="2024-08-05T16:15:56.557" v="215"/>
        <pc:sldMkLst>
          <pc:docMk/>
          <pc:sldMk cId="3340983442" sldId="3604"/>
        </pc:sldMkLst>
        <pc:grpChg chg="del">
          <ac:chgData name="Kirsty Joseph (Swansea Bay UHB - Digital)" userId="S::kirsty.joseph@wales.nhs.uk::fa9e01d8-fa76-4d83-a76c-b4957a198d87" providerId="AD" clId="Web-{CA0E9C31-3878-7BB1-6773-9A6993F3DEF9}" dt="2024-08-05T16:15:55.619" v="214"/>
          <ac:grpSpMkLst>
            <pc:docMk/>
            <pc:sldMk cId="3340983442" sldId="3604"/>
            <ac:grpSpMk id="3" creationId="{133AA8A3-0DA3-94B2-782D-DB07FFBA1BF0}"/>
          </ac:grpSpMkLst>
        </pc:grpChg>
        <pc:grpChg chg="add">
          <ac:chgData name="Kirsty Joseph (Swansea Bay UHB - Digital)" userId="S::kirsty.joseph@wales.nhs.uk::fa9e01d8-fa76-4d83-a76c-b4957a198d87" providerId="AD" clId="Web-{CA0E9C31-3878-7BB1-6773-9A6993F3DEF9}" dt="2024-08-05T16:15:56.557" v="215"/>
          <ac:grpSpMkLst>
            <pc:docMk/>
            <pc:sldMk cId="3340983442" sldId="3604"/>
            <ac:grpSpMk id="17" creationId="{E8F98B02-431C-B487-0EB3-669381D0C7C6}"/>
          </ac:grpSpMkLst>
        </pc:grpChg>
      </pc:sldChg>
      <pc:sldChg chg="del">
        <pc:chgData name="Kirsty Joseph (Swansea Bay UHB - Digital)" userId="S::kirsty.joseph@wales.nhs.uk::fa9e01d8-fa76-4d83-a76c-b4957a198d87" providerId="AD" clId="Web-{CA0E9C31-3878-7BB1-6773-9A6993F3DEF9}" dt="2024-08-05T16:31:27.874" v="391"/>
        <pc:sldMkLst>
          <pc:docMk/>
          <pc:sldMk cId="3784024056" sldId="3605"/>
        </pc:sldMkLst>
      </pc:sldChg>
      <pc:sldChg chg="del">
        <pc:chgData name="Kirsty Joseph (Swansea Bay UHB - Digital)" userId="S::kirsty.joseph@wales.nhs.uk::fa9e01d8-fa76-4d83-a76c-b4957a198d87" providerId="AD" clId="Web-{CA0E9C31-3878-7BB1-6773-9A6993F3DEF9}" dt="2024-08-05T16:31:27.874" v="390"/>
        <pc:sldMkLst>
          <pc:docMk/>
          <pc:sldMk cId="3957622026" sldId="3606"/>
        </pc:sldMkLst>
      </pc:sldChg>
      <pc:sldChg chg="addSp delSp">
        <pc:chgData name="Kirsty Joseph (Swansea Bay UHB - Digital)" userId="S::kirsty.joseph@wales.nhs.uk::fa9e01d8-fa76-4d83-a76c-b4957a198d87" providerId="AD" clId="Web-{CA0E9C31-3878-7BB1-6773-9A6993F3DEF9}" dt="2024-08-05T16:16:25.230" v="223"/>
        <pc:sldMkLst>
          <pc:docMk/>
          <pc:sldMk cId="439609029" sldId="3609"/>
        </pc:sldMkLst>
        <pc:grpChg chg="del">
          <ac:chgData name="Kirsty Joseph (Swansea Bay UHB - Digital)" userId="S::kirsty.joseph@wales.nhs.uk::fa9e01d8-fa76-4d83-a76c-b4957a198d87" providerId="AD" clId="Web-{CA0E9C31-3878-7BB1-6773-9A6993F3DEF9}" dt="2024-08-05T16:16:24.386" v="222"/>
          <ac:grpSpMkLst>
            <pc:docMk/>
            <pc:sldMk cId="439609029" sldId="3609"/>
            <ac:grpSpMk id="3" creationId="{DC176416-2045-9E22-1BC2-AC5CB70722D6}"/>
          </ac:grpSpMkLst>
        </pc:grpChg>
        <pc:grpChg chg="add">
          <ac:chgData name="Kirsty Joseph (Swansea Bay UHB - Digital)" userId="S::kirsty.joseph@wales.nhs.uk::fa9e01d8-fa76-4d83-a76c-b4957a198d87" providerId="AD" clId="Web-{CA0E9C31-3878-7BB1-6773-9A6993F3DEF9}" dt="2024-08-05T16:16:25.230" v="223"/>
          <ac:grpSpMkLst>
            <pc:docMk/>
            <pc:sldMk cId="439609029" sldId="3609"/>
            <ac:grpSpMk id="17" creationId="{9EA51BBB-CC93-1513-24C3-D16B713B5E26}"/>
          </ac:grpSpMkLst>
        </pc:grpChg>
      </pc:sldChg>
      <pc:sldChg chg="addSp delSp">
        <pc:chgData name="Kirsty Joseph (Swansea Bay UHB - Digital)" userId="S::kirsty.joseph@wales.nhs.uk::fa9e01d8-fa76-4d83-a76c-b4957a198d87" providerId="AD" clId="Web-{CA0E9C31-3878-7BB1-6773-9A6993F3DEF9}" dt="2024-08-05T16:20:14.426" v="282"/>
        <pc:sldMkLst>
          <pc:docMk/>
          <pc:sldMk cId="699166523" sldId="3610"/>
        </pc:sldMkLst>
        <pc:grpChg chg="add">
          <ac:chgData name="Kirsty Joseph (Swansea Bay UHB - Digital)" userId="S::kirsty.joseph@wales.nhs.uk::fa9e01d8-fa76-4d83-a76c-b4957a198d87" providerId="AD" clId="Web-{CA0E9C31-3878-7BB1-6773-9A6993F3DEF9}" dt="2024-08-05T16:20:14.426" v="282"/>
          <ac:grpSpMkLst>
            <pc:docMk/>
            <pc:sldMk cId="699166523" sldId="3610"/>
            <ac:grpSpMk id="23" creationId="{3B718FA4-A237-86CA-D54B-9139A2C5DD6C}"/>
          </ac:grpSpMkLst>
        </pc:grpChg>
        <pc:grpChg chg="del">
          <ac:chgData name="Kirsty Joseph (Swansea Bay UHB - Digital)" userId="S::kirsty.joseph@wales.nhs.uk::fa9e01d8-fa76-4d83-a76c-b4957a198d87" providerId="AD" clId="Web-{CA0E9C31-3878-7BB1-6773-9A6993F3DEF9}" dt="2024-08-05T16:20:13.879" v="281"/>
          <ac:grpSpMkLst>
            <pc:docMk/>
            <pc:sldMk cId="699166523" sldId="3610"/>
            <ac:grpSpMk id="47" creationId="{7BFC73F5-997E-E9CB-89F4-08699776776A}"/>
          </ac:grpSpMkLst>
        </pc:grpChg>
      </pc:sldChg>
      <pc:sldChg chg="addSp delSp modSp">
        <pc:chgData name="Kirsty Joseph (Swansea Bay UHB - Digital)" userId="S::kirsty.joseph@wales.nhs.uk::fa9e01d8-fa76-4d83-a76c-b4957a198d87" providerId="AD" clId="Web-{CA0E9C31-3878-7BB1-6773-9A6993F3DEF9}" dt="2024-08-05T16:26:15.878" v="326"/>
        <pc:sldMkLst>
          <pc:docMk/>
          <pc:sldMk cId="3724389913" sldId="3612"/>
        </pc:sldMkLst>
        <pc:spChg chg="mod">
          <ac:chgData name="Kirsty Joseph (Swansea Bay UHB - Digital)" userId="S::kirsty.joseph@wales.nhs.uk::fa9e01d8-fa76-4d83-a76c-b4957a198d87" providerId="AD" clId="Web-{CA0E9C31-3878-7BB1-6773-9A6993F3DEF9}" dt="2024-08-05T16:01:46.274" v="44"/>
          <ac:spMkLst>
            <pc:docMk/>
            <pc:sldMk cId="3724389913" sldId="3612"/>
            <ac:spMk id="3" creationId="{ACCB1B24-597E-B022-5838-6D1CC118BF27}"/>
          </ac:spMkLst>
        </pc:spChg>
        <pc:spChg chg="mod">
          <ac:chgData name="Kirsty Joseph (Swansea Bay UHB - Digital)" userId="S::kirsty.joseph@wales.nhs.uk::fa9e01d8-fa76-4d83-a76c-b4957a198d87" providerId="AD" clId="Web-{CA0E9C31-3878-7BB1-6773-9A6993F3DEF9}" dt="2024-08-05T16:00:18.864" v="40"/>
          <ac:spMkLst>
            <pc:docMk/>
            <pc:sldMk cId="3724389913" sldId="3612"/>
            <ac:spMk id="6" creationId="{1755FCD7-5C58-8199-9CFA-B53718F0EEE5}"/>
          </ac:spMkLst>
        </pc:spChg>
        <pc:spChg chg="mod">
          <ac:chgData name="Kirsty Joseph (Swansea Bay UHB - Digital)" userId="S::kirsty.joseph@wales.nhs.uk::fa9e01d8-fa76-4d83-a76c-b4957a198d87" providerId="AD" clId="Web-{CA0E9C31-3878-7BB1-6773-9A6993F3DEF9}" dt="2024-08-05T16:01:00.022" v="42"/>
          <ac:spMkLst>
            <pc:docMk/>
            <pc:sldMk cId="3724389913" sldId="3612"/>
            <ac:spMk id="10" creationId="{D1537B6F-3FBC-B036-1E33-89ABB3A2A918}"/>
          </ac:spMkLst>
        </pc:spChg>
        <pc:spChg chg="mod">
          <ac:chgData name="Kirsty Joseph (Swansea Bay UHB - Digital)" userId="S::kirsty.joseph@wales.nhs.uk::fa9e01d8-fa76-4d83-a76c-b4957a198d87" providerId="AD" clId="Web-{CA0E9C31-3878-7BB1-6773-9A6993F3DEF9}" dt="2024-08-05T16:00:44.584" v="41"/>
          <ac:spMkLst>
            <pc:docMk/>
            <pc:sldMk cId="3724389913" sldId="3612"/>
            <ac:spMk id="13" creationId="{9D56BBE9-39FD-6597-DDF5-C44985C1C52B}"/>
          </ac:spMkLst>
        </pc:spChg>
        <pc:spChg chg="mod">
          <ac:chgData name="Kirsty Joseph (Swansea Bay UHB - Digital)" userId="S::kirsty.joseph@wales.nhs.uk::fa9e01d8-fa76-4d83-a76c-b4957a198d87" providerId="AD" clId="Web-{CA0E9C31-3878-7BB1-6773-9A6993F3DEF9}" dt="2024-08-05T16:01:04.428" v="43"/>
          <ac:spMkLst>
            <pc:docMk/>
            <pc:sldMk cId="3724389913" sldId="3612"/>
            <ac:spMk id="14" creationId="{87543ABD-78AA-7638-1AF4-9221FD662366}"/>
          </ac:spMkLst>
        </pc:spChg>
        <pc:spChg chg="mod">
          <ac:chgData name="Kirsty Joseph (Swansea Bay UHB - Digital)" userId="S::kirsty.joseph@wales.nhs.uk::fa9e01d8-fa76-4d83-a76c-b4957a198d87" providerId="AD" clId="Web-{CA0E9C31-3878-7BB1-6773-9A6993F3DEF9}" dt="2024-08-05T16:26:15.878" v="326"/>
          <ac:spMkLst>
            <pc:docMk/>
            <pc:sldMk cId="3724389913" sldId="3612"/>
            <ac:spMk id="17" creationId="{0DD08E81-9835-71CC-88A4-CAC1FD654F25}"/>
          </ac:spMkLst>
        </pc:spChg>
        <pc:spChg chg="mod">
          <ac:chgData name="Kirsty Joseph (Swansea Bay UHB - Digital)" userId="S::kirsty.joseph@wales.nhs.uk::fa9e01d8-fa76-4d83-a76c-b4957a198d87" providerId="AD" clId="Web-{CA0E9C31-3878-7BB1-6773-9A6993F3DEF9}" dt="2024-08-05T16:26:01.268" v="325"/>
          <ac:spMkLst>
            <pc:docMk/>
            <pc:sldMk cId="3724389913" sldId="3612"/>
            <ac:spMk id="18" creationId="{D6E09C0F-6C21-294F-EE62-7D1642684D36}"/>
          </ac:spMkLst>
        </pc:spChg>
        <pc:spChg chg="mod">
          <ac:chgData name="Kirsty Joseph (Swansea Bay UHB - Digital)" userId="S::kirsty.joseph@wales.nhs.uk::fa9e01d8-fa76-4d83-a76c-b4957a198d87" providerId="AD" clId="Web-{CA0E9C31-3878-7BB1-6773-9A6993F3DEF9}" dt="2024-08-05T15:56:27.527" v="10"/>
          <ac:spMkLst>
            <pc:docMk/>
            <pc:sldMk cId="3724389913" sldId="3612"/>
            <ac:spMk id="25" creationId="{26AEA6E0-6815-78DA-6D4F-733C3DAD7BBF}"/>
          </ac:spMkLst>
        </pc:spChg>
        <pc:grpChg chg="del">
          <ac:chgData name="Kirsty Joseph (Swansea Bay UHB - Digital)" userId="S::kirsty.joseph@wales.nhs.uk::fa9e01d8-fa76-4d83-a76c-b4957a198d87" providerId="AD" clId="Web-{CA0E9C31-3878-7BB1-6773-9A6993F3DEF9}" dt="2024-08-05T16:25:24.579" v="319"/>
          <ac:grpSpMkLst>
            <pc:docMk/>
            <pc:sldMk cId="3724389913" sldId="3612"/>
            <ac:grpSpMk id="19" creationId="{F0DA8BEB-BD08-1F70-ACB5-F1F1CAF33F03}"/>
          </ac:grpSpMkLst>
        </pc:grpChg>
        <pc:grpChg chg="add">
          <ac:chgData name="Kirsty Joseph (Swansea Bay UHB - Digital)" userId="S::kirsty.joseph@wales.nhs.uk::fa9e01d8-fa76-4d83-a76c-b4957a198d87" providerId="AD" clId="Web-{CA0E9C31-3878-7BB1-6773-9A6993F3DEF9}" dt="2024-08-05T16:25:25.079" v="320"/>
          <ac:grpSpMkLst>
            <pc:docMk/>
            <pc:sldMk cId="3724389913" sldId="3612"/>
            <ac:grpSpMk id="23" creationId="{EF87D199-71C3-7614-0F8F-18937D18BC2F}"/>
          </ac:grpSpMkLst>
        </pc:grpChg>
      </pc:sldChg>
      <pc:sldChg chg="addSp delSp modSp">
        <pc:chgData name="Kirsty Joseph (Swansea Bay UHB - Digital)" userId="S::kirsty.joseph@wales.nhs.uk::fa9e01d8-fa76-4d83-a76c-b4957a198d87" providerId="AD" clId="Web-{CA0E9C31-3878-7BB1-6773-9A6993F3DEF9}" dt="2024-08-05T16:17:30.857" v="270"/>
        <pc:sldMkLst>
          <pc:docMk/>
          <pc:sldMk cId="2294821638" sldId="3613"/>
        </pc:sldMkLst>
        <pc:spChg chg="mod">
          <ac:chgData name="Kirsty Joseph (Swansea Bay UHB - Digital)" userId="S::kirsty.joseph@wales.nhs.uk::fa9e01d8-fa76-4d83-a76c-b4957a198d87" providerId="AD" clId="Web-{CA0E9C31-3878-7BB1-6773-9A6993F3DEF9}" dt="2024-08-05T16:17:26.029" v="268" actId="14100"/>
          <ac:spMkLst>
            <pc:docMk/>
            <pc:sldMk cId="2294821638" sldId="3613"/>
            <ac:spMk id="16" creationId="{8C937A20-2FF8-CBEB-4EE8-07C7900EFE7E}"/>
          </ac:spMkLst>
        </pc:spChg>
        <pc:grpChg chg="del">
          <ac:chgData name="Kirsty Joseph (Swansea Bay UHB - Digital)" userId="S::kirsty.joseph@wales.nhs.uk::fa9e01d8-fa76-4d83-a76c-b4957a198d87" providerId="AD" clId="Web-{CA0E9C31-3878-7BB1-6773-9A6993F3DEF9}" dt="2024-08-05T16:17:29.826" v="269"/>
          <ac:grpSpMkLst>
            <pc:docMk/>
            <pc:sldMk cId="2294821638" sldId="3613"/>
            <ac:grpSpMk id="5" creationId="{C99A1B4D-8732-29B1-8783-1658089F45BC}"/>
          </ac:grpSpMkLst>
        </pc:grpChg>
        <pc:grpChg chg="add">
          <ac:chgData name="Kirsty Joseph (Swansea Bay UHB - Digital)" userId="S::kirsty.joseph@wales.nhs.uk::fa9e01d8-fa76-4d83-a76c-b4957a198d87" providerId="AD" clId="Web-{CA0E9C31-3878-7BB1-6773-9A6993F3DEF9}" dt="2024-08-05T16:17:30.857" v="270"/>
          <ac:grpSpMkLst>
            <pc:docMk/>
            <pc:sldMk cId="2294821638" sldId="3613"/>
            <ac:grpSpMk id="22" creationId="{67A0905F-9C11-452A-D533-9A3A6109978B}"/>
          </ac:grpSpMkLst>
        </pc:grpChg>
      </pc:sldChg>
      <pc:sldChg chg="addSp delSp">
        <pc:chgData name="Kirsty Joseph (Swansea Bay UHB - Digital)" userId="S::kirsty.joseph@wales.nhs.uk::fa9e01d8-fa76-4d83-a76c-b4957a198d87" providerId="AD" clId="Web-{CA0E9C31-3878-7BB1-6773-9A6993F3DEF9}" dt="2024-08-05T16:17:49.608" v="272"/>
        <pc:sldMkLst>
          <pc:docMk/>
          <pc:sldMk cId="1762930687" sldId="3614"/>
        </pc:sldMkLst>
        <pc:grpChg chg="del">
          <ac:chgData name="Kirsty Joseph (Swansea Bay UHB - Digital)" userId="S::kirsty.joseph@wales.nhs.uk::fa9e01d8-fa76-4d83-a76c-b4957a198d87" providerId="AD" clId="Web-{CA0E9C31-3878-7BB1-6773-9A6993F3DEF9}" dt="2024-08-05T16:17:48.530" v="271"/>
          <ac:grpSpMkLst>
            <pc:docMk/>
            <pc:sldMk cId="1762930687" sldId="3614"/>
            <ac:grpSpMk id="2" creationId="{33E10C73-9F52-8246-7461-37C8280BE4F8}"/>
          </ac:grpSpMkLst>
        </pc:grpChg>
        <pc:grpChg chg="add">
          <ac:chgData name="Kirsty Joseph (Swansea Bay UHB - Digital)" userId="S::kirsty.joseph@wales.nhs.uk::fa9e01d8-fa76-4d83-a76c-b4957a198d87" providerId="AD" clId="Web-{CA0E9C31-3878-7BB1-6773-9A6993F3DEF9}" dt="2024-08-05T16:17:49.608" v="272"/>
          <ac:grpSpMkLst>
            <pc:docMk/>
            <pc:sldMk cId="1762930687" sldId="3614"/>
            <ac:grpSpMk id="42" creationId="{7F38F1FA-2D27-A7E5-9585-02DED99F8C47}"/>
          </ac:grpSpMkLst>
        </pc:grpChg>
      </pc:sldChg>
      <pc:sldChg chg="addSp delSp">
        <pc:chgData name="Kirsty Joseph (Swansea Bay UHB - Digital)" userId="S::kirsty.joseph@wales.nhs.uk::fa9e01d8-fa76-4d83-a76c-b4957a198d87" providerId="AD" clId="Web-{CA0E9C31-3878-7BB1-6773-9A6993F3DEF9}" dt="2024-08-05T16:18:03.265" v="278"/>
        <pc:sldMkLst>
          <pc:docMk/>
          <pc:sldMk cId="2637976502" sldId="3615"/>
        </pc:sldMkLst>
        <pc:grpChg chg="add">
          <ac:chgData name="Kirsty Joseph (Swansea Bay UHB - Digital)" userId="S::kirsty.joseph@wales.nhs.uk::fa9e01d8-fa76-4d83-a76c-b4957a198d87" providerId="AD" clId="Web-{CA0E9C31-3878-7BB1-6773-9A6993F3DEF9}" dt="2024-08-05T16:18:03.265" v="278"/>
          <ac:grpSpMkLst>
            <pc:docMk/>
            <pc:sldMk cId="2637976502" sldId="3615"/>
            <ac:grpSpMk id="25" creationId="{83F39540-6847-4934-32AD-50725F0127F2}"/>
          </ac:grpSpMkLst>
        </pc:grpChg>
        <pc:grpChg chg="del">
          <ac:chgData name="Kirsty Joseph (Swansea Bay UHB - Digital)" userId="S::kirsty.joseph@wales.nhs.uk::fa9e01d8-fa76-4d83-a76c-b4957a198d87" providerId="AD" clId="Web-{CA0E9C31-3878-7BB1-6773-9A6993F3DEF9}" dt="2024-08-05T16:18:02.718" v="277"/>
          <ac:grpSpMkLst>
            <pc:docMk/>
            <pc:sldMk cId="2637976502" sldId="3615"/>
            <ac:grpSpMk id="47" creationId="{2A65586A-A54C-F0F6-F744-12FD07EB0FBD}"/>
          </ac:grpSpMkLst>
        </pc:grpChg>
      </pc:sldChg>
      <pc:sldChg chg="addSp delSp">
        <pc:chgData name="Kirsty Joseph (Swansea Bay UHB - Digital)" userId="S::kirsty.joseph@wales.nhs.uk::fa9e01d8-fa76-4d83-a76c-b4957a198d87" providerId="AD" clId="Web-{CA0E9C31-3878-7BB1-6773-9A6993F3DEF9}" dt="2024-08-05T16:19:57.988" v="280"/>
        <pc:sldMkLst>
          <pc:docMk/>
          <pc:sldMk cId="3561598661" sldId="3616"/>
        </pc:sldMkLst>
        <pc:grpChg chg="del">
          <ac:chgData name="Kirsty Joseph (Swansea Bay UHB - Digital)" userId="S::kirsty.joseph@wales.nhs.uk::fa9e01d8-fa76-4d83-a76c-b4957a198d87" providerId="AD" clId="Web-{CA0E9C31-3878-7BB1-6773-9A6993F3DEF9}" dt="2024-08-05T16:19:55.925" v="279"/>
          <ac:grpSpMkLst>
            <pc:docMk/>
            <pc:sldMk cId="3561598661" sldId="3616"/>
            <ac:grpSpMk id="8" creationId="{82D36287-EACC-D0FC-4DD7-72A851DB0C30}"/>
          </ac:grpSpMkLst>
        </pc:grpChg>
        <pc:grpChg chg="add">
          <ac:chgData name="Kirsty Joseph (Swansea Bay UHB - Digital)" userId="S::kirsty.joseph@wales.nhs.uk::fa9e01d8-fa76-4d83-a76c-b4957a198d87" providerId="AD" clId="Web-{CA0E9C31-3878-7BB1-6773-9A6993F3DEF9}" dt="2024-08-05T16:19:57.988" v="280"/>
          <ac:grpSpMkLst>
            <pc:docMk/>
            <pc:sldMk cId="3561598661" sldId="3616"/>
            <ac:grpSpMk id="27" creationId="{6ABD5A56-A5CE-C779-123A-2B5D9042064A}"/>
          </ac:grpSpMkLst>
        </pc:grpChg>
      </pc:sldChg>
      <pc:sldChg chg="addSp delSp">
        <pc:chgData name="Kirsty Joseph (Swansea Bay UHB - Digital)" userId="S::kirsty.joseph@wales.nhs.uk::fa9e01d8-fa76-4d83-a76c-b4957a198d87" providerId="AD" clId="Web-{CA0E9C31-3878-7BB1-6773-9A6993F3DEF9}" dt="2024-08-05T16:20:37.568" v="290"/>
        <pc:sldMkLst>
          <pc:docMk/>
          <pc:sldMk cId="2359329297" sldId="3617"/>
        </pc:sldMkLst>
        <pc:grpChg chg="del">
          <ac:chgData name="Kirsty Joseph (Swansea Bay UHB - Digital)" userId="S::kirsty.joseph@wales.nhs.uk::fa9e01d8-fa76-4d83-a76c-b4957a198d87" providerId="AD" clId="Web-{CA0E9C31-3878-7BB1-6773-9A6993F3DEF9}" dt="2024-08-05T16:20:36.521" v="289"/>
          <ac:grpSpMkLst>
            <pc:docMk/>
            <pc:sldMk cId="2359329297" sldId="3617"/>
            <ac:grpSpMk id="20" creationId="{AA6D93AC-9642-A883-7EEB-DF94DF57BE53}"/>
          </ac:grpSpMkLst>
        </pc:grpChg>
        <pc:grpChg chg="add">
          <ac:chgData name="Kirsty Joseph (Swansea Bay UHB - Digital)" userId="S::kirsty.joseph@wales.nhs.uk::fa9e01d8-fa76-4d83-a76c-b4957a198d87" providerId="AD" clId="Web-{CA0E9C31-3878-7BB1-6773-9A6993F3DEF9}" dt="2024-08-05T16:20:37.568" v="290"/>
          <ac:grpSpMkLst>
            <pc:docMk/>
            <pc:sldMk cId="2359329297" sldId="3617"/>
            <ac:grpSpMk id="78" creationId="{ADF5DE0E-893C-2D7C-0703-58103358CDAA}"/>
          </ac:grpSpMkLst>
        </pc:grpChg>
      </pc:sldChg>
      <pc:sldChg chg="addSp delSp">
        <pc:chgData name="Kirsty Joseph (Swansea Bay UHB - Digital)" userId="S::kirsty.joseph@wales.nhs.uk::fa9e01d8-fa76-4d83-a76c-b4957a198d87" providerId="AD" clId="Web-{CA0E9C31-3878-7BB1-6773-9A6993F3DEF9}" dt="2024-08-05T16:20:41.427" v="292"/>
        <pc:sldMkLst>
          <pc:docMk/>
          <pc:sldMk cId="994023636" sldId="3618"/>
        </pc:sldMkLst>
        <pc:grpChg chg="add">
          <ac:chgData name="Kirsty Joseph (Swansea Bay UHB - Digital)" userId="S::kirsty.joseph@wales.nhs.uk::fa9e01d8-fa76-4d83-a76c-b4957a198d87" providerId="AD" clId="Web-{CA0E9C31-3878-7BB1-6773-9A6993F3DEF9}" dt="2024-08-05T16:20:41.427" v="292"/>
          <ac:grpSpMkLst>
            <pc:docMk/>
            <pc:sldMk cId="994023636" sldId="3618"/>
            <ac:grpSpMk id="16" creationId="{897FBA1D-714F-FC2D-D1FC-71C84BDF96FD}"/>
          </ac:grpSpMkLst>
        </pc:grpChg>
        <pc:grpChg chg="del">
          <ac:chgData name="Kirsty Joseph (Swansea Bay UHB - Digital)" userId="S::kirsty.joseph@wales.nhs.uk::fa9e01d8-fa76-4d83-a76c-b4957a198d87" providerId="AD" clId="Web-{CA0E9C31-3878-7BB1-6773-9A6993F3DEF9}" dt="2024-08-05T16:20:40.552" v="291"/>
          <ac:grpSpMkLst>
            <pc:docMk/>
            <pc:sldMk cId="994023636" sldId="3618"/>
            <ac:grpSpMk id="20" creationId="{DE262DCB-06F3-259C-F6F4-7B95C60A66EA}"/>
          </ac:grpSpMkLst>
        </pc:grpChg>
      </pc:sldChg>
      <pc:sldChg chg="addSp delSp">
        <pc:chgData name="Kirsty Joseph (Swansea Bay UHB - Digital)" userId="S::kirsty.joseph@wales.nhs.uk::fa9e01d8-fa76-4d83-a76c-b4957a198d87" providerId="AD" clId="Web-{CA0E9C31-3878-7BB1-6773-9A6993F3DEF9}" dt="2024-08-05T16:21:33.460" v="300"/>
        <pc:sldMkLst>
          <pc:docMk/>
          <pc:sldMk cId="62818626" sldId="3619"/>
        </pc:sldMkLst>
        <pc:grpChg chg="del">
          <ac:chgData name="Kirsty Joseph (Swansea Bay UHB - Digital)" userId="S::kirsty.joseph@wales.nhs.uk::fa9e01d8-fa76-4d83-a76c-b4957a198d87" providerId="AD" clId="Web-{CA0E9C31-3878-7BB1-6773-9A6993F3DEF9}" dt="2024-08-05T16:21:32.757" v="299"/>
          <ac:grpSpMkLst>
            <pc:docMk/>
            <pc:sldMk cId="62818626" sldId="3619"/>
            <ac:grpSpMk id="10" creationId="{0B93DD39-595A-962E-EEED-53B3060CD178}"/>
          </ac:grpSpMkLst>
        </pc:grpChg>
        <pc:grpChg chg="add">
          <ac:chgData name="Kirsty Joseph (Swansea Bay UHB - Digital)" userId="S::kirsty.joseph@wales.nhs.uk::fa9e01d8-fa76-4d83-a76c-b4957a198d87" providerId="AD" clId="Web-{CA0E9C31-3878-7BB1-6773-9A6993F3DEF9}" dt="2024-08-05T16:21:33.460" v="300"/>
          <ac:grpSpMkLst>
            <pc:docMk/>
            <pc:sldMk cId="62818626" sldId="3619"/>
            <ac:grpSpMk id="43" creationId="{2CE0B3CA-4EEA-675C-3A84-9A350DF37F50}"/>
          </ac:grpSpMkLst>
        </pc:grpChg>
      </pc:sldChg>
      <pc:sldChg chg="addSp delSp">
        <pc:chgData name="Kirsty Joseph (Swansea Bay UHB - Digital)" userId="S::kirsty.joseph@wales.nhs.uk::fa9e01d8-fa76-4d83-a76c-b4957a198d87" providerId="AD" clId="Web-{CA0E9C31-3878-7BB1-6773-9A6993F3DEF9}" dt="2024-08-05T16:21:42.961" v="302"/>
        <pc:sldMkLst>
          <pc:docMk/>
          <pc:sldMk cId="1271927042" sldId="3620"/>
        </pc:sldMkLst>
        <pc:grpChg chg="del">
          <ac:chgData name="Kirsty Joseph (Swansea Bay UHB - Digital)" userId="S::kirsty.joseph@wales.nhs.uk::fa9e01d8-fa76-4d83-a76c-b4957a198d87" providerId="AD" clId="Web-{CA0E9C31-3878-7BB1-6773-9A6993F3DEF9}" dt="2024-08-05T16:21:42.523" v="301"/>
          <ac:grpSpMkLst>
            <pc:docMk/>
            <pc:sldMk cId="1271927042" sldId="3620"/>
            <ac:grpSpMk id="5" creationId="{584CD324-7959-29E6-F295-BBBCD7288CF7}"/>
          </ac:grpSpMkLst>
        </pc:grpChg>
        <pc:grpChg chg="add">
          <ac:chgData name="Kirsty Joseph (Swansea Bay UHB - Digital)" userId="S::kirsty.joseph@wales.nhs.uk::fa9e01d8-fa76-4d83-a76c-b4957a198d87" providerId="AD" clId="Web-{CA0E9C31-3878-7BB1-6773-9A6993F3DEF9}" dt="2024-08-05T16:21:42.961" v="302"/>
          <ac:grpSpMkLst>
            <pc:docMk/>
            <pc:sldMk cId="1271927042" sldId="3620"/>
            <ac:grpSpMk id="33" creationId="{5B04B803-3619-8636-FFC2-090A710D33F6}"/>
          </ac:grpSpMkLst>
        </pc:grpChg>
      </pc:sldChg>
      <pc:sldChg chg="addSp delSp">
        <pc:chgData name="Kirsty Joseph (Swansea Bay UHB - Digital)" userId="S::kirsty.joseph@wales.nhs.uk::fa9e01d8-fa76-4d83-a76c-b4957a198d87" providerId="AD" clId="Web-{CA0E9C31-3878-7BB1-6773-9A6993F3DEF9}" dt="2024-08-05T16:21:48.242" v="304"/>
        <pc:sldMkLst>
          <pc:docMk/>
          <pc:sldMk cId="2981628392" sldId="3621"/>
        </pc:sldMkLst>
        <pc:grpChg chg="del">
          <ac:chgData name="Kirsty Joseph (Swansea Bay UHB - Digital)" userId="S::kirsty.joseph@wales.nhs.uk::fa9e01d8-fa76-4d83-a76c-b4957a198d87" providerId="AD" clId="Web-{CA0E9C31-3878-7BB1-6773-9A6993F3DEF9}" dt="2024-08-05T16:21:47.726" v="303"/>
          <ac:grpSpMkLst>
            <pc:docMk/>
            <pc:sldMk cId="2981628392" sldId="3621"/>
            <ac:grpSpMk id="3" creationId="{7C400E0C-9556-E7FB-AF3A-7D23FCABD771}"/>
          </ac:grpSpMkLst>
        </pc:grpChg>
        <pc:grpChg chg="add">
          <ac:chgData name="Kirsty Joseph (Swansea Bay UHB - Digital)" userId="S::kirsty.joseph@wales.nhs.uk::fa9e01d8-fa76-4d83-a76c-b4957a198d87" providerId="AD" clId="Web-{CA0E9C31-3878-7BB1-6773-9A6993F3DEF9}" dt="2024-08-05T16:21:48.242" v="304"/>
          <ac:grpSpMkLst>
            <pc:docMk/>
            <pc:sldMk cId="2981628392" sldId="3621"/>
            <ac:grpSpMk id="21" creationId="{26B7A0A3-0B37-617A-5B5A-FEBF3E2DCB93}"/>
          </ac:grpSpMkLst>
        </pc:grpChg>
      </pc:sldChg>
      <pc:sldChg chg="addSp delSp">
        <pc:chgData name="Kirsty Joseph (Swansea Bay UHB - Digital)" userId="S::kirsty.joseph@wales.nhs.uk::fa9e01d8-fa76-4d83-a76c-b4957a198d87" providerId="AD" clId="Web-{CA0E9C31-3878-7BB1-6773-9A6993F3DEF9}" dt="2024-08-05T16:21:53.805" v="306"/>
        <pc:sldMkLst>
          <pc:docMk/>
          <pc:sldMk cId="4256461871" sldId="3622"/>
        </pc:sldMkLst>
        <pc:grpChg chg="del">
          <ac:chgData name="Kirsty Joseph (Swansea Bay UHB - Digital)" userId="S::kirsty.joseph@wales.nhs.uk::fa9e01d8-fa76-4d83-a76c-b4957a198d87" providerId="AD" clId="Web-{CA0E9C31-3878-7BB1-6773-9A6993F3DEF9}" dt="2024-08-05T16:21:52.899" v="305"/>
          <ac:grpSpMkLst>
            <pc:docMk/>
            <pc:sldMk cId="4256461871" sldId="3622"/>
            <ac:grpSpMk id="6" creationId="{788F196C-02C1-8CEA-51C9-E3458FDC5976}"/>
          </ac:grpSpMkLst>
        </pc:grpChg>
        <pc:grpChg chg="add">
          <ac:chgData name="Kirsty Joseph (Swansea Bay UHB - Digital)" userId="S::kirsty.joseph@wales.nhs.uk::fa9e01d8-fa76-4d83-a76c-b4957a198d87" providerId="AD" clId="Web-{CA0E9C31-3878-7BB1-6773-9A6993F3DEF9}" dt="2024-08-05T16:21:53.805" v="306"/>
          <ac:grpSpMkLst>
            <pc:docMk/>
            <pc:sldMk cId="4256461871" sldId="3622"/>
            <ac:grpSpMk id="58" creationId="{E674945E-2235-0494-1126-2678E379C35D}"/>
          </ac:grpSpMkLst>
        </pc:grpChg>
      </pc:sldChg>
      <pc:sldChg chg="addSp">
        <pc:chgData name="Kirsty Joseph (Swansea Bay UHB - Digital)" userId="S::kirsty.joseph@wales.nhs.uk::fa9e01d8-fa76-4d83-a76c-b4957a198d87" providerId="AD" clId="Web-{CA0E9C31-3878-7BB1-6773-9A6993F3DEF9}" dt="2024-08-05T16:22:05.837" v="307"/>
        <pc:sldMkLst>
          <pc:docMk/>
          <pc:sldMk cId="1194208973" sldId="3623"/>
        </pc:sldMkLst>
        <pc:grpChg chg="add">
          <ac:chgData name="Kirsty Joseph (Swansea Bay UHB - Digital)" userId="S::kirsty.joseph@wales.nhs.uk::fa9e01d8-fa76-4d83-a76c-b4957a198d87" providerId="AD" clId="Web-{CA0E9C31-3878-7BB1-6773-9A6993F3DEF9}" dt="2024-08-05T16:22:05.837" v="307"/>
          <ac:grpSpMkLst>
            <pc:docMk/>
            <pc:sldMk cId="1194208973" sldId="3623"/>
            <ac:grpSpMk id="33" creationId="{14184663-4C4F-3142-F0EA-A2B871117011}"/>
          </ac:grpSpMkLst>
        </pc:grpChg>
      </pc:sldChg>
      <pc:sldChg chg="addSp delSp">
        <pc:chgData name="Kirsty Joseph (Swansea Bay UHB - Digital)" userId="S::kirsty.joseph@wales.nhs.uk::fa9e01d8-fa76-4d83-a76c-b4957a198d87" providerId="AD" clId="Web-{CA0E9C31-3878-7BB1-6773-9A6993F3DEF9}" dt="2024-08-05T16:24:46.718" v="314"/>
        <pc:sldMkLst>
          <pc:docMk/>
          <pc:sldMk cId="671935718" sldId="3624"/>
        </pc:sldMkLst>
        <pc:grpChg chg="add">
          <ac:chgData name="Kirsty Joseph (Swansea Bay UHB - Digital)" userId="S::kirsty.joseph@wales.nhs.uk::fa9e01d8-fa76-4d83-a76c-b4957a198d87" providerId="AD" clId="Web-{CA0E9C31-3878-7BB1-6773-9A6993F3DEF9}" dt="2024-08-05T16:24:46.718" v="314"/>
          <ac:grpSpMkLst>
            <pc:docMk/>
            <pc:sldMk cId="671935718" sldId="3624"/>
            <ac:grpSpMk id="26" creationId="{CEC18ECE-9F0A-40F9-CA7A-D6B9C760E543}"/>
          </ac:grpSpMkLst>
        </pc:grpChg>
        <pc:grpChg chg="del">
          <ac:chgData name="Kirsty Joseph (Swansea Bay UHB - Digital)" userId="S::kirsty.joseph@wales.nhs.uk::fa9e01d8-fa76-4d83-a76c-b4957a198d87" providerId="AD" clId="Web-{CA0E9C31-3878-7BB1-6773-9A6993F3DEF9}" dt="2024-08-05T16:24:45.905" v="313"/>
          <ac:grpSpMkLst>
            <pc:docMk/>
            <pc:sldMk cId="671935718" sldId="3624"/>
            <ac:grpSpMk id="183" creationId="{14352ED8-64BB-C14B-8155-34FCA66D1E85}"/>
          </ac:grpSpMkLst>
        </pc:grpChg>
      </pc:sldChg>
      <pc:sldChg chg="addSp delSp">
        <pc:chgData name="Kirsty Joseph (Swansea Bay UHB - Digital)" userId="S::kirsty.joseph@wales.nhs.uk::fa9e01d8-fa76-4d83-a76c-b4957a198d87" providerId="AD" clId="Web-{CA0E9C31-3878-7BB1-6773-9A6993F3DEF9}" dt="2024-08-05T16:25:05.906" v="316"/>
        <pc:sldMkLst>
          <pc:docMk/>
          <pc:sldMk cId="1468595586" sldId="3625"/>
        </pc:sldMkLst>
        <pc:grpChg chg="del">
          <ac:chgData name="Kirsty Joseph (Swansea Bay UHB - Digital)" userId="S::kirsty.joseph@wales.nhs.uk::fa9e01d8-fa76-4d83-a76c-b4957a198d87" providerId="AD" clId="Web-{CA0E9C31-3878-7BB1-6773-9A6993F3DEF9}" dt="2024-08-05T16:25:05.140" v="315"/>
          <ac:grpSpMkLst>
            <pc:docMk/>
            <pc:sldMk cId="1468595586" sldId="3625"/>
            <ac:grpSpMk id="3" creationId="{34B689AC-671C-8785-DB9F-A76DA3EE3F63}"/>
          </ac:grpSpMkLst>
        </pc:grpChg>
        <pc:grpChg chg="add">
          <ac:chgData name="Kirsty Joseph (Swansea Bay UHB - Digital)" userId="S::kirsty.joseph@wales.nhs.uk::fa9e01d8-fa76-4d83-a76c-b4957a198d87" providerId="AD" clId="Web-{CA0E9C31-3878-7BB1-6773-9A6993F3DEF9}" dt="2024-08-05T16:25:05.906" v="316"/>
          <ac:grpSpMkLst>
            <pc:docMk/>
            <pc:sldMk cId="1468595586" sldId="3625"/>
            <ac:grpSpMk id="28" creationId="{7265951A-BB55-E6E1-BC1A-44B2FF581DBB}"/>
          </ac:grpSpMkLst>
        </pc:grpChg>
      </pc:sldChg>
      <pc:sldChg chg="addSp delSp">
        <pc:chgData name="Kirsty Joseph (Swansea Bay UHB - Digital)" userId="S::kirsty.joseph@wales.nhs.uk::fa9e01d8-fa76-4d83-a76c-b4957a198d87" providerId="AD" clId="Web-{CA0E9C31-3878-7BB1-6773-9A6993F3DEF9}" dt="2024-08-05T16:25:11.750" v="318"/>
        <pc:sldMkLst>
          <pc:docMk/>
          <pc:sldMk cId="3860199309" sldId="3626"/>
        </pc:sldMkLst>
        <pc:spChg chg="del">
          <ac:chgData name="Kirsty Joseph (Swansea Bay UHB - Digital)" userId="S::kirsty.joseph@wales.nhs.uk::fa9e01d8-fa76-4d83-a76c-b4957a198d87" providerId="AD" clId="Web-{CA0E9C31-3878-7BB1-6773-9A6993F3DEF9}" dt="2024-08-05T16:25:11.031" v="317"/>
          <ac:spMkLst>
            <pc:docMk/>
            <pc:sldMk cId="3860199309" sldId="3626"/>
            <ac:spMk id="33" creationId="{F1DB4410-5E02-6E96-DFCD-72C6AA9741FC}"/>
          </ac:spMkLst>
        </pc:spChg>
        <pc:grpChg chg="add">
          <ac:chgData name="Kirsty Joseph (Swansea Bay UHB - Digital)" userId="S::kirsty.joseph@wales.nhs.uk::fa9e01d8-fa76-4d83-a76c-b4957a198d87" providerId="AD" clId="Web-{CA0E9C31-3878-7BB1-6773-9A6993F3DEF9}" dt="2024-08-05T16:25:11.750" v="318"/>
          <ac:grpSpMkLst>
            <pc:docMk/>
            <pc:sldMk cId="3860199309" sldId="3626"/>
            <ac:grpSpMk id="34" creationId="{A9918AF4-603B-C599-302D-AA92BD7491C2}"/>
          </ac:grpSpMkLst>
        </pc:grpChg>
      </pc:sldChg>
      <pc:sldChg chg="del">
        <pc:chgData name="Kirsty Joseph (Swansea Bay UHB - Digital)" userId="S::kirsty.joseph@wales.nhs.uk::fa9e01d8-fa76-4d83-a76c-b4957a198d87" providerId="AD" clId="Web-{CA0E9C31-3878-7BB1-6773-9A6993F3DEF9}" dt="2024-08-05T16:31:27.858" v="387"/>
        <pc:sldMkLst>
          <pc:docMk/>
          <pc:sldMk cId="1316288215" sldId="3627"/>
        </pc:sldMkLst>
      </pc:sldChg>
      <pc:sldChg chg="del">
        <pc:chgData name="Kirsty Joseph (Swansea Bay UHB - Digital)" userId="S::kirsty.joseph@wales.nhs.uk::fa9e01d8-fa76-4d83-a76c-b4957a198d87" providerId="AD" clId="Web-{CA0E9C31-3878-7BB1-6773-9A6993F3DEF9}" dt="2024-08-05T16:31:27.858" v="386"/>
        <pc:sldMkLst>
          <pc:docMk/>
          <pc:sldMk cId="2561741409" sldId="3628"/>
        </pc:sldMkLst>
      </pc:sldChg>
      <pc:sldChg chg="del">
        <pc:chgData name="Kirsty Joseph (Swansea Bay UHB - Digital)" userId="S::kirsty.joseph@wales.nhs.uk::fa9e01d8-fa76-4d83-a76c-b4957a198d87" providerId="AD" clId="Web-{CA0E9C31-3878-7BB1-6773-9A6993F3DEF9}" dt="2024-08-05T16:31:27.858" v="385"/>
        <pc:sldMkLst>
          <pc:docMk/>
          <pc:sldMk cId="3301007559" sldId="3629"/>
        </pc:sldMkLst>
      </pc:sldChg>
      <pc:sldChg chg="del">
        <pc:chgData name="Kirsty Joseph (Swansea Bay UHB - Digital)" userId="S::kirsty.joseph@wales.nhs.uk::fa9e01d8-fa76-4d83-a76c-b4957a198d87" providerId="AD" clId="Web-{CA0E9C31-3878-7BB1-6773-9A6993F3DEF9}" dt="2024-08-05T16:31:27.733" v="377"/>
        <pc:sldMkLst>
          <pc:docMk/>
          <pc:sldMk cId="1391323892" sldId="3630"/>
        </pc:sldMkLst>
      </pc:sldChg>
      <pc:sldChg chg="del">
        <pc:chgData name="Kirsty Joseph (Swansea Bay UHB - Digital)" userId="S::kirsty.joseph@wales.nhs.uk::fa9e01d8-fa76-4d83-a76c-b4957a198d87" providerId="AD" clId="Web-{CA0E9C31-3878-7BB1-6773-9A6993F3DEF9}" dt="2024-08-05T16:31:27.718" v="376"/>
        <pc:sldMkLst>
          <pc:docMk/>
          <pc:sldMk cId="2924351579" sldId="3631"/>
        </pc:sldMkLst>
      </pc:sldChg>
    </pc:docChg>
  </pc:docChgLst>
  <pc:docChgLst>
    <pc:chgData name="Matt John (Swansea Bay UHB - Digital)" userId="017b9d50-9420-426f-844e-5be3cf2918e3" providerId="ADAL" clId="{89FB9C7B-C292-4A4C-9AD8-3E9D5346D54E}"/>
    <pc:docChg chg="undo redo custSel addSld delSld modSld sldOrd">
      <pc:chgData name="Matt John (Swansea Bay UHB - Digital)" userId="017b9d50-9420-426f-844e-5be3cf2918e3" providerId="ADAL" clId="{89FB9C7B-C292-4A4C-9AD8-3E9D5346D54E}" dt="2024-08-05T15:26:27.940" v="294" actId="478"/>
      <pc:docMkLst>
        <pc:docMk/>
      </pc:docMkLst>
      <pc:sldChg chg="modSp mod">
        <pc:chgData name="Matt John (Swansea Bay UHB - Digital)" userId="017b9d50-9420-426f-844e-5be3cf2918e3" providerId="ADAL" clId="{89FB9C7B-C292-4A4C-9AD8-3E9D5346D54E}" dt="2024-08-05T12:58:00.950" v="193" actId="20577"/>
        <pc:sldMkLst>
          <pc:docMk/>
          <pc:sldMk cId="573705316" sldId="3507"/>
        </pc:sldMkLst>
        <pc:spChg chg="mod">
          <ac:chgData name="Matt John (Swansea Bay UHB - Digital)" userId="017b9d50-9420-426f-844e-5be3cf2918e3" providerId="ADAL" clId="{89FB9C7B-C292-4A4C-9AD8-3E9D5346D54E}" dt="2024-08-05T12:56:51.999" v="186" actId="6549"/>
          <ac:spMkLst>
            <pc:docMk/>
            <pc:sldMk cId="573705316" sldId="3507"/>
            <ac:spMk id="16" creationId="{5410FCC1-98B6-FF46-B6BA-E317E309EAF8}"/>
          </ac:spMkLst>
        </pc:spChg>
        <pc:spChg chg="mod">
          <ac:chgData name="Matt John (Swansea Bay UHB - Digital)" userId="017b9d50-9420-426f-844e-5be3cf2918e3" providerId="ADAL" clId="{89FB9C7B-C292-4A4C-9AD8-3E9D5346D54E}" dt="2024-08-05T12:58:00.950" v="193" actId="20577"/>
          <ac:spMkLst>
            <pc:docMk/>
            <pc:sldMk cId="573705316" sldId="3507"/>
            <ac:spMk id="19" creationId="{F3396336-F781-A30E-9941-97EB0E700E31}"/>
          </ac:spMkLst>
        </pc:spChg>
        <pc:grpChg chg="mod">
          <ac:chgData name="Matt John (Swansea Bay UHB - Digital)" userId="017b9d50-9420-426f-844e-5be3cf2918e3" providerId="ADAL" clId="{89FB9C7B-C292-4A4C-9AD8-3E9D5346D54E}" dt="2024-08-05T12:57:07.395" v="188" actId="1076"/>
          <ac:grpSpMkLst>
            <pc:docMk/>
            <pc:sldMk cId="573705316" sldId="3507"/>
            <ac:grpSpMk id="6" creationId="{0231E94D-4E3F-BDE1-7C3D-489D39A275C4}"/>
          </ac:grpSpMkLst>
        </pc:grpChg>
        <pc:grpChg chg="mod">
          <ac:chgData name="Matt John (Swansea Bay UHB - Digital)" userId="017b9d50-9420-426f-844e-5be3cf2918e3" providerId="ADAL" clId="{89FB9C7B-C292-4A4C-9AD8-3E9D5346D54E}" dt="2024-08-05T12:57:04.159" v="187" actId="1076"/>
          <ac:grpSpMkLst>
            <pc:docMk/>
            <pc:sldMk cId="573705316" sldId="3507"/>
            <ac:grpSpMk id="26" creationId="{93E24C77-09F0-3361-E4B0-3666E4129B65}"/>
          </ac:grpSpMkLst>
        </pc:grpChg>
        <pc:grpChg chg="mod">
          <ac:chgData name="Matt John (Swansea Bay UHB - Digital)" userId="017b9d50-9420-426f-844e-5be3cf2918e3" providerId="ADAL" clId="{89FB9C7B-C292-4A4C-9AD8-3E9D5346D54E}" dt="2024-08-05T12:57:11.099" v="189" actId="1076"/>
          <ac:grpSpMkLst>
            <pc:docMk/>
            <pc:sldMk cId="573705316" sldId="3507"/>
            <ac:grpSpMk id="34" creationId="{D8CA519E-0599-C585-4114-C89FD91F7EF9}"/>
          </ac:grpSpMkLst>
        </pc:grpChg>
      </pc:sldChg>
      <pc:sldChg chg="modSp del mod">
        <pc:chgData name="Matt John (Swansea Bay UHB - Digital)" userId="017b9d50-9420-426f-844e-5be3cf2918e3" providerId="ADAL" clId="{89FB9C7B-C292-4A4C-9AD8-3E9D5346D54E}" dt="2024-08-05T15:20:13.450" v="212" actId="2696"/>
        <pc:sldMkLst>
          <pc:docMk/>
          <pc:sldMk cId="2981382363" sldId="3534"/>
        </pc:sldMkLst>
        <pc:spChg chg="mod">
          <ac:chgData name="Matt John (Swansea Bay UHB - Digital)" userId="017b9d50-9420-426f-844e-5be3cf2918e3" providerId="ADAL" clId="{89FB9C7B-C292-4A4C-9AD8-3E9D5346D54E}" dt="2024-08-05T15:04:42.663" v="194" actId="20577"/>
          <ac:spMkLst>
            <pc:docMk/>
            <pc:sldMk cId="2981382363" sldId="3534"/>
            <ac:spMk id="7" creationId="{07D43F50-BEEA-F219-B80C-062FAEFE7356}"/>
          </ac:spMkLst>
        </pc:spChg>
      </pc:sldChg>
      <pc:sldChg chg="modSp add mod">
        <pc:chgData name="Matt John (Swansea Bay UHB - Digital)" userId="017b9d50-9420-426f-844e-5be3cf2918e3" providerId="ADAL" clId="{89FB9C7B-C292-4A4C-9AD8-3E9D5346D54E}" dt="2024-08-05T15:25:30.143" v="292" actId="20577"/>
        <pc:sldMkLst>
          <pc:docMk/>
          <pc:sldMk cId="3210131843" sldId="3534"/>
        </pc:sldMkLst>
        <pc:spChg chg="mod">
          <ac:chgData name="Matt John (Swansea Bay UHB - Digital)" userId="017b9d50-9420-426f-844e-5be3cf2918e3" providerId="ADAL" clId="{89FB9C7B-C292-4A4C-9AD8-3E9D5346D54E}" dt="2024-08-05T15:25:30.143" v="292" actId="20577"/>
          <ac:spMkLst>
            <pc:docMk/>
            <pc:sldMk cId="3210131843" sldId="3534"/>
            <ac:spMk id="2" creationId="{A7DFF4CD-6B66-20D2-37D3-65F7B075C8CE}"/>
          </ac:spMkLst>
        </pc:spChg>
      </pc:sldChg>
      <pc:sldChg chg="add">
        <pc:chgData name="Matt John (Swansea Bay UHB - Digital)" userId="017b9d50-9420-426f-844e-5be3cf2918e3" providerId="ADAL" clId="{89FB9C7B-C292-4A4C-9AD8-3E9D5346D54E}" dt="2024-08-05T15:20:17.698" v="213"/>
        <pc:sldMkLst>
          <pc:docMk/>
          <pc:sldMk cId="1542975428" sldId="3535"/>
        </pc:sldMkLst>
      </pc:sldChg>
      <pc:sldChg chg="del">
        <pc:chgData name="Matt John (Swansea Bay UHB - Digital)" userId="017b9d50-9420-426f-844e-5be3cf2918e3" providerId="ADAL" clId="{89FB9C7B-C292-4A4C-9AD8-3E9D5346D54E}" dt="2024-08-05T15:20:13.450" v="212" actId="2696"/>
        <pc:sldMkLst>
          <pc:docMk/>
          <pc:sldMk cId="2860367003" sldId="3535"/>
        </pc:sldMkLst>
      </pc:sldChg>
      <pc:sldChg chg="modSp del mod">
        <pc:chgData name="Matt John (Swansea Bay UHB - Digital)" userId="017b9d50-9420-426f-844e-5be3cf2918e3" providerId="ADAL" clId="{89FB9C7B-C292-4A4C-9AD8-3E9D5346D54E}" dt="2024-08-05T15:20:13.450" v="212" actId="2696"/>
        <pc:sldMkLst>
          <pc:docMk/>
          <pc:sldMk cId="2487771536" sldId="3536"/>
        </pc:sldMkLst>
        <pc:spChg chg="mod">
          <ac:chgData name="Matt John (Swansea Bay UHB - Digital)" userId="017b9d50-9420-426f-844e-5be3cf2918e3" providerId="ADAL" clId="{89FB9C7B-C292-4A4C-9AD8-3E9D5346D54E}" dt="2024-08-05T15:06:59.120" v="211" actId="20577"/>
          <ac:spMkLst>
            <pc:docMk/>
            <pc:sldMk cId="2487771536" sldId="3536"/>
            <ac:spMk id="3" creationId="{358FC846-81B7-76FD-264A-2E9BE1BFDEAC}"/>
          </ac:spMkLst>
        </pc:spChg>
      </pc:sldChg>
      <pc:sldChg chg="add">
        <pc:chgData name="Matt John (Swansea Bay UHB - Digital)" userId="017b9d50-9420-426f-844e-5be3cf2918e3" providerId="ADAL" clId="{89FB9C7B-C292-4A4C-9AD8-3E9D5346D54E}" dt="2024-08-05T15:20:17.698" v="213"/>
        <pc:sldMkLst>
          <pc:docMk/>
          <pc:sldMk cId="4163419387" sldId="3536"/>
        </pc:sldMkLst>
      </pc:sldChg>
      <pc:sldChg chg="modSp mod">
        <pc:chgData name="Matt John (Swansea Bay UHB - Digital)" userId="017b9d50-9420-426f-844e-5be3cf2918e3" providerId="ADAL" clId="{89FB9C7B-C292-4A4C-9AD8-3E9D5346D54E}" dt="2024-08-05T11:13:46.822" v="136" actId="20577"/>
        <pc:sldMkLst>
          <pc:docMk/>
          <pc:sldMk cId="2604148392" sldId="3570"/>
        </pc:sldMkLst>
        <pc:spChg chg="mod">
          <ac:chgData name="Matt John (Swansea Bay UHB - Digital)" userId="017b9d50-9420-426f-844e-5be3cf2918e3" providerId="ADAL" clId="{89FB9C7B-C292-4A4C-9AD8-3E9D5346D54E}" dt="2024-08-05T11:13:46.822" v="136" actId="20577"/>
          <ac:spMkLst>
            <pc:docMk/>
            <pc:sldMk cId="2604148392" sldId="3570"/>
            <ac:spMk id="2" creationId="{C9B3E8FA-1442-5B4D-4B17-18D25F9300D9}"/>
          </ac:spMkLst>
        </pc:spChg>
      </pc:sldChg>
      <pc:sldChg chg="addSp delSp mod ord">
        <pc:chgData name="Matt John (Swansea Bay UHB - Digital)" userId="017b9d50-9420-426f-844e-5be3cf2918e3" providerId="ADAL" clId="{89FB9C7B-C292-4A4C-9AD8-3E9D5346D54E}" dt="2024-08-05T15:26:27.940" v="294" actId="478"/>
        <pc:sldMkLst>
          <pc:docMk/>
          <pc:sldMk cId="3724389913" sldId="3612"/>
        </pc:sldMkLst>
        <pc:spChg chg="add del">
          <ac:chgData name="Matt John (Swansea Bay UHB - Digital)" userId="017b9d50-9420-426f-844e-5be3cf2918e3" providerId="ADAL" clId="{89FB9C7B-C292-4A4C-9AD8-3E9D5346D54E}" dt="2024-08-05T15:26:27.940" v="294" actId="478"/>
          <ac:spMkLst>
            <pc:docMk/>
            <pc:sldMk cId="3724389913" sldId="3612"/>
            <ac:spMk id="28" creationId="{3C530733-0561-94CF-DD8E-7CFF4C7857A9}"/>
          </ac:spMkLst>
        </pc:spChg>
      </pc:sldChg>
    </pc:docChg>
  </pc:docChgLst>
  <pc:docChgLst>
    <pc:chgData name="Kirsty Joseph (Swansea Bay UHB - Digital)" userId="S::kirsty.joseph@wales.nhs.uk::fa9e01d8-fa76-4d83-a76c-b4957a198d87" providerId="AD" clId="Web-{6318330C-88B2-04E2-AA76-6712FC227459}"/>
    <pc:docChg chg="modSld">
      <pc:chgData name="Kirsty Joseph (Swansea Bay UHB - Digital)" userId="S::kirsty.joseph@wales.nhs.uk::fa9e01d8-fa76-4d83-a76c-b4957a198d87" providerId="AD" clId="Web-{6318330C-88B2-04E2-AA76-6712FC227459}" dt="2024-08-05T16:49:28.993" v="133" actId="20577"/>
      <pc:docMkLst>
        <pc:docMk/>
      </pc:docMkLst>
      <pc:sldChg chg="addSp delSp modSp">
        <pc:chgData name="Kirsty Joseph (Swansea Bay UHB - Digital)" userId="S::kirsty.joseph@wales.nhs.uk::fa9e01d8-fa76-4d83-a76c-b4957a198d87" providerId="AD" clId="Web-{6318330C-88B2-04E2-AA76-6712FC227459}" dt="2024-08-05T16:43:25.031" v="115"/>
        <pc:sldMkLst>
          <pc:docMk/>
          <pc:sldMk cId="4130647605" sldId="3449"/>
        </pc:sldMkLst>
        <pc:graphicFrameChg chg="mod modGraphic">
          <ac:chgData name="Kirsty Joseph (Swansea Bay UHB - Digital)" userId="S::kirsty.joseph@wales.nhs.uk::fa9e01d8-fa76-4d83-a76c-b4957a198d87" providerId="AD" clId="Web-{6318330C-88B2-04E2-AA76-6712FC227459}" dt="2024-08-05T16:43:25.031" v="115"/>
          <ac:graphicFrameMkLst>
            <pc:docMk/>
            <pc:sldMk cId="4130647605" sldId="3449"/>
            <ac:graphicFrameMk id="7" creationId="{E4A1D944-3A29-9519-9FE1-7124161D8E30}"/>
          </ac:graphicFrameMkLst>
        </pc:graphicFrameChg>
        <pc:graphicFrameChg chg="add del mod modGraphic">
          <ac:chgData name="Kirsty Joseph (Swansea Bay UHB - Digital)" userId="S::kirsty.joseph@wales.nhs.uk::fa9e01d8-fa76-4d83-a76c-b4957a198d87" providerId="AD" clId="Web-{6318330C-88B2-04E2-AA76-6712FC227459}" dt="2024-08-05T16:41:34.856" v="95"/>
          <ac:graphicFrameMkLst>
            <pc:docMk/>
            <pc:sldMk cId="4130647605" sldId="3449"/>
            <ac:graphicFrameMk id="10" creationId="{F72C41C8-CAB1-CC86-C57B-5DB7A27586D1}"/>
          </ac:graphicFrameMkLst>
        </pc:graphicFrameChg>
      </pc:sldChg>
      <pc:sldChg chg="modSp">
        <pc:chgData name="Kirsty Joseph (Swansea Bay UHB - Digital)" userId="S::kirsty.joseph@wales.nhs.uk::fa9e01d8-fa76-4d83-a76c-b4957a198d87" providerId="AD" clId="Web-{6318330C-88B2-04E2-AA76-6712FC227459}" dt="2024-08-05T16:44:31.298" v="116" actId="14100"/>
        <pc:sldMkLst>
          <pc:docMk/>
          <pc:sldMk cId="2604148392" sldId="3570"/>
        </pc:sldMkLst>
        <pc:spChg chg="mod">
          <ac:chgData name="Kirsty Joseph (Swansea Bay UHB - Digital)" userId="S::kirsty.joseph@wales.nhs.uk::fa9e01d8-fa76-4d83-a76c-b4957a198d87" providerId="AD" clId="Web-{6318330C-88B2-04E2-AA76-6712FC227459}" dt="2024-08-05T16:44:31.298" v="116" actId="14100"/>
          <ac:spMkLst>
            <pc:docMk/>
            <pc:sldMk cId="2604148392" sldId="3570"/>
            <ac:spMk id="3" creationId="{EE68134B-D0D1-E2D5-D891-2390F330F1E0}"/>
          </ac:spMkLst>
        </pc:spChg>
      </pc:sldChg>
      <pc:sldChg chg="addSp modSp">
        <pc:chgData name="Kirsty Joseph (Swansea Bay UHB - Digital)" userId="S::kirsty.joseph@wales.nhs.uk::fa9e01d8-fa76-4d83-a76c-b4957a198d87" providerId="AD" clId="Web-{6318330C-88B2-04E2-AA76-6712FC227459}" dt="2024-08-05T16:49:28.993" v="133" actId="20577"/>
        <pc:sldMkLst>
          <pc:docMk/>
          <pc:sldMk cId="3860199309" sldId="3626"/>
        </pc:sldMkLst>
        <pc:spChg chg="add mod">
          <ac:chgData name="Kirsty Joseph (Swansea Bay UHB - Digital)" userId="S::kirsty.joseph@wales.nhs.uk::fa9e01d8-fa76-4d83-a76c-b4957a198d87" providerId="AD" clId="Web-{6318330C-88B2-04E2-AA76-6712FC227459}" dt="2024-08-05T16:46:55.177" v="118"/>
          <ac:spMkLst>
            <pc:docMk/>
            <pc:sldMk cId="3860199309" sldId="3626"/>
            <ac:spMk id="18" creationId="{62C13641-506B-C21F-296F-EF3628D4DDD1}"/>
          </ac:spMkLst>
        </pc:spChg>
        <pc:spChg chg="add mod">
          <ac:chgData name="Kirsty Joseph (Swansea Bay UHB - Digital)" userId="S::kirsty.joseph@wales.nhs.uk::fa9e01d8-fa76-4d83-a76c-b4957a198d87" providerId="AD" clId="Web-{6318330C-88B2-04E2-AA76-6712FC227459}" dt="2024-08-05T16:49:28.993" v="133" actId="20577"/>
          <ac:spMkLst>
            <pc:docMk/>
            <pc:sldMk cId="3860199309" sldId="3626"/>
            <ac:spMk id="33" creationId="{F8857456-69FC-E5A1-16CF-EED8643CF3FA}"/>
          </ac:spMkLst>
        </pc:spChg>
      </pc:sldChg>
    </pc:docChg>
  </pc:docChgLst>
  <pc:docChgLst>
    <pc:chgData name="Nerys James (Swansea Bay UHB - Digital Services)" userId="1ff49865-1a6a-4e62-ae6f-88ea92d5535d" providerId="ADAL" clId="{84E5FD80-E7F1-44F4-8156-DCAA121CA162}"/>
    <pc:docChg chg="undo custSel addSld delSld modSld delMainMaster">
      <pc:chgData name="Nerys James (Swansea Bay UHB - Digital Services)" userId="1ff49865-1a6a-4e62-ae6f-88ea92d5535d" providerId="ADAL" clId="{84E5FD80-E7F1-44F4-8156-DCAA121CA162}" dt="2024-08-01T15:08:41.769" v="28" actId="47"/>
      <pc:docMkLst>
        <pc:docMk/>
      </pc:docMkLst>
      <pc:sldChg chg="add del">
        <pc:chgData name="Nerys James (Swansea Bay UHB - Digital Services)" userId="1ff49865-1a6a-4e62-ae6f-88ea92d5535d" providerId="ADAL" clId="{84E5FD80-E7F1-44F4-8156-DCAA121CA162}" dt="2024-08-01T13:59:03.671" v="7"/>
        <pc:sldMkLst>
          <pc:docMk/>
          <pc:sldMk cId="3288731106" sldId="3433"/>
        </pc:sldMkLst>
      </pc:sldChg>
      <pc:sldChg chg="del">
        <pc:chgData name="Nerys James (Swansea Bay UHB - Digital Services)" userId="1ff49865-1a6a-4e62-ae6f-88ea92d5535d" providerId="ADAL" clId="{84E5FD80-E7F1-44F4-8156-DCAA121CA162}" dt="2024-08-01T13:59:23.071" v="9" actId="47"/>
        <pc:sldMkLst>
          <pc:docMk/>
          <pc:sldMk cId="3903541015" sldId="3487"/>
        </pc:sldMkLst>
      </pc:sldChg>
      <pc:sldChg chg="del">
        <pc:chgData name="Nerys James (Swansea Bay UHB - Digital Services)" userId="1ff49865-1a6a-4e62-ae6f-88ea92d5535d" providerId="ADAL" clId="{84E5FD80-E7F1-44F4-8156-DCAA121CA162}" dt="2024-08-01T13:59:47.118" v="10" actId="47"/>
        <pc:sldMkLst>
          <pc:docMk/>
          <pc:sldMk cId="951825032" sldId="3489"/>
        </pc:sldMkLst>
      </pc:sldChg>
      <pc:sldChg chg="del">
        <pc:chgData name="Nerys James (Swansea Bay UHB - Digital Services)" userId="1ff49865-1a6a-4e62-ae6f-88ea92d5535d" providerId="ADAL" clId="{84E5FD80-E7F1-44F4-8156-DCAA121CA162}" dt="2024-08-01T15:06:57.485" v="22" actId="47"/>
        <pc:sldMkLst>
          <pc:docMk/>
          <pc:sldMk cId="427734766" sldId="3509"/>
        </pc:sldMkLst>
      </pc:sldChg>
      <pc:sldChg chg="del">
        <pc:chgData name="Nerys James (Swansea Bay UHB - Digital Services)" userId="1ff49865-1a6a-4e62-ae6f-88ea92d5535d" providerId="ADAL" clId="{84E5FD80-E7F1-44F4-8156-DCAA121CA162}" dt="2024-08-01T14:01:45.917" v="18" actId="47"/>
        <pc:sldMkLst>
          <pc:docMk/>
          <pc:sldMk cId="2524316623" sldId="3514"/>
        </pc:sldMkLst>
      </pc:sldChg>
      <pc:sldChg chg="add del">
        <pc:chgData name="Nerys James (Swansea Bay UHB - Digital Services)" userId="1ff49865-1a6a-4e62-ae6f-88ea92d5535d" providerId="ADAL" clId="{84E5FD80-E7F1-44F4-8156-DCAA121CA162}" dt="2024-08-01T13:59:56.737" v="12" actId="47"/>
        <pc:sldMkLst>
          <pc:docMk/>
          <pc:sldMk cId="2246237992" sldId="3524"/>
        </pc:sldMkLst>
      </pc:sldChg>
      <pc:sldChg chg="del">
        <pc:chgData name="Nerys James (Swansea Bay UHB - Digital Services)" userId="1ff49865-1a6a-4e62-ae6f-88ea92d5535d" providerId="ADAL" clId="{84E5FD80-E7F1-44F4-8156-DCAA121CA162}" dt="2024-08-01T14:01:36.479" v="17" actId="47"/>
        <pc:sldMkLst>
          <pc:docMk/>
          <pc:sldMk cId="1429626962" sldId="3533"/>
        </pc:sldMkLst>
      </pc:sldChg>
      <pc:sldChg chg="del">
        <pc:chgData name="Nerys James (Swansea Bay UHB - Digital Services)" userId="1ff49865-1a6a-4e62-ae6f-88ea92d5535d" providerId="ADAL" clId="{84E5FD80-E7F1-44F4-8156-DCAA121CA162}" dt="2024-08-01T15:07:33.999" v="23" actId="47"/>
        <pc:sldMkLst>
          <pc:docMk/>
          <pc:sldMk cId="1470851312" sldId="3539"/>
        </pc:sldMkLst>
      </pc:sldChg>
      <pc:sldChg chg="del">
        <pc:chgData name="Nerys James (Swansea Bay UHB - Digital Services)" userId="1ff49865-1a6a-4e62-ae6f-88ea92d5535d" providerId="ADAL" clId="{84E5FD80-E7F1-44F4-8156-DCAA121CA162}" dt="2024-08-01T14:01:57.814" v="19" actId="47"/>
        <pc:sldMkLst>
          <pc:docMk/>
          <pc:sldMk cId="2895969344" sldId="3559"/>
        </pc:sldMkLst>
      </pc:sldChg>
      <pc:sldChg chg="del">
        <pc:chgData name="Nerys James (Swansea Bay UHB - Digital Services)" userId="1ff49865-1a6a-4e62-ae6f-88ea92d5535d" providerId="ADAL" clId="{84E5FD80-E7F1-44F4-8156-DCAA121CA162}" dt="2024-08-01T14:00:27.119" v="13" actId="47"/>
        <pc:sldMkLst>
          <pc:docMk/>
          <pc:sldMk cId="664223088" sldId="3561"/>
        </pc:sldMkLst>
      </pc:sldChg>
      <pc:sldChg chg="del">
        <pc:chgData name="Nerys James (Swansea Bay UHB - Digital Services)" userId="1ff49865-1a6a-4e62-ae6f-88ea92d5535d" providerId="ADAL" clId="{84E5FD80-E7F1-44F4-8156-DCAA121CA162}" dt="2024-08-01T14:00:35.419" v="14" actId="47"/>
        <pc:sldMkLst>
          <pc:docMk/>
          <pc:sldMk cId="2907840143" sldId="3578"/>
        </pc:sldMkLst>
      </pc:sldChg>
      <pc:sldChg chg="del">
        <pc:chgData name="Nerys James (Swansea Bay UHB - Digital Services)" userId="1ff49865-1a6a-4e62-ae6f-88ea92d5535d" providerId="ADAL" clId="{84E5FD80-E7F1-44F4-8156-DCAA121CA162}" dt="2024-08-01T15:08:29.720" v="27" actId="47"/>
        <pc:sldMkLst>
          <pc:docMk/>
          <pc:sldMk cId="2904801759" sldId="3581"/>
        </pc:sldMkLst>
      </pc:sldChg>
      <pc:sldChg chg="del">
        <pc:chgData name="Nerys James (Swansea Bay UHB - Digital Services)" userId="1ff49865-1a6a-4e62-ae6f-88ea92d5535d" providerId="ADAL" clId="{84E5FD80-E7F1-44F4-8156-DCAA121CA162}" dt="2024-08-01T14:01:04.089" v="15" actId="47"/>
        <pc:sldMkLst>
          <pc:docMk/>
          <pc:sldMk cId="706745427" sldId="3589"/>
        </pc:sldMkLst>
      </pc:sldChg>
      <pc:sldChg chg="del">
        <pc:chgData name="Nerys James (Swansea Bay UHB - Digital Services)" userId="1ff49865-1a6a-4e62-ae6f-88ea92d5535d" providerId="ADAL" clId="{84E5FD80-E7F1-44F4-8156-DCAA121CA162}" dt="2024-08-01T14:01:20.433" v="16" actId="47"/>
        <pc:sldMkLst>
          <pc:docMk/>
          <pc:sldMk cId="3576483916" sldId="3590"/>
        </pc:sldMkLst>
      </pc:sldChg>
      <pc:sldChg chg="del">
        <pc:chgData name="Nerys James (Swansea Bay UHB - Digital Services)" userId="1ff49865-1a6a-4e62-ae6f-88ea92d5535d" providerId="ADAL" clId="{84E5FD80-E7F1-44F4-8156-DCAA121CA162}" dt="2024-08-01T15:06:39.954" v="20" actId="47"/>
        <pc:sldMkLst>
          <pc:docMk/>
          <pc:sldMk cId="2785061890" sldId="3596"/>
        </pc:sldMkLst>
      </pc:sldChg>
      <pc:sldChg chg="del">
        <pc:chgData name="Nerys James (Swansea Bay UHB - Digital Services)" userId="1ff49865-1a6a-4e62-ae6f-88ea92d5535d" providerId="ADAL" clId="{84E5FD80-E7F1-44F4-8156-DCAA121CA162}" dt="2024-08-01T15:08:41.769" v="28" actId="47"/>
        <pc:sldMkLst>
          <pc:docMk/>
          <pc:sldMk cId="2801634001" sldId="3603"/>
        </pc:sldMkLst>
      </pc:sldChg>
      <pc:sldChg chg="del">
        <pc:chgData name="Nerys James (Swansea Bay UHB - Digital Services)" userId="1ff49865-1a6a-4e62-ae6f-88ea92d5535d" providerId="ADAL" clId="{84E5FD80-E7F1-44F4-8156-DCAA121CA162}" dt="2024-08-01T15:07:43.045" v="24" actId="47"/>
        <pc:sldMkLst>
          <pc:docMk/>
          <pc:sldMk cId="3733624264" sldId="3607"/>
        </pc:sldMkLst>
      </pc:sldChg>
      <pc:sldChg chg="del">
        <pc:chgData name="Nerys James (Swansea Bay UHB - Digital Services)" userId="1ff49865-1a6a-4e62-ae6f-88ea92d5535d" providerId="ADAL" clId="{84E5FD80-E7F1-44F4-8156-DCAA121CA162}" dt="2024-08-01T15:07:53.720" v="26" actId="47"/>
        <pc:sldMkLst>
          <pc:docMk/>
          <pc:sldMk cId="1241029446" sldId="3608"/>
        </pc:sldMkLst>
      </pc:sldChg>
      <pc:sldChg chg="del">
        <pc:chgData name="Nerys James (Swansea Bay UHB - Digital Services)" userId="1ff49865-1a6a-4e62-ae6f-88ea92d5535d" providerId="ADAL" clId="{84E5FD80-E7F1-44F4-8156-DCAA121CA162}" dt="2024-08-01T15:06:48.608" v="21" actId="47"/>
        <pc:sldMkLst>
          <pc:docMk/>
          <pc:sldMk cId="2635109587" sldId="3611"/>
        </pc:sldMkLst>
      </pc:sldChg>
      <pc:sldChg chg="add">
        <pc:chgData name="Nerys James (Swansea Bay UHB - Digital Services)" userId="1ff49865-1a6a-4e62-ae6f-88ea92d5535d" providerId="ADAL" clId="{84E5FD80-E7F1-44F4-8156-DCAA121CA162}" dt="2024-08-01T13:58:44.915" v="4"/>
        <pc:sldMkLst>
          <pc:docMk/>
          <pc:sldMk cId="2294821638" sldId="3613"/>
        </pc:sldMkLst>
      </pc:sldChg>
      <pc:sldChg chg="add del">
        <pc:chgData name="Nerys James (Swansea Bay UHB - Digital Services)" userId="1ff49865-1a6a-4e62-ae6f-88ea92d5535d" providerId="ADAL" clId="{84E5FD80-E7F1-44F4-8156-DCAA121CA162}" dt="2024-08-01T13:58:40.254" v="3"/>
        <pc:sldMkLst>
          <pc:docMk/>
          <pc:sldMk cId="2439966265" sldId="3613"/>
        </pc:sldMkLst>
      </pc:sldChg>
      <pc:sldChg chg="add">
        <pc:chgData name="Nerys James (Swansea Bay UHB - Digital Services)" userId="1ff49865-1a6a-4e62-ae6f-88ea92d5535d" providerId="ADAL" clId="{84E5FD80-E7F1-44F4-8156-DCAA121CA162}" dt="2024-08-01T13:59:13.657" v="8"/>
        <pc:sldMkLst>
          <pc:docMk/>
          <pc:sldMk cId="1762930687" sldId="3614"/>
        </pc:sldMkLst>
      </pc:sldChg>
      <pc:sldChg chg="add">
        <pc:chgData name="Nerys James (Swansea Bay UHB - Digital Services)" userId="1ff49865-1a6a-4e62-ae6f-88ea92d5535d" providerId="ADAL" clId="{84E5FD80-E7F1-44F4-8156-DCAA121CA162}" dt="2024-08-01T13:59:55.198" v="11"/>
        <pc:sldMkLst>
          <pc:docMk/>
          <pc:sldMk cId="3561598661" sldId="3616"/>
        </pc:sldMkLst>
      </pc:sldChg>
      <pc:sldChg chg="add">
        <pc:chgData name="Nerys James (Swansea Bay UHB - Digital Services)" userId="1ff49865-1a6a-4e62-ae6f-88ea92d5535d" providerId="ADAL" clId="{84E5FD80-E7F1-44F4-8156-DCAA121CA162}" dt="2024-08-01T15:07:51.989" v="25"/>
        <pc:sldMkLst>
          <pc:docMk/>
          <pc:sldMk cId="3301007559" sldId="3629"/>
        </pc:sldMkLst>
      </pc:sldChg>
      <pc:sldMasterChg chg="del delSldLayout">
        <pc:chgData name="Nerys James (Swansea Bay UHB - Digital Services)" userId="1ff49865-1a6a-4e62-ae6f-88ea92d5535d" providerId="ADAL" clId="{84E5FD80-E7F1-44F4-8156-DCAA121CA162}" dt="2024-08-01T13:59:23.071" v="9" actId="47"/>
        <pc:sldMasterMkLst>
          <pc:docMk/>
          <pc:sldMasterMk cId="4073260471" sldId="2147483681"/>
        </pc:sldMasterMkLst>
        <pc:sldLayoutChg chg="del">
          <pc:chgData name="Nerys James (Swansea Bay UHB - Digital Services)" userId="1ff49865-1a6a-4e62-ae6f-88ea92d5535d" providerId="ADAL" clId="{84E5FD80-E7F1-44F4-8156-DCAA121CA162}" dt="2024-08-01T13:59:23.071" v="9" actId="47"/>
          <pc:sldLayoutMkLst>
            <pc:docMk/>
            <pc:sldMasterMk cId="4073260471" sldId="2147483681"/>
            <pc:sldLayoutMk cId="4188472316" sldId="2147483682"/>
          </pc:sldLayoutMkLst>
        </pc:sldLayoutChg>
        <pc:sldLayoutChg chg="del">
          <pc:chgData name="Nerys James (Swansea Bay UHB - Digital Services)" userId="1ff49865-1a6a-4e62-ae6f-88ea92d5535d" providerId="ADAL" clId="{84E5FD80-E7F1-44F4-8156-DCAA121CA162}" dt="2024-08-01T13:59:23.071" v="9" actId="47"/>
          <pc:sldLayoutMkLst>
            <pc:docMk/>
            <pc:sldMasterMk cId="4073260471" sldId="2147483681"/>
            <pc:sldLayoutMk cId="3831918020" sldId="2147483683"/>
          </pc:sldLayoutMkLst>
        </pc:sldLayoutChg>
        <pc:sldLayoutChg chg="del">
          <pc:chgData name="Nerys James (Swansea Bay UHB - Digital Services)" userId="1ff49865-1a6a-4e62-ae6f-88ea92d5535d" providerId="ADAL" clId="{84E5FD80-E7F1-44F4-8156-DCAA121CA162}" dt="2024-08-01T13:59:23.071" v="9" actId="47"/>
          <pc:sldLayoutMkLst>
            <pc:docMk/>
            <pc:sldMasterMk cId="4073260471" sldId="2147483681"/>
            <pc:sldLayoutMk cId="3452649628" sldId="2147483684"/>
          </pc:sldLayoutMkLst>
        </pc:sldLayoutChg>
        <pc:sldLayoutChg chg="del">
          <pc:chgData name="Nerys James (Swansea Bay UHB - Digital Services)" userId="1ff49865-1a6a-4e62-ae6f-88ea92d5535d" providerId="ADAL" clId="{84E5FD80-E7F1-44F4-8156-DCAA121CA162}" dt="2024-08-01T13:59:23.071" v="9" actId="47"/>
          <pc:sldLayoutMkLst>
            <pc:docMk/>
            <pc:sldMasterMk cId="4073260471" sldId="2147483681"/>
            <pc:sldLayoutMk cId="2712646034" sldId="2147483685"/>
          </pc:sldLayoutMkLst>
        </pc:sldLayoutChg>
        <pc:sldLayoutChg chg="del">
          <pc:chgData name="Nerys James (Swansea Bay UHB - Digital Services)" userId="1ff49865-1a6a-4e62-ae6f-88ea92d5535d" providerId="ADAL" clId="{84E5FD80-E7F1-44F4-8156-DCAA121CA162}" dt="2024-08-01T13:59:23.071" v="9" actId="47"/>
          <pc:sldLayoutMkLst>
            <pc:docMk/>
            <pc:sldMasterMk cId="4073260471" sldId="2147483681"/>
            <pc:sldLayoutMk cId="304958867" sldId="2147483686"/>
          </pc:sldLayoutMkLst>
        </pc:sldLayoutChg>
        <pc:sldLayoutChg chg="del">
          <pc:chgData name="Nerys James (Swansea Bay UHB - Digital Services)" userId="1ff49865-1a6a-4e62-ae6f-88ea92d5535d" providerId="ADAL" clId="{84E5FD80-E7F1-44F4-8156-DCAA121CA162}" dt="2024-08-01T13:59:23.071" v="9" actId="47"/>
          <pc:sldLayoutMkLst>
            <pc:docMk/>
            <pc:sldMasterMk cId="4073260471" sldId="2147483681"/>
            <pc:sldLayoutMk cId="3039398212" sldId="2147483687"/>
          </pc:sldLayoutMkLst>
        </pc:sldLayoutChg>
        <pc:sldLayoutChg chg="del">
          <pc:chgData name="Nerys James (Swansea Bay UHB - Digital Services)" userId="1ff49865-1a6a-4e62-ae6f-88ea92d5535d" providerId="ADAL" clId="{84E5FD80-E7F1-44F4-8156-DCAA121CA162}" dt="2024-08-01T13:59:23.071" v="9" actId="47"/>
          <pc:sldLayoutMkLst>
            <pc:docMk/>
            <pc:sldMasterMk cId="4073260471" sldId="2147483681"/>
            <pc:sldLayoutMk cId="1328278104" sldId="2147483688"/>
          </pc:sldLayoutMkLst>
        </pc:sldLayoutChg>
        <pc:sldLayoutChg chg="del">
          <pc:chgData name="Nerys James (Swansea Bay UHB - Digital Services)" userId="1ff49865-1a6a-4e62-ae6f-88ea92d5535d" providerId="ADAL" clId="{84E5FD80-E7F1-44F4-8156-DCAA121CA162}" dt="2024-08-01T13:59:23.071" v="9" actId="47"/>
          <pc:sldLayoutMkLst>
            <pc:docMk/>
            <pc:sldMasterMk cId="4073260471" sldId="2147483681"/>
            <pc:sldLayoutMk cId="1805384164" sldId="2147483689"/>
          </pc:sldLayoutMkLst>
        </pc:sldLayoutChg>
        <pc:sldLayoutChg chg="del">
          <pc:chgData name="Nerys James (Swansea Bay UHB - Digital Services)" userId="1ff49865-1a6a-4e62-ae6f-88ea92d5535d" providerId="ADAL" clId="{84E5FD80-E7F1-44F4-8156-DCAA121CA162}" dt="2024-08-01T13:59:23.071" v="9" actId="47"/>
          <pc:sldLayoutMkLst>
            <pc:docMk/>
            <pc:sldMasterMk cId="4073260471" sldId="2147483681"/>
            <pc:sldLayoutMk cId="533085935" sldId="2147483690"/>
          </pc:sldLayoutMkLst>
        </pc:sldLayoutChg>
        <pc:sldLayoutChg chg="del">
          <pc:chgData name="Nerys James (Swansea Bay UHB - Digital Services)" userId="1ff49865-1a6a-4e62-ae6f-88ea92d5535d" providerId="ADAL" clId="{84E5FD80-E7F1-44F4-8156-DCAA121CA162}" dt="2024-08-01T13:59:23.071" v="9" actId="47"/>
          <pc:sldLayoutMkLst>
            <pc:docMk/>
            <pc:sldMasterMk cId="4073260471" sldId="2147483681"/>
            <pc:sldLayoutMk cId="1757771330" sldId="2147483691"/>
          </pc:sldLayoutMkLst>
        </pc:sldLayoutChg>
        <pc:sldLayoutChg chg="del">
          <pc:chgData name="Nerys James (Swansea Bay UHB - Digital Services)" userId="1ff49865-1a6a-4e62-ae6f-88ea92d5535d" providerId="ADAL" clId="{84E5FD80-E7F1-44F4-8156-DCAA121CA162}" dt="2024-08-01T13:59:23.071" v="9" actId="47"/>
          <pc:sldLayoutMkLst>
            <pc:docMk/>
            <pc:sldMasterMk cId="4073260471" sldId="2147483681"/>
            <pc:sldLayoutMk cId="1875023082" sldId="2147483692"/>
          </pc:sldLayoutMkLst>
        </pc:sldLayoutChg>
        <pc:sldLayoutChg chg="del">
          <pc:chgData name="Nerys James (Swansea Bay UHB - Digital Services)" userId="1ff49865-1a6a-4e62-ae6f-88ea92d5535d" providerId="ADAL" clId="{84E5FD80-E7F1-44F4-8156-DCAA121CA162}" dt="2024-08-01T13:59:23.071" v="9" actId="47"/>
          <pc:sldLayoutMkLst>
            <pc:docMk/>
            <pc:sldMasterMk cId="4073260471" sldId="2147483681"/>
            <pc:sldLayoutMk cId="503669615" sldId="2147483693"/>
          </pc:sldLayoutMkLst>
        </pc:sldLayoutChg>
        <pc:sldLayoutChg chg="del">
          <pc:chgData name="Nerys James (Swansea Bay UHB - Digital Services)" userId="1ff49865-1a6a-4e62-ae6f-88ea92d5535d" providerId="ADAL" clId="{84E5FD80-E7F1-44F4-8156-DCAA121CA162}" dt="2024-08-01T13:59:23.071" v="9" actId="47"/>
          <pc:sldLayoutMkLst>
            <pc:docMk/>
            <pc:sldMasterMk cId="4073260471" sldId="2147483681"/>
            <pc:sldLayoutMk cId="240061367" sldId="2147483694"/>
          </pc:sldLayoutMkLst>
        </pc:sldLayoutChg>
        <pc:sldLayoutChg chg="del">
          <pc:chgData name="Nerys James (Swansea Bay UHB - Digital Services)" userId="1ff49865-1a6a-4e62-ae6f-88ea92d5535d" providerId="ADAL" clId="{84E5FD80-E7F1-44F4-8156-DCAA121CA162}" dt="2024-08-01T13:59:23.071" v="9" actId="47"/>
          <pc:sldLayoutMkLst>
            <pc:docMk/>
            <pc:sldMasterMk cId="4073260471" sldId="2147483681"/>
            <pc:sldLayoutMk cId="2167712332" sldId="2147483695"/>
          </pc:sldLayoutMkLst>
        </pc:sldLayoutChg>
        <pc:sldLayoutChg chg="del">
          <pc:chgData name="Nerys James (Swansea Bay UHB - Digital Services)" userId="1ff49865-1a6a-4e62-ae6f-88ea92d5535d" providerId="ADAL" clId="{84E5FD80-E7F1-44F4-8156-DCAA121CA162}" dt="2024-08-01T13:59:23.071" v="9" actId="47"/>
          <pc:sldLayoutMkLst>
            <pc:docMk/>
            <pc:sldMasterMk cId="4073260471" sldId="2147483681"/>
            <pc:sldLayoutMk cId="1569065873" sldId="2147483696"/>
          </pc:sldLayoutMkLst>
        </pc:sldLayoutChg>
        <pc:sldLayoutChg chg="del">
          <pc:chgData name="Nerys James (Swansea Bay UHB - Digital Services)" userId="1ff49865-1a6a-4e62-ae6f-88ea92d5535d" providerId="ADAL" clId="{84E5FD80-E7F1-44F4-8156-DCAA121CA162}" dt="2024-08-01T13:59:23.071" v="9" actId="47"/>
          <pc:sldLayoutMkLst>
            <pc:docMk/>
            <pc:sldMasterMk cId="4073260471" sldId="2147483681"/>
            <pc:sldLayoutMk cId="2521360701" sldId="2147483697"/>
          </pc:sldLayoutMkLst>
        </pc:sldLayoutChg>
        <pc:sldLayoutChg chg="del">
          <pc:chgData name="Nerys James (Swansea Bay UHB - Digital Services)" userId="1ff49865-1a6a-4e62-ae6f-88ea92d5535d" providerId="ADAL" clId="{84E5FD80-E7F1-44F4-8156-DCAA121CA162}" dt="2024-08-01T13:59:23.071" v="9" actId="47"/>
          <pc:sldLayoutMkLst>
            <pc:docMk/>
            <pc:sldMasterMk cId="4073260471" sldId="2147483681"/>
            <pc:sldLayoutMk cId="337823497" sldId="2147483698"/>
          </pc:sldLayoutMkLst>
        </pc:sldLayoutChg>
        <pc:sldLayoutChg chg="del">
          <pc:chgData name="Nerys James (Swansea Bay UHB - Digital Services)" userId="1ff49865-1a6a-4e62-ae6f-88ea92d5535d" providerId="ADAL" clId="{84E5FD80-E7F1-44F4-8156-DCAA121CA162}" dt="2024-08-01T13:59:23.071" v="9" actId="47"/>
          <pc:sldLayoutMkLst>
            <pc:docMk/>
            <pc:sldMasterMk cId="4073260471" sldId="2147483681"/>
            <pc:sldLayoutMk cId="1941643532" sldId="2147483699"/>
          </pc:sldLayoutMkLst>
        </pc:sldLayoutChg>
        <pc:sldLayoutChg chg="del">
          <pc:chgData name="Nerys James (Swansea Bay UHB - Digital Services)" userId="1ff49865-1a6a-4e62-ae6f-88ea92d5535d" providerId="ADAL" clId="{84E5FD80-E7F1-44F4-8156-DCAA121CA162}" dt="2024-08-01T13:59:23.071" v="9" actId="47"/>
          <pc:sldLayoutMkLst>
            <pc:docMk/>
            <pc:sldMasterMk cId="4073260471" sldId="2147483681"/>
            <pc:sldLayoutMk cId="2689532752" sldId="2147483700"/>
          </pc:sldLayoutMkLst>
        </pc:sldLayoutChg>
      </pc:sldMasterChg>
      <pc:sldMasterChg chg="del delSldLayout">
        <pc:chgData name="Nerys James (Swansea Bay UHB - Digital Services)" userId="1ff49865-1a6a-4e62-ae6f-88ea92d5535d" providerId="ADAL" clId="{84E5FD80-E7F1-44F4-8156-DCAA121CA162}" dt="2024-08-01T14:00:35.419" v="14" actId="47"/>
        <pc:sldMasterMkLst>
          <pc:docMk/>
          <pc:sldMasterMk cId="2955524324" sldId="2147483743"/>
        </pc:sldMasterMkLst>
        <pc:sldLayoutChg chg="del">
          <pc:chgData name="Nerys James (Swansea Bay UHB - Digital Services)" userId="1ff49865-1a6a-4e62-ae6f-88ea92d5535d" providerId="ADAL" clId="{84E5FD80-E7F1-44F4-8156-DCAA121CA162}" dt="2024-08-01T14:00:35.419" v="14" actId="47"/>
          <pc:sldLayoutMkLst>
            <pc:docMk/>
            <pc:sldMasterMk cId="2955524324" sldId="2147483743"/>
            <pc:sldLayoutMk cId="3122695532" sldId="2147483744"/>
          </pc:sldLayoutMkLst>
        </pc:sldLayoutChg>
        <pc:sldLayoutChg chg="del">
          <pc:chgData name="Nerys James (Swansea Bay UHB - Digital Services)" userId="1ff49865-1a6a-4e62-ae6f-88ea92d5535d" providerId="ADAL" clId="{84E5FD80-E7F1-44F4-8156-DCAA121CA162}" dt="2024-08-01T14:00:35.419" v="14" actId="47"/>
          <pc:sldLayoutMkLst>
            <pc:docMk/>
            <pc:sldMasterMk cId="2955524324" sldId="2147483743"/>
            <pc:sldLayoutMk cId="3523471833" sldId="2147483745"/>
          </pc:sldLayoutMkLst>
        </pc:sldLayoutChg>
        <pc:sldLayoutChg chg="del">
          <pc:chgData name="Nerys James (Swansea Bay UHB - Digital Services)" userId="1ff49865-1a6a-4e62-ae6f-88ea92d5535d" providerId="ADAL" clId="{84E5FD80-E7F1-44F4-8156-DCAA121CA162}" dt="2024-08-01T14:00:35.419" v="14" actId="47"/>
          <pc:sldLayoutMkLst>
            <pc:docMk/>
            <pc:sldMasterMk cId="2955524324" sldId="2147483743"/>
            <pc:sldLayoutMk cId="1735769395" sldId="2147483746"/>
          </pc:sldLayoutMkLst>
        </pc:sldLayoutChg>
        <pc:sldLayoutChg chg="del">
          <pc:chgData name="Nerys James (Swansea Bay UHB - Digital Services)" userId="1ff49865-1a6a-4e62-ae6f-88ea92d5535d" providerId="ADAL" clId="{84E5FD80-E7F1-44F4-8156-DCAA121CA162}" dt="2024-08-01T14:00:35.419" v="14" actId="47"/>
          <pc:sldLayoutMkLst>
            <pc:docMk/>
            <pc:sldMasterMk cId="2955524324" sldId="2147483743"/>
            <pc:sldLayoutMk cId="1101127729" sldId="2147483747"/>
          </pc:sldLayoutMkLst>
        </pc:sldLayoutChg>
        <pc:sldLayoutChg chg="del">
          <pc:chgData name="Nerys James (Swansea Bay UHB - Digital Services)" userId="1ff49865-1a6a-4e62-ae6f-88ea92d5535d" providerId="ADAL" clId="{84E5FD80-E7F1-44F4-8156-DCAA121CA162}" dt="2024-08-01T14:00:35.419" v="14" actId="47"/>
          <pc:sldLayoutMkLst>
            <pc:docMk/>
            <pc:sldMasterMk cId="2955524324" sldId="2147483743"/>
            <pc:sldLayoutMk cId="3049049097" sldId="2147483748"/>
          </pc:sldLayoutMkLst>
        </pc:sldLayoutChg>
        <pc:sldLayoutChg chg="del">
          <pc:chgData name="Nerys James (Swansea Bay UHB - Digital Services)" userId="1ff49865-1a6a-4e62-ae6f-88ea92d5535d" providerId="ADAL" clId="{84E5FD80-E7F1-44F4-8156-DCAA121CA162}" dt="2024-08-01T14:00:35.419" v="14" actId="47"/>
          <pc:sldLayoutMkLst>
            <pc:docMk/>
            <pc:sldMasterMk cId="2955524324" sldId="2147483743"/>
            <pc:sldLayoutMk cId="463216447" sldId="2147483749"/>
          </pc:sldLayoutMkLst>
        </pc:sldLayoutChg>
        <pc:sldLayoutChg chg="del">
          <pc:chgData name="Nerys James (Swansea Bay UHB - Digital Services)" userId="1ff49865-1a6a-4e62-ae6f-88ea92d5535d" providerId="ADAL" clId="{84E5FD80-E7F1-44F4-8156-DCAA121CA162}" dt="2024-08-01T14:00:35.419" v="14" actId="47"/>
          <pc:sldLayoutMkLst>
            <pc:docMk/>
            <pc:sldMasterMk cId="2955524324" sldId="2147483743"/>
            <pc:sldLayoutMk cId="3581213710" sldId="2147483750"/>
          </pc:sldLayoutMkLst>
        </pc:sldLayoutChg>
        <pc:sldLayoutChg chg="del">
          <pc:chgData name="Nerys James (Swansea Bay UHB - Digital Services)" userId="1ff49865-1a6a-4e62-ae6f-88ea92d5535d" providerId="ADAL" clId="{84E5FD80-E7F1-44F4-8156-DCAA121CA162}" dt="2024-08-01T14:00:35.419" v="14" actId="47"/>
          <pc:sldLayoutMkLst>
            <pc:docMk/>
            <pc:sldMasterMk cId="2955524324" sldId="2147483743"/>
            <pc:sldLayoutMk cId="2323174871" sldId="2147483751"/>
          </pc:sldLayoutMkLst>
        </pc:sldLayoutChg>
        <pc:sldLayoutChg chg="del">
          <pc:chgData name="Nerys James (Swansea Bay UHB - Digital Services)" userId="1ff49865-1a6a-4e62-ae6f-88ea92d5535d" providerId="ADAL" clId="{84E5FD80-E7F1-44F4-8156-DCAA121CA162}" dt="2024-08-01T14:00:35.419" v="14" actId="47"/>
          <pc:sldLayoutMkLst>
            <pc:docMk/>
            <pc:sldMasterMk cId="2955524324" sldId="2147483743"/>
            <pc:sldLayoutMk cId="1113043645" sldId="2147483752"/>
          </pc:sldLayoutMkLst>
        </pc:sldLayoutChg>
        <pc:sldLayoutChg chg="del">
          <pc:chgData name="Nerys James (Swansea Bay UHB - Digital Services)" userId="1ff49865-1a6a-4e62-ae6f-88ea92d5535d" providerId="ADAL" clId="{84E5FD80-E7F1-44F4-8156-DCAA121CA162}" dt="2024-08-01T14:00:35.419" v="14" actId="47"/>
          <pc:sldLayoutMkLst>
            <pc:docMk/>
            <pc:sldMasterMk cId="2955524324" sldId="2147483743"/>
            <pc:sldLayoutMk cId="2784372380" sldId="2147483753"/>
          </pc:sldLayoutMkLst>
        </pc:sldLayoutChg>
        <pc:sldLayoutChg chg="del">
          <pc:chgData name="Nerys James (Swansea Bay UHB - Digital Services)" userId="1ff49865-1a6a-4e62-ae6f-88ea92d5535d" providerId="ADAL" clId="{84E5FD80-E7F1-44F4-8156-DCAA121CA162}" dt="2024-08-01T14:00:35.419" v="14" actId="47"/>
          <pc:sldLayoutMkLst>
            <pc:docMk/>
            <pc:sldMasterMk cId="2955524324" sldId="2147483743"/>
            <pc:sldLayoutMk cId="2568653001" sldId="2147483754"/>
          </pc:sldLayoutMkLst>
        </pc:sldLayoutChg>
        <pc:sldLayoutChg chg="del">
          <pc:chgData name="Nerys James (Swansea Bay UHB - Digital Services)" userId="1ff49865-1a6a-4e62-ae6f-88ea92d5535d" providerId="ADAL" clId="{84E5FD80-E7F1-44F4-8156-DCAA121CA162}" dt="2024-08-01T14:00:35.419" v="14" actId="47"/>
          <pc:sldLayoutMkLst>
            <pc:docMk/>
            <pc:sldMasterMk cId="2955524324" sldId="2147483743"/>
            <pc:sldLayoutMk cId="1194685552" sldId="2147483755"/>
          </pc:sldLayoutMkLst>
        </pc:sldLayoutChg>
        <pc:sldLayoutChg chg="del">
          <pc:chgData name="Nerys James (Swansea Bay UHB - Digital Services)" userId="1ff49865-1a6a-4e62-ae6f-88ea92d5535d" providerId="ADAL" clId="{84E5FD80-E7F1-44F4-8156-DCAA121CA162}" dt="2024-08-01T14:00:35.419" v="14" actId="47"/>
          <pc:sldLayoutMkLst>
            <pc:docMk/>
            <pc:sldMasterMk cId="2955524324" sldId="2147483743"/>
            <pc:sldLayoutMk cId="2877774739" sldId="2147483756"/>
          </pc:sldLayoutMkLst>
        </pc:sldLayoutChg>
        <pc:sldLayoutChg chg="del">
          <pc:chgData name="Nerys James (Swansea Bay UHB - Digital Services)" userId="1ff49865-1a6a-4e62-ae6f-88ea92d5535d" providerId="ADAL" clId="{84E5FD80-E7F1-44F4-8156-DCAA121CA162}" dt="2024-08-01T14:00:35.419" v="14" actId="47"/>
          <pc:sldLayoutMkLst>
            <pc:docMk/>
            <pc:sldMasterMk cId="2955524324" sldId="2147483743"/>
            <pc:sldLayoutMk cId="2373294672" sldId="2147483757"/>
          </pc:sldLayoutMkLst>
        </pc:sldLayoutChg>
        <pc:sldLayoutChg chg="del">
          <pc:chgData name="Nerys James (Swansea Bay UHB - Digital Services)" userId="1ff49865-1a6a-4e62-ae6f-88ea92d5535d" providerId="ADAL" clId="{84E5FD80-E7F1-44F4-8156-DCAA121CA162}" dt="2024-08-01T14:00:35.419" v="14" actId="47"/>
          <pc:sldLayoutMkLst>
            <pc:docMk/>
            <pc:sldMasterMk cId="2955524324" sldId="2147483743"/>
            <pc:sldLayoutMk cId="2482050906" sldId="2147483758"/>
          </pc:sldLayoutMkLst>
        </pc:sldLayoutChg>
        <pc:sldLayoutChg chg="del">
          <pc:chgData name="Nerys James (Swansea Bay UHB - Digital Services)" userId="1ff49865-1a6a-4e62-ae6f-88ea92d5535d" providerId="ADAL" clId="{84E5FD80-E7F1-44F4-8156-DCAA121CA162}" dt="2024-08-01T14:00:35.419" v="14" actId="47"/>
          <pc:sldLayoutMkLst>
            <pc:docMk/>
            <pc:sldMasterMk cId="2955524324" sldId="2147483743"/>
            <pc:sldLayoutMk cId="3221346784" sldId="2147483759"/>
          </pc:sldLayoutMkLst>
        </pc:sldLayoutChg>
        <pc:sldLayoutChg chg="del">
          <pc:chgData name="Nerys James (Swansea Bay UHB - Digital Services)" userId="1ff49865-1a6a-4e62-ae6f-88ea92d5535d" providerId="ADAL" clId="{84E5FD80-E7F1-44F4-8156-DCAA121CA162}" dt="2024-08-01T14:00:35.419" v="14" actId="47"/>
          <pc:sldLayoutMkLst>
            <pc:docMk/>
            <pc:sldMasterMk cId="2955524324" sldId="2147483743"/>
            <pc:sldLayoutMk cId="1435650679" sldId="2147483760"/>
          </pc:sldLayoutMkLst>
        </pc:sldLayoutChg>
        <pc:sldLayoutChg chg="del">
          <pc:chgData name="Nerys James (Swansea Bay UHB - Digital Services)" userId="1ff49865-1a6a-4e62-ae6f-88ea92d5535d" providerId="ADAL" clId="{84E5FD80-E7F1-44F4-8156-DCAA121CA162}" dt="2024-08-01T14:00:35.419" v="14" actId="47"/>
          <pc:sldLayoutMkLst>
            <pc:docMk/>
            <pc:sldMasterMk cId="2955524324" sldId="2147483743"/>
            <pc:sldLayoutMk cId="1151583691" sldId="2147483761"/>
          </pc:sldLayoutMkLst>
        </pc:sldLayoutChg>
        <pc:sldLayoutChg chg="del">
          <pc:chgData name="Nerys James (Swansea Bay UHB - Digital Services)" userId="1ff49865-1a6a-4e62-ae6f-88ea92d5535d" providerId="ADAL" clId="{84E5FD80-E7F1-44F4-8156-DCAA121CA162}" dt="2024-08-01T14:00:35.419" v="14" actId="47"/>
          <pc:sldLayoutMkLst>
            <pc:docMk/>
            <pc:sldMasterMk cId="2955524324" sldId="2147483743"/>
            <pc:sldLayoutMk cId="2525905718" sldId="2147483762"/>
          </pc:sldLayoutMkLst>
        </pc:sldLayoutChg>
        <pc:sldLayoutChg chg="del">
          <pc:chgData name="Nerys James (Swansea Bay UHB - Digital Services)" userId="1ff49865-1a6a-4e62-ae6f-88ea92d5535d" providerId="ADAL" clId="{84E5FD80-E7F1-44F4-8156-DCAA121CA162}" dt="2024-08-01T14:00:35.419" v="14" actId="47"/>
          <pc:sldLayoutMkLst>
            <pc:docMk/>
            <pc:sldMasterMk cId="2955524324" sldId="2147483743"/>
            <pc:sldLayoutMk cId="2174891854" sldId="2147483763"/>
          </pc:sldLayoutMkLst>
        </pc:sldLayoutChg>
      </pc:sldMasterChg>
    </pc:docChg>
  </pc:docChgLst>
  <pc:docChgLst>
    <pc:chgData name="Matt John (Swansea Bay UHB - Digital)" userId="S::matthew.john@wales.nhs.uk::017b9d50-9420-426f-844e-5be3cf2918e3" providerId="AD" clId="Web-{61C0BACF-BBDB-4137-9DA7-9F5766C4C91F}"/>
    <pc:docChg chg="modSld">
      <pc:chgData name="Matt John (Swansea Bay UHB - Digital)" userId="S::matthew.john@wales.nhs.uk::017b9d50-9420-426f-844e-5be3cf2918e3" providerId="AD" clId="Web-{61C0BACF-BBDB-4137-9DA7-9F5766C4C91F}" dt="2024-08-05T10:45:26.549" v="17" actId="20577"/>
      <pc:docMkLst>
        <pc:docMk/>
      </pc:docMkLst>
      <pc:sldChg chg="modSp">
        <pc:chgData name="Matt John (Swansea Bay UHB - Digital)" userId="S::matthew.john@wales.nhs.uk::017b9d50-9420-426f-844e-5be3cf2918e3" providerId="AD" clId="Web-{61C0BACF-BBDB-4137-9DA7-9F5766C4C91F}" dt="2024-08-05T10:45:26.549" v="17" actId="20577"/>
        <pc:sldMkLst>
          <pc:docMk/>
          <pc:sldMk cId="4187105386" sldId="3478"/>
        </pc:sldMkLst>
        <pc:spChg chg="mod">
          <ac:chgData name="Matt John (Swansea Bay UHB - Digital)" userId="S::matthew.john@wales.nhs.uk::017b9d50-9420-426f-844e-5be3cf2918e3" providerId="AD" clId="Web-{61C0BACF-BBDB-4137-9DA7-9F5766C4C91F}" dt="2024-08-05T10:45:26.549" v="17" actId="20577"/>
          <ac:spMkLst>
            <pc:docMk/>
            <pc:sldMk cId="4187105386" sldId="3478"/>
            <ac:spMk id="14" creationId="{032482B7-01E1-7A3F-75B5-0A818BF73E81}"/>
          </ac:spMkLst>
        </pc:spChg>
      </pc:sldChg>
    </pc:docChg>
  </pc:docChgLst>
  <pc:docChgLst>
    <pc:chgData name="Gareth Westlake (Swansea Bay UHB - Digital Services)" userId="10c8bfaa-2453-4b04-994f-08819021afed" providerId="ADAL" clId="{65360776-BDD3-4324-BC81-012BCF5B7BFE}"/>
    <pc:docChg chg="undo custSel addSld delSld modSld">
      <pc:chgData name="Gareth Westlake (Swansea Bay UHB - Digital Services)" userId="10c8bfaa-2453-4b04-994f-08819021afed" providerId="ADAL" clId="{65360776-BDD3-4324-BC81-012BCF5B7BFE}" dt="2024-08-06T08:21:43.999" v="14"/>
      <pc:docMkLst>
        <pc:docMk/>
      </pc:docMkLst>
      <pc:sldChg chg="addSp modSp">
        <pc:chgData name="Gareth Westlake (Swansea Bay UHB - Digital Services)" userId="10c8bfaa-2453-4b04-994f-08819021afed" providerId="ADAL" clId="{65360776-BDD3-4324-BC81-012BCF5B7BFE}" dt="2024-08-06T08:20:54.673" v="12"/>
        <pc:sldMkLst>
          <pc:docMk/>
          <pc:sldMk cId="3210131843" sldId="3534"/>
        </pc:sldMkLst>
        <pc:spChg chg="add mod">
          <ac:chgData name="Gareth Westlake (Swansea Bay UHB - Digital Services)" userId="10c8bfaa-2453-4b04-994f-08819021afed" providerId="ADAL" clId="{65360776-BDD3-4324-BC81-012BCF5B7BFE}" dt="2024-08-06T08:20:54.673" v="12"/>
          <ac:spMkLst>
            <pc:docMk/>
            <pc:sldMk cId="3210131843" sldId="3534"/>
            <ac:spMk id="10" creationId="{7459FFD6-8BFB-8CBE-6C77-8FDCF5AA0E82}"/>
          </ac:spMkLst>
        </pc:spChg>
      </pc:sldChg>
      <pc:sldChg chg="addSp modSp">
        <pc:chgData name="Gareth Westlake (Swansea Bay UHB - Digital Services)" userId="10c8bfaa-2453-4b04-994f-08819021afed" providerId="ADAL" clId="{65360776-BDD3-4324-BC81-012BCF5B7BFE}" dt="2024-08-06T08:21:01.741" v="13"/>
        <pc:sldMkLst>
          <pc:docMk/>
          <pc:sldMk cId="4163419387" sldId="3536"/>
        </pc:sldMkLst>
        <pc:spChg chg="add mod">
          <ac:chgData name="Gareth Westlake (Swansea Bay UHB - Digital Services)" userId="10c8bfaa-2453-4b04-994f-08819021afed" providerId="ADAL" clId="{65360776-BDD3-4324-BC81-012BCF5B7BFE}" dt="2024-08-06T08:21:01.741" v="13"/>
          <ac:spMkLst>
            <pc:docMk/>
            <pc:sldMk cId="4163419387" sldId="3536"/>
            <ac:spMk id="5" creationId="{C11461EC-B1B8-A220-B56E-BD9739E1E391}"/>
          </ac:spMkLst>
        </pc:spChg>
      </pc:sldChg>
      <pc:sldChg chg="del">
        <pc:chgData name="Gareth Westlake (Swansea Bay UHB - Digital Services)" userId="10c8bfaa-2453-4b04-994f-08819021afed" providerId="ADAL" clId="{65360776-BDD3-4324-BC81-012BCF5B7BFE}" dt="2024-08-05T16:46:24.557" v="2" actId="47"/>
        <pc:sldMkLst>
          <pc:docMk/>
          <pc:sldMk cId="2679134386" sldId="3574"/>
        </pc:sldMkLst>
      </pc:sldChg>
      <pc:sldChg chg="addSp modSp">
        <pc:chgData name="Gareth Westlake (Swansea Bay UHB - Digital Services)" userId="10c8bfaa-2453-4b04-994f-08819021afed" providerId="ADAL" clId="{65360776-BDD3-4324-BC81-012BCF5B7BFE}" dt="2024-08-06T08:19:53.756" v="6"/>
        <pc:sldMkLst>
          <pc:docMk/>
          <pc:sldMk cId="2294821638" sldId="3613"/>
        </pc:sldMkLst>
        <pc:spChg chg="add mod">
          <ac:chgData name="Gareth Westlake (Swansea Bay UHB - Digital Services)" userId="10c8bfaa-2453-4b04-994f-08819021afed" providerId="ADAL" clId="{65360776-BDD3-4324-BC81-012BCF5B7BFE}" dt="2024-08-06T08:19:53.756" v="6"/>
          <ac:spMkLst>
            <pc:docMk/>
            <pc:sldMk cId="2294821638" sldId="3613"/>
            <ac:spMk id="2" creationId="{7349178F-5CA5-6F6F-F0E9-75075F021E5F}"/>
          </ac:spMkLst>
        </pc:spChg>
      </pc:sldChg>
      <pc:sldChg chg="addSp modSp">
        <pc:chgData name="Gareth Westlake (Swansea Bay UHB - Digital Services)" userId="10c8bfaa-2453-4b04-994f-08819021afed" providerId="ADAL" clId="{65360776-BDD3-4324-BC81-012BCF5B7BFE}" dt="2024-08-06T08:20:03.327" v="7"/>
        <pc:sldMkLst>
          <pc:docMk/>
          <pc:sldMk cId="1762930687" sldId="3614"/>
        </pc:sldMkLst>
        <pc:spChg chg="add mod">
          <ac:chgData name="Gareth Westlake (Swansea Bay UHB - Digital Services)" userId="10c8bfaa-2453-4b04-994f-08819021afed" providerId="ADAL" clId="{65360776-BDD3-4324-BC81-012BCF5B7BFE}" dt="2024-08-06T08:20:03.327" v="7"/>
          <ac:spMkLst>
            <pc:docMk/>
            <pc:sldMk cId="1762930687" sldId="3614"/>
            <ac:spMk id="2" creationId="{0322A9C1-10DC-D3E3-87AC-683C7AE57147}"/>
          </ac:spMkLst>
        </pc:spChg>
      </pc:sldChg>
      <pc:sldChg chg="addSp modSp">
        <pc:chgData name="Gareth Westlake (Swansea Bay UHB - Digital Services)" userId="10c8bfaa-2453-4b04-994f-08819021afed" providerId="ADAL" clId="{65360776-BDD3-4324-BC81-012BCF5B7BFE}" dt="2024-08-06T08:20:13.530" v="8"/>
        <pc:sldMkLst>
          <pc:docMk/>
          <pc:sldMk cId="2637976502" sldId="3615"/>
        </pc:sldMkLst>
        <pc:spChg chg="add mod">
          <ac:chgData name="Gareth Westlake (Swansea Bay UHB - Digital Services)" userId="10c8bfaa-2453-4b04-994f-08819021afed" providerId="ADAL" clId="{65360776-BDD3-4324-BC81-012BCF5B7BFE}" dt="2024-08-06T08:20:13.530" v="8"/>
          <ac:spMkLst>
            <pc:docMk/>
            <pc:sldMk cId="2637976502" sldId="3615"/>
            <ac:spMk id="14" creationId="{2C1C7E2D-B3B1-0A03-AFA4-0F093589B734}"/>
          </ac:spMkLst>
        </pc:spChg>
      </pc:sldChg>
      <pc:sldChg chg="addSp modSp">
        <pc:chgData name="Gareth Westlake (Swansea Bay UHB - Digital Services)" userId="10c8bfaa-2453-4b04-994f-08819021afed" providerId="ADAL" clId="{65360776-BDD3-4324-BC81-012BCF5B7BFE}" dt="2024-08-06T08:21:43.999" v="14"/>
        <pc:sldMkLst>
          <pc:docMk/>
          <pc:sldMk cId="3561598661" sldId="3616"/>
        </pc:sldMkLst>
        <pc:spChg chg="add mod">
          <ac:chgData name="Gareth Westlake (Swansea Bay UHB - Digital Services)" userId="10c8bfaa-2453-4b04-994f-08819021afed" providerId="ADAL" clId="{65360776-BDD3-4324-BC81-012BCF5B7BFE}" dt="2024-08-06T08:20:27.755" v="10"/>
          <ac:spMkLst>
            <pc:docMk/>
            <pc:sldMk cId="3561598661" sldId="3616"/>
            <ac:spMk id="2" creationId="{54B4DE96-AC19-9A1E-36B9-536C3945E70C}"/>
          </ac:spMkLst>
        </pc:spChg>
        <pc:spChg chg="add mod">
          <ac:chgData name="Gareth Westlake (Swansea Bay UHB - Digital Services)" userId="10c8bfaa-2453-4b04-994f-08819021afed" providerId="ADAL" clId="{65360776-BDD3-4324-BC81-012BCF5B7BFE}" dt="2024-08-06T08:21:43.999" v="14"/>
          <ac:spMkLst>
            <pc:docMk/>
            <pc:sldMk cId="3561598661" sldId="3616"/>
            <ac:spMk id="8" creationId="{89CD0A7B-34E1-D1FB-CBA2-7081F8252306}"/>
          </ac:spMkLst>
        </pc:spChg>
      </pc:sldChg>
      <pc:sldChg chg="addSp modSp">
        <pc:chgData name="Gareth Westlake (Swansea Bay UHB - Digital Services)" userId="10c8bfaa-2453-4b04-994f-08819021afed" providerId="ADAL" clId="{65360776-BDD3-4324-BC81-012BCF5B7BFE}" dt="2024-08-06T08:20:42.607" v="11"/>
        <pc:sldMkLst>
          <pc:docMk/>
          <pc:sldMk cId="2981628392" sldId="3621"/>
        </pc:sldMkLst>
        <pc:spChg chg="add mod">
          <ac:chgData name="Gareth Westlake (Swansea Bay UHB - Digital Services)" userId="10c8bfaa-2453-4b04-994f-08819021afed" providerId="ADAL" clId="{65360776-BDD3-4324-BC81-012BCF5B7BFE}" dt="2024-08-06T08:20:42.607" v="11"/>
          <ac:spMkLst>
            <pc:docMk/>
            <pc:sldMk cId="2981628392" sldId="3621"/>
            <ac:spMk id="3" creationId="{FE4F08F1-4FC9-9543-A693-1C1AEBCE13EC}"/>
          </ac:spMkLst>
        </pc:spChg>
      </pc:sldChg>
      <pc:sldChg chg="addSp delSp modSp mod">
        <pc:chgData name="Gareth Westlake (Swansea Bay UHB - Digital Services)" userId="10c8bfaa-2453-4b04-994f-08819021afed" providerId="ADAL" clId="{65360776-BDD3-4324-BC81-012BCF5B7BFE}" dt="2024-08-06T08:06:57.961" v="5" actId="478"/>
        <pc:sldMkLst>
          <pc:docMk/>
          <pc:sldMk cId="680162583" sldId="3627"/>
        </pc:sldMkLst>
        <pc:spChg chg="add del mod">
          <ac:chgData name="Gareth Westlake (Swansea Bay UHB - Digital Services)" userId="10c8bfaa-2453-4b04-994f-08819021afed" providerId="ADAL" clId="{65360776-BDD3-4324-BC81-012BCF5B7BFE}" dt="2024-08-06T08:06:57.961" v="5" actId="478"/>
          <ac:spMkLst>
            <pc:docMk/>
            <pc:sldMk cId="680162583" sldId="3627"/>
            <ac:spMk id="15" creationId="{57DFD55A-B2BF-5CEA-4CF2-2AD36B4A1E24}"/>
          </ac:spMkLst>
        </pc:spChg>
      </pc:sldChg>
      <pc:sldChg chg="add del">
        <pc:chgData name="Gareth Westlake (Swansea Bay UHB - Digital Services)" userId="10c8bfaa-2453-4b04-994f-08819021afed" providerId="ADAL" clId="{65360776-BDD3-4324-BC81-012BCF5B7BFE}" dt="2024-08-05T16:45:46.528" v="1"/>
        <pc:sldMkLst>
          <pc:docMk/>
          <pc:sldMk cId="3655317890" sldId="3627"/>
        </pc:sldMkLst>
      </pc:sldChg>
    </pc:docChg>
  </pc:docChgLst>
  <pc:docChgLst>
    <pc:chgData name="Tracey Bell (Swansea Bay UHB - Digital Services)" userId="fba55820-aef3-4bcb-93c2-6d442cefedae" providerId="ADAL" clId="{8F106FB0-619A-4261-ADBC-1840AF2A0997}"/>
    <pc:docChg chg="undo custSel addSld delSld modSld sldOrd delMainMaster">
      <pc:chgData name="Tracey Bell (Swansea Bay UHB - Digital Services)" userId="fba55820-aef3-4bcb-93c2-6d442cefedae" providerId="ADAL" clId="{8F106FB0-619A-4261-ADBC-1840AF2A0997}" dt="2024-08-07T12:45:04.451" v="121" actId="20577"/>
      <pc:docMkLst>
        <pc:docMk/>
      </pc:docMkLst>
      <pc:sldChg chg="addSp delSp modSp mod">
        <pc:chgData name="Tracey Bell (Swansea Bay UHB - Digital Services)" userId="fba55820-aef3-4bcb-93c2-6d442cefedae" providerId="ADAL" clId="{8F106FB0-619A-4261-ADBC-1840AF2A0997}" dt="2024-08-05T16:08:51.953" v="52" actId="207"/>
        <pc:sldMkLst>
          <pc:docMk/>
          <pc:sldMk cId="4130647605" sldId="3449"/>
        </pc:sldMkLst>
        <pc:spChg chg="mod">
          <ac:chgData name="Tracey Bell (Swansea Bay UHB - Digital Services)" userId="fba55820-aef3-4bcb-93c2-6d442cefedae" providerId="ADAL" clId="{8F106FB0-619A-4261-ADBC-1840AF2A0997}" dt="2024-08-05T16:08:51.953" v="52" actId="207"/>
          <ac:spMkLst>
            <pc:docMk/>
            <pc:sldMk cId="4130647605" sldId="3449"/>
            <ac:spMk id="5" creationId="{19FD6D8B-533F-06A0-43E8-CBCD86C6FDF3}"/>
          </ac:spMkLst>
        </pc:spChg>
        <pc:spChg chg="mod">
          <ac:chgData name="Tracey Bell (Swansea Bay UHB - Digital Services)" userId="fba55820-aef3-4bcb-93c2-6d442cefedae" providerId="ADAL" clId="{8F106FB0-619A-4261-ADBC-1840AF2A0997}" dt="2024-08-05T16:08:33.602" v="51"/>
          <ac:spMkLst>
            <pc:docMk/>
            <pc:sldMk cId="4130647605" sldId="3449"/>
            <ac:spMk id="6" creationId="{8A87E83D-04D9-28E0-FCE1-D54DBB7FBF71}"/>
          </ac:spMkLst>
        </pc:spChg>
        <pc:spChg chg="mod">
          <ac:chgData name="Tracey Bell (Swansea Bay UHB - Digital Services)" userId="fba55820-aef3-4bcb-93c2-6d442cefedae" providerId="ADAL" clId="{8F106FB0-619A-4261-ADBC-1840AF2A0997}" dt="2024-08-05T16:08:33.602" v="51"/>
          <ac:spMkLst>
            <pc:docMk/>
            <pc:sldMk cId="4130647605" sldId="3449"/>
            <ac:spMk id="8" creationId="{81147291-C11C-F315-F60B-D7672DA490EC}"/>
          </ac:spMkLst>
        </pc:spChg>
        <pc:spChg chg="del">
          <ac:chgData name="Tracey Bell (Swansea Bay UHB - Digital Services)" userId="fba55820-aef3-4bcb-93c2-6d442cefedae" providerId="ADAL" clId="{8F106FB0-619A-4261-ADBC-1840AF2A0997}" dt="2024-08-05T15:45:00.332" v="1" actId="478"/>
          <ac:spMkLst>
            <pc:docMk/>
            <pc:sldMk cId="4130647605" sldId="3449"/>
            <ac:spMk id="15" creationId="{49C8E6CA-B07B-13FC-A5AC-CD52E172120E}"/>
          </ac:spMkLst>
        </pc:spChg>
        <pc:spChg chg="mod">
          <ac:chgData name="Tracey Bell (Swansea Bay UHB - Digital Services)" userId="fba55820-aef3-4bcb-93c2-6d442cefedae" providerId="ADAL" clId="{8F106FB0-619A-4261-ADBC-1840AF2A0997}" dt="2024-08-05T16:08:33.602" v="51"/>
          <ac:spMkLst>
            <pc:docMk/>
            <pc:sldMk cId="4130647605" sldId="3449"/>
            <ac:spMk id="16" creationId="{848F17DE-010F-15FA-768B-3C5865DF19A3}"/>
          </ac:spMkLst>
        </pc:spChg>
        <pc:spChg chg="mod">
          <ac:chgData name="Tracey Bell (Swansea Bay UHB - Digital Services)" userId="fba55820-aef3-4bcb-93c2-6d442cefedae" providerId="ADAL" clId="{8F106FB0-619A-4261-ADBC-1840AF2A0997}" dt="2024-08-05T16:08:33.602" v="51"/>
          <ac:spMkLst>
            <pc:docMk/>
            <pc:sldMk cId="4130647605" sldId="3449"/>
            <ac:spMk id="17" creationId="{A7633AFB-230C-7D0D-D8B0-DE25DA79E5F9}"/>
          </ac:spMkLst>
        </pc:spChg>
        <pc:spChg chg="mod">
          <ac:chgData name="Tracey Bell (Swansea Bay UHB - Digital Services)" userId="fba55820-aef3-4bcb-93c2-6d442cefedae" providerId="ADAL" clId="{8F106FB0-619A-4261-ADBC-1840AF2A0997}" dt="2024-08-05T16:08:33.602" v="51"/>
          <ac:spMkLst>
            <pc:docMk/>
            <pc:sldMk cId="4130647605" sldId="3449"/>
            <ac:spMk id="18" creationId="{65AFD658-5748-A3D0-F5E0-B8FE5BF78F24}"/>
          </ac:spMkLst>
        </pc:spChg>
        <pc:grpChg chg="add mod">
          <ac:chgData name="Tracey Bell (Swansea Bay UHB - Digital Services)" userId="fba55820-aef3-4bcb-93c2-6d442cefedae" providerId="ADAL" clId="{8F106FB0-619A-4261-ADBC-1840AF2A0997}" dt="2024-08-05T16:08:33.602" v="51"/>
          <ac:grpSpMkLst>
            <pc:docMk/>
            <pc:sldMk cId="4130647605" sldId="3449"/>
            <ac:grpSpMk id="3" creationId="{1D419606-A2B4-CCAB-925E-A0FC3F6645F2}"/>
          </ac:grpSpMkLst>
        </pc:grpChg>
        <pc:grpChg chg="del mod">
          <ac:chgData name="Tracey Bell (Swansea Bay UHB - Digital Services)" userId="fba55820-aef3-4bcb-93c2-6d442cefedae" providerId="ADAL" clId="{8F106FB0-619A-4261-ADBC-1840AF2A0997}" dt="2024-08-05T16:08:31.937" v="50" actId="478"/>
          <ac:grpSpMkLst>
            <pc:docMk/>
            <pc:sldMk cId="4130647605" sldId="3449"/>
            <ac:grpSpMk id="9" creationId="{B2621433-A006-534C-E3B5-51CC64CE22C6}"/>
          </ac:grpSpMkLst>
        </pc:grpChg>
      </pc:sldChg>
      <pc:sldChg chg="modSp mod">
        <pc:chgData name="Tracey Bell (Swansea Bay UHB - Digital Services)" userId="fba55820-aef3-4bcb-93c2-6d442cefedae" providerId="ADAL" clId="{8F106FB0-619A-4261-ADBC-1840AF2A0997}" dt="2024-08-07T12:45:04.451" v="121" actId="20577"/>
        <pc:sldMkLst>
          <pc:docMk/>
          <pc:sldMk cId="534577888" sldId="3464"/>
        </pc:sldMkLst>
        <pc:spChg chg="mod">
          <ac:chgData name="Tracey Bell (Swansea Bay UHB - Digital Services)" userId="fba55820-aef3-4bcb-93c2-6d442cefedae" providerId="ADAL" clId="{8F106FB0-619A-4261-ADBC-1840AF2A0997}" dt="2024-08-07T12:45:04.451" v="121" actId="20577"/>
          <ac:spMkLst>
            <pc:docMk/>
            <pc:sldMk cId="534577888" sldId="3464"/>
            <ac:spMk id="3" creationId="{0212B69D-0400-EF79-C9DF-4E3C79F8A3D1}"/>
          </ac:spMkLst>
        </pc:spChg>
      </pc:sldChg>
      <pc:sldChg chg="modSp mod">
        <pc:chgData name="Tracey Bell (Swansea Bay UHB - Digital Services)" userId="fba55820-aef3-4bcb-93c2-6d442cefedae" providerId="ADAL" clId="{8F106FB0-619A-4261-ADBC-1840AF2A0997}" dt="2024-08-05T16:08:24.834" v="49" actId="1076"/>
        <pc:sldMkLst>
          <pc:docMk/>
          <pc:sldMk cId="818890850" sldId="3476"/>
        </pc:sldMkLst>
        <pc:spChg chg="mod">
          <ac:chgData name="Tracey Bell (Swansea Bay UHB - Digital Services)" userId="fba55820-aef3-4bcb-93c2-6d442cefedae" providerId="ADAL" clId="{8F106FB0-619A-4261-ADBC-1840AF2A0997}" dt="2024-08-05T16:05:20.778" v="48" actId="108"/>
          <ac:spMkLst>
            <pc:docMk/>
            <pc:sldMk cId="818890850" sldId="3476"/>
            <ac:spMk id="5" creationId="{E7F84A7B-4300-7733-E2DD-2EEB7B4C297B}"/>
          </ac:spMkLst>
        </pc:spChg>
        <pc:spChg chg="mod">
          <ac:chgData name="Tracey Bell (Swansea Bay UHB - Digital Services)" userId="fba55820-aef3-4bcb-93c2-6d442cefedae" providerId="ADAL" clId="{8F106FB0-619A-4261-ADBC-1840AF2A0997}" dt="2024-08-05T16:05:20.778" v="48" actId="108"/>
          <ac:spMkLst>
            <pc:docMk/>
            <pc:sldMk cId="818890850" sldId="3476"/>
            <ac:spMk id="6" creationId="{61C4109E-0576-A347-F31E-A52F7E4BCB7A}"/>
          </ac:spMkLst>
        </pc:spChg>
        <pc:spChg chg="mod">
          <ac:chgData name="Tracey Bell (Swansea Bay UHB - Digital Services)" userId="fba55820-aef3-4bcb-93c2-6d442cefedae" providerId="ADAL" clId="{8F106FB0-619A-4261-ADBC-1840AF2A0997}" dt="2024-08-05T16:05:20.778" v="48" actId="108"/>
          <ac:spMkLst>
            <pc:docMk/>
            <pc:sldMk cId="818890850" sldId="3476"/>
            <ac:spMk id="7" creationId="{06A17690-6A8F-B433-A7B5-C43AA43B4BBE}"/>
          </ac:spMkLst>
        </pc:spChg>
        <pc:spChg chg="mod">
          <ac:chgData name="Tracey Bell (Swansea Bay UHB - Digital Services)" userId="fba55820-aef3-4bcb-93c2-6d442cefedae" providerId="ADAL" clId="{8F106FB0-619A-4261-ADBC-1840AF2A0997}" dt="2024-08-05T16:05:20.778" v="48" actId="108"/>
          <ac:spMkLst>
            <pc:docMk/>
            <pc:sldMk cId="818890850" sldId="3476"/>
            <ac:spMk id="8" creationId="{D91F69FC-504C-463A-2453-D9F1EDC9914E}"/>
          </ac:spMkLst>
        </pc:spChg>
        <pc:spChg chg="mod">
          <ac:chgData name="Tracey Bell (Swansea Bay UHB - Digital Services)" userId="fba55820-aef3-4bcb-93c2-6d442cefedae" providerId="ADAL" clId="{8F106FB0-619A-4261-ADBC-1840AF2A0997}" dt="2024-08-05T16:05:20.778" v="48" actId="108"/>
          <ac:spMkLst>
            <pc:docMk/>
            <pc:sldMk cId="818890850" sldId="3476"/>
            <ac:spMk id="9" creationId="{37E2B917-AD6A-42B8-D9CB-87E70585D158}"/>
          </ac:spMkLst>
        </pc:spChg>
        <pc:spChg chg="mod">
          <ac:chgData name="Tracey Bell (Swansea Bay UHB - Digital Services)" userId="fba55820-aef3-4bcb-93c2-6d442cefedae" providerId="ADAL" clId="{8F106FB0-619A-4261-ADBC-1840AF2A0997}" dt="2024-08-05T16:05:20.778" v="48" actId="108"/>
          <ac:spMkLst>
            <pc:docMk/>
            <pc:sldMk cId="818890850" sldId="3476"/>
            <ac:spMk id="10" creationId="{B33DE323-C66D-2204-9FB6-A62D3332E34D}"/>
          </ac:spMkLst>
        </pc:spChg>
        <pc:grpChg chg="mod">
          <ac:chgData name="Tracey Bell (Swansea Bay UHB - Digital Services)" userId="fba55820-aef3-4bcb-93c2-6d442cefedae" providerId="ADAL" clId="{8F106FB0-619A-4261-ADBC-1840AF2A0997}" dt="2024-08-05T16:08:24.834" v="49" actId="1076"/>
          <ac:grpSpMkLst>
            <pc:docMk/>
            <pc:sldMk cId="818890850" sldId="3476"/>
            <ac:grpSpMk id="2" creationId="{A0BABEC4-BE8D-2C9D-83EF-44D95D0386F0}"/>
          </ac:grpSpMkLst>
        </pc:grpChg>
      </pc:sldChg>
      <pc:sldChg chg="modSp mod">
        <pc:chgData name="Tracey Bell (Swansea Bay UHB - Digital Services)" userId="fba55820-aef3-4bcb-93c2-6d442cefedae" providerId="ADAL" clId="{8F106FB0-619A-4261-ADBC-1840AF2A0997}" dt="2024-08-06T08:28:13.484" v="114" actId="207"/>
        <pc:sldMkLst>
          <pc:docMk/>
          <pc:sldMk cId="4163419387" sldId="3536"/>
        </pc:sldMkLst>
        <pc:spChg chg="mod">
          <ac:chgData name="Tracey Bell (Swansea Bay UHB - Digital Services)" userId="fba55820-aef3-4bcb-93c2-6d442cefedae" providerId="ADAL" clId="{8F106FB0-619A-4261-ADBC-1840AF2A0997}" dt="2024-08-06T08:27:53.369" v="111" actId="207"/>
          <ac:spMkLst>
            <pc:docMk/>
            <pc:sldMk cId="4163419387" sldId="3536"/>
            <ac:spMk id="52" creationId="{F9E802E5-2B79-B774-41CF-6327E5031547}"/>
          </ac:spMkLst>
        </pc:spChg>
        <pc:spChg chg="mod">
          <ac:chgData name="Tracey Bell (Swansea Bay UHB - Digital Services)" userId="fba55820-aef3-4bcb-93c2-6d442cefedae" providerId="ADAL" clId="{8F106FB0-619A-4261-ADBC-1840AF2A0997}" dt="2024-08-06T08:28:02.515" v="112" actId="207"/>
          <ac:spMkLst>
            <pc:docMk/>
            <pc:sldMk cId="4163419387" sldId="3536"/>
            <ac:spMk id="53" creationId="{744B7493-D377-085C-3166-0E6BA9A6D1FA}"/>
          </ac:spMkLst>
        </pc:spChg>
        <pc:spChg chg="mod">
          <ac:chgData name="Tracey Bell (Swansea Bay UHB - Digital Services)" userId="fba55820-aef3-4bcb-93c2-6d442cefedae" providerId="ADAL" clId="{8F106FB0-619A-4261-ADBC-1840AF2A0997}" dt="2024-08-06T08:28:08.128" v="113" actId="207"/>
          <ac:spMkLst>
            <pc:docMk/>
            <pc:sldMk cId="4163419387" sldId="3536"/>
            <ac:spMk id="54" creationId="{73EE2B38-B4BA-A776-EAAC-E405733CCAE7}"/>
          </ac:spMkLst>
        </pc:spChg>
        <pc:spChg chg="mod">
          <ac:chgData name="Tracey Bell (Swansea Bay UHB - Digital Services)" userId="fba55820-aef3-4bcb-93c2-6d442cefedae" providerId="ADAL" clId="{8F106FB0-619A-4261-ADBC-1840AF2A0997}" dt="2024-08-06T08:28:13.484" v="114" actId="207"/>
          <ac:spMkLst>
            <pc:docMk/>
            <pc:sldMk cId="4163419387" sldId="3536"/>
            <ac:spMk id="55" creationId="{FFD0523D-BB0F-EF00-4BAB-97E9366E88BF}"/>
          </ac:spMkLst>
        </pc:spChg>
      </pc:sldChg>
      <pc:sldChg chg="modSp mod ord">
        <pc:chgData name="Tracey Bell (Swansea Bay UHB - Digital Services)" userId="fba55820-aef3-4bcb-93c2-6d442cefedae" providerId="ADAL" clId="{8F106FB0-619A-4261-ADBC-1840AF2A0997}" dt="2024-08-05T16:01:10.573" v="14" actId="20577"/>
        <pc:sldMkLst>
          <pc:docMk/>
          <pc:sldMk cId="3141439706" sldId="3573"/>
        </pc:sldMkLst>
        <pc:spChg chg="mod">
          <ac:chgData name="Tracey Bell (Swansea Bay UHB - Digital Services)" userId="fba55820-aef3-4bcb-93c2-6d442cefedae" providerId="ADAL" clId="{8F106FB0-619A-4261-ADBC-1840AF2A0997}" dt="2024-08-05T16:01:10.573" v="14" actId="20577"/>
          <ac:spMkLst>
            <pc:docMk/>
            <pc:sldMk cId="3141439706" sldId="3573"/>
            <ac:spMk id="3" creationId="{B60981E8-3FA6-E000-545C-3F25721E9D92}"/>
          </ac:spMkLst>
        </pc:spChg>
      </pc:sldChg>
      <pc:sldChg chg="del">
        <pc:chgData name="Tracey Bell (Swansea Bay UHB - Digital Services)" userId="fba55820-aef3-4bcb-93c2-6d442cefedae" providerId="ADAL" clId="{8F106FB0-619A-4261-ADBC-1840AF2A0997}" dt="2024-08-01T13:13:08.767" v="0" actId="47"/>
        <pc:sldMkLst>
          <pc:docMk/>
          <pc:sldMk cId="1968171430" sldId="3591"/>
        </pc:sldMkLst>
      </pc:sldChg>
      <pc:sldChg chg="modSp mod">
        <pc:chgData name="Tracey Bell (Swansea Bay UHB - Digital Services)" userId="fba55820-aef3-4bcb-93c2-6d442cefedae" providerId="ADAL" clId="{8F106FB0-619A-4261-ADBC-1840AF2A0997}" dt="2024-08-07T12:44:47.312" v="118" actId="113"/>
        <pc:sldMkLst>
          <pc:docMk/>
          <pc:sldMk cId="1762930687" sldId="3614"/>
        </pc:sldMkLst>
        <pc:spChg chg="mod">
          <ac:chgData name="Tracey Bell (Swansea Bay UHB - Digital Services)" userId="fba55820-aef3-4bcb-93c2-6d442cefedae" providerId="ADAL" clId="{8F106FB0-619A-4261-ADBC-1840AF2A0997}" dt="2024-08-07T12:44:47.312" v="118" actId="113"/>
          <ac:spMkLst>
            <pc:docMk/>
            <pc:sldMk cId="1762930687" sldId="3614"/>
            <ac:spMk id="3" creationId="{0212B69D-0400-EF79-C9DF-4E3C79F8A3D1}"/>
          </ac:spMkLst>
        </pc:spChg>
      </pc:sldChg>
      <pc:sldChg chg="addSp delSp modSp del mod">
        <pc:chgData name="Tracey Bell (Swansea Bay UHB - Digital Services)" userId="fba55820-aef3-4bcb-93c2-6d442cefedae" providerId="ADAL" clId="{8F106FB0-619A-4261-ADBC-1840AF2A0997}" dt="2024-08-06T08:25:11.249" v="110" actId="47"/>
        <pc:sldMkLst>
          <pc:docMk/>
          <pc:sldMk cId="680162583" sldId="3627"/>
        </pc:sldMkLst>
        <pc:spChg chg="mod">
          <ac:chgData name="Tracey Bell (Swansea Bay UHB - Digital Services)" userId="fba55820-aef3-4bcb-93c2-6d442cefedae" providerId="ADAL" clId="{8F106FB0-619A-4261-ADBC-1840AF2A0997}" dt="2024-08-06T08:10:13.969" v="81" actId="108"/>
          <ac:spMkLst>
            <pc:docMk/>
            <pc:sldMk cId="680162583" sldId="3627"/>
            <ac:spMk id="7" creationId="{F0BE600A-F9A5-F0A2-1A0B-8F8841C83B8B}"/>
          </ac:spMkLst>
        </pc:spChg>
        <pc:spChg chg="mod">
          <ac:chgData name="Tracey Bell (Swansea Bay UHB - Digital Services)" userId="fba55820-aef3-4bcb-93c2-6d442cefedae" providerId="ADAL" clId="{8F106FB0-619A-4261-ADBC-1840AF2A0997}" dt="2024-08-06T08:07:18.984" v="73" actId="108"/>
          <ac:spMkLst>
            <pc:docMk/>
            <pc:sldMk cId="680162583" sldId="3627"/>
            <ac:spMk id="12" creationId="{4FD18EFC-EFA3-DFA4-C7BE-336610C5BD97}"/>
          </ac:spMkLst>
        </pc:spChg>
        <pc:spChg chg="mod">
          <ac:chgData name="Tracey Bell (Swansea Bay UHB - Digital Services)" userId="fba55820-aef3-4bcb-93c2-6d442cefedae" providerId="ADAL" clId="{8F106FB0-619A-4261-ADBC-1840AF2A0997}" dt="2024-08-06T08:07:22.587" v="74" actId="108"/>
          <ac:spMkLst>
            <pc:docMk/>
            <pc:sldMk cId="680162583" sldId="3627"/>
            <ac:spMk id="13" creationId="{96484770-A5D4-B296-C3D5-7ECB9E5969E3}"/>
          </ac:spMkLst>
        </pc:spChg>
        <pc:spChg chg="mod">
          <ac:chgData name="Tracey Bell (Swansea Bay UHB - Digital Services)" userId="fba55820-aef3-4bcb-93c2-6d442cefedae" providerId="ADAL" clId="{8F106FB0-619A-4261-ADBC-1840AF2A0997}" dt="2024-08-06T08:07:09.206" v="71" actId="207"/>
          <ac:spMkLst>
            <pc:docMk/>
            <pc:sldMk cId="680162583" sldId="3627"/>
            <ac:spMk id="14" creationId="{F0304663-544C-88AF-7D64-8BA3FF26816D}"/>
          </ac:spMkLst>
        </pc:spChg>
        <pc:spChg chg="mod">
          <ac:chgData name="Tracey Bell (Swansea Bay UHB - Digital Services)" userId="fba55820-aef3-4bcb-93c2-6d442cefedae" providerId="ADAL" clId="{8F106FB0-619A-4261-ADBC-1840AF2A0997}" dt="2024-08-06T08:10:54.153" v="82" actId="207"/>
          <ac:spMkLst>
            <pc:docMk/>
            <pc:sldMk cId="680162583" sldId="3627"/>
            <ac:spMk id="15" creationId="{57DFD55A-B2BF-5CEA-4CF2-2AD36B4A1E24}"/>
          </ac:spMkLst>
        </pc:spChg>
        <pc:spChg chg="mod">
          <ac:chgData name="Tracey Bell (Swansea Bay UHB - Digital Services)" userId="fba55820-aef3-4bcb-93c2-6d442cefedae" providerId="ADAL" clId="{8F106FB0-619A-4261-ADBC-1840AF2A0997}" dt="2024-08-06T08:10:13.969" v="81" actId="108"/>
          <ac:spMkLst>
            <pc:docMk/>
            <pc:sldMk cId="680162583" sldId="3627"/>
            <ac:spMk id="16" creationId="{49E80E74-A868-CD90-02E1-3C0D0C6B98FF}"/>
          </ac:spMkLst>
        </pc:spChg>
        <pc:spChg chg="mod">
          <ac:chgData name="Tracey Bell (Swansea Bay UHB - Digital Services)" userId="fba55820-aef3-4bcb-93c2-6d442cefedae" providerId="ADAL" clId="{8F106FB0-619A-4261-ADBC-1840AF2A0997}" dt="2024-08-06T08:07:14.644" v="72" actId="108"/>
          <ac:spMkLst>
            <pc:docMk/>
            <pc:sldMk cId="680162583" sldId="3627"/>
            <ac:spMk id="17" creationId="{264AA0D2-DE12-0477-EC9A-CF2D68931783}"/>
          </ac:spMkLst>
        </pc:spChg>
        <pc:spChg chg="mod">
          <ac:chgData name="Tracey Bell (Swansea Bay UHB - Digital Services)" userId="fba55820-aef3-4bcb-93c2-6d442cefedae" providerId="ADAL" clId="{8F106FB0-619A-4261-ADBC-1840AF2A0997}" dt="2024-08-06T08:09:16.456" v="78" actId="108"/>
          <ac:spMkLst>
            <pc:docMk/>
            <pc:sldMk cId="680162583" sldId="3627"/>
            <ac:spMk id="18" creationId="{5BC12F7D-AC6F-66BA-3CFF-7C6D7AD566A6}"/>
          </ac:spMkLst>
        </pc:spChg>
        <pc:spChg chg="mod">
          <ac:chgData name="Tracey Bell (Swansea Bay UHB - Digital Services)" userId="fba55820-aef3-4bcb-93c2-6d442cefedae" providerId="ADAL" clId="{8F106FB0-619A-4261-ADBC-1840AF2A0997}" dt="2024-08-06T08:09:31.619" v="79" actId="108"/>
          <ac:spMkLst>
            <pc:docMk/>
            <pc:sldMk cId="680162583" sldId="3627"/>
            <ac:spMk id="19" creationId="{3BC04C3A-ABC9-F8A9-2C6C-787C6C751292}"/>
          </ac:spMkLst>
        </pc:spChg>
        <pc:spChg chg="mod">
          <ac:chgData name="Tracey Bell (Swansea Bay UHB - Digital Services)" userId="fba55820-aef3-4bcb-93c2-6d442cefedae" providerId="ADAL" clId="{8F106FB0-619A-4261-ADBC-1840AF2A0997}" dt="2024-08-06T08:08:56.178" v="75" actId="207"/>
          <ac:spMkLst>
            <pc:docMk/>
            <pc:sldMk cId="680162583" sldId="3627"/>
            <ac:spMk id="20" creationId="{93CBB9CA-8780-2351-A30E-E3DF5DC7B4AD}"/>
          </ac:spMkLst>
        </pc:spChg>
        <pc:spChg chg="mod">
          <ac:chgData name="Tracey Bell (Swansea Bay UHB - Digital Services)" userId="fba55820-aef3-4bcb-93c2-6d442cefedae" providerId="ADAL" clId="{8F106FB0-619A-4261-ADBC-1840AF2A0997}" dt="2024-08-06T08:10:13.969" v="81" actId="108"/>
          <ac:spMkLst>
            <pc:docMk/>
            <pc:sldMk cId="680162583" sldId="3627"/>
            <ac:spMk id="21" creationId="{1E1C7F28-7E08-7C14-386B-E454F5873628}"/>
          </ac:spMkLst>
        </pc:spChg>
        <pc:spChg chg="mod">
          <ac:chgData name="Tracey Bell (Swansea Bay UHB - Digital Services)" userId="fba55820-aef3-4bcb-93c2-6d442cefedae" providerId="ADAL" clId="{8F106FB0-619A-4261-ADBC-1840AF2A0997}" dt="2024-08-06T08:10:13.969" v="81" actId="108"/>
          <ac:spMkLst>
            <pc:docMk/>
            <pc:sldMk cId="680162583" sldId="3627"/>
            <ac:spMk id="22" creationId="{A7F5D2C5-DAE8-2286-EE6D-5B1D205567AD}"/>
          </ac:spMkLst>
        </pc:spChg>
        <pc:spChg chg="mod">
          <ac:chgData name="Tracey Bell (Swansea Bay UHB - Digital Services)" userId="fba55820-aef3-4bcb-93c2-6d442cefedae" providerId="ADAL" clId="{8F106FB0-619A-4261-ADBC-1840AF2A0997}" dt="2024-08-06T08:10:13.969" v="81" actId="108"/>
          <ac:spMkLst>
            <pc:docMk/>
            <pc:sldMk cId="680162583" sldId="3627"/>
            <ac:spMk id="23" creationId="{AAF3B67D-544E-9BF7-622D-2FB969CF2EE1}"/>
          </ac:spMkLst>
        </pc:spChg>
        <pc:spChg chg="mod">
          <ac:chgData name="Tracey Bell (Swansea Bay UHB - Digital Services)" userId="fba55820-aef3-4bcb-93c2-6d442cefedae" providerId="ADAL" clId="{8F106FB0-619A-4261-ADBC-1840AF2A0997}" dt="2024-08-06T08:08:59.788" v="76" actId="108"/>
          <ac:spMkLst>
            <pc:docMk/>
            <pc:sldMk cId="680162583" sldId="3627"/>
            <ac:spMk id="24" creationId="{A9EDFCED-7BBC-1F81-8525-F42831A7A4EE}"/>
          </ac:spMkLst>
        </pc:spChg>
        <pc:grpChg chg="del">
          <ac:chgData name="Tracey Bell (Swansea Bay UHB - Digital Services)" userId="fba55820-aef3-4bcb-93c2-6d442cefedae" providerId="ADAL" clId="{8F106FB0-619A-4261-ADBC-1840AF2A0997}" dt="2024-08-06T08:01:45.813" v="53" actId="478"/>
          <ac:grpSpMkLst>
            <pc:docMk/>
            <pc:sldMk cId="680162583" sldId="3627"/>
            <ac:grpSpMk id="2" creationId="{61D5974E-587E-B306-41DA-446B74EC668D}"/>
          </ac:grpSpMkLst>
        </pc:grpChg>
        <pc:grpChg chg="add mod">
          <ac:chgData name="Tracey Bell (Swansea Bay UHB - Digital Services)" userId="fba55820-aef3-4bcb-93c2-6d442cefedae" providerId="ADAL" clId="{8F106FB0-619A-4261-ADBC-1840AF2A0997}" dt="2024-08-06T08:01:51.743" v="54"/>
          <ac:grpSpMkLst>
            <pc:docMk/>
            <pc:sldMk cId="680162583" sldId="3627"/>
            <ac:grpSpMk id="3" creationId="{AEF70378-91A7-484B-33A0-B996CFA9D9BC}"/>
          </ac:grpSpMkLst>
        </pc:grpChg>
      </pc:sldChg>
      <pc:sldChg chg="addSp delSp modSp add mod">
        <pc:chgData name="Tracey Bell (Swansea Bay UHB - Digital Services)" userId="fba55820-aef3-4bcb-93c2-6d442cefedae" providerId="ADAL" clId="{8F106FB0-619A-4261-ADBC-1840AF2A0997}" dt="2024-08-06T08:22:51.313" v="109" actId="1076"/>
        <pc:sldMkLst>
          <pc:docMk/>
          <pc:sldMk cId="4084637241" sldId="3628"/>
        </pc:sldMkLst>
        <pc:spChg chg="mod">
          <ac:chgData name="Tracey Bell (Swansea Bay UHB - Digital Services)" userId="fba55820-aef3-4bcb-93c2-6d442cefedae" providerId="ADAL" clId="{8F106FB0-619A-4261-ADBC-1840AF2A0997}" dt="2024-08-06T08:22:51.313" v="109" actId="1076"/>
          <ac:spMkLst>
            <pc:docMk/>
            <pc:sldMk cId="4084637241" sldId="3628"/>
            <ac:spMk id="2" creationId="{8BA0DADF-D958-DA17-A0EF-6B0CC8F3F9BB}"/>
          </ac:spMkLst>
        </pc:spChg>
        <pc:spChg chg="mod">
          <ac:chgData name="Tracey Bell (Swansea Bay UHB - Digital Services)" userId="fba55820-aef3-4bcb-93c2-6d442cefedae" providerId="ADAL" clId="{8F106FB0-619A-4261-ADBC-1840AF2A0997}" dt="2024-08-06T08:22:11.007" v="101" actId="571"/>
          <ac:spMkLst>
            <pc:docMk/>
            <pc:sldMk cId="4084637241" sldId="3628"/>
            <ac:spMk id="5" creationId="{17ED760E-428E-A4CB-7527-1748203168C8}"/>
          </ac:spMkLst>
        </pc:spChg>
        <pc:spChg chg="mod">
          <ac:chgData name="Tracey Bell (Swansea Bay UHB - Digital Services)" userId="fba55820-aef3-4bcb-93c2-6d442cefedae" providerId="ADAL" clId="{8F106FB0-619A-4261-ADBC-1840AF2A0997}" dt="2024-08-06T08:22:11.007" v="101" actId="571"/>
          <ac:spMkLst>
            <pc:docMk/>
            <pc:sldMk cId="4084637241" sldId="3628"/>
            <ac:spMk id="6" creationId="{ECA5934E-2D16-49F0-C667-A06204A8124B}"/>
          </ac:spMkLst>
        </pc:spChg>
        <pc:spChg chg="add del mod">
          <ac:chgData name="Tracey Bell (Swansea Bay UHB - Digital Services)" userId="fba55820-aef3-4bcb-93c2-6d442cefedae" providerId="ADAL" clId="{8F106FB0-619A-4261-ADBC-1840AF2A0997}" dt="2024-08-06T08:22:18.581" v="102" actId="478"/>
          <ac:spMkLst>
            <pc:docMk/>
            <pc:sldMk cId="4084637241" sldId="3628"/>
            <ac:spMk id="7" creationId="{C35CC882-EE60-ABD8-59DA-CCEB51AACEB7}"/>
          </ac:spMkLst>
        </pc:spChg>
        <pc:spChg chg="add mod">
          <ac:chgData name="Tracey Bell (Swansea Bay UHB - Digital Services)" userId="fba55820-aef3-4bcb-93c2-6d442cefedae" providerId="ADAL" clId="{8F106FB0-619A-4261-ADBC-1840AF2A0997}" dt="2024-08-06T08:22:43.432" v="108"/>
          <ac:spMkLst>
            <pc:docMk/>
            <pc:sldMk cId="4084637241" sldId="3628"/>
            <ac:spMk id="8" creationId="{5EB8DE19-410C-FE6C-E3F1-7A5CBC1FD8DB}"/>
          </ac:spMkLst>
        </pc:spChg>
        <pc:spChg chg="add mod">
          <ac:chgData name="Tracey Bell (Swansea Bay UHB - Digital Services)" userId="fba55820-aef3-4bcb-93c2-6d442cefedae" providerId="ADAL" clId="{8F106FB0-619A-4261-ADBC-1840AF2A0997}" dt="2024-08-06T08:22:43.432" v="108"/>
          <ac:spMkLst>
            <pc:docMk/>
            <pc:sldMk cId="4084637241" sldId="3628"/>
            <ac:spMk id="9" creationId="{28177F2C-6D9E-FBC8-5F69-1BC7B607FE53}"/>
          </ac:spMkLst>
        </pc:spChg>
        <pc:spChg chg="add mod">
          <ac:chgData name="Tracey Bell (Swansea Bay UHB - Digital Services)" userId="fba55820-aef3-4bcb-93c2-6d442cefedae" providerId="ADAL" clId="{8F106FB0-619A-4261-ADBC-1840AF2A0997}" dt="2024-08-06T08:22:43.432" v="108"/>
          <ac:spMkLst>
            <pc:docMk/>
            <pc:sldMk cId="4084637241" sldId="3628"/>
            <ac:spMk id="10" creationId="{0B607F9F-807F-2F73-326D-42D8668A6FBE}"/>
          </ac:spMkLst>
        </pc:spChg>
        <pc:spChg chg="add mod">
          <ac:chgData name="Tracey Bell (Swansea Bay UHB - Digital Services)" userId="fba55820-aef3-4bcb-93c2-6d442cefedae" providerId="ADAL" clId="{8F106FB0-619A-4261-ADBC-1840AF2A0997}" dt="2024-08-06T08:22:43.432" v="108"/>
          <ac:spMkLst>
            <pc:docMk/>
            <pc:sldMk cId="4084637241" sldId="3628"/>
            <ac:spMk id="11" creationId="{AD9FB41F-5DCF-DEC1-401C-0E77A2B22E94}"/>
          </ac:spMkLst>
        </pc:spChg>
        <pc:spChg chg="add mod">
          <ac:chgData name="Tracey Bell (Swansea Bay UHB - Digital Services)" userId="fba55820-aef3-4bcb-93c2-6d442cefedae" providerId="ADAL" clId="{8F106FB0-619A-4261-ADBC-1840AF2A0997}" dt="2024-08-06T08:22:43.432" v="108"/>
          <ac:spMkLst>
            <pc:docMk/>
            <pc:sldMk cId="4084637241" sldId="3628"/>
            <ac:spMk id="18" creationId="{01DDAA4F-9A02-B035-ADF5-FEA045330CA7}"/>
          </ac:spMkLst>
        </pc:spChg>
        <pc:spChg chg="add mod">
          <ac:chgData name="Tracey Bell (Swansea Bay UHB - Digital Services)" userId="fba55820-aef3-4bcb-93c2-6d442cefedae" providerId="ADAL" clId="{8F106FB0-619A-4261-ADBC-1840AF2A0997}" dt="2024-08-06T08:22:43.432" v="108"/>
          <ac:spMkLst>
            <pc:docMk/>
            <pc:sldMk cId="4084637241" sldId="3628"/>
            <ac:spMk id="19" creationId="{733E5DC6-67DC-D3F6-BD26-ED0981858EBC}"/>
          </ac:spMkLst>
        </pc:spChg>
        <pc:spChg chg="add mod">
          <ac:chgData name="Tracey Bell (Swansea Bay UHB - Digital Services)" userId="fba55820-aef3-4bcb-93c2-6d442cefedae" providerId="ADAL" clId="{8F106FB0-619A-4261-ADBC-1840AF2A0997}" dt="2024-08-06T08:22:43.432" v="108"/>
          <ac:spMkLst>
            <pc:docMk/>
            <pc:sldMk cId="4084637241" sldId="3628"/>
            <ac:spMk id="36" creationId="{746ACF30-04EE-80AE-C282-524BE6326DF5}"/>
          </ac:spMkLst>
        </pc:spChg>
        <pc:spChg chg="del mod">
          <ac:chgData name="Tracey Bell (Swansea Bay UHB - Digital Services)" userId="fba55820-aef3-4bcb-93c2-6d442cefedae" providerId="ADAL" clId="{8F106FB0-619A-4261-ADBC-1840AF2A0997}" dt="2024-08-06T08:21:57.091" v="89" actId="478"/>
          <ac:spMkLst>
            <pc:docMk/>
            <pc:sldMk cId="4084637241" sldId="3628"/>
            <ac:spMk id="37" creationId="{07F89C8D-5A88-3682-93EE-57A398C604E3}"/>
          </ac:spMkLst>
        </pc:spChg>
        <pc:spChg chg="del mod">
          <ac:chgData name="Tracey Bell (Swansea Bay UHB - Digital Services)" userId="fba55820-aef3-4bcb-93c2-6d442cefedae" providerId="ADAL" clId="{8F106FB0-619A-4261-ADBC-1840AF2A0997}" dt="2024-08-06T08:21:59.201" v="91" actId="478"/>
          <ac:spMkLst>
            <pc:docMk/>
            <pc:sldMk cId="4084637241" sldId="3628"/>
            <ac:spMk id="38" creationId="{D209305F-A23F-6F68-77F5-2A8A6E19E4EB}"/>
          </ac:spMkLst>
        </pc:spChg>
        <pc:spChg chg="del mod">
          <ac:chgData name="Tracey Bell (Swansea Bay UHB - Digital Services)" userId="fba55820-aef3-4bcb-93c2-6d442cefedae" providerId="ADAL" clId="{8F106FB0-619A-4261-ADBC-1840AF2A0997}" dt="2024-08-06T08:22:23.436" v="106" actId="478"/>
          <ac:spMkLst>
            <pc:docMk/>
            <pc:sldMk cId="4084637241" sldId="3628"/>
            <ac:spMk id="39" creationId="{025D8937-4800-75CA-CE38-DEEFC288F866}"/>
          </ac:spMkLst>
        </pc:spChg>
        <pc:spChg chg="del mod">
          <ac:chgData name="Tracey Bell (Swansea Bay UHB - Digital Services)" userId="fba55820-aef3-4bcb-93c2-6d442cefedae" providerId="ADAL" clId="{8F106FB0-619A-4261-ADBC-1840AF2A0997}" dt="2024-08-06T08:22:06.091" v="98" actId="478"/>
          <ac:spMkLst>
            <pc:docMk/>
            <pc:sldMk cId="4084637241" sldId="3628"/>
            <ac:spMk id="40" creationId="{BD0177A1-1239-097A-8BF1-62006E567E7F}"/>
          </ac:spMkLst>
        </pc:spChg>
        <pc:spChg chg="del">
          <ac:chgData name="Tracey Bell (Swansea Bay UHB - Digital Services)" userId="fba55820-aef3-4bcb-93c2-6d442cefedae" providerId="ADAL" clId="{8F106FB0-619A-4261-ADBC-1840AF2A0997}" dt="2024-08-06T08:22:18.581" v="102" actId="478"/>
          <ac:spMkLst>
            <pc:docMk/>
            <pc:sldMk cId="4084637241" sldId="3628"/>
            <ac:spMk id="41" creationId="{41196923-D401-FE67-8FEA-780C5640A690}"/>
          </ac:spMkLst>
        </pc:spChg>
        <pc:spChg chg="add mod">
          <ac:chgData name="Tracey Bell (Swansea Bay UHB - Digital Services)" userId="fba55820-aef3-4bcb-93c2-6d442cefedae" providerId="ADAL" clId="{8F106FB0-619A-4261-ADBC-1840AF2A0997}" dt="2024-08-06T08:22:43.432" v="108"/>
          <ac:spMkLst>
            <pc:docMk/>
            <pc:sldMk cId="4084637241" sldId="3628"/>
            <ac:spMk id="56" creationId="{779BB829-719A-24E5-3904-36559CAEAF4A}"/>
          </ac:spMkLst>
        </pc:spChg>
        <pc:spChg chg="del">
          <ac:chgData name="Tracey Bell (Swansea Bay UHB - Digital Services)" userId="fba55820-aef3-4bcb-93c2-6d442cefedae" providerId="ADAL" clId="{8F106FB0-619A-4261-ADBC-1840AF2A0997}" dt="2024-08-06T08:21:47.700" v="84" actId="478"/>
          <ac:spMkLst>
            <pc:docMk/>
            <pc:sldMk cId="4084637241" sldId="3628"/>
            <ac:spMk id="57" creationId="{CB3413AF-710E-A4A8-B68D-0849C988356E}"/>
          </ac:spMkLst>
        </pc:spChg>
        <pc:spChg chg="del">
          <ac:chgData name="Tracey Bell (Swansea Bay UHB - Digital Services)" userId="fba55820-aef3-4bcb-93c2-6d442cefedae" providerId="ADAL" clId="{8F106FB0-619A-4261-ADBC-1840AF2A0997}" dt="2024-08-06T08:22:26.941" v="107" actId="478"/>
          <ac:spMkLst>
            <pc:docMk/>
            <pc:sldMk cId="4084637241" sldId="3628"/>
            <ac:spMk id="58" creationId="{D7E0ABE8-439A-FD06-5F54-1616E1182E74}"/>
          </ac:spMkLst>
        </pc:spChg>
        <pc:spChg chg="add mod">
          <ac:chgData name="Tracey Bell (Swansea Bay UHB - Digital Services)" userId="fba55820-aef3-4bcb-93c2-6d442cefedae" providerId="ADAL" clId="{8F106FB0-619A-4261-ADBC-1840AF2A0997}" dt="2024-08-06T08:22:43.432" v="108"/>
          <ac:spMkLst>
            <pc:docMk/>
            <pc:sldMk cId="4084637241" sldId="3628"/>
            <ac:spMk id="59" creationId="{3CBC125B-378A-CA61-2298-B45BCC9C33FD}"/>
          </ac:spMkLst>
        </pc:spChg>
        <pc:spChg chg="add mod">
          <ac:chgData name="Tracey Bell (Swansea Bay UHB - Digital Services)" userId="fba55820-aef3-4bcb-93c2-6d442cefedae" providerId="ADAL" clId="{8F106FB0-619A-4261-ADBC-1840AF2A0997}" dt="2024-08-06T08:22:43.432" v="108"/>
          <ac:spMkLst>
            <pc:docMk/>
            <pc:sldMk cId="4084637241" sldId="3628"/>
            <ac:spMk id="60" creationId="{985B34AA-5408-D741-55D2-3FAA5DB2F036}"/>
          </ac:spMkLst>
        </pc:spChg>
        <pc:grpChg chg="add del mod">
          <ac:chgData name="Tracey Bell (Swansea Bay UHB - Digital Services)" userId="fba55820-aef3-4bcb-93c2-6d442cefedae" providerId="ADAL" clId="{8F106FB0-619A-4261-ADBC-1840AF2A0997}" dt="2024-08-06T08:22:18.581" v="102" actId="478"/>
          <ac:grpSpMkLst>
            <pc:docMk/>
            <pc:sldMk cId="4084637241" sldId="3628"/>
            <ac:grpSpMk id="3" creationId="{5E272016-441B-BE10-36B4-8E0BA32B951D}"/>
          </ac:grpSpMkLst>
        </pc:grpChg>
        <pc:grpChg chg="del">
          <ac:chgData name="Tracey Bell (Swansea Bay UHB - Digital Services)" userId="fba55820-aef3-4bcb-93c2-6d442cefedae" providerId="ADAL" clId="{8F106FB0-619A-4261-ADBC-1840AF2A0997}" dt="2024-08-06T08:22:03.851" v="96" actId="478"/>
          <ac:grpSpMkLst>
            <pc:docMk/>
            <pc:sldMk cId="4084637241" sldId="3628"/>
            <ac:grpSpMk id="24" creationId="{751F1522-64F0-F70D-E94A-9144C5C35EE4}"/>
          </ac:grpSpMkLst>
        </pc:grpChg>
        <pc:grpChg chg="del">
          <ac:chgData name="Tracey Bell (Swansea Bay UHB - Digital Services)" userId="fba55820-aef3-4bcb-93c2-6d442cefedae" providerId="ADAL" clId="{8F106FB0-619A-4261-ADBC-1840AF2A0997}" dt="2024-08-06T08:22:18.581" v="102" actId="478"/>
          <ac:grpSpMkLst>
            <pc:docMk/>
            <pc:sldMk cId="4084637241" sldId="3628"/>
            <ac:grpSpMk id="27" creationId="{A6E60DB2-11FE-0997-EC38-73BE1398DC81}"/>
          </ac:grpSpMkLst>
        </pc:grpChg>
        <pc:grpChg chg="del">
          <ac:chgData name="Tracey Bell (Swansea Bay UHB - Digital Services)" userId="fba55820-aef3-4bcb-93c2-6d442cefedae" providerId="ADAL" clId="{8F106FB0-619A-4261-ADBC-1840AF2A0997}" dt="2024-08-06T08:22:20.340" v="103" actId="478"/>
          <ac:grpSpMkLst>
            <pc:docMk/>
            <pc:sldMk cId="4084637241" sldId="3628"/>
            <ac:grpSpMk id="30" creationId="{C8FB4560-A863-644D-320C-3AA5F98739FA}"/>
          </ac:grpSpMkLst>
        </pc:grpChg>
        <pc:grpChg chg="del">
          <ac:chgData name="Tracey Bell (Swansea Bay UHB - Digital Services)" userId="fba55820-aef3-4bcb-93c2-6d442cefedae" providerId="ADAL" clId="{8F106FB0-619A-4261-ADBC-1840AF2A0997}" dt="2024-08-06T08:22:00.130" v="92" actId="478"/>
          <ac:grpSpMkLst>
            <pc:docMk/>
            <pc:sldMk cId="4084637241" sldId="3628"/>
            <ac:grpSpMk id="33" creationId="{FF2932FC-B443-5D63-6341-3EA4C324167B}"/>
          </ac:grpSpMkLst>
        </pc:grpChg>
        <pc:grpChg chg="del">
          <ac:chgData name="Tracey Bell (Swansea Bay UHB - Digital Services)" userId="fba55820-aef3-4bcb-93c2-6d442cefedae" providerId="ADAL" clId="{8F106FB0-619A-4261-ADBC-1840AF2A0997}" dt="2024-08-06T08:21:50.735" v="85" actId="478"/>
          <ac:grpSpMkLst>
            <pc:docMk/>
            <pc:sldMk cId="4084637241" sldId="3628"/>
            <ac:grpSpMk id="42" creationId="{398AFA7C-CB5E-9E01-ABB3-AE8A67EC8ADD}"/>
          </ac:grpSpMkLst>
        </pc:grpChg>
        <pc:picChg chg="del">
          <ac:chgData name="Tracey Bell (Swansea Bay UHB - Digital Services)" userId="fba55820-aef3-4bcb-93c2-6d442cefedae" providerId="ADAL" clId="{8F106FB0-619A-4261-ADBC-1840AF2A0997}" dt="2024-08-06T08:22:02.807" v="95" actId="478"/>
          <ac:picMkLst>
            <pc:docMk/>
            <pc:sldMk cId="4084637241" sldId="3628"/>
            <ac:picMk id="47" creationId="{BBA57483-DD54-BF96-E3E6-073174DC7A59}"/>
          </ac:picMkLst>
        </pc:picChg>
        <pc:cxnChg chg="del mod">
          <ac:chgData name="Tracey Bell (Swansea Bay UHB - Digital Services)" userId="fba55820-aef3-4bcb-93c2-6d442cefedae" providerId="ADAL" clId="{8F106FB0-619A-4261-ADBC-1840AF2A0997}" dt="2024-08-06T08:22:02.121" v="94" actId="478"/>
          <ac:cxnSpMkLst>
            <pc:docMk/>
            <pc:sldMk cId="4084637241" sldId="3628"/>
            <ac:cxnSpMk id="20" creationId="{BAEF4AF8-955B-12E5-DD34-F48768B24B42}"/>
          </ac:cxnSpMkLst>
        </pc:cxnChg>
        <pc:cxnChg chg="del mod">
          <ac:chgData name="Tracey Bell (Swansea Bay UHB - Digital Services)" userId="fba55820-aef3-4bcb-93c2-6d442cefedae" providerId="ADAL" clId="{8F106FB0-619A-4261-ADBC-1840AF2A0997}" dt="2024-08-06T08:22:18.581" v="102" actId="478"/>
          <ac:cxnSpMkLst>
            <pc:docMk/>
            <pc:sldMk cId="4084637241" sldId="3628"/>
            <ac:cxnSpMk id="21" creationId="{54C005E0-A8C8-845F-99DA-5D56776B357C}"/>
          </ac:cxnSpMkLst>
        </pc:cxnChg>
        <pc:cxnChg chg="del mod">
          <ac:chgData name="Tracey Bell (Swansea Bay UHB - Digital Services)" userId="fba55820-aef3-4bcb-93c2-6d442cefedae" providerId="ADAL" clId="{8F106FB0-619A-4261-ADBC-1840AF2A0997}" dt="2024-08-06T08:22:18.581" v="102" actId="478"/>
          <ac:cxnSpMkLst>
            <pc:docMk/>
            <pc:sldMk cId="4084637241" sldId="3628"/>
            <ac:cxnSpMk id="22" creationId="{18047890-4EAD-6A78-9B79-BC8333308787}"/>
          </ac:cxnSpMkLst>
        </pc:cxnChg>
        <pc:cxnChg chg="del mod">
          <ac:chgData name="Tracey Bell (Swansea Bay UHB - Digital Services)" userId="fba55820-aef3-4bcb-93c2-6d442cefedae" providerId="ADAL" clId="{8F106FB0-619A-4261-ADBC-1840AF2A0997}" dt="2024-08-06T08:22:01.007" v="93" actId="478"/>
          <ac:cxnSpMkLst>
            <pc:docMk/>
            <pc:sldMk cId="4084637241" sldId="3628"/>
            <ac:cxnSpMk id="23" creationId="{393DEB73-41C1-930D-44D4-BB5A56498E69}"/>
          </ac:cxnSpMkLst>
        </pc:cxnChg>
        <pc:cxnChg chg="del">
          <ac:chgData name="Tracey Bell (Swansea Bay UHB - Digital Services)" userId="fba55820-aef3-4bcb-93c2-6d442cefedae" providerId="ADAL" clId="{8F106FB0-619A-4261-ADBC-1840AF2A0997}" dt="2024-08-06T08:21:54.681" v="87" actId="478"/>
          <ac:cxnSpMkLst>
            <pc:docMk/>
            <pc:sldMk cId="4084637241" sldId="3628"/>
            <ac:cxnSpMk id="50" creationId="{BB71F9DB-2A97-AEFF-4B77-EC36AFA85A33}"/>
          </ac:cxnSpMkLst>
        </pc:cxnChg>
        <pc:cxnChg chg="del">
          <ac:chgData name="Tracey Bell (Swansea Bay UHB - Digital Services)" userId="fba55820-aef3-4bcb-93c2-6d442cefedae" providerId="ADAL" clId="{8F106FB0-619A-4261-ADBC-1840AF2A0997}" dt="2024-08-06T08:22:08.858" v="100" actId="478"/>
          <ac:cxnSpMkLst>
            <pc:docMk/>
            <pc:sldMk cId="4084637241" sldId="3628"/>
            <ac:cxnSpMk id="51" creationId="{0AC46295-C5A3-DD19-B23D-24D093D92430}"/>
          </ac:cxnSpMkLst>
        </pc:cxnChg>
        <pc:cxnChg chg="del">
          <ac:chgData name="Tracey Bell (Swansea Bay UHB - Digital Services)" userId="fba55820-aef3-4bcb-93c2-6d442cefedae" providerId="ADAL" clId="{8F106FB0-619A-4261-ADBC-1840AF2A0997}" dt="2024-08-06T08:22:21.357" v="104" actId="478"/>
          <ac:cxnSpMkLst>
            <pc:docMk/>
            <pc:sldMk cId="4084637241" sldId="3628"/>
            <ac:cxnSpMk id="52" creationId="{10ABDA18-9039-BD6A-F35E-C00265A29630}"/>
          </ac:cxnSpMkLst>
        </pc:cxnChg>
        <pc:cxnChg chg="del">
          <ac:chgData name="Tracey Bell (Swansea Bay UHB - Digital Services)" userId="fba55820-aef3-4bcb-93c2-6d442cefedae" providerId="ADAL" clId="{8F106FB0-619A-4261-ADBC-1840AF2A0997}" dt="2024-08-06T08:22:07.674" v="99" actId="478"/>
          <ac:cxnSpMkLst>
            <pc:docMk/>
            <pc:sldMk cId="4084637241" sldId="3628"/>
            <ac:cxnSpMk id="53" creationId="{BF27C1F7-059E-F6C0-EDFE-BA5AC578A869}"/>
          </ac:cxnSpMkLst>
        </pc:cxnChg>
      </pc:sldChg>
      <pc:sldMasterChg chg="del delSldLayout">
        <pc:chgData name="Tracey Bell (Swansea Bay UHB - Digital Services)" userId="fba55820-aef3-4bcb-93c2-6d442cefedae" providerId="ADAL" clId="{8F106FB0-619A-4261-ADBC-1840AF2A0997}" dt="2024-08-06T08:25:11.249" v="110" actId="47"/>
        <pc:sldMasterMkLst>
          <pc:docMk/>
          <pc:sldMasterMk cId="117772170" sldId="2147483778"/>
        </pc:sldMasterMkLst>
        <pc:sldLayoutChg chg="del">
          <pc:chgData name="Tracey Bell (Swansea Bay UHB - Digital Services)" userId="fba55820-aef3-4bcb-93c2-6d442cefedae" providerId="ADAL" clId="{8F106FB0-619A-4261-ADBC-1840AF2A0997}" dt="2024-08-06T08:25:11.249" v="110" actId="47"/>
          <pc:sldLayoutMkLst>
            <pc:docMk/>
            <pc:sldMasterMk cId="117772170" sldId="2147483778"/>
            <pc:sldLayoutMk cId="3214940345" sldId="2147483779"/>
          </pc:sldLayoutMkLst>
        </pc:sldLayoutChg>
        <pc:sldLayoutChg chg="del">
          <pc:chgData name="Tracey Bell (Swansea Bay UHB - Digital Services)" userId="fba55820-aef3-4bcb-93c2-6d442cefedae" providerId="ADAL" clId="{8F106FB0-619A-4261-ADBC-1840AF2A0997}" dt="2024-08-06T08:25:11.249" v="110" actId="47"/>
          <pc:sldLayoutMkLst>
            <pc:docMk/>
            <pc:sldMasterMk cId="117772170" sldId="2147483778"/>
            <pc:sldLayoutMk cId="3821077335" sldId="2147483780"/>
          </pc:sldLayoutMkLst>
        </pc:sldLayoutChg>
        <pc:sldLayoutChg chg="del">
          <pc:chgData name="Tracey Bell (Swansea Bay UHB - Digital Services)" userId="fba55820-aef3-4bcb-93c2-6d442cefedae" providerId="ADAL" clId="{8F106FB0-619A-4261-ADBC-1840AF2A0997}" dt="2024-08-06T08:25:11.249" v="110" actId="47"/>
          <pc:sldLayoutMkLst>
            <pc:docMk/>
            <pc:sldMasterMk cId="117772170" sldId="2147483778"/>
            <pc:sldLayoutMk cId="2760456494" sldId="2147483781"/>
          </pc:sldLayoutMkLst>
        </pc:sldLayoutChg>
        <pc:sldLayoutChg chg="del">
          <pc:chgData name="Tracey Bell (Swansea Bay UHB - Digital Services)" userId="fba55820-aef3-4bcb-93c2-6d442cefedae" providerId="ADAL" clId="{8F106FB0-619A-4261-ADBC-1840AF2A0997}" dt="2024-08-06T08:25:11.249" v="110" actId="47"/>
          <pc:sldLayoutMkLst>
            <pc:docMk/>
            <pc:sldMasterMk cId="117772170" sldId="2147483778"/>
            <pc:sldLayoutMk cId="3739934757" sldId="2147483782"/>
          </pc:sldLayoutMkLst>
        </pc:sldLayoutChg>
        <pc:sldLayoutChg chg="del">
          <pc:chgData name="Tracey Bell (Swansea Bay UHB - Digital Services)" userId="fba55820-aef3-4bcb-93c2-6d442cefedae" providerId="ADAL" clId="{8F106FB0-619A-4261-ADBC-1840AF2A0997}" dt="2024-08-06T08:25:11.249" v="110" actId="47"/>
          <pc:sldLayoutMkLst>
            <pc:docMk/>
            <pc:sldMasterMk cId="117772170" sldId="2147483778"/>
            <pc:sldLayoutMk cId="2869955836" sldId="2147483783"/>
          </pc:sldLayoutMkLst>
        </pc:sldLayoutChg>
        <pc:sldLayoutChg chg="del">
          <pc:chgData name="Tracey Bell (Swansea Bay UHB - Digital Services)" userId="fba55820-aef3-4bcb-93c2-6d442cefedae" providerId="ADAL" clId="{8F106FB0-619A-4261-ADBC-1840AF2A0997}" dt="2024-08-06T08:25:11.249" v="110" actId="47"/>
          <pc:sldLayoutMkLst>
            <pc:docMk/>
            <pc:sldMasterMk cId="117772170" sldId="2147483778"/>
            <pc:sldLayoutMk cId="1666933333" sldId="2147483784"/>
          </pc:sldLayoutMkLst>
        </pc:sldLayoutChg>
        <pc:sldLayoutChg chg="del">
          <pc:chgData name="Tracey Bell (Swansea Bay UHB - Digital Services)" userId="fba55820-aef3-4bcb-93c2-6d442cefedae" providerId="ADAL" clId="{8F106FB0-619A-4261-ADBC-1840AF2A0997}" dt="2024-08-06T08:25:11.249" v="110" actId="47"/>
          <pc:sldLayoutMkLst>
            <pc:docMk/>
            <pc:sldMasterMk cId="117772170" sldId="2147483778"/>
            <pc:sldLayoutMk cId="2789687983" sldId="2147483785"/>
          </pc:sldLayoutMkLst>
        </pc:sldLayoutChg>
        <pc:sldLayoutChg chg="del">
          <pc:chgData name="Tracey Bell (Swansea Bay UHB - Digital Services)" userId="fba55820-aef3-4bcb-93c2-6d442cefedae" providerId="ADAL" clId="{8F106FB0-619A-4261-ADBC-1840AF2A0997}" dt="2024-08-06T08:25:11.249" v="110" actId="47"/>
          <pc:sldLayoutMkLst>
            <pc:docMk/>
            <pc:sldMasterMk cId="117772170" sldId="2147483778"/>
            <pc:sldLayoutMk cId="1639255442" sldId="2147483786"/>
          </pc:sldLayoutMkLst>
        </pc:sldLayoutChg>
        <pc:sldLayoutChg chg="del">
          <pc:chgData name="Tracey Bell (Swansea Bay UHB - Digital Services)" userId="fba55820-aef3-4bcb-93c2-6d442cefedae" providerId="ADAL" clId="{8F106FB0-619A-4261-ADBC-1840AF2A0997}" dt="2024-08-06T08:25:11.249" v="110" actId="47"/>
          <pc:sldLayoutMkLst>
            <pc:docMk/>
            <pc:sldMasterMk cId="117772170" sldId="2147483778"/>
            <pc:sldLayoutMk cId="1758494240" sldId="2147483787"/>
          </pc:sldLayoutMkLst>
        </pc:sldLayoutChg>
        <pc:sldLayoutChg chg="del">
          <pc:chgData name="Tracey Bell (Swansea Bay UHB - Digital Services)" userId="fba55820-aef3-4bcb-93c2-6d442cefedae" providerId="ADAL" clId="{8F106FB0-619A-4261-ADBC-1840AF2A0997}" dt="2024-08-06T08:25:11.249" v="110" actId="47"/>
          <pc:sldLayoutMkLst>
            <pc:docMk/>
            <pc:sldMasterMk cId="117772170" sldId="2147483778"/>
            <pc:sldLayoutMk cId="1142958656" sldId="2147483788"/>
          </pc:sldLayoutMkLst>
        </pc:sldLayoutChg>
        <pc:sldLayoutChg chg="del">
          <pc:chgData name="Tracey Bell (Swansea Bay UHB - Digital Services)" userId="fba55820-aef3-4bcb-93c2-6d442cefedae" providerId="ADAL" clId="{8F106FB0-619A-4261-ADBC-1840AF2A0997}" dt="2024-08-06T08:25:11.249" v="110" actId="47"/>
          <pc:sldLayoutMkLst>
            <pc:docMk/>
            <pc:sldMasterMk cId="117772170" sldId="2147483778"/>
            <pc:sldLayoutMk cId="3111015562" sldId="2147483789"/>
          </pc:sldLayoutMkLst>
        </pc:sldLayoutChg>
        <pc:sldLayoutChg chg="del">
          <pc:chgData name="Tracey Bell (Swansea Bay UHB - Digital Services)" userId="fba55820-aef3-4bcb-93c2-6d442cefedae" providerId="ADAL" clId="{8F106FB0-619A-4261-ADBC-1840AF2A0997}" dt="2024-08-06T08:25:11.249" v="110" actId="47"/>
          <pc:sldLayoutMkLst>
            <pc:docMk/>
            <pc:sldMasterMk cId="117772170" sldId="2147483778"/>
            <pc:sldLayoutMk cId="3155816003" sldId="2147483790"/>
          </pc:sldLayoutMkLst>
        </pc:sldLayoutChg>
      </pc:sldMasterChg>
    </pc:docChg>
  </pc:docChgLst>
</pc:chgInfo>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Excel_Worksheet9.xlsx"/></Relationships>
</file>

<file path=ppt/charts/_rels/chart11.xml.rels><?xml version="1.0" encoding="UTF-8" standalone="yes"?>
<Relationships xmlns="http://schemas.openxmlformats.org/package/2006/relationships"><Relationship Id="rId1" Type="http://schemas.openxmlformats.org/officeDocument/2006/relationships/package" Target="../embeddings/Microsoft_Excel_Worksheet10.xlsx"/></Relationships>
</file>

<file path=ppt/charts/_rels/chart12.xml.rels><?xml version="1.0" encoding="UTF-8" standalone="yes"?>
<Relationships xmlns="http://schemas.openxmlformats.org/package/2006/relationships"><Relationship Id="rId1" Type="http://schemas.openxmlformats.org/officeDocument/2006/relationships/package" Target="../embeddings/Microsoft_Excel_Worksheet11.xlsx"/></Relationships>
</file>

<file path=ppt/charts/_rels/chart13.xml.rels><?xml version="1.0" encoding="UTF-8" standalone="yes"?>
<Relationships xmlns="http://schemas.openxmlformats.org/package/2006/relationships"><Relationship Id="rId3" Type="http://schemas.openxmlformats.org/officeDocument/2006/relationships/oleObject" Target="../embeddings/oleObject1.bin"/><Relationship Id="rId2" Type="http://schemas.microsoft.com/office/2011/relationships/chartColorStyle" Target="colors1.xml"/><Relationship Id="rId1" Type="http://schemas.microsoft.com/office/2011/relationships/chartStyle" Target="style1.xml"/></Relationships>
</file>

<file path=ppt/charts/_rels/chart14.xml.rels><?xml version="1.0" encoding="UTF-8" standalone="yes"?>
<Relationships xmlns="http://schemas.openxmlformats.org/package/2006/relationships"><Relationship Id="rId3" Type="http://schemas.openxmlformats.org/officeDocument/2006/relationships/oleObject" Target="https://thepublicserviceconsultants.sharepoint.com/sites/ThePSCClientfiles/Clients%20O%20%20S/Swansea%20Bay%20UHB/ProjDocs/SWB001/03%20Working/02%20Engagement/Survey/Survey%20analysis.xlsx" TargetMode="External"/><Relationship Id="rId2" Type="http://schemas.microsoft.com/office/2011/relationships/chartColorStyle" Target="colors2.xml"/><Relationship Id="rId1" Type="http://schemas.microsoft.com/office/2011/relationships/chartStyle" Target="style2.xm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00B0F0"/>
            </a:solidFill>
            <a:ln w="12700" cap="flat">
              <a:noFill/>
              <a:miter lim="400000"/>
            </a:ln>
            <a:effectLst/>
          </c:spPr>
          <c:dPt>
            <c:idx val="0"/>
            <c:bubble3D val="0"/>
            <c:extLst>
              <c:ext xmlns:c16="http://schemas.microsoft.com/office/drawing/2014/chart" uri="{C3380CC4-5D6E-409C-BE32-E72D297353CC}">
                <c16:uniqueId val="{00000000-ECAD-4F9E-A397-6DFB16F93917}"/>
              </c:ext>
            </c:extLst>
          </c:dPt>
          <c:dPt>
            <c:idx val="1"/>
            <c:bubble3D val="0"/>
            <c:extLst>
              <c:ext xmlns:c16="http://schemas.microsoft.com/office/drawing/2014/chart" uri="{C3380CC4-5D6E-409C-BE32-E72D297353CC}">
                <c16:uniqueId val="{00000001-ECAD-4F9E-A397-6DFB16F93917}"/>
              </c:ext>
            </c:extLst>
          </c:dPt>
          <c:cat>
            <c:strRef>
              <c:f>Sheet1!$B$1:$C$1</c:f>
              <c:strCache>
                <c:ptCount val="2"/>
                <c:pt idx="0">
                  <c:v>April</c:v>
                </c:pt>
                <c:pt idx="1">
                  <c:v>May</c:v>
                </c:pt>
              </c:strCache>
            </c:strRef>
          </c:cat>
          <c:val>
            <c:numRef>
              <c:f>Sheet1!$B$2:$C$2</c:f>
              <c:numCache>
                <c:formatCode>General</c:formatCode>
                <c:ptCount val="2"/>
                <c:pt idx="0">
                  <c:v>90</c:v>
                </c:pt>
                <c:pt idx="1">
                  <c:v>10</c:v>
                </c:pt>
              </c:numCache>
            </c:numRef>
          </c:val>
          <c:extLst>
            <c:ext xmlns:c16="http://schemas.microsoft.com/office/drawing/2014/chart" uri="{C3380CC4-5D6E-409C-BE32-E72D297353CC}">
              <c16:uniqueId val="{00000002-ECAD-4F9E-A397-6DFB16F93917}"/>
            </c:ext>
          </c:extLst>
        </c:ser>
        <c:dLbls>
          <c:showLegendKey val="0"/>
          <c:showVal val="0"/>
          <c:showCatName val="0"/>
          <c:showSerName val="0"/>
          <c:showPercent val="0"/>
          <c:showBubbleSize val="0"/>
          <c:showLeaderLines val="0"/>
        </c:dLbls>
        <c:firstSliceAng val="18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00B0F0"/>
            </a:solidFill>
            <a:ln w="12700" cap="flat">
              <a:noFill/>
              <a:miter lim="400000"/>
            </a:ln>
            <a:effectLst/>
          </c:spPr>
          <c:dPt>
            <c:idx val="0"/>
            <c:bubble3D val="0"/>
            <c:extLst>
              <c:ext xmlns:c16="http://schemas.microsoft.com/office/drawing/2014/chart" uri="{C3380CC4-5D6E-409C-BE32-E72D297353CC}">
                <c16:uniqueId val="{00000000-ECAD-4F9E-A397-6DFB16F93917}"/>
              </c:ext>
            </c:extLst>
          </c:dPt>
          <c:dPt>
            <c:idx val="1"/>
            <c:bubble3D val="0"/>
            <c:extLst>
              <c:ext xmlns:c16="http://schemas.microsoft.com/office/drawing/2014/chart" uri="{C3380CC4-5D6E-409C-BE32-E72D297353CC}">
                <c16:uniqueId val="{00000001-ECAD-4F9E-A397-6DFB16F93917}"/>
              </c:ext>
            </c:extLst>
          </c:dPt>
          <c:cat>
            <c:strRef>
              <c:f>Sheet1!$B$1:$C$1</c:f>
              <c:strCache>
                <c:ptCount val="2"/>
                <c:pt idx="0">
                  <c:v>April</c:v>
                </c:pt>
                <c:pt idx="1">
                  <c:v>May</c:v>
                </c:pt>
              </c:strCache>
            </c:strRef>
          </c:cat>
          <c:val>
            <c:numRef>
              <c:f>Sheet1!$B$2:$C$2</c:f>
              <c:numCache>
                <c:formatCode>General</c:formatCode>
                <c:ptCount val="2"/>
                <c:pt idx="0">
                  <c:v>90</c:v>
                </c:pt>
                <c:pt idx="1">
                  <c:v>10</c:v>
                </c:pt>
              </c:numCache>
            </c:numRef>
          </c:val>
          <c:extLst>
            <c:ext xmlns:c16="http://schemas.microsoft.com/office/drawing/2014/chart" uri="{C3380CC4-5D6E-409C-BE32-E72D297353CC}">
              <c16:uniqueId val="{00000002-ECAD-4F9E-A397-6DFB16F93917}"/>
            </c:ext>
          </c:extLst>
        </c:ser>
        <c:dLbls>
          <c:showLegendKey val="0"/>
          <c:showVal val="0"/>
          <c:showCatName val="0"/>
          <c:showSerName val="0"/>
          <c:showPercent val="0"/>
          <c:showBubbleSize val="0"/>
          <c:showLeaderLines val="0"/>
        </c:dLbls>
        <c:firstSliceAng val="18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chemeClr val="accent3"/>
            </a:solidFill>
            <a:ln w="12700" cap="flat">
              <a:noFill/>
              <a:miter lim="400000"/>
            </a:ln>
            <a:effectLst/>
          </c:spPr>
          <c:dPt>
            <c:idx val="0"/>
            <c:bubble3D val="0"/>
            <c:extLst>
              <c:ext xmlns:c16="http://schemas.microsoft.com/office/drawing/2014/chart" uri="{C3380CC4-5D6E-409C-BE32-E72D297353CC}">
                <c16:uniqueId val="{00000000-BAE0-4B73-A0EE-CF64CC5D89B9}"/>
              </c:ext>
            </c:extLst>
          </c:dPt>
          <c:dPt>
            <c:idx val="1"/>
            <c:bubble3D val="0"/>
            <c:extLst>
              <c:ext xmlns:c16="http://schemas.microsoft.com/office/drawing/2014/chart" uri="{C3380CC4-5D6E-409C-BE32-E72D297353CC}">
                <c16:uniqueId val="{00000001-BAE0-4B73-A0EE-CF64CC5D89B9}"/>
              </c:ext>
            </c:extLst>
          </c:dPt>
          <c:cat>
            <c:strRef>
              <c:f>Sheet1!$B$1:$C$1</c:f>
              <c:strCache>
                <c:ptCount val="2"/>
                <c:pt idx="0">
                  <c:v>April</c:v>
                </c:pt>
                <c:pt idx="1">
                  <c:v>May</c:v>
                </c:pt>
              </c:strCache>
            </c:strRef>
          </c:cat>
          <c:val>
            <c:numRef>
              <c:f>Sheet1!$B$2:$C$2</c:f>
              <c:numCache>
                <c:formatCode>General</c:formatCode>
                <c:ptCount val="2"/>
                <c:pt idx="0">
                  <c:v>80</c:v>
                </c:pt>
                <c:pt idx="1">
                  <c:v>20</c:v>
                </c:pt>
              </c:numCache>
            </c:numRef>
          </c:val>
          <c:extLst>
            <c:ext xmlns:c16="http://schemas.microsoft.com/office/drawing/2014/chart" uri="{C3380CC4-5D6E-409C-BE32-E72D297353CC}">
              <c16:uniqueId val="{00000002-BAE0-4B73-A0EE-CF64CC5D89B9}"/>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chemeClr val="accent4"/>
            </a:solidFill>
            <a:ln w="12700" cap="flat">
              <a:noFill/>
              <a:miter lim="400000"/>
            </a:ln>
            <a:effectLst/>
          </c:spPr>
          <c:dPt>
            <c:idx val="0"/>
            <c:bubble3D val="0"/>
            <c:extLst>
              <c:ext xmlns:c16="http://schemas.microsoft.com/office/drawing/2014/chart" uri="{C3380CC4-5D6E-409C-BE32-E72D297353CC}">
                <c16:uniqueId val="{00000000-8BEE-46C5-9FAC-619A8CAAD613}"/>
              </c:ext>
            </c:extLst>
          </c:dPt>
          <c:dPt>
            <c:idx val="1"/>
            <c:bubble3D val="0"/>
            <c:extLst>
              <c:ext xmlns:c16="http://schemas.microsoft.com/office/drawing/2014/chart" uri="{C3380CC4-5D6E-409C-BE32-E72D297353CC}">
                <c16:uniqueId val="{00000001-8BEE-46C5-9FAC-619A8CAAD613}"/>
              </c:ext>
            </c:extLst>
          </c:dPt>
          <c:cat>
            <c:strRef>
              <c:f>Sheet1!$B$1:$C$1</c:f>
              <c:strCache>
                <c:ptCount val="2"/>
                <c:pt idx="0">
                  <c:v>April</c:v>
                </c:pt>
                <c:pt idx="1">
                  <c:v>May</c:v>
                </c:pt>
              </c:strCache>
            </c:strRef>
          </c:cat>
          <c:val>
            <c:numRef>
              <c:f>Sheet1!$B$2:$C$2</c:f>
              <c:numCache>
                <c:formatCode>General</c:formatCode>
                <c:ptCount val="2"/>
                <c:pt idx="0">
                  <c:v>65</c:v>
                </c:pt>
                <c:pt idx="1">
                  <c:v>35</c:v>
                </c:pt>
              </c:numCache>
            </c:numRef>
          </c:val>
          <c:extLst>
            <c:ext xmlns:c16="http://schemas.microsoft.com/office/drawing/2014/chart" uri="{C3380CC4-5D6E-409C-BE32-E72D297353CC}">
              <c16:uniqueId val="{00000002-8BEE-46C5-9FAC-619A8CAAD613}"/>
            </c:ext>
          </c:extLst>
        </c:ser>
        <c:dLbls>
          <c:showLegendKey val="0"/>
          <c:showVal val="0"/>
          <c:showCatName val="0"/>
          <c:showSerName val="0"/>
          <c:showPercent val="0"/>
          <c:showBubbleSize val="0"/>
          <c:showLeaderLines val="0"/>
        </c:dLbls>
        <c:firstSliceAng val="225"/>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050" b="0" i="0" u="none" strike="noStrike" kern="1200" spc="0" baseline="0">
                <a:solidFill>
                  <a:srgbClr val="1F355E"/>
                </a:solidFill>
                <a:latin typeface="Arial" panose="020B0604020202020204" pitchFamily="34" charset="0"/>
                <a:ea typeface="+mn-ea"/>
                <a:cs typeface="Arial" panose="020B0604020202020204" pitchFamily="34" charset="0"/>
              </a:defRPr>
            </a:pPr>
            <a:r>
              <a:rPr lang="en-US" sz="1050">
                <a:solidFill>
                  <a:srgbClr val="1F355E"/>
                </a:solidFill>
                <a:latin typeface="Arial" panose="020B0604020202020204" pitchFamily="34" charset="0"/>
                <a:cs typeface="Arial" panose="020B0604020202020204" pitchFamily="34" charset="0"/>
              </a:rPr>
              <a:t>SBU Colleagues' Views on Digital and Data </a:t>
            </a:r>
          </a:p>
        </c:rich>
      </c:tx>
      <c:overlay val="0"/>
      <c:spPr>
        <a:noFill/>
        <a:ln>
          <a:noFill/>
        </a:ln>
        <a:effectLst/>
      </c:spPr>
      <c:txPr>
        <a:bodyPr rot="0" spcFirstLastPara="1" vertOverflow="ellipsis" vert="horz" wrap="square" anchor="ctr" anchorCtr="1"/>
        <a:lstStyle/>
        <a:p>
          <a:pPr>
            <a:defRPr sz="1050" b="0" i="0" u="none" strike="noStrike" kern="1200" spc="0" baseline="0">
              <a:solidFill>
                <a:srgbClr val="1F355E"/>
              </a:solidFill>
              <a:latin typeface="Arial" panose="020B0604020202020204" pitchFamily="34" charset="0"/>
              <a:ea typeface="+mn-ea"/>
              <a:cs typeface="Arial" panose="020B0604020202020204" pitchFamily="34" charset="0"/>
            </a:defRPr>
          </a:pPr>
          <a:endParaRPr lang="en-US"/>
        </a:p>
      </c:txPr>
    </c:title>
    <c:autoTitleDeleted val="0"/>
    <c:plotArea>
      <c:layout>
        <c:manualLayout>
          <c:layoutTarget val="inner"/>
          <c:xMode val="edge"/>
          <c:yMode val="edge"/>
          <c:x val="0.43525978607512772"/>
          <c:y val="0.21806617551765045"/>
          <c:w val="0.51819535461293142"/>
          <c:h val="0.61393668564136816"/>
        </c:manualLayout>
      </c:layout>
      <c:barChart>
        <c:barDir val="bar"/>
        <c:grouping val="percentStacked"/>
        <c:varyColors val="0"/>
        <c:ser>
          <c:idx val="0"/>
          <c:order val="0"/>
          <c:tx>
            <c:strRef>
              <c:f>'[Survey analysis.xlsx]Org Survey Results'!$C$8</c:f>
              <c:strCache>
                <c:ptCount val="1"/>
                <c:pt idx="0">
                  <c:v>Strongly Agree</c:v>
                </c:pt>
              </c:strCache>
            </c:strRef>
          </c:tx>
          <c:spPr>
            <a:solidFill>
              <a:schemeClr val="accent5"/>
            </a:solidFill>
            <a:ln>
              <a:noFill/>
            </a:ln>
            <a:effectLst/>
          </c:spPr>
          <c:invertIfNegative val="0"/>
          <c:cat>
            <c:strRef>
              <c:f>'[Survey analysis.xlsx]Org Survey Results'!$B$9:$B$11</c:f>
              <c:strCache>
                <c:ptCount val="3"/>
                <c:pt idx="0">
                  <c:v>I feel well-informed about the ongoing digital and data efforts across SBU</c:v>
                </c:pt>
                <c:pt idx="1">
                  <c:v>I am satisfied with the current rate of digitisation at SBU </c:v>
                </c:pt>
                <c:pt idx="2">
                  <c:v>I don't feel I have the right level of skills / confidence to use digital tools in my role</c:v>
                </c:pt>
              </c:strCache>
            </c:strRef>
          </c:cat>
          <c:val>
            <c:numRef>
              <c:f>'[Survey analysis.xlsx]Org Survey Results'!$C$9:$C$11</c:f>
              <c:numCache>
                <c:formatCode>0%</c:formatCode>
                <c:ptCount val="3"/>
                <c:pt idx="0">
                  <c:v>6.8181818181818177E-2</c:v>
                </c:pt>
                <c:pt idx="1">
                  <c:v>5.6818181818181816E-2</c:v>
                </c:pt>
                <c:pt idx="2">
                  <c:v>0.1</c:v>
                </c:pt>
              </c:numCache>
            </c:numRef>
          </c:val>
          <c:extLst>
            <c:ext xmlns:c16="http://schemas.microsoft.com/office/drawing/2014/chart" uri="{C3380CC4-5D6E-409C-BE32-E72D297353CC}">
              <c16:uniqueId val="{00000000-A0DF-4FF6-916B-51354283B8F3}"/>
            </c:ext>
          </c:extLst>
        </c:ser>
        <c:ser>
          <c:idx val="1"/>
          <c:order val="1"/>
          <c:tx>
            <c:strRef>
              <c:f>'[Survey analysis.xlsx]Org Survey Results'!$D$8</c:f>
              <c:strCache>
                <c:ptCount val="1"/>
                <c:pt idx="0">
                  <c:v>Agree</c:v>
                </c:pt>
              </c:strCache>
            </c:strRef>
          </c:tx>
          <c:spPr>
            <a:solidFill>
              <a:schemeClr val="accent5">
                <a:lumMod val="40000"/>
                <a:lumOff val="60000"/>
              </a:schemeClr>
            </a:solidFill>
            <a:ln>
              <a:noFill/>
            </a:ln>
            <a:effectLst/>
          </c:spPr>
          <c:invertIfNegative val="0"/>
          <c:cat>
            <c:strRef>
              <c:f>'[Survey analysis.xlsx]Org Survey Results'!$B$9:$B$11</c:f>
              <c:strCache>
                <c:ptCount val="3"/>
                <c:pt idx="0">
                  <c:v>I feel well-informed about the ongoing digital and data efforts across SBU</c:v>
                </c:pt>
                <c:pt idx="1">
                  <c:v>I am satisfied with the current rate of digitisation at SBU </c:v>
                </c:pt>
                <c:pt idx="2">
                  <c:v>I don't feel I have the right level of skills / confidence to use digital tools in my role</c:v>
                </c:pt>
              </c:strCache>
            </c:strRef>
          </c:cat>
          <c:val>
            <c:numRef>
              <c:f>'[Survey analysis.xlsx]Org Survey Results'!$D$9:$D$11</c:f>
              <c:numCache>
                <c:formatCode>0%</c:formatCode>
                <c:ptCount val="3"/>
                <c:pt idx="0">
                  <c:v>0.375</c:v>
                </c:pt>
                <c:pt idx="1">
                  <c:v>0.32954545454545453</c:v>
                </c:pt>
                <c:pt idx="2">
                  <c:v>0.1111111111111111</c:v>
                </c:pt>
              </c:numCache>
            </c:numRef>
          </c:val>
          <c:extLst>
            <c:ext xmlns:c16="http://schemas.microsoft.com/office/drawing/2014/chart" uri="{C3380CC4-5D6E-409C-BE32-E72D297353CC}">
              <c16:uniqueId val="{00000001-A0DF-4FF6-916B-51354283B8F3}"/>
            </c:ext>
          </c:extLst>
        </c:ser>
        <c:ser>
          <c:idx val="2"/>
          <c:order val="2"/>
          <c:tx>
            <c:strRef>
              <c:f>'[Survey analysis.xlsx]Org Survey Results'!$E$8</c:f>
              <c:strCache>
                <c:ptCount val="1"/>
                <c:pt idx="0">
                  <c:v>Neither Disagree or Agree</c:v>
                </c:pt>
              </c:strCache>
            </c:strRef>
          </c:tx>
          <c:spPr>
            <a:solidFill>
              <a:schemeClr val="bg2"/>
            </a:solidFill>
            <a:ln>
              <a:noFill/>
            </a:ln>
            <a:effectLst/>
          </c:spPr>
          <c:invertIfNegative val="0"/>
          <c:cat>
            <c:strRef>
              <c:f>'[Survey analysis.xlsx]Org Survey Results'!$B$9:$B$11</c:f>
              <c:strCache>
                <c:ptCount val="3"/>
                <c:pt idx="0">
                  <c:v>I feel well-informed about the ongoing digital and data efforts across SBU</c:v>
                </c:pt>
                <c:pt idx="1">
                  <c:v>I am satisfied with the current rate of digitisation at SBU </c:v>
                </c:pt>
                <c:pt idx="2">
                  <c:v>I don't feel I have the right level of skills / confidence to use digital tools in my role</c:v>
                </c:pt>
              </c:strCache>
            </c:strRef>
          </c:cat>
          <c:val>
            <c:numRef>
              <c:f>'[Survey analysis.xlsx]Org Survey Results'!$E$9:$E$11</c:f>
              <c:numCache>
                <c:formatCode>0%</c:formatCode>
                <c:ptCount val="3"/>
                <c:pt idx="0">
                  <c:v>0.25</c:v>
                </c:pt>
                <c:pt idx="1">
                  <c:v>0.26136363636363635</c:v>
                </c:pt>
                <c:pt idx="2">
                  <c:v>0.16666666666666666</c:v>
                </c:pt>
              </c:numCache>
            </c:numRef>
          </c:val>
          <c:extLst>
            <c:ext xmlns:c16="http://schemas.microsoft.com/office/drawing/2014/chart" uri="{C3380CC4-5D6E-409C-BE32-E72D297353CC}">
              <c16:uniqueId val="{00000002-A0DF-4FF6-916B-51354283B8F3}"/>
            </c:ext>
          </c:extLst>
        </c:ser>
        <c:ser>
          <c:idx val="3"/>
          <c:order val="3"/>
          <c:tx>
            <c:strRef>
              <c:f>'[Survey analysis.xlsx]Org Survey Results'!$F$8</c:f>
              <c:strCache>
                <c:ptCount val="1"/>
                <c:pt idx="0">
                  <c:v>Disagree</c:v>
                </c:pt>
              </c:strCache>
            </c:strRef>
          </c:tx>
          <c:spPr>
            <a:solidFill>
              <a:schemeClr val="accent3">
                <a:lumMod val="40000"/>
                <a:lumOff val="60000"/>
              </a:schemeClr>
            </a:solidFill>
            <a:ln>
              <a:noFill/>
            </a:ln>
            <a:effectLst/>
          </c:spPr>
          <c:invertIfNegative val="0"/>
          <c:cat>
            <c:strRef>
              <c:f>'[Survey analysis.xlsx]Org Survey Results'!$B$9:$B$11</c:f>
              <c:strCache>
                <c:ptCount val="3"/>
                <c:pt idx="0">
                  <c:v>I feel well-informed about the ongoing digital and data efforts across SBU</c:v>
                </c:pt>
                <c:pt idx="1">
                  <c:v>I am satisfied with the current rate of digitisation at SBU </c:v>
                </c:pt>
                <c:pt idx="2">
                  <c:v>I don't feel I have the right level of skills / confidence to use digital tools in my role</c:v>
                </c:pt>
              </c:strCache>
            </c:strRef>
          </c:cat>
          <c:val>
            <c:numRef>
              <c:f>'[Survey analysis.xlsx]Org Survey Results'!$F$9:$F$11</c:f>
              <c:numCache>
                <c:formatCode>0%</c:formatCode>
                <c:ptCount val="3"/>
                <c:pt idx="0">
                  <c:v>0.22727272727272727</c:v>
                </c:pt>
                <c:pt idx="1">
                  <c:v>0.22727272727272727</c:v>
                </c:pt>
                <c:pt idx="2">
                  <c:v>0.4</c:v>
                </c:pt>
              </c:numCache>
            </c:numRef>
          </c:val>
          <c:extLst>
            <c:ext xmlns:c16="http://schemas.microsoft.com/office/drawing/2014/chart" uri="{C3380CC4-5D6E-409C-BE32-E72D297353CC}">
              <c16:uniqueId val="{00000003-A0DF-4FF6-916B-51354283B8F3}"/>
            </c:ext>
          </c:extLst>
        </c:ser>
        <c:ser>
          <c:idx val="4"/>
          <c:order val="4"/>
          <c:tx>
            <c:strRef>
              <c:f>'[Survey analysis.xlsx]Org Survey Results'!$G$8</c:f>
              <c:strCache>
                <c:ptCount val="1"/>
                <c:pt idx="0">
                  <c:v>Strongly Disagree</c:v>
                </c:pt>
              </c:strCache>
            </c:strRef>
          </c:tx>
          <c:spPr>
            <a:solidFill>
              <a:schemeClr val="accent3"/>
            </a:solidFill>
            <a:ln>
              <a:noFill/>
            </a:ln>
            <a:effectLst/>
          </c:spPr>
          <c:invertIfNegative val="0"/>
          <c:cat>
            <c:strRef>
              <c:f>'[Survey analysis.xlsx]Org Survey Results'!$B$9:$B$11</c:f>
              <c:strCache>
                <c:ptCount val="3"/>
                <c:pt idx="0">
                  <c:v>I feel well-informed about the ongoing digital and data efforts across SBU</c:v>
                </c:pt>
                <c:pt idx="1">
                  <c:v>I am satisfied with the current rate of digitisation at SBU </c:v>
                </c:pt>
                <c:pt idx="2">
                  <c:v>I don't feel I have the right level of skills / confidence to use digital tools in my role</c:v>
                </c:pt>
              </c:strCache>
            </c:strRef>
          </c:cat>
          <c:val>
            <c:numRef>
              <c:f>'[Survey analysis.xlsx]Org Survey Results'!$G$9:$G$11</c:f>
              <c:numCache>
                <c:formatCode>0%</c:formatCode>
                <c:ptCount val="3"/>
                <c:pt idx="0">
                  <c:v>6.8181818181818177E-2</c:v>
                </c:pt>
                <c:pt idx="1">
                  <c:v>0.11363636363636363</c:v>
                </c:pt>
                <c:pt idx="2">
                  <c:v>0.22222222222222221</c:v>
                </c:pt>
              </c:numCache>
            </c:numRef>
          </c:val>
          <c:extLst>
            <c:ext xmlns:c16="http://schemas.microsoft.com/office/drawing/2014/chart" uri="{C3380CC4-5D6E-409C-BE32-E72D297353CC}">
              <c16:uniqueId val="{00000004-A0DF-4FF6-916B-51354283B8F3}"/>
            </c:ext>
          </c:extLst>
        </c:ser>
        <c:ser>
          <c:idx val="5"/>
          <c:order val="5"/>
          <c:tx>
            <c:strRef>
              <c:f>'[Survey analysis.xlsx]Org Survey Results'!$H$8</c:f>
              <c:strCache>
                <c:ptCount val="1"/>
                <c:pt idx="0">
                  <c:v>Unknown / N/A</c:v>
                </c:pt>
              </c:strCache>
            </c:strRef>
          </c:tx>
          <c:spPr>
            <a:solidFill>
              <a:schemeClr val="tx2"/>
            </a:solidFill>
            <a:ln>
              <a:noFill/>
            </a:ln>
            <a:effectLst/>
          </c:spPr>
          <c:invertIfNegative val="0"/>
          <c:cat>
            <c:strRef>
              <c:f>'[Survey analysis.xlsx]Org Survey Results'!$B$9:$B$11</c:f>
              <c:strCache>
                <c:ptCount val="3"/>
                <c:pt idx="0">
                  <c:v>I feel well-informed about the ongoing digital and data efforts across SBU</c:v>
                </c:pt>
                <c:pt idx="1">
                  <c:v>I am satisfied with the current rate of digitisation at SBU </c:v>
                </c:pt>
                <c:pt idx="2">
                  <c:v>I don't feel I have the right level of skills / confidence to use digital tools in my role</c:v>
                </c:pt>
              </c:strCache>
            </c:strRef>
          </c:cat>
          <c:val>
            <c:numRef>
              <c:f>'[Survey analysis.xlsx]Org Survey Results'!$H$9:$H$11</c:f>
              <c:numCache>
                <c:formatCode>0%</c:formatCode>
                <c:ptCount val="3"/>
                <c:pt idx="0">
                  <c:v>1.1363636363636364E-2</c:v>
                </c:pt>
                <c:pt idx="1">
                  <c:v>1.1363636363636364E-2</c:v>
                </c:pt>
                <c:pt idx="2">
                  <c:v>0</c:v>
                </c:pt>
              </c:numCache>
            </c:numRef>
          </c:val>
          <c:extLst>
            <c:ext xmlns:c16="http://schemas.microsoft.com/office/drawing/2014/chart" uri="{C3380CC4-5D6E-409C-BE32-E72D297353CC}">
              <c16:uniqueId val="{00000005-A0DF-4FF6-916B-51354283B8F3}"/>
            </c:ext>
          </c:extLst>
        </c:ser>
        <c:dLbls>
          <c:showLegendKey val="0"/>
          <c:showVal val="0"/>
          <c:showCatName val="0"/>
          <c:showSerName val="0"/>
          <c:showPercent val="0"/>
          <c:showBubbleSize val="0"/>
        </c:dLbls>
        <c:gapWidth val="150"/>
        <c:overlap val="100"/>
        <c:axId val="1304477191"/>
        <c:axId val="252905480"/>
      </c:barChart>
      <c:catAx>
        <c:axId val="1304477191"/>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rgbClr val="1F355E"/>
                </a:solidFill>
                <a:latin typeface="Arial" panose="020B0604020202020204" pitchFamily="34" charset="0"/>
                <a:ea typeface="+mn-ea"/>
                <a:cs typeface="Arial" panose="020B0604020202020204" pitchFamily="34" charset="0"/>
              </a:defRPr>
            </a:pPr>
            <a:endParaRPr lang="en-US"/>
          </a:p>
        </c:txPr>
        <c:crossAx val="252905480"/>
        <c:crosses val="autoZero"/>
        <c:auto val="1"/>
        <c:lblAlgn val="ctr"/>
        <c:lblOffset val="100"/>
        <c:noMultiLvlLbl val="0"/>
      </c:catAx>
      <c:valAx>
        <c:axId val="252905480"/>
        <c:scaling>
          <c:orientation val="minMax"/>
        </c:scaling>
        <c:delete val="0"/>
        <c:axPos val="t"/>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1"/>
                </a:solidFill>
                <a:latin typeface="+mn-lt"/>
                <a:ea typeface="+mn-ea"/>
                <a:cs typeface="+mn-cs"/>
              </a:defRPr>
            </a:pPr>
            <a:endParaRPr lang="en-US"/>
          </a:p>
        </c:txPr>
        <c:crossAx val="1304477191"/>
        <c:crosses val="autoZero"/>
        <c:crossBetween val="between"/>
        <c:majorUnit val="0.2"/>
      </c:valAx>
      <c:spPr>
        <a:noFill/>
        <a:ln>
          <a:noFill/>
        </a:ln>
        <a:effectLst/>
      </c:spPr>
    </c:plotArea>
    <c:legend>
      <c:legendPos val="b"/>
      <c:overlay val="0"/>
      <c:spPr>
        <a:noFill/>
        <a:ln>
          <a:noFill/>
        </a:ln>
        <a:effectLst/>
      </c:spPr>
      <c:txPr>
        <a:bodyPr rot="0" spcFirstLastPara="1" vertOverflow="ellipsis" vert="horz" wrap="square" anchor="ctr" anchorCtr="1"/>
        <a:lstStyle/>
        <a:p>
          <a:pPr>
            <a:defRPr sz="800" b="0" i="0" u="none" strike="noStrike" kern="1200" baseline="0">
              <a:solidFill>
                <a:srgbClr val="1F355E"/>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chart>
  <c:spPr>
    <a:solidFill>
      <a:schemeClr val="bg1"/>
    </a:solidFill>
    <a:ln w="12700">
      <a:solidFill>
        <a:srgbClr val="1F355E"/>
      </a:solidFill>
    </a:ln>
    <a:effectLst/>
  </c:spPr>
  <c:txPr>
    <a:bodyPr/>
    <a:lstStyle/>
    <a:p>
      <a:pPr>
        <a:defRPr>
          <a:solidFill>
            <a:schemeClr val="tx1"/>
          </a:solidFill>
        </a:defRPr>
      </a:pPr>
      <a:endParaRPr lang="en-US"/>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050" b="0" i="0" u="none" strike="noStrike" kern="1200" spc="0" baseline="0">
                <a:solidFill>
                  <a:srgbClr val="1F355E"/>
                </a:solidFill>
                <a:latin typeface="Arial" panose="020B0604020202020204" pitchFamily="34" charset="0"/>
                <a:ea typeface="+mn-ea"/>
                <a:cs typeface="Arial" panose="020B0604020202020204" pitchFamily="34" charset="0"/>
              </a:defRPr>
            </a:pPr>
            <a:r>
              <a:rPr lang="en-US" sz="1050">
                <a:solidFill>
                  <a:srgbClr val="1F355E"/>
                </a:solidFill>
                <a:latin typeface="Arial" panose="020B0604020202020204" pitchFamily="34" charset="0"/>
                <a:cs typeface="Arial" panose="020B0604020202020204" pitchFamily="34" charset="0"/>
              </a:rPr>
              <a:t>SBU’s Colleagues’ Assessment of Digital Enablers</a:t>
            </a:r>
          </a:p>
        </c:rich>
      </c:tx>
      <c:overlay val="0"/>
      <c:spPr>
        <a:noFill/>
        <a:ln>
          <a:noFill/>
        </a:ln>
        <a:effectLst/>
      </c:spPr>
      <c:txPr>
        <a:bodyPr rot="0" spcFirstLastPara="1" vertOverflow="ellipsis" vert="horz" wrap="square" anchor="ctr" anchorCtr="1"/>
        <a:lstStyle/>
        <a:p>
          <a:pPr>
            <a:defRPr sz="1050" b="0" i="0" u="none" strike="noStrike" kern="1200" spc="0" baseline="0">
              <a:solidFill>
                <a:srgbClr val="1F355E"/>
              </a:solidFill>
              <a:latin typeface="Arial" panose="020B0604020202020204" pitchFamily="34" charset="0"/>
              <a:ea typeface="+mn-ea"/>
              <a:cs typeface="Arial" panose="020B0604020202020204" pitchFamily="34" charset="0"/>
            </a:defRPr>
          </a:pPr>
          <a:endParaRPr lang="en-US"/>
        </a:p>
      </c:txPr>
    </c:title>
    <c:autoTitleDeleted val="0"/>
    <c:plotArea>
      <c:layout/>
      <c:barChart>
        <c:barDir val="bar"/>
        <c:grouping val="percentStacked"/>
        <c:varyColors val="0"/>
        <c:ser>
          <c:idx val="0"/>
          <c:order val="0"/>
          <c:tx>
            <c:strRef>
              <c:f>'[Survey analysis.xlsx]Data and Analytics'!$W$9</c:f>
              <c:strCache>
                <c:ptCount val="1"/>
                <c:pt idx="0">
                  <c:v>Fully enabled</c:v>
                </c:pt>
              </c:strCache>
            </c:strRef>
          </c:tx>
          <c:spPr>
            <a:solidFill>
              <a:schemeClr val="accent5"/>
            </a:solidFill>
            <a:ln>
              <a:noFill/>
            </a:ln>
            <a:effectLst/>
          </c:spPr>
          <c:invertIfNegative val="0"/>
          <c:cat>
            <c:strRef>
              <c:f>'[1]Data and Analytics'!$V$10:$V$13</c:f>
              <c:strCache>
                <c:ptCount val="4"/>
                <c:pt idx="0">
                  <c:v>Data &amp; Analytics</c:v>
                </c:pt>
                <c:pt idx="1">
                  <c:v>Tech &amp; Digital</c:v>
                </c:pt>
                <c:pt idx="2">
                  <c:v>Workforce &amp; Culture </c:v>
                </c:pt>
                <c:pt idx="3">
                  <c:v>Organisational Functions</c:v>
                </c:pt>
              </c:strCache>
            </c:strRef>
          </c:cat>
          <c:val>
            <c:numRef>
              <c:f>'[1]Data and Analytics'!$W$10:$W$13</c:f>
              <c:numCache>
                <c:formatCode>0%</c:formatCode>
                <c:ptCount val="4"/>
                <c:pt idx="0">
                  <c:v>5.6000000000000001E-2</c:v>
                </c:pt>
                <c:pt idx="1">
                  <c:v>0</c:v>
                </c:pt>
                <c:pt idx="2">
                  <c:v>0.216</c:v>
                </c:pt>
                <c:pt idx="3">
                  <c:v>0.105</c:v>
                </c:pt>
              </c:numCache>
            </c:numRef>
          </c:val>
          <c:extLst>
            <c:ext xmlns:c16="http://schemas.microsoft.com/office/drawing/2014/chart" uri="{C3380CC4-5D6E-409C-BE32-E72D297353CC}">
              <c16:uniqueId val="{00000000-6F8A-40CC-83CC-D51C2A019A9F}"/>
            </c:ext>
          </c:extLst>
        </c:ser>
        <c:ser>
          <c:idx val="1"/>
          <c:order val="1"/>
          <c:tx>
            <c:strRef>
              <c:f>'[Survey analysis.xlsx]Data and Analytics'!$X$9</c:f>
              <c:strCache>
                <c:ptCount val="1"/>
                <c:pt idx="0">
                  <c:v>Mostly enabled</c:v>
                </c:pt>
              </c:strCache>
            </c:strRef>
          </c:tx>
          <c:spPr>
            <a:solidFill>
              <a:schemeClr val="accent5">
                <a:lumMod val="40000"/>
                <a:lumOff val="60000"/>
              </a:schemeClr>
            </a:solidFill>
            <a:ln>
              <a:noFill/>
            </a:ln>
            <a:effectLst/>
          </c:spPr>
          <c:invertIfNegative val="0"/>
          <c:cat>
            <c:strRef>
              <c:f>'[1]Data and Analytics'!$V$10:$V$13</c:f>
              <c:strCache>
                <c:ptCount val="4"/>
                <c:pt idx="0">
                  <c:v>Data &amp; Analytics</c:v>
                </c:pt>
                <c:pt idx="1">
                  <c:v>Tech &amp; Digital</c:v>
                </c:pt>
                <c:pt idx="2">
                  <c:v>Workforce &amp; Culture </c:v>
                </c:pt>
                <c:pt idx="3">
                  <c:v>Organisational Functions</c:v>
                </c:pt>
              </c:strCache>
            </c:strRef>
          </c:cat>
          <c:val>
            <c:numRef>
              <c:f>'[1]Data and Analytics'!$X$10:$X$13</c:f>
              <c:numCache>
                <c:formatCode>0%</c:formatCode>
                <c:ptCount val="4"/>
                <c:pt idx="0">
                  <c:v>0.23200000000000001</c:v>
                </c:pt>
                <c:pt idx="1">
                  <c:v>0.155</c:v>
                </c:pt>
                <c:pt idx="2">
                  <c:v>0.436</c:v>
                </c:pt>
                <c:pt idx="3">
                  <c:v>0.45500000000000002</c:v>
                </c:pt>
              </c:numCache>
            </c:numRef>
          </c:val>
          <c:extLst>
            <c:ext xmlns:c16="http://schemas.microsoft.com/office/drawing/2014/chart" uri="{C3380CC4-5D6E-409C-BE32-E72D297353CC}">
              <c16:uniqueId val="{00000001-6F8A-40CC-83CC-D51C2A019A9F}"/>
            </c:ext>
          </c:extLst>
        </c:ser>
        <c:ser>
          <c:idx val="2"/>
          <c:order val="2"/>
          <c:tx>
            <c:strRef>
              <c:f>'[Survey analysis.xlsx]Data and Analytics'!$Y$9</c:f>
              <c:strCache>
                <c:ptCount val="1"/>
                <c:pt idx="0">
                  <c:v>Somewhat enabled </c:v>
                </c:pt>
              </c:strCache>
            </c:strRef>
          </c:tx>
          <c:spPr>
            <a:solidFill>
              <a:schemeClr val="accent3">
                <a:lumMod val="40000"/>
                <a:lumOff val="60000"/>
              </a:schemeClr>
            </a:solidFill>
            <a:ln>
              <a:noFill/>
            </a:ln>
            <a:effectLst/>
          </c:spPr>
          <c:invertIfNegative val="0"/>
          <c:cat>
            <c:strRef>
              <c:f>'[1]Data and Analytics'!$V$10:$V$13</c:f>
              <c:strCache>
                <c:ptCount val="4"/>
                <c:pt idx="0">
                  <c:v>Data &amp; Analytics</c:v>
                </c:pt>
                <c:pt idx="1">
                  <c:v>Tech &amp; Digital</c:v>
                </c:pt>
                <c:pt idx="2">
                  <c:v>Workforce &amp; Culture </c:v>
                </c:pt>
                <c:pt idx="3">
                  <c:v>Organisational Functions</c:v>
                </c:pt>
              </c:strCache>
            </c:strRef>
          </c:cat>
          <c:val>
            <c:numRef>
              <c:f>'[1]Data and Analytics'!$Y$10:$Y$13</c:f>
              <c:numCache>
                <c:formatCode>0%</c:formatCode>
                <c:ptCount val="4"/>
                <c:pt idx="0">
                  <c:v>0.56399999999999995</c:v>
                </c:pt>
                <c:pt idx="1">
                  <c:v>0.61499999999999999</c:v>
                </c:pt>
                <c:pt idx="2">
                  <c:v>0.27600000000000002</c:v>
                </c:pt>
                <c:pt idx="3">
                  <c:v>0.33</c:v>
                </c:pt>
              </c:numCache>
            </c:numRef>
          </c:val>
          <c:extLst>
            <c:ext xmlns:c16="http://schemas.microsoft.com/office/drawing/2014/chart" uri="{C3380CC4-5D6E-409C-BE32-E72D297353CC}">
              <c16:uniqueId val="{00000002-6F8A-40CC-83CC-D51C2A019A9F}"/>
            </c:ext>
          </c:extLst>
        </c:ser>
        <c:ser>
          <c:idx val="3"/>
          <c:order val="3"/>
          <c:tx>
            <c:strRef>
              <c:f>'[Survey analysis.xlsx]Data and Analytics'!$Z$9</c:f>
              <c:strCache>
                <c:ptCount val="1"/>
                <c:pt idx="0">
                  <c:v>Not enabled</c:v>
                </c:pt>
              </c:strCache>
            </c:strRef>
          </c:tx>
          <c:spPr>
            <a:solidFill>
              <a:schemeClr val="accent3"/>
            </a:solidFill>
            <a:ln>
              <a:noFill/>
            </a:ln>
            <a:effectLst/>
          </c:spPr>
          <c:invertIfNegative val="0"/>
          <c:cat>
            <c:strRef>
              <c:f>'[1]Data and Analytics'!$V$10:$V$13</c:f>
              <c:strCache>
                <c:ptCount val="4"/>
                <c:pt idx="0">
                  <c:v>Data &amp; Analytics</c:v>
                </c:pt>
                <c:pt idx="1">
                  <c:v>Tech &amp; Digital</c:v>
                </c:pt>
                <c:pt idx="2">
                  <c:v>Workforce &amp; Culture </c:v>
                </c:pt>
                <c:pt idx="3">
                  <c:v>Organisational Functions</c:v>
                </c:pt>
              </c:strCache>
            </c:strRef>
          </c:cat>
          <c:val>
            <c:numRef>
              <c:f>'[1]Data and Analytics'!$Z$10:$Z$13</c:f>
              <c:numCache>
                <c:formatCode>0%</c:formatCode>
                <c:ptCount val="4"/>
                <c:pt idx="0">
                  <c:v>0.104</c:v>
                </c:pt>
                <c:pt idx="1">
                  <c:v>0.20499999999999999</c:v>
                </c:pt>
                <c:pt idx="2">
                  <c:v>5.1999999999999998E-2</c:v>
                </c:pt>
                <c:pt idx="3">
                  <c:v>7.4999999999999997E-2</c:v>
                </c:pt>
              </c:numCache>
            </c:numRef>
          </c:val>
          <c:extLst>
            <c:ext xmlns:c16="http://schemas.microsoft.com/office/drawing/2014/chart" uri="{C3380CC4-5D6E-409C-BE32-E72D297353CC}">
              <c16:uniqueId val="{00000003-6F8A-40CC-83CC-D51C2A019A9F}"/>
            </c:ext>
          </c:extLst>
        </c:ser>
        <c:ser>
          <c:idx val="4"/>
          <c:order val="4"/>
          <c:tx>
            <c:strRef>
              <c:f>'[Survey analysis.xlsx]Data and Analytics'!$AA$9</c:f>
              <c:strCache>
                <c:ptCount val="1"/>
                <c:pt idx="0">
                  <c:v>Unknown</c:v>
                </c:pt>
              </c:strCache>
            </c:strRef>
          </c:tx>
          <c:spPr>
            <a:solidFill>
              <a:schemeClr val="accent2"/>
            </a:solidFill>
            <a:ln>
              <a:noFill/>
            </a:ln>
            <a:effectLst/>
          </c:spPr>
          <c:invertIfNegative val="0"/>
          <c:cat>
            <c:strRef>
              <c:f>'[1]Data and Analytics'!$V$10:$V$13</c:f>
              <c:strCache>
                <c:ptCount val="4"/>
                <c:pt idx="0">
                  <c:v>Data &amp; Analytics</c:v>
                </c:pt>
                <c:pt idx="1">
                  <c:v>Tech &amp; Digital</c:v>
                </c:pt>
                <c:pt idx="2">
                  <c:v>Workforce &amp; Culture </c:v>
                </c:pt>
                <c:pt idx="3">
                  <c:v>Organisational Functions</c:v>
                </c:pt>
              </c:strCache>
            </c:strRef>
          </c:cat>
          <c:val>
            <c:numRef>
              <c:f>'[1]Data and Analytics'!$AA$10:$AA$13</c:f>
              <c:numCache>
                <c:formatCode>0%</c:formatCode>
                <c:ptCount val="4"/>
                <c:pt idx="0">
                  <c:v>4.3999999999999997E-2</c:v>
                </c:pt>
                <c:pt idx="1">
                  <c:v>2.5000000000000001E-2</c:v>
                </c:pt>
                <c:pt idx="2">
                  <c:v>0.02</c:v>
                </c:pt>
                <c:pt idx="3">
                  <c:v>3.5000000000000003E-2</c:v>
                </c:pt>
              </c:numCache>
            </c:numRef>
          </c:val>
          <c:extLst>
            <c:ext xmlns:c16="http://schemas.microsoft.com/office/drawing/2014/chart" uri="{C3380CC4-5D6E-409C-BE32-E72D297353CC}">
              <c16:uniqueId val="{00000004-6F8A-40CC-83CC-D51C2A019A9F}"/>
            </c:ext>
          </c:extLst>
        </c:ser>
        <c:dLbls>
          <c:showLegendKey val="0"/>
          <c:showVal val="0"/>
          <c:showCatName val="0"/>
          <c:showSerName val="0"/>
          <c:showPercent val="0"/>
          <c:showBubbleSize val="0"/>
        </c:dLbls>
        <c:gapWidth val="150"/>
        <c:overlap val="100"/>
        <c:axId val="2048999431"/>
        <c:axId val="2049001991"/>
      </c:barChart>
      <c:catAx>
        <c:axId val="2048999431"/>
        <c:scaling>
          <c:orientation val="maxMin"/>
        </c:scaling>
        <c:delete val="0"/>
        <c:axPos val="l"/>
        <c:numFmt formatCode="General" sourceLinked="1"/>
        <c:majorTickMark val="none"/>
        <c:minorTickMark val="none"/>
        <c:tickLblPos val="nextTo"/>
        <c:spPr>
          <a:noFill/>
          <a:ln w="9525" cap="flat" cmpd="sng" algn="ctr">
            <a:solidFill>
              <a:srgbClr val="1F355E"/>
            </a:solidFill>
            <a:round/>
          </a:ln>
          <a:effectLst/>
        </c:spPr>
        <c:txPr>
          <a:bodyPr rot="-60000000" spcFirstLastPara="1" vertOverflow="ellipsis" vert="horz" wrap="square" anchor="ctr" anchorCtr="1"/>
          <a:lstStyle/>
          <a:p>
            <a:pPr>
              <a:defRPr sz="800" b="0" i="0" u="none" strike="noStrike" kern="1200" baseline="0">
                <a:solidFill>
                  <a:srgbClr val="1F355E"/>
                </a:solidFill>
                <a:latin typeface="Arial" panose="020B0604020202020204" pitchFamily="34" charset="0"/>
                <a:ea typeface="+mn-ea"/>
                <a:cs typeface="Arial" panose="020B0604020202020204" pitchFamily="34" charset="0"/>
              </a:defRPr>
            </a:pPr>
            <a:endParaRPr lang="en-US"/>
          </a:p>
        </c:txPr>
        <c:crossAx val="2049001991"/>
        <c:crosses val="autoZero"/>
        <c:auto val="1"/>
        <c:lblAlgn val="ctr"/>
        <c:lblOffset val="100"/>
        <c:noMultiLvlLbl val="0"/>
      </c:catAx>
      <c:valAx>
        <c:axId val="2049001991"/>
        <c:scaling>
          <c:orientation val="minMax"/>
        </c:scaling>
        <c:delete val="0"/>
        <c:axPos val="t"/>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1"/>
                </a:solidFill>
                <a:latin typeface="+mn-lt"/>
                <a:ea typeface="+mn-ea"/>
                <a:cs typeface="+mn-cs"/>
              </a:defRPr>
            </a:pPr>
            <a:endParaRPr lang="en-US"/>
          </a:p>
        </c:txPr>
        <c:crossAx val="2048999431"/>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800" b="0" i="0" u="none" strike="noStrike" kern="1200" baseline="0">
              <a:solidFill>
                <a:srgbClr val="1F355E"/>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chart>
  <c:spPr>
    <a:solidFill>
      <a:schemeClr val="bg1"/>
    </a:solidFill>
    <a:ln w="12700">
      <a:solidFill>
        <a:srgbClr val="1F355E"/>
      </a:solidFill>
    </a:ln>
    <a:effectLst/>
  </c:spPr>
  <c:txPr>
    <a:bodyPr/>
    <a:lstStyle/>
    <a:p>
      <a:pPr>
        <a:defRPr>
          <a:solidFill>
            <a:schemeClr val="tx1"/>
          </a:solidFill>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chemeClr val="accent3"/>
            </a:solidFill>
            <a:ln w="12700" cap="flat">
              <a:noFill/>
              <a:miter lim="400000"/>
            </a:ln>
            <a:effectLst/>
          </c:spPr>
          <c:dPt>
            <c:idx val="0"/>
            <c:bubble3D val="0"/>
            <c:extLst>
              <c:ext xmlns:c16="http://schemas.microsoft.com/office/drawing/2014/chart" uri="{C3380CC4-5D6E-409C-BE32-E72D297353CC}">
                <c16:uniqueId val="{00000000-BAE0-4B73-A0EE-CF64CC5D89B9}"/>
              </c:ext>
            </c:extLst>
          </c:dPt>
          <c:dPt>
            <c:idx val="1"/>
            <c:bubble3D val="0"/>
            <c:extLst>
              <c:ext xmlns:c16="http://schemas.microsoft.com/office/drawing/2014/chart" uri="{C3380CC4-5D6E-409C-BE32-E72D297353CC}">
                <c16:uniqueId val="{00000001-BAE0-4B73-A0EE-CF64CC5D89B9}"/>
              </c:ext>
            </c:extLst>
          </c:dPt>
          <c:cat>
            <c:strRef>
              <c:f>Sheet1!$B$1:$C$1</c:f>
              <c:strCache>
                <c:ptCount val="2"/>
                <c:pt idx="0">
                  <c:v>April</c:v>
                </c:pt>
                <c:pt idx="1">
                  <c:v>May</c:v>
                </c:pt>
              </c:strCache>
            </c:strRef>
          </c:cat>
          <c:val>
            <c:numRef>
              <c:f>Sheet1!$B$2:$C$2</c:f>
              <c:numCache>
                <c:formatCode>General</c:formatCode>
                <c:ptCount val="2"/>
                <c:pt idx="0">
                  <c:v>80</c:v>
                </c:pt>
                <c:pt idx="1">
                  <c:v>20</c:v>
                </c:pt>
              </c:numCache>
            </c:numRef>
          </c:val>
          <c:extLst>
            <c:ext xmlns:c16="http://schemas.microsoft.com/office/drawing/2014/chart" uri="{C3380CC4-5D6E-409C-BE32-E72D297353CC}">
              <c16:uniqueId val="{00000002-BAE0-4B73-A0EE-CF64CC5D89B9}"/>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chemeClr val="accent4"/>
            </a:solidFill>
            <a:ln w="12700" cap="flat">
              <a:noFill/>
              <a:miter lim="400000"/>
            </a:ln>
            <a:effectLst/>
          </c:spPr>
          <c:dPt>
            <c:idx val="0"/>
            <c:bubble3D val="0"/>
            <c:extLst>
              <c:ext xmlns:c16="http://schemas.microsoft.com/office/drawing/2014/chart" uri="{C3380CC4-5D6E-409C-BE32-E72D297353CC}">
                <c16:uniqueId val="{00000000-8BEE-46C5-9FAC-619A8CAAD613}"/>
              </c:ext>
            </c:extLst>
          </c:dPt>
          <c:dPt>
            <c:idx val="1"/>
            <c:bubble3D val="0"/>
            <c:extLst>
              <c:ext xmlns:c16="http://schemas.microsoft.com/office/drawing/2014/chart" uri="{C3380CC4-5D6E-409C-BE32-E72D297353CC}">
                <c16:uniqueId val="{00000001-8BEE-46C5-9FAC-619A8CAAD613}"/>
              </c:ext>
            </c:extLst>
          </c:dPt>
          <c:cat>
            <c:strRef>
              <c:f>Sheet1!$B$1:$C$1</c:f>
              <c:strCache>
                <c:ptCount val="2"/>
                <c:pt idx="0">
                  <c:v>April</c:v>
                </c:pt>
                <c:pt idx="1">
                  <c:v>May</c:v>
                </c:pt>
              </c:strCache>
            </c:strRef>
          </c:cat>
          <c:val>
            <c:numRef>
              <c:f>Sheet1!$B$2:$C$2</c:f>
              <c:numCache>
                <c:formatCode>General</c:formatCode>
                <c:ptCount val="2"/>
                <c:pt idx="0">
                  <c:v>65</c:v>
                </c:pt>
                <c:pt idx="1">
                  <c:v>35</c:v>
                </c:pt>
              </c:numCache>
            </c:numRef>
          </c:val>
          <c:extLst>
            <c:ext xmlns:c16="http://schemas.microsoft.com/office/drawing/2014/chart" uri="{C3380CC4-5D6E-409C-BE32-E72D297353CC}">
              <c16:uniqueId val="{00000002-8BEE-46C5-9FAC-619A8CAAD613}"/>
            </c:ext>
          </c:extLst>
        </c:ser>
        <c:dLbls>
          <c:showLegendKey val="0"/>
          <c:showVal val="0"/>
          <c:showCatName val="0"/>
          <c:showSerName val="0"/>
          <c:showPercent val="0"/>
          <c:showBubbleSize val="0"/>
          <c:showLeaderLines val="0"/>
        </c:dLbls>
        <c:firstSliceAng val="225"/>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00B0F0"/>
            </a:solidFill>
            <a:ln w="12700" cap="flat">
              <a:noFill/>
              <a:miter lim="400000"/>
            </a:ln>
            <a:effectLst/>
          </c:spPr>
          <c:dPt>
            <c:idx val="0"/>
            <c:bubble3D val="0"/>
            <c:extLst>
              <c:ext xmlns:c16="http://schemas.microsoft.com/office/drawing/2014/chart" uri="{C3380CC4-5D6E-409C-BE32-E72D297353CC}">
                <c16:uniqueId val="{00000000-ECAD-4F9E-A397-6DFB16F93917}"/>
              </c:ext>
            </c:extLst>
          </c:dPt>
          <c:dPt>
            <c:idx val="1"/>
            <c:bubble3D val="0"/>
            <c:extLst>
              <c:ext xmlns:c16="http://schemas.microsoft.com/office/drawing/2014/chart" uri="{C3380CC4-5D6E-409C-BE32-E72D297353CC}">
                <c16:uniqueId val="{00000001-ECAD-4F9E-A397-6DFB16F93917}"/>
              </c:ext>
            </c:extLst>
          </c:dPt>
          <c:cat>
            <c:strRef>
              <c:f>Sheet1!$B$1:$C$1</c:f>
              <c:strCache>
                <c:ptCount val="2"/>
                <c:pt idx="0">
                  <c:v>April</c:v>
                </c:pt>
                <c:pt idx="1">
                  <c:v>May</c:v>
                </c:pt>
              </c:strCache>
            </c:strRef>
          </c:cat>
          <c:val>
            <c:numRef>
              <c:f>Sheet1!$B$2:$C$2</c:f>
              <c:numCache>
                <c:formatCode>General</c:formatCode>
                <c:ptCount val="2"/>
                <c:pt idx="0">
                  <c:v>90</c:v>
                </c:pt>
                <c:pt idx="1">
                  <c:v>10</c:v>
                </c:pt>
              </c:numCache>
            </c:numRef>
          </c:val>
          <c:extLst>
            <c:ext xmlns:c16="http://schemas.microsoft.com/office/drawing/2014/chart" uri="{C3380CC4-5D6E-409C-BE32-E72D297353CC}">
              <c16:uniqueId val="{00000002-ECAD-4F9E-A397-6DFB16F93917}"/>
            </c:ext>
          </c:extLst>
        </c:ser>
        <c:dLbls>
          <c:showLegendKey val="0"/>
          <c:showVal val="0"/>
          <c:showCatName val="0"/>
          <c:showSerName val="0"/>
          <c:showPercent val="0"/>
          <c:showBubbleSize val="0"/>
          <c:showLeaderLines val="0"/>
        </c:dLbls>
        <c:firstSliceAng val="18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chemeClr val="accent3"/>
            </a:solidFill>
            <a:ln w="12700" cap="flat">
              <a:noFill/>
              <a:miter lim="400000"/>
            </a:ln>
            <a:effectLst/>
          </c:spPr>
          <c:dPt>
            <c:idx val="0"/>
            <c:bubble3D val="0"/>
            <c:extLst>
              <c:ext xmlns:c16="http://schemas.microsoft.com/office/drawing/2014/chart" uri="{C3380CC4-5D6E-409C-BE32-E72D297353CC}">
                <c16:uniqueId val="{00000000-BAE0-4B73-A0EE-CF64CC5D89B9}"/>
              </c:ext>
            </c:extLst>
          </c:dPt>
          <c:dPt>
            <c:idx val="1"/>
            <c:bubble3D val="0"/>
            <c:extLst>
              <c:ext xmlns:c16="http://schemas.microsoft.com/office/drawing/2014/chart" uri="{C3380CC4-5D6E-409C-BE32-E72D297353CC}">
                <c16:uniqueId val="{00000001-BAE0-4B73-A0EE-CF64CC5D89B9}"/>
              </c:ext>
            </c:extLst>
          </c:dPt>
          <c:cat>
            <c:strRef>
              <c:f>Sheet1!$B$1:$C$1</c:f>
              <c:strCache>
                <c:ptCount val="2"/>
                <c:pt idx="0">
                  <c:v>April</c:v>
                </c:pt>
                <c:pt idx="1">
                  <c:v>May</c:v>
                </c:pt>
              </c:strCache>
            </c:strRef>
          </c:cat>
          <c:val>
            <c:numRef>
              <c:f>Sheet1!$B$2:$C$2</c:f>
              <c:numCache>
                <c:formatCode>General</c:formatCode>
                <c:ptCount val="2"/>
                <c:pt idx="0">
                  <c:v>80</c:v>
                </c:pt>
                <c:pt idx="1">
                  <c:v>20</c:v>
                </c:pt>
              </c:numCache>
            </c:numRef>
          </c:val>
          <c:extLst>
            <c:ext xmlns:c16="http://schemas.microsoft.com/office/drawing/2014/chart" uri="{C3380CC4-5D6E-409C-BE32-E72D297353CC}">
              <c16:uniqueId val="{00000002-BAE0-4B73-A0EE-CF64CC5D89B9}"/>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chemeClr val="accent4"/>
            </a:solidFill>
            <a:ln w="12700" cap="flat">
              <a:noFill/>
              <a:miter lim="400000"/>
            </a:ln>
            <a:effectLst/>
          </c:spPr>
          <c:dPt>
            <c:idx val="0"/>
            <c:bubble3D val="0"/>
            <c:extLst>
              <c:ext xmlns:c16="http://schemas.microsoft.com/office/drawing/2014/chart" uri="{C3380CC4-5D6E-409C-BE32-E72D297353CC}">
                <c16:uniqueId val="{00000000-8BEE-46C5-9FAC-619A8CAAD613}"/>
              </c:ext>
            </c:extLst>
          </c:dPt>
          <c:dPt>
            <c:idx val="1"/>
            <c:bubble3D val="0"/>
            <c:extLst>
              <c:ext xmlns:c16="http://schemas.microsoft.com/office/drawing/2014/chart" uri="{C3380CC4-5D6E-409C-BE32-E72D297353CC}">
                <c16:uniqueId val="{00000001-8BEE-46C5-9FAC-619A8CAAD613}"/>
              </c:ext>
            </c:extLst>
          </c:dPt>
          <c:cat>
            <c:strRef>
              <c:f>Sheet1!$B$1:$C$1</c:f>
              <c:strCache>
                <c:ptCount val="2"/>
                <c:pt idx="0">
                  <c:v>April</c:v>
                </c:pt>
                <c:pt idx="1">
                  <c:v>May</c:v>
                </c:pt>
              </c:strCache>
            </c:strRef>
          </c:cat>
          <c:val>
            <c:numRef>
              <c:f>Sheet1!$B$2:$C$2</c:f>
              <c:numCache>
                <c:formatCode>General</c:formatCode>
                <c:ptCount val="2"/>
                <c:pt idx="0">
                  <c:v>65</c:v>
                </c:pt>
                <c:pt idx="1">
                  <c:v>35</c:v>
                </c:pt>
              </c:numCache>
            </c:numRef>
          </c:val>
          <c:extLst>
            <c:ext xmlns:c16="http://schemas.microsoft.com/office/drawing/2014/chart" uri="{C3380CC4-5D6E-409C-BE32-E72D297353CC}">
              <c16:uniqueId val="{00000002-8BEE-46C5-9FAC-619A8CAAD613}"/>
            </c:ext>
          </c:extLst>
        </c:ser>
        <c:dLbls>
          <c:showLegendKey val="0"/>
          <c:showVal val="0"/>
          <c:showCatName val="0"/>
          <c:showSerName val="0"/>
          <c:showPercent val="0"/>
          <c:showBubbleSize val="0"/>
          <c:showLeaderLines val="0"/>
        </c:dLbls>
        <c:firstSliceAng val="225"/>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00B0F0"/>
            </a:solidFill>
            <a:ln w="12700" cap="flat">
              <a:noFill/>
              <a:miter lim="400000"/>
            </a:ln>
            <a:effectLst/>
          </c:spPr>
          <c:dPt>
            <c:idx val="0"/>
            <c:bubble3D val="0"/>
            <c:extLst>
              <c:ext xmlns:c16="http://schemas.microsoft.com/office/drawing/2014/chart" uri="{C3380CC4-5D6E-409C-BE32-E72D297353CC}">
                <c16:uniqueId val="{00000000-ECAD-4F9E-A397-6DFB16F93917}"/>
              </c:ext>
            </c:extLst>
          </c:dPt>
          <c:dPt>
            <c:idx val="1"/>
            <c:bubble3D val="0"/>
            <c:extLst>
              <c:ext xmlns:c16="http://schemas.microsoft.com/office/drawing/2014/chart" uri="{C3380CC4-5D6E-409C-BE32-E72D297353CC}">
                <c16:uniqueId val="{00000001-ECAD-4F9E-A397-6DFB16F93917}"/>
              </c:ext>
            </c:extLst>
          </c:dPt>
          <c:cat>
            <c:strRef>
              <c:f>Sheet1!$B$1:$C$1</c:f>
              <c:strCache>
                <c:ptCount val="2"/>
                <c:pt idx="0">
                  <c:v>April</c:v>
                </c:pt>
                <c:pt idx="1">
                  <c:v>May</c:v>
                </c:pt>
              </c:strCache>
            </c:strRef>
          </c:cat>
          <c:val>
            <c:numRef>
              <c:f>Sheet1!$B$2:$C$2</c:f>
              <c:numCache>
                <c:formatCode>General</c:formatCode>
                <c:ptCount val="2"/>
                <c:pt idx="0">
                  <c:v>90</c:v>
                </c:pt>
                <c:pt idx="1">
                  <c:v>10</c:v>
                </c:pt>
              </c:numCache>
            </c:numRef>
          </c:val>
          <c:extLst>
            <c:ext xmlns:c16="http://schemas.microsoft.com/office/drawing/2014/chart" uri="{C3380CC4-5D6E-409C-BE32-E72D297353CC}">
              <c16:uniqueId val="{00000002-ECAD-4F9E-A397-6DFB16F93917}"/>
            </c:ext>
          </c:extLst>
        </c:ser>
        <c:dLbls>
          <c:showLegendKey val="0"/>
          <c:showVal val="0"/>
          <c:showCatName val="0"/>
          <c:showSerName val="0"/>
          <c:showPercent val="0"/>
          <c:showBubbleSize val="0"/>
          <c:showLeaderLines val="0"/>
        </c:dLbls>
        <c:firstSliceAng val="18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chemeClr val="accent3"/>
            </a:solidFill>
            <a:ln w="12700" cap="flat">
              <a:noFill/>
              <a:miter lim="400000"/>
            </a:ln>
            <a:effectLst/>
          </c:spPr>
          <c:dPt>
            <c:idx val="0"/>
            <c:bubble3D val="0"/>
            <c:extLst>
              <c:ext xmlns:c16="http://schemas.microsoft.com/office/drawing/2014/chart" uri="{C3380CC4-5D6E-409C-BE32-E72D297353CC}">
                <c16:uniqueId val="{00000000-BAE0-4B73-A0EE-CF64CC5D89B9}"/>
              </c:ext>
            </c:extLst>
          </c:dPt>
          <c:dPt>
            <c:idx val="1"/>
            <c:bubble3D val="0"/>
            <c:extLst>
              <c:ext xmlns:c16="http://schemas.microsoft.com/office/drawing/2014/chart" uri="{C3380CC4-5D6E-409C-BE32-E72D297353CC}">
                <c16:uniqueId val="{00000001-BAE0-4B73-A0EE-CF64CC5D89B9}"/>
              </c:ext>
            </c:extLst>
          </c:dPt>
          <c:cat>
            <c:strRef>
              <c:f>Sheet1!$B$1:$C$1</c:f>
              <c:strCache>
                <c:ptCount val="2"/>
                <c:pt idx="0">
                  <c:v>April</c:v>
                </c:pt>
                <c:pt idx="1">
                  <c:v>May</c:v>
                </c:pt>
              </c:strCache>
            </c:strRef>
          </c:cat>
          <c:val>
            <c:numRef>
              <c:f>Sheet1!$B$2:$C$2</c:f>
              <c:numCache>
                <c:formatCode>General</c:formatCode>
                <c:ptCount val="2"/>
                <c:pt idx="0">
                  <c:v>80</c:v>
                </c:pt>
                <c:pt idx="1">
                  <c:v>20</c:v>
                </c:pt>
              </c:numCache>
            </c:numRef>
          </c:val>
          <c:extLst>
            <c:ext xmlns:c16="http://schemas.microsoft.com/office/drawing/2014/chart" uri="{C3380CC4-5D6E-409C-BE32-E72D297353CC}">
              <c16:uniqueId val="{00000002-BAE0-4B73-A0EE-CF64CC5D89B9}"/>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chemeClr val="accent4"/>
            </a:solidFill>
            <a:ln w="12700" cap="flat">
              <a:noFill/>
              <a:miter lim="400000"/>
            </a:ln>
            <a:effectLst/>
          </c:spPr>
          <c:dPt>
            <c:idx val="0"/>
            <c:bubble3D val="0"/>
            <c:extLst>
              <c:ext xmlns:c16="http://schemas.microsoft.com/office/drawing/2014/chart" uri="{C3380CC4-5D6E-409C-BE32-E72D297353CC}">
                <c16:uniqueId val="{00000000-8BEE-46C5-9FAC-619A8CAAD613}"/>
              </c:ext>
            </c:extLst>
          </c:dPt>
          <c:dPt>
            <c:idx val="1"/>
            <c:bubble3D val="0"/>
            <c:extLst>
              <c:ext xmlns:c16="http://schemas.microsoft.com/office/drawing/2014/chart" uri="{C3380CC4-5D6E-409C-BE32-E72D297353CC}">
                <c16:uniqueId val="{00000001-8BEE-46C5-9FAC-619A8CAAD613}"/>
              </c:ext>
            </c:extLst>
          </c:dPt>
          <c:cat>
            <c:strRef>
              <c:f>Sheet1!$B$1:$C$1</c:f>
              <c:strCache>
                <c:ptCount val="2"/>
                <c:pt idx="0">
                  <c:v>April</c:v>
                </c:pt>
                <c:pt idx="1">
                  <c:v>May</c:v>
                </c:pt>
              </c:strCache>
            </c:strRef>
          </c:cat>
          <c:val>
            <c:numRef>
              <c:f>Sheet1!$B$2:$C$2</c:f>
              <c:numCache>
                <c:formatCode>General</c:formatCode>
                <c:ptCount val="2"/>
                <c:pt idx="0">
                  <c:v>65</c:v>
                </c:pt>
                <c:pt idx="1">
                  <c:v>35</c:v>
                </c:pt>
              </c:numCache>
            </c:numRef>
          </c:val>
          <c:extLst>
            <c:ext xmlns:c16="http://schemas.microsoft.com/office/drawing/2014/chart" uri="{C3380CC4-5D6E-409C-BE32-E72D297353CC}">
              <c16:uniqueId val="{00000002-8BEE-46C5-9FAC-619A8CAAD613}"/>
            </c:ext>
          </c:extLst>
        </c:ser>
        <c:dLbls>
          <c:showLegendKey val="0"/>
          <c:showVal val="0"/>
          <c:showCatName val="0"/>
          <c:showSerName val="0"/>
          <c:showPercent val="0"/>
          <c:showBubbleSize val="0"/>
          <c:showLeaderLines val="0"/>
        </c:dLbls>
        <c:firstSliceAng val="225"/>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4C69EC3-0AC8-45DE-AAB3-D6BD9330356C}" type="datetimeFigureOut">
              <a:rPr lang="en-GB" smtClean="0"/>
              <a:t>07/08/2024</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A4EEE62-6E4E-4F7A-8C03-1050113424F3}" type="slidenum">
              <a:rPr lang="en-GB" smtClean="0"/>
              <a:t>‹#›</a:t>
            </a:fld>
            <a:endParaRPr lang="en-GB"/>
          </a:p>
        </p:txBody>
      </p:sp>
    </p:spTree>
    <p:extLst>
      <p:ext uri="{BB962C8B-B14F-4D97-AF65-F5344CB8AC3E}">
        <p14:creationId xmlns:p14="http://schemas.microsoft.com/office/powerpoint/2010/main" val="3871336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381000" y="685800"/>
            <a:ext cx="6096000" cy="3429000"/>
          </a:xfrm>
          <a:prstGeom prst="rect">
            <a:avLst/>
          </a:prstGeom>
        </p:spPr>
        <p:txBody>
          <a:bodyPr/>
          <a:lstStyle/>
          <a:p>
            <a:endParaRPr/>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171450" latinLnBrk="0">
      <a:lnSpc>
        <a:spcPct val="117999"/>
      </a:lnSpc>
      <a:defRPr sz="825">
        <a:latin typeface="Helvetica Neue"/>
        <a:ea typeface="Helvetica Neue"/>
        <a:cs typeface="Helvetica Neue"/>
        <a:sym typeface="Helvetica Neue"/>
      </a:defRPr>
    </a:lvl1pPr>
    <a:lvl2pPr indent="85725" defTabSz="171450" latinLnBrk="0">
      <a:lnSpc>
        <a:spcPct val="117999"/>
      </a:lnSpc>
      <a:defRPr sz="825">
        <a:latin typeface="Helvetica Neue"/>
        <a:ea typeface="Helvetica Neue"/>
        <a:cs typeface="Helvetica Neue"/>
        <a:sym typeface="Helvetica Neue"/>
      </a:defRPr>
    </a:lvl2pPr>
    <a:lvl3pPr indent="171450" defTabSz="171450" latinLnBrk="0">
      <a:lnSpc>
        <a:spcPct val="117999"/>
      </a:lnSpc>
      <a:defRPr sz="825">
        <a:latin typeface="Helvetica Neue"/>
        <a:ea typeface="Helvetica Neue"/>
        <a:cs typeface="Helvetica Neue"/>
        <a:sym typeface="Helvetica Neue"/>
      </a:defRPr>
    </a:lvl3pPr>
    <a:lvl4pPr indent="257175" defTabSz="171450" latinLnBrk="0">
      <a:lnSpc>
        <a:spcPct val="117999"/>
      </a:lnSpc>
      <a:defRPr sz="825">
        <a:latin typeface="Helvetica Neue"/>
        <a:ea typeface="Helvetica Neue"/>
        <a:cs typeface="Helvetica Neue"/>
        <a:sym typeface="Helvetica Neue"/>
      </a:defRPr>
    </a:lvl4pPr>
    <a:lvl5pPr indent="342900" defTabSz="171450" latinLnBrk="0">
      <a:lnSpc>
        <a:spcPct val="117999"/>
      </a:lnSpc>
      <a:defRPr sz="825">
        <a:latin typeface="Helvetica Neue"/>
        <a:ea typeface="Helvetica Neue"/>
        <a:cs typeface="Helvetica Neue"/>
        <a:sym typeface="Helvetica Neue"/>
      </a:defRPr>
    </a:lvl5pPr>
    <a:lvl6pPr indent="428625" defTabSz="171450" latinLnBrk="0">
      <a:lnSpc>
        <a:spcPct val="117999"/>
      </a:lnSpc>
      <a:defRPr sz="825">
        <a:latin typeface="Helvetica Neue"/>
        <a:ea typeface="Helvetica Neue"/>
        <a:cs typeface="Helvetica Neue"/>
        <a:sym typeface="Helvetica Neue"/>
      </a:defRPr>
    </a:lvl6pPr>
    <a:lvl7pPr indent="514350" defTabSz="171450" latinLnBrk="0">
      <a:lnSpc>
        <a:spcPct val="117999"/>
      </a:lnSpc>
      <a:defRPr sz="825">
        <a:latin typeface="Helvetica Neue"/>
        <a:ea typeface="Helvetica Neue"/>
        <a:cs typeface="Helvetica Neue"/>
        <a:sym typeface="Helvetica Neue"/>
      </a:defRPr>
    </a:lvl7pPr>
    <a:lvl8pPr indent="600075" defTabSz="171450" latinLnBrk="0">
      <a:lnSpc>
        <a:spcPct val="117999"/>
      </a:lnSpc>
      <a:defRPr sz="825">
        <a:latin typeface="Helvetica Neue"/>
        <a:ea typeface="Helvetica Neue"/>
        <a:cs typeface="Helvetica Neue"/>
        <a:sym typeface="Helvetica Neue"/>
      </a:defRPr>
    </a:lvl8pPr>
    <a:lvl9pPr indent="685800" defTabSz="171450" latinLnBrk="0">
      <a:lnSpc>
        <a:spcPct val="117999"/>
      </a:lnSpc>
      <a:defRPr sz="825">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22E3F4-E286-95DA-A0C6-2AFF49760F9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98CD4F2-4FA3-9E75-27CA-FD9987D13CA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E33254E-E732-1DD3-F783-88B5A6D239BA}"/>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4618644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04838"/>
            <a:ext cx="6845300" cy="3851275"/>
          </a:xfrm>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10498694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8342850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551600-DE58-565F-287F-386A69C957E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C590141-0625-8331-CD82-8B6475EAC93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EE6F390-5385-EB86-0CD3-8271B2554E73}"/>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5524998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31660265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3E6769-92D2-E5F0-80BF-2A5308CFFED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A71EC1A-A09F-3FDA-E24E-CBD9B3DEA560}"/>
              </a:ext>
            </a:extLst>
          </p:cNvPr>
          <p:cNvSpPr>
            <a:spLocks noGrp="1" noRot="1" noChangeAspect="1"/>
          </p:cNvSpPr>
          <p:nvPr>
            <p:ph type="sldImg"/>
          </p:nvPr>
        </p:nvSpPr>
        <p:spPr>
          <a:xfrm>
            <a:off x="1149350" y="604838"/>
            <a:ext cx="6845300" cy="3851275"/>
          </a:xfrm>
        </p:spPr>
      </p:sp>
      <p:sp>
        <p:nvSpPr>
          <p:cNvPr id="3" name="Notes Placeholder 2">
            <a:extLst>
              <a:ext uri="{FF2B5EF4-FFF2-40B4-BE49-F238E27FC236}">
                <a16:creationId xmlns:a16="http://schemas.microsoft.com/office/drawing/2014/main" id="{8002F1A8-A8CB-42F6-E0EA-873CC9DC24A0}"/>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42686296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91147E-D4F6-E43D-6B7C-6A1FF48AE9E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203C118-176B-3858-7ADE-23DD06DB8A83}"/>
              </a:ext>
            </a:extLst>
          </p:cNvPr>
          <p:cNvSpPr>
            <a:spLocks noGrp="1" noRot="1" noChangeAspect="1"/>
          </p:cNvSpPr>
          <p:nvPr>
            <p:ph type="sldImg"/>
          </p:nvPr>
        </p:nvSpPr>
        <p:spPr>
          <a:xfrm>
            <a:off x="1149350" y="604838"/>
            <a:ext cx="6845300" cy="3851275"/>
          </a:xfrm>
        </p:spPr>
      </p:sp>
      <p:sp>
        <p:nvSpPr>
          <p:cNvPr id="3" name="Notes Placeholder 2">
            <a:extLst>
              <a:ext uri="{FF2B5EF4-FFF2-40B4-BE49-F238E27FC236}">
                <a16:creationId xmlns:a16="http://schemas.microsoft.com/office/drawing/2014/main" id="{6B7CC61E-CA0C-DE9F-F0B8-F26EEA6555B5}"/>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61422128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6E6F2B-AB9C-15E5-BCB7-35031E5836D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C3483C6-6A38-AED1-34C7-3FF9899ACCC7}"/>
              </a:ext>
            </a:extLst>
          </p:cNvPr>
          <p:cNvSpPr>
            <a:spLocks noGrp="1" noRot="1" noChangeAspect="1"/>
          </p:cNvSpPr>
          <p:nvPr>
            <p:ph type="sldImg"/>
          </p:nvPr>
        </p:nvSpPr>
        <p:spPr>
          <a:xfrm>
            <a:off x="1149350" y="604838"/>
            <a:ext cx="6845300" cy="3851275"/>
          </a:xfrm>
        </p:spPr>
      </p:sp>
      <p:sp>
        <p:nvSpPr>
          <p:cNvPr id="3" name="Notes Placeholder 2">
            <a:extLst>
              <a:ext uri="{FF2B5EF4-FFF2-40B4-BE49-F238E27FC236}">
                <a16:creationId xmlns:a16="http://schemas.microsoft.com/office/drawing/2014/main" id="{A6290040-F7BF-D6B7-A24E-91897FDA386E}"/>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328808729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CD013B-D429-95CA-004C-A9EB7023FD8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631EC67-5D40-5B13-9727-04BCBDD9947C}"/>
              </a:ext>
            </a:extLst>
          </p:cNvPr>
          <p:cNvSpPr>
            <a:spLocks noGrp="1" noRot="1" noChangeAspect="1"/>
          </p:cNvSpPr>
          <p:nvPr>
            <p:ph type="sldImg"/>
          </p:nvPr>
        </p:nvSpPr>
        <p:spPr>
          <a:xfrm>
            <a:off x="1149350" y="604838"/>
            <a:ext cx="6845300" cy="3851275"/>
          </a:xfrm>
        </p:spPr>
      </p:sp>
      <p:sp>
        <p:nvSpPr>
          <p:cNvPr id="3" name="Notes Placeholder 2">
            <a:extLst>
              <a:ext uri="{FF2B5EF4-FFF2-40B4-BE49-F238E27FC236}">
                <a16:creationId xmlns:a16="http://schemas.microsoft.com/office/drawing/2014/main" id="{88326795-30AD-7D6B-A692-4DC6D28DABCC}"/>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396521169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06C299-F6CF-D171-CB2C-DB6F9D0F450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FE5AAAB-1227-20C0-DAA5-DDA14D2CE627}"/>
              </a:ext>
            </a:extLst>
          </p:cNvPr>
          <p:cNvSpPr>
            <a:spLocks noGrp="1" noRot="1" noChangeAspect="1"/>
          </p:cNvSpPr>
          <p:nvPr>
            <p:ph type="sldImg"/>
          </p:nvPr>
        </p:nvSpPr>
        <p:spPr>
          <a:xfrm>
            <a:off x="1149350" y="604838"/>
            <a:ext cx="6845300" cy="3851275"/>
          </a:xfrm>
        </p:spPr>
      </p:sp>
      <p:sp>
        <p:nvSpPr>
          <p:cNvPr id="3" name="Notes Placeholder 2">
            <a:extLst>
              <a:ext uri="{FF2B5EF4-FFF2-40B4-BE49-F238E27FC236}">
                <a16:creationId xmlns:a16="http://schemas.microsoft.com/office/drawing/2014/main" id="{596EF734-0DF4-0224-A099-6C4EA97AA6CF}"/>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9608046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94B556-4BA2-5E8C-1440-A6179F70FAE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26579D2-7865-B6C4-C078-504741B1C9CE}"/>
              </a:ext>
            </a:extLst>
          </p:cNvPr>
          <p:cNvSpPr>
            <a:spLocks noGrp="1" noRot="1" noChangeAspect="1"/>
          </p:cNvSpPr>
          <p:nvPr>
            <p:ph type="sldImg"/>
          </p:nvPr>
        </p:nvSpPr>
        <p:spPr>
          <a:xfrm>
            <a:off x="1149350" y="604838"/>
            <a:ext cx="6845300" cy="3851275"/>
          </a:xfrm>
        </p:spPr>
      </p:sp>
      <p:sp>
        <p:nvSpPr>
          <p:cNvPr id="3" name="Notes Placeholder 2">
            <a:extLst>
              <a:ext uri="{FF2B5EF4-FFF2-40B4-BE49-F238E27FC236}">
                <a16:creationId xmlns:a16="http://schemas.microsoft.com/office/drawing/2014/main" id="{FDF25F89-6385-471C-2686-55161E94CFBD}"/>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14927550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196520977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8DCAAF-CB43-B0D3-5722-9DD288DCA68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12D3476-D4E8-F478-2A5A-435D6DF42EFF}"/>
              </a:ext>
            </a:extLst>
          </p:cNvPr>
          <p:cNvSpPr>
            <a:spLocks noGrp="1" noRot="1" noChangeAspect="1"/>
          </p:cNvSpPr>
          <p:nvPr>
            <p:ph type="sldImg"/>
          </p:nvPr>
        </p:nvSpPr>
        <p:spPr>
          <a:xfrm>
            <a:off x="1149350" y="604838"/>
            <a:ext cx="6845300" cy="3851275"/>
          </a:xfrm>
        </p:spPr>
      </p:sp>
      <p:sp>
        <p:nvSpPr>
          <p:cNvPr id="3" name="Notes Placeholder 2">
            <a:extLst>
              <a:ext uri="{FF2B5EF4-FFF2-40B4-BE49-F238E27FC236}">
                <a16:creationId xmlns:a16="http://schemas.microsoft.com/office/drawing/2014/main" id="{1801F00C-58EC-C344-0637-9025356F2E76}"/>
              </a:ext>
            </a:extLst>
          </p:cNvPr>
          <p:cNvSpPr>
            <a:spLocks noGrp="1"/>
          </p:cNvSpPr>
          <p:nvPr>
            <p:ph type="body" idx="1"/>
          </p:nvPr>
        </p:nvSpPr>
        <p:spPr/>
        <p:txBody>
          <a:bodyPr/>
          <a:lstStyle/>
          <a:p>
            <a:r>
              <a:rPr lang="en-US"/>
              <a:t>To </a:t>
            </a:r>
            <a:endParaRPr lang="en-GB"/>
          </a:p>
        </p:txBody>
      </p:sp>
    </p:spTree>
    <p:extLst>
      <p:ext uri="{BB962C8B-B14F-4D97-AF65-F5344CB8AC3E}">
        <p14:creationId xmlns:p14="http://schemas.microsoft.com/office/powerpoint/2010/main" val="126244109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38346222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04838"/>
            <a:ext cx="6845300" cy="3851275"/>
          </a:xfrm>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45724136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18BECE-E7B6-3712-306C-CFEF20BE007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99E54CE-5482-9397-1527-1520AA94451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853D90C-EC2E-1A35-E8AB-55E3ED6C7A1B}"/>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225183608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663BC4-400B-559A-217C-91A78441173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06FA9EE-8F66-17EF-B515-DB330344DF4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F6494A1-4A54-B629-9094-BFDBE3977EEE}"/>
              </a:ext>
            </a:extLst>
          </p:cNvPr>
          <p:cNvSpPr>
            <a:spLocks noGrp="1"/>
          </p:cNvSpPr>
          <p:nvPr>
            <p:ph type="body" idx="1"/>
          </p:nvPr>
        </p:nvSpPr>
        <p:spPr/>
        <p:txBody>
          <a:bodyPr/>
          <a:lstStyle/>
          <a:p>
            <a:endParaRPr lang="en-US"/>
          </a:p>
          <a:p>
            <a:endParaRPr lang="en-US"/>
          </a:p>
        </p:txBody>
      </p:sp>
    </p:spTree>
    <p:extLst>
      <p:ext uri="{BB962C8B-B14F-4D97-AF65-F5344CB8AC3E}">
        <p14:creationId xmlns:p14="http://schemas.microsoft.com/office/powerpoint/2010/main" val="215115112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177182237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8DCAAF-CB43-B0D3-5722-9DD288DCA68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12D3476-D4E8-F478-2A5A-435D6DF42EFF}"/>
              </a:ext>
            </a:extLst>
          </p:cNvPr>
          <p:cNvSpPr>
            <a:spLocks noGrp="1" noRot="1" noChangeAspect="1"/>
          </p:cNvSpPr>
          <p:nvPr>
            <p:ph type="sldImg"/>
          </p:nvPr>
        </p:nvSpPr>
        <p:spPr>
          <a:xfrm>
            <a:off x="1149350" y="604838"/>
            <a:ext cx="6845300" cy="3851275"/>
          </a:xfrm>
        </p:spPr>
      </p:sp>
      <p:sp>
        <p:nvSpPr>
          <p:cNvPr id="3" name="Notes Placeholder 2">
            <a:extLst>
              <a:ext uri="{FF2B5EF4-FFF2-40B4-BE49-F238E27FC236}">
                <a16:creationId xmlns:a16="http://schemas.microsoft.com/office/drawing/2014/main" id="{1801F00C-58EC-C344-0637-9025356F2E76}"/>
              </a:ext>
            </a:extLst>
          </p:cNvPr>
          <p:cNvSpPr>
            <a:spLocks noGrp="1"/>
          </p:cNvSpPr>
          <p:nvPr>
            <p:ph type="body" idx="1"/>
          </p:nvPr>
        </p:nvSpPr>
        <p:spPr/>
        <p:txBody>
          <a:bodyPr/>
          <a:lstStyle/>
          <a:p>
            <a:r>
              <a:rPr lang="en-US"/>
              <a:t>To </a:t>
            </a:r>
            <a:endParaRPr lang="en-GB"/>
          </a:p>
        </p:txBody>
      </p:sp>
    </p:spTree>
    <p:extLst>
      <p:ext uri="{BB962C8B-B14F-4D97-AF65-F5344CB8AC3E}">
        <p14:creationId xmlns:p14="http://schemas.microsoft.com/office/powerpoint/2010/main" val="126989287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8DCAAF-CB43-B0D3-5722-9DD288DCA68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12D3476-D4E8-F478-2A5A-435D6DF42EFF}"/>
              </a:ext>
            </a:extLst>
          </p:cNvPr>
          <p:cNvSpPr>
            <a:spLocks noGrp="1" noRot="1" noChangeAspect="1"/>
          </p:cNvSpPr>
          <p:nvPr>
            <p:ph type="sldImg"/>
          </p:nvPr>
        </p:nvSpPr>
        <p:spPr>
          <a:xfrm>
            <a:off x="1149350" y="604838"/>
            <a:ext cx="6845300" cy="3851275"/>
          </a:xfrm>
        </p:spPr>
      </p:sp>
      <p:sp>
        <p:nvSpPr>
          <p:cNvPr id="3" name="Notes Placeholder 2">
            <a:extLst>
              <a:ext uri="{FF2B5EF4-FFF2-40B4-BE49-F238E27FC236}">
                <a16:creationId xmlns:a16="http://schemas.microsoft.com/office/drawing/2014/main" id="{1801F00C-58EC-C344-0637-9025356F2E76}"/>
              </a:ext>
            </a:extLst>
          </p:cNvPr>
          <p:cNvSpPr>
            <a:spLocks noGrp="1"/>
          </p:cNvSpPr>
          <p:nvPr>
            <p:ph type="body" idx="1"/>
          </p:nvPr>
        </p:nvSpPr>
        <p:spPr/>
        <p:txBody>
          <a:bodyPr/>
          <a:lstStyle/>
          <a:p>
            <a:r>
              <a:rPr lang="en-US"/>
              <a:t>To </a:t>
            </a:r>
            <a:endParaRPr lang="en-GB"/>
          </a:p>
        </p:txBody>
      </p:sp>
    </p:spTree>
    <p:extLst>
      <p:ext uri="{BB962C8B-B14F-4D97-AF65-F5344CB8AC3E}">
        <p14:creationId xmlns:p14="http://schemas.microsoft.com/office/powerpoint/2010/main" val="40391567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8DCAAF-CB43-B0D3-5722-9DD288DCA68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12D3476-D4E8-F478-2A5A-435D6DF42EFF}"/>
              </a:ext>
            </a:extLst>
          </p:cNvPr>
          <p:cNvSpPr>
            <a:spLocks noGrp="1" noRot="1" noChangeAspect="1"/>
          </p:cNvSpPr>
          <p:nvPr>
            <p:ph type="sldImg"/>
          </p:nvPr>
        </p:nvSpPr>
        <p:spPr>
          <a:xfrm>
            <a:off x="1149350" y="604838"/>
            <a:ext cx="6845300" cy="3851275"/>
          </a:xfrm>
        </p:spPr>
      </p:sp>
      <p:sp>
        <p:nvSpPr>
          <p:cNvPr id="3" name="Notes Placeholder 2">
            <a:extLst>
              <a:ext uri="{FF2B5EF4-FFF2-40B4-BE49-F238E27FC236}">
                <a16:creationId xmlns:a16="http://schemas.microsoft.com/office/drawing/2014/main" id="{1801F00C-58EC-C344-0637-9025356F2E76}"/>
              </a:ext>
            </a:extLst>
          </p:cNvPr>
          <p:cNvSpPr>
            <a:spLocks noGrp="1"/>
          </p:cNvSpPr>
          <p:nvPr>
            <p:ph type="body" idx="1"/>
          </p:nvPr>
        </p:nvSpPr>
        <p:spPr/>
        <p:txBody>
          <a:bodyPr/>
          <a:lstStyle/>
          <a:p>
            <a:r>
              <a:rPr lang="en-US"/>
              <a:t>To </a:t>
            </a:r>
            <a:endParaRPr lang="en-GB"/>
          </a:p>
        </p:txBody>
      </p:sp>
    </p:spTree>
    <p:extLst>
      <p:ext uri="{BB962C8B-B14F-4D97-AF65-F5344CB8AC3E}">
        <p14:creationId xmlns:p14="http://schemas.microsoft.com/office/powerpoint/2010/main" val="23469538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2DFF85-98F6-787A-A253-16316B129A2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3BB99FF-56C0-4A45-4B22-245906145C0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FF50719-5E08-CD91-0EF9-A0A75AAA6F45}"/>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14323178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29920670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20785011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35971108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33008482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04838"/>
            <a:ext cx="6845300" cy="3851275"/>
          </a:xfrm>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41705461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04838"/>
            <a:ext cx="6845300" cy="3851275"/>
          </a:xfrm>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13725271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Master" Target="../slideMasters/slideMaster1.xml"/><Relationship Id="rId4" Type="http://schemas.openxmlformats.org/officeDocument/2006/relationships/chart" Target="../charts/chart3.xml"/></Relationships>
</file>

<file path=ppt/slideLayouts/_rels/slideLayout16.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chart" Target="../charts/chart4.xml"/><Relationship Id="rId1" Type="http://schemas.openxmlformats.org/officeDocument/2006/relationships/slideMaster" Target="../slideMasters/slideMaster1.xml"/><Relationship Id="rId4" Type="http://schemas.openxmlformats.org/officeDocument/2006/relationships/chart" Target="../charts/chart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tif"/><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chart" Target="../charts/chart7.xml"/><Relationship Id="rId1" Type="http://schemas.openxmlformats.org/officeDocument/2006/relationships/slideMaster" Target="../slideMasters/slideMaster2.xml"/><Relationship Id="rId4" Type="http://schemas.openxmlformats.org/officeDocument/2006/relationships/chart" Target="../charts/chart9.xml"/></Relationships>
</file>

<file path=ppt/slideLayouts/_rels/slideLayout36.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chart" Target="../charts/chart10.xml"/><Relationship Id="rId1" Type="http://schemas.openxmlformats.org/officeDocument/2006/relationships/slideMaster" Target="../slideMasters/slideMaster2.xml"/><Relationship Id="rId4" Type="http://schemas.openxmlformats.org/officeDocument/2006/relationships/chart" Target="../charts/chart1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2" name="Title 31"/>
          <p:cNvSpPr>
            <a:spLocks noGrp="1"/>
          </p:cNvSpPr>
          <p:nvPr>
            <p:ph type="title" hasCustomPrompt="1"/>
          </p:nvPr>
        </p:nvSpPr>
        <p:spPr>
          <a:xfrm>
            <a:off x="97536" y="1341121"/>
            <a:ext cx="8766047" cy="1546792"/>
          </a:xfrm>
        </p:spPr>
        <p:txBody>
          <a:bodyPr>
            <a:noAutofit/>
          </a:bodyPr>
          <a:lstStyle>
            <a:lvl1pPr>
              <a:defRPr sz="6800">
                <a:solidFill>
                  <a:srgbClr val="1F355E"/>
                </a:solidFill>
                <a:latin typeface="Arial Black" panose="020B0A04020102020204" pitchFamily="34" charset="0"/>
              </a:defRPr>
            </a:lvl1pPr>
          </a:lstStyle>
          <a:p>
            <a:r>
              <a:rPr lang="en-US"/>
              <a:t>Presentation title</a:t>
            </a:r>
            <a:endParaRPr lang="en-GB"/>
          </a:p>
        </p:txBody>
      </p:sp>
      <p:sp>
        <p:nvSpPr>
          <p:cNvPr id="34" name="Text Placeholder 33"/>
          <p:cNvSpPr>
            <a:spLocks noGrp="1"/>
          </p:cNvSpPr>
          <p:nvPr>
            <p:ph type="body" sz="quarter" idx="10" hasCustomPrompt="1"/>
          </p:nvPr>
        </p:nvSpPr>
        <p:spPr>
          <a:xfrm>
            <a:off x="628650" y="2887663"/>
            <a:ext cx="7886700" cy="731837"/>
          </a:xfrm>
        </p:spPr>
        <p:txBody>
          <a:bodyPr>
            <a:noAutofit/>
          </a:bodyPr>
          <a:lstStyle>
            <a:lvl1pPr marL="0" indent="0">
              <a:buNone/>
              <a:defRPr sz="5400">
                <a:solidFill>
                  <a:srgbClr val="1F355E"/>
                </a:solidFill>
                <a:latin typeface="Arial Black" panose="020B0A04020102020204" pitchFamily="34" charset="0"/>
              </a:defRPr>
            </a:lvl1pPr>
          </a:lstStyle>
          <a:p>
            <a:pPr lvl="0"/>
            <a:r>
              <a:rPr lang="en-GB">
                <a:latin typeface="Gill Sans MT" panose="020B0502020104020203" pitchFamily="34" charset="0"/>
              </a:rPr>
              <a:t>Subtitle</a:t>
            </a:r>
            <a:endParaRPr lang="en-GB"/>
          </a:p>
        </p:txBody>
      </p:sp>
      <p:pic>
        <p:nvPicPr>
          <p:cNvPr id="5" name="Picture 4">
            <a:extLst>
              <a:ext uri="{FF2B5EF4-FFF2-40B4-BE49-F238E27FC236}">
                <a16:creationId xmlns:a16="http://schemas.microsoft.com/office/drawing/2014/main" id="{1D3D4B50-2289-1F46-B80A-5B1DCF9C9EF4}"/>
              </a:ext>
            </a:extLst>
          </p:cNvPr>
          <p:cNvPicPr>
            <a:picLocks noChangeAspect="1"/>
          </p:cNvPicPr>
          <p:nvPr userDrawn="1"/>
        </p:nvPicPr>
        <p:blipFill>
          <a:blip r:embed="rId2"/>
          <a:stretch>
            <a:fillRect/>
          </a:stretch>
        </p:blipFill>
        <p:spPr>
          <a:xfrm>
            <a:off x="175986" y="3864429"/>
            <a:ext cx="3688400" cy="1140051"/>
          </a:xfrm>
          <a:prstGeom prst="rect">
            <a:avLst/>
          </a:prstGeom>
        </p:spPr>
      </p:pic>
    </p:spTree>
    <p:extLst>
      <p:ext uri="{BB962C8B-B14F-4D97-AF65-F5344CB8AC3E}">
        <p14:creationId xmlns:p14="http://schemas.microsoft.com/office/powerpoint/2010/main" val="1465312259"/>
      </p:ext>
    </p:extLst>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ablet with conten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4" name="officeArt object"/>
          <p:cNvGrpSpPr/>
          <p:nvPr userDrawn="1"/>
        </p:nvGrpSpPr>
        <p:grpSpPr>
          <a:xfrm>
            <a:off x="1760706" y="725388"/>
            <a:ext cx="5943600" cy="3346993"/>
            <a:chOff x="-1" y="1157938"/>
            <a:chExt cx="9177875" cy="5168559"/>
          </a:xfrm>
        </p:grpSpPr>
        <p:sp>
          <p:nvSpPr>
            <p:cNvPr id="5" name="Shape 1073741827"/>
            <p:cNvSpPr/>
            <p:nvPr/>
          </p:nvSpPr>
          <p:spPr>
            <a:xfrm>
              <a:off x="1288180" y="1157938"/>
              <a:ext cx="6599344" cy="4661417"/>
            </a:xfrm>
            <a:custGeom>
              <a:avLst/>
              <a:gdLst/>
              <a:ahLst/>
              <a:cxnLst>
                <a:cxn ang="0">
                  <a:pos x="wd2" y="hd2"/>
                </a:cxn>
                <a:cxn ang="5400000">
                  <a:pos x="wd2" y="hd2"/>
                </a:cxn>
                <a:cxn ang="10800000">
                  <a:pos x="wd2" y="hd2"/>
                </a:cxn>
                <a:cxn ang="16200000">
                  <a:pos x="wd2" y="hd2"/>
                </a:cxn>
              </a:cxnLst>
              <a:rect l="0" t="0" r="r" b="b"/>
              <a:pathLst>
                <a:path w="21600" h="21600" extrusionOk="0">
                  <a:moveTo>
                    <a:pt x="1158" y="0"/>
                  </a:moveTo>
                  <a:cubicBezTo>
                    <a:pt x="1078" y="0"/>
                    <a:pt x="1000" y="12"/>
                    <a:pt x="924" y="34"/>
                  </a:cubicBezTo>
                  <a:cubicBezTo>
                    <a:pt x="849" y="56"/>
                    <a:pt x="775" y="89"/>
                    <a:pt x="706" y="131"/>
                  </a:cubicBezTo>
                  <a:cubicBezTo>
                    <a:pt x="567" y="214"/>
                    <a:pt x="443" y="334"/>
                    <a:pt x="338" y="483"/>
                  </a:cubicBezTo>
                  <a:cubicBezTo>
                    <a:pt x="128" y="781"/>
                    <a:pt x="0" y="1194"/>
                    <a:pt x="0" y="1649"/>
                  </a:cubicBezTo>
                  <a:lnTo>
                    <a:pt x="0" y="19951"/>
                  </a:lnTo>
                  <a:cubicBezTo>
                    <a:pt x="0" y="20406"/>
                    <a:pt x="128" y="20819"/>
                    <a:pt x="338" y="21117"/>
                  </a:cubicBezTo>
                  <a:cubicBezTo>
                    <a:pt x="547" y="21415"/>
                    <a:pt x="838" y="21600"/>
                    <a:pt x="1158" y="21600"/>
                  </a:cubicBezTo>
                  <a:lnTo>
                    <a:pt x="20442" y="21600"/>
                  </a:lnTo>
                  <a:cubicBezTo>
                    <a:pt x="20602" y="21600"/>
                    <a:pt x="20754" y="21553"/>
                    <a:pt x="20893" y="21469"/>
                  </a:cubicBezTo>
                  <a:cubicBezTo>
                    <a:pt x="21031" y="21386"/>
                    <a:pt x="21156" y="21266"/>
                    <a:pt x="21261" y="21117"/>
                  </a:cubicBezTo>
                  <a:cubicBezTo>
                    <a:pt x="21470" y="20819"/>
                    <a:pt x="21600" y="20406"/>
                    <a:pt x="21600" y="19951"/>
                  </a:cubicBezTo>
                  <a:lnTo>
                    <a:pt x="21600" y="1649"/>
                  </a:lnTo>
                  <a:cubicBezTo>
                    <a:pt x="21600" y="1194"/>
                    <a:pt x="21470" y="781"/>
                    <a:pt x="21261" y="483"/>
                  </a:cubicBezTo>
                  <a:cubicBezTo>
                    <a:pt x="21051" y="185"/>
                    <a:pt x="20762" y="0"/>
                    <a:pt x="20442" y="0"/>
                  </a:cubicBezTo>
                  <a:lnTo>
                    <a:pt x="1158" y="0"/>
                  </a:lnTo>
                  <a:close/>
                  <a:moveTo>
                    <a:pt x="1976" y="1351"/>
                  </a:moveTo>
                  <a:lnTo>
                    <a:pt x="19764" y="1351"/>
                  </a:lnTo>
                  <a:lnTo>
                    <a:pt x="19764" y="20278"/>
                  </a:lnTo>
                  <a:lnTo>
                    <a:pt x="1976" y="20278"/>
                  </a:lnTo>
                  <a:lnTo>
                    <a:pt x="1976" y="1351"/>
                  </a:lnTo>
                  <a:close/>
                  <a:moveTo>
                    <a:pt x="989" y="10062"/>
                  </a:moveTo>
                  <a:cubicBezTo>
                    <a:pt x="1123" y="10062"/>
                    <a:pt x="1256" y="10135"/>
                    <a:pt x="1357" y="10279"/>
                  </a:cubicBezTo>
                  <a:cubicBezTo>
                    <a:pt x="1561" y="10567"/>
                    <a:pt x="1561" y="11033"/>
                    <a:pt x="1357" y="11321"/>
                  </a:cubicBezTo>
                  <a:cubicBezTo>
                    <a:pt x="1154" y="11609"/>
                    <a:pt x="825" y="11609"/>
                    <a:pt x="621" y="11321"/>
                  </a:cubicBezTo>
                  <a:cubicBezTo>
                    <a:pt x="418" y="11033"/>
                    <a:pt x="418" y="10567"/>
                    <a:pt x="621" y="10279"/>
                  </a:cubicBezTo>
                  <a:cubicBezTo>
                    <a:pt x="723" y="10135"/>
                    <a:pt x="856" y="10062"/>
                    <a:pt x="989" y="10062"/>
                  </a:cubicBezTo>
                  <a:close/>
                  <a:moveTo>
                    <a:pt x="20630" y="10423"/>
                  </a:moveTo>
                  <a:cubicBezTo>
                    <a:pt x="20698" y="10423"/>
                    <a:pt x="20766" y="10460"/>
                    <a:pt x="20818" y="10534"/>
                  </a:cubicBezTo>
                  <a:cubicBezTo>
                    <a:pt x="20921" y="10681"/>
                    <a:pt x="20921" y="10919"/>
                    <a:pt x="20818" y="11066"/>
                  </a:cubicBezTo>
                  <a:cubicBezTo>
                    <a:pt x="20714" y="11213"/>
                    <a:pt x="20544" y="11213"/>
                    <a:pt x="20440" y="11066"/>
                  </a:cubicBezTo>
                  <a:cubicBezTo>
                    <a:pt x="20336" y="10919"/>
                    <a:pt x="20336" y="10681"/>
                    <a:pt x="20440" y="10534"/>
                  </a:cubicBezTo>
                  <a:cubicBezTo>
                    <a:pt x="20492" y="10460"/>
                    <a:pt x="20561" y="10423"/>
                    <a:pt x="20630" y="10423"/>
                  </a:cubicBezTo>
                  <a:close/>
                </a:path>
              </a:pathLst>
            </a:custGeom>
            <a:solidFill>
              <a:schemeClr val="accent1"/>
            </a:solidFill>
            <a:ln w="12700" cap="flat">
              <a:noFill/>
              <a:miter lim="400000"/>
            </a:ln>
            <a:effectLst/>
          </p:spPr>
          <p:txBody>
            <a:bodyPr/>
            <a:lstStyle/>
            <a:p>
              <a:endParaRPr lang="en-GB"/>
            </a:p>
          </p:txBody>
        </p:sp>
        <p:grpSp>
          <p:nvGrpSpPr>
            <p:cNvPr id="6" name="Group 5"/>
            <p:cNvGrpSpPr/>
            <p:nvPr/>
          </p:nvGrpSpPr>
          <p:grpSpPr>
            <a:xfrm>
              <a:off x="-1" y="3607210"/>
              <a:ext cx="9177875" cy="2719287"/>
              <a:chOff x="-1" y="0"/>
              <a:chExt cx="9177875" cy="2719285"/>
            </a:xfrm>
          </p:grpSpPr>
          <p:sp>
            <p:nvSpPr>
              <p:cNvPr id="7" name="Shape 1073741839"/>
              <p:cNvSpPr/>
              <p:nvPr/>
            </p:nvSpPr>
            <p:spPr>
              <a:xfrm>
                <a:off x="-1" y="0"/>
                <a:ext cx="2323514" cy="2719285"/>
              </a:xfrm>
              <a:custGeom>
                <a:avLst/>
                <a:gdLst/>
                <a:ahLst/>
                <a:cxnLst>
                  <a:cxn ang="0">
                    <a:pos x="wd2" y="hd2"/>
                  </a:cxn>
                  <a:cxn ang="5400000">
                    <a:pos x="wd2" y="hd2"/>
                  </a:cxn>
                  <a:cxn ang="10800000">
                    <a:pos x="wd2" y="hd2"/>
                  </a:cxn>
                  <a:cxn ang="16200000">
                    <a:pos x="wd2" y="hd2"/>
                  </a:cxn>
                </a:cxnLst>
                <a:rect l="0" t="0" r="r" b="b"/>
                <a:pathLst>
                  <a:path w="21180" h="20202" extrusionOk="0">
                    <a:moveTo>
                      <a:pt x="20470" y="3582"/>
                    </a:moveTo>
                    <a:cubicBezTo>
                      <a:pt x="21039" y="3923"/>
                      <a:pt x="21232" y="4506"/>
                      <a:pt x="21168" y="5051"/>
                    </a:cubicBezTo>
                    <a:cubicBezTo>
                      <a:pt x="21041" y="6126"/>
                      <a:pt x="20014" y="6919"/>
                      <a:pt x="19040" y="7650"/>
                    </a:cubicBezTo>
                    <a:cubicBezTo>
                      <a:pt x="17446" y="8845"/>
                      <a:pt x="15851" y="10066"/>
                      <a:pt x="14684" y="11563"/>
                    </a:cubicBezTo>
                    <a:cubicBezTo>
                      <a:pt x="11411" y="15760"/>
                      <a:pt x="8859" y="21600"/>
                      <a:pt x="3511" y="19899"/>
                    </a:cubicBezTo>
                    <a:cubicBezTo>
                      <a:pt x="1671" y="19314"/>
                      <a:pt x="642" y="17800"/>
                      <a:pt x="241" y="16207"/>
                    </a:cubicBezTo>
                    <a:cubicBezTo>
                      <a:pt x="-368" y="13786"/>
                      <a:pt x="280" y="11391"/>
                      <a:pt x="1031" y="9060"/>
                    </a:cubicBezTo>
                    <a:cubicBezTo>
                      <a:pt x="1728" y="6896"/>
                      <a:pt x="2565" y="4619"/>
                      <a:pt x="4639" y="3059"/>
                    </a:cubicBezTo>
                    <a:cubicBezTo>
                      <a:pt x="5943" y="2079"/>
                      <a:pt x="7597" y="1506"/>
                      <a:pt x="9224" y="935"/>
                    </a:cubicBezTo>
                    <a:cubicBezTo>
                      <a:pt x="10105" y="626"/>
                      <a:pt x="10985" y="315"/>
                      <a:pt x="11863" y="0"/>
                    </a:cubicBezTo>
                    <a:lnTo>
                      <a:pt x="11860" y="7216"/>
                    </a:lnTo>
                    <a:lnTo>
                      <a:pt x="17582" y="3844"/>
                    </a:lnTo>
                    <a:cubicBezTo>
                      <a:pt x="17969" y="3598"/>
                      <a:pt x="18416" y="3449"/>
                      <a:pt x="18889" y="3379"/>
                    </a:cubicBezTo>
                    <a:cubicBezTo>
                      <a:pt x="19419" y="3300"/>
                      <a:pt x="20022" y="3314"/>
                      <a:pt x="20470" y="3582"/>
                    </a:cubicBezTo>
                    <a:close/>
                  </a:path>
                </a:pathLst>
              </a:custGeom>
              <a:solidFill>
                <a:srgbClr val="B9B9B9"/>
              </a:solidFill>
              <a:ln w="12700" cap="flat">
                <a:noFill/>
                <a:miter lim="400000"/>
              </a:ln>
              <a:effectLst/>
            </p:spPr>
            <p:txBody>
              <a:bodyPr/>
              <a:lstStyle/>
              <a:p>
                <a:endParaRPr lang="en-GB"/>
              </a:p>
            </p:txBody>
          </p:sp>
          <p:sp>
            <p:nvSpPr>
              <p:cNvPr id="8" name="Shape 1073741840"/>
              <p:cNvSpPr/>
              <p:nvPr/>
            </p:nvSpPr>
            <p:spPr>
              <a:xfrm flipH="1">
                <a:off x="6854361" y="0"/>
                <a:ext cx="2323513" cy="2719285"/>
              </a:xfrm>
              <a:custGeom>
                <a:avLst/>
                <a:gdLst/>
                <a:ahLst/>
                <a:cxnLst>
                  <a:cxn ang="0">
                    <a:pos x="wd2" y="hd2"/>
                  </a:cxn>
                  <a:cxn ang="5400000">
                    <a:pos x="wd2" y="hd2"/>
                  </a:cxn>
                  <a:cxn ang="10800000">
                    <a:pos x="wd2" y="hd2"/>
                  </a:cxn>
                  <a:cxn ang="16200000">
                    <a:pos x="wd2" y="hd2"/>
                  </a:cxn>
                </a:cxnLst>
                <a:rect l="0" t="0" r="r" b="b"/>
                <a:pathLst>
                  <a:path w="21180" h="20202" extrusionOk="0">
                    <a:moveTo>
                      <a:pt x="20470" y="3582"/>
                    </a:moveTo>
                    <a:cubicBezTo>
                      <a:pt x="21039" y="3923"/>
                      <a:pt x="21232" y="4506"/>
                      <a:pt x="21168" y="5051"/>
                    </a:cubicBezTo>
                    <a:cubicBezTo>
                      <a:pt x="21041" y="6126"/>
                      <a:pt x="20014" y="6919"/>
                      <a:pt x="19040" y="7650"/>
                    </a:cubicBezTo>
                    <a:cubicBezTo>
                      <a:pt x="17446" y="8845"/>
                      <a:pt x="15851" y="10066"/>
                      <a:pt x="14684" y="11563"/>
                    </a:cubicBezTo>
                    <a:cubicBezTo>
                      <a:pt x="11411" y="15760"/>
                      <a:pt x="8859" y="21600"/>
                      <a:pt x="3511" y="19899"/>
                    </a:cubicBezTo>
                    <a:cubicBezTo>
                      <a:pt x="1671" y="19314"/>
                      <a:pt x="642" y="17800"/>
                      <a:pt x="241" y="16207"/>
                    </a:cubicBezTo>
                    <a:cubicBezTo>
                      <a:pt x="-368" y="13786"/>
                      <a:pt x="280" y="11391"/>
                      <a:pt x="1031" y="9060"/>
                    </a:cubicBezTo>
                    <a:cubicBezTo>
                      <a:pt x="1728" y="6896"/>
                      <a:pt x="2565" y="4619"/>
                      <a:pt x="4639" y="3059"/>
                    </a:cubicBezTo>
                    <a:cubicBezTo>
                      <a:pt x="5943" y="2079"/>
                      <a:pt x="7597" y="1506"/>
                      <a:pt x="9224" y="935"/>
                    </a:cubicBezTo>
                    <a:cubicBezTo>
                      <a:pt x="10105" y="626"/>
                      <a:pt x="10985" y="315"/>
                      <a:pt x="11863" y="0"/>
                    </a:cubicBezTo>
                    <a:lnTo>
                      <a:pt x="11860" y="7216"/>
                    </a:lnTo>
                    <a:lnTo>
                      <a:pt x="17582" y="3844"/>
                    </a:lnTo>
                    <a:cubicBezTo>
                      <a:pt x="17969" y="3598"/>
                      <a:pt x="18416" y="3449"/>
                      <a:pt x="18889" y="3379"/>
                    </a:cubicBezTo>
                    <a:cubicBezTo>
                      <a:pt x="19419" y="3300"/>
                      <a:pt x="20022" y="3314"/>
                      <a:pt x="20470" y="3582"/>
                    </a:cubicBezTo>
                    <a:close/>
                  </a:path>
                </a:pathLst>
              </a:custGeom>
              <a:solidFill>
                <a:srgbClr val="B9B9B9"/>
              </a:solidFill>
              <a:ln w="12700" cap="flat">
                <a:noFill/>
                <a:miter lim="400000"/>
              </a:ln>
              <a:effectLst/>
            </p:spPr>
            <p:txBody>
              <a:bodyPr/>
              <a:lstStyle/>
              <a:p>
                <a:endParaRPr lang="en-GB"/>
              </a:p>
            </p:txBody>
          </p:sp>
        </p:grpSp>
      </p:grpSp>
      <p:sp>
        <p:nvSpPr>
          <p:cNvPr id="10" name="Content Placeholder 9"/>
          <p:cNvSpPr>
            <a:spLocks noGrp="1"/>
          </p:cNvSpPr>
          <p:nvPr>
            <p:ph sz="quarter" idx="11"/>
          </p:nvPr>
        </p:nvSpPr>
        <p:spPr>
          <a:xfrm>
            <a:off x="3175000" y="1104900"/>
            <a:ext cx="3187700" cy="2260600"/>
          </a:xfrm>
        </p:spPr>
        <p:txBody>
          <a:bodyPr/>
          <a:lstStyle>
            <a:lvl1pPr marL="0" indent="0">
              <a:buNone/>
              <a:defRPr/>
            </a:lvl1pPr>
          </a:lstStyle>
          <a:p>
            <a:pPr lvl="0"/>
            <a:endParaRPr lang="en-GB"/>
          </a:p>
        </p:txBody>
      </p:sp>
    </p:spTree>
    <p:extLst>
      <p:ext uri="{BB962C8B-B14F-4D97-AF65-F5344CB8AC3E}">
        <p14:creationId xmlns:p14="http://schemas.microsoft.com/office/powerpoint/2010/main" val="2864610042"/>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Laptop with conten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sp>
        <p:nvSpPr>
          <p:cNvPr id="4" name="officeArt object"/>
          <p:cNvSpPr/>
          <p:nvPr userDrawn="1"/>
        </p:nvSpPr>
        <p:spPr>
          <a:xfrm>
            <a:off x="1760706" y="580822"/>
            <a:ext cx="6076150" cy="3597478"/>
          </a:xfrm>
          <a:custGeom>
            <a:avLst/>
            <a:gdLst/>
            <a:ahLst/>
            <a:cxnLst>
              <a:cxn ang="0">
                <a:pos x="wd2" y="hd2"/>
              </a:cxn>
              <a:cxn ang="5400000">
                <a:pos x="wd2" y="hd2"/>
              </a:cxn>
              <a:cxn ang="10800000">
                <a:pos x="wd2" y="hd2"/>
              </a:cxn>
              <a:cxn ang="16200000">
                <a:pos x="wd2" y="hd2"/>
              </a:cxn>
            </a:cxnLst>
            <a:rect l="0" t="0" r="r" b="b"/>
            <a:pathLst>
              <a:path w="21600" h="21600" extrusionOk="0">
                <a:moveTo>
                  <a:pt x="2792" y="0"/>
                </a:moveTo>
                <a:cubicBezTo>
                  <a:pt x="2468" y="0"/>
                  <a:pt x="2205" y="476"/>
                  <a:pt x="2205" y="1065"/>
                </a:cubicBezTo>
                <a:lnTo>
                  <a:pt x="2205" y="19736"/>
                </a:lnTo>
                <a:lnTo>
                  <a:pt x="0" y="19736"/>
                </a:lnTo>
                <a:cubicBezTo>
                  <a:pt x="38" y="20777"/>
                  <a:pt x="516" y="21600"/>
                  <a:pt x="1100" y="21600"/>
                </a:cubicBezTo>
                <a:lnTo>
                  <a:pt x="10799" y="21600"/>
                </a:lnTo>
                <a:lnTo>
                  <a:pt x="20500" y="21600"/>
                </a:lnTo>
                <a:cubicBezTo>
                  <a:pt x="21084" y="21600"/>
                  <a:pt x="21562" y="20777"/>
                  <a:pt x="21600" y="19736"/>
                </a:cubicBezTo>
                <a:lnTo>
                  <a:pt x="19400" y="19736"/>
                </a:lnTo>
                <a:lnTo>
                  <a:pt x="19400" y="1065"/>
                </a:lnTo>
                <a:cubicBezTo>
                  <a:pt x="19400" y="476"/>
                  <a:pt x="19138" y="0"/>
                  <a:pt x="18813" y="0"/>
                </a:cubicBezTo>
                <a:lnTo>
                  <a:pt x="10803" y="0"/>
                </a:lnTo>
                <a:lnTo>
                  <a:pt x="2792" y="0"/>
                </a:lnTo>
                <a:close/>
                <a:moveTo>
                  <a:pt x="10780" y="265"/>
                </a:moveTo>
                <a:cubicBezTo>
                  <a:pt x="10849" y="265"/>
                  <a:pt x="10907" y="367"/>
                  <a:pt x="10907" y="493"/>
                </a:cubicBezTo>
                <a:cubicBezTo>
                  <a:pt x="10907" y="618"/>
                  <a:pt x="10849" y="720"/>
                  <a:pt x="10780" y="720"/>
                </a:cubicBezTo>
                <a:cubicBezTo>
                  <a:pt x="10711" y="720"/>
                  <a:pt x="10655" y="618"/>
                  <a:pt x="10655" y="493"/>
                </a:cubicBezTo>
                <a:cubicBezTo>
                  <a:pt x="10655" y="367"/>
                  <a:pt x="10711" y="265"/>
                  <a:pt x="10780" y="265"/>
                </a:cubicBezTo>
                <a:close/>
                <a:moveTo>
                  <a:pt x="2792" y="1065"/>
                </a:moveTo>
                <a:lnTo>
                  <a:pt x="10803" y="1065"/>
                </a:lnTo>
                <a:lnTo>
                  <a:pt x="18813" y="1065"/>
                </a:lnTo>
                <a:lnTo>
                  <a:pt x="18813" y="1333"/>
                </a:lnTo>
                <a:lnTo>
                  <a:pt x="18813" y="19316"/>
                </a:lnTo>
                <a:lnTo>
                  <a:pt x="18813" y="19581"/>
                </a:lnTo>
                <a:lnTo>
                  <a:pt x="10803" y="19581"/>
                </a:lnTo>
                <a:lnTo>
                  <a:pt x="2792" y="19581"/>
                </a:lnTo>
                <a:lnTo>
                  <a:pt x="2792" y="19316"/>
                </a:lnTo>
                <a:lnTo>
                  <a:pt x="2792" y="1333"/>
                </a:lnTo>
                <a:lnTo>
                  <a:pt x="2792" y="1065"/>
                </a:lnTo>
                <a:close/>
              </a:path>
            </a:pathLst>
          </a:custGeom>
          <a:solidFill>
            <a:schemeClr val="accent1"/>
          </a:solidFill>
          <a:ln w="12700" cap="flat">
            <a:noFill/>
            <a:miter lim="400000"/>
          </a:ln>
          <a:effectLst/>
        </p:spPr>
        <p:txBody>
          <a:bodyPr/>
          <a:lstStyle/>
          <a:p>
            <a:endParaRPr lang="en-GB"/>
          </a:p>
        </p:txBody>
      </p:sp>
      <p:sp>
        <p:nvSpPr>
          <p:cNvPr id="6" name="Content Placeholder 5"/>
          <p:cNvSpPr>
            <a:spLocks noGrp="1"/>
          </p:cNvSpPr>
          <p:nvPr>
            <p:ph sz="quarter" idx="11"/>
          </p:nvPr>
        </p:nvSpPr>
        <p:spPr>
          <a:xfrm>
            <a:off x="2730500" y="939800"/>
            <a:ext cx="4178300" cy="28067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918607305"/>
      </p:ext>
    </p:extLst>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Digital topic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4" name="Group 3"/>
          <p:cNvGrpSpPr/>
          <p:nvPr userDrawn="1"/>
        </p:nvGrpSpPr>
        <p:grpSpPr>
          <a:xfrm>
            <a:off x="1435100" y="0"/>
            <a:ext cx="6096000" cy="3657507"/>
            <a:chOff x="0" y="0"/>
            <a:chExt cx="8370780" cy="5022652"/>
          </a:xfrm>
        </p:grpSpPr>
        <p:sp>
          <p:nvSpPr>
            <p:cNvPr id="5" name="Shape 277"/>
            <p:cNvSpPr/>
            <p:nvPr userDrawn="1"/>
          </p:nvSpPr>
          <p:spPr>
            <a:xfrm>
              <a:off x="0" y="0"/>
              <a:ext cx="3235524" cy="2630552"/>
            </a:xfrm>
            <a:custGeom>
              <a:avLst/>
              <a:gdLst/>
              <a:ahLst/>
              <a:cxnLst/>
              <a:rect l="0" t="0" r="0" b="0"/>
              <a:pathLst>
                <a:path w="3235524" h="2630552">
                  <a:moveTo>
                    <a:pt x="382422" y="0"/>
                  </a:moveTo>
                  <a:lnTo>
                    <a:pt x="2804465" y="0"/>
                  </a:lnTo>
                  <a:lnTo>
                    <a:pt x="2810454" y="7486"/>
                  </a:lnTo>
                  <a:cubicBezTo>
                    <a:pt x="3235524" y="589995"/>
                    <a:pt x="3181244" y="1375264"/>
                    <a:pt x="2721626" y="1893570"/>
                  </a:cubicBezTo>
                  <a:lnTo>
                    <a:pt x="2860360" y="2630552"/>
                  </a:lnTo>
                  <a:lnTo>
                    <a:pt x="2210949" y="2269594"/>
                  </a:lnTo>
                  <a:cubicBezTo>
                    <a:pt x="1575136" y="2555822"/>
                    <a:pt x="804349" y="2369075"/>
                    <a:pt x="376967" y="1783400"/>
                  </a:cubicBezTo>
                  <a:cubicBezTo>
                    <a:pt x="3221" y="1271224"/>
                    <a:pt x="0" y="601955"/>
                    <a:pt x="317132" y="95521"/>
                  </a:cubicBezTo>
                  <a:lnTo>
                    <a:pt x="382422" y="0"/>
                  </a:lnTo>
                  <a:close/>
                </a:path>
              </a:pathLst>
            </a:custGeom>
            <a:solidFill>
              <a:schemeClr val="accent3"/>
            </a:solidFill>
            <a:ln w="0" cap="flat">
              <a:miter lim="127000"/>
            </a:ln>
          </p:spPr>
          <p:style>
            <a:lnRef idx="0">
              <a:srgbClr val="000000">
                <a:alpha val="0"/>
              </a:srgbClr>
            </a:lnRef>
            <a:fillRef idx="1">
              <a:srgbClr val="999999"/>
            </a:fillRef>
            <a:effectRef idx="0">
              <a:scrgbClr r="0" g="0" b="0"/>
            </a:effectRef>
            <a:fontRef idx="none"/>
          </p:style>
          <p:txBody>
            <a:bodyPr/>
            <a:lstStyle/>
            <a:p>
              <a:endParaRPr lang="en-GB"/>
            </a:p>
          </p:txBody>
        </p:sp>
        <p:sp>
          <p:nvSpPr>
            <p:cNvPr id="6" name="Shape 278"/>
            <p:cNvSpPr/>
            <p:nvPr userDrawn="1"/>
          </p:nvSpPr>
          <p:spPr>
            <a:xfrm>
              <a:off x="3071355" y="1977825"/>
              <a:ext cx="2595017" cy="3044827"/>
            </a:xfrm>
            <a:custGeom>
              <a:avLst/>
              <a:gdLst/>
              <a:ahLst/>
              <a:cxnLst/>
              <a:rect l="0" t="0" r="0" b="0"/>
              <a:pathLst>
                <a:path w="2595017" h="3044827">
                  <a:moveTo>
                    <a:pt x="1251072" y="1419"/>
                  </a:moveTo>
                  <a:cubicBezTo>
                    <a:pt x="1293506" y="0"/>
                    <a:pt x="1336415" y="709"/>
                    <a:pt x="1379686" y="3645"/>
                  </a:cubicBezTo>
                  <a:cubicBezTo>
                    <a:pt x="2072033" y="50612"/>
                    <a:pt x="2595017" y="649715"/>
                    <a:pt x="2548050" y="1342062"/>
                  </a:cubicBezTo>
                  <a:cubicBezTo>
                    <a:pt x="2507337" y="1942206"/>
                    <a:pt x="2051577" y="2414832"/>
                    <a:pt x="1479971" y="2499591"/>
                  </a:cubicBezTo>
                  <a:lnTo>
                    <a:pt x="1173378" y="3044827"/>
                  </a:lnTo>
                  <a:lnTo>
                    <a:pt x="952086" y="2466128"/>
                  </a:lnTo>
                  <a:cubicBezTo>
                    <a:pt x="392328" y="2308113"/>
                    <a:pt x="0" y="1775389"/>
                    <a:pt x="40935" y="1171985"/>
                  </a:cubicBezTo>
                  <a:cubicBezTo>
                    <a:pt x="84967" y="522908"/>
                    <a:pt x="614568" y="22708"/>
                    <a:pt x="1251072" y="1419"/>
                  </a:cubicBezTo>
                  <a:close/>
                </a:path>
              </a:pathLst>
            </a:custGeom>
            <a:ln w="0" cap="flat">
              <a:miter lim="127000"/>
            </a:ln>
          </p:spPr>
          <p:style>
            <a:lnRef idx="0">
              <a:srgbClr val="000000">
                <a:alpha val="0"/>
              </a:srgbClr>
            </a:lnRef>
            <a:fillRef idx="1">
              <a:srgbClr val="3197E0"/>
            </a:fillRef>
            <a:effectRef idx="0">
              <a:scrgbClr r="0" g="0" b="0"/>
            </a:effectRef>
            <a:fontRef idx="none"/>
          </p:style>
          <p:txBody>
            <a:bodyPr/>
            <a:lstStyle/>
            <a:p>
              <a:endParaRPr lang="en-GB"/>
            </a:p>
          </p:txBody>
        </p:sp>
        <p:sp>
          <p:nvSpPr>
            <p:cNvPr id="7" name="Shape 279"/>
            <p:cNvSpPr/>
            <p:nvPr userDrawn="1"/>
          </p:nvSpPr>
          <p:spPr>
            <a:xfrm>
              <a:off x="4375866" y="3410469"/>
              <a:ext cx="81116" cy="110443"/>
            </a:xfrm>
            <a:custGeom>
              <a:avLst/>
              <a:gdLst/>
              <a:ahLst/>
              <a:cxnLst/>
              <a:rect l="0" t="0" r="0" b="0"/>
              <a:pathLst>
                <a:path w="81116" h="110443">
                  <a:moveTo>
                    <a:pt x="49803" y="1732"/>
                  </a:moveTo>
                  <a:cubicBezTo>
                    <a:pt x="55010" y="0"/>
                    <a:pt x="60846" y="155"/>
                    <a:pt x="66140" y="2808"/>
                  </a:cubicBezTo>
                  <a:cubicBezTo>
                    <a:pt x="76731" y="8106"/>
                    <a:pt x="81116" y="21024"/>
                    <a:pt x="75815" y="31614"/>
                  </a:cubicBezTo>
                  <a:lnTo>
                    <a:pt x="43783" y="95678"/>
                  </a:lnTo>
                  <a:cubicBezTo>
                    <a:pt x="38481" y="106275"/>
                    <a:pt x="25570" y="110443"/>
                    <a:pt x="14976" y="105137"/>
                  </a:cubicBezTo>
                  <a:cubicBezTo>
                    <a:pt x="4385" y="99831"/>
                    <a:pt x="0" y="86920"/>
                    <a:pt x="5302" y="76329"/>
                  </a:cubicBezTo>
                  <a:lnTo>
                    <a:pt x="37334" y="12482"/>
                  </a:lnTo>
                  <a:cubicBezTo>
                    <a:pt x="39987" y="7187"/>
                    <a:pt x="44595" y="3465"/>
                    <a:pt x="49803" y="1732"/>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8" name="Shape 280"/>
            <p:cNvSpPr/>
            <p:nvPr userDrawn="1"/>
          </p:nvSpPr>
          <p:spPr>
            <a:xfrm>
              <a:off x="4324702" y="3384888"/>
              <a:ext cx="81116" cy="110442"/>
            </a:xfrm>
            <a:custGeom>
              <a:avLst/>
              <a:gdLst/>
              <a:ahLst/>
              <a:cxnLst/>
              <a:rect l="0" t="0" r="0" b="0"/>
              <a:pathLst>
                <a:path w="81116" h="110442">
                  <a:moveTo>
                    <a:pt x="49802" y="1732"/>
                  </a:moveTo>
                  <a:cubicBezTo>
                    <a:pt x="55010" y="0"/>
                    <a:pt x="60846" y="153"/>
                    <a:pt x="66140" y="2806"/>
                  </a:cubicBezTo>
                  <a:cubicBezTo>
                    <a:pt x="76731" y="8113"/>
                    <a:pt x="81116" y="21024"/>
                    <a:pt x="75815" y="31614"/>
                  </a:cubicBezTo>
                  <a:cubicBezTo>
                    <a:pt x="75815" y="31614"/>
                    <a:pt x="43783" y="95462"/>
                    <a:pt x="43783" y="95462"/>
                  </a:cubicBezTo>
                  <a:cubicBezTo>
                    <a:pt x="38477" y="106045"/>
                    <a:pt x="25566" y="110442"/>
                    <a:pt x="14976" y="105135"/>
                  </a:cubicBezTo>
                  <a:cubicBezTo>
                    <a:pt x="4385" y="99837"/>
                    <a:pt x="0" y="86920"/>
                    <a:pt x="5302" y="76329"/>
                  </a:cubicBezTo>
                  <a:lnTo>
                    <a:pt x="37334" y="12480"/>
                  </a:lnTo>
                  <a:cubicBezTo>
                    <a:pt x="39984" y="7186"/>
                    <a:pt x="44595" y="3465"/>
                    <a:pt x="49802" y="1732"/>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9" name="Shape 281"/>
            <p:cNvSpPr/>
            <p:nvPr userDrawn="1"/>
          </p:nvSpPr>
          <p:spPr>
            <a:xfrm>
              <a:off x="4273748" y="3359305"/>
              <a:ext cx="80906" cy="110435"/>
            </a:xfrm>
            <a:custGeom>
              <a:avLst/>
              <a:gdLst/>
              <a:ahLst/>
              <a:cxnLst/>
              <a:rect l="0" t="0" r="0" b="0"/>
              <a:pathLst>
                <a:path w="80906" h="110435">
                  <a:moveTo>
                    <a:pt x="49591" y="1732"/>
                  </a:moveTo>
                  <a:cubicBezTo>
                    <a:pt x="54799" y="0"/>
                    <a:pt x="60632" y="155"/>
                    <a:pt x="65930" y="2808"/>
                  </a:cubicBezTo>
                  <a:cubicBezTo>
                    <a:pt x="76520" y="8113"/>
                    <a:pt x="80906" y="21024"/>
                    <a:pt x="75603" y="31614"/>
                  </a:cubicBezTo>
                  <a:cubicBezTo>
                    <a:pt x="75603" y="31614"/>
                    <a:pt x="43573" y="95463"/>
                    <a:pt x="43573" y="95463"/>
                  </a:cubicBezTo>
                  <a:cubicBezTo>
                    <a:pt x="38266" y="106052"/>
                    <a:pt x="25355" y="110435"/>
                    <a:pt x="14765" y="105137"/>
                  </a:cubicBezTo>
                  <a:cubicBezTo>
                    <a:pt x="4175" y="99825"/>
                    <a:pt x="0" y="86920"/>
                    <a:pt x="5306" y="76329"/>
                  </a:cubicBezTo>
                  <a:lnTo>
                    <a:pt x="37122" y="12481"/>
                  </a:lnTo>
                  <a:cubicBezTo>
                    <a:pt x="39774" y="7186"/>
                    <a:pt x="44384" y="3465"/>
                    <a:pt x="49591" y="1732"/>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10" name="Shape 282"/>
            <p:cNvSpPr/>
            <p:nvPr userDrawn="1"/>
          </p:nvSpPr>
          <p:spPr>
            <a:xfrm>
              <a:off x="4222584" y="3333722"/>
              <a:ext cx="80906" cy="110443"/>
            </a:xfrm>
            <a:custGeom>
              <a:avLst/>
              <a:gdLst/>
              <a:ahLst/>
              <a:cxnLst/>
              <a:rect l="0" t="0" r="0" b="0"/>
              <a:pathLst>
                <a:path w="80906" h="110443">
                  <a:moveTo>
                    <a:pt x="49591" y="1734"/>
                  </a:moveTo>
                  <a:cubicBezTo>
                    <a:pt x="54799" y="0"/>
                    <a:pt x="60634" y="159"/>
                    <a:pt x="65929" y="2808"/>
                  </a:cubicBezTo>
                  <a:cubicBezTo>
                    <a:pt x="76520" y="8114"/>
                    <a:pt x="80906" y="21025"/>
                    <a:pt x="75603" y="31616"/>
                  </a:cubicBezTo>
                  <a:cubicBezTo>
                    <a:pt x="75603" y="31616"/>
                    <a:pt x="43571" y="95463"/>
                    <a:pt x="43572" y="95463"/>
                  </a:cubicBezTo>
                  <a:cubicBezTo>
                    <a:pt x="38270" y="106054"/>
                    <a:pt x="25355" y="110443"/>
                    <a:pt x="14765" y="105137"/>
                  </a:cubicBezTo>
                  <a:cubicBezTo>
                    <a:pt x="4174" y="99838"/>
                    <a:pt x="0" y="86921"/>
                    <a:pt x="5306" y="76331"/>
                  </a:cubicBezTo>
                  <a:lnTo>
                    <a:pt x="37338" y="12481"/>
                  </a:lnTo>
                  <a:cubicBezTo>
                    <a:pt x="39990" y="7187"/>
                    <a:pt x="44383" y="3466"/>
                    <a:pt x="49591" y="1734"/>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11" name="Shape 283"/>
            <p:cNvSpPr/>
            <p:nvPr userDrawn="1"/>
          </p:nvSpPr>
          <p:spPr>
            <a:xfrm>
              <a:off x="4211336" y="3174867"/>
              <a:ext cx="393491" cy="361781"/>
            </a:xfrm>
            <a:custGeom>
              <a:avLst/>
              <a:gdLst/>
              <a:ahLst/>
              <a:cxnLst/>
              <a:rect l="0" t="0" r="0" b="0"/>
              <a:pathLst>
                <a:path w="393491" h="361781">
                  <a:moveTo>
                    <a:pt x="71373" y="0"/>
                  </a:moveTo>
                  <a:cubicBezTo>
                    <a:pt x="130171" y="0"/>
                    <a:pt x="228736" y="0"/>
                    <a:pt x="228736" y="0"/>
                  </a:cubicBezTo>
                  <a:lnTo>
                    <a:pt x="171552" y="56754"/>
                  </a:lnTo>
                  <a:cubicBezTo>
                    <a:pt x="171552" y="56754"/>
                    <a:pt x="167467" y="124687"/>
                    <a:pt x="178860" y="136080"/>
                  </a:cubicBezTo>
                  <a:cubicBezTo>
                    <a:pt x="189808" y="147028"/>
                    <a:pt x="256468" y="142960"/>
                    <a:pt x="256468" y="142960"/>
                  </a:cubicBezTo>
                  <a:lnTo>
                    <a:pt x="299249" y="103190"/>
                  </a:lnTo>
                  <a:lnTo>
                    <a:pt x="385885" y="257328"/>
                  </a:lnTo>
                  <a:cubicBezTo>
                    <a:pt x="393491" y="271172"/>
                    <a:pt x="390910" y="288851"/>
                    <a:pt x="377071" y="296455"/>
                  </a:cubicBezTo>
                  <a:cubicBezTo>
                    <a:pt x="366950" y="302011"/>
                    <a:pt x="349997" y="293500"/>
                    <a:pt x="338590" y="283126"/>
                  </a:cubicBezTo>
                  <a:lnTo>
                    <a:pt x="333001" y="286135"/>
                  </a:lnTo>
                  <a:cubicBezTo>
                    <a:pt x="335057" y="301264"/>
                    <a:pt x="332114" y="320148"/>
                    <a:pt x="322037" y="325691"/>
                  </a:cubicBezTo>
                  <a:cubicBezTo>
                    <a:pt x="308196" y="333294"/>
                    <a:pt x="290731" y="328141"/>
                    <a:pt x="283125" y="314297"/>
                  </a:cubicBezTo>
                  <a:lnTo>
                    <a:pt x="276890" y="316878"/>
                  </a:lnTo>
                  <a:cubicBezTo>
                    <a:pt x="279620" y="331615"/>
                    <a:pt x="278581" y="348985"/>
                    <a:pt x="268937" y="354283"/>
                  </a:cubicBezTo>
                  <a:cubicBezTo>
                    <a:pt x="255289" y="361781"/>
                    <a:pt x="238219" y="356945"/>
                    <a:pt x="230456" y="343535"/>
                  </a:cubicBezTo>
                  <a:cubicBezTo>
                    <a:pt x="230456" y="343534"/>
                    <a:pt x="259692" y="286135"/>
                    <a:pt x="259692" y="286135"/>
                  </a:cubicBezTo>
                  <a:cubicBezTo>
                    <a:pt x="273838" y="257896"/>
                    <a:pt x="262353" y="223533"/>
                    <a:pt x="234111" y="209389"/>
                  </a:cubicBezTo>
                  <a:lnTo>
                    <a:pt x="93515" y="139090"/>
                  </a:lnTo>
                  <a:cubicBezTo>
                    <a:pt x="65277" y="124954"/>
                    <a:pt x="30912" y="136435"/>
                    <a:pt x="16768" y="164673"/>
                  </a:cubicBezTo>
                  <a:lnTo>
                    <a:pt x="0" y="200144"/>
                  </a:lnTo>
                  <a:cubicBezTo>
                    <a:pt x="0" y="162725"/>
                    <a:pt x="0" y="68263"/>
                    <a:pt x="0" y="42781"/>
                  </a:cubicBezTo>
                  <a:cubicBezTo>
                    <a:pt x="0" y="23485"/>
                    <a:pt x="42412" y="0"/>
                    <a:pt x="71373"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12" name="Shape 284"/>
            <p:cNvSpPr/>
            <p:nvPr userDrawn="1"/>
          </p:nvSpPr>
          <p:spPr>
            <a:xfrm>
              <a:off x="4410287" y="3174771"/>
              <a:ext cx="261531" cy="243450"/>
            </a:xfrm>
            <a:custGeom>
              <a:avLst/>
              <a:gdLst/>
              <a:ahLst/>
              <a:cxnLst/>
              <a:rect l="0" t="0" r="0" b="0"/>
              <a:pathLst>
                <a:path w="261531" h="243450">
                  <a:moveTo>
                    <a:pt x="141990" y="78"/>
                  </a:moveTo>
                  <a:cubicBezTo>
                    <a:pt x="153314" y="103"/>
                    <a:pt x="164807" y="172"/>
                    <a:pt x="175325" y="310"/>
                  </a:cubicBezTo>
                  <a:cubicBezTo>
                    <a:pt x="209879" y="751"/>
                    <a:pt x="232473" y="31021"/>
                    <a:pt x="238313" y="36857"/>
                  </a:cubicBezTo>
                  <a:cubicBezTo>
                    <a:pt x="244597" y="43140"/>
                    <a:pt x="261531" y="71899"/>
                    <a:pt x="261531" y="71899"/>
                  </a:cubicBezTo>
                  <a:cubicBezTo>
                    <a:pt x="261531" y="100493"/>
                    <a:pt x="261514" y="142354"/>
                    <a:pt x="261531" y="229047"/>
                  </a:cubicBezTo>
                  <a:cubicBezTo>
                    <a:pt x="261531" y="243344"/>
                    <a:pt x="218535" y="243450"/>
                    <a:pt x="218535" y="243450"/>
                  </a:cubicBezTo>
                  <a:lnTo>
                    <a:pt x="118140" y="57494"/>
                  </a:lnTo>
                  <a:lnTo>
                    <a:pt x="46984" y="114679"/>
                  </a:lnTo>
                  <a:cubicBezTo>
                    <a:pt x="46984" y="114679"/>
                    <a:pt x="21421" y="118569"/>
                    <a:pt x="11082" y="108229"/>
                  </a:cubicBezTo>
                  <a:cubicBezTo>
                    <a:pt x="0" y="97150"/>
                    <a:pt x="4202" y="71899"/>
                    <a:pt x="4202" y="71899"/>
                  </a:cubicBezTo>
                  <a:lnTo>
                    <a:pt x="18391" y="57494"/>
                  </a:lnTo>
                  <a:lnTo>
                    <a:pt x="75575" y="310"/>
                  </a:lnTo>
                  <a:cubicBezTo>
                    <a:pt x="75575" y="310"/>
                    <a:pt x="108019" y="0"/>
                    <a:pt x="141990" y="78"/>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13" name="Shape 285"/>
            <p:cNvSpPr/>
            <p:nvPr userDrawn="1"/>
          </p:nvSpPr>
          <p:spPr>
            <a:xfrm>
              <a:off x="2781400" y="0"/>
              <a:ext cx="3747372" cy="2489975"/>
            </a:xfrm>
            <a:custGeom>
              <a:avLst/>
              <a:gdLst/>
              <a:ahLst/>
              <a:cxnLst/>
              <a:rect l="0" t="0" r="0" b="0"/>
              <a:pathLst>
                <a:path w="3747372" h="2489975">
                  <a:moveTo>
                    <a:pt x="0" y="0"/>
                  </a:moveTo>
                  <a:lnTo>
                    <a:pt x="3747372" y="0"/>
                  </a:lnTo>
                  <a:lnTo>
                    <a:pt x="3740124" y="165452"/>
                  </a:lnTo>
                  <a:cubicBezTo>
                    <a:pt x="3725179" y="334756"/>
                    <a:pt x="3687230" y="504673"/>
                    <a:pt x="3622891" y="671246"/>
                  </a:cubicBezTo>
                  <a:cubicBezTo>
                    <a:pt x="3297714" y="1513125"/>
                    <a:pt x="2431504" y="1986182"/>
                    <a:pt x="1574818" y="1846876"/>
                  </a:cubicBezTo>
                  <a:lnTo>
                    <a:pt x="910231" y="2489975"/>
                  </a:lnTo>
                  <a:lnTo>
                    <a:pt x="839514" y="1559318"/>
                  </a:lnTo>
                  <a:cubicBezTo>
                    <a:pt x="344157" y="1232264"/>
                    <a:pt x="40077" y="691213"/>
                    <a:pt x="3594" y="112659"/>
                  </a:cubicBezTo>
                  <a:lnTo>
                    <a:pt x="0" y="0"/>
                  </a:lnTo>
                  <a:close/>
                </a:path>
              </a:pathLst>
            </a:custGeom>
            <a:solidFill>
              <a:schemeClr val="accent6"/>
            </a:solidFill>
            <a:ln w="0" cap="flat">
              <a:miter lim="127000"/>
            </a:ln>
          </p:spPr>
          <p:style>
            <a:lnRef idx="0">
              <a:srgbClr val="000000">
                <a:alpha val="0"/>
              </a:srgbClr>
            </a:lnRef>
            <a:fillRef idx="1">
              <a:srgbClr val="B9B9B9"/>
            </a:fillRef>
            <a:effectRef idx="0">
              <a:scrgbClr r="0" g="0" b="0"/>
            </a:effectRef>
            <a:fontRef idx="none"/>
          </p:style>
          <p:txBody>
            <a:bodyPr/>
            <a:lstStyle/>
            <a:p>
              <a:endParaRPr lang="en-GB"/>
            </a:p>
          </p:txBody>
        </p:sp>
        <p:sp>
          <p:nvSpPr>
            <p:cNvPr id="14" name="Shape 286"/>
            <p:cNvSpPr/>
            <p:nvPr userDrawn="1"/>
          </p:nvSpPr>
          <p:spPr>
            <a:xfrm>
              <a:off x="4163344" y="516761"/>
              <a:ext cx="2534727" cy="3057879"/>
            </a:xfrm>
            <a:custGeom>
              <a:avLst/>
              <a:gdLst/>
              <a:ahLst/>
              <a:cxnLst/>
              <a:rect l="0" t="0" r="0" b="0"/>
              <a:pathLst>
                <a:path w="2534727" h="3057879">
                  <a:moveTo>
                    <a:pt x="1290362" y="13284"/>
                  </a:moveTo>
                  <a:cubicBezTo>
                    <a:pt x="1983486" y="26569"/>
                    <a:pt x="2534727" y="599013"/>
                    <a:pt x="2521443" y="1292138"/>
                  </a:cubicBezTo>
                  <a:cubicBezTo>
                    <a:pt x="2509864" y="1896218"/>
                    <a:pt x="2073216" y="2392391"/>
                    <a:pt x="1502422" y="2501121"/>
                  </a:cubicBezTo>
                  <a:lnTo>
                    <a:pt x="1232008" y="3057879"/>
                  </a:lnTo>
                  <a:lnTo>
                    <a:pt x="974150" y="2488656"/>
                  </a:lnTo>
                  <a:cubicBezTo>
                    <a:pt x="412612" y="2354741"/>
                    <a:pt x="0" y="1844848"/>
                    <a:pt x="11516" y="1244031"/>
                  </a:cubicBezTo>
                  <a:cubicBezTo>
                    <a:pt x="24801" y="550907"/>
                    <a:pt x="597239" y="0"/>
                    <a:pt x="1290362" y="13284"/>
                  </a:cubicBezTo>
                  <a:close/>
                </a:path>
              </a:pathLst>
            </a:custGeom>
            <a:solidFill>
              <a:schemeClr val="accent5"/>
            </a:solidFill>
            <a:ln w="0" cap="flat">
              <a:miter lim="127000"/>
            </a:ln>
          </p:spPr>
          <p:style>
            <a:lnRef idx="0">
              <a:srgbClr val="000000">
                <a:alpha val="0"/>
              </a:srgbClr>
            </a:lnRef>
            <a:fillRef idx="1">
              <a:srgbClr val="999999"/>
            </a:fillRef>
            <a:effectRef idx="0">
              <a:scrgbClr r="0" g="0" b="0"/>
            </a:effectRef>
            <a:fontRef idx="none"/>
          </p:style>
          <p:txBody>
            <a:bodyPr/>
            <a:lstStyle/>
            <a:p>
              <a:endParaRPr lang="en-GB"/>
            </a:p>
          </p:txBody>
        </p:sp>
        <p:sp>
          <p:nvSpPr>
            <p:cNvPr id="15" name="Shape 287"/>
            <p:cNvSpPr/>
            <p:nvPr userDrawn="1"/>
          </p:nvSpPr>
          <p:spPr>
            <a:xfrm>
              <a:off x="5155798" y="1224280"/>
              <a:ext cx="197648" cy="359082"/>
            </a:xfrm>
            <a:custGeom>
              <a:avLst/>
              <a:gdLst/>
              <a:ahLst/>
              <a:cxnLst/>
              <a:rect l="0" t="0" r="0" b="0"/>
              <a:pathLst>
                <a:path w="197648" h="359082">
                  <a:moveTo>
                    <a:pt x="197648" y="0"/>
                  </a:moveTo>
                  <a:lnTo>
                    <a:pt x="197648" y="68684"/>
                  </a:lnTo>
                  <a:lnTo>
                    <a:pt x="156155" y="76620"/>
                  </a:lnTo>
                  <a:cubicBezTo>
                    <a:pt x="142751" y="82006"/>
                    <a:pt x="130180" y="90111"/>
                    <a:pt x="119286" y="100938"/>
                  </a:cubicBezTo>
                  <a:cubicBezTo>
                    <a:pt x="75711" y="144223"/>
                    <a:pt x="75480" y="214631"/>
                    <a:pt x="118740" y="258206"/>
                  </a:cubicBezTo>
                  <a:cubicBezTo>
                    <a:pt x="140376" y="279994"/>
                    <a:pt x="168796" y="290942"/>
                    <a:pt x="197254" y="291033"/>
                  </a:cubicBezTo>
                  <a:lnTo>
                    <a:pt x="197648" y="290958"/>
                  </a:lnTo>
                  <a:lnTo>
                    <a:pt x="197648" y="359082"/>
                  </a:lnTo>
                  <a:lnTo>
                    <a:pt x="177905" y="358568"/>
                  </a:lnTo>
                  <a:cubicBezTo>
                    <a:pt x="138456" y="354279"/>
                    <a:pt x="100173" y="336962"/>
                    <a:pt x="70022" y="306610"/>
                  </a:cubicBezTo>
                  <a:cubicBezTo>
                    <a:pt x="0" y="236103"/>
                    <a:pt x="400" y="122240"/>
                    <a:pt x="70882" y="52220"/>
                  </a:cubicBezTo>
                  <a:cubicBezTo>
                    <a:pt x="97318" y="25962"/>
                    <a:pt x="129855" y="9602"/>
                    <a:pt x="163892" y="3126"/>
                  </a:cubicBezTo>
                  <a:lnTo>
                    <a:pt x="197648"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16" name="Shape 288"/>
            <p:cNvSpPr/>
            <p:nvPr userDrawn="1"/>
          </p:nvSpPr>
          <p:spPr>
            <a:xfrm>
              <a:off x="5353446" y="1224224"/>
              <a:ext cx="301162" cy="482884"/>
            </a:xfrm>
            <a:custGeom>
              <a:avLst/>
              <a:gdLst/>
              <a:ahLst/>
              <a:cxnLst/>
              <a:rect l="0" t="0" r="0" b="0"/>
              <a:pathLst>
                <a:path w="301162" h="482884">
                  <a:moveTo>
                    <a:pt x="610" y="0"/>
                  </a:moveTo>
                  <a:cubicBezTo>
                    <a:pt x="46644" y="149"/>
                    <a:pt x="92615" y="17860"/>
                    <a:pt x="127614" y="53100"/>
                  </a:cubicBezTo>
                  <a:cubicBezTo>
                    <a:pt x="187930" y="113854"/>
                    <a:pt x="195850" y="206706"/>
                    <a:pt x="151863" y="276072"/>
                  </a:cubicBezTo>
                  <a:lnTo>
                    <a:pt x="301162" y="426547"/>
                  </a:lnTo>
                  <a:lnTo>
                    <a:pt x="244436" y="482884"/>
                  </a:lnTo>
                  <a:lnTo>
                    <a:pt x="95138" y="332409"/>
                  </a:lnTo>
                  <a:cubicBezTo>
                    <a:pt x="69026" y="348732"/>
                    <a:pt x="39651" y="357729"/>
                    <a:pt x="9954" y="359398"/>
                  </a:cubicBezTo>
                  <a:lnTo>
                    <a:pt x="0" y="359139"/>
                  </a:lnTo>
                  <a:lnTo>
                    <a:pt x="0" y="291014"/>
                  </a:lnTo>
                  <a:lnTo>
                    <a:pt x="41479" y="283081"/>
                  </a:lnTo>
                  <a:cubicBezTo>
                    <a:pt x="54884" y="277696"/>
                    <a:pt x="67455" y="269594"/>
                    <a:pt x="78349" y="258773"/>
                  </a:cubicBezTo>
                  <a:cubicBezTo>
                    <a:pt x="121936" y="215489"/>
                    <a:pt x="122178" y="145079"/>
                    <a:pt x="78894" y="101504"/>
                  </a:cubicBezTo>
                  <a:cubicBezTo>
                    <a:pt x="57258" y="79717"/>
                    <a:pt x="28838" y="68762"/>
                    <a:pt x="380" y="68668"/>
                  </a:cubicBezTo>
                  <a:lnTo>
                    <a:pt x="0" y="68741"/>
                  </a:lnTo>
                  <a:lnTo>
                    <a:pt x="0" y="56"/>
                  </a:lnTo>
                  <a:lnTo>
                    <a:pt x="61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17" name="Shape 289"/>
            <p:cNvSpPr/>
            <p:nvPr userDrawn="1"/>
          </p:nvSpPr>
          <p:spPr>
            <a:xfrm>
              <a:off x="5785377" y="1227"/>
              <a:ext cx="2585403" cy="1231966"/>
            </a:xfrm>
            <a:custGeom>
              <a:avLst/>
              <a:gdLst/>
              <a:ahLst/>
              <a:cxnLst/>
              <a:rect l="0" t="0" r="0" b="0"/>
              <a:pathLst>
                <a:path w="2585403" h="1231966">
                  <a:moveTo>
                    <a:pt x="0" y="0"/>
                  </a:moveTo>
                  <a:lnTo>
                    <a:pt x="2585403" y="0"/>
                  </a:lnTo>
                  <a:cubicBezTo>
                    <a:pt x="2269504" y="530784"/>
                    <a:pt x="1657835" y="813873"/>
                    <a:pt x="1051802" y="715325"/>
                  </a:cubicBezTo>
                  <a:lnTo>
                    <a:pt x="517897" y="1231966"/>
                  </a:lnTo>
                  <a:lnTo>
                    <a:pt x="461085" y="484312"/>
                  </a:lnTo>
                  <a:cubicBezTo>
                    <a:pt x="269210" y="357628"/>
                    <a:pt x="113556" y="190726"/>
                    <a:pt x="0" y="0"/>
                  </a:cubicBezTo>
                  <a:close/>
                </a:path>
              </a:pathLst>
            </a:custGeom>
            <a:solidFill>
              <a:schemeClr val="accent4"/>
            </a:solidFill>
            <a:ln w="0" cap="flat">
              <a:miter lim="127000"/>
            </a:ln>
          </p:spPr>
          <p:style>
            <a:lnRef idx="0">
              <a:srgbClr val="000000">
                <a:alpha val="0"/>
              </a:srgbClr>
            </a:lnRef>
            <a:fillRef idx="1">
              <a:srgbClr val="3483C9"/>
            </a:fillRef>
            <a:effectRef idx="0">
              <a:scrgbClr r="0" g="0" b="0"/>
            </a:effectRef>
            <a:fontRef idx="none"/>
          </p:style>
          <p:txBody>
            <a:bodyPr/>
            <a:lstStyle/>
            <a:p>
              <a:endParaRPr lang="en-GB"/>
            </a:p>
          </p:txBody>
        </p:sp>
        <p:sp>
          <p:nvSpPr>
            <p:cNvPr id="18" name="Shape 290"/>
            <p:cNvSpPr/>
            <p:nvPr userDrawn="1"/>
          </p:nvSpPr>
          <p:spPr>
            <a:xfrm>
              <a:off x="648600" y="842424"/>
              <a:ext cx="2715536" cy="3015393"/>
            </a:xfrm>
            <a:custGeom>
              <a:avLst/>
              <a:gdLst/>
              <a:ahLst/>
              <a:cxnLst/>
              <a:rect l="0" t="0" r="0" b="0"/>
              <a:pathLst>
                <a:path w="2715536" h="3015393">
                  <a:moveTo>
                    <a:pt x="1377957" y="645"/>
                  </a:moveTo>
                  <a:cubicBezTo>
                    <a:pt x="1962315" y="5158"/>
                    <a:pt x="2482436" y="419059"/>
                    <a:pt x="2599533" y="1014857"/>
                  </a:cubicBezTo>
                  <a:cubicBezTo>
                    <a:pt x="2715536" y="1605088"/>
                    <a:pt x="2397631" y="2179570"/>
                    <a:pt x="1867439" y="2409383"/>
                  </a:cubicBezTo>
                  <a:lnTo>
                    <a:pt x="1712411" y="3015393"/>
                  </a:lnTo>
                  <a:lnTo>
                    <a:pt x="1348880" y="2513687"/>
                  </a:lnTo>
                  <a:cubicBezTo>
                    <a:pt x="767299" y="2505932"/>
                    <a:pt x="250459" y="2092903"/>
                    <a:pt x="133826" y="1499463"/>
                  </a:cubicBezTo>
                  <a:cubicBezTo>
                    <a:pt x="0" y="818551"/>
                    <a:pt x="443661" y="158264"/>
                    <a:pt x="1124573" y="24438"/>
                  </a:cubicBezTo>
                  <a:cubicBezTo>
                    <a:pt x="1209686" y="7710"/>
                    <a:pt x="1294477" y="0"/>
                    <a:pt x="1377957" y="645"/>
                  </a:cubicBezTo>
                  <a:close/>
                </a:path>
              </a:pathLst>
            </a:custGeom>
            <a:solidFill>
              <a:schemeClr val="accent1"/>
            </a:solidFill>
            <a:ln w="0" cap="flat">
              <a:miter lim="127000"/>
            </a:ln>
          </p:spPr>
          <p:style>
            <a:lnRef idx="0">
              <a:srgbClr val="000000">
                <a:alpha val="0"/>
              </a:srgbClr>
            </a:lnRef>
            <a:fillRef idx="1">
              <a:srgbClr val="3197E0"/>
            </a:fillRef>
            <a:effectRef idx="0">
              <a:scrgbClr r="0" g="0" b="0"/>
            </a:effectRef>
            <a:fontRef idx="none"/>
          </p:style>
          <p:txBody>
            <a:bodyPr/>
            <a:lstStyle/>
            <a:p>
              <a:endParaRPr lang="en-GB"/>
            </a:p>
          </p:txBody>
        </p:sp>
        <p:sp>
          <p:nvSpPr>
            <p:cNvPr id="19" name="Shape 291"/>
            <p:cNvSpPr/>
            <p:nvPr userDrawn="1"/>
          </p:nvSpPr>
          <p:spPr>
            <a:xfrm>
              <a:off x="1717554" y="1821759"/>
              <a:ext cx="241657" cy="481879"/>
            </a:xfrm>
            <a:custGeom>
              <a:avLst/>
              <a:gdLst/>
              <a:ahLst/>
              <a:cxnLst/>
              <a:rect l="0" t="0" r="0" b="0"/>
              <a:pathLst>
                <a:path w="241657" h="481879">
                  <a:moveTo>
                    <a:pt x="192798" y="0"/>
                  </a:moveTo>
                  <a:cubicBezTo>
                    <a:pt x="192798" y="0"/>
                    <a:pt x="203526" y="17223"/>
                    <a:pt x="219156" y="44888"/>
                  </a:cubicBezTo>
                  <a:cubicBezTo>
                    <a:pt x="219911" y="44799"/>
                    <a:pt x="222907" y="44687"/>
                    <a:pt x="227246" y="44618"/>
                  </a:cubicBezTo>
                  <a:lnTo>
                    <a:pt x="241657" y="44612"/>
                  </a:lnTo>
                  <a:lnTo>
                    <a:pt x="241657" y="153778"/>
                  </a:lnTo>
                  <a:lnTo>
                    <a:pt x="208991" y="159727"/>
                  </a:lnTo>
                  <a:cubicBezTo>
                    <a:pt x="163744" y="177766"/>
                    <a:pt x="141681" y="229075"/>
                    <a:pt x="159720" y="274328"/>
                  </a:cubicBezTo>
                  <a:cubicBezTo>
                    <a:pt x="173250" y="308268"/>
                    <a:pt x="205493" y="329157"/>
                    <a:pt x="239861" y="329870"/>
                  </a:cubicBezTo>
                  <a:lnTo>
                    <a:pt x="241657" y="329543"/>
                  </a:lnTo>
                  <a:lnTo>
                    <a:pt x="241657" y="438927"/>
                  </a:lnTo>
                  <a:lnTo>
                    <a:pt x="239793" y="438928"/>
                  </a:lnTo>
                  <a:cubicBezTo>
                    <a:pt x="227167" y="438738"/>
                    <a:pt x="212533" y="438055"/>
                    <a:pt x="203230" y="436227"/>
                  </a:cubicBezTo>
                  <a:cubicBezTo>
                    <a:pt x="184283" y="464420"/>
                    <a:pt x="170993" y="481879"/>
                    <a:pt x="170993" y="481879"/>
                  </a:cubicBezTo>
                  <a:lnTo>
                    <a:pt x="114386" y="457547"/>
                  </a:lnTo>
                  <a:cubicBezTo>
                    <a:pt x="114386" y="457547"/>
                    <a:pt x="117979" y="435614"/>
                    <a:pt x="125541" y="402161"/>
                  </a:cubicBezTo>
                  <a:cubicBezTo>
                    <a:pt x="109540" y="390543"/>
                    <a:pt x="95390" y="376613"/>
                    <a:pt x="83499" y="360834"/>
                  </a:cubicBezTo>
                  <a:cubicBezTo>
                    <a:pt x="52600" y="368471"/>
                    <a:pt x="32668" y="372451"/>
                    <a:pt x="32668" y="372451"/>
                  </a:cubicBezTo>
                  <a:lnTo>
                    <a:pt x="0" y="290516"/>
                  </a:lnTo>
                  <a:cubicBezTo>
                    <a:pt x="0" y="290516"/>
                    <a:pt x="17183" y="279739"/>
                    <a:pt x="44834" y="264056"/>
                  </a:cubicBezTo>
                  <a:cubicBezTo>
                    <a:pt x="44528" y="261334"/>
                    <a:pt x="43748" y="222438"/>
                    <a:pt x="47065" y="204840"/>
                  </a:cubicBezTo>
                  <a:cubicBezTo>
                    <a:pt x="18329" y="185672"/>
                    <a:pt x="500" y="172108"/>
                    <a:pt x="500" y="172108"/>
                  </a:cubicBezTo>
                  <a:lnTo>
                    <a:pt x="25386" y="114215"/>
                  </a:lnTo>
                  <a:cubicBezTo>
                    <a:pt x="25386" y="114215"/>
                    <a:pt x="47603" y="117840"/>
                    <a:pt x="81422" y="125488"/>
                  </a:cubicBezTo>
                  <a:cubicBezTo>
                    <a:pt x="93019" y="109525"/>
                    <a:pt x="106905" y="95413"/>
                    <a:pt x="122648" y="83548"/>
                  </a:cubicBezTo>
                  <a:cubicBezTo>
                    <a:pt x="114930" y="52611"/>
                    <a:pt x="110863" y="32669"/>
                    <a:pt x="110863" y="32669"/>
                  </a:cubicBezTo>
                  <a:lnTo>
                    <a:pt x="192798"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0" name="Shape 292"/>
            <p:cNvSpPr/>
            <p:nvPr userDrawn="1"/>
          </p:nvSpPr>
          <p:spPr>
            <a:xfrm>
              <a:off x="1959210" y="1822147"/>
              <a:ext cx="241657" cy="482933"/>
            </a:xfrm>
            <a:custGeom>
              <a:avLst/>
              <a:gdLst/>
              <a:ahLst/>
              <a:cxnLst/>
              <a:rect l="0" t="0" r="0" b="0"/>
              <a:pathLst>
                <a:path w="241657" h="482933">
                  <a:moveTo>
                    <a:pt x="69281" y="0"/>
                  </a:moveTo>
                  <a:lnTo>
                    <a:pt x="127163" y="24891"/>
                  </a:lnTo>
                  <a:cubicBezTo>
                    <a:pt x="127163" y="24891"/>
                    <a:pt x="123500" y="46943"/>
                    <a:pt x="115793" y="80589"/>
                  </a:cubicBezTo>
                  <a:cubicBezTo>
                    <a:pt x="132014" y="92282"/>
                    <a:pt x="146342" y="106351"/>
                    <a:pt x="158373" y="122315"/>
                  </a:cubicBezTo>
                  <a:cubicBezTo>
                    <a:pt x="189169" y="114581"/>
                    <a:pt x="208989" y="110471"/>
                    <a:pt x="208989" y="110471"/>
                  </a:cubicBezTo>
                  <a:lnTo>
                    <a:pt x="241657" y="192417"/>
                  </a:lnTo>
                  <a:cubicBezTo>
                    <a:pt x="241657" y="192417"/>
                    <a:pt x="224521" y="203000"/>
                    <a:pt x="196957" y="218501"/>
                  </a:cubicBezTo>
                  <a:cubicBezTo>
                    <a:pt x="197313" y="221620"/>
                    <a:pt x="198076" y="260860"/>
                    <a:pt x="194844" y="278115"/>
                  </a:cubicBezTo>
                  <a:cubicBezTo>
                    <a:pt x="223252" y="297067"/>
                    <a:pt x="240887" y="310384"/>
                    <a:pt x="240887" y="310384"/>
                  </a:cubicBezTo>
                  <a:lnTo>
                    <a:pt x="216551" y="366997"/>
                  </a:lnTo>
                  <a:cubicBezTo>
                    <a:pt x="216551" y="366997"/>
                    <a:pt x="194897" y="363404"/>
                    <a:pt x="161756" y="355928"/>
                  </a:cubicBezTo>
                  <a:cubicBezTo>
                    <a:pt x="149876" y="372665"/>
                    <a:pt x="135461" y="387392"/>
                    <a:pt x="119079" y="399719"/>
                  </a:cubicBezTo>
                  <a:cubicBezTo>
                    <a:pt x="126759" y="430483"/>
                    <a:pt x="130793" y="450264"/>
                    <a:pt x="130793" y="450264"/>
                  </a:cubicBezTo>
                  <a:lnTo>
                    <a:pt x="48860" y="482933"/>
                  </a:lnTo>
                  <a:cubicBezTo>
                    <a:pt x="48860" y="482933"/>
                    <a:pt x="38204" y="465830"/>
                    <a:pt x="22646" y="438281"/>
                  </a:cubicBezTo>
                  <a:cubicBezTo>
                    <a:pt x="22012" y="438353"/>
                    <a:pt x="19041" y="438466"/>
                    <a:pt x="14651" y="438536"/>
                  </a:cubicBezTo>
                  <a:lnTo>
                    <a:pt x="0" y="438540"/>
                  </a:lnTo>
                  <a:lnTo>
                    <a:pt x="0" y="329155"/>
                  </a:lnTo>
                  <a:lnTo>
                    <a:pt x="32665" y="323206"/>
                  </a:lnTo>
                  <a:cubicBezTo>
                    <a:pt x="77914" y="305167"/>
                    <a:pt x="99975" y="253858"/>
                    <a:pt x="81936" y="208605"/>
                  </a:cubicBezTo>
                  <a:cubicBezTo>
                    <a:pt x="68407" y="174665"/>
                    <a:pt x="36164" y="153776"/>
                    <a:pt x="1796" y="153063"/>
                  </a:cubicBezTo>
                  <a:lnTo>
                    <a:pt x="0" y="153390"/>
                  </a:lnTo>
                  <a:lnTo>
                    <a:pt x="0" y="44224"/>
                  </a:lnTo>
                  <a:lnTo>
                    <a:pt x="1732" y="44224"/>
                  </a:lnTo>
                  <a:cubicBezTo>
                    <a:pt x="13978" y="44396"/>
                    <a:pt x="27994" y="45012"/>
                    <a:pt x="36580" y="46609"/>
                  </a:cubicBezTo>
                  <a:cubicBezTo>
                    <a:pt x="55760" y="17868"/>
                    <a:pt x="69281" y="0"/>
                    <a:pt x="69281"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1" name="Shape 293"/>
            <p:cNvSpPr/>
            <p:nvPr userDrawn="1"/>
          </p:nvSpPr>
          <p:spPr>
            <a:xfrm>
              <a:off x="5822090" y="580719"/>
              <a:ext cx="2259851" cy="2260588"/>
            </a:xfrm>
            <a:custGeom>
              <a:avLst/>
              <a:gdLst/>
              <a:ahLst/>
              <a:cxnLst/>
              <a:rect l="0" t="0" r="0" b="0"/>
              <a:pathLst>
                <a:path w="2259851" h="2260588">
                  <a:moveTo>
                    <a:pt x="1120105" y="2350"/>
                  </a:moveTo>
                  <a:cubicBezTo>
                    <a:pt x="1282029" y="3418"/>
                    <a:pt x="1446013" y="43748"/>
                    <a:pt x="1597769" y="127457"/>
                  </a:cubicBezTo>
                  <a:cubicBezTo>
                    <a:pt x="2083392" y="395324"/>
                    <a:pt x="2259851" y="1005913"/>
                    <a:pt x="1991984" y="1491537"/>
                  </a:cubicBezTo>
                  <a:cubicBezTo>
                    <a:pt x="1759790" y="1912486"/>
                    <a:pt x="1270037" y="2100886"/>
                    <a:pt x="827377" y="1969212"/>
                  </a:cubicBezTo>
                  <a:lnTo>
                    <a:pt x="421146" y="2260588"/>
                  </a:lnTo>
                  <a:lnTo>
                    <a:pt x="456319" y="1766676"/>
                  </a:lnTo>
                  <a:cubicBezTo>
                    <a:pt x="104242" y="1463158"/>
                    <a:pt x="0" y="944780"/>
                    <a:pt x="233456" y="521542"/>
                  </a:cubicBezTo>
                  <a:cubicBezTo>
                    <a:pt x="417614" y="187676"/>
                    <a:pt x="763874" y="0"/>
                    <a:pt x="1120105" y="2350"/>
                  </a:cubicBezTo>
                  <a:close/>
                </a:path>
              </a:pathLst>
            </a:custGeom>
            <a:solidFill>
              <a:schemeClr val="accent1"/>
            </a:solidFill>
            <a:ln w="0" cap="flat">
              <a:miter lim="127000"/>
            </a:ln>
          </p:spPr>
          <p:style>
            <a:lnRef idx="0">
              <a:srgbClr val="000000">
                <a:alpha val="0"/>
              </a:srgbClr>
            </a:lnRef>
            <a:fillRef idx="1">
              <a:srgbClr val="3197E0"/>
            </a:fillRef>
            <a:effectRef idx="0">
              <a:scrgbClr r="0" g="0" b="0"/>
            </a:effectRef>
            <a:fontRef idx="none"/>
          </p:style>
          <p:txBody>
            <a:bodyPr/>
            <a:lstStyle/>
            <a:p>
              <a:endParaRPr lang="en-GB"/>
            </a:p>
          </p:txBody>
        </p:sp>
        <p:sp>
          <p:nvSpPr>
            <p:cNvPr id="22" name="Shape 294"/>
            <p:cNvSpPr/>
            <p:nvPr userDrawn="1"/>
          </p:nvSpPr>
          <p:spPr>
            <a:xfrm>
              <a:off x="6800107" y="1640034"/>
              <a:ext cx="48746" cy="111417"/>
            </a:xfrm>
            <a:custGeom>
              <a:avLst/>
              <a:gdLst/>
              <a:ahLst/>
              <a:cxnLst/>
              <a:rect l="0" t="0" r="0" b="0"/>
              <a:pathLst>
                <a:path w="48746" h="111417">
                  <a:moveTo>
                    <a:pt x="27855" y="0"/>
                  </a:moveTo>
                  <a:cubicBezTo>
                    <a:pt x="27855" y="0"/>
                    <a:pt x="34818" y="0"/>
                    <a:pt x="41781" y="0"/>
                  </a:cubicBezTo>
                  <a:lnTo>
                    <a:pt x="48746" y="0"/>
                  </a:lnTo>
                  <a:lnTo>
                    <a:pt x="48746" y="27850"/>
                  </a:lnTo>
                  <a:lnTo>
                    <a:pt x="27855" y="111417"/>
                  </a:lnTo>
                  <a:lnTo>
                    <a:pt x="0" y="111417"/>
                  </a:lnTo>
                  <a:lnTo>
                    <a:pt x="27855"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3" name="Shape 295"/>
            <p:cNvSpPr/>
            <p:nvPr userDrawn="1"/>
          </p:nvSpPr>
          <p:spPr>
            <a:xfrm>
              <a:off x="6786180" y="1347563"/>
              <a:ext cx="62673" cy="278544"/>
            </a:xfrm>
            <a:custGeom>
              <a:avLst/>
              <a:gdLst/>
              <a:ahLst/>
              <a:cxnLst/>
              <a:rect l="0" t="0" r="0" b="0"/>
              <a:pathLst>
                <a:path w="62673" h="278544">
                  <a:moveTo>
                    <a:pt x="0" y="0"/>
                  </a:moveTo>
                  <a:lnTo>
                    <a:pt x="62673" y="0"/>
                  </a:lnTo>
                  <a:lnTo>
                    <a:pt x="62673" y="181054"/>
                  </a:lnTo>
                  <a:lnTo>
                    <a:pt x="41782" y="181054"/>
                  </a:lnTo>
                  <a:lnTo>
                    <a:pt x="41782" y="236762"/>
                  </a:lnTo>
                  <a:lnTo>
                    <a:pt x="62673" y="236762"/>
                  </a:lnTo>
                  <a:lnTo>
                    <a:pt x="62673" y="278544"/>
                  </a:lnTo>
                  <a:lnTo>
                    <a:pt x="52227" y="278544"/>
                  </a:lnTo>
                  <a:cubicBezTo>
                    <a:pt x="20891" y="278544"/>
                    <a:pt x="0" y="278544"/>
                    <a:pt x="0" y="278544"/>
                  </a:cubicBez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4" name="Shape 296"/>
            <p:cNvSpPr/>
            <p:nvPr userDrawn="1"/>
          </p:nvSpPr>
          <p:spPr>
            <a:xfrm>
              <a:off x="6772254" y="1305781"/>
              <a:ext cx="76599" cy="27855"/>
            </a:xfrm>
            <a:custGeom>
              <a:avLst/>
              <a:gdLst/>
              <a:ahLst/>
              <a:cxnLst/>
              <a:rect l="0" t="0" r="0" b="0"/>
              <a:pathLst>
                <a:path w="76599" h="27855">
                  <a:moveTo>
                    <a:pt x="13926" y="0"/>
                  </a:moveTo>
                  <a:lnTo>
                    <a:pt x="76599" y="0"/>
                  </a:lnTo>
                  <a:lnTo>
                    <a:pt x="76599" y="27855"/>
                  </a:lnTo>
                  <a:lnTo>
                    <a:pt x="13926" y="27855"/>
                  </a:lnTo>
                  <a:cubicBezTo>
                    <a:pt x="6235" y="27855"/>
                    <a:pt x="0" y="21619"/>
                    <a:pt x="0" y="13928"/>
                  </a:cubicBezTo>
                  <a:cubicBezTo>
                    <a:pt x="0" y="6237"/>
                    <a:pt x="6235" y="0"/>
                    <a:pt x="13926"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5" name="Shape 297"/>
            <p:cNvSpPr/>
            <p:nvPr userDrawn="1"/>
          </p:nvSpPr>
          <p:spPr>
            <a:xfrm>
              <a:off x="6848853" y="1640034"/>
              <a:ext cx="6962" cy="27850"/>
            </a:xfrm>
            <a:custGeom>
              <a:avLst/>
              <a:gdLst/>
              <a:ahLst/>
              <a:cxnLst/>
              <a:rect l="0" t="0" r="0" b="0"/>
              <a:pathLst>
                <a:path w="6962" h="27850">
                  <a:moveTo>
                    <a:pt x="0" y="0"/>
                  </a:moveTo>
                  <a:lnTo>
                    <a:pt x="2610" y="0"/>
                  </a:lnTo>
                  <a:cubicBezTo>
                    <a:pt x="5221" y="0"/>
                    <a:pt x="6962" y="0"/>
                    <a:pt x="6962" y="0"/>
                  </a:cubicBezTo>
                  <a:lnTo>
                    <a:pt x="0" y="27850"/>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6" name="Shape 298"/>
            <p:cNvSpPr/>
            <p:nvPr userDrawn="1"/>
          </p:nvSpPr>
          <p:spPr>
            <a:xfrm>
              <a:off x="6848853" y="1347563"/>
              <a:ext cx="69635" cy="278544"/>
            </a:xfrm>
            <a:custGeom>
              <a:avLst/>
              <a:gdLst/>
              <a:ahLst/>
              <a:cxnLst/>
              <a:rect l="0" t="0" r="0" b="0"/>
              <a:pathLst>
                <a:path w="69635" h="278544">
                  <a:moveTo>
                    <a:pt x="0" y="0"/>
                  </a:moveTo>
                  <a:lnTo>
                    <a:pt x="69635" y="0"/>
                  </a:lnTo>
                  <a:lnTo>
                    <a:pt x="69635" y="97490"/>
                  </a:lnTo>
                  <a:lnTo>
                    <a:pt x="48744" y="97490"/>
                  </a:lnTo>
                  <a:lnTo>
                    <a:pt x="48744" y="236762"/>
                  </a:lnTo>
                  <a:lnTo>
                    <a:pt x="69635" y="236762"/>
                  </a:lnTo>
                  <a:lnTo>
                    <a:pt x="69635" y="278544"/>
                  </a:lnTo>
                  <a:lnTo>
                    <a:pt x="43087" y="278544"/>
                  </a:lnTo>
                  <a:lnTo>
                    <a:pt x="0" y="278544"/>
                  </a:lnTo>
                  <a:lnTo>
                    <a:pt x="0" y="236762"/>
                  </a:lnTo>
                  <a:lnTo>
                    <a:pt x="20891" y="236762"/>
                  </a:lnTo>
                  <a:cubicBezTo>
                    <a:pt x="20891" y="236762"/>
                    <a:pt x="20891" y="181054"/>
                    <a:pt x="20891" y="181054"/>
                  </a:cubicBezTo>
                  <a:lnTo>
                    <a:pt x="0" y="181054"/>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7" name="Shape 3896"/>
            <p:cNvSpPr/>
            <p:nvPr userDrawn="1"/>
          </p:nvSpPr>
          <p:spPr>
            <a:xfrm>
              <a:off x="6848853" y="1305781"/>
              <a:ext cx="69635" cy="27855"/>
            </a:xfrm>
            <a:custGeom>
              <a:avLst/>
              <a:gdLst/>
              <a:ahLst/>
              <a:cxnLst/>
              <a:rect l="0" t="0" r="0" b="0"/>
              <a:pathLst>
                <a:path w="69635" h="27855">
                  <a:moveTo>
                    <a:pt x="0" y="0"/>
                  </a:moveTo>
                  <a:lnTo>
                    <a:pt x="69635" y="0"/>
                  </a:lnTo>
                  <a:lnTo>
                    <a:pt x="69635" y="27855"/>
                  </a:lnTo>
                  <a:lnTo>
                    <a:pt x="0" y="27855"/>
                  </a:lnTo>
                  <a:lnTo>
                    <a:pt x="0" y="0"/>
                  </a:lnTo>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8" name="Shape 300"/>
            <p:cNvSpPr/>
            <p:nvPr userDrawn="1"/>
          </p:nvSpPr>
          <p:spPr>
            <a:xfrm>
              <a:off x="6939379" y="1640034"/>
              <a:ext cx="27855" cy="111417"/>
            </a:xfrm>
            <a:custGeom>
              <a:avLst/>
              <a:gdLst/>
              <a:ahLst/>
              <a:cxnLst/>
              <a:rect l="0" t="0" r="0" b="0"/>
              <a:pathLst>
                <a:path w="27855" h="111417">
                  <a:moveTo>
                    <a:pt x="0" y="0"/>
                  </a:moveTo>
                  <a:lnTo>
                    <a:pt x="27855" y="0"/>
                  </a:lnTo>
                  <a:cubicBezTo>
                    <a:pt x="27855" y="0"/>
                    <a:pt x="27587" y="111417"/>
                    <a:pt x="27587" y="111417"/>
                  </a:cubicBezTo>
                  <a:lnTo>
                    <a:pt x="0" y="111417"/>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9" name="Shape 301"/>
            <p:cNvSpPr/>
            <p:nvPr userDrawn="1"/>
          </p:nvSpPr>
          <p:spPr>
            <a:xfrm>
              <a:off x="6918488" y="1347563"/>
              <a:ext cx="69636" cy="278544"/>
            </a:xfrm>
            <a:custGeom>
              <a:avLst/>
              <a:gdLst/>
              <a:ahLst/>
              <a:cxnLst/>
              <a:rect l="0" t="0" r="0" b="0"/>
              <a:pathLst>
                <a:path w="69636" h="278544">
                  <a:moveTo>
                    <a:pt x="0" y="0"/>
                  </a:moveTo>
                  <a:lnTo>
                    <a:pt x="69636" y="0"/>
                  </a:lnTo>
                  <a:lnTo>
                    <a:pt x="69636" y="139272"/>
                  </a:lnTo>
                  <a:lnTo>
                    <a:pt x="48746" y="139272"/>
                  </a:lnTo>
                  <a:lnTo>
                    <a:pt x="48746" y="236762"/>
                  </a:lnTo>
                  <a:lnTo>
                    <a:pt x="69636" y="236762"/>
                  </a:lnTo>
                  <a:lnTo>
                    <a:pt x="69636" y="278544"/>
                  </a:lnTo>
                  <a:lnTo>
                    <a:pt x="50466" y="278544"/>
                  </a:lnTo>
                  <a:lnTo>
                    <a:pt x="0" y="278544"/>
                  </a:lnTo>
                  <a:lnTo>
                    <a:pt x="0" y="236762"/>
                  </a:lnTo>
                  <a:lnTo>
                    <a:pt x="20891" y="236762"/>
                  </a:lnTo>
                  <a:cubicBezTo>
                    <a:pt x="20891" y="236762"/>
                    <a:pt x="20891" y="97490"/>
                    <a:pt x="20891" y="97490"/>
                  </a:cubicBezTo>
                  <a:lnTo>
                    <a:pt x="0" y="97490"/>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0" name="Shape 3897"/>
            <p:cNvSpPr/>
            <p:nvPr userDrawn="1"/>
          </p:nvSpPr>
          <p:spPr>
            <a:xfrm>
              <a:off x="6918488" y="1305781"/>
              <a:ext cx="69636" cy="27855"/>
            </a:xfrm>
            <a:custGeom>
              <a:avLst/>
              <a:gdLst/>
              <a:ahLst/>
              <a:cxnLst/>
              <a:rect l="0" t="0" r="0" b="0"/>
              <a:pathLst>
                <a:path w="69636" h="27855">
                  <a:moveTo>
                    <a:pt x="0" y="0"/>
                  </a:moveTo>
                  <a:lnTo>
                    <a:pt x="69636" y="0"/>
                  </a:lnTo>
                  <a:lnTo>
                    <a:pt x="69636" y="27855"/>
                  </a:lnTo>
                  <a:lnTo>
                    <a:pt x="0" y="27855"/>
                  </a:lnTo>
                  <a:lnTo>
                    <a:pt x="0" y="0"/>
                  </a:lnTo>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1" name="Shape 303"/>
            <p:cNvSpPr/>
            <p:nvPr userDrawn="1"/>
          </p:nvSpPr>
          <p:spPr>
            <a:xfrm>
              <a:off x="7050796" y="1640034"/>
              <a:ext cx="6964" cy="27855"/>
            </a:xfrm>
            <a:custGeom>
              <a:avLst/>
              <a:gdLst/>
              <a:ahLst/>
              <a:cxnLst/>
              <a:rect l="0" t="0" r="0" b="0"/>
              <a:pathLst>
                <a:path w="6964" h="27855">
                  <a:moveTo>
                    <a:pt x="0" y="0"/>
                  </a:moveTo>
                  <a:lnTo>
                    <a:pt x="6964" y="0"/>
                  </a:lnTo>
                  <a:lnTo>
                    <a:pt x="6964" y="27855"/>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2" name="Shape 304"/>
            <p:cNvSpPr/>
            <p:nvPr userDrawn="1"/>
          </p:nvSpPr>
          <p:spPr>
            <a:xfrm>
              <a:off x="6988124" y="1347563"/>
              <a:ext cx="69636" cy="278544"/>
            </a:xfrm>
            <a:custGeom>
              <a:avLst/>
              <a:gdLst/>
              <a:ahLst/>
              <a:cxnLst/>
              <a:rect l="0" t="0" r="0" b="0"/>
              <a:pathLst>
                <a:path w="69636" h="278544">
                  <a:moveTo>
                    <a:pt x="0" y="0"/>
                  </a:moveTo>
                  <a:lnTo>
                    <a:pt x="69636" y="0"/>
                  </a:lnTo>
                  <a:lnTo>
                    <a:pt x="69636" y="41782"/>
                  </a:lnTo>
                  <a:lnTo>
                    <a:pt x="48745" y="41782"/>
                  </a:lnTo>
                  <a:lnTo>
                    <a:pt x="48745" y="236762"/>
                  </a:lnTo>
                  <a:lnTo>
                    <a:pt x="69636" y="236762"/>
                  </a:lnTo>
                  <a:lnTo>
                    <a:pt x="69636" y="278544"/>
                  </a:lnTo>
                  <a:lnTo>
                    <a:pt x="54784" y="278544"/>
                  </a:lnTo>
                  <a:lnTo>
                    <a:pt x="0" y="278544"/>
                  </a:lnTo>
                  <a:lnTo>
                    <a:pt x="0" y="236762"/>
                  </a:lnTo>
                  <a:lnTo>
                    <a:pt x="20890" y="236762"/>
                  </a:lnTo>
                  <a:cubicBezTo>
                    <a:pt x="20890" y="236762"/>
                    <a:pt x="20890" y="139272"/>
                    <a:pt x="20890" y="139272"/>
                  </a:cubicBezTo>
                  <a:lnTo>
                    <a:pt x="0" y="139272"/>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3" name="Shape 3898"/>
            <p:cNvSpPr/>
            <p:nvPr userDrawn="1"/>
          </p:nvSpPr>
          <p:spPr>
            <a:xfrm>
              <a:off x="6988124" y="1305781"/>
              <a:ext cx="69636" cy="27855"/>
            </a:xfrm>
            <a:custGeom>
              <a:avLst/>
              <a:gdLst/>
              <a:ahLst/>
              <a:cxnLst/>
              <a:rect l="0" t="0" r="0" b="0"/>
              <a:pathLst>
                <a:path w="69636" h="27855">
                  <a:moveTo>
                    <a:pt x="0" y="0"/>
                  </a:moveTo>
                  <a:lnTo>
                    <a:pt x="69636" y="0"/>
                  </a:lnTo>
                  <a:lnTo>
                    <a:pt x="69636" y="27855"/>
                  </a:lnTo>
                  <a:lnTo>
                    <a:pt x="0" y="27855"/>
                  </a:lnTo>
                  <a:lnTo>
                    <a:pt x="0" y="0"/>
                  </a:lnTo>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4" name="Shape 306"/>
            <p:cNvSpPr/>
            <p:nvPr userDrawn="1"/>
          </p:nvSpPr>
          <p:spPr>
            <a:xfrm>
              <a:off x="7057760" y="1640034"/>
              <a:ext cx="48744" cy="111417"/>
            </a:xfrm>
            <a:custGeom>
              <a:avLst/>
              <a:gdLst/>
              <a:ahLst/>
              <a:cxnLst/>
              <a:rect l="0" t="0" r="0" b="0"/>
              <a:pathLst>
                <a:path w="48744" h="111417">
                  <a:moveTo>
                    <a:pt x="0" y="0"/>
                  </a:moveTo>
                  <a:lnTo>
                    <a:pt x="20891" y="0"/>
                  </a:lnTo>
                  <a:cubicBezTo>
                    <a:pt x="20891" y="0"/>
                    <a:pt x="48744" y="111417"/>
                    <a:pt x="48744" y="111417"/>
                  </a:cubicBezTo>
                  <a:lnTo>
                    <a:pt x="20891" y="111417"/>
                  </a:lnTo>
                  <a:lnTo>
                    <a:pt x="0" y="27855"/>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5" name="Shape 307"/>
            <p:cNvSpPr/>
            <p:nvPr userDrawn="1"/>
          </p:nvSpPr>
          <p:spPr>
            <a:xfrm>
              <a:off x="7057760" y="1347563"/>
              <a:ext cx="62672" cy="278544"/>
            </a:xfrm>
            <a:custGeom>
              <a:avLst/>
              <a:gdLst/>
              <a:ahLst/>
              <a:cxnLst/>
              <a:rect l="0" t="0" r="0" b="0"/>
              <a:pathLst>
                <a:path w="62672" h="278544">
                  <a:moveTo>
                    <a:pt x="0" y="0"/>
                  </a:moveTo>
                  <a:lnTo>
                    <a:pt x="62672" y="0"/>
                  </a:lnTo>
                  <a:lnTo>
                    <a:pt x="62672" y="278544"/>
                  </a:lnTo>
                  <a:cubicBezTo>
                    <a:pt x="62672" y="278544"/>
                    <a:pt x="44311" y="278544"/>
                    <a:pt x="16196" y="278544"/>
                  </a:cubicBezTo>
                  <a:lnTo>
                    <a:pt x="0" y="278544"/>
                  </a:lnTo>
                  <a:lnTo>
                    <a:pt x="0" y="236762"/>
                  </a:lnTo>
                  <a:lnTo>
                    <a:pt x="20891" y="236762"/>
                  </a:lnTo>
                  <a:cubicBezTo>
                    <a:pt x="20891" y="236762"/>
                    <a:pt x="20891" y="41782"/>
                    <a:pt x="20891" y="41782"/>
                  </a:cubicBezTo>
                  <a:lnTo>
                    <a:pt x="0" y="41782"/>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6" name="Shape 308"/>
            <p:cNvSpPr/>
            <p:nvPr userDrawn="1"/>
          </p:nvSpPr>
          <p:spPr>
            <a:xfrm>
              <a:off x="7057760" y="1305781"/>
              <a:ext cx="76599" cy="27855"/>
            </a:xfrm>
            <a:custGeom>
              <a:avLst/>
              <a:gdLst/>
              <a:ahLst/>
              <a:cxnLst/>
              <a:rect l="0" t="0" r="0" b="0"/>
              <a:pathLst>
                <a:path w="76599" h="27855">
                  <a:moveTo>
                    <a:pt x="0" y="0"/>
                  </a:moveTo>
                  <a:lnTo>
                    <a:pt x="62672" y="0"/>
                  </a:lnTo>
                  <a:cubicBezTo>
                    <a:pt x="70364" y="0"/>
                    <a:pt x="76599" y="6233"/>
                    <a:pt x="76599" y="13928"/>
                  </a:cubicBezTo>
                  <a:cubicBezTo>
                    <a:pt x="76599" y="21615"/>
                    <a:pt x="70364" y="27855"/>
                    <a:pt x="62672" y="27855"/>
                  </a:cubicBezTo>
                  <a:lnTo>
                    <a:pt x="0" y="27855"/>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7" name="Shape 309"/>
            <p:cNvSpPr/>
            <p:nvPr userDrawn="1"/>
          </p:nvSpPr>
          <p:spPr>
            <a:xfrm>
              <a:off x="2650925" y="595902"/>
              <a:ext cx="2254389" cy="2245405"/>
            </a:xfrm>
            <a:custGeom>
              <a:avLst/>
              <a:gdLst/>
              <a:ahLst/>
              <a:cxnLst/>
              <a:rect l="0" t="0" r="0" b="0"/>
              <a:pathLst>
                <a:path w="2254389" h="2245405">
                  <a:moveTo>
                    <a:pt x="1099858" y="16220"/>
                  </a:moveTo>
                  <a:cubicBezTo>
                    <a:pt x="1455659" y="0"/>
                    <a:pt x="1808876" y="174075"/>
                    <a:pt x="2005932" y="500494"/>
                  </a:cubicBezTo>
                  <a:cubicBezTo>
                    <a:pt x="2254389" y="912055"/>
                    <a:pt x="2172671" y="1430393"/>
                    <a:pt x="1837309" y="1747910"/>
                  </a:cubicBezTo>
                  <a:lnTo>
                    <a:pt x="1886532" y="2245405"/>
                  </a:lnTo>
                  <a:lnTo>
                    <a:pt x="1476378" y="1967989"/>
                  </a:lnTo>
                  <a:cubicBezTo>
                    <a:pt x="1037485" y="2121137"/>
                    <a:pt x="536434" y="1952223"/>
                    <a:pt x="286628" y="1538427"/>
                  </a:cubicBezTo>
                  <a:cubicBezTo>
                    <a:pt x="0" y="1063636"/>
                    <a:pt x="152706" y="446482"/>
                    <a:pt x="627497" y="159855"/>
                  </a:cubicBezTo>
                  <a:cubicBezTo>
                    <a:pt x="775869" y="70283"/>
                    <a:pt x="938130" y="23593"/>
                    <a:pt x="1099858" y="16220"/>
                  </a:cubicBezTo>
                  <a:close/>
                </a:path>
              </a:pathLst>
            </a:custGeom>
            <a:solidFill>
              <a:schemeClr val="accent4"/>
            </a:solidFill>
            <a:ln w="0" cap="flat">
              <a:miter lim="127000"/>
            </a:ln>
          </p:spPr>
          <p:style>
            <a:lnRef idx="0">
              <a:srgbClr val="000000">
                <a:alpha val="0"/>
              </a:srgbClr>
            </a:lnRef>
            <a:fillRef idx="1">
              <a:srgbClr val="72B0D7"/>
            </a:fillRef>
            <a:effectRef idx="0">
              <a:scrgbClr r="0" g="0" b="0"/>
            </a:effectRef>
            <a:fontRef idx="none"/>
          </p:style>
          <p:txBody>
            <a:bodyPr/>
            <a:lstStyle/>
            <a:p>
              <a:endParaRPr lang="en-GB"/>
            </a:p>
          </p:txBody>
        </p:sp>
        <p:sp>
          <p:nvSpPr>
            <p:cNvPr id="38" name="Shape 310"/>
            <p:cNvSpPr/>
            <p:nvPr userDrawn="1"/>
          </p:nvSpPr>
          <p:spPr>
            <a:xfrm>
              <a:off x="3758426" y="1812998"/>
              <a:ext cx="89670" cy="44770"/>
            </a:xfrm>
            <a:custGeom>
              <a:avLst/>
              <a:gdLst/>
              <a:ahLst/>
              <a:cxnLst/>
              <a:rect l="0" t="0" r="0" b="0"/>
              <a:pathLst>
                <a:path w="89670" h="44770">
                  <a:moveTo>
                    <a:pt x="0" y="0"/>
                  </a:moveTo>
                  <a:lnTo>
                    <a:pt x="89670" y="0"/>
                  </a:lnTo>
                  <a:cubicBezTo>
                    <a:pt x="89670" y="24729"/>
                    <a:pt x="69600" y="44770"/>
                    <a:pt x="44839" y="44770"/>
                  </a:cubicBezTo>
                  <a:cubicBezTo>
                    <a:pt x="20075" y="44770"/>
                    <a:pt x="0" y="24729"/>
                    <a:pt x="0"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9" name="Shape 311"/>
            <p:cNvSpPr/>
            <p:nvPr userDrawn="1"/>
          </p:nvSpPr>
          <p:spPr>
            <a:xfrm>
              <a:off x="3741671" y="1785602"/>
              <a:ext cx="123180" cy="20065"/>
            </a:xfrm>
            <a:custGeom>
              <a:avLst/>
              <a:gdLst/>
              <a:ahLst/>
              <a:cxnLst/>
              <a:rect l="0" t="0" r="0" b="0"/>
              <a:pathLst>
                <a:path w="123180" h="20065">
                  <a:moveTo>
                    <a:pt x="10045" y="0"/>
                  </a:moveTo>
                  <a:lnTo>
                    <a:pt x="113138" y="0"/>
                  </a:lnTo>
                  <a:cubicBezTo>
                    <a:pt x="118683" y="0"/>
                    <a:pt x="123180" y="4493"/>
                    <a:pt x="123180" y="10035"/>
                  </a:cubicBezTo>
                  <a:cubicBezTo>
                    <a:pt x="123180" y="15573"/>
                    <a:pt x="118683" y="20065"/>
                    <a:pt x="113138" y="20065"/>
                  </a:cubicBezTo>
                  <a:lnTo>
                    <a:pt x="10045" y="20065"/>
                  </a:lnTo>
                  <a:cubicBezTo>
                    <a:pt x="4495" y="20065"/>
                    <a:pt x="0" y="15573"/>
                    <a:pt x="0" y="10035"/>
                  </a:cubicBezTo>
                  <a:cubicBezTo>
                    <a:pt x="0" y="4493"/>
                    <a:pt x="4495" y="0"/>
                    <a:pt x="10045"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0" name="Shape 312"/>
            <p:cNvSpPr/>
            <p:nvPr userDrawn="1"/>
          </p:nvSpPr>
          <p:spPr>
            <a:xfrm>
              <a:off x="3741671" y="1758206"/>
              <a:ext cx="123180" cy="20064"/>
            </a:xfrm>
            <a:custGeom>
              <a:avLst/>
              <a:gdLst/>
              <a:ahLst/>
              <a:cxnLst/>
              <a:rect l="0" t="0" r="0" b="0"/>
              <a:pathLst>
                <a:path w="123180" h="20064">
                  <a:moveTo>
                    <a:pt x="10045" y="0"/>
                  </a:moveTo>
                  <a:lnTo>
                    <a:pt x="113138" y="0"/>
                  </a:lnTo>
                  <a:cubicBezTo>
                    <a:pt x="118683" y="0"/>
                    <a:pt x="123180" y="4488"/>
                    <a:pt x="123180" y="10025"/>
                  </a:cubicBezTo>
                  <a:cubicBezTo>
                    <a:pt x="123180" y="15566"/>
                    <a:pt x="118683" y="20064"/>
                    <a:pt x="113138" y="20064"/>
                  </a:cubicBezTo>
                  <a:lnTo>
                    <a:pt x="10045" y="20064"/>
                  </a:lnTo>
                  <a:cubicBezTo>
                    <a:pt x="4495" y="20064"/>
                    <a:pt x="0" y="15566"/>
                    <a:pt x="0" y="10025"/>
                  </a:cubicBezTo>
                  <a:cubicBezTo>
                    <a:pt x="0" y="4488"/>
                    <a:pt x="4495" y="0"/>
                    <a:pt x="10045"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1" name="Shape 313"/>
            <p:cNvSpPr/>
            <p:nvPr userDrawn="1"/>
          </p:nvSpPr>
          <p:spPr>
            <a:xfrm>
              <a:off x="3946012" y="1409897"/>
              <a:ext cx="72206" cy="58374"/>
            </a:xfrm>
            <a:custGeom>
              <a:avLst/>
              <a:gdLst/>
              <a:ahLst/>
              <a:cxnLst/>
              <a:rect l="0" t="0" r="0" b="0"/>
              <a:pathLst>
                <a:path w="72206" h="58374">
                  <a:moveTo>
                    <a:pt x="56749" y="1158"/>
                  </a:moveTo>
                  <a:cubicBezTo>
                    <a:pt x="61078" y="2315"/>
                    <a:pt x="64966" y="5122"/>
                    <a:pt x="67395" y="9306"/>
                  </a:cubicBezTo>
                  <a:cubicBezTo>
                    <a:pt x="72206" y="17673"/>
                    <a:pt x="69341" y="28335"/>
                    <a:pt x="60961" y="33185"/>
                  </a:cubicBezTo>
                  <a:lnTo>
                    <a:pt x="17281" y="58374"/>
                  </a:lnTo>
                  <a:cubicBezTo>
                    <a:pt x="12841" y="48414"/>
                    <a:pt x="7196" y="38100"/>
                    <a:pt x="0" y="27964"/>
                  </a:cubicBezTo>
                  <a:lnTo>
                    <a:pt x="43463" y="2905"/>
                  </a:lnTo>
                  <a:cubicBezTo>
                    <a:pt x="47653" y="492"/>
                    <a:pt x="52421" y="0"/>
                    <a:pt x="56749" y="1158"/>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2" name="Shape 314"/>
            <p:cNvSpPr/>
            <p:nvPr userDrawn="1"/>
          </p:nvSpPr>
          <p:spPr>
            <a:xfrm>
              <a:off x="3589029" y="1408630"/>
              <a:ext cx="72316" cy="58309"/>
            </a:xfrm>
            <a:custGeom>
              <a:avLst/>
              <a:gdLst/>
              <a:ahLst/>
              <a:cxnLst/>
              <a:rect l="0" t="0" r="0" b="0"/>
              <a:pathLst>
                <a:path w="72316" h="58309">
                  <a:moveTo>
                    <a:pt x="15461" y="1158"/>
                  </a:moveTo>
                  <a:cubicBezTo>
                    <a:pt x="19786" y="0"/>
                    <a:pt x="24555" y="492"/>
                    <a:pt x="28744" y="2905"/>
                  </a:cubicBezTo>
                  <a:cubicBezTo>
                    <a:pt x="28744" y="2905"/>
                    <a:pt x="72316" y="28030"/>
                    <a:pt x="72316" y="28030"/>
                  </a:cubicBezTo>
                  <a:cubicBezTo>
                    <a:pt x="65054" y="38124"/>
                    <a:pt x="59323" y="48369"/>
                    <a:pt x="54795" y="58309"/>
                  </a:cubicBezTo>
                  <a:lnTo>
                    <a:pt x="11244" y="33184"/>
                  </a:lnTo>
                  <a:cubicBezTo>
                    <a:pt x="2868" y="28356"/>
                    <a:pt x="0" y="17674"/>
                    <a:pt x="4833" y="9306"/>
                  </a:cubicBezTo>
                  <a:cubicBezTo>
                    <a:pt x="7252" y="5122"/>
                    <a:pt x="11135" y="2315"/>
                    <a:pt x="15461" y="1158"/>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3" name="Shape 315"/>
            <p:cNvSpPr/>
            <p:nvPr userDrawn="1"/>
          </p:nvSpPr>
          <p:spPr>
            <a:xfrm>
              <a:off x="3645456" y="1390235"/>
              <a:ext cx="315613" cy="361701"/>
            </a:xfrm>
            <a:custGeom>
              <a:avLst/>
              <a:gdLst/>
              <a:ahLst/>
              <a:cxnLst/>
              <a:rect l="0" t="0" r="0" b="0"/>
              <a:pathLst>
                <a:path w="315613" h="361701">
                  <a:moveTo>
                    <a:pt x="157715" y="0"/>
                  </a:moveTo>
                  <a:cubicBezTo>
                    <a:pt x="157731" y="0"/>
                    <a:pt x="157744" y="0"/>
                    <a:pt x="157762" y="4"/>
                  </a:cubicBezTo>
                  <a:cubicBezTo>
                    <a:pt x="157775" y="0"/>
                    <a:pt x="157792" y="0"/>
                    <a:pt x="157809" y="0"/>
                  </a:cubicBezTo>
                  <a:cubicBezTo>
                    <a:pt x="157822" y="0"/>
                    <a:pt x="157838" y="0"/>
                    <a:pt x="157850" y="4"/>
                  </a:cubicBezTo>
                  <a:cubicBezTo>
                    <a:pt x="157869" y="0"/>
                    <a:pt x="157881" y="0"/>
                    <a:pt x="157899" y="0"/>
                  </a:cubicBezTo>
                  <a:cubicBezTo>
                    <a:pt x="272383" y="0"/>
                    <a:pt x="308248" y="91251"/>
                    <a:pt x="312214" y="142530"/>
                  </a:cubicBezTo>
                  <a:cubicBezTo>
                    <a:pt x="315613" y="188788"/>
                    <a:pt x="283587" y="231907"/>
                    <a:pt x="279935" y="238683"/>
                  </a:cubicBezTo>
                  <a:cubicBezTo>
                    <a:pt x="273990" y="249713"/>
                    <a:pt x="236532" y="291826"/>
                    <a:pt x="235197" y="317301"/>
                  </a:cubicBezTo>
                  <a:cubicBezTo>
                    <a:pt x="233354" y="352368"/>
                    <a:pt x="229071" y="353293"/>
                    <a:pt x="211980" y="357458"/>
                  </a:cubicBezTo>
                  <a:cubicBezTo>
                    <a:pt x="194570" y="361701"/>
                    <a:pt x="121043" y="361701"/>
                    <a:pt x="103632" y="357458"/>
                  </a:cubicBezTo>
                  <a:cubicBezTo>
                    <a:pt x="86540" y="353293"/>
                    <a:pt x="82259" y="352368"/>
                    <a:pt x="80418" y="317301"/>
                  </a:cubicBezTo>
                  <a:cubicBezTo>
                    <a:pt x="79078" y="291826"/>
                    <a:pt x="41620" y="249713"/>
                    <a:pt x="35678" y="238683"/>
                  </a:cubicBezTo>
                  <a:cubicBezTo>
                    <a:pt x="32026" y="231907"/>
                    <a:pt x="0" y="188788"/>
                    <a:pt x="3400" y="142530"/>
                  </a:cubicBezTo>
                  <a:cubicBezTo>
                    <a:pt x="7366" y="91251"/>
                    <a:pt x="43230" y="0"/>
                    <a:pt x="157715"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4" name="Shape 316"/>
            <p:cNvSpPr/>
            <p:nvPr userDrawn="1"/>
          </p:nvSpPr>
          <p:spPr>
            <a:xfrm>
              <a:off x="3875250" y="1327484"/>
              <a:ext cx="60984" cy="70593"/>
            </a:xfrm>
            <a:custGeom>
              <a:avLst/>
              <a:gdLst/>
              <a:ahLst/>
              <a:cxnLst/>
              <a:rect l="0" t="0" r="0" b="0"/>
              <a:pathLst>
                <a:path w="60984" h="70593">
                  <a:moveTo>
                    <a:pt x="36480" y="1158"/>
                  </a:moveTo>
                  <a:cubicBezTo>
                    <a:pt x="40806" y="0"/>
                    <a:pt x="45574" y="486"/>
                    <a:pt x="49762" y="2889"/>
                  </a:cubicBezTo>
                  <a:cubicBezTo>
                    <a:pt x="58119" y="7741"/>
                    <a:pt x="60984" y="18424"/>
                    <a:pt x="56149" y="26791"/>
                  </a:cubicBezTo>
                  <a:lnTo>
                    <a:pt x="30821" y="70593"/>
                  </a:lnTo>
                  <a:cubicBezTo>
                    <a:pt x="21873" y="64410"/>
                    <a:pt x="11659" y="58731"/>
                    <a:pt x="0" y="54034"/>
                  </a:cubicBezTo>
                  <a:lnTo>
                    <a:pt x="25855" y="9292"/>
                  </a:lnTo>
                  <a:cubicBezTo>
                    <a:pt x="28272" y="5119"/>
                    <a:pt x="32155" y="2317"/>
                    <a:pt x="36480" y="1158"/>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5" name="Shape 317"/>
            <p:cNvSpPr/>
            <p:nvPr userDrawn="1"/>
          </p:nvSpPr>
          <p:spPr>
            <a:xfrm>
              <a:off x="3671559" y="1326747"/>
              <a:ext cx="61094" cy="70523"/>
            </a:xfrm>
            <a:custGeom>
              <a:avLst/>
              <a:gdLst/>
              <a:ahLst/>
              <a:cxnLst/>
              <a:rect l="0" t="0" r="0" b="0"/>
              <a:pathLst>
                <a:path w="61094" h="70523">
                  <a:moveTo>
                    <a:pt x="24505" y="1158"/>
                  </a:moveTo>
                  <a:cubicBezTo>
                    <a:pt x="28830" y="2317"/>
                    <a:pt x="32713" y="5125"/>
                    <a:pt x="35130" y="9309"/>
                  </a:cubicBezTo>
                  <a:cubicBezTo>
                    <a:pt x="35130" y="9309"/>
                    <a:pt x="61094" y="54225"/>
                    <a:pt x="61094" y="54225"/>
                  </a:cubicBezTo>
                  <a:cubicBezTo>
                    <a:pt x="49392" y="58812"/>
                    <a:pt x="39111" y="64407"/>
                    <a:pt x="30121" y="70523"/>
                  </a:cubicBezTo>
                  <a:lnTo>
                    <a:pt x="4835" y="26786"/>
                  </a:lnTo>
                  <a:cubicBezTo>
                    <a:pt x="0" y="18418"/>
                    <a:pt x="2865" y="7734"/>
                    <a:pt x="11222" y="2905"/>
                  </a:cubicBezTo>
                  <a:cubicBezTo>
                    <a:pt x="15411" y="491"/>
                    <a:pt x="20179" y="0"/>
                    <a:pt x="24505" y="1158"/>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6" name="Shape 318"/>
            <p:cNvSpPr/>
            <p:nvPr userDrawn="1"/>
          </p:nvSpPr>
          <p:spPr>
            <a:xfrm>
              <a:off x="3786486" y="1297603"/>
              <a:ext cx="34999" cy="71527"/>
            </a:xfrm>
            <a:custGeom>
              <a:avLst/>
              <a:gdLst/>
              <a:ahLst/>
              <a:cxnLst/>
              <a:rect l="0" t="0" r="0" b="0"/>
              <a:pathLst>
                <a:path w="34999" h="71527">
                  <a:moveTo>
                    <a:pt x="17498" y="0"/>
                  </a:moveTo>
                  <a:cubicBezTo>
                    <a:pt x="27167" y="0"/>
                    <a:pt x="34999" y="7821"/>
                    <a:pt x="34999" y="17476"/>
                  </a:cubicBezTo>
                  <a:lnTo>
                    <a:pt x="34999" y="71527"/>
                  </a:lnTo>
                  <a:cubicBezTo>
                    <a:pt x="30513" y="71156"/>
                    <a:pt x="4242" y="71068"/>
                    <a:pt x="0" y="71397"/>
                  </a:cubicBezTo>
                  <a:lnTo>
                    <a:pt x="0" y="17476"/>
                  </a:lnTo>
                  <a:cubicBezTo>
                    <a:pt x="0" y="7821"/>
                    <a:pt x="7852" y="0"/>
                    <a:pt x="17498"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7" name="Shape 319"/>
            <p:cNvSpPr/>
            <p:nvPr userDrawn="1"/>
          </p:nvSpPr>
          <p:spPr>
            <a:xfrm>
              <a:off x="4727149" y="1968124"/>
              <a:ext cx="2198670" cy="2412645"/>
            </a:xfrm>
            <a:custGeom>
              <a:avLst/>
              <a:gdLst/>
              <a:ahLst/>
              <a:cxnLst/>
              <a:rect l="0" t="0" r="0" b="0"/>
              <a:pathLst>
                <a:path w="2198670" h="2412645">
                  <a:moveTo>
                    <a:pt x="1130421" y="18912"/>
                  </a:moveTo>
                  <a:cubicBezTo>
                    <a:pt x="1197093" y="21614"/>
                    <a:pt x="1264488" y="31035"/>
                    <a:pt x="1331788" y="47666"/>
                  </a:cubicBezTo>
                  <a:cubicBezTo>
                    <a:pt x="1870192" y="180717"/>
                    <a:pt x="2198670" y="724831"/>
                    <a:pt x="2065619" y="1263235"/>
                  </a:cubicBezTo>
                  <a:cubicBezTo>
                    <a:pt x="1950287" y="1729938"/>
                    <a:pt x="1525982" y="2038675"/>
                    <a:pt x="1064329" y="2026058"/>
                  </a:cubicBezTo>
                  <a:lnTo>
                    <a:pt x="747352" y="2412645"/>
                  </a:lnTo>
                  <a:lnTo>
                    <a:pt x="653493" y="1926459"/>
                  </a:lnTo>
                  <a:cubicBezTo>
                    <a:pt x="234856" y="1724407"/>
                    <a:pt x="0" y="1250672"/>
                    <a:pt x="115959" y="781434"/>
                  </a:cubicBezTo>
                  <a:cubicBezTo>
                    <a:pt x="232379" y="310329"/>
                    <a:pt x="663716" y="0"/>
                    <a:pt x="1130421" y="18912"/>
                  </a:cubicBezTo>
                  <a:close/>
                </a:path>
              </a:pathLst>
            </a:custGeom>
            <a:solidFill>
              <a:schemeClr val="accent3"/>
            </a:solidFill>
            <a:ln w="0" cap="flat">
              <a:miter lim="127000"/>
            </a:ln>
          </p:spPr>
          <p:style>
            <a:lnRef idx="0">
              <a:srgbClr val="000000">
                <a:alpha val="0"/>
              </a:srgbClr>
            </a:lnRef>
            <a:fillRef idx="1">
              <a:srgbClr val="B9B9B9"/>
            </a:fillRef>
            <a:effectRef idx="0">
              <a:scrgbClr r="0" g="0" b="0"/>
            </a:effectRef>
            <a:fontRef idx="none"/>
          </p:style>
          <p:txBody>
            <a:bodyPr/>
            <a:lstStyle/>
            <a:p>
              <a:endParaRPr lang="en-GB"/>
            </a:p>
          </p:txBody>
        </p:sp>
        <p:sp>
          <p:nvSpPr>
            <p:cNvPr id="48" name="Shape 320"/>
            <p:cNvSpPr/>
            <p:nvPr userDrawn="1"/>
          </p:nvSpPr>
          <p:spPr>
            <a:xfrm>
              <a:off x="5632316" y="2732499"/>
              <a:ext cx="146743" cy="564400"/>
            </a:xfrm>
            <a:custGeom>
              <a:avLst/>
              <a:gdLst/>
              <a:ahLst/>
              <a:cxnLst/>
              <a:rect l="0" t="0" r="0" b="0"/>
              <a:pathLst>
                <a:path w="146743" h="564400">
                  <a:moveTo>
                    <a:pt x="35276" y="0"/>
                  </a:moveTo>
                  <a:lnTo>
                    <a:pt x="146743" y="0"/>
                  </a:lnTo>
                  <a:lnTo>
                    <a:pt x="146743" y="52912"/>
                  </a:lnTo>
                  <a:lnTo>
                    <a:pt x="102650" y="52912"/>
                  </a:lnTo>
                  <a:cubicBezTo>
                    <a:pt x="97772" y="52912"/>
                    <a:pt x="93831" y="56854"/>
                    <a:pt x="93831" y="61731"/>
                  </a:cubicBezTo>
                  <a:cubicBezTo>
                    <a:pt x="93831" y="66594"/>
                    <a:pt x="97772" y="70557"/>
                    <a:pt x="102650" y="70557"/>
                  </a:cubicBezTo>
                  <a:lnTo>
                    <a:pt x="146743" y="70557"/>
                  </a:lnTo>
                  <a:lnTo>
                    <a:pt x="146743" y="107243"/>
                  </a:lnTo>
                  <a:lnTo>
                    <a:pt x="38096" y="107243"/>
                  </a:lnTo>
                  <a:lnTo>
                    <a:pt x="38096" y="459992"/>
                  </a:lnTo>
                  <a:lnTo>
                    <a:pt x="146743" y="459992"/>
                  </a:lnTo>
                  <a:lnTo>
                    <a:pt x="146743" y="476214"/>
                  </a:lnTo>
                  <a:lnTo>
                    <a:pt x="146742" y="476213"/>
                  </a:lnTo>
                  <a:cubicBezTo>
                    <a:pt x="132132" y="476213"/>
                    <a:pt x="120287" y="488052"/>
                    <a:pt x="120287" y="502669"/>
                  </a:cubicBezTo>
                  <a:cubicBezTo>
                    <a:pt x="120287" y="517272"/>
                    <a:pt x="132132" y="529125"/>
                    <a:pt x="146742" y="529125"/>
                  </a:cubicBezTo>
                  <a:lnTo>
                    <a:pt x="146743" y="529125"/>
                  </a:lnTo>
                  <a:lnTo>
                    <a:pt x="146743" y="564400"/>
                  </a:lnTo>
                  <a:lnTo>
                    <a:pt x="35276" y="564400"/>
                  </a:lnTo>
                  <a:cubicBezTo>
                    <a:pt x="15794" y="564400"/>
                    <a:pt x="0" y="548606"/>
                    <a:pt x="0" y="529125"/>
                  </a:cubicBezTo>
                  <a:lnTo>
                    <a:pt x="0" y="35274"/>
                  </a:lnTo>
                  <a:cubicBezTo>
                    <a:pt x="0" y="15794"/>
                    <a:pt x="15794" y="0"/>
                    <a:pt x="35276"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9" name="Shape 321"/>
            <p:cNvSpPr/>
            <p:nvPr userDrawn="1"/>
          </p:nvSpPr>
          <p:spPr>
            <a:xfrm>
              <a:off x="5779059" y="2732499"/>
              <a:ext cx="146743" cy="564400"/>
            </a:xfrm>
            <a:custGeom>
              <a:avLst/>
              <a:gdLst/>
              <a:ahLst/>
              <a:cxnLst/>
              <a:rect l="0" t="0" r="0" b="0"/>
              <a:pathLst>
                <a:path w="146743" h="564400">
                  <a:moveTo>
                    <a:pt x="0" y="0"/>
                  </a:moveTo>
                  <a:lnTo>
                    <a:pt x="111468" y="0"/>
                  </a:lnTo>
                  <a:cubicBezTo>
                    <a:pt x="130948" y="0"/>
                    <a:pt x="146743" y="15794"/>
                    <a:pt x="146743" y="35274"/>
                  </a:cubicBezTo>
                  <a:lnTo>
                    <a:pt x="146743" y="529125"/>
                  </a:lnTo>
                  <a:cubicBezTo>
                    <a:pt x="146743" y="548606"/>
                    <a:pt x="130948" y="564400"/>
                    <a:pt x="111468" y="564400"/>
                  </a:cubicBezTo>
                  <a:lnTo>
                    <a:pt x="0" y="564400"/>
                  </a:lnTo>
                  <a:lnTo>
                    <a:pt x="0" y="529125"/>
                  </a:lnTo>
                  <a:lnTo>
                    <a:pt x="18704" y="521373"/>
                  </a:lnTo>
                  <a:cubicBezTo>
                    <a:pt x="23492" y="516585"/>
                    <a:pt x="26456" y="509970"/>
                    <a:pt x="26456" y="502669"/>
                  </a:cubicBezTo>
                  <a:cubicBezTo>
                    <a:pt x="26456" y="495360"/>
                    <a:pt x="23492" y="488747"/>
                    <a:pt x="18704" y="483960"/>
                  </a:cubicBezTo>
                  <a:lnTo>
                    <a:pt x="0" y="476214"/>
                  </a:lnTo>
                  <a:lnTo>
                    <a:pt x="0" y="459992"/>
                  </a:lnTo>
                  <a:lnTo>
                    <a:pt x="108647" y="459992"/>
                  </a:lnTo>
                  <a:cubicBezTo>
                    <a:pt x="108647" y="459992"/>
                    <a:pt x="108647" y="107243"/>
                    <a:pt x="108647" y="107243"/>
                  </a:cubicBezTo>
                  <a:lnTo>
                    <a:pt x="0" y="107243"/>
                  </a:lnTo>
                  <a:lnTo>
                    <a:pt x="0" y="70557"/>
                  </a:lnTo>
                  <a:lnTo>
                    <a:pt x="44094" y="70557"/>
                  </a:lnTo>
                  <a:cubicBezTo>
                    <a:pt x="48964" y="70557"/>
                    <a:pt x="52913" y="66601"/>
                    <a:pt x="52913" y="61738"/>
                  </a:cubicBezTo>
                  <a:cubicBezTo>
                    <a:pt x="52913" y="56860"/>
                    <a:pt x="48964" y="52912"/>
                    <a:pt x="44094" y="52912"/>
                  </a:cubicBezTo>
                  <a:lnTo>
                    <a:pt x="0" y="52912"/>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50" name="Shape 322"/>
            <p:cNvSpPr/>
            <p:nvPr userDrawn="1"/>
          </p:nvSpPr>
          <p:spPr>
            <a:xfrm>
              <a:off x="1785630" y="2197005"/>
              <a:ext cx="2259020" cy="2296018"/>
            </a:xfrm>
            <a:custGeom>
              <a:avLst/>
              <a:gdLst/>
              <a:ahLst/>
              <a:cxnLst/>
              <a:rect l="0" t="0" r="0" b="0"/>
              <a:pathLst>
                <a:path w="2259020" h="2296018">
                  <a:moveTo>
                    <a:pt x="1186961" y="6751"/>
                  </a:moveTo>
                  <a:cubicBezTo>
                    <a:pt x="1542821" y="21602"/>
                    <a:pt x="1879522" y="225801"/>
                    <a:pt x="2047380" y="568152"/>
                  </a:cubicBezTo>
                  <a:cubicBezTo>
                    <a:pt x="2259020" y="999801"/>
                    <a:pt x="2132437" y="1509044"/>
                    <a:pt x="1770678" y="1796125"/>
                  </a:cubicBezTo>
                  <a:lnTo>
                    <a:pt x="1776354" y="2296018"/>
                  </a:lnTo>
                  <a:lnTo>
                    <a:pt x="1391940" y="1983909"/>
                  </a:lnTo>
                  <a:cubicBezTo>
                    <a:pt x="941370" y="2098223"/>
                    <a:pt x="456947" y="1886282"/>
                    <a:pt x="244156" y="1452288"/>
                  </a:cubicBezTo>
                  <a:cubicBezTo>
                    <a:pt x="0" y="954322"/>
                    <a:pt x="205914" y="352826"/>
                    <a:pt x="703878" y="108670"/>
                  </a:cubicBezTo>
                  <a:cubicBezTo>
                    <a:pt x="859493" y="32370"/>
                    <a:pt x="1025206" y="0"/>
                    <a:pt x="1186961" y="6751"/>
                  </a:cubicBezTo>
                  <a:close/>
                </a:path>
              </a:pathLst>
            </a:custGeom>
            <a:solidFill>
              <a:schemeClr val="accent5"/>
            </a:solidFill>
            <a:ln w="0" cap="flat">
              <a:miter lim="127000"/>
            </a:ln>
          </p:spPr>
          <p:style>
            <a:lnRef idx="0">
              <a:srgbClr val="000000">
                <a:alpha val="0"/>
              </a:srgbClr>
            </a:lnRef>
            <a:fillRef idx="1">
              <a:srgbClr val="B9B9B9"/>
            </a:fillRef>
            <a:effectRef idx="0">
              <a:scrgbClr r="0" g="0" b="0"/>
            </a:effectRef>
            <a:fontRef idx="none"/>
          </p:style>
          <p:txBody>
            <a:bodyPr/>
            <a:lstStyle/>
            <a:p>
              <a:endParaRPr lang="en-GB"/>
            </a:p>
          </p:txBody>
        </p:sp>
        <p:sp>
          <p:nvSpPr>
            <p:cNvPr id="51" name="Shape 323"/>
            <p:cNvSpPr/>
            <p:nvPr userDrawn="1"/>
          </p:nvSpPr>
          <p:spPr>
            <a:xfrm>
              <a:off x="2920965" y="3136995"/>
              <a:ext cx="279652" cy="218067"/>
            </a:xfrm>
            <a:custGeom>
              <a:avLst/>
              <a:gdLst/>
              <a:ahLst/>
              <a:cxnLst/>
              <a:rect l="0" t="0" r="0" b="0"/>
              <a:pathLst>
                <a:path w="279652" h="218067">
                  <a:moveTo>
                    <a:pt x="194202" y="0"/>
                  </a:moveTo>
                  <a:lnTo>
                    <a:pt x="245598" y="0"/>
                  </a:lnTo>
                  <a:cubicBezTo>
                    <a:pt x="264404" y="0"/>
                    <a:pt x="279652" y="15106"/>
                    <a:pt x="279652" y="33739"/>
                  </a:cubicBezTo>
                  <a:lnTo>
                    <a:pt x="279652" y="154823"/>
                  </a:lnTo>
                  <a:cubicBezTo>
                    <a:pt x="279652" y="173455"/>
                    <a:pt x="264404" y="188562"/>
                    <a:pt x="245598" y="188562"/>
                  </a:cubicBezTo>
                  <a:lnTo>
                    <a:pt x="225275" y="188562"/>
                  </a:lnTo>
                  <a:lnTo>
                    <a:pt x="225275" y="218067"/>
                  </a:lnTo>
                  <a:lnTo>
                    <a:pt x="170147" y="188562"/>
                  </a:lnTo>
                  <a:lnTo>
                    <a:pt x="34054" y="188562"/>
                  </a:lnTo>
                  <a:cubicBezTo>
                    <a:pt x="15246" y="188562"/>
                    <a:pt x="0" y="173455"/>
                    <a:pt x="0" y="154823"/>
                  </a:cubicBezTo>
                  <a:lnTo>
                    <a:pt x="0" y="130839"/>
                  </a:lnTo>
                  <a:lnTo>
                    <a:pt x="133074" y="130839"/>
                  </a:lnTo>
                  <a:cubicBezTo>
                    <a:pt x="167341" y="130839"/>
                    <a:pt x="194202" y="103105"/>
                    <a:pt x="194202" y="69155"/>
                  </a:cubicBezTo>
                  <a:lnTo>
                    <a:pt x="194202"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52" name="Shape 324"/>
            <p:cNvSpPr/>
            <p:nvPr userDrawn="1"/>
          </p:nvSpPr>
          <p:spPr>
            <a:xfrm>
              <a:off x="2715111" y="2994611"/>
              <a:ext cx="384520" cy="306577"/>
            </a:xfrm>
            <a:custGeom>
              <a:avLst/>
              <a:gdLst/>
              <a:ahLst/>
              <a:cxnLst/>
              <a:rect l="0" t="0" r="0" b="0"/>
              <a:pathLst>
                <a:path w="384520" h="306577">
                  <a:moveTo>
                    <a:pt x="46609" y="0"/>
                  </a:moveTo>
                  <a:lnTo>
                    <a:pt x="337912" y="0"/>
                  </a:lnTo>
                  <a:cubicBezTo>
                    <a:pt x="363652" y="0"/>
                    <a:pt x="384520" y="20677"/>
                    <a:pt x="384520" y="46178"/>
                  </a:cubicBezTo>
                  <a:lnTo>
                    <a:pt x="384520" y="211540"/>
                  </a:lnTo>
                  <a:cubicBezTo>
                    <a:pt x="384520" y="237041"/>
                    <a:pt x="364672" y="257832"/>
                    <a:pt x="338929" y="257832"/>
                  </a:cubicBezTo>
                  <a:lnTo>
                    <a:pt x="205854" y="257832"/>
                  </a:lnTo>
                  <a:cubicBezTo>
                    <a:pt x="205854" y="257832"/>
                    <a:pt x="155361" y="257832"/>
                    <a:pt x="155361" y="257832"/>
                  </a:cubicBezTo>
                  <a:lnTo>
                    <a:pt x="150360" y="257832"/>
                  </a:lnTo>
                  <a:lnTo>
                    <a:pt x="58261" y="306577"/>
                  </a:lnTo>
                  <a:lnTo>
                    <a:pt x="58261" y="257832"/>
                  </a:lnTo>
                  <a:lnTo>
                    <a:pt x="46609" y="257832"/>
                  </a:lnTo>
                  <a:cubicBezTo>
                    <a:pt x="20867" y="257832"/>
                    <a:pt x="0" y="237155"/>
                    <a:pt x="0" y="211653"/>
                  </a:cubicBezTo>
                  <a:lnTo>
                    <a:pt x="0" y="46178"/>
                  </a:lnTo>
                  <a:cubicBezTo>
                    <a:pt x="0" y="20677"/>
                    <a:pt x="20867" y="0"/>
                    <a:pt x="46609"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grpSp>
      <p:sp>
        <p:nvSpPr>
          <p:cNvPr id="53" name="Content Placeholder 55"/>
          <p:cNvSpPr>
            <a:spLocks noGrp="1"/>
          </p:cNvSpPr>
          <p:nvPr>
            <p:ph sz="quarter" idx="11" hasCustomPrompt="1"/>
          </p:nvPr>
        </p:nvSpPr>
        <p:spPr>
          <a:xfrm>
            <a:off x="1907441" y="3861033"/>
            <a:ext cx="5105435" cy="370596"/>
          </a:xfrm>
        </p:spPr>
        <p:txBody>
          <a:bodyPr>
            <a:noAutofit/>
          </a:bodyPr>
          <a:lstStyle>
            <a:lvl1pPr marL="0" indent="0" algn="ctr">
              <a:buNone/>
              <a:defRPr sz="2000">
                <a:solidFill>
                  <a:schemeClr val="tx1"/>
                </a:solidFill>
                <a:latin typeface="Gill Sans MT" panose="020B0502020104020203" pitchFamily="34" charset="0"/>
              </a:defRPr>
            </a:lvl1pPr>
          </a:lstStyle>
          <a:p>
            <a:pPr lvl="0"/>
            <a:r>
              <a:rPr lang="en-GB"/>
              <a:t>Heading here</a:t>
            </a:r>
          </a:p>
        </p:txBody>
      </p:sp>
    </p:spTree>
    <p:extLst>
      <p:ext uri="{BB962C8B-B14F-4D97-AF65-F5344CB8AC3E}">
        <p14:creationId xmlns:p14="http://schemas.microsoft.com/office/powerpoint/2010/main" val="4075173299"/>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usiness intelligence">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50" name="Group 49"/>
          <p:cNvGrpSpPr/>
          <p:nvPr userDrawn="1"/>
        </p:nvGrpSpPr>
        <p:grpSpPr>
          <a:xfrm>
            <a:off x="741935" y="795523"/>
            <a:ext cx="4099855" cy="3230377"/>
            <a:chOff x="2291193" y="881473"/>
            <a:chExt cx="6448629" cy="5081034"/>
          </a:xfrm>
        </p:grpSpPr>
        <p:grpSp>
          <p:nvGrpSpPr>
            <p:cNvPr id="51" name="Group"/>
            <p:cNvGrpSpPr/>
            <p:nvPr userDrawn="1"/>
          </p:nvGrpSpPr>
          <p:grpSpPr>
            <a:xfrm>
              <a:off x="2291193" y="881473"/>
              <a:ext cx="6448629" cy="5081034"/>
              <a:chOff x="-454876" y="-3"/>
              <a:chExt cx="9171383" cy="7226358"/>
            </a:xfrm>
          </p:grpSpPr>
          <p:grpSp>
            <p:nvGrpSpPr>
              <p:cNvPr id="57" name="Group"/>
              <p:cNvGrpSpPr/>
              <p:nvPr/>
            </p:nvGrpSpPr>
            <p:grpSpPr>
              <a:xfrm>
                <a:off x="-454876" y="-3"/>
                <a:ext cx="9171383" cy="4775420"/>
                <a:chOff x="-454875" y="-2"/>
                <a:chExt cx="9171381" cy="4775418"/>
              </a:xfrm>
            </p:grpSpPr>
            <p:grpSp>
              <p:nvGrpSpPr>
                <p:cNvPr id="59" name="Group"/>
                <p:cNvGrpSpPr/>
                <p:nvPr/>
              </p:nvGrpSpPr>
              <p:grpSpPr>
                <a:xfrm>
                  <a:off x="499142" y="819661"/>
                  <a:ext cx="7358905" cy="3682561"/>
                  <a:chOff x="0" y="0"/>
                  <a:chExt cx="7358904" cy="3682559"/>
                </a:xfrm>
              </p:grpSpPr>
              <p:sp>
                <p:nvSpPr>
                  <p:cNvPr id="66" name="Line"/>
                  <p:cNvSpPr/>
                  <p:nvPr/>
                </p:nvSpPr>
                <p:spPr>
                  <a:xfrm flipV="1">
                    <a:off x="4285712" y="2144342"/>
                    <a:ext cx="2450029" cy="1538218"/>
                  </a:xfrm>
                  <a:prstGeom prst="line">
                    <a:avLst/>
                  </a:prstGeom>
                  <a:noFill/>
                  <a:ln w="63500" cap="flat">
                    <a:solidFill>
                      <a:srgbClr val="E5E5E5"/>
                    </a:solidFill>
                    <a:prstDash val="solid"/>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7" name="Line"/>
                  <p:cNvSpPr/>
                  <p:nvPr/>
                </p:nvSpPr>
                <p:spPr>
                  <a:xfrm flipV="1">
                    <a:off x="6684379" y="65949"/>
                    <a:ext cx="644338" cy="2112188"/>
                  </a:xfrm>
                  <a:prstGeom prst="line">
                    <a:avLst/>
                  </a:prstGeom>
                  <a:noFill/>
                  <a:ln w="63500" cap="flat">
                    <a:solidFill>
                      <a:srgbClr val="E5E5E5"/>
                    </a:solidFill>
                    <a:prstDash val="solid"/>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8" name="Line"/>
                  <p:cNvSpPr/>
                  <p:nvPr/>
                </p:nvSpPr>
                <p:spPr>
                  <a:xfrm flipH="1">
                    <a:off x="4296852" y="-1"/>
                    <a:ext cx="3062053" cy="1878963"/>
                  </a:xfrm>
                  <a:prstGeom prst="line">
                    <a:avLst/>
                  </a:prstGeom>
                  <a:noFill/>
                  <a:ln w="63500" cap="flat">
                    <a:solidFill>
                      <a:srgbClr val="E5E5E5"/>
                    </a:solidFill>
                    <a:prstDash val="solid"/>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9" name="Line"/>
                  <p:cNvSpPr/>
                  <p:nvPr/>
                </p:nvSpPr>
                <p:spPr>
                  <a:xfrm flipH="1" flipV="1">
                    <a:off x="576879" y="630777"/>
                    <a:ext cx="3728317" cy="1233932"/>
                  </a:xfrm>
                  <a:prstGeom prst="line">
                    <a:avLst/>
                  </a:prstGeom>
                  <a:noFill/>
                  <a:ln w="63500" cap="flat">
                    <a:solidFill>
                      <a:srgbClr val="E5E5E5"/>
                    </a:solidFill>
                    <a:prstDash val="solid"/>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70" name="Line"/>
                  <p:cNvSpPr/>
                  <p:nvPr/>
                </p:nvSpPr>
                <p:spPr>
                  <a:xfrm flipH="1">
                    <a:off x="0" y="595218"/>
                    <a:ext cx="534345" cy="2310975"/>
                  </a:xfrm>
                  <a:prstGeom prst="line">
                    <a:avLst/>
                  </a:prstGeom>
                  <a:noFill/>
                  <a:ln w="63500" cap="flat">
                    <a:solidFill>
                      <a:srgbClr val="E5E5E5"/>
                    </a:solidFill>
                    <a:prstDash val="solid"/>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grpSp>
              <p:nvGrpSpPr>
                <p:cNvPr id="60" name="Group"/>
                <p:cNvGrpSpPr/>
                <p:nvPr/>
              </p:nvGrpSpPr>
              <p:grpSpPr>
                <a:xfrm>
                  <a:off x="-454875" y="-2"/>
                  <a:ext cx="9171381" cy="4775418"/>
                  <a:chOff x="-454874" y="-1"/>
                  <a:chExt cx="9171379" cy="4775417"/>
                </a:xfrm>
              </p:grpSpPr>
              <p:sp>
                <p:nvSpPr>
                  <p:cNvPr id="61" name="Circle"/>
                  <p:cNvSpPr/>
                  <p:nvPr/>
                </p:nvSpPr>
                <p:spPr>
                  <a:xfrm>
                    <a:off x="-454874" y="3034171"/>
                    <a:ext cx="1741246" cy="1741245"/>
                  </a:xfrm>
                  <a:prstGeom prst="ellipse">
                    <a:avLst/>
                  </a:prstGeom>
                  <a:solidFill>
                    <a:schemeClr val="accent3"/>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2" name="Circle"/>
                  <p:cNvSpPr/>
                  <p:nvPr userDrawn="1"/>
                </p:nvSpPr>
                <p:spPr>
                  <a:xfrm>
                    <a:off x="653470" y="933475"/>
                    <a:ext cx="1033929" cy="1033929"/>
                  </a:xfrm>
                  <a:prstGeom prst="ellipse">
                    <a:avLst/>
                  </a:prstGeom>
                  <a:solidFill>
                    <a:schemeClr val="accent6"/>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3" name="Circle"/>
                  <p:cNvSpPr/>
                  <p:nvPr/>
                </p:nvSpPr>
                <p:spPr>
                  <a:xfrm>
                    <a:off x="4313868" y="2214378"/>
                    <a:ext cx="908002" cy="908003"/>
                  </a:xfrm>
                  <a:prstGeom prst="ellipse">
                    <a:avLst/>
                  </a:prstGeom>
                  <a:solidFill>
                    <a:schemeClr val="accent5"/>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4" name="Circle"/>
                  <p:cNvSpPr/>
                  <p:nvPr/>
                </p:nvSpPr>
                <p:spPr>
                  <a:xfrm>
                    <a:off x="6581495" y="2280012"/>
                    <a:ext cx="1288873" cy="1288873"/>
                  </a:xfrm>
                  <a:prstGeom prst="ellipse">
                    <a:avLst/>
                  </a:prstGeom>
                  <a:solidFill>
                    <a:srgbClr val="00B0F0"/>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5" name="Circle"/>
                  <p:cNvSpPr/>
                  <p:nvPr/>
                </p:nvSpPr>
                <p:spPr>
                  <a:xfrm>
                    <a:off x="7045795" y="-1"/>
                    <a:ext cx="1670710" cy="1670711"/>
                  </a:xfrm>
                  <a:prstGeom prst="ellipse">
                    <a:avLst/>
                  </a:prstGeom>
                  <a:solidFill>
                    <a:schemeClr val="accent4"/>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grpSp>
          <p:sp>
            <p:nvSpPr>
              <p:cNvPr id="58" name="Shape"/>
              <p:cNvSpPr/>
              <p:nvPr/>
            </p:nvSpPr>
            <p:spPr>
              <a:xfrm rot="21564362">
                <a:off x="1810726" y="3359738"/>
                <a:ext cx="3866616" cy="3866617"/>
              </a:xfrm>
              <a:custGeom>
                <a:avLst/>
                <a:gdLst/>
                <a:ahLst/>
                <a:cxnLst>
                  <a:cxn ang="0">
                    <a:pos x="wd2" y="hd2"/>
                  </a:cxn>
                  <a:cxn ang="5400000">
                    <a:pos x="wd2" y="hd2"/>
                  </a:cxn>
                  <a:cxn ang="10800000">
                    <a:pos x="wd2" y="hd2"/>
                  </a:cxn>
                  <a:cxn ang="16200000">
                    <a:pos x="wd2" y="hd2"/>
                  </a:cxn>
                </a:cxnLst>
                <a:rect l="0" t="0" r="r" b="b"/>
                <a:pathLst>
                  <a:path w="21367" h="21010" extrusionOk="0">
                    <a:moveTo>
                      <a:pt x="8505" y="13647"/>
                    </a:moveTo>
                    <a:cubicBezTo>
                      <a:pt x="5529" y="13647"/>
                      <a:pt x="3116" y="11263"/>
                      <a:pt x="3116" y="8322"/>
                    </a:cubicBezTo>
                    <a:cubicBezTo>
                      <a:pt x="3116" y="5382"/>
                      <a:pt x="5529" y="2999"/>
                      <a:pt x="8505" y="2999"/>
                    </a:cubicBezTo>
                    <a:cubicBezTo>
                      <a:pt x="11481" y="2999"/>
                      <a:pt x="13894" y="5382"/>
                      <a:pt x="13894" y="8322"/>
                    </a:cubicBezTo>
                    <a:cubicBezTo>
                      <a:pt x="13894" y="11263"/>
                      <a:pt x="11481" y="13647"/>
                      <a:pt x="8505" y="13647"/>
                    </a:cubicBezTo>
                    <a:close/>
                    <a:moveTo>
                      <a:pt x="21039" y="18205"/>
                    </a:moveTo>
                    <a:cubicBezTo>
                      <a:pt x="20257" y="17063"/>
                      <a:pt x="16910" y="14118"/>
                      <a:pt x="15508" y="12905"/>
                    </a:cubicBezTo>
                    <a:cubicBezTo>
                      <a:pt x="16378" y="11592"/>
                      <a:pt x="16888" y="10026"/>
                      <a:pt x="16888" y="8341"/>
                    </a:cubicBezTo>
                    <a:cubicBezTo>
                      <a:pt x="16888" y="3734"/>
                      <a:pt x="13108" y="0"/>
                      <a:pt x="8445" y="0"/>
                    </a:cubicBezTo>
                    <a:cubicBezTo>
                      <a:pt x="3781" y="0"/>
                      <a:pt x="0" y="3734"/>
                      <a:pt x="0" y="8341"/>
                    </a:cubicBezTo>
                    <a:cubicBezTo>
                      <a:pt x="0" y="12948"/>
                      <a:pt x="3781" y="16682"/>
                      <a:pt x="8445" y="16682"/>
                    </a:cubicBezTo>
                    <a:cubicBezTo>
                      <a:pt x="10043" y="16682"/>
                      <a:pt x="11532" y="16235"/>
                      <a:pt x="12806" y="15473"/>
                    </a:cubicBezTo>
                    <a:lnTo>
                      <a:pt x="18413" y="20577"/>
                    </a:lnTo>
                    <a:cubicBezTo>
                      <a:pt x="18413" y="20577"/>
                      <a:pt x="19615" y="21600"/>
                      <a:pt x="20819" y="20500"/>
                    </a:cubicBezTo>
                    <a:cubicBezTo>
                      <a:pt x="21600" y="19785"/>
                      <a:pt x="21427" y="18770"/>
                      <a:pt x="21039" y="18205"/>
                    </a:cubicBezTo>
                    <a:close/>
                  </a:path>
                </a:pathLst>
              </a:custGeom>
              <a:solidFill>
                <a:srgbClr val="B9B9B9"/>
              </a:solidFill>
              <a:ln w="12700" cap="flat">
                <a:noFill/>
                <a:miter lim="400000"/>
              </a:ln>
              <a:effectLst/>
            </p:spPr>
            <p:txBody>
              <a:bodyPr wrap="square" lIns="0" tIns="0" rIns="0" bIns="0"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sp>
          <p:nvSpPr>
            <p:cNvPr id="52" name="Shape"/>
            <p:cNvSpPr/>
            <p:nvPr userDrawn="1"/>
          </p:nvSpPr>
          <p:spPr>
            <a:xfrm>
              <a:off x="2521253" y="3234705"/>
              <a:ext cx="608051" cy="749384"/>
            </a:xfrm>
            <a:custGeom>
              <a:avLst/>
              <a:gdLst/>
              <a:ahLst/>
              <a:cxnLst>
                <a:cxn ang="0">
                  <a:pos x="wd2" y="hd2"/>
                </a:cxn>
                <a:cxn ang="5400000">
                  <a:pos x="wd2" y="hd2"/>
                </a:cxn>
                <a:cxn ang="10800000">
                  <a:pos x="wd2" y="hd2"/>
                </a:cxn>
                <a:cxn ang="16200000">
                  <a:pos x="wd2" y="hd2"/>
                </a:cxn>
              </a:cxnLst>
              <a:rect l="0" t="0" r="r" b="b"/>
              <a:pathLst>
                <a:path w="21339" h="21341" extrusionOk="0">
                  <a:moveTo>
                    <a:pt x="12205" y="0"/>
                  </a:moveTo>
                  <a:cubicBezTo>
                    <a:pt x="11720" y="1"/>
                    <a:pt x="11326" y="320"/>
                    <a:pt x="11326" y="713"/>
                  </a:cubicBezTo>
                  <a:lnTo>
                    <a:pt x="11325" y="2819"/>
                  </a:lnTo>
                  <a:cubicBezTo>
                    <a:pt x="11950" y="2747"/>
                    <a:pt x="12537" y="2740"/>
                    <a:pt x="13081" y="2776"/>
                  </a:cubicBezTo>
                  <a:lnTo>
                    <a:pt x="13083" y="713"/>
                  </a:lnTo>
                  <a:cubicBezTo>
                    <a:pt x="13083" y="320"/>
                    <a:pt x="12690" y="1"/>
                    <a:pt x="12205" y="0"/>
                  </a:cubicBezTo>
                  <a:close/>
                  <a:moveTo>
                    <a:pt x="18280" y="1334"/>
                  </a:moveTo>
                  <a:cubicBezTo>
                    <a:pt x="17859" y="1138"/>
                    <a:pt x="17322" y="1255"/>
                    <a:pt x="17079" y="1596"/>
                  </a:cubicBezTo>
                  <a:lnTo>
                    <a:pt x="15817" y="3366"/>
                  </a:lnTo>
                  <a:cubicBezTo>
                    <a:pt x="16385" y="3577"/>
                    <a:pt x="16889" y="3826"/>
                    <a:pt x="17333" y="4087"/>
                  </a:cubicBezTo>
                  <a:lnTo>
                    <a:pt x="18600" y="2308"/>
                  </a:lnTo>
                  <a:cubicBezTo>
                    <a:pt x="18843" y="1966"/>
                    <a:pt x="18700" y="1531"/>
                    <a:pt x="18280" y="1334"/>
                  </a:cubicBezTo>
                  <a:close/>
                  <a:moveTo>
                    <a:pt x="879" y="9125"/>
                  </a:moveTo>
                  <a:cubicBezTo>
                    <a:pt x="394" y="9126"/>
                    <a:pt x="0" y="9445"/>
                    <a:pt x="0" y="9839"/>
                  </a:cubicBezTo>
                  <a:cubicBezTo>
                    <a:pt x="0" y="10232"/>
                    <a:pt x="393" y="10551"/>
                    <a:pt x="879" y="10551"/>
                  </a:cubicBezTo>
                  <a:lnTo>
                    <a:pt x="3404" y="10550"/>
                  </a:lnTo>
                  <a:cubicBezTo>
                    <a:pt x="3351" y="10107"/>
                    <a:pt x="3343" y="9629"/>
                    <a:pt x="3405" y="9124"/>
                  </a:cubicBezTo>
                  <a:cubicBezTo>
                    <a:pt x="3405" y="9124"/>
                    <a:pt x="879" y="9125"/>
                    <a:pt x="879" y="9125"/>
                  </a:cubicBezTo>
                  <a:close/>
                  <a:moveTo>
                    <a:pt x="2851" y="4649"/>
                  </a:moveTo>
                  <a:cubicBezTo>
                    <a:pt x="2431" y="4453"/>
                    <a:pt x="1894" y="4570"/>
                    <a:pt x="1651" y="4911"/>
                  </a:cubicBezTo>
                  <a:cubicBezTo>
                    <a:pt x="1408" y="5251"/>
                    <a:pt x="1552" y="5687"/>
                    <a:pt x="1973" y="5884"/>
                  </a:cubicBezTo>
                  <a:lnTo>
                    <a:pt x="4171" y="6912"/>
                  </a:lnTo>
                  <a:cubicBezTo>
                    <a:pt x="4408" y="6513"/>
                    <a:pt x="4715" y="6106"/>
                    <a:pt x="5109" y="5706"/>
                  </a:cubicBezTo>
                  <a:cubicBezTo>
                    <a:pt x="5109" y="5706"/>
                    <a:pt x="2851" y="4649"/>
                    <a:pt x="2851" y="4649"/>
                  </a:cubicBezTo>
                  <a:close/>
                  <a:moveTo>
                    <a:pt x="6118" y="1310"/>
                  </a:moveTo>
                  <a:cubicBezTo>
                    <a:pt x="5698" y="1506"/>
                    <a:pt x="5553" y="1942"/>
                    <a:pt x="5795" y="2283"/>
                  </a:cubicBezTo>
                  <a:lnTo>
                    <a:pt x="7150" y="4186"/>
                  </a:lnTo>
                  <a:cubicBezTo>
                    <a:pt x="7326" y="4088"/>
                    <a:pt x="8471" y="3556"/>
                    <a:pt x="8675" y="3478"/>
                  </a:cubicBezTo>
                  <a:lnTo>
                    <a:pt x="7318" y="1570"/>
                  </a:lnTo>
                  <a:cubicBezTo>
                    <a:pt x="7075" y="1229"/>
                    <a:pt x="6538" y="1113"/>
                    <a:pt x="6118" y="1310"/>
                  </a:cubicBezTo>
                  <a:close/>
                  <a:moveTo>
                    <a:pt x="18708" y="6478"/>
                  </a:moveTo>
                  <a:cubicBezTo>
                    <a:pt x="17247" y="4749"/>
                    <a:pt x="13396" y="2259"/>
                    <a:pt x="8417" y="4592"/>
                  </a:cubicBezTo>
                  <a:cubicBezTo>
                    <a:pt x="8416" y="4592"/>
                    <a:pt x="8415" y="4593"/>
                    <a:pt x="8414" y="4593"/>
                  </a:cubicBezTo>
                  <a:cubicBezTo>
                    <a:pt x="8414" y="4593"/>
                    <a:pt x="8413" y="4593"/>
                    <a:pt x="8413" y="4594"/>
                  </a:cubicBezTo>
                  <a:cubicBezTo>
                    <a:pt x="8412" y="4594"/>
                    <a:pt x="8411" y="4594"/>
                    <a:pt x="8411" y="4595"/>
                  </a:cubicBezTo>
                  <a:cubicBezTo>
                    <a:pt x="8410" y="4595"/>
                    <a:pt x="8409" y="4595"/>
                    <a:pt x="8409" y="4596"/>
                  </a:cubicBezTo>
                  <a:cubicBezTo>
                    <a:pt x="3429" y="6929"/>
                    <a:pt x="4160" y="10880"/>
                    <a:pt x="5276" y="12771"/>
                  </a:cubicBezTo>
                  <a:cubicBezTo>
                    <a:pt x="6289" y="14473"/>
                    <a:pt x="8765" y="15342"/>
                    <a:pt x="9094" y="15507"/>
                  </a:cubicBezTo>
                  <a:cubicBezTo>
                    <a:pt x="9630" y="15775"/>
                    <a:pt x="12317" y="16498"/>
                    <a:pt x="13014" y="17370"/>
                  </a:cubicBezTo>
                  <a:cubicBezTo>
                    <a:pt x="13975" y="18570"/>
                    <a:pt x="14185" y="18516"/>
                    <a:pt x="15033" y="18314"/>
                  </a:cubicBezTo>
                  <a:cubicBezTo>
                    <a:pt x="15896" y="18109"/>
                    <a:pt x="19095" y="16611"/>
                    <a:pt x="19745" y="16106"/>
                  </a:cubicBezTo>
                  <a:cubicBezTo>
                    <a:pt x="20384" y="15611"/>
                    <a:pt x="20547" y="15491"/>
                    <a:pt x="19747" y="14216"/>
                  </a:cubicBezTo>
                  <a:cubicBezTo>
                    <a:pt x="19165" y="13290"/>
                    <a:pt x="19737" y="11040"/>
                    <a:pt x="19718" y="10529"/>
                  </a:cubicBezTo>
                  <a:cubicBezTo>
                    <a:pt x="19707" y="10216"/>
                    <a:pt x="20017" y="8041"/>
                    <a:pt x="18708" y="6478"/>
                  </a:cubicBezTo>
                  <a:close/>
                  <a:moveTo>
                    <a:pt x="21272" y="17648"/>
                  </a:moveTo>
                  <a:cubicBezTo>
                    <a:pt x="21133" y="17452"/>
                    <a:pt x="20824" y="17385"/>
                    <a:pt x="20583" y="17498"/>
                  </a:cubicBezTo>
                  <a:lnTo>
                    <a:pt x="16099" y="19599"/>
                  </a:lnTo>
                  <a:cubicBezTo>
                    <a:pt x="15858" y="19712"/>
                    <a:pt x="15775" y="19962"/>
                    <a:pt x="15914" y="20158"/>
                  </a:cubicBezTo>
                  <a:lnTo>
                    <a:pt x="15914" y="20158"/>
                  </a:lnTo>
                  <a:cubicBezTo>
                    <a:pt x="16053" y="20353"/>
                    <a:pt x="16361" y="20420"/>
                    <a:pt x="16603" y="20307"/>
                  </a:cubicBezTo>
                  <a:lnTo>
                    <a:pt x="21087" y="18206"/>
                  </a:lnTo>
                  <a:cubicBezTo>
                    <a:pt x="21328" y="18093"/>
                    <a:pt x="21411" y="17843"/>
                    <a:pt x="21272" y="17648"/>
                  </a:cubicBezTo>
                  <a:cubicBezTo>
                    <a:pt x="21272" y="17648"/>
                    <a:pt x="21272" y="17648"/>
                    <a:pt x="21272" y="17648"/>
                  </a:cubicBezTo>
                  <a:close/>
                  <a:moveTo>
                    <a:pt x="20584" y="16680"/>
                  </a:moveTo>
                  <a:cubicBezTo>
                    <a:pt x="20445" y="16485"/>
                    <a:pt x="20136" y="16418"/>
                    <a:pt x="19895" y="16531"/>
                  </a:cubicBezTo>
                  <a:lnTo>
                    <a:pt x="15411" y="18632"/>
                  </a:lnTo>
                  <a:cubicBezTo>
                    <a:pt x="15170" y="18745"/>
                    <a:pt x="15087" y="18995"/>
                    <a:pt x="15226" y="19190"/>
                  </a:cubicBezTo>
                  <a:lnTo>
                    <a:pt x="15226" y="19190"/>
                  </a:lnTo>
                  <a:cubicBezTo>
                    <a:pt x="15365" y="19386"/>
                    <a:pt x="15673" y="19453"/>
                    <a:pt x="15915" y="19340"/>
                  </a:cubicBezTo>
                  <a:lnTo>
                    <a:pt x="20399" y="17239"/>
                  </a:lnTo>
                  <a:cubicBezTo>
                    <a:pt x="20640" y="17126"/>
                    <a:pt x="20723" y="16876"/>
                    <a:pt x="20584" y="16680"/>
                  </a:cubicBezTo>
                  <a:cubicBezTo>
                    <a:pt x="20584" y="16680"/>
                    <a:pt x="20584" y="16680"/>
                    <a:pt x="20584" y="16680"/>
                  </a:cubicBezTo>
                  <a:close/>
                  <a:moveTo>
                    <a:pt x="17079" y="20429"/>
                  </a:moveTo>
                  <a:lnTo>
                    <a:pt x="20979" y="18602"/>
                  </a:lnTo>
                  <a:cubicBezTo>
                    <a:pt x="21600" y="19474"/>
                    <a:pt x="21230" y="20591"/>
                    <a:pt x="20153" y="21095"/>
                  </a:cubicBezTo>
                  <a:cubicBezTo>
                    <a:pt x="19076" y="21600"/>
                    <a:pt x="17700" y="21302"/>
                    <a:pt x="17079" y="20429"/>
                  </a:cubicBezTo>
                  <a:close/>
                </a:path>
              </a:pathLst>
            </a:custGeom>
            <a:solidFill>
              <a:schemeClr val="bg1"/>
            </a:solidFill>
            <a:ln w="12700">
              <a:miter lim="400000"/>
            </a:ln>
          </p:spPr>
          <p:txBody>
            <a:bodyPr lIns="0" tIns="0" rIns="0" bIns="0" anchor="ct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sp>
          <p:nvSpPr>
            <p:cNvPr id="53" name="Shape"/>
            <p:cNvSpPr/>
            <p:nvPr userDrawn="1"/>
          </p:nvSpPr>
          <p:spPr>
            <a:xfrm>
              <a:off x="5768231" y="2594543"/>
              <a:ext cx="390408" cy="358409"/>
            </a:xfrm>
            <a:custGeom>
              <a:avLst/>
              <a:gdLst/>
              <a:ahLst/>
              <a:cxnLst>
                <a:cxn ang="0">
                  <a:pos x="wd2" y="hd2"/>
                </a:cxn>
                <a:cxn ang="5400000">
                  <a:pos x="wd2" y="hd2"/>
                </a:cxn>
                <a:cxn ang="10800000">
                  <a:pos x="wd2" y="hd2"/>
                </a:cxn>
                <a:cxn ang="16200000">
                  <a:pos x="wd2" y="hd2"/>
                </a:cxn>
              </a:cxnLst>
              <a:rect l="0" t="0" r="r" b="b"/>
              <a:pathLst>
                <a:path w="20321" h="19826" extrusionOk="0">
                  <a:moveTo>
                    <a:pt x="12958" y="9827"/>
                  </a:moveTo>
                  <a:lnTo>
                    <a:pt x="10443" y="15677"/>
                  </a:lnTo>
                  <a:lnTo>
                    <a:pt x="6675" y="7947"/>
                  </a:lnTo>
                  <a:lnTo>
                    <a:pt x="5154" y="11224"/>
                  </a:lnTo>
                  <a:lnTo>
                    <a:pt x="1617" y="11224"/>
                  </a:lnTo>
                  <a:cubicBezTo>
                    <a:pt x="2002" y="11924"/>
                    <a:pt x="2436" y="12597"/>
                    <a:pt x="2901" y="13221"/>
                  </a:cubicBezTo>
                  <a:cubicBezTo>
                    <a:pt x="5879" y="17216"/>
                    <a:pt x="10161" y="19826"/>
                    <a:pt x="10161" y="19826"/>
                  </a:cubicBezTo>
                  <a:cubicBezTo>
                    <a:pt x="10161" y="19826"/>
                    <a:pt x="14442" y="17216"/>
                    <a:pt x="17420" y="13221"/>
                  </a:cubicBezTo>
                  <a:cubicBezTo>
                    <a:pt x="17889" y="12592"/>
                    <a:pt x="18326" y="11914"/>
                    <a:pt x="18713" y="11207"/>
                  </a:cubicBezTo>
                  <a:lnTo>
                    <a:pt x="13662" y="11207"/>
                  </a:lnTo>
                  <a:cubicBezTo>
                    <a:pt x="13662" y="11207"/>
                    <a:pt x="12958" y="9827"/>
                    <a:pt x="12958" y="9827"/>
                  </a:cubicBezTo>
                  <a:close/>
                  <a:moveTo>
                    <a:pt x="19273" y="10087"/>
                  </a:moveTo>
                  <a:lnTo>
                    <a:pt x="14290" y="10087"/>
                  </a:lnTo>
                  <a:lnTo>
                    <a:pt x="12878" y="7318"/>
                  </a:lnTo>
                  <a:lnTo>
                    <a:pt x="10383" y="13120"/>
                  </a:lnTo>
                  <a:lnTo>
                    <a:pt x="6652" y="5463"/>
                  </a:lnTo>
                  <a:lnTo>
                    <a:pt x="4499" y="10103"/>
                  </a:lnTo>
                  <a:lnTo>
                    <a:pt x="1056" y="10103"/>
                  </a:lnTo>
                  <a:cubicBezTo>
                    <a:pt x="-426" y="6815"/>
                    <a:pt x="-642" y="3168"/>
                    <a:pt x="2347" y="1052"/>
                  </a:cubicBezTo>
                  <a:cubicBezTo>
                    <a:pt x="6340" y="-1774"/>
                    <a:pt x="10161" y="1989"/>
                    <a:pt x="10161" y="1989"/>
                  </a:cubicBezTo>
                  <a:cubicBezTo>
                    <a:pt x="10161" y="1989"/>
                    <a:pt x="13981" y="-1774"/>
                    <a:pt x="17974" y="1052"/>
                  </a:cubicBezTo>
                  <a:cubicBezTo>
                    <a:pt x="20958" y="3164"/>
                    <a:pt x="20748" y="6803"/>
                    <a:pt x="19273" y="10087"/>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sp>
          <p:nvSpPr>
            <p:cNvPr id="54" name="Shape"/>
            <p:cNvSpPr/>
            <p:nvPr userDrawn="1"/>
          </p:nvSpPr>
          <p:spPr>
            <a:xfrm>
              <a:off x="7491911" y="2662051"/>
              <a:ext cx="437086" cy="532898"/>
            </a:xfrm>
            <a:custGeom>
              <a:avLst/>
              <a:gdLst/>
              <a:ahLst/>
              <a:cxnLst>
                <a:cxn ang="0">
                  <a:pos x="wd2" y="hd2"/>
                </a:cxn>
                <a:cxn ang="5400000">
                  <a:pos x="wd2" y="hd2"/>
                </a:cxn>
                <a:cxn ang="10800000">
                  <a:pos x="wd2" y="hd2"/>
                </a:cxn>
                <a:cxn ang="16200000">
                  <a:pos x="wd2" y="hd2"/>
                </a:cxn>
              </a:cxnLst>
              <a:rect l="0" t="0" r="r" b="b"/>
              <a:pathLst>
                <a:path w="21600" h="21600" extrusionOk="0">
                  <a:moveTo>
                    <a:pt x="17940" y="20704"/>
                  </a:moveTo>
                  <a:lnTo>
                    <a:pt x="3661" y="20704"/>
                  </a:lnTo>
                  <a:cubicBezTo>
                    <a:pt x="2245" y="20702"/>
                    <a:pt x="1093" y="19756"/>
                    <a:pt x="1093" y="18595"/>
                  </a:cubicBezTo>
                  <a:cubicBezTo>
                    <a:pt x="1093" y="17996"/>
                    <a:pt x="1512" y="17272"/>
                    <a:pt x="1678" y="17037"/>
                  </a:cubicBezTo>
                  <a:lnTo>
                    <a:pt x="3663" y="14192"/>
                  </a:lnTo>
                  <a:lnTo>
                    <a:pt x="17936" y="14192"/>
                  </a:lnTo>
                  <a:lnTo>
                    <a:pt x="19928" y="17046"/>
                  </a:lnTo>
                  <a:cubicBezTo>
                    <a:pt x="20078" y="17255"/>
                    <a:pt x="20507" y="17990"/>
                    <a:pt x="20507" y="18595"/>
                  </a:cubicBezTo>
                  <a:cubicBezTo>
                    <a:pt x="20507" y="19756"/>
                    <a:pt x="19355" y="20702"/>
                    <a:pt x="17940" y="20704"/>
                  </a:cubicBezTo>
                  <a:close/>
                  <a:moveTo>
                    <a:pt x="20870" y="16591"/>
                  </a:moveTo>
                  <a:lnTo>
                    <a:pt x="13662" y="6263"/>
                  </a:lnTo>
                  <a:lnTo>
                    <a:pt x="13662" y="2419"/>
                  </a:lnTo>
                  <a:lnTo>
                    <a:pt x="14317" y="2419"/>
                  </a:lnTo>
                  <a:cubicBezTo>
                    <a:pt x="14918" y="2419"/>
                    <a:pt x="15406" y="2019"/>
                    <a:pt x="15406" y="1526"/>
                  </a:cubicBezTo>
                  <a:lnTo>
                    <a:pt x="15406" y="893"/>
                  </a:lnTo>
                  <a:cubicBezTo>
                    <a:pt x="15406" y="400"/>
                    <a:pt x="14918" y="0"/>
                    <a:pt x="14317" y="0"/>
                  </a:cubicBezTo>
                  <a:lnTo>
                    <a:pt x="7283" y="0"/>
                  </a:lnTo>
                  <a:cubicBezTo>
                    <a:pt x="6682" y="0"/>
                    <a:pt x="6194" y="400"/>
                    <a:pt x="6194" y="893"/>
                  </a:cubicBezTo>
                  <a:lnTo>
                    <a:pt x="6194" y="1526"/>
                  </a:lnTo>
                  <a:cubicBezTo>
                    <a:pt x="6194" y="2019"/>
                    <a:pt x="6682" y="2419"/>
                    <a:pt x="7283" y="2419"/>
                  </a:cubicBezTo>
                  <a:lnTo>
                    <a:pt x="7938" y="2419"/>
                  </a:lnTo>
                  <a:lnTo>
                    <a:pt x="7938" y="6262"/>
                  </a:lnTo>
                  <a:lnTo>
                    <a:pt x="729" y="16591"/>
                  </a:lnTo>
                  <a:cubicBezTo>
                    <a:pt x="729" y="16591"/>
                    <a:pt x="0" y="17610"/>
                    <a:pt x="0" y="18595"/>
                  </a:cubicBezTo>
                  <a:cubicBezTo>
                    <a:pt x="0" y="20254"/>
                    <a:pt x="1638" y="21598"/>
                    <a:pt x="3660" y="21600"/>
                  </a:cubicBezTo>
                  <a:lnTo>
                    <a:pt x="17940" y="21600"/>
                  </a:lnTo>
                  <a:cubicBezTo>
                    <a:pt x="19962" y="21598"/>
                    <a:pt x="21600" y="20254"/>
                    <a:pt x="21600" y="18595"/>
                  </a:cubicBezTo>
                  <a:cubicBezTo>
                    <a:pt x="21600" y="17610"/>
                    <a:pt x="20870" y="16591"/>
                    <a:pt x="20870" y="16591"/>
                  </a:cubicBezTo>
                  <a:close/>
                </a:path>
              </a:pathLst>
            </a:custGeom>
            <a:solidFill>
              <a:srgbClr val="FFFFFF"/>
            </a:solidFill>
            <a:ln w="12700" cap="flat">
              <a:noFill/>
              <a:miter lim="400000"/>
            </a:ln>
            <a:effectLst/>
          </p:spPr>
          <p:txBody>
            <a:bodyPr wrap="square" lIns="0" tIns="0" rIns="0" bIns="0" numCol="1" anchor="t">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pic>
          <p:nvPicPr>
            <p:cNvPr id="55" name="Picture 5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807096" y="1119734"/>
              <a:ext cx="691557" cy="709166"/>
            </a:xfrm>
            <a:prstGeom prst="rect">
              <a:avLst/>
            </a:prstGeom>
          </p:spPr>
        </p:pic>
        <p:sp>
          <p:nvSpPr>
            <p:cNvPr id="56" name="Shape 324"/>
            <p:cNvSpPr/>
            <p:nvPr userDrawn="1"/>
          </p:nvSpPr>
          <p:spPr>
            <a:xfrm>
              <a:off x="3241036" y="1760651"/>
              <a:ext cx="384510" cy="306550"/>
            </a:xfrm>
            <a:custGeom>
              <a:avLst/>
              <a:gdLst/>
              <a:ahLst/>
              <a:cxnLst/>
              <a:rect l="0" t="0" r="0" b="0"/>
              <a:pathLst>
                <a:path w="384520" h="306577">
                  <a:moveTo>
                    <a:pt x="46609" y="0"/>
                  </a:moveTo>
                  <a:lnTo>
                    <a:pt x="337912" y="0"/>
                  </a:lnTo>
                  <a:cubicBezTo>
                    <a:pt x="363652" y="0"/>
                    <a:pt x="384520" y="20677"/>
                    <a:pt x="384520" y="46178"/>
                  </a:cubicBezTo>
                  <a:lnTo>
                    <a:pt x="384520" y="211540"/>
                  </a:lnTo>
                  <a:cubicBezTo>
                    <a:pt x="384520" y="237041"/>
                    <a:pt x="364672" y="257832"/>
                    <a:pt x="338929" y="257832"/>
                  </a:cubicBezTo>
                  <a:lnTo>
                    <a:pt x="205854" y="257832"/>
                  </a:lnTo>
                  <a:cubicBezTo>
                    <a:pt x="205854" y="257832"/>
                    <a:pt x="155361" y="257832"/>
                    <a:pt x="155361" y="257832"/>
                  </a:cubicBezTo>
                  <a:lnTo>
                    <a:pt x="150360" y="257832"/>
                  </a:lnTo>
                  <a:lnTo>
                    <a:pt x="58261" y="306577"/>
                  </a:lnTo>
                  <a:lnTo>
                    <a:pt x="58261" y="257832"/>
                  </a:lnTo>
                  <a:lnTo>
                    <a:pt x="46609" y="257832"/>
                  </a:lnTo>
                  <a:cubicBezTo>
                    <a:pt x="20867" y="257832"/>
                    <a:pt x="0" y="237155"/>
                    <a:pt x="0" y="211653"/>
                  </a:cubicBezTo>
                  <a:lnTo>
                    <a:pt x="0" y="46178"/>
                  </a:lnTo>
                  <a:cubicBezTo>
                    <a:pt x="0" y="20677"/>
                    <a:pt x="20867" y="0"/>
                    <a:pt x="46609"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grpSp>
      <p:sp>
        <p:nvSpPr>
          <p:cNvPr id="71" name="Instant communication"/>
          <p:cNvSpPr txBox="1"/>
          <p:nvPr userDrawn="1"/>
        </p:nvSpPr>
        <p:spPr>
          <a:xfrm>
            <a:off x="5071333" y="2112510"/>
            <a:ext cx="3551967" cy="523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0" tIns="0" rIns="0" bIns="0" anchor="ctr"/>
          <a:lstStyle>
            <a:lvl1pPr defTabSz="457200">
              <a:lnSpc>
                <a:spcPct val="80000"/>
              </a:lnSpc>
              <a:spcBef>
                <a:spcPts val="5500"/>
              </a:spcBef>
              <a:defRPr sz="4800" b="0">
                <a:solidFill>
                  <a:srgbClr val="3483C9"/>
                </a:solidFill>
                <a:latin typeface="Helvetica Neue Thin"/>
                <a:ea typeface="Helvetica Neue Thin"/>
                <a:cs typeface="Helvetica Neue Thin"/>
                <a:sym typeface="Helvetica Neue Thin"/>
              </a:defRPr>
            </a:lvl1pPr>
          </a:lstStyle>
          <a:p>
            <a:pPr algn="l" defTabSz="321457" hangingPunct="0">
              <a:spcBef>
                <a:spcPts val="3867"/>
              </a:spcBef>
            </a:pPr>
            <a:r>
              <a:rPr lang="en-GB" sz="3200" kern="0">
                <a:solidFill>
                  <a:schemeClr val="accent1"/>
                </a:solidFill>
                <a:latin typeface="Gill Sans MT" panose="020B0502020104020203" pitchFamily="34" charset="0"/>
              </a:rPr>
              <a:t>Business</a:t>
            </a:r>
            <a:r>
              <a:rPr lang="en-GB" sz="3200" kern="0" baseline="0">
                <a:solidFill>
                  <a:schemeClr val="accent1"/>
                </a:solidFill>
                <a:latin typeface="Gill Sans MT" panose="020B0502020104020203" pitchFamily="34" charset="0"/>
              </a:rPr>
              <a:t> intelligence</a:t>
            </a:r>
            <a:endParaRPr sz="3200" kern="0">
              <a:solidFill>
                <a:schemeClr val="accent1"/>
              </a:solidFill>
              <a:latin typeface="Gill Sans MT" panose="020B0502020104020203" pitchFamily="34" charset="0"/>
            </a:endParaRPr>
          </a:p>
        </p:txBody>
      </p:sp>
      <p:sp>
        <p:nvSpPr>
          <p:cNvPr id="74" name="Text Placeholder 73"/>
          <p:cNvSpPr>
            <a:spLocks noGrp="1"/>
          </p:cNvSpPr>
          <p:nvPr>
            <p:ph type="body" sz="quarter" idx="11"/>
          </p:nvPr>
        </p:nvSpPr>
        <p:spPr>
          <a:xfrm>
            <a:off x="5072063" y="2635250"/>
            <a:ext cx="3055937" cy="1517650"/>
          </a:xfrm>
        </p:spPr>
        <p:txBody>
          <a:bodyPr>
            <a:normAutofit/>
          </a:bodyPr>
          <a:lstStyle>
            <a:lvl1pPr marL="0" indent="0">
              <a:buNone/>
              <a:defRPr sz="1400"/>
            </a:lvl1pPr>
          </a:lstStyle>
          <a:p>
            <a:pPr lvl="0"/>
            <a:endParaRPr lang="en-GB"/>
          </a:p>
        </p:txBody>
      </p:sp>
    </p:spTree>
    <p:extLst>
      <p:ext uri="{BB962C8B-B14F-4D97-AF65-F5344CB8AC3E}">
        <p14:creationId xmlns:p14="http://schemas.microsoft.com/office/powerpoint/2010/main" val="448728624"/>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igital tool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sp>
        <p:nvSpPr>
          <p:cNvPr id="4" name="Shape"/>
          <p:cNvSpPr/>
          <p:nvPr userDrawn="1"/>
        </p:nvSpPr>
        <p:spPr>
          <a:xfrm>
            <a:off x="7531371" y="2743746"/>
            <a:ext cx="1064385" cy="1064384"/>
          </a:xfrm>
          <a:custGeom>
            <a:avLst/>
            <a:gdLst/>
            <a:ahLst/>
            <a:cxnLst>
              <a:cxn ang="0">
                <a:pos x="wd2" y="hd2"/>
              </a:cxn>
              <a:cxn ang="5400000">
                <a:pos x="wd2" y="hd2"/>
              </a:cxn>
              <a:cxn ang="10800000">
                <a:pos x="wd2" y="hd2"/>
              </a:cxn>
              <a:cxn ang="16200000">
                <a:pos x="wd2" y="hd2"/>
              </a:cxn>
            </a:cxnLst>
            <a:rect l="0" t="0" r="r" b="b"/>
            <a:pathLst>
              <a:path w="21600" h="21600" extrusionOk="0">
                <a:moveTo>
                  <a:pt x="9506" y="14356"/>
                </a:moveTo>
                <a:cubicBezTo>
                  <a:pt x="7541" y="13642"/>
                  <a:pt x="6529" y="11470"/>
                  <a:pt x="7244" y="9506"/>
                </a:cubicBezTo>
                <a:cubicBezTo>
                  <a:pt x="7958" y="7542"/>
                  <a:pt x="10130" y="6529"/>
                  <a:pt x="12094" y="7244"/>
                </a:cubicBezTo>
                <a:cubicBezTo>
                  <a:pt x="14058" y="7959"/>
                  <a:pt x="15071" y="10130"/>
                  <a:pt x="14356" y="12094"/>
                </a:cubicBezTo>
                <a:cubicBezTo>
                  <a:pt x="13642" y="14058"/>
                  <a:pt x="11470" y="15071"/>
                  <a:pt x="9506" y="14356"/>
                </a:cubicBezTo>
                <a:close/>
                <a:moveTo>
                  <a:pt x="19590" y="13090"/>
                </a:moveTo>
                <a:cubicBezTo>
                  <a:pt x="20635" y="13045"/>
                  <a:pt x="21276" y="13002"/>
                  <a:pt x="21276" y="13002"/>
                </a:cubicBezTo>
                <a:lnTo>
                  <a:pt x="21600" y="9898"/>
                </a:lnTo>
                <a:cubicBezTo>
                  <a:pt x="21600" y="9898"/>
                  <a:pt x="20909" y="9763"/>
                  <a:pt x="19797" y="9576"/>
                </a:cubicBezTo>
                <a:cubicBezTo>
                  <a:pt x="19639" y="8404"/>
                  <a:pt x="19254" y="7300"/>
                  <a:pt x="18688" y="6308"/>
                </a:cubicBezTo>
                <a:cubicBezTo>
                  <a:pt x="19677" y="5279"/>
                  <a:pt x="20308" y="4595"/>
                  <a:pt x="20308" y="4595"/>
                </a:cubicBezTo>
                <a:lnTo>
                  <a:pt x="17981" y="2136"/>
                </a:lnTo>
                <a:cubicBezTo>
                  <a:pt x="17981" y="2136"/>
                  <a:pt x="17267" y="2659"/>
                  <a:pt x="16182" y="3488"/>
                </a:cubicBezTo>
                <a:cubicBezTo>
                  <a:pt x="15269" y="2815"/>
                  <a:pt x="14226" y="2305"/>
                  <a:pt x="13090" y="2011"/>
                </a:cubicBezTo>
                <a:cubicBezTo>
                  <a:pt x="13045" y="965"/>
                  <a:pt x="13002" y="324"/>
                  <a:pt x="13002" y="324"/>
                </a:cubicBezTo>
                <a:lnTo>
                  <a:pt x="9898" y="0"/>
                </a:lnTo>
                <a:cubicBezTo>
                  <a:pt x="9898" y="0"/>
                  <a:pt x="9762" y="691"/>
                  <a:pt x="9576" y="1803"/>
                </a:cubicBezTo>
                <a:cubicBezTo>
                  <a:pt x="8399" y="1962"/>
                  <a:pt x="7292" y="2348"/>
                  <a:pt x="6297" y="2918"/>
                </a:cubicBezTo>
                <a:cubicBezTo>
                  <a:pt x="5274" y="1926"/>
                  <a:pt x="4595" y="1292"/>
                  <a:pt x="4595" y="1292"/>
                </a:cubicBezTo>
                <a:lnTo>
                  <a:pt x="2136" y="3620"/>
                </a:lnTo>
                <a:cubicBezTo>
                  <a:pt x="2136" y="3620"/>
                  <a:pt x="2656" y="4338"/>
                  <a:pt x="3481" y="5429"/>
                </a:cubicBezTo>
                <a:cubicBezTo>
                  <a:pt x="2812" y="6339"/>
                  <a:pt x="2304" y="7379"/>
                  <a:pt x="2010" y="8511"/>
                </a:cubicBezTo>
                <a:cubicBezTo>
                  <a:pt x="965" y="8555"/>
                  <a:pt x="324" y="8598"/>
                  <a:pt x="324" y="8598"/>
                </a:cubicBezTo>
                <a:lnTo>
                  <a:pt x="0" y="11702"/>
                </a:lnTo>
                <a:cubicBezTo>
                  <a:pt x="0" y="11702"/>
                  <a:pt x="691" y="11837"/>
                  <a:pt x="1802" y="12022"/>
                </a:cubicBezTo>
                <a:cubicBezTo>
                  <a:pt x="1961" y="13199"/>
                  <a:pt x="2348" y="14308"/>
                  <a:pt x="2918" y="15303"/>
                </a:cubicBezTo>
                <a:cubicBezTo>
                  <a:pt x="1925" y="16326"/>
                  <a:pt x="1292" y="17005"/>
                  <a:pt x="1292" y="17005"/>
                </a:cubicBezTo>
                <a:lnTo>
                  <a:pt x="3619" y="19464"/>
                </a:lnTo>
                <a:cubicBezTo>
                  <a:pt x="3619" y="19464"/>
                  <a:pt x="4337" y="18944"/>
                  <a:pt x="5428" y="18118"/>
                </a:cubicBezTo>
                <a:cubicBezTo>
                  <a:pt x="6339" y="18788"/>
                  <a:pt x="7379" y="19296"/>
                  <a:pt x="8511" y="19590"/>
                </a:cubicBezTo>
                <a:cubicBezTo>
                  <a:pt x="8555" y="20635"/>
                  <a:pt x="8598" y="21276"/>
                  <a:pt x="8598" y="21276"/>
                </a:cubicBezTo>
                <a:lnTo>
                  <a:pt x="11702" y="21600"/>
                </a:lnTo>
                <a:cubicBezTo>
                  <a:pt x="11702" y="21600"/>
                  <a:pt x="11837" y="20909"/>
                  <a:pt x="12023" y="19798"/>
                </a:cubicBezTo>
                <a:cubicBezTo>
                  <a:pt x="13196" y="19640"/>
                  <a:pt x="14301" y="19254"/>
                  <a:pt x="15293" y="18688"/>
                </a:cubicBezTo>
                <a:cubicBezTo>
                  <a:pt x="16322" y="19677"/>
                  <a:pt x="17005" y="20308"/>
                  <a:pt x="17005" y="20308"/>
                </a:cubicBezTo>
                <a:lnTo>
                  <a:pt x="19464" y="17981"/>
                </a:lnTo>
                <a:cubicBezTo>
                  <a:pt x="19464" y="17981"/>
                  <a:pt x="18941" y="17267"/>
                  <a:pt x="18112" y="16181"/>
                </a:cubicBezTo>
                <a:cubicBezTo>
                  <a:pt x="18785" y="15268"/>
                  <a:pt x="19295" y="14226"/>
                  <a:pt x="19590" y="13090"/>
                </a:cubicBezTo>
                <a:close/>
              </a:path>
            </a:pathLst>
          </a:custGeom>
          <a:solidFill>
            <a:srgbClr val="5D238D"/>
          </a:solidFill>
          <a:ln w="12700">
            <a:miter lim="400000"/>
          </a:ln>
        </p:spPr>
        <p:txBody>
          <a:bodyPr lIns="14288" tIns="14288" rIns="14288" bIns="14288" anchor="ctr"/>
          <a:lstStyle/>
          <a:p>
            <a:pPr defTabSz="171450">
              <a:lnSpc>
                <a:spcPct val="80000"/>
              </a:lnSpc>
              <a:spcBef>
                <a:spcPts val="2063"/>
              </a:spcBef>
              <a:defRPr sz="5000" b="0">
                <a:solidFill>
                  <a:srgbClr val="333333"/>
                </a:solidFill>
                <a:latin typeface="Helvetica Neue Thin"/>
                <a:ea typeface="Helvetica Neue Thin"/>
                <a:cs typeface="Helvetica Neue Thin"/>
                <a:sym typeface="Helvetica Neue Thin"/>
              </a:defRPr>
            </a:pPr>
            <a:endParaRPr sz="1875"/>
          </a:p>
        </p:txBody>
      </p:sp>
      <p:sp>
        <p:nvSpPr>
          <p:cNvPr id="5" name="Shape"/>
          <p:cNvSpPr/>
          <p:nvPr userDrawn="1"/>
        </p:nvSpPr>
        <p:spPr>
          <a:xfrm>
            <a:off x="6816991" y="3318600"/>
            <a:ext cx="670144" cy="670144"/>
          </a:xfrm>
          <a:custGeom>
            <a:avLst/>
            <a:gdLst/>
            <a:ahLst/>
            <a:cxnLst>
              <a:cxn ang="0">
                <a:pos x="wd2" y="hd2"/>
              </a:cxn>
              <a:cxn ang="5400000">
                <a:pos x="wd2" y="hd2"/>
              </a:cxn>
              <a:cxn ang="10800000">
                <a:pos x="wd2" y="hd2"/>
              </a:cxn>
              <a:cxn ang="16200000">
                <a:pos x="wd2" y="hd2"/>
              </a:cxn>
            </a:cxnLst>
            <a:rect l="0" t="0" r="r" b="b"/>
            <a:pathLst>
              <a:path w="21600" h="21600" extrusionOk="0">
                <a:moveTo>
                  <a:pt x="9748" y="14468"/>
                </a:moveTo>
                <a:cubicBezTo>
                  <a:pt x="7722" y="13887"/>
                  <a:pt x="6551" y="11774"/>
                  <a:pt x="7132" y="9748"/>
                </a:cubicBezTo>
                <a:cubicBezTo>
                  <a:pt x="7713" y="7722"/>
                  <a:pt x="9826" y="6551"/>
                  <a:pt x="11852" y="7132"/>
                </a:cubicBezTo>
                <a:cubicBezTo>
                  <a:pt x="13878" y="7713"/>
                  <a:pt x="15049" y="9826"/>
                  <a:pt x="14468" y="11852"/>
                </a:cubicBezTo>
                <a:cubicBezTo>
                  <a:pt x="13887" y="13878"/>
                  <a:pt x="11774" y="15049"/>
                  <a:pt x="9748" y="14468"/>
                </a:cubicBezTo>
                <a:close/>
                <a:moveTo>
                  <a:pt x="19802" y="12485"/>
                </a:moveTo>
                <a:cubicBezTo>
                  <a:pt x="20851" y="12367"/>
                  <a:pt x="21492" y="12278"/>
                  <a:pt x="21492" y="12278"/>
                </a:cubicBezTo>
                <a:lnTo>
                  <a:pt x="21600" y="9133"/>
                </a:lnTo>
                <a:cubicBezTo>
                  <a:pt x="21600" y="9133"/>
                  <a:pt x="20895" y="9045"/>
                  <a:pt x="19764" y="8936"/>
                </a:cubicBezTo>
                <a:cubicBezTo>
                  <a:pt x="19523" y="7768"/>
                  <a:pt x="19058" y="6685"/>
                  <a:pt x="18419" y="5727"/>
                </a:cubicBezTo>
                <a:cubicBezTo>
                  <a:pt x="19341" y="4622"/>
                  <a:pt x="19928" y="3889"/>
                  <a:pt x="19928" y="3889"/>
                </a:cubicBezTo>
                <a:lnTo>
                  <a:pt x="17414" y="1580"/>
                </a:lnTo>
                <a:cubicBezTo>
                  <a:pt x="17414" y="1580"/>
                  <a:pt x="16733" y="2157"/>
                  <a:pt x="15699" y="3067"/>
                </a:cubicBezTo>
                <a:cubicBezTo>
                  <a:pt x="14734" y="2454"/>
                  <a:pt x="13649" y="2014"/>
                  <a:pt x="12485" y="1798"/>
                </a:cubicBezTo>
                <a:cubicBezTo>
                  <a:pt x="12367" y="749"/>
                  <a:pt x="12278" y="108"/>
                  <a:pt x="12278" y="108"/>
                </a:cubicBezTo>
                <a:lnTo>
                  <a:pt x="9133" y="0"/>
                </a:lnTo>
                <a:cubicBezTo>
                  <a:pt x="9133" y="0"/>
                  <a:pt x="9045" y="705"/>
                  <a:pt x="8936" y="1836"/>
                </a:cubicBezTo>
                <a:cubicBezTo>
                  <a:pt x="7764" y="2079"/>
                  <a:pt x="6676" y="2545"/>
                  <a:pt x="5716" y="3188"/>
                </a:cubicBezTo>
                <a:cubicBezTo>
                  <a:pt x="4617" y="2262"/>
                  <a:pt x="3889" y="1672"/>
                  <a:pt x="3889" y="1672"/>
                </a:cubicBezTo>
                <a:lnTo>
                  <a:pt x="1580" y="4187"/>
                </a:lnTo>
                <a:cubicBezTo>
                  <a:pt x="1580" y="4187"/>
                  <a:pt x="2153" y="4873"/>
                  <a:pt x="3061" y="5912"/>
                </a:cubicBezTo>
                <a:cubicBezTo>
                  <a:pt x="2451" y="6875"/>
                  <a:pt x="2013" y="7956"/>
                  <a:pt x="1798" y="9116"/>
                </a:cubicBezTo>
                <a:cubicBezTo>
                  <a:pt x="750" y="9234"/>
                  <a:pt x="108" y="9322"/>
                  <a:pt x="108" y="9322"/>
                </a:cubicBezTo>
                <a:lnTo>
                  <a:pt x="0" y="12467"/>
                </a:lnTo>
                <a:cubicBezTo>
                  <a:pt x="0" y="12467"/>
                  <a:pt x="705" y="12554"/>
                  <a:pt x="1836" y="12662"/>
                </a:cubicBezTo>
                <a:cubicBezTo>
                  <a:pt x="2078" y="13835"/>
                  <a:pt x="2545" y="14923"/>
                  <a:pt x="3188" y="15883"/>
                </a:cubicBezTo>
                <a:cubicBezTo>
                  <a:pt x="2262" y="16983"/>
                  <a:pt x="1672" y="17711"/>
                  <a:pt x="1672" y="17711"/>
                </a:cubicBezTo>
                <a:lnTo>
                  <a:pt x="4186" y="20020"/>
                </a:lnTo>
                <a:cubicBezTo>
                  <a:pt x="4186" y="20020"/>
                  <a:pt x="4872" y="19446"/>
                  <a:pt x="5911" y="18539"/>
                </a:cubicBezTo>
                <a:cubicBezTo>
                  <a:pt x="6874" y="19149"/>
                  <a:pt x="7956" y="19587"/>
                  <a:pt x="9116" y="19802"/>
                </a:cubicBezTo>
                <a:cubicBezTo>
                  <a:pt x="9234" y="20850"/>
                  <a:pt x="9322" y="21492"/>
                  <a:pt x="9322" y="21492"/>
                </a:cubicBezTo>
                <a:lnTo>
                  <a:pt x="12467" y="21600"/>
                </a:lnTo>
                <a:cubicBezTo>
                  <a:pt x="12467" y="21600"/>
                  <a:pt x="12554" y="20895"/>
                  <a:pt x="12663" y="19764"/>
                </a:cubicBezTo>
                <a:cubicBezTo>
                  <a:pt x="13831" y="19523"/>
                  <a:pt x="14916" y="19058"/>
                  <a:pt x="15874" y="18418"/>
                </a:cubicBezTo>
                <a:cubicBezTo>
                  <a:pt x="16979" y="19341"/>
                  <a:pt x="17711" y="19928"/>
                  <a:pt x="17711" y="19928"/>
                </a:cubicBezTo>
                <a:lnTo>
                  <a:pt x="20020" y="17414"/>
                </a:lnTo>
                <a:cubicBezTo>
                  <a:pt x="20020" y="17414"/>
                  <a:pt x="19444" y="16733"/>
                  <a:pt x="18533" y="15699"/>
                </a:cubicBezTo>
                <a:cubicBezTo>
                  <a:pt x="19146" y="14733"/>
                  <a:pt x="19586" y="13649"/>
                  <a:pt x="19802" y="12485"/>
                </a:cubicBezTo>
                <a:close/>
              </a:path>
            </a:pathLst>
          </a:custGeom>
          <a:solidFill>
            <a:srgbClr val="FF7F00"/>
          </a:solidFill>
          <a:ln w="12700">
            <a:miter lim="400000"/>
          </a:ln>
        </p:spPr>
        <p:txBody>
          <a:bodyPr lIns="14288" tIns="14288" rIns="14288" bIns="14288" anchor="ctr"/>
          <a:lstStyle/>
          <a:p>
            <a:pPr defTabSz="171450">
              <a:lnSpc>
                <a:spcPct val="80000"/>
              </a:lnSpc>
              <a:spcBef>
                <a:spcPts val="2063"/>
              </a:spcBef>
              <a:defRPr sz="5000" b="0">
                <a:solidFill>
                  <a:srgbClr val="333333"/>
                </a:solidFill>
                <a:latin typeface="Helvetica Neue Thin"/>
                <a:ea typeface="Helvetica Neue Thin"/>
                <a:cs typeface="Helvetica Neue Thin"/>
                <a:sym typeface="Helvetica Neue Thin"/>
              </a:defRPr>
            </a:pPr>
            <a:endParaRPr sz="1875"/>
          </a:p>
        </p:txBody>
      </p:sp>
      <p:sp>
        <p:nvSpPr>
          <p:cNvPr id="6" name="Shape"/>
          <p:cNvSpPr/>
          <p:nvPr userDrawn="1"/>
        </p:nvSpPr>
        <p:spPr>
          <a:xfrm>
            <a:off x="8117869" y="2272654"/>
            <a:ext cx="395138" cy="395138"/>
          </a:xfrm>
          <a:custGeom>
            <a:avLst/>
            <a:gdLst/>
            <a:ahLst/>
            <a:cxnLst>
              <a:cxn ang="0">
                <a:pos x="wd2" y="hd2"/>
              </a:cxn>
              <a:cxn ang="5400000">
                <a:pos x="wd2" y="hd2"/>
              </a:cxn>
              <a:cxn ang="10800000">
                <a:pos x="wd2" y="hd2"/>
              </a:cxn>
              <a:cxn ang="16200000">
                <a:pos x="wd2" y="hd2"/>
              </a:cxn>
            </a:cxnLst>
            <a:rect l="0" t="0" r="r" b="b"/>
            <a:pathLst>
              <a:path w="21600" h="21600" extrusionOk="0">
                <a:moveTo>
                  <a:pt x="9506" y="14356"/>
                </a:moveTo>
                <a:cubicBezTo>
                  <a:pt x="7541" y="13642"/>
                  <a:pt x="6529" y="11470"/>
                  <a:pt x="7244" y="9506"/>
                </a:cubicBezTo>
                <a:cubicBezTo>
                  <a:pt x="7958" y="7542"/>
                  <a:pt x="10130" y="6529"/>
                  <a:pt x="12094" y="7244"/>
                </a:cubicBezTo>
                <a:cubicBezTo>
                  <a:pt x="14058" y="7959"/>
                  <a:pt x="15071" y="10130"/>
                  <a:pt x="14356" y="12094"/>
                </a:cubicBezTo>
                <a:cubicBezTo>
                  <a:pt x="13642" y="14058"/>
                  <a:pt x="11470" y="15071"/>
                  <a:pt x="9506" y="14356"/>
                </a:cubicBezTo>
                <a:close/>
                <a:moveTo>
                  <a:pt x="19590" y="13090"/>
                </a:moveTo>
                <a:cubicBezTo>
                  <a:pt x="20635" y="13045"/>
                  <a:pt x="21276" y="13002"/>
                  <a:pt x="21276" y="13002"/>
                </a:cubicBezTo>
                <a:lnTo>
                  <a:pt x="21600" y="9898"/>
                </a:lnTo>
                <a:cubicBezTo>
                  <a:pt x="21600" y="9898"/>
                  <a:pt x="20909" y="9763"/>
                  <a:pt x="19797" y="9576"/>
                </a:cubicBezTo>
                <a:cubicBezTo>
                  <a:pt x="19639" y="8404"/>
                  <a:pt x="19254" y="7300"/>
                  <a:pt x="18688" y="6308"/>
                </a:cubicBezTo>
                <a:cubicBezTo>
                  <a:pt x="19677" y="5279"/>
                  <a:pt x="20308" y="4595"/>
                  <a:pt x="20308" y="4595"/>
                </a:cubicBezTo>
                <a:lnTo>
                  <a:pt x="17981" y="2136"/>
                </a:lnTo>
                <a:cubicBezTo>
                  <a:pt x="17981" y="2136"/>
                  <a:pt x="17267" y="2659"/>
                  <a:pt x="16182" y="3488"/>
                </a:cubicBezTo>
                <a:cubicBezTo>
                  <a:pt x="15269" y="2815"/>
                  <a:pt x="14226" y="2305"/>
                  <a:pt x="13090" y="2011"/>
                </a:cubicBezTo>
                <a:cubicBezTo>
                  <a:pt x="13045" y="965"/>
                  <a:pt x="13002" y="324"/>
                  <a:pt x="13002" y="324"/>
                </a:cubicBezTo>
                <a:lnTo>
                  <a:pt x="9898" y="0"/>
                </a:lnTo>
                <a:cubicBezTo>
                  <a:pt x="9898" y="0"/>
                  <a:pt x="9762" y="691"/>
                  <a:pt x="9576" y="1803"/>
                </a:cubicBezTo>
                <a:cubicBezTo>
                  <a:pt x="8399" y="1962"/>
                  <a:pt x="7292" y="2348"/>
                  <a:pt x="6297" y="2918"/>
                </a:cubicBezTo>
                <a:cubicBezTo>
                  <a:pt x="5274" y="1926"/>
                  <a:pt x="4595" y="1292"/>
                  <a:pt x="4595" y="1292"/>
                </a:cubicBezTo>
                <a:lnTo>
                  <a:pt x="2136" y="3620"/>
                </a:lnTo>
                <a:cubicBezTo>
                  <a:pt x="2136" y="3620"/>
                  <a:pt x="2656" y="4338"/>
                  <a:pt x="3481" y="5429"/>
                </a:cubicBezTo>
                <a:cubicBezTo>
                  <a:pt x="2812" y="6339"/>
                  <a:pt x="2304" y="7379"/>
                  <a:pt x="2010" y="8511"/>
                </a:cubicBezTo>
                <a:cubicBezTo>
                  <a:pt x="965" y="8555"/>
                  <a:pt x="324" y="8598"/>
                  <a:pt x="324" y="8598"/>
                </a:cubicBezTo>
                <a:lnTo>
                  <a:pt x="0" y="11702"/>
                </a:lnTo>
                <a:cubicBezTo>
                  <a:pt x="0" y="11702"/>
                  <a:pt x="691" y="11837"/>
                  <a:pt x="1802" y="12022"/>
                </a:cubicBezTo>
                <a:cubicBezTo>
                  <a:pt x="1961" y="13199"/>
                  <a:pt x="2348" y="14308"/>
                  <a:pt x="2918" y="15303"/>
                </a:cubicBezTo>
                <a:cubicBezTo>
                  <a:pt x="1925" y="16326"/>
                  <a:pt x="1292" y="17005"/>
                  <a:pt x="1292" y="17005"/>
                </a:cubicBezTo>
                <a:lnTo>
                  <a:pt x="3619" y="19464"/>
                </a:lnTo>
                <a:cubicBezTo>
                  <a:pt x="3619" y="19464"/>
                  <a:pt x="4337" y="18944"/>
                  <a:pt x="5428" y="18118"/>
                </a:cubicBezTo>
                <a:cubicBezTo>
                  <a:pt x="6339" y="18788"/>
                  <a:pt x="7379" y="19296"/>
                  <a:pt x="8511" y="19590"/>
                </a:cubicBezTo>
                <a:cubicBezTo>
                  <a:pt x="8555" y="20635"/>
                  <a:pt x="8598" y="21276"/>
                  <a:pt x="8598" y="21276"/>
                </a:cubicBezTo>
                <a:lnTo>
                  <a:pt x="11702" y="21600"/>
                </a:lnTo>
                <a:cubicBezTo>
                  <a:pt x="11702" y="21600"/>
                  <a:pt x="11837" y="20909"/>
                  <a:pt x="12023" y="19798"/>
                </a:cubicBezTo>
                <a:cubicBezTo>
                  <a:pt x="13196" y="19640"/>
                  <a:pt x="14301" y="19254"/>
                  <a:pt x="15293" y="18688"/>
                </a:cubicBezTo>
                <a:cubicBezTo>
                  <a:pt x="16322" y="19677"/>
                  <a:pt x="17005" y="20308"/>
                  <a:pt x="17005" y="20308"/>
                </a:cubicBezTo>
                <a:lnTo>
                  <a:pt x="19464" y="17981"/>
                </a:lnTo>
                <a:cubicBezTo>
                  <a:pt x="19464" y="17981"/>
                  <a:pt x="18941" y="17267"/>
                  <a:pt x="18112" y="16181"/>
                </a:cubicBezTo>
                <a:cubicBezTo>
                  <a:pt x="18785" y="15268"/>
                  <a:pt x="19295" y="14226"/>
                  <a:pt x="19590" y="13090"/>
                </a:cubicBezTo>
                <a:close/>
              </a:path>
            </a:pathLst>
          </a:custGeom>
          <a:solidFill>
            <a:srgbClr val="41AA54"/>
          </a:solidFill>
          <a:ln w="12700">
            <a:miter lim="400000"/>
          </a:ln>
        </p:spPr>
        <p:txBody>
          <a:bodyPr lIns="14288" tIns="14288" rIns="14288" bIns="14288" anchor="ctr"/>
          <a:lstStyle/>
          <a:p>
            <a:pPr defTabSz="171450">
              <a:lnSpc>
                <a:spcPct val="80000"/>
              </a:lnSpc>
              <a:spcBef>
                <a:spcPts val="2063"/>
              </a:spcBef>
              <a:defRPr sz="5000" b="0">
                <a:solidFill>
                  <a:srgbClr val="333333"/>
                </a:solidFill>
                <a:latin typeface="Helvetica Neue Thin"/>
                <a:ea typeface="Helvetica Neue Thin"/>
                <a:cs typeface="Helvetica Neue Thin"/>
                <a:sym typeface="Helvetica Neue Thin"/>
              </a:defRPr>
            </a:pPr>
            <a:endParaRPr sz="1875"/>
          </a:p>
        </p:txBody>
      </p:sp>
      <p:sp>
        <p:nvSpPr>
          <p:cNvPr id="7" name="Shape"/>
          <p:cNvSpPr/>
          <p:nvPr userDrawn="1"/>
        </p:nvSpPr>
        <p:spPr>
          <a:xfrm>
            <a:off x="6513095" y="1650057"/>
            <a:ext cx="1277934" cy="1277493"/>
          </a:xfrm>
          <a:custGeom>
            <a:avLst/>
            <a:gdLst/>
            <a:ahLst/>
            <a:cxnLst>
              <a:cxn ang="0">
                <a:pos x="wd2" y="hd2"/>
              </a:cxn>
              <a:cxn ang="5400000">
                <a:pos x="wd2" y="hd2"/>
              </a:cxn>
              <a:cxn ang="10800000">
                <a:pos x="wd2" y="hd2"/>
              </a:cxn>
              <a:cxn ang="16200000">
                <a:pos x="wd2" y="hd2"/>
              </a:cxn>
            </a:cxnLst>
            <a:rect l="0" t="0" r="r" b="b"/>
            <a:pathLst>
              <a:path w="21588" h="21588" extrusionOk="0">
                <a:moveTo>
                  <a:pt x="10865" y="17991"/>
                </a:moveTo>
                <a:lnTo>
                  <a:pt x="11568" y="14294"/>
                </a:lnTo>
                <a:lnTo>
                  <a:pt x="11564" y="14275"/>
                </a:lnTo>
                <a:cubicBezTo>
                  <a:pt x="9795" y="12709"/>
                  <a:pt x="8045" y="11128"/>
                  <a:pt x="6305" y="9528"/>
                </a:cubicBezTo>
                <a:cubicBezTo>
                  <a:pt x="4566" y="7929"/>
                  <a:pt x="2839" y="6312"/>
                  <a:pt x="1120" y="4691"/>
                </a:cubicBezTo>
                <a:cubicBezTo>
                  <a:pt x="885" y="4470"/>
                  <a:pt x="649" y="4250"/>
                  <a:pt x="462" y="3988"/>
                </a:cubicBezTo>
                <a:cubicBezTo>
                  <a:pt x="178" y="3592"/>
                  <a:pt x="9" y="3109"/>
                  <a:pt x="0" y="2595"/>
                </a:cubicBezTo>
                <a:cubicBezTo>
                  <a:pt x="-12" y="1874"/>
                  <a:pt x="287" y="1228"/>
                  <a:pt x="767" y="763"/>
                </a:cubicBezTo>
                <a:lnTo>
                  <a:pt x="770" y="767"/>
                </a:lnTo>
                <a:cubicBezTo>
                  <a:pt x="1235" y="287"/>
                  <a:pt x="1881" y="-12"/>
                  <a:pt x="2602" y="0"/>
                </a:cubicBezTo>
                <a:cubicBezTo>
                  <a:pt x="3115" y="9"/>
                  <a:pt x="3598" y="178"/>
                  <a:pt x="3994" y="462"/>
                </a:cubicBezTo>
                <a:cubicBezTo>
                  <a:pt x="4256" y="649"/>
                  <a:pt x="4476" y="886"/>
                  <a:pt x="4697" y="1121"/>
                </a:cubicBezTo>
                <a:cubicBezTo>
                  <a:pt x="6318" y="2840"/>
                  <a:pt x="7933" y="4568"/>
                  <a:pt x="9532" y="6307"/>
                </a:cubicBezTo>
                <a:cubicBezTo>
                  <a:pt x="11131" y="8047"/>
                  <a:pt x="12712" y="9798"/>
                  <a:pt x="14278" y="11568"/>
                </a:cubicBezTo>
                <a:lnTo>
                  <a:pt x="14296" y="11565"/>
                </a:lnTo>
                <a:lnTo>
                  <a:pt x="17989" y="10865"/>
                </a:lnTo>
                <a:lnTo>
                  <a:pt x="21588" y="14711"/>
                </a:lnTo>
                <a:lnTo>
                  <a:pt x="20881" y="17697"/>
                </a:lnTo>
                <a:lnTo>
                  <a:pt x="18048" y="14633"/>
                </a:lnTo>
                <a:lnTo>
                  <a:pt x="15837" y="15839"/>
                </a:lnTo>
                <a:lnTo>
                  <a:pt x="14631" y="18051"/>
                </a:lnTo>
                <a:lnTo>
                  <a:pt x="17695" y="20884"/>
                </a:lnTo>
                <a:lnTo>
                  <a:pt x="14713" y="21588"/>
                </a:lnTo>
                <a:lnTo>
                  <a:pt x="10865" y="17991"/>
                </a:lnTo>
                <a:close/>
                <a:moveTo>
                  <a:pt x="1671" y="3485"/>
                </a:moveTo>
                <a:cubicBezTo>
                  <a:pt x="1899" y="3713"/>
                  <a:pt x="2213" y="3854"/>
                  <a:pt x="2561" y="3854"/>
                </a:cubicBezTo>
                <a:cubicBezTo>
                  <a:pt x="3256" y="3854"/>
                  <a:pt x="3819" y="3291"/>
                  <a:pt x="3819" y="2595"/>
                </a:cubicBezTo>
                <a:cubicBezTo>
                  <a:pt x="3819" y="1900"/>
                  <a:pt x="3256" y="1337"/>
                  <a:pt x="2561" y="1337"/>
                </a:cubicBezTo>
                <a:cubicBezTo>
                  <a:pt x="1865" y="1337"/>
                  <a:pt x="1303" y="1900"/>
                  <a:pt x="1303" y="2595"/>
                </a:cubicBezTo>
                <a:cubicBezTo>
                  <a:pt x="1303" y="2943"/>
                  <a:pt x="1443" y="3257"/>
                  <a:pt x="1671" y="3485"/>
                </a:cubicBezTo>
                <a:close/>
              </a:path>
            </a:pathLst>
          </a:custGeom>
          <a:solidFill>
            <a:srgbClr val="2E58A6"/>
          </a:solidFill>
          <a:ln w="12700">
            <a:miter lim="400000"/>
          </a:ln>
        </p:spPr>
        <p:txBody>
          <a:bodyPr lIns="19050" tIns="19050" rIns="19050" bIns="19050" anchor="ctr"/>
          <a:lstStyle/>
          <a:p>
            <a:pPr defTabSz="171450">
              <a:lnSpc>
                <a:spcPct val="80000"/>
              </a:lnSpc>
              <a:spcBef>
                <a:spcPts val="2063"/>
              </a:spcBef>
              <a:defRPr sz="5000" b="0">
                <a:solidFill>
                  <a:srgbClr val="333333"/>
                </a:solidFill>
                <a:latin typeface="Helvetica Neue Thin"/>
                <a:ea typeface="Helvetica Neue Thin"/>
                <a:cs typeface="Helvetica Neue Thin"/>
                <a:sym typeface="Helvetica Neue Thin"/>
              </a:defRPr>
            </a:pPr>
            <a:endParaRPr sz="1875"/>
          </a:p>
        </p:txBody>
      </p:sp>
      <p:sp>
        <p:nvSpPr>
          <p:cNvPr id="9" name="Text Placeholder 8"/>
          <p:cNvSpPr>
            <a:spLocks noGrp="1"/>
          </p:cNvSpPr>
          <p:nvPr>
            <p:ph type="body" sz="quarter" idx="11"/>
          </p:nvPr>
        </p:nvSpPr>
        <p:spPr>
          <a:xfrm>
            <a:off x="628650" y="1435100"/>
            <a:ext cx="5391150" cy="28194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296465784"/>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Security">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4" name="Group"/>
          <p:cNvGrpSpPr/>
          <p:nvPr userDrawn="1"/>
        </p:nvGrpSpPr>
        <p:grpSpPr>
          <a:xfrm>
            <a:off x="840148" y="431800"/>
            <a:ext cx="2463608" cy="3628283"/>
            <a:chOff x="0" y="0"/>
            <a:chExt cx="4104746" cy="6045273"/>
          </a:xfrm>
        </p:grpSpPr>
        <p:grpSp>
          <p:nvGrpSpPr>
            <p:cNvPr id="5" name="Group"/>
            <p:cNvGrpSpPr/>
            <p:nvPr/>
          </p:nvGrpSpPr>
          <p:grpSpPr>
            <a:xfrm>
              <a:off x="0" y="0"/>
              <a:ext cx="4104747" cy="6045274"/>
              <a:chOff x="0" y="0"/>
              <a:chExt cx="4104746" cy="6045273"/>
            </a:xfrm>
          </p:grpSpPr>
          <p:sp>
            <p:nvSpPr>
              <p:cNvPr id="16" name="Circle"/>
              <p:cNvSpPr/>
              <p:nvPr/>
            </p:nvSpPr>
            <p:spPr>
              <a:xfrm>
                <a:off x="0" y="1940526"/>
                <a:ext cx="4104747" cy="4104748"/>
              </a:xfrm>
              <a:prstGeom prst="ellipse">
                <a:avLst/>
              </a:prstGeom>
              <a:solidFill>
                <a:schemeClr val="tx2">
                  <a:lumMod val="40000"/>
                  <a:lumOff val="60000"/>
                </a:schemeClr>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17" name="Shape"/>
              <p:cNvSpPr/>
              <p:nvPr/>
            </p:nvSpPr>
            <p:spPr>
              <a:xfrm>
                <a:off x="576748" y="0"/>
                <a:ext cx="2951250" cy="2584717"/>
              </a:xfrm>
              <a:custGeom>
                <a:avLst/>
                <a:gdLst/>
                <a:ahLst/>
                <a:cxnLst>
                  <a:cxn ang="0">
                    <a:pos x="wd2" y="hd2"/>
                  </a:cxn>
                  <a:cxn ang="5400000">
                    <a:pos x="wd2" y="hd2"/>
                  </a:cxn>
                  <a:cxn ang="10800000">
                    <a:pos x="wd2" y="hd2"/>
                  </a:cxn>
                  <a:cxn ang="16200000">
                    <a:pos x="wd2" y="hd2"/>
                  </a:cxn>
                </a:cxnLst>
                <a:rect l="0" t="0" r="r" b="b"/>
                <a:pathLst>
                  <a:path w="21600" h="21600" extrusionOk="0">
                    <a:moveTo>
                      <a:pt x="9938" y="0"/>
                    </a:moveTo>
                    <a:cubicBezTo>
                      <a:pt x="7194" y="0"/>
                      <a:pt x="4710" y="1268"/>
                      <a:pt x="2912" y="3320"/>
                    </a:cubicBezTo>
                    <a:cubicBezTo>
                      <a:pt x="1113" y="5373"/>
                      <a:pt x="0" y="8210"/>
                      <a:pt x="0" y="11343"/>
                    </a:cubicBezTo>
                    <a:lnTo>
                      <a:pt x="0" y="21600"/>
                    </a:lnTo>
                    <a:cubicBezTo>
                      <a:pt x="61" y="21527"/>
                      <a:pt x="114" y="21449"/>
                      <a:pt x="177" y="21377"/>
                    </a:cubicBezTo>
                    <a:cubicBezTo>
                      <a:pt x="1014" y="20420"/>
                      <a:pt x="1935" y="19619"/>
                      <a:pt x="2901" y="18936"/>
                    </a:cubicBezTo>
                    <a:lnTo>
                      <a:pt x="2901" y="11802"/>
                    </a:lnTo>
                    <a:cubicBezTo>
                      <a:pt x="2901" y="9510"/>
                      <a:pt x="3716" y="7439"/>
                      <a:pt x="5031" y="5937"/>
                    </a:cubicBezTo>
                    <a:cubicBezTo>
                      <a:pt x="6346" y="4436"/>
                      <a:pt x="8160" y="3505"/>
                      <a:pt x="10167" y="3505"/>
                    </a:cubicBezTo>
                    <a:lnTo>
                      <a:pt x="11433" y="3505"/>
                    </a:lnTo>
                    <a:cubicBezTo>
                      <a:pt x="13440" y="3505"/>
                      <a:pt x="15254" y="4436"/>
                      <a:pt x="16569" y="5937"/>
                    </a:cubicBezTo>
                    <a:cubicBezTo>
                      <a:pt x="17884" y="7439"/>
                      <a:pt x="18699" y="9510"/>
                      <a:pt x="18699" y="11802"/>
                    </a:cubicBezTo>
                    <a:lnTo>
                      <a:pt x="18699" y="18936"/>
                    </a:lnTo>
                    <a:cubicBezTo>
                      <a:pt x="19665" y="19619"/>
                      <a:pt x="20586" y="20420"/>
                      <a:pt x="21423" y="21377"/>
                    </a:cubicBezTo>
                    <a:cubicBezTo>
                      <a:pt x="21486" y="21449"/>
                      <a:pt x="21539" y="21527"/>
                      <a:pt x="21600" y="21600"/>
                    </a:cubicBezTo>
                    <a:lnTo>
                      <a:pt x="21600" y="11343"/>
                    </a:lnTo>
                    <a:cubicBezTo>
                      <a:pt x="21600" y="8210"/>
                      <a:pt x="20489" y="5373"/>
                      <a:pt x="18692" y="3320"/>
                    </a:cubicBezTo>
                    <a:cubicBezTo>
                      <a:pt x="16894" y="1268"/>
                      <a:pt x="14409" y="0"/>
                      <a:pt x="11666" y="0"/>
                    </a:cubicBezTo>
                    <a:lnTo>
                      <a:pt x="9938" y="0"/>
                    </a:lnTo>
                    <a:close/>
                  </a:path>
                </a:pathLst>
              </a:custGeom>
              <a:solidFill>
                <a:schemeClr val="tx2">
                  <a:lumMod val="40000"/>
                  <a:lumOff val="60000"/>
                </a:schemeClr>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grpSp>
          <p:nvGrpSpPr>
            <p:cNvPr id="6" name="Group"/>
            <p:cNvGrpSpPr/>
            <p:nvPr/>
          </p:nvGrpSpPr>
          <p:grpSpPr>
            <a:xfrm>
              <a:off x="409653" y="2350180"/>
              <a:ext cx="3288608" cy="3288609"/>
              <a:chOff x="0" y="0"/>
              <a:chExt cx="3288607" cy="3288607"/>
            </a:xfrm>
          </p:grpSpPr>
          <p:graphicFrame>
            <p:nvGraphicFramePr>
              <p:cNvPr id="14" name="2D Pie Chart"/>
              <p:cNvGraphicFramePr/>
              <p:nvPr/>
            </p:nvGraphicFramePr>
            <p:xfrm>
              <a:off x="0" y="0"/>
              <a:ext cx="3288608" cy="3288608"/>
            </p:xfrm>
            <a:graphic>
              <a:graphicData uri="http://schemas.openxmlformats.org/drawingml/2006/chart">
                <c:chart xmlns:c="http://schemas.openxmlformats.org/drawingml/2006/chart" xmlns:r="http://schemas.openxmlformats.org/officeDocument/2006/relationships" r:id="rId2"/>
              </a:graphicData>
            </a:graphic>
          </p:graphicFrame>
          <p:sp>
            <p:nvSpPr>
              <p:cNvPr id="15" name="Circle"/>
              <p:cNvSpPr/>
              <p:nvPr/>
            </p:nvSpPr>
            <p:spPr>
              <a:xfrm>
                <a:off x="188065" y="188065"/>
                <a:ext cx="2909310" cy="2909310"/>
              </a:xfrm>
              <a:prstGeom prst="ellipse">
                <a:avLst/>
              </a:prstGeom>
              <a:solidFill>
                <a:srgbClr val="E5E5E5"/>
              </a:solidFill>
              <a:ln w="12700" cap="flat">
                <a:noFill/>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4C4C4C"/>
                    </a:solidFill>
                    <a:latin typeface="Helvetica Neue Thin"/>
                    <a:ea typeface="Helvetica Neue Thin"/>
                    <a:cs typeface="Helvetica Neue Thin"/>
                    <a:sym typeface="Helvetica Neue Thin"/>
                  </a:defRPr>
                </a:pPr>
                <a:endParaRPr sz="3516" kern="0">
                  <a:solidFill>
                    <a:srgbClr val="4C4C4C"/>
                  </a:solidFill>
                  <a:latin typeface="Helvetica Neue Thin"/>
                  <a:sym typeface="Helvetica Neue Thin"/>
                </a:endParaRPr>
              </a:p>
            </p:txBody>
          </p:sp>
        </p:grpSp>
        <p:grpSp>
          <p:nvGrpSpPr>
            <p:cNvPr id="7" name="Group"/>
            <p:cNvGrpSpPr/>
            <p:nvPr/>
          </p:nvGrpSpPr>
          <p:grpSpPr>
            <a:xfrm>
              <a:off x="859653" y="2800180"/>
              <a:ext cx="2385440" cy="2385441"/>
              <a:chOff x="0" y="0"/>
              <a:chExt cx="2385439" cy="2385439"/>
            </a:xfrm>
          </p:grpSpPr>
          <p:graphicFrame>
            <p:nvGraphicFramePr>
              <p:cNvPr id="12" name="2D Pie Chart"/>
              <p:cNvGraphicFramePr/>
              <p:nvPr/>
            </p:nvGraphicFramePr>
            <p:xfrm>
              <a:off x="0" y="0"/>
              <a:ext cx="2385440" cy="2385440"/>
            </p:xfrm>
            <a:graphic>
              <a:graphicData uri="http://schemas.openxmlformats.org/drawingml/2006/chart">
                <c:chart xmlns:c="http://schemas.openxmlformats.org/drawingml/2006/chart" xmlns:r="http://schemas.openxmlformats.org/officeDocument/2006/relationships" r:id="rId3"/>
              </a:graphicData>
            </a:graphic>
          </p:graphicFrame>
          <p:sp>
            <p:nvSpPr>
              <p:cNvPr id="13" name="Circle"/>
              <p:cNvSpPr/>
              <p:nvPr/>
            </p:nvSpPr>
            <p:spPr>
              <a:xfrm>
                <a:off x="193708" y="193708"/>
                <a:ext cx="1998023" cy="1998023"/>
              </a:xfrm>
              <a:prstGeom prst="ellipse">
                <a:avLst/>
              </a:prstGeom>
              <a:solidFill>
                <a:srgbClr val="E5E5E5"/>
              </a:solidFill>
              <a:ln w="12700" cap="flat">
                <a:noFill/>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grpSp>
          <p:nvGrpSpPr>
            <p:cNvPr id="8" name="Group"/>
            <p:cNvGrpSpPr/>
            <p:nvPr/>
          </p:nvGrpSpPr>
          <p:grpSpPr>
            <a:xfrm>
              <a:off x="1305682" y="3246210"/>
              <a:ext cx="1497557" cy="1497557"/>
              <a:chOff x="0" y="0"/>
              <a:chExt cx="1497556" cy="1497556"/>
            </a:xfrm>
          </p:grpSpPr>
          <p:graphicFrame>
            <p:nvGraphicFramePr>
              <p:cNvPr id="10" name="2D Pie Chart"/>
              <p:cNvGraphicFramePr/>
              <p:nvPr/>
            </p:nvGraphicFramePr>
            <p:xfrm>
              <a:off x="0" y="0"/>
              <a:ext cx="1497557" cy="1497557"/>
            </p:xfrm>
            <a:graphic>
              <a:graphicData uri="http://schemas.openxmlformats.org/drawingml/2006/chart">
                <c:chart xmlns:c="http://schemas.openxmlformats.org/drawingml/2006/chart" xmlns:r="http://schemas.openxmlformats.org/officeDocument/2006/relationships" r:id="rId4"/>
              </a:graphicData>
            </a:graphic>
          </p:graphicFrame>
          <p:sp>
            <p:nvSpPr>
              <p:cNvPr id="11" name="Circle"/>
              <p:cNvSpPr/>
              <p:nvPr/>
            </p:nvSpPr>
            <p:spPr>
              <a:xfrm>
                <a:off x="180471" y="180470"/>
                <a:ext cx="1132440" cy="1132440"/>
              </a:xfrm>
              <a:prstGeom prst="ellipse">
                <a:avLst/>
              </a:prstGeom>
              <a:solidFill>
                <a:srgbClr val="E5E5E5"/>
              </a:solidFill>
              <a:ln w="12700" cap="flat">
                <a:noFill/>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sp>
          <p:nvSpPr>
            <p:cNvPr id="9" name="Shape"/>
            <p:cNvSpPr/>
            <p:nvPr/>
          </p:nvSpPr>
          <p:spPr>
            <a:xfrm>
              <a:off x="1884768" y="3793366"/>
              <a:ext cx="335210" cy="585799"/>
            </a:xfrm>
            <a:custGeom>
              <a:avLst/>
              <a:gdLst/>
              <a:ahLst/>
              <a:cxnLst>
                <a:cxn ang="0">
                  <a:pos x="wd2" y="hd2"/>
                </a:cxn>
                <a:cxn ang="5400000">
                  <a:pos x="wd2" y="hd2"/>
                </a:cxn>
                <a:cxn ang="10800000">
                  <a:pos x="wd2" y="hd2"/>
                </a:cxn>
                <a:cxn ang="16200000">
                  <a:pos x="wd2" y="hd2"/>
                </a:cxn>
              </a:cxnLst>
              <a:rect l="0" t="0" r="r" b="b"/>
              <a:pathLst>
                <a:path w="21246" h="21600" extrusionOk="0">
                  <a:moveTo>
                    <a:pt x="10629" y="0"/>
                  </a:moveTo>
                  <a:cubicBezTo>
                    <a:pt x="8111" y="0"/>
                    <a:pt x="5586" y="560"/>
                    <a:pt x="3665" y="1677"/>
                  </a:cubicBezTo>
                  <a:cubicBezTo>
                    <a:pt x="-177" y="3913"/>
                    <a:pt x="-177" y="7538"/>
                    <a:pt x="3665" y="9773"/>
                  </a:cubicBezTo>
                  <a:cubicBezTo>
                    <a:pt x="4108" y="10030"/>
                    <a:pt x="4596" y="10250"/>
                    <a:pt x="5095" y="10448"/>
                  </a:cubicBezTo>
                  <a:lnTo>
                    <a:pt x="0" y="21600"/>
                  </a:lnTo>
                  <a:lnTo>
                    <a:pt x="21246" y="21600"/>
                  </a:lnTo>
                  <a:lnTo>
                    <a:pt x="16164" y="10448"/>
                  </a:lnTo>
                  <a:cubicBezTo>
                    <a:pt x="16662" y="10250"/>
                    <a:pt x="17138" y="10030"/>
                    <a:pt x="17581" y="9773"/>
                  </a:cubicBezTo>
                  <a:cubicBezTo>
                    <a:pt x="21423" y="7538"/>
                    <a:pt x="21423" y="3913"/>
                    <a:pt x="17581" y="1677"/>
                  </a:cubicBezTo>
                  <a:cubicBezTo>
                    <a:pt x="15660" y="560"/>
                    <a:pt x="13147" y="0"/>
                    <a:pt x="10629" y="0"/>
                  </a:cubicBezTo>
                  <a:close/>
                </a:path>
              </a:pathLst>
            </a:custGeom>
            <a:solidFill>
              <a:srgbClr val="999999"/>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sp>
        <p:nvSpPr>
          <p:cNvPr id="19" name="Text Placeholder 18"/>
          <p:cNvSpPr>
            <a:spLocks noGrp="1"/>
          </p:cNvSpPr>
          <p:nvPr>
            <p:ph type="body" sz="quarter" idx="11"/>
          </p:nvPr>
        </p:nvSpPr>
        <p:spPr>
          <a:xfrm>
            <a:off x="3721100" y="647700"/>
            <a:ext cx="4787900" cy="34131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770022311"/>
      </p:ext>
    </p:extLst>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ecurity">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4" name="Group"/>
          <p:cNvGrpSpPr/>
          <p:nvPr userDrawn="1"/>
        </p:nvGrpSpPr>
        <p:grpSpPr>
          <a:xfrm>
            <a:off x="840148" y="431800"/>
            <a:ext cx="2463608" cy="3628283"/>
            <a:chOff x="0" y="0"/>
            <a:chExt cx="4104746" cy="6045273"/>
          </a:xfrm>
        </p:grpSpPr>
        <p:grpSp>
          <p:nvGrpSpPr>
            <p:cNvPr id="5" name="Group"/>
            <p:cNvGrpSpPr/>
            <p:nvPr/>
          </p:nvGrpSpPr>
          <p:grpSpPr>
            <a:xfrm>
              <a:off x="0" y="0"/>
              <a:ext cx="4104747" cy="6045274"/>
              <a:chOff x="0" y="0"/>
              <a:chExt cx="4104746" cy="6045273"/>
            </a:xfrm>
          </p:grpSpPr>
          <p:sp>
            <p:nvSpPr>
              <p:cNvPr id="16" name="Circle"/>
              <p:cNvSpPr/>
              <p:nvPr/>
            </p:nvSpPr>
            <p:spPr>
              <a:xfrm>
                <a:off x="0" y="1940526"/>
                <a:ext cx="4104747" cy="4104748"/>
              </a:xfrm>
              <a:prstGeom prst="ellipse">
                <a:avLst/>
              </a:prstGeom>
              <a:solidFill>
                <a:schemeClr val="tx2">
                  <a:lumMod val="40000"/>
                  <a:lumOff val="60000"/>
                </a:schemeClr>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17" name="Shape"/>
              <p:cNvSpPr/>
              <p:nvPr/>
            </p:nvSpPr>
            <p:spPr>
              <a:xfrm>
                <a:off x="576748" y="0"/>
                <a:ext cx="2951250" cy="2584717"/>
              </a:xfrm>
              <a:custGeom>
                <a:avLst/>
                <a:gdLst/>
                <a:ahLst/>
                <a:cxnLst>
                  <a:cxn ang="0">
                    <a:pos x="wd2" y="hd2"/>
                  </a:cxn>
                  <a:cxn ang="5400000">
                    <a:pos x="wd2" y="hd2"/>
                  </a:cxn>
                  <a:cxn ang="10800000">
                    <a:pos x="wd2" y="hd2"/>
                  </a:cxn>
                  <a:cxn ang="16200000">
                    <a:pos x="wd2" y="hd2"/>
                  </a:cxn>
                </a:cxnLst>
                <a:rect l="0" t="0" r="r" b="b"/>
                <a:pathLst>
                  <a:path w="21600" h="21600" extrusionOk="0">
                    <a:moveTo>
                      <a:pt x="9938" y="0"/>
                    </a:moveTo>
                    <a:cubicBezTo>
                      <a:pt x="7194" y="0"/>
                      <a:pt x="4710" y="1268"/>
                      <a:pt x="2912" y="3320"/>
                    </a:cubicBezTo>
                    <a:cubicBezTo>
                      <a:pt x="1113" y="5373"/>
                      <a:pt x="0" y="8210"/>
                      <a:pt x="0" y="11343"/>
                    </a:cubicBezTo>
                    <a:lnTo>
                      <a:pt x="0" y="21600"/>
                    </a:lnTo>
                    <a:cubicBezTo>
                      <a:pt x="61" y="21527"/>
                      <a:pt x="114" y="21449"/>
                      <a:pt x="177" y="21377"/>
                    </a:cubicBezTo>
                    <a:cubicBezTo>
                      <a:pt x="1014" y="20420"/>
                      <a:pt x="1935" y="19619"/>
                      <a:pt x="2901" y="18936"/>
                    </a:cubicBezTo>
                    <a:lnTo>
                      <a:pt x="2901" y="11802"/>
                    </a:lnTo>
                    <a:cubicBezTo>
                      <a:pt x="2901" y="9510"/>
                      <a:pt x="3716" y="7439"/>
                      <a:pt x="5031" y="5937"/>
                    </a:cubicBezTo>
                    <a:cubicBezTo>
                      <a:pt x="6346" y="4436"/>
                      <a:pt x="8160" y="3505"/>
                      <a:pt x="10167" y="3505"/>
                    </a:cubicBezTo>
                    <a:lnTo>
                      <a:pt x="11433" y="3505"/>
                    </a:lnTo>
                    <a:cubicBezTo>
                      <a:pt x="13440" y="3505"/>
                      <a:pt x="15254" y="4436"/>
                      <a:pt x="16569" y="5937"/>
                    </a:cubicBezTo>
                    <a:cubicBezTo>
                      <a:pt x="17884" y="7439"/>
                      <a:pt x="18699" y="9510"/>
                      <a:pt x="18699" y="11802"/>
                    </a:cubicBezTo>
                    <a:lnTo>
                      <a:pt x="18699" y="18936"/>
                    </a:lnTo>
                    <a:cubicBezTo>
                      <a:pt x="19665" y="19619"/>
                      <a:pt x="20586" y="20420"/>
                      <a:pt x="21423" y="21377"/>
                    </a:cubicBezTo>
                    <a:cubicBezTo>
                      <a:pt x="21486" y="21449"/>
                      <a:pt x="21539" y="21527"/>
                      <a:pt x="21600" y="21600"/>
                    </a:cubicBezTo>
                    <a:lnTo>
                      <a:pt x="21600" y="11343"/>
                    </a:lnTo>
                    <a:cubicBezTo>
                      <a:pt x="21600" y="8210"/>
                      <a:pt x="20489" y="5373"/>
                      <a:pt x="18692" y="3320"/>
                    </a:cubicBezTo>
                    <a:cubicBezTo>
                      <a:pt x="16894" y="1268"/>
                      <a:pt x="14409" y="0"/>
                      <a:pt x="11666" y="0"/>
                    </a:cubicBezTo>
                    <a:lnTo>
                      <a:pt x="9938" y="0"/>
                    </a:lnTo>
                    <a:close/>
                  </a:path>
                </a:pathLst>
              </a:custGeom>
              <a:solidFill>
                <a:schemeClr val="tx2">
                  <a:lumMod val="40000"/>
                  <a:lumOff val="60000"/>
                </a:schemeClr>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grpSp>
          <p:nvGrpSpPr>
            <p:cNvPr id="6" name="Group"/>
            <p:cNvGrpSpPr/>
            <p:nvPr/>
          </p:nvGrpSpPr>
          <p:grpSpPr>
            <a:xfrm>
              <a:off x="409653" y="2350180"/>
              <a:ext cx="3288608" cy="3288609"/>
              <a:chOff x="0" y="0"/>
              <a:chExt cx="3288607" cy="3288607"/>
            </a:xfrm>
          </p:grpSpPr>
          <p:graphicFrame>
            <p:nvGraphicFramePr>
              <p:cNvPr id="14" name="2D Pie Chart"/>
              <p:cNvGraphicFramePr/>
              <p:nvPr>
                <p:extLst>
                  <p:ext uri="{D42A27DB-BD31-4B8C-83A1-F6EECF244321}">
                    <p14:modId xmlns:p14="http://schemas.microsoft.com/office/powerpoint/2010/main" val="804377598"/>
                  </p:ext>
                </p:extLst>
              </p:nvPr>
            </p:nvGraphicFramePr>
            <p:xfrm>
              <a:off x="0" y="0"/>
              <a:ext cx="3288608" cy="3288608"/>
            </p:xfrm>
            <a:graphic>
              <a:graphicData uri="http://schemas.openxmlformats.org/drawingml/2006/chart">
                <c:chart xmlns:c="http://schemas.openxmlformats.org/drawingml/2006/chart" xmlns:r="http://schemas.openxmlformats.org/officeDocument/2006/relationships" r:id="rId2"/>
              </a:graphicData>
            </a:graphic>
          </p:graphicFrame>
          <p:sp>
            <p:nvSpPr>
              <p:cNvPr id="15" name="Circle"/>
              <p:cNvSpPr/>
              <p:nvPr/>
            </p:nvSpPr>
            <p:spPr>
              <a:xfrm>
                <a:off x="188065" y="188065"/>
                <a:ext cx="2909310" cy="2909310"/>
              </a:xfrm>
              <a:prstGeom prst="ellipse">
                <a:avLst/>
              </a:prstGeom>
              <a:solidFill>
                <a:srgbClr val="E5E5E5"/>
              </a:solidFill>
              <a:ln w="12700" cap="flat">
                <a:noFill/>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4C4C4C"/>
                    </a:solidFill>
                    <a:latin typeface="Helvetica Neue Thin"/>
                    <a:ea typeface="Helvetica Neue Thin"/>
                    <a:cs typeface="Helvetica Neue Thin"/>
                    <a:sym typeface="Helvetica Neue Thin"/>
                  </a:defRPr>
                </a:pPr>
                <a:endParaRPr sz="3516" kern="0">
                  <a:solidFill>
                    <a:srgbClr val="4C4C4C"/>
                  </a:solidFill>
                  <a:latin typeface="Helvetica Neue Thin"/>
                  <a:sym typeface="Helvetica Neue Thin"/>
                </a:endParaRPr>
              </a:p>
            </p:txBody>
          </p:sp>
        </p:grpSp>
        <p:grpSp>
          <p:nvGrpSpPr>
            <p:cNvPr id="7" name="Group"/>
            <p:cNvGrpSpPr/>
            <p:nvPr/>
          </p:nvGrpSpPr>
          <p:grpSpPr>
            <a:xfrm>
              <a:off x="859653" y="2800180"/>
              <a:ext cx="2385440" cy="2385441"/>
              <a:chOff x="0" y="0"/>
              <a:chExt cx="2385439" cy="2385439"/>
            </a:xfrm>
          </p:grpSpPr>
          <p:graphicFrame>
            <p:nvGraphicFramePr>
              <p:cNvPr id="12" name="2D Pie Chart"/>
              <p:cNvGraphicFramePr/>
              <p:nvPr>
                <p:extLst>
                  <p:ext uri="{D42A27DB-BD31-4B8C-83A1-F6EECF244321}">
                    <p14:modId xmlns:p14="http://schemas.microsoft.com/office/powerpoint/2010/main" val="726147552"/>
                  </p:ext>
                </p:extLst>
              </p:nvPr>
            </p:nvGraphicFramePr>
            <p:xfrm>
              <a:off x="0" y="0"/>
              <a:ext cx="2385440" cy="2385440"/>
            </p:xfrm>
            <a:graphic>
              <a:graphicData uri="http://schemas.openxmlformats.org/drawingml/2006/chart">
                <c:chart xmlns:c="http://schemas.openxmlformats.org/drawingml/2006/chart" xmlns:r="http://schemas.openxmlformats.org/officeDocument/2006/relationships" r:id="rId3"/>
              </a:graphicData>
            </a:graphic>
          </p:graphicFrame>
          <p:sp>
            <p:nvSpPr>
              <p:cNvPr id="13" name="Circle"/>
              <p:cNvSpPr/>
              <p:nvPr/>
            </p:nvSpPr>
            <p:spPr>
              <a:xfrm>
                <a:off x="193708" y="193708"/>
                <a:ext cx="1998023" cy="1998023"/>
              </a:xfrm>
              <a:prstGeom prst="ellipse">
                <a:avLst/>
              </a:prstGeom>
              <a:solidFill>
                <a:srgbClr val="E5E5E5"/>
              </a:solidFill>
              <a:ln w="12700" cap="flat">
                <a:noFill/>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grpSp>
          <p:nvGrpSpPr>
            <p:cNvPr id="8" name="Group"/>
            <p:cNvGrpSpPr/>
            <p:nvPr/>
          </p:nvGrpSpPr>
          <p:grpSpPr>
            <a:xfrm>
              <a:off x="1305682" y="3246210"/>
              <a:ext cx="1497557" cy="1497557"/>
              <a:chOff x="0" y="0"/>
              <a:chExt cx="1497556" cy="1497556"/>
            </a:xfrm>
          </p:grpSpPr>
          <p:graphicFrame>
            <p:nvGraphicFramePr>
              <p:cNvPr id="10" name="2D Pie Chart"/>
              <p:cNvGraphicFramePr/>
              <p:nvPr>
                <p:extLst>
                  <p:ext uri="{D42A27DB-BD31-4B8C-83A1-F6EECF244321}">
                    <p14:modId xmlns:p14="http://schemas.microsoft.com/office/powerpoint/2010/main" val="362534452"/>
                  </p:ext>
                </p:extLst>
              </p:nvPr>
            </p:nvGraphicFramePr>
            <p:xfrm>
              <a:off x="0" y="0"/>
              <a:ext cx="1497557" cy="1497557"/>
            </p:xfrm>
            <a:graphic>
              <a:graphicData uri="http://schemas.openxmlformats.org/drawingml/2006/chart">
                <c:chart xmlns:c="http://schemas.openxmlformats.org/drawingml/2006/chart" xmlns:r="http://schemas.openxmlformats.org/officeDocument/2006/relationships" r:id="rId4"/>
              </a:graphicData>
            </a:graphic>
          </p:graphicFrame>
          <p:sp>
            <p:nvSpPr>
              <p:cNvPr id="11" name="Circle"/>
              <p:cNvSpPr/>
              <p:nvPr/>
            </p:nvSpPr>
            <p:spPr>
              <a:xfrm>
                <a:off x="180471" y="180470"/>
                <a:ext cx="1132440" cy="1132440"/>
              </a:xfrm>
              <a:prstGeom prst="ellipse">
                <a:avLst/>
              </a:prstGeom>
              <a:solidFill>
                <a:srgbClr val="E5E5E5"/>
              </a:solidFill>
              <a:ln w="12700" cap="flat">
                <a:noFill/>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sp>
          <p:nvSpPr>
            <p:cNvPr id="9" name="Shape"/>
            <p:cNvSpPr/>
            <p:nvPr/>
          </p:nvSpPr>
          <p:spPr>
            <a:xfrm>
              <a:off x="1884768" y="3793366"/>
              <a:ext cx="335210" cy="585799"/>
            </a:xfrm>
            <a:custGeom>
              <a:avLst/>
              <a:gdLst/>
              <a:ahLst/>
              <a:cxnLst>
                <a:cxn ang="0">
                  <a:pos x="wd2" y="hd2"/>
                </a:cxn>
                <a:cxn ang="5400000">
                  <a:pos x="wd2" y="hd2"/>
                </a:cxn>
                <a:cxn ang="10800000">
                  <a:pos x="wd2" y="hd2"/>
                </a:cxn>
                <a:cxn ang="16200000">
                  <a:pos x="wd2" y="hd2"/>
                </a:cxn>
              </a:cxnLst>
              <a:rect l="0" t="0" r="r" b="b"/>
              <a:pathLst>
                <a:path w="21246" h="21600" extrusionOk="0">
                  <a:moveTo>
                    <a:pt x="10629" y="0"/>
                  </a:moveTo>
                  <a:cubicBezTo>
                    <a:pt x="8111" y="0"/>
                    <a:pt x="5586" y="560"/>
                    <a:pt x="3665" y="1677"/>
                  </a:cubicBezTo>
                  <a:cubicBezTo>
                    <a:pt x="-177" y="3913"/>
                    <a:pt x="-177" y="7538"/>
                    <a:pt x="3665" y="9773"/>
                  </a:cubicBezTo>
                  <a:cubicBezTo>
                    <a:pt x="4108" y="10030"/>
                    <a:pt x="4596" y="10250"/>
                    <a:pt x="5095" y="10448"/>
                  </a:cubicBezTo>
                  <a:lnTo>
                    <a:pt x="0" y="21600"/>
                  </a:lnTo>
                  <a:lnTo>
                    <a:pt x="21246" y="21600"/>
                  </a:lnTo>
                  <a:lnTo>
                    <a:pt x="16164" y="10448"/>
                  </a:lnTo>
                  <a:cubicBezTo>
                    <a:pt x="16662" y="10250"/>
                    <a:pt x="17138" y="10030"/>
                    <a:pt x="17581" y="9773"/>
                  </a:cubicBezTo>
                  <a:cubicBezTo>
                    <a:pt x="21423" y="7538"/>
                    <a:pt x="21423" y="3913"/>
                    <a:pt x="17581" y="1677"/>
                  </a:cubicBezTo>
                  <a:cubicBezTo>
                    <a:pt x="15660" y="560"/>
                    <a:pt x="13147" y="0"/>
                    <a:pt x="10629" y="0"/>
                  </a:cubicBezTo>
                  <a:close/>
                </a:path>
              </a:pathLst>
            </a:custGeom>
            <a:solidFill>
              <a:srgbClr val="999999"/>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sp>
        <p:nvSpPr>
          <p:cNvPr id="19" name="Text Placeholder 18"/>
          <p:cNvSpPr>
            <a:spLocks noGrp="1"/>
          </p:cNvSpPr>
          <p:nvPr>
            <p:ph type="body" sz="quarter" idx="11"/>
          </p:nvPr>
        </p:nvSpPr>
        <p:spPr>
          <a:xfrm>
            <a:off x="3721100" y="647700"/>
            <a:ext cx="4787900" cy="34131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770022311"/>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Op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sp>
        <p:nvSpPr>
          <p:cNvPr id="48" name="Shape 1073741829"/>
          <p:cNvSpPr/>
          <p:nvPr userDrawn="1"/>
        </p:nvSpPr>
        <p:spPr>
          <a:xfrm>
            <a:off x="666750" y="1913717"/>
            <a:ext cx="2390889" cy="2443132"/>
          </a:xfrm>
          <a:prstGeom prst="roundRect">
            <a:avLst>
              <a:gd name="adj" fmla="val 5049"/>
            </a:avLst>
          </a:prstGeom>
          <a:solidFill>
            <a:srgbClr val="E5E5E5"/>
          </a:solidFill>
          <a:ln w="12700" cap="flat">
            <a:noFill/>
            <a:miter lim="400000"/>
          </a:ln>
          <a:effectLst/>
        </p:spPr>
        <p:txBody>
          <a:bodyPr/>
          <a:lstStyle/>
          <a:p>
            <a:endParaRPr lang="en-GB"/>
          </a:p>
        </p:txBody>
      </p:sp>
      <p:sp>
        <p:nvSpPr>
          <p:cNvPr id="49" name="Shape 1073741830"/>
          <p:cNvSpPr txBox="1"/>
          <p:nvPr userDrawn="1"/>
        </p:nvSpPr>
        <p:spPr>
          <a:xfrm>
            <a:off x="810829" y="2496773"/>
            <a:ext cx="2102729" cy="278775"/>
          </a:xfrm>
          <a:prstGeom prst="rect">
            <a:avLst/>
          </a:prstGeom>
          <a:noFill/>
          <a:ln w="12700" cap="flat">
            <a:noFill/>
            <a:miter lim="400000"/>
          </a:ln>
          <a:effectLst/>
        </p:spPr>
        <p:txBody>
          <a:bodyPr wrap="square" lIns="0" tIns="0" rIns="0" bIns="0" numCol="1" anchor="t">
            <a:noAutofit/>
          </a:bodyPr>
          <a:lstStyle/>
          <a:p>
            <a:pPr algn="ctr">
              <a:spcAft>
                <a:spcPts val="0"/>
              </a:spcAft>
              <a:tabLst>
                <a:tab pos="584200" algn="l"/>
                <a:tab pos="1168400" algn="l"/>
                <a:tab pos="1752600" algn="l"/>
              </a:tabLst>
            </a:pPr>
            <a:r>
              <a:rPr lang="en-GB" sz="2000" b="0" cap="none">
                <a:solidFill>
                  <a:srgbClr val="262626"/>
                </a:solidFill>
                <a:effectLst/>
                <a:latin typeface="Gill Sans MT" panose="020B0502020104020203" pitchFamily="34" charset="0"/>
                <a:ea typeface="Arial Unicode MS" panose="020B0604020202020204" pitchFamily="34" charset="-128"/>
                <a:cs typeface="Arial Unicode MS" panose="020B0604020202020204" pitchFamily="34" charset="-128"/>
              </a:rPr>
              <a:t>Option 1</a:t>
            </a:r>
            <a:endParaRPr lang="en-GB" sz="2500" b="0" cap="none">
              <a:solidFill>
                <a:srgbClr val="262626"/>
              </a:solidFill>
              <a:effectLst/>
              <a:latin typeface="Gill Sans MT" panose="020B0502020104020203" pitchFamily="34" charset="0"/>
              <a:ea typeface="Arial Unicode MS" panose="020B0604020202020204" pitchFamily="34" charset="-128"/>
              <a:cs typeface="Arial Unicode MS" panose="020B0604020202020204" pitchFamily="34" charset="-128"/>
            </a:endParaRPr>
          </a:p>
        </p:txBody>
      </p:sp>
      <p:sp>
        <p:nvSpPr>
          <p:cNvPr id="59" name="Shape 1073741838"/>
          <p:cNvSpPr/>
          <p:nvPr userDrawn="1"/>
        </p:nvSpPr>
        <p:spPr>
          <a:xfrm>
            <a:off x="1315733" y="1455687"/>
            <a:ext cx="966146" cy="960667"/>
          </a:xfrm>
          <a:prstGeom prst="ellipse">
            <a:avLst/>
          </a:prstGeom>
          <a:solidFill>
            <a:schemeClr val="accent1"/>
          </a:solidFill>
          <a:ln w="12700" cap="flat">
            <a:noFill/>
            <a:miter lim="400000"/>
          </a:ln>
          <a:effectLst/>
        </p:spPr>
        <p:txBody>
          <a:bodyPr/>
          <a:lstStyle/>
          <a:p>
            <a:endParaRPr lang="en-GB"/>
          </a:p>
        </p:txBody>
      </p:sp>
      <p:sp>
        <p:nvSpPr>
          <p:cNvPr id="64" name="Text Placeholder 63"/>
          <p:cNvSpPr>
            <a:spLocks noGrp="1"/>
          </p:cNvSpPr>
          <p:nvPr>
            <p:ph type="body" sz="quarter" idx="11"/>
          </p:nvPr>
        </p:nvSpPr>
        <p:spPr>
          <a:xfrm>
            <a:off x="811213" y="2934448"/>
            <a:ext cx="2101850" cy="1333500"/>
          </a:xfrm>
        </p:spPr>
        <p:txBody>
          <a:bodyPr>
            <a:normAutofit/>
          </a:bodyPr>
          <a:lstStyle>
            <a:lvl1pPr marL="0" indent="0">
              <a:buNone/>
              <a:defRPr sz="1400"/>
            </a:lvl1pPr>
          </a:lstStyle>
          <a:p>
            <a:pPr lvl="0"/>
            <a:endParaRPr lang="en-GB"/>
          </a:p>
        </p:txBody>
      </p:sp>
      <p:sp>
        <p:nvSpPr>
          <p:cNvPr id="65" name="Shape 1073741829"/>
          <p:cNvSpPr/>
          <p:nvPr userDrawn="1"/>
        </p:nvSpPr>
        <p:spPr>
          <a:xfrm>
            <a:off x="3337735" y="1913717"/>
            <a:ext cx="2390889" cy="2443132"/>
          </a:xfrm>
          <a:prstGeom prst="roundRect">
            <a:avLst>
              <a:gd name="adj" fmla="val 5049"/>
            </a:avLst>
          </a:prstGeom>
          <a:solidFill>
            <a:srgbClr val="E5E5E5"/>
          </a:solidFill>
          <a:ln w="12700" cap="flat">
            <a:noFill/>
            <a:miter lim="400000"/>
          </a:ln>
          <a:effectLst/>
        </p:spPr>
        <p:txBody>
          <a:bodyPr/>
          <a:lstStyle/>
          <a:p>
            <a:endParaRPr lang="en-GB"/>
          </a:p>
        </p:txBody>
      </p:sp>
      <p:sp>
        <p:nvSpPr>
          <p:cNvPr id="66" name="Shape 1073741830"/>
          <p:cNvSpPr txBox="1"/>
          <p:nvPr userDrawn="1"/>
        </p:nvSpPr>
        <p:spPr>
          <a:xfrm>
            <a:off x="3481814" y="2496773"/>
            <a:ext cx="2102729" cy="278775"/>
          </a:xfrm>
          <a:prstGeom prst="rect">
            <a:avLst/>
          </a:prstGeom>
          <a:noFill/>
          <a:ln w="12700" cap="flat">
            <a:noFill/>
            <a:miter lim="400000"/>
          </a:ln>
          <a:effectLst/>
        </p:spPr>
        <p:txBody>
          <a:bodyPr wrap="square" lIns="0" tIns="0" rIns="0" bIns="0" numCol="1" anchor="t">
            <a:noAutofit/>
          </a:bodyPr>
          <a:lstStyle/>
          <a:p>
            <a:pPr algn="ctr">
              <a:spcAft>
                <a:spcPts val="0"/>
              </a:spcAft>
              <a:tabLst>
                <a:tab pos="584200" algn="l"/>
                <a:tab pos="1168400" algn="l"/>
                <a:tab pos="1752600" algn="l"/>
              </a:tabLst>
            </a:pPr>
            <a:r>
              <a:rPr lang="en-GB" sz="2000" b="0" cap="none">
                <a:solidFill>
                  <a:srgbClr val="262626"/>
                </a:solidFill>
                <a:effectLst/>
                <a:latin typeface="Gill Sans MT" panose="020B0502020104020203" pitchFamily="34" charset="0"/>
                <a:ea typeface="Arial Unicode MS" panose="020B0604020202020204" pitchFamily="34" charset="-128"/>
                <a:cs typeface="Arial Unicode MS" panose="020B0604020202020204" pitchFamily="34" charset="-128"/>
              </a:rPr>
              <a:t>Option 2</a:t>
            </a:r>
            <a:endParaRPr lang="en-GB" sz="2500" b="0" cap="none">
              <a:solidFill>
                <a:srgbClr val="262626"/>
              </a:solidFill>
              <a:effectLst/>
              <a:latin typeface="Gill Sans MT" panose="020B0502020104020203" pitchFamily="34" charset="0"/>
              <a:ea typeface="Arial Unicode MS" panose="020B0604020202020204" pitchFamily="34" charset="-128"/>
              <a:cs typeface="Arial Unicode MS" panose="020B0604020202020204" pitchFamily="34" charset="-128"/>
            </a:endParaRPr>
          </a:p>
        </p:txBody>
      </p:sp>
      <p:sp>
        <p:nvSpPr>
          <p:cNvPr id="67" name="Shape 1073741838"/>
          <p:cNvSpPr/>
          <p:nvPr userDrawn="1"/>
        </p:nvSpPr>
        <p:spPr>
          <a:xfrm>
            <a:off x="3986718" y="1455687"/>
            <a:ext cx="966146" cy="960667"/>
          </a:xfrm>
          <a:prstGeom prst="ellipse">
            <a:avLst/>
          </a:prstGeom>
          <a:solidFill>
            <a:schemeClr val="accent3"/>
          </a:solidFill>
          <a:ln w="12700" cap="flat">
            <a:noFill/>
            <a:miter lim="400000"/>
          </a:ln>
          <a:effectLst/>
        </p:spPr>
        <p:txBody>
          <a:bodyPr/>
          <a:lstStyle/>
          <a:p>
            <a:endParaRPr lang="en-GB"/>
          </a:p>
        </p:txBody>
      </p:sp>
      <p:sp>
        <p:nvSpPr>
          <p:cNvPr id="68" name="Text Placeholder 63"/>
          <p:cNvSpPr>
            <a:spLocks noGrp="1"/>
          </p:cNvSpPr>
          <p:nvPr>
            <p:ph type="body" sz="quarter" idx="12"/>
          </p:nvPr>
        </p:nvSpPr>
        <p:spPr>
          <a:xfrm>
            <a:off x="3482198" y="2934448"/>
            <a:ext cx="2101850" cy="1333500"/>
          </a:xfrm>
        </p:spPr>
        <p:txBody>
          <a:bodyPr>
            <a:normAutofit/>
          </a:bodyPr>
          <a:lstStyle>
            <a:lvl1pPr marL="0" indent="0">
              <a:buNone/>
              <a:defRPr sz="1400"/>
            </a:lvl1pPr>
          </a:lstStyle>
          <a:p>
            <a:pPr lvl="0"/>
            <a:endParaRPr lang="en-GB"/>
          </a:p>
        </p:txBody>
      </p:sp>
      <p:sp>
        <p:nvSpPr>
          <p:cNvPr id="69" name="Shape 1073741829"/>
          <p:cNvSpPr/>
          <p:nvPr userDrawn="1"/>
        </p:nvSpPr>
        <p:spPr>
          <a:xfrm>
            <a:off x="6008720" y="1869742"/>
            <a:ext cx="2390889" cy="2443132"/>
          </a:xfrm>
          <a:prstGeom prst="roundRect">
            <a:avLst>
              <a:gd name="adj" fmla="val 5049"/>
            </a:avLst>
          </a:prstGeom>
          <a:solidFill>
            <a:srgbClr val="E5E5E5"/>
          </a:solidFill>
          <a:ln w="12700" cap="flat">
            <a:noFill/>
            <a:miter lim="400000"/>
          </a:ln>
          <a:effectLst/>
        </p:spPr>
        <p:txBody>
          <a:bodyPr/>
          <a:lstStyle/>
          <a:p>
            <a:endParaRPr lang="en-GB"/>
          </a:p>
        </p:txBody>
      </p:sp>
      <p:sp>
        <p:nvSpPr>
          <p:cNvPr id="70" name="Shape 1073741830"/>
          <p:cNvSpPr txBox="1"/>
          <p:nvPr userDrawn="1"/>
        </p:nvSpPr>
        <p:spPr>
          <a:xfrm>
            <a:off x="6152799" y="2452798"/>
            <a:ext cx="2102729" cy="278775"/>
          </a:xfrm>
          <a:prstGeom prst="rect">
            <a:avLst/>
          </a:prstGeom>
          <a:noFill/>
          <a:ln w="12700" cap="flat">
            <a:noFill/>
            <a:miter lim="400000"/>
          </a:ln>
          <a:effectLst/>
        </p:spPr>
        <p:txBody>
          <a:bodyPr wrap="square" lIns="0" tIns="0" rIns="0" bIns="0" numCol="1" anchor="t">
            <a:noAutofit/>
          </a:bodyPr>
          <a:lstStyle/>
          <a:p>
            <a:pPr algn="ctr">
              <a:spcAft>
                <a:spcPts val="0"/>
              </a:spcAft>
              <a:tabLst>
                <a:tab pos="584200" algn="l"/>
                <a:tab pos="1168400" algn="l"/>
                <a:tab pos="1752600" algn="l"/>
              </a:tabLst>
            </a:pPr>
            <a:r>
              <a:rPr lang="en-GB" sz="2000" b="0" cap="none">
                <a:solidFill>
                  <a:srgbClr val="262626"/>
                </a:solidFill>
                <a:effectLst/>
                <a:latin typeface="Gill Sans MT" panose="020B0502020104020203" pitchFamily="34" charset="0"/>
                <a:ea typeface="Arial Unicode MS" panose="020B0604020202020204" pitchFamily="34" charset="-128"/>
                <a:cs typeface="Arial Unicode MS" panose="020B0604020202020204" pitchFamily="34" charset="-128"/>
              </a:rPr>
              <a:t>Option 3</a:t>
            </a:r>
            <a:endParaRPr lang="en-GB" sz="2500" b="0" cap="none">
              <a:solidFill>
                <a:srgbClr val="262626"/>
              </a:solidFill>
              <a:effectLst/>
              <a:latin typeface="Gill Sans MT" panose="020B0502020104020203" pitchFamily="34" charset="0"/>
              <a:ea typeface="Arial Unicode MS" panose="020B0604020202020204" pitchFamily="34" charset="-128"/>
              <a:cs typeface="Arial Unicode MS" panose="020B0604020202020204" pitchFamily="34" charset="-128"/>
            </a:endParaRPr>
          </a:p>
        </p:txBody>
      </p:sp>
      <p:sp>
        <p:nvSpPr>
          <p:cNvPr id="71" name="Shape 1073741838"/>
          <p:cNvSpPr/>
          <p:nvPr userDrawn="1"/>
        </p:nvSpPr>
        <p:spPr>
          <a:xfrm>
            <a:off x="6657703" y="1411712"/>
            <a:ext cx="966146" cy="960667"/>
          </a:xfrm>
          <a:prstGeom prst="ellipse">
            <a:avLst/>
          </a:prstGeom>
          <a:solidFill>
            <a:schemeClr val="accent5"/>
          </a:solidFill>
          <a:ln w="12700" cap="flat">
            <a:noFill/>
            <a:miter lim="400000"/>
          </a:ln>
          <a:effectLst/>
        </p:spPr>
        <p:txBody>
          <a:bodyPr/>
          <a:lstStyle/>
          <a:p>
            <a:endParaRPr lang="en-GB"/>
          </a:p>
        </p:txBody>
      </p:sp>
      <p:sp>
        <p:nvSpPr>
          <p:cNvPr id="72" name="Text Placeholder 63"/>
          <p:cNvSpPr>
            <a:spLocks noGrp="1"/>
          </p:cNvSpPr>
          <p:nvPr>
            <p:ph type="body" sz="quarter" idx="13"/>
          </p:nvPr>
        </p:nvSpPr>
        <p:spPr>
          <a:xfrm>
            <a:off x="6153183" y="2890473"/>
            <a:ext cx="2101850" cy="1333500"/>
          </a:xfrm>
        </p:spPr>
        <p:txBody>
          <a:bodyPr>
            <a:normAutofit/>
          </a:bodyPr>
          <a:lstStyle>
            <a:lvl1pPr marL="0" indent="0">
              <a:buNone/>
              <a:defRPr sz="1400"/>
            </a:lvl1pPr>
          </a:lstStyle>
          <a:p>
            <a:pPr lvl="0"/>
            <a:endParaRPr lang="en-GB"/>
          </a:p>
        </p:txBody>
      </p:sp>
    </p:spTree>
    <p:extLst>
      <p:ext uri="{BB962C8B-B14F-4D97-AF65-F5344CB8AC3E}">
        <p14:creationId xmlns:p14="http://schemas.microsoft.com/office/powerpoint/2010/main" val="1970187131"/>
      </p:ext>
    </p:extLst>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Engagem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4" name="Group 3"/>
          <p:cNvGrpSpPr/>
          <p:nvPr userDrawn="1"/>
        </p:nvGrpSpPr>
        <p:grpSpPr>
          <a:xfrm>
            <a:off x="5676900" y="1063430"/>
            <a:ext cx="3213100" cy="3443705"/>
            <a:chOff x="7014130" y="2129162"/>
            <a:chExt cx="4339670" cy="4728838"/>
          </a:xfrm>
        </p:grpSpPr>
        <p:sp>
          <p:nvSpPr>
            <p:cNvPr id="5" name="Shape 1073741825"/>
            <p:cNvSpPr/>
            <p:nvPr/>
          </p:nvSpPr>
          <p:spPr>
            <a:xfrm>
              <a:off x="7014130" y="3671050"/>
              <a:ext cx="940151" cy="3186950"/>
            </a:xfrm>
            <a:custGeom>
              <a:avLst/>
              <a:gdLst/>
              <a:ahLst/>
              <a:cxnLst>
                <a:cxn ang="0">
                  <a:pos x="wd2" y="hd2"/>
                </a:cxn>
                <a:cxn ang="5400000">
                  <a:pos x="wd2" y="hd2"/>
                </a:cxn>
                <a:cxn ang="10800000">
                  <a:pos x="wd2" y="hd2"/>
                </a:cxn>
                <a:cxn ang="16200000">
                  <a:pos x="wd2" y="hd2"/>
                </a:cxn>
              </a:cxnLst>
              <a:rect l="0" t="0" r="r" b="b"/>
              <a:pathLst>
                <a:path w="21522" h="21590" extrusionOk="0">
                  <a:moveTo>
                    <a:pt x="12120" y="2"/>
                  </a:moveTo>
                  <a:cubicBezTo>
                    <a:pt x="11719" y="-10"/>
                    <a:pt x="11337" y="28"/>
                    <a:pt x="11046" y="97"/>
                  </a:cubicBezTo>
                  <a:cubicBezTo>
                    <a:pt x="10754" y="166"/>
                    <a:pt x="10557" y="268"/>
                    <a:pt x="10515" y="387"/>
                  </a:cubicBezTo>
                  <a:lnTo>
                    <a:pt x="9930" y="3661"/>
                  </a:lnTo>
                  <a:lnTo>
                    <a:pt x="9345" y="3641"/>
                  </a:lnTo>
                  <a:lnTo>
                    <a:pt x="8040" y="1194"/>
                  </a:lnTo>
                  <a:cubicBezTo>
                    <a:pt x="7997" y="1075"/>
                    <a:pt x="7800" y="972"/>
                    <a:pt x="7509" y="902"/>
                  </a:cubicBezTo>
                  <a:cubicBezTo>
                    <a:pt x="7218" y="832"/>
                    <a:pt x="6836" y="795"/>
                    <a:pt x="6435" y="808"/>
                  </a:cubicBezTo>
                  <a:lnTo>
                    <a:pt x="6271" y="814"/>
                  </a:lnTo>
                  <a:cubicBezTo>
                    <a:pt x="5870" y="826"/>
                    <a:pt x="5527" y="887"/>
                    <a:pt x="5292" y="973"/>
                  </a:cubicBezTo>
                  <a:cubicBezTo>
                    <a:pt x="5057" y="1059"/>
                    <a:pt x="4930" y="1170"/>
                    <a:pt x="4972" y="1289"/>
                  </a:cubicBezTo>
                  <a:cubicBezTo>
                    <a:pt x="5170" y="1973"/>
                    <a:pt x="5458" y="2655"/>
                    <a:pt x="5836" y="3333"/>
                  </a:cubicBezTo>
                  <a:cubicBezTo>
                    <a:pt x="6102" y="3810"/>
                    <a:pt x="6417" y="4284"/>
                    <a:pt x="6700" y="4760"/>
                  </a:cubicBezTo>
                  <a:cubicBezTo>
                    <a:pt x="6771" y="4880"/>
                    <a:pt x="6841" y="5001"/>
                    <a:pt x="6727" y="5116"/>
                  </a:cubicBezTo>
                  <a:cubicBezTo>
                    <a:pt x="6670" y="5175"/>
                    <a:pt x="6566" y="5228"/>
                    <a:pt x="6401" y="5265"/>
                  </a:cubicBezTo>
                  <a:cubicBezTo>
                    <a:pt x="5957" y="5365"/>
                    <a:pt x="5433" y="5318"/>
                    <a:pt x="4993" y="5215"/>
                  </a:cubicBezTo>
                  <a:cubicBezTo>
                    <a:pt x="4584" y="5119"/>
                    <a:pt x="4220" y="4981"/>
                    <a:pt x="3864" y="4855"/>
                  </a:cubicBezTo>
                  <a:cubicBezTo>
                    <a:pt x="3502" y="4727"/>
                    <a:pt x="3055" y="4621"/>
                    <a:pt x="2592" y="4525"/>
                  </a:cubicBezTo>
                  <a:cubicBezTo>
                    <a:pt x="2269" y="4458"/>
                    <a:pt x="1933" y="4396"/>
                    <a:pt x="1552" y="4384"/>
                  </a:cubicBezTo>
                  <a:cubicBezTo>
                    <a:pt x="1148" y="4371"/>
                    <a:pt x="733" y="4417"/>
                    <a:pt x="436" y="4503"/>
                  </a:cubicBezTo>
                  <a:cubicBezTo>
                    <a:pt x="114" y="4596"/>
                    <a:pt x="-36" y="4724"/>
                    <a:pt x="8" y="4849"/>
                  </a:cubicBezTo>
                  <a:cubicBezTo>
                    <a:pt x="48" y="4964"/>
                    <a:pt x="259" y="5068"/>
                    <a:pt x="484" y="5171"/>
                  </a:cubicBezTo>
                  <a:cubicBezTo>
                    <a:pt x="2488" y="6091"/>
                    <a:pt x="4910" y="6923"/>
                    <a:pt x="7232" y="7775"/>
                  </a:cubicBezTo>
                  <a:cubicBezTo>
                    <a:pt x="7488" y="7869"/>
                    <a:pt x="7743" y="7963"/>
                    <a:pt x="7978" y="8062"/>
                  </a:cubicBezTo>
                  <a:cubicBezTo>
                    <a:pt x="8188" y="8150"/>
                    <a:pt x="8382" y="8243"/>
                    <a:pt x="8521" y="8343"/>
                  </a:cubicBezTo>
                  <a:cubicBezTo>
                    <a:pt x="8676" y="8454"/>
                    <a:pt x="8759" y="8573"/>
                    <a:pt x="8771" y="8693"/>
                  </a:cubicBezTo>
                  <a:cubicBezTo>
                    <a:pt x="8775" y="8733"/>
                    <a:pt x="8771" y="8774"/>
                    <a:pt x="8768" y="8814"/>
                  </a:cubicBezTo>
                  <a:cubicBezTo>
                    <a:pt x="8764" y="8886"/>
                    <a:pt x="8763" y="8957"/>
                    <a:pt x="8763" y="9029"/>
                  </a:cubicBezTo>
                  <a:cubicBezTo>
                    <a:pt x="8745" y="13217"/>
                    <a:pt x="8566" y="17404"/>
                    <a:pt x="8225" y="21590"/>
                  </a:cubicBezTo>
                  <a:lnTo>
                    <a:pt x="18572" y="21590"/>
                  </a:lnTo>
                  <a:cubicBezTo>
                    <a:pt x="18365" y="18891"/>
                    <a:pt x="18244" y="16192"/>
                    <a:pt x="18210" y="13492"/>
                  </a:cubicBezTo>
                  <a:cubicBezTo>
                    <a:pt x="18188" y="11757"/>
                    <a:pt x="18201" y="10021"/>
                    <a:pt x="17988" y="8287"/>
                  </a:cubicBezTo>
                  <a:cubicBezTo>
                    <a:pt x="17983" y="8246"/>
                    <a:pt x="17978" y="8206"/>
                    <a:pt x="17981" y="8165"/>
                  </a:cubicBezTo>
                  <a:cubicBezTo>
                    <a:pt x="17986" y="8105"/>
                    <a:pt x="18009" y="8045"/>
                    <a:pt x="18086" y="7990"/>
                  </a:cubicBezTo>
                  <a:cubicBezTo>
                    <a:pt x="18152" y="7943"/>
                    <a:pt x="18255" y="7901"/>
                    <a:pt x="18350" y="7858"/>
                  </a:cubicBezTo>
                  <a:cubicBezTo>
                    <a:pt x="18633" y="7729"/>
                    <a:pt x="18845" y="7589"/>
                    <a:pt x="19043" y="7447"/>
                  </a:cubicBezTo>
                  <a:cubicBezTo>
                    <a:pt x="19283" y="7277"/>
                    <a:pt x="19506" y="7102"/>
                    <a:pt x="19669" y="6922"/>
                  </a:cubicBezTo>
                  <a:cubicBezTo>
                    <a:pt x="19948" y="6613"/>
                    <a:pt x="20053" y="6292"/>
                    <a:pt x="20159" y="5974"/>
                  </a:cubicBezTo>
                  <a:cubicBezTo>
                    <a:pt x="20356" y="5378"/>
                    <a:pt x="20567" y="4782"/>
                    <a:pt x="20791" y="4187"/>
                  </a:cubicBezTo>
                  <a:cubicBezTo>
                    <a:pt x="21015" y="3593"/>
                    <a:pt x="21253" y="3000"/>
                    <a:pt x="21505" y="2408"/>
                  </a:cubicBezTo>
                  <a:cubicBezTo>
                    <a:pt x="21564" y="2290"/>
                    <a:pt x="21466" y="2177"/>
                    <a:pt x="21260" y="2085"/>
                  </a:cubicBezTo>
                  <a:cubicBezTo>
                    <a:pt x="21084" y="2007"/>
                    <a:pt x="20825" y="1942"/>
                    <a:pt x="20506" y="1906"/>
                  </a:cubicBezTo>
                  <a:lnTo>
                    <a:pt x="20540" y="1898"/>
                  </a:lnTo>
                  <a:cubicBezTo>
                    <a:pt x="20142" y="1878"/>
                    <a:pt x="19752" y="1905"/>
                    <a:pt x="19445" y="1969"/>
                  </a:cubicBezTo>
                  <a:cubicBezTo>
                    <a:pt x="19137" y="2032"/>
                    <a:pt x="18909" y="2131"/>
                    <a:pt x="18839" y="2249"/>
                  </a:cubicBezTo>
                  <a:lnTo>
                    <a:pt x="17241" y="3979"/>
                  </a:lnTo>
                  <a:lnTo>
                    <a:pt x="16751" y="3957"/>
                  </a:lnTo>
                  <a:lnTo>
                    <a:pt x="16622" y="3951"/>
                  </a:lnTo>
                  <a:lnTo>
                    <a:pt x="18282" y="1154"/>
                  </a:lnTo>
                  <a:cubicBezTo>
                    <a:pt x="18352" y="1036"/>
                    <a:pt x="18251" y="922"/>
                    <a:pt x="18037" y="832"/>
                  </a:cubicBezTo>
                  <a:cubicBezTo>
                    <a:pt x="17823" y="741"/>
                    <a:pt x="17496" y="673"/>
                    <a:pt x="17098" y="653"/>
                  </a:cubicBezTo>
                  <a:lnTo>
                    <a:pt x="16942" y="644"/>
                  </a:lnTo>
                  <a:cubicBezTo>
                    <a:pt x="16544" y="624"/>
                    <a:pt x="16161" y="653"/>
                    <a:pt x="15854" y="717"/>
                  </a:cubicBezTo>
                  <a:cubicBezTo>
                    <a:pt x="15546" y="781"/>
                    <a:pt x="15319" y="879"/>
                    <a:pt x="15248" y="997"/>
                  </a:cubicBezTo>
                  <a:lnTo>
                    <a:pt x="13582" y="3816"/>
                  </a:lnTo>
                  <a:lnTo>
                    <a:pt x="12977" y="3794"/>
                  </a:lnTo>
                  <a:lnTo>
                    <a:pt x="13582" y="481"/>
                  </a:lnTo>
                  <a:cubicBezTo>
                    <a:pt x="13624" y="363"/>
                    <a:pt x="13499" y="250"/>
                    <a:pt x="13263" y="163"/>
                  </a:cubicBezTo>
                  <a:cubicBezTo>
                    <a:pt x="13027" y="77"/>
                    <a:pt x="12685" y="19"/>
                    <a:pt x="12283" y="7"/>
                  </a:cubicBezTo>
                  <a:lnTo>
                    <a:pt x="12120" y="2"/>
                  </a:lnTo>
                  <a:close/>
                </a:path>
              </a:pathLst>
            </a:custGeom>
            <a:solidFill>
              <a:schemeClr val="accent4"/>
            </a:solidFill>
            <a:ln w="12700" cap="flat">
              <a:noFill/>
              <a:miter lim="400000"/>
            </a:ln>
            <a:effectLst/>
          </p:spPr>
          <p:txBody>
            <a:bodyPr/>
            <a:lstStyle/>
            <a:p>
              <a:endParaRPr lang="en-GB"/>
            </a:p>
          </p:txBody>
        </p:sp>
        <p:sp>
          <p:nvSpPr>
            <p:cNvPr id="6" name="Shape 1073741826"/>
            <p:cNvSpPr/>
            <p:nvPr/>
          </p:nvSpPr>
          <p:spPr>
            <a:xfrm>
              <a:off x="7439810" y="2594884"/>
              <a:ext cx="1306184" cy="4263116"/>
            </a:xfrm>
            <a:custGeom>
              <a:avLst/>
              <a:gdLst/>
              <a:ahLst/>
              <a:cxnLst>
                <a:cxn ang="0">
                  <a:pos x="wd2" y="hd2"/>
                </a:cxn>
                <a:cxn ang="5400000">
                  <a:pos x="wd2" y="hd2"/>
                </a:cxn>
                <a:cxn ang="10800000">
                  <a:pos x="wd2" y="hd2"/>
                </a:cxn>
                <a:cxn ang="16200000">
                  <a:pos x="wd2" y="hd2"/>
                </a:cxn>
              </a:cxnLst>
              <a:rect l="0" t="0" r="r" b="b"/>
              <a:pathLst>
                <a:path w="21522" h="21589" extrusionOk="0">
                  <a:moveTo>
                    <a:pt x="12120" y="2"/>
                  </a:moveTo>
                  <a:cubicBezTo>
                    <a:pt x="11719" y="-11"/>
                    <a:pt x="11337" y="28"/>
                    <a:pt x="11046" y="100"/>
                  </a:cubicBezTo>
                  <a:cubicBezTo>
                    <a:pt x="10754" y="172"/>
                    <a:pt x="10557" y="278"/>
                    <a:pt x="10515" y="401"/>
                  </a:cubicBezTo>
                  <a:lnTo>
                    <a:pt x="9930" y="3802"/>
                  </a:lnTo>
                  <a:lnTo>
                    <a:pt x="9345" y="3781"/>
                  </a:lnTo>
                  <a:lnTo>
                    <a:pt x="8040" y="1239"/>
                  </a:lnTo>
                  <a:cubicBezTo>
                    <a:pt x="7997" y="1116"/>
                    <a:pt x="7800" y="1009"/>
                    <a:pt x="7509" y="936"/>
                  </a:cubicBezTo>
                  <a:cubicBezTo>
                    <a:pt x="7218" y="864"/>
                    <a:pt x="6836" y="825"/>
                    <a:pt x="6435" y="838"/>
                  </a:cubicBezTo>
                  <a:lnTo>
                    <a:pt x="6271" y="844"/>
                  </a:lnTo>
                  <a:cubicBezTo>
                    <a:pt x="5870" y="857"/>
                    <a:pt x="5527" y="920"/>
                    <a:pt x="5292" y="1009"/>
                  </a:cubicBezTo>
                  <a:cubicBezTo>
                    <a:pt x="5057" y="1099"/>
                    <a:pt x="4930" y="1214"/>
                    <a:pt x="4972" y="1338"/>
                  </a:cubicBezTo>
                  <a:cubicBezTo>
                    <a:pt x="5170" y="2049"/>
                    <a:pt x="5458" y="2757"/>
                    <a:pt x="5836" y="3461"/>
                  </a:cubicBezTo>
                  <a:cubicBezTo>
                    <a:pt x="6102" y="3957"/>
                    <a:pt x="6417" y="4449"/>
                    <a:pt x="6700" y="4943"/>
                  </a:cubicBezTo>
                  <a:cubicBezTo>
                    <a:pt x="6771" y="5068"/>
                    <a:pt x="6841" y="5193"/>
                    <a:pt x="6727" y="5313"/>
                  </a:cubicBezTo>
                  <a:cubicBezTo>
                    <a:pt x="6670" y="5374"/>
                    <a:pt x="6566" y="5429"/>
                    <a:pt x="6401" y="5468"/>
                  </a:cubicBezTo>
                  <a:cubicBezTo>
                    <a:pt x="5957" y="5571"/>
                    <a:pt x="5433" y="5523"/>
                    <a:pt x="4993" y="5416"/>
                  </a:cubicBezTo>
                  <a:cubicBezTo>
                    <a:pt x="4584" y="5316"/>
                    <a:pt x="4220" y="5173"/>
                    <a:pt x="3864" y="5042"/>
                  </a:cubicBezTo>
                  <a:cubicBezTo>
                    <a:pt x="3502" y="4908"/>
                    <a:pt x="3055" y="4799"/>
                    <a:pt x="2592" y="4699"/>
                  </a:cubicBezTo>
                  <a:cubicBezTo>
                    <a:pt x="2269" y="4629"/>
                    <a:pt x="1933" y="4565"/>
                    <a:pt x="1552" y="4552"/>
                  </a:cubicBezTo>
                  <a:cubicBezTo>
                    <a:pt x="1148" y="4539"/>
                    <a:pt x="733" y="4586"/>
                    <a:pt x="436" y="4676"/>
                  </a:cubicBezTo>
                  <a:cubicBezTo>
                    <a:pt x="114" y="4773"/>
                    <a:pt x="-36" y="4906"/>
                    <a:pt x="8" y="5035"/>
                  </a:cubicBezTo>
                  <a:cubicBezTo>
                    <a:pt x="48" y="5155"/>
                    <a:pt x="259" y="5263"/>
                    <a:pt x="484" y="5370"/>
                  </a:cubicBezTo>
                  <a:cubicBezTo>
                    <a:pt x="2488" y="6326"/>
                    <a:pt x="4910" y="7189"/>
                    <a:pt x="7232" y="8074"/>
                  </a:cubicBezTo>
                  <a:cubicBezTo>
                    <a:pt x="7488" y="8172"/>
                    <a:pt x="7743" y="8270"/>
                    <a:pt x="7978" y="8372"/>
                  </a:cubicBezTo>
                  <a:cubicBezTo>
                    <a:pt x="8188" y="8464"/>
                    <a:pt x="8382" y="8560"/>
                    <a:pt x="8521" y="8664"/>
                  </a:cubicBezTo>
                  <a:cubicBezTo>
                    <a:pt x="8676" y="8780"/>
                    <a:pt x="8759" y="8903"/>
                    <a:pt x="8771" y="9028"/>
                  </a:cubicBezTo>
                  <a:cubicBezTo>
                    <a:pt x="8775" y="9070"/>
                    <a:pt x="8771" y="9112"/>
                    <a:pt x="8768" y="9153"/>
                  </a:cubicBezTo>
                  <a:cubicBezTo>
                    <a:pt x="8764" y="9228"/>
                    <a:pt x="8763" y="9303"/>
                    <a:pt x="8763" y="9377"/>
                  </a:cubicBezTo>
                  <a:cubicBezTo>
                    <a:pt x="8746" y="13448"/>
                    <a:pt x="8567" y="17519"/>
                    <a:pt x="8225" y="21589"/>
                  </a:cubicBezTo>
                  <a:lnTo>
                    <a:pt x="18572" y="21589"/>
                  </a:lnTo>
                  <a:cubicBezTo>
                    <a:pt x="18367" y="19064"/>
                    <a:pt x="18246" y="16538"/>
                    <a:pt x="18210" y="14012"/>
                  </a:cubicBezTo>
                  <a:cubicBezTo>
                    <a:pt x="18184" y="12210"/>
                    <a:pt x="18201" y="10407"/>
                    <a:pt x="17988" y="8606"/>
                  </a:cubicBezTo>
                  <a:cubicBezTo>
                    <a:pt x="17983" y="8564"/>
                    <a:pt x="17978" y="8522"/>
                    <a:pt x="17981" y="8479"/>
                  </a:cubicBezTo>
                  <a:cubicBezTo>
                    <a:pt x="17986" y="8418"/>
                    <a:pt x="18009" y="8355"/>
                    <a:pt x="18086" y="8298"/>
                  </a:cubicBezTo>
                  <a:cubicBezTo>
                    <a:pt x="18152" y="8249"/>
                    <a:pt x="18255" y="8205"/>
                    <a:pt x="18350" y="8160"/>
                  </a:cubicBezTo>
                  <a:cubicBezTo>
                    <a:pt x="18633" y="8027"/>
                    <a:pt x="18845" y="7881"/>
                    <a:pt x="19043" y="7734"/>
                  </a:cubicBezTo>
                  <a:cubicBezTo>
                    <a:pt x="19283" y="7557"/>
                    <a:pt x="19506" y="7376"/>
                    <a:pt x="19669" y="7188"/>
                  </a:cubicBezTo>
                  <a:cubicBezTo>
                    <a:pt x="19948" y="6868"/>
                    <a:pt x="20053" y="6535"/>
                    <a:pt x="20159" y="6204"/>
                  </a:cubicBezTo>
                  <a:cubicBezTo>
                    <a:pt x="20356" y="5585"/>
                    <a:pt x="20567" y="4966"/>
                    <a:pt x="20791" y="4348"/>
                  </a:cubicBezTo>
                  <a:cubicBezTo>
                    <a:pt x="21015" y="3731"/>
                    <a:pt x="21253" y="3115"/>
                    <a:pt x="21505" y="2500"/>
                  </a:cubicBezTo>
                  <a:cubicBezTo>
                    <a:pt x="21564" y="2378"/>
                    <a:pt x="21466" y="2261"/>
                    <a:pt x="21260" y="2165"/>
                  </a:cubicBezTo>
                  <a:cubicBezTo>
                    <a:pt x="21084" y="2083"/>
                    <a:pt x="20825" y="2016"/>
                    <a:pt x="20506" y="1979"/>
                  </a:cubicBezTo>
                  <a:lnTo>
                    <a:pt x="20540" y="1971"/>
                  </a:lnTo>
                  <a:cubicBezTo>
                    <a:pt x="20142" y="1949"/>
                    <a:pt x="19752" y="1978"/>
                    <a:pt x="19445" y="2044"/>
                  </a:cubicBezTo>
                  <a:cubicBezTo>
                    <a:pt x="19137" y="2110"/>
                    <a:pt x="18909" y="2213"/>
                    <a:pt x="18839" y="2335"/>
                  </a:cubicBezTo>
                  <a:lnTo>
                    <a:pt x="17241" y="4132"/>
                  </a:lnTo>
                  <a:lnTo>
                    <a:pt x="16751" y="4109"/>
                  </a:lnTo>
                  <a:lnTo>
                    <a:pt x="16622" y="4103"/>
                  </a:lnTo>
                  <a:lnTo>
                    <a:pt x="18282" y="1198"/>
                  </a:lnTo>
                  <a:cubicBezTo>
                    <a:pt x="18352" y="1075"/>
                    <a:pt x="18251" y="957"/>
                    <a:pt x="18037" y="863"/>
                  </a:cubicBezTo>
                  <a:cubicBezTo>
                    <a:pt x="17823" y="769"/>
                    <a:pt x="17496" y="699"/>
                    <a:pt x="17098" y="677"/>
                  </a:cubicBezTo>
                  <a:lnTo>
                    <a:pt x="16942" y="669"/>
                  </a:lnTo>
                  <a:cubicBezTo>
                    <a:pt x="16544" y="647"/>
                    <a:pt x="16161" y="678"/>
                    <a:pt x="15854" y="744"/>
                  </a:cubicBezTo>
                  <a:cubicBezTo>
                    <a:pt x="15546" y="810"/>
                    <a:pt x="15319" y="912"/>
                    <a:pt x="15248" y="1035"/>
                  </a:cubicBezTo>
                  <a:lnTo>
                    <a:pt x="13582" y="3963"/>
                  </a:lnTo>
                  <a:lnTo>
                    <a:pt x="12977" y="3940"/>
                  </a:lnTo>
                  <a:lnTo>
                    <a:pt x="13582" y="499"/>
                  </a:lnTo>
                  <a:cubicBezTo>
                    <a:pt x="13624" y="376"/>
                    <a:pt x="13499" y="259"/>
                    <a:pt x="13263" y="169"/>
                  </a:cubicBezTo>
                  <a:cubicBezTo>
                    <a:pt x="13027" y="80"/>
                    <a:pt x="12685" y="19"/>
                    <a:pt x="12283" y="6"/>
                  </a:cubicBezTo>
                  <a:lnTo>
                    <a:pt x="12120" y="2"/>
                  </a:lnTo>
                  <a:close/>
                </a:path>
              </a:pathLst>
            </a:custGeom>
            <a:solidFill>
              <a:schemeClr val="accent3"/>
            </a:solidFill>
            <a:ln w="12700" cap="flat">
              <a:noFill/>
              <a:miter lim="400000"/>
            </a:ln>
            <a:effectLst/>
          </p:spPr>
          <p:txBody>
            <a:bodyPr/>
            <a:lstStyle/>
            <a:p>
              <a:endParaRPr lang="en-GB"/>
            </a:p>
          </p:txBody>
        </p:sp>
        <p:sp>
          <p:nvSpPr>
            <p:cNvPr id="7" name="Shape 1073741827"/>
            <p:cNvSpPr/>
            <p:nvPr/>
          </p:nvSpPr>
          <p:spPr>
            <a:xfrm flipH="1">
              <a:off x="10464595" y="3820836"/>
              <a:ext cx="889205" cy="3037164"/>
            </a:xfrm>
            <a:custGeom>
              <a:avLst/>
              <a:gdLst/>
              <a:ahLst/>
              <a:cxnLst>
                <a:cxn ang="0">
                  <a:pos x="wd2" y="hd2"/>
                </a:cxn>
                <a:cxn ang="5400000">
                  <a:pos x="wd2" y="hd2"/>
                </a:cxn>
                <a:cxn ang="10800000">
                  <a:pos x="wd2" y="hd2"/>
                </a:cxn>
                <a:cxn ang="16200000">
                  <a:pos x="wd2" y="hd2"/>
                </a:cxn>
              </a:cxnLst>
              <a:rect l="0" t="0" r="r" b="b"/>
              <a:pathLst>
                <a:path w="21522" h="21590" extrusionOk="0">
                  <a:moveTo>
                    <a:pt x="12120" y="2"/>
                  </a:moveTo>
                  <a:cubicBezTo>
                    <a:pt x="11719" y="-10"/>
                    <a:pt x="11337" y="27"/>
                    <a:pt x="11046" y="96"/>
                  </a:cubicBezTo>
                  <a:cubicBezTo>
                    <a:pt x="10754" y="165"/>
                    <a:pt x="10557" y="266"/>
                    <a:pt x="10515" y="384"/>
                  </a:cubicBezTo>
                  <a:lnTo>
                    <a:pt x="9930" y="3634"/>
                  </a:lnTo>
                  <a:lnTo>
                    <a:pt x="9345" y="3614"/>
                  </a:lnTo>
                  <a:lnTo>
                    <a:pt x="8040" y="1185"/>
                  </a:lnTo>
                  <a:cubicBezTo>
                    <a:pt x="7997" y="1067"/>
                    <a:pt x="7800" y="964"/>
                    <a:pt x="7509" y="895"/>
                  </a:cubicBezTo>
                  <a:cubicBezTo>
                    <a:pt x="7218" y="826"/>
                    <a:pt x="6836" y="789"/>
                    <a:pt x="6435" y="801"/>
                  </a:cubicBezTo>
                  <a:lnTo>
                    <a:pt x="6271" y="807"/>
                  </a:lnTo>
                  <a:cubicBezTo>
                    <a:pt x="5870" y="820"/>
                    <a:pt x="5527" y="880"/>
                    <a:pt x="5292" y="965"/>
                  </a:cubicBezTo>
                  <a:cubicBezTo>
                    <a:pt x="5057" y="1050"/>
                    <a:pt x="4930" y="1161"/>
                    <a:pt x="4972" y="1279"/>
                  </a:cubicBezTo>
                  <a:cubicBezTo>
                    <a:pt x="5170" y="1958"/>
                    <a:pt x="5458" y="2635"/>
                    <a:pt x="5836" y="3308"/>
                  </a:cubicBezTo>
                  <a:cubicBezTo>
                    <a:pt x="6102" y="3781"/>
                    <a:pt x="6417" y="4252"/>
                    <a:pt x="6700" y="4724"/>
                  </a:cubicBezTo>
                  <a:cubicBezTo>
                    <a:pt x="6771" y="4843"/>
                    <a:pt x="6841" y="4963"/>
                    <a:pt x="6727" y="5078"/>
                  </a:cubicBezTo>
                  <a:cubicBezTo>
                    <a:pt x="6670" y="5136"/>
                    <a:pt x="6566" y="5189"/>
                    <a:pt x="6401" y="5226"/>
                  </a:cubicBezTo>
                  <a:cubicBezTo>
                    <a:pt x="5957" y="5324"/>
                    <a:pt x="5433" y="5278"/>
                    <a:pt x="4993" y="5176"/>
                  </a:cubicBezTo>
                  <a:cubicBezTo>
                    <a:pt x="4584" y="5080"/>
                    <a:pt x="4220" y="4943"/>
                    <a:pt x="3864" y="4818"/>
                  </a:cubicBezTo>
                  <a:cubicBezTo>
                    <a:pt x="3502" y="4691"/>
                    <a:pt x="3053" y="4587"/>
                    <a:pt x="2592" y="4491"/>
                  </a:cubicBezTo>
                  <a:cubicBezTo>
                    <a:pt x="2271" y="4423"/>
                    <a:pt x="1933" y="4363"/>
                    <a:pt x="1552" y="4351"/>
                  </a:cubicBezTo>
                  <a:cubicBezTo>
                    <a:pt x="1148" y="4338"/>
                    <a:pt x="733" y="4383"/>
                    <a:pt x="436" y="4469"/>
                  </a:cubicBezTo>
                  <a:cubicBezTo>
                    <a:pt x="114" y="4562"/>
                    <a:pt x="-36" y="4688"/>
                    <a:pt x="8" y="4812"/>
                  </a:cubicBezTo>
                  <a:cubicBezTo>
                    <a:pt x="48" y="4926"/>
                    <a:pt x="259" y="5029"/>
                    <a:pt x="484" y="5132"/>
                  </a:cubicBezTo>
                  <a:cubicBezTo>
                    <a:pt x="2488" y="6045"/>
                    <a:pt x="4910" y="6870"/>
                    <a:pt x="7232" y="7716"/>
                  </a:cubicBezTo>
                  <a:cubicBezTo>
                    <a:pt x="7488" y="7809"/>
                    <a:pt x="7743" y="7903"/>
                    <a:pt x="7978" y="8001"/>
                  </a:cubicBezTo>
                  <a:cubicBezTo>
                    <a:pt x="8188" y="8089"/>
                    <a:pt x="8382" y="8180"/>
                    <a:pt x="8521" y="8280"/>
                  </a:cubicBezTo>
                  <a:cubicBezTo>
                    <a:pt x="8676" y="8390"/>
                    <a:pt x="8759" y="8508"/>
                    <a:pt x="8771" y="8627"/>
                  </a:cubicBezTo>
                  <a:cubicBezTo>
                    <a:pt x="8775" y="8667"/>
                    <a:pt x="8771" y="8707"/>
                    <a:pt x="8768" y="8747"/>
                  </a:cubicBezTo>
                  <a:cubicBezTo>
                    <a:pt x="8764" y="8819"/>
                    <a:pt x="8763" y="8890"/>
                    <a:pt x="8763" y="8961"/>
                  </a:cubicBezTo>
                  <a:cubicBezTo>
                    <a:pt x="8745" y="13171"/>
                    <a:pt x="8566" y="17381"/>
                    <a:pt x="8225" y="21590"/>
                  </a:cubicBezTo>
                  <a:lnTo>
                    <a:pt x="18572" y="21590"/>
                  </a:lnTo>
                  <a:cubicBezTo>
                    <a:pt x="18365" y="18857"/>
                    <a:pt x="18244" y="16124"/>
                    <a:pt x="18210" y="13391"/>
                  </a:cubicBezTo>
                  <a:cubicBezTo>
                    <a:pt x="18188" y="11668"/>
                    <a:pt x="18201" y="9945"/>
                    <a:pt x="17988" y="8224"/>
                  </a:cubicBezTo>
                  <a:cubicBezTo>
                    <a:pt x="17983" y="8184"/>
                    <a:pt x="17978" y="8144"/>
                    <a:pt x="17981" y="8103"/>
                  </a:cubicBezTo>
                  <a:cubicBezTo>
                    <a:pt x="17986" y="8044"/>
                    <a:pt x="18009" y="7985"/>
                    <a:pt x="18086" y="7930"/>
                  </a:cubicBezTo>
                  <a:cubicBezTo>
                    <a:pt x="18152" y="7883"/>
                    <a:pt x="18255" y="7841"/>
                    <a:pt x="18350" y="7798"/>
                  </a:cubicBezTo>
                  <a:cubicBezTo>
                    <a:pt x="18633" y="7671"/>
                    <a:pt x="18845" y="7532"/>
                    <a:pt x="19043" y="7391"/>
                  </a:cubicBezTo>
                  <a:cubicBezTo>
                    <a:pt x="19283" y="7222"/>
                    <a:pt x="19506" y="7049"/>
                    <a:pt x="19669" y="6869"/>
                  </a:cubicBezTo>
                  <a:cubicBezTo>
                    <a:pt x="19948" y="6563"/>
                    <a:pt x="20053" y="6245"/>
                    <a:pt x="20159" y="5929"/>
                  </a:cubicBezTo>
                  <a:cubicBezTo>
                    <a:pt x="20356" y="5337"/>
                    <a:pt x="20567" y="4746"/>
                    <a:pt x="20791" y="4155"/>
                  </a:cubicBezTo>
                  <a:cubicBezTo>
                    <a:pt x="21015" y="3566"/>
                    <a:pt x="21253" y="2977"/>
                    <a:pt x="21505" y="2389"/>
                  </a:cubicBezTo>
                  <a:cubicBezTo>
                    <a:pt x="21564" y="2273"/>
                    <a:pt x="21466" y="2161"/>
                    <a:pt x="21260" y="2070"/>
                  </a:cubicBezTo>
                  <a:cubicBezTo>
                    <a:pt x="21084" y="1991"/>
                    <a:pt x="20825" y="1927"/>
                    <a:pt x="20506" y="1892"/>
                  </a:cubicBezTo>
                  <a:lnTo>
                    <a:pt x="20540" y="1884"/>
                  </a:lnTo>
                  <a:cubicBezTo>
                    <a:pt x="20142" y="1863"/>
                    <a:pt x="19752" y="1891"/>
                    <a:pt x="19445" y="1954"/>
                  </a:cubicBezTo>
                  <a:cubicBezTo>
                    <a:pt x="19137" y="2017"/>
                    <a:pt x="18909" y="2115"/>
                    <a:pt x="18839" y="2231"/>
                  </a:cubicBezTo>
                  <a:lnTo>
                    <a:pt x="17241" y="3949"/>
                  </a:lnTo>
                  <a:lnTo>
                    <a:pt x="16751" y="3927"/>
                  </a:lnTo>
                  <a:lnTo>
                    <a:pt x="16622" y="3921"/>
                  </a:lnTo>
                  <a:lnTo>
                    <a:pt x="18282" y="1145"/>
                  </a:lnTo>
                  <a:cubicBezTo>
                    <a:pt x="18352" y="1028"/>
                    <a:pt x="18251" y="915"/>
                    <a:pt x="18037" y="825"/>
                  </a:cubicBezTo>
                  <a:cubicBezTo>
                    <a:pt x="17823" y="735"/>
                    <a:pt x="17496" y="668"/>
                    <a:pt x="17098" y="648"/>
                  </a:cubicBezTo>
                  <a:lnTo>
                    <a:pt x="16942" y="640"/>
                  </a:lnTo>
                  <a:cubicBezTo>
                    <a:pt x="16544" y="619"/>
                    <a:pt x="16161" y="648"/>
                    <a:pt x="15854" y="711"/>
                  </a:cubicBezTo>
                  <a:cubicBezTo>
                    <a:pt x="15546" y="775"/>
                    <a:pt x="15319" y="872"/>
                    <a:pt x="15248" y="989"/>
                  </a:cubicBezTo>
                  <a:lnTo>
                    <a:pt x="13582" y="3787"/>
                  </a:lnTo>
                  <a:lnTo>
                    <a:pt x="12977" y="3765"/>
                  </a:lnTo>
                  <a:lnTo>
                    <a:pt x="13582" y="478"/>
                  </a:lnTo>
                  <a:cubicBezTo>
                    <a:pt x="13624" y="360"/>
                    <a:pt x="13499" y="248"/>
                    <a:pt x="13263" y="162"/>
                  </a:cubicBezTo>
                  <a:cubicBezTo>
                    <a:pt x="13027" y="77"/>
                    <a:pt x="12685" y="19"/>
                    <a:pt x="12283" y="6"/>
                  </a:cubicBezTo>
                  <a:lnTo>
                    <a:pt x="12120" y="2"/>
                  </a:lnTo>
                  <a:close/>
                </a:path>
              </a:pathLst>
            </a:custGeom>
            <a:solidFill>
              <a:schemeClr val="accent3"/>
            </a:solidFill>
            <a:ln w="12700" cap="flat">
              <a:noFill/>
              <a:miter lim="400000"/>
            </a:ln>
            <a:effectLst/>
          </p:spPr>
          <p:txBody>
            <a:bodyPr/>
            <a:lstStyle/>
            <a:p>
              <a:endParaRPr lang="en-GB"/>
            </a:p>
          </p:txBody>
        </p:sp>
        <p:sp>
          <p:nvSpPr>
            <p:cNvPr id="8" name="Shape 1073741828"/>
            <p:cNvSpPr/>
            <p:nvPr/>
          </p:nvSpPr>
          <p:spPr>
            <a:xfrm>
              <a:off x="8059114" y="2129162"/>
              <a:ext cx="1464588" cy="4728838"/>
            </a:xfrm>
            <a:custGeom>
              <a:avLst/>
              <a:gdLst/>
              <a:ahLst/>
              <a:cxnLst>
                <a:cxn ang="0">
                  <a:pos x="wd2" y="hd2"/>
                </a:cxn>
                <a:cxn ang="5400000">
                  <a:pos x="wd2" y="hd2"/>
                </a:cxn>
                <a:cxn ang="10800000">
                  <a:pos x="wd2" y="hd2"/>
                </a:cxn>
                <a:cxn ang="16200000">
                  <a:pos x="wd2" y="hd2"/>
                </a:cxn>
              </a:cxnLst>
              <a:rect l="0" t="0" r="r" b="b"/>
              <a:pathLst>
                <a:path w="21522" h="21589" extrusionOk="0">
                  <a:moveTo>
                    <a:pt x="12120" y="2"/>
                  </a:moveTo>
                  <a:cubicBezTo>
                    <a:pt x="11719" y="-11"/>
                    <a:pt x="11337" y="29"/>
                    <a:pt x="11046" y="101"/>
                  </a:cubicBezTo>
                  <a:cubicBezTo>
                    <a:pt x="10754" y="174"/>
                    <a:pt x="10557" y="281"/>
                    <a:pt x="10515" y="406"/>
                  </a:cubicBezTo>
                  <a:lnTo>
                    <a:pt x="9930" y="3843"/>
                  </a:lnTo>
                  <a:lnTo>
                    <a:pt x="9345" y="3822"/>
                  </a:lnTo>
                  <a:lnTo>
                    <a:pt x="8040" y="1253"/>
                  </a:lnTo>
                  <a:cubicBezTo>
                    <a:pt x="7997" y="1128"/>
                    <a:pt x="7800" y="1020"/>
                    <a:pt x="7509" y="947"/>
                  </a:cubicBezTo>
                  <a:cubicBezTo>
                    <a:pt x="7218" y="873"/>
                    <a:pt x="6836" y="834"/>
                    <a:pt x="6435" y="847"/>
                  </a:cubicBezTo>
                  <a:lnTo>
                    <a:pt x="6271" y="854"/>
                  </a:lnTo>
                  <a:cubicBezTo>
                    <a:pt x="5870" y="867"/>
                    <a:pt x="5527" y="930"/>
                    <a:pt x="5292" y="1021"/>
                  </a:cubicBezTo>
                  <a:cubicBezTo>
                    <a:pt x="5057" y="1111"/>
                    <a:pt x="4930" y="1228"/>
                    <a:pt x="4972" y="1352"/>
                  </a:cubicBezTo>
                  <a:cubicBezTo>
                    <a:pt x="5170" y="2071"/>
                    <a:pt x="5458" y="2787"/>
                    <a:pt x="5836" y="3499"/>
                  </a:cubicBezTo>
                  <a:cubicBezTo>
                    <a:pt x="6102" y="4000"/>
                    <a:pt x="6417" y="4498"/>
                    <a:pt x="6700" y="4997"/>
                  </a:cubicBezTo>
                  <a:cubicBezTo>
                    <a:pt x="6771" y="5123"/>
                    <a:pt x="6841" y="5249"/>
                    <a:pt x="6727" y="5371"/>
                  </a:cubicBezTo>
                  <a:cubicBezTo>
                    <a:pt x="6670" y="5432"/>
                    <a:pt x="6566" y="5488"/>
                    <a:pt x="6401" y="5527"/>
                  </a:cubicBezTo>
                  <a:cubicBezTo>
                    <a:pt x="5957" y="5632"/>
                    <a:pt x="5433" y="5583"/>
                    <a:pt x="4993" y="5475"/>
                  </a:cubicBezTo>
                  <a:cubicBezTo>
                    <a:pt x="4584" y="5374"/>
                    <a:pt x="4220" y="5229"/>
                    <a:pt x="3864" y="5096"/>
                  </a:cubicBezTo>
                  <a:cubicBezTo>
                    <a:pt x="3502" y="4962"/>
                    <a:pt x="3055" y="4851"/>
                    <a:pt x="2592" y="4750"/>
                  </a:cubicBezTo>
                  <a:cubicBezTo>
                    <a:pt x="2269" y="4679"/>
                    <a:pt x="1933" y="4615"/>
                    <a:pt x="1552" y="4602"/>
                  </a:cubicBezTo>
                  <a:cubicBezTo>
                    <a:pt x="1148" y="4588"/>
                    <a:pt x="733" y="4636"/>
                    <a:pt x="436" y="4727"/>
                  </a:cubicBezTo>
                  <a:cubicBezTo>
                    <a:pt x="114" y="4825"/>
                    <a:pt x="-36" y="4959"/>
                    <a:pt x="8" y="5090"/>
                  </a:cubicBezTo>
                  <a:cubicBezTo>
                    <a:pt x="48" y="5211"/>
                    <a:pt x="259" y="5320"/>
                    <a:pt x="484" y="5428"/>
                  </a:cubicBezTo>
                  <a:cubicBezTo>
                    <a:pt x="2488" y="6394"/>
                    <a:pt x="4910" y="7267"/>
                    <a:pt x="7232" y="8162"/>
                  </a:cubicBezTo>
                  <a:cubicBezTo>
                    <a:pt x="7488" y="8261"/>
                    <a:pt x="7743" y="8360"/>
                    <a:pt x="7978" y="8463"/>
                  </a:cubicBezTo>
                  <a:cubicBezTo>
                    <a:pt x="8188" y="8556"/>
                    <a:pt x="8382" y="8653"/>
                    <a:pt x="8521" y="8758"/>
                  </a:cubicBezTo>
                  <a:cubicBezTo>
                    <a:pt x="8676" y="8875"/>
                    <a:pt x="8759" y="9000"/>
                    <a:pt x="8771" y="9126"/>
                  </a:cubicBezTo>
                  <a:cubicBezTo>
                    <a:pt x="8775" y="9168"/>
                    <a:pt x="8771" y="9210"/>
                    <a:pt x="8768" y="9253"/>
                  </a:cubicBezTo>
                  <a:cubicBezTo>
                    <a:pt x="8764" y="9328"/>
                    <a:pt x="8763" y="9403"/>
                    <a:pt x="8763" y="9479"/>
                  </a:cubicBezTo>
                  <a:cubicBezTo>
                    <a:pt x="8746" y="13516"/>
                    <a:pt x="8567" y="17553"/>
                    <a:pt x="8225" y="21589"/>
                  </a:cubicBezTo>
                  <a:lnTo>
                    <a:pt x="18572" y="21589"/>
                  </a:lnTo>
                  <a:cubicBezTo>
                    <a:pt x="18368" y="19115"/>
                    <a:pt x="18247" y="16640"/>
                    <a:pt x="18210" y="14164"/>
                  </a:cubicBezTo>
                  <a:cubicBezTo>
                    <a:pt x="18183" y="12342"/>
                    <a:pt x="18201" y="10520"/>
                    <a:pt x="17988" y="8699"/>
                  </a:cubicBezTo>
                  <a:cubicBezTo>
                    <a:pt x="17983" y="8657"/>
                    <a:pt x="17978" y="8614"/>
                    <a:pt x="17981" y="8571"/>
                  </a:cubicBezTo>
                  <a:cubicBezTo>
                    <a:pt x="17986" y="8509"/>
                    <a:pt x="18009" y="8446"/>
                    <a:pt x="18086" y="8388"/>
                  </a:cubicBezTo>
                  <a:cubicBezTo>
                    <a:pt x="18152" y="8338"/>
                    <a:pt x="18255" y="8294"/>
                    <a:pt x="18350" y="8249"/>
                  </a:cubicBezTo>
                  <a:cubicBezTo>
                    <a:pt x="18633" y="8114"/>
                    <a:pt x="18845" y="7967"/>
                    <a:pt x="19043" y="7818"/>
                  </a:cubicBezTo>
                  <a:cubicBezTo>
                    <a:pt x="19283" y="7639"/>
                    <a:pt x="19506" y="7456"/>
                    <a:pt x="19669" y="7266"/>
                  </a:cubicBezTo>
                  <a:cubicBezTo>
                    <a:pt x="19948" y="6943"/>
                    <a:pt x="20053" y="6606"/>
                    <a:pt x="20159" y="6271"/>
                  </a:cubicBezTo>
                  <a:cubicBezTo>
                    <a:pt x="20356" y="5645"/>
                    <a:pt x="20567" y="5020"/>
                    <a:pt x="20791" y="4395"/>
                  </a:cubicBezTo>
                  <a:cubicBezTo>
                    <a:pt x="21015" y="3772"/>
                    <a:pt x="21253" y="3149"/>
                    <a:pt x="21505" y="2527"/>
                  </a:cubicBezTo>
                  <a:cubicBezTo>
                    <a:pt x="21564" y="2404"/>
                    <a:pt x="21466" y="2285"/>
                    <a:pt x="21260" y="2189"/>
                  </a:cubicBezTo>
                  <a:cubicBezTo>
                    <a:pt x="21084" y="2106"/>
                    <a:pt x="20825" y="2038"/>
                    <a:pt x="20506" y="2001"/>
                  </a:cubicBezTo>
                  <a:lnTo>
                    <a:pt x="20540" y="1992"/>
                  </a:lnTo>
                  <a:cubicBezTo>
                    <a:pt x="20142" y="1971"/>
                    <a:pt x="19752" y="2000"/>
                    <a:pt x="19445" y="2066"/>
                  </a:cubicBezTo>
                  <a:cubicBezTo>
                    <a:pt x="19137" y="2133"/>
                    <a:pt x="18909" y="2237"/>
                    <a:pt x="18839" y="2360"/>
                  </a:cubicBezTo>
                  <a:lnTo>
                    <a:pt x="17241" y="4177"/>
                  </a:lnTo>
                  <a:lnTo>
                    <a:pt x="16751" y="4154"/>
                  </a:lnTo>
                  <a:lnTo>
                    <a:pt x="16622" y="4148"/>
                  </a:lnTo>
                  <a:lnTo>
                    <a:pt x="18282" y="1211"/>
                  </a:lnTo>
                  <a:cubicBezTo>
                    <a:pt x="18352" y="1087"/>
                    <a:pt x="18251" y="968"/>
                    <a:pt x="18037" y="873"/>
                  </a:cubicBezTo>
                  <a:cubicBezTo>
                    <a:pt x="17823" y="778"/>
                    <a:pt x="17496" y="706"/>
                    <a:pt x="17098" y="685"/>
                  </a:cubicBezTo>
                  <a:lnTo>
                    <a:pt x="16942" y="676"/>
                  </a:lnTo>
                  <a:cubicBezTo>
                    <a:pt x="16544" y="654"/>
                    <a:pt x="16161" y="685"/>
                    <a:pt x="15854" y="752"/>
                  </a:cubicBezTo>
                  <a:cubicBezTo>
                    <a:pt x="15546" y="819"/>
                    <a:pt x="15319" y="922"/>
                    <a:pt x="15248" y="1046"/>
                  </a:cubicBezTo>
                  <a:lnTo>
                    <a:pt x="13582" y="4006"/>
                  </a:lnTo>
                  <a:lnTo>
                    <a:pt x="12977" y="3983"/>
                  </a:lnTo>
                  <a:lnTo>
                    <a:pt x="13582" y="505"/>
                  </a:lnTo>
                  <a:cubicBezTo>
                    <a:pt x="13624" y="380"/>
                    <a:pt x="13499" y="262"/>
                    <a:pt x="13263" y="171"/>
                  </a:cubicBezTo>
                  <a:cubicBezTo>
                    <a:pt x="13027" y="81"/>
                    <a:pt x="12685" y="19"/>
                    <a:pt x="12283" y="6"/>
                  </a:cubicBezTo>
                  <a:lnTo>
                    <a:pt x="12120" y="2"/>
                  </a:lnTo>
                  <a:close/>
                </a:path>
              </a:pathLst>
            </a:custGeom>
            <a:solidFill>
              <a:schemeClr val="accent1"/>
            </a:solidFill>
            <a:ln w="12700" cap="flat">
              <a:noFill/>
              <a:miter lim="400000"/>
            </a:ln>
            <a:effectLst/>
          </p:spPr>
          <p:txBody>
            <a:bodyPr/>
            <a:lstStyle/>
            <a:p>
              <a:endParaRPr lang="en-GB"/>
            </a:p>
          </p:txBody>
        </p:sp>
        <p:sp>
          <p:nvSpPr>
            <p:cNvPr id="9" name="Shape 1073741829"/>
            <p:cNvSpPr/>
            <p:nvPr/>
          </p:nvSpPr>
          <p:spPr>
            <a:xfrm flipH="1">
              <a:off x="9784690" y="2843469"/>
              <a:ext cx="1221633" cy="4014531"/>
            </a:xfrm>
            <a:custGeom>
              <a:avLst/>
              <a:gdLst/>
              <a:ahLst/>
              <a:cxnLst>
                <a:cxn ang="0">
                  <a:pos x="wd2" y="hd2"/>
                </a:cxn>
                <a:cxn ang="5400000">
                  <a:pos x="wd2" y="hd2"/>
                </a:cxn>
                <a:cxn ang="10800000">
                  <a:pos x="wd2" y="hd2"/>
                </a:cxn>
                <a:cxn ang="16200000">
                  <a:pos x="wd2" y="hd2"/>
                </a:cxn>
              </a:cxnLst>
              <a:rect l="0" t="0" r="r" b="b"/>
              <a:pathLst>
                <a:path w="21522" h="21590" extrusionOk="0">
                  <a:moveTo>
                    <a:pt x="12120" y="3"/>
                  </a:moveTo>
                  <a:cubicBezTo>
                    <a:pt x="11719" y="-10"/>
                    <a:pt x="11337" y="29"/>
                    <a:pt x="11046" y="100"/>
                  </a:cubicBezTo>
                  <a:cubicBezTo>
                    <a:pt x="10754" y="172"/>
                    <a:pt x="10557" y="277"/>
                    <a:pt x="10515" y="399"/>
                  </a:cubicBezTo>
                  <a:lnTo>
                    <a:pt x="9930" y="3777"/>
                  </a:lnTo>
                  <a:lnTo>
                    <a:pt x="9345" y="3756"/>
                  </a:lnTo>
                  <a:lnTo>
                    <a:pt x="8040" y="1232"/>
                  </a:lnTo>
                  <a:cubicBezTo>
                    <a:pt x="7997" y="1109"/>
                    <a:pt x="7800" y="1003"/>
                    <a:pt x="7509" y="931"/>
                  </a:cubicBezTo>
                  <a:cubicBezTo>
                    <a:pt x="7218" y="859"/>
                    <a:pt x="6836" y="820"/>
                    <a:pt x="6435" y="833"/>
                  </a:cubicBezTo>
                  <a:lnTo>
                    <a:pt x="6271" y="840"/>
                  </a:lnTo>
                  <a:cubicBezTo>
                    <a:pt x="5870" y="852"/>
                    <a:pt x="5527" y="915"/>
                    <a:pt x="5292" y="1004"/>
                  </a:cubicBezTo>
                  <a:cubicBezTo>
                    <a:pt x="5057" y="1092"/>
                    <a:pt x="4930" y="1207"/>
                    <a:pt x="4972" y="1329"/>
                  </a:cubicBezTo>
                  <a:cubicBezTo>
                    <a:pt x="5170" y="2036"/>
                    <a:pt x="5458" y="2739"/>
                    <a:pt x="5836" y="3439"/>
                  </a:cubicBezTo>
                  <a:cubicBezTo>
                    <a:pt x="6102" y="3930"/>
                    <a:pt x="6417" y="4420"/>
                    <a:pt x="6700" y="4911"/>
                  </a:cubicBezTo>
                  <a:cubicBezTo>
                    <a:pt x="6771" y="5034"/>
                    <a:pt x="6841" y="5159"/>
                    <a:pt x="6727" y="5278"/>
                  </a:cubicBezTo>
                  <a:cubicBezTo>
                    <a:pt x="6670" y="5338"/>
                    <a:pt x="6566" y="5393"/>
                    <a:pt x="6401" y="5432"/>
                  </a:cubicBezTo>
                  <a:cubicBezTo>
                    <a:pt x="5957" y="5534"/>
                    <a:pt x="5433" y="5486"/>
                    <a:pt x="4993" y="5380"/>
                  </a:cubicBezTo>
                  <a:cubicBezTo>
                    <a:pt x="4584" y="5281"/>
                    <a:pt x="4220" y="5138"/>
                    <a:pt x="3864" y="5008"/>
                  </a:cubicBezTo>
                  <a:cubicBezTo>
                    <a:pt x="3502" y="4876"/>
                    <a:pt x="3055" y="4767"/>
                    <a:pt x="2592" y="4668"/>
                  </a:cubicBezTo>
                  <a:cubicBezTo>
                    <a:pt x="2269" y="4598"/>
                    <a:pt x="1933" y="4535"/>
                    <a:pt x="1552" y="4522"/>
                  </a:cubicBezTo>
                  <a:cubicBezTo>
                    <a:pt x="1148" y="4509"/>
                    <a:pt x="733" y="4556"/>
                    <a:pt x="436" y="4645"/>
                  </a:cubicBezTo>
                  <a:cubicBezTo>
                    <a:pt x="114" y="4741"/>
                    <a:pt x="-36" y="4873"/>
                    <a:pt x="8" y="5002"/>
                  </a:cubicBezTo>
                  <a:cubicBezTo>
                    <a:pt x="48" y="5121"/>
                    <a:pt x="259" y="5228"/>
                    <a:pt x="484" y="5334"/>
                  </a:cubicBezTo>
                  <a:cubicBezTo>
                    <a:pt x="2488" y="6283"/>
                    <a:pt x="4910" y="7141"/>
                    <a:pt x="7232" y="8020"/>
                  </a:cubicBezTo>
                  <a:cubicBezTo>
                    <a:pt x="7488" y="8117"/>
                    <a:pt x="7743" y="8214"/>
                    <a:pt x="7978" y="8316"/>
                  </a:cubicBezTo>
                  <a:cubicBezTo>
                    <a:pt x="8188" y="8408"/>
                    <a:pt x="8382" y="8503"/>
                    <a:pt x="8521" y="8606"/>
                  </a:cubicBezTo>
                  <a:cubicBezTo>
                    <a:pt x="8676" y="8721"/>
                    <a:pt x="8759" y="8843"/>
                    <a:pt x="8771" y="8967"/>
                  </a:cubicBezTo>
                  <a:cubicBezTo>
                    <a:pt x="8775" y="9009"/>
                    <a:pt x="8771" y="9050"/>
                    <a:pt x="8768" y="9092"/>
                  </a:cubicBezTo>
                  <a:cubicBezTo>
                    <a:pt x="8764" y="9166"/>
                    <a:pt x="8763" y="9240"/>
                    <a:pt x="8763" y="9314"/>
                  </a:cubicBezTo>
                  <a:cubicBezTo>
                    <a:pt x="8746" y="13407"/>
                    <a:pt x="8567" y="17499"/>
                    <a:pt x="8225" y="21590"/>
                  </a:cubicBezTo>
                  <a:lnTo>
                    <a:pt x="18572" y="21590"/>
                  </a:lnTo>
                  <a:cubicBezTo>
                    <a:pt x="18367" y="19033"/>
                    <a:pt x="18246" y="16476"/>
                    <a:pt x="18210" y="13918"/>
                  </a:cubicBezTo>
                  <a:cubicBezTo>
                    <a:pt x="18185" y="12128"/>
                    <a:pt x="18201" y="10337"/>
                    <a:pt x="17988" y="8548"/>
                  </a:cubicBezTo>
                  <a:cubicBezTo>
                    <a:pt x="17983" y="8506"/>
                    <a:pt x="17978" y="8464"/>
                    <a:pt x="17981" y="8423"/>
                  </a:cubicBezTo>
                  <a:cubicBezTo>
                    <a:pt x="17986" y="8361"/>
                    <a:pt x="18009" y="8299"/>
                    <a:pt x="18086" y="8242"/>
                  </a:cubicBezTo>
                  <a:cubicBezTo>
                    <a:pt x="18152" y="8193"/>
                    <a:pt x="18255" y="8150"/>
                    <a:pt x="18350" y="8106"/>
                  </a:cubicBezTo>
                  <a:cubicBezTo>
                    <a:pt x="18633" y="7973"/>
                    <a:pt x="18845" y="7828"/>
                    <a:pt x="19043" y="7682"/>
                  </a:cubicBezTo>
                  <a:cubicBezTo>
                    <a:pt x="19283" y="7506"/>
                    <a:pt x="19506" y="7327"/>
                    <a:pt x="19669" y="7140"/>
                  </a:cubicBezTo>
                  <a:cubicBezTo>
                    <a:pt x="19948" y="6822"/>
                    <a:pt x="20053" y="6491"/>
                    <a:pt x="20159" y="6162"/>
                  </a:cubicBezTo>
                  <a:cubicBezTo>
                    <a:pt x="20356" y="5547"/>
                    <a:pt x="20567" y="4933"/>
                    <a:pt x="20791" y="4319"/>
                  </a:cubicBezTo>
                  <a:cubicBezTo>
                    <a:pt x="21015" y="3707"/>
                    <a:pt x="21253" y="3095"/>
                    <a:pt x="21505" y="2484"/>
                  </a:cubicBezTo>
                  <a:cubicBezTo>
                    <a:pt x="21564" y="2363"/>
                    <a:pt x="21466" y="2246"/>
                    <a:pt x="21260" y="2152"/>
                  </a:cubicBezTo>
                  <a:cubicBezTo>
                    <a:pt x="21084" y="2070"/>
                    <a:pt x="20825" y="2003"/>
                    <a:pt x="20506" y="1967"/>
                  </a:cubicBezTo>
                  <a:lnTo>
                    <a:pt x="20540" y="1958"/>
                  </a:lnTo>
                  <a:cubicBezTo>
                    <a:pt x="20142" y="1937"/>
                    <a:pt x="19752" y="1966"/>
                    <a:pt x="19445" y="2031"/>
                  </a:cubicBezTo>
                  <a:cubicBezTo>
                    <a:pt x="19137" y="2097"/>
                    <a:pt x="18909" y="2198"/>
                    <a:pt x="18839" y="2320"/>
                  </a:cubicBezTo>
                  <a:lnTo>
                    <a:pt x="17241" y="4105"/>
                  </a:lnTo>
                  <a:lnTo>
                    <a:pt x="16751" y="4082"/>
                  </a:lnTo>
                  <a:lnTo>
                    <a:pt x="16622" y="4076"/>
                  </a:lnTo>
                  <a:lnTo>
                    <a:pt x="18282" y="1190"/>
                  </a:lnTo>
                  <a:cubicBezTo>
                    <a:pt x="18352" y="1069"/>
                    <a:pt x="18251" y="952"/>
                    <a:pt x="18037" y="858"/>
                  </a:cubicBezTo>
                  <a:cubicBezTo>
                    <a:pt x="17823" y="765"/>
                    <a:pt x="17496" y="695"/>
                    <a:pt x="17098" y="673"/>
                  </a:cubicBezTo>
                  <a:lnTo>
                    <a:pt x="16942" y="665"/>
                  </a:lnTo>
                  <a:cubicBezTo>
                    <a:pt x="16544" y="644"/>
                    <a:pt x="16161" y="674"/>
                    <a:pt x="15854" y="740"/>
                  </a:cubicBezTo>
                  <a:cubicBezTo>
                    <a:pt x="15546" y="806"/>
                    <a:pt x="15319" y="907"/>
                    <a:pt x="15248" y="1028"/>
                  </a:cubicBezTo>
                  <a:lnTo>
                    <a:pt x="13582" y="3937"/>
                  </a:lnTo>
                  <a:lnTo>
                    <a:pt x="12977" y="3914"/>
                  </a:lnTo>
                  <a:lnTo>
                    <a:pt x="13582" y="497"/>
                  </a:lnTo>
                  <a:cubicBezTo>
                    <a:pt x="13624" y="374"/>
                    <a:pt x="13499" y="258"/>
                    <a:pt x="13263" y="169"/>
                  </a:cubicBezTo>
                  <a:cubicBezTo>
                    <a:pt x="13027" y="80"/>
                    <a:pt x="12685" y="20"/>
                    <a:pt x="12283" y="7"/>
                  </a:cubicBezTo>
                  <a:lnTo>
                    <a:pt x="12120" y="3"/>
                  </a:lnTo>
                  <a:close/>
                </a:path>
              </a:pathLst>
            </a:custGeom>
            <a:solidFill>
              <a:schemeClr val="accent1"/>
            </a:solidFill>
            <a:ln w="12700" cap="flat">
              <a:noFill/>
              <a:miter lim="400000"/>
            </a:ln>
            <a:effectLst/>
          </p:spPr>
          <p:txBody>
            <a:bodyPr/>
            <a:lstStyle/>
            <a:p>
              <a:endParaRPr lang="en-GB"/>
            </a:p>
          </p:txBody>
        </p:sp>
        <p:sp>
          <p:nvSpPr>
            <p:cNvPr id="10" name="Shape 1073741830"/>
            <p:cNvSpPr/>
            <p:nvPr/>
          </p:nvSpPr>
          <p:spPr>
            <a:xfrm flipH="1">
              <a:off x="9218316" y="3366514"/>
              <a:ext cx="1043731" cy="3491486"/>
            </a:xfrm>
            <a:custGeom>
              <a:avLst/>
              <a:gdLst/>
              <a:ahLst/>
              <a:cxnLst>
                <a:cxn ang="0">
                  <a:pos x="wd2" y="hd2"/>
                </a:cxn>
                <a:cxn ang="5400000">
                  <a:pos x="wd2" y="hd2"/>
                </a:cxn>
                <a:cxn ang="10800000">
                  <a:pos x="wd2" y="hd2"/>
                </a:cxn>
                <a:cxn ang="16200000">
                  <a:pos x="wd2" y="hd2"/>
                </a:cxn>
              </a:cxnLst>
              <a:rect l="0" t="0" r="r" b="b"/>
              <a:pathLst>
                <a:path w="21522" h="21590" extrusionOk="0">
                  <a:moveTo>
                    <a:pt x="12120" y="3"/>
                  </a:moveTo>
                  <a:cubicBezTo>
                    <a:pt x="11719" y="-10"/>
                    <a:pt x="11337" y="28"/>
                    <a:pt x="11046" y="99"/>
                  </a:cubicBezTo>
                  <a:cubicBezTo>
                    <a:pt x="10754" y="169"/>
                    <a:pt x="10557" y="272"/>
                    <a:pt x="10515" y="392"/>
                  </a:cubicBezTo>
                  <a:lnTo>
                    <a:pt x="9930" y="3710"/>
                  </a:lnTo>
                  <a:lnTo>
                    <a:pt x="9345" y="3690"/>
                  </a:lnTo>
                  <a:lnTo>
                    <a:pt x="8040" y="1210"/>
                  </a:lnTo>
                  <a:cubicBezTo>
                    <a:pt x="7997" y="1090"/>
                    <a:pt x="7800" y="985"/>
                    <a:pt x="7509" y="914"/>
                  </a:cubicBezTo>
                  <a:cubicBezTo>
                    <a:pt x="7218" y="844"/>
                    <a:pt x="6836" y="806"/>
                    <a:pt x="6435" y="818"/>
                  </a:cubicBezTo>
                  <a:lnTo>
                    <a:pt x="6271" y="825"/>
                  </a:lnTo>
                  <a:cubicBezTo>
                    <a:pt x="5870" y="837"/>
                    <a:pt x="5527" y="899"/>
                    <a:pt x="5292" y="986"/>
                  </a:cubicBezTo>
                  <a:cubicBezTo>
                    <a:pt x="5057" y="1073"/>
                    <a:pt x="4930" y="1185"/>
                    <a:pt x="4972" y="1306"/>
                  </a:cubicBezTo>
                  <a:cubicBezTo>
                    <a:pt x="5170" y="2000"/>
                    <a:pt x="5458" y="2691"/>
                    <a:pt x="5836" y="3378"/>
                  </a:cubicBezTo>
                  <a:cubicBezTo>
                    <a:pt x="6102" y="3861"/>
                    <a:pt x="6417" y="4342"/>
                    <a:pt x="6700" y="4824"/>
                  </a:cubicBezTo>
                  <a:cubicBezTo>
                    <a:pt x="6771" y="4945"/>
                    <a:pt x="6841" y="5067"/>
                    <a:pt x="6727" y="5185"/>
                  </a:cubicBezTo>
                  <a:cubicBezTo>
                    <a:pt x="6670" y="5244"/>
                    <a:pt x="6566" y="5298"/>
                    <a:pt x="6401" y="5336"/>
                  </a:cubicBezTo>
                  <a:cubicBezTo>
                    <a:pt x="5957" y="5437"/>
                    <a:pt x="5433" y="5389"/>
                    <a:pt x="4993" y="5285"/>
                  </a:cubicBezTo>
                  <a:cubicBezTo>
                    <a:pt x="4584" y="5188"/>
                    <a:pt x="4220" y="5048"/>
                    <a:pt x="3864" y="4920"/>
                  </a:cubicBezTo>
                  <a:cubicBezTo>
                    <a:pt x="3502" y="4790"/>
                    <a:pt x="3055" y="4683"/>
                    <a:pt x="2592" y="4585"/>
                  </a:cubicBezTo>
                  <a:cubicBezTo>
                    <a:pt x="2269" y="4517"/>
                    <a:pt x="1933" y="4455"/>
                    <a:pt x="1552" y="4442"/>
                  </a:cubicBezTo>
                  <a:cubicBezTo>
                    <a:pt x="1148" y="4429"/>
                    <a:pt x="733" y="4476"/>
                    <a:pt x="436" y="4563"/>
                  </a:cubicBezTo>
                  <a:cubicBezTo>
                    <a:pt x="114" y="4658"/>
                    <a:pt x="-36" y="4787"/>
                    <a:pt x="8" y="4914"/>
                  </a:cubicBezTo>
                  <a:cubicBezTo>
                    <a:pt x="48" y="5030"/>
                    <a:pt x="259" y="5135"/>
                    <a:pt x="484" y="5240"/>
                  </a:cubicBezTo>
                  <a:cubicBezTo>
                    <a:pt x="2488" y="6173"/>
                    <a:pt x="4910" y="7015"/>
                    <a:pt x="7232" y="7879"/>
                  </a:cubicBezTo>
                  <a:cubicBezTo>
                    <a:pt x="7488" y="7974"/>
                    <a:pt x="7743" y="8069"/>
                    <a:pt x="7978" y="8170"/>
                  </a:cubicBezTo>
                  <a:cubicBezTo>
                    <a:pt x="8188" y="8259"/>
                    <a:pt x="8382" y="8353"/>
                    <a:pt x="8521" y="8454"/>
                  </a:cubicBezTo>
                  <a:cubicBezTo>
                    <a:pt x="8676" y="8567"/>
                    <a:pt x="8759" y="8687"/>
                    <a:pt x="8771" y="8809"/>
                  </a:cubicBezTo>
                  <a:cubicBezTo>
                    <a:pt x="8775" y="8850"/>
                    <a:pt x="8771" y="8891"/>
                    <a:pt x="8768" y="8931"/>
                  </a:cubicBezTo>
                  <a:cubicBezTo>
                    <a:pt x="8764" y="9004"/>
                    <a:pt x="8763" y="9077"/>
                    <a:pt x="8763" y="9150"/>
                  </a:cubicBezTo>
                  <a:cubicBezTo>
                    <a:pt x="8746" y="13297"/>
                    <a:pt x="8566" y="17444"/>
                    <a:pt x="8225" y="21590"/>
                  </a:cubicBezTo>
                  <a:lnTo>
                    <a:pt x="18572" y="21590"/>
                  </a:lnTo>
                  <a:cubicBezTo>
                    <a:pt x="18366" y="18951"/>
                    <a:pt x="18245" y="16312"/>
                    <a:pt x="18210" y="13672"/>
                  </a:cubicBezTo>
                  <a:cubicBezTo>
                    <a:pt x="18187" y="11914"/>
                    <a:pt x="18201" y="10155"/>
                    <a:pt x="17988" y="8397"/>
                  </a:cubicBezTo>
                  <a:cubicBezTo>
                    <a:pt x="17983" y="8356"/>
                    <a:pt x="17978" y="8315"/>
                    <a:pt x="17981" y="8274"/>
                  </a:cubicBezTo>
                  <a:cubicBezTo>
                    <a:pt x="17986" y="8214"/>
                    <a:pt x="18009" y="8153"/>
                    <a:pt x="18086" y="8097"/>
                  </a:cubicBezTo>
                  <a:cubicBezTo>
                    <a:pt x="18152" y="8049"/>
                    <a:pt x="18255" y="8006"/>
                    <a:pt x="18350" y="7963"/>
                  </a:cubicBezTo>
                  <a:cubicBezTo>
                    <a:pt x="18633" y="7832"/>
                    <a:pt x="18845" y="7690"/>
                    <a:pt x="19043" y="7547"/>
                  </a:cubicBezTo>
                  <a:cubicBezTo>
                    <a:pt x="19283" y="7374"/>
                    <a:pt x="19506" y="7197"/>
                    <a:pt x="19669" y="7014"/>
                  </a:cubicBezTo>
                  <a:cubicBezTo>
                    <a:pt x="19948" y="6702"/>
                    <a:pt x="20053" y="6376"/>
                    <a:pt x="20159" y="6054"/>
                  </a:cubicBezTo>
                  <a:cubicBezTo>
                    <a:pt x="20356" y="5450"/>
                    <a:pt x="20567" y="4846"/>
                    <a:pt x="20791" y="4243"/>
                  </a:cubicBezTo>
                  <a:cubicBezTo>
                    <a:pt x="21015" y="3641"/>
                    <a:pt x="21253" y="3040"/>
                    <a:pt x="21505" y="2440"/>
                  </a:cubicBezTo>
                  <a:cubicBezTo>
                    <a:pt x="21564" y="2321"/>
                    <a:pt x="21466" y="2207"/>
                    <a:pt x="21260" y="2113"/>
                  </a:cubicBezTo>
                  <a:cubicBezTo>
                    <a:pt x="21084" y="2033"/>
                    <a:pt x="20825" y="1968"/>
                    <a:pt x="20506" y="1932"/>
                  </a:cubicBezTo>
                  <a:lnTo>
                    <a:pt x="20540" y="1924"/>
                  </a:lnTo>
                  <a:cubicBezTo>
                    <a:pt x="20142" y="1903"/>
                    <a:pt x="19752" y="1931"/>
                    <a:pt x="19445" y="1995"/>
                  </a:cubicBezTo>
                  <a:cubicBezTo>
                    <a:pt x="19137" y="2059"/>
                    <a:pt x="18909" y="2159"/>
                    <a:pt x="18839" y="2279"/>
                  </a:cubicBezTo>
                  <a:lnTo>
                    <a:pt x="17241" y="4033"/>
                  </a:lnTo>
                  <a:lnTo>
                    <a:pt x="16751" y="4010"/>
                  </a:lnTo>
                  <a:lnTo>
                    <a:pt x="16622" y="4004"/>
                  </a:lnTo>
                  <a:lnTo>
                    <a:pt x="18282" y="1169"/>
                  </a:lnTo>
                  <a:cubicBezTo>
                    <a:pt x="18352" y="1050"/>
                    <a:pt x="18251" y="935"/>
                    <a:pt x="18037" y="843"/>
                  </a:cubicBezTo>
                  <a:cubicBezTo>
                    <a:pt x="17823" y="751"/>
                    <a:pt x="17496" y="682"/>
                    <a:pt x="17098" y="661"/>
                  </a:cubicBezTo>
                  <a:lnTo>
                    <a:pt x="16942" y="653"/>
                  </a:lnTo>
                  <a:cubicBezTo>
                    <a:pt x="16544" y="632"/>
                    <a:pt x="16161" y="662"/>
                    <a:pt x="15854" y="727"/>
                  </a:cubicBezTo>
                  <a:cubicBezTo>
                    <a:pt x="15546" y="791"/>
                    <a:pt x="15319" y="891"/>
                    <a:pt x="15248" y="1010"/>
                  </a:cubicBezTo>
                  <a:lnTo>
                    <a:pt x="13582" y="3867"/>
                  </a:lnTo>
                  <a:lnTo>
                    <a:pt x="12977" y="3845"/>
                  </a:lnTo>
                  <a:lnTo>
                    <a:pt x="13582" y="488"/>
                  </a:lnTo>
                  <a:cubicBezTo>
                    <a:pt x="13624" y="368"/>
                    <a:pt x="13499" y="253"/>
                    <a:pt x="13263" y="166"/>
                  </a:cubicBezTo>
                  <a:cubicBezTo>
                    <a:pt x="13027" y="78"/>
                    <a:pt x="12685" y="19"/>
                    <a:pt x="12283" y="7"/>
                  </a:cubicBezTo>
                  <a:lnTo>
                    <a:pt x="12120" y="3"/>
                  </a:lnTo>
                  <a:close/>
                </a:path>
              </a:pathLst>
            </a:custGeom>
            <a:solidFill>
              <a:schemeClr val="accent5"/>
            </a:solidFill>
            <a:ln w="12700" cap="flat">
              <a:noFill/>
              <a:miter lim="400000"/>
            </a:ln>
            <a:effectLst/>
          </p:spPr>
          <p:txBody>
            <a:bodyPr/>
            <a:lstStyle/>
            <a:p>
              <a:endParaRPr lang="en-GB"/>
            </a:p>
          </p:txBody>
        </p:sp>
      </p:grpSp>
    </p:spTree>
    <p:extLst>
      <p:ext uri="{BB962C8B-B14F-4D97-AF65-F5344CB8AC3E}">
        <p14:creationId xmlns:p14="http://schemas.microsoft.com/office/powerpoint/2010/main" val="3969382769"/>
      </p:ext>
    </p:extLst>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Idea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4" name="Group"/>
          <p:cNvGrpSpPr/>
          <p:nvPr userDrawn="1"/>
        </p:nvGrpSpPr>
        <p:grpSpPr>
          <a:xfrm>
            <a:off x="402464" y="965200"/>
            <a:ext cx="2716484" cy="3545084"/>
            <a:chOff x="-1" y="279625"/>
            <a:chExt cx="6546563" cy="8894774"/>
          </a:xfrm>
        </p:grpSpPr>
        <p:sp>
          <p:nvSpPr>
            <p:cNvPr id="5" name="Shape"/>
            <p:cNvSpPr/>
            <p:nvPr/>
          </p:nvSpPr>
          <p:spPr>
            <a:xfrm>
              <a:off x="6082270" y="6203132"/>
              <a:ext cx="464292" cy="464292"/>
            </a:xfrm>
            <a:custGeom>
              <a:avLst/>
              <a:gdLst/>
              <a:ahLst/>
              <a:cxnLst>
                <a:cxn ang="0">
                  <a:pos x="wd2" y="hd2"/>
                </a:cxn>
                <a:cxn ang="5400000">
                  <a:pos x="wd2" y="hd2"/>
                </a:cxn>
                <a:cxn ang="10800000">
                  <a:pos x="wd2" y="hd2"/>
                </a:cxn>
                <a:cxn ang="16200000">
                  <a:pos x="wd2" y="hd2"/>
                </a:cxn>
              </a:cxnLst>
              <a:rect l="0" t="0" r="r" b="b"/>
              <a:pathLst>
                <a:path w="21600" h="21600" extrusionOk="0">
                  <a:moveTo>
                    <a:pt x="10800" y="14657"/>
                  </a:moveTo>
                  <a:cubicBezTo>
                    <a:pt x="8670" y="14657"/>
                    <a:pt x="6943" y="12930"/>
                    <a:pt x="6943" y="10800"/>
                  </a:cubicBezTo>
                  <a:cubicBezTo>
                    <a:pt x="6943" y="8670"/>
                    <a:pt x="8670" y="6943"/>
                    <a:pt x="10800" y="6943"/>
                  </a:cubicBezTo>
                  <a:cubicBezTo>
                    <a:pt x="12930" y="6943"/>
                    <a:pt x="14657" y="8670"/>
                    <a:pt x="14657" y="10800"/>
                  </a:cubicBezTo>
                  <a:cubicBezTo>
                    <a:pt x="14657" y="12930"/>
                    <a:pt x="12930" y="14657"/>
                    <a:pt x="10800" y="14657"/>
                  </a:cubicBezTo>
                  <a:close/>
                  <a:moveTo>
                    <a:pt x="20016" y="9930"/>
                  </a:moveTo>
                  <a:cubicBezTo>
                    <a:pt x="21001" y="9522"/>
                    <a:pt x="21600" y="9257"/>
                    <a:pt x="21600" y="9257"/>
                  </a:cubicBezTo>
                  <a:lnTo>
                    <a:pt x="20829" y="6171"/>
                  </a:lnTo>
                  <a:cubicBezTo>
                    <a:pt x="20829" y="6171"/>
                    <a:pt x="20119" y="6283"/>
                    <a:pt x="18990" y="6492"/>
                  </a:cubicBezTo>
                  <a:cubicBezTo>
                    <a:pt x="18430" y="5424"/>
                    <a:pt x="17677" y="4501"/>
                    <a:pt x="16789" y="3749"/>
                  </a:cubicBezTo>
                  <a:cubicBezTo>
                    <a:pt x="17377" y="2418"/>
                    <a:pt x="17743" y="1543"/>
                    <a:pt x="17743" y="1543"/>
                  </a:cubicBezTo>
                  <a:lnTo>
                    <a:pt x="14657" y="0"/>
                  </a:lnTo>
                  <a:cubicBezTo>
                    <a:pt x="14657" y="0"/>
                    <a:pt x="14156" y="750"/>
                    <a:pt x="13405" y="1922"/>
                  </a:cubicBezTo>
                  <a:cubicBezTo>
                    <a:pt x="12297" y="1595"/>
                    <a:pt x="11120" y="1470"/>
                    <a:pt x="9929" y="1584"/>
                  </a:cubicBezTo>
                  <a:cubicBezTo>
                    <a:pt x="9522" y="599"/>
                    <a:pt x="9257" y="0"/>
                    <a:pt x="9257" y="0"/>
                  </a:cubicBezTo>
                  <a:lnTo>
                    <a:pt x="6171" y="771"/>
                  </a:lnTo>
                  <a:cubicBezTo>
                    <a:pt x="6171" y="771"/>
                    <a:pt x="6283" y="1481"/>
                    <a:pt x="6492" y="2610"/>
                  </a:cubicBezTo>
                  <a:cubicBezTo>
                    <a:pt x="5420" y="3172"/>
                    <a:pt x="4494" y="3929"/>
                    <a:pt x="3740" y="4821"/>
                  </a:cubicBezTo>
                  <a:cubicBezTo>
                    <a:pt x="2414" y="4227"/>
                    <a:pt x="1543" y="3857"/>
                    <a:pt x="1543" y="3857"/>
                  </a:cubicBezTo>
                  <a:lnTo>
                    <a:pt x="0" y="6943"/>
                  </a:lnTo>
                  <a:cubicBezTo>
                    <a:pt x="0" y="6943"/>
                    <a:pt x="748" y="7450"/>
                    <a:pt x="1919" y="8207"/>
                  </a:cubicBezTo>
                  <a:cubicBezTo>
                    <a:pt x="1595" y="9313"/>
                    <a:pt x="1471" y="10485"/>
                    <a:pt x="1584" y="11672"/>
                  </a:cubicBezTo>
                  <a:cubicBezTo>
                    <a:pt x="599" y="12078"/>
                    <a:pt x="0" y="12343"/>
                    <a:pt x="0" y="12343"/>
                  </a:cubicBezTo>
                  <a:lnTo>
                    <a:pt x="771" y="15429"/>
                  </a:lnTo>
                  <a:cubicBezTo>
                    <a:pt x="771" y="15429"/>
                    <a:pt x="1480" y="15317"/>
                    <a:pt x="2609" y="15107"/>
                  </a:cubicBezTo>
                  <a:cubicBezTo>
                    <a:pt x="3172" y="16179"/>
                    <a:pt x="3928" y="17106"/>
                    <a:pt x="4820" y="17860"/>
                  </a:cubicBezTo>
                  <a:cubicBezTo>
                    <a:pt x="4227" y="19186"/>
                    <a:pt x="3857" y="20057"/>
                    <a:pt x="3857" y="20057"/>
                  </a:cubicBezTo>
                  <a:lnTo>
                    <a:pt x="6943" y="21600"/>
                  </a:lnTo>
                  <a:cubicBezTo>
                    <a:pt x="6943" y="21600"/>
                    <a:pt x="7449" y="20852"/>
                    <a:pt x="8206" y="19681"/>
                  </a:cubicBezTo>
                  <a:cubicBezTo>
                    <a:pt x="9312" y="20005"/>
                    <a:pt x="10485" y="20129"/>
                    <a:pt x="11672" y="20016"/>
                  </a:cubicBezTo>
                  <a:cubicBezTo>
                    <a:pt x="12078" y="21001"/>
                    <a:pt x="12343" y="21600"/>
                    <a:pt x="12343" y="21600"/>
                  </a:cubicBezTo>
                  <a:lnTo>
                    <a:pt x="15429" y="20829"/>
                  </a:lnTo>
                  <a:cubicBezTo>
                    <a:pt x="15429" y="20829"/>
                    <a:pt x="15317" y="20120"/>
                    <a:pt x="15107" y="18991"/>
                  </a:cubicBezTo>
                  <a:cubicBezTo>
                    <a:pt x="16176" y="18431"/>
                    <a:pt x="17099" y="17676"/>
                    <a:pt x="17852" y="16788"/>
                  </a:cubicBezTo>
                  <a:cubicBezTo>
                    <a:pt x="19183" y="17377"/>
                    <a:pt x="20057" y="17743"/>
                    <a:pt x="20057" y="17743"/>
                  </a:cubicBezTo>
                  <a:lnTo>
                    <a:pt x="21600" y="14657"/>
                  </a:lnTo>
                  <a:cubicBezTo>
                    <a:pt x="21600" y="14657"/>
                    <a:pt x="20851" y="14156"/>
                    <a:pt x="19678" y="13405"/>
                  </a:cubicBezTo>
                  <a:cubicBezTo>
                    <a:pt x="20005" y="12296"/>
                    <a:pt x="20130" y="11120"/>
                    <a:pt x="20016" y="9930"/>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grpSp>
          <p:nvGrpSpPr>
            <p:cNvPr id="6" name="Group"/>
            <p:cNvGrpSpPr/>
            <p:nvPr/>
          </p:nvGrpSpPr>
          <p:grpSpPr>
            <a:xfrm>
              <a:off x="-1" y="279625"/>
              <a:ext cx="4333221" cy="8894774"/>
              <a:chOff x="0" y="0"/>
              <a:chExt cx="4333219" cy="8894773"/>
            </a:xfrm>
          </p:grpSpPr>
          <p:grpSp>
            <p:nvGrpSpPr>
              <p:cNvPr id="7" name="Group"/>
              <p:cNvGrpSpPr/>
              <p:nvPr/>
            </p:nvGrpSpPr>
            <p:grpSpPr>
              <a:xfrm>
                <a:off x="-1" y="-1"/>
                <a:ext cx="4333221" cy="6791456"/>
                <a:chOff x="0" y="0"/>
                <a:chExt cx="4333219" cy="6791454"/>
              </a:xfrm>
            </p:grpSpPr>
            <p:sp>
              <p:nvSpPr>
                <p:cNvPr id="11" name="Shape"/>
                <p:cNvSpPr/>
                <p:nvPr/>
              </p:nvSpPr>
              <p:spPr>
                <a:xfrm>
                  <a:off x="1257857" y="3135726"/>
                  <a:ext cx="2219397" cy="3655729"/>
                </a:xfrm>
                <a:custGeom>
                  <a:avLst/>
                  <a:gdLst/>
                  <a:ahLst/>
                  <a:cxnLst>
                    <a:cxn ang="0">
                      <a:pos x="wd2" y="hd2"/>
                    </a:cxn>
                    <a:cxn ang="5400000">
                      <a:pos x="wd2" y="hd2"/>
                    </a:cxn>
                    <a:cxn ang="10800000">
                      <a:pos x="wd2" y="hd2"/>
                    </a:cxn>
                    <a:cxn ang="16200000">
                      <a:pos x="wd2" y="hd2"/>
                    </a:cxn>
                  </a:cxnLst>
                  <a:rect l="0" t="0" r="r" b="b"/>
                  <a:pathLst>
                    <a:path w="21596" h="20719" extrusionOk="0">
                      <a:moveTo>
                        <a:pt x="0" y="1576"/>
                      </a:moveTo>
                      <a:lnTo>
                        <a:pt x="134" y="12079"/>
                      </a:lnTo>
                      <a:lnTo>
                        <a:pt x="133" y="12070"/>
                      </a:lnTo>
                      <a:lnTo>
                        <a:pt x="134" y="12070"/>
                      </a:lnTo>
                      <a:lnTo>
                        <a:pt x="135" y="12102"/>
                      </a:lnTo>
                      <a:lnTo>
                        <a:pt x="186" y="12104"/>
                      </a:lnTo>
                      <a:lnTo>
                        <a:pt x="8647" y="17079"/>
                      </a:lnTo>
                      <a:lnTo>
                        <a:pt x="8647" y="20719"/>
                      </a:lnTo>
                      <a:lnTo>
                        <a:pt x="21590" y="20719"/>
                      </a:lnTo>
                      <a:cubicBezTo>
                        <a:pt x="21501" y="16424"/>
                        <a:pt x="21501" y="12128"/>
                        <a:pt x="21590" y="7833"/>
                      </a:cubicBezTo>
                      <a:cubicBezTo>
                        <a:pt x="21595" y="7587"/>
                        <a:pt x="21600" y="7342"/>
                        <a:pt x="21590" y="7096"/>
                      </a:cubicBezTo>
                      <a:cubicBezTo>
                        <a:pt x="21567" y="6562"/>
                        <a:pt x="21470" y="6029"/>
                        <a:pt x="21250" y="5510"/>
                      </a:cubicBezTo>
                      <a:cubicBezTo>
                        <a:pt x="20797" y="4439"/>
                        <a:pt x="19840" y="3464"/>
                        <a:pt x="18555" y="2645"/>
                      </a:cubicBezTo>
                      <a:cubicBezTo>
                        <a:pt x="13747" y="-420"/>
                        <a:pt x="5746" y="-881"/>
                        <a:pt x="0" y="1576"/>
                      </a:cubicBezTo>
                      <a:close/>
                    </a:path>
                  </a:pathLst>
                </a:custGeom>
                <a:solidFill>
                  <a:srgbClr val="999999"/>
                </a:solidFill>
                <a:ln w="12700" cap="flat">
                  <a:noFill/>
                  <a:miter lim="400000"/>
                </a:ln>
                <a:effectLst/>
              </p:spPr>
              <p:txBody>
                <a:bodyPr wrap="square" lIns="20320" tIns="20320" rIns="20320" bIns="2032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grpSp>
              <p:nvGrpSpPr>
                <p:cNvPr id="12" name="Group"/>
                <p:cNvGrpSpPr/>
                <p:nvPr/>
              </p:nvGrpSpPr>
              <p:grpSpPr>
                <a:xfrm>
                  <a:off x="-1" y="-1"/>
                  <a:ext cx="4333221" cy="5731009"/>
                  <a:chOff x="0" y="0"/>
                  <a:chExt cx="4333219" cy="5731007"/>
                </a:xfrm>
              </p:grpSpPr>
              <p:sp>
                <p:nvSpPr>
                  <p:cNvPr id="16" name="Shape"/>
                  <p:cNvSpPr/>
                  <p:nvPr/>
                </p:nvSpPr>
                <p:spPr>
                  <a:xfrm>
                    <a:off x="0" y="0"/>
                    <a:ext cx="4333220" cy="5731008"/>
                  </a:xfrm>
                  <a:custGeom>
                    <a:avLst/>
                    <a:gdLst/>
                    <a:ahLst/>
                    <a:cxnLst>
                      <a:cxn ang="0">
                        <a:pos x="wd2" y="hd2"/>
                      </a:cxn>
                      <a:cxn ang="5400000">
                        <a:pos x="wd2" y="hd2"/>
                      </a:cxn>
                      <a:cxn ang="10800000">
                        <a:pos x="wd2" y="hd2"/>
                      </a:cxn>
                      <a:cxn ang="16200000">
                        <a:pos x="wd2" y="hd2"/>
                      </a:cxn>
                    </a:cxnLst>
                    <a:rect l="0" t="0" r="r" b="b"/>
                    <a:pathLst>
                      <a:path w="21350" h="21600" extrusionOk="0">
                        <a:moveTo>
                          <a:pt x="10674" y="0"/>
                        </a:moveTo>
                        <a:cubicBezTo>
                          <a:pt x="10188" y="0"/>
                          <a:pt x="9792" y="301"/>
                          <a:pt x="9792" y="673"/>
                        </a:cubicBezTo>
                        <a:lnTo>
                          <a:pt x="9792" y="2752"/>
                        </a:lnTo>
                        <a:cubicBezTo>
                          <a:pt x="10006" y="2740"/>
                          <a:pt x="11331" y="2743"/>
                          <a:pt x="11557" y="2757"/>
                        </a:cubicBezTo>
                        <a:lnTo>
                          <a:pt x="11557" y="673"/>
                        </a:lnTo>
                        <a:cubicBezTo>
                          <a:pt x="11557" y="301"/>
                          <a:pt x="11162" y="0"/>
                          <a:pt x="10674" y="0"/>
                        </a:cubicBezTo>
                        <a:close/>
                        <a:moveTo>
                          <a:pt x="4897" y="1149"/>
                        </a:moveTo>
                        <a:cubicBezTo>
                          <a:pt x="4783" y="1160"/>
                          <a:pt x="4672" y="1189"/>
                          <a:pt x="4566" y="1235"/>
                        </a:cubicBezTo>
                        <a:cubicBezTo>
                          <a:pt x="4145" y="1421"/>
                          <a:pt x="4000" y="1834"/>
                          <a:pt x="4244" y="2157"/>
                        </a:cubicBezTo>
                        <a:lnTo>
                          <a:pt x="5517" y="3842"/>
                        </a:lnTo>
                        <a:cubicBezTo>
                          <a:pt x="5970" y="3607"/>
                          <a:pt x="6489" y="3392"/>
                          <a:pt x="7079" y="3215"/>
                        </a:cubicBezTo>
                        <a:cubicBezTo>
                          <a:pt x="7079" y="3215"/>
                          <a:pt x="5771" y="1482"/>
                          <a:pt x="5771" y="1482"/>
                        </a:cubicBezTo>
                        <a:cubicBezTo>
                          <a:pt x="5588" y="1240"/>
                          <a:pt x="5238" y="1117"/>
                          <a:pt x="4897" y="1149"/>
                        </a:cubicBezTo>
                        <a:close/>
                        <a:moveTo>
                          <a:pt x="16443" y="1178"/>
                        </a:moveTo>
                        <a:cubicBezTo>
                          <a:pt x="16102" y="1146"/>
                          <a:pt x="15752" y="1269"/>
                          <a:pt x="15570" y="1510"/>
                        </a:cubicBezTo>
                        <a:lnTo>
                          <a:pt x="14268" y="3235"/>
                        </a:lnTo>
                        <a:cubicBezTo>
                          <a:pt x="14856" y="3416"/>
                          <a:pt x="15370" y="3636"/>
                          <a:pt x="15821" y="3875"/>
                        </a:cubicBezTo>
                        <a:lnTo>
                          <a:pt x="17098" y="2185"/>
                        </a:lnTo>
                        <a:cubicBezTo>
                          <a:pt x="17342" y="1863"/>
                          <a:pt x="17198" y="1449"/>
                          <a:pt x="16776" y="1262"/>
                        </a:cubicBezTo>
                        <a:cubicBezTo>
                          <a:pt x="16671" y="1216"/>
                          <a:pt x="16557" y="1189"/>
                          <a:pt x="16443" y="1178"/>
                        </a:cubicBezTo>
                        <a:close/>
                        <a:moveTo>
                          <a:pt x="10635" y="3571"/>
                        </a:moveTo>
                        <a:cubicBezTo>
                          <a:pt x="4864" y="3571"/>
                          <a:pt x="3054" y="7090"/>
                          <a:pt x="2854" y="9067"/>
                        </a:cubicBezTo>
                        <a:cubicBezTo>
                          <a:pt x="2683" y="10851"/>
                          <a:pt x="4298" y="12513"/>
                          <a:pt x="4482" y="12774"/>
                        </a:cubicBezTo>
                        <a:cubicBezTo>
                          <a:pt x="4782" y="13200"/>
                          <a:pt x="6669" y="14824"/>
                          <a:pt x="6737" y="15807"/>
                        </a:cubicBezTo>
                        <a:cubicBezTo>
                          <a:pt x="6830" y="17159"/>
                          <a:pt x="7047" y="17194"/>
                          <a:pt x="7908" y="17354"/>
                        </a:cubicBezTo>
                        <a:cubicBezTo>
                          <a:pt x="8786" y="17518"/>
                          <a:pt x="12493" y="17518"/>
                          <a:pt x="13370" y="17354"/>
                        </a:cubicBezTo>
                        <a:cubicBezTo>
                          <a:pt x="14232" y="17194"/>
                          <a:pt x="14447" y="17159"/>
                          <a:pt x="14539" y="15807"/>
                        </a:cubicBezTo>
                        <a:cubicBezTo>
                          <a:pt x="14607" y="14824"/>
                          <a:pt x="16494" y="13200"/>
                          <a:pt x="16794" y="12774"/>
                        </a:cubicBezTo>
                        <a:cubicBezTo>
                          <a:pt x="16978" y="12513"/>
                          <a:pt x="18593" y="10851"/>
                          <a:pt x="18422" y="9067"/>
                        </a:cubicBezTo>
                        <a:cubicBezTo>
                          <a:pt x="18222" y="7090"/>
                          <a:pt x="16415" y="3571"/>
                          <a:pt x="10644" y="3571"/>
                        </a:cubicBezTo>
                        <a:cubicBezTo>
                          <a:pt x="10643" y="3571"/>
                          <a:pt x="10642" y="3571"/>
                          <a:pt x="10641" y="3571"/>
                        </a:cubicBezTo>
                        <a:cubicBezTo>
                          <a:pt x="10641" y="3571"/>
                          <a:pt x="10640" y="3571"/>
                          <a:pt x="10639" y="3571"/>
                        </a:cubicBezTo>
                        <a:cubicBezTo>
                          <a:pt x="10638" y="3571"/>
                          <a:pt x="10638" y="3571"/>
                          <a:pt x="10637" y="3571"/>
                        </a:cubicBezTo>
                        <a:cubicBezTo>
                          <a:pt x="10636" y="3571"/>
                          <a:pt x="10636" y="3571"/>
                          <a:pt x="10635" y="3571"/>
                        </a:cubicBezTo>
                        <a:close/>
                        <a:moveTo>
                          <a:pt x="990" y="4307"/>
                        </a:moveTo>
                        <a:cubicBezTo>
                          <a:pt x="649" y="4274"/>
                          <a:pt x="302" y="4397"/>
                          <a:pt x="119" y="4639"/>
                        </a:cubicBezTo>
                        <a:cubicBezTo>
                          <a:pt x="-125" y="4962"/>
                          <a:pt x="18" y="5374"/>
                          <a:pt x="441" y="5560"/>
                        </a:cubicBezTo>
                        <a:lnTo>
                          <a:pt x="2636" y="6529"/>
                        </a:lnTo>
                        <a:cubicBezTo>
                          <a:pt x="2864" y="6146"/>
                          <a:pt x="3154" y="5750"/>
                          <a:pt x="3520" y="5361"/>
                        </a:cubicBezTo>
                        <a:cubicBezTo>
                          <a:pt x="3520" y="5361"/>
                          <a:pt x="1323" y="4393"/>
                          <a:pt x="1323" y="4393"/>
                        </a:cubicBezTo>
                        <a:cubicBezTo>
                          <a:pt x="1218" y="4346"/>
                          <a:pt x="1104" y="4317"/>
                          <a:pt x="990" y="4307"/>
                        </a:cubicBezTo>
                        <a:close/>
                        <a:moveTo>
                          <a:pt x="20357" y="4355"/>
                        </a:moveTo>
                        <a:cubicBezTo>
                          <a:pt x="20243" y="4366"/>
                          <a:pt x="20131" y="4395"/>
                          <a:pt x="20026" y="4442"/>
                        </a:cubicBezTo>
                        <a:lnTo>
                          <a:pt x="17835" y="5408"/>
                        </a:lnTo>
                        <a:cubicBezTo>
                          <a:pt x="18198" y="5799"/>
                          <a:pt x="18481" y="6195"/>
                          <a:pt x="18704" y="6580"/>
                        </a:cubicBezTo>
                        <a:lnTo>
                          <a:pt x="20908" y="5609"/>
                        </a:lnTo>
                        <a:cubicBezTo>
                          <a:pt x="21331" y="5422"/>
                          <a:pt x="21475" y="5011"/>
                          <a:pt x="21232" y="4688"/>
                        </a:cubicBezTo>
                        <a:cubicBezTo>
                          <a:pt x="21049" y="4446"/>
                          <a:pt x="20698" y="4323"/>
                          <a:pt x="20357" y="4355"/>
                        </a:cubicBezTo>
                        <a:close/>
                        <a:moveTo>
                          <a:pt x="8040" y="17761"/>
                        </a:moveTo>
                        <a:cubicBezTo>
                          <a:pt x="7761" y="17761"/>
                          <a:pt x="7533" y="17934"/>
                          <a:pt x="7533" y="18147"/>
                        </a:cubicBezTo>
                        <a:cubicBezTo>
                          <a:pt x="7533" y="18361"/>
                          <a:pt x="7761" y="18534"/>
                          <a:pt x="8040" y="18534"/>
                        </a:cubicBezTo>
                        <a:lnTo>
                          <a:pt x="13238" y="18534"/>
                        </a:lnTo>
                        <a:cubicBezTo>
                          <a:pt x="13517" y="18534"/>
                          <a:pt x="13743" y="18361"/>
                          <a:pt x="13743" y="18147"/>
                        </a:cubicBezTo>
                        <a:cubicBezTo>
                          <a:pt x="13743" y="17934"/>
                          <a:pt x="13517" y="17761"/>
                          <a:pt x="13238" y="17761"/>
                        </a:cubicBezTo>
                        <a:lnTo>
                          <a:pt x="8040" y="17761"/>
                        </a:lnTo>
                        <a:close/>
                        <a:moveTo>
                          <a:pt x="8040" y="18817"/>
                        </a:moveTo>
                        <a:cubicBezTo>
                          <a:pt x="7761" y="18817"/>
                          <a:pt x="7533" y="18990"/>
                          <a:pt x="7533" y="19204"/>
                        </a:cubicBezTo>
                        <a:cubicBezTo>
                          <a:pt x="7533" y="19417"/>
                          <a:pt x="7761" y="19590"/>
                          <a:pt x="8040" y="19590"/>
                        </a:cubicBezTo>
                        <a:lnTo>
                          <a:pt x="13238" y="19590"/>
                        </a:lnTo>
                        <a:cubicBezTo>
                          <a:pt x="13517" y="19590"/>
                          <a:pt x="13743" y="19417"/>
                          <a:pt x="13743" y="19204"/>
                        </a:cubicBezTo>
                        <a:cubicBezTo>
                          <a:pt x="13743" y="18990"/>
                          <a:pt x="13517" y="18817"/>
                          <a:pt x="13238" y="18817"/>
                        </a:cubicBezTo>
                        <a:lnTo>
                          <a:pt x="8040" y="18817"/>
                        </a:lnTo>
                        <a:close/>
                        <a:moveTo>
                          <a:pt x="8378" y="19874"/>
                        </a:moveTo>
                        <a:cubicBezTo>
                          <a:pt x="8378" y="20827"/>
                          <a:pt x="9391" y="21600"/>
                          <a:pt x="10639" y="21600"/>
                        </a:cubicBezTo>
                        <a:cubicBezTo>
                          <a:pt x="11887" y="21600"/>
                          <a:pt x="12898" y="20827"/>
                          <a:pt x="12898" y="19874"/>
                        </a:cubicBezTo>
                        <a:lnTo>
                          <a:pt x="8378" y="19874"/>
                        </a:lnTo>
                        <a:close/>
                      </a:path>
                    </a:pathLst>
                  </a:custGeom>
                  <a:solidFill>
                    <a:schemeClr val="accent3"/>
                  </a:solidFill>
                  <a:ln w="12700" cap="flat">
                    <a:noFill/>
                    <a:miter lim="400000"/>
                  </a:ln>
                  <a:effectLst/>
                </p:spPr>
                <p:txBody>
                  <a:bodyPr wrap="square" lIns="0" tIns="0" rIns="0" bIns="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sp>
                <p:nvSpPr>
                  <p:cNvPr id="17" name="Shape"/>
                  <p:cNvSpPr/>
                  <p:nvPr/>
                </p:nvSpPr>
                <p:spPr>
                  <a:xfrm>
                    <a:off x="1280301" y="2667614"/>
                    <a:ext cx="1772772" cy="2012068"/>
                  </a:xfrm>
                  <a:custGeom>
                    <a:avLst/>
                    <a:gdLst/>
                    <a:ahLst/>
                    <a:cxnLst>
                      <a:cxn ang="0">
                        <a:pos x="wd2" y="hd2"/>
                      </a:cxn>
                      <a:cxn ang="5400000">
                        <a:pos x="wd2" y="hd2"/>
                      </a:cxn>
                      <a:cxn ang="10800000">
                        <a:pos x="wd2" y="hd2"/>
                      </a:cxn>
                      <a:cxn ang="16200000">
                        <a:pos x="wd2" y="hd2"/>
                      </a:cxn>
                    </a:cxnLst>
                    <a:rect l="0" t="0" r="r" b="b"/>
                    <a:pathLst>
                      <a:path w="21600" h="21291" extrusionOk="0">
                        <a:moveTo>
                          <a:pt x="19733" y="4218"/>
                        </a:moveTo>
                        <a:cubicBezTo>
                          <a:pt x="18720" y="5092"/>
                          <a:pt x="16583" y="5468"/>
                          <a:pt x="14349" y="5628"/>
                        </a:cubicBezTo>
                        <a:cubicBezTo>
                          <a:pt x="14556" y="4370"/>
                          <a:pt x="14771" y="3432"/>
                          <a:pt x="14985" y="3035"/>
                        </a:cubicBezTo>
                        <a:cubicBezTo>
                          <a:pt x="15660" y="1786"/>
                          <a:pt x="17178" y="1091"/>
                          <a:pt x="18405" y="1091"/>
                        </a:cubicBezTo>
                        <a:cubicBezTo>
                          <a:pt x="18591" y="1091"/>
                          <a:pt x="18771" y="1107"/>
                          <a:pt x="18939" y="1139"/>
                        </a:cubicBezTo>
                        <a:cubicBezTo>
                          <a:pt x="19855" y="1315"/>
                          <a:pt x="20339" y="1941"/>
                          <a:pt x="20339" y="2950"/>
                        </a:cubicBezTo>
                        <a:cubicBezTo>
                          <a:pt x="20339" y="3451"/>
                          <a:pt x="20141" y="3866"/>
                          <a:pt x="19733" y="4218"/>
                        </a:cubicBezTo>
                        <a:close/>
                        <a:moveTo>
                          <a:pt x="1965" y="4648"/>
                        </a:moveTo>
                        <a:cubicBezTo>
                          <a:pt x="1491" y="4239"/>
                          <a:pt x="1261" y="3683"/>
                          <a:pt x="1261" y="2950"/>
                        </a:cubicBezTo>
                        <a:cubicBezTo>
                          <a:pt x="1261" y="1941"/>
                          <a:pt x="1745" y="1315"/>
                          <a:pt x="2661" y="1139"/>
                        </a:cubicBezTo>
                        <a:cubicBezTo>
                          <a:pt x="2829" y="1107"/>
                          <a:pt x="3009" y="1091"/>
                          <a:pt x="3195" y="1091"/>
                        </a:cubicBezTo>
                        <a:cubicBezTo>
                          <a:pt x="4422" y="1091"/>
                          <a:pt x="5940" y="1786"/>
                          <a:pt x="6615" y="3035"/>
                        </a:cubicBezTo>
                        <a:cubicBezTo>
                          <a:pt x="6836" y="3444"/>
                          <a:pt x="7057" y="4425"/>
                          <a:pt x="7269" y="5739"/>
                        </a:cubicBezTo>
                        <a:cubicBezTo>
                          <a:pt x="5040" y="5704"/>
                          <a:pt x="2980" y="5524"/>
                          <a:pt x="1965" y="4648"/>
                        </a:cubicBezTo>
                        <a:close/>
                        <a:moveTo>
                          <a:pt x="19212" y="76"/>
                        </a:moveTo>
                        <a:cubicBezTo>
                          <a:pt x="17204" y="-309"/>
                          <a:pt x="14795" y="811"/>
                          <a:pt x="13843" y="2574"/>
                        </a:cubicBezTo>
                        <a:cubicBezTo>
                          <a:pt x="13569" y="3080"/>
                          <a:pt x="13309" y="4221"/>
                          <a:pt x="13069" y="5699"/>
                        </a:cubicBezTo>
                        <a:cubicBezTo>
                          <a:pt x="11794" y="5749"/>
                          <a:pt x="10552" y="5748"/>
                          <a:pt x="9532" y="5747"/>
                        </a:cubicBezTo>
                        <a:lnTo>
                          <a:pt x="9035" y="5746"/>
                        </a:lnTo>
                        <a:cubicBezTo>
                          <a:pt x="8969" y="5746"/>
                          <a:pt x="8906" y="5777"/>
                          <a:pt x="8847" y="5793"/>
                        </a:cubicBezTo>
                        <a:cubicBezTo>
                          <a:pt x="8747" y="5798"/>
                          <a:pt x="8648" y="5826"/>
                          <a:pt x="8548" y="5826"/>
                        </a:cubicBezTo>
                        <a:cubicBezTo>
                          <a:pt x="8546" y="5826"/>
                          <a:pt x="8544" y="5826"/>
                          <a:pt x="8542" y="5826"/>
                        </a:cubicBezTo>
                        <a:cubicBezTo>
                          <a:pt x="8312" y="4358"/>
                          <a:pt x="8047" y="3150"/>
                          <a:pt x="7757" y="2614"/>
                        </a:cubicBezTo>
                        <a:cubicBezTo>
                          <a:pt x="6805" y="851"/>
                          <a:pt x="4397" y="-299"/>
                          <a:pt x="2388" y="87"/>
                        </a:cubicBezTo>
                        <a:cubicBezTo>
                          <a:pt x="893" y="373"/>
                          <a:pt x="0" y="1442"/>
                          <a:pt x="0" y="2955"/>
                        </a:cubicBezTo>
                        <a:cubicBezTo>
                          <a:pt x="0" y="3979"/>
                          <a:pt x="361" y="4807"/>
                          <a:pt x="1074" y="5422"/>
                        </a:cubicBezTo>
                        <a:cubicBezTo>
                          <a:pt x="2441" y="6601"/>
                          <a:pt x="4874" y="6800"/>
                          <a:pt x="7433" y="6832"/>
                        </a:cubicBezTo>
                        <a:cubicBezTo>
                          <a:pt x="8037" y="11127"/>
                          <a:pt x="8547" y="17736"/>
                          <a:pt x="8742" y="20777"/>
                        </a:cubicBezTo>
                        <a:cubicBezTo>
                          <a:pt x="8760" y="21067"/>
                          <a:pt x="9038" y="21291"/>
                          <a:pt x="9371" y="21291"/>
                        </a:cubicBezTo>
                        <a:cubicBezTo>
                          <a:pt x="9382" y="21291"/>
                          <a:pt x="9394" y="21291"/>
                          <a:pt x="9406" y="21290"/>
                        </a:cubicBezTo>
                        <a:cubicBezTo>
                          <a:pt x="9754" y="21274"/>
                          <a:pt x="10020" y="21016"/>
                          <a:pt x="10001" y="20716"/>
                        </a:cubicBezTo>
                        <a:cubicBezTo>
                          <a:pt x="9998" y="20677"/>
                          <a:pt x="9743" y="16720"/>
                          <a:pt x="9348" y="12548"/>
                        </a:cubicBezTo>
                        <a:cubicBezTo>
                          <a:pt x="9240" y="11412"/>
                          <a:pt x="9014" y="9024"/>
                          <a:pt x="8706" y="6837"/>
                        </a:cubicBezTo>
                        <a:cubicBezTo>
                          <a:pt x="8819" y="6837"/>
                          <a:pt x="8932" y="6838"/>
                          <a:pt x="9045" y="6837"/>
                        </a:cubicBezTo>
                        <a:lnTo>
                          <a:pt x="9539" y="6838"/>
                        </a:lnTo>
                        <a:cubicBezTo>
                          <a:pt x="9553" y="6838"/>
                          <a:pt x="9566" y="6837"/>
                          <a:pt x="9579" y="6836"/>
                        </a:cubicBezTo>
                        <a:cubicBezTo>
                          <a:pt x="10614" y="6838"/>
                          <a:pt x="11751" y="6838"/>
                          <a:pt x="12902" y="6801"/>
                        </a:cubicBezTo>
                        <a:cubicBezTo>
                          <a:pt x="12181" y="11872"/>
                          <a:pt x="11674" y="19552"/>
                          <a:pt x="11599" y="20716"/>
                        </a:cubicBezTo>
                        <a:cubicBezTo>
                          <a:pt x="11580" y="21016"/>
                          <a:pt x="11846" y="21273"/>
                          <a:pt x="12194" y="21290"/>
                        </a:cubicBezTo>
                        <a:cubicBezTo>
                          <a:pt x="12206" y="21290"/>
                          <a:pt x="12218" y="21291"/>
                          <a:pt x="12229" y="21291"/>
                        </a:cubicBezTo>
                        <a:cubicBezTo>
                          <a:pt x="12562" y="21291"/>
                          <a:pt x="12840" y="21066"/>
                          <a:pt x="12858" y="20776"/>
                        </a:cubicBezTo>
                        <a:cubicBezTo>
                          <a:pt x="13054" y="17714"/>
                          <a:pt x="13570" y="11033"/>
                          <a:pt x="14180" y="6741"/>
                        </a:cubicBezTo>
                        <a:cubicBezTo>
                          <a:pt x="16786" y="6578"/>
                          <a:pt x="19286" y="6143"/>
                          <a:pt x="20624" y="4989"/>
                        </a:cubicBezTo>
                        <a:cubicBezTo>
                          <a:pt x="21272" y="4430"/>
                          <a:pt x="21600" y="3744"/>
                          <a:pt x="21600" y="2950"/>
                        </a:cubicBezTo>
                        <a:cubicBezTo>
                          <a:pt x="21600" y="1437"/>
                          <a:pt x="20707" y="362"/>
                          <a:pt x="19212" y="76"/>
                        </a:cubicBezTo>
                        <a:close/>
                      </a:path>
                    </a:pathLst>
                  </a:custGeom>
                  <a:solidFill>
                    <a:schemeClr val="bg1"/>
                  </a:solidFill>
                  <a:ln w="12700" cap="flat">
                    <a:noFill/>
                    <a:miter lim="400000"/>
                  </a:ln>
                  <a:effectLst/>
                </p:spPr>
                <p:txBody>
                  <a:bodyPr wrap="square" lIns="20320" tIns="20320" rIns="20320" bIns="2032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grpSp>
            <p:grpSp>
              <p:nvGrpSpPr>
                <p:cNvPr id="13" name="Group"/>
                <p:cNvGrpSpPr/>
                <p:nvPr/>
              </p:nvGrpSpPr>
              <p:grpSpPr>
                <a:xfrm>
                  <a:off x="1084724" y="3400032"/>
                  <a:ext cx="963711" cy="1871247"/>
                  <a:chOff x="0" y="0"/>
                  <a:chExt cx="963710" cy="1871245"/>
                </a:xfrm>
              </p:grpSpPr>
              <p:sp>
                <p:nvSpPr>
                  <p:cNvPr id="14" name="Shape"/>
                  <p:cNvSpPr/>
                  <p:nvPr/>
                </p:nvSpPr>
                <p:spPr>
                  <a:xfrm>
                    <a:off x="0" y="0"/>
                    <a:ext cx="963711" cy="1871246"/>
                  </a:xfrm>
                  <a:custGeom>
                    <a:avLst/>
                    <a:gdLst/>
                    <a:ahLst/>
                    <a:cxnLst>
                      <a:cxn ang="0">
                        <a:pos x="wd2" y="hd2"/>
                      </a:cxn>
                      <a:cxn ang="5400000">
                        <a:pos x="wd2" y="hd2"/>
                      </a:cxn>
                      <a:cxn ang="10800000">
                        <a:pos x="wd2" y="hd2"/>
                      </a:cxn>
                      <a:cxn ang="16200000">
                        <a:pos x="wd2" y="hd2"/>
                      </a:cxn>
                    </a:cxnLst>
                    <a:rect l="0" t="0" r="r" b="b"/>
                    <a:pathLst>
                      <a:path w="21600" h="21600" extrusionOk="0">
                        <a:moveTo>
                          <a:pt x="4738" y="0"/>
                        </a:moveTo>
                        <a:cubicBezTo>
                          <a:pt x="2118" y="0"/>
                          <a:pt x="0" y="1088"/>
                          <a:pt x="0" y="2430"/>
                        </a:cubicBezTo>
                        <a:cubicBezTo>
                          <a:pt x="0" y="3773"/>
                          <a:pt x="2118" y="4861"/>
                          <a:pt x="4738" y="4861"/>
                        </a:cubicBezTo>
                        <a:cubicBezTo>
                          <a:pt x="5196" y="4861"/>
                          <a:pt x="11400" y="4904"/>
                          <a:pt x="11761" y="4904"/>
                        </a:cubicBezTo>
                        <a:cubicBezTo>
                          <a:pt x="14380" y="4904"/>
                          <a:pt x="16508" y="3816"/>
                          <a:pt x="16508" y="2474"/>
                        </a:cubicBezTo>
                        <a:cubicBezTo>
                          <a:pt x="16508" y="1131"/>
                          <a:pt x="14380" y="43"/>
                          <a:pt x="11761" y="43"/>
                        </a:cubicBezTo>
                        <a:cubicBezTo>
                          <a:pt x="11580" y="43"/>
                          <a:pt x="5196" y="0"/>
                          <a:pt x="4738" y="0"/>
                        </a:cubicBezTo>
                        <a:close/>
                        <a:moveTo>
                          <a:pt x="4654" y="5572"/>
                        </a:moveTo>
                        <a:cubicBezTo>
                          <a:pt x="2075" y="5596"/>
                          <a:pt x="0" y="6603"/>
                          <a:pt x="0" y="7930"/>
                        </a:cubicBezTo>
                        <a:cubicBezTo>
                          <a:pt x="0" y="9273"/>
                          <a:pt x="2118" y="10293"/>
                          <a:pt x="4738" y="10293"/>
                        </a:cubicBezTo>
                        <a:cubicBezTo>
                          <a:pt x="5046" y="10293"/>
                          <a:pt x="14446" y="10293"/>
                          <a:pt x="14754" y="10293"/>
                        </a:cubicBezTo>
                        <a:cubicBezTo>
                          <a:pt x="17374" y="10293"/>
                          <a:pt x="19492" y="9273"/>
                          <a:pt x="19492" y="7930"/>
                        </a:cubicBezTo>
                        <a:cubicBezTo>
                          <a:pt x="19492" y="6664"/>
                          <a:pt x="17606" y="5695"/>
                          <a:pt x="15193" y="5581"/>
                        </a:cubicBezTo>
                        <a:lnTo>
                          <a:pt x="4654" y="5572"/>
                        </a:lnTo>
                        <a:close/>
                        <a:moveTo>
                          <a:pt x="4654" y="11067"/>
                        </a:moveTo>
                        <a:cubicBezTo>
                          <a:pt x="2075" y="11091"/>
                          <a:pt x="0" y="12131"/>
                          <a:pt x="0" y="13459"/>
                        </a:cubicBezTo>
                        <a:cubicBezTo>
                          <a:pt x="0" y="14801"/>
                          <a:pt x="2118" y="15851"/>
                          <a:pt x="4738" y="15851"/>
                        </a:cubicBezTo>
                        <a:cubicBezTo>
                          <a:pt x="5046" y="15851"/>
                          <a:pt x="16554" y="15851"/>
                          <a:pt x="16862" y="15851"/>
                        </a:cubicBezTo>
                        <a:cubicBezTo>
                          <a:pt x="19482" y="15851"/>
                          <a:pt x="21600" y="14801"/>
                          <a:pt x="21600" y="13459"/>
                        </a:cubicBezTo>
                        <a:cubicBezTo>
                          <a:pt x="21600" y="12192"/>
                          <a:pt x="19714" y="11190"/>
                          <a:pt x="17301" y="11076"/>
                        </a:cubicBezTo>
                        <a:lnTo>
                          <a:pt x="4654" y="11067"/>
                        </a:lnTo>
                        <a:close/>
                        <a:moveTo>
                          <a:pt x="4738" y="16643"/>
                        </a:moveTo>
                        <a:cubicBezTo>
                          <a:pt x="2118" y="16643"/>
                          <a:pt x="0" y="17784"/>
                          <a:pt x="0" y="19126"/>
                        </a:cubicBezTo>
                        <a:cubicBezTo>
                          <a:pt x="0" y="20469"/>
                          <a:pt x="2118" y="21586"/>
                          <a:pt x="4738" y="21586"/>
                        </a:cubicBezTo>
                        <a:cubicBezTo>
                          <a:pt x="5243" y="21586"/>
                          <a:pt x="8690" y="21600"/>
                          <a:pt x="9196" y="21600"/>
                        </a:cubicBezTo>
                        <a:cubicBezTo>
                          <a:pt x="11815" y="21600"/>
                          <a:pt x="13943" y="20464"/>
                          <a:pt x="13943" y="19122"/>
                        </a:cubicBezTo>
                        <a:cubicBezTo>
                          <a:pt x="13943" y="17779"/>
                          <a:pt x="11815" y="16643"/>
                          <a:pt x="9196" y="16643"/>
                        </a:cubicBezTo>
                        <a:cubicBezTo>
                          <a:pt x="8690" y="16643"/>
                          <a:pt x="5243" y="16643"/>
                          <a:pt x="4738" y="16643"/>
                        </a:cubicBezTo>
                        <a:close/>
                      </a:path>
                    </a:pathLst>
                  </a:custGeom>
                  <a:solidFill>
                    <a:srgbClr val="B9B9B9"/>
                  </a:solidFill>
                  <a:ln w="12700" cap="flat">
                    <a:noFill/>
                    <a:miter lim="400000"/>
                  </a:ln>
                  <a:effectLst/>
                </p:spPr>
                <p:txBody>
                  <a:bodyPr wrap="square" lIns="20320" tIns="20320" rIns="20320" bIns="2032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sp>
                <p:nvSpPr>
                  <p:cNvPr id="15" name="Shape"/>
                  <p:cNvSpPr/>
                  <p:nvPr/>
                </p:nvSpPr>
                <p:spPr>
                  <a:xfrm>
                    <a:off x="354962" y="68662"/>
                    <a:ext cx="549682" cy="1731434"/>
                  </a:xfrm>
                  <a:custGeom>
                    <a:avLst/>
                    <a:gdLst/>
                    <a:ahLst/>
                    <a:cxnLst>
                      <a:cxn ang="0">
                        <a:pos x="wd2" y="hd2"/>
                      </a:cxn>
                      <a:cxn ang="5400000">
                        <a:pos x="wd2" y="hd2"/>
                      </a:cxn>
                      <a:cxn ang="10800000">
                        <a:pos x="wd2" y="hd2"/>
                      </a:cxn>
                      <a:cxn ang="16200000">
                        <a:pos x="wd2" y="hd2"/>
                      </a:cxn>
                    </a:cxnLst>
                    <a:rect l="0" t="0" r="r" b="b"/>
                    <a:pathLst>
                      <a:path w="21600" h="21600" extrusionOk="0">
                        <a:moveTo>
                          <a:pt x="3139" y="0"/>
                        </a:moveTo>
                        <a:lnTo>
                          <a:pt x="3139" y="3582"/>
                        </a:lnTo>
                        <a:lnTo>
                          <a:pt x="7538" y="3582"/>
                        </a:lnTo>
                        <a:cubicBezTo>
                          <a:pt x="10710" y="3582"/>
                          <a:pt x="13277" y="2793"/>
                          <a:pt x="13277" y="1791"/>
                        </a:cubicBezTo>
                        <a:cubicBezTo>
                          <a:pt x="13277" y="789"/>
                          <a:pt x="10710" y="0"/>
                          <a:pt x="7538" y="0"/>
                        </a:cubicBezTo>
                        <a:lnTo>
                          <a:pt x="3139" y="0"/>
                        </a:lnTo>
                        <a:close/>
                        <a:moveTo>
                          <a:pt x="8355" y="5928"/>
                        </a:moveTo>
                        <a:lnTo>
                          <a:pt x="8355" y="9505"/>
                        </a:lnTo>
                        <a:lnTo>
                          <a:pt x="12443" y="9505"/>
                        </a:lnTo>
                        <a:cubicBezTo>
                          <a:pt x="15615" y="9505"/>
                          <a:pt x="18199" y="8716"/>
                          <a:pt x="18199" y="7714"/>
                        </a:cubicBezTo>
                        <a:cubicBezTo>
                          <a:pt x="18199" y="6712"/>
                          <a:pt x="15615" y="5928"/>
                          <a:pt x="12443" y="5928"/>
                        </a:cubicBezTo>
                        <a:lnTo>
                          <a:pt x="8355" y="5928"/>
                        </a:lnTo>
                        <a:close/>
                        <a:moveTo>
                          <a:pt x="12345" y="11898"/>
                        </a:moveTo>
                        <a:lnTo>
                          <a:pt x="12345" y="15480"/>
                        </a:lnTo>
                        <a:lnTo>
                          <a:pt x="15861" y="15480"/>
                        </a:lnTo>
                        <a:cubicBezTo>
                          <a:pt x="19033" y="15480"/>
                          <a:pt x="21600" y="14691"/>
                          <a:pt x="21600" y="13689"/>
                        </a:cubicBezTo>
                        <a:cubicBezTo>
                          <a:pt x="21600" y="12687"/>
                          <a:pt x="19033" y="11898"/>
                          <a:pt x="15861" y="11898"/>
                        </a:cubicBezTo>
                        <a:lnTo>
                          <a:pt x="12345" y="11898"/>
                        </a:lnTo>
                        <a:close/>
                        <a:moveTo>
                          <a:pt x="0" y="18018"/>
                        </a:moveTo>
                        <a:lnTo>
                          <a:pt x="0" y="21600"/>
                        </a:lnTo>
                        <a:lnTo>
                          <a:pt x="3058" y="21600"/>
                        </a:lnTo>
                        <a:cubicBezTo>
                          <a:pt x="6230" y="21600"/>
                          <a:pt x="8797" y="20811"/>
                          <a:pt x="8797" y="19809"/>
                        </a:cubicBezTo>
                        <a:cubicBezTo>
                          <a:pt x="8797" y="18807"/>
                          <a:pt x="6230" y="18018"/>
                          <a:pt x="3058" y="18018"/>
                        </a:cubicBezTo>
                        <a:lnTo>
                          <a:pt x="0" y="18018"/>
                        </a:lnTo>
                        <a:close/>
                      </a:path>
                    </a:pathLst>
                  </a:custGeom>
                  <a:solidFill>
                    <a:srgbClr val="999999"/>
                  </a:solidFill>
                  <a:ln w="12700" cap="flat">
                    <a:noFill/>
                    <a:miter lim="400000"/>
                  </a:ln>
                  <a:effectLst/>
                </p:spPr>
                <p:txBody>
                  <a:bodyPr wrap="square" lIns="20320" tIns="20320" rIns="20320" bIns="2032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grpSp>
          </p:grpSp>
          <p:grpSp>
            <p:nvGrpSpPr>
              <p:cNvPr id="8" name="Group"/>
              <p:cNvGrpSpPr/>
              <p:nvPr/>
            </p:nvGrpSpPr>
            <p:grpSpPr>
              <a:xfrm>
                <a:off x="1967532" y="6529051"/>
                <a:ext cx="1715125" cy="2365723"/>
                <a:chOff x="0" y="0"/>
                <a:chExt cx="1715123" cy="2365721"/>
              </a:xfrm>
            </p:grpSpPr>
            <p:sp>
              <p:nvSpPr>
                <p:cNvPr id="9" name="Shape"/>
                <p:cNvSpPr/>
                <p:nvPr/>
              </p:nvSpPr>
              <p:spPr>
                <a:xfrm>
                  <a:off x="35004" y="0"/>
                  <a:ext cx="1617118" cy="623045"/>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chemeClr val="accent1">
                    <a:lumMod val="40000"/>
                    <a:lumOff val="60000"/>
                  </a:schemeClr>
                </a:solidFill>
                <a:ln w="12700" cap="flat">
                  <a:noFill/>
                  <a:miter lim="400000"/>
                </a:ln>
                <a:effectLst/>
              </p:spPr>
              <p:txBody>
                <a:bodyPr wrap="square" lIns="20320" tIns="20320" rIns="20320" bIns="2032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sp>
              <p:nvSpPr>
                <p:cNvPr id="10" name="Shape"/>
                <p:cNvSpPr/>
                <p:nvPr/>
              </p:nvSpPr>
              <p:spPr>
                <a:xfrm>
                  <a:off x="0" y="161021"/>
                  <a:ext cx="1715124" cy="220470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chemeClr val="accent1"/>
                </a:solidFill>
                <a:ln w="12700" cap="flat">
                  <a:noFill/>
                  <a:miter lim="400000"/>
                </a:ln>
                <a:effectLst/>
              </p:spPr>
              <p:txBody>
                <a:bodyPr wrap="square" lIns="20320" tIns="20320" rIns="20320" bIns="2032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grpSp>
        </p:grpSp>
      </p:grpSp>
      <p:sp>
        <p:nvSpPr>
          <p:cNvPr id="19" name="Text Placeholder 18"/>
          <p:cNvSpPr>
            <a:spLocks noGrp="1"/>
          </p:cNvSpPr>
          <p:nvPr>
            <p:ph type="body" sz="quarter" idx="11"/>
          </p:nvPr>
        </p:nvSpPr>
        <p:spPr>
          <a:xfrm>
            <a:off x="3530600" y="1397000"/>
            <a:ext cx="4984750" cy="28321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060373643"/>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aragraph">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400"/>
            </a:lvl1pPr>
          </a:lstStyle>
          <a:p>
            <a:r>
              <a:rPr lang="en-US"/>
              <a:t>Click to edit Master title style</a:t>
            </a:r>
            <a:endParaRPr lang="en-GB"/>
          </a:p>
        </p:txBody>
      </p:sp>
      <p:sp>
        <p:nvSpPr>
          <p:cNvPr id="5" name="Content Placeholder 4"/>
          <p:cNvSpPr>
            <a:spLocks noGrp="1"/>
          </p:cNvSpPr>
          <p:nvPr>
            <p:ph sz="quarter" idx="11"/>
          </p:nvPr>
        </p:nvSpPr>
        <p:spPr>
          <a:xfrm>
            <a:off x="628650" y="1447800"/>
            <a:ext cx="7886700" cy="287655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10"/>
          <p:cNvSpPr>
            <a:spLocks noGrp="1"/>
          </p:cNvSpPr>
          <p:nvPr>
            <p:ph type="ftr" sz="quarter" idx="3"/>
          </p:nvPr>
        </p:nvSpPr>
        <p:spPr>
          <a:xfrm>
            <a:off x="2201779" y="4589823"/>
            <a:ext cx="4740441" cy="375442"/>
          </a:xfrm>
          <a:prstGeom prst="rect">
            <a:avLst/>
          </a:prstGeom>
        </p:spPr>
        <p:txBody>
          <a:bodyPr vert="horz" lIns="91440" tIns="45720" rIns="91440" bIns="45720" rtlCol="0" anchor="ctr"/>
          <a:lstStyle>
            <a:lvl1pPr algn="ctr">
              <a:defRPr sz="1800" b="0">
                <a:solidFill>
                  <a:srgbClr val="1F355E"/>
                </a:solidFill>
                <a:latin typeface="Arial Black" panose="020B0A04020102020204" pitchFamily="34" charset="0"/>
              </a:defRPr>
            </a:lvl1pPr>
          </a:lstStyle>
          <a:p>
            <a:r>
              <a:rPr lang="en-GB"/>
              <a:t>Digitally Enabling </a:t>
            </a:r>
            <a:r>
              <a:rPr lang="en-US"/>
              <a:t>the One Bay Way</a:t>
            </a:r>
          </a:p>
        </p:txBody>
      </p:sp>
      <p:pic>
        <p:nvPicPr>
          <p:cNvPr id="3" name="Picture 2">
            <a:extLst>
              <a:ext uri="{FF2B5EF4-FFF2-40B4-BE49-F238E27FC236}">
                <a16:creationId xmlns:a16="http://schemas.microsoft.com/office/drawing/2014/main" id="{13066B1F-75E8-2A54-0025-90713DEB5667}"/>
              </a:ext>
            </a:extLst>
          </p:cNvPr>
          <p:cNvPicPr>
            <a:picLocks noChangeAspect="1"/>
          </p:cNvPicPr>
          <p:nvPr userDrawn="1"/>
        </p:nvPicPr>
        <p:blipFill>
          <a:blip r:embed="rId2"/>
          <a:stretch>
            <a:fillRect/>
          </a:stretch>
        </p:blipFill>
        <p:spPr>
          <a:xfrm>
            <a:off x="175986" y="4629038"/>
            <a:ext cx="1214664" cy="375442"/>
          </a:xfrm>
          <a:prstGeom prst="rect">
            <a:avLst/>
          </a:prstGeom>
        </p:spPr>
      </p:pic>
    </p:spTree>
    <p:extLst>
      <p:ext uri="{BB962C8B-B14F-4D97-AF65-F5344CB8AC3E}">
        <p14:creationId xmlns:p14="http://schemas.microsoft.com/office/powerpoint/2010/main" val="1746855354"/>
      </p:ext>
    </p:extLst>
  </p:cSld>
  <p:clrMapOvr>
    <a:masterClrMapping/>
  </p:clrMapOvr>
  <p:transition spd="med"/>
  <p:hf sldNum="0" hdr="0" dt="0"/>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Thank you">
    <p:spTree>
      <p:nvGrpSpPr>
        <p:cNvPr id="1" name=""/>
        <p:cNvGrpSpPr/>
        <p:nvPr/>
      </p:nvGrpSpPr>
      <p:grpSpPr>
        <a:xfrm>
          <a:off x="0" y="0"/>
          <a:ext cx="0" cy="0"/>
          <a:chOff x="0" y="0"/>
          <a:chExt cx="0" cy="0"/>
        </a:xfrm>
      </p:grpSpPr>
      <p:sp>
        <p:nvSpPr>
          <p:cNvPr id="7" name="Diolch. Thank you."/>
          <p:cNvSpPr txBox="1"/>
          <p:nvPr userDrawn="1"/>
        </p:nvSpPr>
        <p:spPr>
          <a:xfrm>
            <a:off x="491879" y="1890417"/>
            <a:ext cx="8142344" cy="5578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9050" tIns="19050" rIns="19050" bIns="19050" anchor="ctr">
            <a:spAutoFit/>
          </a:bodyPr>
          <a:lstStyle>
            <a:lvl1pPr algn="l">
              <a:defRPr sz="9000" b="0">
                <a:latin typeface="Gill Sans Light"/>
                <a:ea typeface="Gill Sans Light"/>
                <a:cs typeface="Gill Sans Light"/>
                <a:sym typeface="Gill Sans Light"/>
              </a:defRPr>
            </a:lvl1pPr>
          </a:lstStyle>
          <a:p>
            <a:r>
              <a:rPr sz="3375">
                <a:solidFill>
                  <a:srgbClr val="1F355E"/>
                </a:solidFill>
                <a:latin typeface="Arial Black" panose="020B0A04020102020204" pitchFamily="34" charset="0"/>
              </a:rPr>
              <a:t>Diolch. Thank you.</a:t>
            </a:r>
          </a:p>
        </p:txBody>
      </p:sp>
      <p:sp>
        <p:nvSpPr>
          <p:cNvPr id="8" name="Any questions?"/>
          <p:cNvSpPr txBox="1"/>
          <p:nvPr userDrawn="1"/>
        </p:nvSpPr>
        <p:spPr>
          <a:xfrm>
            <a:off x="509776" y="2496373"/>
            <a:ext cx="8142345" cy="40780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9050" tIns="19050" rIns="19050" bIns="19050" anchor="ctr">
            <a:spAutoFit/>
          </a:bodyPr>
          <a:lstStyle>
            <a:lvl1pPr algn="l">
              <a:defRPr sz="6400" b="0">
                <a:latin typeface="Gill Sans SemiBold"/>
                <a:ea typeface="Gill Sans SemiBold"/>
                <a:cs typeface="Gill Sans SemiBold"/>
                <a:sym typeface="Gill Sans SemiBold"/>
              </a:defRPr>
            </a:lvl1pPr>
          </a:lstStyle>
          <a:p>
            <a:r>
              <a:rPr sz="2400" b="1">
                <a:solidFill>
                  <a:srgbClr val="1F355E"/>
                </a:solidFill>
                <a:latin typeface="Arial Black" panose="020B0A04020102020204" pitchFamily="34" charset="0"/>
              </a:rPr>
              <a:t>Any questions?</a:t>
            </a:r>
          </a:p>
        </p:txBody>
      </p:sp>
      <p:sp>
        <p:nvSpPr>
          <p:cNvPr id="9" name="Presented by Joe Bloggs, Digital Programme Manager…"/>
          <p:cNvSpPr txBox="1"/>
          <p:nvPr userDrawn="1"/>
        </p:nvSpPr>
        <p:spPr>
          <a:xfrm>
            <a:off x="509776" y="3387638"/>
            <a:ext cx="8142345" cy="45397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9050" tIns="19050" rIns="19050" bIns="19050" anchor="ctr">
            <a:spAutoFit/>
          </a:bodyPr>
          <a:lstStyle/>
          <a:p>
            <a:pPr algn="l">
              <a:defRPr sz="3600" b="0">
                <a:solidFill>
                  <a:srgbClr val="FFFFFF"/>
                </a:solidFill>
                <a:latin typeface="Helvetica Neue Light"/>
                <a:ea typeface="Helvetica Neue Light"/>
                <a:cs typeface="Helvetica Neue Light"/>
                <a:sym typeface="Helvetica Neue Light"/>
              </a:defRPr>
            </a:pPr>
            <a:r>
              <a:rPr lang="en-GB" sz="1350">
                <a:solidFill>
                  <a:srgbClr val="1F355E"/>
                </a:solidFill>
                <a:latin typeface="Arial Black" panose="020B0A04020102020204" pitchFamily="34" charset="0"/>
              </a:rPr>
              <a:t>Digital</a:t>
            </a:r>
            <a:r>
              <a:rPr lang="en-GB" sz="1350" baseline="0">
                <a:solidFill>
                  <a:srgbClr val="1F355E"/>
                </a:solidFill>
                <a:latin typeface="Arial Black" panose="020B0A04020102020204" pitchFamily="34" charset="0"/>
              </a:rPr>
              <a:t> Services</a:t>
            </a:r>
            <a:endParaRPr sz="1350">
              <a:solidFill>
                <a:srgbClr val="1F355E"/>
              </a:solidFill>
              <a:latin typeface="Arial Black" panose="020B0A04020102020204" pitchFamily="34" charset="0"/>
            </a:endParaRPr>
          </a:p>
          <a:p>
            <a:pPr algn="l">
              <a:defRPr sz="3600" b="0">
                <a:solidFill>
                  <a:srgbClr val="FFFFFF"/>
                </a:solidFill>
                <a:latin typeface="Helvetica Neue Light"/>
                <a:ea typeface="Helvetica Neue Light"/>
                <a:cs typeface="Helvetica Neue Light"/>
                <a:sym typeface="Helvetica Neue Light"/>
              </a:defRPr>
            </a:pPr>
            <a:r>
              <a:rPr sz="1350">
                <a:solidFill>
                  <a:srgbClr val="1F355E"/>
                </a:solidFill>
                <a:latin typeface="Arial Black" panose="020B0A04020102020204" pitchFamily="34" charset="0"/>
              </a:rPr>
              <a:t>Swansea Bay University Health Board</a:t>
            </a:r>
          </a:p>
        </p:txBody>
      </p:sp>
      <p:pic>
        <p:nvPicPr>
          <p:cNvPr id="11" name="Abertawe_Swansea NHS Health Board WHITE.tif" descr="Abertawe_Swansea NHS Health Board WHITE.tif"/>
          <p:cNvPicPr>
            <a:picLocks noChangeAspect="1"/>
          </p:cNvPicPr>
          <p:nvPr userDrawn="1"/>
        </p:nvPicPr>
        <p:blipFill>
          <a:blip r:embed="rId2"/>
          <a:stretch>
            <a:fillRect/>
          </a:stretch>
        </p:blipFill>
        <p:spPr>
          <a:xfrm>
            <a:off x="6033156" y="4207388"/>
            <a:ext cx="2618965" cy="668579"/>
          </a:xfrm>
          <a:prstGeom prst="rect">
            <a:avLst/>
          </a:prstGeom>
          <a:ln w="12700">
            <a:miter lim="400000"/>
          </a:ln>
        </p:spPr>
      </p:pic>
    </p:spTree>
    <p:extLst>
      <p:ext uri="{BB962C8B-B14F-4D97-AF65-F5344CB8AC3E}">
        <p14:creationId xmlns:p14="http://schemas.microsoft.com/office/powerpoint/2010/main" val="1680702040"/>
      </p:ext>
    </p:extLst>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FEF146-D020-4C2D-9AAB-8DCC69D1D120}"/>
              </a:ext>
            </a:extLst>
          </p:cNvPr>
          <p:cNvSpPr>
            <a:spLocks noGrp="1"/>
          </p:cNvSpPr>
          <p:nvPr>
            <p:ph type="title"/>
          </p:nvPr>
        </p:nvSpPr>
        <p:spPr/>
        <p:txBody>
          <a:bodyPr/>
          <a:lstStyle/>
          <a:p>
            <a:r>
              <a:rPr lang="en-US"/>
              <a:t>Click to edit Master title style</a:t>
            </a:r>
            <a:endParaRPr lang="en-GB"/>
          </a:p>
        </p:txBody>
      </p:sp>
      <p:sp>
        <p:nvSpPr>
          <p:cNvPr id="6" name="Text Placeholder 9">
            <a:extLst>
              <a:ext uri="{FF2B5EF4-FFF2-40B4-BE49-F238E27FC236}">
                <a16:creationId xmlns:a16="http://schemas.microsoft.com/office/drawing/2014/main" id="{DE3A7A47-9EBB-4FEE-9C57-832F8E7B9CB2}"/>
              </a:ext>
            </a:extLst>
          </p:cNvPr>
          <p:cNvSpPr>
            <a:spLocks noGrp="1"/>
          </p:cNvSpPr>
          <p:nvPr>
            <p:ph type="body" sz="quarter" idx="14" hasCustomPrompt="1"/>
          </p:nvPr>
        </p:nvSpPr>
        <p:spPr>
          <a:xfrm>
            <a:off x="2290167" y="4816077"/>
            <a:ext cx="4617244" cy="244079"/>
          </a:xfrm>
        </p:spPr>
        <p:txBody>
          <a:bodyPr anchor="ctr"/>
          <a:lstStyle>
            <a:lvl1pPr marL="135000" indent="-135000">
              <a:spcBef>
                <a:spcPts val="0"/>
              </a:spcBef>
              <a:buNone/>
              <a:defRPr sz="600"/>
            </a:lvl1pPr>
            <a:lvl2pPr>
              <a:spcBef>
                <a:spcPts val="0"/>
              </a:spcBef>
              <a:defRPr sz="750"/>
            </a:lvl2pPr>
            <a:lvl3pPr>
              <a:spcBef>
                <a:spcPts val="0"/>
              </a:spcBef>
              <a:defRPr sz="750"/>
            </a:lvl3pPr>
            <a:lvl4pPr>
              <a:spcBef>
                <a:spcPts val="0"/>
              </a:spcBef>
              <a:defRPr sz="750"/>
            </a:lvl4pPr>
            <a:lvl5pPr>
              <a:spcBef>
                <a:spcPts val="0"/>
              </a:spcBef>
              <a:defRPr sz="750"/>
            </a:lvl5pPr>
          </a:lstStyle>
          <a:p>
            <a:pPr lvl="0"/>
            <a:r>
              <a:rPr lang="en-US"/>
              <a:t>Source: Click to edit Master text styles</a:t>
            </a:r>
            <a:endParaRPr lang="en-GB"/>
          </a:p>
        </p:txBody>
      </p:sp>
    </p:spTree>
    <p:extLst>
      <p:ext uri="{BB962C8B-B14F-4D97-AF65-F5344CB8AC3E}">
        <p14:creationId xmlns:p14="http://schemas.microsoft.com/office/powerpoint/2010/main" val="108006259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8/7/2024</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409411845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Paragraph">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200"/>
            </a:lvl1pPr>
          </a:lstStyle>
          <a:p>
            <a:r>
              <a:rPr lang="en-US"/>
              <a:t>Click to edit Master title style</a:t>
            </a:r>
            <a:endParaRPr lang="en-GB"/>
          </a:p>
        </p:txBody>
      </p:sp>
      <p:sp>
        <p:nvSpPr>
          <p:cNvPr id="5" name="Content Placeholder 4"/>
          <p:cNvSpPr>
            <a:spLocks noGrp="1"/>
          </p:cNvSpPr>
          <p:nvPr>
            <p:ph sz="quarter" idx="11"/>
          </p:nvPr>
        </p:nvSpPr>
        <p:spPr>
          <a:xfrm>
            <a:off x="628650" y="1447800"/>
            <a:ext cx="7886700" cy="287655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10"/>
          <p:cNvSpPr>
            <a:spLocks noGrp="1"/>
          </p:cNvSpPr>
          <p:nvPr>
            <p:ph type="ftr" sz="quarter" idx="3"/>
          </p:nvPr>
        </p:nvSpPr>
        <p:spPr>
          <a:xfrm>
            <a:off x="217656" y="4689699"/>
            <a:ext cx="3086100" cy="274637"/>
          </a:xfrm>
          <a:prstGeom prst="rect">
            <a:avLst/>
          </a:prstGeom>
        </p:spPr>
        <p:txBody>
          <a:bodyPr vert="horz" lIns="91440" tIns="45720" rIns="91440" bIns="45720" rtlCol="0" anchor="ctr"/>
          <a:lstStyle>
            <a:lvl1pPr algn="l">
              <a:defRPr sz="1800" b="0">
                <a:solidFill>
                  <a:schemeClr val="bg1"/>
                </a:solidFill>
                <a:latin typeface="Gill Sans MT" panose="020B0502020104020203" pitchFamily="34" charset="0"/>
              </a:defRPr>
            </a:lvl1pPr>
          </a:lstStyle>
          <a:p>
            <a:r>
              <a:rPr lang="en-GB"/>
              <a:t>Presentation title</a:t>
            </a:r>
          </a:p>
        </p:txBody>
      </p:sp>
    </p:spTree>
    <p:extLst>
      <p:ext uri="{BB962C8B-B14F-4D97-AF65-F5344CB8AC3E}">
        <p14:creationId xmlns:p14="http://schemas.microsoft.com/office/powerpoint/2010/main" val="3297302330"/>
      </p:ext>
    </p:extLst>
  </p:cSld>
  <p:clrMapOvr>
    <a:masterClrMapping/>
  </p:clrMapOvr>
  <p:transition spd="med"/>
  <p:hf sldNum="0" hdr="0" dt="0"/>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Digital Themes Rose">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pic>
        <p:nvPicPr>
          <p:cNvPr id="32" name="Picture 31"/>
          <p:cNvPicPr>
            <a:picLocks noChangeAspect="1"/>
          </p:cNvPicPr>
          <p:nvPr userDrawn="1"/>
        </p:nvPicPr>
        <p:blipFill>
          <a:blip r:embed="rId2"/>
          <a:stretch>
            <a:fillRect/>
          </a:stretch>
        </p:blipFill>
        <p:spPr>
          <a:xfrm>
            <a:off x="666750" y="197403"/>
            <a:ext cx="7668516" cy="4263695"/>
          </a:xfrm>
          <a:prstGeom prst="rect">
            <a:avLst/>
          </a:prstGeom>
        </p:spPr>
      </p:pic>
    </p:spTree>
    <p:extLst>
      <p:ext uri="{BB962C8B-B14F-4D97-AF65-F5344CB8AC3E}">
        <p14:creationId xmlns:p14="http://schemas.microsoft.com/office/powerpoint/2010/main" val="68141528"/>
      </p:ext>
    </p:extLst>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Puzzle piece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4" name="Group 3"/>
          <p:cNvGrpSpPr/>
          <p:nvPr userDrawn="1"/>
        </p:nvGrpSpPr>
        <p:grpSpPr>
          <a:xfrm>
            <a:off x="1024931" y="0"/>
            <a:ext cx="9144004" cy="4505299"/>
            <a:chOff x="-2072487" y="-277100"/>
            <a:chExt cx="16134151" cy="8427506"/>
          </a:xfrm>
        </p:grpSpPr>
        <p:grpSp>
          <p:nvGrpSpPr>
            <p:cNvPr id="5" name="Group 4"/>
            <p:cNvGrpSpPr/>
            <p:nvPr/>
          </p:nvGrpSpPr>
          <p:grpSpPr>
            <a:xfrm>
              <a:off x="10930210" y="3164619"/>
              <a:ext cx="3131454" cy="1963435"/>
              <a:chOff x="3599010" y="419941"/>
              <a:chExt cx="3131451" cy="1963433"/>
            </a:xfrm>
          </p:grpSpPr>
          <p:sp>
            <p:nvSpPr>
              <p:cNvPr id="21" name="Shape 1073741825"/>
              <p:cNvSpPr/>
              <p:nvPr/>
            </p:nvSpPr>
            <p:spPr>
              <a:xfrm rot="900000">
                <a:off x="3599010" y="419941"/>
                <a:ext cx="1369423" cy="1963433"/>
              </a:xfrm>
              <a:custGeom>
                <a:avLst/>
                <a:gdLst/>
                <a:ahLst/>
                <a:cxnLst>
                  <a:cxn ang="0">
                    <a:pos x="wd2" y="hd2"/>
                  </a:cxn>
                  <a:cxn ang="5400000">
                    <a:pos x="wd2" y="hd2"/>
                  </a:cxn>
                  <a:cxn ang="10800000">
                    <a:pos x="wd2" y="hd2"/>
                  </a:cxn>
                  <a:cxn ang="16200000">
                    <a:pos x="wd2" y="hd2"/>
                  </a:cxn>
                </a:cxnLst>
                <a:rect l="0" t="0" r="r" b="b"/>
                <a:pathLst>
                  <a:path w="21600" h="21595" extrusionOk="0">
                    <a:moveTo>
                      <a:pt x="15741" y="15042"/>
                    </a:moveTo>
                    <a:lnTo>
                      <a:pt x="16418" y="15042"/>
                    </a:lnTo>
                    <a:lnTo>
                      <a:pt x="21599" y="15042"/>
                    </a:lnTo>
                    <a:lnTo>
                      <a:pt x="21599" y="11418"/>
                    </a:lnTo>
                    <a:lnTo>
                      <a:pt x="21599" y="3624"/>
                    </a:lnTo>
                    <a:lnTo>
                      <a:pt x="21600" y="3003"/>
                    </a:lnTo>
                    <a:cubicBezTo>
                      <a:pt x="21584" y="2688"/>
                      <a:pt x="21567" y="2383"/>
                      <a:pt x="21528" y="2113"/>
                    </a:cubicBezTo>
                    <a:cubicBezTo>
                      <a:pt x="21488" y="1841"/>
                      <a:pt x="21430" y="1622"/>
                      <a:pt x="21344" y="1427"/>
                    </a:cubicBezTo>
                    <a:cubicBezTo>
                      <a:pt x="21192" y="1138"/>
                      <a:pt x="20957" y="882"/>
                      <a:pt x="20646" y="665"/>
                    </a:cubicBezTo>
                    <a:cubicBezTo>
                      <a:pt x="20334" y="447"/>
                      <a:pt x="19966" y="283"/>
                      <a:pt x="19551" y="177"/>
                    </a:cubicBezTo>
                    <a:cubicBezTo>
                      <a:pt x="19168" y="93"/>
                      <a:pt x="18789" y="47"/>
                      <a:pt x="18285" y="23"/>
                    </a:cubicBezTo>
                    <a:cubicBezTo>
                      <a:pt x="17784" y="0"/>
                      <a:pt x="17172" y="0"/>
                      <a:pt x="16397" y="0"/>
                    </a:cubicBezTo>
                    <a:lnTo>
                      <a:pt x="10809" y="0"/>
                    </a:lnTo>
                    <a:lnTo>
                      <a:pt x="5248" y="0"/>
                    </a:lnTo>
                    <a:lnTo>
                      <a:pt x="23" y="0"/>
                    </a:lnTo>
                    <a:lnTo>
                      <a:pt x="23" y="3024"/>
                    </a:lnTo>
                    <a:lnTo>
                      <a:pt x="23" y="4510"/>
                    </a:lnTo>
                    <a:cubicBezTo>
                      <a:pt x="25" y="4527"/>
                      <a:pt x="27" y="4545"/>
                      <a:pt x="28" y="4562"/>
                    </a:cubicBezTo>
                    <a:cubicBezTo>
                      <a:pt x="29" y="4572"/>
                      <a:pt x="30" y="4583"/>
                      <a:pt x="32" y="4593"/>
                    </a:cubicBezTo>
                    <a:cubicBezTo>
                      <a:pt x="88" y="4819"/>
                      <a:pt x="169" y="4967"/>
                      <a:pt x="296" y="5074"/>
                    </a:cubicBezTo>
                    <a:cubicBezTo>
                      <a:pt x="463" y="5217"/>
                      <a:pt x="712" y="5295"/>
                      <a:pt x="997" y="5295"/>
                    </a:cubicBezTo>
                    <a:cubicBezTo>
                      <a:pt x="1076" y="5295"/>
                      <a:pt x="1156" y="5289"/>
                      <a:pt x="1237" y="5276"/>
                    </a:cubicBezTo>
                    <a:cubicBezTo>
                      <a:pt x="1414" y="5250"/>
                      <a:pt x="1593" y="5184"/>
                      <a:pt x="1758" y="5117"/>
                    </a:cubicBezTo>
                    <a:cubicBezTo>
                      <a:pt x="1799" y="5100"/>
                      <a:pt x="1841" y="5083"/>
                      <a:pt x="1882" y="5066"/>
                    </a:cubicBezTo>
                    <a:cubicBezTo>
                      <a:pt x="1917" y="5051"/>
                      <a:pt x="1952" y="5036"/>
                      <a:pt x="1988" y="5022"/>
                    </a:cubicBezTo>
                    <a:cubicBezTo>
                      <a:pt x="2813" y="4599"/>
                      <a:pt x="3823" y="4366"/>
                      <a:pt x="4834" y="4366"/>
                    </a:cubicBezTo>
                    <a:cubicBezTo>
                      <a:pt x="6096" y="4366"/>
                      <a:pt x="7264" y="4714"/>
                      <a:pt x="8124" y="5345"/>
                    </a:cubicBezTo>
                    <a:cubicBezTo>
                      <a:pt x="9768" y="6552"/>
                      <a:pt x="9758" y="8440"/>
                      <a:pt x="8100" y="9645"/>
                    </a:cubicBezTo>
                    <a:cubicBezTo>
                      <a:pt x="7236" y="10272"/>
                      <a:pt x="6067" y="10617"/>
                      <a:pt x="4808" y="10617"/>
                    </a:cubicBezTo>
                    <a:cubicBezTo>
                      <a:pt x="4000" y="10617"/>
                      <a:pt x="3200" y="10473"/>
                      <a:pt x="2485" y="10199"/>
                    </a:cubicBezTo>
                    <a:cubicBezTo>
                      <a:pt x="2466" y="10196"/>
                      <a:pt x="2448" y="10193"/>
                      <a:pt x="2430" y="10188"/>
                    </a:cubicBezTo>
                    <a:cubicBezTo>
                      <a:pt x="2411" y="10184"/>
                      <a:pt x="2394" y="10178"/>
                      <a:pt x="2376" y="10172"/>
                    </a:cubicBezTo>
                    <a:cubicBezTo>
                      <a:pt x="2165" y="10092"/>
                      <a:pt x="1954" y="10012"/>
                      <a:pt x="1742" y="9933"/>
                    </a:cubicBezTo>
                    <a:cubicBezTo>
                      <a:pt x="1583" y="9854"/>
                      <a:pt x="1385" y="9797"/>
                      <a:pt x="1212" y="9770"/>
                    </a:cubicBezTo>
                    <a:cubicBezTo>
                      <a:pt x="1131" y="9758"/>
                      <a:pt x="1050" y="9751"/>
                      <a:pt x="971" y="9751"/>
                    </a:cubicBezTo>
                    <a:cubicBezTo>
                      <a:pt x="698" y="9752"/>
                      <a:pt x="444" y="9833"/>
                      <a:pt x="273" y="9972"/>
                    </a:cubicBezTo>
                    <a:cubicBezTo>
                      <a:pt x="98" y="10114"/>
                      <a:pt x="27" y="10300"/>
                      <a:pt x="5" y="10486"/>
                    </a:cubicBezTo>
                    <a:cubicBezTo>
                      <a:pt x="3" y="10504"/>
                      <a:pt x="1" y="10521"/>
                      <a:pt x="0" y="10538"/>
                    </a:cubicBezTo>
                    <a:lnTo>
                      <a:pt x="23" y="12042"/>
                    </a:lnTo>
                    <a:lnTo>
                      <a:pt x="23" y="15042"/>
                    </a:lnTo>
                    <a:lnTo>
                      <a:pt x="5190" y="15042"/>
                    </a:lnTo>
                    <a:lnTo>
                      <a:pt x="5886" y="15042"/>
                    </a:lnTo>
                    <a:cubicBezTo>
                      <a:pt x="6146" y="15041"/>
                      <a:pt x="6436" y="15060"/>
                      <a:pt x="6662" y="15088"/>
                    </a:cubicBezTo>
                    <a:cubicBezTo>
                      <a:pt x="6948" y="15122"/>
                      <a:pt x="7361" y="15190"/>
                      <a:pt x="7699" y="15382"/>
                    </a:cubicBezTo>
                    <a:cubicBezTo>
                      <a:pt x="8181" y="15657"/>
                      <a:pt x="8382" y="16106"/>
                      <a:pt x="8243" y="16551"/>
                    </a:cubicBezTo>
                    <a:cubicBezTo>
                      <a:pt x="8136" y="16895"/>
                      <a:pt x="7838" y="17189"/>
                      <a:pt x="7614" y="17503"/>
                    </a:cubicBezTo>
                    <a:cubicBezTo>
                      <a:pt x="6812" y="18628"/>
                      <a:pt x="6963" y="20005"/>
                      <a:pt x="8246" y="20866"/>
                    </a:cubicBezTo>
                    <a:cubicBezTo>
                      <a:pt x="8947" y="21337"/>
                      <a:pt x="9881" y="21591"/>
                      <a:pt x="10854" y="21595"/>
                    </a:cubicBezTo>
                    <a:cubicBezTo>
                      <a:pt x="11831" y="21600"/>
                      <a:pt x="12756" y="21338"/>
                      <a:pt x="13459" y="20867"/>
                    </a:cubicBezTo>
                    <a:cubicBezTo>
                      <a:pt x="14866" y="19923"/>
                      <a:pt x="15035" y="18408"/>
                      <a:pt x="13866" y="17256"/>
                    </a:cubicBezTo>
                    <a:cubicBezTo>
                      <a:pt x="13859" y="17250"/>
                      <a:pt x="13853" y="17242"/>
                      <a:pt x="13847" y="17235"/>
                    </a:cubicBezTo>
                    <a:cubicBezTo>
                      <a:pt x="13824" y="17210"/>
                      <a:pt x="13802" y="17184"/>
                      <a:pt x="13781" y="17158"/>
                    </a:cubicBezTo>
                    <a:cubicBezTo>
                      <a:pt x="13753" y="17125"/>
                      <a:pt x="13725" y="17092"/>
                      <a:pt x="13697" y="17059"/>
                    </a:cubicBezTo>
                    <a:cubicBezTo>
                      <a:pt x="13577" y="16916"/>
                      <a:pt x="13449" y="16745"/>
                      <a:pt x="13388" y="16550"/>
                    </a:cubicBezTo>
                    <a:cubicBezTo>
                      <a:pt x="13249" y="16103"/>
                      <a:pt x="13458" y="15656"/>
                      <a:pt x="13932" y="15382"/>
                    </a:cubicBezTo>
                    <a:cubicBezTo>
                      <a:pt x="14270" y="15188"/>
                      <a:pt x="14686" y="15121"/>
                      <a:pt x="14969" y="15087"/>
                    </a:cubicBezTo>
                    <a:cubicBezTo>
                      <a:pt x="15194" y="15061"/>
                      <a:pt x="15436" y="15046"/>
                      <a:pt x="15733" y="15042"/>
                    </a:cubicBezTo>
                    <a:lnTo>
                      <a:pt x="15737" y="15042"/>
                    </a:lnTo>
                    <a:lnTo>
                      <a:pt x="15741" y="15042"/>
                    </a:lnTo>
                    <a:close/>
                  </a:path>
                </a:pathLst>
              </a:custGeom>
              <a:solidFill>
                <a:schemeClr val="accent4"/>
              </a:solidFill>
              <a:ln w="12700" cap="flat">
                <a:noFill/>
                <a:miter lim="400000"/>
              </a:ln>
              <a:effectLst/>
            </p:spPr>
            <p:txBody>
              <a:bodyPr/>
              <a:lstStyle/>
              <a:p>
                <a:endParaRPr lang="en-GB"/>
              </a:p>
            </p:txBody>
          </p:sp>
          <p:grpSp>
            <p:nvGrpSpPr>
              <p:cNvPr id="22" name="Group 21"/>
              <p:cNvGrpSpPr/>
              <p:nvPr/>
            </p:nvGrpSpPr>
            <p:grpSpPr>
              <a:xfrm>
                <a:off x="4314440" y="827337"/>
                <a:ext cx="2416021" cy="981721"/>
                <a:chOff x="3368250" y="276176"/>
                <a:chExt cx="2416019" cy="981720"/>
              </a:xfrm>
            </p:grpSpPr>
            <p:sp>
              <p:nvSpPr>
                <p:cNvPr id="23" name="Shape 1073741826"/>
                <p:cNvSpPr/>
                <p:nvPr/>
              </p:nvSpPr>
              <p:spPr>
                <a:xfrm>
                  <a:off x="3368250" y="276176"/>
                  <a:ext cx="1767981" cy="981720"/>
                </a:xfrm>
                <a:custGeom>
                  <a:avLst/>
                  <a:gdLst/>
                  <a:ahLst/>
                  <a:cxnLst>
                    <a:cxn ang="0">
                      <a:pos x="wd2" y="hd2"/>
                    </a:cxn>
                    <a:cxn ang="5400000">
                      <a:pos x="wd2" y="hd2"/>
                    </a:cxn>
                    <a:cxn ang="10800000">
                      <a:pos x="wd2" y="hd2"/>
                    </a:cxn>
                    <a:cxn ang="16200000">
                      <a:pos x="wd2" y="hd2"/>
                    </a:cxn>
                  </a:cxnLst>
                  <a:rect l="0" t="0" r="r" b="b"/>
                  <a:pathLst>
                    <a:path w="21600" h="21092" extrusionOk="0">
                      <a:moveTo>
                        <a:pt x="0" y="9706"/>
                      </a:moveTo>
                      <a:cubicBezTo>
                        <a:pt x="0" y="10157"/>
                        <a:pt x="104" y="10564"/>
                        <a:pt x="272" y="10860"/>
                      </a:cubicBezTo>
                      <a:cubicBezTo>
                        <a:pt x="440" y="11155"/>
                        <a:pt x="674" y="11343"/>
                        <a:pt x="931" y="11343"/>
                      </a:cubicBezTo>
                      <a:lnTo>
                        <a:pt x="3773" y="11343"/>
                      </a:lnTo>
                      <a:lnTo>
                        <a:pt x="7547" y="11343"/>
                      </a:lnTo>
                      <a:lnTo>
                        <a:pt x="8346" y="11343"/>
                      </a:lnTo>
                      <a:lnTo>
                        <a:pt x="8346" y="12041"/>
                      </a:lnTo>
                      <a:lnTo>
                        <a:pt x="7547" y="12041"/>
                      </a:lnTo>
                      <a:lnTo>
                        <a:pt x="3773" y="12041"/>
                      </a:lnTo>
                      <a:lnTo>
                        <a:pt x="3142" y="12041"/>
                      </a:lnTo>
                      <a:cubicBezTo>
                        <a:pt x="2886" y="12041"/>
                        <a:pt x="2652" y="12223"/>
                        <a:pt x="2483" y="12518"/>
                      </a:cubicBezTo>
                      <a:cubicBezTo>
                        <a:pt x="2315" y="12814"/>
                        <a:pt x="2212" y="13226"/>
                        <a:pt x="2212" y="13677"/>
                      </a:cubicBezTo>
                      <a:lnTo>
                        <a:pt x="2212" y="13853"/>
                      </a:lnTo>
                      <a:cubicBezTo>
                        <a:pt x="2212" y="14305"/>
                        <a:pt x="2315" y="14716"/>
                        <a:pt x="2483" y="15012"/>
                      </a:cubicBezTo>
                      <a:cubicBezTo>
                        <a:pt x="2652" y="15308"/>
                        <a:pt x="2886" y="15490"/>
                        <a:pt x="3142" y="15490"/>
                      </a:cubicBezTo>
                      <a:lnTo>
                        <a:pt x="3773" y="15490"/>
                      </a:lnTo>
                      <a:lnTo>
                        <a:pt x="7547" y="15490"/>
                      </a:lnTo>
                      <a:lnTo>
                        <a:pt x="8346" y="15490"/>
                      </a:lnTo>
                      <a:lnTo>
                        <a:pt x="9449" y="15490"/>
                      </a:lnTo>
                      <a:lnTo>
                        <a:pt x="11320" y="15490"/>
                      </a:lnTo>
                      <a:cubicBezTo>
                        <a:pt x="11320" y="15491"/>
                        <a:pt x="11321" y="15495"/>
                        <a:pt x="11320" y="15496"/>
                      </a:cubicBezTo>
                      <a:cubicBezTo>
                        <a:pt x="10506" y="16928"/>
                        <a:pt x="9401" y="17969"/>
                        <a:pt x="9299" y="19055"/>
                      </a:cubicBezTo>
                      <a:cubicBezTo>
                        <a:pt x="9282" y="19238"/>
                        <a:pt x="9275" y="19417"/>
                        <a:pt x="9280" y="19588"/>
                      </a:cubicBezTo>
                      <a:cubicBezTo>
                        <a:pt x="9315" y="20786"/>
                        <a:pt x="9880" y="21599"/>
                        <a:pt x="10839" y="20725"/>
                      </a:cubicBezTo>
                      <a:cubicBezTo>
                        <a:pt x="10929" y="20643"/>
                        <a:pt x="11185" y="20404"/>
                        <a:pt x="11320" y="20280"/>
                      </a:cubicBezTo>
                      <a:cubicBezTo>
                        <a:pt x="12377" y="19306"/>
                        <a:pt x="13816" y="17956"/>
                        <a:pt x="15093" y="16759"/>
                      </a:cubicBezTo>
                      <a:cubicBezTo>
                        <a:pt x="15640" y="16247"/>
                        <a:pt x="16706" y="15260"/>
                        <a:pt x="16708" y="15254"/>
                      </a:cubicBezTo>
                      <a:cubicBezTo>
                        <a:pt x="17167" y="14922"/>
                        <a:pt x="17734" y="14188"/>
                        <a:pt x="18173" y="12886"/>
                      </a:cubicBezTo>
                      <a:lnTo>
                        <a:pt x="21600" y="12886"/>
                      </a:lnTo>
                      <a:lnTo>
                        <a:pt x="21600" y="2988"/>
                      </a:lnTo>
                      <a:lnTo>
                        <a:pt x="18155" y="2988"/>
                      </a:lnTo>
                      <a:cubicBezTo>
                        <a:pt x="17204" y="475"/>
                        <a:pt x="15585" y="74"/>
                        <a:pt x="15093" y="11"/>
                      </a:cubicBezTo>
                      <a:cubicBezTo>
                        <a:pt x="15001" y="-1"/>
                        <a:pt x="14937" y="0"/>
                        <a:pt x="14937" y="0"/>
                      </a:cubicBezTo>
                      <a:lnTo>
                        <a:pt x="11320" y="0"/>
                      </a:lnTo>
                      <a:lnTo>
                        <a:pt x="8346" y="0"/>
                      </a:lnTo>
                      <a:lnTo>
                        <a:pt x="8346" y="5"/>
                      </a:lnTo>
                      <a:lnTo>
                        <a:pt x="7547" y="5"/>
                      </a:lnTo>
                      <a:lnTo>
                        <a:pt x="4754" y="5"/>
                      </a:lnTo>
                      <a:cubicBezTo>
                        <a:pt x="4497" y="5"/>
                        <a:pt x="4263" y="187"/>
                        <a:pt x="4095" y="483"/>
                      </a:cubicBezTo>
                      <a:cubicBezTo>
                        <a:pt x="3927" y="779"/>
                        <a:pt x="3823" y="1185"/>
                        <a:pt x="3823" y="1637"/>
                      </a:cubicBezTo>
                      <a:lnTo>
                        <a:pt x="3823" y="1818"/>
                      </a:lnTo>
                      <a:cubicBezTo>
                        <a:pt x="3823" y="2269"/>
                        <a:pt x="3927" y="2681"/>
                        <a:pt x="4095" y="2977"/>
                      </a:cubicBezTo>
                      <a:cubicBezTo>
                        <a:pt x="4263" y="3274"/>
                        <a:pt x="4497" y="3455"/>
                        <a:pt x="4754" y="3455"/>
                      </a:cubicBezTo>
                      <a:lnTo>
                        <a:pt x="7547" y="3455"/>
                      </a:lnTo>
                      <a:lnTo>
                        <a:pt x="8346" y="3455"/>
                      </a:lnTo>
                      <a:lnTo>
                        <a:pt x="8346" y="3900"/>
                      </a:lnTo>
                      <a:lnTo>
                        <a:pt x="7547" y="3900"/>
                      </a:lnTo>
                      <a:lnTo>
                        <a:pt x="3773" y="3900"/>
                      </a:lnTo>
                      <a:lnTo>
                        <a:pt x="2324" y="3900"/>
                      </a:lnTo>
                      <a:cubicBezTo>
                        <a:pt x="2067" y="3900"/>
                        <a:pt x="1836" y="4083"/>
                        <a:pt x="1668" y="4378"/>
                      </a:cubicBezTo>
                      <a:cubicBezTo>
                        <a:pt x="1500" y="4673"/>
                        <a:pt x="1393" y="5085"/>
                        <a:pt x="1393" y="5537"/>
                      </a:cubicBezTo>
                      <a:lnTo>
                        <a:pt x="1393" y="5713"/>
                      </a:lnTo>
                      <a:cubicBezTo>
                        <a:pt x="1393" y="6164"/>
                        <a:pt x="1500" y="6576"/>
                        <a:pt x="1668" y="6872"/>
                      </a:cubicBezTo>
                      <a:cubicBezTo>
                        <a:pt x="1836" y="7167"/>
                        <a:pt x="2067" y="7350"/>
                        <a:pt x="2324" y="7350"/>
                      </a:cubicBezTo>
                      <a:lnTo>
                        <a:pt x="3773" y="7350"/>
                      </a:lnTo>
                      <a:lnTo>
                        <a:pt x="7547" y="7350"/>
                      </a:lnTo>
                      <a:lnTo>
                        <a:pt x="8346" y="7350"/>
                      </a:lnTo>
                      <a:lnTo>
                        <a:pt x="8346" y="7893"/>
                      </a:lnTo>
                      <a:lnTo>
                        <a:pt x="7547" y="7893"/>
                      </a:lnTo>
                      <a:lnTo>
                        <a:pt x="3773" y="7893"/>
                      </a:lnTo>
                      <a:lnTo>
                        <a:pt x="931" y="7893"/>
                      </a:lnTo>
                      <a:cubicBezTo>
                        <a:pt x="674" y="7893"/>
                        <a:pt x="440" y="8075"/>
                        <a:pt x="272" y="8371"/>
                      </a:cubicBezTo>
                      <a:cubicBezTo>
                        <a:pt x="104" y="8668"/>
                        <a:pt x="0" y="9079"/>
                        <a:pt x="0" y="9530"/>
                      </a:cubicBezTo>
                      <a:lnTo>
                        <a:pt x="0" y="9706"/>
                      </a:lnTo>
                      <a:close/>
                    </a:path>
                  </a:pathLst>
                </a:custGeom>
                <a:solidFill>
                  <a:srgbClr val="E5E5E5"/>
                </a:solidFill>
                <a:ln w="12700" cap="flat">
                  <a:noFill/>
                  <a:miter lim="400000"/>
                </a:ln>
                <a:effectLst/>
              </p:spPr>
              <p:txBody>
                <a:bodyPr/>
                <a:lstStyle/>
                <a:p>
                  <a:endParaRPr lang="en-GB"/>
                </a:p>
              </p:txBody>
            </p:sp>
            <p:sp>
              <p:nvSpPr>
                <p:cNvPr id="24" name="Shape 1073741827"/>
                <p:cNvSpPr/>
                <p:nvPr/>
              </p:nvSpPr>
              <p:spPr>
                <a:xfrm>
                  <a:off x="4966113" y="277519"/>
                  <a:ext cx="818156" cy="736340"/>
                </a:xfrm>
                <a:prstGeom prst="rect">
                  <a:avLst/>
                </a:prstGeom>
                <a:solidFill>
                  <a:srgbClr val="7F7F7F"/>
                </a:solidFill>
                <a:ln w="12700" cap="flat">
                  <a:noFill/>
                  <a:miter lim="400000"/>
                </a:ln>
                <a:effectLst/>
              </p:spPr>
              <p:txBody>
                <a:bodyPr/>
                <a:lstStyle/>
                <a:p>
                  <a:endParaRPr lang="en-GB"/>
                </a:p>
              </p:txBody>
            </p:sp>
          </p:grpSp>
        </p:grpSp>
        <p:grpSp>
          <p:nvGrpSpPr>
            <p:cNvPr id="6" name="Group 5"/>
            <p:cNvGrpSpPr/>
            <p:nvPr/>
          </p:nvGrpSpPr>
          <p:grpSpPr>
            <a:xfrm>
              <a:off x="1168921" y="4962700"/>
              <a:ext cx="1963439" cy="3187706"/>
              <a:chOff x="-2947179" y="993167"/>
              <a:chExt cx="1963438" cy="3187704"/>
            </a:xfrm>
          </p:grpSpPr>
          <p:sp>
            <p:nvSpPr>
              <p:cNvPr id="17" name="Shape 1073741830"/>
              <p:cNvSpPr/>
              <p:nvPr/>
            </p:nvSpPr>
            <p:spPr>
              <a:xfrm rot="1800000">
                <a:off x="-2947179" y="993167"/>
                <a:ext cx="1963438" cy="1367323"/>
              </a:xfrm>
              <a:custGeom>
                <a:avLst/>
                <a:gdLst/>
                <a:ahLst/>
                <a:cxnLst>
                  <a:cxn ang="0">
                    <a:pos x="wd2" y="hd2"/>
                  </a:cxn>
                  <a:cxn ang="5400000">
                    <a:pos x="wd2" y="hd2"/>
                  </a:cxn>
                  <a:cxn ang="10800000">
                    <a:pos x="wd2" y="hd2"/>
                  </a:cxn>
                  <a:cxn ang="16200000">
                    <a:pos x="wd2" y="hd2"/>
                  </a:cxn>
                </a:cxnLst>
                <a:rect l="0" t="0" r="r" b="b"/>
                <a:pathLst>
                  <a:path w="21357" h="21600" extrusionOk="0">
                    <a:moveTo>
                      <a:pt x="6487" y="21600"/>
                    </a:moveTo>
                    <a:lnTo>
                      <a:pt x="10070" y="21600"/>
                    </a:lnTo>
                    <a:lnTo>
                      <a:pt x="17774" y="21600"/>
                    </a:lnTo>
                    <a:lnTo>
                      <a:pt x="18314" y="21600"/>
                    </a:lnTo>
                    <a:cubicBezTo>
                      <a:pt x="18338" y="21588"/>
                      <a:pt x="18364" y="21582"/>
                      <a:pt x="18391" y="21581"/>
                    </a:cubicBezTo>
                    <a:cubicBezTo>
                      <a:pt x="19091" y="21569"/>
                      <a:pt x="19547" y="21528"/>
                      <a:pt x="19945" y="21346"/>
                    </a:cubicBezTo>
                    <a:cubicBezTo>
                      <a:pt x="20521" y="21039"/>
                      <a:pt x="20971" y="20385"/>
                      <a:pt x="21182" y="19550"/>
                    </a:cubicBezTo>
                    <a:cubicBezTo>
                      <a:pt x="21357" y="18743"/>
                      <a:pt x="21357" y="17956"/>
                      <a:pt x="21357" y="16392"/>
                    </a:cubicBezTo>
                    <a:lnTo>
                      <a:pt x="21357" y="10798"/>
                    </a:lnTo>
                    <a:lnTo>
                      <a:pt x="21357" y="5231"/>
                    </a:lnTo>
                    <a:lnTo>
                      <a:pt x="21357" y="0"/>
                    </a:lnTo>
                    <a:lnTo>
                      <a:pt x="18394" y="0"/>
                    </a:lnTo>
                    <a:lnTo>
                      <a:pt x="16925" y="0"/>
                    </a:lnTo>
                    <a:cubicBezTo>
                      <a:pt x="16909" y="2"/>
                      <a:pt x="16892" y="4"/>
                      <a:pt x="16874" y="5"/>
                    </a:cubicBezTo>
                    <a:cubicBezTo>
                      <a:pt x="16864" y="6"/>
                      <a:pt x="16854" y="6"/>
                      <a:pt x="16844" y="8"/>
                    </a:cubicBezTo>
                    <a:cubicBezTo>
                      <a:pt x="16620" y="65"/>
                      <a:pt x="16474" y="146"/>
                      <a:pt x="16367" y="273"/>
                    </a:cubicBezTo>
                    <a:cubicBezTo>
                      <a:pt x="16186" y="489"/>
                      <a:pt x="16112" y="841"/>
                      <a:pt x="16168" y="1215"/>
                    </a:cubicBezTo>
                    <a:cubicBezTo>
                      <a:pt x="16193" y="1383"/>
                      <a:pt x="16252" y="1545"/>
                      <a:pt x="16326" y="1740"/>
                    </a:cubicBezTo>
                    <a:cubicBezTo>
                      <a:pt x="16343" y="1783"/>
                      <a:pt x="16361" y="1825"/>
                      <a:pt x="16379" y="1868"/>
                    </a:cubicBezTo>
                    <a:cubicBezTo>
                      <a:pt x="16393" y="1901"/>
                      <a:pt x="16407" y="1934"/>
                      <a:pt x="16420" y="1968"/>
                    </a:cubicBezTo>
                    <a:cubicBezTo>
                      <a:pt x="16876" y="2884"/>
                      <a:pt x="17100" y="3999"/>
                      <a:pt x="17052" y="5110"/>
                    </a:cubicBezTo>
                    <a:cubicBezTo>
                      <a:pt x="17002" y="6254"/>
                      <a:pt x="16665" y="7319"/>
                      <a:pt x="16102" y="8108"/>
                    </a:cubicBezTo>
                    <a:cubicBezTo>
                      <a:pt x="15522" y="8921"/>
                      <a:pt x="14758" y="9369"/>
                      <a:pt x="13950" y="9369"/>
                    </a:cubicBezTo>
                    <a:cubicBezTo>
                      <a:pt x="13143" y="9369"/>
                      <a:pt x="12378" y="8922"/>
                      <a:pt x="11797" y="8109"/>
                    </a:cubicBezTo>
                    <a:cubicBezTo>
                      <a:pt x="10760" y="6658"/>
                      <a:pt x="10541" y="4365"/>
                      <a:pt x="11250" y="2489"/>
                    </a:cubicBezTo>
                    <a:cubicBezTo>
                      <a:pt x="11255" y="2451"/>
                      <a:pt x="11264" y="2414"/>
                      <a:pt x="11277" y="2379"/>
                    </a:cubicBezTo>
                    <a:cubicBezTo>
                      <a:pt x="11356" y="2168"/>
                      <a:pt x="11434" y="1956"/>
                      <a:pt x="11513" y="1745"/>
                    </a:cubicBezTo>
                    <a:lnTo>
                      <a:pt x="11522" y="1719"/>
                    </a:lnTo>
                    <a:cubicBezTo>
                      <a:pt x="11587" y="1544"/>
                      <a:pt x="11648" y="1378"/>
                      <a:pt x="11674" y="1213"/>
                    </a:cubicBezTo>
                    <a:cubicBezTo>
                      <a:pt x="11731" y="841"/>
                      <a:pt x="11656" y="490"/>
                      <a:pt x="11474" y="273"/>
                    </a:cubicBezTo>
                    <a:cubicBezTo>
                      <a:pt x="11367" y="147"/>
                      <a:pt x="11220" y="65"/>
                      <a:pt x="10998" y="8"/>
                    </a:cubicBezTo>
                    <a:cubicBezTo>
                      <a:pt x="10987" y="6"/>
                      <a:pt x="10977" y="6"/>
                      <a:pt x="10966" y="5"/>
                    </a:cubicBezTo>
                    <a:cubicBezTo>
                      <a:pt x="10948" y="4"/>
                      <a:pt x="10930" y="2"/>
                      <a:pt x="10913" y="0"/>
                    </a:cubicBezTo>
                    <a:lnTo>
                      <a:pt x="9450" y="0"/>
                    </a:lnTo>
                    <a:lnTo>
                      <a:pt x="6487" y="0"/>
                    </a:lnTo>
                    <a:lnTo>
                      <a:pt x="6487" y="5208"/>
                    </a:lnTo>
                    <a:lnTo>
                      <a:pt x="6487" y="5904"/>
                    </a:lnTo>
                    <a:cubicBezTo>
                      <a:pt x="6487" y="5907"/>
                      <a:pt x="6487" y="5910"/>
                      <a:pt x="6487" y="5912"/>
                    </a:cubicBezTo>
                    <a:cubicBezTo>
                      <a:pt x="6483" y="6219"/>
                      <a:pt x="6468" y="6464"/>
                      <a:pt x="6442" y="6683"/>
                    </a:cubicBezTo>
                    <a:cubicBezTo>
                      <a:pt x="6408" y="6967"/>
                      <a:pt x="6341" y="7383"/>
                      <a:pt x="6151" y="7719"/>
                    </a:cubicBezTo>
                    <a:cubicBezTo>
                      <a:pt x="5940" y="8094"/>
                      <a:pt x="5619" y="8309"/>
                      <a:pt x="5273" y="8309"/>
                    </a:cubicBezTo>
                    <a:cubicBezTo>
                      <a:pt x="5181" y="8309"/>
                      <a:pt x="5087" y="8294"/>
                      <a:pt x="4995" y="8264"/>
                    </a:cubicBezTo>
                    <a:cubicBezTo>
                      <a:pt x="4813" y="8205"/>
                      <a:pt x="4656" y="8083"/>
                      <a:pt x="4518" y="7975"/>
                    </a:cubicBezTo>
                    <a:lnTo>
                      <a:pt x="4498" y="7960"/>
                    </a:lnTo>
                    <a:cubicBezTo>
                      <a:pt x="4378" y="7866"/>
                      <a:pt x="4259" y="7773"/>
                      <a:pt x="4139" y="7679"/>
                    </a:cubicBezTo>
                    <a:cubicBezTo>
                      <a:pt x="4109" y="7671"/>
                      <a:pt x="4079" y="7656"/>
                      <a:pt x="4052" y="7633"/>
                    </a:cubicBezTo>
                    <a:cubicBezTo>
                      <a:pt x="3618" y="7264"/>
                      <a:pt x="3126" y="7069"/>
                      <a:pt x="2629" y="7069"/>
                    </a:cubicBezTo>
                    <a:cubicBezTo>
                      <a:pt x="1902" y="7068"/>
                      <a:pt x="1227" y="7482"/>
                      <a:pt x="728" y="8233"/>
                    </a:cubicBezTo>
                    <a:cubicBezTo>
                      <a:pt x="-243" y="9698"/>
                      <a:pt x="-243" y="11989"/>
                      <a:pt x="728" y="13450"/>
                    </a:cubicBezTo>
                    <a:cubicBezTo>
                      <a:pt x="1226" y="14199"/>
                      <a:pt x="1901" y="14612"/>
                      <a:pt x="2628" y="14612"/>
                    </a:cubicBezTo>
                    <a:cubicBezTo>
                      <a:pt x="3219" y="14612"/>
                      <a:pt x="3811" y="14329"/>
                      <a:pt x="4296" y="13816"/>
                    </a:cubicBezTo>
                    <a:cubicBezTo>
                      <a:pt x="4303" y="13808"/>
                      <a:pt x="4311" y="13801"/>
                      <a:pt x="4319" y="13794"/>
                    </a:cubicBezTo>
                    <a:cubicBezTo>
                      <a:pt x="4343" y="13774"/>
                      <a:pt x="4366" y="13753"/>
                      <a:pt x="4390" y="13733"/>
                    </a:cubicBezTo>
                    <a:cubicBezTo>
                      <a:pt x="4425" y="13702"/>
                      <a:pt x="4459" y="13672"/>
                      <a:pt x="4495" y="13643"/>
                    </a:cubicBezTo>
                    <a:cubicBezTo>
                      <a:pt x="4622" y="13540"/>
                      <a:pt x="4797" y="13398"/>
                      <a:pt x="4997" y="13335"/>
                    </a:cubicBezTo>
                    <a:cubicBezTo>
                      <a:pt x="5088" y="13306"/>
                      <a:pt x="5180" y="13292"/>
                      <a:pt x="5271" y="13292"/>
                    </a:cubicBezTo>
                    <a:cubicBezTo>
                      <a:pt x="5619" y="13292"/>
                      <a:pt x="5939" y="13506"/>
                      <a:pt x="6151" y="13881"/>
                    </a:cubicBezTo>
                    <a:cubicBezTo>
                      <a:pt x="6341" y="14217"/>
                      <a:pt x="6408" y="14633"/>
                      <a:pt x="6442" y="14917"/>
                    </a:cubicBezTo>
                    <a:cubicBezTo>
                      <a:pt x="6468" y="15136"/>
                      <a:pt x="6483" y="15379"/>
                      <a:pt x="6487" y="15683"/>
                    </a:cubicBezTo>
                    <a:cubicBezTo>
                      <a:pt x="6487" y="15685"/>
                      <a:pt x="6487" y="15688"/>
                      <a:pt x="6487" y="15691"/>
                    </a:cubicBezTo>
                    <a:lnTo>
                      <a:pt x="6487" y="16369"/>
                    </a:lnTo>
                    <a:cubicBezTo>
                      <a:pt x="6487" y="16369"/>
                      <a:pt x="6487" y="21600"/>
                      <a:pt x="6487" y="21600"/>
                    </a:cubicBezTo>
                    <a:close/>
                  </a:path>
                </a:pathLst>
              </a:custGeom>
              <a:solidFill>
                <a:schemeClr val="accent3"/>
              </a:solidFill>
              <a:ln w="12700" cap="flat">
                <a:noFill/>
                <a:miter lim="400000"/>
              </a:ln>
              <a:effectLst/>
            </p:spPr>
            <p:txBody>
              <a:bodyPr/>
              <a:lstStyle/>
              <a:p>
                <a:endParaRPr lang="en-GB"/>
              </a:p>
            </p:txBody>
          </p:sp>
          <p:grpSp>
            <p:nvGrpSpPr>
              <p:cNvPr id="18" name="Group 17"/>
              <p:cNvGrpSpPr/>
              <p:nvPr/>
            </p:nvGrpSpPr>
            <p:grpSpPr>
              <a:xfrm>
                <a:off x="-2420543" y="1764852"/>
                <a:ext cx="981723" cy="2416019"/>
                <a:chOff x="-3157482" y="593903"/>
                <a:chExt cx="981722" cy="2416016"/>
              </a:xfrm>
            </p:grpSpPr>
            <p:sp>
              <p:nvSpPr>
                <p:cNvPr id="19" name="Shape 1073741831"/>
                <p:cNvSpPr/>
                <p:nvPr/>
              </p:nvSpPr>
              <p:spPr>
                <a:xfrm>
                  <a:off x="-3157482" y="593903"/>
                  <a:ext cx="981722" cy="1767982"/>
                </a:xfrm>
                <a:custGeom>
                  <a:avLst/>
                  <a:gdLst/>
                  <a:ahLst/>
                  <a:cxnLst>
                    <a:cxn ang="0">
                      <a:pos x="wd2" y="hd2"/>
                    </a:cxn>
                    <a:cxn ang="5400000">
                      <a:pos x="wd2" y="hd2"/>
                    </a:cxn>
                    <a:cxn ang="10800000">
                      <a:pos x="wd2" y="hd2"/>
                    </a:cxn>
                    <a:cxn ang="16200000">
                      <a:pos x="wd2" y="hd2"/>
                    </a:cxn>
                  </a:cxnLst>
                  <a:rect l="0" t="0" r="r" b="b"/>
                  <a:pathLst>
                    <a:path w="21092" h="21600" extrusionOk="0">
                      <a:moveTo>
                        <a:pt x="11386" y="0"/>
                      </a:moveTo>
                      <a:cubicBezTo>
                        <a:pt x="10935" y="0"/>
                        <a:pt x="10528" y="104"/>
                        <a:pt x="10232" y="272"/>
                      </a:cubicBezTo>
                      <a:cubicBezTo>
                        <a:pt x="9937" y="440"/>
                        <a:pt x="9749" y="674"/>
                        <a:pt x="9749" y="931"/>
                      </a:cubicBezTo>
                      <a:lnTo>
                        <a:pt x="9749" y="3773"/>
                      </a:lnTo>
                      <a:lnTo>
                        <a:pt x="9749" y="7547"/>
                      </a:lnTo>
                      <a:lnTo>
                        <a:pt x="9749" y="8346"/>
                      </a:lnTo>
                      <a:lnTo>
                        <a:pt x="9051" y="8346"/>
                      </a:lnTo>
                      <a:lnTo>
                        <a:pt x="9051" y="7547"/>
                      </a:lnTo>
                      <a:lnTo>
                        <a:pt x="9051" y="3773"/>
                      </a:lnTo>
                      <a:lnTo>
                        <a:pt x="9051" y="3142"/>
                      </a:lnTo>
                      <a:cubicBezTo>
                        <a:pt x="9051" y="2886"/>
                        <a:pt x="8869" y="2652"/>
                        <a:pt x="8574" y="2483"/>
                      </a:cubicBezTo>
                      <a:cubicBezTo>
                        <a:pt x="8278" y="2315"/>
                        <a:pt x="7866" y="2212"/>
                        <a:pt x="7415" y="2212"/>
                      </a:cubicBezTo>
                      <a:lnTo>
                        <a:pt x="7239" y="2212"/>
                      </a:lnTo>
                      <a:cubicBezTo>
                        <a:pt x="6787" y="2212"/>
                        <a:pt x="6376" y="2315"/>
                        <a:pt x="6080" y="2483"/>
                      </a:cubicBezTo>
                      <a:cubicBezTo>
                        <a:pt x="5784" y="2652"/>
                        <a:pt x="5602" y="2886"/>
                        <a:pt x="5602" y="3142"/>
                      </a:cubicBezTo>
                      <a:lnTo>
                        <a:pt x="5602" y="3773"/>
                      </a:lnTo>
                      <a:lnTo>
                        <a:pt x="5602" y="7547"/>
                      </a:lnTo>
                      <a:lnTo>
                        <a:pt x="5602" y="8346"/>
                      </a:lnTo>
                      <a:lnTo>
                        <a:pt x="5602" y="9449"/>
                      </a:lnTo>
                      <a:lnTo>
                        <a:pt x="5602" y="11320"/>
                      </a:lnTo>
                      <a:cubicBezTo>
                        <a:pt x="5601" y="11320"/>
                        <a:pt x="5597" y="11321"/>
                        <a:pt x="5596" y="11320"/>
                      </a:cubicBezTo>
                      <a:cubicBezTo>
                        <a:pt x="4164" y="10506"/>
                        <a:pt x="3123" y="9401"/>
                        <a:pt x="2037" y="9299"/>
                      </a:cubicBezTo>
                      <a:cubicBezTo>
                        <a:pt x="1854" y="9282"/>
                        <a:pt x="1675" y="9275"/>
                        <a:pt x="1504" y="9280"/>
                      </a:cubicBezTo>
                      <a:cubicBezTo>
                        <a:pt x="306" y="9315"/>
                        <a:pt x="-507" y="9880"/>
                        <a:pt x="367" y="10839"/>
                      </a:cubicBezTo>
                      <a:cubicBezTo>
                        <a:pt x="449" y="10929"/>
                        <a:pt x="688" y="11185"/>
                        <a:pt x="812" y="11320"/>
                      </a:cubicBezTo>
                      <a:cubicBezTo>
                        <a:pt x="1786" y="12377"/>
                        <a:pt x="3136" y="13816"/>
                        <a:pt x="4333" y="15093"/>
                      </a:cubicBezTo>
                      <a:cubicBezTo>
                        <a:pt x="4845" y="15640"/>
                        <a:pt x="5832" y="16706"/>
                        <a:pt x="5838" y="16708"/>
                      </a:cubicBezTo>
                      <a:cubicBezTo>
                        <a:pt x="6170" y="17167"/>
                        <a:pt x="6904" y="17734"/>
                        <a:pt x="8206" y="18173"/>
                      </a:cubicBezTo>
                      <a:lnTo>
                        <a:pt x="8206" y="21600"/>
                      </a:lnTo>
                      <a:lnTo>
                        <a:pt x="18104" y="21600"/>
                      </a:lnTo>
                      <a:lnTo>
                        <a:pt x="18104" y="18155"/>
                      </a:lnTo>
                      <a:cubicBezTo>
                        <a:pt x="20617" y="17204"/>
                        <a:pt x="21018" y="15585"/>
                        <a:pt x="21081" y="15093"/>
                      </a:cubicBezTo>
                      <a:cubicBezTo>
                        <a:pt x="21093" y="15001"/>
                        <a:pt x="21092" y="14937"/>
                        <a:pt x="21092" y="14937"/>
                      </a:cubicBezTo>
                      <a:lnTo>
                        <a:pt x="21092" y="11320"/>
                      </a:lnTo>
                      <a:lnTo>
                        <a:pt x="21092" y="8346"/>
                      </a:lnTo>
                      <a:lnTo>
                        <a:pt x="21087" y="8346"/>
                      </a:lnTo>
                      <a:lnTo>
                        <a:pt x="21087" y="7547"/>
                      </a:lnTo>
                      <a:lnTo>
                        <a:pt x="21087" y="4754"/>
                      </a:lnTo>
                      <a:cubicBezTo>
                        <a:pt x="21087" y="4497"/>
                        <a:pt x="20905" y="4263"/>
                        <a:pt x="20609" y="4095"/>
                      </a:cubicBezTo>
                      <a:cubicBezTo>
                        <a:pt x="20313" y="3927"/>
                        <a:pt x="19907" y="3823"/>
                        <a:pt x="19455" y="3823"/>
                      </a:cubicBezTo>
                      <a:lnTo>
                        <a:pt x="19274" y="3823"/>
                      </a:lnTo>
                      <a:cubicBezTo>
                        <a:pt x="18823" y="3823"/>
                        <a:pt x="18411" y="3927"/>
                        <a:pt x="18115" y="4095"/>
                      </a:cubicBezTo>
                      <a:cubicBezTo>
                        <a:pt x="17818" y="4263"/>
                        <a:pt x="17637" y="4497"/>
                        <a:pt x="17637" y="4754"/>
                      </a:cubicBezTo>
                      <a:lnTo>
                        <a:pt x="17637" y="7547"/>
                      </a:lnTo>
                      <a:lnTo>
                        <a:pt x="17637" y="8346"/>
                      </a:lnTo>
                      <a:lnTo>
                        <a:pt x="17192" y="8346"/>
                      </a:lnTo>
                      <a:lnTo>
                        <a:pt x="17192" y="7547"/>
                      </a:lnTo>
                      <a:lnTo>
                        <a:pt x="17192" y="3773"/>
                      </a:lnTo>
                      <a:lnTo>
                        <a:pt x="17192" y="2324"/>
                      </a:lnTo>
                      <a:cubicBezTo>
                        <a:pt x="17192" y="2067"/>
                        <a:pt x="17009" y="1836"/>
                        <a:pt x="16714" y="1668"/>
                      </a:cubicBezTo>
                      <a:cubicBezTo>
                        <a:pt x="16419" y="1500"/>
                        <a:pt x="16007" y="1393"/>
                        <a:pt x="15555" y="1393"/>
                      </a:cubicBezTo>
                      <a:lnTo>
                        <a:pt x="15379" y="1393"/>
                      </a:lnTo>
                      <a:cubicBezTo>
                        <a:pt x="14928" y="1393"/>
                        <a:pt x="14516" y="1500"/>
                        <a:pt x="14220" y="1668"/>
                      </a:cubicBezTo>
                      <a:cubicBezTo>
                        <a:pt x="13925" y="1836"/>
                        <a:pt x="13742" y="2067"/>
                        <a:pt x="13742" y="2324"/>
                      </a:cubicBezTo>
                      <a:lnTo>
                        <a:pt x="13742" y="3773"/>
                      </a:lnTo>
                      <a:lnTo>
                        <a:pt x="13742" y="7547"/>
                      </a:lnTo>
                      <a:lnTo>
                        <a:pt x="13742" y="8346"/>
                      </a:lnTo>
                      <a:lnTo>
                        <a:pt x="13199" y="8346"/>
                      </a:lnTo>
                      <a:lnTo>
                        <a:pt x="13199" y="7547"/>
                      </a:lnTo>
                      <a:lnTo>
                        <a:pt x="13199" y="3773"/>
                      </a:lnTo>
                      <a:lnTo>
                        <a:pt x="13199" y="931"/>
                      </a:lnTo>
                      <a:cubicBezTo>
                        <a:pt x="13199" y="674"/>
                        <a:pt x="13017" y="440"/>
                        <a:pt x="12721" y="272"/>
                      </a:cubicBezTo>
                      <a:cubicBezTo>
                        <a:pt x="12424" y="104"/>
                        <a:pt x="12013" y="0"/>
                        <a:pt x="11562" y="0"/>
                      </a:cubicBezTo>
                      <a:lnTo>
                        <a:pt x="11386" y="0"/>
                      </a:lnTo>
                      <a:close/>
                    </a:path>
                  </a:pathLst>
                </a:custGeom>
                <a:solidFill>
                  <a:srgbClr val="E5E5E5"/>
                </a:solidFill>
                <a:ln w="12700" cap="flat">
                  <a:noFill/>
                  <a:miter lim="400000"/>
                </a:ln>
                <a:effectLst/>
              </p:spPr>
              <p:txBody>
                <a:bodyPr/>
                <a:lstStyle/>
                <a:p>
                  <a:endParaRPr lang="en-GB"/>
                </a:p>
              </p:txBody>
            </p:sp>
            <p:sp>
              <p:nvSpPr>
                <p:cNvPr id="20" name="Shape 1073741832"/>
                <p:cNvSpPr/>
                <p:nvPr/>
              </p:nvSpPr>
              <p:spPr>
                <a:xfrm>
                  <a:off x="-2913448" y="2191764"/>
                  <a:ext cx="736342" cy="818155"/>
                </a:xfrm>
                <a:prstGeom prst="rect">
                  <a:avLst/>
                </a:prstGeom>
                <a:solidFill>
                  <a:srgbClr val="7F7F7F"/>
                </a:solidFill>
                <a:ln w="12700" cap="flat">
                  <a:noFill/>
                  <a:miter lim="400000"/>
                </a:ln>
                <a:effectLst/>
              </p:spPr>
              <p:txBody>
                <a:bodyPr/>
                <a:lstStyle/>
                <a:p>
                  <a:endParaRPr lang="en-GB"/>
                </a:p>
              </p:txBody>
            </p:sp>
          </p:grpSp>
        </p:grpSp>
        <p:grpSp>
          <p:nvGrpSpPr>
            <p:cNvPr id="7" name="Group 6"/>
            <p:cNvGrpSpPr/>
            <p:nvPr/>
          </p:nvGrpSpPr>
          <p:grpSpPr>
            <a:xfrm>
              <a:off x="-2072487" y="2191825"/>
              <a:ext cx="3142154" cy="1963440"/>
              <a:chOff x="-2072485" y="-356072"/>
              <a:chExt cx="3142152" cy="1963439"/>
            </a:xfrm>
          </p:grpSpPr>
          <p:sp>
            <p:nvSpPr>
              <p:cNvPr id="13" name="Shape 1073741835"/>
              <p:cNvSpPr/>
              <p:nvPr/>
            </p:nvSpPr>
            <p:spPr>
              <a:xfrm rot="900000">
                <a:off x="-299847" y="-356072"/>
                <a:ext cx="1369514" cy="1963439"/>
              </a:xfrm>
              <a:custGeom>
                <a:avLst/>
                <a:gdLst/>
                <a:ahLst/>
                <a:cxnLst>
                  <a:cxn ang="0">
                    <a:pos x="wd2" y="hd2"/>
                  </a:cxn>
                  <a:cxn ang="5400000">
                    <a:pos x="wd2" y="hd2"/>
                  </a:cxn>
                  <a:cxn ang="10800000">
                    <a:pos x="wd2" y="hd2"/>
                  </a:cxn>
                  <a:cxn ang="16200000">
                    <a:pos x="wd2" y="hd2"/>
                  </a:cxn>
                </a:cxnLst>
                <a:rect l="0" t="0" r="r" b="b"/>
                <a:pathLst>
                  <a:path w="21600" h="21600" extrusionOk="0">
                    <a:moveTo>
                      <a:pt x="5901" y="6547"/>
                    </a:moveTo>
                    <a:lnTo>
                      <a:pt x="5224" y="6547"/>
                    </a:lnTo>
                    <a:lnTo>
                      <a:pt x="0" y="6547"/>
                    </a:lnTo>
                    <a:lnTo>
                      <a:pt x="0" y="10182"/>
                    </a:lnTo>
                    <a:lnTo>
                      <a:pt x="0" y="17976"/>
                    </a:lnTo>
                    <a:lnTo>
                      <a:pt x="2" y="18601"/>
                    </a:lnTo>
                    <a:cubicBezTo>
                      <a:pt x="16" y="18900"/>
                      <a:pt x="32" y="19215"/>
                      <a:pt x="71" y="19487"/>
                    </a:cubicBezTo>
                    <a:cubicBezTo>
                      <a:pt x="110" y="19759"/>
                      <a:pt x="168" y="19977"/>
                      <a:pt x="254" y="20173"/>
                    </a:cubicBezTo>
                    <a:cubicBezTo>
                      <a:pt x="406" y="20461"/>
                      <a:pt x="641" y="20718"/>
                      <a:pt x="953" y="20935"/>
                    </a:cubicBezTo>
                    <a:cubicBezTo>
                      <a:pt x="1265" y="21153"/>
                      <a:pt x="1633" y="21317"/>
                      <a:pt x="2048" y="21423"/>
                    </a:cubicBezTo>
                    <a:cubicBezTo>
                      <a:pt x="2429" y="21507"/>
                      <a:pt x="2809" y="21553"/>
                      <a:pt x="3313" y="21577"/>
                    </a:cubicBezTo>
                    <a:cubicBezTo>
                      <a:pt x="3814" y="21600"/>
                      <a:pt x="4426" y="21600"/>
                      <a:pt x="5201" y="21600"/>
                    </a:cubicBezTo>
                    <a:lnTo>
                      <a:pt x="10787" y="21600"/>
                    </a:lnTo>
                    <a:lnTo>
                      <a:pt x="16346" y="21600"/>
                    </a:lnTo>
                    <a:lnTo>
                      <a:pt x="21600" y="21600"/>
                    </a:lnTo>
                    <a:lnTo>
                      <a:pt x="21600" y="18603"/>
                    </a:lnTo>
                    <a:lnTo>
                      <a:pt x="21600" y="17117"/>
                    </a:lnTo>
                    <a:cubicBezTo>
                      <a:pt x="21598" y="17100"/>
                      <a:pt x="21596" y="17083"/>
                      <a:pt x="21595" y="17066"/>
                    </a:cubicBezTo>
                    <a:cubicBezTo>
                      <a:pt x="21594" y="17055"/>
                      <a:pt x="21594" y="17044"/>
                      <a:pt x="21592" y="17034"/>
                    </a:cubicBezTo>
                    <a:cubicBezTo>
                      <a:pt x="21544" y="16807"/>
                      <a:pt x="21454" y="16660"/>
                      <a:pt x="21328" y="16553"/>
                    </a:cubicBezTo>
                    <a:cubicBezTo>
                      <a:pt x="21159" y="16409"/>
                      <a:pt x="20905" y="16330"/>
                      <a:pt x="20614" y="16330"/>
                    </a:cubicBezTo>
                    <a:cubicBezTo>
                      <a:pt x="20530" y="16330"/>
                      <a:pt x="20444" y="16337"/>
                      <a:pt x="20359" y="16350"/>
                    </a:cubicBezTo>
                    <a:cubicBezTo>
                      <a:pt x="20178" y="16378"/>
                      <a:pt x="20001" y="16443"/>
                      <a:pt x="19835" y="16510"/>
                    </a:cubicBezTo>
                    <a:cubicBezTo>
                      <a:pt x="19793" y="16527"/>
                      <a:pt x="19751" y="16545"/>
                      <a:pt x="19708" y="16563"/>
                    </a:cubicBezTo>
                    <a:cubicBezTo>
                      <a:pt x="19674" y="16577"/>
                      <a:pt x="19639" y="16591"/>
                      <a:pt x="19605" y="16606"/>
                    </a:cubicBezTo>
                    <a:cubicBezTo>
                      <a:pt x="18778" y="17022"/>
                      <a:pt x="17770" y="17251"/>
                      <a:pt x="16763" y="17251"/>
                    </a:cubicBezTo>
                    <a:cubicBezTo>
                      <a:pt x="15505" y="17251"/>
                      <a:pt x="14337" y="16908"/>
                      <a:pt x="13473" y="16284"/>
                    </a:cubicBezTo>
                    <a:cubicBezTo>
                      <a:pt x="11785" y="15064"/>
                      <a:pt x="11785" y="13152"/>
                      <a:pt x="13473" y="11930"/>
                    </a:cubicBezTo>
                    <a:cubicBezTo>
                      <a:pt x="14337" y="11304"/>
                      <a:pt x="15506" y="10959"/>
                      <a:pt x="16765" y="10959"/>
                    </a:cubicBezTo>
                    <a:cubicBezTo>
                      <a:pt x="17572" y="10959"/>
                      <a:pt x="18371" y="11103"/>
                      <a:pt x="19085" y="11376"/>
                    </a:cubicBezTo>
                    <a:cubicBezTo>
                      <a:pt x="19123" y="11381"/>
                      <a:pt x="19160" y="11390"/>
                      <a:pt x="19195" y="11403"/>
                    </a:cubicBezTo>
                    <a:cubicBezTo>
                      <a:pt x="19405" y="11483"/>
                      <a:pt x="19616" y="11563"/>
                      <a:pt x="19827" y="11642"/>
                    </a:cubicBezTo>
                    <a:cubicBezTo>
                      <a:pt x="19988" y="11720"/>
                      <a:pt x="20186" y="11777"/>
                      <a:pt x="20360" y="11805"/>
                    </a:cubicBezTo>
                    <a:cubicBezTo>
                      <a:pt x="20446" y="11818"/>
                      <a:pt x="20532" y="11826"/>
                      <a:pt x="20616" y="11826"/>
                    </a:cubicBezTo>
                    <a:cubicBezTo>
                      <a:pt x="20906" y="11826"/>
                      <a:pt x="21158" y="11746"/>
                      <a:pt x="21327" y="11602"/>
                    </a:cubicBezTo>
                    <a:cubicBezTo>
                      <a:pt x="21454" y="11495"/>
                      <a:pt x="21535" y="11346"/>
                      <a:pt x="21592" y="11121"/>
                    </a:cubicBezTo>
                    <a:cubicBezTo>
                      <a:pt x="21593" y="11110"/>
                      <a:pt x="21594" y="11099"/>
                      <a:pt x="21595" y="11089"/>
                    </a:cubicBezTo>
                    <a:cubicBezTo>
                      <a:pt x="21597" y="11071"/>
                      <a:pt x="21598" y="11053"/>
                      <a:pt x="21600" y="11035"/>
                    </a:cubicBezTo>
                    <a:lnTo>
                      <a:pt x="21600" y="9555"/>
                    </a:lnTo>
                    <a:lnTo>
                      <a:pt x="21600" y="6547"/>
                    </a:lnTo>
                    <a:lnTo>
                      <a:pt x="16369" y="6547"/>
                    </a:lnTo>
                    <a:lnTo>
                      <a:pt x="15674" y="6547"/>
                    </a:lnTo>
                    <a:lnTo>
                      <a:pt x="15669" y="6547"/>
                    </a:lnTo>
                    <a:cubicBezTo>
                      <a:pt x="15411" y="6546"/>
                      <a:pt x="15153" y="6531"/>
                      <a:pt x="14898" y="6501"/>
                    </a:cubicBezTo>
                    <a:cubicBezTo>
                      <a:pt x="14612" y="6467"/>
                      <a:pt x="14195" y="6399"/>
                      <a:pt x="13859" y="6205"/>
                    </a:cubicBezTo>
                    <a:cubicBezTo>
                      <a:pt x="13384" y="5931"/>
                      <a:pt x="13176" y="5481"/>
                      <a:pt x="13336" y="5034"/>
                    </a:cubicBezTo>
                    <a:cubicBezTo>
                      <a:pt x="13424" y="4790"/>
                      <a:pt x="13605" y="4571"/>
                      <a:pt x="13779" y="4351"/>
                    </a:cubicBezTo>
                    <a:cubicBezTo>
                      <a:pt x="13827" y="4291"/>
                      <a:pt x="13874" y="4230"/>
                      <a:pt x="13921" y="4170"/>
                    </a:cubicBezTo>
                    <a:cubicBezTo>
                      <a:pt x="13928" y="4138"/>
                      <a:pt x="13944" y="4108"/>
                      <a:pt x="13968" y="4080"/>
                    </a:cubicBezTo>
                    <a:cubicBezTo>
                      <a:pt x="14922" y="2965"/>
                      <a:pt x="14675" y="1584"/>
                      <a:pt x="13369" y="721"/>
                    </a:cubicBezTo>
                    <a:cubicBezTo>
                      <a:pt x="12665" y="256"/>
                      <a:pt x="11732" y="0"/>
                      <a:pt x="10741" y="0"/>
                    </a:cubicBezTo>
                    <a:lnTo>
                      <a:pt x="10738" y="0"/>
                    </a:lnTo>
                    <a:cubicBezTo>
                      <a:pt x="9740" y="0"/>
                      <a:pt x="8800" y="260"/>
                      <a:pt x="8093" y="733"/>
                    </a:cubicBezTo>
                    <a:cubicBezTo>
                      <a:pt x="6698" y="1665"/>
                      <a:pt x="6545" y="3213"/>
                      <a:pt x="7727" y="4340"/>
                    </a:cubicBezTo>
                    <a:cubicBezTo>
                      <a:pt x="7735" y="4348"/>
                      <a:pt x="7742" y="4356"/>
                      <a:pt x="7749" y="4364"/>
                    </a:cubicBezTo>
                    <a:cubicBezTo>
                      <a:pt x="7771" y="4388"/>
                      <a:pt x="7791" y="4413"/>
                      <a:pt x="7812" y="4438"/>
                    </a:cubicBezTo>
                    <a:cubicBezTo>
                      <a:pt x="7841" y="4472"/>
                      <a:pt x="7871" y="4506"/>
                      <a:pt x="7899" y="4541"/>
                    </a:cubicBezTo>
                    <a:cubicBezTo>
                      <a:pt x="8017" y="4682"/>
                      <a:pt x="8143" y="4851"/>
                      <a:pt x="8207" y="5048"/>
                    </a:cubicBezTo>
                    <a:cubicBezTo>
                      <a:pt x="8355" y="5498"/>
                      <a:pt x="8170" y="5930"/>
                      <a:pt x="7715" y="6203"/>
                    </a:cubicBezTo>
                    <a:cubicBezTo>
                      <a:pt x="7387" y="6399"/>
                      <a:pt x="6984" y="6465"/>
                      <a:pt x="6670" y="6501"/>
                    </a:cubicBezTo>
                    <a:cubicBezTo>
                      <a:pt x="6450" y="6526"/>
                      <a:pt x="6209" y="6541"/>
                      <a:pt x="5911" y="6547"/>
                    </a:cubicBezTo>
                    <a:lnTo>
                      <a:pt x="5906" y="6547"/>
                    </a:lnTo>
                    <a:lnTo>
                      <a:pt x="5901" y="6547"/>
                    </a:lnTo>
                    <a:close/>
                  </a:path>
                </a:pathLst>
              </a:custGeom>
              <a:solidFill>
                <a:schemeClr val="accent5"/>
              </a:solidFill>
              <a:ln w="12700" cap="flat">
                <a:noFill/>
                <a:miter lim="400000"/>
              </a:ln>
              <a:effectLst/>
            </p:spPr>
            <p:txBody>
              <a:bodyPr/>
              <a:lstStyle/>
              <a:p>
                <a:endParaRPr lang="en-GB"/>
              </a:p>
            </p:txBody>
          </p:sp>
          <p:grpSp>
            <p:nvGrpSpPr>
              <p:cNvPr id="14" name="Group 13"/>
              <p:cNvGrpSpPr/>
              <p:nvPr/>
            </p:nvGrpSpPr>
            <p:grpSpPr>
              <a:xfrm>
                <a:off x="-2072485" y="248094"/>
                <a:ext cx="2416018" cy="981721"/>
                <a:chOff x="-2072484" y="-499848"/>
                <a:chExt cx="2416017" cy="981720"/>
              </a:xfrm>
            </p:grpSpPr>
            <p:sp>
              <p:nvSpPr>
                <p:cNvPr id="15" name="Shape 1073741836"/>
                <p:cNvSpPr/>
                <p:nvPr/>
              </p:nvSpPr>
              <p:spPr>
                <a:xfrm>
                  <a:off x="-1424449" y="-499848"/>
                  <a:ext cx="1767982" cy="981720"/>
                </a:xfrm>
                <a:custGeom>
                  <a:avLst/>
                  <a:gdLst/>
                  <a:ahLst/>
                  <a:cxnLst>
                    <a:cxn ang="0">
                      <a:pos x="wd2" y="hd2"/>
                    </a:cxn>
                    <a:cxn ang="5400000">
                      <a:pos x="wd2" y="hd2"/>
                    </a:cxn>
                    <a:cxn ang="10800000">
                      <a:pos x="wd2" y="hd2"/>
                    </a:cxn>
                    <a:cxn ang="16200000">
                      <a:pos x="wd2" y="hd2"/>
                    </a:cxn>
                  </a:cxnLst>
                  <a:rect l="0" t="0" r="r" b="b"/>
                  <a:pathLst>
                    <a:path w="21600" h="21092" extrusionOk="0">
                      <a:moveTo>
                        <a:pt x="21600" y="11386"/>
                      </a:moveTo>
                      <a:cubicBezTo>
                        <a:pt x="21600" y="10935"/>
                        <a:pt x="21496" y="10528"/>
                        <a:pt x="21328" y="10232"/>
                      </a:cubicBezTo>
                      <a:cubicBezTo>
                        <a:pt x="21160" y="9937"/>
                        <a:pt x="20926" y="9749"/>
                        <a:pt x="20669" y="9749"/>
                      </a:cubicBezTo>
                      <a:lnTo>
                        <a:pt x="17827" y="9749"/>
                      </a:lnTo>
                      <a:lnTo>
                        <a:pt x="14053" y="9749"/>
                      </a:lnTo>
                      <a:lnTo>
                        <a:pt x="13254" y="9749"/>
                      </a:lnTo>
                      <a:lnTo>
                        <a:pt x="13254" y="9051"/>
                      </a:lnTo>
                      <a:lnTo>
                        <a:pt x="14053" y="9051"/>
                      </a:lnTo>
                      <a:lnTo>
                        <a:pt x="17827" y="9051"/>
                      </a:lnTo>
                      <a:lnTo>
                        <a:pt x="18458" y="9051"/>
                      </a:lnTo>
                      <a:cubicBezTo>
                        <a:pt x="18714" y="9051"/>
                        <a:pt x="18948" y="8869"/>
                        <a:pt x="19117" y="8574"/>
                      </a:cubicBezTo>
                      <a:cubicBezTo>
                        <a:pt x="19285" y="8278"/>
                        <a:pt x="19388" y="7866"/>
                        <a:pt x="19388" y="7415"/>
                      </a:cubicBezTo>
                      <a:lnTo>
                        <a:pt x="19388" y="7239"/>
                      </a:lnTo>
                      <a:cubicBezTo>
                        <a:pt x="19388" y="6787"/>
                        <a:pt x="19285" y="6376"/>
                        <a:pt x="19117" y="6080"/>
                      </a:cubicBezTo>
                      <a:cubicBezTo>
                        <a:pt x="18948" y="5784"/>
                        <a:pt x="18714" y="5602"/>
                        <a:pt x="18458" y="5602"/>
                      </a:cubicBezTo>
                      <a:lnTo>
                        <a:pt x="17827" y="5602"/>
                      </a:lnTo>
                      <a:lnTo>
                        <a:pt x="14053" y="5602"/>
                      </a:lnTo>
                      <a:lnTo>
                        <a:pt x="13254" y="5602"/>
                      </a:lnTo>
                      <a:lnTo>
                        <a:pt x="12151" y="5602"/>
                      </a:lnTo>
                      <a:lnTo>
                        <a:pt x="10280" y="5602"/>
                      </a:lnTo>
                      <a:cubicBezTo>
                        <a:pt x="10280" y="5601"/>
                        <a:pt x="10279" y="5597"/>
                        <a:pt x="10280" y="5596"/>
                      </a:cubicBezTo>
                      <a:cubicBezTo>
                        <a:pt x="11094" y="4164"/>
                        <a:pt x="12199" y="3123"/>
                        <a:pt x="12301" y="2037"/>
                      </a:cubicBezTo>
                      <a:cubicBezTo>
                        <a:pt x="12318" y="1854"/>
                        <a:pt x="12325" y="1675"/>
                        <a:pt x="12320" y="1504"/>
                      </a:cubicBezTo>
                      <a:cubicBezTo>
                        <a:pt x="12285" y="306"/>
                        <a:pt x="11720" y="-507"/>
                        <a:pt x="10761" y="367"/>
                      </a:cubicBezTo>
                      <a:cubicBezTo>
                        <a:pt x="10671" y="449"/>
                        <a:pt x="10415" y="688"/>
                        <a:pt x="10280" y="812"/>
                      </a:cubicBezTo>
                      <a:cubicBezTo>
                        <a:pt x="9223" y="1786"/>
                        <a:pt x="7784" y="3136"/>
                        <a:pt x="6507" y="4333"/>
                      </a:cubicBezTo>
                      <a:cubicBezTo>
                        <a:pt x="5960" y="4845"/>
                        <a:pt x="4894" y="5832"/>
                        <a:pt x="4892" y="5838"/>
                      </a:cubicBezTo>
                      <a:cubicBezTo>
                        <a:pt x="4433" y="6170"/>
                        <a:pt x="3866" y="6904"/>
                        <a:pt x="3427" y="8206"/>
                      </a:cubicBezTo>
                      <a:lnTo>
                        <a:pt x="0" y="8206"/>
                      </a:lnTo>
                      <a:lnTo>
                        <a:pt x="0" y="18104"/>
                      </a:lnTo>
                      <a:lnTo>
                        <a:pt x="3445" y="18104"/>
                      </a:lnTo>
                      <a:cubicBezTo>
                        <a:pt x="4396" y="20617"/>
                        <a:pt x="6015" y="21018"/>
                        <a:pt x="6507" y="21081"/>
                      </a:cubicBezTo>
                      <a:cubicBezTo>
                        <a:pt x="6599" y="21093"/>
                        <a:pt x="6663" y="21092"/>
                        <a:pt x="6663" y="21092"/>
                      </a:cubicBezTo>
                      <a:lnTo>
                        <a:pt x="10280" y="21092"/>
                      </a:lnTo>
                      <a:lnTo>
                        <a:pt x="13254" y="21092"/>
                      </a:lnTo>
                      <a:lnTo>
                        <a:pt x="13254" y="21087"/>
                      </a:lnTo>
                      <a:lnTo>
                        <a:pt x="14053" y="21087"/>
                      </a:lnTo>
                      <a:lnTo>
                        <a:pt x="16846" y="21087"/>
                      </a:lnTo>
                      <a:cubicBezTo>
                        <a:pt x="17103" y="21087"/>
                        <a:pt x="17337" y="20905"/>
                        <a:pt x="17505" y="20609"/>
                      </a:cubicBezTo>
                      <a:cubicBezTo>
                        <a:pt x="17673" y="20313"/>
                        <a:pt x="17777" y="19907"/>
                        <a:pt x="17777" y="19455"/>
                      </a:cubicBezTo>
                      <a:lnTo>
                        <a:pt x="17777" y="19274"/>
                      </a:lnTo>
                      <a:cubicBezTo>
                        <a:pt x="17777" y="18823"/>
                        <a:pt x="17673" y="18411"/>
                        <a:pt x="17505" y="18115"/>
                      </a:cubicBezTo>
                      <a:cubicBezTo>
                        <a:pt x="17337" y="17818"/>
                        <a:pt x="17103" y="17637"/>
                        <a:pt x="16846" y="17637"/>
                      </a:cubicBezTo>
                      <a:lnTo>
                        <a:pt x="14053" y="17637"/>
                      </a:lnTo>
                      <a:lnTo>
                        <a:pt x="13254" y="17637"/>
                      </a:lnTo>
                      <a:lnTo>
                        <a:pt x="13254" y="17192"/>
                      </a:lnTo>
                      <a:lnTo>
                        <a:pt x="14053" y="17192"/>
                      </a:lnTo>
                      <a:lnTo>
                        <a:pt x="17827" y="17192"/>
                      </a:lnTo>
                      <a:lnTo>
                        <a:pt x="19276" y="17192"/>
                      </a:lnTo>
                      <a:cubicBezTo>
                        <a:pt x="19533" y="17192"/>
                        <a:pt x="19764" y="17009"/>
                        <a:pt x="19932" y="16714"/>
                      </a:cubicBezTo>
                      <a:cubicBezTo>
                        <a:pt x="20100" y="16419"/>
                        <a:pt x="20207" y="16007"/>
                        <a:pt x="20207" y="15555"/>
                      </a:cubicBezTo>
                      <a:lnTo>
                        <a:pt x="20207" y="15379"/>
                      </a:lnTo>
                      <a:cubicBezTo>
                        <a:pt x="20207" y="14928"/>
                        <a:pt x="20100" y="14516"/>
                        <a:pt x="19932" y="14220"/>
                      </a:cubicBezTo>
                      <a:cubicBezTo>
                        <a:pt x="19764" y="13925"/>
                        <a:pt x="19533" y="13742"/>
                        <a:pt x="19276" y="13742"/>
                      </a:cubicBezTo>
                      <a:lnTo>
                        <a:pt x="17827" y="13742"/>
                      </a:lnTo>
                      <a:lnTo>
                        <a:pt x="14053" y="13742"/>
                      </a:lnTo>
                      <a:lnTo>
                        <a:pt x="13254" y="13742"/>
                      </a:lnTo>
                      <a:lnTo>
                        <a:pt x="13254" y="13199"/>
                      </a:lnTo>
                      <a:lnTo>
                        <a:pt x="14053" y="13199"/>
                      </a:lnTo>
                      <a:lnTo>
                        <a:pt x="17827" y="13199"/>
                      </a:lnTo>
                      <a:lnTo>
                        <a:pt x="20669" y="13199"/>
                      </a:lnTo>
                      <a:cubicBezTo>
                        <a:pt x="20926" y="13199"/>
                        <a:pt x="21160" y="13017"/>
                        <a:pt x="21328" y="12721"/>
                      </a:cubicBezTo>
                      <a:cubicBezTo>
                        <a:pt x="21496" y="12424"/>
                        <a:pt x="21600" y="12013"/>
                        <a:pt x="21600" y="11562"/>
                      </a:cubicBezTo>
                      <a:lnTo>
                        <a:pt x="21600" y="11386"/>
                      </a:lnTo>
                      <a:close/>
                    </a:path>
                  </a:pathLst>
                </a:custGeom>
                <a:solidFill>
                  <a:srgbClr val="E5E5E5"/>
                </a:solidFill>
                <a:ln w="12700" cap="flat">
                  <a:noFill/>
                  <a:miter lim="400000"/>
                </a:ln>
                <a:effectLst/>
              </p:spPr>
              <p:txBody>
                <a:bodyPr/>
                <a:lstStyle/>
                <a:p>
                  <a:endParaRPr lang="en-GB"/>
                </a:p>
              </p:txBody>
            </p:sp>
            <p:sp>
              <p:nvSpPr>
                <p:cNvPr id="16" name="Shape 1073741837"/>
                <p:cNvSpPr/>
                <p:nvPr/>
              </p:nvSpPr>
              <p:spPr>
                <a:xfrm>
                  <a:off x="-2072484" y="-255811"/>
                  <a:ext cx="818154" cy="736340"/>
                </a:xfrm>
                <a:prstGeom prst="rect">
                  <a:avLst/>
                </a:prstGeom>
                <a:solidFill>
                  <a:srgbClr val="7F7F7F"/>
                </a:solidFill>
                <a:ln w="12700" cap="flat">
                  <a:noFill/>
                  <a:miter lim="400000"/>
                </a:ln>
                <a:effectLst/>
              </p:spPr>
              <p:txBody>
                <a:bodyPr/>
                <a:lstStyle/>
                <a:p>
                  <a:endParaRPr lang="en-GB"/>
                </a:p>
              </p:txBody>
            </p:sp>
          </p:grpSp>
        </p:grpSp>
        <p:grpSp>
          <p:nvGrpSpPr>
            <p:cNvPr id="8" name="Group 7"/>
            <p:cNvGrpSpPr/>
            <p:nvPr/>
          </p:nvGrpSpPr>
          <p:grpSpPr>
            <a:xfrm>
              <a:off x="8243300" y="-277100"/>
              <a:ext cx="1963442" cy="3102836"/>
              <a:chOff x="3760164" y="-277100"/>
              <a:chExt cx="1963441" cy="3102835"/>
            </a:xfrm>
          </p:grpSpPr>
          <p:sp>
            <p:nvSpPr>
              <p:cNvPr id="9" name="Shape 1073741840"/>
              <p:cNvSpPr/>
              <p:nvPr/>
            </p:nvSpPr>
            <p:spPr>
              <a:xfrm rot="600000">
                <a:off x="3760164" y="1460175"/>
                <a:ext cx="1963441" cy="1365560"/>
              </a:xfrm>
              <a:custGeom>
                <a:avLst/>
                <a:gdLst/>
                <a:ahLst/>
                <a:cxnLst>
                  <a:cxn ang="0">
                    <a:pos x="wd2" y="hd2"/>
                  </a:cxn>
                  <a:cxn ang="5400000">
                    <a:pos x="wd2" y="hd2"/>
                  </a:cxn>
                  <a:cxn ang="10800000">
                    <a:pos x="wd2" y="hd2"/>
                  </a:cxn>
                  <a:cxn ang="16200000">
                    <a:pos x="wd2" y="hd2"/>
                  </a:cxn>
                </a:cxnLst>
                <a:rect l="0" t="0" r="r" b="b"/>
                <a:pathLst>
                  <a:path w="21359" h="21600" extrusionOk="0">
                    <a:moveTo>
                      <a:pt x="20638" y="8149"/>
                    </a:moveTo>
                    <a:cubicBezTo>
                      <a:pt x="20138" y="7390"/>
                      <a:pt x="19458" y="6971"/>
                      <a:pt x="18724" y="6971"/>
                    </a:cubicBezTo>
                    <a:cubicBezTo>
                      <a:pt x="18133" y="6971"/>
                      <a:pt x="17562" y="7240"/>
                      <a:pt x="17073" y="7747"/>
                    </a:cubicBezTo>
                    <a:cubicBezTo>
                      <a:pt x="17067" y="7754"/>
                      <a:pt x="17060" y="7760"/>
                      <a:pt x="17053" y="7766"/>
                    </a:cubicBezTo>
                    <a:cubicBezTo>
                      <a:pt x="17029" y="7788"/>
                      <a:pt x="17005" y="7808"/>
                      <a:pt x="16981" y="7829"/>
                    </a:cubicBezTo>
                    <a:cubicBezTo>
                      <a:pt x="16946" y="7858"/>
                      <a:pt x="16913" y="7888"/>
                      <a:pt x="16878" y="7917"/>
                    </a:cubicBezTo>
                    <a:cubicBezTo>
                      <a:pt x="16738" y="8032"/>
                      <a:pt x="16572" y="8160"/>
                      <a:pt x="16378" y="8225"/>
                    </a:cubicBezTo>
                    <a:cubicBezTo>
                      <a:pt x="16279" y="8258"/>
                      <a:pt x="16178" y="8275"/>
                      <a:pt x="16080" y="8275"/>
                    </a:cubicBezTo>
                    <a:cubicBezTo>
                      <a:pt x="15737" y="8275"/>
                      <a:pt x="15434" y="8079"/>
                      <a:pt x="15226" y="7725"/>
                    </a:cubicBezTo>
                    <a:cubicBezTo>
                      <a:pt x="15033" y="7396"/>
                      <a:pt x="14967" y="6994"/>
                      <a:pt x="14931" y="6680"/>
                    </a:cubicBezTo>
                    <a:cubicBezTo>
                      <a:pt x="14906" y="6459"/>
                      <a:pt x="14892" y="6218"/>
                      <a:pt x="14887" y="5919"/>
                    </a:cubicBezTo>
                    <a:cubicBezTo>
                      <a:pt x="14886" y="5916"/>
                      <a:pt x="14886" y="5912"/>
                      <a:pt x="14886" y="5909"/>
                    </a:cubicBezTo>
                    <a:lnTo>
                      <a:pt x="14886" y="5231"/>
                    </a:lnTo>
                    <a:lnTo>
                      <a:pt x="14886" y="0"/>
                    </a:lnTo>
                    <a:lnTo>
                      <a:pt x="11274" y="0"/>
                    </a:lnTo>
                    <a:lnTo>
                      <a:pt x="3578" y="0"/>
                    </a:lnTo>
                    <a:lnTo>
                      <a:pt x="3039" y="0"/>
                    </a:lnTo>
                    <a:cubicBezTo>
                      <a:pt x="3015" y="12"/>
                      <a:pt x="2989" y="18"/>
                      <a:pt x="2962" y="19"/>
                    </a:cubicBezTo>
                    <a:cubicBezTo>
                      <a:pt x="2669" y="24"/>
                      <a:pt x="2360" y="34"/>
                      <a:pt x="2084" y="71"/>
                    </a:cubicBezTo>
                    <a:cubicBezTo>
                      <a:pt x="1818" y="107"/>
                      <a:pt x="1604" y="166"/>
                      <a:pt x="1410" y="254"/>
                    </a:cubicBezTo>
                    <a:cubicBezTo>
                      <a:pt x="1124" y="406"/>
                      <a:pt x="871" y="642"/>
                      <a:pt x="656" y="954"/>
                    </a:cubicBezTo>
                    <a:cubicBezTo>
                      <a:pt x="441" y="1266"/>
                      <a:pt x="280" y="1635"/>
                      <a:pt x="175" y="2050"/>
                    </a:cubicBezTo>
                    <a:cubicBezTo>
                      <a:pt x="92" y="2433"/>
                      <a:pt x="46" y="2813"/>
                      <a:pt x="23" y="3318"/>
                    </a:cubicBezTo>
                    <a:cubicBezTo>
                      <a:pt x="0" y="3819"/>
                      <a:pt x="0" y="4432"/>
                      <a:pt x="0" y="5208"/>
                    </a:cubicBezTo>
                    <a:lnTo>
                      <a:pt x="0" y="10802"/>
                    </a:lnTo>
                    <a:lnTo>
                      <a:pt x="0" y="16369"/>
                    </a:lnTo>
                    <a:lnTo>
                      <a:pt x="0" y="21600"/>
                    </a:lnTo>
                    <a:lnTo>
                      <a:pt x="2981" y="21600"/>
                    </a:lnTo>
                    <a:lnTo>
                      <a:pt x="4117" y="21600"/>
                    </a:lnTo>
                    <a:cubicBezTo>
                      <a:pt x="4252" y="21594"/>
                      <a:pt x="4395" y="21583"/>
                      <a:pt x="4527" y="21550"/>
                    </a:cubicBezTo>
                    <a:cubicBezTo>
                      <a:pt x="4751" y="21493"/>
                      <a:pt x="4897" y="21412"/>
                      <a:pt x="5002" y="21286"/>
                    </a:cubicBezTo>
                    <a:cubicBezTo>
                      <a:pt x="5183" y="21069"/>
                      <a:pt x="5258" y="20716"/>
                      <a:pt x="5202" y="20343"/>
                    </a:cubicBezTo>
                    <a:cubicBezTo>
                      <a:pt x="5176" y="20166"/>
                      <a:pt x="5110" y="19988"/>
                      <a:pt x="5045" y="19822"/>
                    </a:cubicBezTo>
                    <a:cubicBezTo>
                      <a:pt x="5028" y="19780"/>
                      <a:pt x="5011" y="19739"/>
                      <a:pt x="4994" y="19697"/>
                    </a:cubicBezTo>
                    <a:cubicBezTo>
                      <a:pt x="4979" y="19662"/>
                      <a:pt x="4965" y="19626"/>
                      <a:pt x="4950" y="19590"/>
                    </a:cubicBezTo>
                    <a:cubicBezTo>
                      <a:pt x="4496" y="18681"/>
                      <a:pt x="4273" y="17573"/>
                      <a:pt x="4320" y="16468"/>
                    </a:cubicBezTo>
                    <a:cubicBezTo>
                      <a:pt x="4369" y="15330"/>
                      <a:pt x="4705" y="14272"/>
                      <a:pt x="5265" y="13487"/>
                    </a:cubicBezTo>
                    <a:cubicBezTo>
                      <a:pt x="5839" y="12684"/>
                      <a:pt x="6595" y="12241"/>
                      <a:pt x="7394" y="12241"/>
                    </a:cubicBezTo>
                    <a:cubicBezTo>
                      <a:pt x="8192" y="12241"/>
                      <a:pt x="8949" y="12684"/>
                      <a:pt x="9525" y="13487"/>
                    </a:cubicBezTo>
                    <a:cubicBezTo>
                      <a:pt x="10556" y="14926"/>
                      <a:pt x="10776" y="17203"/>
                      <a:pt x="10075" y="19069"/>
                    </a:cubicBezTo>
                    <a:cubicBezTo>
                      <a:pt x="10070" y="19107"/>
                      <a:pt x="10061" y="19144"/>
                      <a:pt x="10048" y="19179"/>
                    </a:cubicBezTo>
                    <a:cubicBezTo>
                      <a:pt x="9969" y="19390"/>
                      <a:pt x="9891" y="19602"/>
                      <a:pt x="9812" y="19814"/>
                    </a:cubicBezTo>
                    <a:lnTo>
                      <a:pt x="9802" y="19841"/>
                    </a:lnTo>
                    <a:cubicBezTo>
                      <a:pt x="9738" y="20016"/>
                      <a:pt x="9677" y="20181"/>
                      <a:pt x="9652" y="20345"/>
                    </a:cubicBezTo>
                    <a:cubicBezTo>
                      <a:pt x="9595" y="20716"/>
                      <a:pt x="9670" y="21068"/>
                      <a:pt x="9852" y="21286"/>
                    </a:cubicBezTo>
                    <a:cubicBezTo>
                      <a:pt x="9957" y="21412"/>
                      <a:pt x="10104" y="21493"/>
                      <a:pt x="10327" y="21550"/>
                    </a:cubicBezTo>
                    <a:cubicBezTo>
                      <a:pt x="10459" y="21583"/>
                      <a:pt x="10604" y="21594"/>
                      <a:pt x="10740" y="21600"/>
                    </a:cubicBezTo>
                    <a:lnTo>
                      <a:pt x="14886" y="21600"/>
                    </a:lnTo>
                    <a:lnTo>
                      <a:pt x="14886" y="16392"/>
                    </a:lnTo>
                    <a:lnTo>
                      <a:pt x="14886" y="15696"/>
                    </a:lnTo>
                    <a:cubicBezTo>
                      <a:pt x="14886" y="15692"/>
                      <a:pt x="14886" y="15689"/>
                      <a:pt x="14887" y="15686"/>
                    </a:cubicBezTo>
                    <a:cubicBezTo>
                      <a:pt x="14892" y="15383"/>
                      <a:pt x="14906" y="15140"/>
                      <a:pt x="14931" y="14920"/>
                    </a:cubicBezTo>
                    <a:cubicBezTo>
                      <a:pt x="14967" y="14606"/>
                      <a:pt x="15032" y="14204"/>
                      <a:pt x="15226" y="13875"/>
                    </a:cubicBezTo>
                    <a:cubicBezTo>
                      <a:pt x="15433" y="13523"/>
                      <a:pt x="15734" y="13329"/>
                      <a:pt x="16074" y="13329"/>
                    </a:cubicBezTo>
                    <a:cubicBezTo>
                      <a:pt x="16175" y="13329"/>
                      <a:pt x="16278" y="13347"/>
                      <a:pt x="16380" y="13382"/>
                    </a:cubicBezTo>
                    <a:cubicBezTo>
                      <a:pt x="16561" y="13444"/>
                      <a:pt x="16718" y="13566"/>
                      <a:pt x="16858" y="13674"/>
                    </a:cubicBezTo>
                    <a:cubicBezTo>
                      <a:pt x="16923" y="13724"/>
                      <a:pt x="16988" y="13775"/>
                      <a:pt x="17054" y="13826"/>
                    </a:cubicBezTo>
                    <a:cubicBezTo>
                      <a:pt x="17113" y="13873"/>
                      <a:pt x="17173" y="13920"/>
                      <a:pt x="17232" y="13967"/>
                    </a:cubicBezTo>
                    <a:cubicBezTo>
                      <a:pt x="17261" y="13974"/>
                      <a:pt x="17290" y="13989"/>
                      <a:pt x="17316" y="14011"/>
                    </a:cubicBezTo>
                    <a:cubicBezTo>
                      <a:pt x="17745" y="14366"/>
                      <a:pt x="18230" y="14553"/>
                      <a:pt x="18717" y="14553"/>
                    </a:cubicBezTo>
                    <a:cubicBezTo>
                      <a:pt x="19454" y="14553"/>
                      <a:pt x="20136" y="14132"/>
                      <a:pt x="20638" y="13368"/>
                    </a:cubicBezTo>
                    <a:cubicBezTo>
                      <a:pt x="21600" y="11902"/>
                      <a:pt x="21600" y="9610"/>
                      <a:pt x="20638" y="8149"/>
                    </a:cubicBezTo>
                    <a:close/>
                  </a:path>
                </a:pathLst>
              </a:custGeom>
              <a:solidFill>
                <a:srgbClr val="00B0F0"/>
              </a:solidFill>
              <a:ln w="12700" cap="flat">
                <a:noFill/>
                <a:miter lim="400000"/>
              </a:ln>
              <a:effectLst/>
            </p:spPr>
            <p:txBody>
              <a:bodyPr/>
              <a:lstStyle/>
              <a:p>
                <a:endParaRPr lang="en-GB"/>
              </a:p>
            </p:txBody>
          </p:sp>
          <p:grpSp>
            <p:nvGrpSpPr>
              <p:cNvPr id="10" name="Group 9"/>
              <p:cNvGrpSpPr/>
              <p:nvPr/>
            </p:nvGrpSpPr>
            <p:grpSpPr>
              <a:xfrm>
                <a:off x="4026422" y="-277100"/>
                <a:ext cx="981721" cy="2416018"/>
                <a:chOff x="3656513" y="-277100"/>
                <a:chExt cx="981720" cy="2416017"/>
              </a:xfrm>
            </p:grpSpPr>
            <p:sp>
              <p:nvSpPr>
                <p:cNvPr id="11" name="Shape 1073741841"/>
                <p:cNvSpPr/>
                <p:nvPr/>
              </p:nvSpPr>
              <p:spPr>
                <a:xfrm>
                  <a:off x="3656513" y="370935"/>
                  <a:ext cx="981720" cy="1767982"/>
                </a:xfrm>
                <a:custGeom>
                  <a:avLst/>
                  <a:gdLst/>
                  <a:ahLst/>
                  <a:cxnLst>
                    <a:cxn ang="0">
                      <a:pos x="wd2" y="hd2"/>
                    </a:cxn>
                    <a:cxn ang="5400000">
                      <a:pos x="wd2" y="hd2"/>
                    </a:cxn>
                    <a:cxn ang="10800000">
                      <a:pos x="wd2" y="hd2"/>
                    </a:cxn>
                    <a:cxn ang="16200000">
                      <a:pos x="wd2" y="hd2"/>
                    </a:cxn>
                  </a:cxnLst>
                  <a:rect l="0" t="0" r="r" b="b"/>
                  <a:pathLst>
                    <a:path w="21092" h="21600" extrusionOk="0">
                      <a:moveTo>
                        <a:pt x="11386" y="21600"/>
                      </a:moveTo>
                      <a:cubicBezTo>
                        <a:pt x="10935" y="21600"/>
                        <a:pt x="10528" y="21496"/>
                        <a:pt x="10232" y="21328"/>
                      </a:cubicBezTo>
                      <a:cubicBezTo>
                        <a:pt x="9937" y="21160"/>
                        <a:pt x="9749" y="20926"/>
                        <a:pt x="9749" y="20669"/>
                      </a:cubicBezTo>
                      <a:lnTo>
                        <a:pt x="9749" y="17827"/>
                      </a:lnTo>
                      <a:lnTo>
                        <a:pt x="9749" y="14053"/>
                      </a:lnTo>
                      <a:lnTo>
                        <a:pt x="9749" y="13254"/>
                      </a:lnTo>
                      <a:lnTo>
                        <a:pt x="9051" y="13254"/>
                      </a:lnTo>
                      <a:lnTo>
                        <a:pt x="9051" y="14053"/>
                      </a:lnTo>
                      <a:lnTo>
                        <a:pt x="9051" y="17827"/>
                      </a:lnTo>
                      <a:lnTo>
                        <a:pt x="9051" y="18458"/>
                      </a:lnTo>
                      <a:cubicBezTo>
                        <a:pt x="9051" y="18714"/>
                        <a:pt x="8869" y="18948"/>
                        <a:pt x="8574" y="19117"/>
                      </a:cubicBezTo>
                      <a:cubicBezTo>
                        <a:pt x="8278" y="19285"/>
                        <a:pt x="7866" y="19388"/>
                        <a:pt x="7415" y="19388"/>
                      </a:cubicBezTo>
                      <a:lnTo>
                        <a:pt x="7239" y="19388"/>
                      </a:lnTo>
                      <a:cubicBezTo>
                        <a:pt x="6787" y="19388"/>
                        <a:pt x="6376" y="19285"/>
                        <a:pt x="6080" y="19117"/>
                      </a:cubicBezTo>
                      <a:cubicBezTo>
                        <a:pt x="5784" y="18948"/>
                        <a:pt x="5602" y="18714"/>
                        <a:pt x="5602" y="18458"/>
                      </a:cubicBezTo>
                      <a:lnTo>
                        <a:pt x="5602" y="17827"/>
                      </a:lnTo>
                      <a:lnTo>
                        <a:pt x="5602" y="14053"/>
                      </a:lnTo>
                      <a:lnTo>
                        <a:pt x="5602" y="13254"/>
                      </a:lnTo>
                      <a:lnTo>
                        <a:pt x="5602" y="12151"/>
                      </a:lnTo>
                      <a:lnTo>
                        <a:pt x="5602" y="10280"/>
                      </a:lnTo>
                      <a:cubicBezTo>
                        <a:pt x="5601" y="10280"/>
                        <a:pt x="5597" y="10279"/>
                        <a:pt x="5596" y="10280"/>
                      </a:cubicBezTo>
                      <a:cubicBezTo>
                        <a:pt x="4164" y="11094"/>
                        <a:pt x="3123" y="12199"/>
                        <a:pt x="2037" y="12301"/>
                      </a:cubicBezTo>
                      <a:cubicBezTo>
                        <a:pt x="1854" y="12318"/>
                        <a:pt x="1675" y="12325"/>
                        <a:pt x="1504" y="12320"/>
                      </a:cubicBezTo>
                      <a:cubicBezTo>
                        <a:pt x="306" y="12285"/>
                        <a:pt x="-507" y="11720"/>
                        <a:pt x="367" y="10761"/>
                      </a:cubicBezTo>
                      <a:cubicBezTo>
                        <a:pt x="449" y="10671"/>
                        <a:pt x="688" y="10415"/>
                        <a:pt x="812" y="10280"/>
                      </a:cubicBezTo>
                      <a:cubicBezTo>
                        <a:pt x="1786" y="9223"/>
                        <a:pt x="3136" y="7784"/>
                        <a:pt x="4333" y="6507"/>
                      </a:cubicBezTo>
                      <a:cubicBezTo>
                        <a:pt x="4845" y="5960"/>
                        <a:pt x="5832" y="4894"/>
                        <a:pt x="5838" y="4892"/>
                      </a:cubicBezTo>
                      <a:cubicBezTo>
                        <a:pt x="6170" y="4433"/>
                        <a:pt x="6904" y="3866"/>
                        <a:pt x="8206" y="3427"/>
                      </a:cubicBezTo>
                      <a:lnTo>
                        <a:pt x="8206" y="0"/>
                      </a:lnTo>
                      <a:lnTo>
                        <a:pt x="18104" y="0"/>
                      </a:lnTo>
                      <a:lnTo>
                        <a:pt x="18104" y="3445"/>
                      </a:lnTo>
                      <a:cubicBezTo>
                        <a:pt x="20617" y="4396"/>
                        <a:pt x="21018" y="6015"/>
                        <a:pt x="21081" y="6507"/>
                      </a:cubicBezTo>
                      <a:cubicBezTo>
                        <a:pt x="21093" y="6599"/>
                        <a:pt x="21092" y="6663"/>
                        <a:pt x="21092" y="6663"/>
                      </a:cubicBezTo>
                      <a:lnTo>
                        <a:pt x="21092" y="10280"/>
                      </a:lnTo>
                      <a:lnTo>
                        <a:pt x="21092" y="13254"/>
                      </a:lnTo>
                      <a:lnTo>
                        <a:pt x="21087" y="13254"/>
                      </a:lnTo>
                      <a:lnTo>
                        <a:pt x="21087" y="14053"/>
                      </a:lnTo>
                      <a:lnTo>
                        <a:pt x="21087" y="16846"/>
                      </a:lnTo>
                      <a:cubicBezTo>
                        <a:pt x="21087" y="17103"/>
                        <a:pt x="20905" y="17337"/>
                        <a:pt x="20609" y="17505"/>
                      </a:cubicBezTo>
                      <a:cubicBezTo>
                        <a:pt x="20313" y="17673"/>
                        <a:pt x="19907" y="17777"/>
                        <a:pt x="19455" y="17777"/>
                      </a:cubicBezTo>
                      <a:lnTo>
                        <a:pt x="19274" y="17777"/>
                      </a:lnTo>
                      <a:cubicBezTo>
                        <a:pt x="18823" y="17777"/>
                        <a:pt x="18411" y="17673"/>
                        <a:pt x="18115" y="17505"/>
                      </a:cubicBezTo>
                      <a:cubicBezTo>
                        <a:pt x="17818" y="17337"/>
                        <a:pt x="17637" y="17103"/>
                        <a:pt x="17637" y="16846"/>
                      </a:cubicBezTo>
                      <a:lnTo>
                        <a:pt x="17637" y="14053"/>
                      </a:lnTo>
                      <a:lnTo>
                        <a:pt x="17637" y="13254"/>
                      </a:lnTo>
                      <a:lnTo>
                        <a:pt x="17192" y="13254"/>
                      </a:lnTo>
                      <a:lnTo>
                        <a:pt x="17192" y="14053"/>
                      </a:lnTo>
                      <a:lnTo>
                        <a:pt x="17192" y="17827"/>
                      </a:lnTo>
                      <a:lnTo>
                        <a:pt x="17192" y="19276"/>
                      </a:lnTo>
                      <a:cubicBezTo>
                        <a:pt x="17192" y="19533"/>
                        <a:pt x="17009" y="19764"/>
                        <a:pt x="16714" y="19932"/>
                      </a:cubicBezTo>
                      <a:cubicBezTo>
                        <a:pt x="16419" y="20100"/>
                        <a:pt x="16007" y="20207"/>
                        <a:pt x="15555" y="20207"/>
                      </a:cubicBezTo>
                      <a:lnTo>
                        <a:pt x="15379" y="20207"/>
                      </a:lnTo>
                      <a:cubicBezTo>
                        <a:pt x="14928" y="20207"/>
                        <a:pt x="14516" y="20100"/>
                        <a:pt x="14220" y="19932"/>
                      </a:cubicBezTo>
                      <a:cubicBezTo>
                        <a:pt x="13925" y="19764"/>
                        <a:pt x="13742" y="19533"/>
                        <a:pt x="13742" y="19276"/>
                      </a:cubicBezTo>
                      <a:lnTo>
                        <a:pt x="13742" y="17827"/>
                      </a:lnTo>
                      <a:lnTo>
                        <a:pt x="13742" y="14053"/>
                      </a:lnTo>
                      <a:lnTo>
                        <a:pt x="13742" y="13254"/>
                      </a:lnTo>
                      <a:lnTo>
                        <a:pt x="13199" y="13254"/>
                      </a:lnTo>
                      <a:lnTo>
                        <a:pt x="13199" y="14053"/>
                      </a:lnTo>
                      <a:lnTo>
                        <a:pt x="13199" y="17827"/>
                      </a:lnTo>
                      <a:lnTo>
                        <a:pt x="13199" y="20669"/>
                      </a:lnTo>
                      <a:cubicBezTo>
                        <a:pt x="13199" y="20926"/>
                        <a:pt x="13017" y="21160"/>
                        <a:pt x="12721" y="21328"/>
                      </a:cubicBezTo>
                      <a:cubicBezTo>
                        <a:pt x="12424" y="21496"/>
                        <a:pt x="12013" y="21600"/>
                        <a:pt x="11562" y="21600"/>
                      </a:cubicBezTo>
                      <a:lnTo>
                        <a:pt x="11386" y="21600"/>
                      </a:lnTo>
                      <a:close/>
                    </a:path>
                  </a:pathLst>
                </a:custGeom>
                <a:solidFill>
                  <a:srgbClr val="E5E5E5"/>
                </a:solidFill>
                <a:ln w="12700" cap="flat">
                  <a:noFill/>
                  <a:miter lim="400000"/>
                </a:ln>
                <a:effectLst/>
              </p:spPr>
              <p:txBody>
                <a:bodyPr/>
                <a:lstStyle/>
                <a:p>
                  <a:endParaRPr lang="en-GB"/>
                </a:p>
              </p:txBody>
            </p:sp>
            <p:sp>
              <p:nvSpPr>
                <p:cNvPr id="12" name="Shape 1073741842"/>
                <p:cNvSpPr/>
                <p:nvPr/>
              </p:nvSpPr>
              <p:spPr>
                <a:xfrm>
                  <a:off x="3900550" y="-277100"/>
                  <a:ext cx="736340" cy="818154"/>
                </a:xfrm>
                <a:prstGeom prst="rect">
                  <a:avLst/>
                </a:prstGeom>
                <a:solidFill>
                  <a:srgbClr val="7F7F7F"/>
                </a:solidFill>
                <a:ln w="12700" cap="flat">
                  <a:noFill/>
                  <a:miter lim="400000"/>
                </a:ln>
                <a:effectLst/>
              </p:spPr>
              <p:txBody>
                <a:bodyPr/>
                <a:lstStyle/>
                <a:p>
                  <a:endParaRPr lang="en-GB"/>
                </a:p>
              </p:txBody>
            </p:sp>
          </p:grpSp>
        </p:grpSp>
      </p:grpSp>
      <p:sp>
        <p:nvSpPr>
          <p:cNvPr id="26" name="Text Placeholder 25"/>
          <p:cNvSpPr>
            <a:spLocks noGrp="1"/>
          </p:cNvSpPr>
          <p:nvPr>
            <p:ph type="body" sz="quarter" idx="11"/>
          </p:nvPr>
        </p:nvSpPr>
        <p:spPr>
          <a:xfrm>
            <a:off x="2273300" y="1643063"/>
            <a:ext cx="4533900" cy="1189037"/>
          </a:xfrm>
        </p:spPr>
        <p:txBody>
          <a:bodyPr anchor="ctr">
            <a:normAutofit/>
          </a:bodyPr>
          <a:lstStyle>
            <a:lvl1pPr marL="0" indent="0" algn="ctr">
              <a:buNone/>
              <a:defRPr sz="2400">
                <a:latin typeface="Gill Sans MT" panose="020B0502020104020203" pitchFamily="34" charset="0"/>
              </a:defRPr>
            </a:lvl1pPr>
          </a:lstStyle>
          <a:p>
            <a:pPr lvl="0"/>
            <a:endParaRPr lang="en-GB"/>
          </a:p>
        </p:txBody>
      </p:sp>
    </p:spTree>
    <p:extLst>
      <p:ext uri="{BB962C8B-B14F-4D97-AF65-F5344CB8AC3E}">
        <p14:creationId xmlns:p14="http://schemas.microsoft.com/office/powerpoint/2010/main" val="1930850980"/>
      </p:ext>
    </p:extLst>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Digital journey">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55" name="Group 54"/>
          <p:cNvGrpSpPr/>
          <p:nvPr userDrawn="1"/>
        </p:nvGrpSpPr>
        <p:grpSpPr>
          <a:xfrm>
            <a:off x="1569003" y="660401"/>
            <a:ext cx="6139993" cy="3838934"/>
            <a:chOff x="511584" y="547973"/>
            <a:chExt cx="10561708" cy="6603543"/>
          </a:xfrm>
        </p:grpSpPr>
        <p:sp>
          <p:nvSpPr>
            <p:cNvPr id="30" name="Shape 1073741831"/>
            <p:cNvSpPr txBox="1"/>
            <p:nvPr userDrawn="1"/>
          </p:nvSpPr>
          <p:spPr>
            <a:xfrm>
              <a:off x="568216" y="1748500"/>
              <a:ext cx="3953944" cy="1241280"/>
            </a:xfrm>
            <a:prstGeom prst="rect">
              <a:avLst/>
            </a:prstGeom>
            <a:noFill/>
            <a:ln w="12700" cap="flat">
              <a:noFill/>
              <a:miter lim="400000"/>
            </a:ln>
            <a:effectLst/>
          </p:spPr>
          <p:txBody>
            <a:bodyPr wrap="square" lIns="0" tIns="0" rIns="0" bIns="0" numCol="1" anchor="t">
              <a:noAutofit/>
            </a:bodyPr>
            <a:lstStyle/>
            <a:p>
              <a:pPr>
                <a:lnSpc>
                  <a:spcPct val="120000"/>
                </a:lnSpc>
                <a:spcAft>
                  <a:spcPts val="1000"/>
                </a:spcAft>
                <a:tabLst>
                  <a:tab pos="584200" algn="l"/>
                  <a:tab pos="1168400" algn="l"/>
                  <a:tab pos="1752600" algn="l"/>
                </a:tabLst>
              </a:pPr>
              <a:endParaRPr lang="en-GB" sz="1400">
                <a:solidFill>
                  <a:srgbClr val="4C4C4C"/>
                </a:solidFill>
                <a:effectLst/>
                <a:latin typeface="Arial" panose="020B0604020202020204" pitchFamily="34" charset="0"/>
                <a:ea typeface="Arial Unicode MS" panose="020B0604020202020204" pitchFamily="34" charset="-128"/>
                <a:cs typeface="Arial" panose="020B0604020202020204" pitchFamily="34" charset="0"/>
              </a:endParaRPr>
            </a:p>
          </p:txBody>
        </p:sp>
        <p:sp>
          <p:nvSpPr>
            <p:cNvPr id="31" name="Shape 1073741832"/>
            <p:cNvSpPr txBox="1"/>
            <p:nvPr userDrawn="1"/>
          </p:nvSpPr>
          <p:spPr>
            <a:xfrm>
              <a:off x="563455" y="1379278"/>
              <a:ext cx="5353944" cy="269911"/>
            </a:xfrm>
            <a:prstGeom prst="rect">
              <a:avLst/>
            </a:prstGeom>
            <a:noFill/>
            <a:ln w="12700" cap="flat">
              <a:noFill/>
              <a:miter lim="400000"/>
            </a:ln>
            <a:effectLst/>
          </p:spPr>
          <p:txBody>
            <a:bodyPr wrap="square" lIns="0" tIns="0" rIns="0" bIns="0" numCol="1" anchor="ctr">
              <a:noAutofit/>
            </a:bodyPr>
            <a:lstStyle/>
            <a:p>
              <a:pPr algn="l">
                <a:spcAft>
                  <a:spcPts val="5500"/>
                </a:spcAft>
              </a:pPr>
              <a:endParaRPr lang="en-GB" sz="2400">
                <a:solidFill>
                  <a:srgbClr val="323232"/>
                </a:solidFill>
                <a:effectLst/>
                <a:latin typeface="Arial" panose="020B0604020202020204" pitchFamily="34" charset="0"/>
                <a:ea typeface="Arial Unicode MS" panose="020B0604020202020204" pitchFamily="34" charset="-128"/>
                <a:cs typeface="Arial" panose="020B0604020202020204" pitchFamily="34" charset="0"/>
              </a:endParaRPr>
            </a:p>
          </p:txBody>
        </p:sp>
        <p:sp>
          <p:nvSpPr>
            <p:cNvPr id="32" name="Shape 1073741838"/>
            <p:cNvSpPr/>
            <p:nvPr userDrawn="1"/>
          </p:nvSpPr>
          <p:spPr>
            <a:xfrm>
              <a:off x="5049705" y="2420994"/>
              <a:ext cx="2777855" cy="213496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6205" y="0"/>
                  </a:lnTo>
                  <a:lnTo>
                    <a:pt x="0" y="0"/>
                  </a:lnTo>
                </a:path>
              </a:pathLst>
            </a:custGeom>
            <a:noFill/>
            <a:ln w="63500" cap="flat">
              <a:solidFill>
                <a:srgbClr val="E5E5E5"/>
              </a:solidFill>
              <a:prstDash val="solid"/>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33" name="Shape 1073741839"/>
            <p:cNvSpPr/>
            <p:nvPr userDrawn="1"/>
          </p:nvSpPr>
          <p:spPr>
            <a:xfrm>
              <a:off x="511584" y="1677798"/>
              <a:ext cx="8146500" cy="2415142"/>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0"/>
                  </a:lnTo>
                  <a:lnTo>
                    <a:pt x="0" y="0"/>
                  </a:lnTo>
                </a:path>
              </a:pathLst>
            </a:custGeom>
            <a:noFill/>
            <a:ln w="63500" cap="flat">
              <a:solidFill>
                <a:srgbClr val="E5E5E5"/>
              </a:solidFill>
              <a:prstDash val="solid"/>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34" name="Shape 1073741840"/>
            <p:cNvSpPr/>
            <p:nvPr userDrawn="1"/>
          </p:nvSpPr>
          <p:spPr>
            <a:xfrm>
              <a:off x="5479400" y="547973"/>
              <a:ext cx="3829900" cy="323373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0"/>
                  </a:lnTo>
                  <a:lnTo>
                    <a:pt x="0" y="0"/>
                  </a:lnTo>
                </a:path>
              </a:pathLst>
            </a:custGeom>
            <a:noFill/>
            <a:ln w="63500" cap="flat">
              <a:solidFill>
                <a:srgbClr val="E5E5E5"/>
              </a:solidFill>
              <a:prstDash val="solid"/>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35" name="Shape 1073741841"/>
            <p:cNvSpPr/>
            <p:nvPr userDrawn="1"/>
          </p:nvSpPr>
          <p:spPr>
            <a:xfrm>
              <a:off x="511584" y="3533511"/>
              <a:ext cx="6002716" cy="1768991"/>
            </a:xfrm>
            <a:custGeom>
              <a:avLst/>
              <a:gdLst>
                <a:gd name="connsiteX0" fmla="*/ 21600 w 21600"/>
                <a:gd name="connsiteY0" fmla="*/ 21600 h 21600"/>
                <a:gd name="connsiteX1" fmla="*/ 12904 w 21600"/>
                <a:gd name="connsiteY1" fmla="*/ 116 h 21600"/>
                <a:gd name="connsiteX2" fmla="*/ 0 w 21600"/>
                <a:gd name="connsiteY2" fmla="*/ 0 h 21600"/>
                <a:gd name="connsiteX0" fmla="*/ 21600 w 21600"/>
                <a:gd name="connsiteY0" fmla="*/ 21600 h 21600"/>
                <a:gd name="connsiteX1" fmla="*/ 11225 w 21600"/>
                <a:gd name="connsiteY1" fmla="*/ 0 h 21600"/>
                <a:gd name="connsiteX2" fmla="*/ 0 w 21600"/>
                <a:gd name="connsiteY2" fmla="*/ 0 h 21600"/>
              </a:gdLst>
              <a:ahLst/>
              <a:cxnLst>
                <a:cxn ang="0">
                  <a:pos x="connsiteX0" y="connsiteY0"/>
                </a:cxn>
                <a:cxn ang="0">
                  <a:pos x="connsiteX1" y="connsiteY1"/>
                </a:cxn>
                <a:cxn ang="0">
                  <a:pos x="connsiteX2" y="connsiteY2"/>
                </a:cxn>
              </a:cxnLst>
              <a:rect l="l" t="t" r="r" b="b"/>
              <a:pathLst>
                <a:path w="21600" h="21600" extrusionOk="0">
                  <a:moveTo>
                    <a:pt x="21600" y="21600"/>
                  </a:moveTo>
                  <a:lnTo>
                    <a:pt x="11225" y="0"/>
                  </a:lnTo>
                  <a:lnTo>
                    <a:pt x="0" y="0"/>
                  </a:lnTo>
                </a:path>
              </a:pathLst>
            </a:custGeom>
            <a:noFill/>
            <a:ln w="63500" cap="flat">
              <a:solidFill>
                <a:srgbClr val="E5E5E5"/>
              </a:solidFill>
              <a:prstDash val="solid"/>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36" name="Shape 1073741844"/>
            <p:cNvSpPr/>
            <p:nvPr userDrawn="1"/>
          </p:nvSpPr>
          <p:spPr>
            <a:xfrm>
              <a:off x="1458723" y="4017323"/>
              <a:ext cx="8667429" cy="3134193"/>
            </a:xfrm>
            <a:custGeom>
              <a:avLst/>
              <a:gdLst/>
              <a:ahLst/>
              <a:cxnLst>
                <a:cxn ang="0">
                  <a:pos x="wd2" y="hd2"/>
                </a:cxn>
                <a:cxn ang="5400000">
                  <a:pos x="wd2" y="hd2"/>
                </a:cxn>
                <a:cxn ang="10800000">
                  <a:pos x="wd2" y="hd2"/>
                </a:cxn>
                <a:cxn ang="16200000">
                  <a:pos x="wd2" y="hd2"/>
                </a:cxn>
              </a:cxnLst>
              <a:rect l="0" t="0" r="r" b="b"/>
              <a:pathLst>
                <a:path w="21600" h="21600" extrusionOk="0">
                  <a:moveTo>
                    <a:pt x="19541" y="0"/>
                  </a:moveTo>
                  <a:lnTo>
                    <a:pt x="0" y="21600"/>
                  </a:lnTo>
                  <a:lnTo>
                    <a:pt x="11157" y="21600"/>
                  </a:lnTo>
                  <a:lnTo>
                    <a:pt x="21600" y="0"/>
                  </a:lnTo>
                  <a:lnTo>
                    <a:pt x="19541" y="0"/>
                  </a:lnTo>
                  <a:close/>
                </a:path>
              </a:pathLst>
            </a:custGeom>
            <a:solidFill>
              <a:srgbClr val="E5E5E5"/>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37" name="Shape 1073741845"/>
            <p:cNvSpPr/>
            <p:nvPr userDrawn="1"/>
          </p:nvSpPr>
          <p:spPr>
            <a:xfrm>
              <a:off x="9295134" y="1937795"/>
              <a:ext cx="1778158" cy="2079614"/>
            </a:xfrm>
            <a:custGeom>
              <a:avLst/>
              <a:gdLst/>
              <a:ahLst/>
              <a:cxnLst>
                <a:cxn ang="0">
                  <a:pos x="wd2" y="hd2"/>
                </a:cxn>
                <a:cxn ang="5400000">
                  <a:pos x="wd2" y="hd2"/>
                </a:cxn>
                <a:cxn ang="10800000">
                  <a:pos x="wd2" y="hd2"/>
                </a:cxn>
                <a:cxn ang="16200000">
                  <a:pos x="wd2" y="hd2"/>
                </a:cxn>
              </a:cxnLst>
              <a:rect l="0" t="0" r="r" b="b"/>
              <a:pathLst>
                <a:path w="21600" h="21600" extrusionOk="0">
                  <a:moveTo>
                    <a:pt x="18964" y="0"/>
                  </a:moveTo>
                  <a:lnTo>
                    <a:pt x="11385" y="4582"/>
                  </a:lnTo>
                  <a:lnTo>
                    <a:pt x="14002" y="4582"/>
                  </a:lnTo>
                  <a:lnTo>
                    <a:pt x="0" y="21600"/>
                  </a:lnTo>
                  <a:lnTo>
                    <a:pt x="10037" y="21600"/>
                  </a:lnTo>
                  <a:lnTo>
                    <a:pt x="19058" y="4582"/>
                  </a:lnTo>
                  <a:lnTo>
                    <a:pt x="21600" y="4582"/>
                  </a:lnTo>
                  <a:lnTo>
                    <a:pt x="18964" y="0"/>
                  </a:lnTo>
                  <a:close/>
                </a:path>
              </a:pathLst>
            </a:custGeom>
            <a:solidFill>
              <a:srgbClr val="B9B9B9"/>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grpSp>
          <p:nvGrpSpPr>
            <p:cNvPr id="38" name="Group 37"/>
            <p:cNvGrpSpPr/>
            <p:nvPr userDrawn="1"/>
          </p:nvGrpSpPr>
          <p:grpSpPr>
            <a:xfrm>
              <a:off x="5672954" y="4485116"/>
              <a:ext cx="1562217" cy="1628665"/>
              <a:chOff x="0" y="0"/>
              <a:chExt cx="1503531" cy="1627585"/>
            </a:xfrm>
          </p:grpSpPr>
          <p:sp>
            <p:nvSpPr>
              <p:cNvPr id="39" name="Shape 1073741847"/>
              <p:cNvSpPr/>
              <p:nvPr/>
            </p:nvSpPr>
            <p:spPr>
              <a:xfrm>
                <a:off x="0" y="1279559"/>
                <a:ext cx="1503530" cy="348026"/>
              </a:xfrm>
              <a:prstGeom prst="ellipse">
                <a:avLst/>
              </a:prstGeom>
              <a:solidFill>
                <a:srgbClr val="B9B9B9"/>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40" name="Shape 1073741848"/>
              <p:cNvSpPr/>
              <p:nvPr/>
            </p:nvSpPr>
            <p:spPr>
              <a:xfrm>
                <a:off x="0" y="0"/>
                <a:ext cx="1503531" cy="1503531"/>
              </a:xfrm>
              <a:prstGeom prst="ellipse">
                <a:avLst/>
              </a:prstGeom>
              <a:solidFill>
                <a:schemeClr val="accent3"/>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grpSp>
        <p:grpSp>
          <p:nvGrpSpPr>
            <p:cNvPr id="41" name="Group 40"/>
            <p:cNvGrpSpPr/>
            <p:nvPr userDrawn="1"/>
          </p:nvGrpSpPr>
          <p:grpSpPr>
            <a:xfrm>
              <a:off x="7246410" y="4000190"/>
              <a:ext cx="1141969" cy="1190542"/>
              <a:chOff x="0" y="0"/>
              <a:chExt cx="1099069" cy="1189752"/>
            </a:xfrm>
          </p:grpSpPr>
          <p:sp>
            <p:nvSpPr>
              <p:cNvPr id="42" name="Shape 1073741852"/>
              <p:cNvSpPr/>
              <p:nvPr/>
            </p:nvSpPr>
            <p:spPr>
              <a:xfrm>
                <a:off x="0" y="935347"/>
                <a:ext cx="1099068" cy="254405"/>
              </a:xfrm>
              <a:prstGeom prst="ellipse">
                <a:avLst/>
              </a:prstGeom>
              <a:solidFill>
                <a:srgbClr val="B9B9B9"/>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43" name="Shape 1073741853"/>
              <p:cNvSpPr/>
              <p:nvPr/>
            </p:nvSpPr>
            <p:spPr>
              <a:xfrm>
                <a:off x="0" y="0"/>
                <a:ext cx="1099069" cy="1099069"/>
              </a:xfrm>
              <a:prstGeom prst="ellipse">
                <a:avLst/>
              </a:prstGeom>
              <a:solidFill>
                <a:schemeClr val="accent4"/>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grpSp>
        <p:grpSp>
          <p:nvGrpSpPr>
            <p:cNvPr id="44" name="Group 43"/>
            <p:cNvGrpSpPr/>
            <p:nvPr userDrawn="1"/>
          </p:nvGrpSpPr>
          <p:grpSpPr>
            <a:xfrm>
              <a:off x="9273618" y="3520208"/>
              <a:ext cx="622894" cy="649386"/>
              <a:chOff x="0" y="0"/>
              <a:chExt cx="599493" cy="648955"/>
            </a:xfrm>
          </p:grpSpPr>
          <p:sp>
            <p:nvSpPr>
              <p:cNvPr id="45" name="Shape 1073741857"/>
              <p:cNvSpPr/>
              <p:nvPr/>
            </p:nvSpPr>
            <p:spPr>
              <a:xfrm>
                <a:off x="0" y="510189"/>
                <a:ext cx="599492" cy="138766"/>
              </a:xfrm>
              <a:prstGeom prst="ellipse">
                <a:avLst/>
              </a:prstGeom>
              <a:solidFill>
                <a:srgbClr val="B9B9B9"/>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46" name="Shape 1073741858"/>
              <p:cNvSpPr/>
              <p:nvPr/>
            </p:nvSpPr>
            <p:spPr>
              <a:xfrm>
                <a:off x="0" y="0"/>
                <a:ext cx="599493" cy="599493"/>
              </a:xfrm>
              <a:prstGeom prst="ellipse">
                <a:avLst/>
              </a:prstGeom>
              <a:solidFill>
                <a:schemeClr val="accent6"/>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grpSp>
        <p:grpSp>
          <p:nvGrpSpPr>
            <p:cNvPr id="47" name="Group 46"/>
            <p:cNvGrpSpPr/>
            <p:nvPr userDrawn="1"/>
          </p:nvGrpSpPr>
          <p:grpSpPr>
            <a:xfrm>
              <a:off x="8400320" y="3781704"/>
              <a:ext cx="830524" cy="865849"/>
              <a:chOff x="0" y="0"/>
              <a:chExt cx="799323" cy="865274"/>
            </a:xfrm>
          </p:grpSpPr>
          <p:sp>
            <p:nvSpPr>
              <p:cNvPr id="48" name="Shape 1073741862"/>
              <p:cNvSpPr/>
              <p:nvPr/>
            </p:nvSpPr>
            <p:spPr>
              <a:xfrm>
                <a:off x="0" y="680252"/>
                <a:ext cx="799322" cy="185022"/>
              </a:xfrm>
              <a:prstGeom prst="ellipse">
                <a:avLst/>
              </a:prstGeom>
              <a:solidFill>
                <a:srgbClr val="B9B9B9"/>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49" name="Shape 1073741863"/>
              <p:cNvSpPr/>
              <p:nvPr/>
            </p:nvSpPr>
            <p:spPr>
              <a:xfrm>
                <a:off x="0" y="0"/>
                <a:ext cx="799323" cy="799323"/>
              </a:xfrm>
              <a:prstGeom prst="ellipse">
                <a:avLst/>
              </a:prstGeom>
              <a:solidFill>
                <a:schemeClr val="accent5"/>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grpSp>
        <p:sp>
          <p:nvSpPr>
            <p:cNvPr id="50" name="Rectangle 55"/>
            <p:cNvSpPr>
              <a:spLocks noChangeArrowheads="1"/>
            </p:cNvSpPr>
            <p:nvPr userDrawn="1"/>
          </p:nvSpPr>
          <p:spPr bwMode="auto">
            <a:xfrm>
              <a:off x="1346200" y="690734"/>
              <a:ext cx="184731"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sz="1600">
                <a:latin typeface="Arial" panose="020B0604020202020204" pitchFamily="34" charset="0"/>
                <a:cs typeface="Arial" panose="020B0604020202020204" pitchFamily="34" charset="0"/>
              </a:endParaRPr>
            </a:p>
          </p:txBody>
        </p:sp>
        <p:sp>
          <p:nvSpPr>
            <p:cNvPr id="51" name="Shape 1073741841"/>
            <p:cNvSpPr/>
            <p:nvPr userDrawn="1"/>
          </p:nvSpPr>
          <p:spPr>
            <a:xfrm>
              <a:off x="931178" y="5077014"/>
              <a:ext cx="3653656" cy="87163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6503" y="0"/>
                  </a:lnTo>
                  <a:lnTo>
                    <a:pt x="0" y="0"/>
                  </a:lnTo>
                </a:path>
              </a:pathLst>
            </a:custGeom>
            <a:noFill/>
            <a:ln w="63500" cap="flat">
              <a:solidFill>
                <a:srgbClr val="E5E5E5"/>
              </a:solidFill>
              <a:prstDash val="solid"/>
              <a:miter lim="400000"/>
            </a:ln>
            <a:effectLst/>
          </p:spPr>
          <p:txBody>
            <a:bodyPr/>
            <a:lstStyle/>
            <a:p>
              <a:endParaRPr lang="en-GB" sz="1600">
                <a:latin typeface="Arial" panose="020B0604020202020204" pitchFamily="34" charset="0"/>
                <a:cs typeface="Arial" panose="020B0604020202020204" pitchFamily="34" charset="0"/>
              </a:endParaRPr>
            </a:p>
          </p:txBody>
        </p:sp>
        <p:grpSp>
          <p:nvGrpSpPr>
            <p:cNvPr id="52" name="Group 51"/>
            <p:cNvGrpSpPr/>
            <p:nvPr userDrawn="1"/>
          </p:nvGrpSpPr>
          <p:grpSpPr>
            <a:xfrm>
              <a:off x="3406511" y="4951943"/>
              <a:ext cx="1987345" cy="2071876"/>
              <a:chOff x="0" y="0"/>
              <a:chExt cx="1503531" cy="1627585"/>
            </a:xfrm>
          </p:grpSpPr>
          <p:sp>
            <p:nvSpPr>
              <p:cNvPr id="53" name="Shape 1073741847"/>
              <p:cNvSpPr/>
              <p:nvPr/>
            </p:nvSpPr>
            <p:spPr>
              <a:xfrm>
                <a:off x="0" y="1279559"/>
                <a:ext cx="1503530" cy="348026"/>
              </a:xfrm>
              <a:prstGeom prst="ellipse">
                <a:avLst/>
              </a:prstGeom>
              <a:solidFill>
                <a:srgbClr val="B9B9B9"/>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54" name="Shape 1073741848"/>
              <p:cNvSpPr/>
              <p:nvPr/>
            </p:nvSpPr>
            <p:spPr>
              <a:xfrm>
                <a:off x="0" y="0"/>
                <a:ext cx="1503531" cy="1503531"/>
              </a:xfrm>
              <a:prstGeom prst="ellipse">
                <a:avLst/>
              </a:prstGeom>
              <a:solidFill>
                <a:schemeClr val="accent1"/>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grpSp>
      </p:grpSp>
      <p:sp>
        <p:nvSpPr>
          <p:cNvPr id="57" name="Text Placeholder 56"/>
          <p:cNvSpPr>
            <a:spLocks noGrp="1"/>
          </p:cNvSpPr>
          <p:nvPr>
            <p:ph type="body" sz="quarter" idx="11"/>
          </p:nvPr>
        </p:nvSpPr>
        <p:spPr>
          <a:xfrm>
            <a:off x="804121" y="2938018"/>
            <a:ext cx="1806575" cy="331020"/>
          </a:xfrm>
        </p:spPr>
        <p:txBody>
          <a:bodyPr>
            <a:normAutofit/>
          </a:bodyPr>
          <a:lstStyle>
            <a:lvl1pPr marL="0" indent="0">
              <a:buNone/>
              <a:defRPr sz="1600">
                <a:latin typeface="Gill Sans MT" panose="020B0502020104020203" pitchFamily="34" charset="0"/>
              </a:defRPr>
            </a:lvl1pPr>
          </a:lstStyle>
          <a:p>
            <a:pPr lvl="0"/>
            <a:endParaRPr lang="en-GB"/>
          </a:p>
        </p:txBody>
      </p:sp>
      <p:sp>
        <p:nvSpPr>
          <p:cNvPr id="58" name="Text Placeholder 56"/>
          <p:cNvSpPr>
            <a:spLocks noGrp="1"/>
          </p:cNvSpPr>
          <p:nvPr>
            <p:ph type="body" sz="quarter" idx="12"/>
          </p:nvPr>
        </p:nvSpPr>
        <p:spPr>
          <a:xfrm>
            <a:off x="599444" y="1997622"/>
            <a:ext cx="1806575" cy="331020"/>
          </a:xfrm>
        </p:spPr>
        <p:txBody>
          <a:bodyPr>
            <a:normAutofit/>
          </a:bodyPr>
          <a:lstStyle>
            <a:lvl1pPr marL="0" indent="0">
              <a:buNone/>
              <a:defRPr sz="1600">
                <a:latin typeface="Gill Sans MT" panose="020B0502020104020203" pitchFamily="34" charset="0"/>
              </a:defRPr>
            </a:lvl1pPr>
          </a:lstStyle>
          <a:p>
            <a:pPr lvl="0"/>
            <a:endParaRPr lang="en-GB"/>
          </a:p>
        </p:txBody>
      </p:sp>
      <p:sp>
        <p:nvSpPr>
          <p:cNvPr id="59" name="Text Placeholder 56"/>
          <p:cNvSpPr>
            <a:spLocks noGrp="1"/>
          </p:cNvSpPr>
          <p:nvPr>
            <p:ph type="body" sz="quarter" idx="13"/>
          </p:nvPr>
        </p:nvSpPr>
        <p:spPr>
          <a:xfrm>
            <a:off x="2394387" y="1565631"/>
            <a:ext cx="1806575" cy="331020"/>
          </a:xfrm>
        </p:spPr>
        <p:txBody>
          <a:bodyPr>
            <a:normAutofit/>
          </a:bodyPr>
          <a:lstStyle>
            <a:lvl1pPr marL="0" indent="0">
              <a:buNone/>
              <a:defRPr sz="1600">
                <a:latin typeface="Gill Sans MT" panose="020B0502020104020203" pitchFamily="34" charset="0"/>
              </a:defRPr>
            </a:lvl1pPr>
          </a:lstStyle>
          <a:p>
            <a:pPr lvl="0"/>
            <a:endParaRPr lang="en-GB"/>
          </a:p>
        </p:txBody>
      </p:sp>
      <p:sp>
        <p:nvSpPr>
          <p:cNvPr id="60" name="Text Placeholder 56"/>
          <p:cNvSpPr>
            <a:spLocks noGrp="1"/>
          </p:cNvSpPr>
          <p:nvPr>
            <p:ph type="body" sz="quarter" idx="14"/>
          </p:nvPr>
        </p:nvSpPr>
        <p:spPr>
          <a:xfrm>
            <a:off x="909644" y="906250"/>
            <a:ext cx="1806575" cy="331020"/>
          </a:xfrm>
        </p:spPr>
        <p:txBody>
          <a:bodyPr>
            <a:normAutofit/>
          </a:bodyPr>
          <a:lstStyle>
            <a:lvl1pPr marL="0" indent="0">
              <a:buNone/>
              <a:defRPr sz="1600">
                <a:latin typeface="Gill Sans MT" panose="020B0502020104020203" pitchFamily="34" charset="0"/>
              </a:defRPr>
            </a:lvl1pPr>
          </a:lstStyle>
          <a:p>
            <a:pPr lvl="0"/>
            <a:endParaRPr lang="en-GB"/>
          </a:p>
        </p:txBody>
      </p:sp>
      <p:sp>
        <p:nvSpPr>
          <p:cNvPr id="61" name="Text Placeholder 56"/>
          <p:cNvSpPr>
            <a:spLocks noGrp="1"/>
          </p:cNvSpPr>
          <p:nvPr>
            <p:ph type="body" sz="quarter" idx="15"/>
          </p:nvPr>
        </p:nvSpPr>
        <p:spPr>
          <a:xfrm>
            <a:off x="2610696" y="460362"/>
            <a:ext cx="1806575" cy="331020"/>
          </a:xfrm>
        </p:spPr>
        <p:txBody>
          <a:bodyPr>
            <a:normAutofit/>
          </a:bodyPr>
          <a:lstStyle>
            <a:lvl1pPr marL="0" indent="0">
              <a:buNone/>
              <a:defRPr sz="1600">
                <a:latin typeface="Gill Sans MT" panose="020B0502020104020203" pitchFamily="34" charset="0"/>
              </a:defRPr>
            </a:lvl1pPr>
          </a:lstStyle>
          <a:p>
            <a:pPr lvl="0"/>
            <a:endParaRPr lang="en-GB"/>
          </a:p>
        </p:txBody>
      </p:sp>
    </p:spTree>
    <p:extLst>
      <p:ext uri="{BB962C8B-B14F-4D97-AF65-F5344CB8AC3E}">
        <p14:creationId xmlns:p14="http://schemas.microsoft.com/office/powerpoint/2010/main" val="3354904094"/>
      </p:ext>
    </p:extLst>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sp>
        <p:nvSpPr>
          <p:cNvPr id="5" name="Content Placeholder 4"/>
          <p:cNvSpPr>
            <a:spLocks noGrp="1"/>
          </p:cNvSpPr>
          <p:nvPr>
            <p:ph sz="quarter" idx="11"/>
          </p:nvPr>
        </p:nvSpPr>
        <p:spPr>
          <a:xfrm>
            <a:off x="628650" y="1435100"/>
            <a:ext cx="7886700" cy="2844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447004449"/>
      </p:ext>
    </p:extLst>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nk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spTree>
    <p:extLst>
      <p:ext uri="{BB962C8B-B14F-4D97-AF65-F5344CB8AC3E}">
        <p14:creationId xmlns:p14="http://schemas.microsoft.com/office/powerpoint/2010/main" val="3522842882"/>
      </p:ext>
    </p:extLst>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Quotation">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sp>
        <p:nvSpPr>
          <p:cNvPr id="14" name="Date Placeholder 2"/>
          <p:cNvSpPr>
            <a:spLocks noGrp="1"/>
          </p:cNvSpPr>
          <p:nvPr>
            <p:ph type="dt" sz="half" idx="11"/>
          </p:nvPr>
        </p:nvSpPr>
        <p:spPr>
          <a:xfrm>
            <a:off x="838200" y="6356350"/>
            <a:ext cx="1818476" cy="242043"/>
          </a:xfrm>
          <a:prstGeom prst="rect">
            <a:avLst/>
          </a:prstGeom>
        </p:spPr>
        <p:txBody>
          <a:bodyPr/>
          <a:lstStyle/>
          <a:p>
            <a:endParaRPr lang="en-GB"/>
          </a:p>
        </p:txBody>
      </p:sp>
      <p:sp>
        <p:nvSpPr>
          <p:cNvPr id="15" name="Slide Number Placeholder 4"/>
          <p:cNvSpPr>
            <a:spLocks noGrp="1"/>
          </p:cNvSpPr>
          <p:nvPr>
            <p:ph type="sldNum" sz="quarter" idx="12"/>
          </p:nvPr>
        </p:nvSpPr>
        <p:spPr>
          <a:xfrm>
            <a:off x="8610600" y="6356350"/>
            <a:ext cx="1818476" cy="242043"/>
          </a:xfrm>
          <a:prstGeom prst="rect">
            <a:avLst/>
          </a:prstGeom>
        </p:spPr>
        <p:txBody>
          <a:bodyPr/>
          <a:lstStyle/>
          <a:p>
            <a:fld id="{1301575C-A1EC-4F11-A8AD-DFA674B82880}" type="slidenum">
              <a:rPr lang="en-GB" smtClean="0"/>
              <a:t>‹#›</a:t>
            </a:fld>
            <a:endParaRPr lang="en-GB"/>
          </a:p>
        </p:txBody>
      </p:sp>
      <p:sp>
        <p:nvSpPr>
          <p:cNvPr id="24" name="Rectangle 23"/>
          <p:cNvSpPr/>
          <p:nvPr userDrawn="1"/>
        </p:nvSpPr>
        <p:spPr>
          <a:xfrm>
            <a:off x="673100" y="381000"/>
            <a:ext cx="7937500" cy="3683000"/>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3200" b="0" i="0" u="none" strike="noStrike" cap="none" spc="0" normalizeH="0" baseline="0">
              <a:ln>
                <a:noFill/>
              </a:ln>
              <a:solidFill>
                <a:srgbClr val="FFFFFF"/>
              </a:solidFill>
              <a:effectLst/>
              <a:uFillTx/>
              <a:latin typeface="+mn-lt"/>
              <a:ea typeface="+mn-ea"/>
              <a:cs typeface="+mn-cs"/>
              <a:sym typeface="Helvetica Neue Medium"/>
            </a:endParaRPr>
          </a:p>
        </p:txBody>
      </p:sp>
      <p:grpSp>
        <p:nvGrpSpPr>
          <p:cNvPr id="16" name="Group"/>
          <p:cNvGrpSpPr/>
          <p:nvPr userDrawn="1"/>
        </p:nvGrpSpPr>
        <p:grpSpPr>
          <a:xfrm>
            <a:off x="0" y="-72884"/>
            <a:ext cx="9144000" cy="4575468"/>
            <a:chOff x="0" y="-1"/>
            <a:chExt cx="13010043" cy="9816412"/>
          </a:xfrm>
        </p:grpSpPr>
        <p:sp>
          <p:nvSpPr>
            <p:cNvPr id="17" name="Rectangle"/>
            <p:cNvSpPr/>
            <p:nvPr/>
          </p:nvSpPr>
          <p:spPr>
            <a:xfrm>
              <a:off x="0" y="0"/>
              <a:ext cx="1313974" cy="9714156"/>
            </a:xfrm>
            <a:prstGeom prst="rect">
              <a:avLst/>
            </a:prstGeom>
            <a:solidFill>
              <a:schemeClr val="accent6"/>
            </a:solidFill>
            <a:ln w="12700" cap="flat">
              <a:noFill/>
              <a:miter lim="400000"/>
            </a:ln>
            <a:effectLst/>
          </p:spPr>
          <p:txBody>
            <a:bodyPr wrap="square" lIns="0" tIns="0" rIns="0" bIns="0" numCol="1" anchor="t">
              <a:noAutofit/>
            </a:bodyPr>
            <a:lstStyle/>
            <a:p>
              <a:pPr defTabSz="321457">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a:latin typeface="Arial" panose="020B0604020202020204" pitchFamily="34" charset="0"/>
                <a:cs typeface="Arial" panose="020B0604020202020204" pitchFamily="34" charset="0"/>
              </a:endParaRPr>
            </a:p>
          </p:txBody>
        </p:sp>
        <p:sp>
          <p:nvSpPr>
            <p:cNvPr id="18" name="Rectangle"/>
            <p:cNvSpPr/>
            <p:nvPr/>
          </p:nvSpPr>
          <p:spPr>
            <a:xfrm>
              <a:off x="3281210" y="7003422"/>
              <a:ext cx="8414860" cy="2812988"/>
            </a:xfrm>
            <a:prstGeom prst="rect">
              <a:avLst/>
            </a:prstGeom>
            <a:solidFill>
              <a:schemeClr val="accent5"/>
            </a:solidFill>
            <a:ln w="12700" cap="flat">
              <a:noFill/>
              <a:miter lim="400000"/>
            </a:ln>
            <a:effectLst/>
          </p:spPr>
          <p:txBody>
            <a:bodyPr wrap="square" lIns="0" tIns="0" rIns="0" bIns="0" numCol="1" anchor="t">
              <a:noAutofit/>
            </a:bodyPr>
            <a:lstStyle/>
            <a:p>
              <a:pPr defTabSz="321457">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a:latin typeface="Arial" panose="020B0604020202020204" pitchFamily="34" charset="0"/>
                <a:cs typeface="Arial" panose="020B0604020202020204" pitchFamily="34" charset="0"/>
              </a:endParaRPr>
            </a:p>
          </p:txBody>
        </p:sp>
        <p:sp>
          <p:nvSpPr>
            <p:cNvPr id="19" name="Shape"/>
            <p:cNvSpPr/>
            <p:nvPr/>
          </p:nvSpPr>
          <p:spPr>
            <a:xfrm>
              <a:off x="0" y="7003422"/>
              <a:ext cx="4426878" cy="281298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1185" y="0"/>
                  </a:lnTo>
                  <a:lnTo>
                    <a:pt x="21600" y="21600"/>
                  </a:lnTo>
                  <a:lnTo>
                    <a:pt x="0" y="21600"/>
                  </a:lnTo>
                  <a:lnTo>
                    <a:pt x="0" y="0"/>
                  </a:lnTo>
                  <a:close/>
                </a:path>
              </a:pathLst>
            </a:custGeom>
            <a:solidFill>
              <a:schemeClr val="accent4"/>
            </a:solidFill>
            <a:ln w="12700" cap="flat">
              <a:noFill/>
              <a:miter lim="400000"/>
            </a:ln>
            <a:effectLst/>
          </p:spPr>
          <p:txBody>
            <a:bodyPr wrap="square" lIns="0" tIns="0" rIns="0" bIns="0" numCol="1" anchor="t">
              <a:noAutofit/>
            </a:bodyPr>
            <a:lstStyle/>
            <a:p>
              <a:pPr defTabSz="321457">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a:latin typeface="Arial" panose="020B0604020202020204" pitchFamily="34" charset="0"/>
                <a:cs typeface="Arial" panose="020B0604020202020204" pitchFamily="34" charset="0"/>
              </a:endParaRPr>
            </a:p>
          </p:txBody>
        </p:sp>
        <p:sp>
          <p:nvSpPr>
            <p:cNvPr id="20" name="Rectangle"/>
            <p:cNvSpPr/>
            <p:nvPr/>
          </p:nvSpPr>
          <p:spPr>
            <a:xfrm>
              <a:off x="11696069" y="-1"/>
              <a:ext cx="1313974" cy="9816412"/>
            </a:xfrm>
            <a:prstGeom prst="rect">
              <a:avLst/>
            </a:prstGeom>
            <a:solidFill>
              <a:schemeClr val="accent3"/>
            </a:solidFill>
            <a:ln w="12700" cap="flat">
              <a:noFill/>
              <a:miter lim="400000"/>
            </a:ln>
            <a:effectLst/>
          </p:spPr>
          <p:txBody>
            <a:bodyPr wrap="square" lIns="0" tIns="0" rIns="0" bIns="0" numCol="1" anchor="t">
              <a:noAutofit/>
            </a:bodyPr>
            <a:lstStyle/>
            <a:p>
              <a:pPr defTabSz="321457">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a:latin typeface="Arial" panose="020B0604020202020204" pitchFamily="34" charset="0"/>
                <a:cs typeface="Arial" panose="020B0604020202020204" pitchFamily="34" charset="0"/>
              </a:endParaRPr>
            </a:p>
          </p:txBody>
        </p:sp>
        <p:sp>
          <p:nvSpPr>
            <p:cNvPr id="21" name="Rectangle"/>
            <p:cNvSpPr/>
            <p:nvPr/>
          </p:nvSpPr>
          <p:spPr>
            <a:xfrm>
              <a:off x="0" y="0"/>
              <a:ext cx="11696070" cy="1402994"/>
            </a:xfrm>
            <a:prstGeom prst="rect">
              <a:avLst/>
            </a:prstGeom>
            <a:solidFill>
              <a:schemeClr val="accent1"/>
            </a:solidFill>
            <a:ln w="12700" cap="flat">
              <a:noFill/>
              <a:miter lim="400000"/>
            </a:ln>
            <a:effectLst/>
          </p:spPr>
          <p:txBody>
            <a:bodyPr wrap="square" lIns="0" tIns="0" rIns="0" bIns="0" numCol="1" anchor="t">
              <a:noAutofit/>
            </a:bodyPr>
            <a:lstStyle/>
            <a:p>
              <a:pPr defTabSz="321457">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a:latin typeface="Arial" panose="020B0604020202020204" pitchFamily="34" charset="0"/>
                <a:cs typeface="Arial" panose="020B0604020202020204" pitchFamily="34" charset="0"/>
              </a:endParaRPr>
            </a:p>
          </p:txBody>
        </p:sp>
      </p:grpSp>
      <p:sp>
        <p:nvSpPr>
          <p:cNvPr id="26" name="Text Placeholder 25"/>
          <p:cNvSpPr>
            <a:spLocks noGrp="1"/>
          </p:cNvSpPr>
          <p:nvPr>
            <p:ph type="body" sz="quarter" idx="13"/>
          </p:nvPr>
        </p:nvSpPr>
        <p:spPr>
          <a:xfrm>
            <a:off x="1320800" y="850900"/>
            <a:ext cx="6553200" cy="2032000"/>
          </a:xfrm>
        </p:spPr>
        <p:txBody>
          <a:bodyPr anchor="ctr">
            <a:normAutofit/>
          </a:bodyPr>
          <a:lstStyle>
            <a:lvl1pPr marL="0" indent="0" algn="ctr">
              <a:buNone/>
              <a:defRPr sz="2400"/>
            </a:lvl1pPr>
          </a:lstStyle>
          <a:p>
            <a:pPr lvl="0"/>
            <a:endParaRPr lang="en-GB"/>
          </a:p>
        </p:txBody>
      </p:sp>
      <p:sp>
        <p:nvSpPr>
          <p:cNvPr id="28" name="Text Placeholder 27"/>
          <p:cNvSpPr>
            <a:spLocks noGrp="1"/>
          </p:cNvSpPr>
          <p:nvPr>
            <p:ph type="body" sz="quarter" idx="14" hasCustomPrompt="1"/>
          </p:nvPr>
        </p:nvSpPr>
        <p:spPr>
          <a:xfrm>
            <a:off x="3111394" y="3665820"/>
            <a:ext cx="4889500" cy="368300"/>
          </a:xfrm>
        </p:spPr>
        <p:txBody>
          <a:bodyPr>
            <a:noAutofit/>
          </a:bodyPr>
          <a:lstStyle>
            <a:lvl1pPr marL="0" indent="0">
              <a:buNone/>
              <a:defRPr sz="1800" baseline="0">
                <a:solidFill>
                  <a:schemeClr val="bg1"/>
                </a:solidFill>
              </a:defRPr>
            </a:lvl1pPr>
          </a:lstStyle>
          <a:p>
            <a:pPr lvl="0"/>
            <a:r>
              <a:rPr lang="en-GB"/>
              <a:t>Person name</a:t>
            </a:r>
          </a:p>
        </p:txBody>
      </p:sp>
    </p:spTree>
    <p:extLst>
      <p:ext uri="{BB962C8B-B14F-4D97-AF65-F5344CB8AC3E}">
        <p14:creationId xmlns:p14="http://schemas.microsoft.com/office/powerpoint/2010/main" val="835687371"/>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Paragraph">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400"/>
            </a:lvl1pPr>
          </a:lstStyle>
          <a:p>
            <a:r>
              <a:rPr lang="en-US"/>
              <a:t>Click to edit Master title style</a:t>
            </a:r>
            <a:endParaRPr lang="en-GB"/>
          </a:p>
        </p:txBody>
      </p:sp>
      <p:sp>
        <p:nvSpPr>
          <p:cNvPr id="5" name="Content Placeholder 4"/>
          <p:cNvSpPr>
            <a:spLocks noGrp="1"/>
          </p:cNvSpPr>
          <p:nvPr>
            <p:ph sz="quarter" idx="11"/>
          </p:nvPr>
        </p:nvSpPr>
        <p:spPr>
          <a:xfrm>
            <a:off x="628650" y="1447800"/>
            <a:ext cx="7886700" cy="287655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4" name="Picture 3">
            <a:extLst>
              <a:ext uri="{FF2B5EF4-FFF2-40B4-BE49-F238E27FC236}">
                <a16:creationId xmlns:a16="http://schemas.microsoft.com/office/drawing/2014/main" id="{DF1CEE18-83F2-3D71-AAB8-E21FFFCA52F2}"/>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04799" y="4503737"/>
            <a:ext cx="8210551" cy="509112"/>
          </a:xfrm>
          <a:prstGeom prst="rect">
            <a:avLst/>
          </a:prstGeom>
        </p:spPr>
      </p:pic>
    </p:spTree>
    <p:extLst>
      <p:ext uri="{BB962C8B-B14F-4D97-AF65-F5344CB8AC3E}">
        <p14:creationId xmlns:p14="http://schemas.microsoft.com/office/powerpoint/2010/main" val="2280464152"/>
      </p:ext>
    </p:extLst>
  </p:cSld>
  <p:clrMapOvr>
    <a:masterClrMapping/>
  </p:clrMapOvr>
  <p:transition spd="med"/>
  <p:hf sldNum="0" hdr="0" dt="0"/>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ablet with conten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4" name="officeArt object"/>
          <p:cNvGrpSpPr/>
          <p:nvPr userDrawn="1"/>
        </p:nvGrpSpPr>
        <p:grpSpPr>
          <a:xfrm>
            <a:off x="1760706" y="725388"/>
            <a:ext cx="5943600" cy="3346993"/>
            <a:chOff x="-1" y="1157938"/>
            <a:chExt cx="9177875" cy="5168559"/>
          </a:xfrm>
        </p:grpSpPr>
        <p:sp>
          <p:nvSpPr>
            <p:cNvPr id="5" name="Shape 1073741827"/>
            <p:cNvSpPr/>
            <p:nvPr/>
          </p:nvSpPr>
          <p:spPr>
            <a:xfrm>
              <a:off x="1288180" y="1157938"/>
              <a:ext cx="6599344" cy="4661417"/>
            </a:xfrm>
            <a:custGeom>
              <a:avLst/>
              <a:gdLst/>
              <a:ahLst/>
              <a:cxnLst>
                <a:cxn ang="0">
                  <a:pos x="wd2" y="hd2"/>
                </a:cxn>
                <a:cxn ang="5400000">
                  <a:pos x="wd2" y="hd2"/>
                </a:cxn>
                <a:cxn ang="10800000">
                  <a:pos x="wd2" y="hd2"/>
                </a:cxn>
                <a:cxn ang="16200000">
                  <a:pos x="wd2" y="hd2"/>
                </a:cxn>
              </a:cxnLst>
              <a:rect l="0" t="0" r="r" b="b"/>
              <a:pathLst>
                <a:path w="21600" h="21600" extrusionOk="0">
                  <a:moveTo>
                    <a:pt x="1158" y="0"/>
                  </a:moveTo>
                  <a:cubicBezTo>
                    <a:pt x="1078" y="0"/>
                    <a:pt x="1000" y="12"/>
                    <a:pt x="924" y="34"/>
                  </a:cubicBezTo>
                  <a:cubicBezTo>
                    <a:pt x="849" y="56"/>
                    <a:pt x="775" y="89"/>
                    <a:pt x="706" y="131"/>
                  </a:cubicBezTo>
                  <a:cubicBezTo>
                    <a:pt x="567" y="214"/>
                    <a:pt x="443" y="334"/>
                    <a:pt x="338" y="483"/>
                  </a:cubicBezTo>
                  <a:cubicBezTo>
                    <a:pt x="128" y="781"/>
                    <a:pt x="0" y="1194"/>
                    <a:pt x="0" y="1649"/>
                  </a:cubicBezTo>
                  <a:lnTo>
                    <a:pt x="0" y="19951"/>
                  </a:lnTo>
                  <a:cubicBezTo>
                    <a:pt x="0" y="20406"/>
                    <a:pt x="128" y="20819"/>
                    <a:pt x="338" y="21117"/>
                  </a:cubicBezTo>
                  <a:cubicBezTo>
                    <a:pt x="547" y="21415"/>
                    <a:pt x="838" y="21600"/>
                    <a:pt x="1158" y="21600"/>
                  </a:cubicBezTo>
                  <a:lnTo>
                    <a:pt x="20442" y="21600"/>
                  </a:lnTo>
                  <a:cubicBezTo>
                    <a:pt x="20602" y="21600"/>
                    <a:pt x="20754" y="21553"/>
                    <a:pt x="20893" y="21469"/>
                  </a:cubicBezTo>
                  <a:cubicBezTo>
                    <a:pt x="21031" y="21386"/>
                    <a:pt x="21156" y="21266"/>
                    <a:pt x="21261" y="21117"/>
                  </a:cubicBezTo>
                  <a:cubicBezTo>
                    <a:pt x="21470" y="20819"/>
                    <a:pt x="21600" y="20406"/>
                    <a:pt x="21600" y="19951"/>
                  </a:cubicBezTo>
                  <a:lnTo>
                    <a:pt x="21600" y="1649"/>
                  </a:lnTo>
                  <a:cubicBezTo>
                    <a:pt x="21600" y="1194"/>
                    <a:pt x="21470" y="781"/>
                    <a:pt x="21261" y="483"/>
                  </a:cubicBezTo>
                  <a:cubicBezTo>
                    <a:pt x="21051" y="185"/>
                    <a:pt x="20762" y="0"/>
                    <a:pt x="20442" y="0"/>
                  </a:cubicBezTo>
                  <a:lnTo>
                    <a:pt x="1158" y="0"/>
                  </a:lnTo>
                  <a:close/>
                  <a:moveTo>
                    <a:pt x="1976" y="1351"/>
                  </a:moveTo>
                  <a:lnTo>
                    <a:pt x="19764" y="1351"/>
                  </a:lnTo>
                  <a:lnTo>
                    <a:pt x="19764" y="20278"/>
                  </a:lnTo>
                  <a:lnTo>
                    <a:pt x="1976" y="20278"/>
                  </a:lnTo>
                  <a:lnTo>
                    <a:pt x="1976" y="1351"/>
                  </a:lnTo>
                  <a:close/>
                  <a:moveTo>
                    <a:pt x="989" y="10062"/>
                  </a:moveTo>
                  <a:cubicBezTo>
                    <a:pt x="1123" y="10062"/>
                    <a:pt x="1256" y="10135"/>
                    <a:pt x="1357" y="10279"/>
                  </a:cubicBezTo>
                  <a:cubicBezTo>
                    <a:pt x="1561" y="10567"/>
                    <a:pt x="1561" y="11033"/>
                    <a:pt x="1357" y="11321"/>
                  </a:cubicBezTo>
                  <a:cubicBezTo>
                    <a:pt x="1154" y="11609"/>
                    <a:pt x="825" y="11609"/>
                    <a:pt x="621" y="11321"/>
                  </a:cubicBezTo>
                  <a:cubicBezTo>
                    <a:pt x="418" y="11033"/>
                    <a:pt x="418" y="10567"/>
                    <a:pt x="621" y="10279"/>
                  </a:cubicBezTo>
                  <a:cubicBezTo>
                    <a:pt x="723" y="10135"/>
                    <a:pt x="856" y="10062"/>
                    <a:pt x="989" y="10062"/>
                  </a:cubicBezTo>
                  <a:close/>
                  <a:moveTo>
                    <a:pt x="20630" y="10423"/>
                  </a:moveTo>
                  <a:cubicBezTo>
                    <a:pt x="20698" y="10423"/>
                    <a:pt x="20766" y="10460"/>
                    <a:pt x="20818" y="10534"/>
                  </a:cubicBezTo>
                  <a:cubicBezTo>
                    <a:pt x="20921" y="10681"/>
                    <a:pt x="20921" y="10919"/>
                    <a:pt x="20818" y="11066"/>
                  </a:cubicBezTo>
                  <a:cubicBezTo>
                    <a:pt x="20714" y="11213"/>
                    <a:pt x="20544" y="11213"/>
                    <a:pt x="20440" y="11066"/>
                  </a:cubicBezTo>
                  <a:cubicBezTo>
                    <a:pt x="20336" y="10919"/>
                    <a:pt x="20336" y="10681"/>
                    <a:pt x="20440" y="10534"/>
                  </a:cubicBezTo>
                  <a:cubicBezTo>
                    <a:pt x="20492" y="10460"/>
                    <a:pt x="20561" y="10423"/>
                    <a:pt x="20630" y="10423"/>
                  </a:cubicBezTo>
                  <a:close/>
                </a:path>
              </a:pathLst>
            </a:custGeom>
            <a:solidFill>
              <a:schemeClr val="accent1"/>
            </a:solidFill>
            <a:ln w="12700" cap="flat">
              <a:noFill/>
              <a:miter lim="400000"/>
            </a:ln>
            <a:effectLst/>
          </p:spPr>
          <p:txBody>
            <a:bodyPr/>
            <a:lstStyle/>
            <a:p>
              <a:endParaRPr lang="en-GB"/>
            </a:p>
          </p:txBody>
        </p:sp>
        <p:grpSp>
          <p:nvGrpSpPr>
            <p:cNvPr id="6" name="Group 5"/>
            <p:cNvGrpSpPr/>
            <p:nvPr/>
          </p:nvGrpSpPr>
          <p:grpSpPr>
            <a:xfrm>
              <a:off x="-1" y="3607210"/>
              <a:ext cx="9177875" cy="2719287"/>
              <a:chOff x="-1" y="0"/>
              <a:chExt cx="9177875" cy="2719285"/>
            </a:xfrm>
          </p:grpSpPr>
          <p:sp>
            <p:nvSpPr>
              <p:cNvPr id="7" name="Shape 1073741839"/>
              <p:cNvSpPr/>
              <p:nvPr/>
            </p:nvSpPr>
            <p:spPr>
              <a:xfrm>
                <a:off x="-1" y="0"/>
                <a:ext cx="2323514" cy="2719285"/>
              </a:xfrm>
              <a:custGeom>
                <a:avLst/>
                <a:gdLst/>
                <a:ahLst/>
                <a:cxnLst>
                  <a:cxn ang="0">
                    <a:pos x="wd2" y="hd2"/>
                  </a:cxn>
                  <a:cxn ang="5400000">
                    <a:pos x="wd2" y="hd2"/>
                  </a:cxn>
                  <a:cxn ang="10800000">
                    <a:pos x="wd2" y="hd2"/>
                  </a:cxn>
                  <a:cxn ang="16200000">
                    <a:pos x="wd2" y="hd2"/>
                  </a:cxn>
                </a:cxnLst>
                <a:rect l="0" t="0" r="r" b="b"/>
                <a:pathLst>
                  <a:path w="21180" h="20202" extrusionOk="0">
                    <a:moveTo>
                      <a:pt x="20470" y="3582"/>
                    </a:moveTo>
                    <a:cubicBezTo>
                      <a:pt x="21039" y="3923"/>
                      <a:pt x="21232" y="4506"/>
                      <a:pt x="21168" y="5051"/>
                    </a:cubicBezTo>
                    <a:cubicBezTo>
                      <a:pt x="21041" y="6126"/>
                      <a:pt x="20014" y="6919"/>
                      <a:pt x="19040" y="7650"/>
                    </a:cubicBezTo>
                    <a:cubicBezTo>
                      <a:pt x="17446" y="8845"/>
                      <a:pt x="15851" y="10066"/>
                      <a:pt x="14684" y="11563"/>
                    </a:cubicBezTo>
                    <a:cubicBezTo>
                      <a:pt x="11411" y="15760"/>
                      <a:pt x="8859" y="21600"/>
                      <a:pt x="3511" y="19899"/>
                    </a:cubicBezTo>
                    <a:cubicBezTo>
                      <a:pt x="1671" y="19314"/>
                      <a:pt x="642" y="17800"/>
                      <a:pt x="241" y="16207"/>
                    </a:cubicBezTo>
                    <a:cubicBezTo>
                      <a:pt x="-368" y="13786"/>
                      <a:pt x="280" y="11391"/>
                      <a:pt x="1031" y="9060"/>
                    </a:cubicBezTo>
                    <a:cubicBezTo>
                      <a:pt x="1728" y="6896"/>
                      <a:pt x="2565" y="4619"/>
                      <a:pt x="4639" y="3059"/>
                    </a:cubicBezTo>
                    <a:cubicBezTo>
                      <a:pt x="5943" y="2079"/>
                      <a:pt x="7597" y="1506"/>
                      <a:pt x="9224" y="935"/>
                    </a:cubicBezTo>
                    <a:cubicBezTo>
                      <a:pt x="10105" y="626"/>
                      <a:pt x="10985" y="315"/>
                      <a:pt x="11863" y="0"/>
                    </a:cubicBezTo>
                    <a:lnTo>
                      <a:pt x="11860" y="7216"/>
                    </a:lnTo>
                    <a:lnTo>
                      <a:pt x="17582" y="3844"/>
                    </a:lnTo>
                    <a:cubicBezTo>
                      <a:pt x="17969" y="3598"/>
                      <a:pt x="18416" y="3449"/>
                      <a:pt x="18889" y="3379"/>
                    </a:cubicBezTo>
                    <a:cubicBezTo>
                      <a:pt x="19419" y="3300"/>
                      <a:pt x="20022" y="3314"/>
                      <a:pt x="20470" y="3582"/>
                    </a:cubicBezTo>
                    <a:close/>
                  </a:path>
                </a:pathLst>
              </a:custGeom>
              <a:solidFill>
                <a:srgbClr val="B9B9B9"/>
              </a:solidFill>
              <a:ln w="12700" cap="flat">
                <a:noFill/>
                <a:miter lim="400000"/>
              </a:ln>
              <a:effectLst/>
            </p:spPr>
            <p:txBody>
              <a:bodyPr/>
              <a:lstStyle/>
              <a:p>
                <a:endParaRPr lang="en-GB"/>
              </a:p>
            </p:txBody>
          </p:sp>
          <p:sp>
            <p:nvSpPr>
              <p:cNvPr id="8" name="Shape 1073741840"/>
              <p:cNvSpPr/>
              <p:nvPr/>
            </p:nvSpPr>
            <p:spPr>
              <a:xfrm flipH="1">
                <a:off x="6854361" y="0"/>
                <a:ext cx="2323513" cy="2719285"/>
              </a:xfrm>
              <a:custGeom>
                <a:avLst/>
                <a:gdLst/>
                <a:ahLst/>
                <a:cxnLst>
                  <a:cxn ang="0">
                    <a:pos x="wd2" y="hd2"/>
                  </a:cxn>
                  <a:cxn ang="5400000">
                    <a:pos x="wd2" y="hd2"/>
                  </a:cxn>
                  <a:cxn ang="10800000">
                    <a:pos x="wd2" y="hd2"/>
                  </a:cxn>
                  <a:cxn ang="16200000">
                    <a:pos x="wd2" y="hd2"/>
                  </a:cxn>
                </a:cxnLst>
                <a:rect l="0" t="0" r="r" b="b"/>
                <a:pathLst>
                  <a:path w="21180" h="20202" extrusionOk="0">
                    <a:moveTo>
                      <a:pt x="20470" y="3582"/>
                    </a:moveTo>
                    <a:cubicBezTo>
                      <a:pt x="21039" y="3923"/>
                      <a:pt x="21232" y="4506"/>
                      <a:pt x="21168" y="5051"/>
                    </a:cubicBezTo>
                    <a:cubicBezTo>
                      <a:pt x="21041" y="6126"/>
                      <a:pt x="20014" y="6919"/>
                      <a:pt x="19040" y="7650"/>
                    </a:cubicBezTo>
                    <a:cubicBezTo>
                      <a:pt x="17446" y="8845"/>
                      <a:pt x="15851" y="10066"/>
                      <a:pt x="14684" y="11563"/>
                    </a:cubicBezTo>
                    <a:cubicBezTo>
                      <a:pt x="11411" y="15760"/>
                      <a:pt x="8859" y="21600"/>
                      <a:pt x="3511" y="19899"/>
                    </a:cubicBezTo>
                    <a:cubicBezTo>
                      <a:pt x="1671" y="19314"/>
                      <a:pt x="642" y="17800"/>
                      <a:pt x="241" y="16207"/>
                    </a:cubicBezTo>
                    <a:cubicBezTo>
                      <a:pt x="-368" y="13786"/>
                      <a:pt x="280" y="11391"/>
                      <a:pt x="1031" y="9060"/>
                    </a:cubicBezTo>
                    <a:cubicBezTo>
                      <a:pt x="1728" y="6896"/>
                      <a:pt x="2565" y="4619"/>
                      <a:pt x="4639" y="3059"/>
                    </a:cubicBezTo>
                    <a:cubicBezTo>
                      <a:pt x="5943" y="2079"/>
                      <a:pt x="7597" y="1506"/>
                      <a:pt x="9224" y="935"/>
                    </a:cubicBezTo>
                    <a:cubicBezTo>
                      <a:pt x="10105" y="626"/>
                      <a:pt x="10985" y="315"/>
                      <a:pt x="11863" y="0"/>
                    </a:cubicBezTo>
                    <a:lnTo>
                      <a:pt x="11860" y="7216"/>
                    </a:lnTo>
                    <a:lnTo>
                      <a:pt x="17582" y="3844"/>
                    </a:lnTo>
                    <a:cubicBezTo>
                      <a:pt x="17969" y="3598"/>
                      <a:pt x="18416" y="3449"/>
                      <a:pt x="18889" y="3379"/>
                    </a:cubicBezTo>
                    <a:cubicBezTo>
                      <a:pt x="19419" y="3300"/>
                      <a:pt x="20022" y="3314"/>
                      <a:pt x="20470" y="3582"/>
                    </a:cubicBezTo>
                    <a:close/>
                  </a:path>
                </a:pathLst>
              </a:custGeom>
              <a:solidFill>
                <a:srgbClr val="B9B9B9"/>
              </a:solidFill>
              <a:ln w="12700" cap="flat">
                <a:noFill/>
                <a:miter lim="400000"/>
              </a:ln>
              <a:effectLst/>
            </p:spPr>
            <p:txBody>
              <a:bodyPr/>
              <a:lstStyle/>
              <a:p>
                <a:endParaRPr lang="en-GB"/>
              </a:p>
            </p:txBody>
          </p:sp>
        </p:grpSp>
      </p:grpSp>
      <p:sp>
        <p:nvSpPr>
          <p:cNvPr id="10" name="Content Placeholder 9"/>
          <p:cNvSpPr>
            <a:spLocks noGrp="1"/>
          </p:cNvSpPr>
          <p:nvPr>
            <p:ph sz="quarter" idx="11"/>
          </p:nvPr>
        </p:nvSpPr>
        <p:spPr>
          <a:xfrm>
            <a:off x="3175000" y="1104900"/>
            <a:ext cx="3187700" cy="2260600"/>
          </a:xfrm>
        </p:spPr>
        <p:txBody>
          <a:bodyPr/>
          <a:lstStyle>
            <a:lvl1pPr marL="0" indent="0">
              <a:buNone/>
              <a:defRPr/>
            </a:lvl1pPr>
          </a:lstStyle>
          <a:p>
            <a:pPr lvl="0"/>
            <a:endParaRPr lang="en-GB"/>
          </a:p>
        </p:txBody>
      </p:sp>
    </p:spTree>
    <p:extLst>
      <p:ext uri="{BB962C8B-B14F-4D97-AF65-F5344CB8AC3E}">
        <p14:creationId xmlns:p14="http://schemas.microsoft.com/office/powerpoint/2010/main" val="3888144949"/>
      </p:ext>
    </p:extLst>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Laptop with conten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sp>
        <p:nvSpPr>
          <p:cNvPr id="4" name="officeArt object"/>
          <p:cNvSpPr/>
          <p:nvPr userDrawn="1"/>
        </p:nvSpPr>
        <p:spPr>
          <a:xfrm>
            <a:off x="1760706" y="580822"/>
            <a:ext cx="6076150" cy="3597478"/>
          </a:xfrm>
          <a:custGeom>
            <a:avLst/>
            <a:gdLst/>
            <a:ahLst/>
            <a:cxnLst>
              <a:cxn ang="0">
                <a:pos x="wd2" y="hd2"/>
              </a:cxn>
              <a:cxn ang="5400000">
                <a:pos x="wd2" y="hd2"/>
              </a:cxn>
              <a:cxn ang="10800000">
                <a:pos x="wd2" y="hd2"/>
              </a:cxn>
              <a:cxn ang="16200000">
                <a:pos x="wd2" y="hd2"/>
              </a:cxn>
            </a:cxnLst>
            <a:rect l="0" t="0" r="r" b="b"/>
            <a:pathLst>
              <a:path w="21600" h="21600" extrusionOk="0">
                <a:moveTo>
                  <a:pt x="2792" y="0"/>
                </a:moveTo>
                <a:cubicBezTo>
                  <a:pt x="2468" y="0"/>
                  <a:pt x="2205" y="476"/>
                  <a:pt x="2205" y="1065"/>
                </a:cubicBezTo>
                <a:lnTo>
                  <a:pt x="2205" y="19736"/>
                </a:lnTo>
                <a:lnTo>
                  <a:pt x="0" y="19736"/>
                </a:lnTo>
                <a:cubicBezTo>
                  <a:pt x="38" y="20777"/>
                  <a:pt x="516" y="21600"/>
                  <a:pt x="1100" y="21600"/>
                </a:cubicBezTo>
                <a:lnTo>
                  <a:pt x="10799" y="21600"/>
                </a:lnTo>
                <a:lnTo>
                  <a:pt x="20500" y="21600"/>
                </a:lnTo>
                <a:cubicBezTo>
                  <a:pt x="21084" y="21600"/>
                  <a:pt x="21562" y="20777"/>
                  <a:pt x="21600" y="19736"/>
                </a:cubicBezTo>
                <a:lnTo>
                  <a:pt x="19400" y="19736"/>
                </a:lnTo>
                <a:lnTo>
                  <a:pt x="19400" y="1065"/>
                </a:lnTo>
                <a:cubicBezTo>
                  <a:pt x="19400" y="476"/>
                  <a:pt x="19138" y="0"/>
                  <a:pt x="18813" y="0"/>
                </a:cubicBezTo>
                <a:lnTo>
                  <a:pt x="10803" y="0"/>
                </a:lnTo>
                <a:lnTo>
                  <a:pt x="2792" y="0"/>
                </a:lnTo>
                <a:close/>
                <a:moveTo>
                  <a:pt x="10780" y="265"/>
                </a:moveTo>
                <a:cubicBezTo>
                  <a:pt x="10849" y="265"/>
                  <a:pt x="10907" y="367"/>
                  <a:pt x="10907" y="493"/>
                </a:cubicBezTo>
                <a:cubicBezTo>
                  <a:pt x="10907" y="618"/>
                  <a:pt x="10849" y="720"/>
                  <a:pt x="10780" y="720"/>
                </a:cubicBezTo>
                <a:cubicBezTo>
                  <a:pt x="10711" y="720"/>
                  <a:pt x="10655" y="618"/>
                  <a:pt x="10655" y="493"/>
                </a:cubicBezTo>
                <a:cubicBezTo>
                  <a:pt x="10655" y="367"/>
                  <a:pt x="10711" y="265"/>
                  <a:pt x="10780" y="265"/>
                </a:cubicBezTo>
                <a:close/>
                <a:moveTo>
                  <a:pt x="2792" y="1065"/>
                </a:moveTo>
                <a:lnTo>
                  <a:pt x="10803" y="1065"/>
                </a:lnTo>
                <a:lnTo>
                  <a:pt x="18813" y="1065"/>
                </a:lnTo>
                <a:lnTo>
                  <a:pt x="18813" y="1333"/>
                </a:lnTo>
                <a:lnTo>
                  <a:pt x="18813" y="19316"/>
                </a:lnTo>
                <a:lnTo>
                  <a:pt x="18813" y="19581"/>
                </a:lnTo>
                <a:lnTo>
                  <a:pt x="10803" y="19581"/>
                </a:lnTo>
                <a:lnTo>
                  <a:pt x="2792" y="19581"/>
                </a:lnTo>
                <a:lnTo>
                  <a:pt x="2792" y="19316"/>
                </a:lnTo>
                <a:lnTo>
                  <a:pt x="2792" y="1333"/>
                </a:lnTo>
                <a:lnTo>
                  <a:pt x="2792" y="1065"/>
                </a:lnTo>
                <a:close/>
              </a:path>
            </a:pathLst>
          </a:custGeom>
          <a:solidFill>
            <a:schemeClr val="accent1"/>
          </a:solidFill>
          <a:ln w="12700" cap="flat">
            <a:noFill/>
            <a:miter lim="400000"/>
          </a:ln>
          <a:effectLst/>
        </p:spPr>
        <p:txBody>
          <a:bodyPr/>
          <a:lstStyle/>
          <a:p>
            <a:endParaRPr lang="en-GB"/>
          </a:p>
        </p:txBody>
      </p:sp>
      <p:sp>
        <p:nvSpPr>
          <p:cNvPr id="6" name="Content Placeholder 5"/>
          <p:cNvSpPr>
            <a:spLocks noGrp="1"/>
          </p:cNvSpPr>
          <p:nvPr>
            <p:ph sz="quarter" idx="11"/>
          </p:nvPr>
        </p:nvSpPr>
        <p:spPr>
          <a:xfrm>
            <a:off x="2730500" y="939800"/>
            <a:ext cx="4178300" cy="28067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126608959"/>
      </p:ext>
    </p:extLst>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Digital topic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4" name="Group 3"/>
          <p:cNvGrpSpPr/>
          <p:nvPr userDrawn="1"/>
        </p:nvGrpSpPr>
        <p:grpSpPr>
          <a:xfrm>
            <a:off x="1435100" y="0"/>
            <a:ext cx="6096000" cy="3657507"/>
            <a:chOff x="0" y="0"/>
            <a:chExt cx="8370780" cy="5022652"/>
          </a:xfrm>
        </p:grpSpPr>
        <p:sp>
          <p:nvSpPr>
            <p:cNvPr id="5" name="Shape 277"/>
            <p:cNvSpPr/>
            <p:nvPr userDrawn="1"/>
          </p:nvSpPr>
          <p:spPr>
            <a:xfrm>
              <a:off x="0" y="0"/>
              <a:ext cx="3235524" cy="2630552"/>
            </a:xfrm>
            <a:custGeom>
              <a:avLst/>
              <a:gdLst/>
              <a:ahLst/>
              <a:cxnLst/>
              <a:rect l="0" t="0" r="0" b="0"/>
              <a:pathLst>
                <a:path w="3235524" h="2630552">
                  <a:moveTo>
                    <a:pt x="382422" y="0"/>
                  </a:moveTo>
                  <a:lnTo>
                    <a:pt x="2804465" y="0"/>
                  </a:lnTo>
                  <a:lnTo>
                    <a:pt x="2810454" y="7486"/>
                  </a:lnTo>
                  <a:cubicBezTo>
                    <a:pt x="3235524" y="589995"/>
                    <a:pt x="3181244" y="1375264"/>
                    <a:pt x="2721626" y="1893570"/>
                  </a:cubicBezTo>
                  <a:lnTo>
                    <a:pt x="2860360" y="2630552"/>
                  </a:lnTo>
                  <a:lnTo>
                    <a:pt x="2210949" y="2269594"/>
                  </a:lnTo>
                  <a:cubicBezTo>
                    <a:pt x="1575136" y="2555822"/>
                    <a:pt x="804349" y="2369075"/>
                    <a:pt x="376967" y="1783400"/>
                  </a:cubicBezTo>
                  <a:cubicBezTo>
                    <a:pt x="3221" y="1271224"/>
                    <a:pt x="0" y="601955"/>
                    <a:pt x="317132" y="95521"/>
                  </a:cubicBezTo>
                  <a:lnTo>
                    <a:pt x="382422" y="0"/>
                  </a:lnTo>
                  <a:close/>
                </a:path>
              </a:pathLst>
            </a:custGeom>
            <a:solidFill>
              <a:schemeClr val="accent3"/>
            </a:solidFill>
            <a:ln w="0" cap="flat">
              <a:miter lim="127000"/>
            </a:ln>
          </p:spPr>
          <p:style>
            <a:lnRef idx="0">
              <a:srgbClr val="000000">
                <a:alpha val="0"/>
              </a:srgbClr>
            </a:lnRef>
            <a:fillRef idx="1">
              <a:srgbClr val="999999"/>
            </a:fillRef>
            <a:effectRef idx="0">
              <a:scrgbClr r="0" g="0" b="0"/>
            </a:effectRef>
            <a:fontRef idx="none"/>
          </p:style>
          <p:txBody>
            <a:bodyPr/>
            <a:lstStyle/>
            <a:p>
              <a:endParaRPr lang="en-GB"/>
            </a:p>
          </p:txBody>
        </p:sp>
        <p:sp>
          <p:nvSpPr>
            <p:cNvPr id="6" name="Shape 278"/>
            <p:cNvSpPr/>
            <p:nvPr userDrawn="1"/>
          </p:nvSpPr>
          <p:spPr>
            <a:xfrm>
              <a:off x="3071355" y="1977825"/>
              <a:ext cx="2595017" cy="3044827"/>
            </a:xfrm>
            <a:custGeom>
              <a:avLst/>
              <a:gdLst/>
              <a:ahLst/>
              <a:cxnLst/>
              <a:rect l="0" t="0" r="0" b="0"/>
              <a:pathLst>
                <a:path w="2595017" h="3044827">
                  <a:moveTo>
                    <a:pt x="1251072" y="1419"/>
                  </a:moveTo>
                  <a:cubicBezTo>
                    <a:pt x="1293506" y="0"/>
                    <a:pt x="1336415" y="709"/>
                    <a:pt x="1379686" y="3645"/>
                  </a:cubicBezTo>
                  <a:cubicBezTo>
                    <a:pt x="2072033" y="50612"/>
                    <a:pt x="2595017" y="649715"/>
                    <a:pt x="2548050" y="1342062"/>
                  </a:cubicBezTo>
                  <a:cubicBezTo>
                    <a:pt x="2507337" y="1942206"/>
                    <a:pt x="2051577" y="2414832"/>
                    <a:pt x="1479971" y="2499591"/>
                  </a:cubicBezTo>
                  <a:lnTo>
                    <a:pt x="1173378" y="3044827"/>
                  </a:lnTo>
                  <a:lnTo>
                    <a:pt x="952086" y="2466128"/>
                  </a:lnTo>
                  <a:cubicBezTo>
                    <a:pt x="392328" y="2308113"/>
                    <a:pt x="0" y="1775389"/>
                    <a:pt x="40935" y="1171985"/>
                  </a:cubicBezTo>
                  <a:cubicBezTo>
                    <a:pt x="84967" y="522908"/>
                    <a:pt x="614568" y="22708"/>
                    <a:pt x="1251072" y="1419"/>
                  </a:cubicBezTo>
                  <a:close/>
                </a:path>
              </a:pathLst>
            </a:custGeom>
            <a:ln w="0" cap="flat">
              <a:miter lim="127000"/>
            </a:ln>
          </p:spPr>
          <p:style>
            <a:lnRef idx="0">
              <a:srgbClr val="000000">
                <a:alpha val="0"/>
              </a:srgbClr>
            </a:lnRef>
            <a:fillRef idx="1">
              <a:srgbClr val="3197E0"/>
            </a:fillRef>
            <a:effectRef idx="0">
              <a:scrgbClr r="0" g="0" b="0"/>
            </a:effectRef>
            <a:fontRef idx="none"/>
          </p:style>
          <p:txBody>
            <a:bodyPr/>
            <a:lstStyle/>
            <a:p>
              <a:endParaRPr lang="en-GB"/>
            </a:p>
          </p:txBody>
        </p:sp>
        <p:sp>
          <p:nvSpPr>
            <p:cNvPr id="7" name="Shape 279"/>
            <p:cNvSpPr/>
            <p:nvPr userDrawn="1"/>
          </p:nvSpPr>
          <p:spPr>
            <a:xfrm>
              <a:off x="4375866" y="3410469"/>
              <a:ext cx="81116" cy="110443"/>
            </a:xfrm>
            <a:custGeom>
              <a:avLst/>
              <a:gdLst/>
              <a:ahLst/>
              <a:cxnLst/>
              <a:rect l="0" t="0" r="0" b="0"/>
              <a:pathLst>
                <a:path w="81116" h="110443">
                  <a:moveTo>
                    <a:pt x="49803" y="1732"/>
                  </a:moveTo>
                  <a:cubicBezTo>
                    <a:pt x="55010" y="0"/>
                    <a:pt x="60846" y="155"/>
                    <a:pt x="66140" y="2808"/>
                  </a:cubicBezTo>
                  <a:cubicBezTo>
                    <a:pt x="76731" y="8106"/>
                    <a:pt x="81116" y="21024"/>
                    <a:pt x="75815" y="31614"/>
                  </a:cubicBezTo>
                  <a:lnTo>
                    <a:pt x="43783" y="95678"/>
                  </a:lnTo>
                  <a:cubicBezTo>
                    <a:pt x="38481" y="106275"/>
                    <a:pt x="25570" y="110443"/>
                    <a:pt x="14976" y="105137"/>
                  </a:cubicBezTo>
                  <a:cubicBezTo>
                    <a:pt x="4385" y="99831"/>
                    <a:pt x="0" y="86920"/>
                    <a:pt x="5302" y="76329"/>
                  </a:cubicBezTo>
                  <a:lnTo>
                    <a:pt x="37334" y="12482"/>
                  </a:lnTo>
                  <a:cubicBezTo>
                    <a:pt x="39987" y="7187"/>
                    <a:pt x="44595" y="3465"/>
                    <a:pt x="49803" y="1732"/>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8" name="Shape 280"/>
            <p:cNvSpPr/>
            <p:nvPr userDrawn="1"/>
          </p:nvSpPr>
          <p:spPr>
            <a:xfrm>
              <a:off x="4324702" y="3384888"/>
              <a:ext cx="81116" cy="110442"/>
            </a:xfrm>
            <a:custGeom>
              <a:avLst/>
              <a:gdLst/>
              <a:ahLst/>
              <a:cxnLst/>
              <a:rect l="0" t="0" r="0" b="0"/>
              <a:pathLst>
                <a:path w="81116" h="110442">
                  <a:moveTo>
                    <a:pt x="49802" y="1732"/>
                  </a:moveTo>
                  <a:cubicBezTo>
                    <a:pt x="55010" y="0"/>
                    <a:pt x="60846" y="153"/>
                    <a:pt x="66140" y="2806"/>
                  </a:cubicBezTo>
                  <a:cubicBezTo>
                    <a:pt x="76731" y="8113"/>
                    <a:pt x="81116" y="21024"/>
                    <a:pt x="75815" y="31614"/>
                  </a:cubicBezTo>
                  <a:cubicBezTo>
                    <a:pt x="75815" y="31614"/>
                    <a:pt x="43783" y="95462"/>
                    <a:pt x="43783" y="95462"/>
                  </a:cubicBezTo>
                  <a:cubicBezTo>
                    <a:pt x="38477" y="106045"/>
                    <a:pt x="25566" y="110442"/>
                    <a:pt x="14976" y="105135"/>
                  </a:cubicBezTo>
                  <a:cubicBezTo>
                    <a:pt x="4385" y="99837"/>
                    <a:pt x="0" y="86920"/>
                    <a:pt x="5302" y="76329"/>
                  </a:cubicBezTo>
                  <a:lnTo>
                    <a:pt x="37334" y="12480"/>
                  </a:lnTo>
                  <a:cubicBezTo>
                    <a:pt x="39984" y="7186"/>
                    <a:pt x="44595" y="3465"/>
                    <a:pt x="49802" y="1732"/>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9" name="Shape 281"/>
            <p:cNvSpPr/>
            <p:nvPr userDrawn="1"/>
          </p:nvSpPr>
          <p:spPr>
            <a:xfrm>
              <a:off x="4273748" y="3359305"/>
              <a:ext cx="80906" cy="110435"/>
            </a:xfrm>
            <a:custGeom>
              <a:avLst/>
              <a:gdLst/>
              <a:ahLst/>
              <a:cxnLst/>
              <a:rect l="0" t="0" r="0" b="0"/>
              <a:pathLst>
                <a:path w="80906" h="110435">
                  <a:moveTo>
                    <a:pt x="49591" y="1732"/>
                  </a:moveTo>
                  <a:cubicBezTo>
                    <a:pt x="54799" y="0"/>
                    <a:pt x="60632" y="155"/>
                    <a:pt x="65930" y="2808"/>
                  </a:cubicBezTo>
                  <a:cubicBezTo>
                    <a:pt x="76520" y="8113"/>
                    <a:pt x="80906" y="21024"/>
                    <a:pt x="75603" y="31614"/>
                  </a:cubicBezTo>
                  <a:cubicBezTo>
                    <a:pt x="75603" y="31614"/>
                    <a:pt x="43573" y="95463"/>
                    <a:pt x="43573" y="95463"/>
                  </a:cubicBezTo>
                  <a:cubicBezTo>
                    <a:pt x="38266" y="106052"/>
                    <a:pt x="25355" y="110435"/>
                    <a:pt x="14765" y="105137"/>
                  </a:cubicBezTo>
                  <a:cubicBezTo>
                    <a:pt x="4175" y="99825"/>
                    <a:pt x="0" y="86920"/>
                    <a:pt x="5306" y="76329"/>
                  </a:cubicBezTo>
                  <a:lnTo>
                    <a:pt x="37122" y="12481"/>
                  </a:lnTo>
                  <a:cubicBezTo>
                    <a:pt x="39774" y="7186"/>
                    <a:pt x="44384" y="3465"/>
                    <a:pt x="49591" y="1732"/>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10" name="Shape 282"/>
            <p:cNvSpPr/>
            <p:nvPr userDrawn="1"/>
          </p:nvSpPr>
          <p:spPr>
            <a:xfrm>
              <a:off x="4222584" y="3333722"/>
              <a:ext cx="80906" cy="110443"/>
            </a:xfrm>
            <a:custGeom>
              <a:avLst/>
              <a:gdLst/>
              <a:ahLst/>
              <a:cxnLst/>
              <a:rect l="0" t="0" r="0" b="0"/>
              <a:pathLst>
                <a:path w="80906" h="110443">
                  <a:moveTo>
                    <a:pt x="49591" y="1734"/>
                  </a:moveTo>
                  <a:cubicBezTo>
                    <a:pt x="54799" y="0"/>
                    <a:pt x="60634" y="159"/>
                    <a:pt x="65929" y="2808"/>
                  </a:cubicBezTo>
                  <a:cubicBezTo>
                    <a:pt x="76520" y="8114"/>
                    <a:pt x="80906" y="21025"/>
                    <a:pt x="75603" y="31616"/>
                  </a:cubicBezTo>
                  <a:cubicBezTo>
                    <a:pt x="75603" y="31616"/>
                    <a:pt x="43571" y="95463"/>
                    <a:pt x="43572" y="95463"/>
                  </a:cubicBezTo>
                  <a:cubicBezTo>
                    <a:pt x="38270" y="106054"/>
                    <a:pt x="25355" y="110443"/>
                    <a:pt x="14765" y="105137"/>
                  </a:cubicBezTo>
                  <a:cubicBezTo>
                    <a:pt x="4174" y="99838"/>
                    <a:pt x="0" y="86921"/>
                    <a:pt x="5306" y="76331"/>
                  </a:cubicBezTo>
                  <a:lnTo>
                    <a:pt x="37338" y="12481"/>
                  </a:lnTo>
                  <a:cubicBezTo>
                    <a:pt x="39990" y="7187"/>
                    <a:pt x="44383" y="3466"/>
                    <a:pt x="49591" y="1734"/>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11" name="Shape 283"/>
            <p:cNvSpPr/>
            <p:nvPr userDrawn="1"/>
          </p:nvSpPr>
          <p:spPr>
            <a:xfrm>
              <a:off x="4211336" y="3174867"/>
              <a:ext cx="393491" cy="361781"/>
            </a:xfrm>
            <a:custGeom>
              <a:avLst/>
              <a:gdLst/>
              <a:ahLst/>
              <a:cxnLst/>
              <a:rect l="0" t="0" r="0" b="0"/>
              <a:pathLst>
                <a:path w="393491" h="361781">
                  <a:moveTo>
                    <a:pt x="71373" y="0"/>
                  </a:moveTo>
                  <a:cubicBezTo>
                    <a:pt x="130171" y="0"/>
                    <a:pt x="228736" y="0"/>
                    <a:pt x="228736" y="0"/>
                  </a:cubicBezTo>
                  <a:lnTo>
                    <a:pt x="171552" y="56754"/>
                  </a:lnTo>
                  <a:cubicBezTo>
                    <a:pt x="171552" y="56754"/>
                    <a:pt x="167467" y="124687"/>
                    <a:pt x="178860" y="136080"/>
                  </a:cubicBezTo>
                  <a:cubicBezTo>
                    <a:pt x="189808" y="147028"/>
                    <a:pt x="256468" y="142960"/>
                    <a:pt x="256468" y="142960"/>
                  </a:cubicBezTo>
                  <a:lnTo>
                    <a:pt x="299249" y="103190"/>
                  </a:lnTo>
                  <a:lnTo>
                    <a:pt x="385885" y="257328"/>
                  </a:lnTo>
                  <a:cubicBezTo>
                    <a:pt x="393491" y="271172"/>
                    <a:pt x="390910" y="288851"/>
                    <a:pt x="377071" y="296455"/>
                  </a:cubicBezTo>
                  <a:cubicBezTo>
                    <a:pt x="366950" y="302011"/>
                    <a:pt x="349997" y="293500"/>
                    <a:pt x="338590" y="283126"/>
                  </a:cubicBezTo>
                  <a:lnTo>
                    <a:pt x="333001" y="286135"/>
                  </a:lnTo>
                  <a:cubicBezTo>
                    <a:pt x="335057" y="301264"/>
                    <a:pt x="332114" y="320148"/>
                    <a:pt x="322037" y="325691"/>
                  </a:cubicBezTo>
                  <a:cubicBezTo>
                    <a:pt x="308196" y="333294"/>
                    <a:pt x="290731" y="328141"/>
                    <a:pt x="283125" y="314297"/>
                  </a:cubicBezTo>
                  <a:lnTo>
                    <a:pt x="276890" y="316878"/>
                  </a:lnTo>
                  <a:cubicBezTo>
                    <a:pt x="279620" y="331615"/>
                    <a:pt x="278581" y="348985"/>
                    <a:pt x="268937" y="354283"/>
                  </a:cubicBezTo>
                  <a:cubicBezTo>
                    <a:pt x="255289" y="361781"/>
                    <a:pt x="238219" y="356945"/>
                    <a:pt x="230456" y="343535"/>
                  </a:cubicBezTo>
                  <a:cubicBezTo>
                    <a:pt x="230456" y="343534"/>
                    <a:pt x="259692" y="286135"/>
                    <a:pt x="259692" y="286135"/>
                  </a:cubicBezTo>
                  <a:cubicBezTo>
                    <a:pt x="273838" y="257896"/>
                    <a:pt x="262353" y="223533"/>
                    <a:pt x="234111" y="209389"/>
                  </a:cubicBezTo>
                  <a:lnTo>
                    <a:pt x="93515" y="139090"/>
                  </a:lnTo>
                  <a:cubicBezTo>
                    <a:pt x="65277" y="124954"/>
                    <a:pt x="30912" y="136435"/>
                    <a:pt x="16768" y="164673"/>
                  </a:cubicBezTo>
                  <a:lnTo>
                    <a:pt x="0" y="200144"/>
                  </a:lnTo>
                  <a:cubicBezTo>
                    <a:pt x="0" y="162725"/>
                    <a:pt x="0" y="68263"/>
                    <a:pt x="0" y="42781"/>
                  </a:cubicBezTo>
                  <a:cubicBezTo>
                    <a:pt x="0" y="23485"/>
                    <a:pt x="42412" y="0"/>
                    <a:pt x="71373"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12" name="Shape 284"/>
            <p:cNvSpPr/>
            <p:nvPr userDrawn="1"/>
          </p:nvSpPr>
          <p:spPr>
            <a:xfrm>
              <a:off x="4410287" y="3174771"/>
              <a:ext cx="261531" cy="243450"/>
            </a:xfrm>
            <a:custGeom>
              <a:avLst/>
              <a:gdLst/>
              <a:ahLst/>
              <a:cxnLst/>
              <a:rect l="0" t="0" r="0" b="0"/>
              <a:pathLst>
                <a:path w="261531" h="243450">
                  <a:moveTo>
                    <a:pt x="141990" y="78"/>
                  </a:moveTo>
                  <a:cubicBezTo>
                    <a:pt x="153314" y="103"/>
                    <a:pt x="164807" y="172"/>
                    <a:pt x="175325" y="310"/>
                  </a:cubicBezTo>
                  <a:cubicBezTo>
                    <a:pt x="209879" y="751"/>
                    <a:pt x="232473" y="31021"/>
                    <a:pt x="238313" y="36857"/>
                  </a:cubicBezTo>
                  <a:cubicBezTo>
                    <a:pt x="244597" y="43140"/>
                    <a:pt x="261531" y="71899"/>
                    <a:pt x="261531" y="71899"/>
                  </a:cubicBezTo>
                  <a:cubicBezTo>
                    <a:pt x="261531" y="100493"/>
                    <a:pt x="261514" y="142354"/>
                    <a:pt x="261531" y="229047"/>
                  </a:cubicBezTo>
                  <a:cubicBezTo>
                    <a:pt x="261531" y="243344"/>
                    <a:pt x="218535" y="243450"/>
                    <a:pt x="218535" y="243450"/>
                  </a:cubicBezTo>
                  <a:lnTo>
                    <a:pt x="118140" y="57494"/>
                  </a:lnTo>
                  <a:lnTo>
                    <a:pt x="46984" y="114679"/>
                  </a:lnTo>
                  <a:cubicBezTo>
                    <a:pt x="46984" y="114679"/>
                    <a:pt x="21421" y="118569"/>
                    <a:pt x="11082" y="108229"/>
                  </a:cubicBezTo>
                  <a:cubicBezTo>
                    <a:pt x="0" y="97150"/>
                    <a:pt x="4202" y="71899"/>
                    <a:pt x="4202" y="71899"/>
                  </a:cubicBezTo>
                  <a:lnTo>
                    <a:pt x="18391" y="57494"/>
                  </a:lnTo>
                  <a:lnTo>
                    <a:pt x="75575" y="310"/>
                  </a:lnTo>
                  <a:cubicBezTo>
                    <a:pt x="75575" y="310"/>
                    <a:pt x="108019" y="0"/>
                    <a:pt x="141990" y="78"/>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13" name="Shape 285"/>
            <p:cNvSpPr/>
            <p:nvPr userDrawn="1"/>
          </p:nvSpPr>
          <p:spPr>
            <a:xfrm>
              <a:off x="2781400" y="0"/>
              <a:ext cx="3747372" cy="2489975"/>
            </a:xfrm>
            <a:custGeom>
              <a:avLst/>
              <a:gdLst/>
              <a:ahLst/>
              <a:cxnLst/>
              <a:rect l="0" t="0" r="0" b="0"/>
              <a:pathLst>
                <a:path w="3747372" h="2489975">
                  <a:moveTo>
                    <a:pt x="0" y="0"/>
                  </a:moveTo>
                  <a:lnTo>
                    <a:pt x="3747372" y="0"/>
                  </a:lnTo>
                  <a:lnTo>
                    <a:pt x="3740124" y="165452"/>
                  </a:lnTo>
                  <a:cubicBezTo>
                    <a:pt x="3725179" y="334756"/>
                    <a:pt x="3687230" y="504673"/>
                    <a:pt x="3622891" y="671246"/>
                  </a:cubicBezTo>
                  <a:cubicBezTo>
                    <a:pt x="3297714" y="1513125"/>
                    <a:pt x="2431504" y="1986182"/>
                    <a:pt x="1574818" y="1846876"/>
                  </a:cubicBezTo>
                  <a:lnTo>
                    <a:pt x="910231" y="2489975"/>
                  </a:lnTo>
                  <a:lnTo>
                    <a:pt x="839514" y="1559318"/>
                  </a:lnTo>
                  <a:cubicBezTo>
                    <a:pt x="344157" y="1232264"/>
                    <a:pt x="40077" y="691213"/>
                    <a:pt x="3594" y="112659"/>
                  </a:cubicBezTo>
                  <a:lnTo>
                    <a:pt x="0" y="0"/>
                  </a:lnTo>
                  <a:close/>
                </a:path>
              </a:pathLst>
            </a:custGeom>
            <a:solidFill>
              <a:schemeClr val="accent6"/>
            </a:solidFill>
            <a:ln w="0" cap="flat">
              <a:miter lim="127000"/>
            </a:ln>
          </p:spPr>
          <p:style>
            <a:lnRef idx="0">
              <a:srgbClr val="000000">
                <a:alpha val="0"/>
              </a:srgbClr>
            </a:lnRef>
            <a:fillRef idx="1">
              <a:srgbClr val="B9B9B9"/>
            </a:fillRef>
            <a:effectRef idx="0">
              <a:scrgbClr r="0" g="0" b="0"/>
            </a:effectRef>
            <a:fontRef idx="none"/>
          </p:style>
          <p:txBody>
            <a:bodyPr/>
            <a:lstStyle/>
            <a:p>
              <a:endParaRPr lang="en-GB"/>
            </a:p>
          </p:txBody>
        </p:sp>
        <p:sp>
          <p:nvSpPr>
            <p:cNvPr id="14" name="Shape 286"/>
            <p:cNvSpPr/>
            <p:nvPr userDrawn="1"/>
          </p:nvSpPr>
          <p:spPr>
            <a:xfrm>
              <a:off x="4163344" y="516761"/>
              <a:ext cx="2534727" cy="3057879"/>
            </a:xfrm>
            <a:custGeom>
              <a:avLst/>
              <a:gdLst/>
              <a:ahLst/>
              <a:cxnLst/>
              <a:rect l="0" t="0" r="0" b="0"/>
              <a:pathLst>
                <a:path w="2534727" h="3057879">
                  <a:moveTo>
                    <a:pt x="1290362" y="13284"/>
                  </a:moveTo>
                  <a:cubicBezTo>
                    <a:pt x="1983486" y="26569"/>
                    <a:pt x="2534727" y="599013"/>
                    <a:pt x="2521443" y="1292138"/>
                  </a:cubicBezTo>
                  <a:cubicBezTo>
                    <a:pt x="2509864" y="1896218"/>
                    <a:pt x="2073216" y="2392391"/>
                    <a:pt x="1502422" y="2501121"/>
                  </a:cubicBezTo>
                  <a:lnTo>
                    <a:pt x="1232008" y="3057879"/>
                  </a:lnTo>
                  <a:lnTo>
                    <a:pt x="974150" y="2488656"/>
                  </a:lnTo>
                  <a:cubicBezTo>
                    <a:pt x="412612" y="2354741"/>
                    <a:pt x="0" y="1844848"/>
                    <a:pt x="11516" y="1244031"/>
                  </a:cubicBezTo>
                  <a:cubicBezTo>
                    <a:pt x="24801" y="550907"/>
                    <a:pt x="597239" y="0"/>
                    <a:pt x="1290362" y="13284"/>
                  </a:cubicBezTo>
                  <a:close/>
                </a:path>
              </a:pathLst>
            </a:custGeom>
            <a:solidFill>
              <a:schemeClr val="accent5"/>
            </a:solidFill>
            <a:ln w="0" cap="flat">
              <a:miter lim="127000"/>
            </a:ln>
          </p:spPr>
          <p:style>
            <a:lnRef idx="0">
              <a:srgbClr val="000000">
                <a:alpha val="0"/>
              </a:srgbClr>
            </a:lnRef>
            <a:fillRef idx="1">
              <a:srgbClr val="999999"/>
            </a:fillRef>
            <a:effectRef idx="0">
              <a:scrgbClr r="0" g="0" b="0"/>
            </a:effectRef>
            <a:fontRef idx="none"/>
          </p:style>
          <p:txBody>
            <a:bodyPr/>
            <a:lstStyle/>
            <a:p>
              <a:endParaRPr lang="en-GB"/>
            </a:p>
          </p:txBody>
        </p:sp>
        <p:sp>
          <p:nvSpPr>
            <p:cNvPr id="15" name="Shape 287"/>
            <p:cNvSpPr/>
            <p:nvPr userDrawn="1"/>
          </p:nvSpPr>
          <p:spPr>
            <a:xfrm>
              <a:off x="5155798" y="1224280"/>
              <a:ext cx="197648" cy="359082"/>
            </a:xfrm>
            <a:custGeom>
              <a:avLst/>
              <a:gdLst/>
              <a:ahLst/>
              <a:cxnLst/>
              <a:rect l="0" t="0" r="0" b="0"/>
              <a:pathLst>
                <a:path w="197648" h="359082">
                  <a:moveTo>
                    <a:pt x="197648" y="0"/>
                  </a:moveTo>
                  <a:lnTo>
                    <a:pt x="197648" y="68684"/>
                  </a:lnTo>
                  <a:lnTo>
                    <a:pt x="156155" y="76620"/>
                  </a:lnTo>
                  <a:cubicBezTo>
                    <a:pt x="142751" y="82006"/>
                    <a:pt x="130180" y="90111"/>
                    <a:pt x="119286" y="100938"/>
                  </a:cubicBezTo>
                  <a:cubicBezTo>
                    <a:pt x="75711" y="144223"/>
                    <a:pt x="75480" y="214631"/>
                    <a:pt x="118740" y="258206"/>
                  </a:cubicBezTo>
                  <a:cubicBezTo>
                    <a:pt x="140376" y="279994"/>
                    <a:pt x="168796" y="290942"/>
                    <a:pt x="197254" y="291033"/>
                  </a:cubicBezTo>
                  <a:lnTo>
                    <a:pt x="197648" y="290958"/>
                  </a:lnTo>
                  <a:lnTo>
                    <a:pt x="197648" y="359082"/>
                  </a:lnTo>
                  <a:lnTo>
                    <a:pt x="177905" y="358568"/>
                  </a:lnTo>
                  <a:cubicBezTo>
                    <a:pt x="138456" y="354279"/>
                    <a:pt x="100173" y="336962"/>
                    <a:pt x="70022" y="306610"/>
                  </a:cubicBezTo>
                  <a:cubicBezTo>
                    <a:pt x="0" y="236103"/>
                    <a:pt x="400" y="122240"/>
                    <a:pt x="70882" y="52220"/>
                  </a:cubicBezTo>
                  <a:cubicBezTo>
                    <a:pt x="97318" y="25962"/>
                    <a:pt x="129855" y="9602"/>
                    <a:pt x="163892" y="3126"/>
                  </a:cubicBezTo>
                  <a:lnTo>
                    <a:pt x="197648"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16" name="Shape 288"/>
            <p:cNvSpPr/>
            <p:nvPr userDrawn="1"/>
          </p:nvSpPr>
          <p:spPr>
            <a:xfrm>
              <a:off x="5353446" y="1224224"/>
              <a:ext cx="301162" cy="482884"/>
            </a:xfrm>
            <a:custGeom>
              <a:avLst/>
              <a:gdLst/>
              <a:ahLst/>
              <a:cxnLst/>
              <a:rect l="0" t="0" r="0" b="0"/>
              <a:pathLst>
                <a:path w="301162" h="482884">
                  <a:moveTo>
                    <a:pt x="610" y="0"/>
                  </a:moveTo>
                  <a:cubicBezTo>
                    <a:pt x="46644" y="149"/>
                    <a:pt x="92615" y="17860"/>
                    <a:pt x="127614" y="53100"/>
                  </a:cubicBezTo>
                  <a:cubicBezTo>
                    <a:pt x="187930" y="113854"/>
                    <a:pt x="195850" y="206706"/>
                    <a:pt x="151863" y="276072"/>
                  </a:cubicBezTo>
                  <a:lnTo>
                    <a:pt x="301162" y="426547"/>
                  </a:lnTo>
                  <a:lnTo>
                    <a:pt x="244436" y="482884"/>
                  </a:lnTo>
                  <a:lnTo>
                    <a:pt x="95138" y="332409"/>
                  </a:lnTo>
                  <a:cubicBezTo>
                    <a:pt x="69026" y="348732"/>
                    <a:pt x="39651" y="357729"/>
                    <a:pt x="9954" y="359398"/>
                  </a:cubicBezTo>
                  <a:lnTo>
                    <a:pt x="0" y="359139"/>
                  </a:lnTo>
                  <a:lnTo>
                    <a:pt x="0" y="291014"/>
                  </a:lnTo>
                  <a:lnTo>
                    <a:pt x="41479" y="283081"/>
                  </a:lnTo>
                  <a:cubicBezTo>
                    <a:pt x="54884" y="277696"/>
                    <a:pt x="67455" y="269594"/>
                    <a:pt x="78349" y="258773"/>
                  </a:cubicBezTo>
                  <a:cubicBezTo>
                    <a:pt x="121936" y="215489"/>
                    <a:pt x="122178" y="145079"/>
                    <a:pt x="78894" y="101504"/>
                  </a:cubicBezTo>
                  <a:cubicBezTo>
                    <a:pt x="57258" y="79717"/>
                    <a:pt x="28838" y="68762"/>
                    <a:pt x="380" y="68668"/>
                  </a:cubicBezTo>
                  <a:lnTo>
                    <a:pt x="0" y="68741"/>
                  </a:lnTo>
                  <a:lnTo>
                    <a:pt x="0" y="56"/>
                  </a:lnTo>
                  <a:lnTo>
                    <a:pt x="61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17" name="Shape 289"/>
            <p:cNvSpPr/>
            <p:nvPr userDrawn="1"/>
          </p:nvSpPr>
          <p:spPr>
            <a:xfrm>
              <a:off x="5785377" y="1227"/>
              <a:ext cx="2585403" cy="1231966"/>
            </a:xfrm>
            <a:custGeom>
              <a:avLst/>
              <a:gdLst/>
              <a:ahLst/>
              <a:cxnLst/>
              <a:rect l="0" t="0" r="0" b="0"/>
              <a:pathLst>
                <a:path w="2585403" h="1231966">
                  <a:moveTo>
                    <a:pt x="0" y="0"/>
                  </a:moveTo>
                  <a:lnTo>
                    <a:pt x="2585403" y="0"/>
                  </a:lnTo>
                  <a:cubicBezTo>
                    <a:pt x="2269504" y="530784"/>
                    <a:pt x="1657835" y="813873"/>
                    <a:pt x="1051802" y="715325"/>
                  </a:cubicBezTo>
                  <a:lnTo>
                    <a:pt x="517897" y="1231966"/>
                  </a:lnTo>
                  <a:lnTo>
                    <a:pt x="461085" y="484312"/>
                  </a:lnTo>
                  <a:cubicBezTo>
                    <a:pt x="269210" y="357628"/>
                    <a:pt x="113556" y="190726"/>
                    <a:pt x="0" y="0"/>
                  </a:cubicBezTo>
                  <a:close/>
                </a:path>
              </a:pathLst>
            </a:custGeom>
            <a:solidFill>
              <a:schemeClr val="accent4"/>
            </a:solidFill>
            <a:ln w="0" cap="flat">
              <a:miter lim="127000"/>
            </a:ln>
          </p:spPr>
          <p:style>
            <a:lnRef idx="0">
              <a:srgbClr val="000000">
                <a:alpha val="0"/>
              </a:srgbClr>
            </a:lnRef>
            <a:fillRef idx="1">
              <a:srgbClr val="3483C9"/>
            </a:fillRef>
            <a:effectRef idx="0">
              <a:scrgbClr r="0" g="0" b="0"/>
            </a:effectRef>
            <a:fontRef idx="none"/>
          </p:style>
          <p:txBody>
            <a:bodyPr/>
            <a:lstStyle/>
            <a:p>
              <a:endParaRPr lang="en-GB"/>
            </a:p>
          </p:txBody>
        </p:sp>
        <p:sp>
          <p:nvSpPr>
            <p:cNvPr id="18" name="Shape 290"/>
            <p:cNvSpPr/>
            <p:nvPr userDrawn="1"/>
          </p:nvSpPr>
          <p:spPr>
            <a:xfrm>
              <a:off x="648600" y="842424"/>
              <a:ext cx="2715536" cy="3015393"/>
            </a:xfrm>
            <a:custGeom>
              <a:avLst/>
              <a:gdLst/>
              <a:ahLst/>
              <a:cxnLst/>
              <a:rect l="0" t="0" r="0" b="0"/>
              <a:pathLst>
                <a:path w="2715536" h="3015393">
                  <a:moveTo>
                    <a:pt x="1377957" y="645"/>
                  </a:moveTo>
                  <a:cubicBezTo>
                    <a:pt x="1962315" y="5158"/>
                    <a:pt x="2482436" y="419059"/>
                    <a:pt x="2599533" y="1014857"/>
                  </a:cubicBezTo>
                  <a:cubicBezTo>
                    <a:pt x="2715536" y="1605088"/>
                    <a:pt x="2397631" y="2179570"/>
                    <a:pt x="1867439" y="2409383"/>
                  </a:cubicBezTo>
                  <a:lnTo>
                    <a:pt x="1712411" y="3015393"/>
                  </a:lnTo>
                  <a:lnTo>
                    <a:pt x="1348880" y="2513687"/>
                  </a:lnTo>
                  <a:cubicBezTo>
                    <a:pt x="767299" y="2505932"/>
                    <a:pt x="250459" y="2092903"/>
                    <a:pt x="133826" y="1499463"/>
                  </a:cubicBezTo>
                  <a:cubicBezTo>
                    <a:pt x="0" y="818551"/>
                    <a:pt x="443661" y="158264"/>
                    <a:pt x="1124573" y="24438"/>
                  </a:cubicBezTo>
                  <a:cubicBezTo>
                    <a:pt x="1209686" y="7710"/>
                    <a:pt x="1294477" y="0"/>
                    <a:pt x="1377957" y="645"/>
                  </a:cubicBezTo>
                  <a:close/>
                </a:path>
              </a:pathLst>
            </a:custGeom>
            <a:solidFill>
              <a:schemeClr val="accent1"/>
            </a:solidFill>
            <a:ln w="0" cap="flat">
              <a:miter lim="127000"/>
            </a:ln>
          </p:spPr>
          <p:style>
            <a:lnRef idx="0">
              <a:srgbClr val="000000">
                <a:alpha val="0"/>
              </a:srgbClr>
            </a:lnRef>
            <a:fillRef idx="1">
              <a:srgbClr val="3197E0"/>
            </a:fillRef>
            <a:effectRef idx="0">
              <a:scrgbClr r="0" g="0" b="0"/>
            </a:effectRef>
            <a:fontRef idx="none"/>
          </p:style>
          <p:txBody>
            <a:bodyPr/>
            <a:lstStyle/>
            <a:p>
              <a:endParaRPr lang="en-GB"/>
            </a:p>
          </p:txBody>
        </p:sp>
        <p:sp>
          <p:nvSpPr>
            <p:cNvPr id="19" name="Shape 291"/>
            <p:cNvSpPr/>
            <p:nvPr userDrawn="1"/>
          </p:nvSpPr>
          <p:spPr>
            <a:xfrm>
              <a:off x="1717554" y="1821759"/>
              <a:ext cx="241657" cy="481879"/>
            </a:xfrm>
            <a:custGeom>
              <a:avLst/>
              <a:gdLst/>
              <a:ahLst/>
              <a:cxnLst/>
              <a:rect l="0" t="0" r="0" b="0"/>
              <a:pathLst>
                <a:path w="241657" h="481879">
                  <a:moveTo>
                    <a:pt x="192798" y="0"/>
                  </a:moveTo>
                  <a:cubicBezTo>
                    <a:pt x="192798" y="0"/>
                    <a:pt x="203526" y="17223"/>
                    <a:pt x="219156" y="44888"/>
                  </a:cubicBezTo>
                  <a:cubicBezTo>
                    <a:pt x="219911" y="44799"/>
                    <a:pt x="222907" y="44687"/>
                    <a:pt x="227246" y="44618"/>
                  </a:cubicBezTo>
                  <a:lnTo>
                    <a:pt x="241657" y="44612"/>
                  </a:lnTo>
                  <a:lnTo>
                    <a:pt x="241657" y="153778"/>
                  </a:lnTo>
                  <a:lnTo>
                    <a:pt x="208991" y="159727"/>
                  </a:lnTo>
                  <a:cubicBezTo>
                    <a:pt x="163744" y="177766"/>
                    <a:pt x="141681" y="229075"/>
                    <a:pt x="159720" y="274328"/>
                  </a:cubicBezTo>
                  <a:cubicBezTo>
                    <a:pt x="173250" y="308268"/>
                    <a:pt x="205493" y="329157"/>
                    <a:pt x="239861" y="329870"/>
                  </a:cubicBezTo>
                  <a:lnTo>
                    <a:pt x="241657" y="329543"/>
                  </a:lnTo>
                  <a:lnTo>
                    <a:pt x="241657" y="438927"/>
                  </a:lnTo>
                  <a:lnTo>
                    <a:pt x="239793" y="438928"/>
                  </a:lnTo>
                  <a:cubicBezTo>
                    <a:pt x="227167" y="438738"/>
                    <a:pt x="212533" y="438055"/>
                    <a:pt x="203230" y="436227"/>
                  </a:cubicBezTo>
                  <a:cubicBezTo>
                    <a:pt x="184283" y="464420"/>
                    <a:pt x="170993" y="481879"/>
                    <a:pt x="170993" y="481879"/>
                  </a:cubicBezTo>
                  <a:lnTo>
                    <a:pt x="114386" y="457547"/>
                  </a:lnTo>
                  <a:cubicBezTo>
                    <a:pt x="114386" y="457547"/>
                    <a:pt x="117979" y="435614"/>
                    <a:pt x="125541" y="402161"/>
                  </a:cubicBezTo>
                  <a:cubicBezTo>
                    <a:pt x="109540" y="390543"/>
                    <a:pt x="95390" y="376613"/>
                    <a:pt x="83499" y="360834"/>
                  </a:cubicBezTo>
                  <a:cubicBezTo>
                    <a:pt x="52600" y="368471"/>
                    <a:pt x="32668" y="372451"/>
                    <a:pt x="32668" y="372451"/>
                  </a:cubicBezTo>
                  <a:lnTo>
                    <a:pt x="0" y="290516"/>
                  </a:lnTo>
                  <a:cubicBezTo>
                    <a:pt x="0" y="290516"/>
                    <a:pt x="17183" y="279739"/>
                    <a:pt x="44834" y="264056"/>
                  </a:cubicBezTo>
                  <a:cubicBezTo>
                    <a:pt x="44528" y="261334"/>
                    <a:pt x="43748" y="222438"/>
                    <a:pt x="47065" y="204840"/>
                  </a:cubicBezTo>
                  <a:cubicBezTo>
                    <a:pt x="18329" y="185672"/>
                    <a:pt x="500" y="172108"/>
                    <a:pt x="500" y="172108"/>
                  </a:cubicBezTo>
                  <a:lnTo>
                    <a:pt x="25386" y="114215"/>
                  </a:lnTo>
                  <a:cubicBezTo>
                    <a:pt x="25386" y="114215"/>
                    <a:pt x="47603" y="117840"/>
                    <a:pt x="81422" y="125488"/>
                  </a:cubicBezTo>
                  <a:cubicBezTo>
                    <a:pt x="93019" y="109525"/>
                    <a:pt x="106905" y="95413"/>
                    <a:pt x="122648" y="83548"/>
                  </a:cubicBezTo>
                  <a:cubicBezTo>
                    <a:pt x="114930" y="52611"/>
                    <a:pt x="110863" y="32669"/>
                    <a:pt x="110863" y="32669"/>
                  </a:cubicBezTo>
                  <a:lnTo>
                    <a:pt x="192798"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0" name="Shape 292"/>
            <p:cNvSpPr/>
            <p:nvPr userDrawn="1"/>
          </p:nvSpPr>
          <p:spPr>
            <a:xfrm>
              <a:off x="1959210" y="1822147"/>
              <a:ext cx="241657" cy="482933"/>
            </a:xfrm>
            <a:custGeom>
              <a:avLst/>
              <a:gdLst/>
              <a:ahLst/>
              <a:cxnLst/>
              <a:rect l="0" t="0" r="0" b="0"/>
              <a:pathLst>
                <a:path w="241657" h="482933">
                  <a:moveTo>
                    <a:pt x="69281" y="0"/>
                  </a:moveTo>
                  <a:lnTo>
                    <a:pt x="127163" y="24891"/>
                  </a:lnTo>
                  <a:cubicBezTo>
                    <a:pt x="127163" y="24891"/>
                    <a:pt x="123500" y="46943"/>
                    <a:pt x="115793" y="80589"/>
                  </a:cubicBezTo>
                  <a:cubicBezTo>
                    <a:pt x="132014" y="92282"/>
                    <a:pt x="146342" y="106351"/>
                    <a:pt x="158373" y="122315"/>
                  </a:cubicBezTo>
                  <a:cubicBezTo>
                    <a:pt x="189169" y="114581"/>
                    <a:pt x="208989" y="110471"/>
                    <a:pt x="208989" y="110471"/>
                  </a:cubicBezTo>
                  <a:lnTo>
                    <a:pt x="241657" y="192417"/>
                  </a:lnTo>
                  <a:cubicBezTo>
                    <a:pt x="241657" y="192417"/>
                    <a:pt x="224521" y="203000"/>
                    <a:pt x="196957" y="218501"/>
                  </a:cubicBezTo>
                  <a:cubicBezTo>
                    <a:pt x="197313" y="221620"/>
                    <a:pt x="198076" y="260860"/>
                    <a:pt x="194844" y="278115"/>
                  </a:cubicBezTo>
                  <a:cubicBezTo>
                    <a:pt x="223252" y="297067"/>
                    <a:pt x="240887" y="310384"/>
                    <a:pt x="240887" y="310384"/>
                  </a:cubicBezTo>
                  <a:lnTo>
                    <a:pt x="216551" y="366997"/>
                  </a:lnTo>
                  <a:cubicBezTo>
                    <a:pt x="216551" y="366997"/>
                    <a:pt x="194897" y="363404"/>
                    <a:pt x="161756" y="355928"/>
                  </a:cubicBezTo>
                  <a:cubicBezTo>
                    <a:pt x="149876" y="372665"/>
                    <a:pt x="135461" y="387392"/>
                    <a:pt x="119079" y="399719"/>
                  </a:cubicBezTo>
                  <a:cubicBezTo>
                    <a:pt x="126759" y="430483"/>
                    <a:pt x="130793" y="450264"/>
                    <a:pt x="130793" y="450264"/>
                  </a:cubicBezTo>
                  <a:lnTo>
                    <a:pt x="48860" y="482933"/>
                  </a:lnTo>
                  <a:cubicBezTo>
                    <a:pt x="48860" y="482933"/>
                    <a:pt x="38204" y="465830"/>
                    <a:pt x="22646" y="438281"/>
                  </a:cubicBezTo>
                  <a:cubicBezTo>
                    <a:pt x="22012" y="438353"/>
                    <a:pt x="19041" y="438466"/>
                    <a:pt x="14651" y="438536"/>
                  </a:cubicBezTo>
                  <a:lnTo>
                    <a:pt x="0" y="438540"/>
                  </a:lnTo>
                  <a:lnTo>
                    <a:pt x="0" y="329155"/>
                  </a:lnTo>
                  <a:lnTo>
                    <a:pt x="32665" y="323206"/>
                  </a:lnTo>
                  <a:cubicBezTo>
                    <a:pt x="77914" y="305167"/>
                    <a:pt x="99975" y="253858"/>
                    <a:pt x="81936" y="208605"/>
                  </a:cubicBezTo>
                  <a:cubicBezTo>
                    <a:pt x="68407" y="174665"/>
                    <a:pt x="36164" y="153776"/>
                    <a:pt x="1796" y="153063"/>
                  </a:cubicBezTo>
                  <a:lnTo>
                    <a:pt x="0" y="153390"/>
                  </a:lnTo>
                  <a:lnTo>
                    <a:pt x="0" y="44224"/>
                  </a:lnTo>
                  <a:lnTo>
                    <a:pt x="1732" y="44224"/>
                  </a:lnTo>
                  <a:cubicBezTo>
                    <a:pt x="13978" y="44396"/>
                    <a:pt x="27994" y="45012"/>
                    <a:pt x="36580" y="46609"/>
                  </a:cubicBezTo>
                  <a:cubicBezTo>
                    <a:pt x="55760" y="17868"/>
                    <a:pt x="69281" y="0"/>
                    <a:pt x="69281"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1" name="Shape 293"/>
            <p:cNvSpPr/>
            <p:nvPr userDrawn="1"/>
          </p:nvSpPr>
          <p:spPr>
            <a:xfrm>
              <a:off x="5822090" y="580719"/>
              <a:ext cx="2259851" cy="2260588"/>
            </a:xfrm>
            <a:custGeom>
              <a:avLst/>
              <a:gdLst/>
              <a:ahLst/>
              <a:cxnLst/>
              <a:rect l="0" t="0" r="0" b="0"/>
              <a:pathLst>
                <a:path w="2259851" h="2260588">
                  <a:moveTo>
                    <a:pt x="1120105" y="2350"/>
                  </a:moveTo>
                  <a:cubicBezTo>
                    <a:pt x="1282029" y="3418"/>
                    <a:pt x="1446013" y="43748"/>
                    <a:pt x="1597769" y="127457"/>
                  </a:cubicBezTo>
                  <a:cubicBezTo>
                    <a:pt x="2083392" y="395324"/>
                    <a:pt x="2259851" y="1005913"/>
                    <a:pt x="1991984" y="1491537"/>
                  </a:cubicBezTo>
                  <a:cubicBezTo>
                    <a:pt x="1759790" y="1912486"/>
                    <a:pt x="1270037" y="2100886"/>
                    <a:pt x="827377" y="1969212"/>
                  </a:cubicBezTo>
                  <a:lnTo>
                    <a:pt x="421146" y="2260588"/>
                  </a:lnTo>
                  <a:lnTo>
                    <a:pt x="456319" y="1766676"/>
                  </a:lnTo>
                  <a:cubicBezTo>
                    <a:pt x="104242" y="1463158"/>
                    <a:pt x="0" y="944780"/>
                    <a:pt x="233456" y="521542"/>
                  </a:cubicBezTo>
                  <a:cubicBezTo>
                    <a:pt x="417614" y="187676"/>
                    <a:pt x="763874" y="0"/>
                    <a:pt x="1120105" y="2350"/>
                  </a:cubicBezTo>
                  <a:close/>
                </a:path>
              </a:pathLst>
            </a:custGeom>
            <a:solidFill>
              <a:schemeClr val="accent1"/>
            </a:solidFill>
            <a:ln w="0" cap="flat">
              <a:miter lim="127000"/>
            </a:ln>
          </p:spPr>
          <p:style>
            <a:lnRef idx="0">
              <a:srgbClr val="000000">
                <a:alpha val="0"/>
              </a:srgbClr>
            </a:lnRef>
            <a:fillRef idx="1">
              <a:srgbClr val="3197E0"/>
            </a:fillRef>
            <a:effectRef idx="0">
              <a:scrgbClr r="0" g="0" b="0"/>
            </a:effectRef>
            <a:fontRef idx="none"/>
          </p:style>
          <p:txBody>
            <a:bodyPr/>
            <a:lstStyle/>
            <a:p>
              <a:endParaRPr lang="en-GB"/>
            </a:p>
          </p:txBody>
        </p:sp>
        <p:sp>
          <p:nvSpPr>
            <p:cNvPr id="22" name="Shape 294"/>
            <p:cNvSpPr/>
            <p:nvPr userDrawn="1"/>
          </p:nvSpPr>
          <p:spPr>
            <a:xfrm>
              <a:off x="6800107" y="1640034"/>
              <a:ext cx="48746" cy="111417"/>
            </a:xfrm>
            <a:custGeom>
              <a:avLst/>
              <a:gdLst/>
              <a:ahLst/>
              <a:cxnLst/>
              <a:rect l="0" t="0" r="0" b="0"/>
              <a:pathLst>
                <a:path w="48746" h="111417">
                  <a:moveTo>
                    <a:pt x="27855" y="0"/>
                  </a:moveTo>
                  <a:cubicBezTo>
                    <a:pt x="27855" y="0"/>
                    <a:pt x="34818" y="0"/>
                    <a:pt x="41781" y="0"/>
                  </a:cubicBezTo>
                  <a:lnTo>
                    <a:pt x="48746" y="0"/>
                  </a:lnTo>
                  <a:lnTo>
                    <a:pt x="48746" y="27850"/>
                  </a:lnTo>
                  <a:lnTo>
                    <a:pt x="27855" y="111417"/>
                  </a:lnTo>
                  <a:lnTo>
                    <a:pt x="0" y="111417"/>
                  </a:lnTo>
                  <a:lnTo>
                    <a:pt x="27855"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3" name="Shape 295"/>
            <p:cNvSpPr/>
            <p:nvPr userDrawn="1"/>
          </p:nvSpPr>
          <p:spPr>
            <a:xfrm>
              <a:off x="6786180" y="1347563"/>
              <a:ext cx="62673" cy="278544"/>
            </a:xfrm>
            <a:custGeom>
              <a:avLst/>
              <a:gdLst/>
              <a:ahLst/>
              <a:cxnLst/>
              <a:rect l="0" t="0" r="0" b="0"/>
              <a:pathLst>
                <a:path w="62673" h="278544">
                  <a:moveTo>
                    <a:pt x="0" y="0"/>
                  </a:moveTo>
                  <a:lnTo>
                    <a:pt x="62673" y="0"/>
                  </a:lnTo>
                  <a:lnTo>
                    <a:pt x="62673" y="181054"/>
                  </a:lnTo>
                  <a:lnTo>
                    <a:pt x="41782" y="181054"/>
                  </a:lnTo>
                  <a:lnTo>
                    <a:pt x="41782" y="236762"/>
                  </a:lnTo>
                  <a:lnTo>
                    <a:pt x="62673" y="236762"/>
                  </a:lnTo>
                  <a:lnTo>
                    <a:pt x="62673" y="278544"/>
                  </a:lnTo>
                  <a:lnTo>
                    <a:pt x="52227" y="278544"/>
                  </a:lnTo>
                  <a:cubicBezTo>
                    <a:pt x="20891" y="278544"/>
                    <a:pt x="0" y="278544"/>
                    <a:pt x="0" y="278544"/>
                  </a:cubicBez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4" name="Shape 296"/>
            <p:cNvSpPr/>
            <p:nvPr userDrawn="1"/>
          </p:nvSpPr>
          <p:spPr>
            <a:xfrm>
              <a:off x="6772254" y="1305781"/>
              <a:ext cx="76599" cy="27855"/>
            </a:xfrm>
            <a:custGeom>
              <a:avLst/>
              <a:gdLst/>
              <a:ahLst/>
              <a:cxnLst/>
              <a:rect l="0" t="0" r="0" b="0"/>
              <a:pathLst>
                <a:path w="76599" h="27855">
                  <a:moveTo>
                    <a:pt x="13926" y="0"/>
                  </a:moveTo>
                  <a:lnTo>
                    <a:pt x="76599" y="0"/>
                  </a:lnTo>
                  <a:lnTo>
                    <a:pt x="76599" y="27855"/>
                  </a:lnTo>
                  <a:lnTo>
                    <a:pt x="13926" y="27855"/>
                  </a:lnTo>
                  <a:cubicBezTo>
                    <a:pt x="6235" y="27855"/>
                    <a:pt x="0" y="21619"/>
                    <a:pt x="0" y="13928"/>
                  </a:cubicBezTo>
                  <a:cubicBezTo>
                    <a:pt x="0" y="6237"/>
                    <a:pt x="6235" y="0"/>
                    <a:pt x="13926"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5" name="Shape 297"/>
            <p:cNvSpPr/>
            <p:nvPr userDrawn="1"/>
          </p:nvSpPr>
          <p:spPr>
            <a:xfrm>
              <a:off x="6848853" y="1640034"/>
              <a:ext cx="6962" cy="27850"/>
            </a:xfrm>
            <a:custGeom>
              <a:avLst/>
              <a:gdLst/>
              <a:ahLst/>
              <a:cxnLst/>
              <a:rect l="0" t="0" r="0" b="0"/>
              <a:pathLst>
                <a:path w="6962" h="27850">
                  <a:moveTo>
                    <a:pt x="0" y="0"/>
                  </a:moveTo>
                  <a:lnTo>
                    <a:pt x="2610" y="0"/>
                  </a:lnTo>
                  <a:cubicBezTo>
                    <a:pt x="5221" y="0"/>
                    <a:pt x="6962" y="0"/>
                    <a:pt x="6962" y="0"/>
                  </a:cubicBezTo>
                  <a:lnTo>
                    <a:pt x="0" y="27850"/>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6" name="Shape 298"/>
            <p:cNvSpPr/>
            <p:nvPr userDrawn="1"/>
          </p:nvSpPr>
          <p:spPr>
            <a:xfrm>
              <a:off x="6848853" y="1347563"/>
              <a:ext cx="69635" cy="278544"/>
            </a:xfrm>
            <a:custGeom>
              <a:avLst/>
              <a:gdLst/>
              <a:ahLst/>
              <a:cxnLst/>
              <a:rect l="0" t="0" r="0" b="0"/>
              <a:pathLst>
                <a:path w="69635" h="278544">
                  <a:moveTo>
                    <a:pt x="0" y="0"/>
                  </a:moveTo>
                  <a:lnTo>
                    <a:pt x="69635" y="0"/>
                  </a:lnTo>
                  <a:lnTo>
                    <a:pt x="69635" y="97490"/>
                  </a:lnTo>
                  <a:lnTo>
                    <a:pt x="48744" y="97490"/>
                  </a:lnTo>
                  <a:lnTo>
                    <a:pt x="48744" y="236762"/>
                  </a:lnTo>
                  <a:lnTo>
                    <a:pt x="69635" y="236762"/>
                  </a:lnTo>
                  <a:lnTo>
                    <a:pt x="69635" y="278544"/>
                  </a:lnTo>
                  <a:lnTo>
                    <a:pt x="43087" y="278544"/>
                  </a:lnTo>
                  <a:lnTo>
                    <a:pt x="0" y="278544"/>
                  </a:lnTo>
                  <a:lnTo>
                    <a:pt x="0" y="236762"/>
                  </a:lnTo>
                  <a:lnTo>
                    <a:pt x="20891" y="236762"/>
                  </a:lnTo>
                  <a:cubicBezTo>
                    <a:pt x="20891" y="236762"/>
                    <a:pt x="20891" y="181054"/>
                    <a:pt x="20891" y="181054"/>
                  </a:cubicBezTo>
                  <a:lnTo>
                    <a:pt x="0" y="181054"/>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7" name="Shape 3896"/>
            <p:cNvSpPr/>
            <p:nvPr userDrawn="1"/>
          </p:nvSpPr>
          <p:spPr>
            <a:xfrm>
              <a:off x="6848853" y="1305781"/>
              <a:ext cx="69635" cy="27855"/>
            </a:xfrm>
            <a:custGeom>
              <a:avLst/>
              <a:gdLst/>
              <a:ahLst/>
              <a:cxnLst/>
              <a:rect l="0" t="0" r="0" b="0"/>
              <a:pathLst>
                <a:path w="69635" h="27855">
                  <a:moveTo>
                    <a:pt x="0" y="0"/>
                  </a:moveTo>
                  <a:lnTo>
                    <a:pt x="69635" y="0"/>
                  </a:lnTo>
                  <a:lnTo>
                    <a:pt x="69635" y="27855"/>
                  </a:lnTo>
                  <a:lnTo>
                    <a:pt x="0" y="27855"/>
                  </a:lnTo>
                  <a:lnTo>
                    <a:pt x="0" y="0"/>
                  </a:lnTo>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8" name="Shape 300"/>
            <p:cNvSpPr/>
            <p:nvPr userDrawn="1"/>
          </p:nvSpPr>
          <p:spPr>
            <a:xfrm>
              <a:off x="6939379" y="1640034"/>
              <a:ext cx="27855" cy="111417"/>
            </a:xfrm>
            <a:custGeom>
              <a:avLst/>
              <a:gdLst/>
              <a:ahLst/>
              <a:cxnLst/>
              <a:rect l="0" t="0" r="0" b="0"/>
              <a:pathLst>
                <a:path w="27855" h="111417">
                  <a:moveTo>
                    <a:pt x="0" y="0"/>
                  </a:moveTo>
                  <a:lnTo>
                    <a:pt x="27855" y="0"/>
                  </a:lnTo>
                  <a:cubicBezTo>
                    <a:pt x="27855" y="0"/>
                    <a:pt x="27587" y="111417"/>
                    <a:pt x="27587" y="111417"/>
                  </a:cubicBezTo>
                  <a:lnTo>
                    <a:pt x="0" y="111417"/>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29" name="Shape 301"/>
            <p:cNvSpPr/>
            <p:nvPr userDrawn="1"/>
          </p:nvSpPr>
          <p:spPr>
            <a:xfrm>
              <a:off x="6918488" y="1347563"/>
              <a:ext cx="69636" cy="278544"/>
            </a:xfrm>
            <a:custGeom>
              <a:avLst/>
              <a:gdLst/>
              <a:ahLst/>
              <a:cxnLst/>
              <a:rect l="0" t="0" r="0" b="0"/>
              <a:pathLst>
                <a:path w="69636" h="278544">
                  <a:moveTo>
                    <a:pt x="0" y="0"/>
                  </a:moveTo>
                  <a:lnTo>
                    <a:pt x="69636" y="0"/>
                  </a:lnTo>
                  <a:lnTo>
                    <a:pt x="69636" y="139272"/>
                  </a:lnTo>
                  <a:lnTo>
                    <a:pt x="48746" y="139272"/>
                  </a:lnTo>
                  <a:lnTo>
                    <a:pt x="48746" y="236762"/>
                  </a:lnTo>
                  <a:lnTo>
                    <a:pt x="69636" y="236762"/>
                  </a:lnTo>
                  <a:lnTo>
                    <a:pt x="69636" y="278544"/>
                  </a:lnTo>
                  <a:lnTo>
                    <a:pt x="50466" y="278544"/>
                  </a:lnTo>
                  <a:lnTo>
                    <a:pt x="0" y="278544"/>
                  </a:lnTo>
                  <a:lnTo>
                    <a:pt x="0" y="236762"/>
                  </a:lnTo>
                  <a:lnTo>
                    <a:pt x="20891" y="236762"/>
                  </a:lnTo>
                  <a:cubicBezTo>
                    <a:pt x="20891" y="236762"/>
                    <a:pt x="20891" y="97490"/>
                    <a:pt x="20891" y="97490"/>
                  </a:cubicBezTo>
                  <a:lnTo>
                    <a:pt x="0" y="97490"/>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0" name="Shape 3897"/>
            <p:cNvSpPr/>
            <p:nvPr userDrawn="1"/>
          </p:nvSpPr>
          <p:spPr>
            <a:xfrm>
              <a:off x="6918488" y="1305781"/>
              <a:ext cx="69636" cy="27855"/>
            </a:xfrm>
            <a:custGeom>
              <a:avLst/>
              <a:gdLst/>
              <a:ahLst/>
              <a:cxnLst/>
              <a:rect l="0" t="0" r="0" b="0"/>
              <a:pathLst>
                <a:path w="69636" h="27855">
                  <a:moveTo>
                    <a:pt x="0" y="0"/>
                  </a:moveTo>
                  <a:lnTo>
                    <a:pt x="69636" y="0"/>
                  </a:lnTo>
                  <a:lnTo>
                    <a:pt x="69636" y="27855"/>
                  </a:lnTo>
                  <a:lnTo>
                    <a:pt x="0" y="27855"/>
                  </a:lnTo>
                  <a:lnTo>
                    <a:pt x="0" y="0"/>
                  </a:lnTo>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1" name="Shape 303"/>
            <p:cNvSpPr/>
            <p:nvPr userDrawn="1"/>
          </p:nvSpPr>
          <p:spPr>
            <a:xfrm>
              <a:off x="7050796" y="1640034"/>
              <a:ext cx="6964" cy="27855"/>
            </a:xfrm>
            <a:custGeom>
              <a:avLst/>
              <a:gdLst/>
              <a:ahLst/>
              <a:cxnLst/>
              <a:rect l="0" t="0" r="0" b="0"/>
              <a:pathLst>
                <a:path w="6964" h="27855">
                  <a:moveTo>
                    <a:pt x="0" y="0"/>
                  </a:moveTo>
                  <a:lnTo>
                    <a:pt x="6964" y="0"/>
                  </a:lnTo>
                  <a:lnTo>
                    <a:pt x="6964" y="27855"/>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2" name="Shape 304"/>
            <p:cNvSpPr/>
            <p:nvPr userDrawn="1"/>
          </p:nvSpPr>
          <p:spPr>
            <a:xfrm>
              <a:off x="6988124" y="1347563"/>
              <a:ext cx="69636" cy="278544"/>
            </a:xfrm>
            <a:custGeom>
              <a:avLst/>
              <a:gdLst/>
              <a:ahLst/>
              <a:cxnLst/>
              <a:rect l="0" t="0" r="0" b="0"/>
              <a:pathLst>
                <a:path w="69636" h="278544">
                  <a:moveTo>
                    <a:pt x="0" y="0"/>
                  </a:moveTo>
                  <a:lnTo>
                    <a:pt x="69636" y="0"/>
                  </a:lnTo>
                  <a:lnTo>
                    <a:pt x="69636" y="41782"/>
                  </a:lnTo>
                  <a:lnTo>
                    <a:pt x="48745" y="41782"/>
                  </a:lnTo>
                  <a:lnTo>
                    <a:pt x="48745" y="236762"/>
                  </a:lnTo>
                  <a:lnTo>
                    <a:pt x="69636" y="236762"/>
                  </a:lnTo>
                  <a:lnTo>
                    <a:pt x="69636" y="278544"/>
                  </a:lnTo>
                  <a:lnTo>
                    <a:pt x="54784" y="278544"/>
                  </a:lnTo>
                  <a:lnTo>
                    <a:pt x="0" y="278544"/>
                  </a:lnTo>
                  <a:lnTo>
                    <a:pt x="0" y="236762"/>
                  </a:lnTo>
                  <a:lnTo>
                    <a:pt x="20890" y="236762"/>
                  </a:lnTo>
                  <a:cubicBezTo>
                    <a:pt x="20890" y="236762"/>
                    <a:pt x="20890" y="139272"/>
                    <a:pt x="20890" y="139272"/>
                  </a:cubicBezTo>
                  <a:lnTo>
                    <a:pt x="0" y="139272"/>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3" name="Shape 3898"/>
            <p:cNvSpPr/>
            <p:nvPr userDrawn="1"/>
          </p:nvSpPr>
          <p:spPr>
            <a:xfrm>
              <a:off x="6988124" y="1305781"/>
              <a:ext cx="69636" cy="27855"/>
            </a:xfrm>
            <a:custGeom>
              <a:avLst/>
              <a:gdLst/>
              <a:ahLst/>
              <a:cxnLst/>
              <a:rect l="0" t="0" r="0" b="0"/>
              <a:pathLst>
                <a:path w="69636" h="27855">
                  <a:moveTo>
                    <a:pt x="0" y="0"/>
                  </a:moveTo>
                  <a:lnTo>
                    <a:pt x="69636" y="0"/>
                  </a:lnTo>
                  <a:lnTo>
                    <a:pt x="69636" y="27855"/>
                  </a:lnTo>
                  <a:lnTo>
                    <a:pt x="0" y="27855"/>
                  </a:lnTo>
                  <a:lnTo>
                    <a:pt x="0" y="0"/>
                  </a:lnTo>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4" name="Shape 306"/>
            <p:cNvSpPr/>
            <p:nvPr userDrawn="1"/>
          </p:nvSpPr>
          <p:spPr>
            <a:xfrm>
              <a:off x="7057760" y="1640034"/>
              <a:ext cx="48744" cy="111417"/>
            </a:xfrm>
            <a:custGeom>
              <a:avLst/>
              <a:gdLst/>
              <a:ahLst/>
              <a:cxnLst/>
              <a:rect l="0" t="0" r="0" b="0"/>
              <a:pathLst>
                <a:path w="48744" h="111417">
                  <a:moveTo>
                    <a:pt x="0" y="0"/>
                  </a:moveTo>
                  <a:lnTo>
                    <a:pt x="20891" y="0"/>
                  </a:lnTo>
                  <a:cubicBezTo>
                    <a:pt x="20891" y="0"/>
                    <a:pt x="48744" y="111417"/>
                    <a:pt x="48744" y="111417"/>
                  </a:cubicBezTo>
                  <a:lnTo>
                    <a:pt x="20891" y="111417"/>
                  </a:lnTo>
                  <a:lnTo>
                    <a:pt x="0" y="27855"/>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5" name="Shape 307"/>
            <p:cNvSpPr/>
            <p:nvPr userDrawn="1"/>
          </p:nvSpPr>
          <p:spPr>
            <a:xfrm>
              <a:off x="7057760" y="1347563"/>
              <a:ext cx="62672" cy="278544"/>
            </a:xfrm>
            <a:custGeom>
              <a:avLst/>
              <a:gdLst/>
              <a:ahLst/>
              <a:cxnLst/>
              <a:rect l="0" t="0" r="0" b="0"/>
              <a:pathLst>
                <a:path w="62672" h="278544">
                  <a:moveTo>
                    <a:pt x="0" y="0"/>
                  </a:moveTo>
                  <a:lnTo>
                    <a:pt x="62672" y="0"/>
                  </a:lnTo>
                  <a:lnTo>
                    <a:pt x="62672" y="278544"/>
                  </a:lnTo>
                  <a:cubicBezTo>
                    <a:pt x="62672" y="278544"/>
                    <a:pt x="44311" y="278544"/>
                    <a:pt x="16196" y="278544"/>
                  </a:cubicBezTo>
                  <a:lnTo>
                    <a:pt x="0" y="278544"/>
                  </a:lnTo>
                  <a:lnTo>
                    <a:pt x="0" y="236762"/>
                  </a:lnTo>
                  <a:lnTo>
                    <a:pt x="20891" y="236762"/>
                  </a:lnTo>
                  <a:cubicBezTo>
                    <a:pt x="20891" y="236762"/>
                    <a:pt x="20891" y="41782"/>
                    <a:pt x="20891" y="41782"/>
                  </a:cubicBezTo>
                  <a:lnTo>
                    <a:pt x="0" y="41782"/>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6" name="Shape 308"/>
            <p:cNvSpPr/>
            <p:nvPr userDrawn="1"/>
          </p:nvSpPr>
          <p:spPr>
            <a:xfrm>
              <a:off x="7057760" y="1305781"/>
              <a:ext cx="76599" cy="27855"/>
            </a:xfrm>
            <a:custGeom>
              <a:avLst/>
              <a:gdLst/>
              <a:ahLst/>
              <a:cxnLst/>
              <a:rect l="0" t="0" r="0" b="0"/>
              <a:pathLst>
                <a:path w="76599" h="27855">
                  <a:moveTo>
                    <a:pt x="0" y="0"/>
                  </a:moveTo>
                  <a:lnTo>
                    <a:pt x="62672" y="0"/>
                  </a:lnTo>
                  <a:cubicBezTo>
                    <a:pt x="70364" y="0"/>
                    <a:pt x="76599" y="6233"/>
                    <a:pt x="76599" y="13928"/>
                  </a:cubicBezTo>
                  <a:cubicBezTo>
                    <a:pt x="76599" y="21615"/>
                    <a:pt x="70364" y="27855"/>
                    <a:pt x="62672" y="27855"/>
                  </a:cubicBezTo>
                  <a:lnTo>
                    <a:pt x="0" y="27855"/>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7" name="Shape 309"/>
            <p:cNvSpPr/>
            <p:nvPr userDrawn="1"/>
          </p:nvSpPr>
          <p:spPr>
            <a:xfrm>
              <a:off x="2650925" y="595902"/>
              <a:ext cx="2254389" cy="2245405"/>
            </a:xfrm>
            <a:custGeom>
              <a:avLst/>
              <a:gdLst/>
              <a:ahLst/>
              <a:cxnLst/>
              <a:rect l="0" t="0" r="0" b="0"/>
              <a:pathLst>
                <a:path w="2254389" h="2245405">
                  <a:moveTo>
                    <a:pt x="1099858" y="16220"/>
                  </a:moveTo>
                  <a:cubicBezTo>
                    <a:pt x="1455659" y="0"/>
                    <a:pt x="1808876" y="174075"/>
                    <a:pt x="2005932" y="500494"/>
                  </a:cubicBezTo>
                  <a:cubicBezTo>
                    <a:pt x="2254389" y="912055"/>
                    <a:pt x="2172671" y="1430393"/>
                    <a:pt x="1837309" y="1747910"/>
                  </a:cubicBezTo>
                  <a:lnTo>
                    <a:pt x="1886532" y="2245405"/>
                  </a:lnTo>
                  <a:lnTo>
                    <a:pt x="1476378" y="1967989"/>
                  </a:lnTo>
                  <a:cubicBezTo>
                    <a:pt x="1037485" y="2121137"/>
                    <a:pt x="536434" y="1952223"/>
                    <a:pt x="286628" y="1538427"/>
                  </a:cubicBezTo>
                  <a:cubicBezTo>
                    <a:pt x="0" y="1063636"/>
                    <a:pt x="152706" y="446482"/>
                    <a:pt x="627497" y="159855"/>
                  </a:cubicBezTo>
                  <a:cubicBezTo>
                    <a:pt x="775869" y="70283"/>
                    <a:pt x="938130" y="23593"/>
                    <a:pt x="1099858" y="16220"/>
                  </a:cubicBezTo>
                  <a:close/>
                </a:path>
              </a:pathLst>
            </a:custGeom>
            <a:solidFill>
              <a:schemeClr val="accent4"/>
            </a:solidFill>
            <a:ln w="0" cap="flat">
              <a:miter lim="127000"/>
            </a:ln>
          </p:spPr>
          <p:style>
            <a:lnRef idx="0">
              <a:srgbClr val="000000">
                <a:alpha val="0"/>
              </a:srgbClr>
            </a:lnRef>
            <a:fillRef idx="1">
              <a:srgbClr val="72B0D7"/>
            </a:fillRef>
            <a:effectRef idx="0">
              <a:scrgbClr r="0" g="0" b="0"/>
            </a:effectRef>
            <a:fontRef idx="none"/>
          </p:style>
          <p:txBody>
            <a:bodyPr/>
            <a:lstStyle/>
            <a:p>
              <a:endParaRPr lang="en-GB"/>
            </a:p>
          </p:txBody>
        </p:sp>
        <p:sp>
          <p:nvSpPr>
            <p:cNvPr id="38" name="Shape 310"/>
            <p:cNvSpPr/>
            <p:nvPr userDrawn="1"/>
          </p:nvSpPr>
          <p:spPr>
            <a:xfrm>
              <a:off x="3758426" y="1812998"/>
              <a:ext cx="89670" cy="44770"/>
            </a:xfrm>
            <a:custGeom>
              <a:avLst/>
              <a:gdLst/>
              <a:ahLst/>
              <a:cxnLst/>
              <a:rect l="0" t="0" r="0" b="0"/>
              <a:pathLst>
                <a:path w="89670" h="44770">
                  <a:moveTo>
                    <a:pt x="0" y="0"/>
                  </a:moveTo>
                  <a:lnTo>
                    <a:pt x="89670" y="0"/>
                  </a:lnTo>
                  <a:cubicBezTo>
                    <a:pt x="89670" y="24729"/>
                    <a:pt x="69600" y="44770"/>
                    <a:pt x="44839" y="44770"/>
                  </a:cubicBezTo>
                  <a:cubicBezTo>
                    <a:pt x="20075" y="44770"/>
                    <a:pt x="0" y="24729"/>
                    <a:pt x="0"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39" name="Shape 311"/>
            <p:cNvSpPr/>
            <p:nvPr userDrawn="1"/>
          </p:nvSpPr>
          <p:spPr>
            <a:xfrm>
              <a:off x="3741671" y="1785602"/>
              <a:ext cx="123180" cy="20065"/>
            </a:xfrm>
            <a:custGeom>
              <a:avLst/>
              <a:gdLst/>
              <a:ahLst/>
              <a:cxnLst/>
              <a:rect l="0" t="0" r="0" b="0"/>
              <a:pathLst>
                <a:path w="123180" h="20065">
                  <a:moveTo>
                    <a:pt x="10045" y="0"/>
                  </a:moveTo>
                  <a:lnTo>
                    <a:pt x="113138" y="0"/>
                  </a:lnTo>
                  <a:cubicBezTo>
                    <a:pt x="118683" y="0"/>
                    <a:pt x="123180" y="4493"/>
                    <a:pt x="123180" y="10035"/>
                  </a:cubicBezTo>
                  <a:cubicBezTo>
                    <a:pt x="123180" y="15573"/>
                    <a:pt x="118683" y="20065"/>
                    <a:pt x="113138" y="20065"/>
                  </a:cubicBezTo>
                  <a:lnTo>
                    <a:pt x="10045" y="20065"/>
                  </a:lnTo>
                  <a:cubicBezTo>
                    <a:pt x="4495" y="20065"/>
                    <a:pt x="0" y="15573"/>
                    <a:pt x="0" y="10035"/>
                  </a:cubicBezTo>
                  <a:cubicBezTo>
                    <a:pt x="0" y="4493"/>
                    <a:pt x="4495" y="0"/>
                    <a:pt x="10045"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0" name="Shape 312"/>
            <p:cNvSpPr/>
            <p:nvPr userDrawn="1"/>
          </p:nvSpPr>
          <p:spPr>
            <a:xfrm>
              <a:off x="3741671" y="1758206"/>
              <a:ext cx="123180" cy="20064"/>
            </a:xfrm>
            <a:custGeom>
              <a:avLst/>
              <a:gdLst/>
              <a:ahLst/>
              <a:cxnLst/>
              <a:rect l="0" t="0" r="0" b="0"/>
              <a:pathLst>
                <a:path w="123180" h="20064">
                  <a:moveTo>
                    <a:pt x="10045" y="0"/>
                  </a:moveTo>
                  <a:lnTo>
                    <a:pt x="113138" y="0"/>
                  </a:lnTo>
                  <a:cubicBezTo>
                    <a:pt x="118683" y="0"/>
                    <a:pt x="123180" y="4488"/>
                    <a:pt x="123180" y="10025"/>
                  </a:cubicBezTo>
                  <a:cubicBezTo>
                    <a:pt x="123180" y="15566"/>
                    <a:pt x="118683" y="20064"/>
                    <a:pt x="113138" y="20064"/>
                  </a:cubicBezTo>
                  <a:lnTo>
                    <a:pt x="10045" y="20064"/>
                  </a:lnTo>
                  <a:cubicBezTo>
                    <a:pt x="4495" y="20064"/>
                    <a:pt x="0" y="15566"/>
                    <a:pt x="0" y="10025"/>
                  </a:cubicBezTo>
                  <a:cubicBezTo>
                    <a:pt x="0" y="4488"/>
                    <a:pt x="4495" y="0"/>
                    <a:pt x="10045"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1" name="Shape 313"/>
            <p:cNvSpPr/>
            <p:nvPr userDrawn="1"/>
          </p:nvSpPr>
          <p:spPr>
            <a:xfrm>
              <a:off x="3946012" y="1409897"/>
              <a:ext cx="72206" cy="58374"/>
            </a:xfrm>
            <a:custGeom>
              <a:avLst/>
              <a:gdLst/>
              <a:ahLst/>
              <a:cxnLst/>
              <a:rect l="0" t="0" r="0" b="0"/>
              <a:pathLst>
                <a:path w="72206" h="58374">
                  <a:moveTo>
                    <a:pt x="56749" y="1158"/>
                  </a:moveTo>
                  <a:cubicBezTo>
                    <a:pt x="61078" y="2315"/>
                    <a:pt x="64966" y="5122"/>
                    <a:pt x="67395" y="9306"/>
                  </a:cubicBezTo>
                  <a:cubicBezTo>
                    <a:pt x="72206" y="17673"/>
                    <a:pt x="69341" y="28335"/>
                    <a:pt x="60961" y="33185"/>
                  </a:cubicBezTo>
                  <a:lnTo>
                    <a:pt x="17281" y="58374"/>
                  </a:lnTo>
                  <a:cubicBezTo>
                    <a:pt x="12841" y="48414"/>
                    <a:pt x="7196" y="38100"/>
                    <a:pt x="0" y="27964"/>
                  </a:cubicBezTo>
                  <a:lnTo>
                    <a:pt x="43463" y="2905"/>
                  </a:lnTo>
                  <a:cubicBezTo>
                    <a:pt x="47653" y="492"/>
                    <a:pt x="52421" y="0"/>
                    <a:pt x="56749" y="1158"/>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2" name="Shape 314"/>
            <p:cNvSpPr/>
            <p:nvPr userDrawn="1"/>
          </p:nvSpPr>
          <p:spPr>
            <a:xfrm>
              <a:off x="3589029" y="1408630"/>
              <a:ext cx="72316" cy="58309"/>
            </a:xfrm>
            <a:custGeom>
              <a:avLst/>
              <a:gdLst/>
              <a:ahLst/>
              <a:cxnLst/>
              <a:rect l="0" t="0" r="0" b="0"/>
              <a:pathLst>
                <a:path w="72316" h="58309">
                  <a:moveTo>
                    <a:pt x="15461" y="1158"/>
                  </a:moveTo>
                  <a:cubicBezTo>
                    <a:pt x="19786" y="0"/>
                    <a:pt x="24555" y="492"/>
                    <a:pt x="28744" y="2905"/>
                  </a:cubicBezTo>
                  <a:cubicBezTo>
                    <a:pt x="28744" y="2905"/>
                    <a:pt x="72316" y="28030"/>
                    <a:pt x="72316" y="28030"/>
                  </a:cubicBezTo>
                  <a:cubicBezTo>
                    <a:pt x="65054" y="38124"/>
                    <a:pt x="59323" y="48369"/>
                    <a:pt x="54795" y="58309"/>
                  </a:cubicBezTo>
                  <a:lnTo>
                    <a:pt x="11244" y="33184"/>
                  </a:lnTo>
                  <a:cubicBezTo>
                    <a:pt x="2868" y="28356"/>
                    <a:pt x="0" y="17674"/>
                    <a:pt x="4833" y="9306"/>
                  </a:cubicBezTo>
                  <a:cubicBezTo>
                    <a:pt x="7252" y="5122"/>
                    <a:pt x="11135" y="2315"/>
                    <a:pt x="15461" y="1158"/>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3" name="Shape 315"/>
            <p:cNvSpPr/>
            <p:nvPr userDrawn="1"/>
          </p:nvSpPr>
          <p:spPr>
            <a:xfrm>
              <a:off x="3645456" y="1390235"/>
              <a:ext cx="315613" cy="361701"/>
            </a:xfrm>
            <a:custGeom>
              <a:avLst/>
              <a:gdLst/>
              <a:ahLst/>
              <a:cxnLst/>
              <a:rect l="0" t="0" r="0" b="0"/>
              <a:pathLst>
                <a:path w="315613" h="361701">
                  <a:moveTo>
                    <a:pt x="157715" y="0"/>
                  </a:moveTo>
                  <a:cubicBezTo>
                    <a:pt x="157731" y="0"/>
                    <a:pt x="157744" y="0"/>
                    <a:pt x="157762" y="4"/>
                  </a:cubicBezTo>
                  <a:cubicBezTo>
                    <a:pt x="157775" y="0"/>
                    <a:pt x="157792" y="0"/>
                    <a:pt x="157809" y="0"/>
                  </a:cubicBezTo>
                  <a:cubicBezTo>
                    <a:pt x="157822" y="0"/>
                    <a:pt x="157838" y="0"/>
                    <a:pt x="157850" y="4"/>
                  </a:cubicBezTo>
                  <a:cubicBezTo>
                    <a:pt x="157869" y="0"/>
                    <a:pt x="157881" y="0"/>
                    <a:pt x="157899" y="0"/>
                  </a:cubicBezTo>
                  <a:cubicBezTo>
                    <a:pt x="272383" y="0"/>
                    <a:pt x="308248" y="91251"/>
                    <a:pt x="312214" y="142530"/>
                  </a:cubicBezTo>
                  <a:cubicBezTo>
                    <a:pt x="315613" y="188788"/>
                    <a:pt x="283587" y="231907"/>
                    <a:pt x="279935" y="238683"/>
                  </a:cubicBezTo>
                  <a:cubicBezTo>
                    <a:pt x="273990" y="249713"/>
                    <a:pt x="236532" y="291826"/>
                    <a:pt x="235197" y="317301"/>
                  </a:cubicBezTo>
                  <a:cubicBezTo>
                    <a:pt x="233354" y="352368"/>
                    <a:pt x="229071" y="353293"/>
                    <a:pt x="211980" y="357458"/>
                  </a:cubicBezTo>
                  <a:cubicBezTo>
                    <a:pt x="194570" y="361701"/>
                    <a:pt x="121043" y="361701"/>
                    <a:pt x="103632" y="357458"/>
                  </a:cubicBezTo>
                  <a:cubicBezTo>
                    <a:pt x="86540" y="353293"/>
                    <a:pt x="82259" y="352368"/>
                    <a:pt x="80418" y="317301"/>
                  </a:cubicBezTo>
                  <a:cubicBezTo>
                    <a:pt x="79078" y="291826"/>
                    <a:pt x="41620" y="249713"/>
                    <a:pt x="35678" y="238683"/>
                  </a:cubicBezTo>
                  <a:cubicBezTo>
                    <a:pt x="32026" y="231907"/>
                    <a:pt x="0" y="188788"/>
                    <a:pt x="3400" y="142530"/>
                  </a:cubicBezTo>
                  <a:cubicBezTo>
                    <a:pt x="7366" y="91251"/>
                    <a:pt x="43230" y="0"/>
                    <a:pt x="157715"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4" name="Shape 316"/>
            <p:cNvSpPr/>
            <p:nvPr userDrawn="1"/>
          </p:nvSpPr>
          <p:spPr>
            <a:xfrm>
              <a:off x="3875250" y="1327484"/>
              <a:ext cx="60984" cy="70593"/>
            </a:xfrm>
            <a:custGeom>
              <a:avLst/>
              <a:gdLst/>
              <a:ahLst/>
              <a:cxnLst/>
              <a:rect l="0" t="0" r="0" b="0"/>
              <a:pathLst>
                <a:path w="60984" h="70593">
                  <a:moveTo>
                    <a:pt x="36480" y="1158"/>
                  </a:moveTo>
                  <a:cubicBezTo>
                    <a:pt x="40806" y="0"/>
                    <a:pt x="45574" y="486"/>
                    <a:pt x="49762" y="2889"/>
                  </a:cubicBezTo>
                  <a:cubicBezTo>
                    <a:pt x="58119" y="7741"/>
                    <a:pt x="60984" y="18424"/>
                    <a:pt x="56149" y="26791"/>
                  </a:cubicBezTo>
                  <a:lnTo>
                    <a:pt x="30821" y="70593"/>
                  </a:lnTo>
                  <a:cubicBezTo>
                    <a:pt x="21873" y="64410"/>
                    <a:pt x="11659" y="58731"/>
                    <a:pt x="0" y="54034"/>
                  </a:cubicBezTo>
                  <a:lnTo>
                    <a:pt x="25855" y="9292"/>
                  </a:lnTo>
                  <a:cubicBezTo>
                    <a:pt x="28272" y="5119"/>
                    <a:pt x="32155" y="2317"/>
                    <a:pt x="36480" y="1158"/>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5" name="Shape 317"/>
            <p:cNvSpPr/>
            <p:nvPr userDrawn="1"/>
          </p:nvSpPr>
          <p:spPr>
            <a:xfrm>
              <a:off x="3671559" y="1326747"/>
              <a:ext cx="61094" cy="70523"/>
            </a:xfrm>
            <a:custGeom>
              <a:avLst/>
              <a:gdLst/>
              <a:ahLst/>
              <a:cxnLst/>
              <a:rect l="0" t="0" r="0" b="0"/>
              <a:pathLst>
                <a:path w="61094" h="70523">
                  <a:moveTo>
                    <a:pt x="24505" y="1158"/>
                  </a:moveTo>
                  <a:cubicBezTo>
                    <a:pt x="28830" y="2317"/>
                    <a:pt x="32713" y="5125"/>
                    <a:pt x="35130" y="9309"/>
                  </a:cubicBezTo>
                  <a:cubicBezTo>
                    <a:pt x="35130" y="9309"/>
                    <a:pt x="61094" y="54225"/>
                    <a:pt x="61094" y="54225"/>
                  </a:cubicBezTo>
                  <a:cubicBezTo>
                    <a:pt x="49392" y="58812"/>
                    <a:pt x="39111" y="64407"/>
                    <a:pt x="30121" y="70523"/>
                  </a:cubicBezTo>
                  <a:lnTo>
                    <a:pt x="4835" y="26786"/>
                  </a:lnTo>
                  <a:cubicBezTo>
                    <a:pt x="0" y="18418"/>
                    <a:pt x="2865" y="7734"/>
                    <a:pt x="11222" y="2905"/>
                  </a:cubicBezTo>
                  <a:cubicBezTo>
                    <a:pt x="15411" y="491"/>
                    <a:pt x="20179" y="0"/>
                    <a:pt x="24505" y="1158"/>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6" name="Shape 318"/>
            <p:cNvSpPr/>
            <p:nvPr userDrawn="1"/>
          </p:nvSpPr>
          <p:spPr>
            <a:xfrm>
              <a:off x="3786486" y="1297603"/>
              <a:ext cx="34999" cy="71527"/>
            </a:xfrm>
            <a:custGeom>
              <a:avLst/>
              <a:gdLst/>
              <a:ahLst/>
              <a:cxnLst/>
              <a:rect l="0" t="0" r="0" b="0"/>
              <a:pathLst>
                <a:path w="34999" h="71527">
                  <a:moveTo>
                    <a:pt x="17498" y="0"/>
                  </a:moveTo>
                  <a:cubicBezTo>
                    <a:pt x="27167" y="0"/>
                    <a:pt x="34999" y="7821"/>
                    <a:pt x="34999" y="17476"/>
                  </a:cubicBezTo>
                  <a:lnTo>
                    <a:pt x="34999" y="71527"/>
                  </a:lnTo>
                  <a:cubicBezTo>
                    <a:pt x="30513" y="71156"/>
                    <a:pt x="4242" y="71068"/>
                    <a:pt x="0" y="71397"/>
                  </a:cubicBezTo>
                  <a:lnTo>
                    <a:pt x="0" y="17476"/>
                  </a:lnTo>
                  <a:cubicBezTo>
                    <a:pt x="0" y="7821"/>
                    <a:pt x="7852" y="0"/>
                    <a:pt x="17498"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7" name="Shape 319"/>
            <p:cNvSpPr/>
            <p:nvPr userDrawn="1"/>
          </p:nvSpPr>
          <p:spPr>
            <a:xfrm>
              <a:off x="4727149" y="1968124"/>
              <a:ext cx="2198670" cy="2412645"/>
            </a:xfrm>
            <a:custGeom>
              <a:avLst/>
              <a:gdLst/>
              <a:ahLst/>
              <a:cxnLst/>
              <a:rect l="0" t="0" r="0" b="0"/>
              <a:pathLst>
                <a:path w="2198670" h="2412645">
                  <a:moveTo>
                    <a:pt x="1130421" y="18912"/>
                  </a:moveTo>
                  <a:cubicBezTo>
                    <a:pt x="1197093" y="21614"/>
                    <a:pt x="1264488" y="31035"/>
                    <a:pt x="1331788" y="47666"/>
                  </a:cubicBezTo>
                  <a:cubicBezTo>
                    <a:pt x="1870192" y="180717"/>
                    <a:pt x="2198670" y="724831"/>
                    <a:pt x="2065619" y="1263235"/>
                  </a:cubicBezTo>
                  <a:cubicBezTo>
                    <a:pt x="1950287" y="1729938"/>
                    <a:pt x="1525982" y="2038675"/>
                    <a:pt x="1064329" y="2026058"/>
                  </a:cubicBezTo>
                  <a:lnTo>
                    <a:pt x="747352" y="2412645"/>
                  </a:lnTo>
                  <a:lnTo>
                    <a:pt x="653493" y="1926459"/>
                  </a:lnTo>
                  <a:cubicBezTo>
                    <a:pt x="234856" y="1724407"/>
                    <a:pt x="0" y="1250672"/>
                    <a:pt x="115959" y="781434"/>
                  </a:cubicBezTo>
                  <a:cubicBezTo>
                    <a:pt x="232379" y="310329"/>
                    <a:pt x="663716" y="0"/>
                    <a:pt x="1130421" y="18912"/>
                  </a:cubicBezTo>
                  <a:close/>
                </a:path>
              </a:pathLst>
            </a:custGeom>
            <a:solidFill>
              <a:schemeClr val="accent3"/>
            </a:solidFill>
            <a:ln w="0" cap="flat">
              <a:miter lim="127000"/>
            </a:ln>
          </p:spPr>
          <p:style>
            <a:lnRef idx="0">
              <a:srgbClr val="000000">
                <a:alpha val="0"/>
              </a:srgbClr>
            </a:lnRef>
            <a:fillRef idx="1">
              <a:srgbClr val="B9B9B9"/>
            </a:fillRef>
            <a:effectRef idx="0">
              <a:scrgbClr r="0" g="0" b="0"/>
            </a:effectRef>
            <a:fontRef idx="none"/>
          </p:style>
          <p:txBody>
            <a:bodyPr/>
            <a:lstStyle/>
            <a:p>
              <a:endParaRPr lang="en-GB"/>
            </a:p>
          </p:txBody>
        </p:sp>
        <p:sp>
          <p:nvSpPr>
            <p:cNvPr id="48" name="Shape 320"/>
            <p:cNvSpPr/>
            <p:nvPr userDrawn="1"/>
          </p:nvSpPr>
          <p:spPr>
            <a:xfrm>
              <a:off x="5632316" y="2732499"/>
              <a:ext cx="146743" cy="564400"/>
            </a:xfrm>
            <a:custGeom>
              <a:avLst/>
              <a:gdLst/>
              <a:ahLst/>
              <a:cxnLst/>
              <a:rect l="0" t="0" r="0" b="0"/>
              <a:pathLst>
                <a:path w="146743" h="564400">
                  <a:moveTo>
                    <a:pt x="35276" y="0"/>
                  </a:moveTo>
                  <a:lnTo>
                    <a:pt x="146743" y="0"/>
                  </a:lnTo>
                  <a:lnTo>
                    <a:pt x="146743" y="52912"/>
                  </a:lnTo>
                  <a:lnTo>
                    <a:pt x="102650" y="52912"/>
                  </a:lnTo>
                  <a:cubicBezTo>
                    <a:pt x="97772" y="52912"/>
                    <a:pt x="93831" y="56854"/>
                    <a:pt x="93831" y="61731"/>
                  </a:cubicBezTo>
                  <a:cubicBezTo>
                    <a:pt x="93831" y="66594"/>
                    <a:pt x="97772" y="70557"/>
                    <a:pt x="102650" y="70557"/>
                  </a:cubicBezTo>
                  <a:lnTo>
                    <a:pt x="146743" y="70557"/>
                  </a:lnTo>
                  <a:lnTo>
                    <a:pt x="146743" y="107243"/>
                  </a:lnTo>
                  <a:lnTo>
                    <a:pt x="38096" y="107243"/>
                  </a:lnTo>
                  <a:lnTo>
                    <a:pt x="38096" y="459992"/>
                  </a:lnTo>
                  <a:lnTo>
                    <a:pt x="146743" y="459992"/>
                  </a:lnTo>
                  <a:lnTo>
                    <a:pt x="146743" y="476214"/>
                  </a:lnTo>
                  <a:lnTo>
                    <a:pt x="146742" y="476213"/>
                  </a:lnTo>
                  <a:cubicBezTo>
                    <a:pt x="132132" y="476213"/>
                    <a:pt x="120287" y="488052"/>
                    <a:pt x="120287" y="502669"/>
                  </a:cubicBezTo>
                  <a:cubicBezTo>
                    <a:pt x="120287" y="517272"/>
                    <a:pt x="132132" y="529125"/>
                    <a:pt x="146742" y="529125"/>
                  </a:cubicBezTo>
                  <a:lnTo>
                    <a:pt x="146743" y="529125"/>
                  </a:lnTo>
                  <a:lnTo>
                    <a:pt x="146743" y="564400"/>
                  </a:lnTo>
                  <a:lnTo>
                    <a:pt x="35276" y="564400"/>
                  </a:lnTo>
                  <a:cubicBezTo>
                    <a:pt x="15794" y="564400"/>
                    <a:pt x="0" y="548606"/>
                    <a:pt x="0" y="529125"/>
                  </a:cubicBezTo>
                  <a:lnTo>
                    <a:pt x="0" y="35274"/>
                  </a:lnTo>
                  <a:cubicBezTo>
                    <a:pt x="0" y="15794"/>
                    <a:pt x="15794" y="0"/>
                    <a:pt x="35276"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49" name="Shape 321"/>
            <p:cNvSpPr/>
            <p:nvPr userDrawn="1"/>
          </p:nvSpPr>
          <p:spPr>
            <a:xfrm>
              <a:off x="5779059" y="2732499"/>
              <a:ext cx="146743" cy="564400"/>
            </a:xfrm>
            <a:custGeom>
              <a:avLst/>
              <a:gdLst/>
              <a:ahLst/>
              <a:cxnLst/>
              <a:rect l="0" t="0" r="0" b="0"/>
              <a:pathLst>
                <a:path w="146743" h="564400">
                  <a:moveTo>
                    <a:pt x="0" y="0"/>
                  </a:moveTo>
                  <a:lnTo>
                    <a:pt x="111468" y="0"/>
                  </a:lnTo>
                  <a:cubicBezTo>
                    <a:pt x="130948" y="0"/>
                    <a:pt x="146743" y="15794"/>
                    <a:pt x="146743" y="35274"/>
                  </a:cubicBezTo>
                  <a:lnTo>
                    <a:pt x="146743" y="529125"/>
                  </a:lnTo>
                  <a:cubicBezTo>
                    <a:pt x="146743" y="548606"/>
                    <a:pt x="130948" y="564400"/>
                    <a:pt x="111468" y="564400"/>
                  </a:cubicBezTo>
                  <a:lnTo>
                    <a:pt x="0" y="564400"/>
                  </a:lnTo>
                  <a:lnTo>
                    <a:pt x="0" y="529125"/>
                  </a:lnTo>
                  <a:lnTo>
                    <a:pt x="18704" y="521373"/>
                  </a:lnTo>
                  <a:cubicBezTo>
                    <a:pt x="23492" y="516585"/>
                    <a:pt x="26456" y="509970"/>
                    <a:pt x="26456" y="502669"/>
                  </a:cubicBezTo>
                  <a:cubicBezTo>
                    <a:pt x="26456" y="495360"/>
                    <a:pt x="23492" y="488747"/>
                    <a:pt x="18704" y="483960"/>
                  </a:cubicBezTo>
                  <a:lnTo>
                    <a:pt x="0" y="476214"/>
                  </a:lnTo>
                  <a:lnTo>
                    <a:pt x="0" y="459992"/>
                  </a:lnTo>
                  <a:lnTo>
                    <a:pt x="108647" y="459992"/>
                  </a:lnTo>
                  <a:cubicBezTo>
                    <a:pt x="108647" y="459992"/>
                    <a:pt x="108647" y="107243"/>
                    <a:pt x="108647" y="107243"/>
                  </a:cubicBezTo>
                  <a:lnTo>
                    <a:pt x="0" y="107243"/>
                  </a:lnTo>
                  <a:lnTo>
                    <a:pt x="0" y="70557"/>
                  </a:lnTo>
                  <a:lnTo>
                    <a:pt x="44094" y="70557"/>
                  </a:lnTo>
                  <a:cubicBezTo>
                    <a:pt x="48964" y="70557"/>
                    <a:pt x="52913" y="66601"/>
                    <a:pt x="52913" y="61738"/>
                  </a:cubicBezTo>
                  <a:cubicBezTo>
                    <a:pt x="52913" y="56860"/>
                    <a:pt x="48964" y="52912"/>
                    <a:pt x="44094" y="52912"/>
                  </a:cubicBezTo>
                  <a:lnTo>
                    <a:pt x="0" y="52912"/>
                  </a:lnTo>
                  <a:lnTo>
                    <a:pt x="0"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50" name="Shape 322"/>
            <p:cNvSpPr/>
            <p:nvPr userDrawn="1"/>
          </p:nvSpPr>
          <p:spPr>
            <a:xfrm>
              <a:off x="1785630" y="2197005"/>
              <a:ext cx="2259020" cy="2296018"/>
            </a:xfrm>
            <a:custGeom>
              <a:avLst/>
              <a:gdLst/>
              <a:ahLst/>
              <a:cxnLst/>
              <a:rect l="0" t="0" r="0" b="0"/>
              <a:pathLst>
                <a:path w="2259020" h="2296018">
                  <a:moveTo>
                    <a:pt x="1186961" y="6751"/>
                  </a:moveTo>
                  <a:cubicBezTo>
                    <a:pt x="1542821" y="21602"/>
                    <a:pt x="1879522" y="225801"/>
                    <a:pt x="2047380" y="568152"/>
                  </a:cubicBezTo>
                  <a:cubicBezTo>
                    <a:pt x="2259020" y="999801"/>
                    <a:pt x="2132437" y="1509044"/>
                    <a:pt x="1770678" y="1796125"/>
                  </a:cubicBezTo>
                  <a:lnTo>
                    <a:pt x="1776354" y="2296018"/>
                  </a:lnTo>
                  <a:lnTo>
                    <a:pt x="1391940" y="1983909"/>
                  </a:lnTo>
                  <a:cubicBezTo>
                    <a:pt x="941370" y="2098223"/>
                    <a:pt x="456947" y="1886282"/>
                    <a:pt x="244156" y="1452288"/>
                  </a:cubicBezTo>
                  <a:cubicBezTo>
                    <a:pt x="0" y="954322"/>
                    <a:pt x="205914" y="352826"/>
                    <a:pt x="703878" y="108670"/>
                  </a:cubicBezTo>
                  <a:cubicBezTo>
                    <a:pt x="859493" y="32370"/>
                    <a:pt x="1025206" y="0"/>
                    <a:pt x="1186961" y="6751"/>
                  </a:cubicBezTo>
                  <a:close/>
                </a:path>
              </a:pathLst>
            </a:custGeom>
            <a:solidFill>
              <a:schemeClr val="accent5"/>
            </a:solidFill>
            <a:ln w="0" cap="flat">
              <a:miter lim="127000"/>
            </a:ln>
          </p:spPr>
          <p:style>
            <a:lnRef idx="0">
              <a:srgbClr val="000000">
                <a:alpha val="0"/>
              </a:srgbClr>
            </a:lnRef>
            <a:fillRef idx="1">
              <a:srgbClr val="B9B9B9"/>
            </a:fillRef>
            <a:effectRef idx="0">
              <a:scrgbClr r="0" g="0" b="0"/>
            </a:effectRef>
            <a:fontRef idx="none"/>
          </p:style>
          <p:txBody>
            <a:bodyPr/>
            <a:lstStyle/>
            <a:p>
              <a:endParaRPr lang="en-GB"/>
            </a:p>
          </p:txBody>
        </p:sp>
        <p:sp>
          <p:nvSpPr>
            <p:cNvPr id="51" name="Shape 323"/>
            <p:cNvSpPr/>
            <p:nvPr userDrawn="1"/>
          </p:nvSpPr>
          <p:spPr>
            <a:xfrm>
              <a:off x="2920965" y="3136995"/>
              <a:ext cx="279652" cy="218067"/>
            </a:xfrm>
            <a:custGeom>
              <a:avLst/>
              <a:gdLst/>
              <a:ahLst/>
              <a:cxnLst/>
              <a:rect l="0" t="0" r="0" b="0"/>
              <a:pathLst>
                <a:path w="279652" h="218067">
                  <a:moveTo>
                    <a:pt x="194202" y="0"/>
                  </a:moveTo>
                  <a:lnTo>
                    <a:pt x="245598" y="0"/>
                  </a:lnTo>
                  <a:cubicBezTo>
                    <a:pt x="264404" y="0"/>
                    <a:pt x="279652" y="15106"/>
                    <a:pt x="279652" y="33739"/>
                  </a:cubicBezTo>
                  <a:lnTo>
                    <a:pt x="279652" y="154823"/>
                  </a:lnTo>
                  <a:cubicBezTo>
                    <a:pt x="279652" y="173455"/>
                    <a:pt x="264404" y="188562"/>
                    <a:pt x="245598" y="188562"/>
                  </a:cubicBezTo>
                  <a:lnTo>
                    <a:pt x="225275" y="188562"/>
                  </a:lnTo>
                  <a:lnTo>
                    <a:pt x="225275" y="218067"/>
                  </a:lnTo>
                  <a:lnTo>
                    <a:pt x="170147" y="188562"/>
                  </a:lnTo>
                  <a:lnTo>
                    <a:pt x="34054" y="188562"/>
                  </a:lnTo>
                  <a:cubicBezTo>
                    <a:pt x="15246" y="188562"/>
                    <a:pt x="0" y="173455"/>
                    <a:pt x="0" y="154823"/>
                  </a:cubicBezTo>
                  <a:lnTo>
                    <a:pt x="0" y="130839"/>
                  </a:lnTo>
                  <a:lnTo>
                    <a:pt x="133074" y="130839"/>
                  </a:lnTo>
                  <a:cubicBezTo>
                    <a:pt x="167341" y="130839"/>
                    <a:pt x="194202" y="103105"/>
                    <a:pt x="194202" y="69155"/>
                  </a:cubicBezTo>
                  <a:lnTo>
                    <a:pt x="194202" y="0"/>
                  </a:ln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sp>
          <p:nvSpPr>
            <p:cNvPr id="52" name="Shape 324"/>
            <p:cNvSpPr/>
            <p:nvPr userDrawn="1"/>
          </p:nvSpPr>
          <p:spPr>
            <a:xfrm>
              <a:off x="2715111" y="2994611"/>
              <a:ext cx="384520" cy="306577"/>
            </a:xfrm>
            <a:custGeom>
              <a:avLst/>
              <a:gdLst/>
              <a:ahLst/>
              <a:cxnLst/>
              <a:rect l="0" t="0" r="0" b="0"/>
              <a:pathLst>
                <a:path w="384520" h="306577">
                  <a:moveTo>
                    <a:pt x="46609" y="0"/>
                  </a:moveTo>
                  <a:lnTo>
                    <a:pt x="337912" y="0"/>
                  </a:lnTo>
                  <a:cubicBezTo>
                    <a:pt x="363652" y="0"/>
                    <a:pt x="384520" y="20677"/>
                    <a:pt x="384520" y="46178"/>
                  </a:cubicBezTo>
                  <a:lnTo>
                    <a:pt x="384520" y="211540"/>
                  </a:lnTo>
                  <a:cubicBezTo>
                    <a:pt x="384520" y="237041"/>
                    <a:pt x="364672" y="257832"/>
                    <a:pt x="338929" y="257832"/>
                  </a:cubicBezTo>
                  <a:lnTo>
                    <a:pt x="205854" y="257832"/>
                  </a:lnTo>
                  <a:cubicBezTo>
                    <a:pt x="205854" y="257832"/>
                    <a:pt x="155361" y="257832"/>
                    <a:pt x="155361" y="257832"/>
                  </a:cubicBezTo>
                  <a:lnTo>
                    <a:pt x="150360" y="257832"/>
                  </a:lnTo>
                  <a:lnTo>
                    <a:pt x="58261" y="306577"/>
                  </a:lnTo>
                  <a:lnTo>
                    <a:pt x="58261" y="257832"/>
                  </a:lnTo>
                  <a:lnTo>
                    <a:pt x="46609" y="257832"/>
                  </a:lnTo>
                  <a:cubicBezTo>
                    <a:pt x="20867" y="257832"/>
                    <a:pt x="0" y="237155"/>
                    <a:pt x="0" y="211653"/>
                  </a:cubicBezTo>
                  <a:lnTo>
                    <a:pt x="0" y="46178"/>
                  </a:lnTo>
                  <a:cubicBezTo>
                    <a:pt x="0" y="20677"/>
                    <a:pt x="20867" y="0"/>
                    <a:pt x="46609"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grpSp>
      <p:sp>
        <p:nvSpPr>
          <p:cNvPr id="53" name="Content Placeholder 55"/>
          <p:cNvSpPr>
            <a:spLocks noGrp="1"/>
          </p:cNvSpPr>
          <p:nvPr>
            <p:ph sz="quarter" idx="11" hasCustomPrompt="1"/>
          </p:nvPr>
        </p:nvSpPr>
        <p:spPr>
          <a:xfrm>
            <a:off x="1907441" y="3861033"/>
            <a:ext cx="5105435" cy="370596"/>
          </a:xfrm>
        </p:spPr>
        <p:txBody>
          <a:bodyPr>
            <a:noAutofit/>
          </a:bodyPr>
          <a:lstStyle>
            <a:lvl1pPr marL="0" indent="0" algn="ctr">
              <a:buNone/>
              <a:defRPr sz="2000">
                <a:solidFill>
                  <a:schemeClr val="tx1"/>
                </a:solidFill>
                <a:latin typeface="Gill Sans MT" panose="020B0502020104020203" pitchFamily="34" charset="0"/>
              </a:defRPr>
            </a:lvl1pPr>
          </a:lstStyle>
          <a:p>
            <a:pPr lvl="0"/>
            <a:r>
              <a:rPr lang="en-GB"/>
              <a:t>Heading here</a:t>
            </a:r>
          </a:p>
        </p:txBody>
      </p:sp>
    </p:spTree>
    <p:extLst>
      <p:ext uri="{BB962C8B-B14F-4D97-AF65-F5344CB8AC3E}">
        <p14:creationId xmlns:p14="http://schemas.microsoft.com/office/powerpoint/2010/main" val="2879280879"/>
      </p:ext>
    </p:extLst>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Business intelligence">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50" name="Group 49"/>
          <p:cNvGrpSpPr/>
          <p:nvPr userDrawn="1"/>
        </p:nvGrpSpPr>
        <p:grpSpPr>
          <a:xfrm>
            <a:off x="741935" y="795523"/>
            <a:ext cx="4099855" cy="3230377"/>
            <a:chOff x="2291193" y="881473"/>
            <a:chExt cx="6448629" cy="5081034"/>
          </a:xfrm>
        </p:grpSpPr>
        <p:grpSp>
          <p:nvGrpSpPr>
            <p:cNvPr id="51" name="Group"/>
            <p:cNvGrpSpPr/>
            <p:nvPr userDrawn="1"/>
          </p:nvGrpSpPr>
          <p:grpSpPr>
            <a:xfrm>
              <a:off x="2291193" y="881473"/>
              <a:ext cx="6448629" cy="5081034"/>
              <a:chOff x="-454876" y="-3"/>
              <a:chExt cx="9171383" cy="7226358"/>
            </a:xfrm>
          </p:grpSpPr>
          <p:grpSp>
            <p:nvGrpSpPr>
              <p:cNvPr id="57" name="Group"/>
              <p:cNvGrpSpPr/>
              <p:nvPr/>
            </p:nvGrpSpPr>
            <p:grpSpPr>
              <a:xfrm>
                <a:off x="-454876" y="-3"/>
                <a:ext cx="9171383" cy="4775420"/>
                <a:chOff x="-454875" y="-2"/>
                <a:chExt cx="9171381" cy="4775418"/>
              </a:xfrm>
            </p:grpSpPr>
            <p:grpSp>
              <p:nvGrpSpPr>
                <p:cNvPr id="59" name="Group"/>
                <p:cNvGrpSpPr/>
                <p:nvPr/>
              </p:nvGrpSpPr>
              <p:grpSpPr>
                <a:xfrm>
                  <a:off x="499142" y="819661"/>
                  <a:ext cx="7358905" cy="3682561"/>
                  <a:chOff x="0" y="0"/>
                  <a:chExt cx="7358904" cy="3682559"/>
                </a:xfrm>
              </p:grpSpPr>
              <p:sp>
                <p:nvSpPr>
                  <p:cNvPr id="66" name="Line"/>
                  <p:cNvSpPr/>
                  <p:nvPr/>
                </p:nvSpPr>
                <p:spPr>
                  <a:xfrm flipV="1">
                    <a:off x="4285712" y="2144342"/>
                    <a:ext cx="2450029" cy="1538218"/>
                  </a:xfrm>
                  <a:prstGeom prst="line">
                    <a:avLst/>
                  </a:prstGeom>
                  <a:noFill/>
                  <a:ln w="63500" cap="flat">
                    <a:solidFill>
                      <a:srgbClr val="E5E5E5"/>
                    </a:solidFill>
                    <a:prstDash val="solid"/>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7" name="Line"/>
                  <p:cNvSpPr/>
                  <p:nvPr/>
                </p:nvSpPr>
                <p:spPr>
                  <a:xfrm flipV="1">
                    <a:off x="6684379" y="65949"/>
                    <a:ext cx="644338" cy="2112188"/>
                  </a:xfrm>
                  <a:prstGeom prst="line">
                    <a:avLst/>
                  </a:prstGeom>
                  <a:noFill/>
                  <a:ln w="63500" cap="flat">
                    <a:solidFill>
                      <a:srgbClr val="E5E5E5"/>
                    </a:solidFill>
                    <a:prstDash val="solid"/>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8" name="Line"/>
                  <p:cNvSpPr/>
                  <p:nvPr/>
                </p:nvSpPr>
                <p:spPr>
                  <a:xfrm flipH="1">
                    <a:off x="4296852" y="-1"/>
                    <a:ext cx="3062053" cy="1878963"/>
                  </a:xfrm>
                  <a:prstGeom prst="line">
                    <a:avLst/>
                  </a:prstGeom>
                  <a:noFill/>
                  <a:ln w="63500" cap="flat">
                    <a:solidFill>
                      <a:srgbClr val="E5E5E5"/>
                    </a:solidFill>
                    <a:prstDash val="solid"/>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9" name="Line"/>
                  <p:cNvSpPr/>
                  <p:nvPr/>
                </p:nvSpPr>
                <p:spPr>
                  <a:xfrm flipH="1" flipV="1">
                    <a:off x="576879" y="630777"/>
                    <a:ext cx="3728317" cy="1233932"/>
                  </a:xfrm>
                  <a:prstGeom prst="line">
                    <a:avLst/>
                  </a:prstGeom>
                  <a:noFill/>
                  <a:ln w="63500" cap="flat">
                    <a:solidFill>
                      <a:srgbClr val="E5E5E5"/>
                    </a:solidFill>
                    <a:prstDash val="solid"/>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70" name="Line"/>
                  <p:cNvSpPr/>
                  <p:nvPr/>
                </p:nvSpPr>
                <p:spPr>
                  <a:xfrm flipH="1">
                    <a:off x="0" y="595218"/>
                    <a:ext cx="534345" cy="2310975"/>
                  </a:xfrm>
                  <a:prstGeom prst="line">
                    <a:avLst/>
                  </a:prstGeom>
                  <a:noFill/>
                  <a:ln w="63500" cap="flat">
                    <a:solidFill>
                      <a:srgbClr val="E5E5E5"/>
                    </a:solidFill>
                    <a:prstDash val="solid"/>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grpSp>
              <p:nvGrpSpPr>
                <p:cNvPr id="60" name="Group"/>
                <p:cNvGrpSpPr/>
                <p:nvPr/>
              </p:nvGrpSpPr>
              <p:grpSpPr>
                <a:xfrm>
                  <a:off x="-454875" y="-2"/>
                  <a:ext cx="9171381" cy="4775418"/>
                  <a:chOff x="-454874" y="-1"/>
                  <a:chExt cx="9171379" cy="4775417"/>
                </a:xfrm>
              </p:grpSpPr>
              <p:sp>
                <p:nvSpPr>
                  <p:cNvPr id="61" name="Circle"/>
                  <p:cNvSpPr/>
                  <p:nvPr/>
                </p:nvSpPr>
                <p:spPr>
                  <a:xfrm>
                    <a:off x="-454874" y="3034171"/>
                    <a:ext cx="1741246" cy="1741245"/>
                  </a:xfrm>
                  <a:prstGeom prst="ellipse">
                    <a:avLst/>
                  </a:prstGeom>
                  <a:solidFill>
                    <a:schemeClr val="accent3"/>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2" name="Circle"/>
                  <p:cNvSpPr/>
                  <p:nvPr userDrawn="1"/>
                </p:nvSpPr>
                <p:spPr>
                  <a:xfrm>
                    <a:off x="653470" y="933475"/>
                    <a:ext cx="1033929" cy="1033929"/>
                  </a:xfrm>
                  <a:prstGeom prst="ellipse">
                    <a:avLst/>
                  </a:prstGeom>
                  <a:solidFill>
                    <a:schemeClr val="accent6"/>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3" name="Circle"/>
                  <p:cNvSpPr/>
                  <p:nvPr/>
                </p:nvSpPr>
                <p:spPr>
                  <a:xfrm>
                    <a:off x="4313868" y="2214378"/>
                    <a:ext cx="908002" cy="908003"/>
                  </a:xfrm>
                  <a:prstGeom prst="ellipse">
                    <a:avLst/>
                  </a:prstGeom>
                  <a:solidFill>
                    <a:schemeClr val="accent5"/>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4" name="Circle"/>
                  <p:cNvSpPr/>
                  <p:nvPr/>
                </p:nvSpPr>
                <p:spPr>
                  <a:xfrm>
                    <a:off x="6581495" y="2280012"/>
                    <a:ext cx="1288873" cy="1288873"/>
                  </a:xfrm>
                  <a:prstGeom prst="ellipse">
                    <a:avLst/>
                  </a:prstGeom>
                  <a:solidFill>
                    <a:srgbClr val="00B0F0"/>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65" name="Circle"/>
                  <p:cNvSpPr/>
                  <p:nvPr/>
                </p:nvSpPr>
                <p:spPr>
                  <a:xfrm>
                    <a:off x="7045795" y="-1"/>
                    <a:ext cx="1670710" cy="1670711"/>
                  </a:xfrm>
                  <a:prstGeom prst="ellipse">
                    <a:avLst/>
                  </a:prstGeom>
                  <a:solidFill>
                    <a:schemeClr val="accent4"/>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grpSp>
          <p:sp>
            <p:nvSpPr>
              <p:cNvPr id="58" name="Shape"/>
              <p:cNvSpPr/>
              <p:nvPr/>
            </p:nvSpPr>
            <p:spPr>
              <a:xfrm rot="21564362">
                <a:off x="1810726" y="3359738"/>
                <a:ext cx="3866616" cy="3866617"/>
              </a:xfrm>
              <a:custGeom>
                <a:avLst/>
                <a:gdLst/>
                <a:ahLst/>
                <a:cxnLst>
                  <a:cxn ang="0">
                    <a:pos x="wd2" y="hd2"/>
                  </a:cxn>
                  <a:cxn ang="5400000">
                    <a:pos x="wd2" y="hd2"/>
                  </a:cxn>
                  <a:cxn ang="10800000">
                    <a:pos x="wd2" y="hd2"/>
                  </a:cxn>
                  <a:cxn ang="16200000">
                    <a:pos x="wd2" y="hd2"/>
                  </a:cxn>
                </a:cxnLst>
                <a:rect l="0" t="0" r="r" b="b"/>
                <a:pathLst>
                  <a:path w="21367" h="21010" extrusionOk="0">
                    <a:moveTo>
                      <a:pt x="8505" y="13647"/>
                    </a:moveTo>
                    <a:cubicBezTo>
                      <a:pt x="5529" y="13647"/>
                      <a:pt x="3116" y="11263"/>
                      <a:pt x="3116" y="8322"/>
                    </a:cubicBezTo>
                    <a:cubicBezTo>
                      <a:pt x="3116" y="5382"/>
                      <a:pt x="5529" y="2999"/>
                      <a:pt x="8505" y="2999"/>
                    </a:cubicBezTo>
                    <a:cubicBezTo>
                      <a:pt x="11481" y="2999"/>
                      <a:pt x="13894" y="5382"/>
                      <a:pt x="13894" y="8322"/>
                    </a:cubicBezTo>
                    <a:cubicBezTo>
                      <a:pt x="13894" y="11263"/>
                      <a:pt x="11481" y="13647"/>
                      <a:pt x="8505" y="13647"/>
                    </a:cubicBezTo>
                    <a:close/>
                    <a:moveTo>
                      <a:pt x="21039" y="18205"/>
                    </a:moveTo>
                    <a:cubicBezTo>
                      <a:pt x="20257" y="17063"/>
                      <a:pt x="16910" y="14118"/>
                      <a:pt x="15508" y="12905"/>
                    </a:cubicBezTo>
                    <a:cubicBezTo>
                      <a:pt x="16378" y="11592"/>
                      <a:pt x="16888" y="10026"/>
                      <a:pt x="16888" y="8341"/>
                    </a:cubicBezTo>
                    <a:cubicBezTo>
                      <a:pt x="16888" y="3734"/>
                      <a:pt x="13108" y="0"/>
                      <a:pt x="8445" y="0"/>
                    </a:cubicBezTo>
                    <a:cubicBezTo>
                      <a:pt x="3781" y="0"/>
                      <a:pt x="0" y="3734"/>
                      <a:pt x="0" y="8341"/>
                    </a:cubicBezTo>
                    <a:cubicBezTo>
                      <a:pt x="0" y="12948"/>
                      <a:pt x="3781" y="16682"/>
                      <a:pt x="8445" y="16682"/>
                    </a:cubicBezTo>
                    <a:cubicBezTo>
                      <a:pt x="10043" y="16682"/>
                      <a:pt x="11532" y="16235"/>
                      <a:pt x="12806" y="15473"/>
                    </a:cubicBezTo>
                    <a:lnTo>
                      <a:pt x="18413" y="20577"/>
                    </a:lnTo>
                    <a:cubicBezTo>
                      <a:pt x="18413" y="20577"/>
                      <a:pt x="19615" y="21600"/>
                      <a:pt x="20819" y="20500"/>
                    </a:cubicBezTo>
                    <a:cubicBezTo>
                      <a:pt x="21600" y="19785"/>
                      <a:pt x="21427" y="18770"/>
                      <a:pt x="21039" y="18205"/>
                    </a:cubicBezTo>
                    <a:close/>
                  </a:path>
                </a:pathLst>
              </a:custGeom>
              <a:solidFill>
                <a:srgbClr val="B9B9B9"/>
              </a:solidFill>
              <a:ln w="12700" cap="flat">
                <a:noFill/>
                <a:miter lim="400000"/>
              </a:ln>
              <a:effectLst/>
            </p:spPr>
            <p:txBody>
              <a:bodyPr wrap="square" lIns="0" tIns="0" rIns="0" bIns="0"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sp>
          <p:nvSpPr>
            <p:cNvPr id="52" name="Shape"/>
            <p:cNvSpPr/>
            <p:nvPr userDrawn="1"/>
          </p:nvSpPr>
          <p:spPr>
            <a:xfrm>
              <a:off x="2521253" y="3234705"/>
              <a:ext cx="608051" cy="749384"/>
            </a:xfrm>
            <a:custGeom>
              <a:avLst/>
              <a:gdLst/>
              <a:ahLst/>
              <a:cxnLst>
                <a:cxn ang="0">
                  <a:pos x="wd2" y="hd2"/>
                </a:cxn>
                <a:cxn ang="5400000">
                  <a:pos x="wd2" y="hd2"/>
                </a:cxn>
                <a:cxn ang="10800000">
                  <a:pos x="wd2" y="hd2"/>
                </a:cxn>
                <a:cxn ang="16200000">
                  <a:pos x="wd2" y="hd2"/>
                </a:cxn>
              </a:cxnLst>
              <a:rect l="0" t="0" r="r" b="b"/>
              <a:pathLst>
                <a:path w="21339" h="21341" extrusionOk="0">
                  <a:moveTo>
                    <a:pt x="12205" y="0"/>
                  </a:moveTo>
                  <a:cubicBezTo>
                    <a:pt x="11720" y="1"/>
                    <a:pt x="11326" y="320"/>
                    <a:pt x="11326" y="713"/>
                  </a:cubicBezTo>
                  <a:lnTo>
                    <a:pt x="11325" y="2819"/>
                  </a:lnTo>
                  <a:cubicBezTo>
                    <a:pt x="11950" y="2747"/>
                    <a:pt x="12537" y="2740"/>
                    <a:pt x="13081" y="2776"/>
                  </a:cubicBezTo>
                  <a:lnTo>
                    <a:pt x="13083" y="713"/>
                  </a:lnTo>
                  <a:cubicBezTo>
                    <a:pt x="13083" y="320"/>
                    <a:pt x="12690" y="1"/>
                    <a:pt x="12205" y="0"/>
                  </a:cubicBezTo>
                  <a:close/>
                  <a:moveTo>
                    <a:pt x="18280" y="1334"/>
                  </a:moveTo>
                  <a:cubicBezTo>
                    <a:pt x="17859" y="1138"/>
                    <a:pt x="17322" y="1255"/>
                    <a:pt x="17079" y="1596"/>
                  </a:cubicBezTo>
                  <a:lnTo>
                    <a:pt x="15817" y="3366"/>
                  </a:lnTo>
                  <a:cubicBezTo>
                    <a:pt x="16385" y="3577"/>
                    <a:pt x="16889" y="3826"/>
                    <a:pt x="17333" y="4087"/>
                  </a:cubicBezTo>
                  <a:lnTo>
                    <a:pt x="18600" y="2308"/>
                  </a:lnTo>
                  <a:cubicBezTo>
                    <a:pt x="18843" y="1966"/>
                    <a:pt x="18700" y="1531"/>
                    <a:pt x="18280" y="1334"/>
                  </a:cubicBezTo>
                  <a:close/>
                  <a:moveTo>
                    <a:pt x="879" y="9125"/>
                  </a:moveTo>
                  <a:cubicBezTo>
                    <a:pt x="394" y="9126"/>
                    <a:pt x="0" y="9445"/>
                    <a:pt x="0" y="9839"/>
                  </a:cubicBezTo>
                  <a:cubicBezTo>
                    <a:pt x="0" y="10232"/>
                    <a:pt x="393" y="10551"/>
                    <a:pt x="879" y="10551"/>
                  </a:cubicBezTo>
                  <a:lnTo>
                    <a:pt x="3404" y="10550"/>
                  </a:lnTo>
                  <a:cubicBezTo>
                    <a:pt x="3351" y="10107"/>
                    <a:pt x="3343" y="9629"/>
                    <a:pt x="3405" y="9124"/>
                  </a:cubicBezTo>
                  <a:cubicBezTo>
                    <a:pt x="3405" y="9124"/>
                    <a:pt x="879" y="9125"/>
                    <a:pt x="879" y="9125"/>
                  </a:cubicBezTo>
                  <a:close/>
                  <a:moveTo>
                    <a:pt x="2851" y="4649"/>
                  </a:moveTo>
                  <a:cubicBezTo>
                    <a:pt x="2431" y="4453"/>
                    <a:pt x="1894" y="4570"/>
                    <a:pt x="1651" y="4911"/>
                  </a:cubicBezTo>
                  <a:cubicBezTo>
                    <a:pt x="1408" y="5251"/>
                    <a:pt x="1552" y="5687"/>
                    <a:pt x="1973" y="5884"/>
                  </a:cubicBezTo>
                  <a:lnTo>
                    <a:pt x="4171" y="6912"/>
                  </a:lnTo>
                  <a:cubicBezTo>
                    <a:pt x="4408" y="6513"/>
                    <a:pt x="4715" y="6106"/>
                    <a:pt x="5109" y="5706"/>
                  </a:cubicBezTo>
                  <a:cubicBezTo>
                    <a:pt x="5109" y="5706"/>
                    <a:pt x="2851" y="4649"/>
                    <a:pt x="2851" y="4649"/>
                  </a:cubicBezTo>
                  <a:close/>
                  <a:moveTo>
                    <a:pt x="6118" y="1310"/>
                  </a:moveTo>
                  <a:cubicBezTo>
                    <a:pt x="5698" y="1506"/>
                    <a:pt x="5553" y="1942"/>
                    <a:pt x="5795" y="2283"/>
                  </a:cubicBezTo>
                  <a:lnTo>
                    <a:pt x="7150" y="4186"/>
                  </a:lnTo>
                  <a:cubicBezTo>
                    <a:pt x="7326" y="4088"/>
                    <a:pt x="8471" y="3556"/>
                    <a:pt x="8675" y="3478"/>
                  </a:cubicBezTo>
                  <a:lnTo>
                    <a:pt x="7318" y="1570"/>
                  </a:lnTo>
                  <a:cubicBezTo>
                    <a:pt x="7075" y="1229"/>
                    <a:pt x="6538" y="1113"/>
                    <a:pt x="6118" y="1310"/>
                  </a:cubicBezTo>
                  <a:close/>
                  <a:moveTo>
                    <a:pt x="18708" y="6478"/>
                  </a:moveTo>
                  <a:cubicBezTo>
                    <a:pt x="17247" y="4749"/>
                    <a:pt x="13396" y="2259"/>
                    <a:pt x="8417" y="4592"/>
                  </a:cubicBezTo>
                  <a:cubicBezTo>
                    <a:pt x="8416" y="4592"/>
                    <a:pt x="8415" y="4593"/>
                    <a:pt x="8414" y="4593"/>
                  </a:cubicBezTo>
                  <a:cubicBezTo>
                    <a:pt x="8414" y="4593"/>
                    <a:pt x="8413" y="4593"/>
                    <a:pt x="8413" y="4594"/>
                  </a:cubicBezTo>
                  <a:cubicBezTo>
                    <a:pt x="8412" y="4594"/>
                    <a:pt x="8411" y="4594"/>
                    <a:pt x="8411" y="4595"/>
                  </a:cubicBezTo>
                  <a:cubicBezTo>
                    <a:pt x="8410" y="4595"/>
                    <a:pt x="8409" y="4595"/>
                    <a:pt x="8409" y="4596"/>
                  </a:cubicBezTo>
                  <a:cubicBezTo>
                    <a:pt x="3429" y="6929"/>
                    <a:pt x="4160" y="10880"/>
                    <a:pt x="5276" y="12771"/>
                  </a:cubicBezTo>
                  <a:cubicBezTo>
                    <a:pt x="6289" y="14473"/>
                    <a:pt x="8765" y="15342"/>
                    <a:pt x="9094" y="15507"/>
                  </a:cubicBezTo>
                  <a:cubicBezTo>
                    <a:pt x="9630" y="15775"/>
                    <a:pt x="12317" y="16498"/>
                    <a:pt x="13014" y="17370"/>
                  </a:cubicBezTo>
                  <a:cubicBezTo>
                    <a:pt x="13975" y="18570"/>
                    <a:pt x="14185" y="18516"/>
                    <a:pt x="15033" y="18314"/>
                  </a:cubicBezTo>
                  <a:cubicBezTo>
                    <a:pt x="15896" y="18109"/>
                    <a:pt x="19095" y="16611"/>
                    <a:pt x="19745" y="16106"/>
                  </a:cubicBezTo>
                  <a:cubicBezTo>
                    <a:pt x="20384" y="15611"/>
                    <a:pt x="20547" y="15491"/>
                    <a:pt x="19747" y="14216"/>
                  </a:cubicBezTo>
                  <a:cubicBezTo>
                    <a:pt x="19165" y="13290"/>
                    <a:pt x="19737" y="11040"/>
                    <a:pt x="19718" y="10529"/>
                  </a:cubicBezTo>
                  <a:cubicBezTo>
                    <a:pt x="19707" y="10216"/>
                    <a:pt x="20017" y="8041"/>
                    <a:pt x="18708" y="6478"/>
                  </a:cubicBezTo>
                  <a:close/>
                  <a:moveTo>
                    <a:pt x="21272" y="17648"/>
                  </a:moveTo>
                  <a:cubicBezTo>
                    <a:pt x="21133" y="17452"/>
                    <a:pt x="20824" y="17385"/>
                    <a:pt x="20583" y="17498"/>
                  </a:cubicBezTo>
                  <a:lnTo>
                    <a:pt x="16099" y="19599"/>
                  </a:lnTo>
                  <a:cubicBezTo>
                    <a:pt x="15858" y="19712"/>
                    <a:pt x="15775" y="19962"/>
                    <a:pt x="15914" y="20158"/>
                  </a:cubicBezTo>
                  <a:lnTo>
                    <a:pt x="15914" y="20158"/>
                  </a:lnTo>
                  <a:cubicBezTo>
                    <a:pt x="16053" y="20353"/>
                    <a:pt x="16361" y="20420"/>
                    <a:pt x="16603" y="20307"/>
                  </a:cubicBezTo>
                  <a:lnTo>
                    <a:pt x="21087" y="18206"/>
                  </a:lnTo>
                  <a:cubicBezTo>
                    <a:pt x="21328" y="18093"/>
                    <a:pt x="21411" y="17843"/>
                    <a:pt x="21272" y="17648"/>
                  </a:cubicBezTo>
                  <a:cubicBezTo>
                    <a:pt x="21272" y="17648"/>
                    <a:pt x="21272" y="17648"/>
                    <a:pt x="21272" y="17648"/>
                  </a:cubicBezTo>
                  <a:close/>
                  <a:moveTo>
                    <a:pt x="20584" y="16680"/>
                  </a:moveTo>
                  <a:cubicBezTo>
                    <a:pt x="20445" y="16485"/>
                    <a:pt x="20136" y="16418"/>
                    <a:pt x="19895" y="16531"/>
                  </a:cubicBezTo>
                  <a:lnTo>
                    <a:pt x="15411" y="18632"/>
                  </a:lnTo>
                  <a:cubicBezTo>
                    <a:pt x="15170" y="18745"/>
                    <a:pt x="15087" y="18995"/>
                    <a:pt x="15226" y="19190"/>
                  </a:cubicBezTo>
                  <a:lnTo>
                    <a:pt x="15226" y="19190"/>
                  </a:lnTo>
                  <a:cubicBezTo>
                    <a:pt x="15365" y="19386"/>
                    <a:pt x="15673" y="19453"/>
                    <a:pt x="15915" y="19340"/>
                  </a:cubicBezTo>
                  <a:lnTo>
                    <a:pt x="20399" y="17239"/>
                  </a:lnTo>
                  <a:cubicBezTo>
                    <a:pt x="20640" y="17126"/>
                    <a:pt x="20723" y="16876"/>
                    <a:pt x="20584" y="16680"/>
                  </a:cubicBezTo>
                  <a:cubicBezTo>
                    <a:pt x="20584" y="16680"/>
                    <a:pt x="20584" y="16680"/>
                    <a:pt x="20584" y="16680"/>
                  </a:cubicBezTo>
                  <a:close/>
                  <a:moveTo>
                    <a:pt x="17079" y="20429"/>
                  </a:moveTo>
                  <a:lnTo>
                    <a:pt x="20979" y="18602"/>
                  </a:lnTo>
                  <a:cubicBezTo>
                    <a:pt x="21600" y="19474"/>
                    <a:pt x="21230" y="20591"/>
                    <a:pt x="20153" y="21095"/>
                  </a:cubicBezTo>
                  <a:cubicBezTo>
                    <a:pt x="19076" y="21600"/>
                    <a:pt x="17700" y="21302"/>
                    <a:pt x="17079" y="20429"/>
                  </a:cubicBezTo>
                  <a:close/>
                </a:path>
              </a:pathLst>
            </a:custGeom>
            <a:solidFill>
              <a:schemeClr val="bg1"/>
            </a:solidFill>
            <a:ln w="12700">
              <a:miter lim="400000"/>
            </a:ln>
          </p:spPr>
          <p:txBody>
            <a:bodyPr lIns="0" tIns="0" rIns="0" bIns="0" anchor="ct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sp>
          <p:nvSpPr>
            <p:cNvPr id="53" name="Shape"/>
            <p:cNvSpPr/>
            <p:nvPr userDrawn="1"/>
          </p:nvSpPr>
          <p:spPr>
            <a:xfrm>
              <a:off x="5768231" y="2594543"/>
              <a:ext cx="390408" cy="358409"/>
            </a:xfrm>
            <a:custGeom>
              <a:avLst/>
              <a:gdLst/>
              <a:ahLst/>
              <a:cxnLst>
                <a:cxn ang="0">
                  <a:pos x="wd2" y="hd2"/>
                </a:cxn>
                <a:cxn ang="5400000">
                  <a:pos x="wd2" y="hd2"/>
                </a:cxn>
                <a:cxn ang="10800000">
                  <a:pos x="wd2" y="hd2"/>
                </a:cxn>
                <a:cxn ang="16200000">
                  <a:pos x="wd2" y="hd2"/>
                </a:cxn>
              </a:cxnLst>
              <a:rect l="0" t="0" r="r" b="b"/>
              <a:pathLst>
                <a:path w="20321" h="19826" extrusionOk="0">
                  <a:moveTo>
                    <a:pt x="12958" y="9827"/>
                  </a:moveTo>
                  <a:lnTo>
                    <a:pt x="10443" y="15677"/>
                  </a:lnTo>
                  <a:lnTo>
                    <a:pt x="6675" y="7947"/>
                  </a:lnTo>
                  <a:lnTo>
                    <a:pt x="5154" y="11224"/>
                  </a:lnTo>
                  <a:lnTo>
                    <a:pt x="1617" y="11224"/>
                  </a:lnTo>
                  <a:cubicBezTo>
                    <a:pt x="2002" y="11924"/>
                    <a:pt x="2436" y="12597"/>
                    <a:pt x="2901" y="13221"/>
                  </a:cubicBezTo>
                  <a:cubicBezTo>
                    <a:pt x="5879" y="17216"/>
                    <a:pt x="10161" y="19826"/>
                    <a:pt x="10161" y="19826"/>
                  </a:cubicBezTo>
                  <a:cubicBezTo>
                    <a:pt x="10161" y="19826"/>
                    <a:pt x="14442" y="17216"/>
                    <a:pt x="17420" y="13221"/>
                  </a:cubicBezTo>
                  <a:cubicBezTo>
                    <a:pt x="17889" y="12592"/>
                    <a:pt x="18326" y="11914"/>
                    <a:pt x="18713" y="11207"/>
                  </a:cubicBezTo>
                  <a:lnTo>
                    <a:pt x="13662" y="11207"/>
                  </a:lnTo>
                  <a:cubicBezTo>
                    <a:pt x="13662" y="11207"/>
                    <a:pt x="12958" y="9827"/>
                    <a:pt x="12958" y="9827"/>
                  </a:cubicBezTo>
                  <a:close/>
                  <a:moveTo>
                    <a:pt x="19273" y="10087"/>
                  </a:moveTo>
                  <a:lnTo>
                    <a:pt x="14290" y="10087"/>
                  </a:lnTo>
                  <a:lnTo>
                    <a:pt x="12878" y="7318"/>
                  </a:lnTo>
                  <a:lnTo>
                    <a:pt x="10383" y="13120"/>
                  </a:lnTo>
                  <a:lnTo>
                    <a:pt x="6652" y="5463"/>
                  </a:lnTo>
                  <a:lnTo>
                    <a:pt x="4499" y="10103"/>
                  </a:lnTo>
                  <a:lnTo>
                    <a:pt x="1056" y="10103"/>
                  </a:lnTo>
                  <a:cubicBezTo>
                    <a:pt x="-426" y="6815"/>
                    <a:pt x="-642" y="3168"/>
                    <a:pt x="2347" y="1052"/>
                  </a:cubicBezTo>
                  <a:cubicBezTo>
                    <a:pt x="6340" y="-1774"/>
                    <a:pt x="10161" y="1989"/>
                    <a:pt x="10161" y="1989"/>
                  </a:cubicBezTo>
                  <a:cubicBezTo>
                    <a:pt x="10161" y="1989"/>
                    <a:pt x="13981" y="-1774"/>
                    <a:pt x="17974" y="1052"/>
                  </a:cubicBezTo>
                  <a:cubicBezTo>
                    <a:pt x="20958" y="3164"/>
                    <a:pt x="20748" y="6803"/>
                    <a:pt x="19273" y="10087"/>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sp>
          <p:nvSpPr>
            <p:cNvPr id="54" name="Shape"/>
            <p:cNvSpPr/>
            <p:nvPr userDrawn="1"/>
          </p:nvSpPr>
          <p:spPr>
            <a:xfrm>
              <a:off x="7491911" y="2662051"/>
              <a:ext cx="437086" cy="532898"/>
            </a:xfrm>
            <a:custGeom>
              <a:avLst/>
              <a:gdLst/>
              <a:ahLst/>
              <a:cxnLst>
                <a:cxn ang="0">
                  <a:pos x="wd2" y="hd2"/>
                </a:cxn>
                <a:cxn ang="5400000">
                  <a:pos x="wd2" y="hd2"/>
                </a:cxn>
                <a:cxn ang="10800000">
                  <a:pos x="wd2" y="hd2"/>
                </a:cxn>
                <a:cxn ang="16200000">
                  <a:pos x="wd2" y="hd2"/>
                </a:cxn>
              </a:cxnLst>
              <a:rect l="0" t="0" r="r" b="b"/>
              <a:pathLst>
                <a:path w="21600" h="21600" extrusionOk="0">
                  <a:moveTo>
                    <a:pt x="17940" y="20704"/>
                  </a:moveTo>
                  <a:lnTo>
                    <a:pt x="3661" y="20704"/>
                  </a:lnTo>
                  <a:cubicBezTo>
                    <a:pt x="2245" y="20702"/>
                    <a:pt x="1093" y="19756"/>
                    <a:pt x="1093" y="18595"/>
                  </a:cubicBezTo>
                  <a:cubicBezTo>
                    <a:pt x="1093" y="17996"/>
                    <a:pt x="1512" y="17272"/>
                    <a:pt x="1678" y="17037"/>
                  </a:cubicBezTo>
                  <a:lnTo>
                    <a:pt x="3663" y="14192"/>
                  </a:lnTo>
                  <a:lnTo>
                    <a:pt x="17936" y="14192"/>
                  </a:lnTo>
                  <a:lnTo>
                    <a:pt x="19928" y="17046"/>
                  </a:lnTo>
                  <a:cubicBezTo>
                    <a:pt x="20078" y="17255"/>
                    <a:pt x="20507" y="17990"/>
                    <a:pt x="20507" y="18595"/>
                  </a:cubicBezTo>
                  <a:cubicBezTo>
                    <a:pt x="20507" y="19756"/>
                    <a:pt x="19355" y="20702"/>
                    <a:pt x="17940" y="20704"/>
                  </a:cubicBezTo>
                  <a:close/>
                  <a:moveTo>
                    <a:pt x="20870" y="16591"/>
                  </a:moveTo>
                  <a:lnTo>
                    <a:pt x="13662" y="6263"/>
                  </a:lnTo>
                  <a:lnTo>
                    <a:pt x="13662" y="2419"/>
                  </a:lnTo>
                  <a:lnTo>
                    <a:pt x="14317" y="2419"/>
                  </a:lnTo>
                  <a:cubicBezTo>
                    <a:pt x="14918" y="2419"/>
                    <a:pt x="15406" y="2019"/>
                    <a:pt x="15406" y="1526"/>
                  </a:cubicBezTo>
                  <a:lnTo>
                    <a:pt x="15406" y="893"/>
                  </a:lnTo>
                  <a:cubicBezTo>
                    <a:pt x="15406" y="400"/>
                    <a:pt x="14918" y="0"/>
                    <a:pt x="14317" y="0"/>
                  </a:cubicBezTo>
                  <a:lnTo>
                    <a:pt x="7283" y="0"/>
                  </a:lnTo>
                  <a:cubicBezTo>
                    <a:pt x="6682" y="0"/>
                    <a:pt x="6194" y="400"/>
                    <a:pt x="6194" y="893"/>
                  </a:cubicBezTo>
                  <a:lnTo>
                    <a:pt x="6194" y="1526"/>
                  </a:lnTo>
                  <a:cubicBezTo>
                    <a:pt x="6194" y="2019"/>
                    <a:pt x="6682" y="2419"/>
                    <a:pt x="7283" y="2419"/>
                  </a:cubicBezTo>
                  <a:lnTo>
                    <a:pt x="7938" y="2419"/>
                  </a:lnTo>
                  <a:lnTo>
                    <a:pt x="7938" y="6262"/>
                  </a:lnTo>
                  <a:lnTo>
                    <a:pt x="729" y="16591"/>
                  </a:lnTo>
                  <a:cubicBezTo>
                    <a:pt x="729" y="16591"/>
                    <a:pt x="0" y="17610"/>
                    <a:pt x="0" y="18595"/>
                  </a:cubicBezTo>
                  <a:cubicBezTo>
                    <a:pt x="0" y="20254"/>
                    <a:pt x="1638" y="21598"/>
                    <a:pt x="3660" y="21600"/>
                  </a:cubicBezTo>
                  <a:lnTo>
                    <a:pt x="17940" y="21600"/>
                  </a:lnTo>
                  <a:cubicBezTo>
                    <a:pt x="19962" y="21598"/>
                    <a:pt x="21600" y="20254"/>
                    <a:pt x="21600" y="18595"/>
                  </a:cubicBezTo>
                  <a:cubicBezTo>
                    <a:pt x="21600" y="17610"/>
                    <a:pt x="20870" y="16591"/>
                    <a:pt x="20870" y="16591"/>
                  </a:cubicBezTo>
                  <a:close/>
                </a:path>
              </a:pathLst>
            </a:custGeom>
            <a:solidFill>
              <a:srgbClr val="FFFFFF"/>
            </a:solidFill>
            <a:ln w="12700" cap="flat">
              <a:noFill/>
              <a:miter lim="400000"/>
            </a:ln>
            <a:effectLst/>
          </p:spPr>
          <p:txBody>
            <a:bodyPr wrap="square" lIns="0" tIns="0" rIns="0" bIns="0" numCol="1" anchor="t">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pic>
          <p:nvPicPr>
            <p:cNvPr id="55" name="Picture 5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807096" y="1119734"/>
              <a:ext cx="691557" cy="709166"/>
            </a:xfrm>
            <a:prstGeom prst="rect">
              <a:avLst/>
            </a:prstGeom>
          </p:spPr>
        </p:pic>
        <p:sp>
          <p:nvSpPr>
            <p:cNvPr id="56" name="Shape 324"/>
            <p:cNvSpPr/>
            <p:nvPr userDrawn="1"/>
          </p:nvSpPr>
          <p:spPr>
            <a:xfrm>
              <a:off x="3241036" y="1760651"/>
              <a:ext cx="384510" cy="306550"/>
            </a:xfrm>
            <a:custGeom>
              <a:avLst/>
              <a:gdLst/>
              <a:ahLst/>
              <a:cxnLst/>
              <a:rect l="0" t="0" r="0" b="0"/>
              <a:pathLst>
                <a:path w="384520" h="306577">
                  <a:moveTo>
                    <a:pt x="46609" y="0"/>
                  </a:moveTo>
                  <a:lnTo>
                    <a:pt x="337912" y="0"/>
                  </a:lnTo>
                  <a:cubicBezTo>
                    <a:pt x="363652" y="0"/>
                    <a:pt x="384520" y="20677"/>
                    <a:pt x="384520" y="46178"/>
                  </a:cubicBezTo>
                  <a:lnTo>
                    <a:pt x="384520" y="211540"/>
                  </a:lnTo>
                  <a:cubicBezTo>
                    <a:pt x="384520" y="237041"/>
                    <a:pt x="364672" y="257832"/>
                    <a:pt x="338929" y="257832"/>
                  </a:cubicBezTo>
                  <a:lnTo>
                    <a:pt x="205854" y="257832"/>
                  </a:lnTo>
                  <a:cubicBezTo>
                    <a:pt x="205854" y="257832"/>
                    <a:pt x="155361" y="257832"/>
                    <a:pt x="155361" y="257832"/>
                  </a:cubicBezTo>
                  <a:lnTo>
                    <a:pt x="150360" y="257832"/>
                  </a:lnTo>
                  <a:lnTo>
                    <a:pt x="58261" y="306577"/>
                  </a:lnTo>
                  <a:lnTo>
                    <a:pt x="58261" y="257832"/>
                  </a:lnTo>
                  <a:lnTo>
                    <a:pt x="46609" y="257832"/>
                  </a:lnTo>
                  <a:cubicBezTo>
                    <a:pt x="20867" y="257832"/>
                    <a:pt x="0" y="237155"/>
                    <a:pt x="0" y="211653"/>
                  </a:cubicBezTo>
                  <a:lnTo>
                    <a:pt x="0" y="46178"/>
                  </a:lnTo>
                  <a:cubicBezTo>
                    <a:pt x="0" y="20677"/>
                    <a:pt x="20867" y="0"/>
                    <a:pt x="46609" y="0"/>
                  </a:cubicBezTo>
                  <a:close/>
                </a:path>
              </a:pathLst>
            </a:custGeom>
            <a:ln w="0" cap="flat">
              <a:miter lim="127000"/>
            </a:ln>
          </p:spPr>
          <p:style>
            <a:lnRef idx="0">
              <a:srgbClr val="000000">
                <a:alpha val="0"/>
              </a:srgbClr>
            </a:lnRef>
            <a:fillRef idx="1">
              <a:srgbClr val="FEFFFF"/>
            </a:fillRef>
            <a:effectRef idx="0">
              <a:scrgbClr r="0" g="0" b="0"/>
            </a:effectRef>
            <a:fontRef idx="none"/>
          </p:style>
          <p:txBody>
            <a:bodyPr/>
            <a:lstStyle/>
            <a:p>
              <a:endParaRPr lang="en-GB"/>
            </a:p>
          </p:txBody>
        </p:sp>
      </p:grpSp>
      <p:sp>
        <p:nvSpPr>
          <p:cNvPr id="71" name="Instant communication"/>
          <p:cNvSpPr txBox="1"/>
          <p:nvPr userDrawn="1"/>
        </p:nvSpPr>
        <p:spPr>
          <a:xfrm>
            <a:off x="5071333" y="2112510"/>
            <a:ext cx="3551967" cy="523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defTabSz="457200">
              <a:lnSpc>
                <a:spcPct val="80000"/>
              </a:lnSpc>
              <a:spcBef>
                <a:spcPts val="5500"/>
              </a:spcBef>
              <a:defRPr sz="4800" b="0">
                <a:solidFill>
                  <a:srgbClr val="3483C9"/>
                </a:solidFill>
                <a:latin typeface="Helvetica Neue Thin"/>
                <a:ea typeface="Helvetica Neue Thin"/>
                <a:cs typeface="Helvetica Neue Thin"/>
                <a:sym typeface="Helvetica Neue Thin"/>
              </a:defRPr>
            </a:lvl1pPr>
          </a:lstStyle>
          <a:p>
            <a:pPr algn="l" defTabSz="321457" hangingPunct="0">
              <a:spcBef>
                <a:spcPts val="3867"/>
              </a:spcBef>
            </a:pPr>
            <a:r>
              <a:rPr lang="en-GB" sz="3200" kern="0">
                <a:solidFill>
                  <a:schemeClr val="accent1"/>
                </a:solidFill>
                <a:latin typeface="Gill Sans MT" panose="020B0502020104020203" pitchFamily="34" charset="0"/>
              </a:rPr>
              <a:t>Business</a:t>
            </a:r>
            <a:r>
              <a:rPr lang="en-GB" sz="3200" kern="0" baseline="0">
                <a:solidFill>
                  <a:schemeClr val="accent1"/>
                </a:solidFill>
                <a:latin typeface="Gill Sans MT" panose="020B0502020104020203" pitchFamily="34" charset="0"/>
              </a:rPr>
              <a:t> intelligence</a:t>
            </a:r>
            <a:endParaRPr sz="3200" kern="0">
              <a:solidFill>
                <a:schemeClr val="accent1"/>
              </a:solidFill>
              <a:latin typeface="Gill Sans MT" panose="020B0502020104020203" pitchFamily="34" charset="0"/>
            </a:endParaRPr>
          </a:p>
        </p:txBody>
      </p:sp>
      <p:sp>
        <p:nvSpPr>
          <p:cNvPr id="74" name="Text Placeholder 73"/>
          <p:cNvSpPr>
            <a:spLocks noGrp="1"/>
          </p:cNvSpPr>
          <p:nvPr>
            <p:ph type="body" sz="quarter" idx="11"/>
          </p:nvPr>
        </p:nvSpPr>
        <p:spPr>
          <a:xfrm>
            <a:off x="5072063" y="2635250"/>
            <a:ext cx="3055937" cy="1517650"/>
          </a:xfrm>
        </p:spPr>
        <p:txBody>
          <a:bodyPr>
            <a:normAutofit/>
          </a:bodyPr>
          <a:lstStyle>
            <a:lvl1pPr marL="0" indent="0">
              <a:buNone/>
              <a:defRPr sz="1400"/>
            </a:lvl1pPr>
          </a:lstStyle>
          <a:p>
            <a:pPr lvl="0"/>
            <a:endParaRPr lang="en-GB"/>
          </a:p>
        </p:txBody>
      </p:sp>
    </p:spTree>
    <p:extLst>
      <p:ext uri="{BB962C8B-B14F-4D97-AF65-F5344CB8AC3E}">
        <p14:creationId xmlns:p14="http://schemas.microsoft.com/office/powerpoint/2010/main" val="2528994982"/>
      </p:ext>
    </p:extLst>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Digital tool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sp>
        <p:nvSpPr>
          <p:cNvPr id="4" name="Shape"/>
          <p:cNvSpPr/>
          <p:nvPr userDrawn="1"/>
        </p:nvSpPr>
        <p:spPr>
          <a:xfrm>
            <a:off x="7531371" y="2743746"/>
            <a:ext cx="1064385" cy="1064384"/>
          </a:xfrm>
          <a:custGeom>
            <a:avLst/>
            <a:gdLst/>
            <a:ahLst/>
            <a:cxnLst>
              <a:cxn ang="0">
                <a:pos x="wd2" y="hd2"/>
              </a:cxn>
              <a:cxn ang="5400000">
                <a:pos x="wd2" y="hd2"/>
              </a:cxn>
              <a:cxn ang="10800000">
                <a:pos x="wd2" y="hd2"/>
              </a:cxn>
              <a:cxn ang="16200000">
                <a:pos x="wd2" y="hd2"/>
              </a:cxn>
            </a:cxnLst>
            <a:rect l="0" t="0" r="r" b="b"/>
            <a:pathLst>
              <a:path w="21600" h="21600" extrusionOk="0">
                <a:moveTo>
                  <a:pt x="9506" y="14356"/>
                </a:moveTo>
                <a:cubicBezTo>
                  <a:pt x="7541" y="13642"/>
                  <a:pt x="6529" y="11470"/>
                  <a:pt x="7244" y="9506"/>
                </a:cubicBezTo>
                <a:cubicBezTo>
                  <a:pt x="7958" y="7542"/>
                  <a:pt x="10130" y="6529"/>
                  <a:pt x="12094" y="7244"/>
                </a:cubicBezTo>
                <a:cubicBezTo>
                  <a:pt x="14058" y="7959"/>
                  <a:pt x="15071" y="10130"/>
                  <a:pt x="14356" y="12094"/>
                </a:cubicBezTo>
                <a:cubicBezTo>
                  <a:pt x="13642" y="14058"/>
                  <a:pt x="11470" y="15071"/>
                  <a:pt x="9506" y="14356"/>
                </a:cubicBezTo>
                <a:close/>
                <a:moveTo>
                  <a:pt x="19590" y="13090"/>
                </a:moveTo>
                <a:cubicBezTo>
                  <a:pt x="20635" y="13045"/>
                  <a:pt x="21276" y="13002"/>
                  <a:pt x="21276" y="13002"/>
                </a:cubicBezTo>
                <a:lnTo>
                  <a:pt x="21600" y="9898"/>
                </a:lnTo>
                <a:cubicBezTo>
                  <a:pt x="21600" y="9898"/>
                  <a:pt x="20909" y="9763"/>
                  <a:pt x="19797" y="9576"/>
                </a:cubicBezTo>
                <a:cubicBezTo>
                  <a:pt x="19639" y="8404"/>
                  <a:pt x="19254" y="7300"/>
                  <a:pt x="18688" y="6308"/>
                </a:cubicBezTo>
                <a:cubicBezTo>
                  <a:pt x="19677" y="5279"/>
                  <a:pt x="20308" y="4595"/>
                  <a:pt x="20308" y="4595"/>
                </a:cubicBezTo>
                <a:lnTo>
                  <a:pt x="17981" y="2136"/>
                </a:lnTo>
                <a:cubicBezTo>
                  <a:pt x="17981" y="2136"/>
                  <a:pt x="17267" y="2659"/>
                  <a:pt x="16182" y="3488"/>
                </a:cubicBezTo>
                <a:cubicBezTo>
                  <a:pt x="15269" y="2815"/>
                  <a:pt x="14226" y="2305"/>
                  <a:pt x="13090" y="2011"/>
                </a:cubicBezTo>
                <a:cubicBezTo>
                  <a:pt x="13045" y="965"/>
                  <a:pt x="13002" y="324"/>
                  <a:pt x="13002" y="324"/>
                </a:cubicBezTo>
                <a:lnTo>
                  <a:pt x="9898" y="0"/>
                </a:lnTo>
                <a:cubicBezTo>
                  <a:pt x="9898" y="0"/>
                  <a:pt x="9762" y="691"/>
                  <a:pt x="9576" y="1803"/>
                </a:cubicBezTo>
                <a:cubicBezTo>
                  <a:pt x="8399" y="1962"/>
                  <a:pt x="7292" y="2348"/>
                  <a:pt x="6297" y="2918"/>
                </a:cubicBezTo>
                <a:cubicBezTo>
                  <a:pt x="5274" y="1926"/>
                  <a:pt x="4595" y="1292"/>
                  <a:pt x="4595" y="1292"/>
                </a:cubicBezTo>
                <a:lnTo>
                  <a:pt x="2136" y="3620"/>
                </a:lnTo>
                <a:cubicBezTo>
                  <a:pt x="2136" y="3620"/>
                  <a:pt x="2656" y="4338"/>
                  <a:pt x="3481" y="5429"/>
                </a:cubicBezTo>
                <a:cubicBezTo>
                  <a:pt x="2812" y="6339"/>
                  <a:pt x="2304" y="7379"/>
                  <a:pt x="2010" y="8511"/>
                </a:cubicBezTo>
                <a:cubicBezTo>
                  <a:pt x="965" y="8555"/>
                  <a:pt x="324" y="8598"/>
                  <a:pt x="324" y="8598"/>
                </a:cubicBezTo>
                <a:lnTo>
                  <a:pt x="0" y="11702"/>
                </a:lnTo>
                <a:cubicBezTo>
                  <a:pt x="0" y="11702"/>
                  <a:pt x="691" y="11837"/>
                  <a:pt x="1802" y="12022"/>
                </a:cubicBezTo>
                <a:cubicBezTo>
                  <a:pt x="1961" y="13199"/>
                  <a:pt x="2348" y="14308"/>
                  <a:pt x="2918" y="15303"/>
                </a:cubicBezTo>
                <a:cubicBezTo>
                  <a:pt x="1925" y="16326"/>
                  <a:pt x="1292" y="17005"/>
                  <a:pt x="1292" y="17005"/>
                </a:cubicBezTo>
                <a:lnTo>
                  <a:pt x="3619" y="19464"/>
                </a:lnTo>
                <a:cubicBezTo>
                  <a:pt x="3619" y="19464"/>
                  <a:pt x="4337" y="18944"/>
                  <a:pt x="5428" y="18118"/>
                </a:cubicBezTo>
                <a:cubicBezTo>
                  <a:pt x="6339" y="18788"/>
                  <a:pt x="7379" y="19296"/>
                  <a:pt x="8511" y="19590"/>
                </a:cubicBezTo>
                <a:cubicBezTo>
                  <a:pt x="8555" y="20635"/>
                  <a:pt x="8598" y="21276"/>
                  <a:pt x="8598" y="21276"/>
                </a:cubicBezTo>
                <a:lnTo>
                  <a:pt x="11702" y="21600"/>
                </a:lnTo>
                <a:cubicBezTo>
                  <a:pt x="11702" y="21600"/>
                  <a:pt x="11837" y="20909"/>
                  <a:pt x="12023" y="19798"/>
                </a:cubicBezTo>
                <a:cubicBezTo>
                  <a:pt x="13196" y="19640"/>
                  <a:pt x="14301" y="19254"/>
                  <a:pt x="15293" y="18688"/>
                </a:cubicBezTo>
                <a:cubicBezTo>
                  <a:pt x="16322" y="19677"/>
                  <a:pt x="17005" y="20308"/>
                  <a:pt x="17005" y="20308"/>
                </a:cubicBezTo>
                <a:lnTo>
                  <a:pt x="19464" y="17981"/>
                </a:lnTo>
                <a:cubicBezTo>
                  <a:pt x="19464" y="17981"/>
                  <a:pt x="18941" y="17267"/>
                  <a:pt x="18112" y="16181"/>
                </a:cubicBezTo>
                <a:cubicBezTo>
                  <a:pt x="18785" y="15268"/>
                  <a:pt x="19295" y="14226"/>
                  <a:pt x="19590" y="13090"/>
                </a:cubicBezTo>
                <a:close/>
              </a:path>
            </a:pathLst>
          </a:custGeom>
          <a:solidFill>
            <a:srgbClr val="5D238D"/>
          </a:solidFill>
          <a:ln w="12700">
            <a:miter lim="400000"/>
          </a:ln>
        </p:spPr>
        <p:txBody>
          <a:bodyPr lIns="14288" tIns="14288" rIns="14288" bIns="14288" anchor="ctr"/>
          <a:lstStyle/>
          <a:p>
            <a:pPr defTabSz="171450">
              <a:lnSpc>
                <a:spcPct val="80000"/>
              </a:lnSpc>
              <a:spcBef>
                <a:spcPts val="2063"/>
              </a:spcBef>
              <a:defRPr sz="5000" b="0">
                <a:solidFill>
                  <a:srgbClr val="333333"/>
                </a:solidFill>
                <a:latin typeface="Helvetica Neue Thin"/>
                <a:ea typeface="Helvetica Neue Thin"/>
                <a:cs typeface="Helvetica Neue Thin"/>
                <a:sym typeface="Helvetica Neue Thin"/>
              </a:defRPr>
            </a:pPr>
            <a:endParaRPr sz="1875"/>
          </a:p>
        </p:txBody>
      </p:sp>
      <p:sp>
        <p:nvSpPr>
          <p:cNvPr id="5" name="Shape"/>
          <p:cNvSpPr/>
          <p:nvPr userDrawn="1"/>
        </p:nvSpPr>
        <p:spPr>
          <a:xfrm>
            <a:off x="6816991" y="3318600"/>
            <a:ext cx="670144" cy="670144"/>
          </a:xfrm>
          <a:custGeom>
            <a:avLst/>
            <a:gdLst/>
            <a:ahLst/>
            <a:cxnLst>
              <a:cxn ang="0">
                <a:pos x="wd2" y="hd2"/>
              </a:cxn>
              <a:cxn ang="5400000">
                <a:pos x="wd2" y="hd2"/>
              </a:cxn>
              <a:cxn ang="10800000">
                <a:pos x="wd2" y="hd2"/>
              </a:cxn>
              <a:cxn ang="16200000">
                <a:pos x="wd2" y="hd2"/>
              </a:cxn>
            </a:cxnLst>
            <a:rect l="0" t="0" r="r" b="b"/>
            <a:pathLst>
              <a:path w="21600" h="21600" extrusionOk="0">
                <a:moveTo>
                  <a:pt x="9748" y="14468"/>
                </a:moveTo>
                <a:cubicBezTo>
                  <a:pt x="7722" y="13887"/>
                  <a:pt x="6551" y="11774"/>
                  <a:pt x="7132" y="9748"/>
                </a:cubicBezTo>
                <a:cubicBezTo>
                  <a:pt x="7713" y="7722"/>
                  <a:pt x="9826" y="6551"/>
                  <a:pt x="11852" y="7132"/>
                </a:cubicBezTo>
                <a:cubicBezTo>
                  <a:pt x="13878" y="7713"/>
                  <a:pt x="15049" y="9826"/>
                  <a:pt x="14468" y="11852"/>
                </a:cubicBezTo>
                <a:cubicBezTo>
                  <a:pt x="13887" y="13878"/>
                  <a:pt x="11774" y="15049"/>
                  <a:pt x="9748" y="14468"/>
                </a:cubicBezTo>
                <a:close/>
                <a:moveTo>
                  <a:pt x="19802" y="12485"/>
                </a:moveTo>
                <a:cubicBezTo>
                  <a:pt x="20851" y="12367"/>
                  <a:pt x="21492" y="12278"/>
                  <a:pt x="21492" y="12278"/>
                </a:cubicBezTo>
                <a:lnTo>
                  <a:pt x="21600" y="9133"/>
                </a:lnTo>
                <a:cubicBezTo>
                  <a:pt x="21600" y="9133"/>
                  <a:pt x="20895" y="9045"/>
                  <a:pt x="19764" y="8936"/>
                </a:cubicBezTo>
                <a:cubicBezTo>
                  <a:pt x="19523" y="7768"/>
                  <a:pt x="19058" y="6685"/>
                  <a:pt x="18419" y="5727"/>
                </a:cubicBezTo>
                <a:cubicBezTo>
                  <a:pt x="19341" y="4622"/>
                  <a:pt x="19928" y="3889"/>
                  <a:pt x="19928" y="3889"/>
                </a:cubicBezTo>
                <a:lnTo>
                  <a:pt x="17414" y="1580"/>
                </a:lnTo>
                <a:cubicBezTo>
                  <a:pt x="17414" y="1580"/>
                  <a:pt x="16733" y="2157"/>
                  <a:pt x="15699" y="3067"/>
                </a:cubicBezTo>
                <a:cubicBezTo>
                  <a:pt x="14734" y="2454"/>
                  <a:pt x="13649" y="2014"/>
                  <a:pt x="12485" y="1798"/>
                </a:cubicBezTo>
                <a:cubicBezTo>
                  <a:pt x="12367" y="749"/>
                  <a:pt x="12278" y="108"/>
                  <a:pt x="12278" y="108"/>
                </a:cubicBezTo>
                <a:lnTo>
                  <a:pt x="9133" y="0"/>
                </a:lnTo>
                <a:cubicBezTo>
                  <a:pt x="9133" y="0"/>
                  <a:pt x="9045" y="705"/>
                  <a:pt x="8936" y="1836"/>
                </a:cubicBezTo>
                <a:cubicBezTo>
                  <a:pt x="7764" y="2079"/>
                  <a:pt x="6676" y="2545"/>
                  <a:pt x="5716" y="3188"/>
                </a:cubicBezTo>
                <a:cubicBezTo>
                  <a:pt x="4617" y="2262"/>
                  <a:pt x="3889" y="1672"/>
                  <a:pt x="3889" y="1672"/>
                </a:cubicBezTo>
                <a:lnTo>
                  <a:pt x="1580" y="4187"/>
                </a:lnTo>
                <a:cubicBezTo>
                  <a:pt x="1580" y="4187"/>
                  <a:pt x="2153" y="4873"/>
                  <a:pt x="3061" y="5912"/>
                </a:cubicBezTo>
                <a:cubicBezTo>
                  <a:pt x="2451" y="6875"/>
                  <a:pt x="2013" y="7956"/>
                  <a:pt x="1798" y="9116"/>
                </a:cubicBezTo>
                <a:cubicBezTo>
                  <a:pt x="750" y="9234"/>
                  <a:pt x="108" y="9322"/>
                  <a:pt x="108" y="9322"/>
                </a:cubicBezTo>
                <a:lnTo>
                  <a:pt x="0" y="12467"/>
                </a:lnTo>
                <a:cubicBezTo>
                  <a:pt x="0" y="12467"/>
                  <a:pt x="705" y="12554"/>
                  <a:pt x="1836" y="12662"/>
                </a:cubicBezTo>
                <a:cubicBezTo>
                  <a:pt x="2078" y="13835"/>
                  <a:pt x="2545" y="14923"/>
                  <a:pt x="3188" y="15883"/>
                </a:cubicBezTo>
                <a:cubicBezTo>
                  <a:pt x="2262" y="16983"/>
                  <a:pt x="1672" y="17711"/>
                  <a:pt x="1672" y="17711"/>
                </a:cubicBezTo>
                <a:lnTo>
                  <a:pt x="4186" y="20020"/>
                </a:lnTo>
                <a:cubicBezTo>
                  <a:pt x="4186" y="20020"/>
                  <a:pt x="4872" y="19446"/>
                  <a:pt x="5911" y="18539"/>
                </a:cubicBezTo>
                <a:cubicBezTo>
                  <a:pt x="6874" y="19149"/>
                  <a:pt x="7956" y="19587"/>
                  <a:pt x="9116" y="19802"/>
                </a:cubicBezTo>
                <a:cubicBezTo>
                  <a:pt x="9234" y="20850"/>
                  <a:pt x="9322" y="21492"/>
                  <a:pt x="9322" y="21492"/>
                </a:cubicBezTo>
                <a:lnTo>
                  <a:pt x="12467" y="21600"/>
                </a:lnTo>
                <a:cubicBezTo>
                  <a:pt x="12467" y="21600"/>
                  <a:pt x="12554" y="20895"/>
                  <a:pt x="12663" y="19764"/>
                </a:cubicBezTo>
                <a:cubicBezTo>
                  <a:pt x="13831" y="19523"/>
                  <a:pt x="14916" y="19058"/>
                  <a:pt x="15874" y="18418"/>
                </a:cubicBezTo>
                <a:cubicBezTo>
                  <a:pt x="16979" y="19341"/>
                  <a:pt x="17711" y="19928"/>
                  <a:pt x="17711" y="19928"/>
                </a:cubicBezTo>
                <a:lnTo>
                  <a:pt x="20020" y="17414"/>
                </a:lnTo>
                <a:cubicBezTo>
                  <a:pt x="20020" y="17414"/>
                  <a:pt x="19444" y="16733"/>
                  <a:pt x="18533" y="15699"/>
                </a:cubicBezTo>
                <a:cubicBezTo>
                  <a:pt x="19146" y="14733"/>
                  <a:pt x="19586" y="13649"/>
                  <a:pt x="19802" y="12485"/>
                </a:cubicBezTo>
                <a:close/>
              </a:path>
            </a:pathLst>
          </a:custGeom>
          <a:solidFill>
            <a:srgbClr val="FF7F00"/>
          </a:solidFill>
          <a:ln w="12700">
            <a:miter lim="400000"/>
          </a:ln>
        </p:spPr>
        <p:txBody>
          <a:bodyPr lIns="14288" tIns="14288" rIns="14288" bIns="14288" anchor="ctr"/>
          <a:lstStyle/>
          <a:p>
            <a:pPr defTabSz="171450">
              <a:lnSpc>
                <a:spcPct val="80000"/>
              </a:lnSpc>
              <a:spcBef>
                <a:spcPts val="2063"/>
              </a:spcBef>
              <a:defRPr sz="5000" b="0">
                <a:solidFill>
                  <a:srgbClr val="333333"/>
                </a:solidFill>
                <a:latin typeface="Helvetica Neue Thin"/>
                <a:ea typeface="Helvetica Neue Thin"/>
                <a:cs typeface="Helvetica Neue Thin"/>
                <a:sym typeface="Helvetica Neue Thin"/>
              </a:defRPr>
            </a:pPr>
            <a:endParaRPr sz="1875"/>
          </a:p>
        </p:txBody>
      </p:sp>
      <p:sp>
        <p:nvSpPr>
          <p:cNvPr id="6" name="Shape"/>
          <p:cNvSpPr/>
          <p:nvPr userDrawn="1"/>
        </p:nvSpPr>
        <p:spPr>
          <a:xfrm>
            <a:off x="8117869" y="2272654"/>
            <a:ext cx="395138" cy="395138"/>
          </a:xfrm>
          <a:custGeom>
            <a:avLst/>
            <a:gdLst/>
            <a:ahLst/>
            <a:cxnLst>
              <a:cxn ang="0">
                <a:pos x="wd2" y="hd2"/>
              </a:cxn>
              <a:cxn ang="5400000">
                <a:pos x="wd2" y="hd2"/>
              </a:cxn>
              <a:cxn ang="10800000">
                <a:pos x="wd2" y="hd2"/>
              </a:cxn>
              <a:cxn ang="16200000">
                <a:pos x="wd2" y="hd2"/>
              </a:cxn>
            </a:cxnLst>
            <a:rect l="0" t="0" r="r" b="b"/>
            <a:pathLst>
              <a:path w="21600" h="21600" extrusionOk="0">
                <a:moveTo>
                  <a:pt x="9506" y="14356"/>
                </a:moveTo>
                <a:cubicBezTo>
                  <a:pt x="7541" y="13642"/>
                  <a:pt x="6529" y="11470"/>
                  <a:pt x="7244" y="9506"/>
                </a:cubicBezTo>
                <a:cubicBezTo>
                  <a:pt x="7958" y="7542"/>
                  <a:pt x="10130" y="6529"/>
                  <a:pt x="12094" y="7244"/>
                </a:cubicBezTo>
                <a:cubicBezTo>
                  <a:pt x="14058" y="7959"/>
                  <a:pt x="15071" y="10130"/>
                  <a:pt x="14356" y="12094"/>
                </a:cubicBezTo>
                <a:cubicBezTo>
                  <a:pt x="13642" y="14058"/>
                  <a:pt x="11470" y="15071"/>
                  <a:pt x="9506" y="14356"/>
                </a:cubicBezTo>
                <a:close/>
                <a:moveTo>
                  <a:pt x="19590" y="13090"/>
                </a:moveTo>
                <a:cubicBezTo>
                  <a:pt x="20635" y="13045"/>
                  <a:pt x="21276" y="13002"/>
                  <a:pt x="21276" y="13002"/>
                </a:cubicBezTo>
                <a:lnTo>
                  <a:pt x="21600" y="9898"/>
                </a:lnTo>
                <a:cubicBezTo>
                  <a:pt x="21600" y="9898"/>
                  <a:pt x="20909" y="9763"/>
                  <a:pt x="19797" y="9576"/>
                </a:cubicBezTo>
                <a:cubicBezTo>
                  <a:pt x="19639" y="8404"/>
                  <a:pt x="19254" y="7300"/>
                  <a:pt x="18688" y="6308"/>
                </a:cubicBezTo>
                <a:cubicBezTo>
                  <a:pt x="19677" y="5279"/>
                  <a:pt x="20308" y="4595"/>
                  <a:pt x="20308" y="4595"/>
                </a:cubicBezTo>
                <a:lnTo>
                  <a:pt x="17981" y="2136"/>
                </a:lnTo>
                <a:cubicBezTo>
                  <a:pt x="17981" y="2136"/>
                  <a:pt x="17267" y="2659"/>
                  <a:pt x="16182" y="3488"/>
                </a:cubicBezTo>
                <a:cubicBezTo>
                  <a:pt x="15269" y="2815"/>
                  <a:pt x="14226" y="2305"/>
                  <a:pt x="13090" y="2011"/>
                </a:cubicBezTo>
                <a:cubicBezTo>
                  <a:pt x="13045" y="965"/>
                  <a:pt x="13002" y="324"/>
                  <a:pt x="13002" y="324"/>
                </a:cubicBezTo>
                <a:lnTo>
                  <a:pt x="9898" y="0"/>
                </a:lnTo>
                <a:cubicBezTo>
                  <a:pt x="9898" y="0"/>
                  <a:pt x="9762" y="691"/>
                  <a:pt x="9576" y="1803"/>
                </a:cubicBezTo>
                <a:cubicBezTo>
                  <a:pt x="8399" y="1962"/>
                  <a:pt x="7292" y="2348"/>
                  <a:pt x="6297" y="2918"/>
                </a:cubicBezTo>
                <a:cubicBezTo>
                  <a:pt x="5274" y="1926"/>
                  <a:pt x="4595" y="1292"/>
                  <a:pt x="4595" y="1292"/>
                </a:cubicBezTo>
                <a:lnTo>
                  <a:pt x="2136" y="3620"/>
                </a:lnTo>
                <a:cubicBezTo>
                  <a:pt x="2136" y="3620"/>
                  <a:pt x="2656" y="4338"/>
                  <a:pt x="3481" y="5429"/>
                </a:cubicBezTo>
                <a:cubicBezTo>
                  <a:pt x="2812" y="6339"/>
                  <a:pt x="2304" y="7379"/>
                  <a:pt x="2010" y="8511"/>
                </a:cubicBezTo>
                <a:cubicBezTo>
                  <a:pt x="965" y="8555"/>
                  <a:pt x="324" y="8598"/>
                  <a:pt x="324" y="8598"/>
                </a:cubicBezTo>
                <a:lnTo>
                  <a:pt x="0" y="11702"/>
                </a:lnTo>
                <a:cubicBezTo>
                  <a:pt x="0" y="11702"/>
                  <a:pt x="691" y="11837"/>
                  <a:pt x="1802" y="12022"/>
                </a:cubicBezTo>
                <a:cubicBezTo>
                  <a:pt x="1961" y="13199"/>
                  <a:pt x="2348" y="14308"/>
                  <a:pt x="2918" y="15303"/>
                </a:cubicBezTo>
                <a:cubicBezTo>
                  <a:pt x="1925" y="16326"/>
                  <a:pt x="1292" y="17005"/>
                  <a:pt x="1292" y="17005"/>
                </a:cubicBezTo>
                <a:lnTo>
                  <a:pt x="3619" y="19464"/>
                </a:lnTo>
                <a:cubicBezTo>
                  <a:pt x="3619" y="19464"/>
                  <a:pt x="4337" y="18944"/>
                  <a:pt x="5428" y="18118"/>
                </a:cubicBezTo>
                <a:cubicBezTo>
                  <a:pt x="6339" y="18788"/>
                  <a:pt x="7379" y="19296"/>
                  <a:pt x="8511" y="19590"/>
                </a:cubicBezTo>
                <a:cubicBezTo>
                  <a:pt x="8555" y="20635"/>
                  <a:pt x="8598" y="21276"/>
                  <a:pt x="8598" y="21276"/>
                </a:cubicBezTo>
                <a:lnTo>
                  <a:pt x="11702" y="21600"/>
                </a:lnTo>
                <a:cubicBezTo>
                  <a:pt x="11702" y="21600"/>
                  <a:pt x="11837" y="20909"/>
                  <a:pt x="12023" y="19798"/>
                </a:cubicBezTo>
                <a:cubicBezTo>
                  <a:pt x="13196" y="19640"/>
                  <a:pt x="14301" y="19254"/>
                  <a:pt x="15293" y="18688"/>
                </a:cubicBezTo>
                <a:cubicBezTo>
                  <a:pt x="16322" y="19677"/>
                  <a:pt x="17005" y="20308"/>
                  <a:pt x="17005" y="20308"/>
                </a:cubicBezTo>
                <a:lnTo>
                  <a:pt x="19464" y="17981"/>
                </a:lnTo>
                <a:cubicBezTo>
                  <a:pt x="19464" y="17981"/>
                  <a:pt x="18941" y="17267"/>
                  <a:pt x="18112" y="16181"/>
                </a:cubicBezTo>
                <a:cubicBezTo>
                  <a:pt x="18785" y="15268"/>
                  <a:pt x="19295" y="14226"/>
                  <a:pt x="19590" y="13090"/>
                </a:cubicBezTo>
                <a:close/>
              </a:path>
            </a:pathLst>
          </a:custGeom>
          <a:solidFill>
            <a:srgbClr val="41AA54"/>
          </a:solidFill>
          <a:ln w="12700">
            <a:miter lim="400000"/>
          </a:ln>
        </p:spPr>
        <p:txBody>
          <a:bodyPr lIns="14288" tIns="14288" rIns="14288" bIns="14288" anchor="ctr"/>
          <a:lstStyle/>
          <a:p>
            <a:pPr defTabSz="171450">
              <a:lnSpc>
                <a:spcPct val="80000"/>
              </a:lnSpc>
              <a:spcBef>
                <a:spcPts val="2063"/>
              </a:spcBef>
              <a:defRPr sz="5000" b="0">
                <a:solidFill>
                  <a:srgbClr val="333333"/>
                </a:solidFill>
                <a:latin typeface="Helvetica Neue Thin"/>
                <a:ea typeface="Helvetica Neue Thin"/>
                <a:cs typeface="Helvetica Neue Thin"/>
                <a:sym typeface="Helvetica Neue Thin"/>
              </a:defRPr>
            </a:pPr>
            <a:endParaRPr sz="1875"/>
          </a:p>
        </p:txBody>
      </p:sp>
      <p:sp>
        <p:nvSpPr>
          <p:cNvPr id="7" name="Shape"/>
          <p:cNvSpPr/>
          <p:nvPr userDrawn="1"/>
        </p:nvSpPr>
        <p:spPr>
          <a:xfrm>
            <a:off x="6513095" y="1650057"/>
            <a:ext cx="1277934" cy="1277493"/>
          </a:xfrm>
          <a:custGeom>
            <a:avLst/>
            <a:gdLst/>
            <a:ahLst/>
            <a:cxnLst>
              <a:cxn ang="0">
                <a:pos x="wd2" y="hd2"/>
              </a:cxn>
              <a:cxn ang="5400000">
                <a:pos x="wd2" y="hd2"/>
              </a:cxn>
              <a:cxn ang="10800000">
                <a:pos x="wd2" y="hd2"/>
              </a:cxn>
              <a:cxn ang="16200000">
                <a:pos x="wd2" y="hd2"/>
              </a:cxn>
            </a:cxnLst>
            <a:rect l="0" t="0" r="r" b="b"/>
            <a:pathLst>
              <a:path w="21588" h="21588" extrusionOk="0">
                <a:moveTo>
                  <a:pt x="10865" y="17991"/>
                </a:moveTo>
                <a:lnTo>
                  <a:pt x="11568" y="14294"/>
                </a:lnTo>
                <a:lnTo>
                  <a:pt x="11564" y="14275"/>
                </a:lnTo>
                <a:cubicBezTo>
                  <a:pt x="9795" y="12709"/>
                  <a:pt x="8045" y="11128"/>
                  <a:pt x="6305" y="9528"/>
                </a:cubicBezTo>
                <a:cubicBezTo>
                  <a:pt x="4566" y="7929"/>
                  <a:pt x="2839" y="6312"/>
                  <a:pt x="1120" y="4691"/>
                </a:cubicBezTo>
                <a:cubicBezTo>
                  <a:pt x="885" y="4470"/>
                  <a:pt x="649" y="4250"/>
                  <a:pt x="462" y="3988"/>
                </a:cubicBezTo>
                <a:cubicBezTo>
                  <a:pt x="178" y="3592"/>
                  <a:pt x="9" y="3109"/>
                  <a:pt x="0" y="2595"/>
                </a:cubicBezTo>
                <a:cubicBezTo>
                  <a:pt x="-12" y="1874"/>
                  <a:pt x="287" y="1228"/>
                  <a:pt x="767" y="763"/>
                </a:cubicBezTo>
                <a:lnTo>
                  <a:pt x="770" y="767"/>
                </a:lnTo>
                <a:cubicBezTo>
                  <a:pt x="1235" y="287"/>
                  <a:pt x="1881" y="-12"/>
                  <a:pt x="2602" y="0"/>
                </a:cubicBezTo>
                <a:cubicBezTo>
                  <a:pt x="3115" y="9"/>
                  <a:pt x="3598" y="178"/>
                  <a:pt x="3994" y="462"/>
                </a:cubicBezTo>
                <a:cubicBezTo>
                  <a:pt x="4256" y="649"/>
                  <a:pt x="4476" y="886"/>
                  <a:pt x="4697" y="1121"/>
                </a:cubicBezTo>
                <a:cubicBezTo>
                  <a:pt x="6318" y="2840"/>
                  <a:pt x="7933" y="4568"/>
                  <a:pt x="9532" y="6307"/>
                </a:cubicBezTo>
                <a:cubicBezTo>
                  <a:pt x="11131" y="8047"/>
                  <a:pt x="12712" y="9798"/>
                  <a:pt x="14278" y="11568"/>
                </a:cubicBezTo>
                <a:lnTo>
                  <a:pt x="14296" y="11565"/>
                </a:lnTo>
                <a:lnTo>
                  <a:pt x="17989" y="10865"/>
                </a:lnTo>
                <a:lnTo>
                  <a:pt x="21588" y="14711"/>
                </a:lnTo>
                <a:lnTo>
                  <a:pt x="20881" y="17697"/>
                </a:lnTo>
                <a:lnTo>
                  <a:pt x="18048" y="14633"/>
                </a:lnTo>
                <a:lnTo>
                  <a:pt x="15837" y="15839"/>
                </a:lnTo>
                <a:lnTo>
                  <a:pt x="14631" y="18051"/>
                </a:lnTo>
                <a:lnTo>
                  <a:pt x="17695" y="20884"/>
                </a:lnTo>
                <a:lnTo>
                  <a:pt x="14713" y="21588"/>
                </a:lnTo>
                <a:lnTo>
                  <a:pt x="10865" y="17991"/>
                </a:lnTo>
                <a:close/>
                <a:moveTo>
                  <a:pt x="1671" y="3485"/>
                </a:moveTo>
                <a:cubicBezTo>
                  <a:pt x="1899" y="3713"/>
                  <a:pt x="2213" y="3854"/>
                  <a:pt x="2561" y="3854"/>
                </a:cubicBezTo>
                <a:cubicBezTo>
                  <a:pt x="3256" y="3854"/>
                  <a:pt x="3819" y="3291"/>
                  <a:pt x="3819" y="2595"/>
                </a:cubicBezTo>
                <a:cubicBezTo>
                  <a:pt x="3819" y="1900"/>
                  <a:pt x="3256" y="1337"/>
                  <a:pt x="2561" y="1337"/>
                </a:cubicBezTo>
                <a:cubicBezTo>
                  <a:pt x="1865" y="1337"/>
                  <a:pt x="1303" y="1900"/>
                  <a:pt x="1303" y="2595"/>
                </a:cubicBezTo>
                <a:cubicBezTo>
                  <a:pt x="1303" y="2943"/>
                  <a:pt x="1443" y="3257"/>
                  <a:pt x="1671" y="3485"/>
                </a:cubicBezTo>
                <a:close/>
              </a:path>
            </a:pathLst>
          </a:custGeom>
          <a:solidFill>
            <a:srgbClr val="2E58A6"/>
          </a:solidFill>
          <a:ln w="12700">
            <a:miter lim="400000"/>
          </a:ln>
        </p:spPr>
        <p:txBody>
          <a:bodyPr lIns="19050" tIns="19050" rIns="19050" bIns="19050" anchor="ctr"/>
          <a:lstStyle/>
          <a:p>
            <a:pPr defTabSz="171450">
              <a:lnSpc>
                <a:spcPct val="80000"/>
              </a:lnSpc>
              <a:spcBef>
                <a:spcPts val="2063"/>
              </a:spcBef>
              <a:defRPr sz="5000" b="0">
                <a:solidFill>
                  <a:srgbClr val="333333"/>
                </a:solidFill>
                <a:latin typeface="Helvetica Neue Thin"/>
                <a:ea typeface="Helvetica Neue Thin"/>
                <a:cs typeface="Helvetica Neue Thin"/>
                <a:sym typeface="Helvetica Neue Thin"/>
              </a:defRPr>
            </a:pPr>
            <a:endParaRPr sz="1875"/>
          </a:p>
        </p:txBody>
      </p:sp>
      <p:sp>
        <p:nvSpPr>
          <p:cNvPr id="9" name="Text Placeholder 8"/>
          <p:cNvSpPr>
            <a:spLocks noGrp="1"/>
          </p:cNvSpPr>
          <p:nvPr>
            <p:ph type="body" sz="quarter" idx="11"/>
          </p:nvPr>
        </p:nvSpPr>
        <p:spPr>
          <a:xfrm>
            <a:off x="628650" y="1435100"/>
            <a:ext cx="5391150" cy="28194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492660164"/>
      </p:ext>
    </p:extLst>
  </p:cSld>
  <p:clrMapOvr>
    <a:masterClrMapping/>
  </p:clrMapOvr>
  <p:transition spd="med"/>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_Security">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4" name="Group"/>
          <p:cNvGrpSpPr/>
          <p:nvPr userDrawn="1"/>
        </p:nvGrpSpPr>
        <p:grpSpPr>
          <a:xfrm>
            <a:off x="840148" y="431800"/>
            <a:ext cx="2463608" cy="3628283"/>
            <a:chOff x="0" y="0"/>
            <a:chExt cx="4104746" cy="6045273"/>
          </a:xfrm>
        </p:grpSpPr>
        <p:grpSp>
          <p:nvGrpSpPr>
            <p:cNvPr id="5" name="Group"/>
            <p:cNvGrpSpPr/>
            <p:nvPr/>
          </p:nvGrpSpPr>
          <p:grpSpPr>
            <a:xfrm>
              <a:off x="0" y="0"/>
              <a:ext cx="4104747" cy="6045274"/>
              <a:chOff x="0" y="0"/>
              <a:chExt cx="4104746" cy="6045273"/>
            </a:xfrm>
          </p:grpSpPr>
          <p:sp>
            <p:nvSpPr>
              <p:cNvPr id="16" name="Circle"/>
              <p:cNvSpPr/>
              <p:nvPr/>
            </p:nvSpPr>
            <p:spPr>
              <a:xfrm>
                <a:off x="0" y="1940526"/>
                <a:ext cx="4104747" cy="4104748"/>
              </a:xfrm>
              <a:prstGeom prst="ellipse">
                <a:avLst/>
              </a:prstGeom>
              <a:solidFill>
                <a:schemeClr val="tx2">
                  <a:lumMod val="40000"/>
                  <a:lumOff val="60000"/>
                </a:schemeClr>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17" name="Shape"/>
              <p:cNvSpPr/>
              <p:nvPr/>
            </p:nvSpPr>
            <p:spPr>
              <a:xfrm>
                <a:off x="576748" y="0"/>
                <a:ext cx="2951250" cy="2584717"/>
              </a:xfrm>
              <a:custGeom>
                <a:avLst/>
                <a:gdLst/>
                <a:ahLst/>
                <a:cxnLst>
                  <a:cxn ang="0">
                    <a:pos x="wd2" y="hd2"/>
                  </a:cxn>
                  <a:cxn ang="5400000">
                    <a:pos x="wd2" y="hd2"/>
                  </a:cxn>
                  <a:cxn ang="10800000">
                    <a:pos x="wd2" y="hd2"/>
                  </a:cxn>
                  <a:cxn ang="16200000">
                    <a:pos x="wd2" y="hd2"/>
                  </a:cxn>
                </a:cxnLst>
                <a:rect l="0" t="0" r="r" b="b"/>
                <a:pathLst>
                  <a:path w="21600" h="21600" extrusionOk="0">
                    <a:moveTo>
                      <a:pt x="9938" y="0"/>
                    </a:moveTo>
                    <a:cubicBezTo>
                      <a:pt x="7194" y="0"/>
                      <a:pt x="4710" y="1268"/>
                      <a:pt x="2912" y="3320"/>
                    </a:cubicBezTo>
                    <a:cubicBezTo>
                      <a:pt x="1113" y="5373"/>
                      <a:pt x="0" y="8210"/>
                      <a:pt x="0" y="11343"/>
                    </a:cubicBezTo>
                    <a:lnTo>
                      <a:pt x="0" y="21600"/>
                    </a:lnTo>
                    <a:cubicBezTo>
                      <a:pt x="61" y="21527"/>
                      <a:pt x="114" y="21449"/>
                      <a:pt x="177" y="21377"/>
                    </a:cubicBezTo>
                    <a:cubicBezTo>
                      <a:pt x="1014" y="20420"/>
                      <a:pt x="1935" y="19619"/>
                      <a:pt x="2901" y="18936"/>
                    </a:cubicBezTo>
                    <a:lnTo>
                      <a:pt x="2901" y="11802"/>
                    </a:lnTo>
                    <a:cubicBezTo>
                      <a:pt x="2901" y="9510"/>
                      <a:pt x="3716" y="7439"/>
                      <a:pt x="5031" y="5937"/>
                    </a:cubicBezTo>
                    <a:cubicBezTo>
                      <a:pt x="6346" y="4436"/>
                      <a:pt x="8160" y="3505"/>
                      <a:pt x="10167" y="3505"/>
                    </a:cubicBezTo>
                    <a:lnTo>
                      <a:pt x="11433" y="3505"/>
                    </a:lnTo>
                    <a:cubicBezTo>
                      <a:pt x="13440" y="3505"/>
                      <a:pt x="15254" y="4436"/>
                      <a:pt x="16569" y="5937"/>
                    </a:cubicBezTo>
                    <a:cubicBezTo>
                      <a:pt x="17884" y="7439"/>
                      <a:pt x="18699" y="9510"/>
                      <a:pt x="18699" y="11802"/>
                    </a:cubicBezTo>
                    <a:lnTo>
                      <a:pt x="18699" y="18936"/>
                    </a:lnTo>
                    <a:cubicBezTo>
                      <a:pt x="19665" y="19619"/>
                      <a:pt x="20586" y="20420"/>
                      <a:pt x="21423" y="21377"/>
                    </a:cubicBezTo>
                    <a:cubicBezTo>
                      <a:pt x="21486" y="21449"/>
                      <a:pt x="21539" y="21527"/>
                      <a:pt x="21600" y="21600"/>
                    </a:cubicBezTo>
                    <a:lnTo>
                      <a:pt x="21600" y="11343"/>
                    </a:lnTo>
                    <a:cubicBezTo>
                      <a:pt x="21600" y="8210"/>
                      <a:pt x="20489" y="5373"/>
                      <a:pt x="18692" y="3320"/>
                    </a:cubicBezTo>
                    <a:cubicBezTo>
                      <a:pt x="16894" y="1268"/>
                      <a:pt x="14409" y="0"/>
                      <a:pt x="11666" y="0"/>
                    </a:cubicBezTo>
                    <a:lnTo>
                      <a:pt x="9938" y="0"/>
                    </a:lnTo>
                    <a:close/>
                  </a:path>
                </a:pathLst>
              </a:custGeom>
              <a:solidFill>
                <a:schemeClr val="tx2">
                  <a:lumMod val="40000"/>
                  <a:lumOff val="60000"/>
                </a:schemeClr>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grpSp>
          <p:nvGrpSpPr>
            <p:cNvPr id="6" name="Group"/>
            <p:cNvGrpSpPr/>
            <p:nvPr/>
          </p:nvGrpSpPr>
          <p:grpSpPr>
            <a:xfrm>
              <a:off x="409653" y="2350180"/>
              <a:ext cx="3288608" cy="3288609"/>
              <a:chOff x="0" y="0"/>
              <a:chExt cx="3288607" cy="3288607"/>
            </a:xfrm>
          </p:grpSpPr>
          <p:graphicFrame>
            <p:nvGraphicFramePr>
              <p:cNvPr id="14" name="2D Pie Chart"/>
              <p:cNvGraphicFramePr/>
              <p:nvPr/>
            </p:nvGraphicFramePr>
            <p:xfrm>
              <a:off x="0" y="0"/>
              <a:ext cx="3288608" cy="3288608"/>
            </p:xfrm>
            <a:graphic>
              <a:graphicData uri="http://schemas.openxmlformats.org/drawingml/2006/chart">
                <c:chart xmlns:c="http://schemas.openxmlformats.org/drawingml/2006/chart" xmlns:r="http://schemas.openxmlformats.org/officeDocument/2006/relationships" r:id="rId2"/>
              </a:graphicData>
            </a:graphic>
          </p:graphicFrame>
          <p:sp>
            <p:nvSpPr>
              <p:cNvPr id="15" name="Circle"/>
              <p:cNvSpPr/>
              <p:nvPr/>
            </p:nvSpPr>
            <p:spPr>
              <a:xfrm>
                <a:off x="188065" y="188065"/>
                <a:ext cx="2909310" cy="2909310"/>
              </a:xfrm>
              <a:prstGeom prst="ellipse">
                <a:avLst/>
              </a:prstGeom>
              <a:solidFill>
                <a:srgbClr val="E5E5E5"/>
              </a:solidFill>
              <a:ln w="12700" cap="flat">
                <a:noFill/>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4C4C4C"/>
                    </a:solidFill>
                    <a:latin typeface="Helvetica Neue Thin"/>
                    <a:ea typeface="Helvetica Neue Thin"/>
                    <a:cs typeface="Helvetica Neue Thin"/>
                    <a:sym typeface="Helvetica Neue Thin"/>
                  </a:defRPr>
                </a:pPr>
                <a:endParaRPr sz="3516" kern="0">
                  <a:solidFill>
                    <a:srgbClr val="4C4C4C"/>
                  </a:solidFill>
                  <a:latin typeface="Helvetica Neue Thin"/>
                  <a:sym typeface="Helvetica Neue Thin"/>
                </a:endParaRPr>
              </a:p>
            </p:txBody>
          </p:sp>
        </p:grpSp>
        <p:grpSp>
          <p:nvGrpSpPr>
            <p:cNvPr id="7" name="Group"/>
            <p:cNvGrpSpPr/>
            <p:nvPr/>
          </p:nvGrpSpPr>
          <p:grpSpPr>
            <a:xfrm>
              <a:off x="859653" y="2800180"/>
              <a:ext cx="2385440" cy="2385441"/>
              <a:chOff x="0" y="0"/>
              <a:chExt cx="2385439" cy="2385439"/>
            </a:xfrm>
          </p:grpSpPr>
          <p:graphicFrame>
            <p:nvGraphicFramePr>
              <p:cNvPr id="12" name="2D Pie Chart"/>
              <p:cNvGraphicFramePr/>
              <p:nvPr/>
            </p:nvGraphicFramePr>
            <p:xfrm>
              <a:off x="0" y="0"/>
              <a:ext cx="2385440" cy="2385440"/>
            </p:xfrm>
            <a:graphic>
              <a:graphicData uri="http://schemas.openxmlformats.org/drawingml/2006/chart">
                <c:chart xmlns:c="http://schemas.openxmlformats.org/drawingml/2006/chart" xmlns:r="http://schemas.openxmlformats.org/officeDocument/2006/relationships" r:id="rId3"/>
              </a:graphicData>
            </a:graphic>
          </p:graphicFrame>
          <p:sp>
            <p:nvSpPr>
              <p:cNvPr id="13" name="Circle"/>
              <p:cNvSpPr/>
              <p:nvPr/>
            </p:nvSpPr>
            <p:spPr>
              <a:xfrm>
                <a:off x="193708" y="193708"/>
                <a:ext cx="1998023" cy="1998023"/>
              </a:xfrm>
              <a:prstGeom prst="ellipse">
                <a:avLst/>
              </a:prstGeom>
              <a:solidFill>
                <a:srgbClr val="E5E5E5"/>
              </a:solidFill>
              <a:ln w="12700" cap="flat">
                <a:noFill/>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grpSp>
          <p:nvGrpSpPr>
            <p:cNvPr id="8" name="Group"/>
            <p:cNvGrpSpPr/>
            <p:nvPr/>
          </p:nvGrpSpPr>
          <p:grpSpPr>
            <a:xfrm>
              <a:off x="1305682" y="3246210"/>
              <a:ext cx="1497557" cy="1497557"/>
              <a:chOff x="0" y="0"/>
              <a:chExt cx="1497556" cy="1497556"/>
            </a:xfrm>
          </p:grpSpPr>
          <p:graphicFrame>
            <p:nvGraphicFramePr>
              <p:cNvPr id="10" name="2D Pie Chart"/>
              <p:cNvGraphicFramePr/>
              <p:nvPr/>
            </p:nvGraphicFramePr>
            <p:xfrm>
              <a:off x="0" y="0"/>
              <a:ext cx="1497557" cy="1497557"/>
            </p:xfrm>
            <a:graphic>
              <a:graphicData uri="http://schemas.openxmlformats.org/drawingml/2006/chart">
                <c:chart xmlns:c="http://schemas.openxmlformats.org/drawingml/2006/chart" xmlns:r="http://schemas.openxmlformats.org/officeDocument/2006/relationships" r:id="rId4"/>
              </a:graphicData>
            </a:graphic>
          </p:graphicFrame>
          <p:sp>
            <p:nvSpPr>
              <p:cNvPr id="11" name="Circle"/>
              <p:cNvSpPr/>
              <p:nvPr/>
            </p:nvSpPr>
            <p:spPr>
              <a:xfrm>
                <a:off x="180471" y="180470"/>
                <a:ext cx="1132440" cy="1132440"/>
              </a:xfrm>
              <a:prstGeom prst="ellipse">
                <a:avLst/>
              </a:prstGeom>
              <a:solidFill>
                <a:srgbClr val="E5E5E5"/>
              </a:solidFill>
              <a:ln w="12700" cap="flat">
                <a:noFill/>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sp>
          <p:nvSpPr>
            <p:cNvPr id="9" name="Shape"/>
            <p:cNvSpPr/>
            <p:nvPr/>
          </p:nvSpPr>
          <p:spPr>
            <a:xfrm>
              <a:off x="1884768" y="3793366"/>
              <a:ext cx="335210" cy="585799"/>
            </a:xfrm>
            <a:custGeom>
              <a:avLst/>
              <a:gdLst/>
              <a:ahLst/>
              <a:cxnLst>
                <a:cxn ang="0">
                  <a:pos x="wd2" y="hd2"/>
                </a:cxn>
                <a:cxn ang="5400000">
                  <a:pos x="wd2" y="hd2"/>
                </a:cxn>
                <a:cxn ang="10800000">
                  <a:pos x="wd2" y="hd2"/>
                </a:cxn>
                <a:cxn ang="16200000">
                  <a:pos x="wd2" y="hd2"/>
                </a:cxn>
              </a:cxnLst>
              <a:rect l="0" t="0" r="r" b="b"/>
              <a:pathLst>
                <a:path w="21246" h="21600" extrusionOk="0">
                  <a:moveTo>
                    <a:pt x="10629" y="0"/>
                  </a:moveTo>
                  <a:cubicBezTo>
                    <a:pt x="8111" y="0"/>
                    <a:pt x="5586" y="560"/>
                    <a:pt x="3665" y="1677"/>
                  </a:cubicBezTo>
                  <a:cubicBezTo>
                    <a:pt x="-177" y="3913"/>
                    <a:pt x="-177" y="7538"/>
                    <a:pt x="3665" y="9773"/>
                  </a:cubicBezTo>
                  <a:cubicBezTo>
                    <a:pt x="4108" y="10030"/>
                    <a:pt x="4596" y="10250"/>
                    <a:pt x="5095" y="10448"/>
                  </a:cubicBezTo>
                  <a:lnTo>
                    <a:pt x="0" y="21600"/>
                  </a:lnTo>
                  <a:lnTo>
                    <a:pt x="21246" y="21600"/>
                  </a:lnTo>
                  <a:lnTo>
                    <a:pt x="16164" y="10448"/>
                  </a:lnTo>
                  <a:cubicBezTo>
                    <a:pt x="16662" y="10250"/>
                    <a:pt x="17138" y="10030"/>
                    <a:pt x="17581" y="9773"/>
                  </a:cubicBezTo>
                  <a:cubicBezTo>
                    <a:pt x="21423" y="7538"/>
                    <a:pt x="21423" y="3913"/>
                    <a:pt x="17581" y="1677"/>
                  </a:cubicBezTo>
                  <a:cubicBezTo>
                    <a:pt x="15660" y="560"/>
                    <a:pt x="13147" y="0"/>
                    <a:pt x="10629" y="0"/>
                  </a:cubicBezTo>
                  <a:close/>
                </a:path>
              </a:pathLst>
            </a:custGeom>
            <a:solidFill>
              <a:srgbClr val="999999"/>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sp>
        <p:nvSpPr>
          <p:cNvPr id="19" name="Text Placeholder 18"/>
          <p:cNvSpPr>
            <a:spLocks noGrp="1"/>
          </p:cNvSpPr>
          <p:nvPr>
            <p:ph type="body" sz="quarter" idx="11"/>
          </p:nvPr>
        </p:nvSpPr>
        <p:spPr>
          <a:xfrm>
            <a:off x="3721100" y="647700"/>
            <a:ext cx="4787900" cy="34131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291220611"/>
      </p:ext>
    </p:extLst>
  </p:cSld>
  <p:clrMapOvr>
    <a:masterClrMapping/>
  </p:clrMapOvr>
  <p:transition spd="med"/>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ecurity">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4" name="Group"/>
          <p:cNvGrpSpPr/>
          <p:nvPr userDrawn="1"/>
        </p:nvGrpSpPr>
        <p:grpSpPr>
          <a:xfrm>
            <a:off x="840148" y="431800"/>
            <a:ext cx="2463608" cy="3628283"/>
            <a:chOff x="0" y="0"/>
            <a:chExt cx="4104746" cy="6045273"/>
          </a:xfrm>
        </p:grpSpPr>
        <p:grpSp>
          <p:nvGrpSpPr>
            <p:cNvPr id="5" name="Group"/>
            <p:cNvGrpSpPr/>
            <p:nvPr/>
          </p:nvGrpSpPr>
          <p:grpSpPr>
            <a:xfrm>
              <a:off x="0" y="0"/>
              <a:ext cx="4104747" cy="6045274"/>
              <a:chOff x="0" y="0"/>
              <a:chExt cx="4104746" cy="6045273"/>
            </a:xfrm>
          </p:grpSpPr>
          <p:sp>
            <p:nvSpPr>
              <p:cNvPr id="16" name="Circle"/>
              <p:cNvSpPr/>
              <p:nvPr/>
            </p:nvSpPr>
            <p:spPr>
              <a:xfrm>
                <a:off x="0" y="1940526"/>
                <a:ext cx="4104747" cy="4104748"/>
              </a:xfrm>
              <a:prstGeom prst="ellipse">
                <a:avLst/>
              </a:prstGeom>
              <a:solidFill>
                <a:schemeClr val="tx2">
                  <a:lumMod val="40000"/>
                  <a:lumOff val="60000"/>
                </a:schemeClr>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sp>
            <p:nvSpPr>
              <p:cNvPr id="17" name="Shape"/>
              <p:cNvSpPr/>
              <p:nvPr/>
            </p:nvSpPr>
            <p:spPr>
              <a:xfrm>
                <a:off x="576748" y="0"/>
                <a:ext cx="2951250" cy="2584717"/>
              </a:xfrm>
              <a:custGeom>
                <a:avLst/>
                <a:gdLst/>
                <a:ahLst/>
                <a:cxnLst>
                  <a:cxn ang="0">
                    <a:pos x="wd2" y="hd2"/>
                  </a:cxn>
                  <a:cxn ang="5400000">
                    <a:pos x="wd2" y="hd2"/>
                  </a:cxn>
                  <a:cxn ang="10800000">
                    <a:pos x="wd2" y="hd2"/>
                  </a:cxn>
                  <a:cxn ang="16200000">
                    <a:pos x="wd2" y="hd2"/>
                  </a:cxn>
                </a:cxnLst>
                <a:rect l="0" t="0" r="r" b="b"/>
                <a:pathLst>
                  <a:path w="21600" h="21600" extrusionOk="0">
                    <a:moveTo>
                      <a:pt x="9938" y="0"/>
                    </a:moveTo>
                    <a:cubicBezTo>
                      <a:pt x="7194" y="0"/>
                      <a:pt x="4710" y="1268"/>
                      <a:pt x="2912" y="3320"/>
                    </a:cubicBezTo>
                    <a:cubicBezTo>
                      <a:pt x="1113" y="5373"/>
                      <a:pt x="0" y="8210"/>
                      <a:pt x="0" y="11343"/>
                    </a:cubicBezTo>
                    <a:lnTo>
                      <a:pt x="0" y="21600"/>
                    </a:lnTo>
                    <a:cubicBezTo>
                      <a:pt x="61" y="21527"/>
                      <a:pt x="114" y="21449"/>
                      <a:pt x="177" y="21377"/>
                    </a:cubicBezTo>
                    <a:cubicBezTo>
                      <a:pt x="1014" y="20420"/>
                      <a:pt x="1935" y="19619"/>
                      <a:pt x="2901" y="18936"/>
                    </a:cubicBezTo>
                    <a:lnTo>
                      <a:pt x="2901" y="11802"/>
                    </a:lnTo>
                    <a:cubicBezTo>
                      <a:pt x="2901" y="9510"/>
                      <a:pt x="3716" y="7439"/>
                      <a:pt x="5031" y="5937"/>
                    </a:cubicBezTo>
                    <a:cubicBezTo>
                      <a:pt x="6346" y="4436"/>
                      <a:pt x="8160" y="3505"/>
                      <a:pt x="10167" y="3505"/>
                    </a:cubicBezTo>
                    <a:lnTo>
                      <a:pt x="11433" y="3505"/>
                    </a:lnTo>
                    <a:cubicBezTo>
                      <a:pt x="13440" y="3505"/>
                      <a:pt x="15254" y="4436"/>
                      <a:pt x="16569" y="5937"/>
                    </a:cubicBezTo>
                    <a:cubicBezTo>
                      <a:pt x="17884" y="7439"/>
                      <a:pt x="18699" y="9510"/>
                      <a:pt x="18699" y="11802"/>
                    </a:cubicBezTo>
                    <a:lnTo>
                      <a:pt x="18699" y="18936"/>
                    </a:lnTo>
                    <a:cubicBezTo>
                      <a:pt x="19665" y="19619"/>
                      <a:pt x="20586" y="20420"/>
                      <a:pt x="21423" y="21377"/>
                    </a:cubicBezTo>
                    <a:cubicBezTo>
                      <a:pt x="21486" y="21449"/>
                      <a:pt x="21539" y="21527"/>
                      <a:pt x="21600" y="21600"/>
                    </a:cubicBezTo>
                    <a:lnTo>
                      <a:pt x="21600" y="11343"/>
                    </a:lnTo>
                    <a:cubicBezTo>
                      <a:pt x="21600" y="8210"/>
                      <a:pt x="20489" y="5373"/>
                      <a:pt x="18692" y="3320"/>
                    </a:cubicBezTo>
                    <a:cubicBezTo>
                      <a:pt x="16894" y="1268"/>
                      <a:pt x="14409" y="0"/>
                      <a:pt x="11666" y="0"/>
                    </a:cubicBezTo>
                    <a:lnTo>
                      <a:pt x="9938" y="0"/>
                    </a:lnTo>
                    <a:close/>
                  </a:path>
                </a:pathLst>
              </a:custGeom>
              <a:solidFill>
                <a:schemeClr val="tx2">
                  <a:lumMod val="40000"/>
                  <a:lumOff val="60000"/>
                </a:schemeClr>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grpSp>
          <p:nvGrpSpPr>
            <p:cNvPr id="6" name="Group"/>
            <p:cNvGrpSpPr/>
            <p:nvPr/>
          </p:nvGrpSpPr>
          <p:grpSpPr>
            <a:xfrm>
              <a:off x="409653" y="2350180"/>
              <a:ext cx="3288608" cy="3288609"/>
              <a:chOff x="0" y="0"/>
              <a:chExt cx="3288607" cy="3288607"/>
            </a:xfrm>
          </p:grpSpPr>
          <p:graphicFrame>
            <p:nvGraphicFramePr>
              <p:cNvPr id="14" name="2D Pie Chart"/>
              <p:cNvGraphicFramePr/>
              <p:nvPr>
                <p:extLst>
                  <p:ext uri="{D42A27DB-BD31-4B8C-83A1-F6EECF244321}">
                    <p14:modId xmlns:p14="http://schemas.microsoft.com/office/powerpoint/2010/main" val="804377598"/>
                  </p:ext>
                </p:extLst>
              </p:nvPr>
            </p:nvGraphicFramePr>
            <p:xfrm>
              <a:off x="0" y="0"/>
              <a:ext cx="3288608" cy="3288608"/>
            </p:xfrm>
            <a:graphic>
              <a:graphicData uri="http://schemas.openxmlformats.org/drawingml/2006/chart">
                <c:chart xmlns:c="http://schemas.openxmlformats.org/drawingml/2006/chart" xmlns:r="http://schemas.openxmlformats.org/officeDocument/2006/relationships" r:id="rId2"/>
              </a:graphicData>
            </a:graphic>
          </p:graphicFrame>
          <p:sp>
            <p:nvSpPr>
              <p:cNvPr id="15" name="Circle"/>
              <p:cNvSpPr/>
              <p:nvPr/>
            </p:nvSpPr>
            <p:spPr>
              <a:xfrm>
                <a:off x="188065" y="188065"/>
                <a:ext cx="2909310" cy="2909310"/>
              </a:xfrm>
              <a:prstGeom prst="ellipse">
                <a:avLst/>
              </a:prstGeom>
              <a:solidFill>
                <a:srgbClr val="E5E5E5"/>
              </a:solidFill>
              <a:ln w="12700" cap="flat">
                <a:noFill/>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4C4C4C"/>
                    </a:solidFill>
                    <a:latin typeface="Helvetica Neue Thin"/>
                    <a:ea typeface="Helvetica Neue Thin"/>
                    <a:cs typeface="Helvetica Neue Thin"/>
                    <a:sym typeface="Helvetica Neue Thin"/>
                  </a:defRPr>
                </a:pPr>
                <a:endParaRPr sz="3516" kern="0">
                  <a:solidFill>
                    <a:srgbClr val="4C4C4C"/>
                  </a:solidFill>
                  <a:latin typeface="Helvetica Neue Thin"/>
                  <a:sym typeface="Helvetica Neue Thin"/>
                </a:endParaRPr>
              </a:p>
            </p:txBody>
          </p:sp>
        </p:grpSp>
        <p:grpSp>
          <p:nvGrpSpPr>
            <p:cNvPr id="7" name="Group"/>
            <p:cNvGrpSpPr/>
            <p:nvPr/>
          </p:nvGrpSpPr>
          <p:grpSpPr>
            <a:xfrm>
              <a:off x="859653" y="2800180"/>
              <a:ext cx="2385440" cy="2385441"/>
              <a:chOff x="0" y="0"/>
              <a:chExt cx="2385439" cy="2385439"/>
            </a:xfrm>
          </p:grpSpPr>
          <p:graphicFrame>
            <p:nvGraphicFramePr>
              <p:cNvPr id="12" name="2D Pie Chart"/>
              <p:cNvGraphicFramePr/>
              <p:nvPr>
                <p:extLst>
                  <p:ext uri="{D42A27DB-BD31-4B8C-83A1-F6EECF244321}">
                    <p14:modId xmlns:p14="http://schemas.microsoft.com/office/powerpoint/2010/main" val="726147552"/>
                  </p:ext>
                </p:extLst>
              </p:nvPr>
            </p:nvGraphicFramePr>
            <p:xfrm>
              <a:off x="0" y="0"/>
              <a:ext cx="2385440" cy="2385440"/>
            </p:xfrm>
            <a:graphic>
              <a:graphicData uri="http://schemas.openxmlformats.org/drawingml/2006/chart">
                <c:chart xmlns:c="http://schemas.openxmlformats.org/drawingml/2006/chart" xmlns:r="http://schemas.openxmlformats.org/officeDocument/2006/relationships" r:id="rId3"/>
              </a:graphicData>
            </a:graphic>
          </p:graphicFrame>
          <p:sp>
            <p:nvSpPr>
              <p:cNvPr id="13" name="Circle"/>
              <p:cNvSpPr/>
              <p:nvPr/>
            </p:nvSpPr>
            <p:spPr>
              <a:xfrm>
                <a:off x="193708" y="193708"/>
                <a:ext cx="1998023" cy="1998023"/>
              </a:xfrm>
              <a:prstGeom prst="ellipse">
                <a:avLst/>
              </a:prstGeom>
              <a:solidFill>
                <a:srgbClr val="E5E5E5"/>
              </a:solidFill>
              <a:ln w="12700" cap="flat">
                <a:noFill/>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grpSp>
          <p:nvGrpSpPr>
            <p:cNvPr id="8" name="Group"/>
            <p:cNvGrpSpPr/>
            <p:nvPr/>
          </p:nvGrpSpPr>
          <p:grpSpPr>
            <a:xfrm>
              <a:off x="1305682" y="3246210"/>
              <a:ext cx="1497557" cy="1497557"/>
              <a:chOff x="0" y="0"/>
              <a:chExt cx="1497556" cy="1497556"/>
            </a:xfrm>
          </p:grpSpPr>
          <p:graphicFrame>
            <p:nvGraphicFramePr>
              <p:cNvPr id="10" name="2D Pie Chart"/>
              <p:cNvGraphicFramePr/>
              <p:nvPr>
                <p:extLst>
                  <p:ext uri="{D42A27DB-BD31-4B8C-83A1-F6EECF244321}">
                    <p14:modId xmlns:p14="http://schemas.microsoft.com/office/powerpoint/2010/main" val="362534452"/>
                  </p:ext>
                </p:extLst>
              </p:nvPr>
            </p:nvGraphicFramePr>
            <p:xfrm>
              <a:off x="0" y="0"/>
              <a:ext cx="1497557" cy="1497557"/>
            </p:xfrm>
            <a:graphic>
              <a:graphicData uri="http://schemas.openxmlformats.org/drawingml/2006/chart">
                <c:chart xmlns:c="http://schemas.openxmlformats.org/drawingml/2006/chart" xmlns:r="http://schemas.openxmlformats.org/officeDocument/2006/relationships" r:id="rId4"/>
              </a:graphicData>
            </a:graphic>
          </p:graphicFrame>
          <p:sp>
            <p:nvSpPr>
              <p:cNvPr id="11" name="Circle"/>
              <p:cNvSpPr/>
              <p:nvPr/>
            </p:nvSpPr>
            <p:spPr>
              <a:xfrm>
                <a:off x="180471" y="180470"/>
                <a:ext cx="1132440" cy="1132440"/>
              </a:xfrm>
              <a:prstGeom prst="ellipse">
                <a:avLst/>
              </a:prstGeom>
              <a:solidFill>
                <a:srgbClr val="E5E5E5"/>
              </a:solidFill>
              <a:ln w="12700" cap="flat">
                <a:noFill/>
                <a:miter lim="400000"/>
              </a:ln>
              <a:effectLst/>
            </p:spPr>
            <p:txBody>
              <a:bodyPr wrap="square" lIns="35719" tIns="35719" rIns="35719" bIns="35719" numCol="1" anchor="ctr">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sp>
          <p:nvSpPr>
            <p:cNvPr id="9" name="Shape"/>
            <p:cNvSpPr/>
            <p:nvPr/>
          </p:nvSpPr>
          <p:spPr>
            <a:xfrm>
              <a:off x="1884768" y="3793366"/>
              <a:ext cx="335210" cy="585799"/>
            </a:xfrm>
            <a:custGeom>
              <a:avLst/>
              <a:gdLst/>
              <a:ahLst/>
              <a:cxnLst>
                <a:cxn ang="0">
                  <a:pos x="wd2" y="hd2"/>
                </a:cxn>
                <a:cxn ang="5400000">
                  <a:pos x="wd2" y="hd2"/>
                </a:cxn>
                <a:cxn ang="10800000">
                  <a:pos x="wd2" y="hd2"/>
                </a:cxn>
                <a:cxn ang="16200000">
                  <a:pos x="wd2" y="hd2"/>
                </a:cxn>
              </a:cxnLst>
              <a:rect l="0" t="0" r="r" b="b"/>
              <a:pathLst>
                <a:path w="21246" h="21600" extrusionOk="0">
                  <a:moveTo>
                    <a:pt x="10629" y="0"/>
                  </a:moveTo>
                  <a:cubicBezTo>
                    <a:pt x="8111" y="0"/>
                    <a:pt x="5586" y="560"/>
                    <a:pt x="3665" y="1677"/>
                  </a:cubicBezTo>
                  <a:cubicBezTo>
                    <a:pt x="-177" y="3913"/>
                    <a:pt x="-177" y="7538"/>
                    <a:pt x="3665" y="9773"/>
                  </a:cubicBezTo>
                  <a:cubicBezTo>
                    <a:pt x="4108" y="10030"/>
                    <a:pt x="4596" y="10250"/>
                    <a:pt x="5095" y="10448"/>
                  </a:cubicBezTo>
                  <a:lnTo>
                    <a:pt x="0" y="21600"/>
                  </a:lnTo>
                  <a:lnTo>
                    <a:pt x="21246" y="21600"/>
                  </a:lnTo>
                  <a:lnTo>
                    <a:pt x="16164" y="10448"/>
                  </a:lnTo>
                  <a:cubicBezTo>
                    <a:pt x="16662" y="10250"/>
                    <a:pt x="17138" y="10030"/>
                    <a:pt x="17581" y="9773"/>
                  </a:cubicBezTo>
                  <a:cubicBezTo>
                    <a:pt x="21423" y="7538"/>
                    <a:pt x="21423" y="3913"/>
                    <a:pt x="17581" y="1677"/>
                  </a:cubicBezTo>
                  <a:cubicBezTo>
                    <a:pt x="15660" y="560"/>
                    <a:pt x="13147" y="0"/>
                    <a:pt x="10629" y="0"/>
                  </a:cubicBezTo>
                  <a:close/>
                </a:path>
              </a:pathLst>
            </a:custGeom>
            <a:solidFill>
              <a:srgbClr val="999999"/>
            </a:solidFill>
            <a:ln w="12700" cap="flat">
              <a:noFill/>
              <a:miter lim="400000"/>
            </a:ln>
            <a:effectLst/>
          </p:spPr>
          <p:txBody>
            <a:bodyPr wrap="square" lIns="0" tIns="0" rIns="0" bIns="0" numCol="1" anchor="t">
              <a:noAutofit/>
            </a:bodyPr>
            <a:lstStyle/>
            <a:p>
              <a:pPr algn="ctr" defTabSz="321457" hangingPunct="0">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kern="0">
                <a:solidFill>
                  <a:srgbClr val="333333"/>
                </a:solidFill>
                <a:latin typeface="Helvetica Neue Thin"/>
                <a:sym typeface="Helvetica Neue Thin"/>
              </a:endParaRPr>
            </a:p>
          </p:txBody>
        </p:sp>
      </p:grpSp>
      <p:sp>
        <p:nvSpPr>
          <p:cNvPr id="19" name="Text Placeholder 18"/>
          <p:cNvSpPr>
            <a:spLocks noGrp="1"/>
          </p:cNvSpPr>
          <p:nvPr>
            <p:ph type="body" sz="quarter" idx="11"/>
          </p:nvPr>
        </p:nvSpPr>
        <p:spPr>
          <a:xfrm>
            <a:off x="3721100" y="647700"/>
            <a:ext cx="4787900" cy="34131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583783904"/>
      </p:ext>
    </p:extLst>
  </p:cSld>
  <p:clrMapOvr>
    <a:masterClrMapping/>
  </p:clrMapOvr>
  <p:transition spd="med"/>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Op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sp>
        <p:nvSpPr>
          <p:cNvPr id="48" name="Shape 1073741829"/>
          <p:cNvSpPr/>
          <p:nvPr userDrawn="1"/>
        </p:nvSpPr>
        <p:spPr>
          <a:xfrm>
            <a:off x="666750" y="1913717"/>
            <a:ext cx="2390889" cy="2443132"/>
          </a:xfrm>
          <a:prstGeom prst="roundRect">
            <a:avLst>
              <a:gd name="adj" fmla="val 5049"/>
            </a:avLst>
          </a:prstGeom>
          <a:solidFill>
            <a:srgbClr val="E5E5E5"/>
          </a:solidFill>
          <a:ln w="12700" cap="flat">
            <a:noFill/>
            <a:miter lim="400000"/>
          </a:ln>
          <a:effectLst/>
        </p:spPr>
        <p:txBody>
          <a:bodyPr/>
          <a:lstStyle/>
          <a:p>
            <a:endParaRPr lang="en-GB"/>
          </a:p>
        </p:txBody>
      </p:sp>
      <p:sp>
        <p:nvSpPr>
          <p:cNvPr id="49" name="Shape 1073741830"/>
          <p:cNvSpPr txBox="1"/>
          <p:nvPr userDrawn="1"/>
        </p:nvSpPr>
        <p:spPr>
          <a:xfrm>
            <a:off x="810829" y="2496773"/>
            <a:ext cx="2102729" cy="278775"/>
          </a:xfrm>
          <a:prstGeom prst="rect">
            <a:avLst/>
          </a:prstGeom>
          <a:noFill/>
          <a:ln w="12700" cap="flat">
            <a:noFill/>
            <a:miter lim="400000"/>
          </a:ln>
          <a:effectLst/>
        </p:spPr>
        <p:txBody>
          <a:bodyPr wrap="square" lIns="0" tIns="0" rIns="0" bIns="0" numCol="1" anchor="t">
            <a:noAutofit/>
          </a:bodyPr>
          <a:lstStyle/>
          <a:p>
            <a:pPr algn="ctr">
              <a:spcAft>
                <a:spcPts val="0"/>
              </a:spcAft>
              <a:tabLst>
                <a:tab pos="584200" algn="l"/>
                <a:tab pos="1168400" algn="l"/>
                <a:tab pos="1752600" algn="l"/>
              </a:tabLst>
            </a:pPr>
            <a:r>
              <a:rPr lang="en-GB" sz="2000" b="0" cap="none">
                <a:solidFill>
                  <a:srgbClr val="262626"/>
                </a:solidFill>
                <a:effectLst/>
                <a:latin typeface="Gill Sans MT" panose="020B0502020104020203" pitchFamily="34" charset="0"/>
                <a:ea typeface="Arial Unicode MS" panose="020B0604020202020204" pitchFamily="34" charset="-128"/>
                <a:cs typeface="Arial Unicode MS" panose="020B0604020202020204" pitchFamily="34" charset="-128"/>
              </a:rPr>
              <a:t>Option 1</a:t>
            </a:r>
            <a:endParaRPr lang="en-GB" sz="2500" b="0" cap="none">
              <a:solidFill>
                <a:srgbClr val="262626"/>
              </a:solidFill>
              <a:effectLst/>
              <a:latin typeface="Gill Sans MT" panose="020B0502020104020203" pitchFamily="34" charset="0"/>
              <a:ea typeface="Arial Unicode MS" panose="020B0604020202020204" pitchFamily="34" charset="-128"/>
              <a:cs typeface="Arial Unicode MS" panose="020B0604020202020204" pitchFamily="34" charset="-128"/>
            </a:endParaRPr>
          </a:p>
        </p:txBody>
      </p:sp>
      <p:sp>
        <p:nvSpPr>
          <p:cNvPr id="59" name="Shape 1073741838"/>
          <p:cNvSpPr/>
          <p:nvPr userDrawn="1"/>
        </p:nvSpPr>
        <p:spPr>
          <a:xfrm>
            <a:off x="1315733" y="1455687"/>
            <a:ext cx="966146" cy="960667"/>
          </a:xfrm>
          <a:prstGeom prst="ellipse">
            <a:avLst/>
          </a:prstGeom>
          <a:solidFill>
            <a:schemeClr val="accent1"/>
          </a:solidFill>
          <a:ln w="12700" cap="flat">
            <a:noFill/>
            <a:miter lim="400000"/>
          </a:ln>
          <a:effectLst/>
        </p:spPr>
        <p:txBody>
          <a:bodyPr/>
          <a:lstStyle/>
          <a:p>
            <a:endParaRPr lang="en-GB"/>
          </a:p>
        </p:txBody>
      </p:sp>
      <p:sp>
        <p:nvSpPr>
          <p:cNvPr id="64" name="Text Placeholder 63"/>
          <p:cNvSpPr>
            <a:spLocks noGrp="1"/>
          </p:cNvSpPr>
          <p:nvPr>
            <p:ph type="body" sz="quarter" idx="11"/>
          </p:nvPr>
        </p:nvSpPr>
        <p:spPr>
          <a:xfrm>
            <a:off x="811213" y="2934448"/>
            <a:ext cx="2101850" cy="1333500"/>
          </a:xfrm>
        </p:spPr>
        <p:txBody>
          <a:bodyPr>
            <a:normAutofit/>
          </a:bodyPr>
          <a:lstStyle>
            <a:lvl1pPr marL="0" indent="0">
              <a:buNone/>
              <a:defRPr sz="1400"/>
            </a:lvl1pPr>
          </a:lstStyle>
          <a:p>
            <a:pPr lvl="0"/>
            <a:endParaRPr lang="en-GB"/>
          </a:p>
        </p:txBody>
      </p:sp>
      <p:sp>
        <p:nvSpPr>
          <p:cNvPr id="65" name="Shape 1073741829"/>
          <p:cNvSpPr/>
          <p:nvPr userDrawn="1"/>
        </p:nvSpPr>
        <p:spPr>
          <a:xfrm>
            <a:off x="3337735" y="1913717"/>
            <a:ext cx="2390889" cy="2443132"/>
          </a:xfrm>
          <a:prstGeom prst="roundRect">
            <a:avLst>
              <a:gd name="adj" fmla="val 5049"/>
            </a:avLst>
          </a:prstGeom>
          <a:solidFill>
            <a:srgbClr val="E5E5E5"/>
          </a:solidFill>
          <a:ln w="12700" cap="flat">
            <a:noFill/>
            <a:miter lim="400000"/>
          </a:ln>
          <a:effectLst/>
        </p:spPr>
        <p:txBody>
          <a:bodyPr/>
          <a:lstStyle/>
          <a:p>
            <a:endParaRPr lang="en-GB"/>
          </a:p>
        </p:txBody>
      </p:sp>
      <p:sp>
        <p:nvSpPr>
          <p:cNvPr id="66" name="Shape 1073741830"/>
          <p:cNvSpPr txBox="1"/>
          <p:nvPr userDrawn="1"/>
        </p:nvSpPr>
        <p:spPr>
          <a:xfrm>
            <a:off x="3481814" y="2496773"/>
            <a:ext cx="2102729" cy="278775"/>
          </a:xfrm>
          <a:prstGeom prst="rect">
            <a:avLst/>
          </a:prstGeom>
          <a:noFill/>
          <a:ln w="12700" cap="flat">
            <a:noFill/>
            <a:miter lim="400000"/>
          </a:ln>
          <a:effectLst/>
        </p:spPr>
        <p:txBody>
          <a:bodyPr wrap="square" lIns="0" tIns="0" rIns="0" bIns="0" numCol="1" anchor="t">
            <a:noAutofit/>
          </a:bodyPr>
          <a:lstStyle/>
          <a:p>
            <a:pPr algn="ctr">
              <a:spcAft>
                <a:spcPts val="0"/>
              </a:spcAft>
              <a:tabLst>
                <a:tab pos="584200" algn="l"/>
                <a:tab pos="1168400" algn="l"/>
                <a:tab pos="1752600" algn="l"/>
              </a:tabLst>
            </a:pPr>
            <a:r>
              <a:rPr lang="en-GB" sz="2000" b="0" cap="none">
                <a:solidFill>
                  <a:srgbClr val="262626"/>
                </a:solidFill>
                <a:effectLst/>
                <a:latin typeface="Gill Sans MT" panose="020B0502020104020203" pitchFamily="34" charset="0"/>
                <a:ea typeface="Arial Unicode MS" panose="020B0604020202020204" pitchFamily="34" charset="-128"/>
                <a:cs typeface="Arial Unicode MS" panose="020B0604020202020204" pitchFamily="34" charset="-128"/>
              </a:rPr>
              <a:t>Option 2</a:t>
            </a:r>
            <a:endParaRPr lang="en-GB" sz="2500" b="0" cap="none">
              <a:solidFill>
                <a:srgbClr val="262626"/>
              </a:solidFill>
              <a:effectLst/>
              <a:latin typeface="Gill Sans MT" panose="020B0502020104020203" pitchFamily="34" charset="0"/>
              <a:ea typeface="Arial Unicode MS" panose="020B0604020202020204" pitchFamily="34" charset="-128"/>
              <a:cs typeface="Arial Unicode MS" panose="020B0604020202020204" pitchFamily="34" charset="-128"/>
            </a:endParaRPr>
          </a:p>
        </p:txBody>
      </p:sp>
      <p:sp>
        <p:nvSpPr>
          <p:cNvPr id="67" name="Shape 1073741838"/>
          <p:cNvSpPr/>
          <p:nvPr userDrawn="1"/>
        </p:nvSpPr>
        <p:spPr>
          <a:xfrm>
            <a:off x="3986718" y="1455687"/>
            <a:ext cx="966146" cy="960667"/>
          </a:xfrm>
          <a:prstGeom prst="ellipse">
            <a:avLst/>
          </a:prstGeom>
          <a:solidFill>
            <a:schemeClr val="accent3"/>
          </a:solidFill>
          <a:ln w="12700" cap="flat">
            <a:noFill/>
            <a:miter lim="400000"/>
          </a:ln>
          <a:effectLst/>
        </p:spPr>
        <p:txBody>
          <a:bodyPr/>
          <a:lstStyle/>
          <a:p>
            <a:endParaRPr lang="en-GB"/>
          </a:p>
        </p:txBody>
      </p:sp>
      <p:sp>
        <p:nvSpPr>
          <p:cNvPr id="68" name="Text Placeholder 63"/>
          <p:cNvSpPr>
            <a:spLocks noGrp="1"/>
          </p:cNvSpPr>
          <p:nvPr>
            <p:ph type="body" sz="quarter" idx="12"/>
          </p:nvPr>
        </p:nvSpPr>
        <p:spPr>
          <a:xfrm>
            <a:off x="3482198" y="2934448"/>
            <a:ext cx="2101850" cy="1333500"/>
          </a:xfrm>
        </p:spPr>
        <p:txBody>
          <a:bodyPr>
            <a:normAutofit/>
          </a:bodyPr>
          <a:lstStyle>
            <a:lvl1pPr marL="0" indent="0">
              <a:buNone/>
              <a:defRPr sz="1400"/>
            </a:lvl1pPr>
          </a:lstStyle>
          <a:p>
            <a:pPr lvl="0"/>
            <a:endParaRPr lang="en-GB"/>
          </a:p>
        </p:txBody>
      </p:sp>
      <p:sp>
        <p:nvSpPr>
          <p:cNvPr id="69" name="Shape 1073741829"/>
          <p:cNvSpPr/>
          <p:nvPr userDrawn="1"/>
        </p:nvSpPr>
        <p:spPr>
          <a:xfrm>
            <a:off x="6008720" y="1869742"/>
            <a:ext cx="2390889" cy="2443132"/>
          </a:xfrm>
          <a:prstGeom prst="roundRect">
            <a:avLst>
              <a:gd name="adj" fmla="val 5049"/>
            </a:avLst>
          </a:prstGeom>
          <a:solidFill>
            <a:srgbClr val="E5E5E5"/>
          </a:solidFill>
          <a:ln w="12700" cap="flat">
            <a:noFill/>
            <a:miter lim="400000"/>
          </a:ln>
          <a:effectLst/>
        </p:spPr>
        <p:txBody>
          <a:bodyPr/>
          <a:lstStyle/>
          <a:p>
            <a:endParaRPr lang="en-GB"/>
          </a:p>
        </p:txBody>
      </p:sp>
      <p:sp>
        <p:nvSpPr>
          <p:cNvPr id="70" name="Shape 1073741830"/>
          <p:cNvSpPr txBox="1"/>
          <p:nvPr userDrawn="1"/>
        </p:nvSpPr>
        <p:spPr>
          <a:xfrm>
            <a:off x="6152799" y="2452798"/>
            <a:ext cx="2102729" cy="278775"/>
          </a:xfrm>
          <a:prstGeom prst="rect">
            <a:avLst/>
          </a:prstGeom>
          <a:noFill/>
          <a:ln w="12700" cap="flat">
            <a:noFill/>
            <a:miter lim="400000"/>
          </a:ln>
          <a:effectLst/>
        </p:spPr>
        <p:txBody>
          <a:bodyPr wrap="square" lIns="0" tIns="0" rIns="0" bIns="0" numCol="1" anchor="t">
            <a:noAutofit/>
          </a:bodyPr>
          <a:lstStyle/>
          <a:p>
            <a:pPr algn="ctr">
              <a:spcAft>
                <a:spcPts val="0"/>
              </a:spcAft>
              <a:tabLst>
                <a:tab pos="584200" algn="l"/>
                <a:tab pos="1168400" algn="l"/>
                <a:tab pos="1752600" algn="l"/>
              </a:tabLst>
            </a:pPr>
            <a:r>
              <a:rPr lang="en-GB" sz="2000" b="0" cap="none">
                <a:solidFill>
                  <a:srgbClr val="262626"/>
                </a:solidFill>
                <a:effectLst/>
                <a:latin typeface="Gill Sans MT" panose="020B0502020104020203" pitchFamily="34" charset="0"/>
                <a:ea typeface="Arial Unicode MS" panose="020B0604020202020204" pitchFamily="34" charset="-128"/>
                <a:cs typeface="Arial Unicode MS" panose="020B0604020202020204" pitchFamily="34" charset="-128"/>
              </a:rPr>
              <a:t>Option 3</a:t>
            </a:r>
            <a:endParaRPr lang="en-GB" sz="2500" b="0" cap="none">
              <a:solidFill>
                <a:srgbClr val="262626"/>
              </a:solidFill>
              <a:effectLst/>
              <a:latin typeface="Gill Sans MT" panose="020B0502020104020203" pitchFamily="34" charset="0"/>
              <a:ea typeface="Arial Unicode MS" panose="020B0604020202020204" pitchFamily="34" charset="-128"/>
              <a:cs typeface="Arial Unicode MS" panose="020B0604020202020204" pitchFamily="34" charset="-128"/>
            </a:endParaRPr>
          </a:p>
        </p:txBody>
      </p:sp>
      <p:sp>
        <p:nvSpPr>
          <p:cNvPr id="71" name="Shape 1073741838"/>
          <p:cNvSpPr/>
          <p:nvPr userDrawn="1"/>
        </p:nvSpPr>
        <p:spPr>
          <a:xfrm>
            <a:off x="6657703" y="1411712"/>
            <a:ext cx="966146" cy="960667"/>
          </a:xfrm>
          <a:prstGeom prst="ellipse">
            <a:avLst/>
          </a:prstGeom>
          <a:solidFill>
            <a:schemeClr val="accent5"/>
          </a:solidFill>
          <a:ln w="12700" cap="flat">
            <a:noFill/>
            <a:miter lim="400000"/>
          </a:ln>
          <a:effectLst/>
        </p:spPr>
        <p:txBody>
          <a:bodyPr/>
          <a:lstStyle/>
          <a:p>
            <a:endParaRPr lang="en-GB"/>
          </a:p>
        </p:txBody>
      </p:sp>
      <p:sp>
        <p:nvSpPr>
          <p:cNvPr id="72" name="Text Placeholder 63"/>
          <p:cNvSpPr>
            <a:spLocks noGrp="1"/>
          </p:cNvSpPr>
          <p:nvPr>
            <p:ph type="body" sz="quarter" idx="13"/>
          </p:nvPr>
        </p:nvSpPr>
        <p:spPr>
          <a:xfrm>
            <a:off x="6153183" y="2890473"/>
            <a:ext cx="2101850" cy="1333500"/>
          </a:xfrm>
        </p:spPr>
        <p:txBody>
          <a:bodyPr>
            <a:normAutofit/>
          </a:bodyPr>
          <a:lstStyle>
            <a:lvl1pPr marL="0" indent="0">
              <a:buNone/>
              <a:defRPr sz="1400"/>
            </a:lvl1pPr>
          </a:lstStyle>
          <a:p>
            <a:pPr lvl="0"/>
            <a:endParaRPr lang="en-GB"/>
          </a:p>
        </p:txBody>
      </p:sp>
    </p:spTree>
    <p:extLst>
      <p:ext uri="{BB962C8B-B14F-4D97-AF65-F5344CB8AC3E}">
        <p14:creationId xmlns:p14="http://schemas.microsoft.com/office/powerpoint/2010/main" val="3169062789"/>
      </p:ext>
    </p:extLst>
  </p:cSld>
  <p:clrMapOvr>
    <a:masterClrMapping/>
  </p:clrMapOvr>
  <p:transition spd="med"/>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Engagem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4" name="Group 3"/>
          <p:cNvGrpSpPr/>
          <p:nvPr userDrawn="1"/>
        </p:nvGrpSpPr>
        <p:grpSpPr>
          <a:xfrm>
            <a:off x="5676900" y="1063430"/>
            <a:ext cx="3213100" cy="3443705"/>
            <a:chOff x="7014130" y="2129162"/>
            <a:chExt cx="4339670" cy="4728838"/>
          </a:xfrm>
        </p:grpSpPr>
        <p:sp>
          <p:nvSpPr>
            <p:cNvPr id="5" name="Shape 1073741825"/>
            <p:cNvSpPr/>
            <p:nvPr/>
          </p:nvSpPr>
          <p:spPr>
            <a:xfrm>
              <a:off x="7014130" y="3671050"/>
              <a:ext cx="940151" cy="3186950"/>
            </a:xfrm>
            <a:custGeom>
              <a:avLst/>
              <a:gdLst/>
              <a:ahLst/>
              <a:cxnLst>
                <a:cxn ang="0">
                  <a:pos x="wd2" y="hd2"/>
                </a:cxn>
                <a:cxn ang="5400000">
                  <a:pos x="wd2" y="hd2"/>
                </a:cxn>
                <a:cxn ang="10800000">
                  <a:pos x="wd2" y="hd2"/>
                </a:cxn>
                <a:cxn ang="16200000">
                  <a:pos x="wd2" y="hd2"/>
                </a:cxn>
              </a:cxnLst>
              <a:rect l="0" t="0" r="r" b="b"/>
              <a:pathLst>
                <a:path w="21522" h="21590" extrusionOk="0">
                  <a:moveTo>
                    <a:pt x="12120" y="2"/>
                  </a:moveTo>
                  <a:cubicBezTo>
                    <a:pt x="11719" y="-10"/>
                    <a:pt x="11337" y="28"/>
                    <a:pt x="11046" y="97"/>
                  </a:cubicBezTo>
                  <a:cubicBezTo>
                    <a:pt x="10754" y="166"/>
                    <a:pt x="10557" y="268"/>
                    <a:pt x="10515" y="387"/>
                  </a:cubicBezTo>
                  <a:lnTo>
                    <a:pt x="9930" y="3661"/>
                  </a:lnTo>
                  <a:lnTo>
                    <a:pt x="9345" y="3641"/>
                  </a:lnTo>
                  <a:lnTo>
                    <a:pt x="8040" y="1194"/>
                  </a:lnTo>
                  <a:cubicBezTo>
                    <a:pt x="7997" y="1075"/>
                    <a:pt x="7800" y="972"/>
                    <a:pt x="7509" y="902"/>
                  </a:cubicBezTo>
                  <a:cubicBezTo>
                    <a:pt x="7218" y="832"/>
                    <a:pt x="6836" y="795"/>
                    <a:pt x="6435" y="808"/>
                  </a:cubicBezTo>
                  <a:lnTo>
                    <a:pt x="6271" y="814"/>
                  </a:lnTo>
                  <a:cubicBezTo>
                    <a:pt x="5870" y="826"/>
                    <a:pt x="5527" y="887"/>
                    <a:pt x="5292" y="973"/>
                  </a:cubicBezTo>
                  <a:cubicBezTo>
                    <a:pt x="5057" y="1059"/>
                    <a:pt x="4930" y="1170"/>
                    <a:pt x="4972" y="1289"/>
                  </a:cubicBezTo>
                  <a:cubicBezTo>
                    <a:pt x="5170" y="1973"/>
                    <a:pt x="5458" y="2655"/>
                    <a:pt x="5836" y="3333"/>
                  </a:cubicBezTo>
                  <a:cubicBezTo>
                    <a:pt x="6102" y="3810"/>
                    <a:pt x="6417" y="4284"/>
                    <a:pt x="6700" y="4760"/>
                  </a:cubicBezTo>
                  <a:cubicBezTo>
                    <a:pt x="6771" y="4880"/>
                    <a:pt x="6841" y="5001"/>
                    <a:pt x="6727" y="5116"/>
                  </a:cubicBezTo>
                  <a:cubicBezTo>
                    <a:pt x="6670" y="5175"/>
                    <a:pt x="6566" y="5228"/>
                    <a:pt x="6401" y="5265"/>
                  </a:cubicBezTo>
                  <a:cubicBezTo>
                    <a:pt x="5957" y="5365"/>
                    <a:pt x="5433" y="5318"/>
                    <a:pt x="4993" y="5215"/>
                  </a:cubicBezTo>
                  <a:cubicBezTo>
                    <a:pt x="4584" y="5119"/>
                    <a:pt x="4220" y="4981"/>
                    <a:pt x="3864" y="4855"/>
                  </a:cubicBezTo>
                  <a:cubicBezTo>
                    <a:pt x="3502" y="4727"/>
                    <a:pt x="3055" y="4621"/>
                    <a:pt x="2592" y="4525"/>
                  </a:cubicBezTo>
                  <a:cubicBezTo>
                    <a:pt x="2269" y="4458"/>
                    <a:pt x="1933" y="4396"/>
                    <a:pt x="1552" y="4384"/>
                  </a:cubicBezTo>
                  <a:cubicBezTo>
                    <a:pt x="1148" y="4371"/>
                    <a:pt x="733" y="4417"/>
                    <a:pt x="436" y="4503"/>
                  </a:cubicBezTo>
                  <a:cubicBezTo>
                    <a:pt x="114" y="4596"/>
                    <a:pt x="-36" y="4724"/>
                    <a:pt x="8" y="4849"/>
                  </a:cubicBezTo>
                  <a:cubicBezTo>
                    <a:pt x="48" y="4964"/>
                    <a:pt x="259" y="5068"/>
                    <a:pt x="484" y="5171"/>
                  </a:cubicBezTo>
                  <a:cubicBezTo>
                    <a:pt x="2488" y="6091"/>
                    <a:pt x="4910" y="6923"/>
                    <a:pt x="7232" y="7775"/>
                  </a:cubicBezTo>
                  <a:cubicBezTo>
                    <a:pt x="7488" y="7869"/>
                    <a:pt x="7743" y="7963"/>
                    <a:pt x="7978" y="8062"/>
                  </a:cubicBezTo>
                  <a:cubicBezTo>
                    <a:pt x="8188" y="8150"/>
                    <a:pt x="8382" y="8243"/>
                    <a:pt x="8521" y="8343"/>
                  </a:cubicBezTo>
                  <a:cubicBezTo>
                    <a:pt x="8676" y="8454"/>
                    <a:pt x="8759" y="8573"/>
                    <a:pt x="8771" y="8693"/>
                  </a:cubicBezTo>
                  <a:cubicBezTo>
                    <a:pt x="8775" y="8733"/>
                    <a:pt x="8771" y="8774"/>
                    <a:pt x="8768" y="8814"/>
                  </a:cubicBezTo>
                  <a:cubicBezTo>
                    <a:pt x="8764" y="8886"/>
                    <a:pt x="8763" y="8957"/>
                    <a:pt x="8763" y="9029"/>
                  </a:cubicBezTo>
                  <a:cubicBezTo>
                    <a:pt x="8745" y="13217"/>
                    <a:pt x="8566" y="17404"/>
                    <a:pt x="8225" y="21590"/>
                  </a:cubicBezTo>
                  <a:lnTo>
                    <a:pt x="18572" y="21590"/>
                  </a:lnTo>
                  <a:cubicBezTo>
                    <a:pt x="18365" y="18891"/>
                    <a:pt x="18244" y="16192"/>
                    <a:pt x="18210" y="13492"/>
                  </a:cubicBezTo>
                  <a:cubicBezTo>
                    <a:pt x="18188" y="11757"/>
                    <a:pt x="18201" y="10021"/>
                    <a:pt x="17988" y="8287"/>
                  </a:cubicBezTo>
                  <a:cubicBezTo>
                    <a:pt x="17983" y="8246"/>
                    <a:pt x="17978" y="8206"/>
                    <a:pt x="17981" y="8165"/>
                  </a:cubicBezTo>
                  <a:cubicBezTo>
                    <a:pt x="17986" y="8105"/>
                    <a:pt x="18009" y="8045"/>
                    <a:pt x="18086" y="7990"/>
                  </a:cubicBezTo>
                  <a:cubicBezTo>
                    <a:pt x="18152" y="7943"/>
                    <a:pt x="18255" y="7901"/>
                    <a:pt x="18350" y="7858"/>
                  </a:cubicBezTo>
                  <a:cubicBezTo>
                    <a:pt x="18633" y="7729"/>
                    <a:pt x="18845" y="7589"/>
                    <a:pt x="19043" y="7447"/>
                  </a:cubicBezTo>
                  <a:cubicBezTo>
                    <a:pt x="19283" y="7277"/>
                    <a:pt x="19506" y="7102"/>
                    <a:pt x="19669" y="6922"/>
                  </a:cubicBezTo>
                  <a:cubicBezTo>
                    <a:pt x="19948" y="6613"/>
                    <a:pt x="20053" y="6292"/>
                    <a:pt x="20159" y="5974"/>
                  </a:cubicBezTo>
                  <a:cubicBezTo>
                    <a:pt x="20356" y="5378"/>
                    <a:pt x="20567" y="4782"/>
                    <a:pt x="20791" y="4187"/>
                  </a:cubicBezTo>
                  <a:cubicBezTo>
                    <a:pt x="21015" y="3593"/>
                    <a:pt x="21253" y="3000"/>
                    <a:pt x="21505" y="2408"/>
                  </a:cubicBezTo>
                  <a:cubicBezTo>
                    <a:pt x="21564" y="2290"/>
                    <a:pt x="21466" y="2177"/>
                    <a:pt x="21260" y="2085"/>
                  </a:cubicBezTo>
                  <a:cubicBezTo>
                    <a:pt x="21084" y="2007"/>
                    <a:pt x="20825" y="1942"/>
                    <a:pt x="20506" y="1906"/>
                  </a:cubicBezTo>
                  <a:lnTo>
                    <a:pt x="20540" y="1898"/>
                  </a:lnTo>
                  <a:cubicBezTo>
                    <a:pt x="20142" y="1878"/>
                    <a:pt x="19752" y="1905"/>
                    <a:pt x="19445" y="1969"/>
                  </a:cubicBezTo>
                  <a:cubicBezTo>
                    <a:pt x="19137" y="2032"/>
                    <a:pt x="18909" y="2131"/>
                    <a:pt x="18839" y="2249"/>
                  </a:cubicBezTo>
                  <a:lnTo>
                    <a:pt x="17241" y="3979"/>
                  </a:lnTo>
                  <a:lnTo>
                    <a:pt x="16751" y="3957"/>
                  </a:lnTo>
                  <a:lnTo>
                    <a:pt x="16622" y="3951"/>
                  </a:lnTo>
                  <a:lnTo>
                    <a:pt x="18282" y="1154"/>
                  </a:lnTo>
                  <a:cubicBezTo>
                    <a:pt x="18352" y="1036"/>
                    <a:pt x="18251" y="922"/>
                    <a:pt x="18037" y="832"/>
                  </a:cubicBezTo>
                  <a:cubicBezTo>
                    <a:pt x="17823" y="741"/>
                    <a:pt x="17496" y="673"/>
                    <a:pt x="17098" y="653"/>
                  </a:cubicBezTo>
                  <a:lnTo>
                    <a:pt x="16942" y="644"/>
                  </a:lnTo>
                  <a:cubicBezTo>
                    <a:pt x="16544" y="624"/>
                    <a:pt x="16161" y="653"/>
                    <a:pt x="15854" y="717"/>
                  </a:cubicBezTo>
                  <a:cubicBezTo>
                    <a:pt x="15546" y="781"/>
                    <a:pt x="15319" y="879"/>
                    <a:pt x="15248" y="997"/>
                  </a:cubicBezTo>
                  <a:lnTo>
                    <a:pt x="13582" y="3816"/>
                  </a:lnTo>
                  <a:lnTo>
                    <a:pt x="12977" y="3794"/>
                  </a:lnTo>
                  <a:lnTo>
                    <a:pt x="13582" y="481"/>
                  </a:lnTo>
                  <a:cubicBezTo>
                    <a:pt x="13624" y="363"/>
                    <a:pt x="13499" y="250"/>
                    <a:pt x="13263" y="163"/>
                  </a:cubicBezTo>
                  <a:cubicBezTo>
                    <a:pt x="13027" y="77"/>
                    <a:pt x="12685" y="19"/>
                    <a:pt x="12283" y="7"/>
                  </a:cubicBezTo>
                  <a:lnTo>
                    <a:pt x="12120" y="2"/>
                  </a:lnTo>
                  <a:close/>
                </a:path>
              </a:pathLst>
            </a:custGeom>
            <a:solidFill>
              <a:schemeClr val="accent4"/>
            </a:solidFill>
            <a:ln w="12700" cap="flat">
              <a:noFill/>
              <a:miter lim="400000"/>
            </a:ln>
            <a:effectLst/>
          </p:spPr>
          <p:txBody>
            <a:bodyPr/>
            <a:lstStyle/>
            <a:p>
              <a:endParaRPr lang="en-GB"/>
            </a:p>
          </p:txBody>
        </p:sp>
        <p:sp>
          <p:nvSpPr>
            <p:cNvPr id="6" name="Shape 1073741826"/>
            <p:cNvSpPr/>
            <p:nvPr/>
          </p:nvSpPr>
          <p:spPr>
            <a:xfrm>
              <a:off x="7439810" y="2594884"/>
              <a:ext cx="1306184" cy="4263116"/>
            </a:xfrm>
            <a:custGeom>
              <a:avLst/>
              <a:gdLst/>
              <a:ahLst/>
              <a:cxnLst>
                <a:cxn ang="0">
                  <a:pos x="wd2" y="hd2"/>
                </a:cxn>
                <a:cxn ang="5400000">
                  <a:pos x="wd2" y="hd2"/>
                </a:cxn>
                <a:cxn ang="10800000">
                  <a:pos x="wd2" y="hd2"/>
                </a:cxn>
                <a:cxn ang="16200000">
                  <a:pos x="wd2" y="hd2"/>
                </a:cxn>
              </a:cxnLst>
              <a:rect l="0" t="0" r="r" b="b"/>
              <a:pathLst>
                <a:path w="21522" h="21589" extrusionOk="0">
                  <a:moveTo>
                    <a:pt x="12120" y="2"/>
                  </a:moveTo>
                  <a:cubicBezTo>
                    <a:pt x="11719" y="-11"/>
                    <a:pt x="11337" y="28"/>
                    <a:pt x="11046" y="100"/>
                  </a:cubicBezTo>
                  <a:cubicBezTo>
                    <a:pt x="10754" y="172"/>
                    <a:pt x="10557" y="278"/>
                    <a:pt x="10515" y="401"/>
                  </a:cubicBezTo>
                  <a:lnTo>
                    <a:pt x="9930" y="3802"/>
                  </a:lnTo>
                  <a:lnTo>
                    <a:pt x="9345" y="3781"/>
                  </a:lnTo>
                  <a:lnTo>
                    <a:pt x="8040" y="1239"/>
                  </a:lnTo>
                  <a:cubicBezTo>
                    <a:pt x="7997" y="1116"/>
                    <a:pt x="7800" y="1009"/>
                    <a:pt x="7509" y="936"/>
                  </a:cubicBezTo>
                  <a:cubicBezTo>
                    <a:pt x="7218" y="864"/>
                    <a:pt x="6836" y="825"/>
                    <a:pt x="6435" y="838"/>
                  </a:cubicBezTo>
                  <a:lnTo>
                    <a:pt x="6271" y="844"/>
                  </a:lnTo>
                  <a:cubicBezTo>
                    <a:pt x="5870" y="857"/>
                    <a:pt x="5527" y="920"/>
                    <a:pt x="5292" y="1009"/>
                  </a:cubicBezTo>
                  <a:cubicBezTo>
                    <a:pt x="5057" y="1099"/>
                    <a:pt x="4930" y="1214"/>
                    <a:pt x="4972" y="1338"/>
                  </a:cubicBezTo>
                  <a:cubicBezTo>
                    <a:pt x="5170" y="2049"/>
                    <a:pt x="5458" y="2757"/>
                    <a:pt x="5836" y="3461"/>
                  </a:cubicBezTo>
                  <a:cubicBezTo>
                    <a:pt x="6102" y="3957"/>
                    <a:pt x="6417" y="4449"/>
                    <a:pt x="6700" y="4943"/>
                  </a:cubicBezTo>
                  <a:cubicBezTo>
                    <a:pt x="6771" y="5068"/>
                    <a:pt x="6841" y="5193"/>
                    <a:pt x="6727" y="5313"/>
                  </a:cubicBezTo>
                  <a:cubicBezTo>
                    <a:pt x="6670" y="5374"/>
                    <a:pt x="6566" y="5429"/>
                    <a:pt x="6401" y="5468"/>
                  </a:cubicBezTo>
                  <a:cubicBezTo>
                    <a:pt x="5957" y="5571"/>
                    <a:pt x="5433" y="5523"/>
                    <a:pt x="4993" y="5416"/>
                  </a:cubicBezTo>
                  <a:cubicBezTo>
                    <a:pt x="4584" y="5316"/>
                    <a:pt x="4220" y="5173"/>
                    <a:pt x="3864" y="5042"/>
                  </a:cubicBezTo>
                  <a:cubicBezTo>
                    <a:pt x="3502" y="4908"/>
                    <a:pt x="3055" y="4799"/>
                    <a:pt x="2592" y="4699"/>
                  </a:cubicBezTo>
                  <a:cubicBezTo>
                    <a:pt x="2269" y="4629"/>
                    <a:pt x="1933" y="4565"/>
                    <a:pt x="1552" y="4552"/>
                  </a:cubicBezTo>
                  <a:cubicBezTo>
                    <a:pt x="1148" y="4539"/>
                    <a:pt x="733" y="4586"/>
                    <a:pt x="436" y="4676"/>
                  </a:cubicBezTo>
                  <a:cubicBezTo>
                    <a:pt x="114" y="4773"/>
                    <a:pt x="-36" y="4906"/>
                    <a:pt x="8" y="5035"/>
                  </a:cubicBezTo>
                  <a:cubicBezTo>
                    <a:pt x="48" y="5155"/>
                    <a:pt x="259" y="5263"/>
                    <a:pt x="484" y="5370"/>
                  </a:cubicBezTo>
                  <a:cubicBezTo>
                    <a:pt x="2488" y="6326"/>
                    <a:pt x="4910" y="7189"/>
                    <a:pt x="7232" y="8074"/>
                  </a:cubicBezTo>
                  <a:cubicBezTo>
                    <a:pt x="7488" y="8172"/>
                    <a:pt x="7743" y="8270"/>
                    <a:pt x="7978" y="8372"/>
                  </a:cubicBezTo>
                  <a:cubicBezTo>
                    <a:pt x="8188" y="8464"/>
                    <a:pt x="8382" y="8560"/>
                    <a:pt x="8521" y="8664"/>
                  </a:cubicBezTo>
                  <a:cubicBezTo>
                    <a:pt x="8676" y="8780"/>
                    <a:pt x="8759" y="8903"/>
                    <a:pt x="8771" y="9028"/>
                  </a:cubicBezTo>
                  <a:cubicBezTo>
                    <a:pt x="8775" y="9070"/>
                    <a:pt x="8771" y="9112"/>
                    <a:pt x="8768" y="9153"/>
                  </a:cubicBezTo>
                  <a:cubicBezTo>
                    <a:pt x="8764" y="9228"/>
                    <a:pt x="8763" y="9303"/>
                    <a:pt x="8763" y="9377"/>
                  </a:cubicBezTo>
                  <a:cubicBezTo>
                    <a:pt x="8746" y="13448"/>
                    <a:pt x="8567" y="17519"/>
                    <a:pt x="8225" y="21589"/>
                  </a:cubicBezTo>
                  <a:lnTo>
                    <a:pt x="18572" y="21589"/>
                  </a:lnTo>
                  <a:cubicBezTo>
                    <a:pt x="18367" y="19064"/>
                    <a:pt x="18246" y="16538"/>
                    <a:pt x="18210" y="14012"/>
                  </a:cubicBezTo>
                  <a:cubicBezTo>
                    <a:pt x="18184" y="12210"/>
                    <a:pt x="18201" y="10407"/>
                    <a:pt x="17988" y="8606"/>
                  </a:cubicBezTo>
                  <a:cubicBezTo>
                    <a:pt x="17983" y="8564"/>
                    <a:pt x="17978" y="8522"/>
                    <a:pt x="17981" y="8479"/>
                  </a:cubicBezTo>
                  <a:cubicBezTo>
                    <a:pt x="17986" y="8418"/>
                    <a:pt x="18009" y="8355"/>
                    <a:pt x="18086" y="8298"/>
                  </a:cubicBezTo>
                  <a:cubicBezTo>
                    <a:pt x="18152" y="8249"/>
                    <a:pt x="18255" y="8205"/>
                    <a:pt x="18350" y="8160"/>
                  </a:cubicBezTo>
                  <a:cubicBezTo>
                    <a:pt x="18633" y="8027"/>
                    <a:pt x="18845" y="7881"/>
                    <a:pt x="19043" y="7734"/>
                  </a:cubicBezTo>
                  <a:cubicBezTo>
                    <a:pt x="19283" y="7557"/>
                    <a:pt x="19506" y="7376"/>
                    <a:pt x="19669" y="7188"/>
                  </a:cubicBezTo>
                  <a:cubicBezTo>
                    <a:pt x="19948" y="6868"/>
                    <a:pt x="20053" y="6535"/>
                    <a:pt x="20159" y="6204"/>
                  </a:cubicBezTo>
                  <a:cubicBezTo>
                    <a:pt x="20356" y="5585"/>
                    <a:pt x="20567" y="4966"/>
                    <a:pt x="20791" y="4348"/>
                  </a:cubicBezTo>
                  <a:cubicBezTo>
                    <a:pt x="21015" y="3731"/>
                    <a:pt x="21253" y="3115"/>
                    <a:pt x="21505" y="2500"/>
                  </a:cubicBezTo>
                  <a:cubicBezTo>
                    <a:pt x="21564" y="2378"/>
                    <a:pt x="21466" y="2261"/>
                    <a:pt x="21260" y="2165"/>
                  </a:cubicBezTo>
                  <a:cubicBezTo>
                    <a:pt x="21084" y="2083"/>
                    <a:pt x="20825" y="2016"/>
                    <a:pt x="20506" y="1979"/>
                  </a:cubicBezTo>
                  <a:lnTo>
                    <a:pt x="20540" y="1971"/>
                  </a:lnTo>
                  <a:cubicBezTo>
                    <a:pt x="20142" y="1949"/>
                    <a:pt x="19752" y="1978"/>
                    <a:pt x="19445" y="2044"/>
                  </a:cubicBezTo>
                  <a:cubicBezTo>
                    <a:pt x="19137" y="2110"/>
                    <a:pt x="18909" y="2213"/>
                    <a:pt x="18839" y="2335"/>
                  </a:cubicBezTo>
                  <a:lnTo>
                    <a:pt x="17241" y="4132"/>
                  </a:lnTo>
                  <a:lnTo>
                    <a:pt x="16751" y="4109"/>
                  </a:lnTo>
                  <a:lnTo>
                    <a:pt x="16622" y="4103"/>
                  </a:lnTo>
                  <a:lnTo>
                    <a:pt x="18282" y="1198"/>
                  </a:lnTo>
                  <a:cubicBezTo>
                    <a:pt x="18352" y="1075"/>
                    <a:pt x="18251" y="957"/>
                    <a:pt x="18037" y="863"/>
                  </a:cubicBezTo>
                  <a:cubicBezTo>
                    <a:pt x="17823" y="769"/>
                    <a:pt x="17496" y="699"/>
                    <a:pt x="17098" y="677"/>
                  </a:cubicBezTo>
                  <a:lnTo>
                    <a:pt x="16942" y="669"/>
                  </a:lnTo>
                  <a:cubicBezTo>
                    <a:pt x="16544" y="647"/>
                    <a:pt x="16161" y="678"/>
                    <a:pt x="15854" y="744"/>
                  </a:cubicBezTo>
                  <a:cubicBezTo>
                    <a:pt x="15546" y="810"/>
                    <a:pt x="15319" y="912"/>
                    <a:pt x="15248" y="1035"/>
                  </a:cubicBezTo>
                  <a:lnTo>
                    <a:pt x="13582" y="3963"/>
                  </a:lnTo>
                  <a:lnTo>
                    <a:pt x="12977" y="3940"/>
                  </a:lnTo>
                  <a:lnTo>
                    <a:pt x="13582" y="499"/>
                  </a:lnTo>
                  <a:cubicBezTo>
                    <a:pt x="13624" y="376"/>
                    <a:pt x="13499" y="259"/>
                    <a:pt x="13263" y="169"/>
                  </a:cubicBezTo>
                  <a:cubicBezTo>
                    <a:pt x="13027" y="80"/>
                    <a:pt x="12685" y="19"/>
                    <a:pt x="12283" y="6"/>
                  </a:cubicBezTo>
                  <a:lnTo>
                    <a:pt x="12120" y="2"/>
                  </a:lnTo>
                  <a:close/>
                </a:path>
              </a:pathLst>
            </a:custGeom>
            <a:solidFill>
              <a:schemeClr val="accent3"/>
            </a:solidFill>
            <a:ln w="12700" cap="flat">
              <a:noFill/>
              <a:miter lim="400000"/>
            </a:ln>
            <a:effectLst/>
          </p:spPr>
          <p:txBody>
            <a:bodyPr/>
            <a:lstStyle/>
            <a:p>
              <a:endParaRPr lang="en-GB"/>
            </a:p>
          </p:txBody>
        </p:sp>
        <p:sp>
          <p:nvSpPr>
            <p:cNvPr id="7" name="Shape 1073741827"/>
            <p:cNvSpPr/>
            <p:nvPr/>
          </p:nvSpPr>
          <p:spPr>
            <a:xfrm flipH="1">
              <a:off x="10464595" y="3820836"/>
              <a:ext cx="889205" cy="3037164"/>
            </a:xfrm>
            <a:custGeom>
              <a:avLst/>
              <a:gdLst/>
              <a:ahLst/>
              <a:cxnLst>
                <a:cxn ang="0">
                  <a:pos x="wd2" y="hd2"/>
                </a:cxn>
                <a:cxn ang="5400000">
                  <a:pos x="wd2" y="hd2"/>
                </a:cxn>
                <a:cxn ang="10800000">
                  <a:pos x="wd2" y="hd2"/>
                </a:cxn>
                <a:cxn ang="16200000">
                  <a:pos x="wd2" y="hd2"/>
                </a:cxn>
              </a:cxnLst>
              <a:rect l="0" t="0" r="r" b="b"/>
              <a:pathLst>
                <a:path w="21522" h="21590" extrusionOk="0">
                  <a:moveTo>
                    <a:pt x="12120" y="2"/>
                  </a:moveTo>
                  <a:cubicBezTo>
                    <a:pt x="11719" y="-10"/>
                    <a:pt x="11337" y="27"/>
                    <a:pt x="11046" y="96"/>
                  </a:cubicBezTo>
                  <a:cubicBezTo>
                    <a:pt x="10754" y="165"/>
                    <a:pt x="10557" y="266"/>
                    <a:pt x="10515" y="384"/>
                  </a:cubicBezTo>
                  <a:lnTo>
                    <a:pt x="9930" y="3634"/>
                  </a:lnTo>
                  <a:lnTo>
                    <a:pt x="9345" y="3614"/>
                  </a:lnTo>
                  <a:lnTo>
                    <a:pt x="8040" y="1185"/>
                  </a:lnTo>
                  <a:cubicBezTo>
                    <a:pt x="7997" y="1067"/>
                    <a:pt x="7800" y="964"/>
                    <a:pt x="7509" y="895"/>
                  </a:cubicBezTo>
                  <a:cubicBezTo>
                    <a:pt x="7218" y="826"/>
                    <a:pt x="6836" y="789"/>
                    <a:pt x="6435" y="801"/>
                  </a:cubicBezTo>
                  <a:lnTo>
                    <a:pt x="6271" y="807"/>
                  </a:lnTo>
                  <a:cubicBezTo>
                    <a:pt x="5870" y="820"/>
                    <a:pt x="5527" y="880"/>
                    <a:pt x="5292" y="965"/>
                  </a:cubicBezTo>
                  <a:cubicBezTo>
                    <a:pt x="5057" y="1050"/>
                    <a:pt x="4930" y="1161"/>
                    <a:pt x="4972" y="1279"/>
                  </a:cubicBezTo>
                  <a:cubicBezTo>
                    <a:pt x="5170" y="1958"/>
                    <a:pt x="5458" y="2635"/>
                    <a:pt x="5836" y="3308"/>
                  </a:cubicBezTo>
                  <a:cubicBezTo>
                    <a:pt x="6102" y="3781"/>
                    <a:pt x="6417" y="4252"/>
                    <a:pt x="6700" y="4724"/>
                  </a:cubicBezTo>
                  <a:cubicBezTo>
                    <a:pt x="6771" y="4843"/>
                    <a:pt x="6841" y="4963"/>
                    <a:pt x="6727" y="5078"/>
                  </a:cubicBezTo>
                  <a:cubicBezTo>
                    <a:pt x="6670" y="5136"/>
                    <a:pt x="6566" y="5189"/>
                    <a:pt x="6401" y="5226"/>
                  </a:cubicBezTo>
                  <a:cubicBezTo>
                    <a:pt x="5957" y="5324"/>
                    <a:pt x="5433" y="5278"/>
                    <a:pt x="4993" y="5176"/>
                  </a:cubicBezTo>
                  <a:cubicBezTo>
                    <a:pt x="4584" y="5080"/>
                    <a:pt x="4220" y="4943"/>
                    <a:pt x="3864" y="4818"/>
                  </a:cubicBezTo>
                  <a:cubicBezTo>
                    <a:pt x="3502" y="4691"/>
                    <a:pt x="3053" y="4587"/>
                    <a:pt x="2592" y="4491"/>
                  </a:cubicBezTo>
                  <a:cubicBezTo>
                    <a:pt x="2271" y="4423"/>
                    <a:pt x="1933" y="4363"/>
                    <a:pt x="1552" y="4351"/>
                  </a:cubicBezTo>
                  <a:cubicBezTo>
                    <a:pt x="1148" y="4338"/>
                    <a:pt x="733" y="4383"/>
                    <a:pt x="436" y="4469"/>
                  </a:cubicBezTo>
                  <a:cubicBezTo>
                    <a:pt x="114" y="4562"/>
                    <a:pt x="-36" y="4688"/>
                    <a:pt x="8" y="4812"/>
                  </a:cubicBezTo>
                  <a:cubicBezTo>
                    <a:pt x="48" y="4926"/>
                    <a:pt x="259" y="5029"/>
                    <a:pt x="484" y="5132"/>
                  </a:cubicBezTo>
                  <a:cubicBezTo>
                    <a:pt x="2488" y="6045"/>
                    <a:pt x="4910" y="6870"/>
                    <a:pt x="7232" y="7716"/>
                  </a:cubicBezTo>
                  <a:cubicBezTo>
                    <a:pt x="7488" y="7809"/>
                    <a:pt x="7743" y="7903"/>
                    <a:pt x="7978" y="8001"/>
                  </a:cubicBezTo>
                  <a:cubicBezTo>
                    <a:pt x="8188" y="8089"/>
                    <a:pt x="8382" y="8180"/>
                    <a:pt x="8521" y="8280"/>
                  </a:cubicBezTo>
                  <a:cubicBezTo>
                    <a:pt x="8676" y="8390"/>
                    <a:pt x="8759" y="8508"/>
                    <a:pt x="8771" y="8627"/>
                  </a:cubicBezTo>
                  <a:cubicBezTo>
                    <a:pt x="8775" y="8667"/>
                    <a:pt x="8771" y="8707"/>
                    <a:pt x="8768" y="8747"/>
                  </a:cubicBezTo>
                  <a:cubicBezTo>
                    <a:pt x="8764" y="8819"/>
                    <a:pt x="8763" y="8890"/>
                    <a:pt x="8763" y="8961"/>
                  </a:cubicBezTo>
                  <a:cubicBezTo>
                    <a:pt x="8745" y="13171"/>
                    <a:pt x="8566" y="17381"/>
                    <a:pt x="8225" y="21590"/>
                  </a:cubicBezTo>
                  <a:lnTo>
                    <a:pt x="18572" y="21590"/>
                  </a:lnTo>
                  <a:cubicBezTo>
                    <a:pt x="18365" y="18857"/>
                    <a:pt x="18244" y="16124"/>
                    <a:pt x="18210" y="13391"/>
                  </a:cubicBezTo>
                  <a:cubicBezTo>
                    <a:pt x="18188" y="11668"/>
                    <a:pt x="18201" y="9945"/>
                    <a:pt x="17988" y="8224"/>
                  </a:cubicBezTo>
                  <a:cubicBezTo>
                    <a:pt x="17983" y="8184"/>
                    <a:pt x="17978" y="8144"/>
                    <a:pt x="17981" y="8103"/>
                  </a:cubicBezTo>
                  <a:cubicBezTo>
                    <a:pt x="17986" y="8044"/>
                    <a:pt x="18009" y="7985"/>
                    <a:pt x="18086" y="7930"/>
                  </a:cubicBezTo>
                  <a:cubicBezTo>
                    <a:pt x="18152" y="7883"/>
                    <a:pt x="18255" y="7841"/>
                    <a:pt x="18350" y="7798"/>
                  </a:cubicBezTo>
                  <a:cubicBezTo>
                    <a:pt x="18633" y="7671"/>
                    <a:pt x="18845" y="7532"/>
                    <a:pt x="19043" y="7391"/>
                  </a:cubicBezTo>
                  <a:cubicBezTo>
                    <a:pt x="19283" y="7222"/>
                    <a:pt x="19506" y="7049"/>
                    <a:pt x="19669" y="6869"/>
                  </a:cubicBezTo>
                  <a:cubicBezTo>
                    <a:pt x="19948" y="6563"/>
                    <a:pt x="20053" y="6245"/>
                    <a:pt x="20159" y="5929"/>
                  </a:cubicBezTo>
                  <a:cubicBezTo>
                    <a:pt x="20356" y="5337"/>
                    <a:pt x="20567" y="4746"/>
                    <a:pt x="20791" y="4155"/>
                  </a:cubicBezTo>
                  <a:cubicBezTo>
                    <a:pt x="21015" y="3566"/>
                    <a:pt x="21253" y="2977"/>
                    <a:pt x="21505" y="2389"/>
                  </a:cubicBezTo>
                  <a:cubicBezTo>
                    <a:pt x="21564" y="2273"/>
                    <a:pt x="21466" y="2161"/>
                    <a:pt x="21260" y="2070"/>
                  </a:cubicBezTo>
                  <a:cubicBezTo>
                    <a:pt x="21084" y="1991"/>
                    <a:pt x="20825" y="1927"/>
                    <a:pt x="20506" y="1892"/>
                  </a:cubicBezTo>
                  <a:lnTo>
                    <a:pt x="20540" y="1884"/>
                  </a:lnTo>
                  <a:cubicBezTo>
                    <a:pt x="20142" y="1863"/>
                    <a:pt x="19752" y="1891"/>
                    <a:pt x="19445" y="1954"/>
                  </a:cubicBezTo>
                  <a:cubicBezTo>
                    <a:pt x="19137" y="2017"/>
                    <a:pt x="18909" y="2115"/>
                    <a:pt x="18839" y="2231"/>
                  </a:cubicBezTo>
                  <a:lnTo>
                    <a:pt x="17241" y="3949"/>
                  </a:lnTo>
                  <a:lnTo>
                    <a:pt x="16751" y="3927"/>
                  </a:lnTo>
                  <a:lnTo>
                    <a:pt x="16622" y="3921"/>
                  </a:lnTo>
                  <a:lnTo>
                    <a:pt x="18282" y="1145"/>
                  </a:lnTo>
                  <a:cubicBezTo>
                    <a:pt x="18352" y="1028"/>
                    <a:pt x="18251" y="915"/>
                    <a:pt x="18037" y="825"/>
                  </a:cubicBezTo>
                  <a:cubicBezTo>
                    <a:pt x="17823" y="735"/>
                    <a:pt x="17496" y="668"/>
                    <a:pt x="17098" y="648"/>
                  </a:cubicBezTo>
                  <a:lnTo>
                    <a:pt x="16942" y="640"/>
                  </a:lnTo>
                  <a:cubicBezTo>
                    <a:pt x="16544" y="619"/>
                    <a:pt x="16161" y="648"/>
                    <a:pt x="15854" y="711"/>
                  </a:cubicBezTo>
                  <a:cubicBezTo>
                    <a:pt x="15546" y="775"/>
                    <a:pt x="15319" y="872"/>
                    <a:pt x="15248" y="989"/>
                  </a:cubicBezTo>
                  <a:lnTo>
                    <a:pt x="13582" y="3787"/>
                  </a:lnTo>
                  <a:lnTo>
                    <a:pt x="12977" y="3765"/>
                  </a:lnTo>
                  <a:lnTo>
                    <a:pt x="13582" y="478"/>
                  </a:lnTo>
                  <a:cubicBezTo>
                    <a:pt x="13624" y="360"/>
                    <a:pt x="13499" y="248"/>
                    <a:pt x="13263" y="162"/>
                  </a:cubicBezTo>
                  <a:cubicBezTo>
                    <a:pt x="13027" y="77"/>
                    <a:pt x="12685" y="19"/>
                    <a:pt x="12283" y="6"/>
                  </a:cubicBezTo>
                  <a:lnTo>
                    <a:pt x="12120" y="2"/>
                  </a:lnTo>
                  <a:close/>
                </a:path>
              </a:pathLst>
            </a:custGeom>
            <a:solidFill>
              <a:schemeClr val="accent3"/>
            </a:solidFill>
            <a:ln w="12700" cap="flat">
              <a:noFill/>
              <a:miter lim="400000"/>
            </a:ln>
            <a:effectLst/>
          </p:spPr>
          <p:txBody>
            <a:bodyPr/>
            <a:lstStyle/>
            <a:p>
              <a:endParaRPr lang="en-GB"/>
            </a:p>
          </p:txBody>
        </p:sp>
        <p:sp>
          <p:nvSpPr>
            <p:cNvPr id="8" name="Shape 1073741828"/>
            <p:cNvSpPr/>
            <p:nvPr/>
          </p:nvSpPr>
          <p:spPr>
            <a:xfrm>
              <a:off x="8059114" y="2129162"/>
              <a:ext cx="1464588" cy="4728838"/>
            </a:xfrm>
            <a:custGeom>
              <a:avLst/>
              <a:gdLst/>
              <a:ahLst/>
              <a:cxnLst>
                <a:cxn ang="0">
                  <a:pos x="wd2" y="hd2"/>
                </a:cxn>
                <a:cxn ang="5400000">
                  <a:pos x="wd2" y="hd2"/>
                </a:cxn>
                <a:cxn ang="10800000">
                  <a:pos x="wd2" y="hd2"/>
                </a:cxn>
                <a:cxn ang="16200000">
                  <a:pos x="wd2" y="hd2"/>
                </a:cxn>
              </a:cxnLst>
              <a:rect l="0" t="0" r="r" b="b"/>
              <a:pathLst>
                <a:path w="21522" h="21589" extrusionOk="0">
                  <a:moveTo>
                    <a:pt x="12120" y="2"/>
                  </a:moveTo>
                  <a:cubicBezTo>
                    <a:pt x="11719" y="-11"/>
                    <a:pt x="11337" y="29"/>
                    <a:pt x="11046" y="101"/>
                  </a:cubicBezTo>
                  <a:cubicBezTo>
                    <a:pt x="10754" y="174"/>
                    <a:pt x="10557" y="281"/>
                    <a:pt x="10515" y="406"/>
                  </a:cubicBezTo>
                  <a:lnTo>
                    <a:pt x="9930" y="3843"/>
                  </a:lnTo>
                  <a:lnTo>
                    <a:pt x="9345" y="3822"/>
                  </a:lnTo>
                  <a:lnTo>
                    <a:pt x="8040" y="1253"/>
                  </a:lnTo>
                  <a:cubicBezTo>
                    <a:pt x="7997" y="1128"/>
                    <a:pt x="7800" y="1020"/>
                    <a:pt x="7509" y="947"/>
                  </a:cubicBezTo>
                  <a:cubicBezTo>
                    <a:pt x="7218" y="873"/>
                    <a:pt x="6836" y="834"/>
                    <a:pt x="6435" y="847"/>
                  </a:cubicBezTo>
                  <a:lnTo>
                    <a:pt x="6271" y="854"/>
                  </a:lnTo>
                  <a:cubicBezTo>
                    <a:pt x="5870" y="867"/>
                    <a:pt x="5527" y="930"/>
                    <a:pt x="5292" y="1021"/>
                  </a:cubicBezTo>
                  <a:cubicBezTo>
                    <a:pt x="5057" y="1111"/>
                    <a:pt x="4930" y="1228"/>
                    <a:pt x="4972" y="1352"/>
                  </a:cubicBezTo>
                  <a:cubicBezTo>
                    <a:pt x="5170" y="2071"/>
                    <a:pt x="5458" y="2787"/>
                    <a:pt x="5836" y="3499"/>
                  </a:cubicBezTo>
                  <a:cubicBezTo>
                    <a:pt x="6102" y="4000"/>
                    <a:pt x="6417" y="4498"/>
                    <a:pt x="6700" y="4997"/>
                  </a:cubicBezTo>
                  <a:cubicBezTo>
                    <a:pt x="6771" y="5123"/>
                    <a:pt x="6841" y="5249"/>
                    <a:pt x="6727" y="5371"/>
                  </a:cubicBezTo>
                  <a:cubicBezTo>
                    <a:pt x="6670" y="5432"/>
                    <a:pt x="6566" y="5488"/>
                    <a:pt x="6401" y="5527"/>
                  </a:cubicBezTo>
                  <a:cubicBezTo>
                    <a:pt x="5957" y="5632"/>
                    <a:pt x="5433" y="5583"/>
                    <a:pt x="4993" y="5475"/>
                  </a:cubicBezTo>
                  <a:cubicBezTo>
                    <a:pt x="4584" y="5374"/>
                    <a:pt x="4220" y="5229"/>
                    <a:pt x="3864" y="5096"/>
                  </a:cubicBezTo>
                  <a:cubicBezTo>
                    <a:pt x="3502" y="4962"/>
                    <a:pt x="3055" y="4851"/>
                    <a:pt x="2592" y="4750"/>
                  </a:cubicBezTo>
                  <a:cubicBezTo>
                    <a:pt x="2269" y="4679"/>
                    <a:pt x="1933" y="4615"/>
                    <a:pt x="1552" y="4602"/>
                  </a:cubicBezTo>
                  <a:cubicBezTo>
                    <a:pt x="1148" y="4588"/>
                    <a:pt x="733" y="4636"/>
                    <a:pt x="436" y="4727"/>
                  </a:cubicBezTo>
                  <a:cubicBezTo>
                    <a:pt x="114" y="4825"/>
                    <a:pt x="-36" y="4959"/>
                    <a:pt x="8" y="5090"/>
                  </a:cubicBezTo>
                  <a:cubicBezTo>
                    <a:pt x="48" y="5211"/>
                    <a:pt x="259" y="5320"/>
                    <a:pt x="484" y="5428"/>
                  </a:cubicBezTo>
                  <a:cubicBezTo>
                    <a:pt x="2488" y="6394"/>
                    <a:pt x="4910" y="7267"/>
                    <a:pt x="7232" y="8162"/>
                  </a:cubicBezTo>
                  <a:cubicBezTo>
                    <a:pt x="7488" y="8261"/>
                    <a:pt x="7743" y="8360"/>
                    <a:pt x="7978" y="8463"/>
                  </a:cubicBezTo>
                  <a:cubicBezTo>
                    <a:pt x="8188" y="8556"/>
                    <a:pt x="8382" y="8653"/>
                    <a:pt x="8521" y="8758"/>
                  </a:cubicBezTo>
                  <a:cubicBezTo>
                    <a:pt x="8676" y="8875"/>
                    <a:pt x="8759" y="9000"/>
                    <a:pt x="8771" y="9126"/>
                  </a:cubicBezTo>
                  <a:cubicBezTo>
                    <a:pt x="8775" y="9168"/>
                    <a:pt x="8771" y="9210"/>
                    <a:pt x="8768" y="9253"/>
                  </a:cubicBezTo>
                  <a:cubicBezTo>
                    <a:pt x="8764" y="9328"/>
                    <a:pt x="8763" y="9403"/>
                    <a:pt x="8763" y="9479"/>
                  </a:cubicBezTo>
                  <a:cubicBezTo>
                    <a:pt x="8746" y="13516"/>
                    <a:pt x="8567" y="17553"/>
                    <a:pt x="8225" y="21589"/>
                  </a:cubicBezTo>
                  <a:lnTo>
                    <a:pt x="18572" y="21589"/>
                  </a:lnTo>
                  <a:cubicBezTo>
                    <a:pt x="18368" y="19115"/>
                    <a:pt x="18247" y="16640"/>
                    <a:pt x="18210" y="14164"/>
                  </a:cubicBezTo>
                  <a:cubicBezTo>
                    <a:pt x="18183" y="12342"/>
                    <a:pt x="18201" y="10520"/>
                    <a:pt x="17988" y="8699"/>
                  </a:cubicBezTo>
                  <a:cubicBezTo>
                    <a:pt x="17983" y="8657"/>
                    <a:pt x="17978" y="8614"/>
                    <a:pt x="17981" y="8571"/>
                  </a:cubicBezTo>
                  <a:cubicBezTo>
                    <a:pt x="17986" y="8509"/>
                    <a:pt x="18009" y="8446"/>
                    <a:pt x="18086" y="8388"/>
                  </a:cubicBezTo>
                  <a:cubicBezTo>
                    <a:pt x="18152" y="8338"/>
                    <a:pt x="18255" y="8294"/>
                    <a:pt x="18350" y="8249"/>
                  </a:cubicBezTo>
                  <a:cubicBezTo>
                    <a:pt x="18633" y="8114"/>
                    <a:pt x="18845" y="7967"/>
                    <a:pt x="19043" y="7818"/>
                  </a:cubicBezTo>
                  <a:cubicBezTo>
                    <a:pt x="19283" y="7639"/>
                    <a:pt x="19506" y="7456"/>
                    <a:pt x="19669" y="7266"/>
                  </a:cubicBezTo>
                  <a:cubicBezTo>
                    <a:pt x="19948" y="6943"/>
                    <a:pt x="20053" y="6606"/>
                    <a:pt x="20159" y="6271"/>
                  </a:cubicBezTo>
                  <a:cubicBezTo>
                    <a:pt x="20356" y="5645"/>
                    <a:pt x="20567" y="5020"/>
                    <a:pt x="20791" y="4395"/>
                  </a:cubicBezTo>
                  <a:cubicBezTo>
                    <a:pt x="21015" y="3772"/>
                    <a:pt x="21253" y="3149"/>
                    <a:pt x="21505" y="2527"/>
                  </a:cubicBezTo>
                  <a:cubicBezTo>
                    <a:pt x="21564" y="2404"/>
                    <a:pt x="21466" y="2285"/>
                    <a:pt x="21260" y="2189"/>
                  </a:cubicBezTo>
                  <a:cubicBezTo>
                    <a:pt x="21084" y="2106"/>
                    <a:pt x="20825" y="2038"/>
                    <a:pt x="20506" y="2001"/>
                  </a:cubicBezTo>
                  <a:lnTo>
                    <a:pt x="20540" y="1992"/>
                  </a:lnTo>
                  <a:cubicBezTo>
                    <a:pt x="20142" y="1971"/>
                    <a:pt x="19752" y="2000"/>
                    <a:pt x="19445" y="2066"/>
                  </a:cubicBezTo>
                  <a:cubicBezTo>
                    <a:pt x="19137" y="2133"/>
                    <a:pt x="18909" y="2237"/>
                    <a:pt x="18839" y="2360"/>
                  </a:cubicBezTo>
                  <a:lnTo>
                    <a:pt x="17241" y="4177"/>
                  </a:lnTo>
                  <a:lnTo>
                    <a:pt x="16751" y="4154"/>
                  </a:lnTo>
                  <a:lnTo>
                    <a:pt x="16622" y="4148"/>
                  </a:lnTo>
                  <a:lnTo>
                    <a:pt x="18282" y="1211"/>
                  </a:lnTo>
                  <a:cubicBezTo>
                    <a:pt x="18352" y="1087"/>
                    <a:pt x="18251" y="968"/>
                    <a:pt x="18037" y="873"/>
                  </a:cubicBezTo>
                  <a:cubicBezTo>
                    <a:pt x="17823" y="778"/>
                    <a:pt x="17496" y="706"/>
                    <a:pt x="17098" y="685"/>
                  </a:cubicBezTo>
                  <a:lnTo>
                    <a:pt x="16942" y="676"/>
                  </a:lnTo>
                  <a:cubicBezTo>
                    <a:pt x="16544" y="654"/>
                    <a:pt x="16161" y="685"/>
                    <a:pt x="15854" y="752"/>
                  </a:cubicBezTo>
                  <a:cubicBezTo>
                    <a:pt x="15546" y="819"/>
                    <a:pt x="15319" y="922"/>
                    <a:pt x="15248" y="1046"/>
                  </a:cubicBezTo>
                  <a:lnTo>
                    <a:pt x="13582" y="4006"/>
                  </a:lnTo>
                  <a:lnTo>
                    <a:pt x="12977" y="3983"/>
                  </a:lnTo>
                  <a:lnTo>
                    <a:pt x="13582" y="505"/>
                  </a:lnTo>
                  <a:cubicBezTo>
                    <a:pt x="13624" y="380"/>
                    <a:pt x="13499" y="262"/>
                    <a:pt x="13263" y="171"/>
                  </a:cubicBezTo>
                  <a:cubicBezTo>
                    <a:pt x="13027" y="81"/>
                    <a:pt x="12685" y="19"/>
                    <a:pt x="12283" y="6"/>
                  </a:cubicBezTo>
                  <a:lnTo>
                    <a:pt x="12120" y="2"/>
                  </a:lnTo>
                  <a:close/>
                </a:path>
              </a:pathLst>
            </a:custGeom>
            <a:solidFill>
              <a:schemeClr val="accent1"/>
            </a:solidFill>
            <a:ln w="12700" cap="flat">
              <a:noFill/>
              <a:miter lim="400000"/>
            </a:ln>
            <a:effectLst/>
          </p:spPr>
          <p:txBody>
            <a:bodyPr/>
            <a:lstStyle/>
            <a:p>
              <a:endParaRPr lang="en-GB"/>
            </a:p>
          </p:txBody>
        </p:sp>
        <p:sp>
          <p:nvSpPr>
            <p:cNvPr id="9" name="Shape 1073741829"/>
            <p:cNvSpPr/>
            <p:nvPr/>
          </p:nvSpPr>
          <p:spPr>
            <a:xfrm flipH="1">
              <a:off x="9784690" y="2843469"/>
              <a:ext cx="1221633" cy="4014531"/>
            </a:xfrm>
            <a:custGeom>
              <a:avLst/>
              <a:gdLst/>
              <a:ahLst/>
              <a:cxnLst>
                <a:cxn ang="0">
                  <a:pos x="wd2" y="hd2"/>
                </a:cxn>
                <a:cxn ang="5400000">
                  <a:pos x="wd2" y="hd2"/>
                </a:cxn>
                <a:cxn ang="10800000">
                  <a:pos x="wd2" y="hd2"/>
                </a:cxn>
                <a:cxn ang="16200000">
                  <a:pos x="wd2" y="hd2"/>
                </a:cxn>
              </a:cxnLst>
              <a:rect l="0" t="0" r="r" b="b"/>
              <a:pathLst>
                <a:path w="21522" h="21590" extrusionOk="0">
                  <a:moveTo>
                    <a:pt x="12120" y="3"/>
                  </a:moveTo>
                  <a:cubicBezTo>
                    <a:pt x="11719" y="-10"/>
                    <a:pt x="11337" y="29"/>
                    <a:pt x="11046" y="100"/>
                  </a:cubicBezTo>
                  <a:cubicBezTo>
                    <a:pt x="10754" y="172"/>
                    <a:pt x="10557" y="277"/>
                    <a:pt x="10515" y="399"/>
                  </a:cubicBezTo>
                  <a:lnTo>
                    <a:pt x="9930" y="3777"/>
                  </a:lnTo>
                  <a:lnTo>
                    <a:pt x="9345" y="3756"/>
                  </a:lnTo>
                  <a:lnTo>
                    <a:pt x="8040" y="1232"/>
                  </a:lnTo>
                  <a:cubicBezTo>
                    <a:pt x="7997" y="1109"/>
                    <a:pt x="7800" y="1003"/>
                    <a:pt x="7509" y="931"/>
                  </a:cubicBezTo>
                  <a:cubicBezTo>
                    <a:pt x="7218" y="859"/>
                    <a:pt x="6836" y="820"/>
                    <a:pt x="6435" y="833"/>
                  </a:cubicBezTo>
                  <a:lnTo>
                    <a:pt x="6271" y="840"/>
                  </a:lnTo>
                  <a:cubicBezTo>
                    <a:pt x="5870" y="852"/>
                    <a:pt x="5527" y="915"/>
                    <a:pt x="5292" y="1004"/>
                  </a:cubicBezTo>
                  <a:cubicBezTo>
                    <a:pt x="5057" y="1092"/>
                    <a:pt x="4930" y="1207"/>
                    <a:pt x="4972" y="1329"/>
                  </a:cubicBezTo>
                  <a:cubicBezTo>
                    <a:pt x="5170" y="2036"/>
                    <a:pt x="5458" y="2739"/>
                    <a:pt x="5836" y="3439"/>
                  </a:cubicBezTo>
                  <a:cubicBezTo>
                    <a:pt x="6102" y="3930"/>
                    <a:pt x="6417" y="4420"/>
                    <a:pt x="6700" y="4911"/>
                  </a:cubicBezTo>
                  <a:cubicBezTo>
                    <a:pt x="6771" y="5034"/>
                    <a:pt x="6841" y="5159"/>
                    <a:pt x="6727" y="5278"/>
                  </a:cubicBezTo>
                  <a:cubicBezTo>
                    <a:pt x="6670" y="5338"/>
                    <a:pt x="6566" y="5393"/>
                    <a:pt x="6401" y="5432"/>
                  </a:cubicBezTo>
                  <a:cubicBezTo>
                    <a:pt x="5957" y="5534"/>
                    <a:pt x="5433" y="5486"/>
                    <a:pt x="4993" y="5380"/>
                  </a:cubicBezTo>
                  <a:cubicBezTo>
                    <a:pt x="4584" y="5281"/>
                    <a:pt x="4220" y="5138"/>
                    <a:pt x="3864" y="5008"/>
                  </a:cubicBezTo>
                  <a:cubicBezTo>
                    <a:pt x="3502" y="4876"/>
                    <a:pt x="3055" y="4767"/>
                    <a:pt x="2592" y="4668"/>
                  </a:cubicBezTo>
                  <a:cubicBezTo>
                    <a:pt x="2269" y="4598"/>
                    <a:pt x="1933" y="4535"/>
                    <a:pt x="1552" y="4522"/>
                  </a:cubicBezTo>
                  <a:cubicBezTo>
                    <a:pt x="1148" y="4509"/>
                    <a:pt x="733" y="4556"/>
                    <a:pt x="436" y="4645"/>
                  </a:cubicBezTo>
                  <a:cubicBezTo>
                    <a:pt x="114" y="4741"/>
                    <a:pt x="-36" y="4873"/>
                    <a:pt x="8" y="5002"/>
                  </a:cubicBezTo>
                  <a:cubicBezTo>
                    <a:pt x="48" y="5121"/>
                    <a:pt x="259" y="5228"/>
                    <a:pt x="484" y="5334"/>
                  </a:cubicBezTo>
                  <a:cubicBezTo>
                    <a:pt x="2488" y="6283"/>
                    <a:pt x="4910" y="7141"/>
                    <a:pt x="7232" y="8020"/>
                  </a:cubicBezTo>
                  <a:cubicBezTo>
                    <a:pt x="7488" y="8117"/>
                    <a:pt x="7743" y="8214"/>
                    <a:pt x="7978" y="8316"/>
                  </a:cubicBezTo>
                  <a:cubicBezTo>
                    <a:pt x="8188" y="8408"/>
                    <a:pt x="8382" y="8503"/>
                    <a:pt x="8521" y="8606"/>
                  </a:cubicBezTo>
                  <a:cubicBezTo>
                    <a:pt x="8676" y="8721"/>
                    <a:pt x="8759" y="8843"/>
                    <a:pt x="8771" y="8967"/>
                  </a:cubicBezTo>
                  <a:cubicBezTo>
                    <a:pt x="8775" y="9009"/>
                    <a:pt x="8771" y="9050"/>
                    <a:pt x="8768" y="9092"/>
                  </a:cubicBezTo>
                  <a:cubicBezTo>
                    <a:pt x="8764" y="9166"/>
                    <a:pt x="8763" y="9240"/>
                    <a:pt x="8763" y="9314"/>
                  </a:cubicBezTo>
                  <a:cubicBezTo>
                    <a:pt x="8746" y="13407"/>
                    <a:pt x="8567" y="17499"/>
                    <a:pt x="8225" y="21590"/>
                  </a:cubicBezTo>
                  <a:lnTo>
                    <a:pt x="18572" y="21590"/>
                  </a:lnTo>
                  <a:cubicBezTo>
                    <a:pt x="18367" y="19033"/>
                    <a:pt x="18246" y="16476"/>
                    <a:pt x="18210" y="13918"/>
                  </a:cubicBezTo>
                  <a:cubicBezTo>
                    <a:pt x="18185" y="12128"/>
                    <a:pt x="18201" y="10337"/>
                    <a:pt x="17988" y="8548"/>
                  </a:cubicBezTo>
                  <a:cubicBezTo>
                    <a:pt x="17983" y="8506"/>
                    <a:pt x="17978" y="8464"/>
                    <a:pt x="17981" y="8423"/>
                  </a:cubicBezTo>
                  <a:cubicBezTo>
                    <a:pt x="17986" y="8361"/>
                    <a:pt x="18009" y="8299"/>
                    <a:pt x="18086" y="8242"/>
                  </a:cubicBezTo>
                  <a:cubicBezTo>
                    <a:pt x="18152" y="8193"/>
                    <a:pt x="18255" y="8150"/>
                    <a:pt x="18350" y="8106"/>
                  </a:cubicBezTo>
                  <a:cubicBezTo>
                    <a:pt x="18633" y="7973"/>
                    <a:pt x="18845" y="7828"/>
                    <a:pt x="19043" y="7682"/>
                  </a:cubicBezTo>
                  <a:cubicBezTo>
                    <a:pt x="19283" y="7506"/>
                    <a:pt x="19506" y="7327"/>
                    <a:pt x="19669" y="7140"/>
                  </a:cubicBezTo>
                  <a:cubicBezTo>
                    <a:pt x="19948" y="6822"/>
                    <a:pt x="20053" y="6491"/>
                    <a:pt x="20159" y="6162"/>
                  </a:cubicBezTo>
                  <a:cubicBezTo>
                    <a:pt x="20356" y="5547"/>
                    <a:pt x="20567" y="4933"/>
                    <a:pt x="20791" y="4319"/>
                  </a:cubicBezTo>
                  <a:cubicBezTo>
                    <a:pt x="21015" y="3707"/>
                    <a:pt x="21253" y="3095"/>
                    <a:pt x="21505" y="2484"/>
                  </a:cubicBezTo>
                  <a:cubicBezTo>
                    <a:pt x="21564" y="2363"/>
                    <a:pt x="21466" y="2246"/>
                    <a:pt x="21260" y="2152"/>
                  </a:cubicBezTo>
                  <a:cubicBezTo>
                    <a:pt x="21084" y="2070"/>
                    <a:pt x="20825" y="2003"/>
                    <a:pt x="20506" y="1967"/>
                  </a:cubicBezTo>
                  <a:lnTo>
                    <a:pt x="20540" y="1958"/>
                  </a:lnTo>
                  <a:cubicBezTo>
                    <a:pt x="20142" y="1937"/>
                    <a:pt x="19752" y="1966"/>
                    <a:pt x="19445" y="2031"/>
                  </a:cubicBezTo>
                  <a:cubicBezTo>
                    <a:pt x="19137" y="2097"/>
                    <a:pt x="18909" y="2198"/>
                    <a:pt x="18839" y="2320"/>
                  </a:cubicBezTo>
                  <a:lnTo>
                    <a:pt x="17241" y="4105"/>
                  </a:lnTo>
                  <a:lnTo>
                    <a:pt x="16751" y="4082"/>
                  </a:lnTo>
                  <a:lnTo>
                    <a:pt x="16622" y="4076"/>
                  </a:lnTo>
                  <a:lnTo>
                    <a:pt x="18282" y="1190"/>
                  </a:lnTo>
                  <a:cubicBezTo>
                    <a:pt x="18352" y="1069"/>
                    <a:pt x="18251" y="952"/>
                    <a:pt x="18037" y="858"/>
                  </a:cubicBezTo>
                  <a:cubicBezTo>
                    <a:pt x="17823" y="765"/>
                    <a:pt x="17496" y="695"/>
                    <a:pt x="17098" y="673"/>
                  </a:cubicBezTo>
                  <a:lnTo>
                    <a:pt x="16942" y="665"/>
                  </a:lnTo>
                  <a:cubicBezTo>
                    <a:pt x="16544" y="644"/>
                    <a:pt x="16161" y="674"/>
                    <a:pt x="15854" y="740"/>
                  </a:cubicBezTo>
                  <a:cubicBezTo>
                    <a:pt x="15546" y="806"/>
                    <a:pt x="15319" y="907"/>
                    <a:pt x="15248" y="1028"/>
                  </a:cubicBezTo>
                  <a:lnTo>
                    <a:pt x="13582" y="3937"/>
                  </a:lnTo>
                  <a:lnTo>
                    <a:pt x="12977" y="3914"/>
                  </a:lnTo>
                  <a:lnTo>
                    <a:pt x="13582" y="497"/>
                  </a:lnTo>
                  <a:cubicBezTo>
                    <a:pt x="13624" y="374"/>
                    <a:pt x="13499" y="258"/>
                    <a:pt x="13263" y="169"/>
                  </a:cubicBezTo>
                  <a:cubicBezTo>
                    <a:pt x="13027" y="80"/>
                    <a:pt x="12685" y="20"/>
                    <a:pt x="12283" y="7"/>
                  </a:cubicBezTo>
                  <a:lnTo>
                    <a:pt x="12120" y="3"/>
                  </a:lnTo>
                  <a:close/>
                </a:path>
              </a:pathLst>
            </a:custGeom>
            <a:solidFill>
              <a:schemeClr val="accent1"/>
            </a:solidFill>
            <a:ln w="12700" cap="flat">
              <a:noFill/>
              <a:miter lim="400000"/>
            </a:ln>
            <a:effectLst/>
          </p:spPr>
          <p:txBody>
            <a:bodyPr/>
            <a:lstStyle/>
            <a:p>
              <a:endParaRPr lang="en-GB"/>
            </a:p>
          </p:txBody>
        </p:sp>
        <p:sp>
          <p:nvSpPr>
            <p:cNvPr id="10" name="Shape 1073741830"/>
            <p:cNvSpPr/>
            <p:nvPr/>
          </p:nvSpPr>
          <p:spPr>
            <a:xfrm flipH="1">
              <a:off x="9218316" y="3366514"/>
              <a:ext cx="1043731" cy="3491486"/>
            </a:xfrm>
            <a:custGeom>
              <a:avLst/>
              <a:gdLst/>
              <a:ahLst/>
              <a:cxnLst>
                <a:cxn ang="0">
                  <a:pos x="wd2" y="hd2"/>
                </a:cxn>
                <a:cxn ang="5400000">
                  <a:pos x="wd2" y="hd2"/>
                </a:cxn>
                <a:cxn ang="10800000">
                  <a:pos x="wd2" y="hd2"/>
                </a:cxn>
                <a:cxn ang="16200000">
                  <a:pos x="wd2" y="hd2"/>
                </a:cxn>
              </a:cxnLst>
              <a:rect l="0" t="0" r="r" b="b"/>
              <a:pathLst>
                <a:path w="21522" h="21590" extrusionOk="0">
                  <a:moveTo>
                    <a:pt x="12120" y="3"/>
                  </a:moveTo>
                  <a:cubicBezTo>
                    <a:pt x="11719" y="-10"/>
                    <a:pt x="11337" y="28"/>
                    <a:pt x="11046" y="99"/>
                  </a:cubicBezTo>
                  <a:cubicBezTo>
                    <a:pt x="10754" y="169"/>
                    <a:pt x="10557" y="272"/>
                    <a:pt x="10515" y="392"/>
                  </a:cubicBezTo>
                  <a:lnTo>
                    <a:pt x="9930" y="3710"/>
                  </a:lnTo>
                  <a:lnTo>
                    <a:pt x="9345" y="3690"/>
                  </a:lnTo>
                  <a:lnTo>
                    <a:pt x="8040" y="1210"/>
                  </a:lnTo>
                  <a:cubicBezTo>
                    <a:pt x="7997" y="1090"/>
                    <a:pt x="7800" y="985"/>
                    <a:pt x="7509" y="914"/>
                  </a:cubicBezTo>
                  <a:cubicBezTo>
                    <a:pt x="7218" y="844"/>
                    <a:pt x="6836" y="806"/>
                    <a:pt x="6435" y="818"/>
                  </a:cubicBezTo>
                  <a:lnTo>
                    <a:pt x="6271" y="825"/>
                  </a:lnTo>
                  <a:cubicBezTo>
                    <a:pt x="5870" y="837"/>
                    <a:pt x="5527" y="899"/>
                    <a:pt x="5292" y="986"/>
                  </a:cubicBezTo>
                  <a:cubicBezTo>
                    <a:pt x="5057" y="1073"/>
                    <a:pt x="4930" y="1185"/>
                    <a:pt x="4972" y="1306"/>
                  </a:cubicBezTo>
                  <a:cubicBezTo>
                    <a:pt x="5170" y="2000"/>
                    <a:pt x="5458" y="2691"/>
                    <a:pt x="5836" y="3378"/>
                  </a:cubicBezTo>
                  <a:cubicBezTo>
                    <a:pt x="6102" y="3861"/>
                    <a:pt x="6417" y="4342"/>
                    <a:pt x="6700" y="4824"/>
                  </a:cubicBezTo>
                  <a:cubicBezTo>
                    <a:pt x="6771" y="4945"/>
                    <a:pt x="6841" y="5067"/>
                    <a:pt x="6727" y="5185"/>
                  </a:cubicBezTo>
                  <a:cubicBezTo>
                    <a:pt x="6670" y="5244"/>
                    <a:pt x="6566" y="5298"/>
                    <a:pt x="6401" y="5336"/>
                  </a:cubicBezTo>
                  <a:cubicBezTo>
                    <a:pt x="5957" y="5437"/>
                    <a:pt x="5433" y="5389"/>
                    <a:pt x="4993" y="5285"/>
                  </a:cubicBezTo>
                  <a:cubicBezTo>
                    <a:pt x="4584" y="5188"/>
                    <a:pt x="4220" y="5048"/>
                    <a:pt x="3864" y="4920"/>
                  </a:cubicBezTo>
                  <a:cubicBezTo>
                    <a:pt x="3502" y="4790"/>
                    <a:pt x="3055" y="4683"/>
                    <a:pt x="2592" y="4585"/>
                  </a:cubicBezTo>
                  <a:cubicBezTo>
                    <a:pt x="2269" y="4517"/>
                    <a:pt x="1933" y="4455"/>
                    <a:pt x="1552" y="4442"/>
                  </a:cubicBezTo>
                  <a:cubicBezTo>
                    <a:pt x="1148" y="4429"/>
                    <a:pt x="733" y="4476"/>
                    <a:pt x="436" y="4563"/>
                  </a:cubicBezTo>
                  <a:cubicBezTo>
                    <a:pt x="114" y="4658"/>
                    <a:pt x="-36" y="4787"/>
                    <a:pt x="8" y="4914"/>
                  </a:cubicBezTo>
                  <a:cubicBezTo>
                    <a:pt x="48" y="5030"/>
                    <a:pt x="259" y="5135"/>
                    <a:pt x="484" y="5240"/>
                  </a:cubicBezTo>
                  <a:cubicBezTo>
                    <a:pt x="2488" y="6173"/>
                    <a:pt x="4910" y="7015"/>
                    <a:pt x="7232" y="7879"/>
                  </a:cubicBezTo>
                  <a:cubicBezTo>
                    <a:pt x="7488" y="7974"/>
                    <a:pt x="7743" y="8069"/>
                    <a:pt x="7978" y="8170"/>
                  </a:cubicBezTo>
                  <a:cubicBezTo>
                    <a:pt x="8188" y="8259"/>
                    <a:pt x="8382" y="8353"/>
                    <a:pt x="8521" y="8454"/>
                  </a:cubicBezTo>
                  <a:cubicBezTo>
                    <a:pt x="8676" y="8567"/>
                    <a:pt x="8759" y="8687"/>
                    <a:pt x="8771" y="8809"/>
                  </a:cubicBezTo>
                  <a:cubicBezTo>
                    <a:pt x="8775" y="8850"/>
                    <a:pt x="8771" y="8891"/>
                    <a:pt x="8768" y="8931"/>
                  </a:cubicBezTo>
                  <a:cubicBezTo>
                    <a:pt x="8764" y="9004"/>
                    <a:pt x="8763" y="9077"/>
                    <a:pt x="8763" y="9150"/>
                  </a:cubicBezTo>
                  <a:cubicBezTo>
                    <a:pt x="8746" y="13297"/>
                    <a:pt x="8566" y="17444"/>
                    <a:pt x="8225" y="21590"/>
                  </a:cubicBezTo>
                  <a:lnTo>
                    <a:pt x="18572" y="21590"/>
                  </a:lnTo>
                  <a:cubicBezTo>
                    <a:pt x="18366" y="18951"/>
                    <a:pt x="18245" y="16312"/>
                    <a:pt x="18210" y="13672"/>
                  </a:cubicBezTo>
                  <a:cubicBezTo>
                    <a:pt x="18187" y="11914"/>
                    <a:pt x="18201" y="10155"/>
                    <a:pt x="17988" y="8397"/>
                  </a:cubicBezTo>
                  <a:cubicBezTo>
                    <a:pt x="17983" y="8356"/>
                    <a:pt x="17978" y="8315"/>
                    <a:pt x="17981" y="8274"/>
                  </a:cubicBezTo>
                  <a:cubicBezTo>
                    <a:pt x="17986" y="8214"/>
                    <a:pt x="18009" y="8153"/>
                    <a:pt x="18086" y="8097"/>
                  </a:cubicBezTo>
                  <a:cubicBezTo>
                    <a:pt x="18152" y="8049"/>
                    <a:pt x="18255" y="8006"/>
                    <a:pt x="18350" y="7963"/>
                  </a:cubicBezTo>
                  <a:cubicBezTo>
                    <a:pt x="18633" y="7832"/>
                    <a:pt x="18845" y="7690"/>
                    <a:pt x="19043" y="7547"/>
                  </a:cubicBezTo>
                  <a:cubicBezTo>
                    <a:pt x="19283" y="7374"/>
                    <a:pt x="19506" y="7197"/>
                    <a:pt x="19669" y="7014"/>
                  </a:cubicBezTo>
                  <a:cubicBezTo>
                    <a:pt x="19948" y="6702"/>
                    <a:pt x="20053" y="6376"/>
                    <a:pt x="20159" y="6054"/>
                  </a:cubicBezTo>
                  <a:cubicBezTo>
                    <a:pt x="20356" y="5450"/>
                    <a:pt x="20567" y="4846"/>
                    <a:pt x="20791" y="4243"/>
                  </a:cubicBezTo>
                  <a:cubicBezTo>
                    <a:pt x="21015" y="3641"/>
                    <a:pt x="21253" y="3040"/>
                    <a:pt x="21505" y="2440"/>
                  </a:cubicBezTo>
                  <a:cubicBezTo>
                    <a:pt x="21564" y="2321"/>
                    <a:pt x="21466" y="2207"/>
                    <a:pt x="21260" y="2113"/>
                  </a:cubicBezTo>
                  <a:cubicBezTo>
                    <a:pt x="21084" y="2033"/>
                    <a:pt x="20825" y="1968"/>
                    <a:pt x="20506" y="1932"/>
                  </a:cubicBezTo>
                  <a:lnTo>
                    <a:pt x="20540" y="1924"/>
                  </a:lnTo>
                  <a:cubicBezTo>
                    <a:pt x="20142" y="1903"/>
                    <a:pt x="19752" y="1931"/>
                    <a:pt x="19445" y="1995"/>
                  </a:cubicBezTo>
                  <a:cubicBezTo>
                    <a:pt x="19137" y="2059"/>
                    <a:pt x="18909" y="2159"/>
                    <a:pt x="18839" y="2279"/>
                  </a:cubicBezTo>
                  <a:lnTo>
                    <a:pt x="17241" y="4033"/>
                  </a:lnTo>
                  <a:lnTo>
                    <a:pt x="16751" y="4010"/>
                  </a:lnTo>
                  <a:lnTo>
                    <a:pt x="16622" y="4004"/>
                  </a:lnTo>
                  <a:lnTo>
                    <a:pt x="18282" y="1169"/>
                  </a:lnTo>
                  <a:cubicBezTo>
                    <a:pt x="18352" y="1050"/>
                    <a:pt x="18251" y="935"/>
                    <a:pt x="18037" y="843"/>
                  </a:cubicBezTo>
                  <a:cubicBezTo>
                    <a:pt x="17823" y="751"/>
                    <a:pt x="17496" y="682"/>
                    <a:pt x="17098" y="661"/>
                  </a:cubicBezTo>
                  <a:lnTo>
                    <a:pt x="16942" y="653"/>
                  </a:lnTo>
                  <a:cubicBezTo>
                    <a:pt x="16544" y="632"/>
                    <a:pt x="16161" y="662"/>
                    <a:pt x="15854" y="727"/>
                  </a:cubicBezTo>
                  <a:cubicBezTo>
                    <a:pt x="15546" y="791"/>
                    <a:pt x="15319" y="891"/>
                    <a:pt x="15248" y="1010"/>
                  </a:cubicBezTo>
                  <a:lnTo>
                    <a:pt x="13582" y="3867"/>
                  </a:lnTo>
                  <a:lnTo>
                    <a:pt x="12977" y="3845"/>
                  </a:lnTo>
                  <a:lnTo>
                    <a:pt x="13582" y="488"/>
                  </a:lnTo>
                  <a:cubicBezTo>
                    <a:pt x="13624" y="368"/>
                    <a:pt x="13499" y="253"/>
                    <a:pt x="13263" y="166"/>
                  </a:cubicBezTo>
                  <a:cubicBezTo>
                    <a:pt x="13027" y="78"/>
                    <a:pt x="12685" y="19"/>
                    <a:pt x="12283" y="7"/>
                  </a:cubicBezTo>
                  <a:lnTo>
                    <a:pt x="12120" y="3"/>
                  </a:lnTo>
                  <a:close/>
                </a:path>
              </a:pathLst>
            </a:custGeom>
            <a:solidFill>
              <a:schemeClr val="accent5"/>
            </a:solidFill>
            <a:ln w="12700" cap="flat">
              <a:noFill/>
              <a:miter lim="400000"/>
            </a:ln>
            <a:effectLst/>
          </p:spPr>
          <p:txBody>
            <a:bodyPr/>
            <a:lstStyle/>
            <a:p>
              <a:endParaRPr lang="en-GB"/>
            </a:p>
          </p:txBody>
        </p:sp>
      </p:grpSp>
    </p:spTree>
    <p:extLst>
      <p:ext uri="{BB962C8B-B14F-4D97-AF65-F5344CB8AC3E}">
        <p14:creationId xmlns:p14="http://schemas.microsoft.com/office/powerpoint/2010/main" val="2851239523"/>
      </p:ext>
    </p:extLst>
  </p:cSld>
  <p:clrMapOvr>
    <a:masterClrMapping/>
  </p:clrMapOvr>
  <p:transition spd="med"/>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Idea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4" name="Group"/>
          <p:cNvGrpSpPr/>
          <p:nvPr userDrawn="1"/>
        </p:nvGrpSpPr>
        <p:grpSpPr>
          <a:xfrm>
            <a:off x="402464" y="965200"/>
            <a:ext cx="2716484" cy="3545084"/>
            <a:chOff x="-1" y="279625"/>
            <a:chExt cx="6546563" cy="8894774"/>
          </a:xfrm>
        </p:grpSpPr>
        <p:sp>
          <p:nvSpPr>
            <p:cNvPr id="5" name="Shape"/>
            <p:cNvSpPr/>
            <p:nvPr/>
          </p:nvSpPr>
          <p:spPr>
            <a:xfrm>
              <a:off x="6082270" y="6203132"/>
              <a:ext cx="464292" cy="464292"/>
            </a:xfrm>
            <a:custGeom>
              <a:avLst/>
              <a:gdLst/>
              <a:ahLst/>
              <a:cxnLst>
                <a:cxn ang="0">
                  <a:pos x="wd2" y="hd2"/>
                </a:cxn>
                <a:cxn ang="5400000">
                  <a:pos x="wd2" y="hd2"/>
                </a:cxn>
                <a:cxn ang="10800000">
                  <a:pos x="wd2" y="hd2"/>
                </a:cxn>
                <a:cxn ang="16200000">
                  <a:pos x="wd2" y="hd2"/>
                </a:cxn>
              </a:cxnLst>
              <a:rect l="0" t="0" r="r" b="b"/>
              <a:pathLst>
                <a:path w="21600" h="21600" extrusionOk="0">
                  <a:moveTo>
                    <a:pt x="10800" y="14657"/>
                  </a:moveTo>
                  <a:cubicBezTo>
                    <a:pt x="8670" y="14657"/>
                    <a:pt x="6943" y="12930"/>
                    <a:pt x="6943" y="10800"/>
                  </a:cubicBezTo>
                  <a:cubicBezTo>
                    <a:pt x="6943" y="8670"/>
                    <a:pt x="8670" y="6943"/>
                    <a:pt x="10800" y="6943"/>
                  </a:cubicBezTo>
                  <a:cubicBezTo>
                    <a:pt x="12930" y="6943"/>
                    <a:pt x="14657" y="8670"/>
                    <a:pt x="14657" y="10800"/>
                  </a:cubicBezTo>
                  <a:cubicBezTo>
                    <a:pt x="14657" y="12930"/>
                    <a:pt x="12930" y="14657"/>
                    <a:pt x="10800" y="14657"/>
                  </a:cubicBezTo>
                  <a:close/>
                  <a:moveTo>
                    <a:pt x="20016" y="9930"/>
                  </a:moveTo>
                  <a:cubicBezTo>
                    <a:pt x="21001" y="9522"/>
                    <a:pt x="21600" y="9257"/>
                    <a:pt x="21600" y="9257"/>
                  </a:cubicBezTo>
                  <a:lnTo>
                    <a:pt x="20829" y="6171"/>
                  </a:lnTo>
                  <a:cubicBezTo>
                    <a:pt x="20829" y="6171"/>
                    <a:pt x="20119" y="6283"/>
                    <a:pt x="18990" y="6492"/>
                  </a:cubicBezTo>
                  <a:cubicBezTo>
                    <a:pt x="18430" y="5424"/>
                    <a:pt x="17677" y="4501"/>
                    <a:pt x="16789" y="3749"/>
                  </a:cubicBezTo>
                  <a:cubicBezTo>
                    <a:pt x="17377" y="2418"/>
                    <a:pt x="17743" y="1543"/>
                    <a:pt x="17743" y="1543"/>
                  </a:cubicBezTo>
                  <a:lnTo>
                    <a:pt x="14657" y="0"/>
                  </a:lnTo>
                  <a:cubicBezTo>
                    <a:pt x="14657" y="0"/>
                    <a:pt x="14156" y="750"/>
                    <a:pt x="13405" y="1922"/>
                  </a:cubicBezTo>
                  <a:cubicBezTo>
                    <a:pt x="12297" y="1595"/>
                    <a:pt x="11120" y="1470"/>
                    <a:pt x="9929" y="1584"/>
                  </a:cubicBezTo>
                  <a:cubicBezTo>
                    <a:pt x="9522" y="599"/>
                    <a:pt x="9257" y="0"/>
                    <a:pt x="9257" y="0"/>
                  </a:cubicBezTo>
                  <a:lnTo>
                    <a:pt x="6171" y="771"/>
                  </a:lnTo>
                  <a:cubicBezTo>
                    <a:pt x="6171" y="771"/>
                    <a:pt x="6283" y="1481"/>
                    <a:pt x="6492" y="2610"/>
                  </a:cubicBezTo>
                  <a:cubicBezTo>
                    <a:pt x="5420" y="3172"/>
                    <a:pt x="4494" y="3929"/>
                    <a:pt x="3740" y="4821"/>
                  </a:cubicBezTo>
                  <a:cubicBezTo>
                    <a:pt x="2414" y="4227"/>
                    <a:pt x="1543" y="3857"/>
                    <a:pt x="1543" y="3857"/>
                  </a:cubicBezTo>
                  <a:lnTo>
                    <a:pt x="0" y="6943"/>
                  </a:lnTo>
                  <a:cubicBezTo>
                    <a:pt x="0" y="6943"/>
                    <a:pt x="748" y="7450"/>
                    <a:pt x="1919" y="8207"/>
                  </a:cubicBezTo>
                  <a:cubicBezTo>
                    <a:pt x="1595" y="9313"/>
                    <a:pt x="1471" y="10485"/>
                    <a:pt x="1584" y="11672"/>
                  </a:cubicBezTo>
                  <a:cubicBezTo>
                    <a:pt x="599" y="12078"/>
                    <a:pt x="0" y="12343"/>
                    <a:pt x="0" y="12343"/>
                  </a:cubicBezTo>
                  <a:lnTo>
                    <a:pt x="771" y="15429"/>
                  </a:lnTo>
                  <a:cubicBezTo>
                    <a:pt x="771" y="15429"/>
                    <a:pt x="1480" y="15317"/>
                    <a:pt x="2609" y="15107"/>
                  </a:cubicBezTo>
                  <a:cubicBezTo>
                    <a:pt x="3172" y="16179"/>
                    <a:pt x="3928" y="17106"/>
                    <a:pt x="4820" y="17860"/>
                  </a:cubicBezTo>
                  <a:cubicBezTo>
                    <a:pt x="4227" y="19186"/>
                    <a:pt x="3857" y="20057"/>
                    <a:pt x="3857" y="20057"/>
                  </a:cubicBezTo>
                  <a:lnTo>
                    <a:pt x="6943" y="21600"/>
                  </a:lnTo>
                  <a:cubicBezTo>
                    <a:pt x="6943" y="21600"/>
                    <a:pt x="7449" y="20852"/>
                    <a:pt x="8206" y="19681"/>
                  </a:cubicBezTo>
                  <a:cubicBezTo>
                    <a:pt x="9312" y="20005"/>
                    <a:pt x="10485" y="20129"/>
                    <a:pt x="11672" y="20016"/>
                  </a:cubicBezTo>
                  <a:cubicBezTo>
                    <a:pt x="12078" y="21001"/>
                    <a:pt x="12343" y="21600"/>
                    <a:pt x="12343" y="21600"/>
                  </a:cubicBezTo>
                  <a:lnTo>
                    <a:pt x="15429" y="20829"/>
                  </a:lnTo>
                  <a:cubicBezTo>
                    <a:pt x="15429" y="20829"/>
                    <a:pt x="15317" y="20120"/>
                    <a:pt x="15107" y="18991"/>
                  </a:cubicBezTo>
                  <a:cubicBezTo>
                    <a:pt x="16176" y="18431"/>
                    <a:pt x="17099" y="17676"/>
                    <a:pt x="17852" y="16788"/>
                  </a:cubicBezTo>
                  <a:cubicBezTo>
                    <a:pt x="19183" y="17377"/>
                    <a:pt x="20057" y="17743"/>
                    <a:pt x="20057" y="17743"/>
                  </a:cubicBezTo>
                  <a:lnTo>
                    <a:pt x="21600" y="14657"/>
                  </a:lnTo>
                  <a:cubicBezTo>
                    <a:pt x="21600" y="14657"/>
                    <a:pt x="20851" y="14156"/>
                    <a:pt x="19678" y="13405"/>
                  </a:cubicBezTo>
                  <a:cubicBezTo>
                    <a:pt x="20005" y="12296"/>
                    <a:pt x="20130" y="11120"/>
                    <a:pt x="20016" y="9930"/>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grpSp>
          <p:nvGrpSpPr>
            <p:cNvPr id="6" name="Group"/>
            <p:cNvGrpSpPr/>
            <p:nvPr/>
          </p:nvGrpSpPr>
          <p:grpSpPr>
            <a:xfrm>
              <a:off x="-1" y="279625"/>
              <a:ext cx="4333221" cy="8894774"/>
              <a:chOff x="0" y="0"/>
              <a:chExt cx="4333219" cy="8894773"/>
            </a:xfrm>
          </p:grpSpPr>
          <p:grpSp>
            <p:nvGrpSpPr>
              <p:cNvPr id="7" name="Group"/>
              <p:cNvGrpSpPr/>
              <p:nvPr/>
            </p:nvGrpSpPr>
            <p:grpSpPr>
              <a:xfrm>
                <a:off x="-1" y="-1"/>
                <a:ext cx="4333221" cy="6791456"/>
                <a:chOff x="0" y="0"/>
                <a:chExt cx="4333219" cy="6791454"/>
              </a:xfrm>
            </p:grpSpPr>
            <p:sp>
              <p:nvSpPr>
                <p:cNvPr id="11" name="Shape"/>
                <p:cNvSpPr/>
                <p:nvPr/>
              </p:nvSpPr>
              <p:spPr>
                <a:xfrm>
                  <a:off x="1257857" y="3135726"/>
                  <a:ext cx="2219397" cy="3655729"/>
                </a:xfrm>
                <a:custGeom>
                  <a:avLst/>
                  <a:gdLst/>
                  <a:ahLst/>
                  <a:cxnLst>
                    <a:cxn ang="0">
                      <a:pos x="wd2" y="hd2"/>
                    </a:cxn>
                    <a:cxn ang="5400000">
                      <a:pos x="wd2" y="hd2"/>
                    </a:cxn>
                    <a:cxn ang="10800000">
                      <a:pos x="wd2" y="hd2"/>
                    </a:cxn>
                    <a:cxn ang="16200000">
                      <a:pos x="wd2" y="hd2"/>
                    </a:cxn>
                  </a:cxnLst>
                  <a:rect l="0" t="0" r="r" b="b"/>
                  <a:pathLst>
                    <a:path w="21596" h="20719" extrusionOk="0">
                      <a:moveTo>
                        <a:pt x="0" y="1576"/>
                      </a:moveTo>
                      <a:lnTo>
                        <a:pt x="134" y="12079"/>
                      </a:lnTo>
                      <a:lnTo>
                        <a:pt x="133" y="12070"/>
                      </a:lnTo>
                      <a:lnTo>
                        <a:pt x="134" y="12070"/>
                      </a:lnTo>
                      <a:lnTo>
                        <a:pt x="135" y="12102"/>
                      </a:lnTo>
                      <a:lnTo>
                        <a:pt x="186" y="12104"/>
                      </a:lnTo>
                      <a:lnTo>
                        <a:pt x="8647" y="17079"/>
                      </a:lnTo>
                      <a:lnTo>
                        <a:pt x="8647" y="20719"/>
                      </a:lnTo>
                      <a:lnTo>
                        <a:pt x="21590" y="20719"/>
                      </a:lnTo>
                      <a:cubicBezTo>
                        <a:pt x="21501" y="16424"/>
                        <a:pt x="21501" y="12128"/>
                        <a:pt x="21590" y="7833"/>
                      </a:cubicBezTo>
                      <a:cubicBezTo>
                        <a:pt x="21595" y="7587"/>
                        <a:pt x="21600" y="7342"/>
                        <a:pt x="21590" y="7096"/>
                      </a:cubicBezTo>
                      <a:cubicBezTo>
                        <a:pt x="21567" y="6562"/>
                        <a:pt x="21470" y="6029"/>
                        <a:pt x="21250" y="5510"/>
                      </a:cubicBezTo>
                      <a:cubicBezTo>
                        <a:pt x="20797" y="4439"/>
                        <a:pt x="19840" y="3464"/>
                        <a:pt x="18555" y="2645"/>
                      </a:cubicBezTo>
                      <a:cubicBezTo>
                        <a:pt x="13747" y="-420"/>
                        <a:pt x="5746" y="-881"/>
                        <a:pt x="0" y="1576"/>
                      </a:cubicBezTo>
                      <a:close/>
                    </a:path>
                  </a:pathLst>
                </a:custGeom>
                <a:solidFill>
                  <a:srgbClr val="999999"/>
                </a:solidFill>
                <a:ln w="12700" cap="flat">
                  <a:noFill/>
                  <a:miter lim="400000"/>
                </a:ln>
                <a:effectLst/>
              </p:spPr>
              <p:txBody>
                <a:bodyPr wrap="square" lIns="20320" tIns="20320" rIns="20320" bIns="2032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grpSp>
              <p:nvGrpSpPr>
                <p:cNvPr id="12" name="Group"/>
                <p:cNvGrpSpPr/>
                <p:nvPr/>
              </p:nvGrpSpPr>
              <p:grpSpPr>
                <a:xfrm>
                  <a:off x="-1" y="-1"/>
                  <a:ext cx="4333221" cy="5731009"/>
                  <a:chOff x="0" y="0"/>
                  <a:chExt cx="4333219" cy="5731007"/>
                </a:xfrm>
              </p:grpSpPr>
              <p:sp>
                <p:nvSpPr>
                  <p:cNvPr id="16" name="Shape"/>
                  <p:cNvSpPr/>
                  <p:nvPr/>
                </p:nvSpPr>
                <p:spPr>
                  <a:xfrm>
                    <a:off x="0" y="0"/>
                    <a:ext cx="4333220" cy="5731008"/>
                  </a:xfrm>
                  <a:custGeom>
                    <a:avLst/>
                    <a:gdLst/>
                    <a:ahLst/>
                    <a:cxnLst>
                      <a:cxn ang="0">
                        <a:pos x="wd2" y="hd2"/>
                      </a:cxn>
                      <a:cxn ang="5400000">
                        <a:pos x="wd2" y="hd2"/>
                      </a:cxn>
                      <a:cxn ang="10800000">
                        <a:pos x="wd2" y="hd2"/>
                      </a:cxn>
                      <a:cxn ang="16200000">
                        <a:pos x="wd2" y="hd2"/>
                      </a:cxn>
                    </a:cxnLst>
                    <a:rect l="0" t="0" r="r" b="b"/>
                    <a:pathLst>
                      <a:path w="21350" h="21600" extrusionOk="0">
                        <a:moveTo>
                          <a:pt x="10674" y="0"/>
                        </a:moveTo>
                        <a:cubicBezTo>
                          <a:pt x="10188" y="0"/>
                          <a:pt x="9792" y="301"/>
                          <a:pt x="9792" y="673"/>
                        </a:cubicBezTo>
                        <a:lnTo>
                          <a:pt x="9792" y="2752"/>
                        </a:lnTo>
                        <a:cubicBezTo>
                          <a:pt x="10006" y="2740"/>
                          <a:pt x="11331" y="2743"/>
                          <a:pt x="11557" y="2757"/>
                        </a:cubicBezTo>
                        <a:lnTo>
                          <a:pt x="11557" y="673"/>
                        </a:lnTo>
                        <a:cubicBezTo>
                          <a:pt x="11557" y="301"/>
                          <a:pt x="11162" y="0"/>
                          <a:pt x="10674" y="0"/>
                        </a:cubicBezTo>
                        <a:close/>
                        <a:moveTo>
                          <a:pt x="4897" y="1149"/>
                        </a:moveTo>
                        <a:cubicBezTo>
                          <a:pt x="4783" y="1160"/>
                          <a:pt x="4672" y="1189"/>
                          <a:pt x="4566" y="1235"/>
                        </a:cubicBezTo>
                        <a:cubicBezTo>
                          <a:pt x="4145" y="1421"/>
                          <a:pt x="4000" y="1834"/>
                          <a:pt x="4244" y="2157"/>
                        </a:cubicBezTo>
                        <a:lnTo>
                          <a:pt x="5517" y="3842"/>
                        </a:lnTo>
                        <a:cubicBezTo>
                          <a:pt x="5970" y="3607"/>
                          <a:pt x="6489" y="3392"/>
                          <a:pt x="7079" y="3215"/>
                        </a:cubicBezTo>
                        <a:cubicBezTo>
                          <a:pt x="7079" y="3215"/>
                          <a:pt x="5771" y="1482"/>
                          <a:pt x="5771" y="1482"/>
                        </a:cubicBezTo>
                        <a:cubicBezTo>
                          <a:pt x="5588" y="1240"/>
                          <a:pt x="5238" y="1117"/>
                          <a:pt x="4897" y="1149"/>
                        </a:cubicBezTo>
                        <a:close/>
                        <a:moveTo>
                          <a:pt x="16443" y="1178"/>
                        </a:moveTo>
                        <a:cubicBezTo>
                          <a:pt x="16102" y="1146"/>
                          <a:pt x="15752" y="1269"/>
                          <a:pt x="15570" y="1510"/>
                        </a:cubicBezTo>
                        <a:lnTo>
                          <a:pt x="14268" y="3235"/>
                        </a:lnTo>
                        <a:cubicBezTo>
                          <a:pt x="14856" y="3416"/>
                          <a:pt x="15370" y="3636"/>
                          <a:pt x="15821" y="3875"/>
                        </a:cubicBezTo>
                        <a:lnTo>
                          <a:pt x="17098" y="2185"/>
                        </a:lnTo>
                        <a:cubicBezTo>
                          <a:pt x="17342" y="1863"/>
                          <a:pt x="17198" y="1449"/>
                          <a:pt x="16776" y="1262"/>
                        </a:cubicBezTo>
                        <a:cubicBezTo>
                          <a:pt x="16671" y="1216"/>
                          <a:pt x="16557" y="1189"/>
                          <a:pt x="16443" y="1178"/>
                        </a:cubicBezTo>
                        <a:close/>
                        <a:moveTo>
                          <a:pt x="10635" y="3571"/>
                        </a:moveTo>
                        <a:cubicBezTo>
                          <a:pt x="4864" y="3571"/>
                          <a:pt x="3054" y="7090"/>
                          <a:pt x="2854" y="9067"/>
                        </a:cubicBezTo>
                        <a:cubicBezTo>
                          <a:pt x="2683" y="10851"/>
                          <a:pt x="4298" y="12513"/>
                          <a:pt x="4482" y="12774"/>
                        </a:cubicBezTo>
                        <a:cubicBezTo>
                          <a:pt x="4782" y="13200"/>
                          <a:pt x="6669" y="14824"/>
                          <a:pt x="6737" y="15807"/>
                        </a:cubicBezTo>
                        <a:cubicBezTo>
                          <a:pt x="6830" y="17159"/>
                          <a:pt x="7047" y="17194"/>
                          <a:pt x="7908" y="17354"/>
                        </a:cubicBezTo>
                        <a:cubicBezTo>
                          <a:pt x="8786" y="17518"/>
                          <a:pt x="12493" y="17518"/>
                          <a:pt x="13370" y="17354"/>
                        </a:cubicBezTo>
                        <a:cubicBezTo>
                          <a:pt x="14232" y="17194"/>
                          <a:pt x="14447" y="17159"/>
                          <a:pt x="14539" y="15807"/>
                        </a:cubicBezTo>
                        <a:cubicBezTo>
                          <a:pt x="14607" y="14824"/>
                          <a:pt x="16494" y="13200"/>
                          <a:pt x="16794" y="12774"/>
                        </a:cubicBezTo>
                        <a:cubicBezTo>
                          <a:pt x="16978" y="12513"/>
                          <a:pt x="18593" y="10851"/>
                          <a:pt x="18422" y="9067"/>
                        </a:cubicBezTo>
                        <a:cubicBezTo>
                          <a:pt x="18222" y="7090"/>
                          <a:pt x="16415" y="3571"/>
                          <a:pt x="10644" y="3571"/>
                        </a:cubicBezTo>
                        <a:cubicBezTo>
                          <a:pt x="10643" y="3571"/>
                          <a:pt x="10642" y="3571"/>
                          <a:pt x="10641" y="3571"/>
                        </a:cubicBezTo>
                        <a:cubicBezTo>
                          <a:pt x="10641" y="3571"/>
                          <a:pt x="10640" y="3571"/>
                          <a:pt x="10639" y="3571"/>
                        </a:cubicBezTo>
                        <a:cubicBezTo>
                          <a:pt x="10638" y="3571"/>
                          <a:pt x="10638" y="3571"/>
                          <a:pt x="10637" y="3571"/>
                        </a:cubicBezTo>
                        <a:cubicBezTo>
                          <a:pt x="10636" y="3571"/>
                          <a:pt x="10636" y="3571"/>
                          <a:pt x="10635" y="3571"/>
                        </a:cubicBezTo>
                        <a:close/>
                        <a:moveTo>
                          <a:pt x="990" y="4307"/>
                        </a:moveTo>
                        <a:cubicBezTo>
                          <a:pt x="649" y="4274"/>
                          <a:pt x="302" y="4397"/>
                          <a:pt x="119" y="4639"/>
                        </a:cubicBezTo>
                        <a:cubicBezTo>
                          <a:pt x="-125" y="4962"/>
                          <a:pt x="18" y="5374"/>
                          <a:pt x="441" y="5560"/>
                        </a:cubicBezTo>
                        <a:lnTo>
                          <a:pt x="2636" y="6529"/>
                        </a:lnTo>
                        <a:cubicBezTo>
                          <a:pt x="2864" y="6146"/>
                          <a:pt x="3154" y="5750"/>
                          <a:pt x="3520" y="5361"/>
                        </a:cubicBezTo>
                        <a:cubicBezTo>
                          <a:pt x="3520" y="5361"/>
                          <a:pt x="1323" y="4393"/>
                          <a:pt x="1323" y="4393"/>
                        </a:cubicBezTo>
                        <a:cubicBezTo>
                          <a:pt x="1218" y="4346"/>
                          <a:pt x="1104" y="4317"/>
                          <a:pt x="990" y="4307"/>
                        </a:cubicBezTo>
                        <a:close/>
                        <a:moveTo>
                          <a:pt x="20357" y="4355"/>
                        </a:moveTo>
                        <a:cubicBezTo>
                          <a:pt x="20243" y="4366"/>
                          <a:pt x="20131" y="4395"/>
                          <a:pt x="20026" y="4442"/>
                        </a:cubicBezTo>
                        <a:lnTo>
                          <a:pt x="17835" y="5408"/>
                        </a:lnTo>
                        <a:cubicBezTo>
                          <a:pt x="18198" y="5799"/>
                          <a:pt x="18481" y="6195"/>
                          <a:pt x="18704" y="6580"/>
                        </a:cubicBezTo>
                        <a:lnTo>
                          <a:pt x="20908" y="5609"/>
                        </a:lnTo>
                        <a:cubicBezTo>
                          <a:pt x="21331" y="5422"/>
                          <a:pt x="21475" y="5011"/>
                          <a:pt x="21232" y="4688"/>
                        </a:cubicBezTo>
                        <a:cubicBezTo>
                          <a:pt x="21049" y="4446"/>
                          <a:pt x="20698" y="4323"/>
                          <a:pt x="20357" y="4355"/>
                        </a:cubicBezTo>
                        <a:close/>
                        <a:moveTo>
                          <a:pt x="8040" y="17761"/>
                        </a:moveTo>
                        <a:cubicBezTo>
                          <a:pt x="7761" y="17761"/>
                          <a:pt x="7533" y="17934"/>
                          <a:pt x="7533" y="18147"/>
                        </a:cubicBezTo>
                        <a:cubicBezTo>
                          <a:pt x="7533" y="18361"/>
                          <a:pt x="7761" y="18534"/>
                          <a:pt x="8040" y="18534"/>
                        </a:cubicBezTo>
                        <a:lnTo>
                          <a:pt x="13238" y="18534"/>
                        </a:lnTo>
                        <a:cubicBezTo>
                          <a:pt x="13517" y="18534"/>
                          <a:pt x="13743" y="18361"/>
                          <a:pt x="13743" y="18147"/>
                        </a:cubicBezTo>
                        <a:cubicBezTo>
                          <a:pt x="13743" y="17934"/>
                          <a:pt x="13517" y="17761"/>
                          <a:pt x="13238" y="17761"/>
                        </a:cubicBezTo>
                        <a:lnTo>
                          <a:pt x="8040" y="17761"/>
                        </a:lnTo>
                        <a:close/>
                        <a:moveTo>
                          <a:pt x="8040" y="18817"/>
                        </a:moveTo>
                        <a:cubicBezTo>
                          <a:pt x="7761" y="18817"/>
                          <a:pt x="7533" y="18990"/>
                          <a:pt x="7533" y="19204"/>
                        </a:cubicBezTo>
                        <a:cubicBezTo>
                          <a:pt x="7533" y="19417"/>
                          <a:pt x="7761" y="19590"/>
                          <a:pt x="8040" y="19590"/>
                        </a:cubicBezTo>
                        <a:lnTo>
                          <a:pt x="13238" y="19590"/>
                        </a:lnTo>
                        <a:cubicBezTo>
                          <a:pt x="13517" y="19590"/>
                          <a:pt x="13743" y="19417"/>
                          <a:pt x="13743" y="19204"/>
                        </a:cubicBezTo>
                        <a:cubicBezTo>
                          <a:pt x="13743" y="18990"/>
                          <a:pt x="13517" y="18817"/>
                          <a:pt x="13238" y="18817"/>
                        </a:cubicBezTo>
                        <a:lnTo>
                          <a:pt x="8040" y="18817"/>
                        </a:lnTo>
                        <a:close/>
                        <a:moveTo>
                          <a:pt x="8378" y="19874"/>
                        </a:moveTo>
                        <a:cubicBezTo>
                          <a:pt x="8378" y="20827"/>
                          <a:pt x="9391" y="21600"/>
                          <a:pt x="10639" y="21600"/>
                        </a:cubicBezTo>
                        <a:cubicBezTo>
                          <a:pt x="11887" y="21600"/>
                          <a:pt x="12898" y="20827"/>
                          <a:pt x="12898" y="19874"/>
                        </a:cubicBezTo>
                        <a:lnTo>
                          <a:pt x="8378" y="19874"/>
                        </a:lnTo>
                        <a:close/>
                      </a:path>
                    </a:pathLst>
                  </a:custGeom>
                  <a:solidFill>
                    <a:schemeClr val="accent3"/>
                  </a:solidFill>
                  <a:ln w="12700" cap="flat">
                    <a:noFill/>
                    <a:miter lim="400000"/>
                  </a:ln>
                  <a:effectLst/>
                </p:spPr>
                <p:txBody>
                  <a:bodyPr wrap="square" lIns="0" tIns="0" rIns="0" bIns="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sp>
                <p:nvSpPr>
                  <p:cNvPr id="17" name="Shape"/>
                  <p:cNvSpPr/>
                  <p:nvPr/>
                </p:nvSpPr>
                <p:spPr>
                  <a:xfrm>
                    <a:off x="1280301" y="2667614"/>
                    <a:ext cx="1772772" cy="2012068"/>
                  </a:xfrm>
                  <a:custGeom>
                    <a:avLst/>
                    <a:gdLst/>
                    <a:ahLst/>
                    <a:cxnLst>
                      <a:cxn ang="0">
                        <a:pos x="wd2" y="hd2"/>
                      </a:cxn>
                      <a:cxn ang="5400000">
                        <a:pos x="wd2" y="hd2"/>
                      </a:cxn>
                      <a:cxn ang="10800000">
                        <a:pos x="wd2" y="hd2"/>
                      </a:cxn>
                      <a:cxn ang="16200000">
                        <a:pos x="wd2" y="hd2"/>
                      </a:cxn>
                    </a:cxnLst>
                    <a:rect l="0" t="0" r="r" b="b"/>
                    <a:pathLst>
                      <a:path w="21600" h="21291" extrusionOk="0">
                        <a:moveTo>
                          <a:pt x="19733" y="4218"/>
                        </a:moveTo>
                        <a:cubicBezTo>
                          <a:pt x="18720" y="5092"/>
                          <a:pt x="16583" y="5468"/>
                          <a:pt x="14349" y="5628"/>
                        </a:cubicBezTo>
                        <a:cubicBezTo>
                          <a:pt x="14556" y="4370"/>
                          <a:pt x="14771" y="3432"/>
                          <a:pt x="14985" y="3035"/>
                        </a:cubicBezTo>
                        <a:cubicBezTo>
                          <a:pt x="15660" y="1786"/>
                          <a:pt x="17178" y="1091"/>
                          <a:pt x="18405" y="1091"/>
                        </a:cubicBezTo>
                        <a:cubicBezTo>
                          <a:pt x="18591" y="1091"/>
                          <a:pt x="18771" y="1107"/>
                          <a:pt x="18939" y="1139"/>
                        </a:cubicBezTo>
                        <a:cubicBezTo>
                          <a:pt x="19855" y="1315"/>
                          <a:pt x="20339" y="1941"/>
                          <a:pt x="20339" y="2950"/>
                        </a:cubicBezTo>
                        <a:cubicBezTo>
                          <a:pt x="20339" y="3451"/>
                          <a:pt x="20141" y="3866"/>
                          <a:pt x="19733" y="4218"/>
                        </a:cubicBezTo>
                        <a:close/>
                        <a:moveTo>
                          <a:pt x="1965" y="4648"/>
                        </a:moveTo>
                        <a:cubicBezTo>
                          <a:pt x="1491" y="4239"/>
                          <a:pt x="1261" y="3683"/>
                          <a:pt x="1261" y="2950"/>
                        </a:cubicBezTo>
                        <a:cubicBezTo>
                          <a:pt x="1261" y="1941"/>
                          <a:pt x="1745" y="1315"/>
                          <a:pt x="2661" y="1139"/>
                        </a:cubicBezTo>
                        <a:cubicBezTo>
                          <a:pt x="2829" y="1107"/>
                          <a:pt x="3009" y="1091"/>
                          <a:pt x="3195" y="1091"/>
                        </a:cubicBezTo>
                        <a:cubicBezTo>
                          <a:pt x="4422" y="1091"/>
                          <a:pt x="5940" y="1786"/>
                          <a:pt x="6615" y="3035"/>
                        </a:cubicBezTo>
                        <a:cubicBezTo>
                          <a:pt x="6836" y="3444"/>
                          <a:pt x="7057" y="4425"/>
                          <a:pt x="7269" y="5739"/>
                        </a:cubicBezTo>
                        <a:cubicBezTo>
                          <a:pt x="5040" y="5704"/>
                          <a:pt x="2980" y="5524"/>
                          <a:pt x="1965" y="4648"/>
                        </a:cubicBezTo>
                        <a:close/>
                        <a:moveTo>
                          <a:pt x="19212" y="76"/>
                        </a:moveTo>
                        <a:cubicBezTo>
                          <a:pt x="17204" y="-309"/>
                          <a:pt x="14795" y="811"/>
                          <a:pt x="13843" y="2574"/>
                        </a:cubicBezTo>
                        <a:cubicBezTo>
                          <a:pt x="13569" y="3080"/>
                          <a:pt x="13309" y="4221"/>
                          <a:pt x="13069" y="5699"/>
                        </a:cubicBezTo>
                        <a:cubicBezTo>
                          <a:pt x="11794" y="5749"/>
                          <a:pt x="10552" y="5748"/>
                          <a:pt x="9532" y="5747"/>
                        </a:cubicBezTo>
                        <a:lnTo>
                          <a:pt x="9035" y="5746"/>
                        </a:lnTo>
                        <a:cubicBezTo>
                          <a:pt x="8969" y="5746"/>
                          <a:pt x="8906" y="5777"/>
                          <a:pt x="8847" y="5793"/>
                        </a:cubicBezTo>
                        <a:cubicBezTo>
                          <a:pt x="8747" y="5798"/>
                          <a:pt x="8648" y="5826"/>
                          <a:pt x="8548" y="5826"/>
                        </a:cubicBezTo>
                        <a:cubicBezTo>
                          <a:pt x="8546" y="5826"/>
                          <a:pt x="8544" y="5826"/>
                          <a:pt x="8542" y="5826"/>
                        </a:cubicBezTo>
                        <a:cubicBezTo>
                          <a:pt x="8312" y="4358"/>
                          <a:pt x="8047" y="3150"/>
                          <a:pt x="7757" y="2614"/>
                        </a:cubicBezTo>
                        <a:cubicBezTo>
                          <a:pt x="6805" y="851"/>
                          <a:pt x="4397" y="-299"/>
                          <a:pt x="2388" y="87"/>
                        </a:cubicBezTo>
                        <a:cubicBezTo>
                          <a:pt x="893" y="373"/>
                          <a:pt x="0" y="1442"/>
                          <a:pt x="0" y="2955"/>
                        </a:cubicBezTo>
                        <a:cubicBezTo>
                          <a:pt x="0" y="3979"/>
                          <a:pt x="361" y="4807"/>
                          <a:pt x="1074" y="5422"/>
                        </a:cubicBezTo>
                        <a:cubicBezTo>
                          <a:pt x="2441" y="6601"/>
                          <a:pt x="4874" y="6800"/>
                          <a:pt x="7433" y="6832"/>
                        </a:cubicBezTo>
                        <a:cubicBezTo>
                          <a:pt x="8037" y="11127"/>
                          <a:pt x="8547" y="17736"/>
                          <a:pt x="8742" y="20777"/>
                        </a:cubicBezTo>
                        <a:cubicBezTo>
                          <a:pt x="8760" y="21067"/>
                          <a:pt x="9038" y="21291"/>
                          <a:pt x="9371" y="21291"/>
                        </a:cubicBezTo>
                        <a:cubicBezTo>
                          <a:pt x="9382" y="21291"/>
                          <a:pt x="9394" y="21291"/>
                          <a:pt x="9406" y="21290"/>
                        </a:cubicBezTo>
                        <a:cubicBezTo>
                          <a:pt x="9754" y="21274"/>
                          <a:pt x="10020" y="21016"/>
                          <a:pt x="10001" y="20716"/>
                        </a:cubicBezTo>
                        <a:cubicBezTo>
                          <a:pt x="9998" y="20677"/>
                          <a:pt x="9743" y="16720"/>
                          <a:pt x="9348" y="12548"/>
                        </a:cubicBezTo>
                        <a:cubicBezTo>
                          <a:pt x="9240" y="11412"/>
                          <a:pt x="9014" y="9024"/>
                          <a:pt x="8706" y="6837"/>
                        </a:cubicBezTo>
                        <a:cubicBezTo>
                          <a:pt x="8819" y="6837"/>
                          <a:pt x="8932" y="6838"/>
                          <a:pt x="9045" y="6837"/>
                        </a:cubicBezTo>
                        <a:lnTo>
                          <a:pt x="9539" y="6838"/>
                        </a:lnTo>
                        <a:cubicBezTo>
                          <a:pt x="9553" y="6838"/>
                          <a:pt x="9566" y="6837"/>
                          <a:pt x="9579" y="6836"/>
                        </a:cubicBezTo>
                        <a:cubicBezTo>
                          <a:pt x="10614" y="6838"/>
                          <a:pt x="11751" y="6838"/>
                          <a:pt x="12902" y="6801"/>
                        </a:cubicBezTo>
                        <a:cubicBezTo>
                          <a:pt x="12181" y="11872"/>
                          <a:pt x="11674" y="19552"/>
                          <a:pt x="11599" y="20716"/>
                        </a:cubicBezTo>
                        <a:cubicBezTo>
                          <a:pt x="11580" y="21016"/>
                          <a:pt x="11846" y="21273"/>
                          <a:pt x="12194" y="21290"/>
                        </a:cubicBezTo>
                        <a:cubicBezTo>
                          <a:pt x="12206" y="21290"/>
                          <a:pt x="12218" y="21291"/>
                          <a:pt x="12229" y="21291"/>
                        </a:cubicBezTo>
                        <a:cubicBezTo>
                          <a:pt x="12562" y="21291"/>
                          <a:pt x="12840" y="21066"/>
                          <a:pt x="12858" y="20776"/>
                        </a:cubicBezTo>
                        <a:cubicBezTo>
                          <a:pt x="13054" y="17714"/>
                          <a:pt x="13570" y="11033"/>
                          <a:pt x="14180" y="6741"/>
                        </a:cubicBezTo>
                        <a:cubicBezTo>
                          <a:pt x="16786" y="6578"/>
                          <a:pt x="19286" y="6143"/>
                          <a:pt x="20624" y="4989"/>
                        </a:cubicBezTo>
                        <a:cubicBezTo>
                          <a:pt x="21272" y="4430"/>
                          <a:pt x="21600" y="3744"/>
                          <a:pt x="21600" y="2950"/>
                        </a:cubicBezTo>
                        <a:cubicBezTo>
                          <a:pt x="21600" y="1437"/>
                          <a:pt x="20707" y="362"/>
                          <a:pt x="19212" y="76"/>
                        </a:cubicBezTo>
                        <a:close/>
                      </a:path>
                    </a:pathLst>
                  </a:custGeom>
                  <a:solidFill>
                    <a:schemeClr val="bg1"/>
                  </a:solidFill>
                  <a:ln w="12700" cap="flat">
                    <a:noFill/>
                    <a:miter lim="400000"/>
                  </a:ln>
                  <a:effectLst/>
                </p:spPr>
                <p:txBody>
                  <a:bodyPr wrap="square" lIns="20320" tIns="20320" rIns="20320" bIns="2032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grpSp>
            <p:grpSp>
              <p:nvGrpSpPr>
                <p:cNvPr id="13" name="Group"/>
                <p:cNvGrpSpPr/>
                <p:nvPr/>
              </p:nvGrpSpPr>
              <p:grpSpPr>
                <a:xfrm>
                  <a:off x="1084724" y="3400032"/>
                  <a:ext cx="963711" cy="1871247"/>
                  <a:chOff x="0" y="0"/>
                  <a:chExt cx="963710" cy="1871245"/>
                </a:xfrm>
              </p:grpSpPr>
              <p:sp>
                <p:nvSpPr>
                  <p:cNvPr id="14" name="Shape"/>
                  <p:cNvSpPr/>
                  <p:nvPr/>
                </p:nvSpPr>
                <p:spPr>
                  <a:xfrm>
                    <a:off x="0" y="0"/>
                    <a:ext cx="963711" cy="1871246"/>
                  </a:xfrm>
                  <a:custGeom>
                    <a:avLst/>
                    <a:gdLst/>
                    <a:ahLst/>
                    <a:cxnLst>
                      <a:cxn ang="0">
                        <a:pos x="wd2" y="hd2"/>
                      </a:cxn>
                      <a:cxn ang="5400000">
                        <a:pos x="wd2" y="hd2"/>
                      </a:cxn>
                      <a:cxn ang="10800000">
                        <a:pos x="wd2" y="hd2"/>
                      </a:cxn>
                      <a:cxn ang="16200000">
                        <a:pos x="wd2" y="hd2"/>
                      </a:cxn>
                    </a:cxnLst>
                    <a:rect l="0" t="0" r="r" b="b"/>
                    <a:pathLst>
                      <a:path w="21600" h="21600" extrusionOk="0">
                        <a:moveTo>
                          <a:pt x="4738" y="0"/>
                        </a:moveTo>
                        <a:cubicBezTo>
                          <a:pt x="2118" y="0"/>
                          <a:pt x="0" y="1088"/>
                          <a:pt x="0" y="2430"/>
                        </a:cubicBezTo>
                        <a:cubicBezTo>
                          <a:pt x="0" y="3773"/>
                          <a:pt x="2118" y="4861"/>
                          <a:pt x="4738" y="4861"/>
                        </a:cubicBezTo>
                        <a:cubicBezTo>
                          <a:pt x="5196" y="4861"/>
                          <a:pt x="11400" y="4904"/>
                          <a:pt x="11761" y="4904"/>
                        </a:cubicBezTo>
                        <a:cubicBezTo>
                          <a:pt x="14380" y="4904"/>
                          <a:pt x="16508" y="3816"/>
                          <a:pt x="16508" y="2474"/>
                        </a:cubicBezTo>
                        <a:cubicBezTo>
                          <a:pt x="16508" y="1131"/>
                          <a:pt x="14380" y="43"/>
                          <a:pt x="11761" y="43"/>
                        </a:cubicBezTo>
                        <a:cubicBezTo>
                          <a:pt x="11580" y="43"/>
                          <a:pt x="5196" y="0"/>
                          <a:pt x="4738" y="0"/>
                        </a:cubicBezTo>
                        <a:close/>
                        <a:moveTo>
                          <a:pt x="4654" y="5572"/>
                        </a:moveTo>
                        <a:cubicBezTo>
                          <a:pt x="2075" y="5596"/>
                          <a:pt x="0" y="6603"/>
                          <a:pt x="0" y="7930"/>
                        </a:cubicBezTo>
                        <a:cubicBezTo>
                          <a:pt x="0" y="9273"/>
                          <a:pt x="2118" y="10293"/>
                          <a:pt x="4738" y="10293"/>
                        </a:cubicBezTo>
                        <a:cubicBezTo>
                          <a:pt x="5046" y="10293"/>
                          <a:pt x="14446" y="10293"/>
                          <a:pt x="14754" y="10293"/>
                        </a:cubicBezTo>
                        <a:cubicBezTo>
                          <a:pt x="17374" y="10293"/>
                          <a:pt x="19492" y="9273"/>
                          <a:pt x="19492" y="7930"/>
                        </a:cubicBezTo>
                        <a:cubicBezTo>
                          <a:pt x="19492" y="6664"/>
                          <a:pt x="17606" y="5695"/>
                          <a:pt x="15193" y="5581"/>
                        </a:cubicBezTo>
                        <a:lnTo>
                          <a:pt x="4654" y="5572"/>
                        </a:lnTo>
                        <a:close/>
                        <a:moveTo>
                          <a:pt x="4654" y="11067"/>
                        </a:moveTo>
                        <a:cubicBezTo>
                          <a:pt x="2075" y="11091"/>
                          <a:pt x="0" y="12131"/>
                          <a:pt x="0" y="13459"/>
                        </a:cubicBezTo>
                        <a:cubicBezTo>
                          <a:pt x="0" y="14801"/>
                          <a:pt x="2118" y="15851"/>
                          <a:pt x="4738" y="15851"/>
                        </a:cubicBezTo>
                        <a:cubicBezTo>
                          <a:pt x="5046" y="15851"/>
                          <a:pt x="16554" y="15851"/>
                          <a:pt x="16862" y="15851"/>
                        </a:cubicBezTo>
                        <a:cubicBezTo>
                          <a:pt x="19482" y="15851"/>
                          <a:pt x="21600" y="14801"/>
                          <a:pt x="21600" y="13459"/>
                        </a:cubicBezTo>
                        <a:cubicBezTo>
                          <a:pt x="21600" y="12192"/>
                          <a:pt x="19714" y="11190"/>
                          <a:pt x="17301" y="11076"/>
                        </a:cubicBezTo>
                        <a:lnTo>
                          <a:pt x="4654" y="11067"/>
                        </a:lnTo>
                        <a:close/>
                        <a:moveTo>
                          <a:pt x="4738" y="16643"/>
                        </a:moveTo>
                        <a:cubicBezTo>
                          <a:pt x="2118" y="16643"/>
                          <a:pt x="0" y="17784"/>
                          <a:pt x="0" y="19126"/>
                        </a:cubicBezTo>
                        <a:cubicBezTo>
                          <a:pt x="0" y="20469"/>
                          <a:pt x="2118" y="21586"/>
                          <a:pt x="4738" y="21586"/>
                        </a:cubicBezTo>
                        <a:cubicBezTo>
                          <a:pt x="5243" y="21586"/>
                          <a:pt x="8690" y="21600"/>
                          <a:pt x="9196" y="21600"/>
                        </a:cubicBezTo>
                        <a:cubicBezTo>
                          <a:pt x="11815" y="21600"/>
                          <a:pt x="13943" y="20464"/>
                          <a:pt x="13943" y="19122"/>
                        </a:cubicBezTo>
                        <a:cubicBezTo>
                          <a:pt x="13943" y="17779"/>
                          <a:pt x="11815" y="16643"/>
                          <a:pt x="9196" y="16643"/>
                        </a:cubicBezTo>
                        <a:cubicBezTo>
                          <a:pt x="8690" y="16643"/>
                          <a:pt x="5243" y="16643"/>
                          <a:pt x="4738" y="16643"/>
                        </a:cubicBezTo>
                        <a:close/>
                      </a:path>
                    </a:pathLst>
                  </a:custGeom>
                  <a:solidFill>
                    <a:srgbClr val="B9B9B9"/>
                  </a:solidFill>
                  <a:ln w="12700" cap="flat">
                    <a:noFill/>
                    <a:miter lim="400000"/>
                  </a:ln>
                  <a:effectLst/>
                </p:spPr>
                <p:txBody>
                  <a:bodyPr wrap="square" lIns="20320" tIns="20320" rIns="20320" bIns="2032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sp>
                <p:nvSpPr>
                  <p:cNvPr id="15" name="Shape"/>
                  <p:cNvSpPr/>
                  <p:nvPr/>
                </p:nvSpPr>
                <p:spPr>
                  <a:xfrm>
                    <a:off x="354962" y="68662"/>
                    <a:ext cx="549682" cy="1731434"/>
                  </a:xfrm>
                  <a:custGeom>
                    <a:avLst/>
                    <a:gdLst/>
                    <a:ahLst/>
                    <a:cxnLst>
                      <a:cxn ang="0">
                        <a:pos x="wd2" y="hd2"/>
                      </a:cxn>
                      <a:cxn ang="5400000">
                        <a:pos x="wd2" y="hd2"/>
                      </a:cxn>
                      <a:cxn ang="10800000">
                        <a:pos x="wd2" y="hd2"/>
                      </a:cxn>
                      <a:cxn ang="16200000">
                        <a:pos x="wd2" y="hd2"/>
                      </a:cxn>
                    </a:cxnLst>
                    <a:rect l="0" t="0" r="r" b="b"/>
                    <a:pathLst>
                      <a:path w="21600" h="21600" extrusionOk="0">
                        <a:moveTo>
                          <a:pt x="3139" y="0"/>
                        </a:moveTo>
                        <a:lnTo>
                          <a:pt x="3139" y="3582"/>
                        </a:lnTo>
                        <a:lnTo>
                          <a:pt x="7538" y="3582"/>
                        </a:lnTo>
                        <a:cubicBezTo>
                          <a:pt x="10710" y="3582"/>
                          <a:pt x="13277" y="2793"/>
                          <a:pt x="13277" y="1791"/>
                        </a:cubicBezTo>
                        <a:cubicBezTo>
                          <a:pt x="13277" y="789"/>
                          <a:pt x="10710" y="0"/>
                          <a:pt x="7538" y="0"/>
                        </a:cubicBezTo>
                        <a:lnTo>
                          <a:pt x="3139" y="0"/>
                        </a:lnTo>
                        <a:close/>
                        <a:moveTo>
                          <a:pt x="8355" y="5928"/>
                        </a:moveTo>
                        <a:lnTo>
                          <a:pt x="8355" y="9505"/>
                        </a:lnTo>
                        <a:lnTo>
                          <a:pt x="12443" y="9505"/>
                        </a:lnTo>
                        <a:cubicBezTo>
                          <a:pt x="15615" y="9505"/>
                          <a:pt x="18199" y="8716"/>
                          <a:pt x="18199" y="7714"/>
                        </a:cubicBezTo>
                        <a:cubicBezTo>
                          <a:pt x="18199" y="6712"/>
                          <a:pt x="15615" y="5928"/>
                          <a:pt x="12443" y="5928"/>
                        </a:cubicBezTo>
                        <a:lnTo>
                          <a:pt x="8355" y="5928"/>
                        </a:lnTo>
                        <a:close/>
                        <a:moveTo>
                          <a:pt x="12345" y="11898"/>
                        </a:moveTo>
                        <a:lnTo>
                          <a:pt x="12345" y="15480"/>
                        </a:lnTo>
                        <a:lnTo>
                          <a:pt x="15861" y="15480"/>
                        </a:lnTo>
                        <a:cubicBezTo>
                          <a:pt x="19033" y="15480"/>
                          <a:pt x="21600" y="14691"/>
                          <a:pt x="21600" y="13689"/>
                        </a:cubicBezTo>
                        <a:cubicBezTo>
                          <a:pt x="21600" y="12687"/>
                          <a:pt x="19033" y="11898"/>
                          <a:pt x="15861" y="11898"/>
                        </a:cubicBezTo>
                        <a:lnTo>
                          <a:pt x="12345" y="11898"/>
                        </a:lnTo>
                        <a:close/>
                        <a:moveTo>
                          <a:pt x="0" y="18018"/>
                        </a:moveTo>
                        <a:lnTo>
                          <a:pt x="0" y="21600"/>
                        </a:lnTo>
                        <a:lnTo>
                          <a:pt x="3058" y="21600"/>
                        </a:lnTo>
                        <a:cubicBezTo>
                          <a:pt x="6230" y="21600"/>
                          <a:pt x="8797" y="20811"/>
                          <a:pt x="8797" y="19809"/>
                        </a:cubicBezTo>
                        <a:cubicBezTo>
                          <a:pt x="8797" y="18807"/>
                          <a:pt x="6230" y="18018"/>
                          <a:pt x="3058" y="18018"/>
                        </a:cubicBezTo>
                        <a:lnTo>
                          <a:pt x="0" y="18018"/>
                        </a:lnTo>
                        <a:close/>
                      </a:path>
                    </a:pathLst>
                  </a:custGeom>
                  <a:solidFill>
                    <a:srgbClr val="999999"/>
                  </a:solidFill>
                  <a:ln w="12700" cap="flat">
                    <a:noFill/>
                    <a:miter lim="400000"/>
                  </a:ln>
                  <a:effectLst/>
                </p:spPr>
                <p:txBody>
                  <a:bodyPr wrap="square" lIns="20320" tIns="20320" rIns="20320" bIns="2032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grpSp>
          </p:grpSp>
          <p:grpSp>
            <p:nvGrpSpPr>
              <p:cNvPr id="8" name="Group"/>
              <p:cNvGrpSpPr/>
              <p:nvPr/>
            </p:nvGrpSpPr>
            <p:grpSpPr>
              <a:xfrm>
                <a:off x="1967532" y="6529051"/>
                <a:ext cx="1715125" cy="2365723"/>
                <a:chOff x="0" y="0"/>
                <a:chExt cx="1715123" cy="2365721"/>
              </a:xfrm>
            </p:grpSpPr>
            <p:sp>
              <p:nvSpPr>
                <p:cNvPr id="9" name="Shape"/>
                <p:cNvSpPr/>
                <p:nvPr/>
              </p:nvSpPr>
              <p:spPr>
                <a:xfrm>
                  <a:off x="35004" y="0"/>
                  <a:ext cx="1617118" cy="623045"/>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chemeClr val="accent1">
                    <a:lumMod val="40000"/>
                    <a:lumOff val="60000"/>
                  </a:schemeClr>
                </a:solidFill>
                <a:ln w="12700" cap="flat">
                  <a:noFill/>
                  <a:miter lim="400000"/>
                </a:ln>
                <a:effectLst/>
              </p:spPr>
              <p:txBody>
                <a:bodyPr wrap="square" lIns="20320" tIns="20320" rIns="20320" bIns="2032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sp>
              <p:nvSpPr>
                <p:cNvPr id="10" name="Shape"/>
                <p:cNvSpPr/>
                <p:nvPr/>
              </p:nvSpPr>
              <p:spPr>
                <a:xfrm>
                  <a:off x="0" y="161021"/>
                  <a:ext cx="1715124" cy="220470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chemeClr val="accent1"/>
                </a:solidFill>
                <a:ln w="12700" cap="flat">
                  <a:noFill/>
                  <a:miter lim="400000"/>
                </a:ln>
                <a:effectLst/>
              </p:spPr>
              <p:txBody>
                <a:bodyPr wrap="square" lIns="20320" tIns="20320" rIns="20320" bIns="20320" numCol="1" anchor="ctr">
                  <a:noAutofit/>
                </a:bodyPr>
                <a:lstStyle/>
                <a:p>
                  <a:pPr defTabSz="457200">
                    <a:lnSpc>
                      <a:spcPct val="80000"/>
                    </a:lnSpc>
                    <a:spcBef>
                      <a:spcPts val="5500"/>
                    </a:spcBef>
                    <a:defRPr sz="5000" b="0">
                      <a:solidFill>
                        <a:srgbClr val="333333"/>
                      </a:solidFill>
                      <a:latin typeface="Helvetica Neue Thin"/>
                      <a:ea typeface="Helvetica Neue Thin"/>
                      <a:cs typeface="Helvetica Neue Thin"/>
                      <a:sym typeface="Helvetica Neue Thin"/>
                    </a:defRPr>
                  </a:pPr>
                  <a:endParaRPr/>
                </a:p>
              </p:txBody>
            </p:sp>
          </p:grpSp>
        </p:grpSp>
      </p:grpSp>
      <p:sp>
        <p:nvSpPr>
          <p:cNvPr id="19" name="Text Placeholder 18"/>
          <p:cNvSpPr>
            <a:spLocks noGrp="1"/>
          </p:cNvSpPr>
          <p:nvPr>
            <p:ph type="body" sz="quarter" idx="11"/>
          </p:nvPr>
        </p:nvSpPr>
        <p:spPr>
          <a:xfrm>
            <a:off x="3530600" y="1397000"/>
            <a:ext cx="4984750" cy="28321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883799498"/>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gital Themes Rose">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pic>
        <p:nvPicPr>
          <p:cNvPr id="32" name="Picture 31"/>
          <p:cNvPicPr>
            <a:picLocks noChangeAspect="1"/>
          </p:cNvPicPr>
          <p:nvPr userDrawn="1"/>
        </p:nvPicPr>
        <p:blipFill>
          <a:blip r:embed="rId2"/>
          <a:stretch>
            <a:fillRect/>
          </a:stretch>
        </p:blipFill>
        <p:spPr>
          <a:xfrm>
            <a:off x="666750" y="197403"/>
            <a:ext cx="7668516" cy="4263695"/>
          </a:xfrm>
          <a:prstGeom prst="rect">
            <a:avLst/>
          </a:prstGeom>
        </p:spPr>
      </p:pic>
    </p:spTree>
    <p:extLst>
      <p:ext uri="{BB962C8B-B14F-4D97-AF65-F5344CB8AC3E}">
        <p14:creationId xmlns:p14="http://schemas.microsoft.com/office/powerpoint/2010/main" val="3635825587"/>
      </p:ext>
    </p:extLst>
  </p:cSld>
  <p:clrMapOvr>
    <a:masterClrMapping/>
  </p:clrMapOvr>
  <p:transition spd="med"/>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Thank you">
    <p:spTree>
      <p:nvGrpSpPr>
        <p:cNvPr id="1" name=""/>
        <p:cNvGrpSpPr/>
        <p:nvPr/>
      </p:nvGrpSpPr>
      <p:grpSpPr>
        <a:xfrm>
          <a:off x="0" y="0"/>
          <a:ext cx="0" cy="0"/>
          <a:chOff x="0" y="0"/>
          <a:chExt cx="0" cy="0"/>
        </a:xfrm>
      </p:grpSpPr>
      <p:sp>
        <p:nvSpPr>
          <p:cNvPr id="7" name="Diolch. Thank you."/>
          <p:cNvSpPr txBox="1"/>
          <p:nvPr userDrawn="1"/>
        </p:nvSpPr>
        <p:spPr>
          <a:xfrm>
            <a:off x="491879" y="1890417"/>
            <a:ext cx="8142344" cy="5578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9050" tIns="19050" rIns="19050" bIns="19050" anchor="ctr">
            <a:spAutoFit/>
          </a:bodyPr>
          <a:lstStyle>
            <a:lvl1pPr algn="l">
              <a:defRPr sz="9000" b="0">
                <a:latin typeface="Gill Sans Light"/>
                <a:ea typeface="Gill Sans Light"/>
                <a:cs typeface="Gill Sans Light"/>
                <a:sym typeface="Gill Sans Light"/>
              </a:defRPr>
            </a:lvl1pPr>
          </a:lstStyle>
          <a:p>
            <a:r>
              <a:rPr sz="3375">
                <a:solidFill>
                  <a:srgbClr val="1F355E"/>
                </a:solidFill>
                <a:latin typeface="Arial Black" panose="020B0A04020102020204" pitchFamily="34" charset="0"/>
              </a:rPr>
              <a:t>Diolch. Thank you.</a:t>
            </a:r>
          </a:p>
        </p:txBody>
      </p:sp>
      <p:sp>
        <p:nvSpPr>
          <p:cNvPr id="8" name="Any questions?"/>
          <p:cNvSpPr txBox="1"/>
          <p:nvPr userDrawn="1"/>
        </p:nvSpPr>
        <p:spPr>
          <a:xfrm>
            <a:off x="509776" y="2496373"/>
            <a:ext cx="8142345" cy="40780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9050" tIns="19050" rIns="19050" bIns="19050" anchor="ctr">
            <a:spAutoFit/>
          </a:bodyPr>
          <a:lstStyle>
            <a:lvl1pPr algn="l">
              <a:defRPr sz="6400" b="0">
                <a:latin typeface="Gill Sans SemiBold"/>
                <a:ea typeface="Gill Sans SemiBold"/>
                <a:cs typeface="Gill Sans SemiBold"/>
                <a:sym typeface="Gill Sans SemiBold"/>
              </a:defRPr>
            </a:lvl1pPr>
          </a:lstStyle>
          <a:p>
            <a:r>
              <a:rPr sz="2400" b="1">
                <a:solidFill>
                  <a:srgbClr val="1F355E"/>
                </a:solidFill>
                <a:latin typeface="Arial Black" panose="020B0A04020102020204" pitchFamily="34" charset="0"/>
              </a:rPr>
              <a:t>Any questions?</a:t>
            </a:r>
          </a:p>
        </p:txBody>
      </p:sp>
      <p:sp>
        <p:nvSpPr>
          <p:cNvPr id="9" name="Presented by Joe Bloggs, Digital Programme Manager…"/>
          <p:cNvSpPr txBox="1"/>
          <p:nvPr userDrawn="1"/>
        </p:nvSpPr>
        <p:spPr>
          <a:xfrm>
            <a:off x="509776" y="3387638"/>
            <a:ext cx="8142345" cy="45397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9050" tIns="19050" rIns="19050" bIns="19050" anchor="ctr">
            <a:spAutoFit/>
          </a:bodyPr>
          <a:lstStyle/>
          <a:p>
            <a:pPr algn="l">
              <a:defRPr sz="3600" b="0">
                <a:solidFill>
                  <a:srgbClr val="FFFFFF"/>
                </a:solidFill>
                <a:latin typeface="Helvetica Neue Light"/>
                <a:ea typeface="Helvetica Neue Light"/>
                <a:cs typeface="Helvetica Neue Light"/>
                <a:sym typeface="Helvetica Neue Light"/>
              </a:defRPr>
            </a:pPr>
            <a:r>
              <a:rPr lang="en-GB" sz="1350">
                <a:solidFill>
                  <a:srgbClr val="1F355E"/>
                </a:solidFill>
                <a:latin typeface="Arial" panose="020B0604020202020204" pitchFamily="34" charset="0"/>
                <a:cs typeface="Arial" panose="020B0604020202020204" pitchFamily="34" charset="0"/>
              </a:rPr>
              <a:t>Digital</a:t>
            </a:r>
            <a:r>
              <a:rPr lang="en-GB" sz="1350" baseline="0">
                <a:solidFill>
                  <a:srgbClr val="1F355E"/>
                </a:solidFill>
                <a:latin typeface="Arial" panose="020B0604020202020204" pitchFamily="34" charset="0"/>
                <a:cs typeface="Arial" panose="020B0604020202020204" pitchFamily="34" charset="0"/>
              </a:rPr>
              <a:t> Services</a:t>
            </a:r>
            <a:endParaRPr sz="1350">
              <a:solidFill>
                <a:srgbClr val="1F355E"/>
              </a:solidFill>
              <a:latin typeface="Arial" panose="020B0604020202020204" pitchFamily="34" charset="0"/>
              <a:cs typeface="Arial" panose="020B0604020202020204" pitchFamily="34" charset="0"/>
            </a:endParaRPr>
          </a:p>
          <a:p>
            <a:pPr algn="l">
              <a:defRPr sz="3600" b="0">
                <a:solidFill>
                  <a:srgbClr val="FFFFFF"/>
                </a:solidFill>
                <a:latin typeface="Helvetica Neue Light"/>
                <a:ea typeface="Helvetica Neue Light"/>
                <a:cs typeface="Helvetica Neue Light"/>
                <a:sym typeface="Helvetica Neue Light"/>
              </a:defRPr>
            </a:pPr>
            <a:r>
              <a:rPr sz="1350">
                <a:solidFill>
                  <a:srgbClr val="1F355E"/>
                </a:solidFill>
                <a:latin typeface="Arial" panose="020B0604020202020204" pitchFamily="34" charset="0"/>
                <a:cs typeface="Arial" panose="020B0604020202020204" pitchFamily="34" charset="0"/>
              </a:rPr>
              <a:t>Swansea Bay University Health Board</a:t>
            </a:r>
          </a:p>
        </p:txBody>
      </p:sp>
      <p:pic>
        <p:nvPicPr>
          <p:cNvPr id="2" name="Picture 1">
            <a:extLst>
              <a:ext uri="{FF2B5EF4-FFF2-40B4-BE49-F238E27FC236}">
                <a16:creationId xmlns:a16="http://schemas.microsoft.com/office/drawing/2014/main" id="{6872EA34-9572-2791-FF2B-17E6A692B150}"/>
              </a:ext>
            </a:extLst>
          </p:cNvPr>
          <p:cNvPicPr>
            <a:picLocks noChangeAspect="1"/>
          </p:cNvPicPr>
          <p:nvPr userDrawn="1"/>
        </p:nvPicPr>
        <p:blipFill>
          <a:blip r:embed="rId2"/>
          <a:stretch>
            <a:fillRect/>
          </a:stretch>
        </p:blipFill>
        <p:spPr>
          <a:xfrm>
            <a:off x="5848806" y="4325069"/>
            <a:ext cx="3173791" cy="809006"/>
          </a:xfrm>
          <a:prstGeom prst="rect">
            <a:avLst/>
          </a:prstGeom>
        </p:spPr>
      </p:pic>
    </p:spTree>
    <p:extLst>
      <p:ext uri="{BB962C8B-B14F-4D97-AF65-F5344CB8AC3E}">
        <p14:creationId xmlns:p14="http://schemas.microsoft.com/office/powerpoint/2010/main" val="280182612"/>
      </p:ext>
    </p:extLst>
  </p:cSld>
  <p:clrMapOvr>
    <a:masterClrMapping/>
  </p:clrMapOvr>
  <p:transition spd="med"/>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FEF146-D020-4C2D-9AAB-8DCC69D1D120}"/>
              </a:ext>
            </a:extLst>
          </p:cNvPr>
          <p:cNvSpPr>
            <a:spLocks noGrp="1"/>
          </p:cNvSpPr>
          <p:nvPr>
            <p:ph type="title"/>
          </p:nvPr>
        </p:nvSpPr>
        <p:spPr/>
        <p:txBody>
          <a:bodyPr/>
          <a:lstStyle/>
          <a:p>
            <a:r>
              <a:rPr lang="en-US"/>
              <a:t>Click to edit Master title style</a:t>
            </a:r>
            <a:endParaRPr lang="en-GB"/>
          </a:p>
        </p:txBody>
      </p:sp>
      <p:sp>
        <p:nvSpPr>
          <p:cNvPr id="6" name="Text Placeholder 9">
            <a:extLst>
              <a:ext uri="{FF2B5EF4-FFF2-40B4-BE49-F238E27FC236}">
                <a16:creationId xmlns:a16="http://schemas.microsoft.com/office/drawing/2014/main" id="{DE3A7A47-9EBB-4FEE-9C57-832F8E7B9CB2}"/>
              </a:ext>
            </a:extLst>
          </p:cNvPr>
          <p:cNvSpPr>
            <a:spLocks noGrp="1"/>
          </p:cNvSpPr>
          <p:nvPr>
            <p:ph type="body" sz="quarter" idx="14" hasCustomPrompt="1"/>
          </p:nvPr>
        </p:nvSpPr>
        <p:spPr>
          <a:xfrm>
            <a:off x="2290167" y="4816077"/>
            <a:ext cx="4617244" cy="244079"/>
          </a:xfrm>
        </p:spPr>
        <p:txBody>
          <a:bodyPr anchor="ctr"/>
          <a:lstStyle>
            <a:lvl1pPr marL="135000" indent="-135000">
              <a:spcBef>
                <a:spcPts val="0"/>
              </a:spcBef>
              <a:buNone/>
              <a:defRPr sz="600"/>
            </a:lvl1pPr>
            <a:lvl2pPr>
              <a:spcBef>
                <a:spcPts val="0"/>
              </a:spcBef>
              <a:defRPr sz="750"/>
            </a:lvl2pPr>
            <a:lvl3pPr>
              <a:spcBef>
                <a:spcPts val="0"/>
              </a:spcBef>
              <a:defRPr sz="750"/>
            </a:lvl3pPr>
            <a:lvl4pPr>
              <a:spcBef>
                <a:spcPts val="0"/>
              </a:spcBef>
              <a:defRPr sz="750"/>
            </a:lvl4pPr>
            <a:lvl5pPr>
              <a:spcBef>
                <a:spcPts val="0"/>
              </a:spcBef>
              <a:defRPr sz="750"/>
            </a:lvl5pPr>
          </a:lstStyle>
          <a:p>
            <a:pPr lvl="0"/>
            <a:r>
              <a:rPr lang="en-US"/>
              <a:t>Source: Click to edit Master text styles</a:t>
            </a:r>
            <a:endParaRPr lang="en-GB"/>
          </a:p>
        </p:txBody>
      </p:sp>
    </p:spTree>
    <p:extLst>
      <p:ext uri="{BB962C8B-B14F-4D97-AF65-F5344CB8AC3E}">
        <p14:creationId xmlns:p14="http://schemas.microsoft.com/office/powerpoint/2010/main" val="61275909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1A82FE-14FA-69C6-45CE-27ED2C9931B4}"/>
              </a:ext>
            </a:extLst>
          </p:cNvPr>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endParaRPr lang="en-GB"/>
          </a:p>
        </p:txBody>
      </p:sp>
      <p:sp>
        <p:nvSpPr>
          <p:cNvPr id="3" name="Subtitle 2">
            <a:extLst>
              <a:ext uri="{FF2B5EF4-FFF2-40B4-BE49-F238E27FC236}">
                <a16:creationId xmlns:a16="http://schemas.microsoft.com/office/drawing/2014/main" id="{C8E6AF58-9ADB-D8F0-41F7-14E6E2B6BAC3}"/>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BF4B14A1-BF38-07D9-5CA9-C0EDBD9038E6}"/>
              </a:ext>
            </a:extLst>
          </p:cNvPr>
          <p:cNvSpPr>
            <a:spLocks noGrp="1"/>
          </p:cNvSpPr>
          <p:nvPr>
            <p:ph type="dt" sz="half" idx="10"/>
          </p:nvPr>
        </p:nvSpPr>
        <p:spPr/>
        <p:txBody>
          <a:bodyPr/>
          <a:lstStyle/>
          <a:p>
            <a:fld id="{CEE736B0-5308-45D4-AC87-5EDCFCA88257}" type="datetimeFigureOut">
              <a:rPr lang="en-GB" smtClean="0"/>
              <a:t>07/08/2024</a:t>
            </a:fld>
            <a:endParaRPr lang="en-GB"/>
          </a:p>
        </p:txBody>
      </p:sp>
      <p:sp>
        <p:nvSpPr>
          <p:cNvPr id="5" name="Footer Placeholder 4">
            <a:extLst>
              <a:ext uri="{FF2B5EF4-FFF2-40B4-BE49-F238E27FC236}">
                <a16:creationId xmlns:a16="http://schemas.microsoft.com/office/drawing/2014/main" id="{2021363E-52EA-C3FB-34CE-F037DC92407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C37D345-B984-CB17-8B5B-158B91F9ABEB}"/>
              </a:ext>
            </a:extLst>
          </p:cNvPr>
          <p:cNvSpPr>
            <a:spLocks noGrp="1"/>
          </p:cNvSpPr>
          <p:nvPr>
            <p:ph type="sldNum" sz="quarter" idx="12"/>
          </p:nvPr>
        </p:nvSpPr>
        <p:spPr/>
        <p:txBody>
          <a:bodyPr/>
          <a:lstStyle/>
          <a:p>
            <a:fld id="{78AEAC66-2514-429F-8502-8B4E65FB182F}" type="slidenum">
              <a:rPr lang="en-GB" smtClean="0"/>
              <a:t>‹#›</a:t>
            </a:fld>
            <a:endParaRPr lang="en-GB"/>
          </a:p>
        </p:txBody>
      </p:sp>
    </p:spTree>
    <p:extLst>
      <p:ext uri="{BB962C8B-B14F-4D97-AF65-F5344CB8AC3E}">
        <p14:creationId xmlns:p14="http://schemas.microsoft.com/office/powerpoint/2010/main" val="113972312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016DF3-A421-9B8C-0644-724B003633D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BC0AA17-2F35-8DE4-CC4F-B8B3A810452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8E50794-2F00-D59F-3E52-A8125BDCFBE4}"/>
              </a:ext>
            </a:extLst>
          </p:cNvPr>
          <p:cNvSpPr>
            <a:spLocks noGrp="1"/>
          </p:cNvSpPr>
          <p:nvPr>
            <p:ph type="dt" sz="half" idx="10"/>
          </p:nvPr>
        </p:nvSpPr>
        <p:spPr/>
        <p:txBody>
          <a:bodyPr/>
          <a:lstStyle/>
          <a:p>
            <a:fld id="{CEE736B0-5308-45D4-AC87-5EDCFCA88257}" type="datetimeFigureOut">
              <a:rPr lang="en-GB" smtClean="0"/>
              <a:t>07/08/2024</a:t>
            </a:fld>
            <a:endParaRPr lang="en-GB"/>
          </a:p>
        </p:txBody>
      </p:sp>
      <p:sp>
        <p:nvSpPr>
          <p:cNvPr id="5" name="Footer Placeholder 4">
            <a:extLst>
              <a:ext uri="{FF2B5EF4-FFF2-40B4-BE49-F238E27FC236}">
                <a16:creationId xmlns:a16="http://schemas.microsoft.com/office/drawing/2014/main" id="{94BE1135-5DED-B138-EB93-C1252AA7F5C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542FCA4-0A8C-AB5D-3720-A73FEE20986A}"/>
              </a:ext>
            </a:extLst>
          </p:cNvPr>
          <p:cNvSpPr>
            <a:spLocks noGrp="1"/>
          </p:cNvSpPr>
          <p:nvPr>
            <p:ph type="sldNum" sz="quarter" idx="12"/>
          </p:nvPr>
        </p:nvSpPr>
        <p:spPr/>
        <p:txBody>
          <a:bodyPr/>
          <a:lstStyle/>
          <a:p>
            <a:fld id="{78AEAC66-2514-429F-8502-8B4E65FB182F}" type="slidenum">
              <a:rPr lang="en-GB" smtClean="0"/>
              <a:t>‹#›</a:t>
            </a:fld>
            <a:endParaRPr lang="en-GB"/>
          </a:p>
        </p:txBody>
      </p:sp>
    </p:spTree>
    <p:extLst>
      <p:ext uri="{BB962C8B-B14F-4D97-AF65-F5344CB8AC3E}">
        <p14:creationId xmlns:p14="http://schemas.microsoft.com/office/powerpoint/2010/main" val="188127261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647F1F-5D7F-A08A-5453-D2A0CF5B4D0F}"/>
              </a:ext>
            </a:extLst>
          </p:cNvPr>
          <p:cNvSpPr>
            <a:spLocks noGrp="1"/>
          </p:cNvSpPr>
          <p:nvPr>
            <p:ph type="title"/>
          </p:nvPr>
        </p:nvSpPr>
        <p:spPr>
          <a:xfrm>
            <a:off x="623888" y="1282304"/>
            <a:ext cx="7886700" cy="2139553"/>
          </a:xfrm>
        </p:spPr>
        <p:txBody>
          <a:bodyPr anchor="b"/>
          <a:lstStyle>
            <a:lvl1pPr>
              <a:defRPr sz="45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3A1658B-8707-14C2-AED4-6EDC7A41F2BB}"/>
              </a:ext>
            </a:extLst>
          </p:cNvPr>
          <p:cNvSpPr>
            <a:spLocks noGrp="1"/>
          </p:cNvSpPr>
          <p:nvPr>
            <p:ph type="body" idx="1"/>
          </p:nvPr>
        </p:nvSpPr>
        <p:spPr>
          <a:xfrm>
            <a:off x="623888" y="3442098"/>
            <a:ext cx="7886700" cy="1125140"/>
          </a:xfrm>
        </p:spPr>
        <p:txBody>
          <a:bodyPr/>
          <a:lstStyle>
            <a:lvl1pPr marL="0" indent="0">
              <a:buNone/>
              <a:defRPr sz="1800">
                <a:solidFill>
                  <a:schemeClr val="tx1">
                    <a:tint val="82000"/>
                  </a:schemeClr>
                </a:solidFill>
              </a:defRPr>
            </a:lvl1pPr>
            <a:lvl2pPr marL="342900" indent="0">
              <a:buNone/>
              <a:defRPr sz="1500">
                <a:solidFill>
                  <a:schemeClr val="tx1">
                    <a:tint val="82000"/>
                  </a:schemeClr>
                </a:solidFill>
              </a:defRPr>
            </a:lvl2pPr>
            <a:lvl3pPr marL="685800" indent="0">
              <a:buNone/>
              <a:defRPr sz="1350">
                <a:solidFill>
                  <a:schemeClr val="tx1">
                    <a:tint val="82000"/>
                  </a:schemeClr>
                </a:solidFill>
              </a:defRPr>
            </a:lvl3pPr>
            <a:lvl4pPr marL="1028700" indent="0">
              <a:buNone/>
              <a:defRPr sz="1200">
                <a:solidFill>
                  <a:schemeClr val="tx1">
                    <a:tint val="82000"/>
                  </a:schemeClr>
                </a:solidFill>
              </a:defRPr>
            </a:lvl4pPr>
            <a:lvl5pPr marL="1371600" indent="0">
              <a:buNone/>
              <a:defRPr sz="1200">
                <a:solidFill>
                  <a:schemeClr val="tx1">
                    <a:tint val="82000"/>
                  </a:schemeClr>
                </a:solidFill>
              </a:defRPr>
            </a:lvl5pPr>
            <a:lvl6pPr marL="1714500" indent="0">
              <a:buNone/>
              <a:defRPr sz="1200">
                <a:solidFill>
                  <a:schemeClr val="tx1">
                    <a:tint val="82000"/>
                  </a:schemeClr>
                </a:solidFill>
              </a:defRPr>
            </a:lvl6pPr>
            <a:lvl7pPr marL="2057400" indent="0">
              <a:buNone/>
              <a:defRPr sz="1200">
                <a:solidFill>
                  <a:schemeClr val="tx1">
                    <a:tint val="82000"/>
                  </a:schemeClr>
                </a:solidFill>
              </a:defRPr>
            </a:lvl7pPr>
            <a:lvl8pPr marL="2400300" indent="0">
              <a:buNone/>
              <a:defRPr sz="1200">
                <a:solidFill>
                  <a:schemeClr val="tx1">
                    <a:tint val="82000"/>
                  </a:schemeClr>
                </a:solidFill>
              </a:defRPr>
            </a:lvl8pPr>
            <a:lvl9pPr marL="2743200" indent="0">
              <a:buNone/>
              <a:defRPr sz="12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BA91DD4-2038-B3E5-0E85-4FBB05D730C9}"/>
              </a:ext>
            </a:extLst>
          </p:cNvPr>
          <p:cNvSpPr>
            <a:spLocks noGrp="1"/>
          </p:cNvSpPr>
          <p:nvPr>
            <p:ph type="dt" sz="half" idx="10"/>
          </p:nvPr>
        </p:nvSpPr>
        <p:spPr/>
        <p:txBody>
          <a:bodyPr/>
          <a:lstStyle/>
          <a:p>
            <a:fld id="{CEE736B0-5308-45D4-AC87-5EDCFCA88257}" type="datetimeFigureOut">
              <a:rPr lang="en-GB" smtClean="0"/>
              <a:t>07/08/2024</a:t>
            </a:fld>
            <a:endParaRPr lang="en-GB"/>
          </a:p>
        </p:txBody>
      </p:sp>
      <p:sp>
        <p:nvSpPr>
          <p:cNvPr id="5" name="Footer Placeholder 4">
            <a:extLst>
              <a:ext uri="{FF2B5EF4-FFF2-40B4-BE49-F238E27FC236}">
                <a16:creationId xmlns:a16="http://schemas.microsoft.com/office/drawing/2014/main" id="{6F14ECC7-4229-3A48-7FB5-81B7DEBAF31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53E6411-A657-C793-9741-8E463224E170}"/>
              </a:ext>
            </a:extLst>
          </p:cNvPr>
          <p:cNvSpPr>
            <a:spLocks noGrp="1"/>
          </p:cNvSpPr>
          <p:nvPr>
            <p:ph type="sldNum" sz="quarter" idx="12"/>
          </p:nvPr>
        </p:nvSpPr>
        <p:spPr/>
        <p:txBody>
          <a:bodyPr/>
          <a:lstStyle/>
          <a:p>
            <a:fld id="{78AEAC66-2514-429F-8502-8B4E65FB182F}" type="slidenum">
              <a:rPr lang="en-GB" smtClean="0"/>
              <a:t>‹#›</a:t>
            </a:fld>
            <a:endParaRPr lang="en-GB"/>
          </a:p>
        </p:txBody>
      </p:sp>
    </p:spTree>
    <p:extLst>
      <p:ext uri="{BB962C8B-B14F-4D97-AF65-F5344CB8AC3E}">
        <p14:creationId xmlns:p14="http://schemas.microsoft.com/office/powerpoint/2010/main" val="189423436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8BA871-A24A-54A4-2255-BA73CB1131C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F490C691-EC1F-6937-EF94-C6053A822D9D}"/>
              </a:ext>
            </a:extLst>
          </p:cNvPr>
          <p:cNvSpPr>
            <a:spLocks noGrp="1"/>
          </p:cNvSpPr>
          <p:nvPr>
            <p:ph sz="half" idx="1"/>
          </p:nvPr>
        </p:nvSpPr>
        <p:spPr>
          <a:xfrm>
            <a:off x="6286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03DF42D9-8DDA-DBC1-2FE4-2F0BB04B3608}"/>
              </a:ext>
            </a:extLst>
          </p:cNvPr>
          <p:cNvSpPr>
            <a:spLocks noGrp="1"/>
          </p:cNvSpPr>
          <p:nvPr>
            <p:ph sz="half" idx="2"/>
          </p:nvPr>
        </p:nvSpPr>
        <p:spPr>
          <a:xfrm>
            <a:off x="46291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A1FCF54A-D1B6-EAC7-810C-93A7A1297A57}"/>
              </a:ext>
            </a:extLst>
          </p:cNvPr>
          <p:cNvSpPr>
            <a:spLocks noGrp="1"/>
          </p:cNvSpPr>
          <p:nvPr>
            <p:ph type="dt" sz="half" idx="10"/>
          </p:nvPr>
        </p:nvSpPr>
        <p:spPr/>
        <p:txBody>
          <a:bodyPr/>
          <a:lstStyle/>
          <a:p>
            <a:fld id="{CEE736B0-5308-45D4-AC87-5EDCFCA88257}" type="datetimeFigureOut">
              <a:rPr lang="en-GB" smtClean="0"/>
              <a:t>07/08/2024</a:t>
            </a:fld>
            <a:endParaRPr lang="en-GB"/>
          </a:p>
        </p:txBody>
      </p:sp>
      <p:sp>
        <p:nvSpPr>
          <p:cNvPr id="6" name="Footer Placeholder 5">
            <a:extLst>
              <a:ext uri="{FF2B5EF4-FFF2-40B4-BE49-F238E27FC236}">
                <a16:creationId xmlns:a16="http://schemas.microsoft.com/office/drawing/2014/main" id="{933CD46C-016F-659B-2CE8-73ED66D1D30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2481550-7C22-8F82-787B-88236C55C114}"/>
              </a:ext>
            </a:extLst>
          </p:cNvPr>
          <p:cNvSpPr>
            <a:spLocks noGrp="1"/>
          </p:cNvSpPr>
          <p:nvPr>
            <p:ph type="sldNum" sz="quarter" idx="12"/>
          </p:nvPr>
        </p:nvSpPr>
        <p:spPr/>
        <p:txBody>
          <a:bodyPr/>
          <a:lstStyle/>
          <a:p>
            <a:fld id="{78AEAC66-2514-429F-8502-8B4E65FB182F}" type="slidenum">
              <a:rPr lang="en-GB" smtClean="0"/>
              <a:t>‹#›</a:t>
            </a:fld>
            <a:endParaRPr lang="en-GB"/>
          </a:p>
        </p:txBody>
      </p:sp>
    </p:spTree>
    <p:extLst>
      <p:ext uri="{BB962C8B-B14F-4D97-AF65-F5344CB8AC3E}">
        <p14:creationId xmlns:p14="http://schemas.microsoft.com/office/powerpoint/2010/main" val="181894225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89C111-972F-E332-4F99-3D968ED4B1E9}"/>
              </a:ext>
            </a:extLst>
          </p:cNvPr>
          <p:cNvSpPr>
            <a:spLocks noGrp="1"/>
          </p:cNvSpPr>
          <p:nvPr>
            <p:ph type="title"/>
          </p:nvPr>
        </p:nvSpPr>
        <p:spPr>
          <a:xfrm>
            <a:off x="629841" y="273844"/>
            <a:ext cx="7886700" cy="994172"/>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7546B4E-8A64-564F-5CFB-C013A44947AA}"/>
              </a:ext>
            </a:extLst>
          </p:cNvPr>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90019C2B-FC15-1ACC-2B36-13F9F3517507}"/>
              </a:ext>
            </a:extLst>
          </p:cNvPr>
          <p:cNvSpPr>
            <a:spLocks noGrp="1"/>
          </p:cNvSpPr>
          <p:nvPr>
            <p:ph sz="half" idx="2"/>
          </p:nvPr>
        </p:nvSpPr>
        <p:spPr>
          <a:xfrm>
            <a:off x="629842" y="1878806"/>
            <a:ext cx="3868340"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6F898C29-79D8-D7CA-ED21-D723CEAEE3DA}"/>
              </a:ext>
            </a:extLst>
          </p:cNvPr>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B61548EF-F594-FB8D-2D1E-E32467BA9221}"/>
              </a:ext>
            </a:extLst>
          </p:cNvPr>
          <p:cNvSpPr>
            <a:spLocks noGrp="1"/>
          </p:cNvSpPr>
          <p:nvPr>
            <p:ph sz="quarter" idx="4"/>
          </p:nvPr>
        </p:nvSpPr>
        <p:spPr>
          <a:xfrm>
            <a:off x="4629150" y="1878806"/>
            <a:ext cx="3887391"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1C33CE51-F5BD-0C5C-1A23-B5863524C96C}"/>
              </a:ext>
            </a:extLst>
          </p:cNvPr>
          <p:cNvSpPr>
            <a:spLocks noGrp="1"/>
          </p:cNvSpPr>
          <p:nvPr>
            <p:ph type="dt" sz="half" idx="10"/>
          </p:nvPr>
        </p:nvSpPr>
        <p:spPr/>
        <p:txBody>
          <a:bodyPr/>
          <a:lstStyle/>
          <a:p>
            <a:fld id="{CEE736B0-5308-45D4-AC87-5EDCFCA88257}" type="datetimeFigureOut">
              <a:rPr lang="en-GB" smtClean="0"/>
              <a:t>07/08/2024</a:t>
            </a:fld>
            <a:endParaRPr lang="en-GB"/>
          </a:p>
        </p:txBody>
      </p:sp>
      <p:sp>
        <p:nvSpPr>
          <p:cNvPr id="8" name="Footer Placeholder 7">
            <a:extLst>
              <a:ext uri="{FF2B5EF4-FFF2-40B4-BE49-F238E27FC236}">
                <a16:creationId xmlns:a16="http://schemas.microsoft.com/office/drawing/2014/main" id="{F92BD5A4-D745-C529-05E0-CF9D0040DE4A}"/>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7DCD21C3-D292-7CD5-9067-3154D40FE860}"/>
              </a:ext>
            </a:extLst>
          </p:cNvPr>
          <p:cNvSpPr>
            <a:spLocks noGrp="1"/>
          </p:cNvSpPr>
          <p:nvPr>
            <p:ph type="sldNum" sz="quarter" idx="12"/>
          </p:nvPr>
        </p:nvSpPr>
        <p:spPr/>
        <p:txBody>
          <a:bodyPr/>
          <a:lstStyle/>
          <a:p>
            <a:fld id="{78AEAC66-2514-429F-8502-8B4E65FB182F}" type="slidenum">
              <a:rPr lang="en-GB" smtClean="0"/>
              <a:t>‹#›</a:t>
            </a:fld>
            <a:endParaRPr lang="en-GB"/>
          </a:p>
        </p:txBody>
      </p:sp>
    </p:spTree>
    <p:extLst>
      <p:ext uri="{BB962C8B-B14F-4D97-AF65-F5344CB8AC3E}">
        <p14:creationId xmlns:p14="http://schemas.microsoft.com/office/powerpoint/2010/main" val="275610783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D3116D-65EB-E62D-3905-84FE7CE4DAB7}"/>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AE114397-6081-6B4A-AB3D-866ADD4402EC}"/>
              </a:ext>
            </a:extLst>
          </p:cNvPr>
          <p:cNvSpPr>
            <a:spLocks noGrp="1"/>
          </p:cNvSpPr>
          <p:nvPr>
            <p:ph type="dt" sz="half" idx="10"/>
          </p:nvPr>
        </p:nvSpPr>
        <p:spPr/>
        <p:txBody>
          <a:bodyPr/>
          <a:lstStyle/>
          <a:p>
            <a:fld id="{CEE736B0-5308-45D4-AC87-5EDCFCA88257}" type="datetimeFigureOut">
              <a:rPr lang="en-GB" smtClean="0"/>
              <a:t>07/08/2024</a:t>
            </a:fld>
            <a:endParaRPr lang="en-GB"/>
          </a:p>
        </p:txBody>
      </p:sp>
      <p:sp>
        <p:nvSpPr>
          <p:cNvPr id="4" name="Footer Placeholder 3">
            <a:extLst>
              <a:ext uri="{FF2B5EF4-FFF2-40B4-BE49-F238E27FC236}">
                <a16:creationId xmlns:a16="http://schemas.microsoft.com/office/drawing/2014/main" id="{70FE790A-4CD4-21DD-8AB4-E45A3C05AEB8}"/>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01919812-05EB-F2D9-8AF2-55ABD0DD3914}"/>
              </a:ext>
            </a:extLst>
          </p:cNvPr>
          <p:cNvSpPr>
            <a:spLocks noGrp="1"/>
          </p:cNvSpPr>
          <p:nvPr>
            <p:ph type="sldNum" sz="quarter" idx="12"/>
          </p:nvPr>
        </p:nvSpPr>
        <p:spPr/>
        <p:txBody>
          <a:bodyPr/>
          <a:lstStyle/>
          <a:p>
            <a:fld id="{78AEAC66-2514-429F-8502-8B4E65FB182F}" type="slidenum">
              <a:rPr lang="en-GB" smtClean="0"/>
              <a:t>‹#›</a:t>
            </a:fld>
            <a:endParaRPr lang="en-GB"/>
          </a:p>
        </p:txBody>
      </p:sp>
    </p:spTree>
    <p:extLst>
      <p:ext uri="{BB962C8B-B14F-4D97-AF65-F5344CB8AC3E}">
        <p14:creationId xmlns:p14="http://schemas.microsoft.com/office/powerpoint/2010/main" val="296730061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463AC98-CD47-25F5-1F18-F34E83DAB16F}"/>
              </a:ext>
            </a:extLst>
          </p:cNvPr>
          <p:cNvSpPr>
            <a:spLocks noGrp="1"/>
          </p:cNvSpPr>
          <p:nvPr>
            <p:ph type="dt" sz="half" idx="10"/>
          </p:nvPr>
        </p:nvSpPr>
        <p:spPr/>
        <p:txBody>
          <a:bodyPr/>
          <a:lstStyle/>
          <a:p>
            <a:fld id="{CEE736B0-5308-45D4-AC87-5EDCFCA88257}" type="datetimeFigureOut">
              <a:rPr lang="en-GB" smtClean="0"/>
              <a:t>07/08/2024</a:t>
            </a:fld>
            <a:endParaRPr lang="en-GB"/>
          </a:p>
        </p:txBody>
      </p:sp>
      <p:sp>
        <p:nvSpPr>
          <p:cNvPr id="3" name="Footer Placeholder 2">
            <a:extLst>
              <a:ext uri="{FF2B5EF4-FFF2-40B4-BE49-F238E27FC236}">
                <a16:creationId xmlns:a16="http://schemas.microsoft.com/office/drawing/2014/main" id="{6F2244C3-50B6-AABB-25B4-DF684942DEBF}"/>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F21A7EB5-0785-A9D1-615C-6A8A6470A375}"/>
              </a:ext>
            </a:extLst>
          </p:cNvPr>
          <p:cNvSpPr>
            <a:spLocks noGrp="1"/>
          </p:cNvSpPr>
          <p:nvPr>
            <p:ph type="sldNum" sz="quarter" idx="12"/>
          </p:nvPr>
        </p:nvSpPr>
        <p:spPr/>
        <p:txBody>
          <a:bodyPr/>
          <a:lstStyle/>
          <a:p>
            <a:fld id="{78AEAC66-2514-429F-8502-8B4E65FB182F}" type="slidenum">
              <a:rPr lang="en-GB" smtClean="0"/>
              <a:t>‹#›</a:t>
            </a:fld>
            <a:endParaRPr lang="en-GB"/>
          </a:p>
        </p:txBody>
      </p:sp>
    </p:spTree>
    <p:extLst>
      <p:ext uri="{BB962C8B-B14F-4D97-AF65-F5344CB8AC3E}">
        <p14:creationId xmlns:p14="http://schemas.microsoft.com/office/powerpoint/2010/main" val="180058654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0BAF26-E2CF-2354-3108-F53F76CE957C}"/>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42AB6D43-DFDF-D418-26D7-EF1927014686}"/>
              </a:ext>
            </a:extLst>
          </p:cNvPr>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5F596343-C448-E30C-CB55-A93FD5C16384}"/>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DC92515F-A02A-070A-50E0-297F94D5266C}"/>
              </a:ext>
            </a:extLst>
          </p:cNvPr>
          <p:cNvSpPr>
            <a:spLocks noGrp="1"/>
          </p:cNvSpPr>
          <p:nvPr>
            <p:ph type="dt" sz="half" idx="10"/>
          </p:nvPr>
        </p:nvSpPr>
        <p:spPr/>
        <p:txBody>
          <a:bodyPr/>
          <a:lstStyle/>
          <a:p>
            <a:fld id="{CEE736B0-5308-45D4-AC87-5EDCFCA88257}" type="datetimeFigureOut">
              <a:rPr lang="en-GB" smtClean="0"/>
              <a:t>07/08/2024</a:t>
            </a:fld>
            <a:endParaRPr lang="en-GB"/>
          </a:p>
        </p:txBody>
      </p:sp>
      <p:sp>
        <p:nvSpPr>
          <p:cNvPr id="6" name="Footer Placeholder 5">
            <a:extLst>
              <a:ext uri="{FF2B5EF4-FFF2-40B4-BE49-F238E27FC236}">
                <a16:creationId xmlns:a16="http://schemas.microsoft.com/office/drawing/2014/main" id="{E044CE33-7191-7277-5E41-A787D213306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1E26A6B-F9F0-38C8-9543-7B3FBD759251}"/>
              </a:ext>
            </a:extLst>
          </p:cNvPr>
          <p:cNvSpPr>
            <a:spLocks noGrp="1"/>
          </p:cNvSpPr>
          <p:nvPr>
            <p:ph type="sldNum" sz="quarter" idx="12"/>
          </p:nvPr>
        </p:nvSpPr>
        <p:spPr/>
        <p:txBody>
          <a:bodyPr/>
          <a:lstStyle/>
          <a:p>
            <a:fld id="{78AEAC66-2514-429F-8502-8B4E65FB182F}" type="slidenum">
              <a:rPr lang="en-GB" smtClean="0"/>
              <a:t>‹#›</a:t>
            </a:fld>
            <a:endParaRPr lang="en-GB"/>
          </a:p>
        </p:txBody>
      </p:sp>
    </p:spTree>
    <p:extLst>
      <p:ext uri="{BB962C8B-B14F-4D97-AF65-F5344CB8AC3E}">
        <p14:creationId xmlns:p14="http://schemas.microsoft.com/office/powerpoint/2010/main" val="18860749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uzzle piece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4" name="Group 3"/>
          <p:cNvGrpSpPr/>
          <p:nvPr userDrawn="1"/>
        </p:nvGrpSpPr>
        <p:grpSpPr>
          <a:xfrm>
            <a:off x="1024931" y="0"/>
            <a:ext cx="9144004" cy="4505299"/>
            <a:chOff x="-2072487" y="-277100"/>
            <a:chExt cx="16134151" cy="8427506"/>
          </a:xfrm>
        </p:grpSpPr>
        <p:grpSp>
          <p:nvGrpSpPr>
            <p:cNvPr id="5" name="Group 4"/>
            <p:cNvGrpSpPr/>
            <p:nvPr/>
          </p:nvGrpSpPr>
          <p:grpSpPr>
            <a:xfrm>
              <a:off x="10930210" y="3164619"/>
              <a:ext cx="3131454" cy="1963435"/>
              <a:chOff x="3599010" y="419941"/>
              <a:chExt cx="3131451" cy="1963433"/>
            </a:xfrm>
          </p:grpSpPr>
          <p:sp>
            <p:nvSpPr>
              <p:cNvPr id="21" name="Shape 1073741825"/>
              <p:cNvSpPr/>
              <p:nvPr/>
            </p:nvSpPr>
            <p:spPr>
              <a:xfrm rot="900000">
                <a:off x="3599010" y="419941"/>
                <a:ext cx="1369423" cy="1963433"/>
              </a:xfrm>
              <a:custGeom>
                <a:avLst/>
                <a:gdLst/>
                <a:ahLst/>
                <a:cxnLst>
                  <a:cxn ang="0">
                    <a:pos x="wd2" y="hd2"/>
                  </a:cxn>
                  <a:cxn ang="5400000">
                    <a:pos x="wd2" y="hd2"/>
                  </a:cxn>
                  <a:cxn ang="10800000">
                    <a:pos x="wd2" y="hd2"/>
                  </a:cxn>
                  <a:cxn ang="16200000">
                    <a:pos x="wd2" y="hd2"/>
                  </a:cxn>
                </a:cxnLst>
                <a:rect l="0" t="0" r="r" b="b"/>
                <a:pathLst>
                  <a:path w="21600" h="21595" extrusionOk="0">
                    <a:moveTo>
                      <a:pt x="15741" y="15042"/>
                    </a:moveTo>
                    <a:lnTo>
                      <a:pt x="16418" y="15042"/>
                    </a:lnTo>
                    <a:lnTo>
                      <a:pt x="21599" y="15042"/>
                    </a:lnTo>
                    <a:lnTo>
                      <a:pt x="21599" y="11418"/>
                    </a:lnTo>
                    <a:lnTo>
                      <a:pt x="21599" y="3624"/>
                    </a:lnTo>
                    <a:lnTo>
                      <a:pt x="21600" y="3003"/>
                    </a:lnTo>
                    <a:cubicBezTo>
                      <a:pt x="21584" y="2688"/>
                      <a:pt x="21567" y="2383"/>
                      <a:pt x="21528" y="2113"/>
                    </a:cubicBezTo>
                    <a:cubicBezTo>
                      <a:pt x="21488" y="1841"/>
                      <a:pt x="21430" y="1622"/>
                      <a:pt x="21344" y="1427"/>
                    </a:cubicBezTo>
                    <a:cubicBezTo>
                      <a:pt x="21192" y="1138"/>
                      <a:pt x="20957" y="882"/>
                      <a:pt x="20646" y="665"/>
                    </a:cubicBezTo>
                    <a:cubicBezTo>
                      <a:pt x="20334" y="447"/>
                      <a:pt x="19966" y="283"/>
                      <a:pt x="19551" y="177"/>
                    </a:cubicBezTo>
                    <a:cubicBezTo>
                      <a:pt x="19168" y="93"/>
                      <a:pt x="18789" y="47"/>
                      <a:pt x="18285" y="23"/>
                    </a:cubicBezTo>
                    <a:cubicBezTo>
                      <a:pt x="17784" y="0"/>
                      <a:pt x="17172" y="0"/>
                      <a:pt x="16397" y="0"/>
                    </a:cubicBezTo>
                    <a:lnTo>
                      <a:pt x="10809" y="0"/>
                    </a:lnTo>
                    <a:lnTo>
                      <a:pt x="5248" y="0"/>
                    </a:lnTo>
                    <a:lnTo>
                      <a:pt x="23" y="0"/>
                    </a:lnTo>
                    <a:lnTo>
                      <a:pt x="23" y="3024"/>
                    </a:lnTo>
                    <a:lnTo>
                      <a:pt x="23" y="4510"/>
                    </a:lnTo>
                    <a:cubicBezTo>
                      <a:pt x="25" y="4527"/>
                      <a:pt x="27" y="4545"/>
                      <a:pt x="28" y="4562"/>
                    </a:cubicBezTo>
                    <a:cubicBezTo>
                      <a:pt x="29" y="4572"/>
                      <a:pt x="30" y="4583"/>
                      <a:pt x="32" y="4593"/>
                    </a:cubicBezTo>
                    <a:cubicBezTo>
                      <a:pt x="88" y="4819"/>
                      <a:pt x="169" y="4967"/>
                      <a:pt x="296" y="5074"/>
                    </a:cubicBezTo>
                    <a:cubicBezTo>
                      <a:pt x="463" y="5217"/>
                      <a:pt x="712" y="5295"/>
                      <a:pt x="997" y="5295"/>
                    </a:cubicBezTo>
                    <a:cubicBezTo>
                      <a:pt x="1076" y="5295"/>
                      <a:pt x="1156" y="5289"/>
                      <a:pt x="1237" y="5276"/>
                    </a:cubicBezTo>
                    <a:cubicBezTo>
                      <a:pt x="1414" y="5250"/>
                      <a:pt x="1593" y="5184"/>
                      <a:pt x="1758" y="5117"/>
                    </a:cubicBezTo>
                    <a:cubicBezTo>
                      <a:pt x="1799" y="5100"/>
                      <a:pt x="1841" y="5083"/>
                      <a:pt x="1882" y="5066"/>
                    </a:cubicBezTo>
                    <a:cubicBezTo>
                      <a:pt x="1917" y="5051"/>
                      <a:pt x="1952" y="5036"/>
                      <a:pt x="1988" y="5022"/>
                    </a:cubicBezTo>
                    <a:cubicBezTo>
                      <a:pt x="2813" y="4599"/>
                      <a:pt x="3823" y="4366"/>
                      <a:pt x="4834" y="4366"/>
                    </a:cubicBezTo>
                    <a:cubicBezTo>
                      <a:pt x="6096" y="4366"/>
                      <a:pt x="7264" y="4714"/>
                      <a:pt x="8124" y="5345"/>
                    </a:cubicBezTo>
                    <a:cubicBezTo>
                      <a:pt x="9768" y="6552"/>
                      <a:pt x="9758" y="8440"/>
                      <a:pt x="8100" y="9645"/>
                    </a:cubicBezTo>
                    <a:cubicBezTo>
                      <a:pt x="7236" y="10272"/>
                      <a:pt x="6067" y="10617"/>
                      <a:pt x="4808" y="10617"/>
                    </a:cubicBezTo>
                    <a:cubicBezTo>
                      <a:pt x="4000" y="10617"/>
                      <a:pt x="3200" y="10473"/>
                      <a:pt x="2485" y="10199"/>
                    </a:cubicBezTo>
                    <a:cubicBezTo>
                      <a:pt x="2466" y="10196"/>
                      <a:pt x="2448" y="10193"/>
                      <a:pt x="2430" y="10188"/>
                    </a:cubicBezTo>
                    <a:cubicBezTo>
                      <a:pt x="2411" y="10184"/>
                      <a:pt x="2394" y="10178"/>
                      <a:pt x="2376" y="10172"/>
                    </a:cubicBezTo>
                    <a:cubicBezTo>
                      <a:pt x="2165" y="10092"/>
                      <a:pt x="1954" y="10012"/>
                      <a:pt x="1742" y="9933"/>
                    </a:cubicBezTo>
                    <a:cubicBezTo>
                      <a:pt x="1583" y="9854"/>
                      <a:pt x="1385" y="9797"/>
                      <a:pt x="1212" y="9770"/>
                    </a:cubicBezTo>
                    <a:cubicBezTo>
                      <a:pt x="1131" y="9758"/>
                      <a:pt x="1050" y="9751"/>
                      <a:pt x="971" y="9751"/>
                    </a:cubicBezTo>
                    <a:cubicBezTo>
                      <a:pt x="698" y="9752"/>
                      <a:pt x="444" y="9833"/>
                      <a:pt x="273" y="9972"/>
                    </a:cubicBezTo>
                    <a:cubicBezTo>
                      <a:pt x="98" y="10114"/>
                      <a:pt x="27" y="10300"/>
                      <a:pt x="5" y="10486"/>
                    </a:cubicBezTo>
                    <a:cubicBezTo>
                      <a:pt x="3" y="10504"/>
                      <a:pt x="1" y="10521"/>
                      <a:pt x="0" y="10538"/>
                    </a:cubicBezTo>
                    <a:lnTo>
                      <a:pt x="23" y="12042"/>
                    </a:lnTo>
                    <a:lnTo>
                      <a:pt x="23" y="15042"/>
                    </a:lnTo>
                    <a:lnTo>
                      <a:pt x="5190" y="15042"/>
                    </a:lnTo>
                    <a:lnTo>
                      <a:pt x="5886" y="15042"/>
                    </a:lnTo>
                    <a:cubicBezTo>
                      <a:pt x="6146" y="15041"/>
                      <a:pt x="6436" y="15060"/>
                      <a:pt x="6662" y="15088"/>
                    </a:cubicBezTo>
                    <a:cubicBezTo>
                      <a:pt x="6948" y="15122"/>
                      <a:pt x="7361" y="15190"/>
                      <a:pt x="7699" y="15382"/>
                    </a:cubicBezTo>
                    <a:cubicBezTo>
                      <a:pt x="8181" y="15657"/>
                      <a:pt x="8382" y="16106"/>
                      <a:pt x="8243" y="16551"/>
                    </a:cubicBezTo>
                    <a:cubicBezTo>
                      <a:pt x="8136" y="16895"/>
                      <a:pt x="7838" y="17189"/>
                      <a:pt x="7614" y="17503"/>
                    </a:cubicBezTo>
                    <a:cubicBezTo>
                      <a:pt x="6812" y="18628"/>
                      <a:pt x="6963" y="20005"/>
                      <a:pt x="8246" y="20866"/>
                    </a:cubicBezTo>
                    <a:cubicBezTo>
                      <a:pt x="8947" y="21337"/>
                      <a:pt x="9881" y="21591"/>
                      <a:pt x="10854" y="21595"/>
                    </a:cubicBezTo>
                    <a:cubicBezTo>
                      <a:pt x="11831" y="21600"/>
                      <a:pt x="12756" y="21338"/>
                      <a:pt x="13459" y="20867"/>
                    </a:cubicBezTo>
                    <a:cubicBezTo>
                      <a:pt x="14866" y="19923"/>
                      <a:pt x="15035" y="18408"/>
                      <a:pt x="13866" y="17256"/>
                    </a:cubicBezTo>
                    <a:cubicBezTo>
                      <a:pt x="13859" y="17250"/>
                      <a:pt x="13853" y="17242"/>
                      <a:pt x="13847" y="17235"/>
                    </a:cubicBezTo>
                    <a:cubicBezTo>
                      <a:pt x="13824" y="17210"/>
                      <a:pt x="13802" y="17184"/>
                      <a:pt x="13781" y="17158"/>
                    </a:cubicBezTo>
                    <a:cubicBezTo>
                      <a:pt x="13753" y="17125"/>
                      <a:pt x="13725" y="17092"/>
                      <a:pt x="13697" y="17059"/>
                    </a:cubicBezTo>
                    <a:cubicBezTo>
                      <a:pt x="13577" y="16916"/>
                      <a:pt x="13449" y="16745"/>
                      <a:pt x="13388" y="16550"/>
                    </a:cubicBezTo>
                    <a:cubicBezTo>
                      <a:pt x="13249" y="16103"/>
                      <a:pt x="13458" y="15656"/>
                      <a:pt x="13932" y="15382"/>
                    </a:cubicBezTo>
                    <a:cubicBezTo>
                      <a:pt x="14270" y="15188"/>
                      <a:pt x="14686" y="15121"/>
                      <a:pt x="14969" y="15087"/>
                    </a:cubicBezTo>
                    <a:cubicBezTo>
                      <a:pt x="15194" y="15061"/>
                      <a:pt x="15436" y="15046"/>
                      <a:pt x="15733" y="15042"/>
                    </a:cubicBezTo>
                    <a:lnTo>
                      <a:pt x="15737" y="15042"/>
                    </a:lnTo>
                    <a:lnTo>
                      <a:pt x="15741" y="15042"/>
                    </a:lnTo>
                    <a:close/>
                  </a:path>
                </a:pathLst>
              </a:custGeom>
              <a:solidFill>
                <a:schemeClr val="accent4"/>
              </a:solidFill>
              <a:ln w="12700" cap="flat">
                <a:noFill/>
                <a:miter lim="400000"/>
              </a:ln>
              <a:effectLst/>
            </p:spPr>
            <p:txBody>
              <a:bodyPr/>
              <a:lstStyle/>
              <a:p>
                <a:endParaRPr lang="en-GB"/>
              </a:p>
            </p:txBody>
          </p:sp>
          <p:grpSp>
            <p:nvGrpSpPr>
              <p:cNvPr id="22" name="Group 21"/>
              <p:cNvGrpSpPr/>
              <p:nvPr/>
            </p:nvGrpSpPr>
            <p:grpSpPr>
              <a:xfrm>
                <a:off x="4314440" y="827337"/>
                <a:ext cx="2416021" cy="981721"/>
                <a:chOff x="3368250" y="276176"/>
                <a:chExt cx="2416019" cy="981720"/>
              </a:xfrm>
            </p:grpSpPr>
            <p:sp>
              <p:nvSpPr>
                <p:cNvPr id="23" name="Shape 1073741826"/>
                <p:cNvSpPr/>
                <p:nvPr/>
              </p:nvSpPr>
              <p:spPr>
                <a:xfrm>
                  <a:off x="3368250" y="276176"/>
                  <a:ext cx="1767981" cy="981720"/>
                </a:xfrm>
                <a:custGeom>
                  <a:avLst/>
                  <a:gdLst/>
                  <a:ahLst/>
                  <a:cxnLst>
                    <a:cxn ang="0">
                      <a:pos x="wd2" y="hd2"/>
                    </a:cxn>
                    <a:cxn ang="5400000">
                      <a:pos x="wd2" y="hd2"/>
                    </a:cxn>
                    <a:cxn ang="10800000">
                      <a:pos x="wd2" y="hd2"/>
                    </a:cxn>
                    <a:cxn ang="16200000">
                      <a:pos x="wd2" y="hd2"/>
                    </a:cxn>
                  </a:cxnLst>
                  <a:rect l="0" t="0" r="r" b="b"/>
                  <a:pathLst>
                    <a:path w="21600" h="21092" extrusionOk="0">
                      <a:moveTo>
                        <a:pt x="0" y="9706"/>
                      </a:moveTo>
                      <a:cubicBezTo>
                        <a:pt x="0" y="10157"/>
                        <a:pt x="104" y="10564"/>
                        <a:pt x="272" y="10860"/>
                      </a:cubicBezTo>
                      <a:cubicBezTo>
                        <a:pt x="440" y="11155"/>
                        <a:pt x="674" y="11343"/>
                        <a:pt x="931" y="11343"/>
                      </a:cubicBezTo>
                      <a:lnTo>
                        <a:pt x="3773" y="11343"/>
                      </a:lnTo>
                      <a:lnTo>
                        <a:pt x="7547" y="11343"/>
                      </a:lnTo>
                      <a:lnTo>
                        <a:pt x="8346" y="11343"/>
                      </a:lnTo>
                      <a:lnTo>
                        <a:pt x="8346" y="12041"/>
                      </a:lnTo>
                      <a:lnTo>
                        <a:pt x="7547" y="12041"/>
                      </a:lnTo>
                      <a:lnTo>
                        <a:pt x="3773" y="12041"/>
                      </a:lnTo>
                      <a:lnTo>
                        <a:pt x="3142" y="12041"/>
                      </a:lnTo>
                      <a:cubicBezTo>
                        <a:pt x="2886" y="12041"/>
                        <a:pt x="2652" y="12223"/>
                        <a:pt x="2483" y="12518"/>
                      </a:cubicBezTo>
                      <a:cubicBezTo>
                        <a:pt x="2315" y="12814"/>
                        <a:pt x="2212" y="13226"/>
                        <a:pt x="2212" y="13677"/>
                      </a:cubicBezTo>
                      <a:lnTo>
                        <a:pt x="2212" y="13853"/>
                      </a:lnTo>
                      <a:cubicBezTo>
                        <a:pt x="2212" y="14305"/>
                        <a:pt x="2315" y="14716"/>
                        <a:pt x="2483" y="15012"/>
                      </a:cubicBezTo>
                      <a:cubicBezTo>
                        <a:pt x="2652" y="15308"/>
                        <a:pt x="2886" y="15490"/>
                        <a:pt x="3142" y="15490"/>
                      </a:cubicBezTo>
                      <a:lnTo>
                        <a:pt x="3773" y="15490"/>
                      </a:lnTo>
                      <a:lnTo>
                        <a:pt x="7547" y="15490"/>
                      </a:lnTo>
                      <a:lnTo>
                        <a:pt x="8346" y="15490"/>
                      </a:lnTo>
                      <a:lnTo>
                        <a:pt x="9449" y="15490"/>
                      </a:lnTo>
                      <a:lnTo>
                        <a:pt x="11320" y="15490"/>
                      </a:lnTo>
                      <a:cubicBezTo>
                        <a:pt x="11320" y="15491"/>
                        <a:pt x="11321" y="15495"/>
                        <a:pt x="11320" y="15496"/>
                      </a:cubicBezTo>
                      <a:cubicBezTo>
                        <a:pt x="10506" y="16928"/>
                        <a:pt x="9401" y="17969"/>
                        <a:pt x="9299" y="19055"/>
                      </a:cubicBezTo>
                      <a:cubicBezTo>
                        <a:pt x="9282" y="19238"/>
                        <a:pt x="9275" y="19417"/>
                        <a:pt x="9280" y="19588"/>
                      </a:cubicBezTo>
                      <a:cubicBezTo>
                        <a:pt x="9315" y="20786"/>
                        <a:pt x="9880" y="21599"/>
                        <a:pt x="10839" y="20725"/>
                      </a:cubicBezTo>
                      <a:cubicBezTo>
                        <a:pt x="10929" y="20643"/>
                        <a:pt x="11185" y="20404"/>
                        <a:pt x="11320" y="20280"/>
                      </a:cubicBezTo>
                      <a:cubicBezTo>
                        <a:pt x="12377" y="19306"/>
                        <a:pt x="13816" y="17956"/>
                        <a:pt x="15093" y="16759"/>
                      </a:cubicBezTo>
                      <a:cubicBezTo>
                        <a:pt x="15640" y="16247"/>
                        <a:pt x="16706" y="15260"/>
                        <a:pt x="16708" y="15254"/>
                      </a:cubicBezTo>
                      <a:cubicBezTo>
                        <a:pt x="17167" y="14922"/>
                        <a:pt x="17734" y="14188"/>
                        <a:pt x="18173" y="12886"/>
                      </a:cubicBezTo>
                      <a:lnTo>
                        <a:pt x="21600" y="12886"/>
                      </a:lnTo>
                      <a:lnTo>
                        <a:pt x="21600" y="2988"/>
                      </a:lnTo>
                      <a:lnTo>
                        <a:pt x="18155" y="2988"/>
                      </a:lnTo>
                      <a:cubicBezTo>
                        <a:pt x="17204" y="475"/>
                        <a:pt x="15585" y="74"/>
                        <a:pt x="15093" y="11"/>
                      </a:cubicBezTo>
                      <a:cubicBezTo>
                        <a:pt x="15001" y="-1"/>
                        <a:pt x="14937" y="0"/>
                        <a:pt x="14937" y="0"/>
                      </a:cubicBezTo>
                      <a:lnTo>
                        <a:pt x="11320" y="0"/>
                      </a:lnTo>
                      <a:lnTo>
                        <a:pt x="8346" y="0"/>
                      </a:lnTo>
                      <a:lnTo>
                        <a:pt x="8346" y="5"/>
                      </a:lnTo>
                      <a:lnTo>
                        <a:pt x="7547" y="5"/>
                      </a:lnTo>
                      <a:lnTo>
                        <a:pt x="4754" y="5"/>
                      </a:lnTo>
                      <a:cubicBezTo>
                        <a:pt x="4497" y="5"/>
                        <a:pt x="4263" y="187"/>
                        <a:pt x="4095" y="483"/>
                      </a:cubicBezTo>
                      <a:cubicBezTo>
                        <a:pt x="3927" y="779"/>
                        <a:pt x="3823" y="1185"/>
                        <a:pt x="3823" y="1637"/>
                      </a:cubicBezTo>
                      <a:lnTo>
                        <a:pt x="3823" y="1818"/>
                      </a:lnTo>
                      <a:cubicBezTo>
                        <a:pt x="3823" y="2269"/>
                        <a:pt x="3927" y="2681"/>
                        <a:pt x="4095" y="2977"/>
                      </a:cubicBezTo>
                      <a:cubicBezTo>
                        <a:pt x="4263" y="3274"/>
                        <a:pt x="4497" y="3455"/>
                        <a:pt x="4754" y="3455"/>
                      </a:cubicBezTo>
                      <a:lnTo>
                        <a:pt x="7547" y="3455"/>
                      </a:lnTo>
                      <a:lnTo>
                        <a:pt x="8346" y="3455"/>
                      </a:lnTo>
                      <a:lnTo>
                        <a:pt x="8346" y="3900"/>
                      </a:lnTo>
                      <a:lnTo>
                        <a:pt x="7547" y="3900"/>
                      </a:lnTo>
                      <a:lnTo>
                        <a:pt x="3773" y="3900"/>
                      </a:lnTo>
                      <a:lnTo>
                        <a:pt x="2324" y="3900"/>
                      </a:lnTo>
                      <a:cubicBezTo>
                        <a:pt x="2067" y="3900"/>
                        <a:pt x="1836" y="4083"/>
                        <a:pt x="1668" y="4378"/>
                      </a:cubicBezTo>
                      <a:cubicBezTo>
                        <a:pt x="1500" y="4673"/>
                        <a:pt x="1393" y="5085"/>
                        <a:pt x="1393" y="5537"/>
                      </a:cubicBezTo>
                      <a:lnTo>
                        <a:pt x="1393" y="5713"/>
                      </a:lnTo>
                      <a:cubicBezTo>
                        <a:pt x="1393" y="6164"/>
                        <a:pt x="1500" y="6576"/>
                        <a:pt x="1668" y="6872"/>
                      </a:cubicBezTo>
                      <a:cubicBezTo>
                        <a:pt x="1836" y="7167"/>
                        <a:pt x="2067" y="7350"/>
                        <a:pt x="2324" y="7350"/>
                      </a:cubicBezTo>
                      <a:lnTo>
                        <a:pt x="3773" y="7350"/>
                      </a:lnTo>
                      <a:lnTo>
                        <a:pt x="7547" y="7350"/>
                      </a:lnTo>
                      <a:lnTo>
                        <a:pt x="8346" y="7350"/>
                      </a:lnTo>
                      <a:lnTo>
                        <a:pt x="8346" y="7893"/>
                      </a:lnTo>
                      <a:lnTo>
                        <a:pt x="7547" y="7893"/>
                      </a:lnTo>
                      <a:lnTo>
                        <a:pt x="3773" y="7893"/>
                      </a:lnTo>
                      <a:lnTo>
                        <a:pt x="931" y="7893"/>
                      </a:lnTo>
                      <a:cubicBezTo>
                        <a:pt x="674" y="7893"/>
                        <a:pt x="440" y="8075"/>
                        <a:pt x="272" y="8371"/>
                      </a:cubicBezTo>
                      <a:cubicBezTo>
                        <a:pt x="104" y="8668"/>
                        <a:pt x="0" y="9079"/>
                        <a:pt x="0" y="9530"/>
                      </a:cubicBezTo>
                      <a:lnTo>
                        <a:pt x="0" y="9706"/>
                      </a:lnTo>
                      <a:close/>
                    </a:path>
                  </a:pathLst>
                </a:custGeom>
                <a:solidFill>
                  <a:srgbClr val="E5E5E5"/>
                </a:solidFill>
                <a:ln w="12700" cap="flat">
                  <a:noFill/>
                  <a:miter lim="400000"/>
                </a:ln>
                <a:effectLst/>
              </p:spPr>
              <p:txBody>
                <a:bodyPr/>
                <a:lstStyle/>
                <a:p>
                  <a:endParaRPr lang="en-GB"/>
                </a:p>
              </p:txBody>
            </p:sp>
            <p:sp>
              <p:nvSpPr>
                <p:cNvPr id="24" name="Shape 1073741827"/>
                <p:cNvSpPr/>
                <p:nvPr/>
              </p:nvSpPr>
              <p:spPr>
                <a:xfrm>
                  <a:off x="4966113" y="277519"/>
                  <a:ext cx="818156" cy="736340"/>
                </a:xfrm>
                <a:prstGeom prst="rect">
                  <a:avLst/>
                </a:prstGeom>
                <a:solidFill>
                  <a:srgbClr val="7F7F7F"/>
                </a:solidFill>
                <a:ln w="12700" cap="flat">
                  <a:noFill/>
                  <a:miter lim="400000"/>
                </a:ln>
                <a:effectLst/>
              </p:spPr>
              <p:txBody>
                <a:bodyPr/>
                <a:lstStyle/>
                <a:p>
                  <a:endParaRPr lang="en-GB"/>
                </a:p>
              </p:txBody>
            </p:sp>
          </p:grpSp>
        </p:grpSp>
        <p:grpSp>
          <p:nvGrpSpPr>
            <p:cNvPr id="6" name="Group 5"/>
            <p:cNvGrpSpPr/>
            <p:nvPr/>
          </p:nvGrpSpPr>
          <p:grpSpPr>
            <a:xfrm>
              <a:off x="1168921" y="4962700"/>
              <a:ext cx="1963439" cy="3187706"/>
              <a:chOff x="-2947179" y="993167"/>
              <a:chExt cx="1963438" cy="3187704"/>
            </a:xfrm>
          </p:grpSpPr>
          <p:sp>
            <p:nvSpPr>
              <p:cNvPr id="17" name="Shape 1073741830"/>
              <p:cNvSpPr/>
              <p:nvPr/>
            </p:nvSpPr>
            <p:spPr>
              <a:xfrm rot="1800000">
                <a:off x="-2947179" y="993167"/>
                <a:ext cx="1963438" cy="1367323"/>
              </a:xfrm>
              <a:custGeom>
                <a:avLst/>
                <a:gdLst/>
                <a:ahLst/>
                <a:cxnLst>
                  <a:cxn ang="0">
                    <a:pos x="wd2" y="hd2"/>
                  </a:cxn>
                  <a:cxn ang="5400000">
                    <a:pos x="wd2" y="hd2"/>
                  </a:cxn>
                  <a:cxn ang="10800000">
                    <a:pos x="wd2" y="hd2"/>
                  </a:cxn>
                  <a:cxn ang="16200000">
                    <a:pos x="wd2" y="hd2"/>
                  </a:cxn>
                </a:cxnLst>
                <a:rect l="0" t="0" r="r" b="b"/>
                <a:pathLst>
                  <a:path w="21357" h="21600" extrusionOk="0">
                    <a:moveTo>
                      <a:pt x="6487" y="21600"/>
                    </a:moveTo>
                    <a:lnTo>
                      <a:pt x="10070" y="21600"/>
                    </a:lnTo>
                    <a:lnTo>
                      <a:pt x="17774" y="21600"/>
                    </a:lnTo>
                    <a:lnTo>
                      <a:pt x="18314" y="21600"/>
                    </a:lnTo>
                    <a:cubicBezTo>
                      <a:pt x="18338" y="21588"/>
                      <a:pt x="18364" y="21582"/>
                      <a:pt x="18391" y="21581"/>
                    </a:cubicBezTo>
                    <a:cubicBezTo>
                      <a:pt x="19091" y="21569"/>
                      <a:pt x="19547" y="21528"/>
                      <a:pt x="19945" y="21346"/>
                    </a:cubicBezTo>
                    <a:cubicBezTo>
                      <a:pt x="20521" y="21039"/>
                      <a:pt x="20971" y="20385"/>
                      <a:pt x="21182" y="19550"/>
                    </a:cubicBezTo>
                    <a:cubicBezTo>
                      <a:pt x="21357" y="18743"/>
                      <a:pt x="21357" y="17956"/>
                      <a:pt x="21357" y="16392"/>
                    </a:cubicBezTo>
                    <a:lnTo>
                      <a:pt x="21357" y="10798"/>
                    </a:lnTo>
                    <a:lnTo>
                      <a:pt x="21357" y="5231"/>
                    </a:lnTo>
                    <a:lnTo>
                      <a:pt x="21357" y="0"/>
                    </a:lnTo>
                    <a:lnTo>
                      <a:pt x="18394" y="0"/>
                    </a:lnTo>
                    <a:lnTo>
                      <a:pt x="16925" y="0"/>
                    </a:lnTo>
                    <a:cubicBezTo>
                      <a:pt x="16909" y="2"/>
                      <a:pt x="16892" y="4"/>
                      <a:pt x="16874" y="5"/>
                    </a:cubicBezTo>
                    <a:cubicBezTo>
                      <a:pt x="16864" y="6"/>
                      <a:pt x="16854" y="6"/>
                      <a:pt x="16844" y="8"/>
                    </a:cubicBezTo>
                    <a:cubicBezTo>
                      <a:pt x="16620" y="65"/>
                      <a:pt x="16474" y="146"/>
                      <a:pt x="16367" y="273"/>
                    </a:cubicBezTo>
                    <a:cubicBezTo>
                      <a:pt x="16186" y="489"/>
                      <a:pt x="16112" y="841"/>
                      <a:pt x="16168" y="1215"/>
                    </a:cubicBezTo>
                    <a:cubicBezTo>
                      <a:pt x="16193" y="1383"/>
                      <a:pt x="16252" y="1545"/>
                      <a:pt x="16326" y="1740"/>
                    </a:cubicBezTo>
                    <a:cubicBezTo>
                      <a:pt x="16343" y="1783"/>
                      <a:pt x="16361" y="1825"/>
                      <a:pt x="16379" y="1868"/>
                    </a:cubicBezTo>
                    <a:cubicBezTo>
                      <a:pt x="16393" y="1901"/>
                      <a:pt x="16407" y="1934"/>
                      <a:pt x="16420" y="1968"/>
                    </a:cubicBezTo>
                    <a:cubicBezTo>
                      <a:pt x="16876" y="2884"/>
                      <a:pt x="17100" y="3999"/>
                      <a:pt x="17052" y="5110"/>
                    </a:cubicBezTo>
                    <a:cubicBezTo>
                      <a:pt x="17002" y="6254"/>
                      <a:pt x="16665" y="7319"/>
                      <a:pt x="16102" y="8108"/>
                    </a:cubicBezTo>
                    <a:cubicBezTo>
                      <a:pt x="15522" y="8921"/>
                      <a:pt x="14758" y="9369"/>
                      <a:pt x="13950" y="9369"/>
                    </a:cubicBezTo>
                    <a:cubicBezTo>
                      <a:pt x="13143" y="9369"/>
                      <a:pt x="12378" y="8922"/>
                      <a:pt x="11797" y="8109"/>
                    </a:cubicBezTo>
                    <a:cubicBezTo>
                      <a:pt x="10760" y="6658"/>
                      <a:pt x="10541" y="4365"/>
                      <a:pt x="11250" y="2489"/>
                    </a:cubicBezTo>
                    <a:cubicBezTo>
                      <a:pt x="11255" y="2451"/>
                      <a:pt x="11264" y="2414"/>
                      <a:pt x="11277" y="2379"/>
                    </a:cubicBezTo>
                    <a:cubicBezTo>
                      <a:pt x="11356" y="2168"/>
                      <a:pt x="11434" y="1956"/>
                      <a:pt x="11513" y="1745"/>
                    </a:cubicBezTo>
                    <a:lnTo>
                      <a:pt x="11522" y="1719"/>
                    </a:lnTo>
                    <a:cubicBezTo>
                      <a:pt x="11587" y="1544"/>
                      <a:pt x="11648" y="1378"/>
                      <a:pt x="11674" y="1213"/>
                    </a:cubicBezTo>
                    <a:cubicBezTo>
                      <a:pt x="11731" y="841"/>
                      <a:pt x="11656" y="490"/>
                      <a:pt x="11474" y="273"/>
                    </a:cubicBezTo>
                    <a:cubicBezTo>
                      <a:pt x="11367" y="147"/>
                      <a:pt x="11220" y="65"/>
                      <a:pt x="10998" y="8"/>
                    </a:cubicBezTo>
                    <a:cubicBezTo>
                      <a:pt x="10987" y="6"/>
                      <a:pt x="10977" y="6"/>
                      <a:pt x="10966" y="5"/>
                    </a:cubicBezTo>
                    <a:cubicBezTo>
                      <a:pt x="10948" y="4"/>
                      <a:pt x="10930" y="2"/>
                      <a:pt x="10913" y="0"/>
                    </a:cubicBezTo>
                    <a:lnTo>
                      <a:pt x="9450" y="0"/>
                    </a:lnTo>
                    <a:lnTo>
                      <a:pt x="6487" y="0"/>
                    </a:lnTo>
                    <a:lnTo>
                      <a:pt x="6487" y="5208"/>
                    </a:lnTo>
                    <a:lnTo>
                      <a:pt x="6487" y="5904"/>
                    </a:lnTo>
                    <a:cubicBezTo>
                      <a:pt x="6487" y="5907"/>
                      <a:pt x="6487" y="5910"/>
                      <a:pt x="6487" y="5912"/>
                    </a:cubicBezTo>
                    <a:cubicBezTo>
                      <a:pt x="6483" y="6219"/>
                      <a:pt x="6468" y="6464"/>
                      <a:pt x="6442" y="6683"/>
                    </a:cubicBezTo>
                    <a:cubicBezTo>
                      <a:pt x="6408" y="6967"/>
                      <a:pt x="6341" y="7383"/>
                      <a:pt x="6151" y="7719"/>
                    </a:cubicBezTo>
                    <a:cubicBezTo>
                      <a:pt x="5940" y="8094"/>
                      <a:pt x="5619" y="8309"/>
                      <a:pt x="5273" y="8309"/>
                    </a:cubicBezTo>
                    <a:cubicBezTo>
                      <a:pt x="5181" y="8309"/>
                      <a:pt x="5087" y="8294"/>
                      <a:pt x="4995" y="8264"/>
                    </a:cubicBezTo>
                    <a:cubicBezTo>
                      <a:pt x="4813" y="8205"/>
                      <a:pt x="4656" y="8083"/>
                      <a:pt x="4518" y="7975"/>
                    </a:cubicBezTo>
                    <a:lnTo>
                      <a:pt x="4498" y="7960"/>
                    </a:lnTo>
                    <a:cubicBezTo>
                      <a:pt x="4378" y="7866"/>
                      <a:pt x="4259" y="7773"/>
                      <a:pt x="4139" y="7679"/>
                    </a:cubicBezTo>
                    <a:cubicBezTo>
                      <a:pt x="4109" y="7671"/>
                      <a:pt x="4079" y="7656"/>
                      <a:pt x="4052" y="7633"/>
                    </a:cubicBezTo>
                    <a:cubicBezTo>
                      <a:pt x="3618" y="7264"/>
                      <a:pt x="3126" y="7069"/>
                      <a:pt x="2629" y="7069"/>
                    </a:cubicBezTo>
                    <a:cubicBezTo>
                      <a:pt x="1902" y="7068"/>
                      <a:pt x="1227" y="7482"/>
                      <a:pt x="728" y="8233"/>
                    </a:cubicBezTo>
                    <a:cubicBezTo>
                      <a:pt x="-243" y="9698"/>
                      <a:pt x="-243" y="11989"/>
                      <a:pt x="728" y="13450"/>
                    </a:cubicBezTo>
                    <a:cubicBezTo>
                      <a:pt x="1226" y="14199"/>
                      <a:pt x="1901" y="14612"/>
                      <a:pt x="2628" y="14612"/>
                    </a:cubicBezTo>
                    <a:cubicBezTo>
                      <a:pt x="3219" y="14612"/>
                      <a:pt x="3811" y="14329"/>
                      <a:pt x="4296" y="13816"/>
                    </a:cubicBezTo>
                    <a:cubicBezTo>
                      <a:pt x="4303" y="13808"/>
                      <a:pt x="4311" y="13801"/>
                      <a:pt x="4319" y="13794"/>
                    </a:cubicBezTo>
                    <a:cubicBezTo>
                      <a:pt x="4343" y="13774"/>
                      <a:pt x="4366" y="13753"/>
                      <a:pt x="4390" y="13733"/>
                    </a:cubicBezTo>
                    <a:cubicBezTo>
                      <a:pt x="4425" y="13702"/>
                      <a:pt x="4459" y="13672"/>
                      <a:pt x="4495" y="13643"/>
                    </a:cubicBezTo>
                    <a:cubicBezTo>
                      <a:pt x="4622" y="13540"/>
                      <a:pt x="4797" y="13398"/>
                      <a:pt x="4997" y="13335"/>
                    </a:cubicBezTo>
                    <a:cubicBezTo>
                      <a:pt x="5088" y="13306"/>
                      <a:pt x="5180" y="13292"/>
                      <a:pt x="5271" y="13292"/>
                    </a:cubicBezTo>
                    <a:cubicBezTo>
                      <a:pt x="5619" y="13292"/>
                      <a:pt x="5939" y="13506"/>
                      <a:pt x="6151" y="13881"/>
                    </a:cubicBezTo>
                    <a:cubicBezTo>
                      <a:pt x="6341" y="14217"/>
                      <a:pt x="6408" y="14633"/>
                      <a:pt x="6442" y="14917"/>
                    </a:cubicBezTo>
                    <a:cubicBezTo>
                      <a:pt x="6468" y="15136"/>
                      <a:pt x="6483" y="15379"/>
                      <a:pt x="6487" y="15683"/>
                    </a:cubicBezTo>
                    <a:cubicBezTo>
                      <a:pt x="6487" y="15685"/>
                      <a:pt x="6487" y="15688"/>
                      <a:pt x="6487" y="15691"/>
                    </a:cubicBezTo>
                    <a:lnTo>
                      <a:pt x="6487" y="16369"/>
                    </a:lnTo>
                    <a:cubicBezTo>
                      <a:pt x="6487" y="16369"/>
                      <a:pt x="6487" y="21600"/>
                      <a:pt x="6487" y="21600"/>
                    </a:cubicBezTo>
                    <a:close/>
                  </a:path>
                </a:pathLst>
              </a:custGeom>
              <a:solidFill>
                <a:schemeClr val="accent3"/>
              </a:solidFill>
              <a:ln w="12700" cap="flat">
                <a:noFill/>
                <a:miter lim="400000"/>
              </a:ln>
              <a:effectLst/>
            </p:spPr>
            <p:txBody>
              <a:bodyPr/>
              <a:lstStyle/>
              <a:p>
                <a:endParaRPr lang="en-GB"/>
              </a:p>
            </p:txBody>
          </p:sp>
          <p:grpSp>
            <p:nvGrpSpPr>
              <p:cNvPr id="18" name="Group 17"/>
              <p:cNvGrpSpPr/>
              <p:nvPr/>
            </p:nvGrpSpPr>
            <p:grpSpPr>
              <a:xfrm>
                <a:off x="-2420543" y="1764852"/>
                <a:ext cx="981723" cy="2416019"/>
                <a:chOff x="-3157482" y="593903"/>
                <a:chExt cx="981722" cy="2416016"/>
              </a:xfrm>
            </p:grpSpPr>
            <p:sp>
              <p:nvSpPr>
                <p:cNvPr id="19" name="Shape 1073741831"/>
                <p:cNvSpPr/>
                <p:nvPr/>
              </p:nvSpPr>
              <p:spPr>
                <a:xfrm>
                  <a:off x="-3157482" y="593903"/>
                  <a:ext cx="981722" cy="1767982"/>
                </a:xfrm>
                <a:custGeom>
                  <a:avLst/>
                  <a:gdLst/>
                  <a:ahLst/>
                  <a:cxnLst>
                    <a:cxn ang="0">
                      <a:pos x="wd2" y="hd2"/>
                    </a:cxn>
                    <a:cxn ang="5400000">
                      <a:pos x="wd2" y="hd2"/>
                    </a:cxn>
                    <a:cxn ang="10800000">
                      <a:pos x="wd2" y="hd2"/>
                    </a:cxn>
                    <a:cxn ang="16200000">
                      <a:pos x="wd2" y="hd2"/>
                    </a:cxn>
                  </a:cxnLst>
                  <a:rect l="0" t="0" r="r" b="b"/>
                  <a:pathLst>
                    <a:path w="21092" h="21600" extrusionOk="0">
                      <a:moveTo>
                        <a:pt x="11386" y="0"/>
                      </a:moveTo>
                      <a:cubicBezTo>
                        <a:pt x="10935" y="0"/>
                        <a:pt x="10528" y="104"/>
                        <a:pt x="10232" y="272"/>
                      </a:cubicBezTo>
                      <a:cubicBezTo>
                        <a:pt x="9937" y="440"/>
                        <a:pt x="9749" y="674"/>
                        <a:pt x="9749" y="931"/>
                      </a:cubicBezTo>
                      <a:lnTo>
                        <a:pt x="9749" y="3773"/>
                      </a:lnTo>
                      <a:lnTo>
                        <a:pt x="9749" y="7547"/>
                      </a:lnTo>
                      <a:lnTo>
                        <a:pt x="9749" y="8346"/>
                      </a:lnTo>
                      <a:lnTo>
                        <a:pt x="9051" y="8346"/>
                      </a:lnTo>
                      <a:lnTo>
                        <a:pt x="9051" y="7547"/>
                      </a:lnTo>
                      <a:lnTo>
                        <a:pt x="9051" y="3773"/>
                      </a:lnTo>
                      <a:lnTo>
                        <a:pt x="9051" y="3142"/>
                      </a:lnTo>
                      <a:cubicBezTo>
                        <a:pt x="9051" y="2886"/>
                        <a:pt x="8869" y="2652"/>
                        <a:pt x="8574" y="2483"/>
                      </a:cubicBezTo>
                      <a:cubicBezTo>
                        <a:pt x="8278" y="2315"/>
                        <a:pt x="7866" y="2212"/>
                        <a:pt x="7415" y="2212"/>
                      </a:cubicBezTo>
                      <a:lnTo>
                        <a:pt x="7239" y="2212"/>
                      </a:lnTo>
                      <a:cubicBezTo>
                        <a:pt x="6787" y="2212"/>
                        <a:pt x="6376" y="2315"/>
                        <a:pt x="6080" y="2483"/>
                      </a:cubicBezTo>
                      <a:cubicBezTo>
                        <a:pt x="5784" y="2652"/>
                        <a:pt x="5602" y="2886"/>
                        <a:pt x="5602" y="3142"/>
                      </a:cubicBezTo>
                      <a:lnTo>
                        <a:pt x="5602" y="3773"/>
                      </a:lnTo>
                      <a:lnTo>
                        <a:pt x="5602" y="7547"/>
                      </a:lnTo>
                      <a:lnTo>
                        <a:pt x="5602" y="8346"/>
                      </a:lnTo>
                      <a:lnTo>
                        <a:pt x="5602" y="9449"/>
                      </a:lnTo>
                      <a:lnTo>
                        <a:pt x="5602" y="11320"/>
                      </a:lnTo>
                      <a:cubicBezTo>
                        <a:pt x="5601" y="11320"/>
                        <a:pt x="5597" y="11321"/>
                        <a:pt x="5596" y="11320"/>
                      </a:cubicBezTo>
                      <a:cubicBezTo>
                        <a:pt x="4164" y="10506"/>
                        <a:pt x="3123" y="9401"/>
                        <a:pt x="2037" y="9299"/>
                      </a:cubicBezTo>
                      <a:cubicBezTo>
                        <a:pt x="1854" y="9282"/>
                        <a:pt x="1675" y="9275"/>
                        <a:pt x="1504" y="9280"/>
                      </a:cubicBezTo>
                      <a:cubicBezTo>
                        <a:pt x="306" y="9315"/>
                        <a:pt x="-507" y="9880"/>
                        <a:pt x="367" y="10839"/>
                      </a:cubicBezTo>
                      <a:cubicBezTo>
                        <a:pt x="449" y="10929"/>
                        <a:pt x="688" y="11185"/>
                        <a:pt x="812" y="11320"/>
                      </a:cubicBezTo>
                      <a:cubicBezTo>
                        <a:pt x="1786" y="12377"/>
                        <a:pt x="3136" y="13816"/>
                        <a:pt x="4333" y="15093"/>
                      </a:cubicBezTo>
                      <a:cubicBezTo>
                        <a:pt x="4845" y="15640"/>
                        <a:pt x="5832" y="16706"/>
                        <a:pt x="5838" y="16708"/>
                      </a:cubicBezTo>
                      <a:cubicBezTo>
                        <a:pt x="6170" y="17167"/>
                        <a:pt x="6904" y="17734"/>
                        <a:pt x="8206" y="18173"/>
                      </a:cubicBezTo>
                      <a:lnTo>
                        <a:pt x="8206" y="21600"/>
                      </a:lnTo>
                      <a:lnTo>
                        <a:pt x="18104" y="21600"/>
                      </a:lnTo>
                      <a:lnTo>
                        <a:pt x="18104" y="18155"/>
                      </a:lnTo>
                      <a:cubicBezTo>
                        <a:pt x="20617" y="17204"/>
                        <a:pt x="21018" y="15585"/>
                        <a:pt x="21081" y="15093"/>
                      </a:cubicBezTo>
                      <a:cubicBezTo>
                        <a:pt x="21093" y="15001"/>
                        <a:pt x="21092" y="14937"/>
                        <a:pt x="21092" y="14937"/>
                      </a:cubicBezTo>
                      <a:lnTo>
                        <a:pt x="21092" y="11320"/>
                      </a:lnTo>
                      <a:lnTo>
                        <a:pt x="21092" y="8346"/>
                      </a:lnTo>
                      <a:lnTo>
                        <a:pt x="21087" y="8346"/>
                      </a:lnTo>
                      <a:lnTo>
                        <a:pt x="21087" y="7547"/>
                      </a:lnTo>
                      <a:lnTo>
                        <a:pt x="21087" y="4754"/>
                      </a:lnTo>
                      <a:cubicBezTo>
                        <a:pt x="21087" y="4497"/>
                        <a:pt x="20905" y="4263"/>
                        <a:pt x="20609" y="4095"/>
                      </a:cubicBezTo>
                      <a:cubicBezTo>
                        <a:pt x="20313" y="3927"/>
                        <a:pt x="19907" y="3823"/>
                        <a:pt x="19455" y="3823"/>
                      </a:cubicBezTo>
                      <a:lnTo>
                        <a:pt x="19274" y="3823"/>
                      </a:lnTo>
                      <a:cubicBezTo>
                        <a:pt x="18823" y="3823"/>
                        <a:pt x="18411" y="3927"/>
                        <a:pt x="18115" y="4095"/>
                      </a:cubicBezTo>
                      <a:cubicBezTo>
                        <a:pt x="17818" y="4263"/>
                        <a:pt x="17637" y="4497"/>
                        <a:pt x="17637" y="4754"/>
                      </a:cubicBezTo>
                      <a:lnTo>
                        <a:pt x="17637" y="7547"/>
                      </a:lnTo>
                      <a:lnTo>
                        <a:pt x="17637" y="8346"/>
                      </a:lnTo>
                      <a:lnTo>
                        <a:pt x="17192" y="8346"/>
                      </a:lnTo>
                      <a:lnTo>
                        <a:pt x="17192" y="7547"/>
                      </a:lnTo>
                      <a:lnTo>
                        <a:pt x="17192" y="3773"/>
                      </a:lnTo>
                      <a:lnTo>
                        <a:pt x="17192" y="2324"/>
                      </a:lnTo>
                      <a:cubicBezTo>
                        <a:pt x="17192" y="2067"/>
                        <a:pt x="17009" y="1836"/>
                        <a:pt x="16714" y="1668"/>
                      </a:cubicBezTo>
                      <a:cubicBezTo>
                        <a:pt x="16419" y="1500"/>
                        <a:pt x="16007" y="1393"/>
                        <a:pt x="15555" y="1393"/>
                      </a:cubicBezTo>
                      <a:lnTo>
                        <a:pt x="15379" y="1393"/>
                      </a:lnTo>
                      <a:cubicBezTo>
                        <a:pt x="14928" y="1393"/>
                        <a:pt x="14516" y="1500"/>
                        <a:pt x="14220" y="1668"/>
                      </a:cubicBezTo>
                      <a:cubicBezTo>
                        <a:pt x="13925" y="1836"/>
                        <a:pt x="13742" y="2067"/>
                        <a:pt x="13742" y="2324"/>
                      </a:cubicBezTo>
                      <a:lnTo>
                        <a:pt x="13742" y="3773"/>
                      </a:lnTo>
                      <a:lnTo>
                        <a:pt x="13742" y="7547"/>
                      </a:lnTo>
                      <a:lnTo>
                        <a:pt x="13742" y="8346"/>
                      </a:lnTo>
                      <a:lnTo>
                        <a:pt x="13199" y="8346"/>
                      </a:lnTo>
                      <a:lnTo>
                        <a:pt x="13199" y="7547"/>
                      </a:lnTo>
                      <a:lnTo>
                        <a:pt x="13199" y="3773"/>
                      </a:lnTo>
                      <a:lnTo>
                        <a:pt x="13199" y="931"/>
                      </a:lnTo>
                      <a:cubicBezTo>
                        <a:pt x="13199" y="674"/>
                        <a:pt x="13017" y="440"/>
                        <a:pt x="12721" y="272"/>
                      </a:cubicBezTo>
                      <a:cubicBezTo>
                        <a:pt x="12424" y="104"/>
                        <a:pt x="12013" y="0"/>
                        <a:pt x="11562" y="0"/>
                      </a:cubicBezTo>
                      <a:lnTo>
                        <a:pt x="11386" y="0"/>
                      </a:lnTo>
                      <a:close/>
                    </a:path>
                  </a:pathLst>
                </a:custGeom>
                <a:solidFill>
                  <a:srgbClr val="E5E5E5"/>
                </a:solidFill>
                <a:ln w="12700" cap="flat">
                  <a:noFill/>
                  <a:miter lim="400000"/>
                </a:ln>
                <a:effectLst/>
              </p:spPr>
              <p:txBody>
                <a:bodyPr/>
                <a:lstStyle/>
                <a:p>
                  <a:endParaRPr lang="en-GB"/>
                </a:p>
              </p:txBody>
            </p:sp>
            <p:sp>
              <p:nvSpPr>
                <p:cNvPr id="20" name="Shape 1073741832"/>
                <p:cNvSpPr/>
                <p:nvPr/>
              </p:nvSpPr>
              <p:spPr>
                <a:xfrm>
                  <a:off x="-2913448" y="2191764"/>
                  <a:ext cx="736342" cy="818155"/>
                </a:xfrm>
                <a:prstGeom prst="rect">
                  <a:avLst/>
                </a:prstGeom>
                <a:solidFill>
                  <a:srgbClr val="7F7F7F"/>
                </a:solidFill>
                <a:ln w="12700" cap="flat">
                  <a:noFill/>
                  <a:miter lim="400000"/>
                </a:ln>
                <a:effectLst/>
              </p:spPr>
              <p:txBody>
                <a:bodyPr/>
                <a:lstStyle/>
                <a:p>
                  <a:endParaRPr lang="en-GB"/>
                </a:p>
              </p:txBody>
            </p:sp>
          </p:grpSp>
        </p:grpSp>
        <p:grpSp>
          <p:nvGrpSpPr>
            <p:cNvPr id="7" name="Group 6"/>
            <p:cNvGrpSpPr/>
            <p:nvPr/>
          </p:nvGrpSpPr>
          <p:grpSpPr>
            <a:xfrm>
              <a:off x="-2072487" y="2191825"/>
              <a:ext cx="3142154" cy="1963440"/>
              <a:chOff x="-2072485" y="-356072"/>
              <a:chExt cx="3142152" cy="1963439"/>
            </a:xfrm>
          </p:grpSpPr>
          <p:sp>
            <p:nvSpPr>
              <p:cNvPr id="13" name="Shape 1073741835"/>
              <p:cNvSpPr/>
              <p:nvPr/>
            </p:nvSpPr>
            <p:spPr>
              <a:xfrm rot="900000">
                <a:off x="-299847" y="-356072"/>
                <a:ext cx="1369514" cy="1963439"/>
              </a:xfrm>
              <a:custGeom>
                <a:avLst/>
                <a:gdLst/>
                <a:ahLst/>
                <a:cxnLst>
                  <a:cxn ang="0">
                    <a:pos x="wd2" y="hd2"/>
                  </a:cxn>
                  <a:cxn ang="5400000">
                    <a:pos x="wd2" y="hd2"/>
                  </a:cxn>
                  <a:cxn ang="10800000">
                    <a:pos x="wd2" y="hd2"/>
                  </a:cxn>
                  <a:cxn ang="16200000">
                    <a:pos x="wd2" y="hd2"/>
                  </a:cxn>
                </a:cxnLst>
                <a:rect l="0" t="0" r="r" b="b"/>
                <a:pathLst>
                  <a:path w="21600" h="21600" extrusionOk="0">
                    <a:moveTo>
                      <a:pt x="5901" y="6547"/>
                    </a:moveTo>
                    <a:lnTo>
                      <a:pt x="5224" y="6547"/>
                    </a:lnTo>
                    <a:lnTo>
                      <a:pt x="0" y="6547"/>
                    </a:lnTo>
                    <a:lnTo>
                      <a:pt x="0" y="10182"/>
                    </a:lnTo>
                    <a:lnTo>
                      <a:pt x="0" y="17976"/>
                    </a:lnTo>
                    <a:lnTo>
                      <a:pt x="2" y="18601"/>
                    </a:lnTo>
                    <a:cubicBezTo>
                      <a:pt x="16" y="18900"/>
                      <a:pt x="32" y="19215"/>
                      <a:pt x="71" y="19487"/>
                    </a:cubicBezTo>
                    <a:cubicBezTo>
                      <a:pt x="110" y="19759"/>
                      <a:pt x="168" y="19977"/>
                      <a:pt x="254" y="20173"/>
                    </a:cubicBezTo>
                    <a:cubicBezTo>
                      <a:pt x="406" y="20461"/>
                      <a:pt x="641" y="20718"/>
                      <a:pt x="953" y="20935"/>
                    </a:cubicBezTo>
                    <a:cubicBezTo>
                      <a:pt x="1265" y="21153"/>
                      <a:pt x="1633" y="21317"/>
                      <a:pt x="2048" y="21423"/>
                    </a:cubicBezTo>
                    <a:cubicBezTo>
                      <a:pt x="2429" y="21507"/>
                      <a:pt x="2809" y="21553"/>
                      <a:pt x="3313" y="21577"/>
                    </a:cubicBezTo>
                    <a:cubicBezTo>
                      <a:pt x="3814" y="21600"/>
                      <a:pt x="4426" y="21600"/>
                      <a:pt x="5201" y="21600"/>
                    </a:cubicBezTo>
                    <a:lnTo>
                      <a:pt x="10787" y="21600"/>
                    </a:lnTo>
                    <a:lnTo>
                      <a:pt x="16346" y="21600"/>
                    </a:lnTo>
                    <a:lnTo>
                      <a:pt x="21600" y="21600"/>
                    </a:lnTo>
                    <a:lnTo>
                      <a:pt x="21600" y="18603"/>
                    </a:lnTo>
                    <a:lnTo>
                      <a:pt x="21600" y="17117"/>
                    </a:lnTo>
                    <a:cubicBezTo>
                      <a:pt x="21598" y="17100"/>
                      <a:pt x="21596" y="17083"/>
                      <a:pt x="21595" y="17066"/>
                    </a:cubicBezTo>
                    <a:cubicBezTo>
                      <a:pt x="21594" y="17055"/>
                      <a:pt x="21594" y="17044"/>
                      <a:pt x="21592" y="17034"/>
                    </a:cubicBezTo>
                    <a:cubicBezTo>
                      <a:pt x="21544" y="16807"/>
                      <a:pt x="21454" y="16660"/>
                      <a:pt x="21328" y="16553"/>
                    </a:cubicBezTo>
                    <a:cubicBezTo>
                      <a:pt x="21159" y="16409"/>
                      <a:pt x="20905" y="16330"/>
                      <a:pt x="20614" y="16330"/>
                    </a:cubicBezTo>
                    <a:cubicBezTo>
                      <a:pt x="20530" y="16330"/>
                      <a:pt x="20444" y="16337"/>
                      <a:pt x="20359" y="16350"/>
                    </a:cubicBezTo>
                    <a:cubicBezTo>
                      <a:pt x="20178" y="16378"/>
                      <a:pt x="20001" y="16443"/>
                      <a:pt x="19835" y="16510"/>
                    </a:cubicBezTo>
                    <a:cubicBezTo>
                      <a:pt x="19793" y="16527"/>
                      <a:pt x="19751" y="16545"/>
                      <a:pt x="19708" y="16563"/>
                    </a:cubicBezTo>
                    <a:cubicBezTo>
                      <a:pt x="19674" y="16577"/>
                      <a:pt x="19639" y="16591"/>
                      <a:pt x="19605" y="16606"/>
                    </a:cubicBezTo>
                    <a:cubicBezTo>
                      <a:pt x="18778" y="17022"/>
                      <a:pt x="17770" y="17251"/>
                      <a:pt x="16763" y="17251"/>
                    </a:cubicBezTo>
                    <a:cubicBezTo>
                      <a:pt x="15505" y="17251"/>
                      <a:pt x="14337" y="16908"/>
                      <a:pt x="13473" y="16284"/>
                    </a:cubicBezTo>
                    <a:cubicBezTo>
                      <a:pt x="11785" y="15064"/>
                      <a:pt x="11785" y="13152"/>
                      <a:pt x="13473" y="11930"/>
                    </a:cubicBezTo>
                    <a:cubicBezTo>
                      <a:pt x="14337" y="11304"/>
                      <a:pt x="15506" y="10959"/>
                      <a:pt x="16765" y="10959"/>
                    </a:cubicBezTo>
                    <a:cubicBezTo>
                      <a:pt x="17572" y="10959"/>
                      <a:pt x="18371" y="11103"/>
                      <a:pt x="19085" y="11376"/>
                    </a:cubicBezTo>
                    <a:cubicBezTo>
                      <a:pt x="19123" y="11381"/>
                      <a:pt x="19160" y="11390"/>
                      <a:pt x="19195" y="11403"/>
                    </a:cubicBezTo>
                    <a:cubicBezTo>
                      <a:pt x="19405" y="11483"/>
                      <a:pt x="19616" y="11563"/>
                      <a:pt x="19827" y="11642"/>
                    </a:cubicBezTo>
                    <a:cubicBezTo>
                      <a:pt x="19988" y="11720"/>
                      <a:pt x="20186" y="11777"/>
                      <a:pt x="20360" y="11805"/>
                    </a:cubicBezTo>
                    <a:cubicBezTo>
                      <a:pt x="20446" y="11818"/>
                      <a:pt x="20532" y="11826"/>
                      <a:pt x="20616" y="11826"/>
                    </a:cubicBezTo>
                    <a:cubicBezTo>
                      <a:pt x="20906" y="11826"/>
                      <a:pt x="21158" y="11746"/>
                      <a:pt x="21327" y="11602"/>
                    </a:cubicBezTo>
                    <a:cubicBezTo>
                      <a:pt x="21454" y="11495"/>
                      <a:pt x="21535" y="11346"/>
                      <a:pt x="21592" y="11121"/>
                    </a:cubicBezTo>
                    <a:cubicBezTo>
                      <a:pt x="21593" y="11110"/>
                      <a:pt x="21594" y="11099"/>
                      <a:pt x="21595" y="11089"/>
                    </a:cubicBezTo>
                    <a:cubicBezTo>
                      <a:pt x="21597" y="11071"/>
                      <a:pt x="21598" y="11053"/>
                      <a:pt x="21600" y="11035"/>
                    </a:cubicBezTo>
                    <a:lnTo>
                      <a:pt x="21600" y="9555"/>
                    </a:lnTo>
                    <a:lnTo>
                      <a:pt x="21600" y="6547"/>
                    </a:lnTo>
                    <a:lnTo>
                      <a:pt x="16369" y="6547"/>
                    </a:lnTo>
                    <a:lnTo>
                      <a:pt x="15674" y="6547"/>
                    </a:lnTo>
                    <a:lnTo>
                      <a:pt x="15669" y="6547"/>
                    </a:lnTo>
                    <a:cubicBezTo>
                      <a:pt x="15411" y="6546"/>
                      <a:pt x="15153" y="6531"/>
                      <a:pt x="14898" y="6501"/>
                    </a:cubicBezTo>
                    <a:cubicBezTo>
                      <a:pt x="14612" y="6467"/>
                      <a:pt x="14195" y="6399"/>
                      <a:pt x="13859" y="6205"/>
                    </a:cubicBezTo>
                    <a:cubicBezTo>
                      <a:pt x="13384" y="5931"/>
                      <a:pt x="13176" y="5481"/>
                      <a:pt x="13336" y="5034"/>
                    </a:cubicBezTo>
                    <a:cubicBezTo>
                      <a:pt x="13424" y="4790"/>
                      <a:pt x="13605" y="4571"/>
                      <a:pt x="13779" y="4351"/>
                    </a:cubicBezTo>
                    <a:cubicBezTo>
                      <a:pt x="13827" y="4291"/>
                      <a:pt x="13874" y="4230"/>
                      <a:pt x="13921" y="4170"/>
                    </a:cubicBezTo>
                    <a:cubicBezTo>
                      <a:pt x="13928" y="4138"/>
                      <a:pt x="13944" y="4108"/>
                      <a:pt x="13968" y="4080"/>
                    </a:cubicBezTo>
                    <a:cubicBezTo>
                      <a:pt x="14922" y="2965"/>
                      <a:pt x="14675" y="1584"/>
                      <a:pt x="13369" y="721"/>
                    </a:cubicBezTo>
                    <a:cubicBezTo>
                      <a:pt x="12665" y="256"/>
                      <a:pt x="11732" y="0"/>
                      <a:pt x="10741" y="0"/>
                    </a:cubicBezTo>
                    <a:lnTo>
                      <a:pt x="10738" y="0"/>
                    </a:lnTo>
                    <a:cubicBezTo>
                      <a:pt x="9740" y="0"/>
                      <a:pt x="8800" y="260"/>
                      <a:pt x="8093" y="733"/>
                    </a:cubicBezTo>
                    <a:cubicBezTo>
                      <a:pt x="6698" y="1665"/>
                      <a:pt x="6545" y="3213"/>
                      <a:pt x="7727" y="4340"/>
                    </a:cubicBezTo>
                    <a:cubicBezTo>
                      <a:pt x="7735" y="4348"/>
                      <a:pt x="7742" y="4356"/>
                      <a:pt x="7749" y="4364"/>
                    </a:cubicBezTo>
                    <a:cubicBezTo>
                      <a:pt x="7771" y="4388"/>
                      <a:pt x="7791" y="4413"/>
                      <a:pt x="7812" y="4438"/>
                    </a:cubicBezTo>
                    <a:cubicBezTo>
                      <a:pt x="7841" y="4472"/>
                      <a:pt x="7871" y="4506"/>
                      <a:pt x="7899" y="4541"/>
                    </a:cubicBezTo>
                    <a:cubicBezTo>
                      <a:pt x="8017" y="4682"/>
                      <a:pt x="8143" y="4851"/>
                      <a:pt x="8207" y="5048"/>
                    </a:cubicBezTo>
                    <a:cubicBezTo>
                      <a:pt x="8355" y="5498"/>
                      <a:pt x="8170" y="5930"/>
                      <a:pt x="7715" y="6203"/>
                    </a:cubicBezTo>
                    <a:cubicBezTo>
                      <a:pt x="7387" y="6399"/>
                      <a:pt x="6984" y="6465"/>
                      <a:pt x="6670" y="6501"/>
                    </a:cubicBezTo>
                    <a:cubicBezTo>
                      <a:pt x="6450" y="6526"/>
                      <a:pt x="6209" y="6541"/>
                      <a:pt x="5911" y="6547"/>
                    </a:cubicBezTo>
                    <a:lnTo>
                      <a:pt x="5906" y="6547"/>
                    </a:lnTo>
                    <a:lnTo>
                      <a:pt x="5901" y="6547"/>
                    </a:lnTo>
                    <a:close/>
                  </a:path>
                </a:pathLst>
              </a:custGeom>
              <a:solidFill>
                <a:schemeClr val="accent5"/>
              </a:solidFill>
              <a:ln w="12700" cap="flat">
                <a:noFill/>
                <a:miter lim="400000"/>
              </a:ln>
              <a:effectLst/>
            </p:spPr>
            <p:txBody>
              <a:bodyPr/>
              <a:lstStyle/>
              <a:p>
                <a:endParaRPr lang="en-GB"/>
              </a:p>
            </p:txBody>
          </p:sp>
          <p:grpSp>
            <p:nvGrpSpPr>
              <p:cNvPr id="14" name="Group 13"/>
              <p:cNvGrpSpPr/>
              <p:nvPr/>
            </p:nvGrpSpPr>
            <p:grpSpPr>
              <a:xfrm>
                <a:off x="-2072485" y="248094"/>
                <a:ext cx="2416018" cy="981721"/>
                <a:chOff x="-2072484" y="-499848"/>
                <a:chExt cx="2416017" cy="981720"/>
              </a:xfrm>
            </p:grpSpPr>
            <p:sp>
              <p:nvSpPr>
                <p:cNvPr id="15" name="Shape 1073741836"/>
                <p:cNvSpPr/>
                <p:nvPr/>
              </p:nvSpPr>
              <p:spPr>
                <a:xfrm>
                  <a:off x="-1424449" y="-499848"/>
                  <a:ext cx="1767982" cy="981720"/>
                </a:xfrm>
                <a:custGeom>
                  <a:avLst/>
                  <a:gdLst/>
                  <a:ahLst/>
                  <a:cxnLst>
                    <a:cxn ang="0">
                      <a:pos x="wd2" y="hd2"/>
                    </a:cxn>
                    <a:cxn ang="5400000">
                      <a:pos x="wd2" y="hd2"/>
                    </a:cxn>
                    <a:cxn ang="10800000">
                      <a:pos x="wd2" y="hd2"/>
                    </a:cxn>
                    <a:cxn ang="16200000">
                      <a:pos x="wd2" y="hd2"/>
                    </a:cxn>
                  </a:cxnLst>
                  <a:rect l="0" t="0" r="r" b="b"/>
                  <a:pathLst>
                    <a:path w="21600" h="21092" extrusionOk="0">
                      <a:moveTo>
                        <a:pt x="21600" y="11386"/>
                      </a:moveTo>
                      <a:cubicBezTo>
                        <a:pt x="21600" y="10935"/>
                        <a:pt x="21496" y="10528"/>
                        <a:pt x="21328" y="10232"/>
                      </a:cubicBezTo>
                      <a:cubicBezTo>
                        <a:pt x="21160" y="9937"/>
                        <a:pt x="20926" y="9749"/>
                        <a:pt x="20669" y="9749"/>
                      </a:cubicBezTo>
                      <a:lnTo>
                        <a:pt x="17827" y="9749"/>
                      </a:lnTo>
                      <a:lnTo>
                        <a:pt x="14053" y="9749"/>
                      </a:lnTo>
                      <a:lnTo>
                        <a:pt x="13254" y="9749"/>
                      </a:lnTo>
                      <a:lnTo>
                        <a:pt x="13254" y="9051"/>
                      </a:lnTo>
                      <a:lnTo>
                        <a:pt x="14053" y="9051"/>
                      </a:lnTo>
                      <a:lnTo>
                        <a:pt x="17827" y="9051"/>
                      </a:lnTo>
                      <a:lnTo>
                        <a:pt x="18458" y="9051"/>
                      </a:lnTo>
                      <a:cubicBezTo>
                        <a:pt x="18714" y="9051"/>
                        <a:pt x="18948" y="8869"/>
                        <a:pt x="19117" y="8574"/>
                      </a:cubicBezTo>
                      <a:cubicBezTo>
                        <a:pt x="19285" y="8278"/>
                        <a:pt x="19388" y="7866"/>
                        <a:pt x="19388" y="7415"/>
                      </a:cubicBezTo>
                      <a:lnTo>
                        <a:pt x="19388" y="7239"/>
                      </a:lnTo>
                      <a:cubicBezTo>
                        <a:pt x="19388" y="6787"/>
                        <a:pt x="19285" y="6376"/>
                        <a:pt x="19117" y="6080"/>
                      </a:cubicBezTo>
                      <a:cubicBezTo>
                        <a:pt x="18948" y="5784"/>
                        <a:pt x="18714" y="5602"/>
                        <a:pt x="18458" y="5602"/>
                      </a:cubicBezTo>
                      <a:lnTo>
                        <a:pt x="17827" y="5602"/>
                      </a:lnTo>
                      <a:lnTo>
                        <a:pt x="14053" y="5602"/>
                      </a:lnTo>
                      <a:lnTo>
                        <a:pt x="13254" y="5602"/>
                      </a:lnTo>
                      <a:lnTo>
                        <a:pt x="12151" y="5602"/>
                      </a:lnTo>
                      <a:lnTo>
                        <a:pt x="10280" y="5602"/>
                      </a:lnTo>
                      <a:cubicBezTo>
                        <a:pt x="10280" y="5601"/>
                        <a:pt x="10279" y="5597"/>
                        <a:pt x="10280" y="5596"/>
                      </a:cubicBezTo>
                      <a:cubicBezTo>
                        <a:pt x="11094" y="4164"/>
                        <a:pt x="12199" y="3123"/>
                        <a:pt x="12301" y="2037"/>
                      </a:cubicBezTo>
                      <a:cubicBezTo>
                        <a:pt x="12318" y="1854"/>
                        <a:pt x="12325" y="1675"/>
                        <a:pt x="12320" y="1504"/>
                      </a:cubicBezTo>
                      <a:cubicBezTo>
                        <a:pt x="12285" y="306"/>
                        <a:pt x="11720" y="-507"/>
                        <a:pt x="10761" y="367"/>
                      </a:cubicBezTo>
                      <a:cubicBezTo>
                        <a:pt x="10671" y="449"/>
                        <a:pt x="10415" y="688"/>
                        <a:pt x="10280" y="812"/>
                      </a:cubicBezTo>
                      <a:cubicBezTo>
                        <a:pt x="9223" y="1786"/>
                        <a:pt x="7784" y="3136"/>
                        <a:pt x="6507" y="4333"/>
                      </a:cubicBezTo>
                      <a:cubicBezTo>
                        <a:pt x="5960" y="4845"/>
                        <a:pt x="4894" y="5832"/>
                        <a:pt x="4892" y="5838"/>
                      </a:cubicBezTo>
                      <a:cubicBezTo>
                        <a:pt x="4433" y="6170"/>
                        <a:pt x="3866" y="6904"/>
                        <a:pt x="3427" y="8206"/>
                      </a:cubicBezTo>
                      <a:lnTo>
                        <a:pt x="0" y="8206"/>
                      </a:lnTo>
                      <a:lnTo>
                        <a:pt x="0" y="18104"/>
                      </a:lnTo>
                      <a:lnTo>
                        <a:pt x="3445" y="18104"/>
                      </a:lnTo>
                      <a:cubicBezTo>
                        <a:pt x="4396" y="20617"/>
                        <a:pt x="6015" y="21018"/>
                        <a:pt x="6507" y="21081"/>
                      </a:cubicBezTo>
                      <a:cubicBezTo>
                        <a:pt x="6599" y="21093"/>
                        <a:pt x="6663" y="21092"/>
                        <a:pt x="6663" y="21092"/>
                      </a:cubicBezTo>
                      <a:lnTo>
                        <a:pt x="10280" y="21092"/>
                      </a:lnTo>
                      <a:lnTo>
                        <a:pt x="13254" y="21092"/>
                      </a:lnTo>
                      <a:lnTo>
                        <a:pt x="13254" y="21087"/>
                      </a:lnTo>
                      <a:lnTo>
                        <a:pt x="14053" y="21087"/>
                      </a:lnTo>
                      <a:lnTo>
                        <a:pt x="16846" y="21087"/>
                      </a:lnTo>
                      <a:cubicBezTo>
                        <a:pt x="17103" y="21087"/>
                        <a:pt x="17337" y="20905"/>
                        <a:pt x="17505" y="20609"/>
                      </a:cubicBezTo>
                      <a:cubicBezTo>
                        <a:pt x="17673" y="20313"/>
                        <a:pt x="17777" y="19907"/>
                        <a:pt x="17777" y="19455"/>
                      </a:cubicBezTo>
                      <a:lnTo>
                        <a:pt x="17777" y="19274"/>
                      </a:lnTo>
                      <a:cubicBezTo>
                        <a:pt x="17777" y="18823"/>
                        <a:pt x="17673" y="18411"/>
                        <a:pt x="17505" y="18115"/>
                      </a:cubicBezTo>
                      <a:cubicBezTo>
                        <a:pt x="17337" y="17818"/>
                        <a:pt x="17103" y="17637"/>
                        <a:pt x="16846" y="17637"/>
                      </a:cubicBezTo>
                      <a:lnTo>
                        <a:pt x="14053" y="17637"/>
                      </a:lnTo>
                      <a:lnTo>
                        <a:pt x="13254" y="17637"/>
                      </a:lnTo>
                      <a:lnTo>
                        <a:pt x="13254" y="17192"/>
                      </a:lnTo>
                      <a:lnTo>
                        <a:pt x="14053" y="17192"/>
                      </a:lnTo>
                      <a:lnTo>
                        <a:pt x="17827" y="17192"/>
                      </a:lnTo>
                      <a:lnTo>
                        <a:pt x="19276" y="17192"/>
                      </a:lnTo>
                      <a:cubicBezTo>
                        <a:pt x="19533" y="17192"/>
                        <a:pt x="19764" y="17009"/>
                        <a:pt x="19932" y="16714"/>
                      </a:cubicBezTo>
                      <a:cubicBezTo>
                        <a:pt x="20100" y="16419"/>
                        <a:pt x="20207" y="16007"/>
                        <a:pt x="20207" y="15555"/>
                      </a:cubicBezTo>
                      <a:lnTo>
                        <a:pt x="20207" y="15379"/>
                      </a:lnTo>
                      <a:cubicBezTo>
                        <a:pt x="20207" y="14928"/>
                        <a:pt x="20100" y="14516"/>
                        <a:pt x="19932" y="14220"/>
                      </a:cubicBezTo>
                      <a:cubicBezTo>
                        <a:pt x="19764" y="13925"/>
                        <a:pt x="19533" y="13742"/>
                        <a:pt x="19276" y="13742"/>
                      </a:cubicBezTo>
                      <a:lnTo>
                        <a:pt x="17827" y="13742"/>
                      </a:lnTo>
                      <a:lnTo>
                        <a:pt x="14053" y="13742"/>
                      </a:lnTo>
                      <a:lnTo>
                        <a:pt x="13254" y="13742"/>
                      </a:lnTo>
                      <a:lnTo>
                        <a:pt x="13254" y="13199"/>
                      </a:lnTo>
                      <a:lnTo>
                        <a:pt x="14053" y="13199"/>
                      </a:lnTo>
                      <a:lnTo>
                        <a:pt x="17827" y="13199"/>
                      </a:lnTo>
                      <a:lnTo>
                        <a:pt x="20669" y="13199"/>
                      </a:lnTo>
                      <a:cubicBezTo>
                        <a:pt x="20926" y="13199"/>
                        <a:pt x="21160" y="13017"/>
                        <a:pt x="21328" y="12721"/>
                      </a:cubicBezTo>
                      <a:cubicBezTo>
                        <a:pt x="21496" y="12424"/>
                        <a:pt x="21600" y="12013"/>
                        <a:pt x="21600" y="11562"/>
                      </a:cubicBezTo>
                      <a:lnTo>
                        <a:pt x="21600" y="11386"/>
                      </a:lnTo>
                      <a:close/>
                    </a:path>
                  </a:pathLst>
                </a:custGeom>
                <a:solidFill>
                  <a:srgbClr val="E5E5E5"/>
                </a:solidFill>
                <a:ln w="12700" cap="flat">
                  <a:noFill/>
                  <a:miter lim="400000"/>
                </a:ln>
                <a:effectLst/>
              </p:spPr>
              <p:txBody>
                <a:bodyPr/>
                <a:lstStyle/>
                <a:p>
                  <a:endParaRPr lang="en-GB"/>
                </a:p>
              </p:txBody>
            </p:sp>
            <p:sp>
              <p:nvSpPr>
                <p:cNvPr id="16" name="Shape 1073741837"/>
                <p:cNvSpPr/>
                <p:nvPr/>
              </p:nvSpPr>
              <p:spPr>
                <a:xfrm>
                  <a:off x="-2072484" y="-255811"/>
                  <a:ext cx="818154" cy="736340"/>
                </a:xfrm>
                <a:prstGeom prst="rect">
                  <a:avLst/>
                </a:prstGeom>
                <a:solidFill>
                  <a:srgbClr val="7F7F7F"/>
                </a:solidFill>
                <a:ln w="12700" cap="flat">
                  <a:noFill/>
                  <a:miter lim="400000"/>
                </a:ln>
                <a:effectLst/>
              </p:spPr>
              <p:txBody>
                <a:bodyPr/>
                <a:lstStyle/>
                <a:p>
                  <a:endParaRPr lang="en-GB"/>
                </a:p>
              </p:txBody>
            </p:sp>
          </p:grpSp>
        </p:grpSp>
        <p:grpSp>
          <p:nvGrpSpPr>
            <p:cNvPr id="8" name="Group 7"/>
            <p:cNvGrpSpPr/>
            <p:nvPr/>
          </p:nvGrpSpPr>
          <p:grpSpPr>
            <a:xfrm>
              <a:off x="8243300" y="-277100"/>
              <a:ext cx="1963442" cy="3102836"/>
              <a:chOff x="3760164" y="-277100"/>
              <a:chExt cx="1963441" cy="3102835"/>
            </a:xfrm>
          </p:grpSpPr>
          <p:sp>
            <p:nvSpPr>
              <p:cNvPr id="9" name="Shape 1073741840"/>
              <p:cNvSpPr/>
              <p:nvPr/>
            </p:nvSpPr>
            <p:spPr>
              <a:xfrm rot="600000">
                <a:off x="3760164" y="1460175"/>
                <a:ext cx="1963441" cy="1365560"/>
              </a:xfrm>
              <a:custGeom>
                <a:avLst/>
                <a:gdLst/>
                <a:ahLst/>
                <a:cxnLst>
                  <a:cxn ang="0">
                    <a:pos x="wd2" y="hd2"/>
                  </a:cxn>
                  <a:cxn ang="5400000">
                    <a:pos x="wd2" y="hd2"/>
                  </a:cxn>
                  <a:cxn ang="10800000">
                    <a:pos x="wd2" y="hd2"/>
                  </a:cxn>
                  <a:cxn ang="16200000">
                    <a:pos x="wd2" y="hd2"/>
                  </a:cxn>
                </a:cxnLst>
                <a:rect l="0" t="0" r="r" b="b"/>
                <a:pathLst>
                  <a:path w="21359" h="21600" extrusionOk="0">
                    <a:moveTo>
                      <a:pt x="20638" y="8149"/>
                    </a:moveTo>
                    <a:cubicBezTo>
                      <a:pt x="20138" y="7390"/>
                      <a:pt x="19458" y="6971"/>
                      <a:pt x="18724" y="6971"/>
                    </a:cubicBezTo>
                    <a:cubicBezTo>
                      <a:pt x="18133" y="6971"/>
                      <a:pt x="17562" y="7240"/>
                      <a:pt x="17073" y="7747"/>
                    </a:cubicBezTo>
                    <a:cubicBezTo>
                      <a:pt x="17067" y="7754"/>
                      <a:pt x="17060" y="7760"/>
                      <a:pt x="17053" y="7766"/>
                    </a:cubicBezTo>
                    <a:cubicBezTo>
                      <a:pt x="17029" y="7788"/>
                      <a:pt x="17005" y="7808"/>
                      <a:pt x="16981" y="7829"/>
                    </a:cubicBezTo>
                    <a:cubicBezTo>
                      <a:pt x="16946" y="7858"/>
                      <a:pt x="16913" y="7888"/>
                      <a:pt x="16878" y="7917"/>
                    </a:cubicBezTo>
                    <a:cubicBezTo>
                      <a:pt x="16738" y="8032"/>
                      <a:pt x="16572" y="8160"/>
                      <a:pt x="16378" y="8225"/>
                    </a:cubicBezTo>
                    <a:cubicBezTo>
                      <a:pt x="16279" y="8258"/>
                      <a:pt x="16178" y="8275"/>
                      <a:pt x="16080" y="8275"/>
                    </a:cubicBezTo>
                    <a:cubicBezTo>
                      <a:pt x="15737" y="8275"/>
                      <a:pt x="15434" y="8079"/>
                      <a:pt x="15226" y="7725"/>
                    </a:cubicBezTo>
                    <a:cubicBezTo>
                      <a:pt x="15033" y="7396"/>
                      <a:pt x="14967" y="6994"/>
                      <a:pt x="14931" y="6680"/>
                    </a:cubicBezTo>
                    <a:cubicBezTo>
                      <a:pt x="14906" y="6459"/>
                      <a:pt x="14892" y="6218"/>
                      <a:pt x="14887" y="5919"/>
                    </a:cubicBezTo>
                    <a:cubicBezTo>
                      <a:pt x="14886" y="5916"/>
                      <a:pt x="14886" y="5912"/>
                      <a:pt x="14886" y="5909"/>
                    </a:cubicBezTo>
                    <a:lnTo>
                      <a:pt x="14886" y="5231"/>
                    </a:lnTo>
                    <a:lnTo>
                      <a:pt x="14886" y="0"/>
                    </a:lnTo>
                    <a:lnTo>
                      <a:pt x="11274" y="0"/>
                    </a:lnTo>
                    <a:lnTo>
                      <a:pt x="3578" y="0"/>
                    </a:lnTo>
                    <a:lnTo>
                      <a:pt x="3039" y="0"/>
                    </a:lnTo>
                    <a:cubicBezTo>
                      <a:pt x="3015" y="12"/>
                      <a:pt x="2989" y="18"/>
                      <a:pt x="2962" y="19"/>
                    </a:cubicBezTo>
                    <a:cubicBezTo>
                      <a:pt x="2669" y="24"/>
                      <a:pt x="2360" y="34"/>
                      <a:pt x="2084" y="71"/>
                    </a:cubicBezTo>
                    <a:cubicBezTo>
                      <a:pt x="1818" y="107"/>
                      <a:pt x="1604" y="166"/>
                      <a:pt x="1410" y="254"/>
                    </a:cubicBezTo>
                    <a:cubicBezTo>
                      <a:pt x="1124" y="406"/>
                      <a:pt x="871" y="642"/>
                      <a:pt x="656" y="954"/>
                    </a:cubicBezTo>
                    <a:cubicBezTo>
                      <a:pt x="441" y="1266"/>
                      <a:pt x="280" y="1635"/>
                      <a:pt x="175" y="2050"/>
                    </a:cubicBezTo>
                    <a:cubicBezTo>
                      <a:pt x="92" y="2433"/>
                      <a:pt x="46" y="2813"/>
                      <a:pt x="23" y="3318"/>
                    </a:cubicBezTo>
                    <a:cubicBezTo>
                      <a:pt x="0" y="3819"/>
                      <a:pt x="0" y="4432"/>
                      <a:pt x="0" y="5208"/>
                    </a:cubicBezTo>
                    <a:lnTo>
                      <a:pt x="0" y="10802"/>
                    </a:lnTo>
                    <a:lnTo>
                      <a:pt x="0" y="16369"/>
                    </a:lnTo>
                    <a:lnTo>
                      <a:pt x="0" y="21600"/>
                    </a:lnTo>
                    <a:lnTo>
                      <a:pt x="2981" y="21600"/>
                    </a:lnTo>
                    <a:lnTo>
                      <a:pt x="4117" y="21600"/>
                    </a:lnTo>
                    <a:cubicBezTo>
                      <a:pt x="4252" y="21594"/>
                      <a:pt x="4395" y="21583"/>
                      <a:pt x="4527" y="21550"/>
                    </a:cubicBezTo>
                    <a:cubicBezTo>
                      <a:pt x="4751" y="21493"/>
                      <a:pt x="4897" y="21412"/>
                      <a:pt x="5002" y="21286"/>
                    </a:cubicBezTo>
                    <a:cubicBezTo>
                      <a:pt x="5183" y="21069"/>
                      <a:pt x="5258" y="20716"/>
                      <a:pt x="5202" y="20343"/>
                    </a:cubicBezTo>
                    <a:cubicBezTo>
                      <a:pt x="5176" y="20166"/>
                      <a:pt x="5110" y="19988"/>
                      <a:pt x="5045" y="19822"/>
                    </a:cubicBezTo>
                    <a:cubicBezTo>
                      <a:pt x="5028" y="19780"/>
                      <a:pt x="5011" y="19739"/>
                      <a:pt x="4994" y="19697"/>
                    </a:cubicBezTo>
                    <a:cubicBezTo>
                      <a:pt x="4979" y="19662"/>
                      <a:pt x="4965" y="19626"/>
                      <a:pt x="4950" y="19590"/>
                    </a:cubicBezTo>
                    <a:cubicBezTo>
                      <a:pt x="4496" y="18681"/>
                      <a:pt x="4273" y="17573"/>
                      <a:pt x="4320" y="16468"/>
                    </a:cubicBezTo>
                    <a:cubicBezTo>
                      <a:pt x="4369" y="15330"/>
                      <a:pt x="4705" y="14272"/>
                      <a:pt x="5265" y="13487"/>
                    </a:cubicBezTo>
                    <a:cubicBezTo>
                      <a:pt x="5839" y="12684"/>
                      <a:pt x="6595" y="12241"/>
                      <a:pt x="7394" y="12241"/>
                    </a:cubicBezTo>
                    <a:cubicBezTo>
                      <a:pt x="8192" y="12241"/>
                      <a:pt x="8949" y="12684"/>
                      <a:pt x="9525" y="13487"/>
                    </a:cubicBezTo>
                    <a:cubicBezTo>
                      <a:pt x="10556" y="14926"/>
                      <a:pt x="10776" y="17203"/>
                      <a:pt x="10075" y="19069"/>
                    </a:cubicBezTo>
                    <a:cubicBezTo>
                      <a:pt x="10070" y="19107"/>
                      <a:pt x="10061" y="19144"/>
                      <a:pt x="10048" y="19179"/>
                    </a:cubicBezTo>
                    <a:cubicBezTo>
                      <a:pt x="9969" y="19390"/>
                      <a:pt x="9891" y="19602"/>
                      <a:pt x="9812" y="19814"/>
                    </a:cubicBezTo>
                    <a:lnTo>
                      <a:pt x="9802" y="19841"/>
                    </a:lnTo>
                    <a:cubicBezTo>
                      <a:pt x="9738" y="20016"/>
                      <a:pt x="9677" y="20181"/>
                      <a:pt x="9652" y="20345"/>
                    </a:cubicBezTo>
                    <a:cubicBezTo>
                      <a:pt x="9595" y="20716"/>
                      <a:pt x="9670" y="21068"/>
                      <a:pt x="9852" y="21286"/>
                    </a:cubicBezTo>
                    <a:cubicBezTo>
                      <a:pt x="9957" y="21412"/>
                      <a:pt x="10104" y="21493"/>
                      <a:pt x="10327" y="21550"/>
                    </a:cubicBezTo>
                    <a:cubicBezTo>
                      <a:pt x="10459" y="21583"/>
                      <a:pt x="10604" y="21594"/>
                      <a:pt x="10740" y="21600"/>
                    </a:cubicBezTo>
                    <a:lnTo>
                      <a:pt x="14886" y="21600"/>
                    </a:lnTo>
                    <a:lnTo>
                      <a:pt x="14886" y="16392"/>
                    </a:lnTo>
                    <a:lnTo>
                      <a:pt x="14886" y="15696"/>
                    </a:lnTo>
                    <a:cubicBezTo>
                      <a:pt x="14886" y="15692"/>
                      <a:pt x="14886" y="15689"/>
                      <a:pt x="14887" y="15686"/>
                    </a:cubicBezTo>
                    <a:cubicBezTo>
                      <a:pt x="14892" y="15383"/>
                      <a:pt x="14906" y="15140"/>
                      <a:pt x="14931" y="14920"/>
                    </a:cubicBezTo>
                    <a:cubicBezTo>
                      <a:pt x="14967" y="14606"/>
                      <a:pt x="15032" y="14204"/>
                      <a:pt x="15226" y="13875"/>
                    </a:cubicBezTo>
                    <a:cubicBezTo>
                      <a:pt x="15433" y="13523"/>
                      <a:pt x="15734" y="13329"/>
                      <a:pt x="16074" y="13329"/>
                    </a:cubicBezTo>
                    <a:cubicBezTo>
                      <a:pt x="16175" y="13329"/>
                      <a:pt x="16278" y="13347"/>
                      <a:pt x="16380" y="13382"/>
                    </a:cubicBezTo>
                    <a:cubicBezTo>
                      <a:pt x="16561" y="13444"/>
                      <a:pt x="16718" y="13566"/>
                      <a:pt x="16858" y="13674"/>
                    </a:cubicBezTo>
                    <a:cubicBezTo>
                      <a:pt x="16923" y="13724"/>
                      <a:pt x="16988" y="13775"/>
                      <a:pt x="17054" y="13826"/>
                    </a:cubicBezTo>
                    <a:cubicBezTo>
                      <a:pt x="17113" y="13873"/>
                      <a:pt x="17173" y="13920"/>
                      <a:pt x="17232" y="13967"/>
                    </a:cubicBezTo>
                    <a:cubicBezTo>
                      <a:pt x="17261" y="13974"/>
                      <a:pt x="17290" y="13989"/>
                      <a:pt x="17316" y="14011"/>
                    </a:cubicBezTo>
                    <a:cubicBezTo>
                      <a:pt x="17745" y="14366"/>
                      <a:pt x="18230" y="14553"/>
                      <a:pt x="18717" y="14553"/>
                    </a:cubicBezTo>
                    <a:cubicBezTo>
                      <a:pt x="19454" y="14553"/>
                      <a:pt x="20136" y="14132"/>
                      <a:pt x="20638" y="13368"/>
                    </a:cubicBezTo>
                    <a:cubicBezTo>
                      <a:pt x="21600" y="11902"/>
                      <a:pt x="21600" y="9610"/>
                      <a:pt x="20638" y="8149"/>
                    </a:cubicBezTo>
                    <a:close/>
                  </a:path>
                </a:pathLst>
              </a:custGeom>
              <a:solidFill>
                <a:srgbClr val="00B0F0"/>
              </a:solidFill>
              <a:ln w="12700" cap="flat">
                <a:noFill/>
                <a:miter lim="400000"/>
              </a:ln>
              <a:effectLst/>
            </p:spPr>
            <p:txBody>
              <a:bodyPr/>
              <a:lstStyle/>
              <a:p>
                <a:endParaRPr lang="en-GB"/>
              </a:p>
            </p:txBody>
          </p:sp>
          <p:grpSp>
            <p:nvGrpSpPr>
              <p:cNvPr id="10" name="Group 9"/>
              <p:cNvGrpSpPr/>
              <p:nvPr/>
            </p:nvGrpSpPr>
            <p:grpSpPr>
              <a:xfrm>
                <a:off x="4026422" y="-277100"/>
                <a:ext cx="981721" cy="2416018"/>
                <a:chOff x="3656513" y="-277100"/>
                <a:chExt cx="981720" cy="2416017"/>
              </a:xfrm>
            </p:grpSpPr>
            <p:sp>
              <p:nvSpPr>
                <p:cNvPr id="11" name="Shape 1073741841"/>
                <p:cNvSpPr/>
                <p:nvPr/>
              </p:nvSpPr>
              <p:spPr>
                <a:xfrm>
                  <a:off x="3656513" y="370935"/>
                  <a:ext cx="981720" cy="1767982"/>
                </a:xfrm>
                <a:custGeom>
                  <a:avLst/>
                  <a:gdLst/>
                  <a:ahLst/>
                  <a:cxnLst>
                    <a:cxn ang="0">
                      <a:pos x="wd2" y="hd2"/>
                    </a:cxn>
                    <a:cxn ang="5400000">
                      <a:pos x="wd2" y="hd2"/>
                    </a:cxn>
                    <a:cxn ang="10800000">
                      <a:pos x="wd2" y="hd2"/>
                    </a:cxn>
                    <a:cxn ang="16200000">
                      <a:pos x="wd2" y="hd2"/>
                    </a:cxn>
                  </a:cxnLst>
                  <a:rect l="0" t="0" r="r" b="b"/>
                  <a:pathLst>
                    <a:path w="21092" h="21600" extrusionOk="0">
                      <a:moveTo>
                        <a:pt x="11386" y="21600"/>
                      </a:moveTo>
                      <a:cubicBezTo>
                        <a:pt x="10935" y="21600"/>
                        <a:pt x="10528" y="21496"/>
                        <a:pt x="10232" y="21328"/>
                      </a:cubicBezTo>
                      <a:cubicBezTo>
                        <a:pt x="9937" y="21160"/>
                        <a:pt x="9749" y="20926"/>
                        <a:pt x="9749" y="20669"/>
                      </a:cubicBezTo>
                      <a:lnTo>
                        <a:pt x="9749" y="17827"/>
                      </a:lnTo>
                      <a:lnTo>
                        <a:pt x="9749" y="14053"/>
                      </a:lnTo>
                      <a:lnTo>
                        <a:pt x="9749" y="13254"/>
                      </a:lnTo>
                      <a:lnTo>
                        <a:pt x="9051" y="13254"/>
                      </a:lnTo>
                      <a:lnTo>
                        <a:pt x="9051" y="14053"/>
                      </a:lnTo>
                      <a:lnTo>
                        <a:pt x="9051" y="17827"/>
                      </a:lnTo>
                      <a:lnTo>
                        <a:pt x="9051" y="18458"/>
                      </a:lnTo>
                      <a:cubicBezTo>
                        <a:pt x="9051" y="18714"/>
                        <a:pt x="8869" y="18948"/>
                        <a:pt x="8574" y="19117"/>
                      </a:cubicBezTo>
                      <a:cubicBezTo>
                        <a:pt x="8278" y="19285"/>
                        <a:pt x="7866" y="19388"/>
                        <a:pt x="7415" y="19388"/>
                      </a:cubicBezTo>
                      <a:lnTo>
                        <a:pt x="7239" y="19388"/>
                      </a:lnTo>
                      <a:cubicBezTo>
                        <a:pt x="6787" y="19388"/>
                        <a:pt x="6376" y="19285"/>
                        <a:pt x="6080" y="19117"/>
                      </a:cubicBezTo>
                      <a:cubicBezTo>
                        <a:pt x="5784" y="18948"/>
                        <a:pt x="5602" y="18714"/>
                        <a:pt x="5602" y="18458"/>
                      </a:cubicBezTo>
                      <a:lnTo>
                        <a:pt x="5602" y="17827"/>
                      </a:lnTo>
                      <a:lnTo>
                        <a:pt x="5602" y="14053"/>
                      </a:lnTo>
                      <a:lnTo>
                        <a:pt x="5602" y="13254"/>
                      </a:lnTo>
                      <a:lnTo>
                        <a:pt x="5602" y="12151"/>
                      </a:lnTo>
                      <a:lnTo>
                        <a:pt x="5602" y="10280"/>
                      </a:lnTo>
                      <a:cubicBezTo>
                        <a:pt x="5601" y="10280"/>
                        <a:pt x="5597" y="10279"/>
                        <a:pt x="5596" y="10280"/>
                      </a:cubicBezTo>
                      <a:cubicBezTo>
                        <a:pt x="4164" y="11094"/>
                        <a:pt x="3123" y="12199"/>
                        <a:pt x="2037" y="12301"/>
                      </a:cubicBezTo>
                      <a:cubicBezTo>
                        <a:pt x="1854" y="12318"/>
                        <a:pt x="1675" y="12325"/>
                        <a:pt x="1504" y="12320"/>
                      </a:cubicBezTo>
                      <a:cubicBezTo>
                        <a:pt x="306" y="12285"/>
                        <a:pt x="-507" y="11720"/>
                        <a:pt x="367" y="10761"/>
                      </a:cubicBezTo>
                      <a:cubicBezTo>
                        <a:pt x="449" y="10671"/>
                        <a:pt x="688" y="10415"/>
                        <a:pt x="812" y="10280"/>
                      </a:cubicBezTo>
                      <a:cubicBezTo>
                        <a:pt x="1786" y="9223"/>
                        <a:pt x="3136" y="7784"/>
                        <a:pt x="4333" y="6507"/>
                      </a:cubicBezTo>
                      <a:cubicBezTo>
                        <a:pt x="4845" y="5960"/>
                        <a:pt x="5832" y="4894"/>
                        <a:pt x="5838" y="4892"/>
                      </a:cubicBezTo>
                      <a:cubicBezTo>
                        <a:pt x="6170" y="4433"/>
                        <a:pt x="6904" y="3866"/>
                        <a:pt x="8206" y="3427"/>
                      </a:cubicBezTo>
                      <a:lnTo>
                        <a:pt x="8206" y="0"/>
                      </a:lnTo>
                      <a:lnTo>
                        <a:pt x="18104" y="0"/>
                      </a:lnTo>
                      <a:lnTo>
                        <a:pt x="18104" y="3445"/>
                      </a:lnTo>
                      <a:cubicBezTo>
                        <a:pt x="20617" y="4396"/>
                        <a:pt x="21018" y="6015"/>
                        <a:pt x="21081" y="6507"/>
                      </a:cubicBezTo>
                      <a:cubicBezTo>
                        <a:pt x="21093" y="6599"/>
                        <a:pt x="21092" y="6663"/>
                        <a:pt x="21092" y="6663"/>
                      </a:cubicBezTo>
                      <a:lnTo>
                        <a:pt x="21092" y="10280"/>
                      </a:lnTo>
                      <a:lnTo>
                        <a:pt x="21092" y="13254"/>
                      </a:lnTo>
                      <a:lnTo>
                        <a:pt x="21087" y="13254"/>
                      </a:lnTo>
                      <a:lnTo>
                        <a:pt x="21087" y="14053"/>
                      </a:lnTo>
                      <a:lnTo>
                        <a:pt x="21087" y="16846"/>
                      </a:lnTo>
                      <a:cubicBezTo>
                        <a:pt x="21087" y="17103"/>
                        <a:pt x="20905" y="17337"/>
                        <a:pt x="20609" y="17505"/>
                      </a:cubicBezTo>
                      <a:cubicBezTo>
                        <a:pt x="20313" y="17673"/>
                        <a:pt x="19907" y="17777"/>
                        <a:pt x="19455" y="17777"/>
                      </a:cubicBezTo>
                      <a:lnTo>
                        <a:pt x="19274" y="17777"/>
                      </a:lnTo>
                      <a:cubicBezTo>
                        <a:pt x="18823" y="17777"/>
                        <a:pt x="18411" y="17673"/>
                        <a:pt x="18115" y="17505"/>
                      </a:cubicBezTo>
                      <a:cubicBezTo>
                        <a:pt x="17818" y="17337"/>
                        <a:pt x="17637" y="17103"/>
                        <a:pt x="17637" y="16846"/>
                      </a:cubicBezTo>
                      <a:lnTo>
                        <a:pt x="17637" y="14053"/>
                      </a:lnTo>
                      <a:lnTo>
                        <a:pt x="17637" y="13254"/>
                      </a:lnTo>
                      <a:lnTo>
                        <a:pt x="17192" y="13254"/>
                      </a:lnTo>
                      <a:lnTo>
                        <a:pt x="17192" y="14053"/>
                      </a:lnTo>
                      <a:lnTo>
                        <a:pt x="17192" y="17827"/>
                      </a:lnTo>
                      <a:lnTo>
                        <a:pt x="17192" y="19276"/>
                      </a:lnTo>
                      <a:cubicBezTo>
                        <a:pt x="17192" y="19533"/>
                        <a:pt x="17009" y="19764"/>
                        <a:pt x="16714" y="19932"/>
                      </a:cubicBezTo>
                      <a:cubicBezTo>
                        <a:pt x="16419" y="20100"/>
                        <a:pt x="16007" y="20207"/>
                        <a:pt x="15555" y="20207"/>
                      </a:cubicBezTo>
                      <a:lnTo>
                        <a:pt x="15379" y="20207"/>
                      </a:lnTo>
                      <a:cubicBezTo>
                        <a:pt x="14928" y="20207"/>
                        <a:pt x="14516" y="20100"/>
                        <a:pt x="14220" y="19932"/>
                      </a:cubicBezTo>
                      <a:cubicBezTo>
                        <a:pt x="13925" y="19764"/>
                        <a:pt x="13742" y="19533"/>
                        <a:pt x="13742" y="19276"/>
                      </a:cubicBezTo>
                      <a:lnTo>
                        <a:pt x="13742" y="17827"/>
                      </a:lnTo>
                      <a:lnTo>
                        <a:pt x="13742" y="14053"/>
                      </a:lnTo>
                      <a:lnTo>
                        <a:pt x="13742" y="13254"/>
                      </a:lnTo>
                      <a:lnTo>
                        <a:pt x="13199" y="13254"/>
                      </a:lnTo>
                      <a:lnTo>
                        <a:pt x="13199" y="14053"/>
                      </a:lnTo>
                      <a:lnTo>
                        <a:pt x="13199" y="17827"/>
                      </a:lnTo>
                      <a:lnTo>
                        <a:pt x="13199" y="20669"/>
                      </a:lnTo>
                      <a:cubicBezTo>
                        <a:pt x="13199" y="20926"/>
                        <a:pt x="13017" y="21160"/>
                        <a:pt x="12721" y="21328"/>
                      </a:cubicBezTo>
                      <a:cubicBezTo>
                        <a:pt x="12424" y="21496"/>
                        <a:pt x="12013" y="21600"/>
                        <a:pt x="11562" y="21600"/>
                      </a:cubicBezTo>
                      <a:lnTo>
                        <a:pt x="11386" y="21600"/>
                      </a:lnTo>
                      <a:close/>
                    </a:path>
                  </a:pathLst>
                </a:custGeom>
                <a:solidFill>
                  <a:srgbClr val="E5E5E5"/>
                </a:solidFill>
                <a:ln w="12700" cap="flat">
                  <a:noFill/>
                  <a:miter lim="400000"/>
                </a:ln>
                <a:effectLst/>
              </p:spPr>
              <p:txBody>
                <a:bodyPr/>
                <a:lstStyle/>
                <a:p>
                  <a:endParaRPr lang="en-GB"/>
                </a:p>
              </p:txBody>
            </p:sp>
            <p:sp>
              <p:nvSpPr>
                <p:cNvPr id="12" name="Shape 1073741842"/>
                <p:cNvSpPr/>
                <p:nvPr/>
              </p:nvSpPr>
              <p:spPr>
                <a:xfrm>
                  <a:off x="3900550" y="-277100"/>
                  <a:ext cx="736340" cy="818154"/>
                </a:xfrm>
                <a:prstGeom prst="rect">
                  <a:avLst/>
                </a:prstGeom>
                <a:solidFill>
                  <a:srgbClr val="7F7F7F"/>
                </a:solidFill>
                <a:ln w="12700" cap="flat">
                  <a:noFill/>
                  <a:miter lim="400000"/>
                </a:ln>
                <a:effectLst/>
              </p:spPr>
              <p:txBody>
                <a:bodyPr/>
                <a:lstStyle/>
                <a:p>
                  <a:endParaRPr lang="en-GB"/>
                </a:p>
              </p:txBody>
            </p:sp>
          </p:grpSp>
        </p:grpSp>
      </p:grpSp>
      <p:sp>
        <p:nvSpPr>
          <p:cNvPr id="26" name="Text Placeholder 25"/>
          <p:cNvSpPr>
            <a:spLocks noGrp="1"/>
          </p:cNvSpPr>
          <p:nvPr>
            <p:ph type="body" sz="quarter" idx="11"/>
          </p:nvPr>
        </p:nvSpPr>
        <p:spPr>
          <a:xfrm>
            <a:off x="2273300" y="1643063"/>
            <a:ext cx="4533900" cy="1189037"/>
          </a:xfrm>
        </p:spPr>
        <p:txBody>
          <a:bodyPr anchor="ctr">
            <a:normAutofit/>
          </a:bodyPr>
          <a:lstStyle>
            <a:lvl1pPr marL="0" indent="0" algn="ctr">
              <a:buNone/>
              <a:defRPr sz="2400">
                <a:solidFill>
                  <a:srgbClr val="1F355E"/>
                </a:solidFill>
                <a:latin typeface="Arial Black" panose="020B0A04020102020204" pitchFamily="34" charset="0"/>
              </a:defRPr>
            </a:lvl1pPr>
          </a:lstStyle>
          <a:p>
            <a:pPr lvl="0"/>
            <a:endParaRPr lang="en-GB"/>
          </a:p>
        </p:txBody>
      </p:sp>
      <p:pic>
        <p:nvPicPr>
          <p:cNvPr id="2" name="Picture 1">
            <a:extLst>
              <a:ext uri="{FF2B5EF4-FFF2-40B4-BE49-F238E27FC236}">
                <a16:creationId xmlns:a16="http://schemas.microsoft.com/office/drawing/2014/main" id="{1567A40E-2118-998C-CB9A-D1702F28CD72}"/>
              </a:ext>
            </a:extLst>
          </p:cNvPr>
          <p:cNvPicPr>
            <a:picLocks noChangeAspect="1"/>
          </p:cNvPicPr>
          <p:nvPr userDrawn="1"/>
        </p:nvPicPr>
        <p:blipFill>
          <a:blip r:embed="rId2"/>
          <a:stretch>
            <a:fillRect/>
          </a:stretch>
        </p:blipFill>
        <p:spPr>
          <a:xfrm>
            <a:off x="175986" y="4629038"/>
            <a:ext cx="1214664" cy="375442"/>
          </a:xfrm>
          <a:prstGeom prst="rect">
            <a:avLst/>
          </a:prstGeom>
        </p:spPr>
      </p:pic>
    </p:spTree>
    <p:extLst>
      <p:ext uri="{BB962C8B-B14F-4D97-AF65-F5344CB8AC3E}">
        <p14:creationId xmlns:p14="http://schemas.microsoft.com/office/powerpoint/2010/main" val="2833649834"/>
      </p:ext>
    </p:extLst>
  </p:cSld>
  <p:clrMapOvr>
    <a:masterClrMapping/>
  </p:clrMapOvr>
  <p:transition spd="med"/>
</p:sldLayout>
</file>

<file path=ppt/slideLayouts/slideLayout5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627216-6EE3-D73D-0023-95A7ED22EB57}"/>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DDD5CD07-4B39-71AA-39D9-DE15073FE05F}"/>
              </a:ext>
            </a:extLst>
          </p:cNvPr>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GB"/>
          </a:p>
        </p:txBody>
      </p:sp>
      <p:sp>
        <p:nvSpPr>
          <p:cNvPr id="4" name="Text Placeholder 3">
            <a:extLst>
              <a:ext uri="{FF2B5EF4-FFF2-40B4-BE49-F238E27FC236}">
                <a16:creationId xmlns:a16="http://schemas.microsoft.com/office/drawing/2014/main" id="{5B1263D1-EEC7-9C16-588B-30DF0573E453}"/>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7F84AA12-68BA-1F72-D69E-252FC55CA75B}"/>
              </a:ext>
            </a:extLst>
          </p:cNvPr>
          <p:cNvSpPr>
            <a:spLocks noGrp="1"/>
          </p:cNvSpPr>
          <p:nvPr>
            <p:ph type="dt" sz="half" idx="10"/>
          </p:nvPr>
        </p:nvSpPr>
        <p:spPr/>
        <p:txBody>
          <a:bodyPr/>
          <a:lstStyle/>
          <a:p>
            <a:fld id="{CEE736B0-5308-45D4-AC87-5EDCFCA88257}" type="datetimeFigureOut">
              <a:rPr lang="en-GB" smtClean="0"/>
              <a:t>07/08/2024</a:t>
            </a:fld>
            <a:endParaRPr lang="en-GB"/>
          </a:p>
        </p:txBody>
      </p:sp>
      <p:sp>
        <p:nvSpPr>
          <p:cNvPr id="6" name="Footer Placeholder 5">
            <a:extLst>
              <a:ext uri="{FF2B5EF4-FFF2-40B4-BE49-F238E27FC236}">
                <a16:creationId xmlns:a16="http://schemas.microsoft.com/office/drawing/2014/main" id="{4CD9A8D6-4C1F-BECF-634D-C41A29D4E1F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128CC2F-5F13-9C44-C4B8-81D8D5A6FFE7}"/>
              </a:ext>
            </a:extLst>
          </p:cNvPr>
          <p:cNvSpPr>
            <a:spLocks noGrp="1"/>
          </p:cNvSpPr>
          <p:nvPr>
            <p:ph type="sldNum" sz="quarter" idx="12"/>
          </p:nvPr>
        </p:nvSpPr>
        <p:spPr/>
        <p:txBody>
          <a:bodyPr/>
          <a:lstStyle/>
          <a:p>
            <a:fld id="{78AEAC66-2514-429F-8502-8B4E65FB182F}" type="slidenum">
              <a:rPr lang="en-GB" smtClean="0"/>
              <a:t>‹#›</a:t>
            </a:fld>
            <a:endParaRPr lang="en-GB"/>
          </a:p>
        </p:txBody>
      </p:sp>
    </p:spTree>
    <p:extLst>
      <p:ext uri="{BB962C8B-B14F-4D97-AF65-F5344CB8AC3E}">
        <p14:creationId xmlns:p14="http://schemas.microsoft.com/office/powerpoint/2010/main" val="302818313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DD056F-5A6B-BEC6-8709-FC9DC47933A4}"/>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91498C5A-0A91-1BD5-948F-5FC1F29BBD4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4B1DED2-11B5-F4E7-EE28-4114B5C54654}"/>
              </a:ext>
            </a:extLst>
          </p:cNvPr>
          <p:cNvSpPr>
            <a:spLocks noGrp="1"/>
          </p:cNvSpPr>
          <p:nvPr>
            <p:ph type="dt" sz="half" idx="10"/>
          </p:nvPr>
        </p:nvSpPr>
        <p:spPr/>
        <p:txBody>
          <a:bodyPr/>
          <a:lstStyle/>
          <a:p>
            <a:fld id="{CEE736B0-5308-45D4-AC87-5EDCFCA88257}" type="datetimeFigureOut">
              <a:rPr lang="en-GB" smtClean="0"/>
              <a:t>07/08/2024</a:t>
            </a:fld>
            <a:endParaRPr lang="en-GB"/>
          </a:p>
        </p:txBody>
      </p:sp>
      <p:sp>
        <p:nvSpPr>
          <p:cNvPr id="5" name="Footer Placeholder 4">
            <a:extLst>
              <a:ext uri="{FF2B5EF4-FFF2-40B4-BE49-F238E27FC236}">
                <a16:creationId xmlns:a16="http://schemas.microsoft.com/office/drawing/2014/main" id="{3457E58F-9370-A59A-E50D-260CBCD3FA6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E657D33-C61D-6646-DB95-67DE89EBFE78}"/>
              </a:ext>
            </a:extLst>
          </p:cNvPr>
          <p:cNvSpPr>
            <a:spLocks noGrp="1"/>
          </p:cNvSpPr>
          <p:nvPr>
            <p:ph type="sldNum" sz="quarter" idx="12"/>
          </p:nvPr>
        </p:nvSpPr>
        <p:spPr/>
        <p:txBody>
          <a:bodyPr/>
          <a:lstStyle/>
          <a:p>
            <a:fld id="{78AEAC66-2514-429F-8502-8B4E65FB182F}" type="slidenum">
              <a:rPr lang="en-GB" smtClean="0"/>
              <a:t>‹#›</a:t>
            </a:fld>
            <a:endParaRPr lang="en-GB"/>
          </a:p>
        </p:txBody>
      </p:sp>
    </p:spTree>
    <p:extLst>
      <p:ext uri="{BB962C8B-B14F-4D97-AF65-F5344CB8AC3E}">
        <p14:creationId xmlns:p14="http://schemas.microsoft.com/office/powerpoint/2010/main" val="302563870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E560739-6F13-5DFF-B8D2-C1415081FA46}"/>
              </a:ext>
            </a:extLst>
          </p:cNvPr>
          <p:cNvSpPr>
            <a:spLocks noGrp="1"/>
          </p:cNvSpPr>
          <p:nvPr>
            <p:ph type="title" orient="vert"/>
          </p:nvPr>
        </p:nvSpPr>
        <p:spPr>
          <a:xfrm>
            <a:off x="6543675" y="273844"/>
            <a:ext cx="1971675" cy="4358879"/>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A90BA2A4-86FE-DE30-0112-70485EE35505}"/>
              </a:ext>
            </a:extLst>
          </p:cNvPr>
          <p:cNvSpPr>
            <a:spLocks noGrp="1"/>
          </p:cNvSpPr>
          <p:nvPr>
            <p:ph type="body" orient="vert" idx="1"/>
          </p:nvPr>
        </p:nvSpPr>
        <p:spPr>
          <a:xfrm>
            <a:off x="628650" y="273844"/>
            <a:ext cx="5800725" cy="435887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F39FF19-6075-D049-171F-439A3D23CF1F}"/>
              </a:ext>
            </a:extLst>
          </p:cNvPr>
          <p:cNvSpPr>
            <a:spLocks noGrp="1"/>
          </p:cNvSpPr>
          <p:nvPr>
            <p:ph type="dt" sz="half" idx="10"/>
          </p:nvPr>
        </p:nvSpPr>
        <p:spPr/>
        <p:txBody>
          <a:bodyPr/>
          <a:lstStyle/>
          <a:p>
            <a:fld id="{CEE736B0-5308-45D4-AC87-5EDCFCA88257}" type="datetimeFigureOut">
              <a:rPr lang="en-GB" smtClean="0"/>
              <a:t>07/08/2024</a:t>
            </a:fld>
            <a:endParaRPr lang="en-GB"/>
          </a:p>
        </p:txBody>
      </p:sp>
      <p:sp>
        <p:nvSpPr>
          <p:cNvPr id="5" name="Footer Placeholder 4">
            <a:extLst>
              <a:ext uri="{FF2B5EF4-FFF2-40B4-BE49-F238E27FC236}">
                <a16:creationId xmlns:a16="http://schemas.microsoft.com/office/drawing/2014/main" id="{6C5C5E60-814C-6152-F635-3007F19F48B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87C2EDD-34FC-6B21-EDC7-4E806116EB03}"/>
              </a:ext>
            </a:extLst>
          </p:cNvPr>
          <p:cNvSpPr>
            <a:spLocks noGrp="1"/>
          </p:cNvSpPr>
          <p:nvPr>
            <p:ph type="sldNum" sz="quarter" idx="12"/>
          </p:nvPr>
        </p:nvSpPr>
        <p:spPr/>
        <p:txBody>
          <a:bodyPr/>
          <a:lstStyle/>
          <a:p>
            <a:fld id="{78AEAC66-2514-429F-8502-8B4E65FB182F}" type="slidenum">
              <a:rPr lang="en-GB" smtClean="0"/>
              <a:t>‹#›</a:t>
            </a:fld>
            <a:endParaRPr lang="en-GB"/>
          </a:p>
        </p:txBody>
      </p:sp>
    </p:spTree>
    <p:extLst>
      <p:ext uri="{BB962C8B-B14F-4D97-AF65-F5344CB8AC3E}">
        <p14:creationId xmlns:p14="http://schemas.microsoft.com/office/powerpoint/2010/main" val="398658955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a:xfrm>
            <a:off x="217655" y="4689700"/>
            <a:ext cx="3681927" cy="266503"/>
          </a:xfrm>
          <a:prstGeom prst="rect">
            <a:avLst/>
          </a:prstGeom>
        </p:spPr>
        <p:txBody>
          <a:bodyPr/>
          <a:lstStyle/>
          <a:p>
            <a:r>
              <a:rPr lang="en-GB"/>
              <a:t>Presentation title</a:t>
            </a:r>
          </a:p>
        </p:txBody>
      </p:sp>
      <p:sp>
        <p:nvSpPr>
          <p:cNvPr id="5" name="Content Placeholder 4"/>
          <p:cNvSpPr>
            <a:spLocks noGrp="1"/>
          </p:cNvSpPr>
          <p:nvPr>
            <p:ph sz="quarter" idx="11"/>
          </p:nvPr>
        </p:nvSpPr>
        <p:spPr>
          <a:xfrm>
            <a:off x="628650" y="1435101"/>
            <a:ext cx="7886700" cy="2844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191523553"/>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gital journey">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grpSp>
        <p:nvGrpSpPr>
          <p:cNvPr id="55" name="Group 54"/>
          <p:cNvGrpSpPr/>
          <p:nvPr userDrawn="1"/>
        </p:nvGrpSpPr>
        <p:grpSpPr>
          <a:xfrm>
            <a:off x="1569003" y="660401"/>
            <a:ext cx="6139993" cy="3838934"/>
            <a:chOff x="511584" y="547973"/>
            <a:chExt cx="10561708" cy="6603543"/>
          </a:xfrm>
        </p:grpSpPr>
        <p:sp>
          <p:nvSpPr>
            <p:cNvPr id="30" name="Shape 1073741831"/>
            <p:cNvSpPr txBox="1"/>
            <p:nvPr userDrawn="1"/>
          </p:nvSpPr>
          <p:spPr>
            <a:xfrm>
              <a:off x="568216" y="1748500"/>
              <a:ext cx="3953944" cy="1241280"/>
            </a:xfrm>
            <a:prstGeom prst="rect">
              <a:avLst/>
            </a:prstGeom>
            <a:noFill/>
            <a:ln w="12700" cap="flat">
              <a:noFill/>
              <a:miter lim="400000"/>
            </a:ln>
            <a:effectLst/>
          </p:spPr>
          <p:txBody>
            <a:bodyPr wrap="square" lIns="0" tIns="0" rIns="0" bIns="0" numCol="1" anchor="t">
              <a:noAutofit/>
            </a:bodyPr>
            <a:lstStyle/>
            <a:p>
              <a:pPr>
                <a:lnSpc>
                  <a:spcPct val="120000"/>
                </a:lnSpc>
                <a:spcAft>
                  <a:spcPts val="1000"/>
                </a:spcAft>
                <a:tabLst>
                  <a:tab pos="584200" algn="l"/>
                  <a:tab pos="1168400" algn="l"/>
                  <a:tab pos="1752600" algn="l"/>
                </a:tabLst>
              </a:pPr>
              <a:endParaRPr lang="en-GB" sz="1400">
                <a:solidFill>
                  <a:srgbClr val="4C4C4C"/>
                </a:solidFill>
                <a:effectLst/>
                <a:latin typeface="Arial" panose="020B0604020202020204" pitchFamily="34" charset="0"/>
                <a:ea typeface="Arial Unicode MS" panose="020B0604020202020204" pitchFamily="34" charset="-128"/>
                <a:cs typeface="Arial" panose="020B0604020202020204" pitchFamily="34" charset="0"/>
              </a:endParaRPr>
            </a:p>
          </p:txBody>
        </p:sp>
        <p:sp>
          <p:nvSpPr>
            <p:cNvPr id="31" name="Shape 1073741832"/>
            <p:cNvSpPr txBox="1"/>
            <p:nvPr userDrawn="1"/>
          </p:nvSpPr>
          <p:spPr>
            <a:xfrm>
              <a:off x="563455" y="1379278"/>
              <a:ext cx="5353944" cy="269911"/>
            </a:xfrm>
            <a:prstGeom prst="rect">
              <a:avLst/>
            </a:prstGeom>
            <a:noFill/>
            <a:ln w="12700" cap="flat">
              <a:noFill/>
              <a:miter lim="400000"/>
            </a:ln>
            <a:effectLst/>
          </p:spPr>
          <p:txBody>
            <a:bodyPr wrap="square" lIns="0" tIns="0" rIns="0" bIns="0" numCol="1" anchor="ctr">
              <a:noAutofit/>
            </a:bodyPr>
            <a:lstStyle/>
            <a:p>
              <a:pPr algn="l">
                <a:spcAft>
                  <a:spcPts val="5500"/>
                </a:spcAft>
              </a:pPr>
              <a:endParaRPr lang="en-GB" sz="2400">
                <a:solidFill>
                  <a:srgbClr val="323232"/>
                </a:solidFill>
                <a:effectLst/>
                <a:latin typeface="Arial" panose="020B0604020202020204" pitchFamily="34" charset="0"/>
                <a:ea typeface="Arial Unicode MS" panose="020B0604020202020204" pitchFamily="34" charset="-128"/>
                <a:cs typeface="Arial" panose="020B0604020202020204" pitchFamily="34" charset="0"/>
              </a:endParaRPr>
            </a:p>
          </p:txBody>
        </p:sp>
        <p:sp>
          <p:nvSpPr>
            <p:cNvPr id="32" name="Shape 1073741838"/>
            <p:cNvSpPr/>
            <p:nvPr userDrawn="1"/>
          </p:nvSpPr>
          <p:spPr>
            <a:xfrm>
              <a:off x="5049705" y="2420994"/>
              <a:ext cx="2777855" cy="213496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6205" y="0"/>
                  </a:lnTo>
                  <a:lnTo>
                    <a:pt x="0" y="0"/>
                  </a:lnTo>
                </a:path>
              </a:pathLst>
            </a:custGeom>
            <a:noFill/>
            <a:ln w="63500" cap="flat">
              <a:solidFill>
                <a:srgbClr val="E5E5E5"/>
              </a:solidFill>
              <a:prstDash val="solid"/>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33" name="Shape 1073741839"/>
            <p:cNvSpPr/>
            <p:nvPr userDrawn="1"/>
          </p:nvSpPr>
          <p:spPr>
            <a:xfrm>
              <a:off x="511584" y="1677798"/>
              <a:ext cx="8146500" cy="2415142"/>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0"/>
                  </a:lnTo>
                  <a:lnTo>
                    <a:pt x="0" y="0"/>
                  </a:lnTo>
                </a:path>
              </a:pathLst>
            </a:custGeom>
            <a:noFill/>
            <a:ln w="63500" cap="flat">
              <a:solidFill>
                <a:srgbClr val="E5E5E5"/>
              </a:solidFill>
              <a:prstDash val="solid"/>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34" name="Shape 1073741840"/>
            <p:cNvSpPr/>
            <p:nvPr userDrawn="1"/>
          </p:nvSpPr>
          <p:spPr>
            <a:xfrm>
              <a:off x="5479400" y="547973"/>
              <a:ext cx="3829900" cy="323373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0"/>
                  </a:lnTo>
                  <a:lnTo>
                    <a:pt x="0" y="0"/>
                  </a:lnTo>
                </a:path>
              </a:pathLst>
            </a:custGeom>
            <a:noFill/>
            <a:ln w="63500" cap="flat">
              <a:solidFill>
                <a:srgbClr val="E5E5E5"/>
              </a:solidFill>
              <a:prstDash val="solid"/>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35" name="Shape 1073741841"/>
            <p:cNvSpPr/>
            <p:nvPr userDrawn="1"/>
          </p:nvSpPr>
          <p:spPr>
            <a:xfrm>
              <a:off x="511584" y="3533511"/>
              <a:ext cx="6002716" cy="1768991"/>
            </a:xfrm>
            <a:custGeom>
              <a:avLst/>
              <a:gdLst>
                <a:gd name="connsiteX0" fmla="*/ 21600 w 21600"/>
                <a:gd name="connsiteY0" fmla="*/ 21600 h 21600"/>
                <a:gd name="connsiteX1" fmla="*/ 12904 w 21600"/>
                <a:gd name="connsiteY1" fmla="*/ 116 h 21600"/>
                <a:gd name="connsiteX2" fmla="*/ 0 w 21600"/>
                <a:gd name="connsiteY2" fmla="*/ 0 h 21600"/>
                <a:gd name="connsiteX0" fmla="*/ 21600 w 21600"/>
                <a:gd name="connsiteY0" fmla="*/ 21600 h 21600"/>
                <a:gd name="connsiteX1" fmla="*/ 11225 w 21600"/>
                <a:gd name="connsiteY1" fmla="*/ 0 h 21600"/>
                <a:gd name="connsiteX2" fmla="*/ 0 w 21600"/>
                <a:gd name="connsiteY2" fmla="*/ 0 h 21600"/>
              </a:gdLst>
              <a:ahLst/>
              <a:cxnLst>
                <a:cxn ang="0">
                  <a:pos x="connsiteX0" y="connsiteY0"/>
                </a:cxn>
                <a:cxn ang="0">
                  <a:pos x="connsiteX1" y="connsiteY1"/>
                </a:cxn>
                <a:cxn ang="0">
                  <a:pos x="connsiteX2" y="connsiteY2"/>
                </a:cxn>
              </a:cxnLst>
              <a:rect l="l" t="t" r="r" b="b"/>
              <a:pathLst>
                <a:path w="21600" h="21600" extrusionOk="0">
                  <a:moveTo>
                    <a:pt x="21600" y="21600"/>
                  </a:moveTo>
                  <a:lnTo>
                    <a:pt x="11225" y="0"/>
                  </a:lnTo>
                  <a:lnTo>
                    <a:pt x="0" y="0"/>
                  </a:lnTo>
                </a:path>
              </a:pathLst>
            </a:custGeom>
            <a:noFill/>
            <a:ln w="63500" cap="flat">
              <a:solidFill>
                <a:srgbClr val="E5E5E5"/>
              </a:solidFill>
              <a:prstDash val="solid"/>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36" name="Shape 1073741844"/>
            <p:cNvSpPr/>
            <p:nvPr userDrawn="1"/>
          </p:nvSpPr>
          <p:spPr>
            <a:xfrm>
              <a:off x="1458723" y="4017323"/>
              <a:ext cx="8667429" cy="3134193"/>
            </a:xfrm>
            <a:custGeom>
              <a:avLst/>
              <a:gdLst/>
              <a:ahLst/>
              <a:cxnLst>
                <a:cxn ang="0">
                  <a:pos x="wd2" y="hd2"/>
                </a:cxn>
                <a:cxn ang="5400000">
                  <a:pos x="wd2" y="hd2"/>
                </a:cxn>
                <a:cxn ang="10800000">
                  <a:pos x="wd2" y="hd2"/>
                </a:cxn>
                <a:cxn ang="16200000">
                  <a:pos x="wd2" y="hd2"/>
                </a:cxn>
              </a:cxnLst>
              <a:rect l="0" t="0" r="r" b="b"/>
              <a:pathLst>
                <a:path w="21600" h="21600" extrusionOk="0">
                  <a:moveTo>
                    <a:pt x="19541" y="0"/>
                  </a:moveTo>
                  <a:lnTo>
                    <a:pt x="0" y="21600"/>
                  </a:lnTo>
                  <a:lnTo>
                    <a:pt x="11157" y="21600"/>
                  </a:lnTo>
                  <a:lnTo>
                    <a:pt x="21600" y="0"/>
                  </a:lnTo>
                  <a:lnTo>
                    <a:pt x="19541" y="0"/>
                  </a:lnTo>
                  <a:close/>
                </a:path>
              </a:pathLst>
            </a:custGeom>
            <a:solidFill>
              <a:srgbClr val="E5E5E5"/>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37" name="Shape 1073741845"/>
            <p:cNvSpPr/>
            <p:nvPr userDrawn="1"/>
          </p:nvSpPr>
          <p:spPr>
            <a:xfrm>
              <a:off x="9295134" y="1937795"/>
              <a:ext cx="1778158" cy="2079614"/>
            </a:xfrm>
            <a:custGeom>
              <a:avLst/>
              <a:gdLst/>
              <a:ahLst/>
              <a:cxnLst>
                <a:cxn ang="0">
                  <a:pos x="wd2" y="hd2"/>
                </a:cxn>
                <a:cxn ang="5400000">
                  <a:pos x="wd2" y="hd2"/>
                </a:cxn>
                <a:cxn ang="10800000">
                  <a:pos x="wd2" y="hd2"/>
                </a:cxn>
                <a:cxn ang="16200000">
                  <a:pos x="wd2" y="hd2"/>
                </a:cxn>
              </a:cxnLst>
              <a:rect l="0" t="0" r="r" b="b"/>
              <a:pathLst>
                <a:path w="21600" h="21600" extrusionOk="0">
                  <a:moveTo>
                    <a:pt x="18964" y="0"/>
                  </a:moveTo>
                  <a:lnTo>
                    <a:pt x="11385" y="4582"/>
                  </a:lnTo>
                  <a:lnTo>
                    <a:pt x="14002" y="4582"/>
                  </a:lnTo>
                  <a:lnTo>
                    <a:pt x="0" y="21600"/>
                  </a:lnTo>
                  <a:lnTo>
                    <a:pt x="10037" y="21600"/>
                  </a:lnTo>
                  <a:lnTo>
                    <a:pt x="19058" y="4582"/>
                  </a:lnTo>
                  <a:lnTo>
                    <a:pt x="21600" y="4582"/>
                  </a:lnTo>
                  <a:lnTo>
                    <a:pt x="18964" y="0"/>
                  </a:lnTo>
                  <a:close/>
                </a:path>
              </a:pathLst>
            </a:custGeom>
            <a:solidFill>
              <a:srgbClr val="B9B9B9"/>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grpSp>
          <p:nvGrpSpPr>
            <p:cNvPr id="38" name="Group 37"/>
            <p:cNvGrpSpPr/>
            <p:nvPr userDrawn="1"/>
          </p:nvGrpSpPr>
          <p:grpSpPr>
            <a:xfrm>
              <a:off x="5672954" y="4485116"/>
              <a:ext cx="1562217" cy="1628665"/>
              <a:chOff x="0" y="0"/>
              <a:chExt cx="1503531" cy="1627585"/>
            </a:xfrm>
          </p:grpSpPr>
          <p:sp>
            <p:nvSpPr>
              <p:cNvPr id="39" name="Shape 1073741847"/>
              <p:cNvSpPr/>
              <p:nvPr/>
            </p:nvSpPr>
            <p:spPr>
              <a:xfrm>
                <a:off x="0" y="1279559"/>
                <a:ext cx="1503530" cy="348026"/>
              </a:xfrm>
              <a:prstGeom prst="ellipse">
                <a:avLst/>
              </a:prstGeom>
              <a:solidFill>
                <a:srgbClr val="B9B9B9"/>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40" name="Shape 1073741848"/>
              <p:cNvSpPr/>
              <p:nvPr/>
            </p:nvSpPr>
            <p:spPr>
              <a:xfrm>
                <a:off x="0" y="0"/>
                <a:ext cx="1503531" cy="1503531"/>
              </a:xfrm>
              <a:prstGeom prst="ellipse">
                <a:avLst/>
              </a:prstGeom>
              <a:solidFill>
                <a:schemeClr val="accent3"/>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grpSp>
        <p:grpSp>
          <p:nvGrpSpPr>
            <p:cNvPr id="41" name="Group 40"/>
            <p:cNvGrpSpPr/>
            <p:nvPr userDrawn="1"/>
          </p:nvGrpSpPr>
          <p:grpSpPr>
            <a:xfrm>
              <a:off x="7246410" y="4000190"/>
              <a:ext cx="1141969" cy="1190542"/>
              <a:chOff x="0" y="0"/>
              <a:chExt cx="1099069" cy="1189752"/>
            </a:xfrm>
          </p:grpSpPr>
          <p:sp>
            <p:nvSpPr>
              <p:cNvPr id="42" name="Shape 1073741852"/>
              <p:cNvSpPr/>
              <p:nvPr/>
            </p:nvSpPr>
            <p:spPr>
              <a:xfrm>
                <a:off x="0" y="935347"/>
                <a:ext cx="1099068" cy="254405"/>
              </a:xfrm>
              <a:prstGeom prst="ellipse">
                <a:avLst/>
              </a:prstGeom>
              <a:solidFill>
                <a:srgbClr val="B9B9B9"/>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43" name="Shape 1073741853"/>
              <p:cNvSpPr/>
              <p:nvPr/>
            </p:nvSpPr>
            <p:spPr>
              <a:xfrm>
                <a:off x="0" y="0"/>
                <a:ext cx="1099069" cy="1099069"/>
              </a:xfrm>
              <a:prstGeom prst="ellipse">
                <a:avLst/>
              </a:prstGeom>
              <a:solidFill>
                <a:schemeClr val="accent4"/>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grpSp>
        <p:grpSp>
          <p:nvGrpSpPr>
            <p:cNvPr id="44" name="Group 43"/>
            <p:cNvGrpSpPr/>
            <p:nvPr userDrawn="1"/>
          </p:nvGrpSpPr>
          <p:grpSpPr>
            <a:xfrm>
              <a:off x="9273618" y="3520208"/>
              <a:ext cx="622894" cy="649386"/>
              <a:chOff x="0" y="0"/>
              <a:chExt cx="599493" cy="648955"/>
            </a:xfrm>
          </p:grpSpPr>
          <p:sp>
            <p:nvSpPr>
              <p:cNvPr id="45" name="Shape 1073741857"/>
              <p:cNvSpPr/>
              <p:nvPr/>
            </p:nvSpPr>
            <p:spPr>
              <a:xfrm>
                <a:off x="0" y="510189"/>
                <a:ext cx="599492" cy="138766"/>
              </a:xfrm>
              <a:prstGeom prst="ellipse">
                <a:avLst/>
              </a:prstGeom>
              <a:solidFill>
                <a:srgbClr val="B9B9B9"/>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46" name="Shape 1073741858"/>
              <p:cNvSpPr/>
              <p:nvPr/>
            </p:nvSpPr>
            <p:spPr>
              <a:xfrm>
                <a:off x="0" y="0"/>
                <a:ext cx="599493" cy="599493"/>
              </a:xfrm>
              <a:prstGeom prst="ellipse">
                <a:avLst/>
              </a:prstGeom>
              <a:solidFill>
                <a:schemeClr val="accent6"/>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grpSp>
        <p:grpSp>
          <p:nvGrpSpPr>
            <p:cNvPr id="47" name="Group 46"/>
            <p:cNvGrpSpPr/>
            <p:nvPr userDrawn="1"/>
          </p:nvGrpSpPr>
          <p:grpSpPr>
            <a:xfrm>
              <a:off x="8400320" y="3781704"/>
              <a:ext cx="830524" cy="865849"/>
              <a:chOff x="0" y="0"/>
              <a:chExt cx="799323" cy="865274"/>
            </a:xfrm>
          </p:grpSpPr>
          <p:sp>
            <p:nvSpPr>
              <p:cNvPr id="48" name="Shape 1073741862"/>
              <p:cNvSpPr/>
              <p:nvPr/>
            </p:nvSpPr>
            <p:spPr>
              <a:xfrm>
                <a:off x="0" y="680252"/>
                <a:ext cx="799322" cy="185022"/>
              </a:xfrm>
              <a:prstGeom prst="ellipse">
                <a:avLst/>
              </a:prstGeom>
              <a:solidFill>
                <a:srgbClr val="B9B9B9"/>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49" name="Shape 1073741863"/>
              <p:cNvSpPr/>
              <p:nvPr/>
            </p:nvSpPr>
            <p:spPr>
              <a:xfrm>
                <a:off x="0" y="0"/>
                <a:ext cx="799323" cy="799323"/>
              </a:xfrm>
              <a:prstGeom prst="ellipse">
                <a:avLst/>
              </a:prstGeom>
              <a:solidFill>
                <a:schemeClr val="accent5"/>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grpSp>
        <p:sp>
          <p:nvSpPr>
            <p:cNvPr id="50" name="Rectangle 55"/>
            <p:cNvSpPr>
              <a:spLocks noChangeArrowheads="1"/>
            </p:cNvSpPr>
            <p:nvPr userDrawn="1"/>
          </p:nvSpPr>
          <p:spPr bwMode="auto">
            <a:xfrm>
              <a:off x="1346200" y="690734"/>
              <a:ext cx="184731"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sz="1600">
                <a:latin typeface="Arial" panose="020B0604020202020204" pitchFamily="34" charset="0"/>
                <a:cs typeface="Arial" panose="020B0604020202020204" pitchFamily="34" charset="0"/>
              </a:endParaRPr>
            </a:p>
          </p:txBody>
        </p:sp>
        <p:sp>
          <p:nvSpPr>
            <p:cNvPr id="51" name="Shape 1073741841"/>
            <p:cNvSpPr/>
            <p:nvPr userDrawn="1"/>
          </p:nvSpPr>
          <p:spPr>
            <a:xfrm>
              <a:off x="931178" y="5077014"/>
              <a:ext cx="3653656" cy="87163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6503" y="0"/>
                  </a:lnTo>
                  <a:lnTo>
                    <a:pt x="0" y="0"/>
                  </a:lnTo>
                </a:path>
              </a:pathLst>
            </a:custGeom>
            <a:noFill/>
            <a:ln w="63500" cap="flat">
              <a:solidFill>
                <a:srgbClr val="E5E5E5"/>
              </a:solidFill>
              <a:prstDash val="solid"/>
              <a:miter lim="400000"/>
            </a:ln>
            <a:effectLst/>
          </p:spPr>
          <p:txBody>
            <a:bodyPr/>
            <a:lstStyle/>
            <a:p>
              <a:endParaRPr lang="en-GB" sz="1600">
                <a:latin typeface="Arial" panose="020B0604020202020204" pitchFamily="34" charset="0"/>
                <a:cs typeface="Arial" panose="020B0604020202020204" pitchFamily="34" charset="0"/>
              </a:endParaRPr>
            </a:p>
          </p:txBody>
        </p:sp>
        <p:grpSp>
          <p:nvGrpSpPr>
            <p:cNvPr id="52" name="Group 51"/>
            <p:cNvGrpSpPr/>
            <p:nvPr userDrawn="1"/>
          </p:nvGrpSpPr>
          <p:grpSpPr>
            <a:xfrm>
              <a:off x="3406511" y="4951943"/>
              <a:ext cx="1987345" cy="2071876"/>
              <a:chOff x="0" y="0"/>
              <a:chExt cx="1503531" cy="1627585"/>
            </a:xfrm>
          </p:grpSpPr>
          <p:sp>
            <p:nvSpPr>
              <p:cNvPr id="53" name="Shape 1073741847"/>
              <p:cNvSpPr/>
              <p:nvPr/>
            </p:nvSpPr>
            <p:spPr>
              <a:xfrm>
                <a:off x="0" y="1279559"/>
                <a:ext cx="1503530" cy="348026"/>
              </a:xfrm>
              <a:prstGeom prst="ellipse">
                <a:avLst/>
              </a:prstGeom>
              <a:solidFill>
                <a:srgbClr val="B9B9B9"/>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sp>
            <p:nvSpPr>
              <p:cNvPr id="54" name="Shape 1073741848"/>
              <p:cNvSpPr/>
              <p:nvPr/>
            </p:nvSpPr>
            <p:spPr>
              <a:xfrm>
                <a:off x="0" y="0"/>
                <a:ext cx="1503531" cy="1503531"/>
              </a:xfrm>
              <a:prstGeom prst="ellipse">
                <a:avLst/>
              </a:prstGeom>
              <a:solidFill>
                <a:schemeClr val="accent1"/>
              </a:solidFill>
              <a:ln w="12700" cap="flat">
                <a:noFill/>
                <a:miter lim="400000"/>
              </a:ln>
              <a:effectLst/>
            </p:spPr>
            <p:txBody>
              <a:bodyPr/>
              <a:lstStyle/>
              <a:p>
                <a:endParaRPr lang="en-GB" sz="1600">
                  <a:latin typeface="Arial" panose="020B0604020202020204" pitchFamily="34" charset="0"/>
                  <a:cs typeface="Arial" panose="020B0604020202020204" pitchFamily="34" charset="0"/>
                </a:endParaRPr>
              </a:p>
            </p:txBody>
          </p:sp>
        </p:grpSp>
      </p:grpSp>
      <p:sp>
        <p:nvSpPr>
          <p:cNvPr id="57" name="Text Placeholder 56"/>
          <p:cNvSpPr>
            <a:spLocks noGrp="1"/>
          </p:cNvSpPr>
          <p:nvPr>
            <p:ph type="body" sz="quarter" idx="11"/>
          </p:nvPr>
        </p:nvSpPr>
        <p:spPr>
          <a:xfrm>
            <a:off x="804121" y="2938018"/>
            <a:ext cx="1806575" cy="331020"/>
          </a:xfrm>
        </p:spPr>
        <p:txBody>
          <a:bodyPr>
            <a:normAutofit/>
          </a:bodyPr>
          <a:lstStyle>
            <a:lvl1pPr marL="0" indent="0">
              <a:buNone/>
              <a:defRPr sz="1600">
                <a:latin typeface="Gill Sans MT" panose="020B0502020104020203" pitchFamily="34" charset="0"/>
              </a:defRPr>
            </a:lvl1pPr>
          </a:lstStyle>
          <a:p>
            <a:pPr lvl="0"/>
            <a:endParaRPr lang="en-GB"/>
          </a:p>
        </p:txBody>
      </p:sp>
      <p:sp>
        <p:nvSpPr>
          <p:cNvPr id="58" name="Text Placeholder 56"/>
          <p:cNvSpPr>
            <a:spLocks noGrp="1"/>
          </p:cNvSpPr>
          <p:nvPr>
            <p:ph type="body" sz="quarter" idx="12"/>
          </p:nvPr>
        </p:nvSpPr>
        <p:spPr>
          <a:xfrm>
            <a:off x="599444" y="1997622"/>
            <a:ext cx="1806575" cy="331020"/>
          </a:xfrm>
        </p:spPr>
        <p:txBody>
          <a:bodyPr>
            <a:normAutofit/>
          </a:bodyPr>
          <a:lstStyle>
            <a:lvl1pPr marL="0" indent="0">
              <a:buNone/>
              <a:defRPr sz="1600">
                <a:latin typeface="Gill Sans MT" panose="020B0502020104020203" pitchFamily="34" charset="0"/>
              </a:defRPr>
            </a:lvl1pPr>
          </a:lstStyle>
          <a:p>
            <a:pPr lvl="0"/>
            <a:endParaRPr lang="en-GB"/>
          </a:p>
        </p:txBody>
      </p:sp>
      <p:sp>
        <p:nvSpPr>
          <p:cNvPr id="59" name="Text Placeholder 56"/>
          <p:cNvSpPr>
            <a:spLocks noGrp="1"/>
          </p:cNvSpPr>
          <p:nvPr>
            <p:ph type="body" sz="quarter" idx="13"/>
          </p:nvPr>
        </p:nvSpPr>
        <p:spPr>
          <a:xfrm>
            <a:off x="2394387" y="1565631"/>
            <a:ext cx="1806575" cy="331020"/>
          </a:xfrm>
        </p:spPr>
        <p:txBody>
          <a:bodyPr>
            <a:normAutofit/>
          </a:bodyPr>
          <a:lstStyle>
            <a:lvl1pPr marL="0" indent="0">
              <a:buNone/>
              <a:defRPr sz="1600">
                <a:latin typeface="Gill Sans MT" panose="020B0502020104020203" pitchFamily="34" charset="0"/>
              </a:defRPr>
            </a:lvl1pPr>
          </a:lstStyle>
          <a:p>
            <a:pPr lvl="0"/>
            <a:endParaRPr lang="en-GB"/>
          </a:p>
        </p:txBody>
      </p:sp>
      <p:sp>
        <p:nvSpPr>
          <p:cNvPr id="60" name="Text Placeholder 56"/>
          <p:cNvSpPr>
            <a:spLocks noGrp="1"/>
          </p:cNvSpPr>
          <p:nvPr>
            <p:ph type="body" sz="quarter" idx="14"/>
          </p:nvPr>
        </p:nvSpPr>
        <p:spPr>
          <a:xfrm>
            <a:off x="909644" y="906250"/>
            <a:ext cx="1806575" cy="331020"/>
          </a:xfrm>
        </p:spPr>
        <p:txBody>
          <a:bodyPr>
            <a:normAutofit/>
          </a:bodyPr>
          <a:lstStyle>
            <a:lvl1pPr marL="0" indent="0">
              <a:buNone/>
              <a:defRPr sz="1600">
                <a:latin typeface="Gill Sans MT" panose="020B0502020104020203" pitchFamily="34" charset="0"/>
              </a:defRPr>
            </a:lvl1pPr>
          </a:lstStyle>
          <a:p>
            <a:pPr lvl="0"/>
            <a:endParaRPr lang="en-GB"/>
          </a:p>
        </p:txBody>
      </p:sp>
      <p:sp>
        <p:nvSpPr>
          <p:cNvPr id="61" name="Text Placeholder 56"/>
          <p:cNvSpPr>
            <a:spLocks noGrp="1"/>
          </p:cNvSpPr>
          <p:nvPr>
            <p:ph type="body" sz="quarter" idx="15"/>
          </p:nvPr>
        </p:nvSpPr>
        <p:spPr>
          <a:xfrm>
            <a:off x="2610696" y="460362"/>
            <a:ext cx="1806575" cy="331020"/>
          </a:xfrm>
        </p:spPr>
        <p:txBody>
          <a:bodyPr>
            <a:normAutofit/>
          </a:bodyPr>
          <a:lstStyle>
            <a:lvl1pPr marL="0" indent="0">
              <a:buNone/>
              <a:defRPr sz="1600">
                <a:latin typeface="Gill Sans MT" panose="020B0502020104020203" pitchFamily="34" charset="0"/>
              </a:defRPr>
            </a:lvl1pPr>
          </a:lstStyle>
          <a:p>
            <a:pPr lvl="0"/>
            <a:endParaRPr lang="en-GB"/>
          </a:p>
        </p:txBody>
      </p:sp>
    </p:spTree>
    <p:extLst>
      <p:ext uri="{BB962C8B-B14F-4D97-AF65-F5344CB8AC3E}">
        <p14:creationId xmlns:p14="http://schemas.microsoft.com/office/powerpoint/2010/main" val="3610011034"/>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sp>
        <p:nvSpPr>
          <p:cNvPr id="5" name="Content Placeholder 4"/>
          <p:cNvSpPr>
            <a:spLocks noGrp="1"/>
          </p:cNvSpPr>
          <p:nvPr>
            <p:ph sz="quarter" idx="11"/>
          </p:nvPr>
        </p:nvSpPr>
        <p:spPr>
          <a:xfrm>
            <a:off x="628650" y="1435100"/>
            <a:ext cx="7886700" cy="2844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361683611"/>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pic>
        <p:nvPicPr>
          <p:cNvPr id="4" name="Picture 3">
            <a:extLst>
              <a:ext uri="{FF2B5EF4-FFF2-40B4-BE49-F238E27FC236}">
                <a16:creationId xmlns:a16="http://schemas.microsoft.com/office/drawing/2014/main" id="{1E22A9DA-273A-BDAA-4003-324A4B2FF78C}"/>
              </a:ext>
            </a:extLst>
          </p:cNvPr>
          <p:cNvPicPr>
            <a:picLocks noChangeAspect="1"/>
          </p:cNvPicPr>
          <p:nvPr userDrawn="1"/>
        </p:nvPicPr>
        <p:blipFill>
          <a:blip r:embed="rId2"/>
          <a:stretch>
            <a:fillRect/>
          </a:stretch>
        </p:blipFill>
        <p:spPr>
          <a:xfrm>
            <a:off x="175986" y="4629038"/>
            <a:ext cx="1214664" cy="375442"/>
          </a:xfrm>
          <a:prstGeom prst="rect">
            <a:avLst/>
          </a:prstGeom>
        </p:spPr>
      </p:pic>
    </p:spTree>
    <p:extLst>
      <p:ext uri="{BB962C8B-B14F-4D97-AF65-F5344CB8AC3E}">
        <p14:creationId xmlns:p14="http://schemas.microsoft.com/office/powerpoint/2010/main" val="2402665439"/>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Quotation">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217655" y="4689699"/>
            <a:ext cx="3681927" cy="266503"/>
          </a:xfrm>
          <a:prstGeom prst="rect">
            <a:avLst/>
          </a:prstGeom>
        </p:spPr>
        <p:txBody>
          <a:bodyPr/>
          <a:lstStyle/>
          <a:p>
            <a:r>
              <a:rPr lang="en-GB"/>
              <a:t>Presentation title</a:t>
            </a:r>
          </a:p>
        </p:txBody>
      </p:sp>
      <p:sp>
        <p:nvSpPr>
          <p:cNvPr id="14" name="Date Placeholder 2"/>
          <p:cNvSpPr>
            <a:spLocks noGrp="1"/>
          </p:cNvSpPr>
          <p:nvPr>
            <p:ph type="dt" sz="half" idx="11"/>
          </p:nvPr>
        </p:nvSpPr>
        <p:spPr>
          <a:xfrm>
            <a:off x="838200" y="6356350"/>
            <a:ext cx="1818476" cy="242043"/>
          </a:xfrm>
          <a:prstGeom prst="rect">
            <a:avLst/>
          </a:prstGeom>
        </p:spPr>
        <p:txBody>
          <a:bodyPr/>
          <a:lstStyle/>
          <a:p>
            <a:endParaRPr lang="en-GB"/>
          </a:p>
        </p:txBody>
      </p:sp>
      <p:sp>
        <p:nvSpPr>
          <p:cNvPr id="15" name="Slide Number Placeholder 4"/>
          <p:cNvSpPr>
            <a:spLocks noGrp="1"/>
          </p:cNvSpPr>
          <p:nvPr>
            <p:ph type="sldNum" sz="quarter" idx="12"/>
          </p:nvPr>
        </p:nvSpPr>
        <p:spPr>
          <a:xfrm>
            <a:off x="8610600" y="6356350"/>
            <a:ext cx="1818476" cy="242043"/>
          </a:xfrm>
          <a:prstGeom prst="rect">
            <a:avLst/>
          </a:prstGeom>
        </p:spPr>
        <p:txBody>
          <a:bodyPr/>
          <a:lstStyle/>
          <a:p>
            <a:fld id="{1301575C-A1EC-4F11-A8AD-DFA674B82880}" type="slidenum">
              <a:rPr lang="en-GB" smtClean="0"/>
              <a:t>‹#›</a:t>
            </a:fld>
            <a:endParaRPr lang="en-GB"/>
          </a:p>
        </p:txBody>
      </p:sp>
      <p:sp>
        <p:nvSpPr>
          <p:cNvPr id="24" name="Rectangle 23"/>
          <p:cNvSpPr/>
          <p:nvPr userDrawn="1"/>
        </p:nvSpPr>
        <p:spPr>
          <a:xfrm>
            <a:off x="673100" y="381000"/>
            <a:ext cx="7937500" cy="3683000"/>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3200" b="0" i="0" u="none" strike="noStrike" cap="none" spc="0" normalizeH="0" baseline="0">
              <a:ln>
                <a:noFill/>
              </a:ln>
              <a:solidFill>
                <a:srgbClr val="FFFFFF"/>
              </a:solidFill>
              <a:effectLst/>
              <a:uFillTx/>
              <a:latin typeface="+mn-lt"/>
              <a:ea typeface="+mn-ea"/>
              <a:cs typeface="+mn-cs"/>
              <a:sym typeface="Helvetica Neue Medium"/>
            </a:endParaRPr>
          </a:p>
        </p:txBody>
      </p:sp>
      <p:grpSp>
        <p:nvGrpSpPr>
          <p:cNvPr id="16" name="Group"/>
          <p:cNvGrpSpPr/>
          <p:nvPr userDrawn="1"/>
        </p:nvGrpSpPr>
        <p:grpSpPr>
          <a:xfrm>
            <a:off x="0" y="-72884"/>
            <a:ext cx="9144000" cy="4575468"/>
            <a:chOff x="0" y="-1"/>
            <a:chExt cx="13010043" cy="9816412"/>
          </a:xfrm>
        </p:grpSpPr>
        <p:sp>
          <p:nvSpPr>
            <p:cNvPr id="17" name="Rectangle"/>
            <p:cNvSpPr/>
            <p:nvPr/>
          </p:nvSpPr>
          <p:spPr>
            <a:xfrm>
              <a:off x="0" y="0"/>
              <a:ext cx="1313974" cy="9714156"/>
            </a:xfrm>
            <a:prstGeom prst="rect">
              <a:avLst/>
            </a:prstGeom>
            <a:solidFill>
              <a:schemeClr val="accent6"/>
            </a:solidFill>
            <a:ln w="12700" cap="flat">
              <a:noFill/>
              <a:miter lim="400000"/>
            </a:ln>
            <a:effectLst/>
          </p:spPr>
          <p:txBody>
            <a:bodyPr wrap="square" lIns="0" tIns="0" rIns="0" bIns="0" numCol="1" anchor="t">
              <a:noAutofit/>
            </a:bodyPr>
            <a:lstStyle/>
            <a:p>
              <a:pPr defTabSz="321457">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a:latin typeface="Arial" panose="020B0604020202020204" pitchFamily="34" charset="0"/>
                <a:cs typeface="Arial" panose="020B0604020202020204" pitchFamily="34" charset="0"/>
              </a:endParaRPr>
            </a:p>
          </p:txBody>
        </p:sp>
        <p:sp>
          <p:nvSpPr>
            <p:cNvPr id="18" name="Rectangle"/>
            <p:cNvSpPr/>
            <p:nvPr/>
          </p:nvSpPr>
          <p:spPr>
            <a:xfrm>
              <a:off x="3281210" y="7003422"/>
              <a:ext cx="8414860" cy="2812988"/>
            </a:xfrm>
            <a:prstGeom prst="rect">
              <a:avLst/>
            </a:prstGeom>
            <a:solidFill>
              <a:schemeClr val="accent5"/>
            </a:solidFill>
            <a:ln w="12700" cap="flat">
              <a:noFill/>
              <a:miter lim="400000"/>
            </a:ln>
            <a:effectLst/>
          </p:spPr>
          <p:txBody>
            <a:bodyPr wrap="square" lIns="0" tIns="0" rIns="0" bIns="0" numCol="1" anchor="t">
              <a:noAutofit/>
            </a:bodyPr>
            <a:lstStyle/>
            <a:p>
              <a:pPr defTabSz="321457">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a:latin typeface="Arial" panose="020B0604020202020204" pitchFamily="34" charset="0"/>
                <a:cs typeface="Arial" panose="020B0604020202020204" pitchFamily="34" charset="0"/>
              </a:endParaRPr>
            </a:p>
          </p:txBody>
        </p:sp>
        <p:sp>
          <p:nvSpPr>
            <p:cNvPr id="19" name="Shape"/>
            <p:cNvSpPr/>
            <p:nvPr/>
          </p:nvSpPr>
          <p:spPr>
            <a:xfrm>
              <a:off x="0" y="7003422"/>
              <a:ext cx="4426878" cy="281298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1185" y="0"/>
                  </a:lnTo>
                  <a:lnTo>
                    <a:pt x="21600" y="21600"/>
                  </a:lnTo>
                  <a:lnTo>
                    <a:pt x="0" y="21600"/>
                  </a:lnTo>
                  <a:lnTo>
                    <a:pt x="0" y="0"/>
                  </a:lnTo>
                  <a:close/>
                </a:path>
              </a:pathLst>
            </a:custGeom>
            <a:solidFill>
              <a:schemeClr val="accent4"/>
            </a:solidFill>
            <a:ln w="12700" cap="flat">
              <a:noFill/>
              <a:miter lim="400000"/>
            </a:ln>
            <a:effectLst/>
          </p:spPr>
          <p:txBody>
            <a:bodyPr wrap="square" lIns="0" tIns="0" rIns="0" bIns="0" numCol="1" anchor="t">
              <a:noAutofit/>
            </a:bodyPr>
            <a:lstStyle/>
            <a:p>
              <a:pPr defTabSz="321457">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a:latin typeface="Arial" panose="020B0604020202020204" pitchFamily="34" charset="0"/>
                <a:cs typeface="Arial" panose="020B0604020202020204" pitchFamily="34" charset="0"/>
              </a:endParaRPr>
            </a:p>
          </p:txBody>
        </p:sp>
        <p:sp>
          <p:nvSpPr>
            <p:cNvPr id="20" name="Rectangle"/>
            <p:cNvSpPr/>
            <p:nvPr/>
          </p:nvSpPr>
          <p:spPr>
            <a:xfrm>
              <a:off x="11696069" y="-1"/>
              <a:ext cx="1313974" cy="9816412"/>
            </a:xfrm>
            <a:prstGeom prst="rect">
              <a:avLst/>
            </a:prstGeom>
            <a:solidFill>
              <a:schemeClr val="accent3"/>
            </a:solidFill>
            <a:ln w="12700" cap="flat">
              <a:noFill/>
              <a:miter lim="400000"/>
            </a:ln>
            <a:effectLst/>
          </p:spPr>
          <p:txBody>
            <a:bodyPr wrap="square" lIns="0" tIns="0" rIns="0" bIns="0" numCol="1" anchor="t">
              <a:noAutofit/>
            </a:bodyPr>
            <a:lstStyle/>
            <a:p>
              <a:pPr defTabSz="321457">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a:latin typeface="Arial" panose="020B0604020202020204" pitchFamily="34" charset="0"/>
                <a:cs typeface="Arial" panose="020B0604020202020204" pitchFamily="34" charset="0"/>
              </a:endParaRPr>
            </a:p>
          </p:txBody>
        </p:sp>
        <p:sp>
          <p:nvSpPr>
            <p:cNvPr id="21" name="Rectangle"/>
            <p:cNvSpPr/>
            <p:nvPr/>
          </p:nvSpPr>
          <p:spPr>
            <a:xfrm>
              <a:off x="0" y="0"/>
              <a:ext cx="11696070" cy="1402994"/>
            </a:xfrm>
            <a:prstGeom prst="rect">
              <a:avLst/>
            </a:prstGeom>
            <a:solidFill>
              <a:schemeClr val="accent1"/>
            </a:solidFill>
            <a:ln w="12700" cap="flat">
              <a:noFill/>
              <a:miter lim="400000"/>
            </a:ln>
            <a:effectLst/>
          </p:spPr>
          <p:txBody>
            <a:bodyPr wrap="square" lIns="0" tIns="0" rIns="0" bIns="0" numCol="1" anchor="t">
              <a:noAutofit/>
            </a:bodyPr>
            <a:lstStyle/>
            <a:p>
              <a:pPr defTabSz="321457">
                <a:lnSpc>
                  <a:spcPct val="80000"/>
                </a:lnSpc>
                <a:spcBef>
                  <a:spcPts val="3867"/>
                </a:spcBef>
                <a:defRPr sz="5000" b="0">
                  <a:solidFill>
                    <a:srgbClr val="333333"/>
                  </a:solidFill>
                  <a:latin typeface="Helvetica Neue Thin"/>
                  <a:ea typeface="Helvetica Neue Thin"/>
                  <a:cs typeface="Helvetica Neue Thin"/>
                  <a:sym typeface="Helvetica Neue Thin"/>
                </a:defRPr>
              </a:pPr>
              <a:endParaRPr sz="3516">
                <a:latin typeface="Arial" panose="020B0604020202020204" pitchFamily="34" charset="0"/>
                <a:cs typeface="Arial" panose="020B0604020202020204" pitchFamily="34" charset="0"/>
              </a:endParaRPr>
            </a:p>
          </p:txBody>
        </p:sp>
      </p:grpSp>
      <p:sp>
        <p:nvSpPr>
          <p:cNvPr id="26" name="Text Placeholder 25"/>
          <p:cNvSpPr>
            <a:spLocks noGrp="1"/>
          </p:cNvSpPr>
          <p:nvPr>
            <p:ph type="body" sz="quarter" idx="13"/>
          </p:nvPr>
        </p:nvSpPr>
        <p:spPr>
          <a:xfrm>
            <a:off x="1320800" y="850900"/>
            <a:ext cx="6553200" cy="2032000"/>
          </a:xfrm>
        </p:spPr>
        <p:txBody>
          <a:bodyPr anchor="ctr">
            <a:normAutofit/>
          </a:bodyPr>
          <a:lstStyle>
            <a:lvl1pPr marL="0" indent="0" algn="ctr">
              <a:buNone/>
              <a:defRPr sz="2400"/>
            </a:lvl1pPr>
          </a:lstStyle>
          <a:p>
            <a:pPr lvl="0"/>
            <a:endParaRPr lang="en-GB"/>
          </a:p>
        </p:txBody>
      </p:sp>
      <p:sp>
        <p:nvSpPr>
          <p:cNvPr id="28" name="Text Placeholder 27"/>
          <p:cNvSpPr>
            <a:spLocks noGrp="1"/>
          </p:cNvSpPr>
          <p:nvPr>
            <p:ph type="body" sz="quarter" idx="14" hasCustomPrompt="1"/>
          </p:nvPr>
        </p:nvSpPr>
        <p:spPr>
          <a:xfrm>
            <a:off x="3111394" y="3665820"/>
            <a:ext cx="4889500" cy="368300"/>
          </a:xfrm>
        </p:spPr>
        <p:txBody>
          <a:bodyPr>
            <a:noAutofit/>
          </a:bodyPr>
          <a:lstStyle>
            <a:lvl1pPr marL="0" indent="0">
              <a:buNone/>
              <a:defRPr sz="1800" baseline="0">
                <a:solidFill>
                  <a:schemeClr val="bg1"/>
                </a:solidFill>
              </a:defRPr>
            </a:lvl1pPr>
          </a:lstStyle>
          <a:p>
            <a:pPr lvl="0"/>
            <a:r>
              <a:rPr lang="en-GB"/>
              <a:t>Person name</a:t>
            </a:r>
          </a:p>
        </p:txBody>
      </p:sp>
    </p:spTree>
    <p:extLst>
      <p:ext uri="{BB962C8B-B14F-4D97-AF65-F5344CB8AC3E}">
        <p14:creationId xmlns:p14="http://schemas.microsoft.com/office/powerpoint/2010/main" val="3827030798"/>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ti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18" Type="http://schemas.openxmlformats.org/officeDocument/2006/relationships/slideLayout" Target="../slideLayouts/slideLayout40.xml"/><Relationship Id="rId3" Type="http://schemas.openxmlformats.org/officeDocument/2006/relationships/slideLayout" Target="../slideLayouts/slideLayout25.xml"/><Relationship Id="rId21" Type="http://schemas.openxmlformats.org/officeDocument/2006/relationships/image" Target="../media/image2.png"/><Relationship Id="rId7" Type="http://schemas.openxmlformats.org/officeDocument/2006/relationships/slideLayout" Target="../slideLayouts/slideLayout29.xml"/><Relationship Id="rId12" Type="http://schemas.openxmlformats.org/officeDocument/2006/relationships/slideLayout" Target="../slideLayouts/slideLayout34.xml"/><Relationship Id="rId17" Type="http://schemas.openxmlformats.org/officeDocument/2006/relationships/slideLayout" Target="../slideLayouts/slideLayout39.xml"/><Relationship Id="rId2" Type="http://schemas.openxmlformats.org/officeDocument/2006/relationships/slideLayout" Target="../slideLayouts/slideLayout24.xml"/><Relationship Id="rId16" Type="http://schemas.openxmlformats.org/officeDocument/2006/relationships/slideLayout" Target="../slideLayouts/slideLayout38.xml"/><Relationship Id="rId20" Type="http://schemas.openxmlformats.org/officeDocument/2006/relationships/theme" Target="../theme/theme2.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slideLayout" Target="../slideLayouts/slideLayout37.xml"/><Relationship Id="rId10" Type="http://schemas.openxmlformats.org/officeDocument/2006/relationships/slideLayout" Target="../slideLayouts/slideLayout32.xml"/><Relationship Id="rId19" Type="http://schemas.openxmlformats.org/officeDocument/2006/relationships/slideLayout" Target="../slideLayouts/slideLayout41.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slideLayout" Target="../slideLayouts/slideLayout3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9.xml"/><Relationship Id="rId13" Type="http://schemas.openxmlformats.org/officeDocument/2006/relationships/theme" Target="../theme/theme3.xml"/><Relationship Id="rId3" Type="http://schemas.openxmlformats.org/officeDocument/2006/relationships/slideLayout" Target="../slideLayouts/slideLayout44.xml"/><Relationship Id="rId7" Type="http://schemas.openxmlformats.org/officeDocument/2006/relationships/slideLayout" Target="../slideLayouts/slideLayout48.xml"/><Relationship Id="rId12" Type="http://schemas.openxmlformats.org/officeDocument/2006/relationships/slideLayout" Target="../slideLayouts/slideLayout53.xml"/><Relationship Id="rId2" Type="http://schemas.openxmlformats.org/officeDocument/2006/relationships/slideLayout" Target="../slideLayouts/slideLayout43.xml"/><Relationship Id="rId1" Type="http://schemas.openxmlformats.org/officeDocument/2006/relationships/slideLayout" Target="../slideLayouts/slideLayout42.xml"/><Relationship Id="rId6" Type="http://schemas.openxmlformats.org/officeDocument/2006/relationships/slideLayout" Target="../slideLayouts/slideLayout47.xml"/><Relationship Id="rId11" Type="http://schemas.openxmlformats.org/officeDocument/2006/relationships/slideLayout" Target="../slideLayouts/slideLayout52.xml"/><Relationship Id="rId5" Type="http://schemas.openxmlformats.org/officeDocument/2006/relationships/slideLayout" Target="../slideLayouts/slideLayout46.xml"/><Relationship Id="rId10" Type="http://schemas.openxmlformats.org/officeDocument/2006/relationships/slideLayout" Target="../slideLayouts/slideLayout51.xml"/><Relationship Id="rId4" Type="http://schemas.openxmlformats.org/officeDocument/2006/relationships/slideLayout" Target="../slideLayouts/slideLayout45.xml"/><Relationship Id="rId9" Type="http://schemas.openxmlformats.org/officeDocument/2006/relationships/slideLayout" Target="../slideLayouts/slideLayout5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 name="Title Placeholder 7"/>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9" name="Text Placeholder 8"/>
          <p:cNvSpPr>
            <a:spLocks noGrp="1"/>
          </p:cNvSpPr>
          <p:nvPr>
            <p:ph type="body" idx="1"/>
          </p:nvPr>
        </p:nvSpPr>
        <p:spPr>
          <a:xfrm>
            <a:off x="628650" y="1370013"/>
            <a:ext cx="7886700" cy="2919885"/>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10" name="Abertawe_Swansea NHS Health Board WHITE.tif" descr="Abertawe_Swansea NHS Health Board WHITE.tif"/>
          <p:cNvPicPr>
            <a:picLocks noChangeAspect="1"/>
          </p:cNvPicPr>
          <p:nvPr userDrawn="1"/>
        </p:nvPicPr>
        <p:blipFill>
          <a:blip r:embed="rId24"/>
          <a:stretch>
            <a:fillRect/>
          </a:stretch>
        </p:blipFill>
        <p:spPr>
          <a:xfrm>
            <a:off x="7286018" y="4613756"/>
            <a:ext cx="1613773" cy="411970"/>
          </a:xfrm>
          <a:prstGeom prst="rect">
            <a:avLst/>
          </a:prstGeom>
          <a:ln w="12700">
            <a:miter lim="400000"/>
          </a:ln>
        </p:spPr>
      </p:pic>
      <p:sp>
        <p:nvSpPr>
          <p:cNvPr id="3" name="Footer Placeholder 10">
            <a:extLst>
              <a:ext uri="{FF2B5EF4-FFF2-40B4-BE49-F238E27FC236}">
                <a16:creationId xmlns:a16="http://schemas.microsoft.com/office/drawing/2014/main" id="{61054A9B-1782-F19C-3B7D-F39A4CE05348}"/>
              </a:ext>
            </a:extLst>
          </p:cNvPr>
          <p:cNvSpPr>
            <a:spLocks noGrp="1"/>
          </p:cNvSpPr>
          <p:nvPr>
            <p:ph type="ftr" sz="quarter" idx="3"/>
          </p:nvPr>
        </p:nvSpPr>
        <p:spPr>
          <a:xfrm>
            <a:off x="2071694" y="4682422"/>
            <a:ext cx="5000612" cy="274637"/>
          </a:xfrm>
          <a:prstGeom prst="rect">
            <a:avLst/>
          </a:prstGeom>
        </p:spPr>
        <p:txBody>
          <a:bodyPr vert="horz" lIns="91440" tIns="45720" rIns="91440" bIns="45720" rtlCol="0" anchor="ctr"/>
          <a:lstStyle>
            <a:lvl1pPr algn="l">
              <a:defRPr sz="1800" b="0">
                <a:solidFill>
                  <a:srgbClr val="1F355E"/>
                </a:solidFill>
                <a:latin typeface="Arial Black" panose="020B0A04020102020204" pitchFamily="34" charset="0"/>
              </a:defRPr>
            </a:lvl1pPr>
          </a:lstStyle>
          <a:p>
            <a:r>
              <a:rPr lang="en-GB"/>
              <a:t>Digitally Enabling The One Bay Way</a:t>
            </a:r>
          </a:p>
        </p:txBody>
      </p:sp>
    </p:spTree>
  </p:cSld>
  <p:clrMap bg1="lt1" tx1="dk1" bg2="lt2" tx2="dk2" accent1="accent1" accent2="accent2" accent3="accent3" accent4="accent4" accent5="accent5" accent6="accent6" hlink="hlink" folHlink="folHlink"/>
  <p:sldLayoutIdLst>
    <p:sldLayoutId id="2147483677" r:id="rId1"/>
    <p:sldLayoutId id="2147483678" r:id="rId2"/>
    <p:sldLayoutId id="2147483722" r:id="rId3"/>
    <p:sldLayoutId id="2147483661" r:id="rId4"/>
    <p:sldLayoutId id="2147483662" r:id="rId5"/>
    <p:sldLayoutId id="2147483663" r:id="rId6"/>
    <p:sldLayoutId id="2147483664" r:id="rId7"/>
    <p:sldLayoutId id="2147483667" r:id="rId8"/>
    <p:sldLayoutId id="2147483665" r:id="rId9"/>
    <p:sldLayoutId id="2147483666" r:id="rId10"/>
    <p:sldLayoutId id="2147483673" r:id="rId11"/>
    <p:sldLayoutId id="2147483668" r:id="rId12"/>
    <p:sldLayoutId id="2147483669" r:id="rId13"/>
    <p:sldLayoutId id="2147483675" r:id="rId14"/>
    <p:sldLayoutId id="2147483680" r:id="rId15"/>
    <p:sldLayoutId id="2147483670" r:id="rId16"/>
    <p:sldLayoutId id="2147483671" r:id="rId17"/>
    <p:sldLayoutId id="2147483672" r:id="rId18"/>
    <p:sldLayoutId id="2147483674" r:id="rId19"/>
    <p:sldLayoutId id="2147483676" r:id="rId20"/>
    <p:sldLayoutId id="2147483679" r:id="rId21"/>
    <p:sldLayoutId id="2147483764" r:id="rId22"/>
  </p:sldLayoutIdLst>
  <p:transition spd="med"/>
  <p:hf sldNum="0" hdr="0" dt="0"/>
  <p:txStyles>
    <p:titleStyle>
      <a:lvl1pPr marL="0" marR="0" indent="0" algn="l" defTabSz="309563" rtl="0" latinLnBrk="0">
        <a:lnSpc>
          <a:spcPct val="100000"/>
        </a:lnSpc>
        <a:spcBef>
          <a:spcPts val="0"/>
        </a:spcBef>
        <a:spcAft>
          <a:spcPts val="0"/>
        </a:spcAft>
        <a:buClrTx/>
        <a:buSzTx/>
        <a:buFontTx/>
        <a:buNone/>
        <a:tabLst/>
        <a:defRPr sz="2400" b="0" i="0" u="none" strike="noStrike" cap="none" spc="0" baseline="0">
          <a:solidFill>
            <a:srgbClr val="1F355E"/>
          </a:solidFill>
          <a:uFillTx/>
          <a:latin typeface="Arial Black" panose="020B0A04020102020204" pitchFamily="34" charset="0"/>
          <a:ea typeface="+mn-ea"/>
          <a:cs typeface="+mn-cs"/>
          <a:sym typeface="Helvetica Neue Medium"/>
        </a:defRPr>
      </a:lvl1pPr>
      <a:lvl2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2pPr>
      <a:lvl3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3pPr>
      <a:lvl4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4pPr>
      <a:lvl5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5pPr>
      <a:lvl6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6pPr>
      <a:lvl7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7pPr>
      <a:lvl8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8pPr>
      <a:lvl9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9pPr>
    </p:titleStyle>
    <p:bodyStyle>
      <a:lvl1pPr marL="238125" marR="0" indent="-238125" algn="l" defTabSz="309563" latinLnBrk="0">
        <a:lnSpc>
          <a:spcPct val="100000"/>
        </a:lnSpc>
        <a:spcBef>
          <a:spcPts val="2213"/>
        </a:spcBef>
        <a:spcAft>
          <a:spcPts val="0"/>
        </a:spcAft>
        <a:buClrTx/>
        <a:buSzPct val="125000"/>
        <a:buFontTx/>
        <a:buChar char="•"/>
        <a:tabLst/>
        <a:defRPr sz="1800" b="0" i="0" u="none" strike="noStrike" cap="none" spc="0" baseline="0">
          <a:solidFill>
            <a:srgbClr val="1F355E"/>
          </a:solidFill>
          <a:uFillTx/>
          <a:latin typeface="Arial Black" panose="020B0A04020102020204" pitchFamily="34" charset="0"/>
          <a:ea typeface="Arial Black" panose="020B0A04020102020204" pitchFamily="34" charset="0"/>
          <a:cs typeface="Arial" panose="020B0604020202020204" pitchFamily="34" charset="0"/>
          <a:sym typeface="Helvetica Neue"/>
        </a:defRPr>
      </a:lvl1pPr>
      <a:lvl2pPr marL="476250" marR="0" indent="-238125" algn="l" defTabSz="309563" latinLnBrk="0">
        <a:lnSpc>
          <a:spcPct val="100000"/>
        </a:lnSpc>
        <a:spcBef>
          <a:spcPts val="2213"/>
        </a:spcBef>
        <a:spcAft>
          <a:spcPts val="0"/>
        </a:spcAft>
        <a:buClrTx/>
        <a:buSzPct val="125000"/>
        <a:buFontTx/>
        <a:buChar char="•"/>
        <a:tabLst/>
        <a:defRPr sz="1800" b="0" i="0" u="none" strike="noStrike" cap="none" spc="0" baseline="0">
          <a:solidFill>
            <a:srgbClr val="1F355E"/>
          </a:solidFill>
          <a:uFillTx/>
          <a:latin typeface="Arial Black" panose="020B0A04020102020204" pitchFamily="34" charset="0"/>
          <a:ea typeface="Arial Black" panose="020B0A04020102020204" pitchFamily="34" charset="0"/>
          <a:cs typeface="Arial" panose="020B0604020202020204" pitchFamily="34" charset="0"/>
          <a:sym typeface="Helvetica Neue"/>
        </a:defRPr>
      </a:lvl2pPr>
      <a:lvl3pPr marL="714375" marR="0" indent="-238125" algn="l" defTabSz="309563" latinLnBrk="0">
        <a:lnSpc>
          <a:spcPct val="100000"/>
        </a:lnSpc>
        <a:spcBef>
          <a:spcPts val="2213"/>
        </a:spcBef>
        <a:spcAft>
          <a:spcPts val="0"/>
        </a:spcAft>
        <a:buClrTx/>
        <a:buSzPct val="125000"/>
        <a:buFontTx/>
        <a:buChar char="•"/>
        <a:tabLst/>
        <a:defRPr sz="1800" b="0" i="0" u="none" strike="noStrike" cap="none" spc="0" baseline="0">
          <a:solidFill>
            <a:srgbClr val="1F355E"/>
          </a:solidFill>
          <a:uFillTx/>
          <a:latin typeface="Arial Black" panose="020B0A04020102020204" pitchFamily="34" charset="0"/>
          <a:ea typeface="Arial Black" panose="020B0A04020102020204" pitchFamily="34" charset="0"/>
          <a:cs typeface="Arial" panose="020B0604020202020204" pitchFamily="34" charset="0"/>
          <a:sym typeface="Helvetica Neue"/>
        </a:defRPr>
      </a:lvl3pPr>
      <a:lvl4pPr marL="952500" marR="0" indent="-238125" algn="l" defTabSz="309563" latinLnBrk="0">
        <a:lnSpc>
          <a:spcPct val="100000"/>
        </a:lnSpc>
        <a:spcBef>
          <a:spcPts val="2213"/>
        </a:spcBef>
        <a:spcAft>
          <a:spcPts val="0"/>
        </a:spcAft>
        <a:buClrTx/>
        <a:buSzPct val="125000"/>
        <a:buFontTx/>
        <a:buChar char="•"/>
        <a:tabLst/>
        <a:defRPr sz="1800" b="0" i="0" u="none" strike="noStrike" cap="none" spc="0" baseline="0">
          <a:solidFill>
            <a:srgbClr val="1F355E"/>
          </a:solidFill>
          <a:uFillTx/>
          <a:latin typeface="Arial Black" panose="020B0A04020102020204" pitchFamily="34" charset="0"/>
          <a:ea typeface="Arial Black" panose="020B0A04020102020204" pitchFamily="34" charset="0"/>
          <a:cs typeface="Arial" panose="020B0604020202020204" pitchFamily="34" charset="0"/>
          <a:sym typeface="Helvetica Neue"/>
        </a:defRPr>
      </a:lvl4pPr>
      <a:lvl5pPr marL="1190625" marR="0" indent="-238125" algn="l" defTabSz="309563" latinLnBrk="0">
        <a:lnSpc>
          <a:spcPct val="100000"/>
        </a:lnSpc>
        <a:spcBef>
          <a:spcPts val="2213"/>
        </a:spcBef>
        <a:spcAft>
          <a:spcPts val="0"/>
        </a:spcAft>
        <a:buClrTx/>
        <a:buSzPct val="125000"/>
        <a:buFontTx/>
        <a:buChar char="•"/>
        <a:tabLst/>
        <a:defRPr sz="1800" b="0" i="0" u="none" strike="noStrike" cap="none" spc="0" baseline="0">
          <a:solidFill>
            <a:srgbClr val="1F355E"/>
          </a:solidFill>
          <a:uFillTx/>
          <a:latin typeface="Arial Black" panose="020B0A04020102020204" pitchFamily="34" charset="0"/>
          <a:ea typeface="Arial Black" panose="020B0A04020102020204" pitchFamily="34" charset="0"/>
          <a:cs typeface="Arial" panose="020B0604020202020204" pitchFamily="34" charset="0"/>
          <a:sym typeface="Helvetica Neue"/>
        </a:defRPr>
      </a:lvl5pPr>
      <a:lvl6pPr marL="1428750" marR="0" indent="-238125" algn="l" defTabSz="309563" latinLnBrk="0">
        <a:lnSpc>
          <a:spcPct val="100000"/>
        </a:lnSpc>
        <a:spcBef>
          <a:spcPts val="2213"/>
        </a:spcBef>
        <a:spcAft>
          <a:spcPts val="0"/>
        </a:spcAft>
        <a:buClrTx/>
        <a:buSzPct val="125000"/>
        <a:buFontTx/>
        <a:buChar char="•"/>
        <a:tabLst/>
        <a:defRPr sz="1950" b="0" i="0" u="none" strike="noStrike" cap="none" spc="0" baseline="0">
          <a:solidFill>
            <a:srgbClr val="000000"/>
          </a:solidFill>
          <a:uFillTx/>
          <a:latin typeface="Helvetica Neue"/>
          <a:ea typeface="Helvetica Neue"/>
          <a:cs typeface="Helvetica Neue"/>
          <a:sym typeface="Helvetica Neue"/>
        </a:defRPr>
      </a:lvl6pPr>
      <a:lvl7pPr marL="1666875" marR="0" indent="-238125" algn="l" defTabSz="309563" latinLnBrk="0">
        <a:lnSpc>
          <a:spcPct val="100000"/>
        </a:lnSpc>
        <a:spcBef>
          <a:spcPts val="2213"/>
        </a:spcBef>
        <a:spcAft>
          <a:spcPts val="0"/>
        </a:spcAft>
        <a:buClrTx/>
        <a:buSzPct val="125000"/>
        <a:buFontTx/>
        <a:buChar char="•"/>
        <a:tabLst/>
        <a:defRPr sz="1950" b="0" i="0" u="none" strike="noStrike" cap="none" spc="0" baseline="0">
          <a:solidFill>
            <a:srgbClr val="000000"/>
          </a:solidFill>
          <a:uFillTx/>
          <a:latin typeface="Helvetica Neue"/>
          <a:ea typeface="Helvetica Neue"/>
          <a:cs typeface="Helvetica Neue"/>
          <a:sym typeface="Helvetica Neue"/>
        </a:defRPr>
      </a:lvl7pPr>
      <a:lvl8pPr marL="1905000" marR="0" indent="-238125" algn="l" defTabSz="309563" latinLnBrk="0">
        <a:lnSpc>
          <a:spcPct val="100000"/>
        </a:lnSpc>
        <a:spcBef>
          <a:spcPts val="2213"/>
        </a:spcBef>
        <a:spcAft>
          <a:spcPts val="0"/>
        </a:spcAft>
        <a:buClrTx/>
        <a:buSzPct val="125000"/>
        <a:buFontTx/>
        <a:buChar char="•"/>
        <a:tabLst/>
        <a:defRPr sz="1950" b="0" i="0" u="none" strike="noStrike" cap="none" spc="0" baseline="0">
          <a:solidFill>
            <a:srgbClr val="000000"/>
          </a:solidFill>
          <a:uFillTx/>
          <a:latin typeface="Helvetica Neue"/>
          <a:ea typeface="Helvetica Neue"/>
          <a:cs typeface="Helvetica Neue"/>
          <a:sym typeface="Helvetica Neue"/>
        </a:defRPr>
      </a:lvl8pPr>
      <a:lvl9pPr marL="2143125" marR="0" indent="-238125" algn="l" defTabSz="309563" latinLnBrk="0">
        <a:lnSpc>
          <a:spcPct val="100000"/>
        </a:lnSpc>
        <a:spcBef>
          <a:spcPts val="2213"/>
        </a:spcBef>
        <a:spcAft>
          <a:spcPts val="0"/>
        </a:spcAft>
        <a:buClrTx/>
        <a:buSzPct val="125000"/>
        <a:buFontTx/>
        <a:buChar char="•"/>
        <a:tabLst/>
        <a:defRPr sz="1950" b="0" i="0" u="none" strike="noStrike" cap="none" spc="0" baseline="0">
          <a:solidFill>
            <a:srgbClr val="000000"/>
          </a:solidFill>
          <a:uFillTx/>
          <a:latin typeface="Helvetica Neue"/>
          <a:ea typeface="Helvetica Neue"/>
          <a:cs typeface="Helvetica Neue"/>
          <a:sym typeface="Helvetica Neue"/>
        </a:defRPr>
      </a:lvl9pPr>
    </p:bodyStyle>
    <p:otherStyle>
      <a:lvl1pPr marL="0" marR="0" indent="0"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1pPr>
      <a:lvl2pPr marL="0" marR="0" indent="85725"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2pPr>
      <a:lvl3pPr marL="0" marR="0" indent="171450"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3pPr>
      <a:lvl4pPr marL="0" marR="0" indent="257175"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4pPr>
      <a:lvl5pPr marL="0" marR="0" indent="342900"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5pPr>
      <a:lvl6pPr marL="0" marR="0" indent="428625"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6pPr>
      <a:lvl7pPr marL="0" marR="0" indent="514350"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7pPr>
      <a:lvl8pPr marL="0" marR="0" indent="600075"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8pPr>
      <a:lvl9pPr marL="0" marR="0" indent="685800"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8" name="Title Placeholder 7"/>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9" name="Text Placeholder 8"/>
          <p:cNvSpPr>
            <a:spLocks noGrp="1"/>
          </p:cNvSpPr>
          <p:nvPr>
            <p:ph type="body" idx="1"/>
          </p:nvPr>
        </p:nvSpPr>
        <p:spPr>
          <a:xfrm>
            <a:off x="628650" y="1370013"/>
            <a:ext cx="7886700" cy="2919885"/>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4" name="Picture 3">
            <a:extLst>
              <a:ext uri="{FF2B5EF4-FFF2-40B4-BE49-F238E27FC236}">
                <a16:creationId xmlns:a16="http://schemas.microsoft.com/office/drawing/2014/main" id="{AC3466C5-FA5A-99B4-B21F-2F19347DEFA5}"/>
              </a:ext>
            </a:extLst>
          </p:cNvPr>
          <p:cNvPicPr>
            <a:picLocks noChangeAspect="1"/>
          </p:cNvPicPr>
          <p:nvPr userDrawn="1"/>
        </p:nvPicPr>
        <p:blipFill>
          <a:blip r:embed="rId21"/>
          <a:stretch>
            <a:fillRect/>
          </a:stretch>
        </p:blipFill>
        <p:spPr>
          <a:xfrm>
            <a:off x="175986" y="4629038"/>
            <a:ext cx="1214664" cy="375442"/>
          </a:xfrm>
          <a:prstGeom prst="rect">
            <a:avLst/>
          </a:prstGeom>
        </p:spPr>
      </p:pic>
      <p:sp>
        <p:nvSpPr>
          <p:cNvPr id="5" name="Footer Placeholder 10">
            <a:extLst>
              <a:ext uri="{FF2B5EF4-FFF2-40B4-BE49-F238E27FC236}">
                <a16:creationId xmlns:a16="http://schemas.microsoft.com/office/drawing/2014/main" id="{E1632803-48EE-A375-6077-8712B4DAC185}"/>
              </a:ext>
            </a:extLst>
          </p:cNvPr>
          <p:cNvSpPr>
            <a:spLocks noGrp="1"/>
          </p:cNvSpPr>
          <p:nvPr>
            <p:ph type="ftr" sz="quarter" idx="3"/>
          </p:nvPr>
        </p:nvSpPr>
        <p:spPr>
          <a:xfrm>
            <a:off x="2201779" y="4629038"/>
            <a:ext cx="4740441" cy="375442"/>
          </a:xfrm>
          <a:prstGeom prst="rect">
            <a:avLst/>
          </a:prstGeom>
        </p:spPr>
        <p:txBody>
          <a:bodyPr vert="horz" lIns="91440" tIns="45720" rIns="91440" bIns="45720" rtlCol="0" anchor="ctr"/>
          <a:lstStyle>
            <a:lvl1pPr algn="ctr">
              <a:defRPr sz="1800" b="0">
                <a:solidFill>
                  <a:srgbClr val="1F355E"/>
                </a:solidFill>
                <a:latin typeface="Arial Black" panose="020B0A04020102020204" pitchFamily="34" charset="0"/>
              </a:defRPr>
            </a:lvl1pPr>
          </a:lstStyle>
          <a:p>
            <a:r>
              <a:rPr lang="en-GB"/>
              <a:t>Digitally Enabling </a:t>
            </a:r>
            <a:r>
              <a:rPr lang="en-US"/>
              <a:t>the One Bay Way</a:t>
            </a:r>
          </a:p>
        </p:txBody>
      </p:sp>
    </p:spTree>
    <p:extLst>
      <p:ext uri="{BB962C8B-B14F-4D97-AF65-F5344CB8AC3E}">
        <p14:creationId xmlns:p14="http://schemas.microsoft.com/office/powerpoint/2010/main" val="4245407934"/>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 id="2147483714" r:id="rId12"/>
    <p:sldLayoutId id="2147483715" r:id="rId13"/>
    <p:sldLayoutId id="2147483716" r:id="rId14"/>
    <p:sldLayoutId id="2147483717" r:id="rId15"/>
    <p:sldLayoutId id="2147483718" r:id="rId16"/>
    <p:sldLayoutId id="2147483719" r:id="rId17"/>
    <p:sldLayoutId id="2147483720" r:id="rId18"/>
    <p:sldLayoutId id="2147483721" r:id="rId19"/>
  </p:sldLayoutIdLst>
  <p:transition spd="med"/>
  <p:hf sldNum="0" hdr="0" dt="0"/>
  <p:txStyles>
    <p:titleStyle>
      <a:lvl1pPr marL="0" marR="0" indent="0" algn="l" defTabSz="309563" rtl="0" latinLnBrk="0">
        <a:lnSpc>
          <a:spcPct val="100000"/>
        </a:lnSpc>
        <a:spcBef>
          <a:spcPts val="0"/>
        </a:spcBef>
        <a:spcAft>
          <a:spcPts val="0"/>
        </a:spcAft>
        <a:buClrTx/>
        <a:buSzTx/>
        <a:buFontTx/>
        <a:buNone/>
        <a:tabLst/>
        <a:defRPr sz="3200" b="0" i="0" u="none" strike="noStrike" cap="none" spc="0" baseline="0">
          <a:solidFill>
            <a:srgbClr val="1F355E"/>
          </a:solidFill>
          <a:uFillTx/>
          <a:latin typeface="Arial Black" panose="020B0A04020102020204" pitchFamily="34" charset="0"/>
          <a:ea typeface="+mn-ea"/>
          <a:cs typeface="+mn-cs"/>
          <a:sym typeface="Helvetica Neue Medium"/>
        </a:defRPr>
      </a:lvl1pPr>
      <a:lvl2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2pPr>
      <a:lvl3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3pPr>
      <a:lvl4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4pPr>
      <a:lvl5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5pPr>
      <a:lvl6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6pPr>
      <a:lvl7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7pPr>
      <a:lvl8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8pPr>
      <a:lvl9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9pPr>
    </p:titleStyle>
    <p:bodyStyle>
      <a:lvl1pPr marL="238125" marR="0" indent="-238125" algn="l" defTabSz="309563" latinLnBrk="0">
        <a:lnSpc>
          <a:spcPct val="100000"/>
        </a:lnSpc>
        <a:spcBef>
          <a:spcPts val="2213"/>
        </a:spcBef>
        <a:spcAft>
          <a:spcPts val="0"/>
        </a:spcAft>
        <a:buClrTx/>
        <a:buSzPct val="125000"/>
        <a:buFontTx/>
        <a:buChar char="•"/>
        <a:tabLst/>
        <a:defRPr sz="1800" b="0" i="0" u="none" strike="noStrike" cap="none" spc="0" baseline="0">
          <a:solidFill>
            <a:srgbClr val="1F355E"/>
          </a:solidFill>
          <a:uFillTx/>
          <a:latin typeface="Arial Black" panose="020B0A04020102020204" pitchFamily="34" charset="0"/>
          <a:ea typeface="Arial Black" panose="020B0A04020102020204" pitchFamily="34" charset="0"/>
          <a:cs typeface="Arial" panose="020B0604020202020204" pitchFamily="34" charset="0"/>
          <a:sym typeface="Helvetica Neue"/>
        </a:defRPr>
      </a:lvl1pPr>
      <a:lvl2pPr marL="476250" marR="0" indent="-238125" algn="l" defTabSz="309563" latinLnBrk="0">
        <a:lnSpc>
          <a:spcPct val="100000"/>
        </a:lnSpc>
        <a:spcBef>
          <a:spcPts val="2213"/>
        </a:spcBef>
        <a:spcAft>
          <a:spcPts val="0"/>
        </a:spcAft>
        <a:buClrTx/>
        <a:buSzPct val="125000"/>
        <a:buFontTx/>
        <a:buChar char="•"/>
        <a:tabLst/>
        <a:defRPr sz="1800" b="0" i="0" u="none" strike="noStrike" cap="none" spc="0" baseline="0">
          <a:solidFill>
            <a:srgbClr val="1F355E"/>
          </a:solidFill>
          <a:uFillTx/>
          <a:latin typeface="Arial Black" panose="020B0A04020102020204" pitchFamily="34" charset="0"/>
          <a:ea typeface="Arial Black" panose="020B0A04020102020204" pitchFamily="34" charset="0"/>
          <a:cs typeface="Arial" panose="020B0604020202020204" pitchFamily="34" charset="0"/>
          <a:sym typeface="Helvetica Neue"/>
        </a:defRPr>
      </a:lvl2pPr>
      <a:lvl3pPr marL="714375" marR="0" indent="-238125" algn="l" defTabSz="309563" latinLnBrk="0">
        <a:lnSpc>
          <a:spcPct val="100000"/>
        </a:lnSpc>
        <a:spcBef>
          <a:spcPts val="2213"/>
        </a:spcBef>
        <a:spcAft>
          <a:spcPts val="0"/>
        </a:spcAft>
        <a:buClrTx/>
        <a:buSzPct val="125000"/>
        <a:buFontTx/>
        <a:buChar char="•"/>
        <a:tabLst/>
        <a:defRPr sz="1800" b="0" i="0" u="none" strike="noStrike" cap="none" spc="0" baseline="0">
          <a:solidFill>
            <a:srgbClr val="1F355E"/>
          </a:solidFill>
          <a:uFillTx/>
          <a:latin typeface="Arial Black" panose="020B0A04020102020204" pitchFamily="34" charset="0"/>
          <a:ea typeface="Arial Black" panose="020B0A04020102020204" pitchFamily="34" charset="0"/>
          <a:cs typeface="Arial" panose="020B0604020202020204" pitchFamily="34" charset="0"/>
          <a:sym typeface="Helvetica Neue"/>
        </a:defRPr>
      </a:lvl3pPr>
      <a:lvl4pPr marL="952500" marR="0" indent="-238125" algn="l" defTabSz="309563" latinLnBrk="0">
        <a:lnSpc>
          <a:spcPct val="100000"/>
        </a:lnSpc>
        <a:spcBef>
          <a:spcPts val="2213"/>
        </a:spcBef>
        <a:spcAft>
          <a:spcPts val="0"/>
        </a:spcAft>
        <a:buClrTx/>
        <a:buSzPct val="125000"/>
        <a:buFontTx/>
        <a:buChar char="•"/>
        <a:tabLst/>
        <a:defRPr sz="1800" b="0" i="0" u="none" strike="noStrike" cap="none" spc="0" baseline="0">
          <a:solidFill>
            <a:srgbClr val="1F355E"/>
          </a:solidFill>
          <a:uFillTx/>
          <a:latin typeface="Arial Black" panose="020B0A04020102020204" pitchFamily="34" charset="0"/>
          <a:ea typeface="Arial Black" panose="020B0A04020102020204" pitchFamily="34" charset="0"/>
          <a:cs typeface="Arial" panose="020B0604020202020204" pitchFamily="34" charset="0"/>
          <a:sym typeface="Helvetica Neue"/>
        </a:defRPr>
      </a:lvl4pPr>
      <a:lvl5pPr marL="1190625" marR="0" indent="-238125" algn="l" defTabSz="309563" latinLnBrk="0">
        <a:lnSpc>
          <a:spcPct val="100000"/>
        </a:lnSpc>
        <a:spcBef>
          <a:spcPts val="2213"/>
        </a:spcBef>
        <a:spcAft>
          <a:spcPts val="0"/>
        </a:spcAft>
        <a:buClrTx/>
        <a:buSzPct val="125000"/>
        <a:buFontTx/>
        <a:buChar char="•"/>
        <a:tabLst/>
        <a:defRPr sz="1800" b="0" i="0" u="none" strike="noStrike" cap="none" spc="0" baseline="0">
          <a:solidFill>
            <a:srgbClr val="1F355E"/>
          </a:solidFill>
          <a:uFillTx/>
          <a:latin typeface="Arial Black" panose="020B0A04020102020204" pitchFamily="34" charset="0"/>
          <a:ea typeface="Arial Black" panose="020B0A04020102020204" pitchFamily="34" charset="0"/>
          <a:cs typeface="Arial" panose="020B0604020202020204" pitchFamily="34" charset="0"/>
          <a:sym typeface="Helvetica Neue"/>
        </a:defRPr>
      </a:lvl5pPr>
      <a:lvl6pPr marL="1428750" marR="0" indent="-238125" algn="l" defTabSz="309563" latinLnBrk="0">
        <a:lnSpc>
          <a:spcPct val="100000"/>
        </a:lnSpc>
        <a:spcBef>
          <a:spcPts val="2213"/>
        </a:spcBef>
        <a:spcAft>
          <a:spcPts val="0"/>
        </a:spcAft>
        <a:buClrTx/>
        <a:buSzPct val="125000"/>
        <a:buFontTx/>
        <a:buChar char="•"/>
        <a:tabLst/>
        <a:defRPr sz="1950" b="0" i="0" u="none" strike="noStrike" cap="none" spc="0" baseline="0">
          <a:solidFill>
            <a:srgbClr val="000000"/>
          </a:solidFill>
          <a:uFillTx/>
          <a:latin typeface="Helvetica Neue"/>
          <a:ea typeface="Helvetica Neue"/>
          <a:cs typeface="Helvetica Neue"/>
          <a:sym typeface="Helvetica Neue"/>
        </a:defRPr>
      </a:lvl6pPr>
      <a:lvl7pPr marL="1666875" marR="0" indent="-238125" algn="l" defTabSz="309563" latinLnBrk="0">
        <a:lnSpc>
          <a:spcPct val="100000"/>
        </a:lnSpc>
        <a:spcBef>
          <a:spcPts val="2213"/>
        </a:spcBef>
        <a:spcAft>
          <a:spcPts val="0"/>
        </a:spcAft>
        <a:buClrTx/>
        <a:buSzPct val="125000"/>
        <a:buFontTx/>
        <a:buChar char="•"/>
        <a:tabLst/>
        <a:defRPr sz="1950" b="0" i="0" u="none" strike="noStrike" cap="none" spc="0" baseline="0">
          <a:solidFill>
            <a:srgbClr val="000000"/>
          </a:solidFill>
          <a:uFillTx/>
          <a:latin typeface="Helvetica Neue"/>
          <a:ea typeface="Helvetica Neue"/>
          <a:cs typeface="Helvetica Neue"/>
          <a:sym typeface="Helvetica Neue"/>
        </a:defRPr>
      </a:lvl7pPr>
      <a:lvl8pPr marL="1905000" marR="0" indent="-238125" algn="l" defTabSz="309563" latinLnBrk="0">
        <a:lnSpc>
          <a:spcPct val="100000"/>
        </a:lnSpc>
        <a:spcBef>
          <a:spcPts val="2213"/>
        </a:spcBef>
        <a:spcAft>
          <a:spcPts val="0"/>
        </a:spcAft>
        <a:buClrTx/>
        <a:buSzPct val="125000"/>
        <a:buFontTx/>
        <a:buChar char="•"/>
        <a:tabLst/>
        <a:defRPr sz="1950" b="0" i="0" u="none" strike="noStrike" cap="none" spc="0" baseline="0">
          <a:solidFill>
            <a:srgbClr val="000000"/>
          </a:solidFill>
          <a:uFillTx/>
          <a:latin typeface="Helvetica Neue"/>
          <a:ea typeface="Helvetica Neue"/>
          <a:cs typeface="Helvetica Neue"/>
          <a:sym typeface="Helvetica Neue"/>
        </a:defRPr>
      </a:lvl8pPr>
      <a:lvl9pPr marL="2143125" marR="0" indent="-238125" algn="l" defTabSz="309563" latinLnBrk="0">
        <a:lnSpc>
          <a:spcPct val="100000"/>
        </a:lnSpc>
        <a:spcBef>
          <a:spcPts val="2213"/>
        </a:spcBef>
        <a:spcAft>
          <a:spcPts val="0"/>
        </a:spcAft>
        <a:buClrTx/>
        <a:buSzPct val="125000"/>
        <a:buFontTx/>
        <a:buChar char="•"/>
        <a:tabLst/>
        <a:defRPr sz="1950" b="0" i="0" u="none" strike="noStrike" cap="none" spc="0" baseline="0">
          <a:solidFill>
            <a:srgbClr val="000000"/>
          </a:solidFill>
          <a:uFillTx/>
          <a:latin typeface="Helvetica Neue"/>
          <a:ea typeface="Helvetica Neue"/>
          <a:cs typeface="Helvetica Neue"/>
          <a:sym typeface="Helvetica Neue"/>
        </a:defRPr>
      </a:lvl9pPr>
    </p:bodyStyle>
    <p:otherStyle>
      <a:lvl1pPr marL="0" marR="0" indent="0"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1pPr>
      <a:lvl2pPr marL="0" marR="0" indent="85725"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2pPr>
      <a:lvl3pPr marL="0" marR="0" indent="171450"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3pPr>
      <a:lvl4pPr marL="0" marR="0" indent="257175"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4pPr>
      <a:lvl5pPr marL="0" marR="0" indent="342900"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5pPr>
      <a:lvl6pPr marL="0" marR="0" indent="428625"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6pPr>
      <a:lvl7pPr marL="0" marR="0" indent="514350"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7pPr>
      <a:lvl8pPr marL="0" marR="0" indent="600075"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8pPr>
      <a:lvl9pPr marL="0" marR="0" indent="685800"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F17BEF9-1EC0-877E-4F6B-422874E9D8CD}"/>
              </a:ext>
            </a:extLst>
          </p:cNvPr>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7425461-6724-57DC-B602-2109FB7685FD}"/>
              </a:ext>
            </a:extLst>
          </p:cNvPr>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E5BD702-6EEC-ED61-FD7A-8F71577D56A4}"/>
              </a:ext>
            </a:extLst>
          </p:cNvPr>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82000"/>
                  </a:schemeClr>
                </a:solidFill>
              </a:defRPr>
            </a:lvl1pPr>
          </a:lstStyle>
          <a:p>
            <a:fld id="{CEE736B0-5308-45D4-AC87-5EDCFCA88257}" type="datetimeFigureOut">
              <a:rPr lang="en-GB" smtClean="0"/>
              <a:t>07/08/2024</a:t>
            </a:fld>
            <a:endParaRPr lang="en-GB"/>
          </a:p>
        </p:txBody>
      </p:sp>
      <p:sp>
        <p:nvSpPr>
          <p:cNvPr id="5" name="Footer Placeholder 4">
            <a:extLst>
              <a:ext uri="{FF2B5EF4-FFF2-40B4-BE49-F238E27FC236}">
                <a16:creationId xmlns:a16="http://schemas.microsoft.com/office/drawing/2014/main" id="{F41CB5B5-5D2B-A832-E14E-CB4009D6E556}"/>
              </a:ext>
            </a:extLst>
          </p:cNvPr>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59CD7D5B-D9AF-5C62-2D5A-29D104B480CE}"/>
              </a:ext>
            </a:extLst>
          </p:cNvPr>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82000"/>
                  </a:schemeClr>
                </a:solidFill>
              </a:defRPr>
            </a:lvl1pPr>
          </a:lstStyle>
          <a:p>
            <a:fld id="{78AEAC66-2514-429F-8502-8B4E65FB182F}" type="slidenum">
              <a:rPr lang="en-GB" smtClean="0"/>
              <a:t>‹#›</a:t>
            </a:fld>
            <a:endParaRPr lang="en-GB"/>
          </a:p>
        </p:txBody>
      </p:sp>
    </p:spTree>
    <p:extLst>
      <p:ext uri="{BB962C8B-B14F-4D97-AF65-F5344CB8AC3E}">
        <p14:creationId xmlns:p14="http://schemas.microsoft.com/office/powerpoint/2010/main" val="923593699"/>
      </p:ext>
    </p:extLst>
  </p:cSld>
  <p:clrMap bg1="lt1" tx1="dk1" bg2="lt2" tx2="dk2" accent1="accent1" accent2="accent2" accent3="accent3" accent4="accent4" accent5="accent5" accent6="accent6" hlink="hlink" folHlink="folHlink"/>
  <p:sldLayoutIdLst>
    <p:sldLayoutId id="2147483766" r:id="rId1"/>
    <p:sldLayoutId id="2147483767" r:id="rId2"/>
    <p:sldLayoutId id="2147483768" r:id="rId3"/>
    <p:sldLayoutId id="2147483769" r:id="rId4"/>
    <p:sldLayoutId id="2147483770" r:id="rId5"/>
    <p:sldLayoutId id="2147483771" r:id="rId6"/>
    <p:sldLayoutId id="2147483772" r:id="rId7"/>
    <p:sldLayoutId id="2147483773" r:id="rId8"/>
    <p:sldLayoutId id="2147483774" r:id="rId9"/>
    <p:sldLayoutId id="2147483775" r:id="rId10"/>
    <p:sldLayoutId id="2147483776" r:id="rId11"/>
    <p:sldLayoutId id="2147483777" r:id="rId1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2.xml"/><Relationship Id="rId4" Type="http://schemas.openxmlformats.org/officeDocument/2006/relationships/image" Target="../media/image6.emf"/></Relationships>
</file>

<file path=ppt/slides/_rels/slide10.xml.rels><?xml version="1.0" encoding="UTF-8" standalone="yes"?>
<Relationships xmlns="http://schemas.openxmlformats.org/package/2006/relationships"><Relationship Id="rId8" Type="http://schemas.openxmlformats.org/officeDocument/2006/relationships/image" Target="../media/image25.svg"/><Relationship Id="rId3" Type="http://schemas.openxmlformats.org/officeDocument/2006/relationships/image" Target="../media/image18.png"/><Relationship Id="rId7" Type="http://schemas.openxmlformats.org/officeDocument/2006/relationships/image" Target="../media/image24.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1.svg"/><Relationship Id="rId5" Type="http://schemas.openxmlformats.org/officeDocument/2006/relationships/image" Target="../media/image20.png"/><Relationship Id="rId10" Type="http://schemas.openxmlformats.org/officeDocument/2006/relationships/image" Target="../media/image27.svg"/><Relationship Id="rId4" Type="http://schemas.openxmlformats.org/officeDocument/2006/relationships/image" Target="../media/image19.svg"/><Relationship Id="rId9" Type="http://schemas.openxmlformats.org/officeDocument/2006/relationships/image" Target="../media/image2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chart" Target="../charts/chart14.xml"/><Relationship Id="rId2" Type="http://schemas.openxmlformats.org/officeDocument/2006/relationships/chart" Target="../charts/chart13.xml"/><Relationship Id="rId1" Type="http://schemas.openxmlformats.org/officeDocument/2006/relationships/slideLayout" Target="../slideLayouts/slideLayout8.xml"/><Relationship Id="rId5" Type="http://schemas.openxmlformats.org/officeDocument/2006/relationships/image" Target="../media/image29.svg"/><Relationship Id="rId4" Type="http://schemas.openxmlformats.org/officeDocument/2006/relationships/image" Target="../media/image28.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36.jpeg"/><Relationship Id="rId3" Type="http://schemas.openxmlformats.org/officeDocument/2006/relationships/image" Target="../media/image31.png"/><Relationship Id="rId7" Type="http://schemas.openxmlformats.org/officeDocument/2006/relationships/image" Target="../media/image35.png"/><Relationship Id="rId2" Type="http://schemas.openxmlformats.org/officeDocument/2006/relationships/image" Target="../media/image30.png"/><Relationship Id="rId1" Type="http://schemas.openxmlformats.org/officeDocument/2006/relationships/slideLayout" Target="../slideLayouts/slideLayout2.xml"/><Relationship Id="rId6" Type="http://schemas.openxmlformats.org/officeDocument/2006/relationships/image" Target="../media/image34.png"/><Relationship Id="rId11" Type="http://schemas.openxmlformats.org/officeDocument/2006/relationships/image" Target="../media/image39.png"/><Relationship Id="rId5" Type="http://schemas.openxmlformats.org/officeDocument/2006/relationships/image" Target="../media/image33.png"/><Relationship Id="rId10" Type="http://schemas.openxmlformats.org/officeDocument/2006/relationships/image" Target="../media/image38.jpeg"/><Relationship Id="rId4" Type="http://schemas.openxmlformats.org/officeDocument/2006/relationships/image" Target="../media/image32.png"/><Relationship Id="rId9" Type="http://schemas.openxmlformats.org/officeDocument/2006/relationships/image" Target="../media/image37.png"/></Relationships>
</file>

<file path=ppt/slides/_rels/slide17.xml.rels><?xml version="1.0" encoding="UTF-8" standalone="yes"?>
<Relationships xmlns="http://schemas.openxmlformats.org/package/2006/relationships"><Relationship Id="rId3" Type="http://schemas.openxmlformats.org/officeDocument/2006/relationships/image" Target="../media/image41.svg"/><Relationship Id="rId2" Type="http://schemas.openxmlformats.org/officeDocument/2006/relationships/image" Target="../media/image40.png"/><Relationship Id="rId1" Type="http://schemas.openxmlformats.org/officeDocument/2006/relationships/slideLayout" Target="../slideLayouts/slideLayout23.xml"/><Relationship Id="rId5" Type="http://schemas.openxmlformats.org/officeDocument/2006/relationships/image" Target="../media/image43.svg"/><Relationship Id="rId4" Type="http://schemas.openxmlformats.org/officeDocument/2006/relationships/image" Target="../media/image42.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image" Target="../media/image23.svg"/><Relationship Id="rId3" Type="http://schemas.openxmlformats.org/officeDocument/2006/relationships/image" Target="../media/image18.png"/><Relationship Id="rId7" Type="http://schemas.openxmlformats.org/officeDocument/2006/relationships/image" Target="../media/image22.png"/><Relationship Id="rId12" Type="http://schemas.openxmlformats.org/officeDocument/2006/relationships/image" Target="../media/image27.sv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21.svg"/><Relationship Id="rId11" Type="http://schemas.openxmlformats.org/officeDocument/2006/relationships/image" Target="../media/image26.png"/><Relationship Id="rId5" Type="http://schemas.openxmlformats.org/officeDocument/2006/relationships/image" Target="../media/image20.png"/><Relationship Id="rId10" Type="http://schemas.openxmlformats.org/officeDocument/2006/relationships/image" Target="../media/image25.svg"/><Relationship Id="rId4" Type="http://schemas.openxmlformats.org/officeDocument/2006/relationships/image" Target="../media/image19.svg"/><Relationship Id="rId9" Type="http://schemas.openxmlformats.org/officeDocument/2006/relationships/image" Target="../media/image24.png"/></Relationships>
</file>

<file path=ppt/slides/_rels/slide23.xml.rels><?xml version="1.0" encoding="UTF-8" standalone="yes"?>
<Relationships xmlns="http://schemas.openxmlformats.org/package/2006/relationships"><Relationship Id="rId8" Type="http://schemas.openxmlformats.org/officeDocument/2006/relationships/image" Target="../media/image50.png"/><Relationship Id="rId3" Type="http://schemas.openxmlformats.org/officeDocument/2006/relationships/image" Target="../media/image45.svg"/><Relationship Id="rId7" Type="http://schemas.openxmlformats.org/officeDocument/2006/relationships/image" Target="../media/image49.svg"/><Relationship Id="rId12" Type="http://schemas.openxmlformats.org/officeDocument/2006/relationships/image" Target="../media/image54.png"/><Relationship Id="rId2" Type="http://schemas.openxmlformats.org/officeDocument/2006/relationships/image" Target="../media/image44.png"/><Relationship Id="rId1" Type="http://schemas.openxmlformats.org/officeDocument/2006/relationships/slideLayout" Target="../slideLayouts/slideLayout2.xml"/><Relationship Id="rId6" Type="http://schemas.openxmlformats.org/officeDocument/2006/relationships/image" Target="../media/image48.png"/><Relationship Id="rId11" Type="http://schemas.openxmlformats.org/officeDocument/2006/relationships/image" Target="../media/image53.png"/><Relationship Id="rId5" Type="http://schemas.openxmlformats.org/officeDocument/2006/relationships/image" Target="../media/image47.svg"/><Relationship Id="rId10" Type="http://schemas.openxmlformats.org/officeDocument/2006/relationships/image" Target="../media/image52.png"/><Relationship Id="rId4" Type="http://schemas.openxmlformats.org/officeDocument/2006/relationships/image" Target="../media/image46.png"/><Relationship Id="rId9" Type="http://schemas.openxmlformats.org/officeDocument/2006/relationships/image" Target="../media/image51.png"/></Relationships>
</file>

<file path=ppt/slides/_rels/slide24.xml.rels><?xml version="1.0" encoding="UTF-8" standalone="yes"?>
<Relationships xmlns="http://schemas.openxmlformats.org/package/2006/relationships"><Relationship Id="rId3" Type="http://schemas.openxmlformats.org/officeDocument/2006/relationships/image" Target="../media/image55.svg"/><Relationship Id="rId7" Type="http://schemas.openxmlformats.org/officeDocument/2006/relationships/image" Target="../media/image59.svg"/><Relationship Id="rId2" Type="http://schemas.openxmlformats.org/officeDocument/2006/relationships/image" Target="../media/image28.png"/><Relationship Id="rId1" Type="http://schemas.openxmlformats.org/officeDocument/2006/relationships/slideLayout" Target="../slideLayouts/slideLayout2.xml"/><Relationship Id="rId6" Type="http://schemas.openxmlformats.org/officeDocument/2006/relationships/image" Target="../media/image58.png"/><Relationship Id="rId5" Type="http://schemas.openxmlformats.org/officeDocument/2006/relationships/image" Target="../media/image57.svg"/><Relationship Id="rId4" Type="http://schemas.openxmlformats.org/officeDocument/2006/relationships/image" Target="../media/image56.png"/></Relationships>
</file>

<file path=ppt/slides/_rels/slide25.xml.rels><?xml version="1.0" encoding="UTF-8" standalone="yes"?>
<Relationships xmlns="http://schemas.openxmlformats.org/package/2006/relationships"><Relationship Id="rId8" Type="http://schemas.openxmlformats.org/officeDocument/2006/relationships/image" Target="../media/image65.svg"/><Relationship Id="rId3" Type="http://schemas.openxmlformats.org/officeDocument/2006/relationships/image" Target="../media/image60.png"/><Relationship Id="rId7" Type="http://schemas.openxmlformats.org/officeDocument/2006/relationships/image" Target="../media/image64.png"/><Relationship Id="rId2" Type="http://schemas.openxmlformats.org/officeDocument/2006/relationships/notesSlide" Target="../notesSlides/notesSlide11.xml"/><Relationship Id="rId1" Type="http://schemas.openxmlformats.org/officeDocument/2006/relationships/slideLayout" Target="../slideLayouts/slideLayout8.xml"/><Relationship Id="rId6" Type="http://schemas.openxmlformats.org/officeDocument/2006/relationships/image" Target="../media/image63.svg"/><Relationship Id="rId5" Type="http://schemas.openxmlformats.org/officeDocument/2006/relationships/image" Target="../media/image62.png"/><Relationship Id="rId4" Type="http://schemas.openxmlformats.org/officeDocument/2006/relationships/image" Target="../media/image61.svg"/></Relationships>
</file>

<file path=ppt/slides/_rels/slide26.xml.rels><?xml version="1.0" encoding="UTF-8" standalone="yes"?>
<Relationships xmlns="http://schemas.openxmlformats.org/package/2006/relationships"><Relationship Id="rId8" Type="http://schemas.openxmlformats.org/officeDocument/2006/relationships/image" Target="../media/image69.svg"/><Relationship Id="rId13" Type="http://schemas.openxmlformats.org/officeDocument/2006/relationships/image" Target="../media/image74.png"/><Relationship Id="rId3" Type="http://schemas.openxmlformats.org/officeDocument/2006/relationships/image" Target="../media/image28.png"/><Relationship Id="rId7" Type="http://schemas.openxmlformats.org/officeDocument/2006/relationships/image" Target="../media/image68.png"/><Relationship Id="rId12" Type="http://schemas.openxmlformats.org/officeDocument/2006/relationships/image" Target="../media/image73.svg"/><Relationship Id="rId2" Type="http://schemas.openxmlformats.org/officeDocument/2006/relationships/notesSlide" Target="../notesSlides/notesSlide12.xml"/><Relationship Id="rId1" Type="http://schemas.openxmlformats.org/officeDocument/2006/relationships/slideLayout" Target="../slideLayouts/slideLayout8.xml"/><Relationship Id="rId6" Type="http://schemas.openxmlformats.org/officeDocument/2006/relationships/image" Target="../media/image67.svg"/><Relationship Id="rId11" Type="http://schemas.openxmlformats.org/officeDocument/2006/relationships/image" Target="../media/image72.png"/><Relationship Id="rId5" Type="http://schemas.openxmlformats.org/officeDocument/2006/relationships/image" Target="../media/image66.png"/><Relationship Id="rId10" Type="http://schemas.openxmlformats.org/officeDocument/2006/relationships/image" Target="../media/image71.svg"/><Relationship Id="rId4" Type="http://schemas.openxmlformats.org/officeDocument/2006/relationships/image" Target="../media/image29.svg"/><Relationship Id="rId9" Type="http://schemas.openxmlformats.org/officeDocument/2006/relationships/image" Target="../media/image70.png"/><Relationship Id="rId14" Type="http://schemas.openxmlformats.org/officeDocument/2006/relationships/image" Target="../media/image75.svg"/></Relationships>
</file>

<file path=ppt/slides/_rels/slide27.xml.rels><?xml version="1.0" encoding="UTF-8" standalone="yes"?>
<Relationships xmlns="http://schemas.openxmlformats.org/package/2006/relationships"><Relationship Id="rId8" Type="http://schemas.openxmlformats.org/officeDocument/2006/relationships/image" Target="../media/image81.svg"/><Relationship Id="rId13" Type="http://schemas.openxmlformats.org/officeDocument/2006/relationships/image" Target="../media/image84.png"/><Relationship Id="rId3" Type="http://schemas.openxmlformats.org/officeDocument/2006/relationships/image" Target="../media/image76.png"/><Relationship Id="rId7" Type="http://schemas.openxmlformats.org/officeDocument/2006/relationships/image" Target="../media/image80.png"/><Relationship Id="rId12" Type="http://schemas.openxmlformats.org/officeDocument/2006/relationships/image" Target="../media/image23.svg"/><Relationship Id="rId2" Type="http://schemas.openxmlformats.org/officeDocument/2006/relationships/notesSlide" Target="../notesSlides/notesSlide13.xml"/><Relationship Id="rId16" Type="http://schemas.openxmlformats.org/officeDocument/2006/relationships/image" Target="../media/image2.png"/><Relationship Id="rId1" Type="http://schemas.openxmlformats.org/officeDocument/2006/relationships/slideLayout" Target="../slideLayouts/slideLayout21.xml"/><Relationship Id="rId6" Type="http://schemas.openxmlformats.org/officeDocument/2006/relationships/image" Target="../media/image79.svg"/><Relationship Id="rId11" Type="http://schemas.openxmlformats.org/officeDocument/2006/relationships/image" Target="../media/image22.png"/><Relationship Id="rId5" Type="http://schemas.openxmlformats.org/officeDocument/2006/relationships/image" Target="../media/image78.png"/><Relationship Id="rId15" Type="http://schemas.openxmlformats.org/officeDocument/2006/relationships/hyperlink" Target="https://transform.england.nhs.uk/digitise-connect-transform/what-good-looks-like/what-good-looks-like-publication/" TargetMode="External"/><Relationship Id="rId10" Type="http://schemas.openxmlformats.org/officeDocument/2006/relationships/image" Target="../media/image83.svg"/><Relationship Id="rId4" Type="http://schemas.openxmlformats.org/officeDocument/2006/relationships/image" Target="../media/image77.svg"/><Relationship Id="rId9" Type="http://schemas.openxmlformats.org/officeDocument/2006/relationships/image" Target="../media/image82.png"/><Relationship Id="rId14" Type="http://schemas.openxmlformats.org/officeDocument/2006/relationships/image" Target="../media/image85.svg"/></Relationships>
</file>

<file path=ppt/slides/_rels/slide28.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90.svg"/><Relationship Id="rId5" Type="http://schemas.openxmlformats.org/officeDocument/2006/relationships/image" Target="../media/image89.png"/><Relationship Id="rId4" Type="http://schemas.openxmlformats.org/officeDocument/2006/relationships/image" Target="../media/image88.svg"/></Relationships>
</file>

<file path=ppt/slides/_rels/slide3.xml.rels><?xml version="1.0" encoding="UTF-8" standalone="yes"?>
<Relationships xmlns="http://schemas.openxmlformats.org/package/2006/relationships"><Relationship Id="rId8" Type="http://schemas.openxmlformats.org/officeDocument/2006/relationships/image" Target="../media/image13.png"/><Relationship Id="rId13" Type="http://schemas.microsoft.com/office/2007/relationships/hdphoto" Target="../media/hdphoto5.wdp"/><Relationship Id="rId3" Type="http://schemas.openxmlformats.org/officeDocument/2006/relationships/image" Target="../media/image10.png"/><Relationship Id="rId7" Type="http://schemas.microsoft.com/office/2007/relationships/hdphoto" Target="../media/hdphoto2.wdp"/><Relationship Id="rId12"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2.png"/><Relationship Id="rId11" Type="http://schemas.microsoft.com/office/2007/relationships/hdphoto" Target="../media/hdphoto4.wdp"/><Relationship Id="rId5" Type="http://schemas.microsoft.com/office/2007/relationships/hdphoto" Target="../media/hdphoto1.wdp"/><Relationship Id="rId15" Type="http://schemas.microsoft.com/office/2007/relationships/hdphoto" Target="../media/hdphoto6.wdp"/><Relationship Id="rId10" Type="http://schemas.openxmlformats.org/officeDocument/2006/relationships/image" Target="../media/image14.png"/><Relationship Id="rId4" Type="http://schemas.openxmlformats.org/officeDocument/2006/relationships/image" Target="../media/image11.png"/><Relationship Id="rId9" Type="http://schemas.microsoft.com/office/2007/relationships/hdphoto" Target="../media/hdphoto3.wdp"/><Relationship Id="rId14" Type="http://schemas.openxmlformats.org/officeDocument/2006/relationships/image" Target="../media/image16.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18.xml"/><Relationship Id="rId1" Type="http://schemas.openxmlformats.org/officeDocument/2006/relationships/slideLayout" Target="../slideLayouts/slideLayout3.xml"/><Relationship Id="rId4" Type="http://schemas.openxmlformats.org/officeDocument/2006/relationships/image" Target="../media/image57.svg"/></Relationships>
</file>

<file path=ppt/slides/_rels/slide34.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19.xml"/><Relationship Id="rId1" Type="http://schemas.openxmlformats.org/officeDocument/2006/relationships/slideLayout" Target="../slideLayouts/slideLayout3.xml"/><Relationship Id="rId4" Type="http://schemas.openxmlformats.org/officeDocument/2006/relationships/image" Target="../media/image63.sv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2.xml"/><Relationship Id="rId1" Type="http://schemas.openxmlformats.org/officeDocument/2006/relationships/slideLayout" Target="../slideLayouts/slideLayout3.xml"/><Relationship Id="rId4" Type="http://schemas.openxmlformats.org/officeDocument/2006/relationships/image" Target="../media/image55.sv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8" Type="http://schemas.openxmlformats.org/officeDocument/2006/relationships/image" Target="../media/image97.svg"/><Relationship Id="rId3" Type="http://schemas.openxmlformats.org/officeDocument/2006/relationships/image" Target="../media/image92.png"/><Relationship Id="rId7" Type="http://schemas.openxmlformats.org/officeDocument/2006/relationships/image" Target="../media/image96.png"/><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image" Target="../media/image95.svg"/><Relationship Id="rId5" Type="http://schemas.openxmlformats.org/officeDocument/2006/relationships/image" Target="../media/image94.png"/><Relationship Id="rId10" Type="http://schemas.openxmlformats.org/officeDocument/2006/relationships/image" Target="../media/image99.svg"/><Relationship Id="rId4" Type="http://schemas.openxmlformats.org/officeDocument/2006/relationships/image" Target="../media/image93.svg"/><Relationship Id="rId9" Type="http://schemas.openxmlformats.org/officeDocument/2006/relationships/image" Target="../media/image9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23.svg"/><Relationship Id="rId3" Type="http://schemas.openxmlformats.org/officeDocument/2006/relationships/image" Target="../media/image18.png"/><Relationship Id="rId7" Type="http://schemas.openxmlformats.org/officeDocument/2006/relationships/image" Target="../media/image22.png"/><Relationship Id="rId12" Type="http://schemas.openxmlformats.org/officeDocument/2006/relationships/image" Target="../media/image27.sv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21.svg"/><Relationship Id="rId11" Type="http://schemas.openxmlformats.org/officeDocument/2006/relationships/image" Target="../media/image26.png"/><Relationship Id="rId5" Type="http://schemas.openxmlformats.org/officeDocument/2006/relationships/image" Target="../media/image20.png"/><Relationship Id="rId10" Type="http://schemas.openxmlformats.org/officeDocument/2006/relationships/image" Target="../media/image25.svg"/><Relationship Id="rId4" Type="http://schemas.openxmlformats.org/officeDocument/2006/relationships/image" Target="../media/image19.svg"/><Relationship Id="rId9"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rainbow colored lines on a black background&#10;&#10;Description automatically generated">
            <a:extLst>
              <a:ext uri="{FF2B5EF4-FFF2-40B4-BE49-F238E27FC236}">
                <a16:creationId xmlns:a16="http://schemas.microsoft.com/office/drawing/2014/main" id="{47AD15B0-F477-C93B-38CC-433B819817AA}"/>
              </a:ext>
            </a:extLst>
          </p:cNvPr>
          <p:cNvPicPr>
            <a:picLocks noChangeAspect="1"/>
          </p:cNvPicPr>
          <p:nvPr/>
        </p:nvPicPr>
        <p:blipFill>
          <a:blip r:embed="rId2"/>
          <a:stretch>
            <a:fillRect/>
          </a:stretch>
        </p:blipFill>
        <p:spPr>
          <a:xfrm rot="8886303">
            <a:off x="3958929" y="2159835"/>
            <a:ext cx="7760344" cy="6335594"/>
          </a:xfrm>
          <a:prstGeom prst="rect">
            <a:avLst/>
          </a:prstGeom>
        </p:spPr>
      </p:pic>
      <p:pic>
        <p:nvPicPr>
          <p:cNvPr id="4" name="Picture 3" descr="A black background with blue text&#10;&#10;Description automatically generated">
            <a:extLst>
              <a:ext uri="{FF2B5EF4-FFF2-40B4-BE49-F238E27FC236}">
                <a16:creationId xmlns:a16="http://schemas.microsoft.com/office/drawing/2014/main" id="{59A58C4D-21D5-3665-7797-616C726CDEFC}"/>
              </a:ext>
            </a:extLst>
          </p:cNvPr>
          <p:cNvPicPr>
            <a:picLocks noChangeAspect="1"/>
          </p:cNvPicPr>
          <p:nvPr/>
        </p:nvPicPr>
        <p:blipFill>
          <a:blip r:embed="rId3"/>
          <a:stretch>
            <a:fillRect/>
          </a:stretch>
        </p:blipFill>
        <p:spPr>
          <a:xfrm>
            <a:off x="343992" y="4244780"/>
            <a:ext cx="1678520" cy="519271"/>
          </a:xfrm>
          <a:prstGeom prst="rect">
            <a:avLst/>
          </a:prstGeom>
        </p:spPr>
      </p:pic>
      <p:pic>
        <p:nvPicPr>
          <p:cNvPr id="5" name="Picture 4">
            <a:extLst>
              <a:ext uri="{FF2B5EF4-FFF2-40B4-BE49-F238E27FC236}">
                <a16:creationId xmlns:a16="http://schemas.microsoft.com/office/drawing/2014/main" id="{BCA47E9A-3AFB-8EE9-0140-D23D19898F23}"/>
              </a:ext>
            </a:extLst>
          </p:cNvPr>
          <p:cNvPicPr>
            <a:picLocks noChangeAspect="1"/>
          </p:cNvPicPr>
          <p:nvPr/>
        </p:nvPicPr>
        <p:blipFill>
          <a:blip r:embed="rId4"/>
          <a:stretch>
            <a:fillRect/>
          </a:stretch>
        </p:blipFill>
        <p:spPr>
          <a:xfrm>
            <a:off x="343991" y="202428"/>
            <a:ext cx="1965288" cy="500956"/>
          </a:xfrm>
          <a:prstGeom prst="rect">
            <a:avLst/>
          </a:prstGeom>
        </p:spPr>
      </p:pic>
      <p:sp>
        <p:nvSpPr>
          <p:cNvPr id="2" name="object 3">
            <a:extLst>
              <a:ext uri="{FF2B5EF4-FFF2-40B4-BE49-F238E27FC236}">
                <a16:creationId xmlns:a16="http://schemas.microsoft.com/office/drawing/2014/main" id="{F99FF89D-C401-B174-FDBF-40234EF16827}"/>
              </a:ext>
            </a:extLst>
          </p:cNvPr>
          <p:cNvSpPr txBox="1"/>
          <p:nvPr/>
        </p:nvSpPr>
        <p:spPr>
          <a:xfrm>
            <a:off x="395857" y="994756"/>
            <a:ext cx="4388581" cy="951020"/>
          </a:xfrm>
          <a:prstGeom prst="rect">
            <a:avLst/>
          </a:prstGeom>
        </p:spPr>
        <p:txBody>
          <a:bodyPr vert="horz" wrap="square" lIns="0" tIns="5198" rIns="0" bIns="0" rtlCol="0">
            <a:spAutoFit/>
          </a:bodyPr>
          <a:lstStyle/>
          <a:p>
            <a:pPr marL="5776" marR="2311" algn="l" defTabSz="415869">
              <a:lnSpc>
                <a:spcPct val="100600"/>
              </a:lnSpc>
              <a:spcBef>
                <a:spcPts val="41"/>
              </a:spcBef>
            </a:pPr>
            <a:r>
              <a:rPr lang="en-GB" sz="3093" spc="7">
                <a:solidFill>
                  <a:srgbClr val="1F355E"/>
                </a:solidFill>
                <a:latin typeface="Arial Black" panose="020B0604020202020204" pitchFamily="34" charset="0"/>
                <a:cs typeface="Arial Black" panose="020B0604020202020204" pitchFamily="34" charset="0"/>
              </a:rPr>
              <a:t>Digitally Enabling the One Bay Way</a:t>
            </a:r>
            <a:endParaRPr lang="en-GB" sz="3093">
              <a:solidFill>
                <a:srgbClr val="1F355E"/>
              </a:solidFill>
              <a:latin typeface="Arial Black" panose="020B0604020202020204" pitchFamily="34" charset="0"/>
              <a:cs typeface="Arial Black" panose="020B0604020202020204" pitchFamily="34" charset="0"/>
            </a:endParaRPr>
          </a:p>
        </p:txBody>
      </p:sp>
      <p:sp>
        <p:nvSpPr>
          <p:cNvPr id="6" name="TextBox 5">
            <a:extLst>
              <a:ext uri="{FF2B5EF4-FFF2-40B4-BE49-F238E27FC236}">
                <a16:creationId xmlns:a16="http://schemas.microsoft.com/office/drawing/2014/main" id="{7770EEC9-88AA-C33C-2414-312BDC267A01}"/>
              </a:ext>
            </a:extLst>
          </p:cNvPr>
          <p:cNvSpPr txBox="1"/>
          <p:nvPr/>
        </p:nvSpPr>
        <p:spPr>
          <a:xfrm>
            <a:off x="354965" y="2136692"/>
            <a:ext cx="6404394" cy="1434239"/>
          </a:xfrm>
          <a:prstGeom prst="rect">
            <a:avLst/>
          </a:prstGeom>
          <a:noFill/>
        </p:spPr>
        <p:txBody>
          <a:bodyPr wrap="square">
            <a:spAutoFit/>
          </a:bodyPr>
          <a:lstStyle/>
          <a:p>
            <a:pPr marL="5776" marR="2311" algn="l" defTabSz="415869">
              <a:lnSpc>
                <a:spcPct val="100600"/>
              </a:lnSpc>
              <a:spcBef>
                <a:spcPts val="41"/>
              </a:spcBef>
            </a:pPr>
            <a:r>
              <a:rPr lang="en-GB" sz="1274" spc="7">
                <a:solidFill>
                  <a:srgbClr val="1F355E"/>
                </a:solidFill>
                <a:latin typeface="Arial Black" panose="020B0604020202020204" pitchFamily="34" charset="0"/>
              </a:rPr>
              <a:t>Our organisational approach to service driven transformation for digital, data and technology</a:t>
            </a:r>
            <a:br>
              <a:rPr lang="en-GB" sz="3093" spc="7">
                <a:solidFill>
                  <a:srgbClr val="1F355E"/>
                </a:solidFill>
                <a:latin typeface="Arial Black" panose="020B0604020202020204" pitchFamily="34" charset="0"/>
              </a:rPr>
            </a:br>
            <a:endParaRPr lang="en-GB" sz="3093" spc="7">
              <a:solidFill>
                <a:srgbClr val="1F355E"/>
              </a:solidFill>
              <a:latin typeface="Arial Black" panose="020B0604020202020204" pitchFamily="34" charset="0"/>
            </a:endParaRPr>
          </a:p>
          <a:p>
            <a:pPr marL="5776" marR="2311" defTabSz="415869">
              <a:lnSpc>
                <a:spcPct val="100600"/>
              </a:lnSpc>
              <a:spcBef>
                <a:spcPts val="41"/>
              </a:spcBef>
            </a:pPr>
            <a:endParaRPr lang="en-GB" sz="3093" spc="7">
              <a:solidFill>
                <a:srgbClr val="1F355E"/>
              </a:solidFill>
              <a:latin typeface="Arial Black" panose="020B0604020202020204" pitchFamily="34" charset="0"/>
            </a:endParaRPr>
          </a:p>
        </p:txBody>
      </p:sp>
    </p:spTree>
    <p:extLst>
      <p:ext uri="{BB962C8B-B14F-4D97-AF65-F5344CB8AC3E}">
        <p14:creationId xmlns:p14="http://schemas.microsoft.com/office/powerpoint/2010/main" val="34473328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 name="Graphic 44" descr="Cheers with solid fill">
            <a:extLst>
              <a:ext uri="{FF2B5EF4-FFF2-40B4-BE49-F238E27FC236}">
                <a16:creationId xmlns:a16="http://schemas.microsoft.com/office/drawing/2014/main" id="{1BDC2F8A-C1AE-64E3-BFC2-6A216782B6C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331581" y="1946884"/>
            <a:ext cx="515252" cy="515252"/>
          </a:xfrm>
          <a:prstGeom prst="rect">
            <a:avLst/>
          </a:prstGeom>
        </p:spPr>
      </p:pic>
      <p:pic>
        <p:nvPicPr>
          <p:cNvPr id="46" name="Graphic 45" descr="Lightbulb and pencil with solid fill">
            <a:extLst>
              <a:ext uri="{FF2B5EF4-FFF2-40B4-BE49-F238E27FC236}">
                <a16:creationId xmlns:a16="http://schemas.microsoft.com/office/drawing/2014/main" id="{FD70F71D-BFD2-C3A0-FD0F-75A01853446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955977" y="2229610"/>
            <a:ext cx="468411" cy="468411"/>
          </a:xfrm>
          <a:prstGeom prst="rect">
            <a:avLst/>
          </a:prstGeom>
        </p:spPr>
      </p:pic>
      <p:pic>
        <p:nvPicPr>
          <p:cNvPr id="48" name="Graphic 47" descr="Hockey Stick Curve Graph with solid fill">
            <a:extLst>
              <a:ext uri="{FF2B5EF4-FFF2-40B4-BE49-F238E27FC236}">
                <a16:creationId xmlns:a16="http://schemas.microsoft.com/office/drawing/2014/main" id="{C4C30D26-E913-3FB2-49CA-8018B3EE833A}"/>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5963102" y="2192643"/>
            <a:ext cx="515252" cy="515252"/>
          </a:xfrm>
          <a:prstGeom prst="rect">
            <a:avLst/>
          </a:prstGeom>
        </p:spPr>
      </p:pic>
      <p:pic>
        <p:nvPicPr>
          <p:cNvPr id="49" name="Graphic 48" descr="Arrow circle with solid fill">
            <a:extLst>
              <a:ext uri="{FF2B5EF4-FFF2-40B4-BE49-F238E27FC236}">
                <a16:creationId xmlns:a16="http://schemas.microsoft.com/office/drawing/2014/main" id="{374FCFE7-2486-51C5-AC74-F6BCE68B5F95}"/>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7442869" y="1891832"/>
            <a:ext cx="623455" cy="623455"/>
          </a:xfrm>
          <a:prstGeom prst="rect">
            <a:avLst/>
          </a:prstGeom>
        </p:spPr>
      </p:pic>
      <p:cxnSp>
        <p:nvCxnSpPr>
          <p:cNvPr id="54" name="Straight Connector 53">
            <a:extLst>
              <a:ext uri="{FF2B5EF4-FFF2-40B4-BE49-F238E27FC236}">
                <a16:creationId xmlns:a16="http://schemas.microsoft.com/office/drawing/2014/main" id="{9AD68589-8882-4711-C9A9-6B028C3B5A90}"/>
              </a:ext>
            </a:extLst>
          </p:cNvPr>
          <p:cNvCxnSpPr>
            <a:cxnSpLocks/>
          </p:cNvCxnSpPr>
          <p:nvPr/>
        </p:nvCxnSpPr>
        <p:spPr>
          <a:xfrm flipH="1">
            <a:off x="7773537" y="2605624"/>
            <a:ext cx="0" cy="162000"/>
          </a:xfrm>
          <a:prstGeom prst="line">
            <a:avLst/>
          </a:prstGeom>
          <a:noFill/>
          <a:ln w="25400" cap="flat">
            <a:solidFill>
              <a:schemeClr val="accent6">
                <a:lumMod val="75000"/>
              </a:schemeClr>
            </a:solidFill>
            <a:prstDash val="solid"/>
            <a:miter lim="400000"/>
          </a:ln>
          <a:effectLst/>
          <a:sp3d/>
        </p:spPr>
        <p:style>
          <a:lnRef idx="0">
            <a:scrgbClr r="0" g="0" b="0"/>
          </a:lnRef>
          <a:fillRef idx="0">
            <a:scrgbClr r="0" g="0" b="0"/>
          </a:fillRef>
          <a:effectRef idx="0">
            <a:scrgbClr r="0" g="0" b="0"/>
          </a:effectRef>
          <a:fontRef idx="none"/>
        </p:style>
      </p:cxnSp>
      <p:sp>
        <p:nvSpPr>
          <p:cNvPr id="55" name="Title 1">
            <a:extLst>
              <a:ext uri="{FF2B5EF4-FFF2-40B4-BE49-F238E27FC236}">
                <a16:creationId xmlns:a16="http://schemas.microsoft.com/office/drawing/2014/main" id="{90874498-5AF4-7B4C-E0EE-5A157EA23743}"/>
              </a:ext>
            </a:extLst>
          </p:cNvPr>
          <p:cNvSpPr txBox="1">
            <a:spLocks/>
          </p:cNvSpPr>
          <p:nvPr/>
        </p:nvSpPr>
        <p:spPr>
          <a:xfrm>
            <a:off x="122400" y="-5786"/>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endParaRPr lang="en-GB" sz="2400"/>
          </a:p>
        </p:txBody>
      </p:sp>
      <p:sp>
        <p:nvSpPr>
          <p:cNvPr id="2" name="Footer Placeholder 3">
            <a:extLst>
              <a:ext uri="{FF2B5EF4-FFF2-40B4-BE49-F238E27FC236}">
                <a16:creationId xmlns:a16="http://schemas.microsoft.com/office/drawing/2014/main" id="{8BA0DADF-D958-DA17-A0EF-6B0CC8F3F9BB}"/>
              </a:ext>
            </a:extLst>
          </p:cNvPr>
          <p:cNvSpPr>
            <a:spLocks noGrp="1"/>
          </p:cNvSpPr>
          <p:nvPr>
            <p:ph type="ftr" sz="quarter" idx="3"/>
          </p:nvPr>
        </p:nvSpPr>
        <p:spPr>
          <a:xfrm>
            <a:off x="2211439" y="4742642"/>
            <a:ext cx="5039902" cy="332455"/>
          </a:xfrm>
        </p:spPr>
        <p:txBody>
          <a:bodyPr/>
          <a:lstStyle/>
          <a:p>
            <a:r>
              <a:rPr lang="en-GB"/>
              <a:t>Digitally Enabling The One Bay Way</a:t>
            </a:r>
          </a:p>
        </p:txBody>
      </p:sp>
      <p:grpSp>
        <p:nvGrpSpPr>
          <p:cNvPr id="17" name="Group 16">
            <a:extLst>
              <a:ext uri="{FF2B5EF4-FFF2-40B4-BE49-F238E27FC236}">
                <a16:creationId xmlns:a16="http://schemas.microsoft.com/office/drawing/2014/main" id="{3CEE83E8-0862-B122-342A-A237FB249DDB}"/>
              </a:ext>
            </a:extLst>
          </p:cNvPr>
          <p:cNvGrpSpPr/>
          <p:nvPr/>
        </p:nvGrpSpPr>
        <p:grpSpPr>
          <a:xfrm>
            <a:off x="-1" y="-5787"/>
            <a:ext cx="9143998" cy="165595"/>
            <a:chOff x="374266" y="2474302"/>
            <a:chExt cx="13719657" cy="820603"/>
          </a:xfrm>
        </p:grpSpPr>
        <p:sp>
          <p:nvSpPr>
            <p:cNvPr id="4" name="Arrow: Pentagon 3">
              <a:extLst>
                <a:ext uri="{FF2B5EF4-FFF2-40B4-BE49-F238E27FC236}">
                  <a16:creationId xmlns:a16="http://schemas.microsoft.com/office/drawing/2014/main" id="{FC6027A8-5988-2E0B-F4C6-316B90E63D5D}"/>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12" name="Arrow: Chevron 11">
              <a:extLst>
                <a:ext uri="{FF2B5EF4-FFF2-40B4-BE49-F238E27FC236}">
                  <a16:creationId xmlns:a16="http://schemas.microsoft.com/office/drawing/2014/main" id="{9F5E6257-E4AD-5B90-69C9-C84A743B1F66}"/>
                </a:ext>
              </a:extLst>
            </p:cNvPr>
            <p:cNvSpPr/>
            <p:nvPr/>
          </p:nvSpPr>
          <p:spPr>
            <a:xfrm>
              <a:off x="2612999" y="2474302"/>
              <a:ext cx="2697137" cy="820603"/>
            </a:xfrm>
            <a:prstGeom prst="chevron">
              <a:avLst/>
            </a:prstGeom>
            <a:solidFill>
              <a:schemeClr val="accent1"/>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13" name="Arrow: Chevron 12">
              <a:extLst>
                <a:ext uri="{FF2B5EF4-FFF2-40B4-BE49-F238E27FC236}">
                  <a16:creationId xmlns:a16="http://schemas.microsoft.com/office/drawing/2014/main" id="{7BF68D7A-A170-D3F8-B81E-D20CB3D67A98}"/>
                </a:ext>
              </a:extLst>
            </p:cNvPr>
            <p:cNvSpPr/>
            <p:nvPr/>
          </p:nvSpPr>
          <p:spPr>
            <a:xfrm>
              <a:off x="4851732"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14" name="Arrow: Chevron 13">
              <a:extLst>
                <a:ext uri="{FF2B5EF4-FFF2-40B4-BE49-F238E27FC236}">
                  <a16:creationId xmlns:a16="http://schemas.microsoft.com/office/drawing/2014/main" id="{99F2490D-451C-171A-9A86-31CF6721ECBC}"/>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15" name="Arrow: Chevron 14">
              <a:extLst>
                <a:ext uri="{FF2B5EF4-FFF2-40B4-BE49-F238E27FC236}">
                  <a16:creationId xmlns:a16="http://schemas.microsoft.com/office/drawing/2014/main" id="{95063210-ACF0-5AF7-451E-B7F40C17BAEC}"/>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The Digital Enablers</a:t>
              </a:r>
              <a:endParaRPr lang="en-GB" sz="800" b="0" kern="1200">
                <a:latin typeface="Arial" panose="020B0604020202020204" pitchFamily="34" charset="0"/>
                <a:cs typeface="Arial" panose="020B0604020202020204" pitchFamily="34" charset="0"/>
              </a:endParaRPr>
            </a:p>
          </p:txBody>
        </p:sp>
        <p:sp>
          <p:nvSpPr>
            <p:cNvPr id="16" name="Arrow: Chevron 15">
              <a:extLst>
                <a:ext uri="{FF2B5EF4-FFF2-40B4-BE49-F238E27FC236}">
                  <a16:creationId xmlns:a16="http://schemas.microsoft.com/office/drawing/2014/main" id="{56A2AF30-69EC-6C1B-DA46-D16138DE306A}"/>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endParaRPr lang="en-GB" sz="800" b="0" kern="1200">
                <a:latin typeface="Arial" panose="020B0604020202020204" pitchFamily="34" charset="0"/>
                <a:cs typeface="Arial" panose="020B0604020202020204" pitchFamily="34" charset="0"/>
              </a:endParaRPr>
            </a:p>
          </p:txBody>
        </p:sp>
      </p:grpSp>
      <p:sp>
        <p:nvSpPr>
          <p:cNvPr id="8" name="Rectangle 7">
            <a:extLst>
              <a:ext uri="{FF2B5EF4-FFF2-40B4-BE49-F238E27FC236}">
                <a16:creationId xmlns:a16="http://schemas.microsoft.com/office/drawing/2014/main" id="{5EB8DE19-410C-FE6C-E3F1-7A5CBC1FD8DB}"/>
              </a:ext>
            </a:extLst>
          </p:cNvPr>
          <p:cNvSpPr/>
          <p:nvPr/>
        </p:nvSpPr>
        <p:spPr>
          <a:xfrm>
            <a:off x="2872762" y="2764799"/>
            <a:ext cx="2924751" cy="309599"/>
          </a:xfrm>
          <a:prstGeom prst="rect">
            <a:avLst/>
          </a:prstGeom>
          <a:solidFill>
            <a:srgbClr val="195CAA"/>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defTabSz="825479"/>
            <a:r>
              <a:rPr lang="en-GB" sz="1050" b="0" kern="1200">
                <a:solidFill>
                  <a:prstClr val="white"/>
                </a:solidFill>
                <a:latin typeface="Arial Black" panose="020B0A04020102020204" pitchFamily="34" charset="0"/>
                <a:ea typeface="+mn-ea"/>
                <a:cs typeface="Arial" panose="020B0604020202020204" pitchFamily="34" charset="0"/>
                <a:sym typeface="Helvetica Neue Medium"/>
              </a:rPr>
              <a:t>Financial cash-releasing benefits</a:t>
            </a:r>
          </a:p>
        </p:txBody>
      </p:sp>
      <p:sp>
        <p:nvSpPr>
          <p:cNvPr id="9" name="Rectangle 8">
            <a:extLst>
              <a:ext uri="{FF2B5EF4-FFF2-40B4-BE49-F238E27FC236}">
                <a16:creationId xmlns:a16="http://schemas.microsoft.com/office/drawing/2014/main" id="{28177F2C-6D9E-FBC8-5F69-1BC7B607FE53}"/>
              </a:ext>
            </a:extLst>
          </p:cNvPr>
          <p:cNvSpPr/>
          <p:nvPr/>
        </p:nvSpPr>
        <p:spPr>
          <a:xfrm>
            <a:off x="6076373" y="2764800"/>
            <a:ext cx="2924751" cy="309600"/>
          </a:xfrm>
          <a:prstGeom prst="rect">
            <a:avLst/>
          </a:prstGeom>
          <a:solidFill>
            <a:srgbClr val="195CAA"/>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defTabSz="825479"/>
            <a:r>
              <a:rPr lang="en-GB" sz="1050" b="0" kern="1200">
                <a:solidFill>
                  <a:prstClr val="white"/>
                </a:solidFill>
                <a:latin typeface="Arial Black" panose="020B0A04020102020204" pitchFamily="34" charset="0"/>
                <a:ea typeface="+mn-ea"/>
                <a:cs typeface="Arial" panose="020B0604020202020204" pitchFamily="34" charset="0"/>
                <a:sym typeface="Helvetica Neue Medium"/>
              </a:rPr>
              <a:t>Financial but non-cash releasing benefits</a:t>
            </a:r>
          </a:p>
        </p:txBody>
      </p:sp>
      <p:sp>
        <p:nvSpPr>
          <p:cNvPr id="10" name="Rectangle 9">
            <a:extLst>
              <a:ext uri="{FF2B5EF4-FFF2-40B4-BE49-F238E27FC236}">
                <a16:creationId xmlns:a16="http://schemas.microsoft.com/office/drawing/2014/main" id="{0B607F9F-807F-2F73-326D-42D8668A6FBE}"/>
              </a:ext>
            </a:extLst>
          </p:cNvPr>
          <p:cNvSpPr/>
          <p:nvPr/>
        </p:nvSpPr>
        <p:spPr>
          <a:xfrm>
            <a:off x="2872763" y="592988"/>
            <a:ext cx="2924751" cy="257646"/>
          </a:xfrm>
          <a:prstGeom prst="rect">
            <a:avLst/>
          </a:prstGeom>
          <a:solidFill>
            <a:srgbClr val="195CAA"/>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defTabSz="825479"/>
            <a:r>
              <a:rPr lang="en-GB" sz="1050" b="0" kern="1200">
                <a:solidFill>
                  <a:prstClr val="white"/>
                </a:solidFill>
                <a:latin typeface="Arial Black" panose="020B0A04020102020204" pitchFamily="34" charset="0"/>
                <a:ea typeface="+mn-ea"/>
                <a:cs typeface="Arial" panose="020B0604020202020204" pitchFamily="34" charset="0"/>
                <a:sym typeface="Helvetica Neue Medium"/>
              </a:rPr>
              <a:t>Public / societal benefits</a:t>
            </a:r>
          </a:p>
        </p:txBody>
      </p:sp>
      <p:sp>
        <p:nvSpPr>
          <p:cNvPr id="11" name="Rectangle 10">
            <a:extLst>
              <a:ext uri="{FF2B5EF4-FFF2-40B4-BE49-F238E27FC236}">
                <a16:creationId xmlns:a16="http://schemas.microsoft.com/office/drawing/2014/main" id="{AD9FB41F-5DCF-DEC1-401C-0E77A2B22E94}"/>
              </a:ext>
            </a:extLst>
          </p:cNvPr>
          <p:cNvSpPr/>
          <p:nvPr/>
        </p:nvSpPr>
        <p:spPr>
          <a:xfrm>
            <a:off x="6076375" y="593209"/>
            <a:ext cx="2924751" cy="257646"/>
          </a:xfrm>
          <a:prstGeom prst="rect">
            <a:avLst/>
          </a:prstGeom>
          <a:solidFill>
            <a:srgbClr val="195CAA"/>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defTabSz="825479"/>
            <a:r>
              <a:rPr lang="en-GB" sz="1050" b="0" kern="1200">
                <a:solidFill>
                  <a:prstClr val="white"/>
                </a:solidFill>
                <a:latin typeface="Arial Black" panose="020B0A04020102020204" pitchFamily="34" charset="0"/>
                <a:ea typeface="+mn-ea"/>
                <a:cs typeface="Arial" panose="020B0604020202020204" pitchFamily="34" charset="0"/>
                <a:sym typeface="Helvetica Neue Medium"/>
              </a:rPr>
              <a:t>Qualitative benefits</a:t>
            </a:r>
          </a:p>
        </p:txBody>
      </p:sp>
      <p:sp>
        <p:nvSpPr>
          <p:cNvPr id="18" name="Rectangle 17">
            <a:extLst>
              <a:ext uri="{FF2B5EF4-FFF2-40B4-BE49-F238E27FC236}">
                <a16:creationId xmlns:a16="http://schemas.microsoft.com/office/drawing/2014/main" id="{01DDAA4F-9A02-B035-ADF5-FEA045330CA7}"/>
              </a:ext>
            </a:extLst>
          </p:cNvPr>
          <p:cNvSpPr/>
          <p:nvPr/>
        </p:nvSpPr>
        <p:spPr>
          <a:xfrm>
            <a:off x="2872761" y="3074399"/>
            <a:ext cx="2924751" cy="1604567"/>
          </a:xfrm>
          <a:prstGeom prst="rect">
            <a:avLst/>
          </a:prstGeom>
          <a:solidFill>
            <a:srgbClr val="C8DEF7"/>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46" indent="-171446" algn="l" defTabSz="825479" hangingPunct="1">
              <a:buFont typeface="Arial" panose="020B0604020202020204" pitchFamily="34" charset="0"/>
              <a:buChar char="•"/>
            </a:pPr>
            <a:r>
              <a:rPr lang="en-GB" sz="800" b="0" kern="1200">
                <a:solidFill>
                  <a:srgbClr val="1F355E"/>
                </a:solidFill>
                <a:latin typeface="Arial" panose="020B0604020202020204" pitchFamily="34" charset="0"/>
                <a:ea typeface="+mn-ea"/>
                <a:cs typeface="Arial" panose="020B0604020202020204" pitchFamily="34" charset="0"/>
                <a:sym typeface="Helvetica Neue Medium"/>
              </a:rPr>
              <a:t>Reducing the Lifetime Cost of Care: By using digital and data to improve the health and wellbeing of the population we care for, as well as improved outcomes for our patients, will reduce avoidable admissions to hospital and enable step-down care to happen more quickly </a:t>
            </a:r>
          </a:p>
          <a:p>
            <a:pPr marL="171446" indent="-171446" algn="l" defTabSz="825479" hangingPunct="1">
              <a:buFont typeface="Arial" panose="020B0604020202020204" pitchFamily="34" charset="0"/>
              <a:buChar char="•"/>
            </a:pPr>
            <a:r>
              <a:rPr lang="en-GB" sz="800" b="0" kern="1200">
                <a:solidFill>
                  <a:srgbClr val="1F355E"/>
                </a:solidFill>
                <a:latin typeface="Arial" panose="020B0604020202020204" pitchFamily="34" charset="0"/>
                <a:ea typeface="+mn-ea"/>
                <a:cs typeface="Arial" panose="020B0604020202020204" pitchFamily="34" charset="0"/>
                <a:sym typeface="Helvetica Neue Medium"/>
              </a:rPr>
              <a:t>Prioritising Delivery of Existing Systems: Rationalising and prioritising the delivery of existing systems will lead to some cost savings over time and free up the capacity of our digital team to deliver other solutions</a:t>
            </a:r>
          </a:p>
          <a:p>
            <a:pPr marL="171446" indent="-171446" algn="l" defTabSz="825479" hangingPunct="1">
              <a:buFont typeface="Arial" panose="020B0604020202020204" pitchFamily="34" charset="0"/>
              <a:buChar char="•"/>
            </a:pPr>
            <a:r>
              <a:rPr lang="en-GB" sz="800" b="0" kern="1200">
                <a:solidFill>
                  <a:srgbClr val="1F355E"/>
                </a:solidFill>
                <a:latin typeface="Arial" panose="020B0604020202020204" pitchFamily="34" charset="0"/>
                <a:ea typeface="+mn-ea"/>
                <a:cs typeface="Arial" panose="020B0604020202020204" pitchFamily="34" charset="0"/>
                <a:sym typeface="Helvetica Neue Medium"/>
              </a:rPr>
              <a:t>Reducing Costs from Paper Records: By transitioning to a paperless / paper light service less money will be spent on printing and postage of paper records and letters</a:t>
            </a:r>
          </a:p>
        </p:txBody>
      </p:sp>
      <p:sp>
        <p:nvSpPr>
          <p:cNvPr id="19" name="Rectangle 18">
            <a:extLst>
              <a:ext uri="{FF2B5EF4-FFF2-40B4-BE49-F238E27FC236}">
                <a16:creationId xmlns:a16="http://schemas.microsoft.com/office/drawing/2014/main" id="{733E5DC6-67DC-D3F6-BD26-ED0981858EBC}"/>
              </a:ext>
            </a:extLst>
          </p:cNvPr>
          <p:cNvSpPr/>
          <p:nvPr/>
        </p:nvSpPr>
        <p:spPr>
          <a:xfrm>
            <a:off x="6076373" y="3074400"/>
            <a:ext cx="2924751" cy="1604345"/>
          </a:xfrm>
          <a:prstGeom prst="rect">
            <a:avLst/>
          </a:prstGeom>
          <a:solidFill>
            <a:srgbClr val="C8DEF7"/>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46" indent="-171446" algn="l" defTabSz="825479" hangingPunct="1">
              <a:buFont typeface="Arial" panose="020B0604020202020204" pitchFamily="34" charset="0"/>
              <a:buChar char="•"/>
            </a:pPr>
            <a:r>
              <a:rPr lang="en-GB" sz="800" b="0" kern="1200">
                <a:solidFill>
                  <a:srgbClr val="1F355E"/>
                </a:solidFill>
                <a:latin typeface="Arial" panose="020B0604020202020204" pitchFamily="34" charset="0"/>
                <a:ea typeface="+mn-ea"/>
                <a:cs typeface="Arial" panose="020B0604020202020204" pitchFamily="34" charset="0"/>
                <a:sym typeface="Helvetica Neue Medium"/>
              </a:rPr>
              <a:t>Delivering a Sustainable Service: Providing health and care services which are sustainable - environmentally, financially and operationally</a:t>
            </a:r>
          </a:p>
          <a:p>
            <a:pPr marL="171446" indent="-171446" algn="l" defTabSz="825479" hangingPunct="1">
              <a:buFont typeface="Arial" panose="020B0604020202020204" pitchFamily="34" charset="0"/>
              <a:buChar char="•"/>
            </a:pPr>
            <a:r>
              <a:rPr lang="en-GB" sz="800" b="0" kern="1200">
                <a:solidFill>
                  <a:srgbClr val="1F355E"/>
                </a:solidFill>
                <a:latin typeface="Arial" panose="020B0604020202020204" pitchFamily="34" charset="0"/>
                <a:ea typeface="+mn-ea"/>
                <a:cs typeface="Arial" panose="020B0604020202020204" pitchFamily="34" charset="0"/>
                <a:sym typeface="Helvetica Neue Medium"/>
              </a:rPr>
              <a:t>Improved Clinical Efficiencies: Enabling the use of data, insight and intelligence to iterate, improve and innovate digital and non-digital services thereby increasing the efficiency and efficacy of care delivery </a:t>
            </a:r>
          </a:p>
          <a:p>
            <a:pPr marL="171446" indent="-171446" algn="l" defTabSz="825479" hangingPunct="1">
              <a:buFont typeface="Arial" panose="020B0604020202020204" pitchFamily="34" charset="0"/>
              <a:buChar char="•"/>
            </a:pPr>
            <a:r>
              <a:rPr lang="en-GB" sz="800" b="0" kern="1200">
                <a:solidFill>
                  <a:srgbClr val="1F355E"/>
                </a:solidFill>
                <a:latin typeface="Arial" panose="020B0604020202020204" pitchFamily="34" charset="0"/>
                <a:ea typeface="+mn-ea"/>
                <a:cs typeface="Arial" panose="020B0604020202020204" pitchFamily="34" charset="0"/>
                <a:sym typeface="Helvetica Neue Medium"/>
              </a:rPr>
              <a:t>Delivering Operational Efficiencies: Enhancing the use of data and digital systems for operational purposes, will reduce the burden of administrative processes and allow us to better optimise the use of resources</a:t>
            </a:r>
          </a:p>
        </p:txBody>
      </p:sp>
      <p:sp>
        <p:nvSpPr>
          <p:cNvPr id="36" name="Rectangle 35">
            <a:extLst>
              <a:ext uri="{FF2B5EF4-FFF2-40B4-BE49-F238E27FC236}">
                <a16:creationId xmlns:a16="http://schemas.microsoft.com/office/drawing/2014/main" id="{746ACF30-04EE-80AE-C282-524BE6326DF5}"/>
              </a:ext>
            </a:extLst>
          </p:cNvPr>
          <p:cNvSpPr/>
          <p:nvPr/>
        </p:nvSpPr>
        <p:spPr>
          <a:xfrm>
            <a:off x="2872763" y="850412"/>
            <a:ext cx="2924751" cy="1914388"/>
          </a:xfrm>
          <a:prstGeom prst="rect">
            <a:avLst/>
          </a:prstGeom>
          <a:solidFill>
            <a:srgbClr val="C8DEF7"/>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46" indent="-171446" algn="l" defTabSz="825479" hangingPunct="1">
              <a:buFont typeface="Arial" panose="020B0604020202020204" pitchFamily="34" charset="0"/>
              <a:buChar char="•"/>
            </a:pPr>
            <a:r>
              <a:rPr lang="en-GB" sz="800" b="0" kern="1200">
                <a:solidFill>
                  <a:srgbClr val="1F355E"/>
                </a:solidFill>
                <a:latin typeface="Arial" panose="020B0604020202020204" pitchFamily="34" charset="0"/>
                <a:ea typeface="+mn-ea"/>
                <a:cs typeface="Arial" panose="020B0604020202020204" pitchFamily="34" charset="0"/>
                <a:sym typeface="Helvetica Neue Medium"/>
              </a:rPr>
              <a:t>Improving Patient Care Access: Facilitating easier access to healthcare services, particularly benefitting those who experience barriers in accessing face-to-face services</a:t>
            </a:r>
            <a:endParaRPr lang="en-US" sz="800" b="0" kern="1200">
              <a:solidFill>
                <a:srgbClr val="1F355E"/>
              </a:solidFill>
              <a:latin typeface="Arial" panose="020B0604020202020204" pitchFamily="34" charset="0"/>
              <a:ea typeface="+mn-ea"/>
              <a:cs typeface="Arial" panose="020B0604020202020204" pitchFamily="34" charset="0"/>
              <a:sym typeface="Helvetica Neue Medium"/>
            </a:endParaRPr>
          </a:p>
          <a:p>
            <a:pPr marL="171446" indent="-171446" algn="l" defTabSz="825479">
              <a:buFont typeface="Arial" panose="020B0604020202020204" pitchFamily="34" charset="0"/>
              <a:buChar char="•"/>
            </a:pPr>
            <a:r>
              <a:rPr lang="en-US" sz="800" b="0" kern="1200">
                <a:solidFill>
                  <a:srgbClr val="1F355E"/>
                </a:solidFill>
                <a:latin typeface="Arial" panose="020B0604020202020204" pitchFamily="34" charset="0"/>
                <a:ea typeface="+mn-ea"/>
                <a:cs typeface="Arial" panose="020B0604020202020204" pitchFamily="34" charset="0"/>
                <a:sym typeface="Helvetica Neue Medium"/>
              </a:rPr>
              <a:t>Improving Population Health: Using digital tools and insights to monitor population health trends, enabling timely responses as well as delivering patient-facing digital services to improve the health of our citizens</a:t>
            </a:r>
          </a:p>
          <a:p>
            <a:pPr marL="171446" indent="-171446" algn="l" defTabSz="825479">
              <a:buFont typeface="Arial" panose="020B0604020202020204" pitchFamily="34" charset="0"/>
              <a:buChar char="•"/>
            </a:pPr>
            <a:r>
              <a:rPr lang="en-GB" sz="800" b="0" kern="1200">
                <a:solidFill>
                  <a:srgbClr val="1F355E"/>
                </a:solidFill>
                <a:latin typeface="Arial" panose="020B0604020202020204" pitchFamily="34" charset="0"/>
                <a:ea typeface="+mn-ea"/>
                <a:cs typeface="Arial" panose="020B0604020202020204" pitchFamily="34" charset="0"/>
                <a:sym typeface="Helvetica Neue Medium"/>
              </a:rPr>
              <a:t>Raising the Bar for Digital Provision in Wales: Promoting digital innovation and progress across Wales through leading on implementing the most exciting and innovative solutions</a:t>
            </a:r>
          </a:p>
          <a:p>
            <a:pPr marL="171446" indent="-171446" algn="l" defTabSz="825479" hangingPunct="1">
              <a:buFont typeface="Arial" panose="020B0604020202020204" pitchFamily="34" charset="0"/>
              <a:buChar char="•"/>
            </a:pPr>
            <a:r>
              <a:rPr lang="en-GB" sz="800" b="0" kern="1200">
                <a:solidFill>
                  <a:srgbClr val="1F355E"/>
                </a:solidFill>
                <a:latin typeface="Arial" panose="020B0604020202020204" pitchFamily="34" charset="0"/>
                <a:ea typeface="+mn-ea"/>
                <a:cs typeface="Arial" panose="020B0604020202020204" pitchFamily="34" charset="0"/>
                <a:sym typeface="Helvetica Neue Medium"/>
              </a:rPr>
              <a:t>Strengthening Research &amp; Innovation: Expanding the availability of data for research endeavours will drive long-term improvements in patient care and population health</a:t>
            </a:r>
          </a:p>
        </p:txBody>
      </p:sp>
      <p:sp>
        <p:nvSpPr>
          <p:cNvPr id="56" name="Rectangle 55">
            <a:extLst>
              <a:ext uri="{FF2B5EF4-FFF2-40B4-BE49-F238E27FC236}">
                <a16:creationId xmlns:a16="http://schemas.microsoft.com/office/drawing/2014/main" id="{779BB829-719A-24E5-3904-36559CAEAF4A}"/>
              </a:ext>
            </a:extLst>
          </p:cNvPr>
          <p:cNvSpPr/>
          <p:nvPr/>
        </p:nvSpPr>
        <p:spPr>
          <a:xfrm>
            <a:off x="6076375" y="850635"/>
            <a:ext cx="2924751" cy="1914165"/>
          </a:xfrm>
          <a:prstGeom prst="rect">
            <a:avLst/>
          </a:prstGeom>
          <a:solidFill>
            <a:srgbClr val="C8DEF7"/>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46" indent="-171446" algn="l" defTabSz="825479" hangingPunct="1">
              <a:buFont typeface="Arial" panose="020B0604020202020204" pitchFamily="34" charset="0"/>
              <a:buChar char="•"/>
            </a:pPr>
            <a:r>
              <a:rPr lang="en-GB" sz="800" b="0" kern="1200">
                <a:solidFill>
                  <a:srgbClr val="1F355E"/>
                </a:solidFill>
                <a:latin typeface="Arial" panose="020B0604020202020204" pitchFamily="34" charset="0"/>
                <a:ea typeface="+mn-ea"/>
                <a:cs typeface="Arial" panose="020B0604020202020204" pitchFamily="34" charset="0"/>
                <a:sym typeface="Helvetica Neue Medium"/>
              </a:rPr>
              <a:t>Empowering Patients: Creating digital services which empower patients to actively and meaningfully engage and manage their health care thereby improving the patient experience and their outcomes</a:t>
            </a:r>
          </a:p>
          <a:p>
            <a:pPr marL="171446" indent="-171446" algn="l" defTabSz="825479" hangingPunct="1">
              <a:buFont typeface="Arial" panose="020B0604020202020204" pitchFamily="34" charset="0"/>
              <a:buChar char="•"/>
            </a:pPr>
            <a:r>
              <a:rPr lang="en-GB" sz="800" b="0" kern="1200">
                <a:solidFill>
                  <a:srgbClr val="1F355E"/>
                </a:solidFill>
                <a:latin typeface="Arial" panose="020B0604020202020204" pitchFamily="34" charset="0"/>
                <a:ea typeface="+mn-ea"/>
                <a:cs typeface="Arial" panose="020B0604020202020204" pitchFamily="34" charset="0"/>
                <a:sym typeface="Helvetica Neue Medium"/>
              </a:rPr>
              <a:t>Empowered Healthcare Professionals: Meeting the user needs of our clinical professionals to equip them with the tools and skills to deliver improved care for our patients </a:t>
            </a:r>
          </a:p>
          <a:p>
            <a:pPr marL="171446" indent="-171446" algn="l" defTabSz="825479" hangingPunct="1">
              <a:buFont typeface="Arial" panose="020B0604020202020204" pitchFamily="34" charset="0"/>
              <a:buChar char="•"/>
            </a:pPr>
            <a:r>
              <a:rPr lang="en-GB" sz="800" b="0" kern="1200">
                <a:solidFill>
                  <a:srgbClr val="1F355E"/>
                </a:solidFill>
                <a:latin typeface="Arial" panose="020B0604020202020204" pitchFamily="34" charset="0"/>
                <a:ea typeface="+mn-ea"/>
                <a:cs typeface="Arial" panose="020B0604020202020204" pitchFamily="34" charset="0"/>
                <a:sym typeface="Helvetica Neue Medium"/>
              </a:rPr>
              <a:t>Improved Patient Experience and Outcomes: Delivering digital and non-digital health and care services, improving the quality, safety and timeliness of the care our patients receive improving both their care experience and their care outcomes</a:t>
            </a:r>
          </a:p>
          <a:p>
            <a:pPr marL="171446" indent="-171446" algn="l" defTabSz="825479" hangingPunct="1">
              <a:buFont typeface="Arial" panose="020B0604020202020204" pitchFamily="34" charset="0"/>
              <a:buChar char="•"/>
            </a:pPr>
            <a:r>
              <a:rPr lang="en-GB" sz="800" b="0" kern="1200">
                <a:solidFill>
                  <a:srgbClr val="1F355E"/>
                </a:solidFill>
                <a:latin typeface="Arial" panose="020B0604020202020204" pitchFamily="34" charset="0"/>
                <a:ea typeface="+mn-ea"/>
                <a:cs typeface="Arial" panose="020B0604020202020204" pitchFamily="34" charset="0"/>
                <a:sym typeface="Helvetica Neue Medium"/>
              </a:rPr>
              <a:t>Increased Healthcare Equity: Addressing health inequalities and disparities in terms of access and outcomes for the Swansea Bay population </a:t>
            </a:r>
          </a:p>
          <a:p>
            <a:pPr marL="171446" indent="-171446" algn="l" defTabSz="825479" hangingPunct="1">
              <a:buFont typeface="Arial" panose="020B0604020202020204" pitchFamily="34" charset="0"/>
              <a:buChar char="•"/>
            </a:pPr>
            <a:endParaRPr lang="en-GB" sz="800" b="0" kern="1200">
              <a:solidFill>
                <a:srgbClr val="1F355E"/>
              </a:solidFill>
              <a:latin typeface="Arial" panose="020B0604020202020204" pitchFamily="34" charset="0"/>
              <a:ea typeface="+mn-ea"/>
              <a:cs typeface="Arial" panose="020B0604020202020204" pitchFamily="34" charset="0"/>
              <a:sym typeface="Helvetica Neue Medium"/>
            </a:endParaRPr>
          </a:p>
        </p:txBody>
      </p:sp>
      <p:sp>
        <p:nvSpPr>
          <p:cNvPr id="59" name="Rectangle 58">
            <a:extLst>
              <a:ext uri="{FF2B5EF4-FFF2-40B4-BE49-F238E27FC236}">
                <a16:creationId xmlns:a16="http://schemas.microsoft.com/office/drawing/2014/main" id="{3CBC125B-378A-CA61-2298-B45BCC9C33FD}"/>
              </a:ext>
            </a:extLst>
          </p:cNvPr>
          <p:cNvSpPr/>
          <p:nvPr/>
        </p:nvSpPr>
        <p:spPr>
          <a:xfrm>
            <a:off x="256657" y="683391"/>
            <a:ext cx="2173604" cy="3876578"/>
          </a:xfrm>
          <a:prstGeom prst="rect">
            <a:avLst/>
          </a:prstGeom>
          <a:solidFill>
            <a:srgbClr val="F4F4F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t">
            <a:noAutofit/>
          </a:bodyPr>
          <a:lstStyle/>
          <a:p>
            <a:pPr algn="l" defTabSz="825479">
              <a:spcAft>
                <a:spcPts val="600"/>
              </a:spcAft>
            </a:pPr>
            <a:r>
              <a:rPr lang="en-GB" sz="863" b="0" kern="1200">
                <a:solidFill>
                  <a:srgbClr val="1F355E"/>
                </a:solidFill>
                <a:latin typeface="Arial" panose="020B0604020202020204" pitchFamily="34" charset="0"/>
                <a:ea typeface="+mn-ea"/>
                <a:cs typeface="Arial" panose="020B0604020202020204" pitchFamily="34" charset="0"/>
                <a:sym typeface="Helvetica Neue Medium"/>
              </a:rPr>
              <a:t>Digitally enabling the One Bay Way will require a significant increase in investment of resources into digital solutions and ways of working, with anticipated annual expenditure on digital solutions expected to double during the next 10 years. Significant cash releasing savings will also be required to ensure the delivery of sustainable high-quality services to our population. </a:t>
            </a:r>
          </a:p>
          <a:p>
            <a:pPr algn="l" defTabSz="825479">
              <a:spcAft>
                <a:spcPts val="600"/>
              </a:spcAft>
            </a:pPr>
            <a:r>
              <a:rPr lang="en-GB" sz="863" b="0" kern="1200">
                <a:solidFill>
                  <a:srgbClr val="1F355E"/>
                </a:solidFill>
                <a:latin typeface="Arial" panose="020B0604020202020204" pitchFamily="34" charset="0"/>
                <a:ea typeface="+mn-ea"/>
                <a:cs typeface="Arial" panose="020B0604020202020204" pitchFamily="34" charset="0"/>
                <a:sym typeface="Helvetica Neue Medium"/>
              </a:rPr>
              <a:t>Investment decisions will have to be taken throughout the strategy period, supported by the appropriate governance, that will influence the pace and scale of change.</a:t>
            </a:r>
          </a:p>
          <a:p>
            <a:pPr algn="l" defTabSz="825479">
              <a:spcAft>
                <a:spcPts val="600"/>
              </a:spcAft>
            </a:pPr>
            <a:r>
              <a:rPr lang="en-GB" sz="863" b="0" kern="1200">
                <a:solidFill>
                  <a:srgbClr val="1F355E"/>
                </a:solidFill>
                <a:latin typeface="Arial" panose="020B0604020202020204" pitchFamily="34" charset="0"/>
                <a:ea typeface="+mn-ea"/>
                <a:cs typeface="Arial" panose="020B0604020202020204" pitchFamily="34" charset="0"/>
                <a:sym typeface="Helvetica Neue Medium"/>
              </a:rPr>
              <a:t>Delivery of the Strategy will allow for more integrated solutions, leading to: </a:t>
            </a:r>
          </a:p>
          <a:p>
            <a:pPr marL="171446" indent="-171446" algn="l" defTabSz="825479">
              <a:spcAft>
                <a:spcPts val="600"/>
              </a:spcAft>
              <a:buFont typeface="Arial" panose="020B0604020202020204" pitchFamily="34" charset="0"/>
              <a:buChar char="•"/>
            </a:pPr>
            <a:r>
              <a:rPr lang="en-GB" sz="863" b="0" kern="1200">
                <a:solidFill>
                  <a:srgbClr val="1F355E"/>
                </a:solidFill>
                <a:latin typeface="Arial" panose="020B0604020202020204" pitchFamily="34" charset="0"/>
                <a:ea typeface="+mn-ea"/>
                <a:cs typeface="Arial" panose="020B0604020202020204" pitchFamily="34" charset="0"/>
                <a:sym typeface="Helvetica Neue Medium"/>
              </a:rPr>
              <a:t>a more streamlined experience for users</a:t>
            </a:r>
          </a:p>
          <a:p>
            <a:pPr marL="171446" indent="-171446" algn="l" defTabSz="825479">
              <a:spcAft>
                <a:spcPts val="600"/>
              </a:spcAft>
              <a:buFont typeface="Arial" panose="020B0604020202020204" pitchFamily="34" charset="0"/>
              <a:buChar char="•"/>
            </a:pPr>
            <a:r>
              <a:rPr lang="en-GB" sz="863" b="0" kern="1200">
                <a:solidFill>
                  <a:srgbClr val="1F355E"/>
                </a:solidFill>
                <a:latin typeface="Arial" panose="020B0604020202020204" pitchFamily="34" charset="0"/>
                <a:ea typeface="+mn-ea"/>
                <a:cs typeface="Arial" panose="020B0604020202020204" pitchFamily="34" charset="0"/>
                <a:sym typeface="Helvetica Neue Medium"/>
              </a:rPr>
              <a:t>reduced maintenance load for digital teams,</a:t>
            </a:r>
          </a:p>
          <a:p>
            <a:pPr marL="171446" indent="-171446" algn="l" defTabSz="825479">
              <a:spcAft>
                <a:spcPts val="600"/>
              </a:spcAft>
              <a:buFont typeface="Arial" panose="020B0604020202020204" pitchFamily="34" charset="0"/>
              <a:buChar char="•"/>
            </a:pPr>
            <a:r>
              <a:rPr lang="en-GB" sz="863" b="0" kern="1200">
                <a:solidFill>
                  <a:srgbClr val="1F355E"/>
                </a:solidFill>
                <a:latin typeface="Arial" panose="020B0604020202020204" pitchFamily="34" charset="0"/>
                <a:ea typeface="+mn-ea"/>
                <a:cs typeface="Arial" panose="020B0604020202020204" pitchFamily="34" charset="0"/>
                <a:sym typeface="Helvetica Neue Medium"/>
              </a:rPr>
              <a:t>improved data security and system resilience in compliance with the ‘5 Safes; framework</a:t>
            </a:r>
          </a:p>
          <a:p>
            <a:pPr marL="171446" indent="-171446" algn="l" defTabSz="825479">
              <a:spcAft>
                <a:spcPts val="600"/>
              </a:spcAft>
              <a:buFont typeface="Arial" panose="020B0604020202020204" pitchFamily="34" charset="0"/>
              <a:buChar char="•"/>
            </a:pPr>
            <a:r>
              <a:rPr lang="en-GB" sz="863" b="0" kern="1200">
                <a:solidFill>
                  <a:srgbClr val="1F355E"/>
                </a:solidFill>
                <a:latin typeface="Arial" panose="020B0604020202020204" pitchFamily="34" charset="0"/>
                <a:ea typeface="+mn-ea"/>
                <a:cs typeface="Arial" panose="020B0604020202020204" pitchFamily="34" charset="0"/>
                <a:sym typeface="Helvetica Neue Medium"/>
              </a:rPr>
              <a:t>reduced financial risk of overrun across multiple contracts </a:t>
            </a:r>
          </a:p>
          <a:p>
            <a:pPr algn="l" defTabSz="825479">
              <a:spcAft>
                <a:spcPts val="600"/>
              </a:spcAft>
            </a:pPr>
            <a:endParaRPr lang="en-GB" sz="1050" b="0" kern="1200">
              <a:solidFill>
                <a:srgbClr val="1F355E"/>
              </a:solidFill>
              <a:latin typeface="Arial" panose="020B0604020202020204" pitchFamily="34" charset="0"/>
              <a:ea typeface="+mn-ea"/>
              <a:cs typeface="Arial" panose="020B0604020202020204" pitchFamily="34" charset="0"/>
              <a:sym typeface="Helvetica Neue Medium"/>
            </a:endParaRPr>
          </a:p>
          <a:p>
            <a:pPr algn="l" defTabSz="825479">
              <a:spcAft>
                <a:spcPts val="600"/>
              </a:spcAft>
            </a:pPr>
            <a:endParaRPr lang="en-GB" sz="1050" b="0" kern="1200">
              <a:solidFill>
                <a:prstClr val="black"/>
              </a:solidFill>
              <a:latin typeface="Aptos" panose="02110004020202020204"/>
              <a:ea typeface="+mn-ea"/>
              <a:cs typeface="+mn-cs"/>
              <a:sym typeface="Helvetica Neue Medium"/>
            </a:endParaRPr>
          </a:p>
          <a:p>
            <a:pPr marL="228594" indent="-228594" algn="l" defTabSz="825479">
              <a:spcAft>
                <a:spcPts val="600"/>
              </a:spcAft>
              <a:buFont typeface="+mj-lt"/>
              <a:buAutoNum type="arabicPeriod"/>
            </a:pPr>
            <a:endParaRPr lang="en-GB" sz="1050" b="0" kern="1200">
              <a:solidFill>
                <a:prstClr val="black"/>
              </a:solidFill>
              <a:latin typeface="Aptos" panose="02110004020202020204"/>
              <a:ea typeface="+mn-ea"/>
              <a:cs typeface="+mn-cs"/>
              <a:sym typeface="Helvetica Neue Medium"/>
            </a:endParaRPr>
          </a:p>
          <a:p>
            <a:pPr algn="l" defTabSz="825479">
              <a:spcAft>
                <a:spcPts val="600"/>
              </a:spcAft>
            </a:pPr>
            <a:endParaRPr lang="en-GB" sz="1050" b="0" kern="1200">
              <a:solidFill>
                <a:prstClr val="black"/>
              </a:solidFill>
              <a:latin typeface="Aptos" panose="02110004020202020204"/>
              <a:ea typeface="+mn-ea"/>
              <a:cs typeface="+mn-cs"/>
              <a:sym typeface="Helvetica Neue Medium"/>
            </a:endParaRPr>
          </a:p>
        </p:txBody>
      </p:sp>
      <p:sp>
        <p:nvSpPr>
          <p:cNvPr id="60" name="Title 1">
            <a:extLst>
              <a:ext uri="{FF2B5EF4-FFF2-40B4-BE49-F238E27FC236}">
                <a16:creationId xmlns:a16="http://schemas.microsoft.com/office/drawing/2014/main" id="{985B34AA-5408-D741-55D2-3FAA5DB2F036}"/>
              </a:ext>
            </a:extLst>
          </p:cNvPr>
          <p:cNvSpPr txBox="1">
            <a:spLocks/>
          </p:cNvSpPr>
          <p:nvPr/>
        </p:nvSpPr>
        <p:spPr>
          <a:xfrm>
            <a:off x="93600" y="-7200"/>
            <a:ext cx="8793743"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pPr defTabSz="309555" hangingPunct="1">
              <a:defRPr/>
            </a:pPr>
            <a:r>
              <a:rPr lang="en-GB" sz="1800">
                <a:solidFill>
                  <a:srgbClr val="1F355E"/>
                </a:solidFill>
                <a:latin typeface="Arial Black" panose="020B0A04020102020204" pitchFamily="34" charset="0"/>
              </a:rPr>
              <a:t>Delivering a Sustainable Future for Swansea Bay Health Board</a:t>
            </a:r>
            <a:endParaRPr lang="en-GB" sz="1800" strike="sngStrike">
              <a:solidFill>
                <a:srgbClr val="1F355E"/>
              </a:solidFill>
              <a:latin typeface="Arial Black" panose="020B0A04020102020204" pitchFamily="34" charset="0"/>
            </a:endParaRPr>
          </a:p>
        </p:txBody>
      </p:sp>
    </p:spTree>
    <p:extLst>
      <p:ext uri="{BB962C8B-B14F-4D97-AF65-F5344CB8AC3E}">
        <p14:creationId xmlns:p14="http://schemas.microsoft.com/office/powerpoint/2010/main" val="4084637241"/>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75BBB74-9614-12BF-C948-2DFF671AFF3A}"/>
              </a:ext>
            </a:extLst>
          </p:cNvPr>
          <p:cNvSpPr>
            <a:spLocks noGrp="1"/>
          </p:cNvSpPr>
          <p:nvPr>
            <p:ph type="body" sz="quarter" idx="11"/>
          </p:nvPr>
        </p:nvSpPr>
        <p:spPr/>
        <p:txBody>
          <a:bodyPr/>
          <a:lstStyle/>
          <a:p>
            <a:r>
              <a:rPr lang="en-GB">
                <a:cs typeface="Arial"/>
              </a:rPr>
              <a:t>Our Context  </a:t>
            </a:r>
          </a:p>
        </p:txBody>
      </p:sp>
      <p:grpSp>
        <p:nvGrpSpPr>
          <p:cNvPr id="2" name="Group 1">
            <a:extLst>
              <a:ext uri="{FF2B5EF4-FFF2-40B4-BE49-F238E27FC236}">
                <a16:creationId xmlns:a16="http://schemas.microsoft.com/office/drawing/2014/main" id="{18716077-6667-7D02-3BDC-06BA7396D26C}"/>
              </a:ext>
            </a:extLst>
          </p:cNvPr>
          <p:cNvGrpSpPr/>
          <p:nvPr/>
        </p:nvGrpSpPr>
        <p:grpSpPr>
          <a:xfrm>
            <a:off x="-1" y="-5787"/>
            <a:ext cx="9144001" cy="165595"/>
            <a:chOff x="374266" y="2474302"/>
            <a:chExt cx="13719657" cy="820603"/>
          </a:xfrm>
        </p:grpSpPr>
        <p:sp>
          <p:nvSpPr>
            <p:cNvPr id="5" name="Arrow: Pentagon 4">
              <a:extLst>
                <a:ext uri="{FF2B5EF4-FFF2-40B4-BE49-F238E27FC236}">
                  <a16:creationId xmlns:a16="http://schemas.microsoft.com/office/drawing/2014/main" id="{E46D7206-7339-8AD4-784A-ACA5FC1BCF0C}"/>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6" name="Arrow: Chevron 5">
              <a:extLst>
                <a:ext uri="{FF2B5EF4-FFF2-40B4-BE49-F238E27FC236}">
                  <a16:creationId xmlns:a16="http://schemas.microsoft.com/office/drawing/2014/main" id="{B31ADB4E-4105-49C9-5AE9-C1DD2F740A2F}"/>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7" name="Arrow: Chevron 6">
              <a:extLst>
                <a:ext uri="{FF2B5EF4-FFF2-40B4-BE49-F238E27FC236}">
                  <a16:creationId xmlns:a16="http://schemas.microsoft.com/office/drawing/2014/main" id="{52AE4D17-9CE0-C32F-1821-3D3C1CB0B475}"/>
                </a:ext>
              </a:extLst>
            </p:cNvPr>
            <p:cNvSpPr/>
            <p:nvPr/>
          </p:nvSpPr>
          <p:spPr>
            <a:xfrm>
              <a:off x="4851732" y="2474302"/>
              <a:ext cx="2697135" cy="820603"/>
            </a:xfrm>
            <a:prstGeom prst="chevron">
              <a:avLst/>
            </a:prstGeom>
            <a:solidFill>
              <a:schemeClr val="accent4"/>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8" name="Arrow: Chevron 7">
              <a:extLst>
                <a:ext uri="{FF2B5EF4-FFF2-40B4-BE49-F238E27FC236}">
                  <a16:creationId xmlns:a16="http://schemas.microsoft.com/office/drawing/2014/main" id="{8A937DDA-81C6-BDA4-F92B-842454156BD8}"/>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9" name="Arrow: Chevron 8">
              <a:extLst>
                <a:ext uri="{FF2B5EF4-FFF2-40B4-BE49-F238E27FC236}">
                  <a16:creationId xmlns:a16="http://schemas.microsoft.com/office/drawing/2014/main" id="{FFB0DA28-9AB5-80F0-0B58-7D58F3EA169A}"/>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The Digital Enablers</a:t>
              </a:r>
              <a:endParaRPr lang="en-GB" sz="800" b="0" kern="1200">
                <a:latin typeface="Arial" panose="020B0604020202020204" pitchFamily="34" charset="0"/>
                <a:cs typeface="Arial" panose="020B0604020202020204" pitchFamily="34" charset="0"/>
              </a:endParaRPr>
            </a:p>
          </p:txBody>
        </p:sp>
        <p:sp>
          <p:nvSpPr>
            <p:cNvPr id="10" name="Arrow: Chevron 9">
              <a:extLst>
                <a:ext uri="{FF2B5EF4-FFF2-40B4-BE49-F238E27FC236}">
                  <a16:creationId xmlns:a16="http://schemas.microsoft.com/office/drawing/2014/main" id="{ED9A0021-F357-D4C4-1309-3A5EDF742399}"/>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endParaRPr lang="en-GB" sz="800" b="0" kern="1200">
                <a:latin typeface="Arial" panose="020B0604020202020204" pitchFamily="34" charset="0"/>
                <a:cs typeface="Arial" panose="020B0604020202020204" pitchFamily="34" charset="0"/>
              </a:endParaRPr>
            </a:p>
          </p:txBody>
        </p:sp>
      </p:grpSp>
      <p:sp>
        <p:nvSpPr>
          <p:cNvPr id="12" name="Footer Placeholder 3">
            <a:extLst>
              <a:ext uri="{FF2B5EF4-FFF2-40B4-BE49-F238E27FC236}">
                <a16:creationId xmlns:a16="http://schemas.microsoft.com/office/drawing/2014/main" id="{51C1DAD0-4445-098F-B121-E7E30CD3E3C4}"/>
              </a:ext>
            </a:extLst>
          </p:cNvPr>
          <p:cNvSpPr txBox="1">
            <a:spLocks/>
          </p:cNvSpPr>
          <p:nvPr/>
        </p:nvSpPr>
        <p:spPr>
          <a:xfrm>
            <a:off x="2020299" y="4627210"/>
            <a:ext cx="5039902" cy="332455"/>
          </a:xfrm>
          <a:prstGeom prst="rect">
            <a:avLst/>
          </a:prstGeom>
        </p:spPr>
        <p:txBody>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r>
              <a:rPr lang="en-GB" sz="1800">
                <a:solidFill>
                  <a:srgbClr val="1F355E"/>
                </a:solidFill>
                <a:latin typeface="Arial Black" panose="020B0A04020102020204" pitchFamily="34" charset="0"/>
              </a:rPr>
              <a:t>Digitally Enabling The One Bay Way</a:t>
            </a:r>
          </a:p>
        </p:txBody>
      </p:sp>
    </p:spTree>
    <p:extLst>
      <p:ext uri="{BB962C8B-B14F-4D97-AF65-F5344CB8AC3E}">
        <p14:creationId xmlns:p14="http://schemas.microsoft.com/office/powerpoint/2010/main" val="1496128075"/>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 16">
            <a:extLst>
              <a:ext uri="{FF2B5EF4-FFF2-40B4-BE49-F238E27FC236}">
                <a16:creationId xmlns:a16="http://schemas.microsoft.com/office/drawing/2014/main" id="{21FCA50D-FE70-0246-F2A1-FD4D30F6513D}"/>
              </a:ext>
            </a:extLst>
          </p:cNvPr>
          <p:cNvGrpSpPr/>
          <p:nvPr/>
        </p:nvGrpSpPr>
        <p:grpSpPr>
          <a:xfrm>
            <a:off x="133530" y="609601"/>
            <a:ext cx="8894356" cy="3852626"/>
            <a:chOff x="2652852" y="672962"/>
            <a:chExt cx="6268792" cy="2302654"/>
          </a:xfrm>
        </p:grpSpPr>
        <p:sp>
          <p:nvSpPr>
            <p:cNvPr id="16" name="Rectangle 15">
              <a:extLst>
                <a:ext uri="{FF2B5EF4-FFF2-40B4-BE49-F238E27FC236}">
                  <a16:creationId xmlns:a16="http://schemas.microsoft.com/office/drawing/2014/main" id="{5410FCC1-98B6-FF46-B6BA-E317E309EAF8}"/>
                </a:ext>
              </a:extLst>
            </p:cNvPr>
            <p:cNvSpPr/>
            <p:nvPr/>
          </p:nvSpPr>
          <p:spPr>
            <a:xfrm>
              <a:off x="2652852" y="672962"/>
              <a:ext cx="6268792" cy="2302654"/>
            </a:xfrm>
            <a:prstGeom prst="rect">
              <a:avLst/>
            </a:prstGeom>
            <a:solidFill>
              <a:srgbClr val="F4F4F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1260000" bIns="36000" numCol="1" spcCol="38100" rtlCol="0" anchor="t">
              <a:noAutofit/>
            </a:bodyPr>
            <a:lstStyle/>
            <a:p>
              <a:pPr marL="0" marR="0" indent="0" algn="l" defTabSz="825500" rtl="0" fontAlgn="auto" latinLnBrk="0" hangingPunct="0">
                <a:lnSpc>
                  <a:spcPct val="100000"/>
                </a:lnSpc>
                <a:spcBef>
                  <a:spcPts val="0"/>
                </a:spcBef>
                <a:spcAft>
                  <a:spcPts val="0"/>
                </a:spcAft>
                <a:buClrTx/>
                <a:buSzTx/>
                <a:buFontTx/>
                <a:buNone/>
                <a:tabLst/>
              </a:pPr>
              <a:br>
                <a:rPr kumimoji="0" lang="en-US" sz="105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br>
              <a:endParaRPr kumimoji="0" lang="en-US" sz="105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a:p>
              <a:pPr marL="228600" indent="-228600" algn="l" defTabSz="825500">
                <a:spcAft>
                  <a:spcPts val="200"/>
                </a:spcAft>
                <a:buAutoNum type="arabicPeriod"/>
              </a:pPr>
              <a:r>
                <a:rPr lang="en-US" sz="800">
                  <a:solidFill>
                    <a:srgbClr val="1F355E"/>
                  </a:solidFill>
                  <a:latin typeface="Arial" panose="020B0604020202020204" pitchFamily="34" charset="0"/>
                  <a:cs typeface="Arial" panose="020B0604020202020204" pitchFamily="34" charset="0"/>
                </a:rPr>
                <a:t>Demand for our services is growing.</a:t>
              </a:r>
            </a:p>
            <a:p>
              <a:pPr marL="228600" indent="-228600" algn="l" defTabSz="825500">
                <a:spcAft>
                  <a:spcPts val="200"/>
                </a:spcAft>
                <a:buAutoNum type="arabicPeriod"/>
              </a:pPr>
              <a:endParaRPr lang="en-US" sz="800">
                <a:solidFill>
                  <a:srgbClr val="1F355E"/>
                </a:solidFill>
                <a:latin typeface="Arial" panose="020B0604020202020204" pitchFamily="34" charset="0"/>
                <a:cs typeface="Arial" panose="020B0604020202020204" pitchFamily="34" charset="0"/>
              </a:endParaRPr>
            </a:p>
            <a:p>
              <a:pPr marL="228600" indent="-228600" algn="l" defTabSz="825500">
                <a:spcAft>
                  <a:spcPts val="200"/>
                </a:spcAft>
                <a:buAutoNum type="arabicPeriod"/>
              </a:pPr>
              <a:endParaRPr lang="en-US" sz="800">
                <a:solidFill>
                  <a:srgbClr val="1F355E"/>
                </a:solidFill>
                <a:latin typeface="Arial" panose="020B0604020202020204" pitchFamily="34" charset="0"/>
                <a:cs typeface="Arial" panose="020B0604020202020204" pitchFamily="34" charset="0"/>
              </a:endParaRPr>
            </a:p>
            <a:p>
              <a:pPr marL="228600" indent="-228600" algn="l" defTabSz="825500">
                <a:spcAft>
                  <a:spcPts val="200"/>
                </a:spcAft>
                <a:buAutoNum type="arabicPeriod"/>
              </a:pPr>
              <a:endParaRPr lang="en-US" sz="800">
                <a:solidFill>
                  <a:srgbClr val="1F355E"/>
                </a:solidFill>
                <a:latin typeface="Arial" panose="020B0604020202020204" pitchFamily="34" charset="0"/>
                <a:cs typeface="Arial" panose="020B0604020202020204" pitchFamily="34" charset="0"/>
              </a:endParaRPr>
            </a:p>
            <a:p>
              <a:pPr marL="228600" indent="-228600" algn="l" defTabSz="825500">
                <a:spcAft>
                  <a:spcPts val="200"/>
                </a:spcAft>
                <a:buAutoNum type="arabicPeriod"/>
              </a:pPr>
              <a:endParaRPr lang="en-US" sz="800">
                <a:solidFill>
                  <a:srgbClr val="1F355E"/>
                </a:solidFill>
                <a:latin typeface="Arial" panose="020B0604020202020204" pitchFamily="34" charset="0"/>
                <a:cs typeface="Arial" panose="020B0604020202020204" pitchFamily="34" charset="0"/>
              </a:endParaRPr>
            </a:p>
            <a:p>
              <a:pPr marL="228600" indent="-228600" algn="l" defTabSz="825500">
                <a:spcAft>
                  <a:spcPts val="200"/>
                </a:spcAft>
                <a:buAutoNum type="arabicPeriod"/>
              </a:pPr>
              <a:endParaRPr lang="en-US" sz="800">
                <a:solidFill>
                  <a:srgbClr val="1F355E"/>
                </a:solidFill>
                <a:latin typeface="Arial" panose="020B0604020202020204" pitchFamily="34" charset="0"/>
                <a:cs typeface="Arial" panose="020B0604020202020204" pitchFamily="34" charset="0"/>
              </a:endParaRPr>
            </a:p>
            <a:p>
              <a:pPr marL="228600" indent="-228600" algn="l" defTabSz="825500">
                <a:spcAft>
                  <a:spcPts val="200"/>
                </a:spcAft>
                <a:buAutoNum type="arabicPeriod"/>
              </a:pPr>
              <a:r>
                <a:rPr lang="en-US" sz="800">
                  <a:solidFill>
                    <a:srgbClr val="1F355E"/>
                  </a:solidFill>
                  <a:latin typeface="Arial" panose="020B0604020202020204" pitchFamily="34" charset="0"/>
                  <a:cs typeface="Arial" panose="020B0604020202020204" pitchFamily="34" charset="0"/>
                </a:rPr>
                <a:t>We are still an unequal society, and this impacts our health.</a:t>
              </a:r>
            </a:p>
            <a:p>
              <a:pPr marL="228600" indent="-228600" algn="l" defTabSz="825500">
                <a:spcAft>
                  <a:spcPts val="200"/>
                </a:spcAft>
                <a:buAutoNum type="arabicPeriod"/>
              </a:pPr>
              <a:endParaRPr lang="en-US" sz="800">
                <a:solidFill>
                  <a:srgbClr val="1F355E"/>
                </a:solidFill>
                <a:latin typeface="Arial" panose="020B0604020202020204" pitchFamily="34" charset="0"/>
                <a:cs typeface="Arial" panose="020B0604020202020204" pitchFamily="34" charset="0"/>
              </a:endParaRPr>
            </a:p>
            <a:p>
              <a:pPr marL="228600" indent="-228600" algn="l" defTabSz="825500">
                <a:spcAft>
                  <a:spcPts val="200"/>
                </a:spcAft>
                <a:buAutoNum type="arabicPeriod"/>
              </a:pPr>
              <a:endParaRPr lang="en-US" sz="800">
                <a:solidFill>
                  <a:srgbClr val="1F355E"/>
                </a:solidFill>
                <a:latin typeface="Arial" panose="020B0604020202020204" pitchFamily="34" charset="0"/>
                <a:cs typeface="Arial" panose="020B0604020202020204" pitchFamily="34" charset="0"/>
              </a:endParaRPr>
            </a:p>
            <a:p>
              <a:pPr marL="228600" indent="-228600" algn="l" defTabSz="825500">
                <a:spcAft>
                  <a:spcPts val="200"/>
                </a:spcAft>
                <a:buAutoNum type="arabicPeriod"/>
              </a:pPr>
              <a:endParaRPr lang="en-US" sz="800">
                <a:solidFill>
                  <a:srgbClr val="1F355E"/>
                </a:solidFill>
                <a:latin typeface="Arial" panose="020B0604020202020204" pitchFamily="34" charset="0"/>
                <a:cs typeface="Arial" panose="020B0604020202020204" pitchFamily="34" charset="0"/>
              </a:endParaRPr>
            </a:p>
            <a:p>
              <a:pPr marL="228600" indent="-228600" algn="l" defTabSz="825500">
                <a:spcAft>
                  <a:spcPts val="200"/>
                </a:spcAft>
                <a:buAutoNum type="arabicPeriod"/>
              </a:pPr>
              <a:endParaRPr lang="en-US" sz="800">
                <a:solidFill>
                  <a:srgbClr val="1F355E"/>
                </a:solidFill>
                <a:latin typeface="Arial" panose="020B0604020202020204" pitchFamily="34" charset="0"/>
                <a:cs typeface="Arial" panose="020B0604020202020204" pitchFamily="34" charset="0"/>
              </a:endParaRPr>
            </a:p>
            <a:p>
              <a:pPr marL="228600" indent="-228600" algn="l" defTabSz="825500">
                <a:spcAft>
                  <a:spcPts val="200"/>
                </a:spcAft>
                <a:buAutoNum type="arabicPeriod"/>
              </a:pPr>
              <a:endParaRPr lang="en-US" sz="800">
                <a:solidFill>
                  <a:srgbClr val="1F355E"/>
                </a:solidFill>
                <a:latin typeface="Arial" panose="020B0604020202020204" pitchFamily="34" charset="0"/>
                <a:cs typeface="Arial" panose="020B0604020202020204" pitchFamily="34" charset="0"/>
              </a:endParaRPr>
            </a:p>
            <a:p>
              <a:pPr marL="228600" indent="-228600" algn="l" defTabSz="825500">
                <a:spcAft>
                  <a:spcPts val="200"/>
                </a:spcAft>
                <a:buAutoNum type="arabicPeriod"/>
              </a:pPr>
              <a:endParaRPr lang="en-US" sz="800">
                <a:solidFill>
                  <a:srgbClr val="1F355E"/>
                </a:solidFill>
                <a:latin typeface="Arial" panose="020B0604020202020204" pitchFamily="34" charset="0"/>
                <a:cs typeface="Arial" panose="020B0604020202020204" pitchFamily="34" charset="0"/>
              </a:endParaRPr>
            </a:p>
            <a:p>
              <a:pPr marL="228600" indent="-228600" algn="l" defTabSz="825500">
                <a:spcAft>
                  <a:spcPts val="200"/>
                </a:spcAft>
                <a:buAutoNum type="arabicPeriod"/>
              </a:pPr>
              <a:r>
                <a:rPr lang="en-US" sz="800">
                  <a:solidFill>
                    <a:srgbClr val="1F355E"/>
                  </a:solidFill>
                  <a:latin typeface="Arial" panose="020B0604020202020204" pitchFamily="34" charset="0"/>
                  <a:cs typeface="Arial" panose="020B0604020202020204" pitchFamily="34" charset="0"/>
                </a:rPr>
                <a:t>Satisfaction with healthcare services is falling. </a:t>
              </a:r>
            </a:p>
          </p:txBody>
        </p:sp>
        <p:grpSp>
          <p:nvGrpSpPr>
            <p:cNvPr id="15" name="Group 14">
              <a:extLst>
                <a:ext uri="{FF2B5EF4-FFF2-40B4-BE49-F238E27FC236}">
                  <a16:creationId xmlns:a16="http://schemas.microsoft.com/office/drawing/2014/main" id="{34BA8523-D297-1B27-BB6B-52C70499C36F}"/>
                </a:ext>
              </a:extLst>
            </p:cNvPr>
            <p:cNvGrpSpPr/>
            <p:nvPr/>
          </p:nvGrpSpPr>
          <p:grpSpPr>
            <a:xfrm>
              <a:off x="2652852" y="2600242"/>
              <a:ext cx="6268792" cy="364972"/>
              <a:chOff x="3132304" y="3370052"/>
              <a:chExt cx="6007192" cy="364972"/>
            </a:xfrm>
          </p:grpSpPr>
          <p:sp>
            <p:nvSpPr>
              <p:cNvPr id="7" name="Rectangle 6">
                <a:extLst>
                  <a:ext uri="{FF2B5EF4-FFF2-40B4-BE49-F238E27FC236}">
                    <a16:creationId xmlns:a16="http://schemas.microsoft.com/office/drawing/2014/main" id="{57E88A75-65E1-E13D-C922-BB7989EDAE7B}"/>
                  </a:ext>
                </a:extLst>
              </p:cNvPr>
              <p:cNvSpPr/>
              <p:nvPr/>
            </p:nvSpPr>
            <p:spPr>
              <a:xfrm>
                <a:off x="3132304" y="3370059"/>
                <a:ext cx="750899" cy="364965"/>
              </a:xfrm>
              <a:prstGeom prst="rect">
                <a:avLst/>
              </a:prstGeom>
              <a:solidFill>
                <a:srgbClr val="1F355E"/>
              </a:solid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1050">
                    <a:solidFill>
                      <a:schemeClr val="bg1"/>
                    </a:solidFill>
                    <a:latin typeface="+mj-lt"/>
                    <a:ea typeface="+mn-ea"/>
                    <a:cs typeface="+mn-cs"/>
                    <a:sym typeface="Helvetica Neue Medium"/>
                  </a:rPr>
                  <a:t>£1.2bn </a:t>
                </a:r>
              </a:p>
              <a:p>
                <a:pPr marL="0" marR="0" indent="0" algn="ctr" defTabSz="825500" rtl="0" fontAlgn="auto" latinLnBrk="0" hangingPunct="0">
                  <a:lnSpc>
                    <a:spcPct val="100000"/>
                  </a:lnSpc>
                  <a:spcBef>
                    <a:spcPts val="0"/>
                  </a:spcBef>
                  <a:spcAft>
                    <a:spcPts val="0"/>
                  </a:spcAft>
                  <a:buClrTx/>
                  <a:buSzTx/>
                  <a:buFontTx/>
                  <a:buNone/>
                  <a:tabLst/>
                </a:pPr>
                <a:r>
                  <a:rPr lang="en-GB" sz="1050" b="0">
                    <a:solidFill>
                      <a:schemeClr val="bg1"/>
                    </a:solidFill>
                    <a:latin typeface="+mj-lt"/>
                    <a:ea typeface="+mn-ea"/>
                    <a:cs typeface="+mn-cs"/>
                    <a:sym typeface="Helvetica Neue Medium"/>
                  </a:rPr>
                  <a:t>health budget</a:t>
                </a:r>
              </a:p>
              <a:p>
                <a:pPr marL="0" marR="0" indent="0" algn="ctr" defTabSz="825500" rtl="0" fontAlgn="auto" latinLnBrk="0" hangingPunct="0">
                  <a:lnSpc>
                    <a:spcPct val="100000"/>
                  </a:lnSpc>
                  <a:spcBef>
                    <a:spcPts val="0"/>
                  </a:spcBef>
                  <a:spcAft>
                    <a:spcPts val="0"/>
                  </a:spcAft>
                  <a:buClrTx/>
                  <a:buSzTx/>
                  <a:buFontTx/>
                  <a:buNone/>
                  <a:tabLst/>
                </a:pPr>
                <a:endParaRPr kumimoji="0" lang="en-GB" sz="1050" b="0" i="0" u="none" strike="noStrike" cap="none" spc="0" normalizeH="0" baseline="0">
                  <a:ln>
                    <a:noFill/>
                  </a:ln>
                  <a:solidFill>
                    <a:schemeClr val="bg1"/>
                  </a:solidFill>
                  <a:effectLst/>
                  <a:uFillTx/>
                  <a:latin typeface="+mj-lt"/>
                  <a:ea typeface="+mn-ea"/>
                  <a:cs typeface="+mn-cs"/>
                  <a:sym typeface="Helvetica Neue Medium"/>
                </a:endParaRPr>
              </a:p>
            </p:txBody>
          </p:sp>
          <p:sp>
            <p:nvSpPr>
              <p:cNvPr id="8" name="Rectangle 7">
                <a:extLst>
                  <a:ext uri="{FF2B5EF4-FFF2-40B4-BE49-F238E27FC236}">
                    <a16:creationId xmlns:a16="http://schemas.microsoft.com/office/drawing/2014/main" id="{C2752CD2-7224-CC23-5CAD-9816105DA09F}"/>
                  </a:ext>
                </a:extLst>
              </p:cNvPr>
              <p:cNvSpPr/>
              <p:nvPr/>
            </p:nvSpPr>
            <p:spPr>
              <a:xfrm>
                <a:off x="3883203" y="3370058"/>
                <a:ext cx="750899" cy="364961"/>
              </a:xfrm>
              <a:prstGeom prst="rect">
                <a:avLst/>
              </a:prstGeom>
              <a:solidFill>
                <a:schemeClr val="bg1"/>
              </a:solid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1050">
                    <a:solidFill>
                      <a:schemeClr val="tx1"/>
                    </a:solidFill>
                    <a:latin typeface="+mj-lt"/>
                    <a:ea typeface="+mn-ea"/>
                    <a:cs typeface="+mn-cs"/>
                    <a:sym typeface="Helvetica Neue Medium"/>
                  </a:rPr>
                  <a:t>13,500 </a:t>
                </a:r>
              </a:p>
              <a:p>
                <a:pPr marL="0" marR="0" indent="0" algn="ctr" defTabSz="825500" rtl="0" fontAlgn="auto" latinLnBrk="0" hangingPunct="0">
                  <a:lnSpc>
                    <a:spcPct val="100000"/>
                  </a:lnSpc>
                  <a:spcBef>
                    <a:spcPts val="0"/>
                  </a:spcBef>
                  <a:spcAft>
                    <a:spcPts val="0"/>
                  </a:spcAft>
                  <a:buClrTx/>
                  <a:buSzTx/>
                  <a:buFontTx/>
                  <a:buNone/>
                  <a:tabLst/>
                </a:pPr>
                <a:r>
                  <a:rPr kumimoji="0" lang="en-GB" sz="1050" b="0" i="0" u="none" strike="noStrike" cap="none" spc="0" normalizeH="0" baseline="0">
                    <a:ln>
                      <a:noFill/>
                    </a:ln>
                    <a:solidFill>
                      <a:schemeClr val="tx1"/>
                    </a:solidFill>
                    <a:effectLst/>
                    <a:uFillTx/>
                    <a:latin typeface="+mj-lt"/>
                    <a:ea typeface="+mn-ea"/>
                    <a:cs typeface="+mn-cs"/>
                    <a:sym typeface="Helvetica Neue Medium"/>
                  </a:rPr>
                  <a:t>Health &amp; Care staff</a:t>
                </a:r>
              </a:p>
            </p:txBody>
          </p:sp>
          <p:sp>
            <p:nvSpPr>
              <p:cNvPr id="9" name="Rectangle 8">
                <a:extLst>
                  <a:ext uri="{FF2B5EF4-FFF2-40B4-BE49-F238E27FC236}">
                    <a16:creationId xmlns:a16="http://schemas.microsoft.com/office/drawing/2014/main" id="{E7C6999C-D287-FF57-A0B3-F91418AC680E}"/>
                  </a:ext>
                </a:extLst>
              </p:cNvPr>
              <p:cNvSpPr/>
              <p:nvPr/>
            </p:nvSpPr>
            <p:spPr>
              <a:xfrm>
                <a:off x="4634102" y="3370058"/>
                <a:ext cx="750899" cy="364961"/>
              </a:xfrm>
              <a:prstGeom prst="rect">
                <a:avLst/>
              </a:prstGeom>
              <a:solidFill>
                <a:srgbClr val="1F355E"/>
              </a:solid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i="0" u="none" strike="noStrike" cap="none" spc="0" normalizeH="0" baseline="0">
                    <a:ln>
                      <a:noFill/>
                    </a:ln>
                    <a:solidFill>
                      <a:schemeClr val="bg1"/>
                    </a:solidFill>
                    <a:effectLst/>
                    <a:uFillTx/>
                    <a:latin typeface="+mj-lt"/>
                    <a:ea typeface="+mn-ea"/>
                    <a:cs typeface="+mn-cs"/>
                    <a:sym typeface="Helvetica Neue Medium"/>
                  </a:rPr>
                  <a:t>3</a:t>
                </a:r>
              </a:p>
              <a:p>
                <a:pPr marL="0" marR="0" indent="0" algn="ctr" defTabSz="825500" rtl="0" fontAlgn="auto" latinLnBrk="0" hangingPunct="0">
                  <a:lnSpc>
                    <a:spcPct val="100000"/>
                  </a:lnSpc>
                  <a:spcBef>
                    <a:spcPts val="0"/>
                  </a:spcBef>
                  <a:spcAft>
                    <a:spcPts val="0"/>
                  </a:spcAft>
                  <a:buClrTx/>
                  <a:buSzTx/>
                  <a:buFontTx/>
                  <a:buNone/>
                  <a:tabLst/>
                </a:pPr>
                <a:r>
                  <a:rPr kumimoji="0" lang="en-GB" sz="1050" b="0" i="0" u="none" strike="noStrike" cap="none" spc="0" normalizeH="0" baseline="0">
                    <a:ln>
                      <a:noFill/>
                    </a:ln>
                    <a:solidFill>
                      <a:schemeClr val="bg1"/>
                    </a:solidFill>
                    <a:effectLst/>
                    <a:uFillTx/>
                    <a:latin typeface="+mj-lt"/>
                    <a:ea typeface="+mn-ea"/>
                    <a:cs typeface="+mn-cs"/>
                    <a:sym typeface="Helvetica Neue Medium"/>
                  </a:rPr>
                  <a:t>ma</a:t>
                </a:r>
                <a:r>
                  <a:rPr lang="en-GB" sz="1050" b="0">
                    <a:solidFill>
                      <a:schemeClr val="bg1"/>
                    </a:solidFill>
                    <a:latin typeface="+mj-lt"/>
                    <a:ea typeface="+mn-ea"/>
                    <a:cs typeface="+mn-cs"/>
                    <a:sym typeface="Helvetica Neue Medium"/>
                  </a:rPr>
                  <a:t>jor hospitals</a:t>
                </a:r>
              </a:p>
              <a:p>
                <a:pPr marL="0" marR="0" indent="0" algn="ctr" defTabSz="825500" rtl="0" fontAlgn="auto" latinLnBrk="0" hangingPunct="0">
                  <a:lnSpc>
                    <a:spcPct val="100000"/>
                  </a:lnSpc>
                  <a:spcBef>
                    <a:spcPts val="0"/>
                  </a:spcBef>
                  <a:spcAft>
                    <a:spcPts val="0"/>
                  </a:spcAft>
                  <a:buClrTx/>
                  <a:buSzTx/>
                  <a:buFontTx/>
                  <a:buNone/>
                  <a:tabLst/>
                </a:pPr>
                <a:endParaRPr kumimoji="0" lang="en-GB" sz="1050" b="0" i="0" u="none" strike="noStrike" cap="none" spc="0" normalizeH="0" baseline="0">
                  <a:ln>
                    <a:noFill/>
                  </a:ln>
                  <a:solidFill>
                    <a:schemeClr val="tx1"/>
                  </a:solidFill>
                  <a:effectLst/>
                  <a:uFillTx/>
                  <a:latin typeface="+mj-lt"/>
                  <a:ea typeface="+mn-ea"/>
                  <a:cs typeface="+mn-cs"/>
                  <a:sym typeface="Helvetica Neue Medium"/>
                </a:endParaRPr>
              </a:p>
            </p:txBody>
          </p:sp>
          <p:sp>
            <p:nvSpPr>
              <p:cNvPr id="10" name="Rectangle 9">
                <a:extLst>
                  <a:ext uri="{FF2B5EF4-FFF2-40B4-BE49-F238E27FC236}">
                    <a16:creationId xmlns:a16="http://schemas.microsoft.com/office/drawing/2014/main" id="{20AEE4AA-701C-2B29-7C98-7E9C347BB0DA}"/>
                  </a:ext>
                </a:extLst>
              </p:cNvPr>
              <p:cNvSpPr/>
              <p:nvPr/>
            </p:nvSpPr>
            <p:spPr>
              <a:xfrm>
                <a:off x="7637698" y="3370057"/>
                <a:ext cx="750899" cy="364963"/>
              </a:xfrm>
              <a:prstGeom prst="rect">
                <a:avLst/>
              </a:prstGeom>
              <a:solidFill>
                <a:srgbClr val="1F355E"/>
              </a:solid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i="0" u="none" strike="noStrike" cap="none" spc="0" normalizeH="0" baseline="0">
                    <a:ln>
                      <a:noFill/>
                    </a:ln>
                    <a:solidFill>
                      <a:schemeClr val="bg1"/>
                    </a:solidFill>
                    <a:effectLst/>
                    <a:uFillTx/>
                    <a:latin typeface="+mj-lt"/>
                    <a:ea typeface="+mn-ea"/>
                    <a:cs typeface="+mn-cs"/>
                    <a:sym typeface="Helvetica Neue Medium"/>
                  </a:rPr>
                  <a:t>72 </a:t>
                </a:r>
              </a:p>
              <a:p>
                <a:pPr marL="0" marR="0" indent="0" algn="ctr" defTabSz="825500" rtl="0" fontAlgn="auto" latinLnBrk="0" hangingPunct="0">
                  <a:lnSpc>
                    <a:spcPct val="100000"/>
                  </a:lnSpc>
                  <a:spcBef>
                    <a:spcPts val="0"/>
                  </a:spcBef>
                  <a:spcAft>
                    <a:spcPts val="0"/>
                  </a:spcAft>
                  <a:buClrTx/>
                  <a:buSzTx/>
                  <a:buFontTx/>
                  <a:buNone/>
                  <a:tabLst/>
                </a:pPr>
                <a:r>
                  <a:rPr lang="en-GB" sz="1050" b="0">
                    <a:solidFill>
                      <a:schemeClr val="bg1"/>
                    </a:solidFill>
                    <a:latin typeface="+mj-lt"/>
                    <a:ea typeface="+mn-ea"/>
                    <a:cs typeface="+mn-cs"/>
                    <a:sym typeface="Helvetica Neue Medium"/>
                  </a:rPr>
                  <a:t>dental practices</a:t>
                </a:r>
                <a:endParaRPr kumimoji="0" lang="en-GB" sz="1050" b="0" i="0" u="none" strike="noStrike" cap="none" spc="0" normalizeH="0" baseline="0">
                  <a:ln>
                    <a:noFill/>
                  </a:ln>
                  <a:solidFill>
                    <a:schemeClr val="bg1"/>
                  </a:solidFill>
                  <a:effectLst/>
                  <a:uFillTx/>
                  <a:latin typeface="+mj-lt"/>
                  <a:ea typeface="+mn-ea"/>
                  <a:cs typeface="+mn-cs"/>
                  <a:sym typeface="Helvetica Neue Medium"/>
                </a:endParaRPr>
              </a:p>
            </p:txBody>
          </p:sp>
          <p:sp>
            <p:nvSpPr>
              <p:cNvPr id="11" name="Rectangle 10">
                <a:extLst>
                  <a:ext uri="{FF2B5EF4-FFF2-40B4-BE49-F238E27FC236}">
                    <a16:creationId xmlns:a16="http://schemas.microsoft.com/office/drawing/2014/main" id="{A3A1B980-F576-B38C-9A73-F43C5738E01C}"/>
                  </a:ext>
                </a:extLst>
              </p:cNvPr>
              <p:cNvSpPr/>
              <p:nvPr/>
            </p:nvSpPr>
            <p:spPr>
              <a:xfrm>
                <a:off x="8388597" y="3370052"/>
                <a:ext cx="750899" cy="364964"/>
              </a:xfrm>
              <a:prstGeom prst="rect">
                <a:avLst/>
              </a:prstGeom>
              <a:solidFill>
                <a:schemeClr val="bg1"/>
              </a:solidFill>
              <a:ln w="12700" cap="flat">
                <a:solidFill>
                  <a:srgbClr val="1F355E"/>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i="0" u="none" strike="noStrike" cap="none" spc="0" normalizeH="0" baseline="0">
                    <a:ln>
                      <a:noFill/>
                    </a:ln>
                    <a:solidFill>
                      <a:schemeClr val="tx1"/>
                    </a:solidFill>
                    <a:effectLst/>
                    <a:uFillTx/>
                    <a:latin typeface="+mj-lt"/>
                    <a:ea typeface="+mn-ea"/>
                    <a:cs typeface="+mn-cs"/>
                    <a:sym typeface="Helvetica Neue Medium"/>
                  </a:rPr>
                  <a:t>32 </a:t>
                </a:r>
              </a:p>
              <a:p>
                <a:pPr marL="0" marR="0" indent="0" algn="ctr" defTabSz="825500" rtl="0" fontAlgn="auto" latinLnBrk="0" hangingPunct="0">
                  <a:lnSpc>
                    <a:spcPct val="100000"/>
                  </a:lnSpc>
                  <a:spcBef>
                    <a:spcPts val="0"/>
                  </a:spcBef>
                  <a:spcAft>
                    <a:spcPts val="0"/>
                  </a:spcAft>
                  <a:buClrTx/>
                  <a:buSzTx/>
                  <a:buFontTx/>
                  <a:buNone/>
                  <a:tabLst/>
                </a:pPr>
                <a:r>
                  <a:rPr kumimoji="0" lang="en-GB" sz="1050" b="0" i="0" u="none" strike="noStrike" cap="none" spc="0" normalizeH="0" baseline="0">
                    <a:ln>
                      <a:noFill/>
                    </a:ln>
                    <a:solidFill>
                      <a:schemeClr val="tx1"/>
                    </a:solidFill>
                    <a:effectLst/>
                    <a:uFillTx/>
                    <a:latin typeface="+mj-lt"/>
                    <a:ea typeface="+mn-ea"/>
                    <a:cs typeface="+mn-cs"/>
                    <a:sym typeface="Helvetica Neue Medium"/>
                  </a:rPr>
                  <a:t>optometry practices</a:t>
                </a:r>
              </a:p>
            </p:txBody>
          </p:sp>
          <p:sp>
            <p:nvSpPr>
              <p:cNvPr id="12" name="Rectangle 11">
                <a:extLst>
                  <a:ext uri="{FF2B5EF4-FFF2-40B4-BE49-F238E27FC236}">
                    <a16:creationId xmlns:a16="http://schemas.microsoft.com/office/drawing/2014/main" id="{3A1885C3-EA20-BBC0-EA31-F83974898245}"/>
                  </a:ext>
                </a:extLst>
              </p:cNvPr>
              <p:cNvSpPr/>
              <p:nvPr/>
            </p:nvSpPr>
            <p:spPr>
              <a:xfrm>
                <a:off x="6135900" y="3370058"/>
                <a:ext cx="750899" cy="364962"/>
              </a:xfrm>
              <a:prstGeom prst="rect">
                <a:avLst/>
              </a:prstGeom>
              <a:solidFill>
                <a:srgbClr val="1F355E"/>
              </a:solid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i="0" u="none" strike="noStrike" cap="none" spc="0" normalizeH="0" baseline="0">
                    <a:ln>
                      <a:noFill/>
                    </a:ln>
                    <a:solidFill>
                      <a:schemeClr val="bg1"/>
                    </a:solidFill>
                    <a:effectLst/>
                    <a:uFillTx/>
                    <a:latin typeface="+mj-lt"/>
                    <a:ea typeface="+mn-ea"/>
                    <a:cs typeface="+mn-cs"/>
                    <a:sym typeface="Helvetica Neue Medium"/>
                  </a:rPr>
                  <a:t>92</a:t>
                </a:r>
                <a:r>
                  <a:rPr kumimoji="0" lang="en-GB" sz="1050" b="0" i="0" u="none" strike="noStrike" cap="none" spc="0" normalizeH="0" baseline="0">
                    <a:ln>
                      <a:noFill/>
                    </a:ln>
                    <a:solidFill>
                      <a:schemeClr val="bg1"/>
                    </a:solidFill>
                    <a:effectLst/>
                    <a:uFillTx/>
                    <a:latin typeface="+mj-lt"/>
                    <a:ea typeface="+mn-ea"/>
                    <a:cs typeface="+mn-cs"/>
                    <a:sym typeface="Helvetica Neue Medium"/>
                  </a:rPr>
                  <a:t> </a:t>
                </a:r>
              </a:p>
              <a:p>
                <a:pPr marL="0" marR="0" indent="0" algn="ctr" defTabSz="825500" rtl="0" fontAlgn="auto" latinLnBrk="0" hangingPunct="0">
                  <a:lnSpc>
                    <a:spcPct val="100000"/>
                  </a:lnSpc>
                  <a:spcBef>
                    <a:spcPts val="0"/>
                  </a:spcBef>
                  <a:spcAft>
                    <a:spcPts val="0"/>
                  </a:spcAft>
                  <a:buClrTx/>
                  <a:buSzTx/>
                  <a:buFontTx/>
                  <a:buNone/>
                  <a:tabLst/>
                </a:pPr>
                <a:r>
                  <a:rPr kumimoji="0" lang="en-GB" sz="1050" b="0" i="0" u="none" strike="noStrike" cap="none" spc="0" normalizeH="0" baseline="0">
                    <a:ln>
                      <a:noFill/>
                    </a:ln>
                    <a:solidFill>
                      <a:schemeClr val="bg1"/>
                    </a:solidFill>
                    <a:effectLst/>
                    <a:uFillTx/>
                    <a:latin typeface="+mj-lt"/>
                    <a:ea typeface="+mn-ea"/>
                    <a:cs typeface="+mn-cs"/>
                    <a:sym typeface="Helvetica Neue Medium"/>
                  </a:rPr>
                  <a:t>community pharmacies</a:t>
                </a:r>
              </a:p>
            </p:txBody>
          </p:sp>
          <p:sp>
            <p:nvSpPr>
              <p:cNvPr id="13" name="Rectangle 12">
                <a:extLst>
                  <a:ext uri="{FF2B5EF4-FFF2-40B4-BE49-F238E27FC236}">
                    <a16:creationId xmlns:a16="http://schemas.microsoft.com/office/drawing/2014/main" id="{E1967628-C8F0-F6C3-1352-136C3BB49FB6}"/>
                  </a:ext>
                </a:extLst>
              </p:cNvPr>
              <p:cNvSpPr/>
              <p:nvPr/>
            </p:nvSpPr>
            <p:spPr>
              <a:xfrm>
                <a:off x="6886799" y="3370058"/>
                <a:ext cx="750899" cy="364962"/>
              </a:xfrm>
              <a:prstGeom prst="rect">
                <a:avLst/>
              </a:prstGeom>
              <a:solidFill>
                <a:schemeClr val="bg1"/>
              </a:solid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i="0" u="none" strike="noStrike" cap="none" spc="0" normalizeH="0" baseline="0">
                    <a:ln>
                      <a:noFill/>
                    </a:ln>
                    <a:solidFill>
                      <a:schemeClr val="tx1"/>
                    </a:solidFill>
                    <a:effectLst/>
                    <a:uFillTx/>
                    <a:latin typeface="+mj-lt"/>
                    <a:ea typeface="+mn-ea"/>
                    <a:cs typeface="+mn-cs"/>
                    <a:sym typeface="Helvetica Neue Medium"/>
                  </a:rPr>
                  <a:t>51</a:t>
                </a:r>
                <a:r>
                  <a:rPr kumimoji="0" lang="en-GB" sz="1050" b="0" i="0" u="none" strike="noStrike" cap="none" spc="0" normalizeH="0" baseline="0">
                    <a:ln>
                      <a:noFill/>
                    </a:ln>
                    <a:solidFill>
                      <a:schemeClr val="tx1"/>
                    </a:solidFill>
                    <a:effectLst/>
                    <a:uFillTx/>
                    <a:latin typeface="+mj-lt"/>
                    <a:ea typeface="+mn-ea"/>
                    <a:cs typeface="+mn-cs"/>
                    <a:sym typeface="Helvetica Neue Medium"/>
                  </a:rPr>
                  <a:t> </a:t>
                </a:r>
              </a:p>
              <a:p>
                <a:pPr marL="0" marR="0" indent="0" algn="ctr" defTabSz="825500" rtl="0" fontAlgn="auto" latinLnBrk="0" hangingPunct="0">
                  <a:lnSpc>
                    <a:spcPct val="100000"/>
                  </a:lnSpc>
                  <a:spcBef>
                    <a:spcPts val="0"/>
                  </a:spcBef>
                  <a:spcAft>
                    <a:spcPts val="0"/>
                  </a:spcAft>
                  <a:buClrTx/>
                  <a:buSzTx/>
                  <a:buFontTx/>
                  <a:buNone/>
                  <a:tabLst/>
                </a:pPr>
                <a:r>
                  <a:rPr kumimoji="0" lang="en-GB" sz="1050" b="0" i="0" u="none" strike="noStrike" cap="none" spc="0" normalizeH="0" baseline="0">
                    <a:ln>
                      <a:noFill/>
                    </a:ln>
                    <a:solidFill>
                      <a:schemeClr val="tx1"/>
                    </a:solidFill>
                    <a:effectLst/>
                    <a:uFillTx/>
                    <a:latin typeface="+mj-lt"/>
                    <a:ea typeface="+mn-ea"/>
                    <a:cs typeface="+mn-cs"/>
                    <a:sym typeface="Helvetica Neue Medium"/>
                  </a:rPr>
                  <a:t>GP practices</a:t>
                </a:r>
              </a:p>
              <a:p>
                <a:pPr marL="0" marR="0" indent="0" algn="ctr" defTabSz="825500" rtl="0" fontAlgn="auto" latinLnBrk="0" hangingPunct="0">
                  <a:lnSpc>
                    <a:spcPct val="100000"/>
                  </a:lnSpc>
                  <a:spcBef>
                    <a:spcPts val="0"/>
                  </a:spcBef>
                  <a:spcAft>
                    <a:spcPts val="0"/>
                  </a:spcAft>
                  <a:buClrTx/>
                  <a:buSzTx/>
                  <a:buFontTx/>
                  <a:buNone/>
                  <a:tabLst/>
                </a:pPr>
                <a:endParaRPr kumimoji="0" lang="en-GB" sz="1050" b="0" i="0" u="none" strike="noStrike" cap="none" spc="0" normalizeH="0" baseline="0">
                  <a:ln>
                    <a:noFill/>
                  </a:ln>
                  <a:solidFill>
                    <a:schemeClr val="tx1"/>
                  </a:solidFill>
                  <a:effectLst/>
                  <a:uFillTx/>
                  <a:latin typeface="+mj-lt"/>
                  <a:ea typeface="+mn-ea"/>
                  <a:cs typeface="+mn-cs"/>
                  <a:sym typeface="Helvetica Neue Medium"/>
                </a:endParaRPr>
              </a:p>
            </p:txBody>
          </p:sp>
          <p:sp>
            <p:nvSpPr>
              <p:cNvPr id="14" name="Rectangle 13">
                <a:extLst>
                  <a:ext uri="{FF2B5EF4-FFF2-40B4-BE49-F238E27FC236}">
                    <a16:creationId xmlns:a16="http://schemas.microsoft.com/office/drawing/2014/main" id="{DEB6E691-1979-B30A-BD43-C7C33F6E1653}"/>
                  </a:ext>
                </a:extLst>
              </p:cNvPr>
              <p:cNvSpPr/>
              <p:nvPr/>
            </p:nvSpPr>
            <p:spPr>
              <a:xfrm>
                <a:off x="5385001" y="3370058"/>
                <a:ext cx="750899" cy="364962"/>
              </a:xfrm>
              <a:prstGeom prst="rect">
                <a:avLst/>
              </a:prstGeom>
              <a:solidFill>
                <a:schemeClr val="bg1"/>
              </a:solid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i="0" u="none" strike="noStrike" cap="none" spc="0" normalizeH="0" baseline="0">
                    <a:ln>
                      <a:noFill/>
                    </a:ln>
                    <a:solidFill>
                      <a:schemeClr val="tx1"/>
                    </a:solidFill>
                    <a:effectLst/>
                    <a:uFillTx/>
                    <a:latin typeface="+mj-lt"/>
                    <a:ea typeface="+mn-ea"/>
                    <a:cs typeface="+mn-cs"/>
                    <a:sym typeface="Helvetica Neue Medium"/>
                  </a:rPr>
                  <a:t>390,000 </a:t>
                </a:r>
                <a:r>
                  <a:rPr kumimoji="0" lang="en-GB" sz="1050" b="0" i="0" u="none" strike="noStrike" cap="none" spc="0" normalizeH="0" baseline="0">
                    <a:ln>
                      <a:noFill/>
                    </a:ln>
                    <a:solidFill>
                      <a:schemeClr val="tx1"/>
                    </a:solidFill>
                    <a:effectLst/>
                    <a:uFillTx/>
                    <a:latin typeface="+mj-lt"/>
                    <a:ea typeface="+mn-ea"/>
                    <a:cs typeface="+mn-cs"/>
                    <a:sym typeface="Helvetica Neue Medium"/>
                  </a:rPr>
                  <a:t>population</a:t>
                </a:r>
              </a:p>
              <a:p>
                <a:pPr marL="0" marR="0" indent="0" algn="ctr" defTabSz="825500" rtl="0" fontAlgn="auto" latinLnBrk="0" hangingPunct="0">
                  <a:lnSpc>
                    <a:spcPct val="100000"/>
                  </a:lnSpc>
                  <a:spcBef>
                    <a:spcPts val="0"/>
                  </a:spcBef>
                  <a:spcAft>
                    <a:spcPts val="0"/>
                  </a:spcAft>
                  <a:buClrTx/>
                  <a:buSzTx/>
                  <a:buFontTx/>
                  <a:buNone/>
                  <a:tabLst/>
                </a:pPr>
                <a:r>
                  <a:rPr kumimoji="0" lang="en-GB" sz="1050" b="0" i="0" u="none" strike="noStrike" cap="none" spc="0" normalizeH="0" baseline="0">
                    <a:ln>
                      <a:noFill/>
                    </a:ln>
                    <a:solidFill>
                      <a:schemeClr val="tx1"/>
                    </a:solidFill>
                    <a:effectLst/>
                    <a:uFillTx/>
                    <a:latin typeface="+mj-lt"/>
                    <a:ea typeface="+mn-ea"/>
                    <a:cs typeface="+mn-cs"/>
                    <a:sym typeface="Helvetica Neue Medium"/>
                  </a:rPr>
                  <a:t> </a:t>
                </a:r>
              </a:p>
            </p:txBody>
          </p:sp>
          <p:sp>
            <p:nvSpPr>
              <p:cNvPr id="35" name="Rectangle 34">
                <a:extLst>
                  <a:ext uri="{FF2B5EF4-FFF2-40B4-BE49-F238E27FC236}">
                    <a16:creationId xmlns:a16="http://schemas.microsoft.com/office/drawing/2014/main" id="{12F8ED4F-DD55-F605-E83E-C20E8070B540}"/>
                  </a:ext>
                </a:extLst>
              </p:cNvPr>
              <p:cNvSpPr/>
              <p:nvPr/>
            </p:nvSpPr>
            <p:spPr>
              <a:xfrm>
                <a:off x="3132304" y="3370056"/>
                <a:ext cx="750899" cy="364965"/>
              </a:xfrm>
              <a:prstGeom prst="rect">
                <a:avLst/>
              </a:prstGeom>
              <a:solidFill>
                <a:srgbClr val="1F355E"/>
              </a:solidFill>
              <a:ln w="12700" cap="flat">
                <a:solidFill>
                  <a:srgbClr val="1F355E"/>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1050">
                    <a:solidFill>
                      <a:schemeClr val="bg1"/>
                    </a:solidFill>
                    <a:latin typeface="+mj-lt"/>
                    <a:ea typeface="+mn-ea"/>
                    <a:cs typeface="+mn-cs"/>
                    <a:sym typeface="Helvetica Neue Medium"/>
                  </a:rPr>
                  <a:t>£1.2bn </a:t>
                </a:r>
              </a:p>
              <a:p>
                <a:pPr marL="0" marR="0" indent="0" algn="ctr" defTabSz="825500" rtl="0" fontAlgn="auto" latinLnBrk="0" hangingPunct="0">
                  <a:lnSpc>
                    <a:spcPct val="100000"/>
                  </a:lnSpc>
                  <a:spcBef>
                    <a:spcPts val="0"/>
                  </a:spcBef>
                  <a:spcAft>
                    <a:spcPts val="0"/>
                  </a:spcAft>
                  <a:buClrTx/>
                  <a:buSzTx/>
                  <a:buFontTx/>
                  <a:buNone/>
                  <a:tabLst/>
                </a:pPr>
                <a:r>
                  <a:rPr lang="en-GB" sz="1050" b="0">
                    <a:solidFill>
                      <a:schemeClr val="bg1"/>
                    </a:solidFill>
                    <a:latin typeface="+mj-lt"/>
                    <a:ea typeface="+mn-ea"/>
                    <a:cs typeface="+mn-cs"/>
                    <a:sym typeface="Helvetica Neue Medium"/>
                  </a:rPr>
                  <a:t>health budget</a:t>
                </a:r>
              </a:p>
              <a:p>
                <a:pPr marL="0" marR="0" indent="0" algn="ctr" defTabSz="825500" rtl="0" fontAlgn="auto" latinLnBrk="0" hangingPunct="0">
                  <a:lnSpc>
                    <a:spcPct val="100000"/>
                  </a:lnSpc>
                  <a:spcBef>
                    <a:spcPts val="0"/>
                  </a:spcBef>
                  <a:spcAft>
                    <a:spcPts val="0"/>
                  </a:spcAft>
                  <a:buClrTx/>
                  <a:buSzTx/>
                  <a:buFontTx/>
                  <a:buNone/>
                  <a:tabLst/>
                </a:pPr>
                <a:endParaRPr kumimoji="0" lang="en-GB" sz="1050" b="0" i="0" u="none" strike="noStrike" cap="none" spc="0" normalizeH="0" baseline="0">
                  <a:ln>
                    <a:noFill/>
                  </a:ln>
                  <a:solidFill>
                    <a:schemeClr val="bg1"/>
                  </a:solidFill>
                  <a:effectLst/>
                  <a:uFillTx/>
                  <a:latin typeface="+mj-lt"/>
                  <a:ea typeface="+mn-ea"/>
                  <a:cs typeface="+mn-cs"/>
                  <a:sym typeface="Helvetica Neue Medium"/>
                </a:endParaRPr>
              </a:p>
            </p:txBody>
          </p:sp>
          <p:sp>
            <p:nvSpPr>
              <p:cNvPr id="36" name="Rectangle 35">
                <a:extLst>
                  <a:ext uri="{FF2B5EF4-FFF2-40B4-BE49-F238E27FC236}">
                    <a16:creationId xmlns:a16="http://schemas.microsoft.com/office/drawing/2014/main" id="{F51A1A3A-5267-45FE-95EC-37E53DA3E939}"/>
                  </a:ext>
                </a:extLst>
              </p:cNvPr>
              <p:cNvSpPr/>
              <p:nvPr/>
            </p:nvSpPr>
            <p:spPr>
              <a:xfrm>
                <a:off x="3883203" y="3370054"/>
                <a:ext cx="750899" cy="364961"/>
              </a:xfrm>
              <a:prstGeom prst="rect">
                <a:avLst/>
              </a:prstGeom>
              <a:solidFill>
                <a:schemeClr val="bg1"/>
              </a:solidFill>
              <a:ln w="12700" cap="flat">
                <a:solidFill>
                  <a:srgbClr val="1F355E"/>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1050">
                    <a:solidFill>
                      <a:schemeClr val="tx1"/>
                    </a:solidFill>
                    <a:latin typeface="+mj-lt"/>
                    <a:ea typeface="+mn-ea"/>
                    <a:cs typeface="+mn-cs"/>
                    <a:sym typeface="Helvetica Neue Medium"/>
                  </a:rPr>
                  <a:t>13,500 </a:t>
                </a:r>
              </a:p>
              <a:p>
                <a:pPr marL="0" marR="0" indent="0" algn="ctr" defTabSz="825500" rtl="0" fontAlgn="auto" latinLnBrk="0" hangingPunct="0">
                  <a:lnSpc>
                    <a:spcPct val="100000"/>
                  </a:lnSpc>
                  <a:spcBef>
                    <a:spcPts val="0"/>
                  </a:spcBef>
                  <a:spcAft>
                    <a:spcPts val="0"/>
                  </a:spcAft>
                  <a:buClrTx/>
                  <a:buSzTx/>
                  <a:buFontTx/>
                  <a:buNone/>
                  <a:tabLst/>
                </a:pPr>
                <a:r>
                  <a:rPr kumimoji="0" lang="en-GB" sz="1050" b="0" i="0" u="none" strike="noStrike" cap="none" spc="0" normalizeH="0" baseline="0">
                    <a:ln>
                      <a:noFill/>
                    </a:ln>
                    <a:solidFill>
                      <a:schemeClr val="tx1"/>
                    </a:solidFill>
                    <a:effectLst/>
                    <a:uFillTx/>
                    <a:latin typeface="+mj-lt"/>
                    <a:ea typeface="+mn-ea"/>
                    <a:cs typeface="+mn-cs"/>
                    <a:sym typeface="Helvetica Neue Medium"/>
                  </a:rPr>
                  <a:t>Health &amp; Care staff</a:t>
                </a:r>
              </a:p>
            </p:txBody>
          </p:sp>
          <p:sp>
            <p:nvSpPr>
              <p:cNvPr id="37" name="Rectangle 36">
                <a:extLst>
                  <a:ext uri="{FF2B5EF4-FFF2-40B4-BE49-F238E27FC236}">
                    <a16:creationId xmlns:a16="http://schemas.microsoft.com/office/drawing/2014/main" id="{3E06B072-F3C2-F98C-044E-37FF3CBCD919}"/>
                  </a:ext>
                </a:extLst>
              </p:cNvPr>
              <p:cNvSpPr/>
              <p:nvPr/>
            </p:nvSpPr>
            <p:spPr>
              <a:xfrm>
                <a:off x="4634102" y="3370054"/>
                <a:ext cx="750899" cy="364961"/>
              </a:xfrm>
              <a:prstGeom prst="rect">
                <a:avLst/>
              </a:prstGeom>
              <a:solidFill>
                <a:srgbClr val="1F355E"/>
              </a:solidFill>
              <a:ln w="12700" cap="flat">
                <a:solidFill>
                  <a:srgbClr val="1F355E"/>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i="0" u="none" strike="noStrike" cap="none" spc="0" normalizeH="0" baseline="0">
                    <a:ln>
                      <a:noFill/>
                    </a:ln>
                    <a:solidFill>
                      <a:schemeClr val="bg1"/>
                    </a:solidFill>
                    <a:effectLst/>
                    <a:uFillTx/>
                    <a:latin typeface="+mj-lt"/>
                    <a:ea typeface="+mn-ea"/>
                    <a:cs typeface="+mn-cs"/>
                    <a:sym typeface="Helvetica Neue Medium"/>
                  </a:rPr>
                  <a:t>3</a:t>
                </a:r>
              </a:p>
              <a:p>
                <a:pPr marL="0" marR="0" indent="0" algn="ctr" defTabSz="825500" rtl="0" fontAlgn="auto" latinLnBrk="0" hangingPunct="0">
                  <a:lnSpc>
                    <a:spcPct val="100000"/>
                  </a:lnSpc>
                  <a:spcBef>
                    <a:spcPts val="0"/>
                  </a:spcBef>
                  <a:spcAft>
                    <a:spcPts val="0"/>
                  </a:spcAft>
                  <a:buClrTx/>
                  <a:buSzTx/>
                  <a:buFontTx/>
                  <a:buNone/>
                  <a:tabLst/>
                </a:pPr>
                <a:r>
                  <a:rPr kumimoji="0" lang="en-GB" sz="1050" b="0" i="0" u="none" strike="noStrike" cap="none" spc="0" normalizeH="0" baseline="0">
                    <a:ln>
                      <a:noFill/>
                    </a:ln>
                    <a:solidFill>
                      <a:schemeClr val="bg1"/>
                    </a:solidFill>
                    <a:effectLst/>
                    <a:uFillTx/>
                    <a:latin typeface="+mj-lt"/>
                    <a:ea typeface="+mn-ea"/>
                    <a:cs typeface="+mn-cs"/>
                    <a:sym typeface="Helvetica Neue Medium"/>
                  </a:rPr>
                  <a:t>ma</a:t>
                </a:r>
                <a:r>
                  <a:rPr lang="en-GB" sz="1050" b="0">
                    <a:solidFill>
                      <a:schemeClr val="bg1"/>
                    </a:solidFill>
                    <a:latin typeface="+mj-lt"/>
                    <a:ea typeface="+mn-ea"/>
                    <a:cs typeface="+mn-cs"/>
                    <a:sym typeface="Helvetica Neue Medium"/>
                  </a:rPr>
                  <a:t>jor hospitals</a:t>
                </a:r>
              </a:p>
              <a:p>
                <a:pPr marL="0" marR="0" indent="0" algn="ctr" defTabSz="825500" rtl="0" fontAlgn="auto" latinLnBrk="0" hangingPunct="0">
                  <a:lnSpc>
                    <a:spcPct val="100000"/>
                  </a:lnSpc>
                  <a:spcBef>
                    <a:spcPts val="0"/>
                  </a:spcBef>
                  <a:spcAft>
                    <a:spcPts val="0"/>
                  </a:spcAft>
                  <a:buClrTx/>
                  <a:buSzTx/>
                  <a:buFontTx/>
                  <a:buNone/>
                  <a:tabLst/>
                </a:pPr>
                <a:endParaRPr kumimoji="0" lang="en-GB" sz="1050" b="0" i="0" u="none" strike="noStrike" cap="none" spc="0" normalizeH="0" baseline="0">
                  <a:ln>
                    <a:noFill/>
                  </a:ln>
                  <a:solidFill>
                    <a:schemeClr val="tx1"/>
                  </a:solidFill>
                  <a:effectLst/>
                  <a:uFillTx/>
                  <a:latin typeface="+mj-lt"/>
                  <a:ea typeface="+mn-ea"/>
                  <a:cs typeface="+mn-cs"/>
                  <a:sym typeface="Helvetica Neue Medium"/>
                </a:endParaRPr>
              </a:p>
            </p:txBody>
          </p:sp>
          <p:sp>
            <p:nvSpPr>
              <p:cNvPr id="38" name="Rectangle 37">
                <a:extLst>
                  <a:ext uri="{FF2B5EF4-FFF2-40B4-BE49-F238E27FC236}">
                    <a16:creationId xmlns:a16="http://schemas.microsoft.com/office/drawing/2014/main" id="{5463AEDE-D775-A25C-4204-155E0FCFA9C4}"/>
                  </a:ext>
                </a:extLst>
              </p:cNvPr>
              <p:cNvSpPr/>
              <p:nvPr/>
            </p:nvSpPr>
            <p:spPr>
              <a:xfrm>
                <a:off x="7637698" y="3370053"/>
                <a:ext cx="750899" cy="364963"/>
              </a:xfrm>
              <a:prstGeom prst="rect">
                <a:avLst/>
              </a:prstGeom>
              <a:solidFill>
                <a:srgbClr val="1F355E"/>
              </a:solidFill>
              <a:ln w="12700" cap="flat">
                <a:solidFill>
                  <a:srgbClr val="1F355E"/>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i="0" u="none" strike="noStrike" cap="none" spc="0" normalizeH="0" baseline="0">
                    <a:ln>
                      <a:noFill/>
                    </a:ln>
                    <a:solidFill>
                      <a:schemeClr val="bg1"/>
                    </a:solidFill>
                    <a:effectLst/>
                    <a:uFillTx/>
                    <a:latin typeface="+mj-lt"/>
                    <a:ea typeface="+mn-ea"/>
                    <a:cs typeface="+mn-cs"/>
                    <a:sym typeface="Helvetica Neue Medium"/>
                  </a:rPr>
                  <a:t>72 </a:t>
                </a:r>
              </a:p>
              <a:p>
                <a:pPr marL="0" marR="0" indent="0" algn="ctr" defTabSz="825500" rtl="0" fontAlgn="auto" latinLnBrk="0" hangingPunct="0">
                  <a:lnSpc>
                    <a:spcPct val="100000"/>
                  </a:lnSpc>
                  <a:spcBef>
                    <a:spcPts val="0"/>
                  </a:spcBef>
                  <a:spcAft>
                    <a:spcPts val="0"/>
                  </a:spcAft>
                  <a:buClrTx/>
                  <a:buSzTx/>
                  <a:buFontTx/>
                  <a:buNone/>
                  <a:tabLst/>
                </a:pPr>
                <a:r>
                  <a:rPr lang="en-GB" sz="1050" b="0">
                    <a:solidFill>
                      <a:schemeClr val="bg1"/>
                    </a:solidFill>
                    <a:latin typeface="+mj-lt"/>
                    <a:ea typeface="+mn-ea"/>
                    <a:cs typeface="+mn-cs"/>
                    <a:sym typeface="Helvetica Neue Medium"/>
                  </a:rPr>
                  <a:t>dental practices</a:t>
                </a:r>
                <a:endParaRPr kumimoji="0" lang="en-GB" sz="1050" b="0" i="0" u="none" strike="noStrike" cap="none" spc="0" normalizeH="0" baseline="0">
                  <a:ln>
                    <a:noFill/>
                  </a:ln>
                  <a:solidFill>
                    <a:schemeClr val="bg1"/>
                  </a:solidFill>
                  <a:effectLst/>
                  <a:uFillTx/>
                  <a:latin typeface="+mj-lt"/>
                  <a:ea typeface="+mn-ea"/>
                  <a:cs typeface="+mn-cs"/>
                  <a:sym typeface="Helvetica Neue Medium"/>
                </a:endParaRPr>
              </a:p>
            </p:txBody>
          </p:sp>
          <p:sp>
            <p:nvSpPr>
              <p:cNvPr id="39" name="Rectangle 38">
                <a:extLst>
                  <a:ext uri="{FF2B5EF4-FFF2-40B4-BE49-F238E27FC236}">
                    <a16:creationId xmlns:a16="http://schemas.microsoft.com/office/drawing/2014/main" id="{C34CD96D-162A-10FB-23A0-B5658131E2AA}"/>
                  </a:ext>
                </a:extLst>
              </p:cNvPr>
              <p:cNvSpPr/>
              <p:nvPr/>
            </p:nvSpPr>
            <p:spPr>
              <a:xfrm>
                <a:off x="6135900" y="3370054"/>
                <a:ext cx="750899" cy="364962"/>
              </a:xfrm>
              <a:prstGeom prst="rect">
                <a:avLst/>
              </a:prstGeom>
              <a:solidFill>
                <a:srgbClr val="1F355E"/>
              </a:solidFill>
              <a:ln w="12700" cap="flat">
                <a:solidFill>
                  <a:srgbClr val="1F355E"/>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i="0" u="none" strike="noStrike" cap="none" spc="0" normalizeH="0" baseline="0">
                    <a:ln>
                      <a:noFill/>
                    </a:ln>
                    <a:solidFill>
                      <a:schemeClr val="bg1"/>
                    </a:solidFill>
                    <a:effectLst/>
                    <a:uFillTx/>
                    <a:latin typeface="+mj-lt"/>
                    <a:ea typeface="+mn-ea"/>
                    <a:cs typeface="+mn-cs"/>
                    <a:sym typeface="Helvetica Neue Medium"/>
                  </a:rPr>
                  <a:t>92</a:t>
                </a:r>
                <a:r>
                  <a:rPr kumimoji="0" lang="en-GB" sz="1050" b="0" i="0" u="none" strike="noStrike" cap="none" spc="0" normalizeH="0" baseline="0">
                    <a:ln>
                      <a:noFill/>
                    </a:ln>
                    <a:solidFill>
                      <a:schemeClr val="bg1"/>
                    </a:solidFill>
                    <a:effectLst/>
                    <a:uFillTx/>
                    <a:latin typeface="+mj-lt"/>
                    <a:ea typeface="+mn-ea"/>
                    <a:cs typeface="+mn-cs"/>
                    <a:sym typeface="Helvetica Neue Medium"/>
                  </a:rPr>
                  <a:t> </a:t>
                </a:r>
              </a:p>
              <a:p>
                <a:pPr marL="0" marR="0" indent="0" algn="ctr" defTabSz="825500" rtl="0" fontAlgn="auto" latinLnBrk="0" hangingPunct="0">
                  <a:lnSpc>
                    <a:spcPct val="100000"/>
                  </a:lnSpc>
                  <a:spcBef>
                    <a:spcPts val="0"/>
                  </a:spcBef>
                  <a:spcAft>
                    <a:spcPts val="0"/>
                  </a:spcAft>
                  <a:buClrTx/>
                  <a:buSzTx/>
                  <a:buFontTx/>
                  <a:buNone/>
                  <a:tabLst/>
                </a:pPr>
                <a:r>
                  <a:rPr kumimoji="0" lang="en-GB" sz="1050" b="0" i="0" u="none" strike="noStrike" cap="none" spc="0" normalizeH="0" baseline="0">
                    <a:ln>
                      <a:noFill/>
                    </a:ln>
                    <a:solidFill>
                      <a:schemeClr val="bg1"/>
                    </a:solidFill>
                    <a:effectLst/>
                    <a:uFillTx/>
                    <a:latin typeface="+mj-lt"/>
                    <a:ea typeface="+mn-ea"/>
                    <a:cs typeface="+mn-cs"/>
                    <a:sym typeface="Helvetica Neue Medium"/>
                  </a:rPr>
                  <a:t>community pharmacies</a:t>
                </a:r>
              </a:p>
            </p:txBody>
          </p:sp>
          <p:sp>
            <p:nvSpPr>
              <p:cNvPr id="40" name="Rectangle 39">
                <a:extLst>
                  <a:ext uri="{FF2B5EF4-FFF2-40B4-BE49-F238E27FC236}">
                    <a16:creationId xmlns:a16="http://schemas.microsoft.com/office/drawing/2014/main" id="{61DF2801-E29C-AC15-73F3-B368E0EC8BD9}"/>
                  </a:ext>
                </a:extLst>
              </p:cNvPr>
              <p:cNvSpPr/>
              <p:nvPr/>
            </p:nvSpPr>
            <p:spPr>
              <a:xfrm>
                <a:off x="6886799" y="3370054"/>
                <a:ext cx="750899" cy="364962"/>
              </a:xfrm>
              <a:prstGeom prst="rect">
                <a:avLst/>
              </a:prstGeom>
              <a:solidFill>
                <a:schemeClr val="bg1"/>
              </a:solidFill>
              <a:ln w="12700" cap="flat">
                <a:solidFill>
                  <a:srgbClr val="1F355E"/>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i="0" u="none" strike="noStrike" cap="none" spc="0" normalizeH="0" baseline="0">
                    <a:ln>
                      <a:noFill/>
                    </a:ln>
                    <a:solidFill>
                      <a:schemeClr val="tx1"/>
                    </a:solidFill>
                    <a:effectLst/>
                    <a:uFillTx/>
                    <a:latin typeface="+mj-lt"/>
                    <a:ea typeface="+mn-ea"/>
                    <a:cs typeface="+mn-cs"/>
                    <a:sym typeface="Helvetica Neue Medium"/>
                  </a:rPr>
                  <a:t>51</a:t>
                </a:r>
                <a:r>
                  <a:rPr kumimoji="0" lang="en-GB" sz="1050" b="0" i="0" u="none" strike="noStrike" cap="none" spc="0" normalizeH="0" baseline="0">
                    <a:ln>
                      <a:noFill/>
                    </a:ln>
                    <a:solidFill>
                      <a:schemeClr val="tx1"/>
                    </a:solidFill>
                    <a:effectLst/>
                    <a:uFillTx/>
                    <a:latin typeface="+mj-lt"/>
                    <a:ea typeface="+mn-ea"/>
                    <a:cs typeface="+mn-cs"/>
                    <a:sym typeface="Helvetica Neue Medium"/>
                  </a:rPr>
                  <a:t> </a:t>
                </a:r>
              </a:p>
              <a:p>
                <a:pPr marL="0" marR="0" indent="0" algn="ctr" defTabSz="825500" rtl="0" fontAlgn="auto" latinLnBrk="0" hangingPunct="0">
                  <a:lnSpc>
                    <a:spcPct val="100000"/>
                  </a:lnSpc>
                  <a:spcBef>
                    <a:spcPts val="0"/>
                  </a:spcBef>
                  <a:spcAft>
                    <a:spcPts val="0"/>
                  </a:spcAft>
                  <a:buClrTx/>
                  <a:buSzTx/>
                  <a:buFontTx/>
                  <a:buNone/>
                  <a:tabLst/>
                </a:pPr>
                <a:r>
                  <a:rPr kumimoji="0" lang="en-GB" sz="1050" b="0" i="0" u="none" strike="noStrike" cap="none" spc="0" normalizeH="0" baseline="0">
                    <a:ln>
                      <a:noFill/>
                    </a:ln>
                    <a:solidFill>
                      <a:schemeClr val="tx1"/>
                    </a:solidFill>
                    <a:effectLst/>
                    <a:uFillTx/>
                    <a:latin typeface="+mj-lt"/>
                    <a:ea typeface="+mn-ea"/>
                    <a:cs typeface="+mn-cs"/>
                    <a:sym typeface="Helvetica Neue Medium"/>
                  </a:rPr>
                  <a:t>GP practices</a:t>
                </a:r>
              </a:p>
              <a:p>
                <a:pPr marL="0" marR="0" indent="0" algn="ctr" defTabSz="825500" rtl="0" fontAlgn="auto" latinLnBrk="0" hangingPunct="0">
                  <a:lnSpc>
                    <a:spcPct val="100000"/>
                  </a:lnSpc>
                  <a:spcBef>
                    <a:spcPts val="0"/>
                  </a:spcBef>
                  <a:spcAft>
                    <a:spcPts val="0"/>
                  </a:spcAft>
                  <a:buClrTx/>
                  <a:buSzTx/>
                  <a:buFontTx/>
                  <a:buNone/>
                  <a:tabLst/>
                </a:pPr>
                <a:endParaRPr kumimoji="0" lang="en-GB" sz="1050" b="0" i="0" u="none" strike="noStrike" cap="none" spc="0" normalizeH="0" baseline="0">
                  <a:ln>
                    <a:noFill/>
                  </a:ln>
                  <a:solidFill>
                    <a:schemeClr val="tx1"/>
                  </a:solidFill>
                  <a:effectLst/>
                  <a:uFillTx/>
                  <a:latin typeface="+mj-lt"/>
                  <a:ea typeface="+mn-ea"/>
                  <a:cs typeface="+mn-cs"/>
                  <a:sym typeface="Helvetica Neue Medium"/>
                </a:endParaRPr>
              </a:p>
            </p:txBody>
          </p:sp>
          <p:sp>
            <p:nvSpPr>
              <p:cNvPr id="41" name="Rectangle 40">
                <a:extLst>
                  <a:ext uri="{FF2B5EF4-FFF2-40B4-BE49-F238E27FC236}">
                    <a16:creationId xmlns:a16="http://schemas.microsoft.com/office/drawing/2014/main" id="{DD523D0C-FEDC-1ECE-71E6-298A9C23CA87}"/>
                  </a:ext>
                </a:extLst>
              </p:cNvPr>
              <p:cNvSpPr/>
              <p:nvPr/>
            </p:nvSpPr>
            <p:spPr>
              <a:xfrm>
                <a:off x="5385001" y="3370054"/>
                <a:ext cx="750899" cy="364962"/>
              </a:xfrm>
              <a:prstGeom prst="rect">
                <a:avLst/>
              </a:prstGeom>
              <a:solidFill>
                <a:schemeClr val="bg1"/>
              </a:solidFill>
              <a:ln w="12700" cap="flat">
                <a:solidFill>
                  <a:srgbClr val="1F355E"/>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i="0" u="none" strike="noStrike" cap="none" spc="0" normalizeH="0" baseline="0">
                    <a:ln>
                      <a:noFill/>
                    </a:ln>
                    <a:solidFill>
                      <a:schemeClr val="tx1"/>
                    </a:solidFill>
                    <a:effectLst/>
                    <a:uFillTx/>
                    <a:latin typeface="+mj-lt"/>
                    <a:ea typeface="+mn-ea"/>
                    <a:cs typeface="+mn-cs"/>
                    <a:sym typeface="Helvetica Neue Medium"/>
                  </a:rPr>
                  <a:t>390,000 </a:t>
                </a:r>
                <a:r>
                  <a:rPr kumimoji="0" lang="en-GB" sz="1050" b="0" i="0" u="none" strike="noStrike" cap="none" spc="0" normalizeH="0" baseline="0">
                    <a:ln>
                      <a:noFill/>
                    </a:ln>
                    <a:solidFill>
                      <a:schemeClr val="tx1"/>
                    </a:solidFill>
                    <a:effectLst/>
                    <a:uFillTx/>
                    <a:latin typeface="+mj-lt"/>
                    <a:ea typeface="+mn-ea"/>
                    <a:cs typeface="+mn-cs"/>
                    <a:sym typeface="Helvetica Neue Medium"/>
                  </a:rPr>
                  <a:t>population</a:t>
                </a:r>
              </a:p>
              <a:p>
                <a:pPr marL="0" marR="0" indent="0" algn="ctr" defTabSz="825500" rtl="0" fontAlgn="auto" latinLnBrk="0" hangingPunct="0">
                  <a:lnSpc>
                    <a:spcPct val="100000"/>
                  </a:lnSpc>
                  <a:spcBef>
                    <a:spcPts val="0"/>
                  </a:spcBef>
                  <a:spcAft>
                    <a:spcPts val="0"/>
                  </a:spcAft>
                  <a:buClrTx/>
                  <a:buSzTx/>
                  <a:buFontTx/>
                  <a:buNone/>
                  <a:tabLst/>
                </a:pPr>
                <a:r>
                  <a:rPr kumimoji="0" lang="en-GB" sz="1050" b="0" i="0" u="none" strike="noStrike" cap="none" spc="0" normalizeH="0" baseline="0">
                    <a:ln>
                      <a:noFill/>
                    </a:ln>
                    <a:solidFill>
                      <a:schemeClr val="tx1"/>
                    </a:solidFill>
                    <a:effectLst/>
                    <a:uFillTx/>
                    <a:latin typeface="+mj-lt"/>
                    <a:ea typeface="+mn-ea"/>
                    <a:cs typeface="+mn-cs"/>
                    <a:sym typeface="Helvetica Neue Medium"/>
                  </a:rPr>
                  <a:t> </a:t>
                </a:r>
              </a:p>
            </p:txBody>
          </p:sp>
        </p:grpSp>
      </p:grpSp>
      <p:sp>
        <p:nvSpPr>
          <p:cNvPr id="20" name="Rectangle 19">
            <a:extLst>
              <a:ext uri="{FF2B5EF4-FFF2-40B4-BE49-F238E27FC236}">
                <a16:creationId xmlns:a16="http://schemas.microsoft.com/office/drawing/2014/main" id="{3A7D804A-65CE-C470-D229-182390E5517D}"/>
              </a:ext>
            </a:extLst>
          </p:cNvPr>
          <p:cNvSpPr/>
          <p:nvPr/>
        </p:nvSpPr>
        <p:spPr>
          <a:xfrm>
            <a:off x="5968362" y="609601"/>
            <a:ext cx="3004940" cy="3155366"/>
          </a:xfrm>
          <a:prstGeom prst="rect">
            <a:avLst/>
          </a:prstGeom>
          <a:solidFill>
            <a:schemeClr val="bg1"/>
          </a:solidFill>
          <a:ln w="28575" cap="flat">
            <a:solidFill>
              <a:srgbClr val="1F355E"/>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R="0" lvl="0" defTabSz="825500" rtl="0" eaLnBrk="1" fontAlgn="auto" latinLnBrk="0" hangingPunct="0">
              <a:lnSpc>
                <a:spcPct val="100000"/>
              </a:lnSpc>
              <a:spcBef>
                <a:spcPts val="0"/>
              </a:spcBef>
              <a:spcAft>
                <a:spcPts val="600"/>
              </a:spcAft>
              <a:buClrTx/>
              <a:buSzTx/>
              <a:tabLst/>
              <a:defRPr/>
            </a:pPr>
            <a:r>
              <a:rPr kumimoji="0" lang="en-US" sz="105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Our Strategic Aims</a:t>
            </a:r>
          </a:p>
          <a:p>
            <a:pPr marL="228600" marR="0" lvl="0" indent="-228600" algn="l" defTabSz="825500" rtl="0" eaLnBrk="1" fontAlgn="auto" latinLnBrk="0" hangingPunct="0">
              <a:lnSpc>
                <a:spcPct val="100000"/>
              </a:lnSpc>
              <a:spcBef>
                <a:spcPts val="0"/>
              </a:spcBef>
              <a:spcAft>
                <a:spcPts val="600"/>
              </a:spcAft>
              <a:buClrTx/>
              <a:buSzTx/>
              <a:buAutoNum type="arabicPeriod"/>
              <a:tabLst/>
              <a:defRPr/>
            </a:pPr>
            <a:r>
              <a:rPr kumimoji="0" lang="en-US" sz="105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Support better health </a:t>
            </a:r>
            <a:r>
              <a:rPr kumimoji="0" lang="en-US"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and wellbeing by actively promoting and empowering people to live well in resilient communities</a:t>
            </a:r>
          </a:p>
          <a:p>
            <a:pPr marL="228600" marR="0" lvl="0" indent="-228600" algn="l" defTabSz="825500" rtl="0" eaLnBrk="1" fontAlgn="auto" latinLnBrk="0" hangingPunct="0">
              <a:lnSpc>
                <a:spcPct val="100000"/>
              </a:lnSpc>
              <a:spcBef>
                <a:spcPts val="0"/>
              </a:spcBef>
              <a:spcAft>
                <a:spcPts val="600"/>
              </a:spcAft>
              <a:buClrTx/>
              <a:buSzTx/>
              <a:buAutoNum type="arabicPeriod"/>
              <a:tabLst/>
              <a:defRPr/>
            </a:pPr>
            <a:r>
              <a:rPr kumimoji="0" lang="en-US" sz="105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Deliver better care </a:t>
            </a:r>
            <a:r>
              <a:rPr kumimoji="0" lang="en-US"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through excellent health and care services achieving the outcomes that matter most to people</a:t>
            </a:r>
            <a:endParaRPr lang="en-US" sz="1050">
              <a:solidFill>
                <a:srgbClr val="1F355E"/>
              </a:solidFill>
              <a:latin typeface="Arial" panose="020B0604020202020204" pitchFamily="34" charset="0"/>
              <a:ea typeface="+mn-ea"/>
              <a:cs typeface="Arial" panose="020B0604020202020204" pitchFamily="34" charset="0"/>
              <a:sym typeface="Helvetica Neue Medium"/>
            </a:endParaRPr>
          </a:p>
          <a:p>
            <a:pPr marR="0" lvl="0" defTabSz="825500" rtl="0" eaLnBrk="1" fontAlgn="auto" latinLnBrk="0" hangingPunct="0">
              <a:lnSpc>
                <a:spcPct val="100000"/>
              </a:lnSpc>
              <a:spcBef>
                <a:spcPts val="0"/>
              </a:spcBef>
              <a:spcAft>
                <a:spcPts val="600"/>
              </a:spcAft>
              <a:buClrTx/>
              <a:buSzTx/>
              <a:tabLst/>
              <a:defRPr/>
            </a:pPr>
            <a:r>
              <a:rPr lang="en-US" sz="1050">
                <a:solidFill>
                  <a:srgbClr val="1F355E"/>
                </a:solidFill>
                <a:latin typeface="Arial" panose="020B0604020202020204" pitchFamily="34" charset="0"/>
                <a:ea typeface="+mn-ea"/>
                <a:cs typeface="Arial" panose="020B0604020202020204" pitchFamily="34" charset="0"/>
                <a:sym typeface="Helvetica Neue Medium"/>
              </a:rPr>
              <a:t>Our Organisational Values</a:t>
            </a:r>
          </a:p>
          <a:p>
            <a:pPr marL="228600" marR="0" lvl="0" indent="-228600" algn="l" defTabSz="825500" rtl="0" eaLnBrk="1" fontAlgn="auto" latinLnBrk="0" hangingPunct="0">
              <a:lnSpc>
                <a:spcPct val="100000"/>
              </a:lnSpc>
              <a:spcBef>
                <a:spcPts val="0"/>
              </a:spcBef>
              <a:spcAft>
                <a:spcPts val="600"/>
              </a:spcAft>
              <a:buClrTx/>
              <a:buSzTx/>
              <a:buFont typeface="+mj-lt"/>
              <a:buAutoNum type="arabicPeriod"/>
              <a:tabLst/>
              <a:defRPr/>
            </a:pPr>
            <a:r>
              <a:rPr lang="en-US" sz="1050">
                <a:solidFill>
                  <a:srgbClr val="1F355E"/>
                </a:solidFill>
                <a:latin typeface="Arial" panose="020B0604020202020204" pitchFamily="34" charset="0"/>
                <a:ea typeface="+mn-ea"/>
                <a:cs typeface="Arial" panose="020B0604020202020204" pitchFamily="34" charset="0"/>
                <a:sym typeface="Helvetica Neue Medium"/>
              </a:rPr>
              <a:t>Caring for each other </a:t>
            </a:r>
            <a:r>
              <a:rPr lang="en-US" sz="1050" b="0">
                <a:solidFill>
                  <a:srgbClr val="1F355E"/>
                </a:solidFill>
                <a:latin typeface="Arial" panose="020B0604020202020204" pitchFamily="34" charset="0"/>
                <a:ea typeface="+mn-ea"/>
                <a:cs typeface="Arial" panose="020B0604020202020204" pitchFamily="34" charset="0"/>
                <a:sym typeface="Helvetica Neue Medium"/>
              </a:rPr>
              <a:t>– in every human contact, in all of our communities and each of our hospitals</a:t>
            </a:r>
          </a:p>
          <a:p>
            <a:pPr marL="228600" marR="0" lvl="0" indent="-228600" algn="l" defTabSz="825500" rtl="0" eaLnBrk="1" fontAlgn="auto" latinLnBrk="0" hangingPunct="0">
              <a:lnSpc>
                <a:spcPct val="100000"/>
              </a:lnSpc>
              <a:spcBef>
                <a:spcPts val="0"/>
              </a:spcBef>
              <a:spcAft>
                <a:spcPts val="600"/>
              </a:spcAft>
              <a:buClrTx/>
              <a:buSzTx/>
              <a:buFont typeface="+mj-lt"/>
              <a:buAutoNum type="arabicPeriod"/>
              <a:tabLst/>
              <a:defRPr/>
            </a:pPr>
            <a:r>
              <a:rPr lang="en-US" sz="1050">
                <a:solidFill>
                  <a:srgbClr val="1F355E"/>
                </a:solidFill>
                <a:latin typeface="Arial" panose="020B0604020202020204" pitchFamily="34" charset="0"/>
                <a:ea typeface="+mn-ea"/>
                <a:cs typeface="Arial" panose="020B0604020202020204" pitchFamily="34" charset="0"/>
                <a:sym typeface="Helvetica Neue Medium"/>
              </a:rPr>
              <a:t>Working together </a:t>
            </a:r>
            <a:r>
              <a:rPr lang="en-US" sz="1050" b="0">
                <a:solidFill>
                  <a:srgbClr val="1F355E"/>
                </a:solidFill>
                <a:latin typeface="Arial" panose="020B0604020202020204" pitchFamily="34" charset="0"/>
                <a:ea typeface="+mn-ea"/>
                <a:cs typeface="Arial" panose="020B0604020202020204" pitchFamily="34" charset="0"/>
                <a:sym typeface="Helvetica Neue Medium"/>
              </a:rPr>
              <a:t>– as patients, families, carers, staff and communities so that we always put our patients first</a:t>
            </a:r>
          </a:p>
          <a:p>
            <a:pPr marL="228600" marR="0" lvl="0" indent="-228600" algn="l" defTabSz="825500" rtl="0" eaLnBrk="1" fontAlgn="auto" latinLnBrk="0" hangingPunct="0">
              <a:lnSpc>
                <a:spcPct val="100000"/>
              </a:lnSpc>
              <a:spcBef>
                <a:spcPts val="0"/>
              </a:spcBef>
              <a:spcAft>
                <a:spcPts val="600"/>
              </a:spcAft>
              <a:buClrTx/>
              <a:buSzTx/>
              <a:buFont typeface="+mj-lt"/>
              <a:buAutoNum type="arabicPeriod"/>
              <a:tabLst/>
              <a:defRPr/>
            </a:pPr>
            <a:r>
              <a:rPr lang="en-US" sz="1050">
                <a:solidFill>
                  <a:srgbClr val="1F355E"/>
                </a:solidFill>
                <a:latin typeface="Arial" panose="020B0604020202020204" pitchFamily="34" charset="0"/>
                <a:ea typeface="+mn-ea"/>
                <a:cs typeface="Arial" panose="020B0604020202020204" pitchFamily="34" charset="0"/>
                <a:sym typeface="Helvetica Neue Medium"/>
              </a:rPr>
              <a:t>Always improving </a:t>
            </a:r>
            <a:r>
              <a:rPr lang="en-US" sz="1050" b="0">
                <a:solidFill>
                  <a:srgbClr val="1F355E"/>
                </a:solidFill>
                <a:latin typeface="Arial" panose="020B0604020202020204" pitchFamily="34" charset="0"/>
                <a:ea typeface="+mn-ea"/>
                <a:cs typeface="Arial" panose="020B0604020202020204" pitchFamily="34" charset="0"/>
                <a:sym typeface="Helvetica Neue Medium"/>
              </a:rPr>
              <a:t>– so that we are at our best for every patient and for each other</a:t>
            </a:r>
            <a:endParaRPr kumimoji="0" lang="en-US"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2" name="TextBox 1">
            <a:extLst>
              <a:ext uri="{FF2B5EF4-FFF2-40B4-BE49-F238E27FC236}">
                <a16:creationId xmlns:a16="http://schemas.microsoft.com/office/drawing/2014/main" id="{38481BB6-BC49-C11A-81B5-13A1CD4900FD}"/>
              </a:ext>
            </a:extLst>
          </p:cNvPr>
          <p:cNvSpPr txBox="1"/>
          <p:nvPr/>
        </p:nvSpPr>
        <p:spPr>
          <a:xfrm>
            <a:off x="-143955" y="4948575"/>
            <a:ext cx="2890611" cy="19492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600" b="1" i="0" u="none" strike="noStrike" cap="none" spc="0" normalizeH="0" baseline="0">
                <a:ln>
                  <a:noFill/>
                </a:ln>
                <a:solidFill>
                  <a:schemeClr val="bg1"/>
                </a:solidFill>
                <a:effectLst/>
                <a:uFillTx/>
                <a:latin typeface="Helvetica Neue"/>
                <a:ea typeface="Helvetica Neue"/>
                <a:cs typeface="Helvetica Neue"/>
                <a:sym typeface="Helvetica Neue"/>
              </a:rPr>
              <a:t>Source</a:t>
            </a:r>
            <a:r>
              <a:rPr kumimoji="0" lang="en-US" sz="600" b="0" i="1" strike="noStrike" cap="none" spc="0" normalizeH="0" baseline="0">
                <a:ln>
                  <a:noFill/>
                </a:ln>
                <a:solidFill>
                  <a:schemeClr val="bg1"/>
                </a:solidFill>
                <a:effectLst/>
                <a:uFillTx/>
                <a:latin typeface="Helvetica Neue"/>
                <a:ea typeface="Helvetica Neue"/>
                <a:cs typeface="Helvetica Neue"/>
                <a:sym typeface="Helvetica Neue"/>
              </a:rPr>
              <a:t>: A Conversation with the Public – Local Report 2024</a:t>
            </a:r>
            <a:endParaRPr kumimoji="0" lang="en-GB" sz="600" b="0" i="1" strike="noStrike" cap="none" spc="0" normalizeH="0" baseline="0">
              <a:ln>
                <a:noFill/>
              </a:ln>
              <a:solidFill>
                <a:schemeClr val="bg1"/>
              </a:solidFill>
              <a:effectLst/>
              <a:uFillTx/>
              <a:latin typeface="Helvetica Neue"/>
              <a:ea typeface="Helvetica Neue"/>
              <a:cs typeface="Helvetica Neue"/>
              <a:sym typeface="Helvetica Neue"/>
            </a:endParaRPr>
          </a:p>
        </p:txBody>
      </p:sp>
      <p:grpSp>
        <p:nvGrpSpPr>
          <p:cNvPr id="6" name="Group 5">
            <a:extLst>
              <a:ext uri="{FF2B5EF4-FFF2-40B4-BE49-F238E27FC236}">
                <a16:creationId xmlns:a16="http://schemas.microsoft.com/office/drawing/2014/main" id="{0231E94D-4E3F-BDE1-7C3D-489D39A275C4}"/>
              </a:ext>
            </a:extLst>
          </p:cNvPr>
          <p:cNvGrpSpPr/>
          <p:nvPr/>
        </p:nvGrpSpPr>
        <p:grpSpPr>
          <a:xfrm>
            <a:off x="466895" y="2070120"/>
            <a:ext cx="5380841" cy="594665"/>
            <a:chOff x="467012" y="2291751"/>
            <a:chExt cx="6039632" cy="594665"/>
          </a:xfrm>
        </p:grpSpPr>
        <p:sp>
          <p:nvSpPr>
            <p:cNvPr id="18" name="Rectangle 17">
              <a:extLst>
                <a:ext uri="{FF2B5EF4-FFF2-40B4-BE49-F238E27FC236}">
                  <a16:creationId xmlns:a16="http://schemas.microsoft.com/office/drawing/2014/main" id="{C68EBC37-7313-3D58-149E-EE41E8EACD74}"/>
                </a:ext>
              </a:extLst>
            </p:cNvPr>
            <p:cNvSpPr/>
            <p:nvPr/>
          </p:nvSpPr>
          <p:spPr>
            <a:xfrm>
              <a:off x="2512988" y="2291751"/>
              <a:ext cx="1947680" cy="594665"/>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chemeClr val="tx1"/>
                  </a:solidFill>
                  <a:effectLst/>
                  <a:uFillTx/>
                  <a:latin typeface="+mj-lt"/>
                  <a:ea typeface="+mn-ea"/>
                  <a:cs typeface="+mn-cs"/>
                  <a:sym typeface="Helvetica Neue Medium"/>
                </a:rPr>
                <a:t>There is a </a:t>
              </a:r>
              <a:r>
                <a:rPr kumimoji="0" lang="en-US" sz="1000" i="0" u="none" strike="noStrike" cap="none" spc="0" normalizeH="0" baseline="0">
                  <a:ln>
                    <a:noFill/>
                  </a:ln>
                  <a:solidFill>
                    <a:schemeClr val="tx1"/>
                  </a:solidFill>
                  <a:effectLst/>
                  <a:uFillTx/>
                  <a:latin typeface="+mj-lt"/>
                  <a:ea typeface="+mn-ea"/>
                  <a:cs typeface="+mn-cs"/>
                  <a:sym typeface="Helvetica Neue Medium"/>
                </a:rPr>
                <a:t>9-year difference</a:t>
              </a:r>
              <a:r>
                <a:rPr kumimoji="0" lang="en-US" sz="1000" b="0" i="0" u="none" strike="noStrike" cap="none" spc="0" normalizeH="0" baseline="0">
                  <a:ln>
                    <a:noFill/>
                  </a:ln>
                  <a:solidFill>
                    <a:schemeClr val="tx1"/>
                  </a:solidFill>
                  <a:effectLst/>
                  <a:uFillTx/>
                  <a:latin typeface="+mj-lt"/>
                  <a:ea typeface="+mn-ea"/>
                  <a:cs typeface="+mn-cs"/>
                  <a:sym typeface="Helvetica Neue Medium"/>
                </a:rPr>
                <a:t> </a:t>
              </a:r>
              <a:r>
                <a:rPr kumimoji="0" lang="en-US" sz="800" b="0" i="0" u="none" strike="noStrike" cap="none" spc="0" normalizeH="0" baseline="0">
                  <a:ln>
                    <a:noFill/>
                  </a:ln>
                  <a:solidFill>
                    <a:schemeClr val="tx1"/>
                  </a:solidFill>
                  <a:effectLst/>
                  <a:uFillTx/>
                  <a:latin typeface="+mj-lt"/>
                  <a:ea typeface="+mn-ea"/>
                  <a:cs typeface="+mn-cs"/>
                  <a:sym typeface="Helvetica Neue Medium"/>
                </a:rPr>
                <a:t>in life expectancy between the wealthiest and poorest fifths of our population</a:t>
              </a:r>
            </a:p>
          </p:txBody>
        </p:sp>
        <p:sp>
          <p:nvSpPr>
            <p:cNvPr id="27" name="Rectangle 26">
              <a:extLst>
                <a:ext uri="{FF2B5EF4-FFF2-40B4-BE49-F238E27FC236}">
                  <a16:creationId xmlns:a16="http://schemas.microsoft.com/office/drawing/2014/main" id="{D0FDBC51-4649-55DD-856B-93F67C437829}"/>
                </a:ext>
              </a:extLst>
            </p:cNvPr>
            <p:cNvSpPr/>
            <p:nvPr/>
          </p:nvSpPr>
          <p:spPr>
            <a:xfrm>
              <a:off x="4556660" y="2291751"/>
              <a:ext cx="1949984" cy="593040"/>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defTabSz="825500" rtl="0" fontAlgn="auto" latinLnBrk="0" hangingPunct="0">
                <a:lnSpc>
                  <a:spcPct val="100000"/>
                </a:lnSpc>
                <a:spcBef>
                  <a:spcPts val="0"/>
                </a:spcBef>
                <a:spcAft>
                  <a:spcPts val="0"/>
                </a:spcAft>
                <a:buClrTx/>
                <a:buSzTx/>
                <a:buFontTx/>
                <a:buNone/>
                <a:tabLst/>
              </a:pPr>
              <a:r>
                <a:rPr kumimoji="0" lang="en-US" sz="1000" i="0" u="none" strike="noStrike" cap="none" spc="0" normalizeH="0" baseline="0">
                  <a:ln>
                    <a:noFill/>
                  </a:ln>
                  <a:solidFill>
                    <a:schemeClr val="tx1"/>
                  </a:solidFill>
                  <a:effectLst/>
                  <a:uFillTx/>
                  <a:latin typeface="+mj-lt"/>
                  <a:ea typeface="+mn-ea"/>
                  <a:cs typeface="+mn-cs"/>
                  <a:sym typeface="Helvetica Neue Medium"/>
                </a:rPr>
                <a:t>30% of Children </a:t>
              </a:r>
              <a:r>
                <a:rPr kumimoji="0" lang="en-US" sz="800" b="0" i="0" u="none" strike="noStrike" cap="none" spc="0" normalizeH="0" baseline="0">
                  <a:ln>
                    <a:noFill/>
                  </a:ln>
                  <a:solidFill>
                    <a:schemeClr val="tx1"/>
                  </a:solidFill>
                  <a:effectLst/>
                  <a:uFillTx/>
                  <a:latin typeface="+mj-lt"/>
                  <a:ea typeface="+mn-ea"/>
                  <a:cs typeface="+mn-cs"/>
                  <a:sym typeface="Helvetica Neue Medium"/>
                </a:rPr>
                <a:t>in Swansea bay are living in poverty</a:t>
              </a:r>
              <a:endParaRPr kumimoji="0" lang="en-GB" sz="800" b="0" i="0" u="none" strike="noStrike" cap="none" spc="0" normalizeH="0" baseline="0">
                <a:ln>
                  <a:noFill/>
                </a:ln>
                <a:solidFill>
                  <a:schemeClr val="tx1"/>
                </a:solidFill>
                <a:effectLst/>
                <a:uFillTx/>
                <a:latin typeface="+mj-lt"/>
                <a:ea typeface="+mn-ea"/>
                <a:cs typeface="+mn-cs"/>
                <a:sym typeface="Helvetica Neue Medium"/>
              </a:endParaRPr>
            </a:p>
          </p:txBody>
        </p:sp>
        <p:sp>
          <p:nvSpPr>
            <p:cNvPr id="28" name="Rectangle 27">
              <a:extLst>
                <a:ext uri="{FF2B5EF4-FFF2-40B4-BE49-F238E27FC236}">
                  <a16:creationId xmlns:a16="http://schemas.microsoft.com/office/drawing/2014/main" id="{3F2E40C3-41DE-F3A2-1EE6-0CDE224EFC25}"/>
                </a:ext>
              </a:extLst>
            </p:cNvPr>
            <p:cNvSpPr/>
            <p:nvPr/>
          </p:nvSpPr>
          <p:spPr>
            <a:xfrm>
              <a:off x="467012" y="2291751"/>
              <a:ext cx="1949984" cy="593040"/>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chemeClr val="tx1"/>
                  </a:solidFill>
                  <a:effectLst/>
                  <a:uFillTx/>
                  <a:latin typeface="+mj-lt"/>
                  <a:ea typeface="+mn-ea"/>
                  <a:cs typeface="+mn-cs"/>
                  <a:sym typeface="Helvetica Neue Medium"/>
                </a:rPr>
                <a:t>Concerns have been raised by residents over </a:t>
              </a:r>
              <a:r>
                <a:rPr kumimoji="0" lang="en-US" sz="800" i="0" u="none" strike="noStrike" cap="none" spc="0" normalizeH="0" baseline="0">
                  <a:ln>
                    <a:noFill/>
                  </a:ln>
                  <a:solidFill>
                    <a:schemeClr val="tx1"/>
                  </a:solidFill>
                  <a:effectLst/>
                  <a:uFillTx/>
                  <a:latin typeface="+mj-lt"/>
                  <a:ea typeface="+mn-ea"/>
                  <a:cs typeface="+mn-cs"/>
                  <a:sym typeface="Helvetica Neue Medium"/>
                </a:rPr>
                <a:t>‘</a:t>
              </a:r>
              <a:r>
                <a:rPr kumimoji="0" lang="en-US" sz="1000" i="0" u="none" strike="noStrike" cap="none" spc="0" normalizeH="0" baseline="0">
                  <a:ln>
                    <a:noFill/>
                  </a:ln>
                  <a:solidFill>
                    <a:schemeClr val="tx1"/>
                  </a:solidFill>
                  <a:effectLst/>
                  <a:uFillTx/>
                  <a:latin typeface="+mj-lt"/>
                  <a:ea typeface="+mn-ea"/>
                  <a:cs typeface="+mn-cs"/>
                  <a:sym typeface="Helvetica Neue Medium"/>
                </a:rPr>
                <a:t>rural poverty’ </a:t>
              </a:r>
              <a:r>
                <a:rPr kumimoji="0" lang="en-US" sz="800" b="0" i="0" u="none" strike="noStrike" cap="none" spc="0" normalizeH="0" baseline="0">
                  <a:ln>
                    <a:noFill/>
                  </a:ln>
                  <a:solidFill>
                    <a:schemeClr val="tx1"/>
                  </a:solidFill>
                  <a:effectLst/>
                  <a:uFillTx/>
                  <a:latin typeface="+mj-lt"/>
                  <a:ea typeface="+mn-ea"/>
                  <a:cs typeface="+mn-cs"/>
                  <a:sym typeface="Helvetica Neue Medium"/>
                </a:rPr>
                <a:t>with inequity of access to services</a:t>
              </a:r>
              <a:endParaRPr kumimoji="0" lang="en-GB" sz="800" b="0" i="0" u="none" strike="noStrike" cap="none" spc="0" normalizeH="0" baseline="0">
                <a:ln>
                  <a:noFill/>
                </a:ln>
                <a:solidFill>
                  <a:schemeClr val="tx1"/>
                </a:solidFill>
                <a:effectLst/>
                <a:uFillTx/>
                <a:latin typeface="+mj-lt"/>
                <a:ea typeface="+mn-ea"/>
                <a:cs typeface="+mn-cs"/>
                <a:sym typeface="Helvetica Neue Medium"/>
              </a:endParaRPr>
            </a:p>
          </p:txBody>
        </p:sp>
      </p:grpSp>
      <p:grpSp>
        <p:nvGrpSpPr>
          <p:cNvPr id="26" name="Group 25">
            <a:extLst>
              <a:ext uri="{FF2B5EF4-FFF2-40B4-BE49-F238E27FC236}">
                <a16:creationId xmlns:a16="http://schemas.microsoft.com/office/drawing/2014/main" id="{93E24C77-09F0-3361-E4B0-3666E4129B65}"/>
              </a:ext>
            </a:extLst>
          </p:cNvPr>
          <p:cNvGrpSpPr/>
          <p:nvPr/>
        </p:nvGrpSpPr>
        <p:grpSpPr>
          <a:xfrm>
            <a:off x="468321" y="1174343"/>
            <a:ext cx="5379412" cy="475776"/>
            <a:chOff x="468453" y="1405926"/>
            <a:chExt cx="6038191" cy="475776"/>
          </a:xfrm>
        </p:grpSpPr>
        <p:sp>
          <p:nvSpPr>
            <p:cNvPr id="29" name="Rectangle 28">
              <a:extLst>
                <a:ext uri="{FF2B5EF4-FFF2-40B4-BE49-F238E27FC236}">
                  <a16:creationId xmlns:a16="http://schemas.microsoft.com/office/drawing/2014/main" id="{399EEF73-5566-6B9B-47ED-28FEF42369AD}"/>
                </a:ext>
              </a:extLst>
            </p:cNvPr>
            <p:cNvSpPr/>
            <p:nvPr/>
          </p:nvSpPr>
          <p:spPr>
            <a:xfrm>
              <a:off x="468453" y="1405926"/>
              <a:ext cx="1949984" cy="475776"/>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R="0" defTabSz="825500" rtl="0" fontAlgn="auto" latinLnBrk="0" hangingPunct="0">
                <a:lnSpc>
                  <a:spcPct val="100000"/>
                </a:lnSpc>
                <a:spcBef>
                  <a:spcPts val="0"/>
                </a:spcBef>
                <a:spcAft>
                  <a:spcPts val="200"/>
                </a:spcAft>
                <a:buClrTx/>
                <a:buSzTx/>
                <a:tabLst/>
              </a:pPr>
              <a:r>
                <a:rPr kumimoji="0" lang="en-US" sz="800" b="0" i="0" u="none" strike="noStrike" cap="none" spc="0" normalizeH="0" baseline="0">
                  <a:ln>
                    <a:noFill/>
                  </a:ln>
                  <a:solidFill>
                    <a:schemeClr val="tx1"/>
                  </a:solidFill>
                  <a:effectLst/>
                  <a:uFillTx/>
                  <a:latin typeface="+mj-lt"/>
                  <a:ea typeface="+mn-ea"/>
                  <a:cs typeface="+mn-cs"/>
                  <a:sym typeface="Helvetica Neue Medium"/>
                </a:rPr>
                <a:t>The percentage of our citizens</a:t>
              </a:r>
              <a:r>
                <a:rPr lang="en-GB" sz="800" kern="1200">
                  <a:latin typeface="+mj-lt"/>
                </a:rPr>
                <a:t> </a:t>
              </a:r>
              <a:r>
                <a:rPr lang="en-GB" sz="1000" kern="1200">
                  <a:latin typeface="+mj-lt"/>
                </a:rPr>
                <a:t>aged &gt;85 will double</a:t>
              </a:r>
              <a:r>
                <a:rPr lang="en-GB" sz="800" b="0" kern="1200">
                  <a:latin typeface="+mj-lt"/>
                </a:rPr>
                <a:t> by 2035</a:t>
              </a:r>
            </a:p>
          </p:txBody>
        </p:sp>
        <p:sp>
          <p:nvSpPr>
            <p:cNvPr id="30" name="Rectangle 29">
              <a:extLst>
                <a:ext uri="{FF2B5EF4-FFF2-40B4-BE49-F238E27FC236}">
                  <a16:creationId xmlns:a16="http://schemas.microsoft.com/office/drawing/2014/main" id="{44084982-1C6F-47C4-2ACA-A969D31FC682}"/>
                </a:ext>
              </a:extLst>
            </p:cNvPr>
            <p:cNvSpPr/>
            <p:nvPr/>
          </p:nvSpPr>
          <p:spPr>
            <a:xfrm>
              <a:off x="2512557" y="1405926"/>
              <a:ext cx="1949984" cy="475776"/>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defTabSz="825500">
                <a:spcAft>
                  <a:spcPts val="200"/>
                </a:spcAft>
              </a:pPr>
              <a:r>
                <a:rPr kumimoji="0" lang="en-GB" sz="1000" i="0" u="none" strike="noStrike" kern="1200" cap="none" spc="0" normalizeH="0" baseline="0">
                  <a:ln>
                    <a:noFill/>
                  </a:ln>
                  <a:solidFill>
                    <a:schemeClr val="tx1"/>
                  </a:solidFill>
                  <a:effectLst/>
                  <a:uFillTx/>
                  <a:latin typeface="+mj-lt"/>
                  <a:ea typeface="+mn-ea"/>
                  <a:cs typeface="+mn-cs"/>
                  <a:sym typeface="Helvetica Neue Medium"/>
                </a:rPr>
                <a:t>35% </a:t>
              </a:r>
              <a:r>
                <a:rPr kumimoji="0" lang="en-GB" sz="800" b="0" i="0" u="none" strike="noStrike" kern="1200" cap="none" spc="0" normalizeH="0" baseline="0">
                  <a:ln>
                    <a:noFill/>
                  </a:ln>
                  <a:solidFill>
                    <a:schemeClr val="tx1"/>
                  </a:solidFill>
                  <a:effectLst/>
                  <a:uFillTx/>
                  <a:latin typeface="+mj-lt"/>
                  <a:ea typeface="+mn-ea"/>
                  <a:cs typeface="+mn-cs"/>
                  <a:sym typeface="Helvetica Neue Medium"/>
                </a:rPr>
                <a:t>of our citizens </a:t>
              </a:r>
              <a:r>
                <a:rPr lang="en-GB" sz="800" b="0" kern="1200">
                  <a:latin typeface="+mj-lt"/>
                </a:rPr>
                <a:t>report feeling limited by a longstanding condition </a:t>
              </a:r>
            </a:p>
          </p:txBody>
        </p:sp>
        <p:sp>
          <p:nvSpPr>
            <p:cNvPr id="31" name="Rectangle 30">
              <a:extLst>
                <a:ext uri="{FF2B5EF4-FFF2-40B4-BE49-F238E27FC236}">
                  <a16:creationId xmlns:a16="http://schemas.microsoft.com/office/drawing/2014/main" id="{D73C7B91-D42D-A56D-8E5A-95E44E2B279A}"/>
                </a:ext>
              </a:extLst>
            </p:cNvPr>
            <p:cNvSpPr/>
            <p:nvPr/>
          </p:nvSpPr>
          <p:spPr>
            <a:xfrm>
              <a:off x="4556660" y="1405926"/>
              <a:ext cx="1949984" cy="475776"/>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defTabSz="825500">
                <a:spcAft>
                  <a:spcPts val="200"/>
                </a:spcAft>
              </a:pPr>
              <a:r>
                <a:rPr lang="en-GB" sz="1000" kern="1200">
                  <a:latin typeface="+mj-lt"/>
                </a:rPr>
                <a:t>67%</a:t>
              </a:r>
              <a:r>
                <a:rPr lang="en-GB" sz="1000" b="0" kern="1200">
                  <a:latin typeface="+mj-lt"/>
                </a:rPr>
                <a:t> </a:t>
              </a:r>
              <a:r>
                <a:rPr lang="en-GB" sz="800" b="0" kern="1200">
                  <a:latin typeface="+mj-lt"/>
                </a:rPr>
                <a:t>of people in Swansea Bay have had contact with us in the last 6 months. </a:t>
              </a:r>
            </a:p>
          </p:txBody>
        </p:sp>
      </p:grpSp>
      <p:grpSp>
        <p:nvGrpSpPr>
          <p:cNvPr id="34" name="Group 33">
            <a:extLst>
              <a:ext uri="{FF2B5EF4-FFF2-40B4-BE49-F238E27FC236}">
                <a16:creationId xmlns:a16="http://schemas.microsoft.com/office/drawing/2014/main" id="{D8CA519E-0599-C585-4114-C89FD91F7EF9}"/>
              </a:ext>
            </a:extLst>
          </p:cNvPr>
          <p:cNvGrpSpPr/>
          <p:nvPr/>
        </p:nvGrpSpPr>
        <p:grpSpPr>
          <a:xfrm>
            <a:off x="456297" y="3083161"/>
            <a:ext cx="5391438" cy="458549"/>
            <a:chOff x="456297" y="3306417"/>
            <a:chExt cx="5450747" cy="458549"/>
          </a:xfrm>
        </p:grpSpPr>
        <p:sp>
          <p:nvSpPr>
            <p:cNvPr id="32" name="Rectangle 31">
              <a:extLst>
                <a:ext uri="{FF2B5EF4-FFF2-40B4-BE49-F238E27FC236}">
                  <a16:creationId xmlns:a16="http://schemas.microsoft.com/office/drawing/2014/main" id="{E91B8F52-4599-88CC-96FB-24D3DCD447FB}"/>
                </a:ext>
              </a:extLst>
            </p:cNvPr>
            <p:cNvSpPr/>
            <p:nvPr/>
          </p:nvSpPr>
          <p:spPr>
            <a:xfrm>
              <a:off x="456297" y="3306417"/>
              <a:ext cx="1967590" cy="458549"/>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defTabSz="825500">
                <a:spcAft>
                  <a:spcPts val="200"/>
                </a:spcAft>
              </a:pPr>
              <a:r>
                <a:rPr lang="en-GB" sz="800" b="0" kern="1200">
                  <a:latin typeface="+mj-lt"/>
                </a:rPr>
                <a:t>In a recent survey of Swansea Bay, </a:t>
              </a:r>
              <a:r>
                <a:rPr lang="en-GB" sz="1000" kern="1200">
                  <a:latin typeface="+mj-lt"/>
                </a:rPr>
                <a:t>52% </a:t>
              </a:r>
              <a:r>
                <a:rPr lang="en-GB" sz="800" b="0" kern="1200">
                  <a:latin typeface="+mj-lt"/>
                </a:rPr>
                <a:t>of respondents were satisfied with the quality of health and social care </a:t>
              </a:r>
            </a:p>
          </p:txBody>
        </p:sp>
        <p:sp>
          <p:nvSpPr>
            <p:cNvPr id="33" name="Rectangle 32">
              <a:extLst>
                <a:ext uri="{FF2B5EF4-FFF2-40B4-BE49-F238E27FC236}">
                  <a16:creationId xmlns:a16="http://schemas.microsoft.com/office/drawing/2014/main" id="{3FCBBD8B-BF4E-7B80-8EBF-33B7C24FE88C}"/>
                </a:ext>
              </a:extLst>
            </p:cNvPr>
            <p:cNvSpPr/>
            <p:nvPr/>
          </p:nvSpPr>
          <p:spPr>
            <a:xfrm>
              <a:off x="2545841" y="3306418"/>
              <a:ext cx="3361203" cy="458548"/>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defTabSz="825500">
                <a:spcAft>
                  <a:spcPts val="200"/>
                </a:spcAft>
              </a:pPr>
              <a:r>
                <a:rPr lang="en-US" sz="1000">
                  <a:latin typeface="+mj-lt"/>
                </a:rPr>
                <a:t>Two thirds </a:t>
              </a:r>
              <a:r>
                <a:rPr lang="en-US" sz="800" b="0">
                  <a:latin typeface="+mj-lt"/>
                </a:rPr>
                <a:t>of the public think the standard of NHS care has gotten worse over the last 12 months, whilst </a:t>
              </a:r>
              <a:r>
                <a:rPr lang="en-US" sz="1000">
                  <a:latin typeface="+mj-lt"/>
                </a:rPr>
                <a:t>over 50% </a:t>
              </a:r>
              <a:r>
                <a:rPr lang="en-US" sz="800" b="0">
                  <a:latin typeface="+mj-lt"/>
                </a:rPr>
                <a:t>think it will continue to get worse.</a:t>
              </a:r>
              <a:endParaRPr lang="en-GB" sz="800" b="0" kern="1200">
                <a:latin typeface="+mj-lt"/>
              </a:endParaRPr>
            </a:p>
          </p:txBody>
        </p:sp>
      </p:grpSp>
      <p:sp>
        <p:nvSpPr>
          <p:cNvPr id="19" name="Title 1">
            <a:extLst>
              <a:ext uri="{FF2B5EF4-FFF2-40B4-BE49-F238E27FC236}">
                <a16:creationId xmlns:a16="http://schemas.microsoft.com/office/drawing/2014/main" id="{F3396336-F781-A30E-9941-97EB0E700E31}"/>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a:solidFill>
                  <a:srgbClr val="1F355E"/>
                </a:solidFill>
                <a:latin typeface="Arial Black" panose="020B0A04020102020204" pitchFamily="34" charset="0"/>
              </a:rPr>
              <a:t>Addressing Healthcare Needs in Swansea Bay</a:t>
            </a:r>
          </a:p>
        </p:txBody>
      </p:sp>
      <p:sp>
        <p:nvSpPr>
          <p:cNvPr id="42" name="Footer Placeholder 3">
            <a:extLst>
              <a:ext uri="{FF2B5EF4-FFF2-40B4-BE49-F238E27FC236}">
                <a16:creationId xmlns:a16="http://schemas.microsoft.com/office/drawing/2014/main" id="{43BFBDEB-B00D-4BF5-1BEC-6CD7D8331173}"/>
              </a:ext>
            </a:extLst>
          </p:cNvPr>
          <p:cNvSpPr txBox="1">
            <a:spLocks/>
          </p:cNvSpPr>
          <p:nvPr/>
        </p:nvSpPr>
        <p:spPr>
          <a:xfrm>
            <a:off x="2052049" y="4633524"/>
            <a:ext cx="5039902" cy="332455"/>
          </a:xfrm>
          <a:prstGeom prst="rect">
            <a:avLst/>
          </a:prstGeom>
        </p:spPr>
        <p:txBody>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r>
              <a:rPr lang="en-GB" sz="1800">
                <a:solidFill>
                  <a:srgbClr val="1F355E"/>
                </a:solidFill>
                <a:latin typeface="Arial Black" panose="020B0A04020102020204" pitchFamily="34" charset="0"/>
              </a:rPr>
              <a:t>Digitally Enabling The One Bay Way</a:t>
            </a:r>
          </a:p>
        </p:txBody>
      </p:sp>
      <p:grpSp>
        <p:nvGrpSpPr>
          <p:cNvPr id="49" name="Group 48">
            <a:extLst>
              <a:ext uri="{FF2B5EF4-FFF2-40B4-BE49-F238E27FC236}">
                <a16:creationId xmlns:a16="http://schemas.microsoft.com/office/drawing/2014/main" id="{448E5ED8-81D0-D393-0DCD-5F0983C0D268}"/>
              </a:ext>
            </a:extLst>
          </p:cNvPr>
          <p:cNvGrpSpPr/>
          <p:nvPr/>
        </p:nvGrpSpPr>
        <p:grpSpPr>
          <a:xfrm>
            <a:off x="-1" y="-5787"/>
            <a:ext cx="9143998" cy="165595"/>
            <a:chOff x="374266" y="2474302"/>
            <a:chExt cx="13719657" cy="820603"/>
          </a:xfrm>
        </p:grpSpPr>
        <p:sp>
          <p:nvSpPr>
            <p:cNvPr id="43" name="Arrow: Pentagon 42">
              <a:extLst>
                <a:ext uri="{FF2B5EF4-FFF2-40B4-BE49-F238E27FC236}">
                  <a16:creationId xmlns:a16="http://schemas.microsoft.com/office/drawing/2014/main" id="{0613B48D-58E9-444D-CBEE-D2664A69A1BA}"/>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44" name="Arrow: Chevron 43">
              <a:extLst>
                <a:ext uri="{FF2B5EF4-FFF2-40B4-BE49-F238E27FC236}">
                  <a16:creationId xmlns:a16="http://schemas.microsoft.com/office/drawing/2014/main" id="{83F4CAF7-7163-FC7E-051E-C6898ADF6DCA}"/>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45" name="Arrow: Chevron 44">
              <a:extLst>
                <a:ext uri="{FF2B5EF4-FFF2-40B4-BE49-F238E27FC236}">
                  <a16:creationId xmlns:a16="http://schemas.microsoft.com/office/drawing/2014/main" id="{B56A9D20-B27A-A378-01C6-412D26A42CB6}"/>
                </a:ext>
              </a:extLst>
            </p:cNvPr>
            <p:cNvSpPr/>
            <p:nvPr/>
          </p:nvSpPr>
          <p:spPr>
            <a:xfrm>
              <a:off x="4851732" y="2474302"/>
              <a:ext cx="2697135" cy="820603"/>
            </a:xfrm>
            <a:prstGeom prst="chevron">
              <a:avLst/>
            </a:prstGeom>
            <a:solidFill>
              <a:schemeClr val="accent4"/>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46" name="Arrow: Chevron 45">
              <a:extLst>
                <a:ext uri="{FF2B5EF4-FFF2-40B4-BE49-F238E27FC236}">
                  <a16:creationId xmlns:a16="http://schemas.microsoft.com/office/drawing/2014/main" id="{7BC06865-8660-D9BB-BC10-A3DD65603F5D}"/>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47" name="Arrow: Chevron 46">
              <a:extLst>
                <a:ext uri="{FF2B5EF4-FFF2-40B4-BE49-F238E27FC236}">
                  <a16:creationId xmlns:a16="http://schemas.microsoft.com/office/drawing/2014/main" id="{D48525F9-F8F1-7289-2E4C-3F29EEC57D32}"/>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The Digital Enablers</a:t>
              </a:r>
              <a:endParaRPr lang="en-GB" sz="800" b="0" kern="1200">
                <a:latin typeface="Arial" panose="020B0604020202020204" pitchFamily="34" charset="0"/>
                <a:cs typeface="Arial" panose="020B0604020202020204" pitchFamily="34" charset="0"/>
              </a:endParaRPr>
            </a:p>
          </p:txBody>
        </p:sp>
        <p:sp>
          <p:nvSpPr>
            <p:cNvPr id="48" name="Arrow: Chevron 47">
              <a:extLst>
                <a:ext uri="{FF2B5EF4-FFF2-40B4-BE49-F238E27FC236}">
                  <a16:creationId xmlns:a16="http://schemas.microsoft.com/office/drawing/2014/main" id="{57038214-2036-8783-A4A3-53694259210B}"/>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endParaRPr lang="en-GB" sz="800" b="0" kern="120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573705316"/>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1EF2CE-96C2-7C72-BE5A-C334B3182A65}"/>
            </a:ext>
          </a:extLst>
        </p:cNvPr>
        <p:cNvGrpSpPr/>
        <p:nvPr/>
      </p:nvGrpSpPr>
      <p:grpSpPr>
        <a:xfrm>
          <a:off x="0" y="0"/>
          <a:ext cx="0" cy="0"/>
          <a:chOff x="0" y="0"/>
          <a:chExt cx="0" cy="0"/>
        </a:xfrm>
      </p:grpSpPr>
      <p:sp>
        <p:nvSpPr>
          <p:cNvPr id="39" name="Rectangle 38">
            <a:extLst>
              <a:ext uri="{FF2B5EF4-FFF2-40B4-BE49-F238E27FC236}">
                <a16:creationId xmlns:a16="http://schemas.microsoft.com/office/drawing/2014/main" id="{84E19FC2-7EFC-BE56-BF71-52A0D41C2A1A}"/>
              </a:ext>
            </a:extLst>
          </p:cNvPr>
          <p:cNvSpPr/>
          <p:nvPr/>
        </p:nvSpPr>
        <p:spPr>
          <a:xfrm>
            <a:off x="4852538" y="169665"/>
            <a:ext cx="4152760" cy="4326774"/>
          </a:xfrm>
          <a:prstGeom prst="rect">
            <a:avLst/>
          </a:prstGeom>
          <a:solidFill>
            <a:schemeClr val="bg1">
              <a:lumMod val="9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479" rtl="0" eaLnBrk="1" fontAlgn="auto" latinLnBrk="0" hangingPunct="0">
              <a:lnSpc>
                <a:spcPct val="100000"/>
              </a:lnSpc>
              <a:spcBef>
                <a:spcPts val="0"/>
              </a:spcBef>
              <a:spcAft>
                <a:spcPts val="0"/>
              </a:spcAft>
              <a:buClrTx/>
              <a:buSzTx/>
              <a:buFontTx/>
              <a:buNone/>
              <a:tabLst/>
              <a:defRPr/>
            </a:pPr>
            <a:endParaRPr kumimoji="0" lang="en-GB" sz="1050" b="0" i="0" u="none" strike="noStrike" kern="1200" cap="none" spc="0" normalizeH="0" baseline="0" noProof="0">
              <a:ln>
                <a:noFill/>
              </a:ln>
              <a:solidFill>
                <a:schemeClr val="tx1"/>
              </a:solidFill>
              <a:effectLst/>
              <a:uLnTx/>
              <a:uFillTx/>
              <a:latin typeface="Helvetica Neue Medium"/>
              <a:sym typeface="Helvetica Neue Medium"/>
            </a:endParaRPr>
          </a:p>
        </p:txBody>
      </p:sp>
      <p:sp>
        <p:nvSpPr>
          <p:cNvPr id="2" name="Title 1">
            <a:extLst>
              <a:ext uri="{FF2B5EF4-FFF2-40B4-BE49-F238E27FC236}">
                <a16:creationId xmlns:a16="http://schemas.microsoft.com/office/drawing/2014/main" id="{577FD41D-1D9F-3FA0-DFAC-771C4FED000F}"/>
              </a:ext>
            </a:extLst>
          </p:cNvPr>
          <p:cNvSpPr>
            <a:spLocks noGrp="1"/>
          </p:cNvSpPr>
          <p:nvPr>
            <p:ph type="title"/>
          </p:nvPr>
        </p:nvSpPr>
        <p:spPr>
          <a:xfrm>
            <a:off x="93600" y="-7200"/>
            <a:ext cx="8866596" cy="826668"/>
          </a:xfrm>
        </p:spPr>
        <p:txBody>
          <a:bodyPr>
            <a:normAutofit/>
          </a:bodyPr>
          <a:lstStyle/>
          <a:p>
            <a:r>
              <a:rPr lang="en-GB" sz="2400"/>
              <a:t>Our digital journey at SBU</a:t>
            </a:r>
          </a:p>
        </p:txBody>
      </p:sp>
      <p:sp>
        <p:nvSpPr>
          <p:cNvPr id="12" name="Rectangle 11">
            <a:extLst>
              <a:ext uri="{FF2B5EF4-FFF2-40B4-BE49-F238E27FC236}">
                <a16:creationId xmlns:a16="http://schemas.microsoft.com/office/drawing/2014/main" id="{9FB09F72-0F62-1FA6-DE9D-92256BC173FA}"/>
              </a:ext>
            </a:extLst>
          </p:cNvPr>
          <p:cNvSpPr/>
          <p:nvPr/>
        </p:nvSpPr>
        <p:spPr>
          <a:xfrm>
            <a:off x="138702" y="617097"/>
            <a:ext cx="4584061" cy="3879341"/>
          </a:xfrm>
          <a:prstGeom prst="rect">
            <a:avLst/>
          </a:prstGeom>
          <a:solidFill>
            <a:schemeClr val="bg1"/>
          </a:solidFill>
          <a:ln>
            <a:solidFill>
              <a:srgbClr val="1F355E"/>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t"/>
          <a:lstStyle/>
          <a:p>
            <a:pPr algn="l">
              <a:spcAft>
                <a:spcPts val="600"/>
              </a:spcAft>
            </a:pPr>
            <a:r>
              <a:rPr lang="en-GB" sz="900">
                <a:solidFill>
                  <a:srgbClr val="1F355E"/>
                </a:solidFill>
                <a:latin typeface="Arial" panose="020B0604020202020204" pitchFamily="34" charset="0"/>
                <a:cs typeface="Arial" panose="020B0604020202020204" pitchFamily="34" charset="0"/>
              </a:rPr>
              <a:t>Since we introduced the first Swansea Bay Digital Strategy in 2017, we have been faced with multiple hurdles yet made large strides.  </a:t>
            </a:r>
          </a:p>
          <a:p>
            <a:pPr algn="l">
              <a:spcAft>
                <a:spcPts val="600"/>
              </a:spcAft>
            </a:pPr>
            <a:r>
              <a:rPr lang="en-GB" sz="900" b="0">
                <a:solidFill>
                  <a:srgbClr val="1F355E"/>
                </a:solidFill>
                <a:latin typeface="Arial" panose="020B0604020202020204" pitchFamily="34" charset="0"/>
                <a:cs typeface="Arial" panose="020B0604020202020204" pitchFamily="34" charset="0"/>
              </a:rPr>
              <a:t>During the COVID-19 pandemic, while acknowledging the devastating impacts on our citizens and people, we were able to drive digital transformation at an exceptional pace, transforming the way we work to deliver care to our patients. </a:t>
            </a:r>
          </a:p>
          <a:p>
            <a:pPr algn="l">
              <a:spcAft>
                <a:spcPts val="600"/>
              </a:spcAft>
            </a:pPr>
            <a:r>
              <a:rPr lang="en-GB" sz="900">
                <a:solidFill>
                  <a:srgbClr val="1F355E"/>
                </a:solidFill>
                <a:latin typeface="Arial" panose="020B0604020202020204" pitchFamily="34" charset="0"/>
                <a:cs typeface="Arial" panose="020B0604020202020204" pitchFamily="34" charset="0"/>
              </a:rPr>
              <a:t>Since 2017, we have worked hard to make Swansea Bay a Welsh leader for digital and data innovation in health and care. We have successfully aligned solution delivery with organisational and national priorities. A few examples of the work we’ve done include:</a:t>
            </a:r>
          </a:p>
          <a:p>
            <a:pPr marL="171450" indent="-171450" algn="l">
              <a:spcAft>
                <a:spcPts val="600"/>
              </a:spcAft>
              <a:buFont typeface="Arial" panose="020B0604020202020204" pitchFamily="34" charset="0"/>
              <a:buChar char="•"/>
            </a:pPr>
            <a:r>
              <a:rPr lang="en-GB" sz="900" b="0">
                <a:solidFill>
                  <a:srgbClr val="1F355E"/>
                </a:solidFill>
                <a:latin typeface="Arial" panose="020B0604020202020204" pitchFamily="34" charset="0"/>
                <a:cs typeface="Arial" panose="020B0604020202020204" pitchFamily="34" charset="0"/>
              </a:rPr>
              <a:t>Local development of the Welsh Nursing Care Record which has since been rolled out across Wales, transforming nursing documentation from paper to digital </a:t>
            </a:r>
          </a:p>
          <a:p>
            <a:pPr marL="171450" indent="-171450" algn="l">
              <a:spcAft>
                <a:spcPts val="600"/>
              </a:spcAft>
              <a:buFont typeface="Arial" panose="020B0604020202020204" pitchFamily="34" charset="0"/>
              <a:buChar char="•"/>
            </a:pPr>
            <a:r>
              <a:rPr lang="en-GB" sz="900" b="0">
                <a:solidFill>
                  <a:srgbClr val="1F355E"/>
                </a:solidFill>
                <a:latin typeface="Arial" panose="020B0604020202020204" pitchFamily="34" charset="0"/>
                <a:cs typeface="Arial" panose="020B0604020202020204" pitchFamily="34" charset="0"/>
              </a:rPr>
              <a:t>Creation and deployment of SIGNAL digitising patient flow in a hospital setting</a:t>
            </a:r>
          </a:p>
          <a:p>
            <a:pPr marL="171450" indent="-171450" algn="l">
              <a:spcAft>
                <a:spcPts val="600"/>
              </a:spcAft>
              <a:buFont typeface="Arial" panose="020B0604020202020204" pitchFamily="34" charset="0"/>
              <a:buChar char="•"/>
            </a:pPr>
            <a:r>
              <a:rPr lang="en-GB" sz="900" b="0">
                <a:solidFill>
                  <a:srgbClr val="1F355E"/>
                </a:solidFill>
                <a:latin typeface="Arial" panose="020B0604020202020204" pitchFamily="34" charset="0"/>
                <a:cs typeface="Arial" panose="020B0604020202020204" pitchFamily="34" charset="0"/>
              </a:rPr>
              <a:t>Pilot site for the Hospital Electronic Prescribing and Medicines Administration system </a:t>
            </a:r>
          </a:p>
          <a:p>
            <a:pPr marL="171450" indent="-171450" algn="l">
              <a:spcAft>
                <a:spcPts val="600"/>
              </a:spcAft>
              <a:buFont typeface="Arial" panose="020B0604020202020204" pitchFamily="34" charset="0"/>
              <a:buChar char="•"/>
            </a:pPr>
            <a:r>
              <a:rPr lang="en-GB" sz="900" b="0">
                <a:solidFill>
                  <a:srgbClr val="1F355E"/>
                </a:solidFill>
                <a:latin typeface="Arial" panose="020B0604020202020204" pitchFamily="34" charset="0"/>
                <a:cs typeface="Arial" panose="020B0604020202020204" pitchFamily="34" charset="0"/>
              </a:rPr>
              <a:t>Delivering data analytics through the availability of a vast amount of Business Intelligence dashboards</a:t>
            </a:r>
          </a:p>
          <a:p>
            <a:pPr marL="171450" indent="-171450" algn="l">
              <a:spcAft>
                <a:spcPts val="600"/>
              </a:spcAft>
              <a:buFont typeface="Arial" panose="020B0604020202020204" pitchFamily="34" charset="0"/>
              <a:buChar char="•"/>
            </a:pPr>
            <a:r>
              <a:rPr lang="en-GB" sz="900" b="0">
                <a:solidFill>
                  <a:srgbClr val="1F355E"/>
                </a:solidFill>
                <a:latin typeface="Arial" panose="020B0604020202020204" pitchFamily="34" charset="0"/>
                <a:cs typeface="Arial" panose="020B0604020202020204" pitchFamily="34" charset="0"/>
              </a:rPr>
              <a:t>Roll-out of Office 365 across Swansea Bay for all our staff</a:t>
            </a:r>
          </a:p>
          <a:p>
            <a:pPr marL="171450" indent="-171450" algn="l">
              <a:spcAft>
                <a:spcPts val="600"/>
              </a:spcAft>
              <a:buFont typeface="Arial" panose="020B0604020202020204" pitchFamily="34" charset="0"/>
              <a:buChar char="•"/>
            </a:pPr>
            <a:r>
              <a:rPr lang="en-GB" sz="900" b="0">
                <a:solidFill>
                  <a:srgbClr val="1F355E"/>
                </a:solidFill>
                <a:latin typeface="Arial" panose="020B0604020202020204" pitchFamily="34" charset="0"/>
                <a:cs typeface="Arial" panose="020B0604020202020204" pitchFamily="34" charset="0"/>
              </a:rPr>
              <a:t>Implementing the Swansea Bay Patient Portal to empower our patients and citizens to engage with their care</a:t>
            </a:r>
          </a:p>
          <a:p>
            <a:pPr algn="l">
              <a:spcAft>
                <a:spcPts val="600"/>
              </a:spcAft>
            </a:pPr>
            <a:r>
              <a:rPr lang="en-GB" sz="900" b="0">
                <a:solidFill>
                  <a:srgbClr val="1F355E"/>
                </a:solidFill>
                <a:latin typeface="Arial" panose="020B0604020202020204" pitchFamily="34" charset="0"/>
                <a:cs typeface="Arial" panose="020B0604020202020204" pitchFamily="34" charset="0"/>
              </a:rPr>
              <a:t>But we know there is still a lot more to do to make the most of digital and data solutions for our patients, our staff and our organisation. This strategy sets out how we will work towards achieving this.</a:t>
            </a:r>
          </a:p>
          <a:p>
            <a:pPr marL="171450" indent="-171450" algn="l">
              <a:spcAft>
                <a:spcPts val="600"/>
              </a:spcAft>
              <a:buFont typeface="Arial" panose="020B0604020202020204" pitchFamily="34" charset="0"/>
              <a:buChar char="•"/>
            </a:pPr>
            <a:endParaRPr lang="en-GB" sz="800" b="0">
              <a:solidFill>
                <a:schemeClr val="tx1"/>
              </a:solidFill>
            </a:endParaRPr>
          </a:p>
          <a:p>
            <a:pPr marL="171450" indent="-171450" algn="l">
              <a:spcAft>
                <a:spcPts val="600"/>
              </a:spcAft>
              <a:buFont typeface="Arial" panose="020B0604020202020204" pitchFamily="34" charset="0"/>
              <a:buChar char="•"/>
            </a:pPr>
            <a:endParaRPr lang="en-GB" sz="800" b="0">
              <a:solidFill>
                <a:schemeClr val="tx1"/>
              </a:solidFill>
            </a:endParaRPr>
          </a:p>
          <a:p>
            <a:pPr marL="171450" indent="-171450" algn="l">
              <a:spcAft>
                <a:spcPts val="600"/>
              </a:spcAft>
              <a:buFont typeface="Arial" panose="020B0604020202020204" pitchFamily="34" charset="0"/>
              <a:buChar char="•"/>
            </a:pPr>
            <a:endParaRPr lang="en-GB" sz="800" b="0">
              <a:solidFill>
                <a:schemeClr val="tx1"/>
              </a:solidFill>
            </a:endParaRPr>
          </a:p>
        </p:txBody>
      </p:sp>
      <p:sp>
        <p:nvSpPr>
          <p:cNvPr id="38" name="Rectangle 37">
            <a:extLst>
              <a:ext uri="{FF2B5EF4-FFF2-40B4-BE49-F238E27FC236}">
                <a16:creationId xmlns:a16="http://schemas.microsoft.com/office/drawing/2014/main" id="{34CBD753-7FD1-1791-64F5-DA0E1579F939}"/>
              </a:ext>
            </a:extLst>
          </p:cNvPr>
          <p:cNvSpPr/>
          <p:nvPr/>
        </p:nvSpPr>
        <p:spPr>
          <a:xfrm>
            <a:off x="4892709" y="2009072"/>
            <a:ext cx="4067478" cy="258855"/>
          </a:xfrm>
          <a:prstGeom prst="rect">
            <a:avLst/>
          </a:prstGeom>
          <a:solidFill>
            <a:schemeClr val="accent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479" rtl="0" eaLnBrk="1" fontAlgn="auto" latinLnBrk="0" hangingPunct="0">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schemeClr val="bg1"/>
                </a:solidFill>
                <a:effectLst/>
                <a:uLnTx/>
                <a:uFillTx/>
                <a:latin typeface="Helvetica Neue Medium"/>
                <a:sym typeface="Helvetica Neue Medium"/>
              </a:rPr>
              <a:t>Through our engagement process we have listened to …</a:t>
            </a:r>
          </a:p>
        </p:txBody>
      </p:sp>
      <p:sp>
        <p:nvSpPr>
          <p:cNvPr id="40" name="Rectangle 39">
            <a:extLst>
              <a:ext uri="{FF2B5EF4-FFF2-40B4-BE49-F238E27FC236}">
                <a16:creationId xmlns:a16="http://schemas.microsoft.com/office/drawing/2014/main" id="{EC8EA92F-EFE8-B2F4-D4C6-8540B2E09BA9}"/>
              </a:ext>
            </a:extLst>
          </p:cNvPr>
          <p:cNvSpPr/>
          <p:nvPr/>
        </p:nvSpPr>
        <p:spPr>
          <a:xfrm>
            <a:off x="4892709" y="358242"/>
            <a:ext cx="4067478" cy="258855"/>
          </a:xfrm>
          <a:prstGeom prst="rect">
            <a:avLst/>
          </a:prstGeom>
          <a:solidFill>
            <a:schemeClr val="accent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479" rtl="0" eaLnBrk="1" fontAlgn="auto" latinLnBrk="0" hangingPunct="0">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schemeClr val="bg1"/>
                </a:solidFill>
                <a:effectLst/>
                <a:uLnTx/>
                <a:uFillTx/>
                <a:latin typeface="Helvetica Neue Medium"/>
                <a:sym typeface="Helvetica Neue Medium"/>
              </a:rPr>
              <a:t>Our approach to developing our </a:t>
            </a:r>
            <a:r>
              <a:rPr kumimoji="0" lang="en-GB" sz="1050" b="0" i="0" u="none" strike="sngStrike" kern="1200" cap="none" spc="0" normalizeH="0" baseline="0" noProof="0">
                <a:ln>
                  <a:noFill/>
                </a:ln>
                <a:solidFill>
                  <a:schemeClr val="bg1"/>
                </a:solidFill>
                <a:effectLst/>
                <a:uLnTx/>
                <a:uFillTx/>
                <a:latin typeface="Helvetica Neue Medium"/>
                <a:sym typeface="Helvetica Neue Medium"/>
              </a:rPr>
              <a:t>Digital</a:t>
            </a:r>
            <a:r>
              <a:rPr kumimoji="0" lang="en-GB" sz="1050" b="0" i="0" u="none" strike="noStrike" kern="1200" cap="none" spc="0" normalizeH="0" baseline="0" noProof="0">
                <a:ln>
                  <a:noFill/>
                </a:ln>
                <a:solidFill>
                  <a:schemeClr val="bg1"/>
                </a:solidFill>
                <a:effectLst/>
                <a:uLnTx/>
                <a:uFillTx/>
                <a:latin typeface="Helvetica Neue Medium"/>
                <a:sym typeface="Helvetica Neue Medium"/>
              </a:rPr>
              <a:t> Strategy included … </a:t>
            </a:r>
          </a:p>
        </p:txBody>
      </p:sp>
      <p:grpSp>
        <p:nvGrpSpPr>
          <p:cNvPr id="66" name="Group 65">
            <a:extLst>
              <a:ext uri="{FF2B5EF4-FFF2-40B4-BE49-F238E27FC236}">
                <a16:creationId xmlns:a16="http://schemas.microsoft.com/office/drawing/2014/main" id="{6D716744-C920-298D-4CB9-C63784947A59}"/>
              </a:ext>
            </a:extLst>
          </p:cNvPr>
          <p:cNvGrpSpPr/>
          <p:nvPr/>
        </p:nvGrpSpPr>
        <p:grpSpPr>
          <a:xfrm>
            <a:off x="4892707" y="676321"/>
            <a:ext cx="4066969" cy="1088440"/>
            <a:chOff x="4892714" y="714421"/>
            <a:chExt cx="3330380" cy="1088440"/>
          </a:xfrm>
        </p:grpSpPr>
        <p:sp>
          <p:nvSpPr>
            <p:cNvPr id="58" name="Rectangle 57">
              <a:extLst>
                <a:ext uri="{FF2B5EF4-FFF2-40B4-BE49-F238E27FC236}">
                  <a16:creationId xmlns:a16="http://schemas.microsoft.com/office/drawing/2014/main" id="{11E06705-66C5-D6B5-607A-2966D0A7EC90}"/>
                </a:ext>
              </a:extLst>
            </p:cNvPr>
            <p:cNvSpPr/>
            <p:nvPr/>
          </p:nvSpPr>
          <p:spPr>
            <a:xfrm>
              <a:off x="4892714" y="714421"/>
              <a:ext cx="1057150" cy="496888"/>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72000" rIns="72000" bIns="72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Digital and organisation-wide surveys</a:t>
              </a:r>
            </a:p>
          </p:txBody>
        </p:sp>
        <p:sp>
          <p:nvSpPr>
            <p:cNvPr id="59" name="Rectangle 58">
              <a:extLst>
                <a:ext uri="{FF2B5EF4-FFF2-40B4-BE49-F238E27FC236}">
                  <a16:creationId xmlns:a16="http://schemas.microsoft.com/office/drawing/2014/main" id="{D77C29A6-9385-DFAC-00BE-09CA22CF747A}"/>
                </a:ext>
              </a:extLst>
            </p:cNvPr>
            <p:cNvSpPr/>
            <p:nvPr/>
          </p:nvSpPr>
          <p:spPr>
            <a:xfrm>
              <a:off x="4892714" y="1305973"/>
              <a:ext cx="1057150" cy="496888"/>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72000" rIns="72000" bIns="72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Comprehensive documentation review</a:t>
              </a:r>
            </a:p>
          </p:txBody>
        </p:sp>
        <p:sp>
          <p:nvSpPr>
            <p:cNvPr id="60" name="Rectangle 59">
              <a:extLst>
                <a:ext uri="{FF2B5EF4-FFF2-40B4-BE49-F238E27FC236}">
                  <a16:creationId xmlns:a16="http://schemas.microsoft.com/office/drawing/2014/main" id="{3AF64F20-81D2-E47C-3150-F2F7D3C3545B}"/>
                </a:ext>
              </a:extLst>
            </p:cNvPr>
            <p:cNvSpPr/>
            <p:nvPr/>
          </p:nvSpPr>
          <p:spPr>
            <a:xfrm>
              <a:off x="6029532" y="714421"/>
              <a:ext cx="1057150" cy="496888"/>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72000" rIns="72000" bIns="72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1:1s with digital </a:t>
              </a:r>
              <a:r>
                <a:rPr lang="en-GB" sz="1050" b="0">
                  <a:solidFill>
                    <a:srgbClr val="1F355E"/>
                  </a:solidFill>
                  <a:latin typeface="Arial" panose="020B0604020202020204" pitchFamily="34" charset="0"/>
                  <a:ea typeface="+mn-ea"/>
                  <a:cs typeface="Arial" panose="020B0604020202020204" pitchFamily="34" charset="0"/>
                  <a:sym typeface="Helvetica Neue Medium"/>
                </a:rPr>
                <a:t>l</a:t>
              </a:r>
              <a:r>
                <a:rPr kumimoji="0" lang="en-GB" sz="105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eaders and health board Executives</a:t>
              </a:r>
            </a:p>
          </p:txBody>
        </p:sp>
        <p:sp>
          <p:nvSpPr>
            <p:cNvPr id="61" name="Rectangle 60">
              <a:extLst>
                <a:ext uri="{FF2B5EF4-FFF2-40B4-BE49-F238E27FC236}">
                  <a16:creationId xmlns:a16="http://schemas.microsoft.com/office/drawing/2014/main" id="{442788D5-C40F-1CD3-7B19-988CAC56A035}"/>
                </a:ext>
              </a:extLst>
            </p:cNvPr>
            <p:cNvSpPr/>
            <p:nvPr/>
          </p:nvSpPr>
          <p:spPr>
            <a:xfrm>
              <a:off x="6029532" y="1305973"/>
              <a:ext cx="1057150" cy="496888"/>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72000" rIns="72000" bIns="72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1050" b="0">
                  <a:solidFill>
                    <a:srgbClr val="1F355E"/>
                  </a:solidFill>
                  <a:latin typeface="Arial" panose="020B0604020202020204" pitchFamily="34" charset="0"/>
                  <a:ea typeface="+mn-ea"/>
                  <a:cs typeface="Arial" panose="020B0604020202020204" pitchFamily="34" charset="0"/>
                  <a:sym typeface="Helvetica Neue Medium"/>
                </a:rPr>
                <a:t>4-part workshop series</a:t>
              </a:r>
              <a:endParaRPr kumimoji="0" lang="en-GB" sz="105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62" name="Rectangle 61">
              <a:extLst>
                <a:ext uri="{FF2B5EF4-FFF2-40B4-BE49-F238E27FC236}">
                  <a16:creationId xmlns:a16="http://schemas.microsoft.com/office/drawing/2014/main" id="{27FAA4BD-49E0-4D26-5FB4-029C83841C12}"/>
                </a:ext>
              </a:extLst>
            </p:cNvPr>
            <p:cNvSpPr/>
            <p:nvPr/>
          </p:nvSpPr>
          <p:spPr>
            <a:xfrm>
              <a:off x="7165942" y="714421"/>
              <a:ext cx="1057150" cy="496888"/>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72000" rIns="72000" bIns="72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Clinical engagement sessions</a:t>
              </a:r>
            </a:p>
          </p:txBody>
        </p:sp>
        <p:sp>
          <p:nvSpPr>
            <p:cNvPr id="63" name="Rectangle 62">
              <a:extLst>
                <a:ext uri="{FF2B5EF4-FFF2-40B4-BE49-F238E27FC236}">
                  <a16:creationId xmlns:a16="http://schemas.microsoft.com/office/drawing/2014/main" id="{0210AB78-E80F-D904-D2A6-749D290923C2}"/>
                </a:ext>
              </a:extLst>
            </p:cNvPr>
            <p:cNvSpPr/>
            <p:nvPr/>
          </p:nvSpPr>
          <p:spPr>
            <a:xfrm>
              <a:off x="7165944" y="1305973"/>
              <a:ext cx="1057150" cy="496888"/>
            </a:xfrm>
            <a:prstGeom prst="rect">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72000" rIns="72000" bIns="72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Working sessions for </a:t>
              </a:r>
              <a:r>
                <a:rPr lang="en-GB" sz="1050" b="0">
                  <a:solidFill>
                    <a:srgbClr val="1F355E"/>
                  </a:solidFill>
                  <a:latin typeface="Arial" panose="020B0604020202020204" pitchFamily="34" charset="0"/>
                  <a:ea typeface="+mn-ea"/>
                  <a:cs typeface="Arial" panose="020B0604020202020204" pitchFamily="34" charset="0"/>
                  <a:sym typeface="Helvetica Neue Medium"/>
                </a:rPr>
                <a:t>f</a:t>
              </a:r>
              <a:r>
                <a:rPr kumimoji="0" lang="en-GB" sz="105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eedback and iteration</a:t>
              </a:r>
            </a:p>
          </p:txBody>
        </p:sp>
      </p:grpSp>
      <p:grpSp>
        <p:nvGrpSpPr>
          <p:cNvPr id="5" name="Group 4">
            <a:extLst>
              <a:ext uri="{FF2B5EF4-FFF2-40B4-BE49-F238E27FC236}">
                <a16:creationId xmlns:a16="http://schemas.microsoft.com/office/drawing/2014/main" id="{4D3C049A-5125-CB9E-8ADC-E15CBB793891}"/>
              </a:ext>
            </a:extLst>
          </p:cNvPr>
          <p:cNvGrpSpPr/>
          <p:nvPr/>
        </p:nvGrpSpPr>
        <p:grpSpPr>
          <a:xfrm>
            <a:off x="5019630" y="2335696"/>
            <a:ext cx="3791328" cy="2020462"/>
            <a:chOff x="4605981" y="2335696"/>
            <a:chExt cx="3791328" cy="2020462"/>
          </a:xfrm>
        </p:grpSpPr>
        <p:sp>
          <p:nvSpPr>
            <p:cNvPr id="3" name="Oval 2">
              <a:extLst>
                <a:ext uri="{FF2B5EF4-FFF2-40B4-BE49-F238E27FC236}">
                  <a16:creationId xmlns:a16="http://schemas.microsoft.com/office/drawing/2014/main" id="{502F0FBF-9BE6-BDEC-10A9-4D401B180C58}"/>
                </a:ext>
              </a:extLst>
            </p:cNvPr>
            <p:cNvSpPr>
              <a:spLocks/>
            </p:cNvSpPr>
            <p:nvPr/>
          </p:nvSpPr>
          <p:spPr>
            <a:xfrm>
              <a:off x="4605981" y="2491335"/>
              <a:ext cx="904486" cy="869304"/>
            </a:xfrm>
            <a:prstGeom prst="ellipse">
              <a:avLst/>
            </a:prstGeom>
            <a:solidFill>
              <a:schemeClr val="accent5">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horz" wrap="square" lIns="0" tIns="0" rIns="0" bIns="0" numCol="1" spcCol="38100" rtlCol="0" anchor="ctr">
              <a:noAutofit/>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defTabSz="619125"/>
              <a:r>
                <a:rPr lang="en-GB" sz="2000">
                  <a:solidFill>
                    <a:srgbClr val="1F355E"/>
                  </a:solidFill>
                  <a:latin typeface="Arial" panose="020B0604020202020204" pitchFamily="34" charset="0"/>
                  <a:ea typeface="Helvetica Neue Medium"/>
                  <a:cs typeface="Arial" panose="020B0604020202020204" pitchFamily="34" charset="0"/>
                  <a:sym typeface="Helvetica Neue Medium"/>
                </a:rPr>
                <a:t>20</a:t>
              </a:r>
            </a:p>
            <a:p>
              <a:pPr defTabSz="619125"/>
              <a:r>
                <a:rPr lang="en-GB" sz="800" b="0">
                  <a:solidFill>
                    <a:srgbClr val="1F355E"/>
                  </a:solidFill>
                  <a:latin typeface="Arial" panose="020B0604020202020204" pitchFamily="34" charset="0"/>
                  <a:ea typeface="Helvetica Neue Medium"/>
                  <a:cs typeface="Arial" panose="020B0604020202020204" pitchFamily="34" charset="0"/>
                  <a:sym typeface="Helvetica Neue Medium"/>
                </a:rPr>
                <a:t>Grand Rounds participants</a:t>
              </a:r>
              <a:endParaRPr lang="en-GB" sz="1000" b="0">
                <a:solidFill>
                  <a:srgbClr val="1F355E"/>
                </a:solidFill>
                <a:latin typeface="Arial" panose="020B0604020202020204" pitchFamily="34" charset="0"/>
                <a:ea typeface="Helvetica Neue Medium"/>
                <a:cs typeface="Arial" panose="020B0604020202020204" pitchFamily="34" charset="0"/>
                <a:sym typeface="Helvetica Neue Medium"/>
              </a:endParaRPr>
            </a:p>
          </p:txBody>
        </p:sp>
        <p:grpSp>
          <p:nvGrpSpPr>
            <p:cNvPr id="29" name="Group 28">
              <a:extLst>
                <a:ext uri="{FF2B5EF4-FFF2-40B4-BE49-F238E27FC236}">
                  <a16:creationId xmlns:a16="http://schemas.microsoft.com/office/drawing/2014/main" id="{D66C9FA9-27BC-A8BE-ED89-35216478F5E5}"/>
                </a:ext>
              </a:extLst>
            </p:cNvPr>
            <p:cNvGrpSpPr/>
            <p:nvPr/>
          </p:nvGrpSpPr>
          <p:grpSpPr>
            <a:xfrm>
              <a:off x="4949862" y="2335696"/>
              <a:ext cx="3447447" cy="2020462"/>
              <a:chOff x="-385024" y="1421189"/>
              <a:chExt cx="4588548" cy="2689238"/>
            </a:xfrm>
          </p:grpSpPr>
          <p:grpSp>
            <p:nvGrpSpPr>
              <p:cNvPr id="31" name="Group 30">
                <a:extLst>
                  <a:ext uri="{FF2B5EF4-FFF2-40B4-BE49-F238E27FC236}">
                    <a16:creationId xmlns:a16="http://schemas.microsoft.com/office/drawing/2014/main" id="{6C42D54D-23D0-1E52-4978-C9A706FE241A}"/>
                  </a:ext>
                </a:extLst>
              </p:cNvPr>
              <p:cNvGrpSpPr/>
              <p:nvPr/>
            </p:nvGrpSpPr>
            <p:grpSpPr>
              <a:xfrm>
                <a:off x="-385024" y="1421189"/>
                <a:ext cx="4588548" cy="2689238"/>
                <a:chOff x="-235916" y="1309868"/>
                <a:chExt cx="5229577" cy="3132873"/>
              </a:xfrm>
            </p:grpSpPr>
            <p:sp>
              <p:nvSpPr>
                <p:cNvPr id="32" name="Oval 31">
                  <a:extLst>
                    <a:ext uri="{FF2B5EF4-FFF2-40B4-BE49-F238E27FC236}">
                      <a16:creationId xmlns:a16="http://schemas.microsoft.com/office/drawing/2014/main" id="{328C8635-956A-FE43-DEE8-E0480D7E7A30}"/>
                    </a:ext>
                  </a:extLst>
                </p:cNvPr>
                <p:cNvSpPr/>
                <p:nvPr/>
              </p:nvSpPr>
              <p:spPr>
                <a:xfrm>
                  <a:off x="1926549" y="2489025"/>
                  <a:ext cx="1911346" cy="1953716"/>
                </a:xfrm>
                <a:prstGeom prst="ellipse">
                  <a:avLst/>
                </a:prstGeom>
                <a:solidFill>
                  <a:srgbClr val="E13717">
                    <a:lumMod val="20000"/>
                    <a:lumOff val="80000"/>
                  </a:srgb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horz" wrap="square" lIns="0" tIns="0" rIns="0" bIns="0" numCol="1" spcCol="38100" rtlCol="0" anchor="ctr">
                  <a:noAutofit/>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defTabSz="619125"/>
                  <a:r>
                    <a:rPr lang="en-GB" sz="3600">
                      <a:solidFill>
                        <a:srgbClr val="1F355E"/>
                      </a:solidFill>
                      <a:latin typeface="Arial" panose="020B0604020202020204" pitchFamily="34" charset="0"/>
                      <a:ea typeface="Helvetica Neue Medium"/>
                      <a:cs typeface="Arial" panose="020B0604020202020204" pitchFamily="34" charset="0"/>
                      <a:sym typeface="Helvetica Neue Medium"/>
                    </a:rPr>
                    <a:t>141</a:t>
                  </a:r>
                  <a:r>
                    <a:rPr lang="en-GB" sz="4500" b="0">
                      <a:solidFill>
                        <a:srgbClr val="1F355E"/>
                      </a:solidFill>
                      <a:latin typeface="Arial" panose="020B0604020202020204" pitchFamily="34" charset="0"/>
                      <a:ea typeface="Helvetica Neue Medium"/>
                      <a:cs typeface="Arial" panose="020B0604020202020204" pitchFamily="34" charset="0"/>
                      <a:sym typeface="Helvetica Neue Medium"/>
                    </a:rPr>
                    <a:t> </a:t>
                  </a:r>
                  <a:br>
                    <a:rPr lang="en-GB" sz="4500" b="0">
                      <a:solidFill>
                        <a:srgbClr val="1F355E"/>
                      </a:solidFill>
                      <a:latin typeface="Arial" panose="020B0604020202020204" pitchFamily="34" charset="0"/>
                      <a:ea typeface="Helvetica Neue Medium"/>
                      <a:cs typeface="Arial" panose="020B0604020202020204" pitchFamily="34" charset="0"/>
                      <a:sym typeface="Helvetica Neue Medium"/>
                    </a:rPr>
                  </a:br>
                  <a:r>
                    <a:rPr lang="en-GB" sz="800" b="0">
                      <a:solidFill>
                        <a:srgbClr val="1F355E"/>
                      </a:solidFill>
                      <a:latin typeface="Arial" panose="020B0604020202020204" pitchFamily="34" charset="0"/>
                      <a:ea typeface="Helvetica Neue Medium"/>
                      <a:cs typeface="Arial" panose="020B0604020202020204" pitchFamily="34" charset="0"/>
                      <a:sym typeface="Helvetica Neue Medium"/>
                    </a:rPr>
                    <a:t>Survey responses submitted</a:t>
                  </a:r>
                  <a:endParaRPr lang="en-GB" sz="1050" b="0">
                    <a:solidFill>
                      <a:srgbClr val="1F355E"/>
                    </a:solidFill>
                    <a:latin typeface="Arial" panose="020B0604020202020204" pitchFamily="34" charset="0"/>
                    <a:ea typeface="Helvetica Neue Medium"/>
                    <a:cs typeface="Arial" panose="020B0604020202020204" pitchFamily="34" charset="0"/>
                    <a:sym typeface="Helvetica Neue Medium"/>
                  </a:endParaRPr>
                </a:p>
              </p:txBody>
            </p:sp>
            <p:sp>
              <p:nvSpPr>
                <p:cNvPr id="34" name="Oval 33">
                  <a:extLst>
                    <a:ext uri="{FF2B5EF4-FFF2-40B4-BE49-F238E27FC236}">
                      <a16:creationId xmlns:a16="http://schemas.microsoft.com/office/drawing/2014/main" id="{6DE69F7B-7312-DE50-0A09-72A12D5323C7}"/>
                    </a:ext>
                  </a:extLst>
                </p:cNvPr>
                <p:cNvSpPr/>
                <p:nvPr/>
              </p:nvSpPr>
              <p:spPr>
                <a:xfrm>
                  <a:off x="3557639" y="2627382"/>
                  <a:ext cx="1436022" cy="1467859"/>
                </a:xfrm>
                <a:prstGeom prst="ellipse">
                  <a:avLst/>
                </a:prstGeom>
                <a:solidFill>
                  <a:srgbClr val="602D80">
                    <a:lumMod val="20000"/>
                    <a:lumOff val="80000"/>
                  </a:srgb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horz" wrap="square" lIns="0" tIns="0" rIns="0" bIns="0" numCol="1" spcCol="38100" rtlCol="0" anchor="ctr">
                  <a:noAutofit/>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defTabSz="619125"/>
                  <a:r>
                    <a:rPr lang="en-GB" sz="2000">
                      <a:solidFill>
                        <a:srgbClr val="1F355E"/>
                      </a:solidFill>
                      <a:latin typeface="Arial" panose="020B0604020202020204" pitchFamily="34" charset="0"/>
                      <a:ea typeface="Helvetica Neue Medium"/>
                      <a:cs typeface="Arial" panose="020B0604020202020204" pitchFamily="34" charset="0"/>
                      <a:sym typeface="Helvetica Neue Medium"/>
                    </a:rPr>
                    <a:t>14</a:t>
                  </a:r>
                  <a:r>
                    <a:rPr lang="en-GB" sz="1050">
                      <a:solidFill>
                        <a:srgbClr val="1F355E"/>
                      </a:solidFill>
                      <a:latin typeface="Arial" panose="020B0604020202020204" pitchFamily="34" charset="0"/>
                      <a:ea typeface="Helvetica Neue Medium"/>
                      <a:cs typeface="Arial" panose="020B0604020202020204" pitchFamily="34" charset="0"/>
                      <a:sym typeface="Helvetica Neue Medium"/>
                    </a:rPr>
                    <a:t> </a:t>
                  </a:r>
                </a:p>
                <a:p>
                  <a:pPr defTabSz="619125"/>
                  <a:r>
                    <a:rPr lang="en-GB" sz="800" b="0">
                      <a:solidFill>
                        <a:srgbClr val="1F355E"/>
                      </a:solidFill>
                      <a:latin typeface="Arial" panose="020B0604020202020204" pitchFamily="34" charset="0"/>
                      <a:cs typeface="Arial" panose="020B0604020202020204" pitchFamily="34" charset="0"/>
                      <a:sym typeface="Helvetica Neue Medium"/>
                    </a:rPr>
                    <a:t>Attendees at MH&amp;LD Digital Services Group</a:t>
                  </a:r>
                  <a:endParaRPr lang="en-GB" sz="800" b="0">
                    <a:solidFill>
                      <a:srgbClr val="1F355E"/>
                    </a:solidFill>
                    <a:latin typeface="Arial" panose="020B0604020202020204" pitchFamily="34" charset="0"/>
                    <a:ea typeface="Helvetica Neue Medium"/>
                    <a:cs typeface="Arial" panose="020B0604020202020204" pitchFamily="34" charset="0"/>
                    <a:sym typeface="Helvetica Neue Medium"/>
                  </a:endParaRPr>
                </a:p>
              </p:txBody>
            </p:sp>
            <p:sp>
              <p:nvSpPr>
                <p:cNvPr id="33" name="Oval 32">
                  <a:extLst>
                    <a:ext uri="{FF2B5EF4-FFF2-40B4-BE49-F238E27FC236}">
                      <a16:creationId xmlns:a16="http://schemas.microsoft.com/office/drawing/2014/main" id="{2143FBD0-6B83-EFB3-1879-2773EA5C82E8}"/>
                    </a:ext>
                  </a:extLst>
                </p:cNvPr>
                <p:cNvSpPr>
                  <a:spLocks/>
                </p:cNvSpPr>
                <p:nvPr/>
              </p:nvSpPr>
              <p:spPr>
                <a:xfrm>
                  <a:off x="2762455" y="1388861"/>
                  <a:ext cx="1509257" cy="1482705"/>
                </a:xfrm>
                <a:prstGeom prst="ellipse">
                  <a:avLst/>
                </a:prstGeom>
                <a:solidFill>
                  <a:srgbClr val="2AA053">
                    <a:lumMod val="20000"/>
                    <a:lumOff val="80000"/>
                  </a:srgb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horz" wrap="square" lIns="0" tIns="0" rIns="0" bIns="0" numCol="1" spcCol="38100" rtlCol="0" anchor="ctr">
                  <a:noAutofit/>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defTabSz="619125"/>
                  <a:r>
                    <a:rPr lang="en-GB" sz="2700">
                      <a:solidFill>
                        <a:srgbClr val="1F355E"/>
                      </a:solidFill>
                      <a:latin typeface="Arial" panose="020B0604020202020204" pitchFamily="34" charset="0"/>
                      <a:ea typeface="Helvetica Neue Medium"/>
                      <a:cs typeface="Arial" panose="020B0604020202020204" pitchFamily="34" charset="0"/>
                      <a:sym typeface="Helvetica Neue Medium"/>
                    </a:rPr>
                    <a:t>25 </a:t>
                  </a:r>
                </a:p>
                <a:p>
                  <a:pPr defTabSz="619125"/>
                  <a:r>
                    <a:rPr lang="en-GB" sz="800" b="0">
                      <a:solidFill>
                        <a:srgbClr val="1F355E"/>
                      </a:solidFill>
                      <a:latin typeface="Arial" panose="020B0604020202020204" pitchFamily="34" charset="0"/>
                      <a:ea typeface="Helvetica Neue Medium"/>
                      <a:cs typeface="Arial" panose="020B0604020202020204" pitchFamily="34" charset="0"/>
                      <a:sym typeface="Helvetica Neue Medium"/>
                    </a:rPr>
                    <a:t>SRO and Executive interviews</a:t>
                  </a:r>
                  <a:endParaRPr lang="en-GB" sz="1000" b="0">
                    <a:solidFill>
                      <a:srgbClr val="1F355E"/>
                    </a:solidFill>
                    <a:latin typeface="Arial" panose="020B0604020202020204" pitchFamily="34" charset="0"/>
                    <a:ea typeface="Helvetica Neue Medium"/>
                    <a:cs typeface="Arial" panose="020B0604020202020204" pitchFamily="34" charset="0"/>
                    <a:sym typeface="Helvetica Neue Medium"/>
                  </a:endParaRPr>
                </a:p>
              </p:txBody>
            </p:sp>
            <p:sp>
              <p:nvSpPr>
                <p:cNvPr id="35" name="Oval 34">
                  <a:extLst>
                    <a:ext uri="{FF2B5EF4-FFF2-40B4-BE49-F238E27FC236}">
                      <a16:creationId xmlns:a16="http://schemas.microsoft.com/office/drawing/2014/main" id="{95703F4A-C73F-F16F-BD2D-61C840F759A6}"/>
                    </a:ext>
                  </a:extLst>
                </p:cNvPr>
                <p:cNvSpPr/>
                <p:nvPr/>
              </p:nvSpPr>
              <p:spPr>
                <a:xfrm>
                  <a:off x="1398810" y="1309868"/>
                  <a:ext cx="1606399" cy="1555129"/>
                </a:xfrm>
                <a:prstGeom prst="ellipse">
                  <a:avLst/>
                </a:prstGeom>
                <a:solidFill>
                  <a:srgbClr val="195CAA">
                    <a:lumMod val="20000"/>
                    <a:lumOff val="80000"/>
                  </a:srgb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horz" wrap="square" lIns="0" tIns="0" rIns="0" bIns="0" numCol="1" spcCol="38100" rtlCol="0" anchor="ctr">
                  <a:noAutofit/>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defTabSz="619125"/>
                  <a:r>
                    <a:rPr lang="en-GB" sz="3200">
                      <a:solidFill>
                        <a:srgbClr val="1F355E"/>
                      </a:solidFill>
                      <a:latin typeface="Arial" panose="020B0604020202020204" pitchFamily="34" charset="0"/>
                      <a:ea typeface="Helvetica Neue Medium"/>
                      <a:cs typeface="Arial" panose="020B0604020202020204" pitchFamily="34" charset="0"/>
                      <a:sym typeface="Helvetica Neue Medium"/>
                    </a:rPr>
                    <a:t>76</a:t>
                  </a:r>
                </a:p>
                <a:p>
                  <a:pPr defTabSz="619125"/>
                  <a:r>
                    <a:rPr lang="en-GB" sz="800" b="0">
                      <a:solidFill>
                        <a:srgbClr val="1F355E"/>
                      </a:solidFill>
                      <a:latin typeface="Arial" panose="020B0604020202020204" pitchFamily="34" charset="0"/>
                      <a:ea typeface="Helvetica Neue Medium"/>
                      <a:cs typeface="Arial" panose="020B0604020202020204" pitchFamily="34" charset="0"/>
                      <a:sym typeface="Helvetica Neue Medium"/>
                    </a:rPr>
                    <a:t>Workshop participants</a:t>
                  </a:r>
                  <a:endParaRPr lang="en-GB" sz="800" b="0">
                    <a:solidFill>
                      <a:srgbClr val="1F355E"/>
                    </a:solidFill>
                    <a:latin typeface="Arial" panose="020B0604020202020204" pitchFamily="34" charset="0"/>
                    <a:ea typeface="Helvetica Neue Medium"/>
                    <a:cs typeface="Arial" panose="020B0604020202020204" pitchFamily="34" charset="0"/>
                  </a:endParaRPr>
                </a:p>
              </p:txBody>
            </p:sp>
            <p:sp>
              <p:nvSpPr>
                <p:cNvPr id="36" name="Oval 35">
                  <a:extLst>
                    <a:ext uri="{FF2B5EF4-FFF2-40B4-BE49-F238E27FC236}">
                      <a16:creationId xmlns:a16="http://schemas.microsoft.com/office/drawing/2014/main" id="{FBF8C329-E0FC-AAE2-7CB3-FD2B067ED27E}"/>
                    </a:ext>
                  </a:extLst>
                </p:cNvPr>
                <p:cNvSpPr/>
                <p:nvPr/>
              </p:nvSpPr>
              <p:spPr>
                <a:xfrm>
                  <a:off x="641413" y="2632083"/>
                  <a:ext cx="1647028" cy="1600842"/>
                </a:xfrm>
                <a:prstGeom prst="ellipse">
                  <a:avLst/>
                </a:prstGeom>
                <a:solidFill>
                  <a:srgbClr val="EE7F07">
                    <a:lumMod val="20000"/>
                    <a:lumOff val="80000"/>
                  </a:srgb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horz" wrap="square" lIns="0" tIns="0" rIns="0" bIns="0" numCol="1" spcCol="38100" rtlCol="0" anchor="ctr">
                  <a:noAutofit/>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defTabSz="619125"/>
                  <a:r>
                    <a:rPr lang="en-GB" sz="3200">
                      <a:solidFill>
                        <a:srgbClr val="1F355E"/>
                      </a:solidFill>
                      <a:latin typeface="Arial" panose="020B0604020202020204" pitchFamily="34" charset="0"/>
                      <a:ea typeface="Helvetica Neue Medium"/>
                      <a:cs typeface="Arial" panose="020B0604020202020204" pitchFamily="34" charset="0"/>
                      <a:sym typeface="Helvetica Neue Medium"/>
                    </a:rPr>
                    <a:t>82</a:t>
                  </a:r>
                </a:p>
                <a:p>
                  <a:pPr defTabSz="619125"/>
                  <a:r>
                    <a:rPr lang="en-GB" sz="800" b="0">
                      <a:solidFill>
                        <a:srgbClr val="1F355E"/>
                      </a:solidFill>
                      <a:latin typeface="Arial" panose="020B0604020202020204" pitchFamily="34" charset="0"/>
                      <a:ea typeface="Helvetica Neue Medium"/>
                      <a:cs typeface="Arial" panose="020B0604020202020204" pitchFamily="34" charset="0"/>
                      <a:sym typeface="Helvetica Neue Medium"/>
                    </a:rPr>
                    <a:t>Attendees at Digital Directorate session</a:t>
                  </a:r>
                </a:p>
              </p:txBody>
            </p:sp>
            <p:sp>
              <p:nvSpPr>
                <p:cNvPr id="6" name="Oval 5">
                  <a:extLst>
                    <a:ext uri="{FF2B5EF4-FFF2-40B4-BE49-F238E27FC236}">
                      <a16:creationId xmlns:a16="http://schemas.microsoft.com/office/drawing/2014/main" id="{1F717438-7D52-FF30-9010-FD26816FBB28}"/>
                    </a:ext>
                  </a:extLst>
                </p:cNvPr>
                <p:cNvSpPr>
                  <a:spLocks noChangeAspect="1"/>
                </p:cNvSpPr>
                <p:nvPr/>
              </p:nvSpPr>
              <p:spPr>
                <a:xfrm>
                  <a:off x="-235916" y="2719374"/>
                  <a:ext cx="1256028" cy="1283874"/>
                </a:xfrm>
                <a:prstGeom prst="ellipse">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horz" wrap="square" lIns="0" tIns="0" rIns="0" bIns="0" numCol="1" spcCol="38100" rtlCol="0" anchor="ctr">
                  <a:noAutofit/>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defTabSz="619125"/>
                  <a:r>
                    <a:rPr lang="en-GB" sz="1400">
                      <a:solidFill>
                        <a:srgbClr val="1F355E"/>
                      </a:solidFill>
                      <a:latin typeface="Arial" panose="020B0604020202020204" pitchFamily="34" charset="0"/>
                      <a:ea typeface="Helvetica Neue Medium"/>
                      <a:cs typeface="Arial" panose="020B0604020202020204" pitchFamily="34" charset="0"/>
                      <a:sym typeface="Helvetica Neue Medium"/>
                    </a:rPr>
                    <a:t>2</a:t>
                  </a:r>
                </a:p>
                <a:p>
                  <a:pPr defTabSz="619125"/>
                  <a:r>
                    <a:rPr lang="en-GB" sz="800" b="0">
                      <a:solidFill>
                        <a:srgbClr val="1F355E"/>
                      </a:solidFill>
                      <a:latin typeface="Arial" panose="020B0604020202020204" pitchFamily="34" charset="0"/>
                      <a:ea typeface="Helvetica Neue Medium"/>
                      <a:cs typeface="Arial" panose="020B0604020202020204" pitchFamily="34" charset="0"/>
                      <a:sym typeface="Helvetica Neue Medium"/>
                    </a:rPr>
                    <a:t>Patient and public engagement reports</a:t>
                  </a:r>
                </a:p>
              </p:txBody>
            </p:sp>
          </p:grpSp>
          <p:sp>
            <p:nvSpPr>
              <p:cNvPr id="30" name="Oval 29">
                <a:extLst>
                  <a:ext uri="{FF2B5EF4-FFF2-40B4-BE49-F238E27FC236}">
                    <a16:creationId xmlns:a16="http://schemas.microsoft.com/office/drawing/2014/main" id="{4814BA7E-251E-3ED3-54BB-E18BC9C59C9C}"/>
                  </a:ext>
                </a:extLst>
              </p:cNvPr>
              <p:cNvSpPr/>
              <p:nvPr/>
            </p:nvSpPr>
            <p:spPr>
              <a:xfrm>
                <a:off x="104573" y="1675296"/>
                <a:ext cx="1133793" cy="1108079"/>
              </a:xfrm>
              <a:prstGeom prst="ellipse">
                <a:avLst/>
              </a:prstGeom>
              <a:solidFill>
                <a:srgbClr val="602D80">
                  <a:lumMod val="40000"/>
                  <a:lumOff val="60000"/>
                </a:srgb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horz" wrap="square" lIns="0" tIns="0" rIns="0" bIns="0" numCol="1" spcCol="38100" rtlCol="0" anchor="ctr">
                <a:noAutofit/>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defTabSz="825500"/>
                <a:r>
                  <a:rPr lang="en-US" sz="2000">
                    <a:solidFill>
                      <a:srgbClr val="1F355E"/>
                    </a:solidFill>
                    <a:latin typeface="Arial" panose="020B0604020202020204" pitchFamily="34" charset="0"/>
                    <a:ea typeface="Helvetica Neue Medium"/>
                    <a:cs typeface="Arial" panose="020B0604020202020204" pitchFamily="34" charset="0"/>
                  </a:rPr>
                  <a:t>18</a:t>
                </a:r>
                <a:r>
                  <a:rPr lang="en-US" sz="2000" b="0">
                    <a:solidFill>
                      <a:srgbClr val="1F355E"/>
                    </a:solidFill>
                    <a:latin typeface="Arial" panose="020B0604020202020204" pitchFamily="34" charset="0"/>
                    <a:ea typeface="Helvetica Neue Medium"/>
                    <a:cs typeface="Arial" panose="020B0604020202020204" pitchFamily="34" charset="0"/>
                  </a:rPr>
                  <a:t> </a:t>
                </a:r>
              </a:p>
              <a:p>
                <a:pPr defTabSz="825500"/>
                <a:r>
                  <a:rPr lang="en-US" sz="800" b="0">
                    <a:solidFill>
                      <a:srgbClr val="1F355E"/>
                    </a:solidFill>
                    <a:latin typeface="Arial" panose="020B0604020202020204" pitchFamily="34" charset="0"/>
                    <a:ea typeface="Helvetica Neue Medium"/>
                    <a:cs typeface="Arial" panose="020B0604020202020204" pitchFamily="34" charset="0"/>
                  </a:rPr>
                  <a:t>Clinical Senate participants </a:t>
                </a:r>
              </a:p>
            </p:txBody>
          </p:sp>
        </p:grpSp>
      </p:grpSp>
      <p:sp>
        <p:nvSpPr>
          <p:cNvPr id="7" name="Footer Placeholder 3">
            <a:extLst>
              <a:ext uri="{FF2B5EF4-FFF2-40B4-BE49-F238E27FC236}">
                <a16:creationId xmlns:a16="http://schemas.microsoft.com/office/drawing/2014/main" id="{B8656CE2-75BC-BB25-6767-1D5A8BB18766}"/>
              </a:ext>
            </a:extLst>
          </p:cNvPr>
          <p:cNvSpPr txBox="1">
            <a:spLocks/>
          </p:cNvSpPr>
          <p:nvPr/>
        </p:nvSpPr>
        <p:spPr>
          <a:xfrm>
            <a:off x="2006947" y="4685016"/>
            <a:ext cx="5039902" cy="332455"/>
          </a:xfrm>
          <a:prstGeom prst="rect">
            <a:avLst/>
          </a:prstGeom>
        </p:spPr>
        <p:txBody>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r>
              <a:rPr lang="en-GB" sz="1800">
                <a:solidFill>
                  <a:srgbClr val="1F355E"/>
                </a:solidFill>
                <a:latin typeface="Arial Black" panose="020B0A04020102020204" pitchFamily="34" charset="0"/>
              </a:rPr>
              <a:t>Digitally Enabling The One Bay Way</a:t>
            </a:r>
          </a:p>
        </p:txBody>
      </p:sp>
      <p:grpSp>
        <p:nvGrpSpPr>
          <p:cNvPr id="15" name="Group 14">
            <a:extLst>
              <a:ext uri="{FF2B5EF4-FFF2-40B4-BE49-F238E27FC236}">
                <a16:creationId xmlns:a16="http://schemas.microsoft.com/office/drawing/2014/main" id="{67EA366B-1755-621C-A346-0FAD1E3507AD}"/>
              </a:ext>
            </a:extLst>
          </p:cNvPr>
          <p:cNvGrpSpPr/>
          <p:nvPr/>
        </p:nvGrpSpPr>
        <p:grpSpPr>
          <a:xfrm>
            <a:off x="-1" y="-5787"/>
            <a:ext cx="9143998" cy="165595"/>
            <a:chOff x="374266" y="2474302"/>
            <a:chExt cx="13719657" cy="820603"/>
          </a:xfrm>
        </p:grpSpPr>
        <p:sp>
          <p:nvSpPr>
            <p:cNvPr id="8" name="Arrow: Pentagon 7">
              <a:extLst>
                <a:ext uri="{FF2B5EF4-FFF2-40B4-BE49-F238E27FC236}">
                  <a16:creationId xmlns:a16="http://schemas.microsoft.com/office/drawing/2014/main" id="{72165F24-C7DD-8615-BAE1-E587B60141D4}"/>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9" name="Arrow: Chevron 8">
              <a:extLst>
                <a:ext uri="{FF2B5EF4-FFF2-40B4-BE49-F238E27FC236}">
                  <a16:creationId xmlns:a16="http://schemas.microsoft.com/office/drawing/2014/main" id="{EAF4F565-08D3-0367-FD18-42FE9D0C8A2D}"/>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10" name="Arrow: Chevron 9">
              <a:extLst>
                <a:ext uri="{FF2B5EF4-FFF2-40B4-BE49-F238E27FC236}">
                  <a16:creationId xmlns:a16="http://schemas.microsoft.com/office/drawing/2014/main" id="{1BB881B6-A529-8D37-3A1D-F758611EB04C}"/>
                </a:ext>
              </a:extLst>
            </p:cNvPr>
            <p:cNvSpPr/>
            <p:nvPr/>
          </p:nvSpPr>
          <p:spPr>
            <a:xfrm>
              <a:off x="4851732" y="2474302"/>
              <a:ext cx="2697135" cy="820603"/>
            </a:xfrm>
            <a:prstGeom prst="chevron">
              <a:avLst/>
            </a:prstGeom>
            <a:solidFill>
              <a:schemeClr val="accent4"/>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11" name="Arrow: Chevron 10">
              <a:extLst>
                <a:ext uri="{FF2B5EF4-FFF2-40B4-BE49-F238E27FC236}">
                  <a16:creationId xmlns:a16="http://schemas.microsoft.com/office/drawing/2014/main" id="{010BFA92-03E3-F31D-22A0-35171F825F45}"/>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13" name="Arrow: Chevron 12">
              <a:extLst>
                <a:ext uri="{FF2B5EF4-FFF2-40B4-BE49-F238E27FC236}">
                  <a16:creationId xmlns:a16="http://schemas.microsoft.com/office/drawing/2014/main" id="{6B202408-ED72-A6B6-E929-452731126DC2}"/>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The Digital Enablers</a:t>
              </a:r>
              <a:endParaRPr lang="en-GB" sz="800" b="0" kern="1200">
                <a:latin typeface="Arial" panose="020B0604020202020204" pitchFamily="34" charset="0"/>
                <a:cs typeface="Arial" panose="020B0604020202020204" pitchFamily="34" charset="0"/>
              </a:endParaRPr>
            </a:p>
          </p:txBody>
        </p:sp>
        <p:sp>
          <p:nvSpPr>
            <p:cNvPr id="14" name="Arrow: Chevron 13">
              <a:extLst>
                <a:ext uri="{FF2B5EF4-FFF2-40B4-BE49-F238E27FC236}">
                  <a16:creationId xmlns:a16="http://schemas.microsoft.com/office/drawing/2014/main" id="{6556557A-44CC-4379-8E78-0322422E5C27}"/>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endParaRPr lang="en-GB" sz="800" b="0" kern="120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1558916957"/>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2034A2-1E36-3484-E93E-D48190F82329}"/>
            </a:ext>
          </a:extLst>
        </p:cNvPr>
        <p:cNvGrpSpPr/>
        <p:nvPr/>
      </p:nvGrpSpPr>
      <p:grpSpPr>
        <a:xfrm>
          <a:off x="0" y="0"/>
          <a:ext cx="0" cy="0"/>
          <a:chOff x="0" y="0"/>
          <a:chExt cx="0" cy="0"/>
        </a:xfrm>
      </p:grpSpPr>
      <p:sp>
        <p:nvSpPr>
          <p:cNvPr id="21" name="Title 1">
            <a:extLst>
              <a:ext uri="{FF2B5EF4-FFF2-40B4-BE49-F238E27FC236}">
                <a16:creationId xmlns:a16="http://schemas.microsoft.com/office/drawing/2014/main" id="{43682E9A-204D-BB77-F6FC-A584E18F83F8}"/>
              </a:ext>
            </a:extLst>
          </p:cNvPr>
          <p:cNvSpPr txBox="1">
            <a:spLocks/>
          </p:cNvSpPr>
          <p:nvPr/>
        </p:nvSpPr>
        <p:spPr>
          <a:xfrm>
            <a:off x="93600" y="-5786"/>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a:solidFill>
                  <a:srgbClr val="1F355E"/>
                </a:solidFill>
                <a:latin typeface="Arial Black" panose="020B0A04020102020204" pitchFamily="34" charset="0"/>
              </a:rPr>
              <a:t>Learnings from the Survey</a:t>
            </a:r>
          </a:p>
        </p:txBody>
      </p:sp>
      <p:graphicFrame>
        <p:nvGraphicFramePr>
          <p:cNvPr id="13" name="Chart 12">
            <a:extLst>
              <a:ext uri="{FF2B5EF4-FFF2-40B4-BE49-F238E27FC236}">
                <a16:creationId xmlns:a16="http://schemas.microsoft.com/office/drawing/2014/main" id="{6643FE2F-2091-463E-AE2B-FB68FF9E2FB4}"/>
              </a:ext>
              <a:ext uri="{147F2762-F138-4A5C-976F-8EAC2B608ADB}">
                <a16:predDERef xmlns:a16="http://schemas.microsoft.com/office/drawing/2014/main" pred="{3C0E6CD5-C783-52EE-5BD0-9EDDAFB134E8}"/>
              </a:ext>
            </a:extLst>
          </p:cNvPr>
          <p:cNvGraphicFramePr>
            <a:graphicFrameLocks/>
          </p:cNvGraphicFramePr>
          <p:nvPr>
            <p:extLst>
              <p:ext uri="{D42A27DB-BD31-4B8C-83A1-F6EECF244321}">
                <p14:modId xmlns:p14="http://schemas.microsoft.com/office/powerpoint/2010/main" val="1995620485"/>
              </p:ext>
            </p:extLst>
          </p:nvPr>
        </p:nvGraphicFramePr>
        <p:xfrm>
          <a:off x="4572000" y="265471"/>
          <a:ext cx="4429125" cy="223484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4" name="Chart 23">
            <a:extLst>
              <a:ext uri="{FF2B5EF4-FFF2-40B4-BE49-F238E27FC236}">
                <a16:creationId xmlns:a16="http://schemas.microsoft.com/office/drawing/2014/main" id="{D2922E23-B922-4B7B-A014-528E357A1759}"/>
              </a:ext>
              <a:ext uri="{147F2762-F138-4A5C-976F-8EAC2B608ADB}">
                <a16:predDERef xmlns:a16="http://schemas.microsoft.com/office/drawing/2014/main" pred="{1149D79B-8FE0-437E-973D-27AD9074BDAC}"/>
              </a:ext>
            </a:extLst>
          </p:cNvPr>
          <p:cNvGraphicFramePr>
            <a:graphicFrameLocks/>
          </p:cNvGraphicFramePr>
          <p:nvPr>
            <p:extLst>
              <p:ext uri="{D42A27DB-BD31-4B8C-83A1-F6EECF244321}">
                <p14:modId xmlns:p14="http://schemas.microsoft.com/office/powerpoint/2010/main" val="3987020344"/>
              </p:ext>
            </p:extLst>
          </p:nvPr>
        </p:nvGraphicFramePr>
        <p:xfrm>
          <a:off x="4572022" y="2567603"/>
          <a:ext cx="4429104" cy="2498467"/>
        </p:xfrm>
        <a:graphic>
          <a:graphicData uri="http://schemas.openxmlformats.org/drawingml/2006/chart">
            <c:chart xmlns:c="http://schemas.openxmlformats.org/drawingml/2006/chart" xmlns:r="http://schemas.openxmlformats.org/officeDocument/2006/relationships" r:id="rId3"/>
          </a:graphicData>
        </a:graphic>
      </p:graphicFrame>
      <p:sp>
        <p:nvSpPr>
          <p:cNvPr id="31" name="Rectangle 30">
            <a:extLst>
              <a:ext uri="{FF2B5EF4-FFF2-40B4-BE49-F238E27FC236}">
                <a16:creationId xmlns:a16="http://schemas.microsoft.com/office/drawing/2014/main" id="{4BDB46AA-AFAA-C050-BABE-CF914195510B}"/>
              </a:ext>
            </a:extLst>
          </p:cNvPr>
          <p:cNvSpPr/>
          <p:nvPr/>
        </p:nvSpPr>
        <p:spPr>
          <a:xfrm>
            <a:off x="142875" y="626310"/>
            <a:ext cx="4344289" cy="2905929"/>
          </a:xfrm>
          <a:prstGeom prst="rect">
            <a:avLst/>
          </a:prstGeom>
          <a:solidFill>
            <a:srgbClr val="F4F4F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0" rIns="72000" bIns="36000" numCol="1" spcCol="38100" rtlCol="0" anchor="t">
            <a:noAutofit/>
          </a:bodyPr>
          <a:lstStyle/>
          <a:p>
            <a:pPr algn="l" defTabSz="825500">
              <a:spcAft>
                <a:spcPts val="600"/>
              </a:spcAf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In total, we received 141 responses from colleagues across SBU </a:t>
            </a:r>
            <a:r>
              <a:rPr lang="en-US" sz="800" b="0">
                <a:solidFill>
                  <a:srgbClr val="1F355E"/>
                </a:solidFill>
                <a:latin typeface="Arial" panose="020B0604020202020204" pitchFamily="34" charset="0"/>
                <a:ea typeface="+mn-ea"/>
                <a:cs typeface="Arial" panose="020B0604020202020204" pitchFamily="34" charset="0"/>
              </a:rPr>
              <a:t>sharing their views on Digital and Data as well as their assessment of the extent to which Digital Enablers are currently supported. At a high-level we found that:</a:t>
            </a:r>
          </a:p>
          <a:p>
            <a:pPr marL="171450" indent="-171450" algn="l" defTabSz="825500">
              <a:spcAft>
                <a:spcPts val="600"/>
              </a:spcAft>
              <a:buFont typeface="Arial" panose="020B0604020202020204" pitchFamily="34" charset="0"/>
              <a:buChar char="•"/>
              <a:defRPr/>
            </a:pPr>
            <a:r>
              <a:rPr lang="en-US" sz="800" b="0">
                <a:solidFill>
                  <a:srgbClr val="1F355E"/>
                </a:solidFill>
                <a:latin typeface="Arial" panose="020B0604020202020204" pitchFamily="34" charset="0"/>
                <a:ea typeface="+mn-ea"/>
                <a:cs typeface="Arial" panose="020B0604020202020204" pitchFamily="34" charset="0"/>
              </a:rPr>
              <a:t>Non-digital colleagues shared </a:t>
            </a:r>
            <a:r>
              <a:rPr lang="en-US" sz="800">
                <a:solidFill>
                  <a:srgbClr val="1F355E"/>
                </a:solidFill>
                <a:latin typeface="Arial" panose="020B0604020202020204" pitchFamily="34" charset="0"/>
                <a:ea typeface="+mn-ea"/>
                <a:cs typeface="Arial" panose="020B0604020202020204" pitchFamily="34" charset="0"/>
              </a:rPr>
              <a:t>positive reflections on working with the Digital Services team</a:t>
            </a:r>
            <a:r>
              <a:rPr lang="en-US" sz="800" b="0">
                <a:solidFill>
                  <a:srgbClr val="1F355E"/>
                </a:solidFill>
                <a:latin typeface="Arial" panose="020B0604020202020204" pitchFamily="34" charset="0"/>
                <a:ea typeface="+mn-ea"/>
                <a:cs typeface="Arial" panose="020B0604020202020204" pitchFamily="34" charset="0"/>
              </a:rPr>
              <a:t>, particularly highlighting the proactiveness of the team. </a:t>
            </a:r>
          </a:p>
          <a:p>
            <a:pPr marL="171450" marR="0" lvl="0" indent="-171450" algn="l" defTabSz="825500" rtl="0" eaLnBrk="1" fontAlgn="auto" latinLnBrk="0" hangingPunct="0">
              <a:lnSpc>
                <a:spcPct val="100000"/>
              </a:lnSpc>
              <a:spcBef>
                <a:spcPts val="0"/>
              </a:spcBef>
              <a:spcAft>
                <a:spcPts val="600"/>
              </a:spcAft>
              <a:buClrTx/>
              <a:buSzTx/>
              <a:buFont typeface="Arial" panose="020B0604020202020204" pitchFamily="34" charset="0"/>
              <a:buChar char="•"/>
              <a:tabLst/>
              <a:defRPr/>
            </a:pPr>
            <a:r>
              <a:rPr lang="en-US" sz="800" b="0">
                <a:solidFill>
                  <a:srgbClr val="1F355E"/>
                </a:solidFill>
                <a:latin typeface="Arial" panose="020B0604020202020204" pitchFamily="34" charset="0"/>
                <a:ea typeface="+mn-ea"/>
                <a:cs typeface="Arial" panose="020B0604020202020204" pitchFamily="34" charset="0"/>
              </a:rPr>
              <a:t>Among the digital enablers, </a:t>
            </a:r>
            <a:r>
              <a:rPr lang="en-US" sz="800">
                <a:solidFill>
                  <a:srgbClr val="1F355E"/>
                </a:solidFill>
                <a:latin typeface="Arial" panose="020B0604020202020204" pitchFamily="34" charset="0"/>
                <a:ea typeface="+mn-ea"/>
                <a:cs typeface="Arial" panose="020B0604020202020204" pitchFamily="34" charset="0"/>
              </a:rPr>
              <a:t>technology and digital was the lowest rated </a:t>
            </a:r>
            <a:r>
              <a:rPr lang="en-US" sz="800" b="0">
                <a:solidFill>
                  <a:srgbClr val="1F355E"/>
                </a:solidFill>
                <a:latin typeface="Arial" panose="020B0604020202020204" pitchFamily="34" charset="0"/>
                <a:ea typeface="+mn-ea"/>
                <a:cs typeface="Arial" panose="020B0604020202020204" pitchFamily="34" charset="0"/>
              </a:rPr>
              <a:t>with large opportunities for improvement including working towards an </a:t>
            </a:r>
            <a:r>
              <a:rPr lang="en-US" sz="800">
                <a:solidFill>
                  <a:srgbClr val="1F355E"/>
                </a:solidFill>
                <a:latin typeface="Arial" panose="020B0604020202020204" pitchFamily="34" charset="0"/>
                <a:ea typeface="+mn-ea"/>
                <a:cs typeface="Arial" panose="020B0604020202020204" pitchFamily="34" charset="0"/>
              </a:rPr>
              <a:t>EPR approach </a:t>
            </a:r>
            <a:r>
              <a:rPr lang="en-US" sz="800" b="0">
                <a:solidFill>
                  <a:srgbClr val="1F355E"/>
                </a:solidFill>
                <a:latin typeface="Arial" panose="020B0604020202020204" pitchFamily="34" charset="0"/>
                <a:ea typeface="+mn-ea"/>
                <a:cs typeface="Arial" panose="020B0604020202020204" pitchFamily="34" charset="0"/>
              </a:rPr>
              <a:t>and the provision of digital services in </a:t>
            </a:r>
            <a:r>
              <a:rPr lang="en-US" sz="800">
                <a:solidFill>
                  <a:srgbClr val="1F355E"/>
                </a:solidFill>
                <a:latin typeface="Arial" panose="020B0604020202020204" pitchFamily="34" charset="0"/>
                <a:ea typeface="+mn-ea"/>
                <a:cs typeface="Arial" panose="020B0604020202020204" pitchFamily="34" charset="0"/>
              </a:rPr>
              <a:t>community and primary care.</a:t>
            </a:r>
          </a:p>
          <a:p>
            <a:pPr marL="171450" indent="-171450" algn="l" defTabSz="825500">
              <a:spcAft>
                <a:spcPts val="600"/>
              </a:spcAft>
              <a:buFont typeface="Arial" panose="020B0604020202020204" pitchFamily="34" charset="0"/>
              <a:buChar char="•"/>
              <a:defRPr/>
            </a:pPr>
            <a:r>
              <a:rPr lang="en-US" sz="800">
                <a:solidFill>
                  <a:srgbClr val="1F355E"/>
                </a:solidFill>
                <a:latin typeface="Arial" panose="020B0604020202020204" pitchFamily="34" charset="0"/>
                <a:ea typeface="+mn-ea"/>
                <a:cs typeface="Arial" panose="020B0604020202020204" pitchFamily="34" charset="0"/>
              </a:rPr>
              <a:t>Workforce and culture was the highest rated </a:t>
            </a:r>
            <a:r>
              <a:rPr lang="en-US" sz="800" b="0">
                <a:solidFill>
                  <a:srgbClr val="1F355E"/>
                </a:solidFill>
                <a:latin typeface="Arial" panose="020B0604020202020204" pitchFamily="34" charset="0"/>
                <a:ea typeface="+mn-ea"/>
                <a:cs typeface="Arial" panose="020B0604020202020204" pitchFamily="34" charset="0"/>
              </a:rPr>
              <a:t>digital enabler, with opportunities for improving digital literacy and the adoption of new technologies. A common theme was empowering both our workforce and patients through digital solutions. </a:t>
            </a:r>
            <a:endParaRPr lang="en-US" sz="800">
              <a:solidFill>
                <a:srgbClr val="1F355E"/>
              </a:solidFill>
              <a:latin typeface="Arial" panose="020B0604020202020204" pitchFamily="34" charset="0"/>
              <a:ea typeface="+mn-ea"/>
              <a:cs typeface="Arial" panose="020B0604020202020204" pitchFamily="34" charset="0"/>
            </a:endParaRPr>
          </a:p>
          <a:p>
            <a:pPr marL="171450" indent="-171450" algn="l" defTabSz="825500">
              <a:spcAft>
                <a:spcPts val="600"/>
              </a:spcAft>
              <a:buFont typeface="Arial" panose="020B0604020202020204" pitchFamily="34" charset="0"/>
              <a:buChar char="•"/>
              <a:defRPr/>
            </a:pPr>
            <a:r>
              <a:rPr lang="en-US" sz="800">
                <a:solidFill>
                  <a:srgbClr val="1F355E"/>
                </a:solidFill>
                <a:latin typeface="Arial" panose="020B0604020202020204" pitchFamily="34" charset="0"/>
                <a:ea typeface="+mn-ea"/>
                <a:cs typeface="Arial" panose="020B0604020202020204" pitchFamily="34" charset="0"/>
              </a:rPr>
              <a:t>Non-digital staff gave notably lower assessments </a:t>
            </a:r>
            <a:r>
              <a:rPr lang="en-US" sz="800" b="0">
                <a:solidFill>
                  <a:srgbClr val="1F355E"/>
                </a:solidFill>
                <a:latin typeface="Arial" panose="020B0604020202020204" pitchFamily="34" charset="0"/>
                <a:ea typeface="+mn-ea"/>
                <a:cs typeface="Arial" panose="020B0604020202020204" pitchFamily="34" charset="0"/>
              </a:rPr>
              <a:t>across all digital enablers – the reoccurring reasons given for this included poor SBU wide communication and training, a lag in the delivery of benefits, and a misalignment of digital solutions to clinical needs.</a:t>
            </a:r>
            <a:endParaRPr lang="en-US" sz="800">
              <a:solidFill>
                <a:srgbClr val="1F355E"/>
              </a:solidFill>
              <a:latin typeface="Arial" panose="020B0604020202020204" pitchFamily="34" charset="0"/>
              <a:ea typeface="+mn-ea"/>
              <a:cs typeface="Arial" panose="020B0604020202020204" pitchFamily="34" charset="0"/>
            </a:endParaRPr>
          </a:p>
          <a:p>
            <a:pPr algn="l" defTabSz="825500">
              <a:spcAft>
                <a:spcPts val="600"/>
              </a:spcAft>
              <a:defRPr/>
            </a:pPr>
            <a:r>
              <a:rPr lang="en-US" sz="800" b="0">
                <a:solidFill>
                  <a:srgbClr val="1F355E"/>
                </a:solidFill>
                <a:latin typeface="Arial" panose="020B0604020202020204" pitchFamily="34" charset="0"/>
                <a:ea typeface="+mn-ea"/>
                <a:cs typeface="Arial" panose="020B0604020202020204" pitchFamily="34" charset="0"/>
              </a:rPr>
              <a:t>The findings from the survey have been crucial in developing our baseline understanding of the state of Data and Digital at SBU and forming the starting point for recommendations as part of this strategy. </a:t>
            </a:r>
          </a:p>
          <a:p>
            <a:pPr marL="171450" marR="0" lvl="0" indent="-171450" algn="l" defTabSz="825500" rtl="0" eaLnBrk="1" fontAlgn="auto" latinLnBrk="0" hangingPunct="0">
              <a:lnSpc>
                <a:spcPct val="100000"/>
              </a:lnSpc>
              <a:spcBef>
                <a:spcPts val="0"/>
              </a:spcBef>
              <a:spcAft>
                <a:spcPts val="600"/>
              </a:spcAft>
              <a:buClrTx/>
              <a:buSzTx/>
              <a:buFont typeface="Arial" panose="020B0604020202020204" pitchFamily="34" charset="0"/>
              <a:buChar char="•"/>
              <a:tabLst/>
              <a:defRPr/>
            </a:pPr>
            <a:endParaRPr lang="en-US" sz="800" b="0">
              <a:solidFill>
                <a:srgbClr val="1F355E"/>
              </a:solidFill>
              <a:latin typeface="Arial" panose="020B0604020202020204" pitchFamily="34" charset="0"/>
              <a:ea typeface="+mn-ea"/>
              <a:cs typeface="Arial" panose="020B0604020202020204" pitchFamily="34" charset="0"/>
            </a:endParaRPr>
          </a:p>
          <a:p>
            <a:pPr marL="171450" marR="0" lvl="0" indent="-171450" algn="l" defTabSz="825500" rtl="0" eaLnBrk="1" fontAlgn="auto" latinLnBrk="0" hangingPunct="0">
              <a:lnSpc>
                <a:spcPct val="100000"/>
              </a:lnSpc>
              <a:spcBef>
                <a:spcPts val="0"/>
              </a:spcBef>
              <a:spcAft>
                <a:spcPts val="600"/>
              </a:spcAft>
              <a:buClrTx/>
              <a:buSzTx/>
              <a:buFont typeface="Arial" panose="020B0604020202020204" pitchFamily="34" charset="0"/>
              <a:buChar char="•"/>
              <a:tabLst/>
              <a:defRPr/>
            </a:pPr>
            <a:endPar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endParaRPr>
          </a:p>
        </p:txBody>
      </p:sp>
      <p:sp>
        <p:nvSpPr>
          <p:cNvPr id="32" name="TextBox 31">
            <a:extLst>
              <a:ext uri="{FF2B5EF4-FFF2-40B4-BE49-F238E27FC236}">
                <a16:creationId xmlns:a16="http://schemas.microsoft.com/office/drawing/2014/main" id="{F10AB517-2F92-90C3-E893-0B4D679CDF0E}"/>
              </a:ext>
            </a:extLst>
          </p:cNvPr>
          <p:cNvSpPr txBox="1"/>
          <p:nvPr/>
        </p:nvSpPr>
        <p:spPr>
          <a:xfrm>
            <a:off x="8590608" y="2567603"/>
            <a:ext cx="392736"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lang="en-GB" sz="800" b="0"/>
              <a:t>n = 50</a:t>
            </a:r>
            <a:endParaRPr kumimoji="0" lang="en-GB" sz="800" b="0" i="0" u="none" strike="noStrike" cap="none" spc="0" normalizeH="0" baseline="0">
              <a:ln>
                <a:noFill/>
              </a:ln>
              <a:solidFill>
                <a:srgbClr val="000000"/>
              </a:solidFill>
              <a:effectLst/>
              <a:uFillTx/>
              <a:latin typeface="Helvetica Neue"/>
              <a:ea typeface="Helvetica Neue"/>
              <a:cs typeface="Helvetica Neue"/>
              <a:sym typeface="Helvetica Neue"/>
            </a:endParaRPr>
          </a:p>
        </p:txBody>
      </p:sp>
      <p:sp>
        <p:nvSpPr>
          <p:cNvPr id="34" name="TextBox 33">
            <a:extLst>
              <a:ext uri="{FF2B5EF4-FFF2-40B4-BE49-F238E27FC236}">
                <a16:creationId xmlns:a16="http://schemas.microsoft.com/office/drawing/2014/main" id="{3D0417F6-7012-74C3-0373-87B11B78D57B}"/>
              </a:ext>
            </a:extLst>
          </p:cNvPr>
          <p:cNvSpPr txBox="1"/>
          <p:nvPr/>
        </p:nvSpPr>
        <p:spPr>
          <a:xfrm>
            <a:off x="8590608" y="265471"/>
            <a:ext cx="392736"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lang="en-GB" sz="800" b="0"/>
              <a:t>n = 91</a:t>
            </a:r>
            <a:endParaRPr kumimoji="0" lang="en-GB" sz="800" b="0" i="0" u="none" strike="noStrike" cap="none" spc="0" normalizeH="0" baseline="0">
              <a:ln>
                <a:noFill/>
              </a:ln>
              <a:solidFill>
                <a:srgbClr val="000000"/>
              </a:solidFill>
              <a:effectLst/>
              <a:uFillTx/>
              <a:latin typeface="Helvetica Neue"/>
              <a:ea typeface="Helvetica Neue"/>
              <a:cs typeface="Helvetica Neue"/>
              <a:sym typeface="Helvetica Neue"/>
            </a:endParaRPr>
          </a:p>
        </p:txBody>
      </p:sp>
      <p:sp>
        <p:nvSpPr>
          <p:cNvPr id="35" name="Speech Bubble: Rectangle with Corners Rounded 34">
            <a:extLst>
              <a:ext uri="{FF2B5EF4-FFF2-40B4-BE49-F238E27FC236}">
                <a16:creationId xmlns:a16="http://schemas.microsoft.com/office/drawing/2014/main" id="{507834AF-F2AD-BE3C-5718-632E939B25CB}"/>
              </a:ext>
            </a:extLst>
          </p:cNvPr>
          <p:cNvSpPr/>
          <p:nvPr/>
        </p:nvSpPr>
        <p:spPr>
          <a:xfrm>
            <a:off x="465816" y="3124055"/>
            <a:ext cx="1681316" cy="656303"/>
          </a:xfrm>
          <a:prstGeom prst="wedgeRoundRectCallout">
            <a:avLst>
              <a:gd name="adj1" fmla="val 43695"/>
              <a:gd name="adj2" fmla="val 71287"/>
              <a:gd name="adj3" fmla="val 16667"/>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42% </a:t>
            </a: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of respondents said that </a:t>
            </a:r>
            <a:r>
              <a:rPr kumimoji="0" lang="en-GB" sz="8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improving the digital training </a:t>
            </a: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offer was a significant opportunity for Data &amp; Digital</a:t>
            </a:r>
          </a:p>
        </p:txBody>
      </p:sp>
      <p:sp>
        <p:nvSpPr>
          <p:cNvPr id="36" name="Speech Bubble: Rectangle with Corners Rounded 35">
            <a:extLst>
              <a:ext uri="{FF2B5EF4-FFF2-40B4-BE49-F238E27FC236}">
                <a16:creationId xmlns:a16="http://schemas.microsoft.com/office/drawing/2014/main" id="{CADE808C-1829-128C-4F40-35261A424009}"/>
              </a:ext>
            </a:extLst>
          </p:cNvPr>
          <p:cNvSpPr/>
          <p:nvPr/>
        </p:nvSpPr>
        <p:spPr>
          <a:xfrm>
            <a:off x="2831692" y="3623048"/>
            <a:ext cx="1681316" cy="792037"/>
          </a:xfrm>
          <a:prstGeom prst="wedgeRoundRectCallout">
            <a:avLst>
              <a:gd name="adj1" fmla="val -54986"/>
              <a:gd name="adj2" fmla="val -2309"/>
              <a:gd name="adj3" fmla="val 16667"/>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800">
                <a:solidFill>
                  <a:srgbClr val="1F355E"/>
                </a:solidFill>
                <a:latin typeface="Arial" panose="020B0604020202020204" pitchFamily="34" charset="0"/>
                <a:ea typeface="+mn-ea"/>
                <a:cs typeface="Arial" panose="020B0604020202020204" pitchFamily="34" charset="0"/>
                <a:sym typeface="Helvetica Neue Medium"/>
              </a:rPr>
              <a:t>35</a:t>
            </a:r>
            <a:r>
              <a:rPr kumimoji="0" lang="en-GB" sz="8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a:t>
            </a: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of respondents highlighted </a:t>
            </a:r>
            <a:r>
              <a:rPr kumimoji="0" lang="en-GB" sz="8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integration </a:t>
            </a:r>
            <a:r>
              <a:rPr lang="en-GB" sz="800" b="0">
                <a:solidFill>
                  <a:srgbClr val="1F355E"/>
                </a:solidFill>
                <a:latin typeface="Arial" panose="020B0604020202020204" pitchFamily="34" charset="0"/>
                <a:ea typeface="+mn-ea"/>
                <a:cs typeface="Arial" panose="020B0604020202020204" pitchFamily="34" charset="0"/>
                <a:sym typeface="Helvetica Neue Medium"/>
              </a:rPr>
              <a:t>and </a:t>
            </a:r>
            <a:r>
              <a:rPr lang="en-GB" sz="800">
                <a:solidFill>
                  <a:srgbClr val="1F355E"/>
                </a:solidFill>
                <a:latin typeface="Arial" panose="020B0604020202020204" pitchFamily="34" charset="0"/>
                <a:ea typeface="+mn-ea"/>
                <a:cs typeface="Arial" panose="020B0604020202020204" pitchFamily="34" charset="0"/>
                <a:sym typeface="Helvetica Neue Medium"/>
              </a:rPr>
              <a:t>interoperability </a:t>
            </a:r>
            <a:r>
              <a:rPr lang="en-GB" sz="800" b="0">
                <a:solidFill>
                  <a:srgbClr val="1F355E"/>
                </a:solidFill>
                <a:latin typeface="Arial" panose="020B0604020202020204" pitchFamily="34" charset="0"/>
                <a:ea typeface="+mn-ea"/>
                <a:cs typeface="Arial" panose="020B0604020202020204" pitchFamily="34" charset="0"/>
                <a:sym typeface="Helvetica Neue Medium"/>
              </a:rPr>
              <a:t>of existing clinical systems as a key priority, building towards an </a:t>
            </a:r>
            <a:r>
              <a:rPr lang="en-GB" sz="800">
                <a:solidFill>
                  <a:srgbClr val="1F355E"/>
                </a:solidFill>
                <a:latin typeface="Arial" panose="020B0604020202020204" pitchFamily="34" charset="0"/>
                <a:ea typeface="+mn-ea"/>
                <a:cs typeface="Arial" panose="020B0604020202020204" pitchFamily="34" charset="0"/>
                <a:sym typeface="Helvetica Neue Medium"/>
              </a:rPr>
              <a:t>integrated EPR model </a:t>
            </a:r>
            <a:endParaRPr kumimoji="0" lang="en-GB" sz="8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37" name="Speech Bubble: Rectangle with Corners Rounded 36">
            <a:extLst>
              <a:ext uri="{FF2B5EF4-FFF2-40B4-BE49-F238E27FC236}">
                <a16:creationId xmlns:a16="http://schemas.microsoft.com/office/drawing/2014/main" id="{9637B80E-3B63-E773-E0F6-A3A89BC936A2}"/>
              </a:ext>
            </a:extLst>
          </p:cNvPr>
          <p:cNvSpPr/>
          <p:nvPr/>
        </p:nvSpPr>
        <p:spPr>
          <a:xfrm>
            <a:off x="178598" y="3840889"/>
            <a:ext cx="1560207" cy="693176"/>
          </a:xfrm>
          <a:prstGeom prst="wedgeRoundRectCallout">
            <a:avLst>
              <a:gd name="adj1" fmla="val 68196"/>
              <a:gd name="adj2" fmla="val 6632"/>
              <a:gd name="adj3" fmla="val 16667"/>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“I don’t think </a:t>
            </a:r>
            <a:r>
              <a:rPr kumimoji="0" lang="en-GB" sz="8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digital is given enough strategic importance</a:t>
            </a: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to revolutionise the way we offer services and the way we work”</a:t>
            </a:r>
          </a:p>
        </p:txBody>
      </p:sp>
      <p:sp>
        <p:nvSpPr>
          <p:cNvPr id="38" name="Speech Bubble: Rectangle with Corners Rounded 37">
            <a:extLst>
              <a:ext uri="{FF2B5EF4-FFF2-40B4-BE49-F238E27FC236}">
                <a16:creationId xmlns:a16="http://schemas.microsoft.com/office/drawing/2014/main" id="{36EA1E72-A992-F10A-350B-A560624AB7F4}"/>
              </a:ext>
            </a:extLst>
          </p:cNvPr>
          <p:cNvSpPr/>
          <p:nvPr/>
        </p:nvSpPr>
        <p:spPr>
          <a:xfrm>
            <a:off x="2508442" y="3065821"/>
            <a:ext cx="1681316" cy="487387"/>
          </a:xfrm>
          <a:prstGeom prst="wedgeRoundRectCallout">
            <a:avLst>
              <a:gd name="adj1" fmla="val -46656"/>
              <a:gd name="adj2" fmla="val 75781"/>
              <a:gd name="adj3" fmla="val 16667"/>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r>
              <a:rPr lang="en-GB" sz="800" b="0" kern="1200">
                <a:solidFill>
                  <a:srgbClr val="1F355E"/>
                </a:solidFill>
                <a:latin typeface="Arial" panose="020B0604020202020204" pitchFamily="34" charset="0"/>
                <a:cs typeface="Arial" panose="020B0604020202020204" pitchFamily="34" charset="0"/>
                <a:sym typeface="Helvetica Neue Medium"/>
              </a:rPr>
              <a:t>“There are huge </a:t>
            </a:r>
            <a:r>
              <a:rPr lang="en-GB" sz="800" kern="1200">
                <a:solidFill>
                  <a:srgbClr val="1F355E"/>
                </a:solidFill>
                <a:latin typeface="Arial" panose="020B0604020202020204" pitchFamily="34" charset="0"/>
                <a:cs typeface="Arial" panose="020B0604020202020204" pitchFamily="34" charset="0"/>
                <a:sym typeface="Helvetica Neue Medium"/>
              </a:rPr>
              <a:t>discrepancies in digital capability and confidence</a:t>
            </a:r>
            <a:r>
              <a:rPr lang="en-GB" sz="800" b="0" kern="1200">
                <a:solidFill>
                  <a:srgbClr val="1F355E"/>
                </a:solidFill>
                <a:latin typeface="Arial" panose="020B0604020202020204" pitchFamily="34" charset="0"/>
                <a:cs typeface="Arial" panose="020B0604020202020204" pitchFamily="34" charset="0"/>
                <a:sym typeface="Helvetica Neue Medium"/>
              </a:rPr>
              <a:t>”</a:t>
            </a:r>
            <a:endParaRPr lang="en-GB" sz="800" b="0" kern="1200">
              <a:solidFill>
                <a:srgbClr val="1F355E"/>
              </a:solidFill>
              <a:latin typeface="Arial" panose="020B0604020202020204" pitchFamily="34" charset="0"/>
              <a:ea typeface="+mn-ea"/>
              <a:cs typeface="Arial" panose="020B0604020202020204" pitchFamily="34" charset="0"/>
              <a:sym typeface="Helvetica Neue Medium"/>
            </a:endParaRPr>
          </a:p>
        </p:txBody>
      </p:sp>
      <p:sp>
        <p:nvSpPr>
          <p:cNvPr id="40" name="Speech Bubble: Rectangle with Corners Rounded 39">
            <a:extLst>
              <a:ext uri="{FF2B5EF4-FFF2-40B4-BE49-F238E27FC236}">
                <a16:creationId xmlns:a16="http://schemas.microsoft.com/office/drawing/2014/main" id="{2141CC04-5101-83EA-A3AB-A83CBAE6880F}"/>
              </a:ext>
            </a:extLst>
          </p:cNvPr>
          <p:cNvSpPr/>
          <p:nvPr/>
        </p:nvSpPr>
        <p:spPr>
          <a:xfrm>
            <a:off x="1738805" y="4505894"/>
            <a:ext cx="1766540" cy="608816"/>
          </a:xfrm>
          <a:prstGeom prst="wedgeRoundRectCallout">
            <a:avLst>
              <a:gd name="adj1" fmla="val -2974"/>
              <a:gd name="adj2" fmla="val -72614"/>
              <a:gd name="adj3" fmla="val 16667"/>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r>
              <a:rPr lang="en-GB" sz="800" b="0" kern="1200">
                <a:solidFill>
                  <a:srgbClr val="1F355E"/>
                </a:solidFill>
                <a:latin typeface="Arial" panose="020B0604020202020204" pitchFamily="34" charset="0"/>
                <a:ea typeface="+mn-ea"/>
                <a:cs typeface="Arial" panose="020B0604020202020204" pitchFamily="34" charset="0"/>
                <a:sym typeface="Helvetica Neue Medium"/>
              </a:rPr>
              <a:t>“I hugely </a:t>
            </a:r>
            <a:r>
              <a:rPr lang="en-GB" sz="800" kern="1200">
                <a:solidFill>
                  <a:srgbClr val="1F355E"/>
                </a:solidFill>
                <a:latin typeface="Arial" panose="020B0604020202020204" pitchFamily="34" charset="0"/>
                <a:ea typeface="+mn-ea"/>
                <a:cs typeface="Arial" panose="020B0604020202020204" pitchFamily="34" charset="0"/>
                <a:sym typeface="Helvetica Neue Medium"/>
              </a:rPr>
              <a:t>value the relationship we have with our clinical colleagues </a:t>
            </a:r>
            <a:r>
              <a:rPr lang="en-GB" sz="800" b="0" kern="1200">
                <a:solidFill>
                  <a:srgbClr val="1F355E"/>
                </a:solidFill>
                <a:latin typeface="Arial" panose="020B0604020202020204" pitchFamily="34" charset="0"/>
                <a:ea typeface="+mn-ea"/>
                <a:cs typeface="Arial" panose="020B0604020202020204" pitchFamily="34" charset="0"/>
                <a:sym typeface="Helvetica Neue Medium"/>
              </a:rPr>
              <a:t>– we need to continue to listen to them whe</a:t>
            </a:r>
            <a:r>
              <a:rPr lang="en-GB" sz="800" b="0" kern="1200">
                <a:solidFill>
                  <a:srgbClr val="1F355E"/>
                </a:solidFill>
                <a:latin typeface="Arial" panose="020B0604020202020204" pitchFamily="34" charset="0"/>
                <a:cs typeface="Arial" panose="020B0604020202020204" pitchFamily="34" charset="0"/>
                <a:sym typeface="Helvetica Neue Medium"/>
              </a:rPr>
              <a:t>n designing clinical services.”</a:t>
            </a:r>
            <a:endParaRPr lang="en-GB" sz="800" b="0" kern="1200">
              <a:solidFill>
                <a:srgbClr val="1F355E"/>
              </a:solidFill>
              <a:latin typeface="Arial" panose="020B0604020202020204" pitchFamily="34" charset="0"/>
              <a:ea typeface="+mn-ea"/>
              <a:cs typeface="Arial" panose="020B0604020202020204" pitchFamily="34" charset="0"/>
              <a:sym typeface="Helvetica Neue Medium"/>
            </a:endParaRPr>
          </a:p>
        </p:txBody>
      </p:sp>
      <p:pic>
        <p:nvPicPr>
          <p:cNvPr id="42" name="Graphic 41" descr="Group of people with solid fill">
            <a:extLst>
              <a:ext uri="{FF2B5EF4-FFF2-40B4-BE49-F238E27FC236}">
                <a16:creationId xmlns:a16="http://schemas.microsoft.com/office/drawing/2014/main" id="{475A188B-012A-AC63-730E-DD1D8E537B22}"/>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042064" y="3669921"/>
            <a:ext cx="687003" cy="687003"/>
          </a:xfrm>
          <a:prstGeom prst="rect">
            <a:avLst/>
          </a:prstGeom>
        </p:spPr>
      </p:pic>
      <p:grpSp>
        <p:nvGrpSpPr>
          <p:cNvPr id="17" name="Group 16">
            <a:extLst>
              <a:ext uri="{FF2B5EF4-FFF2-40B4-BE49-F238E27FC236}">
                <a16:creationId xmlns:a16="http://schemas.microsoft.com/office/drawing/2014/main" id="{E8F98B02-431C-B487-0EB3-669381D0C7C6}"/>
              </a:ext>
            </a:extLst>
          </p:cNvPr>
          <p:cNvGrpSpPr/>
          <p:nvPr/>
        </p:nvGrpSpPr>
        <p:grpSpPr>
          <a:xfrm>
            <a:off x="-1" y="-5787"/>
            <a:ext cx="9143998" cy="165595"/>
            <a:chOff x="374266" y="2474302"/>
            <a:chExt cx="13719657" cy="820603"/>
          </a:xfrm>
        </p:grpSpPr>
        <p:sp>
          <p:nvSpPr>
            <p:cNvPr id="4" name="Arrow: Pentagon 3">
              <a:extLst>
                <a:ext uri="{FF2B5EF4-FFF2-40B4-BE49-F238E27FC236}">
                  <a16:creationId xmlns:a16="http://schemas.microsoft.com/office/drawing/2014/main" id="{B5AB76F9-5DB0-B212-7575-1682FD61B4C6}"/>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5" name="Arrow: Chevron 4">
              <a:extLst>
                <a:ext uri="{FF2B5EF4-FFF2-40B4-BE49-F238E27FC236}">
                  <a16:creationId xmlns:a16="http://schemas.microsoft.com/office/drawing/2014/main" id="{CA5BF9B9-2857-E1F1-D552-4BDFF4BA0FD9}"/>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12" name="Arrow: Chevron 11">
              <a:extLst>
                <a:ext uri="{FF2B5EF4-FFF2-40B4-BE49-F238E27FC236}">
                  <a16:creationId xmlns:a16="http://schemas.microsoft.com/office/drawing/2014/main" id="{BF4A438B-E148-D6AB-4199-403F0D110640}"/>
                </a:ext>
              </a:extLst>
            </p:cNvPr>
            <p:cNvSpPr/>
            <p:nvPr/>
          </p:nvSpPr>
          <p:spPr>
            <a:xfrm>
              <a:off x="4851732" y="2474302"/>
              <a:ext cx="2697135" cy="820603"/>
            </a:xfrm>
            <a:prstGeom prst="chevron">
              <a:avLst/>
            </a:prstGeom>
            <a:solidFill>
              <a:schemeClr val="accent4"/>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14" name="Arrow: Chevron 13">
              <a:extLst>
                <a:ext uri="{FF2B5EF4-FFF2-40B4-BE49-F238E27FC236}">
                  <a16:creationId xmlns:a16="http://schemas.microsoft.com/office/drawing/2014/main" id="{A14ACAF4-63BB-BE6B-2991-12ED6A4BDFE0}"/>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15" name="Arrow: Chevron 14">
              <a:extLst>
                <a:ext uri="{FF2B5EF4-FFF2-40B4-BE49-F238E27FC236}">
                  <a16:creationId xmlns:a16="http://schemas.microsoft.com/office/drawing/2014/main" id="{28914D6E-D654-5229-F593-FDDCB1894D1A}"/>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The Digital Enablers</a:t>
              </a:r>
              <a:endParaRPr lang="en-GB" sz="800" b="0" kern="1200">
                <a:latin typeface="Arial" panose="020B0604020202020204" pitchFamily="34" charset="0"/>
                <a:cs typeface="Arial" panose="020B0604020202020204" pitchFamily="34" charset="0"/>
              </a:endParaRPr>
            </a:p>
          </p:txBody>
        </p:sp>
        <p:sp>
          <p:nvSpPr>
            <p:cNvPr id="16" name="Arrow: Chevron 15">
              <a:extLst>
                <a:ext uri="{FF2B5EF4-FFF2-40B4-BE49-F238E27FC236}">
                  <a16:creationId xmlns:a16="http://schemas.microsoft.com/office/drawing/2014/main" id="{601BF1C7-E239-B1C8-4AE0-0580549A4254}"/>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endParaRPr lang="en-GB" sz="800" b="0" kern="120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3340983442"/>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D41259-0032-2062-3C9B-EEBEE1DCAD24}"/>
              </a:ext>
            </a:extLst>
          </p:cNvPr>
          <p:cNvSpPr>
            <a:spLocks noGrp="1"/>
          </p:cNvSpPr>
          <p:nvPr>
            <p:ph type="title"/>
          </p:nvPr>
        </p:nvSpPr>
        <p:spPr>
          <a:xfrm>
            <a:off x="93600" y="-6161"/>
            <a:ext cx="8364147" cy="795918"/>
          </a:xfrm>
        </p:spPr>
        <p:txBody>
          <a:bodyPr>
            <a:normAutofit/>
          </a:bodyPr>
          <a:lstStyle/>
          <a:p>
            <a:r>
              <a:rPr lang="en-GB" sz="2400"/>
              <a:t>Aligning with existing strategies</a:t>
            </a:r>
          </a:p>
        </p:txBody>
      </p:sp>
      <p:grpSp>
        <p:nvGrpSpPr>
          <p:cNvPr id="59" name="Group 58">
            <a:extLst>
              <a:ext uri="{FF2B5EF4-FFF2-40B4-BE49-F238E27FC236}">
                <a16:creationId xmlns:a16="http://schemas.microsoft.com/office/drawing/2014/main" id="{6E065B1A-2268-F7F4-A682-E0F84F168642}"/>
              </a:ext>
            </a:extLst>
          </p:cNvPr>
          <p:cNvGrpSpPr/>
          <p:nvPr/>
        </p:nvGrpSpPr>
        <p:grpSpPr>
          <a:xfrm>
            <a:off x="145632" y="1013476"/>
            <a:ext cx="8852736" cy="3473936"/>
            <a:chOff x="247856" y="878306"/>
            <a:chExt cx="8852736" cy="3473936"/>
          </a:xfrm>
        </p:grpSpPr>
        <p:cxnSp>
          <p:nvCxnSpPr>
            <p:cNvPr id="41" name="Straight Connector 40">
              <a:extLst>
                <a:ext uri="{FF2B5EF4-FFF2-40B4-BE49-F238E27FC236}">
                  <a16:creationId xmlns:a16="http://schemas.microsoft.com/office/drawing/2014/main" id="{5B224C17-5177-A27C-6573-714806CC6187}"/>
                </a:ext>
              </a:extLst>
            </p:cNvPr>
            <p:cNvCxnSpPr>
              <a:cxnSpLocks/>
              <a:stCxn id="37" idx="0"/>
            </p:cNvCxnSpPr>
            <p:nvPr/>
          </p:nvCxnSpPr>
          <p:spPr>
            <a:xfrm flipH="1" flipV="1">
              <a:off x="8400584" y="2676269"/>
              <a:ext cx="2" cy="445857"/>
            </a:xfrm>
            <a:prstGeom prst="line">
              <a:avLst/>
            </a:prstGeom>
            <a:noFill/>
            <a:ln w="25400" cap="flat">
              <a:solidFill>
                <a:srgbClr val="040E1A"/>
              </a:solidFill>
              <a:prstDash val="solid"/>
              <a:miter lim="400000"/>
            </a:ln>
            <a:effectLst/>
            <a:sp3d/>
          </p:spPr>
          <p:style>
            <a:lnRef idx="0">
              <a:scrgbClr r="0" g="0" b="0"/>
            </a:lnRef>
            <a:fillRef idx="0">
              <a:scrgbClr r="0" g="0" b="0"/>
            </a:fillRef>
            <a:effectRef idx="0">
              <a:scrgbClr r="0" g="0" b="0"/>
            </a:effectRef>
            <a:fontRef idx="none"/>
          </p:style>
        </p:cxnSp>
        <p:cxnSp>
          <p:nvCxnSpPr>
            <p:cNvPr id="52" name="Straight Connector 51">
              <a:extLst>
                <a:ext uri="{FF2B5EF4-FFF2-40B4-BE49-F238E27FC236}">
                  <a16:creationId xmlns:a16="http://schemas.microsoft.com/office/drawing/2014/main" id="{B9D30874-5465-71D0-0A29-028DA7BF79E1}"/>
                </a:ext>
              </a:extLst>
            </p:cNvPr>
            <p:cNvCxnSpPr>
              <a:cxnSpLocks/>
              <a:stCxn id="28" idx="0"/>
              <a:endCxn id="27" idx="2"/>
            </p:cNvCxnSpPr>
            <p:nvPr/>
          </p:nvCxnSpPr>
          <p:spPr>
            <a:xfrm>
              <a:off x="7342272" y="1228200"/>
              <a:ext cx="0" cy="3078269"/>
            </a:xfrm>
            <a:prstGeom prst="line">
              <a:avLst/>
            </a:prstGeom>
            <a:noFill/>
            <a:ln w="25400" cap="flat">
              <a:solidFill>
                <a:srgbClr val="091F39"/>
              </a:solidFill>
              <a:prstDash val="solid"/>
              <a:miter lim="400000"/>
            </a:ln>
            <a:effectLst/>
            <a:sp3d/>
          </p:spPr>
          <p:style>
            <a:lnRef idx="0">
              <a:scrgbClr r="0" g="0" b="0"/>
            </a:lnRef>
            <a:fillRef idx="0">
              <a:scrgbClr r="0" g="0" b="0"/>
            </a:fillRef>
            <a:effectRef idx="0">
              <a:scrgbClr r="0" g="0" b="0"/>
            </a:effectRef>
            <a:fontRef idx="none"/>
          </p:style>
        </p:cxnSp>
        <p:cxnSp>
          <p:nvCxnSpPr>
            <p:cNvPr id="50" name="Straight Connector 49">
              <a:extLst>
                <a:ext uri="{FF2B5EF4-FFF2-40B4-BE49-F238E27FC236}">
                  <a16:creationId xmlns:a16="http://schemas.microsoft.com/office/drawing/2014/main" id="{6A24E2B5-9975-F592-67E1-BA4032DB025B}"/>
                </a:ext>
              </a:extLst>
            </p:cNvPr>
            <p:cNvCxnSpPr>
              <a:cxnSpLocks/>
            </p:cNvCxnSpPr>
            <p:nvPr/>
          </p:nvCxnSpPr>
          <p:spPr>
            <a:xfrm>
              <a:off x="6288672" y="878306"/>
              <a:ext cx="0" cy="1743810"/>
            </a:xfrm>
            <a:prstGeom prst="line">
              <a:avLst/>
            </a:prstGeom>
            <a:noFill/>
            <a:ln w="25400" cap="flat">
              <a:solidFill>
                <a:srgbClr val="0D2E55"/>
              </a:solidFill>
              <a:prstDash val="solid"/>
              <a:miter lim="400000"/>
            </a:ln>
            <a:effectLst/>
            <a:sp3d/>
          </p:spPr>
          <p:style>
            <a:lnRef idx="0">
              <a:scrgbClr r="0" g="0" b="0"/>
            </a:lnRef>
            <a:fillRef idx="0">
              <a:scrgbClr r="0" g="0" b="0"/>
            </a:fillRef>
            <a:effectRef idx="0">
              <a:scrgbClr r="0" g="0" b="0"/>
            </a:effectRef>
            <a:fontRef idx="none"/>
          </p:style>
        </p:cxnSp>
        <p:cxnSp>
          <p:nvCxnSpPr>
            <p:cNvPr id="47" name="Straight Connector 46">
              <a:extLst>
                <a:ext uri="{FF2B5EF4-FFF2-40B4-BE49-F238E27FC236}">
                  <a16:creationId xmlns:a16="http://schemas.microsoft.com/office/drawing/2014/main" id="{8384DADC-3B04-55A7-BCA7-5F3C7C1363F6}"/>
                </a:ext>
              </a:extLst>
            </p:cNvPr>
            <p:cNvCxnSpPr>
              <a:cxnSpLocks/>
              <a:endCxn id="25" idx="0"/>
            </p:cNvCxnSpPr>
            <p:nvPr/>
          </p:nvCxnSpPr>
          <p:spPr>
            <a:xfrm>
              <a:off x="5182187" y="2575316"/>
              <a:ext cx="1" cy="549876"/>
            </a:xfrm>
            <a:prstGeom prst="line">
              <a:avLst/>
            </a:prstGeom>
            <a:noFill/>
            <a:ln w="25400" cap="flat">
              <a:solidFill>
                <a:srgbClr val="13457F"/>
              </a:solidFill>
              <a:prstDash val="solid"/>
              <a:miter lim="400000"/>
            </a:ln>
            <a:effectLst/>
            <a:sp3d/>
          </p:spPr>
          <p:style>
            <a:lnRef idx="0">
              <a:scrgbClr r="0" g="0" b="0"/>
            </a:lnRef>
            <a:fillRef idx="0">
              <a:scrgbClr r="0" g="0" b="0"/>
            </a:fillRef>
            <a:effectRef idx="0">
              <a:scrgbClr r="0" g="0" b="0"/>
            </a:effectRef>
            <a:fontRef idx="none"/>
          </p:style>
        </p:cxnSp>
        <p:grpSp>
          <p:nvGrpSpPr>
            <p:cNvPr id="18" name="Group 17">
              <a:extLst>
                <a:ext uri="{FF2B5EF4-FFF2-40B4-BE49-F238E27FC236}">
                  <a16:creationId xmlns:a16="http://schemas.microsoft.com/office/drawing/2014/main" id="{EC92AF7D-85B2-9CCD-DD07-2452FDB6D98C}"/>
                </a:ext>
              </a:extLst>
            </p:cNvPr>
            <p:cNvGrpSpPr/>
            <p:nvPr/>
          </p:nvGrpSpPr>
          <p:grpSpPr>
            <a:xfrm>
              <a:off x="247856" y="2575316"/>
              <a:ext cx="8852736" cy="442800"/>
              <a:chOff x="145632" y="2613765"/>
              <a:chExt cx="8852736" cy="442800"/>
            </a:xfrm>
          </p:grpSpPr>
          <p:sp>
            <p:nvSpPr>
              <p:cNvPr id="22" name="Freeform 14">
                <a:extLst>
                  <a:ext uri="{FF2B5EF4-FFF2-40B4-BE49-F238E27FC236}">
                    <a16:creationId xmlns:a16="http://schemas.microsoft.com/office/drawing/2014/main" id="{0941FBBB-711F-73C4-E7EE-650D81909CA6}"/>
                  </a:ext>
                </a:extLst>
              </p:cNvPr>
              <p:cNvSpPr/>
              <p:nvPr/>
            </p:nvSpPr>
            <p:spPr>
              <a:xfrm flipH="1">
                <a:off x="7178319" y="2613765"/>
                <a:ext cx="1820049" cy="442800"/>
              </a:xfrm>
              <a:prstGeom prst="roundRect">
                <a:avLst>
                  <a:gd name="adj" fmla="val 50000"/>
                </a:avLst>
              </a:prstGeom>
              <a:solidFill>
                <a:srgbClr val="040E1A"/>
              </a:solidFill>
              <a:ln>
                <a:noFill/>
              </a:ln>
            </p:spPr>
            <p:style>
              <a:lnRef idx="2">
                <a:schemeClr val="accent1">
                  <a:shade val="50000"/>
                </a:schemeClr>
              </a:lnRef>
              <a:fillRef idx="1">
                <a:schemeClr val="accent1"/>
              </a:fillRef>
              <a:effectRef idx="0">
                <a:schemeClr val="accent1"/>
              </a:effectRef>
              <a:fontRef idx="minor">
                <a:schemeClr val="lt1"/>
              </a:fontRef>
            </p:style>
            <p:txBody>
              <a:bodyPr lIns="468000" rtlCol="0" anchor="ctr"/>
              <a:lstStyle/>
              <a:p>
                <a:pPr algn="ctr"/>
                <a:r>
                  <a:rPr lang="en-US" sz="1200">
                    <a:latin typeface="Arial" panose="020B0604020202020204" pitchFamily="34" charset="0"/>
                    <a:cs typeface="Arial" panose="020B0604020202020204" pitchFamily="34" charset="0"/>
                  </a:rPr>
                  <a:t>2024</a:t>
                </a:r>
              </a:p>
            </p:txBody>
          </p:sp>
          <p:sp>
            <p:nvSpPr>
              <p:cNvPr id="16" name="Freeform 14">
                <a:extLst>
                  <a:ext uri="{FF2B5EF4-FFF2-40B4-BE49-F238E27FC236}">
                    <a16:creationId xmlns:a16="http://schemas.microsoft.com/office/drawing/2014/main" id="{8032533B-440A-DFB3-B455-83BF51EEC085}"/>
                  </a:ext>
                </a:extLst>
              </p:cNvPr>
              <p:cNvSpPr/>
              <p:nvPr/>
            </p:nvSpPr>
            <p:spPr>
              <a:xfrm flipH="1">
                <a:off x="6118537" y="2613765"/>
                <a:ext cx="1820049" cy="442800"/>
              </a:xfrm>
              <a:prstGeom prst="roundRect">
                <a:avLst>
                  <a:gd name="adj" fmla="val 50000"/>
                </a:avLst>
              </a:prstGeom>
              <a:solidFill>
                <a:srgbClr val="091F39"/>
              </a:solidFill>
              <a:ln>
                <a:noFill/>
              </a:ln>
            </p:spPr>
            <p:style>
              <a:lnRef idx="2">
                <a:schemeClr val="accent1">
                  <a:shade val="50000"/>
                </a:schemeClr>
              </a:lnRef>
              <a:fillRef idx="1">
                <a:schemeClr val="accent1"/>
              </a:fillRef>
              <a:effectRef idx="0">
                <a:schemeClr val="accent1"/>
              </a:effectRef>
              <a:fontRef idx="minor">
                <a:schemeClr val="lt1"/>
              </a:fontRef>
            </p:style>
            <p:txBody>
              <a:bodyPr lIns="468000" rtlCol="0" anchor="ctr"/>
              <a:lstStyle/>
              <a:p>
                <a:pPr algn="ctr"/>
                <a:r>
                  <a:rPr lang="en-US" sz="1200">
                    <a:latin typeface="Arial" panose="020B0604020202020204" pitchFamily="34" charset="0"/>
                    <a:cs typeface="Arial" panose="020B0604020202020204" pitchFamily="34" charset="0"/>
                  </a:rPr>
                  <a:t>2023</a:t>
                </a:r>
              </a:p>
            </p:txBody>
          </p:sp>
          <p:sp>
            <p:nvSpPr>
              <p:cNvPr id="6" name="Freeform 14">
                <a:extLst>
                  <a:ext uri="{FF2B5EF4-FFF2-40B4-BE49-F238E27FC236}">
                    <a16:creationId xmlns:a16="http://schemas.microsoft.com/office/drawing/2014/main" id="{78F2EE66-0F94-8DE6-C85A-CC86FB5F2ACE}"/>
                  </a:ext>
                </a:extLst>
              </p:cNvPr>
              <p:cNvSpPr/>
              <p:nvPr/>
            </p:nvSpPr>
            <p:spPr>
              <a:xfrm flipH="1">
                <a:off x="5058757" y="2613765"/>
                <a:ext cx="1820049" cy="442800"/>
              </a:xfrm>
              <a:prstGeom prst="roundRect">
                <a:avLst>
                  <a:gd name="adj" fmla="val 50000"/>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68000" rtlCol="0" anchor="ctr"/>
              <a:lstStyle/>
              <a:p>
                <a:pPr algn="ctr"/>
                <a:r>
                  <a:rPr lang="en-US" sz="1200">
                    <a:latin typeface="Arial" panose="020B0604020202020204" pitchFamily="34" charset="0"/>
                    <a:cs typeface="Arial" panose="020B0604020202020204" pitchFamily="34" charset="0"/>
                  </a:rPr>
                  <a:t>2022</a:t>
                </a:r>
              </a:p>
            </p:txBody>
          </p:sp>
          <p:sp>
            <p:nvSpPr>
              <p:cNvPr id="17" name="Freeform 14">
                <a:extLst>
                  <a:ext uri="{FF2B5EF4-FFF2-40B4-BE49-F238E27FC236}">
                    <a16:creationId xmlns:a16="http://schemas.microsoft.com/office/drawing/2014/main" id="{334EA121-ED64-1696-7EB9-685BD77B0958}"/>
                  </a:ext>
                </a:extLst>
              </p:cNvPr>
              <p:cNvSpPr/>
              <p:nvPr/>
            </p:nvSpPr>
            <p:spPr>
              <a:xfrm flipH="1">
                <a:off x="3998977" y="2613765"/>
                <a:ext cx="1820049" cy="442800"/>
              </a:xfrm>
              <a:prstGeom prst="roundRect">
                <a:avLst>
                  <a:gd name="adj" fmla="val 50000"/>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68000" rtlCol="0" anchor="ctr"/>
              <a:lstStyle/>
              <a:p>
                <a:pPr algn="ctr"/>
                <a:r>
                  <a:rPr lang="en-US" sz="1200">
                    <a:latin typeface="Arial" panose="020B0604020202020204" pitchFamily="34" charset="0"/>
                    <a:cs typeface="Arial" panose="020B0604020202020204" pitchFamily="34" charset="0"/>
                  </a:rPr>
                  <a:t>2021</a:t>
                </a:r>
              </a:p>
            </p:txBody>
          </p:sp>
          <p:sp>
            <p:nvSpPr>
              <p:cNvPr id="7" name="Freeform 14">
                <a:extLst>
                  <a:ext uri="{FF2B5EF4-FFF2-40B4-BE49-F238E27FC236}">
                    <a16:creationId xmlns:a16="http://schemas.microsoft.com/office/drawing/2014/main" id="{B09B53B0-64CD-9BBA-0667-2E5DFC49DBD6}"/>
                  </a:ext>
                </a:extLst>
              </p:cNvPr>
              <p:cNvSpPr/>
              <p:nvPr/>
            </p:nvSpPr>
            <p:spPr>
              <a:xfrm flipH="1">
                <a:off x="2939197" y="2613765"/>
                <a:ext cx="1820049" cy="4428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468000" rtlCol="0" anchor="ctr"/>
              <a:lstStyle/>
              <a:p>
                <a:pPr algn="ctr"/>
                <a:r>
                  <a:rPr lang="en-US" sz="1200">
                    <a:latin typeface="Arial" panose="020B0604020202020204" pitchFamily="34" charset="0"/>
                    <a:cs typeface="Arial" panose="020B0604020202020204" pitchFamily="34" charset="0"/>
                  </a:rPr>
                  <a:t>2020</a:t>
                </a:r>
              </a:p>
            </p:txBody>
          </p:sp>
          <p:sp>
            <p:nvSpPr>
              <p:cNvPr id="8" name="Freeform 14">
                <a:extLst>
                  <a:ext uri="{FF2B5EF4-FFF2-40B4-BE49-F238E27FC236}">
                    <a16:creationId xmlns:a16="http://schemas.microsoft.com/office/drawing/2014/main" id="{EBBDA3FD-A320-2F28-B4BB-EFE2C7A7C3FA}"/>
                  </a:ext>
                </a:extLst>
              </p:cNvPr>
              <p:cNvSpPr/>
              <p:nvPr/>
            </p:nvSpPr>
            <p:spPr>
              <a:xfrm flipH="1">
                <a:off x="1879417" y="2613765"/>
                <a:ext cx="1820049" cy="442800"/>
              </a:xfrm>
              <a:prstGeom prst="roundRect">
                <a:avLst>
                  <a:gd name="adj" fmla="val 5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68000" rtlCol="0" anchor="ctr"/>
              <a:lstStyle/>
              <a:p>
                <a:pPr algn="ctr"/>
                <a:r>
                  <a:rPr lang="en-US" sz="1200">
                    <a:latin typeface="Arial" panose="020B0604020202020204" pitchFamily="34" charset="0"/>
                    <a:cs typeface="Arial" panose="020B0604020202020204" pitchFamily="34" charset="0"/>
                  </a:rPr>
                  <a:t>2019</a:t>
                </a:r>
              </a:p>
            </p:txBody>
          </p:sp>
          <p:sp>
            <p:nvSpPr>
              <p:cNvPr id="9" name="Freeform 14">
                <a:extLst>
                  <a:ext uri="{FF2B5EF4-FFF2-40B4-BE49-F238E27FC236}">
                    <a16:creationId xmlns:a16="http://schemas.microsoft.com/office/drawing/2014/main" id="{2ECBFA53-D19D-7159-2DF1-57BFFCDBD945}"/>
                  </a:ext>
                </a:extLst>
              </p:cNvPr>
              <p:cNvSpPr/>
              <p:nvPr/>
            </p:nvSpPr>
            <p:spPr>
              <a:xfrm flipH="1">
                <a:off x="819637" y="2613765"/>
                <a:ext cx="1820049" cy="442800"/>
              </a:xfrm>
              <a:prstGeom prst="roundRect">
                <a:avLst>
                  <a:gd name="adj" fmla="val 50000"/>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68000" rtlCol="0" anchor="ctr"/>
              <a:lstStyle/>
              <a:p>
                <a:pPr algn="ctr"/>
                <a:r>
                  <a:rPr lang="en-US" sz="1200">
                    <a:latin typeface="Arial" panose="020B0604020202020204" pitchFamily="34" charset="0"/>
                    <a:cs typeface="Arial" panose="020B0604020202020204" pitchFamily="34" charset="0"/>
                  </a:rPr>
                  <a:t>2018</a:t>
                </a:r>
              </a:p>
            </p:txBody>
          </p:sp>
          <p:sp>
            <p:nvSpPr>
              <p:cNvPr id="10" name="Freeform 14">
                <a:extLst>
                  <a:ext uri="{FF2B5EF4-FFF2-40B4-BE49-F238E27FC236}">
                    <a16:creationId xmlns:a16="http://schemas.microsoft.com/office/drawing/2014/main" id="{D29AC287-9481-0C9D-1C4C-6A555F5AA29A}"/>
                  </a:ext>
                </a:extLst>
              </p:cNvPr>
              <p:cNvSpPr/>
              <p:nvPr/>
            </p:nvSpPr>
            <p:spPr>
              <a:xfrm>
                <a:off x="145632" y="2613765"/>
                <a:ext cx="1434274" cy="442800"/>
              </a:xfrm>
              <a:prstGeom prst="roundRect">
                <a:avLst>
                  <a:gd name="adj" fmla="val 50000"/>
                </a:avLst>
              </a:prstGeom>
              <a:solidFill>
                <a:srgbClr val="BDD8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latin typeface="Arial" panose="020B0604020202020204" pitchFamily="34" charset="0"/>
                    <a:cs typeface="Arial" panose="020B0604020202020204" pitchFamily="34" charset="0"/>
                  </a:rPr>
                  <a:t>2017</a:t>
                </a:r>
              </a:p>
            </p:txBody>
          </p:sp>
        </p:grpSp>
        <p:sp>
          <p:nvSpPr>
            <p:cNvPr id="19" name="Rectangle: Rounded Corners 18">
              <a:extLst>
                <a:ext uri="{FF2B5EF4-FFF2-40B4-BE49-F238E27FC236}">
                  <a16:creationId xmlns:a16="http://schemas.microsoft.com/office/drawing/2014/main" id="{B594F701-03B8-4329-B0F0-69D9DF893713}"/>
                </a:ext>
              </a:extLst>
            </p:cNvPr>
            <p:cNvSpPr/>
            <p:nvPr/>
          </p:nvSpPr>
          <p:spPr>
            <a:xfrm>
              <a:off x="6831429" y="3129817"/>
              <a:ext cx="1021685" cy="648000"/>
            </a:xfrm>
            <a:prstGeom prst="roundRect">
              <a:avLst/>
            </a:prstGeom>
            <a:solidFill>
              <a:schemeClr val="accent5">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Digital and Data Strategy for Health and Social Care in Wales, WG</a:t>
              </a:r>
            </a:p>
          </p:txBody>
        </p:sp>
        <p:sp>
          <p:nvSpPr>
            <p:cNvPr id="21" name="Rectangle: Rounded Corners 20">
              <a:extLst>
                <a:ext uri="{FF2B5EF4-FFF2-40B4-BE49-F238E27FC236}">
                  <a16:creationId xmlns:a16="http://schemas.microsoft.com/office/drawing/2014/main" id="{8F39D357-1182-8429-9BC3-60E7B6FEDCFE}"/>
                </a:ext>
              </a:extLst>
            </p:cNvPr>
            <p:cNvSpPr/>
            <p:nvPr/>
          </p:nvSpPr>
          <p:spPr>
            <a:xfrm>
              <a:off x="450647" y="3125192"/>
              <a:ext cx="1021685" cy="396000"/>
            </a:xfrm>
            <a:prstGeom prst="roundRect">
              <a:avLst/>
            </a:prstGeom>
            <a:solidFill>
              <a:schemeClr val="accent3">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Digital Strategy, SBU</a:t>
              </a:r>
            </a:p>
          </p:txBody>
        </p:sp>
        <p:sp>
          <p:nvSpPr>
            <p:cNvPr id="23" name="Rectangle: Rounded Corners 22">
              <a:extLst>
                <a:ext uri="{FF2B5EF4-FFF2-40B4-BE49-F238E27FC236}">
                  <a16:creationId xmlns:a16="http://schemas.microsoft.com/office/drawing/2014/main" id="{33118CF7-FD0C-2ED7-B24C-0001B520B7F6}"/>
                </a:ext>
              </a:extLst>
            </p:cNvPr>
            <p:cNvSpPr/>
            <p:nvPr/>
          </p:nvSpPr>
          <p:spPr>
            <a:xfrm>
              <a:off x="5777830" y="2072240"/>
              <a:ext cx="1021685" cy="396000"/>
            </a:xfrm>
            <a:prstGeom prst="round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The Quality Strategy, SBU</a:t>
              </a:r>
            </a:p>
          </p:txBody>
        </p:sp>
        <p:sp>
          <p:nvSpPr>
            <p:cNvPr id="24" name="Rectangle: Rounded Corners 23">
              <a:extLst>
                <a:ext uri="{FF2B5EF4-FFF2-40B4-BE49-F238E27FC236}">
                  <a16:creationId xmlns:a16="http://schemas.microsoft.com/office/drawing/2014/main" id="{4A765834-1621-9BEA-F3A3-BF60E3D0515C}"/>
                </a:ext>
              </a:extLst>
            </p:cNvPr>
            <p:cNvSpPr/>
            <p:nvPr/>
          </p:nvSpPr>
          <p:spPr>
            <a:xfrm>
              <a:off x="5777830" y="1489382"/>
              <a:ext cx="1021685" cy="504000"/>
            </a:xfrm>
            <a:prstGeom prst="roundRect">
              <a:avLst/>
            </a:prstGeom>
            <a:solidFill>
              <a:schemeClr val="accent5">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National Data Resource Strategy, DHCW</a:t>
              </a:r>
            </a:p>
          </p:txBody>
        </p:sp>
        <p:sp>
          <p:nvSpPr>
            <p:cNvPr id="25" name="Rectangle: Rounded Corners 24">
              <a:extLst>
                <a:ext uri="{FF2B5EF4-FFF2-40B4-BE49-F238E27FC236}">
                  <a16:creationId xmlns:a16="http://schemas.microsoft.com/office/drawing/2014/main" id="{8380A00C-4559-E6D3-33E6-D7C1E68E8AC0}"/>
                </a:ext>
              </a:extLst>
            </p:cNvPr>
            <p:cNvSpPr/>
            <p:nvPr/>
          </p:nvSpPr>
          <p:spPr>
            <a:xfrm>
              <a:off x="4671345" y="3125192"/>
              <a:ext cx="1021685" cy="396000"/>
            </a:xfrm>
            <a:prstGeom prst="roundRect">
              <a:avLst/>
            </a:prstGeom>
            <a:solidFill>
              <a:schemeClr val="accent5">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Digital Strategy for Wales, WG</a:t>
              </a:r>
            </a:p>
          </p:txBody>
        </p:sp>
        <p:sp>
          <p:nvSpPr>
            <p:cNvPr id="26" name="Rectangle: Rounded Corners 25">
              <a:extLst>
                <a:ext uri="{FF2B5EF4-FFF2-40B4-BE49-F238E27FC236}">
                  <a16:creationId xmlns:a16="http://schemas.microsoft.com/office/drawing/2014/main" id="{5A0517D2-B11B-179C-3BE9-0E9BD7C357D1}"/>
                </a:ext>
              </a:extLst>
            </p:cNvPr>
            <p:cNvSpPr/>
            <p:nvPr/>
          </p:nvSpPr>
          <p:spPr>
            <a:xfrm>
              <a:off x="6831429" y="2072240"/>
              <a:ext cx="1021685" cy="396000"/>
            </a:xfrm>
            <a:prstGeom prst="roundRect">
              <a:avLst/>
            </a:prstGeom>
            <a:solidFill>
              <a:schemeClr val="accent5">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800" b="0">
                  <a:solidFill>
                    <a:srgbClr val="1F355E"/>
                  </a:solidFill>
                  <a:latin typeface="Arial" panose="020B0604020202020204" pitchFamily="34" charset="0"/>
                  <a:ea typeface="+mn-ea"/>
                  <a:cs typeface="Arial" panose="020B0604020202020204" pitchFamily="34" charset="0"/>
                  <a:sym typeface="Helvetica Neue Medium"/>
                </a:rPr>
                <a:t>Long-Term Strategy 2023 - 2035</a:t>
              </a: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PHW</a:t>
              </a:r>
            </a:p>
          </p:txBody>
        </p:sp>
        <p:sp>
          <p:nvSpPr>
            <p:cNvPr id="27" name="Rectangle: Rounded Corners 26">
              <a:extLst>
                <a:ext uri="{FF2B5EF4-FFF2-40B4-BE49-F238E27FC236}">
                  <a16:creationId xmlns:a16="http://schemas.microsoft.com/office/drawing/2014/main" id="{CDDC7969-5B99-D00C-DC64-209D86B47DEE}"/>
                </a:ext>
              </a:extLst>
            </p:cNvPr>
            <p:cNvSpPr/>
            <p:nvPr/>
          </p:nvSpPr>
          <p:spPr>
            <a:xfrm>
              <a:off x="6831429" y="3848287"/>
              <a:ext cx="1021685" cy="458182"/>
            </a:xfrm>
            <a:prstGeom prst="roundRect">
              <a:avLst/>
            </a:prstGeom>
            <a:solidFill>
              <a:schemeClr val="accent5">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800" b="0">
                  <a:solidFill>
                    <a:srgbClr val="1F355E"/>
                  </a:solidFill>
                  <a:latin typeface="Arial" panose="020B0604020202020204" pitchFamily="34" charset="0"/>
                  <a:ea typeface="+mn-ea"/>
                  <a:cs typeface="Arial" panose="020B0604020202020204" pitchFamily="34" charset="0"/>
                  <a:sym typeface="Helvetica Neue Medium"/>
                </a:rPr>
                <a:t>Integrated Medium Term Plan 2023-26</a:t>
              </a: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PHW</a:t>
              </a:r>
            </a:p>
          </p:txBody>
        </p:sp>
        <p:sp>
          <p:nvSpPr>
            <p:cNvPr id="28" name="Rectangle: Rounded Corners 27">
              <a:extLst>
                <a:ext uri="{FF2B5EF4-FFF2-40B4-BE49-F238E27FC236}">
                  <a16:creationId xmlns:a16="http://schemas.microsoft.com/office/drawing/2014/main" id="{5E0EE2E3-5725-661B-2689-323416C77FCF}"/>
                </a:ext>
              </a:extLst>
            </p:cNvPr>
            <p:cNvSpPr/>
            <p:nvPr/>
          </p:nvSpPr>
          <p:spPr>
            <a:xfrm>
              <a:off x="6831429" y="1228200"/>
              <a:ext cx="1021685" cy="288000"/>
            </a:xfrm>
            <a:prstGeom prst="round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One Bay Way, SBU</a:t>
              </a:r>
            </a:p>
          </p:txBody>
        </p:sp>
        <p:sp>
          <p:nvSpPr>
            <p:cNvPr id="29" name="Rectangle: Rounded Corners 28">
              <a:extLst>
                <a:ext uri="{FF2B5EF4-FFF2-40B4-BE49-F238E27FC236}">
                  <a16:creationId xmlns:a16="http://schemas.microsoft.com/office/drawing/2014/main" id="{ADCD4EFF-E767-858C-CA14-DA002643FA47}"/>
                </a:ext>
              </a:extLst>
            </p:cNvPr>
            <p:cNvSpPr/>
            <p:nvPr/>
          </p:nvSpPr>
          <p:spPr>
            <a:xfrm>
              <a:off x="5777830" y="878306"/>
              <a:ext cx="1021685" cy="504000"/>
            </a:xfrm>
            <a:prstGeom prst="roundRect">
              <a:avLst/>
            </a:prstGeom>
            <a:solidFill>
              <a:schemeClr val="accent3">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Business Intelligence Strategy, SBU</a:t>
              </a:r>
            </a:p>
          </p:txBody>
        </p:sp>
        <p:sp>
          <p:nvSpPr>
            <p:cNvPr id="31" name="Rectangle: Rounded Corners 30">
              <a:extLst>
                <a:ext uri="{FF2B5EF4-FFF2-40B4-BE49-F238E27FC236}">
                  <a16:creationId xmlns:a16="http://schemas.microsoft.com/office/drawing/2014/main" id="{45E16702-9E57-AA14-2BF3-E8912DB5F5BE}"/>
                </a:ext>
              </a:extLst>
            </p:cNvPr>
            <p:cNvSpPr/>
            <p:nvPr/>
          </p:nvSpPr>
          <p:spPr>
            <a:xfrm>
              <a:off x="2521048" y="3956242"/>
              <a:ext cx="1021685" cy="396000"/>
            </a:xfrm>
            <a:prstGeom prst="round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Clinical Services Plan, SBU</a:t>
              </a:r>
            </a:p>
          </p:txBody>
        </p:sp>
        <p:sp>
          <p:nvSpPr>
            <p:cNvPr id="33" name="Rectangle: Rounded Corners 32">
              <a:extLst>
                <a:ext uri="{FF2B5EF4-FFF2-40B4-BE49-F238E27FC236}">
                  <a16:creationId xmlns:a16="http://schemas.microsoft.com/office/drawing/2014/main" id="{98DAA948-F67A-97C6-E55E-A187665788CC}"/>
                </a:ext>
              </a:extLst>
            </p:cNvPr>
            <p:cNvSpPr/>
            <p:nvPr/>
          </p:nvSpPr>
          <p:spPr>
            <a:xfrm>
              <a:off x="6831429" y="1597382"/>
              <a:ext cx="1021685" cy="396000"/>
            </a:xfrm>
            <a:prstGeom prst="round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Population Health Strategy, SBU</a:t>
              </a:r>
            </a:p>
          </p:txBody>
        </p:sp>
        <p:cxnSp>
          <p:nvCxnSpPr>
            <p:cNvPr id="35" name="Straight Connector 34">
              <a:extLst>
                <a:ext uri="{FF2B5EF4-FFF2-40B4-BE49-F238E27FC236}">
                  <a16:creationId xmlns:a16="http://schemas.microsoft.com/office/drawing/2014/main" id="{563A9A2E-F512-D5A1-2CE9-C6FBF9B9F754}"/>
                </a:ext>
              </a:extLst>
            </p:cNvPr>
            <p:cNvCxnSpPr>
              <a:cxnSpLocks/>
              <a:stCxn id="10" idx="2"/>
              <a:endCxn id="21" idx="0"/>
            </p:cNvCxnSpPr>
            <p:nvPr/>
          </p:nvCxnSpPr>
          <p:spPr>
            <a:xfrm flipH="1">
              <a:off x="961490" y="3018116"/>
              <a:ext cx="3503" cy="107076"/>
            </a:xfrm>
            <a:prstGeom prst="line">
              <a:avLst/>
            </a:prstGeom>
            <a:noFill/>
            <a:ln w="25400" cap="flat">
              <a:solidFill>
                <a:srgbClr val="BDD8F5"/>
              </a:solidFill>
              <a:prstDash val="solid"/>
              <a:miter lim="400000"/>
            </a:ln>
            <a:effectLst/>
            <a:sp3d/>
          </p:spPr>
          <p:style>
            <a:lnRef idx="0">
              <a:scrgbClr r="0" g="0" b="0"/>
            </a:lnRef>
            <a:fillRef idx="0">
              <a:scrgbClr r="0" g="0" b="0"/>
            </a:fillRef>
            <a:effectRef idx="0">
              <a:scrgbClr r="0" g="0" b="0"/>
            </a:effectRef>
            <a:fontRef idx="none"/>
          </p:style>
        </p:cxnSp>
        <p:cxnSp>
          <p:nvCxnSpPr>
            <p:cNvPr id="38" name="Straight Connector 37">
              <a:extLst>
                <a:ext uri="{FF2B5EF4-FFF2-40B4-BE49-F238E27FC236}">
                  <a16:creationId xmlns:a16="http://schemas.microsoft.com/office/drawing/2014/main" id="{5567DAD0-DB10-CD78-4652-DC4F2BF67BDF}"/>
                </a:ext>
              </a:extLst>
            </p:cNvPr>
            <p:cNvCxnSpPr>
              <a:cxnSpLocks/>
              <a:endCxn id="31" idx="0"/>
            </p:cNvCxnSpPr>
            <p:nvPr/>
          </p:nvCxnSpPr>
          <p:spPr>
            <a:xfrm>
              <a:off x="3031890" y="3018116"/>
              <a:ext cx="1" cy="938126"/>
            </a:xfrm>
            <a:prstGeom prst="line">
              <a:avLst/>
            </a:prstGeom>
            <a:noFill/>
            <a:ln w="25400" cap="flat">
              <a:solidFill>
                <a:srgbClr val="5A9BE7"/>
              </a:solidFill>
              <a:prstDash val="solid"/>
              <a:miter lim="400000"/>
            </a:ln>
            <a:effectLst/>
            <a:sp3d/>
          </p:spPr>
          <p:style>
            <a:lnRef idx="0">
              <a:scrgbClr r="0" g="0" b="0"/>
            </a:lnRef>
            <a:fillRef idx="0">
              <a:scrgbClr r="0" g="0" b="0"/>
            </a:fillRef>
            <a:effectRef idx="0">
              <a:scrgbClr r="0" g="0" b="0"/>
            </a:effectRef>
            <a:fontRef idx="none"/>
          </p:style>
        </p:cxnSp>
        <p:sp>
          <p:nvSpPr>
            <p:cNvPr id="20" name="Rectangle: Rounded Corners 19">
              <a:extLst>
                <a:ext uri="{FF2B5EF4-FFF2-40B4-BE49-F238E27FC236}">
                  <a16:creationId xmlns:a16="http://schemas.microsoft.com/office/drawing/2014/main" id="{2B501730-EB3C-51E7-5B7A-93933FAD846E}"/>
                </a:ext>
              </a:extLst>
            </p:cNvPr>
            <p:cNvSpPr/>
            <p:nvPr/>
          </p:nvSpPr>
          <p:spPr>
            <a:xfrm>
              <a:off x="2513228" y="3125192"/>
              <a:ext cx="1021685" cy="784080"/>
            </a:xfrm>
            <a:prstGeom prst="round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Organisational Strategy: Better Health, Better Care, Better Lives, SBU</a:t>
              </a:r>
            </a:p>
          </p:txBody>
        </p:sp>
        <p:sp>
          <p:nvSpPr>
            <p:cNvPr id="37" name="Rectangle: Rounded Corners 36">
              <a:extLst>
                <a:ext uri="{FF2B5EF4-FFF2-40B4-BE49-F238E27FC236}">
                  <a16:creationId xmlns:a16="http://schemas.microsoft.com/office/drawing/2014/main" id="{A821B481-3F7D-11B6-DD96-794C7271A5A6}"/>
                </a:ext>
              </a:extLst>
            </p:cNvPr>
            <p:cNvSpPr/>
            <p:nvPr/>
          </p:nvSpPr>
          <p:spPr>
            <a:xfrm>
              <a:off x="7889743" y="3122126"/>
              <a:ext cx="1021685" cy="396000"/>
            </a:xfrm>
            <a:prstGeom prst="round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People Strategy, SBU</a:t>
              </a:r>
            </a:p>
          </p:txBody>
        </p:sp>
      </p:grpSp>
      <p:sp>
        <p:nvSpPr>
          <p:cNvPr id="60" name="Rectangle 59">
            <a:extLst>
              <a:ext uri="{FF2B5EF4-FFF2-40B4-BE49-F238E27FC236}">
                <a16:creationId xmlns:a16="http://schemas.microsoft.com/office/drawing/2014/main" id="{83078533-21F0-9C6B-00BF-BE0C74B4F369}"/>
              </a:ext>
            </a:extLst>
          </p:cNvPr>
          <p:cNvSpPr/>
          <p:nvPr/>
        </p:nvSpPr>
        <p:spPr>
          <a:xfrm>
            <a:off x="151203" y="732288"/>
            <a:ext cx="5342887" cy="1409141"/>
          </a:xfrm>
          <a:prstGeom prst="rect">
            <a:avLst/>
          </a:prstGeom>
          <a:solidFill>
            <a:schemeClr val="bg1"/>
          </a:solidFill>
          <a:ln w="12700">
            <a:solidFill>
              <a:srgbClr val="1F355E"/>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t"/>
          <a:lstStyle/>
          <a:p>
            <a:pPr algn="l"/>
            <a:r>
              <a:rPr lang="en-GB" sz="800" b="0">
                <a:solidFill>
                  <a:srgbClr val="1F355E"/>
                </a:solidFill>
                <a:latin typeface="Arial" panose="020B0604020202020204" pitchFamily="34" charset="0"/>
                <a:cs typeface="Arial" panose="020B0604020202020204" pitchFamily="34" charset="0"/>
              </a:rPr>
              <a:t>The success of Digitally Enabling The One Bay Way is dependent on strong alignment with both the national direction of travel, the regional priorities and the broader organisational strategy. It is crucial that we continue to develop and deploy digital solutions that are closely aligned with these wider strategies and the priorities they set out.</a:t>
            </a:r>
          </a:p>
          <a:p>
            <a:pPr algn="l"/>
            <a:endParaRPr lang="en-GB" sz="800" b="0">
              <a:solidFill>
                <a:srgbClr val="1F355E"/>
              </a:solidFill>
              <a:latin typeface="Arial" panose="020B0604020202020204" pitchFamily="34" charset="0"/>
              <a:cs typeface="Arial" panose="020B0604020202020204" pitchFamily="34" charset="0"/>
            </a:endParaRPr>
          </a:p>
          <a:p>
            <a:pPr algn="l"/>
            <a:r>
              <a:rPr lang="en-GB" sz="800" b="0">
                <a:solidFill>
                  <a:srgbClr val="1F355E"/>
                </a:solidFill>
                <a:latin typeface="Arial" panose="020B0604020202020204" pitchFamily="34" charset="0"/>
                <a:cs typeface="Arial" panose="020B0604020202020204" pitchFamily="34" charset="0"/>
              </a:rPr>
              <a:t>These strategies in conjunction with the engagement across the health board have been used extensively to develop the priorities and have acted as guiderails throughout the entire Digital Strategy development process. </a:t>
            </a:r>
          </a:p>
          <a:p>
            <a:pPr algn="l"/>
            <a:endParaRPr lang="en-GB" sz="800" b="0">
              <a:solidFill>
                <a:srgbClr val="1F355E"/>
              </a:solidFill>
              <a:latin typeface="Arial" panose="020B0604020202020204" pitchFamily="34" charset="0"/>
              <a:cs typeface="Arial" panose="020B0604020202020204" pitchFamily="34" charset="0"/>
            </a:endParaRPr>
          </a:p>
          <a:p>
            <a:pPr algn="l"/>
            <a:r>
              <a:rPr lang="en-GB" sz="800" b="0">
                <a:solidFill>
                  <a:srgbClr val="1F355E"/>
                </a:solidFill>
                <a:latin typeface="Arial" panose="020B0604020202020204" pitchFamily="34" charset="0"/>
                <a:cs typeface="Arial" panose="020B0604020202020204" pitchFamily="34" charset="0"/>
              </a:rPr>
              <a:t>The digital strategy is aligned with “The One Bay Way” setting out SBU’s 10-year vision to become a High Quality Organisation. This includes a relentless focus on the patient and staff at the centre of our digital services, supported by a leadership culture which encourages our staff to be supported, engaged and involved in the success of the organisation through digitally enabled transformation. </a:t>
            </a:r>
          </a:p>
        </p:txBody>
      </p:sp>
      <p:graphicFrame>
        <p:nvGraphicFramePr>
          <p:cNvPr id="62" name="Table 61">
            <a:extLst>
              <a:ext uri="{FF2B5EF4-FFF2-40B4-BE49-F238E27FC236}">
                <a16:creationId xmlns:a16="http://schemas.microsoft.com/office/drawing/2014/main" id="{A9547868-44BA-F4D3-11A7-6E453EABAF1A}"/>
              </a:ext>
            </a:extLst>
          </p:cNvPr>
          <p:cNvGraphicFramePr>
            <a:graphicFrameLocks noGrp="1"/>
          </p:cNvGraphicFramePr>
          <p:nvPr>
            <p:extLst>
              <p:ext uri="{D42A27DB-BD31-4B8C-83A1-F6EECF244321}">
                <p14:modId xmlns:p14="http://schemas.microsoft.com/office/powerpoint/2010/main" val="430815965"/>
              </p:ext>
            </p:extLst>
          </p:nvPr>
        </p:nvGraphicFramePr>
        <p:xfrm>
          <a:off x="6016639" y="257769"/>
          <a:ext cx="3128400" cy="335280"/>
        </p:xfrm>
        <a:graphic>
          <a:graphicData uri="http://schemas.openxmlformats.org/drawingml/2006/table">
            <a:tbl>
              <a:tblPr firstRow="1" bandRow="1">
                <a:tableStyleId>{5940675A-B579-460E-94D1-54222C63F5DA}</a:tableStyleId>
              </a:tblPr>
              <a:tblGrid>
                <a:gridCol w="334800">
                  <a:extLst>
                    <a:ext uri="{9D8B030D-6E8A-4147-A177-3AD203B41FA5}">
                      <a16:colId xmlns:a16="http://schemas.microsoft.com/office/drawing/2014/main" val="1779889753"/>
                    </a:ext>
                  </a:extLst>
                </a:gridCol>
                <a:gridCol w="684000">
                  <a:extLst>
                    <a:ext uri="{9D8B030D-6E8A-4147-A177-3AD203B41FA5}">
                      <a16:colId xmlns:a16="http://schemas.microsoft.com/office/drawing/2014/main" val="2726868804"/>
                    </a:ext>
                  </a:extLst>
                </a:gridCol>
                <a:gridCol w="334800">
                  <a:extLst>
                    <a:ext uri="{9D8B030D-6E8A-4147-A177-3AD203B41FA5}">
                      <a16:colId xmlns:a16="http://schemas.microsoft.com/office/drawing/2014/main" val="1062790752"/>
                    </a:ext>
                  </a:extLst>
                </a:gridCol>
                <a:gridCol w="684000">
                  <a:extLst>
                    <a:ext uri="{9D8B030D-6E8A-4147-A177-3AD203B41FA5}">
                      <a16:colId xmlns:a16="http://schemas.microsoft.com/office/drawing/2014/main" val="579700240"/>
                    </a:ext>
                  </a:extLst>
                </a:gridCol>
                <a:gridCol w="334800">
                  <a:extLst>
                    <a:ext uri="{9D8B030D-6E8A-4147-A177-3AD203B41FA5}">
                      <a16:colId xmlns:a16="http://schemas.microsoft.com/office/drawing/2014/main" val="4103483015"/>
                    </a:ext>
                  </a:extLst>
                </a:gridCol>
                <a:gridCol w="756000">
                  <a:extLst>
                    <a:ext uri="{9D8B030D-6E8A-4147-A177-3AD203B41FA5}">
                      <a16:colId xmlns:a16="http://schemas.microsoft.com/office/drawing/2014/main" val="1700309073"/>
                    </a:ext>
                  </a:extLst>
                </a:gridCol>
              </a:tblGrid>
              <a:tr h="220855">
                <a:tc>
                  <a:txBody>
                    <a:bodyPr/>
                    <a:lstStyle/>
                    <a:p>
                      <a:pPr algn="l"/>
                      <a:endParaRPr lang="en-GB" sz="800">
                        <a:solidFill>
                          <a:srgbClr val="1F355E"/>
                        </a:solidFill>
                        <a:latin typeface="Arial" panose="020B0604020202020204" pitchFamily="34" charset="0"/>
                        <a:cs typeface="Arial" panose="020B0604020202020204"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5">
                        <a:lumMod val="20000"/>
                        <a:lumOff val="80000"/>
                      </a:schemeClr>
                    </a:solidFill>
                  </a:tcPr>
                </a:tc>
                <a:tc>
                  <a:txBody>
                    <a:bodyPr/>
                    <a:lstStyle/>
                    <a:p>
                      <a:pPr algn="l"/>
                      <a:r>
                        <a:rPr lang="en-GB" sz="800">
                          <a:solidFill>
                            <a:srgbClr val="1F355E"/>
                          </a:solidFill>
                          <a:latin typeface="Arial" panose="020B0604020202020204" pitchFamily="34" charset="0"/>
                          <a:cs typeface="Arial" panose="020B0604020202020204" pitchFamily="34" charset="0"/>
                        </a:rPr>
                        <a:t>National strategies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endParaRPr lang="en-GB" sz="800">
                        <a:solidFill>
                          <a:srgbClr val="1F355E"/>
                        </a:solidFill>
                        <a:latin typeface="Arial" panose="020B0604020202020204" pitchFamily="34" charset="0"/>
                        <a:cs typeface="Arial" panose="020B0604020202020204"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6">
                        <a:lumMod val="20000"/>
                        <a:lumOff val="80000"/>
                      </a:schemeClr>
                    </a:solidFill>
                  </a:tcPr>
                </a:tc>
                <a:tc>
                  <a:txBody>
                    <a:bodyPr/>
                    <a:lstStyle/>
                    <a:p>
                      <a:pPr algn="l"/>
                      <a:r>
                        <a:rPr lang="en-GB" sz="800">
                          <a:solidFill>
                            <a:srgbClr val="1F355E"/>
                          </a:solidFill>
                          <a:latin typeface="Arial" panose="020B0604020202020204" pitchFamily="34" charset="0"/>
                          <a:cs typeface="Arial" panose="020B0604020202020204" pitchFamily="34" charset="0"/>
                        </a:rPr>
                        <a:t>SBU strategies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endParaRPr lang="en-GB" sz="800">
                        <a:solidFill>
                          <a:srgbClr val="1F355E"/>
                        </a:solidFill>
                        <a:latin typeface="Arial" panose="020B0604020202020204" pitchFamily="34" charset="0"/>
                        <a:cs typeface="Arial" panose="020B0604020202020204"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tc>
                  <a:txBody>
                    <a:bodyPr/>
                    <a:lstStyle/>
                    <a:p>
                      <a:pPr algn="l"/>
                      <a:r>
                        <a:rPr lang="en-GB" sz="800">
                          <a:solidFill>
                            <a:srgbClr val="1F355E"/>
                          </a:solidFill>
                          <a:latin typeface="Arial" panose="020B0604020202020204" pitchFamily="34" charset="0"/>
                          <a:cs typeface="Arial" panose="020B0604020202020204" pitchFamily="34" charset="0"/>
                        </a:rPr>
                        <a:t>SBU digital strategies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518119409"/>
                  </a:ext>
                </a:extLst>
              </a:tr>
            </a:tbl>
          </a:graphicData>
        </a:graphic>
      </p:graphicFrame>
      <p:sp>
        <p:nvSpPr>
          <p:cNvPr id="30" name="Footer Placeholder 3">
            <a:extLst>
              <a:ext uri="{FF2B5EF4-FFF2-40B4-BE49-F238E27FC236}">
                <a16:creationId xmlns:a16="http://schemas.microsoft.com/office/drawing/2014/main" id="{FF128259-F7FD-2B2C-CA3C-3955EED5BF3F}"/>
              </a:ext>
            </a:extLst>
          </p:cNvPr>
          <p:cNvSpPr txBox="1">
            <a:spLocks/>
          </p:cNvSpPr>
          <p:nvPr/>
        </p:nvSpPr>
        <p:spPr>
          <a:xfrm>
            <a:off x="1956320" y="4678015"/>
            <a:ext cx="5039902" cy="332455"/>
          </a:xfrm>
          <a:prstGeom prst="rect">
            <a:avLst/>
          </a:prstGeom>
        </p:spPr>
        <p:txBody>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r>
              <a:rPr lang="en-GB" sz="1800">
                <a:solidFill>
                  <a:srgbClr val="1F355E"/>
                </a:solidFill>
                <a:latin typeface="Arial Black" panose="020B0A04020102020204" pitchFamily="34" charset="0"/>
              </a:rPr>
              <a:t>Digitally Enabling The One Bay Way</a:t>
            </a:r>
          </a:p>
        </p:txBody>
      </p:sp>
      <p:grpSp>
        <p:nvGrpSpPr>
          <p:cNvPr id="43" name="Group 42">
            <a:extLst>
              <a:ext uri="{FF2B5EF4-FFF2-40B4-BE49-F238E27FC236}">
                <a16:creationId xmlns:a16="http://schemas.microsoft.com/office/drawing/2014/main" id="{16A1BDB8-31EE-31B8-957B-485FA9B19024}"/>
              </a:ext>
            </a:extLst>
          </p:cNvPr>
          <p:cNvGrpSpPr/>
          <p:nvPr/>
        </p:nvGrpSpPr>
        <p:grpSpPr>
          <a:xfrm>
            <a:off x="-1" y="-5787"/>
            <a:ext cx="9143998" cy="165595"/>
            <a:chOff x="374266" y="2474302"/>
            <a:chExt cx="13719657" cy="820603"/>
          </a:xfrm>
        </p:grpSpPr>
        <p:sp>
          <p:nvSpPr>
            <p:cNvPr id="32" name="Arrow: Pentagon 31">
              <a:extLst>
                <a:ext uri="{FF2B5EF4-FFF2-40B4-BE49-F238E27FC236}">
                  <a16:creationId xmlns:a16="http://schemas.microsoft.com/office/drawing/2014/main" id="{CFD26291-6150-0EF1-BA7A-6ED5D8AF7AF2}"/>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34" name="Arrow: Chevron 33">
              <a:extLst>
                <a:ext uri="{FF2B5EF4-FFF2-40B4-BE49-F238E27FC236}">
                  <a16:creationId xmlns:a16="http://schemas.microsoft.com/office/drawing/2014/main" id="{DD971A2D-02E9-FF47-EC1E-E027C10CC47C}"/>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36" name="Arrow: Chevron 35">
              <a:extLst>
                <a:ext uri="{FF2B5EF4-FFF2-40B4-BE49-F238E27FC236}">
                  <a16:creationId xmlns:a16="http://schemas.microsoft.com/office/drawing/2014/main" id="{039DF968-9F24-5C19-6DEE-8FBEAD847AA4}"/>
                </a:ext>
              </a:extLst>
            </p:cNvPr>
            <p:cNvSpPr/>
            <p:nvPr/>
          </p:nvSpPr>
          <p:spPr>
            <a:xfrm>
              <a:off x="4851732" y="2474302"/>
              <a:ext cx="2697135" cy="820603"/>
            </a:xfrm>
            <a:prstGeom prst="chevron">
              <a:avLst/>
            </a:prstGeom>
            <a:solidFill>
              <a:schemeClr val="accent4"/>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39" name="Arrow: Chevron 38">
              <a:extLst>
                <a:ext uri="{FF2B5EF4-FFF2-40B4-BE49-F238E27FC236}">
                  <a16:creationId xmlns:a16="http://schemas.microsoft.com/office/drawing/2014/main" id="{69156227-D3C2-19B2-9E6E-695A2D7F9B89}"/>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40" name="Arrow: Chevron 39">
              <a:extLst>
                <a:ext uri="{FF2B5EF4-FFF2-40B4-BE49-F238E27FC236}">
                  <a16:creationId xmlns:a16="http://schemas.microsoft.com/office/drawing/2014/main" id="{DA3C5A1B-D254-92A0-FD69-B5F965A14F22}"/>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The Digital Enablers</a:t>
              </a:r>
              <a:endParaRPr lang="en-GB" sz="800" b="0" kern="1200">
                <a:latin typeface="Arial" panose="020B0604020202020204" pitchFamily="34" charset="0"/>
                <a:cs typeface="Arial" panose="020B0604020202020204" pitchFamily="34" charset="0"/>
              </a:endParaRPr>
            </a:p>
          </p:txBody>
        </p:sp>
        <p:sp>
          <p:nvSpPr>
            <p:cNvPr id="42" name="Arrow: Chevron 41">
              <a:extLst>
                <a:ext uri="{FF2B5EF4-FFF2-40B4-BE49-F238E27FC236}">
                  <a16:creationId xmlns:a16="http://schemas.microsoft.com/office/drawing/2014/main" id="{C28EF07B-2E24-52E4-1A96-9A72D856F1A0}"/>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endParaRPr lang="en-GB" sz="800" b="0" kern="120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3708487227"/>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4" descr="Swansea Bay University Health Board - Wikipedia">
            <a:extLst>
              <a:ext uri="{FF2B5EF4-FFF2-40B4-BE49-F238E27FC236}">
                <a16:creationId xmlns:a16="http://schemas.microsoft.com/office/drawing/2014/main" id="{AF5B0D30-7E0E-FFF7-4EDF-43E72FC59B41}"/>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74088" y="-1"/>
            <a:ext cx="3827037" cy="4519749"/>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1948EC76-9706-3236-7B0B-E77FEFEF69BB}"/>
              </a:ext>
            </a:extLst>
          </p:cNvPr>
          <p:cNvSpPr/>
          <p:nvPr/>
        </p:nvSpPr>
        <p:spPr>
          <a:xfrm>
            <a:off x="5184302" y="-8507"/>
            <a:ext cx="3816823" cy="3449799"/>
          </a:xfrm>
          <a:prstGeom prst="rect">
            <a:avLst/>
          </a:prstGeom>
          <a:solidFill>
            <a:schemeClr val="accent1">
              <a:lumMod val="20000"/>
              <a:lumOff val="80000"/>
              <a:alpha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7" name="Rectangle 6">
            <a:extLst>
              <a:ext uri="{FF2B5EF4-FFF2-40B4-BE49-F238E27FC236}">
                <a16:creationId xmlns:a16="http://schemas.microsoft.com/office/drawing/2014/main" id="{239A4D7E-AB5F-2BCD-BDE6-EA1CAFEB8377}"/>
              </a:ext>
            </a:extLst>
          </p:cNvPr>
          <p:cNvSpPr/>
          <p:nvPr/>
        </p:nvSpPr>
        <p:spPr>
          <a:xfrm>
            <a:off x="5172891" y="3441293"/>
            <a:ext cx="1480458" cy="1078456"/>
          </a:xfrm>
          <a:prstGeom prst="rect">
            <a:avLst/>
          </a:prstGeom>
          <a:solidFill>
            <a:schemeClr val="accent1">
              <a:lumMod val="20000"/>
              <a:lumOff val="80000"/>
              <a:alpha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8" name="Rectangle 7">
            <a:extLst>
              <a:ext uri="{FF2B5EF4-FFF2-40B4-BE49-F238E27FC236}">
                <a16:creationId xmlns:a16="http://schemas.microsoft.com/office/drawing/2014/main" id="{E3570B77-6009-E7E0-D13A-1A1ADBA0F1B0}"/>
              </a:ext>
            </a:extLst>
          </p:cNvPr>
          <p:cNvSpPr/>
          <p:nvPr/>
        </p:nvSpPr>
        <p:spPr>
          <a:xfrm>
            <a:off x="7663542" y="3441292"/>
            <a:ext cx="1337583" cy="1062446"/>
          </a:xfrm>
          <a:prstGeom prst="rect">
            <a:avLst/>
          </a:prstGeom>
          <a:solidFill>
            <a:schemeClr val="accent1">
              <a:lumMod val="20000"/>
              <a:lumOff val="80000"/>
              <a:alpha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9" name="Rectangle 8">
            <a:extLst>
              <a:ext uri="{FF2B5EF4-FFF2-40B4-BE49-F238E27FC236}">
                <a16:creationId xmlns:a16="http://schemas.microsoft.com/office/drawing/2014/main" id="{1C56B036-07A2-9CB6-600E-788B9224382D}"/>
              </a:ext>
            </a:extLst>
          </p:cNvPr>
          <p:cNvSpPr/>
          <p:nvPr/>
        </p:nvSpPr>
        <p:spPr>
          <a:xfrm>
            <a:off x="6653349" y="4084320"/>
            <a:ext cx="1010193" cy="419418"/>
          </a:xfrm>
          <a:prstGeom prst="rect">
            <a:avLst/>
          </a:prstGeom>
          <a:solidFill>
            <a:schemeClr val="accent1">
              <a:lumMod val="20000"/>
              <a:lumOff val="80000"/>
              <a:alpha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0" name="Rectangle 9">
            <a:extLst>
              <a:ext uri="{FF2B5EF4-FFF2-40B4-BE49-F238E27FC236}">
                <a16:creationId xmlns:a16="http://schemas.microsoft.com/office/drawing/2014/main" id="{B89F2570-9962-4985-F5CF-A43B3FE921CC}"/>
              </a:ext>
            </a:extLst>
          </p:cNvPr>
          <p:cNvSpPr/>
          <p:nvPr/>
        </p:nvSpPr>
        <p:spPr>
          <a:xfrm>
            <a:off x="6653349" y="3441292"/>
            <a:ext cx="1010193" cy="627017"/>
          </a:xfrm>
          <a:prstGeom prst="rect">
            <a:avLst/>
          </a:prstGeom>
          <a:noFill/>
          <a:ln w="28575"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23" name="Rectangle 22">
            <a:extLst>
              <a:ext uri="{FF2B5EF4-FFF2-40B4-BE49-F238E27FC236}">
                <a16:creationId xmlns:a16="http://schemas.microsoft.com/office/drawing/2014/main" id="{401F8E62-F276-ED54-8CEA-10CC83086709}"/>
              </a:ext>
            </a:extLst>
          </p:cNvPr>
          <p:cNvSpPr/>
          <p:nvPr/>
        </p:nvSpPr>
        <p:spPr>
          <a:xfrm>
            <a:off x="150462" y="595103"/>
            <a:ext cx="4969030" cy="3499415"/>
          </a:xfrm>
          <a:prstGeom prst="rect">
            <a:avLst/>
          </a:prstGeom>
          <a:solidFill>
            <a:srgbClr val="F4F4F4"/>
          </a:solidFill>
          <a:ln>
            <a:noFill/>
          </a:ln>
        </p:spPr>
        <p:style>
          <a:lnRef idx="2">
            <a:schemeClr val="accent1">
              <a:shade val="50000"/>
            </a:schemeClr>
          </a:lnRef>
          <a:fillRef idx="1">
            <a:schemeClr val="accent1"/>
          </a:fillRef>
          <a:effectRef idx="0">
            <a:schemeClr val="accent1"/>
          </a:effectRef>
          <a:fontRef idx="minor">
            <a:schemeClr val="lt1"/>
          </a:fontRef>
        </p:style>
        <p:txBody>
          <a:bodyPr lIns="27000" tIns="27000" rIns="27000" bIns="27000" rtlCol="0" anchor="t"/>
          <a:lstStyle/>
          <a:p>
            <a:pPr algn="l">
              <a:spcAft>
                <a:spcPts val="600"/>
              </a:spcAft>
            </a:pPr>
            <a:r>
              <a:rPr lang="en-GB" sz="1050" b="0">
                <a:solidFill>
                  <a:srgbClr val="1F355E"/>
                </a:solidFill>
                <a:latin typeface="Arial Black" panose="020B0A04020102020204" pitchFamily="34" charset="0"/>
                <a:cs typeface="Arial" panose="020B0604020202020204" pitchFamily="34" charset="0"/>
              </a:rPr>
              <a:t>In order to go further faster, SBU needs to work together with partners at a national, regional and local level whilst also maintaining a clear view on its own priorities as an organisation. </a:t>
            </a:r>
          </a:p>
        </p:txBody>
      </p:sp>
      <p:sp>
        <p:nvSpPr>
          <p:cNvPr id="2" name="Rectangle 1">
            <a:extLst>
              <a:ext uri="{FF2B5EF4-FFF2-40B4-BE49-F238E27FC236}">
                <a16:creationId xmlns:a16="http://schemas.microsoft.com/office/drawing/2014/main" id="{30FF5DCD-8833-40BE-19A5-635EE7405EA1}"/>
              </a:ext>
            </a:extLst>
          </p:cNvPr>
          <p:cNvSpPr/>
          <p:nvPr/>
        </p:nvSpPr>
        <p:spPr>
          <a:xfrm>
            <a:off x="153315" y="1149080"/>
            <a:ext cx="1000691" cy="1268240"/>
          </a:xfrm>
          <a:prstGeom prst="rect">
            <a:avLst/>
          </a:prstGeom>
          <a:solidFill>
            <a:srgbClr val="E13717"/>
          </a:solidFill>
          <a:ln w="12700" cap="flat">
            <a:solidFill>
              <a:srgbClr val="E13717"/>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1200" i="0" u="none" strike="noStrike" cap="none" spc="0" normalizeH="0" baseline="0">
                <a:ln>
                  <a:noFill/>
                </a:ln>
                <a:solidFill>
                  <a:srgbClr val="FFFFFF"/>
                </a:solidFill>
                <a:effectLst/>
                <a:uFillTx/>
                <a:latin typeface="Arial Black" panose="020B0A04020102020204" pitchFamily="34" charset="0"/>
                <a:ea typeface="+mn-ea"/>
                <a:cs typeface="Arial" panose="020B0604020202020204" pitchFamily="34" charset="0"/>
                <a:sym typeface="Helvetica Neue Medium"/>
              </a:rPr>
              <a:t>National </a:t>
            </a:r>
            <a:endParaRPr kumimoji="0" lang="en-GB" sz="1200" i="0" u="none" strike="noStrike" cap="none" spc="0" normalizeH="0" baseline="0">
              <a:ln>
                <a:noFill/>
              </a:ln>
              <a:solidFill>
                <a:srgbClr val="FFFFFF"/>
              </a:solidFill>
              <a:effectLst/>
              <a:uFillTx/>
              <a:latin typeface="Arial Black" panose="020B0A04020102020204" pitchFamily="34" charset="0"/>
              <a:ea typeface="+mn-ea"/>
              <a:cs typeface="Arial" panose="020B0604020202020204" pitchFamily="34" charset="0"/>
              <a:sym typeface="Helvetica Neue Medium"/>
            </a:endParaRPr>
          </a:p>
        </p:txBody>
      </p:sp>
      <p:sp>
        <p:nvSpPr>
          <p:cNvPr id="11" name="Rectangle 10">
            <a:extLst>
              <a:ext uri="{FF2B5EF4-FFF2-40B4-BE49-F238E27FC236}">
                <a16:creationId xmlns:a16="http://schemas.microsoft.com/office/drawing/2014/main" id="{F0E97F46-3F7F-9B3F-86C8-D03E5450633A}"/>
              </a:ext>
            </a:extLst>
          </p:cNvPr>
          <p:cNvSpPr/>
          <p:nvPr/>
        </p:nvSpPr>
        <p:spPr>
          <a:xfrm>
            <a:off x="1220094" y="1149080"/>
            <a:ext cx="3907312" cy="1268240"/>
          </a:xfrm>
          <a:prstGeom prst="rect">
            <a:avLst/>
          </a:prstGeom>
          <a:solidFill>
            <a:schemeClr val="bg1"/>
          </a:solidFill>
          <a:ln w="12700" cap="flat">
            <a:solidFill>
              <a:srgbClr val="E13717"/>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SBU has historically been a leading partner in supporting NHS Wales digital </a:t>
            </a:r>
            <a:r>
              <a:rPr kumimoji="0" lang="en-US" sz="800" b="0" i="0" u="none" strike="noStrike" cap="none" spc="0" normalizeH="0" baseline="0" err="1">
                <a:ln>
                  <a:noFill/>
                </a:ln>
                <a:solidFill>
                  <a:srgbClr val="1F355E"/>
                </a:solidFill>
                <a:effectLst/>
                <a:uFillTx/>
                <a:latin typeface="Arial" panose="020B0604020202020204" pitchFamily="34" charset="0"/>
                <a:ea typeface="+mn-ea"/>
                <a:cs typeface="Arial" panose="020B0604020202020204" pitchFamily="34" charset="0"/>
                <a:sym typeface="Helvetica Neue Medium"/>
              </a:rPr>
              <a:t>programmes</a:t>
            </a:r>
            <a:r>
              <a:rPr lang="en-US" sz="800" b="0">
                <a:solidFill>
                  <a:srgbClr val="1F355E"/>
                </a:solidFill>
                <a:latin typeface="Arial" panose="020B0604020202020204" pitchFamily="34" charset="0"/>
                <a:ea typeface="+mn-ea"/>
                <a:cs typeface="Arial" panose="020B0604020202020204" pitchFamily="34" charset="0"/>
                <a:sym typeface="Helvetica Neue Medium"/>
              </a:rPr>
              <a:t>, with examples of local Swansea Bay innovation that has gone on to be implemented nationally</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US" sz="800" b="0">
                <a:solidFill>
                  <a:srgbClr val="1F355E"/>
                </a:solidFill>
                <a:latin typeface="Arial" panose="020B0604020202020204" pitchFamily="34" charset="0"/>
                <a:ea typeface="+mn-ea"/>
                <a:cs typeface="Arial" panose="020B0604020202020204" pitchFamily="34" charset="0"/>
                <a:sym typeface="Helvetica Neue Medium"/>
              </a:rPr>
              <a:t>As part of Digitally Enabling The One Bay Way, we want to deepen our engagement with Welsh Government Digital Leads, DHCW and other NHS Wales </a:t>
            </a:r>
            <a:r>
              <a:rPr lang="en-US" sz="800" b="0" err="1">
                <a:solidFill>
                  <a:srgbClr val="1F355E"/>
                </a:solidFill>
                <a:latin typeface="Arial" panose="020B0604020202020204" pitchFamily="34" charset="0"/>
                <a:ea typeface="+mn-ea"/>
                <a:cs typeface="Arial" panose="020B0604020202020204" pitchFamily="34" charset="0"/>
                <a:sym typeface="Helvetica Neue Medium"/>
              </a:rPr>
              <a:t>organisation</a:t>
            </a:r>
            <a:r>
              <a:rPr lang="en-US" sz="800" b="0">
                <a:solidFill>
                  <a:srgbClr val="1F355E"/>
                </a:solidFill>
                <a:latin typeface="Arial" panose="020B0604020202020204" pitchFamily="34" charset="0"/>
                <a:ea typeface="+mn-ea"/>
                <a:cs typeface="Arial" panose="020B0604020202020204" pitchFamily="34" charset="0"/>
                <a:sym typeface="Helvetica Neue Medium"/>
              </a:rPr>
              <a:t>, enabling us to showcase our ideas and positively steer the digital agenda as a leading digital innovator. </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US" sz="800" b="0">
                <a:solidFill>
                  <a:srgbClr val="1F355E"/>
                </a:solidFill>
                <a:latin typeface="Arial" panose="020B0604020202020204" pitchFamily="34" charset="0"/>
                <a:ea typeface="+mn-ea"/>
                <a:cs typeface="Arial" panose="020B0604020202020204" pitchFamily="34" charset="0"/>
                <a:sym typeface="Helvetica Neue Medium"/>
              </a:rPr>
              <a:t>We want to work with national partners to explore new ways of working with the private sector to accelerate our digital maturity journey and deliver improved patient outcomes.</a:t>
            </a:r>
          </a:p>
        </p:txBody>
      </p:sp>
      <p:sp>
        <p:nvSpPr>
          <p:cNvPr id="12" name="Rectangle 11">
            <a:extLst>
              <a:ext uri="{FF2B5EF4-FFF2-40B4-BE49-F238E27FC236}">
                <a16:creationId xmlns:a16="http://schemas.microsoft.com/office/drawing/2014/main" id="{7A986780-1877-76F7-4DA3-D34085A2A61A}"/>
              </a:ext>
            </a:extLst>
          </p:cNvPr>
          <p:cNvSpPr/>
          <p:nvPr/>
        </p:nvSpPr>
        <p:spPr>
          <a:xfrm>
            <a:off x="1220094" y="2526568"/>
            <a:ext cx="3907312" cy="1268240"/>
          </a:xfrm>
          <a:prstGeom prst="rect">
            <a:avLst/>
          </a:prstGeom>
          <a:solidFill>
            <a:schemeClr val="bg1"/>
          </a:solidFill>
          <a:ln w="12700" cap="flat">
            <a:solidFill>
              <a:srgbClr val="E13717"/>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171450" indent="-171450" algn="l" defTabSz="825500">
              <a:buFont typeface="Arial" panose="020B0604020202020204" pitchFamily="34" charset="0"/>
              <a:buChar char="•"/>
            </a:pPr>
            <a:r>
              <a:rPr lang="en-US" sz="800" b="0">
                <a:solidFill>
                  <a:srgbClr val="1F355E"/>
                </a:solidFill>
                <a:latin typeface="Arial" panose="020B0604020202020204" pitchFamily="34" charset="0"/>
                <a:ea typeface="+mn-ea"/>
                <a:cs typeface="Arial" panose="020B0604020202020204" pitchFamily="34" charset="0"/>
                <a:sym typeface="Helvetica Neue Medium"/>
              </a:rPr>
              <a:t>Strengthening the links between health and social care and working closely with local authorities will be increasingly important for delivering integrated care</a:t>
            </a:r>
            <a:endPar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We will continue to strengthen our engagement with </a:t>
            </a:r>
            <a:r>
              <a:rPr lang="en-US" sz="800" b="0">
                <a:solidFill>
                  <a:srgbClr val="1F355E"/>
                </a:solidFill>
                <a:latin typeface="Arial" panose="020B0604020202020204" pitchFamily="34" charset="0"/>
                <a:ea typeface="+mn-ea"/>
                <a:cs typeface="Arial" panose="020B0604020202020204" pitchFamily="34" charset="0"/>
                <a:sym typeface="Helvetica Neue Medium"/>
              </a:rPr>
              <a:t>regional partnerships including Hywel Dda University Health Board, West Glamorgan Regional Partnership and the</a:t>
            </a: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ARCH programme, working to create and implement projects within ARCH’s 3 regional priorities such as the Regional </a:t>
            </a:r>
            <a:r>
              <a:rPr lang="en-US" sz="800" b="0">
                <a:solidFill>
                  <a:srgbClr val="1F355E"/>
                </a:solidFill>
                <a:latin typeface="Arial" panose="020B0604020202020204" pitchFamily="34" charset="0"/>
                <a:ea typeface="+mn-ea"/>
                <a:cs typeface="Arial" panose="020B0604020202020204" pitchFamily="34" charset="0"/>
                <a:sym typeface="Helvetica Neue Medium"/>
              </a:rPr>
              <a:t>P</a:t>
            </a: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athology </a:t>
            </a:r>
            <a:r>
              <a:rPr lang="en-US" sz="800" b="0">
                <a:solidFill>
                  <a:srgbClr val="1F355E"/>
                </a:solidFill>
                <a:latin typeface="Arial" panose="020B0604020202020204" pitchFamily="34" charset="0"/>
                <a:ea typeface="+mn-ea"/>
                <a:cs typeface="Arial" panose="020B0604020202020204" pitchFamily="34" charset="0"/>
                <a:sym typeface="Helvetica Neue Medium"/>
              </a:rPr>
              <a:t>P</a:t>
            </a: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rogramme. </a:t>
            </a:r>
          </a:p>
          <a:p>
            <a:pPr marL="171450" indent="-171450" algn="l" defTabSz="825500">
              <a:buFont typeface="Arial" panose="020B0604020202020204" pitchFamily="34" charset="0"/>
              <a:buChar char="•"/>
            </a:pPr>
            <a:r>
              <a:rPr lang="en-US" sz="800" b="0">
                <a:solidFill>
                  <a:srgbClr val="1F355E"/>
                </a:solidFill>
                <a:latin typeface="Arial" panose="020B0604020202020204" pitchFamily="34" charset="0"/>
                <a:ea typeface="+mn-ea"/>
                <a:cs typeface="Arial" panose="020B0604020202020204" pitchFamily="34" charset="0"/>
                <a:sym typeface="Helvetica Neue Medium"/>
              </a:rPr>
              <a:t>We also want to grow our relationships with local higher education centres, and research organisations - bringing the benefits of their work to our patients through increased innovation and continuous improvement.</a:t>
            </a:r>
            <a:endPar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3" name="Rectangle 12">
            <a:extLst>
              <a:ext uri="{FF2B5EF4-FFF2-40B4-BE49-F238E27FC236}">
                <a16:creationId xmlns:a16="http://schemas.microsoft.com/office/drawing/2014/main" id="{200672E5-B359-AC73-1E2F-C247829318E3}"/>
              </a:ext>
            </a:extLst>
          </p:cNvPr>
          <p:cNvSpPr/>
          <p:nvPr/>
        </p:nvSpPr>
        <p:spPr>
          <a:xfrm>
            <a:off x="1220094" y="3904056"/>
            <a:ext cx="3907312" cy="486816"/>
          </a:xfrm>
          <a:prstGeom prst="rect">
            <a:avLst/>
          </a:prstGeom>
          <a:solidFill>
            <a:schemeClr val="bg1"/>
          </a:solidFill>
          <a:ln w="12700" cap="flat">
            <a:solidFill>
              <a:srgbClr val="E13717"/>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171450" indent="-171450" algn="l" defTabSz="825500">
              <a:buFont typeface="Arial" panose="020B0604020202020204" pitchFamily="34" charset="0"/>
              <a:buChar char="•"/>
            </a:pPr>
            <a:r>
              <a:rPr lang="en-GB" sz="800" b="0">
                <a:solidFill>
                  <a:srgbClr val="1F355E"/>
                </a:solidFill>
                <a:latin typeface="Arial" panose="020B0604020202020204" pitchFamily="34" charset="0"/>
                <a:ea typeface="+mn-ea"/>
                <a:cs typeface="Arial" panose="020B0604020202020204" pitchFamily="34" charset="0"/>
                <a:sym typeface="Helvetica Neue Medium"/>
              </a:rPr>
              <a:t>Locally, we want to focus on collaborative approaches and engagement with our clinicians, patients, non-clinical staff and other end-users during the design, development and implementation of  digital solutions and initiatives.</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24" name="Rectangle 23">
            <a:extLst>
              <a:ext uri="{FF2B5EF4-FFF2-40B4-BE49-F238E27FC236}">
                <a16:creationId xmlns:a16="http://schemas.microsoft.com/office/drawing/2014/main" id="{C72D5F1D-F934-5637-36D2-27C290136F97}"/>
              </a:ext>
            </a:extLst>
          </p:cNvPr>
          <p:cNvSpPr/>
          <p:nvPr/>
        </p:nvSpPr>
        <p:spPr>
          <a:xfrm>
            <a:off x="153315" y="3904056"/>
            <a:ext cx="1000691" cy="486816"/>
          </a:xfrm>
          <a:prstGeom prst="rect">
            <a:avLst/>
          </a:prstGeom>
          <a:solidFill>
            <a:srgbClr val="E13717"/>
          </a:solidFill>
          <a:ln w="12700" cap="flat">
            <a:solidFill>
              <a:srgbClr val="E13717"/>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1200" i="0" u="none" strike="noStrike" cap="none" spc="0" normalizeH="0" baseline="0">
                <a:ln>
                  <a:noFill/>
                </a:ln>
                <a:solidFill>
                  <a:srgbClr val="FFFFFF"/>
                </a:solidFill>
                <a:effectLst/>
                <a:uFillTx/>
                <a:latin typeface="Arial Black" panose="020B0A04020102020204" pitchFamily="34" charset="0"/>
                <a:ea typeface="+mn-ea"/>
                <a:cs typeface="Arial" panose="020B0604020202020204" pitchFamily="34" charset="0"/>
                <a:sym typeface="Helvetica Neue Medium"/>
              </a:rPr>
              <a:t>Local </a:t>
            </a:r>
            <a:endParaRPr kumimoji="0" lang="en-GB" sz="1200" i="0" u="none" strike="noStrike" cap="none" spc="0" normalizeH="0" baseline="0">
              <a:ln>
                <a:noFill/>
              </a:ln>
              <a:solidFill>
                <a:srgbClr val="FFFFFF"/>
              </a:solidFill>
              <a:effectLst/>
              <a:uFillTx/>
              <a:latin typeface="Arial Black" panose="020B0A04020102020204" pitchFamily="34" charset="0"/>
              <a:ea typeface="+mn-ea"/>
              <a:cs typeface="Arial" panose="020B0604020202020204" pitchFamily="34" charset="0"/>
              <a:sym typeface="Helvetica Neue Medium"/>
            </a:endParaRPr>
          </a:p>
        </p:txBody>
      </p:sp>
      <p:sp>
        <p:nvSpPr>
          <p:cNvPr id="25" name="Rectangle 24">
            <a:extLst>
              <a:ext uri="{FF2B5EF4-FFF2-40B4-BE49-F238E27FC236}">
                <a16:creationId xmlns:a16="http://schemas.microsoft.com/office/drawing/2014/main" id="{6E517363-78DE-6BA6-2CCE-46431D95EF91}"/>
              </a:ext>
            </a:extLst>
          </p:cNvPr>
          <p:cNvSpPr/>
          <p:nvPr/>
        </p:nvSpPr>
        <p:spPr>
          <a:xfrm>
            <a:off x="153315" y="2526568"/>
            <a:ext cx="1000691" cy="1268240"/>
          </a:xfrm>
          <a:prstGeom prst="rect">
            <a:avLst/>
          </a:prstGeom>
          <a:solidFill>
            <a:srgbClr val="E13717"/>
          </a:solidFill>
          <a:ln w="12700" cap="flat">
            <a:solidFill>
              <a:srgbClr val="E13717"/>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1200" i="0" u="none" strike="noStrike" cap="none" spc="0" normalizeH="0" baseline="0">
                <a:ln>
                  <a:noFill/>
                </a:ln>
                <a:solidFill>
                  <a:srgbClr val="FFFFFF"/>
                </a:solidFill>
                <a:effectLst/>
                <a:uFillTx/>
                <a:latin typeface="Arial Black" panose="020B0A04020102020204" pitchFamily="34" charset="0"/>
                <a:ea typeface="+mn-ea"/>
                <a:cs typeface="Arial" panose="020B0604020202020204" pitchFamily="34" charset="0"/>
                <a:sym typeface="Helvetica Neue Medium"/>
              </a:rPr>
              <a:t>Regional </a:t>
            </a:r>
            <a:endParaRPr kumimoji="0" lang="en-GB" sz="1200" i="0" u="none" strike="noStrike" cap="none" spc="0" normalizeH="0" baseline="0">
              <a:ln>
                <a:noFill/>
              </a:ln>
              <a:solidFill>
                <a:srgbClr val="FFFFFF"/>
              </a:solidFill>
              <a:effectLst/>
              <a:uFillTx/>
              <a:latin typeface="Arial Black" panose="020B0A04020102020204" pitchFamily="34" charset="0"/>
              <a:ea typeface="+mn-ea"/>
              <a:cs typeface="Arial" panose="020B0604020202020204" pitchFamily="34" charset="0"/>
              <a:sym typeface="Helvetica Neue Medium"/>
            </a:endParaRPr>
          </a:p>
        </p:txBody>
      </p:sp>
      <p:sp>
        <p:nvSpPr>
          <p:cNvPr id="30" name="Freeform: Shape 29">
            <a:extLst>
              <a:ext uri="{FF2B5EF4-FFF2-40B4-BE49-F238E27FC236}">
                <a16:creationId xmlns:a16="http://schemas.microsoft.com/office/drawing/2014/main" id="{7F8A7366-F754-A817-DC83-EB7030E24B66}"/>
              </a:ext>
            </a:extLst>
          </p:cNvPr>
          <p:cNvSpPr/>
          <p:nvPr/>
        </p:nvSpPr>
        <p:spPr>
          <a:xfrm>
            <a:off x="6203020" y="3276638"/>
            <a:ext cx="436800" cy="545689"/>
          </a:xfrm>
          <a:custGeom>
            <a:avLst/>
            <a:gdLst>
              <a:gd name="connsiteX0" fmla="*/ 0 w 427903"/>
              <a:gd name="connsiteY0" fmla="*/ 0 h 545435"/>
              <a:gd name="connsiteX1" fmla="*/ 427704 w 427903"/>
              <a:gd name="connsiteY1" fmla="*/ 530942 h 545435"/>
              <a:gd name="connsiteX2" fmla="*/ 58994 w 427903"/>
              <a:gd name="connsiteY2" fmla="*/ 435077 h 545435"/>
              <a:gd name="connsiteX0" fmla="*/ 0 w 119672"/>
              <a:gd name="connsiteY0" fmla="*/ 0 h 435077"/>
              <a:gd name="connsiteX1" fmla="*/ 88491 w 119672"/>
              <a:gd name="connsiteY1" fmla="*/ 294968 h 435077"/>
              <a:gd name="connsiteX2" fmla="*/ 58994 w 119672"/>
              <a:gd name="connsiteY2" fmla="*/ 435077 h 435077"/>
              <a:gd name="connsiteX0" fmla="*/ 0 w 289053"/>
              <a:gd name="connsiteY0" fmla="*/ 0 h 538315"/>
              <a:gd name="connsiteX1" fmla="*/ 88491 w 289053"/>
              <a:gd name="connsiteY1" fmla="*/ 294968 h 538315"/>
              <a:gd name="connsiteX2" fmla="*/ 287594 w 289053"/>
              <a:gd name="connsiteY2" fmla="*/ 538315 h 538315"/>
              <a:gd name="connsiteX0" fmla="*/ 0 w 435958"/>
              <a:gd name="connsiteY0" fmla="*/ 0 h 545689"/>
              <a:gd name="connsiteX1" fmla="*/ 88491 w 435958"/>
              <a:gd name="connsiteY1" fmla="*/ 294968 h 545689"/>
              <a:gd name="connsiteX2" fmla="*/ 435078 w 435958"/>
              <a:gd name="connsiteY2" fmla="*/ 545689 h 545689"/>
              <a:gd name="connsiteX0" fmla="*/ 0 w 437623"/>
              <a:gd name="connsiteY0" fmla="*/ 0 h 545689"/>
              <a:gd name="connsiteX1" fmla="*/ 331839 w 437623"/>
              <a:gd name="connsiteY1" fmla="*/ 147484 h 545689"/>
              <a:gd name="connsiteX2" fmla="*/ 435078 w 437623"/>
              <a:gd name="connsiteY2" fmla="*/ 545689 h 545689"/>
              <a:gd name="connsiteX0" fmla="*/ 0 w 436640"/>
              <a:gd name="connsiteY0" fmla="*/ 0 h 545689"/>
              <a:gd name="connsiteX1" fmla="*/ 250723 w 436640"/>
              <a:gd name="connsiteY1" fmla="*/ 309716 h 545689"/>
              <a:gd name="connsiteX2" fmla="*/ 435078 w 436640"/>
              <a:gd name="connsiteY2" fmla="*/ 545689 h 545689"/>
              <a:gd name="connsiteX0" fmla="*/ 0 w 436100"/>
              <a:gd name="connsiteY0" fmla="*/ 0 h 545689"/>
              <a:gd name="connsiteX1" fmla="*/ 140110 w 436100"/>
              <a:gd name="connsiteY1" fmla="*/ 331838 h 545689"/>
              <a:gd name="connsiteX2" fmla="*/ 435078 w 436100"/>
              <a:gd name="connsiteY2" fmla="*/ 545689 h 545689"/>
              <a:gd name="connsiteX0" fmla="*/ 0 w 436100"/>
              <a:gd name="connsiteY0" fmla="*/ 0 h 545689"/>
              <a:gd name="connsiteX1" fmla="*/ 140110 w 436100"/>
              <a:gd name="connsiteY1" fmla="*/ 331838 h 545689"/>
              <a:gd name="connsiteX2" fmla="*/ 435078 w 436100"/>
              <a:gd name="connsiteY2" fmla="*/ 545689 h 545689"/>
              <a:gd name="connsiteX0" fmla="*/ 0 w 436800"/>
              <a:gd name="connsiteY0" fmla="*/ 0 h 545689"/>
              <a:gd name="connsiteX1" fmla="*/ 140110 w 436800"/>
              <a:gd name="connsiteY1" fmla="*/ 331838 h 545689"/>
              <a:gd name="connsiteX2" fmla="*/ 435078 w 436800"/>
              <a:gd name="connsiteY2" fmla="*/ 545689 h 545689"/>
            </a:gdLst>
            <a:ahLst/>
            <a:cxnLst>
              <a:cxn ang="0">
                <a:pos x="connsiteX0" y="connsiteY0"/>
              </a:cxn>
              <a:cxn ang="0">
                <a:pos x="connsiteX1" y="connsiteY1"/>
              </a:cxn>
              <a:cxn ang="0">
                <a:pos x="connsiteX2" y="connsiteY2"/>
              </a:cxn>
            </a:cxnLst>
            <a:rect l="l" t="t" r="r" b="b"/>
            <a:pathLst>
              <a:path w="436800" h="545689">
                <a:moveTo>
                  <a:pt x="0" y="0"/>
                </a:moveTo>
                <a:cubicBezTo>
                  <a:pt x="208936" y="229214"/>
                  <a:pt x="63911" y="185583"/>
                  <a:pt x="140110" y="331838"/>
                </a:cubicBezTo>
                <a:cubicBezTo>
                  <a:pt x="282678" y="470718"/>
                  <a:pt x="455972" y="487925"/>
                  <a:pt x="435078" y="545689"/>
                </a:cubicBezTo>
              </a:path>
            </a:pathLst>
          </a:custGeom>
          <a:no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00000"/>
              </a:solidFill>
              <a:effectLst/>
              <a:uFillTx/>
            </a:endParaRPr>
          </a:p>
        </p:txBody>
      </p:sp>
      <p:sp>
        <p:nvSpPr>
          <p:cNvPr id="36" name="Freeform: Shape 35">
            <a:extLst>
              <a:ext uri="{FF2B5EF4-FFF2-40B4-BE49-F238E27FC236}">
                <a16:creationId xmlns:a16="http://schemas.microsoft.com/office/drawing/2014/main" id="{D51BA1B8-CB36-6670-AE3C-6943DBC80822}"/>
              </a:ext>
            </a:extLst>
          </p:cNvPr>
          <p:cNvSpPr/>
          <p:nvPr/>
        </p:nvSpPr>
        <p:spPr>
          <a:xfrm>
            <a:off x="7564791" y="1415882"/>
            <a:ext cx="778727" cy="2042650"/>
          </a:xfrm>
          <a:custGeom>
            <a:avLst/>
            <a:gdLst>
              <a:gd name="connsiteX0" fmla="*/ 0 w 427903"/>
              <a:gd name="connsiteY0" fmla="*/ 0 h 545435"/>
              <a:gd name="connsiteX1" fmla="*/ 427704 w 427903"/>
              <a:gd name="connsiteY1" fmla="*/ 530942 h 545435"/>
              <a:gd name="connsiteX2" fmla="*/ 58994 w 427903"/>
              <a:gd name="connsiteY2" fmla="*/ 435077 h 545435"/>
              <a:gd name="connsiteX0" fmla="*/ 0 w 119672"/>
              <a:gd name="connsiteY0" fmla="*/ 0 h 435077"/>
              <a:gd name="connsiteX1" fmla="*/ 88491 w 119672"/>
              <a:gd name="connsiteY1" fmla="*/ 294968 h 435077"/>
              <a:gd name="connsiteX2" fmla="*/ 58994 w 119672"/>
              <a:gd name="connsiteY2" fmla="*/ 435077 h 435077"/>
              <a:gd name="connsiteX0" fmla="*/ 0 w 289053"/>
              <a:gd name="connsiteY0" fmla="*/ 0 h 538315"/>
              <a:gd name="connsiteX1" fmla="*/ 88491 w 289053"/>
              <a:gd name="connsiteY1" fmla="*/ 294968 h 538315"/>
              <a:gd name="connsiteX2" fmla="*/ 287594 w 289053"/>
              <a:gd name="connsiteY2" fmla="*/ 538315 h 538315"/>
              <a:gd name="connsiteX0" fmla="*/ 0 w 435958"/>
              <a:gd name="connsiteY0" fmla="*/ 0 h 545689"/>
              <a:gd name="connsiteX1" fmla="*/ 88491 w 435958"/>
              <a:gd name="connsiteY1" fmla="*/ 294968 h 545689"/>
              <a:gd name="connsiteX2" fmla="*/ 435078 w 435958"/>
              <a:gd name="connsiteY2" fmla="*/ 545689 h 545689"/>
              <a:gd name="connsiteX0" fmla="*/ 0 w 437623"/>
              <a:gd name="connsiteY0" fmla="*/ 0 h 545689"/>
              <a:gd name="connsiteX1" fmla="*/ 331839 w 437623"/>
              <a:gd name="connsiteY1" fmla="*/ 147484 h 545689"/>
              <a:gd name="connsiteX2" fmla="*/ 435078 w 437623"/>
              <a:gd name="connsiteY2" fmla="*/ 545689 h 545689"/>
              <a:gd name="connsiteX0" fmla="*/ 0 w 436640"/>
              <a:gd name="connsiteY0" fmla="*/ 0 h 545689"/>
              <a:gd name="connsiteX1" fmla="*/ 250723 w 436640"/>
              <a:gd name="connsiteY1" fmla="*/ 309716 h 545689"/>
              <a:gd name="connsiteX2" fmla="*/ 435078 w 436640"/>
              <a:gd name="connsiteY2" fmla="*/ 545689 h 545689"/>
              <a:gd name="connsiteX0" fmla="*/ 0 w 436100"/>
              <a:gd name="connsiteY0" fmla="*/ 0 h 545689"/>
              <a:gd name="connsiteX1" fmla="*/ 140110 w 436100"/>
              <a:gd name="connsiteY1" fmla="*/ 331838 h 545689"/>
              <a:gd name="connsiteX2" fmla="*/ 435078 w 436100"/>
              <a:gd name="connsiteY2" fmla="*/ 545689 h 545689"/>
              <a:gd name="connsiteX0" fmla="*/ 0 w 436100"/>
              <a:gd name="connsiteY0" fmla="*/ 0 h 545689"/>
              <a:gd name="connsiteX1" fmla="*/ 140110 w 436100"/>
              <a:gd name="connsiteY1" fmla="*/ 331838 h 545689"/>
              <a:gd name="connsiteX2" fmla="*/ 435078 w 436100"/>
              <a:gd name="connsiteY2" fmla="*/ 545689 h 545689"/>
              <a:gd name="connsiteX0" fmla="*/ 0 w 436800"/>
              <a:gd name="connsiteY0" fmla="*/ 0 h 545689"/>
              <a:gd name="connsiteX1" fmla="*/ 140110 w 436800"/>
              <a:gd name="connsiteY1" fmla="*/ 331838 h 545689"/>
              <a:gd name="connsiteX2" fmla="*/ 435078 w 436800"/>
              <a:gd name="connsiteY2" fmla="*/ 545689 h 545689"/>
              <a:gd name="connsiteX0" fmla="*/ 1631913 w 1647857"/>
              <a:gd name="connsiteY0" fmla="*/ 0 h 2558844"/>
              <a:gd name="connsiteX1" fmla="*/ 2217 w 1647857"/>
              <a:gd name="connsiteY1" fmla="*/ 2344993 h 2558844"/>
              <a:gd name="connsiteX2" fmla="*/ 297185 w 1647857"/>
              <a:gd name="connsiteY2" fmla="*/ 2558844 h 2558844"/>
              <a:gd name="connsiteX0" fmla="*/ 1334728 w 1371946"/>
              <a:gd name="connsiteY0" fmla="*/ 0 h 2558844"/>
              <a:gd name="connsiteX1" fmla="*/ 877528 w 1371946"/>
              <a:gd name="connsiteY1" fmla="*/ 1991032 h 2558844"/>
              <a:gd name="connsiteX2" fmla="*/ 0 w 1371946"/>
              <a:gd name="connsiteY2" fmla="*/ 2558844 h 2558844"/>
              <a:gd name="connsiteX0" fmla="*/ 619431 w 656649"/>
              <a:gd name="connsiteY0" fmla="*/ 0 h 2123767"/>
              <a:gd name="connsiteX1" fmla="*/ 162231 w 656649"/>
              <a:gd name="connsiteY1" fmla="*/ 1991032 h 2123767"/>
              <a:gd name="connsiteX2" fmla="*/ 0 w 656649"/>
              <a:gd name="connsiteY2" fmla="*/ 2123767 h 2123767"/>
              <a:gd name="connsiteX0" fmla="*/ 619431 w 775137"/>
              <a:gd name="connsiteY0" fmla="*/ 0 h 2123767"/>
              <a:gd name="connsiteX1" fmla="*/ 759541 w 775137"/>
              <a:gd name="connsiteY1" fmla="*/ 398206 h 2123767"/>
              <a:gd name="connsiteX2" fmla="*/ 0 w 775137"/>
              <a:gd name="connsiteY2" fmla="*/ 2123767 h 2123767"/>
              <a:gd name="connsiteX0" fmla="*/ 560437 w 717143"/>
              <a:gd name="connsiteY0" fmla="*/ 0 h 2042650"/>
              <a:gd name="connsiteX1" fmla="*/ 700547 w 717143"/>
              <a:gd name="connsiteY1" fmla="*/ 398206 h 2042650"/>
              <a:gd name="connsiteX2" fmla="*/ 0 w 717143"/>
              <a:gd name="connsiteY2" fmla="*/ 2042650 h 2042650"/>
              <a:gd name="connsiteX0" fmla="*/ 560437 w 717143"/>
              <a:gd name="connsiteY0" fmla="*/ 0 h 2042650"/>
              <a:gd name="connsiteX1" fmla="*/ 700547 w 717143"/>
              <a:gd name="connsiteY1" fmla="*/ 626806 h 2042650"/>
              <a:gd name="connsiteX2" fmla="*/ 0 w 717143"/>
              <a:gd name="connsiteY2" fmla="*/ 2042650 h 2042650"/>
              <a:gd name="connsiteX0" fmla="*/ 560437 w 726429"/>
              <a:gd name="connsiteY0" fmla="*/ 0 h 2042650"/>
              <a:gd name="connsiteX1" fmla="*/ 700547 w 726429"/>
              <a:gd name="connsiteY1" fmla="*/ 626806 h 2042650"/>
              <a:gd name="connsiteX2" fmla="*/ 0 w 726429"/>
              <a:gd name="connsiteY2" fmla="*/ 2042650 h 2042650"/>
              <a:gd name="connsiteX0" fmla="*/ 560437 w 726429"/>
              <a:gd name="connsiteY0" fmla="*/ 0 h 2042650"/>
              <a:gd name="connsiteX1" fmla="*/ 700547 w 726429"/>
              <a:gd name="connsiteY1" fmla="*/ 626806 h 2042650"/>
              <a:gd name="connsiteX2" fmla="*/ 0 w 726429"/>
              <a:gd name="connsiteY2" fmla="*/ 2042650 h 2042650"/>
              <a:gd name="connsiteX0" fmla="*/ 560437 w 805397"/>
              <a:gd name="connsiteY0" fmla="*/ 0 h 2042650"/>
              <a:gd name="connsiteX1" fmla="*/ 796411 w 805397"/>
              <a:gd name="connsiteY1" fmla="*/ 641555 h 2042650"/>
              <a:gd name="connsiteX2" fmla="*/ 0 w 805397"/>
              <a:gd name="connsiteY2" fmla="*/ 2042650 h 2042650"/>
              <a:gd name="connsiteX0" fmla="*/ 560437 w 736877"/>
              <a:gd name="connsiteY0" fmla="*/ 0 h 2042650"/>
              <a:gd name="connsiteX1" fmla="*/ 715295 w 736877"/>
              <a:gd name="connsiteY1" fmla="*/ 700548 h 2042650"/>
              <a:gd name="connsiteX2" fmla="*/ 0 w 736877"/>
              <a:gd name="connsiteY2" fmla="*/ 2042650 h 2042650"/>
              <a:gd name="connsiteX0" fmla="*/ 560437 w 736877"/>
              <a:gd name="connsiteY0" fmla="*/ 0 h 2042650"/>
              <a:gd name="connsiteX1" fmla="*/ 715295 w 736877"/>
              <a:gd name="connsiteY1" fmla="*/ 700548 h 2042650"/>
              <a:gd name="connsiteX2" fmla="*/ 0 w 736877"/>
              <a:gd name="connsiteY2" fmla="*/ 2042650 h 2042650"/>
              <a:gd name="connsiteX0" fmla="*/ 560437 w 766108"/>
              <a:gd name="connsiteY0" fmla="*/ 0 h 2042650"/>
              <a:gd name="connsiteX1" fmla="*/ 752166 w 766108"/>
              <a:gd name="connsiteY1" fmla="*/ 648928 h 2042650"/>
              <a:gd name="connsiteX2" fmla="*/ 0 w 766108"/>
              <a:gd name="connsiteY2" fmla="*/ 2042650 h 2042650"/>
              <a:gd name="connsiteX0" fmla="*/ 560437 w 778727"/>
              <a:gd name="connsiteY0" fmla="*/ 0 h 2042650"/>
              <a:gd name="connsiteX1" fmla="*/ 752166 w 778727"/>
              <a:gd name="connsiteY1" fmla="*/ 648928 h 2042650"/>
              <a:gd name="connsiteX2" fmla="*/ 0 w 778727"/>
              <a:gd name="connsiteY2" fmla="*/ 2042650 h 2042650"/>
              <a:gd name="connsiteX0" fmla="*/ 560437 w 778727"/>
              <a:gd name="connsiteY0" fmla="*/ 0 h 2042650"/>
              <a:gd name="connsiteX1" fmla="*/ 752166 w 778727"/>
              <a:gd name="connsiteY1" fmla="*/ 648928 h 2042650"/>
              <a:gd name="connsiteX2" fmla="*/ 0 w 778727"/>
              <a:gd name="connsiteY2" fmla="*/ 2042650 h 2042650"/>
            </a:gdLst>
            <a:ahLst/>
            <a:cxnLst>
              <a:cxn ang="0">
                <a:pos x="connsiteX0" y="connsiteY0"/>
              </a:cxn>
              <a:cxn ang="0">
                <a:pos x="connsiteX1" y="connsiteY1"/>
              </a:cxn>
              <a:cxn ang="0">
                <a:pos x="connsiteX2" y="connsiteY2"/>
              </a:cxn>
            </a:cxnLst>
            <a:rect l="l" t="t" r="r" b="b"/>
            <a:pathLst>
              <a:path w="778727" h="2042650">
                <a:moveTo>
                  <a:pt x="560437" y="0"/>
                </a:moveTo>
                <a:cubicBezTo>
                  <a:pt x="769373" y="229214"/>
                  <a:pt x="816077" y="377312"/>
                  <a:pt x="752166" y="648928"/>
                </a:cubicBezTo>
                <a:cubicBezTo>
                  <a:pt x="666134" y="920543"/>
                  <a:pt x="20894" y="1984886"/>
                  <a:pt x="0" y="2042650"/>
                </a:cubicBezTo>
              </a:path>
            </a:pathLst>
          </a:custGeom>
          <a:no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00000"/>
              </a:solidFill>
              <a:effectLst/>
              <a:uFillTx/>
            </a:endParaRPr>
          </a:p>
        </p:txBody>
      </p:sp>
      <p:sp>
        <p:nvSpPr>
          <p:cNvPr id="37" name="Freeform: Shape 36">
            <a:extLst>
              <a:ext uri="{FF2B5EF4-FFF2-40B4-BE49-F238E27FC236}">
                <a16:creationId xmlns:a16="http://schemas.microsoft.com/office/drawing/2014/main" id="{17878769-3200-4694-AAD3-59EA3146F154}"/>
              </a:ext>
            </a:extLst>
          </p:cNvPr>
          <p:cNvSpPr/>
          <p:nvPr/>
        </p:nvSpPr>
        <p:spPr>
          <a:xfrm>
            <a:off x="6252818" y="1445984"/>
            <a:ext cx="385546" cy="2145890"/>
          </a:xfrm>
          <a:custGeom>
            <a:avLst/>
            <a:gdLst>
              <a:gd name="connsiteX0" fmla="*/ 0 w 427903"/>
              <a:gd name="connsiteY0" fmla="*/ 0 h 545435"/>
              <a:gd name="connsiteX1" fmla="*/ 427704 w 427903"/>
              <a:gd name="connsiteY1" fmla="*/ 530942 h 545435"/>
              <a:gd name="connsiteX2" fmla="*/ 58994 w 427903"/>
              <a:gd name="connsiteY2" fmla="*/ 435077 h 545435"/>
              <a:gd name="connsiteX0" fmla="*/ 0 w 119672"/>
              <a:gd name="connsiteY0" fmla="*/ 0 h 435077"/>
              <a:gd name="connsiteX1" fmla="*/ 88491 w 119672"/>
              <a:gd name="connsiteY1" fmla="*/ 294968 h 435077"/>
              <a:gd name="connsiteX2" fmla="*/ 58994 w 119672"/>
              <a:gd name="connsiteY2" fmla="*/ 435077 h 435077"/>
              <a:gd name="connsiteX0" fmla="*/ 0 w 289053"/>
              <a:gd name="connsiteY0" fmla="*/ 0 h 538315"/>
              <a:gd name="connsiteX1" fmla="*/ 88491 w 289053"/>
              <a:gd name="connsiteY1" fmla="*/ 294968 h 538315"/>
              <a:gd name="connsiteX2" fmla="*/ 287594 w 289053"/>
              <a:gd name="connsiteY2" fmla="*/ 538315 h 538315"/>
              <a:gd name="connsiteX0" fmla="*/ 0 w 435958"/>
              <a:gd name="connsiteY0" fmla="*/ 0 h 545689"/>
              <a:gd name="connsiteX1" fmla="*/ 88491 w 435958"/>
              <a:gd name="connsiteY1" fmla="*/ 294968 h 545689"/>
              <a:gd name="connsiteX2" fmla="*/ 435078 w 435958"/>
              <a:gd name="connsiteY2" fmla="*/ 545689 h 545689"/>
              <a:gd name="connsiteX0" fmla="*/ 0 w 437623"/>
              <a:gd name="connsiteY0" fmla="*/ 0 h 545689"/>
              <a:gd name="connsiteX1" fmla="*/ 331839 w 437623"/>
              <a:gd name="connsiteY1" fmla="*/ 147484 h 545689"/>
              <a:gd name="connsiteX2" fmla="*/ 435078 w 437623"/>
              <a:gd name="connsiteY2" fmla="*/ 545689 h 545689"/>
              <a:gd name="connsiteX0" fmla="*/ 0 w 436640"/>
              <a:gd name="connsiteY0" fmla="*/ 0 h 545689"/>
              <a:gd name="connsiteX1" fmla="*/ 250723 w 436640"/>
              <a:gd name="connsiteY1" fmla="*/ 309716 h 545689"/>
              <a:gd name="connsiteX2" fmla="*/ 435078 w 436640"/>
              <a:gd name="connsiteY2" fmla="*/ 545689 h 545689"/>
              <a:gd name="connsiteX0" fmla="*/ 0 w 436100"/>
              <a:gd name="connsiteY0" fmla="*/ 0 h 545689"/>
              <a:gd name="connsiteX1" fmla="*/ 140110 w 436100"/>
              <a:gd name="connsiteY1" fmla="*/ 331838 h 545689"/>
              <a:gd name="connsiteX2" fmla="*/ 435078 w 436100"/>
              <a:gd name="connsiteY2" fmla="*/ 545689 h 545689"/>
              <a:gd name="connsiteX0" fmla="*/ 0 w 436100"/>
              <a:gd name="connsiteY0" fmla="*/ 0 h 545689"/>
              <a:gd name="connsiteX1" fmla="*/ 140110 w 436100"/>
              <a:gd name="connsiteY1" fmla="*/ 331838 h 545689"/>
              <a:gd name="connsiteX2" fmla="*/ 435078 w 436100"/>
              <a:gd name="connsiteY2" fmla="*/ 545689 h 545689"/>
              <a:gd name="connsiteX0" fmla="*/ 0 w 436800"/>
              <a:gd name="connsiteY0" fmla="*/ 0 h 545689"/>
              <a:gd name="connsiteX1" fmla="*/ 140110 w 436800"/>
              <a:gd name="connsiteY1" fmla="*/ 331838 h 545689"/>
              <a:gd name="connsiteX2" fmla="*/ 435078 w 436800"/>
              <a:gd name="connsiteY2" fmla="*/ 545689 h 545689"/>
              <a:gd name="connsiteX0" fmla="*/ 1631913 w 1647857"/>
              <a:gd name="connsiteY0" fmla="*/ 0 h 2558844"/>
              <a:gd name="connsiteX1" fmla="*/ 2217 w 1647857"/>
              <a:gd name="connsiteY1" fmla="*/ 2344993 h 2558844"/>
              <a:gd name="connsiteX2" fmla="*/ 297185 w 1647857"/>
              <a:gd name="connsiteY2" fmla="*/ 2558844 h 2558844"/>
              <a:gd name="connsiteX0" fmla="*/ 1334728 w 1371946"/>
              <a:gd name="connsiteY0" fmla="*/ 0 h 2558844"/>
              <a:gd name="connsiteX1" fmla="*/ 877528 w 1371946"/>
              <a:gd name="connsiteY1" fmla="*/ 1991032 h 2558844"/>
              <a:gd name="connsiteX2" fmla="*/ 0 w 1371946"/>
              <a:gd name="connsiteY2" fmla="*/ 2558844 h 2558844"/>
              <a:gd name="connsiteX0" fmla="*/ 619431 w 656649"/>
              <a:gd name="connsiteY0" fmla="*/ 0 h 2123767"/>
              <a:gd name="connsiteX1" fmla="*/ 162231 w 656649"/>
              <a:gd name="connsiteY1" fmla="*/ 1991032 h 2123767"/>
              <a:gd name="connsiteX2" fmla="*/ 0 w 656649"/>
              <a:gd name="connsiteY2" fmla="*/ 2123767 h 2123767"/>
              <a:gd name="connsiteX0" fmla="*/ 619431 w 775137"/>
              <a:gd name="connsiteY0" fmla="*/ 0 h 2123767"/>
              <a:gd name="connsiteX1" fmla="*/ 759541 w 775137"/>
              <a:gd name="connsiteY1" fmla="*/ 398206 h 2123767"/>
              <a:gd name="connsiteX2" fmla="*/ 0 w 775137"/>
              <a:gd name="connsiteY2" fmla="*/ 2123767 h 2123767"/>
              <a:gd name="connsiteX0" fmla="*/ 560437 w 717143"/>
              <a:gd name="connsiteY0" fmla="*/ 0 h 2042650"/>
              <a:gd name="connsiteX1" fmla="*/ 700547 w 717143"/>
              <a:gd name="connsiteY1" fmla="*/ 398206 h 2042650"/>
              <a:gd name="connsiteX2" fmla="*/ 0 w 717143"/>
              <a:gd name="connsiteY2" fmla="*/ 2042650 h 2042650"/>
              <a:gd name="connsiteX0" fmla="*/ 560437 w 717143"/>
              <a:gd name="connsiteY0" fmla="*/ 0 h 2042650"/>
              <a:gd name="connsiteX1" fmla="*/ 700547 w 717143"/>
              <a:gd name="connsiteY1" fmla="*/ 626806 h 2042650"/>
              <a:gd name="connsiteX2" fmla="*/ 0 w 717143"/>
              <a:gd name="connsiteY2" fmla="*/ 2042650 h 2042650"/>
              <a:gd name="connsiteX0" fmla="*/ 560437 w 726429"/>
              <a:gd name="connsiteY0" fmla="*/ 0 h 2042650"/>
              <a:gd name="connsiteX1" fmla="*/ 700547 w 726429"/>
              <a:gd name="connsiteY1" fmla="*/ 626806 h 2042650"/>
              <a:gd name="connsiteX2" fmla="*/ 0 w 726429"/>
              <a:gd name="connsiteY2" fmla="*/ 2042650 h 2042650"/>
              <a:gd name="connsiteX0" fmla="*/ 560437 w 726429"/>
              <a:gd name="connsiteY0" fmla="*/ 0 h 2042650"/>
              <a:gd name="connsiteX1" fmla="*/ 700547 w 726429"/>
              <a:gd name="connsiteY1" fmla="*/ 626806 h 2042650"/>
              <a:gd name="connsiteX2" fmla="*/ 0 w 726429"/>
              <a:gd name="connsiteY2" fmla="*/ 2042650 h 2042650"/>
              <a:gd name="connsiteX0" fmla="*/ 560437 w 805397"/>
              <a:gd name="connsiteY0" fmla="*/ 0 h 2042650"/>
              <a:gd name="connsiteX1" fmla="*/ 796411 w 805397"/>
              <a:gd name="connsiteY1" fmla="*/ 641555 h 2042650"/>
              <a:gd name="connsiteX2" fmla="*/ 0 w 805397"/>
              <a:gd name="connsiteY2" fmla="*/ 2042650 h 2042650"/>
              <a:gd name="connsiteX0" fmla="*/ 796412 w 897403"/>
              <a:gd name="connsiteY0" fmla="*/ 0 h 1946786"/>
              <a:gd name="connsiteX1" fmla="*/ 796411 w 897403"/>
              <a:gd name="connsiteY1" fmla="*/ 545691 h 1946786"/>
              <a:gd name="connsiteX2" fmla="*/ 0 w 897403"/>
              <a:gd name="connsiteY2" fmla="*/ 1946786 h 1946786"/>
              <a:gd name="connsiteX0" fmla="*/ 13231 w 213385"/>
              <a:gd name="connsiteY0" fmla="*/ 0 h 2160638"/>
              <a:gd name="connsiteX1" fmla="*/ 13230 w 213385"/>
              <a:gd name="connsiteY1" fmla="*/ 545691 h 2160638"/>
              <a:gd name="connsiteX2" fmla="*/ 212335 w 213385"/>
              <a:gd name="connsiteY2" fmla="*/ 2160638 h 2160638"/>
              <a:gd name="connsiteX0" fmla="*/ 345937 w 545543"/>
              <a:gd name="connsiteY0" fmla="*/ 0 h 2160638"/>
              <a:gd name="connsiteX1" fmla="*/ 6723 w 545543"/>
              <a:gd name="connsiteY1" fmla="*/ 1135627 h 2160638"/>
              <a:gd name="connsiteX2" fmla="*/ 545041 w 545543"/>
              <a:gd name="connsiteY2" fmla="*/ 2160638 h 2160638"/>
              <a:gd name="connsiteX0" fmla="*/ 185773 w 385546"/>
              <a:gd name="connsiteY0" fmla="*/ 0 h 2160638"/>
              <a:gd name="connsiteX1" fmla="*/ 8791 w 385546"/>
              <a:gd name="connsiteY1" fmla="*/ 1135627 h 2160638"/>
              <a:gd name="connsiteX2" fmla="*/ 384877 w 385546"/>
              <a:gd name="connsiteY2" fmla="*/ 2160638 h 2160638"/>
              <a:gd name="connsiteX0" fmla="*/ 23540 w 385546"/>
              <a:gd name="connsiteY0" fmla="*/ 0 h 2145890"/>
              <a:gd name="connsiteX1" fmla="*/ 8791 w 385546"/>
              <a:gd name="connsiteY1" fmla="*/ 1120879 h 2145890"/>
              <a:gd name="connsiteX2" fmla="*/ 384877 w 385546"/>
              <a:gd name="connsiteY2" fmla="*/ 2145890 h 2145890"/>
            </a:gdLst>
            <a:ahLst/>
            <a:cxnLst>
              <a:cxn ang="0">
                <a:pos x="connsiteX0" y="connsiteY0"/>
              </a:cxn>
              <a:cxn ang="0">
                <a:pos x="connsiteX1" y="connsiteY1"/>
              </a:cxn>
              <a:cxn ang="0">
                <a:pos x="connsiteX2" y="connsiteY2"/>
              </a:cxn>
            </a:cxnLst>
            <a:rect l="l" t="t" r="r" b="b"/>
            <a:pathLst>
              <a:path w="385546" h="2145890">
                <a:moveTo>
                  <a:pt x="23540" y="0"/>
                </a:moveTo>
                <a:cubicBezTo>
                  <a:pt x="232476" y="229214"/>
                  <a:pt x="43205" y="871385"/>
                  <a:pt x="8791" y="1120879"/>
                </a:cubicBezTo>
                <a:cubicBezTo>
                  <a:pt x="-69867" y="1399869"/>
                  <a:pt x="405771" y="2088126"/>
                  <a:pt x="384877" y="2145890"/>
                </a:cubicBezTo>
              </a:path>
            </a:pathLst>
          </a:custGeom>
          <a:no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00000"/>
              </a:solidFill>
              <a:effectLst/>
              <a:uFillTx/>
            </a:endParaRPr>
          </a:p>
        </p:txBody>
      </p:sp>
      <p:pic>
        <p:nvPicPr>
          <p:cNvPr id="2052" name="Picture 4" descr="NHS Wales">
            <a:extLst>
              <a:ext uri="{FF2B5EF4-FFF2-40B4-BE49-F238E27FC236}">
                <a16:creationId xmlns:a16="http://schemas.microsoft.com/office/drawing/2014/main" id="{69ECC67C-3C76-8ACD-1791-1D1FF1B1661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6663" t="21209" r="16333" b="23532"/>
          <a:stretch/>
        </p:blipFill>
        <p:spPr bwMode="auto">
          <a:xfrm>
            <a:off x="5872511" y="943517"/>
            <a:ext cx="1260837" cy="683213"/>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Swansea University logo | Swansea University | Flickr">
            <a:extLst>
              <a:ext uri="{FF2B5EF4-FFF2-40B4-BE49-F238E27FC236}">
                <a16:creationId xmlns:a16="http://schemas.microsoft.com/office/drawing/2014/main" id="{CCF499D7-55B5-F6DA-13F1-24A5EEBC96FC}"/>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735980" y="3704328"/>
            <a:ext cx="927190" cy="658793"/>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descr="Home | GOV.WALES">
            <a:extLst>
              <a:ext uri="{FF2B5EF4-FFF2-40B4-BE49-F238E27FC236}">
                <a16:creationId xmlns:a16="http://schemas.microsoft.com/office/drawing/2014/main" id="{F063575A-4065-C1DF-13B9-1A7C24B5BA88}"/>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904421" y="904171"/>
            <a:ext cx="773474" cy="911728"/>
          </a:xfrm>
          <a:prstGeom prst="rect">
            <a:avLst/>
          </a:prstGeom>
          <a:noFill/>
          <a:extLst>
            <a:ext uri="{909E8E84-426E-40DD-AFC4-6F175D3DCCD1}">
              <a14:hiddenFill xmlns:a14="http://schemas.microsoft.com/office/drawing/2010/main">
                <a:solidFill>
                  <a:srgbClr val="FFFFFF"/>
                </a:solidFill>
              </a14:hiddenFill>
            </a:ext>
          </a:extLst>
        </p:spPr>
      </p:pic>
      <p:sp>
        <p:nvSpPr>
          <p:cNvPr id="38" name="Freeform: Shape 37">
            <a:extLst>
              <a:ext uri="{FF2B5EF4-FFF2-40B4-BE49-F238E27FC236}">
                <a16:creationId xmlns:a16="http://schemas.microsoft.com/office/drawing/2014/main" id="{C0A09CE5-2184-B433-C5DA-87E45A8E159C}"/>
              </a:ext>
            </a:extLst>
          </p:cNvPr>
          <p:cNvSpPr/>
          <p:nvPr/>
        </p:nvSpPr>
        <p:spPr>
          <a:xfrm>
            <a:off x="7660251" y="3500925"/>
            <a:ext cx="811161" cy="184355"/>
          </a:xfrm>
          <a:custGeom>
            <a:avLst/>
            <a:gdLst>
              <a:gd name="connsiteX0" fmla="*/ 0 w 427903"/>
              <a:gd name="connsiteY0" fmla="*/ 0 h 545435"/>
              <a:gd name="connsiteX1" fmla="*/ 427704 w 427903"/>
              <a:gd name="connsiteY1" fmla="*/ 530942 h 545435"/>
              <a:gd name="connsiteX2" fmla="*/ 58994 w 427903"/>
              <a:gd name="connsiteY2" fmla="*/ 435077 h 545435"/>
              <a:gd name="connsiteX0" fmla="*/ 0 w 119672"/>
              <a:gd name="connsiteY0" fmla="*/ 0 h 435077"/>
              <a:gd name="connsiteX1" fmla="*/ 88491 w 119672"/>
              <a:gd name="connsiteY1" fmla="*/ 294968 h 435077"/>
              <a:gd name="connsiteX2" fmla="*/ 58994 w 119672"/>
              <a:gd name="connsiteY2" fmla="*/ 435077 h 435077"/>
              <a:gd name="connsiteX0" fmla="*/ 0 w 289053"/>
              <a:gd name="connsiteY0" fmla="*/ 0 h 538315"/>
              <a:gd name="connsiteX1" fmla="*/ 88491 w 289053"/>
              <a:gd name="connsiteY1" fmla="*/ 294968 h 538315"/>
              <a:gd name="connsiteX2" fmla="*/ 287594 w 289053"/>
              <a:gd name="connsiteY2" fmla="*/ 538315 h 538315"/>
              <a:gd name="connsiteX0" fmla="*/ 0 w 435958"/>
              <a:gd name="connsiteY0" fmla="*/ 0 h 545689"/>
              <a:gd name="connsiteX1" fmla="*/ 88491 w 435958"/>
              <a:gd name="connsiteY1" fmla="*/ 294968 h 545689"/>
              <a:gd name="connsiteX2" fmla="*/ 435078 w 435958"/>
              <a:gd name="connsiteY2" fmla="*/ 545689 h 545689"/>
              <a:gd name="connsiteX0" fmla="*/ 0 w 437623"/>
              <a:gd name="connsiteY0" fmla="*/ 0 h 545689"/>
              <a:gd name="connsiteX1" fmla="*/ 331839 w 437623"/>
              <a:gd name="connsiteY1" fmla="*/ 147484 h 545689"/>
              <a:gd name="connsiteX2" fmla="*/ 435078 w 437623"/>
              <a:gd name="connsiteY2" fmla="*/ 545689 h 545689"/>
              <a:gd name="connsiteX0" fmla="*/ 0 w 436640"/>
              <a:gd name="connsiteY0" fmla="*/ 0 h 545689"/>
              <a:gd name="connsiteX1" fmla="*/ 250723 w 436640"/>
              <a:gd name="connsiteY1" fmla="*/ 309716 h 545689"/>
              <a:gd name="connsiteX2" fmla="*/ 435078 w 436640"/>
              <a:gd name="connsiteY2" fmla="*/ 545689 h 545689"/>
              <a:gd name="connsiteX0" fmla="*/ 0 w 436100"/>
              <a:gd name="connsiteY0" fmla="*/ 0 h 545689"/>
              <a:gd name="connsiteX1" fmla="*/ 140110 w 436100"/>
              <a:gd name="connsiteY1" fmla="*/ 331838 h 545689"/>
              <a:gd name="connsiteX2" fmla="*/ 435078 w 436100"/>
              <a:gd name="connsiteY2" fmla="*/ 545689 h 545689"/>
              <a:gd name="connsiteX0" fmla="*/ 0 w 436100"/>
              <a:gd name="connsiteY0" fmla="*/ 0 h 545689"/>
              <a:gd name="connsiteX1" fmla="*/ 140110 w 436100"/>
              <a:gd name="connsiteY1" fmla="*/ 331838 h 545689"/>
              <a:gd name="connsiteX2" fmla="*/ 435078 w 436100"/>
              <a:gd name="connsiteY2" fmla="*/ 545689 h 545689"/>
              <a:gd name="connsiteX0" fmla="*/ 0 w 436800"/>
              <a:gd name="connsiteY0" fmla="*/ 0 h 545689"/>
              <a:gd name="connsiteX1" fmla="*/ 140110 w 436800"/>
              <a:gd name="connsiteY1" fmla="*/ 331838 h 545689"/>
              <a:gd name="connsiteX2" fmla="*/ 435078 w 436800"/>
              <a:gd name="connsiteY2" fmla="*/ 545689 h 545689"/>
              <a:gd name="connsiteX0" fmla="*/ 1631913 w 1647857"/>
              <a:gd name="connsiteY0" fmla="*/ 0 h 2558844"/>
              <a:gd name="connsiteX1" fmla="*/ 2217 w 1647857"/>
              <a:gd name="connsiteY1" fmla="*/ 2344993 h 2558844"/>
              <a:gd name="connsiteX2" fmla="*/ 297185 w 1647857"/>
              <a:gd name="connsiteY2" fmla="*/ 2558844 h 2558844"/>
              <a:gd name="connsiteX0" fmla="*/ 1334728 w 1371946"/>
              <a:gd name="connsiteY0" fmla="*/ 0 h 2558844"/>
              <a:gd name="connsiteX1" fmla="*/ 877528 w 1371946"/>
              <a:gd name="connsiteY1" fmla="*/ 1991032 h 2558844"/>
              <a:gd name="connsiteX2" fmla="*/ 0 w 1371946"/>
              <a:gd name="connsiteY2" fmla="*/ 2558844 h 2558844"/>
              <a:gd name="connsiteX0" fmla="*/ 619431 w 656649"/>
              <a:gd name="connsiteY0" fmla="*/ 0 h 2123767"/>
              <a:gd name="connsiteX1" fmla="*/ 162231 w 656649"/>
              <a:gd name="connsiteY1" fmla="*/ 1991032 h 2123767"/>
              <a:gd name="connsiteX2" fmla="*/ 0 w 656649"/>
              <a:gd name="connsiteY2" fmla="*/ 2123767 h 2123767"/>
              <a:gd name="connsiteX0" fmla="*/ 619431 w 775137"/>
              <a:gd name="connsiteY0" fmla="*/ 0 h 2123767"/>
              <a:gd name="connsiteX1" fmla="*/ 759541 w 775137"/>
              <a:gd name="connsiteY1" fmla="*/ 398206 h 2123767"/>
              <a:gd name="connsiteX2" fmla="*/ 0 w 775137"/>
              <a:gd name="connsiteY2" fmla="*/ 2123767 h 2123767"/>
              <a:gd name="connsiteX0" fmla="*/ 560437 w 717143"/>
              <a:gd name="connsiteY0" fmla="*/ 0 h 2042650"/>
              <a:gd name="connsiteX1" fmla="*/ 700547 w 717143"/>
              <a:gd name="connsiteY1" fmla="*/ 398206 h 2042650"/>
              <a:gd name="connsiteX2" fmla="*/ 0 w 717143"/>
              <a:gd name="connsiteY2" fmla="*/ 2042650 h 2042650"/>
              <a:gd name="connsiteX0" fmla="*/ 560437 w 717143"/>
              <a:gd name="connsiteY0" fmla="*/ 0 h 2042650"/>
              <a:gd name="connsiteX1" fmla="*/ 700547 w 717143"/>
              <a:gd name="connsiteY1" fmla="*/ 626806 h 2042650"/>
              <a:gd name="connsiteX2" fmla="*/ 0 w 717143"/>
              <a:gd name="connsiteY2" fmla="*/ 2042650 h 2042650"/>
              <a:gd name="connsiteX0" fmla="*/ 560437 w 726429"/>
              <a:gd name="connsiteY0" fmla="*/ 0 h 2042650"/>
              <a:gd name="connsiteX1" fmla="*/ 700547 w 726429"/>
              <a:gd name="connsiteY1" fmla="*/ 626806 h 2042650"/>
              <a:gd name="connsiteX2" fmla="*/ 0 w 726429"/>
              <a:gd name="connsiteY2" fmla="*/ 2042650 h 2042650"/>
              <a:gd name="connsiteX0" fmla="*/ 560437 w 726429"/>
              <a:gd name="connsiteY0" fmla="*/ 0 h 2042650"/>
              <a:gd name="connsiteX1" fmla="*/ 700547 w 726429"/>
              <a:gd name="connsiteY1" fmla="*/ 626806 h 2042650"/>
              <a:gd name="connsiteX2" fmla="*/ 0 w 726429"/>
              <a:gd name="connsiteY2" fmla="*/ 2042650 h 2042650"/>
              <a:gd name="connsiteX0" fmla="*/ 560437 w 805397"/>
              <a:gd name="connsiteY0" fmla="*/ 0 h 2042650"/>
              <a:gd name="connsiteX1" fmla="*/ 796411 w 805397"/>
              <a:gd name="connsiteY1" fmla="*/ 641555 h 2042650"/>
              <a:gd name="connsiteX2" fmla="*/ 0 w 805397"/>
              <a:gd name="connsiteY2" fmla="*/ 2042650 h 2042650"/>
              <a:gd name="connsiteX0" fmla="*/ 796412 w 897403"/>
              <a:gd name="connsiteY0" fmla="*/ 0 h 1946786"/>
              <a:gd name="connsiteX1" fmla="*/ 796411 w 897403"/>
              <a:gd name="connsiteY1" fmla="*/ 545691 h 1946786"/>
              <a:gd name="connsiteX2" fmla="*/ 0 w 897403"/>
              <a:gd name="connsiteY2" fmla="*/ 1946786 h 1946786"/>
              <a:gd name="connsiteX0" fmla="*/ 13231 w 213385"/>
              <a:gd name="connsiteY0" fmla="*/ 0 h 2160638"/>
              <a:gd name="connsiteX1" fmla="*/ 13230 w 213385"/>
              <a:gd name="connsiteY1" fmla="*/ 545691 h 2160638"/>
              <a:gd name="connsiteX2" fmla="*/ 212335 w 213385"/>
              <a:gd name="connsiteY2" fmla="*/ 2160638 h 2160638"/>
              <a:gd name="connsiteX0" fmla="*/ 345937 w 545543"/>
              <a:gd name="connsiteY0" fmla="*/ 0 h 2160638"/>
              <a:gd name="connsiteX1" fmla="*/ 6723 w 545543"/>
              <a:gd name="connsiteY1" fmla="*/ 1135627 h 2160638"/>
              <a:gd name="connsiteX2" fmla="*/ 545041 w 545543"/>
              <a:gd name="connsiteY2" fmla="*/ 2160638 h 2160638"/>
              <a:gd name="connsiteX0" fmla="*/ 185773 w 385546"/>
              <a:gd name="connsiteY0" fmla="*/ 0 h 2160638"/>
              <a:gd name="connsiteX1" fmla="*/ 8791 w 385546"/>
              <a:gd name="connsiteY1" fmla="*/ 1135627 h 2160638"/>
              <a:gd name="connsiteX2" fmla="*/ 384877 w 385546"/>
              <a:gd name="connsiteY2" fmla="*/ 2160638 h 2160638"/>
              <a:gd name="connsiteX0" fmla="*/ 1926083 w 1940750"/>
              <a:gd name="connsiteY0" fmla="*/ 814526 h 1057874"/>
              <a:gd name="connsiteX1" fmla="*/ 8791 w 1940750"/>
              <a:gd name="connsiteY1" fmla="*/ 32863 h 1057874"/>
              <a:gd name="connsiteX2" fmla="*/ 384877 w 1940750"/>
              <a:gd name="connsiteY2" fmla="*/ 1057874 h 1057874"/>
              <a:gd name="connsiteX0" fmla="*/ 1541206 w 1582691"/>
              <a:gd name="connsiteY0" fmla="*/ 0 h 261810"/>
              <a:gd name="connsiteX1" fmla="*/ 1069256 w 1582691"/>
              <a:gd name="connsiteY1" fmla="*/ 110615 h 261810"/>
              <a:gd name="connsiteX2" fmla="*/ 0 w 1582691"/>
              <a:gd name="connsiteY2" fmla="*/ 243348 h 261810"/>
              <a:gd name="connsiteX0" fmla="*/ 671051 w 712536"/>
              <a:gd name="connsiteY0" fmla="*/ 0 h 241448"/>
              <a:gd name="connsiteX1" fmla="*/ 199101 w 712536"/>
              <a:gd name="connsiteY1" fmla="*/ 110615 h 241448"/>
              <a:gd name="connsiteX2" fmla="*/ 0 w 712536"/>
              <a:gd name="connsiteY2" fmla="*/ 184355 h 241448"/>
              <a:gd name="connsiteX0" fmla="*/ 671051 w 726990"/>
              <a:gd name="connsiteY0" fmla="*/ 0 h 241448"/>
              <a:gd name="connsiteX1" fmla="*/ 199101 w 726990"/>
              <a:gd name="connsiteY1" fmla="*/ 110615 h 241448"/>
              <a:gd name="connsiteX2" fmla="*/ 0 w 726990"/>
              <a:gd name="connsiteY2" fmla="*/ 184355 h 241448"/>
              <a:gd name="connsiteX0" fmla="*/ 671051 w 726990"/>
              <a:gd name="connsiteY0" fmla="*/ 0 h 184355"/>
              <a:gd name="connsiteX1" fmla="*/ 199101 w 726990"/>
              <a:gd name="connsiteY1" fmla="*/ 110615 h 184355"/>
              <a:gd name="connsiteX2" fmla="*/ 0 w 726990"/>
              <a:gd name="connsiteY2" fmla="*/ 184355 h 184355"/>
              <a:gd name="connsiteX0" fmla="*/ 811161 w 856577"/>
              <a:gd name="connsiteY0" fmla="*/ 0 h 184355"/>
              <a:gd name="connsiteX1" fmla="*/ 199101 w 856577"/>
              <a:gd name="connsiteY1" fmla="*/ 110615 h 184355"/>
              <a:gd name="connsiteX2" fmla="*/ 0 w 856577"/>
              <a:gd name="connsiteY2" fmla="*/ 184355 h 184355"/>
              <a:gd name="connsiteX0" fmla="*/ 811161 w 811161"/>
              <a:gd name="connsiteY0" fmla="*/ 0 h 184355"/>
              <a:gd name="connsiteX1" fmla="*/ 199101 w 811161"/>
              <a:gd name="connsiteY1" fmla="*/ 110615 h 184355"/>
              <a:gd name="connsiteX2" fmla="*/ 0 w 811161"/>
              <a:gd name="connsiteY2" fmla="*/ 184355 h 184355"/>
            </a:gdLst>
            <a:ahLst/>
            <a:cxnLst>
              <a:cxn ang="0">
                <a:pos x="connsiteX0" y="connsiteY0"/>
              </a:cxn>
              <a:cxn ang="0">
                <a:pos x="connsiteX1" y="connsiteY1"/>
              </a:cxn>
              <a:cxn ang="0">
                <a:pos x="connsiteX2" y="connsiteY2"/>
              </a:cxn>
            </a:cxnLst>
            <a:rect l="l" t="t" r="r" b="b"/>
            <a:pathLst>
              <a:path w="811161" h="184355">
                <a:moveTo>
                  <a:pt x="811161" y="0"/>
                </a:moveTo>
                <a:cubicBezTo>
                  <a:pt x="644013" y="184969"/>
                  <a:pt x="454741" y="8605"/>
                  <a:pt x="199101" y="110615"/>
                </a:cubicBezTo>
                <a:cubicBezTo>
                  <a:pt x="-56538" y="227373"/>
                  <a:pt x="20894" y="126591"/>
                  <a:pt x="0" y="184355"/>
                </a:cubicBezTo>
              </a:path>
            </a:pathLst>
          </a:custGeom>
          <a:no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00000"/>
              </a:solidFill>
              <a:effectLst/>
              <a:uFillTx/>
            </a:endParaRPr>
          </a:p>
        </p:txBody>
      </p:sp>
      <p:sp>
        <p:nvSpPr>
          <p:cNvPr id="41" name="Freeform: Shape 40">
            <a:extLst>
              <a:ext uri="{FF2B5EF4-FFF2-40B4-BE49-F238E27FC236}">
                <a16:creationId xmlns:a16="http://schemas.microsoft.com/office/drawing/2014/main" id="{642C1FA4-1DB9-F489-18A8-4E8F55BCBED2}"/>
              </a:ext>
            </a:extLst>
          </p:cNvPr>
          <p:cNvSpPr/>
          <p:nvPr/>
        </p:nvSpPr>
        <p:spPr>
          <a:xfrm>
            <a:off x="7203051" y="4078400"/>
            <a:ext cx="544827" cy="287290"/>
          </a:xfrm>
          <a:custGeom>
            <a:avLst/>
            <a:gdLst>
              <a:gd name="connsiteX0" fmla="*/ 0 w 427903"/>
              <a:gd name="connsiteY0" fmla="*/ 0 h 545435"/>
              <a:gd name="connsiteX1" fmla="*/ 427704 w 427903"/>
              <a:gd name="connsiteY1" fmla="*/ 530942 h 545435"/>
              <a:gd name="connsiteX2" fmla="*/ 58994 w 427903"/>
              <a:gd name="connsiteY2" fmla="*/ 435077 h 545435"/>
              <a:gd name="connsiteX0" fmla="*/ 0 w 119672"/>
              <a:gd name="connsiteY0" fmla="*/ 0 h 435077"/>
              <a:gd name="connsiteX1" fmla="*/ 88491 w 119672"/>
              <a:gd name="connsiteY1" fmla="*/ 294968 h 435077"/>
              <a:gd name="connsiteX2" fmla="*/ 58994 w 119672"/>
              <a:gd name="connsiteY2" fmla="*/ 435077 h 435077"/>
              <a:gd name="connsiteX0" fmla="*/ 0 w 289053"/>
              <a:gd name="connsiteY0" fmla="*/ 0 h 538315"/>
              <a:gd name="connsiteX1" fmla="*/ 88491 w 289053"/>
              <a:gd name="connsiteY1" fmla="*/ 294968 h 538315"/>
              <a:gd name="connsiteX2" fmla="*/ 287594 w 289053"/>
              <a:gd name="connsiteY2" fmla="*/ 538315 h 538315"/>
              <a:gd name="connsiteX0" fmla="*/ 0 w 435958"/>
              <a:gd name="connsiteY0" fmla="*/ 0 h 545689"/>
              <a:gd name="connsiteX1" fmla="*/ 88491 w 435958"/>
              <a:gd name="connsiteY1" fmla="*/ 294968 h 545689"/>
              <a:gd name="connsiteX2" fmla="*/ 435078 w 435958"/>
              <a:gd name="connsiteY2" fmla="*/ 545689 h 545689"/>
              <a:gd name="connsiteX0" fmla="*/ 0 w 437623"/>
              <a:gd name="connsiteY0" fmla="*/ 0 h 545689"/>
              <a:gd name="connsiteX1" fmla="*/ 331839 w 437623"/>
              <a:gd name="connsiteY1" fmla="*/ 147484 h 545689"/>
              <a:gd name="connsiteX2" fmla="*/ 435078 w 437623"/>
              <a:gd name="connsiteY2" fmla="*/ 545689 h 545689"/>
              <a:gd name="connsiteX0" fmla="*/ 0 w 436640"/>
              <a:gd name="connsiteY0" fmla="*/ 0 h 545689"/>
              <a:gd name="connsiteX1" fmla="*/ 250723 w 436640"/>
              <a:gd name="connsiteY1" fmla="*/ 309716 h 545689"/>
              <a:gd name="connsiteX2" fmla="*/ 435078 w 436640"/>
              <a:gd name="connsiteY2" fmla="*/ 545689 h 545689"/>
              <a:gd name="connsiteX0" fmla="*/ 0 w 436100"/>
              <a:gd name="connsiteY0" fmla="*/ 0 h 545689"/>
              <a:gd name="connsiteX1" fmla="*/ 140110 w 436100"/>
              <a:gd name="connsiteY1" fmla="*/ 331838 h 545689"/>
              <a:gd name="connsiteX2" fmla="*/ 435078 w 436100"/>
              <a:gd name="connsiteY2" fmla="*/ 545689 h 545689"/>
              <a:gd name="connsiteX0" fmla="*/ 0 w 436100"/>
              <a:gd name="connsiteY0" fmla="*/ 0 h 545689"/>
              <a:gd name="connsiteX1" fmla="*/ 140110 w 436100"/>
              <a:gd name="connsiteY1" fmla="*/ 331838 h 545689"/>
              <a:gd name="connsiteX2" fmla="*/ 435078 w 436100"/>
              <a:gd name="connsiteY2" fmla="*/ 545689 h 545689"/>
              <a:gd name="connsiteX0" fmla="*/ 0 w 436800"/>
              <a:gd name="connsiteY0" fmla="*/ 0 h 545689"/>
              <a:gd name="connsiteX1" fmla="*/ 140110 w 436800"/>
              <a:gd name="connsiteY1" fmla="*/ 331838 h 545689"/>
              <a:gd name="connsiteX2" fmla="*/ 435078 w 436800"/>
              <a:gd name="connsiteY2" fmla="*/ 545689 h 545689"/>
              <a:gd name="connsiteX0" fmla="*/ 1631913 w 1647857"/>
              <a:gd name="connsiteY0" fmla="*/ 0 h 2558844"/>
              <a:gd name="connsiteX1" fmla="*/ 2217 w 1647857"/>
              <a:gd name="connsiteY1" fmla="*/ 2344993 h 2558844"/>
              <a:gd name="connsiteX2" fmla="*/ 297185 w 1647857"/>
              <a:gd name="connsiteY2" fmla="*/ 2558844 h 2558844"/>
              <a:gd name="connsiteX0" fmla="*/ 1334728 w 1371946"/>
              <a:gd name="connsiteY0" fmla="*/ 0 h 2558844"/>
              <a:gd name="connsiteX1" fmla="*/ 877528 w 1371946"/>
              <a:gd name="connsiteY1" fmla="*/ 1991032 h 2558844"/>
              <a:gd name="connsiteX2" fmla="*/ 0 w 1371946"/>
              <a:gd name="connsiteY2" fmla="*/ 2558844 h 2558844"/>
              <a:gd name="connsiteX0" fmla="*/ 619431 w 656649"/>
              <a:gd name="connsiteY0" fmla="*/ 0 h 2123767"/>
              <a:gd name="connsiteX1" fmla="*/ 162231 w 656649"/>
              <a:gd name="connsiteY1" fmla="*/ 1991032 h 2123767"/>
              <a:gd name="connsiteX2" fmla="*/ 0 w 656649"/>
              <a:gd name="connsiteY2" fmla="*/ 2123767 h 2123767"/>
              <a:gd name="connsiteX0" fmla="*/ 619431 w 775137"/>
              <a:gd name="connsiteY0" fmla="*/ 0 h 2123767"/>
              <a:gd name="connsiteX1" fmla="*/ 759541 w 775137"/>
              <a:gd name="connsiteY1" fmla="*/ 398206 h 2123767"/>
              <a:gd name="connsiteX2" fmla="*/ 0 w 775137"/>
              <a:gd name="connsiteY2" fmla="*/ 2123767 h 2123767"/>
              <a:gd name="connsiteX0" fmla="*/ 560437 w 717143"/>
              <a:gd name="connsiteY0" fmla="*/ 0 h 2042650"/>
              <a:gd name="connsiteX1" fmla="*/ 700547 w 717143"/>
              <a:gd name="connsiteY1" fmla="*/ 398206 h 2042650"/>
              <a:gd name="connsiteX2" fmla="*/ 0 w 717143"/>
              <a:gd name="connsiteY2" fmla="*/ 2042650 h 2042650"/>
              <a:gd name="connsiteX0" fmla="*/ 560437 w 717143"/>
              <a:gd name="connsiteY0" fmla="*/ 0 h 2042650"/>
              <a:gd name="connsiteX1" fmla="*/ 700547 w 717143"/>
              <a:gd name="connsiteY1" fmla="*/ 626806 h 2042650"/>
              <a:gd name="connsiteX2" fmla="*/ 0 w 717143"/>
              <a:gd name="connsiteY2" fmla="*/ 2042650 h 2042650"/>
              <a:gd name="connsiteX0" fmla="*/ 560437 w 726429"/>
              <a:gd name="connsiteY0" fmla="*/ 0 h 2042650"/>
              <a:gd name="connsiteX1" fmla="*/ 700547 w 726429"/>
              <a:gd name="connsiteY1" fmla="*/ 626806 h 2042650"/>
              <a:gd name="connsiteX2" fmla="*/ 0 w 726429"/>
              <a:gd name="connsiteY2" fmla="*/ 2042650 h 2042650"/>
              <a:gd name="connsiteX0" fmla="*/ 560437 w 726429"/>
              <a:gd name="connsiteY0" fmla="*/ 0 h 2042650"/>
              <a:gd name="connsiteX1" fmla="*/ 700547 w 726429"/>
              <a:gd name="connsiteY1" fmla="*/ 626806 h 2042650"/>
              <a:gd name="connsiteX2" fmla="*/ 0 w 726429"/>
              <a:gd name="connsiteY2" fmla="*/ 2042650 h 2042650"/>
              <a:gd name="connsiteX0" fmla="*/ 560437 w 805397"/>
              <a:gd name="connsiteY0" fmla="*/ 0 h 2042650"/>
              <a:gd name="connsiteX1" fmla="*/ 796411 w 805397"/>
              <a:gd name="connsiteY1" fmla="*/ 641555 h 2042650"/>
              <a:gd name="connsiteX2" fmla="*/ 0 w 805397"/>
              <a:gd name="connsiteY2" fmla="*/ 2042650 h 2042650"/>
              <a:gd name="connsiteX0" fmla="*/ 796412 w 897403"/>
              <a:gd name="connsiteY0" fmla="*/ 0 h 1946786"/>
              <a:gd name="connsiteX1" fmla="*/ 796411 w 897403"/>
              <a:gd name="connsiteY1" fmla="*/ 545691 h 1946786"/>
              <a:gd name="connsiteX2" fmla="*/ 0 w 897403"/>
              <a:gd name="connsiteY2" fmla="*/ 1946786 h 1946786"/>
              <a:gd name="connsiteX0" fmla="*/ 13231 w 213385"/>
              <a:gd name="connsiteY0" fmla="*/ 0 h 2160638"/>
              <a:gd name="connsiteX1" fmla="*/ 13230 w 213385"/>
              <a:gd name="connsiteY1" fmla="*/ 545691 h 2160638"/>
              <a:gd name="connsiteX2" fmla="*/ 212335 w 213385"/>
              <a:gd name="connsiteY2" fmla="*/ 2160638 h 2160638"/>
              <a:gd name="connsiteX0" fmla="*/ 345937 w 545543"/>
              <a:gd name="connsiteY0" fmla="*/ 0 h 2160638"/>
              <a:gd name="connsiteX1" fmla="*/ 6723 w 545543"/>
              <a:gd name="connsiteY1" fmla="*/ 1135627 h 2160638"/>
              <a:gd name="connsiteX2" fmla="*/ 545041 w 545543"/>
              <a:gd name="connsiteY2" fmla="*/ 2160638 h 2160638"/>
              <a:gd name="connsiteX0" fmla="*/ 185773 w 385546"/>
              <a:gd name="connsiteY0" fmla="*/ 0 h 2160638"/>
              <a:gd name="connsiteX1" fmla="*/ 8791 w 385546"/>
              <a:gd name="connsiteY1" fmla="*/ 1135627 h 2160638"/>
              <a:gd name="connsiteX2" fmla="*/ 384877 w 385546"/>
              <a:gd name="connsiteY2" fmla="*/ 2160638 h 2160638"/>
              <a:gd name="connsiteX0" fmla="*/ 1926083 w 1940750"/>
              <a:gd name="connsiteY0" fmla="*/ 814526 h 1057874"/>
              <a:gd name="connsiteX1" fmla="*/ 8791 w 1940750"/>
              <a:gd name="connsiteY1" fmla="*/ 32863 h 1057874"/>
              <a:gd name="connsiteX2" fmla="*/ 384877 w 1940750"/>
              <a:gd name="connsiteY2" fmla="*/ 1057874 h 1057874"/>
              <a:gd name="connsiteX0" fmla="*/ 1541206 w 1582691"/>
              <a:gd name="connsiteY0" fmla="*/ 0 h 261810"/>
              <a:gd name="connsiteX1" fmla="*/ 1069256 w 1582691"/>
              <a:gd name="connsiteY1" fmla="*/ 110615 h 261810"/>
              <a:gd name="connsiteX2" fmla="*/ 0 w 1582691"/>
              <a:gd name="connsiteY2" fmla="*/ 243348 h 261810"/>
              <a:gd name="connsiteX0" fmla="*/ 671051 w 712536"/>
              <a:gd name="connsiteY0" fmla="*/ 0 h 241448"/>
              <a:gd name="connsiteX1" fmla="*/ 199101 w 712536"/>
              <a:gd name="connsiteY1" fmla="*/ 110615 h 241448"/>
              <a:gd name="connsiteX2" fmla="*/ 0 w 712536"/>
              <a:gd name="connsiteY2" fmla="*/ 184355 h 241448"/>
              <a:gd name="connsiteX0" fmla="*/ 671051 w 726990"/>
              <a:gd name="connsiteY0" fmla="*/ 0 h 241448"/>
              <a:gd name="connsiteX1" fmla="*/ 199101 w 726990"/>
              <a:gd name="connsiteY1" fmla="*/ 110615 h 241448"/>
              <a:gd name="connsiteX2" fmla="*/ 0 w 726990"/>
              <a:gd name="connsiteY2" fmla="*/ 184355 h 241448"/>
              <a:gd name="connsiteX0" fmla="*/ 671051 w 726990"/>
              <a:gd name="connsiteY0" fmla="*/ 0 h 184355"/>
              <a:gd name="connsiteX1" fmla="*/ 199101 w 726990"/>
              <a:gd name="connsiteY1" fmla="*/ 110615 h 184355"/>
              <a:gd name="connsiteX2" fmla="*/ 0 w 726990"/>
              <a:gd name="connsiteY2" fmla="*/ 184355 h 184355"/>
              <a:gd name="connsiteX0" fmla="*/ 811161 w 856577"/>
              <a:gd name="connsiteY0" fmla="*/ 0 h 184355"/>
              <a:gd name="connsiteX1" fmla="*/ 199101 w 856577"/>
              <a:gd name="connsiteY1" fmla="*/ 110615 h 184355"/>
              <a:gd name="connsiteX2" fmla="*/ 0 w 856577"/>
              <a:gd name="connsiteY2" fmla="*/ 184355 h 184355"/>
              <a:gd name="connsiteX0" fmla="*/ 811161 w 811161"/>
              <a:gd name="connsiteY0" fmla="*/ 0 h 184355"/>
              <a:gd name="connsiteX1" fmla="*/ 199101 w 811161"/>
              <a:gd name="connsiteY1" fmla="*/ 110615 h 184355"/>
              <a:gd name="connsiteX2" fmla="*/ 0 w 811161"/>
              <a:gd name="connsiteY2" fmla="*/ 184355 h 184355"/>
              <a:gd name="connsiteX0" fmla="*/ 882983 w 882983"/>
              <a:gd name="connsiteY0" fmla="*/ 437723 h 468454"/>
              <a:gd name="connsiteX1" fmla="*/ 199101 w 882983"/>
              <a:gd name="connsiteY1" fmla="*/ 10022 h 468454"/>
              <a:gd name="connsiteX2" fmla="*/ 0 w 882983"/>
              <a:gd name="connsiteY2" fmla="*/ 83762 h 468454"/>
              <a:gd name="connsiteX0" fmla="*/ 1792707 w 1792707"/>
              <a:gd name="connsiteY0" fmla="*/ 437723 h 468454"/>
              <a:gd name="connsiteX1" fmla="*/ 1108825 w 1792707"/>
              <a:gd name="connsiteY1" fmla="*/ 10022 h 468454"/>
              <a:gd name="connsiteX2" fmla="*/ 0 w 1792707"/>
              <a:gd name="connsiteY2" fmla="*/ 260743 h 468454"/>
              <a:gd name="connsiteX0" fmla="*/ 1792707 w 1792707"/>
              <a:gd name="connsiteY0" fmla="*/ 182879 h 253236"/>
              <a:gd name="connsiteX1" fmla="*/ 845483 w 1792707"/>
              <a:gd name="connsiteY1" fmla="*/ 219752 h 253236"/>
              <a:gd name="connsiteX2" fmla="*/ 0 w 1792707"/>
              <a:gd name="connsiteY2" fmla="*/ 5899 h 253236"/>
              <a:gd name="connsiteX0" fmla="*/ 1792707 w 1792707"/>
              <a:gd name="connsiteY0" fmla="*/ 182879 h 282536"/>
              <a:gd name="connsiteX1" fmla="*/ 845483 w 1792707"/>
              <a:gd name="connsiteY1" fmla="*/ 219752 h 282536"/>
              <a:gd name="connsiteX2" fmla="*/ 0 w 1792707"/>
              <a:gd name="connsiteY2" fmla="*/ 5899 h 282536"/>
              <a:gd name="connsiteX0" fmla="*/ 1792707 w 1792707"/>
              <a:gd name="connsiteY0" fmla="*/ 186610 h 286267"/>
              <a:gd name="connsiteX1" fmla="*/ 845483 w 1792707"/>
              <a:gd name="connsiteY1" fmla="*/ 223483 h 286267"/>
              <a:gd name="connsiteX2" fmla="*/ 0 w 1792707"/>
              <a:gd name="connsiteY2" fmla="*/ 9630 h 286267"/>
              <a:gd name="connsiteX0" fmla="*/ 1792707 w 1792707"/>
              <a:gd name="connsiteY0" fmla="*/ 186610 h 300444"/>
              <a:gd name="connsiteX1" fmla="*/ 845483 w 1792707"/>
              <a:gd name="connsiteY1" fmla="*/ 223483 h 300444"/>
              <a:gd name="connsiteX2" fmla="*/ 0 w 1792707"/>
              <a:gd name="connsiteY2" fmla="*/ 9630 h 300444"/>
              <a:gd name="connsiteX0" fmla="*/ 1792707 w 1792707"/>
              <a:gd name="connsiteY0" fmla="*/ 186610 h 283167"/>
              <a:gd name="connsiteX1" fmla="*/ 845483 w 1792707"/>
              <a:gd name="connsiteY1" fmla="*/ 223483 h 283167"/>
              <a:gd name="connsiteX2" fmla="*/ 0 w 1792707"/>
              <a:gd name="connsiteY2" fmla="*/ 9630 h 283167"/>
              <a:gd name="connsiteX0" fmla="*/ 1792707 w 1792707"/>
              <a:gd name="connsiteY0" fmla="*/ 188554 h 266228"/>
              <a:gd name="connsiteX1" fmla="*/ 653964 w 1792707"/>
              <a:gd name="connsiteY1" fmla="*/ 181182 h 266228"/>
              <a:gd name="connsiteX2" fmla="*/ 0 w 1792707"/>
              <a:gd name="connsiteY2" fmla="*/ 11574 h 266228"/>
              <a:gd name="connsiteX0" fmla="*/ 1768767 w 1768767"/>
              <a:gd name="connsiteY0" fmla="*/ 209616 h 287290"/>
              <a:gd name="connsiteX1" fmla="*/ 630024 w 1768767"/>
              <a:gd name="connsiteY1" fmla="*/ 202244 h 287290"/>
              <a:gd name="connsiteX2" fmla="*/ 0 w 1768767"/>
              <a:gd name="connsiteY2" fmla="*/ 10514 h 287290"/>
            </a:gdLst>
            <a:ahLst/>
            <a:cxnLst>
              <a:cxn ang="0">
                <a:pos x="connsiteX0" y="connsiteY0"/>
              </a:cxn>
              <a:cxn ang="0">
                <a:pos x="connsiteX1" y="connsiteY1"/>
              </a:cxn>
              <a:cxn ang="0">
                <a:pos x="connsiteX2" y="connsiteY2"/>
              </a:cxn>
            </a:cxnLst>
            <a:rect l="l" t="t" r="r" b="b"/>
            <a:pathLst>
              <a:path w="1768767" h="287290">
                <a:moveTo>
                  <a:pt x="1768767" y="209616"/>
                </a:moveTo>
                <a:cubicBezTo>
                  <a:pt x="1290396" y="350340"/>
                  <a:pt x="1101123" y="269842"/>
                  <a:pt x="630024" y="202244"/>
                </a:cubicBezTo>
                <a:cubicBezTo>
                  <a:pt x="182864" y="149395"/>
                  <a:pt x="20894" y="-47250"/>
                  <a:pt x="0" y="10514"/>
                </a:cubicBezTo>
              </a:path>
            </a:pathLst>
          </a:custGeom>
          <a:no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00000"/>
              </a:solidFill>
              <a:effectLst/>
              <a:uFillTx/>
            </a:endParaRPr>
          </a:p>
        </p:txBody>
      </p:sp>
      <p:sp>
        <p:nvSpPr>
          <p:cNvPr id="42" name="Title 1">
            <a:extLst>
              <a:ext uri="{FF2B5EF4-FFF2-40B4-BE49-F238E27FC236}">
                <a16:creationId xmlns:a16="http://schemas.microsoft.com/office/drawing/2014/main" id="{BDBF125F-0E37-76BC-F3F6-396671E737E6}"/>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a:solidFill>
                  <a:srgbClr val="1F355E"/>
                </a:solidFill>
                <a:latin typeface="Arial Black" panose="020B0A04020102020204" pitchFamily="34" charset="0"/>
                <a:cs typeface="Arial" panose="020B0604020202020204" pitchFamily="34" charset="0"/>
              </a:rPr>
              <a:t>Working together with our partners	</a:t>
            </a:r>
          </a:p>
        </p:txBody>
      </p:sp>
      <p:sp>
        <p:nvSpPr>
          <p:cNvPr id="3" name="Freeform: Shape 2">
            <a:extLst>
              <a:ext uri="{FF2B5EF4-FFF2-40B4-BE49-F238E27FC236}">
                <a16:creationId xmlns:a16="http://schemas.microsoft.com/office/drawing/2014/main" id="{6C905DF4-8D22-44B3-64B9-840B650AC036}"/>
              </a:ext>
            </a:extLst>
          </p:cNvPr>
          <p:cNvSpPr/>
          <p:nvPr/>
        </p:nvSpPr>
        <p:spPr>
          <a:xfrm>
            <a:off x="7404769" y="832074"/>
            <a:ext cx="342415" cy="2610464"/>
          </a:xfrm>
          <a:custGeom>
            <a:avLst/>
            <a:gdLst>
              <a:gd name="connsiteX0" fmla="*/ 0 w 427903"/>
              <a:gd name="connsiteY0" fmla="*/ 0 h 545435"/>
              <a:gd name="connsiteX1" fmla="*/ 427704 w 427903"/>
              <a:gd name="connsiteY1" fmla="*/ 530942 h 545435"/>
              <a:gd name="connsiteX2" fmla="*/ 58994 w 427903"/>
              <a:gd name="connsiteY2" fmla="*/ 435077 h 545435"/>
              <a:gd name="connsiteX0" fmla="*/ 0 w 119672"/>
              <a:gd name="connsiteY0" fmla="*/ 0 h 435077"/>
              <a:gd name="connsiteX1" fmla="*/ 88491 w 119672"/>
              <a:gd name="connsiteY1" fmla="*/ 294968 h 435077"/>
              <a:gd name="connsiteX2" fmla="*/ 58994 w 119672"/>
              <a:gd name="connsiteY2" fmla="*/ 435077 h 435077"/>
              <a:gd name="connsiteX0" fmla="*/ 0 w 289053"/>
              <a:gd name="connsiteY0" fmla="*/ 0 h 538315"/>
              <a:gd name="connsiteX1" fmla="*/ 88491 w 289053"/>
              <a:gd name="connsiteY1" fmla="*/ 294968 h 538315"/>
              <a:gd name="connsiteX2" fmla="*/ 287594 w 289053"/>
              <a:gd name="connsiteY2" fmla="*/ 538315 h 538315"/>
              <a:gd name="connsiteX0" fmla="*/ 0 w 435958"/>
              <a:gd name="connsiteY0" fmla="*/ 0 h 545689"/>
              <a:gd name="connsiteX1" fmla="*/ 88491 w 435958"/>
              <a:gd name="connsiteY1" fmla="*/ 294968 h 545689"/>
              <a:gd name="connsiteX2" fmla="*/ 435078 w 435958"/>
              <a:gd name="connsiteY2" fmla="*/ 545689 h 545689"/>
              <a:gd name="connsiteX0" fmla="*/ 0 w 437623"/>
              <a:gd name="connsiteY0" fmla="*/ 0 h 545689"/>
              <a:gd name="connsiteX1" fmla="*/ 331839 w 437623"/>
              <a:gd name="connsiteY1" fmla="*/ 147484 h 545689"/>
              <a:gd name="connsiteX2" fmla="*/ 435078 w 437623"/>
              <a:gd name="connsiteY2" fmla="*/ 545689 h 545689"/>
              <a:gd name="connsiteX0" fmla="*/ 0 w 436640"/>
              <a:gd name="connsiteY0" fmla="*/ 0 h 545689"/>
              <a:gd name="connsiteX1" fmla="*/ 250723 w 436640"/>
              <a:gd name="connsiteY1" fmla="*/ 309716 h 545689"/>
              <a:gd name="connsiteX2" fmla="*/ 435078 w 436640"/>
              <a:gd name="connsiteY2" fmla="*/ 545689 h 545689"/>
              <a:gd name="connsiteX0" fmla="*/ 0 w 436100"/>
              <a:gd name="connsiteY0" fmla="*/ 0 h 545689"/>
              <a:gd name="connsiteX1" fmla="*/ 140110 w 436100"/>
              <a:gd name="connsiteY1" fmla="*/ 331838 h 545689"/>
              <a:gd name="connsiteX2" fmla="*/ 435078 w 436100"/>
              <a:gd name="connsiteY2" fmla="*/ 545689 h 545689"/>
              <a:gd name="connsiteX0" fmla="*/ 0 w 436100"/>
              <a:gd name="connsiteY0" fmla="*/ 0 h 545689"/>
              <a:gd name="connsiteX1" fmla="*/ 140110 w 436100"/>
              <a:gd name="connsiteY1" fmla="*/ 331838 h 545689"/>
              <a:gd name="connsiteX2" fmla="*/ 435078 w 436100"/>
              <a:gd name="connsiteY2" fmla="*/ 545689 h 545689"/>
              <a:gd name="connsiteX0" fmla="*/ 0 w 436800"/>
              <a:gd name="connsiteY0" fmla="*/ 0 h 545689"/>
              <a:gd name="connsiteX1" fmla="*/ 140110 w 436800"/>
              <a:gd name="connsiteY1" fmla="*/ 331838 h 545689"/>
              <a:gd name="connsiteX2" fmla="*/ 435078 w 436800"/>
              <a:gd name="connsiteY2" fmla="*/ 545689 h 545689"/>
              <a:gd name="connsiteX0" fmla="*/ 1631913 w 1647857"/>
              <a:gd name="connsiteY0" fmla="*/ 0 h 2558844"/>
              <a:gd name="connsiteX1" fmla="*/ 2217 w 1647857"/>
              <a:gd name="connsiteY1" fmla="*/ 2344993 h 2558844"/>
              <a:gd name="connsiteX2" fmla="*/ 297185 w 1647857"/>
              <a:gd name="connsiteY2" fmla="*/ 2558844 h 2558844"/>
              <a:gd name="connsiteX0" fmla="*/ 1334728 w 1371946"/>
              <a:gd name="connsiteY0" fmla="*/ 0 h 2558844"/>
              <a:gd name="connsiteX1" fmla="*/ 877528 w 1371946"/>
              <a:gd name="connsiteY1" fmla="*/ 1991032 h 2558844"/>
              <a:gd name="connsiteX2" fmla="*/ 0 w 1371946"/>
              <a:gd name="connsiteY2" fmla="*/ 2558844 h 2558844"/>
              <a:gd name="connsiteX0" fmla="*/ 619431 w 656649"/>
              <a:gd name="connsiteY0" fmla="*/ 0 h 2123767"/>
              <a:gd name="connsiteX1" fmla="*/ 162231 w 656649"/>
              <a:gd name="connsiteY1" fmla="*/ 1991032 h 2123767"/>
              <a:gd name="connsiteX2" fmla="*/ 0 w 656649"/>
              <a:gd name="connsiteY2" fmla="*/ 2123767 h 2123767"/>
              <a:gd name="connsiteX0" fmla="*/ 619431 w 775137"/>
              <a:gd name="connsiteY0" fmla="*/ 0 h 2123767"/>
              <a:gd name="connsiteX1" fmla="*/ 759541 w 775137"/>
              <a:gd name="connsiteY1" fmla="*/ 398206 h 2123767"/>
              <a:gd name="connsiteX2" fmla="*/ 0 w 775137"/>
              <a:gd name="connsiteY2" fmla="*/ 2123767 h 2123767"/>
              <a:gd name="connsiteX0" fmla="*/ 560437 w 717143"/>
              <a:gd name="connsiteY0" fmla="*/ 0 h 2042650"/>
              <a:gd name="connsiteX1" fmla="*/ 700547 w 717143"/>
              <a:gd name="connsiteY1" fmla="*/ 398206 h 2042650"/>
              <a:gd name="connsiteX2" fmla="*/ 0 w 717143"/>
              <a:gd name="connsiteY2" fmla="*/ 2042650 h 2042650"/>
              <a:gd name="connsiteX0" fmla="*/ 560437 w 717143"/>
              <a:gd name="connsiteY0" fmla="*/ 0 h 2042650"/>
              <a:gd name="connsiteX1" fmla="*/ 700547 w 717143"/>
              <a:gd name="connsiteY1" fmla="*/ 626806 h 2042650"/>
              <a:gd name="connsiteX2" fmla="*/ 0 w 717143"/>
              <a:gd name="connsiteY2" fmla="*/ 2042650 h 2042650"/>
              <a:gd name="connsiteX0" fmla="*/ 560437 w 726429"/>
              <a:gd name="connsiteY0" fmla="*/ 0 h 2042650"/>
              <a:gd name="connsiteX1" fmla="*/ 700547 w 726429"/>
              <a:gd name="connsiteY1" fmla="*/ 626806 h 2042650"/>
              <a:gd name="connsiteX2" fmla="*/ 0 w 726429"/>
              <a:gd name="connsiteY2" fmla="*/ 2042650 h 2042650"/>
              <a:gd name="connsiteX0" fmla="*/ 560437 w 726429"/>
              <a:gd name="connsiteY0" fmla="*/ 0 h 2042650"/>
              <a:gd name="connsiteX1" fmla="*/ 700547 w 726429"/>
              <a:gd name="connsiteY1" fmla="*/ 626806 h 2042650"/>
              <a:gd name="connsiteX2" fmla="*/ 0 w 726429"/>
              <a:gd name="connsiteY2" fmla="*/ 2042650 h 2042650"/>
              <a:gd name="connsiteX0" fmla="*/ 560437 w 805397"/>
              <a:gd name="connsiteY0" fmla="*/ 0 h 2042650"/>
              <a:gd name="connsiteX1" fmla="*/ 796411 w 805397"/>
              <a:gd name="connsiteY1" fmla="*/ 641555 h 2042650"/>
              <a:gd name="connsiteX2" fmla="*/ 0 w 805397"/>
              <a:gd name="connsiteY2" fmla="*/ 2042650 h 2042650"/>
              <a:gd name="connsiteX0" fmla="*/ 796412 w 897403"/>
              <a:gd name="connsiteY0" fmla="*/ 0 h 1946786"/>
              <a:gd name="connsiteX1" fmla="*/ 796411 w 897403"/>
              <a:gd name="connsiteY1" fmla="*/ 545691 h 1946786"/>
              <a:gd name="connsiteX2" fmla="*/ 0 w 897403"/>
              <a:gd name="connsiteY2" fmla="*/ 1946786 h 1946786"/>
              <a:gd name="connsiteX0" fmla="*/ 13231 w 213385"/>
              <a:gd name="connsiteY0" fmla="*/ 0 h 2160638"/>
              <a:gd name="connsiteX1" fmla="*/ 13230 w 213385"/>
              <a:gd name="connsiteY1" fmla="*/ 545691 h 2160638"/>
              <a:gd name="connsiteX2" fmla="*/ 212335 w 213385"/>
              <a:gd name="connsiteY2" fmla="*/ 2160638 h 2160638"/>
              <a:gd name="connsiteX0" fmla="*/ 345937 w 545543"/>
              <a:gd name="connsiteY0" fmla="*/ 0 h 2160638"/>
              <a:gd name="connsiteX1" fmla="*/ 6723 w 545543"/>
              <a:gd name="connsiteY1" fmla="*/ 1135627 h 2160638"/>
              <a:gd name="connsiteX2" fmla="*/ 545041 w 545543"/>
              <a:gd name="connsiteY2" fmla="*/ 2160638 h 2160638"/>
              <a:gd name="connsiteX0" fmla="*/ 185773 w 385546"/>
              <a:gd name="connsiteY0" fmla="*/ 0 h 2160638"/>
              <a:gd name="connsiteX1" fmla="*/ 8791 w 385546"/>
              <a:gd name="connsiteY1" fmla="*/ 1135627 h 2160638"/>
              <a:gd name="connsiteX2" fmla="*/ 384877 w 385546"/>
              <a:gd name="connsiteY2" fmla="*/ 2160638 h 2160638"/>
              <a:gd name="connsiteX0" fmla="*/ 488115 w 529218"/>
              <a:gd name="connsiteY0" fmla="*/ 0 h 2735825"/>
              <a:gd name="connsiteX1" fmla="*/ 8791 w 529218"/>
              <a:gd name="connsiteY1" fmla="*/ 1710814 h 2735825"/>
              <a:gd name="connsiteX2" fmla="*/ 384877 w 529218"/>
              <a:gd name="connsiteY2" fmla="*/ 2735825 h 2735825"/>
              <a:gd name="connsiteX0" fmla="*/ 107347 w 191666"/>
              <a:gd name="connsiteY0" fmla="*/ 0 h 2735825"/>
              <a:gd name="connsiteX1" fmla="*/ 40978 w 191666"/>
              <a:gd name="connsiteY1" fmla="*/ 1143001 h 2735825"/>
              <a:gd name="connsiteX2" fmla="*/ 4109 w 191666"/>
              <a:gd name="connsiteY2" fmla="*/ 2735825 h 2735825"/>
              <a:gd name="connsiteX0" fmla="*/ 250722 w 335041"/>
              <a:gd name="connsiteY0" fmla="*/ 0 h 2529348"/>
              <a:gd name="connsiteX1" fmla="*/ 184353 w 335041"/>
              <a:gd name="connsiteY1" fmla="*/ 1143001 h 2529348"/>
              <a:gd name="connsiteX2" fmla="*/ 0 w 335041"/>
              <a:gd name="connsiteY2" fmla="*/ 2529348 h 2529348"/>
              <a:gd name="connsiteX0" fmla="*/ 258096 w 342415"/>
              <a:gd name="connsiteY0" fmla="*/ 0 h 2610464"/>
              <a:gd name="connsiteX1" fmla="*/ 191727 w 342415"/>
              <a:gd name="connsiteY1" fmla="*/ 1143001 h 2610464"/>
              <a:gd name="connsiteX2" fmla="*/ 0 w 342415"/>
              <a:gd name="connsiteY2" fmla="*/ 2610464 h 2610464"/>
            </a:gdLst>
            <a:ahLst/>
            <a:cxnLst>
              <a:cxn ang="0">
                <a:pos x="connsiteX0" y="connsiteY0"/>
              </a:cxn>
              <a:cxn ang="0">
                <a:pos x="connsiteX1" y="connsiteY1"/>
              </a:cxn>
              <a:cxn ang="0">
                <a:pos x="connsiteX2" y="connsiteY2"/>
              </a:cxn>
            </a:cxnLst>
            <a:rect l="l" t="t" r="r" b="b"/>
            <a:pathLst>
              <a:path w="342415" h="2610464">
                <a:moveTo>
                  <a:pt x="258096" y="0"/>
                </a:moveTo>
                <a:cubicBezTo>
                  <a:pt x="467032" y="229214"/>
                  <a:pt x="226141" y="893507"/>
                  <a:pt x="191727" y="1143001"/>
                </a:cubicBezTo>
                <a:cubicBezTo>
                  <a:pt x="113069" y="1421991"/>
                  <a:pt x="20894" y="2552700"/>
                  <a:pt x="0" y="2610464"/>
                </a:cubicBezTo>
              </a:path>
            </a:pathLst>
          </a:custGeom>
          <a:no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00000"/>
              </a:solidFill>
              <a:effectLst/>
              <a:uFillTx/>
            </a:endParaRPr>
          </a:p>
        </p:txBody>
      </p:sp>
      <p:pic>
        <p:nvPicPr>
          <p:cNvPr id="1026" name="Picture 2" descr="Digital Inclusion Alliance Wales (@DIAWales) / X">
            <a:extLst>
              <a:ext uri="{FF2B5EF4-FFF2-40B4-BE49-F238E27FC236}">
                <a16:creationId xmlns:a16="http://schemas.microsoft.com/office/drawing/2014/main" id="{141C70B2-EB39-6357-AFB4-31D20CDDC5B6}"/>
              </a:ext>
            </a:extLst>
          </p:cNvP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t="26728" b="28146"/>
          <a:stretch/>
        </p:blipFill>
        <p:spPr bwMode="auto">
          <a:xfrm>
            <a:off x="6476606" y="234571"/>
            <a:ext cx="1393371" cy="628770"/>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Home">
            <a:extLst>
              <a:ext uri="{FF2B5EF4-FFF2-40B4-BE49-F238E27FC236}">
                <a16:creationId xmlns:a16="http://schemas.microsoft.com/office/drawing/2014/main" id="{9B1E7FD2-C6CA-6734-C2D8-97F14C3A5406}"/>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9593" t="25791" r="6734" b="24414"/>
          <a:stretch/>
        </p:blipFill>
        <p:spPr bwMode="auto">
          <a:xfrm>
            <a:off x="6745914" y="2505370"/>
            <a:ext cx="1073403" cy="638805"/>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The West Glamorgan Regional Partnership - Swansea Bay University Health  Board">
            <a:extLst>
              <a:ext uri="{FF2B5EF4-FFF2-40B4-BE49-F238E27FC236}">
                <a16:creationId xmlns:a16="http://schemas.microsoft.com/office/drawing/2014/main" id="{BA9AE5CA-09E0-2C4C-A82C-C6CD0BE1A57A}"/>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693804" y="1795692"/>
            <a:ext cx="2022127" cy="628771"/>
          </a:xfrm>
          <a:prstGeom prst="rect">
            <a:avLst/>
          </a:prstGeom>
          <a:noFill/>
          <a:extLst>
            <a:ext uri="{909E8E84-426E-40DD-AFC4-6F175D3DCCD1}">
              <a14:hiddenFill xmlns:a14="http://schemas.microsoft.com/office/drawing/2010/main">
                <a:solidFill>
                  <a:srgbClr val="FFFFFF"/>
                </a:solidFill>
              </a14:hiddenFill>
            </a:ext>
          </a:extLst>
        </p:spPr>
      </p:pic>
      <p:pic>
        <p:nvPicPr>
          <p:cNvPr id="2064" name="Picture 16" descr="SAIL Databank - HDR UK">
            <a:extLst>
              <a:ext uri="{FF2B5EF4-FFF2-40B4-BE49-F238E27FC236}">
                <a16:creationId xmlns:a16="http://schemas.microsoft.com/office/drawing/2014/main" id="{54C67C0A-C4EE-48B8-D450-9A999BE4DBC5}"/>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901087" y="2997324"/>
            <a:ext cx="1056955" cy="50408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ywel Dda University Health Board">
            <a:extLst>
              <a:ext uri="{FF2B5EF4-FFF2-40B4-BE49-F238E27FC236}">
                <a16:creationId xmlns:a16="http://schemas.microsoft.com/office/drawing/2014/main" id="{50615F9F-1911-30A9-EFB1-458AFB246DB1}"/>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213907" y="2980788"/>
            <a:ext cx="1480458" cy="376026"/>
          </a:xfrm>
          <a:prstGeom prst="rect">
            <a:avLst/>
          </a:prstGeom>
          <a:noFill/>
          <a:extLst>
            <a:ext uri="{909E8E84-426E-40DD-AFC4-6F175D3DCCD1}">
              <a14:hiddenFill xmlns:a14="http://schemas.microsoft.com/office/drawing/2010/main">
                <a:solidFill>
                  <a:srgbClr val="FFFFFF"/>
                </a:solidFill>
              </a14:hiddenFill>
            </a:ext>
          </a:extLst>
        </p:spPr>
      </p:pic>
      <p:sp>
        <p:nvSpPr>
          <p:cNvPr id="27" name="Freeform: Shape 26">
            <a:extLst>
              <a:ext uri="{FF2B5EF4-FFF2-40B4-BE49-F238E27FC236}">
                <a16:creationId xmlns:a16="http://schemas.microsoft.com/office/drawing/2014/main" id="{F2E89CDD-8E4A-5A04-5652-052B02993814}"/>
              </a:ext>
            </a:extLst>
          </p:cNvPr>
          <p:cNvSpPr/>
          <p:nvPr/>
        </p:nvSpPr>
        <p:spPr>
          <a:xfrm>
            <a:off x="6190320" y="4078400"/>
            <a:ext cx="674776" cy="330177"/>
          </a:xfrm>
          <a:custGeom>
            <a:avLst/>
            <a:gdLst>
              <a:gd name="connsiteX0" fmla="*/ 0 w 427903"/>
              <a:gd name="connsiteY0" fmla="*/ 0 h 545435"/>
              <a:gd name="connsiteX1" fmla="*/ 427704 w 427903"/>
              <a:gd name="connsiteY1" fmla="*/ 530942 h 545435"/>
              <a:gd name="connsiteX2" fmla="*/ 58994 w 427903"/>
              <a:gd name="connsiteY2" fmla="*/ 435077 h 545435"/>
              <a:gd name="connsiteX0" fmla="*/ 0 w 119672"/>
              <a:gd name="connsiteY0" fmla="*/ 0 h 435077"/>
              <a:gd name="connsiteX1" fmla="*/ 88491 w 119672"/>
              <a:gd name="connsiteY1" fmla="*/ 294968 h 435077"/>
              <a:gd name="connsiteX2" fmla="*/ 58994 w 119672"/>
              <a:gd name="connsiteY2" fmla="*/ 435077 h 435077"/>
              <a:gd name="connsiteX0" fmla="*/ 0 w 289053"/>
              <a:gd name="connsiteY0" fmla="*/ 0 h 538315"/>
              <a:gd name="connsiteX1" fmla="*/ 88491 w 289053"/>
              <a:gd name="connsiteY1" fmla="*/ 294968 h 538315"/>
              <a:gd name="connsiteX2" fmla="*/ 287594 w 289053"/>
              <a:gd name="connsiteY2" fmla="*/ 538315 h 538315"/>
              <a:gd name="connsiteX0" fmla="*/ 0 w 435958"/>
              <a:gd name="connsiteY0" fmla="*/ 0 h 545689"/>
              <a:gd name="connsiteX1" fmla="*/ 88491 w 435958"/>
              <a:gd name="connsiteY1" fmla="*/ 294968 h 545689"/>
              <a:gd name="connsiteX2" fmla="*/ 435078 w 435958"/>
              <a:gd name="connsiteY2" fmla="*/ 545689 h 545689"/>
              <a:gd name="connsiteX0" fmla="*/ 0 w 437623"/>
              <a:gd name="connsiteY0" fmla="*/ 0 h 545689"/>
              <a:gd name="connsiteX1" fmla="*/ 331839 w 437623"/>
              <a:gd name="connsiteY1" fmla="*/ 147484 h 545689"/>
              <a:gd name="connsiteX2" fmla="*/ 435078 w 437623"/>
              <a:gd name="connsiteY2" fmla="*/ 545689 h 545689"/>
              <a:gd name="connsiteX0" fmla="*/ 0 w 436640"/>
              <a:gd name="connsiteY0" fmla="*/ 0 h 545689"/>
              <a:gd name="connsiteX1" fmla="*/ 250723 w 436640"/>
              <a:gd name="connsiteY1" fmla="*/ 309716 h 545689"/>
              <a:gd name="connsiteX2" fmla="*/ 435078 w 436640"/>
              <a:gd name="connsiteY2" fmla="*/ 545689 h 545689"/>
              <a:gd name="connsiteX0" fmla="*/ 0 w 436100"/>
              <a:gd name="connsiteY0" fmla="*/ 0 h 545689"/>
              <a:gd name="connsiteX1" fmla="*/ 140110 w 436100"/>
              <a:gd name="connsiteY1" fmla="*/ 331838 h 545689"/>
              <a:gd name="connsiteX2" fmla="*/ 435078 w 436100"/>
              <a:gd name="connsiteY2" fmla="*/ 545689 h 545689"/>
              <a:gd name="connsiteX0" fmla="*/ 0 w 436100"/>
              <a:gd name="connsiteY0" fmla="*/ 0 h 545689"/>
              <a:gd name="connsiteX1" fmla="*/ 140110 w 436100"/>
              <a:gd name="connsiteY1" fmla="*/ 331838 h 545689"/>
              <a:gd name="connsiteX2" fmla="*/ 435078 w 436100"/>
              <a:gd name="connsiteY2" fmla="*/ 545689 h 545689"/>
              <a:gd name="connsiteX0" fmla="*/ 0 w 436800"/>
              <a:gd name="connsiteY0" fmla="*/ 0 h 545689"/>
              <a:gd name="connsiteX1" fmla="*/ 140110 w 436800"/>
              <a:gd name="connsiteY1" fmla="*/ 331838 h 545689"/>
              <a:gd name="connsiteX2" fmla="*/ 435078 w 436800"/>
              <a:gd name="connsiteY2" fmla="*/ 545689 h 545689"/>
              <a:gd name="connsiteX0" fmla="*/ 0 w 601900"/>
              <a:gd name="connsiteY0" fmla="*/ 472951 h 513201"/>
              <a:gd name="connsiteX1" fmla="*/ 305210 w 601900"/>
              <a:gd name="connsiteY1" fmla="*/ 17389 h 513201"/>
              <a:gd name="connsiteX2" fmla="*/ 600178 w 601900"/>
              <a:gd name="connsiteY2" fmla="*/ 231240 h 513201"/>
              <a:gd name="connsiteX0" fmla="*/ 0 w 603335"/>
              <a:gd name="connsiteY0" fmla="*/ 245732 h 414778"/>
              <a:gd name="connsiteX1" fmla="*/ 394110 w 603335"/>
              <a:gd name="connsiteY1" fmla="*/ 393420 h 414778"/>
              <a:gd name="connsiteX2" fmla="*/ 600178 w 603335"/>
              <a:gd name="connsiteY2" fmla="*/ 4021 h 414778"/>
              <a:gd name="connsiteX0" fmla="*/ 0 w 628135"/>
              <a:gd name="connsiteY0" fmla="*/ 88367 h 263979"/>
              <a:gd name="connsiteX1" fmla="*/ 394110 w 628135"/>
              <a:gd name="connsiteY1" fmla="*/ 236055 h 263979"/>
              <a:gd name="connsiteX2" fmla="*/ 625578 w 628135"/>
              <a:gd name="connsiteY2" fmla="*/ 5406 h 263979"/>
              <a:gd name="connsiteX0" fmla="*/ 0 w 628135"/>
              <a:gd name="connsiteY0" fmla="*/ 88367 h 263979"/>
              <a:gd name="connsiteX1" fmla="*/ 394110 w 628135"/>
              <a:gd name="connsiteY1" fmla="*/ 236055 h 263979"/>
              <a:gd name="connsiteX2" fmla="*/ 625578 w 628135"/>
              <a:gd name="connsiteY2" fmla="*/ 5406 h 263979"/>
              <a:gd name="connsiteX0" fmla="*/ 0 w 629091"/>
              <a:gd name="connsiteY0" fmla="*/ 93576 h 257973"/>
              <a:gd name="connsiteX1" fmla="*/ 394110 w 629091"/>
              <a:gd name="connsiteY1" fmla="*/ 241264 h 257973"/>
              <a:gd name="connsiteX2" fmla="*/ 625578 w 629091"/>
              <a:gd name="connsiteY2" fmla="*/ 10615 h 257973"/>
              <a:gd name="connsiteX0" fmla="*/ 0 w 630611"/>
              <a:gd name="connsiteY0" fmla="*/ 91920 h 288870"/>
              <a:gd name="connsiteX1" fmla="*/ 425860 w 630611"/>
              <a:gd name="connsiteY1" fmla="*/ 284058 h 288870"/>
              <a:gd name="connsiteX2" fmla="*/ 625578 w 630611"/>
              <a:gd name="connsiteY2" fmla="*/ 8959 h 288870"/>
              <a:gd name="connsiteX0" fmla="*/ 0 w 630611"/>
              <a:gd name="connsiteY0" fmla="*/ 91920 h 284058"/>
              <a:gd name="connsiteX1" fmla="*/ 425860 w 630611"/>
              <a:gd name="connsiteY1" fmla="*/ 284058 h 284058"/>
              <a:gd name="connsiteX2" fmla="*/ 625578 w 630611"/>
              <a:gd name="connsiteY2" fmla="*/ 8959 h 284058"/>
              <a:gd name="connsiteX0" fmla="*/ 0 w 630243"/>
              <a:gd name="connsiteY0" fmla="*/ 92535 h 284673"/>
              <a:gd name="connsiteX1" fmla="*/ 425860 w 630243"/>
              <a:gd name="connsiteY1" fmla="*/ 284673 h 284673"/>
              <a:gd name="connsiteX2" fmla="*/ 625578 w 630243"/>
              <a:gd name="connsiteY2" fmla="*/ 9574 h 284673"/>
              <a:gd name="connsiteX0" fmla="*/ 0 w 630243"/>
              <a:gd name="connsiteY0" fmla="*/ 92535 h 284673"/>
              <a:gd name="connsiteX1" fmla="*/ 425860 w 630243"/>
              <a:gd name="connsiteY1" fmla="*/ 284673 h 284673"/>
              <a:gd name="connsiteX2" fmla="*/ 625578 w 630243"/>
              <a:gd name="connsiteY2" fmla="*/ 9574 h 284673"/>
            </a:gdLst>
            <a:ahLst/>
            <a:cxnLst>
              <a:cxn ang="0">
                <a:pos x="connsiteX0" y="connsiteY0"/>
              </a:cxn>
              <a:cxn ang="0">
                <a:pos x="connsiteX1" y="connsiteY1"/>
              </a:cxn>
              <a:cxn ang="0">
                <a:pos x="connsiteX2" y="connsiteY2"/>
              </a:cxn>
            </a:cxnLst>
            <a:rect l="l" t="t" r="r" b="b"/>
            <a:pathLst>
              <a:path w="630243" h="284673">
                <a:moveTo>
                  <a:pt x="0" y="92535"/>
                </a:moveTo>
                <a:cubicBezTo>
                  <a:pt x="234336" y="283649"/>
                  <a:pt x="229011" y="271768"/>
                  <a:pt x="425860" y="284673"/>
                </a:cubicBezTo>
                <a:cubicBezTo>
                  <a:pt x="600178" y="169553"/>
                  <a:pt x="646472" y="-48190"/>
                  <a:pt x="625578" y="9574"/>
                </a:cubicBezTo>
              </a:path>
            </a:pathLst>
          </a:custGeom>
          <a:no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00000"/>
              </a:solidFill>
              <a:effectLst/>
              <a:uFillTx/>
            </a:endParaRPr>
          </a:p>
        </p:txBody>
      </p:sp>
      <p:pic>
        <p:nvPicPr>
          <p:cNvPr id="2062" name="Picture 14" descr="City and County of Swansea Council - Wikipedia">
            <a:extLst>
              <a:ext uri="{FF2B5EF4-FFF2-40B4-BE49-F238E27FC236}">
                <a16:creationId xmlns:a16="http://schemas.microsoft.com/office/drawing/2014/main" id="{211018ED-E6D6-79C6-895C-20EB39A8C720}"/>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5475023" y="3540237"/>
            <a:ext cx="776046" cy="914760"/>
          </a:xfrm>
          <a:prstGeom prst="rect">
            <a:avLst/>
          </a:prstGeom>
          <a:noFill/>
          <a:extLst>
            <a:ext uri="{909E8E84-426E-40DD-AFC4-6F175D3DCCD1}">
              <a14:hiddenFill xmlns:a14="http://schemas.microsoft.com/office/drawing/2010/main">
                <a:solidFill>
                  <a:srgbClr val="FFFFFF"/>
                </a:solidFill>
              </a14:hiddenFill>
            </a:ext>
          </a:extLst>
        </p:spPr>
      </p:pic>
      <p:sp>
        <p:nvSpPr>
          <p:cNvPr id="5" name="Footer Placeholder 3">
            <a:extLst>
              <a:ext uri="{FF2B5EF4-FFF2-40B4-BE49-F238E27FC236}">
                <a16:creationId xmlns:a16="http://schemas.microsoft.com/office/drawing/2014/main" id="{CF95506B-2417-2E7F-7923-8D9D501288FD}"/>
              </a:ext>
            </a:extLst>
          </p:cNvPr>
          <p:cNvSpPr txBox="1">
            <a:spLocks/>
          </p:cNvSpPr>
          <p:nvPr/>
        </p:nvSpPr>
        <p:spPr>
          <a:xfrm>
            <a:off x="1956320" y="4628996"/>
            <a:ext cx="5039902" cy="332455"/>
          </a:xfrm>
          <a:prstGeom prst="rect">
            <a:avLst/>
          </a:prstGeom>
        </p:spPr>
        <p:txBody>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r>
              <a:rPr lang="en-GB" sz="1800">
                <a:solidFill>
                  <a:srgbClr val="1F355E"/>
                </a:solidFill>
                <a:latin typeface="Arial Black" panose="020B0A04020102020204" pitchFamily="34" charset="0"/>
              </a:rPr>
              <a:t>Digitally Enabling The One Bay Way</a:t>
            </a:r>
          </a:p>
        </p:txBody>
      </p:sp>
      <p:grpSp>
        <p:nvGrpSpPr>
          <p:cNvPr id="33" name="Group 32">
            <a:extLst>
              <a:ext uri="{FF2B5EF4-FFF2-40B4-BE49-F238E27FC236}">
                <a16:creationId xmlns:a16="http://schemas.microsoft.com/office/drawing/2014/main" id="{F57E8557-F2C1-4524-1091-E31561BE1118}"/>
              </a:ext>
            </a:extLst>
          </p:cNvPr>
          <p:cNvGrpSpPr/>
          <p:nvPr/>
        </p:nvGrpSpPr>
        <p:grpSpPr>
          <a:xfrm>
            <a:off x="-1" y="-5787"/>
            <a:ext cx="9143998" cy="165595"/>
            <a:chOff x="374266" y="2474302"/>
            <a:chExt cx="13719657" cy="820603"/>
          </a:xfrm>
        </p:grpSpPr>
        <p:sp>
          <p:nvSpPr>
            <p:cNvPr id="22" name="Arrow: Pentagon 21">
              <a:extLst>
                <a:ext uri="{FF2B5EF4-FFF2-40B4-BE49-F238E27FC236}">
                  <a16:creationId xmlns:a16="http://schemas.microsoft.com/office/drawing/2014/main" id="{5F97D592-007E-0200-13CE-07FAD9F0B802}"/>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26" name="Arrow: Chevron 25">
              <a:extLst>
                <a:ext uri="{FF2B5EF4-FFF2-40B4-BE49-F238E27FC236}">
                  <a16:creationId xmlns:a16="http://schemas.microsoft.com/office/drawing/2014/main" id="{C3356D84-9E52-6596-4EB4-E0A3EBA4DBD5}"/>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28" name="Arrow: Chevron 27">
              <a:extLst>
                <a:ext uri="{FF2B5EF4-FFF2-40B4-BE49-F238E27FC236}">
                  <a16:creationId xmlns:a16="http://schemas.microsoft.com/office/drawing/2014/main" id="{989E75FA-7814-06F9-1F56-26E53DA5B4CD}"/>
                </a:ext>
              </a:extLst>
            </p:cNvPr>
            <p:cNvSpPr/>
            <p:nvPr/>
          </p:nvSpPr>
          <p:spPr>
            <a:xfrm>
              <a:off x="4851732" y="2474302"/>
              <a:ext cx="2697135" cy="820603"/>
            </a:xfrm>
            <a:prstGeom prst="chevron">
              <a:avLst/>
            </a:prstGeom>
            <a:solidFill>
              <a:schemeClr val="accent4"/>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29" name="Arrow: Chevron 28">
              <a:extLst>
                <a:ext uri="{FF2B5EF4-FFF2-40B4-BE49-F238E27FC236}">
                  <a16:creationId xmlns:a16="http://schemas.microsoft.com/office/drawing/2014/main" id="{CBFDF466-A6F1-924B-0463-A28B1837F34F}"/>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31" name="Arrow: Chevron 30">
              <a:extLst>
                <a:ext uri="{FF2B5EF4-FFF2-40B4-BE49-F238E27FC236}">
                  <a16:creationId xmlns:a16="http://schemas.microsoft.com/office/drawing/2014/main" id="{7E9C18E9-4984-8099-99DC-9BBED15515BA}"/>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The Digital Enablers</a:t>
              </a:r>
              <a:endParaRPr lang="en-GB" sz="800" b="0" kern="1200">
                <a:latin typeface="Arial" panose="020B0604020202020204" pitchFamily="34" charset="0"/>
                <a:cs typeface="Arial" panose="020B0604020202020204" pitchFamily="34" charset="0"/>
              </a:endParaRPr>
            </a:p>
          </p:txBody>
        </p:sp>
        <p:sp>
          <p:nvSpPr>
            <p:cNvPr id="32" name="Arrow: Chevron 31">
              <a:extLst>
                <a:ext uri="{FF2B5EF4-FFF2-40B4-BE49-F238E27FC236}">
                  <a16:creationId xmlns:a16="http://schemas.microsoft.com/office/drawing/2014/main" id="{5F304062-AD24-DF5B-C543-B751271902D9}"/>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endParaRPr lang="en-GB" sz="800" b="0" kern="120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4058558946"/>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32856CEB-BC76-DAA6-798C-89CF54BD2F3D}"/>
              </a:ext>
            </a:extLst>
          </p:cNvPr>
          <p:cNvSpPr/>
          <p:nvPr/>
        </p:nvSpPr>
        <p:spPr>
          <a:xfrm>
            <a:off x="4572000" y="611195"/>
            <a:ext cx="4448558" cy="2492077"/>
          </a:xfrm>
          <a:prstGeom prst="roundRect">
            <a:avLst>
              <a:gd name="adj" fmla="val 10552"/>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prstClr val="black"/>
              </a:solidFill>
              <a:effectLst/>
              <a:uLnTx/>
              <a:uFillTx/>
              <a:latin typeface="Helvetica Neue Medium"/>
              <a:ea typeface="+mn-ea"/>
              <a:cs typeface="+mn-cs"/>
              <a:sym typeface="Helvetica Neue Medium"/>
            </a:endParaRPr>
          </a:p>
        </p:txBody>
      </p:sp>
      <p:sp>
        <p:nvSpPr>
          <p:cNvPr id="17" name="Oval 16">
            <a:extLst>
              <a:ext uri="{FF2B5EF4-FFF2-40B4-BE49-F238E27FC236}">
                <a16:creationId xmlns:a16="http://schemas.microsoft.com/office/drawing/2014/main" id="{E97798EA-D9E4-ED96-285A-D25476D2F3A7}"/>
              </a:ext>
            </a:extLst>
          </p:cNvPr>
          <p:cNvSpPr/>
          <p:nvPr/>
        </p:nvSpPr>
        <p:spPr>
          <a:xfrm>
            <a:off x="5397419" y="1483424"/>
            <a:ext cx="1593424" cy="1531018"/>
          </a:xfrm>
          <a:prstGeom prst="ellipse">
            <a:avLst/>
          </a:prstGeom>
          <a:solidFill>
            <a:schemeClr val="accent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Only  </a:t>
            </a:r>
          </a:p>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3600" b="1"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36%</a:t>
            </a:r>
          </a:p>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105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of the &gt;75s </a:t>
            </a:r>
          </a:p>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105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have basic </a:t>
            </a:r>
          </a:p>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105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digital skills </a:t>
            </a:r>
            <a:endParaRPr kumimoji="0" lang="en-GB" sz="105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5" name="Oval 14">
            <a:extLst>
              <a:ext uri="{FF2B5EF4-FFF2-40B4-BE49-F238E27FC236}">
                <a16:creationId xmlns:a16="http://schemas.microsoft.com/office/drawing/2014/main" id="{541337B5-DA8F-AC63-5706-6E1CD0C5CF09}"/>
              </a:ext>
            </a:extLst>
          </p:cNvPr>
          <p:cNvSpPr/>
          <p:nvPr/>
        </p:nvSpPr>
        <p:spPr>
          <a:xfrm>
            <a:off x="4514358" y="394086"/>
            <a:ext cx="1593424" cy="1531018"/>
          </a:xfrm>
          <a:prstGeom prst="ellipse">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3600" b="1"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27%</a:t>
            </a:r>
          </a:p>
          <a:p>
            <a:pPr marL="0" marR="0" lvl="0" indent="0" algn="ctr" defTabSz="825500" rtl="0" eaLnBrk="1" fontAlgn="auto" latinLnBrk="0" hangingPunct="0">
              <a:lnSpc>
                <a:spcPct val="100000"/>
              </a:lnSpc>
              <a:spcBef>
                <a:spcPts val="0"/>
              </a:spcBef>
              <a:spcAft>
                <a:spcPts val="0"/>
              </a:spcAft>
              <a:buClrTx/>
              <a:buSzTx/>
              <a:buFontTx/>
              <a:buNone/>
              <a:tabLst/>
              <a:defRPr/>
            </a:pPr>
            <a:r>
              <a:rPr lang="en-US" sz="1050" b="0">
                <a:solidFill>
                  <a:prstClr val="white"/>
                </a:solidFill>
                <a:latin typeface="Arial" panose="020B0604020202020204" pitchFamily="34" charset="0"/>
                <a:ea typeface="+mn-ea"/>
                <a:cs typeface="Arial" panose="020B0604020202020204" pitchFamily="34" charset="0"/>
                <a:sym typeface="Helvetica Neue Medium"/>
              </a:rPr>
              <a:t>of people don’t demonstrate the skills required to complete basic</a:t>
            </a:r>
            <a:r>
              <a:rPr kumimoji="0" lang="en-US" sz="105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 digital tasks </a:t>
            </a:r>
            <a:endParaRPr kumimoji="0" lang="en-GB" sz="105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9" name="Oval 18">
            <a:extLst>
              <a:ext uri="{FF2B5EF4-FFF2-40B4-BE49-F238E27FC236}">
                <a16:creationId xmlns:a16="http://schemas.microsoft.com/office/drawing/2014/main" id="{06A3862A-8FAF-3A81-3ED0-68B112B003AB}"/>
              </a:ext>
            </a:extLst>
          </p:cNvPr>
          <p:cNvSpPr/>
          <p:nvPr/>
        </p:nvSpPr>
        <p:spPr>
          <a:xfrm>
            <a:off x="6234897" y="566990"/>
            <a:ext cx="1593424" cy="1531018"/>
          </a:xfrm>
          <a:prstGeom prst="ellipse">
            <a:avLst/>
          </a:prstGeom>
          <a:solidFill>
            <a:schemeClr val="accent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  </a:t>
            </a:r>
            <a:r>
              <a:rPr kumimoji="0" lang="en-US" sz="3600" b="1"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19%</a:t>
            </a:r>
          </a:p>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105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of people with disabilities do not personally use the internet </a:t>
            </a:r>
            <a:endParaRPr kumimoji="0" lang="en-GB" sz="105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p:txBody>
      </p:sp>
      <p:sp>
        <p:nvSpPr>
          <p:cNvPr id="20" name="Oval 19">
            <a:extLst>
              <a:ext uri="{FF2B5EF4-FFF2-40B4-BE49-F238E27FC236}">
                <a16:creationId xmlns:a16="http://schemas.microsoft.com/office/drawing/2014/main" id="{52D97BC8-7386-73D1-A49E-3223E5F67774}"/>
              </a:ext>
            </a:extLst>
          </p:cNvPr>
          <p:cNvSpPr/>
          <p:nvPr/>
        </p:nvSpPr>
        <p:spPr>
          <a:xfrm>
            <a:off x="7453348" y="1496651"/>
            <a:ext cx="1593424" cy="1531018"/>
          </a:xfrm>
          <a:prstGeom prst="ellipse">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b">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endParaRPr kumimoji="0" lang="en-US" sz="105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a:p>
            <a:pPr marL="0" marR="0" lvl="0" indent="0" algn="ctr" defTabSz="825500" rtl="0" eaLnBrk="1" fontAlgn="auto" latinLnBrk="0" hangingPunct="0">
              <a:lnSpc>
                <a:spcPct val="100000"/>
              </a:lnSpc>
              <a:spcBef>
                <a:spcPts val="0"/>
              </a:spcBef>
              <a:spcAft>
                <a:spcPts val="0"/>
              </a:spcAft>
              <a:buClrTx/>
              <a:buSzTx/>
              <a:buFontTx/>
              <a:buNone/>
              <a:tabLst/>
              <a:defRPr/>
            </a:pPr>
            <a:endParaRPr lang="en-US" sz="1050" b="0">
              <a:solidFill>
                <a:prstClr val="white"/>
              </a:solidFill>
              <a:latin typeface="Arial" panose="020B0604020202020204" pitchFamily="34" charset="0"/>
              <a:ea typeface="+mn-ea"/>
              <a:cs typeface="Arial" panose="020B0604020202020204" pitchFamily="34" charset="0"/>
              <a:sym typeface="Helvetica Neue Medium"/>
            </a:endParaRPr>
          </a:p>
          <a:p>
            <a:pPr marL="0" marR="0" lvl="0" indent="0" algn="ctr" defTabSz="825500" rtl="0" eaLnBrk="1" fontAlgn="auto" latinLnBrk="0" hangingPunct="0">
              <a:lnSpc>
                <a:spcPct val="100000"/>
              </a:lnSpc>
              <a:spcBef>
                <a:spcPts val="0"/>
              </a:spcBef>
              <a:spcAft>
                <a:spcPts val="0"/>
              </a:spcAft>
              <a:buClrTx/>
              <a:buSzTx/>
              <a:buFontTx/>
              <a:buNone/>
              <a:tabLst/>
              <a:defRPr/>
            </a:pPr>
            <a:endParaRPr kumimoji="0" lang="en-US" sz="105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a:p>
            <a:pPr marL="0" marR="0" lvl="0" indent="0" algn="ctr" defTabSz="825500" rtl="0" eaLnBrk="1" fontAlgn="auto" latinLnBrk="0" hangingPunct="0">
              <a:lnSpc>
                <a:spcPct val="100000"/>
              </a:lnSpc>
              <a:spcBef>
                <a:spcPts val="0"/>
              </a:spcBef>
              <a:spcAft>
                <a:spcPts val="0"/>
              </a:spcAft>
              <a:buClrTx/>
              <a:buSzTx/>
              <a:buFontTx/>
              <a:buNone/>
              <a:tabLst/>
              <a:defRPr/>
            </a:pPr>
            <a:endParaRPr lang="en-US" sz="1050" b="0">
              <a:solidFill>
                <a:prstClr val="white"/>
              </a:solidFill>
              <a:latin typeface="Arial" panose="020B0604020202020204" pitchFamily="34" charset="0"/>
              <a:ea typeface="+mn-ea"/>
              <a:cs typeface="Arial" panose="020B0604020202020204" pitchFamily="34" charset="0"/>
              <a:sym typeface="Helvetica Neue Medium"/>
            </a:endParaRPr>
          </a:p>
          <a:p>
            <a:pPr marL="0" marR="0" lvl="0" indent="0" algn="ctr" defTabSz="825500" rtl="0" eaLnBrk="1" fontAlgn="auto" latinLnBrk="0" hangingPunct="0">
              <a:lnSpc>
                <a:spcPct val="100000"/>
              </a:lnSpc>
              <a:spcBef>
                <a:spcPts val="0"/>
              </a:spcBef>
              <a:spcAft>
                <a:spcPts val="0"/>
              </a:spcAft>
              <a:buClrTx/>
              <a:buSzTx/>
              <a:buFontTx/>
              <a:buNone/>
              <a:tabLst/>
              <a:defRPr/>
            </a:pPr>
            <a:endParaRPr kumimoji="0" lang="en-US" sz="105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a:p>
            <a:pPr marL="0" marR="0" lvl="0" indent="0" algn="ctr" defTabSz="825500" rtl="0" eaLnBrk="1" fontAlgn="auto" latinLnBrk="0" hangingPunct="0">
              <a:lnSpc>
                <a:spcPct val="100000"/>
              </a:lnSpc>
              <a:spcBef>
                <a:spcPts val="0"/>
              </a:spcBef>
              <a:spcAft>
                <a:spcPts val="0"/>
              </a:spcAft>
              <a:buClrTx/>
              <a:buSzTx/>
              <a:buFontTx/>
              <a:buNone/>
              <a:tabLst/>
              <a:defRPr/>
            </a:pPr>
            <a:endParaRPr lang="en-US" sz="1050" b="0">
              <a:solidFill>
                <a:prstClr val="white"/>
              </a:solidFill>
              <a:latin typeface="Arial" panose="020B0604020202020204" pitchFamily="34" charset="0"/>
              <a:ea typeface="+mn-ea"/>
              <a:cs typeface="Arial" panose="020B0604020202020204" pitchFamily="34" charset="0"/>
              <a:sym typeface="Helvetica Neue Medium"/>
            </a:endParaRPr>
          </a:p>
          <a:p>
            <a:pPr marL="0" marR="0" lvl="0" indent="0" algn="ctr" defTabSz="825500" rtl="0" eaLnBrk="1" fontAlgn="auto" latinLnBrk="0" hangingPunct="0">
              <a:lnSpc>
                <a:spcPct val="100000"/>
              </a:lnSpc>
              <a:spcBef>
                <a:spcPts val="0"/>
              </a:spcBef>
              <a:spcAft>
                <a:spcPts val="0"/>
              </a:spcAft>
              <a:buClrTx/>
              <a:buSzTx/>
              <a:buFontTx/>
              <a:buNone/>
              <a:tabLst/>
              <a:defRPr/>
            </a:pPr>
            <a:endParaRPr kumimoji="0" lang="en-US" sz="105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a:p>
            <a:pPr marL="0" marR="0" lvl="0" indent="0" algn="ctr" defTabSz="825500" rtl="0" eaLnBrk="1" fontAlgn="auto" latinLnBrk="0" hangingPunct="0">
              <a:lnSpc>
                <a:spcPct val="100000"/>
              </a:lnSpc>
              <a:spcBef>
                <a:spcPts val="0"/>
              </a:spcBef>
              <a:spcAft>
                <a:spcPts val="0"/>
              </a:spcAft>
              <a:buClrTx/>
              <a:buSzTx/>
              <a:buFontTx/>
              <a:buNone/>
              <a:tabLst/>
              <a:defRPr/>
            </a:pPr>
            <a:endParaRPr lang="en-US" sz="1050" b="0">
              <a:solidFill>
                <a:prstClr val="white"/>
              </a:solidFill>
              <a:latin typeface="Arial" panose="020B0604020202020204" pitchFamily="34" charset="0"/>
              <a:ea typeface="+mn-ea"/>
              <a:cs typeface="Arial" panose="020B0604020202020204" pitchFamily="34" charset="0"/>
              <a:sym typeface="Helvetica Neue Medium"/>
            </a:endParaRPr>
          </a:p>
          <a:p>
            <a:pPr marL="0" marR="0" lvl="0" indent="0" algn="ctr" defTabSz="825500" rtl="0" eaLnBrk="1" fontAlgn="auto" latinLnBrk="0" hangingPunct="0">
              <a:lnSpc>
                <a:spcPct val="100000"/>
              </a:lnSpc>
              <a:spcBef>
                <a:spcPts val="0"/>
              </a:spcBef>
              <a:spcAft>
                <a:spcPts val="0"/>
              </a:spcAft>
              <a:buClrTx/>
              <a:buSzTx/>
              <a:buFontTx/>
              <a:buNone/>
              <a:tabLst/>
              <a:defRPr/>
            </a:pPr>
            <a:endParaRPr lang="en-US" sz="1050" b="0">
              <a:solidFill>
                <a:prstClr val="white"/>
              </a:solidFill>
              <a:latin typeface="Arial" panose="020B0604020202020204" pitchFamily="34" charset="0"/>
              <a:ea typeface="+mn-ea"/>
              <a:cs typeface="Arial" panose="020B0604020202020204" pitchFamily="34" charset="0"/>
              <a:sym typeface="Helvetica Neue Medium"/>
            </a:endParaRPr>
          </a:p>
          <a:p>
            <a:pPr marL="0" marR="0" lvl="0" indent="0" algn="ctr" defTabSz="825500" rtl="0" eaLnBrk="1" fontAlgn="auto" latinLnBrk="0" hangingPunct="0">
              <a:lnSpc>
                <a:spcPct val="100000"/>
              </a:lnSpc>
              <a:spcBef>
                <a:spcPts val="0"/>
              </a:spcBef>
              <a:spcAft>
                <a:spcPts val="0"/>
              </a:spcAft>
              <a:buClrTx/>
              <a:buSzTx/>
              <a:buFontTx/>
              <a:buNone/>
              <a:tabLst/>
              <a:defRPr/>
            </a:pPr>
            <a:endParaRPr lang="en-US" sz="1050" b="0">
              <a:solidFill>
                <a:prstClr val="white"/>
              </a:solidFill>
              <a:latin typeface="Arial" panose="020B0604020202020204" pitchFamily="34" charset="0"/>
              <a:ea typeface="+mn-ea"/>
              <a:cs typeface="Arial" panose="020B0604020202020204" pitchFamily="34" charset="0"/>
              <a:sym typeface="Helvetica Neue Medium"/>
            </a:endParaRPr>
          </a:p>
          <a:p>
            <a:pPr marL="0" marR="0" lvl="0" indent="0" algn="ctr" defTabSz="825500" rtl="0" eaLnBrk="1" fontAlgn="auto" latinLnBrk="0" hangingPunct="0">
              <a:lnSpc>
                <a:spcPct val="100000"/>
              </a:lnSpc>
              <a:spcBef>
                <a:spcPts val="0"/>
              </a:spcBef>
              <a:spcAft>
                <a:spcPts val="0"/>
              </a:spcAft>
              <a:buClrTx/>
              <a:buSzTx/>
              <a:buFontTx/>
              <a:buNone/>
              <a:tabLst/>
              <a:defRPr/>
            </a:pPr>
            <a:endParaRPr lang="en-US" sz="1050" b="0">
              <a:solidFill>
                <a:prstClr val="white"/>
              </a:solidFill>
              <a:latin typeface="Arial" panose="020B0604020202020204" pitchFamily="34" charset="0"/>
              <a:ea typeface="+mn-ea"/>
              <a:cs typeface="Arial" panose="020B0604020202020204" pitchFamily="34" charset="0"/>
              <a:sym typeface="Helvetica Neue Medium"/>
            </a:endParaRPr>
          </a:p>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105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People with higher </a:t>
            </a:r>
            <a:r>
              <a:rPr lang="en-US" sz="1050" b="0">
                <a:solidFill>
                  <a:prstClr val="white"/>
                </a:solidFill>
                <a:latin typeface="Arial" panose="020B0604020202020204" pitchFamily="34" charset="0"/>
                <a:ea typeface="+mn-ea"/>
                <a:cs typeface="Arial" panose="020B0604020202020204" pitchFamily="34" charset="0"/>
                <a:sym typeface="Helvetica Neue Medium"/>
              </a:rPr>
              <a:t>levels of education are more likely to be digitally included </a:t>
            </a:r>
            <a:endParaRPr kumimoji="0" lang="en-US" sz="105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p:txBody>
      </p:sp>
      <p:pic>
        <p:nvPicPr>
          <p:cNvPr id="22" name="Graphic 21" descr="Remote learning math with solid fill">
            <a:extLst>
              <a:ext uri="{FF2B5EF4-FFF2-40B4-BE49-F238E27FC236}">
                <a16:creationId xmlns:a16="http://schemas.microsoft.com/office/drawing/2014/main" id="{67F4EA18-C32B-634F-4D43-40FEA492A2EA}"/>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039092" y="1666714"/>
            <a:ext cx="392447" cy="392447"/>
          </a:xfrm>
          <a:prstGeom prst="rect">
            <a:avLst/>
          </a:prstGeom>
        </p:spPr>
      </p:pic>
      <p:grpSp>
        <p:nvGrpSpPr>
          <p:cNvPr id="26" name="Group 25">
            <a:extLst>
              <a:ext uri="{FF2B5EF4-FFF2-40B4-BE49-F238E27FC236}">
                <a16:creationId xmlns:a16="http://schemas.microsoft.com/office/drawing/2014/main" id="{388971C4-35AA-C28C-8CE9-738DFBD08AEA}"/>
              </a:ext>
            </a:extLst>
          </p:cNvPr>
          <p:cNvGrpSpPr/>
          <p:nvPr/>
        </p:nvGrpSpPr>
        <p:grpSpPr>
          <a:xfrm>
            <a:off x="4574960" y="1840165"/>
            <a:ext cx="1239325" cy="1230792"/>
            <a:chOff x="4725618" y="901054"/>
            <a:chExt cx="1239325" cy="1230792"/>
          </a:xfrm>
          <a:solidFill>
            <a:schemeClr val="accent6"/>
          </a:solidFill>
        </p:grpSpPr>
        <p:sp>
          <p:nvSpPr>
            <p:cNvPr id="23" name="Oval 22">
              <a:extLst>
                <a:ext uri="{FF2B5EF4-FFF2-40B4-BE49-F238E27FC236}">
                  <a16:creationId xmlns:a16="http://schemas.microsoft.com/office/drawing/2014/main" id="{B3A4FD06-BDB0-19E1-E5E0-0265F586071D}"/>
                </a:ext>
              </a:extLst>
            </p:cNvPr>
            <p:cNvSpPr/>
            <p:nvPr/>
          </p:nvSpPr>
          <p:spPr>
            <a:xfrm>
              <a:off x="4725618" y="901054"/>
              <a:ext cx="1239325" cy="1230792"/>
            </a:xfrm>
            <a:prstGeom prst="ellipse">
              <a:avLst/>
            </a:prstGeom>
            <a:solidFill>
              <a:schemeClr val="accent6">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b">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105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There is a higher level of digital literacy among young people</a:t>
              </a:r>
              <a:endParaRPr kumimoji="0" lang="en-GB" sz="105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p:txBody>
        </p:sp>
        <p:pic>
          <p:nvPicPr>
            <p:cNvPr id="25" name="Graphic 24" descr="School boy with solid fill">
              <a:extLst>
                <a:ext uri="{FF2B5EF4-FFF2-40B4-BE49-F238E27FC236}">
                  <a16:creationId xmlns:a16="http://schemas.microsoft.com/office/drawing/2014/main" id="{68871D6C-30A7-FE9D-F7E0-006D9BE8E7E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220969" y="923538"/>
              <a:ext cx="244216" cy="244216"/>
            </a:xfrm>
            <a:prstGeom prst="rect">
              <a:avLst/>
            </a:prstGeom>
          </p:spPr>
        </p:pic>
      </p:grpSp>
      <p:sp>
        <p:nvSpPr>
          <p:cNvPr id="28" name="Oval 27">
            <a:extLst>
              <a:ext uri="{FF2B5EF4-FFF2-40B4-BE49-F238E27FC236}">
                <a16:creationId xmlns:a16="http://schemas.microsoft.com/office/drawing/2014/main" id="{5F18761B-4A4E-0A97-52C9-7E0016096BED}"/>
              </a:ext>
            </a:extLst>
          </p:cNvPr>
          <p:cNvSpPr>
            <a:spLocks noChangeAspect="1"/>
          </p:cNvSpPr>
          <p:nvPr/>
        </p:nvSpPr>
        <p:spPr>
          <a:xfrm>
            <a:off x="7642358" y="400362"/>
            <a:ext cx="1318394" cy="1318394"/>
          </a:xfrm>
          <a:prstGeom prst="ellipse">
            <a:avLst/>
          </a:prstGeom>
          <a:solidFill>
            <a:schemeClr val="accent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105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Residents in Social Housing</a:t>
            </a:r>
            <a:r>
              <a:rPr lang="en-US" sz="1050" b="0">
                <a:solidFill>
                  <a:prstClr val="white"/>
                </a:solidFill>
                <a:latin typeface="Arial" panose="020B0604020202020204" pitchFamily="34" charset="0"/>
                <a:ea typeface="+mn-ea"/>
                <a:cs typeface="Arial" panose="020B0604020202020204" pitchFamily="34" charset="0"/>
                <a:sym typeface="Helvetica Neue Medium"/>
              </a:rPr>
              <a:t> are</a:t>
            </a:r>
            <a:r>
              <a:rPr kumimoji="0" lang="en-US" sz="105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 </a:t>
            </a:r>
            <a:r>
              <a:rPr kumimoji="0" lang="en-US" sz="1800" b="1"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15%</a:t>
            </a:r>
            <a:r>
              <a:rPr kumimoji="0" lang="en-US" sz="105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 less likely to have internet access</a:t>
            </a:r>
            <a:endParaRPr kumimoji="0" lang="en-GB" sz="105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p:txBody>
      </p:sp>
      <p:sp>
        <p:nvSpPr>
          <p:cNvPr id="30" name="Rectangle 29">
            <a:extLst>
              <a:ext uri="{FF2B5EF4-FFF2-40B4-BE49-F238E27FC236}">
                <a16:creationId xmlns:a16="http://schemas.microsoft.com/office/drawing/2014/main" id="{CB1811CC-32D9-557D-9F8E-4D4C3748212B}"/>
              </a:ext>
            </a:extLst>
          </p:cNvPr>
          <p:cNvSpPr/>
          <p:nvPr/>
        </p:nvSpPr>
        <p:spPr>
          <a:xfrm>
            <a:off x="147484" y="610517"/>
            <a:ext cx="4340660" cy="391072"/>
          </a:xfrm>
          <a:prstGeom prst="rect">
            <a:avLst/>
          </a:prstGeom>
          <a:solidFill>
            <a:schemeClr val="accent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1050" b="0" i="0" u="none" strike="noStrike" kern="0" cap="none" spc="0" normalizeH="0" baseline="0" noProof="0">
                <a:ln>
                  <a:noFill/>
                </a:ln>
                <a:solidFill>
                  <a:schemeClr val="bg1"/>
                </a:solidFill>
                <a:effectLst/>
                <a:uLnTx/>
                <a:uFillTx/>
                <a:latin typeface="Arial" panose="020B0604020202020204" pitchFamily="34" charset="0"/>
                <a:ea typeface="+mn-ea"/>
                <a:cs typeface="Arial" panose="020B0604020202020204" pitchFamily="34" charset="0"/>
                <a:sym typeface="Helvetica Neue Medium"/>
              </a:rPr>
              <a:t>A large minority of our population do not have the necessary access, skills, motivation and trust required to be able to utilise digital services. </a:t>
            </a:r>
            <a:endParaRPr kumimoji="0" lang="en-GB" sz="1050" b="0" i="0" u="none" strike="noStrike" kern="0" cap="none" spc="0" normalizeH="0" baseline="0" noProof="0">
              <a:ln>
                <a:noFill/>
              </a:ln>
              <a:solidFill>
                <a:schemeClr val="bg1"/>
              </a:solidFill>
              <a:effectLst/>
              <a:uLnTx/>
              <a:uFillTx/>
              <a:latin typeface="Arial" panose="020B0604020202020204" pitchFamily="34" charset="0"/>
              <a:ea typeface="+mn-ea"/>
              <a:cs typeface="Arial" panose="020B0604020202020204" pitchFamily="34" charset="0"/>
              <a:sym typeface="Helvetica Neue Medium"/>
            </a:endParaRPr>
          </a:p>
        </p:txBody>
      </p:sp>
      <p:sp>
        <p:nvSpPr>
          <p:cNvPr id="39" name="Rectangle 38">
            <a:extLst>
              <a:ext uri="{FF2B5EF4-FFF2-40B4-BE49-F238E27FC236}">
                <a16:creationId xmlns:a16="http://schemas.microsoft.com/office/drawing/2014/main" id="{7235C2AE-DCE3-CFEE-A1CF-B3730336A5C9}"/>
              </a:ext>
            </a:extLst>
          </p:cNvPr>
          <p:cNvSpPr/>
          <p:nvPr/>
        </p:nvSpPr>
        <p:spPr>
          <a:xfrm>
            <a:off x="4572000" y="3131802"/>
            <a:ext cx="4448559" cy="1361584"/>
          </a:xfrm>
          <a:prstGeom prst="rect">
            <a:avLst/>
          </a:prstGeom>
          <a:solidFill>
            <a:schemeClr val="bg1"/>
          </a:solid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0" marR="0" lvl="0" indent="0" algn="l" defTabSz="825500" rtl="0" eaLnBrk="1" fontAlgn="auto" latinLnBrk="0" hangingPunct="0">
              <a:lnSpc>
                <a:spcPct val="100000"/>
              </a:lnSpc>
              <a:spcBef>
                <a:spcPts val="0"/>
              </a:spcBef>
              <a:spcAft>
                <a:spcPts val="0"/>
              </a:spcAft>
              <a:buClrTx/>
              <a:buSzTx/>
              <a:buFontTx/>
              <a:buNone/>
              <a:tabLst/>
              <a:defRPr/>
            </a:pPr>
            <a:r>
              <a:rPr kumimoji="0" lang="en-US" sz="1050" b="1"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Actions to Encourage Digital Uptake: </a:t>
            </a:r>
          </a:p>
          <a:p>
            <a:pPr marL="228600" marR="0" lvl="0" indent="-228600" algn="l" defTabSz="825500" rtl="0" eaLnBrk="1" fontAlgn="auto" latinLnBrk="0" hangingPunct="0">
              <a:lnSpc>
                <a:spcPct val="100000"/>
              </a:lnSpc>
              <a:spcBef>
                <a:spcPts val="0"/>
              </a:spcBef>
              <a:spcAft>
                <a:spcPts val="0"/>
              </a:spcAft>
              <a:buClrTx/>
              <a:buSzTx/>
              <a:buFontTx/>
              <a:buAutoNum type="arabicPeriod"/>
              <a:tabLst/>
              <a:defRPr/>
            </a:pPr>
            <a:r>
              <a:rPr kumimoji="0" lang="en-US"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Evaluating digital interventions for inclusivity is critical to preventing a two-tier health system emerging, where those with poor digital access are excluded from aspects of the health services. </a:t>
            </a:r>
            <a:endParaRPr kumimoji="0" lang="en-US"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endParaRPr>
          </a:p>
          <a:p>
            <a:pPr marL="228600" marR="0" lvl="0" indent="-228600" algn="l" defTabSz="825500" rtl="0" eaLnBrk="1" fontAlgn="auto" latinLnBrk="0" hangingPunct="0">
              <a:lnSpc>
                <a:spcPct val="100000"/>
              </a:lnSpc>
              <a:spcBef>
                <a:spcPts val="0"/>
              </a:spcBef>
              <a:spcAft>
                <a:spcPts val="0"/>
              </a:spcAft>
              <a:buClrTx/>
              <a:buSzTx/>
              <a:buFontTx/>
              <a:buAutoNum type="arabicPeriod"/>
              <a:tabLst/>
              <a:defRPr/>
            </a:pPr>
            <a:r>
              <a:rPr kumimoji="0" lang="en-US"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SBU will work together with national and local partners</a:t>
            </a:r>
            <a:r>
              <a:rPr lang="en-US" sz="1050" b="0">
                <a:solidFill>
                  <a:srgbClr val="1F355E"/>
                </a:solidFill>
                <a:latin typeface="Arial" panose="020B0604020202020204" pitchFamily="34" charset="0"/>
                <a:ea typeface="+mn-ea"/>
                <a:cs typeface="Arial" panose="020B0604020202020204" pitchFamily="34" charset="0"/>
                <a:sym typeface="Helvetica Neue Medium"/>
              </a:rPr>
              <a:t>, e.g. Digital Inclusion Alliance Wales, Digital Communities Wales and Local Authorities, </a:t>
            </a:r>
            <a:r>
              <a:rPr kumimoji="0" lang="en-US"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to deliver the Digital Inclusion Charter and improve the digital literacy </a:t>
            </a:r>
            <a:r>
              <a:rPr lang="en-US" sz="1050" b="0">
                <a:solidFill>
                  <a:srgbClr val="1F355E"/>
                </a:solidFill>
                <a:latin typeface="Arial" panose="020B0604020202020204" pitchFamily="34" charset="0"/>
                <a:ea typeface="+mn-ea"/>
                <a:cs typeface="Arial" panose="020B0604020202020204" pitchFamily="34" charset="0"/>
                <a:sym typeface="Helvetica Neue Medium"/>
              </a:rPr>
              <a:t>of</a:t>
            </a:r>
            <a:r>
              <a:rPr kumimoji="0" lang="en-US"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 our citizens and patients.</a:t>
            </a:r>
            <a:endParaRPr kumimoji="0" lang="en-US"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endParaRPr>
          </a:p>
        </p:txBody>
      </p:sp>
      <p:sp>
        <p:nvSpPr>
          <p:cNvPr id="2" name="TextBox 1">
            <a:extLst>
              <a:ext uri="{FF2B5EF4-FFF2-40B4-BE49-F238E27FC236}">
                <a16:creationId xmlns:a16="http://schemas.microsoft.com/office/drawing/2014/main" id="{51521874-8834-001D-21BE-2409024406B9}"/>
              </a:ext>
            </a:extLst>
          </p:cNvPr>
          <p:cNvSpPr txBox="1"/>
          <p:nvPr/>
        </p:nvSpPr>
        <p:spPr>
          <a:xfrm>
            <a:off x="4869022" y="112760"/>
            <a:ext cx="3869029" cy="34881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lvl="0" indent="0" algn="l" defTabSz="825500" rtl="0" eaLnBrk="1" fontAlgn="auto" latinLnBrk="0" hangingPunct="0">
              <a:lnSpc>
                <a:spcPct val="100000"/>
              </a:lnSpc>
              <a:spcBef>
                <a:spcPts val="0"/>
              </a:spcBef>
              <a:spcAft>
                <a:spcPts val="0"/>
              </a:spcAft>
              <a:buClrTx/>
              <a:buSzTx/>
              <a:buFontTx/>
              <a:buNone/>
              <a:tabLst/>
              <a:defRPr/>
            </a:pPr>
            <a:r>
              <a:rPr kumimoji="0" lang="en-GB" sz="800" b="0" i="1"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*SOURCE: Digital Inclusion and Basic Digital Skills in Wales (2019-2020), Welsh Government, 2020</a:t>
            </a:r>
            <a:r>
              <a:rPr lang="en-GB" sz="800" b="0" i="1">
                <a:solidFill>
                  <a:srgbClr val="1F355E"/>
                </a:solidFill>
                <a:latin typeface="Arial" panose="020B0604020202020204" pitchFamily="34" charset="0"/>
                <a:cs typeface="Arial" panose="020B0604020202020204" pitchFamily="34" charset="0"/>
              </a:rPr>
              <a:t>; Digital inclusion: collaborative opportunities, DHCW, 2023.</a:t>
            </a:r>
            <a:endParaRPr kumimoji="0" lang="en-GB" sz="800" b="0" i="1"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p:txBody>
      </p:sp>
      <p:sp>
        <p:nvSpPr>
          <p:cNvPr id="14" name="Rectangle 13">
            <a:extLst>
              <a:ext uri="{FF2B5EF4-FFF2-40B4-BE49-F238E27FC236}">
                <a16:creationId xmlns:a16="http://schemas.microsoft.com/office/drawing/2014/main" id="{F84A214E-B92A-73FD-132E-A58ABDDA09BF}"/>
              </a:ext>
            </a:extLst>
          </p:cNvPr>
          <p:cNvSpPr/>
          <p:nvPr/>
        </p:nvSpPr>
        <p:spPr>
          <a:xfrm>
            <a:off x="147483" y="1054013"/>
            <a:ext cx="4344289" cy="3446182"/>
          </a:xfrm>
          <a:prstGeom prst="rect">
            <a:avLst/>
          </a:prstGeom>
          <a:solidFill>
            <a:schemeClr val="bg1"/>
          </a:solid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0" rIns="72000" bIns="36000" numCol="1" spcCol="38100" rtlCol="0" anchor="t">
            <a:noAutofit/>
          </a:bodyPr>
          <a:lstStyle/>
          <a:p>
            <a:pPr marL="0" marR="0" lvl="0" indent="0" algn="l" defTabSz="825500" rtl="0" eaLnBrk="1" fontAlgn="auto" latinLnBrk="0" hangingPunct="0">
              <a:lnSpc>
                <a:spcPct val="100000"/>
              </a:lnSpc>
              <a:spcBef>
                <a:spcPts val="0"/>
              </a:spcBef>
              <a:spcAft>
                <a:spcPts val="0"/>
              </a:spcAft>
              <a:buClrTx/>
              <a:buSzTx/>
              <a:buFontTx/>
              <a:buNone/>
              <a:tabLst/>
              <a:defRPr/>
            </a:pPr>
            <a:r>
              <a:rPr kumimoji="0" lang="en-US" sz="1050" b="1"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Who is likely to be digitally excluded:</a:t>
            </a:r>
            <a:endParaRPr kumimoji="0" lang="en-US"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Older adults</a:t>
            </a: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lang="en-US" sz="1050" b="0">
                <a:solidFill>
                  <a:srgbClr val="1F355E"/>
                </a:solidFill>
                <a:latin typeface="Arial" panose="020B0604020202020204" pitchFamily="34" charset="0"/>
                <a:ea typeface="+mn-ea"/>
                <a:cs typeface="Arial" panose="020B0604020202020204" pitchFamily="34" charset="0"/>
              </a:rPr>
              <a:t>People with disabilities or long-term health conditions</a:t>
            </a: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Lower educational attainment </a:t>
            </a: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lang="en-US" sz="1050" b="0">
                <a:solidFill>
                  <a:srgbClr val="1F355E"/>
                </a:solidFill>
                <a:latin typeface="Arial" panose="020B0604020202020204" pitchFamily="34" charset="0"/>
                <a:ea typeface="+mn-ea"/>
                <a:cs typeface="Arial" panose="020B0604020202020204" pitchFamily="34" charset="0"/>
              </a:rPr>
              <a:t>Lower income individuals and families</a:t>
            </a: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lang="en-US" sz="1050" b="0">
                <a:solidFill>
                  <a:srgbClr val="1F355E"/>
                </a:solidFill>
                <a:latin typeface="Arial" panose="020B0604020202020204" pitchFamily="34" charset="0"/>
                <a:ea typeface="+mn-ea"/>
                <a:cs typeface="Arial" panose="020B0604020202020204" pitchFamily="34" charset="0"/>
              </a:rPr>
              <a:t>People living in rural areas</a:t>
            </a: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lang="en-US" sz="1050" b="0">
                <a:solidFill>
                  <a:srgbClr val="1F355E"/>
                </a:solidFill>
                <a:latin typeface="Arial" panose="020B0604020202020204" pitchFamily="34" charset="0"/>
                <a:ea typeface="+mn-ea"/>
                <a:cs typeface="Arial" panose="020B0604020202020204" pitchFamily="34" charset="0"/>
              </a:rPr>
              <a:t>Welsh speakers and individuals whose first language is not English</a:t>
            </a: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lang="en-US" sz="1050" b="0">
                <a:solidFill>
                  <a:srgbClr val="1F355E"/>
                </a:solidFill>
                <a:latin typeface="Arial" panose="020B0604020202020204" pitchFamily="34" charset="0"/>
                <a:ea typeface="+mn-ea"/>
                <a:cs typeface="Arial" panose="020B0604020202020204" pitchFamily="34" charset="0"/>
              </a:rPr>
              <a:t>Socially isolated and lonely people</a:t>
            </a: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lang="en-US" sz="1050" b="0">
                <a:solidFill>
                  <a:srgbClr val="1F355E"/>
                </a:solidFill>
                <a:latin typeface="Arial" panose="020B0604020202020204" pitchFamily="34" charset="0"/>
                <a:ea typeface="+mn-ea"/>
                <a:cs typeface="Arial" panose="020B0604020202020204" pitchFamily="34" charset="0"/>
              </a:rPr>
              <a:t>Homeless people</a:t>
            </a:r>
          </a:p>
          <a:p>
            <a:pPr marR="0" lvl="0" algn="l" defTabSz="825500" rtl="0" eaLnBrk="1" fontAlgn="auto" latinLnBrk="0" hangingPunct="0">
              <a:lnSpc>
                <a:spcPct val="100000"/>
              </a:lnSpc>
              <a:spcBef>
                <a:spcPts val="0"/>
              </a:spcBef>
              <a:spcAft>
                <a:spcPts val="0"/>
              </a:spcAft>
              <a:buClrTx/>
              <a:buSzTx/>
              <a:tabLst/>
              <a:defRPr/>
            </a:pPr>
            <a:r>
              <a:rPr lang="en-US" sz="1050" b="0">
                <a:solidFill>
                  <a:srgbClr val="1F355E"/>
                </a:solidFill>
                <a:latin typeface="Arial" panose="020B0604020202020204" pitchFamily="34" charset="0"/>
                <a:ea typeface="+mn-ea"/>
                <a:cs typeface="Arial" panose="020B0604020202020204" pitchFamily="34" charset="0"/>
              </a:rPr>
              <a:t>Many of these groups are likely to be the heaviest users of health and  care services, so risk being left in the digital health transformation.</a:t>
            </a:r>
          </a:p>
          <a:p>
            <a:pPr marR="0" lvl="0" algn="l" defTabSz="825500" rtl="0" eaLnBrk="1" fontAlgn="auto" latinLnBrk="0" hangingPunct="0">
              <a:lnSpc>
                <a:spcPct val="100000"/>
              </a:lnSpc>
              <a:spcBef>
                <a:spcPts val="0"/>
              </a:spcBef>
              <a:spcAft>
                <a:spcPts val="0"/>
              </a:spcAft>
              <a:buClrTx/>
              <a:buSzTx/>
              <a:tabLst/>
              <a:defRPr/>
            </a:pPr>
            <a:endParaRPr lang="en-US" sz="1050" b="0">
              <a:solidFill>
                <a:srgbClr val="1F355E"/>
              </a:solidFill>
              <a:latin typeface="Arial" panose="020B0604020202020204" pitchFamily="34" charset="0"/>
              <a:ea typeface="+mn-ea"/>
              <a:cs typeface="Arial" panose="020B0604020202020204" pitchFamily="34" charset="0"/>
            </a:endParaRPr>
          </a:p>
          <a:p>
            <a:pPr marL="0" marR="0" lvl="0" indent="0" algn="l" defTabSz="825500" rtl="0" eaLnBrk="1" fontAlgn="auto" latinLnBrk="0" hangingPunct="0">
              <a:lnSpc>
                <a:spcPct val="100000"/>
              </a:lnSpc>
              <a:spcBef>
                <a:spcPts val="0"/>
              </a:spcBef>
              <a:spcAft>
                <a:spcPts val="0"/>
              </a:spcAft>
              <a:buClrTx/>
              <a:buSzTx/>
              <a:buFontTx/>
              <a:buNone/>
              <a:tabLst/>
              <a:defRPr/>
            </a:pPr>
            <a:r>
              <a:rPr kumimoji="0" lang="en-US" sz="1050" b="1"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Implications for Swansea Bay Patients: </a:t>
            </a:r>
            <a:endParaRPr kumimoji="0" lang="en-US"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a:p>
            <a:pPr marL="228600" marR="0" lvl="0" indent="-228600" algn="l" defTabSz="825500" rtl="0" eaLnBrk="1" fontAlgn="auto" latinLnBrk="0" hangingPunct="0">
              <a:lnSpc>
                <a:spcPct val="100000"/>
              </a:lnSpc>
              <a:spcBef>
                <a:spcPts val="0"/>
              </a:spcBef>
              <a:spcAft>
                <a:spcPts val="0"/>
              </a:spcAft>
              <a:buClrTx/>
              <a:buSzTx/>
              <a:buFontTx/>
              <a:buAutoNum type="arabicPeriod"/>
              <a:tabLst/>
              <a:defRPr/>
            </a:pPr>
            <a:r>
              <a:rPr kumimoji="0" lang="en-US"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Our digital transformation and redesign processes must be conscious never to exclude our patients from healthcare on the basis of digital ability. This means a number of settings will need both digital and non-digital options available to meet patient need. </a:t>
            </a:r>
            <a:endParaRPr kumimoji="0" lang="en-US"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endParaRPr>
          </a:p>
          <a:p>
            <a:pPr marL="228600" marR="0" lvl="0" indent="-228600" algn="l" defTabSz="825500" rtl="0" eaLnBrk="1" fontAlgn="auto" latinLnBrk="0" hangingPunct="0">
              <a:lnSpc>
                <a:spcPct val="100000"/>
              </a:lnSpc>
              <a:spcBef>
                <a:spcPts val="0"/>
              </a:spcBef>
              <a:spcAft>
                <a:spcPts val="0"/>
              </a:spcAft>
              <a:buClrTx/>
              <a:buSzTx/>
              <a:buFontTx/>
              <a:buAutoNum type="arabicPeriod"/>
              <a:tabLst/>
              <a:defRPr/>
            </a:pPr>
            <a:r>
              <a:rPr kumimoji="0" lang="en-US"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In designing patient facing digital services, we must ensure the design is as intuitive and accessible as possible (e.g.</a:t>
            </a:r>
            <a:r>
              <a:rPr lang="en-US" sz="1050" b="0">
                <a:solidFill>
                  <a:srgbClr val="1F355E"/>
                </a:solidFill>
                <a:latin typeface="Arial" panose="020B0604020202020204" pitchFamily="34" charset="0"/>
                <a:ea typeface="+mn-ea"/>
                <a:cs typeface="Arial" panose="020B0604020202020204" pitchFamily="34" charset="0"/>
                <a:sym typeface="Helvetica Neue Medium"/>
              </a:rPr>
              <a:t> multi-lingual, device agnostic etc.)</a:t>
            </a:r>
            <a:r>
              <a:rPr kumimoji="0" lang="en-US"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 to maximise adoption. Patient facing services should be simple to use with no training.</a:t>
            </a:r>
            <a:endParaRPr kumimoji="0" lang="en-US"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endParaRPr>
          </a:p>
        </p:txBody>
      </p:sp>
      <p:sp>
        <p:nvSpPr>
          <p:cNvPr id="16" name="Oval 15">
            <a:extLst>
              <a:ext uri="{FF2B5EF4-FFF2-40B4-BE49-F238E27FC236}">
                <a16:creationId xmlns:a16="http://schemas.microsoft.com/office/drawing/2014/main" id="{D4A39495-76CB-7188-2972-FE84985EC0D6}"/>
              </a:ext>
            </a:extLst>
          </p:cNvPr>
          <p:cNvSpPr>
            <a:spLocks noChangeAspect="1"/>
          </p:cNvSpPr>
          <p:nvPr/>
        </p:nvSpPr>
        <p:spPr>
          <a:xfrm>
            <a:off x="6613706" y="2050307"/>
            <a:ext cx="1088330" cy="1045706"/>
          </a:xfrm>
          <a:prstGeom prst="ellipse">
            <a:avLst/>
          </a:prstGeom>
          <a:solidFill>
            <a:schemeClr val="accent1">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105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Digital Exclusion in Wales is higher than the rest of the UK</a:t>
            </a:r>
            <a:endParaRPr kumimoji="0" lang="en-GB" sz="105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endParaRPr>
          </a:p>
        </p:txBody>
      </p:sp>
      <p:sp>
        <p:nvSpPr>
          <p:cNvPr id="21" name="Title 1">
            <a:extLst>
              <a:ext uri="{FF2B5EF4-FFF2-40B4-BE49-F238E27FC236}">
                <a16:creationId xmlns:a16="http://schemas.microsoft.com/office/drawing/2014/main" id="{653F098C-45BB-974B-5A87-CCB4C010A73C}"/>
              </a:ext>
            </a:extLst>
          </p:cNvPr>
          <p:cNvSpPr txBox="1">
            <a:spLocks/>
          </p:cNvSpPr>
          <p:nvPr/>
        </p:nvSpPr>
        <p:spPr>
          <a:xfrm>
            <a:off x="93600" y="-5786"/>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a:solidFill>
                  <a:srgbClr val="1F355E"/>
                </a:solidFill>
                <a:latin typeface="Arial Black" panose="020B0A04020102020204" pitchFamily="34" charset="0"/>
              </a:rPr>
              <a:t>Digital Inclusion Matters</a:t>
            </a:r>
          </a:p>
        </p:txBody>
      </p:sp>
      <p:sp>
        <p:nvSpPr>
          <p:cNvPr id="12" name="Footer Placeholder 3">
            <a:extLst>
              <a:ext uri="{FF2B5EF4-FFF2-40B4-BE49-F238E27FC236}">
                <a16:creationId xmlns:a16="http://schemas.microsoft.com/office/drawing/2014/main" id="{1937C0F8-64BB-281D-FFD3-7B9C0C5D241D}"/>
              </a:ext>
            </a:extLst>
          </p:cNvPr>
          <p:cNvSpPr txBox="1">
            <a:spLocks/>
          </p:cNvSpPr>
          <p:nvPr/>
        </p:nvSpPr>
        <p:spPr>
          <a:xfrm>
            <a:off x="1968193" y="4649785"/>
            <a:ext cx="5039902" cy="332455"/>
          </a:xfrm>
          <a:prstGeom prst="rect">
            <a:avLst/>
          </a:prstGeom>
        </p:spPr>
        <p:txBody>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r>
              <a:rPr lang="en-GB" sz="1800">
                <a:solidFill>
                  <a:srgbClr val="1F355E"/>
                </a:solidFill>
                <a:latin typeface="Arial Black" panose="020B0A04020102020204" pitchFamily="34" charset="0"/>
              </a:rPr>
              <a:t>Digitally Enabling The One Bay Way</a:t>
            </a:r>
          </a:p>
        </p:txBody>
      </p:sp>
      <p:grpSp>
        <p:nvGrpSpPr>
          <p:cNvPr id="32" name="Group 31">
            <a:extLst>
              <a:ext uri="{FF2B5EF4-FFF2-40B4-BE49-F238E27FC236}">
                <a16:creationId xmlns:a16="http://schemas.microsoft.com/office/drawing/2014/main" id="{01E90CDB-17F3-7B04-8FAC-BA2972B7E9C9}"/>
              </a:ext>
            </a:extLst>
          </p:cNvPr>
          <p:cNvGrpSpPr/>
          <p:nvPr/>
        </p:nvGrpSpPr>
        <p:grpSpPr>
          <a:xfrm>
            <a:off x="-1" y="-5787"/>
            <a:ext cx="9143998" cy="165595"/>
            <a:chOff x="374266" y="2474302"/>
            <a:chExt cx="13719657" cy="820603"/>
          </a:xfrm>
        </p:grpSpPr>
        <p:sp>
          <p:nvSpPr>
            <p:cNvPr id="13" name="Arrow: Pentagon 12">
              <a:extLst>
                <a:ext uri="{FF2B5EF4-FFF2-40B4-BE49-F238E27FC236}">
                  <a16:creationId xmlns:a16="http://schemas.microsoft.com/office/drawing/2014/main" id="{F5AE52CC-FE65-C42B-FC74-BABFB6E40472}"/>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18" name="Arrow: Chevron 17">
              <a:extLst>
                <a:ext uri="{FF2B5EF4-FFF2-40B4-BE49-F238E27FC236}">
                  <a16:creationId xmlns:a16="http://schemas.microsoft.com/office/drawing/2014/main" id="{11C7DEB7-DBD5-0452-9521-D1C946314997}"/>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24" name="Arrow: Chevron 23">
              <a:extLst>
                <a:ext uri="{FF2B5EF4-FFF2-40B4-BE49-F238E27FC236}">
                  <a16:creationId xmlns:a16="http://schemas.microsoft.com/office/drawing/2014/main" id="{3F22981F-04CC-D098-FB20-77A2956DD3EB}"/>
                </a:ext>
              </a:extLst>
            </p:cNvPr>
            <p:cNvSpPr/>
            <p:nvPr/>
          </p:nvSpPr>
          <p:spPr>
            <a:xfrm>
              <a:off x="4851732" y="2474302"/>
              <a:ext cx="2697135" cy="820603"/>
            </a:xfrm>
            <a:prstGeom prst="chevron">
              <a:avLst/>
            </a:prstGeom>
            <a:solidFill>
              <a:schemeClr val="accent4"/>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27" name="Arrow: Chevron 26">
              <a:extLst>
                <a:ext uri="{FF2B5EF4-FFF2-40B4-BE49-F238E27FC236}">
                  <a16:creationId xmlns:a16="http://schemas.microsoft.com/office/drawing/2014/main" id="{5847CF25-4CE9-03BF-28AB-824CCB15A562}"/>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29" name="Arrow: Chevron 28">
              <a:extLst>
                <a:ext uri="{FF2B5EF4-FFF2-40B4-BE49-F238E27FC236}">
                  <a16:creationId xmlns:a16="http://schemas.microsoft.com/office/drawing/2014/main" id="{FB935536-683A-D256-BA92-9E06899F6489}"/>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The Digital Enablers</a:t>
              </a:r>
              <a:endParaRPr lang="en-GB" sz="800" b="0" kern="1200">
                <a:latin typeface="Arial" panose="020B0604020202020204" pitchFamily="34" charset="0"/>
                <a:cs typeface="Arial" panose="020B0604020202020204" pitchFamily="34" charset="0"/>
              </a:endParaRPr>
            </a:p>
          </p:txBody>
        </p:sp>
        <p:sp>
          <p:nvSpPr>
            <p:cNvPr id="31" name="Arrow: Chevron 30">
              <a:extLst>
                <a:ext uri="{FF2B5EF4-FFF2-40B4-BE49-F238E27FC236}">
                  <a16:creationId xmlns:a16="http://schemas.microsoft.com/office/drawing/2014/main" id="{E61FA48D-D803-56AF-4869-8CD4300DEF94}"/>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endParaRPr lang="en-GB" sz="800" b="0" kern="120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2728238078"/>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33C33B-E0EC-C889-BAE9-C67369F1B9B5}"/>
            </a:ext>
          </a:extLst>
        </p:cNvPr>
        <p:cNvGrpSpPr/>
        <p:nvPr/>
      </p:nvGrpSpPr>
      <p:grpSpPr>
        <a:xfrm>
          <a:off x="0" y="0"/>
          <a:ext cx="0" cy="0"/>
          <a:chOff x="0" y="0"/>
          <a:chExt cx="0" cy="0"/>
        </a:xfrm>
      </p:grpSpPr>
      <p:sp>
        <p:nvSpPr>
          <p:cNvPr id="21" name="Title 1">
            <a:extLst>
              <a:ext uri="{FF2B5EF4-FFF2-40B4-BE49-F238E27FC236}">
                <a16:creationId xmlns:a16="http://schemas.microsoft.com/office/drawing/2014/main" id="{EC0A5722-03F2-333E-E691-70DAB2D2B7B9}"/>
              </a:ext>
            </a:extLst>
          </p:cNvPr>
          <p:cNvSpPr txBox="1">
            <a:spLocks/>
          </p:cNvSpPr>
          <p:nvPr/>
        </p:nvSpPr>
        <p:spPr>
          <a:xfrm>
            <a:off x="93600" y="-5786"/>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200">
                <a:solidFill>
                  <a:srgbClr val="1F355E"/>
                </a:solidFill>
                <a:latin typeface="Arial Black" panose="020B0A04020102020204" pitchFamily="34" charset="0"/>
              </a:rPr>
              <a:t>The Role of Cyber Security in Digital Transformation</a:t>
            </a:r>
          </a:p>
        </p:txBody>
      </p:sp>
      <p:sp>
        <p:nvSpPr>
          <p:cNvPr id="18" name="Rectangle 17">
            <a:extLst>
              <a:ext uri="{FF2B5EF4-FFF2-40B4-BE49-F238E27FC236}">
                <a16:creationId xmlns:a16="http://schemas.microsoft.com/office/drawing/2014/main" id="{B3A6C41C-417D-CB44-A2A8-A4494FB5B481}"/>
              </a:ext>
            </a:extLst>
          </p:cNvPr>
          <p:cNvSpPr/>
          <p:nvPr/>
        </p:nvSpPr>
        <p:spPr>
          <a:xfrm>
            <a:off x="142875" y="578048"/>
            <a:ext cx="8853642" cy="391072"/>
          </a:xfrm>
          <a:prstGeom prst="rect">
            <a:avLst/>
          </a:prstGeom>
          <a:solidFill>
            <a:schemeClr val="accent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1050" b="0" i="0" u="none" strike="noStrike" kern="0" cap="none" spc="0" normalizeH="0" baseline="0" noProof="0">
                <a:ln>
                  <a:noFill/>
                </a:ln>
                <a:solidFill>
                  <a:prstClr val="white"/>
                </a:solidFill>
                <a:effectLst/>
                <a:uLnTx/>
                <a:uFillTx/>
                <a:latin typeface="Helvetica Neue Medium"/>
                <a:ea typeface="+mn-ea"/>
                <a:cs typeface="+mn-cs"/>
                <a:sym typeface="Helvetica Neue Medium"/>
              </a:rPr>
              <a:t>Protecting SBU against the ever-increasing sophistication of cyber attacks is crucial to guarantee uninterrupted availability and delivery of all our digital solutions. Without robust cyber security in place the safety, quality and timeliness of the patient care we deliver is at risk. </a:t>
            </a:r>
            <a:endParaRPr kumimoji="0" lang="en-GB" sz="1050" b="0" i="0" u="none" strike="noStrike" kern="0" cap="none" spc="0" normalizeH="0" baseline="0" noProof="0">
              <a:ln>
                <a:noFill/>
              </a:ln>
              <a:solidFill>
                <a:prstClr val="white"/>
              </a:solidFill>
              <a:effectLst/>
              <a:uLnTx/>
              <a:uFillTx/>
              <a:latin typeface="Helvetica Neue Medium"/>
              <a:ea typeface="+mn-ea"/>
              <a:cs typeface="+mn-cs"/>
              <a:sym typeface="Helvetica Neue Medium"/>
            </a:endParaRPr>
          </a:p>
        </p:txBody>
      </p:sp>
      <p:sp>
        <p:nvSpPr>
          <p:cNvPr id="24" name="Rectangle 23">
            <a:extLst>
              <a:ext uri="{FF2B5EF4-FFF2-40B4-BE49-F238E27FC236}">
                <a16:creationId xmlns:a16="http://schemas.microsoft.com/office/drawing/2014/main" id="{F10D76FD-1743-53BE-2632-A83B5C5F8D76}"/>
              </a:ext>
            </a:extLst>
          </p:cNvPr>
          <p:cNvSpPr/>
          <p:nvPr/>
        </p:nvSpPr>
        <p:spPr>
          <a:xfrm>
            <a:off x="4299155" y="1042611"/>
            <a:ext cx="4701969" cy="3449352"/>
          </a:xfrm>
          <a:prstGeom prst="rect">
            <a:avLst/>
          </a:prstGeom>
          <a:solidFill>
            <a:schemeClr val="bg1"/>
          </a:solid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0" marR="0" lvl="0" indent="0" algn="l" defTabSz="825500" rtl="0" eaLnBrk="1" fontAlgn="auto" latinLnBrk="0" hangingPunct="0">
              <a:lnSpc>
                <a:spcPct val="100000"/>
              </a:lnSpc>
              <a:spcBef>
                <a:spcPts val="0"/>
              </a:spcBef>
              <a:spcAft>
                <a:spcPts val="0"/>
              </a:spcAft>
              <a:buClrTx/>
              <a:buSzTx/>
              <a:buFontTx/>
              <a:buNone/>
              <a:tabLst/>
              <a:defRPr/>
            </a:pPr>
            <a:r>
              <a:rPr lang="en-US" sz="1050">
                <a:solidFill>
                  <a:srgbClr val="1F355E"/>
                </a:solidFill>
                <a:latin typeface="Arial" panose="020B0604020202020204" pitchFamily="34" charset="0"/>
                <a:ea typeface="+mn-ea"/>
                <a:cs typeface="Arial" panose="020B0604020202020204" pitchFamily="34" charset="0"/>
                <a:sym typeface="Helvetica Neue Medium"/>
              </a:rPr>
              <a:t>Why is Cyber Security so important?</a:t>
            </a: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lang="en-US" sz="1050" b="0">
                <a:solidFill>
                  <a:srgbClr val="1F355E"/>
                </a:solidFill>
                <a:latin typeface="Arial" panose="020B0604020202020204" pitchFamily="34" charset="0"/>
                <a:ea typeface="+mn-ea"/>
                <a:cs typeface="Arial" panose="020B0604020202020204" pitchFamily="34" charset="0"/>
                <a:sym typeface="Helvetica Neue Medium"/>
              </a:rPr>
              <a:t>Reduced risk of successful cyber attacks means less risk of:</a:t>
            </a:r>
          </a:p>
          <a:p>
            <a:pPr marL="288000" lvl="6" indent="-171450" algn="l" defTabSz="825500">
              <a:buFont typeface="Courier New" panose="02070309020205020404" pitchFamily="49" charset="0"/>
              <a:buChar char="o"/>
              <a:defRPr/>
            </a:pPr>
            <a:r>
              <a:rPr lang="en-US" sz="1050" b="0">
                <a:solidFill>
                  <a:srgbClr val="1F355E"/>
                </a:solidFill>
                <a:latin typeface="Arial" panose="020B0604020202020204" pitchFamily="34" charset="0"/>
                <a:ea typeface="+mn-ea"/>
                <a:cs typeface="Arial" panose="020B0604020202020204" pitchFamily="34" charset="0"/>
                <a:sym typeface="Helvetica Neue Medium"/>
              </a:rPr>
              <a:t>Loss of access to digital systems / data</a:t>
            </a:r>
          </a:p>
          <a:p>
            <a:pPr marL="288000" lvl="6" indent="-171450" algn="l" defTabSz="825500">
              <a:buFont typeface="Courier New" panose="02070309020205020404" pitchFamily="49" charset="0"/>
              <a:buChar char="o"/>
              <a:defRPr/>
            </a:pPr>
            <a:r>
              <a:rPr lang="en-US" sz="1050" b="0">
                <a:solidFill>
                  <a:srgbClr val="1F355E"/>
                </a:solidFill>
                <a:latin typeface="Arial" panose="020B0604020202020204" pitchFamily="34" charset="0"/>
                <a:ea typeface="+mn-ea"/>
                <a:cs typeface="Arial" panose="020B0604020202020204" pitchFamily="34" charset="0"/>
                <a:sym typeface="Helvetica Neue Medium"/>
              </a:rPr>
              <a:t>Loss / unauthorised access to information </a:t>
            </a:r>
          </a:p>
          <a:p>
            <a:pPr marL="288000" lvl="6" indent="-171450" algn="l" defTabSz="825500">
              <a:buFont typeface="Courier New" panose="02070309020205020404" pitchFamily="49" charset="0"/>
              <a:buChar char="o"/>
              <a:defRPr/>
            </a:pPr>
            <a:r>
              <a:rPr lang="en-US" sz="1050" b="0">
                <a:solidFill>
                  <a:srgbClr val="1F355E"/>
                </a:solidFill>
                <a:latin typeface="Arial" panose="020B0604020202020204" pitchFamily="34" charset="0"/>
                <a:ea typeface="+mn-ea"/>
                <a:cs typeface="Arial" panose="020B0604020202020204" pitchFamily="34" charset="0"/>
                <a:sym typeface="Helvetica Neue Medium"/>
              </a:rPr>
              <a:t>Fraudulent transactions and financial loss</a:t>
            </a:r>
          </a:p>
          <a:p>
            <a:pPr marL="171450" indent="-171450" algn="l" defTabSz="825500">
              <a:buFont typeface="Arial" panose="020B0604020202020204" pitchFamily="34" charset="0"/>
              <a:buChar char="•"/>
              <a:defRPr/>
            </a:pPr>
            <a:r>
              <a:rPr lang="en-US" sz="1050" b="0">
                <a:solidFill>
                  <a:srgbClr val="1F355E"/>
                </a:solidFill>
                <a:latin typeface="Arial" panose="020B0604020202020204" pitchFamily="34" charset="0"/>
                <a:ea typeface="+mn-ea"/>
                <a:cs typeface="Arial" panose="020B0604020202020204" pitchFamily="34" charset="0"/>
                <a:sym typeface="Helvetica Neue Medium"/>
              </a:rPr>
              <a:t>Better knowledge of data privacy laws empowering us to go further with our data </a:t>
            </a:r>
          </a:p>
          <a:p>
            <a:pPr marL="171450" indent="-171450" algn="l" defTabSz="825500">
              <a:buFont typeface="Arial" panose="020B0604020202020204" pitchFamily="34" charset="0"/>
              <a:buChar char="•"/>
              <a:defRPr/>
            </a:pPr>
            <a:r>
              <a:rPr lang="en-US" sz="1050" b="0">
                <a:solidFill>
                  <a:srgbClr val="1F355E"/>
                </a:solidFill>
                <a:latin typeface="Arial" panose="020B0604020202020204" pitchFamily="34" charset="0"/>
                <a:ea typeface="+mn-ea"/>
                <a:cs typeface="Arial" panose="020B0604020202020204" pitchFamily="34" charset="0"/>
                <a:sym typeface="Helvetica Neue Medium"/>
              </a:rPr>
              <a:t>Reduced risk of legal challenge from incorrect application of data privacy laws</a:t>
            </a:r>
          </a:p>
          <a:p>
            <a:pPr marL="0" marR="0" lvl="0" indent="0" algn="l" defTabSz="825500" rtl="0" eaLnBrk="1" fontAlgn="auto" latinLnBrk="0" hangingPunct="0">
              <a:lnSpc>
                <a:spcPct val="100000"/>
              </a:lnSpc>
              <a:spcBef>
                <a:spcPts val="0"/>
              </a:spcBef>
              <a:spcAft>
                <a:spcPts val="0"/>
              </a:spcAft>
              <a:buClrTx/>
              <a:buSzTx/>
              <a:buFontTx/>
              <a:buNone/>
              <a:tabLst/>
              <a:defRPr/>
            </a:pPr>
            <a:r>
              <a:rPr lang="en-US" sz="1050" b="0">
                <a:solidFill>
                  <a:srgbClr val="1F355E"/>
                </a:solidFill>
                <a:latin typeface="Arial" panose="020B0604020202020204" pitchFamily="34" charset="0"/>
                <a:ea typeface="+mn-ea"/>
                <a:cs typeface="Arial" panose="020B0604020202020204" pitchFamily="34" charset="0"/>
                <a:sym typeface="Helvetica Neue Medium"/>
              </a:rPr>
              <a:t>To address this at scale we will need to work in partnership with partners such as the Welsh Government, DHCW and the NCSC, among others.</a:t>
            </a:r>
            <a:endParaRPr kumimoji="0" lang="en-US"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a:p>
            <a:pPr marL="0" marR="0" lvl="0" indent="0" algn="l" defTabSz="825500" rtl="0" eaLnBrk="1" fontAlgn="auto" latinLnBrk="0" hangingPunct="0">
              <a:lnSpc>
                <a:spcPct val="100000"/>
              </a:lnSpc>
              <a:spcBef>
                <a:spcPts val="0"/>
              </a:spcBef>
              <a:spcAft>
                <a:spcPts val="0"/>
              </a:spcAft>
              <a:buClrTx/>
              <a:buSzTx/>
              <a:buFontTx/>
              <a:buNone/>
              <a:tabLst/>
              <a:defRPr/>
            </a:pPr>
            <a:endParaRPr lang="en-US" sz="1050">
              <a:solidFill>
                <a:srgbClr val="1F355E"/>
              </a:solidFill>
              <a:latin typeface="Arial" panose="020B0604020202020204" pitchFamily="34" charset="0"/>
              <a:ea typeface="+mn-ea"/>
              <a:cs typeface="Arial" panose="020B0604020202020204" pitchFamily="34" charset="0"/>
              <a:sym typeface="Helvetica Neue Medium"/>
            </a:endParaRPr>
          </a:p>
          <a:p>
            <a:pPr marL="0" marR="0" lvl="0" indent="0" algn="l" defTabSz="825500" rtl="0" eaLnBrk="1" fontAlgn="auto" latinLnBrk="0" hangingPunct="0">
              <a:lnSpc>
                <a:spcPct val="100000"/>
              </a:lnSpc>
              <a:spcBef>
                <a:spcPts val="0"/>
              </a:spcBef>
              <a:spcAft>
                <a:spcPts val="0"/>
              </a:spcAft>
              <a:buClrTx/>
              <a:buSzTx/>
              <a:buFontTx/>
              <a:buNone/>
              <a:tabLst/>
              <a:defRPr/>
            </a:pPr>
            <a:r>
              <a:rPr kumimoji="0" lang="en-US" sz="1050" b="1"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Cyber Security Commitments for Digitally Enabling The One Bay Way:</a:t>
            </a:r>
          </a:p>
          <a:p>
            <a:pPr marL="228600" marR="0" lvl="0" indent="-228600" algn="l" defTabSz="825500" rtl="0" eaLnBrk="1" fontAlgn="auto" latinLnBrk="0" hangingPunct="0">
              <a:lnSpc>
                <a:spcPct val="100000"/>
              </a:lnSpc>
              <a:spcBef>
                <a:spcPts val="0"/>
              </a:spcBef>
              <a:spcAft>
                <a:spcPts val="0"/>
              </a:spcAft>
              <a:buClrTx/>
              <a:buSzTx/>
              <a:buFontTx/>
              <a:buAutoNum type="arabicPeriod"/>
              <a:tabLst/>
              <a:defRPr/>
            </a:pPr>
            <a:r>
              <a:rPr kumimoji="0" lang="en-US"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Committing to maintaining and increasing proactive cyber protection and prompt responses </a:t>
            </a:r>
          </a:p>
          <a:p>
            <a:pPr marL="228600" marR="0" lvl="0" indent="-228600" algn="l" defTabSz="825500" rtl="0" eaLnBrk="1" fontAlgn="auto" latinLnBrk="0" hangingPunct="0">
              <a:lnSpc>
                <a:spcPct val="100000"/>
              </a:lnSpc>
              <a:spcBef>
                <a:spcPts val="0"/>
              </a:spcBef>
              <a:spcAft>
                <a:spcPts val="0"/>
              </a:spcAft>
              <a:buClrTx/>
              <a:buSzTx/>
              <a:buFontTx/>
              <a:buAutoNum type="arabicPeriod"/>
              <a:tabLst/>
              <a:defRPr/>
            </a:pPr>
            <a:r>
              <a:rPr lang="en-US" sz="1050" b="0">
                <a:solidFill>
                  <a:srgbClr val="1F355E"/>
                </a:solidFill>
                <a:latin typeface="Arial" panose="020B0604020202020204" pitchFamily="34" charset="0"/>
                <a:ea typeface="+mn-ea"/>
                <a:cs typeface="Arial" panose="020B0604020202020204" pitchFamily="34" charset="0"/>
                <a:sym typeface="Helvetica Neue Medium"/>
              </a:rPr>
              <a:t>Continuing to assure, test and monitor live and developing services, ensuring robust, secure and resilient services across SBU </a:t>
            </a:r>
          </a:p>
          <a:p>
            <a:pPr marL="228600" marR="0" lvl="0" indent="-228600" algn="l" defTabSz="825500" rtl="0" eaLnBrk="1" fontAlgn="auto" latinLnBrk="0" hangingPunct="0">
              <a:lnSpc>
                <a:spcPct val="100000"/>
              </a:lnSpc>
              <a:spcBef>
                <a:spcPts val="0"/>
              </a:spcBef>
              <a:spcAft>
                <a:spcPts val="0"/>
              </a:spcAft>
              <a:buClrTx/>
              <a:buSzTx/>
              <a:buFontTx/>
              <a:buAutoNum type="arabicPeriod"/>
              <a:tabLst/>
              <a:defRPr/>
            </a:pPr>
            <a:r>
              <a:rPr lang="en-US" sz="1050" b="0">
                <a:solidFill>
                  <a:srgbClr val="1F355E"/>
                </a:solidFill>
                <a:latin typeface="Arial" panose="020B0604020202020204" pitchFamily="34" charset="0"/>
                <a:ea typeface="+mn-ea"/>
                <a:cs typeface="Arial" panose="020B0604020202020204" pitchFamily="34" charset="0"/>
                <a:sym typeface="Helvetica Neue Medium"/>
              </a:rPr>
              <a:t>Educating all our staff in cyber security, equipping them with the information to help mitigate cyber risks and protect sensitive information</a:t>
            </a:r>
          </a:p>
          <a:p>
            <a:pPr marL="228600" marR="0" lvl="0" indent="-228600" algn="l" defTabSz="825500" rtl="0" eaLnBrk="1" fontAlgn="auto" latinLnBrk="0" hangingPunct="0">
              <a:lnSpc>
                <a:spcPct val="100000"/>
              </a:lnSpc>
              <a:spcBef>
                <a:spcPts val="0"/>
              </a:spcBef>
              <a:spcAft>
                <a:spcPts val="0"/>
              </a:spcAft>
              <a:buClrTx/>
              <a:buSzTx/>
              <a:buFontTx/>
              <a:buAutoNum type="arabicPeriod"/>
              <a:tabLst/>
              <a:defRPr/>
            </a:pPr>
            <a:r>
              <a:rPr lang="en-US" sz="1050" b="0">
                <a:solidFill>
                  <a:srgbClr val="1F355E"/>
                </a:solidFill>
                <a:latin typeface="Arial" panose="020B0604020202020204" pitchFamily="34" charset="0"/>
                <a:ea typeface="+mn-ea"/>
                <a:cs typeface="Arial" panose="020B0604020202020204" pitchFamily="34" charset="0"/>
                <a:sym typeface="Helvetica Neue Medium"/>
              </a:rPr>
              <a:t>Developing a robust Cyber Security plan, accompanied by a committed cyber security investment plan</a:t>
            </a:r>
            <a:endParaRPr kumimoji="0" lang="en-US"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a:p>
            <a:pPr marL="228600" marR="0" lvl="0" indent="-228600" algn="l" defTabSz="825500" rtl="0" eaLnBrk="1" fontAlgn="auto" latinLnBrk="0" hangingPunct="0">
              <a:lnSpc>
                <a:spcPct val="100000"/>
              </a:lnSpc>
              <a:spcBef>
                <a:spcPts val="0"/>
              </a:spcBef>
              <a:spcAft>
                <a:spcPts val="0"/>
              </a:spcAft>
              <a:buClrTx/>
              <a:buSzTx/>
              <a:buFontTx/>
              <a:buAutoNum type="arabicPeriod"/>
              <a:tabLst/>
              <a:defRPr/>
            </a:pPr>
            <a:endParaRPr kumimoji="0" lang="en-US"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endParaRPr>
          </a:p>
        </p:txBody>
      </p:sp>
      <p:sp>
        <p:nvSpPr>
          <p:cNvPr id="27" name="Rectangle: Rounded Corners 26">
            <a:extLst>
              <a:ext uri="{FF2B5EF4-FFF2-40B4-BE49-F238E27FC236}">
                <a16:creationId xmlns:a16="http://schemas.microsoft.com/office/drawing/2014/main" id="{F599161B-1D56-6B50-8CD6-D6EE12A118E9}"/>
              </a:ext>
            </a:extLst>
          </p:cNvPr>
          <p:cNvSpPr/>
          <p:nvPr/>
        </p:nvSpPr>
        <p:spPr>
          <a:xfrm>
            <a:off x="142874" y="1042611"/>
            <a:ext cx="4100859" cy="2204652"/>
          </a:xfrm>
          <a:prstGeom prst="roundRect">
            <a:avLst>
              <a:gd name="adj" fmla="val 10552"/>
            </a:avLst>
          </a:prstGeom>
          <a:solidFill>
            <a:schemeClr val="accent4">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1400" i="0" u="none" strike="noStrike" kern="0" cap="none" spc="0" normalizeH="0" baseline="0" noProof="0">
                <a:ln>
                  <a:noFill/>
                </a:ln>
                <a:solidFill>
                  <a:srgbClr val="1F355E"/>
                </a:solidFill>
                <a:effectLst/>
                <a:uLnTx/>
                <a:uFillTx/>
                <a:latin typeface="Arial Black" panose="020B0A04020102020204" pitchFamily="34" charset="0"/>
                <a:ea typeface="+mn-ea"/>
                <a:cs typeface="+mn-cs"/>
                <a:sym typeface="Helvetica Neue Medium"/>
              </a:rPr>
              <a:t>The Cyber Assessment Framework</a:t>
            </a:r>
            <a:endParaRPr lang="en-GB" sz="800">
              <a:solidFill>
                <a:srgbClr val="1F355E"/>
              </a:solidFill>
              <a:latin typeface="Arial Black" panose="020B0A04020102020204" pitchFamily="34" charset="0"/>
              <a:ea typeface="+mn-ea"/>
              <a:cs typeface="+mn-cs"/>
              <a:sym typeface="Helvetica Neue Medium"/>
            </a:endParaRPr>
          </a:p>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Black" panose="020B0A04020102020204" pitchFamily="34" charset="0"/>
                <a:ea typeface="+mn-ea"/>
                <a:cs typeface="+mn-cs"/>
                <a:sym typeface="Helvetica Neue Medium"/>
              </a:rPr>
              <a:t>Developed by the National Cyber Security Centre (NCSC), and used by Welsh Government and DHCW, the Cyber Assessment Framework (CAF) is a comprehensive approach to assessing the extent </a:t>
            </a:r>
            <a:r>
              <a:rPr lang="en-GB" sz="800" b="0">
                <a:solidFill>
                  <a:srgbClr val="1F355E"/>
                </a:solidFill>
                <a:latin typeface="Arial Black" panose="020B0A04020102020204" pitchFamily="34" charset="0"/>
                <a:ea typeface="+mn-ea"/>
                <a:cs typeface="+mn-cs"/>
                <a:sym typeface="Helvetica Neue Medium"/>
              </a:rPr>
              <a:t>to </a:t>
            </a:r>
            <a:r>
              <a:rPr kumimoji="0" lang="en-GB" sz="800" b="0" i="0" u="none" strike="noStrike" kern="0" cap="none" spc="0" normalizeH="0" baseline="0" noProof="0">
                <a:ln>
                  <a:noFill/>
                </a:ln>
                <a:solidFill>
                  <a:srgbClr val="1F355E"/>
                </a:solidFill>
                <a:effectLst/>
                <a:uLnTx/>
                <a:uFillTx/>
                <a:latin typeface="Arial Black" panose="020B0A04020102020204" pitchFamily="34" charset="0"/>
                <a:ea typeface="+mn-ea"/>
                <a:cs typeface="+mn-cs"/>
                <a:sym typeface="Helvetica Neue Medium"/>
              </a:rPr>
              <a:t>which cyber risks are being managed. </a:t>
            </a:r>
          </a:p>
          <a:p>
            <a:pPr marL="0" marR="0" lvl="0" indent="0" algn="ctr" defTabSz="825500" rtl="0" eaLnBrk="1" fontAlgn="auto" latinLnBrk="0" hangingPunct="0">
              <a:lnSpc>
                <a:spcPct val="100000"/>
              </a:lnSpc>
              <a:spcBef>
                <a:spcPts val="0"/>
              </a:spcBef>
              <a:spcAft>
                <a:spcPts val="0"/>
              </a:spcAft>
              <a:buClrTx/>
              <a:buSzTx/>
              <a:buFontTx/>
              <a:buNone/>
              <a:tabLst/>
              <a:defRPr/>
            </a:pPr>
            <a:endParaRPr kumimoji="0" lang="en-GB" sz="800" b="0" i="0" u="none" strike="noStrike" kern="0" cap="none" spc="0" normalizeH="0" baseline="0" noProof="0">
              <a:ln>
                <a:noFill/>
              </a:ln>
              <a:solidFill>
                <a:prstClr val="black"/>
              </a:solidFill>
              <a:effectLst/>
              <a:uLnTx/>
              <a:uFillTx/>
              <a:latin typeface="Helvetica Neue Medium"/>
              <a:ea typeface="+mn-ea"/>
              <a:cs typeface="+mn-cs"/>
              <a:sym typeface="Helvetica Neue Medium"/>
            </a:endParaRPr>
          </a:p>
          <a:p>
            <a:pPr marL="0" marR="0" lvl="0" indent="0" algn="l" defTabSz="825500" rtl="0" eaLnBrk="1" fontAlgn="auto" latinLnBrk="0" hangingPunct="0">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prstClr val="black"/>
              </a:solidFill>
              <a:effectLst/>
              <a:uLnTx/>
              <a:uFillTx/>
              <a:latin typeface="Helvetica Neue Medium"/>
              <a:ea typeface="+mn-ea"/>
              <a:cs typeface="+mn-cs"/>
              <a:sym typeface="Helvetica Neue Medium"/>
            </a:endParaRPr>
          </a:p>
          <a:p>
            <a:pPr marL="0" marR="0" lvl="0" indent="0" algn="ctr" defTabSz="825500" rtl="0" eaLnBrk="1" fontAlgn="auto" latinLnBrk="0" hangingPunct="0">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prstClr val="black"/>
              </a:solidFill>
              <a:effectLst/>
              <a:uLnTx/>
              <a:uFillTx/>
              <a:latin typeface="Helvetica Neue Medium"/>
              <a:ea typeface="+mn-ea"/>
              <a:cs typeface="+mn-cs"/>
              <a:sym typeface="Helvetica Neue Medium"/>
            </a:endParaRPr>
          </a:p>
        </p:txBody>
      </p:sp>
      <p:sp>
        <p:nvSpPr>
          <p:cNvPr id="33" name="TextBox 32">
            <a:extLst>
              <a:ext uri="{FF2B5EF4-FFF2-40B4-BE49-F238E27FC236}">
                <a16:creationId xmlns:a16="http://schemas.microsoft.com/office/drawing/2014/main" id="{598013B6-D1D3-565A-AE02-6E2F82448F1C}"/>
              </a:ext>
            </a:extLst>
          </p:cNvPr>
          <p:cNvSpPr txBox="1"/>
          <p:nvPr/>
        </p:nvSpPr>
        <p:spPr>
          <a:xfrm>
            <a:off x="969581" y="4345482"/>
            <a:ext cx="3369661"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lvl="0" indent="0" algn="l" defTabSz="825500" rtl="0" eaLnBrk="1" fontAlgn="auto" latinLnBrk="0" hangingPunct="0">
              <a:lnSpc>
                <a:spcPct val="100000"/>
              </a:lnSpc>
              <a:spcBef>
                <a:spcPts val="0"/>
              </a:spcBef>
              <a:spcAft>
                <a:spcPts val="0"/>
              </a:spcAft>
              <a:buClrTx/>
              <a:buSzTx/>
              <a:buFontTx/>
              <a:buNone/>
              <a:tabLst/>
              <a:defRPr/>
            </a:pPr>
            <a:r>
              <a:rPr kumimoji="0" lang="en-GB" sz="800" b="0" i="1"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*SOURCE: Centre for Digital Public Services, Welsh Government, 2022</a:t>
            </a:r>
          </a:p>
        </p:txBody>
      </p:sp>
      <p:grpSp>
        <p:nvGrpSpPr>
          <p:cNvPr id="35" name="Group 34">
            <a:extLst>
              <a:ext uri="{FF2B5EF4-FFF2-40B4-BE49-F238E27FC236}">
                <a16:creationId xmlns:a16="http://schemas.microsoft.com/office/drawing/2014/main" id="{7C12D2F2-2C85-4243-7691-4F916D834E36}"/>
              </a:ext>
            </a:extLst>
          </p:cNvPr>
          <p:cNvGrpSpPr/>
          <p:nvPr/>
        </p:nvGrpSpPr>
        <p:grpSpPr>
          <a:xfrm>
            <a:off x="154485" y="3070602"/>
            <a:ext cx="4116959" cy="1332873"/>
            <a:chOff x="154485" y="5577825"/>
            <a:chExt cx="4116959" cy="1332873"/>
          </a:xfrm>
        </p:grpSpPr>
        <p:sp>
          <p:nvSpPr>
            <p:cNvPr id="31" name="Oval 30">
              <a:extLst>
                <a:ext uri="{FF2B5EF4-FFF2-40B4-BE49-F238E27FC236}">
                  <a16:creationId xmlns:a16="http://schemas.microsoft.com/office/drawing/2014/main" id="{695AC234-BDEF-B58A-01BA-241CD7E501DF}"/>
                </a:ext>
              </a:extLst>
            </p:cNvPr>
            <p:cNvSpPr>
              <a:spLocks noChangeAspect="1"/>
            </p:cNvSpPr>
            <p:nvPr/>
          </p:nvSpPr>
          <p:spPr>
            <a:xfrm>
              <a:off x="154485" y="5665997"/>
              <a:ext cx="1355121" cy="1244701"/>
            </a:xfrm>
            <a:prstGeom prst="ellipse">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solidFill>
                    <a:prstClr val="white"/>
                  </a:solidFill>
                  <a:effectLst/>
                  <a:uLnTx/>
                  <a:uFillTx/>
                  <a:latin typeface="Helvetica Neue Medium"/>
                  <a:ea typeface="+mn-ea"/>
                  <a:cs typeface="+mn-cs"/>
                  <a:sym typeface="Helvetica Neue Medium"/>
                </a:rPr>
                <a:t> The most common types of cyber crime (phishing &amp; malware) make up </a:t>
              </a:r>
              <a:r>
                <a:rPr kumimoji="0" lang="en-US" sz="1050" i="0" u="none" strike="noStrike" kern="0" cap="none" spc="0" normalizeH="0" baseline="0" noProof="0">
                  <a:solidFill>
                    <a:prstClr val="white"/>
                  </a:solidFill>
                  <a:effectLst/>
                  <a:uLnTx/>
                  <a:uFillTx/>
                  <a:latin typeface="Helvetica Neue Medium"/>
                  <a:ea typeface="+mn-ea"/>
                  <a:cs typeface="+mn-cs"/>
                  <a:sym typeface="Helvetica Neue Medium"/>
                </a:rPr>
                <a:t>60% of cyber crime</a:t>
              </a:r>
              <a:endParaRPr kumimoji="0" lang="en-GB" sz="1050" i="0" u="none" strike="noStrike" kern="0" cap="none" spc="0" normalizeH="0" baseline="0" noProof="0">
                <a:solidFill>
                  <a:prstClr val="white"/>
                </a:solidFill>
                <a:effectLst/>
                <a:uLnTx/>
                <a:uFillTx/>
                <a:latin typeface="Helvetica Neue Medium"/>
                <a:ea typeface="+mn-ea"/>
                <a:cs typeface="+mn-cs"/>
                <a:sym typeface="Helvetica Neue Medium"/>
              </a:endParaRPr>
            </a:p>
          </p:txBody>
        </p:sp>
        <p:sp>
          <p:nvSpPr>
            <p:cNvPr id="32" name="Oval 31">
              <a:extLst>
                <a:ext uri="{FF2B5EF4-FFF2-40B4-BE49-F238E27FC236}">
                  <a16:creationId xmlns:a16="http://schemas.microsoft.com/office/drawing/2014/main" id="{A69C6164-9A13-0DD5-63D2-DFBBE441D417}"/>
                </a:ext>
              </a:extLst>
            </p:cNvPr>
            <p:cNvSpPr>
              <a:spLocks noChangeAspect="1"/>
            </p:cNvSpPr>
            <p:nvPr/>
          </p:nvSpPr>
          <p:spPr>
            <a:xfrm>
              <a:off x="1560429" y="5623509"/>
              <a:ext cx="1265087" cy="1162003"/>
            </a:xfrm>
            <a:prstGeom prst="ellipse">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solidFill>
                    <a:prstClr val="white"/>
                  </a:solidFill>
                  <a:effectLst/>
                  <a:uLnTx/>
                  <a:uFillTx/>
                  <a:latin typeface="Helvetica Neue Medium"/>
                  <a:ea typeface="+mn-ea"/>
                  <a:cs typeface="+mn-cs"/>
                  <a:sym typeface="Helvetica Neue Medium"/>
                </a:rPr>
                <a:t> Estimated cost of cyber crime to Welsh public services is </a:t>
              </a:r>
              <a:r>
                <a:rPr kumimoji="0" lang="en-US" sz="1050" i="0" u="none" strike="noStrike" kern="0" cap="none" spc="0" normalizeH="0" baseline="0" noProof="0">
                  <a:solidFill>
                    <a:prstClr val="white"/>
                  </a:solidFill>
                  <a:effectLst/>
                  <a:uLnTx/>
                  <a:uFillTx/>
                  <a:latin typeface="Helvetica Neue Medium"/>
                  <a:ea typeface="+mn-ea"/>
                  <a:cs typeface="+mn-cs"/>
                  <a:sym typeface="Helvetica Neue Medium"/>
                </a:rPr>
                <a:t>£113m / year</a:t>
              </a:r>
              <a:endParaRPr kumimoji="0" lang="en-GB" sz="1050" i="0" u="none" strike="noStrike" kern="0" cap="none" spc="0" normalizeH="0" baseline="0" noProof="0">
                <a:solidFill>
                  <a:prstClr val="white"/>
                </a:solidFill>
                <a:effectLst/>
                <a:uLnTx/>
                <a:uFillTx/>
                <a:latin typeface="Helvetica Neue Medium"/>
                <a:ea typeface="+mn-ea"/>
                <a:cs typeface="+mn-cs"/>
                <a:sym typeface="Helvetica Neue Medium"/>
              </a:endParaRPr>
            </a:p>
          </p:txBody>
        </p:sp>
        <p:sp>
          <p:nvSpPr>
            <p:cNvPr id="34" name="Oval 33">
              <a:extLst>
                <a:ext uri="{FF2B5EF4-FFF2-40B4-BE49-F238E27FC236}">
                  <a16:creationId xmlns:a16="http://schemas.microsoft.com/office/drawing/2014/main" id="{B85CED0C-7162-84AC-87D2-63A9052EECC7}"/>
                </a:ext>
              </a:extLst>
            </p:cNvPr>
            <p:cNvSpPr>
              <a:spLocks noChangeAspect="1"/>
            </p:cNvSpPr>
            <p:nvPr/>
          </p:nvSpPr>
          <p:spPr>
            <a:xfrm>
              <a:off x="2876339" y="5577825"/>
              <a:ext cx="1395105" cy="1281427"/>
            </a:xfrm>
            <a:prstGeom prst="ellipse">
              <a:avLst/>
            </a:prstGeom>
            <a:solidFill>
              <a:schemeClr val="accent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solidFill>
                    <a:prstClr val="white"/>
                  </a:solidFill>
                  <a:effectLst/>
                  <a:uLnTx/>
                  <a:uFillTx/>
                  <a:latin typeface="Helvetica Neue Medium"/>
                  <a:ea typeface="+mn-ea"/>
                  <a:cs typeface="+mn-cs"/>
                  <a:sym typeface="Helvetica Neue Medium"/>
                </a:rPr>
                <a:t> Around </a:t>
              </a:r>
              <a:r>
                <a:rPr kumimoji="0" lang="en-US" sz="1050" i="0" u="none" strike="noStrike" kern="0" cap="none" spc="0" normalizeH="0" baseline="0" noProof="0">
                  <a:solidFill>
                    <a:prstClr val="white"/>
                  </a:solidFill>
                  <a:effectLst/>
                  <a:uLnTx/>
                  <a:uFillTx/>
                  <a:latin typeface="Helvetica Neue Medium"/>
                  <a:ea typeface="+mn-ea"/>
                  <a:cs typeface="+mn-cs"/>
                  <a:sym typeface="Helvetica Neue Medium"/>
                </a:rPr>
                <a:t>40% of major incidents </a:t>
              </a:r>
              <a:r>
                <a:rPr kumimoji="0" lang="en-US" sz="800" b="0" i="0" u="none" strike="noStrike" kern="0" cap="none" spc="0" normalizeH="0" baseline="0" noProof="0">
                  <a:solidFill>
                    <a:prstClr val="white"/>
                  </a:solidFill>
                  <a:effectLst/>
                  <a:uLnTx/>
                  <a:uFillTx/>
                  <a:latin typeface="Helvetica Neue Medium"/>
                  <a:ea typeface="+mn-ea"/>
                  <a:cs typeface="+mn-cs"/>
                  <a:sym typeface="Helvetica Neue Medium"/>
                </a:rPr>
                <a:t>reported to NCSC were aimed at public sector bodies</a:t>
              </a:r>
              <a:endParaRPr kumimoji="0" lang="en-GB" sz="800" i="0" u="none" strike="noStrike" kern="0" cap="none" spc="0" normalizeH="0" baseline="0" noProof="0">
                <a:solidFill>
                  <a:prstClr val="white"/>
                </a:solidFill>
                <a:effectLst/>
                <a:uLnTx/>
                <a:uFillTx/>
                <a:latin typeface="Helvetica Neue Medium"/>
                <a:ea typeface="+mn-ea"/>
                <a:cs typeface="+mn-cs"/>
                <a:sym typeface="Helvetica Neue Medium"/>
              </a:endParaRPr>
            </a:p>
          </p:txBody>
        </p:sp>
      </p:grpSp>
      <p:sp>
        <p:nvSpPr>
          <p:cNvPr id="36" name="Rectangle: Rounded Corners 35">
            <a:extLst>
              <a:ext uri="{FF2B5EF4-FFF2-40B4-BE49-F238E27FC236}">
                <a16:creationId xmlns:a16="http://schemas.microsoft.com/office/drawing/2014/main" id="{30B5D1E9-5BAA-D0B7-0803-689A6E4C92A4}"/>
              </a:ext>
            </a:extLst>
          </p:cNvPr>
          <p:cNvSpPr/>
          <p:nvPr/>
        </p:nvSpPr>
        <p:spPr>
          <a:xfrm>
            <a:off x="217656" y="1923555"/>
            <a:ext cx="3911892" cy="175870"/>
          </a:xfrm>
          <a:prstGeom prst="roundRect">
            <a:avLst/>
          </a:prstGeom>
          <a:solidFill>
            <a:schemeClr val="accent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i="0" u="none" strike="noStrike" cap="none" spc="0" normalizeH="0" baseline="0">
                <a:ln>
                  <a:noFill/>
                </a:ln>
                <a:solidFill>
                  <a:schemeClr val="tx1"/>
                </a:solidFill>
                <a:effectLst/>
                <a:uFillTx/>
                <a:latin typeface="+mn-lt"/>
                <a:ea typeface="+mn-ea"/>
                <a:cs typeface="+mn-cs"/>
                <a:sym typeface="Helvetica Neue Medium"/>
              </a:rPr>
              <a:t>Objectives</a:t>
            </a:r>
          </a:p>
        </p:txBody>
      </p:sp>
      <p:sp>
        <p:nvSpPr>
          <p:cNvPr id="42" name="Arrow: Chevron 41">
            <a:extLst>
              <a:ext uri="{FF2B5EF4-FFF2-40B4-BE49-F238E27FC236}">
                <a16:creationId xmlns:a16="http://schemas.microsoft.com/office/drawing/2014/main" id="{00465E3A-F5C7-7D92-41FF-9E5CF4A097CE}"/>
              </a:ext>
            </a:extLst>
          </p:cNvPr>
          <p:cNvSpPr/>
          <p:nvPr/>
        </p:nvSpPr>
        <p:spPr>
          <a:xfrm>
            <a:off x="3041945" y="2144317"/>
            <a:ext cx="1088981" cy="758729"/>
          </a:xfrm>
          <a:prstGeom prst="chevron">
            <a:avLst>
              <a:gd name="adj" fmla="val 30562"/>
            </a:avLst>
          </a:prstGeom>
          <a:no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800" b="0">
                <a:solidFill>
                  <a:srgbClr val="1F355E"/>
                </a:solidFill>
                <a:latin typeface="Arial" panose="020B0604020202020204" pitchFamily="34" charset="0"/>
                <a:ea typeface="+mn-ea"/>
                <a:cs typeface="Arial" panose="020B0604020202020204" pitchFamily="34" charset="0"/>
                <a:sym typeface="Helvetica Neue Medium"/>
              </a:rPr>
              <a:t>Minimising the impact of cyber security incidents</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54" name="Arrow: Chevron 53">
            <a:extLst>
              <a:ext uri="{FF2B5EF4-FFF2-40B4-BE49-F238E27FC236}">
                <a16:creationId xmlns:a16="http://schemas.microsoft.com/office/drawing/2014/main" id="{BC81B313-F8EC-D290-D526-5D995A272311}"/>
              </a:ext>
            </a:extLst>
          </p:cNvPr>
          <p:cNvSpPr/>
          <p:nvPr/>
        </p:nvSpPr>
        <p:spPr>
          <a:xfrm>
            <a:off x="2109922" y="2144317"/>
            <a:ext cx="1088981" cy="758729"/>
          </a:xfrm>
          <a:prstGeom prst="chevron">
            <a:avLst>
              <a:gd name="adj" fmla="val 30562"/>
            </a:avLst>
          </a:prstGeom>
          <a:no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800" b="0">
                <a:solidFill>
                  <a:srgbClr val="1F355E"/>
                </a:solidFill>
                <a:latin typeface="Arial" panose="020B0604020202020204" pitchFamily="34" charset="0"/>
                <a:ea typeface="+mn-ea"/>
                <a:cs typeface="Arial" panose="020B0604020202020204" pitchFamily="34" charset="0"/>
                <a:sym typeface="Helvetica Neue Medium"/>
              </a:rPr>
              <a:t>Detecting cyber security events</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55" name="Arrow: Chevron 54">
            <a:extLst>
              <a:ext uri="{FF2B5EF4-FFF2-40B4-BE49-F238E27FC236}">
                <a16:creationId xmlns:a16="http://schemas.microsoft.com/office/drawing/2014/main" id="{143A411A-6350-EFB2-6FED-905C692FB008}"/>
              </a:ext>
            </a:extLst>
          </p:cNvPr>
          <p:cNvSpPr/>
          <p:nvPr/>
        </p:nvSpPr>
        <p:spPr>
          <a:xfrm>
            <a:off x="245876" y="2144317"/>
            <a:ext cx="1088981" cy="758729"/>
          </a:xfrm>
          <a:prstGeom prst="chevron">
            <a:avLst>
              <a:gd name="adj" fmla="val 30562"/>
            </a:avLst>
          </a:prstGeom>
          <a:no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Managing security risk</a:t>
            </a:r>
          </a:p>
        </p:txBody>
      </p:sp>
      <p:sp>
        <p:nvSpPr>
          <p:cNvPr id="56" name="Arrow: Chevron 55">
            <a:extLst>
              <a:ext uri="{FF2B5EF4-FFF2-40B4-BE49-F238E27FC236}">
                <a16:creationId xmlns:a16="http://schemas.microsoft.com/office/drawing/2014/main" id="{AE310B66-62D7-2598-FC78-15C9ADEAD5E8}"/>
              </a:ext>
            </a:extLst>
          </p:cNvPr>
          <p:cNvSpPr/>
          <p:nvPr/>
        </p:nvSpPr>
        <p:spPr>
          <a:xfrm>
            <a:off x="1177899" y="2144317"/>
            <a:ext cx="1088981" cy="758729"/>
          </a:xfrm>
          <a:prstGeom prst="chevron">
            <a:avLst>
              <a:gd name="adj" fmla="val 30562"/>
            </a:avLst>
          </a:prstGeom>
          <a:noFill/>
          <a:ln w="12700"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Protecting against cyber attack</a:t>
            </a:r>
          </a:p>
        </p:txBody>
      </p:sp>
      <p:sp>
        <p:nvSpPr>
          <p:cNvPr id="2" name="Footer Placeholder 3">
            <a:extLst>
              <a:ext uri="{FF2B5EF4-FFF2-40B4-BE49-F238E27FC236}">
                <a16:creationId xmlns:a16="http://schemas.microsoft.com/office/drawing/2014/main" id="{101B60E2-A339-9DC6-D4DB-B2E614817DF7}"/>
              </a:ext>
            </a:extLst>
          </p:cNvPr>
          <p:cNvSpPr txBox="1">
            <a:spLocks/>
          </p:cNvSpPr>
          <p:nvPr/>
        </p:nvSpPr>
        <p:spPr>
          <a:xfrm>
            <a:off x="1956319" y="4638378"/>
            <a:ext cx="5039902" cy="332455"/>
          </a:xfrm>
          <a:prstGeom prst="rect">
            <a:avLst/>
          </a:prstGeom>
        </p:spPr>
        <p:txBody>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r>
              <a:rPr lang="en-GB" sz="1800">
                <a:solidFill>
                  <a:srgbClr val="1F355E"/>
                </a:solidFill>
                <a:latin typeface="Arial Black" panose="020B0A04020102020204" pitchFamily="34" charset="0"/>
              </a:rPr>
              <a:t>Digitally Enabling The One Bay Way</a:t>
            </a:r>
          </a:p>
        </p:txBody>
      </p:sp>
      <p:grpSp>
        <p:nvGrpSpPr>
          <p:cNvPr id="17" name="Group 16">
            <a:extLst>
              <a:ext uri="{FF2B5EF4-FFF2-40B4-BE49-F238E27FC236}">
                <a16:creationId xmlns:a16="http://schemas.microsoft.com/office/drawing/2014/main" id="{9EA51BBB-CC93-1513-24C3-D16B713B5E26}"/>
              </a:ext>
            </a:extLst>
          </p:cNvPr>
          <p:cNvGrpSpPr/>
          <p:nvPr/>
        </p:nvGrpSpPr>
        <p:grpSpPr>
          <a:xfrm>
            <a:off x="-1" y="-5787"/>
            <a:ext cx="9143998" cy="165595"/>
            <a:chOff x="374266" y="2474302"/>
            <a:chExt cx="13719657" cy="820603"/>
          </a:xfrm>
        </p:grpSpPr>
        <p:sp>
          <p:nvSpPr>
            <p:cNvPr id="5" name="Arrow: Pentagon 4">
              <a:extLst>
                <a:ext uri="{FF2B5EF4-FFF2-40B4-BE49-F238E27FC236}">
                  <a16:creationId xmlns:a16="http://schemas.microsoft.com/office/drawing/2014/main" id="{80B61289-9526-019C-602D-D81304866502}"/>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12" name="Arrow: Chevron 11">
              <a:extLst>
                <a:ext uri="{FF2B5EF4-FFF2-40B4-BE49-F238E27FC236}">
                  <a16:creationId xmlns:a16="http://schemas.microsoft.com/office/drawing/2014/main" id="{D711DE40-8DB2-B429-82B3-95B6FE0D4392}"/>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13" name="Arrow: Chevron 12">
              <a:extLst>
                <a:ext uri="{FF2B5EF4-FFF2-40B4-BE49-F238E27FC236}">
                  <a16:creationId xmlns:a16="http://schemas.microsoft.com/office/drawing/2014/main" id="{3A858239-A5D3-FC3F-6439-35E9D5B68919}"/>
                </a:ext>
              </a:extLst>
            </p:cNvPr>
            <p:cNvSpPr/>
            <p:nvPr/>
          </p:nvSpPr>
          <p:spPr>
            <a:xfrm>
              <a:off x="4851732" y="2474302"/>
              <a:ext cx="2697135" cy="820603"/>
            </a:xfrm>
            <a:prstGeom prst="chevron">
              <a:avLst/>
            </a:prstGeom>
            <a:solidFill>
              <a:schemeClr val="accent4"/>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14" name="Arrow: Chevron 13">
              <a:extLst>
                <a:ext uri="{FF2B5EF4-FFF2-40B4-BE49-F238E27FC236}">
                  <a16:creationId xmlns:a16="http://schemas.microsoft.com/office/drawing/2014/main" id="{87EB8583-9150-2F3B-6292-4924980D7E91}"/>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15" name="Arrow: Chevron 14">
              <a:extLst>
                <a:ext uri="{FF2B5EF4-FFF2-40B4-BE49-F238E27FC236}">
                  <a16:creationId xmlns:a16="http://schemas.microsoft.com/office/drawing/2014/main" id="{7AEE445B-D921-C2DE-65D1-F65AF8BC926D}"/>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The Digital Enablers</a:t>
              </a:r>
              <a:endParaRPr lang="en-GB" sz="800" b="0" kern="1200">
                <a:latin typeface="Arial" panose="020B0604020202020204" pitchFamily="34" charset="0"/>
                <a:cs typeface="Arial" panose="020B0604020202020204" pitchFamily="34" charset="0"/>
              </a:endParaRPr>
            </a:p>
          </p:txBody>
        </p:sp>
        <p:sp>
          <p:nvSpPr>
            <p:cNvPr id="16" name="Arrow: Chevron 15">
              <a:extLst>
                <a:ext uri="{FF2B5EF4-FFF2-40B4-BE49-F238E27FC236}">
                  <a16:creationId xmlns:a16="http://schemas.microsoft.com/office/drawing/2014/main" id="{F4B640FE-2644-F393-97EE-85B8A9DD4065}"/>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endParaRPr lang="en-GB" sz="800" b="0" kern="120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439609029"/>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8FEF4E-F776-E64E-4F8F-CDE26468BFEC}"/>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3467B088-A2BB-FAD6-8323-1742F7D79312}"/>
              </a:ext>
            </a:extLst>
          </p:cNvPr>
          <p:cNvSpPr>
            <a:spLocks noGrp="1"/>
          </p:cNvSpPr>
          <p:nvPr>
            <p:ph type="body" sz="quarter" idx="11"/>
          </p:nvPr>
        </p:nvSpPr>
        <p:spPr/>
        <p:txBody>
          <a:bodyPr>
            <a:normAutofit/>
          </a:bodyPr>
          <a:lstStyle/>
          <a:p>
            <a:r>
              <a:rPr lang="en-GB">
                <a:cs typeface="Arial"/>
              </a:rPr>
              <a:t>Our Vision</a:t>
            </a:r>
            <a:endParaRPr lang="en-GB"/>
          </a:p>
        </p:txBody>
      </p:sp>
      <p:grpSp>
        <p:nvGrpSpPr>
          <p:cNvPr id="2" name="Group 1">
            <a:extLst>
              <a:ext uri="{FF2B5EF4-FFF2-40B4-BE49-F238E27FC236}">
                <a16:creationId xmlns:a16="http://schemas.microsoft.com/office/drawing/2014/main" id="{2821CDB6-CCEE-E917-BF6D-2684464C1012}"/>
              </a:ext>
            </a:extLst>
          </p:cNvPr>
          <p:cNvGrpSpPr/>
          <p:nvPr/>
        </p:nvGrpSpPr>
        <p:grpSpPr>
          <a:xfrm>
            <a:off x="-1" y="-5787"/>
            <a:ext cx="9143998" cy="165595"/>
            <a:chOff x="374266" y="2474302"/>
            <a:chExt cx="13719657" cy="820603"/>
          </a:xfrm>
        </p:grpSpPr>
        <p:sp>
          <p:nvSpPr>
            <p:cNvPr id="5" name="Arrow: Pentagon 4">
              <a:extLst>
                <a:ext uri="{FF2B5EF4-FFF2-40B4-BE49-F238E27FC236}">
                  <a16:creationId xmlns:a16="http://schemas.microsoft.com/office/drawing/2014/main" id="{03DD1E97-1017-A90E-450D-A225FFF8F6E1}"/>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6" name="Arrow: Chevron 5">
              <a:extLst>
                <a:ext uri="{FF2B5EF4-FFF2-40B4-BE49-F238E27FC236}">
                  <a16:creationId xmlns:a16="http://schemas.microsoft.com/office/drawing/2014/main" id="{4F5C087D-6CC5-011D-D1D0-6E1112FE472B}"/>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7" name="Arrow: Chevron 6">
              <a:extLst>
                <a:ext uri="{FF2B5EF4-FFF2-40B4-BE49-F238E27FC236}">
                  <a16:creationId xmlns:a16="http://schemas.microsoft.com/office/drawing/2014/main" id="{B1CBB975-66BD-01F5-6D32-C4CAE4A914C6}"/>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8" name="Arrow: Chevron 7">
              <a:extLst>
                <a:ext uri="{FF2B5EF4-FFF2-40B4-BE49-F238E27FC236}">
                  <a16:creationId xmlns:a16="http://schemas.microsoft.com/office/drawing/2014/main" id="{7BFC2811-2B6C-D121-E0A0-0976DDC0C133}"/>
                </a:ext>
              </a:extLst>
            </p:cNvPr>
            <p:cNvSpPr/>
            <p:nvPr/>
          </p:nvSpPr>
          <p:spPr>
            <a:xfrm>
              <a:off x="7090464" y="2474302"/>
              <a:ext cx="2697135" cy="820603"/>
            </a:xfrm>
            <a:prstGeom prst="chevron">
              <a:avLst/>
            </a:prstGeom>
            <a:solidFill>
              <a:schemeClr val="accent6"/>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9" name="Arrow: Chevron 8">
              <a:extLst>
                <a:ext uri="{FF2B5EF4-FFF2-40B4-BE49-F238E27FC236}">
                  <a16:creationId xmlns:a16="http://schemas.microsoft.com/office/drawing/2014/main" id="{9FD3C893-FB60-D231-35D4-C07CB22B7A44}"/>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The Digital Enablers</a:t>
              </a:r>
              <a:endParaRPr lang="en-GB" sz="800" b="0" kern="1200">
                <a:latin typeface="Arial" panose="020B0604020202020204" pitchFamily="34" charset="0"/>
                <a:cs typeface="Arial" panose="020B0604020202020204" pitchFamily="34" charset="0"/>
              </a:endParaRPr>
            </a:p>
          </p:txBody>
        </p:sp>
        <p:sp>
          <p:nvSpPr>
            <p:cNvPr id="10" name="Arrow: Chevron 9">
              <a:extLst>
                <a:ext uri="{FF2B5EF4-FFF2-40B4-BE49-F238E27FC236}">
                  <a16:creationId xmlns:a16="http://schemas.microsoft.com/office/drawing/2014/main" id="{223A1946-C3B6-8E12-1BF2-117C7ED41883}"/>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p>
          </p:txBody>
        </p:sp>
      </p:grpSp>
      <p:sp>
        <p:nvSpPr>
          <p:cNvPr id="11" name="Footer Placeholder 3">
            <a:extLst>
              <a:ext uri="{FF2B5EF4-FFF2-40B4-BE49-F238E27FC236}">
                <a16:creationId xmlns:a16="http://schemas.microsoft.com/office/drawing/2014/main" id="{59EDB584-988A-B0B8-088C-85EC7FEFCDA8}"/>
              </a:ext>
            </a:extLst>
          </p:cNvPr>
          <p:cNvSpPr txBox="1">
            <a:spLocks/>
          </p:cNvSpPr>
          <p:nvPr/>
        </p:nvSpPr>
        <p:spPr>
          <a:xfrm>
            <a:off x="2052049" y="4643686"/>
            <a:ext cx="5039902" cy="332455"/>
          </a:xfrm>
          <a:prstGeom prst="rect">
            <a:avLst/>
          </a:prstGeom>
        </p:spPr>
        <p:txBody>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r>
              <a:rPr lang="en-GB" sz="1800">
                <a:solidFill>
                  <a:srgbClr val="1F355E"/>
                </a:solidFill>
                <a:latin typeface="Arial Black" panose="020B0A04020102020204" pitchFamily="34" charset="0"/>
              </a:rPr>
              <a:t>Digitally Enabling The One Bay Way</a:t>
            </a:r>
          </a:p>
        </p:txBody>
      </p:sp>
    </p:spTree>
    <p:extLst>
      <p:ext uri="{BB962C8B-B14F-4D97-AF65-F5344CB8AC3E}">
        <p14:creationId xmlns:p14="http://schemas.microsoft.com/office/powerpoint/2010/main" val="1128256734"/>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Rhossili Bay in Wales is named the best beach in Europe | The Independent |  The Independent">
            <a:extLst>
              <a:ext uri="{FF2B5EF4-FFF2-40B4-BE49-F238E27FC236}">
                <a16:creationId xmlns:a16="http://schemas.microsoft.com/office/drawing/2014/main" id="{18A30B24-D63A-4479-30AC-3D2BB3B80D6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8560" r="13073"/>
          <a:stretch/>
        </p:blipFill>
        <p:spPr bwMode="auto">
          <a:xfrm>
            <a:off x="5185482" y="-1"/>
            <a:ext cx="3958514" cy="4661983"/>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BFD41259-0032-2062-3C9B-EEBEE1DCAD24}"/>
              </a:ext>
            </a:extLst>
          </p:cNvPr>
          <p:cNvSpPr>
            <a:spLocks noGrp="1"/>
          </p:cNvSpPr>
          <p:nvPr>
            <p:ph type="title"/>
          </p:nvPr>
        </p:nvSpPr>
        <p:spPr>
          <a:xfrm>
            <a:off x="93600" y="-6364"/>
            <a:ext cx="8416734" cy="517164"/>
          </a:xfrm>
        </p:spPr>
        <p:txBody>
          <a:bodyPr>
            <a:normAutofit fontScale="90000"/>
          </a:bodyPr>
          <a:lstStyle/>
          <a:p>
            <a:r>
              <a:rPr lang="en-GB" sz="2400">
                <a:latin typeface="Gill Sans MT"/>
              </a:rPr>
              <a:t>Contents</a:t>
            </a:r>
            <a:r>
              <a:rPr lang="en-GB" sz="3200">
                <a:latin typeface="Gill Sans MT"/>
              </a:rPr>
              <a:t> </a:t>
            </a:r>
          </a:p>
        </p:txBody>
      </p:sp>
      <p:sp>
        <p:nvSpPr>
          <p:cNvPr id="4" name="Footer Placeholder 3">
            <a:extLst>
              <a:ext uri="{FF2B5EF4-FFF2-40B4-BE49-F238E27FC236}">
                <a16:creationId xmlns:a16="http://schemas.microsoft.com/office/drawing/2014/main" id="{6CEA3922-03F1-A354-EB35-B0CBA90D33D8}"/>
              </a:ext>
            </a:extLst>
          </p:cNvPr>
          <p:cNvSpPr>
            <a:spLocks noGrp="1"/>
          </p:cNvSpPr>
          <p:nvPr>
            <p:ph type="ftr" sz="quarter" idx="3"/>
          </p:nvPr>
        </p:nvSpPr>
        <p:spPr>
          <a:xfrm>
            <a:off x="2219760" y="4661984"/>
            <a:ext cx="4944979" cy="270711"/>
          </a:xfrm>
        </p:spPr>
        <p:txBody>
          <a:bodyPr/>
          <a:lstStyle/>
          <a:p>
            <a:r>
              <a:rPr lang="en-GB">
                <a:latin typeface="Arial Black" panose="020B0A04020102020204" pitchFamily="34" charset="0"/>
              </a:rPr>
              <a:t>Digitally Enabling The One Bay Way</a:t>
            </a:r>
          </a:p>
        </p:txBody>
      </p:sp>
      <p:graphicFrame>
        <p:nvGraphicFramePr>
          <p:cNvPr id="7" name="Table 6">
            <a:extLst>
              <a:ext uri="{FF2B5EF4-FFF2-40B4-BE49-F238E27FC236}">
                <a16:creationId xmlns:a16="http://schemas.microsoft.com/office/drawing/2014/main" id="{E4A1D944-3A29-9519-9FE1-7124161D8E30}"/>
              </a:ext>
            </a:extLst>
          </p:cNvPr>
          <p:cNvGraphicFramePr>
            <a:graphicFrameLocks noGrp="1"/>
          </p:cNvGraphicFramePr>
          <p:nvPr>
            <p:extLst>
              <p:ext uri="{D42A27DB-BD31-4B8C-83A1-F6EECF244321}">
                <p14:modId xmlns:p14="http://schemas.microsoft.com/office/powerpoint/2010/main" val="276608055"/>
              </p:ext>
            </p:extLst>
          </p:nvPr>
        </p:nvGraphicFramePr>
        <p:xfrm>
          <a:off x="142875" y="510799"/>
          <a:ext cx="5042606" cy="4105675"/>
        </p:xfrm>
        <a:graphic>
          <a:graphicData uri="http://schemas.openxmlformats.org/drawingml/2006/table">
            <a:tbl>
              <a:tblPr firstRow="1" bandRow="1">
                <a:tableStyleId>{5940675A-B579-460E-94D1-54222C63F5DA}</a:tableStyleId>
              </a:tblPr>
              <a:tblGrid>
                <a:gridCol w="458947">
                  <a:extLst>
                    <a:ext uri="{9D8B030D-6E8A-4147-A177-3AD203B41FA5}">
                      <a16:colId xmlns:a16="http://schemas.microsoft.com/office/drawing/2014/main" val="2275579043"/>
                    </a:ext>
                  </a:extLst>
                </a:gridCol>
                <a:gridCol w="3710581">
                  <a:extLst>
                    <a:ext uri="{9D8B030D-6E8A-4147-A177-3AD203B41FA5}">
                      <a16:colId xmlns:a16="http://schemas.microsoft.com/office/drawing/2014/main" val="1870967752"/>
                    </a:ext>
                  </a:extLst>
                </a:gridCol>
                <a:gridCol w="873078">
                  <a:extLst>
                    <a:ext uri="{9D8B030D-6E8A-4147-A177-3AD203B41FA5}">
                      <a16:colId xmlns:a16="http://schemas.microsoft.com/office/drawing/2014/main" val="3850148591"/>
                    </a:ext>
                  </a:extLst>
                </a:gridCol>
              </a:tblGrid>
              <a:tr h="360290">
                <a:tc>
                  <a:txBody>
                    <a:bodyPr/>
                    <a:lstStyle/>
                    <a:p>
                      <a:r>
                        <a:rPr lang="en-GB" sz="800" b="1">
                          <a:solidFill>
                            <a:srgbClr val="1F355E"/>
                          </a:solidFill>
                          <a:latin typeface="Arial Black"/>
                        </a:rPr>
                        <a:t>1.</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tc>
                  <a:txBody>
                    <a:bodyPr/>
                    <a:lstStyle/>
                    <a:p>
                      <a:pPr algn="l"/>
                      <a:r>
                        <a:rPr lang="en-GB" sz="800" b="1">
                          <a:solidFill>
                            <a:srgbClr val="1F355E"/>
                          </a:solidFill>
                          <a:latin typeface="Arial Black"/>
                        </a:rPr>
                        <a:t>Executive Summary</a:t>
                      </a:r>
                    </a:p>
                    <a:p>
                      <a:pPr algn="l"/>
                      <a:endParaRPr lang="en-GB" sz="800" b="1">
                        <a:solidFill>
                          <a:srgbClr val="1F355E"/>
                        </a:solidFill>
                        <a:latin typeface="Arial Black"/>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tc>
                  <a:txBody>
                    <a:bodyPr/>
                    <a:lstStyle/>
                    <a:p>
                      <a:pPr algn="l"/>
                      <a:r>
                        <a:rPr lang="en-GB" sz="800">
                          <a:solidFill>
                            <a:srgbClr val="1F355E"/>
                          </a:solidFill>
                          <a:latin typeface="Arial Black"/>
                        </a:rPr>
                        <a:t>p. 3</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extLst>
                  <a:ext uri="{0D108BD9-81ED-4DB2-BD59-A6C34878D82A}">
                    <a16:rowId xmlns:a16="http://schemas.microsoft.com/office/drawing/2014/main" val="2793017670"/>
                  </a:ext>
                </a:extLst>
              </a:tr>
              <a:tr h="618472">
                <a:tc>
                  <a:txBody>
                    <a:bodyPr/>
                    <a:lstStyle/>
                    <a:p>
                      <a:r>
                        <a:rPr lang="en-GB" sz="800" b="1">
                          <a:solidFill>
                            <a:srgbClr val="1F355E"/>
                          </a:solidFill>
                          <a:latin typeface="Arial Black"/>
                        </a:rPr>
                        <a:t>2.</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tc>
                  <a:txBody>
                    <a:bodyPr/>
                    <a:lstStyle/>
                    <a:p>
                      <a:pPr algn="l"/>
                      <a:r>
                        <a:rPr lang="en-GB" sz="800" b="1">
                          <a:solidFill>
                            <a:srgbClr val="1F355E"/>
                          </a:solidFill>
                          <a:latin typeface="Arial Black"/>
                        </a:rPr>
                        <a:t>Our Context</a:t>
                      </a:r>
                    </a:p>
                    <a:p>
                      <a:pPr marL="171450" indent="-171450" algn="l">
                        <a:buFont typeface="Arial" panose="020B0604020202020204" pitchFamily="34" charset="0"/>
                        <a:buChar char="•"/>
                      </a:pPr>
                      <a:r>
                        <a:rPr lang="en-GB" sz="800" b="0">
                          <a:solidFill>
                            <a:srgbClr val="1F355E"/>
                          </a:solidFill>
                          <a:latin typeface="Arial Black"/>
                        </a:rPr>
                        <a:t>SBU’s </a:t>
                      </a:r>
                      <a:r>
                        <a:rPr lang="en-GB" sz="800" b="0" strike="noStrike">
                          <a:solidFill>
                            <a:srgbClr val="1F355E"/>
                          </a:solidFill>
                          <a:latin typeface="Arial Black"/>
                        </a:rPr>
                        <a:t>Digital</a:t>
                      </a:r>
                      <a:r>
                        <a:rPr lang="en-GB" sz="800" b="0">
                          <a:solidFill>
                            <a:srgbClr val="1F355E"/>
                          </a:solidFill>
                          <a:latin typeface="Arial Black"/>
                        </a:rPr>
                        <a:t> Journey</a:t>
                      </a:r>
                    </a:p>
                    <a:p>
                      <a:pPr marL="171450" indent="-171450" algn="l">
                        <a:buFont typeface="Arial" panose="020B0604020202020204" pitchFamily="34" charset="0"/>
                        <a:buChar char="•"/>
                      </a:pPr>
                      <a:r>
                        <a:rPr lang="en-GB" sz="800" b="0">
                          <a:solidFill>
                            <a:srgbClr val="1F355E"/>
                          </a:solidFill>
                          <a:latin typeface="Arial Black"/>
                        </a:rPr>
                        <a:t>Interfacing with existing partnerships and strategies</a:t>
                      </a:r>
                    </a:p>
                    <a:p>
                      <a:pPr marL="171450" indent="-171450" algn="l">
                        <a:buFont typeface="Arial" panose="020B0604020202020204" pitchFamily="34" charset="0"/>
                        <a:buChar char="•"/>
                      </a:pPr>
                      <a:r>
                        <a:rPr lang="en-GB" sz="800" b="0">
                          <a:solidFill>
                            <a:srgbClr val="1F355E"/>
                          </a:solidFill>
                          <a:latin typeface="Arial Black"/>
                        </a:rPr>
                        <a:t>Digital Inclusion Matters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tc>
                  <a:txBody>
                    <a:bodyPr/>
                    <a:lstStyle/>
                    <a:p>
                      <a:pPr algn="l"/>
                      <a:r>
                        <a:rPr lang="en-GB" sz="800">
                          <a:solidFill>
                            <a:srgbClr val="1F355E"/>
                          </a:solidFill>
                          <a:latin typeface="Arial Black"/>
                        </a:rPr>
                        <a:t>p. 10</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extLst>
                  <a:ext uri="{0D108BD9-81ED-4DB2-BD59-A6C34878D82A}">
                    <a16:rowId xmlns:a16="http://schemas.microsoft.com/office/drawing/2014/main" val="2220026715"/>
                  </a:ext>
                </a:extLst>
              </a:tr>
              <a:tr h="868993">
                <a:tc>
                  <a:txBody>
                    <a:bodyPr/>
                    <a:lstStyle/>
                    <a:p>
                      <a:r>
                        <a:rPr lang="en-GB" sz="800" b="1">
                          <a:solidFill>
                            <a:srgbClr val="1F355E"/>
                          </a:solidFill>
                          <a:latin typeface="Arial Black"/>
                        </a:rPr>
                        <a:t>3.</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tc>
                  <a:txBody>
                    <a:bodyPr/>
                    <a:lstStyle/>
                    <a:p>
                      <a:pPr algn="l"/>
                      <a:r>
                        <a:rPr lang="en-GB" sz="800" b="1">
                          <a:solidFill>
                            <a:srgbClr val="1F355E"/>
                          </a:solidFill>
                          <a:latin typeface="Arial Black"/>
                        </a:rPr>
                        <a:t>Our Vision</a:t>
                      </a:r>
                    </a:p>
                    <a:p>
                      <a:pPr marL="171450" indent="-171450" algn="l">
                        <a:buFont typeface="Arial" panose="020B0604020202020204" pitchFamily="34" charset="0"/>
                        <a:buChar char="•"/>
                      </a:pPr>
                      <a:r>
                        <a:rPr lang="en-GB" sz="800" b="0">
                          <a:solidFill>
                            <a:srgbClr val="1F355E"/>
                          </a:solidFill>
                          <a:latin typeface="Arial Black"/>
                        </a:rPr>
                        <a:t>The Strategy Framework and the </a:t>
                      </a:r>
                      <a:r>
                        <a:rPr lang="en-GB" sz="800" b="0" strike="noStrike">
                          <a:solidFill>
                            <a:srgbClr val="1F355E"/>
                          </a:solidFill>
                          <a:latin typeface="Arial Black"/>
                        </a:rPr>
                        <a:t>Digital</a:t>
                      </a:r>
                      <a:r>
                        <a:rPr lang="en-GB" sz="800" b="0">
                          <a:solidFill>
                            <a:srgbClr val="1F355E"/>
                          </a:solidFill>
                          <a:latin typeface="Arial Black"/>
                        </a:rPr>
                        <a:t> Vision</a:t>
                      </a:r>
                    </a:p>
                    <a:p>
                      <a:pPr marL="171450" marR="0" lvl="0" indent="-171450" algn="l" defTabSz="309563"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800" b="0">
                          <a:solidFill>
                            <a:srgbClr val="1F355E"/>
                          </a:solidFill>
                          <a:latin typeface="Arial Black"/>
                        </a:rPr>
                        <a:t>Adapting as an Organisation </a:t>
                      </a:r>
                    </a:p>
                    <a:p>
                      <a:pPr marL="171450" indent="-171450" algn="l">
                        <a:buFont typeface="Arial" panose="020B0604020202020204" pitchFamily="34" charset="0"/>
                        <a:buChar char="•"/>
                      </a:pPr>
                      <a:r>
                        <a:rPr lang="en-GB" sz="800" b="0">
                          <a:solidFill>
                            <a:srgbClr val="1F355E"/>
                          </a:solidFill>
                          <a:latin typeface="Arial Black"/>
                        </a:rPr>
                        <a:t>Our Digital Capabilities</a:t>
                      </a:r>
                    </a:p>
                    <a:p>
                      <a:pPr marL="171450" indent="-171450" algn="l">
                        <a:buFont typeface="Arial" panose="020B0604020202020204" pitchFamily="34" charset="0"/>
                        <a:buChar char="•"/>
                      </a:pPr>
                      <a:r>
                        <a:rPr lang="en-GB" sz="800" b="0">
                          <a:solidFill>
                            <a:srgbClr val="1F355E"/>
                          </a:solidFill>
                          <a:latin typeface="Arial Black"/>
                        </a:rPr>
                        <a:t>Digital Enablers Overview</a:t>
                      </a:r>
                    </a:p>
                    <a:p>
                      <a:pPr marL="171450" indent="-171450" algn="l">
                        <a:buFont typeface="Arial" panose="020B0604020202020204" pitchFamily="34" charset="0"/>
                        <a:buChar char="•"/>
                      </a:pPr>
                      <a:r>
                        <a:rPr lang="en-GB" sz="800" b="0">
                          <a:solidFill>
                            <a:srgbClr val="1F355E"/>
                          </a:solidFill>
                          <a:latin typeface="Arial Black"/>
                        </a:rPr>
                        <a:t>Expected Benefits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tc>
                  <a:txBody>
                    <a:bodyPr/>
                    <a:lstStyle/>
                    <a:p>
                      <a:pPr algn="l"/>
                      <a:r>
                        <a:rPr lang="en-GB" sz="800">
                          <a:solidFill>
                            <a:srgbClr val="1F355E"/>
                          </a:solidFill>
                          <a:latin typeface="Arial Black"/>
                        </a:rPr>
                        <a:t>p. 18</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extLst>
                  <a:ext uri="{0D108BD9-81ED-4DB2-BD59-A6C34878D82A}">
                    <a16:rowId xmlns:a16="http://schemas.microsoft.com/office/drawing/2014/main" val="2803382097"/>
                  </a:ext>
                </a:extLst>
              </a:tr>
              <a:tr h="1053157">
                <a:tc>
                  <a:txBody>
                    <a:bodyPr/>
                    <a:lstStyle/>
                    <a:p>
                      <a:r>
                        <a:rPr lang="en-GB" sz="800" b="1">
                          <a:solidFill>
                            <a:srgbClr val="1F355E"/>
                          </a:solidFill>
                          <a:latin typeface="Arial Black"/>
                        </a:rPr>
                        <a:t>4.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tc>
                  <a:txBody>
                    <a:bodyPr/>
                    <a:lstStyle/>
                    <a:p>
                      <a:pPr lvl="0" algn="l">
                        <a:buNone/>
                      </a:pPr>
                      <a:r>
                        <a:rPr lang="en-GB" sz="800" b="0" i="0" u="none" strike="noStrike" noProof="0">
                          <a:solidFill>
                            <a:srgbClr val="1F355E"/>
                          </a:solidFill>
                          <a:latin typeface="Arial Black"/>
                        </a:rPr>
                        <a:t>Digital Enablers</a:t>
                      </a:r>
                      <a:endParaRPr lang="en-GB" sz="800" b="0" i="0" u="none" strike="noStrike" noProof="0">
                        <a:solidFill>
                          <a:srgbClr val="000000"/>
                        </a:solidFill>
                        <a:latin typeface="Arial Black"/>
                      </a:endParaRPr>
                    </a:p>
                    <a:p>
                      <a:pPr marL="171450" lvl="0" indent="-171450" algn="l">
                        <a:buClr>
                          <a:srgbClr val="000000"/>
                        </a:buClr>
                        <a:buFont typeface="Arial,Sans-Serif"/>
                        <a:buChar char="•"/>
                      </a:pPr>
                      <a:r>
                        <a:rPr lang="en-GB" sz="800" b="0" i="0" u="none" strike="noStrike" noProof="0">
                          <a:solidFill>
                            <a:srgbClr val="1F355E"/>
                          </a:solidFill>
                          <a:latin typeface="Arial Black"/>
                        </a:rPr>
                        <a:t>Data &amp; Analytics: Overview</a:t>
                      </a:r>
                      <a:endParaRPr lang="en-GB" sz="800" b="0" i="0" u="none" strike="noStrike" noProof="0">
                        <a:solidFill>
                          <a:srgbClr val="000000"/>
                        </a:solidFill>
                        <a:latin typeface="Arial Black"/>
                      </a:endParaRPr>
                    </a:p>
                    <a:p>
                      <a:pPr marL="171450" lvl="0" indent="-171450" algn="l">
                        <a:buClr>
                          <a:srgbClr val="000000"/>
                        </a:buClr>
                        <a:buFont typeface="Arial,Sans-Serif"/>
                        <a:buChar char="•"/>
                      </a:pPr>
                      <a:r>
                        <a:rPr lang="en-GB" sz="800" b="0" i="0" u="none" strike="noStrike" noProof="0">
                          <a:solidFill>
                            <a:srgbClr val="1F355E"/>
                          </a:solidFill>
                          <a:latin typeface="Arial Black"/>
                        </a:rPr>
                        <a:t>Technology &amp; Digital : Overview</a:t>
                      </a:r>
                      <a:endParaRPr lang="en-GB" sz="800" b="0" i="0" u="none" strike="noStrike" noProof="0">
                        <a:solidFill>
                          <a:srgbClr val="000000"/>
                        </a:solidFill>
                        <a:latin typeface="Arial Black"/>
                      </a:endParaRPr>
                    </a:p>
                    <a:p>
                      <a:pPr marL="171450" lvl="0" indent="-171450" algn="l">
                        <a:buClr>
                          <a:srgbClr val="000000"/>
                        </a:buClr>
                        <a:buFont typeface="Arial,Sans-Serif"/>
                        <a:buChar char="•"/>
                      </a:pPr>
                      <a:r>
                        <a:rPr lang="en-GB" sz="800" b="0" i="0" u="none" strike="noStrike" noProof="0">
                          <a:solidFill>
                            <a:srgbClr val="1F355E"/>
                          </a:solidFill>
                          <a:latin typeface="Arial Black"/>
                        </a:rPr>
                        <a:t>Key Considerations for the EPR Strategy and final EPR Model</a:t>
                      </a:r>
                      <a:endParaRPr lang="en-GB" sz="800" b="0" i="0" u="none" strike="noStrike" noProof="0">
                        <a:solidFill>
                          <a:srgbClr val="000000"/>
                        </a:solidFill>
                        <a:latin typeface="Arial Black"/>
                      </a:endParaRPr>
                    </a:p>
                    <a:p>
                      <a:pPr marL="171450" lvl="0" indent="-171450" algn="l">
                        <a:buClr>
                          <a:srgbClr val="000000"/>
                        </a:buClr>
                        <a:buFont typeface="Arial,Sans-Serif"/>
                        <a:buChar char="•"/>
                      </a:pPr>
                      <a:r>
                        <a:rPr lang="en-GB" sz="800" b="0" i="0" u="none" strike="noStrike" noProof="0">
                          <a:solidFill>
                            <a:srgbClr val="1F355E"/>
                          </a:solidFill>
                          <a:latin typeface="Arial Black"/>
                        </a:rPr>
                        <a:t>High-level view of the number &amp; complexity of our digital systems</a:t>
                      </a:r>
                      <a:endParaRPr lang="en-GB" sz="800" b="0" i="0" u="none" strike="noStrike" noProof="0">
                        <a:solidFill>
                          <a:srgbClr val="000000"/>
                        </a:solidFill>
                        <a:latin typeface="Arial Black"/>
                      </a:endParaRPr>
                    </a:p>
                    <a:p>
                      <a:pPr marL="171450" lvl="0" indent="-171450" algn="l">
                        <a:buClr>
                          <a:srgbClr val="000000"/>
                        </a:buClr>
                        <a:buFont typeface="Arial,Sans-Serif"/>
                        <a:buChar char="•"/>
                      </a:pPr>
                      <a:r>
                        <a:rPr lang="en-GB" sz="800" b="0" i="0" u="none" strike="noStrike" noProof="0">
                          <a:solidFill>
                            <a:srgbClr val="1F355E"/>
                          </a:solidFill>
                          <a:latin typeface="Arial Black"/>
                        </a:rPr>
                        <a:t>Workforce &amp; Culture: Overview</a:t>
                      </a:r>
                      <a:endParaRPr lang="en-GB" sz="800" b="0" i="0" u="none" strike="noStrike" noProof="0">
                        <a:solidFill>
                          <a:srgbClr val="000000"/>
                        </a:solidFill>
                        <a:latin typeface="Arial Black"/>
                      </a:endParaRPr>
                    </a:p>
                    <a:p>
                      <a:pPr marL="171450" lvl="0" indent="-171450" algn="l">
                        <a:buClr>
                          <a:srgbClr val="000000"/>
                        </a:buClr>
                        <a:buFont typeface="Arial,Sans-Serif"/>
                        <a:buChar char="•"/>
                      </a:pPr>
                      <a:r>
                        <a:rPr lang="en-GB" sz="800" b="0" i="0" u="none" strike="noStrike" noProof="0">
                          <a:solidFill>
                            <a:srgbClr val="1F355E"/>
                          </a:solidFill>
                          <a:latin typeface="Arial Black"/>
                        </a:rPr>
                        <a:t>Expected Benefits and Outcomes of Digitally Enabling The One Bay Way</a:t>
                      </a:r>
                      <a:endParaRPr lang="en-GB" sz="80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tc>
                  <a:txBody>
                    <a:bodyPr/>
                    <a:lstStyle/>
                    <a:p>
                      <a:pPr lvl="0" algn="l">
                        <a:buNone/>
                      </a:pPr>
                      <a:r>
                        <a:rPr lang="en-GB" sz="800" b="0" i="0" u="none" strike="noStrike" noProof="0">
                          <a:solidFill>
                            <a:srgbClr val="1F355E"/>
                          </a:solidFill>
                          <a:latin typeface="Arial Black"/>
                        </a:rPr>
                        <a:t>p. 31</a:t>
                      </a:r>
                      <a:endParaRPr lang="en-GB" sz="80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4F4F4"/>
                    </a:solidFill>
                  </a:tcPr>
                </a:tc>
                <a:extLst>
                  <a:ext uri="{0D108BD9-81ED-4DB2-BD59-A6C34878D82A}">
                    <a16:rowId xmlns:a16="http://schemas.microsoft.com/office/drawing/2014/main" val="3278263525"/>
                  </a:ext>
                </a:extLst>
              </a:tr>
              <a:tr h="947280">
                <a:tc>
                  <a:txBody>
                    <a:bodyPr/>
                    <a:lstStyle/>
                    <a:p>
                      <a:pPr lvl="0">
                        <a:buNone/>
                      </a:pPr>
                      <a:r>
                        <a:rPr lang="en-GB" sz="800" b="1">
                          <a:solidFill>
                            <a:srgbClr val="1F355E"/>
                          </a:solidFill>
                          <a:latin typeface="Arial Black"/>
                        </a:rPr>
                        <a:t>5.</a:t>
                      </a:r>
                    </a:p>
                  </a:txBody>
                  <a:tcPr>
                    <a:lnL w="0">
                      <a:noFill/>
                    </a:lnL>
                    <a:lnR w="0">
                      <a:noFill/>
                    </a:lnR>
                    <a:lnT w="0">
                      <a:noFill/>
                    </a:lnT>
                    <a:lnB w="0">
                      <a:noFill/>
                    </a:lnB>
                    <a:lnTlToBr w="0">
                      <a:noFill/>
                    </a:lnTlToBr>
                    <a:lnBlToTr w="0">
                      <a:noFill/>
                    </a:lnBlToTr>
                    <a:solidFill>
                      <a:srgbClr val="F4F4F4"/>
                    </a:solidFill>
                  </a:tcPr>
                </a:tc>
                <a:tc>
                  <a:txBody>
                    <a:bodyPr/>
                    <a:lstStyle/>
                    <a:p>
                      <a:pPr lvl="0" algn="l">
                        <a:buNone/>
                      </a:pPr>
                      <a:r>
                        <a:rPr lang="en-GB" sz="800" b="1" i="0" u="none" strike="noStrike" noProof="0">
                          <a:solidFill>
                            <a:srgbClr val="1F355E"/>
                          </a:solidFill>
                          <a:latin typeface="Arial Black"/>
                        </a:rPr>
                        <a:t>Our Plan</a:t>
                      </a:r>
                      <a:endParaRPr lang="en-US" sz="800" b="0" i="0" u="none" strike="noStrike" noProof="0">
                        <a:solidFill>
                          <a:srgbClr val="000000"/>
                        </a:solidFill>
                        <a:latin typeface="Arial Black"/>
                      </a:endParaRPr>
                    </a:p>
                    <a:p>
                      <a:pPr marL="171450" lvl="0" indent="-171450" algn="l">
                        <a:buClr>
                          <a:srgbClr val="000000"/>
                        </a:buClr>
                        <a:buFont typeface="Arial,Sans-Serif"/>
                        <a:buChar char="•"/>
                      </a:pPr>
                      <a:r>
                        <a:rPr lang="en-GB" sz="800" b="0" i="0" u="none" strike="noStrike" noProof="0">
                          <a:solidFill>
                            <a:srgbClr val="1F355E"/>
                          </a:solidFill>
                          <a:latin typeface="Arial Black"/>
                        </a:rPr>
                        <a:t>Digital Enabling The One Bay Way Overview</a:t>
                      </a:r>
                      <a:endParaRPr lang="en-US" sz="800" b="0" i="0" u="none" strike="noStrike" noProof="0">
                        <a:solidFill>
                          <a:srgbClr val="000000"/>
                        </a:solidFill>
                        <a:latin typeface="Arial Black"/>
                      </a:endParaRPr>
                    </a:p>
                    <a:p>
                      <a:pPr marL="171450" lvl="0" indent="-171450" algn="l">
                        <a:buClr>
                          <a:srgbClr val="000000"/>
                        </a:buClr>
                        <a:buFont typeface="Arial,Sans-Serif"/>
                        <a:buChar char="•"/>
                      </a:pPr>
                      <a:r>
                        <a:rPr lang="en-GB" sz="800" b="0" i="0" u="none" strike="noStrike" noProof="0">
                          <a:solidFill>
                            <a:srgbClr val="1F355E"/>
                          </a:solidFill>
                          <a:latin typeface="Arial Black"/>
                        </a:rPr>
                        <a:t>Our 3-Year Transformation Plan </a:t>
                      </a:r>
                      <a:endParaRPr lang="en-US" sz="800" b="0" i="0" u="none" strike="noStrike" noProof="0">
                        <a:solidFill>
                          <a:srgbClr val="000000"/>
                        </a:solidFill>
                        <a:latin typeface="Arial Black"/>
                      </a:endParaRPr>
                    </a:p>
                    <a:p>
                      <a:pPr marL="171450" lvl="0" indent="-171450" algn="l">
                        <a:buClr>
                          <a:srgbClr val="000000"/>
                        </a:buClr>
                        <a:buFont typeface="Arial,Sans-Serif"/>
                        <a:buChar char="•"/>
                      </a:pPr>
                      <a:r>
                        <a:rPr lang="en-GB" sz="800" b="0" i="0" u="none" strike="noStrike" noProof="0">
                          <a:solidFill>
                            <a:srgbClr val="1F355E"/>
                          </a:solidFill>
                          <a:latin typeface="Arial Black"/>
                        </a:rPr>
                        <a:t>Key Solutions Across the Five Clinical Programmes</a:t>
                      </a:r>
                      <a:endParaRPr lang="en-US" sz="800" b="0" i="0" u="none" strike="noStrike" noProof="0">
                        <a:solidFill>
                          <a:srgbClr val="000000"/>
                        </a:solidFill>
                        <a:latin typeface="Arial Black"/>
                      </a:endParaRPr>
                    </a:p>
                    <a:p>
                      <a:pPr marL="171450" lvl="0" indent="-171450" algn="l">
                        <a:buClr>
                          <a:srgbClr val="000000"/>
                        </a:buClr>
                        <a:buFont typeface="Arial,Sans-Serif"/>
                        <a:buChar char="•"/>
                      </a:pPr>
                      <a:r>
                        <a:rPr lang="en-GB" sz="800" b="0" i="0" u="none" strike="noStrike" noProof="0">
                          <a:solidFill>
                            <a:srgbClr val="1F355E"/>
                          </a:solidFill>
                          <a:latin typeface="Arial Black"/>
                        </a:rPr>
                        <a:t>High-level Digital Strategy Investment Requirement</a:t>
                      </a:r>
                      <a:endParaRPr lang="en-GB" sz="800"/>
                    </a:p>
                  </a:txBody>
                  <a:tcPr>
                    <a:lnL w="0">
                      <a:noFill/>
                    </a:lnL>
                    <a:lnR w="0">
                      <a:noFill/>
                    </a:lnR>
                    <a:lnT w="0">
                      <a:noFill/>
                    </a:lnT>
                    <a:lnB w="0">
                      <a:noFill/>
                    </a:lnB>
                    <a:lnTlToBr w="0">
                      <a:noFill/>
                    </a:lnTlToBr>
                    <a:lnBlToTr w="0">
                      <a:noFill/>
                    </a:lnBlToTr>
                    <a:solidFill>
                      <a:srgbClr val="F4F4F4"/>
                    </a:solidFill>
                  </a:tcPr>
                </a:tc>
                <a:tc>
                  <a:txBody>
                    <a:bodyPr/>
                    <a:lstStyle/>
                    <a:p>
                      <a:pPr lvl="0" algn="l">
                        <a:buNone/>
                      </a:pPr>
                      <a:r>
                        <a:rPr lang="en-GB" sz="800" b="0" i="0" u="none" strike="noStrike" noProof="0">
                          <a:solidFill>
                            <a:srgbClr val="1F355E"/>
                          </a:solidFill>
                          <a:latin typeface="Arial Black"/>
                        </a:rPr>
                        <a:t>p. 38</a:t>
                      </a:r>
                      <a:endParaRPr lang="en-US" sz="800"/>
                    </a:p>
                  </a:txBody>
                  <a:tcPr>
                    <a:lnL w="0">
                      <a:noFill/>
                    </a:lnL>
                    <a:lnR w="0">
                      <a:noFill/>
                    </a:lnR>
                    <a:lnT w="0">
                      <a:noFill/>
                    </a:lnT>
                    <a:lnB w="0">
                      <a:noFill/>
                    </a:lnB>
                    <a:lnTlToBr w="0">
                      <a:noFill/>
                    </a:lnTlToBr>
                    <a:lnBlToTr w="0">
                      <a:noFill/>
                    </a:lnBlToTr>
                    <a:solidFill>
                      <a:srgbClr val="F4F4F4"/>
                    </a:solidFill>
                  </a:tcPr>
                </a:tc>
                <a:extLst>
                  <a:ext uri="{0D108BD9-81ED-4DB2-BD59-A6C34878D82A}">
                    <a16:rowId xmlns:a16="http://schemas.microsoft.com/office/drawing/2014/main" val="2539671938"/>
                  </a:ext>
                </a:extLst>
              </a:tr>
            </a:tbl>
          </a:graphicData>
        </a:graphic>
      </p:graphicFrame>
      <p:grpSp>
        <p:nvGrpSpPr>
          <p:cNvPr id="3" name="Group 2">
            <a:extLst>
              <a:ext uri="{FF2B5EF4-FFF2-40B4-BE49-F238E27FC236}">
                <a16:creationId xmlns:a16="http://schemas.microsoft.com/office/drawing/2014/main" id="{1D419606-A2B4-CCAB-925E-A0FC3F6645F2}"/>
              </a:ext>
            </a:extLst>
          </p:cNvPr>
          <p:cNvGrpSpPr/>
          <p:nvPr/>
        </p:nvGrpSpPr>
        <p:grpSpPr>
          <a:xfrm>
            <a:off x="-1" y="0"/>
            <a:ext cx="9143998" cy="165595"/>
            <a:chOff x="374266" y="2474302"/>
            <a:chExt cx="13719657" cy="820603"/>
          </a:xfrm>
        </p:grpSpPr>
        <p:sp>
          <p:nvSpPr>
            <p:cNvPr id="5" name="Arrow: Pentagon 4">
              <a:extLst>
                <a:ext uri="{FF2B5EF4-FFF2-40B4-BE49-F238E27FC236}">
                  <a16:creationId xmlns:a16="http://schemas.microsoft.com/office/drawing/2014/main" id="{19FD6D8B-533F-06A0-43E8-CBCD86C6FDF3}"/>
                </a:ext>
              </a:extLst>
            </p:cNvPr>
            <p:cNvSpPr/>
            <p:nvPr/>
          </p:nvSpPr>
          <p:spPr>
            <a:xfrm>
              <a:off x="374266" y="2474302"/>
              <a:ext cx="2448389" cy="820603"/>
            </a:xfrm>
            <a:prstGeom prst="homePlate">
              <a:avLst/>
            </a:prstGeom>
            <a:solidFill>
              <a:schemeClr val="accent3"/>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Contents</a:t>
              </a:r>
            </a:p>
          </p:txBody>
        </p:sp>
        <p:sp>
          <p:nvSpPr>
            <p:cNvPr id="6" name="Arrow: Chevron 5">
              <a:extLst>
                <a:ext uri="{FF2B5EF4-FFF2-40B4-BE49-F238E27FC236}">
                  <a16:creationId xmlns:a16="http://schemas.microsoft.com/office/drawing/2014/main" id="{8A87E83D-04D9-28E0-FCE1-D54DBB7FBF71}"/>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Exec Summary</a:t>
              </a:r>
            </a:p>
          </p:txBody>
        </p:sp>
        <p:sp>
          <p:nvSpPr>
            <p:cNvPr id="8" name="Arrow: Chevron 7">
              <a:extLst>
                <a:ext uri="{FF2B5EF4-FFF2-40B4-BE49-F238E27FC236}">
                  <a16:creationId xmlns:a16="http://schemas.microsoft.com/office/drawing/2014/main" id="{81147291-C11C-F315-F60B-D7672DA490EC}"/>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Context</a:t>
              </a:r>
            </a:p>
          </p:txBody>
        </p:sp>
        <p:sp>
          <p:nvSpPr>
            <p:cNvPr id="16" name="Arrow: Chevron 15">
              <a:extLst>
                <a:ext uri="{FF2B5EF4-FFF2-40B4-BE49-F238E27FC236}">
                  <a16:creationId xmlns:a16="http://schemas.microsoft.com/office/drawing/2014/main" id="{848F17DE-010F-15FA-768B-3C5865DF19A3}"/>
                </a:ext>
              </a:extLst>
            </p:cNvPr>
            <p:cNvSpPr/>
            <p:nvPr/>
          </p:nvSpPr>
          <p:spPr>
            <a:xfrm>
              <a:off x="7090464"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Vision</a:t>
              </a:r>
            </a:p>
          </p:txBody>
        </p:sp>
        <p:sp>
          <p:nvSpPr>
            <p:cNvPr id="17" name="Arrow: Chevron 16">
              <a:extLst>
                <a:ext uri="{FF2B5EF4-FFF2-40B4-BE49-F238E27FC236}">
                  <a16:creationId xmlns:a16="http://schemas.microsoft.com/office/drawing/2014/main" id="{A7633AFB-230C-7D0D-D8B0-DE25DA79E5F9}"/>
                </a:ext>
              </a:extLst>
            </p:cNvPr>
            <p:cNvSpPr/>
            <p:nvPr/>
          </p:nvSpPr>
          <p:spPr>
            <a:xfrm>
              <a:off x="9329198"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The Digital Enablers</a:t>
              </a:r>
            </a:p>
          </p:txBody>
        </p:sp>
        <p:sp>
          <p:nvSpPr>
            <p:cNvPr id="18" name="Arrow: Chevron 17">
              <a:extLst>
                <a:ext uri="{FF2B5EF4-FFF2-40B4-BE49-F238E27FC236}">
                  <a16:creationId xmlns:a16="http://schemas.microsoft.com/office/drawing/2014/main" id="{65AFD658-5748-A3D0-F5E0-B8FE5BF78F24}"/>
                </a:ext>
              </a:extLst>
            </p:cNvPr>
            <p:cNvSpPr/>
            <p:nvPr/>
          </p:nvSpPr>
          <p:spPr>
            <a:xfrm>
              <a:off x="11606442"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The Plan</a:t>
              </a:r>
            </a:p>
          </p:txBody>
        </p:sp>
      </p:grpSp>
    </p:spTree>
    <p:extLst>
      <p:ext uri="{BB962C8B-B14F-4D97-AF65-F5344CB8AC3E}">
        <p14:creationId xmlns:p14="http://schemas.microsoft.com/office/powerpoint/2010/main" val="4130647605"/>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74A58B4C-5A70-8441-9E6E-273608BD5F7A}"/>
              </a:ext>
            </a:extLst>
          </p:cNvPr>
          <p:cNvGrpSpPr/>
          <p:nvPr/>
        </p:nvGrpSpPr>
        <p:grpSpPr>
          <a:xfrm>
            <a:off x="2927135" y="788373"/>
            <a:ext cx="3941665" cy="3566753"/>
            <a:chOff x="1997124" y="847012"/>
            <a:chExt cx="8262987" cy="3566753"/>
          </a:xfrm>
        </p:grpSpPr>
        <p:cxnSp>
          <p:nvCxnSpPr>
            <p:cNvPr id="51" name="Connector: Elbow 50">
              <a:extLst>
                <a:ext uri="{FF2B5EF4-FFF2-40B4-BE49-F238E27FC236}">
                  <a16:creationId xmlns:a16="http://schemas.microsoft.com/office/drawing/2014/main" id="{3DE3ED34-EAF1-222B-C68D-00499B6A5C57}"/>
                </a:ext>
              </a:extLst>
            </p:cNvPr>
            <p:cNvCxnSpPr>
              <a:cxnSpLocks/>
            </p:cNvCxnSpPr>
            <p:nvPr/>
          </p:nvCxnSpPr>
          <p:spPr>
            <a:xfrm rot="16200000" flipH="1">
              <a:off x="8689210" y="2732830"/>
              <a:ext cx="428899" cy="564388"/>
            </a:xfrm>
            <a:prstGeom prst="bentConnector3">
              <a:avLst>
                <a:gd name="adj1" fmla="val 3807"/>
              </a:avLst>
            </a:prstGeom>
            <a:noFill/>
            <a:ln w="28575" cap="flat">
              <a:solidFill>
                <a:schemeClr val="accent2">
                  <a:lumMod val="50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28" name="Straight Connector 27">
              <a:extLst>
                <a:ext uri="{FF2B5EF4-FFF2-40B4-BE49-F238E27FC236}">
                  <a16:creationId xmlns:a16="http://schemas.microsoft.com/office/drawing/2014/main" id="{E20BAA98-CA4C-E69E-ADB6-035C0FFF15E9}"/>
                </a:ext>
              </a:extLst>
            </p:cNvPr>
            <p:cNvCxnSpPr>
              <a:cxnSpLocks/>
            </p:cNvCxnSpPr>
            <p:nvPr/>
          </p:nvCxnSpPr>
          <p:spPr>
            <a:xfrm>
              <a:off x="1997124" y="2350558"/>
              <a:ext cx="316106" cy="0"/>
            </a:xfrm>
            <a:prstGeom prst="line">
              <a:avLst/>
            </a:prstGeom>
            <a:noFill/>
            <a:ln w="28575" cap="flat" cmpd="sng" algn="ctr">
              <a:solidFill>
                <a:schemeClr val="accent1"/>
              </a:solidFill>
              <a:prstDash val="solid"/>
              <a:miter lim="800000"/>
            </a:ln>
            <a:effectLst/>
          </p:spPr>
        </p:cxnSp>
        <p:cxnSp>
          <p:nvCxnSpPr>
            <p:cNvPr id="43" name="Straight Connector 42">
              <a:extLst>
                <a:ext uri="{FF2B5EF4-FFF2-40B4-BE49-F238E27FC236}">
                  <a16:creationId xmlns:a16="http://schemas.microsoft.com/office/drawing/2014/main" id="{B9AD1CCC-A521-8E35-A6DB-25C0BA8F2BBD}"/>
                </a:ext>
              </a:extLst>
            </p:cNvPr>
            <p:cNvCxnSpPr>
              <a:cxnSpLocks/>
            </p:cNvCxnSpPr>
            <p:nvPr/>
          </p:nvCxnSpPr>
          <p:spPr>
            <a:xfrm>
              <a:off x="8683201" y="3229474"/>
              <a:ext cx="1078824" cy="0"/>
            </a:xfrm>
            <a:prstGeom prst="line">
              <a:avLst/>
            </a:prstGeom>
            <a:noFill/>
            <a:ln w="28575" cap="flat" cmpd="sng" algn="ctr">
              <a:solidFill>
                <a:schemeClr val="accent2">
                  <a:lumMod val="50000"/>
                </a:schemeClr>
              </a:solidFill>
              <a:prstDash val="solid"/>
              <a:miter lim="800000"/>
            </a:ln>
            <a:effectLst/>
          </p:spPr>
        </p:cxnSp>
        <p:sp>
          <p:nvSpPr>
            <p:cNvPr id="3" name="Rectangle 2">
              <a:extLst>
                <a:ext uri="{FF2B5EF4-FFF2-40B4-BE49-F238E27FC236}">
                  <a16:creationId xmlns:a16="http://schemas.microsoft.com/office/drawing/2014/main" id="{0212B69D-0400-EF79-C9DF-4E3C79F8A3D1}"/>
                </a:ext>
              </a:extLst>
            </p:cNvPr>
            <p:cNvSpPr/>
            <p:nvPr/>
          </p:nvSpPr>
          <p:spPr>
            <a:xfrm>
              <a:off x="2342271" y="847012"/>
              <a:ext cx="6288258" cy="519440"/>
            </a:xfrm>
            <a:prstGeom prst="rect">
              <a:avLst/>
            </a:prstGeom>
            <a:solidFill>
              <a:schemeClr val="accent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479"/>
              <a:r>
                <a:rPr lang="en-GB" sz="1050" b="0" kern="1200">
                  <a:solidFill>
                    <a:prstClr val="white"/>
                  </a:solidFill>
                  <a:latin typeface="Arial Black" panose="020B0A04020102020204" pitchFamily="34" charset="0"/>
                  <a:sym typeface="Helvetica Neue Medium"/>
                </a:rPr>
                <a:t>SBU’s Digital Vision</a:t>
              </a:r>
            </a:p>
          </p:txBody>
        </p:sp>
        <p:cxnSp>
          <p:nvCxnSpPr>
            <p:cNvPr id="4" name="Straight Connector 3">
              <a:extLst>
                <a:ext uri="{FF2B5EF4-FFF2-40B4-BE49-F238E27FC236}">
                  <a16:creationId xmlns:a16="http://schemas.microsoft.com/office/drawing/2014/main" id="{856A77C1-3151-ACDD-BE3C-2C86FE20A15C}"/>
                </a:ext>
              </a:extLst>
            </p:cNvPr>
            <p:cNvCxnSpPr>
              <a:cxnSpLocks/>
            </p:cNvCxnSpPr>
            <p:nvPr/>
          </p:nvCxnSpPr>
          <p:spPr>
            <a:xfrm>
              <a:off x="8440401" y="1581332"/>
              <a:ext cx="1819710" cy="0"/>
            </a:xfrm>
            <a:prstGeom prst="line">
              <a:avLst/>
            </a:prstGeom>
            <a:noFill/>
            <a:ln w="28575" cap="flat" cmpd="sng" algn="ctr">
              <a:solidFill>
                <a:schemeClr val="accent6">
                  <a:lumMod val="50000"/>
                </a:schemeClr>
              </a:solidFill>
              <a:prstDash val="solid"/>
              <a:miter lim="800000"/>
            </a:ln>
            <a:effectLst/>
          </p:spPr>
        </p:cxnSp>
        <p:grpSp>
          <p:nvGrpSpPr>
            <p:cNvPr id="23" name="Group 22">
              <a:extLst>
                <a:ext uri="{FF2B5EF4-FFF2-40B4-BE49-F238E27FC236}">
                  <a16:creationId xmlns:a16="http://schemas.microsoft.com/office/drawing/2014/main" id="{0D208B30-C432-50AC-8829-FD1BA041C0F3}"/>
                </a:ext>
              </a:extLst>
            </p:cNvPr>
            <p:cNvGrpSpPr/>
            <p:nvPr/>
          </p:nvGrpSpPr>
          <p:grpSpPr>
            <a:xfrm>
              <a:off x="2333208" y="1877396"/>
              <a:ext cx="6288257" cy="1995342"/>
              <a:chOff x="2254817" y="2388821"/>
              <a:chExt cx="7606059" cy="3313657"/>
            </a:xfrm>
          </p:grpSpPr>
          <p:sp>
            <p:nvSpPr>
              <p:cNvPr id="24" name="Rectangle: Rounded Corners 23">
                <a:extLst>
                  <a:ext uri="{FF2B5EF4-FFF2-40B4-BE49-F238E27FC236}">
                    <a16:creationId xmlns:a16="http://schemas.microsoft.com/office/drawing/2014/main" id="{92A5399B-FA99-4690-4856-686079198188}"/>
                  </a:ext>
                </a:extLst>
              </p:cNvPr>
              <p:cNvSpPr/>
              <p:nvPr/>
            </p:nvSpPr>
            <p:spPr>
              <a:xfrm>
                <a:off x="2254817" y="2388821"/>
                <a:ext cx="2340825" cy="3313657"/>
              </a:xfrm>
              <a:prstGeom prst="roundRect">
                <a:avLst/>
              </a:prstGeom>
              <a:solidFill>
                <a:srgbClr val="FFE58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defTabSz="685800" hangingPunct="1"/>
                <a:endParaRPr lang="en-GB" sz="1050" b="0" kern="1200">
                  <a:solidFill>
                    <a:prstClr val="white"/>
                  </a:solidFill>
                  <a:latin typeface="Helvetica Neue Medium"/>
                </a:endParaRPr>
              </a:p>
            </p:txBody>
          </p:sp>
          <p:sp>
            <p:nvSpPr>
              <p:cNvPr id="25" name="Rectangle: Rounded Corners 24">
                <a:extLst>
                  <a:ext uri="{FF2B5EF4-FFF2-40B4-BE49-F238E27FC236}">
                    <a16:creationId xmlns:a16="http://schemas.microsoft.com/office/drawing/2014/main" id="{C4DE9CB0-7F68-E2C2-8D2C-C30E46CE2348}"/>
                  </a:ext>
                </a:extLst>
              </p:cNvPr>
              <p:cNvSpPr/>
              <p:nvPr/>
            </p:nvSpPr>
            <p:spPr>
              <a:xfrm>
                <a:off x="4887434" y="2388821"/>
                <a:ext cx="2340825" cy="3313657"/>
              </a:xfrm>
              <a:prstGeom prst="round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defTabSz="685800" hangingPunct="1"/>
                <a:endParaRPr lang="en-GB" sz="1050" b="0" kern="1200">
                  <a:solidFill>
                    <a:prstClr val="white"/>
                  </a:solidFill>
                  <a:latin typeface="Helvetica Neue Medium"/>
                </a:endParaRPr>
              </a:p>
            </p:txBody>
          </p:sp>
          <p:sp>
            <p:nvSpPr>
              <p:cNvPr id="26" name="Rectangle: Rounded Corners 25">
                <a:extLst>
                  <a:ext uri="{FF2B5EF4-FFF2-40B4-BE49-F238E27FC236}">
                    <a16:creationId xmlns:a16="http://schemas.microsoft.com/office/drawing/2014/main" id="{DA4F9B9A-6F84-D522-EFBC-56868CD7AE60}"/>
                  </a:ext>
                </a:extLst>
              </p:cNvPr>
              <p:cNvSpPr/>
              <p:nvPr/>
            </p:nvSpPr>
            <p:spPr>
              <a:xfrm>
                <a:off x="7520051" y="2388821"/>
                <a:ext cx="2340825" cy="3313657"/>
              </a:xfrm>
              <a:prstGeom prst="roundRect">
                <a:avLst/>
              </a:pr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defTabSz="685800" hangingPunct="1"/>
                <a:endParaRPr lang="en-GB" sz="1050" b="0" kern="1200">
                  <a:solidFill>
                    <a:prstClr val="white"/>
                  </a:solidFill>
                  <a:latin typeface="Helvetica Neue Medium"/>
                </a:endParaRPr>
              </a:p>
            </p:txBody>
          </p:sp>
        </p:grpSp>
        <p:grpSp>
          <p:nvGrpSpPr>
            <p:cNvPr id="30" name="Group 29">
              <a:extLst>
                <a:ext uri="{FF2B5EF4-FFF2-40B4-BE49-F238E27FC236}">
                  <a16:creationId xmlns:a16="http://schemas.microsoft.com/office/drawing/2014/main" id="{0C83A015-8B4E-5223-F744-0353FFF96DE6}"/>
                </a:ext>
              </a:extLst>
            </p:cNvPr>
            <p:cNvGrpSpPr/>
            <p:nvPr/>
          </p:nvGrpSpPr>
          <p:grpSpPr>
            <a:xfrm>
              <a:off x="2234869" y="3097724"/>
              <a:ext cx="6444924" cy="269381"/>
              <a:chOff x="1513729" y="2523452"/>
              <a:chExt cx="7562213" cy="330917"/>
            </a:xfrm>
            <a:solidFill>
              <a:schemeClr val="accent2">
                <a:lumMod val="20000"/>
                <a:lumOff val="80000"/>
              </a:schemeClr>
            </a:solidFill>
          </p:grpSpPr>
          <p:sp>
            <p:nvSpPr>
              <p:cNvPr id="32" name="Rectangle: Rounded Corners 31">
                <a:extLst>
                  <a:ext uri="{FF2B5EF4-FFF2-40B4-BE49-F238E27FC236}">
                    <a16:creationId xmlns:a16="http://schemas.microsoft.com/office/drawing/2014/main" id="{6337055E-1859-F85A-F446-A0A077F6A966}"/>
                  </a:ext>
                </a:extLst>
              </p:cNvPr>
              <p:cNvSpPr/>
              <p:nvPr/>
            </p:nvSpPr>
            <p:spPr>
              <a:xfrm>
                <a:off x="1513729" y="2523452"/>
                <a:ext cx="7562213" cy="330917"/>
              </a:xfrm>
              <a:prstGeom prst="round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defTabSz="685800" hangingPunct="1"/>
                <a:endParaRPr lang="en-GB" sz="1050" b="0" kern="1200">
                  <a:solidFill>
                    <a:prstClr val="black"/>
                  </a:solidFill>
                  <a:latin typeface="Helvetica Neue Medium"/>
                </a:endParaRPr>
              </a:p>
            </p:txBody>
          </p:sp>
          <p:sp>
            <p:nvSpPr>
              <p:cNvPr id="33" name="Rectangle: Rounded Corners 32">
                <a:extLst>
                  <a:ext uri="{FF2B5EF4-FFF2-40B4-BE49-F238E27FC236}">
                    <a16:creationId xmlns:a16="http://schemas.microsoft.com/office/drawing/2014/main" id="{9B4FD4C5-180A-F70D-F786-1BC6D41001A6}"/>
                  </a:ext>
                </a:extLst>
              </p:cNvPr>
              <p:cNvSpPr/>
              <p:nvPr/>
            </p:nvSpPr>
            <p:spPr>
              <a:xfrm>
                <a:off x="3522640" y="2534196"/>
                <a:ext cx="4072361" cy="302204"/>
              </a:xfrm>
              <a:prstGeom prst="round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defTabSz="685800" hangingPunct="1"/>
                <a:r>
                  <a:rPr lang="en-US" sz="1050" b="0" kern="1200">
                    <a:solidFill>
                      <a:srgbClr val="1F355E"/>
                    </a:solidFill>
                    <a:latin typeface="Arial Black" panose="020B0A04020102020204" pitchFamily="34" charset="0"/>
                  </a:rPr>
                  <a:t>Digital Services</a:t>
                </a:r>
                <a:endParaRPr lang="en-GB" sz="1050" b="0" kern="1200">
                  <a:solidFill>
                    <a:srgbClr val="1F355E"/>
                  </a:solidFill>
                  <a:latin typeface="Arial Black" panose="020B0A04020102020204" pitchFamily="34" charset="0"/>
                </a:endParaRPr>
              </a:p>
            </p:txBody>
          </p:sp>
        </p:grpSp>
        <p:sp>
          <p:nvSpPr>
            <p:cNvPr id="38" name="Rectangle: Rounded Corners 37">
              <a:extLst>
                <a:ext uri="{FF2B5EF4-FFF2-40B4-BE49-F238E27FC236}">
                  <a16:creationId xmlns:a16="http://schemas.microsoft.com/office/drawing/2014/main" id="{3C5795D3-30BA-AE8D-7715-F5B7FC46AA3E}"/>
                </a:ext>
              </a:extLst>
            </p:cNvPr>
            <p:cNvSpPr/>
            <p:nvPr/>
          </p:nvSpPr>
          <p:spPr>
            <a:xfrm>
              <a:off x="2234871" y="2609468"/>
              <a:ext cx="6448330" cy="394400"/>
            </a:xfrm>
            <a:prstGeom prst="round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defTabSz="685800" hangingPunct="1"/>
              <a:r>
                <a:rPr lang="en-GB" sz="1050" b="0" kern="1200">
                  <a:solidFill>
                    <a:srgbClr val="1F355E"/>
                  </a:solidFill>
                  <a:latin typeface="Arial Black" panose="020B0A04020102020204" pitchFamily="34" charset="0"/>
                </a:rPr>
                <a:t>5 clinical programmes</a:t>
              </a:r>
            </a:p>
          </p:txBody>
        </p:sp>
        <p:sp>
          <p:nvSpPr>
            <p:cNvPr id="46" name="Rectangle: Rounded Corners 45">
              <a:extLst>
                <a:ext uri="{FF2B5EF4-FFF2-40B4-BE49-F238E27FC236}">
                  <a16:creationId xmlns:a16="http://schemas.microsoft.com/office/drawing/2014/main" id="{56916C74-BFC6-04D7-6DE1-DA3F0802E1C8}"/>
                </a:ext>
              </a:extLst>
            </p:cNvPr>
            <p:cNvSpPr/>
            <p:nvPr/>
          </p:nvSpPr>
          <p:spPr>
            <a:xfrm>
              <a:off x="2342272" y="3990217"/>
              <a:ext cx="6279193" cy="423548"/>
            </a:xfrm>
            <a:prstGeom prst="round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27000" tIns="27000" rIns="27000" bIns="27000" rtlCol="0" anchor="ctr"/>
            <a:lstStyle/>
            <a:p>
              <a:pPr defTabSz="685800" hangingPunct="1"/>
              <a:r>
                <a:rPr lang="en-GB" sz="1100" b="0" kern="1200">
                  <a:solidFill>
                    <a:prstClr val="white"/>
                  </a:solidFill>
                  <a:latin typeface="Arial Black" panose="020B0A04020102020204" pitchFamily="34" charset="0"/>
                </a:rPr>
                <a:t>Organisational Functions</a:t>
              </a:r>
            </a:p>
          </p:txBody>
        </p:sp>
        <p:cxnSp>
          <p:nvCxnSpPr>
            <p:cNvPr id="49" name="Connector: Elbow 48">
              <a:extLst>
                <a:ext uri="{FF2B5EF4-FFF2-40B4-BE49-F238E27FC236}">
                  <a16:creationId xmlns:a16="http://schemas.microsoft.com/office/drawing/2014/main" id="{0AFAFEF3-4F82-6FF5-596A-B0A72547CFA1}"/>
                </a:ext>
              </a:extLst>
            </p:cNvPr>
            <p:cNvCxnSpPr>
              <a:cxnSpLocks/>
              <a:endCxn id="46" idx="1"/>
            </p:cNvCxnSpPr>
            <p:nvPr/>
          </p:nvCxnSpPr>
          <p:spPr>
            <a:xfrm rot="16200000" flipH="1">
              <a:off x="1258502" y="3118222"/>
              <a:ext cx="1851432" cy="316106"/>
            </a:xfrm>
            <a:prstGeom prst="bentConnector2">
              <a:avLst/>
            </a:prstGeom>
            <a:noFill/>
            <a:ln w="28575" cap="flat">
              <a:solidFill>
                <a:schemeClr val="accent1"/>
              </a:solidFill>
              <a:prstDash val="solid"/>
              <a:miter lim="400000"/>
            </a:ln>
            <a:effectLst/>
            <a:sp3d/>
          </p:spPr>
          <p:style>
            <a:lnRef idx="0">
              <a:scrgbClr r="0" g="0" b="0"/>
            </a:lnRef>
            <a:fillRef idx="0">
              <a:scrgbClr r="0" g="0" b="0"/>
            </a:fillRef>
            <a:effectRef idx="0">
              <a:scrgbClr r="0" g="0" b="0"/>
            </a:effectRef>
            <a:fontRef idx="none"/>
          </p:style>
        </p:cxnSp>
        <p:sp>
          <p:nvSpPr>
            <p:cNvPr id="7" name="Rectangle 6">
              <a:extLst>
                <a:ext uri="{FF2B5EF4-FFF2-40B4-BE49-F238E27FC236}">
                  <a16:creationId xmlns:a16="http://schemas.microsoft.com/office/drawing/2014/main" id="{749EF62C-C848-0394-64A0-3A3E711CC041}"/>
                </a:ext>
              </a:extLst>
            </p:cNvPr>
            <p:cNvSpPr/>
            <p:nvPr/>
          </p:nvSpPr>
          <p:spPr>
            <a:xfrm>
              <a:off x="2342271" y="1450834"/>
              <a:ext cx="6279194" cy="344536"/>
            </a:xfrm>
            <a:prstGeom prst="rect">
              <a:avLst/>
            </a:prstGeom>
            <a:solidFill>
              <a:schemeClr val="accent6">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479"/>
              <a:r>
                <a:rPr lang="en-US" sz="1050" b="0" kern="1200">
                  <a:solidFill>
                    <a:prstClr val="white"/>
                  </a:solidFill>
                  <a:latin typeface="Arial Black" panose="020B0A04020102020204" pitchFamily="34" charset="0"/>
                  <a:sym typeface="Helvetica Neue Medium"/>
                </a:rPr>
                <a:t>Principles</a:t>
              </a:r>
              <a:endParaRPr lang="en-GB" sz="1050" b="0" kern="1200">
                <a:solidFill>
                  <a:prstClr val="white"/>
                </a:solidFill>
                <a:latin typeface="Arial Black" panose="020B0A04020102020204" pitchFamily="34" charset="0"/>
                <a:sym typeface="Helvetica Neue Medium"/>
              </a:endParaRPr>
            </a:p>
          </p:txBody>
        </p:sp>
      </p:grpSp>
      <p:cxnSp>
        <p:nvCxnSpPr>
          <p:cNvPr id="42" name="Straight Connector 41">
            <a:extLst>
              <a:ext uri="{FF2B5EF4-FFF2-40B4-BE49-F238E27FC236}">
                <a16:creationId xmlns:a16="http://schemas.microsoft.com/office/drawing/2014/main" id="{ADEC7160-EEC9-FBFA-EC34-67D413155861}"/>
              </a:ext>
            </a:extLst>
          </p:cNvPr>
          <p:cNvCxnSpPr>
            <a:cxnSpLocks/>
          </p:cNvCxnSpPr>
          <p:nvPr/>
        </p:nvCxnSpPr>
        <p:spPr>
          <a:xfrm>
            <a:off x="2393093" y="3010723"/>
            <a:ext cx="535671" cy="0"/>
          </a:xfrm>
          <a:prstGeom prst="line">
            <a:avLst/>
          </a:prstGeom>
          <a:noFill/>
          <a:ln w="28575" cap="flat" cmpd="sng" algn="ctr">
            <a:solidFill>
              <a:schemeClr val="accent1"/>
            </a:solidFill>
            <a:prstDash val="solid"/>
            <a:miter lim="800000"/>
          </a:ln>
          <a:effectLst/>
        </p:spPr>
      </p:cxnSp>
      <p:sp>
        <p:nvSpPr>
          <p:cNvPr id="52" name="TextBox 51">
            <a:extLst>
              <a:ext uri="{FF2B5EF4-FFF2-40B4-BE49-F238E27FC236}">
                <a16:creationId xmlns:a16="http://schemas.microsoft.com/office/drawing/2014/main" id="{D336B0F2-C651-A4A3-E973-18727B7162BE}"/>
              </a:ext>
            </a:extLst>
          </p:cNvPr>
          <p:cNvSpPr txBox="1"/>
          <p:nvPr/>
        </p:nvSpPr>
        <p:spPr>
          <a:xfrm>
            <a:off x="215633" y="2109963"/>
            <a:ext cx="2162594" cy="2350250"/>
          </a:xfrm>
          <a:prstGeom prst="rect">
            <a:avLst/>
          </a:prstGeom>
          <a:solidFill>
            <a:schemeClr val="bg1"/>
          </a:solidFill>
          <a:ln w="12700" cap="flat">
            <a:solidFill>
              <a:schemeClr val="accent6"/>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sp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US" sz="1200" i="0" u="none" strike="noStrike" cap="none" spc="0" normalizeH="0" baseline="0">
                <a:ln>
                  <a:noFill/>
                </a:ln>
                <a:solidFill>
                  <a:srgbClr val="1F355E"/>
                </a:solidFill>
                <a:effectLst/>
                <a:uFillTx/>
                <a:latin typeface="Arial Black" panose="020B0A04020102020204" pitchFamily="34" charset="0"/>
                <a:cs typeface="Arial" panose="020B0604020202020204" pitchFamily="34" charset="0"/>
                <a:sym typeface="Helvetica Neue"/>
              </a:rPr>
              <a:t>Digital Enablers:</a:t>
            </a:r>
          </a:p>
          <a:p>
            <a:pPr marL="0" marR="0" indent="0" algn="just"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cs typeface="Arial" panose="020B0604020202020204" pitchFamily="34" charset="0"/>
              </a:rPr>
              <a:t>We have identified four key digital enablers. These are: Data &amp; Analytics, Technology &amp; Digital, Workforce &amp; Culture and </a:t>
            </a:r>
            <a:r>
              <a:rPr lang="en-US" sz="800" b="0" err="1">
                <a:solidFill>
                  <a:srgbClr val="1F355E"/>
                </a:solidFill>
                <a:latin typeface="Arial" panose="020B0604020202020204" pitchFamily="34" charset="0"/>
                <a:cs typeface="Arial" panose="020B0604020202020204" pitchFamily="34" charset="0"/>
              </a:rPr>
              <a:t>Organisational</a:t>
            </a:r>
            <a:r>
              <a:rPr lang="en-US" sz="800" b="0">
                <a:solidFill>
                  <a:srgbClr val="1F355E"/>
                </a:solidFill>
                <a:latin typeface="Arial" panose="020B0604020202020204" pitchFamily="34" charset="0"/>
                <a:cs typeface="Arial" panose="020B0604020202020204" pitchFamily="34" charset="0"/>
              </a:rPr>
              <a:t> Functions – all of which are intricately aligned with the vision of our Strategy. </a:t>
            </a:r>
            <a:r>
              <a:rPr lang="en-US" sz="800" b="0" err="1">
                <a:solidFill>
                  <a:srgbClr val="1F355E"/>
                </a:solidFill>
                <a:latin typeface="Arial" panose="020B0604020202020204" pitchFamily="34" charset="0"/>
                <a:cs typeface="Arial" panose="020B0604020202020204" pitchFamily="34" charset="0"/>
              </a:rPr>
              <a:t>Organisational</a:t>
            </a:r>
            <a:r>
              <a:rPr lang="en-US" sz="800" b="0">
                <a:solidFill>
                  <a:srgbClr val="1F355E"/>
                </a:solidFill>
                <a:latin typeface="Arial" panose="020B0604020202020204" pitchFamily="34" charset="0"/>
                <a:cs typeface="Arial" panose="020B0604020202020204" pitchFamily="34" charset="0"/>
              </a:rPr>
              <a:t> Functions encompass the SBU activities which are not exclusively digital in nature, yet are essential to the success of digital transformation, for example governance, leadership and finance. Initiatives and solutions targeted at these digital enablers  have a transformative effect on our entire </a:t>
            </a:r>
            <a:r>
              <a:rPr lang="en-US" sz="800" b="0" err="1">
                <a:solidFill>
                  <a:srgbClr val="1F355E"/>
                </a:solidFill>
                <a:latin typeface="Arial" panose="020B0604020202020204" pitchFamily="34" charset="0"/>
                <a:cs typeface="Arial" panose="020B0604020202020204" pitchFamily="34" charset="0"/>
              </a:rPr>
              <a:t>organisation</a:t>
            </a:r>
            <a:r>
              <a:rPr lang="en-US" sz="800" b="0">
                <a:solidFill>
                  <a:srgbClr val="1F355E"/>
                </a:solidFill>
                <a:latin typeface="Arial" panose="020B0604020202020204" pitchFamily="34" charset="0"/>
                <a:cs typeface="Arial" panose="020B0604020202020204" pitchFamily="34" charset="0"/>
              </a:rPr>
              <a:t>, driving progress across the Health Board. All four enablers are fundamentally interlinked. Therefore, we must </a:t>
            </a:r>
            <a:r>
              <a:rPr lang="en-US" sz="800" b="0" err="1">
                <a:solidFill>
                  <a:srgbClr val="1F355E"/>
                </a:solidFill>
                <a:latin typeface="Arial" panose="020B0604020202020204" pitchFamily="34" charset="0"/>
                <a:cs typeface="Arial" panose="020B0604020202020204" pitchFamily="34" charset="0"/>
              </a:rPr>
              <a:t>prioritise</a:t>
            </a:r>
            <a:r>
              <a:rPr lang="en-US" sz="800" b="0">
                <a:solidFill>
                  <a:srgbClr val="1F355E"/>
                </a:solidFill>
                <a:latin typeface="Arial" panose="020B0604020202020204" pitchFamily="34" charset="0"/>
                <a:cs typeface="Arial" panose="020B0604020202020204" pitchFamily="34" charset="0"/>
              </a:rPr>
              <a:t> all enablers to ensure the success of our strategy. </a:t>
            </a:r>
            <a:endParaRPr kumimoji="0" lang="en-US" sz="120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16" name="Title 1">
            <a:extLst>
              <a:ext uri="{FF2B5EF4-FFF2-40B4-BE49-F238E27FC236}">
                <a16:creationId xmlns:a16="http://schemas.microsoft.com/office/drawing/2014/main" id="{8C937A20-2FF8-CBEB-4EE8-07C7900EFE7E}"/>
              </a:ext>
            </a:extLst>
          </p:cNvPr>
          <p:cNvSpPr txBox="1">
            <a:spLocks/>
          </p:cNvSpPr>
          <p:nvPr/>
        </p:nvSpPr>
        <p:spPr>
          <a:xfrm>
            <a:off x="93600" y="156428"/>
            <a:ext cx="8944228" cy="713234"/>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a:solidFill>
                  <a:srgbClr val="1F355E"/>
                </a:solidFill>
                <a:latin typeface="Arial Black" panose="020B0A04020102020204" pitchFamily="34" charset="0"/>
              </a:rPr>
              <a:t>Introduction to the Digital Strategy Framework</a:t>
            </a:r>
          </a:p>
        </p:txBody>
      </p:sp>
      <p:cxnSp>
        <p:nvCxnSpPr>
          <p:cNvPr id="13" name="Connector: Elbow 12">
            <a:extLst>
              <a:ext uri="{FF2B5EF4-FFF2-40B4-BE49-F238E27FC236}">
                <a16:creationId xmlns:a16="http://schemas.microsoft.com/office/drawing/2014/main" id="{0A62BA06-F8FB-2FF0-862F-BD004CE377E2}"/>
              </a:ext>
            </a:extLst>
          </p:cNvPr>
          <p:cNvCxnSpPr>
            <a:cxnSpLocks/>
            <a:endCxn id="3" idx="1"/>
          </p:cNvCxnSpPr>
          <p:nvPr/>
        </p:nvCxnSpPr>
        <p:spPr>
          <a:xfrm flipV="1">
            <a:off x="2201662" y="1048093"/>
            <a:ext cx="890117" cy="344102"/>
          </a:xfrm>
          <a:prstGeom prst="bentConnector3">
            <a:avLst/>
          </a:prstGeom>
          <a:noFill/>
          <a:ln w="254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sp>
        <p:nvSpPr>
          <p:cNvPr id="50" name="TextBox 49">
            <a:extLst>
              <a:ext uri="{FF2B5EF4-FFF2-40B4-BE49-F238E27FC236}">
                <a16:creationId xmlns:a16="http://schemas.microsoft.com/office/drawing/2014/main" id="{4DFF2422-9709-55FD-22F4-34559D9A23E2}"/>
              </a:ext>
            </a:extLst>
          </p:cNvPr>
          <p:cNvSpPr txBox="1"/>
          <p:nvPr/>
        </p:nvSpPr>
        <p:spPr>
          <a:xfrm>
            <a:off x="217657" y="954044"/>
            <a:ext cx="2162594" cy="996033"/>
          </a:xfrm>
          <a:prstGeom prst="rect">
            <a:avLst/>
          </a:prstGeom>
          <a:solidFill>
            <a:schemeClr val="bg1"/>
          </a:solidFill>
          <a:ln w="12700" cap="flat">
            <a:solidFill>
              <a:schemeClr val="accent6"/>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sp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US" sz="1200" i="0" u="none" strike="noStrike" cap="none" spc="0" normalizeH="0" baseline="0">
                <a:ln>
                  <a:noFill/>
                </a:ln>
                <a:solidFill>
                  <a:srgbClr val="1F355E"/>
                </a:solidFill>
                <a:effectLst/>
                <a:uFillTx/>
                <a:latin typeface="Arial Black" panose="020B0A04020102020204" pitchFamily="34" charset="0"/>
                <a:cs typeface="Arial" panose="020B0604020202020204" pitchFamily="34" charset="0"/>
                <a:sym typeface="Helvetica Neue"/>
              </a:rPr>
              <a:t>Vision: </a:t>
            </a:r>
          </a:p>
          <a:p>
            <a:pPr marL="0" marR="0" indent="0" algn="just"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cs typeface="Arial" panose="020B0604020202020204" pitchFamily="34" charset="0"/>
              </a:rPr>
              <a:t>Our vision provides us with a call to action that guides and aligns all our colleagues under one ambitious path. Our vision also sets a high standard that all our patients can expect to receive whenever they interact with our </a:t>
            </a:r>
            <a:r>
              <a:rPr lang="en-US" sz="800" b="0" err="1">
                <a:solidFill>
                  <a:srgbClr val="1F355E"/>
                </a:solidFill>
                <a:latin typeface="Arial" panose="020B0604020202020204" pitchFamily="34" charset="0"/>
                <a:cs typeface="Arial" panose="020B0604020202020204" pitchFamily="34" charset="0"/>
              </a:rPr>
              <a:t>organisation</a:t>
            </a:r>
            <a:r>
              <a:rPr lang="en-US" sz="800" b="0">
                <a:solidFill>
                  <a:srgbClr val="1F355E"/>
                </a:solidFill>
                <a:latin typeface="Arial" panose="020B0604020202020204" pitchFamily="34" charset="0"/>
                <a:cs typeface="Arial" panose="020B0604020202020204" pitchFamily="34" charset="0"/>
              </a:rPr>
              <a:t>. </a:t>
            </a:r>
            <a:endParaRPr kumimoji="0" lang="en-US" sz="8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47" name="TextBox 46">
            <a:extLst>
              <a:ext uri="{FF2B5EF4-FFF2-40B4-BE49-F238E27FC236}">
                <a16:creationId xmlns:a16="http://schemas.microsoft.com/office/drawing/2014/main" id="{D2A9E9D9-F496-1F31-6F30-C3386F7DF78F}"/>
              </a:ext>
            </a:extLst>
          </p:cNvPr>
          <p:cNvSpPr txBox="1"/>
          <p:nvPr/>
        </p:nvSpPr>
        <p:spPr>
          <a:xfrm>
            <a:off x="6815152" y="1059414"/>
            <a:ext cx="2162594" cy="1025922"/>
          </a:xfrm>
          <a:prstGeom prst="rect">
            <a:avLst/>
          </a:prstGeom>
          <a:solidFill>
            <a:schemeClr val="bg1"/>
          </a:solidFill>
          <a:ln w="12700" cap="flat">
            <a:solidFill>
              <a:schemeClr val="accent6"/>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spAutoFit/>
          </a:bodyPr>
          <a:lstStyle/>
          <a:p>
            <a:pPr marL="0" marR="0" indent="0" algn="l" defTabSz="825500" rtl="0" fontAlgn="auto" latinLnBrk="0" hangingPunct="0">
              <a:lnSpc>
                <a:spcPct val="100000"/>
              </a:lnSpc>
              <a:spcBef>
                <a:spcPts val="0"/>
              </a:spcBef>
              <a:spcAft>
                <a:spcPts val="0"/>
              </a:spcAft>
              <a:buClrTx/>
              <a:buSzTx/>
              <a:buFontTx/>
              <a:buNone/>
              <a:tabLst/>
            </a:pPr>
            <a:r>
              <a:rPr lang="en-US" sz="1200">
                <a:solidFill>
                  <a:srgbClr val="1F355E"/>
                </a:solidFill>
                <a:latin typeface="Arial Black" panose="020B0A04020102020204" pitchFamily="34" charset="0"/>
                <a:cs typeface="Arial" panose="020B0604020202020204" pitchFamily="34" charset="0"/>
              </a:rPr>
              <a:t>Principles</a:t>
            </a:r>
            <a:r>
              <a:rPr kumimoji="0" lang="en-US" sz="1200" b="0" i="0" u="none" strike="noStrike" cap="none" spc="0" normalizeH="0" baseline="0">
                <a:ln>
                  <a:noFill/>
                </a:ln>
                <a:solidFill>
                  <a:srgbClr val="1F355E"/>
                </a:solidFill>
                <a:effectLst/>
                <a:uFillTx/>
                <a:latin typeface="Arial Black" panose="020B0A04020102020204" pitchFamily="34" charset="0"/>
                <a:cs typeface="Arial" panose="020B0604020202020204" pitchFamily="34" charset="0"/>
                <a:sym typeface="Helvetica Neue"/>
              </a:rPr>
              <a:t> </a:t>
            </a:r>
          </a:p>
          <a:p>
            <a:pPr marL="0" marR="0" indent="0" algn="just"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cs typeface="Arial" panose="020B0604020202020204" pitchFamily="34" charset="0"/>
              </a:rPr>
              <a:t>The five principles act as our central guiding themes. They inform our vision for a ‘digital first’ </a:t>
            </a:r>
            <a:r>
              <a:rPr lang="en-US" sz="800" b="0" err="1">
                <a:solidFill>
                  <a:srgbClr val="1F355E"/>
                </a:solidFill>
                <a:latin typeface="Arial" panose="020B0604020202020204" pitchFamily="34" charset="0"/>
                <a:cs typeface="Arial" panose="020B0604020202020204" pitchFamily="34" charset="0"/>
              </a:rPr>
              <a:t>organisation</a:t>
            </a:r>
            <a:r>
              <a:rPr lang="en-US" sz="800" b="0">
                <a:solidFill>
                  <a:srgbClr val="1F355E"/>
                </a:solidFill>
                <a:latin typeface="Arial" panose="020B0604020202020204" pitchFamily="34" charset="0"/>
                <a:cs typeface="Arial" panose="020B0604020202020204" pitchFamily="34" charset="0"/>
              </a:rPr>
              <a:t> and are the fundamental criteria for evaluating any initiative which is conducted as part of this overarching  strategy. </a:t>
            </a:r>
            <a:endParaRPr kumimoji="0" lang="en-GB" sz="8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53" name="TextBox 52">
            <a:extLst>
              <a:ext uri="{FF2B5EF4-FFF2-40B4-BE49-F238E27FC236}">
                <a16:creationId xmlns:a16="http://schemas.microsoft.com/office/drawing/2014/main" id="{DB9F2788-1A14-AB6D-BA10-2E246272C5BD}"/>
              </a:ext>
            </a:extLst>
          </p:cNvPr>
          <p:cNvSpPr txBox="1"/>
          <p:nvPr/>
        </p:nvSpPr>
        <p:spPr>
          <a:xfrm>
            <a:off x="6566409" y="2353683"/>
            <a:ext cx="2411337" cy="1857807"/>
          </a:xfrm>
          <a:prstGeom prst="rect">
            <a:avLst/>
          </a:prstGeom>
          <a:solidFill>
            <a:schemeClr val="bg1"/>
          </a:solidFill>
          <a:ln w="12700" cap="flat">
            <a:solidFill>
              <a:schemeClr val="accent6"/>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spAutoFit/>
          </a:bodyPr>
          <a:lstStyle/>
          <a:p>
            <a:pPr marL="0" marR="0" indent="0" algn="just" defTabSz="825500" rtl="0" fontAlgn="auto" latinLnBrk="0" hangingPunct="0">
              <a:lnSpc>
                <a:spcPct val="100000"/>
              </a:lnSpc>
              <a:spcBef>
                <a:spcPts val="0"/>
              </a:spcBef>
              <a:spcAft>
                <a:spcPts val="0"/>
              </a:spcAft>
              <a:buClrTx/>
              <a:buSzTx/>
              <a:buFontTx/>
              <a:buNone/>
              <a:tabLst/>
            </a:pPr>
            <a:r>
              <a:rPr kumimoji="0" lang="en-US" sz="1200" i="0" u="none" strike="noStrike" cap="none" spc="0" normalizeH="0" baseline="0">
                <a:ln>
                  <a:noFill/>
                </a:ln>
                <a:solidFill>
                  <a:srgbClr val="1F355E"/>
                </a:solidFill>
                <a:effectLst/>
                <a:uFillTx/>
                <a:latin typeface="Arial Black" panose="020B0A04020102020204" pitchFamily="34" charset="0"/>
                <a:cs typeface="Arial" panose="020B0604020202020204" pitchFamily="34" charset="0"/>
                <a:sym typeface="Helvetica Neue"/>
              </a:rPr>
              <a:t>Programmes:</a:t>
            </a:r>
          </a:p>
          <a:p>
            <a:pPr marL="0" marR="0" indent="0" algn="just"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cs typeface="Arial" panose="020B0604020202020204" pitchFamily="34" charset="0"/>
              </a:rPr>
              <a:t>There are five high-level </a:t>
            </a:r>
            <a:r>
              <a:rPr lang="en-US" sz="800" b="0" err="1">
                <a:solidFill>
                  <a:srgbClr val="1F355E"/>
                </a:solidFill>
                <a:latin typeface="Arial" panose="020B0604020202020204" pitchFamily="34" charset="0"/>
                <a:cs typeface="Arial" panose="020B0604020202020204" pitchFamily="34" charset="0"/>
              </a:rPr>
              <a:t>programme</a:t>
            </a:r>
            <a:r>
              <a:rPr lang="en-US" sz="800" b="0">
                <a:solidFill>
                  <a:srgbClr val="1F355E"/>
                </a:solidFill>
                <a:latin typeface="Arial" panose="020B0604020202020204" pitchFamily="34" charset="0"/>
                <a:cs typeface="Arial" panose="020B0604020202020204" pitchFamily="34" charset="0"/>
              </a:rPr>
              <a:t> areas. Digital Services influences and collaborates with each of these. They represent the broad areas where our strategy will be implemented through solutions based on our digital enablers. We believe these represent the substantially different environments of the NHS where digital solutions are likely to show the greatest variety. However, it is crucial to remember that our citizens often use multiple </a:t>
            </a:r>
            <a:r>
              <a:rPr lang="en-US" sz="800" b="0" err="1">
                <a:solidFill>
                  <a:srgbClr val="1F355E"/>
                </a:solidFill>
                <a:latin typeface="Arial" panose="020B0604020202020204" pitchFamily="34" charset="0"/>
                <a:cs typeface="Arial" panose="020B0604020202020204" pitchFamily="34" charset="0"/>
              </a:rPr>
              <a:t>programme</a:t>
            </a:r>
            <a:r>
              <a:rPr lang="en-US" sz="800" b="0">
                <a:solidFill>
                  <a:srgbClr val="1F355E"/>
                </a:solidFill>
                <a:latin typeface="Arial" panose="020B0604020202020204" pitchFamily="34" charset="0"/>
                <a:cs typeface="Arial" panose="020B0604020202020204" pitchFamily="34" charset="0"/>
              </a:rPr>
              <a:t> areas simultaneously. Our  strategy sees these areas as part of a seamlessly integrated patient journey with digital at the core of our service provision. </a:t>
            </a:r>
            <a:endParaRPr kumimoji="0" lang="en-US" sz="80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grpSp>
        <p:nvGrpSpPr>
          <p:cNvPr id="22" name="Group 21">
            <a:extLst>
              <a:ext uri="{FF2B5EF4-FFF2-40B4-BE49-F238E27FC236}">
                <a16:creationId xmlns:a16="http://schemas.microsoft.com/office/drawing/2014/main" id="{67A0905F-9C11-452A-D533-9A3A6109978B}"/>
              </a:ext>
            </a:extLst>
          </p:cNvPr>
          <p:cNvGrpSpPr/>
          <p:nvPr/>
        </p:nvGrpSpPr>
        <p:grpSpPr>
          <a:xfrm>
            <a:off x="-1" y="-5787"/>
            <a:ext cx="9143998" cy="165595"/>
            <a:chOff x="374266" y="2474302"/>
            <a:chExt cx="13719657" cy="820603"/>
          </a:xfrm>
        </p:grpSpPr>
        <p:sp>
          <p:nvSpPr>
            <p:cNvPr id="14" name="Arrow: Pentagon 13">
              <a:extLst>
                <a:ext uri="{FF2B5EF4-FFF2-40B4-BE49-F238E27FC236}">
                  <a16:creationId xmlns:a16="http://schemas.microsoft.com/office/drawing/2014/main" id="{E7A3340A-8E57-3018-A604-97C04B3E358A}"/>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17" name="Arrow: Chevron 16">
              <a:extLst>
                <a:ext uri="{FF2B5EF4-FFF2-40B4-BE49-F238E27FC236}">
                  <a16:creationId xmlns:a16="http://schemas.microsoft.com/office/drawing/2014/main" id="{47FEDB13-F960-FAE8-8530-50CD614EF587}"/>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18" name="Arrow: Chevron 17">
              <a:extLst>
                <a:ext uri="{FF2B5EF4-FFF2-40B4-BE49-F238E27FC236}">
                  <a16:creationId xmlns:a16="http://schemas.microsoft.com/office/drawing/2014/main" id="{F6651F66-3FDE-B927-BAF7-A3BEAC669C1A}"/>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19" name="Arrow: Chevron 18">
              <a:extLst>
                <a:ext uri="{FF2B5EF4-FFF2-40B4-BE49-F238E27FC236}">
                  <a16:creationId xmlns:a16="http://schemas.microsoft.com/office/drawing/2014/main" id="{9CBA99FE-6865-E73F-E189-813890D26680}"/>
                </a:ext>
              </a:extLst>
            </p:cNvPr>
            <p:cNvSpPr/>
            <p:nvPr/>
          </p:nvSpPr>
          <p:spPr>
            <a:xfrm>
              <a:off x="7090464" y="2474302"/>
              <a:ext cx="2697135" cy="820603"/>
            </a:xfrm>
            <a:prstGeom prst="chevron">
              <a:avLst/>
            </a:prstGeom>
            <a:solidFill>
              <a:schemeClr val="accent6"/>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20" name="Arrow: Chevron 19">
              <a:extLst>
                <a:ext uri="{FF2B5EF4-FFF2-40B4-BE49-F238E27FC236}">
                  <a16:creationId xmlns:a16="http://schemas.microsoft.com/office/drawing/2014/main" id="{6BCA5000-9502-5667-802D-AF5AFBE9F228}"/>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The Digital Enablers</a:t>
              </a:r>
              <a:endParaRPr lang="en-GB" sz="800" b="0" kern="1200">
                <a:latin typeface="Arial" panose="020B0604020202020204" pitchFamily="34" charset="0"/>
                <a:cs typeface="Arial" panose="020B0604020202020204" pitchFamily="34" charset="0"/>
              </a:endParaRPr>
            </a:p>
          </p:txBody>
        </p:sp>
        <p:sp>
          <p:nvSpPr>
            <p:cNvPr id="21" name="Arrow: Chevron 20">
              <a:extLst>
                <a:ext uri="{FF2B5EF4-FFF2-40B4-BE49-F238E27FC236}">
                  <a16:creationId xmlns:a16="http://schemas.microsoft.com/office/drawing/2014/main" id="{B918E399-BFEC-140E-20F1-F1F8E47D4D8A}"/>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p>
          </p:txBody>
        </p:sp>
      </p:grpSp>
      <p:sp>
        <p:nvSpPr>
          <p:cNvPr id="2" name="Footer Placeholder 3">
            <a:extLst>
              <a:ext uri="{FF2B5EF4-FFF2-40B4-BE49-F238E27FC236}">
                <a16:creationId xmlns:a16="http://schemas.microsoft.com/office/drawing/2014/main" id="{7349178F-5CA5-6F6F-F0E9-75075F021E5F}"/>
              </a:ext>
            </a:extLst>
          </p:cNvPr>
          <p:cNvSpPr>
            <a:spLocks noGrp="1"/>
          </p:cNvSpPr>
          <p:nvPr>
            <p:ph type="ftr" sz="quarter" idx="3"/>
          </p:nvPr>
        </p:nvSpPr>
        <p:spPr>
          <a:xfrm>
            <a:off x="2261839" y="4684875"/>
            <a:ext cx="5039902" cy="332455"/>
          </a:xfrm>
        </p:spPr>
        <p:txBody>
          <a:bodyPr/>
          <a:lstStyle/>
          <a:p>
            <a:r>
              <a:rPr lang="en-GB"/>
              <a:t>Digitally Enabling The One Bay Way</a:t>
            </a:r>
          </a:p>
        </p:txBody>
      </p:sp>
    </p:spTree>
    <p:extLst>
      <p:ext uri="{BB962C8B-B14F-4D97-AF65-F5344CB8AC3E}">
        <p14:creationId xmlns:p14="http://schemas.microsoft.com/office/powerpoint/2010/main" val="2294821638"/>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A9B03F82-696C-C635-2414-E50C7F4FDFF5}"/>
              </a:ext>
            </a:extLst>
          </p:cNvPr>
          <p:cNvSpPr/>
          <p:nvPr/>
        </p:nvSpPr>
        <p:spPr>
          <a:xfrm>
            <a:off x="142875" y="607483"/>
            <a:ext cx="8907525" cy="4509901"/>
          </a:xfrm>
          <a:prstGeom prst="rect">
            <a:avLst/>
          </a:prstGeom>
          <a:solidFill>
            <a:schemeClr val="bg1"/>
          </a:solidFill>
          <a:ln w="12700" cap="flat">
            <a:solidFill>
              <a:schemeClr val="accent6"/>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cxnSp>
        <p:nvCxnSpPr>
          <p:cNvPr id="28" name="Straight Connector 27">
            <a:extLst>
              <a:ext uri="{FF2B5EF4-FFF2-40B4-BE49-F238E27FC236}">
                <a16:creationId xmlns:a16="http://schemas.microsoft.com/office/drawing/2014/main" id="{E20BAA98-CA4C-E69E-ADB6-035C0FFF15E9}"/>
              </a:ext>
            </a:extLst>
          </p:cNvPr>
          <p:cNvCxnSpPr>
            <a:cxnSpLocks/>
          </p:cNvCxnSpPr>
          <p:nvPr/>
        </p:nvCxnSpPr>
        <p:spPr>
          <a:xfrm>
            <a:off x="1670401" y="2350558"/>
            <a:ext cx="671871" cy="0"/>
          </a:xfrm>
          <a:prstGeom prst="line">
            <a:avLst/>
          </a:prstGeom>
          <a:noFill/>
          <a:ln w="28575" cap="flat" cmpd="sng" algn="ctr">
            <a:solidFill>
              <a:schemeClr val="accent1"/>
            </a:solidFill>
            <a:prstDash val="solid"/>
            <a:miter lim="800000"/>
          </a:ln>
          <a:effectLst/>
        </p:spPr>
      </p:cxnSp>
      <p:cxnSp>
        <p:nvCxnSpPr>
          <p:cNvPr id="43" name="Straight Connector 42">
            <a:extLst>
              <a:ext uri="{FF2B5EF4-FFF2-40B4-BE49-F238E27FC236}">
                <a16:creationId xmlns:a16="http://schemas.microsoft.com/office/drawing/2014/main" id="{B9AD1CCC-A521-8E35-A6DB-25C0BA8F2BBD}"/>
              </a:ext>
            </a:extLst>
          </p:cNvPr>
          <p:cNvCxnSpPr>
            <a:cxnSpLocks/>
          </p:cNvCxnSpPr>
          <p:nvPr/>
        </p:nvCxnSpPr>
        <p:spPr>
          <a:xfrm>
            <a:off x="1491950" y="3301130"/>
            <a:ext cx="841257" cy="0"/>
          </a:xfrm>
          <a:prstGeom prst="line">
            <a:avLst/>
          </a:prstGeom>
          <a:noFill/>
          <a:ln w="28575" cap="flat" cmpd="sng" algn="ctr">
            <a:solidFill>
              <a:schemeClr val="accent2">
                <a:lumMod val="50000"/>
              </a:schemeClr>
            </a:solidFill>
            <a:prstDash val="solid"/>
            <a:miter lim="800000"/>
          </a:ln>
          <a:effectLst/>
        </p:spPr>
      </p:cxnSp>
      <p:sp>
        <p:nvSpPr>
          <p:cNvPr id="3" name="Rectangle 2">
            <a:extLst>
              <a:ext uri="{FF2B5EF4-FFF2-40B4-BE49-F238E27FC236}">
                <a16:creationId xmlns:a16="http://schemas.microsoft.com/office/drawing/2014/main" id="{0212B69D-0400-EF79-C9DF-4E3C79F8A3D1}"/>
              </a:ext>
            </a:extLst>
          </p:cNvPr>
          <p:cNvSpPr/>
          <p:nvPr/>
        </p:nvSpPr>
        <p:spPr>
          <a:xfrm>
            <a:off x="2342272" y="718263"/>
            <a:ext cx="6288258" cy="691200"/>
          </a:xfrm>
          <a:prstGeom prst="rect">
            <a:avLst/>
          </a:prstGeom>
          <a:solidFill>
            <a:schemeClr val="accent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0" marR="0" lvl="0" indent="0" defTabSz="825479" rtl="0" eaLnBrk="1" fontAlgn="auto" latinLnBrk="0" hangingPunct="0">
              <a:lnSpc>
                <a:spcPct val="100000"/>
              </a:lnSpc>
              <a:spcBef>
                <a:spcPts val="0"/>
              </a:spcBef>
              <a:spcAft>
                <a:spcPts val="0"/>
              </a:spcAft>
              <a:buClrTx/>
              <a:buSzTx/>
              <a:buFontTx/>
              <a:buNone/>
              <a:tabLst/>
              <a:defRPr/>
            </a:pPr>
            <a:r>
              <a:rPr lang="en-GB" sz="1050" kern="1200" dirty="0">
                <a:solidFill>
                  <a:prstClr val="white"/>
                </a:solidFill>
                <a:latin typeface="Arial" panose="020B0604020202020204" pitchFamily="34" charset="0"/>
                <a:cs typeface="Arial" panose="020B0604020202020204" pitchFamily="34" charset="0"/>
                <a:sym typeface="Helvetica Neue Medium"/>
              </a:rPr>
              <a:t>T</a:t>
            </a:r>
            <a:r>
              <a:rPr kumimoji="0" lang="en-GB" sz="105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sym typeface="Helvetica Neue Medium"/>
              </a:rPr>
              <a:t>o improve the health and well-being of the population of Swansea Bay </a:t>
            </a:r>
          </a:p>
          <a:p>
            <a:pPr marL="0" marR="0" lvl="0" indent="0" defTabSz="825479" rtl="0" eaLnBrk="1" fontAlgn="auto" latinLnBrk="0" hangingPunct="0">
              <a:lnSpc>
                <a:spcPct val="100000"/>
              </a:lnSpc>
              <a:spcBef>
                <a:spcPts val="0"/>
              </a:spcBef>
              <a:spcAft>
                <a:spcPts val="0"/>
              </a:spcAft>
              <a:buClrTx/>
              <a:buSzTx/>
              <a:buFontTx/>
              <a:buNone/>
              <a:tabLst/>
              <a:defRPr/>
            </a:pPr>
            <a:r>
              <a:rPr lang="en-GB" sz="1050" kern="1200" dirty="0">
                <a:solidFill>
                  <a:prstClr val="white"/>
                </a:solidFill>
                <a:latin typeface="Arial" panose="020B0604020202020204" pitchFamily="34" charset="0"/>
                <a:cs typeface="Arial" panose="020B0604020202020204" pitchFamily="34" charset="0"/>
                <a:sym typeface="Helvetica Neue Medium"/>
              </a:rPr>
              <a:t>by</a:t>
            </a:r>
            <a:r>
              <a:rPr kumimoji="0" lang="en-GB" sz="105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sym typeface="Helvetica Neue Medium"/>
              </a:rPr>
              <a:t> harnessing the power of digital technology and digital transformation </a:t>
            </a:r>
          </a:p>
        </p:txBody>
      </p:sp>
      <p:cxnSp>
        <p:nvCxnSpPr>
          <p:cNvPr id="4" name="Straight Connector 3">
            <a:extLst>
              <a:ext uri="{FF2B5EF4-FFF2-40B4-BE49-F238E27FC236}">
                <a16:creationId xmlns:a16="http://schemas.microsoft.com/office/drawing/2014/main" id="{856A77C1-3151-ACDD-BE3C-2C86FE20A15C}"/>
              </a:ext>
            </a:extLst>
          </p:cNvPr>
          <p:cNvCxnSpPr>
            <a:cxnSpLocks/>
          </p:cNvCxnSpPr>
          <p:nvPr/>
        </p:nvCxnSpPr>
        <p:spPr>
          <a:xfrm>
            <a:off x="1501015" y="1017646"/>
            <a:ext cx="841257" cy="0"/>
          </a:xfrm>
          <a:prstGeom prst="line">
            <a:avLst/>
          </a:prstGeom>
          <a:noFill/>
          <a:ln w="28575" cap="flat" cmpd="sng" algn="ctr">
            <a:solidFill>
              <a:schemeClr val="accent6"/>
            </a:solidFill>
            <a:prstDash val="solid"/>
            <a:miter lim="800000"/>
          </a:ln>
          <a:effectLst/>
        </p:spPr>
      </p:cxnSp>
      <p:sp>
        <p:nvSpPr>
          <p:cNvPr id="5" name="TextBox 4">
            <a:extLst>
              <a:ext uri="{FF2B5EF4-FFF2-40B4-BE49-F238E27FC236}">
                <a16:creationId xmlns:a16="http://schemas.microsoft.com/office/drawing/2014/main" id="{F8DB5CB7-BB45-B13E-BB28-96BE7B0A00DE}"/>
              </a:ext>
            </a:extLst>
          </p:cNvPr>
          <p:cNvSpPr txBox="1"/>
          <p:nvPr/>
        </p:nvSpPr>
        <p:spPr>
          <a:xfrm>
            <a:off x="217658" y="839308"/>
            <a:ext cx="2017214" cy="600164"/>
          </a:xfrm>
          <a:prstGeom prst="rect">
            <a:avLst/>
          </a:prstGeom>
          <a:noFill/>
          <a:ln w="19050">
            <a:noFill/>
          </a:ln>
        </p:spPr>
        <p:txBody>
          <a:bodyPr wrap="square" rtlCol="0">
            <a:spAutoFit/>
          </a:bodyPr>
          <a:lstStyle/>
          <a:p>
            <a:pPr marL="0" marR="0" lvl="0" indent="0" algn="l" defTabSz="914378"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rgbClr val="1F355E"/>
                </a:solidFill>
                <a:effectLst/>
                <a:uLnTx/>
                <a:uFillTx/>
                <a:latin typeface="Helvetica Neue Medium"/>
                <a:sym typeface="Helvetica Neue"/>
              </a:rPr>
              <a:t>Vision</a:t>
            </a:r>
          </a:p>
          <a:p>
            <a:pPr marL="0" marR="0" lvl="0" indent="0" algn="l" defTabSz="914378"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srgbClr val="1F355E"/>
                </a:solidFill>
                <a:effectLst/>
                <a:uLnTx/>
                <a:uFillTx/>
                <a:latin typeface="Helvetica Neue Medium"/>
                <a:sym typeface="Helvetica Neue"/>
              </a:rPr>
              <a:t>The aspirational outline of the future state</a:t>
            </a:r>
          </a:p>
        </p:txBody>
      </p:sp>
      <p:grpSp>
        <p:nvGrpSpPr>
          <p:cNvPr id="23" name="Group 22">
            <a:extLst>
              <a:ext uri="{FF2B5EF4-FFF2-40B4-BE49-F238E27FC236}">
                <a16:creationId xmlns:a16="http://schemas.microsoft.com/office/drawing/2014/main" id="{0D208B30-C432-50AC-8829-FD1BA041C0F3}"/>
              </a:ext>
            </a:extLst>
          </p:cNvPr>
          <p:cNvGrpSpPr/>
          <p:nvPr/>
        </p:nvGrpSpPr>
        <p:grpSpPr>
          <a:xfrm>
            <a:off x="2333208" y="1877396"/>
            <a:ext cx="6288257" cy="1995342"/>
            <a:chOff x="2254817" y="2388821"/>
            <a:chExt cx="7606059" cy="3313657"/>
          </a:xfrm>
        </p:grpSpPr>
        <p:sp>
          <p:nvSpPr>
            <p:cNvPr id="24" name="Rectangle: Rounded Corners 23">
              <a:extLst>
                <a:ext uri="{FF2B5EF4-FFF2-40B4-BE49-F238E27FC236}">
                  <a16:creationId xmlns:a16="http://schemas.microsoft.com/office/drawing/2014/main" id="{92A5399B-FA99-4690-4856-686079198188}"/>
                </a:ext>
              </a:extLst>
            </p:cNvPr>
            <p:cNvSpPr/>
            <p:nvPr/>
          </p:nvSpPr>
          <p:spPr>
            <a:xfrm>
              <a:off x="2254817" y="2388821"/>
              <a:ext cx="2340825" cy="3313657"/>
            </a:xfrm>
            <a:prstGeom prst="roundRect">
              <a:avLst/>
            </a:prstGeom>
            <a:solidFill>
              <a:srgbClr val="FFE58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Data &amp; Analytics</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Goal and Priorities</a:t>
              </a:r>
            </a:p>
          </p:txBody>
        </p:sp>
        <p:sp>
          <p:nvSpPr>
            <p:cNvPr id="25" name="Rectangle: Rounded Corners 24">
              <a:extLst>
                <a:ext uri="{FF2B5EF4-FFF2-40B4-BE49-F238E27FC236}">
                  <a16:creationId xmlns:a16="http://schemas.microsoft.com/office/drawing/2014/main" id="{C4DE9CB0-7F68-E2C2-8D2C-C30E46CE2348}"/>
                </a:ext>
              </a:extLst>
            </p:cNvPr>
            <p:cNvSpPr/>
            <p:nvPr/>
          </p:nvSpPr>
          <p:spPr>
            <a:xfrm>
              <a:off x="4887434" y="2388821"/>
              <a:ext cx="2340825" cy="3313657"/>
            </a:xfrm>
            <a:prstGeom prst="round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Technology &amp; Digital</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Goal and Priorities</a:t>
              </a:r>
            </a:p>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GB" sz="1050" b="0" i="0" u="none" strike="noStrike" kern="1200" cap="none" spc="0" normalizeH="0" baseline="0" noProof="0">
                <a:ln>
                  <a:noFill/>
                </a:ln>
                <a:solidFill>
                  <a:srgbClr val="1F355E"/>
                </a:solidFill>
                <a:effectLst/>
                <a:uLnTx/>
                <a:uFillTx/>
                <a:latin typeface="Helvetica Neue Medium"/>
                <a:sym typeface="Helvetica Neue"/>
              </a:endParaRPr>
            </a:p>
          </p:txBody>
        </p:sp>
        <p:sp>
          <p:nvSpPr>
            <p:cNvPr id="26" name="Rectangle: Rounded Corners 25">
              <a:extLst>
                <a:ext uri="{FF2B5EF4-FFF2-40B4-BE49-F238E27FC236}">
                  <a16:creationId xmlns:a16="http://schemas.microsoft.com/office/drawing/2014/main" id="{DA4F9B9A-6F84-D522-EFBC-56868CD7AE60}"/>
                </a:ext>
              </a:extLst>
            </p:cNvPr>
            <p:cNvSpPr/>
            <p:nvPr/>
          </p:nvSpPr>
          <p:spPr>
            <a:xfrm>
              <a:off x="7520051" y="2388821"/>
              <a:ext cx="2340825" cy="3313657"/>
            </a:xfrm>
            <a:prstGeom prst="round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Workforce &amp; Culture</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Goal and Priorities</a:t>
              </a:r>
            </a:p>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GB" sz="1050" b="0" i="0" u="none" strike="noStrike" kern="1200" cap="none" spc="0" normalizeH="0" baseline="0" noProof="0">
                <a:ln>
                  <a:noFill/>
                </a:ln>
                <a:solidFill>
                  <a:srgbClr val="1F355E"/>
                </a:solidFill>
                <a:effectLst/>
                <a:uLnTx/>
                <a:uFillTx/>
                <a:latin typeface="Helvetica Neue Medium"/>
                <a:sym typeface="Helvetica Neue"/>
              </a:endParaRPr>
            </a:p>
          </p:txBody>
        </p:sp>
      </p:grpSp>
      <p:sp>
        <p:nvSpPr>
          <p:cNvPr id="29" name="TextBox 28">
            <a:extLst>
              <a:ext uri="{FF2B5EF4-FFF2-40B4-BE49-F238E27FC236}">
                <a16:creationId xmlns:a16="http://schemas.microsoft.com/office/drawing/2014/main" id="{F495A878-A1DD-6485-C9F0-9E22F0A098CF}"/>
              </a:ext>
            </a:extLst>
          </p:cNvPr>
          <p:cNvSpPr txBox="1"/>
          <p:nvPr/>
        </p:nvSpPr>
        <p:spPr>
          <a:xfrm>
            <a:off x="217657" y="2206723"/>
            <a:ext cx="1564305" cy="923330"/>
          </a:xfrm>
          <a:prstGeom prst="rect">
            <a:avLst/>
          </a:prstGeom>
          <a:noFill/>
          <a:ln w="19050">
            <a:noFill/>
          </a:ln>
        </p:spPr>
        <p:txBody>
          <a:bodyPr wrap="square" rtlCol="0">
            <a:spAutoFit/>
          </a:bodyPr>
          <a:lstStyle/>
          <a:p>
            <a:pPr marL="0" marR="0" lvl="0" indent="0" algn="l" defTabSz="914378"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rgbClr val="1F355E"/>
                </a:solidFill>
                <a:effectLst/>
                <a:uLnTx/>
                <a:uFillTx/>
                <a:latin typeface="Helvetica Neue Medium"/>
                <a:sym typeface="Helvetica Neue"/>
              </a:rPr>
              <a:t>Digital Enablers</a:t>
            </a:r>
          </a:p>
          <a:p>
            <a:pPr marL="0" marR="0" lvl="0" indent="0" algn="l" defTabSz="914378"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srgbClr val="1F355E"/>
                </a:solidFill>
                <a:effectLst/>
                <a:uLnTx/>
                <a:uFillTx/>
                <a:latin typeface="Helvetica Neue Medium"/>
                <a:sym typeface="Helvetica Neue"/>
              </a:rPr>
              <a:t>The core pillars of the strategy which will deliver the overall vision</a:t>
            </a:r>
          </a:p>
        </p:txBody>
      </p:sp>
      <p:grpSp>
        <p:nvGrpSpPr>
          <p:cNvPr id="30" name="Group 29">
            <a:extLst>
              <a:ext uri="{FF2B5EF4-FFF2-40B4-BE49-F238E27FC236}">
                <a16:creationId xmlns:a16="http://schemas.microsoft.com/office/drawing/2014/main" id="{0C83A015-8B4E-5223-F744-0353FFF96DE6}"/>
              </a:ext>
            </a:extLst>
          </p:cNvPr>
          <p:cNvGrpSpPr/>
          <p:nvPr/>
        </p:nvGrpSpPr>
        <p:grpSpPr>
          <a:xfrm>
            <a:off x="2239684" y="2609143"/>
            <a:ext cx="6451088" cy="515196"/>
            <a:chOff x="-10718" y="2568351"/>
            <a:chExt cx="7569448" cy="492732"/>
          </a:xfrm>
          <a:solidFill>
            <a:schemeClr val="accent2">
              <a:lumMod val="20000"/>
              <a:lumOff val="80000"/>
            </a:schemeClr>
          </a:solidFill>
        </p:grpSpPr>
        <p:sp>
          <p:nvSpPr>
            <p:cNvPr id="31" name="Rectangle: Rounded Corners 30">
              <a:extLst>
                <a:ext uri="{FF2B5EF4-FFF2-40B4-BE49-F238E27FC236}">
                  <a16:creationId xmlns:a16="http://schemas.microsoft.com/office/drawing/2014/main" id="{059876AE-89E0-0BCF-555C-6F6D9EEE0CDD}"/>
                </a:ext>
              </a:extLst>
            </p:cNvPr>
            <p:cNvSpPr/>
            <p:nvPr/>
          </p:nvSpPr>
          <p:spPr>
            <a:xfrm>
              <a:off x="1513731" y="2568352"/>
              <a:ext cx="1481363" cy="484495"/>
            </a:xfrm>
            <a:prstGeom prst="round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Primary Care and Care Closer to Home </a:t>
              </a:r>
            </a:p>
          </p:txBody>
        </p:sp>
        <p:sp>
          <p:nvSpPr>
            <p:cNvPr id="32" name="Rectangle: Rounded Corners 31">
              <a:extLst>
                <a:ext uri="{FF2B5EF4-FFF2-40B4-BE49-F238E27FC236}">
                  <a16:creationId xmlns:a16="http://schemas.microsoft.com/office/drawing/2014/main" id="{6337055E-1859-F85A-F446-A0A077F6A966}"/>
                </a:ext>
              </a:extLst>
            </p:cNvPr>
            <p:cNvSpPr/>
            <p:nvPr/>
          </p:nvSpPr>
          <p:spPr>
            <a:xfrm>
              <a:off x="3034943" y="2568351"/>
              <a:ext cx="1481363" cy="484495"/>
            </a:xfrm>
            <a:prstGeom prst="round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Mental Health and Learning Disability</a:t>
              </a:r>
            </a:p>
          </p:txBody>
        </p:sp>
        <p:sp>
          <p:nvSpPr>
            <p:cNvPr id="33" name="Rectangle: Rounded Corners 32">
              <a:extLst>
                <a:ext uri="{FF2B5EF4-FFF2-40B4-BE49-F238E27FC236}">
                  <a16:creationId xmlns:a16="http://schemas.microsoft.com/office/drawing/2014/main" id="{9B4FD4C5-180A-F70D-F786-1BC6D41001A6}"/>
                </a:ext>
              </a:extLst>
            </p:cNvPr>
            <p:cNvSpPr/>
            <p:nvPr/>
          </p:nvSpPr>
          <p:spPr>
            <a:xfrm>
              <a:off x="4556155" y="2568351"/>
              <a:ext cx="1481363" cy="484495"/>
            </a:xfrm>
            <a:prstGeom prst="round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Planned Care</a:t>
              </a:r>
            </a:p>
          </p:txBody>
        </p:sp>
        <p:sp>
          <p:nvSpPr>
            <p:cNvPr id="34" name="Rectangle: Rounded Corners 33">
              <a:extLst>
                <a:ext uri="{FF2B5EF4-FFF2-40B4-BE49-F238E27FC236}">
                  <a16:creationId xmlns:a16="http://schemas.microsoft.com/office/drawing/2014/main" id="{6CEB6877-2FB1-32B1-4F9F-B8B310522D4E}"/>
                </a:ext>
              </a:extLst>
            </p:cNvPr>
            <p:cNvSpPr/>
            <p:nvPr/>
          </p:nvSpPr>
          <p:spPr>
            <a:xfrm>
              <a:off x="-10718" y="2576588"/>
              <a:ext cx="1481363" cy="484495"/>
            </a:xfrm>
            <a:prstGeom prst="round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Population Health and Keeping Well</a:t>
              </a:r>
            </a:p>
          </p:txBody>
        </p:sp>
        <p:sp>
          <p:nvSpPr>
            <p:cNvPr id="35" name="Rectangle: Rounded Corners 34">
              <a:extLst>
                <a:ext uri="{FF2B5EF4-FFF2-40B4-BE49-F238E27FC236}">
                  <a16:creationId xmlns:a16="http://schemas.microsoft.com/office/drawing/2014/main" id="{6DC0BBAE-7A60-54D3-BEB8-9B4E7CBB3CA3}"/>
                </a:ext>
              </a:extLst>
            </p:cNvPr>
            <p:cNvSpPr/>
            <p:nvPr/>
          </p:nvSpPr>
          <p:spPr>
            <a:xfrm>
              <a:off x="6077367" y="2568351"/>
              <a:ext cx="1481363" cy="484495"/>
            </a:xfrm>
            <a:prstGeom prst="round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Unscheduled Care</a:t>
              </a:r>
            </a:p>
          </p:txBody>
        </p:sp>
      </p:grpSp>
      <p:sp>
        <p:nvSpPr>
          <p:cNvPr id="38" name="Rectangle: Rounded Corners 37">
            <a:extLst>
              <a:ext uri="{FF2B5EF4-FFF2-40B4-BE49-F238E27FC236}">
                <a16:creationId xmlns:a16="http://schemas.microsoft.com/office/drawing/2014/main" id="{3C5795D3-30BA-AE8D-7715-F5B7FC46AA3E}"/>
              </a:ext>
            </a:extLst>
          </p:cNvPr>
          <p:cNvSpPr/>
          <p:nvPr/>
        </p:nvSpPr>
        <p:spPr>
          <a:xfrm>
            <a:off x="2234871" y="3178003"/>
            <a:ext cx="6448330" cy="269380"/>
          </a:xfrm>
          <a:prstGeom prst="round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Digital Services</a:t>
            </a:r>
          </a:p>
        </p:txBody>
      </p:sp>
      <p:sp>
        <p:nvSpPr>
          <p:cNvPr id="44" name="TextBox 43">
            <a:extLst>
              <a:ext uri="{FF2B5EF4-FFF2-40B4-BE49-F238E27FC236}">
                <a16:creationId xmlns:a16="http://schemas.microsoft.com/office/drawing/2014/main" id="{DF42CD1F-2EAE-FE4B-87FF-A65DD6A46100}"/>
              </a:ext>
            </a:extLst>
          </p:cNvPr>
          <p:cNvSpPr txBox="1"/>
          <p:nvPr/>
        </p:nvSpPr>
        <p:spPr>
          <a:xfrm>
            <a:off x="217656" y="3123944"/>
            <a:ext cx="1746773" cy="623248"/>
          </a:xfrm>
          <a:prstGeom prst="rect">
            <a:avLst/>
          </a:prstGeom>
          <a:noFill/>
          <a:ln w="19050">
            <a:noFill/>
          </a:ln>
        </p:spPr>
        <p:txBody>
          <a:bodyPr wrap="square" rtlCol="0">
            <a:spAutoFit/>
          </a:bodyPr>
          <a:lstStyle/>
          <a:p>
            <a:pPr marL="0" marR="0" lvl="0" indent="0" algn="l" defTabSz="914378"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rgbClr val="1F355E"/>
                </a:solidFill>
                <a:effectLst/>
                <a:uLnTx/>
                <a:uFillTx/>
                <a:latin typeface="Helvetica Neue Medium"/>
                <a:sym typeface="Helvetica Neue"/>
              </a:rPr>
              <a:t>Programme </a:t>
            </a:r>
            <a:br>
              <a:rPr kumimoji="0" lang="en-GB" sz="1200" b="1" i="0" u="none" strike="noStrike" kern="1200" cap="none" spc="0" normalizeH="0" baseline="0" noProof="0">
                <a:ln>
                  <a:noFill/>
                </a:ln>
                <a:solidFill>
                  <a:srgbClr val="1F355E"/>
                </a:solidFill>
                <a:effectLst/>
                <a:uLnTx/>
                <a:uFillTx/>
                <a:latin typeface="Helvetica Neue Medium"/>
                <a:sym typeface="Helvetica Neue"/>
              </a:rPr>
            </a:br>
            <a:r>
              <a:rPr kumimoji="0" lang="en-GB" sz="1200" b="1" i="0" u="none" strike="noStrike" kern="1200" cap="none" spc="0" normalizeH="0" baseline="0" noProof="0">
                <a:ln>
                  <a:noFill/>
                </a:ln>
                <a:solidFill>
                  <a:srgbClr val="1F355E"/>
                </a:solidFill>
                <a:effectLst/>
                <a:uLnTx/>
                <a:uFillTx/>
                <a:latin typeface="Helvetica Neue Medium"/>
                <a:sym typeface="Helvetica Neue"/>
              </a:rPr>
              <a:t>Areas</a:t>
            </a:r>
          </a:p>
          <a:p>
            <a:pPr marL="0" marR="0" lvl="0" indent="0" algn="l" defTabSz="914378"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srgbClr val="1F355E"/>
                </a:solidFill>
                <a:effectLst/>
                <a:uLnTx/>
                <a:uFillTx/>
                <a:latin typeface="Helvetica Neue Medium"/>
                <a:sym typeface="Helvetica Neue"/>
              </a:rPr>
              <a:t>Key areas of work </a:t>
            </a:r>
          </a:p>
        </p:txBody>
      </p:sp>
      <p:sp>
        <p:nvSpPr>
          <p:cNvPr id="46" name="Rectangle: Rounded Corners 45">
            <a:extLst>
              <a:ext uri="{FF2B5EF4-FFF2-40B4-BE49-F238E27FC236}">
                <a16:creationId xmlns:a16="http://schemas.microsoft.com/office/drawing/2014/main" id="{56916C74-BFC6-04D7-6DE1-DA3F0802E1C8}"/>
              </a:ext>
            </a:extLst>
          </p:cNvPr>
          <p:cNvSpPr/>
          <p:nvPr/>
        </p:nvSpPr>
        <p:spPr>
          <a:xfrm>
            <a:off x="2342272" y="3990217"/>
            <a:ext cx="6279193" cy="423548"/>
          </a:xfrm>
          <a:prstGeom prst="round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27000" tIns="27000" rIns="27000" bIns="2700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sym typeface="Helvetica Neue"/>
            </a:endParaRPr>
          </a:p>
        </p:txBody>
      </p:sp>
      <p:cxnSp>
        <p:nvCxnSpPr>
          <p:cNvPr id="49" name="Connector: Elbow 48">
            <a:extLst>
              <a:ext uri="{FF2B5EF4-FFF2-40B4-BE49-F238E27FC236}">
                <a16:creationId xmlns:a16="http://schemas.microsoft.com/office/drawing/2014/main" id="{0AFAFEF3-4F82-6FF5-596A-B0A72547CFA1}"/>
              </a:ext>
            </a:extLst>
          </p:cNvPr>
          <p:cNvCxnSpPr>
            <a:cxnSpLocks/>
            <a:endCxn id="46" idx="1"/>
          </p:cNvCxnSpPr>
          <p:nvPr/>
        </p:nvCxnSpPr>
        <p:spPr>
          <a:xfrm rot="16200000" flipH="1">
            <a:off x="1258502" y="3118222"/>
            <a:ext cx="1851432" cy="316106"/>
          </a:xfrm>
          <a:prstGeom prst="bentConnector2">
            <a:avLst/>
          </a:prstGeom>
          <a:noFill/>
          <a:ln w="28575" cap="flat">
            <a:solidFill>
              <a:schemeClr val="accent1"/>
            </a:solidFill>
            <a:prstDash val="solid"/>
            <a:miter lim="400000"/>
          </a:ln>
          <a:effectLst/>
          <a:sp3d/>
        </p:spPr>
        <p:style>
          <a:lnRef idx="0">
            <a:scrgbClr r="0" g="0" b="0"/>
          </a:lnRef>
          <a:fillRef idx="0">
            <a:scrgbClr r="0" g="0" b="0"/>
          </a:fillRef>
          <a:effectRef idx="0">
            <a:scrgbClr r="0" g="0" b="0"/>
          </a:effectRef>
          <a:fontRef idx="none"/>
        </p:style>
      </p:cxnSp>
      <p:cxnSp>
        <p:nvCxnSpPr>
          <p:cNvPr id="51" name="Connector: Elbow 50">
            <a:extLst>
              <a:ext uri="{FF2B5EF4-FFF2-40B4-BE49-F238E27FC236}">
                <a16:creationId xmlns:a16="http://schemas.microsoft.com/office/drawing/2014/main" id="{3DE3ED34-EAF1-222B-C68D-00499B6A5C57}"/>
              </a:ext>
            </a:extLst>
          </p:cNvPr>
          <p:cNvCxnSpPr>
            <a:cxnSpLocks/>
          </p:cNvCxnSpPr>
          <p:nvPr/>
        </p:nvCxnSpPr>
        <p:spPr>
          <a:xfrm flipV="1">
            <a:off x="1725624" y="2889931"/>
            <a:ext cx="518072" cy="403136"/>
          </a:xfrm>
          <a:prstGeom prst="bentConnector3">
            <a:avLst>
              <a:gd name="adj1" fmla="val 3733"/>
            </a:avLst>
          </a:prstGeom>
          <a:noFill/>
          <a:ln w="28575" cap="flat">
            <a:solidFill>
              <a:schemeClr val="accent2">
                <a:lumMod val="50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64" name="Straight Connector 63">
            <a:extLst>
              <a:ext uri="{FF2B5EF4-FFF2-40B4-BE49-F238E27FC236}">
                <a16:creationId xmlns:a16="http://schemas.microsoft.com/office/drawing/2014/main" id="{CF130A16-5BEE-B2D2-EFF9-A4B6EB69F662}"/>
              </a:ext>
            </a:extLst>
          </p:cNvPr>
          <p:cNvCxnSpPr>
            <a:cxnSpLocks/>
          </p:cNvCxnSpPr>
          <p:nvPr/>
        </p:nvCxnSpPr>
        <p:spPr>
          <a:xfrm>
            <a:off x="1501015" y="1581332"/>
            <a:ext cx="841257" cy="0"/>
          </a:xfrm>
          <a:prstGeom prst="line">
            <a:avLst/>
          </a:prstGeom>
          <a:noFill/>
          <a:ln w="28575" cap="flat" cmpd="sng" algn="ctr">
            <a:solidFill>
              <a:schemeClr val="accent6">
                <a:lumMod val="50000"/>
              </a:schemeClr>
            </a:solidFill>
            <a:prstDash val="solid"/>
            <a:miter lim="800000"/>
          </a:ln>
          <a:effectLst/>
        </p:spPr>
      </p:cxnSp>
      <p:sp>
        <p:nvSpPr>
          <p:cNvPr id="65" name="TextBox 64">
            <a:extLst>
              <a:ext uri="{FF2B5EF4-FFF2-40B4-BE49-F238E27FC236}">
                <a16:creationId xmlns:a16="http://schemas.microsoft.com/office/drawing/2014/main" id="{25BBF8EF-E901-0659-A36F-29E1A3E7AE91}"/>
              </a:ext>
            </a:extLst>
          </p:cNvPr>
          <p:cNvSpPr txBox="1"/>
          <p:nvPr/>
        </p:nvSpPr>
        <p:spPr>
          <a:xfrm>
            <a:off x="217658" y="1402994"/>
            <a:ext cx="2017214" cy="761747"/>
          </a:xfrm>
          <a:prstGeom prst="rect">
            <a:avLst/>
          </a:prstGeom>
          <a:noFill/>
          <a:ln w="19050">
            <a:noFill/>
          </a:ln>
        </p:spPr>
        <p:txBody>
          <a:bodyPr wrap="square" rtlCol="0">
            <a:spAutoFit/>
          </a:bodyPr>
          <a:lstStyle/>
          <a:p>
            <a:pPr marL="0" marR="0" lvl="0" indent="0" algn="l" defTabSz="914378"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rgbClr val="1F355E"/>
                </a:solidFill>
                <a:effectLst/>
                <a:uLnTx/>
                <a:uFillTx/>
                <a:latin typeface="Helvetica Neue Medium"/>
                <a:sym typeface="Helvetica Neue"/>
              </a:rPr>
              <a:t>Principles</a:t>
            </a:r>
          </a:p>
          <a:p>
            <a:pPr marL="0" marR="0" lvl="0" indent="0" algn="l" defTabSz="914378"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srgbClr val="1F355E"/>
                </a:solidFill>
                <a:effectLst/>
                <a:uLnTx/>
                <a:uFillTx/>
                <a:latin typeface="Helvetica Neue Medium"/>
                <a:sym typeface="Helvetica Neue"/>
              </a:rPr>
              <a:t>The foundational values that drive the success of the strategy</a:t>
            </a:r>
          </a:p>
        </p:txBody>
      </p:sp>
      <p:grpSp>
        <p:nvGrpSpPr>
          <p:cNvPr id="6" name="Group 5">
            <a:extLst>
              <a:ext uri="{FF2B5EF4-FFF2-40B4-BE49-F238E27FC236}">
                <a16:creationId xmlns:a16="http://schemas.microsoft.com/office/drawing/2014/main" id="{CE04141B-E6F8-672F-586F-AA456A8B9F81}"/>
              </a:ext>
            </a:extLst>
          </p:cNvPr>
          <p:cNvGrpSpPr/>
          <p:nvPr/>
        </p:nvGrpSpPr>
        <p:grpSpPr>
          <a:xfrm>
            <a:off x="2342271" y="1450120"/>
            <a:ext cx="6288258" cy="345257"/>
            <a:chOff x="2333206" y="1420404"/>
            <a:chExt cx="8414474" cy="520527"/>
          </a:xfrm>
        </p:grpSpPr>
        <p:sp>
          <p:nvSpPr>
            <p:cNvPr id="7" name="Rectangle 6">
              <a:extLst>
                <a:ext uri="{FF2B5EF4-FFF2-40B4-BE49-F238E27FC236}">
                  <a16:creationId xmlns:a16="http://schemas.microsoft.com/office/drawing/2014/main" id="{749EF62C-C848-0394-64A0-3A3E711CC041}"/>
                </a:ext>
              </a:extLst>
            </p:cNvPr>
            <p:cNvSpPr/>
            <p:nvPr/>
          </p:nvSpPr>
          <p:spPr>
            <a:xfrm>
              <a:off x="2333206" y="1421479"/>
              <a:ext cx="1647951" cy="519440"/>
            </a:xfrm>
            <a:prstGeom prst="rect">
              <a:avLst/>
            </a:prstGeom>
            <a:solidFill>
              <a:schemeClr val="accent6">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479" rtl="0" eaLnBrk="1" fontAlgn="auto" latinLnBrk="0" hangingPunct="0">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sym typeface="Helvetica Neue Medium"/>
                </a:rPr>
                <a:t>Collaborative</a:t>
              </a:r>
            </a:p>
          </p:txBody>
        </p:sp>
        <p:sp>
          <p:nvSpPr>
            <p:cNvPr id="8" name="Rectangle 7">
              <a:extLst>
                <a:ext uri="{FF2B5EF4-FFF2-40B4-BE49-F238E27FC236}">
                  <a16:creationId xmlns:a16="http://schemas.microsoft.com/office/drawing/2014/main" id="{E56E2F16-D045-87CC-8263-2AFB22D0C8AD}"/>
                </a:ext>
              </a:extLst>
            </p:cNvPr>
            <p:cNvSpPr/>
            <p:nvPr/>
          </p:nvSpPr>
          <p:spPr>
            <a:xfrm>
              <a:off x="4024837" y="1420404"/>
              <a:ext cx="1647951" cy="519440"/>
            </a:xfrm>
            <a:prstGeom prst="rect">
              <a:avLst/>
            </a:prstGeom>
            <a:solidFill>
              <a:schemeClr val="accent6">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479" rtl="0" eaLnBrk="1" fontAlgn="auto" latinLnBrk="0" hangingPunct="0">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sym typeface="Helvetica Neue Medium"/>
                </a:rPr>
                <a:t>Innovative</a:t>
              </a:r>
            </a:p>
          </p:txBody>
        </p:sp>
        <p:sp>
          <p:nvSpPr>
            <p:cNvPr id="9" name="Rectangle 8">
              <a:extLst>
                <a:ext uri="{FF2B5EF4-FFF2-40B4-BE49-F238E27FC236}">
                  <a16:creationId xmlns:a16="http://schemas.microsoft.com/office/drawing/2014/main" id="{5234D6DE-9B81-D3A2-D206-6505A661F743}"/>
                </a:ext>
              </a:extLst>
            </p:cNvPr>
            <p:cNvSpPr/>
            <p:nvPr/>
          </p:nvSpPr>
          <p:spPr>
            <a:xfrm>
              <a:off x="5716468" y="1421491"/>
              <a:ext cx="1647951" cy="519440"/>
            </a:xfrm>
            <a:prstGeom prst="rect">
              <a:avLst/>
            </a:prstGeom>
            <a:solidFill>
              <a:schemeClr val="accent6">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479" rtl="0" eaLnBrk="1" fontAlgn="auto" latinLnBrk="0" hangingPunct="0">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sym typeface="Helvetica Neue Medium"/>
                </a:rPr>
                <a:t>Inclusive</a:t>
              </a:r>
            </a:p>
          </p:txBody>
        </p:sp>
        <p:sp>
          <p:nvSpPr>
            <p:cNvPr id="10" name="Rectangle 9">
              <a:extLst>
                <a:ext uri="{FF2B5EF4-FFF2-40B4-BE49-F238E27FC236}">
                  <a16:creationId xmlns:a16="http://schemas.microsoft.com/office/drawing/2014/main" id="{B74E18C8-A6FF-6E2F-39B2-70D19911BE66}"/>
                </a:ext>
              </a:extLst>
            </p:cNvPr>
            <p:cNvSpPr/>
            <p:nvPr/>
          </p:nvSpPr>
          <p:spPr>
            <a:xfrm>
              <a:off x="7408100" y="1420404"/>
              <a:ext cx="1647951" cy="519440"/>
            </a:xfrm>
            <a:prstGeom prst="rect">
              <a:avLst/>
            </a:prstGeom>
            <a:solidFill>
              <a:schemeClr val="accent6">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479" rtl="0" eaLnBrk="1" fontAlgn="auto" latinLnBrk="0" hangingPunct="0">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sym typeface="Helvetica Neue Medium"/>
                </a:rPr>
                <a:t>Flexible</a:t>
              </a:r>
            </a:p>
          </p:txBody>
        </p:sp>
        <p:sp>
          <p:nvSpPr>
            <p:cNvPr id="11" name="Rectangle 10">
              <a:extLst>
                <a:ext uri="{FF2B5EF4-FFF2-40B4-BE49-F238E27FC236}">
                  <a16:creationId xmlns:a16="http://schemas.microsoft.com/office/drawing/2014/main" id="{0013C32F-0360-BBCA-DC8F-B74E9AE01841}"/>
                </a:ext>
              </a:extLst>
            </p:cNvPr>
            <p:cNvSpPr/>
            <p:nvPr/>
          </p:nvSpPr>
          <p:spPr>
            <a:xfrm>
              <a:off x="9099729" y="1420404"/>
              <a:ext cx="1647951" cy="519440"/>
            </a:xfrm>
            <a:prstGeom prst="rect">
              <a:avLst/>
            </a:prstGeom>
            <a:solidFill>
              <a:schemeClr val="accent6">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479" rtl="0" eaLnBrk="1" fontAlgn="auto" latinLnBrk="0" hangingPunct="0">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sym typeface="Helvetica Neue Medium"/>
                </a:rPr>
                <a:t>Sustainable</a:t>
              </a:r>
            </a:p>
          </p:txBody>
        </p:sp>
      </p:grpSp>
      <p:sp>
        <p:nvSpPr>
          <p:cNvPr id="21" name="Title 1">
            <a:extLst>
              <a:ext uri="{FF2B5EF4-FFF2-40B4-BE49-F238E27FC236}">
                <a16:creationId xmlns:a16="http://schemas.microsoft.com/office/drawing/2014/main" id="{626CF3C9-467F-BB44-6C15-F7D4AB48ECE3}"/>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a:solidFill>
                  <a:srgbClr val="1F355E"/>
                </a:solidFill>
                <a:latin typeface="Arial Black" panose="020B0A04020102020204" pitchFamily="34" charset="0"/>
              </a:rPr>
              <a:t>The Digital Strategy Framework</a:t>
            </a:r>
          </a:p>
        </p:txBody>
      </p:sp>
      <p:sp>
        <p:nvSpPr>
          <p:cNvPr id="20" name="Rectangle: Rounded Corners 19">
            <a:extLst>
              <a:ext uri="{FF2B5EF4-FFF2-40B4-BE49-F238E27FC236}">
                <a16:creationId xmlns:a16="http://schemas.microsoft.com/office/drawing/2014/main" id="{C264B7DB-ED0E-CF67-6730-67DBC8BF4849}"/>
              </a:ext>
            </a:extLst>
          </p:cNvPr>
          <p:cNvSpPr/>
          <p:nvPr/>
        </p:nvSpPr>
        <p:spPr>
          <a:xfrm>
            <a:off x="4049006" y="3959692"/>
            <a:ext cx="2874789" cy="506583"/>
          </a:xfrm>
          <a:prstGeom prst="round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schemeClr val="bg1"/>
                </a:solidFill>
                <a:effectLst/>
                <a:uLnTx/>
                <a:uFillTx/>
                <a:latin typeface="Helvetica Neue Medium"/>
                <a:sym typeface="Helvetica Neue"/>
              </a:rPr>
              <a:t>Organisational Functions</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schemeClr val="bg1"/>
                </a:solidFill>
                <a:effectLst/>
                <a:uLnTx/>
                <a:uFillTx/>
                <a:latin typeface="Helvetica Neue Medium"/>
                <a:sym typeface="Helvetica Neue"/>
              </a:rPr>
              <a:t>e.g. governance, leadership, procurement and finance</a:t>
            </a:r>
          </a:p>
        </p:txBody>
      </p:sp>
      <p:pic>
        <p:nvPicPr>
          <p:cNvPr id="36" name="Picture 35">
            <a:extLst>
              <a:ext uri="{FF2B5EF4-FFF2-40B4-BE49-F238E27FC236}">
                <a16:creationId xmlns:a16="http://schemas.microsoft.com/office/drawing/2014/main" id="{7566A4D7-92A0-5E4D-9D94-DE2846C2D35F}"/>
              </a:ext>
            </a:extLst>
          </p:cNvPr>
          <p:cNvPicPr>
            <a:picLocks noChangeAspect="1"/>
          </p:cNvPicPr>
          <p:nvPr/>
        </p:nvPicPr>
        <p:blipFill>
          <a:blip r:embed="rId3"/>
          <a:stretch>
            <a:fillRect/>
          </a:stretch>
        </p:blipFill>
        <p:spPr>
          <a:xfrm>
            <a:off x="286351" y="4601328"/>
            <a:ext cx="1214664" cy="375442"/>
          </a:xfrm>
          <a:prstGeom prst="rect">
            <a:avLst/>
          </a:prstGeom>
        </p:spPr>
      </p:pic>
      <p:grpSp>
        <p:nvGrpSpPr>
          <p:cNvPr id="42" name="Group 41">
            <a:extLst>
              <a:ext uri="{FF2B5EF4-FFF2-40B4-BE49-F238E27FC236}">
                <a16:creationId xmlns:a16="http://schemas.microsoft.com/office/drawing/2014/main" id="{7F38F1FA-2D27-A7E5-9585-02DED99F8C47}"/>
              </a:ext>
            </a:extLst>
          </p:cNvPr>
          <p:cNvGrpSpPr/>
          <p:nvPr/>
        </p:nvGrpSpPr>
        <p:grpSpPr>
          <a:xfrm>
            <a:off x="-1" y="-5787"/>
            <a:ext cx="9143998" cy="165595"/>
            <a:chOff x="374266" y="2474302"/>
            <a:chExt cx="13719657" cy="820603"/>
          </a:xfrm>
        </p:grpSpPr>
        <p:sp>
          <p:nvSpPr>
            <p:cNvPr id="22" name="Arrow: Pentagon 21">
              <a:extLst>
                <a:ext uri="{FF2B5EF4-FFF2-40B4-BE49-F238E27FC236}">
                  <a16:creationId xmlns:a16="http://schemas.microsoft.com/office/drawing/2014/main" id="{493B178C-3CAF-BB53-032F-CFA2F1045815}"/>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27" name="Arrow: Chevron 26">
              <a:extLst>
                <a:ext uri="{FF2B5EF4-FFF2-40B4-BE49-F238E27FC236}">
                  <a16:creationId xmlns:a16="http://schemas.microsoft.com/office/drawing/2014/main" id="{EBEEE046-6718-B54F-A844-292EB759D654}"/>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37" name="Arrow: Chevron 36">
              <a:extLst>
                <a:ext uri="{FF2B5EF4-FFF2-40B4-BE49-F238E27FC236}">
                  <a16:creationId xmlns:a16="http://schemas.microsoft.com/office/drawing/2014/main" id="{F8055692-A39D-1B11-D885-5952C35E767C}"/>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39" name="Arrow: Chevron 38">
              <a:extLst>
                <a:ext uri="{FF2B5EF4-FFF2-40B4-BE49-F238E27FC236}">
                  <a16:creationId xmlns:a16="http://schemas.microsoft.com/office/drawing/2014/main" id="{6A4F047A-0A1D-6906-CDFA-950413EFF5DD}"/>
                </a:ext>
              </a:extLst>
            </p:cNvPr>
            <p:cNvSpPr/>
            <p:nvPr/>
          </p:nvSpPr>
          <p:spPr>
            <a:xfrm>
              <a:off x="7090464" y="2474302"/>
              <a:ext cx="2697135" cy="820603"/>
            </a:xfrm>
            <a:prstGeom prst="chevron">
              <a:avLst/>
            </a:prstGeom>
            <a:solidFill>
              <a:schemeClr val="accent6"/>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40" name="Arrow: Chevron 39">
              <a:extLst>
                <a:ext uri="{FF2B5EF4-FFF2-40B4-BE49-F238E27FC236}">
                  <a16:creationId xmlns:a16="http://schemas.microsoft.com/office/drawing/2014/main" id="{B93EB02D-E634-D5EF-835B-84CFD10126A3}"/>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The Digital Enablers</a:t>
              </a:r>
              <a:endParaRPr lang="en-GB" sz="800" b="0" kern="1200">
                <a:latin typeface="Arial" panose="020B0604020202020204" pitchFamily="34" charset="0"/>
                <a:cs typeface="Arial" panose="020B0604020202020204" pitchFamily="34" charset="0"/>
              </a:endParaRPr>
            </a:p>
          </p:txBody>
        </p:sp>
        <p:sp>
          <p:nvSpPr>
            <p:cNvPr id="41" name="Arrow: Chevron 40">
              <a:extLst>
                <a:ext uri="{FF2B5EF4-FFF2-40B4-BE49-F238E27FC236}">
                  <a16:creationId xmlns:a16="http://schemas.microsoft.com/office/drawing/2014/main" id="{27CB66FC-07EE-797E-1DED-85CCDA370A1E}"/>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p>
          </p:txBody>
        </p:sp>
      </p:grpSp>
      <p:sp>
        <p:nvSpPr>
          <p:cNvPr id="2" name="Footer Placeholder 3">
            <a:extLst>
              <a:ext uri="{FF2B5EF4-FFF2-40B4-BE49-F238E27FC236}">
                <a16:creationId xmlns:a16="http://schemas.microsoft.com/office/drawing/2014/main" id="{0322A9C1-10DC-D3E3-87AC-683C7AE57147}"/>
              </a:ext>
            </a:extLst>
          </p:cNvPr>
          <p:cNvSpPr>
            <a:spLocks noGrp="1"/>
          </p:cNvSpPr>
          <p:nvPr>
            <p:ph type="ftr" sz="quarter" idx="3"/>
          </p:nvPr>
        </p:nvSpPr>
        <p:spPr>
          <a:xfrm>
            <a:off x="2261839" y="4684875"/>
            <a:ext cx="5039902" cy="332455"/>
          </a:xfrm>
        </p:spPr>
        <p:txBody>
          <a:bodyPr/>
          <a:lstStyle/>
          <a:p>
            <a:r>
              <a:rPr lang="en-GB"/>
              <a:t>Digitally Enabling The One Bay Way</a:t>
            </a:r>
          </a:p>
        </p:txBody>
      </p:sp>
    </p:spTree>
    <p:extLst>
      <p:ext uri="{BB962C8B-B14F-4D97-AF65-F5344CB8AC3E}">
        <p14:creationId xmlns:p14="http://schemas.microsoft.com/office/powerpoint/2010/main" val="1762930687"/>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1" name="Straight Connector 90">
            <a:extLst>
              <a:ext uri="{FF2B5EF4-FFF2-40B4-BE49-F238E27FC236}">
                <a16:creationId xmlns:a16="http://schemas.microsoft.com/office/drawing/2014/main" id="{4B559302-4955-55F7-4782-B26C3AB5E228}"/>
              </a:ext>
            </a:extLst>
          </p:cNvPr>
          <p:cNvCxnSpPr>
            <a:cxnSpLocks/>
            <a:stCxn id="45" idx="6"/>
            <a:endCxn id="47" idx="2"/>
          </p:cNvCxnSpPr>
          <p:nvPr/>
        </p:nvCxnSpPr>
        <p:spPr>
          <a:xfrm flipV="1">
            <a:off x="3375475" y="2823193"/>
            <a:ext cx="856784" cy="280901"/>
          </a:xfrm>
          <a:prstGeom prst="line">
            <a:avLst/>
          </a:prstGeom>
          <a:noFill/>
          <a:ln w="190500" cap="flat">
            <a:solidFill>
              <a:schemeClr val="bg2">
                <a:lumMod val="90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94" name="Straight Connector 93">
            <a:extLst>
              <a:ext uri="{FF2B5EF4-FFF2-40B4-BE49-F238E27FC236}">
                <a16:creationId xmlns:a16="http://schemas.microsoft.com/office/drawing/2014/main" id="{C3F88B16-B69E-92BD-8A7E-9A82F42415AC}"/>
              </a:ext>
            </a:extLst>
          </p:cNvPr>
          <p:cNvCxnSpPr>
            <a:cxnSpLocks/>
            <a:stCxn id="48" idx="2"/>
            <a:endCxn id="47" idx="6"/>
          </p:cNvCxnSpPr>
          <p:nvPr/>
        </p:nvCxnSpPr>
        <p:spPr>
          <a:xfrm flipH="1" flipV="1">
            <a:off x="4918058" y="2823193"/>
            <a:ext cx="856784" cy="280901"/>
          </a:xfrm>
          <a:prstGeom prst="line">
            <a:avLst/>
          </a:prstGeom>
          <a:noFill/>
          <a:ln w="190500" cap="flat">
            <a:solidFill>
              <a:schemeClr val="bg2">
                <a:lumMod val="90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97" name="Straight Connector 96">
            <a:extLst>
              <a:ext uri="{FF2B5EF4-FFF2-40B4-BE49-F238E27FC236}">
                <a16:creationId xmlns:a16="http://schemas.microsoft.com/office/drawing/2014/main" id="{B4938D7E-B346-767A-708F-506827608EE1}"/>
              </a:ext>
            </a:extLst>
          </p:cNvPr>
          <p:cNvCxnSpPr>
            <a:cxnSpLocks/>
            <a:stCxn id="48" idx="6"/>
            <a:endCxn id="50" idx="2"/>
          </p:cNvCxnSpPr>
          <p:nvPr/>
        </p:nvCxnSpPr>
        <p:spPr>
          <a:xfrm flipV="1">
            <a:off x="6460642" y="2823193"/>
            <a:ext cx="856784" cy="280901"/>
          </a:xfrm>
          <a:prstGeom prst="line">
            <a:avLst/>
          </a:prstGeom>
          <a:noFill/>
          <a:ln w="190500" cap="flat">
            <a:solidFill>
              <a:schemeClr val="bg2">
                <a:lumMod val="90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89" name="Straight Connector 88">
            <a:extLst>
              <a:ext uri="{FF2B5EF4-FFF2-40B4-BE49-F238E27FC236}">
                <a16:creationId xmlns:a16="http://schemas.microsoft.com/office/drawing/2014/main" id="{C8CEC9B5-6E57-96FB-C241-CCA265E19B39}"/>
              </a:ext>
            </a:extLst>
          </p:cNvPr>
          <p:cNvCxnSpPr>
            <a:cxnSpLocks/>
            <a:stCxn id="42" idx="6"/>
            <a:endCxn id="45" idx="2"/>
          </p:cNvCxnSpPr>
          <p:nvPr/>
        </p:nvCxnSpPr>
        <p:spPr>
          <a:xfrm>
            <a:off x="1832891" y="2823193"/>
            <a:ext cx="856784" cy="280901"/>
          </a:xfrm>
          <a:prstGeom prst="line">
            <a:avLst/>
          </a:prstGeom>
          <a:noFill/>
          <a:ln w="190500" cap="flat">
            <a:solidFill>
              <a:schemeClr val="bg2">
                <a:lumMod val="90000"/>
              </a:schemeClr>
            </a:solidFill>
            <a:prstDash val="solid"/>
            <a:miter lim="400000"/>
          </a:ln>
          <a:effectLst/>
          <a:sp3d/>
        </p:spPr>
        <p:style>
          <a:lnRef idx="0">
            <a:scrgbClr r="0" g="0" b="0"/>
          </a:lnRef>
          <a:fillRef idx="0">
            <a:scrgbClr r="0" g="0" b="0"/>
          </a:fillRef>
          <a:effectRef idx="0">
            <a:scrgbClr r="0" g="0" b="0"/>
          </a:effectRef>
          <a:fontRef idx="none"/>
        </p:style>
      </p:cxnSp>
      <p:grpSp>
        <p:nvGrpSpPr>
          <p:cNvPr id="69" name="Group 68">
            <a:extLst>
              <a:ext uri="{FF2B5EF4-FFF2-40B4-BE49-F238E27FC236}">
                <a16:creationId xmlns:a16="http://schemas.microsoft.com/office/drawing/2014/main" id="{5D3961C8-DDAE-A766-62A1-E34CD5A7AA5D}"/>
              </a:ext>
            </a:extLst>
          </p:cNvPr>
          <p:cNvGrpSpPr/>
          <p:nvPr/>
        </p:nvGrpSpPr>
        <p:grpSpPr>
          <a:xfrm>
            <a:off x="4155652" y="2403686"/>
            <a:ext cx="839014" cy="839014"/>
            <a:chOff x="5530396" y="3128714"/>
            <a:chExt cx="1118685" cy="1118685"/>
          </a:xfrm>
        </p:grpSpPr>
        <p:sp>
          <p:nvSpPr>
            <p:cNvPr id="63" name="Oval 62">
              <a:extLst>
                <a:ext uri="{FF2B5EF4-FFF2-40B4-BE49-F238E27FC236}">
                  <a16:creationId xmlns:a16="http://schemas.microsoft.com/office/drawing/2014/main" id="{012F2452-0A73-DF71-7220-ABE3CB53D293}"/>
                </a:ext>
              </a:extLst>
            </p:cNvPr>
            <p:cNvSpPr/>
            <p:nvPr/>
          </p:nvSpPr>
          <p:spPr>
            <a:xfrm>
              <a:off x="5530396" y="3128714"/>
              <a:ext cx="1118685" cy="1118685"/>
            </a:xfrm>
            <a:prstGeom prst="ellipse">
              <a:avLst/>
            </a:prstGeom>
            <a:solidFill>
              <a:srgbClr val="F4F4F4"/>
            </a:solidFill>
            <a:ln w="12700" cap="flat">
              <a:solidFill>
                <a:schemeClr val="accent6">
                  <a:lumMod val="75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endParaRPr lang="en-GB" sz="1050" b="0" kern="1200">
                <a:solidFill>
                  <a:prstClr val="black"/>
                </a:solidFill>
                <a:latin typeface="Helvetica Neue Medium"/>
                <a:ea typeface="+mn-ea"/>
                <a:cs typeface="+mn-cs"/>
                <a:sym typeface="Helvetica Neue Medium"/>
              </a:endParaRPr>
            </a:p>
          </p:txBody>
        </p:sp>
        <p:sp>
          <p:nvSpPr>
            <p:cNvPr id="47" name="Oval 46">
              <a:extLst>
                <a:ext uri="{FF2B5EF4-FFF2-40B4-BE49-F238E27FC236}">
                  <a16:creationId xmlns:a16="http://schemas.microsoft.com/office/drawing/2014/main" id="{7A04CF54-A592-7143-0C11-93E8A17B83D7}"/>
                </a:ext>
              </a:extLst>
            </p:cNvPr>
            <p:cNvSpPr/>
            <p:nvPr/>
          </p:nvSpPr>
          <p:spPr>
            <a:xfrm>
              <a:off x="5632538" y="3230856"/>
              <a:ext cx="914400" cy="914400"/>
            </a:xfrm>
            <a:prstGeom prst="ellipse">
              <a:avLst/>
            </a:prstGeom>
            <a:solidFill>
              <a:schemeClr val="accent6">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endParaRPr lang="en-GB" sz="1050" b="0" kern="1200">
                <a:solidFill>
                  <a:srgbClr val="602D80">
                    <a:lumMod val="75000"/>
                  </a:srgbClr>
                </a:solidFill>
                <a:latin typeface="Helvetica Neue Medium"/>
                <a:ea typeface="+mn-ea"/>
                <a:cs typeface="+mn-cs"/>
                <a:sym typeface="Helvetica Neue Medium"/>
              </a:endParaRPr>
            </a:p>
          </p:txBody>
        </p:sp>
      </p:grpSp>
      <p:grpSp>
        <p:nvGrpSpPr>
          <p:cNvPr id="71" name="Group 70">
            <a:extLst>
              <a:ext uri="{FF2B5EF4-FFF2-40B4-BE49-F238E27FC236}">
                <a16:creationId xmlns:a16="http://schemas.microsoft.com/office/drawing/2014/main" id="{81010ECB-ADBF-94BD-7501-A390F5A35945}"/>
              </a:ext>
            </a:extLst>
          </p:cNvPr>
          <p:cNvGrpSpPr/>
          <p:nvPr/>
        </p:nvGrpSpPr>
        <p:grpSpPr>
          <a:xfrm>
            <a:off x="7240820" y="2403686"/>
            <a:ext cx="839014" cy="839014"/>
            <a:chOff x="9822874" y="3128714"/>
            <a:chExt cx="1118685" cy="1118685"/>
          </a:xfrm>
        </p:grpSpPr>
        <p:sp>
          <p:nvSpPr>
            <p:cNvPr id="66" name="Oval 65">
              <a:extLst>
                <a:ext uri="{FF2B5EF4-FFF2-40B4-BE49-F238E27FC236}">
                  <a16:creationId xmlns:a16="http://schemas.microsoft.com/office/drawing/2014/main" id="{9C4316EF-F7A3-E25F-1056-FD74D6B074D9}"/>
                </a:ext>
              </a:extLst>
            </p:cNvPr>
            <p:cNvSpPr/>
            <p:nvPr/>
          </p:nvSpPr>
          <p:spPr>
            <a:xfrm>
              <a:off x="9822874" y="3128714"/>
              <a:ext cx="1118685" cy="1118685"/>
            </a:xfrm>
            <a:prstGeom prst="ellipse">
              <a:avLst/>
            </a:prstGeom>
            <a:solidFill>
              <a:srgbClr val="F4F4F4"/>
            </a:solidFill>
            <a:ln w="12700" cap="flat">
              <a:solidFill>
                <a:schemeClr val="accent6">
                  <a:lumMod val="75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endParaRPr lang="en-GB" sz="1050" b="0" kern="1200">
                <a:solidFill>
                  <a:prstClr val="black"/>
                </a:solidFill>
                <a:latin typeface="Helvetica Neue Medium"/>
                <a:ea typeface="+mn-ea"/>
                <a:cs typeface="+mn-cs"/>
                <a:sym typeface="Helvetica Neue Medium"/>
              </a:endParaRPr>
            </a:p>
          </p:txBody>
        </p:sp>
        <p:sp>
          <p:nvSpPr>
            <p:cNvPr id="50" name="Oval 49">
              <a:extLst>
                <a:ext uri="{FF2B5EF4-FFF2-40B4-BE49-F238E27FC236}">
                  <a16:creationId xmlns:a16="http://schemas.microsoft.com/office/drawing/2014/main" id="{00979510-8D24-94BD-4BE9-C6790921AE74}"/>
                </a:ext>
              </a:extLst>
            </p:cNvPr>
            <p:cNvSpPr/>
            <p:nvPr/>
          </p:nvSpPr>
          <p:spPr>
            <a:xfrm>
              <a:off x="9925016" y="3230856"/>
              <a:ext cx="914400" cy="914400"/>
            </a:xfrm>
            <a:prstGeom prst="ellipse">
              <a:avLst/>
            </a:prstGeom>
            <a:solidFill>
              <a:schemeClr val="accent6">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endParaRPr lang="en-GB" sz="1050" b="0" kern="1200">
                <a:solidFill>
                  <a:srgbClr val="602D80">
                    <a:lumMod val="75000"/>
                  </a:srgbClr>
                </a:solidFill>
                <a:latin typeface="Helvetica Neue Medium"/>
                <a:ea typeface="+mn-ea"/>
                <a:cs typeface="+mn-cs"/>
                <a:sym typeface="Helvetica Neue Medium"/>
              </a:endParaRPr>
            </a:p>
          </p:txBody>
        </p:sp>
      </p:grpSp>
      <p:grpSp>
        <p:nvGrpSpPr>
          <p:cNvPr id="70" name="Group 69">
            <a:extLst>
              <a:ext uri="{FF2B5EF4-FFF2-40B4-BE49-F238E27FC236}">
                <a16:creationId xmlns:a16="http://schemas.microsoft.com/office/drawing/2014/main" id="{5968FF79-C921-C5AC-1DC7-82B358104D06}"/>
              </a:ext>
            </a:extLst>
          </p:cNvPr>
          <p:cNvGrpSpPr/>
          <p:nvPr/>
        </p:nvGrpSpPr>
        <p:grpSpPr>
          <a:xfrm>
            <a:off x="5698236" y="2684587"/>
            <a:ext cx="839014" cy="839014"/>
            <a:chOff x="7679262" y="3508908"/>
            <a:chExt cx="1118685" cy="1118685"/>
          </a:xfrm>
        </p:grpSpPr>
        <p:sp>
          <p:nvSpPr>
            <p:cNvPr id="67" name="Oval 66">
              <a:extLst>
                <a:ext uri="{FF2B5EF4-FFF2-40B4-BE49-F238E27FC236}">
                  <a16:creationId xmlns:a16="http://schemas.microsoft.com/office/drawing/2014/main" id="{E6A16EF9-04E6-6B30-85D0-6EA681D9B31D}"/>
                </a:ext>
              </a:extLst>
            </p:cNvPr>
            <p:cNvSpPr/>
            <p:nvPr/>
          </p:nvSpPr>
          <p:spPr>
            <a:xfrm>
              <a:off x="7679262" y="3508908"/>
              <a:ext cx="1118685" cy="1118685"/>
            </a:xfrm>
            <a:prstGeom prst="ellipse">
              <a:avLst/>
            </a:prstGeom>
            <a:solidFill>
              <a:srgbClr val="F4F4F4"/>
            </a:solidFill>
            <a:ln w="12700" cap="flat">
              <a:solidFill>
                <a:schemeClr val="accent6">
                  <a:lumMod val="75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endParaRPr lang="en-GB" sz="1050" b="0" kern="1200">
                <a:solidFill>
                  <a:prstClr val="black"/>
                </a:solidFill>
                <a:latin typeface="Helvetica Neue Medium"/>
                <a:ea typeface="+mn-ea"/>
                <a:cs typeface="+mn-cs"/>
                <a:sym typeface="Helvetica Neue Medium"/>
              </a:endParaRPr>
            </a:p>
          </p:txBody>
        </p:sp>
        <p:sp>
          <p:nvSpPr>
            <p:cNvPr id="48" name="Oval 47">
              <a:extLst>
                <a:ext uri="{FF2B5EF4-FFF2-40B4-BE49-F238E27FC236}">
                  <a16:creationId xmlns:a16="http://schemas.microsoft.com/office/drawing/2014/main" id="{1A8CA7B5-08D4-B6B7-2A8C-388276D3430A}"/>
                </a:ext>
              </a:extLst>
            </p:cNvPr>
            <p:cNvSpPr/>
            <p:nvPr/>
          </p:nvSpPr>
          <p:spPr>
            <a:xfrm>
              <a:off x="7781404" y="3611050"/>
              <a:ext cx="914400" cy="914400"/>
            </a:xfrm>
            <a:prstGeom prst="ellipse">
              <a:avLst/>
            </a:prstGeom>
            <a:solidFill>
              <a:schemeClr val="accent6">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endParaRPr lang="en-GB" sz="1050" b="0" kern="1200">
                <a:solidFill>
                  <a:srgbClr val="602D80">
                    <a:lumMod val="75000"/>
                  </a:srgbClr>
                </a:solidFill>
                <a:latin typeface="Helvetica Neue Medium"/>
                <a:ea typeface="+mn-ea"/>
                <a:cs typeface="+mn-cs"/>
                <a:sym typeface="Helvetica Neue Medium"/>
              </a:endParaRPr>
            </a:p>
          </p:txBody>
        </p:sp>
      </p:grpSp>
      <p:grpSp>
        <p:nvGrpSpPr>
          <p:cNvPr id="72" name="Group 71">
            <a:extLst>
              <a:ext uri="{FF2B5EF4-FFF2-40B4-BE49-F238E27FC236}">
                <a16:creationId xmlns:a16="http://schemas.microsoft.com/office/drawing/2014/main" id="{2492DA38-71D6-1BF5-0EBE-C4E536808FA4}"/>
              </a:ext>
            </a:extLst>
          </p:cNvPr>
          <p:cNvGrpSpPr/>
          <p:nvPr/>
        </p:nvGrpSpPr>
        <p:grpSpPr>
          <a:xfrm>
            <a:off x="2613069" y="2684587"/>
            <a:ext cx="839014" cy="839014"/>
            <a:chOff x="3391745" y="3497590"/>
            <a:chExt cx="1118685" cy="1118685"/>
          </a:xfrm>
        </p:grpSpPr>
        <p:sp>
          <p:nvSpPr>
            <p:cNvPr id="68" name="Oval 67">
              <a:extLst>
                <a:ext uri="{FF2B5EF4-FFF2-40B4-BE49-F238E27FC236}">
                  <a16:creationId xmlns:a16="http://schemas.microsoft.com/office/drawing/2014/main" id="{A2162B75-EB02-5D80-31EF-1D69B441E1C1}"/>
                </a:ext>
              </a:extLst>
            </p:cNvPr>
            <p:cNvSpPr/>
            <p:nvPr/>
          </p:nvSpPr>
          <p:spPr>
            <a:xfrm>
              <a:off x="3391745" y="3497590"/>
              <a:ext cx="1118685" cy="1118685"/>
            </a:xfrm>
            <a:prstGeom prst="ellipse">
              <a:avLst/>
            </a:prstGeom>
            <a:solidFill>
              <a:srgbClr val="F4F4F4"/>
            </a:solidFill>
            <a:ln w="12700" cap="flat">
              <a:solidFill>
                <a:schemeClr val="accent6">
                  <a:lumMod val="75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endParaRPr lang="en-GB" sz="1050" b="0" kern="1200">
                <a:solidFill>
                  <a:prstClr val="black"/>
                </a:solidFill>
                <a:latin typeface="Helvetica Neue Medium"/>
                <a:ea typeface="+mn-ea"/>
                <a:cs typeface="+mn-cs"/>
                <a:sym typeface="Helvetica Neue Medium"/>
              </a:endParaRPr>
            </a:p>
          </p:txBody>
        </p:sp>
        <p:sp>
          <p:nvSpPr>
            <p:cNvPr id="45" name="Oval 44">
              <a:extLst>
                <a:ext uri="{FF2B5EF4-FFF2-40B4-BE49-F238E27FC236}">
                  <a16:creationId xmlns:a16="http://schemas.microsoft.com/office/drawing/2014/main" id="{5ECD1155-E0FD-93BC-5A88-ABD1D0E12968}"/>
                </a:ext>
              </a:extLst>
            </p:cNvPr>
            <p:cNvSpPr/>
            <p:nvPr/>
          </p:nvSpPr>
          <p:spPr>
            <a:xfrm>
              <a:off x="3493887" y="3599732"/>
              <a:ext cx="914400" cy="914400"/>
            </a:xfrm>
            <a:prstGeom prst="ellipse">
              <a:avLst/>
            </a:prstGeom>
            <a:solidFill>
              <a:schemeClr val="accent6">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endParaRPr lang="en-GB" sz="1050" b="0" kern="1200">
                <a:solidFill>
                  <a:srgbClr val="602D80">
                    <a:lumMod val="75000"/>
                  </a:srgbClr>
                </a:solidFill>
                <a:latin typeface="Helvetica Neue Medium"/>
                <a:ea typeface="+mn-ea"/>
                <a:cs typeface="+mn-cs"/>
                <a:sym typeface="Helvetica Neue Medium"/>
              </a:endParaRPr>
            </a:p>
          </p:txBody>
        </p:sp>
      </p:grpSp>
      <p:sp>
        <p:nvSpPr>
          <p:cNvPr id="3" name="Rectangle 2">
            <a:extLst>
              <a:ext uri="{FF2B5EF4-FFF2-40B4-BE49-F238E27FC236}">
                <a16:creationId xmlns:a16="http://schemas.microsoft.com/office/drawing/2014/main" id="{0212B69D-0400-EF79-C9DF-4E3C79F8A3D1}"/>
              </a:ext>
            </a:extLst>
          </p:cNvPr>
          <p:cNvSpPr/>
          <p:nvPr/>
        </p:nvSpPr>
        <p:spPr>
          <a:xfrm>
            <a:off x="628650" y="909146"/>
            <a:ext cx="8001880" cy="678762"/>
          </a:xfrm>
          <a:prstGeom prst="rect">
            <a:avLst/>
          </a:prstGeom>
          <a:solidFill>
            <a:schemeClr val="accent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ctr">
            <a:noAutofit/>
          </a:bodyPr>
          <a:lstStyle/>
          <a:p>
            <a:pPr marL="0" marR="0" lvl="0" indent="0" defTabSz="825479" rtl="0" eaLnBrk="1" fontAlgn="auto" latinLnBrk="0" hangingPunct="0">
              <a:lnSpc>
                <a:spcPct val="100000"/>
              </a:lnSpc>
              <a:spcBef>
                <a:spcPts val="0"/>
              </a:spcBef>
              <a:spcAft>
                <a:spcPts val="0"/>
              </a:spcAft>
              <a:buClrTx/>
              <a:buSzTx/>
              <a:buFontTx/>
              <a:buNone/>
              <a:tabLst/>
              <a:defRPr/>
            </a:pPr>
            <a:r>
              <a:rPr lang="en-GB" sz="1050" kern="1200" dirty="0">
                <a:solidFill>
                  <a:prstClr val="white"/>
                </a:solidFill>
                <a:latin typeface="Arial" panose="020B0604020202020204" pitchFamily="34" charset="0"/>
                <a:cs typeface="Arial" panose="020B0604020202020204" pitchFamily="34" charset="0"/>
                <a:sym typeface="Helvetica Neue Medium"/>
              </a:rPr>
              <a:t>T</a:t>
            </a:r>
            <a:r>
              <a:rPr kumimoji="0" lang="en-GB" sz="105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sym typeface="Helvetica Neue Medium"/>
              </a:rPr>
              <a:t>o improve the health and well-being of the population of Swansea Bay </a:t>
            </a:r>
          </a:p>
          <a:p>
            <a:pPr marL="0" marR="0" lvl="0" indent="0" defTabSz="825479" rtl="0" eaLnBrk="1" fontAlgn="auto" latinLnBrk="0" hangingPunct="0">
              <a:lnSpc>
                <a:spcPct val="100000"/>
              </a:lnSpc>
              <a:spcBef>
                <a:spcPts val="0"/>
              </a:spcBef>
              <a:spcAft>
                <a:spcPts val="0"/>
              </a:spcAft>
              <a:buClrTx/>
              <a:buSzTx/>
              <a:buFontTx/>
              <a:buNone/>
              <a:tabLst/>
              <a:defRPr/>
            </a:pPr>
            <a:r>
              <a:rPr lang="en-GB" sz="1050" kern="1200" dirty="0">
                <a:solidFill>
                  <a:prstClr val="white"/>
                </a:solidFill>
                <a:latin typeface="Arial" panose="020B0604020202020204" pitchFamily="34" charset="0"/>
                <a:cs typeface="Arial" panose="020B0604020202020204" pitchFamily="34" charset="0"/>
                <a:sym typeface="Helvetica Neue Medium"/>
              </a:rPr>
              <a:t>by</a:t>
            </a:r>
            <a:r>
              <a:rPr kumimoji="0" lang="en-GB" sz="105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sym typeface="Helvetica Neue Medium"/>
              </a:rPr>
              <a:t> harnessing the power of digital technology and digital transformation</a:t>
            </a:r>
            <a:r>
              <a:rPr lang="en-GB" sz="1050" kern="1200" dirty="0">
                <a:solidFill>
                  <a:prstClr val="white"/>
                </a:solidFill>
                <a:latin typeface="Arial" panose="020B0604020202020204" pitchFamily="34" charset="0"/>
                <a:cs typeface="Arial" panose="020B0604020202020204" pitchFamily="34" charset="0"/>
              </a:rPr>
              <a:t>. </a:t>
            </a:r>
          </a:p>
        </p:txBody>
      </p:sp>
      <p:sp>
        <p:nvSpPr>
          <p:cNvPr id="5" name="TextBox 4">
            <a:extLst>
              <a:ext uri="{FF2B5EF4-FFF2-40B4-BE49-F238E27FC236}">
                <a16:creationId xmlns:a16="http://schemas.microsoft.com/office/drawing/2014/main" id="{F8DB5CB7-BB45-B13E-BB28-96BE7B0A00DE}"/>
              </a:ext>
            </a:extLst>
          </p:cNvPr>
          <p:cNvSpPr txBox="1"/>
          <p:nvPr/>
        </p:nvSpPr>
        <p:spPr>
          <a:xfrm>
            <a:off x="618433" y="678211"/>
            <a:ext cx="807105" cy="276999"/>
          </a:xfrm>
          <a:prstGeom prst="rect">
            <a:avLst/>
          </a:prstGeom>
          <a:noFill/>
          <a:ln w="19050">
            <a:noFill/>
          </a:ln>
        </p:spPr>
        <p:txBody>
          <a:bodyPr wrap="square" rtlCol="0">
            <a:spAutoFit/>
          </a:bodyPr>
          <a:lstStyle/>
          <a:p>
            <a:pPr algn="l" defTabSz="914378" hangingPunct="1">
              <a:defRPr/>
            </a:pPr>
            <a:r>
              <a:rPr lang="en-GB" sz="1200" kern="1200">
                <a:solidFill>
                  <a:srgbClr val="1F355E"/>
                </a:solidFill>
                <a:latin typeface="Arial" panose="020B0604020202020204" pitchFamily="34" charset="0"/>
                <a:cs typeface="Arial" panose="020B0604020202020204" pitchFamily="34" charset="0"/>
              </a:rPr>
              <a:t>Vision</a:t>
            </a:r>
          </a:p>
        </p:txBody>
      </p:sp>
      <p:sp>
        <p:nvSpPr>
          <p:cNvPr id="7" name="TextBox 6">
            <a:extLst>
              <a:ext uri="{FF2B5EF4-FFF2-40B4-BE49-F238E27FC236}">
                <a16:creationId xmlns:a16="http://schemas.microsoft.com/office/drawing/2014/main" id="{2973D3D3-2ADF-4612-7714-D71296F33EDF}"/>
              </a:ext>
            </a:extLst>
          </p:cNvPr>
          <p:cNvSpPr txBox="1"/>
          <p:nvPr/>
        </p:nvSpPr>
        <p:spPr>
          <a:xfrm>
            <a:off x="618433" y="1577198"/>
            <a:ext cx="921404" cy="276999"/>
          </a:xfrm>
          <a:prstGeom prst="rect">
            <a:avLst/>
          </a:prstGeom>
          <a:noFill/>
          <a:ln w="19050">
            <a:noFill/>
          </a:ln>
        </p:spPr>
        <p:txBody>
          <a:bodyPr wrap="square" rtlCol="0">
            <a:spAutoFit/>
          </a:bodyPr>
          <a:lstStyle/>
          <a:p>
            <a:pPr algn="l" defTabSz="914378" hangingPunct="1">
              <a:defRPr/>
            </a:pPr>
            <a:r>
              <a:rPr lang="en-GB" sz="1200" kern="1200">
                <a:solidFill>
                  <a:srgbClr val="1F355E"/>
                </a:solidFill>
                <a:latin typeface="Arial" panose="020B0604020202020204" pitchFamily="34" charset="0"/>
                <a:cs typeface="Arial" panose="020B0604020202020204" pitchFamily="34" charset="0"/>
              </a:rPr>
              <a:t>Principles</a:t>
            </a:r>
          </a:p>
        </p:txBody>
      </p:sp>
      <p:sp>
        <p:nvSpPr>
          <p:cNvPr id="11" name="Rectangle 10">
            <a:extLst>
              <a:ext uri="{FF2B5EF4-FFF2-40B4-BE49-F238E27FC236}">
                <a16:creationId xmlns:a16="http://schemas.microsoft.com/office/drawing/2014/main" id="{D2C9BEB3-7494-16EB-03EE-164678143A5C}"/>
              </a:ext>
            </a:extLst>
          </p:cNvPr>
          <p:cNvSpPr/>
          <p:nvPr/>
        </p:nvSpPr>
        <p:spPr>
          <a:xfrm>
            <a:off x="453573" y="3322389"/>
            <a:ext cx="2077033" cy="104142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479"/>
            <a:r>
              <a:rPr lang="en-GB" sz="1050" kern="1200" dirty="0">
                <a:solidFill>
                  <a:srgbClr val="1F355E"/>
                </a:solidFill>
                <a:latin typeface="Arial" panose="020B0604020202020204" pitchFamily="34" charset="0"/>
                <a:cs typeface="Arial" panose="020B0604020202020204" pitchFamily="34" charset="0"/>
                <a:sym typeface="Helvetica Neue Medium"/>
              </a:rPr>
              <a:t>Collaborative</a:t>
            </a:r>
          </a:p>
          <a:p>
            <a:pPr defTabSz="825479"/>
            <a:r>
              <a:rPr lang="en-GB" sz="900" b="0" kern="1200" dirty="0">
                <a:solidFill>
                  <a:srgbClr val="1F355E"/>
                </a:solidFill>
                <a:latin typeface="Arial" panose="020B0604020202020204" pitchFamily="34" charset="0"/>
                <a:cs typeface="Arial" panose="020B0604020202020204" pitchFamily="34" charset="0"/>
                <a:sym typeface="Helvetica Neue Medium"/>
              </a:rPr>
              <a:t>Working together as a health board, by actively engaging clinicians, non-clinical staff and our population, and maintaining a strong focus on national, regional and local partnerships</a:t>
            </a:r>
            <a:endParaRPr lang="en-GB" sz="900" b="0" kern="1200" dirty="0">
              <a:solidFill>
                <a:srgbClr val="1F355E"/>
              </a:solidFill>
              <a:latin typeface="Arial" panose="020B0604020202020204" pitchFamily="34" charset="0"/>
              <a:cs typeface="Arial" panose="020B0604020202020204" pitchFamily="34" charset="0"/>
            </a:endParaRPr>
          </a:p>
        </p:txBody>
      </p:sp>
      <p:sp>
        <p:nvSpPr>
          <p:cNvPr id="12" name="Rectangle 11">
            <a:extLst>
              <a:ext uri="{FF2B5EF4-FFF2-40B4-BE49-F238E27FC236}">
                <a16:creationId xmlns:a16="http://schemas.microsoft.com/office/drawing/2014/main" id="{EE8DB0BF-E5D2-405E-D173-8C7B578D4C68}"/>
              </a:ext>
            </a:extLst>
          </p:cNvPr>
          <p:cNvSpPr/>
          <p:nvPr/>
        </p:nvSpPr>
        <p:spPr>
          <a:xfrm>
            <a:off x="2131576" y="1706743"/>
            <a:ext cx="1808164" cy="83615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479"/>
            <a:r>
              <a:rPr lang="en-GB" sz="1050" kern="1200" dirty="0">
                <a:solidFill>
                  <a:srgbClr val="1F355E"/>
                </a:solidFill>
                <a:latin typeface="Arial" panose="020B0604020202020204" pitchFamily="34" charset="0"/>
                <a:cs typeface="Arial" panose="020B0604020202020204" pitchFamily="34" charset="0"/>
                <a:sym typeface="Helvetica Neue Medium"/>
              </a:rPr>
              <a:t>Innovative</a:t>
            </a:r>
          </a:p>
          <a:p>
            <a:pPr defTabSz="825479"/>
            <a:r>
              <a:rPr lang="en-GB" sz="900" b="0" kern="1200" dirty="0">
                <a:solidFill>
                  <a:srgbClr val="1F355E"/>
                </a:solidFill>
                <a:latin typeface="Arial" panose="020B0604020202020204" pitchFamily="34" charset="0"/>
                <a:cs typeface="Arial" panose="020B0604020202020204" pitchFamily="34" charset="0"/>
                <a:sym typeface="Helvetica Neue Medium"/>
              </a:rPr>
              <a:t>Realising benefits through embracing creative, modern and secure approaches to deliver high-quality, efficient and value-driven solutions</a:t>
            </a:r>
          </a:p>
        </p:txBody>
      </p:sp>
      <p:sp>
        <p:nvSpPr>
          <p:cNvPr id="13" name="Rectangle 12">
            <a:extLst>
              <a:ext uri="{FF2B5EF4-FFF2-40B4-BE49-F238E27FC236}">
                <a16:creationId xmlns:a16="http://schemas.microsoft.com/office/drawing/2014/main" id="{89EE332F-AB2C-D16E-F8E8-15DB03A1823B}"/>
              </a:ext>
            </a:extLst>
          </p:cNvPr>
          <p:cNvSpPr/>
          <p:nvPr/>
        </p:nvSpPr>
        <p:spPr>
          <a:xfrm>
            <a:off x="3608936" y="3322389"/>
            <a:ext cx="1917706" cy="104142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479"/>
            <a:r>
              <a:rPr lang="en-GB" sz="1050" kern="1200" dirty="0">
                <a:solidFill>
                  <a:srgbClr val="1F355E"/>
                </a:solidFill>
                <a:latin typeface="Arial" panose="020B0604020202020204" pitchFamily="34" charset="0"/>
                <a:cs typeface="Arial" panose="020B0604020202020204" pitchFamily="34" charset="0"/>
                <a:sym typeface="Helvetica Neue Medium"/>
              </a:rPr>
              <a:t>Inclusive</a:t>
            </a:r>
          </a:p>
          <a:p>
            <a:pPr defTabSz="825479"/>
            <a:r>
              <a:rPr lang="en-GB" sz="900" b="0" kern="1200" dirty="0">
                <a:solidFill>
                  <a:srgbClr val="1F355E"/>
                </a:solidFill>
                <a:latin typeface="Arial" panose="020B0604020202020204" pitchFamily="34" charset="0"/>
                <a:cs typeface="Arial" panose="020B0604020202020204" pitchFamily="34" charset="0"/>
                <a:sym typeface="Helvetica Neue Medium"/>
              </a:rPr>
              <a:t>Building solutions with everybody's needs and skills in mind, maintaining intuitive design, digital inclusion and accessibility as fundamental components of our digital philosophy</a:t>
            </a:r>
          </a:p>
        </p:txBody>
      </p:sp>
      <p:sp>
        <p:nvSpPr>
          <p:cNvPr id="15" name="Rectangle 14">
            <a:extLst>
              <a:ext uri="{FF2B5EF4-FFF2-40B4-BE49-F238E27FC236}">
                <a16:creationId xmlns:a16="http://schemas.microsoft.com/office/drawing/2014/main" id="{7B3ED80A-1E37-4319-8EF9-E14853E0B0F3}"/>
              </a:ext>
            </a:extLst>
          </p:cNvPr>
          <p:cNvSpPr/>
          <p:nvPr/>
        </p:nvSpPr>
        <p:spPr>
          <a:xfrm>
            <a:off x="5211846" y="1706743"/>
            <a:ext cx="1808164" cy="83615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479"/>
            <a:r>
              <a:rPr lang="en-GB" sz="1050" kern="1200" dirty="0">
                <a:solidFill>
                  <a:srgbClr val="1F355E"/>
                </a:solidFill>
                <a:latin typeface="Arial" panose="020B0604020202020204" pitchFamily="34" charset="0"/>
                <a:cs typeface="Arial" panose="020B0604020202020204" pitchFamily="34" charset="0"/>
                <a:sym typeface="Helvetica Neue Medium"/>
              </a:rPr>
              <a:t>Flexible</a:t>
            </a:r>
          </a:p>
          <a:p>
            <a:pPr defTabSz="825479"/>
            <a:r>
              <a:rPr lang="en-GB" sz="900" b="0" kern="1200" dirty="0">
                <a:solidFill>
                  <a:srgbClr val="1F355E"/>
                </a:solidFill>
                <a:latin typeface="Arial" panose="020B0604020202020204" pitchFamily="34" charset="0"/>
                <a:cs typeface="Arial" panose="020B0604020202020204" pitchFamily="34" charset="0"/>
                <a:sym typeface="Helvetica Neue Medium"/>
              </a:rPr>
              <a:t>Focussing on crafting fewer, yet improved and adaptable, systems which are agile in their response to national and local circumstances, embracing new opportunities whilst maintaining a best practice service</a:t>
            </a:r>
          </a:p>
        </p:txBody>
      </p:sp>
      <p:sp>
        <p:nvSpPr>
          <p:cNvPr id="16" name="Rectangle 15">
            <a:extLst>
              <a:ext uri="{FF2B5EF4-FFF2-40B4-BE49-F238E27FC236}">
                <a16:creationId xmlns:a16="http://schemas.microsoft.com/office/drawing/2014/main" id="{07812DCF-1426-9B23-66B0-B2951B1A7035}"/>
              </a:ext>
            </a:extLst>
          </p:cNvPr>
          <p:cNvSpPr/>
          <p:nvPr/>
        </p:nvSpPr>
        <p:spPr>
          <a:xfrm>
            <a:off x="6774141" y="3322389"/>
            <a:ext cx="1780255" cy="104142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479"/>
            <a:r>
              <a:rPr lang="en-GB" sz="1050" kern="1200">
                <a:solidFill>
                  <a:srgbClr val="1F355E"/>
                </a:solidFill>
                <a:latin typeface="Arial" panose="020B0604020202020204" pitchFamily="34" charset="0"/>
                <a:cs typeface="Arial" panose="020B0604020202020204" pitchFamily="34" charset="0"/>
                <a:sym typeface="Helvetica Neue Medium"/>
              </a:rPr>
              <a:t>Sustainable</a:t>
            </a:r>
          </a:p>
          <a:p>
            <a:pPr defTabSz="825479"/>
            <a:r>
              <a:rPr lang="en-GB" sz="900" b="0" kern="1200">
                <a:solidFill>
                  <a:srgbClr val="1F355E"/>
                </a:solidFill>
                <a:latin typeface="Arial" panose="020B0604020202020204" pitchFamily="34" charset="0"/>
                <a:cs typeface="Arial" panose="020B0604020202020204" pitchFamily="34" charset="0"/>
                <a:sym typeface="Helvetica Neue Medium"/>
              </a:rPr>
              <a:t>Delivering secure, resilient and achievable solutions to ensure lasting impact of initiatives and financially sustainable use of resources</a:t>
            </a:r>
          </a:p>
        </p:txBody>
      </p:sp>
      <p:grpSp>
        <p:nvGrpSpPr>
          <p:cNvPr id="73" name="Group 72">
            <a:extLst>
              <a:ext uri="{FF2B5EF4-FFF2-40B4-BE49-F238E27FC236}">
                <a16:creationId xmlns:a16="http://schemas.microsoft.com/office/drawing/2014/main" id="{973FAF60-22BD-7886-5A1E-E2F4CF51385D}"/>
              </a:ext>
            </a:extLst>
          </p:cNvPr>
          <p:cNvGrpSpPr/>
          <p:nvPr/>
        </p:nvGrpSpPr>
        <p:grpSpPr>
          <a:xfrm>
            <a:off x="1070485" y="2403686"/>
            <a:ext cx="839014" cy="839014"/>
            <a:chOff x="1246833" y="3128714"/>
            <a:chExt cx="1118685" cy="1118685"/>
          </a:xfrm>
        </p:grpSpPr>
        <p:sp>
          <p:nvSpPr>
            <p:cNvPr id="62" name="Oval 61">
              <a:extLst>
                <a:ext uri="{FF2B5EF4-FFF2-40B4-BE49-F238E27FC236}">
                  <a16:creationId xmlns:a16="http://schemas.microsoft.com/office/drawing/2014/main" id="{512B2282-F61E-9DF6-3DC3-FEEE4C63F82B}"/>
                </a:ext>
              </a:extLst>
            </p:cNvPr>
            <p:cNvSpPr/>
            <p:nvPr/>
          </p:nvSpPr>
          <p:spPr>
            <a:xfrm>
              <a:off x="1246833" y="3128714"/>
              <a:ext cx="1118685" cy="1118685"/>
            </a:xfrm>
            <a:prstGeom prst="ellipse">
              <a:avLst/>
            </a:prstGeom>
            <a:solidFill>
              <a:srgbClr val="F4F4F4"/>
            </a:solidFill>
            <a:ln w="12700" cap="flat">
              <a:solidFill>
                <a:schemeClr val="accent6">
                  <a:lumMod val="75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endParaRPr lang="en-GB" sz="1050" b="0" kern="1200">
                <a:solidFill>
                  <a:prstClr val="black"/>
                </a:solidFill>
                <a:latin typeface="Helvetica Neue Medium"/>
                <a:ea typeface="+mn-ea"/>
                <a:cs typeface="+mn-cs"/>
                <a:sym typeface="Helvetica Neue Medium"/>
              </a:endParaRPr>
            </a:p>
          </p:txBody>
        </p:sp>
        <p:sp>
          <p:nvSpPr>
            <p:cNvPr id="42" name="Oval 41">
              <a:extLst>
                <a:ext uri="{FF2B5EF4-FFF2-40B4-BE49-F238E27FC236}">
                  <a16:creationId xmlns:a16="http://schemas.microsoft.com/office/drawing/2014/main" id="{63A92143-D9EC-9FA2-FF60-F62025D2F940}"/>
                </a:ext>
              </a:extLst>
            </p:cNvPr>
            <p:cNvSpPr/>
            <p:nvPr/>
          </p:nvSpPr>
          <p:spPr>
            <a:xfrm>
              <a:off x="1348975" y="3230856"/>
              <a:ext cx="914400" cy="914400"/>
            </a:xfrm>
            <a:prstGeom prst="ellipse">
              <a:avLst/>
            </a:prstGeom>
            <a:solidFill>
              <a:schemeClr val="accent6">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endParaRPr lang="en-GB" sz="1050" b="0" kern="1200">
                <a:solidFill>
                  <a:srgbClr val="602D80">
                    <a:lumMod val="75000"/>
                  </a:srgbClr>
                </a:solidFill>
                <a:latin typeface="Helvetica Neue Medium"/>
                <a:ea typeface="+mn-ea"/>
                <a:cs typeface="+mn-cs"/>
                <a:sym typeface="Helvetica Neue Medium"/>
              </a:endParaRPr>
            </a:p>
          </p:txBody>
        </p:sp>
      </p:grpSp>
      <p:pic>
        <p:nvPicPr>
          <p:cNvPr id="18" name="Graphic 17" descr="Cheers with solid fill">
            <a:extLst>
              <a:ext uri="{FF2B5EF4-FFF2-40B4-BE49-F238E27FC236}">
                <a16:creationId xmlns:a16="http://schemas.microsoft.com/office/drawing/2014/main" id="{E053BDA6-5708-E4E4-6176-8B1D4BF0674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218370" y="2583959"/>
            <a:ext cx="515252" cy="515252"/>
          </a:xfrm>
          <a:prstGeom prst="rect">
            <a:avLst/>
          </a:prstGeom>
        </p:spPr>
      </p:pic>
      <p:pic>
        <p:nvPicPr>
          <p:cNvPr id="20" name="Graphic 19" descr="Lightbulb and pencil with solid fill">
            <a:extLst>
              <a:ext uri="{FF2B5EF4-FFF2-40B4-BE49-F238E27FC236}">
                <a16:creationId xmlns:a16="http://schemas.microsoft.com/office/drawing/2014/main" id="{C143324B-EE13-1741-0C2B-1D436179AAD9}"/>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842766" y="2866685"/>
            <a:ext cx="468411" cy="468411"/>
          </a:xfrm>
          <a:prstGeom prst="rect">
            <a:avLst/>
          </a:prstGeom>
        </p:spPr>
      </p:pic>
      <p:pic>
        <p:nvPicPr>
          <p:cNvPr id="22" name="Graphic 21" descr="Group success with solid fill">
            <a:extLst>
              <a:ext uri="{FF2B5EF4-FFF2-40B4-BE49-F238E27FC236}">
                <a16:creationId xmlns:a16="http://schemas.microsoft.com/office/drawing/2014/main" id="{59BFEE71-E0F4-059B-E650-41193C8604F0}"/>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4309679" y="2570339"/>
            <a:ext cx="515252" cy="515252"/>
          </a:xfrm>
          <a:prstGeom prst="rect">
            <a:avLst/>
          </a:prstGeom>
        </p:spPr>
      </p:pic>
      <p:pic>
        <p:nvPicPr>
          <p:cNvPr id="36" name="Graphic 35" descr="Hockey Stick Curve Graph with solid fill">
            <a:extLst>
              <a:ext uri="{FF2B5EF4-FFF2-40B4-BE49-F238E27FC236}">
                <a16:creationId xmlns:a16="http://schemas.microsoft.com/office/drawing/2014/main" id="{C5467536-9C3E-69DE-B029-14158A847A7A}"/>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5849891" y="2829718"/>
            <a:ext cx="515252" cy="515252"/>
          </a:xfrm>
          <a:prstGeom prst="rect">
            <a:avLst/>
          </a:prstGeom>
        </p:spPr>
      </p:pic>
      <p:pic>
        <p:nvPicPr>
          <p:cNvPr id="41" name="Graphic 40" descr="Arrow circle with solid fill">
            <a:extLst>
              <a:ext uri="{FF2B5EF4-FFF2-40B4-BE49-F238E27FC236}">
                <a16:creationId xmlns:a16="http://schemas.microsoft.com/office/drawing/2014/main" id="{E766AAC2-62C6-CB2C-3361-772992C56868}"/>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7329658" y="2528907"/>
            <a:ext cx="623455" cy="623455"/>
          </a:xfrm>
          <a:prstGeom prst="rect">
            <a:avLst/>
          </a:prstGeom>
        </p:spPr>
      </p:pic>
      <p:cxnSp>
        <p:nvCxnSpPr>
          <p:cNvPr id="75" name="Straight Connector 74">
            <a:extLst>
              <a:ext uri="{FF2B5EF4-FFF2-40B4-BE49-F238E27FC236}">
                <a16:creationId xmlns:a16="http://schemas.microsoft.com/office/drawing/2014/main" id="{40A9F17F-F30C-CBD6-CE6B-EBFA766CE3AA}"/>
              </a:ext>
            </a:extLst>
          </p:cNvPr>
          <p:cNvCxnSpPr>
            <a:cxnSpLocks/>
          </p:cNvCxnSpPr>
          <p:nvPr/>
        </p:nvCxnSpPr>
        <p:spPr>
          <a:xfrm flipH="1">
            <a:off x="1485966" y="3242699"/>
            <a:ext cx="0" cy="162000"/>
          </a:xfrm>
          <a:prstGeom prst="line">
            <a:avLst/>
          </a:prstGeom>
          <a:noFill/>
          <a:ln w="25400" cap="flat">
            <a:solidFill>
              <a:schemeClr val="accent6">
                <a:lumMod val="75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77" name="Straight Connector 76">
            <a:extLst>
              <a:ext uri="{FF2B5EF4-FFF2-40B4-BE49-F238E27FC236}">
                <a16:creationId xmlns:a16="http://schemas.microsoft.com/office/drawing/2014/main" id="{B1855ED0-3E74-6F8F-A943-75AF908C0BEF}"/>
              </a:ext>
            </a:extLst>
          </p:cNvPr>
          <p:cNvCxnSpPr>
            <a:cxnSpLocks/>
          </p:cNvCxnSpPr>
          <p:nvPr/>
        </p:nvCxnSpPr>
        <p:spPr>
          <a:xfrm>
            <a:off x="4567304" y="3242699"/>
            <a:ext cx="0" cy="162000"/>
          </a:xfrm>
          <a:prstGeom prst="line">
            <a:avLst/>
          </a:prstGeom>
          <a:noFill/>
          <a:ln w="25400" cap="flat">
            <a:solidFill>
              <a:schemeClr val="accent6">
                <a:lumMod val="75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79" name="Straight Connector 78">
            <a:extLst>
              <a:ext uri="{FF2B5EF4-FFF2-40B4-BE49-F238E27FC236}">
                <a16:creationId xmlns:a16="http://schemas.microsoft.com/office/drawing/2014/main" id="{E229C198-B6E4-15E6-1825-898357CBBC25}"/>
              </a:ext>
            </a:extLst>
          </p:cNvPr>
          <p:cNvCxnSpPr>
            <a:cxnSpLocks/>
          </p:cNvCxnSpPr>
          <p:nvPr/>
        </p:nvCxnSpPr>
        <p:spPr>
          <a:xfrm>
            <a:off x="6114660" y="2524260"/>
            <a:ext cx="0" cy="162000"/>
          </a:xfrm>
          <a:prstGeom prst="line">
            <a:avLst/>
          </a:prstGeom>
          <a:noFill/>
          <a:ln w="25400" cap="flat">
            <a:solidFill>
              <a:schemeClr val="accent6">
                <a:lumMod val="75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85" name="Straight Connector 84">
            <a:extLst>
              <a:ext uri="{FF2B5EF4-FFF2-40B4-BE49-F238E27FC236}">
                <a16:creationId xmlns:a16="http://schemas.microsoft.com/office/drawing/2014/main" id="{43A21091-50A0-3B11-516A-0AC2E4CCFC27}"/>
              </a:ext>
            </a:extLst>
          </p:cNvPr>
          <p:cNvCxnSpPr>
            <a:cxnSpLocks/>
          </p:cNvCxnSpPr>
          <p:nvPr/>
        </p:nvCxnSpPr>
        <p:spPr>
          <a:xfrm>
            <a:off x="3027610" y="2524259"/>
            <a:ext cx="0" cy="162000"/>
          </a:xfrm>
          <a:prstGeom prst="line">
            <a:avLst/>
          </a:prstGeom>
          <a:noFill/>
          <a:ln w="25400" cap="flat">
            <a:solidFill>
              <a:schemeClr val="accent6">
                <a:lumMod val="75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100" name="Straight Connector 99">
            <a:extLst>
              <a:ext uri="{FF2B5EF4-FFF2-40B4-BE49-F238E27FC236}">
                <a16:creationId xmlns:a16="http://schemas.microsoft.com/office/drawing/2014/main" id="{BB3F8A4A-9BA6-8DBC-36E1-8512CDCFC731}"/>
              </a:ext>
            </a:extLst>
          </p:cNvPr>
          <p:cNvCxnSpPr>
            <a:cxnSpLocks/>
          </p:cNvCxnSpPr>
          <p:nvPr/>
        </p:nvCxnSpPr>
        <p:spPr>
          <a:xfrm flipH="1">
            <a:off x="7660326" y="3242699"/>
            <a:ext cx="0" cy="162000"/>
          </a:xfrm>
          <a:prstGeom prst="line">
            <a:avLst/>
          </a:prstGeom>
          <a:noFill/>
          <a:ln w="25400" cap="flat">
            <a:solidFill>
              <a:schemeClr val="accent6">
                <a:lumMod val="75000"/>
              </a:schemeClr>
            </a:solidFill>
            <a:prstDash val="solid"/>
            <a:miter lim="400000"/>
          </a:ln>
          <a:effectLst/>
          <a:sp3d/>
        </p:spPr>
        <p:style>
          <a:lnRef idx="0">
            <a:scrgbClr r="0" g="0" b="0"/>
          </a:lnRef>
          <a:fillRef idx="0">
            <a:scrgbClr r="0" g="0" b="0"/>
          </a:fillRef>
          <a:effectRef idx="0">
            <a:scrgbClr r="0" g="0" b="0"/>
          </a:effectRef>
          <a:fontRef idx="none"/>
        </p:style>
      </p:cxnSp>
      <p:sp>
        <p:nvSpPr>
          <p:cNvPr id="2" name="Title 1">
            <a:extLst>
              <a:ext uri="{FF2B5EF4-FFF2-40B4-BE49-F238E27FC236}">
                <a16:creationId xmlns:a16="http://schemas.microsoft.com/office/drawing/2014/main" id="{F0109261-2BB7-7A3F-96B5-4319F0182BE1}"/>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a:solidFill>
                  <a:srgbClr val="1F355E"/>
                </a:solidFill>
                <a:latin typeface="Arial Black" panose="020B0A04020102020204" pitchFamily="34" charset="0"/>
              </a:rPr>
              <a:t>The Strategy Vision &amp; Principles</a:t>
            </a:r>
          </a:p>
        </p:txBody>
      </p:sp>
      <p:sp>
        <p:nvSpPr>
          <p:cNvPr id="4" name="Footer Placeholder 3">
            <a:extLst>
              <a:ext uri="{FF2B5EF4-FFF2-40B4-BE49-F238E27FC236}">
                <a16:creationId xmlns:a16="http://schemas.microsoft.com/office/drawing/2014/main" id="{528144CD-A1FA-C2ED-E306-86C238BC40DA}"/>
              </a:ext>
            </a:extLst>
          </p:cNvPr>
          <p:cNvSpPr txBox="1">
            <a:spLocks/>
          </p:cNvSpPr>
          <p:nvPr/>
        </p:nvSpPr>
        <p:spPr>
          <a:xfrm>
            <a:off x="2055208" y="4644726"/>
            <a:ext cx="5039902" cy="332455"/>
          </a:xfrm>
          <a:prstGeom prst="rect">
            <a:avLst/>
          </a:prstGeom>
        </p:spPr>
        <p:txBody>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r>
              <a:rPr lang="en-GB" sz="1800">
                <a:solidFill>
                  <a:srgbClr val="1F355E"/>
                </a:solidFill>
                <a:latin typeface="Arial Black" panose="020B0A04020102020204" pitchFamily="34" charset="0"/>
              </a:rPr>
              <a:t>Digitally Enabling The One Bay Way</a:t>
            </a:r>
          </a:p>
        </p:txBody>
      </p:sp>
      <p:grpSp>
        <p:nvGrpSpPr>
          <p:cNvPr id="29" name="Group 28">
            <a:extLst>
              <a:ext uri="{FF2B5EF4-FFF2-40B4-BE49-F238E27FC236}">
                <a16:creationId xmlns:a16="http://schemas.microsoft.com/office/drawing/2014/main" id="{90272411-6028-B89A-284F-8503464ED7AC}"/>
              </a:ext>
            </a:extLst>
          </p:cNvPr>
          <p:cNvGrpSpPr/>
          <p:nvPr/>
        </p:nvGrpSpPr>
        <p:grpSpPr>
          <a:xfrm>
            <a:off x="-1" y="-5787"/>
            <a:ext cx="9143998" cy="165595"/>
            <a:chOff x="374266" y="2474302"/>
            <a:chExt cx="13719657" cy="820603"/>
          </a:xfrm>
        </p:grpSpPr>
        <p:sp>
          <p:nvSpPr>
            <p:cNvPr id="23" name="Arrow: Pentagon 22">
              <a:extLst>
                <a:ext uri="{FF2B5EF4-FFF2-40B4-BE49-F238E27FC236}">
                  <a16:creationId xmlns:a16="http://schemas.microsoft.com/office/drawing/2014/main" id="{AC0EF8FB-D7FA-8D31-5FC5-F65748E7EE6D}"/>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24" name="Arrow: Chevron 23">
              <a:extLst>
                <a:ext uri="{FF2B5EF4-FFF2-40B4-BE49-F238E27FC236}">
                  <a16:creationId xmlns:a16="http://schemas.microsoft.com/office/drawing/2014/main" id="{03E4117C-831A-DBDA-35F7-E644690345F0}"/>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25" name="Arrow: Chevron 24">
              <a:extLst>
                <a:ext uri="{FF2B5EF4-FFF2-40B4-BE49-F238E27FC236}">
                  <a16:creationId xmlns:a16="http://schemas.microsoft.com/office/drawing/2014/main" id="{11B2B275-CF0C-E6CD-075F-54743CDD523C}"/>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26" name="Arrow: Chevron 25">
              <a:extLst>
                <a:ext uri="{FF2B5EF4-FFF2-40B4-BE49-F238E27FC236}">
                  <a16:creationId xmlns:a16="http://schemas.microsoft.com/office/drawing/2014/main" id="{600398F7-F6E5-2748-56AD-1C58B55812A0}"/>
                </a:ext>
              </a:extLst>
            </p:cNvPr>
            <p:cNvSpPr/>
            <p:nvPr/>
          </p:nvSpPr>
          <p:spPr>
            <a:xfrm>
              <a:off x="7090464" y="2474302"/>
              <a:ext cx="2697135" cy="820603"/>
            </a:xfrm>
            <a:prstGeom prst="chevron">
              <a:avLst/>
            </a:prstGeom>
            <a:solidFill>
              <a:schemeClr val="accent6"/>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27" name="Arrow: Chevron 26">
              <a:extLst>
                <a:ext uri="{FF2B5EF4-FFF2-40B4-BE49-F238E27FC236}">
                  <a16:creationId xmlns:a16="http://schemas.microsoft.com/office/drawing/2014/main" id="{085BBEEA-FD4D-7101-E032-EA8305DD7B16}"/>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The Digital Enablers</a:t>
              </a:r>
              <a:endParaRPr lang="en-GB" sz="800" b="0" kern="1200">
                <a:latin typeface="Arial" panose="020B0604020202020204" pitchFamily="34" charset="0"/>
                <a:cs typeface="Arial" panose="020B0604020202020204" pitchFamily="34" charset="0"/>
              </a:endParaRPr>
            </a:p>
          </p:txBody>
        </p:sp>
        <p:sp>
          <p:nvSpPr>
            <p:cNvPr id="28" name="Arrow: Chevron 27">
              <a:extLst>
                <a:ext uri="{FF2B5EF4-FFF2-40B4-BE49-F238E27FC236}">
                  <a16:creationId xmlns:a16="http://schemas.microsoft.com/office/drawing/2014/main" id="{63B3993E-A53D-945E-A4F0-30BB1ECC305B}"/>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p>
          </p:txBody>
        </p:sp>
      </p:grpSp>
    </p:spTree>
    <p:extLst>
      <p:ext uri="{BB962C8B-B14F-4D97-AF65-F5344CB8AC3E}">
        <p14:creationId xmlns:p14="http://schemas.microsoft.com/office/powerpoint/2010/main" val="534577888"/>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AAB4D8-189D-158E-C7F8-38D98E74A5EF}"/>
            </a:ext>
          </a:extLst>
        </p:cNvPr>
        <p:cNvGrpSpPr/>
        <p:nvPr/>
      </p:nvGrpSpPr>
      <p:grpSpPr>
        <a:xfrm>
          <a:off x="0" y="0"/>
          <a:ext cx="0" cy="0"/>
          <a:chOff x="0" y="0"/>
          <a:chExt cx="0" cy="0"/>
        </a:xfrm>
      </p:grpSpPr>
      <p:sp>
        <p:nvSpPr>
          <p:cNvPr id="108" name="Rectangle 107">
            <a:extLst>
              <a:ext uri="{FF2B5EF4-FFF2-40B4-BE49-F238E27FC236}">
                <a16:creationId xmlns:a16="http://schemas.microsoft.com/office/drawing/2014/main" id="{6B0A58B6-1362-05C7-5822-F0F16D6580E2}"/>
              </a:ext>
            </a:extLst>
          </p:cNvPr>
          <p:cNvSpPr/>
          <p:nvPr/>
        </p:nvSpPr>
        <p:spPr>
          <a:xfrm>
            <a:off x="0" y="4304906"/>
            <a:ext cx="9143997" cy="846180"/>
          </a:xfrm>
          <a:prstGeom prst="rect">
            <a:avLst/>
          </a:prstGeom>
          <a:solidFill>
            <a:srgbClr val="F4F4F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283" name="Rectangle 282">
            <a:extLst>
              <a:ext uri="{FF2B5EF4-FFF2-40B4-BE49-F238E27FC236}">
                <a16:creationId xmlns:a16="http://schemas.microsoft.com/office/drawing/2014/main" id="{C62F240A-1D1E-DF63-2750-6D67873F4BAC}"/>
              </a:ext>
            </a:extLst>
          </p:cNvPr>
          <p:cNvSpPr/>
          <p:nvPr/>
        </p:nvSpPr>
        <p:spPr>
          <a:xfrm>
            <a:off x="3189643" y="4265250"/>
            <a:ext cx="683112" cy="800875"/>
          </a:xfrm>
          <a:prstGeom prst="rect">
            <a:avLst/>
          </a:prstGeom>
          <a:solidFill>
            <a:schemeClr val="accent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282" name="Rectangle 281">
            <a:extLst>
              <a:ext uri="{FF2B5EF4-FFF2-40B4-BE49-F238E27FC236}">
                <a16:creationId xmlns:a16="http://schemas.microsoft.com/office/drawing/2014/main" id="{49A9BC66-CDE6-AFB3-C0A3-599D385A990A}"/>
              </a:ext>
            </a:extLst>
          </p:cNvPr>
          <p:cNvSpPr/>
          <p:nvPr/>
        </p:nvSpPr>
        <p:spPr>
          <a:xfrm>
            <a:off x="3189643" y="3409509"/>
            <a:ext cx="683112" cy="800875"/>
          </a:xfrm>
          <a:prstGeom prst="rect">
            <a:avLst/>
          </a:prstGeom>
          <a:solidFill>
            <a:schemeClr val="accent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281" name="Rectangle 280">
            <a:extLst>
              <a:ext uri="{FF2B5EF4-FFF2-40B4-BE49-F238E27FC236}">
                <a16:creationId xmlns:a16="http://schemas.microsoft.com/office/drawing/2014/main" id="{9EB1A16B-34F8-93AA-3836-DC1FFBB40AFD}"/>
              </a:ext>
            </a:extLst>
          </p:cNvPr>
          <p:cNvSpPr/>
          <p:nvPr/>
        </p:nvSpPr>
        <p:spPr>
          <a:xfrm>
            <a:off x="3189643" y="2549333"/>
            <a:ext cx="683112" cy="800875"/>
          </a:xfrm>
          <a:prstGeom prst="rect">
            <a:avLst/>
          </a:prstGeom>
          <a:solidFill>
            <a:schemeClr val="accent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280" name="Rectangle 279">
            <a:extLst>
              <a:ext uri="{FF2B5EF4-FFF2-40B4-BE49-F238E27FC236}">
                <a16:creationId xmlns:a16="http://schemas.microsoft.com/office/drawing/2014/main" id="{149FBF64-42FF-3B9E-5900-4DA382894FF3}"/>
              </a:ext>
            </a:extLst>
          </p:cNvPr>
          <p:cNvSpPr/>
          <p:nvPr/>
        </p:nvSpPr>
        <p:spPr>
          <a:xfrm>
            <a:off x="3189643" y="1665657"/>
            <a:ext cx="683112" cy="800875"/>
          </a:xfrm>
          <a:prstGeom prst="rect">
            <a:avLst/>
          </a:prstGeom>
          <a:solidFill>
            <a:schemeClr val="accent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278" name="Rectangle 277">
            <a:extLst>
              <a:ext uri="{FF2B5EF4-FFF2-40B4-BE49-F238E27FC236}">
                <a16:creationId xmlns:a16="http://schemas.microsoft.com/office/drawing/2014/main" id="{33194D12-193C-CD3F-2C28-0C28CBDAD926}"/>
              </a:ext>
            </a:extLst>
          </p:cNvPr>
          <p:cNvSpPr/>
          <p:nvPr/>
        </p:nvSpPr>
        <p:spPr>
          <a:xfrm>
            <a:off x="3189643" y="824520"/>
            <a:ext cx="683112" cy="800875"/>
          </a:xfrm>
          <a:prstGeom prst="rect">
            <a:avLst/>
          </a:prstGeom>
          <a:solidFill>
            <a:schemeClr val="accent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7" name="Rectangle: Rounded Corners 6">
            <a:extLst>
              <a:ext uri="{FF2B5EF4-FFF2-40B4-BE49-F238E27FC236}">
                <a16:creationId xmlns:a16="http://schemas.microsoft.com/office/drawing/2014/main" id="{CE44038E-B4D5-D13A-AEE1-F1CCCD06C01A}"/>
              </a:ext>
            </a:extLst>
          </p:cNvPr>
          <p:cNvSpPr/>
          <p:nvPr/>
        </p:nvSpPr>
        <p:spPr>
          <a:xfrm>
            <a:off x="497814" y="612263"/>
            <a:ext cx="2079914" cy="165669"/>
          </a:xfrm>
          <a:prstGeom prst="round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1050" b="0">
                <a:solidFill>
                  <a:srgbClr val="1F355E"/>
                </a:solidFill>
                <a:latin typeface="Arial Black" panose="020B0A04020102020204" pitchFamily="34" charset="0"/>
                <a:ea typeface="+mn-ea"/>
                <a:cs typeface="+mn-cs"/>
                <a:sym typeface="Helvetica Neue Medium"/>
              </a:rPr>
              <a:t>Example needs we’ve heard</a:t>
            </a:r>
            <a:endParaRPr kumimoji="0" lang="en-GB" sz="1050" b="0" i="0" u="none" strike="noStrike" cap="none" spc="0" normalizeH="0" baseline="0">
              <a:ln>
                <a:noFill/>
              </a:ln>
              <a:solidFill>
                <a:srgbClr val="1F355E"/>
              </a:solidFill>
              <a:effectLst/>
              <a:uFillTx/>
              <a:latin typeface="Arial Black" panose="020B0A04020102020204" pitchFamily="34" charset="0"/>
              <a:ea typeface="+mn-ea"/>
              <a:cs typeface="+mn-cs"/>
              <a:sym typeface="Helvetica Neue Medium"/>
            </a:endParaRPr>
          </a:p>
        </p:txBody>
      </p:sp>
      <p:sp>
        <p:nvSpPr>
          <p:cNvPr id="8" name="Rectangle: Rounded Corners 7">
            <a:extLst>
              <a:ext uri="{FF2B5EF4-FFF2-40B4-BE49-F238E27FC236}">
                <a16:creationId xmlns:a16="http://schemas.microsoft.com/office/drawing/2014/main" id="{CFEABF0E-8F14-6729-F7BB-4648DB81123A}"/>
              </a:ext>
            </a:extLst>
          </p:cNvPr>
          <p:cNvSpPr/>
          <p:nvPr/>
        </p:nvSpPr>
        <p:spPr>
          <a:xfrm>
            <a:off x="6500644" y="612263"/>
            <a:ext cx="2079914" cy="165669"/>
          </a:xfrm>
          <a:prstGeom prst="round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1050" b="0">
                <a:solidFill>
                  <a:srgbClr val="1F355E"/>
                </a:solidFill>
                <a:latin typeface="Arial Black" panose="020B0A04020102020204" pitchFamily="34" charset="0"/>
                <a:ea typeface="+mn-ea"/>
                <a:cs typeface="+mn-cs"/>
                <a:sym typeface="Helvetica Neue Medium"/>
              </a:rPr>
              <a:t>Future Experience</a:t>
            </a:r>
            <a:endParaRPr kumimoji="0" lang="en-GB" sz="1050" b="0" i="0" u="none" strike="noStrike" cap="none" spc="0" normalizeH="0" baseline="0">
              <a:ln>
                <a:noFill/>
              </a:ln>
              <a:solidFill>
                <a:srgbClr val="1F355E"/>
              </a:solidFill>
              <a:effectLst/>
              <a:uFillTx/>
              <a:latin typeface="Arial Black" panose="020B0A04020102020204" pitchFamily="34" charset="0"/>
              <a:ea typeface="+mn-ea"/>
              <a:cs typeface="+mn-cs"/>
              <a:sym typeface="Helvetica Neue Medium"/>
            </a:endParaRPr>
          </a:p>
        </p:txBody>
      </p:sp>
      <p:sp>
        <p:nvSpPr>
          <p:cNvPr id="9" name="Rectangle: Rounded Corners 8">
            <a:extLst>
              <a:ext uri="{FF2B5EF4-FFF2-40B4-BE49-F238E27FC236}">
                <a16:creationId xmlns:a16="http://schemas.microsoft.com/office/drawing/2014/main" id="{23999B67-D57D-F6AA-0455-54BF908C3898}"/>
              </a:ext>
            </a:extLst>
          </p:cNvPr>
          <p:cNvSpPr/>
          <p:nvPr/>
        </p:nvSpPr>
        <p:spPr>
          <a:xfrm>
            <a:off x="3189643" y="622846"/>
            <a:ext cx="2640422" cy="155086"/>
          </a:xfrm>
          <a:prstGeom prst="round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1050" b="0" i="0" u="none" strike="noStrike" cap="none" spc="0" normalizeH="0" baseline="0">
                <a:ln>
                  <a:noFill/>
                </a:ln>
                <a:solidFill>
                  <a:srgbClr val="1F355E"/>
                </a:solidFill>
                <a:effectLst/>
                <a:uFillTx/>
                <a:latin typeface="Arial Black" panose="020B0A04020102020204" pitchFamily="34" charset="0"/>
                <a:ea typeface="+mn-ea"/>
                <a:cs typeface="+mn-cs"/>
                <a:sym typeface="Helvetica Neue Medium"/>
              </a:rPr>
              <a:t>Applying our principles</a:t>
            </a:r>
            <a:endParaRPr kumimoji="0" lang="en-GB" sz="1050" b="0" i="0" u="none" strike="noStrike" cap="none" spc="0" normalizeH="0" baseline="0">
              <a:ln>
                <a:noFill/>
              </a:ln>
              <a:solidFill>
                <a:srgbClr val="1F355E"/>
              </a:solidFill>
              <a:effectLst/>
              <a:uFillTx/>
              <a:latin typeface="Arial Black" panose="020B0A04020102020204" pitchFamily="34" charset="0"/>
              <a:ea typeface="+mn-ea"/>
              <a:cs typeface="+mn-cs"/>
              <a:sym typeface="Helvetica Neue Medium"/>
            </a:endParaRPr>
          </a:p>
        </p:txBody>
      </p:sp>
      <p:grpSp>
        <p:nvGrpSpPr>
          <p:cNvPr id="109" name="Group 108">
            <a:extLst>
              <a:ext uri="{FF2B5EF4-FFF2-40B4-BE49-F238E27FC236}">
                <a16:creationId xmlns:a16="http://schemas.microsoft.com/office/drawing/2014/main" id="{D154EB98-235A-8E01-D3B0-71D3BCE9B19C}"/>
              </a:ext>
            </a:extLst>
          </p:cNvPr>
          <p:cNvGrpSpPr/>
          <p:nvPr/>
        </p:nvGrpSpPr>
        <p:grpSpPr>
          <a:xfrm>
            <a:off x="196665" y="871050"/>
            <a:ext cx="210156" cy="719749"/>
            <a:chOff x="159677" y="871050"/>
            <a:chExt cx="210156" cy="719749"/>
          </a:xfrm>
        </p:grpSpPr>
        <p:grpSp>
          <p:nvGrpSpPr>
            <p:cNvPr id="19" name="Group 18">
              <a:extLst>
                <a:ext uri="{FF2B5EF4-FFF2-40B4-BE49-F238E27FC236}">
                  <a16:creationId xmlns:a16="http://schemas.microsoft.com/office/drawing/2014/main" id="{80683102-60B3-3371-FFE3-0767D1EA20A1}"/>
                </a:ext>
              </a:extLst>
            </p:cNvPr>
            <p:cNvGrpSpPr/>
            <p:nvPr/>
          </p:nvGrpSpPr>
          <p:grpSpPr>
            <a:xfrm>
              <a:off x="159677" y="871050"/>
              <a:ext cx="210156" cy="211085"/>
              <a:chOff x="2407162" y="2853786"/>
              <a:chExt cx="367842" cy="366927"/>
            </a:xfrm>
          </p:grpSpPr>
          <p:sp>
            <p:nvSpPr>
              <p:cNvPr id="20" name="Oval 19">
                <a:extLst>
                  <a:ext uri="{FF2B5EF4-FFF2-40B4-BE49-F238E27FC236}">
                    <a16:creationId xmlns:a16="http://schemas.microsoft.com/office/drawing/2014/main" id="{900CB52F-B17F-4831-5F11-427DF7E99478}"/>
                  </a:ext>
                </a:extLst>
              </p:cNvPr>
              <p:cNvSpPr/>
              <p:nvPr/>
            </p:nvSpPr>
            <p:spPr>
              <a:xfrm>
                <a:off x="2407162" y="2853786"/>
                <a:ext cx="367842" cy="366927"/>
              </a:xfrm>
              <a:prstGeom prst="ellipse">
                <a:avLst/>
              </a:prstGeom>
              <a:solidFill>
                <a:schemeClr val="accent3">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25" name="Graphic 24" descr="Man with solid fill">
                <a:extLst>
                  <a:ext uri="{FF2B5EF4-FFF2-40B4-BE49-F238E27FC236}">
                    <a16:creationId xmlns:a16="http://schemas.microsoft.com/office/drawing/2014/main" id="{52F519B8-4D83-9338-17BB-3AC4E3788B95}"/>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446260" y="2898436"/>
                <a:ext cx="289646" cy="277627"/>
              </a:xfrm>
              <a:prstGeom prst="rect">
                <a:avLst/>
              </a:prstGeom>
            </p:spPr>
          </p:pic>
        </p:grpSp>
        <p:grpSp>
          <p:nvGrpSpPr>
            <p:cNvPr id="26" name="Group 25">
              <a:extLst>
                <a:ext uri="{FF2B5EF4-FFF2-40B4-BE49-F238E27FC236}">
                  <a16:creationId xmlns:a16="http://schemas.microsoft.com/office/drawing/2014/main" id="{B3E8EC16-87D6-C77C-6CBA-F2DA45A88CFC}"/>
                </a:ext>
              </a:extLst>
            </p:cNvPr>
            <p:cNvGrpSpPr/>
            <p:nvPr/>
          </p:nvGrpSpPr>
          <p:grpSpPr>
            <a:xfrm>
              <a:off x="159677" y="1379714"/>
              <a:ext cx="210156" cy="211085"/>
              <a:chOff x="3250385" y="3959913"/>
              <a:chExt cx="367842" cy="366927"/>
            </a:xfrm>
          </p:grpSpPr>
          <p:sp>
            <p:nvSpPr>
              <p:cNvPr id="32" name="Oval 31">
                <a:extLst>
                  <a:ext uri="{FF2B5EF4-FFF2-40B4-BE49-F238E27FC236}">
                    <a16:creationId xmlns:a16="http://schemas.microsoft.com/office/drawing/2014/main" id="{8C7DDBB0-8A82-4220-F0A0-611BAFC265B7}"/>
                  </a:ext>
                </a:extLst>
              </p:cNvPr>
              <p:cNvSpPr/>
              <p:nvPr/>
            </p:nvSpPr>
            <p:spPr>
              <a:xfrm>
                <a:off x="3250385" y="3959913"/>
                <a:ext cx="367842" cy="366927"/>
              </a:xfrm>
              <a:prstGeom prst="ellipse">
                <a:avLst/>
              </a:prstGeom>
              <a:solidFill>
                <a:schemeClr val="accent4">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35" name="Graphic 34" descr="Female Profile with solid fill">
                <a:extLst>
                  <a:ext uri="{FF2B5EF4-FFF2-40B4-BE49-F238E27FC236}">
                    <a16:creationId xmlns:a16="http://schemas.microsoft.com/office/drawing/2014/main" id="{3B1C1879-426A-FCBC-13F7-3AE40253F488}"/>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304189" y="4006620"/>
                <a:ext cx="264759" cy="264759"/>
              </a:xfrm>
              <a:prstGeom prst="rect">
                <a:avLst/>
              </a:prstGeom>
            </p:spPr>
          </p:pic>
        </p:grpSp>
        <p:grpSp>
          <p:nvGrpSpPr>
            <p:cNvPr id="37" name="Group 36">
              <a:extLst>
                <a:ext uri="{FF2B5EF4-FFF2-40B4-BE49-F238E27FC236}">
                  <a16:creationId xmlns:a16="http://schemas.microsoft.com/office/drawing/2014/main" id="{844A7E2F-A413-2CEE-3E38-3FC8E95C158D}"/>
                </a:ext>
              </a:extLst>
            </p:cNvPr>
            <p:cNvGrpSpPr/>
            <p:nvPr/>
          </p:nvGrpSpPr>
          <p:grpSpPr>
            <a:xfrm>
              <a:off x="159677" y="1125382"/>
              <a:ext cx="210156" cy="211085"/>
              <a:chOff x="1732873" y="4066608"/>
              <a:chExt cx="367842" cy="366927"/>
            </a:xfrm>
          </p:grpSpPr>
          <p:sp>
            <p:nvSpPr>
              <p:cNvPr id="38" name="Oval 37">
                <a:extLst>
                  <a:ext uri="{FF2B5EF4-FFF2-40B4-BE49-F238E27FC236}">
                    <a16:creationId xmlns:a16="http://schemas.microsoft.com/office/drawing/2014/main" id="{02D4F84B-7822-B175-A5C1-6057B5281596}"/>
                  </a:ext>
                </a:extLst>
              </p:cNvPr>
              <p:cNvSpPr/>
              <p:nvPr/>
            </p:nvSpPr>
            <p:spPr>
              <a:xfrm>
                <a:off x="1732873" y="4066608"/>
                <a:ext cx="367842" cy="366927"/>
              </a:xfrm>
              <a:prstGeom prst="ellipse">
                <a:avLst/>
              </a:prstGeom>
              <a:solidFill>
                <a:schemeClr val="accent5">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39" name="Graphic 38" descr="Doctor male with solid fill">
                <a:extLst>
                  <a:ext uri="{FF2B5EF4-FFF2-40B4-BE49-F238E27FC236}">
                    <a16:creationId xmlns:a16="http://schemas.microsoft.com/office/drawing/2014/main" id="{1EC027BF-0623-3290-6A2D-DC761C218F56}"/>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794290" y="4113107"/>
                <a:ext cx="246743" cy="246743"/>
              </a:xfrm>
              <a:prstGeom prst="rect">
                <a:avLst/>
              </a:prstGeom>
            </p:spPr>
          </p:pic>
        </p:grpSp>
      </p:grpSp>
      <p:sp>
        <p:nvSpPr>
          <p:cNvPr id="110" name="TextBox 109">
            <a:extLst>
              <a:ext uri="{FF2B5EF4-FFF2-40B4-BE49-F238E27FC236}">
                <a16:creationId xmlns:a16="http://schemas.microsoft.com/office/drawing/2014/main" id="{106A29FE-7A3B-3F07-64F1-71516AA42DEC}"/>
              </a:ext>
            </a:extLst>
          </p:cNvPr>
          <p:cNvSpPr txBox="1"/>
          <p:nvPr/>
        </p:nvSpPr>
        <p:spPr>
          <a:xfrm>
            <a:off x="429298" y="861503"/>
            <a:ext cx="2624590"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a:solidFill>
                  <a:srgbClr val="1F355E"/>
                </a:solidFill>
                <a:latin typeface="Arial" panose="020B0604020202020204" pitchFamily="34" charset="0"/>
                <a:cs typeface="Arial" panose="020B0604020202020204" pitchFamily="34" charset="0"/>
              </a:rPr>
              <a:t>As a patient I want to be able to schedule my care </a:t>
            </a:r>
            <a:endPar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111" name="TextBox 110">
            <a:extLst>
              <a:ext uri="{FF2B5EF4-FFF2-40B4-BE49-F238E27FC236}">
                <a16:creationId xmlns:a16="http://schemas.microsoft.com/office/drawing/2014/main" id="{7FF00B7E-8D94-7C7C-8D4E-021CBE42F1CA}"/>
              </a:ext>
            </a:extLst>
          </p:cNvPr>
          <p:cNvSpPr txBox="1"/>
          <p:nvPr/>
        </p:nvSpPr>
        <p:spPr>
          <a:xfrm>
            <a:off x="429298" y="1125078"/>
            <a:ext cx="2860404"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a:solidFill>
                  <a:srgbClr val="1F355E"/>
                </a:solidFill>
                <a:latin typeface="Arial" panose="020B0604020202020204" pitchFamily="34" charset="0"/>
                <a:cs typeface="Arial" panose="020B0604020202020204" pitchFamily="34" charset="0"/>
              </a:rPr>
              <a:t>As a clinician I want to work together with digital teams</a:t>
            </a:r>
            <a:endPar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112" name="TextBox 111">
            <a:extLst>
              <a:ext uri="{FF2B5EF4-FFF2-40B4-BE49-F238E27FC236}">
                <a16:creationId xmlns:a16="http://schemas.microsoft.com/office/drawing/2014/main" id="{1ACC4939-BA26-2BC8-8AC9-0288E980170D}"/>
              </a:ext>
            </a:extLst>
          </p:cNvPr>
          <p:cNvSpPr txBox="1"/>
          <p:nvPr/>
        </p:nvSpPr>
        <p:spPr>
          <a:xfrm>
            <a:off x="429298" y="1376087"/>
            <a:ext cx="3073307"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a:solidFill>
                  <a:srgbClr val="1F355E"/>
                </a:solidFill>
                <a:latin typeface="Arial" panose="020B0604020202020204" pitchFamily="34" charset="0"/>
                <a:cs typeface="Arial" panose="020B0604020202020204" pitchFamily="34" charset="0"/>
              </a:rPr>
              <a:t>As a digital lead I want to develop solutions with users</a:t>
            </a:r>
            <a:endPar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grpSp>
        <p:nvGrpSpPr>
          <p:cNvPr id="115" name="Group 114">
            <a:extLst>
              <a:ext uri="{FF2B5EF4-FFF2-40B4-BE49-F238E27FC236}">
                <a16:creationId xmlns:a16="http://schemas.microsoft.com/office/drawing/2014/main" id="{F9888406-7B27-8739-28FB-5794543B62BE}"/>
              </a:ext>
            </a:extLst>
          </p:cNvPr>
          <p:cNvGrpSpPr/>
          <p:nvPr/>
        </p:nvGrpSpPr>
        <p:grpSpPr>
          <a:xfrm>
            <a:off x="196665" y="1733345"/>
            <a:ext cx="210156" cy="719749"/>
            <a:chOff x="159677" y="871050"/>
            <a:chExt cx="210156" cy="719749"/>
          </a:xfrm>
        </p:grpSpPr>
        <p:grpSp>
          <p:nvGrpSpPr>
            <p:cNvPr id="119" name="Group 118">
              <a:extLst>
                <a:ext uri="{FF2B5EF4-FFF2-40B4-BE49-F238E27FC236}">
                  <a16:creationId xmlns:a16="http://schemas.microsoft.com/office/drawing/2014/main" id="{4746040C-0F24-1717-12CF-5CB38B09F5D6}"/>
                </a:ext>
              </a:extLst>
            </p:cNvPr>
            <p:cNvGrpSpPr/>
            <p:nvPr/>
          </p:nvGrpSpPr>
          <p:grpSpPr>
            <a:xfrm>
              <a:off x="159677" y="871050"/>
              <a:ext cx="210156" cy="211085"/>
              <a:chOff x="2407162" y="2853786"/>
              <a:chExt cx="367842" cy="366927"/>
            </a:xfrm>
          </p:grpSpPr>
          <p:sp>
            <p:nvSpPr>
              <p:cNvPr id="126" name="Oval 125">
                <a:extLst>
                  <a:ext uri="{FF2B5EF4-FFF2-40B4-BE49-F238E27FC236}">
                    <a16:creationId xmlns:a16="http://schemas.microsoft.com/office/drawing/2014/main" id="{E2314A4D-C160-AE2C-5FE5-7C1FDACA751A}"/>
                  </a:ext>
                </a:extLst>
              </p:cNvPr>
              <p:cNvSpPr/>
              <p:nvPr/>
            </p:nvSpPr>
            <p:spPr>
              <a:xfrm>
                <a:off x="2407162" y="2853786"/>
                <a:ext cx="367842" cy="366927"/>
              </a:xfrm>
              <a:prstGeom prst="ellipse">
                <a:avLst/>
              </a:prstGeom>
              <a:solidFill>
                <a:schemeClr val="accent3">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127" name="Graphic 126" descr="Man with solid fill">
                <a:extLst>
                  <a:ext uri="{FF2B5EF4-FFF2-40B4-BE49-F238E27FC236}">
                    <a16:creationId xmlns:a16="http://schemas.microsoft.com/office/drawing/2014/main" id="{59C7F878-10C6-F82B-436E-FE594AB14D9E}"/>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446260" y="2898436"/>
                <a:ext cx="289646" cy="277627"/>
              </a:xfrm>
              <a:prstGeom prst="rect">
                <a:avLst/>
              </a:prstGeom>
            </p:spPr>
          </p:pic>
        </p:grpSp>
        <p:grpSp>
          <p:nvGrpSpPr>
            <p:cNvPr id="120" name="Group 119">
              <a:extLst>
                <a:ext uri="{FF2B5EF4-FFF2-40B4-BE49-F238E27FC236}">
                  <a16:creationId xmlns:a16="http://schemas.microsoft.com/office/drawing/2014/main" id="{146DA450-9F7C-E16A-DAE6-377882A6836B}"/>
                </a:ext>
              </a:extLst>
            </p:cNvPr>
            <p:cNvGrpSpPr/>
            <p:nvPr/>
          </p:nvGrpSpPr>
          <p:grpSpPr>
            <a:xfrm>
              <a:off x="159677" y="1379714"/>
              <a:ext cx="210156" cy="211085"/>
              <a:chOff x="3250385" y="3959913"/>
              <a:chExt cx="367842" cy="366927"/>
            </a:xfrm>
          </p:grpSpPr>
          <p:sp>
            <p:nvSpPr>
              <p:cNvPr id="124" name="Oval 123">
                <a:extLst>
                  <a:ext uri="{FF2B5EF4-FFF2-40B4-BE49-F238E27FC236}">
                    <a16:creationId xmlns:a16="http://schemas.microsoft.com/office/drawing/2014/main" id="{79A2B410-AF4D-8C86-49E4-6B51EBB8B53D}"/>
                  </a:ext>
                </a:extLst>
              </p:cNvPr>
              <p:cNvSpPr/>
              <p:nvPr/>
            </p:nvSpPr>
            <p:spPr>
              <a:xfrm>
                <a:off x="3250385" y="3959913"/>
                <a:ext cx="367842" cy="366927"/>
              </a:xfrm>
              <a:prstGeom prst="ellipse">
                <a:avLst/>
              </a:prstGeom>
              <a:solidFill>
                <a:schemeClr val="accent4">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125" name="Graphic 124" descr="Female Profile with solid fill">
                <a:extLst>
                  <a:ext uri="{FF2B5EF4-FFF2-40B4-BE49-F238E27FC236}">
                    <a16:creationId xmlns:a16="http://schemas.microsoft.com/office/drawing/2014/main" id="{CC17C93A-1E39-F6D4-5970-759BAE3491B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304189" y="4006620"/>
                <a:ext cx="264759" cy="264759"/>
              </a:xfrm>
              <a:prstGeom prst="rect">
                <a:avLst/>
              </a:prstGeom>
            </p:spPr>
          </p:pic>
        </p:grpSp>
        <p:grpSp>
          <p:nvGrpSpPr>
            <p:cNvPr id="121" name="Group 120">
              <a:extLst>
                <a:ext uri="{FF2B5EF4-FFF2-40B4-BE49-F238E27FC236}">
                  <a16:creationId xmlns:a16="http://schemas.microsoft.com/office/drawing/2014/main" id="{CF7C90C0-807D-AE84-902B-B61DE9D2B2AC}"/>
                </a:ext>
              </a:extLst>
            </p:cNvPr>
            <p:cNvGrpSpPr/>
            <p:nvPr/>
          </p:nvGrpSpPr>
          <p:grpSpPr>
            <a:xfrm>
              <a:off x="159677" y="1125382"/>
              <a:ext cx="210156" cy="211085"/>
              <a:chOff x="1732873" y="4066608"/>
              <a:chExt cx="367842" cy="366927"/>
            </a:xfrm>
          </p:grpSpPr>
          <p:sp>
            <p:nvSpPr>
              <p:cNvPr id="122" name="Oval 121">
                <a:extLst>
                  <a:ext uri="{FF2B5EF4-FFF2-40B4-BE49-F238E27FC236}">
                    <a16:creationId xmlns:a16="http://schemas.microsoft.com/office/drawing/2014/main" id="{F0A51609-8636-E759-02E7-2DD045F06D77}"/>
                  </a:ext>
                </a:extLst>
              </p:cNvPr>
              <p:cNvSpPr/>
              <p:nvPr/>
            </p:nvSpPr>
            <p:spPr>
              <a:xfrm>
                <a:off x="1732873" y="4066608"/>
                <a:ext cx="367842" cy="366927"/>
              </a:xfrm>
              <a:prstGeom prst="ellipse">
                <a:avLst/>
              </a:prstGeom>
              <a:solidFill>
                <a:schemeClr val="accent5">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123" name="Graphic 122" descr="Doctor male with solid fill">
                <a:extLst>
                  <a:ext uri="{FF2B5EF4-FFF2-40B4-BE49-F238E27FC236}">
                    <a16:creationId xmlns:a16="http://schemas.microsoft.com/office/drawing/2014/main" id="{2A723F23-9C1C-2806-4E7F-9076A5A31218}"/>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794290" y="4113107"/>
                <a:ext cx="246743" cy="246743"/>
              </a:xfrm>
              <a:prstGeom prst="rect">
                <a:avLst/>
              </a:prstGeom>
            </p:spPr>
          </p:pic>
        </p:grpSp>
      </p:grpSp>
      <p:grpSp>
        <p:nvGrpSpPr>
          <p:cNvPr id="129" name="Group 128">
            <a:extLst>
              <a:ext uri="{FF2B5EF4-FFF2-40B4-BE49-F238E27FC236}">
                <a16:creationId xmlns:a16="http://schemas.microsoft.com/office/drawing/2014/main" id="{6ABF2BC9-27B2-5BD6-67B1-A4BA8A7ADA7B}"/>
              </a:ext>
            </a:extLst>
          </p:cNvPr>
          <p:cNvGrpSpPr/>
          <p:nvPr/>
        </p:nvGrpSpPr>
        <p:grpSpPr>
          <a:xfrm>
            <a:off x="196665" y="2595640"/>
            <a:ext cx="210156" cy="719749"/>
            <a:chOff x="159677" y="871050"/>
            <a:chExt cx="210156" cy="719749"/>
          </a:xfrm>
        </p:grpSpPr>
        <p:grpSp>
          <p:nvGrpSpPr>
            <p:cNvPr id="133" name="Group 132">
              <a:extLst>
                <a:ext uri="{FF2B5EF4-FFF2-40B4-BE49-F238E27FC236}">
                  <a16:creationId xmlns:a16="http://schemas.microsoft.com/office/drawing/2014/main" id="{A50AFE32-B381-AF85-8458-962E261BF45D}"/>
                </a:ext>
              </a:extLst>
            </p:cNvPr>
            <p:cNvGrpSpPr/>
            <p:nvPr/>
          </p:nvGrpSpPr>
          <p:grpSpPr>
            <a:xfrm>
              <a:off x="159677" y="871050"/>
              <a:ext cx="210156" cy="211085"/>
              <a:chOff x="2407162" y="2853786"/>
              <a:chExt cx="367842" cy="366927"/>
            </a:xfrm>
          </p:grpSpPr>
          <p:sp>
            <p:nvSpPr>
              <p:cNvPr id="140" name="Oval 139">
                <a:extLst>
                  <a:ext uri="{FF2B5EF4-FFF2-40B4-BE49-F238E27FC236}">
                    <a16:creationId xmlns:a16="http://schemas.microsoft.com/office/drawing/2014/main" id="{D4DCCF30-6377-A056-7160-514659B068E1}"/>
                  </a:ext>
                </a:extLst>
              </p:cNvPr>
              <p:cNvSpPr/>
              <p:nvPr/>
            </p:nvSpPr>
            <p:spPr>
              <a:xfrm>
                <a:off x="2407162" y="2853786"/>
                <a:ext cx="367842" cy="366927"/>
              </a:xfrm>
              <a:prstGeom prst="ellipse">
                <a:avLst/>
              </a:prstGeom>
              <a:solidFill>
                <a:schemeClr val="accent3">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141" name="Graphic 140" descr="Man with solid fill">
                <a:extLst>
                  <a:ext uri="{FF2B5EF4-FFF2-40B4-BE49-F238E27FC236}">
                    <a16:creationId xmlns:a16="http://schemas.microsoft.com/office/drawing/2014/main" id="{4CA9497A-4C0A-A06F-DE19-7736561A80AE}"/>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446260" y="2898436"/>
                <a:ext cx="289646" cy="277627"/>
              </a:xfrm>
              <a:prstGeom prst="rect">
                <a:avLst/>
              </a:prstGeom>
            </p:spPr>
          </p:pic>
        </p:grpSp>
        <p:grpSp>
          <p:nvGrpSpPr>
            <p:cNvPr id="134" name="Group 133">
              <a:extLst>
                <a:ext uri="{FF2B5EF4-FFF2-40B4-BE49-F238E27FC236}">
                  <a16:creationId xmlns:a16="http://schemas.microsoft.com/office/drawing/2014/main" id="{2B92D5CC-2735-0ABF-9AC6-DBD68DA36AEB}"/>
                </a:ext>
              </a:extLst>
            </p:cNvPr>
            <p:cNvGrpSpPr/>
            <p:nvPr/>
          </p:nvGrpSpPr>
          <p:grpSpPr>
            <a:xfrm>
              <a:off x="159677" y="1379714"/>
              <a:ext cx="210156" cy="211085"/>
              <a:chOff x="3250385" y="3959913"/>
              <a:chExt cx="367842" cy="366927"/>
            </a:xfrm>
          </p:grpSpPr>
          <p:sp>
            <p:nvSpPr>
              <p:cNvPr id="138" name="Oval 137">
                <a:extLst>
                  <a:ext uri="{FF2B5EF4-FFF2-40B4-BE49-F238E27FC236}">
                    <a16:creationId xmlns:a16="http://schemas.microsoft.com/office/drawing/2014/main" id="{6F4666D7-DF3B-3014-1730-A1D995B6DC3A}"/>
                  </a:ext>
                </a:extLst>
              </p:cNvPr>
              <p:cNvSpPr/>
              <p:nvPr/>
            </p:nvSpPr>
            <p:spPr>
              <a:xfrm>
                <a:off x="3250385" y="3959913"/>
                <a:ext cx="367842" cy="366927"/>
              </a:xfrm>
              <a:prstGeom prst="ellipse">
                <a:avLst/>
              </a:prstGeom>
              <a:solidFill>
                <a:schemeClr val="accent4">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139" name="Graphic 138" descr="Female Profile with solid fill">
                <a:extLst>
                  <a:ext uri="{FF2B5EF4-FFF2-40B4-BE49-F238E27FC236}">
                    <a16:creationId xmlns:a16="http://schemas.microsoft.com/office/drawing/2014/main" id="{00C7C1F0-F392-F268-A481-49D5955D445E}"/>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304189" y="4006620"/>
                <a:ext cx="264759" cy="264759"/>
              </a:xfrm>
              <a:prstGeom prst="rect">
                <a:avLst/>
              </a:prstGeom>
            </p:spPr>
          </p:pic>
        </p:grpSp>
        <p:grpSp>
          <p:nvGrpSpPr>
            <p:cNvPr id="135" name="Group 134">
              <a:extLst>
                <a:ext uri="{FF2B5EF4-FFF2-40B4-BE49-F238E27FC236}">
                  <a16:creationId xmlns:a16="http://schemas.microsoft.com/office/drawing/2014/main" id="{5EADAB9E-5BDE-82DF-5731-785FD46D35BE}"/>
                </a:ext>
              </a:extLst>
            </p:cNvPr>
            <p:cNvGrpSpPr/>
            <p:nvPr/>
          </p:nvGrpSpPr>
          <p:grpSpPr>
            <a:xfrm>
              <a:off x="159677" y="1125382"/>
              <a:ext cx="210156" cy="211085"/>
              <a:chOff x="1732873" y="4066608"/>
              <a:chExt cx="367842" cy="366927"/>
            </a:xfrm>
          </p:grpSpPr>
          <p:sp>
            <p:nvSpPr>
              <p:cNvPr id="136" name="Oval 135">
                <a:extLst>
                  <a:ext uri="{FF2B5EF4-FFF2-40B4-BE49-F238E27FC236}">
                    <a16:creationId xmlns:a16="http://schemas.microsoft.com/office/drawing/2014/main" id="{AD0DBF1B-8B45-71BF-C3C1-40DC0100BDB1}"/>
                  </a:ext>
                </a:extLst>
              </p:cNvPr>
              <p:cNvSpPr/>
              <p:nvPr/>
            </p:nvSpPr>
            <p:spPr>
              <a:xfrm>
                <a:off x="1732873" y="4066608"/>
                <a:ext cx="367842" cy="366927"/>
              </a:xfrm>
              <a:prstGeom prst="ellipse">
                <a:avLst/>
              </a:prstGeom>
              <a:solidFill>
                <a:schemeClr val="accent5">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137" name="Graphic 136" descr="Doctor male with solid fill">
                <a:extLst>
                  <a:ext uri="{FF2B5EF4-FFF2-40B4-BE49-F238E27FC236}">
                    <a16:creationId xmlns:a16="http://schemas.microsoft.com/office/drawing/2014/main" id="{81EC11B9-9488-51BF-38A9-799884C2EC76}"/>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794290" y="4113107"/>
                <a:ext cx="246743" cy="246743"/>
              </a:xfrm>
              <a:prstGeom prst="rect">
                <a:avLst/>
              </a:prstGeom>
            </p:spPr>
          </p:pic>
        </p:grpSp>
      </p:grpSp>
      <p:grpSp>
        <p:nvGrpSpPr>
          <p:cNvPr id="143" name="Group 142">
            <a:extLst>
              <a:ext uri="{FF2B5EF4-FFF2-40B4-BE49-F238E27FC236}">
                <a16:creationId xmlns:a16="http://schemas.microsoft.com/office/drawing/2014/main" id="{FCA346CB-84DB-0142-5172-DDBC2FA7F834}"/>
              </a:ext>
            </a:extLst>
          </p:cNvPr>
          <p:cNvGrpSpPr/>
          <p:nvPr/>
        </p:nvGrpSpPr>
        <p:grpSpPr>
          <a:xfrm>
            <a:off x="196665" y="3457935"/>
            <a:ext cx="210156" cy="719749"/>
            <a:chOff x="159677" y="871050"/>
            <a:chExt cx="210156" cy="719749"/>
          </a:xfrm>
        </p:grpSpPr>
        <p:grpSp>
          <p:nvGrpSpPr>
            <p:cNvPr id="147" name="Group 146">
              <a:extLst>
                <a:ext uri="{FF2B5EF4-FFF2-40B4-BE49-F238E27FC236}">
                  <a16:creationId xmlns:a16="http://schemas.microsoft.com/office/drawing/2014/main" id="{E673A536-09AC-2C0B-BD01-C00A1555DA03}"/>
                </a:ext>
              </a:extLst>
            </p:cNvPr>
            <p:cNvGrpSpPr/>
            <p:nvPr/>
          </p:nvGrpSpPr>
          <p:grpSpPr>
            <a:xfrm>
              <a:off x="159677" y="871050"/>
              <a:ext cx="210156" cy="211085"/>
              <a:chOff x="2407162" y="2853786"/>
              <a:chExt cx="367842" cy="366927"/>
            </a:xfrm>
          </p:grpSpPr>
          <p:sp>
            <p:nvSpPr>
              <p:cNvPr id="154" name="Oval 153">
                <a:extLst>
                  <a:ext uri="{FF2B5EF4-FFF2-40B4-BE49-F238E27FC236}">
                    <a16:creationId xmlns:a16="http://schemas.microsoft.com/office/drawing/2014/main" id="{194AEF15-3355-9E55-AD41-232A22156EEC}"/>
                  </a:ext>
                </a:extLst>
              </p:cNvPr>
              <p:cNvSpPr/>
              <p:nvPr/>
            </p:nvSpPr>
            <p:spPr>
              <a:xfrm>
                <a:off x="2407162" y="2853786"/>
                <a:ext cx="367842" cy="366927"/>
              </a:xfrm>
              <a:prstGeom prst="ellipse">
                <a:avLst/>
              </a:prstGeom>
              <a:solidFill>
                <a:schemeClr val="accent3">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155" name="Graphic 154" descr="Man with solid fill">
                <a:extLst>
                  <a:ext uri="{FF2B5EF4-FFF2-40B4-BE49-F238E27FC236}">
                    <a16:creationId xmlns:a16="http://schemas.microsoft.com/office/drawing/2014/main" id="{B2BE7DE9-6B7C-69C5-A648-3FA1DC6B656E}"/>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446260" y="2898436"/>
                <a:ext cx="289646" cy="277627"/>
              </a:xfrm>
              <a:prstGeom prst="rect">
                <a:avLst/>
              </a:prstGeom>
            </p:spPr>
          </p:pic>
        </p:grpSp>
        <p:grpSp>
          <p:nvGrpSpPr>
            <p:cNvPr id="148" name="Group 147">
              <a:extLst>
                <a:ext uri="{FF2B5EF4-FFF2-40B4-BE49-F238E27FC236}">
                  <a16:creationId xmlns:a16="http://schemas.microsoft.com/office/drawing/2014/main" id="{21B6DD68-78F7-F76F-93F2-1FF1B19F6EC9}"/>
                </a:ext>
              </a:extLst>
            </p:cNvPr>
            <p:cNvGrpSpPr/>
            <p:nvPr/>
          </p:nvGrpSpPr>
          <p:grpSpPr>
            <a:xfrm>
              <a:off x="159677" y="1379714"/>
              <a:ext cx="210156" cy="211085"/>
              <a:chOff x="3250385" y="3959913"/>
              <a:chExt cx="367842" cy="366927"/>
            </a:xfrm>
          </p:grpSpPr>
          <p:sp>
            <p:nvSpPr>
              <p:cNvPr id="152" name="Oval 151">
                <a:extLst>
                  <a:ext uri="{FF2B5EF4-FFF2-40B4-BE49-F238E27FC236}">
                    <a16:creationId xmlns:a16="http://schemas.microsoft.com/office/drawing/2014/main" id="{1328C961-3E87-6C16-6B4B-0A24466E236C}"/>
                  </a:ext>
                </a:extLst>
              </p:cNvPr>
              <p:cNvSpPr/>
              <p:nvPr/>
            </p:nvSpPr>
            <p:spPr>
              <a:xfrm>
                <a:off x="3250385" y="3959913"/>
                <a:ext cx="367842" cy="366927"/>
              </a:xfrm>
              <a:prstGeom prst="ellipse">
                <a:avLst/>
              </a:prstGeom>
              <a:solidFill>
                <a:schemeClr val="accent4">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153" name="Graphic 152" descr="Female Profile with solid fill">
                <a:extLst>
                  <a:ext uri="{FF2B5EF4-FFF2-40B4-BE49-F238E27FC236}">
                    <a16:creationId xmlns:a16="http://schemas.microsoft.com/office/drawing/2014/main" id="{4312C1C6-8C18-A6EF-3947-2B7F1AB3588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304189" y="4006620"/>
                <a:ext cx="264759" cy="264759"/>
              </a:xfrm>
              <a:prstGeom prst="rect">
                <a:avLst/>
              </a:prstGeom>
            </p:spPr>
          </p:pic>
        </p:grpSp>
        <p:grpSp>
          <p:nvGrpSpPr>
            <p:cNvPr id="149" name="Group 148">
              <a:extLst>
                <a:ext uri="{FF2B5EF4-FFF2-40B4-BE49-F238E27FC236}">
                  <a16:creationId xmlns:a16="http://schemas.microsoft.com/office/drawing/2014/main" id="{2EC68D53-3715-C9A0-13EF-0F13503BB46C}"/>
                </a:ext>
              </a:extLst>
            </p:cNvPr>
            <p:cNvGrpSpPr/>
            <p:nvPr/>
          </p:nvGrpSpPr>
          <p:grpSpPr>
            <a:xfrm>
              <a:off x="159677" y="1125382"/>
              <a:ext cx="210156" cy="211085"/>
              <a:chOff x="1732873" y="4066608"/>
              <a:chExt cx="367842" cy="366927"/>
            </a:xfrm>
          </p:grpSpPr>
          <p:sp>
            <p:nvSpPr>
              <p:cNvPr id="150" name="Oval 149">
                <a:extLst>
                  <a:ext uri="{FF2B5EF4-FFF2-40B4-BE49-F238E27FC236}">
                    <a16:creationId xmlns:a16="http://schemas.microsoft.com/office/drawing/2014/main" id="{BB923EB8-A3C9-0F99-37BA-B0DF710565A8}"/>
                  </a:ext>
                </a:extLst>
              </p:cNvPr>
              <p:cNvSpPr/>
              <p:nvPr/>
            </p:nvSpPr>
            <p:spPr>
              <a:xfrm>
                <a:off x="1732873" y="4066608"/>
                <a:ext cx="367842" cy="366927"/>
              </a:xfrm>
              <a:prstGeom prst="ellipse">
                <a:avLst/>
              </a:prstGeom>
              <a:solidFill>
                <a:schemeClr val="accent5">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151" name="Graphic 150" descr="Doctor male with solid fill">
                <a:extLst>
                  <a:ext uri="{FF2B5EF4-FFF2-40B4-BE49-F238E27FC236}">
                    <a16:creationId xmlns:a16="http://schemas.microsoft.com/office/drawing/2014/main" id="{4915C809-F16D-BBD8-4ABB-03911DAC1BCC}"/>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794290" y="4113107"/>
                <a:ext cx="246743" cy="246743"/>
              </a:xfrm>
              <a:prstGeom prst="rect">
                <a:avLst/>
              </a:prstGeom>
            </p:spPr>
          </p:pic>
        </p:grpSp>
      </p:grpSp>
      <p:grpSp>
        <p:nvGrpSpPr>
          <p:cNvPr id="157" name="Group 156">
            <a:extLst>
              <a:ext uri="{FF2B5EF4-FFF2-40B4-BE49-F238E27FC236}">
                <a16:creationId xmlns:a16="http://schemas.microsoft.com/office/drawing/2014/main" id="{F67F0315-5C2D-F655-5151-A3C6ADE393C5}"/>
              </a:ext>
            </a:extLst>
          </p:cNvPr>
          <p:cNvGrpSpPr/>
          <p:nvPr/>
        </p:nvGrpSpPr>
        <p:grpSpPr>
          <a:xfrm>
            <a:off x="196665" y="4320232"/>
            <a:ext cx="210156" cy="719749"/>
            <a:chOff x="159677" y="871050"/>
            <a:chExt cx="210156" cy="719749"/>
          </a:xfrm>
        </p:grpSpPr>
        <p:grpSp>
          <p:nvGrpSpPr>
            <p:cNvPr id="161" name="Group 160">
              <a:extLst>
                <a:ext uri="{FF2B5EF4-FFF2-40B4-BE49-F238E27FC236}">
                  <a16:creationId xmlns:a16="http://schemas.microsoft.com/office/drawing/2014/main" id="{90AE09EC-7858-4188-49ED-06DACFCA44ED}"/>
                </a:ext>
              </a:extLst>
            </p:cNvPr>
            <p:cNvGrpSpPr/>
            <p:nvPr/>
          </p:nvGrpSpPr>
          <p:grpSpPr>
            <a:xfrm>
              <a:off x="159677" y="871050"/>
              <a:ext cx="210156" cy="211085"/>
              <a:chOff x="2407162" y="2853786"/>
              <a:chExt cx="367842" cy="366927"/>
            </a:xfrm>
          </p:grpSpPr>
          <p:sp>
            <p:nvSpPr>
              <p:cNvPr id="168" name="Oval 167">
                <a:extLst>
                  <a:ext uri="{FF2B5EF4-FFF2-40B4-BE49-F238E27FC236}">
                    <a16:creationId xmlns:a16="http://schemas.microsoft.com/office/drawing/2014/main" id="{54F66AC5-326B-3254-9B47-471BCDA3D6B9}"/>
                  </a:ext>
                </a:extLst>
              </p:cNvPr>
              <p:cNvSpPr/>
              <p:nvPr/>
            </p:nvSpPr>
            <p:spPr>
              <a:xfrm>
                <a:off x="2407162" y="2853786"/>
                <a:ext cx="367842" cy="366927"/>
              </a:xfrm>
              <a:prstGeom prst="ellipse">
                <a:avLst/>
              </a:prstGeom>
              <a:solidFill>
                <a:schemeClr val="accent3">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169" name="Graphic 168" descr="Man with solid fill">
                <a:extLst>
                  <a:ext uri="{FF2B5EF4-FFF2-40B4-BE49-F238E27FC236}">
                    <a16:creationId xmlns:a16="http://schemas.microsoft.com/office/drawing/2014/main" id="{3968F4FD-6E49-1653-D2AA-82B45E4F6197}"/>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446260" y="2898436"/>
                <a:ext cx="289646" cy="277627"/>
              </a:xfrm>
              <a:prstGeom prst="rect">
                <a:avLst/>
              </a:prstGeom>
            </p:spPr>
          </p:pic>
        </p:grpSp>
        <p:grpSp>
          <p:nvGrpSpPr>
            <p:cNvPr id="162" name="Group 161">
              <a:extLst>
                <a:ext uri="{FF2B5EF4-FFF2-40B4-BE49-F238E27FC236}">
                  <a16:creationId xmlns:a16="http://schemas.microsoft.com/office/drawing/2014/main" id="{AC1BDDA5-8752-CBB8-9E06-68756D221590}"/>
                </a:ext>
              </a:extLst>
            </p:cNvPr>
            <p:cNvGrpSpPr/>
            <p:nvPr/>
          </p:nvGrpSpPr>
          <p:grpSpPr>
            <a:xfrm>
              <a:off x="159677" y="1379714"/>
              <a:ext cx="210156" cy="211085"/>
              <a:chOff x="3250385" y="3959913"/>
              <a:chExt cx="367842" cy="366927"/>
            </a:xfrm>
          </p:grpSpPr>
          <p:sp>
            <p:nvSpPr>
              <p:cNvPr id="166" name="Oval 165">
                <a:extLst>
                  <a:ext uri="{FF2B5EF4-FFF2-40B4-BE49-F238E27FC236}">
                    <a16:creationId xmlns:a16="http://schemas.microsoft.com/office/drawing/2014/main" id="{EC8D3A96-BE82-D164-D518-50CAE5FF6E60}"/>
                  </a:ext>
                </a:extLst>
              </p:cNvPr>
              <p:cNvSpPr/>
              <p:nvPr/>
            </p:nvSpPr>
            <p:spPr>
              <a:xfrm>
                <a:off x="3250385" y="3959913"/>
                <a:ext cx="367842" cy="366927"/>
              </a:xfrm>
              <a:prstGeom prst="ellipse">
                <a:avLst/>
              </a:prstGeom>
              <a:solidFill>
                <a:schemeClr val="accent4">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167" name="Graphic 166" descr="Female Profile with solid fill">
                <a:extLst>
                  <a:ext uri="{FF2B5EF4-FFF2-40B4-BE49-F238E27FC236}">
                    <a16:creationId xmlns:a16="http://schemas.microsoft.com/office/drawing/2014/main" id="{E1501540-4957-3228-C599-0D065CEBECE4}"/>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304189" y="4006620"/>
                <a:ext cx="264759" cy="264759"/>
              </a:xfrm>
              <a:prstGeom prst="rect">
                <a:avLst/>
              </a:prstGeom>
            </p:spPr>
          </p:pic>
        </p:grpSp>
        <p:grpSp>
          <p:nvGrpSpPr>
            <p:cNvPr id="163" name="Group 162">
              <a:extLst>
                <a:ext uri="{FF2B5EF4-FFF2-40B4-BE49-F238E27FC236}">
                  <a16:creationId xmlns:a16="http://schemas.microsoft.com/office/drawing/2014/main" id="{111565E8-AE4B-DAD0-8350-EB58AF19612E}"/>
                </a:ext>
              </a:extLst>
            </p:cNvPr>
            <p:cNvGrpSpPr/>
            <p:nvPr/>
          </p:nvGrpSpPr>
          <p:grpSpPr>
            <a:xfrm>
              <a:off x="159677" y="1125382"/>
              <a:ext cx="210156" cy="211085"/>
              <a:chOff x="1732873" y="4066608"/>
              <a:chExt cx="367842" cy="366927"/>
            </a:xfrm>
          </p:grpSpPr>
          <p:sp>
            <p:nvSpPr>
              <p:cNvPr id="164" name="Oval 163">
                <a:extLst>
                  <a:ext uri="{FF2B5EF4-FFF2-40B4-BE49-F238E27FC236}">
                    <a16:creationId xmlns:a16="http://schemas.microsoft.com/office/drawing/2014/main" id="{5DE55DF2-3F84-90B9-18B2-237D89C54B86}"/>
                  </a:ext>
                </a:extLst>
              </p:cNvPr>
              <p:cNvSpPr/>
              <p:nvPr/>
            </p:nvSpPr>
            <p:spPr>
              <a:xfrm>
                <a:off x="1732873" y="4066608"/>
                <a:ext cx="367842" cy="366927"/>
              </a:xfrm>
              <a:prstGeom prst="ellipse">
                <a:avLst/>
              </a:prstGeom>
              <a:solidFill>
                <a:schemeClr val="accent5">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165" name="Graphic 164" descr="Doctor male with solid fill">
                <a:extLst>
                  <a:ext uri="{FF2B5EF4-FFF2-40B4-BE49-F238E27FC236}">
                    <a16:creationId xmlns:a16="http://schemas.microsoft.com/office/drawing/2014/main" id="{B249CD46-A921-3613-AC62-C74CCBE0C856}"/>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794290" y="4113107"/>
                <a:ext cx="246743" cy="246743"/>
              </a:xfrm>
              <a:prstGeom prst="rect">
                <a:avLst/>
              </a:prstGeom>
            </p:spPr>
          </p:pic>
        </p:grpSp>
      </p:grpSp>
      <p:sp>
        <p:nvSpPr>
          <p:cNvPr id="170" name="Rectangle 169">
            <a:extLst>
              <a:ext uri="{FF2B5EF4-FFF2-40B4-BE49-F238E27FC236}">
                <a16:creationId xmlns:a16="http://schemas.microsoft.com/office/drawing/2014/main" id="{446AA428-0F2C-28C1-5ED9-52CB9BB4C18F}"/>
              </a:ext>
            </a:extLst>
          </p:cNvPr>
          <p:cNvSpPr/>
          <p:nvPr/>
        </p:nvSpPr>
        <p:spPr>
          <a:xfrm>
            <a:off x="142875" y="816813"/>
            <a:ext cx="8858252" cy="807056"/>
          </a:xfrm>
          <a:prstGeom prst="rect">
            <a:avLst/>
          </a:prstGeom>
          <a:noFill/>
          <a:ln w="12700" cap="flat">
            <a:solidFill>
              <a:schemeClr val="accent6"/>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71" name="Rectangle 170">
            <a:extLst>
              <a:ext uri="{FF2B5EF4-FFF2-40B4-BE49-F238E27FC236}">
                <a16:creationId xmlns:a16="http://schemas.microsoft.com/office/drawing/2014/main" id="{6A2DAB3E-CBA8-410D-C0FE-528F96F37B5F}"/>
              </a:ext>
            </a:extLst>
          </p:cNvPr>
          <p:cNvSpPr/>
          <p:nvPr/>
        </p:nvSpPr>
        <p:spPr>
          <a:xfrm>
            <a:off x="142875" y="1674037"/>
            <a:ext cx="8858252" cy="807056"/>
          </a:xfrm>
          <a:prstGeom prst="rect">
            <a:avLst/>
          </a:prstGeom>
          <a:noFill/>
          <a:ln w="12700" cap="flat">
            <a:solidFill>
              <a:schemeClr val="accent6"/>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72" name="Rectangle 171">
            <a:extLst>
              <a:ext uri="{FF2B5EF4-FFF2-40B4-BE49-F238E27FC236}">
                <a16:creationId xmlns:a16="http://schemas.microsoft.com/office/drawing/2014/main" id="{953F0CCA-C383-8878-A6FD-C0459E029CC0}"/>
              </a:ext>
            </a:extLst>
          </p:cNvPr>
          <p:cNvSpPr/>
          <p:nvPr/>
        </p:nvSpPr>
        <p:spPr>
          <a:xfrm>
            <a:off x="142873" y="2544167"/>
            <a:ext cx="8858252" cy="807056"/>
          </a:xfrm>
          <a:prstGeom prst="rect">
            <a:avLst/>
          </a:prstGeom>
          <a:noFill/>
          <a:ln w="12700" cap="flat">
            <a:solidFill>
              <a:schemeClr val="accent6"/>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73" name="Rectangle 172">
            <a:extLst>
              <a:ext uri="{FF2B5EF4-FFF2-40B4-BE49-F238E27FC236}">
                <a16:creationId xmlns:a16="http://schemas.microsoft.com/office/drawing/2014/main" id="{56E6E47A-CD40-320B-0396-939F2B5B0CF3}"/>
              </a:ext>
            </a:extLst>
          </p:cNvPr>
          <p:cNvSpPr/>
          <p:nvPr/>
        </p:nvSpPr>
        <p:spPr>
          <a:xfrm>
            <a:off x="142875" y="3406462"/>
            <a:ext cx="8858252" cy="807056"/>
          </a:xfrm>
          <a:prstGeom prst="rect">
            <a:avLst/>
          </a:prstGeom>
          <a:noFill/>
          <a:ln w="12700" cap="flat">
            <a:solidFill>
              <a:schemeClr val="accent6"/>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74" name="Rectangle 173">
            <a:extLst>
              <a:ext uri="{FF2B5EF4-FFF2-40B4-BE49-F238E27FC236}">
                <a16:creationId xmlns:a16="http://schemas.microsoft.com/office/drawing/2014/main" id="{7FE42771-FAE5-CCA3-A6E7-8F92E5FCF9E5}"/>
              </a:ext>
            </a:extLst>
          </p:cNvPr>
          <p:cNvSpPr/>
          <p:nvPr/>
        </p:nvSpPr>
        <p:spPr>
          <a:xfrm>
            <a:off x="142873" y="4266121"/>
            <a:ext cx="8858252" cy="807056"/>
          </a:xfrm>
          <a:prstGeom prst="rect">
            <a:avLst/>
          </a:prstGeom>
          <a:noFill/>
          <a:ln w="12700" cap="flat">
            <a:solidFill>
              <a:schemeClr val="accent6"/>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75" name="Rectangle 174">
            <a:extLst>
              <a:ext uri="{FF2B5EF4-FFF2-40B4-BE49-F238E27FC236}">
                <a16:creationId xmlns:a16="http://schemas.microsoft.com/office/drawing/2014/main" id="{0D6B9DDF-22E3-80C3-4EFC-5C6F342D103B}"/>
              </a:ext>
            </a:extLst>
          </p:cNvPr>
          <p:cNvSpPr/>
          <p:nvPr/>
        </p:nvSpPr>
        <p:spPr>
          <a:xfrm>
            <a:off x="3872755" y="824520"/>
            <a:ext cx="1957310" cy="794278"/>
          </a:xfrm>
          <a:prstGeom prst="rect">
            <a:avLst/>
          </a:prstGeom>
          <a:solidFill>
            <a:schemeClr val="accent6"/>
          </a:solidFill>
          <a:ln>
            <a:noFill/>
          </a:ln>
        </p:spPr>
        <p:style>
          <a:lnRef idx="2">
            <a:schemeClr val="lt1">
              <a:hueOff val="0"/>
              <a:satOff val="0"/>
              <a:lumOff val="0"/>
              <a:alphaOff val="0"/>
            </a:schemeClr>
          </a:lnRef>
          <a:fillRef idx="1">
            <a:schemeClr val="accent6">
              <a:alpha val="90000"/>
              <a:hueOff val="0"/>
              <a:satOff val="0"/>
              <a:lumOff val="0"/>
              <a:alphaOff val="-20000"/>
            </a:schemeClr>
          </a:fillRef>
          <a:effectRef idx="0">
            <a:schemeClr val="accent6">
              <a:alpha val="90000"/>
              <a:hueOff val="0"/>
              <a:satOff val="0"/>
              <a:lumOff val="0"/>
              <a:alphaOff val="-20000"/>
            </a:schemeClr>
          </a:effectRef>
          <a:fontRef idx="minor">
            <a:schemeClr val="lt1"/>
          </a:fontRef>
        </p:style>
        <p:txBody>
          <a:bodyPr spcFirstLastPara="0" vert="horz" wrap="square" lIns="114021" tIns="114021" rIns="114021" bIns="114021" numCol="1" spcCol="1270" anchor="ctr" anchorCtr="0">
            <a:noAutofit/>
          </a:bodyPr>
          <a:lstStyle/>
          <a:p>
            <a:pPr marL="0" lvl="0" indent="0" algn="ctr" defTabSz="622300">
              <a:lnSpc>
                <a:spcPct val="90000"/>
              </a:lnSpc>
              <a:spcBef>
                <a:spcPct val="0"/>
              </a:spcBef>
              <a:spcAft>
                <a:spcPct val="35000"/>
              </a:spcAft>
              <a:buNone/>
            </a:pPr>
            <a:r>
              <a:rPr lang="en-GB" sz="800" kern="1200">
                <a:solidFill>
                  <a:schemeClr val="bg1"/>
                </a:solidFill>
                <a:latin typeface="Arial" panose="020B0604020202020204" pitchFamily="34" charset="0"/>
                <a:cs typeface="Arial" panose="020B0604020202020204" pitchFamily="34" charset="0"/>
                <a:sym typeface="Helvetica Neue Medium"/>
              </a:rPr>
              <a:t>Collaborative</a:t>
            </a:r>
          </a:p>
          <a:p>
            <a:pPr marL="0" lvl="0" indent="0" algn="l" defTabSz="622300">
              <a:lnSpc>
                <a:spcPct val="90000"/>
              </a:lnSpc>
              <a:spcBef>
                <a:spcPct val="0"/>
              </a:spcBef>
              <a:spcAft>
                <a:spcPct val="35000"/>
              </a:spcAft>
              <a:buNone/>
            </a:pPr>
            <a:r>
              <a:rPr lang="en-GB" sz="800" b="0" kern="1200">
                <a:solidFill>
                  <a:schemeClr val="bg1"/>
                </a:solidFill>
                <a:latin typeface="Arial" panose="020B0604020202020204" pitchFamily="34" charset="0"/>
                <a:cs typeface="Arial" panose="020B0604020202020204" pitchFamily="34" charset="0"/>
                <a:sym typeface="Helvetica Neue Medium"/>
              </a:rPr>
              <a:t>Working together as a health board, by actively engaging clinicians and patients, and maintaining a strong focus on national, regional and local partnerships</a:t>
            </a:r>
          </a:p>
        </p:txBody>
      </p:sp>
      <p:sp>
        <p:nvSpPr>
          <p:cNvPr id="176" name="Rectangle 175">
            <a:extLst>
              <a:ext uri="{FF2B5EF4-FFF2-40B4-BE49-F238E27FC236}">
                <a16:creationId xmlns:a16="http://schemas.microsoft.com/office/drawing/2014/main" id="{9C78ED80-887E-EEBF-0419-5468B05BE984}"/>
              </a:ext>
            </a:extLst>
          </p:cNvPr>
          <p:cNvSpPr/>
          <p:nvPr/>
        </p:nvSpPr>
        <p:spPr>
          <a:xfrm>
            <a:off x="3872755" y="1678928"/>
            <a:ext cx="1957310" cy="787604"/>
          </a:xfrm>
          <a:prstGeom prst="rect">
            <a:avLst/>
          </a:prstGeom>
          <a:solidFill>
            <a:schemeClr val="accent6"/>
          </a:solidFill>
          <a:ln>
            <a:noFill/>
          </a:ln>
        </p:spPr>
        <p:style>
          <a:lnRef idx="2">
            <a:schemeClr val="lt1">
              <a:hueOff val="0"/>
              <a:satOff val="0"/>
              <a:lumOff val="0"/>
              <a:alphaOff val="0"/>
            </a:schemeClr>
          </a:lnRef>
          <a:fillRef idx="1">
            <a:schemeClr val="accent6">
              <a:alpha val="90000"/>
              <a:hueOff val="0"/>
              <a:satOff val="0"/>
              <a:lumOff val="0"/>
              <a:alphaOff val="-20000"/>
            </a:schemeClr>
          </a:fillRef>
          <a:effectRef idx="0">
            <a:schemeClr val="accent6">
              <a:alpha val="90000"/>
              <a:hueOff val="0"/>
              <a:satOff val="0"/>
              <a:lumOff val="0"/>
              <a:alphaOff val="-20000"/>
            </a:schemeClr>
          </a:effectRef>
          <a:fontRef idx="minor">
            <a:schemeClr val="lt1"/>
          </a:fontRef>
        </p:style>
        <p:txBody>
          <a:bodyPr spcFirstLastPara="0" vert="horz" wrap="square" lIns="114021" tIns="114021" rIns="114021" bIns="114021" numCol="1" spcCol="1270" anchor="ctr" anchorCtr="0">
            <a:noAutofit/>
          </a:bodyPr>
          <a:lstStyle/>
          <a:p>
            <a:pPr marL="0" lvl="0" indent="0" algn="ctr" defTabSz="622300">
              <a:lnSpc>
                <a:spcPct val="90000"/>
              </a:lnSpc>
              <a:spcBef>
                <a:spcPct val="0"/>
              </a:spcBef>
              <a:spcAft>
                <a:spcPct val="35000"/>
              </a:spcAft>
              <a:buNone/>
            </a:pPr>
            <a:r>
              <a:rPr lang="en-GB" sz="800" kern="1200">
                <a:solidFill>
                  <a:schemeClr val="bg1"/>
                </a:solidFill>
                <a:latin typeface="Arial" panose="020B0604020202020204" pitchFamily="34" charset="0"/>
                <a:cs typeface="Arial" panose="020B0604020202020204" pitchFamily="34" charset="0"/>
                <a:sym typeface="Helvetica Neue Medium"/>
              </a:rPr>
              <a:t>Innovative</a:t>
            </a:r>
          </a:p>
          <a:p>
            <a:pPr marL="0" lvl="0" indent="0" algn="l" defTabSz="622300">
              <a:lnSpc>
                <a:spcPct val="90000"/>
              </a:lnSpc>
              <a:spcBef>
                <a:spcPct val="0"/>
              </a:spcBef>
              <a:spcAft>
                <a:spcPct val="35000"/>
              </a:spcAft>
              <a:buNone/>
            </a:pPr>
            <a:r>
              <a:rPr lang="en-GB" sz="800" b="0" kern="1200">
                <a:solidFill>
                  <a:schemeClr val="bg1"/>
                </a:solidFill>
                <a:latin typeface="Arial" panose="020B0604020202020204" pitchFamily="34" charset="0"/>
                <a:cs typeface="Arial" panose="020B0604020202020204" pitchFamily="34" charset="0"/>
                <a:sym typeface="Helvetica Neue Medium"/>
              </a:rPr>
              <a:t>Realising benefits through embracing creative approaches to deliver high-quality, efficient and value-driven solutions</a:t>
            </a:r>
          </a:p>
        </p:txBody>
      </p:sp>
      <p:sp>
        <p:nvSpPr>
          <p:cNvPr id="177" name="Rectangle 176">
            <a:extLst>
              <a:ext uri="{FF2B5EF4-FFF2-40B4-BE49-F238E27FC236}">
                <a16:creationId xmlns:a16="http://schemas.microsoft.com/office/drawing/2014/main" id="{1D95CCE7-90CC-87E8-07A5-7323367C1817}"/>
              </a:ext>
            </a:extLst>
          </p:cNvPr>
          <p:cNvSpPr/>
          <p:nvPr/>
        </p:nvSpPr>
        <p:spPr>
          <a:xfrm>
            <a:off x="3872755" y="2545888"/>
            <a:ext cx="1957310" cy="803306"/>
          </a:xfrm>
          <a:prstGeom prst="rect">
            <a:avLst/>
          </a:prstGeom>
          <a:solidFill>
            <a:schemeClr val="accent6"/>
          </a:solidFill>
          <a:ln>
            <a:noFill/>
          </a:ln>
        </p:spPr>
        <p:style>
          <a:lnRef idx="2">
            <a:schemeClr val="lt1">
              <a:hueOff val="0"/>
              <a:satOff val="0"/>
              <a:lumOff val="0"/>
              <a:alphaOff val="0"/>
            </a:schemeClr>
          </a:lnRef>
          <a:fillRef idx="1">
            <a:schemeClr val="accent6">
              <a:alpha val="90000"/>
              <a:hueOff val="0"/>
              <a:satOff val="0"/>
              <a:lumOff val="0"/>
              <a:alphaOff val="-20000"/>
            </a:schemeClr>
          </a:fillRef>
          <a:effectRef idx="0">
            <a:schemeClr val="accent6">
              <a:alpha val="90000"/>
              <a:hueOff val="0"/>
              <a:satOff val="0"/>
              <a:lumOff val="0"/>
              <a:alphaOff val="-20000"/>
            </a:schemeClr>
          </a:effectRef>
          <a:fontRef idx="minor">
            <a:schemeClr val="lt1"/>
          </a:fontRef>
        </p:style>
        <p:txBody>
          <a:bodyPr spcFirstLastPara="0" vert="horz" wrap="square" lIns="114021" tIns="114021" rIns="114021" bIns="114021" numCol="1" spcCol="1270" anchor="ctr" anchorCtr="0">
            <a:noAutofit/>
          </a:bodyPr>
          <a:lstStyle/>
          <a:p>
            <a:pPr marL="0" lvl="0" indent="0" algn="ctr" defTabSz="622300">
              <a:lnSpc>
                <a:spcPct val="90000"/>
              </a:lnSpc>
              <a:spcBef>
                <a:spcPct val="0"/>
              </a:spcBef>
              <a:spcAft>
                <a:spcPct val="35000"/>
              </a:spcAft>
              <a:buNone/>
            </a:pPr>
            <a:r>
              <a:rPr lang="en-GB" sz="800" kern="1200">
                <a:solidFill>
                  <a:schemeClr val="bg1"/>
                </a:solidFill>
                <a:latin typeface="Arial" panose="020B0604020202020204" pitchFamily="34" charset="0"/>
                <a:cs typeface="Arial" panose="020B0604020202020204" pitchFamily="34" charset="0"/>
                <a:sym typeface="Helvetica Neue Medium"/>
              </a:rPr>
              <a:t>Inclusive</a:t>
            </a:r>
          </a:p>
          <a:p>
            <a:pPr marL="0" lvl="0" indent="0" algn="l" defTabSz="622300">
              <a:lnSpc>
                <a:spcPct val="90000"/>
              </a:lnSpc>
              <a:spcBef>
                <a:spcPct val="0"/>
              </a:spcBef>
              <a:spcAft>
                <a:spcPct val="35000"/>
              </a:spcAft>
              <a:buNone/>
            </a:pPr>
            <a:r>
              <a:rPr lang="en-GB" sz="800" b="0" kern="1200">
                <a:solidFill>
                  <a:schemeClr val="bg1"/>
                </a:solidFill>
                <a:latin typeface="Arial" panose="020B0604020202020204" pitchFamily="34" charset="0"/>
                <a:cs typeface="Arial" panose="020B0604020202020204" pitchFamily="34" charset="0"/>
                <a:sym typeface="Helvetica Neue Medium"/>
              </a:rPr>
              <a:t>Building solutions with everybody's needs and skills in mind, maintaining intuitive design, digital inclusion and accessibility as fundamental components of our digital philosophy</a:t>
            </a:r>
          </a:p>
        </p:txBody>
      </p:sp>
      <p:sp>
        <p:nvSpPr>
          <p:cNvPr id="178" name="Rectangle 177">
            <a:extLst>
              <a:ext uri="{FF2B5EF4-FFF2-40B4-BE49-F238E27FC236}">
                <a16:creationId xmlns:a16="http://schemas.microsoft.com/office/drawing/2014/main" id="{9CA40DDE-FD69-0C02-E87C-D9ADD9514107}"/>
              </a:ext>
            </a:extLst>
          </p:cNvPr>
          <p:cNvSpPr/>
          <p:nvPr/>
        </p:nvSpPr>
        <p:spPr>
          <a:xfrm>
            <a:off x="3872755" y="3408466"/>
            <a:ext cx="1957310" cy="805052"/>
          </a:xfrm>
          <a:prstGeom prst="rect">
            <a:avLst/>
          </a:prstGeom>
          <a:solidFill>
            <a:schemeClr val="accent6"/>
          </a:solidFill>
          <a:ln>
            <a:noFill/>
          </a:ln>
        </p:spPr>
        <p:style>
          <a:lnRef idx="2">
            <a:schemeClr val="lt1">
              <a:hueOff val="0"/>
              <a:satOff val="0"/>
              <a:lumOff val="0"/>
              <a:alphaOff val="0"/>
            </a:schemeClr>
          </a:lnRef>
          <a:fillRef idx="1">
            <a:schemeClr val="accent6">
              <a:alpha val="90000"/>
              <a:hueOff val="0"/>
              <a:satOff val="0"/>
              <a:lumOff val="0"/>
              <a:alphaOff val="-20000"/>
            </a:schemeClr>
          </a:fillRef>
          <a:effectRef idx="0">
            <a:schemeClr val="accent6">
              <a:alpha val="90000"/>
              <a:hueOff val="0"/>
              <a:satOff val="0"/>
              <a:lumOff val="0"/>
              <a:alphaOff val="-20000"/>
            </a:schemeClr>
          </a:effectRef>
          <a:fontRef idx="minor">
            <a:schemeClr val="lt1"/>
          </a:fontRef>
        </p:style>
        <p:txBody>
          <a:bodyPr spcFirstLastPara="0" vert="horz" wrap="square" lIns="114021" tIns="114021" rIns="114021" bIns="114021" numCol="1" spcCol="1270" anchor="ctr" anchorCtr="0">
            <a:noAutofit/>
          </a:bodyPr>
          <a:lstStyle/>
          <a:p>
            <a:pPr marL="0" lvl="0" indent="0" algn="ctr" defTabSz="622300">
              <a:lnSpc>
                <a:spcPct val="90000"/>
              </a:lnSpc>
              <a:spcBef>
                <a:spcPct val="0"/>
              </a:spcBef>
              <a:spcAft>
                <a:spcPct val="35000"/>
              </a:spcAft>
              <a:buNone/>
            </a:pPr>
            <a:r>
              <a:rPr lang="en-GB" sz="800" kern="1200">
                <a:solidFill>
                  <a:schemeClr val="bg1"/>
                </a:solidFill>
                <a:latin typeface="Arial" panose="020B0604020202020204" pitchFamily="34" charset="0"/>
                <a:cs typeface="Arial" panose="020B0604020202020204" pitchFamily="34" charset="0"/>
                <a:sym typeface="Helvetica Neue Medium"/>
              </a:rPr>
              <a:t>Flexible</a:t>
            </a:r>
          </a:p>
          <a:p>
            <a:pPr lvl="0" algn="l" defTabSz="622300">
              <a:lnSpc>
                <a:spcPct val="90000"/>
              </a:lnSpc>
              <a:spcBef>
                <a:spcPct val="0"/>
              </a:spcBef>
              <a:spcAft>
                <a:spcPct val="35000"/>
              </a:spcAft>
            </a:pPr>
            <a:r>
              <a:rPr lang="en-GB" sz="800" b="0" kern="1200">
                <a:solidFill>
                  <a:schemeClr val="bg1"/>
                </a:solidFill>
                <a:latin typeface="Arial" panose="020B0604020202020204" pitchFamily="34" charset="0"/>
                <a:cs typeface="Arial" panose="020B0604020202020204" pitchFamily="34" charset="0"/>
                <a:sym typeface="Helvetica Neue Medium"/>
              </a:rPr>
              <a:t>Focusing on crafting fewer, yet improved and adaptable, systems which are agile in their response to national and local circumstances, embracing new opportunities whilst maintaining a best practice service</a:t>
            </a:r>
          </a:p>
        </p:txBody>
      </p:sp>
      <p:sp>
        <p:nvSpPr>
          <p:cNvPr id="179" name="Rectangle 178">
            <a:extLst>
              <a:ext uri="{FF2B5EF4-FFF2-40B4-BE49-F238E27FC236}">
                <a16:creationId xmlns:a16="http://schemas.microsoft.com/office/drawing/2014/main" id="{A9D50C55-98FE-9B34-9FE4-891E6A970543}"/>
              </a:ext>
            </a:extLst>
          </p:cNvPr>
          <p:cNvSpPr/>
          <p:nvPr/>
        </p:nvSpPr>
        <p:spPr>
          <a:xfrm>
            <a:off x="3872755" y="4262160"/>
            <a:ext cx="1957310" cy="807057"/>
          </a:xfrm>
          <a:prstGeom prst="rect">
            <a:avLst/>
          </a:prstGeom>
          <a:solidFill>
            <a:schemeClr val="accent6"/>
          </a:solidFill>
          <a:ln>
            <a:noFill/>
          </a:ln>
        </p:spPr>
        <p:style>
          <a:lnRef idx="2">
            <a:schemeClr val="lt1">
              <a:hueOff val="0"/>
              <a:satOff val="0"/>
              <a:lumOff val="0"/>
              <a:alphaOff val="0"/>
            </a:schemeClr>
          </a:lnRef>
          <a:fillRef idx="1">
            <a:schemeClr val="accent6">
              <a:alpha val="90000"/>
              <a:hueOff val="0"/>
              <a:satOff val="0"/>
              <a:lumOff val="0"/>
              <a:alphaOff val="-20000"/>
            </a:schemeClr>
          </a:fillRef>
          <a:effectRef idx="0">
            <a:schemeClr val="accent6">
              <a:alpha val="90000"/>
              <a:hueOff val="0"/>
              <a:satOff val="0"/>
              <a:lumOff val="0"/>
              <a:alphaOff val="-20000"/>
            </a:schemeClr>
          </a:effectRef>
          <a:fontRef idx="minor">
            <a:schemeClr val="lt1"/>
          </a:fontRef>
        </p:style>
        <p:txBody>
          <a:bodyPr spcFirstLastPara="0" vert="horz" wrap="square" lIns="114021" tIns="114021" rIns="114021" bIns="114021" numCol="1" spcCol="1270" anchor="ctr" anchorCtr="0">
            <a:noAutofit/>
          </a:bodyPr>
          <a:lstStyle/>
          <a:p>
            <a:pPr marL="0" lvl="0" indent="0" algn="ctr" defTabSz="622300">
              <a:lnSpc>
                <a:spcPct val="90000"/>
              </a:lnSpc>
              <a:spcBef>
                <a:spcPct val="0"/>
              </a:spcBef>
              <a:spcAft>
                <a:spcPct val="35000"/>
              </a:spcAft>
              <a:buNone/>
            </a:pPr>
            <a:r>
              <a:rPr lang="en-GB" sz="800" kern="1200">
                <a:solidFill>
                  <a:schemeClr val="bg1"/>
                </a:solidFill>
                <a:latin typeface="Arial" panose="020B0604020202020204" pitchFamily="34" charset="0"/>
                <a:cs typeface="Arial" panose="020B0604020202020204" pitchFamily="34" charset="0"/>
                <a:sym typeface="Helvetica Neue Medium"/>
              </a:rPr>
              <a:t>Sustainable</a:t>
            </a:r>
          </a:p>
          <a:p>
            <a:pPr marL="0" lvl="0" indent="0" algn="l" defTabSz="622300">
              <a:lnSpc>
                <a:spcPct val="90000"/>
              </a:lnSpc>
              <a:spcBef>
                <a:spcPct val="0"/>
              </a:spcBef>
              <a:spcAft>
                <a:spcPct val="35000"/>
              </a:spcAft>
              <a:buNone/>
            </a:pPr>
            <a:r>
              <a:rPr lang="en-GB" sz="800" b="0" kern="1200">
                <a:solidFill>
                  <a:schemeClr val="bg1"/>
                </a:solidFill>
                <a:latin typeface="Arial" panose="020B0604020202020204" pitchFamily="34" charset="0"/>
                <a:cs typeface="Arial" panose="020B0604020202020204" pitchFamily="34" charset="0"/>
                <a:sym typeface="Helvetica Neue Medium"/>
              </a:rPr>
              <a:t>Delivering secure, resilient and achievable solutions to ensure lasting impact of initiatives and financially sustainable use of resources</a:t>
            </a:r>
          </a:p>
        </p:txBody>
      </p:sp>
      <p:grpSp>
        <p:nvGrpSpPr>
          <p:cNvPr id="181" name="Group 180">
            <a:extLst>
              <a:ext uri="{FF2B5EF4-FFF2-40B4-BE49-F238E27FC236}">
                <a16:creationId xmlns:a16="http://schemas.microsoft.com/office/drawing/2014/main" id="{D7BF7455-95E1-2BE7-7778-9459A5A5A162}"/>
              </a:ext>
            </a:extLst>
          </p:cNvPr>
          <p:cNvGrpSpPr/>
          <p:nvPr/>
        </p:nvGrpSpPr>
        <p:grpSpPr>
          <a:xfrm>
            <a:off x="5906323" y="866949"/>
            <a:ext cx="210156" cy="719749"/>
            <a:chOff x="159677" y="871050"/>
            <a:chExt cx="210156" cy="719749"/>
          </a:xfrm>
        </p:grpSpPr>
        <p:grpSp>
          <p:nvGrpSpPr>
            <p:cNvPr id="185" name="Group 184">
              <a:extLst>
                <a:ext uri="{FF2B5EF4-FFF2-40B4-BE49-F238E27FC236}">
                  <a16:creationId xmlns:a16="http://schemas.microsoft.com/office/drawing/2014/main" id="{6A36AFCE-3F4B-9BD9-6E08-7F86BCCFC3E1}"/>
                </a:ext>
              </a:extLst>
            </p:cNvPr>
            <p:cNvGrpSpPr/>
            <p:nvPr/>
          </p:nvGrpSpPr>
          <p:grpSpPr>
            <a:xfrm>
              <a:off x="159677" y="871050"/>
              <a:ext cx="210156" cy="211085"/>
              <a:chOff x="2407162" y="2853786"/>
              <a:chExt cx="367842" cy="366927"/>
            </a:xfrm>
          </p:grpSpPr>
          <p:sp>
            <p:nvSpPr>
              <p:cNvPr id="192" name="Oval 191">
                <a:extLst>
                  <a:ext uri="{FF2B5EF4-FFF2-40B4-BE49-F238E27FC236}">
                    <a16:creationId xmlns:a16="http://schemas.microsoft.com/office/drawing/2014/main" id="{D5F240D2-71ED-0734-E187-13FDA8ABB479}"/>
                  </a:ext>
                </a:extLst>
              </p:cNvPr>
              <p:cNvSpPr/>
              <p:nvPr/>
            </p:nvSpPr>
            <p:spPr>
              <a:xfrm>
                <a:off x="2407162" y="2853786"/>
                <a:ext cx="367842" cy="366927"/>
              </a:xfrm>
              <a:prstGeom prst="ellipse">
                <a:avLst/>
              </a:prstGeom>
              <a:solidFill>
                <a:schemeClr val="accent3">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193" name="Graphic 192" descr="Man with solid fill">
                <a:extLst>
                  <a:ext uri="{FF2B5EF4-FFF2-40B4-BE49-F238E27FC236}">
                    <a16:creationId xmlns:a16="http://schemas.microsoft.com/office/drawing/2014/main" id="{26DC05BD-E423-528D-8EC3-AEAC43C63AF2}"/>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446260" y="2898436"/>
                <a:ext cx="289646" cy="277627"/>
              </a:xfrm>
              <a:prstGeom prst="rect">
                <a:avLst/>
              </a:prstGeom>
            </p:spPr>
          </p:pic>
        </p:grpSp>
        <p:grpSp>
          <p:nvGrpSpPr>
            <p:cNvPr id="186" name="Group 185">
              <a:extLst>
                <a:ext uri="{FF2B5EF4-FFF2-40B4-BE49-F238E27FC236}">
                  <a16:creationId xmlns:a16="http://schemas.microsoft.com/office/drawing/2014/main" id="{8D3E641C-94F3-FF75-97F0-BE2B1C80E3E9}"/>
                </a:ext>
              </a:extLst>
            </p:cNvPr>
            <p:cNvGrpSpPr/>
            <p:nvPr/>
          </p:nvGrpSpPr>
          <p:grpSpPr>
            <a:xfrm>
              <a:off x="159677" y="1379714"/>
              <a:ext cx="210156" cy="211085"/>
              <a:chOff x="3250385" y="3959913"/>
              <a:chExt cx="367842" cy="366927"/>
            </a:xfrm>
          </p:grpSpPr>
          <p:sp>
            <p:nvSpPr>
              <p:cNvPr id="190" name="Oval 189">
                <a:extLst>
                  <a:ext uri="{FF2B5EF4-FFF2-40B4-BE49-F238E27FC236}">
                    <a16:creationId xmlns:a16="http://schemas.microsoft.com/office/drawing/2014/main" id="{3531B458-0E53-550B-5803-E8EA86FEE8C2}"/>
                  </a:ext>
                </a:extLst>
              </p:cNvPr>
              <p:cNvSpPr/>
              <p:nvPr/>
            </p:nvSpPr>
            <p:spPr>
              <a:xfrm>
                <a:off x="3250385" y="3959913"/>
                <a:ext cx="367842" cy="366927"/>
              </a:xfrm>
              <a:prstGeom prst="ellipse">
                <a:avLst/>
              </a:prstGeom>
              <a:solidFill>
                <a:schemeClr val="accent4">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191" name="Graphic 190" descr="Female Profile with solid fill">
                <a:extLst>
                  <a:ext uri="{FF2B5EF4-FFF2-40B4-BE49-F238E27FC236}">
                    <a16:creationId xmlns:a16="http://schemas.microsoft.com/office/drawing/2014/main" id="{848FFDE8-A8F0-D032-3B6D-2D03F11D2ADF}"/>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304189" y="4006620"/>
                <a:ext cx="264759" cy="264759"/>
              </a:xfrm>
              <a:prstGeom prst="rect">
                <a:avLst/>
              </a:prstGeom>
            </p:spPr>
          </p:pic>
        </p:grpSp>
        <p:grpSp>
          <p:nvGrpSpPr>
            <p:cNvPr id="187" name="Group 186">
              <a:extLst>
                <a:ext uri="{FF2B5EF4-FFF2-40B4-BE49-F238E27FC236}">
                  <a16:creationId xmlns:a16="http://schemas.microsoft.com/office/drawing/2014/main" id="{B32C475F-D005-72DE-1395-88A57F8EC258}"/>
                </a:ext>
              </a:extLst>
            </p:cNvPr>
            <p:cNvGrpSpPr/>
            <p:nvPr/>
          </p:nvGrpSpPr>
          <p:grpSpPr>
            <a:xfrm>
              <a:off x="159677" y="1125382"/>
              <a:ext cx="210156" cy="211085"/>
              <a:chOff x="1732873" y="4066608"/>
              <a:chExt cx="367842" cy="366927"/>
            </a:xfrm>
          </p:grpSpPr>
          <p:sp>
            <p:nvSpPr>
              <p:cNvPr id="188" name="Oval 187">
                <a:extLst>
                  <a:ext uri="{FF2B5EF4-FFF2-40B4-BE49-F238E27FC236}">
                    <a16:creationId xmlns:a16="http://schemas.microsoft.com/office/drawing/2014/main" id="{67B75B5B-3CBE-D638-2862-2CEF9CD365B4}"/>
                  </a:ext>
                </a:extLst>
              </p:cNvPr>
              <p:cNvSpPr/>
              <p:nvPr/>
            </p:nvSpPr>
            <p:spPr>
              <a:xfrm>
                <a:off x="1732873" y="4066608"/>
                <a:ext cx="367842" cy="366927"/>
              </a:xfrm>
              <a:prstGeom prst="ellipse">
                <a:avLst/>
              </a:prstGeom>
              <a:solidFill>
                <a:schemeClr val="accent5">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189" name="Graphic 188" descr="Doctor male with solid fill">
                <a:extLst>
                  <a:ext uri="{FF2B5EF4-FFF2-40B4-BE49-F238E27FC236}">
                    <a16:creationId xmlns:a16="http://schemas.microsoft.com/office/drawing/2014/main" id="{D7646DF0-DF15-C7A6-20DF-9E4744E7D669}"/>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794290" y="4113107"/>
                <a:ext cx="246743" cy="246743"/>
              </a:xfrm>
              <a:prstGeom prst="rect">
                <a:avLst/>
              </a:prstGeom>
            </p:spPr>
          </p:pic>
        </p:grpSp>
      </p:grpSp>
      <p:sp>
        <p:nvSpPr>
          <p:cNvPr id="182" name="TextBox 181">
            <a:extLst>
              <a:ext uri="{FF2B5EF4-FFF2-40B4-BE49-F238E27FC236}">
                <a16:creationId xmlns:a16="http://schemas.microsoft.com/office/drawing/2014/main" id="{FEDE7BD4-8809-B8B1-B5F2-7B419A2F8A15}"/>
              </a:ext>
            </a:extLst>
          </p:cNvPr>
          <p:cNvSpPr txBox="1"/>
          <p:nvPr/>
        </p:nvSpPr>
        <p:spPr>
          <a:xfrm>
            <a:off x="6138955" y="849080"/>
            <a:ext cx="2673845"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Intuitive tools make it eas</a:t>
            </a:r>
            <a:r>
              <a:rPr lang="en-GB" sz="800">
                <a:solidFill>
                  <a:srgbClr val="1F355E"/>
                </a:solidFill>
                <a:latin typeface="Arial" panose="020B0604020202020204" pitchFamily="34" charset="0"/>
                <a:cs typeface="Arial" panose="020B0604020202020204" pitchFamily="34" charset="0"/>
              </a:rPr>
              <a:t>y to book my appointment </a:t>
            </a:r>
            <a:endPar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183" name="TextBox 182">
            <a:extLst>
              <a:ext uri="{FF2B5EF4-FFF2-40B4-BE49-F238E27FC236}">
                <a16:creationId xmlns:a16="http://schemas.microsoft.com/office/drawing/2014/main" id="{AEFAE700-7F83-E99F-CE3A-084C4C41D2AD}"/>
              </a:ext>
            </a:extLst>
          </p:cNvPr>
          <p:cNvSpPr txBox="1"/>
          <p:nvPr/>
        </p:nvSpPr>
        <p:spPr>
          <a:xfrm>
            <a:off x="6138955" y="1100103"/>
            <a:ext cx="2718338"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a:solidFill>
                  <a:srgbClr val="1F355E"/>
                </a:solidFill>
                <a:latin typeface="Arial" panose="020B0604020202020204" pitchFamily="34" charset="0"/>
                <a:cs typeface="Arial" panose="020B0604020202020204" pitchFamily="34" charset="0"/>
              </a:rPr>
              <a:t>Digital colleagues work with me to solve problems  </a:t>
            </a:r>
            <a:endPar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184" name="TextBox 183">
            <a:extLst>
              <a:ext uri="{FF2B5EF4-FFF2-40B4-BE49-F238E27FC236}">
                <a16:creationId xmlns:a16="http://schemas.microsoft.com/office/drawing/2014/main" id="{3EB09CC0-72ED-0280-EC85-13CDE0AEC022}"/>
              </a:ext>
            </a:extLst>
          </p:cNvPr>
          <p:cNvSpPr txBox="1"/>
          <p:nvPr/>
        </p:nvSpPr>
        <p:spPr>
          <a:xfrm>
            <a:off x="6138955" y="1351127"/>
            <a:ext cx="2620056"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a:solidFill>
                  <a:srgbClr val="1F355E"/>
                </a:solidFill>
                <a:latin typeface="Arial" panose="020B0604020202020204" pitchFamily="34" charset="0"/>
                <a:cs typeface="Arial" panose="020B0604020202020204" pitchFamily="34" charset="0"/>
              </a:rPr>
              <a:t>Co-production with users is standard practice </a:t>
            </a:r>
            <a:endPar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grpSp>
        <p:nvGrpSpPr>
          <p:cNvPr id="195" name="Group 194">
            <a:extLst>
              <a:ext uri="{FF2B5EF4-FFF2-40B4-BE49-F238E27FC236}">
                <a16:creationId xmlns:a16="http://schemas.microsoft.com/office/drawing/2014/main" id="{56C06092-D671-B64A-627C-13A2E5516B3A}"/>
              </a:ext>
            </a:extLst>
          </p:cNvPr>
          <p:cNvGrpSpPr/>
          <p:nvPr/>
        </p:nvGrpSpPr>
        <p:grpSpPr>
          <a:xfrm>
            <a:off x="5906323" y="1729244"/>
            <a:ext cx="210156" cy="719749"/>
            <a:chOff x="159677" y="871050"/>
            <a:chExt cx="210156" cy="719749"/>
          </a:xfrm>
        </p:grpSpPr>
        <p:grpSp>
          <p:nvGrpSpPr>
            <p:cNvPr id="199" name="Group 198">
              <a:extLst>
                <a:ext uri="{FF2B5EF4-FFF2-40B4-BE49-F238E27FC236}">
                  <a16:creationId xmlns:a16="http://schemas.microsoft.com/office/drawing/2014/main" id="{CC51AC28-ACD6-5014-6FF7-2EBFB4C5490F}"/>
                </a:ext>
              </a:extLst>
            </p:cNvPr>
            <p:cNvGrpSpPr/>
            <p:nvPr/>
          </p:nvGrpSpPr>
          <p:grpSpPr>
            <a:xfrm>
              <a:off x="159677" y="871050"/>
              <a:ext cx="210156" cy="211085"/>
              <a:chOff x="2407162" y="2853786"/>
              <a:chExt cx="367842" cy="366927"/>
            </a:xfrm>
          </p:grpSpPr>
          <p:sp>
            <p:nvSpPr>
              <p:cNvPr id="206" name="Oval 205">
                <a:extLst>
                  <a:ext uri="{FF2B5EF4-FFF2-40B4-BE49-F238E27FC236}">
                    <a16:creationId xmlns:a16="http://schemas.microsoft.com/office/drawing/2014/main" id="{D3A06D86-2AC0-18E5-EC37-97F237DE9809}"/>
                  </a:ext>
                </a:extLst>
              </p:cNvPr>
              <p:cNvSpPr/>
              <p:nvPr/>
            </p:nvSpPr>
            <p:spPr>
              <a:xfrm>
                <a:off x="2407162" y="2853786"/>
                <a:ext cx="367842" cy="366927"/>
              </a:xfrm>
              <a:prstGeom prst="ellipse">
                <a:avLst/>
              </a:prstGeom>
              <a:solidFill>
                <a:schemeClr val="accent3">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207" name="Graphic 206" descr="Man with solid fill">
                <a:extLst>
                  <a:ext uri="{FF2B5EF4-FFF2-40B4-BE49-F238E27FC236}">
                    <a16:creationId xmlns:a16="http://schemas.microsoft.com/office/drawing/2014/main" id="{9AEFF10A-35D2-DE04-47D5-636E1DCA66FE}"/>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446260" y="2898436"/>
                <a:ext cx="289646" cy="277627"/>
              </a:xfrm>
              <a:prstGeom prst="rect">
                <a:avLst/>
              </a:prstGeom>
            </p:spPr>
          </p:pic>
        </p:grpSp>
        <p:grpSp>
          <p:nvGrpSpPr>
            <p:cNvPr id="200" name="Group 199">
              <a:extLst>
                <a:ext uri="{FF2B5EF4-FFF2-40B4-BE49-F238E27FC236}">
                  <a16:creationId xmlns:a16="http://schemas.microsoft.com/office/drawing/2014/main" id="{CB8F2466-0B5E-2A8A-8F85-2D9304053533}"/>
                </a:ext>
              </a:extLst>
            </p:cNvPr>
            <p:cNvGrpSpPr/>
            <p:nvPr/>
          </p:nvGrpSpPr>
          <p:grpSpPr>
            <a:xfrm>
              <a:off x="159677" y="1379714"/>
              <a:ext cx="210156" cy="211085"/>
              <a:chOff x="3250385" y="3959913"/>
              <a:chExt cx="367842" cy="366927"/>
            </a:xfrm>
          </p:grpSpPr>
          <p:sp>
            <p:nvSpPr>
              <p:cNvPr id="204" name="Oval 203">
                <a:extLst>
                  <a:ext uri="{FF2B5EF4-FFF2-40B4-BE49-F238E27FC236}">
                    <a16:creationId xmlns:a16="http://schemas.microsoft.com/office/drawing/2014/main" id="{E82B6511-CFD5-027C-783C-6F5AF2DF2595}"/>
                  </a:ext>
                </a:extLst>
              </p:cNvPr>
              <p:cNvSpPr/>
              <p:nvPr/>
            </p:nvSpPr>
            <p:spPr>
              <a:xfrm>
                <a:off x="3250385" y="3959913"/>
                <a:ext cx="367842" cy="366927"/>
              </a:xfrm>
              <a:prstGeom prst="ellipse">
                <a:avLst/>
              </a:prstGeom>
              <a:solidFill>
                <a:schemeClr val="accent4">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205" name="Graphic 204" descr="Female Profile with solid fill">
                <a:extLst>
                  <a:ext uri="{FF2B5EF4-FFF2-40B4-BE49-F238E27FC236}">
                    <a16:creationId xmlns:a16="http://schemas.microsoft.com/office/drawing/2014/main" id="{6FA23168-83C9-CFAF-D57F-A1D9F00A9670}"/>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304189" y="4006620"/>
                <a:ext cx="264759" cy="264759"/>
              </a:xfrm>
              <a:prstGeom prst="rect">
                <a:avLst/>
              </a:prstGeom>
            </p:spPr>
          </p:pic>
        </p:grpSp>
        <p:grpSp>
          <p:nvGrpSpPr>
            <p:cNvPr id="201" name="Group 200">
              <a:extLst>
                <a:ext uri="{FF2B5EF4-FFF2-40B4-BE49-F238E27FC236}">
                  <a16:creationId xmlns:a16="http://schemas.microsoft.com/office/drawing/2014/main" id="{18A5560C-749B-9A03-2E76-D805B183E370}"/>
                </a:ext>
              </a:extLst>
            </p:cNvPr>
            <p:cNvGrpSpPr/>
            <p:nvPr/>
          </p:nvGrpSpPr>
          <p:grpSpPr>
            <a:xfrm>
              <a:off x="159677" y="1125382"/>
              <a:ext cx="210156" cy="211085"/>
              <a:chOff x="1732873" y="4066608"/>
              <a:chExt cx="367842" cy="366927"/>
            </a:xfrm>
          </p:grpSpPr>
          <p:sp>
            <p:nvSpPr>
              <p:cNvPr id="202" name="Oval 201">
                <a:extLst>
                  <a:ext uri="{FF2B5EF4-FFF2-40B4-BE49-F238E27FC236}">
                    <a16:creationId xmlns:a16="http://schemas.microsoft.com/office/drawing/2014/main" id="{404A26C3-162A-4721-46D0-848A1A51A761}"/>
                  </a:ext>
                </a:extLst>
              </p:cNvPr>
              <p:cNvSpPr/>
              <p:nvPr/>
            </p:nvSpPr>
            <p:spPr>
              <a:xfrm>
                <a:off x="1732873" y="4066608"/>
                <a:ext cx="367842" cy="366927"/>
              </a:xfrm>
              <a:prstGeom prst="ellipse">
                <a:avLst/>
              </a:prstGeom>
              <a:solidFill>
                <a:schemeClr val="accent5">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203" name="Graphic 202" descr="Doctor male with solid fill">
                <a:extLst>
                  <a:ext uri="{FF2B5EF4-FFF2-40B4-BE49-F238E27FC236}">
                    <a16:creationId xmlns:a16="http://schemas.microsoft.com/office/drawing/2014/main" id="{3F051A11-AF92-3F04-AF41-447AB00D9851}"/>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794290" y="4113107"/>
                <a:ext cx="246743" cy="246743"/>
              </a:xfrm>
              <a:prstGeom prst="rect">
                <a:avLst/>
              </a:prstGeom>
            </p:spPr>
          </p:pic>
        </p:grpSp>
      </p:grpSp>
      <p:grpSp>
        <p:nvGrpSpPr>
          <p:cNvPr id="209" name="Group 208">
            <a:extLst>
              <a:ext uri="{FF2B5EF4-FFF2-40B4-BE49-F238E27FC236}">
                <a16:creationId xmlns:a16="http://schemas.microsoft.com/office/drawing/2014/main" id="{CB1390C9-CA8A-21A5-B812-B38B029B92E7}"/>
              </a:ext>
            </a:extLst>
          </p:cNvPr>
          <p:cNvGrpSpPr/>
          <p:nvPr/>
        </p:nvGrpSpPr>
        <p:grpSpPr>
          <a:xfrm>
            <a:off x="5906323" y="2591539"/>
            <a:ext cx="210156" cy="719749"/>
            <a:chOff x="159677" y="871050"/>
            <a:chExt cx="210156" cy="719749"/>
          </a:xfrm>
        </p:grpSpPr>
        <p:grpSp>
          <p:nvGrpSpPr>
            <p:cNvPr id="213" name="Group 212">
              <a:extLst>
                <a:ext uri="{FF2B5EF4-FFF2-40B4-BE49-F238E27FC236}">
                  <a16:creationId xmlns:a16="http://schemas.microsoft.com/office/drawing/2014/main" id="{A0E20EE8-20C4-DF1C-F264-FAF3FCF26E57}"/>
                </a:ext>
              </a:extLst>
            </p:cNvPr>
            <p:cNvGrpSpPr/>
            <p:nvPr/>
          </p:nvGrpSpPr>
          <p:grpSpPr>
            <a:xfrm>
              <a:off x="159677" y="871050"/>
              <a:ext cx="210156" cy="211085"/>
              <a:chOff x="2407162" y="2853786"/>
              <a:chExt cx="367842" cy="366927"/>
            </a:xfrm>
          </p:grpSpPr>
          <p:sp>
            <p:nvSpPr>
              <p:cNvPr id="220" name="Oval 219">
                <a:extLst>
                  <a:ext uri="{FF2B5EF4-FFF2-40B4-BE49-F238E27FC236}">
                    <a16:creationId xmlns:a16="http://schemas.microsoft.com/office/drawing/2014/main" id="{4BD10F37-C238-46F5-5C67-8717E625D3D9}"/>
                  </a:ext>
                </a:extLst>
              </p:cNvPr>
              <p:cNvSpPr/>
              <p:nvPr/>
            </p:nvSpPr>
            <p:spPr>
              <a:xfrm>
                <a:off x="2407162" y="2853786"/>
                <a:ext cx="367842" cy="366927"/>
              </a:xfrm>
              <a:prstGeom prst="ellipse">
                <a:avLst/>
              </a:prstGeom>
              <a:solidFill>
                <a:schemeClr val="accent3">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221" name="Graphic 220" descr="Man with solid fill">
                <a:extLst>
                  <a:ext uri="{FF2B5EF4-FFF2-40B4-BE49-F238E27FC236}">
                    <a16:creationId xmlns:a16="http://schemas.microsoft.com/office/drawing/2014/main" id="{DB65047D-6A2F-D62E-B0F8-8D53B932B84F}"/>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446260" y="2898436"/>
                <a:ext cx="289646" cy="277627"/>
              </a:xfrm>
              <a:prstGeom prst="rect">
                <a:avLst/>
              </a:prstGeom>
            </p:spPr>
          </p:pic>
        </p:grpSp>
        <p:grpSp>
          <p:nvGrpSpPr>
            <p:cNvPr id="214" name="Group 213">
              <a:extLst>
                <a:ext uri="{FF2B5EF4-FFF2-40B4-BE49-F238E27FC236}">
                  <a16:creationId xmlns:a16="http://schemas.microsoft.com/office/drawing/2014/main" id="{E858A2CB-A783-9937-3066-A0EC166222DD}"/>
                </a:ext>
              </a:extLst>
            </p:cNvPr>
            <p:cNvGrpSpPr/>
            <p:nvPr/>
          </p:nvGrpSpPr>
          <p:grpSpPr>
            <a:xfrm>
              <a:off x="159677" y="1379714"/>
              <a:ext cx="210156" cy="211085"/>
              <a:chOff x="3250385" y="3959913"/>
              <a:chExt cx="367842" cy="366927"/>
            </a:xfrm>
          </p:grpSpPr>
          <p:sp>
            <p:nvSpPr>
              <p:cNvPr id="218" name="Oval 217">
                <a:extLst>
                  <a:ext uri="{FF2B5EF4-FFF2-40B4-BE49-F238E27FC236}">
                    <a16:creationId xmlns:a16="http://schemas.microsoft.com/office/drawing/2014/main" id="{E0F8E5CD-62E6-8370-39AE-721F33A789F4}"/>
                  </a:ext>
                </a:extLst>
              </p:cNvPr>
              <p:cNvSpPr/>
              <p:nvPr/>
            </p:nvSpPr>
            <p:spPr>
              <a:xfrm>
                <a:off x="3250385" y="3959913"/>
                <a:ext cx="367842" cy="366927"/>
              </a:xfrm>
              <a:prstGeom prst="ellipse">
                <a:avLst/>
              </a:prstGeom>
              <a:solidFill>
                <a:schemeClr val="accent4">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219" name="Graphic 218" descr="Female Profile with solid fill">
                <a:extLst>
                  <a:ext uri="{FF2B5EF4-FFF2-40B4-BE49-F238E27FC236}">
                    <a16:creationId xmlns:a16="http://schemas.microsoft.com/office/drawing/2014/main" id="{1FF27DB4-660C-01FB-84AC-28CD009260DF}"/>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304189" y="4006620"/>
                <a:ext cx="264759" cy="264759"/>
              </a:xfrm>
              <a:prstGeom prst="rect">
                <a:avLst/>
              </a:prstGeom>
            </p:spPr>
          </p:pic>
        </p:grpSp>
        <p:grpSp>
          <p:nvGrpSpPr>
            <p:cNvPr id="215" name="Group 214">
              <a:extLst>
                <a:ext uri="{FF2B5EF4-FFF2-40B4-BE49-F238E27FC236}">
                  <a16:creationId xmlns:a16="http://schemas.microsoft.com/office/drawing/2014/main" id="{97CDE17D-BBFA-FF40-37B9-4816D7277419}"/>
                </a:ext>
              </a:extLst>
            </p:cNvPr>
            <p:cNvGrpSpPr/>
            <p:nvPr/>
          </p:nvGrpSpPr>
          <p:grpSpPr>
            <a:xfrm>
              <a:off x="159677" y="1125382"/>
              <a:ext cx="210156" cy="211085"/>
              <a:chOff x="1732873" y="4066608"/>
              <a:chExt cx="367842" cy="366927"/>
            </a:xfrm>
          </p:grpSpPr>
          <p:sp>
            <p:nvSpPr>
              <p:cNvPr id="216" name="Oval 215">
                <a:extLst>
                  <a:ext uri="{FF2B5EF4-FFF2-40B4-BE49-F238E27FC236}">
                    <a16:creationId xmlns:a16="http://schemas.microsoft.com/office/drawing/2014/main" id="{F7A7B439-31E5-A670-A061-9A55944BC17E}"/>
                  </a:ext>
                </a:extLst>
              </p:cNvPr>
              <p:cNvSpPr/>
              <p:nvPr/>
            </p:nvSpPr>
            <p:spPr>
              <a:xfrm>
                <a:off x="1732873" y="4066608"/>
                <a:ext cx="367842" cy="366927"/>
              </a:xfrm>
              <a:prstGeom prst="ellipse">
                <a:avLst/>
              </a:prstGeom>
              <a:solidFill>
                <a:schemeClr val="accent5">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217" name="Graphic 216" descr="Doctor male with solid fill">
                <a:extLst>
                  <a:ext uri="{FF2B5EF4-FFF2-40B4-BE49-F238E27FC236}">
                    <a16:creationId xmlns:a16="http://schemas.microsoft.com/office/drawing/2014/main" id="{D29764D3-8927-8640-19CD-42D58E905C06}"/>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794290" y="4113107"/>
                <a:ext cx="246743" cy="246743"/>
              </a:xfrm>
              <a:prstGeom prst="rect">
                <a:avLst/>
              </a:prstGeom>
            </p:spPr>
          </p:pic>
        </p:grpSp>
      </p:grpSp>
      <p:grpSp>
        <p:nvGrpSpPr>
          <p:cNvPr id="223" name="Group 222">
            <a:extLst>
              <a:ext uri="{FF2B5EF4-FFF2-40B4-BE49-F238E27FC236}">
                <a16:creationId xmlns:a16="http://schemas.microsoft.com/office/drawing/2014/main" id="{E4D0ED0A-F599-7952-9123-F31A925CC52C}"/>
              </a:ext>
            </a:extLst>
          </p:cNvPr>
          <p:cNvGrpSpPr/>
          <p:nvPr/>
        </p:nvGrpSpPr>
        <p:grpSpPr>
          <a:xfrm>
            <a:off x="5906323" y="3453834"/>
            <a:ext cx="210156" cy="719749"/>
            <a:chOff x="159677" y="871050"/>
            <a:chExt cx="210156" cy="719749"/>
          </a:xfrm>
        </p:grpSpPr>
        <p:grpSp>
          <p:nvGrpSpPr>
            <p:cNvPr id="227" name="Group 226">
              <a:extLst>
                <a:ext uri="{FF2B5EF4-FFF2-40B4-BE49-F238E27FC236}">
                  <a16:creationId xmlns:a16="http://schemas.microsoft.com/office/drawing/2014/main" id="{3C909202-56FD-C23C-AFC3-C0F3A9F0A0FF}"/>
                </a:ext>
              </a:extLst>
            </p:cNvPr>
            <p:cNvGrpSpPr/>
            <p:nvPr/>
          </p:nvGrpSpPr>
          <p:grpSpPr>
            <a:xfrm>
              <a:off x="159677" y="871050"/>
              <a:ext cx="210156" cy="211085"/>
              <a:chOff x="2407162" y="2853786"/>
              <a:chExt cx="367842" cy="366927"/>
            </a:xfrm>
          </p:grpSpPr>
          <p:sp>
            <p:nvSpPr>
              <p:cNvPr id="234" name="Oval 233">
                <a:extLst>
                  <a:ext uri="{FF2B5EF4-FFF2-40B4-BE49-F238E27FC236}">
                    <a16:creationId xmlns:a16="http://schemas.microsoft.com/office/drawing/2014/main" id="{F2D99181-C8E2-84F5-F7AD-A81D432537D0}"/>
                  </a:ext>
                </a:extLst>
              </p:cNvPr>
              <p:cNvSpPr/>
              <p:nvPr/>
            </p:nvSpPr>
            <p:spPr>
              <a:xfrm>
                <a:off x="2407162" y="2853786"/>
                <a:ext cx="367842" cy="366927"/>
              </a:xfrm>
              <a:prstGeom prst="ellipse">
                <a:avLst/>
              </a:prstGeom>
              <a:solidFill>
                <a:schemeClr val="accent3">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235" name="Graphic 234" descr="Man with solid fill">
                <a:extLst>
                  <a:ext uri="{FF2B5EF4-FFF2-40B4-BE49-F238E27FC236}">
                    <a16:creationId xmlns:a16="http://schemas.microsoft.com/office/drawing/2014/main" id="{8FADB051-F454-5565-492F-B6C302EAC3D5}"/>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446260" y="2898436"/>
                <a:ext cx="289646" cy="277627"/>
              </a:xfrm>
              <a:prstGeom prst="rect">
                <a:avLst/>
              </a:prstGeom>
            </p:spPr>
          </p:pic>
        </p:grpSp>
        <p:grpSp>
          <p:nvGrpSpPr>
            <p:cNvPr id="228" name="Group 227">
              <a:extLst>
                <a:ext uri="{FF2B5EF4-FFF2-40B4-BE49-F238E27FC236}">
                  <a16:creationId xmlns:a16="http://schemas.microsoft.com/office/drawing/2014/main" id="{1A48C938-B8C8-2954-6CBF-C3D985B8FFC2}"/>
                </a:ext>
              </a:extLst>
            </p:cNvPr>
            <p:cNvGrpSpPr/>
            <p:nvPr/>
          </p:nvGrpSpPr>
          <p:grpSpPr>
            <a:xfrm>
              <a:off x="159677" y="1379714"/>
              <a:ext cx="210156" cy="211085"/>
              <a:chOff x="3250385" y="3959913"/>
              <a:chExt cx="367842" cy="366927"/>
            </a:xfrm>
          </p:grpSpPr>
          <p:sp>
            <p:nvSpPr>
              <p:cNvPr id="232" name="Oval 231">
                <a:extLst>
                  <a:ext uri="{FF2B5EF4-FFF2-40B4-BE49-F238E27FC236}">
                    <a16:creationId xmlns:a16="http://schemas.microsoft.com/office/drawing/2014/main" id="{2D9EAF62-9422-B9BE-125F-54DF90940496}"/>
                  </a:ext>
                </a:extLst>
              </p:cNvPr>
              <p:cNvSpPr/>
              <p:nvPr/>
            </p:nvSpPr>
            <p:spPr>
              <a:xfrm>
                <a:off x="3250385" y="3959913"/>
                <a:ext cx="367842" cy="366927"/>
              </a:xfrm>
              <a:prstGeom prst="ellipse">
                <a:avLst/>
              </a:prstGeom>
              <a:solidFill>
                <a:schemeClr val="accent4">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233" name="Graphic 232" descr="Female Profile with solid fill">
                <a:extLst>
                  <a:ext uri="{FF2B5EF4-FFF2-40B4-BE49-F238E27FC236}">
                    <a16:creationId xmlns:a16="http://schemas.microsoft.com/office/drawing/2014/main" id="{0233632B-D08D-DD02-3B12-11DC139214F0}"/>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304189" y="4006620"/>
                <a:ext cx="264759" cy="264759"/>
              </a:xfrm>
              <a:prstGeom prst="rect">
                <a:avLst/>
              </a:prstGeom>
            </p:spPr>
          </p:pic>
        </p:grpSp>
        <p:grpSp>
          <p:nvGrpSpPr>
            <p:cNvPr id="229" name="Group 228">
              <a:extLst>
                <a:ext uri="{FF2B5EF4-FFF2-40B4-BE49-F238E27FC236}">
                  <a16:creationId xmlns:a16="http://schemas.microsoft.com/office/drawing/2014/main" id="{334B0A1E-6D14-29D0-7387-74F5B8CF6EC5}"/>
                </a:ext>
              </a:extLst>
            </p:cNvPr>
            <p:cNvGrpSpPr/>
            <p:nvPr/>
          </p:nvGrpSpPr>
          <p:grpSpPr>
            <a:xfrm>
              <a:off x="159677" y="1125382"/>
              <a:ext cx="210156" cy="211085"/>
              <a:chOff x="1732873" y="4066608"/>
              <a:chExt cx="367842" cy="366927"/>
            </a:xfrm>
          </p:grpSpPr>
          <p:sp>
            <p:nvSpPr>
              <p:cNvPr id="230" name="Oval 229">
                <a:extLst>
                  <a:ext uri="{FF2B5EF4-FFF2-40B4-BE49-F238E27FC236}">
                    <a16:creationId xmlns:a16="http://schemas.microsoft.com/office/drawing/2014/main" id="{D4C27B9E-1647-425F-E07E-F93F89AE3990}"/>
                  </a:ext>
                </a:extLst>
              </p:cNvPr>
              <p:cNvSpPr/>
              <p:nvPr/>
            </p:nvSpPr>
            <p:spPr>
              <a:xfrm>
                <a:off x="1732873" y="4066608"/>
                <a:ext cx="367842" cy="366927"/>
              </a:xfrm>
              <a:prstGeom prst="ellipse">
                <a:avLst/>
              </a:prstGeom>
              <a:solidFill>
                <a:schemeClr val="accent5">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231" name="Graphic 230" descr="Doctor male with solid fill">
                <a:extLst>
                  <a:ext uri="{FF2B5EF4-FFF2-40B4-BE49-F238E27FC236}">
                    <a16:creationId xmlns:a16="http://schemas.microsoft.com/office/drawing/2014/main" id="{1ED7ED27-E850-248C-6802-36E0F06E61F8}"/>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794290" y="4113107"/>
                <a:ext cx="246743" cy="246743"/>
              </a:xfrm>
              <a:prstGeom prst="rect">
                <a:avLst/>
              </a:prstGeom>
            </p:spPr>
          </p:pic>
        </p:grpSp>
      </p:grpSp>
      <p:grpSp>
        <p:nvGrpSpPr>
          <p:cNvPr id="237" name="Group 236">
            <a:extLst>
              <a:ext uri="{FF2B5EF4-FFF2-40B4-BE49-F238E27FC236}">
                <a16:creationId xmlns:a16="http://schemas.microsoft.com/office/drawing/2014/main" id="{1A3CDDCB-B532-E8D2-0F12-CDB41CB6B5D9}"/>
              </a:ext>
            </a:extLst>
          </p:cNvPr>
          <p:cNvGrpSpPr/>
          <p:nvPr/>
        </p:nvGrpSpPr>
        <p:grpSpPr>
          <a:xfrm>
            <a:off x="5906323" y="4316131"/>
            <a:ext cx="210156" cy="719749"/>
            <a:chOff x="159677" y="871050"/>
            <a:chExt cx="210156" cy="719749"/>
          </a:xfrm>
        </p:grpSpPr>
        <p:grpSp>
          <p:nvGrpSpPr>
            <p:cNvPr id="241" name="Group 240">
              <a:extLst>
                <a:ext uri="{FF2B5EF4-FFF2-40B4-BE49-F238E27FC236}">
                  <a16:creationId xmlns:a16="http://schemas.microsoft.com/office/drawing/2014/main" id="{B74AF630-211E-732E-EE2A-EDC9F548E167}"/>
                </a:ext>
              </a:extLst>
            </p:cNvPr>
            <p:cNvGrpSpPr/>
            <p:nvPr/>
          </p:nvGrpSpPr>
          <p:grpSpPr>
            <a:xfrm>
              <a:off x="159677" y="871050"/>
              <a:ext cx="210156" cy="211085"/>
              <a:chOff x="2407162" y="2853786"/>
              <a:chExt cx="367842" cy="366927"/>
            </a:xfrm>
          </p:grpSpPr>
          <p:sp>
            <p:nvSpPr>
              <p:cNvPr id="248" name="Oval 247">
                <a:extLst>
                  <a:ext uri="{FF2B5EF4-FFF2-40B4-BE49-F238E27FC236}">
                    <a16:creationId xmlns:a16="http://schemas.microsoft.com/office/drawing/2014/main" id="{C14F1A4C-77F6-8498-A5D2-C8386AF01A28}"/>
                  </a:ext>
                </a:extLst>
              </p:cNvPr>
              <p:cNvSpPr/>
              <p:nvPr/>
            </p:nvSpPr>
            <p:spPr>
              <a:xfrm>
                <a:off x="2407162" y="2853786"/>
                <a:ext cx="367842" cy="366927"/>
              </a:xfrm>
              <a:prstGeom prst="ellipse">
                <a:avLst/>
              </a:prstGeom>
              <a:solidFill>
                <a:schemeClr val="accent3">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249" name="Graphic 248" descr="Man with solid fill">
                <a:extLst>
                  <a:ext uri="{FF2B5EF4-FFF2-40B4-BE49-F238E27FC236}">
                    <a16:creationId xmlns:a16="http://schemas.microsoft.com/office/drawing/2014/main" id="{21243522-F3ED-0B3F-95EF-07986AE4CF3F}"/>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446260" y="2898436"/>
                <a:ext cx="289646" cy="277627"/>
              </a:xfrm>
              <a:prstGeom prst="rect">
                <a:avLst/>
              </a:prstGeom>
            </p:spPr>
          </p:pic>
        </p:grpSp>
        <p:grpSp>
          <p:nvGrpSpPr>
            <p:cNvPr id="242" name="Group 241">
              <a:extLst>
                <a:ext uri="{FF2B5EF4-FFF2-40B4-BE49-F238E27FC236}">
                  <a16:creationId xmlns:a16="http://schemas.microsoft.com/office/drawing/2014/main" id="{445C3F47-E9F2-D10A-5A0C-04D78ABFF7D8}"/>
                </a:ext>
              </a:extLst>
            </p:cNvPr>
            <p:cNvGrpSpPr/>
            <p:nvPr/>
          </p:nvGrpSpPr>
          <p:grpSpPr>
            <a:xfrm>
              <a:off x="159677" y="1379714"/>
              <a:ext cx="210156" cy="211085"/>
              <a:chOff x="3250385" y="3959913"/>
              <a:chExt cx="367842" cy="366927"/>
            </a:xfrm>
          </p:grpSpPr>
          <p:sp>
            <p:nvSpPr>
              <p:cNvPr id="246" name="Oval 245">
                <a:extLst>
                  <a:ext uri="{FF2B5EF4-FFF2-40B4-BE49-F238E27FC236}">
                    <a16:creationId xmlns:a16="http://schemas.microsoft.com/office/drawing/2014/main" id="{0D43400E-A49A-15A0-824C-840AC5EFE0E2}"/>
                  </a:ext>
                </a:extLst>
              </p:cNvPr>
              <p:cNvSpPr/>
              <p:nvPr/>
            </p:nvSpPr>
            <p:spPr>
              <a:xfrm>
                <a:off x="3250385" y="3959913"/>
                <a:ext cx="367842" cy="366927"/>
              </a:xfrm>
              <a:prstGeom prst="ellipse">
                <a:avLst/>
              </a:prstGeom>
              <a:solidFill>
                <a:schemeClr val="accent4">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247" name="Graphic 246" descr="Female Profile with solid fill">
                <a:extLst>
                  <a:ext uri="{FF2B5EF4-FFF2-40B4-BE49-F238E27FC236}">
                    <a16:creationId xmlns:a16="http://schemas.microsoft.com/office/drawing/2014/main" id="{56D6C0EA-29E2-5CCF-33AD-8AA080FB527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304189" y="4006620"/>
                <a:ext cx="264759" cy="264759"/>
              </a:xfrm>
              <a:prstGeom prst="rect">
                <a:avLst/>
              </a:prstGeom>
            </p:spPr>
          </p:pic>
        </p:grpSp>
        <p:grpSp>
          <p:nvGrpSpPr>
            <p:cNvPr id="243" name="Group 242">
              <a:extLst>
                <a:ext uri="{FF2B5EF4-FFF2-40B4-BE49-F238E27FC236}">
                  <a16:creationId xmlns:a16="http://schemas.microsoft.com/office/drawing/2014/main" id="{460F8349-25CF-3E9E-643B-5BD2BB3999BB}"/>
                </a:ext>
              </a:extLst>
            </p:cNvPr>
            <p:cNvGrpSpPr/>
            <p:nvPr/>
          </p:nvGrpSpPr>
          <p:grpSpPr>
            <a:xfrm>
              <a:off x="159677" y="1125382"/>
              <a:ext cx="210156" cy="211085"/>
              <a:chOff x="1732873" y="4066608"/>
              <a:chExt cx="367842" cy="366927"/>
            </a:xfrm>
          </p:grpSpPr>
          <p:sp>
            <p:nvSpPr>
              <p:cNvPr id="244" name="Oval 243">
                <a:extLst>
                  <a:ext uri="{FF2B5EF4-FFF2-40B4-BE49-F238E27FC236}">
                    <a16:creationId xmlns:a16="http://schemas.microsoft.com/office/drawing/2014/main" id="{A2B79AF5-39F9-108F-2901-9130AFD74530}"/>
                  </a:ext>
                </a:extLst>
              </p:cNvPr>
              <p:cNvSpPr/>
              <p:nvPr/>
            </p:nvSpPr>
            <p:spPr>
              <a:xfrm>
                <a:off x="1732873" y="4066608"/>
                <a:ext cx="367842" cy="366927"/>
              </a:xfrm>
              <a:prstGeom prst="ellipse">
                <a:avLst/>
              </a:prstGeom>
              <a:solidFill>
                <a:schemeClr val="accent5">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accent3"/>
                  </a:solidFill>
                  <a:effectLst/>
                  <a:uFillTx/>
                  <a:latin typeface="+mn-lt"/>
                  <a:ea typeface="+mn-ea"/>
                  <a:cs typeface="+mn-cs"/>
                  <a:sym typeface="Helvetica Neue Medium"/>
                </a:endParaRPr>
              </a:p>
            </p:txBody>
          </p:sp>
          <p:pic>
            <p:nvPicPr>
              <p:cNvPr id="245" name="Graphic 244" descr="Doctor male with solid fill">
                <a:extLst>
                  <a:ext uri="{FF2B5EF4-FFF2-40B4-BE49-F238E27FC236}">
                    <a16:creationId xmlns:a16="http://schemas.microsoft.com/office/drawing/2014/main" id="{DC722914-257D-10DF-4615-C03FDFDEDB92}"/>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794290" y="4113107"/>
                <a:ext cx="246743" cy="246743"/>
              </a:xfrm>
              <a:prstGeom prst="rect">
                <a:avLst/>
              </a:prstGeom>
            </p:spPr>
          </p:pic>
        </p:grpSp>
      </p:grpSp>
      <p:pic>
        <p:nvPicPr>
          <p:cNvPr id="257" name="Picture 256">
            <a:extLst>
              <a:ext uri="{FF2B5EF4-FFF2-40B4-BE49-F238E27FC236}">
                <a16:creationId xmlns:a16="http://schemas.microsoft.com/office/drawing/2014/main" id="{5EA32353-6F9E-9321-2B39-52153EE28760}"/>
              </a:ext>
            </a:extLst>
          </p:cNvPr>
          <p:cNvPicPr>
            <a:picLocks noChangeAspect="1"/>
          </p:cNvPicPr>
          <p:nvPr/>
        </p:nvPicPr>
        <p:blipFill>
          <a:blip r:embed="rId8"/>
          <a:stretch>
            <a:fillRect/>
          </a:stretch>
        </p:blipFill>
        <p:spPr>
          <a:xfrm>
            <a:off x="3252410" y="952724"/>
            <a:ext cx="592192" cy="592192"/>
          </a:xfrm>
          <a:prstGeom prst="rect">
            <a:avLst/>
          </a:prstGeom>
        </p:spPr>
      </p:pic>
      <p:pic>
        <p:nvPicPr>
          <p:cNvPr id="262" name="Picture 261">
            <a:extLst>
              <a:ext uri="{FF2B5EF4-FFF2-40B4-BE49-F238E27FC236}">
                <a16:creationId xmlns:a16="http://schemas.microsoft.com/office/drawing/2014/main" id="{4E264DBB-860A-5723-C85E-9D91D3190923}"/>
              </a:ext>
            </a:extLst>
          </p:cNvPr>
          <p:cNvPicPr>
            <a:picLocks noChangeAspect="1"/>
          </p:cNvPicPr>
          <p:nvPr/>
        </p:nvPicPr>
        <p:blipFill>
          <a:blip r:embed="rId9"/>
          <a:stretch>
            <a:fillRect/>
          </a:stretch>
        </p:blipFill>
        <p:spPr>
          <a:xfrm>
            <a:off x="3258970" y="1812440"/>
            <a:ext cx="592192" cy="592192"/>
          </a:xfrm>
          <a:prstGeom prst="rect">
            <a:avLst/>
          </a:prstGeom>
        </p:spPr>
      </p:pic>
      <p:pic>
        <p:nvPicPr>
          <p:cNvPr id="267" name="Picture 266">
            <a:extLst>
              <a:ext uri="{FF2B5EF4-FFF2-40B4-BE49-F238E27FC236}">
                <a16:creationId xmlns:a16="http://schemas.microsoft.com/office/drawing/2014/main" id="{602EA1C1-24C7-ECD8-AB5A-DA423AA43C52}"/>
              </a:ext>
            </a:extLst>
          </p:cNvPr>
          <p:cNvPicPr>
            <a:picLocks noChangeAspect="1"/>
          </p:cNvPicPr>
          <p:nvPr/>
        </p:nvPicPr>
        <p:blipFill>
          <a:blip r:embed="rId10"/>
          <a:stretch>
            <a:fillRect/>
          </a:stretch>
        </p:blipFill>
        <p:spPr>
          <a:xfrm>
            <a:off x="3252409" y="2672156"/>
            <a:ext cx="592192" cy="592192"/>
          </a:xfrm>
          <a:prstGeom prst="rect">
            <a:avLst/>
          </a:prstGeom>
        </p:spPr>
      </p:pic>
      <p:pic>
        <p:nvPicPr>
          <p:cNvPr id="272" name="Picture 271">
            <a:extLst>
              <a:ext uri="{FF2B5EF4-FFF2-40B4-BE49-F238E27FC236}">
                <a16:creationId xmlns:a16="http://schemas.microsoft.com/office/drawing/2014/main" id="{65B30F51-B1E6-E9D1-B282-615F516A5721}"/>
              </a:ext>
            </a:extLst>
          </p:cNvPr>
          <p:cNvPicPr>
            <a:picLocks noChangeAspect="1"/>
          </p:cNvPicPr>
          <p:nvPr/>
        </p:nvPicPr>
        <p:blipFill>
          <a:blip r:embed="rId11"/>
          <a:stretch>
            <a:fillRect/>
          </a:stretch>
        </p:blipFill>
        <p:spPr>
          <a:xfrm>
            <a:off x="3254688" y="3531872"/>
            <a:ext cx="592192" cy="592192"/>
          </a:xfrm>
          <a:prstGeom prst="rect">
            <a:avLst/>
          </a:prstGeom>
        </p:spPr>
      </p:pic>
      <p:pic>
        <p:nvPicPr>
          <p:cNvPr id="277" name="Picture 276">
            <a:extLst>
              <a:ext uri="{FF2B5EF4-FFF2-40B4-BE49-F238E27FC236}">
                <a16:creationId xmlns:a16="http://schemas.microsoft.com/office/drawing/2014/main" id="{83283ADE-C8E0-8556-600E-F5EB6E961702}"/>
              </a:ext>
            </a:extLst>
          </p:cNvPr>
          <p:cNvPicPr>
            <a:picLocks noChangeAspect="1"/>
          </p:cNvPicPr>
          <p:nvPr/>
        </p:nvPicPr>
        <p:blipFill>
          <a:blip r:embed="rId12"/>
          <a:stretch>
            <a:fillRect/>
          </a:stretch>
        </p:blipFill>
        <p:spPr>
          <a:xfrm>
            <a:off x="3252408" y="4391589"/>
            <a:ext cx="592192" cy="592192"/>
          </a:xfrm>
          <a:prstGeom prst="rect">
            <a:avLst/>
          </a:prstGeom>
        </p:spPr>
      </p:pic>
      <p:sp>
        <p:nvSpPr>
          <p:cNvPr id="284" name="TextBox 283">
            <a:extLst>
              <a:ext uri="{FF2B5EF4-FFF2-40B4-BE49-F238E27FC236}">
                <a16:creationId xmlns:a16="http://schemas.microsoft.com/office/drawing/2014/main" id="{B4D78DBF-A437-2837-FCDD-B7B0494A0C88}"/>
              </a:ext>
            </a:extLst>
          </p:cNvPr>
          <p:cNvSpPr txBox="1"/>
          <p:nvPr/>
        </p:nvSpPr>
        <p:spPr>
          <a:xfrm>
            <a:off x="425927" y="1744526"/>
            <a:ext cx="2624590"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a:solidFill>
                  <a:srgbClr val="1F355E"/>
                </a:solidFill>
                <a:latin typeface="Arial" panose="020B0604020202020204" pitchFamily="34" charset="0"/>
                <a:cs typeface="Arial" panose="020B0604020202020204" pitchFamily="34" charset="0"/>
              </a:rPr>
              <a:t>As a patient I want access to cutting edge treatment</a:t>
            </a:r>
            <a:endPar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285" name="TextBox 284">
            <a:extLst>
              <a:ext uri="{FF2B5EF4-FFF2-40B4-BE49-F238E27FC236}">
                <a16:creationId xmlns:a16="http://schemas.microsoft.com/office/drawing/2014/main" id="{6E413EAA-215C-FAE7-BBAE-09867AC5BD5C}"/>
              </a:ext>
            </a:extLst>
          </p:cNvPr>
          <p:cNvSpPr txBox="1"/>
          <p:nvPr/>
        </p:nvSpPr>
        <p:spPr>
          <a:xfrm>
            <a:off x="425927" y="2008101"/>
            <a:ext cx="2860404"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a:solidFill>
                  <a:srgbClr val="1F355E"/>
                </a:solidFill>
                <a:latin typeface="Arial" panose="020B0604020202020204" pitchFamily="34" charset="0"/>
                <a:cs typeface="Arial" panose="020B0604020202020204" pitchFamily="34" charset="0"/>
              </a:rPr>
              <a:t>As a clinician I need seamless access to patient’s data</a:t>
            </a:r>
            <a:endPar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286" name="TextBox 285">
            <a:extLst>
              <a:ext uri="{FF2B5EF4-FFF2-40B4-BE49-F238E27FC236}">
                <a16:creationId xmlns:a16="http://schemas.microsoft.com/office/drawing/2014/main" id="{D5B04512-D406-C65C-DEB8-72E07B285500}"/>
              </a:ext>
            </a:extLst>
          </p:cNvPr>
          <p:cNvSpPr txBox="1"/>
          <p:nvPr/>
        </p:nvSpPr>
        <p:spPr>
          <a:xfrm>
            <a:off x="425927" y="2259110"/>
            <a:ext cx="3073307"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a:solidFill>
                  <a:srgbClr val="1F355E"/>
                </a:solidFill>
                <a:latin typeface="Arial" panose="020B0604020202020204" pitchFamily="34" charset="0"/>
                <a:cs typeface="Arial" panose="020B0604020202020204" pitchFamily="34" charset="0"/>
              </a:rPr>
              <a:t>As a digital lead I want to identify new technologies </a:t>
            </a:r>
            <a:endPar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287" name="TextBox 286">
            <a:extLst>
              <a:ext uri="{FF2B5EF4-FFF2-40B4-BE49-F238E27FC236}">
                <a16:creationId xmlns:a16="http://schemas.microsoft.com/office/drawing/2014/main" id="{90DD9B1A-1937-44B5-7403-B4FEC0FEC78B}"/>
              </a:ext>
            </a:extLst>
          </p:cNvPr>
          <p:cNvSpPr txBox="1"/>
          <p:nvPr/>
        </p:nvSpPr>
        <p:spPr>
          <a:xfrm>
            <a:off x="412638" y="2593372"/>
            <a:ext cx="2921112"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a:solidFill>
                  <a:srgbClr val="1F355E"/>
                </a:solidFill>
                <a:latin typeface="Arial" panose="020B0604020202020204" pitchFamily="34" charset="0"/>
                <a:cs typeface="Arial" panose="020B0604020202020204" pitchFamily="34" charset="0"/>
              </a:rPr>
              <a:t>As a patient I want access to support for staying well</a:t>
            </a:r>
            <a:endPar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288" name="TextBox 287">
            <a:extLst>
              <a:ext uri="{FF2B5EF4-FFF2-40B4-BE49-F238E27FC236}">
                <a16:creationId xmlns:a16="http://schemas.microsoft.com/office/drawing/2014/main" id="{0D847777-C77A-0A81-74BC-76111416B55A}"/>
              </a:ext>
            </a:extLst>
          </p:cNvPr>
          <p:cNvSpPr txBox="1"/>
          <p:nvPr/>
        </p:nvSpPr>
        <p:spPr>
          <a:xfrm>
            <a:off x="412638" y="2856947"/>
            <a:ext cx="2860404"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a:solidFill>
                  <a:srgbClr val="1F355E"/>
                </a:solidFill>
                <a:latin typeface="Arial" panose="020B0604020202020204" pitchFamily="34" charset="0"/>
                <a:cs typeface="Arial" panose="020B0604020202020204" pitchFamily="34" charset="0"/>
              </a:rPr>
              <a:t>As a clinician I need tools that are easy to use </a:t>
            </a:r>
            <a:endPar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289" name="TextBox 288">
            <a:extLst>
              <a:ext uri="{FF2B5EF4-FFF2-40B4-BE49-F238E27FC236}">
                <a16:creationId xmlns:a16="http://schemas.microsoft.com/office/drawing/2014/main" id="{DCFE1F0E-70C0-C8B0-7F70-89F52F86F239}"/>
              </a:ext>
            </a:extLst>
          </p:cNvPr>
          <p:cNvSpPr txBox="1"/>
          <p:nvPr/>
        </p:nvSpPr>
        <p:spPr>
          <a:xfrm>
            <a:off x="412638" y="3107956"/>
            <a:ext cx="3073307"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a:solidFill>
                  <a:srgbClr val="1F355E"/>
                </a:solidFill>
                <a:latin typeface="Arial" panose="020B0604020202020204" pitchFamily="34" charset="0"/>
                <a:cs typeface="Arial" panose="020B0604020202020204" pitchFamily="34" charset="0"/>
              </a:rPr>
              <a:t>As a digital lead I want to optimise user experience </a:t>
            </a:r>
            <a:endPar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290" name="TextBox 289">
            <a:extLst>
              <a:ext uri="{FF2B5EF4-FFF2-40B4-BE49-F238E27FC236}">
                <a16:creationId xmlns:a16="http://schemas.microsoft.com/office/drawing/2014/main" id="{CC1BEA0C-5FBB-9E36-5FCE-4CE2B4EC6394}"/>
              </a:ext>
            </a:extLst>
          </p:cNvPr>
          <p:cNvSpPr txBox="1"/>
          <p:nvPr/>
        </p:nvSpPr>
        <p:spPr>
          <a:xfrm>
            <a:off x="395062" y="3458313"/>
            <a:ext cx="2624590"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a:solidFill>
                  <a:srgbClr val="1F355E"/>
                </a:solidFill>
                <a:latin typeface="Arial" panose="020B0604020202020204" pitchFamily="34" charset="0"/>
                <a:cs typeface="Arial" panose="020B0604020202020204" pitchFamily="34" charset="0"/>
              </a:rPr>
              <a:t>As a patient I want services that adapt to my needs </a:t>
            </a:r>
            <a:endPar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291" name="TextBox 290">
            <a:extLst>
              <a:ext uri="{FF2B5EF4-FFF2-40B4-BE49-F238E27FC236}">
                <a16:creationId xmlns:a16="http://schemas.microsoft.com/office/drawing/2014/main" id="{93BE7621-7FF2-ADCD-7232-97CCAC2BE543}"/>
              </a:ext>
            </a:extLst>
          </p:cNvPr>
          <p:cNvSpPr txBox="1"/>
          <p:nvPr/>
        </p:nvSpPr>
        <p:spPr>
          <a:xfrm>
            <a:off x="395062" y="3721888"/>
            <a:ext cx="2860404"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a:solidFill>
                  <a:srgbClr val="1F355E"/>
                </a:solidFill>
                <a:latin typeface="Arial" panose="020B0604020202020204" pitchFamily="34" charset="0"/>
                <a:cs typeface="Arial" panose="020B0604020202020204" pitchFamily="34" charset="0"/>
              </a:rPr>
              <a:t>As a clinician I need adaptable clinical systems</a:t>
            </a:r>
            <a:endPar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292" name="TextBox 291">
            <a:extLst>
              <a:ext uri="{FF2B5EF4-FFF2-40B4-BE49-F238E27FC236}">
                <a16:creationId xmlns:a16="http://schemas.microsoft.com/office/drawing/2014/main" id="{C63D39AB-8ECE-6746-412E-5A904C6C2763}"/>
              </a:ext>
            </a:extLst>
          </p:cNvPr>
          <p:cNvSpPr txBox="1"/>
          <p:nvPr/>
        </p:nvSpPr>
        <p:spPr>
          <a:xfrm>
            <a:off x="395062" y="3972897"/>
            <a:ext cx="3073307"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a:solidFill>
                  <a:srgbClr val="1F355E"/>
                </a:solidFill>
                <a:latin typeface="Arial" panose="020B0604020202020204" pitchFamily="34" charset="0"/>
                <a:cs typeface="Arial" panose="020B0604020202020204" pitchFamily="34" charset="0"/>
              </a:rPr>
              <a:t>As a digital lead I want to be flexible to changing needs</a:t>
            </a:r>
            <a:endPar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293" name="TextBox 292">
            <a:extLst>
              <a:ext uri="{FF2B5EF4-FFF2-40B4-BE49-F238E27FC236}">
                <a16:creationId xmlns:a16="http://schemas.microsoft.com/office/drawing/2014/main" id="{F22FFF42-B924-1E3C-33D6-1B65DFD71753}"/>
              </a:ext>
            </a:extLst>
          </p:cNvPr>
          <p:cNvSpPr txBox="1"/>
          <p:nvPr/>
        </p:nvSpPr>
        <p:spPr>
          <a:xfrm>
            <a:off x="403462" y="4314218"/>
            <a:ext cx="2855507"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a:solidFill>
                  <a:srgbClr val="1F355E"/>
                </a:solidFill>
                <a:latin typeface="Arial" panose="020B0604020202020204" pitchFamily="34" charset="0"/>
                <a:cs typeface="Arial" panose="020B0604020202020204" pitchFamily="34" charset="0"/>
              </a:rPr>
              <a:t>As a patient I want public resources to be used well</a:t>
            </a:r>
            <a:endPar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294" name="TextBox 293">
            <a:extLst>
              <a:ext uri="{FF2B5EF4-FFF2-40B4-BE49-F238E27FC236}">
                <a16:creationId xmlns:a16="http://schemas.microsoft.com/office/drawing/2014/main" id="{253BC89F-36AC-8A08-081D-6C7F33AAD595}"/>
              </a:ext>
            </a:extLst>
          </p:cNvPr>
          <p:cNvSpPr txBox="1"/>
          <p:nvPr/>
        </p:nvSpPr>
        <p:spPr>
          <a:xfrm>
            <a:off x="403463" y="4577793"/>
            <a:ext cx="2860404"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a:solidFill>
                  <a:srgbClr val="1F355E"/>
                </a:solidFill>
                <a:latin typeface="Arial" panose="020B0604020202020204" pitchFamily="34" charset="0"/>
                <a:cs typeface="Arial" panose="020B0604020202020204" pitchFamily="34" charset="0"/>
              </a:rPr>
              <a:t>As a clinician I want to know our systems are robust</a:t>
            </a:r>
            <a:endPar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295" name="TextBox 294">
            <a:extLst>
              <a:ext uri="{FF2B5EF4-FFF2-40B4-BE49-F238E27FC236}">
                <a16:creationId xmlns:a16="http://schemas.microsoft.com/office/drawing/2014/main" id="{FED28E1A-A37D-E0D7-5AEA-3DE414788057}"/>
              </a:ext>
            </a:extLst>
          </p:cNvPr>
          <p:cNvSpPr txBox="1"/>
          <p:nvPr/>
        </p:nvSpPr>
        <p:spPr>
          <a:xfrm>
            <a:off x="403463" y="4828802"/>
            <a:ext cx="3073307"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a:solidFill>
                  <a:srgbClr val="1F355E"/>
                </a:solidFill>
                <a:latin typeface="Arial" panose="020B0604020202020204" pitchFamily="34" charset="0"/>
                <a:cs typeface="Arial" panose="020B0604020202020204" pitchFamily="34" charset="0"/>
              </a:rPr>
              <a:t>As a digital lead I want to build secure systems </a:t>
            </a:r>
            <a:endPar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296" name="TextBox 295">
            <a:extLst>
              <a:ext uri="{FF2B5EF4-FFF2-40B4-BE49-F238E27FC236}">
                <a16:creationId xmlns:a16="http://schemas.microsoft.com/office/drawing/2014/main" id="{E866B07F-2E09-9C64-F732-C16D47772B0C}"/>
              </a:ext>
            </a:extLst>
          </p:cNvPr>
          <p:cNvSpPr txBox="1"/>
          <p:nvPr/>
        </p:nvSpPr>
        <p:spPr>
          <a:xfrm>
            <a:off x="6130368" y="1709257"/>
            <a:ext cx="2673845"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Treatment is informed by leading digital tools and AI</a:t>
            </a:r>
          </a:p>
        </p:txBody>
      </p:sp>
      <p:sp>
        <p:nvSpPr>
          <p:cNvPr id="297" name="TextBox 296">
            <a:extLst>
              <a:ext uri="{FF2B5EF4-FFF2-40B4-BE49-F238E27FC236}">
                <a16:creationId xmlns:a16="http://schemas.microsoft.com/office/drawing/2014/main" id="{71B68E2A-4967-40B4-E262-0FF26533688B}"/>
              </a:ext>
            </a:extLst>
          </p:cNvPr>
          <p:cNvSpPr txBox="1"/>
          <p:nvPr/>
        </p:nvSpPr>
        <p:spPr>
          <a:xfrm>
            <a:off x="6130367" y="1960280"/>
            <a:ext cx="2816967"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a:solidFill>
                  <a:srgbClr val="1F355E"/>
                </a:solidFill>
                <a:latin typeface="Arial" panose="020B0604020202020204" pitchFamily="34" charset="0"/>
                <a:cs typeface="Arial" panose="020B0604020202020204" pitchFamily="34" charset="0"/>
              </a:rPr>
              <a:t>I can instantly access a single view of my patients’ data</a:t>
            </a:r>
            <a:endPar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298" name="TextBox 297">
            <a:extLst>
              <a:ext uri="{FF2B5EF4-FFF2-40B4-BE49-F238E27FC236}">
                <a16:creationId xmlns:a16="http://schemas.microsoft.com/office/drawing/2014/main" id="{898D773F-70CB-5A04-EB7E-D382952616EC}"/>
              </a:ext>
            </a:extLst>
          </p:cNvPr>
          <p:cNvSpPr txBox="1"/>
          <p:nvPr/>
        </p:nvSpPr>
        <p:spPr>
          <a:xfrm>
            <a:off x="6130367" y="2211304"/>
            <a:ext cx="2765513"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a:solidFill>
                  <a:srgbClr val="1F355E"/>
                </a:solidFill>
                <a:latin typeface="Arial" panose="020B0604020202020204" pitchFamily="34" charset="0"/>
                <a:cs typeface="Arial" panose="020B0604020202020204" pitchFamily="34" charset="0"/>
              </a:rPr>
              <a:t>Have the agility to innovate and implement at pace</a:t>
            </a:r>
            <a:endPar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299" name="TextBox 298">
            <a:extLst>
              <a:ext uri="{FF2B5EF4-FFF2-40B4-BE49-F238E27FC236}">
                <a16:creationId xmlns:a16="http://schemas.microsoft.com/office/drawing/2014/main" id="{5BC5B9CC-8298-AD64-B84A-D991D3E4F46F}"/>
              </a:ext>
            </a:extLst>
          </p:cNvPr>
          <p:cNvSpPr txBox="1"/>
          <p:nvPr/>
        </p:nvSpPr>
        <p:spPr>
          <a:xfrm>
            <a:off x="6117617" y="2590240"/>
            <a:ext cx="2673845"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Intuitive apps support me to</a:t>
            </a:r>
            <a:r>
              <a:rPr lang="en-GB" sz="800">
                <a:solidFill>
                  <a:srgbClr val="1F355E"/>
                </a:solidFill>
                <a:latin typeface="Arial" panose="020B0604020202020204" pitchFamily="34" charset="0"/>
                <a:cs typeface="Arial" panose="020B0604020202020204" pitchFamily="34" charset="0"/>
              </a:rPr>
              <a:t> look after my health </a:t>
            </a:r>
            <a:endPar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300" name="TextBox 299">
            <a:extLst>
              <a:ext uri="{FF2B5EF4-FFF2-40B4-BE49-F238E27FC236}">
                <a16:creationId xmlns:a16="http://schemas.microsoft.com/office/drawing/2014/main" id="{28AC4AE9-284C-09E2-C70C-7238E7739AAF}"/>
              </a:ext>
            </a:extLst>
          </p:cNvPr>
          <p:cNvSpPr txBox="1"/>
          <p:nvPr/>
        </p:nvSpPr>
        <p:spPr>
          <a:xfrm>
            <a:off x="6117617" y="2841263"/>
            <a:ext cx="2718338"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a:solidFill>
                  <a:srgbClr val="1F355E"/>
                </a:solidFill>
                <a:latin typeface="Arial" panose="020B0604020202020204" pitchFamily="34" charset="0"/>
                <a:cs typeface="Arial" panose="020B0604020202020204" pitchFamily="34" charset="0"/>
              </a:rPr>
              <a:t>Digital tools make my life easier and are easy to use</a:t>
            </a:r>
            <a:endPar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301" name="TextBox 300">
            <a:extLst>
              <a:ext uri="{FF2B5EF4-FFF2-40B4-BE49-F238E27FC236}">
                <a16:creationId xmlns:a16="http://schemas.microsoft.com/office/drawing/2014/main" id="{6C1399FD-9BB2-F6F3-1198-92212FA82BB9}"/>
              </a:ext>
            </a:extLst>
          </p:cNvPr>
          <p:cNvSpPr txBox="1"/>
          <p:nvPr/>
        </p:nvSpPr>
        <p:spPr>
          <a:xfrm>
            <a:off x="6117617" y="3092287"/>
            <a:ext cx="2620056"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a:solidFill>
                  <a:srgbClr val="1F355E"/>
                </a:solidFill>
                <a:latin typeface="Arial" panose="020B0604020202020204" pitchFamily="34" charset="0"/>
                <a:cs typeface="Arial" panose="020B0604020202020204" pitchFamily="34" charset="0"/>
              </a:rPr>
              <a:t>Solutions are designed with inclusion in mind </a:t>
            </a:r>
            <a:endPar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302" name="TextBox 301">
            <a:extLst>
              <a:ext uri="{FF2B5EF4-FFF2-40B4-BE49-F238E27FC236}">
                <a16:creationId xmlns:a16="http://schemas.microsoft.com/office/drawing/2014/main" id="{A5F75B58-B4C6-E555-5992-495F747C86F2}"/>
              </a:ext>
            </a:extLst>
          </p:cNvPr>
          <p:cNvSpPr txBox="1"/>
          <p:nvPr/>
        </p:nvSpPr>
        <p:spPr>
          <a:xfrm>
            <a:off x="6112348" y="3460451"/>
            <a:ext cx="2673845"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a:solidFill>
                  <a:srgbClr val="1F355E"/>
                </a:solidFill>
                <a:latin typeface="Arial" panose="020B0604020202020204" pitchFamily="34" charset="0"/>
                <a:cs typeface="Arial" panose="020B0604020202020204" pitchFamily="34" charset="0"/>
              </a:rPr>
              <a:t>Care is consistent across settings and geography</a:t>
            </a:r>
            <a:endPar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303" name="TextBox 302">
            <a:extLst>
              <a:ext uri="{FF2B5EF4-FFF2-40B4-BE49-F238E27FC236}">
                <a16:creationId xmlns:a16="http://schemas.microsoft.com/office/drawing/2014/main" id="{72BE48E9-AB19-605F-389A-D2570412766B}"/>
              </a:ext>
            </a:extLst>
          </p:cNvPr>
          <p:cNvSpPr txBox="1"/>
          <p:nvPr/>
        </p:nvSpPr>
        <p:spPr>
          <a:xfrm>
            <a:off x="6112348" y="3711474"/>
            <a:ext cx="2718338"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Tools have enough tailoring to meet individual needs </a:t>
            </a:r>
          </a:p>
        </p:txBody>
      </p:sp>
      <p:sp>
        <p:nvSpPr>
          <p:cNvPr id="304" name="TextBox 303">
            <a:extLst>
              <a:ext uri="{FF2B5EF4-FFF2-40B4-BE49-F238E27FC236}">
                <a16:creationId xmlns:a16="http://schemas.microsoft.com/office/drawing/2014/main" id="{02E84BEC-EDB5-BDB3-C62B-8930F051675F}"/>
              </a:ext>
            </a:extLst>
          </p:cNvPr>
          <p:cNvSpPr txBox="1"/>
          <p:nvPr/>
        </p:nvSpPr>
        <p:spPr>
          <a:xfrm>
            <a:off x="6112347" y="3962498"/>
            <a:ext cx="2744945"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a:solidFill>
                  <a:srgbClr val="1F355E"/>
                </a:solidFill>
                <a:latin typeface="Arial" panose="020B0604020202020204" pitchFamily="34" charset="0"/>
                <a:cs typeface="Arial" panose="020B0604020202020204" pitchFamily="34" charset="0"/>
              </a:rPr>
              <a:t>Our digital tools evolve with changing service needs</a:t>
            </a:r>
            <a:endPar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305" name="TextBox 304">
            <a:extLst>
              <a:ext uri="{FF2B5EF4-FFF2-40B4-BE49-F238E27FC236}">
                <a16:creationId xmlns:a16="http://schemas.microsoft.com/office/drawing/2014/main" id="{B3D260BA-3F06-F668-721F-4C32958ED540}"/>
              </a:ext>
            </a:extLst>
          </p:cNvPr>
          <p:cNvSpPr txBox="1"/>
          <p:nvPr/>
        </p:nvSpPr>
        <p:spPr>
          <a:xfrm>
            <a:off x="6112683" y="4309357"/>
            <a:ext cx="2673845"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Digital initiatives improve care quality and efficiency</a:t>
            </a:r>
          </a:p>
        </p:txBody>
      </p:sp>
      <p:sp>
        <p:nvSpPr>
          <p:cNvPr id="306" name="TextBox 305">
            <a:extLst>
              <a:ext uri="{FF2B5EF4-FFF2-40B4-BE49-F238E27FC236}">
                <a16:creationId xmlns:a16="http://schemas.microsoft.com/office/drawing/2014/main" id="{394A5818-37AA-4425-BEBC-9448965DD9E4}"/>
              </a:ext>
            </a:extLst>
          </p:cNvPr>
          <p:cNvSpPr txBox="1"/>
          <p:nvPr/>
        </p:nvSpPr>
        <p:spPr>
          <a:xfrm>
            <a:off x="6112682" y="4560380"/>
            <a:ext cx="2923531"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a:solidFill>
                  <a:srgbClr val="1F355E"/>
                </a:solidFill>
                <a:latin typeface="Arial" panose="020B0604020202020204" pitchFamily="34" charset="0"/>
                <a:cs typeface="Arial" panose="020B0604020202020204" pitchFamily="34" charset="0"/>
              </a:rPr>
              <a:t>My patients’ data is always available, accurate and secure</a:t>
            </a:r>
            <a:endPar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307" name="TextBox 306">
            <a:extLst>
              <a:ext uri="{FF2B5EF4-FFF2-40B4-BE49-F238E27FC236}">
                <a16:creationId xmlns:a16="http://schemas.microsoft.com/office/drawing/2014/main" id="{C6845FE5-83B5-B6D9-D7BA-BA2A8914DE53}"/>
              </a:ext>
            </a:extLst>
          </p:cNvPr>
          <p:cNvSpPr txBox="1"/>
          <p:nvPr/>
        </p:nvSpPr>
        <p:spPr>
          <a:xfrm>
            <a:off x="6112682" y="4811404"/>
            <a:ext cx="2700117"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a:solidFill>
                  <a:srgbClr val="1F355E"/>
                </a:solidFill>
                <a:latin typeface="Arial" panose="020B0604020202020204" pitchFamily="34" charset="0"/>
                <a:cs typeface="Arial" panose="020B0604020202020204" pitchFamily="34" charset="0"/>
              </a:rPr>
              <a:t>My work ensures protection from risk of cyber attack</a:t>
            </a:r>
            <a:endParaRPr kumimoji="0" lang="en-GB" sz="80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48" name="Title 1">
            <a:extLst>
              <a:ext uri="{FF2B5EF4-FFF2-40B4-BE49-F238E27FC236}">
                <a16:creationId xmlns:a16="http://schemas.microsoft.com/office/drawing/2014/main" id="{BEAEB03D-A38C-CFDE-E0EB-FBE4BD736F97}"/>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a:solidFill>
                  <a:srgbClr val="1F355E"/>
                </a:solidFill>
                <a:latin typeface="Arial Black" panose="020B0A04020102020204" pitchFamily="34" charset="0"/>
                <a:cs typeface="Arial" panose="020B0604020202020204" pitchFamily="34" charset="0"/>
              </a:rPr>
              <a:t>Our principles in practice</a:t>
            </a:r>
          </a:p>
        </p:txBody>
      </p:sp>
      <p:grpSp>
        <p:nvGrpSpPr>
          <p:cNvPr id="21" name="Group 20">
            <a:extLst>
              <a:ext uri="{FF2B5EF4-FFF2-40B4-BE49-F238E27FC236}">
                <a16:creationId xmlns:a16="http://schemas.microsoft.com/office/drawing/2014/main" id="{5F489667-A7B2-3F05-31F8-708C96C0FC86}"/>
              </a:ext>
            </a:extLst>
          </p:cNvPr>
          <p:cNvGrpSpPr/>
          <p:nvPr/>
        </p:nvGrpSpPr>
        <p:grpSpPr>
          <a:xfrm>
            <a:off x="-1" y="-5787"/>
            <a:ext cx="9143998" cy="165595"/>
            <a:chOff x="374266" y="2474302"/>
            <a:chExt cx="13719657" cy="820603"/>
          </a:xfrm>
        </p:grpSpPr>
        <p:sp>
          <p:nvSpPr>
            <p:cNvPr id="4" name="Arrow: Pentagon 3">
              <a:extLst>
                <a:ext uri="{FF2B5EF4-FFF2-40B4-BE49-F238E27FC236}">
                  <a16:creationId xmlns:a16="http://schemas.microsoft.com/office/drawing/2014/main" id="{A352FBFA-3685-6DE9-9B47-37791934BFA1}"/>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5" name="Arrow: Chevron 4">
              <a:extLst>
                <a:ext uri="{FF2B5EF4-FFF2-40B4-BE49-F238E27FC236}">
                  <a16:creationId xmlns:a16="http://schemas.microsoft.com/office/drawing/2014/main" id="{1EA06071-DB71-CFD3-0DFD-47AD8CD2F855}"/>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6" name="Arrow: Chevron 5">
              <a:extLst>
                <a:ext uri="{FF2B5EF4-FFF2-40B4-BE49-F238E27FC236}">
                  <a16:creationId xmlns:a16="http://schemas.microsoft.com/office/drawing/2014/main" id="{D87519B8-6009-DF02-3450-E9F8957D88D3}"/>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16" name="Arrow: Chevron 15">
              <a:extLst>
                <a:ext uri="{FF2B5EF4-FFF2-40B4-BE49-F238E27FC236}">
                  <a16:creationId xmlns:a16="http://schemas.microsoft.com/office/drawing/2014/main" id="{F647C221-2ADA-259D-5B92-230DFA2C4A35}"/>
                </a:ext>
              </a:extLst>
            </p:cNvPr>
            <p:cNvSpPr/>
            <p:nvPr/>
          </p:nvSpPr>
          <p:spPr>
            <a:xfrm>
              <a:off x="7090464" y="2474302"/>
              <a:ext cx="2697135" cy="820603"/>
            </a:xfrm>
            <a:prstGeom prst="chevron">
              <a:avLst/>
            </a:prstGeom>
            <a:solidFill>
              <a:schemeClr val="accent6"/>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17" name="Arrow: Chevron 16">
              <a:extLst>
                <a:ext uri="{FF2B5EF4-FFF2-40B4-BE49-F238E27FC236}">
                  <a16:creationId xmlns:a16="http://schemas.microsoft.com/office/drawing/2014/main" id="{151D0584-AEE6-6DB0-1BD3-31AD4B91DFFA}"/>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The Digital Enablers</a:t>
              </a:r>
              <a:endParaRPr lang="en-GB" sz="800" b="0" kern="1200">
                <a:latin typeface="Arial" panose="020B0604020202020204" pitchFamily="34" charset="0"/>
                <a:cs typeface="Arial" panose="020B0604020202020204" pitchFamily="34" charset="0"/>
              </a:endParaRPr>
            </a:p>
          </p:txBody>
        </p:sp>
        <p:sp>
          <p:nvSpPr>
            <p:cNvPr id="18" name="Arrow: Chevron 17">
              <a:extLst>
                <a:ext uri="{FF2B5EF4-FFF2-40B4-BE49-F238E27FC236}">
                  <a16:creationId xmlns:a16="http://schemas.microsoft.com/office/drawing/2014/main" id="{016E9121-86C8-93F9-CB9B-CC93F4BDD8AF}"/>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p>
          </p:txBody>
        </p:sp>
      </p:grpSp>
    </p:spTree>
    <p:extLst>
      <p:ext uri="{BB962C8B-B14F-4D97-AF65-F5344CB8AC3E}">
        <p14:creationId xmlns:p14="http://schemas.microsoft.com/office/powerpoint/2010/main" val="2631816439"/>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extBox 28">
            <a:extLst>
              <a:ext uri="{FF2B5EF4-FFF2-40B4-BE49-F238E27FC236}">
                <a16:creationId xmlns:a16="http://schemas.microsoft.com/office/drawing/2014/main" id="{28C82A9E-D832-B9E7-777B-E95B3E632D27}"/>
              </a:ext>
            </a:extLst>
          </p:cNvPr>
          <p:cNvSpPr txBox="1"/>
          <p:nvPr/>
        </p:nvSpPr>
        <p:spPr>
          <a:xfrm>
            <a:off x="6338145" y="662253"/>
            <a:ext cx="2664215" cy="396000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algn="l" defTabSz="825500"/>
            <a:r>
              <a:rPr lang="en-US" sz="1050">
                <a:solidFill>
                  <a:srgbClr val="1F355E"/>
                </a:solidFill>
                <a:latin typeface="Arial" panose="020B0604020202020204" pitchFamily="34" charset="0"/>
                <a:cs typeface="Arial" panose="020B0604020202020204" pitchFamily="34" charset="0"/>
              </a:rPr>
              <a:t>Data &amp; Analytics: </a:t>
            </a:r>
            <a:r>
              <a:rPr lang="en-US" sz="1050" b="0">
                <a:solidFill>
                  <a:srgbClr val="1F355E"/>
                </a:solidFill>
                <a:latin typeface="Arial" panose="020B0604020202020204" pitchFamily="34" charset="0"/>
                <a:cs typeface="Arial" panose="020B0604020202020204" pitchFamily="34" charset="0"/>
              </a:rPr>
              <a:t>Our </a:t>
            </a:r>
            <a:r>
              <a:rPr lang="en-US" sz="1050" b="0" err="1">
                <a:solidFill>
                  <a:srgbClr val="1F355E"/>
                </a:solidFill>
                <a:latin typeface="Arial" panose="020B0604020202020204" pitchFamily="34" charset="0"/>
                <a:cs typeface="Arial" panose="020B0604020202020204" pitchFamily="34" charset="0"/>
              </a:rPr>
              <a:t>organisation</a:t>
            </a:r>
            <a:r>
              <a:rPr lang="en-US" sz="1050" b="0">
                <a:solidFill>
                  <a:srgbClr val="1F355E"/>
                </a:solidFill>
                <a:latin typeface="Arial" panose="020B0604020202020204" pitchFamily="34" charset="0"/>
                <a:cs typeface="Arial" panose="020B0604020202020204" pitchFamily="34" charset="0"/>
              </a:rPr>
              <a:t> will </a:t>
            </a:r>
            <a:r>
              <a:rPr lang="en-US" sz="1050" b="0" err="1">
                <a:solidFill>
                  <a:srgbClr val="1F355E"/>
                </a:solidFill>
                <a:latin typeface="Arial" panose="020B0604020202020204" pitchFamily="34" charset="0"/>
                <a:cs typeface="Arial" panose="020B0604020202020204" pitchFamily="34" charset="0"/>
              </a:rPr>
              <a:t>realise</a:t>
            </a:r>
            <a:r>
              <a:rPr lang="en-US" sz="1050" b="0">
                <a:solidFill>
                  <a:srgbClr val="1F355E"/>
                </a:solidFill>
                <a:latin typeface="Arial" panose="020B0604020202020204" pitchFamily="34" charset="0"/>
                <a:cs typeface="Arial" panose="020B0604020202020204" pitchFamily="34" charset="0"/>
              </a:rPr>
              <a:t> tangible benefits from using data to generate insights that will increase the health of our citizens whilst relieving pressures on our staff. This requires a greater collaboration in which our clinical colleagues feed-forward into the design and iteration of our digital environment. The ability of our clinical systems to deliver improved patient outcomes hinges on the quality and availability of data and analytics.</a:t>
            </a:r>
            <a:endParaRPr kumimoji="0" lang="en-GB" sz="105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a:p>
            <a:pPr marL="0" marR="0" indent="0" algn="l" defTabSz="825500" rtl="0" fontAlgn="auto" latinLnBrk="0" hangingPunct="0">
              <a:lnSpc>
                <a:spcPct val="100000"/>
              </a:lnSpc>
              <a:spcBef>
                <a:spcPts val="0"/>
              </a:spcBef>
              <a:spcAft>
                <a:spcPts val="0"/>
              </a:spcAft>
              <a:buClrTx/>
              <a:buSzTx/>
              <a:buFontTx/>
              <a:buNone/>
              <a:tabLst/>
            </a:pPr>
            <a:endParaRPr lang="en-US" sz="1050">
              <a:solidFill>
                <a:srgbClr val="1F355E"/>
              </a:solidFill>
              <a:latin typeface="Arial" panose="020B0604020202020204" pitchFamily="34" charset="0"/>
              <a:cs typeface="Arial" panose="020B0604020202020204" pitchFamily="34" charset="0"/>
            </a:endParaRPr>
          </a:p>
          <a:p>
            <a:pPr marL="0" marR="0" indent="0" algn="l" defTabSz="825500" rtl="0" fontAlgn="auto" latinLnBrk="0" hangingPunct="0">
              <a:lnSpc>
                <a:spcPct val="100000"/>
              </a:lnSpc>
              <a:spcBef>
                <a:spcPts val="0"/>
              </a:spcBef>
              <a:spcAft>
                <a:spcPts val="0"/>
              </a:spcAft>
              <a:buClrTx/>
              <a:buSzTx/>
              <a:buFontTx/>
              <a:buNone/>
              <a:tabLst/>
            </a:pPr>
            <a:r>
              <a:rPr lang="en-US" sz="1050">
                <a:solidFill>
                  <a:srgbClr val="1F355E"/>
                </a:solidFill>
                <a:latin typeface="Arial" panose="020B0604020202020204" pitchFamily="34" charset="0"/>
                <a:cs typeface="Arial" panose="020B0604020202020204" pitchFamily="34" charset="0"/>
              </a:rPr>
              <a:t>Workforce &amp; Culture: </a:t>
            </a:r>
            <a:r>
              <a:rPr kumimoji="0" lang="en-US" sz="105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The pre-requisite of an excellent digital </a:t>
            </a:r>
            <a:r>
              <a:rPr kumimoji="0" lang="en-US" sz="1050" b="0" i="0" u="none" strike="noStrike" cap="none" spc="0" normalizeH="0" baseline="0" err="1">
                <a:ln>
                  <a:noFill/>
                </a:ln>
                <a:solidFill>
                  <a:srgbClr val="1F355E"/>
                </a:solidFill>
                <a:effectLst/>
                <a:uFillTx/>
                <a:latin typeface="Arial" panose="020B0604020202020204" pitchFamily="34" charset="0"/>
                <a:cs typeface="Arial" panose="020B0604020202020204" pitchFamily="34" charset="0"/>
                <a:sym typeface="Helvetica Neue"/>
              </a:rPr>
              <a:t>organisation</a:t>
            </a:r>
            <a:r>
              <a:rPr kumimoji="0" lang="en-US" sz="105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 is a confident and supported workforce. In order for</a:t>
            </a:r>
            <a:r>
              <a:rPr lang="en-US" sz="1050" b="0">
                <a:solidFill>
                  <a:srgbClr val="1F355E"/>
                </a:solidFill>
                <a:latin typeface="Arial" panose="020B0604020202020204" pitchFamily="34" charset="0"/>
                <a:cs typeface="Arial" panose="020B0604020202020204" pitchFamily="34" charset="0"/>
              </a:rPr>
              <a:t> innovations in data, analytics or time- saving technology systems to be effective, we need our staff to feel certain that they have the skills and training needed to </a:t>
            </a:r>
            <a:r>
              <a:rPr lang="en-US" sz="1050" b="0" err="1">
                <a:solidFill>
                  <a:srgbClr val="1F355E"/>
                </a:solidFill>
                <a:latin typeface="Arial" panose="020B0604020202020204" pitchFamily="34" charset="0"/>
                <a:cs typeface="Arial" panose="020B0604020202020204" pitchFamily="34" charset="0"/>
              </a:rPr>
              <a:t>realise</a:t>
            </a:r>
            <a:r>
              <a:rPr lang="en-US" sz="1050" b="0">
                <a:solidFill>
                  <a:srgbClr val="1F355E"/>
                </a:solidFill>
                <a:latin typeface="Arial" panose="020B0604020202020204" pitchFamily="34" charset="0"/>
                <a:cs typeface="Arial" panose="020B0604020202020204" pitchFamily="34" charset="0"/>
              </a:rPr>
              <a:t> these exciting outcomes for staff and patients. </a:t>
            </a:r>
          </a:p>
          <a:p>
            <a:pPr marL="0" marR="0" indent="0" algn="l" defTabSz="825500" rtl="0" fontAlgn="auto" latinLnBrk="0" hangingPunct="0">
              <a:lnSpc>
                <a:spcPct val="100000"/>
              </a:lnSpc>
              <a:spcBef>
                <a:spcPts val="0"/>
              </a:spcBef>
              <a:spcAft>
                <a:spcPts val="0"/>
              </a:spcAft>
              <a:buClrTx/>
              <a:buSzTx/>
              <a:buFontTx/>
              <a:buNone/>
              <a:tabLst/>
            </a:pPr>
            <a:endParaRPr kumimoji="0" lang="en-US" sz="1050" b="0" i="0" u="none" strike="noStrike" cap="none" spc="0" normalizeH="0" baseline="0">
              <a:ln>
                <a:noFill/>
              </a:ln>
              <a:solidFill>
                <a:srgbClr val="000000"/>
              </a:solidFill>
              <a:effectLst/>
              <a:uFillTx/>
              <a:latin typeface="Helvetica Neue"/>
              <a:ea typeface="Helvetica Neue"/>
              <a:cs typeface="Helvetica Neue"/>
              <a:sym typeface="Helvetica Neue"/>
            </a:endParaRPr>
          </a:p>
        </p:txBody>
      </p:sp>
      <p:sp>
        <p:nvSpPr>
          <p:cNvPr id="41" name="TextBox 40">
            <a:extLst>
              <a:ext uri="{FF2B5EF4-FFF2-40B4-BE49-F238E27FC236}">
                <a16:creationId xmlns:a16="http://schemas.microsoft.com/office/drawing/2014/main" id="{56440391-CD52-8259-8837-44D857FB628E}"/>
              </a:ext>
            </a:extLst>
          </p:cNvPr>
          <p:cNvSpPr txBox="1"/>
          <p:nvPr/>
        </p:nvSpPr>
        <p:spPr>
          <a:xfrm>
            <a:off x="142875" y="536103"/>
            <a:ext cx="2677251" cy="43037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algn="l"/>
            <a:r>
              <a:rPr kumimoji="0" lang="en-US" sz="1050" i="0" u="none" strike="noStrike" cap="none" spc="0" normalizeH="0" baseline="0">
                <a:ln>
                  <a:noFill/>
                </a:ln>
                <a:solidFill>
                  <a:srgbClr val="1F355E"/>
                </a:solidFill>
                <a:effectLst/>
                <a:uFillTx/>
                <a:latin typeface="Helvetica Neue"/>
                <a:ea typeface="Helvetica Neue"/>
                <a:cs typeface="Helvetica Neue"/>
                <a:sym typeface="Helvetica Neue"/>
              </a:rPr>
              <a:t>Technology &amp; Digital: </a:t>
            </a:r>
            <a:r>
              <a:rPr kumimoji="0" lang="en-US" sz="1050" b="0" i="0" u="none" strike="noStrike" cap="none" spc="0" normalizeH="0" baseline="0">
                <a:ln>
                  <a:noFill/>
                </a:ln>
                <a:solidFill>
                  <a:srgbClr val="1F355E"/>
                </a:solidFill>
                <a:effectLst/>
                <a:uFillTx/>
                <a:latin typeface="Helvetica Neue"/>
                <a:ea typeface="Helvetica Neue"/>
                <a:cs typeface="Helvetica Neue"/>
                <a:sym typeface="Helvetica Neue"/>
              </a:rPr>
              <a:t>The engines of our strategy are powerful, streamlined digital systems and technology, of increasing maturity and complexity, which will benefit both patients and colleagues. We will operate in innovative new ways, taking full advantage of cloud-based infrastructure</a:t>
            </a:r>
            <a:r>
              <a:rPr lang="en-US" sz="1050" b="0">
                <a:solidFill>
                  <a:srgbClr val="1F355E"/>
                </a:solidFill>
              </a:rPr>
              <a:t> improving </a:t>
            </a:r>
            <a:r>
              <a:rPr kumimoji="0" lang="en-US" sz="1050" b="0" i="0" u="none" strike="noStrike" cap="none" spc="0" normalizeH="0" baseline="0">
                <a:ln>
                  <a:noFill/>
                </a:ln>
                <a:solidFill>
                  <a:srgbClr val="1F355E"/>
                </a:solidFill>
                <a:effectLst/>
                <a:uFillTx/>
                <a:latin typeface="Helvetica Neue"/>
                <a:ea typeface="Helvetica Neue"/>
                <a:cs typeface="Helvetica Neue"/>
                <a:sym typeface="Helvetica Neue"/>
              </a:rPr>
              <a:t>resilience, security and functionality requiring more complex financial management. </a:t>
            </a:r>
            <a:r>
              <a:rPr lang="en-US" sz="1050" b="0">
                <a:solidFill>
                  <a:srgbClr val="1F355E"/>
                </a:solidFill>
              </a:rPr>
              <a:t>However, having f</a:t>
            </a:r>
            <a:r>
              <a:rPr kumimoji="0" lang="en-US" sz="1050" b="0" i="0" u="none" strike="noStrike" cap="none" spc="0" normalizeH="0" baseline="0">
                <a:ln>
                  <a:noFill/>
                </a:ln>
                <a:solidFill>
                  <a:srgbClr val="1F355E"/>
                </a:solidFill>
                <a:effectLst/>
                <a:uFillTx/>
                <a:latin typeface="Helvetica Neue"/>
                <a:ea typeface="Helvetica Neue"/>
                <a:cs typeface="Helvetica Neue"/>
                <a:sym typeface="Helvetica Neue"/>
              </a:rPr>
              <a:t>ewer </a:t>
            </a:r>
            <a:r>
              <a:rPr kumimoji="0" lang="en-US" sz="105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streamlined</a:t>
            </a:r>
            <a:r>
              <a:rPr kumimoji="0" lang="en-US" sz="1050" b="0" i="0" u="none" strike="noStrike" cap="none" spc="0" normalizeH="0" baseline="0">
                <a:ln>
                  <a:noFill/>
                </a:ln>
                <a:solidFill>
                  <a:srgbClr val="1F355E"/>
                </a:solidFill>
                <a:effectLst/>
                <a:uFillTx/>
                <a:latin typeface="Helvetica Neue"/>
                <a:ea typeface="Helvetica Neue"/>
                <a:cs typeface="Helvetica Neue"/>
                <a:sym typeface="Helvetica Neue"/>
              </a:rPr>
              <a:t> systems </a:t>
            </a:r>
            <a:r>
              <a:rPr lang="en-US" sz="1050" b="0">
                <a:solidFill>
                  <a:srgbClr val="1F355E"/>
                </a:solidFill>
              </a:rPr>
              <a:t>will reduce the complexity of the contracts we engage, making the most efficient use of resources</a:t>
            </a:r>
          </a:p>
          <a:p>
            <a:pPr algn="l" defTabSz="825500"/>
            <a:endParaRPr lang="en-US" sz="1050">
              <a:solidFill>
                <a:srgbClr val="1F355E"/>
              </a:solidFill>
            </a:endParaRPr>
          </a:p>
          <a:p>
            <a:pPr algn="l" defTabSz="825500"/>
            <a:r>
              <a:rPr lang="en-US" sz="1050" err="1">
                <a:solidFill>
                  <a:srgbClr val="1F355E"/>
                </a:solidFill>
              </a:rPr>
              <a:t>Organisational</a:t>
            </a:r>
            <a:r>
              <a:rPr lang="en-US" sz="1050">
                <a:solidFill>
                  <a:srgbClr val="1F355E"/>
                </a:solidFill>
              </a:rPr>
              <a:t> Functions: </a:t>
            </a:r>
            <a:r>
              <a:rPr lang="en-GB" sz="1050" b="0">
                <a:solidFill>
                  <a:srgbClr val="1F355E"/>
                </a:solidFill>
              </a:rPr>
              <a:t>Successful delivery of service-led transformation will be dependent on organisational functions working efficiently to support progress. This means that clear governance routes, robust business case practices and tight financial oversight, supported by effective change management is critical to ensure a clear view of performance and benefits as well as successful engagement and collaboration with national programmes</a:t>
            </a:r>
          </a:p>
          <a:p>
            <a:pPr marL="0" marR="0" indent="0" algn="l" defTabSz="825500" rtl="0" fontAlgn="auto" latinLnBrk="0" hangingPunct="0">
              <a:lnSpc>
                <a:spcPct val="100000"/>
              </a:lnSpc>
              <a:spcBef>
                <a:spcPts val="0"/>
              </a:spcBef>
              <a:spcAft>
                <a:spcPts val="0"/>
              </a:spcAft>
              <a:buClrTx/>
              <a:buSzTx/>
              <a:buFontTx/>
              <a:buNone/>
              <a:tabLst/>
            </a:pPr>
            <a:endParaRPr lang="en-US" sz="1050" b="0"/>
          </a:p>
        </p:txBody>
      </p:sp>
      <p:grpSp>
        <p:nvGrpSpPr>
          <p:cNvPr id="12" name="Group 11">
            <a:extLst>
              <a:ext uri="{FF2B5EF4-FFF2-40B4-BE49-F238E27FC236}">
                <a16:creationId xmlns:a16="http://schemas.microsoft.com/office/drawing/2014/main" id="{7682A1A5-38DA-D6C6-67F5-285AA821B16F}"/>
              </a:ext>
            </a:extLst>
          </p:cNvPr>
          <p:cNvGrpSpPr/>
          <p:nvPr/>
        </p:nvGrpSpPr>
        <p:grpSpPr>
          <a:xfrm>
            <a:off x="2805856" y="867311"/>
            <a:ext cx="3532289" cy="3459665"/>
            <a:chOff x="2802533" y="1088571"/>
            <a:chExt cx="3532289" cy="3459665"/>
          </a:xfrm>
        </p:grpSpPr>
        <p:sp>
          <p:nvSpPr>
            <p:cNvPr id="3" name="Rectangle 2">
              <a:extLst>
                <a:ext uri="{FF2B5EF4-FFF2-40B4-BE49-F238E27FC236}">
                  <a16:creationId xmlns:a16="http://schemas.microsoft.com/office/drawing/2014/main" id="{CC9C6F55-7916-1B62-981B-A8FF5C65D6BF}"/>
                </a:ext>
              </a:extLst>
            </p:cNvPr>
            <p:cNvSpPr/>
            <p:nvPr/>
          </p:nvSpPr>
          <p:spPr>
            <a:xfrm>
              <a:off x="2802533" y="1088571"/>
              <a:ext cx="3532289" cy="3316514"/>
            </a:xfrm>
            <a:prstGeom prst="rect">
              <a:avLst/>
            </a:prstGeom>
            <a:noFill/>
            <a:ln w="1905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grpSp>
          <p:nvGrpSpPr>
            <p:cNvPr id="10" name="Group 9">
              <a:extLst>
                <a:ext uri="{FF2B5EF4-FFF2-40B4-BE49-F238E27FC236}">
                  <a16:creationId xmlns:a16="http://schemas.microsoft.com/office/drawing/2014/main" id="{DCB1F04F-723C-122D-D3D5-22EA9AC6BDB6}"/>
                </a:ext>
              </a:extLst>
            </p:cNvPr>
            <p:cNvGrpSpPr/>
            <p:nvPr/>
          </p:nvGrpSpPr>
          <p:grpSpPr>
            <a:xfrm>
              <a:off x="2802533" y="1144415"/>
              <a:ext cx="3253155" cy="3403821"/>
              <a:chOff x="2560653" y="1144415"/>
              <a:chExt cx="3253155" cy="3403821"/>
            </a:xfrm>
          </p:grpSpPr>
          <p:grpSp>
            <p:nvGrpSpPr>
              <p:cNvPr id="4" name="Group 3">
                <a:extLst>
                  <a:ext uri="{FF2B5EF4-FFF2-40B4-BE49-F238E27FC236}">
                    <a16:creationId xmlns:a16="http://schemas.microsoft.com/office/drawing/2014/main" id="{651B67D1-47C6-85C9-4CAB-10884DFB54EA}"/>
                  </a:ext>
                </a:extLst>
              </p:cNvPr>
              <p:cNvGrpSpPr/>
              <p:nvPr/>
            </p:nvGrpSpPr>
            <p:grpSpPr>
              <a:xfrm>
                <a:off x="2560653" y="1144415"/>
                <a:ext cx="3253155" cy="3403821"/>
                <a:chOff x="703541" y="0"/>
                <a:chExt cx="3253155" cy="3403821"/>
              </a:xfrm>
              <a:solidFill>
                <a:schemeClr val="accent3">
                  <a:lumMod val="20000"/>
                  <a:lumOff val="80000"/>
                </a:schemeClr>
              </a:solidFill>
            </p:grpSpPr>
            <p:sp>
              <p:nvSpPr>
                <p:cNvPr id="5" name="Shape 4">
                  <a:extLst>
                    <a:ext uri="{FF2B5EF4-FFF2-40B4-BE49-F238E27FC236}">
                      <a16:creationId xmlns:a16="http://schemas.microsoft.com/office/drawing/2014/main" id="{D6E97766-AEDA-8FF7-90D7-33421EACE57F}"/>
                    </a:ext>
                  </a:extLst>
                </p:cNvPr>
                <p:cNvSpPr/>
                <p:nvPr/>
              </p:nvSpPr>
              <p:spPr>
                <a:xfrm>
                  <a:off x="2345231" y="0"/>
                  <a:ext cx="1611465" cy="1640206"/>
                </a:xfrm>
                <a:prstGeom prst="gear9">
                  <a:avLst/>
                </a:prstGeom>
                <a:solidFill>
                  <a:srgbClr val="FFF3C5"/>
                </a:solidFill>
                <a:ln>
                  <a:solidFill>
                    <a:srgbClr val="FFE588"/>
                  </a:solidFill>
                </a:ln>
              </p:spPr>
              <p:style>
                <a:lnRef idx="2">
                  <a:schemeClr val="accent5">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a:lstStyle/>
                <a:p>
                  <a:endParaRPr lang="en-GB"/>
                </a:p>
              </p:txBody>
            </p:sp>
            <p:sp>
              <p:nvSpPr>
                <p:cNvPr id="6" name="Shape 4">
                  <a:extLst>
                    <a:ext uri="{FF2B5EF4-FFF2-40B4-BE49-F238E27FC236}">
                      <a16:creationId xmlns:a16="http://schemas.microsoft.com/office/drawing/2014/main" id="{908A34FE-0794-9A03-68EF-0894F9B0CF75}"/>
                    </a:ext>
                  </a:extLst>
                </p:cNvPr>
                <p:cNvSpPr txBox="1"/>
                <p:nvPr/>
              </p:nvSpPr>
              <p:spPr>
                <a:xfrm>
                  <a:off x="2669207" y="382301"/>
                  <a:ext cx="963513" cy="846793"/>
                </a:xfrm>
                <a:prstGeom prst="rect">
                  <a:avLst/>
                </a:prstGeom>
                <a:solidFill>
                  <a:srgbClr val="FFF3C5"/>
                </a:solid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0320" tIns="20320" rIns="20320" bIns="20320" numCol="1" spcCol="1270" anchor="b" anchorCtr="0">
                  <a:noAutofit/>
                </a:bodyPr>
                <a:lstStyle/>
                <a:p>
                  <a:pPr marL="0" lvl="0" indent="0" algn="ctr" defTabSz="711200">
                    <a:lnSpc>
                      <a:spcPct val="90000"/>
                    </a:lnSpc>
                    <a:spcBef>
                      <a:spcPct val="0"/>
                    </a:spcBef>
                    <a:spcAft>
                      <a:spcPct val="35000"/>
                    </a:spcAft>
                    <a:buNone/>
                  </a:pPr>
                  <a:r>
                    <a:rPr lang="en-US" sz="1200" b="0" kern="1200">
                      <a:solidFill>
                        <a:srgbClr val="1F355E"/>
                      </a:solidFill>
                      <a:latin typeface="Arial" panose="020B0604020202020204" pitchFamily="34" charset="0"/>
                      <a:cs typeface="Arial" panose="020B0604020202020204" pitchFamily="34" charset="0"/>
                    </a:rPr>
                    <a:t>Data &amp; Analytics</a:t>
                  </a:r>
                  <a:endParaRPr lang="en-GB" sz="1200" b="0" kern="1200">
                    <a:solidFill>
                      <a:srgbClr val="1F355E"/>
                    </a:solidFill>
                    <a:latin typeface="Arial" panose="020B0604020202020204" pitchFamily="34" charset="0"/>
                    <a:cs typeface="Arial" panose="020B0604020202020204" pitchFamily="34" charset="0"/>
                  </a:endParaRPr>
                </a:p>
              </p:txBody>
            </p:sp>
            <p:sp>
              <p:nvSpPr>
                <p:cNvPr id="11" name="Shape 4">
                  <a:extLst>
                    <a:ext uri="{FF2B5EF4-FFF2-40B4-BE49-F238E27FC236}">
                      <a16:creationId xmlns:a16="http://schemas.microsoft.com/office/drawing/2014/main" id="{4F12A4A4-B8E6-5692-C01B-4DF16B5A7D9A}"/>
                    </a:ext>
                  </a:extLst>
                </p:cNvPr>
                <p:cNvSpPr txBox="1"/>
                <p:nvPr/>
              </p:nvSpPr>
              <p:spPr>
                <a:xfrm>
                  <a:off x="703541" y="3028862"/>
                  <a:ext cx="1821585" cy="374959"/>
                </a:xfrm>
                <a:prstGeom prst="rect">
                  <a:avLst/>
                </a:prstGeom>
                <a:no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0320" tIns="20320" rIns="20320" bIns="20320" numCol="1" spcCol="1270" anchor="t" anchorCtr="0">
                  <a:noAutofit/>
                </a:bodyPr>
                <a:lstStyle/>
                <a:p>
                  <a:pPr marL="0" lvl="0" indent="0" algn="ctr" defTabSz="711200">
                    <a:lnSpc>
                      <a:spcPct val="90000"/>
                    </a:lnSpc>
                    <a:spcBef>
                      <a:spcPct val="0"/>
                    </a:spcBef>
                    <a:spcAft>
                      <a:spcPct val="35000"/>
                    </a:spcAft>
                    <a:buNone/>
                  </a:pPr>
                  <a:r>
                    <a:rPr lang="en-US" sz="1200" b="0" kern="1200">
                      <a:solidFill>
                        <a:srgbClr val="1F355E"/>
                      </a:solidFill>
                      <a:latin typeface="Arial" panose="020B0604020202020204" pitchFamily="34" charset="0"/>
                      <a:cs typeface="Arial" panose="020B0604020202020204" pitchFamily="34" charset="0"/>
                    </a:rPr>
                    <a:t>Organisational Functions</a:t>
                  </a:r>
                  <a:endParaRPr lang="en-GB" sz="1200" b="0" kern="1200">
                    <a:solidFill>
                      <a:srgbClr val="1F355E"/>
                    </a:solidFill>
                    <a:latin typeface="Arial" panose="020B0604020202020204" pitchFamily="34" charset="0"/>
                    <a:cs typeface="Arial" panose="020B0604020202020204" pitchFamily="34" charset="0"/>
                  </a:endParaRPr>
                </a:p>
              </p:txBody>
            </p:sp>
          </p:grpSp>
          <p:grpSp>
            <p:nvGrpSpPr>
              <p:cNvPr id="7" name="Group 6">
                <a:extLst>
                  <a:ext uri="{FF2B5EF4-FFF2-40B4-BE49-F238E27FC236}">
                    <a16:creationId xmlns:a16="http://schemas.microsoft.com/office/drawing/2014/main" id="{945456C2-E6C1-8B4F-93A5-CF306729B369}"/>
                  </a:ext>
                </a:extLst>
              </p:cNvPr>
              <p:cNvGrpSpPr/>
              <p:nvPr/>
            </p:nvGrpSpPr>
            <p:grpSpPr>
              <a:xfrm>
                <a:off x="2846433" y="1906169"/>
                <a:ext cx="1611465" cy="1640206"/>
                <a:chOff x="2345231" y="0"/>
                <a:chExt cx="1611465" cy="1640206"/>
              </a:xfrm>
              <a:solidFill>
                <a:schemeClr val="accent5">
                  <a:lumMod val="20000"/>
                  <a:lumOff val="80000"/>
                </a:schemeClr>
              </a:solidFill>
            </p:grpSpPr>
            <p:sp>
              <p:nvSpPr>
                <p:cNvPr id="8" name="Shape 7">
                  <a:extLst>
                    <a:ext uri="{FF2B5EF4-FFF2-40B4-BE49-F238E27FC236}">
                      <a16:creationId xmlns:a16="http://schemas.microsoft.com/office/drawing/2014/main" id="{9A82C665-CAEC-A5CE-7842-CC43B5042F17}"/>
                    </a:ext>
                  </a:extLst>
                </p:cNvPr>
                <p:cNvSpPr/>
                <p:nvPr/>
              </p:nvSpPr>
              <p:spPr>
                <a:xfrm>
                  <a:off x="2345231" y="0"/>
                  <a:ext cx="1611465" cy="1640206"/>
                </a:xfrm>
                <a:prstGeom prst="gear9">
                  <a:avLst/>
                </a:prstGeom>
                <a:solidFill>
                  <a:schemeClr val="accent1">
                    <a:lumMod val="20000"/>
                    <a:lumOff val="80000"/>
                  </a:schemeClr>
                </a:solidFill>
                <a:ln>
                  <a:solidFill>
                    <a:schemeClr val="accent1">
                      <a:lumMod val="40000"/>
                      <a:lumOff val="60000"/>
                    </a:schemeClr>
                  </a:solidFill>
                </a:ln>
              </p:spPr>
              <p:style>
                <a:lnRef idx="2">
                  <a:schemeClr val="accent5">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a:lstStyle/>
                <a:p>
                  <a:endParaRPr lang="en-GB"/>
                </a:p>
              </p:txBody>
            </p:sp>
            <p:sp>
              <p:nvSpPr>
                <p:cNvPr id="9" name="Shape 4">
                  <a:extLst>
                    <a:ext uri="{FF2B5EF4-FFF2-40B4-BE49-F238E27FC236}">
                      <a16:creationId xmlns:a16="http://schemas.microsoft.com/office/drawing/2014/main" id="{B27E7AFC-AD8F-A99F-FE23-606B2ED274FF}"/>
                    </a:ext>
                  </a:extLst>
                </p:cNvPr>
                <p:cNvSpPr txBox="1"/>
                <p:nvPr/>
              </p:nvSpPr>
              <p:spPr>
                <a:xfrm>
                  <a:off x="2669207" y="382301"/>
                  <a:ext cx="963513" cy="846793"/>
                </a:xfrm>
                <a:prstGeom prst="rect">
                  <a:avLst/>
                </a:prstGeom>
                <a:solidFill>
                  <a:schemeClr val="accent1">
                    <a:lumMod val="20000"/>
                    <a:lumOff val="80000"/>
                  </a:schemeClr>
                </a:solidFill>
                <a:ln>
                  <a:no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0320" tIns="20320" rIns="20320" bIns="20320" numCol="1" spcCol="1270" anchor="b" anchorCtr="0">
                  <a:noAutofit/>
                </a:bodyPr>
                <a:lstStyle/>
                <a:p>
                  <a:pPr marL="0" lvl="0" indent="0" algn="ctr" defTabSz="711200">
                    <a:lnSpc>
                      <a:spcPct val="90000"/>
                    </a:lnSpc>
                    <a:spcBef>
                      <a:spcPct val="0"/>
                    </a:spcBef>
                    <a:spcAft>
                      <a:spcPct val="35000"/>
                    </a:spcAft>
                    <a:buNone/>
                  </a:pPr>
                  <a:r>
                    <a:rPr lang="en-US" sz="1200" b="0" kern="1200">
                      <a:solidFill>
                        <a:srgbClr val="1F355E"/>
                      </a:solidFill>
                      <a:latin typeface="Arial" panose="020B0604020202020204" pitchFamily="34" charset="0"/>
                      <a:cs typeface="Arial" panose="020B0604020202020204" pitchFamily="34" charset="0"/>
                    </a:rPr>
                    <a:t>Technology &amp; Digital </a:t>
                  </a:r>
                  <a:endParaRPr lang="en-GB" sz="1200" b="0" kern="1200">
                    <a:solidFill>
                      <a:srgbClr val="1F355E"/>
                    </a:solidFill>
                    <a:latin typeface="Arial" panose="020B0604020202020204" pitchFamily="34" charset="0"/>
                    <a:cs typeface="Arial" panose="020B0604020202020204" pitchFamily="34" charset="0"/>
                  </a:endParaRPr>
                </a:p>
              </p:txBody>
            </p:sp>
          </p:grpSp>
          <p:grpSp>
            <p:nvGrpSpPr>
              <p:cNvPr id="19" name="Group 18">
                <a:extLst>
                  <a:ext uri="{FF2B5EF4-FFF2-40B4-BE49-F238E27FC236}">
                    <a16:creationId xmlns:a16="http://schemas.microsoft.com/office/drawing/2014/main" id="{E07EBAC4-50A8-6716-3C20-DB642C650DA4}"/>
                  </a:ext>
                </a:extLst>
              </p:cNvPr>
              <p:cNvGrpSpPr/>
              <p:nvPr/>
            </p:nvGrpSpPr>
            <p:grpSpPr>
              <a:xfrm>
                <a:off x="4184523" y="2681386"/>
                <a:ext cx="1611465" cy="1640206"/>
                <a:chOff x="2345231" y="0"/>
                <a:chExt cx="1611465" cy="1640206"/>
              </a:xfrm>
              <a:solidFill>
                <a:schemeClr val="accent4">
                  <a:lumMod val="20000"/>
                  <a:lumOff val="80000"/>
                </a:schemeClr>
              </a:solidFill>
            </p:grpSpPr>
            <p:sp>
              <p:nvSpPr>
                <p:cNvPr id="21" name="Shape 20">
                  <a:extLst>
                    <a:ext uri="{FF2B5EF4-FFF2-40B4-BE49-F238E27FC236}">
                      <a16:creationId xmlns:a16="http://schemas.microsoft.com/office/drawing/2014/main" id="{212EFE94-7AB7-CDFF-F0C4-DD10E0299365}"/>
                    </a:ext>
                  </a:extLst>
                </p:cNvPr>
                <p:cNvSpPr/>
                <p:nvPr/>
              </p:nvSpPr>
              <p:spPr>
                <a:xfrm>
                  <a:off x="2345231" y="0"/>
                  <a:ext cx="1611465" cy="1640206"/>
                </a:xfrm>
                <a:prstGeom prst="gear9">
                  <a:avLst/>
                </a:prstGeom>
                <a:solidFill>
                  <a:schemeClr val="accent6">
                    <a:lumMod val="20000"/>
                    <a:lumOff val="80000"/>
                  </a:schemeClr>
                </a:solidFill>
                <a:ln>
                  <a:solidFill>
                    <a:schemeClr val="accent6">
                      <a:lumMod val="40000"/>
                      <a:lumOff val="60000"/>
                    </a:schemeClr>
                  </a:solidFill>
                </a:ln>
              </p:spPr>
              <p:style>
                <a:lnRef idx="2">
                  <a:schemeClr val="accent5">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a:lstStyle/>
                <a:p>
                  <a:endParaRPr lang="en-GB"/>
                </a:p>
              </p:txBody>
            </p:sp>
            <p:sp>
              <p:nvSpPr>
                <p:cNvPr id="23" name="Shape 4">
                  <a:extLst>
                    <a:ext uri="{FF2B5EF4-FFF2-40B4-BE49-F238E27FC236}">
                      <a16:creationId xmlns:a16="http://schemas.microsoft.com/office/drawing/2014/main" id="{D5C0738D-57E0-1001-3405-DAC0B710CF8A}"/>
                    </a:ext>
                  </a:extLst>
                </p:cNvPr>
                <p:cNvSpPr txBox="1"/>
                <p:nvPr/>
              </p:nvSpPr>
              <p:spPr>
                <a:xfrm>
                  <a:off x="2669207" y="382301"/>
                  <a:ext cx="963513" cy="846793"/>
                </a:xfrm>
                <a:prstGeom prst="rect">
                  <a:avLst/>
                </a:prstGeom>
                <a:solidFill>
                  <a:schemeClr val="accent6">
                    <a:lumMod val="20000"/>
                    <a:lumOff val="80000"/>
                  </a:schemeClr>
                </a:solid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0320" tIns="20320" rIns="20320" bIns="20320" numCol="1" spcCol="1270" anchor="b" anchorCtr="0">
                  <a:noAutofit/>
                </a:bodyPr>
                <a:lstStyle/>
                <a:p>
                  <a:pPr marL="0" lvl="0" indent="0" algn="ctr" defTabSz="711200">
                    <a:lnSpc>
                      <a:spcPct val="90000"/>
                    </a:lnSpc>
                    <a:spcBef>
                      <a:spcPct val="0"/>
                    </a:spcBef>
                    <a:spcAft>
                      <a:spcPct val="35000"/>
                    </a:spcAft>
                    <a:buNone/>
                  </a:pPr>
                  <a:r>
                    <a:rPr lang="en-US" sz="1200" b="0" kern="1200">
                      <a:solidFill>
                        <a:srgbClr val="1F355E"/>
                      </a:solidFill>
                      <a:latin typeface="Arial" panose="020B0604020202020204" pitchFamily="34" charset="0"/>
                      <a:cs typeface="Arial" panose="020B0604020202020204" pitchFamily="34" charset="0"/>
                    </a:rPr>
                    <a:t>Workforce &amp; Culture</a:t>
                  </a:r>
                  <a:endParaRPr lang="en-GB" sz="1200" b="0" kern="1200">
                    <a:solidFill>
                      <a:srgbClr val="1F355E"/>
                    </a:solidFill>
                    <a:latin typeface="Arial" panose="020B0604020202020204" pitchFamily="34" charset="0"/>
                    <a:cs typeface="Arial" panose="020B0604020202020204" pitchFamily="34" charset="0"/>
                  </a:endParaRPr>
                </a:p>
              </p:txBody>
            </p:sp>
          </p:grpSp>
          <p:pic>
            <p:nvPicPr>
              <p:cNvPr id="24" name="Graphic 23" descr="Group of people with solid fill">
                <a:extLst>
                  <a:ext uri="{FF2B5EF4-FFF2-40B4-BE49-F238E27FC236}">
                    <a16:creationId xmlns:a16="http://schemas.microsoft.com/office/drawing/2014/main" id="{2EF16502-F979-478D-2A96-1C88ABA8AFB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748787" y="3055981"/>
                <a:ext cx="482936" cy="421645"/>
              </a:xfrm>
              <a:prstGeom prst="rect">
                <a:avLst/>
              </a:prstGeom>
            </p:spPr>
          </p:pic>
          <p:pic>
            <p:nvPicPr>
              <p:cNvPr id="26" name="Graphic 25" descr="Server with solid fill">
                <a:extLst>
                  <a:ext uri="{FF2B5EF4-FFF2-40B4-BE49-F238E27FC236}">
                    <a16:creationId xmlns:a16="http://schemas.microsoft.com/office/drawing/2014/main" id="{880C81CB-50CE-988C-0D2F-8E37A5E1AC60}"/>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839848" y="1573273"/>
                <a:ext cx="376839" cy="376839"/>
              </a:xfrm>
              <a:prstGeom prst="rect">
                <a:avLst/>
              </a:prstGeom>
            </p:spPr>
          </p:pic>
        </p:grpSp>
      </p:grpSp>
      <p:sp>
        <p:nvSpPr>
          <p:cNvPr id="2" name="Title 1">
            <a:extLst>
              <a:ext uri="{FF2B5EF4-FFF2-40B4-BE49-F238E27FC236}">
                <a16:creationId xmlns:a16="http://schemas.microsoft.com/office/drawing/2014/main" id="{45EEEE3A-B876-C1DD-EE4E-95026A265C21}"/>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a:solidFill>
                  <a:srgbClr val="1F355E"/>
                </a:solidFill>
                <a:latin typeface="Arial Black" panose="020B0A04020102020204" pitchFamily="34" charset="0"/>
              </a:rPr>
              <a:t>The Digital Enablers: A Whole System Approach</a:t>
            </a:r>
          </a:p>
        </p:txBody>
      </p:sp>
      <p:pic>
        <p:nvPicPr>
          <p:cNvPr id="13" name="Graphic 12" descr="Double Tap Gesture with solid fill">
            <a:extLst>
              <a:ext uri="{FF2B5EF4-FFF2-40B4-BE49-F238E27FC236}">
                <a16:creationId xmlns:a16="http://schemas.microsoft.com/office/drawing/2014/main" id="{0FCE4104-8D8F-680E-5A7F-36A44EC34DD3}"/>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3618698" y="1968229"/>
            <a:ext cx="557339" cy="557339"/>
          </a:xfrm>
          <a:prstGeom prst="rect">
            <a:avLst/>
          </a:prstGeom>
        </p:spPr>
      </p:pic>
      <p:grpSp>
        <p:nvGrpSpPr>
          <p:cNvPr id="25" name="Group 24">
            <a:extLst>
              <a:ext uri="{FF2B5EF4-FFF2-40B4-BE49-F238E27FC236}">
                <a16:creationId xmlns:a16="http://schemas.microsoft.com/office/drawing/2014/main" id="{83F39540-6847-4934-32AD-50725F0127F2}"/>
              </a:ext>
            </a:extLst>
          </p:cNvPr>
          <p:cNvGrpSpPr/>
          <p:nvPr/>
        </p:nvGrpSpPr>
        <p:grpSpPr>
          <a:xfrm>
            <a:off x="-1" y="-5787"/>
            <a:ext cx="9143998" cy="165595"/>
            <a:chOff x="374266" y="2474302"/>
            <a:chExt cx="13719657" cy="820603"/>
          </a:xfrm>
        </p:grpSpPr>
        <p:sp>
          <p:nvSpPr>
            <p:cNvPr id="15" name="Arrow: Pentagon 14">
              <a:extLst>
                <a:ext uri="{FF2B5EF4-FFF2-40B4-BE49-F238E27FC236}">
                  <a16:creationId xmlns:a16="http://schemas.microsoft.com/office/drawing/2014/main" id="{8FC38F15-8FA9-C886-B79A-9D388069215F}"/>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16" name="Arrow: Chevron 15">
              <a:extLst>
                <a:ext uri="{FF2B5EF4-FFF2-40B4-BE49-F238E27FC236}">
                  <a16:creationId xmlns:a16="http://schemas.microsoft.com/office/drawing/2014/main" id="{4072565E-EE6D-5C22-86E5-8F2B4F2111ED}"/>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17" name="Arrow: Chevron 16">
              <a:extLst>
                <a:ext uri="{FF2B5EF4-FFF2-40B4-BE49-F238E27FC236}">
                  <a16:creationId xmlns:a16="http://schemas.microsoft.com/office/drawing/2014/main" id="{24B7BF49-093B-20FE-BB27-897060B74F8E}"/>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18" name="Arrow: Chevron 17">
              <a:extLst>
                <a:ext uri="{FF2B5EF4-FFF2-40B4-BE49-F238E27FC236}">
                  <a16:creationId xmlns:a16="http://schemas.microsoft.com/office/drawing/2014/main" id="{BB13C12C-D57F-8496-4F40-E34EF0DE70A5}"/>
                </a:ext>
              </a:extLst>
            </p:cNvPr>
            <p:cNvSpPr/>
            <p:nvPr/>
          </p:nvSpPr>
          <p:spPr>
            <a:xfrm>
              <a:off x="7090464" y="2474302"/>
              <a:ext cx="2697135" cy="820603"/>
            </a:xfrm>
            <a:prstGeom prst="chevron">
              <a:avLst/>
            </a:prstGeom>
            <a:solidFill>
              <a:schemeClr val="accent6"/>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20" name="Arrow: Chevron 19">
              <a:extLst>
                <a:ext uri="{FF2B5EF4-FFF2-40B4-BE49-F238E27FC236}">
                  <a16:creationId xmlns:a16="http://schemas.microsoft.com/office/drawing/2014/main" id="{DA6FA7DF-3AE6-7075-E01A-002BDE1FE62B}"/>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The Digital Enablers</a:t>
              </a:r>
              <a:endParaRPr lang="en-GB" sz="800" b="0" kern="1200">
                <a:latin typeface="Arial" panose="020B0604020202020204" pitchFamily="34" charset="0"/>
                <a:cs typeface="Arial" panose="020B0604020202020204" pitchFamily="34" charset="0"/>
              </a:endParaRPr>
            </a:p>
          </p:txBody>
        </p:sp>
        <p:sp>
          <p:nvSpPr>
            <p:cNvPr id="22" name="Arrow: Chevron 21">
              <a:extLst>
                <a:ext uri="{FF2B5EF4-FFF2-40B4-BE49-F238E27FC236}">
                  <a16:creationId xmlns:a16="http://schemas.microsoft.com/office/drawing/2014/main" id="{1750E7E5-1F12-7DAC-FDD5-44FD1F4AB459}"/>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p>
          </p:txBody>
        </p:sp>
      </p:grpSp>
      <p:sp>
        <p:nvSpPr>
          <p:cNvPr id="14" name="Footer Placeholder 3">
            <a:extLst>
              <a:ext uri="{FF2B5EF4-FFF2-40B4-BE49-F238E27FC236}">
                <a16:creationId xmlns:a16="http://schemas.microsoft.com/office/drawing/2014/main" id="{2C1C7E2D-B3B1-0A03-AFA4-0F093589B734}"/>
              </a:ext>
            </a:extLst>
          </p:cNvPr>
          <p:cNvSpPr>
            <a:spLocks noGrp="1"/>
          </p:cNvSpPr>
          <p:nvPr>
            <p:ph type="ftr" sz="quarter" idx="3"/>
          </p:nvPr>
        </p:nvSpPr>
        <p:spPr>
          <a:xfrm>
            <a:off x="2261839" y="4684875"/>
            <a:ext cx="5039902" cy="332455"/>
          </a:xfrm>
        </p:spPr>
        <p:txBody>
          <a:bodyPr/>
          <a:lstStyle/>
          <a:p>
            <a:r>
              <a:rPr lang="en-GB"/>
              <a:t>Digitally Enabling The One Bay Way</a:t>
            </a:r>
          </a:p>
        </p:txBody>
      </p:sp>
    </p:spTree>
    <p:extLst>
      <p:ext uri="{BB962C8B-B14F-4D97-AF65-F5344CB8AC3E}">
        <p14:creationId xmlns:p14="http://schemas.microsoft.com/office/powerpoint/2010/main" val="2637976502"/>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Arrow: Left-Right 25">
            <a:extLst>
              <a:ext uri="{FF2B5EF4-FFF2-40B4-BE49-F238E27FC236}">
                <a16:creationId xmlns:a16="http://schemas.microsoft.com/office/drawing/2014/main" id="{667312BE-6E64-DDDD-A1FC-F8447BA3B920}"/>
              </a:ext>
            </a:extLst>
          </p:cNvPr>
          <p:cNvSpPr/>
          <p:nvPr/>
        </p:nvSpPr>
        <p:spPr>
          <a:xfrm>
            <a:off x="312126" y="3454748"/>
            <a:ext cx="8519746" cy="294620"/>
          </a:xfrm>
          <a:prstGeom prst="leftRightArrow">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lIns="27000" tIns="27000" rIns="27000" bIns="27000" rtlCol="0" anchor="ctr"/>
          <a:lstStyle/>
          <a:p>
            <a:pPr marL="0" marR="0" lvl="0" indent="0" algn="ctr" defTabSz="309563" rtl="0" eaLnBrk="1" fontAlgn="auto" latinLnBrk="0" hangingPunct="0">
              <a:lnSpc>
                <a:spcPct val="100000"/>
              </a:lnSpc>
              <a:spcBef>
                <a:spcPts val="0"/>
              </a:spcBef>
              <a:spcAft>
                <a:spcPts val="0"/>
              </a:spcAft>
              <a:buClrTx/>
              <a:buSzTx/>
              <a:buFontTx/>
              <a:buNone/>
              <a:tabLst/>
              <a:defRPr/>
            </a:pPr>
            <a:endParaRPr kumimoji="0" lang="en-GB" sz="1050" b="1" i="0" u="none" strike="noStrike" kern="0" cap="none" spc="0" normalizeH="0" baseline="0" noProof="0">
              <a:ln>
                <a:noFill/>
              </a:ln>
              <a:solidFill>
                <a:prstClr val="black"/>
              </a:solidFill>
              <a:effectLst/>
              <a:uLnTx/>
              <a:uFillTx/>
              <a:latin typeface="Helvetica Neue Medium"/>
              <a:sym typeface="Helvetica Neue"/>
            </a:endParaRPr>
          </a:p>
        </p:txBody>
      </p:sp>
      <p:sp>
        <p:nvSpPr>
          <p:cNvPr id="28" name="Rectangle: Rounded Corners 27">
            <a:extLst>
              <a:ext uri="{FF2B5EF4-FFF2-40B4-BE49-F238E27FC236}">
                <a16:creationId xmlns:a16="http://schemas.microsoft.com/office/drawing/2014/main" id="{89C57736-5345-7AE6-BAF4-55D04085FD8A}"/>
              </a:ext>
            </a:extLst>
          </p:cNvPr>
          <p:cNvSpPr/>
          <p:nvPr/>
        </p:nvSpPr>
        <p:spPr>
          <a:xfrm>
            <a:off x="3777327" y="3405115"/>
            <a:ext cx="1589343" cy="423548"/>
          </a:xfrm>
          <a:prstGeom prst="round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lIns="27000" tIns="27000" rIns="27000" bIns="27000" rtlCol="0" anchor="ctr"/>
          <a:lstStyle/>
          <a:p>
            <a:pPr marL="0" marR="0" lvl="0" indent="0" algn="ctr" defTabSz="309563" rtl="0" eaLnBrk="1" fontAlgn="auto" latinLnBrk="0" hangingPunct="0">
              <a:lnSpc>
                <a:spcPct val="100000"/>
              </a:lnSpc>
              <a:spcBef>
                <a:spcPts val="0"/>
              </a:spcBef>
              <a:spcAft>
                <a:spcPts val="0"/>
              </a:spcAft>
              <a:buClrTx/>
              <a:buSzTx/>
              <a:buFontTx/>
              <a:buNone/>
              <a:tabLst/>
              <a:defRPr/>
            </a:pPr>
            <a:r>
              <a:rPr kumimoji="0" lang="en-GB" sz="1400" b="1" i="0" u="none" strike="noStrike" kern="0" cap="none" spc="0" normalizeH="0" baseline="0" noProof="0">
                <a:solidFill>
                  <a:schemeClr val="bg1"/>
                </a:solidFill>
                <a:effectLst/>
                <a:uLnTx/>
                <a:uFillTx/>
                <a:latin typeface="Arial" panose="020B0604020202020204" pitchFamily="34" charset="0"/>
                <a:cs typeface="Arial" panose="020B0604020202020204" pitchFamily="34" charset="0"/>
                <a:sym typeface="Helvetica Neue"/>
              </a:rPr>
              <a:t>Organisational functions</a:t>
            </a:r>
          </a:p>
        </p:txBody>
      </p:sp>
      <p:grpSp>
        <p:nvGrpSpPr>
          <p:cNvPr id="40" name="Group 39">
            <a:extLst>
              <a:ext uri="{FF2B5EF4-FFF2-40B4-BE49-F238E27FC236}">
                <a16:creationId xmlns:a16="http://schemas.microsoft.com/office/drawing/2014/main" id="{D3988DE2-292D-B10B-7AD6-73E1077D3E42}"/>
              </a:ext>
            </a:extLst>
          </p:cNvPr>
          <p:cNvGrpSpPr/>
          <p:nvPr/>
        </p:nvGrpSpPr>
        <p:grpSpPr>
          <a:xfrm>
            <a:off x="368255" y="978328"/>
            <a:ext cx="8407491" cy="2329373"/>
            <a:chOff x="424382" y="1039845"/>
            <a:chExt cx="8407491" cy="2329373"/>
          </a:xfrm>
        </p:grpSpPr>
        <p:grpSp>
          <p:nvGrpSpPr>
            <p:cNvPr id="35" name="Group 34">
              <a:extLst>
                <a:ext uri="{FF2B5EF4-FFF2-40B4-BE49-F238E27FC236}">
                  <a16:creationId xmlns:a16="http://schemas.microsoft.com/office/drawing/2014/main" id="{93EE31A4-2238-30F3-D177-B68681D1196E}"/>
                </a:ext>
              </a:extLst>
            </p:cNvPr>
            <p:cNvGrpSpPr/>
            <p:nvPr/>
          </p:nvGrpSpPr>
          <p:grpSpPr>
            <a:xfrm>
              <a:off x="424382" y="1039845"/>
              <a:ext cx="2268000" cy="1844625"/>
              <a:chOff x="424382" y="1039845"/>
              <a:chExt cx="2268000" cy="1844625"/>
            </a:xfrm>
          </p:grpSpPr>
          <p:grpSp>
            <p:nvGrpSpPr>
              <p:cNvPr id="32" name="Group 31">
                <a:extLst>
                  <a:ext uri="{FF2B5EF4-FFF2-40B4-BE49-F238E27FC236}">
                    <a16:creationId xmlns:a16="http://schemas.microsoft.com/office/drawing/2014/main" id="{39D356D1-D79B-9F67-E170-BA787E35561E}"/>
                  </a:ext>
                </a:extLst>
              </p:cNvPr>
              <p:cNvGrpSpPr/>
              <p:nvPr/>
            </p:nvGrpSpPr>
            <p:grpSpPr>
              <a:xfrm>
                <a:off x="601450" y="1039845"/>
                <a:ext cx="1809000" cy="1135838"/>
                <a:chOff x="729711" y="1071132"/>
                <a:chExt cx="1809000" cy="1135838"/>
              </a:xfrm>
            </p:grpSpPr>
            <p:sp>
              <p:nvSpPr>
                <p:cNvPr id="6" name="TextBox 5">
                  <a:extLst>
                    <a:ext uri="{FF2B5EF4-FFF2-40B4-BE49-F238E27FC236}">
                      <a16:creationId xmlns:a16="http://schemas.microsoft.com/office/drawing/2014/main" id="{DD4D7FC3-E206-7FEC-6F7D-2555D6265114}"/>
                    </a:ext>
                  </a:extLst>
                </p:cNvPr>
                <p:cNvSpPr txBox="1"/>
                <p:nvPr/>
              </p:nvSpPr>
              <p:spPr>
                <a:xfrm>
                  <a:off x="729711" y="1071132"/>
                  <a:ext cx="1809000" cy="757238"/>
                </a:xfrm>
                <a:prstGeom prst="rect">
                  <a:avLst/>
                </a:prstGeom>
                <a:noFill/>
              </p:spPr>
              <p:txBody>
                <a:bodyPr wrap="square" lIns="27000" tIns="27000" rIns="27000" bIns="27000" rtlCol="0" anchor="t">
                  <a:noAutofit/>
                </a:bodyPr>
                <a:lstStyle/>
                <a:p>
                  <a:pPr marL="0" marR="0" lvl="0" indent="0" algn="ctr" defTabSz="309563" rtl="0" eaLnBrk="1" fontAlgn="auto" latinLnBrk="0" hangingPunct="0">
                    <a:lnSpc>
                      <a:spcPct val="100000"/>
                    </a:lnSpc>
                    <a:spcBef>
                      <a:spcPts val="0"/>
                    </a:spcBef>
                    <a:spcAft>
                      <a:spcPts val="0"/>
                    </a:spcAft>
                    <a:buClrTx/>
                    <a:buSzTx/>
                    <a:buFontTx/>
                    <a:buNone/>
                    <a:tabLst/>
                    <a:defRPr/>
                  </a:pPr>
                  <a:r>
                    <a:rPr kumimoji="0" lang="en-GB" sz="1400" b="1" i="0" u="none" strike="noStrike" kern="0" cap="none" spc="0" normalizeH="0" baseline="0" noProof="0">
                      <a:ln>
                        <a:noFill/>
                      </a:ln>
                      <a:solidFill>
                        <a:srgbClr val="1F355E"/>
                      </a:solidFill>
                      <a:effectLst/>
                      <a:uLnTx/>
                      <a:uFillTx/>
                      <a:latin typeface="Arial Black" panose="020B0A04020102020204" pitchFamily="34" charset="0"/>
                      <a:sym typeface="Helvetica Neue"/>
                    </a:rPr>
                    <a:t>Data &amp; Analytics</a:t>
                  </a:r>
                </a:p>
              </p:txBody>
            </p:sp>
            <p:sp>
              <p:nvSpPr>
                <p:cNvPr id="5" name="Flowchart: Connector 4">
                  <a:extLst>
                    <a:ext uri="{FF2B5EF4-FFF2-40B4-BE49-F238E27FC236}">
                      <a16:creationId xmlns:a16="http://schemas.microsoft.com/office/drawing/2014/main" id="{714CBB75-4E32-3644-D1A5-5C56D6F07BE5}"/>
                    </a:ext>
                  </a:extLst>
                </p:cNvPr>
                <p:cNvSpPr/>
                <p:nvPr/>
              </p:nvSpPr>
              <p:spPr>
                <a:xfrm>
                  <a:off x="1188711" y="1315970"/>
                  <a:ext cx="891000" cy="891000"/>
                </a:xfrm>
                <a:prstGeom prst="flowChartConnector">
                  <a:avLst/>
                </a:prstGeom>
                <a:solidFill>
                  <a:srgbClr val="FFE588"/>
                </a:solidFill>
                <a:ln>
                  <a:noFill/>
                </a:ln>
              </p:spPr>
              <p:style>
                <a:lnRef idx="2">
                  <a:schemeClr val="accent1">
                    <a:shade val="50000"/>
                  </a:schemeClr>
                </a:lnRef>
                <a:fillRef idx="1">
                  <a:schemeClr val="accent1"/>
                </a:fillRef>
                <a:effectRef idx="0">
                  <a:schemeClr val="accent1"/>
                </a:effectRef>
                <a:fontRef idx="minor">
                  <a:schemeClr val="lt1"/>
                </a:fontRef>
              </p:style>
              <p:txBody>
                <a:bodyPr lIns="27000" tIns="27000" rIns="27000" bIns="27000" rtlCol="0" anchor="ctr"/>
                <a:lstStyle/>
                <a:p>
                  <a:pPr marL="0" marR="0" lvl="0" indent="0" algn="ctr" defTabSz="309563" rtl="0" eaLnBrk="1" fontAlgn="auto" latinLnBrk="0" hangingPunct="0">
                    <a:lnSpc>
                      <a:spcPct val="100000"/>
                    </a:lnSpc>
                    <a:spcBef>
                      <a:spcPts val="0"/>
                    </a:spcBef>
                    <a:spcAft>
                      <a:spcPts val="0"/>
                    </a:spcAft>
                    <a:buClrTx/>
                    <a:buSzTx/>
                    <a:buFontTx/>
                    <a:buNone/>
                    <a:tabLst/>
                    <a:defRPr/>
                  </a:pPr>
                  <a:endParaRPr kumimoji="0" lang="en-GB" sz="1050" b="1" i="0" u="none" strike="noStrike" kern="0" cap="none" spc="0" normalizeH="0" baseline="0" noProof="0">
                    <a:ln>
                      <a:noFill/>
                    </a:ln>
                    <a:solidFill>
                      <a:prstClr val="black"/>
                    </a:solidFill>
                    <a:effectLst/>
                    <a:uLnTx/>
                    <a:uFillTx/>
                    <a:latin typeface="Helvetica Neue Medium"/>
                    <a:sym typeface="Helvetica Neue"/>
                  </a:endParaRPr>
                </a:p>
              </p:txBody>
            </p:sp>
            <p:pic>
              <p:nvPicPr>
                <p:cNvPr id="23" name="Graphic 22" descr="Server with solid fill">
                  <a:extLst>
                    <a:ext uri="{FF2B5EF4-FFF2-40B4-BE49-F238E27FC236}">
                      <a16:creationId xmlns:a16="http://schemas.microsoft.com/office/drawing/2014/main" id="{26F23123-9080-8145-4671-CAFE34F44F3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350326" y="1457999"/>
                  <a:ext cx="567771" cy="567771"/>
                </a:xfrm>
                <a:prstGeom prst="rect">
                  <a:avLst/>
                </a:prstGeom>
              </p:spPr>
            </p:pic>
          </p:grpSp>
          <p:sp>
            <p:nvSpPr>
              <p:cNvPr id="30" name="Rectangle 29">
                <a:extLst>
                  <a:ext uri="{FF2B5EF4-FFF2-40B4-BE49-F238E27FC236}">
                    <a16:creationId xmlns:a16="http://schemas.microsoft.com/office/drawing/2014/main" id="{162BF574-6128-64F9-06AF-33C8F6CFFD30}"/>
                  </a:ext>
                </a:extLst>
              </p:cNvPr>
              <p:cNvSpPr/>
              <p:nvPr/>
            </p:nvSpPr>
            <p:spPr>
              <a:xfrm>
                <a:off x="424382" y="2238139"/>
                <a:ext cx="2268000" cy="64633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Data exchange and sharing </a:t>
                </a: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Business Intelligence</a:t>
                </a: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Data collection and storage</a:t>
                </a: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Data standards</a:t>
                </a:r>
              </a:p>
            </p:txBody>
          </p:sp>
        </p:grpSp>
        <p:grpSp>
          <p:nvGrpSpPr>
            <p:cNvPr id="36" name="Group 35">
              <a:extLst>
                <a:ext uri="{FF2B5EF4-FFF2-40B4-BE49-F238E27FC236}">
                  <a16:creationId xmlns:a16="http://schemas.microsoft.com/office/drawing/2014/main" id="{E749DCA8-9005-6A59-C840-C4A495BBFF29}"/>
                </a:ext>
              </a:extLst>
            </p:cNvPr>
            <p:cNvGrpSpPr/>
            <p:nvPr/>
          </p:nvGrpSpPr>
          <p:grpSpPr>
            <a:xfrm>
              <a:off x="3102674" y="1071132"/>
              <a:ext cx="2859445" cy="2298086"/>
              <a:chOff x="3102674" y="1071132"/>
              <a:chExt cx="2859445" cy="2298086"/>
            </a:xfrm>
          </p:grpSpPr>
          <p:grpSp>
            <p:nvGrpSpPr>
              <p:cNvPr id="31" name="Group 30">
                <a:extLst>
                  <a:ext uri="{FF2B5EF4-FFF2-40B4-BE49-F238E27FC236}">
                    <a16:creationId xmlns:a16="http://schemas.microsoft.com/office/drawing/2014/main" id="{4DCA4449-CE9D-80BD-8EA1-4BCE861A0CA3}"/>
                  </a:ext>
                </a:extLst>
              </p:cNvPr>
              <p:cNvGrpSpPr/>
              <p:nvPr/>
            </p:nvGrpSpPr>
            <p:grpSpPr>
              <a:xfrm>
                <a:off x="3578455" y="1071132"/>
                <a:ext cx="1809000" cy="1135838"/>
                <a:chOff x="3519271" y="1071132"/>
                <a:chExt cx="1809000" cy="1135838"/>
              </a:xfrm>
            </p:grpSpPr>
            <p:sp>
              <p:nvSpPr>
                <p:cNvPr id="21" name="TextBox 20">
                  <a:extLst>
                    <a:ext uri="{FF2B5EF4-FFF2-40B4-BE49-F238E27FC236}">
                      <a16:creationId xmlns:a16="http://schemas.microsoft.com/office/drawing/2014/main" id="{E452C4A7-2B28-7B21-4750-D1A3C7DF33C3}"/>
                    </a:ext>
                  </a:extLst>
                </p:cNvPr>
                <p:cNvSpPr txBox="1"/>
                <p:nvPr/>
              </p:nvSpPr>
              <p:spPr>
                <a:xfrm>
                  <a:off x="3519271" y="1071132"/>
                  <a:ext cx="1809000" cy="757238"/>
                </a:xfrm>
                <a:prstGeom prst="rect">
                  <a:avLst/>
                </a:prstGeom>
                <a:noFill/>
              </p:spPr>
              <p:txBody>
                <a:bodyPr wrap="square" lIns="27000" tIns="27000" rIns="27000" bIns="27000" rtlCol="0" anchor="t">
                  <a:noAutofit/>
                </a:bodyPr>
                <a:lstStyle/>
                <a:p>
                  <a:pPr marL="0" marR="0" lvl="0" indent="0" algn="ctr" defTabSz="309563" rtl="0" eaLnBrk="1" fontAlgn="auto" latinLnBrk="0" hangingPunct="0">
                    <a:lnSpc>
                      <a:spcPct val="100000"/>
                    </a:lnSpc>
                    <a:spcBef>
                      <a:spcPts val="0"/>
                    </a:spcBef>
                    <a:spcAft>
                      <a:spcPts val="0"/>
                    </a:spcAft>
                    <a:buClrTx/>
                    <a:buSzTx/>
                    <a:buFontTx/>
                    <a:buNone/>
                    <a:tabLst/>
                    <a:defRPr/>
                  </a:pPr>
                  <a:r>
                    <a:rPr kumimoji="0" lang="en-GB" sz="1400" b="1" i="0" u="none" strike="noStrike" kern="0" cap="none" spc="0" normalizeH="0" baseline="0" noProof="0">
                      <a:ln>
                        <a:noFill/>
                      </a:ln>
                      <a:solidFill>
                        <a:srgbClr val="1F355E"/>
                      </a:solidFill>
                      <a:effectLst/>
                      <a:uLnTx/>
                      <a:uFillTx/>
                      <a:latin typeface="Arial Black" panose="020B0A04020102020204" pitchFamily="34" charset="0"/>
                      <a:sym typeface="Helvetica Neue"/>
                    </a:rPr>
                    <a:t>Tech &amp; Digital</a:t>
                  </a:r>
                </a:p>
              </p:txBody>
            </p:sp>
            <p:sp>
              <p:nvSpPr>
                <p:cNvPr id="7" name="Flowchart: Connector 6">
                  <a:extLst>
                    <a:ext uri="{FF2B5EF4-FFF2-40B4-BE49-F238E27FC236}">
                      <a16:creationId xmlns:a16="http://schemas.microsoft.com/office/drawing/2014/main" id="{8FCF7565-8E54-B4AE-E2CD-0A52A50F8CB1}"/>
                    </a:ext>
                  </a:extLst>
                </p:cNvPr>
                <p:cNvSpPr/>
                <p:nvPr/>
              </p:nvSpPr>
              <p:spPr>
                <a:xfrm>
                  <a:off x="3978271" y="1315970"/>
                  <a:ext cx="891000" cy="891000"/>
                </a:xfrm>
                <a:prstGeom prst="flowChartConnector">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7000" tIns="27000" rIns="27000" bIns="27000" rtlCol="0" anchor="ctr"/>
                <a:lstStyle/>
                <a:p>
                  <a:pPr marL="0" marR="0" lvl="0" indent="0" algn="ctr" defTabSz="309563" rtl="0" eaLnBrk="1" fontAlgn="auto" latinLnBrk="0" hangingPunct="0">
                    <a:lnSpc>
                      <a:spcPct val="100000"/>
                    </a:lnSpc>
                    <a:spcBef>
                      <a:spcPts val="0"/>
                    </a:spcBef>
                    <a:spcAft>
                      <a:spcPts val="0"/>
                    </a:spcAft>
                    <a:buClrTx/>
                    <a:buSzTx/>
                    <a:buFontTx/>
                    <a:buNone/>
                    <a:tabLst/>
                    <a:defRPr/>
                  </a:pPr>
                  <a:endParaRPr kumimoji="0" lang="en-GB" sz="1050" b="1" i="0" u="none" strike="noStrike" kern="0" cap="none" spc="0" normalizeH="0" baseline="0" noProof="0">
                    <a:ln>
                      <a:noFill/>
                    </a:ln>
                    <a:solidFill>
                      <a:prstClr val="black"/>
                    </a:solidFill>
                    <a:effectLst/>
                    <a:uLnTx/>
                    <a:uFillTx/>
                    <a:latin typeface="Helvetica Neue Medium"/>
                    <a:sym typeface="Helvetica Neue"/>
                  </a:endParaRPr>
                </a:p>
              </p:txBody>
            </p:sp>
            <p:pic>
              <p:nvPicPr>
                <p:cNvPr id="24" name="Graphic 23" descr="Double Tap Gesture with solid fill">
                  <a:extLst>
                    <a:ext uri="{FF2B5EF4-FFF2-40B4-BE49-F238E27FC236}">
                      <a16:creationId xmlns:a16="http://schemas.microsoft.com/office/drawing/2014/main" id="{AD767427-4C64-76A5-CB7F-61EAAD2C8369}"/>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145102" y="1495376"/>
                  <a:ext cx="557339" cy="557339"/>
                </a:xfrm>
                <a:prstGeom prst="rect">
                  <a:avLst/>
                </a:prstGeom>
              </p:spPr>
            </p:pic>
          </p:grpSp>
          <p:sp>
            <p:nvSpPr>
              <p:cNvPr id="34" name="Rectangle 33">
                <a:extLst>
                  <a:ext uri="{FF2B5EF4-FFF2-40B4-BE49-F238E27FC236}">
                    <a16:creationId xmlns:a16="http://schemas.microsoft.com/office/drawing/2014/main" id="{0134CA88-BE07-2F23-F296-E2E872AADA96}"/>
                  </a:ext>
                </a:extLst>
              </p:cNvPr>
              <p:cNvSpPr/>
              <p:nvPr/>
            </p:nvSpPr>
            <p:spPr>
              <a:xfrm>
                <a:off x="3102674" y="2238139"/>
                <a:ext cx="2859445" cy="113107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Technology and equipment</a:t>
                </a: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Clinical software and platforms</a:t>
                </a:r>
              </a:p>
              <a:p>
                <a:pPr marL="171450" indent="-171450" algn="l" defTabSz="825500">
                  <a:buFont typeface="Arial" panose="020B0604020202020204" pitchFamily="34" charset="0"/>
                  <a:buChar char="•"/>
                  <a:defRPr/>
                </a:pPr>
                <a:r>
                  <a:rPr lang="en-GB" sz="1050" b="0">
                    <a:solidFill>
                      <a:srgbClr val="1F355E"/>
                    </a:solidFill>
                    <a:latin typeface="Arial" panose="020B0604020202020204" pitchFamily="34" charset="0"/>
                    <a:ea typeface="+mn-ea"/>
                    <a:cs typeface="Arial" panose="020B0604020202020204" pitchFamily="34" charset="0"/>
                    <a:sym typeface="Helvetica Neue Medium"/>
                  </a:rPr>
                  <a:t>Enterprise Architecture and Design Authority</a:t>
                </a: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 </a:t>
                </a: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Integration and interoperability</a:t>
                </a: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Patient facing digital services</a:t>
                </a: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Cybersecurity and resilience</a:t>
                </a: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lang="en-GB" sz="1050" b="0">
                    <a:solidFill>
                      <a:srgbClr val="1F355E"/>
                    </a:solidFill>
                    <a:latin typeface="Arial" panose="020B0604020202020204" pitchFamily="34" charset="0"/>
                    <a:ea typeface="+mn-ea"/>
                    <a:cs typeface="Arial" panose="020B0604020202020204" pitchFamily="34" charset="0"/>
                    <a:sym typeface="Helvetica Neue Medium"/>
                  </a:rPr>
                  <a:t>Workforce and administrative software </a:t>
                </a:r>
              </a:p>
            </p:txBody>
          </p:sp>
        </p:grpSp>
        <p:grpSp>
          <p:nvGrpSpPr>
            <p:cNvPr id="38" name="Group 37">
              <a:extLst>
                <a:ext uri="{FF2B5EF4-FFF2-40B4-BE49-F238E27FC236}">
                  <a16:creationId xmlns:a16="http://schemas.microsoft.com/office/drawing/2014/main" id="{80B491E6-61F3-F274-D6ED-8014927E8EEB}"/>
                </a:ext>
              </a:extLst>
            </p:cNvPr>
            <p:cNvGrpSpPr/>
            <p:nvPr/>
          </p:nvGrpSpPr>
          <p:grpSpPr>
            <a:xfrm>
              <a:off x="6289993" y="1071132"/>
              <a:ext cx="2541880" cy="2298086"/>
              <a:chOff x="6289993" y="1071132"/>
              <a:chExt cx="2541880" cy="2298086"/>
            </a:xfrm>
          </p:grpSpPr>
          <p:grpSp>
            <p:nvGrpSpPr>
              <p:cNvPr id="33" name="Group 32">
                <a:extLst>
                  <a:ext uri="{FF2B5EF4-FFF2-40B4-BE49-F238E27FC236}">
                    <a16:creationId xmlns:a16="http://schemas.microsoft.com/office/drawing/2014/main" id="{C1E0CBFE-CEF1-1A27-781B-6494C3FD7812}"/>
                  </a:ext>
                </a:extLst>
              </p:cNvPr>
              <p:cNvGrpSpPr/>
              <p:nvPr/>
            </p:nvGrpSpPr>
            <p:grpSpPr>
              <a:xfrm>
                <a:off x="6289993" y="1071132"/>
                <a:ext cx="2541880" cy="1135838"/>
                <a:chOff x="5947429" y="1071132"/>
                <a:chExt cx="2541880" cy="1135838"/>
              </a:xfrm>
            </p:grpSpPr>
            <p:sp>
              <p:nvSpPr>
                <p:cNvPr id="10" name="TextBox 9">
                  <a:extLst>
                    <a:ext uri="{FF2B5EF4-FFF2-40B4-BE49-F238E27FC236}">
                      <a16:creationId xmlns:a16="http://schemas.microsoft.com/office/drawing/2014/main" id="{ECE3CA08-317A-DF48-EAB1-E44666D51A78}"/>
                    </a:ext>
                  </a:extLst>
                </p:cNvPr>
                <p:cNvSpPr txBox="1"/>
                <p:nvPr/>
              </p:nvSpPr>
              <p:spPr>
                <a:xfrm>
                  <a:off x="5947429" y="1071132"/>
                  <a:ext cx="2541880" cy="757238"/>
                </a:xfrm>
                <a:prstGeom prst="rect">
                  <a:avLst/>
                </a:prstGeom>
                <a:noFill/>
              </p:spPr>
              <p:txBody>
                <a:bodyPr wrap="square" lIns="27000" tIns="27000" rIns="27000" bIns="27000" rtlCol="0" anchor="t">
                  <a:noAutofit/>
                </a:bodyPr>
                <a:lstStyle/>
                <a:p>
                  <a:pPr marL="0" marR="0" lvl="0" indent="0" algn="ctr" defTabSz="309563" rtl="0" eaLnBrk="1" fontAlgn="auto" latinLnBrk="0" hangingPunct="0">
                    <a:lnSpc>
                      <a:spcPct val="100000"/>
                    </a:lnSpc>
                    <a:spcBef>
                      <a:spcPts val="0"/>
                    </a:spcBef>
                    <a:spcAft>
                      <a:spcPts val="0"/>
                    </a:spcAft>
                    <a:buClrTx/>
                    <a:buSzTx/>
                    <a:buFontTx/>
                    <a:buNone/>
                    <a:tabLst/>
                    <a:defRPr/>
                  </a:pPr>
                  <a:r>
                    <a:rPr kumimoji="0" lang="en-GB" sz="1400" b="1" i="0" u="none" strike="noStrike" kern="0" cap="none" spc="0" normalizeH="0" baseline="0" noProof="0">
                      <a:ln>
                        <a:noFill/>
                      </a:ln>
                      <a:solidFill>
                        <a:srgbClr val="1F355E"/>
                      </a:solidFill>
                      <a:effectLst/>
                      <a:uLnTx/>
                      <a:uFillTx/>
                      <a:latin typeface="Arial Black" panose="020B0A04020102020204" pitchFamily="34" charset="0"/>
                      <a:sym typeface="Helvetica Neue"/>
                    </a:rPr>
                    <a:t>Workforce &amp; Culture</a:t>
                  </a:r>
                </a:p>
              </p:txBody>
            </p:sp>
            <p:sp>
              <p:nvSpPr>
                <p:cNvPr id="9" name="Flowchart: Connector 8">
                  <a:extLst>
                    <a:ext uri="{FF2B5EF4-FFF2-40B4-BE49-F238E27FC236}">
                      <a16:creationId xmlns:a16="http://schemas.microsoft.com/office/drawing/2014/main" id="{F0113A85-9A3E-12D3-CF5D-B31BA855ED0F}"/>
                    </a:ext>
                  </a:extLst>
                </p:cNvPr>
                <p:cNvSpPr/>
                <p:nvPr/>
              </p:nvSpPr>
              <p:spPr>
                <a:xfrm>
                  <a:off x="6767830" y="1315970"/>
                  <a:ext cx="891000" cy="891000"/>
                </a:xfrm>
                <a:prstGeom prst="flowChartConnector">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7000" tIns="27000" rIns="27000" bIns="27000" rtlCol="0" anchor="ctr"/>
                <a:lstStyle/>
                <a:p>
                  <a:pPr marL="0" marR="0" lvl="0" indent="0" algn="ctr" defTabSz="309563" rtl="0" eaLnBrk="1" fontAlgn="auto" latinLnBrk="0" hangingPunct="0">
                    <a:lnSpc>
                      <a:spcPct val="100000"/>
                    </a:lnSpc>
                    <a:spcBef>
                      <a:spcPts val="0"/>
                    </a:spcBef>
                    <a:spcAft>
                      <a:spcPts val="0"/>
                    </a:spcAft>
                    <a:buClrTx/>
                    <a:buSzTx/>
                    <a:buFontTx/>
                    <a:buNone/>
                    <a:tabLst/>
                    <a:defRPr/>
                  </a:pPr>
                  <a:endParaRPr kumimoji="0" lang="en-GB" sz="1050" b="1" i="0" u="none" strike="noStrike" kern="0" cap="none" spc="0" normalizeH="0" baseline="0" noProof="0">
                    <a:ln>
                      <a:noFill/>
                    </a:ln>
                    <a:solidFill>
                      <a:prstClr val="black"/>
                    </a:solidFill>
                    <a:effectLst/>
                    <a:uLnTx/>
                    <a:uFillTx/>
                    <a:latin typeface="Helvetica Neue Medium"/>
                    <a:sym typeface="Helvetica Neue"/>
                  </a:endParaRPr>
                </a:p>
              </p:txBody>
            </p:sp>
            <p:pic>
              <p:nvPicPr>
                <p:cNvPr id="19" name="Graphic 18" descr="Group of people with solid fill">
                  <a:extLst>
                    <a:ext uri="{FF2B5EF4-FFF2-40B4-BE49-F238E27FC236}">
                      <a16:creationId xmlns:a16="http://schemas.microsoft.com/office/drawing/2014/main" id="{23141DD8-FAB6-CECD-261E-F0E111D3AEB9}"/>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6901056" y="1450056"/>
                  <a:ext cx="624548" cy="624548"/>
                </a:xfrm>
                <a:prstGeom prst="rect">
                  <a:avLst/>
                </a:prstGeom>
              </p:spPr>
            </p:pic>
          </p:grpSp>
          <p:sp>
            <p:nvSpPr>
              <p:cNvPr id="37" name="Rectangle 36">
                <a:extLst>
                  <a:ext uri="{FF2B5EF4-FFF2-40B4-BE49-F238E27FC236}">
                    <a16:creationId xmlns:a16="http://schemas.microsoft.com/office/drawing/2014/main" id="{43EBDB6E-A366-0C51-6B6A-A303531E31D5}"/>
                  </a:ext>
                </a:extLst>
              </p:cNvPr>
              <p:cNvSpPr/>
              <p:nvPr/>
            </p:nvSpPr>
            <p:spPr>
              <a:xfrm>
                <a:off x="6289993" y="2238139"/>
                <a:ext cx="2541880" cy="113107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Digital and data teams' development</a:t>
                </a: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Recruitment and retention of digital staff</a:t>
                </a: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Workforce’s digital skills, awareness and confidence</a:t>
                </a:r>
                <a:endPar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endParaRP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Digital and clinical collaboration</a:t>
                </a:r>
                <a:endPar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endParaRP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Digital culture and ways of working</a:t>
                </a:r>
              </a:p>
              <a:p>
                <a:pPr marR="0" lvl="0" algn="l" defTabSz="825500" rtl="0" eaLnBrk="1" fontAlgn="auto" latinLnBrk="0" hangingPunct="0">
                  <a:lnSpc>
                    <a:spcPct val="100000"/>
                  </a:lnSpc>
                  <a:spcBef>
                    <a:spcPts val="0"/>
                  </a:spcBef>
                  <a:spcAft>
                    <a:spcPts val="0"/>
                  </a:spcAft>
                  <a:buClrTx/>
                  <a:buSzTx/>
                  <a:tabLst/>
                  <a:defRPr/>
                </a:pPr>
                <a:endPar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endParaRPr>
              </a:p>
            </p:txBody>
          </p:sp>
        </p:grpSp>
      </p:grpSp>
      <p:grpSp>
        <p:nvGrpSpPr>
          <p:cNvPr id="43" name="Group 42">
            <a:extLst>
              <a:ext uri="{FF2B5EF4-FFF2-40B4-BE49-F238E27FC236}">
                <a16:creationId xmlns:a16="http://schemas.microsoft.com/office/drawing/2014/main" id="{7BA8F881-8737-35A5-7D5F-86FD198E04BD}"/>
              </a:ext>
            </a:extLst>
          </p:cNvPr>
          <p:cNvGrpSpPr/>
          <p:nvPr/>
        </p:nvGrpSpPr>
        <p:grpSpPr>
          <a:xfrm>
            <a:off x="1624637" y="3707482"/>
            <a:ext cx="5894724" cy="969496"/>
            <a:chOff x="2029321" y="3606124"/>
            <a:chExt cx="5072794" cy="969496"/>
          </a:xfrm>
        </p:grpSpPr>
        <p:sp>
          <p:nvSpPr>
            <p:cNvPr id="39" name="Rectangle 38">
              <a:extLst>
                <a:ext uri="{FF2B5EF4-FFF2-40B4-BE49-F238E27FC236}">
                  <a16:creationId xmlns:a16="http://schemas.microsoft.com/office/drawing/2014/main" id="{C335D6EF-1094-736C-38B1-D28415FBE8EB}"/>
                </a:ext>
              </a:extLst>
            </p:cNvPr>
            <p:cNvSpPr/>
            <p:nvPr/>
          </p:nvSpPr>
          <p:spPr>
            <a:xfrm>
              <a:off x="2029321" y="3606124"/>
              <a:ext cx="2536397" cy="96949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marL="0" marR="0" lvl="0" indent="0" algn="l" defTabSz="825500" rtl="0" eaLnBrk="1" fontAlgn="auto" latinLnBrk="0" hangingPunct="0">
                <a:lnSpc>
                  <a:spcPct val="100000"/>
                </a:lnSpc>
                <a:spcBef>
                  <a:spcPts val="0"/>
                </a:spcBef>
                <a:spcAft>
                  <a:spcPts val="0"/>
                </a:spcAft>
                <a:buClrTx/>
                <a:buSzTx/>
                <a:buFontTx/>
                <a:buNone/>
                <a:tabLst/>
                <a:defRPr/>
              </a:pPr>
              <a:endPar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endParaRP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Business cases, funding, procurement and contract management</a:t>
              </a:r>
              <a:endPar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endParaRP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Partnering with national programmes and regional partnerships </a:t>
              </a:r>
              <a:endPar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endParaRPr>
            </a:p>
            <a:p>
              <a:pPr marL="0" marR="0" lvl="0" indent="0" algn="l" defTabSz="825500" rtl="0" eaLnBrk="1" fontAlgn="auto" latinLnBrk="0" hangingPunct="0">
                <a:lnSpc>
                  <a:spcPct val="100000"/>
                </a:lnSpc>
                <a:spcBef>
                  <a:spcPts val="0"/>
                </a:spcBef>
                <a:spcAft>
                  <a:spcPts val="0"/>
                </a:spcAft>
                <a:buClrTx/>
                <a:buSzTx/>
                <a:buFontTx/>
                <a:buNone/>
                <a:tabLst/>
                <a:defRPr/>
              </a:pPr>
              <a:endPar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42" name="Rectangle 41">
              <a:extLst>
                <a:ext uri="{FF2B5EF4-FFF2-40B4-BE49-F238E27FC236}">
                  <a16:creationId xmlns:a16="http://schemas.microsoft.com/office/drawing/2014/main" id="{9AC60F7C-242C-6688-8202-EE1CCE5B2213}"/>
                </a:ext>
              </a:extLst>
            </p:cNvPr>
            <p:cNvSpPr/>
            <p:nvPr/>
          </p:nvSpPr>
          <p:spPr>
            <a:xfrm>
              <a:off x="4565718" y="3606124"/>
              <a:ext cx="2536397" cy="80791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marL="0" marR="0" lvl="0" indent="0" algn="l" defTabSz="825500" rtl="0" eaLnBrk="1" fontAlgn="auto" latinLnBrk="0" hangingPunct="0">
                <a:lnSpc>
                  <a:spcPct val="100000"/>
                </a:lnSpc>
                <a:spcBef>
                  <a:spcPts val="0"/>
                </a:spcBef>
                <a:spcAft>
                  <a:spcPts val="0"/>
                </a:spcAft>
                <a:buClrTx/>
                <a:buSzTx/>
                <a:buFontTx/>
                <a:buNone/>
                <a:tabLst/>
                <a:defRPr/>
              </a:pPr>
              <a:endParaRPr kumimoji="0" lang="en-GB" sz="1050" b="0" i="0" u="none" strike="noStrike" kern="0" cap="none" spc="0" normalizeH="0" baseline="0" noProof="0">
                <a:ln>
                  <a:noFill/>
                </a:ln>
                <a:solidFill>
                  <a:prstClr val="black"/>
                </a:solidFill>
                <a:effectLst/>
                <a:uLnTx/>
                <a:uFillTx/>
                <a:latin typeface="Helvetica Neue Medium"/>
                <a:ea typeface="+mn-ea"/>
                <a:cs typeface="+mn-cs"/>
                <a:sym typeface="Helvetica Neue"/>
              </a:endParaRP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Programme evaluation, benefits realisation, governance and information governance</a:t>
              </a: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Strategy, leadership, communication and change management</a:t>
              </a:r>
            </a:p>
          </p:txBody>
        </p:sp>
      </p:grpSp>
      <p:sp>
        <p:nvSpPr>
          <p:cNvPr id="4" name="Rectangle 3">
            <a:extLst>
              <a:ext uri="{FF2B5EF4-FFF2-40B4-BE49-F238E27FC236}">
                <a16:creationId xmlns:a16="http://schemas.microsoft.com/office/drawing/2014/main" id="{F09FA3F7-323E-BC84-0875-3B0D7D068171}"/>
              </a:ext>
            </a:extLst>
          </p:cNvPr>
          <p:cNvSpPr/>
          <p:nvPr/>
        </p:nvSpPr>
        <p:spPr>
          <a:xfrm>
            <a:off x="142117" y="534235"/>
            <a:ext cx="8124338" cy="34564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l" defTabSz="825500" rtl="0" eaLnBrk="1" fontAlgn="auto" latinLnBrk="0" hangingPunct="0">
              <a:lnSpc>
                <a:spcPct val="100000"/>
              </a:lnSpc>
              <a:spcBef>
                <a:spcPts val="0"/>
              </a:spcBef>
              <a:spcAft>
                <a:spcPts val="0"/>
              </a:spcAft>
              <a:buClrTx/>
              <a:buSzTx/>
              <a:buFontTx/>
              <a:buNone/>
              <a:tabLst/>
              <a:defRPr/>
            </a:pPr>
            <a:r>
              <a:rPr kumimoji="0" lang="en-GB" sz="12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Based on engagement, we created a framework for digital enablers to assess SBU and the constituent programmes. </a:t>
            </a:r>
          </a:p>
        </p:txBody>
      </p:sp>
      <p:sp>
        <p:nvSpPr>
          <p:cNvPr id="29" name="Title 1">
            <a:extLst>
              <a:ext uri="{FF2B5EF4-FFF2-40B4-BE49-F238E27FC236}">
                <a16:creationId xmlns:a16="http://schemas.microsoft.com/office/drawing/2014/main" id="{B2D6FFFB-C7E3-CCB1-EB92-3157A2A21371}"/>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a:solidFill>
                  <a:srgbClr val="1F355E"/>
                </a:solidFill>
                <a:latin typeface="Arial Black" panose="020B0A04020102020204" pitchFamily="34" charset="0"/>
              </a:rPr>
              <a:t>The Digital Enablers</a:t>
            </a:r>
          </a:p>
        </p:txBody>
      </p:sp>
      <p:grpSp>
        <p:nvGrpSpPr>
          <p:cNvPr id="27" name="Group 26">
            <a:extLst>
              <a:ext uri="{FF2B5EF4-FFF2-40B4-BE49-F238E27FC236}">
                <a16:creationId xmlns:a16="http://schemas.microsoft.com/office/drawing/2014/main" id="{6ABD5A56-A5CE-C779-123A-2B5D9042064A}"/>
              </a:ext>
            </a:extLst>
          </p:cNvPr>
          <p:cNvGrpSpPr/>
          <p:nvPr/>
        </p:nvGrpSpPr>
        <p:grpSpPr>
          <a:xfrm>
            <a:off x="-1" y="-5787"/>
            <a:ext cx="9143998" cy="165595"/>
            <a:chOff x="374266" y="2474302"/>
            <a:chExt cx="13719657" cy="820603"/>
          </a:xfrm>
        </p:grpSpPr>
        <p:sp>
          <p:nvSpPr>
            <p:cNvPr id="3" name="Arrow: Pentagon 2">
              <a:extLst>
                <a:ext uri="{FF2B5EF4-FFF2-40B4-BE49-F238E27FC236}">
                  <a16:creationId xmlns:a16="http://schemas.microsoft.com/office/drawing/2014/main" id="{64343679-7E7D-E99F-252A-13B6CBE3E54D}"/>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14" name="Arrow: Chevron 13">
              <a:extLst>
                <a:ext uri="{FF2B5EF4-FFF2-40B4-BE49-F238E27FC236}">
                  <a16:creationId xmlns:a16="http://schemas.microsoft.com/office/drawing/2014/main" id="{92EDDB35-F832-926B-4BD8-51605B861D61}"/>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18" name="Arrow: Chevron 17">
              <a:extLst>
                <a:ext uri="{FF2B5EF4-FFF2-40B4-BE49-F238E27FC236}">
                  <a16:creationId xmlns:a16="http://schemas.microsoft.com/office/drawing/2014/main" id="{D8B9D5DD-E4A4-9879-342E-B384219843C9}"/>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20" name="Arrow: Chevron 19">
              <a:extLst>
                <a:ext uri="{FF2B5EF4-FFF2-40B4-BE49-F238E27FC236}">
                  <a16:creationId xmlns:a16="http://schemas.microsoft.com/office/drawing/2014/main" id="{C1365BBA-1A7A-66FE-E537-50840E56253B}"/>
                </a:ext>
              </a:extLst>
            </p:cNvPr>
            <p:cNvSpPr/>
            <p:nvPr/>
          </p:nvSpPr>
          <p:spPr>
            <a:xfrm>
              <a:off x="7090464" y="2474302"/>
              <a:ext cx="2697135" cy="820603"/>
            </a:xfrm>
            <a:prstGeom prst="chevron">
              <a:avLst/>
            </a:prstGeom>
            <a:solidFill>
              <a:schemeClr val="accent6"/>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22" name="Arrow: Chevron 21">
              <a:extLst>
                <a:ext uri="{FF2B5EF4-FFF2-40B4-BE49-F238E27FC236}">
                  <a16:creationId xmlns:a16="http://schemas.microsoft.com/office/drawing/2014/main" id="{1075B5D0-C0C0-F239-0D83-C3575346B3FE}"/>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The Digital Enablers</a:t>
              </a:r>
              <a:endParaRPr lang="en-GB" sz="800" b="0" kern="1200">
                <a:latin typeface="Arial" panose="020B0604020202020204" pitchFamily="34" charset="0"/>
                <a:cs typeface="Arial" panose="020B0604020202020204" pitchFamily="34" charset="0"/>
              </a:endParaRPr>
            </a:p>
          </p:txBody>
        </p:sp>
        <p:sp>
          <p:nvSpPr>
            <p:cNvPr id="25" name="Arrow: Chevron 24">
              <a:extLst>
                <a:ext uri="{FF2B5EF4-FFF2-40B4-BE49-F238E27FC236}">
                  <a16:creationId xmlns:a16="http://schemas.microsoft.com/office/drawing/2014/main" id="{6A10280D-E061-8E59-04FA-2261EB12564B}"/>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p>
          </p:txBody>
        </p:sp>
      </p:grpSp>
      <p:sp>
        <p:nvSpPr>
          <p:cNvPr id="8" name="Footer Placeholder 3">
            <a:extLst>
              <a:ext uri="{FF2B5EF4-FFF2-40B4-BE49-F238E27FC236}">
                <a16:creationId xmlns:a16="http://schemas.microsoft.com/office/drawing/2014/main" id="{89CD0A7B-34E1-D1FB-CBA2-7081F8252306}"/>
              </a:ext>
            </a:extLst>
          </p:cNvPr>
          <p:cNvSpPr txBox="1">
            <a:spLocks/>
          </p:cNvSpPr>
          <p:nvPr/>
        </p:nvSpPr>
        <p:spPr>
          <a:xfrm>
            <a:off x="2052049" y="4643686"/>
            <a:ext cx="5039902" cy="332455"/>
          </a:xfrm>
          <a:prstGeom prst="rect">
            <a:avLst/>
          </a:prstGeom>
        </p:spPr>
        <p:txBody>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r>
              <a:rPr lang="en-GB" sz="1800">
                <a:solidFill>
                  <a:srgbClr val="1F355E"/>
                </a:solidFill>
                <a:latin typeface="Arial Black" panose="020B0A04020102020204" pitchFamily="34" charset="0"/>
              </a:rPr>
              <a:t>Digitally Enabling The One Bay Way</a:t>
            </a:r>
          </a:p>
        </p:txBody>
      </p:sp>
    </p:spTree>
    <p:extLst>
      <p:ext uri="{BB962C8B-B14F-4D97-AF65-F5344CB8AC3E}">
        <p14:creationId xmlns:p14="http://schemas.microsoft.com/office/powerpoint/2010/main" val="3561598661"/>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6B3E46-45DE-C716-5F5D-2F8A7A6BF42A}"/>
            </a:ext>
          </a:extLst>
        </p:cNvPr>
        <p:cNvGrpSpPr/>
        <p:nvPr/>
      </p:nvGrpSpPr>
      <p:grpSpPr>
        <a:xfrm>
          <a:off x="0" y="0"/>
          <a:ext cx="0" cy="0"/>
          <a:chOff x="0" y="0"/>
          <a:chExt cx="0" cy="0"/>
        </a:xfrm>
      </p:grpSpPr>
      <p:sp>
        <p:nvSpPr>
          <p:cNvPr id="3" name="Title 1">
            <a:extLst>
              <a:ext uri="{FF2B5EF4-FFF2-40B4-BE49-F238E27FC236}">
                <a16:creationId xmlns:a16="http://schemas.microsoft.com/office/drawing/2014/main" id="{F799D767-ED13-A15F-3736-BA207939EFCD}"/>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a:solidFill>
                  <a:srgbClr val="1F355E"/>
                </a:solidFill>
                <a:latin typeface="Arial Black" panose="020B0A04020102020204" pitchFamily="34" charset="0"/>
              </a:rPr>
              <a:t>Clinical Programmes as Vehicles for Delivery </a:t>
            </a:r>
          </a:p>
        </p:txBody>
      </p:sp>
      <p:sp>
        <p:nvSpPr>
          <p:cNvPr id="13" name="Rectangle: Rounded Corners 12">
            <a:extLst>
              <a:ext uri="{FF2B5EF4-FFF2-40B4-BE49-F238E27FC236}">
                <a16:creationId xmlns:a16="http://schemas.microsoft.com/office/drawing/2014/main" id="{E0B0CD0F-031C-DD0C-B4D0-5221C98F5C23}"/>
              </a:ext>
            </a:extLst>
          </p:cNvPr>
          <p:cNvSpPr/>
          <p:nvPr/>
        </p:nvSpPr>
        <p:spPr>
          <a:xfrm>
            <a:off x="142875" y="612229"/>
            <a:ext cx="8858249" cy="557257"/>
          </a:xfrm>
          <a:prstGeom prst="round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r>
              <a:rPr lang="en-US" sz="1050" b="0">
                <a:solidFill>
                  <a:srgbClr val="1F355E"/>
                </a:solidFill>
                <a:latin typeface="Arial" panose="020B0604020202020204" pitchFamily="34" charset="0"/>
                <a:ea typeface="+mn-ea"/>
                <a:cs typeface="Arial" panose="020B0604020202020204" pitchFamily="34" charset="0"/>
                <a:sym typeface="Helvetica Neue Medium"/>
              </a:rPr>
              <a:t>Our p</a:t>
            </a:r>
            <a:r>
              <a:rPr kumimoji="0" lang="en-US" sz="1050" b="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atients often require a range of clinical services on their care pathway. </a:t>
            </a:r>
            <a:r>
              <a:rPr lang="en-US" sz="1050" b="0">
                <a:solidFill>
                  <a:srgbClr val="1F355E"/>
                </a:solidFill>
                <a:latin typeface="Arial" panose="020B0604020202020204" pitchFamily="34" charset="0"/>
                <a:ea typeface="+mn-ea"/>
                <a:cs typeface="Arial" panose="020B0604020202020204" pitchFamily="34" charset="0"/>
                <a:sym typeface="Helvetica Neue Medium"/>
              </a:rPr>
              <a:t>In practice t</a:t>
            </a:r>
            <a:r>
              <a:rPr kumimoji="0" lang="en-US" sz="1050" b="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hese clinical areas are </a:t>
            </a:r>
            <a:r>
              <a:rPr lang="en-US" sz="1050" b="0">
                <a:solidFill>
                  <a:srgbClr val="1F355E"/>
                </a:solidFill>
                <a:latin typeface="Arial" panose="020B0604020202020204" pitchFamily="34" charset="0"/>
                <a:ea typeface="+mn-ea"/>
                <a:cs typeface="Arial" panose="020B0604020202020204" pitchFamily="34" charset="0"/>
                <a:sym typeface="Helvetica Neue Medium"/>
              </a:rPr>
              <a:t>fundamentally </a:t>
            </a:r>
            <a:r>
              <a:rPr kumimoji="0" lang="en-US" sz="1050" b="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interconnected, but by using discrete categories we can better coordinate activity, ensure ownership of workstreams, and allo</a:t>
            </a:r>
            <a:r>
              <a:rPr lang="en-US" sz="1050" b="0">
                <a:solidFill>
                  <a:srgbClr val="1F355E"/>
                </a:solidFill>
                <a:latin typeface="Arial" panose="020B0604020202020204" pitchFamily="34" charset="0"/>
                <a:ea typeface="+mn-ea"/>
                <a:cs typeface="Arial" panose="020B0604020202020204" pitchFamily="34" charset="0"/>
                <a:sym typeface="Helvetica Neue Medium"/>
              </a:rPr>
              <a:t>w for more targeted interventions and initiatives. However, it is important to acknowledge that our digital solutions commonly affect multiple clinical programmes simultaneously. </a:t>
            </a:r>
            <a:endParaRPr kumimoji="0" lang="en-GB" sz="1050" b="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2" name="Freeform: Shape 1">
            <a:extLst>
              <a:ext uri="{FF2B5EF4-FFF2-40B4-BE49-F238E27FC236}">
                <a16:creationId xmlns:a16="http://schemas.microsoft.com/office/drawing/2014/main" id="{B5D59CAF-72FA-325C-180C-AE53667A3A8F}"/>
              </a:ext>
            </a:extLst>
          </p:cNvPr>
          <p:cNvSpPr/>
          <p:nvPr/>
        </p:nvSpPr>
        <p:spPr>
          <a:xfrm>
            <a:off x="142875" y="1563329"/>
            <a:ext cx="1593209" cy="545445"/>
          </a:xfrm>
          <a:custGeom>
            <a:avLst/>
            <a:gdLst>
              <a:gd name="connsiteX0" fmla="*/ 0 w 1095374"/>
              <a:gd name="connsiteY0" fmla="*/ 0 h 438150"/>
              <a:gd name="connsiteX1" fmla="*/ 1095374 w 1095374"/>
              <a:gd name="connsiteY1" fmla="*/ 0 h 438150"/>
              <a:gd name="connsiteX2" fmla="*/ 1095374 w 1095374"/>
              <a:gd name="connsiteY2" fmla="*/ 438150 h 438150"/>
              <a:gd name="connsiteX3" fmla="*/ 0 w 1095374"/>
              <a:gd name="connsiteY3" fmla="*/ 438150 h 438150"/>
              <a:gd name="connsiteX4" fmla="*/ 0 w 1095374"/>
              <a:gd name="connsiteY4" fmla="*/ 0 h 438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74" h="438150">
                <a:moveTo>
                  <a:pt x="0" y="0"/>
                </a:moveTo>
                <a:lnTo>
                  <a:pt x="1095374" y="0"/>
                </a:lnTo>
                <a:lnTo>
                  <a:pt x="1095374" y="438150"/>
                </a:lnTo>
                <a:lnTo>
                  <a:pt x="0" y="438150"/>
                </a:lnTo>
                <a:lnTo>
                  <a:pt x="0" y="0"/>
                </a:lnTo>
                <a:close/>
              </a:path>
            </a:pathLst>
          </a:custGeom>
          <a:solidFill>
            <a:schemeClr val="accent6"/>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2000" tIns="252000" rIns="72000" bIns="72000" numCol="1" spcCol="1270" anchor="ctr" anchorCtr="0">
            <a:noAutofit/>
          </a:bodyPr>
          <a:lstStyle/>
          <a:p>
            <a:pPr marL="0" lvl="0" indent="0" algn="ctr" defTabSz="889000">
              <a:lnSpc>
                <a:spcPct val="90000"/>
              </a:lnSpc>
              <a:spcBef>
                <a:spcPct val="0"/>
              </a:spcBef>
              <a:spcAft>
                <a:spcPct val="35000"/>
              </a:spcAft>
              <a:buNone/>
            </a:pPr>
            <a:r>
              <a:rPr lang="en-US" sz="1050" kern="1200">
                <a:latin typeface="Arial Black" panose="020B0A04020102020204" pitchFamily="34" charset="0"/>
              </a:rPr>
              <a:t>Population Health &amp; Keeping Well </a:t>
            </a:r>
            <a:endParaRPr lang="en-GB" sz="1050" kern="1200">
              <a:latin typeface="Arial Black" panose="020B0A04020102020204" pitchFamily="34" charset="0"/>
            </a:endParaRPr>
          </a:p>
        </p:txBody>
      </p:sp>
      <p:sp>
        <p:nvSpPr>
          <p:cNvPr id="4" name="Freeform: Shape 3">
            <a:extLst>
              <a:ext uri="{FF2B5EF4-FFF2-40B4-BE49-F238E27FC236}">
                <a16:creationId xmlns:a16="http://schemas.microsoft.com/office/drawing/2014/main" id="{721563A4-DD83-E41D-1BEF-9649E9F74DA7}"/>
              </a:ext>
            </a:extLst>
          </p:cNvPr>
          <p:cNvSpPr/>
          <p:nvPr/>
        </p:nvSpPr>
        <p:spPr>
          <a:xfrm>
            <a:off x="1959135" y="1563329"/>
            <a:ext cx="1593209" cy="545445"/>
          </a:xfrm>
          <a:custGeom>
            <a:avLst/>
            <a:gdLst>
              <a:gd name="connsiteX0" fmla="*/ 0 w 1095374"/>
              <a:gd name="connsiteY0" fmla="*/ 0 h 438150"/>
              <a:gd name="connsiteX1" fmla="*/ 1095374 w 1095374"/>
              <a:gd name="connsiteY1" fmla="*/ 0 h 438150"/>
              <a:gd name="connsiteX2" fmla="*/ 1095374 w 1095374"/>
              <a:gd name="connsiteY2" fmla="*/ 438150 h 438150"/>
              <a:gd name="connsiteX3" fmla="*/ 0 w 1095374"/>
              <a:gd name="connsiteY3" fmla="*/ 438150 h 438150"/>
              <a:gd name="connsiteX4" fmla="*/ 0 w 1095374"/>
              <a:gd name="connsiteY4" fmla="*/ 0 h 438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74" h="438150">
                <a:moveTo>
                  <a:pt x="0" y="0"/>
                </a:moveTo>
                <a:lnTo>
                  <a:pt x="1095374" y="0"/>
                </a:lnTo>
                <a:lnTo>
                  <a:pt x="1095374" y="438150"/>
                </a:lnTo>
                <a:lnTo>
                  <a:pt x="0" y="438150"/>
                </a:lnTo>
                <a:lnTo>
                  <a:pt x="0" y="0"/>
                </a:lnTo>
                <a:close/>
              </a:path>
            </a:pathLst>
          </a:custGeom>
          <a:solidFill>
            <a:schemeClr val="accent6"/>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2000" tIns="252000" rIns="72000" bIns="72000" numCol="1" spcCol="1270" anchor="ctr" anchorCtr="0">
            <a:noAutofit/>
          </a:bodyPr>
          <a:lstStyle/>
          <a:p>
            <a:pPr marL="0" lvl="0" indent="0" algn="ctr" defTabSz="889000">
              <a:lnSpc>
                <a:spcPct val="90000"/>
              </a:lnSpc>
              <a:spcBef>
                <a:spcPct val="0"/>
              </a:spcBef>
              <a:spcAft>
                <a:spcPct val="35000"/>
              </a:spcAft>
              <a:buNone/>
            </a:pPr>
            <a:r>
              <a:rPr lang="en-US" sz="1050" kern="1200">
                <a:latin typeface="Arial Black" panose="020B0A04020102020204" pitchFamily="34" charset="0"/>
              </a:rPr>
              <a:t>Primary Care &amp; Care Closer to Home</a:t>
            </a:r>
            <a:endParaRPr lang="en-GB" sz="1050" kern="1200">
              <a:latin typeface="Arial Black" panose="020B0A04020102020204" pitchFamily="34" charset="0"/>
            </a:endParaRPr>
          </a:p>
        </p:txBody>
      </p:sp>
      <p:sp>
        <p:nvSpPr>
          <p:cNvPr id="7" name="Freeform: Shape 6">
            <a:extLst>
              <a:ext uri="{FF2B5EF4-FFF2-40B4-BE49-F238E27FC236}">
                <a16:creationId xmlns:a16="http://schemas.microsoft.com/office/drawing/2014/main" id="{82B9A718-6B19-EEA1-BDDB-474344505DEE}"/>
              </a:ext>
            </a:extLst>
          </p:cNvPr>
          <p:cNvSpPr/>
          <p:nvPr/>
        </p:nvSpPr>
        <p:spPr>
          <a:xfrm>
            <a:off x="3775395" y="1563329"/>
            <a:ext cx="1593209" cy="545445"/>
          </a:xfrm>
          <a:custGeom>
            <a:avLst/>
            <a:gdLst>
              <a:gd name="connsiteX0" fmla="*/ 0 w 1095374"/>
              <a:gd name="connsiteY0" fmla="*/ 0 h 438150"/>
              <a:gd name="connsiteX1" fmla="*/ 1095374 w 1095374"/>
              <a:gd name="connsiteY1" fmla="*/ 0 h 438150"/>
              <a:gd name="connsiteX2" fmla="*/ 1095374 w 1095374"/>
              <a:gd name="connsiteY2" fmla="*/ 438150 h 438150"/>
              <a:gd name="connsiteX3" fmla="*/ 0 w 1095374"/>
              <a:gd name="connsiteY3" fmla="*/ 438150 h 438150"/>
              <a:gd name="connsiteX4" fmla="*/ 0 w 1095374"/>
              <a:gd name="connsiteY4" fmla="*/ 0 h 438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74" h="438150">
                <a:moveTo>
                  <a:pt x="0" y="0"/>
                </a:moveTo>
                <a:lnTo>
                  <a:pt x="1095374" y="0"/>
                </a:lnTo>
                <a:lnTo>
                  <a:pt x="1095374" y="438150"/>
                </a:lnTo>
                <a:lnTo>
                  <a:pt x="0" y="438150"/>
                </a:lnTo>
                <a:lnTo>
                  <a:pt x="0" y="0"/>
                </a:lnTo>
                <a:close/>
              </a:path>
            </a:pathLst>
          </a:custGeom>
          <a:solidFill>
            <a:schemeClr val="accent6"/>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2000" tIns="252000" rIns="72000" bIns="72000" numCol="1" spcCol="1270" anchor="ctr" anchorCtr="0">
            <a:noAutofit/>
          </a:bodyPr>
          <a:lstStyle/>
          <a:p>
            <a:pPr marL="0" lvl="0" indent="0" algn="ctr" defTabSz="889000">
              <a:lnSpc>
                <a:spcPct val="90000"/>
              </a:lnSpc>
              <a:spcBef>
                <a:spcPct val="0"/>
              </a:spcBef>
              <a:spcAft>
                <a:spcPct val="35000"/>
              </a:spcAft>
              <a:buNone/>
            </a:pPr>
            <a:r>
              <a:rPr lang="en-US" sz="1050" kern="1200">
                <a:latin typeface="Arial Black" panose="020B0A04020102020204" pitchFamily="34" charset="0"/>
              </a:rPr>
              <a:t>Mental Health &amp; Learning Disability </a:t>
            </a:r>
            <a:endParaRPr lang="en-GB" sz="1050" kern="1200">
              <a:latin typeface="Arial Black" panose="020B0A04020102020204" pitchFamily="34" charset="0"/>
            </a:endParaRPr>
          </a:p>
        </p:txBody>
      </p:sp>
      <p:sp>
        <p:nvSpPr>
          <p:cNvPr id="10" name="Freeform: Shape 9">
            <a:extLst>
              <a:ext uri="{FF2B5EF4-FFF2-40B4-BE49-F238E27FC236}">
                <a16:creationId xmlns:a16="http://schemas.microsoft.com/office/drawing/2014/main" id="{AD7D2D5C-BEF7-1FDD-456D-D7797279BEE3}"/>
              </a:ext>
            </a:extLst>
          </p:cNvPr>
          <p:cNvSpPr/>
          <p:nvPr/>
        </p:nvSpPr>
        <p:spPr>
          <a:xfrm>
            <a:off x="5591656" y="1563329"/>
            <a:ext cx="1593209" cy="545445"/>
          </a:xfrm>
          <a:custGeom>
            <a:avLst/>
            <a:gdLst>
              <a:gd name="connsiteX0" fmla="*/ 0 w 1095374"/>
              <a:gd name="connsiteY0" fmla="*/ 0 h 438150"/>
              <a:gd name="connsiteX1" fmla="*/ 1095374 w 1095374"/>
              <a:gd name="connsiteY1" fmla="*/ 0 h 438150"/>
              <a:gd name="connsiteX2" fmla="*/ 1095374 w 1095374"/>
              <a:gd name="connsiteY2" fmla="*/ 438150 h 438150"/>
              <a:gd name="connsiteX3" fmla="*/ 0 w 1095374"/>
              <a:gd name="connsiteY3" fmla="*/ 438150 h 438150"/>
              <a:gd name="connsiteX4" fmla="*/ 0 w 1095374"/>
              <a:gd name="connsiteY4" fmla="*/ 0 h 438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74" h="438150">
                <a:moveTo>
                  <a:pt x="0" y="0"/>
                </a:moveTo>
                <a:lnTo>
                  <a:pt x="1095374" y="0"/>
                </a:lnTo>
                <a:lnTo>
                  <a:pt x="1095374" y="438150"/>
                </a:lnTo>
                <a:lnTo>
                  <a:pt x="0" y="438150"/>
                </a:lnTo>
                <a:lnTo>
                  <a:pt x="0" y="0"/>
                </a:lnTo>
                <a:close/>
              </a:path>
            </a:pathLst>
          </a:custGeom>
          <a:solidFill>
            <a:schemeClr val="accent6"/>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2000" tIns="252000" rIns="72000" bIns="72000" numCol="1" spcCol="1270" anchor="ctr" anchorCtr="0">
            <a:noAutofit/>
          </a:bodyPr>
          <a:lstStyle/>
          <a:p>
            <a:pPr marL="0" lvl="0" indent="0" algn="ctr" defTabSz="889000">
              <a:lnSpc>
                <a:spcPct val="90000"/>
              </a:lnSpc>
              <a:spcBef>
                <a:spcPct val="0"/>
              </a:spcBef>
              <a:spcAft>
                <a:spcPct val="35000"/>
              </a:spcAft>
              <a:buNone/>
            </a:pPr>
            <a:r>
              <a:rPr lang="en-US" sz="1050" kern="1200">
                <a:latin typeface="Arial Black" panose="020B0A04020102020204" pitchFamily="34" charset="0"/>
              </a:rPr>
              <a:t>Planned Care </a:t>
            </a:r>
            <a:endParaRPr lang="en-GB" sz="1050" kern="1200">
              <a:latin typeface="Arial Black" panose="020B0A04020102020204" pitchFamily="34" charset="0"/>
            </a:endParaRPr>
          </a:p>
        </p:txBody>
      </p:sp>
      <p:sp>
        <p:nvSpPr>
          <p:cNvPr id="11" name="Freeform: Shape 10">
            <a:extLst>
              <a:ext uri="{FF2B5EF4-FFF2-40B4-BE49-F238E27FC236}">
                <a16:creationId xmlns:a16="http://schemas.microsoft.com/office/drawing/2014/main" id="{EDFF31D2-65C0-1746-85F7-CAD1876C5C93}"/>
              </a:ext>
            </a:extLst>
          </p:cNvPr>
          <p:cNvSpPr/>
          <p:nvPr/>
        </p:nvSpPr>
        <p:spPr>
          <a:xfrm>
            <a:off x="7407915" y="1563329"/>
            <a:ext cx="1593209" cy="545445"/>
          </a:xfrm>
          <a:custGeom>
            <a:avLst/>
            <a:gdLst>
              <a:gd name="connsiteX0" fmla="*/ 0 w 1095374"/>
              <a:gd name="connsiteY0" fmla="*/ 0 h 438150"/>
              <a:gd name="connsiteX1" fmla="*/ 1095374 w 1095374"/>
              <a:gd name="connsiteY1" fmla="*/ 0 h 438150"/>
              <a:gd name="connsiteX2" fmla="*/ 1095374 w 1095374"/>
              <a:gd name="connsiteY2" fmla="*/ 438150 h 438150"/>
              <a:gd name="connsiteX3" fmla="*/ 0 w 1095374"/>
              <a:gd name="connsiteY3" fmla="*/ 438150 h 438150"/>
              <a:gd name="connsiteX4" fmla="*/ 0 w 1095374"/>
              <a:gd name="connsiteY4" fmla="*/ 0 h 438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74" h="438150">
                <a:moveTo>
                  <a:pt x="0" y="0"/>
                </a:moveTo>
                <a:lnTo>
                  <a:pt x="1095374" y="0"/>
                </a:lnTo>
                <a:lnTo>
                  <a:pt x="1095374" y="438150"/>
                </a:lnTo>
                <a:lnTo>
                  <a:pt x="0" y="438150"/>
                </a:lnTo>
                <a:lnTo>
                  <a:pt x="0" y="0"/>
                </a:lnTo>
                <a:close/>
              </a:path>
            </a:pathLst>
          </a:custGeom>
          <a:solidFill>
            <a:schemeClr val="accent6"/>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2000" tIns="252000" rIns="72000" bIns="72000" numCol="1" spcCol="1270" anchor="ctr" anchorCtr="0">
            <a:noAutofit/>
          </a:bodyPr>
          <a:lstStyle/>
          <a:p>
            <a:pPr marL="0" lvl="0" indent="0" algn="ctr" defTabSz="889000">
              <a:lnSpc>
                <a:spcPct val="90000"/>
              </a:lnSpc>
              <a:spcBef>
                <a:spcPct val="0"/>
              </a:spcBef>
              <a:spcAft>
                <a:spcPct val="35000"/>
              </a:spcAft>
              <a:buNone/>
            </a:pPr>
            <a:r>
              <a:rPr lang="en-US" sz="1050" kern="1200">
                <a:latin typeface="Arial Black" panose="020B0A04020102020204" pitchFamily="34" charset="0"/>
              </a:rPr>
              <a:t>Unscheduled Care </a:t>
            </a:r>
            <a:endParaRPr lang="en-GB" sz="1050" kern="1200">
              <a:latin typeface="Arial Black" panose="020B0A04020102020204" pitchFamily="34" charset="0"/>
            </a:endParaRPr>
          </a:p>
        </p:txBody>
      </p:sp>
      <p:sp>
        <p:nvSpPr>
          <p:cNvPr id="69" name="Freeform: Shape 68">
            <a:extLst>
              <a:ext uri="{FF2B5EF4-FFF2-40B4-BE49-F238E27FC236}">
                <a16:creationId xmlns:a16="http://schemas.microsoft.com/office/drawing/2014/main" id="{F61007CF-427B-67D2-14BF-C8431CAC14E4}"/>
              </a:ext>
            </a:extLst>
          </p:cNvPr>
          <p:cNvSpPr/>
          <p:nvPr/>
        </p:nvSpPr>
        <p:spPr>
          <a:xfrm>
            <a:off x="294967" y="3950664"/>
            <a:ext cx="8706157" cy="411265"/>
          </a:xfrm>
          <a:custGeom>
            <a:avLst/>
            <a:gdLst>
              <a:gd name="connsiteX0" fmla="*/ 0 w 1095374"/>
              <a:gd name="connsiteY0" fmla="*/ 0 h 438150"/>
              <a:gd name="connsiteX1" fmla="*/ 1095374 w 1095374"/>
              <a:gd name="connsiteY1" fmla="*/ 0 h 438150"/>
              <a:gd name="connsiteX2" fmla="*/ 1095374 w 1095374"/>
              <a:gd name="connsiteY2" fmla="*/ 438150 h 438150"/>
              <a:gd name="connsiteX3" fmla="*/ 0 w 1095374"/>
              <a:gd name="connsiteY3" fmla="*/ 438150 h 438150"/>
              <a:gd name="connsiteX4" fmla="*/ 0 w 1095374"/>
              <a:gd name="connsiteY4" fmla="*/ 0 h 438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74" h="438150">
                <a:moveTo>
                  <a:pt x="0" y="0"/>
                </a:moveTo>
                <a:lnTo>
                  <a:pt x="1095374" y="0"/>
                </a:lnTo>
                <a:lnTo>
                  <a:pt x="1095374" y="438150"/>
                </a:lnTo>
                <a:lnTo>
                  <a:pt x="0" y="438150"/>
                </a:lnTo>
                <a:lnTo>
                  <a:pt x="0" y="0"/>
                </a:lnTo>
                <a:close/>
              </a:path>
            </a:pathLst>
          </a:custGeom>
          <a:solidFill>
            <a:schemeClr val="accent6"/>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04000" tIns="72000" rIns="72000" bIns="72000" numCol="1" spcCol="1270" anchor="ctr" anchorCtr="0">
            <a:noAutofit/>
          </a:bodyPr>
          <a:lstStyle/>
          <a:p>
            <a:pPr marL="0" lvl="0" indent="0" algn="l" defTabSz="889000">
              <a:lnSpc>
                <a:spcPct val="90000"/>
              </a:lnSpc>
              <a:spcBef>
                <a:spcPct val="0"/>
              </a:spcBef>
              <a:spcAft>
                <a:spcPct val="35000"/>
              </a:spcAft>
              <a:buNone/>
            </a:pPr>
            <a:r>
              <a:rPr lang="en-US" sz="1050" kern="1200">
                <a:latin typeface="Arial Black" panose="020B0A04020102020204" pitchFamily="34" charset="0"/>
              </a:rPr>
              <a:t>Digital Services</a:t>
            </a:r>
            <a:endParaRPr lang="en-GB" sz="1050" kern="1200">
              <a:latin typeface="Arial Black" panose="020B0A04020102020204" pitchFamily="34" charset="0"/>
            </a:endParaRPr>
          </a:p>
        </p:txBody>
      </p:sp>
      <p:sp>
        <p:nvSpPr>
          <p:cNvPr id="74" name="Freeform: Shape 73">
            <a:extLst>
              <a:ext uri="{FF2B5EF4-FFF2-40B4-BE49-F238E27FC236}">
                <a16:creationId xmlns:a16="http://schemas.microsoft.com/office/drawing/2014/main" id="{C59ED5CA-7BA6-0FEF-ADCF-553D6BCF529B}"/>
              </a:ext>
            </a:extLst>
          </p:cNvPr>
          <p:cNvSpPr/>
          <p:nvPr/>
        </p:nvSpPr>
        <p:spPr>
          <a:xfrm>
            <a:off x="142875" y="2104818"/>
            <a:ext cx="1593209" cy="1641272"/>
          </a:xfrm>
          <a:custGeom>
            <a:avLst/>
            <a:gdLst>
              <a:gd name="connsiteX0" fmla="*/ 0 w 1095374"/>
              <a:gd name="connsiteY0" fmla="*/ 0 h 438150"/>
              <a:gd name="connsiteX1" fmla="*/ 1095374 w 1095374"/>
              <a:gd name="connsiteY1" fmla="*/ 0 h 438150"/>
              <a:gd name="connsiteX2" fmla="*/ 1095374 w 1095374"/>
              <a:gd name="connsiteY2" fmla="*/ 438150 h 438150"/>
              <a:gd name="connsiteX3" fmla="*/ 0 w 1095374"/>
              <a:gd name="connsiteY3" fmla="*/ 438150 h 438150"/>
              <a:gd name="connsiteX4" fmla="*/ 0 w 1095374"/>
              <a:gd name="connsiteY4" fmla="*/ 0 h 438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74" h="438150">
                <a:moveTo>
                  <a:pt x="0" y="0"/>
                </a:moveTo>
                <a:lnTo>
                  <a:pt x="1095374" y="0"/>
                </a:lnTo>
                <a:lnTo>
                  <a:pt x="1095374" y="438150"/>
                </a:lnTo>
                <a:lnTo>
                  <a:pt x="0" y="438150"/>
                </a:lnTo>
                <a:lnTo>
                  <a:pt x="0" y="0"/>
                </a:lnTo>
                <a:close/>
              </a:path>
            </a:pathLst>
          </a:custGeom>
          <a:solidFill>
            <a:schemeClr val="bg2"/>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2000" tIns="36000" rIns="72000" bIns="36000" numCol="1" spcCol="1270" anchor="t" anchorCtr="0">
            <a:noAutofit/>
          </a:bodyPr>
          <a:lstStyle/>
          <a:p>
            <a:pPr lvl="1" indent="0" algn="l" defTabSz="889000">
              <a:lnSpc>
                <a:spcPct val="90000"/>
              </a:lnSpc>
              <a:spcBef>
                <a:spcPct val="0"/>
              </a:spcBef>
              <a:spcAft>
                <a:spcPct val="15000"/>
              </a:spcAft>
            </a:pPr>
            <a:r>
              <a:rPr lang="en-GB" sz="800" b="0" kern="1200">
                <a:solidFill>
                  <a:srgbClr val="1F355E"/>
                </a:solidFill>
                <a:latin typeface="Arial" panose="020B0604020202020204" pitchFamily="34" charset="0"/>
                <a:cs typeface="Arial" panose="020B0604020202020204" pitchFamily="34" charset="0"/>
              </a:rPr>
              <a:t>Delivering care with a strong emphasis on well-being, self-care and prevention - supporting our population in maintaining good health.</a:t>
            </a:r>
          </a:p>
          <a:p>
            <a:pPr lvl="1" indent="0" algn="l" defTabSz="889000">
              <a:lnSpc>
                <a:spcPct val="90000"/>
              </a:lnSpc>
              <a:spcBef>
                <a:spcPct val="0"/>
              </a:spcBef>
              <a:spcAft>
                <a:spcPct val="15000"/>
              </a:spcAft>
            </a:pPr>
            <a:endParaRPr lang="en-GB" sz="800" b="0" kern="1200">
              <a:solidFill>
                <a:srgbClr val="1F355E"/>
              </a:solidFill>
              <a:latin typeface="Arial" panose="020B0604020202020204" pitchFamily="34" charset="0"/>
              <a:cs typeface="Arial" panose="020B0604020202020204" pitchFamily="34" charset="0"/>
            </a:endParaRPr>
          </a:p>
          <a:p>
            <a:pPr lvl="1" indent="0" algn="l" defTabSz="889000">
              <a:lnSpc>
                <a:spcPct val="90000"/>
              </a:lnSpc>
              <a:spcBef>
                <a:spcPct val="0"/>
              </a:spcBef>
              <a:spcAft>
                <a:spcPct val="15000"/>
              </a:spcAft>
            </a:pPr>
            <a:r>
              <a:rPr lang="en-GB" sz="800" b="0" kern="1200">
                <a:solidFill>
                  <a:srgbClr val="1F355E"/>
                </a:solidFill>
                <a:latin typeface="Arial" panose="020B0604020202020204" pitchFamily="34" charset="0"/>
                <a:cs typeface="Arial" panose="020B0604020202020204" pitchFamily="34" charset="0"/>
              </a:rPr>
              <a:t>We need to deepen our understanding of the health and care needs of our population, reducing inequalities in health and care quality and outcomes, and introducing targeted interventions that improve population outcomes.</a:t>
            </a:r>
          </a:p>
        </p:txBody>
      </p:sp>
      <p:sp>
        <p:nvSpPr>
          <p:cNvPr id="75" name="Freeform: Shape 74">
            <a:extLst>
              <a:ext uri="{FF2B5EF4-FFF2-40B4-BE49-F238E27FC236}">
                <a16:creationId xmlns:a16="http://schemas.microsoft.com/office/drawing/2014/main" id="{84D1647D-5C9D-6408-F537-9A3BA1CAFB1F}"/>
              </a:ext>
            </a:extLst>
          </p:cNvPr>
          <p:cNvSpPr/>
          <p:nvPr/>
        </p:nvSpPr>
        <p:spPr>
          <a:xfrm>
            <a:off x="1959135" y="2104818"/>
            <a:ext cx="1593209" cy="1641272"/>
          </a:xfrm>
          <a:custGeom>
            <a:avLst/>
            <a:gdLst>
              <a:gd name="connsiteX0" fmla="*/ 0 w 1095374"/>
              <a:gd name="connsiteY0" fmla="*/ 0 h 438150"/>
              <a:gd name="connsiteX1" fmla="*/ 1095374 w 1095374"/>
              <a:gd name="connsiteY1" fmla="*/ 0 h 438150"/>
              <a:gd name="connsiteX2" fmla="*/ 1095374 w 1095374"/>
              <a:gd name="connsiteY2" fmla="*/ 438150 h 438150"/>
              <a:gd name="connsiteX3" fmla="*/ 0 w 1095374"/>
              <a:gd name="connsiteY3" fmla="*/ 438150 h 438150"/>
              <a:gd name="connsiteX4" fmla="*/ 0 w 1095374"/>
              <a:gd name="connsiteY4" fmla="*/ 0 h 438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74" h="438150">
                <a:moveTo>
                  <a:pt x="0" y="0"/>
                </a:moveTo>
                <a:lnTo>
                  <a:pt x="1095374" y="0"/>
                </a:lnTo>
                <a:lnTo>
                  <a:pt x="1095374" y="438150"/>
                </a:lnTo>
                <a:lnTo>
                  <a:pt x="0" y="438150"/>
                </a:lnTo>
                <a:lnTo>
                  <a:pt x="0" y="0"/>
                </a:lnTo>
                <a:close/>
              </a:path>
            </a:pathLst>
          </a:custGeom>
          <a:solidFill>
            <a:schemeClr val="bg2"/>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2000" tIns="36000" rIns="72000" bIns="36000" numCol="1" spcCol="1270" anchor="t" anchorCtr="0">
            <a:noAutofit/>
          </a:bodyPr>
          <a:lstStyle/>
          <a:p>
            <a:pPr marL="0" marR="0" indent="0" algn="l"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cs typeface="Arial" panose="020B0604020202020204" pitchFamily="34" charset="0"/>
                <a:sym typeface="Helvetica Neue Medium"/>
              </a:rPr>
              <a:t>Delivering care in primary care and community settings and optimising these resourcing models to deliver care that improves patient outcomes. </a:t>
            </a:r>
          </a:p>
          <a:p>
            <a:pPr marL="0" marR="0" indent="0" algn="l" defTabSz="825500" rtl="0" fontAlgn="auto" latinLnBrk="0" hangingPunct="0">
              <a:lnSpc>
                <a:spcPct val="100000"/>
              </a:lnSpc>
              <a:spcBef>
                <a:spcPts val="0"/>
              </a:spcBef>
              <a:spcAft>
                <a:spcPts val="0"/>
              </a:spcAft>
              <a:buClrTx/>
              <a:buSzTx/>
              <a:buFontTx/>
              <a:buNone/>
              <a:tabLst/>
            </a:pPr>
            <a:endParaRPr lang="en-US" sz="800" b="0">
              <a:solidFill>
                <a:srgbClr val="1F355E"/>
              </a:solidFill>
              <a:latin typeface="Arial" panose="020B0604020202020204" pitchFamily="34" charset="0"/>
              <a:cs typeface="Arial" panose="020B0604020202020204" pitchFamily="34" charset="0"/>
              <a:sym typeface="Helvetica Neue Medium"/>
            </a:endParaRPr>
          </a:p>
          <a:p>
            <a:pPr marL="0" marR="0" indent="0" algn="l"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cs typeface="Arial" panose="020B0604020202020204" pitchFamily="34" charset="0"/>
                <a:sym typeface="Helvetica Neue Medium"/>
              </a:rPr>
              <a:t>Working better together as an integrated health board, to transition care out of hospitals and into the community or people’s homes to ensure care is delivered in the best possible setting for each individual.</a:t>
            </a:r>
            <a:endParaRPr kumimoji="0" lang="en-GB" sz="8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Medium"/>
            </a:endParaRPr>
          </a:p>
        </p:txBody>
      </p:sp>
      <p:sp>
        <p:nvSpPr>
          <p:cNvPr id="76" name="Freeform: Shape 75">
            <a:extLst>
              <a:ext uri="{FF2B5EF4-FFF2-40B4-BE49-F238E27FC236}">
                <a16:creationId xmlns:a16="http://schemas.microsoft.com/office/drawing/2014/main" id="{065BE436-ADE7-F62D-F051-2D80116F2BDB}"/>
              </a:ext>
            </a:extLst>
          </p:cNvPr>
          <p:cNvSpPr/>
          <p:nvPr/>
        </p:nvSpPr>
        <p:spPr>
          <a:xfrm>
            <a:off x="3775395" y="2104818"/>
            <a:ext cx="1593209" cy="1641272"/>
          </a:xfrm>
          <a:custGeom>
            <a:avLst/>
            <a:gdLst>
              <a:gd name="connsiteX0" fmla="*/ 0 w 1095374"/>
              <a:gd name="connsiteY0" fmla="*/ 0 h 438150"/>
              <a:gd name="connsiteX1" fmla="*/ 1095374 w 1095374"/>
              <a:gd name="connsiteY1" fmla="*/ 0 h 438150"/>
              <a:gd name="connsiteX2" fmla="*/ 1095374 w 1095374"/>
              <a:gd name="connsiteY2" fmla="*/ 438150 h 438150"/>
              <a:gd name="connsiteX3" fmla="*/ 0 w 1095374"/>
              <a:gd name="connsiteY3" fmla="*/ 438150 h 438150"/>
              <a:gd name="connsiteX4" fmla="*/ 0 w 1095374"/>
              <a:gd name="connsiteY4" fmla="*/ 0 h 438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74" h="438150">
                <a:moveTo>
                  <a:pt x="0" y="0"/>
                </a:moveTo>
                <a:lnTo>
                  <a:pt x="1095374" y="0"/>
                </a:lnTo>
                <a:lnTo>
                  <a:pt x="1095374" y="438150"/>
                </a:lnTo>
                <a:lnTo>
                  <a:pt x="0" y="438150"/>
                </a:lnTo>
                <a:lnTo>
                  <a:pt x="0" y="0"/>
                </a:lnTo>
                <a:close/>
              </a:path>
            </a:pathLst>
          </a:custGeom>
          <a:solidFill>
            <a:schemeClr val="bg2"/>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2000" tIns="36000" rIns="72000" bIns="36000" numCol="1" spcCol="1270" anchor="t" anchorCtr="0">
            <a:no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Medium"/>
              </a:rPr>
              <a:t>Improving the emotional and mental wellbeing of our population, through supporting choice and responsibility</a:t>
            </a:r>
            <a:r>
              <a:rPr lang="en-US" sz="800" b="0">
                <a:solidFill>
                  <a:srgbClr val="1F355E"/>
                </a:solidFill>
                <a:latin typeface="Arial" panose="020B0604020202020204" pitchFamily="34" charset="0"/>
                <a:cs typeface="Arial" panose="020B0604020202020204" pitchFamily="34" charset="0"/>
                <a:sym typeface="Helvetica Neue Medium"/>
              </a:rPr>
              <a:t>,</a:t>
            </a:r>
            <a:r>
              <a:rPr kumimoji="0" lang="en-US" sz="8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Medium"/>
              </a:rPr>
              <a:t> where hospital-based care is the exception rather than the norm.</a:t>
            </a:r>
          </a:p>
          <a:p>
            <a:pPr marL="0" marR="0" indent="0" algn="l" defTabSz="825500" rtl="0" fontAlgn="auto" latinLnBrk="0" hangingPunct="0">
              <a:lnSpc>
                <a:spcPct val="100000"/>
              </a:lnSpc>
              <a:spcBef>
                <a:spcPts val="0"/>
              </a:spcBef>
              <a:spcAft>
                <a:spcPts val="0"/>
              </a:spcAft>
              <a:buClrTx/>
              <a:buSzTx/>
              <a:buFontTx/>
              <a:buNone/>
              <a:tabLst/>
            </a:pPr>
            <a:endParaRPr lang="en-US" sz="800" b="0">
              <a:solidFill>
                <a:srgbClr val="1F355E"/>
              </a:solidFill>
              <a:latin typeface="Arial" panose="020B0604020202020204" pitchFamily="34" charset="0"/>
              <a:cs typeface="Arial" panose="020B0604020202020204" pitchFamily="34" charset="0"/>
              <a:sym typeface="Helvetica Neue Medium"/>
            </a:endParaRPr>
          </a:p>
          <a:p>
            <a:pPr marL="0" marR="0" indent="0" algn="l"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Medium"/>
              </a:rPr>
              <a:t>Delivering MH &amp; LD services that minimise barriers to good mental and physical health and ensuring we make reasonable adjustments in how we provide health services</a:t>
            </a:r>
            <a:endParaRPr kumimoji="0" lang="en-GB" sz="8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Medium"/>
            </a:endParaRPr>
          </a:p>
        </p:txBody>
      </p:sp>
      <p:sp>
        <p:nvSpPr>
          <p:cNvPr id="77" name="Freeform: Shape 76">
            <a:extLst>
              <a:ext uri="{FF2B5EF4-FFF2-40B4-BE49-F238E27FC236}">
                <a16:creationId xmlns:a16="http://schemas.microsoft.com/office/drawing/2014/main" id="{1AAD9088-17DA-347E-B6E6-43606EC8DD6C}"/>
              </a:ext>
            </a:extLst>
          </p:cNvPr>
          <p:cNvSpPr/>
          <p:nvPr/>
        </p:nvSpPr>
        <p:spPr>
          <a:xfrm>
            <a:off x="5591656" y="2104818"/>
            <a:ext cx="1593209" cy="1641272"/>
          </a:xfrm>
          <a:custGeom>
            <a:avLst/>
            <a:gdLst>
              <a:gd name="connsiteX0" fmla="*/ 0 w 1095374"/>
              <a:gd name="connsiteY0" fmla="*/ 0 h 438150"/>
              <a:gd name="connsiteX1" fmla="*/ 1095374 w 1095374"/>
              <a:gd name="connsiteY1" fmla="*/ 0 h 438150"/>
              <a:gd name="connsiteX2" fmla="*/ 1095374 w 1095374"/>
              <a:gd name="connsiteY2" fmla="*/ 438150 h 438150"/>
              <a:gd name="connsiteX3" fmla="*/ 0 w 1095374"/>
              <a:gd name="connsiteY3" fmla="*/ 438150 h 438150"/>
              <a:gd name="connsiteX4" fmla="*/ 0 w 1095374"/>
              <a:gd name="connsiteY4" fmla="*/ 0 h 438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74" h="438150">
                <a:moveTo>
                  <a:pt x="0" y="0"/>
                </a:moveTo>
                <a:lnTo>
                  <a:pt x="1095374" y="0"/>
                </a:lnTo>
                <a:lnTo>
                  <a:pt x="1095374" y="438150"/>
                </a:lnTo>
                <a:lnTo>
                  <a:pt x="0" y="438150"/>
                </a:lnTo>
                <a:lnTo>
                  <a:pt x="0" y="0"/>
                </a:lnTo>
                <a:close/>
              </a:path>
            </a:pathLst>
          </a:custGeom>
          <a:solidFill>
            <a:schemeClr val="bg2"/>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2000" tIns="36000" rIns="72000" bIns="36000" numCol="1" spcCol="1270" anchor="t" anchorCtr="0">
            <a:noAutofit/>
          </a:bodyPr>
          <a:lstStyle/>
          <a:p>
            <a:pPr marL="0" marR="0" indent="0" algn="l"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cs typeface="Arial" panose="020B0604020202020204" pitchFamily="34" charset="0"/>
                <a:sym typeface="Helvetica Neue Medium"/>
              </a:rPr>
              <a:t>Delivering scheduled health and care services in such a way that patients are seen at the ‘right time, by the right person, in the right place’ including a focus on ‘my home first’ where possible. </a:t>
            </a:r>
          </a:p>
          <a:p>
            <a:pPr marL="0" marR="0" indent="0" algn="l" defTabSz="825500" rtl="0" fontAlgn="auto" latinLnBrk="0" hangingPunct="0">
              <a:lnSpc>
                <a:spcPct val="100000"/>
              </a:lnSpc>
              <a:spcBef>
                <a:spcPts val="0"/>
              </a:spcBef>
              <a:spcAft>
                <a:spcPts val="0"/>
              </a:spcAft>
              <a:buClrTx/>
              <a:buSzTx/>
              <a:buFontTx/>
              <a:buNone/>
              <a:tabLst/>
            </a:pPr>
            <a:endParaRPr lang="en-US" sz="800" b="0">
              <a:solidFill>
                <a:srgbClr val="1F355E"/>
              </a:solidFill>
              <a:latin typeface="Arial" panose="020B0604020202020204" pitchFamily="34" charset="0"/>
              <a:cs typeface="Arial" panose="020B0604020202020204" pitchFamily="34" charset="0"/>
              <a:sym typeface="Helvetica Neue Medium"/>
            </a:endParaRPr>
          </a:p>
          <a:p>
            <a:pPr marL="0" marR="0" indent="0" algn="l"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cs typeface="Arial" panose="020B0604020202020204" pitchFamily="34" charset="0"/>
                <a:sym typeface="Helvetica Neue Medium"/>
              </a:rPr>
              <a:t>This includes day cases, inpatient care and outpatient services. </a:t>
            </a:r>
            <a:endParaRPr kumimoji="0" lang="en-GB" sz="8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Medium"/>
            </a:endParaRPr>
          </a:p>
        </p:txBody>
      </p:sp>
      <p:sp>
        <p:nvSpPr>
          <p:cNvPr id="78" name="Freeform: Shape 77">
            <a:extLst>
              <a:ext uri="{FF2B5EF4-FFF2-40B4-BE49-F238E27FC236}">
                <a16:creationId xmlns:a16="http://schemas.microsoft.com/office/drawing/2014/main" id="{C3C07F36-E178-F24F-0F10-381968B7746F}"/>
              </a:ext>
            </a:extLst>
          </p:cNvPr>
          <p:cNvSpPr/>
          <p:nvPr/>
        </p:nvSpPr>
        <p:spPr>
          <a:xfrm>
            <a:off x="7407915" y="2104818"/>
            <a:ext cx="1593209" cy="1641272"/>
          </a:xfrm>
          <a:custGeom>
            <a:avLst/>
            <a:gdLst>
              <a:gd name="connsiteX0" fmla="*/ 0 w 1095374"/>
              <a:gd name="connsiteY0" fmla="*/ 0 h 438150"/>
              <a:gd name="connsiteX1" fmla="*/ 1095374 w 1095374"/>
              <a:gd name="connsiteY1" fmla="*/ 0 h 438150"/>
              <a:gd name="connsiteX2" fmla="*/ 1095374 w 1095374"/>
              <a:gd name="connsiteY2" fmla="*/ 438150 h 438150"/>
              <a:gd name="connsiteX3" fmla="*/ 0 w 1095374"/>
              <a:gd name="connsiteY3" fmla="*/ 438150 h 438150"/>
              <a:gd name="connsiteX4" fmla="*/ 0 w 1095374"/>
              <a:gd name="connsiteY4" fmla="*/ 0 h 438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74" h="438150">
                <a:moveTo>
                  <a:pt x="0" y="0"/>
                </a:moveTo>
                <a:lnTo>
                  <a:pt x="1095374" y="0"/>
                </a:lnTo>
                <a:lnTo>
                  <a:pt x="1095374" y="438150"/>
                </a:lnTo>
                <a:lnTo>
                  <a:pt x="0" y="438150"/>
                </a:lnTo>
                <a:lnTo>
                  <a:pt x="0" y="0"/>
                </a:lnTo>
                <a:close/>
              </a:path>
            </a:pathLst>
          </a:custGeom>
          <a:solidFill>
            <a:schemeClr val="bg2"/>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2000" tIns="36000" rIns="72000" bIns="36000" numCol="1" spcCol="1270" anchor="t" anchorCtr="0">
            <a:no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Medium"/>
              </a:rPr>
              <a:t>Creating ‘one unscheduled care system’ which clearly supports patients and communities in knowing where and when they can get the care they need in an emergency. </a:t>
            </a:r>
          </a:p>
          <a:p>
            <a:pPr marL="0" marR="0" indent="0" algn="l" defTabSz="825500" rtl="0" fontAlgn="auto" latinLnBrk="0" hangingPunct="0">
              <a:lnSpc>
                <a:spcPct val="100000"/>
              </a:lnSpc>
              <a:spcBef>
                <a:spcPts val="0"/>
              </a:spcBef>
              <a:spcAft>
                <a:spcPts val="0"/>
              </a:spcAft>
              <a:buClrTx/>
              <a:buSzTx/>
              <a:buFontTx/>
              <a:buNone/>
              <a:tabLst/>
            </a:pPr>
            <a:endParaRPr lang="en-US" sz="800" b="0">
              <a:solidFill>
                <a:srgbClr val="1F355E"/>
              </a:solidFill>
              <a:latin typeface="Arial" panose="020B0604020202020204" pitchFamily="34" charset="0"/>
              <a:cs typeface="Arial" panose="020B0604020202020204" pitchFamily="34" charset="0"/>
              <a:sym typeface="Helvetica Neue Medium"/>
            </a:endParaRPr>
          </a:p>
          <a:p>
            <a:pPr marL="0" marR="0" indent="0" algn="l"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Medium"/>
              </a:rPr>
              <a:t>All our front-door services are included within unscheduled care, including the Emergency Department, ambulatory, short stay and specialist services.</a:t>
            </a:r>
            <a:endParaRPr kumimoji="0" lang="en-GB" sz="8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Medium"/>
            </a:endParaRPr>
          </a:p>
        </p:txBody>
      </p:sp>
      <p:sp>
        <p:nvSpPr>
          <p:cNvPr id="79" name="Freeform: Shape 78">
            <a:extLst>
              <a:ext uri="{FF2B5EF4-FFF2-40B4-BE49-F238E27FC236}">
                <a16:creationId xmlns:a16="http://schemas.microsoft.com/office/drawing/2014/main" id="{9634863B-FEBB-A57D-C590-68D14D2B08EB}"/>
              </a:ext>
            </a:extLst>
          </p:cNvPr>
          <p:cNvSpPr/>
          <p:nvPr/>
        </p:nvSpPr>
        <p:spPr>
          <a:xfrm>
            <a:off x="1966508" y="4000409"/>
            <a:ext cx="6991516" cy="306122"/>
          </a:xfrm>
          <a:custGeom>
            <a:avLst/>
            <a:gdLst>
              <a:gd name="connsiteX0" fmla="*/ 0 w 1095374"/>
              <a:gd name="connsiteY0" fmla="*/ 0 h 438150"/>
              <a:gd name="connsiteX1" fmla="*/ 1095374 w 1095374"/>
              <a:gd name="connsiteY1" fmla="*/ 0 h 438150"/>
              <a:gd name="connsiteX2" fmla="*/ 1095374 w 1095374"/>
              <a:gd name="connsiteY2" fmla="*/ 438150 h 438150"/>
              <a:gd name="connsiteX3" fmla="*/ 0 w 1095374"/>
              <a:gd name="connsiteY3" fmla="*/ 438150 h 438150"/>
              <a:gd name="connsiteX4" fmla="*/ 0 w 1095374"/>
              <a:gd name="connsiteY4" fmla="*/ 0 h 438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74" h="438150">
                <a:moveTo>
                  <a:pt x="0" y="0"/>
                </a:moveTo>
                <a:lnTo>
                  <a:pt x="1095374" y="0"/>
                </a:lnTo>
                <a:lnTo>
                  <a:pt x="1095374" y="438150"/>
                </a:lnTo>
                <a:lnTo>
                  <a:pt x="0" y="438150"/>
                </a:lnTo>
                <a:lnTo>
                  <a:pt x="0" y="0"/>
                </a:lnTo>
                <a:close/>
              </a:path>
            </a:pathLst>
          </a:custGeom>
          <a:solidFill>
            <a:schemeClr val="bg2"/>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2000" tIns="36000" rIns="72000" bIns="36000" numCol="1" spcCol="1270" anchor="t" anchorCtr="0">
            <a:noAutofit/>
          </a:bodyPr>
          <a:lstStyle/>
          <a:p>
            <a:pPr algn="l" defTabSz="889000">
              <a:lnSpc>
                <a:spcPct val="90000"/>
              </a:lnSpc>
              <a:spcBef>
                <a:spcPct val="0"/>
              </a:spcBef>
              <a:spcAft>
                <a:spcPct val="35000"/>
              </a:spcAft>
            </a:pPr>
            <a:r>
              <a:rPr lang="en-GB" sz="800" b="0">
                <a:solidFill>
                  <a:srgbClr val="1F355E"/>
                </a:solidFill>
                <a:latin typeface="Arial" panose="020B0604020202020204" pitchFamily="34" charset="0"/>
                <a:cs typeface="Arial" panose="020B0604020202020204" pitchFamily="34" charset="0"/>
                <a:sym typeface="Helvetica Neue Medium"/>
              </a:rPr>
              <a:t>Taking ownership of the overall direction and monitoring of digital delivery on behalf of the Health Board, while working together with clinical programmes and empowering them to own and deliver service-led transformation through digitally enabled solutions. </a:t>
            </a:r>
            <a:endParaRPr lang="en-GB" sz="800" b="0" kern="1200">
              <a:solidFill>
                <a:srgbClr val="1F355E"/>
              </a:solidFill>
              <a:latin typeface="Arial" panose="020B0604020202020204" pitchFamily="34" charset="0"/>
              <a:cs typeface="Arial" panose="020B0604020202020204" pitchFamily="34" charset="0"/>
            </a:endParaRPr>
          </a:p>
        </p:txBody>
      </p:sp>
      <p:sp>
        <p:nvSpPr>
          <p:cNvPr id="14" name="Oval 13">
            <a:extLst>
              <a:ext uri="{FF2B5EF4-FFF2-40B4-BE49-F238E27FC236}">
                <a16:creationId xmlns:a16="http://schemas.microsoft.com/office/drawing/2014/main" id="{A34F67BA-578E-8B9A-01BE-341C5FC87D0D}"/>
              </a:ext>
            </a:extLst>
          </p:cNvPr>
          <p:cNvSpPr>
            <a:spLocks noChangeAspect="1"/>
          </p:cNvSpPr>
          <p:nvPr/>
        </p:nvSpPr>
        <p:spPr>
          <a:xfrm>
            <a:off x="661761" y="1204000"/>
            <a:ext cx="555436" cy="555436"/>
          </a:xfrm>
          <a:prstGeom prst="ellipse">
            <a:avLst/>
          </a:prstGeom>
          <a:solidFill>
            <a:schemeClr val="accent6">
              <a:lumMod val="20000"/>
              <a:lumOff val="80000"/>
            </a:schemeClr>
          </a:solidFill>
          <a:ln w="19050" cap="flat">
            <a:solidFill>
              <a:schemeClr val="accent6"/>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5" name="Oval 14">
            <a:extLst>
              <a:ext uri="{FF2B5EF4-FFF2-40B4-BE49-F238E27FC236}">
                <a16:creationId xmlns:a16="http://schemas.microsoft.com/office/drawing/2014/main" id="{5CE02C2B-EA14-0F17-29B6-DC0D99062E43}"/>
              </a:ext>
            </a:extLst>
          </p:cNvPr>
          <p:cNvSpPr>
            <a:spLocks noChangeAspect="1"/>
          </p:cNvSpPr>
          <p:nvPr/>
        </p:nvSpPr>
        <p:spPr>
          <a:xfrm>
            <a:off x="2478021" y="1204000"/>
            <a:ext cx="555436" cy="555436"/>
          </a:xfrm>
          <a:prstGeom prst="ellipse">
            <a:avLst/>
          </a:prstGeom>
          <a:solidFill>
            <a:schemeClr val="accent6">
              <a:lumMod val="20000"/>
              <a:lumOff val="80000"/>
            </a:schemeClr>
          </a:solidFill>
          <a:ln w="19050" cap="flat">
            <a:solidFill>
              <a:schemeClr val="accent6"/>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6" name="Oval 15">
            <a:extLst>
              <a:ext uri="{FF2B5EF4-FFF2-40B4-BE49-F238E27FC236}">
                <a16:creationId xmlns:a16="http://schemas.microsoft.com/office/drawing/2014/main" id="{D4224001-82B8-BEF9-4344-05EBDF1DACAE}"/>
              </a:ext>
            </a:extLst>
          </p:cNvPr>
          <p:cNvSpPr>
            <a:spLocks noChangeAspect="1"/>
          </p:cNvSpPr>
          <p:nvPr/>
        </p:nvSpPr>
        <p:spPr>
          <a:xfrm>
            <a:off x="4302840" y="1204000"/>
            <a:ext cx="555436" cy="555436"/>
          </a:xfrm>
          <a:prstGeom prst="ellipse">
            <a:avLst/>
          </a:prstGeom>
          <a:solidFill>
            <a:schemeClr val="accent6">
              <a:lumMod val="20000"/>
              <a:lumOff val="80000"/>
            </a:schemeClr>
          </a:solidFill>
          <a:ln w="19050" cap="flat">
            <a:solidFill>
              <a:schemeClr val="accent6"/>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7" name="Oval 16">
            <a:extLst>
              <a:ext uri="{FF2B5EF4-FFF2-40B4-BE49-F238E27FC236}">
                <a16:creationId xmlns:a16="http://schemas.microsoft.com/office/drawing/2014/main" id="{35A3B971-14A6-396B-85C5-8220B03E7AE1}"/>
              </a:ext>
            </a:extLst>
          </p:cNvPr>
          <p:cNvSpPr>
            <a:spLocks noChangeAspect="1"/>
          </p:cNvSpPr>
          <p:nvPr/>
        </p:nvSpPr>
        <p:spPr>
          <a:xfrm>
            <a:off x="6110542" y="1204000"/>
            <a:ext cx="555436" cy="555436"/>
          </a:xfrm>
          <a:prstGeom prst="ellipse">
            <a:avLst/>
          </a:prstGeom>
          <a:solidFill>
            <a:schemeClr val="accent6">
              <a:lumMod val="20000"/>
              <a:lumOff val="80000"/>
            </a:schemeClr>
          </a:solidFill>
          <a:ln w="19050" cap="flat">
            <a:solidFill>
              <a:schemeClr val="accent6"/>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8" name="Oval 17">
            <a:extLst>
              <a:ext uri="{FF2B5EF4-FFF2-40B4-BE49-F238E27FC236}">
                <a16:creationId xmlns:a16="http://schemas.microsoft.com/office/drawing/2014/main" id="{2864CF1C-5FAB-E4EE-5DE5-524DDE3F071D}"/>
              </a:ext>
            </a:extLst>
          </p:cNvPr>
          <p:cNvSpPr>
            <a:spLocks noChangeAspect="1"/>
          </p:cNvSpPr>
          <p:nvPr/>
        </p:nvSpPr>
        <p:spPr>
          <a:xfrm>
            <a:off x="7926801" y="1204000"/>
            <a:ext cx="555436" cy="555436"/>
          </a:xfrm>
          <a:prstGeom prst="ellipse">
            <a:avLst/>
          </a:prstGeom>
          <a:solidFill>
            <a:schemeClr val="accent6">
              <a:lumMod val="20000"/>
              <a:lumOff val="80000"/>
            </a:schemeClr>
          </a:solidFill>
          <a:ln w="19050" cap="flat">
            <a:solidFill>
              <a:schemeClr val="accent6"/>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pic>
        <p:nvPicPr>
          <p:cNvPr id="22" name="Graphic 21" descr="Group of people with solid fill">
            <a:extLst>
              <a:ext uri="{FF2B5EF4-FFF2-40B4-BE49-F238E27FC236}">
                <a16:creationId xmlns:a16="http://schemas.microsoft.com/office/drawing/2014/main" id="{EC192CBE-D62C-D126-E917-E63DA6AB061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04862" y="1224979"/>
            <a:ext cx="469233" cy="469233"/>
          </a:xfrm>
          <a:prstGeom prst="rect">
            <a:avLst/>
          </a:prstGeom>
        </p:spPr>
      </p:pic>
      <p:pic>
        <p:nvPicPr>
          <p:cNvPr id="27" name="Graphic 26" descr="Ambulance with solid fill">
            <a:extLst>
              <a:ext uri="{FF2B5EF4-FFF2-40B4-BE49-F238E27FC236}">
                <a16:creationId xmlns:a16="http://schemas.microsoft.com/office/drawing/2014/main" id="{37D5D34E-1FAC-E9A3-C70E-CCDDA5F8988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971282" y="1262618"/>
            <a:ext cx="469232" cy="469232"/>
          </a:xfrm>
          <a:prstGeom prst="rect">
            <a:avLst/>
          </a:prstGeom>
        </p:spPr>
      </p:pic>
      <p:pic>
        <p:nvPicPr>
          <p:cNvPr id="30" name="Graphic 29" descr="Heart with pulse with solid fill">
            <a:extLst>
              <a:ext uri="{FF2B5EF4-FFF2-40B4-BE49-F238E27FC236}">
                <a16:creationId xmlns:a16="http://schemas.microsoft.com/office/drawing/2014/main" id="{B4D4DB73-17A3-31E5-C4D1-4D754A03D431}"/>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6153644" y="1259065"/>
            <a:ext cx="469232" cy="469232"/>
          </a:xfrm>
          <a:prstGeom prst="rect">
            <a:avLst/>
          </a:prstGeom>
        </p:spPr>
      </p:pic>
      <p:pic>
        <p:nvPicPr>
          <p:cNvPr id="39" name="Graphic 38" descr="Stethoscope with solid fill">
            <a:extLst>
              <a:ext uri="{FF2B5EF4-FFF2-40B4-BE49-F238E27FC236}">
                <a16:creationId xmlns:a16="http://schemas.microsoft.com/office/drawing/2014/main" id="{8D821DC4-95A9-0709-C9DF-F1D2B1D9E6D9}"/>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2528496" y="1266742"/>
            <a:ext cx="469232" cy="469232"/>
          </a:xfrm>
          <a:prstGeom prst="rect">
            <a:avLst/>
          </a:prstGeom>
        </p:spPr>
      </p:pic>
      <p:pic>
        <p:nvPicPr>
          <p:cNvPr id="66" name="Graphic 65" descr="Care with solid fill">
            <a:extLst>
              <a:ext uri="{FF2B5EF4-FFF2-40B4-BE49-F238E27FC236}">
                <a16:creationId xmlns:a16="http://schemas.microsoft.com/office/drawing/2014/main" id="{D2F12C14-88A8-05EC-F82E-C567EB39243B}"/>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4373438" y="1258574"/>
            <a:ext cx="426575" cy="426575"/>
          </a:xfrm>
          <a:prstGeom prst="rect">
            <a:avLst/>
          </a:prstGeom>
        </p:spPr>
      </p:pic>
      <p:sp>
        <p:nvSpPr>
          <p:cNvPr id="72" name="Oval 71">
            <a:extLst>
              <a:ext uri="{FF2B5EF4-FFF2-40B4-BE49-F238E27FC236}">
                <a16:creationId xmlns:a16="http://schemas.microsoft.com/office/drawing/2014/main" id="{688EC494-5598-E36E-A889-2E10CDD6A430}"/>
              </a:ext>
            </a:extLst>
          </p:cNvPr>
          <p:cNvSpPr>
            <a:spLocks noChangeAspect="1"/>
          </p:cNvSpPr>
          <p:nvPr/>
        </p:nvSpPr>
        <p:spPr>
          <a:xfrm>
            <a:off x="142875" y="3848637"/>
            <a:ext cx="555436" cy="555436"/>
          </a:xfrm>
          <a:prstGeom prst="ellipse">
            <a:avLst/>
          </a:prstGeom>
          <a:solidFill>
            <a:schemeClr val="accent6">
              <a:lumMod val="20000"/>
              <a:lumOff val="80000"/>
            </a:schemeClr>
          </a:solidFill>
          <a:ln w="19050" cap="flat">
            <a:solidFill>
              <a:schemeClr val="accent6"/>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pic>
        <p:nvPicPr>
          <p:cNvPr id="71" name="Graphic 70" descr="Programmer female with solid fill">
            <a:extLst>
              <a:ext uri="{FF2B5EF4-FFF2-40B4-BE49-F238E27FC236}">
                <a16:creationId xmlns:a16="http://schemas.microsoft.com/office/drawing/2014/main" id="{1A6C1D22-5023-C428-7057-850E71517BA6}"/>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185976" y="3891739"/>
            <a:ext cx="469232" cy="469232"/>
          </a:xfrm>
          <a:prstGeom prst="rect">
            <a:avLst/>
          </a:prstGeom>
        </p:spPr>
      </p:pic>
      <p:cxnSp>
        <p:nvCxnSpPr>
          <p:cNvPr id="84" name="Straight Arrow Connector 83">
            <a:extLst>
              <a:ext uri="{FF2B5EF4-FFF2-40B4-BE49-F238E27FC236}">
                <a16:creationId xmlns:a16="http://schemas.microsoft.com/office/drawing/2014/main" id="{69E37DBD-6555-7FEF-490A-9B2697C30DB6}"/>
              </a:ext>
            </a:extLst>
          </p:cNvPr>
          <p:cNvCxnSpPr/>
          <p:nvPr/>
        </p:nvCxnSpPr>
        <p:spPr>
          <a:xfrm flipV="1">
            <a:off x="927685" y="3746090"/>
            <a:ext cx="0" cy="204574"/>
          </a:xfrm>
          <a:prstGeom prst="straightConnector1">
            <a:avLst/>
          </a:prstGeom>
          <a:noFill/>
          <a:ln w="25400" cap="flat">
            <a:solidFill>
              <a:schemeClr val="accent6"/>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85" name="Straight Arrow Connector 84">
            <a:extLst>
              <a:ext uri="{FF2B5EF4-FFF2-40B4-BE49-F238E27FC236}">
                <a16:creationId xmlns:a16="http://schemas.microsoft.com/office/drawing/2014/main" id="{E074A579-A138-2E0C-81CF-CB9E189AECBC}"/>
              </a:ext>
            </a:extLst>
          </p:cNvPr>
          <p:cNvCxnSpPr/>
          <p:nvPr/>
        </p:nvCxnSpPr>
        <p:spPr>
          <a:xfrm flipV="1">
            <a:off x="2763112" y="3746090"/>
            <a:ext cx="0" cy="204574"/>
          </a:xfrm>
          <a:prstGeom prst="straightConnector1">
            <a:avLst/>
          </a:prstGeom>
          <a:noFill/>
          <a:ln w="25400" cap="flat">
            <a:solidFill>
              <a:schemeClr val="accent6"/>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87" name="Straight Arrow Connector 86">
            <a:extLst>
              <a:ext uri="{FF2B5EF4-FFF2-40B4-BE49-F238E27FC236}">
                <a16:creationId xmlns:a16="http://schemas.microsoft.com/office/drawing/2014/main" id="{F2A5F926-B9DE-B75F-0E09-18999F91661D}"/>
              </a:ext>
            </a:extLst>
          </p:cNvPr>
          <p:cNvCxnSpPr/>
          <p:nvPr/>
        </p:nvCxnSpPr>
        <p:spPr>
          <a:xfrm flipV="1">
            <a:off x="4571999" y="3746090"/>
            <a:ext cx="0" cy="204574"/>
          </a:xfrm>
          <a:prstGeom prst="straightConnector1">
            <a:avLst/>
          </a:prstGeom>
          <a:noFill/>
          <a:ln w="25400" cap="flat">
            <a:solidFill>
              <a:schemeClr val="accent6"/>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88" name="Straight Arrow Connector 87">
            <a:extLst>
              <a:ext uri="{FF2B5EF4-FFF2-40B4-BE49-F238E27FC236}">
                <a16:creationId xmlns:a16="http://schemas.microsoft.com/office/drawing/2014/main" id="{3F1322D7-35CF-BCC8-F30D-088F8E9FDF1A}"/>
              </a:ext>
            </a:extLst>
          </p:cNvPr>
          <p:cNvCxnSpPr/>
          <p:nvPr/>
        </p:nvCxnSpPr>
        <p:spPr>
          <a:xfrm flipV="1">
            <a:off x="6388260" y="3746090"/>
            <a:ext cx="0" cy="204574"/>
          </a:xfrm>
          <a:prstGeom prst="straightConnector1">
            <a:avLst/>
          </a:prstGeom>
          <a:noFill/>
          <a:ln w="25400" cap="flat">
            <a:solidFill>
              <a:schemeClr val="accent6"/>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89" name="Straight Arrow Connector 88">
            <a:extLst>
              <a:ext uri="{FF2B5EF4-FFF2-40B4-BE49-F238E27FC236}">
                <a16:creationId xmlns:a16="http://schemas.microsoft.com/office/drawing/2014/main" id="{6AF6F136-72C9-542A-325A-B7178B0CF5FB}"/>
              </a:ext>
            </a:extLst>
          </p:cNvPr>
          <p:cNvCxnSpPr/>
          <p:nvPr/>
        </p:nvCxnSpPr>
        <p:spPr>
          <a:xfrm flipV="1">
            <a:off x="8204519" y="3746090"/>
            <a:ext cx="0" cy="204574"/>
          </a:xfrm>
          <a:prstGeom prst="straightConnector1">
            <a:avLst/>
          </a:prstGeom>
          <a:noFill/>
          <a:ln w="25400" cap="flat">
            <a:solidFill>
              <a:schemeClr val="accent6"/>
            </a:solidFill>
            <a:prstDash val="solid"/>
            <a:miter lim="400000"/>
            <a:tailEnd type="triangle"/>
          </a:ln>
          <a:effectLst/>
          <a:sp3d/>
        </p:spPr>
        <p:style>
          <a:lnRef idx="0">
            <a:scrgbClr r="0" g="0" b="0"/>
          </a:lnRef>
          <a:fillRef idx="0">
            <a:scrgbClr r="0" g="0" b="0"/>
          </a:fillRef>
          <a:effectRef idx="0">
            <a:scrgbClr r="0" g="0" b="0"/>
          </a:effectRef>
          <a:fontRef idx="none"/>
        </p:style>
      </p:cxnSp>
      <p:sp>
        <p:nvSpPr>
          <p:cNvPr id="5" name="Footer Placeholder 3">
            <a:extLst>
              <a:ext uri="{FF2B5EF4-FFF2-40B4-BE49-F238E27FC236}">
                <a16:creationId xmlns:a16="http://schemas.microsoft.com/office/drawing/2014/main" id="{ACBF0B7F-177D-F722-1EB7-192D4A1AC95C}"/>
              </a:ext>
            </a:extLst>
          </p:cNvPr>
          <p:cNvSpPr txBox="1">
            <a:spLocks/>
          </p:cNvSpPr>
          <p:nvPr/>
        </p:nvSpPr>
        <p:spPr>
          <a:xfrm>
            <a:off x="2052049" y="4643686"/>
            <a:ext cx="5039902" cy="332455"/>
          </a:xfrm>
          <a:prstGeom prst="rect">
            <a:avLst/>
          </a:prstGeom>
        </p:spPr>
        <p:txBody>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r>
              <a:rPr lang="en-GB" sz="1800">
                <a:solidFill>
                  <a:srgbClr val="1F355E"/>
                </a:solidFill>
                <a:latin typeface="Arial Black" panose="020B0A04020102020204" pitchFamily="34" charset="0"/>
              </a:rPr>
              <a:t>Digitally Enabling The One Bay Way</a:t>
            </a:r>
          </a:p>
        </p:txBody>
      </p:sp>
      <p:grpSp>
        <p:nvGrpSpPr>
          <p:cNvPr id="23" name="Group 22">
            <a:extLst>
              <a:ext uri="{FF2B5EF4-FFF2-40B4-BE49-F238E27FC236}">
                <a16:creationId xmlns:a16="http://schemas.microsoft.com/office/drawing/2014/main" id="{3B718FA4-A237-86CA-D54B-9139A2C5DD6C}"/>
              </a:ext>
            </a:extLst>
          </p:cNvPr>
          <p:cNvGrpSpPr/>
          <p:nvPr/>
        </p:nvGrpSpPr>
        <p:grpSpPr>
          <a:xfrm>
            <a:off x="-1" y="-5787"/>
            <a:ext cx="9143998" cy="165595"/>
            <a:chOff x="374266" y="2474302"/>
            <a:chExt cx="13719657" cy="820603"/>
          </a:xfrm>
        </p:grpSpPr>
        <p:sp>
          <p:nvSpPr>
            <p:cNvPr id="8" name="Arrow: Pentagon 7">
              <a:extLst>
                <a:ext uri="{FF2B5EF4-FFF2-40B4-BE49-F238E27FC236}">
                  <a16:creationId xmlns:a16="http://schemas.microsoft.com/office/drawing/2014/main" id="{57B24E5F-514F-0617-D833-22F9A3CEDB00}"/>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9" name="Arrow: Chevron 8">
              <a:extLst>
                <a:ext uri="{FF2B5EF4-FFF2-40B4-BE49-F238E27FC236}">
                  <a16:creationId xmlns:a16="http://schemas.microsoft.com/office/drawing/2014/main" id="{2A8307A5-E7D3-503D-A318-ABE2769EAE9D}"/>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12" name="Arrow: Chevron 11">
              <a:extLst>
                <a:ext uri="{FF2B5EF4-FFF2-40B4-BE49-F238E27FC236}">
                  <a16:creationId xmlns:a16="http://schemas.microsoft.com/office/drawing/2014/main" id="{1FBEEEB6-E703-0BE9-5D2D-90B8595BEAF3}"/>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19" name="Arrow: Chevron 18">
              <a:extLst>
                <a:ext uri="{FF2B5EF4-FFF2-40B4-BE49-F238E27FC236}">
                  <a16:creationId xmlns:a16="http://schemas.microsoft.com/office/drawing/2014/main" id="{E01E1D34-5ED0-E6D1-5AA5-96E3D1D641CC}"/>
                </a:ext>
              </a:extLst>
            </p:cNvPr>
            <p:cNvSpPr/>
            <p:nvPr/>
          </p:nvSpPr>
          <p:spPr>
            <a:xfrm>
              <a:off x="7090464" y="2474302"/>
              <a:ext cx="2697135" cy="820603"/>
            </a:xfrm>
            <a:prstGeom prst="chevron">
              <a:avLst/>
            </a:prstGeom>
            <a:solidFill>
              <a:schemeClr val="accent6"/>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20" name="Arrow: Chevron 19">
              <a:extLst>
                <a:ext uri="{FF2B5EF4-FFF2-40B4-BE49-F238E27FC236}">
                  <a16:creationId xmlns:a16="http://schemas.microsoft.com/office/drawing/2014/main" id="{60F33281-6887-00A9-13EE-C30FD78D4EF3}"/>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The Digital Enablers</a:t>
              </a:r>
              <a:endParaRPr lang="en-GB" sz="800" b="0" kern="1200">
                <a:latin typeface="Arial" panose="020B0604020202020204" pitchFamily="34" charset="0"/>
                <a:cs typeface="Arial" panose="020B0604020202020204" pitchFamily="34" charset="0"/>
              </a:endParaRPr>
            </a:p>
          </p:txBody>
        </p:sp>
        <p:sp>
          <p:nvSpPr>
            <p:cNvPr id="21" name="Arrow: Chevron 20">
              <a:extLst>
                <a:ext uri="{FF2B5EF4-FFF2-40B4-BE49-F238E27FC236}">
                  <a16:creationId xmlns:a16="http://schemas.microsoft.com/office/drawing/2014/main" id="{F8F53CF8-05D4-75A3-1805-00BACCBF10F1}"/>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p>
          </p:txBody>
        </p:sp>
      </p:grpSp>
    </p:spTree>
    <p:extLst>
      <p:ext uri="{BB962C8B-B14F-4D97-AF65-F5344CB8AC3E}">
        <p14:creationId xmlns:p14="http://schemas.microsoft.com/office/powerpoint/2010/main" val="699166523"/>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4A2C98-3C5B-3899-3075-1668527298FB}"/>
            </a:ext>
          </a:extLst>
        </p:cNvPr>
        <p:cNvGrpSpPr/>
        <p:nvPr/>
      </p:nvGrpSpPr>
      <p:grpSpPr>
        <a:xfrm>
          <a:off x="0" y="0"/>
          <a:ext cx="0" cy="0"/>
          <a:chOff x="0" y="0"/>
          <a:chExt cx="0" cy="0"/>
        </a:xfrm>
      </p:grpSpPr>
      <p:grpSp>
        <p:nvGrpSpPr>
          <p:cNvPr id="5" name="Group 4">
            <a:extLst>
              <a:ext uri="{FF2B5EF4-FFF2-40B4-BE49-F238E27FC236}">
                <a16:creationId xmlns:a16="http://schemas.microsoft.com/office/drawing/2014/main" id="{FD306005-808E-E905-C9C9-661067779853}"/>
              </a:ext>
            </a:extLst>
          </p:cNvPr>
          <p:cNvGrpSpPr/>
          <p:nvPr/>
        </p:nvGrpSpPr>
        <p:grpSpPr>
          <a:xfrm>
            <a:off x="5266788" y="1065138"/>
            <a:ext cx="3629369" cy="3230403"/>
            <a:chOff x="5266788" y="1065138"/>
            <a:chExt cx="3629369" cy="3230403"/>
          </a:xfrm>
        </p:grpSpPr>
        <p:sp>
          <p:nvSpPr>
            <p:cNvPr id="4" name="Hexagon 3">
              <a:extLst>
                <a:ext uri="{FF2B5EF4-FFF2-40B4-BE49-F238E27FC236}">
                  <a16:creationId xmlns:a16="http://schemas.microsoft.com/office/drawing/2014/main" id="{A86A2A25-FA9F-63B4-EA56-424A9E9EFF7E}"/>
                </a:ext>
              </a:extLst>
            </p:cNvPr>
            <p:cNvSpPr/>
            <p:nvPr/>
          </p:nvSpPr>
          <p:spPr>
            <a:xfrm rot="3389246">
              <a:off x="6107253" y="1701323"/>
              <a:ext cx="568453" cy="415533"/>
            </a:xfrm>
            <a:prstGeom prst="hexagon">
              <a:avLst>
                <a:gd name="adj" fmla="val 28900"/>
                <a:gd name="vf" fmla="val 115470"/>
              </a:avLst>
            </a:prstGeom>
            <a:solidFill>
              <a:schemeClr val="accent6">
                <a:lumMod val="20000"/>
                <a:lumOff val="80000"/>
              </a:schemeClr>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endParaRPr lang="en-GB">
                <a:latin typeface="Arial" panose="020B0604020202020204" pitchFamily="34" charset="0"/>
                <a:cs typeface="Arial" panose="020B0604020202020204" pitchFamily="34" charset="0"/>
              </a:endParaRPr>
            </a:p>
          </p:txBody>
        </p:sp>
        <p:grpSp>
          <p:nvGrpSpPr>
            <p:cNvPr id="11" name="Group 10">
              <a:extLst>
                <a:ext uri="{FF2B5EF4-FFF2-40B4-BE49-F238E27FC236}">
                  <a16:creationId xmlns:a16="http://schemas.microsoft.com/office/drawing/2014/main" id="{507A6D77-1A7D-2158-FDD8-3A0692AB43B9}"/>
                </a:ext>
              </a:extLst>
            </p:cNvPr>
            <p:cNvGrpSpPr/>
            <p:nvPr/>
          </p:nvGrpSpPr>
          <p:grpSpPr>
            <a:xfrm>
              <a:off x="5266788" y="1065138"/>
              <a:ext cx="3629369" cy="3230403"/>
              <a:chOff x="2747365" y="661956"/>
              <a:chExt cx="3649270" cy="3828620"/>
            </a:xfrm>
          </p:grpSpPr>
          <p:sp>
            <p:nvSpPr>
              <p:cNvPr id="12" name="Freeform: Shape 11">
                <a:extLst>
                  <a:ext uri="{FF2B5EF4-FFF2-40B4-BE49-F238E27FC236}">
                    <a16:creationId xmlns:a16="http://schemas.microsoft.com/office/drawing/2014/main" id="{02D43180-38C8-F667-C73D-9548F1CB13BB}"/>
                  </a:ext>
                </a:extLst>
              </p:cNvPr>
              <p:cNvSpPr/>
              <p:nvPr/>
            </p:nvSpPr>
            <p:spPr>
              <a:xfrm>
                <a:off x="3836628" y="1871993"/>
                <a:ext cx="1470353" cy="1399106"/>
              </a:xfrm>
              <a:custGeom>
                <a:avLst/>
                <a:gdLst>
                  <a:gd name="connsiteX0" fmla="*/ 0 w 1666396"/>
                  <a:gd name="connsiteY0" fmla="*/ 720750 h 1441500"/>
                  <a:gd name="connsiteX1" fmla="*/ 411837 w 1666396"/>
                  <a:gd name="connsiteY1" fmla="*/ 0 h 1441500"/>
                  <a:gd name="connsiteX2" fmla="*/ 1254559 w 1666396"/>
                  <a:gd name="connsiteY2" fmla="*/ 0 h 1441500"/>
                  <a:gd name="connsiteX3" fmla="*/ 1666396 w 1666396"/>
                  <a:gd name="connsiteY3" fmla="*/ 720750 h 1441500"/>
                  <a:gd name="connsiteX4" fmla="*/ 1254559 w 1666396"/>
                  <a:gd name="connsiteY4" fmla="*/ 1441500 h 1441500"/>
                  <a:gd name="connsiteX5" fmla="*/ 411837 w 1666396"/>
                  <a:gd name="connsiteY5" fmla="*/ 1441500 h 1441500"/>
                  <a:gd name="connsiteX6" fmla="*/ 0 w 1666396"/>
                  <a:gd name="connsiteY6" fmla="*/ 720750 h 1441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66396" h="1441500">
                    <a:moveTo>
                      <a:pt x="0" y="720750"/>
                    </a:moveTo>
                    <a:lnTo>
                      <a:pt x="411837" y="0"/>
                    </a:lnTo>
                    <a:lnTo>
                      <a:pt x="1254559" y="0"/>
                    </a:lnTo>
                    <a:lnTo>
                      <a:pt x="1666396" y="720750"/>
                    </a:lnTo>
                    <a:lnTo>
                      <a:pt x="1254559" y="1441500"/>
                    </a:lnTo>
                    <a:lnTo>
                      <a:pt x="411837" y="1441500"/>
                    </a:lnTo>
                    <a:lnTo>
                      <a:pt x="0" y="720750"/>
                    </a:lnTo>
                    <a:close/>
                  </a:path>
                </a:pathLst>
              </a:custGeom>
              <a:solidFill>
                <a:schemeClr val="accent6">
                  <a:lumMod val="7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91385" tIns="254117" rIns="291385" bIns="254117" numCol="1" spcCol="1270" anchor="ctr" anchorCtr="0">
                <a:noAutofit/>
              </a:bodyPr>
              <a:lstStyle/>
              <a:p>
                <a:pPr marL="0" lvl="0" indent="0" algn="ctr" defTabSz="533400">
                  <a:lnSpc>
                    <a:spcPct val="90000"/>
                  </a:lnSpc>
                  <a:spcBef>
                    <a:spcPct val="0"/>
                  </a:spcBef>
                  <a:spcAft>
                    <a:spcPct val="35000"/>
                  </a:spcAft>
                  <a:buNone/>
                </a:pPr>
                <a:r>
                  <a:rPr lang="en-US" sz="1200" kern="1200">
                    <a:latin typeface="Arial" panose="020B0604020202020204" pitchFamily="34" charset="0"/>
                    <a:cs typeface="Arial" panose="020B0604020202020204" pitchFamily="34" charset="0"/>
                  </a:rPr>
                  <a:t>Measures of Success</a:t>
                </a:r>
                <a:endParaRPr lang="en-GB" sz="1200" kern="1200">
                  <a:latin typeface="Arial" panose="020B0604020202020204" pitchFamily="34" charset="0"/>
                  <a:cs typeface="Arial" panose="020B0604020202020204" pitchFamily="34" charset="0"/>
                </a:endParaRPr>
              </a:p>
            </p:txBody>
          </p:sp>
          <p:sp>
            <p:nvSpPr>
              <p:cNvPr id="13" name="Hexagon 12">
                <a:extLst>
                  <a:ext uri="{FF2B5EF4-FFF2-40B4-BE49-F238E27FC236}">
                    <a16:creationId xmlns:a16="http://schemas.microsoft.com/office/drawing/2014/main" id="{585D9491-72CA-F285-D68A-E272A767D2E1}"/>
                  </a:ext>
                </a:extLst>
              </p:cNvPr>
              <p:cNvSpPr/>
              <p:nvPr/>
            </p:nvSpPr>
            <p:spPr>
              <a:xfrm>
                <a:off x="4736121" y="1242415"/>
                <a:ext cx="628726" cy="541731"/>
              </a:xfrm>
              <a:prstGeom prst="hexagon">
                <a:avLst>
                  <a:gd name="adj" fmla="val 28900"/>
                  <a:gd name="vf" fmla="val 115470"/>
                </a:avLst>
              </a:prstGeom>
              <a:solidFill>
                <a:schemeClr val="accent6">
                  <a:lumMod val="20000"/>
                  <a:lumOff val="80000"/>
                </a:schemeClr>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endParaRPr lang="en-GB">
                  <a:latin typeface="Arial" panose="020B0604020202020204" pitchFamily="34" charset="0"/>
                  <a:cs typeface="Arial" panose="020B0604020202020204" pitchFamily="34" charset="0"/>
                </a:endParaRPr>
              </a:p>
            </p:txBody>
          </p:sp>
          <p:sp>
            <p:nvSpPr>
              <p:cNvPr id="14" name="Freeform: Shape 13">
                <a:extLst>
                  <a:ext uri="{FF2B5EF4-FFF2-40B4-BE49-F238E27FC236}">
                    <a16:creationId xmlns:a16="http://schemas.microsoft.com/office/drawing/2014/main" id="{16110E5D-11BD-03C8-581D-10319706C3D2}"/>
                  </a:ext>
                </a:extLst>
              </p:cNvPr>
              <p:cNvSpPr/>
              <p:nvPr/>
            </p:nvSpPr>
            <p:spPr>
              <a:xfrm>
                <a:off x="3928976" y="661956"/>
                <a:ext cx="1291863" cy="1117615"/>
              </a:xfrm>
              <a:custGeom>
                <a:avLst/>
                <a:gdLst>
                  <a:gd name="connsiteX0" fmla="*/ 0 w 1365600"/>
                  <a:gd name="connsiteY0" fmla="*/ 590702 h 1181404"/>
                  <a:gd name="connsiteX1" fmla="*/ 337527 w 1365600"/>
                  <a:gd name="connsiteY1" fmla="*/ 0 h 1181404"/>
                  <a:gd name="connsiteX2" fmla="*/ 1028073 w 1365600"/>
                  <a:gd name="connsiteY2" fmla="*/ 0 h 1181404"/>
                  <a:gd name="connsiteX3" fmla="*/ 1365600 w 1365600"/>
                  <a:gd name="connsiteY3" fmla="*/ 590702 h 1181404"/>
                  <a:gd name="connsiteX4" fmla="*/ 1028073 w 1365600"/>
                  <a:gd name="connsiteY4" fmla="*/ 1181404 h 1181404"/>
                  <a:gd name="connsiteX5" fmla="*/ 337527 w 1365600"/>
                  <a:gd name="connsiteY5" fmla="*/ 1181404 h 1181404"/>
                  <a:gd name="connsiteX6" fmla="*/ 0 w 1365600"/>
                  <a:gd name="connsiteY6" fmla="*/ 590702 h 1181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65600" h="1181404">
                    <a:moveTo>
                      <a:pt x="0" y="590702"/>
                    </a:moveTo>
                    <a:lnTo>
                      <a:pt x="337527" y="0"/>
                    </a:lnTo>
                    <a:lnTo>
                      <a:pt x="1028073" y="0"/>
                    </a:lnTo>
                    <a:lnTo>
                      <a:pt x="1365600" y="590702"/>
                    </a:lnTo>
                    <a:lnTo>
                      <a:pt x="1028073" y="1181404"/>
                    </a:lnTo>
                    <a:lnTo>
                      <a:pt x="337527" y="1181404"/>
                    </a:lnTo>
                    <a:lnTo>
                      <a:pt x="0" y="590702"/>
                    </a:lnTo>
                    <a:close/>
                  </a:path>
                </a:pathLst>
              </a:custGeom>
              <a:solidFill>
                <a:srgbClr val="7030A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1549" tIns="211024" rIns="241549" bIns="211024" numCol="1" spcCol="1270" anchor="ctr" anchorCtr="0">
                <a:noAutofit/>
              </a:bodyPr>
              <a:lstStyle/>
              <a:p>
                <a:pPr marL="0" lvl="0" indent="0" algn="ctr" defTabSz="533400">
                  <a:lnSpc>
                    <a:spcPct val="90000"/>
                  </a:lnSpc>
                  <a:spcBef>
                    <a:spcPct val="0"/>
                  </a:spcBef>
                  <a:spcAft>
                    <a:spcPct val="35000"/>
                  </a:spcAft>
                  <a:buNone/>
                </a:pPr>
                <a:r>
                  <a:rPr lang="en-US" sz="1050" kern="1200">
                    <a:latin typeface="Arial" panose="020B0604020202020204" pitchFamily="34" charset="0"/>
                    <a:cs typeface="Arial" panose="020B0604020202020204" pitchFamily="34" charset="0"/>
                  </a:rPr>
                  <a:t>Well-led &amp; Efficient</a:t>
                </a:r>
                <a:endParaRPr lang="en-GB" sz="1050" kern="1200">
                  <a:latin typeface="Arial" panose="020B0604020202020204" pitchFamily="34" charset="0"/>
                  <a:cs typeface="Arial" panose="020B0604020202020204" pitchFamily="34" charset="0"/>
                </a:endParaRPr>
              </a:p>
            </p:txBody>
          </p:sp>
          <p:sp>
            <p:nvSpPr>
              <p:cNvPr id="15" name="Hexagon 14">
                <a:extLst>
                  <a:ext uri="{FF2B5EF4-FFF2-40B4-BE49-F238E27FC236}">
                    <a16:creationId xmlns:a16="http://schemas.microsoft.com/office/drawing/2014/main" id="{AF5872B5-07BF-F221-E59E-EB74D0F384D6}"/>
                  </a:ext>
                </a:extLst>
              </p:cNvPr>
              <p:cNvSpPr/>
              <p:nvPr/>
            </p:nvSpPr>
            <p:spPr>
              <a:xfrm>
                <a:off x="5431585" y="2173884"/>
                <a:ext cx="628726" cy="541731"/>
              </a:xfrm>
              <a:prstGeom prst="hexagon">
                <a:avLst>
                  <a:gd name="adj" fmla="val 28900"/>
                  <a:gd name="vf" fmla="val 115470"/>
                </a:avLst>
              </a:prstGeom>
              <a:solidFill>
                <a:schemeClr val="accent6">
                  <a:lumMod val="20000"/>
                  <a:lumOff val="80000"/>
                </a:schemeClr>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endParaRPr lang="en-GB">
                  <a:latin typeface="Arial" panose="020B0604020202020204" pitchFamily="34" charset="0"/>
                  <a:cs typeface="Arial" panose="020B0604020202020204" pitchFamily="34" charset="0"/>
                </a:endParaRPr>
              </a:p>
            </p:txBody>
          </p:sp>
          <p:sp>
            <p:nvSpPr>
              <p:cNvPr id="16" name="Freeform: Shape 15">
                <a:extLst>
                  <a:ext uri="{FF2B5EF4-FFF2-40B4-BE49-F238E27FC236}">
                    <a16:creationId xmlns:a16="http://schemas.microsoft.com/office/drawing/2014/main" id="{A1C693FB-8ACB-9BE2-015E-65B32CF0783C}"/>
                  </a:ext>
                </a:extLst>
              </p:cNvPr>
              <p:cNvSpPr/>
              <p:nvPr/>
            </p:nvSpPr>
            <p:spPr>
              <a:xfrm>
                <a:off x="5104772" y="1387787"/>
                <a:ext cx="1291863" cy="1117614"/>
              </a:xfrm>
              <a:custGeom>
                <a:avLst/>
                <a:gdLst>
                  <a:gd name="connsiteX0" fmla="*/ 0 w 1365600"/>
                  <a:gd name="connsiteY0" fmla="*/ 590702 h 1181404"/>
                  <a:gd name="connsiteX1" fmla="*/ 337527 w 1365600"/>
                  <a:gd name="connsiteY1" fmla="*/ 0 h 1181404"/>
                  <a:gd name="connsiteX2" fmla="*/ 1028073 w 1365600"/>
                  <a:gd name="connsiteY2" fmla="*/ 0 h 1181404"/>
                  <a:gd name="connsiteX3" fmla="*/ 1365600 w 1365600"/>
                  <a:gd name="connsiteY3" fmla="*/ 590702 h 1181404"/>
                  <a:gd name="connsiteX4" fmla="*/ 1028073 w 1365600"/>
                  <a:gd name="connsiteY4" fmla="*/ 1181404 h 1181404"/>
                  <a:gd name="connsiteX5" fmla="*/ 337527 w 1365600"/>
                  <a:gd name="connsiteY5" fmla="*/ 1181404 h 1181404"/>
                  <a:gd name="connsiteX6" fmla="*/ 0 w 1365600"/>
                  <a:gd name="connsiteY6" fmla="*/ 590702 h 1181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65600" h="1181404">
                    <a:moveTo>
                      <a:pt x="0" y="590702"/>
                    </a:moveTo>
                    <a:lnTo>
                      <a:pt x="337527" y="0"/>
                    </a:lnTo>
                    <a:lnTo>
                      <a:pt x="1028073" y="0"/>
                    </a:lnTo>
                    <a:lnTo>
                      <a:pt x="1365600" y="590702"/>
                    </a:lnTo>
                    <a:lnTo>
                      <a:pt x="1028073" y="1181404"/>
                    </a:lnTo>
                    <a:lnTo>
                      <a:pt x="337527" y="1181404"/>
                    </a:lnTo>
                    <a:lnTo>
                      <a:pt x="0" y="590702"/>
                    </a:lnTo>
                    <a:close/>
                  </a:path>
                </a:pathLst>
              </a:custGeom>
              <a:solidFill>
                <a:srgbClr val="7030A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44000" tIns="211024" rIns="144000" bIns="211024" numCol="1" spcCol="1270" anchor="ctr" anchorCtr="0">
                <a:noAutofit/>
              </a:bodyPr>
              <a:lstStyle/>
              <a:p>
                <a:pPr marL="0" lvl="0" indent="0" algn="ctr" defTabSz="533400">
                  <a:lnSpc>
                    <a:spcPct val="90000"/>
                  </a:lnSpc>
                  <a:spcBef>
                    <a:spcPct val="0"/>
                  </a:spcBef>
                  <a:spcAft>
                    <a:spcPct val="35000"/>
                  </a:spcAft>
                  <a:buNone/>
                </a:pPr>
                <a:r>
                  <a:rPr lang="en-US" sz="1050" kern="1200">
                    <a:latin typeface="Arial" panose="020B0604020202020204" pitchFamily="34" charset="0"/>
                    <a:cs typeface="Arial" panose="020B0604020202020204" pitchFamily="34" charset="0"/>
                  </a:rPr>
                  <a:t>Secure &amp; Resilient Processes</a:t>
                </a:r>
                <a:endParaRPr lang="en-GB" sz="1050" kern="1200">
                  <a:latin typeface="Arial" panose="020B0604020202020204" pitchFamily="34" charset="0"/>
                  <a:cs typeface="Arial" panose="020B0604020202020204" pitchFamily="34" charset="0"/>
                </a:endParaRPr>
              </a:p>
            </p:txBody>
          </p:sp>
          <p:sp>
            <p:nvSpPr>
              <p:cNvPr id="17" name="Hexagon 16">
                <a:extLst>
                  <a:ext uri="{FF2B5EF4-FFF2-40B4-BE49-F238E27FC236}">
                    <a16:creationId xmlns:a16="http://schemas.microsoft.com/office/drawing/2014/main" id="{B0F22CA2-EB75-C885-E93A-B10DF16498BD}"/>
                  </a:ext>
                </a:extLst>
              </p:cNvPr>
              <p:cNvSpPr/>
              <p:nvPr/>
            </p:nvSpPr>
            <p:spPr>
              <a:xfrm>
                <a:off x="4983153" y="3217744"/>
                <a:ext cx="628726" cy="541731"/>
              </a:xfrm>
              <a:prstGeom prst="hexagon">
                <a:avLst>
                  <a:gd name="adj" fmla="val 28900"/>
                  <a:gd name="vf" fmla="val 115470"/>
                </a:avLst>
              </a:prstGeom>
              <a:solidFill>
                <a:schemeClr val="accent6">
                  <a:lumMod val="20000"/>
                  <a:lumOff val="80000"/>
                </a:schemeClr>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endParaRPr lang="en-GB">
                  <a:latin typeface="Arial" panose="020B0604020202020204" pitchFamily="34" charset="0"/>
                  <a:cs typeface="Arial" panose="020B0604020202020204" pitchFamily="34" charset="0"/>
                </a:endParaRPr>
              </a:p>
            </p:txBody>
          </p:sp>
          <p:sp>
            <p:nvSpPr>
              <p:cNvPr id="18" name="Freeform: Shape 17">
                <a:extLst>
                  <a:ext uri="{FF2B5EF4-FFF2-40B4-BE49-F238E27FC236}">
                    <a16:creationId xmlns:a16="http://schemas.microsoft.com/office/drawing/2014/main" id="{2549550E-EE09-040D-0BF8-1582FC1D9E97}"/>
                  </a:ext>
                </a:extLst>
              </p:cNvPr>
              <p:cNvSpPr/>
              <p:nvPr/>
            </p:nvSpPr>
            <p:spPr>
              <a:xfrm>
                <a:off x="5104772" y="2645912"/>
                <a:ext cx="1291863" cy="1117614"/>
              </a:xfrm>
              <a:custGeom>
                <a:avLst/>
                <a:gdLst>
                  <a:gd name="connsiteX0" fmla="*/ 0 w 1365600"/>
                  <a:gd name="connsiteY0" fmla="*/ 590702 h 1181404"/>
                  <a:gd name="connsiteX1" fmla="*/ 337527 w 1365600"/>
                  <a:gd name="connsiteY1" fmla="*/ 0 h 1181404"/>
                  <a:gd name="connsiteX2" fmla="*/ 1028073 w 1365600"/>
                  <a:gd name="connsiteY2" fmla="*/ 0 h 1181404"/>
                  <a:gd name="connsiteX3" fmla="*/ 1365600 w 1365600"/>
                  <a:gd name="connsiteY3" fmla="*/ 590702 h 1181404"/>
                  <a:gd name="connsiteX4" fmla="*/ 1028073 w 1365600"/>
                  <a:gd name="connsiteY4" fmla="*/ 1181404 h 1181404"/>
                  <a:gd name="connsiteX5" fmla="*/ 337527 w 1365600"/>
                  <a:gd name="connsiteY5" fmla="*/ 1181404 h 1181404"/>
                  <a:gd name="connsiteX6" fmla="*/ 0 w 1365600"/>
                  <a:gd name="connsiteY6" fmla="*/ 590702 h 1181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65600" h="1181404">
                    <a:moveTo>
                      <a:pt x="0" y="590702"/>
                    </a:moveTo>
                    <a:lnTo>
                      <a:pt x="337527" y="0"/>
                    </a:lnTo>
                    <a:lnTo>
                      <a:pt x="1028073" y="0"/>
                    </a:lnTo>
                    <a:lnTo>
                      <a:pt x="1365600" y="590702"/>
                    </a:lnTo>
                    <a:lnTo>
                      <a:pt x="1028073" y="1181404"/>
                    </a:lnTo>
                    <a:lnTo>
                      <a:pt x="337527" y="1181404"/>
                    </a:lnTo>
                    <a:lnTo>
                      <a:pt x="0" y="590702"/>
                    </a:lnTo>
                    <a:close/>
                  </a:path>
                </a:pathLst>
              </a:custGeom>
              <a:solidFill>
                <a:srgbClr val="7030A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1549" tIns="211024" rIns="241549" bIns="211024" numCol="1" spcCol="1270" anchor="ctr" anchorCtr="0">
                <a:noAutofit/>
              </a:bodyPr>
              <a:lstStyle/>
              <a:p>
                <a:pPr marL="0" lvl="0" indent="0" algn="ctr" defTabSz="533400">
                  <a:lnSpc>
                    <a:spcPct val="90000"/>
                  </a:lnSpc>
                  <a:spcBef>
                    <a:spcPct val="0"/>
                  </a:spcBef>
                  <a:spcAft>
                    <a:spcPct val="35000"/>
                  </a:spcAft>
                  <a:buNone/>
                </a:pPr>
                <a:r>
                  <a:rPr lang="en-US" sz="1050" kern="1200">
                    <a:latin typeface="Arial" panose="020B0604020202020204" pitchFamily="34" charset="0"/>
                    <a:cs typeface="Arial" panose="020B0604020202020204" pitchFamily="34" charset="0"/>
                  </a:rPr>
                  <a:t>Support Staff</a:t>
                </a:r>
                <a:endParaRPr lang="en-GB" sz="1050" kern="1200">
                  <a:latin typeface="Arial" panose="020B0604020202020204" pitchFamily="34" charset="0"/>
                  <a:cs typeface="Arial" panose="020B0604020202020204" pitchFamily="34" charset="0"/>
                </a:endParaRPr>
              </a:p>
            </p:txBody>
          </p:sp>
          <p:sp>
            <p:nvSpPr>
              <p:cNvPr id="20" name="Hexagon 19">
                <a:extLst>
                  <a:ext uri="{FF2B5EF4-FFF2-40B4-BE49-F238E27FC236}">
                    <a16:creationId xmlns:a16="http://schemas.microsoft.com/office/drawing/2014/main" id="{5299A327-389B-225B-0AB7-2A308737B702}"/>
                  </a:ext>
                </a:extLst>
              </p:cNvPr>
              <p:cNvSpPr/>
              <p:nvPr/>
            </p:nvSpPr>
            <p:spPr>
              <a:xfrm>
                <a:off x="3757032" y="3372538"/>
                <a:ext cx="628726" cy="541731"/>
              </a:xfrm>
              <a:prstGeom prst="hexagon">
                <a:avLst>
                  <a:gd name="adj" fmla="val 28900"/>
                  <a:gd name="vf" fmla="val 115470"/>
                </a:avLst>
              </a:prstGeom>
              <a:solidFill>
                <a:schemeClr val="accent6">
                  <a:lumMod val="20000"/>
                  <a:lumOff val="80000"/>
                </a:schemeClr>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endParaRPr lang="en-GB">
                  <a:latin typeface="Arial" panose="020B0604020202020204" pitchFamily="34" charset="0"/>
                  <a:cs typeface="Arial" panose="020B0604020202020204" pitchFamily="34" charset="0"/>
                </a:endParaRPr>
              </a:p>
            </p:txBody>
          </p:sp>
          <p:sp>
            <p:nvSpPr>
              <p:cNvPr id="22" name="Freeform: Shape 21">
                <a:extLst>
                  <a:ext uri="{FF2B5EF4-FFF2-40B4-BE49-F238E27FC236}">
                    <a16:creationId xmlns:a16="http://schemas.microsoft.com/office/drawing/2014/main" id="{A935C1A7-0297-7034-5F59-E4CED93B4F39}"/>
                  </a:ext>
                </a:extLst>
              </p:cNvPr>
              <p:cNvSpPr/>
              <p:nvPr/>
            </p:nvSpPr>
            <p:spPr>
              <a:xfrm>
                <a:off x="3928976" y="3372962"/>
                <a:ext cx="1291863" cy="1117614"/>
              </a:xfrm>
              <a:custGeom>
                <a:avLst/>
                <a:gdLst>
                  <a:gd name="connsiteX0" fmla="*/ 0 w 1365600"/>
                  <a:gd name="connsiteY0" fmla="*/ 590702 h 1181404"/>
                  <a:gd name="connsiteX1" fmla="*/ 337527 w 1365600"/>
                  <a:gd name="connsiteY1" fmla="*/ 0 h 1181404"/>
                  <a:gd name="connsiteX2" fmla="*/ 1028073 w 1365600"/>
                  <a:gd name="connsiteY2" fmla="*/ 0 h 1181404"/>
                  <a:gd name="connsiteX3" fmla="*/ 1365600 w 1365600"/>
                  <a:gd name="connsiteY3" fmla="*/ 590702 h 1181404"/>
                  <a:gd name="connsiteX4" fmla="*/ 1028073 w 1365600"/>
                  <a:gd name="connsiteY4" fmla="*/ 1181404 h 1181404"/>
                  <a:gd name="connsiteX5" fmla="*/ 337527 w 1365600"/>
                  <a:gd name="connsiteY5" fmla="*/ 1181404 h 1181404"/>
                  <a:gd name="connsiteX6" fmla="*/ 0 w 1365600"/>
                  <a:gd name="connsiteY6" fmla="*/ 590702 h 1181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65600" h="1181404">
                    <a:moveTo>
                      <a:pt x="0" y="590702"/>
                    </a:moveTo>
                    <a:lnTo>
                      <a:pt x="337527" y="0"/>
                    </a:lnTo>
                    <a:lnTo>
                      <a:pt x="1028073" y="0"/>
                    </a:lnTo>
                    <a:lnTo>
                      <a:pt x="1365600" y="590702"/>
                    </a:lnTo>
                    <a:lnTo>
                      <a:pt x="1028073" y="1181404"/>
                    </a:lnTo>
                    <a:lnTo>
                      <a:pt x="337527" y="1181404"/>
                    </a:lnTo>
                    <a:lnTo>
                      <a:pt x="0" y="590702"/>
                    </a:lnTo>
                    <a:close/>
                  </a:path>
                </a:pathLst>
              </a:custGeom>
              <a:solidFill>
                <a:srgbClr val="7030A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1549" tIns="211024" rIns="241549" bIns="211024" numCol="1" spcCol="1270" anchor="ctr" anchorCtr="0">
                <a:noAutofit/>
              </a:bodyPr>
              <a:lstStyle/>
              <a:p>
                <a:pPr marL="0" lvl="0" indent="0" algn="ctr" defTabSz="533400">
                  <a:lnSpc>
                    <a:spcPct val="90000"/>
                  </a:lnSpc>
                  <a:spcBef>
                    <a:spcPct val="0"/>
                  </a:spcBef>
                  <a:spcAft>
                    <a:spcPct val="35000"/>
                  </a:spcAft>
                  <a:buNone/>
                </a:pPr>
                <a:r>
                  <a:rPr lang="en-US" sz="1050" kern="1200">
                    <a:latin typeface="Arial" panose="020B0604020202020204" pitchFamily="34" charset="0"/>
                    <a:cs typeface="Arial" panose="020B0604020202020204" pitchFamily="34" charset="0"/>
                  </a:rPr>
                  <a:t>Better Care </a:t>
                </a:r>
                <a:endParaRPr lang="en-GB" sz="1050" kern="1200">
                  <a:latin typeface="Arial" panose="020B0604020202020204" pitchFamily="34" charset="0"/>
                  <a:cs typeface="Arial" panose="020B0604020202020204" pitchFamily="34" charset="0"/>
                </a:endParaRPr>
              </a:p>
            </p:txBody>
          </p:sp>
          <p:sp>
            <p:nvSpPr>
              <p:cNvPr id="27" name="Hexagon 26">
                <a:extLst>
                  <a:ext uri="{FF2B5EF4-FFF2-40B4-BE49-F238E27FC236}">
                    <a16:creationId xmlns:a16="http://schemas.microsoft.com/office/drawing/2014/main" id="{B9C20406-1FD3-5B3E-3A4F-FCF50AAF7F9D}"/>
                  </a:ext>
                </a:extLst>
              </p:cNvPr>
              <p:cNvSpPr/>
              <p:nvPr/>
            </p:nvSpPr>
            <p:spPr>
              <a:xfrm>
                <a:off x="3080199" y="2423414"/>
                <a:ext cx="628726" cy="541731"/>
              </a:xfrm>
              <a:prstGeom prst="hexagon">
                <a:avLst>
                  <a:gd name="adj" fmla="val 28900"/>
                  <a:gd name="vf" fmla="val 115470"/>
                </a:avLst>
              </a:prstGeom>
              <a:solidFill>
                <a:schemeClr val="accent6">
                  <a:lumMod val="20000"/>
                  <a:lumOff val="80000"/>
                </a:schemeClr>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endParaRPr lang="en-GB">
                  <a:latin typeface="Arial" panose="020B0604020202020204" pitchFamily="34" charset="0"/>
                  <a:cs typeface="Arial" panose="020B0604020202020204" pitchFamily="34" charset="0"/>
                </a:endParaRPr>
              </a:p>
            </p:txBody>
          </p:sp>
          <p:sp>
            <p:nvSpPr>
              <p:cNvPr id="28" name="Freeform: Shape 27">
                <a:extLst>
                  <a:ext uri="{FF2B5EF4-FFF2-40B4-BE49-F238E27FC236}">
                    <a16:creationId xmlns:a16="http://schemas.microsoft.com/office/drawing/2014/main" id="{DA043099-A3CF-5694-07E3-F21ABBA466BD}"/>
                  </a:ext>
                </a:extLst>
              </p:cNvPr>
              <p:cNvSpPr/>
              <p:nvPr/>
            </p:nvSpPr>
            <p:spPr>
              <a:xfrm>
                <a:off x="2747365" y="2645912"/>
                <a:ext cx="1291863" cy="1117614"/>
              </a:xfrm>
              <a:custGeom>
                <a:avLst/>
                <a:gdLst>
                  <a:gd name="connsiteX0" fmla="*/ 0 w 1365600"/>
                  <a:gd name="connsiteY0" fmla="*/ 590702 h 1181404"/>
                  <a:gd name="connsiteX1" fmla="*/ 337527 w 1365600"/>
                  <a:gd name="connsiteY1" fmla="*/ 0 h 1181404"/>
                  <a:gd name="connsiteX2" fmla="*/ 1028073 w 1365600"/>
                  <a:gd name="connsiteY2" fmla="*/ 0 h 1181404"/>
                  <a:gd name="connsiteX3" fmla="*/ 1365600 w 1365600"/>
                  <a:gd name="connsiteY3" fmla="*/ 590702 h 1181404"/>
                  <a:gd name="connsiteX4" fmla="*/ 1028073 w 1365600"/>
                  <a:gd name="connsiteY4" fmla="*/ 1181404 h 1181404"/>
                  <a:gd name="connsiteX5" fmla="*/ 337527 w 1365600"/>
                  <a:gd name="connsiteY5" fmla="*/ 1181404 h 1181404"/>
                  <a:gd name="connsiteX6" fmla="*/ 0 w 1365600"/>
                  <a:gd name="connsiteY6" fmla="*/ 590702 h 1181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65600" h="1181404">
                    <a:moveTo>
                      <a:pt x="0" y="590702"/>
                    </a:moveTo>
                    <a:lnTo>
                      <a:pt x="337527" y="0"/>
                    </a:lnTo>
                    <a:lnTo>
                      <a:pt x="1028073" y="0"/>
                    </a:lnTo>
                    <a:lnTo>
                      <a:pt x="1365600" y="590702"/>
                    </a:lnTo>
                    <a:lnTo>
                      <a:pt x="1028073" y="1181404"/>
                    </a:lnTo>
                    <a:lnTo>
                      <a:pt x="337527" y="1181404"/>
                    </a:lnTo>
                    <a:lnTo>
                      <a:pt x="0" y="590702"/>
                    </a:lnTo>
                    <a:close/>
                  </a:path>
                </a:pathLst>
              </a:custGeom>
              <a:solidFill>
                <a:srgbClr val="7030A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1549" tIns="211024" rIns="241549" bIns="211024" numCol="1" spcCol="1270" anchor="ctr" anchorCtr="0">
                <a:noAutofit/>
              </a:bodyPr>
              <a:lstStyle/>
              <a:p>
                <a:pPr marL="0" lvl="0" indent="0" algn="ctr" defTabSz="533400">
                  <a:lnSpc>
                    <a:spcPct val="90000"/>
                  </a:lnSpc>
                  <a:spcBef>
                    <a:spcPct val="0"/>
                  </a:spcBef>
                  <a:spcAft>
                    <a:spcPct val="35000"/>
                  </a:spcAft>
                  <a:buNone/>
                </a:pPr>
                <a:r>
                  <a:rPr lang="en-US" sz="1050" kern="1200">
                    <a:latin typeface="Arial" panose="020B0604020202020204" pitchFamily="34" charset="0"/>
                    <a:cs typeface="Arial" panose="020B0604020202020204" pitchFamily="34" charset="0"/>
                  </a:rPr>
                  <a:t>Healthy Citizens</a:t>
                </a:r>
                <a:endParaRPr lang="en-GB" sz="1050" kern="1200">
                  <a:latin typeface="Arial" panose="020B0604020202020204" pitchFamily="34" charset="0"/>
                  <a:cs typeface="Arial" panose="020B0604020202020204" pitchFamily="34" charset="0"/>
                </a:endParaRPr>
              </a:p>
            </p:txBody>
          </p:sp>
          <p:sp>
            <p:nvSpPr>
              <p:cNvPr id="30" name="Freeform: Shape 29">
                <a:extLst>
                  <a:ext uri="{FF2B5EF4-FFF2-40B4-BE49-F238E27FC236}">
                    <a16:creationId xmlns:a16="http://schemas.microsoft.com/office/drawing/2014/main" id="{494C4740-0E15-DE34-0B11-D20A4C4B9F96}"/>
                  </a:ext>
                </a:extLst>
              </p:cNvPr>
              <p:cNvSpPr/>
              <p:nvPr/>
            </p:nvSpPr>
            <p:spPr>
              <a:xfrm>
                <a:off x="2747365" y="1387788"/>
                <a:ext cx="1291863" cy="1117612"/>
              </a:xfrm>
              <a:custGeom>
                <a:avLst/>
                <a:gdLst>
                  <a:gd name="connsiteX0" fmla="*/ 0 w 1365600"/>
                  <a:gd name="connsiteY0" fmla="*/ 590702 h 1181404"/>
                  <a:gd name="connsiteX1" fmla="*/ 337527 w 1365600"/>
                  <a:gd name="connsiteY1" fmla="*/ 0 h 1181404"/>
                  <a:gd name="connsiteX2" fmla="*/ 1028073 w 1365600"/>
                  <a:gd name="connsiteY2" fmla="*/ 0 h 1181404"/>
                  <a:gd name="connsiteX3" fmla="*/ 1365600 w 1365600"/>
                  <a:gd name="connsiteY3" fmla="*/ 590702 h 1181404"/>
                  <a:gd name="connsiteX4" fmla="*/ 1028073 w 1365600"/>
                  <a:gd name="connsiteY4" fmla="*/ 1181404 h 1181404"/>
                  <a:gd name="connsiteX5" fmla="*/ 337527 w 1365600"/>
                  <a:gd name="connsiteY5" fmla="*/ 1181404 h 1181404"/>
                  <a:gd name="connsiteX6" fmla="*/ 0 w 1365600"/>
                  <a:gd name="connsiteY6" fmla="*/ 590702 h 1181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65600" h="1181404">
                    <a:moveTo>
                      <a:pt x="0" y="590702"/>
                    </a:moveTo>
                    <a:lnTo>
                      <a:pt x="337527" y="0"/>
                    </a:lnTo>
                    <a:lnTo>
                      <a:pt x="1028073" y="0"/>
                    </a:lnTo>
                    <a:lnTo>
                      <a:pt x="1365600" y="590702"/>
                    </a:lnTo>
                    <a:lnTo>
                      <a:pt x="1028073" y="1181404"/>
                    </a:lnTo>
                    <a:lnTo>
                      <a:pt x="337527" y="1181404"/>
                    </a:lnTo>
                    <a:lnTo>
                      <a:pt x="0" y="590702"/>
                    </a:lnTo>
                    <a:close/>
                  </a:path>
                </a:pathLst>
              </a:custGeom>
              <a:solidFill>
                <a:srgbClr val="7030A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1549" tIns="211024" rIns="241549" bIns="211024" numCol="1" spcCol="1270" anchor="ctr" anchorCtr="0">
                <a:noAutofit/>
              </a:bodyPr>
              <a:lstStyle/>
              <a:p>
                <a:pPr marL="0" lvl="0" indent="0" algn="ctr" defTabSz="533400">
                  <a:lnSpc>
                    <a:spcPct val="90000"/>
                  </a:lnSpc>
                  <a:spcBef>
                    <a:spcPct val="0"/>
                  </a:spcBef>
                  <a:spcAft>
                    <a:spcPct val="35000"/>
                  </a:spcAft>
                  <a:buNone/>
                </a:pPr>
                <a:r>
                  <a:rPr lang="en-US" sz="1050" kern="1200">
                    <a:latin typeface="Arial" panose="020B0604020202020204" pitchFamily="34" charset="0"/>
                    <a:cs typeface="Arial" panose="020B0604020202020204" pitchFamily="34" charset="0"/>
                  </a:rPr>
                  <a:t>Empower</a:t>
                </a:r>
                <a:r>
                  <a:rPr lang="en-US" sz="1050" kern="1200" baseline="0">
                    <a:latin typeface="Arial" panose="020B0604020202020204" pitchFamily="34" charset="0"/>
                    <a:cs typeface="Arial" panose="020B0604020202020204" pitchFamily="34" charset="0"/>
                  </a:rPr>
                  <a:t> Patients </a:t>
                </a:r>
                <a:endParaRPr lang="en-GB" sz="1050" kern="1200">
                  <a:latin typeface="Arial" panose="020B0604020202020204" pitchFamily="34" charset="0"/>
                  <a:cs typeface="Arial" panose="020B0604020202020204" pitchFamily="34" charset="0"/>
                </a:endParaRPr>
              </a:p>
            </p:txBody>
          </p:sp>
        </p:grpSp>
      </p:grpSp>
      <p:sp>
        <p:nvSpPr>
          <p:cNvPr id="31" name="Rectangle 30">
            <a:extLst>
              <a:ext uri="{FF2B5EF4-FFF2-40B4-BE49-F238E27FC236}">
                <a16:creationId xmlns:a16="http://schemas.microsoft.com/office/drawing/2014/main" id="{ACA11CE9-E128-2A82-00FE-347044F6EBDA}"/>
              </a:ext>
            </a:extLst>
          </p:cNvPr>
          <p:cNvSpPr/>
          <p:nvPr/>
        </p:nvSpPr>
        <p:spPr>
          <a:xfrm>
            <a:off x="193897" y="698029"/>
            <a:ext cx="5042546" cy="3755512"/>
          </a:xfrm>
          <a:prstGeom prst="rect">
            <a:avLst/>
          </a:prstGeom>
          <a:solidFill>
            <a:srgbClr val="F4F4F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t">
            <a:noAutofit/>
          </a:bodyPr>
          <a:lstStyle/>
          <a:p>
            <a:pPr marL="0" marR="0" indent="0" algn="l" defTabSz="825500" rtl="0" fontAlgn="auto" latinLnBrk="0" hangingPunct="0">
              <a:lnSpc>
                <a:spcPct val="100000"/>
              </a:lnSpc>
              <a:spcBef>
                <a:spcPts val="0"/>
              </a:spcBef>
              <a:spcAft>
                <a:spcPts val="600"/>
              </a:spcAft>
              <a:buClrTx/>
              <a:buSzTx/>
              <a:buFontTx/>
              <a:buNone/>
              <a:tabLst/>
            </a:pPr>
            <a:r>
              <a:rPr kumimoji="0" lang="en-US" sz="8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How will we know that our strategy for Digitally Enabling The One Bay Way is </a:t>
            </a:r>
            <a:r>
              <a:rPr lang="en-US" sz="800">
                <a:solidFill>
                  <a:srgbClr val="1F355E"/>
                </a:solidFill>
                <a:latin typeface="Arial" panose="020B0604020202020204" pitchFamily="34" charset="0"/>
                <a:ea typeface="+mn-ea"/>
                <a:cs typeface="Arial" panose="020B0604020202020204" pitchFamily="34" charset="0"/>
                <a:sym typeface="Helvetica Neue Medium"/>
              </a:rPr>
              <a:t>working and where should be expect to see benefits?</a:t>
            </a:r>
            <a:endParaRPr lang="en-US" sz="800" b="0">
              <a:solidFill>
                <a:srgbClr val="1F355E"/>
              </a:solidFill>
              <a:latin typeface="Arial" panose="020B0604020202020204" pitchFamily="34" charset="0"/>
              <a:ea typeface="+mn-ea"/>
              <a:cs typeface="Arial" panose="020B0604020202020204" pitchFamily="34" charset="0"/>
              <a:sym typeface="Helvetica Neue Medium"/>
            </a:endParaRPr>
          </a:p>
          <a:p>
            <a:pPr marL="0" marR="0" indent="0" algn="l" defTabSz="825500" rtl="0" fontAlgn="auto" latinLnBrk="0" hangingPunct="0">
              <a:lnSpc>
                <a:spcPct val="100000"/>
              </a:lnSpc>
              <a:spcBef>
                <a:spcPts val="0"/>
              </a:spcBef>
              <a:spcAft>
                <a:spcPts val="600"/>
              </a:spcAft>
              <a:buClrTx/>
              <a:buSzTx/>
              <a:buFontTx/>
              <a:buNone/>
              <a:tabLst/>
            </a:pPr>
            <a:r>
              <a:rPr lang="en-GB" sz="800" b="0">
                <a:solidFill>
                  <a:srgbClr val="1F355E"/>
                </a:solidFill>
                <a:latin typeface="Arial" panose="020B0604020202020204" pitchFamily="34" charset="0"/>
                <a:ea typeface="+mn-ea"/>
                <a:cs typeface="Arial" panose="020B0604020202020204" pitchFamily="34" charset="0"/>
                <a:sym typeface="Helvetica Neue Medium"/>
              </a:rPr>
              <a:t>Our Measure of Success framework </a:t>
            </a: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identifies the 6 key pillars that a successful </a:t>
            </a:r>
            <a:r>
              <a:rPr kumimoji="0" lang="en-GB" sz="800" b="0" i="0" u="non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digital</a:t>
            </a: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strategy will achieve for Swansea Bay. </a:t>
            </a:r>
            <a:r>
              <a:rPr lang="en-GB" sz="800" b="0">
                <a:solidFill>
                  <a:srgbClr val="1F355E"/>
                </a:solidFill>
                <a:latin typeface="Arial" panose="020B0604020202020204" pitchFamily="34" charset="0"/>
                <a:ea typeface="+mn-ea"/>
                <a:cs typeface="Arial" panose="020B0604020202020204" pitchFamily="34" charset="0"/>
                <a:sym typeface="Helvetica Neue Medium"/>
              </a:rPr>
              <a:t>Each of our proposed digital solutions must work towards one or more of these pillars to deliver impactful benefits and improved outcomes for citizens, patients, clinicians and system colleagues. </a:t>
            </a:r>
            <a:endParaRPr lang="en-GB" sz="800">
              <a:solidFill>
                <a:srgbClr val="1F355E"/>
              </a:solidFill>
              <a:latin typeface="Arial" panose="020B0604020202020204" pitchFamily="34" charset="0"/>
              <a:ea typeface="+mn-ea"/>
              <a:cs typeface="Arial" panose="020B0604020202020204" pitchFamily="34" charset="0"/>
              <a:sym typeface="Helvetica Neue Medium"/>
            </a:endParaRPr>
          </a:p>
          <a:p>
            <a:pPr marL="228600" indent="-228600" algn="l" defTabSz="825500">
              <a:spcAft>
                <a:spcPts val="600"/>
              </a:spcAft>
              <a:buFont typeface="+mj-lt"/>
              <a:buAutoNum type="arabicPeriod"/>
            </a:pPr>
            <a:r>
              <a:rPr lang="en-GB" sz="800">
                <a:solidFill>
                  <a:srgbClr val="1F355E"/>
                </a:solidFill>
                <a:latin typeface="Arial" panose="020B0604020202020204" pitchFamily="34" charset="0"/>
                <a:ea typeface="+mn-ea"/>
                <a:cs typeface="Arial" panose="020B0604020202020204" pitchFamily="34" charset="0"/>
                <a:sym typeface="Helvetica Neue Medium"/>
              </a:rPr>
              <a:t>Well-led &amp; Efficient: </a:t>
            </a:r>
            <a:r>
              <a:rPr lang="en-GB" sz="800" b="0">
                <a:solidFill>
                  <a:srgbClr val="1F355E"/>
                </a:solidFill>
                <a:latin typeface="Arial" panose="020B0604020202020204" pitchFamily="34" charset="0"/>
                <a:ea typeface="+mn-ea"/>
                <a:cs typeface="Arial" panose="020B0604020202020204" pitchFamily="34" charset="0"/>
                <a:sym typeface="Helvetica Neue Medium"/>
              </a:rPr>
              <a:t>Inclusive, collaborative and compassionate leadership drives the strategy forward using an evidence-based understanding of the most effective use of resources to support our teams to deliver digitally enabled service-led transformation. Leadership ensures the strategy capitalises on the increases in efficiency that digital maturity can deliver.  </a:t>
            </a:r>
          </a:p>
          <a:p>
            <a:pPr marL="228600" indent="-228600" algn="l" defTabSz="825500">
              <a:spcAft>
                <a:spcPts val="600"/>
              </a:spcAft>
              <a:buFont typeface="+mj-lt"/>
              <a:buAutoNum type="arabicPeriod"/>
            </a:pPr>
            <a:r>
              <a:rPr lang="en-GB" sz="800">
                <a:solidFill>
                  <a:srgbClr val="1F355E"/>
                </a:solidFill>
                <a:latin typeface="Arial" panose="020B0604020202020204" pitchFamily="34" charset="0"/>
                <a:ea typeface="+mn-ea"/>
                <a:cs typeface="Arial" panose="020B0604020202020204" pitchFamily="34" charset="0"/>
                <a:sym typeface="Helvetica Neue Medium"/>
              </a:rPr>
              <a:t>Secure &amp; Resilient Processes</a:t>
            </a:r>
            <a:r>
              <a:rPr lang="en-GB" sz="800" b="0">
                <a:solidFill>
                  <a:srgbClr val="1F355E"/>
                </a:solidFill>
                <a:latin typeface="Arial" panose="020B0604020202020204" pitchFamily="34" charset="0"/>
                <a:ea typeface="+mn-ea"/>
                <a:cs typeface="Arial" panose="020B0604020202020204" pitchFamily="34" charset="0"/>
                <a:sym typeface="Helvetica Neue Medium"/>
              </a:rPr>
              <a:t>: We earn the upmost trust of our citizens by maintaining robust cyber security and handling their data securely and in accordance with the Caldicott principles. Our digital strategy ensures that we are forward facing in identifying and pre-emptively responding to safety alerts and cyber risks to ensure continuity of service. </a:t>
            </a:r>
            <a:endParaRPr lang="en-GB" sz="800">
              <a:solidFill>
                <a:srgbClr val="1F355E"/>
              </a:solidFill>
              <a:latin typeface="Arial" panose="020B0604020202020204" pitchFamily="34" charset="0"/>
              <a:ea typeface="+mn-ea"/>
              <a:cs typeface="Arial" panose="020B0604020202020204" pitchFamily="34" charset="0"/>
              <a:sym typeface="Helvetica Neue Medium"/>
            </a:endParaRPr>
          </a:p>
          <a:p>
            <a:pPr marL="228600" indent="-228600" algn="l" defTabSz="825500">
              <a:spcAft>
                <a:spcPts val="600"/>
              </a:spcAft>
              <a:buFont typeface="+mj-lt"/>
              <a:buAutoNum type="arabicPeriod"/>
            </a:pPr>
            <a:r>
              <a:rPr lang="en-GB" sz="800">
                <a:solidFill>
                  <a:srgbClr val="1F355E"/>
                </a:solidFill>
                <a:latin typeface="Arial" panose="020B0604020202020204" pitchFamily="34" charset="0"/>
                <a:ea typeface="+mn-ea"/>
                <a:cs typeface="Arial" panose="020B0604020202020204" pitchFamily="34" charset="0"/>
                <a:sym typeface="Helvetica Neue Medium"/>
              </a:rPr>
              <a:t>Support Staff: </a:t>
            </a:r>
            <a:r>
              <a:rPr lang="en-GB" sz="800" b="0">
                <a:solidFill>
                  <a:srgbClr val="1F355E"/>
                </a:solidFill>
                <a:latin typeface="Arial" panose="020B0604020202020204" pitchFamily="34" charset="0"/>
                <a:ea typeface="+mn-ea"/>
                <a:cs typeface="Arial" panose="020B0604020202020204" pitchFamily="34" charset="0"/>
                <a:sym typeface="Helvetica Neue Medium"/>
              </a:rPr>
              <a:t>Our staff are the strength of our organisation. Our strategy increases digital literacy and confidence across our organisation, enabling colleagues to work optimally with data and digital solutions to improve the care they deliver for patients. </a:t>
            </a:r>
          </a:p>
          <a:p>
            <a:pPr marL="228600" indent="-228600" algn="l" defTabSz="825500">
              <a:spcAft>
                <a:spcPts val="600"/>
              </a:spcAft>
              <a:buFont typeface="+mj-lt"/>
              <a:buAutoNum type="arabicPeriod"/>
            </a:pPr>
            <a:r>
              <a:rPr lang="en-GB" sz="800">
                <a:solidFill>
                  <a:srgbClr val="1F355E"/>
                </a:solidFill>
                <a:latin typeface="Arial" panose="020B0604020202020204" pitchFamily="34" charset="0"/>
                <a:ea typeface="+mn-ea"/>
                <a:cs typeface="Arial" panose="020B0604020202020204" pitchFamily="34" charset="0"/>
                <a:sym typeface="Helvetica Neue Medium"/>
              </a:rPr>
              <a:t>Better Care: </a:t>
            </a:r>
            <a:r>
              <a:rPr lang="en-GB" sz="800" b="0">
                <a:solidFill>
                  <a:srgbClr val="1F355E"/>
                </a:solidFill>
                <a:latin typeface="Arial" panose="020B0604020202020204" pitchFamily="34" charset="0"/>
                <a:ea typeface="+mn-ea"/>
                <a:cs typeface="Arial" panose="020B0604020202020204" pitchFamily="34" charset="0"/>
                <a:sym typeface="Helvetica Neue Medium"/>
              </a:rPr>
              <a:t>Our digital and data initiatives enable us to provide better care to our citizens, which is safer, higher quality and timelier, leading to better outcomes, delivering better value and improving efficiency. Digital and data solutions enhance services for patients, reduce unwarranted variation and positively transform care delivery. </a:t>
            </a:r>
          </a:p>
          <a:p>
            <a:pPr marL="228600" indent="-228600" algn="l" defTabSz="825500">
              <a:spcAft>
                <a:spcPts val="600"/>
              </a:spcAft>
              <a:buFont typeface="+mj-lt"/>
              <a:buAutoNum type="arabicPeriod"/>
            </a:pPr>
            <a:r>
              <a:rPr lang="en-GB" sz="800">
                <a:solidFill>
                  <a:srgbClr val="1F355E"/>
                </a:solidFill>
                <a:latin typeface="Arial" panose="020B0604020202020204" pitchFamily="34" charset="0"/>
                <a:ea typeface="+mn-ea"/>
                <a:cs typeface="Arial" panose="020B0604020202020204" pitchFamily="34" charset="0"/>
                <a:sym typeface="Helvetica Neue Medium"/>
              </a:rPr>
              <a:t>Healthy Citizens</a:t>
            </a:r>
            <a:r>
              <a:rPr lang="en-GB" sz="800" b="0">
                <a:solidFill>
                  <a:srgbClr val="1F355E"/>
                </a:solidFill>
                <a:latin typeface="Arial" panose="020B0604020202020204" pitchFamily="34" charset="0"/>
                <a:ea typeface="+mn-ea"/>
                <a:cs typeface="Arial" panose="020B0604020202020204" pitchFamily="34" charset="0"/>
                <a:sym typeface="Helvetica Neue Medium"/>
              </a:rPr>
              <a:t>: We make best use data and digital services to improve the health and wellbeing of our population, using data insights and analytics to make data-driven decisions that improve health outcomes, improve access for underserved communities and reduce health inequalities.</a:t>
            </a:r>
          </a:p>
          <a:p>
            <a:pPr marL="228600" marR="0" indent="-228600" algn="l" defTabSz="825500" rtl="0" fontAlgn="auto" latinLnBrk="0" hangingPunct="0">
              <a:lnSpc>
                <a:spcPct val="100000"/>
              </a:lnSpc>
              <a:spcBef>
                <a:spcPts val="0"/>
              </a:spcBef>
              <a:spcAft>
                <a:spcPts val="600"/>
              </a:spcAft>
              <a:buClrTx/>
              <a:buSzTx/>
              <a:buFont typeface="+mj-lt"/>
              <a:buAutoNum type="arabicPeriod"/>
              <a:tabLst/>
            </a:pPr>
            <a:r>
              <a:rPr lang="en-GB" sz="800">
                <a:solidFill>
                  <a:srgbClr val="1F355E"/>
                </a:solidFill>
                <a:latin typeface="Arial" panose="020B0604020202020204" pitchFamily="34" charset="0"/>
                <a:ea typeface="+mn-ea"/>
                <a:cs typeface="Arial" panose="020B0604020202020204" pitchFamily="34" charset="0"/>
                <a:sym typeface="Helvetica Neue Medium"/>
              </a:rPr>
              <a:t>Empower Patients</a:t>
            </a:r>
            <a:r>
              <a:rPr lang="en-GB" sz="800" b="0">
                <a:solidFill>
                  <a:srgbClr val="1F355E"/>
                </a:solidFill>
                <a:latin typeface="Arial" panose="020B0604020202020204" pitchFamily="34" charset="0"/>
                <a:ea typeface="+mn-ea"/>
                <a:cs typeface="Arial" panose="020B0604020202020204" pitchFamily="34" charset="0"/>
                <a:sym typeface="Helvetica Neue Medium"/>
              </a:rPr>
              <a:t>: Patients are at the centre of our mission. Our digital strategy empowers patients to play an active and meaningful role in managing their health and keeping well.</a:t>
            </a:r>
          </a:p>
          <a:p>
            <a:pPr marL="228600" marR="0" indent="-228600" algn="l" defTabSz="825500" rtl="0" fontAlgn="auto" latinLnBrk="0" hangingPunct="0">
              <a:lnSpc>
                <a:spcPct val="100000"/>
              </a:lnSpc>
              <a:spcBef>
                <a:spcPts val="0"/>
              </a:spcBef>
              <a:spcAft>
                <a:spcPts val="600"/>
              </a:spcAft>
              <a:buClrTx/>
              <a:buSzTx/>
              <a:buFont typeface="+mj-lt"/>
              <a:buAutoNum type="arabicPeriod"/>
              <a:tabLst/>
            </a:pPr>
            <a:endParaRPr lang="en-GB" sz="800" b="0">
              <a:solidFill>
                <a:schemeClr val="tx1"/>
              </a:solidFill>
              <a:latin typeface="+mn-lt"/>
              <a:ea typeface="+mn-ea"/>
              <a:cs typeface="+mn-cs"/>
              <a:sym typeface="Helvetica Neue Medium"/>
            </a:endParaRPr>
          </a:p>
          <a:p>
            <a:pPr marL="228600" marR="0" indent="-228600" algn="l" defTabSz="825500" rtl="0" fontAlgn="auto" latinLnBrk="0" hangingPunct="0">
              <a:lnSpc>
                <a:spcPct val="100000"/>
              </a:lnSpc>
              <a:spcBef>
                <a:spcPts val="0"/>
              </a:spcBef>
              <a:spcAft>
                <a:spcPts val="600"/>
              </a:spcAft>
              <a:buClrTx/>
              <a:buSzTx/>
              <a:buFont typeface="+mj-lt"/>
              <a:buAutoNum type="arabicPeriod"/>
              <a:tabLst/>
            </a:pPr>
            <a:endParaRPr kumimoji="0" lang="en-GB" sz="800" b="0" i="0" u="none" strike="noStrike" cap="none" spc="0" normalizeH="0" baseline="0">
              <a:ln>
                <a:noFill/>
              </a:ln>
              <a:solidFill>
                <a:schemeClr val="tx1"/>
              </a:solidFill>
              <a:effectLst/>
              <a:uFillTx/>
              <a:latin typeface="+mn-lt"/>
              <a:ea typeface="+mn-ea"/>
              <a:cs typeface="+mn-cs"/>
              <a:sym typeface="Helvetica Neue Medium"/>
            </a:endParaRPr>
          </a:p>
          <a:p>
            <a:pPr marL="0" marR="0" indent="0" algn="l" defTabSz="825500" rtl="0" fontAlgn="auto" latinLnBrk="0" hangingPunct="0">
              <a:lnSpc>
                <a:spcPct val="100000"/>
              </a:lnSpc>
              <a:spcBef>
                <a:spcPts val="0"/>
              </a:spcBef>
              <a:spcAft>
                <a:spcPts val="600"/>
              </a:spcAft>
              <a:buClrTx/>
              <a:buSzTx/>
              <a:buFontTx/>
              <a:buNone/>
              <a:tabLst/>
            </a:pPr>
            <a:endParaRPr kumimoji="0" lang="en-GB" sz="800" b="0" i="0" u="none" strike="noStrike" cap="none" spc="0" normalizeH="0" baseline="0">
              <a:ln>
                <a:noFill/>
              </a:ln>
              <a:solidFill>
                <a:schemeClr val="tx1"/>
              </a:solidFill>
              <a:effectLst/>
              <a:uFillTx/>
              <a:latin typeface="+mn-lt"/>
              <a:ea typeface="+mn-ea"/>
              <a:cs typeface="+mn-cs"/>
              <a:sym typeface="Helvetica Neue Medium"/>
            </a:endParaRPr>
          </a:p>
        </p:txBody>
      </p:sp>
      <p:pic>
        <p:nvPicPr>
          <p:cNvPr id="6" name="Graphic 5" descr="Care with solid fill">
            <a:extLst>
              <a:ext uri="{FF2B5EF4-FFF2-40B4-BE49-F238E27FC236}">
                <a16:creationId xmlns:a16="http://schemas.microsoft.com/office/drawing/2014/main" id="{602713F2-079B-E1DB-16AD-E6F488EE5280}"/>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136089" y="3384878"/>
            <a:ext cx="320760" cy="320760"/>
          </a:xfrm>
          <a:prstGeom prst="rect">
            <a:avLst/>
          </a:prstGeom>
        </p:spPr>
      </p:pic>
      <p:pic>
        <p:nvPicPr>
          <p:cNvPr id="8" name="Graphic 7" descr="Business Growth with solid fill">
            <a:extLst>
              <a:ext uri="{FF2B5EF4-FFF2-40B4-BE49-F238E27FC236}">
                <a16:creationId xmlns:a16="http://schemas.microsoft.com/office/drawing/2014/main" id="{E976889E-6BD9-F925-61D1-06F926E4EA8E}"/>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944286" y="2751684"/>
            <a:ext cx="320760" cy="320760"/>
          </a:xfrm>
          <a:prstGeom prst="rect">
            <a:avLst/>
          </a:prstGeom>
        </p:spPr>
      </p:pic>
      <p:pic>
        <p:nvPicPr>
          <p:cNvPr id="10" name="Graphic 9" descr="Lock with solid fill">
            <a:extLst>
              <a:ext uri="{FF2B5EF4-FFF2-40B4-BE49-F238E27FC236}">
                <a16:creationId xmlns:a16="http://schemas.microsoft.com/office/drawing/2014/main" id="{EDF61170-C56A-936E-0B1D-957407A69F64}"/>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8348039" y="1671583"/>
            <a:ext cx="291356" cy="291356"/>
          </a:xfrm>
          <a:prstGeom prst="rect">
            <a:avLst/>
          </a:prstGeom>
        </p:spPr>
      </p:pic>
      <p:pic>
        <p:nvPicPr>
          <p:cNvPr id="21" name="Graphic 20" descr="Management with solid fill">
            <a:extLst>
              <a:ext uri="{FF2B5EF4-FFF2-40B4-BE49-F238E27FC236}">
                <a16:creationId xmlns:a16="http://schemas.microsoft.com/office/drawing/2014/main" id="{9CF9252F-65DD-B6D6-2470-F590612808A3}"/>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7136089" y="1100418"/>
            <a:ext cx="320760" cy="320760"/>
          </a:xfrm>
          <a:prstGeom prst="rect">
            <a:avLst/>
          </a:prstGeom>
        </p:spPr>
      </p:pic>
      <p:pic>
        <p:nvPicPr>
          <p:cNvPr id="24" name="Graphic 23" descr="Group success with solid fill">
            <a:extLst>
              <a:ext uri="{FF2B5EF4-FFF2-40B4-BE49-F238E27FC236}">
                <a16:creationId xmlns:a16="http://schemas.microsoft.com/office/drawing/2014/main" id="{98355B0E-17A9-33D0-3403-29D6395E1C2B}"/>
              </a:ext>
            </a:extLst>
          </p:cNvPr>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5906679" y="1678217"/>
            <a:ext cx="320760" cy="320760"/>
          </a:xfrm>
          <a:prstGeom prst="rect">
            <a:avLst/>
          </a:prstGeom>
        </p:spPr>
      </p:pic>
      <p:pic>
        <p:nvPicPr>
          <p:cNvPr id="26" name="Graphic 25" descr="Doctor female with solid fill">
            <a:extLst>
              <a:ext uri="{FF2B5EF4-FFF2-40B4-BE49-F238E27FC236}">
                <a16:creationId xmlns:a16="http://schemas.microsoft.com/office/drawing/2014/main" id="{6D87C280-570E-D9CD-C123-656322B34E49}"/>
              </a:ext>
            </a:extLst>
          </p:cNvPr>
          <p:cNvPicPr>
            <a:picLocks noChangeAspect="1"/>
          </p:cNvPicPr>
          <p:nvPr/>
        </p:nvPicPr>
        <p:blipFill>
          <a:blip r:embed="rId13" cstate="print">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8333215" y="2759102"/>
            <a:ext cx="320760" cy="320760"/>
          </a:xfrm>
          <a:prstGeom prst="rect">
            <a:avLst/>
          </a:prstGeom>
        </p:spPr>
      </p:pic>
      <p:sp>
        <p:nvSpPr>
          <p:cNvPr id="7" name="TextBox 6">
            <a:extLst>
              <a:ext uri="{FF2B5EF4-FFF2-40B4-BE49-F238E27FC236}">
                <a16:creationId xmlns:a16="http://schemas.microsoft.com/office/drawing/2014/main" id="{4B941876-237F-4AC1-0F85-B516EF3D07EE}"/>
              </a:ext>
            </a:extLst>
          </p:cNvPr>
          <p:cNvSpPr txBox="1"/>
          <p:nvPr/>
        </p:nvSpPr>
        <p:spPr>
          <a:xfrm>
            <a:off x="7803039" y="3868766"/>
            <a:ext cx="1465403" cy="5847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l"/>
            <a:r>
              <a:rPr lang="en-GB" sz="800" b="0" i="1">
                <a:solidFill>
                  <a:srgbClr val="1F355E"/>
                </a:solidFill>
                <a:latin typeface="Arial" panose="020B0604020202020204" pitchFamily="34" charset="0"/>
                <a:ea typeface="+mn-ea"/>
                <a:cs typeface="Arial" panose="020B0604020202020204" pitchFamily="34" charset="0"/>
                <a:sym typeface="Helvetica Neue Medium"/>
              </a:rPr>
              <a:t>Tailored for Swansea Bay and adapted from </a:t>
            </a:r>
            <a:r>
              <a:rPr kumimoji="0" lang="en-GB" sz="800" b="0" i="1"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NHS England’s ‘</a:t>
            </a:r>
            <a:r>
              <a:rPr kumimoji="0" lang="en-GB" sz="800" b="0" i="1"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hlinkClick r:id="rId15">
                  <a:extLst>
                    <a:ext uri="{A12FA001-AC4F-418D-AE19-62706E023703}">
                      <ahyp:hlinkClr xmlns:ahyp="http://schemas.microsoft.com/office/drawing/2018/hyperlinkcolor" val="tx"/>
                    </a:ext>
                  </a:extLst>
                </a:hlinkClick>
              </a:rPr>
              <a:t>What Good Looks Like Programme</a:t>
            </a:r>
            <a:r>
              <a:rPr kumimoji="0" lang="en-GB" sz="800" b="0" i="1"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a:t>
            </a:r>
            <a:endParaRPr lang="en-GB" sz="800" i="1">
              <a:solidFill>
                <a:srgbClr val="1F355E"/>
              </a:solidFill>
              <a:latin typeface="Arial" panose="020B0604020202020204" pitchFamily="34" charset="0"/>
              <a:cs typeface="Arial" panose="020B0604020202020204" pitchFamily="34" charset="0"/>
            </a:endParaRPr>
          </a:p>
        </p:txBody>
      </p:sp>
      <p:sp>
        <p:nvSpPr>
          <p:cNvPr id="19" name="Title 1">
            <a:extLst>
              <a:ext uri="{FF2B5EF4-FFF2-40B4-BE49-F238E27FC236}">
                <a16:creationId xmlns:a16="http://schemas.microsoft.com/office/drawing/2014/main" id="{39081CCC-99EA-1BEA-EC09-F236C106A589}"/>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a:solidFill>
                  <a:srgbClr val="1F355E"/>
                </a:solidFill>
                <a:latin typeface="Arial Black" panose="020B0A04020102020204" pitchFamily="34" charset="0"/>
              </a:rPr>
              <a:t>Our Measures of Success Framework</a:t>
            </a:r>
          </a:p>
        </p:txBody>
      </p:sp>
      <p:pic>
        <p:nvPicPr>
          <p:cNvPr id="2" name="Picture 1">
            <a:extLst>
              <a:ext uri="{FF2B5EF4-FFF2-40B4-BE49-F238E27FC236}">
                <a16:creationId xmlns:a16="http://schemas.microsoft.com/office/drawing/2014/main" id="{0837528A-BB37-6974-AC9D-FEED7273EF3C}"/>
              </a:ext>
            </a:extLst>
          </p:cNvPr>
          <p:cNvPicPr>
            <a:picLocks noChangeAspect="1"/>
          </p:cNvPicPr>
          <p:nvPr/>
        </p:nvPicPr>
        <p:blipFill>
          <a:blip r:embed="rId16"/>
          <a:stretch>
            <a:fillRect/>
          </a:stretch>
        </p:blipFill>
        <p:spPr>
          <a:xfrm>
            <a:off x="175986" y="4629038"/>
            <a:ext cx="1214664" cy="375442"/>
          </a:xfrm>
          <a:prstGeom prst="rect">
            <a:avLst/>
          </a:prstGeom>
        </p:spPr>
      </p:pic>
      <p:sp>
        <p:nvSpPr>
          <p:cNvPr id="3" name="Footer Placeholder 3">
            <a:extLst>
              <a:ext uri="{FF2B5EF4-FFF2-40B4-BE49-F238E27FC236}">
                <a16:creationId xmlns:a16="http://schemas.microsoft.com/office/drawing/2014/main" id="{201CA631-F993-0D48-7D29-711F443E4901}"/>
              </a:ext>
            </a:extLst>
          </p:cNvPr>
          <p:cNvSpPr txBox="1">
            <a:spLocks/>
          </p:cNvSpPr>
          <p:nvPr/>
        </p:nvSpPr>
        <p:spPr>
          <a:xfrm>
            <a:off x="2052049" y="4613347"/>
            <a:ext cx="5039902" cy="332455"/>
          </a:xfrm>
          <a:prstGeom prst="rect">
            <a:avLst/>
          </a:prstGeom>
        </p:spPr>
        <p:txBody>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r>
              <a:rPr lang="en-GB" sz="1800">
                <a:solidFill>
                  <a:srgbClr val="1F355E"/>
                </a:solidFill>
                <a:latin typeface="Arial Black" panose="020B0A04020102020204" pitchFamily="34" charset="0"/>
              </a:rPr>
              <a:t>Digitally Enabling The One Bay Way</a:t>
            </a:r>
          </a:p>
        </p:txBody>
      </p:sp>
      <p:grpSp>
        <p:nvGrpSpPr>
          <p:cNvPr id="35" name="Group 34">
            <a:extLst>
              <a:ext uri="{FF2B5EF4-FFF2-40B4-BE49-F238E27FC236}">
                <a16:creationId xmlns:a16="http://schemas.microsoft.com/office/drawing/2014/main" id="{3BB4676C-37E2-E16B-5D50-26DFD4819B3B}"/>
              </a:ext>
            </a:extLst>
          </p:cNvPr>
          <p:cNvGrpSpPr/>
          <p:nvPr/>
        </p:nvGrpSpPr>
        <p:grpSpPr>
          <a:xfrm>
            <a:off x="-1" y="-5787"/>
            <a:ext cx="9143998" cy="165595"/>
            <a:chOff x="374266" y="2474302"/>
            <a:chExt cx="13719657" cy="820603"/>
          </a:xfrm>
        </p:grpSpPr>
        <p:sp>
          <p:nvSpPr>
            <p:cNvPr id="23" name="Arrow: Pentagon 22">
              <a:extLst>
                <a:ext uri="{FF2B5EF4-FFF2-40B4-BE49-F238E27FC236}">
                  <a16:creationId xmlns:a16="http://schemas.microsoft.com/office/drawing/2014/main" id="{03C2E66A-D718-BCBF-B027-FCAD72D22D6D}"/>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25" name="Arrow: Chevron 24">
              <a:extLst>
                <a:ext uri="{FF2B5EF4-FFF2-40B4-BE49-F238E27FC236}">
                  <a16:creationId xmlns:a16="http://schemas.microsoft.com/office/drawing/2014/main" id="{7D438CA6-8B2B-237E-BEFB-78651DEFBA12}"/>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29" name="Arrow: Chevron 28">
              <a:extLst>
                <a:ext uri="{FF2B5EF4-FFF2-40B4-BE49-F238E27FC236}">
                  <a16:creationId xmlns:a16="http://schemas.microsoft.com/office/drawing/2014/main" id="{2DD71318-C9EB-96F0-DA0F-2923847E2583}"/>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32" name="Arrow: Chevron 31">
              <a:extLst>
                <a:ext uri="{FF2B5EF4-FFF2-40B4-BE49-F238E27FC236}">
                  <a16:creationId xmlns:a16="http://schemas.microsoft.com/office/drawing/2014/main" id="{3E9303E9-B9E5-D084-84DB-085F9727F140}"/>
                </a:ext>
              </a:extLst>
            </p:cNvPr>
            <p:cNvSpPr/>
            <p:nvPr/>
          </p:nvSpPr>
          <p:spPr>
            <a:xfrm>
              <a:off x="7090464" y="2474302"/>
              <a:ext cx="2697135" cy="820603"/>
            </a:xfrm>
            <a:prstGeom prst="chevron">
              <a:avLst/>
            </a:prstGeom>
            <a:solidFill>
              <a:schemeClr val="accent6"/>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33" name="Arrow: Chevron 32">
              <a:extLst>
                <a:ext uri="{FF2B5EF4-FFF2-40B4-BE49-F238E27FC236}">
                  <a16:creationId xmlns:a16="http://schemas.microsoft.com/office/drawing/2014/main" id="{09D5899F-0C16-9C62-9976-600F23D302F4}"/>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The Digital Enablers</a:t>
              </a:r>
              <a:endParaRPr lang="en-GB" sz="800" b="0" kern="1200">
                <a:latin typeface="Arial" panose="020B0604020202020204" pitchFamily="34" charset="0"/>
                <a:cs typeface="Arial" panose="020B0604020202020204" pitchFamily="34" charset="0"/>
              </a:endParaRPr>
            </a:p>
          </p:txBody>
        </p:sp>
        <p:sp>
          <p:nvSpPr>
            <p:cNvPr id="34" name="Arrow: Chevron 33">
              <a:extLst>
                <a:ext uri="{FF2B5EF4-FFF2-40B4-BE49-F238E27FC236}">
                  <a16:creationId xmlns:a16="http://schemas.microsoft.com/office/drawing/2014/main" id="{9075B69F-746A-166C-C979-71CC7E7962A7}"/>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p>
          </p:txBody>
        </p:sp>
      </p:grpSp>
    </p:spTree>
    <p:extLst>
      <p:ext uri="{BB962C8B-B14F-4D97-AF65-F5344CB8AC3E}">
        <p14:creationId xmlns:p14="http://schemas.microsoft.com/office/powerpoint/2010/main" val="232794857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725CBB-E006-EDCF-14B2-14C2B0A49CD0}"/>
            </a:ext>
          </a:extLst>
        </p:cNvPr>
        <p:cNvGrpSpPr/>
        <p:nvPr/>
      </p:nvGrpSpPr>
      <p:grpSpPr>
        <a:xfrm>
          <a:off x="0" y="0"/>
          <a:ext cx="0" cy="0"/>
          <a:chOff x="0" y="0"/>
          <a:chExt cx="0" cy="0"/>
        </a:xfrm>
      </p:grpSpPr>
      <p:pic>
        <p:nvPicPr>
          <p:cNvPr id="67" name="Picture 66">
            <a:extLst>
              <a:ext uri="{FF2B5EF4-FFF2-40B4-BE49-F238E27FC236}">
                <a16:creationId xmlns:a16="http://schemas.microsoft.com/office/drawing/2014/main" id="{12BB625B-CECA-1AF0-BB56-958A054D871C}"/>
              </a:ext>
            </a:extLst>
          </p:cNvPr>
          <p:cNvPicPr>
            <a:picLocks noChangeAspect="1"/>
          </p:cNvPicPr>
          <p:nvPr/>
        </p:nvPicPr>
        <p:blipFill rotWithShape="1">
          <a:blip r:embed="rId3"/>
          <a:srcRect l="6854" t="2216"/>
          <a:stretch/>
        </p:blipFill>
        <p:spPr>
          <a:xfrm flipH="1">
            <a:off x="3912498" y="1110690"/>
            <a:ext cx="5083460" cy="3324509"/>
          </a:xfrm>
          <a:prstGeom prst="rect">
            <a:avLst/>
          </a:prstGeom>
          <a:ln>
            <a:noFill/>
          </a:ln>
        </p:spPr>
      </p:pic>
      <p:sp>
        <p:nvSpPr>
          <p:cNvPr id="3" name="Rectangle 2">
            <a:extLst>
              <a:ext uri="{FF2B5EF4-FFF2-40B4-BE49-F238E27FC236}">
                <a16:creationId xmlns:a16="http://schemas.microsoft.com/office/drawing/2014/main" id="{DAB6177C-0D53-A37C-715A-9333C7953E92}"/>
              </a:ext>
            </a:extLst>
          </p:cNvPr>
          <p:cNvSpPr/>
          <p:nvPr/>
        </p:nvSpPr>
        <p:spPr>
          <a:xfrm>
            <a:off x="142875" y="1110690"/>
            <a:ext cx="6131007" cy="3324509"/>
          </a:xfrm>
          <a:prstGeom prst="rect">
            <a:avLst/>
          </a:prstGeom>
          <a:solidFill>
            <a:schemeClr val="bg1"/>
          </a:solidFill>
          <a:ln w="12700" cap="flat">
            <a:solidFill>
              <a:srgbClr val="7030A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50" indent="-171450" algn="l" defTabSz="825500">
              <a:buFont typeface="Arial" panose="020B0604020202020204" pitchFamily="34" charset="0"/>
              <a:buChar char="•"/>
            </a:pPr>
            <a:r>
              <a:rPr lang="en-GB" sz="1050" b="0">
                <a:solidFill>
                  <a:srgbClr val="1F355E"/>
                </a:solidFill>
                <a:latin typeface="Arial" panose="020B0604020202020204" pitchFamily="34" charset="0"/>
                <a:ea typeface="+mn-ea"/>
                <a:cs typeface="Arial" panose="020B0604020202020204" pitchFamily="34" charset="0"/>
              </a:rPr>
              <a:t>Delivering this strategy requires a fundamental shift in ways of working, with digital no longer just the work of the Digital Services team, but the responsibility of the whole organisation with service-led transformation the key driver for realising improved outcomes for the people of Swansea Bay. </a:t>
            </a:r>
            <a:br>
              <a:rPr lang="en-GB" sz="1050" b="0">
                <a:solidFill>
                  <a:srgbClr val="1F355E"/>
                </a:solidFill>
                <a:latin typeface="Arial" panose="020B0604020202020204" pitchFamily="34" charset="0"/>
                <a:ea typeface="+mn-ea"/>
                <a:cs typeface="Arial" panose="020B0604020202020204" pitchFamily="34" charset="0"/>
              </a:rPr>
            </a:br>
            <a:endParaRPr lang="en-GB" sz="1050" b="0">
              <a:solidFill>
                <a:srgbClr val="1F355E"/>
              </a:solidFill>
              <a:latin typeface="Arial" panose="020B0604020202020204" pitchFamily="34" charset="0"/>
              <a:ea typeface="+mn-ea"/>
              <a:cs typeface="Arial" panose="020B0604020202020204" pitchFamily="34" charset="0"/>
            </a:endParaRPr>
          </a:p>
          <a:p>
            <a:pPr marL="171450" indent="-171450" algn="l" defTabSz="825500">
              <a:buFont typeface="Arial" panose="020B0604020202020204" pitchFamily="34" charset="0"/>
              <a:buChar char="•"/>
            </a:pPr>
            <a:r>
              <a:rPr lang="en-GB" sz="1050" b="0">
                <a:solidFill>
                  <a:srgbClr val="1F355E"/>
                </a:solidFill>
                <a:latin typeface="Arial" panose="020B0604020202020204" pitchFamily="34" charset="0"/>
                <a:ea typeface="+mn-ea"/>
                <a:cs typeface="Arial" panose="020B0604020202020204" pitchFamily="34" charset="0"/>
              </a:rPr>
              <a:t>To support this, we will need much greater clarity on roles and responsibilities across digital and non-digital teams and to ensure that our organisational structure doesn’t encourage siloed working or the creation of digital solutions that only support one part of the system. </a:t>
            </a:r>
            <a:br>
              <a:rPr lang="en-GB" sz="1050" b="0">
                <a:solidFill>
                  <a:srgbClr val="1F355E"/>
                </a:solidFill>
                <a:latin typeface="Arial" panose="020B0604020202020204" pitchFamily="34" charset="0"/>
                <a:ea typeface="+mn-ea"/>
                <a:cs typeface="Arial" panose="020B0604020202020204" pitchFamily="34" charset="0"/>
              </a:rPr>
            </a:br>
            <a:endParaRPr lang="en-GB" sz="1050" b="0">
              <a:solidFill>
                <a:srgbClr val="1F355E"/>
              </a:solidFill>
              <a:latin typeface="Arial" panose="020B0604020202020204" pitchFamily="34" charset="0"/>
              <a:ea typeface="+mn-ea"/>
              <a:cs typeface="Arial" panose="020B0604020202020204" pitchFamily="34" charset="0"/>
            </a:endParaRPr>
          </a:p>
          <a:p>
            <a:pPr marL="171450" indent="-171450" algn="l" defTabSz="825500">
              <a:buFont typeface="Arial" panose="020B0604020202020204" pitchFamily="34" charset="0"/>
              <a:buChar char="•"/>
            </a:pPr>
            <a:r>
              <a:rPr lang="en-GB" sz="1050" b="0">
                <a:solidFill>
                  <a:srgbClr val="1F355E"/>
                </a:solidFill>
                <a:latin typeface="Arial" panose="020B0604020202020204" pitchFamily="34" charset="0"/>
                <a:ea typeface="+mn-ea"/>
                <a:cs typeface="Arial" panose="020B0604020202020204" pitchFamily="34" charset="0"/>
              </a:rPr>
              <a:t>The people in the Digital Services team are a huge asset to our organisation. However, there is currently a tendency for them to take on too much as they try to fight every fire rather than being able to focus on the work that will most benefit the system overall. The result is that our digital people often struggle with work-life balance and are not being stretched to work on projects that make full use of their skills and expertise. This strategy can support SBU to deliver impactful digital transformation sustainably whilst looking after, and making best use of, our digital people. </a:t>
            </a:r>
            <a:br>
              <a:rPr lang="en-GB" sz="1050" b="0">
                <a:solidFill>
                  <a:srgbClr val="1F355E"/>
                </a:solidFill>
                <a:latin typeface="Arial" panose="020B0604020202020204" pitchFamily="34" charset="0"/>
                <a:ea typeface="+mn-ea"/>
                <a:cs typeface="Arial" panose="020B0604020202020204" pitchFamily="34" charset="0"/>
              </a:rPr>
            </a:br>
            <a:endParaRPr lang="en-GB" sz="1050" b="0">
              <a:solidFill>
                <a:srgbClr val="1F355E"/>
              </a:solidFill>
              <a:latin typeface="Arial" panose="020B0604020202020204" pitchFamily="34" charset="0"/>
              <a:ea typeface="+mn-ea"/>
              <a:cs typeface="Arial" panose="020B0604020202020204" pitchFamily="34" charset="0"/>
            </a:endParaRPr>
          </a:p>
          <a:p>
            <a:pPr marL="171450" indent="-171450" algn="l" defTabSz="825500">
              <a:buFont typeface="Arial" panose="020B0604020202020204" pitchFamily="34" charset="0"/>
              <a:buChar char="•"/>
            </a:pPr>
            <a:r>
              <a:rPr lang="en-GB" sz="1050" b="0">
                <a:solidFill>
                  <a:srgbClr val="1F355E"/>
                </a:solidFill>
                <a:latin typeface="Arial" panose="020B0604020202020204" pitchFamily="34" charset="0"/>
                <a:ea typeface="+mn-ea"/>
                <a:cs typeface="Arial" panose="020B0604020202020204" pitchFamily="34" charset="0"/>
              </a:rPr>
              <a:t>Through the extensive engagement undertaken for this strategy, feedback consistently highlighted  an EPR model and the capability to do advanced, predictive data analytics as the key priorities most important to our teams. Delivering these priorities together will require some tough decisions with Digital Services teams being more discerning about what they say “yes” to and stopping projects that aren’t either business critical or focussed on achieving the future vision.</a:t>
            </a:r>
          </a:p>
        </p:txBody>
      </p:sp>
      <p:sp>
        <p:nvSpPr>
          <p:cNvPr id="4" name="Rectangle: Rounded Corners 3">
            <a:extLst>
              <a:ext uri="{FF2B5EF4-FFF2-40B4-BE49-F238E27FC236}">
                <a16:creationId xmlns:a16="http://schemas.microsoft.com/office/drawing/2014/main" id="{8D724BE8-0F57-FEB8-1A00-F2D48C67C906}"/>
              </a:ext>
            </a:extLst>
          </p:cNvPr>
          <p:cNvSpPr/>
          <p:nvPr/>
        </p:nvSpPr>
        <p:spPr>
          <a:xfrm>
            <a:off x="142875" y="580907"/>
            <a:ext cx="6131007" cy="423548"/>
          </a:xfrm>
          <a:prstGeom prst="round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lIns="27000" tIns="27000" rIns="27000" bIns="2700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b="0" kern="1200">
                <a:solidFill>
                  <a:prstClr val="white"/>
                </a:solidFill>
                <a:latin typeface="Arial Black" panose="020B0A04020102020204" pitchFamily="34" charset="0"/>
              </a:rPr>
              <a:t>Organisational functions are critical to Digitally Enabling The One Bay Way </a:t>
            </a:r>
            <a:r>
              <a:rPr kumimoji="0" lang="en-GB" sz="1200" b="0" i="0" u="none" kern="1200" cap="none" spc="0" normalizeH="0" baseline="0" noProof="0">
                <a:ln>
                  <a:noFill/>
                </a:ln>
                <a:solidFill>
                  <a:prstClr val="white"/>
                </a:solidFill>
                <a:effectLst/>
                <a:uLnTx/>
                <a:uFillTx/>
                <a:latin typeface="Arial Black" panose="020B0A04020102020204" pitchFamily="34" charset="0"/>
                <a:sym typeface="Helvetica Neue"/>
              </a:rPr>
              <a:t>succeeding</a:t>
            </a:r>
          </a:p>
        </p:txBody>
      </p:sp>
      <p:sp>
        <p:nvSpPr>
          <p:cNvPr id="5" name="Title 1">
            <a:extLst>
              <a:ext uri="{FF2B5EF4-FFF2-40B4-BE49-F238E27FC236}">
                <a16:creationId xmlns:a16="http://schemas.microsoft.com/office/drawing/2014/main" id="{5AD95E17-72B0-251B-BE94-C257C3E26D87}"/>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1700">
                <a:solidFill>
                  <a:srgbClr val="1F355E"/>
                </a:solidFill>
                <a:latin typeface="Arial Black" panose="020B0A04020102020204" pitchFamily="34" charset="0"/>
              </a:rPr>
              <a:t>Adapting as an organisation to support these measures of success</a:t>
            </a:r>
          </a:p>
        </p:txBody>
      </p:sp>
      <p:sp>
        <p:nvSpPr>
          <p:cNvPr id="2" name="Footer Placeholder 3">
            <a:extLst>
              <a:ext uri="{FF2B5EF4-FFF2-40B4-BE49-F238E27FC236}">
                <a16:creationId xmlns:a16="http://schemas.microsoft.com/office/drawing/2014/main" id="{64E043C2-FE1D-5770-AD9F-6CF07472713E}"/>
              </a:ext>
            </a:extLst>
          </p:cNvPr>
          <p:cNvSpPr txBox="1">
            <a:spLocks/>
          </p:cNvSpPr>
          <p:nvPr/>
        </p:nvSpPr>
        <p:spPr>
          <a:xfrm>
            <a:off x="1770124" y="4667471"/>
            <a:ext cx="5039902" cy="332455"/>
          </a:xfrm>
          <a:prstGeom prst="rect">
            <a:avLst/>
          </a:prstGeom>
        </p:spPr>
        <p:txBody>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r>
              <a:rPr lang="en-GB" sz="1800">
                <a:solidFill>
                  <a:srgbClr val="1F355E"/>
                </a:solidFill>
                <a:latin typeface="Arial Black" panose="020B0A04020102020204" pitchFamily="34" charset="0"/>
              </a:rPr>
              <a:t>Digitally Enabling The One Bay Way</a:t>
            </a:r>
          </a:p>
        </p:txBody>
      </p:sp>
      <p:grpSp>
        <p:nvGrpSpPr>
          <p:cNvPr id="13" name="Group 12">
            <a:extLst>
              <a:ext uri="{FF2B5EF4-FFF2-40B4-BE49-F238E27FC236}">
                <a16:creationId xmlns:a16="http://schemas.microsoft.com/office/drawing/2014/main" id="{C440199D-484B-3951-03F1-CFAF3CE28F63}"/>
              </a:ext>
            </a:extLst>
          </p:cNvPr>
          <p:cNvGrpSpPr/>
          <p:nvPr/>
        </p:nvGrpSpPr>
        <p:grpSpPr>
          <a:xfrm>
            <a:off x="-1" y="-5787"/>
            <a:ext cx="9143998" cy="165595"/>
            <a:chOff x="374266" y="2474302"/>
            <a:chExt cx="13719657" cy="820603"/>
          </a:xfrm>
        </p:grpSpPr>
        <p:sp>
          <p:nvSpPr>
            <p:cNvPr id="7" name="Arrow: Pentagon 6">
              <a:extLst>
                <a:ext uri="{FF2B5EF4-FFF2-40B4-BE49-F238E27FC236}">
                  <a16:creationId xmlns:a16="http://schemas.microsoft.com/office/drawing/2014/main" id="{A34FACA8-C8DC-738C-915A-CDEB33F3856A}"/>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8" name="Arrow: Chevron 7">
              <a:extLst>
                <a:ext uri="{FF2B5EF4-FFF2-40B4-BE49-F238E27FC236}">
                  <a16:creationId xmlns:a16="http://schemas.microsoft.com/office/drawing/2014/main" id="{3D9DCA0C-842C-DC94-BC24-248A87886DFD}"/>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9" name="Arrow: Chevron 8">
              <a:extLst>
                <a:ext uri="{FF2B5EF4-FFF2-40B4-BE49-F238E27FC236}">
                  <a16:creationId xmlns:a16="http://schemas.microsoft.com/office/drawing/2014/main" id="{4E724766-912D-16C6-3FEF-4E086F2B1EB7}"/>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10" name="Arrow: Chevron 9">
              <a:extLst>
                <a:ext uri="{FF2B5EF4-FFF2-40B4-BE49-F238E27FC236}">
                  <a16:creationId xmlns:a16="http://schemas.microsoft.com/office/drawing/2014/main" id="{E918F8D2-C563-2F81-5858-52CD835B4510}"/>
                </a:ext>
              </a:extLst>
            </p:cNvPr>
            <p:cNvSpPr/>
            <p:nvPr/>
          </p:nvSpPr>
          <p:spPr>
            <a:xfrm>
              <a:off x="7090464" y="2474302"/>
              <a:ext cx="2697135" cy="820603"/>
            </a:xfrm>
            <a:prstGeom prst="chevron">
              <a:avLst/>
            </a:prstGeom>
            <a:solidFill>
              <a:schemeClr val="accent6"/>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11" name="Arrow: Chevron 10">
              <a:extLst>
                <a:ext uri="{FF2B5EF4-FFF2-40B4-BE49-F238E27FC236}">
                  <a16:creationId xmlns:a16="http://schemas.microsoft.com/office/drawing/2014/main" id="{CD05E94D-738D-55B3-9474-B0EF36FF5F3A}"/>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The Digital Enablers</a:t>
              </a:r>
              <a:endParaRPr lang="en-GB" sz="800" b="0" kern="1200">
                <a:latin typeface="Arial" panose="020B0604020202020204" pitchFamily="34" charset="0"/>
                <a:cs typeface="Arial" panose="020B0604020202020204" pitchFamily="34" charset="0"/>
              </a:endParaRPr>
            </a:p>
          </p:txBody>
        </p:sp>
        <p:sp>
          <p:nvSpPr>
            <p:cNvPr id="12" name="Arrow: Chevron 11">
              <a:extLst>
                <a:ext uri="{FF2B5EF4-FFF2-40B4-BE49-F238E27FC236}">
                  <a16:creationId xmlns:a16="http://schemas.microsoft.com/office/drawing/2014/main" id="{F5E32A9A-2E70-CD5D-7B43-CA85335F8FA7}"/>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p>
          </p:txBody>
        </p:sp>
      </p:grpSp>
    </p:spTree>
    <p:extLst>
      <p:ext uri="{BB962C8B-B14F-4D97-AF65-F5344CB8AC3E}">
        <p14:creationId xmlns:p14="http://schemas.microsoft.com/office/powerpoint/2010/main" val="2826769089"/>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7A701B-9149-E03D-7CE5-20E813CEAC7E}"/>
            </a:ext>
          </a:extLst>
        </p:cNvPr>
        <p:cNvGrpSpPr/>
        <p:nvPr/>
      </p:nvGrpSpPr>
      <p:grpSpPr>
        <a:xfrm>
          <a:off x="0" y="0"/>
          <a:ext cx="0" cy="0"/>
          <a:chOff x="0" y="0"/>
          <a:chExt cx="0" cy="0"/>
        </a:xfrm>
      </p:grpSpPr>
      <p:sp>
        <p:nvSpPr>
          <p:cNvPr id="9" name="Rectangle 8">
            <a:extLst>
              <a:ext uri="{FF2B5EF4-FFF2-40B4-BE49-F238E27FC236}">
                <a16:creationId xmlns:a16="http://schemas.microsoft.com/office/drawing/2014/main" id="{5A1B4F24-D84F-D1A9-D8A2-597A242010CB}"/>
              </a:ext>
            </a:extLst>
          </p:cNvPr>
          <p:cNvSpPr/>
          <p:nvPr/>
        </p:nvSpPr>
        <p:spPr>
          <a:xfrm>
            <a:off x="1058779" y="617075"/>
            <a:ext cx="2329314" cy="304471"/>
          </a:xfrm>
          <a:prstGeom prst="rect">
            <a:avLst/>
          </a:prstGeom>
          <a:solidFill>
            <a:srgbClr val="7030A0"/>
          </a:solidFill>
          <a:ln w="12700" cap="flat">
            <a:solidFill>
              <a:srgbClr val="7030A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1200" i="0" u="none" strike="noStrike" cap="none" spc="0" normalizeH="0" baseline="0">
                <a:ln>
                  <a:noFill/>
                </a:ln>
                <a:solidFill>
                  <a:schemeClr val="bg1"/>
                </a:solidFill>
                <a:effectLst/>
                <a:uFillTx/>
                <a:latin typeface="Arial Black" panose="020B0A04020102020204" pitchFamily="34" charset="0"/>
                <a:ea typeface="+mn-ea"/>
                <a:cs typeface="+mn-cs"/>
                <a:sym typeface="Helvetica Neue Medium"/>
              </a:rPr>
              <a:t>Obstacles</a:t>
            </a:r>
            <a:endParaRPr kumimoji="0" lang="en-GB" sz="1200" i="0" u="none" strike="noStrike" cap="none" spc="0" normalizeH="0" baseline="0">
              <a:ln>
                <a:noFill/>
              </a:ln>
              <a:solidFill>
                <a:schemeClr val="bg1"/>
              </a:solidFill>
              <a:effectLst/>
              <a:uFillTx/>
              <a:latin typeface="Arial Black" panose="020B0A04020102020204" pitchFamily="34" charset="0"/>
              <a:ea typeface="+mn-ea"/>
              <a:cs typeface="+mn-cs"/>
              <a:sym typeface="Helvetica Neue Medium"/>
            </a:endParaRPr>
          </a:p>
        </p:txBody>
      </p:sp>
      <p:sp>
        <p:nvSpPr>
          <p:cNvPr id="10" name="Rectangle 9">
            <a:extLst>
              <a:ext uri="{FF2B5EF4-FFF2-40B4-BE49-F238E27FC236}">
                <a16:creationId xmlns:a16="http://schemas.microsoft.com/office/drawing/2014/main" id="{B2020BC7-8C16-5DFE-F905-EA8D42E73622}"/>
              </a:ext>
            </a:extLst>
          </p:cNvPr>
          <p:cNvSpPr/>
          <p:nvPr/>
        </p:nvSpPr>
        <p:spPr>
          <a:xfrm>
            <a:off x="5782169" y="617075"/>
            <a:ext cx="2197174" cy="304471"/>
          </a:xfrm>
          <a:prstGeom prst="rect">
            <a:avLst/>
          </a:prstGeom>
          <a:solidFill>
            <a:srgbClr val="7030A0"/>
          </a:solidFill>
          <a:ln w="12700" cap="flat">
            <a:solidFill>
              <a:srgbClr val="7030A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1200">
                <a:solidFill>
                  <a:schemeClr val="bg1"/>
                </a:solidFill>
                <a:latin typeface="Arial Black" panose="020B0A04020102020204" pitchFamily="34" charset="0"/>
                <a:ea typeface="+mn-ea"/>
                <a:cs typeface="+mn-cs"/>
                <a:sym typeface="Helvetica Neue Medium"/>
              </a:rPr>
              <a:t>Our Solutions Checklist  </a:t>
            </a:r>
            <a:endParaRPr kumimoji="0" lang="en-GB" sz="1200" i="0" u="none" strike="noStrike" cap="none" spc="0" normalizeH="0" baseline="0">
              <a:ln>
                <a:noFill/>
              </a:ln>
              <a:solidFill>
                <a:schemeClr val="bg1"/>
              </a:solidFill>
              <a:effectLst/>
              <a:uFillTx/>
              <a:latin typeface="Arial Black" panose="020B0A04020102020204" pitchFamily="34" charset="0"/>
              <a:ea typeface="+mn-ea"/>
              <a:cs typeface="+mn-cs"/>
              <a:sym typeface="Helvetica Neue Medium"/>
            </a:endParaRPr>
          </a:p>
        </p:txBody>
      </p:sp>
      <p:grpSp>
        <p:nvGrpSpPr>
          <p:cNvPr id="17" name="Group 16">
            <a:extLst>
              <a:ext uri="{FF2B5EF4-FFF2-40B4-BE49-F238E27FC236}">
                <a16:creationId xmlns:a16="http://schemas.microsoft.com/office/drawing/2014/main" id="{F974F80C-775D-CF18-42C6-05F51D3BF2B8}"/>
              </a:ext>
            </a:extLst>
          </p:cNvPr>
          <p:cNvGrpSpPr/>
          <p:nvPr/>
        </p:nvGrpSpPr>
        <p:grpSpPr>
          <a:xfrm>
            <a:off x="4605382" y="1208224"/>
            <a:ext cx="260350" cy="287781"/>
            <a:chOff x="4572000" y="952500"/>
            <a:chExt cx="260350" cy="247650"/>
          </a:xfrm>
          <a:solidFill>
            <a:srgbClr val="7030A0"/>
          </a:solidFill>
        </p:grpSpPr>
        <p:sp>
          <p:nvSpPr>
            <p:cNvPr id="15" name="Oval 14">
              <a:extLst>
                <a:ext uri="{FF2B5EF4-FFF2-40B4-BE49-F238E27FC236}">
                  <a16:creationId xmlns:a16="http://schemas.microsoft.com/office/drawing/2014/main" id="{BFB93DE9-8C80-696A-F239-52C7DD0D509C}"/>
                </a:ext>
              </a:extLst>
            </p:cNvPr>
            <p:cNvSpPr/>
            <p:nvPr/>
          </p:nvSpPr>
          <p:spPr>
            <a:xfrm>
              <a:off x="4572000" y="952500"/>
              <a:ext cx="260350" cy="247650"/>
            </a:xfrm>
            <a:prstGeom prst="ellipse">
              <a:avLst/>
            </a:prstGeom>
            <a:grpFill/>
            <a:ln w="12700" cap="flat">
              <a:solidFill>
                <a:srgbClr val="7030A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pic>
          <p:nvPicPr>
            <p:cNvPr id="13" name="Graphic 12" descr="Checkmark with solid fill">
              <a:extLst>
                <a:ext uri="{FF2B5EF4-FFF2-40B4-BE49-F238E27FC236}">
                  <a16:creationId xmlns:a16="http://schemas.microsoft.com/office/drawing/2014/main" id="{C436A32A-6DDD-6FFE-4150-9EFADEB4E67F}"/>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635501" y="1008058"/>
              <a:ext cx="136524" cy="136524"/>
            </a:xfrm>
            <a:prstGeom prst="rect">
              <a:avLst/>
            </a:prstGeom>
          </p:spPr>
        </p:pic>
      </p:grpSp>
      <p:sp>
        <p:nvSpPr>
          <p:cNvPr id="3" name="Rectangle 2">
            <a:extLst>
              <a:ext uri="{FF2B5EF4-FFF2-40B4-BE49-F238E27FC236}">
                <a16:creationId xmlns:a16="http://schemas.microsoft.com/office/drawing/2014/main" id="{080B8331-D663-B995-86AD-F083037640E1}"/>
              </a:ext>
            </a:extLst>
          </p:cNvPr>
          <p:cNvSpPr/>
          <p:nvPr/>
        </p:nvSpPr>
        <p:spPr>
          <a:xfrm>
            <a:off x="449843" y="966648"/>
            <a:ext cx="3596553" cy="576000"/>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0" marR="0" indent="0" algn="l" defTabSz="825500" rtl="0" fontAlgn="auto" latinLnBrk="0" hangingPunct="0">
              <a:lnSpc>
                <a:spcPct val="100000"/>
              </a:lnSpc>
              <a:spcBef>
                <a:spcPts val="0"/>
              </a:spcBef>
              <a:spcAft>
                <a:spcPts val="300"/>
              </a:spcAft>
              <a:buClrTx/>
              <a:buSzTx/>
              <a:buFontTx/>
              <a:buNone/>
              <a:tabLst/>
            </a:pPr>
            <a:r>
              <a:rPr kumimoji="0" lang="en-US" sz="8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Obstacle 1</a:t>
            </a: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The Digital team is already stretched very thin and </a:t>
            </a:r>
            <a:r>
              <a:rPr lang="en-US" sz="800" b="0">
                <a:solidFill>
                  <a:srgbClr val="1F355E"/>
                </a:solidFill>
                <a:latin typeface="Arial" panose="020B0604020202020204" pitchFamily="34" charset="0"/>
                <a:ea typeface="+mn-ea"/>
                <a:cs typeface="Arial" panose="020B0604020202020204" pitchFamily="34" charset="0"/>
                <a:sym typeface="Helvetica Neue Medium"/>
              </a:rPr>
              <a:t>will need to free up some capacity to deliver this work successfully </a:t>
            </a:r>
          </a:p>
        </p:txBody>
      </p:sp>
      <p:sp>
        <p:nvSpPr>
          <p:cNvPr id="4" name="Rectangle 3">
            <a:extLst>
              <a:ext uri="{FF2B5EF4-FFF2-40B4-BE49-F238E27FC236}">
                <a16:creationId xmlns:a16="http://schemas.microsoft.com/office/drawing/2014/main" id="{52D461EE-0E3F-3327-508A-A68F121CD7E4}"/>
              </a:ext>
            </a:extLst>
          </p:cNvPr>
          <p:cNvSpPr/>
          <p:nvPr/>
        </p:nvSpPr>
        <p:spPr>
          <a:xfrm>
            <a:off x="449843" y="1551924"/>
            <a:ext cx="3596553" cy="576000"/>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0" marR="0" indent="0" algn="l" defTabSz="825500" rtl="0" fontAlgn="auto" latinLnBrk="0" hangingPunct="0">
              <a:lnSpc>
                <a:spcPct val="100000"/>
              </a:lnSpc>
              <a:spcBef>
                <a:spcPts val="0"/>
              </a:spcBef>
              <a:spcAft>
                <a:spcPts val="300"/>
              </a:spcAft>
              <a:buClrTx/>
              <a:buSzTx/>
              <a:buFontTx/>
              <a:buNone/>
              <a:tabLst/>
            </a:pPr>
            <a:r>
              <a:rPr lang="en-US" sz="800">
                <a:solidFill>
                  <a:srgbClr val="1F355E"/>
                </a:solidFill>
                <a:latin typeface="Arial" panose="020B0604020202020204" pitchFamily="34" charset="0"/>
                <a:ea typeface="+mn-ea"/>
                <a:cs typeface="Arial" panose="020B0604020202020204" pitchFamily="34" charset="0"/>
                <a:sym typeface="Helvetica Neue Medium"/>
              </a:rPr>
              <a:t>Obstacle 2: </a:t>
            </a:r>
            <a:r>
              <a:rPr lang="en-US" sz="800" b="0">
                <a:solidFill>
                  <a:srgbClr val="1F355E"/>
                </a:solidFill>
                <a:latin typeface="Arial" panose="020B0604020202020204" pitchFamily="34" charset="0"/>
                <a:ea typeface="+mn-ea"/>
                <a:cs typeface="Arial" panose="020B0604020202020204" pitchFamily="34" charset="0"/>
                <a:sym typeface="Helvetica Neue Medium"/>
              </a:rPr>
              <a:t>Continuing to align and partner effectively with national, regional and local initiatives is time consuming </a:t>
            </a:r>
          </a:p>
        </p:txBody>
      </p:sp>
      <p:sp>
        <p:nvSpPr>
          <p:cNvPr id="5" name="Rectangle 4">
            <a:extLst>
              <a:ext uri="{FF2B5EF4-FFF2-40B4-BE49-F238E27FC236}">
                <a16:creationId xmlns:a16="http://schemas.microsoft.com/office/drawing/2014/main" id="{58AAE105-44E3-CBF7-638B-F7E6D3B9C1A8}"/>
              </a:ext>
            </a:extLst>
          </p:cNvPr>
          <p:cNvSpPr/>
          <p:nvPr/>
        </p:nvSpPr>
        <p:spPr>
          <a:xfrm>
            <a:off x="449843" y="2137200"/>
            <a:ext cx="3596553" cy="576000"/>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algn="l" defTabSz="825500">
              <a:spcAft>
                <a:spcPts val="300"/>
              </a:spcAft>
            </a:pPr>
            <a:r>
              <a:rPr lang="en-US" sz="800">
                <a:solidFill>
                  <a:srgbClr val="1F355E"/>
                </a:solidFill>
                <a:latin typeface="Arial" panose="020B0604020202020204" pitchFamily="34" charset="0"/>
                <a:ea typeface="+mn-ea"/>
                <a:cs typeface="Arial" panose="020B0604020202020204" pitchFamily="34" charset="0"/>
                <a:sym typeface="Helvetica Neue Medium"/>
              </a:rPr>
              <a:t>Obstacle 3</a:t>
            </a:r>
            <a:r>
              <a:rPr lang="en-US" sz="800" b="0">
                <a:solidFill>
                  <a:srgbClr val="1F355E"/>
                </a:solidFill>
                <a:latin typeface="Arial" panose="020B0604020202020204" pitchFamily="34" charset="0"/>
                <a:ea typeface="+mn-ea"/>
                <a:cs typeface="Arial" panose="020B0604020202020204" pitchFamily="34" charset="0"/>
                <a:sym typeface="Helvetica Neue Medium"/>
              </a:rPr>
              <a:t>: Securing and maintaining buy-in and commitment from across the whole organisation is challenging however, this is imperative given the prominent role the strategy work needs to play in SBU’s workload for the next decade</a:t>
            </a:r>
          </a:p>
        </p:txBody>
      </p:sp>
      <p:sp>
        <p:nvSpPr>
          <p:cNvPr id="6" name="Rectangle 5">
            <a:extLst>
              <a:ext uri="{FF2B5EF4-FFF2-40B4-BE49-F238E27FC236}">
                <a16:creationId xmlns:a16="http://schemas.microsoft.com/office/drawing/2014/main" id="{E83B8E9F-2232-D48C-EA20-F44EAF4238E9}"/>
              </a:ext>
            </a:extLst>
          </p:cNvPr>
          <p:cNvSpPr/>
          <p:nvPr/>
        </p:nvSpPr>
        <p:spPr>
          <a:xfrm>
            <a:off x="449843" y="2722476"/>
            <a:ext cx="3596553" cy="576000"/>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0" marR="0" indent="0" algn="l" defTabSz="825500" rtl="0" fontAlgn="auto" latinLnBrk="0" hangingPunct="0">
              <a:lnSpc>
                <a:spcPct val="100000"/>
              </a:lnSpc>
              <a:spcBef>
                <a:spcPts val="0"/>
              </a:spcBef>
              <a:spcAft>
                <a:spcPts val="300"/>
              </a:spcAft>
              <a:buClrTx/>
              <a:buSzTx/>
              <a:buFontTx/>
              <a:buNone/>
              <a:tabLst/>
            </a:pPr>
            <a:r>
              <a:rPr lang="en-US" sz="800">
                <a:solidFill>
                  <a:srgbClr val="1F355E"/>
                </a:solidFill>
                <a:latin typeface="Arial" panose="020B0604020202020204" pitchFamily="34" charset="0"/>
                <a:ea typeface="+mn-ea"/>
                <a:cs typeface="Arial" panose="020B0604020202020204" pitchFamily="34" charset="0"/>
                <a:sym typeface="Helvetica Neue Medium"/>
              </a:rPr>
              <a:t>Obstacle 4: </a:t>
            </a:r>
            <a:r>
              <a:rPr lang="en-US" sz="800" b="0">
                <a:solidFill>
                  <a:srgbClr val="1F355E"/>
                </a:solidFill>
                <a:latin typeface="Arial" panose="020B0604020202020204" pitchFamily="34" charset="0"/>
                <a:ea typeface="+mn-ea"/>
                <a:cs typeface="Arial" panose="020B0604020202020204" pitchFamily="34" charset="0"/>
                <a:sym typeface="Helvetica Neue Medium"/>
              </a:rPr>
              <a:t>It can be difficult to establish clear expectations on what’s achievable to what timelines across SBU so that the organisation goes on the journey together  </a:t>
            </a:r>
          </a:p>
        </p:txBody>
      </p:sp>
      <p:sp>
        <p:nvSpPr>
          <p:cNvPr id="8" name="Rectangle 7">
            <a:extLst>
              <a:ext uri="{FF2B5EF4-FFF2-40B4-BE49-F238E27FC236}">
                <a16:creationId xmlns:a16="http://schemas.microsoft.com/office/drawing/2014/main" id="{4067A87F-87E0-6221-02E0-AF9EF7B85BF8}"/>
              </a:ext>
            </a:extLst>
          </p:cNvPr>
          <p:cNvSpPr/>
          <p:nvPr/>
        </p:nvSpPr>
        <p:spPr>
          <a:xfrm>
            <a:off x="449843" y="3307752"/>
            <a:ext cx="3596553" cy="576000"/>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0" marR="0" indent="0" algn="l" defTabSz="825500" rtl="0" fontAlgn="auto" latinLnBrk="0" hangingPunct="0">
              <a:lnSpc>
                <a:spcPct val="100000"/>
              </a:lnSpc>
              <a:spcBef>
                <a:spcPts val="0"/>
              </a:spcBef>
              <a:spcAft>
                <a:spcPts val="300"/>
              </a:spcAft>
              <a:buClrTx/>
              <a:buSzTx/>
              <a:buFontTx/>
              <a:buNone/>
              <a:tabLst/>
            </a:pPr>
            <a:r>
              <a:rPr lang="en-US" sz="800">
                <a:solidFill>
                  <a:srgbClr val="1F355E"/>
                </a:solidFill>
                <a:latin typeface="Arial" panose="020B0604020202020204" pitchFamily="34" charset="0"/>
                <a:ea typeface="+mn-ea"/>
                <a:cs typeface="Arial" panose="020B0604020202020204" pitchFamily="34" charset="0"/>
                <a:sym typeface="Helvetica Neue Medium"/>
              </a:rPr>
              <a:t>Obstacle 5: </a:t>
            </a:r>
            <a:r>
              <a:rPr lang="en-US" sz="800" b="0">
                <a:solidFill>
                  <a:srgbClr val="1F355E"/>
                </a:solidFill>
                <a:latin typeface="Arial" panose="020B0604020202020204" pitchFamily="34" charset="0"/>
                <a:ea typeface="+mn-ea"/>
                <a:cs typeface="Arial" panose="020B0604020202020204" pitchFamily="34" charset="0"/>
                <a:sym typeface="Helvetica Neue Medium"/>
              </a:rPr>
              <a:t>Sometimes siloed management of digital initiatives without a comprehensive overarching digital governance structure and sufficient technical and clinical input, increases the risk of fragmented strategic components</a:t>
            </a:r>
          </a:p>
        </p:txBody>
      </p:sp>
      <p:sp>
        <p:nvSpPr>
          <p:cNvPr id="12" name="Rectangle 11">
            <a:extLst>
              <a:ext uri="{FF2B5EF4-FFF2-40B4-BE49-F238E27FC236}">
                <a16:creationId xmlns:a16="http://schemas.microsoft.com/office/drawing/2014/main" id="{291899CB-FB9D-0B68-CA33-34F09B8ED8EB}"/>
              </a:ext>
            </a:extLst>
          </p:cNvPr>
          <p:cNvSpPr/>
          <p:nvPr/>
        </p:nvSpPr>
        <p:spPr>
          <a:xfrm>
            <a:off x="449843" y="3893030"/>
            <a:ext cx="3596553" cy="576000"/>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GB" sz="8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Obstacle 6: </a:t>
            </a: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Organisational pressures and a historic approach to IT has resulted in </a:t>
            </a:r>
            <a:r>
              <a:rPr lang="en-GB" sz="800" b="0">
                <a:solidFill>
                  <a:srgbClr val="1F355E"/>
                </a:solidFill>
                <a:latin typeface="Arial" panose="020B0604020202020204" pitchFamily="34" charset="0"/>
                <a:ea typeface="+mn-ea"/>
                <a:cs typeface="Arial" panose="020B0604020202020204" pitchFamily="34" charset="0"/>
                <a:sym typeface="Helvetica Neue Medium"/>
              </a:rPr>
              <a:t>D</a:t>
            </a: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igital </a:t>
            </a:r>
            <a:r>
              <a:rPr lang="en-GB" sz="800" b="0">
                <a:solidFill>
                  <a:srgbClr val="1F355E"/>
                </a:solidFill>
                <a:latin typeface="Arial" panose="020B0604020202020204" pitchFamily="34" charset="0"/>
                <a:ea typeface="+mn-ea"/>
                <a:cs typeface="Arial" panose="020B0604020202020204" pitchFamily="34" charset="0"/>
                <a:sym typeface="Helvetica Neue Medium"/>
              </a:rPr>
              <a:t>S</a:t>
            </a: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ervices leading projects and pushing digital initiatives on their own. The organisation must now buy-in to digital as a team sport, each understanding </a:t>
            </a:r>
            <a:r>
              <a:rPr lang="en-GB" sz="800" b="0">
                <a:solidFill>
                  <a:srgbClr val="1F355E"/>
                </a:solidFill>
                <a:latin typeface="Arial" panose="020B0604020202020204" pitchFamily="34" charset="0"/>
                <a:ea typeface="+mn-ea"/>
                <a:cs typeface="Arial" panose="020B0604020202020204" pitchFamily="34" charset="0"/>
                <a:sym typeface="Helvetica Neue Medium"/>
              </a:rPr>
              <a:t>our</a:t>
            </a: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role in delivering the benefits together</a:t>
            </a:r>
          </a:p>
        </p:txBody>
      </p:sp>
      <p:grpSp>
        <p:nvGrpSpPr>
          <p:cNvPr id="29" name="Group 28">
            <a:extLst>
              <a:ext uri="{FF2B5EF4-FFF2-40B4-BE49-F238E27FC236}">
                <a16:creationId xmlns:a16="http://schemas.microsoft.com/office/drawing/2014/main" id="{7AD95C53-31C5-B18C-E7FF-208B4E02DCC4}"/>
              </a:ext>
            </a:extLst>
          </p:cNvPr>
          <p:cNvGrpSpPr/>
          <p:nvPr/>
        </p:nvGrpSpPr>
        <p:grpSpPr>
          <a:xfrm>
            <a:off x="176363" y="1208224"/>
            <a:ext cx="260350" cy="287781"/>
            <a:chOff x="4237623" y="1770368"/>
            <a:chExt cx="260350" cy="247650"/>
          </a:xfrm>
          <a:solidFill>
            <a:srgbClr val="7030A0"/>
          </a:solidFill>
        </p:grpSpPr>
        <p:sp>
          <p:nvSpPr>
            <p:cNvPr id="27" name="Oval 26">
              <a:extLst>
                <a:ext uri="{FF2B5EF4-FFF2-40B4-BE49-F238E27FC236}">
                  <a16:creationId xmlns:a16="http://schemas.microsoft.com/office/drawing/2014/main" id="{F63DD4C2-6975-0D3B-91F7-BF8DAA0FB183}"/>
                </a:ext>
              </a:extLst>
            </p:cNvPr>
            <p:cNvSpPr/>
            <p:nvPr/>
          </p:nvSpPr>
          <p:spPr>
            <a:xfrm>
              <a:off x="4237623" y="1770368"/>
              <a:ext cx="260350" cy="247650"/>
            </a:xfrm>
            <a:prstGeom prst="ellipse">
              <a:avLst/>
            </a:prstGeom>
            <a:grpFill/>
            <a:ln w="12700" cap="flat">
              <a:solidFill>
                <a:srgbClr val="7030A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pic>
          <p:nvPicPr>
            <p:cNvPr id="22" name="Graphic 21" descr="Question mark with solid fill">
              <a:extLst>
                <a:ext uri="{FF2B5EF4-FFF2-40B4-BE49-F238E27FC236}">
                  <a16:creationId xmlns:a16="http://schemas.microsoft.com/office/drawing/2014/main" id="{A987539C-EA15-6816-A05C-4FE1EDB0E913}"/>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291676" y="1818071"/>
              <a:ext cx="152245" cy="152245"/>
            </a:xfrm>
            <a:prstGeom prst="rect">
              <a:avLst/>
            </a:prstGeom>
          </p:spPr>
        </p:pic>
      </p:grpSp>
      <p:grpSp>
        <p:nvGrpSpPr>
          <p:cNvPr id="21" name="Group 20">
            <a:extLst>
              <a:ext uri="{FF2B5EF4-FFF2-40B4-BE49-F238E27FC236}">
                <a16:creationId xmlns:a16="http://schemas.microsoft.com/office/drawing/2014/main" id="{E89B2F7F-764C-61D1-F0C6-3495D3E3C702}"/>
              </a:ext>
            </a:extLst>
          </p:cNvPr>
          <p:cNvGrpSpPr/>
          <p:nvPr/>
        </p:nvGrpSpPr>
        <p:grpSpPr>
          <a:xfrm>
            <a:off x="176363" y="1777731"/>
            <a:ext cx="260350" cy="287781"/>
            <a:chOff x="4237623" y="1770368"/>
            <a:chExt cx="260350" cy="247650"/>
          </a:xfrm>
          <a:solidFill>
            <a:srgbClr val="7030A0"/>
          </a:solidFill>
        </p:grpSpPr>
        <p:sp>
          <p:nvSpPr>
            <p:cNvPr id="26" name="Oval 25">
              <a:extLst>
                <a:ext uri="{FF2B5EF4-FFF2-40B4-BE49-F238E27FC236}">
                  <a16:creationId xmlns:a16="http://schemas.microsoft.com/office/drawing/2014/main" id="{8731569B-A789-AFED-6166-4D0C316FD261}"/>
                </a:ext>
              </a:extLst>
            </p:cNvPr>
            <p:cNvSpPr/>
            <p:nvPr/>
          </p:nvSpPr>
          <p:spPr>
            <a:xfrm>
              <a:off x="4237623" y="1770368"/>
              <a:ext cx="260350" cy="247650"/>
            </a:xfrm>
            <a:prstGeom prst="ellipse">
              <a:avLst/>
            </a:prstGeom>
            <a:grpFill/>
            <a:ln w="12700" cap="flat">
              <a:solidFill>
                <a:srgbClr val="7030A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pic>
          <p:nvPicPr>
            <p:cNvPr id="28" name="Graphic 27" descr="Question mark with solid fill">
              <a:extLst>
                <a:ext uri="{FF2B5EF4-FFF2-40B4-BE49-F238E27FC236}">
                  <a16:creationId xmlns:a16="http://schemas.microsoft.com/office/drawing/2014/main" id="{01E728C9-DC0B-4D42-5945-D33245BD9F42}"/>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291676" y="1818071"/>
              <a:ext cx="152245" cy="152245"/>
            </a:xfrm>
            <a:prstGeom prst="rect">
              <a:avLst/>
            </a:prstGeom>
          </p:spPr>
        </p:pic>
      </p:grpSp>
      <p:grpSp>
        <p:nvGrpSpPr>
          <p:cNvPr id="43" name="Group 42">
            <a:extLst>
              <a:ext uri="{FF2B5EF4-FFF2-40B4-BE49-F238E27FC236}">
                <a16:creationId xmlns:a16="http://schemas.microsoft.com/office/drawing/2014/main" id="{95CAAF7E-218E-10E6-FAE1-7235FB319FFA}"/>
              </a:ext>
            </a:extLst>
          </p:cNvPr>
          <p:cNvGrpSpPr/>
          <p:nvPr/>
        </p:nvGrpSpPr>
        <p:grpSpPr>
          <a:xfrm>
            <a:off x="176363" y="2361463"/>
            <a:ext cx="260350" cy="287781"/>
            <a:chOff x="4237623" y="1770368"/>
            <a:chExt cx="260350" cy="247650"/>
          </a:xfrm>
          <a:solidFill>
            <a:srgbClr val="7030A0"/>
          </a:solidFill>
        </p:grpSpPr>
        <p:sp>
          <p:nvSpPr>
            <p:cNvPr id="44" name="Oval 43">
              <a:extLst>
                <a:ext uri="{FF2B5EF4-FFF2-40B4-BE49-F238E27FC236}">
                  <a16:creationId xmlns:a16="http://schemas.microsoft.com/office/drawing/2014/main" id="{5BB42546-B886-503A-8714-A0D9A75B8A85}"/>
                </a:ext>
              </a:extLst>
            </p:cNvPr>
            <p:cNvSpPr/>
            <p:nvPr/>
          </p:nvSpPr>
          <p:spPr>
            <a:xfrm>
              <a:off x="4237623" y="1770368"/>
              <a:ext cx="260350" cy="247650"/>
            </a:xfrm>
            <a:prstGeom prst="ellipse">
              <a:avLst/>
            </a:prstGeom>
            <a:grpFill/>
            <a:ln w="12700" cap="flat">
              <a:solidFill>
                <a:srgbClr val="7030A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pic>
          <p:nvPicPr>
            <p:cNvPr id="45" name="Graphic 44" descr="Question mark with solid fill">
              <a:extLst>
                <a:ext uri="{FF2B5EF4-FFF2-40B4-BE49-F238E27FC236}">
                  <a16:creationId xmlns:a16="http://schemas.microsoft.com/office/drawing/2014/main" id="{A7E9DBEA-8D78-42D7-5B67-ABC0DCF32F16}"/>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291676" y="1818071"/>
              <a:ext cx="152245" cy="152245"/>
            </a:xfrm>
            <a:prstGeom prst="rect">
              <a:avLst/>
            </a:prstGeom>
          </p:spPr>
        </p:pic>
      </p:grpSp>
      <p:grpSp>
        <p:nvGrpSpPr>
          <p:cNvPr id="46" name="Group 45">
            <a:extLst>
              <a:ext uri="{FF2B5EF4-FFF2-40B4-BE49-F238E27FC236}">
                <a16:creationId xmlns:a16="http://schemas.microsoft.com/office/drawing/2014/main" id="{97808683-47ED-65EA-356D-1ED15499E6EF}"/>
              </a:ext>
            </a:extLst>
          </p:cNvPr>
          <p:cNvGrpSpPr/>
          <p:nvPr/>
        </p:nvGrpSpPr>
        <p:grpSpPr>
          <a:xfrm>
            <a:off x="176363" y="2930970"/>
            <a:ext cx="260350" cy="287781"/>
            <a:chOff x="4237623" y="1770368"/>
            <a:chExt cx="260350" cy="247650"/>
          </a:xfrm>
          <a:solidFill>
            <a:srgbClr val="7030A0"/>
          </a:solidFill>
        </p:grpSpPr>
        <p:sp>
          <p:nvSpPr>
            <p:cNvPr id="47" name="Oval 46">
              <a:extLst>
                <a:ext uri="{FF2B5EF4-FFF2-40B4-BE49-F238E27FC236}">
                  <a16:creationId xmlns:a16="http://schemas.microsoft.com/office/drawing/2014/main" id="{F5567814-CC8B-B46D-E93B-30DDE6B724BF}"/>
                </a:ext>
              </a:extLst>
            </p:cNvPr>
            <p:cNvSpPr/>
            <p:nvPr/>
          </p:nvSpPr>
          <p:spPr>
            <a:xfrm>
              <a:off x="4237623" y="1770368"/>
              <a:ext cx="260350" cy="247650"/>
            </a:xfrm>
            <a:prstGeom prst="ellipse">
              <a:avLst/>
            </a:prstGeom>
            <a:grpFill/>
            <a:ln w="12700" cap="flat">
              <a:solidFill>
                <a:srgbClr val="7030A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pic>
          <p:nvPicPr>
            <p:cNvPr id="48" name="Graphic 47" descr="Question mark with solid fill">
              <a:extLst>
                <a:ext uri="{FF2B5EF4-FFF2-40B4-BE49-F238E27FC236}">
                  <a16:creationId xmlns:a16="http://schemas.microsoft.com/office/drawing/2014/main" id="{9A8ADDFA-757D-D595-D6E0-4185AA1F9259}"/>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291676" y="1818071"/>
              <a:ext cx="152245" cy="152245"/>
            </a:xfrm>
            <a:prstGeom prst="rect">
              <a:avLst/>
            </a:prstGeom>
          </p:spPr>
        </p:pic>
      </p:grpSp>
      <p:grpSp>
        <p:nvGrpSpPr>
          <p:cNvPr id="61" name="Group 60">
            <a:extLst>
              <a:ext uri="{FF2B5EF4-FFF2-40B4-BE49-F238E27FC236}">
                <a16:creationId xmlns:a16="http://schemas.microsoft.com/office/drawing/2014/main" id="{47F5064A-C7E1-574E-DCF4-97004D4D67D1}"/>
              </a:ext>
            </a:extLst>
          </p:cNvPr>
          <p:cNvGrpSpPr/>
          <p:nvPr/>
        </p:nvGrpSpPr>
        <p:grpSpPr>
          <a:xfrm>
            <a:off x="176363" y="3483225"/>
            <a:ext cx="260350" cy="287781"/>
            <a:chOff x="4237623" y="1770368"/>
            <a:chExt cx="260350" cy="247650"/>
          </a:xfrm>
          <a:solidFill>
            <a:srgbClr val="7030A0"/>
          </a:solidFill>
        </p:grpSpPr>
        <p:sp>
          <p:nvSpPr>
            <p:cNvPr id="62" name="Oval 61">
              <a:extLst>
                <a:ext uri="{FF2B5EF4-FFF2-40B4-BE49-F238E27FC236}">
                  <a16:creationId xmlns:a16="http://schemas.microsoft.com/office/drawing/2014/main" id="{1F1EF57C-84AB-036A-DA23-EDEAD04535D9}"/>
                </a:ext>
              </a:extLst>
            </p:cNvPr>
            <p:cNvSpPr/>
            <p:nvPr/>
          </p:nvSpPr>
          <p:spPr>
            <a:xfrm>
              <a:off x="4237623" y="1770368"/>
              <a:ext cx="260350" cy="247650"/>
            </a:xfrm>
            <a:prstGeom prst="ellipse">
              <a:avLst/>
            </a:prstGeom>
            <a:grpFill/>
            <a:ln w="12700" cap="flat">
              <a:solidFill>
                <a:srgbClr val="7030A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pic>
          <p:nvPicPr>
            <p:cNvPr id="63" name="Graphic 62" descr="Question mark with solid fill">
              <a:extLst>
                <a:ext uri="{FF2B5EF4-FFF2-40B4-BE49-F238E27FC236}">
                  <a16:creationId xmlns:a16="http://schemas.microsoft.com/office/drawing/2014/main" id="{1B94E794-F196-FD55-6763-CCA0172D2110}"/>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291676" y="1818071"/>
              <a:ext cx="152245" cy="152245"/>
            </a:xfrm>
            <a:prstGeom prst="rect">
              <a:avLst/>
            </a:prstGeom>
          </p:spPr>
        </p:pic>
      </p:grpSp>
      <p:grpSp>
        <p:nvGrpSpPr>
          <p:cNvPr id="64" name="Group 63">
            <a:extLst>
              <a:ext uri="{FF2B5EF4-FFF2-40B4-BE49-F238E27FC236}">
                <a16:creationId xmlns:a16="http://schemas.microsoft.com/office/drawing/2014/main" id="{B94CBEF5-664B-D11E-1F16-FC92BD3C8103}"/>
              </a:ext>
            </a:extLst>
          </p:cNvPr>
          <p:cNvGrpSpPr/>
          <p:nvPr/>
        </p:nvGrpSpPr>
        <p:grpSpPr>
          <a:xfrm>
            <a:off x="176363" y="4021389"/>
            <a:ext cx="260350" cy="287781"/>
            <a:chOff x="4237623" y="1770368"/>
            <a:chExt cx="260350" cy="247650"/>
          </a:xfrm>
          <a:solidFill>
            <a:srgbClr val="7030A0"/>
          </a:solidFill>
        </p:grpSpPr>
        <p:sp>
          <p:nvSpPr>
            <p:cNvPr id="65" name="Oval 64">
              <a:extLst>
                <a:ext uri="{FF2B5EF4-FFF2-40B4-BE49-F238E27FC236}">
                  <a16:creationId xmlns:a16="http://schemas.microsoft.com/office/drawing/2014/main" id="{D2793179-1D28-050A-2A94-745261C7EB79}"/>
                </a:ext>
              </a:extLst>
            </p:cNvPr>
            <p:cNvSpPr/>
            <p:nvPr/>
          </p:nvSpPr>
          <p:spPr>
            <a:xfrm>
              <a:off x="4237623" y="1770368"/>
              <a:ext cx="260350" cy="247650"/>
            </a:xfrm>
            <a:prstGeom prst="ellipse">
              <a:avLst/>
            </a:prstGeom>
            <a:grpFill/>
            <a:ln w="12700" cap="flat">
              <a:solidFill>
                <a:srgbClr val="7030A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pic>
          <p:nvPicPr>
            <p:cNvPr id="66" name="Graphic 65" descr="Question mark with solid fill">
              <a:extLst>
                <a:ext uri="{FF2B5EF4-FFF2-40B4-BE49-F238E27FC236}">
                  <a16:creationId xmlns:a16="http://schemas.microsoft.com/office/drawing/2014/main" id="{ED0FFD2A-92A2-55AE-1727-B340271B6CA3}"/>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291676" y="1818071"/>
              <a:ext cx="152245" cy="152245"/>
            </a:xfrm>
            <a:prstGeom prst="rect">
              <a:avLst/>
            </a:prstGeom>
          </p:spPr>
        </p:pic>
      </p:grpSp>
      <p:sp>
        <p:nvSpPr>
          <p:cNvPr id="70" name="Rectangle 69">
            <a:extLst>
              <a:ext uri="{FF2B5EF4-FFF2-40B4-BE49-F238E27FC236}">
                <a16:creationId xmlns:a16="http://schemas.microsoft.com/office/drawing/2014/main" id="{4050A14B-1C21-6F4C-DEE4-9066C2DBE992}"/>
              </a:ext>
            </a:extLst>
          </p:cNvPr>
          <p:cNvSpPr/>
          <p:nvPr/>
        </p:nvSpPr>
        <p:spPr>
          <a:xfrm>
            <a:off x="4929233" y="966647"/>
            <a:ext cx="4071892" cy="576000"/>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0" marR="0" indent="0" algn="l" defTabSz="825500" rtl="0" fontAlgn="auto" latinLnBrk="0" hangingPunct="0">
              <a:lnSpc>
                <a:spcPct val="100000"/>
              </a:lnSpc>
              <a:spcBef>
                <a:spcPts val="0"/>
              </a:spcBef>
              <a:spcAft>
                <a:spcPts val="300"/>
              </a:spcAft>
              <a:buClrTx/>
              <a:buSzTx/>
              <a:buFontTx/>
              <a:buNone/>
              <a:tabLst/>
            </a:pPr>
            <a:r>
              <a:rPr kumimoji="0" lang="en-US" sz="8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Solution 1: </a:t>
            </a: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The digital team must </a:t>
            </a:r>
            <a:r>
              <a:rPr lang="en-US" sz="800" b="0">
                <a:solidFill>
                  <a:srgbClr val="1F355E"/>
                </a:solidFill>
                <a:latin typeface="Arial" panose="020B0604020202020204" pitchFamily="34" charset="0"/>
                <a:ea typeface="+mn-ea"/>
                <a:cs typeface="Arial" panose="020B0604020202020204" pitchFamily="34" charset="0"/>
                <a:sym typeface="Helvetica Neue Medium"/>
              </a:rPr>
              <a:t>promptly</a:t>
            </a: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conduct an internal mapping to </a:t>
            </a:r>
            <a:r>
              <a:rPr lang="en-US" sz="800" b="0">
                <a:solidFill>
                  <a:srgbClr val="1F355E"/>
                </a:solidFill>
                <a:latin typeface="Arial" panose="020B0604020202020204" pitchFamily="34" charset="0"/>
                <a:ea typeface="+mn-ea"/>
                <a:cs typeface="Arial" panose="020B0604020202020204" pitchFamily="34" charset="0"/>
                <a:sym typeface="Helvetica Neue Medium"/>
              </a:rPr>
              <a:t>understand the full range of work they're currently supporting. This will enable them to prioritise their workload based on what aligns with the delivery of necessary BAU and the delivery of the strategy</a:t>
            </a:r>
          </a:p>
        </p:txBody>
      </p:sp>
      <p:sp>
        <p:nvSpPr>
          <p:cNvPr id="71" name="Rectangle 70">
            <a:extLst>
              <a:ext uri="{FF2B5EF4-FFF2-40B4-BE49-F238E27FC236}">
                <a16:creationId xmlns:a16="http://schemas.microsoft.com/office/drawing/2014/main" id="{8D47A717-72C9-92A0-5653-881F7CA64843}"/>
              </a:ext>
            </a:extLst>
          </p:cNvPr>
          <p:cNvSpPr/>
          <p:nvPr/>
        </p:nvSpPr>
        <p:spPr>
          <a:xfrm>
            <a:off x="4929233" y="1551923"/>
            <a:ext cx="4071892" cy="576000"/>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0" marR="0" indent="0" algn="l" defTabSz="825500" rtl="0" fontAlgn="auto" latinLnBrk="0" hangingPunct="0">
              <a:lnSpc>
                <a:spcPct val="100000"/>
              </a:lnSpc>
              <a:spcBef>
                <a:spcPts val="0"/>
              </a:spcBef>
              <a:spcAft>
                <a:spcPts val="300"/>
              </a:spcAft>
              <a:buClrTx/>
              <a:buSzTx/>
              <a:buFontTx/>
              <a:buNone/>
              <a:tabLst/>
            </a:pPr>
            <a:r>
              <a:rPr lang="en-US" sz="800">
                <a:solidFill>
                  <a:srgbClr val="1F355E"/>
                </a:solidFill>
                <a:latin typeface="Arial" panose="020B0604020202020204" pitchFamily="34" charset="0"/>
                <a:ea typeface="+mn-ea"/>
                <a:cs typeface="Arial" panose="020B0604020202020204" pitchFamily="34" charset="0"/>
                <a:sym typeface="Helvetica Neue Medium"/>
              </a:rPr>
              <a:t>Solution 2: </a:t>
            </a:r>
            <a:r>
              <a:rPr kumimoji="0" lang="en-US" sz="8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a:t>
            </a: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SBU must consider how it best organises its resource to support working </a:t>
            </a:r>
            <a:r>
              <a:rPr lang="en-US" sz="800" b="0">
                <a:solidFill>
                  <a:srgbClr val="1F355E"/>
                </a:solidFill>
                <a:latin typeface="Arial" panose="020B0604020202020204" pitchFamily="34" charset="0"/>
                <a:ea typeface="+mn-ea"/>
                <a:cs typeface="Arial" panose="020B0604020202020204" pitchFamily="34" charset="0"/>
                <a:sym typeface="Helvetica Neue Medium"/>
              </a:rPr>
              <a:t>with its partners and </a:t>
            </a: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delivering shared objectives. Maintaining and growing</a:t>
            </a:r>
            <a:r>
              <a:rPr lang="en-US" sz="800" b="0">
                <a:solidFill>
                  <a:srgbClr val="1F355E"/>
                </a:solidFill>
                <a:latin typeface="Arial" panose="020B0604020202020204" pitchFamily="34" charset="0"/>
                <a:ea typeface="+mn-ea"/>
                <a:cs typeface="Arial" panose="020B0604020202020204" pitchFamily="34" charset="0"/>
                <a:sym typeface="Helvetica Neue Medium"/>
              </a:rPr>
              <a:t> these relationships will be crucial as the complexity and scope of digital projects increases in the coming years</a:t>
            </a:r>
            <a:endParaRPr lang="en-US" sz="800">
              <a:solidFill>
                <a:srgbClr val="1F355E"/>
              </a:solidFill>
              <a:latin typeface="Arial" panose="020B0604020202020204" pitchFamily="34" charset="0"/>
              <a:ea typeface="+mn-ea"/>
              <a:cs typeface="Arial" panose="020B0604020202020204" pitchFamily="34" charset="0"/>
              <a:sym typeface="Helvetica Neue Medium"/>
            </a:endParaRPr>
          </a:p>
        </p:txBody>
      </p:sp>
      <p:sp>
        <p:nvSpPr>
          <p:cNvPr id="72" name="Rectangle 71">
            <a:extLst>
              <a:ext uri="{FF2B5EF4-FFF2-40B4-BE49-F238E27FC236}">
                <a16:creationId xmlns:a16="http://schemas.microsoft.com/office/drawing/2014/main" id="{3EABD941-7633-020B-B321-E40C9ADBBE67}"/>
              </a:ext>
            </a:extLst>
          </p:cNvPr>
          <p:cNvSpPr/>
          <p:nvPr/>
        </p:nvSpPr>
        <p:spPr>
          <a:xfrm>
            <a:off x="4929233" y="2137199"/>
            <a:ext cx="4071892" cy="576000"/>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0" marR="0" indent="0" algn="l" defTabSz="825500" rtl="0" fontAlgn="auto" latinLnBrk="0" hangingPunct="0">
              <a:lnSpc>
                <a:spcPct val="100000"/>
              </a:lnSpc>
              <a:spcBef>
                <a:spcPts val="0"/>
              </a:spcBef>
              <a:spcAft>
                <a:spcPts val="300"/>
              </a:spcAft>
              <a:buClrTx/>
              <a:buSzTx/>
              <a:buFontTx/>
              <a:buNone/>
              <a:tabLst/>
            </a:pPr>
            <a:r>
              <a:rPr kumimoji="0" lang="en-US" sz="8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Solution 3: </a:t>
            </a: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The digital team must engage effectively with the executive teams to help them understand how the strategy will drive benefits across their portfolios and why the strategy needs to be seen as a shared organisational mission with robust investment </a:t>
            </a:r>
          </a:p>
        </p:txBody>
      </p:sp>
      <p:sp>
        <p:nvSpPr>
          <p:cNvPr id="73" name="Rectangle 72">
            <a:extLst>
              <a:ext uri="{FF2B5EF4-FFF2-40B4-BE49-F238E27FC236}">
                <a16:creationId xmlns:a16="http://schemas.microsoft.com/office/drawing/2014/main" id="{BAA5BFC5-317C-E488-0DF6-3868E4850258}"/>
              </a:ext>
            </a:extLst>
          </p:cNvPr>
          <p:cNvSpPr/>
          <p:nvPr/>
        </p:nvSpPr>
        <p:spPr>
          <a:xfrm>
            <a:off x="4929233" y="2722475"/>
            <a:ext cx="4071892" cy="576000"/>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0" marR="0" indent="0" algn="l" defTabSz="825500" rtl="0" fontAlgn="auto" latinLnBrk="0" hangingPunct="0">
              <a:lnSpc>
                <a:spcPct val="100000"/>
              </a:lnSpc>
              <a:spcBef>
                <a:spcPts val="0"/>
              </a:spcBef>
              <a:spcAft>
                <a:spcPts val="300"/>
              </a:spcAft>
              <a:buClrTx/>
              <a:buSzTx/>
              <a:buFontTx/>
              <a:buNone/>
              <a:tabLst/>
            </a:pPr>
            <a:r>
              <a:rPr lang="en-GB" sz="800">
                <a:solidFill>
                  <a:srgbClr val="1F355E"/>
                </a:solidFill>
                <a:latin typeface="Arial" panose="020B0604020202020204" pitchFamily="34" charset="0"/>
                <a:ea typeface="+mn-ea"/>
                <a:cs typeface="Arial" panose="020B0604020202020204" pitchFamily="34" charset="0"/>
                <a:sym typeface="Helvetica Neue Medium"/>
              </a:rPr>
              <a:t>Solution 4: </a:t>
            </a:r>
            <a:r>
              <a:rPr lang="en-GB" sz="800" b="0">
                <a:solidFill>
                  <a:srgbClr val="1F355E"/>
                </a:solidFill>
                <a:latin typeface="Arial" panose="020B0604020202020204" pitchFamily="34" charset="0"/>
                <a:ea typeface="+mn-ea"/>
                <a:cs typeface="Arial" panose="020B0604020202020204" pitchFamily="34" charset="0"/>
                <a:sym typeface="Helvetica Neue Medium"/>
              </a:rPr>
              <a:t>The digital team must quickly establish a regular interface with the SBU board and wider colleagues to set clear expectations of what the digital team intends to do and the resources requested alongside strategic communication </a:t>
            </a:r>
          </a:p>
        </p:txBody>
      </p:sp>
      <p:sp>
        <p:nvSpPr>
          <p:cNvPr id="74" name="Rectangle 73">
            <a:extLst>
              <a:ext uri="{FF2B5EF4-FFF2-40B4-BE49-F238E27FC236}">
                <a16:creationId xmlns:a16="http://schemas.microsoft.com/office/drawing/2014/main" id="{98A8E169-8E8F-529A-831F-F83BDAAD75FF}"/>
              </a:ext>
            </a:extLst>
          </p:cNvPr>
          <p:cNvSpPr/>
          <p:nvPr/>
        </p:nvSpPr>
        <p:spPr>
          <a:xfrm>
            <a:off x="4929233" y="3307751"/>
            <a:ext cx="4071892" cy="576000"/>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algn="l" defTabSz="825500">
              <a:spcAft>
                <a:spcPts val="300"/>
              </a:spcAft>
            </a:pPr>
            <a:r>
              <a:rPr lang="en-GB" sz="800">
                <a:solidFill>
                  <a:srgbClr val="1F355E"/>
                </a:solidFill>
                <a:latin typeface="Arial" panose="020B0604020202020204" pitchFamily="34" charset="0"/>
                <a:ea typeface="+mn-ea"/>
                <a:cs typeface="Arial" panose="020B0604020202020204" pitchFamily="34" charset="0"/>
                <a:sym typeface="Helvetica Neue Medium"/>
              </a:rPr>
              <a:t>Solution 5: </a:t>
            </a:r>
            <a:r>
              <a:rPr lang="en-GB" sz="800" b="0">
                <a:solidFill>
                  <a:srgbClr val="1F355E"/>
                </a:solidFill>
                <a:latin typeface="Arial" panose="020B0604020202020204" pitchFamily="34" charset="0"/>
                <a:ea typeface="+mn-ea"/>
                <a:cs typeface="Arial" panose="020B0604020202020204" pitchFamily="34" charset="0"/>
                <a:sym typeface="Helvetica Neue Medium"/>
              </a:rPr>
              <a:t>Effective governance processes and review forums are needed to support the delivery of the programme at pace. Given that multiple digital solutions will be delivered simultaneously, governance structures, including technical assurance, need to be streamlined to allow delegation of responsibilities to appropriate delivery teams. </a:t>
            </a:r>
          </a:p>
        </p:txBody>
      </p:sp>
      <p:sp>
        <p:nvSpPr>
          <p:cNvPr id="75" name="Rectangle 74">
            <a:extLst>
              <a:ext uri="{FF2B5EF4-FFF2-40B4-BE49-F238E27FC236}">
                <a16:creationId xmlns:a16="http://schemas.microsoft.com/office/drawing/2014/main" id="{0D9BDF9D-CA97-E3C1-153D-E99D5207BF52}"/>
              </a:ext>
            </a:extLst>
          </p:cNvPr>
          <p:cNvSpPr/>
          <p:nvPr/>
        </p:nvSpPr>
        <p:spPr>
          <a:xfrm>
            <a:off x="4923442" y="3893029"/>
            <a:ext cx="4071892" cy="576000"/>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GB" sz="8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Solution 6: </a:t>
            </a: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A new process of co-ownership and delivery of digital initiatives needs to be designed and implemented, clearly setting out the roles and responsibilities of digital and non-digital teams in delivering service-led transformation supported by digital initiatives to improve outcomes for the people of Swansea Bay </a:t>
            </a:r>
          </a:p>
        </p:txBody>
      </p:sp>
      <p:grpSp>
        <p:nvGrpSpPr>
          <p:cNvPr id="76" name="Group 75">
            <a:extLst>
              <a:ext uri="{FF2B5EF4-FFF2-40B4-BE49-F238E27FC236}">
                <a16:creationId xmlns:a16="http://schemas.microsoft.com/office/drawing/2014/main" id="{5B2B9DA5-E2E8-2CC0-C182-8AC4C65D2627}"/>
              </a:ext>
            </a:extLst>
          </p:cNvPr>
          <p:cNvGrpSpPr/>
          <p:nvPr/>
        </p:nvGrpSpPr>
        <p:grpSpPr>
          <a:xfrm>
            <a:off x="4605382" y="1777731"/>
            <a:ext cx="260350" cy="287781"/>
            <a:chOff x="4572000" y="952500"/>
            <a:chExt cx="260350" cy="247650"/>
          </a:xfrm>
          <a:solidFill>
            <a:srgbClr val="7030A0"/>
          </a:solidFill>
        </p:grpSpPr>
        <p:sp>
          <p:nvSpPr>
            <p:cNvPr id="77" name="Oval 76">
              <a:extLst>
                <a:ext uri="{FF2B5EF4-FFF2-40B4-BE49-F238E27FC236}">
                  <a16:creationId xmlns:a16="http://schemas.microsoft.com/office/drawing/2014/main" id="{9D5501AF-9A1B-7671-37F5-7BF5F607678F}"/>
                </a:ext>
              </a:extLst>
            </p:cNvPr>
            <p:cNvSpPr/>
            <p:nvPr/>
          </p:nvSpPr>
          <p:spPr>
            <a:xfrm>
              <a:off x="4572000" y="952500"/>
              <a:ext cx="260350" cy="247650"/>
            </a:xfrm>
            <a:prstGeom prst="ellipse">
              <a:avLst/>
            </a:prstGeom>
            <a:grpFill/>
            <a:ln w="12700" cap="flat">
              <a:solidFill>
                <a:srgbClr val="7030A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pic>
          <p:nvPicPr>
            <p:cNvPr id="78" name="Graphic 77" descr="Checkmark with solid fill">
              <a:extLst>
                <a:ext uri="{FF2B5EF4-FFF2-40B4-BE49-F238E27FC236}">
                  <a16:creationId xmlns:a16="http://schemas.microsoft.com/office/drawing/2014/main" id="{02D1CD99-345D-D311-C464-014FAB22D631}"/>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635501" y="1008058"/>
              <a:ext cx="136524" cy="136524"/>
            </a:xfrm>
            <a:prstGeom prst="rect">
              <a:avLst/>
            </a:prstGeom>
          </p:spPr>
        </p:pic>
      </p:grpSp>
      <p:grpSp>
        <p:nvGrpSpPr>
          <p:cNvPr id="79" name="Group 78">
            <a:extLst>
              <a:ext uri="{FF2B5EF4-FFF2-40B4-BE49-F238E27FC236}">
                <a16:creationId xmlns:a16="http://schemas.microsoft.com/office/drawing/2014/main" id="{97F45D75-68F8-45A4-B6D8-7FE38E594CEB}"/>
              </a:ext>
            </a:extLst>
          </p:cNvPr>
          <p:cNvGrpSpPr/>
          <p:nvPr/>
        </p:nvGrpSpPr>
        <p:grpSpPr>
          <a:xfrm>
            <a:off x="4605382" y="2360565"/>
            <a:ext cx="260350" cy="287781"/>
            <a:chOff x="4572000" y="952500"/>
            <a:chExt cx="260350" cy="247650"/>
          </a:xfrm>
          <a:solidFill>
            <a:srgbClr val="7030A0"/>
          </a:solidFill>
        </p:grpSpPr>
        <p:sp>
          <p:nvSpPr>
            <p:cNvPr id="80" name="Oval 79">
              <a:extLst>
                <a:ext uri="{FF2B5EF4-FFF2-40B4-BE49-F238E27FC236}">
                  <a16:creationId xmlns:a16="http://schemas.microsoft.com/office/drawing/2014/main" id="{020B0074-86E0-6F61-EA86-A46BFCEF51CA}"/>
                </a:ext>
              </a:extLst>
            </p:cNvPr>
            <p:cNvSpPr/>
            <p:nvPr/>
          </p:nvSpPr>
          <p:spPr>
            <a:xfrm>
              <a:off x="4572000" y="952500"/>
              <a:ext cx="260350" cy="247650"/>
            </a:xfrm>
            <a:prstGeom prst="ellipse">
              <a:avLst/>
            </a:prstGeom>
            <a:grpFill/>
            <a:ln w="12700" cap="flat">
              <a:solidFill>
                <a:srgbClr val="7030A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pic>
          <p:nvPicPr>
            <p:cNvPr id="81" name="Graphic 80" descr="Checkmark with solid fill">
              <a:extLst>
                <a:ext uri="{FF2B5EF4-FFF2-40B4-BE49-F238E27FC236}">
                  <a16:creationId xmlns:a16="http://schemas.microsoft.com/office/drawing/2014/main" id="{708AAAAF-B927-A0B4-340D-6DEF99AFCB54}"/>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635501" y="1008058"/>
              <a:ext cx="136524" cy="136524"/>
            </a:xfrm>
            <a:prstGeom prst="rect">
              <a:avLst/>
            </a:prstGeom>
          </p:spPr>
        </p:pic>
      </p:grpSp>
      <p:grpSp>
        <p:nvGrpSpPr>
          <p:cNvPr id="82" name="Group 81">
            <a:extLst>
              <a:ext uri="{FF2B5EF4-FFF2-40B4-BE49-F238E27FC236}">
                <a16:creationId xmlns:a16="http://schemas.microsoft.com/office/drawing/2014/main" id="{6294A2F6-A63C-0403-D312-28D3B6A92E29}"/>
              </a:ext>
            </a:extLst>
          </p:cNvPr>
          <p:cNvGrpSpPr/>
          <p:nvPr/>
        </p:nvGrpSpPr>
        <p:grpSpPr>
          <a:xfrm>
            <a:off x="4605382" y="2930970"/>
            <a:ext cx="260350" cy="287781"/>
            <a:chOff x="4572000" y="952500"/>
            <a:chExt cx="260350" cy="247650"/>
          </a:xfrm>
          <a:solidFill>
            <a:srgbClr val="7030A0"/>
          </a:solidFill>
        </p:grpSpPr>
        <p:sp>
          <p:nvSpPr>
            <p:cNvPr id="83" name="Oval 82">
              <a:extLst>
                <a:ext uri="{FF2B5EF4-FFF2-40B4-BE49-F238E27FC236}">
                  <a16:creationId xmlns:a16="http://schemas.microsoft.com/office/drawing/2014/main" id="{2C372E29-E6CA-45B5-6F4F-AB80DE08A1CB}"/>
                </a:ext>
              </a:extLst>
            </p:cNvPr>
            <p:cNvSpPr/>
            <p:nvPr/>
          </p:nvSpPr>
          <p:spPr>
            <a:xfrm>
              <a:off x="4572000" y="952500"/>
              <a:ext cx="260350" cy="247650"/>
            </a:xfrm>
            <a:prstGeom prst="ellipse">
              <a:avLst/>
            </a:prstGeom>
            <a:grpFill/>
            <a:ln w="12700" cap="flat">
              <a:solidFill>
                <a:srgbClr val="7030A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pic>
          <p:nvPicPr>
            <p:cNvPr id="84" name="Graphic 83" descr="Checkmark with solid fill">
              <a:extLst>
                <a:ext uri="{FF2B5EF4-FFF2-40B4-BE49-F238E27FC236}">
                  <a16:creationId xmlns:a16="http://schemas.microsoft.com/office/drawing/2014/main" id="{FEF461A3-EEAF-D67D-C9AC-DC95454E932B}"/>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635501" y="1008058"/>
              <a:ext cx="136524" cy="136524"/>
            </a:xfrm>
            <a:prstGeom prst="rect">
              <a:avLst/>
            </a:prstGeom>
          </p:spPr>
        </p:pic>
      </p:grpSp>
      <p:grpSp>
        <p:nvGrpSpPr>
          <p:cNvPr id="85" name="Group 84">
            <a:extLst>
              <a:ext uri="{FF2B5EF4-FFF2-40B4-BE49-F238E27FC236}">
                <a16:creationId xmlns:a16="http://schemas.microsoft.com/office/drawing/2014/main" id="{CD47EA69-FBDE-2F01-CD25-D39BF41EF885}"/>
              </a:ext>
            </a:extLst>
          </p:cNvPr>
          <p:cNvGrpSpPr/>
          <p:nvPr/>
        </p:nvGrpSpPr>
        <p:grpSpPr>
          <a:xfrm>
            <a:off x="4605382" y="3483225"/>
            <a:ext cx="260350" cy="287781"/>
            <a:chOff x="4572000" y="952500"/>
            <a:chExt cx="260350" cy="247650"/>
          </a:xfrm>
          <a:solidFill>
            <a:srgbClr val="7030A0"/>
          </a:solidFill>
        </p:grpSpPr>
        <p:sp>
          <p:nvSpPr>
            <p:cNvPr id="86" name="Oval 85">
              <a:extLst>
                <a:ext uri="{FF2B5EF4-FFF2-40B4-BE49-F238E27FC236}">
                  <a16:creationId xmlns:a16="http://schemas.microsoft.com/office/drawing/2014/main" id="{BCDBB59C-F409-6BAE-13C5-1C88D1403C74}"/>
                </a:ext>
              </a:extLst>
            </p:cNvPr>
            <p:cNvSpPr/>
            <p:nvPr/>
          </p:nvSpPr>
          <p:spPr>
            <a:xfrm>
              <a:off x="4572000" y="952500"/>
              <a:ext cx="260350" cy="247650"/>
            </a:xfrm>
            <a:prstGeom prst="ellipse">
              <a:avLst/>
            </a:prstGeom>
            <a:grpFill/>
            <a:ln w="12700" cap="flat">
              <a:solidFill>
                <a:srgbClr val="7030A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pic>
          <p:nvPicPr>
            <p:cNvPr id="87" name="Graphic 86" descr="Checkmark with solid fill">
              <a:extLst>
                <a:ext uri="{FF2B5EF4-FFF2-40B4-BE49-F238E27FC236}">
                  <a16:creationId xmlns:a16="http://schemas.microsoft.com/office/drawing/2014/main" id="{AB34F442-218E-054D-8327-3BDEEE25F7AF}"/>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635501" y="1008058"/>
              <a:ext cx="136524" cy="136524"/>
            </a:xfrm>
            <a:prstGeom prst="rect">
              <a:avLst/>
            </a:prstGeom>
          </p:spPr>
        </p:pic>
      </p:grpSp>
      <p:grpSp>
        <p:nvGrpSpPr>
          <p:cNvPr id="88" name="Group 87">
            <a:extLst>
              <a:ext uri="{FF2B5EF4-FFF2-40B4-BE49-F238E27FC236}">
                <a16:creationId xmlns:a16="http://schemas.microsoft.com/office/drawing/2014/main" id="{D6AEF31E-AB21-0DB2-0DB6-7336DC4DED3C}"/>
              </a:ext>
            </a:extLst>
          </p:cNvPr>
          <p:cNvGrpSpPr/>
          <p:nvPr/>
        </p:nvGrpSpPr>
        <p:grpSpPr>
          <a:xfrm>
            <a:off x="4605382" y="4021389"/>
            <a:ext cx="260350" cy="287781"/>
            <a:chOff x="4572000" y="952500"/>
            <a:chExt cx="260350" cy="247650"/>
          </a:xfrm>
          <a:solidFill>
            <a:srgbClr val="7030A0"/>
          </a:solidFill>
        </p:grpSpPr>
        <p:sp>
          <p:nvSpPr>
            <p:cNvPr id="89" name="Oval 88">
              <a:extLst>
                <a:ext uri="{FF2B5EF4-FFF2-40B4-BE49-F238E27FC236}">
                  <a16:creationId xmlns:a16="http://schemas.microsoft.com/office/drawing/2014/main" id="{83BCD77E-4994-C3F6-4FEF-D1D2A672BD2F}"/>
                </a:ext>
              </a:extLst>
            </p:cNvPr>
            <p:cNvSpPr/>
            <p:nvPr/>
          </p:nvSpPr>
          <p:spPr>
            <a:xfrm>
              <a:off x="4572000" y="952500"/>
              <a:ext cx="260350" cy="247650"/>
            </a:xfrm>
            <a:prstGeom prst="ellipse">
              <a:avLst/>
            </a:prstGeom>
            <a:grpFill/>
            <a:ln w="12700" cap="flat">
              <a:solidFill>
                <a:srgbClr val="7030A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pic>
          <p:nvPicPr>
            <p:cNvPr id="90" name="Graphic 89" descr="Checkmark with solid fill">
              <a:extLst>
                <a:ext uri="{FF2B5EF4-FFF2-40B4-BE49-F238E27FC236}">
                  <a16:creationId xmlns:a16="http://schemas.microsoft.com/office/drawing/2014/main" id="{A83CAB28-17AE-2D70-F04B-95C7571120E2}"/>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635501" y="1008058"/>
              <a:ext cx="136524" cy="136524"/>
            </a:xfrm>
            <a:prstGeom prst="rect">
              <a:avLst/>
            </a:prstGeom>
          </p:spPr>
        </p:pic>
      </p:grpSp>
      <p:sp>
        <p:nvSpPr>
          <p:cNvPr id="91" name="Arrow: Right 90">
            <a:extLst>
              <a:ext uri="{FF2B5EF4-FFF2-40B4-BE49-F238E27FC236}">
                <a16:creationId xmlns:a16="http://schemas.microsoft.com/office/drawing/2014/main" id="{BABB0446-8044-C3CA-FB09-DF99BDF903B0}"/>
              </a:ext>
            </a:extLst>
          </p:cNvPr>
          <p:cNvSpPr/>
          <p:nvPr/>
        </p:nvSpPr>
        <p:spPr>
          <a:xfrm>
            <a:off x="4099786" y="2203667"/>
            <a:ext cx="472214" cy="563165"/>
          </a:xfrm>
          <a:prstGeom prst="rightArrow">
            <a:avLst/>
          </a:prstGeom>
          <a:solidFill>
            <a:srgbClr val="7030A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32" name="Title 1">
            <a:extLst>
              <a:ext uri="{FF2B5EF4-FFF2-40B4-BE49-F238E27FC236}">
                <a16:creationId xmlns:a16="http://schemas.microsoft.com/office/drawing/2014/main" id="{2885043A-8F25-627D-0DEE-4A370CD40DFC}"/>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a:solidFill>
                  <a:srgbClr val="1F355E"/>
                </a:solidFill>
                <a:latin typeface="Arial Black" panose="020B0A04020102020204" pitchFamily="34" charset="0"/>
              </a:rPr>
              <a:t>Potential Obstacles and Solutions</a:t>
            </a:r>
          </a:p>
        </p:txBody>
      </p:sp>
      <p:sp>
        <p:nvSpPr>
          <p:cNvPr id="2" name="Footer Placeholder 3">
            <a:extLst>
              <a:ext uri="{FF2B5EF4-FFF2-40B4-BE49-F238E27FC236}">
                <a16:creationId xmlns:a16="http://schemas.microsoft.com/office/drawing/2014/main" id="{C9B9E44E-86DB-BF6F-1984-3D8E8317DB48}"/>
              </a:ext>
            </a:extLst>
          </p:cNvPr>
          <p:cNvSpPr txBox="1">
            <a:spLocks/>
          </p:cNvSpPr>
          <p:nvPr/>
        </p:nvSpPr>
        <p:spPr>
          <a:xfrm>
            <a:off x="1956320" y="4634236"/>
            <a:ext cx="5039902" cy="332455"/>
          </a:xfrm>
          <a:prstGeom prst="rect">
            <a:avLst/>
          </a:prstGeom>
        </p:spPr>
        <p:txBody>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r>
              <a:rPr lang="en-GB" sz="1800">
                <a:solidFill>
                  <a:srgbClr val="1F355E"/>
                </a:solidFill>
                <a:latin typeface="Arial Black" panose="020B0A04020102020204" pitchFamily="34" charset="0"/>
              </a:rPr>
              <a:t>Digitally Enabling The One Bay Way</a:t>
            </a:r>
          </a:p>
        </p:txBody>
      </p:sp>
      <p:grpSp>
        <p:nvGrpSpPr>
          <p:cNvPr id="35" name="Group 34">
            <a:extLst>
              <a:ext uri="{FF2B5EF4-FFF2-40B4-BE49-F238E27FC236}">
                <a16:creationId xmlns:a16="http://schemas.microsoft.com/office/drawing/2014/main" id="{4B272AF7-C971-11CA-6B86-88CE633E193A}"/>
              </a:ext>
            </a:extLst>
          </p:cNvPr>
          <p:cNvGrpSpPr/>
          <p:nvPr/>
        </p:nvGrpSpPr>
        <p:grpSpPr>
          <a:xfrm>
            <a:off x="-1" y="-5787"/>
            <a:ext cx="9143998" cy="165595"/>
            <a:chOff x="374266" y="2474302"/>
            <a:chExt cx="13719657" cy="820603"/>
          </a:xfrm>
        </p:grpSpPr>
        <p:sp>
          <p:nvSpPr>
            <p:cNvPr id="11" name="Arrow: Pentagon 10">
              <a:extLst>
                <a:ext uri="{FF2B5EF4-FFF2-40B4-BE49-F238E27FC236}">
                  <a16:creationId xmlns:a16="http://schemas.microsoft.com/office/drawing/2014/main" id="{5CDB84E4-C7DF-3EA0-0E39-D61E9BD0A20F}"/>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14" name="Arrow: Chevron 13">
              <a:extLst>
                <a:ext uri="{FF2B5EF4-FFF2-40B4-BE49-F238E27FC236}">
                  <a16:creationId xmlns:a16="http://schemas.microsoft.com/office/drawing/2014/main" id="{6289A346-02F0-205C-C58F-C713FA14F496}"/>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30" name="Arrow: Chevron 29">
              <a:extLst>
                <a:ext uri="{FF2B5EF4-FFF2-40B4-BE49-F238E27FC236}">
                  <a16:creationId xmlns:a16="http://schemas.microsoft.com/office/drawing/2014/main" id="{D99107BF-EADE-B5D3-4A50-A0168BFF11BF}"/>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31" name="Arrow: Chevron 30">
              <a:extLst>
                <a:ext uri="{FF2B5EF4-FFF2-40B4-BE49-F238E27FC236}">
                  <a16:creationId xmlns:a16="http://schemas.microsoft.com/office/drawing/2014/main" id="{BCFD4EFF-48BF-9F8F-046C-F9283B8CDC74}"/>
                </a:ext>
              </a:extLst>
            </p:cNvPr>
            <p:cNvSpPr/>
            <p:nvPr/>
          </p:nvSpPr>
          <p:spPr>
            <a:xfrm>
              <a:off x="7090464" y="2474302"/>
              <a:ext cx="2697135" cy="820603"/>
            </a:xfrm>
            <a:prstGeom prst="chevron">
              <a:avLst/>
            </a:prstGeom>
            <a:solidFill>
              <a:schemeClr val="accent6"/>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33" name="Arrow: Chevron 32">
              <a:extLst>
                <a:ext uri="{FF2B5EF4-FFF2-40B4-BE49-F238E27FC236}">
                  <a16:creationId xmlns:a16="http://schemas.microsoft.com/office/drawing/2014/main" id="{FE19AA4B-62AF-CF90-5271-B8A47932F3E5}"/>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The Digital Enablers</a:t>
              </a:r>
              <a:endParaRPr lang="en-GB" sz="800" b="0" kern="1200">
                <a:latin typeface="Arial" panose="020B0604020202020204" pitchFamily="34" charset="0"/>
                <a:cs typeface="Arial" panose="020B0604020202020204" pitchFamily="34" charset="0"/>
              </a:endParaRPr>
            </a:p>
          </p:txBody>
        </p:sp>
        <p:sp>
          <p:nvSpPr>
            <p:cNvPr id="34" name="Arrow: Chevron 33">
              <a:extLst>
                <a:ext uri="{FF2B5EF4-FFF2-40B4-BE49-F238E27FC236}">
                  <a16:creationId xmlns:a16="http://schemas.microsoft.com/office/drawing/2014/main" id="{62678C96-9139-E044-FFA6-CD4BA420411D}"/>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p>
          </p:txBody>
        </p:sp>
      </p:grpSp>
    </p:spTree>
    <p:extLst>
      <p:ext uri="{BB962C8B-B14F-4D97-AF65-F5344CB8AC3E}">
        <p14:creationId xmlns:p14="http://schemas.microsoft.com/office/powerpoint/2010/main" val="3961799065"/>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5CF5E6-04DE-7FE0-6430-F299B07F01BD}"/>
            </a:ext>
          </a:extLst>
        </p:cNvPr>
        <p:cNvGrpSpPr/>
        <p:nvPr/>
      </p:nvGrpSpPr>
      <p:grpSpPr>
        <a:xfrm>
          <a:off x="0" y="0"/>
          <a:ext cx="0" cy="0"/>
          <a:chOff x="0" y="0"/>
          <a:chExt cx="0" cy="0"/>
        </a:xfrm>
      </p:grpSpPr>
      <p:sp>
        <p:nvSpPr>
          <p:cNvPr id="6" name="Rectangle 5">
            <a:extLst>
              <a:ext uri="{FF2B5EF4-FFF2-40B4-BE49-F238E27FC236}">
                <a16:creationId xmlns:a16="http://schemas.microsoft.com/office/drawing/2014/main" id="{19999E67-9F65-1B18-9C00-1CECCFD38DF1}"/>
              </a:ext>
            </a:extLst>
          </p:cNvPr>
          <p:cNvSpPr/>
          <p:nvPr/>
        </p:nvSpPr>
        <p:spPr>
          <a:xfrm>
            <a:off x="129600" y="885600"/>
            <a:ext cx="4652192" cy="3470400"/>
          </a:xfrm>
          <a:prstGeom prst="rect">
            <a:avLst/>
          </a:prstGeom>
          <a:solidFill>
            <a:srgbClr val="F7F8FA"/>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endParaRPr lang="en-US" sz="1200" b="0">
              <a:solidFill>
                <a:schemeClr val="tx1"/>
              </a:solidFill>
              <a:latin typeface="+mn-lt"/>
              <a:ea typeface="+mn-ea"/>
              <a:cs typeface="+mn-cs"/>
              <a:sym typeface="Helvetica Neue Medium"/>
            </a:endParaRPr>
          </a:p>
          <a:p>
            <a:pPr marL="0" marR="0" indent="0" algn="l" defTabSz="825500" rtl="0" fontAlgn="auto" latinLnBrk="0" hangingPunct="0">
              <a:lnSpc>
                <a:spcPct val="100000"/>
              </a:lnSpc>
              <a:spcBef>
                <a:spcPts val="0"/>
              </a:spcBef>
              <a:spcAft>
                <a:spcPts val="0"/>
              </a:spcAft>
              <a:buClrTx/>
              <a:buSzTx/>
              <a:buFontTx/>
              <a:buNone/>
              <a:tabLst/>
            </a:pPr>
            <a:endParaRPr lang="en-US" sz="1200" b="0">
              <a:solidFill>
                <a:schemeClr val="tx1"/>
              </a:solidFill>
              <a:latin typeface="+mn-lt"/>
              <a:ea typeface="+mn-ea"/>
              <a:cs typeface="+mn-cs"/>
              <a:sym typeface="Helvetica Neue Medium"/>
            </a:endParaRPr>
          </a:p>
          <a:p>
            <a:pPr marL="0" marR="0" indent="0" algn="l" defTabSz="825500" rtl="0" fontAlgn="auto" latinLnBrk="0" hangingPunct="0">
              <a:lnSpc>
                <a:spcPct val="100000"/>
              </a:lnSpc>
              <a:spcBef>
                <a:spcPts val="0"/>
              </a:spcBef>
              <a:spcAft>
                <a:spcPts val="0"/>
              </a:spcAft>
              <a:buClrTx/>
              <a:buSzTx/>
              <a:buFontTx/>
              <a:buNone/>
              <a:tabLst/>
            </a:pPr>
            <a:endParaRPr lang="en-US" sz="1200" b="0">
              <a:solidFill>
                <a:schemeClr val="tx1"/>
              </a:solidFill>
              <a:latin typeface="+mn-lt"/>
              <a:ea typeface="+mn-ea"/>
              <a:cs typeface="+mn-cs"/>
              <a:sym typeface="Helvetica Neue Medium"/>
            </a:endParaRPr>
          </a:p>
          <a:p>
            <a:pPr marL="0" marR="0" indent="0" algn="ctr" defTabSz="825500" rtl="0" fontAlgn="auto" latinLnBrk="0" hangingPunct="0">
              <a:lnSpc>
                <a:spcPct val="100000"/>
              </a:lnSpc>
              <a:spcBef>
                <a:spcPts val="0"/>
              </a:spcBef>
              <a:spcAft>
                <a:spcPts val="0"/>
              </a:spcAft>
              <a:buClrTx/>
              <a:buSzTx/>
              <a:buFontTx/>
              <a:buNone/>
              <a:tabLst/>
            </a:pPr>
            <a:endParaRPr lang="en-US" sz="1400" b="0">
              <a:solidFill>
                <a:schemeClr val="tx1"/>
              </a:solidFill>
              <a:latin typeface="+mn-lt"/>
              <a:ea typeface="+mn-ea"/>
              <a:cs typeface="+mn-cs"/>
              <a:sym typeface="Helvetica Neue Medium"/>
            </a:endParaRPr>
          </a:p>
          <a:p>
            <a:pPr marL="0" marR="0" indent="0" algn="ctr" defTabSz="825500" rtl="0" fontAlgn="auto" latinLnBrk="0" hangingPunct="0">
              <a:lnSpc>
                <a:spcPct val="100000"/>
              </a:lnSpc>
              <a:spcBef>
                <a:spcPts val="0"/>
              </a:spcBef>
              <a:spcAft>
                <a:spcPts val="0"/>
              </a:spcAft>
              <a:buClrTx/>
              <a:buSzTx/>
              <a:buFontTx/>
              <a:buNone/>
              <a:tabLst/>
            </a:pPr>
            <a:endParaRPr kumimoji="0" lang="en-US" sz="1400" b="0" i="0" u="none" strike="noStrike" cap="none" spc="0" normalizeH="0" baseline="0">
              <a:ln>
                <a:noFill/>
              </a:ln>
              <a:solidFill>
                <a:schemeClr val="tx1"/>
              </a:solidFill>
              <a:effectLst/>
              <a:uFillTx/>
              <a:latin typeface="+mn-lt"/>
              <a:ea typeface="+mn-ea"/>
              <a:cs typeface="+mn-cs"/>
              <a:sym typeface="Helvetica Neue Medium"/>
            </a:endParaRPr>
          </a:p>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4" name="TextBox 13">
            <a:extLst>
              <a:ext uri="{FF2B5EF4-FFF2-40B4-BE49-F238E27FC236}">
                <a16:creationId xmlns:a16="http://schemas.microsoft.com/office/drawing/2014/main" id="{032482B7-01E1-7A3F-75B5-0A818BF73E81}"/>
              </a:ext>
            </a:extLst>
          </p:cNvPr>
          <p:cNvSpPr txBox="1"/>
          <p:nvPr/>
        </p:nvSpPr>
        <p:spPr>
          <a:xfrm>
            <a:off x="129600" y="905346"/>
            <a:ext cx="4627996" cy="342657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US" sz="800" b="0" i="1" u="none" strike="noStrike" cap="none" spc="0" normalizeH="0" baseline="0">
                <a:ln>
                  <a:noFill/>
                </a:ln>
                <a:solidFill>
                  <a:srgbClr val="1F355E"/>
                </a:solidFill>
                <a:effectLst/>
                <a:uFillTx/>
                <a:latin typeface="Arial"/>
                <a:ea typeface="+mn-ea"/>
                <a:cs typeface="Arial"/>
                <a:sym typeface="Helvetica Neue Medium"/>
              </a:rPr>
              <a:t>The last five years have been an extremely challenging time for healthcare. Following the pandemic, demand for health services in Swansea Bay has remained high, and staff across both clinical and </a:t>
            </a:r>
            <a:r>
              <a:rPr lang="en-US" sz="800" b="0" i="1">
                <a:solidFill>
                  <a:srgbClr val="1F355E"/>
                </a:solidFill>
                <a:latin typeface="Arial"/>
                <a:ea typeface="+mn-ea"/>
                <a:cs typeface="Arial"/>
                <a:sym typeface="Helvetica Neue Medium"/>
              </a:rPr>
              <a:t>operational</a:t>
            </a:r>
            <a:r>
              <a:rPr kumimoji="0" lang="en-US" sz="800" b="0" i="1" u="none" strike="noStrike" cap="none" spc="0" normalizeH="0" baseline="0">
                <a:ln>
                  <a:noFill/>
                </a:ln>
                <a:solidFill>
                  <a:srgbClr val="1F355E"/>
                </a:solidFill>
                <a:effectLst/>
                <a:uFillTx/>
                <a:latin typeface="Arial"/>
                <a:ea typeface="+mn-ea"/>
                <a:cs typeface="Arial"/>
                <a:sym typeface="Helvetica Neue Medium"/>
              </a:rPr>
              <a:t> teams ar</a:t>
            </a:r>
            <a:r>
              <a:rPr lang="en-US" sz="800" b="0" i="1">
                <a:solidFill>
                  <a:srgbClr val="1F355E"/>
                </a:solidFill>
                <a:latin typeface="Arial"/>
                <a:ea typeface="+mn-ea"/>
                <a:cs typeface="Arial"/>
                <a:sym typeface="Helvetica Neue Medium"/>
              </a:rPr>
              <a:t>e still working under significant pressures to deliver high quality care for the people of Swansea Bay. </a:t>
            </a:r>
            <a:br>
              <a:rPr lang="en-US" sz="800" b="0" i="1">
                <a:latin typeface="Arial" panose="020B0604020202020204" pitchFamily="34" charset="0"/>
                <a:ea typeface="+mn-ea"/>
                <a:cs typeface="Arial" panose="020B0604020202020204" pitchFamily="34" charset="0"/>
              </a:rPr>
            </a:br>
            <a:endParaRPr lang="en-US" sz="800" b="0" i="1">
              <a:solidFill>
                <a:srgbClr val="1F355E"/>
              </a:solidFill>
              <a:latin typeface="Arial" panose="020B0604020202020204" pitchFamily="34" charset="0"/>
              <a:ea typeface="+mn-ea"/>
              <a:cs typeface="Arial" panose="020B0604020202020204" pitchFamily="34" charset="0"/>
              <a:sym typeface="Helvetica Neue Medium"/>
            </a:endParaRPr>
          </a:p>
          <a:p>
            <a:pPr marL="0" marR="0" indent="0" algn="l" defTabSz="825500" rtl="0" fontAlgn="auto" latinLnBrk="0" hangingPunct="0">
              <a:lnSpc>
                <a:spcPct val="100000"/>
              </a:lnSpc>
              <a:spcBef>
                <a:spcPts val="0"/>
              </a:spcBef>
              <a:spcAft>
                <a:spcPts val="0"/>
              </a:spcAft>
              <a:buClrTx/>
              <a:buSzTx/>
              <a:buFontTx/>
              <a:buNone/>
              <a:tabLst/>
            </a:pPr>
            <a:r>
              <a:rPr lang="en-US" sz="800" b="0" i="1">
                <a:solidFill>
                  <a:srgbClr val="1F355E"/>
                </a:solidFill>
                <a:latin typeface="Arial"/>
                <a:ea typeface="+mn-ea"/>
                <a:cs typeface="Arial"/>
                <a:sym typeface="Helvetica Neue Medium"/>
              </a:rPr>
              <a:t>The pandemic greatly accelerated the rate of digital progress and adoption across our </a:t>
            </a:r>
            <a:r>
              <a:rPr lang="en-US" sz="800" b="0" i="1" err="1">
                <a:solidFill>
                  <a:srgbClr val="1F355E"/>
                </a:solidFill>
                <a:latin typeface="Arial"/>
                <a:ea typeface="+mn-ea"/>
                <a:cs typeface="Arial"/>
                <a:sym typeface="Helvetica Neue Medium"/>
              </a:rPr>
              <a:t>organisation</a:t>
            </a:r>
            <a:r>
              <a:rPr lang="en-US" sz="800" b="0" i="1">
                <a:solidFill>
                  <a:srgbClr val="1F355E"/>
                </a:solidFill>
                <a:latin typeface="Arial"/>
                <a:ea typeface="+mn-ea"/>
                <a:cs typeface="Arial"/>
                <a:sym typeface="Helvetica Neue Medium"/>
              </a:rPr>
              <a:t> making now the perfect time to </a:t>
            </a:r>
            <a:r>
              <a:rPr lang="en-US" sz="800" b="0" i="1" err="1">
                <a:solidFill>
                  <a:srgbClr val="1F355E"/>
                </a:solidFill>
                <a:latin typeface="Arial"/>
                <a:ea typeface="+mn-ea"/>
                <a:cs typeface="Arial"/>
                <a:sym typeface="Helvetica Neue Medium"/>
              </a:rPr>
              <a:t>capitalise</a:t>
            </a:r>
            <a:r>
              <a:rPr lang="en-US" sz="800" b="0" i="1">
                <a:solidFill>
                  <a:srgbClr val="1F355E"/>
                </a:solidFill>
                <a:latin typeface="Arial"/>
                <a:ea typeface="+mn-ea"/>
                <a:cs typeface="Arial"/>
                <a:sym typeface="Helvetica Neue Medium"/>
              </a:rPr>
              <a:t> on our strong foundations and push forward with our digital agenda. We </a:t>
            </a:r>
            <a:r>
              <a:rPr lang="en-US" sz="800" b="0" i="1" err="1">
                <a:solidFill>
                  <a:srgbClr val="1F355E"/>
                </a:solidFill>
                <a:latin typeface="Arial"/>
                <a:ea typeface="+mn-ea"/>
                <a:cs typeface="Arial"/>
                <a:sym typeface="Helvetica Neue Medium"/>
              </a:rPr>
              <a:t>recognise</a:t>
            </a:r>
            <a:r>
              <a:rPr lang="en-US" sz="800" b="0" i="1">
                <a:solidFill>
                  <a:srgbClr val="1F355E"/>
                </a:solidFill>
                <a:latin typeface="Arial"/>
                <a:ea typeface="+mn-ea"/>
                <a:cs typeface="Arial"/>
                <a:sym typeface="Helvetica Neue Medium"/>
              </a:rPr>
              <a:t> the need for thoughtful, transformational change across our health board with robust, data driven decision making and analysis at the heart to help us make the very best decisions for the people we serve. </a:t>
            </a:r>
            <a:endParaRPr lang="en-US" sz="800" b="0" i="1">
              <a:solidFill>
                <a:srgbClr val="1F355E"/>
              </a:solidFill>
              <a:latin typeface="Arial"/>
              <a:ea typeface="+mn-ea"/>
              <a:cs typeface="Arial"/>
            </a:endParaRPr>
          </a:p>
          <a:p>
            <a:pPr marL="0" marR="0" indent="0" algn="l" defTabSz="825500" rtl="0" fontAlgn="auto" latinLnBrk="0" hangingPunct="0">
              <a:lnSpc>
                <a:spcPct val="100000"/>
              </a:lnSpc>
              <a:spcBef>
                <a:spcPts val="0"/>
              </a:spcBef>
              <a:spcAft>
                <a:spcPts val="0"/>
              </a:spcAft>
              <a:buClrTx/>
              <a:buSzTx/>
              <a:buFontTx/>
              <a:buNone/>
              <a:tabLst/>
            </a:pPr>
            <a:endParaRPr lang="en-US" sz="800" b="0" i="1">
              <a:solidFill>
                <a:srgbClr val="1F355E"/>
              </a:solidFill>
              <a:latin typeface="Arial" panose="020B0604020202020204" pitchFamily="34" charset="0"/>
              <a:ea typeface="+mn-ea"/>
              <a:cs typeface="Arial" panose="020B0604020202020204" pitchFamily="34" charset="0"/>
              <a:sym typeface="Helvetica Neue Medium"/>
            </a:endParaRPr>
          </a:p>
          <a:p>
            <a:pPr marL="0" marR="0" indent="0" algn="l" defTabSz="825500" rtl="0" fontAlgn="auto" latinLnBrk="0" hangingPunct="0">
              <a:lnSpc>
                <a:spcPct val="100000"/>
              </a:lnSpc>
              <a:spcBef>
                <a:spcPts val="0"/>
              </a:spcBef>
              <a:spcAft>
                <a:spcPts val="0"/>
              </a:spcAft>
              <a:buClrTx/>
              <a:buSzTx/>
              <a:buFontTx/>
              <a:buNone/>
              <a:tabLst/>
            </a:pPr>
            <a:r>
              <a:rPr lang="en-US" sz="800" b="0" i="1">
                <a:solidFill>
                  <a:srgbClr val="1F355E"/>
                </a:solidFill>
                <a:latin typeface="Arial"/>
                <a:ea typeface="+mn-ea"/>
                <a:cs typeface="Arial"/>
                <a:sym typeface="Helvetica Neue Medium"/>
              </a:rPr>
              <a:t>Digitally Enabling The One Bay, outlines our ambitions for making SBU an inclusive, ‘digital first’ </a:t>
            </a:r>
            <a:r>
              <a:rPr lang="en-US" sz="800" b="0" i="1" err="1">
                <a:solidFill>
                  <a:srgbClr val="1F355E"/>
                </a:solidFill>
                <a:latin typeface="Arial"/>
                <a:ea typeface="+mn-ea"/>
                <a:cs typeface="Arial"/>
                <a:sym typeface="Helvetica Neue Medium"/>
              </a:rPr>
              <a:t>organisation</a:t>
            </a:r>
            <a:r>
              <a:rPr lang="en-US" sz="800" b="0" i="1">
                <a:solidFill>
                  <a:srgbClr val="1F355E"/>
                </a:solidFill>
                <a:latin typeface="Arial"/>
                <a:ea typeface="+mn-ea"/>
                <a:cs typeface="Arial"/>
                <a:sym typeface="Helvetica Neue Medium"/>
              </a:rPr>
              <a:t>, using the most appropriate digital tools intelligently and selectively to support service-led transformation and deliver tangible benefits for all our colleagues and patients.</a:t>
            </a:r>
            <a:endParaRPr lang="en-US" sz="800" b="0" i="1">
              <a:solidFill>
                <a:srgbClr val="1F355E"/>
              </a:solidFill>
              <a:latin typeface="Arial"/>
              <a:ea typeface="+mn-ea"/>
              <a:cs typeface="Arial"/>
            </a:endParaRPr>
          </a:p>
          <a:p>
            <a:pPr marL="0" marR="0" indent="0" algn="l" defTabSz="825500" rtl="0" fontAlgn="auto" latinLnBrk="0" hangingPunct="0">
              <a:lnSpc>
                <a:spcPct val="100000"/>
              </a:lnSpc>
              <a:spcBef>
                <a:spcPts val="0"/>
              </a:spcBef>
              <a:spcAft>
                <a:spcPts val="0"/>
              </a:spcAft>
              <a:buClrTx/>
              <a:buSzTx/>
              <a:buFontTx/>
              <a:buNone/>
              <a:tabLst/>
            </a:pPr>
            <a:endParaRPr lang="en-US" sz="800" b="0" i="1">
              <a:solidFill>
                <a:srgbClr val="1F355E"/>
              </a:solidFill>
              <a:latin typeface="Arial" panose="020B0604020202020204" pitchFamily="34" charset="0"/>
              <a:ea typeface="+mn-ea"/>
              <a:cs typeface="Arial" panose="020B0604020202020204" pitchFamily="34" charset="0"/>
              <a:sym typeface="Helvetica Neue Medium"/>
            </a:endParaRPr>
          </a:p>
          <a:p>
            <a:pPr marL="0" marR="0" indent="0" algn="l" defTabSz="825500" rtl="0" fontAlgn="auto" latinLnBrk="0" hangingPunct="0">
              <a:lnSpc>
                <a:spcPct val="100000"/>
              </a:lnSpc>
              <a:spcBef>
                <a:spcPts val="0"/>
              </a:spcBef>
              <a:spcAft>
                <a:spcPts val="0"/>
              </a:spcAft>
              <a:buClrTx/>
              <a:buSzTx/>
              <a:buFontTx/>
              <a:buNone/>
              <a:tabLst/>
            </a:pPr>
            <a:r>
              <a:rPr lang="en-US" sz="800" b="0" i="1">
                <a:solidFill>
                  <a:srgbClr val="1F355E"/>
                </a:solidFill>
                <a:latin typeface="Arial"/>
                <a:ea typeface="+mn-ea"/>
                <a:cs typeface="Arial"/>
                <a:sym typeface="Helvetica Neue Medium"/>
              </a:rPr>
              <a:t>We have worked hard to ensure that this strategy strikes a balance between </a:t>
            </a:r>
            <a:br>
              <a:rPr lang="en-US" sz="800" b="0" i="1">
                <a:latin typeface="Arial" panose="020B0604020202020204" pitchFamily="34" charset="0"/>
                <a:ea typeface="+mn-ea"/>
                <a:cs typeface="Arial" panose="020B0604020202020204" pitchFamily="34" charset="0"/>
              </a:rPr>
            </a:br>
            <a:r>
              <a:rPr lang="en-US" sz="800" b="0" i="1">
                <a:solidFill>
                  <a:srgbClr val="1F355E"/>
                </a:solidFill>
                <a:latin typeface="Arial"/>
                <a:ea typeface="+mn-ea"/>
                <a:cs typeface="Arial"/>
                <a:sym typeface="Helvetica Neue Medium"/>
              </a:rPr>
              <a:t>being highly ambitious whilst still being realistic and feasible. </a:t>
            </a:r>
            <a:endParaRPr lang="en-US" sz="800" b="0" i="1">
              <a:solidFill>
                <a:srgbClr val="1F355E"/>
              </a:solidFill>
              <a:latin typeface="Arial"/>
              <a:ea typeface="+mn-ea"/>
              <a:cs typeface="Arial"/>
            </a:endParaRPr>
          </a:p>
          <a:p>
            <a:pPr marL="0" marR="0" indent="0" algn="l" defTabSz="825500" rtl="0" fontAlgn="auto" latinLnBrk="0" hangingPunct="0">
              <a:lnSpc>
                <a:spcPct val="100000"/>
              </a:lnSpc>
              <a:spcBef>
                <a:spcPts val="0"/>
              </a:spcBef>
              <a:spcAft>
                <a:spcPts val="0"/>
              </a:spcAft>
              <a:buClrTx/>
              <a:buSzTx/>
              <a:buFontTx/>
              <a:buNone/>
              <a:tabLst/>
            </a:pPr>
            <a:endParaRPr lang="en-US" sz="800" b="0" i="1">
              <a:solidFill>
                <a:srgbClr val="1F355E"/>
              </a:solidFill>
              <a:latin typeface="Arial" panose="020B0604020202020204" pitchFamily="34" charset="0"/>
              <a:ea typeface="+mn-ea"/>
              <a:cs typeface="Arial" panose="020B0604020202020204" pitchFamily="34" charset="0"/>
              <a:sym typeface="Helvetica Neue Medium"/>
            </a:endParaRPr>
          </a:p>
          <a:p>
            <a:pPr marL="0" marR="0" indent="0" algn="l" defTabSz="825500" rtl="0" fontAlgn="auto" latinLnBrk="0" hangingPunct="0">
              <a:lnSpc>
                <a:spcPct val="100000"/>
              </a:lnSpc>
              <a:spcBef>
                <a:spcPts val="0"/>
              </a:spcBef>
              <a:spcAft>
                <a:spcPts val="0"/>
              </a:spcAft>
              <a:buClrTx/>
              <a:buSzTx/>
              <a:buFontTx/>
              <a:buNone/>
              <a:tabLst/>
            </a:pPr>
            <a:r>
              <a:rPr lang="en-US" sz="800" b="0" i="1" err="1">
                <a:solidFill>
                  <a:srgbClr val="1F355E"/>
                </a:solidFill>
                <a:latin typeface="Arial"/>
                <a:ea typeface="+mn-ea"/>
                <a:cs typeface="Arial"/>
                <a:sym typeface="Helvetica Neue Medium"/>
              </a:rPr>
              <a:t>Realising</a:t>
            </a:r>
            <a:r>
              <a:rPr lang="en-US" sz="800" b="0" i="1">
                <a:solidFill>
                  <a:srgbClr val="1F355E"/>
                </a:solidFill>
                <a:latin typeface="Arial"/>
                <a:ea typeface="+mn-ea"/>
                <a:cs typeface="Arial"/>
                <a:sym typeface="Helvetica Neue Medium"/>
              </a:rPr>
              <a:t> our vision will require the skills and commitment of all our colleagues, </a:t>
            </a:r>
            <a:br>
              <a:rPr lang="en-US" sz="800" b="0" i="1">
                <a:latin typeface="Arial" panose="020B0604020202020204" pitchFamily="34" charset="0"/>
                <a:ea typeface="+mn-ea"/>
                <a:cs typeface="Arial" panose="020B0604020202020204" pitchFamily="34" charset="0"/>
              </a:rPr>
            </a:br>
            <a:r>
              <a:rPr lang="en-US" sz="800" b="0" i="1">
                <a:solidFill>
                  <a:srgbClr val="1F355E"/>
                </a:solidFill>
                <a:latin typeface="Arial"/>
                <a:ea typeface="+mn-ea"/>
                <a:cs typeface="Arial"/>
                <a:sym typeface="Helvetica Neue Medium"/>
              </a:rPr>
              <a:t>digital and non-digitally minded alike, working together with our key partners </a:t>
            </a:r>
            <a:br>
              <a:rPr lang="en-US" sz="800" b="0" i="1">
                <a:latin typeface="Arial" panose="020B0604020202020204" pitchFamily="34" charset="0"/>
                <a:ea typeface="+mn-ea"/>
                <a:cs typeface="Arial" panose="020B0604020202020204" pitchFamily="34" charset="0"/>
              </a:rPr>
            </a:br>
            <a:r>
              <a:rPr lang="en-US" sz="800" b="0" i="1">
                <a:solidFill>
                  <a:srgbClr val="1F355E"/>
                </a:solidFill>
                <a:latin typeface="Arial"/>
                <a:ea typeface="+mn-ea"/>
                <a:cs typeface="Arial"/>
                <a:sym typeface="Helvetica Neue Medium"/>
              </a:rPr>
              <a:t>across Wales and of course the people of Swansea Bay. </a:t>
            </a:r>
            <a:endParaRPr lang="en-US" sz="800" b="0" i="1">
              <a:solidFill>
                <a:srgbClr val="1F355E"/>
              </a:solidFill>
              <a:latin typeface="Arial"/>
              <a:ea typeface="+mn-ea"/>
              <a:cs typeface="Arial"/>
            </a:endParaRPr>
          </a:p>
          <a:p>
            <a:pPr marL="0" marR="0" indent="0" algn="l" defTabSz="825500" rtl="0" fontAlgn="auto" latinLnBrk="0" hangingPunct="0">
              <a:lnSpc>
                <a:spcPct val="100000"/>
              </a:lnSpc>
              <a:spcBef>
                <a:spcPts val="0"/>
              </a:spcBef>
              <a:spcAft>
                <a:spcPts val="0"/>
              </a:spcAft>
              <a:buClrTx/>
              <a:buSzTx/>
              <a:buFontTx/>
              <a:buNone/>
              <a:tabLst/>
            </a:pPr>
            <a:endParaRPr lang="en-US" sz="800" b="0" i="1">
              <a:solidFill>
                <a:srgbClr val="1F355E"/>
              </a:solidFill>
              <a:latin typeface="Arial" panose="020B0604020202020204" pitchFamily="34" charset="0"/>
              <a:ea typeface="+mn-ea"/>
              <a:cs typeface="Arial" panose="020B0604020202020204" pitchFamily="34" charset="0"/>
              <a:sym typeface="Helvetica Neue Medium"/>
            </a:endParaRPr>
          </a:p>
          <a:p>
            <a:pPr marL="0" marR="0" indent="0" algn="l" defTabSz="825500" rtl="0" fontAlgn="auto" latinLnBrk="0" hangingPunct="0">
              <a:lnSpc>
                <a:spcPct val="100000"/>
              </a:lnSpc>
              <a:spcBef>
                <a:spcPts val="0"/>
              </a:spcBef>
              <a:spcAft>
                <a:spcPts val="0"/>
              </a:spcAft>
              <a:buClrTx/>
              <a:buSzTx/>
              <a:buFontTx/>
              <a:buNone/>
              <a:tabLst/>
            </a:pPr>
            <a:r>
              <a:rPr lang="en-US" sz="800" b="0" i="1">
                <a:solidFill>
                  <a:srgbClr val="1F355E"/>
                </a:solidFill>
                <a:latin typeface="Arial"/>
                <a:ea typeface="+mn-ea"/>
                <a:cs typeface="Arial"/>
                <a:sym typeface="Helvetica Neue Medium"/>
              </a:rPr>
              <a:t>We are excited by the potential of this strategy to establish SBU as a UK</a:t>
            </a:r>
            <a:br>
              <a:rPr lang="en-US" sz="800" b="0" i="1">
                <a:latin typeface="Arial" panose="020B0604020202020204" pitchFamily="34" charset="0"/>
                <a:ea typeface="+mn-ea"/>
                <a:cs typeface="Arial" panose="020B0604020202020204" pitchFamily="34" charset="0"/>
              </a:rPr>
            </a:br>
            <a:r>
              <a:rPr lang="en-US" sz="800" b="0" i="1">
                <a:solidFill>
                  <a:srgbClr val="1F355E"/>
                </a:solidFill>
                <a:latin typeface="Arial"/>
                <a:ea typeface="+mn-ea"/>
                <a:cs typeface="Arial"/>
                <a:sym typeface="Helvetica Neue Medium"/>
              </a:rPr>
              <a:t>digital exempla – delivering a modern, safe, high-quality service for the </a:t>
            </a:r>
            <a:br>
              <a:rPr lang="en-US" sz="800" b="0" i="1">
                <a:latin typeface="Arial" panose="020B0604020202020204" pitchFamily="34" charset="0"/>
                <a:ea typeface="+mn-ea"/>
                <a:cs typeface="Arial" panose="020B0604020202020204" pitchFamily="34" charset="0"/>
              </a:rPr>
            </a:br>
            <a:r>
              <a:rPr lang="en-US" sz="800" b="0" i="1">
                <a:solidFill>
                  <a:srgbClr val="1F355E"/>
                </a:solidFill>
                <a:latin typeface="Arial"/>
                <a:ea typeface="+mn-ea"/>
                <a:cs typeface="Arial"/>
                <a:sym typeface="Helvetica Neue Medium"/>
              </a:rPr>
              <a:t>people of Swansea Bay. </a:t>
            </a:r>
            <a:endParaRPr lang="en-US" sz="800" b="0" i="1">
              <a:solidFill>
                <a:srgbClr val="1F355E"/>
              </a:solidFill>
              <a:latin typeface="Arial"/>
              <a:ea typeface="+mn-ea"/>
              <a:cs typeface="Arial"/>
            </a:endParaRPr>
          </a:p>
          <a:p>
            <a:pPr marL="0" marR="0" indent="0" algn="l" defTabSz="825500" rtl="0" fontAlgn="auto" latinLnBrk="0" hangingPunct="0">
              <a:lnSpc>
                <a:spcPct val="100000"/>
              </a:lnSpc>
              <a:spcBef>
                <a:spcPts val="0"/>
              </a:spcBef>
              <a:spcAft>
                <a:spcPts val="0"/>
              </a:spcAft>
              <a:buClrTx/>
              <a:buSzTx/>
              <a:buFontTx/>
              <a:buNone/>
              <a:tabLst/>
            </a:pPr>
            <a:r>
              <a:rPr lang="en-US" sz="800" b="0" i="1">
                <a:solidFill>
                  <a:srgbClr val="1F355E"/>
                </a:solidFill>
                <a:latin typeface="Arial"/>
                <a:ea typeface="+mn-ea"/>
                <a:cs typeface="Arial"/>
                <a:sym typeface="Helvetica Neue Medium"/>
              </a:rPr>
              <a:t>		 Matthew John – Director of Digital</a:t>
            </a:r>
            <a:endParaRPr lang="en-US" sz="800" b="0" i="1">
              <a:solidFill>
                <a:srgbClr val="1F355E"/>
              </a:solidFill>
              <a:latin typeface="Arial"/>
              <a:ea typeface="+mn-ea"/>
              <a:cs typeface="Arial"/>
            </a:endParaRPr>
          </a:p>
        </p:txBody>
      </p:sp>
      <p:sp>
        <p:nvSpPr>
          <p:cNvPr id="4" name="Footer Placeholder 3">
            <a:extLst>
              <a:ext uri="{FF2B5EF4-FFF2-40B4-BE49-F238E27FC236}">
                <a16:creationId xmlns:a16="http://schemas.microsoft.com/office/drawing/2014/main" id="{8F968F4B-085F-8886-FF20-C383DE96FFF3}"/>
              </a:ext>
            </a:extLst>
          </p:cNvPr>
          <p:cNvSpPr>
            <a:spLocks noGrp="1"/>
          </p:cNvSpPr>
          <p:nvPr>
            <p:ph type="ftr" sz="quarter" idx="3"/>
          </p:nvPr>
        </p:nvSpPr>
        <p:spPr>
          <a:xfrm>
            <a:off x="2200041" y="4579809"/>
            <a:ext cx="4743917" cy="378477"/>
          </a:xfrm>
        </p:spPr>
        <p:txBody>
          <a:bodyPr/>
          <a:lstStyle/>
          <a:p>
            <a:r>
              <a:rPr lang="en-GB"/>
              <a:t>Digitally Enabling the One Bay Way</a:t>
            </a:r>
          </a:p>
        </p:txBody>
      </p:sp>
      <p:pic>
        <p:nvPicPr>
          <p:cNvPr id="15" name="Picture 14">
            <a:extLst>
              <a:ext uri="{FF2B5EF4-FFF2-40B4-BE49-F238E27FC236}">
                <a16:creationId xmlns:a16="http://schemas.microsoft.com/office/drawing/2014/main" id="{D70DEEC0-29D0-5295-8B7C-909525EC6CC5}"/>
              </a:ext>
            </a:extLst>
          </p:cNvPr>
          <p:cNvPicPr>
            <a:picLocks noChangeAspect="1"/>
          </p:cNvPicPr>
          <p:nvPr/>
        </p:nvPicPr>
        <p:blipFill>
          <a:blip r:embed="rId3"/>
          <a:stretch>
            <a:fillRect/>
          </a:stretch>
        </p:blipFill>
        <p:spPr>
          <a:xfrm>
            <a:off x="3780129" y="2846437"/>
            <a:ext cx="994639" cy="1502539"/>
          </a:xfrm>
          <a:prstGeom prst="rect">
            <a:avLst/>
          </a:prstGeom>
        </p:spPr>
      </p:pic>
      <p:sp>
        <p:nvSpPr>
          <p:cNvPr id="17" name="TextBox 16">
            <a:extLst>
              <a:ext uri="{FF2B5EF4-FFF2-40B4-BE49-F238E27FC236}">
                <a16:creationId xmlns:a16="http://schemas.microsoft.com/office/drawing/2014/main" id="{83AEB255-8B39-7201-6F98-99C7EE9E3F7E}"/>
              </a:ext>
            </a:extLst>
          </p:cNvPr>
          <p:cNvSpPr txBox="1"/>
          <p:nvPr/>
        </p:nvSpPr>
        <p:spPr>
          <a:xfrm>
            <a:off x="4939766" y="657023"/>
            <a:ext cx="4061359" cy="25391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marR="0" indent="0" algn="l" defTabSz="825500" rtl="0" fontAlgn="auto" latinLnBrk="0" hangingPunct="0">
              <a:lnSpc>
                <a:spcPct val="100000"/>
              </a:lnSpc>
              <a:spcBef>
                <a:spcPts val="0"/>
              </a:spcBef>
              <a:spcAft>
                <a:spcPts val="600"/>
              </a:spcAft>
              <a:buClrTx/>
              <a:buSzTx/>
              <a:buFontTx/>
              <a:buNone/>
              <a:tabLst/>
            </a:pPr>
            <a:r>
              <a:rPr lang="en-GB" sz="1050">
                <a:solidFill>
                  <a:srgbClr val="1F355E"/>
                </a:solidFill>
                <a:latin typeface="Arial" panose="020B0604020202020204" pitchFamily="34" charset="0"/>
                <a:ea typeface="+mn-ea"/>
                <a:cs typeface="Arial" panose="020B0604020202020204" pitchFamily="34" charset="0"/>
                <a:sym typeface="Helvetica Neue Medium"/>
              </a:rPr>
              <a:t>Who is Digitally Enabling The One Bay Way for?</a:t>
            </a:r>
          </a:p>
        </p:txBody>
      </p:sp>
      <p:sp>
        <p:nvSpPr>
          <p:cNvPr id="19" name="Rectangle: Rounded Corners 18">
            <a:extLst>
              <a:ext uri="{FF2B5EF4-FFF2-40B4-BE49-F238E27FC236}">
                <a16:creationId xmlns:a16="http://schemas.microsoft.com/office/drawing/2014/main" id="{DA52FB6D-4D1C-8B82-4CB2-8C04F014BB0B}"/>
              </a:ext>
            </a:extLst>
          </p:cNvPr>
          <p:cNvSpPr/>
          <p:nvPr/>
        </p:nvSpPr>
        <p:spPr>
          <a:xfrm>
            <a:off x="4939766" y="885600"/>
            <a:ext cx="3306714" cy="586245"/>
          </a:xfrm>
          <a:prstGeom prst="roundRect">
            <a:avLst/>
          </a:prstGeom>
          <a:solidFill>
            <a:schemeClr val="bg1"/>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R="0" algn="l" defTabSz="825500" rtl="0" fontAlgn="auto" latinLnBrk="0" hangingPunct="0">
              <a:lnSpc>
                <a:spcPct val="100000"/>
              </a:lnSpc>
              <a:spcBef>
                <a:spcPts val="0"/>
              </a:spcBef>
              <a:spcAft>
                <a:spcPts val="600"/>
              </a:spcAft>
              <a:buClrTx/>
              <a:buSzTx/>
              <a:tabLst/>
            </a:pPr>
            <a:r>
              <a:rPr lang="en-GB" sz="800">
                <a:solidFill>
                  <a:srgbClr val="1F355E"/>
                </a:solidFill>
                <a:latin typeface="Arial" panose="020B0604020202020204" pitchFamily="34" charset="0"/>
                <a:ea typeface="+mn-ea"/>
                <a:cs typeface="Arial" panose="020B0604020202020204" pitchFamily="34" charset="0"/>
                <a:sym typeface="Helvetica Neue Medium"/>
              </a:rPr>
              <a:t>Swansea Bay University Health Board (SBU) leadership - </a:t>
            </a:r>
            <a:r>
              <a:rPr lang="en-GB" sz="800" b="0">
                <a:solidFill>
                  <a:srgbClr val="1F355E"/>
                </a:solidFill>
                <a:latin typeface="Arial" panose="020B0604020202020204" pitchFamily="34" charset="0"/>
                <a:ea typeface="+mn-ea"/>
                <a:cs typeface="Arial" panose="020B0604020202020204" pitchFamily="34" charset="0"/>
                <a:sym typeface="Helvetica Neue Medium"/>
              </a:rPr>
              <a:t>to establish the vision and strategic direction for digital, data and technology to enable our SBU organisational ambitions, and build momentum and support for the work required to make this a reality </a:t>
            </a:r>
          </a:p>
        </p:txBody>
      </p:sp>
      <p:sp>
        <p:nvSpPr>
          <p:cNvPr id="20" name="Rectangle: Rounded Corners 19">
            <a:extLst>
              <a:ext uri="{FF2B5EF4-FFF2-40B4-BE49-F238E27FC236}">
                <a16:creationId xmlns:a16="http://schemas.microsoft.com/office/drawing/2014/main" id="{19E5DDB6-2E01-91E0-F017-818EEB678FD2}"/>
              </a:ext>
            </a:extLst>
          </p:cNvPr>
          <p:cNvSpPr/>
          <p:nvPr/>
        </p:nvSpPr>
        <p:spPr>
          <a:xfrm>
            <a:off x="4939766" y="1556087"/>
            <a:ext cx="3306714" cy="492589"/>
          </a:xfrm>
          <a:prstGeom prst="roundRect">
            <a:avLst/>
          </a:prstGeom>
          <a:solidFill>
            <a:schemeClr val="bg1"/>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R="0" algn="l" defTabSz="825500" rtl="0" fontAlgn="auto" latinLnBrk="0" hangingPunct="0">
              <a:lnSpc>
                <a:spcPct val="100000"/>
              </a:lnSpc>
              <a:spcBef>
                <a:spcPts val="0"/>
              </a:spcBef>
              <a:spcAft>
                <a:spcPts val="600"/>
              </a:spcAft>
              <a:buClrTx/>
              <a:buSzTx/>
              <a:tabLst/>
            </a:pPr>
            <a:r>
              <a:rPr lang="en-GB" sz="800">
                <a:solidFill>
                  <a:srgbClr val="1F355E"/>
                </a:solidFill>
                <a:latin typeface="Arial" panose="020B0604020202020204" pitchFamily="34" charset="0"/>
                <a:ea typeface="+mn-ea"/>
                <a:cs typeface="Arial" panose="020B0604020202020204" pitchFamily="34" charset="0"/>
                <a:sym typeface="Helvetica Neue Medium"/>
              </a:rPr>
              <a:t>Digital and clinical Digital leaders and their teams - </a:t>
            </a:r>
            <a:r>
              <a:rPr lang="en-GB" sz="800" b="0">
                <a:solidFill>
                  <a:srgbClr val="1F355E"/>
                </a:solidFill>
                <a:latin typeface="Arial" panose="020B0604020202020204" pitchFamily="34" charset="0"/>
                <a:ea typeface="+mn-ea"/>
                <a:cs typeface="Arial" panose="020B0604020202020204" pitchFamily="34" charset="0"/>
                <a:sym typeface="Helvetica Neue Medium"/>
              </a:rPr>
              <a:t>to establish the strategic direction for digital in SBU and to ensure colleagues understand how their work contributes to achieving this vision </a:t>
            </a:r>
          </a:p>
        </p:txBody>
      </p:sp>
      <p:sp>
        <p:nvSpPr>
          <p:cNvPr id="21" name="Rectangle: Rounded Corners 20">
            <a:extLst>
              <a:ext uri="{FF2B5EF4-FFF2-40B4-BE49-F238E27FC236}">
                <a16:creationId xmlns:a16="http://schemas.microsoft.com/office/drawing/2014/main" id="{B91324F6-3FB2-18EB-734A-730AECFA15FA}"/>
              </a:ext>
            </a:extLst>
          </p:cNvPr>
          <p:cNvSpPr/>
          <p:nvPr/>
        </p:nvSpPr>
        <p:spPr>
          <a:xfrm>
            <a:off x="4939766" y="2132918"/>
            <a:ext cx="3306714" cy="492589"/>
          </a:xfrm>
          <a:prstGeom prst="roundRect">
            <a:avLst/>
          </a:prstGeom>
          <a:solidFill>
            <a:schemeClr val="bg1"/>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R="0" algn="l" defTabSz="825500" rtl="0" fontAlgn="auto" latinLnBrk="0" hangingPunct="0">
              <a:lnSpc>
                <a:spcPct val="100000"/>
              </a:lnSpc>
              <a:spcBef>
                <a:spcPts val="0"/>
              </a:spcBef>
              <a:spcAft>
                <a:spcPts val="600"/>
              </a:spcAft>
              <a:buClrTx/>
              <a:buSzTx/>
              <a:tabLst/>
            </a:pPr>
            <a:r>
              <a:rPr lang="en-GB" sz="800">
                <a:solidFill>
                  <a:srgbClr val="1F355E"/>
                </a:solidFill>
                <a:latin typeface="Arial" panose="020B0604020202020204" pitchFamily="34" charset="0"/>
                <a:ea typeface="+mn-ea"/>
                <a:cs typeface="Arial" panose="020B0604020202020204" pitchFamily="34" charset="0"/>
                <a:sym typeface="Helvetica Neue Medium"/>
              </a:rPr>
              <a:t>All employees of SBU – </a:t>
            </a:r>
            <a:r>
              <a:rPr lang="en-GB" sz="800" b="0">
                <a:solidFill>
                  <a:srgbClr val="1F355E"/>
                </a:solidFill>
                <a:latin typeface="Arial" panose="020B0604020202020204" pitchFamily="34" charset="0"/>
                <a:ea typeface="+mn-ea"/>
                <a:cs typeface="Arial" panose="020B0604020202020204" pitchFamily="34" charset="0"/>
                <a:sym typeface="Helvetica Neue Medium"/>
              </a:rPr>
              <a:t>to highlight what the strategy means for colleagues across SBU in their day-to-day roles including operational staff and clinical and care professionals </a:t>
            </a:r>
            <a:endParaRPr lang="en-GB" sz="800">
              <a:solidFill>
                <a:srgbClr val="1F355E"/>
              </a:solidFill>
              <a:latin typeface="Arial" panose="020B0604020202020204" pitchFamily="34" charset="0"/>
              <a:ea typeface="+mn-ea"/>
              <a:cs typeface="Arial" panose="020B0604020202020204" pitchFamily="34" charset="0"/>
              <a:sym typeface="Helvetica Neue Medium"/>
            </a:endParaRPr>
          </a:p>
        </p:txBody>
      </p:sp>
      <p:sp>
        <p:nvSpPr>
          <p:cNvPr id="22" name="Rectangle: Rounded Corners 21">
            <a:extLst>
              <a:ext uri="{FF2B5EF4-FFF2-40B4-BE49-F238E27FC236}">
                <a16:creationId xmlns:a16="http://schemas.microsoft.com/office/drawing/2014/main" id="{59AFD060-2AFA-CE6D-722C-778B45AFDEBF}"/>
              </a:ext>
            </a:extLst>
          </p:cNvPr>
          <p:cNvSpPr/>
          <p:nvPr/>
        </p:nvSpPr>
        <p:spPr>
          <a:xfrm>
            <a:off x="4939766" y="2709749"/>
            <a:ext cx="3306714" cy="492589"/>
          </a:xfrm>
          <a:prstGeom prst="roundRect">
            <a:avLst/>
          </a:prstGeom>
          <a:solidFill>
            <a:schemeClr val="bg1"/>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R="0" algn="l" defTabSz="825500" rtl="0" fontAlgn="auto" latinLnBrk="0" hangingPunct="0">
              <a:lnSpc>
                <a:spcPct val="100000"/>
              </a:lnSpc>
              <a:spcBef>
                <a:spcPts val="0"/>
              </a:spcBef>
              <a:spcAft>
                <a:spcPts val="600"/>
              </a:spcAft>
              <a:buClrTx/>
              <a:buSzTx/>
              <a:tabLst/>
            </a:pPr>
            <a:r>
              <a:rPr lang="en-GB" sz="800">
                <a:solidFill>
                  <a:srgbClr val="1F355E"/>
                </a:solidFill>
                <a:latin typeface="Arial" panose="020B0604020202020204" pitchFamily="34" charset="0"/>
                <a:ea typeface="+mn-ea"/>
                <a:cs typeface="Arial" panose="020B0604020202020204" pitchFamily="34" charset="0"/>
                <a:sym typeface="Helvetica Neue Medium"/>
              </a:rPr>
              <a:t>Our patients and wider population - </a:t>
            </a:r>
            <a:r>
              <a:rPr lang="en-GB" sz="800" b="0">
                <a:solidFill>
                  <a:srgbClr val="1F355E"/>
                </a:solidFill>
                <a:latin typeface="Arial" panose="020B0604020202020204" pitchFamily="34" charset="0"/>
                <a:ea typeface="+mn-ea"/>
                <a:cs typeface="Arial" panose="020B0604020202020204" pitchFamily="34" charset="0"/>
                <a:sym typeface="Helvetica Neue Medium"/>
              </a:rPr>
              <a:t>to communicate what digital, data and technology transformation means for the care and well-being of the people of Swansea Bay </a:t>
            </a:r>
            <a:endParaRPr lang="en-GB" sz="800">
              <a:solidFill>
                <a:srgbClr val="1F355E"/>
              </a:solidFill>
              <a:latin typeface="Arial" panose="020B0604020202020204" pitchFamily="34" charset="0"/>
              <a:ea typeface="+mn-ea"/>
              <a:cs typeface="Arial" panose="020B0604020202020204" pitchFamily="34" charset="0"/>
              <a:sym typeface="Helvetica Neue Medium"/>
            </a:endParaRPr>
          </a:p>
        </p:txBody>
      </p:sp>
      <p:sp>
        <p:nvSpPr>
          <p:cNvPr id="23" name="Rectangle: Rounded Corners 22">
            <a:extLst>
              <a:ext uri="{FF2B5EF4-FFF2-40B4-BE49-F238E27FC236}">
                <a16:creationId xmlns:a16="http://schemas.microsoft.com/office/drawing/2014/main" id="{84944ABE-9D0F-1839-00F3-AEAA639B307F}"/>
              </a:ext>
            </a:extLst>
          </p:cNvPr>
          <p:cNvSpPr/>
          <p:nvPr/>
        </p:nvSpPr>
        <p:spPr>
          <a:xfrm>
            <a:off x="4939766" y="3286580"/>
            <a:ext cx="3306714" cy="492589"/>
          </a:xfrm>
          <a:prstGeom prst="roundRect">
            <a:avLst/>
          </a:prstGeom>
          <a:solidFill>
            <a:schemeClr val="bg1"/>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R="0" algn="l" defTabSz="825500" rtl="0" fontAlgn="auto" latinLnBrk="0" hangingPunct="0">
              <a:lnSpc>
                <a:spcPct val="100000"/>
              </a:lnSpc>
              <a:spcBef>
                <a:spcPts val="0"/>
              </a:spcBef>
              <a:spcAft>
                <a:spcPts val="600"/>
              </a:spcAft>
              <a:buClrTx/>
              <a:buSzTx/>
              <a:tabLst/>
            </a:pPr>
            <a:r>
              <a:rPr lang="en-GB" sz="800">
                <a:solidFill>
                  <a:srgbClr val="1F355E"/>
                </a:solidFill>
                <a:latin typeface="Arial" panose="020B0604020202020204" pitchFamily="34" charset="0"/>
                <a:ea typeface="+mn-ea"/>
                <a:cs typeface="Arial" panose="020B0604020202020204" pitchFamily="34" charset="0"/>
                <a:sym typeface="Helvetica Neue Medium"/>
              </a:rPr>
              <a:t>Our local partner organisations - </a:t>
            </a:r>
            <a:r>
              <a:rPr lang="en-GB" sz="800" b="0">
                <a:solidFill>
                  <a:srgbClr val="1F355E"/>
                </a:solidFill>
                <a:latin typeface="Arial" panose="020B0604020202020204" pitchFamily="34" charset="0"/>
                <a:ea typeface="+mn-ea"/>
                <a:cs typeface="Arial" panose="020B0604020202020204" pitchFamily="34" charset="0"/>
                <a:sym typeface="Helvetica Neue Medium"/>
              </a:rPr>
              <a:t>to set out how we will work together towards achieving our shared objectives</a:t>
            </a:r>
          </a:p>
        </p:txBody>
      </p:sp>
      <p:sp>
        <p:nvSpPr>
          <p:cNvPr id="24" name="Rectangle: Rounded Corners 23">
            <a:extLst>
              <a:ext uri="{FF2B5EF4-FFF2-40B4-BE49-F238E27FC236}">
                <a16:creationId xmlns:a16="http://schemas.microsoft.com/office/drawing/2014/main" id="{2D74C165-CEF3-4739-1982-7D472ED1F9D9}"/>
              </a:ext>
            </a:extLst>
          </p:cNvPr>
          <p:cNvSpPr/>
          <p:nvPr/>
        </p:nvSpPr>
        <p:spPr>
          <a:xfrm>
            <a:off x="4939766" y="3863411"/>
            <a:ext cx="3306714" cy="492589"/>
          </a:xfrm>
          <a:prstGeom prst="roundRect">
            <a:avLst/>
          </a:prstGeom>
          <a:solidFill>
            <a:schemeClr val="bg1"/>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R="0" algn="l" defTabSz="825500" rtl="0" fontAlgn="auto" latinLnBrk="0" hangingPunct="0">
              <a:lnSpc>
                <a:spcPct val="100000"/>
              </a:lnSpc>
              <a:spcBef>
                <a:spcPts val="0"/>
              </a:spcBef>
              <a:spcAft>
                <a:spcPts val="600"/>
              </a:spcAft>
              <a:buClrTx/>
              <a:buSzTx/>
              <a:tabLst/>
            </a:pPr>
            <a:r>
              <a:rPr lang="en-GB" sz="800">
                <a:solidFill>
                  <a:srgbClr val="1F355E"/>
                </a:solidFill>
                <a:latin typeface="Arial" panose="020B0604020202020204" pitchFamily="34" charset="0"/>
                <a:ea typeface="+mn-ea"/>
                <a:cs typeface="Arial" panose="020B0604020202020204" pitchFamily="34" charset="0"/>
                <a:sym typeface="Helvetica Neue Medium"/>
              </a:rPr>
              <a:t>Regional and national partners - </a:t>
            </a:r>
            <a:r>
              <a:rPr lang="en-GB" sz="800" b="0">
                <a:solidFill>
                  <a:srgbClr val="1F355E"/>
                </a:solidFill>
                <a:latin typeface="Arial" panose="020B0604020202020204" pitchFamily="34" charset="0"/>
                <a:ea typeface="+mn-ea"/>
                <a:cs typeface="Arial" panose="020B0604020202020204" pitchFamily="34" charset="0"/>
                <a:sym typeface="Helvetica Neue Medium"/>
              </a:rPr>
              <a:t>to show how we will work together and align with our partners to achieve collective goals</a:t>
            </a:r>
          </a:p>
        </p:txBody>
      </p:sp>
      <p:sp>
        <p:nvSpPr>
          <p:cNvPr id="33" name="TextBox 32">
            <a:extLst>
              <a:ext uri="{FF2B5EF4-FFF2-40B4-BE49-F238E27FC236}">
                <a16:creationId xmlns:a16="http://schemas.microsoft.com/office/drawing/2014/main" id="{BB5F8A44-BD6A-80AF-F716-2B6A0D24EDDA}"/>
              </a:ext>
            </a:extLst>
          </p:cNvPr>
          <p:cNvSpPr txBox="1"/>
          <p:nvPr/>
        </p:nvSpPr>
        <p:spPr>
          <a:xfrm>
            <a:off x="142875" y="623681"/>
            <a:ext cx="4333396" cy="28725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GB" sz="1200" b="1" i="0" u="none" strike="noStrike" cap="none" spc="0" normalizeH="0" baseline="0">
                <a:ln>
                  <a:noFill/>
                </a:ln>
                <a:solidFill>
                  <a:srgbClr val="1F355E"/>
                </a:solidFill>
                <a:effectLst/>
                <a:uFillTx/>
                <a:latin typeface="Arial Black" panose="020B0A04020102020204" pitchFamily="34" charset="0"/>
                <a:sym typeface="Helvetica Neue"/>
              </a:rPr>
              <a:t>A Foreword From the Director of Digital </a:t>
            </a:r>
          </a:p>
        </p:txBody>
      </p:sp>
      <p:sp>
        <p:nvSpPr>
          <p:cNvPr id="16" name="Rectangle 15">
            <a:extLst>
              <a:ext uri="{FF2B5EF4-FFF2-40B4-BE49-F238E27FC236}">
                <a16:creationId xmlns:a16="http://schemas.microsoft.com/office/drawing/2014/main" id="{66ECCBBF-04A1-7C57-EF8D-17F19BB72119}"/>
              </a:ext>
            </a:extLst>
          </p:cNvPr>
          <p:cNvSpPr/>
          <p:nvPr/>
        </p:nvSpPr>
        <p:spPr>
          <a:xfrm>
            <a:off x="8164799" y="885600"/>
            <a:ext cx="545175" cy="586245"/>
          </a:xfrm>
          <a:prstGeom prst="rect">
            <a:avLst/>
          </a:prstGeom>
          <a:solidFill>
            <a:schemeClr val="accent1"/>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8" name="Rectangle 17">
            <a:extLst>
              <a:ext uri="{FF2B5EF4-FFF2-40B4-BE49-F238E27FC236}">
                <a16:creationId xmlns:a16="http://schemas.microsoft.com/office/drawing/2014/main" id="{CA342508-A5A3-5299-7D52-C940088972F1}"/>
              </a:ext>
            </a:extLst>
          </p:cNvPr>
          <p:cNvSpPr/>
          <p:nvPr/>
        </p:nvSpPr>
        <p:spPr>
          <a:xfrm>
            <a:off x="8164799" y="1556087"/>
            <a:ext cx="545175" cy="492589"/>
          </a:xfrm>
          <a:prstGeom prst="rect">
            <a:avLst/>
          </a:prstGeom>
          <a:solidFill>
            <a:schemeClr val="accent1"/>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31" name="Rectangle 30">
            <a:extLst>
              <a:ext uri="{FF2B5EF4-FFF2-40B4-BE49-F238E27FC236}">
                <a16:creationId xmlns:a16="http://schemas.microsoft.com/office/drawing/2014/main" id="{D7461371-8AEA-0F3F-50E6-1B366114EEB4}"/>
              </a:ext>
            </a:extLst>
          </p:cNvPr>
          <p:cNvSpPr/>
          <p:nvPr/>
        </p:nvSpPr>
        <p:spPr>
          <a:xfrm>
            <a:off x="8164799" y="2132918"/>
            <a:ext cx="545175" cy="492589"/>
          </a:xfrm>
          <a:prstGeom prst="rect">
            <a:avLst/>
          </a:prstGeom>
          <a:solidFill>
            <a:schemeClr val="accent1"/>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32" name="Rectangle 31">
            <a:extLst>
              <a:ext uri="{FF2B5EF4-FFF2-40B4-BE49-F238E27FC236}">
                <a16:creationId xmlns:a16="http://schemas.microsoft.com/office/drawing/2014/main" id="{E13318DC-68AF-1F23-F7F9-B2FA5491686F}"/>
              </a:ext>
            </a:extLst>
          </p:cNvPr>
          <p:cNvSpPr/>
          <p:nvPr/>
        </p:nvSpPr>
        <p:spPr>
          <a:xfrm>
            <a:off x="8164799" y="2709749"/>
            <a:ext cx="545175" cy="492589"/>
          </a:xfrm>
          <a:prstGeom prst="rect">
            <a:avLst/>
          </a:prstGeom>
          <a:solidFill>
            <a:schemeClr val="accent1"/>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34" name="Rectangle 33">
            <a:extLst>
              <a:ext uri="{FF2B5EF4-FFF2-40B4-BE49-F238E27FC236}">
                <a16:creationId xmlns:a16="http://schemas.microsoft.com/office/drawing/2014/main" id="{2B9EF57E-2377-ED66-427A-E08AA6ECAA89}"/>
              </a:ext>
            </a:extLst>
          </p:cNvPr>
          <p:cNvSpPr/>
          <p:nvPr/>
        </p:nvSpPr>
        <p:spPr>
          <a:xfrm>
            <a:off x="8164799" y="3286579"/>
            <a:ext cx="545175" cy="492589"/>
          </a:xfrm>
          <a:prstGeom prst="rect">
            <a:avLst/>
          </a:prstGeom>
          <a:solidFill>
            <a:schemeClr val="accent1"/>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35" name="Rectangle 34">
            <a:extLst>
              <a:ext uri="{FF2B5EF4-FFF2-40B4-BE49-F238E27FC236}">
                <a16:creationId xmlns:a16="http://schemas.microsoft.com/office/drawing/2014/main" id="{1CE9FBED-BA3A-F039-0898-143F5AE7B378}"/>
              </a:ext>
            </a:extLst>
          </p:cNvPr>
          <p:cNvSpPr/>
          <p:nvPr/>
        </p:nvSpPr>
        <p:spPr>
          <a:xfrm>
            <a:off x="8164799" y="3863411"/>
            <a:ext cx="545175" cy="492589"/>
          </a:xfrm>
          <a:prstGeom prst="rect">
            <a:avLst/>
          </a:prstGeom>
          <a:solidFill>
            <a:schemeClr val="accent1"/>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pic>
        <p:nvPicPr>
          <p:cNvPr id="37" name="Picture 36">
            <a:extLst>
              <a:ext uri="{FF2B5EF4-FFF2-40B4-BE49-F238E27FC236}">
                <a16:creationId xmlns:a16="http://schemas.microsoft.com/office/drawing/2014/main" id="{DB93D739-80EC-EDCD-DB8F-DAEF7A470C0B}"/>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9843" b="89764" l="9796" r="90612">
                        <a14:foregroundMark x1="90612" y1="33465" x2="90612" y2="33465"/>
                        <a14:foregroundMark x1="72653" y1="39370" x2="72653" y2="39370"/>
                        <a14:foregroundMark x1="63265" y1="41339" x2="63265" y2="41339"/>
                        <a14:foregroundMark x1="55102" y1="43307" x2="55102" y2="43307"/>
                        <a14:foregroundMark x1="43265" y1="45669" x2="43265" y2="45669"/>
                        <a14:foregroundMark x1="38776" y1="33465" x2="38776" y2="33465"/>
                        <a14:foregroundMark x1="28980" y1="69685" x2="28980" y2="69685"/>
                        <a14:foregroundMark x1="32653" y1="85433" x2="32653" y2="85433"/>
                        <a14:foregroundMark x1="46939" y1="84646" x2="46939" y2="84646"/>
                        <a14:foregroundMark x1="59184" y1="73228" x2="59184" y2="73228"/>
                        <a14:foregroundMark x1="76327" y1="83071" x2="76327" y2="83071"/>
                        <a14:foregroundMark x1="76327" y1="72047" x2="76327" y2="72047"/>
                      </a14:backgroundRemoval>
                    </a14:imgEffect>
                  </a14:imgLayer>
                </a14:imgProps>
              </a:ext>
            </a:extLst>
          </a:blip>
          <a:stretch>
            <a:fillRect/>
          </a:stretch>
        </p:blipFill>
        <p:spPr>
          <a:xfrm>
            <a:off x="8196185" y="926632"/>
            <a:ext cx="482401" cy="500122"/>
          </a:xfrm>
          <a:prstGeom prst="rect">
            <a:avLst/>
          </a:prstGeom>
        </p:spPr>
      </p:pic>
      <p:pic>
        <p:nvPicPr>
          <p:cNvPr id="39" name="Picture 38">
            <a:extLst>
              <a:ext uri="{FF2B5EF4-FFF2-40B4-BE49-F238E27FC236}">
                <a16:creationId xmlns:a16="http://schemas.microsoft.com/office/drawing/2014/main" id="{68FABE91-7F0D-EC78-9B2F-26828CB3C0A3}"/>
              </a:ext>
            </a:extLst>
          </p:cNvPr>
          <p:cNvPicPr>
            <a:picLocks noChangeAspect="1"/>
          </p:cNvPicPr>
          <p:nvPr/>
        </p:nvPicPr>
        <p:blipFill>
          <a:blip r:embed="rId6">
            <a:extLst>
              <a:ext uri="{BEBA8EAE-BF5A-486C-A8C5-ECC9F3942E4B}">
                <a14:imgProps xmlns:a14="http://schemas.microsoft.com/office/drawing/2010/main">
                  <a14:imgLayer r:embed="rId7">
                    <a14:imgEffect>
                      <a14:backgroundRemoval t="9960" b="89641" l="9811" r="94340">
                        <a14:foregroundMark x1="16226" y1="13147" x2="16226" y2="13147"/>
                        <a14:foregroundMark x1="30189" y1="34661" x2="30189" y2="34661"/>
                        <a14:foregroundMark x1="14717" y1="55378" x2="14717" y2="55378"/>
                        <a14:foregroundMark x1="29811" y1="63745" x2="29811" y2="63745"/>
                        <a14:foregroundMark x1="29811" y1="81275" x2="29811" y2="81275"/>
                        <a14:foregroundMark x1="59245" y1="86056" x2="59245" y2="86056"/>
                        <a14:foregroundMark x1="55849" y1="63347" x2="55849" y2="63347"/>
                        <a14:foregroundMark x1="82642" y1="85657" x2="82642" y2="85657"/>
                        <a14:foregroundMark x1="80755" y1="67729" x2="80755" y2="67729"/>
                        <a14:foregroundMark x1="94340" y1="54582" x2="94340" y2="54582"/>
                        <a14:foregroundMark x1="53208" y1="29482" x2="53208" y2="29482"/>
                        <a14:foregroundMark x1="30189" y1="45020" x2="30189" y2="45020"/>
                        <a14:foregroundMark x1="93208" y1="15139" x2="93208" y2="15139"/>
                        <a14:foregroundMark x1="81509" y1="35060" x2="81509" y2="35060"/>
                      </a14:backgroundRemoval>
                    </a14:imgEffect>
                  </a14:imgLayer>
                </a14:imgProps>
              </a:ext>
            </a:extLst>
          </a:blip>
          <a:stretch>
            <a:fillRect/>
          </a:stretch>
        </p:blipFill>
        <p:spPr>
          <a:xfrm>
            <a:off x="8205638" y="1582793"/>
            <a:ext cx="463494" cy="439008"/>
          </a:xfrm>
          <a:prstGeom prst="rect">
            <a:avLst/>
          </a:prstGeom>
        </p:spPr>
      </p:pic>
      <p:pic>
        <p:nvPicPr>
          <p:cNvPr id="41" name="Picture 40">
            <a:extLst>
              <a:ext uri="{FF2B5EF4-FFF2-40B4-BE49-F238E27FC236}">
                <a16:creationId xmlns:a16="http://schemas.microsoft.com/office/drawing/2014/main" id="{532913A4-C12B-CB05-F6DF-E36F6D0126F9}"/>
              </a:ext>
            </a:extLst>
          </p:cNvPr>
          <p:cNvPicPr>
            <a:picLocks noChangeAspect="1"/>
          </p:cNvPicPr>
          <p:nvPr/>
        </p:nvPicPr>
        <p:blipFill>
          <a:blip r:embed="rId8">
            <a:extLst>
              <a:ext uri="{BEBA8EAE-BF5A-486C-A8C5-ECC9F3942E4B}">
                <a14:imgProps xmlns:a14="http://schemas.microsoft.com/office/drawing/2010/main">
                  <a14:imgLayer r:embed="rId9">
                    <a14:imgEffect>
                      <a14:backgroundRemoval t="9709" b="89806" l="9738" r="93258">
                        <a14:foregroundMark x1="36330" y1="38350" x2="36330" y2="38350"/>
                        <a14:foregroundMark x1="18727" y1="64078" x2="18727" y2="64078"/>
                        <a14:foregroundMark x1="49064" y1="69903" x2="49064" y2="69903"/>
                        <a14:foregroundMark x1="68539" y1="41748" x2="68539" y2="41748"/>
                        <a14:foregroundMark x1="79026" y1="68447" x2="79026" y2="68447"/>
                        <a14:foregroundMark x1="93258" y1="42233" x2="93258" y2="42233"/>
                      </a14:backgroundRemoval>
                    </a14:imgEffect>
                  </a14:imgLayer>
                </a14:imgProps>
              </a:ext>
            </a:extLst>
          </a:blip>
          <a:stretch>
            <a:fillRect/>
          </a:stretch>
        </p:blipFill>
        <p:spPr>
          <a:xfrm>
            <a:off x="8205638" y="2212144"/>
            <a:ext cx="466092" cy="359606"/>
          </a:xfrm>
          <a:prstGeom prst="rect">
            <a:avLst/>
          </a:prstGeom>
        </p:spPr>
      </p:pic>
      <p:pic>
        <p:nvPicPr>
          <p:cNvPr id="43" name="Picture 42">
            <a:extLst>
              <a:ext uri="{FF2B5EF4-FFF2-40B4-BE49-F238E27FC236}">
                <a16:creationId xmlns:a16="http://schemas.microsoft.com/office/drawing/2014/main" id="{30D66DED-FF58-6A2B-9DD3-9ABB0E2FF9F7}"/>
              </a:ext>
            </a:extLst>
          </p:cNvPr>
          <p:cNvPicPr>
            <a:picLocks noChangeAspect="1"/>
          </p:cNvPicPr>
          <p:nvPr/>
        </p:nvPicPr>
        <p:blipFill>
          <a:blip r:embed="rId10">
            <a:extLst>
              <a:ext uri="{BEBA8EAE-BF5A-486C-A8C5-ECC9F3942E4B}">
                <a14:imgProps xmlns:a14="http://schemas.microsoft.com/office/drawing/2010/main">
                  <a14:imgLayer r:embed="rId11">
                    <a14:imgEffect>
                      <a14:backgroundRemoval t="10000" b="90000" l="8494" r="92278">
                        <a14:foregroundMark x1="32432" y1="52400" x2="32432" y2="52400"/>
                        <a14:foregroundMark x1="8880" y1="69600" x2="8880" y2="69600"/>
                        <a14:foregroundMark x1="92278" y1="67200" x2="92278" y2="67200"/>
                        <a14:foregroundMark x1="22780" y1="35200" x2="22780" y2="35200"/>
                        <a14:foregroundMark x1="67954" y1="12800" x2="67954" y2="12800"/>
                        <a14:foregroundMark x1="67954" y1="28400" x2="67954" y2="28400"/>
                      </a14:backgroundRemoval>
                    </a14:imgEffect>
                  </a14:imgLayer>
                </a14:imgProps>
              </a:ext>
            </a:extLst>
          </a:blip>
          <a:stretch>
            <a:fillRect/>
          </a:stretch>
        </p:blipFill>
        <p:spPr>
          <a:xfrm>
            <a:off x="8189268" y="2739147"/>
            <a:ext cx="479864" cy="463189"/>
          </a:xfrm>
          <a:prstGeom prst="rect">
            <a:avLst/>
          </a:prstGeom>
        </p:spPr>
      </p:pic>
      <p:pic>
        <p:nvPicPr>
          <p:cNvPr id="45" name="Picture 44">
            <a:extLst>
              <a:ext uri="{FF2B5EF4-FFF2-40B4-BE49-F238E27FC236}">
                <a16:creationId xmlns:a16="http://schemas.microsoft.com/office/drawing/2014/main" id="{B67B3615-E3F5-F411-A71C-16C6F1798FB8}"/>
              </a:ext>
            </a:extLst>
          </p:cNvPr>
          <p:cNvPicPr>
            <a:picLocks noChangeAspect="1"/>
          </p:cNvPicPr>
          <p:nvPr/>
        </p:nvPicPr>
        <p:blipFill>
          <a:blip r:embed="rId12">
            <a:extLst>
              <a:ext uri="{BEBA8EAE-BF5A-486C-A8C5-ECC9F3942E4B}">
                <a14:imgProps xmlns:a14="http://schemas.microsoft.com/office/drawing/2010/main">
                  <a14:imgLayer r:embed="rId13">
                    <a14:imgEffect>
                      <a14:backgroundRemoval t="9962" b="92337" l="8468" r="92339">
                        <a14:foregroundMark x1="43952" y1="61686" x2="43952" y2="61686"/>
                        <a14:foregroundMark x1="91532" y1="22605" x2="91532" y2="22605"/>
                        <a14:foregroundMark x1="8468" y1="55172" x2="8468" y2="55172"/>
                        <a14:foregroundMark x1="44355" y1="89272" x2="44355" y2="89272"/>
                        <a14:foregroundMark x1="47984" y1="92720" x2="47984" y2="92720"/>
                        <a14:foregroundMark x1="92339" y1="54406" x2="92339" y2="54406"/>
                      </a14:backgroundRemoval>
                    </a14:imgEffect>
                  </a14:imgLayer>
                </a14:imgProps>
              </a:ext>
            </a:extLst>
          </a:blip>
          <a:stretch>
            <a:fillRect/>
          </a:stretch>
        </p:blipFill>
        <p:spPr>
          <a:xfrm>
            <a:off x="8205638" y="3296696"/>
            <a:ext cx="448826" cy="472353"/>
          </a:xfrm>
          <a:prstGeom prst="rect">
            <a:avLst/>
          </a:prstGeom>
        </p:spPr>
      </p:pic>
      <p:pic>
        <p:nvPicPr>
          <p:cNvPr id="47" name="Picture 46">
            <a:extLst>
              <a:ext uri="{FF2B5EF4-FFF2-40B4-BE49-F238E27FC236}">
                <a16:creationId xmlns:a16="http://schemas.microsoft.com/office/drawing/2014/main" id="{9EDE7E4B-303B-49AB-EECB-17B3F5EBCABE}"/>
              </a:ext>
            </a:extLst>
          </p:cNvPr>
          <p:cNvPicPr>
            <a:picLocks noChangeAspect="1"/>
          </p:cNvPicPr>
          <p:nvPr/>
        </p:nvPicPr>
        <p:blipFill>
          <a:blip r:embed="rId14">
            <a:extLst>
              <a:ext uri="{BEBA8EAE-BF5A-486C-A8C5-ECC9F3942E4B}">
                <a14:imgProps xmlns:a14="http://schemas.microsoft.com/office/drawing/2010/main">
                  <a14:imgLayer r:embed="rId15">
                    <a14:imgEffect>
                      <a14:backgroundRemoval t="10000" b="90000" l="10000" r="90000">
                        <a14:foregroundMark x1="49275" y1="50800" x2="49275" y2="50800"/>
                        <a14:foregroundMark x1="42029" y1="45600" x2="42029" y2="53600"/>
                        <a14:foregroundMark x1="42029" y1="41600" x2="42029" y2="45600"/>
                        <a14:foregroundMark x1="42029" y1="39600" x2="42029" y2="41600"/>
                        <a14:foregroundMark x1="37319" y1="59600" x2="54348" y2="56000"/>
                        <a14:foregroundMark x1="27174" y1="34400" x2="27174" y2="34400"/>
                        <a14:foregroundMark x1="62681" y1="37200" x2="62681" y2="37200"/>
                        <a14:foregroundMark x1="55797" y1="38000" x2="50000" y2="50000"/>
                        <a14:foregroundMark x1="55435" y1="54000" x2="66667" y2="57200"/>
                        <a14:foregroundMark x1="76449" y1="39200" x2="76449" y2="39200"/>
                        <a14:backgroundMark x1="28261" y1="23200" x2="57246" y2="20800"/>
                        <a14:backgroundMark x1="18478" y1="36800" x2="22826" y2="65200"/>
                        <a14:backgroundMark x1="82609" y1="30400" x2="86957" y2="55200"/>
                        <a14:backgroundMark x1="86957" y1="55200" x2="86957" y2="55200"/>
                        <a14:backgroundMark x1="67029" y1="45200" x2="67029" y2="45200"/>
                        <a14:backgroundMark x1="61957" y1="47200" x2="61957" y2="47200"/>
                        <a14:backgroundMark x1="50000" y1="66000" x2="50000" y2="66000"/>
                        <a14:backgroundMark x1="46377" y1="41600" x2="46377" y2="41600"/>
                        <a14:backgroundMark x1="44928" y1="45600" x2="44928" y2="45600"/>
                      </a14:backgroundRemoval>
                    </a14:imgEffect>
                  </a14:imgLayer>
                </a14:imgProps>
              </a:ext>
            </a:extLst>
          </a:blip>
          <a:stretch>
            <a:fillRect/>
          </a:stretch>
        </p:blipFill>
        <p:spPr>
          <a:xfrm>
            <a:off x="8027071" y="3769049"/>
            <a:ext cx="754765" cy="683664"/>
          </a:xfrm>
          <a:prstGeom prst="rect">
            <a:avLst/>
          </a:prstGeom>
        </p:spPr>
      </p:pic>
      <p:sp>
        <p:nvSpPr>
          <p:cNvPr id="12" name="Title 1">
            <a:extLst>
              <a:ext uri="{FF2B5EF4-FFF2-40B4-BE49-F238E27FC236}">
                <a16:creationId xmlns:a16="http://schemas.microsoft.com/office/drawing/2014/main" id="{EB3E0622-04DA-9C5E-D935-35114CBC1E2D}"/>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000">
                <a:solidFill>
                  <a:srgbClr val="1F355E"/>
                </a:solidFill>
                <a:latin typeface="Arial Black" panose="020B0A04020102020204" pitchFamily="34" charset="0"/>
              </a:rPr>
              <a:t>Introducing the Digitally Enabled One Bay Way</a:t>
            </a:r>
            <a:endParaRPr lang="en-GB" sz="2000" strike="sngStrike">
              <a:solidFill>
                <a:srgbClr val="1F355E"/>
              </a:solidFill>
              <a:highlight>
                <a:srgbClr val="FFFF00"/>
              </a:highlight>
              <a:latin typeface="Arial Black" panose="020B0A04020102020204" pitchFamily="34" charset="0"/>
            </a:endParaRPr>
          </a:p>
        </p:txBody>
      </p:sp>
      <p:grpSp>
        <p:nvGrpSpPr>
          <p:cNvPr id="2" name="Group 1">
            <a:extLst>
              <a:ext uri="{FF2B5EF4-FFF2-40B4-BE49-F238E27FC236}">
                <a16:creationId xmlns:a16="http://schemas.microsoft.com/office/drawing/2014/main" id="{C990E125-41BA-0AB0-0486-99520AB1C683}"/>
              </a:ext>
            </a:extLst>
          </p:cNvPr>
          <p:cNvGrpSpPr/>
          <p:nvPr/>
        </p:nvGrpSpPr>
        <p:grpSpPr>
          <a:xfrm>
            <a:off x="-1" y="-5787"/>
            <a:ext cx="9143998" cy="165595"/>
            <a:chOff x="374266" y="2474302"/>
            <a:chExt cx="13719657" cy="820603"/>
          </a:xfrm>
        </p:grpSpPr>
        <p:sp>
          <p:nvSpPr>
            <p:cNvPr id="13" name="Arrow: Pentagon 12">
              <a:extLst>
                <a:ext uri="{FF2B5EF4-FFF2-40B4-BE49-F238E27FC236}">
                  <a16:creationId xmlns:a16="http://schemas.microsoft.com/office/drawing/2014/main" id="{E266CB9F-3A4F-3AFB-4176-70BAC9678653}"/>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25" name="Arrow: Chevron 24">
              <a:extLst>
                <a:ext uri="{FF2B5EF4-FFF2-40B4-BE49-F238E27FC236}">
                  <a16:creationId xmlns:a16="http://schemas.microsoft.com/office/drawing/2014/main" id="{80BA916C-F1E5-4301-AC3C-490F8EC69267}"/>
                </a:ext>
              </a:extLst>
            </p:cNvPr>
            <p:cNvSpPr/>
            <p:nvPr/>
          </p:nvSpPr>
          <p:spPr>
            <a:xfrm>
              <a:off x="2612999" y="2474302"/>
              <a:ext cx="2697137" cy="820603"/>
            </a:xfrm>
            <a:prstGeom prst="chevron">
              <a:avLst/>
            </a:prstGeom>
            <a:solidFill>
              <a:schemeClr val="accent1"/>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26" name="Arrow: Chevron 25">
              <a:extLst>
                <a:ext uri="{FF2B5EF4-FFF2-40B4-BE49-F238E27FC236}">
                  <a16:creationId xmlns:a16="http://schemas.microsoft.com/office/drawing/2014/main" id="{B5556F9F-582F-1ADA-D076-BFF13B0CE084}"/>
                </a:ext>
              </a:extLst>
            </p:cNvPr>
            <p:cNvSpPr/>
            <p:nvPr/>
          </p:nvSpPr>
          <p:spPr>
            <a:xfrm>
              <a:off x="4851732"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27" name="Arrow: Chevron 26">
              <a:extLst>
                <a:ext uri="{FF2B5EF4-FFF2-40B4-BE49-F238E27FC236}">
                  <a16:creationId xmlns:a16="http://schemas.microsoft.com/office/drawing/2014/main" id="{348E0E36-0E6F-AA30-0F9A-AC7EF6609170}"/>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28" name="Arrow: Chevron 27">
              <a:extLst>
                <a:ext uri="{FF2B5EF4-FFF2-40B4-BE49-F238E27FC236}">
                  <a16:creationId xmlns:a16="http://schemas.microsoft.com/office/drawing/2014/main" id="{0077E7EB-F9A1-14A2-9048-8D0372701E74}"/>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The Digital Enablers</a:t>
              </a:r>
              <a:endParaRPr lang="en-GB" sz="800" b="0" kern="1200">
                <a:latin typeface="Arial" panose="020B0604020202020204" pitchFamily="34" charset="0"/>
                <a:cs typeface="Arial" panose="020B0604020202020204" pitchFamily="34" charset="0"/>
              </a:endParaRPr>
            </a:p>
          </p:txBody>
        </p:sp>
        <p:sp>
          <p:nvSpPr>
            <p:cNvPr id="29" name="Arrow: Chevron 28">
              <a:extLst>
                <a:ext uri="{FF2B5EF4-FFF2-40B4-BE49-F238E27FC236}">
                  <a16:creationId xmlns:a16="http://schemas.microsoft.com/office/drawing/2014/main" id="{75A9A0A8-D677-0C22-D919-651AC7B748B9}"/>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endParaRPr lang="en-GB" sz="800" b="0" kern="120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4187105386"/>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FFCB73-8C79-5A19-393B-2709A8FC36AA}"/>
            </a:ext>
          </a:extLst>
        </p:cNvPr>
        <p:cNvGrpSpPr/>
        <p:nvPr/>
      </p:nvGrpSpPr>
      <p:grpSpPr>
        <a:xfrm>
          <a:off x="0" y="0"/>
          <a:ext cx="0" cy="0"/>
          <a:chOff x="0" y="0"/>
          <a:chExt cx="0" cy="0"/>
        </a:xfrm>
      </p:grpSpPr>
      <p:sp>
        <p:nvSpPr>
          <p:cNvPr id="40" name="Rectangle: Rounded Corners 39">
            <a:extLst>
              <a:ext uri="{FF2B5EF4-FFF2-40B4-BE49-F238E27FC236}">
                <a16:creationId xmlns:a16="http://schemas.microsoft.com/office/drawing/2014/main" id="{5611DCED-9D9D-94EE-5A69-AA2BC511E13E}"/>
              </a:ext>
            </a:extLst>
          </p:cNvPr>
          <p:cNvSpPr/>
          <p:nvPr/>
        </p:nvSpPr>
        <p:spPr>
          <a:xfrm>
            <a:off x="-1" y="4467886"/>
            <a:ext cx="9144001" cy="682085"/>
          </a:xfrm>
          <a:prstGeom prst="round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rgbClr val="1F355E"/>
                </a:solidFill>
                <a:effectLst/>
                <a:uLnTx/>
                <a:uFillTx/>
                <a:latin typeface="Arial Black" panose="020B0A04020102020204" pitchFamily="34" charset="0"/>
                <a:ea typeface="+mn-ea"/>
                <a:cs typeface="Arial" panose="020B0604020202020204" pitchFamily="34" charset="0"/>
                <a:sym typeface="Helvetica Neue Medium"/>
              </a:rPr>
              <a:t>Digital management services</a:t>
            </a:r>
          </a:p>
        </p:txBody>
      </p:sp>
      <p:sp>
        <p:nvSpPr>
          <p:cNvPr id="43" name="Rectangle: Rounded Corners 42">
            <a:extLst>
              <a:ext uri="{FF2B5EF4-FFF2-40B4-BE49-F238E27FC236}">
                <a16:creationId xmlns:a16="http://schemas.microsoft.com/office/drawing/2014/main" id="{59B51784-503C-90FE-89D9-9EBCB9976E17}"/>
              </a:ext>
            </a:extLst>
          </p:cNvPr>
          <p:cNvSpPr/>
          <p:nvPr/>
        </p:nvSpPr>
        <p:spPr>
          <a:xfrm>
            <a:off x="46519" y="4808721"/>
            <a:ext cx="879723" cy="271130"/>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Training &amp; Support</a:t>
            </a:r>
          </a:p>
        </p:txBody>
      </p:sp>
      <p:sp>
        <p:nvSpPr>
          <p:cNvPr id="44" name="Rectangle: Rounded Corners 43">
            <a:extLst>
              <a:ext uri="{FF2B5EF4-FFF2-40B4-BE49-F238E27FC236}">
                <a16:creationId xmlns:a16="http://schemas.microsoft.com/office/drawing/2014/main" id="{9D4C0124-2CBC-0E1E-13AD-6B256650E8D5}"/>
              </a:ext>
            </a:extLst>
          </p:cNvPr>
          <p:cNvSpPr/>
          <p:nvPr/>
        </p:nvSpPr>
        <p:spPr>
          <a:xfrm>
            <a:off x="953679" y="4808721"/>
            <a:ext cx="879723" cy="271130"/>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Contract Management</a:t>
            </a:r>
          </a:p>
        </p:txBody>
      </p:sp>
      <p:sp>
        <p:nvSpPr>
          <p:cNvPr id="45" name="Rectangle: Rounded Corners 44">
            <a:extLst>
              <a:ext uri="{FF2B5EF4-FFF2-40B4-BE49-F238E27FC236}">
                <a16:creationId xmlns:a16="http://schemas.microsoft.com/office/drawing/2014/main" id="{BEDE576E-1217-69FC-6D4A-8E3B544BBE1E}"/>
              </a:ext>
            </a:extLst>
          </p:cNvPr>
          <p:cNvSpPr/>
          <p:nvPr/>
        </p:nvSpPr>
        <p:spPr>
          <a:xfrm>
            <a:off x="1860839" y="4822559"/>
            <a:ext cx="879723" cy="271130"/>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Data Governance and Collaboration</a:t>
            </a:r>
          </a:p>
        </p:txBody>
      </p:sp>
      <p:sp>
        <p:nvSpPr>
          <p:cNvPr id="46" name="Rectangle: Rounded Corners 45">
            <a:extLst>
              <a:ext uri="{FF2B5EF4-FFF2-40B4-BE49-F238E27FC236}">
                <a16:creationId xmlns:a16="http://schemas.microsoft.com/office/drawing/2014/main" id="{5456A5DD-BEA0-E0D0-5A26-C2960D4BC61E}"/>
              </a:ext>
            </a:extLst>
          </p:cNvPr>
          <p:cNvSpPr/>
          <p:nvPr/>
        </p:nvSpPr>
        <p:spPr>
          <a:xfrm>
            <a:off x="2775121" y="4822559"/>
            <a:ext cx="879723" cy="271130"/>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Project Management</a:t>
            </a:r>
          </a:p>
        </p:txBody>
      </p:sp>
      <p:sp>
        <p:nvSpPr>
          <p:cNvPr id="47" name="Rectangle: Rounded Corners 46">
            <a:extLst>
              <a:ext uri="{FF2B5EF4-FFF2-40B4-BE49-F238E27FC236}">
                <a16:creationId xmlns:a16="http://schemas.microsoft.com/office/drawing/2014/main" id="{5C0A1A24-F167-7C99-8C33-3265EE241CE3}"/>
              </a:ext>
            </a:extLst>
          </p:cNvPr>
          <p:cNvSpPr/>
          <p:nvPr/>
        </p:nvSpPr>
        <p:spPr>
          <a:xfrm>
            <a:off x="3689402" y="4822559"/>
            <a:ext cx="879723" cy="271130"/>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Financial management</a:t>
            </a:r>
          </a:p>
        </p:txBody>
      </p:sp>
      <p:sp>
        <p:nvSpPr>
          <p:cNvPr id="48" name="Rectangle: Rounded Corners 47">
            <a:extLst>
              <a:ext uri="{FF2B5EF4-FFF2-40B4-BE49-F238E27FC236}">
                <a16:creationId xmlns:a16="http://schemas.microsoft.com/office/drawing/2014/main" id="{063ADE32-6968-D856-AF87-E2FCEE7AD48B}"/>
              </a:ext>
            </a:extLst>
          </p:cNvPr>
          <p:cNvSpPr/>
          <p:nvPr/>
        </p:nvSpPr>
        <p:spPr>
          <a:xfrm>
            <a:off x="4603683" y="4822559"/>
            <a:ext cx="879723" cy="271130"/>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Workforce planning</a:t>
            </a:r>
          </a:p>
        </p:txBody>
      </p:sp>
      <p:sp>
        <p:nvSpPr>
          <p:cNvPr id="49" name="Rectangle: Rounded Corners 48">
            <a:extLst>
              <a:ext uri="{FF2B5EF4-FFF2-40B4-BE49-F238E27FC236}">
                <a16:creationId xmlns:a16="http://schemas.microsoft.com/office/drawing/2014/main" id="{57597AD1-5FD3-977A-BBB1-974CEBA7002C}"/>
              </a:ext>
            </a:extLst>
          </p:cNvPr>
          <p:cNvSpPr/>
          <p:nvPr/>
        </p:nvSpPr>
        <p:spPr>
          <a:xfrm>
            <a:off x="5498539" y="4822559"/>
            <a:ext cx="879723" cy="271130"/>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Human Resources</a:t>
            </a:r>
          </a:p>
        </p:txBody>
      </p:sp>
      <p:sp>
        <p:nvSpPr>
          <p:cNvPr id="93" name="Rectangle: Rounded Corners 92">
            <a:extLst>
              <a:ext uri="{FF2B5EF4-FFF2-40B4-BE49-F238E27FC236}">
                <a16:creationId xmlns:a16="http://schemas.microsoft.com/office/drawing/2014/main" id="{743D6448-DDEE-3CB2-AFCA-8521741B8663}"/>
              </a:ext>
            </a:extLst>
          </p:cNvPr>
          <p:cNvSpPr/>
          <p:nvPr/>
        </p:nvSpPr>
        <p:spPr>
          <a:xfrm>
            <a:off x="6392620" y="4822559"/>
            <a:ext cx="879723" cy="271130"/>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Benefits realisations</a:t>
            </a:r>
          </a:p>
        </p:txBody>
      </p:sp>
      <p:sp>
        <p:nvSpPr>
          <p:cNvPr id="94" name="Rectangle: Rounded Corners 93">
            <a:extLst>
              <a:ext uri="{FF2B5EF4-FFF2-40B4-BE49-F238E27FC236}">
                <a16:creationId xmlns:a16="http://schemas.microsoft.com/office/drawing/2014/main" id="{10718E3B-1801-07BE-3BB1-B217F685DD22}"/>
              </a:ext>
            </a:extLst>
          </p:cNvPr>
          <p:cNvSpPr/>
          <p:nvPr/>
        </p:nvSpPr>
        <p:spPr>
          <a:xfrm>
            <a:off x="7294924" y="4822559"/>
            <a:ext cx="879723" cy="271130"/>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Digital leadership</a:t>
            </a:r>
          </a:p>
        </p:txBody>
      </p:sp>
      <p:sp>
        <p:nvSpPr>
          <p:cNvPr id="107" name="Rectangle: Rounded Corners 106">
            <a:extLst>
              <a:ext uri="{FF2B5EF4-FFF2-40B4-BE49-F238E27FC236}">
                <a16:creationId xmlns:a16="http://schemas.microsoft.com/office/drawing/2014/main" id="{5A6BE533-3CA8-AD19-65E1-7B83CCCFF0F2}"/>
              </a:ext>
            </a:extLst>
          </p:cNvPr>
          <p:cNvSpPr/>
          <p:nvPr/>
        </p:nvSpPr>
        <p:spPr>
          <a:xfrm>
            <a:off x="8200817" y="4822559"/>
            <a:ext cx="879723" cy="271130"/>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Recruitment and retention</a:t>
            </a:r>
          </a:p>
        </p:txBody>
      </p:sp>
      <p:sp>
        <p:nvSpPr>
          <p:cNvPr id="32" name="Rectangle: Rounded Corners 31">
            <a:extLst>
              <a:ext uri="{FF2B5EF4-FFF2-40B4-BE49-F238E27FC236}">
                <a16:creationId xmlns:a16="http://schemas.microsoft.com/office/drawing/2014/main" id="{F2497785-DEAC-9BE1-8814-942A37A1BB2E}"/>
              </a:ext>
            </a:extLst>
          </p:cNvPr>
          <p:cNvSpPr/>
          <p:nvPr/>
        </p:nvSpPr>
        <p:spPr>
          <a:xfrm>
            <a:off x="7294924" y="4505368"/>
            <a:ext cx="879723" cy="271130"/>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Agile development</a:t>
            </a:r>
          </a:p>
        </p:txBody>
      </p:sp>
      <p:sp>
        <p:nvSpPr>
          <p:cNvPr id="34" name="Rectangle: Rounded Corners 33">
            <a:extLst>
              <a:ext uri="{FF2B5EF4-FFF2-40B4-BE49-F238E27FC236}">
                <a16:creationId xmlns:a16="http://schemas.microsoft.com/office/drawing/2014/main" id="{EF4924E8-9C37-3A95-EC35-BFD725B77AE9}"/>
              </a:ext>
            </a:extLst>
          </p:cNvPr>
          <p:cNvSpPr/>
          <p:nvPr/>
        </p:nvSpPr>
        <p:spPr>
          <a:xfrm>
            <a:off x="8200817" y="4505368"/>
            <a:ext cx="879723" cy="271130"/>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User experience design</a:t>
            </a:r>
          </a:p>
        </p:txBody>
      </p:sp>
      <p:sp>
        <p:nvSpPr>
          <p:cNvPr id="75" name="Rectangle: Rounded Corners 74">
            <a:extLst>
              <a:ext uri="{FF2B5EF4-FFF2-40B4-BE49-F238E27FC236}">
                <a16:creationId xmlns:a16="http://schemas.microsoft.com/office/drawing/2014/main" id="{045AA729-8FAD-34B6-BB72-B7EFBC448BB4}"/>
              </a:ext>
            </a:extLst>
          </p:cNvPr>
          <p:cNvSpPr/>
          <p:nvPr/>
        </p:nvSpPr>
        <p:spPr>
          <a:xfrm>
            <a:off x="6392620" y="4504344"/>
            <a:ext cx="879723" cy="271130"/>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Communication and engagement</a:t>
            </a:r>
          </a:p>
        </p:txBody>
      </p:sp>
      <p:sp>
        <p:nvSpPr>
          <p:cNvPr id="76" name="Rectangle: Rounded Corners 75">
            <a:extLst>
              <a:ext uri="{FF2B5EF4-FFF2-40B4-BE49-F238E27FC236}">
                <a16:creationId xmlns:a16="http://schemas.microsoft.com/office/drawing/2014/main" id="{865EC2C0-32DD-739C-47F1-753E322B0D10}"/>
              </a:ext>
            </a:extLst>
          </p:cNvPr>
          <p:cNvSpPr/>
          <p:nvPr/>
        </p:nvSpPr>
        <p:spPr>
          <a:xfrm>
            <a:off x="5498539" y="4505368"/>
            <a:ext cx="879723" cy="271130"/>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Horizon scanning</a:t>
            </a:r>
          </a:p>
        </p:txBody>
      </p:sp>
      <p:sp>
        <p:nvSpPr>
          <p:cNvPr id="59" name="Rectangle: Rounded Corners 58">
            <a:extLst>
              <a:ext uri="{FF2B5EF4-FFF2-40B4-BE49-F238E27FC236}">
                <a16:creationId xmlns:a16="http://schemas.microsoft.com/office/drawing/2014/main" id="{B3CA3DDE-EE2B-E1C6-E3F3-0BF8B3FF6D00}"/>
              </a:ext>
            </a:extLst>
          </p:cNvPr>
          <p:cNvSpPr/>
          <p:nvPr/>
        </p:nvSpPr>
        <p:spPr>
          <a:xfrm>
            <a:off x="46519" y="4505368"/>
            <a:ext cx="879723" cy="271130"/>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Change management</a:t>
            </a:r>
          </a:p>
        </p:txBody>
      </p:sp>
      <p:sp>
        <p:nvSpPr>
          <p:cNvPr id="57" name="Rectangle: Rounded Corners 56">
            <a:extLst>
              <a:ext uri="{FF2B5EF4-FFF2-40B4-BE49-F238E27FC236}">
                <a16:creationId xmlns:a16="http://schemas.microsoft.com/office/drawing/2014/main" id="{A6864FC3-6A29-6DCE-2E72-8C907FF51782}"/>
              </a:ext>
            </a:extLst>
          </p:cNvPr>
          <p:cNvSpPr/>
          <p:nvPr/>
        </p:nvSpPr>
        <p:spPr>
          <a:xfrm>
            <a:off x="953679" y="4505368"/>
            <a:ext cx="879723" cy="271130"/>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Mobilised workforce</a:t>
            </a:r>
          </a:p>
        </p:txBody>
      </p:sp>
      <p:sp>
        <p:nvSpPr>
          <p:cNvPr id="30" name="Rectangle: Rounded Corners 29">
            <a:extLst>
              <a:ext uri="{FF2B5EF4-FFF2-40B4-BE49-F238E27FC236}">
                <a16:creationId xmlns:a16="http://schemas.microsoft.com/office/drawing/2014/main" id="{89443727-C4FB-DFBD-AF92-2B6DBABC8661}"/>
              </a:ext>
            </a:extLst>
          </p:cNvPr>
          <p:cNvSpPr/>
          <p:nvPr/>
        </p:nvSpPr>
        <p:spPr>
          <a:xfrm>
            <a:off x="3144760" y="2015545"/>
            <a:ext cx="2923559" cy="689702"/>
          </a:xfrm>
          <a:prstGeom prst="round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rgbClr val="1F355E"/>
                </a:solidFill>
                <a:effectLst/>
                <a:uLnTx/>
                <a:uFillTx/>
                <a:latin typeface="Arial Black" panose="020B0A04020102020204" pitchFamily="34" charset="0"/>
                <a:ea typeface="+mn-ea"/>
                <a:cs typeface="Arial" panose="020B0604020202020204" pitchFamily="34" charset="0"/>
                <a:sym typeface="Helvetica Neue Medium"/>
              </a:rPr>
              <a:t>Diagnostics</a:t>
            </a:r>
          </a:p>
        </p:txBody>
      </p:sp>
      <p:grpSp>
        <p:nvGrpSpPr>
          <p:cNvPr id="84" name="Group 83">
            <a:extLst>
              <a:ext uri="{FF2B5EF4-FFF2-40B4-BE49-F238E27FC236}">
                <a16:creationId xmlns:a16="http://schemas.microsoft.com/office/drawing/2014/main" id="{159F53E5-2255-40AD-D677-BE57D4DDA0F7}"/>
              </a:ext>
            </a:extLst>
          </p:cNvPr>
          <p:cNvGrpSpPr/>
          <p:nvPr/>
        </p:nvGrpSpPr>
        <p:grpSpPr>
          <a:xfrm>
            <a:off x="3247248" y="2328669"/>
            <a:ext cx="2771005" cy="305973"/>
            <a:chOff x="2942511" y="1784238"/>
            <a:chExt cx="2681141" cy="241106"/>
          </a:xfrm>
          <a:solidFill>
            <a:srgbClr val="91BCEF"/>
          </a:solidFill>
        </p:grpSpPr>
        <p:sp>
          <p:nvSpPr>
            <p:cNvPr id="3" name="Rectangle: Rounded Corners 2">
              <a:extLst>
                <a:ext uri="{FF2B5EF4-FFF2-40B4-BE49-F238E27FC236}">
                  <a16:creationId xmlns:a16="http://schemas.microsoft.com/office/drawing/2014/main" id="{1832EEF1-5AE6-47DD-85A6-CF254EDA4F3E}"/>
                </a:ext>
              </a:extLst>
            </p:cNvPr>
            <p:cNvSpPr/>
            <p:nvPr/>
          </p:nvSpPr>
          <p:spPr>
            <a:xfrm>
              <a:off x="2942511" y="1784238"/>
              <a:ext cx="853294" cy="232229"/>
            </a:xfrm>
            <a:prstGeom prst="roundRect">
              <a:avLst/>
            </a:prstGeom>
            <a:gr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M</a:t>
              </a:r>
              <a:r>
                <a:rPr kumimoji="0" lang="en-GB" sz="800" b="0" i="0" u="none" strike="noStrike" kern="0" cap="none" spc="0" normalizeH="0" baseline="0" noProof="0" err="1">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edical</a:t>
              </a: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 Imaging</a:t>
              </a:r>
            </a:p>
          </p:txBody>
        </p:sp>
        <p:sp>
          <p:nvSpPr>
            <p:cNvPr id="33" name="Rectangle: Rounded Corners 32">
              <a:extLst>
                <a:ext uri="{FF2B5EF4-FFF2-40B4-BE49-F238E27FC236}">
                  <a16:creationId xmlns:a16="http://schemas.microsoft.com/office/drawing/2014/main" id="{2ACACA98-79E1-83D7-5109-31B09E409602}"/>
                </a:ext>
              </a:extLst>
            </p:cNvPr>
            <p:cNvSpPr/>
            <p:nvPr/>
          </p:nvSpPr>
          <p:spPr>
            <a:xfrm>
              <a:off x="4770358" y="1784238"/>
              <a:ext cx="853294" cy="232229"/>
            </a:xfrm>
            <a:prstGeom prst="roundRect">
              <a:avLst/>
            </a:prstGeom>
            <a:gr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lang="en-US" sz="800" b="0">
                  <a:solidFill>
                    <a:srgbClr val="1F355E"/>
                  </a:solidFill>
                  <a:latin typeface="Arial" panose="020B0604020202020204" pitchFamily="34" charset="0"/>
                  <a:ea typeface="+mn-ea"/>
                  <a:cs typeface="Arial" panose="020B0604020202020204" pitchFamily="34" charset="0"/>
                  <a:sym typeface="Helvetica Neue Medium"/>
                </a:rPr>
                <a:t>Diagnostic results and reporting</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55" name="Rectangle: Rounded Corners 54">
              <a:extLst>
                <a:ext uri="{FF2B5EF4-FFF2-40B4-BE49-F238E27FC236}">
                  <a16:creationId xmlns:a16="http://schemas.microsoft.com/office/drawing/2014/main" id="{512EB56E-C31C-BF95-29BB-5EA522CBAA37}"/>
                </a:ext>
              </a:extLst>
            </p:cNvPr>
            <p:cNvSpPr/>
            <p:nvPr/>
          </p:nvSpPr>
          <p:spPr>
            <a:xfrm>
              <a:off x="3856434" y="1793115"/>
              <a:ext cx="853294" cy="232229"/>
            </a:xfrm>
            <a:prstGeom prst="roundRect">
              <a:avLst/>
            </a:prstGeom>
            <a:gr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Electronic Test Requesting </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grpSp>
      <p:sp>
        <p:nvSpPr>
          <p:cNvPr id="42" name="Rectangle: Rounded Corners 41">
            <a:extLst>
              <a:ext uri="{FF2B5EF4-FFF2-40B4-BE49-F238E27FC236}">
                <a16:creationId xmlns:a16="http://schemas.microsoft.com/office/drawing/2014/main" id="{1EB14240-178F-5C30-837E-956A059EA595}"/>
              </a:ext>
            </a:extLst>
          </p:cNvPr>
          <p:cNvSpPr/>
          <p:nvPr/>
        </p:nvSpPr>
        <p:spPr>
          <a:xfrm>
            <a:off x="40852" y="2823122"/>
            <a:ext cx="3073209" cy="1041492"/>
          </a:xfrm>
          <a:prstGeom prst="roundRect">
            <a:avLst>
              <a:gd name="adj" fmla="val 12977"/>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rgbClr val="1F355E"/>
                </a:solidFill>
                <a:effectLst/>
                <a:uLnTx/>
                <a:uFillTx/>
                <a:latin typeface="Arial Black" panose="020B0A04020102020204" pitchFamily="34" charset="0"/>
                <a:ea typeface="+mn-ea"/>
                <a:cs typeface="+mn-cs"/>
                <a:sym typeface="Helvetica Neue Medium"/>
              </a:rPr>
              <a:t>Security and Information Governance</a:t>
            </a:r>
          </a:p>
        </p:txBody>
      </p:sp>
      <p:sp>
        <p:nvSpPr>
          <p:cNvPr id="2" name="Rectangle: Rounded Corners 1">
            <a:extLst>
              <a:ext uri="{FF2B5EF4-FFF2-40B4-BE49-F238E27FC236}">
                <a16:creationId xmlns:a16="http://schemas.microsoft.com/office/drawing/2014/main" id="{FFE8B49B-27E5-D8D4-1058-4A5C605F38D2}"/>
              </a:ext>
            </a:extLst>
          </p:cNvPr>
          <p:cNvSpPr/>
          <p:nvPr/>
        </p:nvSpPr>
        <p:spPr>
          <a:xfrm>
            <a:off x="162548" y="3285800"/>
            <a:ext cx="917107" cy="245926"/>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A</a:t>
            </a:r>
            <a:r>
              <a:rPr kumimoji="0" lang="en-GB" sz="800" b="0" i="0" u="none" strike="noStrike" kern="0" cap="none" spc="0" normalizeH="0" baseline="0" noProof="0" err="1">
                <a:ln>
                  <a:noFill/>
                </a:ln>
                <a:solidFill>
                  <a:prstClr val="white"/>
                </a:solidFill>
                <a:effectLst/>
                <a:uLnTx/>
                <a:uFillTx/>
                <a:latin typeface="Helvetica Neue Medium"/>
                <a:ea typeface="+mn-ea"/>
                <a:cs typeface="+mn-cs"/>
                <a:sym typeface="Helvetica Neue Medium"/>
              </a:rPr>
              <a:t>udit</a:t>
            </a: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 </a:t>
            </a:r>
          </a:p>
        </p:txBody>
      </p:sp>
      <p:sp>
        <p:nvSpPr>
          <p:cNvPr id="50" name="Rectangle: Rounded Corners 49">
            <a:extLst>
              <a:ext uri="{FF2B5EF4-FFF2-40B4-BE49-F238E27FC236}">
                <a16:creationId xmlns:a16="http://schemas.microsoft.com/office/drawing/2014/main" id="{2AC39F1F-9E68-9601-68CC-90DAF20140E6}"/>
              </a:ext>
            </a:extLst>
          </p:cNvPr>
          <p:cNvSpPr/>
          <p:nvPr/>
        </p:nvSpPr>
        <p:spPr>
          <a:xfrm>
            <a:off x="162548" y="3009625"/>
            <a:ext cx="917107" cy="245926"/>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Ethics</a:t>
            </a:r>
          </a:p>
        </p:txBody>
      </p:sp>
      <p:sp>
        <p:nvSpPr>
          <p:cNvPr id="51" name="Rectangle: Rounded Corners 50">
            <a:extLst>
              <a:ext uri="{FF2B5EF4-FFF2-40B4-BE49-F238E27FC236}">
                <a16:creationId xmlns:a16="http://schemas.microsoft.com/office/drawing/2014/main" id="{1677C966-BB1C-8946-0C67-65B24302924B}"/>
              </a:ext>
            </a:extLst>
          </p:cNvPr>
          <p:cNvSpPr/>
          <p:nvPr/>
        </p:nvSpPr>
        <p:spPr>
          <a:xfrm>
            <a:off x="1102221" y="3009625"/>
            <a:ext cx="917107" cy="245926"/>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Helvetica Neue Medium"/>
                <a:ea typeface="+mn-ea"/>
                <a:cs typeface="+mn-cs"/>
                <a:sym typeface="Helvetica Neue Medium"/>
              </a:rPr>
              <a:t>Single Sign-on</a:t>
            </a:r>
          </a:p>
        </p:txBody>
      </p:sp>
      <p:sp>
        <p:nvSpPr>
          <p:cNvPr id="52" name="Rectangle: Rounded Corners 51">
            <a:extLst>
              <a:ext uri="{FF2B5EF4-FFF2-40B4-BE49-F238E27FC236}">
                <a16:creationId xmlns:a16="http://schemas.microsoft.com/office/drawing/2014/main" id="{FA182394-A069-9AA4-FCB8-C4603F0E5B42}"/>
              </a:ext>
            </a:extLst>
          </p:cNvPr>
          <p:cNvSpPr/>
          <p:nvPr/>
        </p:nvSpPr>
        <p:spPr>
          <a:xfrm>
            <a:off x="1102221" y="3278963"/>
            <a:ext cx="917107" cy="245926"/>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Helvetica Neue Medium"/>
                <a:ea typeface="+mn-ea"/>
                <a:cs typeface="+mn-cs"/>
                <a:sym typeface="Helvetica Neue Medium"/>
              </a:rPr>
              <a:t>Cyber Security</a:t>
            </a:r>
          </a:p>
        </p:txBody>
      </p:sp>
      <p:sp>
        <p:nvSpPr>
          <p:cNvPr id="53" name="Rectangle: Rounded Corners 52">
            <a:extLst>
              <a:ext uri="{FF2B5EF4-FFF2-40B4-BE49-F238E27FC236}">
                <a16:creationId xmlns:a16="http://schemas.microsoft.com/office/drawing/2014/main" id="{C9719B30-3196-7E1E-3F09-5058BBEC9220}"/>
              </a:ext>
            </a:extLst>
          </p:cNvPr>
          <p:cNvSpPr/>
          <p:nvPr/>
        </p:nvSpPr>
        <p:spPr>
          <a:xfrm>
            <a:off x="2052375" y="3285800"/>
            <a:ext cx="974518" cy="245926"/>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DPIA</a:t>
            </a:r>
          </a:p>
        </p:txBody>
      </p:sp>
      <p:sp>
        <p:nvSpPr>
          <p:cNvPr id="54" name="Rectangle: Rounded Corners 53">
            <a:extLst>
              <a:ext uri="{FF2B5EF4-FFF2-40B4-BE49-F238E27FC236}">
                <a16:creationId xmlns:a16="http://schemas.microsoft.com/office/drawing/2014/main" id="{136BB98B-9E6A-4D00-EF59-7985A4015896}"/>
              </a:ext>
            </a:extLst>
          </p:cNvPr>
          <p:cNvSpPr/>
          <p:nvPr/>
        </p:nvSpPr>
        <p:spPr>
          <a:xfrm>
            <a:off x="2052375" y="3025926"/>
            <a:ext cx="974518" cy="245926"/>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Helvetica Neue Medium"/>
                <a:ea typeface="+mn-ea"/>
                <a:cs typeface="+mn-cs"/>
                <a:sym typeface="Helvetica Neue Medium"/>
              </a:rPr>
              <a:t>Information Sharing Agreement</a:t>
            </a:r>
          </a:p>
        </p:txBody>
      </p:sp>
      <p:sp>
        <p:nvSpPr>
          <p:cNvPr id="56" name="Rectangle: Rounded Corners 55">
            <a:extLst>
              <a:ext uri="{FF2B5EF4-FFF2-40B4-BE49-F238E27FC236}">
                <a16:creationId xmlns:a16="http://schemas.microsoft.com/office/drawing/2014/main" id="{7D54F4BD-A1D4-4DDB-CF6A-15E603E70447}"/>
              </a:ext>
            </a:extLst>
          </p:cNvPr>
          <p:cNvSpPr/>
          <p:nvPr/>
        </p:nvSpPr>
        <p:spPr>
          <a:xfrm>
            <a:off x="162548" y="3562887"/>
            <a:ext cx="917107" cy="245926"/>
          </a:xfrm>
          <a:prstGeom prst="roundRect">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Helvetica Neue Medium"/>
                <a:ea typeface="+mn-ea"/>
                <a:cs typeface="+mn-cs"/>
                <a:sym typeface="Helvetica Neue Medium"/>
              </a:rPr>
              <a:t>Patient privacy preferences</a:t>
            </a:r>
          </a:p>
        </p:txBody>
      </p:sp>
      <p:sp>
        <p:nvSpPr>
          <p:cNvPr id="64" name="Rectangle: Rounded Corners 63">
            <a:extLst>
              <a:ext uri="{FF2B5EF4-FFF2-40B4-BE49-F238E27FC236}">
                <a16:creationId xmlns:a16="http://schemas.microsoft.com/office/drawing/2014/main" id="{403DFF08-5D36-66BD-7554-D494DD758E16}"/>
              </a:ext>
            </a:extLst>
          </p:cNvPr>
          <p:cNvSpPr/>
          <p:nvPr/>
        </p:nvSpPr>
        <p:spPr>
          <a:xfrm>
            <a:off x="1102221" y="3562350"/>
            <a:ext cx="917107" cy="245926"/>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Helvetica Neue Medium"/>
                <a:ea typeface="+mn-ea"/>
                <a:cs typeface="+mn-cs"/>
                <a:sym typeface="Helvetica Neue Medium"/>
              </a:rPr>
              <a:t>Digital Risk Management</a:t>
            </a:r>
          </a:p>
        </p:txBody>
      </p:sp>
      <p:sp>
        <p:nvSpPr>
          <p:cNvPr id="39" name="Rectangle: Rounded Corners 38">
            <a:extLst>
              <a:ext uri="{FF2B5EF4-FFF2-40B4-BE49-F238E27FC236}">
                <a16:creationId xmlns:a16="http://schemas.microsoft.com/office/drawing/2014/main" id="{69278198-FE67-F112-D1FB-DB547B6C3D0A}"/>
              </a:ext>
            </a:extLst>
          </p:cNvPr>
          <p:cNvSpPr/>
          <p:nvPr/>
        </p:nvSpPr>
        <p:spPr>
          <a:xfrm>
            <a:off x="3154461" y="2823806"/>
            <a:ext cx="2888622" cy="943357"/>
          </a:xfrm>
          <a:prstGeom prst="roundRect">
            <a:avLst>
              <a:gd name="adj" fmla="val 11677"/>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rgbClr val="1F355E"/>
                </a:solidFill>
                <a:effectLst/>
                <a:uLnTx/>
                <a:uFillTx/>
                <a:latin typeface="Arial Black" panose="020B0A04020102020204" pitchFamily="34" charset="0"/>
                <a:ea typeface="+mn-ea"/>
                <a:cs typeface="Arial" panose="020B0604020202020204" pitchFamily="34" charset="0"/>
                <a:sym typeface="Helvetica Neue Medium"/>
              </a:rPr>
              <a:t>Reporting &amp; BI</a:t>
            </a:r>
          </a:p>
        </p:txBody>
      </p:sp>
      <p:sp>
        <p:nvSpPr>
          <p:cNvPr id="62" name="Rectangle: Rounded Corners 61">
            <a:extLst>
              <a:ext uri="{FF2B5EF4-FFF2-40B4-BE49-F238E27FC236}">
                <a16:creationId xmlns:a16="http://schemas.microsoft.com/office/drawing/2014/main" id="{EFAB4BC8-A0DC-352A-931F-709268078CEC}"/>
              </a:ext>
            </a:extLst>
          </p:cNvPr>
          <p:cNvSpPr/>
          <p:nvPr/>
        </p:nvSpPr>
        <p:spPr>
          <a:xfrm>
            <a:off x="3226857" y="2997689"/>
            <a:ext cx="862316" cy="222909"/>
          </a:xfrm>
          <a:prstGeom prst="roundRect">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Incident Reporting</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65" name="Rectangle: Rounded Corners 64">
            <a:extLst>
              <a:ext uri="{FF2B5EF4-FFF2-40B4-BE49-F238E27FC236}">
                <a16:creationId xmlns:a16="http://schemas.microsoft.com/office/drawing/2014/main" id="{142F5829-4CBD-EDF5-CAB4-B9C70B7F9AF8}"/>
              </a:ext>
            </a:extLst>
          </p:cNvPr>
          <p:cNvSpPr/>
          <p:nvPr/>
        </p:nvSpPr>
        <p:spPr>
          <a:xfrm>
            <a:off x="3232301" y="3256571"/>
            <a:ext cx="862316" cy="222909"/>
          </a:xfrm>
          <a:prstGeom prst="roundRect">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Data </a:t>
            </a:r>
            <a:r>
              <a:rPr kumimoji="0" lang="en-US" sz="800" b="0" i="0" u="none" strike="noStrike" kern="0" cap="none" spc="0" normalizeH="0" baseline="0" noProof="0" err="1">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visualisation</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68" name="Rectangle: Rounded Corners 67">
            <a:extLst>
              <a:ext uri="{FF2B5EF4-FFF2-40B4-BE49-F238E27FC236}">
                <a16:creationId xmlns:a16="http://schemas.microsoft.com/office/drawing/2014/main" id="{B5D1CB65-89FF-B9EE-5EB8-005944F53BEA}"/>
              </a:ext>
            </a:extLst>
          </p:cNvPr>
          <p:cNvSpPr/>
          <p:nvPr/>
        </p:nvSpPr>
        <p:spPr>
          <a:xfrm>
            <a:off x="4130904" y="2997689"/>
            <a:ext cx="862316" cy="222909"/>
          </a:xfrm>
          <a:prstGeom prst="roundRect">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Predictive models</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69" name="Rectangle: Rounded Corners 68">
            <a:extLst>
              <a:ext uri="{FF2B5EF4-FFF2-40B4-BE49-F238E27FC236}">
                <a16:creationId xmlns:a16="http://schemas.microsoft.com/office/drawing/2014/main" id="{40904C19-B126-9D12-81A8-D63C00D95F36}"/>
              </a:ext>
            </a:extLst>
          </p:cNvPr>
          <p:cNvSpPr/>
          <p:nvPr/>
        </p:nvSpPr>
        <p:spPr>
          <a:xfrm>
            <a:off x="4133688" y="3256571"/>
            <a:ext cx="862316" cy="222909"/>
          </a:xfrm>
          <a:prstGeom prst="roundRect">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Population Health</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70" name="Rectangle: Rounded Corners 69">
            <a:extLst>
              <a:ext uri="{FF2B5EF4-FFF2-40B4-BE49-F238E27FC236}">
                <a16:creationId xmlns:a16="http://schemas.microsoft.com/office/drawing/2014/main" id="{0B2703AC-72E6-4E80-3351-9558FB9BBE6D}"/>
              </a:ext>
            </a:extLst>
          </p:cNvPr>
          <p:cNvSpPr/>
          <p:nvPr/>
        </p:nvSpPr>
        <p:spPr>
          <a:xfrm>
            <a:off x="5039200" y="2997689"/>
            <a:ext cx="862316" cy="222909"/>
          </a:xfrm>
          <a:prstGeom prst="roundRect">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Planning</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71" name="Rectangle: Rounded Corners 70">
            <a:extLst>
              <a:ext uri="{FF2B5EF4-FFF2-40B4-BE49-F238E27FC236}">
                <a16:creationId xmlns:a16="http://schemas.microsoft.com/office/drawing/2014/main" id="{4D7501AC-3027-1C1A-AD1A-D6520E5A9FF2}"/>
              </a:ext>
            </a:extLst>
          </p:cNvPr>
          <p:cNvSpPr/>
          <p:nvPr/>
        </p:nvSpPr>
        <p:spPr>
          <a:xfrm>
            <a:off x="5039200" y="3256571"/>
            <a:ext cx="862316" cy="222909"/>
          </a:xfrm>
          <a:prstGeom prst="roundRect">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Automated detection</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88" name="Rectangle: Rounded Corners 87">
            <a:extLst>
              <a:ext uri="{FF2B5EF4-FFF2-40B4-BE49-F238E27FC236}">
                <a16:creationId xmlns:a16="http://schemas.microsoft.com/office/drawing/2014/main" id="{94723E27-1E66-F46B-CDA7-829EE4C241A9}"/>
              </a:ext>
            </a:extLst>
          </p:cNvPr>
          <p:cNvSpPr/>
          <p:nvPr/>
        </p:nvSpPr>
        <p:spPr>
          <a:xfrm>
            <a:off x="3232301" y="3515452"/>
            <a:ext cx="862316" cy="222909"/>
          </a:xfrm>
          <a:prstGeom prst="roundRect">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Near-miss reporting</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8" name="Rectangle: Rounded Corners 17">
            <a:extLst>
              <a:ext uri="{FF2B5EF4-FFF2-40B4-BE49-F238E27FC236}">
                <a16:creationId xmlns:a16="http://schemas.microsoft.com/office/drawing/2014/main" id="{C1D74C69-81CC-8B5B-A1E0-6A3CE67EEB8D}"/>
              </a:ext>
            </a:extLst>
          </p:cNvPr>
          <p:cNvSpPr/>
          <p:nvPr/>
        </p:nvSpPr>
        <p:spPr>
          <a:xfrm>
            <a:off x="4133688" y="3515954"/>
            <a:ext cx="1006236" cy="222909"/>
          </a:xfrm>
          <a:prstGeom prst="roundRect">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Robust data classification system</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25" name="Rectangle: Rounded Corners 24">
            <a:extLst>
              <a:ext uri="{FF2B5EF4-FFF2-40B4-BE49-F238E27FC236}">
                <a16:creationId xmlns:a16="http://schemas.microsoft.com/office/drawing/2014/main" id="{4E60D650-0BD9-6C2E-121F-06240CBBAD7D}"/>
              </a:ext>
            </a:extLst>
          </p:cNvPr>
          <p:cNvSpPr/>
          <p:nvPr/>
        </p:nvSpPr>
        <p:spPr>
          <a:xfrm>
            <a:off x="40852" y="1869942"/>
            <a:ext cx="3063509" cy="883060"/>
          </a:xfrm>
          <a:prstGeom prst="round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rgbClr val="1F355E"/>
                </a:solidFill>
                <a:effectLst/>
                <a:uLnTx/>
                <a:uFillTx/>
                <a:latin typeface="Arial Black" panose="020B0A04020102020204" pitchFamily="34" charset="0"/>
                <a:ea typeface="+mn-ea"/>
                <a:cs typeface="Arial" panose="020B0604020202020204" pitchFamily="34" charset="0"/>
                <a:sym typeface="Helvetica Neue Medium"/>
              </a:rPr>
              <a:t>Integrated Health and Care</a:t>
            </a:r>
          </a:p>
        </p:txBody>
      </p:sp>
      <p:sp>
        <p:nvSpPr>
          <p:cNvPr id="31" name="Rectangle: Rounded Corners 30">
            <a:extLst>
              <a:ext uri="{FF2B5EF4-FFF2-40B4-BE49-F238E27FC236}">
                <a16:creationId xmlns:a16="http://schemas.microsoft.com/office/drawing/2014/main" id="{9C34B067-1E65-36EF-16DD-743F361C0084}"/>
              </a:ext>
            </a:extLst>
          </p:cNvPr>
          <p:cNvSpPr/>
          <p:nvPr/>
        </p:nvSpPr>
        <p:spPr>
          <a:xfrm>
            <a:off x="6108721" y="1699803"/>
            <a:ext cx="2988730" cy="2155506"/>
          </a:xfrm>
          <a:prstGeom prst="roundRect">
            <a:avLst>
              <a:gd name="adj" fmla="val 8749"/>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rgbClr val="1F355E"/>
                </a:solidFill>
                <a:effectLst/>
                <a:uLnTx/>
                <a:uFillTx/>
                <a:latin typeface="Arial Black" panose="020B0A04020102020204" pitchFamily="34" charset="0"/>
                <a:ea typeface="+mn-ea"/>
                <a:cs typeface="Arial" panose="020B0604020202020204" pitchFamily="34" charset="0"/>
                <a:sym typeface="Helvetica Neue Medium"/>
              </a:rPr>
              <a:t>Hospital patient, safety and flow</a:t>
            </a:r>
          </a:p>
          <a:p>
            <a:pPr marL="0" marR="0" lvl="0" indent="0" algn="ctr" defTabSz="825500" rtl="0" eaLnBrk="1" fontAlgn="auto" latinLnBrk="0" hangingPunct="0">
              <a:lnSpc>
                <a:spcPct val="100000"/>
              </a:lnSpc>
              <a:spcBef>
                <a:spcPts val="0"/>
              </a:spcBef>
              <a:spcAft>
                <a:spcPts val="0"/>
              </a:spcAft>
              <a:buClrTx/>
              <a:buSzTx/>
              <a:buFontTx/>
              <a:buNone/>
              <a:tabLst/>
              <a:defRPr/>
            </a:pPr>
            <a:endParaRPr kumimoji="0" lang="en-GB" sz="800" b="1" i="0" u="none" strike="noStrike" kern="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sym typeface="Helvetica Neue Medium"/>
            </a:endParaRPr>
          </a:p>
        </p:txBody>
      </p:sp>
      <p:sp>
        <p:nvSpPr>
          <p:cNvPr id="66" name="Rectangle: Rounded Corners 65">
            <a:extLst>
              <a:ext uri="{FF2B5EF4-FFF2-40B4-BE49-F238E27FC236}">
                <a16:creationId xmlns:a16="http://schemas.microsoft.com/office/drawing/2014/main" id="{3B3E5257-380E-BAD8-2AFB-F0E65E8986AB}"/>
              </a:ext>
            </a:extLst>
          </p:cNvPr>
          <p:cNvSpPr/>
          <p:nvPr/>
        </p:nvSpPr>
        <p:spPr>
          <a:xfrm>
            <a:off x="6209075" y="1920556"/>
            <a:ext cx="913979" cy="230872"/>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Bed Management </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72" name="Rectangle: Rounded Corners 71">
            <a:extLst>
              <a:ext uri="{FF2B5EF4-FFF2-40B4-BE49-F238E27FC236}">
                <a16:creationId xmlns:a16="http://schemas.microsoft.com/office/drawing/2014/main" id="{41C9085B-4CC4-8A93-553C-7FB4581360D3}"/>
              </a:ext>
            </a:extLst>
          </p:cNvPr>
          <p:cNvSpPr/>
          <p:nvPr/>
        </p:nvSpPr>
        <p:spPr>
          <a:xfrm>
            <a:off x="6209075" y="2189975"/>
            <a:ext cx="913979" cy="230872"/>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Compliance alerts</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73" name="Rectangle: Rounded Corners 72">
            <a:extLst>
              <a:ext uri="{FF2B5EF4-FFF2-40B4-BE49-F238E27FC236}">
                <a16:creationId xmlns:a16="http://schemas.microsoft.com/office/drawing/2014/main" id="{71CFCA49-2FD6-505A-3C6F-11FC206A8ECD}"/>
              </a:ext>
            </a:extLst>
          </p:cNvPr>
          <p:cNvSpPr/>
          <p:nvPr/>
        </p:nvSpPr>
        <p:spPr>
          <a:xfrm>
            <a:off x="7163455" y="1920556"/>
            <a:ext cx="913979" cy="230872"/>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Appointment Scheduling</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08" name="Rectangle: Rounded Corners 107">
            <a:extLst>
              <a:ext uri="{FF2B5EF4-FFF2-40B4-BE49-F238E27FC236}">
                <a16:creationId xmlns:a16="http://schemas.microsoft.com/office/drawing/2014/main" id="{2399A7A7-0716-4F34-CA9E-C51B3798920C}"/>
              </a:ext>
            </a:extLst>
          </p:cNvPr>
          <p:cNvSpPr/>
          <p:nvPr/>
        </p:nvSpPr>
        <p:spPr>
          <a:xfrm>
            <a:off x="8117834" y="1920556"/>
            <a:ext cx="913979" cy="230872"/>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Digital champions</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74" name="Rectangle: Rounded Corners 73">
            <a:extLst>
              <a:ext uri="{FF2B5EF4-FFF2-40B4-BE49-F238E27FC236}">
                <a16:creationId xmlns:a16="http://schemas.microsoft.com/office/drawing/2014/main" id="{183F6BD5-0437-032A-E396-D02626BD8195}"/>
              </a:ext>
            </a:extLst>
          </p:cNvPr>
          <p:cNvSpPr/>
          <p:nvPr/>
        </p:nvSpPr>
        <p:spPr>
          <a:xfrm>
            <a:off x="7163455" y="2189975"/>
            <a:ext cx="913979" cy="230872"/>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Bedside Observations </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01" name="Rectangle: Rounded Corners 100">
            <a:extLst>
              <a:ext uri="{FF2B5EF4-FFF2-40B4-BE49-F238E27FC236}">
                <a16:creationId xmlns:a16="http://schemas.microsoft.com/office/drawing/2014/main" id="{DD51DC48-175D-846B-801F-F526DF7D2895}"/>
              </a:ext>
            </a:extLst>
          </p:cNvPr>
          <p:cNvSpPr/>
          <p:nvPr/>
        </p:nvSpPr>
        <p:spPr>
          <a:xfrm>
            <a:off x="6209075" y="2459394"/>
            <a:ext cx="913979" cy="230872"/>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Pre-operative Assessment </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90" name="Rectangle: Rounded Corners 89">
            <a:extLst>
              <a:ext uri="{FF2B5EF4-FFF2-40B4-BE49-F238E27FC236}">
                <a16:creationId xmlns:a16="http://schemas.microsoft.com/office/drawing/2014/main" id="{00EDB155-270F-258D-EB42-EF126F52944D}"/>
              </a:ext>
            </a:extLst>
          </p:cNvPr>
          <p:cNvSpPr/>
          <p:nvPr/>
        </p:nvSpPr>
        <p:spPr>
          <a:xfrm>
            <a:off x="6209075" y="2728813"/>
            <a:ext cx="913979" cy="230872"/>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Patient administration</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8" name="Rectangle: Rounded Corners 7">
            <a:extLst>
              <a:ext uri="{FF2B5EF4-FFF2-40B4-BE49-F238E27FC236}">
                <a16:creationId xmlns:a16="http://schemas.microsoft.com/office/drawing/2014/main" id="{722CA5D5-CFB8-45D3-4A84-3B5221DDB634}"/>
              </a:ext>
            </a:extLst>
          </p:cNvPr>
          <p:cNvSpPr/>
          <p:nvPr/>
        </p:nvSpPr>
        <p:spPr>
          <a:xfrm>
            <a:off x="7163455" y="2459394"/>
            <a:ext cx="913979" cy="230872"/>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Maternity  </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4" name="Rectangle: Rounded Corners 13">
            <a:extLst>
              <a:ext uri="{FF2B5EF4-FFF2-40B4-BE49-F238E27FC236}">
                <a16:creationId xmlns:a16="http://schemas.microsoft.com/office/drawing/2014/main" id="{9345813B-5541-08F2-C5B4-2D987B8BA1DE}"/>
              </a:ext>
            </a:extLst>
          </p:cNvPr>
          <p:cNvSpPr/>
          <p:nvPr/>
        </p:nvSpPr>
        <p:spPr>
          <a:xfrm>
            <a:off x="7163455" y="2728813"/>
            <a:ext cx="913979" cy="230872"/>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Nursing Care</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95" name="Rectangle: Rounded Corners 94">
            <a:extLst>
              <a:ext uri="{FF2B5EF4-FFF2-40B4-BE49-F238E27FC236}">
                <a16:creationId xmlns:a16="http://schemas.microsoft.com/office/drawing/2014/main" id="{31633286-23CF-964D-2D63-159CCD0E9AF3}"/>
              </a:ext>
            </a:extLst>
          </p:cNvPr>
          <p:cNvSpPr/>
          <p:nvPr/>
        </p:nvSpPr>
        <p:spPr>
          <a:xfrm>
            <a:off x="7163455" y="2998232"/>
            <a:ext cx="913979" cy="230872"/>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Patient flow</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96" name="Rectangle: Rounded Corners 95">
            <a:extLst>
              <a:ext uri="{FF2B5EF4-FFF2-40B4-BE49-F238E27FC236}">
                <a16:creationId xmlns:a16="http://schemas.microsoft.com/office/drawing/2014/main" id="{D0D630E0-233F-5F88-13D5-7880CFBAFC3A}"/>
              </a:ext>
            </a:extLst>
          </p:cNvPr>
          <p:cNvSpPr/>
          <p:nvPr/>
        </p:nvSpPr>
        <p:spPr>
          <a:xfrm>
            <a:off x="7163455" y="3267651"/>
            <a:ext cx="913979" cy="230872"/>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Patient communication</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97" name="Rectangle: Rounded Corners 96">
            <a:extLst>
              <a:ext uri="{FF2B5EF4-FFF2-40B4-BE49-F238E27FC236}">
                <a16:creationId xmlns:a16="http://schemas.microsoft.com/office/drawing/2014/main" id="{2D851D4E-6AAE-9F44-0883-B082236D8D74}"/>
              </a:ext>
            </a:extLst>
          </p:cNvPr>
          <p:cNvSpPr/>
          <p:nvPr/>
        </p:nvSpPr>
        <p:spPr>
          <a:xfrm>
            <a:off x="6209075" y="3267651"/>
            <a:ext cx="913979" cy="230872"/>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Records, plans and assessments</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98" name="Rectangle: Rounded Corners 97">
            <a:extLst>
              <a:ext uri="{FF2B5EF4-FFF2-40B4-BE49-F238E27FC236}">
                <a16:creationId xmlns:a16="http://schemas.microsoft.com/office/drawing/2014/main" id="{564126F9-062A-5392-D677-33F5F784C35D}"/>
              </a:ext>
            </a:extLst>
          </p:cNvPr>
          <p:cNvSpPr/>
          <p:nvPr/>
        </p:nvSpPr>
        <p:spPr>
          <a:xfrm>
            <a:off x="6209075" y="2998232"/>
            <a:ext cx="913979" cy="230872"/>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Workflow management</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99" name="Rectangle: Rounded Corners 98">
            <a:extLst>
              <a:ext uri="{FF2B5EF4-FFF2-40B4-BE49-F238E27FC236}">
                <a16:creationId xmlns:a16="http://schemas.microsoft.com/office/drawing/2014/main" id="{D686147E-DC68-0197-E7EE-ACF69AA1B028}"/>
              </a:ext>
            </a:extLst>
          </p:cNvPr>
          <p:cNvSpPr/>
          <p:nvPr/>
        </p:nvSpPr>
        <p:spPr>
          <a:xfrm>
            <a:off x="8117834" y="3267651"/>
            <a:ext cx="913979" cy="230872"/>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err="1">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ePrescribing</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00" name="Rectangle: Rounded Corners 99">
            <a:extLst>
              <a:ext uri="{FF2B5EF4-FFF2-40B4-BE49-F238E27FC236}">
                <a16:creationId xmlns:a16="http://schemas.microsoft.com/office/drawing/2014/main" id="{6F3A23F4-9AAA-2A1A-7CF5-F9A976F1BEB0}"/>
              </a:ext>
            </a:extLst>
          </p:cNvPr>
          <p:cNvSpPr/>
          <p:nvPr/>
        </p:nvSpPr>
        <p:spPr>
          <a:xfrm>
            <a:off x="8117834" y="2998232"/>
            <a:ext cx="913979" cy="230872"/>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Longitudinal care record</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02" name="Rectangle: Rounded Corners 101">
            <a:extLst>
              <a:ext uri="{FF2B5EF4-FFF2-40B4-BE49-F238E27FC236}">
                <a16:creationId xmlns:a16="http://schemas.microsoft.com/office/drawing/2014/main" id="{F162B975-D542-0819-019D-B4DA65CB9003}"/>
              </a:ext>
            </a:extLst>
          </p:cNvPr>
          <p:cNvSpPr/>
          <p:nvPr/>
        </p:nvSpPr>
        <p:spPr>
          <a:xfrm>
            <a:off x="8117834" y="2728813"/>
            <a:ext cx="913979" cy="230872"/>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Mental Health Information</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03" name="Rectangle: Rounded Corners 102">
            <a:extLst>
              <a:ext uri="{FF2B5EF4-FFF2-40B4-BE49-F238E27FC236}">
                <a16:creationId xmlns:a16="http://schemas.microsoft.com/office/drawing/2014/main" id="{75CD6A9F-1838-8342-8DE5-76AFED9F7258}"/>
              </a:ext>
            </a:extLst>
          </p:cNvPr>
          <p:cNvSpPr/>
          <p:nvPr/>
        </p:nvSpPr>
        <p:spPr>
          <a:xfrm>
            <a:off x="8117834" y="2459394"/>
            <a:ext cx="913979" cy="230872"/>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Staff rostering</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21" name="Rectangle: Rounded Corners 20">
            <a:extLst>
              <a:ext uri="{FF2B5EF4-FFF2-40B4-BE49-F238E27FC236}">
                <a16:creationId xmlns:a16="http://schemas.microsoft.com/office/drawing/2014/main" id="{E600DF6B-A46B-D151-A900-EE41E2E395AD}"/>
              </a:ext>
            </a:extLst>
          </p:cNvPr>
          <p:cNvSpPr/>
          <p:nvPr/>
        </p:nvSpPr>
        <p:spPr>
          <a:xfrm>
            <a:off x="6209075" y="3537071"/>
            <a:ext cx="913979" cy="230872"/>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Pre-hospital flow </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28" name="Rectangle: Rounded Corners 27">
            <a:extLst>
              <a:ext uri="{FF2B5EF4-FFF2-40B4-BE49-F238E27FC236}">
                <a16:creationId xmlns:a16="http://schemas.microsoft.com/office/drawing/2014/main" id="{3F08E6BE-DD88-B4AD-14A9-95335F6515FD}"/>
              </a:ext>
            </a:extLst>
          </p:cNvPr>
          <p:cNvSpPr/>
          <p:nvPr/>
        </p:nvSpPr>
        <p:spPr>
          <a:xfrm>
            <a:off x="8117834" y="2189975"/>
            <a:ext cx="913979" cy="230872"/>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Ward Board management </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6" name="Rectangle: Rounded Corners 5">
            <a:extLst>
              <a:ext uri="{FF2B5EF4-FFF2-40B4-BE49-F238E27FC236}">
                <a16:creationId xmlns:a16="http://schemas.microsoft.com/office/drawing/2014/main" id="{6A0FF8F3-C21E-333F-393A-55EB02FB2598}"/>
              </a:ext>
            </a:extLst>
          </p:cNvPr>
          <p:cNvSpPr/>
          <p:nvPr/>
        </p:nvSpPr>
        <p:spPr>
          <a:xfrm>
            <a:off x="7163455" y="3536291"/>
            <a:ext cx="913979" cy="230872"/>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Asset tracking</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4" name="Rectangle: Rounded Corners 3">
            <a:extLst>
              <a:ext uri="{FF2B5EF4-FFF2-40B4-BE49-F238E27FC236}">
                <a16:creationId xmlns:a16="http://schemas.microsoft.com/office/drawing/2014/main" id="{84FF69BB-37B5-CCA1-C048-555119804CAB}"/>
              </a:ext>
            </a:extLst>
          </p:cNvPr>
          <p:cNvSpPr/>
          <p:nvPr/>
        </p:nvSpPr>
        <p:spPr>
          <a:xfrm>
            <a:off x="486552" y="1169954"/>
            <a:ext cx="8170896" cy="496330"/>
          </a:xfrm>
          <a:prstGeom prst="round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rgbClr val="1F355E"/>
                </a:solidFill>
                <a:effectLst/>
                <a:uLnTx/>
                <a:uFillTx/>
                <a:latin typeface="Arial Black" panose="020B0A04020102020204" pitchFamily="34" charset="0"/>
                <a:ea typeface="+mn-ea"/>
                <a:cs typeface="Arial" panose="020B0604020202020204" pitchFamily="34" charset="0"/>
                <a:sym typeface="Helvetica Neue Medium"/>
              </a:rPr>
              <a:t>Patient and Citizen Empowerment</a:t>
            </a:r>
          </a:p>
        </p:txBody>
      </p:sp>
      <p:sp>
        <p:nvSpPr>
          <p:cNvPr id="5" name="Rectangle: Rounded Corners 4">
            <a:extLst>
              <a:ext uri="{FF2B5EF4-FFF2-40B4-BE49-F238E27FC236}">
                <a16:creationId xmlns:a16="http://schemas.microsoft.com/office/drawing/2014/main" id="{94233447-C8AF-FEAB-C5F6-63136AA77B3A}"/>
              </a:ext>
            </a:extLst>
          </p:cNvPr>
          <p:cNvSpPr/>
          <p:nvPr/>
        </p:nvSpPr>
        <p:spPr>
          <a:xfrm>
            <a:off x="599686" y="1371961"/>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Patient Portal</a:t>
            </a:r>
          </a:p>
        </p:txBody>
      </p:sp>
      <p:sp>
        <p:nvSpPr>
          <p:cNvPr id="7" name="Rectangle: Rounded Corners 6">
            <a:extLst>
              <a:ext uri="{FF2B5EF4-FFF2-40B4-BE49-F238E27FC236}">
                <a16:creationId xmlns:a16="http://schemas.microsoft.com/office/drawing/2014/main" id="{B57AAB4F-CA09-62A5-AAD3-EC37DB897E3D}"/>
              </a:ext>
            </a:extLst>
          </p:cNvPr>
          <p:cNvSpPr/>
          <p:nvPr/>
        </p:nvSpPr>
        <p:spPr>
          <a:xfrm>
            <a:off x="5660161" y="1371961"/>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Collaboration Tools</a:t>
            </a:r>
          </a:p>
        </p:txBody>
      </p:sp>
      <p:sp>
        <p:nvSpPr>
          <p:cNvPr id="10" name="Rectangle: Rounded Corners 9">
            <a:extLst>
              <a:ext uri="{FF2B5EF4-FFF2-40B4-BE49-F238E27FC236}">
                <a16:creationId xmlns:a16="http://schemas.microsoft.com/office/drawing/2014/main" id="{DFB4D7F3-DCD9-D061-647D-4186589FE384}"/>
              </a:ext>
            </a:extLst>
          </p:cNvPr>
          <p:cNvSpPr/>
          <p:nvPr/>
        </p:nvSpPr>
        <p:spPr>
          <a:xfrm>
            <a:off x="6672256" y="1371961"/>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Appointment Booking</a:t>
            </a:r>
          </a:p>
        </p:txBody>
      </p:sp>
      <p:sp>
        <p:nvSpPr>
          <p:cNvPr id="22" name="Rectangle: Rounded Corners 21">
            <a:extLst>
              <a:ext uri="{FF2B5EF4-FFF2-40B4-BE49-F238E27FC236}">
                <a16:creationId xmlns:a16="http://schemas.microsoft.com/office/drawing/2014/main" id="{8588B25F-E3C9-B52A-B511-48282ACFB152}"/>
              </a:ext>
            </a:extLst>
          </p:cNvPr>
          <p:cNvSpPr/>
          <p:nvPr/>
        </p:nvSpPr>
        <p:spPr>
          <a:xfrm>
            <a:off x="3635971" y="1371961"/>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Self Care</a:t>
            </a:r>
          </a:p>
        </p:txBody>
      </p:sp>
      <p:sp>
        <p:nvSpPr>
          <p:cNvPr id="23" name="Rectangle: Rounded Corners 22">
            <a:extLst>
              <a:ext uri="{FF2B5EF4-FFF2-40B4-BE49-F238E27FC236}">
                <a16:creationId xmlns:a16="http://schemas.microsoft.com/office/drawing/2014/main" id="{9AB1FD14-F7CA-F4B4-DDF9-44EB6A40AD4E}"/>
              </a:ext>
            </a:extLst>
          </p:cNvPr>
          <p:cNvSpPr/>
          <p:nvPr/>
        </p:nvSpPr>
        <p:spPr>
          <a:xfrm>
            <a:off x="1611781" y="1371961"/>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Information Input</a:t>
            </a:r>
          </a:p>
        </p:txBody>
      </p:sp>
      <p:sp>
        <p:nvSpPr>
          <p:cNvPr id="24" name="Rectangle: Rounded Corners 23">
            <a:extLst>
              <a:ext uri="{FF2B5EF4-FFF2-40B4-BE49-F238E27FC236}">
                <a16:creationId xmlns:a16="http://schemas.microsoft.com/office/drawing/2014/main" id="{0552BC08-2C53-12A9-6931-B6DAF845F984}"/>
              </a:ext>
            </a:extLst>
          </p:cNvPr>
          <p:cNvSpPr/>
          <p:nvPr/>
        </p:nvSpPr>
        <p:spPr>
          <a:xfrm>
            <a:off x="2623876" y="1371961"/>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Patient outcomes reporting</a:t>
            </a:r>
          </a:p>
        </p:txBody>
      </p:sp>
      <p:sp>
        <p:nvSpPr>
          <p:cNvPr id="29" name="Rectangle: Rounded Corners 28">
            <a:extLst>
              <a:ext uri="{FF2B5EF4-FFF2-40B4-BE49-F238E27FC236}">
                <a16:creationId xmlns:a16="http://schemas.microsoft.com/office/drawing/2014/main" id="{FAAA5B36-12B7-99B8-01DC-BA32BFFAC97A}"/>
              </a:ext>
            </a:extLst>
          </p:cNvPr>
          <p:cNvSpPr/>
          <p:nvPr/>
        </p:nvSpPr>
        <p:spPr>
          <a:xfrm>
            <a:off x="4648066" y="1371961"/>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Self referring</a:t>
            </a:r>
          </a:p>
        </p:txBody>
      </p:sp>
      <p:sp>
        <p:nvSpPr>
          <p:cNvPr id="58" name="Rectangle: Rounded Corners 57">
            <a:extLst>
              <a:ext uri="{FF2B5EF4-FFF2-40B4-BE49-F238E27FC236}">
                <a16:creationId xmlns:a16="http://schemas.microsoft.com/office/drawing/2014/main" id="{3D2724F2-4BBD-9C13-54B3-6DADFD29EC0C}"/>
              </a:ext>
            </a:extLst>
          </p:cNvPr>
          <p:cNvSpPr/>
          <p:nvPr/>
        </p:nvSpPr>
        <p:spPr>
          <a:xfrm>
            <a:off x="7684350" y="1371961"/>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Patient data consent</a:t>
            </a:r>
          </a:p>
        </p:txBody>
      </p:sp>
      <p:sp>
        <p:nvSpPr>
          <p:cNvPr id="115" name="Rectangle: Rounded Corners 114">
            <a:extLst>
              <a:ext uri="{FF2B5EF4-FFF2-40B4-BE49-F238E27FC236}">
                <a16:creationId xmlns:a16="http://schemas.microsoft.com/office/drawing/2014/main" id="{98DBC688-EEF1-2D23-4560-AA64FAF435AF}"/>
              </a:ext>
            </a:extLst>
          </p:cNvPr>
          <p:cNvSpPr/>
          <p:nvPr/>
        </p:nvSpPr>
        <p:spPr>
          <a:xfrm>
            <a:off x="6939017" y="575102"/>
            <a:ext cx="853294" cy="232229"/>
          </a:xfrm>
          <a:prstGeom prst="roundRect">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Data &amp; Analytics</a:t>
            </a:r>
          </a:p>
        </p:txBody>
      </p:sp>
      <p:sp>
        <p:nvSpPr>
          <p:cNvPr id="116" name="Rectangle: Rounded Corners 115">
            <a:extLst>
              <a:ext uri="{FF2B5EF4-FFF2-40B4-BE49-F238E27FC236}">
                <a16:creationId xmlns:a16="http://schemas.microsoft.com/office/drawing/2014/main" id="{1607DDB6-238D-4CD0-A113-7E001893C465}"/>
              </a:ext>
            </a:extLst>
          </p:cNvPr>
          <p:cNvSpPr/>
          <p:nvPr/>
        </p:nvSpPr>
        <p:spPr>
          <a:xfrm>
            <a:off x="7810728" y="575102"/>
            <a:ext cx="853294" cy="232229"/>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Technology &amp; Digital</a:t>
            </a:r>
          </a:p>
        </p:txBody>
      </p:sp>
      <p:sp>
        <p:nvSpPr>
          <p:cNvPr id="117" name="Rectangle: Rounded Corners 116">
            <a:extLst>
              <a:ext uri="{FF2B5EF4-FFF2-40B4-BE49-F238E27FC236}">
                <a16:creationId xmlns:a16="http://schemas.microsoft.com/office/drawing/2014/main" id="{C1C2371A-A2A0-D00A-FDD6-A4A902F591A5}"/>
              </a:ext>
            </a:extLst>
          </p:cNvPr>
          <p:cNvSpPr/>
          <p:nvPr/>
        </p:nvSpPr>
        <p:spPr>
          <a:xfrm>
            <a:off x="6939017" y="835399"/>
            <a:ext cx="853294" cy="232229"/>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Workforce &amp; Culture</a:t>
            </a:r>
          </a:p>
        </p:txBody>
      </p:sp>
      <p:sp>
        <p:nvSpPr>
          <p:cNvPr id="118" name="Rectangle: Rounded Corners 117">
            <a:extLst>
              <a:ext uri="{FF2B5EF4-FFF2-40B4-BE49-F238E27FC236}">
                <a16:creationId xmlns:a16="http://schemas.microsoft.com/office/drawing/2014/main" id="{7E9A9CE8-A6DE-2D1C-BC9A-D10B301D8EE3}"/>
              </a:ext>
            </a:extLst>
          </p:cNvPr>
          <p:cNvSpPr/>
          <p:nvPr/>
        </p:nvSpPr>
        <p:spPr>
          <a:xfrm>
            <a:off x="7810728" y="835399"/>
            <a:ext cx="853294" cy="232229"/>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Organisational Functions</a:t>
            </a:r>
          </a:p>
        </p:txBody>
      </p:sp>
      <p:sp>
        <p:nvSpPr>
          <p:cNvPr id="119" name="Rectangle: Rounded Corners 118">
            <a:extLst>
              <a:ext uri="{FF2B5EF4-FFF2-40B4-BE49-F238E27FC236}">
                <a16:creationId xmlns:a16="http://schemas.microsoft.com/office/drawing/2014/main" id="{593D2DB8-6589-277A-D831-59A27074C9EC}"/>
              </a:ext>
            </a:extLst>
          </p:cNvPr>
          <p:cNvSpPr/>
          <p:nvPr/>
        </p:nvSpPr>
        <p:spPr>
          <a:xfrm>
            <a:off x="6435504" y="576924"/>
            <a:ext cx="426647" cy="232229"/>
          </a:xfrm>
          <a:prstGeom prst="round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Key</a:t>
            </a:r>
            <a:r>
              <a:rPr kumimoji="0" lang="en-GB" sz="800" b="1" i="0" u="none" strike="noStrike" kern="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sym typeface="Helvetica Neue Medium"/>
              </a:rPr>
              <a:t>:</a:t>
            </a:r>
          </a:p>
        </p:txBody>
      </p:sp>
      <p:sp>
        <p:nvSpPr>
          <p:cNvPr id="9" name="Rectangle: Rounded Corners 8">
            <a:extLst>
              <a:ext uri="{FF2B5EF4-FFF2-40B4-BE49-F238E27FC236}">
                <a16:creationId xmlns:a16="http://schemas.microsoft.com/office/drawing/2014/main" id="{E12721F6-DCC7-AF17-AA70-FA3293EEF020}"/>
              </a:ext>
            </a:extLst>
          </p:cNvPr>
          <p:cNvSpPr/>
          <p:nvPr/>
        </p:nvSpPr>
        <p:spPr>
          <a:xfrm>
            <a:off x="324594" y="2063618"/>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Helvetica Neue Medium"/>
                <a:ea typeface="+mn-ea"/>
                <a:cs typeface="+mn-cs"/>
                <a:sym typeface="Helvetica Neue Medium"/>
              </a:rPr>
              <a:t>Virtual consultations</a:t>
            </a:r>
          </a:p>
        </p:txBody>
      </p:sp>
      <p:sp>
        <p:nvSpPr>
          <p:cNvPr id="11" name="Rectangle: Rounded Corners 10">
            <a:extLst>
              <a:ext uri="{FF2B5EF4-FFF2-40B4-BE49-F238E27FC236}">
                <a16:creationId xmlns:a16="http://schemas.microsoft.com/office/drawing/2014/main" id="{62E97A27-629E-0B5C-85B6-6A624C24C1ED}"/>
              </a:ext>
            </a:extLst>
          </p:cNvPr>
          <p:cNvSpPr/>
          <p:nvPr/>
        </p:nvSpPr>
        <p:spPr>
          <a:xfrm>
            <a:off x="1198739" y="2330869"/>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Helvetica Neue Medium"/>
                <a:ea typeface="+mn-ea"/>
                <a:cs typeface="+mn-cs"/>
                <a:sym typeface="Helvetica Neue Medium"/>
              </a:rPr>
              <a:t>Remote monitoring</a:t>
            </a:r>
          </a:p>
        </p:txBody>
      </p:sp>
      <p:sp>
        <p:nvSpPr>
          <p:cNvPr id="12" name="Rectangle: Rounded Corners 11">
            <a:extLst>
              <a:ext uri="{FF2B5EF4-FFF2-40B4-BE49-F238E27FC236}">
                <a16:creationId xmlns:a16="http://schemas.microsoft.com/office/drawing/2014/main" id="{4A292C1D-E2CE-A9EC-37E3-3FE71D1CBDFC}"/>
              </a:ext>
            </a:extLst>
          </p:cNvPr>
          <p:cNvSpPr/>
          <p:nvPr/>
        </p:nvSpPr>
        <p:spPr>
          <a:xfrm>
            <a:off x="1196932" y="2063619"/>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Helvetica Neue Medium"/>
                <a:ea typeface="+mn-ea"/>
                <a:cs typeface="+mn-cs"/>
                <a:sym typeface="Helvetica Neue Medium"/>
              </a:rPr>
              <a:t>OOH Handover</a:t>
            </a:r>
            <a:endParaRPr kumimoji="0" lang="en-GB" sz="800" b="0" i="0" u="none" strike="noStrike" kern="0" cap="none" spc="0" normalizeH="0" baseline="0" noProof="0">
              <a:ln>
                <a:noFill/>
              </a:ln>
              <a:solidFill>
                <a:srgbClr val="1F355E"/>
              </a:solidFill>
              <a:effectLst/>
              <a:uLnTx/>
              <a:uFillTx/>
              <a:latin typeface="Helvetica Neue Medium"/>
              <a:ea typeface="+mn-ea"/>
              <a:cs typeface="+mn-cs"/>
              <a:sym typeface="Helvetica Neue Medium"/>
            </a:endParaRPr>
          </a:p>
        </p:txBody>
      </p:sp>
      <p:sp>
        <p:nvSpPr>
          <p:cNvPr id="13" name="Rectangle: Rounded Corners 12">
            <a:extLst>
              <a:ext uri="{FF2B5EF4-FFF2-40B4-BE49-F238E27FC236}">
                <a16:creationId xmlns:a16="http://schemas.microsoft.com/office/drawing/2014/main" id="{7A1B182A-E408-5E1B-E69F-4B79466370C6}"/>
              </a:ext>
            </a:extLst>
          </p:cNvPr>
          <p:cNvSpPr/>
          <p:nvPr/>
        </p:nvSpPr>
        <p:spPr>
          <a:xfrm>
            <a:off x="2072885" y="2330869"/>
            <a:ext cx="937011"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Helvetica Neue Medium"/>
                <a:ea typeface="+mn-ea"/>
                <a:cs typeface="+mn-cs"/>
                <a:sym typeface="Helvetica Neue Medium"/>
              </a:rPr>
              <a:t>MH &amp; LD records and assessments</a:t>
            </a:r>
          </a:p>
        </p:txBody>
      </p:sp>
      <p:sp>
        <p:nvSpPr>
          <p:cNvPr id="15" name="Rectangle: Rounded Corners 14">
            <a:extLst>
              <a:ext uri="{FF2B5EF4-FFF2-40B4-BE49-F238E27FC236}">
                <a16:creationId xmlns:a16="http://schemas.microsoft.com/office/drawing/2014/main" id="{090C59DE-F057-445F-57EB-362A874E76DF}"/>
              </a:ext>
            </a:extLst>
          </p:cNvPr>
          <p:cNvSpPr/>
          <p:nvPr/>
        </p:nvSpPr>
        <p:spPr>
          <a:xfrm>
            <a:off x="2069270" y="2063619"/>
            <a:ext cx="940626"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Helvetica Neue Medium"/>
                <a:ea typeface="+mn-ea"/>
                <a:cs typeface="+mn-cs"/>
                <a:sym typeface="Helvetica Neue Medium"/>
              </a:rPr>
              <a:t>Primary community care records</a:t>
            </a:r>
            <a:endParaRPr kumimoji="0" lang="en-GB" sz="800" b="0" i="0" u="none" strike="noStrike" kern="0" cap="none" spc="0" normalizeH="0" baseline="0" noProof="0">
              <a:ln>
                <a:noFill/>
              </a:ln>
              <a:solidFill>
                <a:srgbClr val="1F355E"/>
              </a:solidFill>
              <a:effectLst/>
              <a:uLnTx/>
              <a:uFillTx/>
              <a:latin typeface="Helvetica Neue Medium"/>
              <a:ea typeface="+mn-ea"/>
              <a:cs typeface="+mn-cs"/>
              <a:sym typeface="Helvetica Neue Medium"/>
            </a:endParaRPr>
          </a:p>
        </p:txBody>
      </p:sp>
      <p:sp>
        <p:nvSpPr>
          <p:cNvPr id="16" name="Rectangle: Rounded Corners 15">
            <a:extLst>
              <a:ext uri="{FF2B5EF4-FFF2-40B4-BE49-F238E27FC236}">
                <a16:creationId xmlns:a16="http://schemas.microsoft.com/office/drawing/2014/main" id="{F32B6B38-1E04-0FB6-88C8-BF5DDE5564D6}"/>
              </a:ext>
            </a:extLst>
          </p:cNvPr>
          <p:cNvSpPr/>
          <p:nvPr/>
        </p:nvSpPr>
        <p:spPr>
          <a:xfrm>
            <a:off x="324594" y="2330869"/>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Helvetica Neue Medium"/>
                <a:ea typeface="+mn-ea"/>
                <a:cs typeface="+mn-cs"/>
                <a:sym typeface="Helvetica Neue Medium"/>
              </a:rPr>
              <a:t>Transfer of care</a:t>
            </a:r>
            <a:endParaRPr kumimoji="0" lang="en-GB" sz="800" b="0" i="0" u="none" strike="noStrike" kern="0" cap="none" spc="0" normalizeH="0" baseline="0" noProof="0">
              <a:ln>
                <a:noFill/>
              </a:ln>
              <a:solidFill>
                <a:srgbClr val="1F355E"/>
              </a:solidFill>
              <a:effectLst/>
              <a:uLnTx/>
              <a:uFillTx/>
              <a:latin typeface="Helvetica Neue Medium"/>
              <a:ea typeface="+mn-ea"/>
              <a:cs typeface="+mn-cs"/>
              <a:sym typeface="Helvetica Neue Medium"/>
            </a:endParaRPr>
          </a:p>
        </p:txBody>
      </p:sp>
      <p:sp>
        <p:nvSpPr>
          <p:cNvPr id="87" name="Rectangle 86">
            <a:extLst>
              <a:ext uri="{FF2B5EF4-FFF2-40B4-BE49-F238E27FC236}">
                <a16:creationId xmlns:a16="http://schemas.microsoft.com/office/drawing/2014/main" id="{5D3B8596-CB69-E6A1-7D81-617A80B6922E}"/>
              </a:ext>
            </a:extLst>
          </p:cNvPr>
          <p:cNvSpPr/>
          <p:nvPr/>
        </p:nvSpPr>
        <p:spPr>
          <a:xfrm>
            <a:off x="142875" y="620735"/>
            <a:ext cx="6292626" cy="450028"/>
          </a:xfrm>
          <a:prstGeom prst="rect">
            <a:avLst/>
          </a:prstGeom>
          <a:solidFill>
            <a:schemeClr val="bg1"/>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l"/>
            <a:r>
              <a:rPr lang="en-GB" sz="800" b="0">
                <a:solidFill>
                  <a:srgbClr val="1F355E"/>
                </a:solidFill>
                <a:latin typeface="Arial" panose="020B0604020202020204" pitchFamily="34" charset="0"/>
                <a:cs typeface="Arial" panose="020B0604020202020204" pitchFamily="34" charset="0"/>
              </a:rPr>
              <a:t>Below is a comprehensive and ambitious list of the digital and data capabilities that SBU aims to achieve by 2036 through the successful delivery and implementation of the. These capabilities are categorised based on the main digital enabler they align with, although many of them cut across multiple.  </a:t>
            </a:r>
          </a:p>
        </p:txBody>
      </p:sp>
      <p:sp>
        <p:nvSpPr>
          <p:cNvPr id="83" name="Title 1">
            <a:extLst>
              <a:ext uri="{FF2B5EF4-FFF2-40B4-BE49-F238E27FC236}">
                <a16:creationId xmlns:a16="http://schemas.microsoft.com/office/drawing/2014/main" id="{E8C3DFC1-698B-58A1-855A-7717BCFC34FF}"/>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pPr marL="0" marR="0" lvl="0" indent="0" algn="l" defTabSz="309563" rtl="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a:ln>
                  <a:noFill/>
                </a:ln>
                <a:solidFill>
                  <a:srgbClr val="1F355E"/>
                </a:solidFill>
                <a:effectLst/>
                <a:uLnTx/>
                <a:uFillTx/>
                <a:latin typeface="Arial Black" panose="020B0A04020102020204" pitchFamily="34" charset="0"/>
                <a:cs typeface="Arial" panose="020B0604020202020204" pitchFamily="34" charset="0"/>
                <a:sym typeface="Helvetica Neue Medium"/>
              </a:rPr>
              <a:t>Our Vision for SBU’s </a:t>
            </a:r>
            <a:r>
              <a:rPr kumimoji="0" lang="en-US" sz="2400" b="0" i="0" u="none" kern="0" cap="none" spc="0" normalizeH="0" baseline="0" noProof="0">
                <a:ln>
                  <a:noFill/>
                </a:ln>
                <a:solidFill>
                  <a:srgbClr val="1F355E"/>
                </a:solidFill>
                <a:effectLst/>
                <a:uLnTx/>
                <a:uFillTx/>
                <a:latin typeface="Arial Black" panose="020B0A04020102020204" pitchFamily="34" charset="0"/>
                <a:cs typeface="Arial" panose="020B0604020202020204" pitchFamily="34" charset="0"/>
                <a:sym typeface="Helvetica Neue Medium"/>
              </a:rPr>
              <a:t>Digital</a:t>
            </a:r>
            <a:r>
              <a:rPr kumimoji="0" lang="en-US" sz="2400" b="0" i="0" u="none" strike="noStrike" kern="0" cap="none" spc="0" normalizeH="0" baseline="0" noProof="0">
                <a:ln>
                  <a:noFill/>
                </a:ln>
                <a:solidFill>
                  <a:srgbClr val="1F355E"/>
                </a:solidFill>
                <a:effectLst/>
                <a:uLnTx/>
                <a:uFillTx/>
                <a:latin typeface="Arial Black" panose="020B0A04020102020204" pitchFamily="34" charset="0"/>
                <a:cs typeface="Arial" panose="020B0604020202020204" pitchFamily="34" charset="0"/>
                <a:sym typeface="Helvetica Neue Medium"/>
              </a:rPr>
              <a:t> Capabilities in 2036</a:t>
            </a:r>
            <a:endParaRPr kumimoji="0" lang="en-GB" sz="2400" b="0" i="0" u="none" strike="noStrike" kern="0" cap="none" spc="0" normalizeH="0" baseline="0" noProof="0">
              <a:ln>
                <a:noFill/>
              </a:ln>
              <a:solidFill>
                <a:srgbClr val="1F355E"/>
              </a:solidFill>
              <a:effectLst/>
              <a:uLnTx/>
              <a:uFillTx/>
              <a:latin typeface="Arial Black" panose="020B0A04020102020204" pitchFamily="34" charset="0"/>
              <a:cs typeface="Arial" panose="020B0604020202020204" pitchFamily="34" charset="0"/>
              <a:sym typeface="Helvetica Neue Medium"/>
            </a:endParaRPr>
          </a:p>
        </p:txBody>
      </p:sp>
      <p:sp>
        <p:nvSpPr>
          <p:cNvPr id="91" name="Rectangle: Rounded Corners 90">
            <a:extLst>
              <a:ext uri="{FF2B5EF4-FFF2-40B4-BE49-F238E27FC236}">
                <a16:creationId xmlns:a16="http://schemas.microsoft.com/office/drawing/2014/main" id="{3AA68D6F-7608-928C-0432-4BF8A188B37A}"/>
              </a:ext>
            </a:extLst>
          </p:cNvPr>
          <p:cNvSpPr/>
          <p:nvPr/>
        </p:nvSpPr>
        <p:spPr>
          <a:xfrm>
            <a:off x="-1" y="3902393"/>
            <a:ext cx="9144001" cy="527714"/>
          </a:xfrm>
          <a:prstGeom prst="round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rgbClr val="1F355E"/>
                </a:solidFill>
                <a:effectLst/>
                <a:uLnTx/>
                <a:uFillTx/>
                <a:latin typeface="Arial Black" panose="020B0A04020102020204" pitchFamily="34" charset="0"/>
                <a:ea typeface="+mn-ea"/>
                <a:cs typeface="Arial" panose="020B0604020202020204" pitchFamily="34" charset="0"/>
                <a:sym typeface="Helvetica Neue Medium"/>
              </a:rPr>
              <a:t>Enabling digital technology</a:t>
            </a:r>
          </a:p>
        </p:txBody>
      </p:sp>
      <p:sp>
        <p:nvSpPr>
          <p:cNvPr id="92" name="Rectangle: Rounded Corners 91">
            <a:extLst>
              <a:ext uri="{FF2B5EF4-FFF2-40B4-BE49-F238E27FC236}">
                <a16:creationId xmlns:a16="http://schemas.microsoft.com/office/drawing/2014/main" id="{311BA21D-4117-3BD9-70CE-F63B71197AD9}"/>
              </a:ext>
            </a:extLst>
          </p:cNvPr>
          <p:cNvSpPr/>
          <p:nvPr/>
        </p:nvSpPr>
        <p:spPr>
          <a:xfrm>
            <a:off x="1857813" y="4073728"/>
            <a:ext cx="880271"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AI tools</a:t>
            </a:r>
          </a:p>
        </p:txBody>
      </p:sp>
      <p:sp>
        <p:nvSpPr>
          <p:cNvPr id="104" name="Rectangle: Rounded Corners 103">
            <a:extLst>
              <a:ext uri="{FF2B5EF4-FFF2-40B4-BE49-F238E27FC236}">
                <a16:creationId xmlns:a16="http://schemas.microsoft.com/office/drawing/2014/main" id="{D90E7F38-FDEA-F43A-AA35-3913628EBE73}"/>
              </a:ext>
            </a:extLst>
          </p:cNvPr>
          <p:cNvSpPr/>
          <p:nvPr/>
        </p:nvSpPr>
        <p:spPr>
          <a:xfrm>
            <a:off x="2766294" y="4071201"/>
            <a:ext cx="880271"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Smart Devices</a:t>
            </a:r>
          </a:p>
        </p:txBody>
      </p:sp>
      <p:sp>
        <p:nvSpPr>
          <p:cNvPr id="105" name="Rectangle: Rounded Corners 104">
            <a:extLst>
              <a:ext uri="{FF2B5EF4-FFF2-40B4-BE49-F238E27FC236}">
                <a16:creationId xmlns:a16="http://schemas.microsoft.com/office/drawing/2014/main" id="{93CB9C3B-8600-2C22-4341-7EA7E620E241}"/>
              </a:ext>
            </a:extLst>
          </p:cNvPr>
          <p:cNvSpPr/>
          <p:nvPr/>
        </p:nvSpPr>
        <p:spPr>
          <a:xfrm>
            <a:off x="3674774" y="4071201"/>
            <a:ext cx="880271"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On-Prem / Cloud hosting</a:t>
            </a:r>
          </a:p>
        </p:txBody>
      </p:sp>
      <p:sp>
        <p:nvSpPr>
          <p:cNvPr id="106" name="Rectangle: Rounded Corners 105">
            <a:extLst>
              <a:ext uri="{FF2B5EF4-FFF2-40B4-BE49-F238E27FC236}">
                <a16:creationId xmlns:a16="http://schemas.microsoft.com/office/drawing/2014/main" id="{DAD847E1-7B31-34C8-173D-3FF8ACD57109}"/>
              </a:ext>
            </a:extLst>
          </p:cNvPr>
          <p:cNvSpPr/>
          <p:nvPr/>
        </p:nvSpPr>
        <p:spPr>
          <a:xfrm>
            <a:off x="4583255" y="4071201"/>
            <a:ext cx="880271"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Wi-fi</a:t>
            </a:r>
          </a:p>
        </p:txBody>
      </p:sp>
      <p:sp>
        <p:nvSpPr>
          <p:cNvPr id="109" name="Rectangle: Rounded Corners 108">
            <a:extLst>
              <a:ext uri="{FF2B5EF4-FFF2-40B4-BE49-F238E27FC236}">
                <a16:creationId xmlns:a16="http://schemas.microsoft.com/office/drawing/2014/main" id="{F8DC4B37-B9C1-08E5-DBF2-4F12A77F7C9B}"/>
              </a:ext>
            </a:extLst>
          </p:cNvPr>
          <p:cNvSpPr/>
          <p:nvPr/>
        </p:nvSpPr>
        <p:spPr>
          <a:xfrm>
            <a:off x="5491736" y="4071201"/>
            <a:ext cx="880271"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Desktop, printers and devices</a:t>
            </a:r>
          </a:p>
        </p:txBody>
      </p:sp>
      <p:sp>
        <p:nvSpPr>
          <p:cNvPr id="111" name="Rectangle: Rounded Corners 110">
            <a:extLst>
              <a:ext uri="{FF2B5EF4-FFF2-40B4-BE49-F238E27FC236}">
                <a16:creationId xmlns:a16="http://schemas.microsoft.com/office/drawing/2014/main" id="{07E8F5C2-9D0E-50D6-652B-2B642FC8B91E}"/>
              </a:ext>
            </a:extLst>
          </p:cNvPr>
          <p:cNvSpPr/>
          <p:nvPr/>
        </p:nvSpPr>
        <p:spPr>
          <a:xfrm>
            <a:off x="6400216" y="4071201"/>
            <a:ext cx="880271"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Integration and Interoperability</a:t>
            </a:r>
          </a:p>
        </p:txBody>
      </p:sp>
      <p:sp>
        <p:nvSpPr>
          <p:cNvPr id="112" name="Rectangle: Rounded Corners 111">
            <a:extLst>
              <a:ext uri="{FF2B5EF4-FFF2-40B4-BE49-F238E27FC236}">
                <a16:creationId xmlns:a16="http://schemas.microsoft.com/office/drawing/2014/main" id="{01EC3932-504A-45AF-F706-BF9854A39F8A}"/>
              </a:ext>
            </a:extLst>
          </p:cNvPr>
          <p:cNvSpPr/>
          <p:nvPr/>
        </p:nvSpPr>
        <p:spPr>
          <a:xfrm>
            <a:off x="7308697" y="4071201"/>
            <a:ext cx="880271" cy="232229"/>
          </a:xfrm>
          <a:prstGeom prst="roundRect">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Data standards</a:t>
            </a:r>
          </a:p>
        </p:txBody>
      </p:sp>
      <p:sp>
        <p:nvSpPr>
          <p:cNvPr id="113" name="Rectangle: Rounded Corners 112">
            <a:extLst>
              <a:ext uri="{FF2B5EF4-FFF2-40B4-BE49-F238E27FC236}">
                <a16:creationId xmlns:a16="http://schemas.microsoft.com/office/drawing/2014/main" id="{9B38FFDB-D84A-1D4B-C96B-209B1EAB9D77}"/>
              </a:ext>
            </a:extLst>
          </p:cNvPr>
          <p:cNvSpPr/>
          <p:nvPr/>
        </p:nvSpPr>
        <p:spPr>
          <a:xfrm>
            <a:off x="8217180" y="4071201"/>
            <a:ext cx="880271"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Document management</a:t>
            </a:r>
          </a:p>
        </p:txBody>
      </p:sp>
      <p:sp>
        <p:nvSpPr>
          <p:cNvPr id="114" name="Rectangle: Rounded Corners 113">
            <a:extLst>
              <a:ext uri="{FF2B5EF4-FFF2-40B4-BE49-F238E27FC236}">
                <a16:creationId xmlns:a16="http://schemas.microsoft.com/office/drawing/2014/main" id="{37816C9E-50C7-51DB-79AA-B3745A807C72}"/>
              </a:ext>
            </a:extLst>
          </p:cNvPr>
          <p:cNvSpPr/>
          <p:nvPr/>
        </p:nvSpPr>
        <p:spPr>
          <a:xfrm>
            <a:off x="949333" y="4071201"/>
            <a:ext cx="880271" cy="232229"/>
          </a:xfrm>
          <a:prstGeom prst="roundRect">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Data Repository</a:t>
            </a:r>
          </a:p>
        </p:txBody>
      </p:sp>
      <p:sp>
        <p:nvSpPr>
          <p:cNvPr id="41" name="Rectangle: Rounded Corners 40">
            <a:extLst>
              <a:ext uri="{FF2B5EF4-FFF2-40B4-BE49-F238E27FC236}">
                <a16:creationId xmlns:a16="http://schemas.microsoft.com/office/drawing/2014/main" id="{8E03C39F-6BB5-A589-A0D3-D44C45E0B003}"/>
              </a:ext>
            </a:extLst>
          </p:cNvPr>
          <p:cNvSpPr/>
          <p:nvPr/>
        </p:nvSpPr>
        <p:spPr>
          <a:xfrm>
            <a:off x="40852" y="4071200"/>
            <a:ext cx="880271"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Identity Management</a:t>
            </a:r>
          </a:p>
        </p:txBody>
      </p:sp>
      <p:grpSp>
        <p:nvGrpSpPr>
          <p:cNvPr id="78" name="Group 77">
            <a:extLst>
              <a:ext uri="{FF2B5EF4-FFF2-40B4-BE49-F238E27FC236}">
                <a16:creationId xmlns:a16="http://schemas.microsoft.com/office/drawing/2014/main" id="{ADF5DE0E-893C-2D7C-0703-58103358CDAA}"/>
              </a:ext>
            </a:extLst>
          </p:cNvPr>
          <p:cNvGrpSpPr/>
          <p:nvPr/>
        </p:nvGrpSpPr>
        <p:grpSpPr>
          <a:xfrm>
            <a:off x="-1" y="-5787"/>
            <a:ext cx="9143998" cy="165595"/>
            <a:chOff x="374266" y="2474302"/>
            <a:chExt cx="13719657" cy="820603"/>
          </a:xfrm>
        </p:grpSpPr>
        <p:sp>
          <p:nvSpPr>
            <p:cNvPr id="19" name="Arrow: Pentagon 18">
              <a:extLst>
                <a:ext uri="{FF2B5EF4-FFF2-40B4-BE49-F238E27FC236}">
                  <a16:creationId xmlns:a16="http://schemas.microsoft.com/office/drawing/2014/main" id="{4F0188E5-316F-77A6-ADBB-5B54CB589F47}"/>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60" name="Arrow: Chevron 59">
              <a:extLst>
                <a:ext uri="{FF2B5EF4-FFF2-40B4-BE49-F238E27FC236}">
                  <a16:creationId xmlns:a16="http://schemas.microsoft.com/office/drawing/2014/main" id="{3F6A3D95-7BBE-2609-BB4A-F92C0FA94537}"/>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61" name="Arrow: Chevron 60">
              <a:extLst>
                <a:ext uri="{FF2B5EF4-FFF2-40B4-BE49-F238E27FC236}">
                  <a16:creationId xmlns:a16="http://schemas.microsoft.com/office/drawing/2014/main" id="{E6981B9D-89E0-2738-86E3-57C15A645D8B}"/>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63" name="Arrow: Chevron 62">
              <a:extLst>
                <a:ext uri="{FF2B5EF4-FFF2-40B4-BE49-F238E27FC236}">
                  <a16:creationId xmlns:a16="http://schemas.microsoft.com/office/drawing/2014/main" id="{566944C1-4EE4-86F2-F314-09502FDB5BD2}"/>
                </a:ext>
              </a:extLst>
            </p:cNvPr>
            <p:cNvSpPr/>
            <p:nvPr/>
          </p:nvSpPr>
          <p:spPr>
            <a:xfrm>
              <a:off x="7090464" y="2474302"/>
              <a:ext cx="2697135" cy="820603"/>
            </a:xfrm>
            <a:prstGeom prst="chevron">
              <a:avLst/>
            </a:prstGeom>
            <a:solidFill>
              <a:schemeClr val="accent6"/>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67" name="Arrow: Chevron 66">
              <a:extLst>
                <a:ext uri="{FF2B5EF4-FFF2-40B4-BE49-F238E27FC236}">
                  <a16:creationId xmlns:a16="http://schemas.microsoft.com/office/drawing/2014/main" id="{71A1408F-256E-EDCC-C82B-DAE7B1C31039}"/>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The Digital Enablers</a:t>
              </a:r>
              <a:endParaRPr lang="en-GB" sz="800" b="0" kern="1200">
                <a:latin typeface="Arial" panose="020B0604020202020204" pitchFamily="34" charset="0"/>
                <a:cs typeface="Arial" panose="020B0604020202020204" pitchFamily="34" charset="0"/>
              </a:endParaRPr>
            </a:p>
          </p:txBody>
        </p:sp>
        <p:sp>
          <p:nvSpPr>
            <p:cNvPr id="77" name="Arrow: Chevron 76">
              <a:extLst>
                <a:ext uri="{FF2B5EF4-FFF2-40B4-BE49-F238E27FC236}">
                  <a16:creationId xmlns:a16="http://schemas.microsoft.com/office/drawing/2014/main" id="{E176E915-D2E9-2E5E-52A6-3D0433D97519}"/>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p>
          </p:txBody>
        </p:sp>
      </p:grpSp>
    </p:spTree>
    <p:extLst>
      <p:ext uri="{BB962C8B-B14F-4D97-AF65-F5344CB8AC3E}">
        <p14:creationId xmlns:p14="http://schemas.microsoft.com/office/powerpoint/2010/main" val="2359329297"/>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3EA1A3-4AB8-E468-48AB-7DBB1CF326A7}"/>
            </a:ext>
          </a:extLst>
        </p:cNvPr>
        <p:cNvGrpSpPr/>
        <p:nvPr/>
      </p:nvGrpSpPr>
      <p:grpSpPr>
        <a:xfrm>
          <a:off x="0" y="0"/>
          <a:ext cx="0" cy="0"/>
          <a:chOff x="0" y="0"/>
          <a:chExt cx="0" cy="0"/>
        </a:xfrm>
      </p:grpSpPr>
      <p:sp>
        <p:nvSpPr>
          <p:cNvPr id="87" name="Rectangle 86">
            <a:extLst>
              <a:ext uri="{FF2B5EF4-FFF2-40B4-BE49-F238E27FC236}">
                <a16:creationId xmlns:a16="http://schemas.microsoft.com/office/drawing/2014/main" id="{74693D48-4B9D-E312-5982-2E30B1E1BA28}"/>
              </a:ext>
            </a:extLst>
          </p:cNvPr>
          <p:cNvSpPr/>
          <p:nvPr/>
        </p:nvSpPr>
        <p:spPr>
          <a:xfrm>
            <a:off x="142875" y="620735"/>
            <a:ext cx="6292626" cy="450028"/>
          </a:xfrm>
          <a:prstGeom prst="rect">
            <a:avLst/>
          </a:prstGeom>
          <a:solidFill>
            <a:schemeClr val="bg1"/>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l"/>
            <a:r>
              <a:rPr lang="en-GB" sz="800" b="0">
                <a:solidFill>
                  <a:srgbClr val="1F355E"/>
                </a:solidFill>
                <a:latin typeface="Arial" panose="020B0604020202020204" pitchFamily="34" charset="0"/>
                <a:cs typeface="Arial" panose="020B0604020202020204" pitchFamily="34" charset="0"/>
              </a:rPr>
              <a:t>Despite SBU’s position as a Welsh digital leader there remains substantial progress to be made before fully realising the digital vision. The below is an indicative assessment of the extent to which these Digital Capabilities are currently supported within SBU, indicating those which are fully supported, those which are yet to be implemented, and those which are in progress. </a:t>
            </a:r>
          </a:p>
        </p:txBody>
      </p:sp>
      <p:sp>
        <p:nvSpPr>
          <p:cNvPr id="91" name="Rectangle: Rounded Corners 90">
            <a:extLst>
              <a:ext uri="{FF2B5EF4-FFF2-40B4-BE49-F238E27FC236}">
                <a16:creationId xmlns:a16="http://schemas.microsoft.com/office/drawing/2014/main" id="{20EC6358-6A8D-E69B-882C-99136FCF63AB}"/>
              </a:ext>
            </a:extLst>
          </p:cNvPr>
          <p:cNvSpPr/>
          <p:nvPr/>
        </p:nvSpPr>
        <p:spPr>
          <a:xfrm>
            <a:off x="60472" y="4447809"/>
            <a:ext cx="9050397" cy="660903"/>
          </a:xfrm>
          <a:prstGeom prst="round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rgbClr val="1F355E"/>
                </a:solidFill>
                <a:effectLst/>
                <a:uLnTx/>
                <a:uFillTx/>
                <a:latin typeface="Arial Black" panose="020B0A04020102020204" pitchFamily="34" charset="0"/>
                <a:ea typeface="+mn-ea"/>
                <a:cs typeface="Arial" panose="020B0604020202020204" pitchFamily="34" charset="0"/>
                <a:sym typeface="Helvetica Neue Medium"/>
              </a:rPr>
              <a:t>Digital management services</a:t>
            </a:r>
          </a:p>
        </p:txBody>
      </p:sp>
      <p:sp>
        <p:nvSpPr>
          <p:cNvPr id="92" name="Rectangle: Rounded Corners 91">
            <a:extLst>
              <a:ext uri="{FF2B5EF4-FFF2-40B4-BE49-F238E27FC236}">
                <a16:creationId xmlns:a16="http://schemas.microsoft.com/office/drawing/2014/main" id="{C524D188-92A8-8256-43B3-6A3C7C272C1D}"/>
              </a:ext>
            </a:extLst>
          </p:cNvPr>
          <p:cNvSpPr/>
          <p:nvPr/>
        </p:nvSpPr>
        <p:spPr>
          <a:xfrm>
            <a:off x="106515" y="4778060"/>
            <a:ext cx="870718" cy="262710"/>
          </a:xfrm>
          <a:prstGeom prst="roundRect">
            <a:avLst/>
          </a:prstGeom>
          <a:gradFill>
            <a:gsLst>
              <a:gs pos="50000">
                <a:schemeClr val="accent6">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Training &amp; Support</a:t>
            </a:r>
          </a:p>
        </p:txBody>
      </p:sp>
      <p:sp>
        <p:nvSpPr>
          <p:cNvPr id="104" name="Rectangle: Rounded Corners 103">
            <a:extLst>
              <a:ext uri="{FF2B5EF4-FFF2-40B4-BE49-F238E27FC236}">
                <a16:creationId xmlns:a16="http://schemas.microsoft.com/office/drawing/2014/main" id="{617BC05F-CD38-BEF4-60DA-C5D612CD0EB0}"/>
              </a:ext>
            </a:extLst>
          </p:cNvPr>
          <p:cNvSpPr/>
          <p:nvPr/>
        </p:nvSpPr>
        <p:spPr>
          <a:xfrm>
            <a:off x="1004389" y="4778060"/>
            <a:ext cx="870718" cy="262710"/>
          </a:xfrm>
          <a:prstGeom prst="roundRect">
            <a:avLst/>
          </a:prstGeom>
          <a:gradFill>
            <a:gsLst>
              <a:gs pos="50000">
                <a:schemeClr val="accent1"/>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Contract Management</a:t>
            </a:r>
          </a:p>
        </p:txBody>
      </p:sp>
      <p:sp>
        <p:nvSpPr>
          <p:cNvPr id="105" name="Rectangle: Rounded Corners 104">
            <a:extLst>
              <a:ext uri="{FF2B5EF4-FFF2-40B4-BE49-F238E27FC236}">
                <a16:creationId xmlns:a16="http://schemas.microsoft.com/office/drawing/2014/main" id="{F8B225FE-2F88-E702-CCA6-47311DEE5D76}"/>
              </a:ext>
            </a:extLst>
          </p:cNvPr>
          <p:cNvSpPr/>
          <p:nvPr/>
        </p:nvSpPr>
        <p:spPr>
          <a:xfrm>
            <a:off x="1902264" y="4791467"/>
            <a:ext cx="870718" cy="262710"/>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Data Governance and Collaboration</a:t>
            </a:r>
          </a:p>
        </p:txBody>
      </p:sp>
      <p:sp>
        <p:nvSpPr>
          <p:cNvPr id="106" name="Rectangle: Rounded Corners 105">
            <a:extLst>
              <a:ext uri="{FF2B5EF4-FFF2-40B4-BE49-F238E27FC236}">
                <a16:creationId xmlns:a16="http://schemas.microsoft.com/office/drawing/2014/main" id="{7D956B92-108B-13FF-D9FD-C625B3289583}"/>
              </a:ext>
            </a:extLst>
          </p:cNvPr>
          <p:cNvSpPr/>
          <p:nvPr/>
        </p:nvSpPr>
        <p:spPr>
          <a:xfrm>
            <a:off x="2807186" y="4791467"/>
            <a:ext cx="870718" cy="262710"/>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Project Management</a:t>
            </a:r>
          </a:p>
        </p:txBody>
      </p:sp>
      <p:sp>
        <p:nvSpPr>
          <p:cNvPr id="109" name="Rectangle: Rounded Corners 108">
            <a:extLst>
              <a:ext uri="{FF2B5EF4-FFF2-40B4-BE49-F238E27FC236}">
                <a16:creationId xmlns:a16="http://schemas.microsoft.com/office/drawing/2014/main" id="{95B560A6-7187-81AC-C7FF-9A5778F333A2}"/>
              </a:ext>
            </a:extLst>
          </p:cNvPr>
          <p:cNvSpPr/>
          <p:nvPr/>
        </p:nvSpPr>
        <p:spPr>
          <a:xfrm>
            <a:off x="3712108" y="4791467"/>
            <a:ext cx="870718" cy="262710"/>
          </a:xfrm>
          <a:prstGeom prst="roundRect">
            <a:avLst/>
          </a:prstGeom>
          <a:gradFill>
            <a:gsLst>
              <a:gs pos="50000">
                <a:schemeClr val="accent1"/>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Financial management</a:t>
            </a:r>
          </a:p>
        </p:txBody>
      </p:sp>
      <p:sp>
        <p:nvSpPr>
          <p:cNvPr id="111" name="Rectangle: Rounded Corners 110">
            <a:extLst>
              <a:ext uri="{FF2B5EF4-FFF2-40B4-BE49-F238E27FC236}">
                <a16:creationId xmlns:a16="http://schemas.microsoft.com/office/drawing/2014/main" id="{CF38A974-38BF-17EC-90BA-4ACCB55BCCF4}"/>
              </a:ext>
            </a:extLst>
          </p:cNvPr>
          <p:cNvSpPr/>
          <p:nvPr/>
        </p:nvSpPr>
        <p:spPr>
          <a:xfrm>
            <a:off x="4617030" y="4791467"/>
            <a:ext cx="870718" cy="262710"/>
          </a:xfrm>
          <a:prstGeom prst="roundRect">
            <a:avLst/>
          </a:prstGeom>
          <a:gradFill>
            <a:gsLst>
              <a:gs pos="50000">
                <a:schemeClr val="accent6">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Workforce planning</a:t>
            </a:r>
          </a:p>
        </p:txBody>
      </p:sp>
      <p:sp>
        <p:nvSpPr>
          <p:cNvPr id="112" name="Rectangle: Rounded Corners 111">
            <a:extLst>
              <a:ext uri="{FF2B5EF4-FFF2-40B4-BE49-F238E27FC236}">
                <a16:creationId xmlns:a16="http://schemas.microsoft.com/office/drawing/2014/main" id="{BF632B18-DDC0-DC1B-CC0A-C69646C56AC4}"/>
              </a:ext>
            </a:extLst>
          </p:cNvPr>
          <p:cNvSpPr/>
          <p:nvPr/>
        </p:nvSpPr>
        <p:spPr>
          <a:xfrm>
            <a:off x="5502725" y="4791467"/>
            <a:ext cx="870718" cy="262710"/>
          </a:xfrm>
          <a:prstGeom prst="roundRect">
            <a:avLst/>
          </a:prstGeom>
          <a:gradFill>
            <a:gsLst>
              <a:gs pos="50000">
                <a:schemeClr val="accent6">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Human Resources</a:t>
            </a:r>
          </a:p>
        </p:txBody>
      </p:sp>
      <p:sp>
        <p:nvSpPr>
          <p:cNvPr id="113" name="Rectangle: Rounded Corners 112">
            <a:extLst>
              <a:ext uri="{FF2B5EF4-FFF2-40B4-BE49-F238E27FC236}">
                <a16:creationId xmlns:a16="http://schemas.microsoft.com/office/drawing/2014/main" id="{BFFB7DEF-5B2D-92BA-4865-49269019EC7E}"/>
              </a:ext>
            </a:extLst>
          </p:cNvPr>
          <p:cNvSpPr/>
          <p:nvPr/>
        </p:nvSpPr>
        <p:spPr>
          <a:xfrm>
            <a:off x="6387653" y="4791467"/>
            <a:ext cx="870718" cy="262710"/>
          </a:xfrm>
          <a:prstGeom prst="roundRect">
            <a:avLst/>
          </a:prstGeom>
          <a:gradFill>
            <a:gsLst>
              <a:gs pos="50000">
                <a:srgbClr val="195CAA"/>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chemeClr val="bg1"/>
                </a:solidFill>
                <a:effectLst/>
                <a:uLnTx/>
                <a:uFillTx/>
                <a:latin typeface="Arial" panose="020B0604020202020204" pitchFamily="34" charset="0"/>
                <a:ea typeface="+mn-ea"/>
                <a:cs typeface="Arial" panose="020B0604020202020204" pitchFamily="34" charset="0"/>
                <a:sym typeface="Helvetica Neue Medium"/>
              </a:rPr>
              <a:t>Benefits realisations</a:t>
            </a:r>
          </a:p>
        </p:txBody>
      </p:sp>
      <p:sp>
        <p:nvSpPr>
          <p:cNvPr id="114" name="Rectangle: Rounded Corners 113">
            <a:extLst>
              <a:ext uri="{FF2B5EF4-FFF2-40B4-BE49-F238E27FC236}">
                <a16:creationId xmlns:a16="http://schemas.microsoft.com/office/drawing/2014/main" id="{54005C28-E445-7D75-E002-3E700DEECDB4}"/>
              </a:ext>
            </a:extLst>
          </p:cNvPr>
          <p:cNvSpPr/>
          <p:nvPr/>
        </p:nvSpPr>
        <p:spPr>
          <a:xfrm>
            <a:off x="7280721" y="4791467"/>
            <a:ext cx="870718" cy="262710"/>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Digital leadership</a:t>
            </a:r>
          </a:p>
        </p:txBody>
      </p:sp>
      <p:sp>
        <p:nvSpPr>
          <p:cNvPr id="120" name="Rectangle: Rounded Corners 119">
            <a:extLst>
              <a:ext uri="{FF2B5EF4-FFF2-40B4-BE49-F238E27FC236}">
                <a16:creationId xmlns:a16="http://schemas.microsoft.com/office/drawing/2014/main" id="{248F6036-C0E5-8850-881A-5338E7F43916}"/>
              </a:ext>
            </a:extLst>
          </p:cNvPr>
          <p:cNvSpPr/>
          <p:nvPr/>
        </p:nvSpPr>
        <p:spPr>
          <a:xfrm>
            <a:off x="8177341" y="4791467"/>
            <a:ext cx="870718" cy="262710"/>
          </a:xfrm>
          <a:prstGeom prst="roundRect">
            <a:avLst/>
          </a:prstGeom>
          <a:gradFill>
            <a:gsLst>
              <a:gs pos="50000">
                <a:schemeClr val="accent6">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Recruitment and retention</a:t>
            </a:r>
          </a:p>
        </p:txBody>
      </p:sp>
      <p:sp>
        <p:nvSpPr>
          <p:cNvPr id="121" name="Rectangle: Rounded Corners 120">
            <a:extLst>
              <a:ext uri="{FF2B5EF4-FFF2-40B4-BE49-F238E27FC236}">
                <a16:creationId xmlns:a16="http://schemas.microsoft.com/office/drawing/2014/main" id="{443A0A66-E151-BFBA-BD67-0AC5B335E5EA}"/>
              </a:ext>
            </a:extLst>
          </p:cNvPr>
          <p:cNvSpPr/>
          <p:nvPr/>
        </p:nvSpPr>
        <p:spPr>
          <a:xfrm>
            <a:off x="7280721" y="4484127"/>
            <a:ext cx="870718" cy="262710"/>
          </a:xfrm>
          <a:prstGeom prst="roundRect">
            <a:avLst/>
          </a:prstGeom>
          <a:gradFill>
            <a:gsLst>
              <a:gs pos="50000">
                <a:schemeClr val="accent6">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Agile development</a:t>
            </a:r>
          </a:p>
        </p:txBody>
      </p:sp>
      <p:sp>
        <p:nvSpPr>
          <p:cNvPr id="122" name="Rectangle: Rounded Corners 121">
            <a:extLst>
              <a:ext uri="{FF2B5EF4-FFF2-40B4-BE49-F238E27FC236}">
                <a16:creationId xmlns:a16="http://schemas.microsoft.com/office/drawing/2014/main" id="{9D216EF4-E86E-0089-2BEF-37D2B7661B34}"/>
              </a:ext>
            </a:extLst>
          </p:cNvPr>
          <p:cNvSpPr/>
          <p:nvPr/>
        </p:nvSpPr>
        <p:spPr>
          <a:xfrm>
            <a:off x="8177341" y="4484127"/>
            <a:ext cx="870718" cy="262710"/>
          </a:xfrm>
          <a:prstGeom prst="roundRect">
            <a:avLst/>
          </a:prstGeom>
          <a:gradFill>
            <a:gsLst>
              <a:gs pos="50000">
                <a:schemeClr val="accent6">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User experience design</a:t>
            </a:r>
          </a:p>
        </p:txBody>
      </p:sp>
      <p:sp>
        <p:nvSpPr>
          <p:cNvPr id="123" name="Rectangle: Rounded Corners 122">
            <a:extLst>
              <a:ext uri="{FF2B5EF4-FFF2-40B4-BE49-F238E27FC236}">
                <a16:creationId xmlns:a16="http://schemas.microsoft.com/office/drawing/2014/main" id="{5F4758BA-B75E-BDB3-7BE6-D664730DE8B8}"/>
              </a:ext>
            </a:extLst>
          </p:cNvPr>
          <p:cNvSpPr/>
          <p:nvPr/>
        </p:nvSpPr>
        <p:spPr>
          <a:xfrm>
            <a:off x="6387653" y="4483135"/>
            <a:ext cx="870718" cy="262710"/>
          </a:xfrm>
          <a:prstGeom prst="roundRect">
            <a:avLst/>
          </a:prstGeom>
          <a:gradFill>
            <a:gsLst>
              <a:gs pos="50000">
                <a:schemeClr val="accent6">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Communication and engagement</a:t>
            </a:r>
          </a:p>
        </p:txBody>
      </p:sp>
      <p:sp>
        <p:nvSpPr>
          <p:cNvPr id="124" name="Rectangle: Rounded Corners 123">
            <a:extLst>
              <a:ext uri="{FF2B5EF4-FFF2-40B4-BE49-F238E27FC236}">
                <a16:creationId xmlns:a16="http://schemas.microsoft.com/office/drawing/2014/main" id="{05549FBA-3F15-1E9F-5E92-D7D5A34370A9}"/>
              </a:ext>
            </a:extLst>
          </p:cNvPr>
          <p:cNvSpPr/>
          <p:nvPr/>
        </p:nvSpPr>
        <p:spPr>
          <a:xfrm>
            <a:off x="5502725" y="4484127"/>
            <a:ext cx="870718" cy="262710"/>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Horizon scanning</a:t>
            </a:r>
          </a:p>
        </p:txBody>
      </p:sp>
      <p:sp>
        <p:nvSpPr>
          <p:cNvPr id="136" name="Rectangle: Rounded Corners 135">
            <a:extLst>
              <a:ext uri="{FF2B5EF4-FFF2-40B4-BE49-F238E27FC236}">
                <a16:creationId xmlns:a16="http://schemas.microsoft.com/office/drawing/2014/main" id="{06903A3D-D541-A9E6-6AA1-8C582B599ADE}"/>
              </a:ext>
            </a:extLst>
          </p:cNvPr>
          <p:cNvSpPr/>
          <p:nvPr/>
        </p:nvSpPr>
        <p:spPr>
          <a:xfrm>
            <a:off x="3191739" y="2015545"/>
            <a:ext cx="2828748" cy="645426"/>
          </a:xfrm>
          <a:prstGeom prst="round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rgbClr val="1F355E"/>
                </a:solidFill>
                <a:effectLst/>
                <a:uLnTx/>
                <a:uFillTx/>
                <a:latin typeface="Arial Black" panose="020B0A04020102020204" pitchFamily="34" charset="0"/>
                <a:ea typeface="+mn-ea"/>
                <a:cs typeface="Arial" panose="020B0604020202020204" pitchFamily="34" charset="0"/>
                <a:sym typeface="Helvetica Neue Medium"/>
              </a:rPr>
              <a:t>Diagnostics</a:t>
            </a:r>
          </a:p>
        </p:txBody>
      </p:sp>
      <p:sp>
        <p:nvSpPr>
          <p:cNvPr id="138" name="Rectangle: Rounded Corners 137">
            <a:extLst>
              <a:ext uri="{FF2B5EF4-FFF2-40B4-BE49-F238E27FC236}">
                <a16:creationId xmlns:a16="http://schemas.microsoft.com/office/drawing/2014/main" id="{094DFF4A-A09F-92A1-0E73-53850080D03E}"/>
              </a:ext>
            </a:extLst>
          </p:cNvPr>
          <p:cNvSpPr/>
          <p:nvPr/>
        </p:nvSpPr>
        <p:spPr>
          <a:xfrm>
            <a:off x="3290903" y="2308568"/>
            <a:ext cx="853294" cy="27578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M</a:t>
            </a:r>
            <a:r>
              <a:rPr kumimoji="0" lang="en-GB" sz="800" b="0" i="0" u="none" strike="noStrike" kern="0" cap="none" spc="0" normalizeH="0" baseline="0" noProof="0" err="1">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edical</a:t>
            </a: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 Imaging</a:t>
            </a:r>
          </a:p>
        </p:txBody>
      </p:sp>
      <p:sp>
        <p:nvSpPr>
          <p:cNvPr id="139" name="Rectangle: Rounded Corners 138">
            <a:extLst>
              <a:ext uri="{FF2B5EF4-FFF2-40B4-BE49-F238E27FC236}">
                <a16:creationId xmlns:a16="http://schemas.microsoft.com/office/drawing/2014/main" id="{8844D58D-F3BF-398B-FF54-976DAA909C8E}"/>
              </a:ext>
            </a:extLst>
          </p:cNvPr>
          <p:cNvSpPr/>
          <p:nvPr/>
        </p:nvSpPr>
        <p:spPr>
          <a:xfrm>
            <a:off x="5118750" y="2308568"/>
            <a:ext cx="853294" cy="27578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lang="en-US" sz="800" b="0">
                <a:solidFill>
                  <a:srgbClr val="1F355E"/>
                </a:solidFill>
                <a:latin typeface="Arial" panose="020B0604020202020204" pitchFamily="34" charset="0"/>
                <a:ea typeface="+mn-ea"/>
                <a:cs typeface="Arial" panose="020B0604020202020204" pitchFamily="34" charset="0"/>
                <a:sym typeface="Helvetica Neue Medium"/>
              </a:rPr>
              <a:t>Diagnostic results and reporting</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40" name="Rectangle: Rounded Corners 139">
            <a:extLst>
              <a:ext uri="{FF2B5EF4-FFF2-40B4-BE49-F238E27FC236}">
                <a16:creationId xmlns:a16="http://schemas.microsoft.com/office/drawing/2014/main" id="{84696F85-6DE3-D730-4378-CCB56AC80030}"/>
              </a:ext>
            </a:extLst>
          </p:cNvPr>
          <p:cNvSpPr/>
          <p:nvPr/>
        </p:nvSpPr>
        <p:spPr>
          <a:xfrm>
            <a:off x="4204826" y="2319110"/>
            <a:ext cx="853294" cy="27578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Electronic Test Requesting </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42" name="Rectangle: Rounded Corners 141">
            <a:extLst>
              <a:ext uri="{FF2B5EF4-FFF2-40B4-BE49-F238E27FC236}">
                <a16:creationId xmlns:a16="http://schemas.microsoft.com/office/drawing/2014/main" id="{8B4A3478-040E-57BA-4E51-F51D224C52F2}"/>
              </a:ext>
            </a:extLst>
          </p:cNvPr>
          <p:cNvSpPr/>
          <p:nvPr/>
        </p:nvSpPr>
        <p:spPr>
          <a:xfrm>
            <a:off x="242570" y="2772867"/>
            <a:ext cx="2859372" cy="1009217"/>
          </a:xfrm>
          <a:prstGeom prst="roundRect">
            <a:avLst>
              <a:gd name="adj" fmla="val 12977"/>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rgbClr val="1F355E"/>
                </a:solidFill>
                <a:effectLst/>
                <a:uLnTx/>
                <a:uFillTx/>
                <a:latin typeface="Arial Black" panose="020B0A04020102020204" pitchFamily="34" charset="0"/>
                <a:ea typeface="+mn-ea"/>
                <a:cs typeface="Arial" panose="020B0604020202020204" pitchFamily="34" charset="0"/>
                <a:sym typeface="Helvetica Neue Medium"/>
              </a:rPr>
              <a:t>Security and Information Governance</a:t>
            </a:r>
          </a:p>
        </p:txBody>
      </p:sp>
      <p:sp>
        <p:nvSpPr>
          <p:cNvPr id="143" name="Rectangle: Rounded Corners 142">
            <a:extLst>
              <a:ext uri="{FF2B5EF4-FFF2-40B4-BE49-F238E27FC236}">
                <a16:creationId xmlns:a16="http://schemas.microsoft.com/office/drawing/2014/main" id="{A5B93578-E5AF-5682-8AB2-A0B959524532}"/>
              </a:ext>
            </a:extLst>
          </p:cNvPr>
          <p:cNvSpPr/>
          <p:nvPr/>
        </p:nvSpPr>
        <p:spPr>
          <a:xfrm>
            <a:off x="355798" y="3221207"/>
            <a:ext cx="853294" cy="238305"/>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A</a:t>
            </a:r>
            <a:r>
              <a:rPr kumimoji="0" lang="en-GB" sz="800" b="0" i="0" u="none" strike="noStrike" kern="0" cap="none" spc="0" normalizeH="0" baseline="0" noProof="0" err="1">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udit</a:t>
            </a: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 </a:t>
            </a:r>
          </a:p>
        </p:txBody>
      </p:sp>
      <p:sp>
        <p:nvSpPr>
          <p:cNvPr id="144" name="Rectangle: Rounded Corners 143">
            <a:extLst>
              <a:ext uri="{FF2B5EF4-FFF2-40B4-BE49-F238E27FC236}">
                <a16:creationId xmlns:a16="http://schemas.microsoft.com/office/drawing/2014/main" id="{595F4F2C-6E5D-3271-365A-DCE0CF08E3F7}"/>
              </a:ext>
            </a:extLst>
          </p:cNvPr>
          <p:cNvSpPr/>
          <p:nvPr/>
        </p:nvSpPr>
        <p:spPr>
          <a:xfrm>
            <a:off x="355798" y="2953590"/>
            <a:ext cx="853294" cy="238305"/>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Ethics</a:t>
            </a:r>
          </a:p>
        </p:txBody>
      </p:sp>
      <p:sp>
        <p:nvSpPr>
          <p:cNvPr id="145" name="Rectangle: Rounded Corners 144">
            <a:extLst>
              <a:ext uri="{FF2B5EF4-FFF2-40B4-BE49-F238E27FC236}">
                <a16:creationId xmlns:a16="http://schemas.microsoft.com/office/drawing/2014/main" id="{BE3D5AC8-583D-BCDC-FFEC-02BE6C65C754}"/>
              </a:ext>
            </a:extLst>
          </p:cNvPr>
          <p:cNvSpPr/>
          <p:nvPr/>
        </p:nvSpPr>
        <p:spPr>
          <a:xfrm>
            <a:off x="1230088" y="2953590"/>
            <a:ext cx="853294" cy="238305"/>
          </a:xfrm>
          <a:prstGeom prst="roundRect">
            <a:avLst/>
          </a:prstGeom>
          <a:gradFill>
            <a:gsLst>
              <a:gs pos="50000">
                <a:schemeClr val="accent1">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Single Sign-on</a:t>
            </a:r>
          </a:p>
        </p:txBody>
      </p:sp>
      <p:sp>
        <p:nvSpPr>
          <p:cNvPr id="146" name="Rectangle: Rounded Corners 145">
            <a:extLst>
              <a:ext uri="{FF2B5EF4-FFF2-40B4-BE49-F238E27FC236}">
                <a16:creationId xmlns:a16="http://schemas.microsoft.com/office/drawing/2014/main" id="{D2CAFECC-CDE8-E3A5-A927-B1DD6C3E4C60}"/>
              </a:ext>
            </a:extLst>
          </p:cNvPr>
          <p:cNvSpPr/>
          <p:nvPr/>
        </p:nvSpPr>
        <p:spPr>
          <a:xfrm>
            <a:off x="1230088" y="3214582"/>
            <a:ext cx="853294" cy="238305"/>
          </a:xfrm>
          <a:prstGeom prst="roundRect">
            <a:avLst/>
          </a:prstGeom>
          <a:gradFill>
            <a:gsLst>
              <a:gs pos="50000">
                <a:schemeClr val="accent1">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Cyber Security</a:t>
            </a:r>
          </a:p>
        </p:txBody>
      </p:sp>
      <p:sp>
        <p:nvSpPr>
          <p:cNvPr id="147" name="Rectangle: Rounded Corners 146">
            <a:extLst>
              <a:ext uri="{FF2B5EF4-FFF2-40B4-BE49-F238E27FC236}">
                <a16:creationId xmlns:a16="http://schemas.microsoft.com/office/drawing/2014/main" id="{4B701202-8E8E-ED23-21AC-5438CF2AF7CD}"/>
              </a:ext>
            </a:extLst>
          </p:cNvPr>
          <p:cNvSpPr/>
          <p:nvPr/>
        </p:nvSpPr>
        <p:spPr>
          <a:xfrm>
            <a:off x="2114129" y="3221207"/>
            <a:ext cx="906710" cy="238305"/>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DPIA</a:t>
            </a:r>
          </a:p>
        </p:txBody>
      </p:sp>
      <p:sp>
        <p:nvSpPr>
          <p:cNvPr id="148" name="Rectangle: Rounded Corners 147">
            <a:extLst>
              <a:ext uri="{FF2B5EF4-FFF2-40B4-BE49-F238E27FC236}">
                <a16:creationId xmlns:a16="http://schemas.microsoft.com/office/drawing/2014/main" id="{0CB0168B-F4BF-F19B-D5B9-C5FE60D37191}"/>
              </a:ext>
            </a:extLst>
          </p:cNvPr>
          <p:cNvSpPr/>
          <p:nvPr/>
        </p:nvSpPr>
        <p:spPr>
          <a:xfrm>
            <a:off x="2114129" y="2969386"/>
            <a:ext cx="906710" cy="238305"/>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Information Sharing Agreement</a:t>
            </a:r>
          </a:p>
        </p:txBody>
      </p:sp>
      <p:sp>
        <p:nvSpPr>
          <p:cNvPr id="149" name="Rectangle: Rounded Corners 148">
            <a:extLst>
              <a:ext uri="{FF2B5EF4-FFF2-40B4-BE49-F238E27FC236}">
                <a16:creationId xmlns:a16="http://schemas.microsoft.com/office/drawing/2014/main" id="{1CCCB3C3-3876-84B8-C505-1081B2291402}"/>
              </a:ext>
            </a:extLst>
          </p:cNvPr>
          <p:cNvSpPr/>
          <p:nvPr/>
        </p:nvSpPr>
        <p:spPr>
          <a:xfrm>
            <a:off x="355798" y="3489707"/>
            <a:ext cx="853294" cy="238305"/>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Patient privacy preferences</a:t>
            </a:r>
          </a:p>
        </p:txBody>
      </p:sp>
      <p:sp>
        <p:nvSpPr>
          <p:cNvPr id="150" name="Rectangle: Rounded Corners 149">
            <a:extLst>
              <a:ext uri="{FF2B5EF4-FFF2-40B4-BE49-F238E27FC236}">
                <a16:creationId xmlns:a16="http://schemas.microsoft.com/office/drawing/2014/main" id="{CC82AA65-95BE-3814-CFF7-9596498270B4}"/>
              </a:ext>
            </a:extLst>
          </p:cNvPr>
          <p:cNvSpPr/>
          <p:nvPr/>
        </p:nvSpPr>
        <p:spPr>
          <a:xfrm>
            <a:off x="1230088" y="3489187"/>
            <a:ext cx="853294" cy="238305"/>
          </a:xfrm>
          <a:prstGeom prst="roundRect">
            <a:avLst/>
          </a:prstGeom>
          <a:gradFill>
            <a:gsLst>
              <a:gs pos="50000">
                <a:schemeClr val="accent6">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Digital Risk Management</a:t>
            </a:r>
          </a:p>
        </p:txBody>
      </p:sp>
      <p:sp>
        <p:nvSpPr>
          <p:cNvPr id="152" name="Rectangle: Rounded Corners 151">
            <a:extLst>
              <a:ext uri="{FF2B5EF4-FFF2-40B4-BE49-F238E27FC236}">
                <a16:creationId xmlns:a16="http://schemas.microsoft.com/office/drawing/2014/main" id="{CB6B39CE-FF63-338B-9B44-E592C94B6E03}"/>
              </a:ext>
            </a:extLst>
          </p:cNvPr>
          <p:cNvSpPr/>
          <p:nvPr/>
        </p:nvSpPr>
        <p:spPr>
          <a:xfrm>
            <a:off x="3191739" y="2752150"/>
            <a:ext cx="2858400" cy="1050274"/>
          </a:xfrm>
          <a:prstGeom prst="roundRect">
            <a:avLst>
              <a:gd name="adj" fmla="val 11677"/>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rgbClr val="1F355E"/>
                </a:solidFill>
                <a:effectLst/>
                <a:uLnTx/>
                <a:uFillTx/>
                <a:latin typeface="Arial Black" panose="020B0A04020102020204" pitchFamily="34" charset="0"/>
                <a:ea typeface="+mn-ea"/>
                <a:cs typeface="Arial" panose="020B0604020202020204" pitchFamily="34" charset="0"/>
                <a:sym typeface="Helvetica Neue Medium"/>
              </a:rPr>
              <a:t>Reporting &amp; BI</a:t>
            </a:r>
          </a:p>
        </p:txBody>
      </p:sp>
      <p:sp>
        <p:nvSpPr>
          <p:cNvPr id="153" name="Rectangle: Rounded Corners 152">
            <a:extLst>
              <a:ext uri="{FF2B5EF4-FFF2-40B4-BE49-F238E27FC236}">
                <a16:creationId xmlns:a16="http://schemas.microsoft.com/office/drawing/2014/main" id="{ABED8B2B-BEDF-90F6-6F30-2496667EED2D}"/>
              </a:ext>
            </a:extLst>
          </p:cNvPr>
          <p:cNvSpPr/>
          <p:nvPr/>
        </p:nvSpPr>
        <p:spPr>
          <a:xfrm>
            <a:off x="3263378" y="2945740"/>
            <a:ext cx="853294" cy="248173"/>
          </a:xfrm>
          <a:prstGeom prst="roundRect">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Incident Reporting</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54" name="Rectangle: Rounded Corners 153">
            <a:extLst>
              <a:ext uri="{FF2B5EF4-FFF2-40B4-BE49-F238E27FC236}">
                <a16:creationId xmlns:a16="http://schemas.microsoft.com/office/drawing/2014/main" id="{0D32D097-F605-718C-3B34-F03C8D7EF6EB}"/>
              </a:ext>
            </a:extLst>
          </p:cNvPr>
          <p:cNvSpPr/>
          <p:nvPr/>
        </p:nvSpPr>
        <p:spPr>
          <a:xfrm>
            <a:off x="3268765" y="3233963"/>
            <a:ext cx="853294" cy="248173"/>
          </a:xfrm>
          <a:prstGeom prst="roundRect">
            <a:avLst/>
          </a:prstGeom>
          <a:gradFill>
            <a:gsLst>
              <a:gs pos="50000">
                <a:srgbClr val="FFE588"/>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Data </a:t>
            </a:r>
            <a:r>
              <a:rPr kumimoji="0" lang="en-US" sz="800" b="0" i="0" u="none" strike="noStrike" kern="0" cap="none" spc="0" normalizeH="0" baseline="0" noProof="0" err="1">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visualisation</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55" name="Rectangle: Rounded Corners 154">
            <a:extLst>
              <a:ext uri="{FF2B5EF4-FFF2-40B4-BE49-F238E27FC236}">
                <a16:creationId xmlns:a16="http://schemas.microsoft.com/office/drawing/2014/main" id="{7E8E9FBD-4D94-F748-5BC2-678599C2BEE9}"/>
              </a:ext>
            </a:extLst>
          </p:cNvPr>
          <p:cNvSpPr/>
          <p:nvPr/>
        </p:nvSpPr>
        <p:spPr>
          <a:xfrm>
            <a:off x="4157966" y="2945740"/>
            <a:ext cx="853294" cy="248173"/>
          </a:xfrm>
          <a:prstGeom prst="roundRect">
            <a:avLst/>
          </a:prstGeom>
          <a:gradFill>
            <a:gsLst>
              <a:gs pos="50000">
                <a:srgbClr val="FFE588"/>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Predictive models</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56" name="Rectangle: Rounded Corners 155">
            <a:extLst>
              <a:ext uri="{FF2B5EF4-FFF2-40B4-BE49-F238E27FC236}">
                <a16:creationId xmlns:a16="http://schemas.microsoft.com/office/drawing/2014/main" id="{E552B59A-121C-1B77-DC22-C087FAFB1ADC}"/>
              </a:ext>
            </a:extLst>
          </p:cNvPr>
          <p:cNvSpPr/>
          <p:nvPr/>
        </p:nvSpPr>
        <p:spPr>
          <a:xfrm>
            <a:off x="4160721" y="3233963"/>
            <a:ext cx="853294" cy="248173"/>
          </a:xfrm>
          <a:prstGeom prst="roundRect">
            <a:avLst/>
          </a:prstGeom>
          <a:gradFill>
            <a:gsLst>
              <a:gs pos="50000">
                <a:srgbClr val="FFE588"/>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Population Health</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57" name="Rectangle: Rounded Corners 156">
            <a:extLst>
              <a:ext uri="{FF2B5EF4-FFF2-40B4-BE49-F238E27FC236}">
                <a16:creationId xmlns:a16="http://schemas.microsoft.com/office/drawing/2014/main" id="{58781E05-E6B4-3236-DEFA-4C43A8E14B02}"/>
              </a:ext>
            </a:extLst>
          </p:cNvPr>
          <p:cNvSpPr/>
          <p:nvPr/>
        </p:nvSpPr>
        <p:spPr>
          <a:xfrm>
            <a:off x="5056759" y="2945740"/>
            <a:ext cx="853294" cy="248173"/>
          </a:xfrm>
          <a:prstGeom prst="roundRect">
            <a:avLst/>
          </a:prstGeom>
          <a:gradFill>
            <a:gsLst>
              <a:gs pos="50000">
                <a:srgbClr val="FFE588"/>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Planning</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58" name="Rectangle: Rounded Corners 157">
            <a:extLst>
              <a:ext uri="{FF2B5EF4-FFF2-40B4-BE49-F238E27FC236}">
                <a16:creationId xmlns:a16="http://schemas.microsoft.com/office/drawing/2014/main" id="{F3D3170D-78B9-8EA3-F9ED-E397CCBB2DB1}"/>
              </a:ext>
            </a:extLst>
          </p:cNvPr>
          <p:cNvSpPr/>
          <p:nvPr/>
        </p:nvSpPr>
        <p:spPr>
          <a:xfrm>
            <a:off x="5056759" y="3233963"/>
            <a:ext cx="853294" cy="248173"/>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Automated detection</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59" name="Rectangle: Rounded Corners 158">
            <a:extLst>
              <a:ext uri="{FF2B5EF4-FFF2-40B4-BE49-F238E27FC236}">
                <a16:creationId xmlns:a16="http://schemas.microsoft.com/office/drawing/2014/main" id="{D55E3337-BDDD-6617-75CF-142F44B308BB}"/>
              </a:ext>
            </a:extLst>
          </p:cNvPr>
          <p:cNvSpPr/>
          <p:nvPr/>
        </p:nvSpPr>
        <p:spPr>
          <a:xfrm>
            <a:off x="3268765" y="3522185"/>
            <a:ext cx="853294" cy="248173"/>
          </a:xfrm>
          <a:prstGeom prst="roundRect">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Near-miss reporting</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63" name="Rectangle: Rounded Corners 162">
            <a:extLst>
              <a:ext uri="{FF2B5EF4-FFF2-40B4-BE49-F238E27FC236}">
                <a16:creationId xmlns:a16="http://schemas.microsoft.com/office/drawing/2014/main" id="{BDF7008E-28D3-CD49-D5DF-241E48AAF47F}"/>
              </a:ext>
            </a:extLst>
          </p:cNvPr>
          <p:cNvSpPr/>
          <p:nvPr/>
        </p:nvSpPr>
        <p:spPr>
          <a:xfrm>
            <a:off x="244990" y="1869942"/>
            <a:ext cx="2859371" cy="791029"/>
          </a:xfrm>
          <a:prstGeom prst="round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rgbClr val="1F355E"/>
                </a:solidFill>
                <a:effectLst/>
                <a:uLnTx/>
                <a:uFillTx/>
                <a:latin typeface="Arial Black" panose="020B0A04020102020204" pitchFamily="34" charset="0"/>
                <a:ea typeface="+mn-ea"/>
                <a:cs typeface="Arial" panose="020B0604020202020204" pitchFamily="34" charset="0"/>
                <a:sym typeface="Helvetica Neue Medium"/>
              </a:rPr>
              <a:t>Integrated Health and Care</a:t>
            </a:r>
          </a:p>
        </p:txBody>
      </p:sp>
      <p:sp>
        <p:nvSpPr>
          <p:cNvPr id="164" name="Rectangle: Rounded Corners 163">
            <a:extLst>
              <a:ext uri="{FF2B5EF4-FFF2-40B4-BE49-F238E27FC236}">
                <a16:creationId xmlns:a16="http://schemas.microsoft.com/office/drawing/2014/main" id="{F9A6A806-C26E-72FF-2E32-EEC5057EE583}"/>
              </a:ext>
            </a:extLst>
          </p:cNvPr>
          <p:cNvSpPr/>
          <p:nvPr/>
        </p:nvSpPr>
        <p:spPr>
          <a:xfrm>
            <a:off x="324594" y="2063618"/>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Virtual consultations</a:t>
            </a:r>
          </a:p>
        </p:txBody>
      </p:sp>
      <p:sp>
        <p:nvSpPr>
          <p:cNvPr id="165" name="Rectangle: Rounded Corners 164">
            <a:extLst>
              <a:ext uri="{FF2B5EF4-FFF2-40B4-BE49-F238E27FC236}">
                <a16:creationId xmlns:a16="http://schemas.microsoft.com/office/drawing/2014/main" id="{9F6E8CF1-C33C-E221-62FC-97C4B1436ED3}"/>
              </a:ext>
            </a:extLst>
          </p:cNvPr>
          <p:cNvSpPr/>
          <p:nvPr/>
        </p:nvSpPr>
        <p:spPr>
          <a:xfrm>
            <a:off x="1198739" y="2330869"/>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Remote monitoring</a:t>
            </a:r>
          </a:p>
        </p:txBody>
      </p:sp>
      <p:sp>
        <p:nvSpPr>
          <p:cNvPr id="166" name="Rectangle: Rounded Corners 165">
            <a:extLst>
              <a:ext uri="{FF2B5EF4-FFF2-40B4-BE49-F238E27FC236}">
                <a16:creationId xmlns:a16="http://schemas.microsoft.com/office/drawing/2014/main" id="{1462339E-F720-5152-36CD-0D04BDDE0F38}"/>
              </a:ext>
            </a:extLst>
          </p:cNvPr>
          <p:cNvSpPr/>
          <p:nvPr/>
        </p:nvSpPr>
        <p:spPr>
          <a:xfrm>
            <a:off x="1196932" y="2063619"/>
            <a:ext cx="853294" cy="232229"/>
          </a:xfrm>
          <a:prstGeom prst="roundRect">
            <a:avLst/>
          </a:prstGeom>
          <a:gradFill>
            <a:gsLst>
              <a:gs pos="50000">
                <a:schemeClr val="accent1">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OOH Handover</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67" name="Rectangle: Rounded Corners 166">
            <a:extLst>
              <a:ext uri="{FF2B5EF4-FFF2-40B4-BE49-F238E27FC236}">
                <a16:creationId xmlns:a16="http://schemas.microsoft.com/office/drawing/2014/main" id="{2D5058AF-6BD1-4873-BCF9-721587C998E3}"/>
              </a:ext>
            </a:extLst>
          </p:cNvPr>
          <p:cNvSpPr/>
          <p:nvPr/>
        </p:nvSpPr>
        <p:spPr>
          <a:xfrm>
            <a:off x="2072885" y="2330869"/>
            <a:ext cx="937011" cy="232229"/>
          </a:xfrm>
          <a:prstGeom prst="roundRect">
            <a:avLst/>
          </a:prstGeom>
          <a:gradFill>
            <a:gsLst>
              <a:gs pos="50000">
                <a:schemeClr val="accent1">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MH &amp; LD records and assessments</a:t>
            </a:r>
          </a:p>
        </p:txBody>
      </p:sp>
      <p:sp>
        <p:nvSpPr>
          <p:cNvPr id="168" name="Rectangle: Rounded Corners 167">
            <a:extLst>
              <a:ext uri="{FF2B5EF4-FFF2-40B4-BE49-F238E27FC236}">
                <a16:creationId xmlns:a16="http://schemas.microsoft.com/office/drawing/2014/main" id="{102B5F2D-AE54-1929-4B48-468C5A135509}"/>
              </a:ext>
            </a:extLst>
          </p:cNvPr>
          <p:cNvSpPr/>
          <p:nvPr/>
        </p:nvSpPr>
        <p:spPr>
          <a:xfrm>
            <a:off x="2069270" y="2063619"/>
            <a:ext cx="940626" cy="232229"/>
          </a:xfrm>
          <a:prstGeom prst="roundRect">
            <a:avLst/>
          </a:prstGeom>
          <a:gradFill>
            <a:gsLst>
              <a:gs pos="50000">
                <a:schemeClr val="accent1">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Primary community care records</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62" name="Rectangle: Rounded Corners 161">
            <a:extLst>
              <a:ext uri="{FF2B5EF4-FFF2-40B4-BE49-F238E27FC236}">
                <a16:creationId xmlns:a16="http://schemas.microsoft.com/office/drawing/2014/main" id="{F8A3C065-BA24-D933-7641-9FA0334C5A09}"/>
              </a:ext>
            </a:extLst>
          </p:cNvPr>
          <p:cNvSpPr/>
          <p:nvPr/>
        </p:nvSpPr>
        <p:spPr>
          <a:xfrm>
            <a:off x="324594" y="2330869"/>
            <a:ext cx="853294" cy="232229"/>
          </a:xfrm>
          <a:prstGeom prst="roundRect">
            <a:avLst/>
          </a:prstGeom>
          <a:gradFill>
            <a:gsLst>
              <a:gs pos="50000">
                <a:schemeClr val="accent1">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Transfer of care</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88" name="Rectangle: Rounded Corners 187">
            <a:extLst>
              <a:ext uri="{FF2B5EF4-FFF2-40B4-BE49-F238E27FC236}">
                <a16:creationId xmlns:a16="http://schemas.microsoft.com/office/drawing/2014/main" id="{F81D1CDC-E1CD-6E18-72BC-BA98608F5901}"/>
              </a:ext>
            </a:extLst>
          </p:cNvPr>
          <p:cNvSpPr/>
          <p:nvPr/>
        </p:nvSpPr>
        <p:spPr>
          <a:xfrm>
            <a:off x="6108721" y="1699567"/>
            <a:ext cx="2790289" cy="2106251"/>
          </a:xfrm>
          <a:prstGeom prst="roundRect">
            <a:avLst>
              <a:gd name="adj" fmla="val 8749"/>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rgbClr val="1F355E"/>
                </a:solidFill>
                <a:effectLst/>
                <a:uLnTx/>
                <a:uFillTx/>
                <a:latin typeface="Arial Black" panose="020B0A04020102020204" pitchFamily="34" charset="0"/>
                <a:ea typeface="+mn-ea"/>
                <a:cs typeface="Arial" panose="020B0604020202020204" pitchFamily="34" charset="0"/>
                <a:sym typeface="Helvetica Neue Medium"/>
              </a:rPr>
              <a:t>Hospital patient, safety and flow</a:t>
            </a:r>
          </a:p>
          <a:p>
            <a:pPr marL="0" marR="0" lvl="0" indent="0" algn="ctr" defTabSz="825500" rtl="0" eaLnBrk="1" fontAlgn="auto" latinLnBrk="0" hangingPunct="0">
              <a:lnSpc>
                <a:spcPct val="100000"/>
              </a:lnSpc>
              <a:spcBef>
                <a:spcPts val="0"/>
              </a:spcBef>
              <a:spcAft>
                <a:spcPts val="0"/>
              </a:spcAft>
              <a:buClrTx/>
              <a:buSzTx/>
              <a:buFontTx/>
              <a:buNone/>
              <a:tabLst/>
              <a:defRPr/>
            </a:pPr>
            <a:endParaRPr kumimoji="0" lang="en-GB" sz="800" b="1" i="0" u="none" strike="noStrike" kern="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sym typeface="Helvetica Neue Medium"/>
            </a:endParaRPr>
          </a:p>
        </p:txBody>
      </p:sp>
      <p:sp>
        <p:nvSpPr>
          <p:cNvPr id="189" name="Rectangle: Rounded Corners 188">
            <a:extLst>
              <a:ext uri="{FF2B5EF4-FFF2-40B4-BE49-F238E27FC236}">
                <a16:creationId xmlns:a16="http://schemas.microsoft.com/office/drawing/2014/main" id="{C2A3D902-6784-0696-6B79-F72248BC89A1}"/>
              </a:ext>
            </a:extLst>
          </p:cNvPr>
          <p:cNvSpPr/>
          <p:nvPr/>
        </p:nvSpPr>
        <p:spPr>
          <a:xfrm>
            <a:off x="6202412" y="1915504"/>
            <a:ext cx="853294" cy="225597"/>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Bed Management </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90" name="Rectangle: Rounded Corners 189">
            <a:extLst>
              <a:ext uri="{FF2B5EF4-FFF2-40B4-BE49-F238E27FC236}">
                <a16:creationId xmlns:a16="http://schemas.microsoft.com/office/drawing/2014/main" id="{1F89A775-46AF-13B5-5587-2DBDF50E1C4E}"/>
              </a:ext>
            </a:extLst>
          </p:cNvPr>
          <p:cNvSpPr/>
          <p:nvPr/>
        </p:nvSpPr>
        <p:spPr>
          <a:xfrm>
            <a:off x="6202412" y="2178766"/>
            <a:ext cx="853294" cy="225597"/>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Compliance alerts</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91" name="Rectangle: Rounded Corners 190">
            <a:extLst>
              <a:ext uri="{FF2B5EF4-FFF2-40B4-BE49-F238E27FC236}">
                <a16:creationId xmlns:a16="http://schemas.microsoft.com/office/drawing/2014/main" id="{6DA0CA43-D797-FA7B-D847-CF560BFD989B}"/>
              </a:ext>
            </a:extLst>
          </p:cNvPr>
          <p:cNvSpPr/>
          <p:nvPr/>
        </p:nvSpPr>
        <p:spPr>
          <a:xfrm>
            <a:off x="7093424" y="1915504"/>
            <a:ext cx="853294" cy="225597"/>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Appointment Scheduling</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92" name="Rectangle: Rounded Corners 191">
            <a:extLst>
              <a:ext uri="{FF2B5EF4-FFF2-40B4-BE49-F238E27FC236}">
                <a16:creationId xmlns:a16="http://schemas.microsoft.com/office/drawing/2014/main" id="{93325A61-F277-36E9-2EED-15B88088CD62}"/>
              </a:ext>
            </a:extLst>
          </p:cNvPr>
          <p:cNvSpPr/>
          <p:nvPr/>
        </p:nvSpPr>
        <p:spPr>
          <a:xfrm>
            <a:off x="7984436" y="1915504"/>
            <a:ext cx="853294" cy="225597"/>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Digital champions</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85" name="Rectangle: Rounded Corners 184">
            <a:extLst>
              <a:ext uri="{FF2B5EF4-FFF2-40B4-BE49-F238E27FC236}">
                <a16:creationId xmlns:a16="http://schemas.microsoft.com/office/drawing/2014/main" id="{4A84FC66-56C6-E13C-E032-D3B2B93BE2D9}"/>
              </a:ext>
            </a:extLst>
          </p:cNvPr>
          <p:cNvSpPr/>
          <p:nvPr/>
        </p:nvSpPr>
        <p:spPr>
          <a:xfrm>
            <a:off x="7093424" y="2178766"/>
            <a:ext cx="853294" cy="225597"/>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Bedside Observations </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86" name="Rectangle: Rounded Corners 185">
            <a:extLst>
              <a:ext uri="{FF2B5EF4-FFF2-40B4-BE49-F238E27FC236}">
                <a16:creationId xmlns:a16="http://schemas.microsoft.com/office/drawing/2014/main" id="{51005214-2E6D-BFCD-878A-1D84D533B8D9}"/>
              </a:ext>
            </a:extLst>
          </p:cNvPr>
          <p:cNvSpPr/>
          <p:nvPr/>
        </p:nvSpPr>
        <p:spPr>
          <a:xfrm>
            <a:off x="6202412" y="2442029"/>
            <a:ext cx="853294" cy="225597"/>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Pre-operative Assessment </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87" name="Rectangle: Rounded Corners 186">
            <a:extLst>
              <a:ext uri="{FF2B5EF4-FFF2-40B4-BE49-F238E27FC236}">
                <a16:creationId xmlns:a16="http://schemas.microsoft.com/office/drawing/2014/main" id="{01EB1DB2-A0C9-3B5A-5296-0A8E21199008}"/>
              </a:ext>
            </a:extLst>
          </p:cNvPr>
          <p:cNvSpPr/>
          <p:nvPr/>
        </p:nvSpPr>
        <p:spPr>
          <a:xfrm>
            <a:off x="6202412" y="2705292"/>
            <a:ext cx="853294" cy="225597"/>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Patient administration</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71" name="Rectangle: Rounded Corners 170">
            <a:extLst>
              <a:ext uri="{FF2B5EF4-FFF2-40B4-BE49-F238E27FC236}">
                <a16:creationId xmlns:a16="http://schemas.microsoft.com/office/drawing/2014/main" id="{28A171B0-5711-E4A4-2506-61CD9B5D5CC8}"/>
              </a:ext>
            </a:extLst>
          </p:cNvPr>
          <p:cNvSpPr/>
          <p:nvPr/>
        </p:nvSpPr>
        <p:spPr>
          <a:xfrm>
            <a:off x="7093424" y="2442029"/>
            <a:ext cx="853294" cy="225597"/>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Maternity  </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72" name="Rectangle: Rounded Corners 171">
            <a:extLst>
              <a:ext uri="{FF2B5EF4-FFF2-40B4-BE49-F238E27FC236}">
                <a16:creationId xmlns:a16="http://schemas.microsoft.com/office/drawing/2014/main" id="{1384CA39-542D-B84A-F086-69033CF1BF26}"/>
              </a:ext>
            </a:extLst>
          </p:cNvPr>
          <p:cNvSpPr/>
          <p:nvPr/>
        </p:nvSpPr>
        <p:spPr>
          <a:xfrm>
            <a:off x="7093424" y="2705292"/>
            <a:ext cx="853294" cy="225597"/>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Nursing Care</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73" name="Rectangle: Rounded Corners 172">
            <a:extLst>
              <a:ext uri="{FF2B5EF4-FFF2-40B4-BE49-F238E27FC236}">
                <a16:creationId xmlns:a16="http://schemas.microsoft.com/office/drawing/2014/main" id="{D139A51C-73A6-AFBC-ADF1-9016904C8DD3}"/>
              </a:ext>
            </a:extLst>
          </p:cNvPr>
          <p:cNvSpPr/>
          <p:nvPr/>
        </p:nvSpPr>
        <p:spPr>
          <a:xfrm>
            <a:off x="7093424" y="2968554"/>
            <a:ext cx="853294" cy="225597"/>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Patient flow</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74" name="Rectangle: Rounded Corners 173">
            <a:extLst>
              <a:ext uri="{FF2B5EF4-FFF2-40B4-BE49-F238E27FC236}">
                <a16:creationId xmlns:a16="http://schemas.microsoft.com/office/drawing/2014/main" id="{F5B326C5-357A-5F68-9FB6-B75A4DECF5F9}"/>
              </a:ext>
            </a:extLst>
          </p:cNvPr>
          <p:cNvSpPr/>
          <p:nvPr/>
        </p:nvSpPr>
        <p:spPr>
          <a:xfrm>
            <a:off x="7093424" y="3231817"/>
            <a:ext cx="853294" cy="225597"/>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Patient communication</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75" name="Rectangle: Rounded Corners 174">
            <a:extLst>
              <a:ext uri="{FF2B5EF4-FFF2-40B4-BE49-F238E27FC236}">
                <a16:creationId xmlns:a16="http://schemas.microsoft.com/office/drawing/2014/main" id="{1AC651D1-89F8-D608-08E5-B719D02F3942}"/>
              </a:ext>
            </a:extLst>
          </p:cNvPr>
          <p:cNvSpPr/>
          <p:nvPr/>
        </p:nvSpPr>
        <p:spPr>
          <a:xfrm>
            <a:off x="6202412" y="3231817"/>
            <a:ext cx="853294" cy="225597"/>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Records, plans and assessments</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76" name="Rectangle: Rounded Corners 175">
            <a:extLst>
              <a:ext uri="{FF2B5EF4-FFF2-40B4-BE49-F238E27FC236}">
                <a16:creationId xmlns:a16="http://schemas.microsoft.com/office/drawing/2014/main" id="{1572429F-9086-3E19-1F74-F8252D4372C8}"/>
              </a:ext>
            </a:extLst>
          </p:cNvPr>
          <p:cNvSpPr/>
          <p:nvPr/>
        </p:nvSpPr>
        <p:spPr>
          <a:xfrm>
            <a:off x="6202412" y="2968554"/>
            <a:ext cx="853294" cy="225597"/>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Workflow management</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77" name="Rectangle: Rounded Corners 176">
            <a:extLst>
              <a:ext uri="{FF2B5EF4-FFF2-40B4-BE49-F238E27FC236}">
                <a16:creationId xmlns:a16="http://schemas.microsoft.com/office/drawing/2014/main" id="{6EED99EA-AB84-15C5-99F3-5B8291A5523C}"/>
              </a:ext>
            </a:extLst>
          </p:cNvPr>
          <p:cNvSpPr/>
          <p:nvPr/>
        </p:nvSpPr>
        <p:spPr>
          <a:xfrm>
            <a:off x="7984436" y="3231817"/>
            <a:ext cx="853294" cy="225597"/>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err="1">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ePrescribing</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78" name="Rectangle: Rounded Corners 177">
            <a:extLst>
              <a:ext uri="{FF2B5EF4-FFF2-40B4-BE49-F238E27FC236}">
                <a16:creationId xmlns:a16="http://schemas.microsoft.com/office/drawing/2014/main" id="{5C868764-235D-4902-E3D1-5F5DD847AFC3}"/>
              </a:ext>
            </a:extLst>
          </p:cNvPr>
          <p:cNvSpPr/>
          <p:nvPr/>
        </p:nvSpPr>
        <p:spPr>
          <a:xfrm>
            <a:off x="7984436" y="2968554"/>
            <a:ext cx="853294" cy="225597"/>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Longitudinal care record</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79" name="Rectangle: Rounded Corners 178">
            <a:extLst>
              <a:ext uri="{FF2B5EF4-FFF2-40B4-BE49-F238E27FC236}">
                <a16:creationId xmlns:a16="http://schemas.microsoft.com/office/drawing/2014/main" id="{26A84674-EB40-337B-4BA7-DCBEF7901DE9}"/>
              </a:ext>
            </a:extLst>
          </p:cNvPr>
          <p:cNvSpPr/>
          <p:nvPr/>
        </p:nvSpPr>
        <p:spPr>
          <a:xfrm>
            <a:off x="7984436" y="2705292"/>
            <a:ext cx="853294" cy="225597"/>
          </a:xfrm>
          <a:prstGeom prst="roundRect">
            <a:avLst/>
          </a:prstGeom>
          <a:gradFill>
            <a:gsLst>
              <a:gs pos="50000">
                <a:schemeClr val="accent1">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Mental Health Information</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80" name="Rectangle: Rounded Corners 179">
            <a:extLst>
              <a:ext uri="{FF2B5EF4-FFF2-40B4-BE49-F238E27FC236}">
                <a16:creationId xmlns:a16="http://schemas.microsoft.com/office/drawing/2014/main" id="{18B838E2-A722-7727-5FC8-361DCDAAFF2E}"/>
              </a:ext>
            </a:extLst>
          </p:cNvPr>
          <p:cNvSpPr/>
          <p:nvPr/>
        </p:nvSpPr>
        <p:spPr>
          <a:xfrm>
            <a:off x="7984436" y="2442029"/>
            <a:ext cx="853294" cy="225597"/>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Staff rostering</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81" name="Rectangle: Rounded Corners 180">
            <a:extLst>
              <a:ext uri="{FF2B5EF4-FFF2-40B4-BE49-F238E27FC236}">
                <a16:creationId xmlns:a16="http://schemas.microsoft.com/office/drawing/2014/main" id="{FE41AF3A-CBD6-3C75-3455-300E4608747B}"/>
              </a:ext>
            </a:extLst>
          </p:cNvPr>
          <p:cNvSpPr/>
          <p:nvPr/>
        </p:nvSpPr>
        <p:spPr>
          <a:xfrm>
            <a:off x="6202412" y="3495080"/>
            <a:ext cx="853294" cy="225597"/>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Pre-hospital flow </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82" name="Rectangle: Rounded Corners 181">
            <a:extLst>
              <a:ext uri="{FF2B5EF4-FFF2-40B4-BE49-F238E27FC236}">
                <a16:creationId xmlns:a16="http://schemas.microsoft.com/office/drawing/2014/main" id="{F9545EE6-086F-5F1F-CC49-1A5CD625C038}"/>
              </a:ext>
            </a:extLst>
          </p:cNvPr>
          <p:cNvSpPr/>
          <p:nvPr/>
        </p:nvSpPr>
        <p:spPr>
          <a:xfrm>
            <a:off x="7984436" y="2178766"/>
            <a:ext cx="853294" cy="225597"/>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Ward Board management </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83" name="Rectangle: Rounded Corners 182">
            <a:extLst>
              <a:ext uri="{FF2B5EF4-FFF2-40B4-BE49-F238E27FC236}">
                <a16:creationId xmlns:a16="http://schemas.microsoft.com/office/drawing/2014/main" id="{6AD22DC9-8E53-D115-A0C4-3981A7F484C1}"/>
              </a:ext>
            </a:extLst>
          </p:cNvPr>
          <p:cNvSpPr/>
          <p:nvPr/>
        </p:nvSpPr>
        <p:spPr>
          <a:xfrm>
            <a:off x="7093424" y="3494319"/>
            <a:ext cx="853294" cy="225597"/>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Asset tracking</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202" name="Rectangle: Rounded Corners 201">
            <a:extLst>
              <a:ext uri="{FF2B5EF4-FFF2-40B4-BE49-F238E27FC236}">
                <a16:creationId xmlns:a16="http://schemas.microsoft.com/office/drawing/2014/main" id="{F5AED8C7-EAA2-7165-3169-581A394A8167}"/>
              </a:ext>
            </a:extLst>
          </p:cNvPr>
          <p:cNvSpPr/>
          <p:nvPr/>
        </p:nvSpPr>
        <p:spPr>
          <a:xfrm>
            <a:off x="4144197" y="3522185"/>
            <a:ext cx="995708" cy="232229"/>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1F355E"/>
                </a:solidFill>
                <a:effectLst/>
                <a:uLnTx/>
                <a:uFillTx/>
                <a:latin typeface="Helvetica Neue Medium"/>
                <a:ea typeface="+mn-ea"/>
                <a:cs typeface="+mn-cs"/>
                <a:sym typeface="Helvetica Neue Medium"/>
              </a:rPr>
              <a:t>Robust data classification system</a:t>
            </a:r>
            <a:endParaRPr kumimoji="0" lang="en-GB" sz="800" b="0" i="0" u="none" strike="noStrike" kern="0" cap="none" spc="0" normalizeH="0" baseline="0" noProof="0">
              <a:ln>
                <a:noFill/>
              </a:ln>
              <a:solidFill>
                <a:srgbClr val="1F355E"/>
              </a:solidFill>
              <a:effectLst/>
              <a:uLnTx/>
              <a:uFillTx/>
              <a:latin typeface="Helvetica Neue Medium"/>
              <a:ea typeface="+mn-ea"/>
              <a:cs typeface="+mn-cs"/>
              <a:sym typeface="Helvetica Neue Medium"/>
            </a:endParaRPr>
          </a:p>
        </p:txBody>
      </p:sp>
      <p:sp>
        <p:nvSpPr>
          <p:cNvPr id="203" name="Rectangle: Rounded Corners 202">
            <a:extLst>
              <a:ext uri="{FF2B5EF4-FFF2-40B4-BE49-F238E27FC236}">
                <a16:creationId xmlns:a16="http://schemas.microsoft.com/office/drawing/2014/main" id="{467C1743-32B3-BD9D-147C-C7A65FC30F29}"/>
              </a:ext>
            </a:extLst>
          </p:cNvPr>
          <p:cNvSpPr/>
          <p:nvPr/>
        </p:nvSpPr>
        <p:spPr>
          <a:xfrm>
            <a:off x="7810728" y="314805"/>
            <a:ext cx="853294" cy="232229"/>
          </a:xfrm>
          <a:prstGeom prst="roundRect">
            <a:avLst/>
          </a:prstGeom>
          <a:solidFill>
            <a:schemeClr val="bg1">
              <a:lumMod val="6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Helvetica Neue Medium"/>
                <a:ea typeface="+mn-ea"/>
                <a:cs typeface="+mn-cs"/>
                <a:sym typeface="Helvetica Neue Medium"/>
              </a:rPr>
              <a:t>Not currently supported</a:t>
            </a:r>
          </a:p>
        </p:txBody>
      </p:sp>
      <p:sp>
        <p:nvSpPr>
          <p:cNvPr id="204" name="Right Brace 203">
            <a:extLst>
              <a:ext uri="{FF2B5EF4-FFF2-40B4-BE49-F238E27FC236}">
                <a16:creationId xmlns:a16="http://schemas.microsoft.com/office/drawing/2014/main" id="{73120C90-14D2-4DB2-81AD-82A100476859}"/>
              </a:ext>
            </a:extLst>
          </p:cNvPr>
          <p:cNvSpPr/>
          <p:nvPr/>
        </p:nvSpPr>
        <p:spPr>
          <a:xfrm>
            <a:off x="8655921" y="561454"/>
            <a:ext cx="129378" cy="502980"/>
          </a:xfrm>
          <a:prstGeom prst="rightBrace">
            <a:avLst/>
          </a:prstGeom>
          <a:noFill/>
          <a:ln w="9525" cap="flat">
            <a:solidFill>
              <a:srgbClr val="000000"/>
            </a:solidFill>
            <a:prstDash val="solid"/>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lvl="0" indent="0" algn="l" defTabSz="914400" rtl="0" eaLnBrk="1" fontAlgn="auto" latinLnBrk="1" hangingPunct="0">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000000"/>
              </a:solidFill>
              <a:effectLst/>
              <a:uLnTx/>
              <a:uFillTx/>
              <a:latin typeface="Helvetica Neue"/>
              <a:sym typeface="Helvetica Neue"/>
            </a:endParaRPr>
          </a:p>
        </p:txBody>
      </p:sp>
      <p:sp>
        <p:nvSpPr>
          <p:cNvPr id="205" name="Rectangle: Rounded Corners 204">
            <a:extLst>
              <a:ext uri="{FF2B5EF4-FFF2-40B4-BE49-F238E27FC236}">
                <a16:creationId xmlns:a16="http://schemas.microsoft.com/office/drawing/2014/main" id="{0A130499-A431-00FF-EAEB-0B8A301608FE}"/>
              </a:ext>
            </a:extLst>
          </p:cNvPr>
          <p:cNvSpPr/>
          <p:nvPr/>
        </p:nvSpPr>
        <p:spPr>
          <a:xfrm rot="5400000">
            <a:off x="8441691" y="691217"/>
            <a:ext cx="853294" cy="232229"/>
          </a:xfrm>
          <a:prstGeom prst="round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Fully supported</a:t>
            </a:r>
          </a:p>
        </p:txBody>
      </p:sp>
      <p:sp>
        <p:nvSpPr>
          <p:cNvPr id="2" name="Title 1">
            <a:extLst>
              <a:ext uri="{FF2B5EF4-FFF2-40B4-BE49-F238E27FC236}">
                <a16:creationId xmlns:a16="http://schemas.microsoft.com/office/drawing/2014/main" id="{FFC690CB-9F7E-50BE-82A9-55E81E2825CF}"/>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pPr marL="0" marR="0" lvl="0" indent="0" algn="l" defTabSz="309563" rtl="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a:ln>
                  <a:noFill/>
                </a:ln>
                <a:solidFill>
                  <a:srgbClr val="1F355E"/>
                </a:solidFill>
                <a:effectLst/>
                <a:uLnTx/>
                <a:uFillTx/>
                <a:latin typeface="Arial Black" panose="020B0A04020102020204" pitchFamily="34" charset="0"/>
                <a:sym typeface="Helvetica Neue Medium"/>
              </a:rPr>
              <a:t>SBU’s Current Digital Capabilities</a:t>
            </a:r>
            <a:endParaRPr kumimoji="0" lang="en-GB" sz="2400" b="0" i="0" u="none" strike="noStrike" kern="0" cap="none" spc="0" normalizeH="0" baseline="0" noProof="0">
              <a:ln>
                <a:noFill/>
              </a:ln>
              <a:solidFill>
                <a:srgbClr val="1F355E"/>
              </a:solidFill>
              <a:effectLst/>
              <a:uLnTx/>
              <a:uFillTx/>
              <a:latin typeface="Arial Black" panose="020B0A04020102020204" pitchFamily="34" charset="0"/>
              <a:sym typeface="Helvetica Neue Medium"/>
            </a:endParaRPr>
          </a:p>
        </p:txBody>
      </p:sp>
      <p:sp>
        <p:nvSpPr>
          <p:cNvPr id="15" name="Rectangle: Rounded Corners 14">
            <a:extLst>
              <a:ext uri="{FF2B5EF4-FFF2-40B4-BE49-F238E27FC236}">
                <a16:creationId xmlns:a16="http://schemas.microsoft.com/office/drawing/2014/main" id="{EE838EC8-8C6F-CDB6-7F9F-A9833EE1ADD7}"/>
              </a:ext>
            </a:extLst>
          </p:cNvPr>
          <p:cNvSpPr/>
          <p:nvPr/>
        </p:nvSpPr>
        <p:spPr>
          <a:xfrm>
            <a:off x="182476" y="4499990"/>
            <a:ext cx="853294" cy="232229"/>
          </a:xfrm>
          <a:prstGeom prst="roundRect">
            <a:avLst/>
          </a:prstGeom>
          <a:gradFill>
            <a:gsLst>
              <a:gs pos="50000">
                <a:schemeClr val="accent6">
                  <a:lumMod val="40000"/>
                  <a:lumOff val="60000"/>
                </a:schemeClr>
              </a:gs>
              <a:gs pos="50000">
                <a:schemeClr val="accent4"/>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Helvetica Neue Medium"/>
                <a:ea typeface="+mn-ea"/>
                <a:cs typeface="+mn-cs"/>
                <a:sym typeface="Helvetica Neue Medium"/>
              </a:rPr>
              <a:t>Change management</a:t>
            </a:r>
          </a:p>
        </p:txBody>
      </p:sp>
      <p:sp>
        <p:nvSpPr>
          <p:cNvPr id="29" name="Rectangle: Rounded Corners 28">
            <a:extLst>
              <a:ext uri="{FF2B5EF4-FFF2-40B4-BE49-F238E27FC236}">
                <a16:creationId xmlns:a16="http://schemas.microsoft.com/office/drawing/2014/main" id="{8910895C-252B-BF3A-4D1D-79E0F8E5958F}"/>
              </a:ext>
            </a:extLst>
          </p:cNvPr>
          <p:cNvSpPr/>
          <p:nvPr/>
        </p:nvSpPr>
        <p:spPr>
          <a:xfrm>
            <a:off x="52428" y="3827926"/>
            <a:ext cx="9039144" cy="594381"/>
          </a:xfrm>
          <a:prstGeom prst="round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rgbClr val="1F355E"/>
                </a:solidFill>
                <a:effectLst/>
                <a:uLnTx/>
                <a:uFillTx/>
                <a:latin typeface="Arial Black" panose="020B0A04020102020204" pitchFamily="34" charset="0"/>
                <a:ea typeface="+mn-ea"/>
                <a:cs typeface="Arial" panose="020B0604020202020204" pitchFamily="34" charset="0"/>
                <a:sym typeface="Helvetica Neue Medium"/>
              </a:rPr>
              <a:t>Enabling digital technology</a:t>
            </a:r>
          </a:p>
        </p:txBody>
      </p:sp>
      <p:sp>
        <p:nvSpPr>
          <p:cNvPr id="30" name="Rectangle: Rounded Corners 29">
            <a:extLst>
              <a:ext uri="{FF2B5EF4-FFF2-40B4-BE49-F238E27FC236}">
                <a16:creationId xmlns:a16="http://schemas.microsoft.com/office/drawing/2014/main" id="{3BDEFD95-8DFD-0D3C-CE25-93AFF1F3562B}"/>
              </a:ext>
            </a:extLst>
          </p:cNvPr>
          <p:cNvSpPr/>
          <p:nvPr/>
        </p:nvSpPr>
        <p:spPr>
          <a:xfrm>
            <a:off x="1888938" y="4020906"/>
            <a:ext cx="870177" cy="261567"/>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AI tools</a:t>
            </a:r>
          </a:p>
        </p:txBody>
      </p:sp>
      <p:sp>
        <p:nvSpPr>
          <p:cNvPr id="31" name="Rectangle: Rounded Corners 30">
            <a:extLst>
              <a:ext uri="{FF2B5EF4-FFF2-40B4-BE49-F238E27FC236}">
                <a16:creationId xmlns:a16="http://schemas.microsoft.com/office/drawing/2014/main" id="{5CB458BA-7B46-5C90-43E6-C4737C6550C0}"/>
              </a:ext>
            </a:extLst>
          </p:cNvPr>
          <p:cNvSpPr/>
          <p:nvPr/>
        </p:nvSpPr>
        <p:spPr>
          <a:xfrm>
            <a:off x="2787001" y="4018060"/>
            <a:ext cx="870177" cy="261567"/>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Smart Devices</a:t>
            </a:r>
          </a:p>
        </p:txBody>
      </p:sp>
      <p:sp>
        <p:nvSpPr>
          <p:cNvPr id="32" name="Rectangle: Rounded Corners 31">
            <a:extLst>
              <a:ext uri="{FF2B5EF4-FFF2-40B4-BE49-F238E27FC236}">
                <a16:creationId xmlns:a16="http://schemas.microsoft.com/office/drawing/2014/main" id="{62E42A5E-2948-4951-D929-F3A42450EB59}"/>
              </a:ext>
            </a:extLst>
          </p:cNvPr>
          <p:cNvSpPr/>
          <p:nvPr/>
        </p:nvSpPr>
        <p:spPr>
          <a:xfrm>
            <a:off x="3685064" y="4018060"/>
            <a:ext cx="870177" cy="261567"/>
          </a:xfrm>
          <a:prstGeom prst="roundRect">
            <a:avLst/>
          </a:prstGeom>
          <a:gradFill>
            <a:gsLst>
              <a:gs pos="50000">
                <a:schemeClr val="accent1">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On-Prem / Cloud hosting</a:t>
            </a:r>
          </a:p>
        </p:txBody>
      </p:sp>
      <p:sp>
        <p:nvSpPr>
          <p:cNvPr id="33" name="Rectangle: Rounded Corners 32">
            <a:extLst>
              <a:ext uri="{FF2B5EF4-FFF2-40B4-BE49-F238E27FC236}">
                <a16:creationId xmlns:a16="http://schemas.microsoft.com/office/drawing/2014/main" id="{905D048F-3224-77A0-937B-F9F83FB135E2}"/>
              </a:ext>
            </a:extLst>
          </p:cNvPr>
          <p:cNvSpPr/>
          <p:nvPr/>
        </p:nvSpPr>
        <p:spPr>
          <a:xfrm>
            <a:off x="4583126" y="4018060"/>
            <a:ext cx="870177" cy="261567"/>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Wi-fi</a:t>
            </a:r>
          </a:p>
        </p:txBody>
      </p:sp>
      <p:sp>
        <p:nvSpPr>
          <p:cNvPr id="34" name="Rectangle: Rounded Corners 33">
            <a:extLst>
              <a:ext uri="{FF2B5EF4-FFF2-40B4-BE49-F238E27FC236}">
                <a16:creationId xmlns:a16="http://schemas.microsoft.com/office/drawing/2014/main" id="{988966D7-5965-17E6-8C6B-C247DDDFF1A9}"/>
              </a:ext>
            </a:extLst>
          </p:cNvPr>
          <p:cNvSpPr/>
          <p:nvPr/>
        </p:nvSpPr>
        <p:spPr>
          <a:xfrm>
            <a:off x="5481189" y="4018060"/>
            <a:ext cx="870177" cy="261567"/>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Desktop, printers and devices</a:t>
            </a:r>
          </a:p>
        </p:txBody>
      </p:sp>
      <p:sp>
        <p:nvSpPr>
          <p:cNvPr id="39" name="Rectangle: Rounded Corners 38">
            <a:extLst>
              <a:ext uri="{FF2B5EF4-FFF2-40B4-BE49-F238E27FC236}">
                <a16:creationId xmlns:a16="http://schemas.microsoft.com/office/drawing/2014/main" id="{5B48D9A2-234A-1A9B-FF56-4CEFCD9B421E}"/>
              </a:ext>
            </a:extLst>
          </p:cNvPr>
          <p:cNvSpPr/>
          <p:nvPr/>
        </p:nvSpPr>
        <p:spPr>
          <a:xfrm>
            <a:off x="6379252" y="4018060"/>
            <a:ext cx="870177" cy="261567"/>
          </a:xfrm>
          <a:prstGeom prst="roundRect">
            <a:avLst/>
          </a:prstGeom>
          <a:gradFill>
            <a:gsLst>
              <a:gs pos="50000">
                <a:schemeClr val="accent1">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Integration and Interoperability</a:t>
            </a:r>
          </a:p>
        </p:txBody>
      </p:sp>
      <p:sp>
        <p:nvSpPr>
          <p:cNvPr id="40" name="Rectangle: Rounded Corners 39">
            <a:extLst>
              <a:ext uri="{FF2B5EF4-FFF2-40B4-BE49-F238E27FC236}">
                <a16:creationId xmlns:a16="http://schemas.microsoft.com/office/drawing/2014/main" id="{2B47A3C2-2ABD-9611-44E9-07EFCCC0056E}"/>
              </a:ext>
            </a:extLst>
          </p:cNvPr>
          <p:cNvSpPr/>
          <p:nvPr/>
        </p:nvSpPr>
        <p:spPr>
          <a:xfrm>
            <a:off x="7277315" y="4018060"/>
            <a:ext cx="870177" cy="261567"/>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Data standards</a:t>
            </a:r>
          </a:p>
        </p:txBody>
      </p:sp>
      <p:sp>
        <p:nvSpPr>
          <p:cNvPr id="41" name="Rectangle: Rounded Corners 40">
            <a:extLst>
              <a:ext uri="{FF2B5EF4-FFF2-40B4-BE49-F238E27FC236}">
                <a16:creationId xmlns:a16="http://schemas.microsoft.com/office/drawing/2014/main" id="{086BFF26-20A0-E914-9CF7-DD25C024AFE0}"/>
              </a:ext>
            </a:extLst>
          </p:cNvPr>
          <p:cNvSpPr/>
          <p:nvPr/>
        </p:nvSpPr>
        <p:spPr>
          <a:xfrm>
            <a:off x="8175381" y="4018060"/>
            <a:ext cx="870177" cy="261567"/>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Document management</a:t>
            </a:r>
          </a:p>
        </p:txBody>
      </p:sp>
      <p:sp>
        <p:nvSpPr>
          <p:cNvPr id="42" name="Rectangle: Rounded Corners 41">
            <a:extLst>
              <a:ext uri="{FF2B5EF4-FFF2-40B4-BE49-F238E27FC236}">
                <a16:creationId xmlns:a16="http://schemas.microsoft.com/office/drawing/2014/main" id="{16A41EE3-5C95-2681-DE38-70BBF534DCB8}"/>
              </a:ext>
            </a:extLst>
          </p:cNvPr>
          <p:cNvSpPr/>
          <p:nvPr/>
        </p:nvSpPr>
        <p:spPr>
          <a:xfrm>
            <a:off x="990875" y="4018060"/>
            <a:ext cx="870177" cy="261567"/>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Data Repository</a:t>
            </a:r>
          </a:p>
        </p:txBody>
      </p:sp>
      <p:sp>
        <p:nvSpPr>
          <p:cNvPr id="43" name="Rectangle: Rounded Corners 42">
            <a:extLst>
              <a:ext uri="{FF2B5EF4-FFF2-40B4-BE49-F238E27FC236}">
                <a16:creationId xmlns:a16="http://schemas.microsoft.com/office/drawing/2014/main" id="{F5C175AB-31BC-CF17-178B-1564B3A6689B}"/>
              </a:ext>
            </a:extLst>
          </p:cNvPr>
          <p:cNvSpPr/>
          <p:nvPr/>
        </p:nvSpPr>
        <p:spPr>
          <a:xfrm>
            <a:off x="92813" y="4018059"/>
            <a:ext cx="870177" cy="261567"/>
          </a:xfrm>
          <a:prstGeom prst="roundRect">
            <a:avLst/>
          </a:prstGeom>
          <a:gradFill>
            <a:gsLst>
              <a:gs pos="50000">
                <a:schemeClr val="accent1">
                  <a:lumMod val="40000"/>
                  <a:lumOff val="60000"/>
                </a:schemeClr>
              </a:gs>
              <a:gs pos="50000">
                <a:srgbClr val="BBBBBB"/>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Identity Management</a:t>
            </a:r>
          </a:p>
        </p:txBody>
      </p:sp>
      <p:sp>
        <p:nvSpPr>
          <p:cNvPr id="44" name="Rectangle: Rounded Corners 43">
            <a:extLst>
              <a:ext uri="{FF2B5EF4-FFF2-40B4-BE49-F238E27FC236}">
                <a16:creationId xmlns:a16="http://schemas.microsoft.com/office/drawing/2014/main" id="{543BCF8C-0866-43C0-6179-09599034BD55}"/>
              </a:ext>
            </a:extLst>
          </p:cNvPr>
          <p:cNvSpPr/>
          <p:nvPr/>
        </p:nvSpPr>
        <p:spPr>
          <a:xfrm>
            <a:off x="1062383" y="4499990"/>
            <a:ext cx="853294" cy="232229"/>
          </a:xfrm>
          <a:prstGeom prst="roundRect">
            <a:avLst/>
          </a:prstGeom>
          <a:gradFill>
            <a:gsLst>
              <a:gs pos="50000">
                <a:schemeClr val="accent6">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Helvetica Neue Medium"/>
                <a:ea typeface="+mn-ea"/>
                <a:cs typeface="+mn-cs"/>
                <a:sym typeface="Helvetica Neue Medium"/>
              </a:rPr>
              <a:t>Mobilised workforce</a:t>
            </a:r>
          </a:p>
        </p:txBody>
      </p:sp>
      <p:grpSp>
        <p:nvGrpSpPr>
          <p:cNvPr id="45" name="Group 44">
            <a:extLst>
              <a:ext uri="{FF2B5EF4-FFF2-40B4-BE49-F238E27FC236}">
                <a16:creationId xmlns:a16="http://schemas.microsoft.com/office/drawing/2014/main" id="{628DBB03-188C-C027-C37C-1DA9F1A53794}"/>
              </a:ext>
            </a:extLst>
          </p:cNvPr>
          <p:cNvGrpSpPr/>
          <p:nvPr/>
        </p:nvGrpSpPr>
        <p:grpSpPr>
          <a:xfrm>
            <a:off x="486552" y="1169954"/>
            <a:ext cx="8170896" cy="496330"/>
            <a:chOff x="358701" y="1169954"/>
            <a:chExt cx="8170896" cy="496330"/>
          </a:xfrm>
        </p:grpSpPr>
        <p:sp>
          <p:nvSpPr>
            <p:cNvPr id="46" name="Rectangle: Rounded Corners 45">
              <a:extLst>
                <a:ext uri="{FF2B5EF4-FFF2-40B4-BE49-F238E27FC236}">
                  <a16:creationId xmlns:a16="http://schemas.microsoft.com/office/drawing/2014/main" id="{53EB423E-8122-1FEA-CAC8-81D70D8EF05E}"/>
                </a:ext>
              </a:extLst>
            </p:cNvPr>
            <p:cNvSpPr/>
            <p:nvPr/>
          </p:nvSpPr>
          <p:spPr>
            <a:xfrm>
              <a:off x="358701" y="1169954"/>
              <a:ext cx="8170896" cy="496330"/>
            </a:xfrm>
            <a:prstGeom prst="round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rgbClr val="1F355E"/>
                  </a:solidFill>
                  <a:effectLst/>
                  <a:uLnTx/>
                  <a:uFillTx/>
                  <a:latin typeface="Arial Black" panose="020B0A04020102020204" pitchFamily="34" charset="0"/>
                  <a:ea typeface="+mn-ea"/>
                  <a:cs typeface="Arial" panose="020B0604020202020204" pitchFamily="34" charset="0"/>
                  <a:sym typeface="Helvetica Neue Medium"/>
                </a:rPr>
                <a:t>Patient and Citizen Empowerment</a:t>
              </a:r>
            </a:p>
          </p:txBody>
        </p:sp>
        <p:sp>
          <p:nvSpPr>
            <p:cNvPr id="47" name="Rectangle: Rounded Corners 46">
              <a:extLst>
                <a:ext uri="{FF2B5EF4-FFF2-40B4-BE49-F238E27FC236}">
                  <a16:creationId xmlns:a16="http://schemas.microsoft.com/office/drawing/2014/main" id="{F6E54728-7D3D-0219-B682-C80E06A2EF55}"/>
                </a:ext>
              </a:extLst>
            </p:cNvPr>
            <p:cNvSpPr/>
            <p:nvPr/>
          </p:nvSpPr>
          <p:spPr>
            <a:xfrm>
              <a:off x="471835" y="1371961"/>
              <a:ext cx="853294" cy="232229"/>
            </a:xfrm>
            <a:prstGeom prst="roundRect">
              <a:avLst/>
            </a:prstGeom>
            <a:gradFill>
              <a:gsLst>
                <a:gs pos="50000">
                  <a:srgbClr val="91BCEF"/>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Patient Portal</a:t>
              </a:r>
            </a:p>
          </p:txBody>
        </p:sp>
        <p:sp>
          <p:nvSpPr>
            <p:cNvPr id="48" name="Rectangle: Rounded Corners 47">
              <a:extLst>
                <a:ext uri="{FF2B5EF4-FFF2-40B4-BE49-F238E27FC236}">
                  <a16:creationId xmlns:a16="http://schemas.microsoft.com/office/drawing/2014/main" id="{E28B883A-42C5-3C48-CFAD-702A180A931C}"/>
                </a:ext>
              </a:extLst>
            </p:cNvPr>
            <p:cNvSpPr/>
            <p:nvPr/>
          </p:nvSpPr>
          <p:spPr>
            <a:xfrm>
              <a:off x="5532310" y="1371961"/>
              <a:ext cx="853294" cy="232229"/>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Collaboration Tools</a:t>
              </a:r>
            </a:p>
          </p:txBody>
        </p:sp>
        <p:sp>
          <p:nvSpPr>
            <p:cNvPr id="49" name="Rectangle: Rounded Corners 48">
              <a:extLst>
                <a:ext uri="{FF2B5EF4-FFF2-40B4-BE49-F238E27FC236}">
                  <a16:creationId xmlns:a16="http://schemas.microsoft.com/office/drawing/2014/main" id="{E24959F3-32E5-AAB9-F01F-E5699B062173}"/>
                </a:ext>
              </a:extLst>
            </p:cNvPr>
            <p:cNvSpPr/>
            <p:nvPr/>
          </p:nvSpPr>
          <p:spPr>
            <a:xfrm>
              <a:off x="6544405" y="1371961"/>
              <a:ext cx="853294" cy="232229"/>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Appointment Booking</a:t>
              </a:r>
            </a:p>
          </p:txBody>
        </p:sp>
        <p:sp>
          <p:nvSpPr>
            <p:cNvPr id="50" name="Rectangle: Rounded Corners 49">
              <a:extLst>
                <a:ext uri="{FF2B5EF4-FFF2-40B4-BE49-F238E27FC236}">
                  <a16:creationId xmlns:a16="http://schemas.microsoft.com/office/drawing/2014/main" id="{67E002BB-1548-06C1-F3E2-6502FB740896}"/>
                </a:ext>
              </a:extLst>
            </p:cNvPr>
            <p:cNvSpPr/>
            <p:nvPr/>
          </p:nvSpPr>
          <p:spPr>
            <a:xfrm>
              <a:off x="3508120" y="1371961"/>
              <a:ext cx="853294" cy="232229"/>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Self Care</a:t>
              </a:r>
            </a:p>
          </p:txBody>
        </p:sp>
        <p:sp>
          <p:nvSpPr>
            <p:cNvPr id="51" name="Rectangle: Rounded Corners 50">
              <a:extLst>
                <a:ext uri="{FF2B5EF4-FFF2-40B4-BE49-F238E27FC236}">
                  <a16:creationId xmlns:a16="http://schemas.microsoft.com/office/drawing/2014/main" id="{6C731F1B-F035-6007-BB56-E3B8116A9D70}"/>
                </a:ext>
              </a:extLst>
            </p:cNvPr>
            <p:cNvSpPr/>
            <p:nvPr/>
          </p:nvSpPr>
          <p:spPr>
            <a:xfrm>
              <a:off x="1483930" y="1371961"/>
              <a:ext cx="853294" cy="232229"/>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Information Input</a:t>
              </a:r>
            </a:p>
          </p:txBody>
        </p:sp>
        <p:sp>
          <p:nvSpPr>
            <p:cNvPr id="52" name="Rectangle: Rounded Corners 51">
              <a:extLst>
                <a:ext uri="{FF2B5EF4-FFF2-40B4-BE49-F238E27FC236}">
                  <a16:creationId xmlns:a16="http://schemas.microsoft.com/office/drawing/2014/main" id="{1DCC6CD3-8765-406E-153E-AD10564A2F2B}"/>
                </a:ext>
              </a:extLst>
            </p:cNvPr>
            <p:cNvSpPr/>
            <p:nvPr/>
          </p:nvSpPr>
          <p:spPr>
            <a:xfrm>
              <a:off x="2496025" y="1371961"/>
              <a:ext cx="853294" cy="232229"/>
            </a:xfrm>
            <a:prstGeom prst="roundRect">
              <a:avLst/>
            </a:prstGeom>
            <a:solidFill>
              <a:srgbClr val="91BCE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Patient outcomes reporting</a:t>
              </a:r>
            </a:p>
          </p:txBody>
        </p:sp>
        <p:sp>
          <p:nvSpPr>
            <p:cNvPr id="53" name="Rectangle: Rounded Corners 52">
              <a:extLst>
                <a:ext uri="{FF2B5EF4-FFF2-40B4-BE49-F238E27FC236}">
                  <a16:creationId xmlns:a16="http://schemas.microsoft.com/office/drawing/2014/main" id="{C356DCE6-0E8B-0964-9E71-CE5C6696F6EB}"/>
                </a:ext>
              </a:extLst>
            </p:cNvPr>
            <p:cNvSpPr/>
            <p:nvPr/>
          </p:nvSpPr>
          <p:spPr>
            <a:xfrm>
              <a:off x="4520215" y="1371961"/>
              <a:ext cx="853294" cy="232229"/>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Self referring</a:t>
              </a:r>
            </a:p>
          </p:txBody>
        </p:sp>
        <p:sp>
          <p:nvSpPr>
            <p:cNvPr id="54" name="Rectangle: Rounded Corners 53">
              <a:extLst>
                <a:ext uri="{FF2B5EF4-FFF2-40B4-BE49-F238E27FC236}">
                  <a16:creationId xmlns:a16="http://schemas.microsoft.com/office/drawing/2014/main" id="{31167FAC-9BC5-A22A-0CD2-A35D9D0117E5}"/>
                </a:ext>
              </a:extLst>
            </p:cNvPr>
            <p:cNvSpPr/>
            <p:nvPr/>
          </p:nvSpPr>
          <p:spPr>
            <a:xfrm>
              <a:off x="7556499" y="1371961"/>
              <a:ext cx="853294" cy="232229"/>
            </a:xfrm>
            <a:prstGeom prst="roundRect">
              <a:avLst/>
            </a:prstGeom>
            <a:gradFill>
              <a:gsLst>
                <a:gs pos="50000">
                  <a:schemeClr val="accent1">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Patient data consent</a:t>
              </a:r>
            </a:p>
          </p:txBody>
        </p:sp>
      </p:grpSp>
      <p:sp>
        <p:nvSpPr>
          <p:cNvPr id="3" name="Rectangle: Rounded Corners 2">
            <a:extLst>
              <a:ext uri="{FF2B5EF4-FFF2-40B4-BE49-F238E27FC236}">
                <a16:creationId xmlns:a16="http://schemas.microsoft.com/office/drawing/2014/main" id="{745F2960-0039-C00C-B00F-3FE7A7C3BDCD}"/>
              </a:ext>
            </a:extLst>
          </p:cNvPr>
          <p:cNvSpPr/>
          <p:nvPr/>
        </p:nvSpPr>
        <p:spPr>
          <a:xfrm>
            <a:off x="6939017" y="575102"/>
            <a:ext cx="853294" cy="232229"/>
          </a:xfrm>
          <a:prstGeom prst="roundRect">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Data &amp; Analytics</a:t>
            </a:r>
          </a:p>
        </p:txBody>
      </p:sp>
      <p:sp>
        <p:nvSpPr>
          <p:cNvPr id="4" name="Rectangle: Rounded Corners 3">
            <a:extLst>
              <a:ext uri="{FF2B5EF4-FFF2-40B4-BE49-F238E27FC236}">
                <a16:creationId xmlns:a16="http://schemas.microsoft.com/office/drawing/2014/main" id="{7A939A98-8141-ADC8-036E-609AEAFFCD90}"/>
              </a:ext>
            </a:extLst>
          </p:cNvPr>
          <p:cNvSpPr/>
          <p:nvPr/>
        </p:nvSpPr>
        <p:spPr>
          <a:xfrm>
            <a:off x="7810728" y="575102"/>
            <a:ext cx="853294" cy="232229"/>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Technology &amp; Digital</a:t>
            </a:r>
          </a:p>
        </p:txBody>
      </p:sp>
      <p:sp>
        <p:nvSpPr>
          <p:cNvPr id="5" name="Rectangle: Rounded Corners 4">
            <a:extLst>
              <a:ext uri="{FF2B5EF4-FFF2-40B4-BE49-F238E27FC236}">
                <a16:creationId xmlns:a16="http://schemas.microsoft.com/office/drawing/2014/main" id="{84A37422-ECFB-75B9-99E0-3402DD361EF5}"/>
              </a:ext>
            </a:extLst>
          </p:cNvPr>
          <p:cNvSpPr/>
          <p:nvPr/>
        </p:nvSpPr>
        <p:spPr>
          <a:xfrm>
            <a:off x="6939017" y="835399"/>
            <a:ext cx="853294" cy="232229"/>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Workforce &amp; Culture</a:t>
            </a:r>
          </a:p>
        </p:txBody>
      </p:sp>
      <p:sp>
        <p:nvSpPr>
          <p:cNvPr id="6" name="Rectangle: Rounded Corners 5">
            <a:extLst>
              <a:ext uri="{FF2B5EF4-FFF2-40B4-BE49-F238E27FC236}">
                <a16:creationId xmlns:a16="http://schemas.microsoft.com/office/drawing/2014/main" id="{64E51035-E025-B73A-6477-1D01050BF88D}"/>
              </a:ext>
            </a:extLst>
          </p:cNvPr>
          <p:cNvSpPr/>
          <p:nvPr/>
        </p:nvSpPr>
        <p:spPr>
          <a:xfrm>
            <a:off x="7810728" y="835399"/>
            <a:ext cx="853294" cy="232229"/>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Organisational Functions</a:t>
            </a:r>
          </a:p>
        </p:txBody>
      </p:sp>
      <p:sp>
        <p:nvSpPr>
          <p:cNvPr id="7" name="Rectangle: Rounded Corners 6">
            <a:extLst>
              <a:ext uri="{FF2B5EF4-FFF2-40B4-BE49-F238E27FC236}">
                <a16:creationId xmlns:a16="http://schemas.microsoft.com/office/drawing/2014/main" id="{6BC270F4-4555-018A-E47C-F7BEB93B8AFB}"/>
              </a:ext>
            </a:extLst>
          </p:cNvPr>
          <p:cNvSpPr/>
          <p:nvPr/>
        </p:nvSpPr>
        <p:spPr>
          <a:xfrm>
            <a:off x="6435504" y="576924"/>
            <a:ext cx="426647" cy="232229"/>
          </a:xfrm>
          <a:prstGeom prst="round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Key</a:t>
            </a:r>
            <a:r>
              <a:rPr kumimoji="0" lang="en-GB" sz="800" b="1" i="0" u="none" strike="noStrike" kern="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sym typeface="Helvetica Neue Medium"/>
              </a:rPr>
              <a:t>:</a:t>
            </a:r>
          </a:p>
        </p:txBody>
      </p:sp>
      <p:grpSp>
        <p:nvGrpSpPr>
          <p:cNvPr id="16" name="Group 15">
            <a:extLst>
              <a:ext uri="{FF2B5EF4-FFF2-40B4-BE49-F238E27FC236}">
                <a16:creationId xmlns:a16="http://schemas.microsoft.com/office/drawing/2014/main" id="{897FBA1D-714F-FC2D-D1FC-71C84BDF96FD}"/>
              </a:ext>
            </a:extLst>
          </p:cNvPr>
          <p:cNvGrpSpPr/>
          <p:nvPr/>
        </p:nvGrpSpPr>
        <p:grpSpPr>
          <a:xfrm>
            <a:off x="-1" y="-5787"/>
            <a:ext cx="9143998" cy="165595"/>
            <a:chOff x="374266" y="2474302"/>
            <a:chExt cx="13719657" cy="820603"/>
          </a:xfrm>
        </p:grpSpPr>
        <p:sp>
          <p:nvSpPr>
            <p:cNvPr id="9" name="Arrow: Pentagon 8">
              <a:extLst>
                <a:ext uri="{FF2B5EF4-FFF2-40B4-BE49-F238E27FC236}">
                  <a16:creationId xmlns:a16="http://schemas.microsoft.com/office/drawing/2014/main" id="{4EFF0422-F68B-81BE-6935-3973D025490C}"/>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10" name="Arrow: Chevron 9">
              <a:extLst>
                <a:ext uri="{FF2B5EF4-FFF2-40B4-BE49-F238E27FC236}">
                  <a16:creationId xmlns:a16="http://schemas.microsoft.com/office/drawing/2014/main" id="{246FE0B8-C6A8-EE0F-61F4-B43B9EA0E3A7}"/>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11" name="Arrow: Chevron 10">
              <a:extLst>
                <a:ext uri="{FF2B5EF4-FFF2-40B4-BE49-F238E27FC236}">
                  <a16:creationId xmlns:a16="http://schemas.microsoft.com/office/drawing/2014/main" id="{00382976-B4BA-4BBC-55CC-697C78569F76}"/>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12" name="Arrow: Chevron 11">
              <a:extLst>
                <a:ext uri="{FF2B5EF4-FFF2-40B4-BE49-F238E27FC236}">
                  <a16:creationId xmlns:a16="http://schemas.microsoft.com/office/drawing/2014/main" id="{29447832-4874-2F7C-9FF1-85877984D62C}"/>
                </a:ext>
              </a:extLst>
            </p:cNvPr>
            <p:cNvSpPr/>
            <p:nvPr/>
          </p:nvSpPr>
          <p:spPr>
            <a:xfrm>
              <a:off x="7090464" y="2474302"/>
              <a:ext cx="2697135" cy="820603"/>
            </a:xfrm>
            <a:prstGeom prst="chevron">
              <a:avLst/>
            </a:prstGeom>
            <a:solidFill>
              <a:schemeClr val="accent6"/>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13" name="Arrow: Chevron 12">
              <a:extLst>
                <a:ext uri="{FF2B5EF4-FFF2-40B4-BE49-F238E27FC236}">
                  <a16:creationId xmlns:a16="http://schemas.microsoft.com/office/drawing/2014/main" id="{9B3DF5BF-07E5-147B-4810-48CBE8139CF9}"/>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The Digital Enablers</a:t>
              </a:r>
              <a:endParaRPr lang="en-GB" sz="800" b="0" kern="1200">
                <a:latin typeface="Arial" panose="020B0604020202020204" pitchFamily="34" charset="0"/>
                <a:cs typeface="Arial" panose="020B0604020202020204" pitchFamily="34" charset="0"/>
              </a:endParaRPr>
            </a:p>
          </p:txBody>
        </p:sp>
        <p:sp>
          <p:nvSpPr>
            <p:cNvPr id="14" name="Arrow: Chevron 13">
              <a:extLst>
                <a:ext uri="{FF2B5EF4-FFF2-40B4-BE49-F238E27FC236}">
                  <a16:creationId xmlns:a16="http://schemas.microsoft.com/office/drawing/2014/main" id="{31A93CED-B65E-0684-35EB-49BA1C8A3797}"/>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p>
          </p:txBody>
        </p:sp>
      </p:grpSp>
    </p:spTree>
    <p:extLst>
      <p:ext uri="{BB962C8B-B14F-4D97-AF65-F5344CB8AC3E}">
        <p14:creationId xmlns:p14="http://schemas.microsoft.com/office/powerpoint/2010/main" val="994023636"/>
      </p:ext>
    </p:extLst>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4895EA-2524-C06E-2FC8-A7EDC8673CCB}"/>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44BCBD39-1A48-9D27-507B-8AA7245637CA}"/>
              </a:ext>
            </a:extLst>
          </p:cNvPr>
          <p:cNvSpPr>
            <a:spLocks noGrp="1"/>
          </p:cNvSpPr>
          <p:nvPr>
            <p:ph type="body" sz="quarter" idx="11"/>
          </p:nvPr>
        </p:nvSpPr>
        <p:spPr/>
        <p:txBody>
          <a:bodyPr>
            <a:normAutofit/>
          </a:bodyPr>
          <a:lstStyle/>
          <a:p>
            <a:r>
              <a:rPr lang="en-US"/>
              <a:t>The Digital Enablers </a:t>
            </a:r>
            <a:endParaRPr lang="en-GB"/>
          </a:p>
        </p:txBody>
      </p:sp>
      <p:grpSp>
        <p:nvGrpSpPr>
          <p:cNvPr id="2" name="Group 1">
            <a:extLst>
              <a:ext uri="{FF2B5EF4-FFF2-40B4-BE49-F238E27FC236}">
                <a16:creationId xmlns:a16="http://schemas.microsoft.com/office/drawing/2014/main" id="{A0BABEC4-BE8D-2C9D-83EF-44D95D0386F0}"/>
              </a:ext>
            </a:extLst>
          </p:cNvPr>
          <p:cNvGrpSpPr/>
          <p:nvPr/>
        </p:nvGrpSpPr>
        <p:grpSpPr>
          <a:xfrm>
            <a:off x="-1" y="0"/>
            <a:ext cx="9143998" cy="165595"/>
            <a:chOff x="374266" y="2474302"/>
            <a:chExt cx="13719657" cy="820603"/>
          </a:xfrm>
        </p:grpSpPr>
        <p:sp>
          <p:nvSpPr>
            <p:cNvPr id="5" name="Arrow: Pentagon 4">
              <a:extLst>
                <a:ext uri="{FF2B5EF4-FFF2-40B4-BE49-F238E27FC236}">
                  <a16:creationId xmlns:a16="http://schemas.microsoft.com/office/drawing/2014/main" id="{E7F84A7B-4300-7733-E2DD-2EEB7B4C297B}"/>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Contents</a:t>
              </a:r>
            </a:p>
          </p:txBody>
        </p:sp>
        <p:sp>
          <p:nvSpPr>
            <p:cNvPr id="6" name="Arrow: Chevron 5">
              <a:extLst>
                <a:ext uri="{FF2B5EF4-FFF2-40B4-BE49-F238E27FC236}">
                  <a16:creationId xmlns:a16="http://schemas.microsoft.com/office/drawing/2014/main" id="{61C4109E-0576-A347-F31E-A52F7E4BCB7A}"/>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Exec Summary</a:t>
              </a:r>
            </a:p>
          </p:txBody>
        </p:sp>
        <p:sp>
          <p:nvSpPr>
            <p:cNvPr id="7" name="Arrow: Chevron 6">
              <a:extLst>
                <a:ext uri="{FF2B5EF4-FFF2-40B4-BE49-F238E27FC236}">
                  <a16:creationId xmlns:a16="http://schemas.microsoft.com/office/drawing/2014/main" id="{06A17690-6A8F-B433-A7B5-C43AA43B4BBE}"/>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Context</a:t>
              </a:r>
            </a:p>
          </p:txBody>
        </p:sp>
        <p:sp>
          <p:nvSpPr>
            <p:cNvPr id="8" name="Arrow: Chevron 7">
              <a:extLst>
                <a:ext uri="{FF2B5EF4-FFF2-40B4-BE49-F238E27FC236}">
                  <a16:creationId xmlns:a16="http://schemas.microsoft.com/office/drawing/2014/main" id="{D91F69FC-504C-463A-2453-D9F1EDC9914E}"/>
                </a:ext>
              </a:extLst>
            </p:cNvPr>
            <p:cNvSpPr/>
            <p:nvPr/>
          </p:nvSpPr>
          <p:spPr>
            <a:xfrm>
              <a:off x="7090464"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Vision</a:t>
              </a:r>
            </a:p>
          </p:txBody>
        </p:sp>
        <p:sp>
          <p:nvSpPr>
            <p:cNvPr id="9" name="Arrow: Chevron 8">
              <a:extLst>
                <a:ext uri="{FF2B5EF4-FFF2-40B4-BE49-F238E27FC236}">
                  <a16:creationId xmlns:a16="http://schemas.microsoft.com/office/drawing/2014/main" id="{37E2B917-AD6A-42B8-D9CB-87E70585D158}"/>
                </a:ext>
              </a:extLst>
            </p:cNvPr>
            <p:cNvSpPr/>
            <p:nvPr/>
          </p:nvSpPr>
          <p:spPr>
            <a:xfrm>
              <a:off x="9329198" y="2474302"/>
              <a:ext cx="2487481" cy="820603"/>
            </a:xfrm>
            <a:prstGeom prst="chevron">
              <a:avLst/>
            </a:prstGeom>
            <a:solidFill>
              <a:srgbClr val="FFC000"/>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The Digital Enablers</a:t>
              </a:r>
            </a:p>
          </p:txBody>
        </p:sp>
        <p:sp>
          <p:nvSpPr>
            <p:cNvPr id="10" name="Arrow: Chevron 9">
              <a:extLst>
                <a:ext uri="{FF2B5EF4-FFF2-40B4-BE49-F238E27FC236}">
                  <a16:creationId xmlns:a16="http://schemas.microsoft.com/office/drawing/2014/main" id="{B33DE323-C66D-2204-9FB6-A62D3332E34D}"/>
                </a:ext>
              </a:extLst>
            </p:cNvPr>
            <p:cNvSpPr/>
            <p:nvPr/>
          </p:nvSpPr>
          <p:spPr>
            <a:xfrm>
              <a:off x="11606442"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p>
          </p:txBody>
        </p:sp>
      </p:grpSp>
      <p:sp>
        <p:nvSpPr>
          <p:cNvPr id="11" name="Footer Placeholder 3">
            <a:extLst>
              <a:ext uri="{FF2B5EF4-FFF2-40B4-BE49-F238E27FC236}">
                <a16:creationId xmlns:a16="http://schemas.microsoft.com/office/drawing/2014/main" id="{071D0B8C-5429-51A1-344D-5473388864E8}"/>
              </a:ext>
            </a:extLst>
          </p:cNvPr>
          <p:cNvSpPr txBox="1">
            <a:spLocks/>
          </p:cNvSpPr>
          <p:nvPr/>
        </p:nvSpPr>
        <p:spPr>
          <a:xfrm>
            <a:off x="1956320" y="4635448"/>
            <a:ext cx="5039902" cy="332455"/>
          </a:xfrm>
          <a:prstGeom prst="rect">
            <a:avLst/>
          </a:prstGeom>
        </p:spPr>
        <p:txBody>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r>
              <a:rPr lang="en-GB" sz="1800">
                <a:solidFill>
                  <a:srgbClr val="1F355E"/>
                </a:solidFill>
                <a:latin typeface="Arial Black" panose="020B0A04020102020204" pitchFamily="34" charset="0"/>
              </a:rPr>
              <a:t>Digitally Enabling The One Bay Way</a:t>
            </a:r>
          </a:p>
        </p:txBody>
      </p:sp>
    </p:spTree>
    <p:extLst>
      <p:ext uri="{BB962C8B-B14F-4D97-AF65-F5344CB8AC3E}">
        <p14:creationId xmlns:p14="http://schemas.microsoft.com/office/powerpoint/2010/main" val="818890850"/>
      </p:ext>
    </p:extLst>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8E3AE8-D200-F32F-6150-BE871F4AADB6}"/>
            </a:ext>
          </a:extLst>
        </p:cNvPr>
        <p:cNvGrpSpPr/>
        <p:nvPr/>
      </p:nvGrpSpPr>
      <p:grpSpPr>
        <a:xfrm>
          <a:off x="0" y="0"/>
          <a:ext cx="0" cy="0"/>
          <a:chOff x="0" y="0"/>
          <a:chExt cx="0" cy="0"/>
        </a:xfrm>
      </p:grpSpPr>
      <p:sp>
        <p:nvSpPr>
          <p:cNvPr id="12" name="Rectangle 11">
            <a:extLst>
              <a:ext uri="{FF2B5EF4-FFF2-40B4-BE49-F238E27FC236}">
                <a16:creationId xmlns:a16="http://schemas.microsoft.com/office/drawing/2014/main" id="{4CE806FE-5F5F-199D-F18D-6A708B61E3D3}"/>
              </a:ext>
            </a:extLst>
          </p:cNvPr>
          <p:cNvSpPr/>
          <p:nvPr/>
        </p:nvSpPr>
        <p:spPr>
          <a:xfrm>
            <a:off x="-1" y="4523077"/>
            <a:ext cx="9144001" cy="627556"/>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36" name="Rectangle 35">
            <a:extLst>
              <a:ext uri="{FF2B5EF4-FFF2-40B4-BE49-F238E27FC236}">
                <a16:creationId xmlns:a16="http://schemas.microsoft.com/office/drawing/2014/main" id="{9780DF3B-6A82-095F-0AD1-1C4D9F56F654}"/>
              </a:ext>
            </a:extLst>
          </p:cNvPr>
          <p:cNvSpPr/>
          <p:nvPr/>
        </p:nvSpPr>
        <p:spPr>
          <a:xfrm>
            <a:off x="180474" y="4291554"/>
            <a:ext cx="2876235" cy="806129"/>
          </a:xfrm>
          <a:prstGeom prst="rect">
            <a:avLst/>
          </a:prstGeom>
          <a:solidFill>
            <a:schemeClr val="tx2">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t">
            <a:noAutofit/>
          </a:bodyPr>
          <a:lstStyle/>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0" i="1" u="none" strike="noStrike" kern="1200" cap="none" spc="0" normalizeH="0" baseline="0" noProof="0">
              <a:ln>
                <a:noFill/>
              </a:ln>
              <a:solidFill>
                <a:prstClr val="black"/>
              </a:solidFill>
              <a:effectLst/>
              <a:uLnTx/>
              <a:uFillTx/>
              <a:latin typeface="Helvetica Neue Medium"/>
              <a:sym typeface="Helvetica Neue"/>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000000"/>
                </a:solidFill>
                <a:effectLst/>
                <a:uLnTx/>
                <a:uFillTx/>
                <a:latin typeface="helvetica neue medium"/>
                <a:sym typeface="Helvetica Neue"/>
              </a:rPr>
              <a:t> </a:t>
            </a:r>
            <a:endParaRPr kumimoji="0" lang="en-GB" sz="800" b="0" i="0" u="none" strike="noStrike" kern="0" cap="none" spc="0" normalizeH="0" baseline="0" noProof="0">
              <a:ln>
                <a:noFill/>
              </a:ln>
              <a:solidFill>
                <a:srgbClr val="000000"/>
              </a:solidFill>
              <a:effectLst/>
              <a:uLnTx/>
              <a:uFillTx/>
              <a:latin typeface="Helvetica Neue Medium"/>
              <a:sym typeface="Helvetica Neue"/>
            </a:endParaRP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a:ln>
                <a:noFill/>
              </a:ln>
              <a:solidFill>
                <a:prstClr val="black"/>
              </a:solidFill>
              <a:effectLst/>
              <a:uLnTx/>
              <a:uFillTx/>
              <a:latin typeface="Helvetica Neue Medium"/>
              <a:sym typeface="Helvetica Neue"/>
            </a:endParaRP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a:ln>
                <a:noFill/>
              </a:ln>
              <a:solidFill>
                <a:prstClr val="black"/>
              </a:solidFill>
              <a:effectLst/>
              <a:uLnTx/>
              <a:uFillTx/>
              <a:latin typeface="Helvetica Neue Medium"/>
              <a:sym typeface="Helvetica Neue"/>
            </a:endParaRP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a:ln>
                <a:noFill/>
              </a:ln>
              <a:solidFill>
                <a:prstClr val="black"/>
              </a:solidFill>
              <a:effectLst/>
              <a:uLnTx/>
              <a:uFillTx/>
              <a:latin typeface="Helvetica Neue Medium"/>
              <a:sym typeface="Helvetica Neue"/>
            </a:endParaRPr>
          </a:p>
        </p:txBody>
      </p:sp>
      <p:sp>
        <p:nvSpPr>
          <p:cNvPr id="3" name="Rectangle 2">
            <a:extLst>
              <a:ext uri="{FF2B5EF4-FFF2-40B4-BE49-F238E27FC236}">
                <a16:creationId xmlns:a16="http://schemas.microsoft.com/office/drawing/2014/main" id="{1BCD7D7A-C7E4-14E3-E366-BBE63AC2C554}"/>
              </a:ext>
            </a:extLst>
          </p:cNvPr>
          <p:cNvSpPr/>
          <p:nvPr/>
        </p:nvSpPr>
        <p:spPr>
          <a:xfrm>
            <a:off x="180474" y="771873"/>
            <a:ext cx="2876235" cy="3454211"/>
          </a:xfrm>
          <a:prstGeom prst="rect">
            <a:avLst/>
          </a:prstGeom>
          <a:solidFill>
            <a:schemeClr val="tx2">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t">
            <a:noAutofit/>
          </a:bodyPr>
          <a:lstStyle/>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0" i="1"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a:p>
            <a:pPr algn="l" defTabSz="685800" hangingPunct="1">
              <a:spcAft>
                <a:spcPts val="450"/>
              </a:spcAft>
            </a:pPr>
            <a:r>
              <a:rPr lang="en-US" sz="800" i="1">
                <a:solidFill>
                  <a:srgbClr val="1F355E"/>
                </a:solidFill>
                <a:latin typeface="Arial" panose="020B0604020202020204" pitchFamily="34" charset="0"/>
                <a:cs typeface="Arial" panose="020B0604020202020204" pitchFamily="34" charset="0"/>
              </a:rPr>
              <a:t>We will leverage secure, trusted and insightful data to empower our colleagues to increase their provision of efficient high-quality care, resulting in improved patient outcomes and population health</a:t>
            </a:r>
          </a:p>
          <a:p>
            <a:pPr algn="l" defTabSz="685800" hangingPunct="1">
              <a:spcAft>
                <a:spcPts val="450"/>
              </a:spcAft>
            </a:pPr>
            <a:endParaRPr lang="en-US" sz="800" i="1"/>
          </a:p>
          <a:p>
            <a:pPr marL="171450" indent="-171450" algn="l" defTabSz="685800" hangingPunct="1">
              <a:buFont typeface="Arial" panose="020B0604020202020204" pitchFamily="34" charset="0"/>
              <a:buChar char="•"/>
            </a:pPr>
            <a:endParaRPr lang="en-GB" sz="800" i="1" kern="1200">
              <a:solidFill>
                <a:prstClr val="black"/>
              </a:solidFill>
              <a:latin typeface="Helvetica Neue Medium"/>
            </a:endParaRPr>
          </a:p>
          <a:p>
            <a:pPr marL="171450" indent="-171450" algn="l" defTabSz="685800" hangingPunct="1">
              <a:buFont typeface="Arial" panose="020B0604020202020204" pitchFamily="34" charset="0"/>
              <a:buChar char="•"/>
            </a:pPr>
            <a:r>
              <a:rPr lang="en-GB" sz="800" kern="1200">
                <a:solidFill>
                  <a:srgbClr val="1F355E"/>
                </a:solidFill>
                <a:latin typeface="Arial" panose="020B0604020202020204" pitchFamily="34" charset="0"/>
                <a:cs typeface="Arial" panose="020B0604020202020204" pitchFamily="34" charset="0"/>
              </a:rPr>
              <a:t>Inconsistent data standardisation and low data quality</a:t>
            </a:r>
          </a:p>
          <a:p>
            <a:pPr marL="171450" indent="-171450" algn="l" defTabSz="685800" hangingPunct="1">
              <a:buFont typeface="Arial" panose="020B0604020202020204" pitchFamily="34" charset="0"/>
              <a:buChar char="•"/>
            </a:pPr>
            <a:r>
              <a:rPr lang="en-GB" sz="800" kern="1200">
                <a:solidFill>
                  <a:srgbClr val="1F355E"/>
                </a:solidFill>
                <a:latin typeface="Arial" panose="020B0604020202020204" pitchFamily="34" charset="0"/>
                <a:cs typeface="Arial" panose="020B0604020202020204" pitchFamily="34" charset="0"/>
              </a:rPr>
              <a:t>Challenges in delivering BI at scale</a:t>
            </a:r>
          </a:p>
          <a:p>
            <a:pPr marL="171450" indent="-171450" algn="l" defTabSz="685800" hangingPunct="1">
              <a:buFont typeface="Arial" panose="020B0604020202020204" pitchFamily="34" charset="0"/>
              <a:buChar char="•"/>
            </a:pPr>
            <a:r>
              <a:rPr lang="en-GB" sz="800" kern="1200">
                <a:solidFill>
                  <a:srgbClr val="1F355E"/>
                </a:solidFill>
                <a:latin typeface="Arial" panose="020B0604020202020204" pitchFamily="34" charset="0"/>
                <a:cs typeface="Arial" panose="020B0604020202020204" pitchFamily="34" charset="0"/>
              </a:rPr>
              <a:t>Limited data-sharing across SBU organisations as well as local, national and regional partners</a:t>
            </a:r>
          </a:p>
          <a:p>
            <a:pPr marL="171450" indent="-171450" algn="l" defTabSz="685800" hangingPunct="1">
              <a:buFont typeface="Arial" panose="020B0604020202020204" pitchFamily="34" charset="0"/>
              <a:buChar char="•"/>
            </a:pPr>
            <a:r>
              <a:rPr lang="en-GB" sz="800" kern="1200">
                <a:solidFill>
                  <a:srgbClr val="1F355E"/>
                </a:solidFill>
                <a:latin typeface="Arial" panose="020B0604020202020204" pitchFamily="34" charset="0"/>
                <a:cs typeface="Arial" panose="020B0604020202020204" pitchFamily="34" charset="0"/>
              </a:rPr>
              <a:t>Increased volume of data and systems </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000000"/>
                </a:solidFill>
                <a:effectLst/>
                <a:uLnTx/>
                <a:uFillTx/>
                <a:latin typeface="helvetica neue medium"/>
                <a:sym typeface="Helvetica Neue"/>
              </a:rPr>
              <a:t> </a:t>
            </a:r>
            <a:endParaRPr kumimoji="0" lang="en-GB" sz="800" b="0" i="0" u="none" strike="noStrike" kern="0" cap="none" spc="0" normalizeH="0" baseline="0" noProof="0">
              <a:ln>
                <a:noFill/>
              </a:ln>
              <a:solidFill>
                <a:srgbClr val="000000"/>
              </a:solidFill>
              <a:effectLst/>
              <a:uLnTx/>
              <a:uFillTx/>
              <a:latin typeface="Helvetica Neue Medium"/>
              <a:sym typeface="Helvetica Neue"/>
            </a:endParaRP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a:ln>
                <a:noFill/>
              </a:ln>
              <a:solidFill>
                <a:prstClr val="black"/>
              </a:solidFill>
              <a:effectLst/>
              <a:uLnTx/>
              <a:uFillTx/>
              <a:latin typeface="Helvetica Neue Medium"/>
              <a:sym typeface="Helvetica Neue"/>
            </a:endParaRP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a:ln>
                <a:noFill/>
              </a:ln>
              <a:solidFill>
                <a:prstClr val="black"/>
              </a:solidFill>
              <a:effectLst/>
              <a:uLnTx/>
              <a:uFillTx/>
              <a:latin typeface="Helvetica Neue Medium"/>
              <a:sym typeface="Helvetica Neue"/>
            </a:endParaRP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a:ln>
                <a:noFill/>
              </a:ln>
              <a:solidFill>
                <a:prstClr val="black"/>
              </a:solidFill>
              <a:effectLst/>
              <a:uLnTx/>
              <a:uFillTx/>
              <a:latin typeface="Helvetica Neue Medium"/>
              <a:sym typeface="Helvetica Neue"/>
            </a:endParaRPr>
          </a:p>
        </p:txBody>
      </p:sp>
      <p:sp>
        <p:nvSpPr>
          <p:cNvPr id="19" name="Arrow: Pentagon 18">
            <a:extLst>
              <a:ext uri="{FF2B5EF4-FFF2-40B4-BE49-F238E27FC236}">
                <a16:creationId xmlns:a16="http://schemas.microsoft.com/office/drawing/2014/main" id="{C643DAA4-FC81-05C6-27CE-D17D146C3F3D}"/>
              </a:ext>
            </a:extLst>
          </p:cNvPr>
          <p:cNvSpPr/>
          <p:nvPr/>
        </p:nvSpPr>
        <p:spPr>
          <a:xfrm>
            <a:off x="180474" y="587216"/>
            <a:ext cx="2948944" cy="369313"/>
          </a:xfrm>
          <a:prstGeom prst="homePlate">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1200" b="1" i="0" u="none" strike="noStrike" kern="0" cap="none" spc="0" normalizeH="0" baseline="0" noProof="0">
                <a:ln>
                  <a:noFill/>
                </a:ln>
                <a:solidFill>
                  <a:srgbClr val="1F355E"/>
                </a:solidFill>
                <a:effectLst/>
                <a:uLnTx/>
                <a:uFillTx/>
                <a:latin typeface="Arial Black" panose="020B0A04020102020204" pitchFamily="34" charset="0"/>
                <a:ea typeface="+mn-ea"/>
                <a:cs typeface="+mn-cs"/>
                <a:sym typeface="Helvetica Neue Medium"/>
              </a:rPr>
              <a:t>Data &amp; Analytics</a:t>
            </a:r>
          </a:p>
        </p:txBody>
      </p:sp>
      <p:sp>
        <p:nvSpPr>
          <p:cNvPr id="23" name="Rectangle 22">
            <a:extLst>
              <a:ext uri="{FF2B5EF4-FFF2-40B4-BE49-F238E27FC236}">
                <a16:creationId xmlns:a16="http://schemas.microsoft.com/office/drawing/2014/main" id="{EBCE17F9-C657-0CFE-976E-696A7209CEA4}"/>
              </a:ext>
            </a:extLst>
          </p:cNvPr>
          <p:cNvSpPr/>
          <p:nvPr/>
        </p:nvSpPr>
        <p:spPr>
          <a:xfrm>
            <a:off x="427271" y="2830287"/>
            <a:ext cx="2550541" cy="1385490"/>
          </a:xfrm>
          <a:prstGeom prst="rect">
            <a:avLst/>
          </a:prstGeom>
          <a:solidFill>
            <a:srgbClr val="FFF3C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t">
            <a:noAutofit/>
          </a:bodyPr>
          <a:lstStyle/>
          <a:p>
            <a:pPr marL="128270" marR="0" lvl="0" indent="-12827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800" b="0" i="0" u="none" strike="noStrike" kern="1200" cap="none" spc="0" normalizeH="0" baseline="0" noProof="0" dirty="0">
              <a:ln>
                <a:noFill/>
              </a:ln>
              <a:solidFill>
                <a:prstClr val="black"/>
              </a:solidFill>
              <a:effectLst/>
              <a:uLnTx/>
              <a:uFillTx/>
              <a:latin typeface="Helvetica Neue Medium"/>
              <a:ea typeface="+mn-lt"/>
              <a:cs typeface="+mn-lt"/>
            </a:endParaRPr>
          </a:p>
          <a:p>
            <a:pPr marL="128270" indent="-128270" algn="l" defTabSz="685800" hangingPunct="1">
              <a:buFont typeface="Arial" panose="020B0604020202020204" pitchFamily="34" charset="0"/>
              <a:buChar char="•"/>
              <a:defRPr/>
            </a:pPr>
            <a:r>
              <a:rPr kumimoji="0" lang="en-GB" sz="800" b="0" i="0" u="none" strike="noStrike" kern="1200" cap="none" spc="0" normalizeH="0" baseline="0" noProof="0" dirty="0">
                <a:ln>
                  <a:noFill/>
                </a:ln>
                <a:solidFill>
                  <a:srgbClr val="1F355E"/>
                </a:solidFill>
                <a:effectLst/>
                <a:uLnTx/>
                <a:uFillTx/>
                <a:latin typeface="Arial" panose="020B0604020202020204" pitchFamily="34" charset="0"/>
                <a:ea typeface="+mn-lt"/>
                <a:cs typeface="Arial" panose="020B0604020202020204" pitchFamily="34" charset="0"/>
                <a:sym typeface="Helvetica Neue"/>
              </a:rPr>
              <a:t>Our staff confidently utilise comprehensive, standardised </a:t>
            </a:r>
            <a:r>
              <a:rPr lang="en-GB" sz="800" b="0" kern="1200" dirty="0">
                <a:solidFill>
                  <a:srgbClr val="1F355E"/>
                </a:solidFill>
                <a:latin typeface="Arial" panose="020B0604020202020204" pitchFamily="34" charset="0"/>
                <a:ea typeface="+mn-lt"/>
                <a:cs typeface="Arial" panose="020B0604020202020204" pitchFamily="34" charset="0"/>
              </a:rPr>
              <a:t>and high-quality </a:t>
            </a:r>
            <a:r>
              <a:rPr kumimoji="0" lang="en-GB" sz="800" b="0" i="0" u="none" strike="noStrike" kern="1200" cap="none" spc="0" normalizeH="0" baseline="0" noProof="0" dirty="0">
                <a:ln>
                  <a:noFill/>
                </a:ln>
                <a:solidFill>
                  <a:srgbClr val="1F355E"/>
                </a:solidFill>
                <a:effectLst/>
                <a:uLnTx/>
                <a:uFillTx/>
                <a:latin typeface="Arial" panose="020B0604020202020204" pitchFamily="34" charset="0"/>
                <a:ea typeface="+mn-lt"/>
                <a:cs typeface="Arial" panose="020B0604020202020204" pitchFamily="34" charset="0"/>
                <a:sym typeface="Helvetica Neue"/>
              </a:rPr>
              <a:t>data</a:t>
            </a:r>
            <a:r>
              <a:rPr lang="en-GB" sz="800" b="0" kern="1200" dirty="0">
                <a:solidFill>
                  <a:srgbClr val="1F355E"/>
                </a:solidFill>
                <a:latin typeface="Arial" panose="020B0604020202020204" pitchFamily="34" charset="0"/>
                <a:ea typeface="+mn-lt"/>
                <a:cs typeface="Arial" panose="020B0604020202020204" pitchFamily="34" charset="0"/>
              </a:rPr>
              <a:t> </a:t>
            </a:r>
            <a:endParaRPr lang="en-GB" sz="800" b="0" i="0" u="none" strike="noStrike" kern="1200" cap="none" spc="0" normalizeH="0" baseline="0" noProof="0" dirty="0">
              <a:ln>
                <a:noFill/>
              </a:ln>
              <a:solidFill>
                <a:srgbClr val="1F355E"/>
              </a:solidFill>
              <a:effectLst/>
              <a:uLnTx/>
              <a:uFillTx/>
              <a:latin typeface="Arial" panose="020B0604020202020204" pitchFamily="34" charset="0"/>
              <a:ea typeface="+mn-lt"/>
              <a:cs typeface="Arial" panose="020B0604020202020204" pitchFamily="34" charset="0"/>
            </a:endParaRPr>
          </a:p>
          <a:p>
            <a:pPr marL="128270" marR="0" lvl="0" indent="-12827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800" b="0" i="0" u="none" strike="noStrike" kern="1200" cap="none" spc="0" normalizeH="0" baseline="0" noProof="0" dirty="0">
                <a:ln>
                  <a:noFill/>
                </a:ln>
                <a:solidFill>
                  <a:srgbClr val="1F355E"/>
                </a:solidFill>
                <a:effectLst/>
                <a:uLnTx/>
                <a:uFillTx/>
                <a:latin typeface="Arial" panose="020B0604020202020204" pitchFamily="34" charset="0"/>
                <a:ea typeface="+mn-lt"/>
                <a:cs typeface="Arial" panose="020B0604020202020204" pitchFamily="34" charset="0"/>
                <a:sym typeface="Helvetica Neue"/>
              </a:rPr>
              <a:t>Data </a:t>
            </a:r>
            <a:r>
              <a:rPr lang="en-GB" sz="800" b="0" kern="1200" dirty="0">
                <a:solidFill>
                  <a:srgbClr val="1F355E"/>
                </a:solidFill>
                <a:latin typeface="Arial" panose="020B0604020202020204" pitchFamily="34" charset="0"/>
                <a:ea typeface="+mn-lt"/>
                <a:cs typeface="Arial" panose="020B0604020202020204" pitchFamily="34" charset="0"/>
              </a:rPr>
              <a:t>insights are core to informing clinical and operational decisions to improve patient outcomes</a:t>
            </a:r>
            <a:endParaRPr lang="en-GB" sz="800" b="0" i="0" u="none" strike="noStrike" kern="1200" cap="none" spc="0" normalizeH="0" baseline="0" noProof="0" dirty="0">
              <a:ln>
                <a:noFill/>
              </a:ln>
              <a:solidFill>
                <a:srgbClr val="1F355E"/>
              </a:solidFill>
              <a:effectLst/>
              <a:uLnTx/>
              <a:uFillTx/>
              <a:latin typeface="Arial" panose="020B0604020202020204" pitchFamily="34" charset="0"/>
              <a:ea typeface="+mn-lt"/>
              <a:cs typeface="Arial" panose="020B0604020202020204" pitchFamily="34" charset="0"/>
            </a:endParaRPr>
          </a:p>
          <a:p>
            <a:pPr marL="128270" marR="0" lvl="0" indent="-12827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800" b="0" i="0" u="none" strike="noStrike" kern="1200" cap="none" spc="0" normalizeH="0" baseline="0" noProof="0" dirty="0">
                <a:ln>
                  <a:noFill/>
                </a:ln>
                <a:solidFill>
                  <a:srgbClr val="1F355E"/>
                </a:solidFill>
                <a:effectLst/>
                <a:uLnTx/>
                <a:uFillTx/>
                <a:latin typeface="Arial" panose="020B0604020202020204" pitchFamily="34" charset="0"/>
                <a:ea typeface="+mn-lt"/>
                <a:cs typeface="Arial" panose="020B0604020202020204" pitchFamily="34" charset="0"/>
                <a:sym typeface="Helvetica Neue"/>
              </a:rPr>
              <a:t>Our patients receive care that </a:t>
            </a:r>
            <a:r>
              <a:rPr lang="en-GB" sz="800" b="0" kern="1200" dirty="0">
                <a:solidFill>
                  <a:srgbClr val="1F355E"/>
                </a:solidFill>
                <a:latin typeface="Arial" panose="020B0604020202020204" pitchFamily="34" charset="0"/>
                <a:ea typeface="+mn-lt"/>
                <a:cs typeface="Arial" panose="020B0604020202020204" pitchFamily="34" charset="0"/>
              </a:rPr>
              <a:t>is</a:t>
            </a:r>
            <a:r>
              <a:rPr kumimoji="0" lang="en-GB" sz="800" b="0" i="0" u="none" strike="noStrike" kern="1200" cap="none" spc="0" normalizeH="0" baseline="0" noProof="0" dirty="0">
                <a:ln>
                  <a:noFill/>
                </a:ln>
                <a:solidFill>
                  <a:srgbClr val="1F355E"/>
                </a:solidFill>
                <a:effectLst/>
                <a:uLnTx/>
                <a:uFillTx/>
                <a:latin typeface="Arial" panose="020B0604020202020204" pitchFamily="34" charset="0"/>
                <a:ea typeface="+mn-lt"/>
                <a:cs typeface="Arial" panose="020B0604020202020204" pitchFamily="34" charset="0"/>
                <a:sym typeface="Helvetica Neue"/>
              </a:rPr>
              <a:t> better informed by their health and care information and spend less time repeating themselves</a:t>
            </a:r>
            <a:endParaRPr lang="en-GB" sz="800" b="0" i="0" u="none" strike="noStrike" kern="1200" cap="none" spc="0" normalizeH="0" baseline="0" noProof="0" dirty="0">
              <a:ln>
                <a:noFill/>
              </a:ln>
              <a:solidFill>
                <a:srgbClr val="1F355E"/>
              </a:solidFill>
              <a:effectLst/>
              <a:uLnTx/>
              <a:uFillTx/>
              <a:latin typeface="Arial" panose="020B0604020202020204" pitchFamily="34" charset="0"/>
              <a:ea typeface="+mn-lt"/>
              <a:cs typeface="Arial" panose="020B0604020202020204" pitchFamily="34" charset="0"/>
            </a:endParaRPr>
          </a:p>
          <a:p>
            <a:pPr marR="0" lvl="0" algn="l" defTabSz="685800" rtl="0" eaLnBrk="1" fontAlgn="auto" latinLnBrk="0" hangingPunct="1">
              <a:lnSpc>
                <a:spcPct val="100000"/>
              </a:lnSpc>
              <a:spcBef>
                <a:spcPts val="0"/>
              </a:spcBef>
              <a:spcAft>
                <a:spcPts val="450"/>
              </a:spcAft>
              <a:buClrTx/>
              <a:buSzTx/>
              <a:tabLst/>
              <a:defRPr/>
            </a:pPr>
            <a:endParaRPr kumimoji="0" lang="en-GB" sz="800" b="0" i="0" u="none" strike="noStrike" kern="1200" cap="none" spc="0" normalizeH="0" baseline="0" noProof="0" dirty="0">
              <a:ln>
                <a:noFill/>
              </a:ln>
              <a:solidFill>
                <a:prstClr val="black"/>
              </a:solidFill>
              <a:effectLst/>
              <a:uLnTx/>
              <a:uFillTx/>
              <a:latin typeface="Helvetica Neue Medium"/>
              <a:ea typeface="+mn-lt"/>
              <a:cs typeface="+mn-lt"/>
              <a:sym typeface="Helvetica Neue"/>
            </a:endParaRPr>
          </a:p>
          <a:p>
            <a:pPr marL="128270" marR="0" lvl="0" indent="-128270" algn="l" defTabSz="685800" rtl="0" eaLnBrk="1" fontAlgn="auto" latinLnBrk="0" hangingPunct="1">
              <a:lnSpc>
                <a:spcPct val="100000"/>
              </a:lnSpc>
              <a:spcBef>
                <a:spcPts val="0"/>
              </a:spcBef>
              <a:spcAft>
                <a:spcPts val="450"/>
              </a:spcAft>
              <a:buClrTx/>
              <a:buSzTx/>
              <a:buFont typeface="Arial" panose="020B0604020202020204" pitchFamily="34" charset="0"/>
              <a:buChar char="•"/>
              <a:tabLst/>
              <a:defRPr/>
            </a:pPr>
            <a:endParaRPr lang="en-GB" sz="800" b="0" i="0" u="none" strike="noStrike" kern="1200" cap="none" spc="0" normalizeH="0" baseline="0" noProof="0" dirty="0">
              <a:ln>
                <a:noFill/>
              </a:ln>
              <a:solidFill>
                <a:prstClr val="black"/>
              </a:solidFill>
              <a:effectLst/>
              <a:uLnTx/>
              <a:uFillTx/>
              <a:latin typeface="Helvetica Neue Medium"/>
            </a:endParaRPr>
          </a:p>
          <a:p>
            <a:pPr marL="128270" marR="0" lvl="0" indent="-128270" algn="l" defTabSz="685800" rtl="0" eaLnBrk="1" fontAlgn="auto" latinLnBrk="0" hangingPunct="1">
              <a:lnSpc>
                <a:spcPct val="100000"/>
              </a:lnSpc>
              <a:spcBef>
                <a:spcPts val="0"/>
              </a:spcBef>
              <a:spcAft>
                <a:spcPts val="450"/>
              </a:spcAft>
              <a:buClrTx/>
              <a:buSzTx/>
              <a:buFont typeface="Arial" panose="020B0604020202020204" pitchFamily="34" charset="0"/>
              <a:buChar char="•"/>
              <a:tabLst/>
              <a:defRPr/>
            </a:pPr>
            <a:endParaRPr lang="en-GB" sz="800" b="0" i="0" u="none" strike="noStrike" kern="1200" cap="none" spc="0" normalizeH="0" baseline="0" noProof="0" dirty="0">
              <a:ln>
                <a:noFill/>
              </a:ln>
              <a:solidFill>
                <a:prstClr val="black"/>
              </a:solidFill>
              <a:effectLst/>
              <a:uLnTx/>
              <a:uFillTx/>
              <a:latin typeface="Helvetica Neue Medium"/>
              <a:ea typeface="+mn-lt"/>
              <a:cs typeface="+mn-lt"/>
            </a:endParaRPr>
          </a:p>
          <a:p>
            <a:pPr marL="128270" marR="0" lvl="0" indent="-128270" algn="l" defTabSz="685800" rtl="0" eaLnBrk="1" fontAlgn="auto" latinLnBrk="0" hangingPunct="1">
              <a:lnSpc>
                <a:spcPct val="100000"/>
              </a:lnSpc>
              <a:spcBef>
                <a:spcPts val="0"/>
              </a:spcBef>
              <a:spcAft>
                <a:spcPts val="450"/>
              </a:spcAft>
              <a:buClrTx/>
              <a:buSzTx/>
              <a:buFont typeface="Arial" panose="020B0604020202020204" pitchFamily="34" charset="0"/>
              <a:buChar char="•"/>
              <a:tabLst/>
              <a:defRPr/>
            </a:pPr>
            <a:endParaRPr lang="en-GB" sz="800" b="0" i="0" u="none" strike="noStrike" kern="1200" cap="none" spc="0" normalizeH="0" baseline="0" noProof="0" dirty="0">
              <a:ln>
                <a:noFill/>
              </a:ln>
              <a:solidFill>
                <a:prstClr val="black"/>
              </a:solidFill>
              <a:effectLst/>
              <a:uLnTx/>
              <a:uFillTx/>
              <a:latin typeface="Helvetica Neue Medium"/>
              <a:ea typeface="+mn-lt"/>
              <a:cs typeface="+mn-lt"/>
            </a:endParaRPr>
          </a:p>
        </p:txBody>
      </p:sp>
      <p:sp>
        <p:nvSpPr>
          <p:cNvPr id="25" name="Rectangle 24">
            <a:extLst>
              <a:ext uri="{FF2B5EF4-FFF2-40B4-BE49-F238E27FC236}">
                <a16:creationId xmlns:a16="http://schemas.microsoft.com/office/drawing/2014/main" id="{5694B540-79CA-482C-4675-1F86AEA573E5}"/>
              </a:ext>
            </a:extLst>
          </p:cNvPr>
          <p:cNvSpPr/>
          <p:nvPr/>
        </p:nvSpPr>
        <p:spPr>
          <a:xfrm>
            <a:off x="3205242" y="1955842"/>
            <a:ext cx="5559759" cy="180000"/>
          </a:xfrm>
          <a:prstGeom prst="rect">
            <a:avLst/>
          </a:prstGeom>
          <a:solidFill>
            <a:srgbClr val="FFDC5D"/>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ctr">
            <a:noAutofit/>
          </a:bodyPr>
          <a:lstStyle/>
          <a:p>
            <a:pPr marL="0" marR="0" lvl="0" indent="0" algn="ctr" defTabSz="685800" rtl="0" eaLnBrk="1" fontAlgn="auto" latinLnBrk="0" hangingPunct="1">
              <a:lnSpc>
                <a:spcPct val="100000"/>
              </a:lnSpc>
              <a:spcBef>
                <a:spcPts val="0"/>
              </a:spcBef>
              <a:buClrTx/>
              <a:buSzTx/>
              <a:buFontTx/>
              <a:buNone/>
              <a:tabLst/>
              <a:defRPr/>
            </a:pPr>
            <a:r>
              <a:rPr kumimoji="0" lang="en-GB" sz="1050" b="1" i="0" u="none" strike="noStrike" kern="1200" cap="none" spc="0" normalizeH="0" baseline="0" noProof="0">
                <a:ln>
                  <a:noFill/>
                </a:ln>
                <a:solidFill>
                  <a:srgbClr val="1F355E"/>
                </a:solidFill>
                <a:effectLst/>
                <a:uLnTx/>
                <a:uFillTx/>
                <a:latin typeface="Arial Black" panose="020B0A04020102020204" pitchFamily="34" charset="0"/>
                <a:sym typeface="Helvetica Neue"/>
              </a:rPr>
              <a:t>Solutions</a:t>
            </a:r>
            <a:endParaRPr kumimoji="0" lang="en-GB" sz="800" b="1" i="1" u="none" strike="noStrike" kern="1200" cap="none" spc="0" normalizeH="0" baseline="0" noProof="0">
              <a:ln>
                <a:noFill/>
              </a:ln>
              <a:solidFill>
                <a:srgbClr val="1F355E"/>
              </a:solidFill>
              <a:effectLst/>
              <a:uLnTx/>
              <a:uFillTx/>
              <a:latin typeface="Arial Black" panose="020B0A04020102020204" pitchFamily="34" charset="0"/>
              <a:sym typeface="Helvetica Neue"/>
            </a:endParaRPr>
          </a:p>
        </p:txBody>
      </p:sp>
      <p:sp>
        <p:nvSpPr>
          <p:cNvPr id="24" name="Rectangle 23">
            <a:extLst>
              <a:ext uri="{FF2B5EF4-FFF2-40B4-BE49-F238E27FC236}">
                <a16:creationId xmlns:a16="http://schemas.microsoft.com/office/drawing/2014/main" id="{5E9B36B8-C6AC-606D-6F2E-86387F2DB3E9}"/>
              </a:ext>
            </a:extLst>
          </p:cNvPr>
          <p:cNvSpPr/>
          <p:nvPr/>
        </p:nvSpPr>
        <p:spPr>
          <a:xfrm>
            <a:off x="3205243" y="587216"/>
            <a:ext cx="5559759" cy="180000"/>
          </a:xfrm>
          <a:prstGeom prst="rect">
            <a:avLst/>
          </a:prstGeom>
          <a:solidFill>
            <a:srgbClr val="FFDC5D"/>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ctr">
            <a:noAutofit/>
          </a:bodyPr>
          <a:lstStyle/>
          <a:p>
            <a:pPr marL="0" marR="0" lvl="0" indent="0" algn="ctr" defTabSz="685800" rtl="0" eaLnBrk="1" fontAlgn="auto" latinLnBrk="0" hangingPunct="1">
              <a:lnSpc>
                <a:spcPct val="100000"/>
              </a:lnSpc>
              <a:spcBef>
                <a:spcPts val="0"/>
              </a:spcBef>
              <a:buClrTx/>
              <a:buSzTx/>
              <a:buFontTx/>
              <a:buNone/>
              <a:tabLst/>
              <a:defRPr/>
            </a:pPr>
            <a:r>
              <a:rPr kumimoji="0" lang="en-GB" sz="1050" b="1" i="0" u="none" strike="noStrike" kern="1200" cap="none" spc="0" normalizeH="0" baseline="0" noProof="0">
                <a:ln>
                  <a:noFill/>
                </a:ln>
                <a:solidFill>
                  <a:srgbClr val="1F355E"/>
                </a:solidFill>
                <a:effectLst/>
                <a:uLnTx/>
                <a:uFillTx/>
                <a:latin typeface="Arial Black" panose="020B0A04020102020204" pitchFamily="34" charset="0"/>
                <a:sym typeface="Helvetica Neue"/>
              </a:rPr>
              <a:t>Priorities</a:t>
            </a:r>
            <a:endParaRPr kumimoji="0" lang="en-GB" sz="800" b="1" i="1" u="none" strike="noStrike" kern="1200" cap="none" spc="0" normalizeH="0" baseline="0" noProof="0">
              <a:ln>
                <a:noFill/>
              </a:ln>
              <a:solidFill>
                <a:srgbClr val="1F355E"/>
              </a:solidFill>
              <a:effectLst/>
              <a:uLnTx/>
              <a:uFillTx/>
              <a:latin typeface="Arial Black" panose="020B0A04020102020204" pitchFamily="34" charset="0"/>
              <a:sym typeface="Helvetica Neue"/>
            </a:endParaRPr>
          </a:p>
        </p:txBody>
      </p:sp>
      <p:sp>
        <p:nvSpPr>
          <p:cNvPr id="26" name="Rectangle 25">
            <a:extLst>
              <a:ext uri="{FF2B5EF4-FFF2-40B4-BE49-F238E27FC236}">
                <a16:creationId xmlns:a16="http://schemas.microsoft.com/office/drawing/2014/main" id="{B12529A2-8061-D38D-67EA-9B8DBFB10A90}"/>
              </a:ext>
            </a:extLst>
          </p:cNvPr>
          <p:cNvSpPr/>
          <p:nvPr/>
        </p:nvSpPr>
        <p:spPr>
          <a:xfrm>
            <a:off x="3205242" y="790708"/>
            <a:ext cx="2758851" cy="545685"/>
          </a:xfrm>
          <a:prstGeom prst="rect">
            <a:avLst/>
          </a:prstGeom>
          <a:solidFill>
            <a:srgbClr val="FFF3C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chorCtr="0">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1. </a:t>
            </a:r>
            <a:r>
              <a:rPr lang="en-GB" sz="800" b="0" i="0" u="none" strike="noStrike">
                <a:solidFill>
                  <a:srgbClr val="1F355E"/>
                </a:solidFill>
                <a:effectLst/>
                <a:latin typeface="Arial" panose="020B0604020202020204" pitchFamily="34" charset="0"/>
                <a:cs typeface="Arial" panose="020B0604020202020204" pitchFamily="34" charset="0"/>
              </a:rPr>
              <a:t>Increase digital literacy to increase the use of data to inform clinical and operational decision and for predictive health analytics to improve population health management</a:t>
            </a:r>
            <a:endParaRPr kumimoji="0" lang="en-GB" sz="800" b="1"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p:txBody>
      </p:sp>
      <p:sp>
        <p:nvSpPr>
          <p:cNvPr id="27" name="Rectangle 26">
            <a:extLst>
              <a:ext uri="{FF2B5EF4-FFF2-40B4-BE49-F238E27FC236}">
                <a16:creationId xmlns:a16="http://schemas.microsoft.com/office/drawing/2014/main" id="{932A0ED5-130C-1E64-7053-5C6B64AE1CE5}"/>
              </a:ext>
            </a:extLst>
          </p:cNvPr>
          <p:cNvSpPr/>
          <p:nvPr/>
        </p:nvSpPr>
        <p:spPr>
          <a:xfrm>
            <a:off x="6006151" y="790708"/>
            <a:ext cx="2758851" cy="545685"/>
          </a:xfrm>
          <a:prstGeom prst="rect">
            <a:avLst/>
          </a:prstGeom>
          <a:solidFill>
            <a:srgbClr val="FFF3C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chorCtr="0">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2. </a:t>
            </a:r>
            <a:r>
              <a:rPr lang="en-GB" sz="800" b="0" i="0" u="none" strike="noStrike">
                <a:solidFill>
                  <a:srgbClr val="1F355E"/>
                </a:solidFill>
                <a:effectLst/>
                <a:latin typeface="Arial" panose="020B0604020202020204" pitchFamily="34" charset="0"/>
                <a:cs typeface="Arial" panose="020B0604020202020204" pitchFamily="34" charset="0"/>
              </a:rPr>
              <a:t>Improve data standardisation and quality using clinical data standards, and digitisation of data collection by moving towards a paper-light/paperless service</a:t>
            </a:r>
            <a:r>
              <a:rPr kumimoji="0" lang="en-US" sz="800" b="1"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 </a:t>
            </a:r>
            <a:endParaRPr kumimoji="0" lang="en-GB" sz="800" b="1"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p:txBody>
      </p:sp>
      <p:sp>
        <p:nvSpPr>
          <p:cNvPr id="29" name="Rectangle 28">
            <a:extLst>
              <a:ext uri="{FF2B5EF4-FFF2-40B4-BE49-F238E27FC236}">
                <a16:creationId xmlns:a16="http://schemas.microsoft.com/office/drawing/2014/main" id="{83E1F549-C2BC-6C19-76CF-20B7C876E128}"/>
              </a:ext>
            </a:extLst>
          </p:cNvPr>
          <p:cNvSpPr/>
          <p:nvPr/>
        </p:nvSpPr>
        <p:spPr>
          <a:xfrm>
            <a:off x="3205242" y="1364669"/>
            <a:ext cx="2758851" cy="545685"/>
          </a:xfrm>
          <a:prstGeom prst="rect">
            <a:avLst/>
          </a:prstGeom>
          <a:solidFill>
            <a:srgbClr val="FFF3C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chorCtr="0">
            <a:noAutofit/>
          </a:bodyPr>
          <a:lstStyle/>
          <a:p>
            <a:pPr algn="l" defTabSz="685800" hangingPunct="1"/>
            <a:r>
              <a:rPr kumimoji="0" lang="en-GB" sz="800" b="1"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3. </a:t>
            </a:r>
            <a:r>
              <a:rPr lang="en-GB" sz="800" b="0" i="0" u="none" strike="noStrike">
                <a:solidFill>
                  <a:srgbClr val="1F355E"/>
                </a:solidFill>
                <a:effectLst/>
                <a:latin typeface="Arial" panose="020B0604020202020204" pitchFamily="34" charset="0"/>
                <a:cs typeface="Arial" panose="020B0604020202020204" pitchFamily="34" charset="0"/>
              </a:rPr>
              <a:t>Expand partnership working to support more extensive data sharing and improve data accessibility across SBU, including addressing complexities of IG</a:t>
            </a:r>
            <a:endParaRPr lang="en-GB" sz="800" kern="1200">
              <a:solidFill>
                <a:srgbClr val="1F355E"/>
              </a:solidFill>
              <a:latin typeface="Arial" panose="020B0604020202020204" pitchFamily="34" charset="0"/>
              <a:cs typeface="Arial" panose="020B0604020202020204" pitchFamily="34" charset="0"/>
            </a:endParaRPr>
          </a:p>
        </p:txBody>
      </p:sp>
      <p:sp>
        <p:nvSpPr>
          <p:cNvPr id="30" name="Rectangle 29">
            <a:extLst>
              <a:ext uri="{FF2B5EF4-FFF2-40B4-BE49-F238E27FC236}">
                <a16:creationId xmlns:a16="http://schemas.microsoft.com/office/drawing/2014/main" id="{11F8BD14-641F-CBC7-7C98-F8D2DAF78B35}"/>
              </a:ext>
            </a:extLst>
          </p:cNvPr>
          <p:cNvSpPr/>
          <p:nvPr/>
        </p:nvSpPr>
        <p:spPr>
          <a:xfrm>
            <a:off x="6006151" y="1364669"/>
            <a:ext cx="2758851" cy="545685"/>
          </a:xfrm>
          <a:prstGeom prst="rect">
            <a:avLst/>
          </a:prstGeom>
          <a:solidFill>
            <a:srgbClr val="FFF3C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chorCtr="0">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4. </a:t>
            </a:r>
            <a:r>
              <a:rPr lang="en-GB" sz="800" b="0" i="0" u="none" strike="noStrike">
                <a:solidFill>
                  <a:srgbClr val="1F355E"/>
                </a:solidFill>
                <a:effectLst/>
                <a:latin typeface="Arial" panose="020B0604020202020204" pitchFamily="34" charset="0"/>
                <a:cs typeface="Arial" panose="020B0604020202020204" pitchFamily="34" charset="0"/>
              </a:rPr>
              <a:t>Encourage consistent use of data analytics with a cloud first approach to increase real-time understanding of clinical outcomes, tracking of KPIs and monitoring of strategic indicators </a:t>
            </a:r>
            <a:endParaRPr kumimoji="0" lang="en-GB" sz="800" b="0" i="1"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p:txBody>
      </p:sp>
      <p:sp>
        <p:nvSpPr>
          <p:cNvPr id="32" name="Arrow: Pentagon 31">
            <a:extLst>
              <a:ext uri="{FF2B5EF4-FFF2-40B4-BE49-F238E27FC236}">
                <a16:creationId xmlns:a16="http://schemas.microsoft.com/office/drawing/2014/main" id="{28E4FC33-0694-9E48-13CE-A2BB94892D87}"/>
              </a:ext>
            </a:extLst>
          </p:cNvPr>
          <p:cNvSpPr/>
          <p:nvPr/>
        </p:nvSpPr>
        <p:spPr>
          <a:xfrm>
            <a:off x="180474" y="1627805"/>
            <a:ext cx="1451349" cy="229314"/>
          </a:xfrm>
          <a:prstGeom prst="homePlate">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1F355E"/>
                </a:solidFill>
                <a:effectLst/>
                <a:uLnTx/>
                <a:uFillTx/>
                <a:latin typeface="Arial Black" panose="020B0A04020102020204" pitchFamily="34" charset="0"/>
                <a:ea typeface="+mn-ea"/>
                <a:cs typeface="+mn-cs"/>
                <a:sym typeface="Helvetica Neue Medium"/>
              </a:rPr>
              <a:t>Current Challenges</a:t>
            </a:r>
          </a:p>
        </p:txBody>
      </p:sp>
      <p:sp>
        <p:nvSpPr>
          <p:cNvPr id="22" name="Arrow: Pentagon 21">
            <a:extLst>
              <a:ext uri="{FF2B5EF4-FFF2-40B4-BE49-F238E27FC236}">
                <a16:creationId xmlns:a16="http://schemas.microsoft.com/office/drawing/2014/main" id="{C3CC3B3C-58D9-563F-47EE-70E866ADD29D}"/>
              </a:ext>
            </a:extLst>
          </p:cNvPr>
          <p:cNvSpPr/>
          <p:nvPr/>
        </p:nvSpPr>
        <p:spPr>
          <a:xfrm>
            <a:off x="180474" y="2716350"/>
            <a:ext cx="1451349" cy="229314"/>
          </a:xfrm>
          <a:prstGeom prst="homePlate">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1F355E"/>
                </a:solidFill>
                <a:effectLst/>
                <a:uLnTx/>
                <a:uFillTx/>
                <a:latin typeface="Arial Black" panose="020B0A04020102020204" pitchFamily="34" charset="0"/>
                <a:ea typeface="+mn-ea"/>
                <a:cs typeface="+mn-cs"/>
                <a:sym typeface="Helvetica Neue Medium"/>
              </a:rPr>
              <a:t>Desired Outcomes</a:t>
            </a:r>
          </a:p>
        </p:txBody>
      </p:sp>
      <p:sp>
        <p:nvSpPr>
          <p:cNvPr id="4" name="Rectangle 3">
            <a:extLst>
              <a:ext uri="{FF2B5EF4-FFF2-40B4-BE49-F238E27FC236}">
                <a16:creationId xmlns:a16="http://schemas.microsoft.com/office/drawing/2014/main" id="{21587A33-4873-F12D-37B9-5EB308AE0F11}"/>
              </a:ext>
            </a:extLst>
          </p:cNvPr>
          <p:cNvSpPr/>
          <p:nvPr/>
        </p:nvSpPr>
        <p:spPr>
          <a:xfrm>
            <a:off x="3210623" y="3665552"/>
            <a:ext cx="2757600" cy="1420316"/>
          </a:xfrm>
          <a:prstGeom prst="rect">
            <a:avLst/>
          </a:prstGeom>
          <a:solidFill>
            <a:schemeClr val="accent3">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72000" rIns="36000" bIns="72000" numCol="1" spcCol="38100" rtlCol="0" anchor="ctr">
            <a:noAutofit/>
          </a:bodyPr>
          <a:lstStyle/>
          <a:p>
            <a:pPr marL="0" marR="0" lvl="0" indent="0" algn="l" defTabSz="309563" rtl="0" eaLnBrk="1" fontAlgn="base"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sym typeface="Helvetica Neue"/>
              </a:rPr>
              <a:t>Cloud Strategy</a:t>
            </a:r>
            <a:endParaRPr lang="en-GB" sz="800" b="0">
              <a:latin typeface="Arial" panose="020B0604020202020204" pitchFamily="34" charset="0"/>
              <a:cs typeface="Arial" panose="020B0604020202020204" pitchFamily="34" charset="0"/>
            </a:endParaRPr>
          </a:p>
          <a:p>
            <a:pPr marL="0" marR="0" lvl="0" indent="0" algn="l" defTabSz="309563" rtl="0" eaLnBrk="1" fontAlgn="base"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sym typeface="Helvetica Neue"/>
              </a:rPr>
              <a:t>Migrating, at pace, to a cloud-first compute and storage solution throughout the entire health board, underpinned by a robust Cloud Strategy</a:t>
            </a:r>
            <a:r>
              <a:rPr lang="en-GB" sz="800" b="0">
                <a:latin typeface="Arial" panose="020B0604020202020204" pitchFamily="34" charset="0"/>
                <a:cs typeface="Arial" panose="020B0604020202020204" pitchFamily="34" charset="0"/>
              </a:rPr>
              <a:t>, which recognises the needed for some continued on-prem compute and storage for business continuity purposes. Including conducting an infrastructure review with the view of creating the best environment available to deliver data and analytics. Establishing cloud as an underpinning principle in the development and procurement of digital systems. </a:t>
            </a:r>
            <a:endParaRPr kumimoji="0" lang="en-GB" sz="800" b="0" i="0" u="none" strike="noStrike" kern="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sym typeface="Helvetica Neue Medium"/>
            </a:endParaRPr>
          </a:p>
        </p:txBody>
      </p:sp>
      <p:sp>
        <p:nvSpPr>
          <p:cNvPr id="7" name="Rectangle 6">
            <a:extLst>
              <a:ext uri="{FF2B5EF4-FFF2-40B4-BE49-F238E27FC236}">
                <a16:creationId xmlns:a16="http://schemas.microsoft.com/office/drawing/2014/main" id="{833E86A4-F107-0C0F-A1F6-24AA58A003E2}"/>
              </a:ext>
            </a:extLst>
          </p:cNvPr>
          <p:cNvSpPr/>
          <p:nvPr/>
        </p:nvSpPr>
        <p:spPr>
          <a:xfrm>
            <a:off x="3210623" y="2203959"/>
            <a:ext cx="2757600" cy="1420316"/>
          </a:xfrm>
          <a:prstGeom prst="rect">
            <a:avLst/>
          </a:prstGeom>
          <a:solidFill>
            <a:schemeClr val="accent3">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72000" rIns="36000" bIns="7200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b="1" i="0" u="none" strike="noStrike">
                <a:solidFill>
                  <a:srgbClr val="000000"/>
                </a:solidFill>
                <a:effectLst/>
                <a:latin typeface="Arial" panose="020B0604020202020204" pitchFamily="34" charset="0"/>
                <a:cs typeface="Arial" panose="020B0604020202020204" pitchFamily="34" charset="0"/>
              </a:rPr>
              <a:t>BI Capability</a:t>
            </a:r>
          </a:p>
          <a:p>
            <a:pPr marL="0" marR="0" indent="0" algn="l" defTabSz="825500" rtl="0" fontAlgn="auto" latinLnBrk="0" hangingPunct="0">
              <a:lnSpc>
                <a:spcPct val="100000"/>
              </a:lnSpc>
              <a:spcBef>
                <a:spcPts val="0"/>
              </a:spcBef>
              <a:spcAft>
                <a:spcPts val="0"/>
              </a:spcAft>
              <a:buClrTx/>
              <a:buSzTx/>
              <a:buFontTx/>
              <a:buNone/>
              <a:tabLst/>
            </a:pPr>
            <a:r>
              <a:rPr lang="en-GB" sz="800" b="0">
                <a:latin typeface="Arial" panose="020B0604020202020204" pitchFamily="34" charset="0"/>
                <a:cs typeface="Arial" panose="020B0604020202020204" pitchFamily="34" charset="0"/>
              </a:rPr>
              <a:t>Establishing a best-practice Business Intelligence capability. Core to this a centralised resource capable of analysing trends and providing predictive insight into population health management, organisational finance and workforce, and makes best use of the opportunities that AI present for data &amp; analytics. This needs to be coupled with an increase in the digital literacy and adoption of BI capabilities throughout organisation. </a:t>
            </a:r>
            <a:endParaRPr lang="en-GB" sz="800" b="0" i="0" u="none" strike="noStrike">
              <a:solidFill>
                <a:srgbClr val="000000"/>
              </a:solidFill>
              <a:effectLst/>
              <a:latin typeface="Arial" panose="020B0604020202020204" pitchFamily="34" charset="0"/>
              <a:cs typeface="Arial" panose="020B0604020202020204" pitchFamily="34" charset="0"/>
            </a:endParaRPr>
          </a:p>
        </p:txBody>
      </p:sp>
      <p:sp>
        <p:nvSpPr>
          <p:cNvPr id="8" name="Rectangle 7">
            <a:extLst>
              <a:ext uri="{FF2B5EF4-FFF2-40B4-BE49-F238E27FC236}">
                <a16:creationId xmlns:a16="http://schemas.microsoft.com/office/drawing/2014/main" id="{39E15853-3E67-6504-0F12-06E988F49DE3}"/>
              </a:ext>
            </a:extLst>
          </p:cNvPr>
          <p:cNvSpPr/>
          <p:nvPr/>
        </p:nvSpPr>
        <p:spPr>
          <a:xfrm>
            <a:off x="6033454" y="3665552"/>
            <a:ext cx="2757600" cy="1420316"/>
          </a:xfrm>
          <a:prstGeom prst="rect">
            <a:avLst/>
          </a:prstGeom>
          <a:solidFill>
            <a:schemeClr val="accent3">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72000" rIns="36000" bIns="7200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r>
              <a:rPr lang="en-US" sz="800" b="1" i="0" u="none" strike="noStrike">
                <a:solidFill>
                  <a:srgbClr val="000000"/>
                </a:solidFill>
                <a:effectLst/>
                <a:latin typeface="Arial" panose="020B0604020202020204" pitchFamily="34" charset="0"/>
                <a:cs typeface="Arial" panose="020B0604020202020204" pitchFamily="34" charset="0"/>
              </a:rPr>
              <a:t>Care Data Repository</a:t>
            </a:r>
          </a:p>
          <a:p>
            <a:pPr marL="0" marR="0" indent="0" algn="l" defTabSz="825500" rtl="0" fontAlgn="auto" latinLnBrk="0" hangingPunct="0">
              <a:lnSpc>
                <a:spcPct val="100000"/>
              </a:lnSpc>
              <a:spcBef>
                <a:spcPts val="0"/>
              </a:spcBef>
              <a:spcAft>
                <a:spcPts val="0"/>
              </a:spcAft>
              <a:buClrTx/>
              <a:buSzTx/>
              <a:buFontTx/>
              <a:buNone/>
              <a:tabLst/>
            </a:pPr>
            <a:r>
              <a:rPr lang="en-GB" sz="800" b="0" i="0" u="none" strike="noStrike">
                <a:solidFill>
                  <a:srgbClr val="000000"/>
                </a:solidFill>
                <a:effectLst/>
                <a:latin typeface="Arial" panose="020B0604020202020204" pitchFamily="34" charset="0"/>
                <a:cs typeface="Arial" panose="020B0604020202020204" pitchFamily="34" charset="0"/>
              </a:rPr>
              <a:t>Delivering a data repository for SBU’s health and care data, linking data from across the organisation, helping to create a full picture of the health of </a:t>
            </a:r>
            <a:r>
              <a:rPr lang="en-GB" sz="800" b="0">
                <a:latin typeface="Arial" panose="020B0604020202020204" pitchFamily="34" charset="0"/>
                <a:cs typeface="Arial" panose="020B0604020202020204" pitchFamily="34" charset="0"/>
              </a:rPr>
              <a:t>patients and the population. This would allow data to be inputted once but used many times. The CDR is key in p</a:t>
            </a:r>
            <a:r>
              <a:rPr lang="en-GB" sz="800" b="0" i="0" u="none" strike="noStrike">
                <a:solidFill>
                  <a:srgbClr val="000000"/>
                </a:solidFill>
                <a:effectLst/>
                <a:latin typeface="Arial" panose="020B0604020202020204" pitchFamily="34" charset="0"/>
                <a:cs typeface="Arial" panose="020B0604020202020204" pitchFamily="34" charset="0"/>
              </a:rPr>
              <a:t>lacing SBU as a key partner of the NDR national programme, shaping and influencing both the development and delivery of the NDR.</a:t>
            </a:r>
            <a:endParaRPr kumimoji="0" lang="en-GB" sz="800" b="0" i="0" u="none" strike="noStrike" kern="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sym typeface="Helvetica Neue Medium"/>
            </a:endParaRPr>
          </a:p>
        </p:txBody>
      </p:sp>
      <p:sp>
        <p:nvSpPr>
          <p:cNvPr id="35" name="Rectangle 34">
            <a:extLst>
              <a:ext uri="{FF2B5EF4-FFF2-40B4-BE49-F238E27FC236}">
                <a16:creationId xmlns:a16="http://schemas.microsoft.com/office/drawing/2014/main" id="{F1180E6E-1C6D-C7D4-E37B-39827E972CF8}"/>
              </a:ext>
            </a:extLst>
          </p:cNvPr>
          <p:cNvSpPr/>
          <p:nvPr/>
        </p:nvSpPr>
        <p:spPr>
          <a:xfrm>
            <a:off x="180474" y="4290849"/>
            <a:ext cx="2876235" cy="232228"/>
          </a:xfrm>
          <a:prstGeom prst="rect">
            <a:avLst/>
          </a:prstGeom>
          <a:solidFill>
            <a:srgbClr val="FFDC5D"/>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ctr">
            <a:noAutofit/>
          </a:bodyPr>
          <a:lstStyle/>
          <a:p>
            <a:pPr marL="0" marR="0" lvl="0" indent="0" algn="ctr" defTabSz="685800" rtl="0" eaLnBrk="1" fontAlgn="auto" latinLnBrk="0" hangingPunct="1">
              <a:lnSpc>
                <a:spcPct val="100000"/>
              </a:lnSpc>
              <a:spcBef>
                <a:spcPts val="0"/>
              </a:spcBef>
              <a:buClrTx/>
              <a:buSzTx/>
              <a:buFontTx/>
              <a:buNone/>
              <a:tabLst/>
              <a:defRPr/>
            </a:pPr>
            <a:r>
              <a:rPr kumimoji="0" lang="en-GB" sz="1050" b="1" i="0" u="none" strike="noStrike" kern="1200" cap="none" spc="0" normalizeH="0" baseline="0" noProof="0">
                <a:ln>
                  <a:noFill/>
                </a:ln>
                <a:solidFill>
                  <a:srgbClr val="1F355E"/>
                </a:solidFill>
                <a:effectLst/>
                <a:uLnTx/>
                <a:uFillTx/>
                <a:latin typeface="Arial Black" panose="020B0A04020102020204" pitchFamily="34" charset="0"/>
                <a:sym typeface="Helvetica Neue"/>
              </a:rPr>
              <a:t>Key Enabling Capabilities</a:t>
            </a:r>
            <a:endParaRPr kumimoji="0" lang="en-GB" sz="800" b="1" i="1" u="none" strike="noStrike" kern="1200" cap="none" spc="0" normalizeH="0" baseline="0" noProof="0">
              <a:ln>
                <a:noFill/>
              </a:ln>
              <a:solidFill>
                <a:srgbClr val="1F355E"/>
              </a:solidFill>
              <a:effectLst/>
              <a:uLnTx/>
              <a:uFillTx/>
              <a:latin typeface="Arial Black" panose="020B0A04020102020204" pitchFamily="34" charset="0"/>
              <a:sym typeface="Helvetica Neue"/>
            </a:endParaRPr>
          </a:p>
        </p:txBody>
      </p:sp>
      <p:sp>
        <p:nvSpPr>
          <p:cNvPr id="37" name="Rectangle: Rounded Corners 36">
            <a:extLst>
              <a:ext uri="{FF2B5EF4-FFF2-40B4-BE49-F238E27FC236}">
                <a16:creationId xmlns:a16="http://schemas.microsoft.com/office/drawing/2014/main" id="{5FEDADA5-E4E3-9877-D7CD-198C07EF23BE}"/>
              </a:ext>
            </a:extLst>
          </p:cNvPr>
          <p:cNvSpPr/>
          <p:nvPr/>
        </p:nvSpPr>
        <p:spPr>
          <a:xfrm>
            <a:off x="348375" y="4665131"/>
            <a:ext cx="853294" cy="232229"/>
          </a:xfrm>
          <a:prstGeom prst="round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Helvetica Neue Medium"/>
              </a:rPr>
              <a:t>Data Governance and Collaboration</a:t>
            </a:r>
          </a:p>
        </p:txBody>
      </p:sp>
      <p:sp>
        <p:nvSpPr>
          <p:cNvPr id="38" name="Rectangle: Rounded Corners 37">
            <a:extLst>
              <a:ext uri="{FF2B5EF4-FFF2-40B4-BE49-F238E27FC236}">
                <a16:creationId xmlns:a16="http://schemas.microsoft.com/office/drawing/2014/main" id="{882EC688-C03F-A1AF-564D-6AD2F844C7EE}"/>
              </a:ext>
            </a:extLst>
          </p:cNvPr>
          <p:cNvSpPr/>
          <p:nvPr/>
        </p:nvSpPr>
        <p:spPr>
          <a:xfrm>
            <a:off x="2184479" y="4665131"/>
            <a:ext cx="853294" cy="232229"/>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Digital leadership</a:t>
            </a:r>
          </a:p>
        </p:txBody>
      </p:sp>
      <p:pic>
        <p:nvPicPr>
          <p:cNvPr id="14" name="Graphic 13" descr="Server with solid fill">
            <a:extLst>
              <a:ext uri="{FF2B5EF4-FFF2-40B4-BE49-F238E27FC236}">
                <a16:creationId xmlns:a16="http://schemas.microsoft.com/office/drawing/2014/main" id="{25B37236-5E3E-F276-F012-6CBC988D837C}"/>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91417" y="593725"/>
            <a:ext cx="352541" cy="352541"/>
          </a:xfrm>
          <a:prstGeom prst="rect">
            <a:avLst/>
          </a:prstGeom>
        </p:spPr>
      </p:pic>
      <p:sp>
        <p:nvSpPr>
          <p:cNvPr id="5" name="Rectangle: Rounded Corners 4">
            <a:extLst>
              <a:ext uri="{FF2B5EF4-FFF2-40B4-BE49-F238E27FC236}">
                <a16:creationId xmlns:a16="http://schemas.microsoft.com/office/drawing/2014/main" id="{E860FDB4-FF3B-A910-40F3-58C70B036725}"/>
              </a:ext>
            </a:extLst>
          </p:cNvPr>
          <p:cNvSpPr/>
          <p:nvPr/>
        </p:nvSpPr>
        <p:spPr>
          <a:xfrm>
            <a:off x="1266427" y="4665131"/>
            <a:ext cx="853294" cy="232229"/>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Training &amp; Support</a:t>
            </a:r>
          </a:p>
        </p:txBody>
      </p:sp>
      <p:sp>
        <p:nvSpPr>
          <p:cNvPr id="17" name="Rectangle 16">
            <a:extLst>
              <a:ext uri="{FF2B5EF4-FFF2-40B4-BE49-F238E27FC236}">
                <a16:creationId xmlns:a16="http://schemas.microsoft.com/office/drawing/2014/main" id="{4A07EE64-B5D9-26C6-7F52-FCDAF2DD6AAD}"/>
              </a:ext>
            </a:extLst>
          </p:cNvPr>
          <p:cNvSpPr/>
          <p:nvPr/>
        </p:nvSpPr>
        <p:spPr>
          <a:xfrm>
            <a:off x="6033454" y="2190536"/>
            <a:ext cx="2757600" cy="1420316"/>
          </a:xfrm>
          <a:prstGeom prst="rect">
            <a:avLst/>
          </a:prstGeom>
          <a:solidFill>
            <a:schemeClr val="accent3">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72000" rIns="36000" bIns="7200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b="1" i="0" u="none" strike="noStrike">
                <a:solidFill>
                  <a:srgbClr val="000000"/>
                </a:solidFill>
                <a:effectLst/>
                <a:latin typeface="Arial" panose="020B0604020202020204" pitchFamily="34" charset="0"/>
                <a:cs typeface="Arial" panose="020B0604020202020204" pitchFamily="34" charset="0"/>
              </a:rPr>
              <a:t>Consistent Data Standard</a:t>
            </a:r>
          </a:p>
          <a:p>
            <a:pPr marL="0" marR="0" indent="0" algn="l" defTabSz="825500" rtl="0" fontAlgn="auto" latinLnBrk="0" hangingPunct="0">
              <a:lnSpc>
                <a:spcPct val="100000"/>
              </a:lnSpc>
              <a:spcBef>
                <a:spcPts val="0"/>
              </a:spcBef>
              <a:spcAft>
                <a:spcPts val="0"/>
              </a:spcAft>
              <a:buClrTx/>
              <a:buSzTx/>
              <a:buFontTx/>
              <a:buNone/>
              <a:tabLst/>
            </a:pPr>
            <a:r>
              <a:rPr lang="en-GB" sz="800" b="0" i="0" u="none" strike="noStrike">
                <a:solidFill>
                  <a:srgbClr val="000000"/>
                </a:solidFill>
                <a:effectLst/>
                <a:latin typeface="Arial" panose="020B0604020202020204" pitchFamily="34" charset="0"/>
                <a:cs typeface="Arial" panose="020B0604020202020204" pitchFamily="34" charset="0"/>
              </a:rPr>
              <a:t>Implementing a consistent data standard across the </a:t>
            </a:r>
            <a:r>
              <a:rPr lang="en-GB" sz="800" b="0">
                <a:latin typeface="Arial" panose="020B0604020202020204" pitchFamily="34" charset="0"/>
                <a:cs typeface="Arial" panose="020B0604020202020204" pitchFamily="34" charset="0"/>
              </a:rPr>
              <a:t>H</a:t>
            </a:r>
            <a:r>
              <a:rPr lang="en-GB" sz="800" b="0" i="0" u="none" strike="noStrike">
                <a:solidFill>
                  <a:srgbClr val="000000"/>
                </a:solidFill>
                <a:effectLst/>
                <a:latin typeface="Arial" panose="020B0604020202020204" pitchFamily="34" charset="0"/>
                <a:cs typeface="Arial" panose="020B0604020202020204" pitchFamily="34" charset="0"/>
              </a:rPr>
              <a:t>ealth </a:t>
            </a:r>
            <a:r>
              <a:rPr lang="en-GB" sz="800" b="0">
                <a:latin typeface="Arial" panose="020B0604020202020204" pitchFamily="34" charset="0"/>
                <a:cs typeface="Arial" panose="020B0604020202020204" pitchFamily="34" charset="0"/>
              </a:rPr>
              <a:t>B</a:t>
            </a:r>
            <a:r>
              <a:rPr lang="en-GB" sz="800" b="0" i="0" u="none" strike="noStrike">
                <a:solidFill>
                  <a:srgbClr val="000000"/>
                </a:solidFill>
                <a:effectLst/>
                <a:latin typeface="Arial" panose="020B0604020202020204" pitchFamily="34" charset="0"/>
                <a:cs typeface="Arial" panose="020B0604020202020204" pitchFamily="34" charset="0"/>
              </a:rPr>
              <a:t>oard to allow easier data sharing between clinical </a:t>
            </a:r>
            <a:r>
              <a:rPr lang="en-GB" sz="800" b="0">
                <a:latin typeface="Arial" panose="020B0604020202020204" pitchFamily="34" charset="0"/>
                <a:cs typeface="Arial" panose="020B0604020202020204" pitchFamily="34" charset="0"/>
              </a:rPr>
              <a:t>systems, programmes and partner organisation </a:t>
            </a:r>
            <a:r>
              <a:rPr lang="en-GB" sz="800" b="0" i="0" u="none" strike="noStrike">
                <a:solidFill>
                  <a:srgbClr val="000000"/>
                </a:solidFill>
                <a:effectLst/>
                <a:latin typeface="Arial" panose="020B0604020202020204" pitchFamily="34" charset="0"/>
                <a:cs typeface="Arial" panose="020B0604020202020204" pitchFamily="34" charset="0"/>
              </a:rPr>
              <a:t>and increase the potential for powerful and insightful analysis. </a:t>
            </a:r>
            <a:r>
              <a:rPr lang="en-GB" sz="800" b="0">
                <a:latin typeface="Arial" panose="020B0604020202020204" pitchFamily="34" charset="0"/>
                <a:cs typeface="Arial" panose="020B0604020202020204" pitchFamily="34" charset="0"/>
              </a:rPr>
              <a:t>A consistent data standard underpins the success of many of the digital strategy solutions including CDR and EPR implementation. </a:t>
            </a:r>
            <a:endParaRPr kumimoji="0" lang="en-GB" sz="800" b="0" i="0" u="none" strike="noStrike" cap="none" spc="0" normalizeH="0" baseline="0">
              <a:ln>
                <a:noFill/>
              </a:ln>
              <a:solidFill>
                <a:schemeClr val="tx1"/>
              </a:solidFill>
              <a:effectLst/>
              <a:uFillTx/>
              <a:latin typeface="Arial" panose="020B0604020202020204" pitchFamily="34" charset="0"/>
              <a:ea typeface="+mn-ea"/>
              <a:cs typeface="Arial" panose="020B0604020202020204" pitchFamily="34" charset="0"/>
              <a:sym typeface="Helvetica Neue Medium"/>
            </a:endParaRPr>
          </a:p>
        </p:txBody>
      </p:sp>
      <p:sp>
        <p:nvSpPr>
          <p:cNvPr id="40" name="Title 1">
            <a:extLst>
              <a:ext uri="{FF2B5EF4-FFF2-40B4-BE49-F238E27FC236}">
                <a16:creationId xmlns:a16="http://schemas.microsoft.com/office/drawing/2014/main" id="{D464D523-1B0F-8A67-BD99-711B9028477C}"/>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pPr marL="0" marR="0" lvl="0" indent="0" algn="l" defTabSz="309563" rtl="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a:ln>
                  <a:noFill/>
                </a:ln>
                <a:solidFill>
                  <a:srgbClr val="1F355E"/>
                </a:solidFill>
                <a:effectLst/>
                <a:uLnTx/>
                <a:uFillTx/>
                <a:latin typeface="Arial Black" panose="020B0A04020102020204" pitchFamily="34" charset="0"/>
                <a:sym typeface="Helvetica Neue Medium"/>
              </a:rPr>
              <a:t>Data &amp; Analytics: Overview</a:t>
            </a:r>
            <a:endParaRPr kumimoji="0" lang="en-GB" sz="2400" b="0" i="0" u="none" strike="noStrike" kern="0" cap="none" spc="0" normalizeH="0" baseline="0" noProof="0">
              <a:ln>
                <a:noFill/>
              </a:ln>
              <a:solidFill>
                <a:srgbClr val="1F355E"/>
              </a:solidFill>
              <a:effectLst/>
              <a:uLnTx/>
              <a:uFillTx/>
              <a:latin typeface="Arial Black" panose="020B0A04020102020204" pitchFamily="34" charset="0"/>
              <a:sym typeface="Helvetica Neue Medium"/>
            </a:endParaRPr>
          </a:p>
        </p:txBody>
      </p:sp>
      <p:sp>
        <p:nvSpPr>
          <p:cNvPr id="2" name="Rectangle 1">
            <a:extLst>
              <a:ext uri="{FF2B5EF4-FFF2-40B4-BE49-F238E27FC236}">
                <a16:creationId xmlns:a16="http://schemas.microsoft.com/office/drawing/2014/main" id="{4E71AC94-6A6A-81A5-46D7-3660831F597F}"/>
              </a:ext>
            </a:extLst>
          </p:cNvPr>
          <p:cNvSpPr/>
          <p:nvPr/>
        </p:nvSpPr>
        <p:spPr>
          <a:xfrm>
            <a:off x="3210623" y="3642923"/>
            <a:ext cx="2757600" cy="1420316"/>
          </a:xfrm>
          <a:prstGeom prst="rect">
            <a:avLst/>
          </a:prstGeom>
          <a:solidFill>
            <a:srgbClr val="FFF3C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72000" rIns="36000" bIns="72000" numCol="1" spcCol="38100" rtlCol="0" anchor="ctr">
            <a:noAutofit/>
          </a:bodyPr>
          <a:lstStyle/>
          <a:p>
            <a:pPr marL="0" marR="0" lvl="0" indent="0" algn="l" defTabSz="309563" rtl="0" eaLnBrk="1" fontAlgn="base"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Cloud Strategy</a:t>
            </a:r>
            <a:endParaRPr lang="en-GB" sz="800" b="0">
              <a:solidFill>
                <a:srgbClr val="1F355E"/>
              </a:solidFill>
              <a:latin typeface="Arial" panose="020B0604020202020204" pitchFamily="34" charset="0"/>
              <a:cs typeface="Arial" panose="020B0604020202020204" pitchFamily="34" charset="0"/>
            </a:endParaRPr>
          </a:p>
          <a:p>
            <a:pPr marL="0" marR="0" lvl="0" indent="0" algn="l" defTabSz="309563" rtl="0" eaLnBrk="1" fontAlgn="base"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Migrating, at pace, to a cloud-first compute and storage solution throughout the entire health board, underpinned by a robust Cloud Strategy</a:t>
            </a:r>
            <a:r>
              <a:rPr lang="en-GB" sz="800" b="0">
                <a:solidFill>
                  <a:srgbClr val="1F355E"/>
                </a:solidFill>
                <a:latin typeface="Arial" panose="020B0604020202020204" pitchFamily="34" charset="0"/>
                <a:cs typeface="Arial" panose="020B0604020202020204" pitchFamily="34" charset="0"/>
              </a:rPr>
              <a:t>, which recognises the needed for some continued on-prem compute and storage for business continuity purposes. Including conducting an infrastructure review with the view of creating the best environment available to deliver data and analytics. Establishing cloud as an underpinning principle in the development and procurement of digital systems. </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6" name="Rectangle 5">
            <a:extLst>
              <a:ext uri="{FF2B5EF4-FFF2-40B4-BE49-F238E27FC236}">
                <a16:creationId xmlns:a16="http://schemas.microsoft.com/office/drawing/2014/main" id="{C33519A2-14DC-88A3-0946-1C82E75EC9B9}"/>
              </a:ext>
            </a:extLst>
          </p:cNvPr>
          <p:cNvSpPr/>
          <p:nvPr/>
        </p:nvSpPr>
        <p:spPr>
          <a:xfrm>
            <a:off x="3210623" y="2181330"/>
            <a:ext cx="2757600" cy="1420316"/>
          </a:xfrm>
          <a:prstGeom prst="rect">
            <a:avLst/>
          </a:prstGeom>
          <a:solidFill>
            <a:srgbClr val="FFF3C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72000" rIns="36000" bIns="7200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b="1" i="0" u="none" strike="noStrike">
                <a:solidFill>
                  <a:srgbClr val="1F355E"/>
                </a:solidFill>
                <a:effectLst/>
                <a:latin typeface="Arial" panose="020B0604020202020204" pitchFamily="34" charset="0"/>
                <a:cs typeface="Arial" panose="020B0604020202020204" pitchFamily="34" charset="0"/>
              </a:rPr>
              <a:t>BI Capability</a:t>
            </a:r>
          </a:p>
          <a:p>
            <a:pPr marL="0" marR="0" indent="0" algn="l" defTabSz="825500" rtl="0" fontAlgn="auto" latinLnBrk="0" hangingPunct="0">
              <a:lnSpc>
                <a:spcPct val="100000"/>
              </a:lnSpc>
              <a:spcBef>
                <a:spcPts val="0"/>
              </a:spcBef>
              <a:spcAft>
                <a:spcPts val="0"/>
              </a:spcAft>
              <a:buClrTx/>
              <a:buSzTx/>
              <a:buFontTx/>
              <a:buNone/>
              <a:tabLst/>
            </a:pPr>
            <a:r>
              <a:rPr lang="en-GB" sz="800" b="0">
                <a:solidFill>
                  <a:srgbClr val="1F355E"/>
                </a:solidFill>
                <a:latin typeface="Arial" panose="020B0604020202020204" pitchFamily="34" charset="0"/>
                <a:cs typeface="Arial" panose="020B0604020202020204" pitchFamily="34" charset="0"/>
              </a:rPr>
              <a:t>Establishing a best-practice Business Intelligence capability. Core to this a centralised resource capable of analysing trends and providing predictive insight into population health management, organisational finance and workforce, and makes best use of the opportunities that AI present for data &amp; analytics. This needs to be coupled with an increase in the digital literacy and adoption of BI capabilities throughout organisation. </a:t>
            </a:r>
            <a:endParaRPr lang="en-GB" sz="800" b="0" i="0" u="none" strike="noStrike">
              <a:solidFill>
                <a:srgbClr val="1F355E"/>
              </a:solidFill>
              <a:effectLst/>
              <a:latin typeface="Arial" panose="020B0604020202020204" pitchFamily="34" charset="0"/>
              <a:cs typeface="Arial" panose="020B0604020202020204" pitchFamily="34" charset="0"/>
            </a:endParaRPr>
          </a:p>
        </p:txBody>
      </p:sp>
      <p:sp>
        <p:nvSpPr>
          <p:cNvPr id="9" name="Rectangle 8">
            <a:extLst>
              <a:ext uri="{FF2B5EF4-FFF2-40B4-BE49-F238E27FC236}">
                <a16:creationId xmlns:a16="http://schemas.microsoft.com/office/drawing/2014/main" id="{79849AE2-6474-9A52-8D6A-8BEA8289C2E0}"/>
              </a:ext>
            </a:extLst>
          </p:cNvPr>
          <p:cNvSpPr/>
          <p:nvPr/>
        </p:nvSpPr>
        <p:spPr>
          <a:xfrm>
            <a:off x="6033454" y="3642923"/>
            <a:ext cx="2757600" cy="1420316"/>
          </a:xfrm>
          <a:prstGeom prst="rect">
            <a:avLst/>
          </a:prstGeom>
          <a:solidFill>
            <a:srgbClr val="FFF3C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72000" rIns="36000" bIns="7200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r>
              <a:rPr lang="en-US" sz="800" b="1" i="0" u="none" strike="noStrike">
                <a:solidFill>
                  <a:srgbClr val="1F355E"/>
                </a:solidFill>
                <a:effectLst/>
                <a:latin typeface="Arial" panose="020B0604020202020204" pitchFamily="34" charset="0"/>
                <a:cs typeface="Arial" panose="020B0604020202020204" pitchFamily="34" charset="0"/>
              </a:rPr>
              <a:t>Care Data Repository</a:t>
            </a:r>
          </a:p>
          <a:p>
            <a:pPr marL="0" marR="0" indent="0" algn="l" defTabSz="825500" rtl="0" fontAlgn="auto" latinLnBrk="0" hangingPunct="0">
              <a:lnSpc>
                <a:spcPct val="100000"/>
              </a:lnSpc>
              <a:spcBef>
                <a:spcPts val="0"/>
              </a:spcBef>
              <a:spcAft>
                <a:spcPts val="0"/>
              </a:spcAft>
              <a:buClrTx/>
              <a:buSzTx/>
              <a:buFontTx/>
              <a:buNone/>
              <a:tabLst/>
            </a:pPr>
            <a:r>
              <a:rPr lang="en-GB" sz="800" b="0" i="0" u="none" strike="noStrike">
                <a:solidFill>
                  <a:srgbClr val="1F355E"/>
                </a:solidFill>
                <a:effectLst/>
                <a:latin typeface="Arial" panose="020B0604020202020204" pitchFamily="34" charset="0"/>
                <a:cs typeface="Arial" panose="020B0604020202020204" pitchFamily="34" charset="0"/>
              </a:rPr>
              <a:t>Delivering a data repository for SBU’s health and care data, linking data from across the organisation, helping to create a full picture of the health of </a:t>
            </a:r>
            <a:r>
              <a:rPr lang="en-GB" sz="800" b="0">
                <a:solidFill>
                  <a:srgbClr val="1F355E"/>
                </a:solidFill>
                <a:latin typeface="Arial" panose="020B0604020202020204" pitchFamily="34" charset="0"/>
                <a:cs typeface="Arial" panose="020B0604020202020204" pitchFamily="34" charset="0"/>
              </a:rPr>
              <a:t>patients and the population. This would allow data to be inputted once but used many times. The CDR is key in p</a:t>
            </a:r>
            <a:r>
              <a:rPr lang="en-GB" sz="800" b="0" i="0" u="none" strike="noStrike">
                <a:solidFill>
                  <a:srgbClr val="1F355E"/>
                </a:solidFill>
                <a:effectLst/>
                <a:latin typeface="Arial" panose="020B0604020202020204" pitchFamily="34" charset="0"/>
                <a:cs typeface="Arial" panose="020B0604020202020204" pitchFamily="34" charset="0"/>
              </a:rPr>
              <a:t>lacing SBU as a key partner of the NDR national programme, shaping and influencing both the development and delivery of the NDR.</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1" name="Rectangle 10">
            <a:extLst>
              <a:ext uri="{FF2B5EF4-FFF2-40B4-BE49-F238E27FC236}">
                <a16:creationId xmlns:a16="http://schemas.microsoft.com/office/drawing/2014/main" id="{0DC1C612-8A8D-6EE9-4780-063D276ACFC3}"/>
              </a:ext>
            </a:extLst>
          </p:cNvPr>
          <p:cNvSpPr/>
          <p:nvPr/>
        </p:nvSpPr>
        <p:spPr>
          <a:xfrm>
            <a:off x="6033454" y="2167907"/>
            <a:ext cx="2757600" cy="1420316"/>
          </a:xfrm>
          <a:prstGeom prst="rect">
            <a:avLst/>
          </a:prstGeom>
          <a:solidFill>
            <a:srgbClr val="FFF3C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72000" rIns="36000" bIns="7200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b="1" i="0" u="none" strike="noStrike">
                <a:solidFill>
                  <a:srgbClr val="1F355E"/>
                </a:solidFill>
                <a:effectLst/>
                <a:latin typeface="Arial" panose="020B0604020202020204" pitchFamily="34" charset="0"/>
                <a:cs typeface="Arial" panose="020B0604020202020204" pitchFamily="34" charset="0"/>
              </a:rPr>
              <a:t>Consistent Data Standard</a:t>
            </a:r>
          </a:p>
          <a:p>
            <a:pPr marL="0" marR="0" indent="0" algn="l" defTabSz="825500" rtl="0" fontAlgn="auto" latinLnBrk="0" hangingPunct="0">
              <a:lnSpc>
                <a:spcPct val="100000"/>
              </a:lnSpc>
              <a:spcBef>
                <a:spcPts val="0"/>
              </a:spcBef>
              <a:spcAft>
                <a:spcPts val="0"/>
              </a:spcAft>
              <a:buClrTx/>
              <a:buSzTx/>
              <a:buFontTx/>
              <a:buNone/>
              <a:tabLst/>
            </a:pPr>
            <a:r>
              <a:rPr lang="en-GB" sz="800" b="0" i="0" u="none" strike="noStrike">
                <a:solidFill>
                  <a:srgbClr val="1F355E"/>
                </a:solidFill>
                <a:effectLst/>
                <a:latin typeface="Arial" panose="020B0604020202020204" pitchFamily="34" charset="0"/>
                <a:cs typeface="Arial" panose="020B0604020202020204" pitchFamily="34" charset="0"/>
              </a:rPr>
              <a:t>Implementing a consistent data standard across the </a:t>
            </a:r>
            <a:r>
              <a:rPr lang="en-GB" sz="800" b="0">
                <a:solidFill>
                  <a:srgbClr val="1F355E"/>
                </a:solidFill>
                <a:latin typeface="Arial" panose="020B0604020202020204" pitchFamily="34" charset="0"/>
                <a:cs typeface="Arial" panose="020B0604020202020204" pitchFamily="34" charset="0"/>
              </a:rPr>
              <a:t>H</a:t>
            </a:r>
            <a:r>
              <a:rPr lang="en-GB" sz="800" b="0" i="0" u="none" strike="noStrike">
                <a:solidFill>
                  <a:srgbClr val="1F355E"/>
                </a:solidFill>
                <a:effectLst/>
                <a:latin typeface="Arial" panose="020B0604020202020204" pitchFamily="34" charset="0"/>
                <a:cs typeface="Arial" panose="020B0604020202020204" pitchFamily="34" charset="0"/>
              </a:rPr>
              <a:t>ealth </a:t>
            </a:r>
            <a:r>
              <a:rPr lang="en-GB" sz="800" b="0">
                <a:solidFill>
                  <a:srgbClr val="1F355E"/>
                </a:solidFill>
                <a:latin typeface="Arial" panose="020B0604020202020204" pitchFamily="34" charset="0"/>
                <a:cs typeface="Arial" panose="020B0604020202020204" pitchFamily="34" charset="0"/>
              </a:rPr>
              <a:t>B</a:t>
            </a:r>
            <a:r>
              <a:rPr lang="en-GB" sz="800" b="0" i="0" u="none" strike="noStrike">
                <a:solidFill>
                  <a:srgbClr val="1F355E"/>
                </a:solidFill>
                <a:effectLst/>
                <a:latin typeface="Arial" panose="020B0604020202020204" pitchFamily="34" charset="0"/>
                <a:cs typeface="Arial" panose="020B0604020202020204" pitchFamily="34" charset="0"/>
              </a:rPr>
              <a:t>oard to allow easier data sharing between clinical </a:t>
            </a:r>
            <a:r>
              <a:rPr lang="en-GB" sz="800" b="0">
                <a:solidFill>
                  <a:srgbClr val="1F355E"/>
                </a:solidFill>
                <a:latin typeface="Arial" panose="020B0604020202020204" pitchFamily="34" charset="0"/>
                <a:cs typeface="Arial" panose="020B0604020202020204" pitchFamily="34" charset="0"/>
              </a:rPr>
              <a:t>systems, programmes and partner organisation </a:t>
            </a:r>
            <a:r>
              <a:rPr lang="en-GB" sz="800" b="0" i="0" u="none" strike="noStrike">
                <a:solidFill>
                  <a:srgbClr val="1F355E"/>
                </a:solidFill>
                <a:effectLst/>
                <a:latin typeface="Arial" panose="020B0604020202020204" pitchFamily="34" charset="0"/>
                <a:cs typeface="Arial" panose="020B0604020202020204" pitchFamily="34" charset="0"/>
              </a:rPr>
              <a:t>and increase the potential for powerful and insightful analysis. </a:t>
            </a:r>
            <a:r>
              <a:rPr lang="en-GB" sz="800" b="0">
                <a:solidFill>
                  <a:srgbClr val="1F355E"/>
                </a:solidFill>
                <a:latin typeface="Arial" panose="020B0604020202020204" pitchFamily="34" charset="0"/>
                <a:cs typeface="Arial" panose="020B0604020202020204" pitchFamily="34" charset="0"/>
              </a:rPr>
              <a:t>A consistent data standard underpins the success of many of the strategy solutions including CDR and EPR implementation. </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grpSp>
        <p:nvGrpSpPr>
          <p:cNvPr id="43" name="Group 42">
            <a:extLst>
              <a:ext uri="{FF2B5EF4-FFF2-40B4-BE49-F238E27FC236}">
                <a16:creationId xmlns:a16="http://schemas.microsoft.com/office/drawing/2014/main" id="{2CE0B3CA-4EEA-675C-3A84-9A350DF37F50}"/>
              </a:ext>
            </a:extLst>
          </p:cNvPr>
          <p:cNvGrpSpPr/>
          <p:nvPr/>
        </p:nvGrpSpPr>
        <p:grpSpPr>
          <a:xfrm>
            <a:off x="-1" y="0"/>
            <a:ext cx="9143998" cy="165595"/>
            <a:chOff x="374266" y="2474302"/>
            <a:chExt cx="13719657" cy="820603"/>
          </a:xfrm>
        </p:grpSpPr>
        <p:sp>
          <p:nvSpPr>
            <p:cNvPr id="15" name="Arrow: Pentagon 14">
              <a:extLst>
                <a:ext uri="{FF2B5EF4-FFF2-40B4-BE49-F238E27FC236}">
                  <a16:creationId xmlns:a16="http://schemas.microsoft.com/office/drawing/2014/main" id="{9EEECAE4-ED55-DABB-FAB5-F6512DA9F3B8}"/>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Contents</a:t>
              </a:r>
            </a:p>
          </p:txBody>
        </p:sp>
        <p:sp>
          <p:nvSpPr>
            <p:cNvPr id="16" name="Arrow: Chevron 15">
              <a:extLst>
                <a:ext uri="{FF2B5EF4-FFF2-40B4-BE49-F238E27FC236}">
                  <a16:creationId xmlns:a16="http://schemas.microsoft.com/office/drawing/2014/main" id="{3301044A-7F80-DCA5-8412-9C48278E2E05}"/>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Exec Summary</a:t>
              </a:r>
            </a:p>
          </p:txBody>
        </p:sp>
        <p:sp>
          <p:nvSpPr>
            <p:cNvPr id="34" name="Arrow: Chevron 33">
              <a:extLst>
                <a:ext uri="{FF2B5EF4-FFF2-40B4-BE49-F238E27FC236}">
                  <a16:creationId xmlns:a16="http://schemas.microsoft.com/office/drawing/2014/main" id="{36132F93-13BB-4A30-BC51-430A20FF78D9}"/>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Context</a:t>
              </a:r>
            </a:p>
          </p:txBody>
        </p:sp>
        <p:sp>
          <p:nvSpPr>
            <p:cNvPr id="39" name="Arrow: Chevron 38">
              <a:extLst>
                <a:ext uri="{FF2B5EF4-FFF2-40B4-BE49-F238E27FC236}">
                  <a16:creationId xmlns:a16="http://schemas.microsoft.com/office/drawing/2014/main" id="{24B6D03A-CD9C-F046-EE1F-B70F994C8D69}"/>
                </a:ext>
              </a:extLst>
            </p:cNvPr>
            <p:cNvSpPr/>
            <p:nvPr/>
          </p:nvSpPr>
          <p:spPr>
            <a:xfrm>
              <a:off x="7090464"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Vision</a:t>
              </a:r>
            </a:p>
          </p:txBody>
        </p:sp>
        <p:sp>
          <p:nvSpPr>
            <p:cNvPr id="41" name="Arrow: Chevron 40">
              <a:extLst>
                <a:ext uri="{FF2B5EF4-FFF2-40B4-BE49-F238E27FC236}">
                  <a16:creationId xmlns:a16="http://schemas.microsoft.com/office/drawing/2014/main" id="{F06AB5BF-0DE1-E37F-ACA7-070D45899654}"/>
                </a:ext>
              </a:extLst>
            </p:cNvPr>
            <p:cNvSpPr/>
            <p:nvPr/>
          </p:nvSpPr>
          <p:spPr>
            <a:xfrm>
              <a:off x="9329198" y="2474302"/>
              <a:ext cx="2487481" cy="820603"/>
            </a:xfrm>
            <a:prstGeom prst="chevron">
              <a:avLst/>
            </a:prstGeom>
            <a:solidFill>
              <a:srgbClr val="FFC000"/>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The Digital Enablers</a:t>
              </a:r>
            </a:p>
          </p:txBody>
        </p:sp>
        <p:sp>
          <p:nvSpPr>
            <p:cNvPr id="42" name="Arrow: Chevron 41">
              <a:extLst>
                <a:ext uri="{FF2B5EF4-FFF2-40B4-BE49-F238E27FC236}">
                  <a16:creationId xmlns:a16="http://schemas.microsoft.com/office/drawing/2014/main" id="{A8901010-09BF-F7EF-FA33-6DDC8BDE22F4}"/>
                </a:ext>
              </a:extLst>
            </p:cNvPr>
            <p:cNvSpPr/>
            <p:nvPr/>
          </p:nvSpPr>
          <p:spPr>
            <a:xfrm>
              <a:off x="11606442"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p>
          </p:txBody>
        </p:sp>
      </p:grpSp>
    </p:spTree>
    <p:extLst>
      <p:ext uri="{BB962C8B-B14F-4D97-AF65-F5344CB8AC3E}">
        <p14:creationId xmlns:p14="http://schemas.microsoft.com/office/powerpoint/2010/main" val="62818626"/>
      </p:ext>
    </p:extLst>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01B657-040E-2533-1E26-55F47BCEDFB0}"/>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B23DEE43-58EF-B934-B9F6-6895041BA04F}"/>
              </a:ext>
            </a:extLst>
          </p:cNvPr>
          <p:cNvSpPr/>
          <p:nvPr/>
        </p:nvSpPr>
        <p:spPr>
          <a:xfrm>
            <a:off x="-1" y="4523077"/>
            <a:ext cx="9144001" cy="627556"/>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36" name="Rectangle 35">
            <a:extLst>
              <a:ext uri="{FF2B5EF4-FFF2-40B4-BE49-F238E27FC236}">
                <a16:creationId xmlns:a16="http://schemas.microsoft.com/office/drawing/2014/main" id="{21677B70-05AE-8D1B-A583-D10ADCE091FD}"/>
              </a:ext>
            </a:extLst>
          </p:cNvPr>
          <p:cNvSpPr/>
          <p:nvPr/>
        </p:nvSpPr>
        <p:spPr>
          <a:xfrm>
            <a:off x="180474" y="4291554"/>
            <a:ext cx="2876235" cy="806129"/>
          </a:xfrm>
          <a:prstGeom prst="rect">
            <a:avLst/>
          </a:prstGeom>
          <a:solidFill>
            <a:schemeClr val="tx2">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t">
            <a:noAutofit/>
          </a:bodyPr>
          <a:lstStyle/>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0" i="1" u="none" strike="noStrike" kern="1200" cap="none" spc="0" normalizeH="0" baseline="0" noProof="0">
              <a:ln>
                <a:noFill/>
              </a:ln>
              <a:solidFill>
                <a:prstClr val="black"/>
              </a:solidFill>
              <a:effectLst/>
              <a:uLnTx/>
              <a:uFillTx/>
              <a:latin typeface="Helvetica Neue Medium"/>
              <a:sym typeface="Helvetica Neue"/>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000000"/>
                </a:solidFill>
                <a:effectLst/>
                <a:uLnTx/>
                <a:uFillTx/>
                <a:latin typeface="helvetica neue medium"/>
                <a:sym typeface="Helvetica Neue"/>
              </a:rPr>
              <a:t> </a:t>
            </a:r>
            <a:endParaRPr kumimoji="0" lang="en-GB" sz="800" b="0" i="0" u="none" strike="noStrike" kern="0" cap="none" spc="0" normalizeH="0" baseline="0" noProof="0">
              <a:ln>
                <a:noFill/>
              </a:ln>
              <a:solidFill>
                <a:srgbClr val="000000"/>
              </a:solidFill>
              <a:effectLst/>
              <a:uLnTx/>
              <a:uFillTx/>
              <a:latin typeface="Helvetica Neue Medium"/>
              <a:sym typeface="Helvetica Neue"/>
            </a:endParaRP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a:ln>
                <a:noFill/>
              </a:ln>
              <a:solidFill>
                <a:prstClr val="black"/>
              </a:solidFill>
              <a:effectLst/>
              <a:uLnTx/>
              <a:uFillTx/>
              <a:latin typeface="Helvetica Neue Medium"/>
              <a:sym typeface="Helvetica Neue"/>
            </a:endParaRP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a:ln>
                <a:noFill/>
              </a:ln>
              <a:solidFill>
                <a:prstClr val="black"/>
              </a:solidFill>
              <a:effectLst/>
              <a:uLnTx/>
              <a:uFillTx/>
              <a:latin typeface="Helvetica Neue Medium"/>
              <a:sym typeface="Helvetica Neue"/>
            </a:endParaRP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a:ln>
                <a:noFill/>
              </a:ln>
              <a:solidFill>
                <a:prstClr val="black"/>
              </a:solidFill>
              <a:effectLst/>
              <a:uLnTx/>
              <a:uFillTx/>
              <a:latin typeface="Helvetica Neue Medium"/>
              <a:sym typeface="Helvetica Neue"/>
            </a:endParaRPr>
          </a:p>
        </p:txBody>
      </p:sp>
      <p:sp>
        <p:nvSpPr>
          <p:cNvPr id="3" name="Rectangle 2">
            <a:extLst>
              <a:ext uri="{FF2B5EF4-FFF2-40B4-BE49-F238E27FC236}">
                <a16:creationId xmlns:a16="http://schemas.microsoft.com/office/drawing/2014/main" id="{9DF6AC88-B1CA-847E-2094-9CD04B496884}"/>
              </a:ext>
            </a:extLst>
          </p:cNvPr>
          <p:cNvSpPr/>
          <p:nvPr/>
        </p:nvSpPr>
        <p:spPr>
          <a:xfrm>
            <a:off x="180474" y="771873"/>
            <a:ext cx="2876235" cy="3454211"/>
          </a:xfrm>
          <a:prstGeom prst="rect">
            <a:avLst/>
          </a:prstGeom>
          <a:solidFill>
            <a:schemeClr val="tx2">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t">
            <a:noAutofit/>
          </a:bodyPr>
          <a:lstStyle/>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0" i="1"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a:p>
            <a:pPr algn="l" defTabSz="685800" hangingPunct="1">
              <a:spcAft>
                <a:spcPts val="450"/>
              </a:spcAft>
            </a:pPr>
            <a:r>
              <a:rPr lang="en-US" sz="800" i="1">
                <a:solidFill>
                  <a:srgbClr val="1F355E"/>
                </a:solidFill>
                <a:latin typeface="Arial" panose="020B0604020202020204" pitchFamily="34" charset="0"/>
                <a:cs typeface="Arial" panose="020B0604020202020204" pitchFamily="34" charset="0"/>
              </a:rPr>
              <a:t>Empower our patients to make informed and meaningful choices about their health and care, while simultaneously empowering </a:t>
            </a:r>
            <a:r>
              <a:rPr lang="en-GB" sz="800" i="1" kern="1200">
                <a:solidFill>
                  <a:srgbClr val="1F355E"/>
                </a:solidFill>
                <a:latin typeface="Arial" panose="020B0604020202020204" pitchFamily="34" charset="0"/>
                <a:cs typeface="Arial" panose="020B0604020202020204" pitchFamily="34" charset="0"/>
              </a:rPr>
              <a:t>our staff to work more efficiently, safely and effectively for our patients.</a:t>
            </a: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a:p>
            <a:pPr marL="171450" indent="-171450" algn="l" defTabSz="685800" hangingPunct="1">
              <a:buFont typeface="Arial" panose="020B0604020202020204" pitchFamily="34" charset="0"/>
              <a:buChar char="•"/>
            </a:pPr>
            <a:r>
              <a:rPr lang="en-GB" sz="800" kern="1200">
                <a:solidFill>
                  <a:srgbClr val="1F355E"/>
                </a:solidFill>
                <a:latin typeface="Arial" panose="020B0604020202020204" pitchFamily="34" charset="0"/>
                <a:cs typeface="Arial" panose="020B0604020202020204" pitchFamily="34" charset="0"/>
              </a:rPr>
              <a:t>Patients lack support to manage their own health</a:t>
            </a:r>
          </a:p>
          <a:p>
            <a:pPr marL="171450" indent="-171450" algn="l" defTabSz="685800" hangingPunct="1">
              <a:buFont typeface="Arial" panose="020B0604020202020204" pitchFamily="34" charset="0"/>
              <a:buChar char="•"/>
            </a:pPr>
            <a:r>
              <a:rPr lang="en-GB" sz="800" kern="1200">
                <a:solidFill>
                  <a:srgbClr val="1F355E"/>
                </a:solidFill>
                <a:latin typeface="Arial" panose="020B0604020202020204" pitchFamily="34" charset="0"/>
                <a:cs typeface="Arial" panose="020B0604020202020204" pitchFamily="34" charset="0"/>
              </a:rPr>
              <a:t>High volume of systems is challenging for users and hinders ability of our clinicians to get a single view of an individual patient</a:t>
            </a:r>
          </a:p>
          <a:p>
            <a:pPr marL="171450" indent="-171450" algn="l" defTabSz="685800" hangingPunct="1">
              <a:buFont typeface="Arial" panose="020B0604020202020204" pitchFamily="34" charset="0"/>
              <a:buChar char="•"/>
            </a:pPr>
            <a:r>
              <a:rPr lang="en-GB" sz="800">
                <a:solidFill>
                  <a:srgbClr val="1F355E"/>
                </a:solidFill>
                <a:latin typeface="Arial" panose="020B0604020202020204" pitchFamily="34" charset="0"/>
                <a:cs typeface="Arial" panose="020B0604020202020204" pitchFamily="34" charset="0"/>
              </a:rPr>
              <a:t>Some clinical services l</a:t>
            </a:r>
            <a:r>
              <a:rPr lang="en-GB" sz="800" u="none" strike="noStrike">
                <a:solidFill>
                  <a:srgbClr val="1F355E"/>
                </a:solidFill>
                <a:effectLst/>
                <a:latin typeface="Arial" panose="020B0604020202020204" pitchFamily="34" charset="0"/>
                <a:cs typeface="Arial" panose="020B0604020202020204" pitchFamily="34" charset="0"/>
              </a:rPr>
              <a:t>ack </a:t>
            </a:r>
            <a:r>
              <a:rPr lang="en-GB" sz="800">
                <a:solidFill>
                  <a:srgbClr val="1F355E"/>
                </a:solidFill>
                <a:latin typeface="Arial" panose="020B0604020202020204" pitchFamily="34" charset="0"/>
                <a:cs typeface="Arial" panose="020B0604020202020204" pitchFamily="34" charset="0"/>
              </a:rPr>
              <a:t>a </a:t>
            </a:r>
            <a:r>
              <a:rPr lang="en-GB" sz="800" u="none" strike="noStrike">
                <a:solidFill>
                  <a:srgbClr val="1F355E"/>
                </a:solidFill>
                <a:effectLst/>
                <a:latin typeface="Arial" panose="020B0604020202020204" pitchFamily="34" charset="0"/>
                <a:cs typeface="Arial" panose="020B0604020202020204" pitchFamily="34" charset="0"/>
              </a:rPr>
              <a:t>consistent clinical record and have continued reliance on paper-based systems</a:t>
            </a:r>
          </a:p>
          <a:p>
            <a:pPr marL="171450" indent="-171450" algn="l" defTabSz="685800" hangingPunct="1">
              <a:buFont typeface="Arial" panose="020B0604020202020204" pitchFamily="34" charset="0"/>
              <a:buChar char="•"/>
            </a:pPr>
            <a:r>
              <a:rPr lang="en-GB" sz="800" kern="1200">
                <a:solidFill>
                  <a:srgbClr val="1F355E"/>
                </a:solidFill>
                <a:latin typeface="Arial" panose="020B0604020202020204" pitchFamily="34" charset="0"/>
                <a:cs typeface="Arial" panose="020B0604020202020204" pitchFamily="34" charset="0"/>
              </a:rPr>
              <a:t>Existing systems are not consistently intuitive and don’t meet all the needs of our clinicians </a:t>
            </a: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p:txBody>
      </p:sp>
      <p:sp>
        <p:nvSpPr>
          <p:cNvPr id="19" name="Arrow: Pentagon 18">
            <a:extLst>
              <a:ext uri="{FF2B5EF4-FFF2-40B4-BE49-F238E27FC236}">
                <a16:creationId xmlns:a16="http://schemas.microsoft.com/office/drawing/2014/main" id="{B648F585-0A7B-906B-0529-659D3BFA4212}"/>
              </a:ext>
            </a:extLst>
          </p:cNvPr>
          <p:cNvSpPr/>
          <p:nvPr/>
        </p:nvSpPr>
        <p:spPr>
          <a:xfrm>
            <a:off x="180474" y="587216"/>
            <a:ext cx="2948944" cy="369313"/>
          </a:xfrm>
          <a:prstGeom prst="homePlate">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1200" b="1" i="0" u="none" strike="noStrike" kern="0" cap="none" spc="0" normalizeH="0" baseline="0" noProof="0">
                <a:ln>
                  <a:noFill/>
                </a:ln>
                <a:solidFill>
                  <a:srgbClr val="1F355E"/>
                </a:solidFill>
                <a:effectLst/>
                <a:uLnTx/>
                <a:uFillTx/>
                <a:latin typeface="Arial Black" panose="020B0A04020102020204" pitchFamily="34" charset="0"/>
                <a:ea typeface="+mn-ea"/>
                <a:cs typeface="Arial" panose="020B0604020202020204" pitchFamily="34" charset="0"/>
                <a:sym typeface="Helvetica Neue Medium"/>
              </a:rPr>
              <a:t>Technology &amp; Digital</a:t>
            </a:r>
          </a:p>
        </p:txBody>
      </p:sp>
      <p:sp>
        <p:nvSpPr>
          <p:cNvPr id="23" name="Rectangle 22">
            <a:extLst>
              <a:ext uri="{FF2B5EF4-FFF2-40B4-BE49-F238E27FC236}">
                <a16:creationId xmlns:a16="http://schemas.microsoft.com/office/drawing/2014/main" id="{8915B1DC-2FC6-6C5F-B58A-0C3EFCA39C6B}"/>
              </a:ext>
            </a:extLst>
          </p:cNvPr>
          <p:cNvSpPr/>
          <p:nvPr/>
        </p:nvSpPr>
        <p:spPr>
          <a:xfrm>
            <a:off x="427271" y="3220239"/>
            <a:ext cx="2550541" cy="995538"/>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t">
            <a:noAutofit/>
          </a:bodyPr>
          <a:lstStyle/>
          <a:p>
            <a:pPr marL="171450" indent="-171450" algn="l" defTabSz="685800" hangingPunct="1">
              <a:buFont typeface="Arial" panose="020B0604020202020204" pitchFamily="34" charset="0"/>
              <a:buChar char="•"/>
            </a:pPr>
            <a:r>
              <a:rPr lang="en-GB" sz="800" b="0" dirty="0">
                <a:solidFill>
                  <a:srgbClr val="1F355E"/>
                </a:solidFill>
                <a:latin typeface="Arial" panose="020B0604020202020204" pitchFamily="34" charset="0"/>
                <a:cs typeface="Arial" panose="020B0604020202020204" pitchFamily="34" charset="0"/>
              </a:rPr>
              <a:t>P</a:t>
            </a:r>
            <a:r>
              <a:rPr lang="en-GB" sz="800" b="0" i="0" u="none" strike="noStrike" dirty="0">
                <a:solidFill>
                  <a:srgbClr val="1F355E"/>
                </a:solidFill>
                <a:effectLst/>
                <a:latin typeface="Arial" panose="020B0604020202020204" pitchFamily="34" charset="0"/>
                <a:cs typeface="Arial" panose="020B0604020202020204" pitchFamily="34" charset="0"/>
              </a:rPr>
              <a:t>atients are empowered to engage and manage their own care and well-being</a:t>
            </a:r>
          </a:p>
          <a:p>
            <a:pPr marL="171450" indent="-171450" algn="l" defTabSz="685800" hangingPunct="1">
              <a:buFont typeface="Arial" panose="020B0604020202020204" pitchFamily="34" charset="0"/>
              <a:buChar char="•"/>
            </a:pPr>
            <a:r>
              <a:rPr lang="en-GB" sz="800" b="0" i="0" u="none" strike="noStrike" dirty="0">
                <a:solidFill>
                  <a:srgbClr val="1F355E"/>
                </a:solidFill>
                <a:effectLst/>
                <a:latin typeface="Arial" panose="020B0604020202020204" pitchFamily="34" charset="0"/>
                <a:cs typeface="Arial" panose="020B0604020202020204" pitchFamily="34" charset="0"/>
              </a:rPr>
              <a:t>Patients receive care that is personalised to them and informed by their entire clinical background</a:t>
            </a:r>
          </a:p>
          <a:p>
            <a:pPr marL="171450" indent="-171450" algn="l" defTabSz="685800" hangingPunct="1">
              <a:buFont typeface="Arial" panose="020B0604020202020204" pitchFamily="34" charset="0"/>
              <a:buChar char="•"/>
            </a:pPr>
            <a:r>
              <a:rPr lang="en-GB" sz="800" b="0" i="0" u="none" strike="noStrike" dirty="0">
                <a:solidFill>
                  <a:srgbClr val="1F355E"/>
                </a:solidFill>
                <a:effectLst/>
                <a:latin typeface="Arial" panose="020B0604020202020204" pitchFamily="34" charset="0"/>
                <a:cs typeface="Arial" panose="020B0604020202020204" pitchFamily="34" charset="0"/>
              </a:rPr>
              <a:t>Clinicians access a minimal number of clinical systems, and can easily view and find all the relevant information</a:t>
            </a:r>
          </a:p>
          <a:p>
            <a:pPr marL="128588" marR="0" lvl="0" indent="-128588"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800" b="0" i="0" u="none" strike="noStrike" kern="1200" cap="none" spc="0" normalizeH="0" baseline="0" noProof="0" dirty="0">
              <a:ln>
                <a:noFill/>
              </a:ln>
              <a:solidFill>
                <a:srgbClr val="1F355E"/>
              </a:solidFill>
              <a:effectLst/>
              <a:uLnTx/>
              <a:uFillTx/>
              <a:latin typeface="Arial" panose="020B0604020202020204" pitchFamily="34" charset="0"/>
              <a:ea typeface="+mn-lt"/>
              <a:cs typeface="Arial" panose="020B0604020202020204" pitchFamily="34" charset="0"/>
              <a:sym typeface="Helvetica Neue"/>
            </a:endParaRPr>
          </a:p>
          <a:p>
            <a:pPr marL="128588" marR="0" lvl="0" indent="-128588" algn="l" defTabSz="685800" rtl="0" eaLnBrk="1" fontAlgn="auto" latinLnBrk="0" hangingPunct="1">
              <a:lnSpc>
                <a:spcPct val="100000"/>
              </a:lnSpc>
              <a:spcBef>
                <a:spcPts val="0"/>
              </a:spcBef>
              <a:spcAft>
                <a:spcPts val="450"/>
              </a:spcAft>
              <a:buClrTx/>
              <a:buSzTx/>
              <a:buFont typeface="Arial" panose="020B0604020202020204" pitchFamily="34" charset="0"/>
              <a:buChar char="•"/>
              <a:tabLst/>
              <a:defRPr/>
            </a:pPr>
            <a:endParaRPr kumimoji="0" lang="en-GB" sz="800" b="0" i="0" u="none" strike="noStrike" kern="1200" cap="none" spc="0" normalizeH="0" baseline="0" noProof="0" dirty="0">
              <a:ln>
                <a:noFill/>
              </a:ln>
              <a:solidFill>
                <a:srgbClr val="1F355E"/>
              </a:solidFill>
              <a:effectLst/>
              <a:uLnTx/>
              <a:uFillTx/>
              <a:latin typeface="Arial" panose="020B0604020202020204" pitchFamily="34" charset="0"/>
              <a:ea typeface="+mn-lt"/>
              <a:cs typeface="Arial" panose="020B0604020202020204" pitchFamily="34" charset="0"/>
              <a:sym typeface="Helvetica Neue"/>
            </a:endParaRPr>
          </a:p>
          <a:p>
            <a:pPr marL="128588" marR="0" lvl="0" indent="-128588" algn="l" defTabSz="685800" rtl="0" eaLnBrk="1" fontAlgn="auto" latinLnBrk="0" hangingPunct="1">
              <a:lnSpc>
                <a:spcPct val="100000"/>
              </a:lnSpc>
              <a:spcBef>
                <a:spcPts val="0"/>
              </a:spcBef>
              <a:spcAft>
                <a:spcPts val="450"/>
              </a:spcAft>
              <a:buClrTx/>
              <a:buSzTx/>
              <a:buFont typeface="Arial" panose="020B0604020202020204" pitchFamily="34" charset="0"/>
              <a:buChar char="•"/>
              <a:tabLst/>
              <a:defRPr/>
            </a:pPr>
            <a:endParaRPr kumimoji="0" lang="en-GB" sz="800" b="0" i="0" u="none" strike="noStrike" kern="1200" cap="none" spc="0" normalizeH="0" baseline="0" noProof="0" dirty="0">
              <a:ln>
                <a:noFill/>
              </a:ln>
              <a:solidFill>
                <a:srgbClr val="1F355E"/>
              </a:solidFill>
              <a:effectLst/>
              <a:uLnTx/>
              <a:uFillTx/>
              <a:latin typeface="Arial" panose="020B0604020202020204" pitchFamily="34" charset="0"/>
              <a:cs typeface="Arial" panose="020B0604020202020204" pitchFamily="34" charset="0"/>
              <a:sym typeface="Helvetica Neue"/>
            </a:endParaRPr>
          </a:p>
          <a:p>
            <a:pPr marL="128588" marR="0" lvl="0" indent="-128588" algn="l" defTabSz="685800" rtl="0" eaLnBrk="1" fontAlgn="auto" latinLnBrk="0" hangingPunct="1">
              <a:lnSpc>
                <a:spcPct val="100000"/>
              </a:lnSpc>
              <a:spcBef>
                <a:spcPts val="0"/>
              </a:spcBef>
              <a:spcAft>
                <a:spcPts val="450"/>
              </a:spcAft>
              <a:buClrTx/>
              <a:buSzTx/>
              <a:buFont typeface="Arial" panose="020B0604020202020204" pitchFamily="34" charset="0"/>
              <a:buChar char="•"/>
              <a:tabLst/>
              <a:defRPr/>
            </a:pPr>
            <a:endParaRPr kumimoji="0" lang="en-GB" sz="800" b="0" i="0" u="none" strike="noStrike" kern="1200" cap="none" spc="0" normalizeH="0" baseline="0" noProof="0" dirty="0">
              <a:ln>
                <a:noFill/>
              </a:ln>
              <a:solidFill>
                <a:srgbClr val="1F355E"/>
              </a:solidFill>
              <a:effectLst/>
              <a:uLnTx/>
              <a:uFillTx/>
              <a:latin typeface="Arial" panose="020B0604020202020204" pitchFamily="34" charset="0"/>
              <a:ea typeface="+mn-lt"/>
              <a:cs typeface="Arial" panose="020B0604020202020204" pitchFamily="34" charset="0"/>
              <a:sym typeface="Helvetica Neue"/>
            </a:endParaRPr>
          </a:p>
          <a:p>
            <a:pPr marL="128588" marR="0" lvl="0" indent="-128588" algn="l" defTabSz="685800" rtl="0" eaLnBrk="1" fontAlgn="auto" latinLnBrk="0" hangingPunct="1">
              <a:lnSpc>
                <a:spcPct val="100000"/>
              </a:lnSpc>
              <a:spcBef>
                <a:spcPts val="0"/>
              </a:spcBef>
              <a:spcAft>
                <a:spcPts val="450"/>
              </a:spcAft>
              <a:buClrTx/>
              <a:buSzTx/>
              <a:buFont typeface="Arial" panose="020B0604020202020204" pitchFamily="34" charset="0"/>
              <a:buChar char="•"/>
              <a:tabLst/>
              <a:defRPr/>
            </a:pPr>
            <a:endParaRPr kumimoji="0" lang="en-GB" sz="800" b="0" i="0" u="none" strike="noStrike" kern="1200" cap="none" spc="0" normalizeH="0" baseline="0" noProof="0" dirty="0">
              <a:ln>
                <a:noFill/>
              </a:ln>
              <a:solidFill>
                <a:srgbClr val="1F355E"/>
              </a:solidFill>
              <a:effectLst/>
              <a:uLnTx/>
              <a:uFillTx/>
              <a:latin typeface="Arial" panose="020B0604020202020204" pitchFamily="34" charset="0"/>
              <a:ea typeface="+mn-lt"/>
              <a:cs typeface="Arial" panose="020B0604020202020204" pitchFamily="34" charset="0"/>
              <a:sym typeface="Helvetica Neue"/>
            </a:endParaRPr>
          </a:p>
        </p:txBody>
      </p:sp>
      <p:sp>
        <p:nvSpPr>
          <p:cNvPr id="25" name="Rectangle 24">
            <a:extLst>
              <a:ext uri="{FF2B5EF4-FFF2-40B4-BE49-F238E27FC236}">
                <a16:creationId xmlns:a16="http://schemas.microsoft.com/office/drawing/2014/main" id="{E61EA6B6-C2F6-1D45-C1BE-D3027B2E16D6}"/>
              </a:ext>
            </a:extLst>
          </p:cNvPr>
          <p:cNvSpPr/>
          <p:nvPr/>
        </p:nvSpPr>
        <p:spPr>
          <a:xfrm>
            <a:off x="3205242" y="1955842"/>
            <a:ext cx="5559759" cy="180000"/>
          </a:xfrm>
          <a:prstGeom prst="rect">
            <a:avLst/>
          </a:prstGeom>
          <a:solidFill>
            <a:schemeClr val="accent1">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ctr">
            <a:noAutofit/>
          </a:bodyPr>
          <a:lstStyle/>
          <a:p>
            <a:pPr marL="0" marR="0" lvl="0" indent="0" algn="ctr" defTabSz="685800" rtl="0" eaLnBrk="1" fontAlgn="auto" latinLnBrk="0" hangingPunct="1">
              <a:lnSpc>
                <a:spcPct val="100000"/>
              </a:lnSpc>
              <a:spcBef>
                <a:spcPts val="0"/>
              </a:spcBef>
              <a:buClrTx/>
              <a:buSzTx/>
              <a:buFontTx/>
              <a:buNone/>
              <a:tabLst/>
              <a:defRPr/>
            </a:pPr>
            <a:r>
              <a:rPr kumimoji="0" lang="en-GB" sz="1050" b="1" i="0" u="none" strike="noStrike" kern="1200" cap="none" spc="0" normalizeH="0" baseline="0" noProof="0">
                <a:ln>
                  <a:noFill/>
                </a:ln>
                <a:solidFill>
                  <a:prstClr val="white"/>
                </a:solidFill>
                <a:effectLst/>
                <a:uLnTx/>
                <a:uFillTx/>
                <a:latin typeface="Helvetica Neue Medium"/>
                <a:sym typeface="Helvetica Neue"/>
              </a:rPr>
              <a:t>Solutions</a:t>
            </a:r>
            <a:endParaRPr kumimoji="0" lang="en-GB" sz="800" b="1" i="1" u="none" strike="noStrike" kern="1200" cap="none" spc="0" normalizeH="0" baseline="0" noProof="0">
              <a:ln>
                <a:noFill/>
              </a:ln>
              <a:solidFill>
                <a:prstClr val="white"/>
              </a:solidFill>
              <a:effectLst/>
              <a:uLnTx/>
              <a:uFillTx/>
              <a:latin typeface="Helvetica Neue Medium"/>
              <a:sym typeface="Helvetica Neue"/>
            </a:endParaRPr>
          </a:p>
        </p:txBody>
      </p:sp>
      <p:sp>
        <p:nvSpPr>
          <p:cNvPr id="24" name="Rectangle 23">
            <a:extLst>
              <a:ext uri="{FF2B5EF4-FFF2-40B4-BE49-F238E27FC236}">
                <a16:creationId xmlns:a16="http://schemas.microsoft.com/office/drawing/2014/main" id="{C0419A43-B69E-04CE-25B1-3D4D8FC65D75}"/>
              </a:ext>
            </a:extLst>
          </p:cNvPr>
          <p:cNvSpPr/>
          <p:nvPr/>
        </p:nvSpPr>
        <p:spPr>
          <a:xfrm>
            <a:off x="3205243" y="587216"/>
            <a:ext cx="5559759" cy="180000"/>
          </a:xfrm>
          <a:prstGeom prst="rect">
            <a:avLst/>
          </a:prstGeom>
          <a:solidFill>
            <a:schemeClr val="accent1">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ctr">
            <a:noAutofit/>
          </a:bodyPr>
          <a:lstStyle/>
          <a:p>
            <a:pPr marL="0" marR="0" lvl="0" indent="0" algn="ctr" defTabSz="685800" rtl="0" eaLnBrk="1" fontAlgn="auto" latinLnBrk="0" hangingPunct="1">
              <a:lnSpc>
                <a:spcPct val="100000"/>
              </a:lnSpc>
              <a:spcBef>
                <a:spcPts val="0"/>
              </a:spcBef>
              <a:buClrTx/>
              <a:buSzTx/>
              <a:buFontTx/>
              <a:buNone/>
              <a:tabLst/>
              <a:defRPr/>
            </a:pPr>
            <a:r>
              <a:rPr kumimoji="0" lang="en-GB" sz="1050" b="1" i="0" u="none" strike="noStrike" kern="1200" cap="none" spc="0" normalizeH="0" baseline="0" noProof="0">
                <a:ln>
                  <a:noFill/>
                </a:ln>
                <a:solidFill>
                  <a:prstClr val="white"/>
                </a:solidFill>
                <a:effectLst/>
                <a:uLnTx/>
                <a:uFillTx/>
                <a:latin typeface="Helvetica Neue Medium"/>
                <a:sym typeface="Helvetica Neue"/>
              </a:rPr>
              <a:t>Priorities</a:t>
            </a:r>
            <a:endParaRPr kumimoji="0" lang="en-GB" sz="800" b="1" i="1" u="none" strike="noStrike" kern="1200" cap="none" spc="0" normalizeH="0" baseline="0" noProof="0">
              <a:ln>
                <a:noFill/>
              </a:ln>
              <a:solidFill>
                <a:prstClr val="white"/>
              </a:solidFill>
              <a:effectLst/>
              <a:uLnTx/>
              <a:uFillTx/>
              <a:latin typeface="Helvetica Neue Medium"/>
              <a:sym typeface="Helvetica Neue"/>
            </a:endParaRPr>
          </a:p>
        </p:txBody>
      </p:sp>
      <p:sp>
        <p:nvSpPr>
          <p:cNvPr id="26" name="Rectangle 25">
            <a:extLst>
              <a:ext uri="{FF2B5EF4-FFF2-40B4-BE49-F238E27FC236}">
                <a16:creationId xmlns:a16="http://schemas.microsoft.com/office/drawing/2014/main" id="{3B7FFDC3-DDD9-4D65-773B-E2A1BBFCADB7}"/>
              </a:ext>
            </a:extLst>
          </p:cNvPr>
          <p:cNvSpPr/>
          <p:nvPr/>
        </p:nvSpPr>
        <p:spPr>
          <a:xfrm>
            <a:off x="3205242" y="790708"/>
            <a:ext cx="2758851" cy="545685"/>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chorCtr="0">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1. </a:t>
            </a:r>
            <a:r>
              <a:rPr lang="en-GB" sz="800" b="0" i="0" u="none" strike="noStrike">
                <a:solidFill>
                  <a:srgbClr val="1F355E"/>
                </a:solidFill>
                <a:effectLst/>
                <a:latin typeface="Arial" panose="020B0604020202020204" pitchFamily="34" charset="0"/>
                <a:cs typeface="Arial" panose="020B0604020202020204" pitchFamily="34" charset="0"/>
              </a:rPr>
              <a:t>Replace and consolidate existing systems, optimising what already exists and </a:t>
            </a:r>
            <a:r>
              <a:rPr lang="en-GB" sz="800" b="0">
                <a:solidFill>
                  <a:srgbClr val="1F355E"/>
                </a:solidFill>
                <a:latin typeface="Arial" panose="020B0604020202020204" pitchFamily="34" charset="0"/>
                <a:cs typeface="Arial" panose="020B0604020202020204" pitchFamily="34" charset="0"/>
              </a:rPr>
              <a:t>ensuring meaningful integration between systems that will remain post consolidation</a:t>
            </a:r>
            <a:endParaRPr kumimoji="0" lang="en-GB" sz="800" b="1"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p:txBody>
      </p:sp>
      <p:sp>
        <p:nvSpPr>
          <p:cNvPr id="27" name="Rectangle 26">
            <a:extLst>
              <a:ext uri="{FF2B5EF4-FFF2-40B4-BE49-F238E27FC236}">
                <a16:creationId xmlns:a16="http://schemas.microsoft.com/office/drawing/2014/main" id="{C4115165-3CA0-E485-218F-7D4F30F1EA3A}"/>
              </a:ext>
            </a:extLst>
          </p:cNvPr>
          <p:cNvSpPr/>
          <p:nvPr/>
        </p:nvSpPr>
        <p:spPr>
          <a:xfrm>
            <a:off x="6006151" y="790708"/>
            <a:ext cx="2758851" cy="545685"/>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chorCtr="0">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2. </a:t>
            </a:r>
            <a:r>
              <a:rPr lang="en-GB" sz="800" b="0" i="0" u="none" strike="noStrike">
                <a:solidFill>
                  <a:srgbClr val="1F355E"/>
                </a:solidFill>
                <a:effectLst/>
                <a:latin typeface="Arial" panose="020B0604020202020204" pitchFamily="34" charset="0"/>
                <a:cs typeface="Arial" panose="020B0604020202020204" pitchFamily="34" charset="0"/>
              </a:rPr>
              <a:t>Enhance patient-facing digital solutions to empower patients and residents to manage their own care whilst also promoting digital inclusion </a:t>
            </a:r>
            <a:endParaRPr kumimoji="0" lang="en-GB" sz="800" b="1"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p:txBody>
      </p:sp>
      <p:sp>
        <p:nvSpPr>
          <p:cNvPr id="29" name="Rectangle 28">
            <a:extLst>
              <a:ext uri="{FF2B5EF4-FFF2-40B4-BE49-F238E27FC236}">
                <a16:creationId xmlns:a16="http://schemas.microsoft.com/office/drawing/2014/main" id="{FC1565B5-C7C9-9668-6E73-A861509B4C87}"/>
              </a:ext>
            </a:extLst>
          </p:cNvPr>
          <p:cNvSpPr/>
          <p:nvPr/>
        </p:nvSpPr>
        <p:spPr>
          <a:xfrm>
            <a:off x="3205242" y="1364669"/>
            <a:ext cx="2758851" cy="545685"/>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chorCtr="0">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3. </a:t>
            </a:r>
            <a:r>
              <a:rPr lang="en-US" sz="800" b="0" i="0" u="none" strike="noStrike">
                <a:solidFill>
                  <a:srgbClr val="1F355E"/>
                </a:solidFill>
                <a:effectLst/>
                <a:latin typeface="Arial" panose="020B0604020202020204" pitchFamily="34" charset="0"/>
                <a:cs typeface="Arial" panose="020B0604020202020204" pitchFamily="34" charset="0"/>
              </a:rPr>
              <a:t>Focus on intuitive user centered and collaborative </a:t>
            </a:r>
            <a:r>
              <a:rPr lang="en-US" sz="800" b="0">
                <a:solidFill>
                  <a:srgbClr val="1F355E"/>
                </a:solidFill>
                <a:latin typeface="Arial" panose="020B0604020202020204" pitchFamily="34" charset="0"/>
                <a:cs typeface="Arial" panose="020B0604020202020204" pitchFamily="34" charset="0"/>
              </a:rPr>
              <a:t>solutions</a:t>
            </a:r>
            <a:r>
              <a:rPr lang="en-US" sz="800" b="0" i="0" u="none" strike="noStrike">
                <a:solidFill>
                  <a:srgbClr val="1F355E"/>
                </a:solidFill>
                <a:effectLst/>
                <a:latin typeface="Arial" panose="020B0604020202020204" pitchFamily="34" charset="0"/>
                <a:cs typeface="Arial" panose="020B0604020202020204" pitchFamily="34" charset="0"/>
              </a:rPr>
              <a:t> to provide an opportunity to transform ways of working</a:t>
            </a:r>
            <a:endParaRPr kumimoji="0" lang="en-GB" sz="800" b="1"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p:txBody>
      </p:sp>
      <p:sp>
        <p:nvSpPr>
          <p:cNvPr id="30" name="Rectangle 29">
            <a:extLst>
              <a:ext uri="{FF2B5EF4-FFF2-40B4-BE49-F238E27FC236}">
                <a16:creationId xmlns:a16="http://schemas.microsoft.com/office/drawing/2014/main" id="{B4BDB9C1-EBB9-168E-75B7-61B0A1D5196D}"/>
              </a:ext>
            </a:extLst>
          </p:cNvPr>
          <p:cNvSpPr/>
          <p:nvPr/>
        </p:nvSpPr>
        <p:spPr>
          <a:xfrm>
            <a:off x="6006151" y="1364669"/>
            <a:ext cx="2758851" cy="545685"/>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chorCtr="0">
            <a:noAutofit/>
          </a:bodyPr>
          <a:lstStyle/>
          <a:p>
            <a:pPr algn="l" defTabSz="685800" hangingPunct="1"/>
            <a:r>
              <a:rPr kumimoji="0" lang="en-GB" sz="800" b="1"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4. </a:t>
            </a:r>
            <a:r>
              <a:rPr lang="en-GB" sz="800" b="0" kern="1200">
                <a:solidFill>
                  <a:srgbClr val="1F355E"/>
                </a:solidFill>
                <a:latin typeface="Arial" panose="020B0604020202020204" pitchFamily="34" charset="0"/>
                <a:cs typeface="Arial" panose="020B0604020202020204" pitchFamily="34" charset="0"/>
              </a:rPr>
              <a:t>Adopt </a:t>
            </a:r>
            <a:r>
              <a:rPr lang="en-GB" sz="800" b="0" i="0" u="none" strike="noStrike">
                <a:solidFill>
                  <a:srgbClr val="1F355E"/>
                </a:solidFill>
                <a:effectLst/>
                <a:latin typeface="Arial" panose="020B0604020202020204" pitchFamily="34" charset="0"/>
                <a:cs typeface="Arial" panose="020B0604020202020204" pitchFamily="34" charset="0"/>
              </a:rPr>
              <a:t>a consistent clinical record system in primary and community care and MH &amp; LD, while enhancing integration of existing clinical systems, with a view to building a single view of a patient’s record</a:t>
            </a:r>
            <a:endParaRPr lang="en-GB" sz="800" kern="1200">
              <a:solidFill>
                <a:srgbClr val="1F355E"/>
              </a:solidFill>
              <a:latin typeface="Arial" panose="020B0604020202020204" pitchFamily="34" charset="0"/>
              <a:cs typeface="Arial" panose="020B0604020202020204" pitchFamily="34" charset="0"/>
            </a:endParaRPr>
          </a:p>
        </p:txBody>
      </p:sp>
      <p:sp>
        <p:nvSpPr>
          <p:cNvPr id="4" name="Rectangle 3">
            <a:extLst>
              <a:ext uri="{FF2B5EF4-FFF2-40B4-BE49-F238E27FC236}">
                <a16:creationId xmlns:a16="http://schemas.microsoft.com/office/drawing/2014/main" id="{C356A4C4-DD76-335E-BB1F-A858F7A28D8A}"/>
              </a:ext>
            </a:extLst>
          </p:cNvPr>
          <p:cNvSpPr/>
          <p:nvPr/>
        </p:nvSpPr>
        <p:spPr>
          <a:xfrm>
            <a:off x="3205242" y="2190538"/>
            <a:ext cx="2757600" cy="1420316"/>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72000" rIns="36000" bIns="72000" numCol="1" spcCol="38100" rtlCol="0" anchor="ctr">
            <a:noAutofit/>
          </a:bodyPr>
          <a:lstStyle/>
          <a:p>
            <a:pPr algn="l" rtl="0" fontAlgn="base"/>
            <a:r>
              <a:rPr lang="en-GB" sz="800" b="1" i="0" u="none" strike="noStrike">
                <a:solidFill>
                  <a:srgbClr val="1F355E"/>
                </a:solidFill>
                <a:effectLst/>
                <a:latin typeface="Arial" panose="020B0604020202020204" pitchFamily="34" charset="0"/>
                <a:cs typeface="Arial" panose="020B0604020202020204" pitchFamily="34" charset="0"/>
              </a:rPr>
              <a:t>Integrated EPR </a:t>
            </a:r>
            <a:r>
              <a:rPr lang="en-GB" sz="800">
                <a:solidFill>
                  <a:srgbClr val="1F355E"/>
                </a:solidFill>
                <a:latin typeface="Arial" panose="020B0604020202020204" pitchFamily="34" charset="0"/>
                <a:cs typeface="Arial" panose="020B0604020202020204" pitchFamily="34" charset="0"/>
              </a:rPr>
              <a:t>Model</a:t>
            </a:r>
            <a:endParaRPr lang="en-GB" sz="800" b="1" i="0" u="none" strike="noStrike">
              <a:solidFill>
                <a:srgbClr val="1F355E"/>
              </a:solidFill>
              <a:effectLst/>
              <a:latin typeface="Arial" panose="020B0604020202020204" pitchFamily="34" charset="0"/>
              <a:cs typeface="Arial" panose="020B0604020202020204" pitchFamily="34" charset="0"/>
            </a:endParaRPr>
          </a:p>
          <a:p>
            <a:pPr algn="l" rtl="0" fontAlgn="base"/>
            <a:r>
              <a:rPr lang="en-GB" sz="800" b="0" i="0" u="none" strike="noStrike">
                <a:solidFill>
                  <a:srgbClr val="1F355E"/>
                </a:solidFill>
                <a:effectLst/>
                <a:latin typeface="Arial" panose="020B0604020202020204" pitchFamily="34" charset="0"/>
                <a:cs typeface="Arial" panose="020B0604020202020204" pitchFamily="34" charset="0"/>
              </a:rPr>
              <a:t>Implementing an integrated EPR model across the entire health board</a:t>
            </a:r>
            <a:r>
              <a:rPr lang="en-GB" sz="800" b="0">
                <a:solidFill>
                  <a:srgbClr val="1F355E"/>
                </a:solidFill>
                <a:latin typeface="Arial" panose="020B0604020202020204" pitchFamily="34" charset="0"/>
                <a:cs typeface="Arial" panose="020B0604020202020204" pitchFamily="34" charset="0"/>
              </a:rPr>
              <a:t> with a strategy that includes an approach to incorporating interim clinical systems such as those required for</a:t>
            </a:r>
            <a:r>
              <a:rPr lang="en-GB" sz="800" b="0" i="0" u="none" strike="noStrike">
                <a:solidFill>
                  <a:srgbClr val="1F355E"/>
                </a:solidFill>
                <a:effectLst/>
                <a:latin typeface="Arial" panose="020B0604020202020204" pitchFamily="34" charset="0"/>
                <a:cs typeface="Arial" panose="020B0604020202020204" pitchFamily="34" charset="0"/>
              </a:rPr>
              <a:t> MH&amp; LD and primary and community care. The EPR model </a:t>
            </a:r>
            <a:r>
              <a:rPr lang="en-GB" sz="800" b="0">
                <a:solidFill>
                  <a:srgbClr val="1F355E"/>
                </a:solidFill>
                <a:latin typeface="Arial" panose="020B0604020202020204" pitchFamily="34" charset="0"/>
                <a:cs typeface="Arial" panose="020B0604020202020204" pitchFamily="34" charset="0"/>
              </a:rPr>
              <a:t>c</a:t>
            </a:r>
            <a:r>
              <a:rPr lang="en-GB" sz="800" b="0" i="0" u="none" strike="noStrike">
                <a:solidFill>
                  <a:srgbClr val="1F355E"/>
                </a:solidFill>
                <a:effectLst/>
                <a:latin typeface="Arial" panose="020B0604020202020204" pitchFamily="34" charset="0"/>
                <a:cs typeface="Arial" panose="020B0604020202020204" pitchFamily="34" charset="0"/>
              </a:rPr>
              <a:t>onsolidates multiple patient record functions into a single front facing solution. Where possible, users can access the EPR solution through</a:t>
            </a:r>
            <a:r>
              <a:rPr lang="en-GB" sz="800" b="0">
                <a:solidFill>
                  <a:srgbClr val="1F355E"/>
                </a:solidFill>
                <a:latin typeface="Arial" panose="020B0604020202020204" pitchFamily="34" charset="0"/>
                <a:cs typeface="Arial" panose="020B0604020202020204" pitchFamily="34" charset="0"/>
              </a:rPr>
              <a:t> </a:t>
            </a:r>
            <a:r>
              <a:rPr lang="en-GB" sz="800" b="0" i="0" u="none" strike="noStrike">
                <a:solidFill>
                  <a:srgbClr val="1F355E"/>
                </a:solidFill>
                <a:effectLst/>
                <a:latin typeface="Arial" panose="020B0604020202020204" pitchFamily="34" charset="0"/>
                <a:cs typeface="Arial" panose="020B0604020202020204" pitchFamily="34" charset="0"/>
              </a:rPr>
              <a:t>all existing clinical systems, and where this is not possible, these clinical systems are replaced or meaningfully integrated. </a:t>
            </a:r>
          </a:p>
        </p:txBody>
      </p:sp>
      <p:sp>
        <p:nvSpPr>
          <p:cNvPr id="7" name="Rectangle 6">
            <a:extLst>
              <a:ext uri="{FF2B5EF4-FFF2-40B4-BE49-F238E27FC236}">
                <a16:creationId xmlns:a16="http://schemas.microsoft.com/office/drawing/2014/main" id="{C50995DB-88B9-09AB-1506-D8EA98BCD9F0}"/>
              </a:ext>
            </a:extLst>
          </p:cNvPr>
          <p:cNvSpPr/>
          <p:nvPr/>
        </p:nvSpPr>
        <p:spPr>
          <a:xfrm>
            <a:off x="6007402" y="3665552"/>
            <a:ext cx="2757600" cy="1420316"/>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72000" rIns="36000" bIns="7200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r>
              <a:rPr lang="en-US" sz="800" b="1" i="0" u="none" strike="noStrike">
                <a:solidFill>
                  <a:srgbClr val="1F355E"/>
                </a:solidFill>
                <a:effectLst/>
                <a:latin typeface="Arial" panose="020B0604020202020204" pitchFamily="34" charset="0"/>
                <a:cs typeface="Arial" panose="020B0604020202020204" pitchFamily="34" charset="0"/>
              </a:rPr>
              <a:t>Filling Core Digital Gaps in Clinical Programmes</a:t>
            </a:r>
          </a:p>
          <a:p>
            <a:pPr algn="l" defTabSz="825500"/>
            <a:r>
              <a:rPr lang="en-US" sz="800" b="0" i="0" u="none" strike="noStrike">
                <a:solidFill>
                  <a:srgbClr val="1F355E"/>
                </a:solidFill>
                <a:effectLst/>
                <a:latin typeface="Arial" panose="020B0604020202020204" pitchFamily="34" charset="0"/>
                <a:cs typeface="Arial" panose="020B0604020202020204" pitchFamily="34" charset="0"/>
              </a:rPr>
              <a:t>Replacing and consolidating legacy paper systems across mental health, learning disabilities and </a:t>
            </a:r>
            <a:r>
              <a:rPr lang="en-US" sz="800" b="0">
                <a:solidFill>
                  <a:srgbClr val="1F355E"/>
                </a:solidFill>
                <a:latin typeface="Arial" panose="020B0604020202020204" pitchFamily="34" charset="0"/>
                <a:cs typeface="Arial" panose="020B0604020202020204" pitchFamily="34" charset="0"/>
              </a:rPr>
              <a:t>care closer to home</a:t>
            </a:r>
            <a:r>
              <a:rPr lang="en-US" sz="800" b="0" i="0" u="none" strike="noStrike">
                <a:solidFill>
                  <a:srgbClr val="1F355E"/>
                </a:solidFill>
                <a:effectLst/>
                <a:latin typeface="Arial" panose="020B0604020202020204" pitchFamily="34" charset="0"/>
                <a:cs typeface="Arial" panose="020B0604020202020204" pitchFamily="34" charset="0"/>
              </a:rPr>
              <a:t> into a new consistent digital clinical record system. This will ensure patient information can be more reliably accessed and to transform ways of working, delivering benefits through moving away from paper-based processes. Additionally, addressing the need for dependable IT </a:t>
            </a:r>
            <a:r>
              <a:rPr lang="en-US" sz="800" b="0">
                <a:solidFill>
                  <a:srgbClr val="1F355E"/>
                </a:solidFill>
                <a:latin typeface="Arial" panose="020B0604020202020204" pitchFamily="34" charset="0"/>
                <a:cs typeface="Arial" panose="020B0604020202020204" pitchFamily="34" charset="0"/>
              </a:rPr>
              <a:t>equipment and hardware for our clinicians.</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8" name="Rectangle 7">
            <a:extLst>
              <a:ext uri="{FF2B5EF4-FFF2-40B4-BE49-F238E27FC236}">
                <a16:creationId xmlns:a16="http://schemas.microsoft.com/office/drawing/2014/main" id="{C576A62A-C41B-22C9-CBEC-1BB3EC59361D}"/>
              </a:ext>
            </a:extLst>
          </p:cNvPr>
          <p:cNvSpPr/>
          <p:nvPr/>
        </p:nvSpPr>
        <p:spPr>
          <a:xfrm>
            <a:off x="6007402" y="2190536"/>
            <a:ext cx="2757600" cy="1420316"/>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72000" rIns="36000" bIns="7200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r>
              <a:rPr lang="en-US" sz="800" b="1" i="0" u="none" strike="noStrike">
                <a:solidFill>
                  <a:srgbClr val="1F355E"/>
                </a:solidFill>
                <a:effectLst/>
                <a:latin typeface="Arial" panose="020B0604020202020204" pitchFamily="34" charset="0"/>
                <a:cs typeface="Arial" panose="020B0604020202020204" pitchFamily="34" charset="0"/>
              </a:rPr>
              <a:t>Patient-Facing Digital Services</a:t>
            </a:r>
          </a:p>
          <a:p>
            <a:pPr marL="0" marR="0" indent="0" algn="l" defTabSz="825500" rtl="0" fontAlgn="auto" latinLnBrk="0" hangingPunct="0">
              <a:lnSpc>
                <a:spcPct val="100000"/>
              </a:lnSpc>
              <a:spcBef>
                <a:spcPts val="0"/>
              </a:spcBef>
              <a:spcAft>
                <a:spcPts val="0"/>
              </a:spcAft>
              <a:buClrTx/>
              <a:buSzTx/>
              <a:buFontTx/>
              <a:buNone/>
              <a:tabLst/>
            </a:pPr>
            <a:r>
              <a:rPr lang="en-GB" sz="800" b="0" i="0" u="none" strike="noStrike">
                <a:solidFill>
                  <a:srgbClr val="1F355E"/>
                </a:solidFill>
                <a:effectLst/>
                <a:latin typeface="Arial" panose="020B0604020202020204" pitchFamily="34" charset="0"/>
                <a:cs typeface="Arial" panose="020B0604020202020204" pitchFamily="34" charset="0"/>
              </a:rPr>
              <a:t>Committing to improving the offering of </a:t>
            </a:r>
            <a:r>
              <a:rPr lang="en-GB" sz="800" b="0">
                <a:solidFill>
                  <a:srgbClr val="1F355E"/>
                </a:solidFill>
                <a:latin typeface="Arial" panose="020B0604020202020204" pitchFamily="34" charset="0"/>
                <a:cs typeface="Arial" panose="020B0604020202020204" pitchFamily="34" charset="0"/>
              </a:rPr>
              <a:t>patient-facing digital services to empower patients to manage their care, including the ability for patients to manage their own appointments, interact with clinicians and report their health and care outcomes in line with Value Based Healthcare priorities. Working towards establishing the NHS Wales App as the single front door for patients in Wales. </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 name="Rectangle 9">
            <a:extLst>
              <a:ext uri="{FF2B5EF4-FFF2-40B4-BE49-F238E27FC236}">
                <a16:creationId xmlns:a16="http://schemas.microsoft.com/office/drawing/2014/main" id="{1DA79FED-D407-BCF2-82C4-C268234F54D4}"/>
              </a:ext>
            </a:extLst>
          </p:cNvPr>
          <p:cNvSpPr/>
          <p:nvPr/>
        </p:nvSpPr>
        <p:spPr>
          <a:xfrm>
            <a:off x="3205242" y="3665552"/>
            <a:ext cx="2757600" cy="1420316"/>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72000" rIns="36000" bIns="7200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r>
              <a:rPr lang="en-US" sz="800" b="1" i="0" u="none" strike="noStrike">
                <a:solidFill>
                  <a:srgbClr val="1F355E"/>
                </a:solidFill>
                <a:effectLst/>
                <a:latin typeface="Arial" panose="020B0604020202020204" pitchFamily="34" charset="0"/>
                <a:cs typeface="Arial" panose="020B0604020202020204" pitchFamily="34" charset="0"/>
              </a:rPr>
              <a:t>Single-sign-on Process</a:t>
            </a:r>
          </a:p>
          <a:p>
            <a:pPr marL="0" marR="0" indent="0" algn="l" defTabSz="825500" rtl="0" fontAlgn="auto" latinLnBrk="0" hangingPunct="0">
              <a:lnSpc>
                <a:spcPct val="100000"/>
              </a:lnSpc>
              <a:spcBef>
                <a:spcPts val="0"/>
              </a:spcBef>
              <a:spcAft>
                <a:spcPts val="0"/>
              </a:spcAft>
              <a:buClrTx/>
              <a:buSzTx/>
              <a:buFontTx/>
              <a:buNone/>
              <a:tabLst/>
            </a:pPr>
            <a:r>
              <a:rPr lang="en-GB" sz="800" b="0" i="0" u="none" strike="noStrike">
                <a:solidFill>
                  <a:srgbClr val="1F355E"/>
                </a:solidFill>
                <a:effectLst/>
                <a:latin typeface="Arial" panose="020B0604020202020204" pitchFamily="34" charset="0"/>
                <a:cs typeface="Arial" panose="020B0604020202020204" pitchFamily="34" charset="0"/>
              </a:rPr>
              <a:t>Implementing an identity management solution which ensures staff only need to log-in once to access all the systems they need for their session. </a:t>
            </a:r>
          </a:p>
        </p:txBody>
      </p:sp>
      <p:sp>
        <p:nvSpPr>
          <p:cNvPr id="35" name="Rectangle 34">
            <a:extLst>
              <a:ext uri="{FF2B5EF4-FFF2-40B4-BE49-F238E27FC236}">
                <a16:creationId xmlns:a16="http://schemas.microsoft.com/office/drawing/2014/main" id="{002CC80C-AC42-5E64-1A8A-BFAC0257149E}"/>
              </a:ext>
            </a:extLst>
          </p:cNvPr>
          <p:cNvSpPr/>
          <p:nvPr/>
        </p:nvSpPr>
        <p:spPr>
          <a:xfrm>
            <a:off x="180474" y="4290849"/>
            <a:ext cx="2876235" cy="180000"/>
          </a:xfrm>
          <a:prstGeom prst="rect">
            <a:avLst/>
          </a:prstGeom>
          <a:solidFill>
            <a:schemeClr val="accent1">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ctr">
            <a:noAutofit/>
          </a:bodyPr>
          <a:lstStyle/>
          <a:p>
            <a:pPr marL="0" marR="0" lvl="0" indent="0" algn="ctr" defTabSz="685800" rtl="0" eaLnBrk="1" fontAlgn="auto" latinLnBrk="0" hangingPunct="1">
              <a:lnSpc>
                <a:spcPct val="100000"/>
              </a:lnSpc>
              <a:spcBef>
                <a:spcPts val="0"/>
              </a:spcBef>
              <a:buClrTx/>
              <a:buSzTx/>
              <a:buFontTx/>
              <a:buNone/>
              <a:tabLst/>
              <a:defRPr/>
            </a:pPr>
            <a:r>
              <a:rPr lang="en-GB" sz="1050" kern="1200">
                <a:solidFill>
                  <a:prstClr val="white"/>
                </a:solidFill>
                <a:latin typeface="Arial Black" panose="020B0A04020102020204" pitchFamily="34" charset="0"/>
              </a:rPr>
              <a:t>K</a:t>
            </a:r>
            <a:r>
              <a:rPr kumimoji="0" lang="en-GB" sz="1050" i="0" u="none" strike="noStrike" kern="1200" cap="none" spc="0" normalizeH="0" baseline="0" noProof="0" err="1">
                <a:ln>
                  <a:noFill/>
                </a:ln>
                <a:solidFill>
                  <a:prstClr val="white"/>
                </a:solidFill>
                <a:effectLst/>
                <a:uLnTx/>
                <a:uFillTx/>
                <a:latin typeface="Arial Black" panose="020B0A04020102020204" pitchFamily="34" charset="0"/>
                <a:sym typeface="Helvetica Neue"/>
              </a:rPr>
              <a:t>ey</a:t>
            </a:r>
            <a:r>
              <a:rPr kumimoji="0" lang="en-GB" sz="1050" i="0" u="none" strike="noStrike" kern="1200" cap="none" spc="0" normalizeH="0" baseline="0" noProof="0">
                <a:ln>
                  <a:noFill/>
                </a:ln>
                <a:solidFill>
                  <a:prstClr val="white"/>
                </a:solidFill>
                <a:effectLst/>
                <a:uLnTx/>
                <a:uFillTx/>
                <a:latin typeface="Arial Black" panose="020B0A04020102020204" pitchFamily="34" charset="0"/>
                <a:sym typeface="Helvetica Neue"/>
              </a:rPr>
              <a:t> Enabling</a:t>
            </a:r>
            <a:r>
              <a:rPr kumimoji="0" lang="en-GB" sz="1050" i="0" u="none" strike="noStrike" kern="1200" cap="none" spc="0" normalizeH="0" baseline="0" noProof="0">
                <a:ln>
                  <a:noFill/>
                </a:ln>
                <a:solidFill>
                  <a:prstClr val="white"/>
                </a:solidFill>
                <a:effectLst/>
                <a:uLnTx/>
                <a:uFillTx/>
                <a:latin typeface="Helvetica Neue Medium"/>
                <a:sym typeface="Helvetica Neue"/>
              </a:rPr>
              <a:t> </a:t>
            </a:r>
            <a:r>
              <a:rPr kumimoji="0" lang="en-GB" sz="1050" i="0" u="none" strike="noStrike" kern="1200" cap="none" spc="0" normalizeH="0" baseline="0" noProof="0">
                <a:ln>
                  <a:noFill/>
                </a:ln>
                <a:solidFill>
                  <a:prstClr val="white"/>
                </a:solidFill>
                <a:effectLst/>
                <a:uLnTx/>
                <a:uFillTx/>
                <a:latin typeface="Arial Black" panose="020B0A04020102020204" pitchFamily="34" charset="0"/>
                <a:sym typeface="Helvetica Neue"/>
              </a:rPr>
              <a:t>Capabilities</a:t>
            </a:r>
            <a:endParaRPr kumimoji="0" lang="en-GB" sz="800" i="1" u="none" strike="noStrike" kern="1200" cap="none" spc="0" normalizeH="0" baseline="0" noProof="0">
              <a:ln>
                <a:noFill/>
              </a:ln>
              <a:solidFill>
                <a:prstClr val="white"/>
              </a:solidFill>
              <a:effectLst/>
              <a:uLnTx/>
              <a:uFillTx/>
              <a:latin typeface="Arial Black" panose="020B0A04020102020204" pitchFamily="34" charset="0"/>
              <a:sym typeface="Helvetica Neue"/>
            </a:endParaRPr>
          </a:p>
        </p:txBody>
      </p:sp>
      <p:sp>
        <p:nvSpPr>
          <p:cNvPr id="37" name="Rectangle: Rounded Corners 36">
            <a:extLst>
              <a:ext uri="{FF2B5EF4-FFF2-40B4-BE49-F238E27FC236}">
                <a16:creationId xmlns:a16="http://schemas.microsoft.com/office/drawing/2014/main" id="{B9009E8B-A5B0-3FF4-5DD6-AA21705D65E6}"/>
              </a:ext>
            </a:extLst>
          </p:cNvPr>
          <p:cNvSpPr/>
          <p:nvPr/>
        </p:nvSpPr>
        <p:spPr>
          <a:xfrm>
            <a:off x="348375" y="4672495"/>
            <a:ext cx="853294" cy="232229"/>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Cyber Security</a:t>
            </a:r>
          </a:p>
        </p:txBody>
      </p:sp>
      <p:sp>
        <p:nvSpPr>
          <p:cNvPr id="38" name="Rectangle: Rounded Corners 37">
            <a:extLst>
              <a:ext uri="{FF2B5EF4-FFF2-40B4-BE49-F238E27FC236}">
                <a16:creationId xmlns:a16="http://schemas.microsoft.com/office/drawing/2014/main" id="{A26F07ED-E946-2976-CD9C-4FF1D28AFEF2}"/>
              </a:ext>
            </a:extLst>
          </p:cNvPr>
          <p:cNvSpPr/>
          <p:nvPr/>
        </p:nvSpPr>
        <p:spPr>
          <a:xfrm>
            <a:off x="2184479" y="4672495"/>
            <a:ext cx="853294" cy="232229"/>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lang="en-GB" sz="800" b="0">
                <a:solidFill>
                  <a:srgbClr val="1F355E"/>
                </a:solidFill>
                <a:latin typeface="Arial" panose="020B0604020202020204" pitchFamily="34" charset="0"/>
                <a:ea typeface="+mn-ea"/>
                <a:cs typeface="Arial" panose="020B0604020202020204" pitchFamily="34" charset="0"/>
                <a:sym typeface="Helvetica Neue Medium"/>
              </a:rPr>
              <a:t>Data standards</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39" name="Rectangle: Rounded Corners 38">
            <a:extLst>
              <a:ext uri="{FF2B5EF4-FFF2-40B4-BE49-F238E27FC236}">
                <a16:creationId xmlns:a16="http://schemas.microsoft.com/office/drawing/2014/main" id="{078C9499-AF91-630A-1921-9AFF7330378B}"/>
              </a:ext>
            </a:extLst>
          </p:cNvPr>
          <p:cNvSpPr/>
          <p:nvPr/>
        </p:nvSpPr>
        <p:spPr>
          <a:xfrm>
            <a:off x="1266427" y="4672496"/>
            <a:ext cx="853294" cy="232229"/>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lang="en-GB" sz="800" b="0">
                <a:solidFill>
                  <a:srgbClr val="1F355E"/>
                </a:solidFill>
                <a:latin typeface="Arial" panose="020B0604020202020204" pitchFamily="34" charset="0"/>
                <a:ea typeface="+mn-ea"/>
                <a:cs typeface="Arial" panose="020B0604020202020204" pitchFamily="34" charset="0"/>
                <a:sym typeface="Helvetica Neue Medium"/>
              </a:rPr>
              <a:t>On-Prem / Cloud hosting</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pic>
        <p:nvPicPr>
          <p:cNvPr id="14" name="Graphic 13" descr="Double Tap Gesture with solid fill">
            <a:extLst>
              <a:ext uri="{FF2B5EF4-FFF2-40B4-BE49-F238E27FC236}">
                <a16:creationId xmlns:a16="http://schemas.microsoft.com/office/drawing/2014/main" id="{681DD81E-77E5-E238-AAA3-8387EB4CCDAD}"/>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96393" y="603175"/>
            <a:ext cx="346064" cy="346064"/>
          </a:xfrm>
          <a:prstGeom prst="rect">
            <a:avLst/>
          </a:prstGeom>
        </p:spPr>
      </p:pic>
      <p:sp>
        <p:nvSpPr>
          <p:cNvPr id="40" name="Title 1">
            <a:extLst>
              <a:ext uri="{FF2B5EF4-FFF2-40B4-BE49-F238E27FC236}">
                <a16:creationId xmlns:a16="http://schemas.microsoft.com/office/drawing/2014/main" id="{839C88F1-1D6F-D3F9-D48F-05E8A0A5163F}"/>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pPr marL="0" marR="0" lvl="0" indent="0" algn="l" defTabSz="309563" rtl="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a:ln>
                  <a:noFill/>
                </a:ln>
                <a:solidFill>
                  <a:srgbClr val="1F355E"/>
                </a:solidFill>
                <a:effectLst/>
                <a:uLnTx/>
                <a:uFillTx/>
                <a:latin typeface="Arial Black" panose="020B0A04020102020204" pitchFamily="34" charset="0"/>
                <a:sym typeface="Helvetica Neue Medium"/>
              </a:rPr>
              <a:t>Technology &amp; Digital: Overview</a:t>
            </a:r>
            <a:endParaRPr kumimoji="0" lang="en-GB" sz="2400" b="0" i="0" u="none" strike="noStrike" kern="0" cap="none" spc="0" normalizeH="0" baseline="0" noProof="0">
              <a:ln>
                <a:noFill/>
              </a:ln>
              <a:solidFill>
                <a:srgbClr val="1F355E"/>
              </a:solidFill>
              <a:effectLst/>
              <a:uLnTx/>
              <a:uFillTx/>
              <a:latin typeface="Arial Black" panose="020B0A04020102020204" pitchFamily="34" charset="0"/>
              <a:sym typeface="Helvetica Neue Medium"/>
            </a:endParaRPr>
          </a:p>
        </p:txBody>
      </p:sp>
      <p:sp>
        <p:nvSpPr>
          <p:cNvPr id="6" name="Arrow: Pentagon 5">
            <a:extLst>
              <a:ext uri="{FF2B5EF4-FFF2-40B4-BE49-F238E27FC236}">
                <a16:creationId xmlns:a16="http://schemas.microsoft.com/office/drawing/2014/main" id="{0BF4C176-EABF-3EAA-8AA0-886EF0735F7C}"/>
              </a:ext>
            </a:extLst>
          </p:cNvPr>
          <p:cNvSpPr/>
          <p:nvPr/>
        </p:nvSpPr>
        <p:spPr>
          <a:xfrm>
            <a:off x="180474" y="1540721"/>
            <a:ext cx="1451349" cy="229314"/>
          </a:xfrm>
          <a:prstGeom prst="homePlate">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1F355E"/>
                </a:solidFill>
                <a:effectLst/>
                <a:uLnTx/>
                <a:uFillTx/>
                <a:latin typeface="Arial Black" panose="020B0A04020102020204" pitchFamily="34" charset="0"/>
                <a:ea typeface="+mn-ea"/>
                <a:cs typeface="+mn-cs"/>
                <a:sym typeface="Helvetica Neue Medium"/>
              </a:rPr>
              <a:t>Current Challenges</a:t>
            </a:r>
          </a:p>
        </p:txBody>
      </p:sp>
      <p:sp>
        <p:nvSpPr>
          <p:cNvPr id="9" name="Arrow: Pentagon 8">
            <a:extLst>
              <a:ext uri="{FF2B5EF4-FFF2-40B4-BE49-F238E27FC236}">
                <a16:creationId xmlns:a16="http://schemas.microsoft.com/office/drawing/2014/main" id="{B374CFE4-C7C4-CB20-C5A5-2A0151AAF69B}"/>
              </a:ext>
            </a:extLst>
          </p:cNvPr>
          <p:cNvSpPr/>
          <p:nvPr/>
        </p:nvSpPr>
        <p:spPr>
          <a:xfrm>
            <a:off x="180474" y="3040112"/>
            <a:ext cx="1451349" cy="229314"/>
          </a:xfrm>
          <a:prstGeom prst="homePlate">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1F355E"/>
                </a:solidFill>
                <a:effectLst/>
                <a:uLnTx/>
                <a:uFillTx/>
                <a:latin typeface="Arial Black" panose="020B0A04020102020204" pitchFamily="34" charset="0"/>
                <a:ea typeface="+mn-ea"/>
                <a:cs typeface="+mn-cs"/>
                <a:sym typeface="Helvetica Neue Medium"/>
              </a:rPr>
              <a:t>Desired Outcomes</a:t>
            </a:r>
          </a:p>
        </p:txBody>
      </p:sp>
      <p:grpSp>
        <p:nvGrpSpPr>
          <p:cNvPr id="33" name="Group 32">
            <a:extLst>
              <a:ext uri="{FF2B5EF4-FFF2-40B4-BE49-F238E27FC236}">
                <a16:creationId xmlns:a16="http://schemas.microsoft.com/office/drawing/2014/main" id="{5B04B803-3619-8636-FFC2-090A710D33F6}"/>
              </a:ext>
            </a:extLst>
          </p:cNvPr>
          <p:cNvGrpSpPr/>
          <p:nvPr/>
        </p:nvGrpSpPr>
        <p:grpSpPr>
          <a:xfrm>
            <a:off x="-1" y="0"/>
            <a:ext cx="9143998" cy="165595"/>
            <a:chOff x="374266" y="2474302"/>
            <a:chExt cx="13719657" cy="820603"/>
          </a:xfrm>
        </p:grpSpPr>
        <p:sp>
          <p:nvSpPr>
            <p:cNvPr id="12" name="Arrow: Pentagon 11">
              <a:extLst>
                <a:ext uri="{FF2B5EF4-FFF2-40B4-BE49-F238E27FC236}">
                  <a16:creationId xmlns:a16="http://schemas.microsoft.com/office/drawing/2014/main" id="{F035AFF4-C8E9-22AA-86C0-4BFBE41BFC97}"/>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Contents</a:t>
              </a:r>
            </a:p>
          </p:txBody>
        </p:sp>
        <p:sp>
          <p:nvSpPr>
            <p:cNvPr id="13" name="Arrow: Chevron 12">
              <a:extLst>
                <a:ext uri="{FF2B5EF4-FFF2-40B4-BE49-F238E27FC236}">
                  <a16:creationId xmlns:a16="http://schemas.microsoft.com/office/drawing/2014/main" id="{B49168C4-CD6B-DD40-37D2-69449B581946}"/>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Exec Summary</a:t>
              </a:r>
            </a:p>
          </p:txBody>
        </p:sp>
        <p:sp>
          <p:nvSpPr>
            <p:cNvPr id="15" name="Arrow: Chevron 14">
              <a:extLst>
                <a:ext uri="{FF2B5EF4-FFF2-40B4-BE49-F238E27FC236}">
                  <a16:creationId xmlns:a16="http://schemas.microsoft.com/office/drawing/2014/main" id="{3EE585B8-C4DC-D5EC-C8F6-9DB1C5F87A33}"/>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Context</a:t>
              </a:r>
            </a:p>
          </p:txBody>
        </p:sp>
        <p:sp>
          <p:nvSpPr>
            <p:cNvPr id="16" name="Arrow: Chevron 15">
              <a:extLst>
                <a:ext uri="{FF2B5EF4-FFF2-40B4-BE49-F238E27FC236}">
                  <a16:creationId xmlns:a16="http://schemas.microsoft.com/office/drawing/2014/main" id="{785676C4-87EF-E4FB-E843-AC179A1F2759}"/>
                </a:ext>
              </a:extLst>
            </p:cNvPr>
            <p:cNvSpPr/>
            <p:nvPr/>
          </p:nvSpPr>
          <p:spPr>
            <a:xfrm>
              <a:off x="7090464"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Vision</a:t>
              </a:r>
            </a:p>
          </p:txBody>
        </p:sp>
        <p:sp>
          <p:nvSpPr>
            <p:cNvPr id="22" name="Arrow: Chevron 21">
              <a:extLst>
                <a:ext uri="{FF2B5EF4-FFF2-40B4-BE49-F238E27FC236}">
                  <a16:creationId xmlns:a16="http://schemas.microsoft.com/office/drawing/2014/main" id="{96BA6FDE-42FE-FADE-09E9-88B1FD9CE654}"/>
                </a:ext>
              </a:extLst>
            </p:cNvPr>
            <p:cNvSpPr/>
            <p:nvPr/>
          </p:nvSpPr>
          <p:spPr>
            <a:xfrm>
              <a:off x="9329198" y="2474302"/>
              <a:ext cx="2487481" cy="820603"/>
            </a:xfrm>
            <a:prstGeom prst="chevron">
              <a:avLst/>
            </a:prstGeom>
            <a:solidFill>
              <a:srgbClr val="FFC000"/>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The Digital Enablers</a:t>
              </a:r>
            </a:p>
          </p:txBody>
        </p:sp>
        <p:sp>
          <p:nvSpPr>
            <p:cNvPr id="32" name="Arrow: Chevron 31">
              <a:extLst>
                <a:ext uri="{FF2B5EF4-FFF2-40B4-BE49-F238E27FC236}">
                  <a16:creationId xmlns:a16="http://schemas.microsoft.com/office/drawing/2014/main" id="{FE815581-047D-D866-1897-7C5C1481519D}"/>
                </a:ext>
              </a:extLst>
            </p:cNvPr>
            <p:cNvSpPr/>
            <p:nvPr/>
          </p:nvSpPr>
          <p:spPr>
            <a:xfrm>
              <a:off x="11606442"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p>
          </p:txBody>
        </p:sp>
      </p:grpSp>
    </p:spTree>
    <p:extLst>
      <p:ext uri="{BB962C8B-B14F-4D97-AF65-F5344CB8AC3E}">
        <p14:creationId xmlns:p14="http://schemas.microsoft.com/office/powerpoint/2010/main" val="1271927042"/>
      </p:ext>
    </p:extLst>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A6F787-9FF6-960E-4779-19107DC2E81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7DFF4CD-6B66-20D2-37D3-65F7B075C8CE}"/>
              </a:ext>
            </a:extLst>
          </p:cNvPr>
          <p:cNvSpPr>
            <a:spLocks noGrp="1"/>
          </p:cNvSpPr>
          <p:nvPr>
            <p:ph type="title"/>
          </p:nvPr>
        </p:nvSpPr>
        <p:spPr>
          <a:xfrm>
            <a:off x="142874" y="3921"/>
            <a:ext cx="8809768" cy="771097"/>
          </a:xfrm>
        </p:spPr>
        <p:txBody>
          <a:bodyPr>
            <a:normAutofit/>
          </a:bodyPr>
          <a:lstStyle/>
          <a:p>
            <a:r>
              <a:rPr lang="en-GB" sz="2000"/>
              <a:t>Key Considerations for the EPR Strategy and final EPR Model</a:t>
            </a:r>
          </a:p>
        </p:txBody>
      </p:sp>
      <p:sp>
        <p:nvSpPr>
          <p:cNvPr id="5" name="Rectangle 4">
            <a:extLst>
              <a:ext uri="{FF2B5EF4-FFF2-40B4-BE49-F238E27FC236}">
                <a16:creationId xmlns:a16="http://schemas.microsoft.com/office/drawing/2014/main" id="{472D1C46-8FF3-4E29-9B01-A71676BE6FF7}"/>
              </a:ext>
            </a:extLst>
          </p:cNvPr>
          <p:cNvSpPr/>
          <p:nvPr/>
        </p:nvSpPr>
        <p:spPr>
          <a:xfrm>
            <a:off x="4629460" y="704167"/>
            <a:ext cx="2128376" cy="1800000"/>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t">
            <a:no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US" sz="8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Obsolescence in Parallel Systems</a:t>
            </a: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The EPR strategy will set out </a:t>
            </a:r>
            <a:r>
              <a:rPr lang="en-GB" sz="800" b="0">
                <a:solidFill>
                  <a:srgbClr val="1F355E"/>
                </a:solidFill>
                <a:latin typeface="Arial" panose="020B0604020202020204" pitchFamily="34" charset="0"/>
                <a:ea typeface="+mn-ea"/>
                <a:cs typeface="Arial" panose="020B0604020202020204" pitchFamily="34" charset="0"/>
                <a:sym typeface="Helvetica Neue Medium"/>
              </a:rPr>
              <a:t>w</a:t>
            </a: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hat clinical systems currently in use the new EPR model will replace over time and how interim solutions are incorporated</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GB" sz="800" b="0">
                <a:solidFill>
                  <a:srgbClr val="1F355E"/>
                </a:solidFill>
                <a:latin typeface="Arial" panose="020B0604020202020204" pitchFamily="34" charset="0"/>
                <a:ea typeface="+mn-ea"/>
                <a:cs typeface="Arial" panose="020B0604020202020204" pitchFamily="34" charset="0"/>
                <a:sym typeface="Helvetica Neue Medium"/>
              </a:rPr>
              <a:t>This requires clear understanding of contract cycles and upfront planning for when divesting and turning-off duplicative systems could be possible</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GB" sz="800" b="0">
                <a:solidFill>
                  <a:srgbClr val="1F355E"/>
                </a:solidFill>
                <a:latin typeface="Arial" panose="020B0604020202020204" pitchFamily="34" charset="0"/>
                <a:ea typeface="+mn-ea"/>
                <a:cs typeface="Arial" panose="020B0604020202020204" pitchFamily="34" charset="0"/>
                <a:sym typeface="Helvetica Neue Medium"/>
              </a:rPr>
              <a:t>It’s possible that some double running will be required as systems are established to avoid staff losing functionality and this must be built into the EPR strategy where required  </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7" name="Rectangle 16">
            <a:extLst>
              <a:ext uri="{FF2B5EF4-FFF2-40B4-BE49-F238E27FC236}">
                <a16:creationId xmlns:a16="http://schemas.microsoft.com/office/drawing/2014/main" id="{EC6A4B77-748A-D766-1081-376BB0FAF309}"/>
              </a:ext>
            </a:extLst>
          </p:cNvPr>
          <p:cNvSpPr/>
          <p:nvPr/>
        </p:nvSpPr>
        <p:spPr>
          <a:xfrm>
            <a:off x="2386566" y="2671964"/>
            <a:ext cx="2128376" cy="1800000"/>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t">
            <a:no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US" sz="8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Potential EPR Capabilities:</a:t>
            </a:r>
          </a:p>
          <a:p>
            <a:pPr marL="0" marR="0" indent="0" algn="l" defTabSz="825500" rtl="0" fontAlgn="auto" latinLnBrk="0" hangingPunct="0">
              <a:lnSpc>
                <a:spcPct val="100000"/>
              </a:lnSpc>
              <a:spcBef>
                <a:spcPts val="0"/>
              </a:spcBef>
              <a:spcAft>
                <a:spcPts val="0"/>
              </a:spcAft>
              <a:buClrTx/>
              <a:buSzTx/>
              <a:buFontTx/>
              <a:buNone/>
              <a:tabLst/>
            </a:pPr>
            <a:endParaRPr lang="en-US" sz="1050">
              <a:solidFill>
                <a:schemeClr val="tx1"/>
              </a:solidFill>
              <a:latin typeface="+mn-lt"/>
              <a:ea typeface="+mn-ea"/>
              <a:cs typeface="+mn-cs"/>
              <a:sym typeface="Helvetica Neue Medium"/>
            </a:endParaRP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endParaRPr kumimoji="0" lang="en-GB" sz="1050" i="0" u="none" strike="noStrike" cap="none" spc="0" normalizeH="0" baseline="0">
              <a:ln>
                <a:noFill/>
              </a:ln>
              <a:solidFill>
                <a:schemeClr val="tx1"/>
              </a:solidFill>
              <a:effectLst/>
              <a:uFillTx/>
              <a:latin typeface="+mn-lt"/>
              <a:ea typeface="+mn-ea"/>
              <a:cs typeface="+mn-cs"/>
              <a:sym typeface="Helvetica Neue Medium"/>
            </a:endParaRPr>
          </a:p>
        </p:txBody>
      </p:sp>
      <p:sp>
        <p:nvSpPr>
          <p:cNvPr id="20" name="Rectangle 19">
            <a:extLst>
              <a:ext uri="{FF2B5EF4-FFF2-40B4-BE49-F238E27FC236}">
                <a16:creationId xmlns:a16="http://schemas.microsoft.com/office/drawing/2014/main" id="{A7D28B41-777C-3FAC-B70E-D460F4A3B229}"/>
              </a:ext>
            </a:extLst>
          </p:cNvPr>
          <p:cNvSpPr/>
          <p:nvPr/>
        </p:nvSpPr>
        <p:spPr>
          <a:xfrm>
            <a:off x="4629657" y="2671964"/>
            <a:ext cx="2128376" cy="1800000"/>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t">
            <a:no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US" sz="8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System Character:</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US" sz="800" b="0">
                <a:solidFill>
                  <a:srgbClr val="1F355E"/>
                </a:solidFill>
                <a:latin typeface="Arial" panose="020B0604020202020204" pitchFamily="34" charset="0"/>
                <a:ea typeface="+mn-ea"/>
                <a:cs typeface="Arial" panose="020B0604020202020204" pitchFamily="34" charset="0"/>
                <a:sym typeface="Helvetica Neue Medium"/>
              </a:rPr>
              <a:t>Single ‘off the shelf’ solutions bring a risk of vendor lock-in making it difficult to change approach in the future </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US" sz="800" b="0">
                <a:solidFill>
                  <a:srgbClr val="1F355E"/>
                </a:solidFill>
                <a:latin typeface="Arial" panose="020B0604020202020204" pitchFamily="34" charset="0"/>
                <a:ea typeface="+mn-ea"/>
                <a:cs typeface="Arial" panose="020B0604020202020204" pitchFamily="34" charset="0"/>
                <a:sym typeface="Helvetica Neue Medium"/>
              </a:rPr>
              <a:t>Fully in-house enterprise solutions take longer to implement and have higher workforce and maintenance costs overall </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US" sz="800" b="0">
                <a:solidFill>
                  <a:srgbClr val="1F355E"/>
                </a:solidFill>
                <a:latin typeface="Arial" panose="020B0604020202020204" pitchFamily="34" charset="0"/>
                <a:ea typeface="+mn-ea"/>
                <a:cs typeface="Arial" panose="020B0604020202020204" pitchFamily="34" charset="0"/>
                <a:sym typeface="Helvetica Neue Medium"/>
              </a:rPr>
              <a:t>We will likely adopt a balanced approach with some </a:t>
            </a:r>
            <a:r>
              <a:rPr lang="en-US" sz="800" b="0" err="1">
                <a:solidFill>
                  <a:srgbClr val="1F355E"/>
                </a:solidFill>
                <a:latin typeface="Arial" panose="020B0604020202020204" pitchFamily="34" charset="0"/>
                <a:ea typeface="+mn-ea"/>
                <a:cs typeface="Arial" panose="020B0604020202020204" pitchFamily="34" charset="0"/>
                <a:sym typeface="Helvetica Neue Medium"/>
              </a:rPr>
              <a:t>customised</a:t>
            </a:r>
            <a:r>
              <a:rPr lang="en-US" sz="800" b="0">
                <a:solidFill>
                  <a:srgbClr val="1F355E"/>
                </a:solidFill>
                <a:latin typeface="Arial" panose="020B0604020202020204" pitchFamily="34" charset="0"/>
                <a:ea typeface="+mn-ea"/>
                <a:cs typeface="Arial" panose="020B0604020202020204" pitchFamily="34" charset="0"/>
                <a:sym typeface="Helvetica Neue Medium"/>
              </a:rPr>
              <a:t> third party components and other elements developed more bespoke in-house to meet SBU specific needs </a:t>
            </a:r>
          </a:p>
        </p:txBody>
      </p:sp>
      <p:sp>
        <p:nvSpPr>
          <p:cNvPr id="71" name="Rectangle 70">
            <a:extLst>
              <a:ext uri="{FF2B5EF4-FFF2-40B4-BE49-F238E27FC236}">
                <a16:creationId xmlns:a16="http://schemas.microsoft.com/office/drawing/2014/main" id="{293A3BD3-57AE-6FA3-3705-FDD288CC3022}"/>
              </a:ext>
            </a:extLst>
          </p:cNvPr>
          <p:cNvSpPr/>
          <p:nvPr/>
        </p:nvSpPr>
        <p:spPr>
          <a:xfrm>
            <a:off x="6872750" y="704167"/>
            <a:ext cx="2128376" cy="1800000"/>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t">
            <a:noAutofit/>
          </a:bodyPr>
          <a:lstStyle/>
          <a:p>
            <a:pPr marL="0" marR="0" indent="0" algn="l" defTabSz="825500" rtl="0" fontAlgn="auto" latinLnBrk="0" hangingPunct="0">
              <a:lnSpc>
                <a:spcPct val="100000"/>
              </a:lnSpc>
              <a:spcBef>
                <a:spcPts val="0"/>
              </a:spcBef>
              <a:spcAft>
                <a:spcPts val="0"/>
              </a:spcAft>
              <a:buClrTx/>
              <a:buSzTx/>
              <a:buFontTx/>
              <a:buNone/>
              <a:tabLst/>
            </a:pPr>
            <a:r>
              <a:rPr lang="en-US" sz="800">
                <a:solidFill>
                  <a:srgbClr val="1F355E"/>
                </a:solidFill>
                <a:latin typeface="Arial" panose="020B0604020202020204" pitchFamily="34" charset="0"/>
                <a:ea typeface="+mn-ea"/>
                <a:cs typeface="Arial" panose="020B0604020202020204" pitchFamily="34" charset="0"/>
                <a:sym typeface="Helvetica Neue Medium"/>
              </a:rPr>
              <a:t>M</a:t>
            </a:r>
            <a:r>
              <a:rPr kumimoji="0" lang="en-US" sz="8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aintenance</a:t>
            </a:r>
            <a:r>
              <a:rPr lang="en-US" sz="800">
                <a:solidFill>
                  <a:srgbClr val="1F355E"/>
                </a:solidFill>
                <a:latin typeface="Arial" panose="020B0604020202020204" pitchFamily="34" charset="0"/>
                <a:ea typeface="+mn-ea"/>
                <a:cs typeface="Arial" panose="020B0604020202020204" pitchFamily="34" charset="0"/>
                <a:sym typeface="Helvetica Neue Medium"/>
              </a:rPr>
              <a:t> &amp; W</a:t>
            </a:r>
            <a:r>
              <a:rPr kumimoji="0" lang="en-US" sz="8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orkforce implications  </a:t>
            </a:r>
            <a:endParaRPr lang="en-US" sz="800" b="0">
              <a:solidFill>
                <a:srgbClr val="1F355E"/>
              </a:solidFill>
              <a:latin typeface="Arial" panose="020B0604020202020204" pitchFamily="34" charset="0"/>
              <a:ea typeface="+mn-ea"/>
              <a:cs typeface="Arial" panose="020B0604020202020204" pitchFamily="34" charset="0"/>
              <a:sym typeface="Helvetica Neue Medium"/>
            </a:endParaRP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The EPR strategy will need to be explicit about the size and skills of the workforce needed for delivery including the procurement, migration and maintenance to any new third party systems  </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US" sz="800" b="0">
                <a:solidFill>
                  <a:srgbClr val="1F355E"/>
                </a:solidFill>
                <a:latin typeface="Arial" panose="020B0604020202020204" pitchFamily="34" charset="0"/>
                <a:ea typeface="+mn-ea"/>
                <a:cs typeface="Arial" panose="020B0604020202020204" pitchFamily="34" charset="0"/>
                <a:sym typeface="Helvetica Neue Medium"/>
              </a:rPr>
              <a:t>Recurrent maintenance costs will then  need to be built into the SBU financial baseline</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72" name="Rectangle 71">
            <a:extLst>
              <a:ext uri="{FF2B5EF4-FFF2-40B4-BE49-F238E27FC236}">
                <a16:creationId xmlns:a16="http://schemas.microsoft.com/office/drawing/2014/main" id="{8621364D-D3E0-6683-B2D6-57475B472665}"/>
              </a:ext>
            </a:extLst>
          </p:cNvPr>
          <p:cNvSpPr/>
          <p:nvPr/>
        </p:nvSpPr>
        <p:spPr>
          <a:xfrm>
            <a:off x="143473" y="2671964"/>
            <a:ext cx="2128378" cy="1800000"/>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t">
            <a:no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US" sz="8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Cost Profile:</a:t>
            </a:r>
            <a:endParaRPr lang="en-US" sz="800">
              <a:solidFill>
                <a:srgbClr val="1F355E"/>
              </a:solidFill>
              <a:latin typeface="Arial" panose="020B0604020202020204" pitchFamily="34" charset="0"/>
              <a:ea typeface="+mn-ea"/>
              <a:cs typeface="Arial" panose="020B0604020202020204" pitchFamily="34" charset="0"/>
              <a:sym typeface="Helvetica Neue Medium"/>
            </a:endParaRP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US" sz="800" b="0">
                <a:solidFill>
                  <a:srgbClr val="1F355E"/>
                </a:solidFill>
                <a:latin typeface="Arial" panose="020B0604020202020204" pitchFamily="34" charset="0"/>
                <a:ea typeface="+mn-ea"/>
                <a:cs typeface="Arial" panose="020B0604020202020204" pitchFamily="34" charset="0"/>
                <a:sym typeface="Helvetica Neue Medium"/>
              </a:rPr>
              <a:t>Third party products tend to have higher upfront costs with in-house solutions taking longer to implement and incurring additional costs over the longer term </a:t>
            </a: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US" sz="800" b="0">
                <a:solidFill>
                  <a:srgbClr val="1F355E"/>
                </a:solidFill>
                <a:latin typeface="Arial" panose="020B0604020202020204" pitchFamily="34" charset="0"/>
                <a:ea typeface="+mn-ea"/>
                <a:cs typeface="Arial" panose="020B0604020202020204" pitchFamily="34" charset="0"/>
                <a:sym typeface="Helvetica Neue Medium"/>
              </a:rPr>
              <a:t>Developing in-house means we may </a:t>
            </a:r>
            <a:r>
              <a:rPr lang="en-US" sz="800" b="0" err="1">
                <a:solidFill>
                  <a:srgbClr val="1F355E"/>
                </a:solidFill>
                <a:latin typeface="Arial" panose="020B0604020202020204" pitchFamily="34" charset="0"/>
                <a:ea typeface="+mn-ea"/>
                <a:cs typeface="Arial" panose="020B0604020202020204" pitchFamily="34" charset="0"/>
                <a:sym typeface="Helvetica Neue Medium"/>
              </a:rPr>
              <a:t>capitalise</a:t>
            </a:r>
            <a:r>
              <a:rPr lang="en-US" sz="800" b="0">
                <a:solidFill>
                  <a:srgbClr val="1F355E"/>
                </a:solidFill>
                <a:latin typeface="Arial" panose="020B0604020202020204" pitchFamily="34" charset="0"/>
                <a:ea typeface="+mn-ea"/>
                <a:cs typeface="Arial" panose="020B0604020202020204" pitchFamily="34" charset="0"/>
                <a:sym typeface="Helvetica Neue Medium"/>
              </a:rPr>
              <a:t> some of the development costs, compared to the </a:t>
            </a:r>
            <a:r>
              <a:rPr lang="en-US" sz="800" b="0" err="1">
                <a:solidFill>
                  <a:srgbClr val="1F355E"/>
                </a:solidFill>
                <a:latin typeface="Arial" panose="020B0604020202020204" pitchFamily="34" charset="0"/>
                <a:ea typeface="+mn-ea"/>
                <a:cs typeface="Arial" panose="020B0604020202020204" pitchFamily="34" charset="0"/>
                <a:sym typeface="Helvetica Neue Medium"/>
              </a:rPr>
              <a:t>predominanly</a:t>
            </a:r>
            <a:r>
              <a:rPr lang="en-US" sz="800" b="0">
                <a:solidFill>
                  <a:srgbClr val="1F355E"/>
                </a:solidFill>
                <a:latin typeface="Arial" panose="020B0604020202020204" pitchFamily="34" charset="0"/>
                <a:ea typeface="+mn-ea"/>
                <a:cs typeface="Arial" panose="020B0604020202020204" pitchFamily="34" charset="0"/>
                <a:sym typeface="Helvetica Neue Medium"/>
              </a:rPr>
              <a:t> revenue costs if purchasing a third-party solution</a:t>
            </a:r>
          </a:p>
          <a:p>
            <a:pPr marL="171450" indent="-171450" algn="l" defTabSz="825500">
              <a:buFont typeface="Arial" panose="020B0604020202020204" pitchFamily="34" charset="0"/>
              <a:buChar char="•"/>
            </a:pPr>
            <a:r>
              <a:rPr lang="en-US" sz="800" b="0">
                <a:solidFill>
                  <a:srgbClr val="1F355E"/>
                </a:solidFill>
                <a:latin typeface="Arial" panose="020B0604020202020204" pitchFamily="34" charset="0"/>
                <a:ea typeface="+mn-ea"/>
                <a:cs typeface="Arial" panose="020B0604020202020204" pitchFamily="34" charset="0"/>
                <a:sym typeface="Helvetica Neue Medium"/>
              </a:rPr>
              <a:t>Where are the best opportunities for savings following successful implementation and how will we measure them </a:t>
            </a:r>
            <a:endParaRPr kumimoji="0" lang="en-US" sz="8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73" name="Rectangle 72">
            <a:extLst>
              <a:ext uri="{FF2B5EF4-FFF2-40B4-BE49-F238E27FC236}">
                <a16:creationId xmlns:a16="http://schemas.microsoft.com/office/drawing/2014/main" id="{34985868-7637-0F01-026E-950850A2116E}"/>
              </a:ext>
            </a:extLst>
          </p:cNvPr>
          <p:cNvSpPr/>
          <p:nvPr/>
        </p:nvSpPr>
        <p:spPr>
          <a:xfrm>
            <a:off x="142874" y="704167"/>
            <a:ext cx="2128378" cy="1800000"/>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t">
            <a:noAutofit/>
          </a:bodyPr>
          <a:lstStyle/>
          <a:p>
            <a:pPr marL="0" marR="0" indent="0" algn="l" defTabSz="825500" rtl="0" fontAlgn="auto" latinLnBrk="0" hangingPunct="0">
              <a:lnSpc>
                <a:spcPct val="100000"/>
              </a:lnSpc>
              <a:spcBef>
                <a:spcPts val="0"/>
              </a:spcBef>
              <a:spcAft>
                <a:spcPts val="0"/>
              </a:spcAft>
              <a:buClrTx/>
              <a:buSzTx/>
              <a:buFontTx/>
              <a:buNone/>
              <a:tabLst/>
            </a:pPr>
            <a:r>
              <a:rPr lang="en-US" sz="800">
                <a:solidFill>
                  <a:srgbClr val="1F355E"/>
                </a:solidFill>
                <a:latin typeface="Arial" panose="020B0604020202020204" pitchFamily="34" charset="0"/>
                <a:ea typeface="+mn-ea"/>
                <a:cs typeface="Arial" panose="020B0604020202020204" pitchFamily="34" charset="0"/>
                <a:sym typeface="Helvetica Neue Medium"/>
              </a:rPr>
              <a:t>Compatibility and interoperability:</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US" sz="800" b="0">
                <a:solidFill>
                  <a:srgbClr val="1F355E"/>
                </a:solidFill>
                <a:latin typeface="Arial" panose="020B0604020202020204" pitchFamily="34" charset="0"/>
                <a:ea typeface="+mn-ea"/>
                <a:cs typeface="Arial" panose="020B0604020202020204" pitchFamily="34" charset="0"/>
                <a:sym typeface="Helvetica Neue Medium"/>
              </a:rPr>
              <a:t>No EPR system has full clinical or administrative functionality and so designing an EPR strategy means balancing specificity to your needs and what can be achieved with efficient implementation and cost and tailoring. </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US" sz="800" b="0" err="1">
                <a:solidFill>
                  <a:srgbClr val="1F355E"/>
                </a:solidFill>
                <a:latin typeface="Arial" panose="020B0604020202020204" pitchFamily="34" charset="0"/>
                <a:ea typeface="+mn-ea"/>
                <a:cs typeface="Arial" panose="020B0604020202020204" pitchFamily="34" charset="0"/>
                <a:sym typeface="Helvetica Neue Medium"/>
              </a:rPr>
              <a:t>Standardised</a:t>
            </a:r>
            <a:r>
              <a:rPr lang="en-US" sz="800" b="0">
                <a:solidFill>
                  <a:srgbClr val="1F355E"/>
                </a:solidFill>
                <a:latin typeface="Arial" panose="020B0604020202020204" pitchFamily="34" charset="0"/>
                <a:ea typeface="+mn-ea"/>
                <a:cs typeface="Arial" panose="020B0604020202020204" pitchFamily="34" charset="0"/>
                <a:sym typeface="Helvetica Neue Medium"/>
              </a:rPr>
              <a:t> data across SBU will allow improved communication between different systems making it easier to identify biggest gaps in functionality</a:t>
            </a:r>
            <a:endParaRPr lang="en-US" sz="800">
              <a:solidFill>
                <a:srgbClr val="1F355E"/>
              </a:solidFill>
              <a:latin typeface="Arial" panose="020B0604020202020204" pitchFamily="34" charset="0"/>
              <a:ea typeface="+mn-ea"/>
              <a:cs typeface="Arial" panose="020B0604020202020204" pitchFamily="34" charset="0"/>
              <a:sym typeface="Helvetica Neue Medium"/>
            </a:endParaRP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endParaRPr lang="en-US" sz="800" b="0">
              <a:solidFill>
                <a:srgbClr val="1F355E"/>
              </a:solidFill>
              <a:latin typeface="Arial" panose="020B0604020202020204" pitchFamily="34" charset="0"/>
              <a:ea typeface="+mn-ea"/>
              <a:cs typeface="Arial" panose="020B0604020202020204" pitchFamily="34" charset="0"/>
              <a:sym typeface="Helvetica Neue Medium"/>
            </a:endParaRPr>
          </a:p>
          <a:p>
            <a:pPr marL="0" marR="0" indent="0" algn="l" defTabSz="825500" rtl="0" fontAlgn="auto" latinLnBrk="0" hangingPunct="0">
              <a:lnSpc>
                <a:spcPct val="100000"/>
              </a:lnSpc>
              <a:spcBef>
                <a:spcPts val="0"/>
              </a:spcBef>
              <a:spcAft>
                <a:spcPts val="0"/>
              </a:spcAft>
              <a:buClrTx/>
              <a:buSzTx/>
              <a:buFontTx/>
              <a:buNone/>
              <a:tabLst/>
            </a:pPr>
            <a:endPar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a:p>
            <a:pPr marL="0" marR="0" indent="0" algn="l" defTabSz="825500" rtl="0" fontAlgn="auto" latinLnBrk="0" hangingPunct="0">
              <a:lnSpc>
                <a:spcPct val="100000"/>
              </a:lnSpc>
              <a:spcBef>
                <a:spcPts val="0"/>
              </a:spcBef>
              <a:spcAft>
                <a:spcPts val="0"/>
              </a:spcAft>
              <a:buClrTx/>
              <a:buSzTx/>
              <a:buFontTx/>
              <a:buNone/>
              <a:tabLst/>
            </a:pP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74" name="Rectangle 73">
            <a:extLst>
              <a:ext uri="{FF2B5EF4-FFF2-40B4-BE49-F238E27FC236}">
                <a16:creationId xmlns:a16="http://schemas.microsoft.com/office/drawing/2014/main" id="{58BB1883-EF16-90B4-EBFD-BAF3877B544C}"/>
              </a:ext>
            </a:extLst>
          </p:cNvPr>
          <p:cNvSpPr/>
          <p:nvPr/>
        </p:nvSpPr>
        <p:spPr>
          <a:xfrm>
            <a:off x="2386167" y="704167"/>
            <a:ext cx="2128378" cy="1800000"/>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t">
            <a:no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US" sz="8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The Product Lifecycle:</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GB" sz="800" b="0">
                <a:solidFill>
                  <a:srgbClr val="1F355E"/>
                </a:solidFill>
                <a:latin typeface="Arial" panose="020B0604020202020204" pitchFamily="34" charset="0"/>
                <a:ea typeface="+mn-ea"/>
                <a:cs typeface="Arial" panose="020B0604020202020204" pitchFamily="34" charset="0"/>
                <a:sym typeface="Helvetica Neue Medium"/>
              </a:rPr>
              <a:t>The EPR strategy will clearly define expectations around delivery timelines including the implementation of any third party products we may procure </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GB" sz="800" b="0">
                <a:solidFill>
                  <a:srgbClr val="1F355E"/>
                </a:solidFill>
                <a:latin typeface="Arial" panose="020B0604020202020204" pitchFamily="34" charset="0"/>
                <a:ea typeface="+mn-ea"/>
                <a:cs typeface="Arial" panose="020B0604020202020204" pitchFamily="34" charset="0"/>
                <a:sym typeface="Helvetica Neue Medium"/>
              </a:rPr>
              <a:t>This will include understanding what aspects of the EPR model can be implemented in parallel and what work will need to be staggered, how updates are made during product use as well as the estimated operating life before replacement is needed (unlikely to be more than 10 years)</a:t>
            </a:r>
          </a:p>
        </p:txBody>
      </p:sp>
      <p:sp>
        <p:nvSpPr>
          <p:cNvPr id="77" name="Rectangle 76">
            <a:extLst>
              <a:ext uri="{FF2B5EF4-FFF2-40B4-BE49-F238E27FC236}">
                <a16:creationId xmlns:a16="http://schemas.microsoft.com/office/drawing/2014/main" id="{C2A0CF68-4495-EE68-BA98-C082E8D746C4}"/>
              </a:ext>
            </a:extLst>
          </p:cNvPr>
          <p:cNvSpPr/>
          <p:nvPr/>
        </p:nvSpPr>
        <p:spPr>
          <a:xfrm>
            <a:off x="6872748" y="2671964"/>
            <a:ext cx="2128378" cy="1800000"/>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t">
            <a:no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US" sz="8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Partnership Opportunities: </a:t>
            </a:r>
            <a:endParaRPr lang="en-US" sz="800" b="0">
              <a:solidFill>
                <a:srgbClr val="1F355E"/>
              </a:solidFill>
              <a:latin typeface="Arial" panose="020B0604020202020204" pitchFamily="34" charset="0"/>
              <a:ea typeface="+mn-ea"/>
              <a:cs typeface="Arial" panose="020B0604020202020204" pitchFamily="34" charset="0"/>
              <a:sym typeface="Helvetica Neue Medium"/>
            </a:endParaRP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lang="en-US" sz="800" b="0">
                <a:solidFill>
                  <a:srgbClr val="1F355E"/>
                </a:solidFill>
                <a:latin typeface="Arial" panose="020B0604020202020204" pitchFamily="34" charset="0"/>
                <a:ea typeface="+mn-ea"/>
                <a:cs typeface="Arial" panose="020B0604020202020204" pitchFamily="34" charset="0"/>
                <a:sym typeface="Helvetica Neue Medium"/>
              </a:rPr>
              <a:t>Alongside the development of our EPR strategy and the delivery of our future EPR model we will continue to liaise closely with national </a:t>
            </a:r>
            <a:r>
              <a:rPr lang="en-US" sz="800" b="0" err="1">
                <a:solidFill>
                  <a:srgbClr val="1F355E"/>
                </a:solidFill>
                <a:latin typeface="Arial" panose="020B0604020202020204" pitchFamily="34" charset="0"/>
                <a:ea typeface="+mn-ea"/>
                <a:cs typeface="Arial" panose="020B0604020202020204" pitchFamily="34" charset="0"/>
                <a:sym typeface="Helvetica Neue Medium"/>
              </a:rPr>
              <a:t>programmes</a:t>
            </a:r>
            <a:r>
              <a:rPr lang="en-US" sz="800" b="0">
                <a:solidFill>
                  <a:srgbClr val="1F355E"/>
                </a:solidFill>
                <a:latin typeface="Arial" panose="020B0604020202020204" pitchFamily="34" charset="0"/>
                <a:ea typeface="+mn-ea"/>
                <a:cs typeface="Arial" panose="020B0604020202020204" pitchFamily="34" charset="0"/>
                <a:sym typeface="Helvetica Neue Medium"/>
              </a:rPr>
              <a:t> aligning the lifecycle of our solutions to national </a:t>
            </a:r>
            <a:r>
              <a:rPr lang="en-US" sz="800" b="0" err="1">
                <a:solidFill>
                  <a:srgbClr val="1F355E"/>
                </a:solidFill>
                <a:latin typeface="Arial" panose="020B0604020202020204" pitchFamily="34" charset="0"/>
                <a:ea typeface="+mn-ea"/>
                <a:cs typeface="Arial" panose="020B0604020202020204" pitchFamily="34" charset="0"/>
                <a:sym typeface="Helvetica Neue Medium"/>
              </a:rPr>
              <a:t>programmes</a:t>
            </a:r>
            <a:r>
              <a:rPr lang="en-US" sz="800" b="0">
                <a:solidFill>
                  <a:srgbClr val="1F355E"/>
                </a:solidFill>
                <a:latin typeface="Arial" panose="020B0604020202020204" pitchFamily="34" charset="0"/>
                <a:ea typeface="+mn-ea"/>
                <a:cs typeface="Arial" panose="020B0604020202020204" pitchFamily="34" charset="0"/>
                <a:sym typeface="Helvetica Neue Medium"/>
              </a:rPr>
              <a:t> wherever possible </a:t>
            </a:r>
          </a:p>
          <a:p>
            <a:pPr marL="171450" marR="0" indent="-171450" algn="l" defTabSz="825500" rtl="0" fontAlgn="auto" latinLnBrk="0" hangingPunct="0">
              <a:lnSpc>
                <a:spcPct val="100000"/>
              </a:lnSpc>
              <a:spcBef>
                <a:spcPts val="0"/>
              </a:spcBef>
              <a:spcAft>
                <a:spcPts val="0"/>
              </a:spcAft>
              <a:buClrTx/>
              <a:buSzTx/>
              <a:buFont typeface="Arial" panose="020B0604020202020204" pitchFamily="34" charset="0"/>
              <a:buChar char="•"/>
              <a:tabLst/>
            </a:pP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SBU also hope t</a:t>
            </a:r>
            <a:r>
              <a:rPr lang="en-US" sz="800" b="0">
                <a:solidFill>
                  <a:srgbClr val="1F355E"/>
                </a:solidFill>
                <a:latin typeface="Arial" panose="020B0604020202020204" pitchFamily="34" charset="0"/>
                <a:ea typeface="+mn-ea"/>
                <a:cs typeface="Arial" panose="020B0604020202020204" pitchFamily="34" charset="0"/>
                <a:sym typeface="Helvetica Neue Medium"/>
              </a:rPr>
              <a:t>o act as an early innovator for Wales demonstrating the benefits and potential of an EPR approach in supporting improved outcomes </a:t>
            </a:r>
            <a:endPar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a:p>
            <a:pPr marL="0" marR="0" indent="0" algn="l" defTabSz="825500" rtl="0" fontAlgn="auto" latinLnBrk="0" hangingPunct="0">
              <a:lnSpc>
                <a:spcPct val="100000"/>
              </a:lnSpc>
              <a:spcBef>
                <a:spcPts val="0"/>
              </a:spcBef>
              <a:spcAft>
                <a:spcPts val="0"/>
              </a:spcAft>
              <a:buClrTx/>
              <a:buSzTx/>
              <a:buFontTx/>
              <a:buNone/>
              <a:tabLst/>
            </a:pPr>
            <a:endPar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a:p>
            <a:pPr marL="0" marR="0" indent="0" algn="l" defTabSz="825500" rtl="0" fontAlgn="auto" latinLnBrk="0" hangingPunct="0">
              <a:lnSpc>
                <a:spcPct val="100000"/>
              </a:lnSpc>
              <a:spcBef>
                <a:spcPts val="0"/>
              </a:spcBef>
              <a:spcAft>
                <a:spcPts val="0"/>
              </a:spcAft>
              <a:buClrTx/>
              <a:buSzTx/>
              <a:buFontTx/>
              <a:buNone/>
              <a:tabLst/>
            </a:pPr>
            <a:endPar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grpSp>
        <p:nvGrpSpPr>
          <p:cNvPr id="11" name="Group 10">
            <a:extLst>
              <a:ext uri="{FF2B5EF4-FFF2-40B4-BE49-F238E27FC236}">
                <a16:creationId xmlns:a16="http://schemas.microsoft.com/office/drawing/2014/main" id="{B8EEF1D5-0962-A73E-14B8-A0FEF510365A}"/>
              </a:ext>
            </a:extLst>
          </p:cNvPr>
          <p:cNvGrpSpPr/>
          <p:nvPr/>
        </p:nvGrpSpPr>
        <p:grpSpPr>
          <a:xfrm>
            <a:off x="2569762" y="2852094"/>
            <a:ext cx="1761187" cy="1587239"/>
            <a:chOff x="2552112" y="2854244"/>
            <a:chExt cx="1761187" cy="1587239"/>
          </a:xfrm>
          <a:solidFill>
            <a:schemeClr val="accent1">
              <a:lumMod val="40000"/>
              <a:lumOff val="60000"/>
            </a:schemeClr>
          </a:solidFill>
        </p:grpSpPr>
        <p:sp>
          <p:nvSpPr>
            <p:cNvPr id="90" name="Rectangle: Rounded Corners 89">
              <a:extLst>
                <a:ext uri="{FF2B5EF4-FFF2-40B4-BE49-F238E27FC236}">
                  <a16:creationId xmlns:a16="http://schemas.microsoft.com/office/drawing/2014/main" id="{AFE2F6F8-663D-EBB9-8A02-C9A025BF68C8}"/>
                </a:ext>
              </a:extLst>
            </p:cNvPr>
            <p:cNvSpPr/>
            <p:nvPr/>
          </p:nvSpPr>
          <p:spPr>
            <a:xfrm>
              <a:off x="2557534" y="2854244"/>
              <a:ext cx="853294" cy="232229"/>
            </a:xfrm>
            <a:prstGeom prst="roundRect">
              <a:avLst/>
            </a:prstGeom>
            <a:gr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mn-lt"/>
                  <a:ea typeface="+mn-ea"/>
                  <a:cs typeface="+mn-cs"/>
                  <a:sym typeface="Helvetica Neue Medium"/>
                </a:rPr>
                <a:t>Compliance alerts</a:t>
              </a:r>
              <a:endParaRPr kumimoji="0" lang="en-GB" sz="800" b="0" i="0" u="none" strike="noStrike" cap="none" spc="0" normalizeH="0" baseline="0">
                <a:ln>
                  <a:noFill/>
                </a:ln>
                <a:solidFill>
                  <a:srgbClr val="1F355E"/>
                </a:solidFill>
                <a:effectLst/>
                <a:uFillTx/>
                <a:latin typeface="+mn-lt"/>
                <a:ea typeface="+mn-ea"/>
                <a:cs typeface="+mn-cs"/>
                <a:sym typeface="Helvetica Neue Medium"/>
              </a:endParaRPr>
            </a:p>
          </p:txBody>
        </p:sp>
        <p:sp>
          <p:nvSpPr>
            <p:cNvPr id="91" name="Rectangle: Rounded Corners 90">
              <a:extLst>
                <a:ext uri="{FF2B5EF4-FFF2-40B4-BE49-F238E27FC236}">
                  <a16:creationId xmlns:a16="http://schemas.microsoft.com/office/drawing/2014/main" id="{63461D95-1D9D-01A3-C726-86A3E22AE247}"/>
                </a:ext>
              </a:extLst>
            </p:cNvPr>
            <p:cNvSpPr/>
            <p:nvPr/>
          </p:nvSpPr>
          <p:spPr>
            <a:xfrm>
              <a:off x="3448546" y="2854244"/>
              <a:ext cx="853294" cy="232229"/>
            </a:xfrm>
            <a:prstGeom prst="roundRect">
              <a:avLst/>
            </a:prstGeom>
            <a:gr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mn-lt"/>
                  <a:ea typeface="+mn-ea"/>
                  <a:cs typeface="+mn-cs"/>
                  <a:sym typeface="Helvetica Neue Medium"/>
                </a:rPr>
                <a:t>Bedside Observations </a:t>
              </a:r>
              <a:endParaRPr kumimoji="0" lang="en-GB" sz="800" b="0" i="0" u="none" strike="noStrike" cap="none" spc="0" normalizeH="0" baseline="0">
                <a:ln>
                  <a:noFill/>
                </a:ln>
                <a:solidFill>
                  <a:srgbClr val="1F355E"/>
                </a:solidFill>
                <a:effectLst/>
                <a:uFillTx/>
                <a:latin typeface="+mn-lt"/>
                <a:ea typeface="+mn-ea"/>
                <a:cs typeface="+mn-cs"/>
                <a:sym typeface="Helvetica Neue Medium"/>
              </a:endParaRPr>
            </a:p>
          </p:txBody>
        </p:sp>
        <p:sp>
          <p:nvSpPr>
            <p:cNvPr id="92" name="Rectangle: Rounded Corners 91">
              <a:extLst>
                <a:ext uri="{FF2B5EF4-FFF2-40B4-BE49-F238E27FC236}">
                  <a16:creationId xmlns:a16="http://schemas.microsoft.com/office/drawing/2014/main" id="{8CFF91ED-2E42-7A78-B0D2-A724CF3D2D45}"/>
                </a:ext>
              </a:extLst>
            </p:cNvPr>
            <p:cNvSpPr/>
            <p:nvPr/>
          </p:nvSpPr>
          <p:spPr>
            <a:xfrm>
              <a:off x="2557534" y="3125246"/>
              <a:ext cx="853294" cy="232229"/>
            </a:xfrm>
            <a:prstGeom prst="roundRect">
              <a:avLst/>
            </a:prstGeom>
            <a:gr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mn-lt"/>
                  <a:ea typeface="+mn-ea"/>
                  <a:cs typeface="+mn-cs"/>
                  <a:sym typeface="Helvetica Neue Medium"/>
                </a:rPr>
                <a:t>Pre-operative Assessment </a:t>
              </a:r>
              <a:endParaRPr kumimoji="0" lang="en-GB" sz="800" b="0" i="0" u="none" strike="noStrike" cap="none" spc="0" normalizeH="0" baseline="0">
                <a:ln>
                  <a:noFill/>
                </a:ln>
                <a:solidFill>
                  <a:srgbClr val="1F355E"/>
                </a:solidFill>
                <a:effectLst/>
                <a:uFillTx/>
                <a:latin typeface="+mn-lt"/>
                <a:ea typeface="+mn-ea"/>
                <a:cs typeface="+mn-cs"/>
                <a:sym typeface="Helvetica Neue Medium"/>
              </a:endParaRPr>
            </a:p>
          </p:txBody>
        </p:sp>
        <p:sp>
          <p:nvSpPr>
            <p:cNvPr id="93" name="Rectangle: Rounded Corners 92">
              <a:extLst>
                <a:ext uri="{FF2B5EF4-FFF2-40B4-BE49-F238E27FC236}">
                  <a16:creationId xmlns:a16="http://schemas.microsoft.com/office/drawing/2014/main" id="{9D396596-B505-C8FB-AB5B-047D44CCEB05}"/>
                </a:ext>
              </a:extLst>
            </p:cNvPr>
            <p:cNvSpPr/>
            <p:nvPr/>
          </p:nvSpPr>
          <p:spPr>
            <a:xfrm>
              <a:off x="2557534" y="3396248"/>
              <a:ext cx="853294" cy="232229"/>
            </a:xfrm>
            <a:prstGeom prst="roundRect">
              <a:avLst/>
            </a:prstGeom>
            <a:gr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mn-lt"/>
                  <a:ea typeface="+mn-ea"/>
                  <a:cs typeface="+mn-cs"/>
                  <a:sym typeface="Helvetica Neue Medium"/>
                </a:rPr>
                <a:t>Patient administration</a:t>
              </a:r>
              <a:endParaRPr kumimoji="0" lang="en-GB" sz="800" b="0" i="0" u="none" strike="noStrike" cap="none" spc="0" normalizeH="0" baseline="0">
                <a:ln>
                  <a:noFill/>
                </a:ln>
                <a:solidFill>
                  <a:srgbClr val="1F355E"/>
                </a:solidFill>
                <a:effectLst/>
                <a:uFillTx/>
                <a:latin typeface="+mn-lt"/>
                <a:ea typeface="+mn-ea"/>
                <a:cs typeface="+mn-cs"/>
                <a:sym typeface="Helvetica Neue Medium"/>
              </a:endParaRPr>
            </a:p>
          </p:txBody>
        </p:sp>
        <p:sp>
          <p:nvSpPr>
            <p:cNvPr id="94" name="Rectangle: Rounded Corners 93">
              <a:extLst>
                <a:ext uri="{FF2B5EF4-FFF2-40B4-BE49-F238E27FC236}">
                  <a16:creationId xmlns:a16="http://schemas.microsoft.com/office/drawing/2014/main" id="{BF9502CE-ABB0-6673-8A9B-DC9D89C50B8D}"/>
                </a:ext>
              </a:extLst>
            </p:cNvPr>
            <p:cNvSpPr/>
            <p:nvPr/>
          </p:nvSpPr>
          <p:spPr>
            <a:xfrm>
              <a:off x="3448546" y="3125246"/>
              <a:ext cx="853294" cy="232229"/>
            </a:xfrm>
            <a:prstGeom prst="roundRect">
              <a:avLst/>
            </a:prstGeom>
            <a:gr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mn-lt"/>
                  <a:ea typeface="+mn-ea"/>
                  <a:cs typeface="+mn-cs"/>
                  <a:sym typeface="Helvetica Neue Medium"/>
                </a:rPr>
                <a:t>Maternity  </a:t>
              </a:r>
              <a:endParaRPr kumimoji="0" lang="en-GB" sz="800" b="0" i="0" u="none" strike="noStrike" cap="none" spc="0" normalizeH="0" baseline="0">
                <a:ln>
                  <a:noFill/>
                </a:ln>
                <a:solidFill>
                  <a:srgbClr val="1F355E"/>
                </a:solidFill>
                <a:effectLst/>
                <a:uFillTx/>
                <a:latin typeface="+mn-lt"/>
                <a:ea typeface="+mn-ea"/>
                <a:cs typeface="+mn-cs"/>
                <a:sym typeface="Helvetica Neue Medium"/>
              </a:endParaRPr>
            </a:p>
          </p:txBody>
        </p:sp>
        <p:sp>
          <p:nvSpPr>
            <p:cNvPr id="95" name="Rectangle: Rounded Corners 94">
              <a:extLst>
                <a:ext uri="{FF2B5EF4-FFF2-40B4-BE49-F238E27FC236}">
                  <a16:creationId xmlns:a16="http://schemas.microsoft.com/office/drawing/2014/main" id="{362AF324-7B8C-2257-1184-17471CCECA67}"/>
                </a:ext>
              </a:extLst>
            </p:cNvPr>
            <p:cNvSpPr/>
            <p:nvPr/>
          </p:nvSpPr>
          <p:spPr>
            <a:xfrm>
              <a:off x="3448546" y="3396248"/>
              <a:ext cx="853294" cy="232229"/>
            </a:xfrm>
            <a:prstGeom prst="roundRect">
              <a:avLst/>
            </a:prstGeom>
            <a:gr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mn-lt"/>
                  <a:ea typeface="+mn-ea"/>
                  <a:cs typeface="+mn-cs"/>
                  <a:sym typeface="Helvetica Neue Medium"/>
                </a:rPr>
                <a:t>Nursing Care</a:t>
              </a:r>
              <a:endParaRPr kumimoji="0" lang="en-GB" sz="800" b="0" i="0" u="none" strike="noStrike" cap="none" spc="0" normalizeH="0" baseline="0">
                <a:ln>
                  <a:noFill/>
                </a:ln>
                <a:solidFill>
                  <a:srgbClr val="1F355E"/>
                </a:solidFill>
                <a:effectLst/>
                <a:uFillTx/>
                <a:latin typeface="+mn-lt"/>
                <a:ea typeface="+mn-ea"/>
                <a:cs typeface="+mn-cs"/>
                <a:sym typeface="Helvetica Neue Medium"/>
              </a:endParaRPr>
            </a:p>
          </p:txBody>
        </p:sp>
        <p:sp>
          <p:nvSpPr>
            <p:cNvPr id="96" name="Rectangle: Rounded Corners 95">
              <a:extLst>
                <a:ext uri="{FF2B5EF4-FFF2-40B4-BE49-F238E27FC236}">
                  <a16:creationId xmlns:a16="http://schemas.microsoft.com/office/drawing/2014/main" id="{9A25E8D8-C2F6-1AFD-3AB5-E716CB580CAE}"/>
                </a:ext>
              </a:extLst>
            </p:cNvPr>
            <p:cNvSpPr/>
            <p:nvPr/>
          </p:nvSpPr>
          <p:spPr>
            <a:xfrm>
              <a:off x="3448546" y="3667250"/>
              <a:ext cx="853294" cy="232229"/>
            </a:xfrm>
            <a:prstGeom prst="roundRect">
              <a:avLst/>
            </a:prstGeom>
            <a:gr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mn-lt"/>
                  <a:ea typeface="+mn-ea"/>
                  <a:cs typeface="+mn-cs"/>
                  <a:sym typeface="Helvetica Neue Medium"/>
                </a:rPr>
                <a:t>Patient flow</a:t>
              </a:r>
              <a:endParaRPr kumimoji="0" lang="en-GB" sz="800" b="0" i="0" u="none" strike="noStrike" cap="none" spc="0" normalizeH="0" baseline="0">
                <a:ln>
                  <a:noFill/>
                </a:ln>
                <a:solidFill>
                  <a:srgbClr val="1F355E"/>
                </a:solidFill>
                <a:effectLst/>
                <a:uFillTx/>
                <a:latin typeface="+mn-lt"/>
                <a:ea typeface="+mn-ea"/>
                <a:cs typeface="+mn-cs"/>
                <a:sym typeface="Helvetica Neue Medium"/>
              </a:endParaRPr>
            </a:p>
          </p:txBody>
        </p:sp>
        <p:sp>
          <p:nvSpPr>
            <p:cNvPr id="97" name="Rectangle: Rounded Corners 96">
              <a:extLst>
                <a:ext uri="{FF2B5EF4-FFF2-40B4-BE49-F238E27FC236}">
                  <a16:creationId xmlns:a16="http://schemas.microsoft.com/office/drawing/2014/main" id="{B080E0AE-3A6E-6EF2-233F-249D5F8EEC57}"/>
                </a:ext>
              </a:extLst>
            </p:cNvPr>
            <p:cNvSpPr/>
            <p:nvPr/>
          </p:nvSpPr>
          <p:spPr>
            <a:xfrm>
              <a:off x="2557534" y="3938252"/>
              <a:ext cx="853294" cy="232229"/>
            </a:xfrm>
            <a:prstGeom prst="roundRect">
              <a:avLst/>
            </a:prstGeom>
            <a:gr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mn-lt"/>
                  <a:ea typeface="+mn-ea"/>
                  <a:cs typeface="+mn-cs"/>
                  <a:sym typeface="Helvetica Neue Medium"/>
                </a:rPr>
                <a:t>Records, plans and assessments</a:t>
              </a:r>
              <a:endParaRPr kumimoji="0" lang="en-GB" sz="800" b="0" i="0" u="none" strike="noStrike" cap="none" spc="0" normalizeH="0" baseline="0">
                <a:ln>
                  <a:noFill/>
                </a:ln>
                <a:solidFill>
                  <a:srgbClr val="1F355E"/>
                </a:solidFill>
                <a:effectLst/>
                <a:uFillTx/>
                <a:latin typeface="+mn-lt"/>
                <a:ea typeface="+mn-ea"/>
                <a:cs typeface="+mn-cs"/>
                <a:sym typeface="Helvetica Neue Medium"/>
              </a:endParaRPr>
            </a:p>
          </p:txBody>
        </p:sp>
        <p:sp>
          <p:nvSpPr>
            <p:cNvPr id="98" name="Rectangle: Rounded Corners 97">
              <a:extLst>
                <a:ext uri="{FF2B5EF4-FFF2-40B4-BE49-F238E27FC236}">
                  <a16:creationId xmlns:a16="http://schemas.microsoft.com/office/drawing/2014/main" id="{C1196F8E-16D0-F990-0B8E-00DCCE59FBB8}"/>
                </a:ext>
              </a:extLst>
            </p:cNvPr>
            <p:cNvSpPr/>
            <p:nvPr/>
          </p:nvSpPr>
          <p:spPr>
            <a:xfrm>
              <a:off x="2557534" y="3667250"/>
              <a:ext cx="853294" cy="232229"/>
            </a:xfrm>
            <a:prstGeom prst="roundRect">
              <a:avLst/>
            </a:prstGeom>
            <a:gr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mn-lt"/>
                  <a:ea typeface="+mn-ea"/>
                  <a:cs typeface="+mn-cs"/>
                  <a:sym typeface="Helvetica Neue Medium"/>
                </a:rPr>
                <a:t>Workflow management</a:t>
              </a:r>
              <a:endParaRPr kumimoji="0" lang="en-GB" sz="800" b="0" i="0" u="none" strike="noStrike" cap="none" spc="0" normalizeH="0" baseline="0">
                <a:ln>
                  <a:noFill/>
                </a:ln>
                <a:solidFill>
                  <a:srgbClr val="1F355E"/>
                </a:solidFill>
                <a:effectLst/>
                <a:uFillTx/>
                <a:latin typeface="+mn-lt"/>
                <a:ea typeface="+mn-ea"/>
                <a:cs typeface="+mn-cs"/>
                <a:sym typeface="Helvetica Neue Medium"/>
              </a:endParaRPr>
            </a:p>
          </p:txBody>
        </p:sp>
        <p:sp>
          <p:nvSpPr>
            <p:cNvPr id="99" name="Rectangle: Rounded Corners 98">
              <a:extLst>
                <a:ext uri="{FF2B5EF4-FFF2-40B4-BE49-F238E27FC236}">
                  <a16:creationId xmlns:a16="http://schemas.microsoft.com/office/drawing/2014/main" id="{72461F32-0E12-A620-56F8-B00372084D9A}"/>
                </a:ext>
              </a:extLst>
            </p:cNvPr>
            <p:cNvSpPr/>
            <p:nvPr/>
          </p:nvSpPr>
          <p:spPr>
            <a:xfrm>
              <a:off x="2552112" y="4209254"/>
              <a:ext cx="853294" cy="232229"/>
            </a:xfrm>
            <a:prstGeom prst="roundRect">
              <a:avLst/>
            </a:prstGeom>
            <a:gr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err="1">
                  <a:solidFill>
                    <a:srgbClr val="1F355E"/>
                  </a:solidFill>
                  <a:latin typeface="+mn-lt"/>
                  <a:ea typeface="+mn-ea"/>
                  <a:cs typeface="+mn-cs"/>
                  <a:sym typeface="Helvetica Neue Medium"/>
                </a:rPr>
                <a:t>ePrescribing</a:t>
              </a:r>
              <a:endParaRPr kumimoji="0" lang="en-GB" sz="800" b="0" i="0" u="none" strike="noStrike" cap="none" spc="0" normalizeH="0" baseline="0">
                <a:ln>
                  <a:noFill/>
                </a:ln>
                <a:solidFill>
                  <a:srgbClr val="1F355E"/>
                </a:solidFill>
                <a:effectLst/>
                <a:uFillTx/>
                <a:latin typeface="+mn-lt"/>
                <a:ea typeface="+mn-ea"/>
                <a:cs typeface="+mn-cs"/>
                <a:sym typeface="Helvetica Neue Medium"/>
              </a:endParaRPr>
            </a:p>
          </p:txBody>
        </p:sp>
        <p:sp>
          <p:nvSpPr>
            <p:cNvPr id="100" name="Rectangle: Rounded Corners 99">
              <a:extLst>
                <a:ext uri="{FF2B5EF4-FFF2-40B4-BE49-F238E27FC236}">
                  <a16:creationId xmlns:a16="http://schemas.microsoft.com/office/drawing/2014/main" id="{BFD26DC0-6E20-8ADB-46B1-BC14E5729955}"/>
                </a:ext>
              </a:extLst>
            </p:cNvPr>
            <p:cNvSpPr/>
            <p:nvPr/>
          </p:nvSpPr>
          <p:spPr>
            <a:xfrm>
              <a:off x="3460005" y="4200762"/>
              <a:ext cx="853294" cy="232229"/>
            </a:xfrm>
            <a:prstGeom prst="roundRect">
              <a:avLst/>
            </a:prstGeom>
            <a:gr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mn-lt"/>
                  <a:ea typeface="+mn-ea"/>
                  <a:cs typeface="+mn-cs"/>
                  <a:sym typeface="Helvetica Neue Medium"/>
                </a:rPr>
                <a:t>Mental Health Information</a:t>
              </a:r>
              <a:endParaRPr kumimoji="0" lang="en-GB" sz="800" b="0" i="0" u="none" strike="noStrike" cap="none" spc="0" normalizeH="0" baseline="0">
                <a:ln>
                  <a:noFill/>
                </a:ln>
                <a:solidFill>
                  <a:srgbClr val="1F355E"/>
                </a:solidFill>
                <a:effectLst/>
                <a:uFillTx/>
                <a:latin typeface="+mn-lt"/>
                <a:ea typeface="+mn-ea"/>
                <a:cs typeface="+mn-cs"/>
                <a:sym typeface="Helvetica Neue Medium"/>
              </a:endParaRPr>
            </a:p>
          </p:txBody>
        </p:sp>
        <p:sp>
          <p:nvSpPr>
            <p:cNvPr id="101" name="Rectangle: Rounded Corners 100">
              <a:extLst>
                <a:ext uri="{FF2B5EF4-FFF2-40B4-BE49-F238E27FC236}">
                  <a16:creationId xmlns:a16="http://schemas.microsoft.com/office/drawing/2014/main" id="{D6168DB4-D3CF-93DA-DA15-1547916EFA54}"/>
                </a:ext>
              </a:extLst>
            </p:cNvPr>
            <p:cNvSpPr/>
            <p:nvPr/>
          </p:nvSpPr>
          <p:spPr>
            <a:xfrm>
              <a:off x="3448546" y="3924312"/>
              <a:ext cx="853294" cy="232229"/>
            </a:xfrm>
            <a:prstGeom prst="roundRect">
              <a:avLst/>
            </a:prstGeom>
            <a:gr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mn-lt"/>
                  <a:ea typeface="+mn-ea"/>
                  <a:cs typeface="+mn-cs"/>
                  <a:sym typeface="Helvetica Neue Medium"/>
                </a:rPr>
                <a:t>Ward Board management </a:t>
              </a:r>
              <a:endParaRPr kumimoji="0" lang="en-GB" sz="800" b="0" i="0" u="none" strike="noStrike" cap="none" spc="0" normalizeH="0" baseline="0">
                <a:ln>
                  <a:noFill/>
                </a:ln>
                <a:solidFill>
                  <a:srgbClr val="1F355E"/>
                </a:solidFill>
                <a:effectLst/>
                <a:uFillTx/>
                <a:latin typeface="+mn-lt"/>
                <a:ea typeface="+mn-ea"/>
                <a:cs typeface="+mn-cs"/>
                <a:sym typeface="Helvetica Neue Medium"/>
              </a:endParaRPr>
            </a:p>
          </p:txBody>
        </p:sp>
      </p:grpSp>
      <p:grpSp>
        <p:nvGrpSpPr>
          <p:cNvPr id="21" name="Group 20">
            <a:extLst>
              <a:ext uri="{FF2B5EF4-FFF2-40B4-BE49-F238E27FC236}">
                <a16:creationId xmlns:a16="http://schemas.microsoft.com/office/drawing/2014/main" id="{26B7A0A3-0B37-617A-5B5A-FEBF3E2DCB93}"/>
              </a:ext>
            </a:extLst>
          </p:cNvPr>
          <p:cNvGrpSpPr/>
          <p:nvPr/>
        </p:nvGrpSpPr>
        <p:grpSpPr>
          <a:xfrm>
            <a:off x="-1" y="0"/>
            <a:ext cx="9143998" cy="165595"/>
            <a:chOff x="374266" y="2474302"/>
            <a:chExt cx="13719657" cy="820603"/>
          </a:xfrm>
        </p:grpSpPr>
        <p:sp>
          <p:nvSpPr>
            <p:cNvPr id="12" name="Arrow: Pentagon 11">
              <a:extLst>
                <a:ext uri="{FF2B5EF4-FFF2-40B4-BE49-F238E27FC236}">
                  <a16:creationId xmlns:a16="http://schemas.microsoft.com/office/drawing/2014/main" id="{F6CC0C18-0130-E9AD-F2EF-CE56C9B74680}"/>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Contents</a:t>
              </a:r>
            </a:p>
          </p:txBody>
        </p:sp>
        <p:sp>
          <p:nvSpPr>
            <p:cNvPr id="13" name="Arrow: Chevron 12">
              <a:extLst>
                <a:ext uri="{FF2B5EF4-FFF2-40B4-BE49-F238E27FC236}">
                  <a16:creationId xmlns:a16="http://schemas.microsoft.com/office/drawing/2014/main" id="{F2C5A998-9A1B-FF6E-3A97-A17E3B244463}"/>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Exec Summary</a:t>
              </a:r>
            </a:p>
          </p:txBody>
        </p:sp>
        <p:sp>
          <p:nvSpPr>
            <p:cNvPr id="14" name="Arrow: Chevron 13">
              <a:extLst>
                <a:ext uri="{FF2B5EF4-FFF2-40B4-BE49-F238E27FC236}">
                  <a16:creationId xmlns:a16="http://schemas.microsoft.com/office/drawing/2014/main" id="{0F590475-1543-31B4-62BF-F6A39E311450}"/>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Context</a:t>
              </a:r>
            </a:p>
          </p:txBody>
        </p:sp>
        <p:sp>
          <p:nvSpPr>
            <p:cNvPr id="15" name="Arrow: Chevron 14">
              <a:extLst>
                <a:ext uri="{FF2B5EF4-FFF2-40B4-BE49-F238E27FC236}">
                  <a16:creationId xmlns:a16="http://schemas.microsoft.com/office/drawing/2014/main" id="{C6393357-B07F-36E7-7B89-E4C16DCD1650}"/>
                </a:ext>
              </a:extLst>
            </p:cNvPr>
            <p:cNvSpPr/>
            <p:nvPr/>
          </p:nvSpPr>
          <p:spPr>
            <a:xfrm>
              <a:off x="7090464"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Vision</a:t>
              </a:r>
            </a:p>
          </p:txBody>
        </p:sp>
        <p:sp>
          <p:nvSpPr>
            <p:cNvPr id="16" name="Arrow: Chevron 15">
              <a:extLst>
                <a:ext uri="{FF2B5EF4-FFF2-40B4-BE49-F238E27FC236}">
                  <a16:creationId xmlns:a16="http://schemas.microsoft.com/office/drawing/2014/main" id="{8875D532-DB9B-63A3-A379-5A6D42626E72}"/>
                </a:ext>
              </a:extLst>
            </p:cNvPr>
            <p:cNvSpPr/>
            <p:nvPr/>
          </p:nvSpPr>
          <p:spPr>
            <a:xfrm>
              <a:off x="9329198" y="2474302"/>
              <a:ext cx="2487481" cy="820603"/>
            </a:xfrm>
            <a:prstGeom prst="chevron">
              <a:avLst/>
            </a:prstGeom>
            <a:solidFill>
              <a:srgbClr val="FFC000"/>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The Digital Enablers</a:t>
              </a:r>
            </a:p>
          </p:txBody>
        </p:sp>
        <p:sp>
          <p:nvSpPr>
            <p:cNvPr id="18" name="Arrow: Chevron 17">
              <a:extLst>
                <a:ext uri="{FF2B5EF4-FFF2-40B4-BE49-F238E27FC236}">
                  <a16:creationId xmlns:a16="http://schemas.microsoft.com/office/drawing/2014/main" id="{CEADC59C-9EAF-E78F-73A1-0949D2DD950F}"/>
                </a:ext>
              </a:extLst>
            </p:cNvPr>
            <p:cNvSpPr/>
            <p:nvPr/>
          </p:nvSpPr>
          <p:spPr>
            <a:xfrm>
              <a:off x="11606442"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p>
          </p:txBody>
        </p:sp>
      </p:grpSp>
      <p:sp>
        <p:nvSpPr>
          <p:cNvPr id="3" name="Footer Placeholder 3">
            <a:extLst>
              <a:ext uri="{FF2B5EF4-FFF2-40B4-BE49-F238E27FC236}">
                <a16:creationId xmlns:a16="http://schemas.microsoft.com/office/drawing/2014/main" id="{FE4F08F1-4FC9-9543-A693-1C1AEBCE13EC}"/>
              </a:ext>
            </a:extLst>
          </p:cNvPr>
          <p:cNvSpPr>
            <a:spLocks noGrp="1"/>
          </p:cNvSpPr>
          <p:nvPr>
            <p:ph type="ftr" sz="quarter" idx="3"/>
          </p:nvPr>
        </p:nvSpPr>
        <p:spPr>
          <a:xfrm>
            <a:off x="2261839" y="4684875"/>
            <a:ext cx="5039902" cy="332455"/>
          </a:xfrm>
        </p:spPr>
        <p:txBody>
          <a:bodyPr/>
          <a:lstStyle/>
          <a:p>
            <a:r>
              <a:rPr lang="en-GB"/>
              <a:t>Digitally Enabling The One Bay Way</a:t>
            </a:r>
          </a:p>
        </p:txBody>
      </p:sp>
    </p:spTree>
    <p:extLst>
      <p:ext uri="{BB962C8B-B14F-4D97-AF65-F5344CB8AC3E}">
        <p14:creationId xmlns:p14="http://schemas.microsoft.com/office/powerpoint/2010/main" val="2981628392"/>
      </p:ext>
    </p:extLst>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3D2552-76E7-26D5-A8B1-57E91AAAF7E4}"/>
            </a:ext>
          </a:extLst>
        </p:cNvPr>
        <p:cNvGrpSpPr/>
        <p:nvPr/>
      </p:nvGrpSpPr>
      <p:grpSpPr>
        <a:xfrm>
          <a:off x="0" y="0"/>
          <a:ext cx="0" cy="0"/>
          <a:chOff x="0" y="0"/>
          <a:chExt cx="0" cy="0"/>
        </a:xfrm>
      </p:grpSpPr>
      <p:sp>
        <p:nvSpPr>
          <p:cNvPr id="1027" name="Rectangle 1026">
            <a:extLst>
              <a:ext uri="{FF2B5EF4-FFF2-40B4-BE49-F238E27FC236}">
                <a16:creationId xmlns:a16="http://schemas.microsoft.com/office/drawing/2014/main" id="{A88C8354-A4B1-B017-E773-D3F3F8321A99}"/>
              </a:ext>
            </a:extLst>
          </p:cNvPr>
          <p:cNvSpPr/>
          <p:nvPr/>
        </p:nvSpPr>
        <p:spPr>
          <a:xfrm>
            <a:off x="142875" y="561122"/>
            <a:ext cx="7298418" cy="711688"/>
          </a:xfrm>
          <a:prstGeom prst="rect">
            <a:avLst/>
          </a:prstGeom>
          <a:solidFill>
            <a:schemeClr val="bg1"/>
          </a:solidFill>
          <a:ln w="12700">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t"/>
          <a:lstStyle/>
          <a:p>
            <a:pPr algn="l"/>
            <a:r>
              <a:rPr lang="en-GB" sz="1050" b="0">
                <a:solidFill>
                  <a:srgbClr val="1F355E"/>
                </a:solidFill>
                <a:latin typeface="Arial" panose="020B0604020202020204" pitchFamily="34" charset="0"/>
                <a:cs typeface="Arial" panose="020B0604020202020204" pitchFamily="34" charset="0"/>
              </a:rPr>
              <a:t>SBU currently maintains a high-volume of digital systems, with integration and interoperability existing to varying degrees within and across programmes. The below table provides a high-level overview of the current digital assets in places across SBU. While not exhaustive, it illustrates the complexity of SBU’s digital landscape, made up of many separate systems, which poses significant challenges for integration and interoperability. </a:t>
            </a:r>
          </a:p>
        </p:txBody>
      </p:sp>
      <p:sp>
        <p:nvSpPr>
          <p:cNvPr id="60" name="Rectangle 59">
            <a:extLst>
              <a:ext uri="{FF2B5EF4-FFF2-40B4-BE49-F238E27FC236}">
                <a16:creationId xmlns:a16="http://schemas.microsoft.com/office/drawing/2014/main" id="{330A152E-E968-E001-A9D1-49ED277690B8}"/>
              </a:ext>
            </a:extLst>
          </p:cNvPr>
          <p:cNvSpPr/>
          <p:nvPr/>
        </p:nvSpPr>
        <p:spPr>
          <a:xfrm>
            <a:off x="-1" y="4347424"/>
            <a:ext cx="9144000" cy="819150"/>
          </a:xfrm>
          <a:prstGeom prst="rect">
            <a:avLst/>
          </a:prstGeom>
          <a:solidFill>
            <a:srgbClr val="F4F4F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graphicFrame>
        <p:nvGraphicFramePr>
          <p:cNvPr id="30" name="Table 29">
            <a:extLst>
              <a:ext uri="{FF2B5EF4-FFF2-40B4-BE49-F238E27FC236}">
                <a16:creationId xmlns:a16="http://schemas.microsoft.com/office/drawing/2014/main" id="{D02B68EE-260E-C2D6-A477-C90787DEC2E0}"/>
              </a:ext>
            </a:extLst>
          </p:cNvPr>
          <p:cNvGraphicFramePr>
            <a:graphicFrameLocks noGrp="1"/>
          </p:cNvGraphicFramePr>
          <p:nvPr/>
        </p:nvGraphicFramePr>
        <p:xfrm>
          <a:off x="142875" y="1337164"/>
          <a:ext cx="8856000" cy="3779449"/>
        </p:xfrm>
        <a:graphic>
          <a:graphicData uri="http://schemas.openxmlformats.org/drawingml/2006/table">
            <a:tbl>
              <a:tblPr firstRow="1" bandRow="1">
                <a:tableStyleId>{5940675A-B579-460E-94D1-54222C63F5DA}</a:tableStyleId>
              </a:tblPr>
              <a:tblGrid>
                <a:gridCol w="900000">
                  <a:extLst>
                    <a:ext uri="{9D8B030D-6E8A-4147-A177-3AD203B41FA5}">
                      <a16:colId xmlns:a16="http://schemas.microsoft.com/office/drawing/2014/main" val="3005687154"/>
                    </a:ext>
                  </a:extLst>
                </a:gridCol>
                <a:gridCol w="7956000">
                  <a:extLst>
                    <a:ext uri="{9D8B030D-6E8A-4147-A177-3AD203B41FA5}">
                      <a16:colId xmlns:a16="http://schemas.microsoft.com/office/drawing/2014/main" val="3015148579"/>
                    </a:ext>
                  </a:extLst>
                </a:gridCol>
              </a:tblGrid>
              <a:tr h="432000">
                <a:tc>
                  <a:txBody>
                    <a:bodyPr/>
                    <a:lstStyle/>
                    <a:p>
                      <a:r>
                        <a:rPr lang="en-GB" sz="800" b="1">
                          <a:solidFill>
                            <a:srgbClr val="1F355E"/>
                          </a:solidFill>
                          <a:latin typeface="Arial" panose="020B0604020202020204" pitchFamily="34" charset="0"/>
                          <a:cs typeface="Arial" panose="020B0604020202020204" pitchFamily="34" charset="0"/>
                        </a:rPr>
                        <a:t>Patient &amp; citizen empowerment</a:t>
                      </a:r>
                    </a:p>
                  </a:txBody>
                  <a:tcPr anchor="ctr">
                    <a:lnL w="12700" cmpd="sng">
                      <a:noFill/>
                    </a:lnL>
                    <a:lnR w="12700" cap="flat" cmpd="sng" algn="ctr">
                      <a:solidFill>
                        <a:schemeClr val="accent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2"/>
                    </a:solidFill>
                  </a:tcPr>
                </a:tc>
                <a:tc>
                  <a:txBody>
                    <a:bodyPr/>
                    <a:lstStyle/>
                    <a:p>
                      <a:endParaRPr lang="en-GB">
                        <a:latin typeface="Arial" panose="020B0604020202020204" pitchFamily="34" charset="0"/>
                        <a:cs typeface="Arial" panose="020B0604020202020204" pitchFamily="34" charset="0"/>
                      </a:endParaRPr>
                    </a:p>
                  </a:txBody>
                  <a:tcPr anchor="ctr">
                    <a:lnL w="12700" cap="flat" cmpd="sng" algn="ctr">
                      <a:solidFill>
                        <a:schemeClr val="accent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2175907268"/>
                  </a:ext>
                </a:extLst>
              </a:tr>
              <a:tr h="457200">
                <a:tc>
                  <a:txBody>
                    <a:bodyPr/>
                    <a:lstStyle/>
                    <a:p>
                      <a:r>
                        <a:rPr lang="en-GB" sz="800" b="1">
                          <a:solidFill>
                            <a:srgbClr val="1F355E"/>
                          </a:solidFill>
                          <a:latin typeface="Arial" panose="020B0604020202020204" pitchFamily="34" charset="0"/>
                          <a:cs typeface="Arial" panose="020B0604020202020204" pitchFamily="34" charset="0"/>
                        </a:rPr>
                        <a:t>Integrated health &amp; care</a:t>
                      </a:r>
                    </a:p>
                  </a:txBody>
                  <a:tcPr anchor="ctr">
                    <a:lnL w="12700" cmpd="sng">
                      <a:noFill/>
                    </a:lnL>
                    <a:lnR w="12700" cap="flat" cmpd="sng" algn="ctr">
                      <a:solidFill>
                        <a:schemeClr val="accent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2">
                        <a:lumMod val="90000"/>
                      </a:schemeClr>
                    </a:solidFill>
                  </a:tcPr>
                </a:tc>
                <a:tc>
                  <a:txBody>
                    <a:bodyPr/>
                    <a:lstStyle/>
                    <a:p>
                      <a:endParaRPr lang="en-GB">
                        <a:latin typeface="Arial" panose="020B0604020202020204" pitchFamily="34" charset="0"/>
                        <a:cs typeface="Arial" panose="020B0604020202020204" pitchFamily="34" charset="0"/>
                      </a:endParaRPr>
                    </a:p>
                  </a:txBody>
                  <a:tcPr anchor="ctr">
                    <a:lnL w="12700" cap="flat" cmpd="sng" algn="ctr">
                      <a:solidFill>
                        <a:schemeClr val="accent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2">
                        <a:lumMod val="90000"/>
                      </a:schemeClr>
                    </a:solidFill>
                  </a:tcPr>
                </a:tc>
                <a:extLst>
                  <a:ext uri="{0D108BD9-81ED-4DB2-BD59-A6C34878D82A}">
                    <a16:rowId xmlns:a16="http://schemas.microsoft.com/office/drawing/2014/main" val="1761571506"/>
                  </a:ext>
                </a:extLst>
              </a:tr>
              <a:tr h="917449">
                <a:tc>
                  <a:txBody>
                    <a:bodyPr/>
                    <a:lstStyle/>
                    <a:p>
                      <a:r>
                        <a:rPr lang="en-GB" sz="800" b="1">
                          <a:solidFill>
                            <a:srgbClr val="1F355E"/>
                          </a:solidFill>
                          <a:latin typeface="Arial" panose="020B0604020202020204" pitchFamily="34" charset="0"/>
                          <a:cs typeface="Arial" panose="020B0604020202020204" pitchFamily="34" charset="0"/>
                        </a:rPr>
                        <a:t>Hospital patient safety &amp; flow</a:t>
                      </a:r>
                    </a:p>
                  </a:txBody>
                  <a:tcPr anchor="ctr">
                    <a:lnL w="12700" cmpd="sng">
                      <a:noFill/>
                    </a:lnL>
                    <a:lnR w="12700" cap="flat" cmpd="sng" algn="ctr">
                      <a:solidFill>
                        <a:schemeClr val="accent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2"/>
                    </a:solidFill>
                  </a:tcPr>
                </a:tc>
                <a:tc>
                  <a:txBody>
                    <a:bodyPr/>
                    <a:lstStyle/>
                    <a:p>
                      <a:endParaRPr lang="en-GB">
                        <a:latin typeface="Arial" panose="020B0604020202020204" pitchFamily="34" charset="0"/>
                        <a:cs typeface="Arial" panose="020B0604020202020204" pitchFamily="34" charset="0"/>
                      </a:endParaRPr>
                    </a:p>
                  </a:txBody>
                  <a:tcPr anchor="ctr">
                    <a:lnL w="12700" cap="flat" cmpd="sng" algn="ctr">
                      <a:solidFill>
                        <a:schemeClr val="accent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347418714"/>
                  </a:ext>
                </a:extLst>
              </a:tr>
              <a:tr h="576000">
                <a:tc>
                  <a:txBody>
                    <a:bodyPr/>
                    <a:lstStyle/>
                    <a:p>
                      <a:r>
                        <a:rPr lang="en-GB" sz="800" b="1">
                          <a:solidFill>
                            <a:srgbClr val="1F355E"/>
                          </a:solidFill>
                          <a:latin typeface="Arial" panose="020B0604020202020204" pitchFamily="34" charset="0"/>
                          <a:cs typeface="Arial" panose="020B0604020202020204" pitchFamily="34" charset="0"/>
                        </a:rPr>
                        <a:t>Diagnostics &amp; treatment</a:t>
                      </a:r>
                    </a:p>
                  </a:txBody>
                  <a:tcPr anchor="ctr">
                    <a:lnL w="12700" cmpd="sng">
                      <a:noFill/>
                    </a:lnL>
                    <a:lnR w="12700" cap="flat" cmpd="sng" algn="ctr">
                      <a:solidFill>
                        <a:schemeClr val="accent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2">
                        <a:lumMod val="90000"/>
                      </a:schemeClr>
                    </a:solidFill>
                  </a:tcPr>
                </a:tc>
                <a:tc>
                  <a:txBody>
                    <a:bodyPr/>
                    <a:lstStyle/>
                    <a:p>
                      <a:endParaRPr lang="en-GB">
                        <a:latin typeface="Arial" panose="020B0604020202020204" pitchFamily="34" charset="0"/>
                        <a:cs typeface="Arial" panose="020B0604020202020204" pitchFamily="34" charset="0"/>
                      </a:endParaRPr>
                    </a:p>
                  </a:txBody>
                  <a:tcPr anchor="ctr">
                    <a:lnL w="12700" cap="flat" cmpd="sng" algn="ctr">
                      <a:solidFill>
                        <a:schemeClr val="accent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2">
                        <a:lumMod val="90000"/>
                      </a:schemeClr>
                    </a:solidFill>
                  </a:tcPr>
                </a:tc>
                <a:extLst>
                  <a:ext uri="{0D108BD9-81ED-4DB2-BD59-A6C34878D82A}">
                    <a16:rowId xmlns:a16="http://schemas.microsoft.com/office/drawing/2014/main" val="1196254007"/>
                  </a:ext>
                </a:extLst>
              </a:tr>
              <a:tr h="457200">
                <a:tc>
                  <a:txBody>
                    <a:bodyPr/>
                    <a:lstStyle/>
                    <a:p>
                      <a:r>
                        <a:rPr lang="en-GB" sz="800" b="1">
                          <a:solidFill>
                            <a:srgbClr val="1F355E"/>
                          </a:solidFill>
                          <a:latin typeface="Arial" panose="020B0604020202020204" pitchFamily="34" charset="0"/>
                          <a:cs typeface="Arial" panose="020B0604020202020204" pitchFamily="34" charset="0"/>
                        </a:rPr>
                        <a:t>Document management</a:t>
                      </a:r>
                    </a:p>
                  </a:txBody>
                  <a:tcPr anchor="ctr">
                    <a:lnL w="12700" cmpd="sng">
                      <a:noFill/>
                    </a:lnL>
                    <a:lnR w="12700" cap="flat" cmpd="sng" algn="ctr">
                      <a:solidFill>
                        <a:schemeClr val="accent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2"/>
                    </a:solidFill>
                  </a:tcPr>
                </a:tc>
                <a:tc>
                  <a:txBody>
                    <a:bodyPr/>
                    <a:lstStyle/>
                    <a:p>
                      <a:endParaRPr lang="en-GB">
                        <a:latin typeface="Arial" panose="020B0604020202020204" pitchFamily="34" charset="0"/>
                        <a:cs typeface="Arial" panose="020B0604020202020204" pitchFamily="34" charset="0"/>
                      </a:endParaRPr>
                    </a:p>
                  </a:txBody>
                  <a:tcPr anchor="ctr">
                    <a:lnL w="12700" cap="flat" cmpd="sng" algn="ctr">
                      <a:solidFill>
                        <a:schemeClr val="accent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1288208395"/>
                  </a:ext>
                </a:extLst>
              </a:tr>
              <a:tr h="457200">
                <a:tc>
                  <a:txBody>
                    <a:bodyPr/>
                    <a:lstStyle/>
                    <a:p>
                      <a:r>
                        <a:rPr lang="en-GB" sz="800" b="1">
                          <a:solidFill>
                            <a:srgbClr val="1F355E"/>
                          </a:solidFill>
                          <a:latin typeface="Arial" panose="020B0604020202020204" pitchFamily="34" charset="0"/>
                          <a:cs typeface="Arial" panose="020B0604020202020204" pitchFamily="34" charset="0"/>
                        </a:rPr>
                        <a:t>Reporting &amp; BI</a:t>
                      </a:r>
                    </a:p>
                  </a:txBody>
                  <a:tcPr anchor="ctr">
                    <a:lnL w="12700" cmpd="sng">
                      <a:noFill/>
                    </a:lnL>
                    <a:lnR w="12700" cap="flat" cmpd="sng" algn="ctr">
                      <a:solidFill>
                        <a:schemeClr val="accent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2">
                        <a:lumMod val="90000"/>
                      </a:schemeClr>
                    </a:solidFill>
                  </a:tcPr>
                </a:tc>
                <a:tc>
                  <a:txBody>
                    <a:bodyPr/>
                    <a:lstStyle/>
                    <a:p>
                      <a:endParaRPr lang="en-GB">
                        <a:latin typeface="Arial" panose="020B0604020202020204" pitchFamily="34" charset="0"/>
                        <a:cs typeface="Arial" panose="020B0604020202020204" pitchFamily="34" charset="0"/>
                      </a:endParaRPr>
                    </a:p>
                  </a:txBody>
                  <a:tcPr anchor="ctr">
                    <a:lnL w="12700" cap="flat" cmpd="sng" algn="ctr">
                      <a:solidFill>
                        <a:schemeClr val="accent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2">
                        <a:lumMod val="90000"/>
                      </a:schemeClr>
                    </a:solidFill>
                  </a:tcPr>
                </a:tc>
                <a:extLst>
                  <a:ext uri="{0D108BD9-81ED-4DB2-BD59-A6C34878D82A}">
                    <a16:rowId xmlns:a16="http://schemas.microsoft.com/office/drawing/2014/main" val="481253167"/>
                  </a:ext>
                </a:extLst>
              </a:tr>
              <a:tr h="457200">
                <a:tc>
                  <a:txBody>
                    <a:bodyPr/>
                    <a:lstStyle/>
                    <a:p>
                      <a:r>
                        <a:rPr lang="en-GB" sz="800" b="1">
                          <a:solidFill>
                            <a:srgbClr val="1F355E"/>
                          </a:solidFill>
                          <a:latin typeface="Arial" panose="020B0604020202020204" pitchFamily="34" charset="0"/>
                          <a:cs typeface="Arial" panose="020B0604020202020204" pitchFamily="34" charset="0"/>
                        </a:rPr>
                        <a:t>Workforce &amp; operational</a:t>
                      </a:r>
                    </a:p>
                  </a:txBody>
                  <a:tcPr anchor="ctr">
                    <a:lnL w="12700" cmpd="sng">
                      <a:noFill/>
                    </a:lnL>
                    <a:lnR w="12700" cap="flat" cmpd="sng" algn="ctr">
                      <a:solidFill>
                        <a:schemeClr val="accent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2"/>
                    </a:solidFill>
                  </a:tcPr>
                </a:tc>
                <a:tc>
                  <a:txBody>
                    <a:bodyPr/>
                    <a:lstStyle/>
                    <a:p>
                      <a:endParaRPr lang="en-GB">
                        <a:latin typeface="Arial" panose="020B0604020202020204" pitchFamily="34" charset="0"/>
                        <a:cs typeface="Arial" panose="020B0604020202020204" pitchFamily="34" charset="0"/>
                      </a:endParaRPr>
                    </a:p>
                  </a:txBody>
                  <a:tcPr anchor="ctr">
                    <a:lnL w="12700" cap="flat" cmpd="sng" algn="ctr">
                      <a:solidFill>
                        <a:schemeClr val="accent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1135765551"/>
                  </a:ext>
                </a:extLst>
              </a:tr>
            </a:tbl>
          </a:graphicData>
        </a:graphic>
      </p:graphicFrame>
      <p:sp>
        <p:nvSpPr>
          <p:cNvPr id="35" name="Rectangle: Rounded Corners 34">
            <a:extLst>
              <a:ext uri="{FF2B5EF4-FFF2-40B4-BE49-F238E27FC236}">
                <a16:creationId xmlns:a16="http://schemas.microsoft.com/office/drawing/2014/main" id="{8EF78480-BA71-771F-ECDB-9F872F942036}"/>
              </a:ext>
            </a:extLst>
          </p:cNvPr>
          <p:cNvSpPr/>
          <p:nvPr/>
        </p:nvSpPr>
        <p:spPr>
          <a:xfrm>
            <a:off x="2532673" y="2849097"/>
            <a:ext cx="717274" cy="258178"/>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WPAS</a:t>
            </a:r>
          </a:p>
        </p:txBody>
      </p:sp>
      <p:sp>
        <p:nvSpPr>
          <p:cNvPr id="38" name="Rectangle: Rounded Corners 37">
            <a:extLst>
              <a:ext uri="{FF2B5EF4-FFF2-40B4-BE49-F238E27FC236}">
                <a16:creationId xmlns:a16="http://schemas.microsoft.com/office/drawing/2014/main" id="{9879196A-9F01-1043-E054-5F2C487A25E5}"/>
              </a:ext>
            </a:extLst>
          </p:cNvPr>
          <p:cNvSpPr/>
          <p:nvPr/>
        </p:nvSpPr>
        <p:spPr>
          <a:xfrm>
            <a:off x="3984525" y="2565698"/>
            <a:ext cx="717274" cy="258701"/>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EPOA</a:t>
            </a:r>
          </a:p>
        </p:txBody>
      </p:sp>
      <p:sp>
        <p:nvSpPr>
          <p:cNvPr id="39" name="Rectangle: Rounded Corners 38">
            <a:extLst>
              <a:ext uri="{FF2B5EF4-FFF2-40B4-BE49-F238E27FC236}">
                <a16:creationId xmlns:a16="http://schemas.microsoft.com/office/drawing/2014/main" id="{639B1447-9EBB-F62A-3A99-BBD089B3D59C}"/>
              </a:ext>
            </a:extLst>
          </p:cNvPr>
          <p:cNvSpPr/>
          <p:nvPr/>
        </p:nvSpPr>
        <p:spPr>
          <a:xfrm>
            <a:off x="3984525" y="2848574"/>
            <a:ext cx="717274" cy="258701"/>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CANISC</a:t>
            </a:r>
          </a:p>
        </p:txBody>
      </p:sp>
      <p:sp>
        <p:nvSpPr>
          <p:cNvPr id="40" name="Rectangle: Rounded Corners 39">
            <a:extLst>
              <a:ext uri="{FF2B5EF4-FFF2-40B4-BE49-F238E27FC236}">
                <a16:creationId xmlns:a16="http://schemas.microsoft.com/office/drawing/2014/main" id="{269CD2E4-26C3-31CF-3A82-6F6DC9BA30B3}"/>
              </a:ext>
            </a:extLst>
          </p:cNvPr>
          <p:cNvSpPr/>
          <p:nvPr/>
        </p:nvSpPr>
        <p:spPr>
          <a:xfrm>
            <a:off x="5436377" y="2848574"/>
            <a:ext cx="717274" cy="258701"/>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WNCR</a:t>
            </a:r>
          </a:p>
        </p:txBody>
      </p:sp>
      <p:sp>
        <p:nvSpPr>
          <p:cNvPr id="45" name="Rectangle: Rounded Corners 44">
            <a:extLst>
              <a:ext uri="{FF2B5EF4-FFF2-40B4-BE49-F238E27FC236}">
                <a16:creationId xmlns:a16="http://schemas.microsoft.com/office/drawing/2014/main" id="{AFD3A727-61AB-FB40-D8B7-BE4135A5967F}"/>
              </a:ext>
            </a:extLst>
          </p:cNvPr>
          <p:cNvSpPr/>
          <p:nvPr/>
        </p:nvSpPr>
        <p:spPr>
          <a:xfrm>
            <a:off x="1807196" y="2290355"/>
            <a:ext cx="717274" cy="258701"/>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a:solidFill>
                  <a:srgbClr val="1F355E"/>
                </a:solidFill>
                <a:latin typeface="Arial" panose="020B0604020202020204" pitchFamily="34" charset="0"/>
                <a:ea typeface="+mn-ea"/>
                <a:cs typeface="Arial" panose="020B0604020202020204" pitchFamily="34" charset="0"/>
                <a:sym typeface="Helvetica Neue Medium"/>
              </a:rPr>
              <a:t>WEDS</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46" name="Rectangle: Rounded Corners 45">
            <a:extLst>
              <a:ext uri="{FF2B5EF4-FFF2-40B4-BE49-F238E27FC236}">
                <a16:creationId xmlns:a16="http://schemas.microsoft.com/office/drawing/2014/main" id="{7F660AC0-2048-61D8-C3E2-E08DF4651D69}"/>
              </a:ext>
            </a:extLst>
          </p:cNvPr>
          <p:cNvSpPr/>
          <p:nvPr/>
        </p:nvSpPr>
        <p:spPr>
          <a:xfrm>
            <a:off x="4710002" y="2290355"/>
            <a:ext cx="717274" cy="258701"/>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a:solidFill>
                  <a:srgbClr val="1F355E"/>
                </a:solidFill>
                <a:latin typeface="Arial" panose="020B0604020202020204" pitchFamily="34" charset="0"/>
                <a:ea typeface="+mn-ea"/>
                <a:cs typeface="Arial" panose="020B0604020202020204" pitchFamily="34" charset="0"/>
                <a:sym typeface="Helvetica Neue Medium"/>
              </a:rPr>
              <a:t>CDR/NDR</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47" name="Rectangle: Rounded Corners 46">
            <a:extLst>
              <a:ext uri="{FF2B5EF4-FFF2-40B4-BE49-F238E27FC236}">
                <a16:creationId xmlns:a16="http://schemas.microsoft.com/office/drawing/2014/main" id="{105ED43C-CB03-AF4D-4AD1-087F34E83895}"/>
              </a:ext>
            </a:extLst>
          </p:cNvPr>
          <p:cNvSpPr/>
          <p:nvPr/>
        </p:nvSpPr>
        <p:spPr>
          <a:xfrm>
            <a:off x="4710002" y="2848574"/>
            <a:ext cx="717274" cy="258701"/>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a:solidFill>
                  <a:srgbClr val="1F355E"/>
                </a:solidFill>
                <a:latin typeface="Arial" panose="020B0604020202020204" pitchFamily="34" charset="0"/>
                <a:ea typeface="+mn-ea"/>
                <a:cs typeface="Arial" panose="020B0604020202020204" pitchFamily="34" charset="0"/>
                <a:sym typeface="Helvetica Neue Medium"/>
              </a:rPr>
              <a:t>Maternity Cymraeg</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49" name="Rectangle: Rounded Corners 48">
            <a:extLst>
              <a:ext uri="{FF2B5EF4-FFF2-40B4-BE49-F238E27FC236}">
                <a16:creationId xmlns:a16="http://schemas.microsoft.com/office/drawing/2014/main" id="{58A06847-B215-E4D5-5116-AF5ECE3A6B22}"/>
              </a:ext>
            </a:extLst>
          </p:cNvPr>
          <p:cNvSpPr/>
          <p:nvPr/>
        </p:nvSpPr>
        <p:spPr>
          <a:xfrm>
            <a:off x="8367948" y="1834727"/>
            <a:ext cx="578037" cy="1882362"/>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a:solidFill>
                  <a:srgbClr val="1F355E"/>
                </a:solidFill>
                <a:latin typeface="Arial" panose="020B0604020202020204" pitchFamily="34" charset="0"/>
                <a:ea typeface="+mn-ea"/>
                <a:cs typeface="Arial" panose="020B0604020202020204" pitchFamily="34" charset="0"/>
                <a:sym typeface="Helvetica Neue Medium"/>
              </a:rPr>
              <a:t>WCP</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51" name="Rectangle: Rounded Corners 50">
            <a:extLst>
              <a:ext uri="{FF2B5EF4-FFF2-40B4-BE49-F238E27FC236}">
                <a16:creationId xmlns:a16="http://schemas.microsoft.com/office/drawing/2014/main" id="{A019D8DC-E14C-E927-AAE8-ACBC73F1426E}"/>
              </a:ext>
            </a:extLst>
          </p:cNvPr>
          <p:cNvSpPr/>
          <p:nvPr/>
        </p:nvSpPr>
        <p:spPr>
          <a:xfrm>
            <a:off x="3044188" y="3470055"/>
            <a:ext cx="648000" cy="2592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LIMS</a:t>
            </a:r>
          </a:p>
        </p:txBody>
      </p:sp>
      <p:sp>
        <p:nvSpPr>
          <p:cNvPr id="52" name="Rectangle: Rounded Corners 51">
            <a:extLst>
              <a:ext uri="{FF2B5EF4-FFF2-40B4-BE49-F238E27FC236}">
                <a16:creationId xmlns:a16="http://schemas.microsoft.com/office/drawing/2014/main" id="{81CE605B-294F-1A72-3AEA-B06E83B2878C}"/>
              </a:ext>
            </a:extLst>
          </p:cNvPr>
          <p:cNvSpPr/>
          <p:nvPr/>
        </p:nvSpPr>
        <p:spPr>
          <a:xfrm>
            <a:off x="5089477" y="3195533"/>
            <a:ext cx="648000" cy="2592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WRIS</a:t>
            </a:r>
          </a:p>
        </p:txBody>
      </p:sp>
      <p:sp>
        <p:nvSpPr>
          <p:cNvPr id="16" name="Rectangle: Rounded Corners 15">
            <a:extLst>
              <a:ext uri="{FF2B5EF4-FFF2-40B4-BE49-F238E27FC236}">
                <a16:creationId xmlns:a16="http://schemas.microsoft.com/office/drawing/2014/main" id="{DAC986B5-D774-5D12-5E06-024535F4891C}"/>
              </a:ext>
            </a:extLst>
          </p:cNvPr>
          <p:cNvSpPr/>
          <p:nvPr/>
        </p:nvSpPr>
        <p:spPr>
          <a:xfrm>
            <a:off x="1738138" y="3470055"/>
            <a:ext cx="648000" cy="2592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Mosaic Radiotherapy</a:t>
            </a:r>
          </a:p>
        </p:txBody>
      </p:sp>
      <p:sp>
        <p:nvSpPr>
          <p:cNvPr id="21" name="Rectangle: Rounded Corners 20">
            <a:extLst>
              <a:ext uri="{FF2B5EF4-FFF2-40B4-BE49-F238E27FC236}">
                <a16:creationId xmlns:a16="http://schemas.microsoft.com/office/drawing/2014/main" id="{71CF01B0-D994-2224-EF54-9D2C44FD0E4C}"/>
              </a:ext>
            </a:extLst>
          </p:cNvPr>
          <p:cNvSpPr/>
          <p:nvPr/>
        </p:nvSpPr>
        <p:spPr>
          <a:xfrm>
            <a:off x="4350238" y="3470055"/>
            <a:ext cx="648000" cy="2592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Roche </a:t>
            </a:r>
            <a:r>
              <a:rPr kumimoji="0" lang="en-GB" sz="700" b="0" i="0" u="none" strike="noStrike" cap="none" spc="0" normalizeH="0" baseline="0" err="1">
                <a:ln>
                  <a:noFill/>
                </a:ln>
                <a:solidFill>
                  <a:srgbClr val="1F355E"/>
                </a:solidFill>
                <a:effectLst/>
                <a:uFillTx/>
                <a:latin typeface="Arial" panose="020B0604020202020204" pitchFamily="34" charset="0"/>
                <a:ea typeface="+mn-ea"/>
                <a:cs typeface="Arial" panose="020B0604020202020204" pitchFamily="34" charset="0"/>
                <a:sym typeface="Helvetica Neue Medium"/>
              </a:rPr>
              <a:t>Accu</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22" name="Rectangle: Rounded Corners 21">
            <a:extLst>
              <a:ext uri="{FF2B5EF4-FFF2-40B4-BE49-F238E27FC236}">
                <a16:creationId xmlns:a16="http://schemas.microsoft.com/office/drawing/2014/main" id="{D95AD52B-2552-B8BE-FCBB-E01B27B89B46}"/>
              </a:ext>
            </a:extLst>
          </p:cNvPr>
          <p:cNvSpPr/>
          <p:nvPr/>
        </p:nvSpPr>
        <p:spPr>
          <a:xfrm>
            <a:off x="4422083" y="3195533"/>
            <a:ext cx="648000" cy="2592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EMS &amp; </a:t>
            </a:r>
            <a:r>
              <a:rPr kumimoji="0" lang="en-GB" sz="700" b="0" i="0" u="none" strike="noStrike" cap="none" spc="0" normalizeH="0" baseline="0" err="1">
                <a:ln>
                  <a:noFill/>
                </a:ln>
                <a:solidFill>
                  <a:srgbClr val="1F355E"/>
                </a:solidFill>
                <a:effectLst/>
                <a:uFillTx/>
                <a:latin typeface="Arial" panose="020B0604020202020204" pitchFamily="34" charset="0"/>
                <a:ea typeface="+mn-ea"/>
                <a:cs typeface="Arial" panose="020B0604020202020204" pitchFamily="34" charset="0"/>
                <a:sym typeface="Helvetica Neue Medium"/>
              </a:rPr>
              <a:t>tdoc</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29" name="Rectangle: Rounded Corners 28">
            <a:extLst>
              <a:ext uri="{FF2B5EF4-FFF2-40B4-BE49-F238E27FC236}">
                <a16:creationId xmlns:a16="http://schemas.microsoft.com/office/drawing/2014/main" id="{4431A8E4-12FB-434A-2773-6CDCB754C82C}"/>
              </a:ext>
            </a:extLst>
          </p:cNvPr>
          <p:cNvSpPr/>
          <p:nvPr/>
        </p:nvSpPr>
        <p:spPr>
          <a:xfrm>
            <a:off x="5756871" y="3195533"/>
            <a:ext cx="648000" cy="2592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PATS</a:t>
            </a:r>
          </a:p>
        </p:txBody>
      </p:sp>
      <p:sp>
        <p:nvSpPr>
          <p:cNvPr id="37" name="Rectangle: Rounded Corners 36">
            <a:extLst>
              <a:ext uri="{FF2B5EF4-FFF2-40B4-BE49-F238E27FC236}">
                <a16:creationId xmlns:a16="http://schemas.microsoft.com/office/drawing/2014/main" id="{70612199-CB7C-535F-E6E9-C6DBDAF514DA}"/>
              </a:ext>
            </a:extLst>
          </p:cNvPr>
          <p:cNvSpPr/>
          <p:nvPr/>
        </p:nvSpPr>
        <p:spPr>
          <a:xfrm>
            <a:off x="6424265" y="3195533"/>
            <a:ext cx="648000" cy="2592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MIMS WABA</a:t>
            </a:r>
          </a:p>
        </p:txBody>
      </p:sp>
      <p:sp>
        <p:nvSpPr>
          <p:cNvPr id="41" name="Rectangle: Rounded Corners 40">
            <a:extLst>
              <a:ext uri="{FF2B5EF4-FFF2-40B4-BE49-F238E27FC236}">
                <a16:creationId xmlns:a16="http://schemas.microsoft.com/office/drawing/2014/main" id="{CC3028BB-D789-C916-E826-1CD28F0375A3}"/>
              </a:ext>
            </a:extLst>
          </p:cNvPr>
          <p:cNvSpPr/>
          <p:nvPr/>
        </p:nvSpPr>
        <p:spPr>
          <a:xfrm>
            <a:off x="7091656" y="3189745"/>
            <a:ext cx="648000" cy="2592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POCT</a:t>
            </a:r>
          </a:p>
        </p:txBody>
      </p:sp>
      <p:sp>
        <p:nvSpPr>
          <p:cNvPr id="1045" name="Rectangle: Rounded Corners 1044">
            <a:extLst>
              <a:ext uri="{FF2B5EF4-FFF2-40B4-BE49-F238E27FC236}">
                <a16:creationId xmlns:a16="http://schemas.microsoft.com/office/drawing/2014/main" id="{3E18110D-5DF2-067C-EFBB-F700FFFE9A1F}"/>
              </a:ext>
            </a:extLst>
          </p:cNvPr>
          <p:cNvSpPr/>
          <p:nvPr/>
        </p:nvSpPr>
        <p:spPr>
          <a:xfrm>
            <a:off x="3697213" y="3470055"/>
            <a:ext cx="648000" cy="259200"/>
          </a:xfrm>
          <a:prstGeom prst="roundRect">
            <a:avLst/>
          </a:prstGeom>
          <a:gradFill>
            <a:gsLst>
              <a:gs pos="50000">
                <a:schemeClr val="accent1">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Cardiology PACS</a:t>
            </a:r>
          </a:p>
        </p:txBody>
      </p:sp>
      <p:sp>
        <p:nvSpPr>
          <p:cNvPr id="1046" name="Rectangle: Rounded Corners 1045">
            <a:extLst>
              <a:ext uri="{FF2B5EF4-FFF2-40B4-BE49-F238E27FC236}">
                <a16:creationId xmlns:a16="http://schemas.microsoft.com/office/drawing/2014/main" id="{11FFBF5B-BCDE-8B48-6A62-A2F58E99BBAA}"/>
              </a:ext>
            </a:extLst>
          </p:cNvPr>
          <p:cNvSpPr/>
          <p:nvPr/>
        </p:nvSpPr>
        <p:spPr>
          <a:xfrm>
            <a:off x="5010637" y="3470055"/>
            <a:ext cx="630710" cy="2592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err="1">
                <a:ln>
                  <a:noFill/>
                </a:ln>
                <a:solidFill>
                  <a:srgbClr val="1F355E"/>
                </a:solidFill>
                <a:effectLst/>
                <a:uFillTx/>
                <a:latin typeface="Arial" panose="020B0604020202020204" pitchFamily="34" charset="0"/>
                <a:ea typeface="+mn-ea"/>
                <a:cs typeface="Arial" panose="020B0604020202020204" pitchFamily="34" charset="0"/>
                <a:sym typeface="Helvetica Neue Medium"/>
              </a:rPr>
              <a:t>Cardiobase</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48" name="Rectangle: Rounded Corners 1047">
            <a:extLst>
              <a:ext uri="{FF2B5EF4-FFF2-40B4-BE49-F238E27FC236}">
                <a16:creationId xmlns:a16="http://schemas.microsoft.com/office/drawing/2014/main" id="{3863EB99-7982-686F-3C1B-6FC54E0A0E5A}"/>
              </a:ext>
            </a:extLst>
          </p:cNvPr>
          <p:cNvSpPr/>
          <p:nvPr/>
        </p:nvSpPr>
        <p:spPr>
          <a:xfrm>
            <a:off x="3087295" y="3195533"/>
            <a:ext cx="648000" cy="2592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err="1">
                <a:ln>
                  <a:noFill/>
                </a:ln>
                <a:solidFill>
                  <a:srgbClr val="1F355E"/>
                </a:solidFill>
                <a:effectLst/>
                <a:uFillTx/>
                <a:latin typeface="Arial" panose="020B0604020202020204" pitchFamily="34" charset="0"/>
                <a:ea typeface="+mn-ea"/>
                <a:cs typeface="Arial" panose="020B0604020202020204" pitchFamily="34" charset="0"/>
                <a:sym typeface="Helvetica Neue Medium"/>
              </a:rPr>
              <a:t>Auditbase</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49" name="Rectangle: Rounded Corners 1048">
            <a:extLst>
              <a:ext uri="{FF2B5EF4-FFF2-40B4-BE49-F238E27FC236}">
                <a16:creationId xmlns:a16="http://schemas.microsoft.com/office/drawing/2014/main" id="{5E44D224-217D-1C64-0A2A-485BBC72F636}"/>
              </a:ext>
            </a:extLst>
          </p:cNvPr>
          <p:cNvSpPr/>
          <p:nvPr/>
        </p:nvSpPr>
        <p:spPr>
          <a:xfrm>
            <a:off x="1085113" y="3195533"/>
            <a:ext cx="648000" cy="2592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DAWNAC</a:t>
            </a:r>
          </a:p>
        </p:txBody>
      </p:sp>
      <p:sp>
        <p:nvSpPr>
          <p:cNvPr id="1050" name="Rectangle: Rounded Corners 1049">
            <a:extLst>
              <a:ext uri="{FF2B5EF4-FFF2-40B4-BE49-F238E27FC236}">
                <a16:creationId xmlns:a16="http://schemas.microsoft.com/office/drawing/2014/main" id="{F2F82167-F146-E738-9FAA-A9ADF2745947}"/>
              </a:ext>
            </a:extLst>
          </p:cNvPr>
          <p:cNvSpPr/>
          <p:nvPr/>
        </p:nvSpPr>
        <p:spPr>
          <a:xfrm>
            <a:off x="1085113" y="3470055"/>
            <a:ext cx="648000" cy="2592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err="1">
                <a:ln>
                  <a:noFill/>
                </a:ln>
                <a:solidFill>
                  <a:srgbClr val="1F355E"/>
                </a:solidFill>
                <a:effectLst/>
                <a:uFillTx/>
                <a:latin typeface="Arial" panose="020B0604020202020204" pitchFamily="34" charset="0"/>
                <a:ea typeface="+mn-ea"/>
                <a:cs typeface="Arial" panose="020B0604020202020204" pitchFamily="34" charset="0"/>
                <a:sym typeface="Helvetica Neue Medium"/>
              </a:rPr>
              <a:t>Vitaldata</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51" name="Rectangle: Rounded Corners 1050">
            <a:extLst>
              <a:ext uri="{FF2B5EF4-FFF2-40B4-BE49-F238E27FC236}">
                <a16:creationId xmlns:a16="http://schemas.microsoft.com/office/drawing/2014/main" id="{86BA9068-9BCF-38D4-D861-954E7805AF0C}"/>
              </a:ext>
            </a:extLst>
          </p:cNvPr>
          <p:cNvSpPr/>
          <p:nvPr/>
        </p:nvSpPr>
        <p:spPr>
          <a:xfrm>
            <a:off x="5656288" y="3470055"/>
            <a:ext cx="648000" cy="2592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Hermes</a:t>
            </a:r>
          </a:p>
        </p:txBody>
      </p:sp>
      <p:sp>
        <p:nvSpPr>
          <p:cNvPr id="1056" name="Rectangle: Rounded Corners 1055">
            <a:extLst>
              <a:ext uri="{FF2B5EF4-FFF2-40B4-BE49-F238E27FC236}">
                <a16:creationId xmlns:a16="http://schemas.microsoft.com/office/drawing/2014/main" id="{BCB883FF-5429-B71A-BDFA-5A863FCFF89E}"/>
              </a:ext>
            </a:extLst>
          </p:cNvPr>
          <p:cNvSpPr/>
          <p:nvPr/>
        </p:nvSpPr>
        <p:spPr>
          <a:xfrm>
            <a:off x="2419901" y="3195533"/>
            <a:ext cx="648000" cy="2592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MUSE</a:t>
            </a:r>
          </a:p>
        </p:txBody>
      </p:sp>
      <p:sp>
        <p:nvSpPr>
          <p:cNvPr id="1057" name="Rectangle: Rounded Corners 1056">
            <a:extLst>
              <a:ext uri="{FF2B5EF4-FFF2-40B4-BE49-F238E27FC236}">
                <a16:creationId xmlns:a16="http://schemas.microsoft.com/office/drawing/2014/main" id="{78B479BF-0276-E0C2-51E4-AB2624A24CD0}"/>
              </a:ext>
            </a:extLst>
          </p:cNvPr>
          <p:cNvSpPr/>
          <p:nvPr/>
        </p:nvSpPr>
        <p:spPr>
          <a:xfrm>
            <a:off x="6309313" y="3470055"/>
            <a:ext cx="648000" cy="2592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err="1">
                <a:ln>
                  <a:noFill/>
                </a:ln>
                <a:solidFill>
                  <a:srgbClr val="1F355E"/>
                </a:solidFill>
                <a:effectLst/>
                <a:uFillTx/>
                <a:latin typeface="Arial" panose="020B0604020202020204" pitchFamily="34" charset="0"/>
                <a:ea typeface="+mn-ea"/>
                <a:cs typeface="Arial" panose="020B0604020202020204" pitchFamily="34" charset="0"/>
                <a:sym typeface="Helvetica Neue Medium"/>
              </a:rPr>
              <a:t>Neuroworks</a:t>
            </a: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EEG</a:t>
            </a:r>
          </a:p>
        </p:txBody>
      </p:sp>
      <p:sp>
        <p:nvSpPr>
          <p:cNvPr id="1059" name="Rectangle: Rounded Corners 1058">
            <a:extLst>
              <a:ext uri="{FF2B5EF4-FFF2-40B4-BE49-F238E27FC236}">
                <a16:creationId xmlns:a16="http://schemas.microsoft.com/office/drawing/2014/main" id="{301E87ED-7A85-AB2F-C663-A6EB14F0436E}"/>
              </a:ext>
            </a:extLst>
          </p:cNvPr>
          <p:cNvSpPr/>
          <p:nvPr/>
        </p:nvSpPr>
        <p:spPr>
          <a:xfrm>
            <a:off x="2391163" y="3470055"/>
            <a:ext cx="648000" cy="2592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RADIS</a:t>
            </a:r>
          </a:p>
        </p:txBody>
      </p:sp>
      <p:sp>
        <p:nvSpPr>
          <p:cNvPr id="1060" name="Rectangle: Rounded Corners 1059">
            <a:extLst>
              <a:ext uri="{FF2B5EF4-FFF2-40B4-BE49-F238E27FC236}">
                <a16:creationId xmlns:a16="http://schemas.microsoft.com/office/drawing/2014/main" id="{922D2BD4-D724-2A2F-6EC2-9EC2CC78DA26}"/>
              </a:ext>
            </a:extLst>
          </p:cNvPr>
          <p:cNvSpPr/>
          <p:nvPr/>
        </p:nvSpPr>
        <p:spPr>
          <a:xfrm>
            <a:off x="3754689" y="3195533"/>
            <a:ext cx="648000" cy="259200"/>
          </a:xfrm>
          <a:prstGeom prst="roundRect">
            <a:avLst/>
          </a:prstGeom>
          <a:gradFill>
            <a:gsLst>
              <a:gs pos="50000">
                <a:schemeClr val="accent1">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Radiology PACS</a:t>
            </a:r>
          </a:p>
        </p:txBody>
      </p:sp>
      <p:sp>
        <p:nvSpPr>
          <p:cNvPr id="1061" name="Rectangle: Rounded Corners 1060">
            <a:extLst>
              <a:ext uri="{FF2B5EF4-FFF2-40B4-BE49-F238E27FC236}">
                <a16:creationId xmlns:a16="http://schemas.microsoft.com/office/drawing/2014/main" id="{E322F71F-4F8A-D5D8-8A12-FB7A9B1B7E35}"/>
              </a:ext>
            </a:extLst>
          </p:cNvPr>
          <p:cNvSpPr/>
          <p:nvPr/>
        </p:nvSpPr>
        <p:spPr>
          <a:xfrm>
            <a:off x="1752507" y="3195533"/>
            <a:ext cx="648000" cy="2592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Spacelabs</a:t>
            </a:r>
          </a:p>
        </p:txBody>
      </p:sp>
      <p:sp>
        <p:nvSpPr>
          <p:cNvPr id="1065" name="Rectangle: Rounded Corners 1064">
            <a:extLst>
              <a:ext uri="{FF2B5EF4-FFF2-40B4-BE49-F238E27FC236}">
                <a16:creationId xmlns:a16="http://schemas.microsoft.com/office/drawing/2014/main" id="{7F4C3A6D-0477-327E-7628-08FCA45D5692}"/>
              </a:ext>
            </a:extLst>
          </p:cNvPr>
          <p:cNvSpPr/>
          <p:nvPr/>
        </p:nvSpPr>
        <p:spPr>
          <a:xfrm>
            <a:off x="6972254" y="3470055"/>
            <a:ext cx="767402" cy="2592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a:solidFill>
                  <a:srgbClr val="1F355E"/>
                </a:solidFill>
                <a:latin typeface="Arial" panose="020B0604020202020204" pitchFamily="34" charset="0"/>
                <a:ea typeface="+mn-ea"/>
                <a:cs typeface="Arial" panose="020B0604020202020204" pitchFamily="34" charset="0"/>
                <a:sym typeface="Helvetica Neue Medium"/>
              </a:rPr>
              <a:t>Wales Pathology Handbook</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56" name="Rectangle: Rounded Corners 55">
            <a:extLst>
              <a:ext uri="{FF2B5EF4-FFF2-40B4-BE49-F238E27FC236}">
                <a16:creationId xmlns:a16="http://schemas.microsoft.com/office/drawing/2014/main" id="{A8DC04D9-7C55-7FF4-EE82-0853075ECA47}"/>
              </a:ext>
            </a:extLst>
          </p:cNvPr>
          <p:cNvSpPr/>
          <p:nvPr/>
        </p:nvSpPr>
        <p:spPr>
          <a:xfrm>
            <a:off x="7876330" y="3791475"/>
            <a:ext cx="1069655" cy="3600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Office 365</a:t>
            </a:r>
          </a:p>
        </p:txBody>
      </p:sp>
      <p:grpSp>
        <p:nvGrpSpPr>
          <p:cNvPr id="1025" name="Group 1024">
            <a:extLst>
              <a:ext uri="{FF2B5EF4-FFF2-40B4-BE49-F238E27FC236}">
                <a16:creationId xmlns:a16="http://schemas.microsoft.com/office/drawing/2014/main" id="{DCEF45FB-1A17-E48B-3A8D-DC76CBE387EC}"/>
              </a:ext>
            </a:extLst>
          </p:cNvPr>
          <p:cNvGrpSpPr/>
          <p:nvPr/>
        </p:nvGrpSpPr>
        <p:grpSpPr>
          <a:xfrm>
            <a:off x="7441293" y="483666"/>
            <a:ext cx="1512169" cy="817160"/>
            <a:chOff x="911832" y="436437"/>
            <a:chExt cx="1512169" cy="817160"/>
          </a:xfrm>
        </p:grpSpPr>
        <p:sp>
          <p:nvSpPr>
            <p:cNvPr id="62" name="Rectangle: Rounded Corners 61">
              <a:extLst>
                <a:ext uri="{FF2B5EF4-FFF2-40B4-BE49-F238E27FC236}">
                  <a16:creationId xmlns:a16="http://schemas.microsoft.com/office/drawing/2014/main" id="{46166646-846B-DA7A-C4F1-F5561D21F2AC}"/>
                </a:ext>
              </a:extLst>
            </p:cNvPr>
            <p:cNvSpPr/>
            <p:nvPr/>
          </p:nvSpPr>
          <p:spPr>
            <a:xfrm>
              <a:off x="1272001" y="1018414"/>
              <a:ext cx="1152000" cy="235183"/>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Implemented</a:t>
              </a:r>
            </a:p>
          </p:txBody>
        </p:sp>
        <p:sp>
          <p:nvSpPr>
            <p:cNvPr id="63" name="Rectangle: Rounded Corners 62">
              <a:extLst>
                <a:ext uri="{FF2B5EF4-FFF2-40B4-BE49-F238E27FC236}">
                  <a16:creationId xmlns:a16="http://schemas.microsoft.com/office/drawing/2014/main" id="{81CABA82-0C61-86E0-B953-625B32A6E0D2}"/>
                </a:ext>
              </a:extLst>
            </p:cNvPr>
            <p:cNvSpPr/>
            <p:nvPr/>
          </p:nvSpPr>
          <p:spPr>
            <a:xfrm>
              <a:off x="1272001" y="742772"/>
              <a:ext cx="1152000" cy="235183"/>
            </a:xfrm>
            <a:prstGeom prst="roundRect">
              <a:avLst/>
            </a:prstGeom>
            <a:gradFill>
              <a:gsLst>
                <a:gs pos="50000">
                  <a:schemeClr val="accent1">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800" b="0">
                  <a:solidFill>
                    <a:srgbClr val="1F355E"/>
                  </a:solidFill>
                  <a:latin typeface="Arial" panose="020B0604020202020204" pitchFamily="34" charset="0"/>
                  <a:ea typeface="+mn-ea"/>
                  <a:cs typeface="Arial" panose="020B0604020202020204" pitchFamily="34" charset="0"/>
                  <a:sym typeface="Helvetica Neue Medium"/>
                </a:rPr>
                <a:t>Partially implemented / awaiting replacement</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24" name="Rectangle: Rounded Corners 1023">
              <a:extLst>
                <a:ext uri="{FF2B5EF4-FFF2-40B4-BE49-F238E27FC236}">
                  <a16:creationId xmlns:a16="http://schemas.microsoft.com/office/drawing/2014/main" id="{D9A8E00D-8B64-F617-AB61-10FF82BD218E}"/>
                </a:ext>
              </a:extLst>
            </p:cNvPr>
            <p:cNvSpPr/>
            <p:nvPr/>
          </p:nvSpPr>
          <p:spPr>
            <a:xfrm>
              <a:off x="911832" y="436437"/>
              <a:ext cx="360169" cy="235183"/>
            </a:xfrm>
            <a:prstGeom prst="round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Key</a:t>
              </a:r>
              <a:r>
                <a:rPr kumimoji="0" lang="en-GB" sz="800" i="0" u="none" strike="noStrike" cap="none" spc="0" normalizeH="0" baseline="0">
                  <a:ln>
                    <a:noFill/>
                  </a:ln>
                  <a:solidFill>
                    <a:schemeClr val="tx1"/>
                  </a:solidFill>
                  <a:effectLst/>
                  <a:uFillTx/>
                  <a:latin typeface="+mn-lt"/>
                  <a:ea typeface="+mn-ea"/>
                  <a:cs typeface="+mn-cs"/>
                  <a:sym typeface="Helvetica Neue Medium"/>
                </a:rPr>
                <a:t>:</a:t>
              </a:r>
            </a:p>
          </p:txBody>
        </p:sp>
        <p:sp>
          <p:nvSpPr>
            <p:cNvPr id="3" name="Rectangle: Rounded Corners 2">
              <a:extLst>
                <a:ext uri="{FF2B5EF4-FFF2-40B4-BE49-F238E27FC236}">
                  <a16:creationId xmlns:a16="http://schemas.microsoft.com/office/drawing/2014/main" id="{3E5AAB7F-BEF4-ECFC-80FF-862FB12E3FBE}"/>
                </a:ext>
              </a:extLst>
            </p:cNvPr>
            <p:cNvSpPr/>
            <p:nvPr/>
          </p:nvSpPr>
          <p:spPr>
            <a:xfrm>
              <a:off x="1272001" y="467130"/>
              <a:ext cx="1152000" cy="235183"/>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800" b="0">
                  <a:solidFill>
                    <a:srgbClr val="1F355E"/>
                  </a:solidFill>
                  <a:latin typeface="Arial" panose="020B0604020202020204" pitchFamily="34" charset="0"/>
                  <a:ea typeface="+mn-ea"/>
                  <a:cs typeface="Arial" panose="020B0604020202020204" pitchFamily="34" charset="0"/>
                  <a:sym typeface="Helvetica Neue Medium"/>
                </a:rPr>
                <a:t>Awaiting implementation</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grpSp>
      <p:sp>
        <p:nvSpPr>
          <p:cNvPr id="31" name="Rectangle: Rounded Corners 30">
            <a:extLst>
              <a:ext uri="{FF2B5EF4-FFF2-40B4-BE49-F238E27FC236}">
                <a16:creationId xmlns:a16="http://schemas.microsoft.com/office/drawing/2014/main" id="{2948A964-497E-C3E2-428E-1BA435CCCCF0}"/>
              </a:ext>
            </a:extLst>
          </p:cNvPr>
          <p:cNvSpPr/>
          <p:nvPr/>
        </p:nvSpPr>
        <p:spPr>
          <a:xfrm>
            <a:off x="1079651" y="1383963"/>
            <a:ext cx="1286350" cy="3600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SBPP</a:t>
            </a:r>
          </a:p>
        </p:txBody>
      </p:sp>
      <p:sp>
        <p:nvSpPr>
          <p:cNvPr id="32" name="Rectangle: Rounded Corners 31">
            <a:extLst>
              <a:ext uri="{FF2B5EF4-FFF2-40B4-BE49-F238E27FC236}">
                <a16:creationId xmlns:a16="http://schemas.microsoft.com/office/drawing/2014/main" id="{4494BF95-0791-1CB1-9F13-230E6633E2B6}"/>
              </a:ext>
            </a:extLst>
          </p:cNvPr>
          <p:cNvSpPr/>
          <p:nvPr/>
        </p:nvSpPr>
        <p:spPr>
          <a:xfrm>
            <a:off x="2431127" y="1390876"/>
            <a:ext cx="1248518" cy="3600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err="1">
                <a:ln>
                  <a:noFill/>
                </a:ln>
                <a:solidFill>
                  <a:srgbClr val="1F355E"/>
                </a:solidFill>
                <a:effectLst/>
                <a:uFillTx/>
                <a:latin typeface="Arial" panose="020B0604020202020204" pitchFamily="34" charset="0"/>
                <a:ea typeface="+mn-ea"/>
                <a:cs typeface="Arial" panose="020B0604020202020204" pitchFamily="34" charset="0"/>
                <a:sym typeface="Helvetica Neue Medium"/>
              </a:rPr>
              <a:t>Woundcare</a:t>
            </a: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App</a:t>
            </a:r>
          </a:p>
        </p:txBody>
      </p:sp>
      <p:sp>
        <p:nvSpPr>
          <p:cNvPr id="33" name="Rectangle: Rounded Corners 32">
            <a:extLst>
              <a:ext uri="{FF2B5EF4-FFF2-40B4-BE49-F238E27FC236}">
                <a16:creationId xmlns:a16="http://schemas.microsoft.com/office/drawing/2014/main" id="{7DE91CAD-D1C3-5451-0BF8-F9C31D97AE6E}"/>
              </a:ext>
            </a:extLst>
          </p:cNvPr>
          <p:cNvSpPr/>
          <p:nvPr/>
        </p:nvSpPr>
        <p:spPr>
          <a:xfrm>
            <a:off x="5005458" y="1390876"/>
            <a:ext cx="1286350" cy="360000"/>
          </a:xfrm>
          <a:prstGeom prst="roundRect">
            <a:avLst/>
          </a:prstGeom>
          <a:gradFill>
            <a:gsLst>
              <a:gs pos="50000">
                <a:schemeClr val="accent1">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PROMs</a:t>
            </a:r>
          </a:p>
        </p:txBody>
      </p:sp>
      <p:sp>
        <p:nvSpPr>
          <p:cNvPr id="59" name="Rectangle: Rounded Corners 58">
            <a:extLst>
              <a:ext uri="{FF2B5EF4-FFF2-40B4-BE49-F238E27FC236}">
                <a16:creationId xmlns:a16="http://schemas.microsoft.com/office/drawing/2014/main" id="{AC9753E4-F587-470E-AF79-5B01D0E80761}"/>
              </a:ext>
            </a:extLst>
          </p:cNvPr>
          <p:cNvSpPr/>
          <p:nvPr/>
        </p:nvSpPr>
        <p:spPr>
          <a:xfrm>
            <a:off x="7655451" y="1390876"/>
            <a:ext cx="1286350" cy="360000"/>
          </a:xfrm>
          <a:prstGeom prst="roundRect">
            <a:avLst/>
          </a:prstGeom>
          <a:gradFill>
            <a:gsLst>
              <a:gs pos="50000">
                <a:schemeClr val="accent1">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NHS Wales App</a:t>
            </a:r>
          </a:p>
        </p:txBody>
      </p:sp>
      <p:sp>
        <p:nvSpPr>
          <p:cNvPr id="1036" name="Rectangle: Rounded Corners 1035">
            <a:extLst>
              <a:ext uri="{FF2B5EF4-FFF2-40B4-BE49-F238E27FC236}">
                <a16:creationId xmlns:a16="http://schemas.microsoft.com/office/drawing/2014/main" id="{0CF522EF-B7D1-423B-D643-F9FC7DF60B59}"/>
              </a:ext>
            </a:extLst>
          </p:cNvPr>
          <p:cNvSpPr/>
          <p:nvPr/>
        </p:nvSpPr>
        <p:spPr>
          <a:xfrm>
            <a:off x="6330456" y="1390876"/>
            <a:ext cx="1286350" cy="360000"/>
          </a:xfrm>
          <a:prstGeom prst="roundRect">
            <a:avLst/>
          </a:prstGeom>
          <a:gradFill>
            <a:gsLst>
              <a:gs pos="50000">
                <a:schemeClr val="accent1">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Attend Anywhere</a:t>
            </a:r>
          </a:p>
        </p:txBody>
      </p:sp>
      <p:sp>
        <p:nvSpPr>
          <p:cNvPr id="1035" name="Rectangle: Rounded Corners 1034">
            <a:extLst>
              <a:ext uri="{FF2B5EF4-FFF2-40B4-BE49-F238E27FC236}">
                <a16:creationId xmlns:a16="http://schemas.microsoft.com/office/drawing/2014/main" id="{A039F7C9-5808-223E-9810-BD69467C7810}"/>
              </a:ext>
            </a:extLst>
          </p:cNvPr>
          <p:cNvSpPr/>
          <p:nvPr/>
        </p:nvSpPr>
        <p:spPr>
          <a:xfrm>
            <a:off x="3718293" y="1383401"/>
            <a:ext cx="1248518" cy="3600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err="1">
                <a:ln>
                  <a:noFill/>
                </a:ln>
                <a:solidFill>
                  <a:srgbClr val="1F355E"/>
                </a:solidFill>
                <a:effectLst/>
                <a:uFillTx/>
                <a:latin typeface="Arial" panose="020B0604020202020204" pitchFamily="34" charset="0"/>
                <a:ea typeface="+mn-ea"/>
                <a:cs typeface="Arial" panose="020B0604020202020204" pitchFamily="34" charset="0"/>
                <a:sym typeface="Helvetica Neue Medium"/>
              </a:rPr>
              <a:t>Synertec</a:t>
            </a: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Document Management (hybrid mail)</a:t>
            </a:r>
          </a:p>
        </p:txBody>
      </p:sp>
      <p:sp>
        <p:nvSpPr>
          <p:cNvPr id="1038" name="Rectangle: Rounded Corners 1037">
            <a:extLst>
              <a:ext uri="{FF2B5EF4-FFF2-40B4-BE49-F238E27FC236}">
                <a16:creationId xmlns:a16="http://schemas.microsoft.com/office/drawing/2014/main" id="{0DB3112D-A2AB-549A-BA2C-E3EC423DD6D3}"/>
              </a:ext>
            </a:extLst>
          </p:cNvPr>
          <p:cNvSpPr/>
          <p:nvPr/>
        </p:nvSpPr>
        <p:spPr>
          <a:xfrm>
            <a:off x="2532673" y="2290355"/>
            <a:ext cx="717274" cy="258701"/>
          </a:xfrm>
          <a:prstGeom prst="roundRect">
            <a:avLst/>
          </a:prstGeom>
          <a:gradFill>
            <a:gsLst>
              <a:gs pos="50000">
                <a:schemeClr val="accent1">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a:solidFill>
                  <a:srgbClr val="1F355E"/>
                </a:solidFill>
                <a:latin typeface="Arial" panose="020B0604020202020204" pitchFamily="34" charset="0"/>
                <a:ea typeface="+mn-ea"/>
                <a:cs typeface="Arial" panose="020B0604020202020204" pitchFamily="34" charset="0"/>
                <a:sym typeface="Helvetica Neue Medium"/>
              </a:rPr>
              <a:t>HEPMA  /</a:t>
            </a:r>
            <a:r>
              <a:rPr lang="en-GB" sz="700" b="0" err="1">
                <a:solidFill>
                  <a:srgbClr val="1F355E"/>
                </a:solidFill>
                <a:latin typeface="Arial" panose="020B0604020202020204" pitchFamily="34" charset="0"/>
                <a:ea typeface="+mn-ea"/>
                <a:cs typeface="Arial" panose="020B0604020202020204" pitchFamily="34" charset="0"/>
                <a:sym typeface="Helvetica Neue Medium"/>
              </a:rPr>
              <a:t>ePMA</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34" name="Rectangle: Rounded Corners 33">
            <a:extLst>
              <a:ext uri="{FF2B5EF4-FFF2-40B4-BE49-F238E27FC236}">
                <a16:creationId xmlns:a16="http://schemas.microsoft.com/office/drawing/2014/main" id="{C9855FC7-A2FC-C37A-C4F8-6845B43393BB}"/>
              </a:ext>
            </a:extLst>
          </p:cNvPr>
          <p:cNvSpPr/>
          <p:nvPr/>
        </p:nvSpPr>
        <p:spPr>
          <a:xfrm>
            <a:off x="6161854" y="2289075"/>
            <a:ext cx="718172" cy="258701"/>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SIGNAL</a:t>
            </a:r>
          </a:p>
        </p:txBody>
      </p:sp>
      <p:sp>
        <p:nvSpPr>
          <p:cNvPr id="1039" name="Rectangle: Rounded Corners 1038">
            <a:extLst>
              <a:ext uri="{FF2B5EF4-FFF2-40B4-BE49-F238E27FC236}">
                <a16:creationId xmlns:a16="http://schemas.microsoft.com/office/drawing/2014/main" id="{8AC563A2-BBB6-AF71-394D-BF361CDB0CCE}"/>
              </a:ext>
            </a:extLst>
          </p:cNvPr>
          <p:cNvSpPr/>
          <p:nvPr/>
        </p:nvSpPr>
        <p:spPr>
          <a:xfrm>
            <a:off x="1081719" y="2848574"/>
            <a:ext cx="718172" cy="258701"/>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TOMS</a:t>
            </a:r>
          </a:p>
        </p:txBody>
      </p:sp>
      <p:sp>
        <p:nvSpPr>
          <p:cNvPr id="1043" name="Rectangle: Rounded Corners 1042">
            <a:extLst>
              <a:ext uri="{FF2B5EF4-FFF2-40B4-BE49-F238E27FC236}">
                <a16:creationId xmlns:a16="http://schemas.microsoft.com/office/drawing/2014/main" id="{90D75204-DD42-2AC3-D39E-F650AEE220B6}"/>
              </a:ext>
            </a:extLst>
          </p:cNvPr>
          <p:cNvSpPr/>
          <p:nvPr/>
        </p:nvSpPr>
        <p:spPr>
          <a:xfrm>
            <a:off x="3258150" y="2290355"/>
            <a:ext cx="717274" cy="258701"/>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WICIS</a:t>
            </a:r>
          </a:p>
        </p:txBody>
      </p:sp>
      <p:sp>
        <p:nvSpPr>
          <p:cNvPr id="36" name="Rectangle: Rounded Corners 35">
            <a:extLst>
              <a:ext uri="{FF2B5EF4-FFF2-40B4-BE49-F238E27FC236}">
                <a16:creationId xmlns:a16="http://schemas.microsoft.com/office/drawing/2014/main" id="{E8C596D6-493C-2B03-2EAA-A607D28B573F}"/>
              </a:ext>
            </a:extLst>
          </p:cNvPr>
          <p:cNvSpPr/>
          <p:nvPr/>
        </p:nvSpPr>
        <p:spPr>
          <a:xfrm>
            <a:off x="2298006" y="1845711"/>
            <a:ext cx="1153439" cy="3600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mn-lt"/>
                <a:ea typeface="+mn-ea"/>
                <a:cs typeface="+mn-cs"/>
                <a:sym typeface="Helvetica Neue Medium"/>
              </a:rPr>
              <a:t>Adastra GP OOH</a:t>
            </a:r>
          </a:p>
        </p:txBody>
      </p:sp>
      <p:sp>
        <p:nvSpPr>
          <p:cNvPr id="44" name="Rectangle: Rounded Corners 43">
            <a:extLst>
              <a:ext uri="{FF2B5EF4-FFF2-40B4-BE49-F238E27FC236}">
                <a16:creationId xmlns:a16="http://schemas.microsoft.com/office/drawing/2014/main" id="{071073DF-C8C1-AEA5-434A-F7C7E7E2BFDA}"/>
              </a:ext>
            </a:extLst>
          </p:cNvPr>
          <p:cNvSpPr/>
          <p:nvPr/>
        </p:nvSpPr>
        <p:spPr>
          <a:xfrm>
            <a:off x="1079651" y="1845711"/>
            <a:ext cx="1153439" cy="360000"/>
          </a:xfrm>
          <a:prstGeom prst="roundRect">
            <a:avLst/>
          </a:prstGeom>
          <a:solidFill>
            <a:srgbClr val="A6A6A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a:solidFill>
                  <a:srgbClr val="1F355E"/>
                </a:solidFill>
                <a:latin typeface="Arial" panose="020B0604020202020204" pitchFamily="34" charset="0"/>
                <a:ea typeface="+mn-ea"/>
                <a:cs typeface="Arial" panose="020B0604020202020204" pitchFamily="34" charset="0"/>
                <a:sym typeface="Helvetica Neue Medium"/>
              </a:rPr>
              <a:t>WCCIS</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44" name="Rectangle: Rounded Corners 1043">
            <a:extLst>
              <a:ext uri="{FF2B5EF4-FFF2-40B4-BE49-F238E27FC236}">
                <a16:creationId xmlns:a16="http://schemas.microsoft.com/office/drawing/2014/main" id="{363B3816-E1AE-7709-F6E5-61E1C7BD7EF9}"/>
              </a:ext>
            </a:extLst>
          </p:cNvPr>
          <p:cNvSpPr/>
          <p:nvPr/>
        </p:nvSpPr>
        <p:spPr>
          <a:xfrm>
            <a:off x="5953071" y="1845711"/>
            <a:ext cx="1153439" cy="360000"/>
          </a:xfrm>
          <a:prstGeom prst="roundRect">
            <a:avLst/>
          </a:prstGeom>
          <a:gradFill>
            <a:gsLst>
              <a:gs pos="50000">
                <a:schemeClr val="accent1">
                  <a:lumMod val="40000"/>
                  <a:lumOff val="60000"/>
                </a:schemeClr>
              </a:gs>
              <a:gs pos="50000">
                <a:srgbClr val="A6A6A6"/>
              </a:gs>
            </a:gsLst>
            <a:lin ang="13800000" scaled="0"/>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Consultant</a:t>
            </a:r>
          </a:p>
          <a:p>
            <a:pPr marL="0" marR="0" indent="0" algn="ctr" defTabSz="825500" rtl="0" fontAlgn="auto" latinLnBrk="0" hangingPunct="0">
              <a:lnSpc>
                <a:spcPct val="100000"/>
              </a:lnSpc>
              <a:spcBef>
                <a:spcPts val="0"/>
              </a:spcBef>
              <a:spcAft>
                <a:spcPts val="0"/>
              </a:spcAft>
              <a:buClrTx/>
              <a:buSzTx/>
              <a:buFontTx/>
              <a:buNone/>
              <a:tabLst/>
            </a:pPr>
            <a:r>
              <a:rPr lang="en-GB" sz="700" b="0">
                <a:solidFill>
                  <a:srgbClr val="1F355E"/>
                </a:solidFill>
                <a:latin typeface="Arial" panose="020B0604020202020204" pitchFamily="34" charset="0"/>
                <a:ea typeface="+mn-ea"/>
                <a:cs typeface="Arial" panose="020B0604020202020204" pitchFamily="34" charset="0"/>
                <a:sym typeface="Helvetica Neue Medium"/>
              </a:rPr>
              <a:t>Connect</a:t>
            </a: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a:t>
            </a:r>
          </a:p>
        </p:txBody>
      </p:sp>
      <p:sp>
        <p:nvSpPr>
          <p:cNvPr id="4" name="Rectangle: Rounded Corners 3">
            <a:extLst>
              <a:ext uri="{FF2B5EF4-FFF2-40B4-BE49-F238E27FC236}">
                <a16:creationId xmlns:a16="http://schemas.microsoft.com/office/drawing/2014/main" id="{56F2AD13-8344-1358-C6E7-460E883323A9}"/>
              </a:ext>
            </a:extLst>
          </p:cNvPr>
          <p:cNvSpPr/>
          <p:nvPr/>
        </p:nvSpPr>
        <p:spPr>
          <a:xfrm>
            <a:off x="7171426" y="1845711"/>
            <a:ext cx="1153439" cy="3600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ETR</a:t>
            </a:r>
          </a:p>
        </p:txBody>
      </p:sp>
      <p:sp>
        <p:nvSpPr>
          <p:cNvPr id="5" name="Rectangle: Rounded Corners 4">
            <a:extLst>
              <a:ext uri="{FF2B5EF4-FFF2-40B4-BE49-F238E27FC236}">
                <a16:creationId xmlns:a16="http://schemas.microsoft.com/office/drawing/2014/main" id="{61FC88B4-7E52-F3C2-3B9B-C9205A907B4A}"/>
              </a:ext>
            </a:extLst>
          </p:cNvPr>
          <p:cNvSpPr/>
          <p:nvPr/>
        </p:nvSpPr>
        <p:spPr>
          <a:xfrm>
            <a:off x="6895238" y="2565698"/>
            <a:ext cx="1419820" cy="258701"/>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a:solidFill>
                  <a:srgbClr val="1F355E"/>
                </a:solidFill>
                <a:latin typeface="Arial" panose="020B0604020202020204" pitchFamily="34" charset="0"/>
                <a:ea typeface="+mn-ea"/>
                <a:cs typeface="Arial" panose="020B0604020202020204" pitchFamily="34" charset="0"/>
                <a:sym typeface="Helvetica Neue Medium"/>
              </a:rPr>
              <a:t>Hero K2 (Foetal monitoring)</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grpSp>
        <p:nvGrpSpPr>
          <p:cNvPr id="1075" name="Group 1074">
            <a:extLst>
              <a:ext uri="{FF2B5EF4-FFF2-40B4-BE49-F238E27FC236}">
                <a16:creationId xmlns:a16="http://schemas.microsoft.com/office/drawing/2014/main" id="{6C239F9F-E349-FCAB-E00A-FE34472A8608}"/>
              </a:ext>
            </a:extLst>
          </p:cNvPr>
          <p:cNvGrpSpPr/>
          <p:nvPr/>
        </p:nvGrpSpPr>
        <p:grpSpPr>
          <a:xfrm>
            <a:off x="1091309" y="4254095"/>
            <a:ext cx="7860805" cy="360000"/>
            <a:chOff x="1091310" y="4215995"/>
            <a:chExt cx="5435588" cy="360000"/>
          </a:xfrm>
          <a:solidFill>
            <a:schemeClr val="accent1">
              <a:lumMod val="40000"/>
              <a:lumOff val="60000"/>
            </a:schemeClr>
          </a:solidFill>
        </p:grpSpPr>
        <p:sp>
          <p:nvSpPr>
            <p:cNvPr id="57" name="Rectangle: Rounded Corners 56">
              <a:extLst>
                <a:ext uri="{FF2B5EF4-FFF2-40B4-BE49-F238E27FC236}">
                  <a16:creationId xmlns:a16="http://schemas.microsoft.com/office/drawing/2014/main" id="{C98D4046-C843-AF1E-0779-32F6B6CAC4D2}"/>
                </a:ext>
              </a:extLst>
            </p:cNvPr>
            <p:cNvSpPr/>
            <p:nvPr/>
          </p:nvSpPr>
          <p:spPr>
            <a:xfrm>
              <a:off x="1091310" y="4215995"/>
              <a:ext cx="1800000" cy="360000"/>
            </a:xfrm>
            <a:prstGeom prst="roundRect">
              <a:avLst/>
            </a:prstGeom>
            <a:gr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Data Warehouse</a:t>
              </a:r>
            </a:p>
          </p:txBody>
        </p:sp>
        <p:sp>
          <p:nvSpPr>
            <p:cNvPr id="55" name="Rectangle: Rounded Corners 54">
              <a:extLst>
                <a:ext uri="{FF2B5EF4-FFF2-40B4-BE49-F238E27FC236}">
                  <a16:creationId xmlns:a16="http://schemas.microsoft.com/office/drawing/2014/main" id="{3FC9D1F2-BE89-1611-73BC-4D71B9619EC4}"/>
                </a:ext>
              </a:extLst>
            </p:cNvPr>
            <p:cNvSpPr/>
            <p:nvPr/>
          </p:nvSpPr>
          <p:spPr>
            <a:xfrm>
              <a:off x="2909104" y="4215995"/>
              <a:ext cx="1800000" cy="360000"/>
            </a:xfrm>
            <a:prstGeom prst="roundRect">
              <a:avLst/>
            </a:prstGeom>
            <a:gr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a:solidFill>
                    <a:srgbClr val="1F355E"/>
                  </a:solidFill>
                  <a:latin typeface="Arial" panose="020B0604020202020204" pitchFamily="34" charset="0"/>
                  <a:ea typeface="+mn-ea"/>
                  <a:cs typeface="Arial" panose="020B0604020202020204" pitchFamily="34" charset="0"/>
                  <a:sym typeface="Helvetica Neue Medium"/>
                </a:rPr>
                <a:t>Qlik</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74" name="Rectangle: Rounded Corners 1073">
              <a:extLst>
                <a:ext uri="{FF2B5EF4-FFF2-40B4-BE49-F238E27FC236}">
                  <a16:creationId xmlns:a16="http://schemas.microsoft.com/office/drawing/2014/main" id="{32632888-4768-0C02-07AB-06BBBCCC1B42}"/>
                </a:ext>
              </a:extLst>
            </p:cNvPr>
            <p:cNvSpPr/>
            <p:nvPr/>
          </p:nvSpPr>
          <p:spPr>
            <a:xfrm>
              <a:off x="4726898" y="4215995"/>
              <a:ext cx="1800000" cy="360000"/>
            </a:xfrm>
            <a:prstGeom prst="roundRect">
              <a:avLst/>
            </a:prstGeom>
            <a:gr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PowerBI</a:t>
              </a:r>
            </a:p>
          </p:txBody>
        </p:sp>
      </p:grpSp>
      <p:sp>
        <p:nvSpPr>
          <p:cNvPr id="8" name="Rectangle: Rounded Corners 7">
            <a:extLst>
              <a:ext uri="{FF2B5EF4-FFF2-40B4-BE49-F238E27FC236}">
                <a16:creationId xmlns:a16="http://schemas.microsoft.com/office/drawing/2014/main" id="{E352EC93-CF51-A80D-B620-A0A4FA38FA28}"/>
              </a:ext>
            </a:extLst>
          </p:cNvPr>
          <p:cNvSpPr/>
          <p:nvPr/>
        </p:nvSpPr>
        <p:spPr>
          <a:xfrm>
            <a:off x="6161854" y="2848574"/>
            <a:ext cx="718172" cy="258701"/>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err="1">
                <a:ln>
                  <a:noFill/>
                </a:ln>
                <a:solidFill>
                  <a:srgbClr val="1F355E"/>
                </a:solidFill>
                <a:effectLst/>
                <a:uFillTx/>
                <a:latin typeface="Arial" panose="020B0604020202020204" pitchFamily="34" charset="0"/>
                <a:ea typeface="+mn-ea"/>
                <a:cs typeface="Arial" panose="020B0604020202020204" pitchFamily="34" charset="0"/>
                <a:sym typeface="Helvetica Neue Medium"/>
              </a:rPr>
              <a:t>Chemocare</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53" name="Rectangle: Rounded Corners 52">
            <a:extLst>
              <a:ext uri="{FF2B5EF4-FFF2-40B4-BE49-F238E27FC236}">
                <a16:creationId xmlns:a16="http://schemas.microsoft.com/office/drawing/2014/main" id="{57B74082-52ED-5EDC-86C6-CA0CC8A65651}"/>
              </a:ext>
            </a:extLst>
          </p:cNvPr>
          <p:cNvSpPr/>
          <p:nvPr/>
        </p:nvSpPr>
        <p:spPr>
          <a:xfrm>
            <a:off x="1085113" y="3791515"/>
            <a:ext cx="1069655" cy="3600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DMS</a:t>
            </a:r>
          </a:p>
        </p:txBody>
      </p:sp>
      <p:sp>
        <p:nvSpPr>
          <p:cNvPr id="17" name="Rectangle: Rounded Corners 16">
            <a:extLst>
              <a:ext uri="{FF2B5EF4-FFF2-40B4-BE49-F238E27FC236}">
                <a16:creationId xmlns:a16="http://schemas.microsoft.com/office/drawing/2014/main" id="{1332B28E-3992-BF58-B5FB-883ABFBE9697}"/>
              </a:ext>
            </a:extLst>
          </p:cNvPr>
          <p:cNvSpPr/>
          <p:nvPr/>
        </p:nvSpPr>
        <p:spPr>
          <a:xfrm>
            <a:off x="6744460" y="3791475"/>
            <a:ext cx="1069655" cy="3600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BigHand</a:t>
            </a:r>
          </a:p>
        </p:txBody>
      </p:sp>
      <p:sp>
        <p:nvSpPr>
          <p:cNvPr id="1071" name="Rectangle: Rounded Corners 1070">
            <a:extLst>
              <a:ext uri="{FF2B5EF4-FFF2-40B4-BE49-F238E27FC236}">
                <a16:creationId xmlns:a16="http://schemas.microsoft.com/office/drawing/2014/main" id="{B28AAAD1-BCF8-A3FC-7113-7E10BE5867BA}"/>
              </a:ext>
            </a:extLst>
          </p:cNvPr>
          <p:cNvSpPr/>
          <p:nvPr/>
        </p:nvSpPr>
        <p:spPr>
          <a:xfrm>
            <a:off x="5612590" y="3791475"/>
            <a:ext cx="1069655" cy="3600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SharePoint Online</a:t>
            </a:r>
          </a:p>
        </p:txBody>
      </p:sp>
      <p:sp>
        <p:nvSpPr>
          <p:cNvPr id="1072" name="Rectangle: Rounded Corners 1071">
            <a:extLst>
              <a:ext uri="{FF2B5EF4-FFF2-40B4-BE49-F238E27FC236}">
                <a16:creationId xmlns:a16="http://schemas.microsoft.com/office/drawing/2014/main" id="{B39A7E31-12BF-C2B1-DAA3-6736BB3AB759}"/>
              </a:ext>
            </a:extLst>
          </p:cNvPr>
          <p:cNvSpPr/>
          <p:nvPr/>
        </p:nvSpPr>
        <p:spPr>
          <a:xfrm>
            <a:off x="3348851" y="3791475"/>
            <a:ext cx="1069655" cy="3600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Share Drives</a:t>
            </a:r>
          </a:p>
        </p:txBody>
      </p:sp>
      <p:sp>
        <p:nvSpPr>
          <p:cNvPr id="1073" name="Rectangle: Rounded Corners 1072">
            <a:extLst>
              <a:ext uri="{FF2B5EF4-FFF2-40B4-BE49-F238E27FC236}">
                <a16:creationId xmlns:a16="http://schemas.microsoft.com/office/drawing/2014/main" id="{401729D4-E6C8-30B8-A69C-2F80E34B5EE1}"/>
              </a:ext>
            </a:extLst>
          </p:cNvPr>
          <p:cNvSpPr/>
          <p:nvPr/>
        </p:nvSpPr>
        <p:spPr>
          <a:xfrm>
            <a:off x="2216982" y="3791475"/>
            <a:ext cx="1069655" cy="3600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Z-drives</a:t>
            </a:r>
          </a:p>
        </p:txBody>
      </p:sp>
      <p:sp>
        <p:nvSpPr>
          <p:cNvPr id="20" name="Rectangle: Rounded Corners 19">
            <a:extLst>
              <a:ext uri="{FF2B5EF4-FFF2-40B4-BE49-F238E27FC236}">
                <a16:creationId xmlns:a16="http://schemas.microsoft.com/office/drawing/2014/main" id="{88A1EE5E-718F-D814-AA92-E7FB76B4BDA7}"/>
              </a:ext>
            </a:extLst>
          </p:cNvPr>
          <p:cNvSpPr/>
          <p:nvPr/>
        </p:nvSpPr>
        <p:spPr>
          <a:xfrm>
            <a:off x="5435479" y="2290355"/>
            <a:ext cx="718172" cy="258701"/>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a:solidFill>
                  <a:srgbClr val="1F355E"/>
                </a:solidFill>
                <a:latin typeface="Arial" panose="020B0604020202020204" pitchFamily="34" charset="0"/>
                <a:ea typeface="+mn-ea"/>
                <a:cs typeface="Arial" panose="020B0604020202020204" pitchFamily="34" charset="0"/>
                <a:sym typeface="Helvetica Neue Medium"/>
              </a:rPr>
              <a:t>Leicester</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23" name="Rectangle: Rounded Corners 22">
            <a:extLst>
              <a:ext uri="{FF2B5EF4-FFF2-40B4-BE49-F238E27FC236}">
                <a16:creationId xmlns:a16="http://schemas.microsoft.com/office/drawing/2014/main" id="{A2684DAA-AA37-B872-94CF-E7DF69BEF057}"/>
              </a:ext>
            </a:extLst>
          </p:cNvPr>
          <p:cNvSpPr/>
          <p:nvPr/>
        </p:nvSpPr>
        <p:spPr>
          <a:xfrm>
            <a:off x="1081719" y="2565698"/>
            <a:ext cx="718172" cy="258701"/>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Child Health</a:t>
            </a:r>
          </a:p>
        </p:txBody>
      </p:sp>
      <p:sp>
        <p:nvSpPr>
          <p:cNvPr id="24" name="Rectangle: Rounded Corners 23">
            <a:extLst>
              <a:ext uri="{FF2B5EF4-FFF2-40B4-BE49-F238E27FC236}">
                <a16:creationId xmlns:a16="http://schemas.microsoft.com/office/drawing/2014/main" id="{C7F0C142-43C7-05EF-05E6-7CFB79DDB6AF}"/>
              </a:ext>
            </a:extLst>
          </p:cNvPr>
          <p:cNvSpPr/>
          <p:nvPr/>
        </p:nvSpPr>
        <p:spPr>
          <a:xfrm>
            <a:off x="1807196" y="2565698"/>
            <a:ext cx="718172" cy="258701"/>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a:solidFill>
                  <a:srgbClr val="1F355E"/>
                </a:solidFill>
                <a:latin typeface="Arial" panose="020B0604020202020204" pitchFamily="34" charset="0"/>
                <a:ea typeface="+mn-ea"/>
                <a:cs typeface="Arial" panose="020B0604020202020204" pitchFamily="34" charset="0"/>
                <a:sym typeface="Helvetica Neue Medium"/>
              </a:rPr>
              <a:t>HSDU theatre utensils</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25" name="Rectangle: Rounded Corners 24">
            <a:extLst>
              <a:ext uri="{FF2B5EF4-FFF2-40B4-BE49-F238E27FC236}">
                <a16:creationId xmlns:a16="http://schemas.microsoft.com/office/drawing/2014/main" id="{C358BF3D-7F86-976C-BE75-922D3BC2C259}"/>
              </a:ext>
            </a:extLst>
          </p:cNvPr>
          <p:cNvSpPr/>
          <p:nvPr/>
        </p:nvSpPr>
        <p:spPr>
          <a:xfrm>
            <a:off x="1079923" y="2288764"/>
            <a:ext cx="718172" cy="258701"/>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a:solidFill>
                  <a:srgbClr val="1F355E"/>
                </a:solidFill>
                <a:latin typeface="Arial" panose="020B0604020202020204" pitchFamily="34" charset="0"/>
                <a:ea typeface="+mn-ea"/>
                <a:cs typeface="Arial" panose="020B0604020202020204" pitchFamily="34" charset="0"/>
                <a:sym typeface="Helvetica Neue Medium"/>
              </a:rPr>
              <a:t>ICNET</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26" name="Rectangle: Rounded Corners 25">
            <a:extLst>
              <a:ext uri="{FF2B5EF4-FFF2-40B4-BE49-F238E27FC236}">
                <a16:creationId xmlns:a16="http://schemas.microsoft.com/office/drawing/2014/main" id="{BDD2337C-C452-8B88-9393-4CC11395A7D8}"/>
              </a:ext>
            </a:extLst>
          </p:cNvPr>
          <p:cNvSpPr/>
          <p:nvPr/>
        </p:nvSpPr>
        <p:spPr>
          <a:xfrm>
            <a:off x="6895238" y="2848574"/>
            <a:ext cx="841059" cy="258701"/>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err="1">
                <a:solidFill>
                  <a:srgbClr val="1F355E"/>
                </a:solidFill>
                <a:latin typeface="Arial" panose="020B0604020202020204" pitchFamily="34" charset="0"/>
                <a:ea typeface="+mn-ea"/>
                <a:cs typeface="Arial" panose="020B0604020202020204" pitchFamily="34" charset="0"/>
                <a:sym typeface="Helvetica Neue Medium"/>
              </a:rPr>
              <a:t>Badgernet</a:t>
            </a:r>
            <a:r>
              <a:rPr lang="en-GB" sz="700" b="0">
                <a:solidFill>
                  <a:srgbClr val="1F355E"/>
                </a:solidFill>
                <a:latin typeface="Arial" panose="020B0604020202020204" pitchFamily="34" charset="0"/>
                <a:ea typeface="+mn-ea"/>
                <a:cs typeface="Arial" panose="020B0604020202020204" pitchFamily="34" charset="0"/>
                <a:sym typeface="Helvetica Neue Medium"/>
              </a:rPr>
              <a:t> (Foetal monitoring)</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27" name="Rectangle: Rounded Corners 26">
            <a:extLst>
              <a:ext uri="{FF2B5EF4-FFF2-40B4-BE49-F238E27FC236}">
                <a16:creationId xmlns:a16="http://schemas.microsoft.com/office/drawing/2014/main" id="{B814B991-8FB7-756B-71A2-E57A2D436E90}"/>
              </a:ext>
            </a:extLst>
          </p:cNvPr>
          <p:cNvSpPr/>
          <p:nvPr/>
        </p:nvSpPr>
        <p:spPr>
          <a:xfrm>
            <a:off x="3983627" y="2290355"/>
            <a:ext cx="718172" cy="258701"/>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a:solidFill>
                  <a:srgbClr val="1F355E"/>
                </a:solidFill>
                <a:latin typeface="Arial" panose="020B0604020202020204" pitchFamily="34" charset="0"/>
                <a:ea typeface="+mn-ea"/>
                <a:cs typeface="Arial" panose="020B0604020202020204" pitchFamily="34" charset="0"/>
                <a:sym typeface="Helvetica Neue Medium"/>
              </a:rPr>
              <a:t>ICNET</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28" name="Rectangle: Rounded Corners 27">
            <a:extLst>
              <a:ext uri="{FF2B5EF4-FFF2-40B4-BE49-F238E27FC236}">
                <a16:creationId xmlns:a16="http://schemas.microsoft.com/office/drawing/2014/main" id="{78051DE0-BE3A-E716-7E4B-2FF6A3648209}"/>
              </a:ext>
            </a:extLst>
          </p:cNvPr>
          <p:cNvSpPr/>
          <p:nvPr/>
        </p:nvSpPr>
        <p:spPr>
          <a:xfrm>
            <a:off x="4709104" y="2565698"/>
            <a:ext cx="718172" cy="258701"/>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err="1">
                <a:solidFill>
                  <a:srgbClr val="1F355E"/>
                </a:solidFill>
                <a:latin typeface="Arial" panose="020B0604020202020204" pitchFamily="34" charset="0"/>
                <a:ea typeface="+mn-ea"/>
                <a:cs typeface="Arial" panose="020B0604020202020204" pitchFamily="34" charset="0"/>
                <a:sym typeface="Helvetica Neue Medium"/>
              </a:rPr>
              <a:t>Meditec</a:t>
            </a:r>
            <a:r>
              <a:rPr lang="en-GB" sz="700" b="0">
                <a:solidFill>
                  <a:srgbClr val="1F355E"/>
                </a:solidFill>
                <a:latin typeface="Arial" panose="020B0604020202020204" pitchFamily="34" charset="0"/>
                <a:ea typeface="+mn-ea"/>
                <a:cs typeface="Arial" panose="020B0604020202020204" pitchFamily="34" charset="0"/>
                <a:sym typeface="Helvetica Neue Medium"/>
              </a:rPr>
              <a:t> IVF</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42" name="Rectangle: Rounded Corners 41">
            <a:extLst>
              <a:ext uri="{FF2B5EF4-FFF2-40B4-BE49-F238E27FC236}">
                <a16:creationId xmlns:a16="http://schemas.microsoft.com/office/drawing/2014/main" id="{CB25916A-C395-AD1A-A6EF-C7EB43B3D80C}"/>
              </a:ext>
            </a:extLst>
          </p:cNvPr>
          <p:cNvSpPr/>
          <p:nvPr/>
        </p:nvSpPr>
        <p:spPr>
          <a:xfrm>
            <a:off x="6895238" y="2289075"/>
            <a:ext cx="1419820" cy="258701"/>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a:solidFill>
                  <a:srgbClr val="1F355E"/>
                </a:solidFill>
                <a:latin typeface="Arial" panose="020B0604020202020204" pitchFamily="34" charset="0"/>
                <a:ea typeface="+mn-ea"/>
                <a:cs typeface="Arial" panose="020B0604020202020204" pitchFamily="34" charset="0"/>
                <a:sym typeface="Helvetica Neue Medium"/>
              </a:rPr>
              <a:t>Pharmacy Hospital Management</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48" name="Rectangle: Rounded Corners 47">
            <a:extLst>
              <a:ext uri="{FF2B5EF4-FFF2-40B4-BE49-F238E27FC236}">
                <a16:creationId xmlns:a16="http://schemas.microsoft.com/office/drawing/2014/main" id="{B7910B58-B226-42C4-090E-7837D01E3C2A}"/>
              </a:ext>
            </a:extLst>
          </p:cNvPr>
          <p:cNvSpPr/>
          <p:nvPr/>
        </p:nvSpPr>
        <p:spPr>
          <a:xfrm>
            <a:off x="6161854" y="2565698"/>
            <a:ext cx="718172" cy="258701"/>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Omnicell</a:t>
            </a:r>
          </a:p>
        </p:txBody>
      </p:sp>
      <p:sp>
        <p:nvSpPr>
          <p:cNvPr id="1026" name="Rectangle: Rounded Corners 1025">
            <a:extLst>
              <a:ext uri="{FF2B5EF4-FFF2-40B4-BE49-F238E27FC236}">
                <a16:creationId xmlns:a16="http://schemas.microsoft.com/office/drawing/2014/main" id="{4627A1B0-8A66-13CC-2769-D571E3DC35D4}"/>
              </a:ext>
            </a:extLst>
          </p:cNvPr>
          <p:cNvSpPr/>
          <p:nvPr/>
        </p:nvSpPr>
        <p:spPr>
          <a:xfrm>
            <a:off x="3257252" y="2562981"/>
            <a:ext cx="718172" cy="258701"/>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err="1">
                <a:solidFill>
                  <a:srgbClr val="1F355E"/>
                </a:solidFill>
                <a:latin typeface="Arial" panose="020B0604020202020204" pitchFamily="34" charset="0"/>
                <a:ea typeface="+mn-ea"/>
                <a:cs typeface="Arial" panose="020B0604020202020204" pitchFamily="34" charset="0"/>
                <a:sym typeface="Helvetica Neue Medium"/>
              </a:rPr>
              <a:t>Cellma</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40" name="Rectangle: Rounded Corners 1039">
            <a:extLst>
              <a:ext uri="{FF2B5EF4-FFF2-40B4-BE49-F238E27FC236}">
                <a16:creationId xmlns:a16="http://schemas.microsoft.com/office/drawing/2014/main" id="{763F6193-4540-35AF-B52E-53E66F0040AE}"/>
              </a:ext>
            </a:extLst>
          </p:cNvPr>
          <p:cNvSpPr/>
          <p:nvPr/>
        </p:nvSpPr>
        <p:spPr>
          <a:xfrm>
            <a:off x="5435479" y="2565698"/>
            <a:ext cx="718172" cy="258701"/>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err="1">
                <a:solidFill>
                  <a:srgbClr val="1F355E"/>
                </a:solidFill>
                <a:latin typeface="Arial" panose="020B0604020202020204" pitchFamily="34" charset="0"/>
                <a:ea typeface="+mn-ea"/>
                <a:cs typeface="Arial" panose="020B0604020202020204" pitchFamily="34" charset="0"/>
                <a:sym typeface="Helvetica Neue Medium"/>
              </a:rPr>
              <a:t>Millcare</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grpSp>
        <p:nvGrpSpPr>
          <p:cNvPr id="1068" name="Group 1067">
            <a:extLst>
              <a:ext uri="{FF2B5EF4-FFF2-40B4-BE49-F238E27FC236}">
                <a16:creationId xmlns:a16="http://schemas.microsoft.com/office/drawing/2014/main" id="{F4D1703D-C149-AC0B-6BD1-8D05ADAD9687}"/>
              </a:ext>
            </a:extLst>
          </p:cNvPr>
          <p:cNvGrpSpPr/>
          <p:nvPr/>
        </p:nvGrpSpPr>
        <p:grpSpPr>
          <a:xfrm>
            <a:off x="1112450" y="4674054"/>
            <a:ext cx="7841009" cy="387618"/>
            <a:chOff x="1112451" y="4713809"/>
            <a:chExt cx="3599488" cy="387618"/>
          </a:xfrm>
          <a:solidFill>
            <a:schemeClr val="accent1">
              <a:lumMod val="40000"/>
              <a:lumOff val="60000"/>
            </a:schemeClr>
          </a:solidFill>
        </p:grpSpPr>
        <p:sp>
          <p:nvSpPr>
            <p:cNvPr id="61" name="Rectangle: Rounded Corners 60">
              <a:extLst>
                <a:ext uri="{FF2B5EF4-FFF2-40B4-BE49-F238E27FC236}">
                  <a16:creationId xmlns:a16="http://schemas.microsoft.com/office/drawing/2014/main" id="{6B9A4C50-E603-3452-F5E9-6F652657C6CC}"/>
                </a:ext>
              </a:extLst>
            </p:cNvPr>
            <p:cNvSpPr/>
            <p:nvPr/>
          </p:nvSpPr>
          <p:spPr>
            <a:xfrm>
              <a:off x="1112451" y="4722663"/>
              <a:ext cx="864000" cy="378764"/>
            </a:xfrm>
            <a:prstGeom prst="roundRect">
              <a:avLst/>
            </a:prstGeom>
            <a:gr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err="1">
                  <a:ln>
                    <a:noFill/>
                  </a:ln>
                  <a:solidFill>
                    <a:srgbClr val="1F355E"/>
                  </a:solidFill>
                  <a:effectLst/>
                  <a:uFillTx/>
                  <a:latin typeface="Arial" panose="020B0604020202020204" pitchFamily="34" charset="0"/>
                  <a:ea typeface="+mn-ea"/>
                  <a:cs typeface="Arial" panose="020B0604020202020204" pitchFamily="34" charset="0"/>
                  <a:sym typeface="Helvetica Neue Medium"/>
                </a:rPr>
                <a:t>MyPorter</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52" name="Rectangle: Rounded Corners 1051">
              <a:extLst>
                <a:ext uri="{FF2B5EF4-FFF2-40B4-BE49-F238E27FC236}">
                  <a16:creationId xmlns:a16="http://schemas.microsoft.com/office/drawing/2014/main" id="{8540896F-C7DB-EA2B-8B17-ED8BF23688FC}"/>
                </a:ext>
              </a:extLst>
            </p:cNvPr>
            <p:cNvSpPr/>
            <p:nvPr/>
          </p:nvSpPr>
          <p:spPr>
            <a:xfrm>
              <a:off x="2027645" y="4715916"/>
              <a:ext cx="864000" cy="378764"/>
            </a:xfrm>
            <a:prstGeom prst="roundRect">
              <a:avLst/>
            </a:prstGeom>
            <a:gr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ESR</a:t>
              </a:r>
            </a:p>
          </p:txBody>
        </p:sp>
        <p:sp>
          <p:nvSpPr>
            <p:cNvPr id="1053" name="Rectangle: Rounded Corners 1052">
              <a:extLst>
                <a:ext uri="{FF2B5EF4-FFF2-40B4-BE49-F238E27FC236}">
                  <a16:creationId xmlns:a16="http://schemas.microsoft.com/office/drawing/2014/main" id="{5853C207-E035-8127-BBFA-9C25AE06FCCB}"/>
                </a:ext>
              </a:extLst>
            </p:cNvPr>
            <p:cNvSpPr/>
            <p:nvPr/>
          </p:nvSpPr>
          <p:spPr>
            <a:xfrm>
              <a:off x="2940947" y="4722293"/>
              <a:ext cx="864000" cy="378764"/>
            </a:xfrm>
            <a:prstGeom prst="roundRect">
              <a:avLst/>
            </a:prstGeom>
            <a:gr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E-Roster</a:t>
              </a:r>
            </a:p>
          </p:txBody>
        </p:sp>
        <p:sp>
          <p:nvSpPr>
            <p:cNvPr id="1054" name="Rectangle: Rounded Corners 1053">
              <a:extLst>
                <a:ext uri="{FF2B5EF4-FFF2-40B4-BE49-F238E27FC236}">
                  <a16:creationId xmlns:a16="http://schemas.microsoft.com/office/drawing/2014/main" id="{19EF43C8-9F22-8719-AAFA-8F6D35BAF219}"/>
                </a:ext>
              </a:extLst>
            </p:cNvPr>
            <p:cNvSpPr/>
            <p:nvPr/>
          </p:nvSpPr>
          <p:spPr>
            <a:xfrm>
              <a:off x="3847939" y="4713809"/>
              <a:ext cx="864000" cy="378764"/>
            </a:xfrm>
            <a:prstGeom prst="roundRect">
              <a:avLst/>
            </a:prstGeom>
            <a:gr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Allocate</a:t>
              </a:r>
            </a:p>
          </p:txBody>
        </p:sp>
      </p:grpSp>
      <p:sp>
        <p:nvSpPr>
          <p:cNvPr id="1055" name="Rectangle: Rounded Corners 1054">
            <a:extLst>
              <a:ext uri="{FF2B5EF4-FFF2-40B4-BE49-F238E27FC236}">
                <a16:creationId xmlns:a16="http://schemas.microsoft.com/office/drawing/2014/main" id="{A77FD0C4-3022-7C08-1937-F3B4CD0E04F8}"/>
              </a:ext>
            </a:extLst>
          </p:cNvPr>
          <p:cNvSpPr/>
          <p:nvPr/>
        </p:nvSpPr>
        <p:spPr>
          <a:xfrm>
            <a:off x="3257252" y="2848574"/>
            <a:ext cx="718172" cy="258701"/>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a:solidFill>
                  <a:srgbClr val="1F355E"/>
                </a:solidFill>
                <a:latin typeface="Arial" panose="020B0604020202020204" pitchFamily="34" charset="0"/>
                <a:ea typeface="+mn-ea"/>
                <a:cs typeface="Arial" panose="020B0604020202020204" pitchFamily="34" charset="0"/>
                <a:sym typeface="Helvetica Neue Medium"/>
              </a:rPr>
              <a:t>MIMS</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58" name="Rectangle: Rounded Corners 1057">
            <a:extLst>
              <a:ext uri="{FF2B5EF4-FFF2-40B4-BE49-F238E27FC236}">
                <a16:creationId xmlns:a16="http://schemas.microsoft.com/office/drawing/2014/main" id="{FE4FC8A9-5E11-F651-F316-BCC207893919}"/>
              </a:ext>
            </a:extLst>
          </p:cNvPr>
          <p:cNvSpPr/>
          <p:nvPr/>
        </p:nvSpPr>
        <p:spPr>
          <a:xfrm>
            <a:off x="2532673" y="2565698"/>
            <a:ext cx="718172" cy="258701"/>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err="1">
                <a:solidFill>
                  <a:srgbClr val="1F355E"/>
                </a:solidFill>
                <a:latin typeface="Arial" panose="020B0604020202020204" pitchFamily="34" charset="0"/>
                <a:ea typeface="+mn-ea"/>
                <a:cs typeface="Arial" panose="020B0604020202020204" pitchFamily="34" charset="0"/>
                <a:sym typeface="Helvetica Neue Medium"/>
              </a:rPr>
              <a:t>Nugensis</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62" name="Rectangle: Rounded Corners 1061">
            <a:extLst>
              <a:ext uri="{FF2B5EF4-FFF2-40B4-BE49-F238E27FC236}">
                <a16:creationId xmlns:a16="http://schemas.microsoft.com/office/drawing/2014/main" id="{DF621C59-A1CC-7119-EFEE-2945F31BD2B6}"/>
              </a:ext>
            </a:extLst>
          </p:cNvPr>
          <p:cNvSpPr/>
          <p:nvPr/>
        </p:nvSpPr>
        <p:spPr>
          <a:xfrm>
            <a:off x="1807196" y="2848574"/>
            <a:ext cx="718172" cy="258701"/>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a:solidFill>
                  <a:srgbClr val="1F355E"/>
                </a:solidFill>
                <a:latin typeface="Arial" panose="020B0604020202020204" pitchFamily="34" charset="0"/>
                <a:ea typeface="+mn-ea"/>
                <a:cs typeface="Arial" panose="020B0604020202020204" pitchFamily="34" charset="0"/>
                <a:sym typeface="Helvetica Neue Medium"/>
              </a:rPr>
              <a:t>Twinkle</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63" name="Rectangle: Rounded Corners 1062">
            <a:extLst>
              <a:ext uri="{FF2B5EF4-FFF2-40B4-BE49-F238E27FC236}">
                <a16:creationId xmlns:a16="http://schemas.microsoft.com/office/drawing/2014/main" id="{5AD15616-5510-EFDF-8528-5CE048BDF62A}"/>
              </a:ext>
            </a:extLst>
          </p:cNvPr>
          <p:cNvSpPr/>
          <p:nvPr/>
        </p:nvSpPr>
        <p:spPr>
          <a:xfrm>
            <a:off x="3516361" y="1845711"/>
            <a:ext cx="1153439" cy="3600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WCCG</a:t>
            </a:r>
          </a:p>
        </p:txBody>
      </p:sp>
      <p:sp>
        <p:nvSpPr>
          <p:cNvPr id="1064" name="Rectangle: Rounded Corners 1063">
            <a:extLst>
              <a:ext uri="{FF2B5EF4-FFF2-40B4-BE49-F238E27FC236}">
                <a16:creationId xmlns:a16="http://schemas.microsoft.com/office/drawing/2014/main" id="{88631DFC-559C-988A-9C2D-41A5A40E8771}"/>
              </a:ext>
            </a:extLst>
          </p:cNvPr>
          <p:cNvSpPr/>
          <p:nvPr/>
        </p:nvSpPr>
        <p:spPr>
          <a:xfrm>
            <a:off x="4734716" y="1845711"/>
            <a:ext cx="1153439" cy="3600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err="1">
                <a:ln>
                  <a:noFill/>
                </a:ln>
                <a:solidFill>
                  <a:srgbClr val="1F355E"/>
                </a:solidFill>
                <a:effectLst/>
                <a:uFillTx/>
                <a:latin typeface="Arial" panose="020B0604020202020204" pitchFamily="34" charset="0"/>
                <a:ea typeface="+mn-ea"/>
                <a:cs typeface="Arial" panose="020B0604020202020204" pitchFamily="34" charset="0"/>
                <a:sym typeface="Helvetica Neue Medium"/>
              </a:rPr>
              <a:t>Malinko</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67" name="Rectangle: Rounded Corners 1066">
            <a:extLst>
              <a:ext uri="{FF2B5EF4-FFF2-40B4-BE49-F238E27FC236}">
                <a16:creationId xmlns:a16="http://schemas.microsoft.com/office/drawing/2014/main" id="{46A8CBD4-D7B4-1C96-345B-AAC9F778F8D5}"/>
              </a:ext>
            </a:extLst>
          </p:cNvPr>
          <p:cNvSpPr/>
          <p:nvPr/>
        </p:nvSpPr>
        <p:spPr>
          <a:xfrm>
            <a:off x="7754597" y="2842320"/>
            <a:ext cx="583469" cy="874769"/>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700" b="0">
                <a:solidFill>
                  <a:srgbClr val="1F355E"/>
                </a:solidFill>
                <a:latin typeface="Arial" panose="020B0604020202020204" pitchFamily="34" charset="0"/>
                <a:ea typeface="+mn-ea"/>
                <a:cs typeface="Arial" panose="020B0604020202020204" pitchFamily="34" charset="0"/>
                <a:sym typeface="Helvetica Neue Medium"/>
              </a:rPr>
              <a:t>DATIX</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76" name="Rectangle: Rounded Corners 1075">
            <a:extLst>
              <a:ext uri="{FF2B5EF4-FFF2-40B4-BE49-F238E27FC236}">
                <a16:creationId xmlns:a16="http://schemas.microsoft.com/office/drawing/2014/main" id="{A5F9DA4E-76E4-F5D1-7018-4DA0C18668D0}"/>
              </a:ext>
            </a:extLst>
          </p:cNvPr>
          <p:cNvSpPr/>
          <p:nvPr/>
        </p:nvSpPr>
        <p:spPr>
          <a:xfrm>
            <a:off x="4480720" y="3791475"/>
            <a:ext cx="1069655" cy="3600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Excel</a:t>
            </a:r>
          </a:p>
        </p:txBody>
      </p:sp>
      <p:sp>
        <p:nvSpPr>
          <p:cNvPr id="14" name="Title 1">
            <a:extLst>
              <a:ext uri="{FF2B5EF4-FFF2-40B4-BE49-F238E27FC236}">
                <a16:creationId xmlns:a16="http://schemas.microsoft.com/office/drawing/2014/main" id="{4984D591-9F6A-7234-0DCF-C90A6FAC3128}"/>
              </a:ext>
            </a:extLst>
          </p:cNvPr>
          <p:cNvSpPr txBox="1">
            <a:spLocks/>
          </p:cNvSpPr>
          <p:nvPr/>
        </p:nvSpPr>
        <p:spPr>
          <a:xfrm>
            <a:off x="93599" y="-7200"/>
            <a:ext cx="8905275"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pPr marL="0" marR="0" lvl="0" indent="0" algn="l" defTabSz="309563" rtl="0" eaLnBrk="1" fontAlgn="auto" latinLnBrk="0" hangingPunct="1">
              <a:lnSpc>
                <a:spcPct val="100000"/>
              </a:lnSpc>
              <a:spcBef>
                <a:spcPts val="0"/>
              </a:spcBef>
              <a:spcAft>
                <a:spcPts val="0"/>
              </a:spcAft>
              <a:buClrTx/>
              <a:buSzTx/>
              <a:buFontTx/>
              <a:buNone/>
              <a:tabLst/>
              <a:defRPr/>
            </a:pPr>
            <a:r>
              <a:rPr kumimoji="0" lang="en-GB" sz="1900" b="0" i="0" u="none" strike="noStrike" kern="0" cap="none" spc="0" normalizeH="0" baseline="0" noProof="0">
                <a:ln>
                  <a:noFill/>
                </a:ln>
                <a:solidFill>
                  <a:srgbClr val="1F355E"/>
                </a:solidFill>
                <a:effectLst/>
                <a:uLnTx/>
                <a:uFillTx/>
                <a:latin typeface="Arial Black" panose="020B0A04020102020204" pitchFamily="34" charset="0"/>
                <a:sym typeface="Helvetica Neue Medium"/>
              </a:rPr>
              <a:t>High-level view of the number &amp; complexity of our digital systems</a:t>
            </a:r>
          </a:p>
        </p:txBody>
      </p:sp>
      <p:grpSp>
        <p:nvGrpSpPr>
          <p:cNvPr id="58" name="Group 57">
            <a:extLst>
              <a:ext uri="{FF2B5EF4-FFF2-40B4-BE49-F238E27FC236}">
                <a16:creationId xmlns:a16="http://schemas.microsoft.com/office/drawing/2014/main" id="{E674945E-2235-0494-1126-2678E379C35D}"/>
              </a:ext>
            </a:extLst>
          </p:cNvPr>
          <p:cNvGrpSpPr/>
          <p:nvPr/>
        </p:nvGrpSpPr>
        <p:grpSpPr>
          <a:xfrm>
            <a:off x="-1" y="0"/>
            <a:ext cx="9143998" cy="165595"/>
            <a:chOff x="374266" y="2474302"/>
            <a:chExt cx="13719657" cy="820603"/>
          </a:xfrm>
        </p:grpSpPr>
        <p:sp>
          <p:nvSpPr>
            <p:cNvPr id="15" name="Arrow: Pentagon 14">
              <a:extLst>
                <a:ext uri="{FF2B5EF4-FFF2-40B4-BE49-F238E27FC236}">
                  <a16:creationId xmlns:a16="http://schemas.microsoft.com/office/drawing/2014/main" id="{4245E623-A264-1B70-F99D-7DEE76510ECF}"/>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Contents</a:t>
              </a:r>
            </a:p>
          </p:txBody>
        </p:sp>
        <p:sp>
          <p:nvSpPr>
            <p:cNvPr id="18" name="Arrow: Chevron 17">
              <a:extLst>
                <a:ext uri="{FF2B5EF4-FFF2-40B4-BE49-F238E27FC236}">
                  <a16:creationId xmlns:a16="http://schemas.microsoft.com/office/drawing/2014/main" id="{E6AA7FCB-523D-E269-CDC2-27CFC92438E1}"/>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Exec Summary</a:t>
              </a:r>
            </a:p>
          </p:txBody>
        </p:sp>
        <p:sp>
          <p:nvSpPr>
            <p:cNvPr id="19" name="Arrow: Chevron 18">
              <a:extLst>
                <a:ext uri="{FF2B5EF4-FFF2-40B4-BE49-F238E27FC236}">
                  <a16:creationId xmlns:a16="http://schemas.microsoft.com/office/drawing/2014/main" id="{9667C8F0-261A-E414-58CB-A6B31B882D45}"/>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Context</a:t>
              </a:r>
            </a:p>
          </p:txBody>
        </p:sp>
        <p:sp>
          <p:nvSpPr>
            <p:cNvPr id="43" name="Arrow: Chevron 42">
              <a:extLst>
                <a:ext uri="{FF2B5EF4-FFF2-40B4-BE49-F238E27FC236}">
                  <a16:creationId xmlns:a16="http://schemas.microsoft.com/office/drawing/2014/main" id="{4A444741-4CD4-F8E9-86DA-7E6F2FB3ED6C}"/>
                </a:ext>
              </a:extLst>
            </p:cNvPr>
            <p:cNvSpPr/>
            <p:nvPr/>
          </p:nvSpPr>
          <p:spPr>
            <a:xfrm>
              <a:off x="7090464"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Vision</a:t>
              </a:r>
            </a:p>
          </p:txBody>
        </p:sp>
        <p:sp>
          <p:nvSpPr>
            <p:cNvPr id="50" name="Arrow: Chevron 49">
              <a:extLst>
                <a:ext uri="{FF2B5EF4-FFF2-40B4-BE49-F238E27FC236}">
                  <a16:creationId xmlns:a16="http://schemas.microsoft.com/office/drawing/2014/main" id="{A1655559-34B6-0CFF-6839-BE8034274B04}"/>
                </a:ext>
              </a:extLst>
            </p:cNvPr>
            <p:cNvSpPr/>
            <p:nvPr/>
          </p:nvSpPr>
          <p:spPr>
            <a:xfrm>
              <a:off x="9329198" y="2474302"/>
              <a:ext cx="2487481" cy="820603"/>
            </a:xfrm>
            <a:prstGeom prst="chevron">
              <a:avLst/>
            </a:prstGeom>
            <a:solidFill>
              <a:srgbClr val="FFC000"/>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The Digital Enablers</a:t>
              </a:r>
            </a:p>
          </p:txBody>
        </p:sp>
        <p:sp>
          <p:nvSpPr>
            <p:cNvPr id="54" name="Arrow: Chevron 53">
              <a:extLst>
                <a:ext uri="{FF2B5EF4-FFF2-40B4-BE49-F238E27FC236}">
                  <a16:creationId xmlns:a16="http://schemas.microsoft.com/office/drawing/2014/main" id="{097D6F0D-89BB-92C3-4242-AB5816D8AAEA}"/>
                </a:ext>
              </a:extLst>
            </p:cNvPr>
            <p:cNvSpPr/>
            <p:nvPr/>
          </p:nvSpPr>
          <p:spPr>
            <a:xfrm>
              <a:off x="11606442"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p>
          </p:txBody>
        </p:sp>
      </p:grpSp>
    </p:spTree>
    <p:extLst>
      <p:ext uri="{BB962C8B-B14F-4D97-AF65-F5344CB8AC3E}">
        <p14:creationId xmlns:p14="http://schemas.microsoft.com/office/powerpoint/2010/main" val="4256461871"/>
      </p:ext>
    </p:extLst>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85D10DD-BFE3-A043-60D9-80988E7E0036}"/>
              </a:ext>
            </a:extLst>
          </p:cNvPr>
          <p:cNvSpPr/>
          <p:nvPr/>
        </p:nvSpPr>
        <p:spPr>
          <a:xfrm>
            <a:off x="-1" y="4523077"/>
            <a:ext cx="9144001" cy="627556"/>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36" name="Rectangle 35">
            <a:extLst>
              <a:ext uri="{FF2B5EF4-FFF2-40B4-BE49-F238E27FC236}">
                <a16:creationId xmlns:a16="http://schemas.microsoft.com/office/drawing/2014/main" id="{556664CF-2EC6-BFF6-110F-9B8B3DC77D43}"/>
              </a:ext>
            </a:extLst>
          </p:cNvPr>
          <p:cNvSpPr/>
          <p:nvPr/>
        </p:nvSpPr>
        <p:spPr>
          <a:xfrm>
            <a:off x="93600" y="4291554"/>
            <a:ext cx="2963109" cy="806129"/>
          </a:xfrm>
          <a:prstGeom prst="rect">
            <a:avLst/>
          </a:prstGeom>
          <a:solidFill>
            <a:schemeClr val="tx2">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t">
            <a:noAutofit/>
          </a:bodyPr>
          <a:lstStyle/>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0" i="1" u="none" strike="noStrike" kern="1200" cap="none" spc="0" normalizeH="0" baseline="0" noProof="0">
              <a:ln>
                <a:noFill/>
              </a:ln>
              <a:solidFill>
                <a:prstClr val="black"/>
              </a:solidFill>
              <a:effectLst/>
              <a:uLnTx/>
              <a:uFillTx/>
              <a:latin typeface="Helvetica Neue Medium"/>
              <a:sym typeface="Helvetica Neue"/>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000000"/>
                </a:solidFill>
                <a:effectLst/>
                <a:uLnTx/>
                <a:uFillTx/>
                <a:latin typeface="helvetica neue medium"/>
                <a:sym typeface="Helvetica Neue"/>
              </a:rPr>
              <a:t> </a:t>
            </a:r>
            <a:endParaRPr kumimoji="0" lang="en-GB" sz="800" b="0" i="0" u="none" strike="noStrike" kern="0" cap="none" spc="0" normalizeH="0" baseline="0" noProof="0">
              <a:ln>
                <a:noFill/>
              </a:ln>
              <a:solidFill>
                <a:srgbClr val="000000"/>
              </a:solidFill>
              <a:effectLst/>
              <a:uLnTx/>
              <a:uFillTx/>
              <a:latin typeface="Helvetica Neue Medium"/>
              <a:sym typeface="Helvetica Neue"/>
            </a:endParaRP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a:ln>
                <a:noFill/>
              </a:ln>
              <a:solidFill>
                <a:prstClr val="black"/>
              </a:solidFill>
              <a:effectLst/>
              <a:uLnTx/>
              <a:uFillTx/>
              <a:latin typeface="Helvetica Neue Medium"/>
              <a:sym typeface="Helvetica Neue"/>
            </a:endParaRP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a:ln>
                <a:noFill/>
              </a:ln>
              <a:solidFill>
                <a:prstClr val="black"/>
              </a:solidFill>
              <a:effectLst/>
              <a:uLnTx/>
              <a:uFillTx/>
              <a:latin typeface="Helvetica Neue Medium"/>
              <a:sym typeface="Helvetica Neue"/>
            </a:endParaRP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a:ln>
                <a:noFill/>
              </a:ln>
              <a:solidFill>
                <a:prstClr val="black"/>
              </a:solidFill>
              <a:effectLst/>
              <a:uLnTx/>
              <a:uFillTx/>
              <a:latin typeface="Helvetica Neue Medium"/>
              <a:sym typeface="Helvetica Neue"/>
            </a:endParaRPr>
          </a:p>
        </p:txBody>
      </p:sp>
      <p:sp>
        <p:nvSpPr>
          <p:cNvPr id="3" name="Rectangle 2">
            <a:extLst>
              <a:ext uri="{FF2B5EF4-FFF2-40B4-BE49-F238E27FC236}">
                <a16:creationId xmlns:a16="http://schemas.microsoft.com/office/drawing/2014/main" id="{EFA7AF51-3E99-3253-CB35-9DFDCC2F0020}"/>
              </a:ext>
            </a:extLst>
          </p:cNvPr>
          <p:cNvSpPr/>
          <p:nvPr/>
        </p:nvSpPr>
        <p:spPr>
          <a:xfrm>
            <a:off x="93600" y="771873"/>
            <a:ext cx="2963109" cy="3454211"/>
          </a:xfrm>
          <a:prstGeom prst="rect">
            <a:avLst/>
          </a:prstGeom>
          <a:solidFill>
            <a:schemeClr val="tx2">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t">
            <a:noAutofit/>
          </a:bodyPr>
          <a:lstStyle/>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0" i="1"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a:p>
            <a:pPr marL="0" marR="0" lvl="0" indent="0" algn="l" defTabSz="685800" rtl="0" eaLnBrk="1" fontAlgn="auto" latinLnBrk="0" hangingPunct="1">
              <a:lnSpc>
                <a:spcPct val="100000"/>
              </a:lnSpc>
              <a:spcBef>
                <a:spcPts val="0"/>
              </a:spcBef>
              <a:spcAft>
                <a:spcPts val="450"/>
              </a:spcAft>
              <a:buClrTx/>
              <a:buSzTx/>
              <a:buFontTx/>
              <a:buNone/>
              <a:tabLst/>
              <a:defRPr/>
            </a:pPr>
            <a:r>
              <a:rPr kumimoji="0" lang="en-US" sz="800" b="1" i="1"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We will cultivate a digitally inclusive culture, where</a:t>
            </a:r>
            <a:r>
              <a:rPr lang="en-US" sz="800" i="1">
                <a:solidFill>
                  <a:srgbClr val="1F355E"/>
                </a:solidFill>
                <a:latin typeface="Arial" panose="020B0604020202020204" pitchFamily="34" charset="0"/>
                <a:cs typeface="Arial" panose="020B0604020202020204" pitchFamily="34" charset="0"/>
              </a:rPr>
              <a:t> we work collaboratively with patients, clinicians and non-clinical colleagues to </a:t>
            </a:r>
            <a:r>
              <a:rPr kumimoji="0" lang="en-US" sz="800" b="1" i="1"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create effective and efficient services. </a:t>
            </a: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800" b="1"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Inconsistent levels of digital and data literacy</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800" b="1"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Attraction and retention of digital expertise </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800" b="1"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Resource constraints and limited technical support coupled with limited training capacity can cause delays in the implementation</a:t>
            </a:r>
            <a:r>
              <a:rPr lang="en-GB" sz="800">
                <a:solidFill>
                  <a:srgbClr val="1F355E"/>
                </a:solidFill>
                <a:latin typeface="Arial" panose="020B0604020202020204" pitchFamily="34" charset="0"/>
                <a:cs typeface="Arial" panose="020B0604020202020204" pitchFamily="34" charset="0"/>
              </a:rPr>
              <a:t> and adoption</a:t>
            </a:r>
            <a:endParaRPr kumimoji="0" lang="en-GB" sz="800" b="1"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800" b="1"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Change management is hard and requires incentivised adoption of new practices</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800" b="1"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Digital and clinical teams often work in parallel rather than in an integrated way</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 </a:t>
            </a: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a:p>
            <a:pPr marL="0" marR="0" lvl="0" indent="0" algn="l" defTabSz="685800" rtl="0" eaLnBrk="1" fontAlgn="auto" latinLnBrk="0" hangingPunct="1">
              <a:lnSpc>
                <a:spcPct val="100000"/>
              </a:lnSpc>
              <a:spcBef>
                <a:spcPts val="0"/>
              </a:spcBef>
              <a:spcAft>
                <a:spcPts val="450"/>
              </a:spcAft>
              <a:buClrTx/>
              <a:buSzTx/>
              <a:buFontTx/>
              <a:buNone/>
              <a:tabLst/>
              <a:defRPr/>
            </a:pPr>
            <a:endParaRPr kumimoji="0" lang="en-GB" sz="800" b="1" i="1"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p:txBody>
      </p:sp>
      <p:sp>
        <p:nvSpPr>
          <p:cNvPr id="19" name="Arrow: Pentagon 18">
            <a:extLst>
              <a:ext uri="{FF2B5EF4-FFF2-40B4-BE49-F238E27FC236}">
                <a16:creationId xmlns:a16="http://schemas.microsoft.com/office/drawing/2014/main" id="{37458F09-7C42-CD9B-97D0-46EC202EC347}"/>
              </a:ext>
            </a:extLst>
          </p:cNvPr>
          <p:cNvSpPr/>
          <p:nvPr/>
        </p:nvSpPr>
        <p:spPr>
          <a:xfrm>
            <a:off x="93600" y="576583"/>
            <a:ext cx="2832678" cy="369313"/>
          </a:xfrm>
          <a:prstGeom prst="homePlate">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1200" b="1"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Workforce &amp; Culture</a:t>
            </a:r>
          </a:p>
        </p:txBody>
      </p:sp>
      <p:sp>
        <p:nvSpPr>
          <p:cNvPr id="23" name="Rectangle 22">
            <a:extLst>
              <a:ext uri="{FF2B5EF4-FFF2-40B4-BE49-F238E27FC236}">
                <a16:creationId xmlns:a16="http://schemas.microsoft.com/office/drawing/2014/main" id="{DF0B21DD-C081-7151-7914-E060542347F3}"/>
              </a:ext>
            </a:extLst>
          </p:cNvPr>
          <p:cNvSpPr/>
          <p:nvPr/>
        </p:nvSpPr>
        <p:spPr>
          <a:xfrm>
            <a:off x="196771" y="3082413"/>
            <a:ext cx="2781041" cy="1133363"/>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t">
            <a:noAutofit/>
          </a:bodyPr>
          <a:lstStyle/>
          <a:p>
            <a:pPr marL="128588" marR="0" lvl="0" indent="-128588" algn="l" defTabSz="6858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GB" sz="800" b="0" i="0" u="none" strike="noStrike" kern="1200" cap="none" spc="0" normalizeH="0" baseline="0" noProof="0" dirty="0">
                <a:ln>
                  <a:noFill/>
                </a:ln>
                <a:solidFill>
                  <a:prstClr val="black"/>
                </a:solidFill>
                <a:effectLst/>
                <a:uLnTx/>
                <a:uFillTx/>
                <a:latin typeface="Helvetica Neue Medium"/>
                <a:ea typeface="+mn-lt"/>
                <a:cs typeface="+mn-lt"/>
                <a:sym typeface="Helvetica Neue"/>
              </a:rPr>
              <a:t>Staff have increased confidence and feel supported to adopt a digital </a:t>
            </a:r>
            <a:r>
              <a:rPr kumimoji="0" lang="en-GB" sz="800" b="0" i="0" u="none" strike="noStrike" kern="1200" cap="none" spc="0" normalizeH="0" baseline="0" noProof="0" dirty="0">
                <a:ln>
                  <a:noFill/>
                </a:ln>
                <a:solidFill>
                  <a:srgbClr val="1F355E"/>
                </a:solidFill>
                <a:effectLst/>
                <a:uLnTx/>
                <a:uFillTx/>
                <a:latin typeface="Helvetica Neue Medium"/>
                <a:ea typeface="+mn-lt"/>
                <a:cs typeface="+mn-lt"/>
                <a:sym typeface="Helvetica Neue"/>
              </a:rPr>
              <a:t>first</a:t>
            </a:r>
            <a:r>
              <a:rPr kumimoji="0" lang="en-GB" sz="800" b="0" i="0" u="none" strike="noStrike" kern="1200" cap="none" spc="0" normalizeH="0" baseline="0" noProof="0" dirty="0">
                <a:ln>
                  <a:noFill/>
                </a:ln>
                <a:solidFill>
                  <a:prstClr val="black"/>
                </a:solidFill>
                <a:effectLst/>
                <a:uLnTx/>
                <a:uFillTx/>
                <a:latin typeface="Helvetica Neue Medium"/>
                <a:ea typeface="+mn-lt"/>
                <a:cs typeface="+mn-lt"/>
                <a:sym typeface="Helvetica Neue"/>
              </a:rPr>
              <a:t> mindset</a:t>
            </a:r>
          </a:p>
          <a:p>
            <a:pPr marL="128588" marR="0" lvl="0" indent="-128588"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800" b="0" i="0" u="none" strike="noStrike" kern="1200" cap="none" spc="0" normalizeH="0" baseline="0" noProof="0" dirty="0">
                <a:ln>
                  <a:noFill/>
                </a:ln>
                <a:solidFill>
                  <a:prstClr val="black"/>
                </a:solidFill>
                <a:effectLst/>
                <a:uLnTx/>
                <a:uFillTx/>
                <a:latin typeface="Helvetica Neue Medium"/>
                <a:sym typeface="Helvetica Neue"/>
              </a:rPr>
              <a:t>All staff have the right amount of digital and tech support, in the right place and at the right time</a:t>
            </a:r>
          </a:p>
          <a:p>
            <a:pPr marL="128588" marR="0" lvl="0" indent="-128588"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800" b="0" i="0" u="none" strike="noStrike" kern="1200" cap="none" spc="0" normalizeH="0" baseline="0" noProof="0" dirty="0">
                <a:ln>
                  <a:noFill/>
                </a:ln>
                <a:solidFill>
                  <a:prstClr val="black"/>
                </a:solidFill>
                <a:effectLst/>
                <a:uLnTx/>
                <a:uFillTx/>
                <a:latin typeface="Helvetica Neue Medium"/>
                <a:ea typeface="+mn-lt"/>
                <a:cs typeface="+mn-lt"/>
                <a:sym typeface="Helvetica Neue"/>
              </a:rPr>
              <a:t>Staff are empowered to deliver service-led transformation enabled and supported by digital and clinical teams have joint ownership of digital solutions at every process stage </a:t>
            </a:r>
          </a:p>
          <a:p>
            <a:pPr marL="128588" marR="0" lvl="0" indent="-128588"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800" b="0" i="0" u="none" strike="noStrike" kern="1200" cap="none" spc="0" normalizeH="0" baseline="0" noProof="0" dirty="0">
              <a:ln>
                <a:noFill/>
              </a:ln>
              <a:solidFill>
                <a:prstClr val="black"/>
              </a:solidFill>
              <a:effectLst/>
              <a:uLnTx/>
              <a:uFillTx/>
              <a:latin typeface="Helvetica Neue Medium"/>
              <a:ea typeface="+mn-lt"/>
              <a:cs typeface="+mn-lt"/>
              <a:sym typeface="Helvetica Neue"/>
            </a:endParaRPr>
          </a:p>
          <a:p>
            <a:pPr marL="128588" marR="0" lvl="0" indent="-128588" algn="l" defTabSz="685800" rtl="0" eaLnBrk="1" fontAlgn="auto" latinLnBrk="0" hangingPunct="1">
              <a:lnSpc>
                <a:spcPct val="100000"/>
              </a:lnSpc>
              <a:spcBef>
                <a:spcPts val="0"/>
              </a:spcBef>
              <a:spcAft>
                <a:spcPts val="450"/>
              </a:spcAft>
              <a:buClrTx/>
              <a:buSzTx/>
              <a:buFont typeface="Arial" panose="020B0604020202020204" pitchFamily="34" charset="0"/>
              <a:buChar char="•"/>
              <a:tabLst/>
              <a:defRPr/>
            </a:pPr>
            <a:endParaRPr kumimoji="0" lang="en-GB" sz="800" b="0" i="0" u="none" strike="noStrike" kern="1200" cap="none" spc="0" normalizeH="0" baseline="0" noProof="0" dirty="0">
              <a:ln>
                <a:noFill/>
              </a:ln>
              <a:solidFill>
                <a:prstClr val="black"/>
              </a:solidFill>
              <a:effectLst/>
              <a:uLnTx/>
              <a:uFillTx/>
              <a:latin typeface="Helvetica Neue Medium"/>
              <a:ea typeface="+mn-lt"/>
              <a:cs typeface="+mn-lt"/>
              <a:sym typeface="Helvetica Neue"/>
            </a:endParaRPr>
          </a:p>
          <a:p>
            <a:pPr marL="128588" marR="0" lvl="0" indent="-128588" algn="l" defTabSz="685800" rtl="0" eaLnBrk="1" fontAlgn="auto" latinLnBrk="0" hangingPunct="1">
              <a:lnSpc>
                <a:spcPct val="100000"/>
              </a:lnSpc>
              <a:spcBef>
                <a:spcPts val="0"/>
              </a:spcBef>
              <a:spcAft>
                <a:spcPts val="450"/>
              </a:spcAft>
              <a:buClrTx/>
              <a:buSzTx/>
              <a:buFont typeface="Arial" panose="020B0604020202020204" pitchFamily="34" charset="0"/>
              <a:buChar char="•"/>
              <a:tabLst/>
              <a:defRPr/>
            </a:pPr>
            <a:endParaRPr kumimoji="0" lang="en-GB" sz="800" b="0" i="0" u="none" strike="noStrike" kern="1200" cap="none" spc="0" normalizeH="0" baseline="0" noProof="0" dirty="0">
              <a:ln>
                <a:noFill/>
              </a:ln>
              <a:solidFill>
                <a:prstClr val="black"/>
              </a:solidFill>
              <a:effectLst/>
              <a:uLnTx/>
              <a:uFillTx/>
              <a:latin typeface="Helvetica Neue Medium"/>
              <a:sym typeface="Helvetica Neue"/>
            </a:endParaRPr>
          </a:p>
          <a:p>
            <a:pPr marL="128588" marR="0" lvl="0" indent="-128588" algn="l" defTabSz="685800" rtl="0" eaLnBrk="1" fontAlgn="auto" latinLnBrk="0" hangingPunct="1">
              <a:lnSpc>
                <a:spcPct val="100000"/>
              </a:lnSpc>
              <a:spcBef>
                <a:spcPts val="0"/>
              </a:spcBef>
              <a:spcAft>
                <a:spcPts val="450"/>
              </a:spcAft>
              <a:buClrTx/>
              <a:buSzTx/>
              <a:buFont typeface="Arial" panose="020B0604020202020204" pitchFamily="34" charset="0"/>
              <a:buChar char="•"/>
              <a:tabLst/>
              <a:defRPr/>
            </a:pPr>
            <a:endParaRPr kumimoji="0" lang="en-GB" sz="800" b="0" i="0" u="none" strike="noStrike" kern="1200" cap="none" spc="0" normalizeH="0" baseline="0" noProof="0" dirty="0">
              <a:ln>
                <a:noFill/>
              </a:ln>
              <a:solidFill>
                <a:prstClr val="black"/>
              </a:solidFill>
              <a:effectLst/>
              <a:uLnTx/>
              <a:uFillTx/>
              <a:latin typeface="Helvetica Neue Medium"/>
              <a:ea typeface="+mn-lt"/>
              <a:cs typeface="+mn-lt"/>
              <a:sym typeface="Helvetica Neue"/>
            </a:endParaRPr>
          </a:p>
          <a:p>
            <a:pPr marL="128588" marR="0" lvl="0" indent="-128588" algn="l" defTabSz="685800" rtl="0" eaLnBrk="1" fontAlgn="auto" latinLnBrk="0" hangingPunct="1">
              <a:lnSpc>
                <a:spcPct val="100000"/>
              </a:lnSpc>
              <a:spcBef>
                <a:spcPts val="0"/>
              </a:spcBef>
              <a:spcAft>
                <a:spcPts val="450"/>
              </a:spcAft>
              <a:buClrTx/>
              <a:buSzTx/>
              <a:buFont typeface="Arial" panose="020B0604020202020204" pitchFamily="34" charset="0"/>
              <a:buChar char="•"/>
              <a:tabLst/>
              <a:defRPr/>
            </a:pPr>
            <a:endParaRPr kumimoji="0" lang="en-GB" sz="800" b="0" i="0" u="none" strike="noStrike" kern="1200" cap="none" spc="0" normalizeH="0" baseline="0" noProof="0" dirty="0">
              <a:ln>
                <a:noFill/>
              </a:ln>
              <a:solidFill>
                <a:prstClr val="black"/>
              </a:solidFill>
              <a:effectLst/>
              <a:uLnTx/>
              <a:uFillTx/>
              <a:latin typeface="Helvetica Neue Medium"/>
              <a:ea typeface="+mn-lt"/>
              <a:cs typeface="+mn-lt"/>
              <a:sym typeface="Helvetica Neue"/>
            </a:endParaRPr>
          </a:p>
        </p:txBody>
      </p:sp>
      <p:sp>
        <p:nvSpPr>
          <p:cNvPr id="25" name="Rectangle 24">
            <a:extLst>
              <a:ext uri="{FF2B5EF4-FFF2-40B4-BE49-F238E27FC236}">
                <a16:creationId xmlns:a16="http://schemas.microsoft.com/office/drawing/2014/main" id="{C07A68A8-2D43-D370-CEFC-DF2CAD73AF84}"/>
              </a:ext>
            </a:extLst>
          </p:cNvPr>
          <p:cNvSpPr/>
          <p:nvPr/>
        </p:nvSpPr>
        <p:spPr>
          <a:xfrm>
            <a:off x="3205243" y="1955842"/>
            <a:ext cx="5559759" cy="180000"/>
          </a:xfrm>
          <a:prstGeom prst="rect">
            <a:avLst/>
          </a:prstGeom>
          <a:solidFill>
            <a:schemeClr val="accent6">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ctr">
            <a:noAutofit/>
          </a:bodyPr>
          <a:lstStyle/>
          <a:p>
            <a:pPr marL="0" marR="0" lvl="0" indent="0" algn="ctr" defTabSz="685800" rtl="0" eaLnBrk="1" fontAlgn="auto" latinLnBrk="0" hangingPunct="1">
              <a:lnSpc>
                <a:spcPct val="100000"/>
              </a:lnSpc>
              <a:spcBef>
                <a:spcPts val="0"/>
              </a:spcBef>
              <a:buClrTx/>
              <a:buSzTx/>
              <a:buFontTx/>
              <a:buNone/>
              <a:tabLst/>
              <a:defRPr/>
            </a:pPr>
            <a:r>
              <a:rPr kumimoji="0" lang="en-GB" sz="1050" b="1" i="0" u="none" strike="noStrike" kern="1200" cap="none" spc="0" normalizeH="0" baseline="0" noProof="0">
                <a:ln>
                  <a:noFill/>
                </a:ln>
                <a:solidFill>
                  <a:prstClr val="white"/>
                </a:solidFill>
                <a:effectLst/>
                <a:uLnTx/>
                <a:uFillTx/>
                <a:latin typeface="Arial Black" panose="020B0A04020102020204" pitchFamily="34" charset="0"/>
                <a:sym typeface="Helvetica Neue"/>
              </a:rPr>
              <a:t>Solutions</a:t>
            </a:r>
            <a:endParaRPr kumimoji="0" lang="en-GB" sz="800" b="1" i="1" u="none" strike="noStrike" kern="1200" cap="none" spc="0" normalizeH="0" baseline="0" noProof="0">
              <a:ln>
                <a:noFill/>
              </a:ln>
              <a:solidFill>
                <a:prstClr val="white"/>
              </a:solidFill>
              <a:effectLst/>
              <a:uLnTx/>
              <a:uFillTx/>
              <a:latin typeface="Arial Black" panose="020B0A04020102020204" pitchFamily="34" charset="0"/>
              <a:sym typeface="Helvetica Neue"/>
            </a:endParaRPr>
          </a:p>
        </p:txBody>
      </p:sp>
      <p:sp>
        <p:nvSpPr>
          <p:cNvPr id="24" name="Rectangle 23">
            <a:extLst>
              <a:ext uri="{FF2B5EF4-FFF2-40B4-BE49-F238E27FC236}">
                <a16:creationId xmlns:a16="http://schemas.microsoft.com/office/drawing/2014/main" id="{3C9D8FDE-5B8E-08C3-A324-733DFC3C047B}"/>
              </a:ext>
            </a:extLst>
          </p:cNvPr>
          <p:cNvSpPr/>
          <p:nvPr/>
        </p:nvSpPr>
        <p:spPr>
          <a:xfrm>
            <a:off x="3205243" y="587216"/>
            <a:ext cx="5559759" cy="180000"/>
          </a:xfrm>
          <a:prstGeom prst="rect">
            <a:avLst/>
          </a:prstGeom>
          <a:solidFill>
            <a:schemeClr val="accent6">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ctr">
            <a:noAutofit/>
          </a:bodyPr>
          <a:lstStyle/>
          <a:p>
            <a:pPr marL="0" marR="0" lvl="0" indent="0" algn="ctr" defTabSz="685800" rtl="0" eaLnBrk="1" fontAlgn="auto" latinLnBrk="0" hangingPunct="1">
              <a:lnSpc>
                <a:spcPct val="100000"/>
              </a:lnSpc>
              <a:spcBef>
                <a:spcPts val="0"/>
              </a:spcBef>
              <a:buClrTx/>
              <a:buSzTx/>
              <a:buFontTx/>
              <a:buNone/>
              <a:tabLst/>
              <a:defRPr/>
            </a:pPr>
            <a:r>
              <a:rPr kumimoji="0" lang="en-GB" sz="1050" b="1" i="0" u="none" strike="noStrike" kern="1200" cap="none" spc="0" normalizeH="0" baseline="0" noProof="0">
                <a:ln>
                  <a:noFill/>
                </a:ln>
                <a:solidFill>
                  <a:prstClr val="white"/>
                </a:solidFill>
                <a:effectLst/>
                <a:uLnTx/>
                <a:uFillTx/>
                <a:latin typeface="Arial Black" panose="020B0A04020102020204" pitchFamily="34" charset="0"/>
                <a:sym typeface="Helvetica Neue"/>
              </a:rPr>
              <a:t>Priorities</a:t>
            </a:r>
            <a:endParaRPr kumimoji="0" lang="en-GB" sz="800" b="1" i="1" u="none" strike="noStrike" kern="1200" cap="none" spc="0" normalizeH="0" baseline="0" noProof="0">
              <a:ln>
                <a:noFill/>
              </a:ln>
              <a:solidFill>
                <a:prstClr val="white"/>
              </a:solidFill>
              <a:effectLst/>
              <a:uLnTx/>
              <a:uFillTx/>
              <a:latin typeface="Arial Black" panose="020B0A04020102020204" pitchFamily="34" charset="0"/>
              <a:sym typeface="Helvetica Neue"/>
            </a:endParaRPr>
          </a:p>
        </p:txBody>
      </p:sp>
      <p:sp>
        <p:nvSpPr>
          <p:cNvPr id="26" name="Rectangle 25">
            <a:extLst>
              <a:ext uri="{FF2B5EF4-FFF2-40B4-BE49-F238E27FC236}">
                <a16:creationId xmlns:a16="http://schemas.microsoft.com/office/drawing/2014/main" id="{64CF4E72-3CB3-F929-6481-1693803B0154}"/>
              </a:ext>
            </a:extLst>
          </p:cNvPr>
          <p:cNvSpPr/>
          <p:nvPr/>
        </p:nvSpPr>
        <p:spPr>
          <a:xfrm>
            <a:off x="3205243" y="790708"/>
            <a:ext cx="2758851" cy="545685"/>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chorCtr="0">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1. </a:t>
            </a:r>
            <a:r>
              <a:rPr kumimoji="0" lang="en-GB" sz="800" b="0"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Creating a culture of digital innovation across the organisation and making the digital team at SBU a desirable place to work and progress one's career</a:t>
            </a:r>
            <a:endParaRPr kumimoji="0" lang="en-GB" sz="800" b="1"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p:txBody>
      </p:sp>
      <p:sp>
        <p:nvSpPr>
          <p:cNvPr id="27" name="Rectangle 26">
            <a:extLst>
              <a:ext uri="{FF2B5EF4-FFF2-40B4-BE49-F238E27FC236}">
                <a16:creationId xmlns:a16="http://schemas.microsoft.com/office/drawing/2014/main" id="{A6C60DB1-6259-BBFD-8054-69DDF047FF26}"/>
              </a:ext>
            </a:extLst>
          </p:cNvPr>
          <p:cNvSpPr/>
          <p:nvPr/>
        </p:nvSpPr>
        <p:spPr>
          <a:xfrm>
            <a:off x="6006151" y="790708"/>
            <a:ext cx="2758851" cy="545685"/>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chorCtr="0">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2. </a:t>
            </a:r>
            <a:r>
              <a:rPr kumimoji="0" lang="en-GB" sz="800" b="0"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Enhance the showcase of benefits of data and digital, communicating positive outcomes for both patients and staff to encourage adoption of digital solutions</a:t>
            </a:r>
            <a:endParaRPr kumimoji="0" lang="en-GB" sz="800" b="1"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p:txBody>
      </p:sp>
      <p:sp>
        <p:nvSpPr>
          <p:cNvPr id="29" name="Rectangle 28">
            <a:extLst>
              <a:ext uri="{FF2B5EF4-FFF2-40B4-BE49-F238E27FC236}">
                <a16:creationId xmlns:a16="http://schemas.microsoft.com/office/drawing/2014/main" id="{70FFCAE6-BDC6-5E2F-3BC8-00CC3B1B643B}"/>
              </a:ext>
            </a:extLst>
          </p:cNvPr>
          <p:cNvSpPr/>
          <p:nvPr/>
        </p:nvSpPr>
        <p:spPr>
          <a:xfrm>
            <a:off x="3205243" y="1364669"/>
            <a:ext cx="2758851" cy="545685"/>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chorCtr="0">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3. </a:t>
            </a:r>
            <a:r>
              <a:rPr kumimoji="0" lang="en-GB" sz="800" b="0"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Focus on improving ways of working between clinical-facing and digital teams creating a joint ownership of digital systems throughout the health board</a:t>
            </a:r>
            <a:endParaRPr kumimoji="0" lang="en-GB" sz="800" b="1" i="0"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p:txBody>
      </p:sp>
      <p:sp>
        <p:nvSpPr>
          <p:cNvPr id="30" name="Rectangle 29">
            <a:extLst>
              <a:ext uri="{FF2B5EF4-FFF2-40B4-BE49-F238E27FC236}">
                <a16:creationId xmlns:a16="http://schemas.microsoft.com/office/drawing/2014/main" id="{28F382C8-69A2-6627-A031-025F4385B2BA}"/>
              </a:ext>
            </a:extLst>
          </p:cNvPr>
          <p:cNvSpPr/>
          <p:nvPr/>
        </p:nvSpPr>
        <p:spPr>
          <a:xfrm>
            <a:off x="6006151" y="1364669"/>
            <a:ext cx="2758851" cy="545685"/>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chorCtr="0">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4. </a:t>
            </a:r>
            <a:r>
              <a:rPr kumimoji="0" lang="en-GB" sz="800" b="0"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Grow staff confidence and capability in data and digital through enhanced training and development programs that maximise impact and improve retention, while addressing the need for 24/7 support</a:t>
            </a:r>
            <a:endParaRPr kumimoji="0" lang="en-GB" sz="800" b="0" i="1" u="none" strike="noStrike" kern="120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p:txBody>
      </p:sp>
      <p:pic>
        <p:nvPicPr>
          <p:cNvPr id="5" name="Graphic 4" descr="Group of people with solid fill">
            <a:extLst>
              <a:ext uri="{FF2B5EF4-FFF2-40B4-BE49-F238E27FC236}">
                <a16:creationId xmlns:a16="http://schemas.microsoft.com/office/drawing/2014/main" id="{AD01E2FC-7B07-349F-64FB-D12A1F2E251A}"/>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83219" y="586831"/>
            <a:ext cx="352541" cy="352541"/>
          </a:xfrm>
          <a:prstGeom prst="rect">
            <a:avLst/>
          </a:prstGeom>
        </p:spPr>
      </p:pic>
      <p:sp>
        <p:nvSpPr>
          <p:cNvPr id="4" name="Rectangle 3">
            <a:extLst>
              <a:ext uri="{FF2B5EF4-FFF2-40B4-BE49-F238E27FC236}">
                <a16:creationId xmlns:a16="http://schemas.microsoft.com/office/drawing/2014/main" id="{514B69FB-1485-F5DE-6101-D0BCEB38B279}"/>
              </a:ext>
            </a:extLst>
          </p:cNvPr>
          <p:cNvSpPr/>
          <p:nvPr/>
        </p:nvSpPr>
        <p:spPr>
          <a:xfrm>
            <a:off x="3205243" y="2190538"/>
            <a:ext cx="2758850" cy="1420316"/>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72000" rIns="36000" bIns="72000" numCol="1" spcCol="38100" rtlCol="0" anchor="ctr">
            <a:noAutofit/>
          </a:bodyPr>
          <a:lstStyle/>
          <a:p>
            <a:pPr marL="0" marR="0" lvl="0" indent="0" algn="l" defTabSz="309563" rtl="0" eaLnBrk="1" fontAlgn="base" latinLnBrk="0" hangingPunct="0">
              <a:lnSpc>
                <a:spcPct val="100000"/>
              </a:lnSpc>
              <a:spcBef>
                <a:spcPts val="0"/>
              </a:spcBef>
              <a:spcAft>
                <a:spcPts val="0"/>
              </a:spcAft>
              <a:buClrTx/>
              <a:buSzTx/>
              <a:buFontTx/>
              <a:buNone/>
              <a:tabLst/>
              <a:defRPr/>
            </a:pPr>
            <a:r>
              <a:rPr kumimoji="0" lang="en-GB" sz="800" b="1"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Digital Co-production and Innovation Model</a:t>
            </a:r>
          </a:p>
          <a:p>
            <a:pPr marL="0" marR="0" lvl="0" indent="0" algn="l" defTabSz="309563" rtl="0" eaLnBrk="1" fontAlgn="base"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Developing an SBU delivery framework that outlines how digital services, end-users and the broader health board come together to collaborate, pilot and implement new digital innovation in the process of designing and delivering service-led digital transformation.</a:t>
            </a:r>
            <a:endParaRPr kumimoji="0" lang="en-US" sz="1050" b="0"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endParaRPr>
          </a:p>
          <a:p>
            <a:pPr marL="0" marR="0" lvl="0" indent="0" algn="l" defTabSz="825500" rtl="0" eaLnBrk="1" fontAlgn="auto" latinLnBrk="0" hangingPunct="0">
              <a:lnSpc>
                <a:spcPct val="100000"/>
              </a:lnSpc>
              <a:spcBef>
                <a:spcPts val="0"/>
              </a:spcBef>
              <a:spcAft>
                <a:spcPts val="0"/>
              </a:spcAft>
              <a:buClrTx/>
              <a:buSzTx/>
              <a:buFontTx/>
              <a:buNone/>
              <a:tabLst/>
              <a:defRPr/>
            </a:pP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7" name="Rectangle 6">
            <a:extLst>
              <a:ext uri="{FF2B5EF4-FFF2-40B4-BE49-F238E27FC236}">
                <a16:creationId xmlns:a16="http://schemas.microsoft.com/office/drawing/2014/main" id="{92887088-24DB-E004-6BFA-9FB11B3F3A67}"/>
              </a:ext>
            </a:extLst>
          </p:cNvPr>
          <p:cNvSpPr/>
          <p:nvPr/>
        </p:nvSpPr>
        <p:spPr>
          <a:xfrm>
            <a:off x="6006151" y="3665552"/>
            <a:ext cx="2757600" cy="1420316"/>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72000" rIns="36000" bIns="72000" numCol="1" spcCol="38100" rtlCol="0" anchor="ctr">
            <a:noAutofit/>
          </a:bodyPr>
          <a:lstStyle/>
          <a:p>
            <a:pPr marL="0" marR="0" lvl="0" indent="0" algn="l" defTabSz="825500" rtl="0" eaLnBrk="1" fontAlgn="auto" latinLnBrk="0" hangingPunct="0">
              <a:lnSpc>
                <a:spcPct val="100000"/>
              </a:lnSpc>
              <a:spcBef>
                <a:spcPts val="0"/>
              </a:spcBef>
              <a:spcAft>
                <a:spcPts val="0"/>
              </a:spcAft>
              <a:buClrTx/>
              <a:buSzTx/>
              <a:buFontTx/>
              <a:buNone/>
              <a:tabLst/>
              <a:defRPr/>
            </a:pPr>
            <a:r>
              <a:rPr kumimoji="0" lang="en-US" sz="800" b="1"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Clinical Digital Champions and Joint Ownership</a:t>
            </a:r>
          </a:p>
          <a:p>
            <a:pPr marL="0" marR="0" lvl="0" indent="0" algn="l"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Establishing a network of ‘clinical digital champions’ across the organisation to champion the digital vision, provide support and feedback on challenges and opportunities supporting joint ownership across projects – service led digitally delivered. </a:t>
            </a:r>
            <a:r>
              <a:rPr lang="en-GB" sz="800" b="0">
                <a:solidFill>
                  <a:srgbClr val="1F355E"/>
                </a:solidFill>
                <a:latin typeface="Arial" panose="020B0604020202020204" pitchFamily="34" charset="0"/>
                <a:cs typeface="Arial" panose="020B0604020202020204" pitchFamily="34" charset="0"/>
              </a:rPr>
              <a:t>Embedding Digital Business Partners within the service delivery groups </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8" name="Rectangle 7">
            <a:extLst>
              <a:ext uri="{FF2B5EF4-FFF2-40B4-BE49-F238E27FC236}">
                <a16:creationId xmlns:a16="http://schemas.microsoft.com/office/drawing/2014/main" id="{4BAF7923-3831-439B-A542-8F98D542DE35}"/>
              </a:ext>
            </a:extLst>
          </p:cNvPr>
          <p:cNvSpPr/>
          <p:nvPr/>
        </p:nvSpPr>
        <p:spPr>
          <a:xfrm>
            <a:off x="6006150" y="2190536"/>
            <a:ext cx="2757600" cy="1420316"/>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72000" rIns="36000" bIns="72000" numCol="1" spcCol="38100" rtlCol="0" anchor="ctr">
            <a:noAutofit/>
          </a:bodyPr>
          <a:lstStyle/>
          <a:p>
            <a:pPr marL="0" marR="0" lvl="0" indent="0" algn="l" defTabSz="825500" rtl="0" eaLnBrk="1" fontAlgn="auto" latinLnBrk="0" hangingPunct="0">
              <a:lnSpc>
                <a:spcPct val="100000"/>
              </a:lnSpc>
              <a:spcBef>
                <a:spcPts val="0"/>
              </a:spcBef>
              <a:spcAft>
                <a:spcPts val="0"/>
              </a:spcAft>
              <a:buClrTx/>
              <a:buSzTx/>
              <a:buFontTx/>
              <a:buNone/>
              <a:tabLst/>
              <a:defRPr/>
            </a:pPr>
            <a:r>
              <a:rPr kumimoji="0" lang="en-US" sz="800" b="1"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Digital Training, Literacy &amp; Support </a:t>
            </a:r>
          </a:p>
          <a:p>
            <a:pPr marL="0" marR="0" lvl="0" indent="0" algn="l"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Developing an accessible, high quality modular training pathway for the entire health board staff, which provides a clear development trajectory for staff across the organisation to improve </a:t>
            </a:r>
            <a:r>
              <a:rPr lang="en-GB" sz="800" b="0">
                <a:solidFill>
                  <a:srgbClr val="1F355E"/>
                </a:solidFill>
                <a:latin typeface="Arial" panose="020B0604020202020204" pitchFamily="34" charset="0"/>
                <a:cs typeface="Arial" panose="020B0604020202020204" pitchFamily="34" charset="0"/>
              </a:rPr>
              <a:t>our</a:t>
            </a:r>
            <a:r>
              <a:rPr kumimoji="0" lang="en-GB" sz="800" b="0"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 digital skills</a:t>
            </a:r>
            <a:r>
              <a:rPr lang="en-GB" sz="800" b="0">
                <a:solidFill>
                  <a:srgbClr val="1F355E"/>
                </a:solidFill>
                <a:latin typeface="Arial" panose="020B0604020202020204" pitchFamily="34" charset="0"/>
                <a:cs typeface="Arial" panose="020B0604020202020204" pitchFamily="34" charset="0"/>
              </a:rPr>
              <a:t> - interfacing</a:t>
            </a:r>
            <a:r>
              <a:rPr kumimoji="0" lang="en-GB" sz="800" b="0"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 with</a:t>
            </a:r>
            <a:r>
              <a:rPr lang="en-GB" sz="800" b="0">
                <a:solidFill>
                  <a:srgbClr val="1F355E"/>
                </a:solidFill>
                <a:latin typeface="Arial" panose="020B0604020202020204" pitchFamily="34" charset="0"/>
                <a:cs typeface="Arial" panose="020B0604020202020204" pitchFamily="34" charset="0"/>
              </a:rPr>
              <a:t> a</a:t>
            </a:r>
            <a:r>
              <a:rPr kumimoji="0" lang="en-GB" sz="800" b="0"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 broader digital support offer, digital induction packages and cloud adoption training ensuring integration of digital training into existing clinical training arrangements.</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10" name="Rectangle 9">
            <a:extLst>
              <a:ext uri="{FF2B5EF4-FFF2-40B4-BE49-F238E27FC236}">
                <a16:creationId xmlns:a16="http://schemas.microsoft.com/office/drawing/2014/main" id="{A9E59B80-CBC6-7A18-9848-69317C7C91A4}"/>
              </a:ext>
            </a:extLst>
          </p:cNvPr>
          <p:cNvSpPr/>
          <p:nvPr/>
        </p:nvSpPr>
        <p:spPr>
          <a:xfrm>
            <a:off x="3205242" y="3665552"/>
            <a:ext cx="2758849" cy="1420316"/>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72000" rIns="36000" bIns="72000" numCol="1" spcCol="38100" rtlCol="0" anchor="ctr">
            <a:noAutofit/>
          </a:bodyPr>
          <a:lstStyle/>
          <a:p>
            <a:pPr marL="0" marR="0" lvl="0" indent="0" algn="l" defTabSz="825500" rtl="0" eaLnBrk="1" fontAlgn="auto" latinLnBrk="0" hangingPunct="0">
              <a:lnSpc>
                <a:spcPct val="100000"/>
              </a:lnSpc>
              <a:spcBef>
                <a:spcPts val="0"/>
              </a:spcBef>
              <a:spcAft>
                <a:spcPts val="0"/>
              </a:spcAft>
              <a:buClrTx/>
              <a:buSzTx/>
              <a:buFontTx/>
              <a:buNone/>
              <a:tabLst/>
              <a:defRPr/>
            </a:pPr>
            <a:r>
              <a:rPr kumimoji="0" lang="en-US" sz="800" b="1"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Digital Workforce Strategy: Recruitment &amp; Retention</a:t>
            </a:r>
          </a:p>
          <a:p>
            <a:pPr marL="0" marR="0" lvl="0" indent="0" algn="l" defTabSz="825500" rtl="0" eaLnBrk="1" fontAlgn="auto" latinLnBrk="0" hangingPunct="0">
              <a:lnSpc>
                <a:spcPct val="100000"/>
              </a:lnSpc>
              <a:spcBef>
                <a:spcPts val="0"/>
              </a:spcBef>
              <a:spcAft>
                <a:spcPts val="0"/>
              </a:spcAft>
              <a:buClrTx/>
              <a:buSzTx/>
              <a:buFontTx/>
              <a:buNone/>
              <a:tabLst/>
              <a:defRPr/>
            </a:pPr>
            <a:r>
              <a:rPr lang="en-US" sz="800" b="0">
                <a:solidFill>
                  <a:srgbClr val="1F355E"/>
                </a:solidFill>
                <a:latin typeface="Arial" panose="020B0604020202020204" pitchFamily="34" charset="0"/>
                <a:cs typeface="Arial" panose="020B0604020202020204" pitchFamily="34" charset="0"/>
              </a:rPr>
              <a:t>Developing a comprehensive workforce strategy that sets out the workforce requirement to deliver and sustain the digital transformation including the recruitment and establishment of a Clinical Digital Leadership team with the responsibility of leading the Clinical Design Authority - establishing a strategy to increase the retention </a:t>
            </a:r>
            <a:r>
              <a:rPr kumimoji="0" lang="en-GB" sz="800" b="0" i="0" u="none" strike="noStrike" kern="0" cap="none" spc="0" normalizeH="0" baseline="0" noProof="0">
                <a:ln>
                  <a:noFill/>
                </a:ln>
                <a:solidFill>
                  <a:srgbClr val="1F355E"/>
                </a:solidFill>
                <a:effectLst/>
                <a:uLnTx/>
                <a:uFillTx/>
                <a:latin typeface="Arial" panose="020B0604020202020204" pitchFamily="34" charset="0"/>
                <a:cs typeface="Arial" panose="020B0604020202020204" pitchFamily="34" charset="0"/>
                <a:sym typeface="Helvetica Neue"/>
              </a:rPr>
              <a:t>and recruitment of digital services staff by reviewing the employee value proposition and ensuring opportunities for progression, including protected learning time and regular development time with managers </a:t>
            </a: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35" name="Rectangle 34">
            <a:extLst>
              <a:ext uri="{FF2B5EF4-FFF2-40B4-BE49-F238E27FC236}">
                <a16:creationId xmlns:a16="http://schemas.microsoft.com/office/drawing/2014/main" id="{9FB317D6-81AF-B540-2CEF-52E3A5AB98F4}"/>
              </a:ext>
            </a:extLst>
          </p:cNvPr>
          <p:cNvSpPr/>
          <p:nvPr/>
        </p:nvSpPr>
        <p:spPr>
          <a:xfrm>
            <a:off x="93600" y="4273041"/>
            <a:ext cx="2963109" cy="180000"/>
          </a:xfrm>
          <a:prstGeom prst="rect">
            <a:avLst/>
          </a:prstGeom>
          <a:solidFill>
            <a:schemeClr val="accent6">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7500" tIns="67500" rIns="67500" bIns="67500" numCol="1" spcCol="38100" rtlCol="0" anchor="ctr">
            <a:noAutofit/>
          </a:bodyPr>
          <a:lstStyle/>
          <a:p>
            <a:pPr marL="0" marR="0" lvl="0" indent="0" algn="ctr" defTabSz="685800" rtl="0" eaLnBrk="1" fontAlgn="auto" latinLnBrk="0" hangingPunct="1">
              <a:lnSpc>
                <a:spcPct val="100000"/>
              </a:lnSpc>
              <a:spcBef>
                <a:spcPts val="0"/>
              </a:spcBef>
              <a:buClrTx/>
              <a:buSzTx/>
              <a:buFontTx/>
              <a:buNone/>
              <a:tabLst/>
              <a:defRPr/>
            </a:pPr>
            <a:r>
              <a:rPr kumimoji="0" lang="en-GB" sz="1050" b="1" i="0" u="none" strike="noStrike" kern="1200" cap="none" spc="0" normalizeH="0" baseline="0" noProof="0">
                <a:ln>
                  <a:noFill/>
                </a:ln>
                <a:solidFill>
                  <a:schemeClr val="bg1"/>
                </a:solidFill>
                <a:effectLst/>
                <a:uLnTx/>
                <a:uFillTx/>
                <a:latin typeface="Arial" panose="020B0604020202020204" pitchFamily="34" charset="0"/>
                <a:cs typeface="Arial" panose="020B0604020202020204" pitchFamily="34" charset="0"/>
                <a:sym typeface="Helvetica Neue"/>
              </a:rPr>
              <a:t>Key Enabling Capabilities</a:t>
            </a:r>
            <a:endParaRPr kumimoji="0" lang="en-GB" sz="800" b="1" i="1" u="none" strike="noStrike" kern="1200" cap="none" spc="0" normalizeH="0" baseline="0" noProof="0">
              <a:ln>
                <a:noFill/>
              </a:ln>
              <a:solidFill>
                <a:schemeClr val="bg1"/>
              </a:solidFill>
              <a:effectLst/>
              <a:uLnTx/>
              <a:uFillTx/>
              <a:latin typeface="Arial" panose="020B0604020202020204" pitchFamily="34" charset="0"/>
              <a:cs typeface="Arial" panose="020B0604020202020204" pitchFamily="34" charset="0"/>
              <a:sym typeface="Helvetica Neue"/>
            </a:endParaRPr>
          </a:p>
        </p:txBody>
      </p:sp>
      <p:sp>
        <p:nvSpPr>
          <p:cNvPr id="37" name="Rectangle: Rounded Corners 36">
            <a:extLst>
              <a:ext uri="{FF2B5EF4-FFF2-40B4-BE49-F238E27FC236}">
                <a16:creationId xmlns:a16="http://schemas.microsoft.com/office/drawing/2014/main" id="{CB2C7334-558A-E983-812E-245DE4CE6C6F}"/>
              </a:ext>
            </a:extLst>
          </p:cNvPr>
          <p:cNvSpPr/>
          <p:nvPr/>
        </p:nvSpPr>
        <p:spPr>
          <a:xfrm>
            <a:off x="232263" y="4636210"/>
            <a:ext cx="853294" cy="232229"/>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Change management</a:t>
            </a:r>
          </a:p>
        </p:txBody>
      </p:sp>
      <p:sp>
        <p:nvSpPr>
          <p:cNvPr id="38" name="Rectangle: Rounded Corners 37">
            <a:extLst>
              <a:ext uri="{FF2B5EF4-FFF2-40B4-BE49-F238E27FC236}">
                <a16:creationId xmlns:a16="http://schemas.microsoft.com/office/drawing/2014/main" id="{096F1BAC-6A03-C189-6D43-A5496BA85724}"/>
              </a:ext>
            </a:extLst>
          </p:cNvPr>
          <p:cNvSpPr/>
          <p:nvPr/>
        </p:nvSpPr>
        <p:spPr>
          <a:xfrm>
            <a:off x="2068367" y="4636210"/>
            <a:ext cx="853294" cy="232229"/>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Digital leadership</a:t>
            </a:r>
          </a:p>
        </p:txBody>
      </p:sp>
      <p:sp>
        <p:nvSpPr>
          <p:cNvPr id="39" name="Rectangle: Rounded Corners 38">
            <a:extLst>
              <a:ext uri="{FF2B5EF4-FFF2-40B4-BE49-F238E27FC236}">
                <a16:creationId xmlns:a16="http://schemas.microsoft.com/office/drawing/2014/main" id="{CDD25271-D9E0-7785-8B46-64B1938B4E58}"/>
              </a:ext>
            </a:extLst>
          </p:cNvPr>
          <p:cNvSpPr/>
          <p:nvPr/>
        </p:nvSpPr>
        <p:spPr>
          <a:xfrm>
            <a:off x="1150315" y="4636211"/>
            <a:ext cx="853294" cy="232229"/>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Communication and engagement</a:t>
            </a:r>
          </a:p>
        </p:txBody>
      </p:sp>
      <p:grpSp>
        <p:nvGrpSpPr>
          <p:cNvPr id="14" name="Group 13">
            <a:extLst>
              <a:ext uri="{FF2B5EF4-FFF2-40B4-BE49-F238E27FC236}">
                <a16:creationId xmlns:a16="http://schemas.microsoft.com/office/drawing/2014/main" id="{0FE0D553-3119-DC2C-A05B-24F6FE5F1957}"/>
              </a:ext>
            </a:extLst>
          </p:cNvPr>
          <p:cNvGrpSpPr/>
          <p:nvPr/>
        </p:nvGrpSpPr>
        <p:grpSpPr>
          <a:xfrm>
            <a:off x="-1" y="-5787"/>
            <a:ext cx="9144001" cy="165595"/>
            <a:chOff x="374266" y="2474302"/>
            <a:chExt cx="13719657" cy="820603"/>
          </a:xfrm>
        </p:grpSpPr>
        <p:sp>
          <p:nvSpPr>
            <p:cNvPr id="17" name="Arrow: Pentagon 16">
              <a:extLst>
                <a:ext uri="{FF2B5EF4-FFF2-40B4-BE49-F238E27FC236}">
                  <a16:creationId xmlns:a16="http://schemas.microsoft.com/office/drawing/2014/main" id="{6D44DD7F-7617-CA86-68FE-0B665CD88281}"/>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18" name="Arrow: Chevron 17">
              <a:extLst>
                <a:ext uri="{FF2B5EF4-FFF2-40B4-BE49-F238E27FC236}">
                  <a16:creationId xmlns:a16="http://schemas.microsoft.com/office/drawing/2014/main" id="{884D767C-B719-99F9-0C47-F1FB6C06E688}"/>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20" name="Arrow: Chevron 19">
              <a:extLst>
                <a:ext uri="{FF2B5EF4-FFF2-40B4-BE49-F238E27FC236}">
                  <a16:creationId xmlns:a16="http://schemas.microsoft.com/office/drawing/2014/main" id="{492B6CE4-4DDB-BB03-E725-4949CF0E9106}"/>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21" name="Arrow: Chevron 20">
              <a:extLst>
                <a:ext uri="{FF2B5EF4-FFF2-40B4-BE49-F238E27FC236}">
                  <a16:creationId xmlns:a16="http://schemas.microsoft.com/office/drawing/2014/main" id="{213FF026-EDDC-912D-2F5D-9861A103EB29}"/>
                </a:ext>
              </a:extLst>
            </p:cNvPr>
            <p:cNvSpPr/>
            <p:nvPr/>
          </p:nvSpPr>
          <p:spPr>
            <a:xfrm>
              <a:off x="7090464" y="2474302"/>
              <a:ext cx="2697135" cy="820603"/>
            </a:xfrm>
            <a:prstGeom prst="chevron">
              <a:avLst/>
            </a:prstGeom>
            <a:solidFill>
              <a:schemeClr val="accent6"/>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28" name="Arrow: Chevron 27">
              <a:extLst>
                <a:ext uri="{FF2B5EF4-FFF2-40B4-BE49-F238E27FC236}">
                  <a16:creationId xmlns:a16="http://schemas.microsoft.com/office/drawing/2014/main" id="{E4A1126C-00F5-E22A-37C6-D62E8C9CDDF2}"/>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Plan</a:t>
              </a:r>
            </a:p>
          </p:txBody>
        </p:sp>
        <p:sp>
          <p:nvSpPr>
            <p:cNvPr id="31" name="Arrow: Chevron 30">
              <a:extLst>
                <a:ext uri="{FF2B5EF4-FFF2-40B4-BE49-F238E27FC236}">
                  <a16:creationId xmlns:a16="http://schemas.microsoft.com/office/drawing/2014/main" id="{FAB5827A-B607-11FF-D54B-A6568AF3C294}"/>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Appendix</a:t>
              </a:r>
            </a:p>
          </p:txBody>
        </p:sp>
      </p:grpSp>
      <p:sp>
        <p:nvSpPr>
          <p:cNvPr id="40" name="Title 1">
            <a:extLst>
              <a:ext uri="{FF2B5EF4-FFF2-40B4-BE49-F238E27FC236}">
                <a16:creationId xmlns:a16="http://schemas.microsoft.com/office/drawing/2014/main" id="{3171D488-669A-EFD6-8F6E-FE3B8C3CABE0}"/>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pPr marL="0" marR="0" lvl="0" indent="0" algn="l" defTabSz="309563" rtl="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a:ln>
                  <a:noFill/>
                </a:ln>
                <a:solidFill>
                  <a:srgbClr val="1F355E"/>
                </a:solidFill>
                <a:effectLst/>
                <a:uLnTx/>
                <a:uFillTx/>
                <a:latin typeface="Arial Black" panose="020B0A04020102020204" pitchFamily="34" charset="0"/>
                <a:sym typeface="Helvetica Neue Medium"/>
              </a:rPr>
              <a:t>Workforce &amp; Culture: Overview</a:t>
            </a:r>
            <a:endParaRPr kumimoji="0" lang="en-GB" sz="2400" b="0" i="0" u="none" strike="noStrike" kern="0" cap="none" spc="0" normalizeH="0" baseline="0" noProof="0">
              <a:ln>
                <a:noFill/>
              </a:ln>
              <a:solidFill>
                <a:srgbClr val="1F355E"/>
              </a:solidFill>
              <a:effectLst/>
              <a:uLnTx/>
              <a:uFillTx/>
              <a:latin typeface="Arial Black" panose="020B0A04020102020204" pitchFamily="34" charset="0"/>
              <a:sym typeface="Helvetica Neue Medium"/>
            </a:endParaRPr>
          </a:p>
        </p:txBody>
      </p:sp>
      <p:sp>
        <p:nvSpPr>
          <p:cNvPr id="6" name="Arrow: Pentagon 5">
            <a:extLst>
              <a:ext uri="{FF2B5EF4-FFF2-40B4-BE49-F238E27FC236}">
                <a16:creationId xmlns:a16="http://schemas.microsoft.com/office/drawing/2014/main" id="{C4C481C2-D14E-CEDC-39C5-1A03D45552AC}"/>
              </a:ext>
            </a:extLst>
          </p:cNvPr>
          <p:cNvSpPr/>
          <p:nvPr/>
        </p:nvSpPr>
        <p:spPr>
          <a:xfrm>
            <a:off x="93600" y="1540721"/>
            <a:ext cx="1538223" cy="229314"/>
          </a:xfrm>
          <a:prstGeom prst="homePlate">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1F355E"/>
                </a:solidFill>
                <a:effectLst/>
                <a:uLnTx/>
                <a:uFillTx/>
                <a:latin typeface="Arial Black" panose="020B0A04020102020204" pitchFamily="34" charset="0"/>
                <a:ea typeface="+mn-ea"/>
                <a:cs typeface="+mn-cs"/>
                <a:sym typeface="Helvetica Neue Medium"/>
              </a:rPr>
              <a:t>Current Challenges</a:t>
            </a:r>
          </a:p>
        </p:txBody>
      </p:sp>
      <p:sp>
        <p:nvSpPr>
          <p:cNvPr id="9" name="Arrow: Pentagon 8">
            <a:extLst>
              <a:ext uri="{FF2B5EF4-FFF2-40B4-BE49-F238E27FC236}">
                <a16:creationId xmlns:a16="http://schemas.microsoft.com/office/drawing/2014/main" id="{BD2D1776-AF16-22E4-5262-B9D396826CD1}"/>
              </a:ext>
            </a:extLst>
          </p:cNvPr>
          <p:cNvSpPr/>
          <p:nvPr/>
        </p:nvSpPr>
        <p:spPr>
          <a:xfrm>
            <a:off x="93600" y="2963089"/>
            <a:ext cx="1538223" cy="229314"/>
          </a:xfrm>
          <a:prstGeom prst="homePlate">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1F355E"/>
                </a:solidFill>
                <a:effectLst/>
                <a:uLnTx/>
                <a:uFillTx/>
                <a:latin typeface="Arial Black" panose="020B0A04020102020204" pitchFamily="34" charset="0"/>
                <a:ea typeface="+mn-ea"/>
                <a:cs typeface="+mn-cs"/>
                <a:sym typeface="Helvetica Neue Medium"/>
              </a:rPr>
              <a:t>Desired Outcomes</a:t>
            </a:r>
          </a:p>
        </p:txBody>
      </p:sp>
      <p:grpSp>
        <p:nvGrpSpPr>
          <p:cNvPr id="33" name="Group 32">
            <a:extLst>
              <a:ext uri="{FF2B5EF4-FFF2-40B4-BE49-F238E27FC236}">
                <a16:creationId xmlns:a16="http://schemas.microsoft.com/office/drawing/2014/main" id="{14184663-4C4F-3142-F0EA-A2B871117011}"/>
              </a:ext>
            </a:extLst>
          </p:cNvPr>
          <p:cNvGrpSpPr/>
          <p:nvPr/>
        </p:nvGrpSpPr>
        <p:grpSpPr>
          <a:xfrm>
            <a:off x="-1" y="0"/>
            <a:ext cx="9143998" cy="165595"/>
            <a:chOff x="374266" y="2474302"/>
            <a:chExt cx="13719657" cy="820603"/>
          </a:xfrm>
        </p:grpSpPr>
        <p:sp>
          <p:nvSpPr>
            <p:cNvPr id="12" name="Arrow: Pentagon 11">
              <a:extLst>
                <a:ext uri="{FF2B5EF4-FFF2-40B4-BE49-F238E27FC236}">
                  <a16:creationId xmlns:a16="http://schemas.microsoft.com/office/drawing/2014/main" id="{E842BBC5-8102-A596-A5A4-201C48A5B3C3}"/>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Contents</a:t>
              </a:r>
            </a:p>
          </p:txBody>
        </p:sp>
        <p:sp>
          <p:nvSpPr>
            <p:cNvPr id="13" name="Arrow: Chevron 12">
              <a:extLst>
                <a:ext uri="{FF2B5EF4-FFF2-40B4-BE49-F238E27FC236}">
                  <a16:creationId xmlns:a16="http://schemas.microsoft.com/office/drawing/2014/main" id="{358E287B-6322-A664-57BD-3AE735796F15}"/>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Exec Summary</a:t>
              </a:r>
            </a:p>
          </p:txBody>
        </p:sp>
        <p:sp>
          <p:nvSpPr>
            <p:cNvPr id="15" name="Arrow: Chevron 14">
              <a:extLst>
                <a:ext uri="{FF2B5EF4-FFF2-40B4-BE49-F238E27FC236}">
                  <a16:creationId xmlns:a16="http://schemas.microsoft.com/office/drawing/2014/main" id="{C2310E1B-999A-39AB-2298-34926DD10E22}"/>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Context</a:t>
              </a:r>
            </a:p>
          </p:txBody>
        </p:sp>
        <p:sp>
          <p:nvSpPr>
            <p:cNvPr id="16" name="Arrow: Chevron 15">
              <a:extLst>
                <a:ext uri="{FF2B5EF4-FFF2-40B4-BE49-F238E27FC236}">
                  <a16:creationId xmlns:a16="http://schemas.microsoft.com/office/drawing/2014/main" id="{714D746D-E00F-324E-DEAD-7589AA6ACEC2}"/>
                </a:ext>
              </a:extLst>
            </p:cNvPr>
            <p:cNvSpPr/>
            <p:nvPr/>
          </p:nvSpPr>
          <p:spPr>
            <a:xfrm>
              <a:off x="7090464"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Vision</a:t>
              </a:r>
            </a:p>
          </p:txBody>
        </p:sp>
        <p:sp>
          <p:nvSpPr>
            <p:cNvPr id="22" name="Arrow: Chevron 21">
              <a:extLst>
                <a:ext uri="{FF2B5EF4-FFF2-40B4-BE49-F238E27FC236}">
                  <a16:creationId xmlns:a16="http://schemas.microsoft.com/office/drawing/2014/main" id="{F7E94A79-1D43-3A07-E53A-801C26A675B0}"/>
                </a:ext>
              </a:extLst>
            </p:cNvPr>
            <p:cNvSpPr/>
            <p:nvPr/>
          </p:nvSpPr>
          <p:spPr>
            <a:xfrm>
              <a:off x="9329198" y="2474302"/>
              <a:ext cx="2487481" cy="820603"/>
            </a:xfrm>
            <a:prstGeom prst="chevron">
              <a:avLst/>
            </a:prstGeom>
            <a:solidFill>
              <a:srgbClr val="FFC000"/>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The Digital Enablers</a:t>
              </a:r>
            </a:p>
          </p:txBody>
        </p:sp>
        <p:sp>
          <p:nvSpPr>
            <p:cNvPr id="32" name="Arrow: Chevron 31">
              <a:extLst>
                <a:ext uri="{FF2B5EF4-FFF2-40B4-BE49-F238E27FC236}">
                  <a16:creationId xmlns:a16="http://schemas.microsoft.com/office/drawing/2014/main" id="{B7934245-5715-9965-B4A3-A5885DEA783A}"/>
                </a:ext>
              </a:extLst>
            </p:cNvPr>
            <p:cNvSpPr/>
            <p:nvPr/>
          </p:nvSpPr>
          <p:spPr>
            <a:xfrm>
              <a:off x="11606442"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p>
          </p:txBody>
        </p:sp>
      </p:grpSp>
    </p:spTree>
    <p:extLst>
      <p:ext uri="{BB962C8B-B14F-4D97-AF65-F5344CB8AC3E}">
        <p14:creationId xmlns:p14="http://schemas.microsoft.com/office/powerpoint/2010/main" val="1194208973"/>
      </p:ext>
    </p:extLst>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33A6E9-DA6E-5221-918C-55FFB0DB1746}"/>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28A164DF-76AA-016C-D016-272CC5B77816}"/>
              </a:ext>
            </a:extLst>
          </p:cNvPr>
          <p:cNvSpPr>
            <a:spLocks noGrp="1"/>
          </p:cNvSpPr>
          <p:nvPr>
            <p:ph type="body" sz="quarter" idx="11"/>
          </p:nvPr>
        </p:nvSpPr>
        <p:spPr/>
        <p:txBody>
          <a:bodyPr>
            <a:normAutofit/>
          </a:bodyPr>
          <a:lstStyle/>
          <a:p>
            <a:r>
              <a:rPr lang="en-US"/>
              <a:t>Our Plan</a:t>
            </a:r>
          </a:p>
        </p:txBody>
      </p:sp>
      <p:grpSp>
        <p:nvGrpSpPr>
          <p:cNvPr id="2" name="Group 1">
            <a:extLst>
              <a:ext uri="{FF2B5EF4-FFF2-40B4-BE49-F238E27FC236}">
                <a16:creationId xmlns:a16="http://schemas.microsoft.com/office/drawing/2014/main" id="{3101C57C-3B0C-67C7-3704-B323ED45AD1A}"/>
              </a:ext>
            </a:extLst>
          </p:cNvPr>
          <p:cNvGrpSpPr/>
          <p:nvPr/>
        </p:nvGrpSpPr>
        <p:grpSpPr>
          <a:xfrm>
            <a:off x="-1" y="-5787"/>
            <a:ext cx="9143998" cy="165595"/>
            <a:chOff x="374266" y="2474302"/>
            <a:chExt cx="13719657" cy="820603"/>
          </a:xfrm>
        </p:grpSpPr>
        <p:sp>
          <p:nvSpPr>
            <p:cNvPr id="5" name="Arrow: Pentagon 4">
              <a:extLst>
                <a:ext uri="{FF2B5EF4-FFF2-40B4-BE49-F238E27FC236}">
                  <a16:creationId xmlns:a16="http://schemas.microsoft.com/office/drawing/2014/main" id="{97527972-FA84-E768-C78D-78AF8EDAA281}"/>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6" name="Arrow: Chevron 5">
              <a:extLst>
                <a:ext uri="{FF2B5EF4-FFF2-40B4-BE49-F238E27FC236}">
                  <a16:creationId xmlns:a16="http://schemas.microsoft.com/office/drawing/2014/main" id="{E7405910-DD39-D0D4-39EB-E3267EA25E10}"/>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7" name="Arrow: Chevron 6">
              <a:extLst>
                <a:ext uri="{FF2B5EF4-FFF2-40B4-BE49-F238E27FC236}">
                  <a16:creationId xmlns:a16="http://schemas.microsoft.com/office/drawing/2014/main" id="{7778771D-6A1A-5A9B-56CE-D307182FC5CA}"/>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8" name="Arrow: Chevron 7">
              <a:extLst>
                <a:ext uri="{FF2B5EF4-FFF2-40B4-BE49-F238E27FC236}">
                  <a16:creationId xmlns:a16="http://schemas.microsoft.com/office/drawing/2014/main" id="{35E2FEAA-B726-D9B0-A52F-D23B95A2D301}"/>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9" name="Arrow: Chevron 8">
              <a:extLst>
                <a:ext uri="{FF2B5EF4-FFF2-40B4-BE49-F238E27FC236}">
                  <a16:creationId xmlns:a16="http://schemas.microsoft.com/office/drawing/2014/main" id="{4E418CDE-856A-157A-FC1E-18C5C96166EF}"/>
                </a:ext>
              </a:extLst>
            </p:cNvPr>
            <p:cNvSpPr/>
            <p:nvPr/>
          </p:nvSpPr>
          <p:spPr>
            <a:xfrm>
              <a:off x="9329198" y="2474302"/>
              <a:ext cx="2487481" cy="820603"/>
            </a:xfrm>
            <a:prstGeom prst="chevron">
              <a:avLst/>
            </a:prstGeom>
            <a:solidFill>
              <a:schemeClr val="accent5"/>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Plan</a:t>
              </a:r>
            </a:p>
          </p:txBody>
        </p:sp>
        <p:sp>
          <p:nvSpPr>
            <p:cNvPr id="10" name="Arrow: Chevron 9">
              <a:extLst>
                <a:ext uri="{FF2B5EF4-FFF2-40B4-BE49-F238E27FC236}">
                  <a16:creationId xmlns:a16="http://schemas.microsoft.com/office/drawing/2014/main" id="{1BE0D599-687C-0D36-C5BF-03DFCC509FA0}"/>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Appendix</a:t>
              </a:r>
            </a:p>
          </p:txBody>
        </p:sp>
      </p:grpSp>
      <p:sp>
        <p:nvSpPr>
          <p:cNvPr id="11" name="Footer Placeholder 3">
            <a:extLst>
              <a:ext uri="{FF2B5EF4-FFF2-40B4-BE49-F238E27FC236}">
                <a16:creationId xmlns:a16="http://schemas.microsoft.com/office/drawing/2014/main" id="{CED7B635-4DDE-EBC9-6696-6CACE66155B2}"/>
              </a:ext>
            </a:extLst>
          </p:cNvPr>
          <p:cNvSpPr txBox="1">
            <a:spLocks/>
          </p:cNvSpPr>
          <p:nvPr/>
        </p:nvSpPr>
        <p:spPr>
          <a:xfrm>
            <a:off x="1956319" y="4651924"/>
            <a:ext cx="5039902" cy="332455"/>
          </a:xfrm>
          <a:prstGeom prst="rect">
            <a:avLst/>
          </a:prstGeom>
        </p:spPr>
        <p:txBody>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r>
              <a:rPr lang="en-GB" sz="1800">
                <a:solidFill>
                  <a:srgbClr val="1F355E"/>
                </a:solidFill>
                <a:latin typeface="Arial Black" panose="020B0A04020102020204" pitchFamily="34" charset="0"/>
              </a:rPr>
              <a:t>Digitally Enabling The One Bay Way</a:t>
            </a:r>
          </a:p>
        </p:txBody>
      </p:sp>
      <p:grpSp>
        <p:nvGrpSpPr>
          <p:cNvPr id="18" name="Group 17">
            <a:extLst>
              <a:ext uri="{FF2B5EF4-FFF2-40B4-BE49-F238E27FC236}">
                <a16:creationId xmlns:a16="http://schemas.microsoft.com/office/drawing/2014/main" id="{E3FDDD29-E515-5C71-7146-3937E42BD5AF}"/>
              </a:ext>
            </a:extLst>
          </p:cNvPr>
          <p:cNvGrpSpPr/>
          <p:nvPr/>
        </p:nvGrpSpPr>
        <p:grpSpPr>
          <a:xfrm>
            <a:off x="-1" y="0"/>
            <a:ext cx="9143998" cy="165595"/>
            <a:chOff x="374266" y="2474302"/>
            <a:chExt cx="13719657" cy="820603"/>
          </a:xfrm>
        </p:grpSpPr>
        <p:sp>
          <p:nvSpPr>
            <p:cNvPr id="12" name="Arrow: Pentagon 11">
              <a:extLst>
                <a:ext uri="{FF2B5EF4-FFF2-40B4-BE49-F238E27FC236}">
                  <a16:creationId xmlns:a16="http://schemas.microsoft.com/office/drawing/2014/main" id="{9BCF326D-ADCA-C91F-087E-9F5E2759678D}"/>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Contents</a:t>
              </a:r>
            </a:p>
          </p:txBody>
        </p:sp>
        <p:sp>
          <p:nvSpPr>
            <p:cNvPr id="13" name="Arrow: Chevron 12">
              <a:extLst>
                <a:ext uri="{FF2B5EF4-FFF2-40B4-BE49-F238E27FC236}">
                  <a16:creationId xmlns:a16="http://schemas.microsoft.com/office/drawing/2014/main" id="{3025493F-440C-7206-C7C5-EC7BBD0E0B4A}"/>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Exec Summary</a:t>
              </a:r>
            </a:p>
          </p:txBody>
        </p:sp>
        <p:sp>
          <p:nvSpPr>
            <p:cNvPr id="14" name="Arrow: Chevron 13">
              <a:extLst>
                <a:ext uri="{FF2B5EF4-FFF2-40B4-BE49-F238E27FC236}">
                  <a16:creationId xmlns:a16="http://schemas.microsoft.com/office/drawing/2014/main" id="{24C9647B-D759-534A-9E0B-327A9A28CB92}"/>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Context</a:t>
              </a:r>
            </a:p>
          </p:txBody>
        </p:sp>
        <p:sp>
          <p:nvSpPr>
            <p:cNvPr id="15" name="Arrow: Chevron 14">
              <a:extLst>
                <a:ext uri="{FF2B5EF4-FFF2-40B4-BE49-F238E27FC236}">
                  <a16:creationId xmlns:a16="http://schemas.microsoft.com/office/drawing/2014/main" id="{FD77E081-AF4B-5A88-B689-26C654793AD7}"/>
                </a:ext>
              </a:extLst>
            </p:cNvPr>
            <p:cNvSpPr/>
            <p:nvPr/>
          </p:nvSpPr>
          <p:spPr>
            <a:xfrm>
              <a:off x="7090464"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Vision</a:t>
              </a:r>
            </a:p>
          </p:txBody>
        </p:sp>
        <p:sp>
          <p:nvSpPr>
            <p:cNvPr id="16" name="Arrow: Chevron 15">
              <a:extLst>
                <a:ext uri="{FF2B5EF4-FFF2-40B4-BE49-F238E27FC236}">
                  <a16:creationId xmlns:a16="http://schemas.microsoft.com/office/drawing/2014/main" id="{D10DE8B8-A12D-50D2-F06B-0036F9E26763}"/>
                </a:ext>
              </a:extLst>
            </p:cNvPr>
            <p:cNvSpPr/>
            <p:nvPr/>
          </p:nvSpPr>
          <p:spPr>
            <a:xfrm>
              <a:off x="9329198"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The Digital Enablers</a:t>
              </a:r>
            </a:p>
          </p:txBody>
        </p:sp>
        <p:sp>
          <p:nvSpPr>
            <p:cNvPr id="17" name="Arrow: Chevron 16">
              <a:extLst>
                <a:ext uri="{FF2B5EF4-FFF2-40B4-BE49-F238E27FC236}">
                  <a16:creationId xmlns:a16="http://schemas.microsoft.com/office/drawing/2014/main" id="{43FED9E3-7769-7279-5365-4561EDF42815}"/>
                </a:ext>
              </a:extLst>
            </p:cNvPr>
            <p:cNvSpPr/>
            <p:nvPr/>
          </p:nvSpPr>
          <p:spPr>
            <a:xfrm>
              <a:off x="11606442" y="2474302"/>
              <a:ext cx="2487481" cy="820603"/>
            </a:xfrm>
            <a:prstGeom prst="chevron">
              <a:avLst/>
            </a:prstGeom>
            <a:solidFill>
              <a:schemeClr val="accent5"/>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p>
          </p:txBody>
        </p:sp>
      </p:grpSp>
    </p:spTree>
    <p:extLst>
      <p:ext uri="{BB962C8B-B14F-4D97-AF65-F5344CB8AC3E}">
        <p14:creationId xmlns:p14="http://schemas.microsoft.com/office/powerpoint/2010/main" val="1758729008"/>
      </p:ext>
    </p:extLst>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1B1654-8DE2-F0DC-87FC-1184D3B52E87}"/>
            </a:ext>
          </a:extLst>
        </p:cNvPr>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16FC658E-C190-C9DE-C173-7F4A058F107F}"/>
              </a:ext>
            </a:extLst>
          </p:cNvPr>
          <p:cNvGraphicFramePr>
            <a:graphicFrameLocks noGrp="1"/>
          </p:cNvGraphicFramePr>
          <p:nvPr/>
        </p:nvGraphicFramePr>
        <p:xfrm>
          <a:off x="151124" y="435842"/>
          <a:ext cx="8853096" cy="4701398"/>
        </p:xfrm>
        <a:graphic>
          <a:graphicData uri="http://schemas.openxmlformats.org/drawingml/2006/table">
            <a:tbl>
              <a:tblPr firstRow="1" bandRow="1">
                <a:tableStyleId>{0E3FDE45-AF77-4B5C-9715-49D594BDF05E}</a:tableStyleId>
              </a:tblPr>
              <a:tblGrid>
                <a:gridCol w="211968">
                  <a:extLst>
                    <a:ext uri="{9D8B030D-6E8A-4147-A177-3AD203B41FA5}">
                      <a16:colId xmlns:a16="http://schemas.microsoft.com/office/drawing/2014/main" val="648060485"/>
                    </a:ext>
                  </a:extLst>
                </a:gridCol>
                <a:gridCol w="893928">
                  <a:extLst>
                    <a:ext uri="{9D8B030D-6E8A-4147-A177-3AD203B41FA5}">
                      <a16:colId xmlns:a16="http://schemas.microsoft.com/office/drawing/2014/main" val="4038171830"/>
                    </a:ext>
                  </a:extLst>
                </a:gridCol>
                <a:gridCol w="1936800">
                  <a:extLst>
                    <a:ext uri="{9D8B030D-6E8A-4147-A177-3AD203B41FA5}">
                      <a16:colId xmlns:a16="http://schemas.microsoft.com/office/drawing/2014/main" val="1832079200"/>
                    </a:ext>
                  </a:extLst>
                </a:gridCol>
                <a:gridCol w="1936800">
                  <a:extLst>
                    <a:ext uri="{9D8B030D-6E8A-4147-A177-3AD203B41FA5}">
                      <a16:colId xmlns:a16="http://schemas.microsoft.com/office/drawing/2014/main" val="1402621661"/>
                    </a:ext>
                  </a:extLst>
                </a:gridCol>
                <a:gridCol w="1936800">
                  <a:extLst>
                    <a:ext uri="{9D8B030D-6E8A-4147-A177-3AD203B41FA5}">
                      <a16:colId xmlns:a16="http://schemas.microsoft.com/office/drawing/2014/main" val="2606007907"/>
                    </a:ext>
                  </a:extLst>
                </a:gridCol>
                <a:gridCol w="1936800">
                  <a:extLst>
                    <a:ext uri="{9D8B030D-6E8A-4147-A177-3AD203B41FA5}">
                      <a16:colId xmlns:a16="http://schemas.microsoft.com/office/drawing/2014/main" val="509903485"/>
                    </a:ext>
                  </a:extLst>
                </a:gridCol>
              </a:tblGrid>
              <a:tr h="396000">
                <a:tc>
                  <a:txBody>
                    <a:bodyPr/>
                    <a:lstStyle/>
                    <a:p>
                      <a:endParaRPr lang="en-GB">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600">
                        <a:latin typeface="Arial" panose="020B0604020202020204" pitchFamily="34" charset="0"/>
                        <a:cs typeface="Arial" panose="020B0604020202020204"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600">
                        <a:latin typeface="Arial" panose="020B0604020202020204" pitchFamily="34" charset="0"/>
                        <a:cs typeface="Arial" panose="020B0604020202020204"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600">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600">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600">
                        <a:latin typeface="Arial" panose="020B0604020202020204" pitchFamily="34" charset="0"/>
                        <a:cs typeface="Arial" panose="020B0604020202020204"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654855875"/>
                  </a:ext>
                </a:extLst>
              </a:tr>
              <a:tr h="308385">
                <a:tc rowSpan="4">
                  <a:txBody>
                    <a:bodyPr/>
                    <a:lstStyle/>
                    <a:p>
                      <a:r>
                        <a:rPr lang="en-US" sz="800" b="1">
                          <a:solidFill>
                            <a:srgbClr val="1F355E"/>
                          </a:solidFill>
                          <a:latin typeface="Arial" panose="020B0604020202020204" pitchFamily="34" charset="0"/>
                          <a:cs typeface="Arial" panose="020B0604020202020204" pitchFamily="34" charset="0"/>
                        </a:rPr>
                        <a:t>Data &amp; Analytics </a:t>
                      </a:r>
                      <a:endParaRPr lang="en-GB" sz="800" b="1">
                        <a:solidFill>
                          <a:srgbClr val="1F355E"/>
                        </a:solidFill>
                        <a:latin typeface="Arial" panose="020B0604020202020204" pitchFamily="34" charset="0"/>
                        <a:cs typeface="Arial" panose="020B0604020202020204" pitchFamily="34" charset="0"/>
                      </a:endParaRPr>
                    </a:p>
                  </a:txBody>
                  <a:tcPr vert="vert27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E588"/>
                    </a:solidFill>
                  </a:tcPr>
                </a:tc>
                <a:tc>
                  <a:txBody>
                    <a:bodyPr/>
                    <a:lstStyle/>
                    <a:p>
                      <a:r>
                        <a:rPr lang="en-GB" sz="800" b="0">
                          <a:solidFill>
                            <a:srgbClr val="1F355E"/>
                          </a:solidFill>
                          <a:latin typeface="Arial" panose="020B0604020202020204" pitchFamily="34" charset="0"/>
                          <a:cs typeface="Arial" panose="020B0604020202020204" pitchFamily="34" charset="0"/>
                        </a:rPr>
                        <a:t>BI</a:t>
                      </a:r>
                    </a:p>
                  </a:txBody>
                  <a:tcPr marL="72000" marR="72000" marT="36000" marB="36000" anchor="ctr">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rgbClr val="FFE588"/>
                    </a:solidFill>
                  </a:tcPr>
                </a:tc>
                <a:tc gridSpan="4">
                  <a:txBody>
                    <a:bodyPr/>
                    <a:lstStyle/>
                    <a:p>
                      <a:endParaRPr lang="en-GB" b="1">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T w="12700" cap="flat" cmpd="sng" algn="ctr">
                      <a:noFill/>
                      <a:prstDash val="solid"/>
                      <a:round/>
                      <a:headEnd type="none" w="med" len="med"/>
                      <a:tailEnd type="none" w="med" len="med"/>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rgbClr val="FFF3C5">
                        <a:alpha val="92000"/>
                      </a:srgbClr>
                    </a:solidFill>
                  </a:tcPr>
                </a:tc>
                <a:tc hMerge="1">
                  <a:txBody>
                    <a:bodyPr/>
                    <a:lstStyle/>
                    <a:p>
                      <a:endParaRPr lang="en-GB"/>
                    </a:p>
                  </a:txBody>
                  <a:tcPr/>
                </a:tc>
                <a:tc hMerge="1">
                  <a:txBody>
                    <a:bodyPr/>
                    <a:lstStyle/>
                    <a:p>
                      <a:endParaRPr lang="en-GB"/>
                    </a:p>
                  </a:txBody>
                  <a:tcPr/>
                </a:tc>
                <a:tc hMerge="1">
                  <a:txBody>
                    <a:bodyPr/>
                    <a:lstStyle/>
                    <a:p>
                      <a:endParaRPr lang="en-GB"/>
                    </a:p>
                  </a:txBody>
                  <a:tcPr>
                    <a:lnT w="12700" cmpd="sng">
                      <a:noFill/>
                    </a:lnT>
                  </a:tcPr>
                </a:tc>
                <a:extLst>
                  <a:ext uri="{0D108BD9-81ED-4DB2-BD59-A6C34878D82A}">
                    <a16:rowId xmlns:a16="http://schemas.microsoft.com/office/drawing/2014/main" val="3833269904"/>
                  </a:ext>
                </a:extLst>
              </a:tr>
              <a:tr h="308385">
                <a:tc vMerge="1">
                  <a:txBody>
                    <a:bodyPr/>
                    <a:lstStyle/>
                    <a:p>
                      <a:endParaRPr lang="en-GB"/>
                    </a:p>
                  </a:txBody>
                  <a:tcPr/>
                </a:tc>
                <a:tc>
                  <a:txBody>
                    <a:bodyPr/>
                    <a:lstStyle/>
                    <a:p>
                      <a:r>
                        <a:rPr lang="en-GB" sz="800" b="0">
                          <a:solidFill>
                            <a:srgbClr val="1F355E"/>
                          </a:solidFill>
                          <a:latin typeface="Arial" panose="020B0604020202020204" pitchFamily="34" charset="0"/>
                          <a:cs typeface="Arial" panose="020B0604020202020204" pitchFamily="34" charset="0"/>
                        </a:rPr>
                        <a:t>Data Standard</a:t>
                      </a:r>
                    </a:p>
                  </a:txBody>
                  <a:tcPr marL="72000" marR="72000" marT="36000" marB="36000" anchor="ctr">
                    <a:lnL w="12700" cap="flat" cmpd="sng" algn="ctr">
                      <a:noFill/>
                      <a:prstDash val="solid"/>
                      <a:round/>
                      <a:headEnd type="none" w="med" len="med"/>
                      <a:tailEnd type="none" w="med" len="med"/>
                    </a:lnL>
                    <a:lnR>
                      <a:noFill/>
                    </a:lnR>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rgbClr val="FFE588"/>
                    </a:solidFill>
                  </a:tcPr>
                </a:tc>
                <a:tc gridSpan="4">
                  <a:txBody>
                    <a:bodyPr/>
                    <a:lstStyle/>
                    <a:p>
                      <a:endParaRPr lang="en-GB" b="1">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rgbClr val="FFF3C5">
                        <a:alpha val="92000"/>
                      </a:srgbClr>
                    </a:solid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638307499"/>
                  </a:ext>
                </a:extLst>
              </a:tr>
              <a:tr h="308385">
                <a:tc vMerge="1">
                  <a:txBody>
                    <a:bodyPr/>
                    <a:lstStyle/>
                    <a:p>
                      <a:endParaRPr lang="en-GB"/>
                    </a:p>
                  </a:txBody>
                  <a:tcPr/>
                </a:tc>
                <a:tc>
                  <a:txBody>
                    <a:bodyPr/>
                    <a:lstStyle/>
                    <a:p>
                      <a:r>
                        <a:rPr lang="en-GB" sz="800" b="0">
                          <a:solidFill>
                            <a:srgbClr val="1F355E"/>
                          </a:solidFill>
                          <a:latin typeface="Arial" panose="020B0604020202020204" pitchFamily="34" charset="0"/>
                          <a:cs typeface="Arial" panose="020B0604020202020204" pitchFamily="34" charset="0"/>
                        </a:rPr>
                        <a:t>Cloud</a:t>
                      </a:r>
                    </a:p>
                  </a:txBody>
                  <a:tcPr marL="72000" marR="72000" marT="36000" marB="36000" anchor="ctr">
                    <a:lnL w="12700" cap="flat" cmpd="sng" algn="ctr">
                      <a:noFill/>
                      <a:prstDash val="solid"/>
                      <a:round/>
                      <a:headEnd type="none" w="med" len="med"/>
                      <a:tailEnd type="none" w="med" len="med"/>
                    </a:lnL>
                    <a:lnR>
                      <a:noFill/>
                    </a:lnR>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rgbClr val="FFE588"/>
                    </a:solidFill>
                  </a:tcPr>
                </a:tc>
                <a:tc gridSpan="4">
                  <a:txBody>
                    <a:bodyPr/>
                    <a:lstStyle/>
                    <a:p>
                      <a:endParaRPr lang="en-GB" b="1">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rgbClr val="FFF3C5">
                        <a:alpha val="92000"/>
                      </a:srgbClr>
                    </a:solid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639284035"/>
                  </a:ext>
                </a:extLst>
              </a:tr>
              <a:tr h="308385">
                <a:tc vMerge="1">
                  <a:txBody>
                    <a:bodyPr/>
                    <a:lstStyle/>
                    <a:p>
                      <a:endParaRPr lang="en-GB"/>
                    </a:p>
                  </a:txBody>
                  <a:tcPr/>
                </a:tc>
                <a:tc>
                  <a:txBody>
                    <a:bodyPr/>
                    <a:lstStyle/>
                    <a:p>
                      <a:r>
                        <a:rPr lang="en-GB" sz="800" b="0">
                          <a:solidFill>
                            <a:srgbClr val="1F355E"/>
                          </a:solidFill>
                          <a:latin typeface="Arial" panose="020B0604020202020204" pitchFamily="34" charset="0"/>
                          <a:cs typeface="Arial" panose="020B0604020202020204" pitchFamily="34" charset="0"/>
                        </a:rPr>
                        <a:t>CDR</a:t>
                      </a:r>
                    </a:p>
                  </a:txBody>
                  <a:tcPr marL="72000" marR="72000" marT="36000" marB="36000" anchor="ctr">
                    <a:lnL w="12700" cap="flat" cmpd="sng" algn="ctr">
                      <a:noFill/>
                      <a:prstDash val="solid"/>
                      <a:round/>
                      <a:headEnd type="none" w="med" len="med"/>
                      <a:tailEnd type="none" w="med" len="med"/>
                    </a:lnL>
                    <a:lnR>
                      <a:noFill/>
                    </a:lnR>
                    <a:lnT w="12700" cap="flat" cmpd="sng" algn="ctr">
                      <a:solidFill>
                        <a:schemeClr val="bg1"/>
                      </a:solidFill>
                      <a:prstDash val="sysDash"/>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E588"/>
                    </a:solidFill>
                  </a:tcPr>
                </a:tc>
                <a:tc gridSpan="4">
                  <a:txBody>
                    <a:bodyPr/>
                    <a:lstStyle/>
                    <a:p>
                      <a:endParaRPr lang="en-GB" b="1">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T w="12700" cap="flat" cmpd="sng" algn="ctr">
                      <a:solidFill>
                        <a:schemeClr val="bg1"/>
                      </a:solidFill>
                      <a:prstDash val="sysDash"/>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F3C5">
                        <a:alpha val="92000"/>
                      </a:srgbClr>
                    </a:solid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12349745"/>
                  </a:ext>
                </a:extLst>
              </a:tr>
              <a:tr h="308385">
                <a:tc rowSpan="4">
                  <a:txBody>
                    <a:bodyPr/>
                    <a:lstStyle/>
                    <a:p>
                      <a:r>
                        <a:rPr lang="en-US" sz="800" b="1">
                          <a:solidFill>
                            <a:srgbClr val="1F355E"/>
                          </a:solidFill>
                          <a:latin typeface="Arial" panose="020B0604020202020204" pitchFamily="34" charset="0"/>
                          <a:cs typeface="Arial" panose="020B0604020202020204" pitchFamily="34" charset="0"/>
                        </a:rPr>
                        <a:t>Technology &amp; Digital</a:t>
                      </a:r>
                      <a:endParaRPr lang="en-GB" sz="800" b="1">
                        <a:solidFill>
                          <a:srgbClr val="1F355E"/>
                        </a:solidFill>
                        <a:latin typeface="Arial" panose="020B0604020202020204" pitchFamily="34" charset="0"/>
                        <a:cs typeface="Arial" panose="020B0604020202020204" pitchFamily="34" charset="0"/>
                      </a:endParaRPr>
                    </a:p>
                  </a:txBody>
                  <a:tcPr vert="vert27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c>
                  <a:txBody>
                    <a:bodyPr/>
                    <a:lstStyle/>
                    <a:p>
                      <a:r>
                        <a:rPr lang="en-GB" sz="800" b="0">
                          <a:solidFill>
                            <a:srgbClr val="1F355E"/>
                          </a:solidFill>
                          <a:latin typeface="Arial" panose="020B0604020202020204" pitchFamily="34" charset="0"/>
                          <a:cs typeface="Arial" panose="020B0604020202020204" pitchFamily="34" charset="0"/>
                        </a:rPr>
                        <a:t>EPR</a:t>
                      </a:r>
                    </a:p>
                  </a:txBody>
                  <a:tcPr marL="72000" marR="72000" marT="3600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c gridSpan="4">
                  <a:txBody>
                    <a:bodyPr/>
                    <a:lstStyle/>
                    <a:p>
                      <a:endParaRPr lang="en-GB" b="1">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accent1">
                        <a:lumMod val="20000"/>
                        <a:lumOff val="80000"/>
                        <a:alpha val="92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lnL>
                      <a:noFill/>
                    </a:lnL>
                  </a:tcPr>
                </a:tc>
                <a:extLst>
                  <a:ext uri="{0D108BD9-81ED-4DB2-BD59-A6C34878D82A}">
                    <a16:rowId xmlns:a16="http://schemas.microsoft.com/office/drawing/2014/main" val="3043268788"/>
                  </a:ext>
                </a:extLst>
              </a:tr>
              <a:tr h="308385">
                <a:tc vMerge="1">
                  <a:txBody>
                    <a:bodyPr/>
                    <a:lstStyle/>
                    <a:p>
                      <a:endParaRPr lang="en-GB"/>
                    </a:p>
                  </a:txBody>
                  <a:tcPr/>
                </a:tc>
                <a:tc>
                  <a:txBody>
                    <a:bodyPr/>
                    <a:lstStyle/>
                    <a:p>
                      <a:r>
                        <a:rPr lang="en-GB" sz="800" b="0">
                          <a:solidFill>
                            <a:srgbClr val="1F355E"/>
                          </a:solidFill>
                          <a:latin typeface="Arial" panose="020B0604020202020204" pitchFamily="34" charset="0"/>
                          <a:cs typeface="Arial" panose="020B0604020202020204" pitchFamily="34" charset="0"/>
                        </a:rPr>
                        <a:t>Patient-Facing</a:t>
                      </a:r>
                    </a:p>
                  </a:txBody>
                  <a:tcPr marL="72000" marR="72000" marT="3600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c gridSpan="4">
                  <a:txBody>
                    <a:bodyPr/>
                    <a:lstStyle/>
                    <a:p>
                      <a:endParaRPr lang="en-GB" b="1">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accent1">
                        <a:lumMod val="20000"/>
                        <a:lumOff val="80000"/>
                        <a:alpha val="92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050418705"/>
                  </a:ext>
                </a:extLst>
              </a:tr>
              <a:tr h="308385">
                <a:tc vMerge="1">
                  <a:txBody>
                    <a:bodyPr/>
                    <a:lstStyle/>
                    <a:p>
                      <a:endParaRPr lang="en-GB"/>
                    </a:p>
                  </a:txBody>
                  <a:tcPr/>
                </a:tc>
                <a:tc>
                  <a:txBody>
                    <a:bodyPr/>
                    <a:lstStyle/>
                    <a:p>
                      <a:r>
                        <a:rPr lang="en-GB" sz="800" b="0">
                          <a:solidFill>
                            <a:srgbClr val="1F355E"/>
                          </a:solidFill>
                          <a:latin typeface="Arial" panose="020B0604020202020204" pitchFamily="34" charset="0"/>
                          <a:cs typeface="Arial" panose="020B0604020202020204" pitchFamily="34" charset="0"/>
                        </a:rPr>
                        <a:t>SSO</a:t>
                      </a:r>
                    </a:p>
                  </a:txBody>
                  <a:tcPr marL="72000" marR="72000" marT="3600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c gridSpan="4">
                  <a:txBody>
                    <a:bodyPr/>
                    <a:lstStyle/>
                    <a:p>
                      <a:endParaRPr lang="en-GB" b="1">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accent1">
                        <a:lumMod val="20000"/>
                        <a:lumOff val="80000"/>
                        <a:alpha val="92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281869095"/>
                  </a:ext>
                </a:extLst>
              </a:tr>
              <a:tr h="308385">
                <a:tc vMerge="1">
                  <a:txBody>
                    <a:bodyPr/>
                    <a:lstStyle/>
                    <a:p>
                      <a:endParaRPr lang="en-GB"/>
                    </a:p>
                  </a:txBody>
                  <a:tcPr/>
                </a:tc>
                <a:tc>
                  <a:txBody>
                    <a:bodyPr/>
                    <a:lstStyle/>
                    <a:p>
                      <a:r>
                        <a:rPr lang="en-GB" sz="800" b="0">
                          <a:solidFill>
                            <a:srgbClr val="1F355E"/>
                          </a:solidFill>
                          <a:latin typeface="Arial" panose="020B0604020202020204" pitchFamily="34" charset="0"/>
                          <a:cs typeface="Arial" panose="020B0604020202020204" pitchFamily="34" charset="0"/>
                        </a:rPr>
                        <a:t>Specific Clinical Programmes</a:t>
                      </a:r>
                    </a:p>
                  </a:txBody>
                  <a:tcPr marL="72000" marR="72000" marT="3600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ysDash"/>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c gridSpan="4">
                  <a:txBody>
                    <a:bodyPr/>
                    <a:lstStyle/>
                    <a:p>
                      <a:endParaRPr lang="en-GB" b="1">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ysDash"/>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alpha val="92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114503377"/>
                  </a:ext>
                </a:extLst>
              </a:tr>
              <a:tr h="308385">
                <a:tc rowSpan="4">
                  <a:txBody>
                    <a:bodyPr/>
                    <a:lstStyle/>
                    <a:p>
                      <a:r>
                        <a:rPr lang="en-US" sz="800" b="1">
                          <a:solidFill>
                            <a:srgbClr val="1F355E"/>
                          </a:solidFill>
                          <a:latin typeface="Arial" panose="020B0604020202020204" pitchFamily="34" charset="0"/>
                          <a:cs typeface="Arial" panose="020B0604020202020204" pitchFamily="34" charset="0"/>
                        </a:rPr>
                        <a:t>Workforce &amp; Culture </a:t>
                      </a:r>
                      <a:endParaRPr lang="en-GB" sz="800" b="1">
                        <a:solidFill>
                          <a:srgbClr val="1F355E"/>
                        </a:solidFill>
                        <a:latin typeface="Arial" panose="020B0604020202020204" pitchFamily="34" charset="0"/>
                        <a:cs typeface="Arial" panose="020B0604020202020204" pitchFamily="34" charset="0"/>
                      </a:endParaRPr>
                    </a:p>
                  </a:txBody>
                  <a:tcPr vert="vert27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a:txBody>
                    <a:bodyPr/>
                    <a:lstStyle/>
                    <a:p>
                      <a:r>
                        <a:rPr lang="en-GB" sz="800" b="0">
                          <a:solidFill>
                            <a:srgbClr val="1F355E"/>
                          </a:solidFill>
                          <a:latin typeface="Arial" panose="020B0604020202020204" pitchFamily="34" charset="0"/>
                          <a:cs typeface="Arial" panose="020B0604020202020204" pitchFamily="34" charset="0"/>
                        </a:rPr>
                        <a:t>Co-production</a:t>
                      </a:r>
                    </a:p>
                  </a:txBody>
                  <a:tcPr marL="72000" marR="72000" marT="3600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gridSpan="4">
                  <a:txBody>
                    <a:bodyPr/>
                    <a:lstStyle/>
                    <a:p>
                      <a:endParaRPr lang="en-GB" b="1">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accent6">
                        <a:lumMod val="20000"/>
                        <a:lumOff val="80000"/>
                        <a:alpha val="92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lnL>
                      <a:noFill/>
                    </a:lnL>
                  </a:tcPr>
                </a:tc>
                <a:extLst>
                  <a:ext uri="{0D108BD9-81ED-4DB2-BD59-A6C34878D82A}">
                    <a16:rowId xmlns:a16="http://schemas.microsoft.com/office/drawing/2014/main" val="3113123558"/>
                  </a:ext>
                </a:extLst>
              </a:tr>
              <a:tr h="308385">
                <a:tc vMerge="1">
                  <a:txBody>
                    <a:bodyPr/>
                    <a:lstStyle/>
                    <a:p>
                      <a:endParaRPr lang="en-GB"/>
                    </a:p>
                  </a:txBody>
                  <a:tcPr/>
                </a:tc>
                <a:tc>
                  <a:txBody>
                    <a:bodyPr/>
                    <a:lstStyle/>
                    <a:p>
                      <a:r>
                        <a:rPr lang="en-GB" sz="800" b="0">
                          <a:solidFill>
                            <a:srgbClr val="1F355E"/>
                          </a:solidFill>
                          <a:latin typeface="Arial" panose="020B0604020202020204" pitchFamily="34" charset="0"/>
                          <a:cs typeface="Arial" panose="020B0604020202020204" pitchFamily="34" charset="0"/>
                        </a:rPr>
                        <a:t>Training &amp; Support</a:t>
                      </a:r>
                    </a:p>
                  </a:txBody>
                  <a:tcPr marL="72000" marR="72000" marT="3600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gridSpan="4">
                  <a:txBody>
                    <a:bodyPr/>
                    <a:lstStyle/>
                    <a:p>
                      <a:endParaRPr lang="en-GB" b="1">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accent6">
                        <a:lumMod val="20000"/>
                        <a:lumOff val="80000"/>
                        <a:alpha val="92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959636649"/>
                  </a:ext>
                </a:extLst>
              </a:tr>
              <a:tr h="308385">
                <a:tc vMerge="1">
                  <a:txBody>
                    <a:bodyPr/>
                    <a:lstStyle/>
                    <a:p>
                      <a:endParaRPr lang="en-GB"/>
                    </a:p>
                  </a:txBody>
                  <a:tcPr/>
                </a:tc>
                <a:tc>
                  <a:txBody>
                    <a:bodyPr/>
                    <a:lstStyle/>
                    <a:p>
                      <a:r>
                        <a:rPr lang="en-GB" sz="800" b="0">
                          <a:solidFill>
                            <a:srgbClr val="1F355E"/>
                          </a:solidFill>
                          <a:latin typeface="Arial" panose="020B0604020202020204" pitchFamily="34" charset="0"/>
                          <a:cs typeface="Arial" panose="020B0604020202020204" pitchFamily="34" charset="0"/>
                        </a:rPr>
                        <a:t>Digital Services Workforce</a:t>
                      </a:r>
                    </a:p>
                  </a:txBody>
                  <a:tcPr marL="72000" marR="72000" marT="3600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gridSpan="4">
                  <a:txBody>
                    <a:bodyPr/>
                    <a:lstStyle/>
                    <a:p>
                      <a:endParaRPr lang="en-GB" b="1">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lnTlToBr w="12700" cmpd="sng">
                      <a:noFill/>
                      <a:prstDash val="solid"/>
                    </a:lnTlToBr>
                    <a:lnBlToTr w="12700" cmpd="sng">
                      <a:noFill/>
                      <a:prstDash val="solid"/>
                    </a:lnBlToTr>
                    <a:solidFill>
                      <a:schemeClr val="accent6">
                        <a:lumMod val="20000"/>
                        <a:lumOff val="80000"/>
                        <a:alpha val="92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085977207"/>
                  </a:ext>
                </a:extLst>
              </a:tr>
              <a:tr h="0">
                <a:tc vMerge="1">
                  <a:txBody>
                    <a:bodyPr/>
                    <a:lstStyle/>
                    <a:p>
                      <a:endParaRPr lang="en-GB"/>
                    </a:p>
                  </a:txBody>
                  <a:tcPr/>
                </a:tc>
                <a:tc>
                  <a:txBody>
                    <a:bodyPr/>
                    <a:lstStyle/>
                    <a:p>
                      <a:r>
                        <a:rPr lang="en-GB" sz="800" b="0">
                          <a:solidFill>
                            <a:srgbClr val="1F355E"/>
                          </a:solidFill>
                          <a:latin typeface="Arial" panose="020B0604020202020204" pitchFamily="34" charset="0"/>
                          <a:cs typeface="Arial" panose="020B0604020202020204" pitchFamily="34" charset="0"/>
                        </a:rPr>
                        <a:t>Clinical Digital Champions</a:t>
                      </a:r>
                    </a:p>
                  </a:txBody>
                  <a:tcPr marL="72000" marR="72000" marT="3600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ysDash"/>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gridSpan="4">
                  <a:txBody>
                    <a:bodyPr/>
                    <a:lstStyle/>
                    <a:p>
                      <a:endParaRPr lang="en-GB" b="1">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ysDash"/>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alpha val="92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017323398"/>
                  </a:ext>
                </a:extLst>
              </a:tr>
              <a:tr h="574958">
                <a:tc gridSpan="2">
                  <a:txBody>
                    <a:bodyPr/>
                    <a:lstStyle/>
                    <a:p>
                      <a:r>
                        <a:rPr lang="en-US" sz="800" b="1">
                          <a:solidFill>
                            <a:schemeClr val="bg1"/>
                          </a:solidFill>
                          <a:latin typeface="Arial" panose="020B0604020202020204" pitchFamily="34" charset="0"/>
                          <a:cs typeface="Arial" panose="020B0604020202020204" pitchFamily="34" charset="0"/>
                        </a:rPr>
                        <a:t>Org Functions </a:t>
                      </a:r>
                      <a:endParaRPr lang="en-GB" sz="800" b="1">
                        <a:solidFill>
                          <a:schemeClr val="bg1"/>
                        </a:solidFill>
                        <a:latin typeface="Arial" panose="020B0604020202020204" pitchFamily="34" charset="0"/>
                        <a:cs typeface="Arial" panose="020B0604020202020204" pitchFamily="34" charset="0"/>
                      </a:endParaRPr>
                    </a:p>
                  </a:txBody>
                  <a:tcPr marT="36000" marB="36000" vert="vert27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lang="en-GB" b="1"/>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solidFill>
                  </a:tcPr>
                </a:tc>
                <a:tc gridSpan="4">
                  <a:txBody>
                    <a:bodyPr/>
                    <a:lstStyle/>
                    <a:p>
                      <a:endParaRPr lang="en-GB" b="1">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alpha val="92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lnL>
                      <a:noFill/>
                    </a:lnL>
                  </a:tcPr>
                </a:tc>
                <a:extLst>
                  <a:ext uri="{0D108BD9-81ED-4DB2-BD59-A6C34878D82A}">
                    <a16:rowId xmlns:a16="http://schemas.microsoft.com/office/drawing/2014/main" val="2668440886"/>
                  </a:ext>
                </a:extLst>
              </a:tr>
            </a:tbl>
          </a:graphicData>
        </a:graphic>
      </p:graphicFrame>
      <p:sp>
        <p:nvSpPr>
          <p:cNvPr id="11" name="Rectangle 10">
            <a:extLst>
              <a:ext uri="{FF2B5EF4-FFF2-40B4-BE49-F238E27FC236}">
                <a16:creationId xmlns:a16="http://schemas.microsoft.com/office/drawing/2014/main" id="{7A3EC960-2BB6-712E-30F1-54BFB6D70D23}"/>
              </a:ext>
            </a:extLst>
          </p:cNvPr>
          <p:cNvSpPr/>
          <p:nvPr/>
        </p:nvSpPr>
        <p:spPr>
          <a:xfrm>
            <a:off x="7181688" y="158855"/>
            <a:ext cx="1827696" cy="256436"/>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9" name="Rectangle 8">
            <a:extLst>
              <a:ext uri="{FF2B5EF4-FFF2-40B4-BE49-F238E27FC236}">
                <a16:creationId xmlns:a16="http://schemas.microsoft.com/office/drawing/2014/main" id="{7B14F557-5E1F-5F03-DDC0-34A4499CB53A}"/>
              </a:ext>
            </a:extLst>
          </p:cNvPr>
          <p:cNvSpPr/>
          <p:nvPr/>
        </p:nvSpPr>
        <p:spPr>
          <a:xfrm>
            <a:off x="142874" y="401787"/>
            <a:ext cx="8854960" cy="436902"/>
          </a:xfrm>
          <a:prstGeom prst="rect">
            <a:avLst/>
          </a:prstGeom>
          <a:solidFill>
            <a:schemeClr val="bg1">
              <a:lumMod val="8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36000" rIns="0" bIns="0" numCol="1" spcCol="38100" rtlCol="0" anchor="t">
            <a:no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US" sz="800" i="0" u="none" strike="noStrike" cap="none" spc="0" normalizeH="0" baseline="0">
                <a:ln>
                  <a:noFill/>
                </a:ln>
                <a:solidFill>
                  <a:schemeClr val="tx1"/>
                </a:solidFill>
                <a:effectLst/>
                <a:uFillTx/>
                <a:latin typeface="+mn-lt"/>
                <a:ea typeface="+mn-ea"/>
                <a:cs typeface="+mn-cs"/>
                <a:sym typeface="Helvetica Neue Medium"/>
              </a:rPr>
              <a:t>                           </a:t>
            </a:r>
            <a:endParaRPr kumimoji="0" lang="en-GB" sz="800" i="0" u="none" strike="noStrike" cap="none" spc="0" normalizeH="0" baseline="0">
              <a:ln>
                <a:noFill/>
              </a:ln>
              <a:solidFill>
                <a:schemeClr val="tx1"/>
              </a:solidFill>
              <a:effectLst/>
              <a:uFillTx/>
              <a:latin typeface="+mn-lt"/>
              <a:ea typeface="+mn-ea"/>
              <a:cs typeface="+mn-cs"/>
              <a:sym typeface="Helvetica Neue Medium"/>
            </a:endParaRPr>
          </a:p>
        </p:txBody>
      </p:sp>
      <p:sp>
        <p:nvSpPr>
          <p:cNvPr id="7" name="Title 1">
            <a:extLst>
              <a:ext uri="{FF2B5EF4-FFF2-40B4-BE49-F238E27FC236}">
                <a16:creationId xmlns:a16="http://schemas.microsoft.com/office/drawing/2014/main" id="{89F9595A-FB95-78D8-C657-1F933E22F6FD}"/>
              </a:ext>
            </a:extLst>
          </p:cNvPr>
          <p:cNvSpPr>
            <a:spLocks noGrp="1"/>
          </p:cNvSpPr>
          <p:nvPr>
            <p:ph type="title"/>
          </p:nvPr>
        </p:nvSpPr>
        <p:spPr>
          <a:xfrm>
            <a:off x="65915" y="-134057"/>
            <a:ext cx="7886700" cy="812710"/>
          </a:xfrm>
        </p:spPr>
        <p:txBody>
          <a:bodyPr>
            <a:normAutofit/>
          </a:bodyPr>
          <a:lstStyle/>
          <a:p>
            <a:r>
              <a:rPr lang="en-US" sz="1400"/>
              <a:t>2025-2036 Digitally Enabling The One Bay Way Overview </a:t>
            </a:r>
          </a:p>
        </p:txBody>
      </p:sp>
      <p:sp>
        <p:nvSpPr>
          <p:cNvPr id="3" name="Arrow: Right 2">
            <a:extLst>
              <a:ext uri="{FF2B5EF4-FFF2-40B4-BE49-F238E27FC236}">
                <a16:creationId xmlns:a16="http://schemas.microsoft.com/office/drawing/2014/main" id="{ACE55192-2F9F-307D-F979-FC087C853550}"/>
              </a:ext>
            </a:extLst>
          </p:cNvPr>
          <p:cNvSpPr/>
          <p:nvPr/>
        </p:nvSpPr>
        <p:spPr>
          <a:xfrm>
            <a:off x="1283885" y="633012"/>
            <a:ext cx="7303544" cy="258333"/>
          </a:xfrm>
          <a:prstGeom prst="rightArrow">
            <a:avLst/>
          </a:prstGeom>
          <a:solidFill>
            <a:schemeClr val="accent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1400" b="0">
                <a:solidFill>
                  <a:schemeClr val="tx1"/>
                </a:solidFill>
                <a:latin typeface="+mn-lt"/>
                <a:ea typeface="+mn-ea"/>
                <a:cs typeface="+mn-cs"/>
                <a:sym typeface="Helvetica Neue Medium"/>
              </a:rPr>
              <a:t>		</a:t>
            </a: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cxnSp>
        <p:nvCxnSpPr>
          <p:cNvPr id="37" name="Straight Connector 36">
            <a:extLst>
              <a:ext uri="{FF2B5EF4-FFF2-40B4-BE49-F238E27FC236}">
                <a16:creationId xmlns:a16="http://schemas.microsoft.com/office/drawing/2014/main" id="{C326E953-E304-93E8-ECF1-5CEEC2340FA1}"/>
              </a:ext>
            </a:extLst>
          </p:cNvPr>
          <p:cNvCxnSpPr>
            <a:cxnSpLocks/>
          </p:cNvCxnSpPr>
          <p:nvPr/>
        </p:nvCxnSpPr>
        <p:spPr>
          <a:xfrm>
            <a:off x="6330495" y="832867"/>
            <a:ext cx="0" cy="4122344"/>
          </a:xfrm>
          <a:prstGeom prst="line">
            <a:avLst/>
          </a:prstGeom>
          <a:noFill/>
          <a:ln w="28575" cap="flat">
            <a:solidFill>
              <a:schemeClr val="bg1">
                <a:lumMod val="75000"/>
              </a:schemeClr>
            </a:solidFill>
            <a:prstDash val="sysDash"/>
            <a:miter lim="400000"/>
          </a:ln>
          <a:effectLst/>
          <a:sp3d/>
        </p:spPr>
        <p:style>
          <a:lnRef idx="0">
            <a:scrgbClr r="0" g="0" b="0"/>
          </a:lnRef>
          <a:fillRef idx="0">
            <a:scrgbClr r="0" g="0" b="0"/>
          </a:fillRef>
          <a:effectRef idx="0">
            <a:scrgbClr r="0" g="0" b="0"/>
          </a:effectRef>
          <a:fontRef idx="none"/>
        </p:style>
      </p:cxnSp>
      <p:sp>
        <p:nvSpPr>
          <p:cNvPr id="5" name="Rectangle 4">
            <a:extLst>
              <a:ext uri="{FF2B5EF4-FFF2-40B4-BE49-F238E27FC236}">
                <a16:creationId xmlns:a16="http://schemas.microsoft.com/office/drawing/2014/main" id="{9C0539E3-25F3-9726-B1C6-4E152B72CD7A}"/>
              </a:ext>
            </a:extLst>
          </p:cNvPr>
          <p:cNvSpPr/>
          <p:nvPr/>
        </p:nvSpPr>
        <p:spPr>
          <a:xfrm>
            <a:off x="1235573" y="659342"/>
            <a:ext cx="409565" cy="175770"/>
          </a:xfrm>
          <a:prstGeom prst="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i="0" u="none" strike="noStrike" cap="none" spc="0" normalizeH="0" baseline="0">
                <a:ln>
                  <a:noFill/>
                </a:ln>
                <a:solidFill>
                  <a:srgbClr val="1F355E"/>
                </a:solidFill>
                <a:effectLst/>
                <a:uFillTx/>
                <a:latin typeface="Arial Black" panose="020B0A04020102020204" pitchFamily="34" charset="0"/>
                <a:ea typeface="+mn-ea"/>
                <a:cs typeface="+mn-cs"/>
                <a:sym typeface="Helvetica Neue Medium"/>
              </a:rPr>
              <a:t>2025</a:t>
            </a:r>
          </a:p>
        </p:txBody>
      </p:sp>
      <p:sp>
        <p:nvSpPr>
          <p:cNvPr id="6" name="Rectangle 5">
            <a:extLst>
              <a:ext uri="{FF2B5EF4-FFF2-40B4-BE49-F238E27FC236}">
                <a16:creationId xmlns:a16="http://schemas.microsoft.com/office/drawing/2014/main" id="{B9C92781-222A-D2C4-205A-13363558F358}"/>
              </a:ext>
            </a:extLst>
          </p:cNvPr>
          <p:cNvSpPr/>
          <p:nvPr/>
        </p:nvSpPr>
        <p:spPr>
          <a:xfrm>
            <a:off x="8587849" y="659342"/>
            <a:ext cx="409565" cy="175770"/>
          </a:xfrm>
          <a:prstGeom prst="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i="0" u="none" strike="noStrike" cap="none" spc="0" normalizeH="0" baseline="0">
                <a:ln>
                  <a:noFill/>
                </a:ln>
                <a:solidFill>
                  <a:srgbClr val="1F355E"/>
                </a:solidFill>
                <a:effectLst/>
                <a:uFillTx/>
                <a:latin typeface="Arial Black" panose="020B0A04020102020204" pitchFamily="34" charset="0"/>
                <a:ea typeface="+mn-ea"/>
                <a:cs typeface="+mn-cs"/>
                <a:sym typeface="Helvetica Neue Medium"/>
              </a:rPr>
              <a:t>2036</a:t>
            </a:r>
          </a:p>
        </p:txBody>
      </p:sp>
      <p:sp>
        <p:nvSpPr>
          <p:cNvPr id="24" name="Rectangle 23">
            <a:extLst>
              <a:ext uri="{FF2B5EF4-FFF2-40B4-BE49-F238E27FC236}">
                <a16:creationId xmlns:a16="http://schemas.microsoft.com/office/drawing/2014/main" id="{D2791BEF-00BE-A448-850E-2884FB09BFD1}"/>
              </a:ext>
            </a:extLst>
          </p:cNvPr>
          <p:cNvSpPr/>
          <p:nvPr/>
        </p:nvSpPr>
        <p:spPr>
          <a:xfrm>
            <a:off x="3686332" y="659342"/>
            <a:ext cx="409565" cy="175770"/>
          </a:xfrm>
          <a:prstGeom prst="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i="0" u="none" strike="noStrike" cap="none" spc="0" normalizeH="0" baseline="0">
                <a:ln>
                  <a:noFill/>
                </a:ln>
                <a:solidFill>
                  <a:srgbClr val="1F355E"/>
                </a:solidFill>
                <a:effectLst/>
                <a:uFillTx/>
                <a:latin typeface="Arial Black" panose="020B0A04020102020204" pitchFamily="34" charset="0"/>
                <a:ea typeface="+mn-ea"/>
                <a:cs typeface="+mn-cs"/>
                <a:sym typeface="Helvetica Neue Medium"/>
              </a:rPr>
              <a:t>20</a:t>
            </a:r>
            <a:r>
              <a:rPr lang="en-GB" sz="1050">
                <a:solidFill>
                  <a:srgbClr val="1F355E"/>
                </a:solidFill>
                <a:latin typeface="Arial Black" panose="020B0A04020102020204" pitchFamily="34" charset="0"/>
                <a:ea typeface="+mn-ea"/>
                <a:cs typeface="+mn-cs"/>
                <a:sym typeface="Helvetica Neue Medium"/>
              </a:rPr>
              <a:t>28</a:t>
            </a:r>
            <a:endParaRPr kumimoji="0" lang="en-GB" sz="1050" i="0" u="none" strike="noStrike" cap="none" spc="0" normalizeH="0" baseline="0">
              <a:ln>
                <a:noFill/>
              </a:ln>
              <a:solidFill>
                <a:srgbClr val="1F355E"/>
              </a:solidFill>
              <a:effectLst/>
              <a:uFillTx/>
              <a:latin typeface="Arial Black" panose="020B0A04020102020204" pitchFamily="34" charset="0"/>
              <a:ea typeface="+mn-ea"/>
              <a:cs typeface="+mn-cs"/>
              <a:sym typeface="Helvetica Neue Medium"/>
            </a:endParaRPr>
          </a:p>
        </p:txBody>
      </p:sp>
      <p:cxnSp>
        <p:nvCxnSpPr>
          <p:cNvPr id="42" name="Straight Connector 41">
            <a:extLst>
              <a:ext uri="{FF2B5EF4-FFF2-40B4-BE49-F238E27FC236}">
                <a16:creationId xmlns:a16="http://schemas.microsoft.com/office/drawing/2014/main" id="{D4752AAA-9247-1255-D1AB-AC2EB68F2E4E}"/>
              </a:ext>
            </a:extLst>
          </p:cNvPr>
          <p:cNvCxnSpPr>
            <a:cxnSpLocks/>
            <a:stCxn id="24" idx="2"/>
          </p:cNvCxnSpPr>
          <p:nvPr/>
        </p:nvCxnSpPr>
        <p:spPr>
          <a:xfrm>
            <a:off x="3891115" y="835112"/>
            <a:ext cx="0" cy="4299815"/>
          </a:xfrm>
          <a:prstGeom prst="line">
            <a:avLst/>
          </a:prstGeom>
          <a:noFill/>
          <a:ln w="28575" cap="flat">
            <a:solidFill>
              <a:schemeClr val="bg1">
                <a:lumMod val="75000"/>
              </a:schemeClr>
            </a:solidFill>
            <a:prstDash val="sysDash"/>
            <a:miter lim="400000"/>
          </a:ln>
          <a:effectLst/>
          <a:sp3d/>
        </p:spPr>
        <p:style>
          <a:lnRef idx="0">
            <a:scrgbClr r="0" g="0" b="0"/>
          </a:lnRef>
          <a:fillRef idx="0">
            <a:scrgbClr r="0" g="0" b="0"/>
          </a:fillRef>
          <a:effectRef idx="0">
            <a:scrgbClr r="0" g="0" b="0"/>
          </a:effectRef>
          <a:fontRef idx="none"/>
        </p:style>
      </p:cxnSp>
      <p:sp>
        <p:nvSpPr>
          <p:cNvPr id="43" name="Rectangle 42">
            <a:extLst>
              <a:ext uri="{FF2B5EF4-FFF2-40B4-BE49-F238E27FC236}">
                <a16:creationId xmlns:a16="http://schemas.microsoft.com/office/drawing/2014/main" id="{9BF04D19-4E8E-2241-E997-058EAD0A07E8}"/>
              </a:ext>
            </a:extLst>
          </p:cNvPr>
          <p:cNvSpPr/>
          <p:nvPr/>
        </p:nvSpPr>
        <p:spPr>
          <a:xfrm>
            <a:off x="6137091" y="659342"/>
            <a:ext cx="409565" cy="175770"/>
          </a:xfrm>
          <a:prstGeom prst="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i="0" u="none" strike="noStrike" cap="none" spc="0" normalizeH="0" baseline="0">
                <a:ln>
                  <a:noFill/>
                </a:ln>
                <a:solidFill>
                  <a:srgbClr val="1F355E"/>
                </a:solidFill>
                <a:effectLst/>
                <a:uFillTx/>
                <a:latin typeface="Arial Black" panose="020B0A04020102020204" pitchFamily="34" charset="0"/>
                <a:ea typeface="+mn-ea"/>
                <a:cs typeface="+mn-cs"/>
                <a:sym typeface="Helvetica Neue Medium"/>
              </a:rPr>
              <a:t>2032</a:t>
            </a:r>
          </a:p>
        </p:txBody>
      </p:sp>
      <p:sp>
        <p:nvSpPr>
          <p:cNvPr id="92" name="Diamond 91">
            <a:extLst>
              <a:ext uri="{FF2B5EF4-FFF2-40B4-BE49-F238E27FC236}">
                <a16:creationId xmlns:a16="http://schemas.microsoft.com/office/drawing/2014/main" id="{2968346E-30E0-26B7-46CA-91DD526834B8}"/>
              </a:ext>
            </a:extLst>
          </p:cNvPr>
          <p:cNvSpPr/>
          <p:nvPr/>
        </p:nvSpPr>
        <p:spPr>
          <a:xfrm>
            <a:off x="5082097" y="706560"/>
            <a:ext cx="98850" cy="99336"/>
          </a:xfrm>
          <a:prstGeom prst="diamond">
            <a:avLst/>
          </a:prstGeom>
          <a:solidFill>
            <a:srgbClr val="FFFF00"/>
          </a:solidFill>
          <a:ln w="12700" cap="flat">
            <a:solidFill>
              <a:schemeClr val="bg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93" name="Diamond 92">
            <a:extLst>
              <a:ext uri="{FF2B5EF4-FFF2-40B4-BE49-F238E27FC236}">
                <a16:creationId xmlns:a16="http://schemas.microsoft.com/office/drawing/2014/main" id="{58EBAC02-8496-2318-B8B4-B9C5C32AD5AE}"/>
              </a:ext>
            </a:extLst>
          </p:cNvPr>
          <p:cNvSpPr/>
          <p:nvPr/>
        </p:nvSpPr>
        <p:spPr>
          <a:xfrm>
            <a:off x="4386670" y="706560"/>
            <a:ext cx="98850" cy="99336"/>
          </a:xfrm>
          <a:prstGeom prst="diamond">
            <a:avLst/>
          </a:prstGeom>
          <a:solidFill>
            <a:srgbClr val="FFFF00"/>
          </a:solidFill>
          <a:ln w="12700" cap="flat">
            <a:solidFill>
              <a:schemeClr val="bg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94" name="Oval 93">
            <a:extLst>
              <a:ext uri="{FF2B5EF4-FFF2-40B4-BE49-F238E27FC236}">
                <a16:creationId xmlns:a16="http://schemas.microsoft.com/office/drawing/2014/main" id="{8874E29E-9E66-371E-4275-7DE5CA70CC74}"/>
              </a:ext>
            </a:extLst>
          </p:cNvPr>
          <p:cNvSpPr/>
          <p:nvPr/>
        </p:nvSpPr>
        <p:spPr>
          <a:xfrm>
            <a:off x="3807552" y="438779"/>
            <a:ext cx="1274125" cy="267781"/>
          </a:xfrm>
          <a:prstGeom prst="ellipse">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Cloud data storage implemented</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95" name="Oval 94">
            <a:extLst>
              <a:ext uri="{FF2B5EF4-FFF2-40B4-BE49-F238E27FC236}">
                <a16:creationId xmlns:a16="http://schemas.microsoft.com/office/drawing/2014/main" id="{F713780C-6CF6-29EA-8B3A-36F72F2F1302}"/>
              </a:ext>
            </a:extLst>
          </p:cNvPr>
          <p:cNvSpPr/>
          <p:nvPr/>
        </p:nvSpPr>
        <p:spPr>
          <a:xfrm>
            <a:off x="4726625" y="438779"/>
            <a:ext cx="837960" cy="267781"/>
          </a:xfrm>
          <a:prstGeom prst="ellipse">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ea typeface="+mn-ea"/>
                <a:cs typeface="Arial" panose="020B0604020202020204" pitchFamily="34" charset="0"/>
                <a:sym typeface="Helvetica Neue Medium"/>
              </a:rPr>
              <a:t>EPR</a:t>
            </a: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implemented</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cxnSp>
        <p:nvCxnSpPr>
          <p:cNvPr id="35" name="Straight Connector 34">
            <a:extLst>
              <a:ext uri="{FF2B5EF4-FFF2-40B4-BE49-F238E27FC236}">
                <a16:creationId xmlns:a16="http://schemas.microsoft.com/office/drawing/2014/main" id="{E01F2BDD-5E73-0F14-ED5F-9B434E446E4B}"/>
              </a:ext>
            </a:extLst>
          </p:cNvPr>
          <p:cNvCxnSpPr>
            <a:cxnSpLocks/>
          </p:cNvCxnSpPr>
          <p:nvPr/>
        </p:nvCxnSpPr>
        <p:spPr>
          <a:xfrm>
            <a:off x="7520313" y="289403"/>
            <a:ext cx="311173" cy="0"/>
          </a:xfrm>
          <a:prstGeom prst="line">
            <a:avLst/>
          </a:prstGeom>
          <a:noFill/>
          <a:ln w="19050" cap="flat">
            <a:solidFill>
              <a:schemeClr val="accent4"/>
            </a:solidFill>
            <a:prstDash val="sysDash"/>
            <a:miter lim="400000"/>
          </a:ln>
          <a:effectLst/>
          <a:sp3d/>
        </p:spPr>
        <p:style>
          <a:lnRef idx="0">
            <a:scrgbClr r="0" g="0" b="0"/>
          </a:lnRef>
          <a:fillRef idx="0">
            <a:scrgbClr r="0" g="0" b="0"/>
          </a:fillRef>
          <a:effectRef idx="0">
            <a:scrgbClr r="0" g="0" b="0"/>
          </a:effectRef>
          <a:fontRef idx="none"/>
        </p:style>
      </p:cxnSp>
      <p:sp>
        <p:nvSpPr>
          <p:cNvPr id="52" name="Rectangle 51">
            <a:extLst>
              <a:ext uri="{FF2B5EF4-FFF2-40B4-BE49-F238E27FC236}">
                <a16:creationId xmlns:a16="http://schemas.microsoft.com/office/drawing/2014/main" id="{4BF28DC0-57F3-69C8-BCCD-5CB36CE0FB67}"/>
              </a:ext>
            </a:extLst>
          </p:cNvPr>
          <p:cNvSpPr/>
          <p:nvPr/>
        </p:nvSpPr>
        <p:spPr>
          <a:xfrm>
            <a:off x="1795801" y="2106950"/>
            <a:ext cx="1102795" cy="216000"/>
          </a:xfrm>
          <a:prstGeom prst="rect">
            <a:avLst/>
          </a:prstGeom>
          <a:solidFill>
            <a:schemeClr val="accent1">
              <a:lumMod val="40000"/>
              <a:lumOff val="60000"/>
            </a:schemeClr>
          </a:solidFill>
          <a:ln w="28575" cap="flat">
            <a:solidFill>
              <a:schemeClr val="accent1">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Developing EPR Strategy</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53" name="Rectangle 52">
            <a:extLst>
              <a:ext uri="{FF2B5EF4-FFF2-40B4-BE49-F238E27FC236}">
                <a16:creationId xmlns:a16="http://schemas.microsoft.com/office/drawing/2014/main" id="{028DC575-0177-6D3E-ED57-76AAB73EEB62}"/>
              </a:ext>
            </a:extLst>
          </p:cNvPr>
          <p:cNvSpPr/>
          <p:nvPr/>
        </p:nvSpPr>
        <p:spPr>
          <a:xfrm>
            <a:off x="2945315" y="2084828"/>
            <a:ext cx="1565900" cy="108000"/>
          </a:xfrm>
          <a:prstGeom prst="rect">
            <a:avLst/>
          </a:prstGeom>
          <a:solidFill>
            <a:schemeClr val="accent1">
              <a:lumMod val="40000"/>
              <a:lumOff val="60000"/>
            </a:schemeClr>
          </a:solidFill>
          <a:ln w="28575" cap="flat">
            <a:solidFill>
              <a:schemeClr val="accent1">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rgbClr val="1F355E"/>
                </a:solidFill>
                <a:latin typeface="Arial" panose="020B0604020202020204" pitchFamily="34" charset="0"/>
                <a:ea typeface="+mn-ea"/>
                <a:cs typeface="Arial" panose="020B0604020202020204" pitchFamily="34" charset="0"/>
                <a:sym typeface="Helvetica Neue Medium"/>
              </a:rPr>
              <a:t>P</a:t>
            </a:r>
            <a:r>
              <a:rPr kumimoji="0" lang="en-US"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rocuring / developing EPR</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60" name="Rectangle 59">
            <a:extLst>
              <a:ext uri="{FF2B5EF4-FFF2-40B4-BE49-F238E27FC236}">
                <a16:creationId xmlns:a16="http://schemas.microsoft.com/office/drawing/2014/main" id="{FEEDF989-1C7D-7197-47F1-ACB135F0FB85}"/>
              </a:ext>
            </a:extLst>
          </p:cNvPr>
          <p:cNvSpPr/>
          <p:nvPr/>
        </p:nvSpPr>
        <p:spPr>
          <a:xfrm>
            <a:off x="4572000" y="2106950"/>
            <a:ext cx="1758492" cy="216000"/>
          </a:xfrm>
          <a:prstGeom prst="rect">
            <a:avLst/>
          </a:prstGeom>
          <a:solidFill>
            <a:schemeClr val="accent1">
              <a:lumMod val="40000"/>
              <a:lumOff val="60000"/>
            </a:schemeClr>
          </a:solidFill>
          <a:ln w="28575" cap="flat">
            <a:solidFill>
              <a:schemeClr val="accent1">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err="1">
                <a:solidFill>
                  <a:srgbClr val="1F355E"/>
                </a:solidFill>
                <a:latin typeface="Arial" panose="020B0604020202020204" pitchFamily="34" charset="0"/>
                <a:ea typeface="+mn-ea"/>
                <a:cs typeface="Arial" panose="020B0604020202020204" pitchFamily="34" charset="0"/>
                <a:sym typeface="Helvetica Neue Medium"/>
              </a:rPr>
              <a:t>Mobilising</a:t>
            </a:r>
            <a:r>
              <a:rPr lang="en-US" sz="700" b="0">
                <a:solidFill>
                  <a:srgbClr val="1F355E"/>
                </a:solidFill>
                <a:latin typeface="Arial" panose="020B0604020202020204" pitchFamily="34" charset="0"/>
                <a:ea typeface="+mn-ea"/>
                <a:cs typeface="Arial" panose="020B0604020202020204" pitchFamily="34" charset="0"/>
                <a:sym typeface="Helvetica Neue Medium"/>
              </a:rPr>
              <a:t> the EPR Model </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61" name="Rectangle 60">
            <a:extLst>
              <a:ext uri="{FF2B5EF4-FFF2-40B4-BE49-F238E27FC236}">
                <a16:creationId xmlns:a16="http://schemas.microsoft.com/office/drawing/2014/main" id="{8D58C806-54C1-7391-B762-346C4AA74E57}"/>
              </a:ext>
            </a:extLst>
          </p:cNvPr>
          <p:cNvSpPr/>
          <p:nvPr/>
        </p:nvSpPr>
        <p:spPr>
          <a:xfrm>
            <a:off x="6394931" y="2106950"/>
            <a:ext cx="2606193" cy="216000"/>
          </a:xfrm>
          <a:prstGeom prst="rect">
            <a:avLst/>
          </a:prstGeom>
          <a:solidFill>
            <a:schemeClr val="accent1">
              <a:lumMod val="40000"/>
              <a:lumOff val="60000"/>
            </a:schemeClr>
          </a:solidFill>
          <a:ln w="28575" cap="flat">
            <a:solidFill>
              <a:schemeClr val="accent1">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rgbClr val="1F355E"/>
                </a:solidFill>
                <a:latin typeface="Arial" panose="020B0604020202020204" pitchFamily="34" charset="0"/>
                <a:ea typeface="+mn-ea"/>
                <a:cs typeface="Arial" panose="020B0604020202020204" pitchFamily="34" charset="0"/>
                <a:sym typeface="Helvetica Neue Medium"/>
              </a:rPr>
              <a:t>Maintenance of the EPR Model and potential to integrate capabilities e.g. workflow and back-office </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86" name="Rectangle 85">
            <a:extLst>
              <a:ext uri="{FF2B5EF4-FFF2-40B4-BE49-F238E27FC236}">
                <a16:creationId xmlns:a16="http://schemas.microsoft.com/office/drawing/2014/main" id="{2B7164FA-BFE1-9B6D-C270-7DA98042C3CA}"/>
              </a:ext>
            </a:extLst>
          </p:cNvPr>
          <p:cNvSpPr/>
          <p:nvPr/>
        </p:nvSpPr>
        <p:spPr>
          <a:xfrm>
            <a:off x="1245589" y="1500351"/>
            <a:ext cx="1023407" cy="216000"/>
          </a:xfrm>
          <a:prstGeom prst="rect">
            <a:avLst/>
          </a:prstGeom>
          <a:solidFill>
            <a:srgbClr val="FFE588"/>
          </a:solidFill>
          <a:ln w="28575" cap="flat">
            <a:solidFill>
              <a:srgbClr val="FFE58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Business Case for Cloud Strategy</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98" name="Rectangle 97">
            <a:extLst>
              <a:ext uri="{FF2B5EF4-FFF2-40B4-BE49-F238E27FC236}">
                <a16:creationId xmlns:a16="http://schemas.microsoft.com/office/drawing/2014/main" id="{46FB0516-0879-EF3B-9D25-44D5F8B2D7B0}"/>
              </a:ext>
            </a:extLst>
          </p:cNvPr>
          <p:cNvSpPr/>
          <p:nvPr/>
        </p:nvSpPr>
        <p:spPr>
          <a:xfrm>
            <a:off x="2318595" y="1498751"/>
            <a:ext cx="1508086" cy="216000"/>
          </a:xfrm>
          <a:prstGeom prst="rect">
            <a:avLst/>
          </a:prstGeom>
          <a:solidFill>
            <a:srgbClr val="FFE588"/>
          </a:solidFill>
          <a:ln w="28575" cap="flat">
            <a:solidFill>
              <a:srgbClr val="FFE58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rgbClr val="1F355E"/>
                </a:solidFill>
                <a:latin typeface="Arial" panose="020B0604020202020204" pitchFamily="34" charset="0"/>
                <a:ea typeface="+mn-ea"/>
                <a:cs typeface="Arial" panose="020B0604020202020204" pitchFamily="34" charset="0"/>
                <a:sym typeface="Helvetica Neue Medium"/>
              </a:rPr>
              <a:t>Procure &amp; pilot cloud storage</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99" name="Rectangle 98">
            <a:extLst>
              <a:ext uri="{FF2B5EF4-FFF2-40B4-BE49-F238E27FC236}">
                <a16:creationId xmlns:a16="http://schemas.microsoft.com/office/drawing/2014/main" id="{F3F921D1-153C-9B30-07CC-F89A50EA9233}"/>
              </a:ext>
            </a:extLst>
          </p:cNvPr>
          <p:cNvSpPr/>
          <p:nvPr/>
        </p:nvSpPr>
        <p:spPr>
          <a:xfrm>
            <a:off x="3876281" y="1498750"/>
            <a:ext cx="2454212" cy="108000"/>
          </a:xfrm>
          <a:prstGeom prst="rect">
            <a:avLst/>
          </a:prstGeom>
          <a:solidFill>
            <a:srgbClr val="FFE588"/>
          </a:solidFill>
          <a:ln w="28575" cap="flat">
            <a:solidFill>
              <a:srgbClr val="FFE58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rgbClr val="1F355E"/>
                </a:solidFill>
                <a:latin typeface="Arial" panose="020B0604020202020204" pitchFamily="34" charset="0"/>
                <a:ea typeface="+mn-ea"/>
                <a:cs typeface="Arial" panose="020B0604020202020204" pitchFamily="34" charset="0"/>
                <a:sym typeface="Helvetica Neue Medium"/>
              </a:rPr>
              <a:t>Continued migration of clinical systems and data</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0" name="Rectangle 99">
            <a:extLst>
              <a:ext uri="{FF2B5EF4-FFF2-40B4-BE49-F238E27FC236}">
                <a16:creationId xmlns:a16="http://schemas.microsoft.com/office/drawing/2014/main" id="{197A717A-9EAC-F3CD-B103-092100BB40F1}"/>
              </a:ext>
            </a:extLst>
          </p:cNvPr>
          <p:cNvSpPr/>
          <p:nvPr/>
        </p:nvSpPr>
        <p:spPr>
          <a:xfrm>
            <a:off x="6370655" y="1498751"/>
            <a:ext cx="2606191" cy="216000"/>
          </a:xfrm>
          <a:prstGeom prst="rect">
            <a:avLst/>
          </a:prstGeom>
          <a:solidFill>
            <a:srgbClr val="FFE588"/>
          </a:solidFill>
          <a:ln w="28575" cap="flat">
            <a:solidFill>
              <a:srgbClr val="FFE58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rgbClr val="1F355E"/>
                </a:solidFill>
                <a:latin typeface="Arial" panose="020B0604020202020204" pitchFamily="34" charset="0"/>
                <a:ea typeface="+mn-ea"/>
                <a:cs typeface="Arial" panose="020B0604020202020204" pitchFamily="34" charset="0"/>
                <a:sym typeface="Helvetica Neue Medium"/>
              </a:rPr>
              <a:t>Maintenance of cloud </a:t>
            </a:r>
            <a:r>
              <a:rPr lang="en-US" sz="700" b="0" err="1">
                <a:solidFill>
                  <a:srgbClr val="1F355E"/>
                </a:solidFill>
                <a:latin typeface="Arial" panose="020B0604020202020204" pitchFamily="34" charset="0"/>
                <a:ea typeface="+mn-ea"/>
                <a:cs typeface="Arial" panose="020B0604020202020204" pitchFamily="34" charset="0"/>
                <a:sym typeface="Helvetica Neue Medium"/>
              </a:rPr>
              <a:t>infrasturcture</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3" name="Rectangle 102">
            <a:extLst>
              <a:ext uri="{FF2B5EF4-FFF2-40B4-BE49-F238E27FC236}">
                <a16:creationId xmlns:a16="http://schemas.microsoft.com/office/drawing/2014/main" id="{9C9A2842-48AF-8CA6-58F9-6F1F6468A8A8}"/>
              </a:ext>
            </a:extLst>
          </p:cNvPr>
          <p:cNvSpPr/>
          <p:nvPr/>
        </p:nvSpPr>
        <p:spPr>
          <a:xfrm>
            <a:off x="1345913" y="882210"/>
            <a:ext cx="1336321" cy="216000"/>
          </a:xfrm>
          <a:prstGeom prst="rect">
            <a:avLst/>
          </a:prstGeom>
          <a:solidFill>
            <a:srgbClr val="FFE588"/>
          </a:solidFill>
          <a:ln w="28575" cap="flat">
            <a:solidFill>
              <a:srgbClr val="FFE58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rgbClr val="1F355E"/>
                </a:solidFill>
                <a:latin typeface="Arial" panose="020B0604020202020204" pitchFamily="34" charset="0"/>
                <a:cs typeface="Arial" panose="020B0604020202020204" pitchFamily="34" charset="0"/>
              </a:rPr>
              <a:t>R</a:t>
            </a:r>
            <a:r>
              <a:rPr lang="en-US" sz="700" b="0" i="0">
                <a:solidFill>
                  <a:srgbClr val="1F355E"/>
                </a:solidFill>
                <a:effectLst/>
                <a:latin typeface="Arial" panose="020B0604020202020204" pitchFamily="34" charset="0"/>
                <a:cs typeface="Arial" panose="020B0604020202020204" pitchFamily="34" charset="0"/>
              </a:rPr>
              <a:t>eal-time data available through a modern BI platform </a:t>
            </a:r>
            <a:endParaRPr kumimoji="0" lang="en-GB" sz="700" b="0" i="0" u="none" strike="noStrike" cap="none" spc="0" normalizeH="0" baseline="0">
              <a:ln>
                <a:noFill/>
              </a:ln>
              <a:solidFill>
                <a:srgbClr val="1F355E"/>
              </a:solidFill>
              <a:effectLst/>
              <a:highlight>
                <a:srgbClr val="FFFF00"/>
              </a:highlight>
              <a:uFillTx/>
              <a:latin typeface="Arial" panose="020B0604020202020204" pitchFamily="34" charset="0"/>
              <a:ea typeface="+mn-ea"/>
              <a:cs typeface="Arial" panose="020B0604020202020204" pitchFamily="34" charset="0"/>
              <a:sym typeface="Helvetica Neue Medium"/>
            </a:endParaRPr>
          </a:p>
        </p:txBody>
      </p:sp>
      <p:sp>
        <p:nvSpPr>
          <p:cNvPr id="104" name="Rectangle 103">
            <a:extLst>
              <a:ext uri="{FF2B5EF4-FFF2-40B4-BE49-F238E27FC236}">
                <a16:creationId xmlns:a16="http://schemas.microsoft.com/office/drawing/2014/main" id="{09CE63B9-7A45-5C11-F08B-EFE88ABD4C9F}"/>
              </a:ext>
            </a:extLst>
          </p:cNvPr>
          <p:cNvSpPr/>
          <p:nvPr/>
        </p:nvSpPr>
        <p:spPr>
          <a:xfrm>
            <a:off x="2736377" y="884793"/>
            <a:ext cx="1121403" cy="216000"/>
          </a:xfrm>
          <a:prstGeom prst="rect">
            <a:avLst/>
          </a:prstGeom>
          <a:solidFill>
            <a:srgbClr val="FFE588"/>
          </a:solidFill>
          <a:ln w="28575" cap="flat">
            <a:solidFill>
              <a:srgbClr val="FFE58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i="0" u="none" strike="noStrike">
                <a:solidFill>
                  <a:srgbClr val="1F355E"/>
                </a:solidFill>
                <a:effectLst/>
                <a:latin typeface="Arial" panose="020B0604020202020204" pitchFamily="34" charset="0"/>
                <a:ea typeface="+mn-ea"/>
                <a:cs typeface="Arial" panose="020B0604020202020204" pitchFamily="34" charset="0"/>
                <a:sym typeface="Helvetica Neue Medium"/>
              </a:rPr>
              <a:t>Managing patient cohorts with holistic data </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10" name="Rectangle 109">
            <a:extLst>
              <a:ext uri="{FF2B5EF4-FFF2-40B4-BE49-F238E27FC236}">
                <a16:creationId xmlns:a16="http://schemas.microsoft.com/office/drawing/2014/main" id="{A14819CC-262E-05C4-6870-63BF9E7A81AB}"/>
              </a:ext>
            </a:extLst>
          </p:cNvPr>
          <p:cNvSpPr/>
          <p:nvPr/>
        </p:nvSpPr>
        <p:spPr>
          <a:xfrm>
            <a:off x="6336076" y="1005196"/>
            <a:ext cx="2656800" cy="108000"/>
          </a:xfrm>
          <a:prstGeom prst="rect">
            <a:avLst/>
          </a:prstGeom>
          <a:solidFill>
            <a:srgbClr val="FFE588"/>
          </a:solidFill>
          <a:ln w="28575" cap="flat">
            <a:solidFill>
              <a:srgbClr val="FFE588"/>
            </a:solidFill>
            <a:prstDash val="solid"/>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i="0" u="none" strike="noStrike">
                <a:solidFill>
                  <a:srgbClr val="1F355E"/>
                </a:solidFill>
                <a:effectLst/>
                <a:latin typeface="Arial" panose="020B0604020202020204" pitchFamily="34" charset="0"/>
                <a:ea typeface="+mn-ea"/>
                <a:cs typeface="Arial" panose="020B0604020202020204" pitchFamily="34" charset="0"/>
                <a:sym typeface="Helvetica Neue Medium"/>
              </a:rPr>
              <a:t>Longitudinal data </a:t>
            </a:r>
            <a:r>
              <a:rPr lang="en-US" sz="700" b="0">
                <a:solidFill>
                  <a:srgbClr val="1F355E"/>
                </a:solidFill>
                <a:latin typeface="Arial" panose="020B0604020202020204" pitchFamily="34" charset="0"/>
                <a:ea typeface="+mn-ea"/>
                <a:cs typeface="Arial" panose="020B0604020202020204" pitchFamily="34" charset="0"/>
                <a:sym typeface="Helvetica Neue Medium"/>
              </a:rPr>
              <a:t>sets</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11" name="Rectangle 110">
            <a:extLst>
              <a:ext uri="{FF2B5EF4-FFF2-40B4-BE49-F238E27FC236}">
                <a16:creationId xmlns:a16="http://schemas.microsoft.com/office/drawing/2014/main" id="{1DDE0BF5-C177-AD5C-A02D-8A2755A5DBF6}"/>
              </a:ext>
            </a:extLst>
          </p:cNvPr>
          <p:cNvSpPr/>
          <p:nvPr/>
        </p:nvSpPr>
        <p:spPr>
          <a:xfrm>
            <a:off x="6826552" y="857544"/>
            <a:ext cx="2165115" cy="107443"/>
          </a:xfrm>
          <a:prstGeom prst="rect">
            <a:avLst/>
          </a:prstGeom>
          <a:solidFill>
            <a:srgbClr val="FFE588"/>
          </a:solidFill>
          <a:ln w="28575" cap="flat">
            <a:solidFill>
              <a:srgbClr val="FFE588"/>
            </a:solidFill>
            <a:prstDash val="solid"/>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700" b="0" cap="none" spc="0" normalizeH="0" baseline="0">
                <a:ln>
                  <a:noFill/>
                </a:ln>
                <a:solidFill>
                  <a:srgbClr val="1F355E"/>
                </a:solidFill>
                <a:uFillTx/>
                <a:latin typeface="Arial" panose="020B0604020202020204" pitchFamily="34" charset="0"/>
                <a:ea typeface="+mn-ea"/>
                <a:cs typeface="Arial" panose="020B0604020202020204" pitchFamily="34" charset="0"/>
                <a:sym typeface="Helvetica Neue Medium"/>
              </a:rPr>
              <a:t>Extensive BI capability including AI integration </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12" name="Rectangle 111">
            <a:extLst>
              <a:ext uri="{FF2B5EF4-FFF2-40B4-BE49-F238E27FC236}">
                <a16:creationId xmlns:a16="http://schemas.microsoft.com/office/drawing/2014/main" id="{CF29E6DE-A911-1F1E-4D42-A7BDB7796FC4}"/>
              </a:ext>
            </a:extLst>
          </p:cNvPr>
          <p:cNvSpPr/>
          <p:nvPr/>
        </p:nvSpPr>
        <p:spPr>
          <a:xfrm>
            <a:off x="1245589" y="1181303"/>
            <a:ext cx="876638" cy="216000"/>
          </a:xfrm>
          <a:prstGeom prst="rect">
            <a:avLst/>
          </a:prstGeom>
          <a:solidFill>
            <a:srgbClr val="FFE588"/>
          </a:solidFill>
          <a:ln w="28575" cap="flat">
            <a:solidFill>
              <a:srgbClr val="FFE588"/>
            </a:solidFill>
            <a:prstDash val="solid"/>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rgbClr val="1F355E"/>
                </a:solidFill>
                <a:latin typeface="Arial" panose="020B0604020202020204" pitchFamily="34" charset="0"/>
                <a:ea typeface="+mn-ea"/>
                <a:cs typeface="Arial" panose="020B0604020202020204" pitchFamily="34" charset="0"/>
                <a:sym typeface="Helvetica Neue Medium"/>
              </a:rPr>
              <a:t>Data assessment and mapping</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13" name="Rectangle 112">
            <a:extLst>
              <a:ext uri="{FF2B5EF4-FFF2-40B4-BE49-F238E27FC236}">
                <a16:creationId xmlns:a16="http://schemas.microsoft.com/office/drawing/2014/main" id="{6905C859-708E-2876-6E4C-B0448357C670}"/>
              </a:ext>
            </a:extLst>
          </p:cNvPr>
          <p:cNvSpPr/>
          <p:nvPr/>
        </p:nvSpPr>
        <p:spPr>
          <a:xfrm>
            <a:off x="5098852" y="858801"/>
            <a:ext cx="1674502" cy="108000"/>
          </a:xfrm>
          <a:prstGeom prst="rect">
            <a:avLst/>
          </a:prstGeom>
          <a:solidFill>
            <a:srgbClr val="FFE588"/>
          </a:solidFill>
          <a:ln w="28575" cap="flat">
            <a:solidFill>
              <a:srgbClr val="FFE588"/>
            </a:solidFill>
            <a:prstDash val="solid"/>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700" b="0" cap="none" spc="0" normalizeH="0" baseline="0">
                <a:ln>
                  <a:noFill/>
                </a:ln>
                <a:solidFill>
                  <a:srgbClr val="1F355E"/>
                </a:solidFill>
                <a:uFillTx/>
                <a:latin typeface="Arial" panose="020B0604020202020204" pitchFamily="34" charset="0"/>
                <a:ea typeface="+mn-ea"/>
                <a:cs typeface="Arial" panose="020B0604020202020204" pitchFamily="34" charset="0"/>
                <a:sym typeface="Helvetica Neue Medium"/>
              </a:rPr>
              <a:t>Developing predictive models</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15" name="Rectangle 114">
            <a:extLst>
              <a:ext uri="{FF2B5EF4-FFF2-40B4-BE49-F238E27FC236}">
                <a16:creationId xmlns:a16="http://schemas.microsoft.com/office/drawing/2014/main" id="{EC18925E-842B-AD07-69D1-2DE2A386D17F}"/>
              </a:ext>
            </a:extLst>
          </p:cNvPr>
          <p:cNvSpPr/>
          <p:nvPr/>
        </p:nvSpPr>
        <p:spPr>
          <a:xfrm>
            <a:off x="3922216" y="1003727"/>
            <a:ext cx="2376000" cy="108000"/>
          </a:xfrm>
          <a:prstGeom prst="rect">
            <a:avLst/>
          </a:prstGeom>
          <a:solidFill>
            <a:srgbClr val="FFE588"/>
          </a:solidFill>
          <a:ln w="28575" cap="flat">
            <a:solidFill>
              <a:srgbClr val="FFE58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i="0" u="none" strike="noStrike">
                <a:solidFill>
                  <a:srgbClr val="1F355E"/>
                </a:solidFill>
                <a:effectLst/>
                <a:latin typeface="Arial" panose="020B0604020202020204" pitchFamily="34" charset="0"/>
                <a:ea typeface="+mn-ea"/>
                <a:cs typeface="Arial" panose="020B0604020202020204" pitchFamily="34" charset="0"/>
                <a:sym typeface="Helvetica Neue Medium"/>
              </a:rPr>
              <a:t>Partne</a:t>
            </a:r>
            <a:r>
              <a:rPr lang="en-US" sz="700" b="0">
                <a:solidFill>
                  <a:srgbClr val="1F355E"/>
                </a:solidFill>
                <a:latin typeface="Arial" panose="020B0604020202020204" pitchFamily="34" charset="0"/>
                <a:ea typeface="+mn-ea"/>
                <a:cs typeface="Arial" panose="020B0604020202020204" pitchFamily="34" charset="0"/>
                <a:sym typeface="Helvetica Neue Medium"/>
              </a:rPr>
              <a:t>rship with and dataflow to SAIL</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16" name="Rectangle 115">
            <a:extLst>
              <a:ext uri="{FF2B5EF4-FFF2-40B4-BE49-F238E27FC236}">
                <a16:creationId xmlns:a16="http://schemas.microsoft.com/office/drawing/2014/main" id="{139EED0E-E222-619A-BF0D-D22BF2A894E8}"/>
              </a:ext>
            </a:extLst>
          </p:cNvPr>
          <p:cNvSpPr/>
          <p:nvPr/>
        </p:nvSpPr>
        <p:spPr>
          <a:xfrm>
            <a:off x="1245589" y="1792070"/>
            <a:ext cx="1023407" cy="216000"/>
          </a:xfrm>
          <a:prstGeom prst="rect">
            <a:avLst/>
          </a:prstGeom>
          <a:solidFill>
            <a:srgbClr val="FFE588"/>
          </a:solidFill>
          <a:ln w="28575" cap="flat">
            <a:solidFill>
              <a:srgbClr val="FFE58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Planning and scoping of CDR</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17" name="Rectangle 116">
            <a:extLst>
              <a:ext uri="{FF2B5EF4-FFF2-40B4-BE49-F238E27FC236}">
                <a16:creationId xmlns:a16="http://schemas.microsoft.com/office/drawing/2014/main" id="{2A8A9EDB-8F2D-E40D-1002-124FBDC804A9}"/>
              </a:ext>
            </a:extLst>
          </p:cNvPr>
          <p:cNvSpPr/>
          <p:nvPr/>
        </p:nvSpPr>
        <p:spPr>
          <a:xfrm>
            <a:off x="2317525" y="1792070"/>
            <a:ext cx="1023407" cy="216000"/>
          </a:xfrm>
          <a:prstGeom prst="rect">
            <a:avLst/>
          </a:prstGeom>
          <a:solidFill>
            <a:srgbClr val="FFE588"/>
          </a:solidFill>
          <a:ln w="28575" cap="flat">
            <a:solidFill>
              <a:srgbClr val="FFE58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Development of CDR infrastructure</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18" name="Rectangle 117">
            <a:extLst>
              <a:ext uri="{FF2B5EF4-FFF2-40B4-BE49-F238E27FC236}">
                <a16:creationId xmlns:a16="http://schemas.microsoft.com/office/drawing/2014/main" id="{A8B51278-F535-7A66-4F9D-1E1A6AF8D486}"/>
              </a:ext>
            </a:extLst>
          </p:cNvPr>
          <p:cNvSpPr/>
          <p:nvPr/>
        </p:nvSpPr>
        <p:spPr>
          <a:xfrm>
            <a:off x="3389461" y="1792070"/>
            <a:ext cx="1023407" cy="216000"/>
          </a:xfrm>
          <a:prstGeom prst="rect">
            <a:avLst/>
          </a:prstGeom>
          <a:solidFill>
            <a:srgbClr val="FFE588"/>
          </a:solidFill>
          <a:ln w="28575" cap="flat">
            <a:solidFill>
              <a:srgbClr val="FFE58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Migration of data to CDR</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21" name="Rectangle 120">
            <a:extLst>
              <a:ext uri="{FF2B5EF4-FFF2-40B4-BE49-F238E27FC236}">
                <a16:creationId xmlns:a16="http://schemas.microsoft.com/office/drawing/2014/main" id="{7BE79B0A-D963-43FB-825A-B814F7AB7C6F}"/>
              </a:ext>
            </a:extLst>
          </p:cNvPr>
          <p:cNvSpPr/>
          <p:nvPr/>
        </p:nvSpPr>
        <p:spPr>
          <a:xfrm>
            <a:off x="4463216" y="1792070"/>
            <a:ext cx="1867276" cy="216000"/>
          </a:xfrm>
          <a:prstGeom prst="rect">
            <a:avLst/>
          </a:prstGeom>
          <a:solidFill>
            <a:srgbClr val="FFE588"/>
          </a:solidFill>
          <a:ln w="19050" cap="flat">
            <a:solidFill>
              <a:schemeClr val="accent4"/>
            </a:solidFill>
            <a:prstDash val="dash"/>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Integration of CDR with NDR</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22" name="Rectangle 121">
            <a:extLst>
              <a:ext uri="{FF2B5EF4-FFF2-40B4-BE49-F238E27FC236}">
                <a16:creationId xmlns:a16="http://schemas.microsoft.com/office/drawing/2014/main" id="{D864DD13-1B19-1ABC-F6FA-E2F4165235E1}"/>
              </a:ext>
            </a:extLst>
          </p:cNvPr>
          <p:cNvSpPr/>
          <p:nvPr/>
        </p:nvSpPr>
        <p:spPr>
          <a:xfrm>
            <a:off x="2186660" y="1181303"/>
            <a:ext cx="1689617" cy="216000"/>
          </a:xfrm>
          <a:prstGeom prst="rect">
            <a:avLst/>
          </a:prstGeom>
          <a:solidFill>
            <a:srgbClr val="FFE588"/>
          </a:solidFill>
          <a:ln w="28575" cap="flat">
            <a:solidFill>
              <a:srgbClr val="FFE588"/>
            </a:solidFill>
            <a:prstDash val="solid"/>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rgbClr val="1F355E"/>
                </a:solidFill>
                <a:latin typeface="Arial" panose="020B0604020202020204" pitchFamily="34" charset="0"/>
                <a:ea typeface="+mn-ea"/>
                <a:cs typeface="Arial" panose="020B0604020202020204" pitchFamily="34" charset="0"/>
                <a:sym typeface="Helvetica Neue Medium"/>
              </a:rPr>
              <a:t>Adopting consistent data standards</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24" name="Rectangle 123">
            <a:extLst>
              <a:ext uri="{FF2B5EF4-FFF2-40B4-BE49-F238E27FC236}">
                <a16:creationId xmlns:a16="http://schemas.microsoft.com/office/drawing/2014/main" id="{361558E3-F353-C7D7-CC5E-59874AFC1528}"/>
              </a:ext>
            </a:extLst>
          </p:cNvPr>
          <p:cNvSpPr/>
          <p:nvPr/>
        </p:nvSpPr>
        <p:spPr>
          <a:xfrm>
            <a:off x="3922217" y="2414373"/>
            <a:ext cx="2408276" cy="108000"/>
          </a:xfrm>
          <a:prstGeom prst="rect">
            <a:avLst/>
          </a:prstGeom>
          <a:solidFill>
            <a:schemeClr val="accent1">
              <a:lumMod val="40000"/>
              <a:lumOff val="60000"/>
            </a:schemeClr>
          </a:solidFill>
          <a:ln w="19050" cap="flat">
            <a:solidFill>
              <a:schemeClr val="accent4"/>
            </a:solidFill>
            <a:prstDash val="dash"/>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rgbClr val="1F355E"/>
                </a:solidFill>
                <a:latin typeface="Arial" panose="020B0604020202020204" pitchFamily="34" charset="0"/>
                <a:cs typeface="Arial" panose="020B0604020202020204" pitchFamily="34" charset="0"/>
              </a:rPr>
              <a:t>Integrating with</a:t>
            </a:r>
            <a:r>
              <a:rPr lang="en-US" sz="700" b="0" i="0" u="none" strike="noStrike">
                <a:solidFill>
                  <a:srgbClr val="1F355E"/>
                </a:solidFill>
                <a:effectLst/>
                <a:latin typeface="Arial" panose="020B0604020202020204" pitchFamily="34" charset="0"/>
                <a:cs typeface="Arial" panose="020B0604020202020204" pitchFamily="34" charset="0"/>
              </a:rPr>
              <a:t> NHS Wales App</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28" name="Rectangle 127">
            <a:extLst>
              <a:ext uri="{FF2B5EF4-FFF2-40B4-BE49-F238E27FC236}">
                <a16:creationId xmlns:a16="http://schemas.microsoft.com/office/drawing/2014/main" id="{441294E2-56E7-D359-C55D-F1A193EAF105}"/>
              </a:ext>
            </a:extLst>
          </p:cNvPr>
          <p:cNvSpPr/>
          <p:nvPr/>
        </p:nvSpPr>
        <p:spPr>
          <a:xfrm>
            <a:off x="1751655" y="3168023"/>
            <a:ext cx="2133875" cy="108000"/>
          </a:xfrm>
          <a:prstGeom prst="rect">
            <a:avLst/>
          </a:prstGeom>
          <a:solidFill>
            <a:schemeClr val="accent1">
              <a:lumMod val="40000"/>
              <a:lumOff val="60000"/>
            </a:schemeClr>
          </a:solidFill>
          <a:ln w="28575" cap="flat">
            <a:solidFill>
              <a:schemeClr val="accent1">
                <a:lumMod val="40000"/>
                <a:lumOff val="60000"/>
              </a:schemeClr>
            </a:solidFill>
            <a:prstDash val="solid"/>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Interim clinical system for MH&amp;LD/Community</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29" name="Rectangle 128">
            <a:extLst>
              <a:ext uri="{FF2B5EF4-FFF2-40B4-BE49-F238E27FC236}">
                <a16:creationId xmlns:a16="http://schemas.microsoft.com/office/drawing/2014/main" id="{BC22DDC8-0D7A-20D2-B64D-6D40FB86C531}"/>
              </a:ext>
            </a:extLst>
          </p:cNvPr>
          <p:cNvSpPr/>
          <p:nvPr/>
        </p:nvSpPr>
        <p:spPr>
          <a:xfrm>
            <a:off x="1876566" y="2412341"/>
            <a:ext cx="1998025" cy="216000"/>
          </a:xfrm>
          <a:prstGeom prst="rect">
            <a:avLst/>
          </a:prstGeom>
          <a:solidFill>
            <a:schemeClr val="accent1">
              <a:lumMod val="40000"/>
              <a:lumOff val="60000"/>
            </a:schemeClr>
          </a:solidFill>
          <a:ln w="28575" cap="flat">
            <a:solidFill>
              <a:schemeClr val="accent1">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i="0" u="none" strike="noStrike">
                <a:solidFill>
                  <a:srgbClr val="1F355E"/>
                </a:solidFill>
                <a:effectLst/>
                <a:latin typeface="Arial" panose="020B0604020202020204" pitchFamily="34" charset="0"/>
                <a:ea typeface="+mn-ea"/>
                <a:cs typeface="Arial" panose="020B0604020202020204" pitchFamily="34" charset="0"/>
                <a:sym typeface="Helvetica Neue Medium"/>
              </a:rPr>
              <a:t>SBPP </a:t>
            </a:r>
            <a:r>
              <a:rPr lang="en-US" sz="700" b="0" i="0" u="none" strike="noStrike" err="1">
                <a:solidFill>
                  <a:srgbClr val="1F355E"/>
                </a:solidFill>
                <a:effectLst/>
                <a:latin typeface="Arial" panose="020B0604020202020204" pitchFamily="34" charset="0"/>
                <a:ea typeface="+mn-ea"/>
                <a:cs typeface="Arial" panose="020B0604020202020204" pitchFamily="34" charset="0"/>
                <a:sym typeface="Helvetica Neue Medium"/>
              </a:rPr>
              <a:t>reprocurement</a:t>
            </a:r>
            <a:r>
              <a:rPr lang="en-US" sz="700" b="0" i="0" u="none" strike="noStrike">
                <a:solidFill>
                  <a:srgbClr val="1F355E"/>
                </a:solidFill>
                <a:effectLst/>
                <a:latin typeface="Arial" panose="020B0604020202020204" pitchFamily="34" charset="0"/>
                <a:ea typeface="+mn-ea"/>
                <a:cs typeface="Arial" panose="020B0604020202020204" pitchFamily="34" charset="0"/>
                <a:sym typeface="Helvetica Neue Medium"/>
              </a:rPr>
              <a:t> and ex</a:t>
            </a:r>
            <a:r>
              <a:rPr lang="en-US" sz="700" b="0">
                <a:solidFill>
                  <a:srgbClr val="1F355E"/>
                </a:solidFill>
                <a:latin typeface="Arial" panose="020B0604020202020204" pitchFamily="34" charset="0"/>
                <a:ea typeface="+mn-ea"/>
                <a:cs typeface="Arial" panose="020B0604020202020204" pitchFamily="34" charset="0"/>
                <a:sym typeface="Helvetica Neue Medium"/>
              </a:rPr>
              <a:t>panded functionality</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31" name="Rectangle 130">
            <a:extLst>
              <a:ext uri="{FF2B5EF4-FFF2-40B4-BE49-F238E27FC236}">
                <a16:creationId xmlns:a16="http://schemas.microsoft.com/office/drawing/2014/main" id="{E4A2F279-F7BC-E844-B28C-9F3C351B8EE8}"/>
              </a:ext>
            </a:extLst>
          </p:cNvPr>
          <p:cNvSpPr/>
          <p:nvPr/>
        </p:nvSpPr>
        <p:spPr>
          <a:xfrm>
            <a:off x="1258792" y="3029921"/>
            <a:ext cx="7732875" cy="108000"/>
          </a:xfrm>
          <a:prstGeom prst="rect">
            <a:avLst/>
          </a:prstGeom>
          <a:solidFill>
            <a:schemeClr val="accent1">
              <a:lumMod val="40000"/>
              <a:lumOff val="60000"/>
            </a:schemeClr>
          </a:solidFill>
          <a:ln w="28575" cap="flat">
            <a:solidFill>
              <a:schemeClr val="accent1">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700" b="0" i="0" u="none" strike="noStrike" cap="none" spc="0" normalizeH="0" baseline="0" err="1">
                <a:ln>
                  <a:noFill/>
                </a:ln>
                <a:solidFill>
                  <a:srgbClr val="1F355E"/>
                </a:solidFill>
                <a:effectLst/>
                <a:uFillTx/>
                <a:latin typeface="Arial" panose="020B0604020202020204" pitchFamily="34" charset="0"/>
                <a:ea typeface="+mn-ea"/>
                <a:cs typeface="Arial" panose="020B0604020202020204" pitchFamily="34" charset="0"/>
                <a:sym typeface="Helvetica Neue Medium"/>
              </a:rPr>
              <a:t>Optimisation</a:t>
            </a:r>
            <a:r>
              <a:rPr kumimoji="0" lang="en-US"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of </a:t>
            </a:r>
            <a:r>
              <a:rPr kumimoji="0" lang="en-US" sz="700" b="0" i="0" u="none" strike="noStrike" cap="none" spc="0" normalizeH="0" baseline="0" err="1">
                <a:ln>
                  <a:noFill/>
                </a:ln>
                <a:solidFill>
                  <a:srgbClr val="1F355E"/>
                </a:solidFill>
                <a:effectLst/>
                <a:uFillTx/>
                <a:latin typeface="Arial" panose="020B0604020202020204" pitchFamily="34" charset="0"/>
                <a:ea typeface="+mn-ea"/>
                <a:cs typeface="Arial" panose="020B0604020202020204" pitchFamily="34" charset="0"/>
                <a:sym typeface="Helvetica Neue Medium"/>
              </a:rPr>
              <a:t>organisational</a:t>
            </a:r>
            <a:r>
              <a:rPr kumimoji="0" lang="en-US"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user hardware </a:t>
            </a:r>
            <a:r>
              <a:rPr kumimoji="0" lang="en-US" sz="700" b="0" i="0" u="none" strike="noStrike" cap="none" spc="0" normalizeH="0" baseline="0" err="1">
                <a:ln>
                  <a:noFill/>
                </a:ln>
                <a:solidFill>
                  <a:srgbClr val="1F355E"/>
                </a:solidFill>
                <a:effectLst/>
                <a:uFillTx/>
                <a:latin typeface="Arial" panose="020B0604020202020204" pitchFamily="34" charset="0"/>
                <a:ea typeface="+mn-ea"/>
                <a:cs typeface="Arial" panose="020B0604020202020204" pitchFamily="34" charset="0"/>
                <a:sym typeface="Helvetica Neue Medium"/>
              </a:rPr>
              <a:t>eg</a:t>
            </a:r>
            <a:r>
              <a:rPr kumimoji="0" lang="en-US"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a:t>
            </a:r>
            <a:r>
              <a:rPr kumimoji="0" lang="en-US" sz="700" b="0" i="0" u="none" strike="noStrike" cap="none" spc="0" normalizeH="0" baseline="0" err="1">
                <a:ln>
                  <a:noFill/>
                </a:ln>
                <a:solidFill>
                  <a:srgbClr val="1F355E"/>
                </a:solidFill>
                <a:effectLst/>
                <a:uFillTx/>
                <a:latin typeface="Arial" panose="020B0604020202020204" pitchFamily="34" charset="0"/>
                <a:ea typeface="+mn-ea"/>
                <a:cs typeface="Arial" panose="020B0604020202020204" pitchFamily="34" charset="0"/>
                <a:sym typeface="Helvetica Neue Medium"/>
              </a:rPr>
              <a:t>wifi</a:t>
            </a:r>
            <a:r>
              <a:rPr lang="en-US" sz="700" b="0">
                <a:solidFill>
                  <a:srgbClr val="1F355E"/>
                </a:solidFill>
                <a:latin typeface="Arial" panose="020B0604020202020204" pitchFamily="34" charset="0"/>
                <a:ea typeface="+mn-ea"/>
                <a:cs typeface="Arial" panose="020B0604020202020204" pitchFamily="34" charset="0"/>
                <a:sym typeface="Helvetica Neue Medium"/>
              </a:rPr>
              <a:t>, </a:t>
            </a:r>
            <a:r>
              <a:rPr kumimoji="0" lang="en-US"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computers, devices</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32" name="Rectangle 131">
            <a:extLst>
              <a:ext uri="{FF2B5EF4-FFF2-40B4-BE49-F238E27FC236}">
                <a16:creationId xmlns:a16="http://schemas.microsoft.com/office/drawing/2014/main" id="{2F708ECD-C936-6019-49B6-550E971089CC}"/>
              </a:ext>
            </a:extLst>
          </p:cNvPr>
          <p:cNvSpPr/>
          <p:nvPr/>
        </p:nvSpPr>
        <p:spPr>
          <a:xfrm>
            <a:off x="1876567" y="2723164"/>
            <a:ext cx="2008967" cy="216000"/>
          </a:xfrm>
          <a:prstGeom prst="rect">
            <a:avLst/>
          </a:prstGeom>
          <a:solidFill>
            <a:schemeClr val="accent1">
              <a:lumMod val="40000"/>
              <a:lumOff val="60000"/>
            </a:schemeClr>
          </a:solidFill>
          <a:ln w="28575" cap="flat">
            <a:solidFill>
              <a:schemeClr val="accent1">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rgbClr val="1F355E"/>
                </a:solidFill>
                <a:latin typeface="Arial" panose="020B0604020202020204" pitchFamily="34" charset="0"/>
                <a:ea typeface="+mn-ea"/>
                <a:cs typeface="Arial" panose="020B0604020202020204" pitchFamily="34" charset="0"/>
                <a:sym typeface="Helvetica Neue Medium"/>
              </a:rPr>
              <a:t>Implementation of identity management solution</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35" name="Rectangle 134">
            <a:extLst>
              <a:ext uri="{FF2B5EF4-FFF2-40B4-BE49-F238E27FC236}">
                <a16:creationId xmlns:a16="http://schemas.microsoft.com/office/drawing/2014/main" id="{23D39594-FEFE-7DBB-9839-2333199A23D8}"/>
              </a:ext>
            </a:extLst>
          </p:cNvPr>
          <p:cNvSpPr/>
          <p:nvPr/>
        </p:nvSpPr>
        <p:spPr>
          <a:xfrm>
            <a:off x="1748701" y="4268793"/>
            <a:ext cx="1207073" cy="108000"/>
          </a:xfrm>
          <a:prstGeom prst="rect">
            <a:avLst/>
          </a:prstGeom>
          <a:solidFill>
            <a:schemeClr val="accent6">
              <a:lumMod val="40000"/>
              <a:lumOff val="60000"/>
            </a:schemeClr>
          </a:solidFill>
          <a:ln w="28575" cap="flat">
            <a:solidFill>
              <a:schemeClr val="accent6">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rPr>
              <a:t>Pilot digital champions </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37" name="Rectangle 136">
            <a:extLst>
              <a:ext uri="{FF2B5EF4-FFF2-40B4-BE49-F238E27FC236}">
                <a16:creationId xmlns:a16="http://schemas.microsoft.com/office/drawing/2014/main" id="{95237E2A-08F8-5F14-8643-72A6A8224655}"/>
              </a:ext>
            </a:extLst>
          </p:cNvPr>
          <p:cNvSpPr/>
          <p:nvPr/>
        </p:nvSpPr>
        <p:spPr>
          <a:xfrm>
            <a:off x="1763293" y="3659910"/>
            <a:ext cx="2059039" cy="108000"/>
          </a:xfrm>
          <a:prstGeom prst="rect">
            <a:avLst/>
          </a:prstGeom>
          <a:solidFill>
            <a:schemeClr val="accent6">
              <a:lumMod val="40000"/>
              <a:lumOff val="60000"/>
            </a:schemeClr>
          </a:solidFill>
          <a:ln w="28575" cap="flat">
            <a:solidFill>
              <a:schemeClr val="accent6">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chemeClr val="bg1"/>
                </a:solidFill>
                <a:latin typeface="Arial" panose="020B0604020202020204" pitchFamily="34" charset="0"/>
                <a:ea typeface="+mn-ea"/>
                <a:cs typeface="Arial" panose="020B0604020202020204" pitchFamily="34" charset="0"/>
                <a:sym typeface="Helvetica Neue Medium"/>
              </a:rPr>
              <a:t>Development of universal digital training</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38" name="Rectangle 137">
            <a:extLst>
              <a:ext uri="{FF2B5EF4-FFF2-40B4-BE49-F238E27FC236}">
                <a16:creationId xmlns:a16="http://schemas.microsoft.com/office/drawing/2014/main" id="{72953195-BA12-B6BF-7696-ABAC1B35BEE9}"/>
              </a:ext>
            </a:extLst>
          </p:cNvPr>
          <p:cNvSpPr/>
          <p:nvPr/>
        </p:nvSpPr>
        <p:spPr>
          <a:xfrm>
            <a:off x="3900251" y="4268793"/>
            <a:ext cx="2430239" cy="108000"/>
          </a:xfrm>
          <a:prstGeom prst="rect">
            <a:avLst/>
          </a:prstGeom>
          <a:solidFill>
            <a:schemeClr val="accent6">
              <a:lumMod val="40000"/>
              <a:lumOff val="60000"/>
            </a:schemeClr>
          </a:solidFill>
          <a:ln w="28575" cap="flat">
            <a:solidFill>
              <a:schemeClr val="accent6">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chemeClr val="bg1"/>
                </a:solidFill>
                <a:latin typeface="Arial" panose="020B0604020202020204" pitchFamily="34" charset="0"/>
                <a:ea typeface="+mn-ea"/>
                <a:cs typeface="Arial" panose="020B0604020202020204" pitchFamily="34" charset="0"/>
                <a:sym typeface="Helvetica Neue Medium"/>
              </a:rPr>
              <a:t>Further expand digital champions</a:t>
            </a:r>
            <a:r>
              <a:rPr kumimoji="0" lang="en-US"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rPr>
              <a:t>  </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48" name="Rectangle 147">
            <a:extLst>
              <a:ext uri="{FF2B5EF4-FFF2-40B4-BE49-F238E27FC236}">
                <a16:creationId xmlns:a16="http://schemas.microsoft.com/office/drawing/2014/main" id="{8F255DF1-8BE9-AF93-BA18-9E1EFFB60CCE}"/>
              </a:ext>
            </a:extLst>
          </p:cNvPr>
          <p:cNvSpPr/>
          <p:nvPr/>
        </p:nvSpPr>
        <p:spPr>
          <a:xfrm>
            <a:off x="1245471" y="4732011"/>
            <a:ext cx="1424702" cy="216000"/>
          </a:xfrm>
          <a:prstGeom prst="rect">
            <a:avLst/>
          </a:prstGeom>
          <a:solidFill>
            <a:schemeClr val="accent1"/>
          </a:solidFill>
          <a:ln w="28575"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rPr>
              <a:t>Internal mapping process to </a:t>
            </a:r>
            <a:r>
              <a:rPr kumimoji="0" lang="en-US" sz="700" b="0" i="0" u="none" strike="noStrike" cap="none" spc="0" normalizeH="0" baseline="0" err="1">
                <a:ln>
                  <a:noFill/>
                </a:ln>
                <a:solidFill>
                  <a:schemeClr val="bg1"/>
                </a:solidFill>
                <a:effectLst/>
                <a:uFillTx/>
                <a:latin typeface="Arial" panose="020B0604020202020204" pitchFamily="34" charset="0"/>
                <a:ea typeface="+mn-ea"/>
                <a:cs typeface="Arial" panose="020B0604020202020204" pitchFamily="34" charset="0"/>
                <a:sym typeface="Helvetica Neue Medium"/>
              </a:rPr>
              <a:t>rationalise</a:t>
            </a:r>
            <a:r>
              <a:rPr kumimoji="0" lang="en-US"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rPr>
              <a:t> work</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51" name="Rectangle 150">
            <a:extLst>
              <a:ext uri="{FF2B5EF4-FFF2-40B4-BE49-F238E27FC236}">
                <a16:creationId xmlns:a16="http://schemas.microsoft.com/office/drawing/2014/main" id="{3670D5D1-E50F-BFFA-246F-2DE9CF975DB3}"/>
              </a:ext>
            </a:extLst>
          </p:cNvPr>
          <p:cNvSpPr/>
          <p:nvPr/>
        </p:nvSpPr>
        <p:spPr>
          <a:xfrm>
            <a:off x="4838577" y="2723164"/>
            <a:ext cx="1744491" cy="216000"/>
          </a:xfrm>
          <a:prstGeom prst="rect">
            <a:avLst/>
          </a:prstGeom>
          <a:solidFill>
            <a:schemeClr val="accent1">
              <a:lumMod val="40000"/>
              <a:lumOff val="60000"/>
            </a:schemeClr>
          </a:solidFill>
          <a:ln w="28575" cap="flat">
            <a:solidFill>
              <a:schemeClr val="accent1">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rgbClr val="1F355E"/>
                </a:solidFill>
                <a:latin typeface="Arial" panose="020B0604020202020204" pitchFamily="34" charset="0"/>
                <a:ea typeface="+mn-ea"/>
                <a:cs typeface="Arial" panose="020B0604020202020204" pitchFamily="34" charset="0"/>
                <a:sym typeface="Helvetica Neue Medium"/>
              </a:rPr>
              <a:t>Integration of identity management solution with the EPR</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55" name="Rectangle 154">
            <a:extLst>
              <a:ext uri="{FF2B5EF4-FFF2-40B4-BE49-F238E27FC236}">
                <a16:creationId xmlns:a16="http://schemas.microsoft.com/office/drawing/2014/main" id="{379F6C12-40D7-CB1B-0FCD-15803547CE2A}"/>
              </a:ext>
            </a:extLst>
          </p:cNvPr>
          <p:cNvSpPr/>
          <p:nvPr/>
        </p:nvSpPr>
        <p:spPr>
          <a:xfrm>
            <a:off x="5501087" y="3168023"/>
            <a:ext cx="2132684" cy="107940"/>
          </a:xfrm>
          <a:prstGeom prst="rect">
            <a:avLst/>
          </a:prstGeom>
          <a:solidFill>
            <a:schemeClr val="accent1">
              <a:lumMod val="40000"/>
              <a:lumOff val="60000"/>
            </a:schemeClr>
          </a:solidFill>
          <a:ln w="28575" cap="flat">
            <a:solidFill>
              <a:schemeClr val="accent1">
                <a:lumMod val="40000"/>
                <a:lumOff val="60000"/>
              </a:schemeClr>
            </a:solidFill>
            <a:prstDash val="solid"/>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Integration with EPR</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56" name="Rectangle 155">
            <a:extLst>
              <a:ext uri="{FF2B5EF4-FFF2-40B4-BE49-F238E27FC236}">
                <a16:creationId xmlns:a16="http://schemas.microsoft.com/office/drawing/2014/main" id="{E9D52AB0-093F-0847-F9E5-194EE097955C}"/>
              </a:ext>
            </a:extLst>
          </p:cNvPr>
          <p:cNvSpPr/>
          <p:nvPr/>
        </p:nvSpPr>
        <p:spPr>
          <a:xfrm>
            <a:off x="3900252" y="3168023"/>
            <a:ext cx="1548000" cy="107940"/>
          </a:xfrm>
          <a:prstGeom prst="rect">
            <a:avLst/>
          </a:prstGeom>
          <a:solidFill>
            <a:schemeClr val="accent1">
              <a:lumMod val="40000"/>
              <a:lumOff val="60000"/>
            </a:schemeClr>
          </a:solidFill>
          <a:ln w="19050" cap="flat">
            <a:solidFill>
              <a:schemeClr val="accent4"/>
            </a:solidFill>
            <a:prstDash val="dash"/>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rgbClr val="1F355E"/>
                </a:solidFill>
                <a:latin typeface="Arial" panose="020B0604020202020204" pitchFamily="34" charset="0"/>
                <a:ea typeface="+mn-ea"/>
                <a:cs typeface="Arial" panose="020B0604020202020204" pitchFamily="34" charset="0"/>
                <a:sym typeface="Helvetica Neue Medium"/>
              </a:rPr>
              <a:t>Implementation of WCCIS</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57" name="Rectangle 156">
            <a:extLst>
              <a:ext uri="{FF2B5EF4-FFF2-40B4-BE49-F238E27FC236}">
                <a16:creationId xmlns:a16="http://schemas.microsoft.com/office/drawing/2014/main" id="{D464220C-D10C-1D9A-95E5-A770D353A697}"/>
              </a:ext>
            </a:extLst>
          </p:cNvPr>
          <p:cNvSpPr/>
          <p:nvPr/>
        </p:nvSpPr>
        <p:spPr>
          <a:xfrm>
            <a:off x="6399278" y="2414373"/>
            <a:ext cx="2592000" cy="108000"/>
          </a:xfrm>
          <a:prstGeom prst="rect">
            <a:avLst/>
          </a:prstGeom>
          <a:solidFill>
            <a:schemeClr val="accent1">
              <a:lumMod val="40000"/>
              <a:lumOff val="60000"/>
            </a:schemeClr>
          </a:solidFill>
          <a:ln w="19050" cap="flat">
            <a:solidFill>
              <a:schemeClr val="accent4"/>
            </a:solidFill>
            <a:prstDash val="dash"/>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rgbClr val="1F355E"/>
                </a:solidFill>
                <a:latin typeface="Arial" panose="020B0604020202020204" pitchFamily="34" charset="0"/>
                <a:cs typeface="Arial" panose="020B0604020202020204" pitchFamily="34" charset="0"/>
              </a:rPr>
              <a:t>Maintenance of services via</a:t>
            </a:r>
            <a:r>
              <a:rPr lang="en-US" sz="700" b="0" i="0" u="none" strike="noStrike">
                <a:solidFill>
                  <a:srgbClr val="1F355E"/>
                </a:solidFill>
                <a:effectLst/>
                <a:latin typeface="Arial" panose="020B0604020202020204" pitchFamily="34" charset="0"/>
                <a:cs typeface="Arial" panose="020B0604020202020204" pitchFamily="34" charset="0"/>
              </a:rPr>
              <a:t> </a:t>
            </a:r>
            <a:r>
              <a:rPr lang="en-US" sz="700" b="0">
                <a:solidFill>
                  <a:srgbClr val="1F355E"/>
                </a:solidFill>
                <a:latin typeface="Arial" panose="020B0604020202020204" pitchFamily="34" charset="0"/>
                <a:cs typeface="Arial" panose="020B0604020202020204" pitchFamily="34" charset="0"/>
              </a:rPr>
              <a:t>NHS</a:t>
            </a:r>
            <a:r>
              <a:rPr lang="en-US" sz="700" b="0" i="0" u="none" strike="noStrike">
                <a:solidFill>
                  <a:srgbClr val="1F355E"/>
                </a:solidFill>
                <a:effectLst/>
                <a:latin typeface="Arial" panose="020B0604020202020204" pitchFamily="34" charset="0"/>
                <a:cs typeface="Arial" panose="020B0604020202020204" pitchFamily="34" charset="0"/>
              </a:rPr>
              <a:t> Wales App</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58" name="Rectangle 157">
            <a:extLst>
              <a:ext uri="{FF2B5EF4-FFF2-40B4-BE49-F238E27FC236}">
                <a16:creationId xmlns:a16="http://schemas.microsoft.com/office/drawing/2014/main" id="{188E244B-A2B2-4C6C-281C-E867FF1F3BC2}"/>
              </a:ext>
            </a:extLst>
          </p:cNvPr>
          <p:cNvSpPr/>
          <p:nvPr/>
        </p:nvSpPr>
        <p:spPr>
          <a:xfrm>
            <a:off x="2592543" y="3346489"/>
            <a:ext cx="1779974" cy="216000"/>
          </a:xfrm>
          <a:prstGeom prst="rect">
            <a:avLst/>
          </a:prstGeom>
          <a:solidFill>
            <a:schemeClr val="accent6">
              <a:lumMod val="40000"/>
              <a:lumOff val="60000"/>
            </a:schemeClr>
          </a:solidFill>
          <a:ln w="28575" cap="flat">
            <a:solidFill>
              <a:schemeClr val="accent6">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chemeClr val="bg1"/>
                </a:solidFill>
                <a:latin typeface="Arial" panose="020B0604020202020204" pitchFamily="34" charset="0"/>
                <a:ea typeface="+mn-ea"/>
                <a:cs typeface="Arial" panose="020B0604020202020204" pitchFamily="34" charset="0"/>
                <a:sym typeface="Helvetica Neue Medium"/>
              </a:rPr>
              <a:t>Developing collaborative delivery framework</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59" name="Rectangle 158">
            <a:extLst>
              <a:ext uri="{FF2B5EF4-FFF2-40B4-BE49-F238E27FC236}">
                <a16:creationId xmlns:a16="http://schemas.microsoft.com/office/drawing/2014/main" id="{2724679E-DAF7-40A2-C136-C4B403E95967}"/>
              </a:ext>
            </a:extLst>
          </p:cNvPr>
          <p:cNvSpPr/>
          <p:nvPr/>
        </p:nvSpPr>
        <p:spPr>
          <a:xfrm>
            <a:off x="4441299" y="3346489"/>
            <a:ext cx="1627752" cy="216000"/>
          </a:xfrm>
          <a:prstGeom prst="rect">
            <a:avLst/>
          </a:prstGeom>
          <a:solidFill>
            <a:schemeClr val="accent6">
              <a:lumMod val="40000"/>
              <a:lumOff val="60000"/>
            </a:schemeClr>
          </a:solidFill>
          <a:ln w="28575" cap="flat">
            <a:solidFill>
              <a:schemeClr val="accent6">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chemeClr val="bg1"/>
                </a:solidFill>
                <a:latin typeface="Arial" panose="020B0604020202020204" pitchFamily="34" charset="0"/>
                <a:ea typeface="+mn-ea"/>
                <a:cs typeface="Arial" panose="020B0604020202020204" pitchFamily="34" charset="0"/>
                <a:sym typeface="Helvetica Neue Medium"/>
              </a:rPr>
              <a:t>Embedding a patient feedback mechanism</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60" name="Rectangle 159">
            <a:extLst>
              <a:ext uri="{FF2B5EF4-FFF2-40B4-BE49-F238E27FC236}">
                <a16:creationId xmlns:a16="http://schemas.microsoft.com/office/drawing/2014/main" id="{ADC5B324-C733-DBF6-E275-FDD0D6C3EF83}"/>
              </a:ext>
            </a:extLst>
          </p:cNvPr>
          <p:cNvSpPr/>
          <p:nvPr/>
        </p:nvSpPr>
        <p:spPr>
          <a:xfrm>
            <a:off x="6152476" y="3346489"/>
            <a:ext cx="2838802" cy="216000"/>
          </a:xfrm>
          <a:prstGeom prst="rect">
            <a:avLst/>
          </a:prstGeom>
          <a:solidFill>
            <a:schemeClr val="accent6">
              <a:lumMod val="40000"/>
              <a:lumOff val="60000"/>
            </a:schemeClr>
          </a:solidFill>
          <a:ln w="28575" cap="flat">
            <a:solidFill>
              <a:schemeClr val="accent6">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chemeClr val="bg1"/>
                </a:solidFill>
                <a:latin typeface="Arial" panose="020B0604020202020204" pitchFamily="34" charset="0"/>
                <a:ea typeface="+mn-ea"/>
                <a:cs typeface="Arial" panose="020B0604020202020204" pitchFamily="34" charset="0"/>
                <a:sym typeface="Helvetica Neue Medium"/>
              </a:rPr>
              <a:t>Supporting clinical and patient co-production in digital services </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61" name="Rectangle 160">
            <a:extLst>
              <a:ext uri="{FF2B5EF4-FFF2-40B4-BE49-F238E27FC236}">
                <a16:creationId xmlns:a16="http://schemas.microsoft.com/office/drawing/2014/main" id="{397CACD1-2DD4-5B71-3940-1C9F8D39C6E8}"/>
              </a:ext>
            </a:extLst>
          </p:cNvPr>
          <p:cNvSpPr/>
          <p:nvPr/>
        </p:nvSpPr>
        <p:spPr>
          <a:xfrm>
            <a:off x="1244673" y="3809744"/>
            <a:ext cx="1944000" cy="108000"/>
          </a:xfrm>
          <a:prstGeom prst="rect">
            <a:avLst/>
          </a:prstGeom>
          <a:solidFill>
            <a:schemeClr val="accent6">
              <a:lumMod val="40000"/>
              <a:lumOff val="60000"/>
            </a:schemeClr>
          </a:solidFill>
          <a:ln w="28575" cap="flat">
            <a:solidFill>
              <a:schemeClr val="accent6">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chemeClr val="bg1"/>
                </a:solidFill>
                <a:latin typeface="Arial" panose="020B0604020202020204" pitchFamily="34" charset="0"/>
                <a:ea typeface="+mn-ea"/>
                <a:cs typeface="Arial" panose="020B0604020202020204" pitchFamily="34" charset="0"/>
                <a:sym typeface="Helvetica Neue Medium"/>
              </a:rPr>
              <a:t>Expanding to deliver 24/7 working support</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62" name="Rectangle 161">
            <a:extLst>
              <a:ext uri="{FF2B5EF4-FFF2-40B4-BE49-F238E27FC236}">
                <a16:creationId xmlns:a16="http://schemas.microsoft.com/office/drawing/2014/main" id="{AF899019-A7E4-AF13-8AED-9238909CCA2D}"/>
              </a:ext>
            </a:extLst>
          </p:cNvPr>
          <p:cNvSpPr/>
          <p:nvPr/>
        </p:nvSpPr>
        <p:spPr>
          <a:xfrm>
            <a:off x="4826456" y="3659910"/>
            <a:ext cx="2059039" cy="108000"/>
          </a:xfrm>
          <a:prstGeom prst="rect">
            <a:avLst/>
          </a:prstGeom>
          <a:solidFill>
            <a:schemeClr val="accent6">
              <a:lumMod val="40000"/>
              <a:lumOff val="60000"/>
            </a:schemeClr>
          </a:solidFill>
          <a:ln w="28575" cap="flat">
            <a:solidFill>
              <a:schemeClr val="accent6">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chemeClr val="bg1"/>
                </a:solidFill>
                <a:latin typeface="Arial" panose="020B0604020202020204" pitchFamily="34" charset="0"/>
                <a:ea typeface="+mn-ea"/>
                <a:cs typeface="Arial" panose="020B0604020202020204" pitchFamily="34" charset="0"/>
                <a:sym typeface="Helvetica Neue Medium"/>
              </a:rPr>
              <a:t>Development of </a:t>
            </a:r>
            <a:r>
              <a:rPr lang="en-US" sz="700" b="0" err="1">
                <a:solidFill>
                  <a:schemeClr val="bg1"/>
                </a:solidFill>
                <a:latin typeface="Arial" panose="020B0604020202020204" pitchFamily="34" charset="0"/>
                <a:ea typeface="+mn-ea"/>
                <a:cs typeface="Arial" panose="020B0604020202020204" pitchFamily="34" charset="0"/>
                <a:sym typeface="Helvetica Neue Medium"/>
              </a:rPr>
              <a:t>specialised</a:t>
            </a:r>
            <a:r>
              <a:rPr lang="en-US" sz="700" b="0">
                <a:solidFill>
                  <a:schemeClr val="bg1"/>
                </a:solidFill>
                <a:latin typeface="Arial" panose="020B0604020202020204" pitchFamily="34" charset="0"/>
                <a:ea typeface="+mn-ea"/>
                <a:cs typeface="Arial" panose="020B0604020202020204" pitchFamily="34" charset="0"/>
                <a:sym typeface="Helvetica Neue Medium"/>
              </a:rPr>
              <a:t> digital training</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63" name="Rectangle 162">
            <a:extLst>
              <a:ext uri="{FF2B5EF4-FFF2-40B4-BE49-F238E27FC236}">
                <a16:creationId xmlns:a16="http://schemas.microsoft.com/office/drawing/2014/main" id="{F0367138-7692-6ADB-33B7-B7D33F7884BD}"/>
              </a:ext>
            </a:extLst>
          </p:cNvPr>
          <p:cNvSpPr/>
          <p:nvPr/>
        </p:nvSpPr>
        <p:spPr>
          <a:xfrm>
            <a:off x="3243851" y="3809744"/>
            <a:ext cx="2059039" cy="108000"/>
          </a:xfrm>
          <a:prstGeom prst="rect">
            <a:avLst/>
          </a:prstGeom>
          <a:solidFill>
            <a:schemeClr val="accent6">
              <a:lumMod val="40000"/>
              <a:lumOff val="60000"/>
            </a:schemeClr>
          </a:solidFill>
          <a:ln w="28575" cap="flat">
            <a:solidFill>
              <a:schemeClr val="accent6">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chemeClr val="bg1"/>
                </a:solidFill>
                <a:latin typeface="Arial" panose="020B0604020202020204" pitchFamily="34" charset="0"/>
                <a:ea typeface="+mn-ea"/>
                <a:cs typeface="Arial" panose="020B0604020202020204" pitchFamily="34" charset="0"/>
                <a:sym typeface="Helvetica Neue Medium"/>
              </a:rPr>
              <a:t>Expansion of digital training team</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65" name="Rectangle 164">
            <a:extLst>
              <a:ext uri="{FF2B5EF4-FFF2-40B4-BE49-F238E27FC236}">
                <a16:creationId xmlns:a16="http://schemas.microsoft.com/office/drawing/2014/main" id="{0A64F1FC-4B36-0C19-3737-5F0D64D24215}"/>
              </a:ext>
            </a:extLst>
          </p:cNvPr>
          <p:cNvSpPr/>
          <p:nvPr/>
        </p:nvSpPr>
        <p:spPr>
          <a:xfrm>
            <a:off x="1737944" y="4431724"/>
            <a:ext cx="2160000" cy="108000"/>
          </a:xfrm>
          <a:prstGeom prst="rect">
            <a:avLst/>
          </a:prstGeom>
          <a:solidFill>
            <a:schemeClr val="accent6">
              <a:lumMod val="40000"/>
              <a:lumOff val="60000"/>
            </a:schemeClr>
          </a:solidFill>
          <a:ln w="28575" cap="flat">
            <a:solidFill>
              <a:schemeClr val="accent6">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rPr>
              <a:t>Implement Digital Business Partners</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66" name="Rectangle 165">
            <a:extLst>
              <a:ext uri="{FF2B5EF4-FFF2-40B4-BE49-F238E27FC236}">
                <a16:creationId xmlns:a16="http://schemas.microsoft.com/office/drawing/2014/main" id="{24C5017E-04EE-A8EB-818C-48E770D2FCCB}"/>
              </a:ext>
            </a:extLst>
          </p:cNvPr>
          <p:cNvSpPr/>
          <p:nvPr/>
        </p:nvSpPr>
        <p:spPr>
          <a:xfrm>
            <a:off x="6412214" y="4288541"/>
            <a:ext cx="2448000" cy="216000"/>
          </a:xfrm>
          <a:prstGeom prst="rect">
            <a:avLst/>
          </a:prstGeom>
          <a:solidFill>
            <a:schemeClr val="accent6">
              <a:lumMod val="40000"/>
              <a:lumOff val="60000"/>
            </a:schemeClr>
          </a:solidFill>
          <a:ln w="28575" cap="flat">
            <a:solidFill>
              <a:schemeClr val="accent6">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chemeClr val="bg1"/>
                </a:solidFill>
                <a:latin typeface="Arial" panose="020B0604020202020204" pitchFamily="34" charset="0"/>
                <a:ea typeface="+mn-ea"/>
                <a:cs typeface="Arial" panose="020B0604020202020204" pitchFamily="34" charset="0"/>
                <a:sym typeface="Helvetica Neue Medium"/>
              </a:rPr>
              <a:t>Continued closer collaboration between clinical and digital teams</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67" name="Rectangle 166">
            <a:extLst>
              <a:ext uri="{FF2B5EF4-FFF2-40B4-BE49-F238E27FC236}">
                <a16:creationId xmlns:a16="http://schemas.microsoft.com/office/drawing/2014/main" id="{7376D216-D199-1F28-6764-87C819E94E2A}"/>
              </a:ext>
            </a:extLst>
          </p:cNvPr>
          <p:cNvSpPr/>
          <p:nvPr/>
        </p:nvSpPr>
        <p:spPr>
          <a:xfrm>
            <a:off x="1255956" y="3976655"/>
            <a:ext cx="800296" cy="216000"/>
          </a:xfrm>
          <a:prstGeom prst="rect">
            <a:avLst/>
          </a:prstGeom>
          <a:solidFill>
            <a:schemeClr val="accent6">
              <a:lumMod val="40000"/>
              <a:lumOff val="60000"/>
            </a:schemeClr>
          </a:solidFill>
          <a:ln w="28575" cap="flat">
            <a:solidFill>
              <a:schemeClr val="accent6">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chemeClr val="bg1"/>
                </a:solidFill>
                <a:latin typeface="Arial" panose="020B0604020202020204" pitchFamily="34" charset="0"/>
                <a:ea typeface="+mn-ea"/>
                <a:cs typeface="Arial" panose="020B0604020202020204" pitchFamily="34" charset="0"/>
                <a:sym typeface="Helvetica Neue Medium"/>
              </a:rPr>
              <a:t>Digital workforce strategy</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68" name="Rectangle 167">
            <a:extLst>
              <a:ext uri="{FF2B5EF4-FFF2-40B4-BE49-F238E27FC236}">
                <a16:creationId xmlns:a16="http://schemas.microsoft.com/office/drawing/2014/main" id="{F99CDD68-AF9D-7BC4-E929-8B6BDE371D7E}"/>
              </a:ext>
            </a:extLst>
          </p:cNvPr>
          <p:cNvSpPr/>
          <p:nvPr/>
        </p:nvSpPr>
        <p:spPr>
          <a:xfrm>
            <a:off x="4335892" y="3953625"/>
            <a:ext cx="2059039" cy="108000"/>
          </a:xfrm>
          <a:prstGeom prst="rect">
            <a:avLst/>
          </a:prstGeom>
          <a:solidFill>
            <a:schemeClr val="accent6">
              <a:lumMod val="40000"/>
              <a:lumOff val="60000"/>
            </a:schemeClr>
          </a:solidFill>
          <a:ln w="28575" cap="flat">
            <a:solidFill>
              <a:schemeClr val="accent6">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chemeClr val="bg1"/>
                </a:solidFill>
                <a:latin typeface="Arial" panose="020B0604020202020204" pitchFamily="34" charset="0"/>
                <a:ea typeface="+mn-ea"/>
                <a:cs typeface="Arial" panose="020B0604020202020204" pitchFamily="34" charset="0"/>
                <a:sym typeface="Helvetica Neue Medium"/>
              </a:rPr>
              <a:t>Leadership development </a:t>
            </a:r>
            <a:r>
              <a:rPr lang="en-US" sz="700" b="0" err="1">
                <a:solidFill>
                  <a:schemeClr val="bg1"/>
                </a:solidFill>
                <a:latin typeface="Arial" panose="020B0604020202020204" pitchFamily="34" charset="0"/>
                <a:ea typeface="+mn-ea"/>
                <a:cs typeface="Arial" panose="020B0604020202020204" pitchFamily="34" charset="0"/>
                <a:sym typeface="Helvetica Neue Medium"/>
              </a:rPr>
              <a:t>programmes</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69" name="Rectangle 168">
            <a:extLst>
              <a:ext uri="{FF2B5EF4-FFF2-40B4-BE49-F238E27FC236}">
                <a16:creationId xmlns:a16="http://schemas.microsoft.com/office/drawing/2014/main" id="{B98790FA-9A89-E47F-5F9B-7CD8ADD857DC}"/>
              </a:ext>
            </a:extLst>
          </p:cNvPr>
          <p:cNvSpPr/>
          <p:nvPr/>
        </p:nvSpPr>
        <p:spPr>
          <a:xfrm>
            <a:off x="5375704" y="4103459"/>
            <a:ext cx="1548000" cy="108000"/>
          </a:xfrm>
          <a:prstGeom prst="rect">
            <a:avLst/>
          </a:prstGeom>
          <a:solidFill>
            <a:schemeClr val="accent6">
              <a:lumMod val="40000"/>
              <a:lumOff val="60000"/>
            </a:schemeClr>
          </a:solidFill>
          <a:ln w="28575" cap="flat">
            <a:solidFill>
              <a:schemeClr val="accent6">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chemeClr val="bg1"/>
                </a:solidFill>
                <a:latin typeface="Arial" panose="020B0604020202020204" pitchFamily="34" charset="0"/>
                <a:ea typeface="+mn-ea"/>
                <a:cs typeface="Arial" panose="020B0604020202020204" pitchFamily="34" charset="0"/>
                <a:sym typeface="Helvetica Neue Medium"/>
              </a:rPr>
              <a:t>Explore partnerships with universities </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71" name="Rectangle 170">
            <a:extLst>
              <a:ext uri="{FF2B5EF4-FFF2-40B4-BE49-F238E27FC236}">
                <a16:creationId xmlns:a16="http://schemas.microsoft.com/office/drawing/2014/main" id="{1B68232D-A87D-CE1A-E043-5F70E794B4BE}"/>
              </a:ext>
            </a:extLst>
          </p:cNvPr>
          <p:cNvSpPr/>
          <p:nvPr/>
        </p:nvSpPr>
        <p:spPr>
          <a:xfrm>
            <a:off x="7262131" y="3946301"/>
            <a:ext cx="1728000" cy="108000"/>
          </a:xfrm>
          <a:prstGeom prst="rect">
            <a:avLst/>
          </a:prstGeom>
          <a:solidFill>
            <a:schemeClr val="accent6">
              <a:lumMod val="40000"/>
              <a:lumOff val="60000"/>
            </a:schemeClr>
          </a:solidFill>
          <a:ln w="28575" cap="flat">
            <a:solidFill>
              <a:schemeClr val="accent6">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chemeClr val="bg1"/>
                </a:solidFill>
                <a:latin typeface="Arial" panose="020B0604020202020204" pitchFamily="34" charset="0"/>
                <a:ea typeface="+mn-ea"/>
                <a:cs typeface="Arial" panose="020B0604020202020204" pitchFamily="34" charset="0"/>
                <a:sym typeface="Helvetica Neue Medium"/>
              </a:rPr>
              <a:t>Establish horizon scanning taskforce</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73" name="Rectangle 172">
            <a:extLst>
              <a:ext uri="{FF2B5EF4-FFF2-40B4-BE49-F238E27FC236}">
                <a16:creationId xmlns:a16="http://schemas.microsoft.com/office/drawing/2014/main" id="{D270E4A4-72AE-6419-0ACD-EDD918705029}"/>
              </a:ext>
            </a:extLst>
          </p:cNvPr>
          <p:cNvSpPr/>
          <p:nvPr/>
        </p:nvSpPr>
        <p:spPr>
          <a:xfrm>
            <a:off x="2110040" y="3953625"/>
            <a:ext cx="1512000" cy="108000"/>
          </a:xfrm>
          <a:prstGeom prst="rect">
            <a:avLst/>
          </a:prstGeom>
          <a:solidFill>
            <a:schemeClr val="accent6">
              <a:lumMod val="40000"/>
              <a:lumOff val="60000"/>
            </a:schemeClr>
          </a:solidFill>
          <a:ln w="28575" cap="flat">
            <a:solidFill>
              <a:schemeClr val="accent6">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chemeClr val="bg1"/>
                </a:solidFill>
                <a:latin typeface="Arial" panose="020B0604020202020204" pitchFamily="34" charset="0"/>
                <a:ea typeface="+mn-ea"/>
                <a:cs typeface="Arial" panose="020B0604020202020204" pitchFamily="34" charset="0"/>
                <a:sym typeface="Helvetica Neue Medium"/>
              </a:rPr>
              <a:t>Develop target operating model</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74" name="Rectangle 173">
            <a:extLst>
              <a:ext uri="{FF2B5EF4-FFF2-40B4-BE49-F238E27FC236}">
                <a16:creationId xmlns:a16="http://schemas.microsoft.com/office/drawing/2014/main" id="{67E4A5E4-3097-31A3-D8A4-7995D709E8DE}"/>
              </a:ext>
            </a:extLst>
          </p:cNvPr>
          <p:cNvSpPr/>
          <p:nvPr/>
        </p:nvSpPr>
        <p:spPr>
          <a:xfrm>
            <a:off x="6461688" y="3954777"/>
            <a:ext cx="720000" cy="108000"/>
          </a:xfrm>
          <a:prstGeom prst="rect">
            <a:avLst/>
          </a:prstGeom>
          <a:solidFill>
            <a:schemeClr val="accent6">
              <a:lumMod val="40000"/>
              <a:lumOff val="60000"/>
            </a:schemeClr>
          </a:solidFill>
          <a:ln w="28575" cap="flat">
            <a:solidFill>
              <a:schemeClr val="accent6">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chemeClr val="bg1"/>
                </a:solidFill>
                <a:latin typeface="Arial" panose="020B0604020202020204" pitchFamily="34" charset="0"/>
                <a:ea typeface="+mn-ea"/>
                <a:cs typeface="Arial" panose="020B0604020202020204" pitchFamily="34" charset="0"/>
                <a:sym typeface="Helvetica Neue Medium"/>
              </a:rPr>
              <a:t>Review TOM</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75" name="Rectangle 174">
            <a:extLst>
              <a:ext uri="{FF2B5EF4-FFF2-40B4-BE49-F238E27FC236}">
                <a16:creationId xmlns:a16="http://schemas.microsoft.com/office/drawing/2014/main" id="{5006D5D6-1F33-3DE6-2459-9D31B38CBD5C}"/>
              </a:ext>
            </a:extLst>
          </p:cNvPr>
          <p:cNvSpPr/>
          <p:nvPr/>
        </p:nvSpPr>
        <p:spPr>
          <a:xfrm>
            <a:off x="2277530" y="4103459"/>
            <a:ext cx="1836000" cy="108000"/>
          </a:xfrm>
          <a:prstGeom prst="rect">
            <a:avLst/>
          </a:prstGeom>
          <a:solidFill>
            <a:schemeClr val="accent6">
              <a:lumMod val="40000"/>
              <a:lumOff val="60000"/>
            </a:schemeClr>
          </a:solidFill>
          <a:ln w="28575" cap="flat">
            <a:solidFill>
              <a:schemeClr val="accent6">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chemeClr val="bg1"/>
                </a:solidFill>
                <a:latin typeface="Arial" panose="020B0604020202020204" pitchFamily="34" charset="0"/>
                <a:ea typeface="+mn-ea"/>
                <a:cs typeface="Arial" panose="020B0604020202020204" pitchFamily="34" charset="0"/>
                <a:sym typeface="Helvetica Neue Medium"/>
              </a:rPr>
              <a:t>Recruit clinical digital leads &amp; establish CDA</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76" name="Rectangle 175">
            <a:extLst>
              <a:ext uri="{FF2B5EF4-FFF2-40B4-BE49-F238E27FC236}">
                <a16:creationId xmlns:a16="http://schemas.microsoft.com/office/drawing/2014/main" id="{0E8DE805-D40E-F600-517D-27680B626A7C}"/>
              </a:ext>
            </a:extLst>
          </p:cNvPr>
          <p:cNvSpPr/>
          <p:nvPr/>
        </p:nvSpPr>
        <p:spPr>
          <a:xfrm>
            <a:off x="4173547" y="4103459"/>
            <a:ext cx="1152000" cy="108000"/>
          </a:xfrm>
          <a:prstGeom prst="rect">
            <a:avLst/>
          </a:prstGeom>
          <a:solidFill>
            <a:schemeClr val="accent6">
              <a:lumMod val="40000"/>
              <a:lumOff val="60000"/>
            </a:schemeClr>
          </a:solidFill>
          <a:ln w="28575" cap="flat">
            <a:solidFill>
              <a:schemeClr val="accent6">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chemeClr val="bg1"/>
                </a:solidFill>
                <a:latin typeface="Arial" panose="020B0604020202020204" pitchFamily="34" charset="0"/>
                <a:ea typeface="+mn-ea"/>
                <a:cs typeface="Arial" panose="020B0604020202020204" pitchFamily="34" charset="0"/>
                <a:sym typeface="Helvetica Neue Medium"/>
              </a:rPr>
              <a:t>Recruitment &amp; comms drive</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78" name="Rectangle 177">
            <a:extLst>
              <a:ext uri="{FF2B5EF4-FFF2-40B4-BE49-F238E27FC236}">
                <a16:creationId xmlns:a16="http://schemas.microsoft.com/office/drawing/2014/main" id="{6819F5E1-E72F-BE0F-0A9B-F55D97613343}"/>
              </a:ext>
            </a:extLst>
          </p:cNvPr>
          <p:cNvSpPr/>
          <p:nvPr/>
        </p:nvSpPr>
        <p:spPr>
          <a:xfrm>
            <a:off x="3219088" y="4589567"/>
            <a:ext cx="1057086" cy="216000"/>
          </a:xfrm>
          <a:prstGeom prst="rect">
            <a:avLst/>
          </a:prstGeom>
          <a:solidFill>
            <a:schemeClr val="accent1"/>
          </a:solidFill>
          <a:ln w="28575"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rPr>
              <a:t>Defining and supporting partnership working</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79" name="Rectangle 178">
            <a:extLst>
              <a:ext uri="{FF2B5EF4-FFF2-40B4-BE49-F238E27FC236}">
                <a16:creationId xmlns:a16="http://schemas.microsoft.com/office/drawing/2014/main" id="{15DE4156-05D1-0D5B-0709-6DEB577F86A4}"/>
              </a:ext>
            </a:extLst>
          </p:cNvPr>
          <p:cNvSpPr/>
          <p:nvPr/>
        </p:nvSpPr>
        <p:spPr>
          <a:xfrm>
            <a:off x="2523497" y="5012478"/>
            <a:ext cx="2342073" cy="108000"/>
          </a:xfrm>
          <a:prstGeom prst="rect">
            <a:avLst/>
          </a:prstGeom>
          <a:solidFill>
            <a:schemeClr val="accent1"/>
          </a:solidFill>
          <a:ln w="28575"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err="1">
                <a:solidFill>
                  <a:schemeClr val="bg1"/>
                </a:solidFill>
                <a:latin typeface="Arial" panose="020B0604020202020204" pitchFamily="34" charset="0"/>
                <a:ea typeface="+mn-ea"/>
                <a:cs typeface="Arial" panose="020B0604020202020204" pitchFamily="34" charset="0"/>
                <a:sym typeface="Helvetica Neue Medium"/>
              </a:rPr>
              <a:t>Optimising</a:t>
            </a:r>
            <a:r>
              <a:rPr lang="en-US" sz="700" b="0">
                <a:solidFill>
                  <a:schemeClr val="bg1"/>
                </a:solidFill>
                <a:latin typeface="Arial" panose="020B0604020202020204" pitchFamily="34" charset="0"/>
                <a:ea typeface="+mn-ea"/>
                <a:cs typeface="Arial" panose="020B0604020202020204" pitchFamily="34" charset="0"/>
                <a:sym typeface="Helvetica Neue Medium"/>
              </a:rPr>
              <a:t> health board digital leadership &amp; governance  </a:t>
            </a:r>
            <a:r>
              <a:rPr kumimoji="0" lang="en-US"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rPr>
              <a:t> </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80" name="Rectangle 179">
            <a:extLst>
              <a:ext uri="{FF2B5EF4-FFF2-40B4-BE49-F238E27FC236}">
                <a16:creationId xmlns:a16="http://schemas.microsoft.com/office/drawing/2014/main" id="{B47BB783-8637-A5E5-7563-E462C5EB8497}"/>
              </a:ext>
            </a:extLst>
          </p:cNvPr>
          <p:cNvSpPr/>
          <p:nvPr/>
        </p:nvSpPr>
        <p:spPr>
          <a:xfrm>
            <a:off x="1255956" y="5008650"/>
            <a:ext cx="1190584" cy="108000"/>
          </a:xfrm>
          <a:prstGeom prst="rect">
            <a:avLst/>
          </a:prstGeom>
          <a:solidFill>
            <a:schemeClr val="accent1"/>
          </a:solidFill>
          <a:ln w="28575"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chemeClr val="bg1"/>
                </a:solidFill>
                <a:latin typeface="Arial" panose="020B0604020202020204" pitchFamily="34" charset="0"/>
                <a:ea typeface="+mn-ea"/>
                <a:cs typeface="Arial" panose="020B0604020202020204" pitchFamily="34" charset="0"/>
                <a:sym typeface="Helvetica Neue Medium"/>
              </a:rPr>
              <a:t>Review of digital governance</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81" name="Rectangle 180">
            <a:extLst>
              <a:ext uri="{FF2B5EF4-FFF2-40B4-BE49-F238E27FC236}">
                <a16:creationId xmlns:a16="http://schemas.microsoft.com/office/drawing/2014/main" id="{9DBE51CB-D937-AF75-14CD-064C83C1ACC8}"/>
              </a:ext>
            </a:extLst>
          </p:cNvPr>
          <p:cNvSpPr/>
          <p:nvPr/>
        </p:nvSpPr>
        <p:spPr>
          <a:xfrm>
            <a:off x="5022468" y="4859638"/>
            <a:ext cx="3972557" cy="216000"/>
          </a:xfrm>
          <a:prstGeom prst="rect">
            <a:avLst/>
          </a:prstGeom>
          <a:solidFill>
            <a:schemeClr val="accent1"/>
          </a:solidFill>
          <a:ln w="28575"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chemeClr val="bg1"/>
                </a:solidFill>
                <a:latin typeface="Arial" panose="020B0604020202020204" pitchFamily="34" charset="0"/>
                <a:ea typeface="+mn-ea"/>
                <a:cs typeface="Arial" panose="020B0604020202020204" pitchFamily="34" charset="0"/>
                <a:sym typeface="Helvetica Neue Medium"/>
              </a:rPr>
              <a:t>Continued financial investment, programme review, and developing a sustainable funding model  </a:t>
            </a:r>
            <a:r>
              <a:rPr kumimoji="0" lang="en-US"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rPr>
              <a:t> </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82" name="Rectangle 181">
            <a:extLst>
              <a:ext uri="{FF2B5EF4-FFF2-40B4-BE49-F238E27FC236}">
                <a16:creationId xmlns:a16="http://schemas.microsoft.com/office/drawing/2014/main" id="{A4412823-38CD-8D8A-344D-3B4DCDFCB2A4}"/>
              </a:ext>
            </a:extLst>
          </p:cNvPr>
          <p:cNvSpPr/>
          <p:nvPr/>
        </p:nvSpPr>
        <p:spPr>
          <a:xfrm>
            <a:off x="4323576" y="4580351"/>
            <a:ext cx="2199863" cy="216000"/>
          </a:xfrm>
          <a:prstGeom prst="rect">
            <a:avLst/>
          </a:prstGeom>
          <a:solidFill>
            <a:schemeClr val="accent1"/>
          </a:solidFill>
          <a:ln w="28575"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chemeClr val="bg1"/>
                </a:solidFill>
                <a:latin typeface="Arial" panose="020B0604020202020204" pitchFamily="34" charset="0"/>
                <a:ea typeface="+mn-ea"/>
                <a:cs typeface="Arial" panose="020B0604020202020204" pitchFamily="34" charset="0"/>
                <a:sym typeface="Helvetica Neue Medium"/>
              </a:rPr>
              <a:t>Developing a process of digital co-ownership across SBU teams</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4" name="TextBox 3">
            <a:extLst>
              <a:ext uri="{FF2B5EF4-FFF2-40B4-BE49-F238E27FC236}">
                <a16:creationId xmlns:a16="http://schemas.microsoft.com/office/drawing/2014/main" id="{C22B85A8-BD43-49AF-79BC-EFAC857497A7}"/>
              </a:ext>
            </a:extLst>
          </p:cNvPr>
          <p:cNvSpPr txBox="1"/>
          <p:nvPr/>
        </p:nvSpPr>
        <p:spPr>
          <a:xfrm>
            <a:off x="7794171" y="110702"/>
            <a:ext cx="1182675" cy="34881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Interdependencies with national partners</a:t>
            </a:r>
          </a:p>
        </p:txBody>
      </p:sp>
      <p:sp>
        <p:nvSpPr>
          <p:cNvPr id="8" name="TextBox 7">
            <a:extLst>
              <a:ext uri="{FF2B5EF4-FFF2-40B4-BE49-F238E27FC236}">
                <a16:creationId xmlns:a16="http://schemas.microsoft.com/office/drawing/2014/main" id="{227D8E34-8475-6A00-14D2-14AF8FB4E094}"/>
              </a:ext>
            </a:extLst>
          </p:cNvPr>
          <p:cNvSpPr txBox="1"/>
          <p:nvPr/>
        </p:nvSpPr>
        <p:spPr>
          <a:xfrm>
            <a:off x="167154" y="454354"/>
            <a:ext cx="1088987" cy="34881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Major</a:t>
            </a:r>
            <a:br>
              <a:rPr kumimoji="0" lang="en-GB" sz="80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br>
            <a:r>
              <a:rPr kumimoji="0" lang="en-GB" sz="80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Milestones</a:t>
            </a:r>
          </a:p>
        </p:txBody>
      </p:sp>
      <p:sp>
        <p:nvSpPr>
          <p:cNvPr id="10" name="TextBox 9">
            <a:extLst>
              <a:ext uri="{FF2B5EF4-FFF2-40B4-BE49-F238E27FC236}">
                <a16:creationId xmlns:a16="http://schemas.microsoft.com/office/drawing/2014/main" id="{6A9A612F-A2E9-0A3C-11CC-FB7C74888565}"/>
              </a:ext>
            </a:extLst>
          </p:cNvPr>
          <p:cNvSpPr txBox="1"/>
          <p:nvPr/>
        </p:nvSpPr>
        <p:spPr>
          <a:xfrm>
            <a:off x="7136987" y="156022"/>
            <a:ext cx="383013"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80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Key</a:t>
            </a:r>
          </a:p>
        </p:txBody>
      </p:sp>
      <p:sp>
        <p:nvSpPr>
          <p:cNvPr id="12" name="Rectangle 11">
            <a:extLst>
              <a:ext uri="{FF2B5EF4-FFF2-40B4-BE49-F238E27FC236}">
                <a16:creationId xmlns:a16="http://schemas.microsoft.com/office/drawing/2014/main" id="{4C059AF4-1F3E-95BE-B18F-A405E737C5B0}"/>
              </a:ext>
            </a:extLst>
          </p:cNvPr>
          <p:cNvSpPr/>
          <p:nvPr/>
        </p:nvSpPr>
        <p:spPr>
          <a:xfrm>
            <a:off x="1244673" y="4577154"/>
            <a:ext cx="1190584" cy="108000"/>
          </a:xfrm>
          <a:prstGeom prst="rect">
            <a:avLst/>
          </a:prstGeom>
          <a:solidFill>
            <a:schemeClr val="accent1"/>
          </a:solidFill>
          <a:ln w="28575"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chemeClr val="bg1"/>
                </a:solidFill>
                <a:latin typeface="Arial" panose="020B0604020202020204" pitchFamily="34" charset="0"/>
                <a:ea typeface="+mn-ea"/>
                <a:cs typeface="Arial" panose="020B0604020202020204" pitchFamily="34" charset="0"/>
                <a:sym typeface="Helvetica Neue Medium"/>
              </a:rPr>
              <a:t>Benefits Analysis</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3" name="Rectangle 12">
            <a:extLst>
              <a:ext uri="{FF2B5EF4-FFF2-40B4-BE49-F238E27FC236}">
                <a16:creationId xmlns:a16="http://schemas.microsoft.com/office/drawing/2014/main" id="{0DE3E843-194C-20C4-51C1-909929B5A953}"/>
              </a:ext>
            </a:extLst>
          </p:cNvPr>
          <p:cNvSpPr/>
          <p:nvPr/>
        </p:nvSpPr>
        <p:spPr>
          <a:xfrm>
            <a:off x="2720101" y="4854759"/>
            <a:ext cx="2240655" cy="108000"/>
          </a:xfrm>
          <a:prstGeom prst="rect">
            <a:avLst/>
          </a:prstGeom>
          <a:solidFill>
            <a:schemeClr val="accent1"/>
          </a:solidFill>
          <a:ln w="28575"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chemeClr val="bg1"/>
                </a:solidFill>
                <a:latin typeface="Arial" panose="020B0604020202020204" pitchFamily="34" charset="0"/>
                <a:ea typeface="+mn-ea"/>
                <a:cs typeface="Arial" panose="020B0604020202020204" pitchFamily="34" charset="0"/>
                <a:sym typeface="Helvetica Neue Medium"/>
              </a:rPr>
              <a:t>Strategic approach to decommissioning legacy services</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4" name="Rectangle 13">
            <a:extLst>
              <a:ext uri="{FF2B5EF4-FFF2-40B4-BE49-F238E27FC236}">
                <a16:creationId xmlns:a16="http://schemas.microsoft.com/office/drawing/2014/main" id="{11DE7500-B4C1-6684-D1A0-944F7806CCD9}"/>
              </a:ext>
            </a:extLst>
          </p:cNvPr>
          <p:cNvSpPr/>
          <p:nvPr/>
        </p:nvSpPr>
        <p:spPr>
          <a:xfrm>
            <a:off x="2704266" y="4589567"/>
            <a:ext cx="482543" cy="216000"/>
          </a:xfrm>
          <a:prstGeom prst="rect">
            <a:avLst/>
          </a:prstGeom>
          <a:solidFill>
            <a:schemeClr val="accent1"/>
          </a:solidFill>
          <a:ln w="28575"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rPr>
              <a:t>Establishing a TDA</a:t>
            </a:r>
            <a:endParaRPr kumimoji="0" lang="en-GB" sz="700" b="0" i="0" u="none" strike="noStrike" cap="none" spc="0" normalizeH="0" baseline="0">
              <a:ln>
                <a:noFill/>
              </a:ln>
              <a:solidFill>
                <a:schemeClr val="bg1"/>
              </a:solidFill>
              <a:effectLst/>
              <a:uFillTx/>
              <a:latin typeface="Arial" panose="020B0604020202020204" pitchFamily="34" charset="0"/>
              <a:ea typeface="+mn-ea"/>
              <a:cs typeface="Arial" panose="020B0604020202020204" pitchFamily="34" charset="0"/>
              <a:sym typeface="Helvetica Neue Medium"/>
            </a:endParaRPr>
          </a:p>
        </p:txBody>
      </p:sp>
      <p:sp>
        <p:nvSpPr>
          <p:cNvPr id="15" name="Rectangle 14">
            <a:extLst>
              <a:ext uri="{FF2B5EF4-FFF2-40B4-BE49-F238E27FC236}">
                <a16:creationId xmlns:a16="http://schemas.microsoft.com/office/drawing/2014/main" id="{580F7E39-97CB-8DC1-334E-ADCDA553CC87}"/>
              </a:ext>
            </a:extLst>
          </p:cNvPr>
          <p:cNvSpPr/>
          <p:nvPr/>
        </p:nvSpPr>
        <p:spPr>
          <a:xfrm>
            <a:off x="6380840" y="1797306"/>
            <a:ext cx="2612036" cy="216000"/>
          </a:xfrm>
          <a:prstGeom prst="rect">
            <a:avLst/>
          </a:prstGeom>
          <a:solidFill>
            <a:srgbClr val="FFE588"/>
          </a:solidFill>
          <a:ln w="28575" cap="flat">
            <a:solidFill>
              <a:srgbClr val="FFE588"/>
            </a:solidFill>
            <a:prstDash val="solid"/>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i="0" u="none" strike="noStrike">
                <a:solidFill>
                  <a:srgbClr val="1F355E"/>
                </a:solidFill>
                <a:effectLst/>
                <a:latin typeface="Arial" panose="020B0604020202020204" pitchFamily="34" charset="0"/>
                <a:ea typeface="+mn-ea"/>
                <a:cs typeface="Arial" panose="020B0604020202020204" pitchFamily="34" charset="0"/>
                <a:sym typeface="Helvetica Neue Medium"/>
              </a:rPr>
              <a:t>IG model to support integrated working</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6" name="Rectangle 15">
            <a:extLst>
              <a:ext uri="{FF2B5EF4-FFF2-40B4-BE49-F238E27FC236}">
                <a16:creationId xmlns:a16="http://schemas.microsoft.com/office/drawing/2014/main" id="{A89BE9F0-54A7-BE64-F08E-C9E08CD5FA60}"/>
              </a:ext>
            </a:extLst>
          </p:cNvPr>
          <p:cNvSpPr/>
          <p:nvPr/>
        </p:nvSpPr>
        <p:spPr>
          <a:xfrm>
            <a:off x="3876281" y="1646116"/>
            <a:ext cx="2454212" cy="108000"/>
          </a:xfrm>
          <a:prstGeom prst="rect">
            <a:avLst/>
          </a:prstGeom>
          <a:solidFill>
            <a:srgbClr val="FFE588"/>
          </a:solidFill>
          <a:ln w="28575" cap="flat">
            <a:solidFill>
              <a:srgbClr val="FFE58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rgbClr val="1F355E"/>
                </a:solidFill>
                <a:latin typeface="Arial" panose="020B0604020202020204" pitchFamily="34" charset="0"/>
                <a:ea typeface="+mn-ea"/>
                <a:cs typeface="Arial" panose="020B0604020202020204" pitchFamily="34" charset="0"/>
                <a:sym typeface="Helvetica Neue Medium"/>
              </a:rPr>
              <a:t>Cloud contract and financial management processes</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7" name="Rectangle 16">
            <a:extLst>
              <a:ext uri="{FF2B5EF4-FFF2-40B4-BE49-F238E27FC236}">
                <a16:creationId xmlns:a16="http://schemas.microsoft.com/office/drawing/2014/main" id="{7C0DB4AE-D51C-56F2-5B0D-164DB7B11FFF}"/>
              </a:ext>
            </a:extLst>
          </p:cNvPr>
          <p:cNvSpPr/>
          <p:nvPr/>
        </p:nvSpPr>
        <p:spPr>
          <a:xfrm>
            <a:off x="2945315" y="2239640"/>
            <a:ext cx="1565900" cy="108000"/>
          </a:xfrm>
          <a:prstGeom prst="rect">
            <a:avLst/>
          </a:prstGeom>
          <a:solidFill>
            <a:schemeClr val="accent1">
              <a:lumMod val="40000"/>
              <a:lumOff val="60000"/>
            </a:schemeClr>
          </a:solidFill>
          <a:ln w="28575" cap="flat">
            <a:solidFill>
              <a:schemeClr val="accent1">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700" b="0">
                <a:solidFill>
                  <a:srgbClr val="1F355E"/>
                </a:solidFill>
                <a:latin typeface="Arial" panose="020B0604020202020204" pitchFamily="34" charset="0"/>
                <a:ea typeface="+mn-ea"/>
                <a:cs typeface="Arial" panose="020B0604020202020204" pitchFamily="34" charset="0"/>
                <a:sym typeface="Helvetica Neue Medium"/>
              </a:rPr>
              <a:t>Procurement models &amp; support</a:t>
            </a:r>
            <a:endParaRPr kumimoji="0" lang="en-GB" sz="7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grpSp>
        <p:nvGrpSpPr>
          <p:cNvPr id="26" name="Group 25">
            <a:extLst>
              <a:ext uri="{FF2B5EF4-FFF2-40B4-BE49-F238E27FC236}">
                <a16:creationId xmlns:a16="http://schemas.microsoft.com/office/drawing/2014/main" id="{CEC18ECE-9F0A-40F9-CA7A-D6B9C760E543}"/>
              </a:ext>
            </a:extLst>
          </p:cNvPr>
          <p:cNvGrpSpPr/>
          <p:nvPr/>
        </p:nvGrpSpPr>
        <p:grpSpPr>
          <a:xfrm>
            <a:off x="-1" y="0"/>
            <a:ext cx="9143998" cy="165595"/>
            <a:chOff x="374266" y="2474302"/>
            <a:chExt cx="13719657" cy="820603"/>
          </a:xfrm>
        </p:grpSpPr>
        <p:sp>
          <p:nvSpPr>
            <p:cNvPr id="19" name="Arrow: Pentagon 18">
              <a:extLst>
                <a:ext uri="{FF2B5EF4-FFF2-40B4-BE49-F238E27FC236}">
                  <a16:creationId xmlns:a16="http://schemas.microsoft.com/office/drawing/2014/main" id="{D1EB48E7-468F-10BD-C057-FAB341594EBA}"/>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Contents</a:t>
              </a:r>
            </a:p>
          </p:txBody>
        </p:sp>
        <p:sp>
          <p:nvSpPr>
            <p:cNvPr id="20" name="Arrow: Chevron 19">
              <a:extLst>
                <a:ext uri="{FF2B5EF4-FFF2-40B4-BE49-F238E27FC236}">
                  <a16:creationId xmlns:a16="http://schemas.microsoft.com/office/drawing/2014/main" id="{1F5A7915-3EE4-A097-981E-0E073E214F64}"/>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Exec Summary</a:t>
              </a:r>
            </a:p>
          </p:txBody>
        </p:sp>
        <p:sp>
          <p:nvSpPr>
            <p:cNvPr id="21" name="Arrow: Chevron 20">
              <a:extLst>
                <a:ext uri="{FF2B5EF4-FFF2-40B4-BE49-F238E27FC236}">
                  <a16:creationId xmlns:a16="http://schemas.microsoft.com/office/drawing/2014/main" id="{23320126-56AB-7DCC-2A76-5F03A4E1829D}"/>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Context</a:t>
              </a:r>
            </a:p>
          </p:txBody>
        </p:sp>
        <p:sp>
          <p:nvSpPr>
            <p:cNvPr id="22" name="Arrow: Chevron 21">
              <a:extLst>
                <a:ext uri="{FF2B5EF4-FFF2-40B4-BE49-F238E27FC236}">
                  <a16:creationId xmlns:a16="http://schemas.microsoft.com/office/drawing/2014/main" id="{879D92D5-CB86-AD83-8922-FDAF312C7187}"/>
                </a:ext>
              </a:extLst>
            </p:cNvPr>
            <p:cNvSpPr/>
            <p:nvPr/>
          </p:nvSpPr>
          <p:spPr>
            <a:xfrm>
              <a:off x="7090464"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Vision</a:t>
              </a:r>
            </a:p>
          </p:txBody>
        </p:sp>
        <p:sp>
          <p:nvSpPr>
            <p:cNvPr id="23" name="Arrow: Chevron 22">
              <a:extLst>
                <a:ext uri="{FF2B5EF4-FFF2-40B4-BE49-F238E27FC236}">
                  <a16:creationId xmlns:a16="http://schemas.microsoft.com/office/drawing/2014/main" id="{2BE45B06-2442-A241-92C8-477EDAD4C325}"/>
                </a:ext>
              </a:extLst>
            </p:cNvPr>
            <p:cNvSpPr/>
            <p:nvPr/>
          </p:nvSpPr>
          <p:spPr>
            <a:xfrm>
              <a:off x="9329198"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The Digital Enablers</a:t>
              </a:r>
            </a:p>
          </p:txBody>
        </p:sp>
        <p:sp>
          <p:nvSpPr>
            <p:cNvPr id="25" name="Arrow: Chevron 24">
              <a:extLst>
                <a:ext uri="{FF2B5EF4-FFF2-40B4-BE49-F238E27FC236}">
                  <a16:creationId xmlns:a16="http://schemas.microsoft.com/office/drawing/2014/main" id="{D6275459-8A25-1402-7EB4-99795B6C7E60}"/>
                </a:ext>
              </a:extLst>
            </p:cNvPr>
            <p:cNvSpPr/>
            <p:nvPr/>
          </p:nvSpPr>
          <p:spPr>
            <a:xfrm>
              <a:off x="11606442" y="2474302"/>
              <a:ext cx="2487481" cy="820603"/>
            </a:xfrm>
            <a:prstGeom prst="chevron">
              <a:avLst/>
            </a:prstGeom>
            <a:solidFill>
              <a:schemeClr val="accent5"/>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p>
          </p:txBody>
        </p:sp>
      </p:grpSp>
    </p:spTree>
    <p:extLst>
      <p:ext uri="{BB962C8B-B14F-4D97-AF65-F5344CB8AC3E}">
        <p14:creationId xmlns:p14="http://schemas.microsoft.com/office/powerpoint/2010/main" val="671935718"/>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A832FF29-7ACF-8E51-F166-6624AC436665}"/>
              </a:ext>
            </a:extLst>
          </p:cNvPr>
          <p:cNvSpPr/>
          <p:nvPr/>
        </p:nvSpPr>
        <p:spPr>
          <a:xfrm>
            <a:off x="151886" y="2008971"/>
            <a:ext cx="2517731" cy="226890"/>
          </a:xfrm>
          <a:prstGeom prst="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5" name="Rectangle 4">
            <a:extLst>
              <a:ext uri="{FF2B5EF4-FFF2-40B4-BE49-F238E27FC236}">
                <a16:creationId xmlns:a16="http://schemas.microsoft.com/office/drawing/2014/main" id="{1A0463AE-3D87-8BB5-1AE0-A236DC7D49AF}"/>
              </a:ext>
            </a:extLst>
          </p:cNvPr>
          <p:cNvSpPr/>
          <p:nvPr/>
        </p:nvSpPr>
        <p:spPr>
          <a:xfrm>
            <a:off x="142875" y="3510339"/>
            <a:ext cx="2520000" cy="880498"/>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algn="l" defTabSz="825500"/>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A CDR is like a big digital storage space where all the system’s health and care information is kept. It collects information from different care settings and puts it all together in one safe, secure and </a:t>
            </a:r>
            <a:r>
              <a:rPr kumimoji="0" lang="en-US" sz="800" b="0" i="0" u="none" strike="noStrike" cap="none" spc="0" normalizeH="0" baseline="0" err="1">
                <a:ln>
                  <a:noFill/>
                </a:ln>
                <a:solidFill>
                  <a:srgbClr val="1F355E"/>
                </a:solidFill>
                <a:effectLst/>
                <a:uFillTx/>
                <a:latin typeface="Arial" panose="020B0604020202020204" pitchFamily="34" charset="0"/>
                <a:ea typeface="+mn-ea"/>
                <a:cs typeface="Arial" panose="020B0604020202020204" pitchFamily="34" charset="0"/>
                <a:sym typeface="Helvetica Neue Medium"/>
              </a:rPr>
              <a:t>organised</a:t>
            </a: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system. Among things, it is where the data </a:t>
            </a:r>
            <a:r>
              <a:rPr lang="en-US" sz="800" b="0">
                <a:solidFill>
                  <a:srgbClr val="1F355E"/>
                </a:solidFill>
                <a:latin typeface="Arial" panose="020B0604020202020204" pitchFamily="34" charset="0"/>
                <a:ea typeface="+mn-ea"/>
                <a:cs typeface="Arial" panose="020B0604020202020204" pitchFamily="34" charset="0"/>
                <a:sym typeface="Helvetica Neue Medium"/>
              </a:rPr>
              <a:t>inputted in the EPR is stored. It helps create a full picture of the health of both individuals and the population.</a:t>
            </a:r>
            <a:endPar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6" name="Rectangle 5">
            <a:extLst>
              <a:ext uri="{FF2B5EF4-FFF2-40B4-BE49-F238E27FC236}">
                <a16:creationId xmlns:a16="http://schemas.microsoft.com/office/drawing/2014/main" id="{79BC312B-9404-FE98-2134-E0D6E334DA89}"/>
              </a:ext>
            </a:extLst>
          </p:cNvPr>
          <p:cNvSpPr/>
          <p:nvPr/>
        </p:nvSpPr>
        <p:spPr>
          <a:xfrm>
            <a:off x="142875" y="2240637"/>
            <a:ext cx="2520000" cy="882000"/>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b="0">
                <a:solidFill>
                  <a:srgbClr val="1F355E"/>
                </a:solidFill>
                <a:latin typeface="Arial" panose="020B0604020202020204" pitchFamily="34" charset="0"/>
                <a:cs typeface="Arial" panose="020B0604020202020204" pitchFamily="34" charset="0"/>
              </a:rPr>
              <a:t>A healthcare EPR is like a digital file that keeps all your health information together in one place, such as your medical history, test results, and medications. It is the digital interface which doctors, nurses and those involved in your care use to seamlessly access your medical information, whilst keeping your information safe and private</a:t>
            </a:r>
            <a:r>
              <a:rPr lang="en-US" sz="800" b="0" i="0">
                <a:solidFill>
                  <a:srgbClr val="1F355E"/>
                </a:solidFill>
                <a:effectLst/>
                <a:latin typeface="Arial" panose="020B0604020202020204" pitchFamily="34" charset="0"/>
                <a:cs typeface="Arial" panose="020B0604020202020204" pitchFamily="34" charset="0"/>
              </a:rPr>
              <a:t>. </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7" name="Rectangle 6">
            <a:extLst>
              <a:ext uri="{FF2B5EF4-FFF2-40B4-BE49-F238E27FC236}">
                <a16:creationId xmlns:a16="http://schemas.microsoft.com/office/drawing/2014/main" id="{DFA5DDD0-C08C-9BE1-70DD-63C7FD4BBA6E}"/>
              </a:ext>
            </a:extLst>
          </p:cNvPr>
          <p:cNvSpPr/>
          <p:nvPr/>
        </p:nvSpPr>
        <p:spPr>
          <a:xfrm>
            <a:off x="3319126" y="895302"/>
            <a:ext cx="2520000" cy="972000"/>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This is the process of making sure all the information recorded across the health system is organised and recorded in the same way. This is done by </a:t>
            </a:r>
            <a:r>
              <a:rPr lang="en-US" sz="800" b="0">
                <a:solidFill>
                  <a:srgbClr val="1F355E"/>
                </a:solidFill>
                <a:latin typeface="Arial" panose="020B0604020202020204" pitchFamily="34" charset="0"/>
                <a:ea typeface="+mn-ea"/>
                <a:cs typeface="Arial" panose="020B0604020202020204" pitchFamily="34" charset="0"/>
                <a:sym typeface="Helvetica Neue Medium"/>
              </a:rPr>
              <a:t>applying ‘data standards’ or a data language so that the data can move more easily between systems and everyone can understand and analyse information more easily to drive improvements in care. </a:t>
            </a:r>
          </a:p>
        </p:txBody>
      </p:sp>
      <p:sp>
        <p:nvSpPr>
          <p:cNvPr id="8" name="Rectangle 7">
            <a:extLst>
              <a:ext uri="{FF2B5EF4-FFF2-40B4-BE49-F238E27FC236}">
                <a16:creationId xmlns:a16="http://schemas.microsoft.com/office/drawing/2014/main" id="{C5E17B5A-687E-08C6-A33A-EBDBAC6C606F}"/>
              </a:ext>
            </a:extLst>
          </p:cNvPr>
          <p:cNvSpPr/>
          <p:nvPr/>
        </p:nvSpPr>
        <p:spPr>
          <a:xfrm>
            <a:off x="142875" y="895302"/>
            <a:ext cx="2520000" cy="972000"/>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Digital tools, applications, or platforms designed to empower patients and facilitate their engagement in their own healthcare, including services such as online appointment scheduling, telemedicine consultations, patient portals for accessing health records, educational resources, remote monitoring devices, and mobile health apps.</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 name="Rectangle 9">
            <a:extLst>
              <a:ext uri="{FF2B5EF4-FFF2-40B4-BE49-F238E27FC236}">
                <a16:creationId xmlns:a16="http://schemas.microsoft.com/office/drawing/2014/main" id="{51A7286B-EBAE-5121-DEB3-E52D9D9C326D}"/>
              </a:ext>
            </a:extLst>
          </p:cNvPr>
          <p:cNvSpPr/>
          <p:nvPr/>
        </p:nvSpPr>
        <p:spPr>
          <a:xfrm>
            <a:off x="3319126" y="3510339"/>
            <a:ext cx="2520000" cy="880498"/>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r>
              <a:rPr lang="en-US" sz="800" b="0" i="0">
                <a:solidFill>
                  <a:srgbClr val="1F355E"/>
                </a:solidFill>
                <a:effectLst/>
                <a:latin typeface="Arial" panose="020B0604020202020204" pitchFamily="34" charset="0"/>
                <a:cs typeface="Arial" panose="020B0604020202020204" pitchFamily="34" charset="0"/>
              </a:rPr>
              <a:t>A rapidly evolving branch of computer science that enables problem-solving, decision-making, language understanding, and pattern recognition.</a:t>
            </a:r>
            <a:r>
              <a:rPr lang="en-US" sz="800" b="0">
                <a:solidFill>
                  <a:srgbClr val="1F355E"/>
                </a:solidFill>
                <a:latin typeface="Arial" panose="020B0604020202020204" pitchFamily="34" charset="0"/>
                <a:cs typeface="Arial" panose="020B0604020202020204" pitchFamily="34" charset="0"/>
              </a:rPr>
              <a:t> AI tools can act as a smart helper that supports clinicians to make better decisions through activities such as </a:t>
            </a:r>
            <a:r>
              <a:rPr lang="en-US" sz="800" b="0" err="1">
                <a:solidFill>
                  <a:srgbClr val="1F355E"/>
                </a:solidFill>
                <a:latin typeface="Arial" panose="020B0604020202020204" pitchFamily="34" charset="0"/>
                <a:cs typeface="Arial" panose="020B0604020202020204" pitchFamily="34" charset="0"/>
              </a:rPr>
              <a:t>analysing</a:t>
            </a:r>
            <a:r>
              <a:rPr lang="en-US" sz="800" b="0">
                <a:solidFill>
                  <a:srgbClr val="1F355E"/>
                </a:solidFill>
                <a:latin typeface="Arial" panose="020B0604020202020204" pitchFamily="34" charset="0"/>
                <a:cs typeface="Arial" panose="020B0604020202020204" pitchFamily="34" charset="0"/>
              </a:rPr>
              <a:t> medical images, predicting diseases and even suggesting treatments. </a:t>
            </a:r>
            <a:endParaRPr lang="en-US" sz="800" b="0">
              <a:solidFill>
                <a:srgbClr val="1F355E"/>
              </a:solidFill>
              <a:latin typeface="Arial" panose="020B0604020202020204" pitchFamily="34" charset="0"/>
              <a:ea typeface="+mn-ea"/>
              <a:cs typeface="Arial" panose="020B0604020202020204" pitchFamily="34" charset="0"/>
              <a:sym typeface="Helvetica Neue Medium"/>
            </a:endParaRPr>
          </a:p>
        </p:txBody>
      </p:sp>
      <p:sp>
        <p:nvSpPr>
          <p:cNvPr id="11" name="Rectangle 10">
            <a:extLst>
              <a:ext uri="{FF2B5EF4-FFF2-40B4-BE49-F238E27FC236}">
                <a16:creationId xmlns:a16="http://schemas.microsoft.com/office/drawing/2014/main" id="{BDD8A182-0FEB-9A68-1F3A-F33F0384DA87}"/>
              </a:ext>
            </a:extLst>
          </p:cNvPr>
          <p:cNvSpPr/>
          <p:nvPr/>
        </p:nvSpPr>
        <p:spPr>
          <a:xfrm>
            <a:off x="6471649" y="2249248"/>
            <a:ext cx="2520000" cy="882000"/>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ea typeface="+mn-ea"/>
                <a:cs typeface="Arial" panose="020B0604020202020204" pitchFamily="34" charset="0"/>
                <a:sym typeface="Helvetica Neue Medium"/>
              </a:rPr>
              <a:t>A system that enables clinicians to access multiple applications or systems with a single set of login credentials that only have to be entered once per session. This makes it much easier than having to sign-in to each system individually saving clinicians time and effort in the process.</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2" name="Rectangle 11">
            <a:extLst>
              <a:ext uri="{FF2B5EF4-FFF2-40B4-BE49-F238E27FC236}">
                <a16:creationId xmlns:a16="http://schemas.microsoft.com/office/drawing/2014/main" id="{8DED261C-D909-8CFA-B78A-31A96D5D5666}"/>
              </a:ext>
            </a:extLst>
          </p:cNvPr>
          <p:cNvSpPr/>
          <p:nvPr/>
        </p:nvSpPr>
        <p:spPr>
          <a:xfrm>
            <a:off x="6471649" y="895302"/>
            <a:ext cx="2520000" cy="972000"/>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ea typeface="+mn-ea"/>
                <a:cs typeface="Arial" panose="020B0604020202020204" pitchFamily="34" charset="0"/>
                <a:sym typeface="Helvetica Neue Medium"/>
              </a:rPr>
              <a:t>Storing health data in the cloud or is like putting your information in a safe and secure digital locker on the internet. It reduces the risk of paper-based reports which can get lost or damaged and improves the security of your data. It can also allow for easier access and scalability over time. </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3" name="Rectangle 12">
            <a:extLst>
              <a:ext uri="{FF2B5EF4-FFF2-40B4-BE49-F238E27FC236}">
                <a16:creationId xmlns:a16="http://schemas.microsoft.com/office/drawing/2014/main" id="{4D1F2358-F532-9A28-85C1-9F48EADE286F}"/>
              </a:ext>
            </a:extLst>
          </p:cNvPr>
          <p:cNvSpPr/>
          <p:nvPr/>
        </p:nvSpPr>
        <p:spPr>
          <a:xfrm>
            <a:off x="6471649" y="3510339"/>
            <a:ext cx="2520000" cy="880498"/>
          </a:xfrm>
          <a:prstGeom prst="rect">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Tools and techniques employed as part of your digital infrastructure to protect computers, systems and data stores from any unauthorised access, cyberattacks/hackers, viruses or data breaches. Cyber security keeps valuable health information safe and ensures onl</a:t>
            </a:r>
            <a:r>
              <a:rPr lang="en-US" sz="800" b="0">
                <a:solidFill>
                  <a:srgbClr val="1F355E"/>
                </a:solidFill>
                <a:latin typeface="Arial" panose="020B0604020202020204" pitchFamily="34" charset="0"/>
                <a:ea typeface="+mn-ea"/>
                <a:cs typeface="Arial" panose="020B0604020202020204" pitchFamily="34" charset="0"/>
                <a:sym typeface="Helvetica Neue Medium"/>
              </a:rPr>
              <a:t>y the right people can access it.</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6" name="Rectangle 15">
            <a:extLst>
              <a:ext uri="{FF2B5EF4-FFF2-40B4-BE49-F238E27FC236}">
                <a16:creationId xmlns:a16="http://schemas.microsoft.com/office/drawing/2014/main" id="{69173B68-4676-6774-4E06-86A16F38B482}"/>
              </a:ext>
            </a:extLst>
          </p:cNvPr>
          <p:cNvSpPr/>
          <p:nvPr/>
        </p:nvSpPr>
        <p:spPr>
          <a:xfrm>
            <a:off x="142875" y="3264108"/>
            <a:ext cx="2520000" cy="246231"/>
          </a:xfrm>
          <a:prstGeom prst="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1050" i="0" u="none" strike="noStrike" cap="none" spc="0" normalizeH="0" baseline="0">
                <a:ln>
                  <a:noFill/>
                </a:ln>
                <a:solidFill>
                  <a:schemeClr val="bg1"/>
                </a:solidFill>
                <a:effectLst/>
                <a:uFillTx/>
                <a:latin typeface="+mn-lt"/>
                <a:ea typeface="+mn-ea"/>
                <a:cs typeface="+mn-cs"/>
                <a:sym typeface="Helvetica Neue Medium"/>
              </a:rPr>
              <a:t>CDR </a:t>
            </a:r>
            <a:r>
              <a:rPr kumimoji="0" lang="en-US" sz="1050" i="1" strike="noStrike" cap="none" spc="0" normalizeH="0" baseline="0">
                <a:ln>
                  <a:noFill/>
                </a:ln>
                <a:solidFill>
                  <a:schemeClr val="bg1"/>
                </a:solidFill>
                <a:effectLst/>
                <a:uFillTx/>
                <a:latin typeface="+mn-lt"/>
                <a:ea typeface="+mn-ea"/>
                <a:cs typeface="+mn-cs"/>
                <a:sym typeface="Helvetica Neue Medium"/>
              </a:rPr>
              <a:t>(Care Data </a:t>
            </a:r>
            <a:r>
              <a:rPr lang="en-US" sz="1050" i="1">
                <a:solidFill>
                  <a:schemeClr val="bg1"/>
                </a:solidFill>
                <a:latin typeface="+mn-lt"/>
                <a:ea typeface="+mn-ea"/>
                <a:cs typeface="+mn-cs"/>
                <a:sym typeface="Helvetica Neue Medium"/>
              </a:rPr>
              <a:t>R</a:t>
            </a:r>
            <a:r>
              <a:rPr kumimoji="0" lang="en-US" sz="1050" i="1" strike="noStrike" cap="none" spc="0" normalizeH="0" baseline="0">
                <a:ln>
                  <a:noFill/>
                </a:ln>
                <a:solidFill>
                  <a:schemeClr val="bg1"/>
                </a:solidFill>
                <a:effectLst/>
                <a:uFillTx/>
                <a:latin typeface="+mn-lt"/>
                <a:ea typeface="+mn-ea"/>
                <a:cs typeface="+mn-cs"/>
                <a:sym typeface="Helvetica Neue Medium"/>
              </a:rPr>
              <a:t>epository</a:t>
            </a:r>
            <a:r>
              <a:rPr kumimoji="0" lang="en-US" sz="1050" i="0" u="none" strike="noStrike" cap="none" spc="0" normalizeH="0" baseline="0">
                <a:ln>
                  <a:noFill/>
                </a:ln>
                <a:solidFill>
                  <a:schemeClr val="bg1"/>
                </a:solidFill>
                <a:effectLst/>
                <a:uFillTx/>
                <a:latin typeface="+mn-lt"/>
                <a:ea typeface="+mn-ea"/>
                <a:cs typeface="+mn-cs"/>
                <a:sym typeface="Helvetica Neue Medium"/>
              </a:rPr>
              <a:t>)</a:t>
            </a:r>
            <a:endParaRPr kumimoji="0" lang="en-GB" sz="1050" i="0" u="none" strike="noStrike" cap="none" spc="0" normalizeH="0" baseline="0">
              <a:ln>
                <a:noFill/>
              </a:ln>
              <a:solidFill>
                <a:schemeClr val="bg1"/>
              </a:solidFill>
              <a:effectLst/>
              <a:uFillTx/>
              <a:latin typeface="+mn-lt"/>
              <a:ea typeface="+mn-ea"/>
              <a:cs typeface="+mn-cs"/>
              <a:sym typeface="Helvetica Neue Medium"/>
            </a:endParaRPr>
          </a:p>
        </p:txBody>
      </p:sp>
      <p:sp>
        <p:nvSpPr>
          <p:cNvPr id="17" name="Rectangle 16">
            <a:extLst>
              <a:ext uri="{FF2B5EF4-FFF2-40B4-BE49-F238E27FC236}">
                <a16:creationId xmlns:a16="http://schemas.microsoft.com/office/drawing/2014/main" id="{6C2F7067-D73D-0AE8-053B-3FFF1F687FCD}"/>
              </a:ext>
            </a:extLst>
          </p:cNvPr>
          <p:cNvSpPr/>
          <p:nvPr/>
        </p:nvSpPr>
        <p:spPr>
          <a:xfrm>
            <a:off x="142875" y="2004232"/>
            <a:ext cx="2520000" cy="246231"/>
          </a:xfrm>
          <a:prstGeom prst="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1050">
                <a:solidFill>
                  <a:schemeClr val="bg1"/>
                </a:solidFill>
                <a:latin typeface="+mn-lt"/>
                <a:ea typeface="+mn-ea"/>
                <a:cs typeface="+mn-cs"/>
                <a:sym typeface="Helvetica Neue Medium"/>
              </a:rPr>
              <a:t>EP</a:t>
            </a:r>
            <a:r>
              <a:rPr kumimoji="0" lang="en-US" sz="1050" i="0" u="none" strike="noStrike" cap="none" spc="0" normalizeH="0" baseline="0">
                <a:ln>
                  <a:noFill/>
                </a:ln>
                <a:solidFill>
                  <a:schemeClr val="bg1"/>
                </a:solidFill>
                <a:effectLst/>
                <a:uFillTx/>
                <a:latin typeface="+mn-lt"/>
                <a:ea typeface="+mn-ea"/>
                <a:cs typeface="+mn-cs"/>
                <a:sym typeface="Helvetica Neue Medium"/>
              </a:rPr>
              <a:t>R </a:t>
            </a:r>
            <a:r>
              <a:rPr kumimoji="0" lang="en-US" sz="1050" i="1" strike="noStrike" cap="none" spc="0" normalizeH="0" baseline="0">
                <a:ln>
                  <a:noFill/>
                </a:ln>
                <a:solidFill>
                  <a:schemeClr val="bg1"/>
                </a:solidFill>
                <a:effectLst/>
                <a:uFillTx/>
                <a:latin typeface="+mn-lt"/>
                <a:ea typeface="+mn-ea"/>
                <a:cs typeface="+mn-cs"/>
                <a:sym typeface="Helvetica Neue Medium"/>
              </a:rPr>
              <a:t>(Electronic Patient Record</a:t>
            </a:r>
            <a:r>
              <a:rPr kumimoji="0" lang="en-US" sz="1050" i="0" u="none" strike="noStrike" cap="none" spc="0" normalizeH="0" baseline="0">
                <a:ln>
                  <a:noFill/>
                </a:ln>
                <a:solidFill>
                  <a:schemeClr val="bg1"/>
                </a:solidFill>
                <a:effectLst/>
                <a:uFillTx/>
                <a:latin typeface="+mn-lt"/>
                <a:ea typeface="+mn-ea"/>
                <a:cs typeface="+mn-cs"/>
                <a:sym typeface="Helvetica Neue Medium"/>
              </a:rPr>
              <a:t>)</a:t>
            </a:r>
            <a:endParaRPr kumimoji="0" lang="en-GB" sz="1050" i="0" u="none" strike="noStrike" cap="none" spc="0" normalizeH="0" baseline="0">
              <a:ln>
                <a:noFill/>
              </a:ln>
              <a:solidFill>
                <a:schemeClr val="bg1"/>
              </a:solidFill>
              <a:effectLst/>
              <a:uFillTx/>
              <a:latin typeface="+mn-lt"/>
              <a:ea typeface="+mn-ea"/>
              <a:cs typeface="+mn-cs"/>
              <a:sym typeface="Helvetica Neue Medium"/>
            </a:endParaRPr>
          </a:p>
        </p:txBody>
      </p:sp>
      <p:sp>
        <p:nvSpPr>
          <p:cNvPr id="18" name="Rectangle 17">
            <a:extLst>
              <a:ext uri="{FF2B5EF4-FFF2-40B4-BE49-F238E27FC236}">
                <a16:creationId xmlns:a16="http://schemas.microsoft.com/office/drawing/2014/main" id="{0B75384F-9758-FD1A-32E7-6848578A12DA}"/>
              </a:ext>
            </a:extLst>
          </p:cNvPr>
          <p:cNvSpPr/>
          <p:nvPr/>
        </p:nvSpPr>
        <p:spPr>
          <a:xfrm>
            <a:off x="3319126" y="649298"/>
            <a:ext cx="2520000" cy="246231"/>
          </a:xfrm>
          <a:prstGeom prst="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1050">
                <a:solidFill>
                  <a:schemeClr val="bg1"/>
                </a:solidFill>
                <a:latin typeface="+mn-lt"/>
                <a:ea typeface="+mn-ea"/>
                <a:cs typeface="+mn-cs"/>
                <a:sym typeface="Helvetica Neue Medium"/>
              </a:rPr>
              <a:t>Data Standardisation </a:t>
            </a:r>
            <a:endParaRPr kumimoji="0" lang="en-GB" sz="1050" i="0" u="none" strike="noStrike" cap="none" spc="0" normalizeH="0" baseline="0">
              <a:ln>
                <a:noFill/>
              </a:ln>
              <a:solidFill>
                <a:schemeClr val="bg1"/>
              </a:solidFill>
              <a:effectLst/>
              <a:uFillTx/>
              <a:latin typeface="+mn-lt"/>
              <a:ea typeface="+mn-ea"/>
              <a:cs typeface="+mn-cs"/>
              <a:sym typeface="Helvetica Neue Medium"/>
            </a:endParaRPr>
          </a:p>
        </p:txBody>
      </p:sp>
      <p:sp>
        <p:nvSpPr>
          <p:cNvPr id="19" name="Rectangle 18">
            <a:extLst>
              <a:ext uri="{FF2B5EF4-FFF2-40B4-BE49-F238E27FC236}">
                <a16:creationId xmlns:a16="http://schemas.microsoft.com/office/drawing/2014/main" id="{3D6C436B-753B-7566-ECA7-709D8DF34089}"/>
              </a:ext>
            </a:extLst>
          </p:cNvPr>
          <p:cNvSpPr/>
          <p:nvPr/>
        </p:nvSpPr>
        <p:spPr>
          <a:xfrm>
            <a:off x="142875" y="649298"/>
            <a:ext cx="2520000" cy="246231"/>
          </a:xfrm>
          <a:prstGeom prst="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1050">
                <a:solidFill>
                  <a:schemeClr val="bg1"/>
                </a:solidFill>
                <a:latin typeface="+mn-lt"/>
                <a:ea typeface="+mn-ea"/>
                <a:cs typeface="+mn-cs"/>
                <a:sym typeface="Helvetica Neue Medium"/>
              </a:rPr>
              <a:t>Patient Facing Services </a:t>
            </a:r>
            <a:endParaRPr kumimoji="0" lang="en-GB" sz="1050" i="0" u="none" strike="noStrike" cap="none" spc="0" normalizeH="0" baseline="0">
              <a:ln>
                <a:noFill/>
              </a:ln>
              <a:solidFill>
                <a:schemeClr val="bg1"/>
              </a:solidFill>
              <a:effectLst/>
              <a:uFillTx/>
              <a:latin typeface="+mn-lt"/>
              <a:ea typeface="+mn-ea"/>
              <a:cs typeface="+mn-cs"/>
              <a:sym typeface="Helvetica Neue Medium"/>
            </a:endParaRPr>
          </a:p>
        </p:txBody>
      </p:sp>
      <p:sp>
        <p:nvSpPr>
          <p:cNvPr id="21" name="Rectangle 20">
            <a:extLst>
              <a:ext uri="{FF2B5EF4-FFF2-40B4-BE49-F238E27FC236}">
                <a16:creationId xmlns:a16="http://schemas.microsoft.com/office/drawing/2014/main" id="{6648572F-4D12-2248-F4F1-77B1E7CC2D9C}"/>
              </a:ext>
            </a:extLst>
          </p:cNvPr>
          <p:cNvSpPr/>
          <p:nvPr/>
        </p:nvSpPr>
        <p:spPr>
          <a:xfrm>
            <a:off x="3319126" y="3264108"/>
            <a:ext cx="2520000" cy="246231"/>
          </a:xfrm>
          <a:prstGeom prst="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1050" i="0" u="none" strike="noStrike" cap="none" spc="0" normalizeH="0" baseline="0">
                <a:ln>
                  <a:noFill/>
                </a:ln>
                <a:solidFill>
                  <a:schemeClr val="bg1"/>
                </a:solidFill>
                <a:effectLst/>
                <a:uFillTx/>
                <a:latin typeface="+mn-lt"/>
                <a:ea typeface="+mn-ea"/>
                <a:cs typeface="+mn-cs"/>
                <a:sym typeface="Helvetica Neue Medium"/>
              </a:rPr>
              <a:t>AI </a:t>
            </a:r>
            <a:r>
              <a:rPr kumimoji="0" lang="en-US" sz="1050" i="1" u="none" strike="noStrike" cap="none" spc="0" normalizeH="0" baseline="0">
                <a:ln>
                  <a:noFill/>
                </a:ln>
                <a:solidFill>
                  <a:schemeClr val="bg1"/>
                </a:solidFill>
                <a:effectLst/>
                <a:uFillTx/>
                <a:latin typeface="+mn-lt"/>
                <a:ea typeface="+mn-ea"/>
                <a:cs typeface="+mn-cs"/>
                <a:sym typeface="Helvetica Neue Medium"/>
              </a:rPr>
              <a:t>(Artificial Intelligence) </a:t>
            </a:r>
            <a:endParaRPr kumimoji="0" lang="en-GB" sz="1050" i="1" u="none" strike="noStrike" cap="none" spc="0" normalizeH="0" baseline="0">
              <a:ln>
                <a:noFill/>
              </a:ln>
              <a:solidFill>
                <a:schemeClr val="bg1"/>
              </a:solidFill>
              <a:effectLst/>
              <a:uFillTx/>
              <a:latin typeface="+mn-lt"/>
              <a:ea typeface="+mn-ea"/>
              <a:cs typeface="+mn-cs"/>
              <a:sym typeface="Helvetica Neue Medium"/>
            </a:endParaRPr>
          </a:p>
        </p:txBody>
      </p:sp>
      <p:sp>
        <p:nvSpPr>
          <p:cNvPr id="22" name="Rectangle 21">
            <a:extLst>
              <a:ext uri="{FF2B5EF4-FFF2-40B4-BE49-F238E27FC236}">
                <a16:creationId xmlns:a16="http://schemas.microsoft.com/office/drawing/2014/main" id="{FC8369F8-6BB3-DDD8-FEB9-5ABCF3FF68B2}"/>
              </a:ext>
            </a:extLst>
          </p:cNvPr>
          <p:cNvSpPr/>
          <p:nvPr/>
        </p:nvSpPr>
        <p:spPr>
          <a:xfrm>
            <a:off x="6471649" y="649298"/>
            <a:ext cx="2520000" cy="246231"/>
          </a:xfrm>
          <a:prstGeom prst="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1050" i="0" u="none" strike="noStrike" cap="none" spc="0" normalizeH="0" baseline="0">
                <a:ln>
                  <a:noFill/>
                </a:ln>
                <a:solidFill>
                  <a:schemeClr val="bg1"/>
                </a:solidFill>
                <a:effectLst/>
                <a:uFillTx/>
                <a:latin typeface="+mn-lt"/>
                <a:ea typeface="+mn-ea"/>
                <a:cs typeface="+mn-cs"/>
                <a:sym typeface="Helvetica Neue Medium"/>
              </a:rPr>
              <a:t>The Cloud / Cloud</a:t>
            </a:r>
            <a:endParaRPr kumimoji="0" lang="en-GB" sz="1050" i="0" u="none" strike="noStrike" cap="none" spc="0" normalizeH="0" baseline="0">
              <a:ln>
                <a:noFill/>
              </a:ln>
              <a:solidFill>
                <a:schemeClr val="bg1"/>
              </a:solidFill>
              <a:effectLst/>
              <a:uFillTx/>
              <a:latin typeface="+mn-lt"/>
              <a:ea typeface="+mn-ea"/>
              <a:cs typeface="+mn-cs"/>
              <a:sym typeface="Helvetica Neue Medium"/>
            </a:endParaRPr>
          </a:p>
        </p:txBody>
      </p:sp>
      <p:sp>
        <p:nvSpPr>
          <p:cNvPr id="23" name="Rectangle 22">
            <a:extLst>
              <a:ext uri="{FF2B5EF4-FFF2-40B4-BE49-F238E27FC236}">
                <a16:creationId xmlns:a16="http://schemas.microsoft.com/office/drawing/2014/main" id="{8380A442-80F2-4492-7B04-F605BEC5E82B}"/>
              </a:ext>
            </a:extLst>
          </p:cNvPr>
          <p:cNvSpPr/>
          <p:nvPr/>
        </p:nvSpPr>
        <p:spPr>
          <a:xfrm>
            <a:off x="6471649" y="2004232"/>
            <a:ext cx="2520000" cy="246231"/>
          </a:xfrm>
          <a:prstGeom prst="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1050">
                <a:solidFill>
                  <a:schemeClr val="bg1"/>
                </a:solidFill>
                <a:latin typeface="+mn-lt"/>
                <a:ea typeface="+mn-ea"/>
                <a:cs typeface="+mn-cs"/>
                <a:sym typeface="Helvetica Neue Medium"/>
              </a:rPr>
              <a:t>Single Sign on Process</a:t>
            </a:r>
            <a:endParaRPr kumimoji="0" lang="en-GB" sz="1050" i="0" u="none" strike="noStrike" cap="none" spc="0" normalizeH="0" baseline="0">
              <a:ln>
                <a:noFill/>
              </a:ln>
              <a:solidFill>
                <a:schemeClr val="bg1"/>
              </a:solidFill>
              <a:effectLst/>
              <a:uFillTx/>
              <a:latin typeface="+mn-lt"/>
              <a:ea typeface="+mn-ea"/>
              <a:cs typeface="+mn-cs"/>
              <a:sym typeface="Helvetica Neue Medium"/>
            </a:endParaRPr>
          </a:p>
        </p:txBody>
      </p:sp>
      <p:sp>
        <p:nvSpPr>
          <p:cNvPr id="24" name="Rectangle 23">
            <a:extLst>
              <a:ext uri="{FF2B5EF4-FFF2-40B4-BE49-F238E27FC236}">
                <a16:creationId xmlns:a16="http://schemas.microsoft.com/office/drawing/2014/main" id="{471F3118-9E5D-1F5E-4634-092E08E7F4DB}"/>
              </a:ext>
            </a:extLst>
          </p:cNvPr>
          <p:cNvSpPr/>
          <p:nvPr/>
        </p:nvSpPr>
        <p:spPr>
          <a:xfrm>
            <a:off x="6471649" y="3264108"/>
            <a:ext cx="2520000" cy="246231"/>
          </a:xfrm>
          <a:prstGeom prst="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1050" i="0" u="none" strike="noStrike" cap="none" spc="0" normalizeH="0" baseline="0">
                <a:ln>
                  <a:noFill/>
                </a:ln>
                <a:solidFill>
                  <a:schemeClr val="bg1"/>
                </a:solidFill>
                <a:effectLst/>
                <a:uFillTx/>
                <a:latin typeface="+mn-lt"/>
                <a:ea typeface="+mn-ea"/>
                <a:cs typeface="+mn-cs"/>
                <a:sym typeface="Helvetica Neue Medium"/>
              </a:rPr>
              <a:t>Cyber Security </a:t>
            </a:r>
            <a:endParaRPr kumimoji="0" lang="en-GB" sz="1050" i="0" u="none" strike="noStrike" cap="none" spc="0" normalizeH="0" baseline="0">
              <a:ln>
                <a:noFill/>
              </a:ln>
              <a:solidFill>
                <a:schemeClr val="bg1"/>
              </a:solidFill>
              <a:effectLst/>
              <a:uFillTx/>
              <a:latin typeface="+mn-lt"/>
              <a:ea typeface="+mn-ea"/>
              <a:cs typeface="+mn-cs"/>
              <a:sym typeface="Helvetica Neue Medium"/>
            </a:endParaRPr>
          </a:p>
        </p:txBody>
      </p:sp>
      <p:grpSp>
        <p:nvGrpSpPr>
          <p:cNvPr id="33" name="Group 32">
            <a:extLst>
              <a:ext uri="{FF2B5EF4-FFF2-40B4-BE49-F238E27FC236}">
                <a16:creationId xmlns:a16="http://schemas.microsoft.com/office/drawing/2014/main" id="{59F0108C-1EC9-A736-B85D-EE61F800BA29}"/>
              </a:ext>
            </a:extLst>
          </p:cNvPr>
          <p:cNvGrpSpPr/>
          <p:nvPr/>
        </p:nvGrpSpPr>
        <p:grpSpPr>
          <a:xfrm>
            <a:off x="-1" y="-5787"/>
            <a:ext cx="9143998" cy="165595"/>
            <a:chOff x="374266" y="2474302"/>
            <a:chExt cx="13719657" cy="820603"/>
          </a:xfrm>
        </p:grpSpPr>
        <p:sp>
          <p:nvSpPr>
            <p:cNvPr id="34" name="Arrow: Pentagon 33">
              <a:extLst>
                <a:ext uri="{FF2B5EF4-FFF2-40B4-BE49-F238E27FC236}">
                  <a16:creationId xmlns:a16="http://schemas.microsoft.com/office/drawing/2014/main" id="{29893FAF-4CC1-1973-C1FB-128637582D31}"/>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35" name="Arrow: Chevron 34">
              <a:extLst>
                <a:ext uri="{FF2B5EF4-FFF2-40B4-BE49-F238E27FC236}">
                  <a16:creationId xmlns:a16="http://schemas.microsoft.com/office/drawing/2014/main" id="{67FB905B-6B0B-3C2C-2F1F-C7AFEB0A20BF}"/>
                </a:ext>
              </a:extLst>
            </p:cNvPr>
            <p:cNvSpPr/>
            <p:nvPr/>
          </p:nvSpPr>
          <p:spPr>
            <a:xfrm>
              <a:off x="2612999" y="2474302"/>
              <a:ext cx="2697137" cy="820603"/>
            </a:xfrm>
            <a:prstGeom prst="chevron">
              <a:avLst/>
            </a:prstGeom>
            <a:solidFill>
              <a:schemeClr val="accent1"/>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36" name="Arrow: Chevron 35">
              <a:extLst>
                <a:ext uri="{FF2B5EF4-FFF2-40B4-BE49-F238E27FC236}">
                  <a16:creationId xmlns:a16="http://schemas.microsoft.com/office/drawing/2014/main" id="{E800FE9F-1D5C-2FEB-45A7-124B535E1080}"/>
                </a:ext>
              </a:extLst>
            </p:cNvPr>
            <p:cNvSpPr/>
            <p:nvPr/>
          </p:nvSpPr>
          <p:spPr>
            <a:xfrm>
              <a:off x="4851732"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37" name="Arrow: Chevron 36">
              <a:extLst>
                <a:ext uri="{FF2B5EF4-FFF2-40B4-BE49-F238E27FC236}">
                  <a16:creationId xmlns:a16="http://schemas.microsoft.com/office/drawing/2014/main" id="{556027C7-AFD6-1136-CECF-B32A6049E07A}"/>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38" name="Arrow: Chevron 37">
              <a:extLst>
                <a:ext uri="{FF2B5EF4-FFF2-40B4-BE49-F238E27FC236}">
                  <a16:creationId xmlns:a16="http://schemas.microsoft.com/office/drawing/2014/main" id="{A3A2EFC4-45BB-21E3-9A2B-E28210DA4EF0}"/>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The Digital Enablers</a:t>
              </a:r>
              <a:endParaRPr lang="en-GB" sz="800" b="0" kern="1200" err="1">
                <a:latin typeface="Arial" panose="020B0604020202020204" pitchFamily="34" charset="0"/>
                <a:cs typeface="Arial" panose="020B0604020202020204" pitchFamily="34" charset="0"/>
              </a:endParaRPr>
            </a:p>
          </p:txBody>
        </p:sp>
        <p:sp>
          <p:nvSpPr>
            <p:cNvPr id="39" name="Arrow: Chevron 38">
              <a:extLst>
                <a:ext uri="{FF2B5EF4-FFF2-40B4-BE49-F238E27FC236}">
                  <a16:creationId xmlns:a16="http://schemas.microsoft.com/office/drawing/2014/main" id="{31C5E96F-0D3C-FAFD-1663-F8B9C49535AC}"/>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endParaRPr lang="en-GB" sz="800" b="0" kern="1200">
                <a:latin typeface="Arial" panose="020B0604020202020204" pitchFamily="34" charset="0"/>
                <a:cs typeface="Arial" panose="020B0604020202020204" pitchFamily="34" charset="0"/>
              </a:endParaRPr>
            </a:p>
          </p:txBody>
        </p:sp>
      </p:grpSp>
      <p:sp>
        <p:nvSpPr>
          <p:cNvPr id="40" name="Rectangle 39">
            <a:extLst>
              <a:ext uri="{FF2B5EF4-FFF2-40B4-BE49-F238E27FC236}">
                <a16:creationId xmlns:a16="http://schemas.microsoft.com/office/drawing/2014/main" id="{C29D9992-1EFC-F05A-AF4A-E183C836F36F}"/>
              </a:ext>
            </a:extLst>
          </p:cNvPr>
          <p:cNvSpPr/>
          <p:nvPr/>
        </p:nvSpPr>
        <p:spPr>
          <a:xfrm>
            <a:off x="3319126" y="2004232"/>
            <a:ext cx="1562976" cy="1125516"/>
          </a:xfrm>
          <a:prstGeom prst="rect">
            <a:avLst/>
          </a:prstGeom>
          <a:solidFill>
            <a:schemeClr val="bg1"/>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Here are a few digital terms it will be useful </a:t>
            </a:r>
            <a:br>
              <a:rPr kumimoji="0" lang="en-GB" sz="105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br>
            <a:r>
              <a:rPr kumimoji="0" lang="en-GB" sz="1050" b="1"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to understand when engaging with the strategy</a:t>
            </a:r>
          </a:p>
        </p:txBody>
      </p:sp>
      <p:pic>
        <p:nvPicPr>
          <p:cNvPr id="45" name="Picture 44">
            <a:extLst>
              <a:ext uri="{FF2B5EF4-FFF2-40B4-BE49-F238E27FC236}">
                <a16:creationId xmlns:a16="http://schemas.microsoft.com/office/drawing/2014/main" id="{071B3981-A697-A8EA-6104-3D7A3922B204}"/>
              </a:ext>
            </a:extLst>
          </p:cNvPr>
          <p:cNvPicPr>
            <a:picLocks noChangeAspect="1"/>
          </p:cNvPicPr>
          <p:nvPr/>
        </p:nvPicPr>
        <p:blipFill>
          <a:blip r:embed="rId2"/>
          <a:stretch>
            <a:fillRect/>
          </a:stretch>
        </p:blipFill>
        <p:spPr>
          <a:xfrm>
            <a:off x="4869877" y="2004233"/>
            <a:ext cx="964976" cy="1125516"/>
          </a:xfrm>
          <a:prstGeom prst="rect">
            <a:avLst/>
          </a:prstGeom>
          <a:ln>
            <a:solidFill>
              <a:schemeClr val="accent1"/>
            </a:solidFill>
          </a:ln>
        </p:spPr>
      </p:pic>
      <p:sp>
        <p:nvSpPr>
          <p:cNvPr id="3" name="Title 1">
            <a:extLst>
              <a:ext uri="{FF2B5EF4-FFF2-40B4-BE49-F238E27FC236}">
                <a16:creationId xmlns:a16="http://schemas.microsoft.com/office/drawing/2014/main" id="{B60981E8-3FA6-E000-545C-3F25721E9D92}"/>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a:solidFill>
                  <a:srgbClr val="1F355E"/>
                </a:solidFill>
                <a:latin typeface="Arial Black" panose="020B0A04020102020204" pitchFamily="34" charset="0"/>
              </a:rPr>
              <a:t>Understanding the Terminology</a:t>
            </a:r>
          </a:p>
        </p:txBody>
      </p:sp>
      <p:sp>
        <p:nvSpPr>
          <p:cNvPr id="2" name="Footer Placeholder 3">
            <a:extLst>
              <a:ext uri="{FF2B5EF4-FFF2-40B4-BE49-F238E27FC236}">
                <a16:creationId xmlns:a16="http://schemas.microsoft.com/office/drawing/2014/main" id="{CCBA772E-21AB-702A-0E4F-2920AF0F8AEA}"/>
              </a:ext>
            </a:extLst>
          </p:cNvPr>
          <p:cNvSpPr>
            <a:spLocks noGrp="1"/>
          </p:cNvSpPr>
          <p:nvPr>
            <p:ph type="ftr" sz="quarter" idx="3"/>
          </p:nvPr>
        </p:nvSpPr>
        <p:spPr>
          <a:xfrm>
            <a:off x="2261839" y="4637068"/>
            <a:ext cx="5039902" cy="332455"/>
          </a:xfrm>
        </p:spPr>
        <p:txBody>
          <a:bodyPr/>
          <a:lstStyle/>
          <a:p>
            <a:r>
              <a:rPr lang="en-GB"/>
              <a:t>Digitally Enabling The One Bay Way</a:t>
            </a:r>
          </a:p>
        </p:txBody>
      </p:sp>
    </p:spTree>
    <p:extLst>
      <p:ext uri="{BB962C8B-B14F-4D97-AF65-F5344CB8AC3E}">
        <p14:creationId xmlns:p14="http://schemas.microsoft.com/office/powerpoint/2010/main" val="3141439706"/>
      </p:ext>
    </p:extLst>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D57563-809C-D63E-8B93-950E23ED320E}"/>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6D0AF1C9-C4CA-1998-A5F9-D320CD55B428}"/>
              </a:ext>
            </a:extLst>
          </p:cNvPr>
          <p:cNvSpPr/>
          <p:nvPr/>
        </p:nvSpPr>
        <p:spPr>
          <a:xfrm>
            <a:off x="-1" y="4523077"/>
            <a:ext cx="9144001" cy="627556"/>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59" name="Rectangle 58">
            <a:extLst>
              <a:ext uri="{FF2B5EF4-FFF2-40B4-BE49-F238E27FC236}">
                <a16:creationId xmlns:a16="http://schemas.microsoft.com/office/drawing/2014/main" id="{96C9FB2E-573E-DEB4-BFFB-238180C3923F}"/>
              </a:ext>
            </a:extLst>
          </p:cNvPr>
          <p:cNvSpPr/>
          <p:nvPr/>
        </p:nvSpPr>
        <p:spPr>
          <a:xfrm>
            <a:off x="-9812" y="1281722"/>
            <a:ext cx="386777" cy="1080000"/>
          </a:xfrm>
          <a:prstGeom prst="rect">
            <a:avLst/>
          </a:prstGeom>
          <a:solidFill>
            <a:srgbClr val="FFE58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vert270"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1050">
                <a:solidFill>
                  <a:srgbClr val="1F355E"/>
                </a:solidFill>
                <a:latin typeface="Arial Black" panose="020B0A04020102020204" pitchFamily="34" charset="0"/>
                <a:ea typeface="+mn-ea"/>
                <a:cs typeface="+mn-cs"/>
                <a:sym typeface="Helvetica Neue Medium"/>
              </a:rPr>
              <a:t>Data &amp; Analytics </a:t>
            </a:r>
            <a:endParaRPr kumimoji="0" lang="en-GB" sz="1050" i="0" u="none" strike="noStrike" cap="none" spc="0" normalizeH="0" baseline="0">
              <a:ln>
                <a:noFill/>
              </a:ln>
              <a:solidFill>
                <a:srgbClr val="1F355E"/>
              </a:solidFill>
              <a:effectLst/>
              <a:uFillTx/>
              <a:latin typeface="Arial Black" panose="020B0A04020102020204" pitchFamily="34" charset="0"/>
              <a:ea typeface="+mn-ea"/>
              <a:cs typeface="+mn-cs"/>
              <a:sym typeface="Helvetica Neue Medium"/>
            </a:endParaRPr>
          </a:p>
        </p:txBody>
      </p:sp>
      <p:sp>
        <p:nvSpPr>
          <p:cNvPr id="60" name="Rectangle 59">
            <a:extLst>
              <a:ext uri="{FF2B5EF4-FFF2-40B4-BE49-F238E27FC236}">
                <a16:creationId xmlns:a16="http://schemas.microsoft.com/office/drawing/2014/main" id="{C2B5E878-5490-BF91-1A33-E6DE5916E9D4}"/>
              </a:ext>
            </a:extLst>
          </p:cNvPr>
          <p:cNvSpPr/>
          <p:nvPr/>
        </p:nvSpPr>
        <p:spPr>
          <a:xfrm>
            <a:off x="-7156" y="3383534"/>
            <a:ext cx="386777" cy="1080000"/>
          </a:xfrm>
          <a:prstGeom prst="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vert270"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1050">
                <a:solidFill>
                  <a:srgbClr val="1F355E"/>
                </a:solidFill>
                <a:latin typeface="Arial Black" panose="020B0A04020102020204" pitchFamily="34" charset="0"/>
                <a:ea typeface="+mn-ea"/>
                <a:cs typeface="+mn-cs"/>
                <a:sym typeface="Helvetica Neue Medium"/>
              </a:rPr>
              <a:t>Technology &amp; Digital  </a:t>
            </a:r>
            <a:endParaRPr kumimoji="0" lang="en-GB" sz="1050" i="0" u="none" strike="noStrike" cap="none" spc="0" normalizeH="0" baseline="0">
              <a:ln>
                <a:noFill/>
              </a:ln>
              <a:solidFill>
                <a:srgbClr val="1F355E"/>
              </a:solidFill>
              <a:effectLst/>
              <a:uFillTx/>
              <a:latin typeface="Arial Black" panose="020B0A04020102020204" pitchFamily="34" charset="0"/>
              <a:ea typeface="+mn-ea"/>
              <a:cs typeface="+mn-cs"/>
              <a:sym typeface="Helvetica Neue Medium"/>
            </a:endParaRPr>
          </a:p>
        </p:txBody>
      </p:sp>
      <p:sp>
        <p:nvSpPr>
          <p:cNvPr id="61" name="Rectangle 60">
            <a:extLst>
              <a:ext uri="{FF2B5EF4-FFF2-40B4-BE49-F238E27FC236}">
                <a16:creationId xmlns:a16="http://schemas.microsoft.com/office/drawing/2014/main" id="{B10C5DC7-9049-61D2-F0BB-B4C0DEE7F743}"/>
              </a:ext>
            </a:extLst>
          </p:cNvPr>
          <p:cNvSpPr/>
          <p:nvPr/>
        </p:nvSpPr>
        <p:spPr>
          <a:xfrm rot="5400000">
            <a:off x="7657267" y="4315807"/>
            <a:ext cx="386777" cy="1271788"/>
          </a:xfrm>
          <a:prstGeom prst="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vert270"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1050">
                <a:solidFill>
                  <a:schemeClr val="bg1"/>
                </a:solidFill>
                <a:latin typeface="Arial Black" panose="020B0A04020102020204" pitchFamily="34" charset="0"/>
                <a:ea typeface="+mn-ea"/>
                <a:cs typeface="+mn-cs"/>
                <a:sym typeface="Helvetica Neue Medium"/>
              </a:rPr>
              <a:t>Organisational Functions  </a:t>
            </a:r>
            <a:endParaRPr kumimoji="0" lang="en-GB" sz="1050" i="0" u="none" strike="noStrike" cap="none" spc="0" normalizeH="0" baseline="0">
              <a:ln>
                <a:noFill/>
              </a:ln>
              <a:solidFill>
                <a:schemeClr val="bg1"/>
              </a:solidFill>
              <a:effectLst/>
              <a:uFillTx/>
              <a:latin typeface="Arial Black" panose="020B0A04020102020204" pitchFamily="34" charset="0"/>
              <a:ea typeface="+mn-ea"/>
              <a:cs typeface="+mn-cs"/>
              <a:sym typeface="Helvetica Neue Medium"/>
            </a:endParaRPr>
          </a:p>
        </p:txBody>
      </p:sp>
      <p:cxnSp>
        <p:nvCxnSpPr>
          <p:cNvPr id="64" name="Straight Connector 63">
            <a:extLst>
              <a:ext uri="{FF2B5EF4-FFF2-40B4-BE49-F238E27FC236}">
                <a16:creationId xmlns:a16="http://schemas.microsoft.com/office/drawing/2014/main" id="{9B3FE14A-4BC7-3C04-4151-B5F632A0B88A}"/>
              </a:ext>
            </a:extLst>
          </p:cNvPr>
          <p:cNvCxnSpPr>
            <a:cxnSpLocks/>
            <a:endCxn id="98" idx="3"/>
          </p:cNvCxnSpPr>
          <p:nvPr/>
        </p:nvCxnSpPr>
        <p:spPr>
          <a:xfrm flipV="1">
            <a:off x="-9812" y="1281719"/>
            <a:ext cx="7284830" cy="1528389"/>
          </a:xfrm>
          <a:prstGeom prst="line">
            <a:avLst/>
          </a:prstGeom>
          <a:noFill/>
          <a:ln w="25400" cap="flat">
            <a:solidFill>
              <a:schemeClr val="bg2">
                <a:lumMod val="75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67" name="Straight Connector 66">
            <a:extLst>
              <a:ext uri="{FF2B5EF4-FFF2-40B4-BE49-F238E27FC236}">
                <a16:creationId xmlns:a16="http://schemas.microsoft.com/office/drawing/2014/main" id="{B2EF9C78-6A7D-7549-B762-1BA090806B5C}"/>
              </a:ext>
            </a:extLst>
          </p:cNvPr>
          <p:cNvCxnSpPr>
            <a:cxnSpLocks/>
          </p:cNvCxnSpPr>
          <p:nvPr/>
        </p:nvCxnSpPr>
        <p:spPr>
          <a:xfrm flipV="1">
            <a:off x="805306" y="1602265"/>
            <a:ext cx="6565444" cy="3541235"/>
          </a:xfrm>
          <a:prstGeom prst="line">
            <a:avLst/>
          </a:prstGeom>
          <a:noFill/>
          <a:ln w="25400" cap="flat">
            <a:solidFill>
              <a:schemeClr val="bg2">
                <a:lumMod val="75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68" name="Straight Connector 67">
            <a:extLst>
              <a:ext uri="{FF2B5EF4-FFF2-40B4-BE49-F238E27FC236}">
                <a16:creationId xmlns:a16="http://schemas.microsoft.com/office/drawing/2014/main" id="{2B1751D0-1C82-8436-2E26-BBD6C1B0E72E}"/>
              </a:ext>
            </a:extLst>
          </p:cNvPr>
          <p:cNvCxnSpPr>
            <a:cxnSpLocks/>
          </p:cNvCxnSpPr>
          <p:nvPr/>
        </p:nvCxnSpPr>
        <p:spPr>
          <a:xfrm flipV="1">
            <a:off x="5997424" y="1923742"/>
            <a:ext cx="1849514" cy="3219758"/>
          </a:xfrm>
          <a:prstGeom prst="line">
            <a:avLst/>
          </a:prstGeom>
          <a:noFill/>
          <a:ln w="25400" cap="flat">
            <a:solidFill>
              <a:schemeClr val="bg2">
                <a:lumMod val="75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86" name="Straight Connector 85">
            <a:extLst>
              <a:ext uri="{FF2B5EF4-FFF2-40B4-BE49-F238E27FC236}">
                <a16:creationId xmlns:a16="http://schemas.microsoft.com/office/drawing/2014/main" id="{5EE3A943-C4C5-BD2B-8554-89AAF65B6223}"/>
              </a:ext>
            </a:extLst>
          </p:cNvPr>
          <p:cNvCxnSpPr>
            <a:cxnSpLocks/>
          </p:cNvCxnSpPr>
          <p:nvPr/>
        </p:nvCxnSpPr>
        <p:spPr>
          <a:xfrm flipV="1">
            <a:off x="-1" y="923850"/>
            <a:ext cx="7426713" cy="47147"/>
          </a:xfrm>
          <a:prstGeom prst="line">
            <a:avLst/>
          </a:prstGeom>
          <a:noFill/>
          <a:ln w="25400" cap="flat">
            <a:solidFill>
              <a:schemeClr val="bg2">
                <a:lumMod val="75000"/>
              </a:schemeClr>
            </a:solidFill>
            <a:prstDash val="solid"/>
            <a:miter lim="400000"/>
          </a:ln>
          <a:effectLst/>
          <a:sp3d/>
        </p:spPr>
        <p:style>
          <a:lnRef idx="0">
            <a:scrgbClr r="0" g="0" b="0"/>
          </a:lnRef>
          <a:fillRef idx="0">
            <a:scrgbClr r="0" g="0" b="0"/>
          </a:fillRef>
          <a:effectRef idx="0">
            <a:scrgbClr r="0" g="0" b="0"/>
          </a:effectRef>
          <a:fontRef idx="none"/>
        </p:style>
      </p:cxnSp>
      <p:sp>
        <p:nvSpPr>
          <p:cNvPr id="90" name="Freeform: Shape 89">
            <a:extLst>
              <a:ext uri="{FF2B5EF4-FFF2-40B4-BE49-F238E27FC236}">
                <a16:creationId xmlns:a16="http://schemas.microsoft.com/office/drawing/2014/main" id="{964839A2-8D70-C76D-4732-6DBA3990FEF4}"/>
              </a:ext>
            </a:extLst>
          </p:cNvPr>
          <p:cNvSpPr/>
          <p:nvPr/>
        </p:nvSpPr>
        <p:spPr>
          <a:xfrm>
            <a:off x="1635512" y="973873"/>
            <a:ext cx="7478751" cy="2921620"/>
          </a:xfrm>
          <a:custGeom>
            <a:avLst/>
            <a:gdLst>
              <a:gd name="connsiteX0" fmla="*/ 0 w 7478751"/>
              <a:gd name="connsiteY0" fmla="*/ 0 h 2921620"/>
              <a:gd name="connsiteX1" fmla="*/ 7478751 w 7478751"/>
              <a:gd name="connsiteY1" fmla="*/ 2921620 h 2921620"/>
            </a:gdLst>
            <a:ahLst/>
            <a:cxnLst>
              <a:cxn ang="0">
                <a:pos x="connsiteX0" y="connsiteY0"/>
              </a:cxn>
              <a:cxn ang="0">
                <a:pos x="connsiteX1" y="connsiteY1"/>
              </a:cxn>
            </a:cxnLst>
            <a:rect l="l" t="t" r="r" b="b"/>
            <a:pathLst>
              <a:path w="7478751" h="2921620">
                <a:moveTo>
                  <a:pt x="0" y="0"/>
                </a:moveTo>
                <a:cubicBezTo>
                  <a:pt x="3567770" y="1326995"/>
                  <a:pt x="7135541" y="2653991"/>
                  <a:pt x="7478751" y="2921620"/>
                </a:cubicBezTo>
              </a:path>
            </a:pathLst>
          </a:cu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00000"/>
              </a:solidFill>
              <a:effectLst/>
              <a:uFillTx/>
            </a:endParaRPr>
          </a:p>
        </p:txBody>
      </p:sp>
      <p:sp>
        <p:nvSpPr>
          <p:cNvPr id="95" name="Arc 94">
            <a:extLst>
              <a:ext uri="{FF2B5EF4-FFF2-40B4-BE49-F238E27FC236}">
                <a16:creationId xmlns:a16="http://schemas.microsoft.com/office/drawing/2014/main" id="{D595466D-D7BE-715D-1346-500D9A10554E}"/>
              </a:ext>
            </a:extLst>
          </p:cNvPr>
          <p:cNvSpPr/>
          <p:nvPr/>
        </p:nvSpPr>
        <p:spPr>
          <a:xfrm rot="10800000">
            <a:off x="4515343" y="-1785819"/>
            <a:ext cx="10594574" cy="4633055"/>
          </a:xfrm>
          <a:prstGeom prst="arc">
            <a:avLst>
              <a:gd name="adj1" fmla="val 17207071"/>
              <a:gd name="adj2" fmla="val 21306021"/>
            </a:avLst>
          </a:prstGeom>
          <a:noFill/>
          <a:ln w="28575" cap="flat">
            <a:solidFill>
              <a:schemeClr val="bg2">
                <a:lumMod val="75000"/>
              </a:schemeClr>
            </a:solidFill>
            <a:prstDash val="dash"/>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00000"/>
              </a:solidFill>
              <a:effectLst/>
              <a:uFillTx/>
            </a:endParaRPr>
          </a:p>
        </p:txBody>
      </p:sp>
      <p:sp>
        <p:nvSpPr>
          <p:cNvPr id="96" name="Arc 95">
            <a:extLst>
              <a:ext uri="{FF2B5EF4-FFF2-40B4-BE49-F238E27FC236}">
                <a16:creationId xmlns:a16="http://schemas.microsoft.com/office/drawing/2014/main" id="{0AE99D45-021F-FC71-75C6-E6A9B91F5CF8}"/>
              </a:ext>
            </a:extLst>
          </p:cNvPr>
          <p:cNvSpPr/>
          <p:nvPr/>
        </p:nvSpPr>
        <p:spPr>
          <a:xfrm rot="11250502">
            <a:off x="1822776" y="-1109283"/>
            <a:ext cx="11038453" cy="5350191"/>
          </a:xfrm>
          <a:prstGeom prst="arc">
            <a:avLst>
              <a:gd name="adj1" fmla="val 13736810"/>
              <a:gd name="adj2" fmla="val 21513943"/>
            </a:avLst>
          </a:prstGeom>
          <a:noFill/>
          <a:ln w="28575" cap="flat">
            <a:solidFill>
              <a:schemeClr val="bg2">
                <a:lumMod val="75000"/>
              </a:schemeClr>
            </a:solidFill>
            <a:prstDash val="dash"/>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00000"/>
              </a:solidFill>
              <a:effectLst/>
              <a:uFillTx/>
            </a:endParaRPr>
          </a:p>
        </p:txBody>
      </p:sp>
      <p:sp>
        <p:nvSpPr>
          <p:cNvPr id="98" name="Flowchart: Delay 97">
            <a:extLst>
              <a:ext uri="{FF2B5EF4-FFF2-40B4-BE49-F238E27FC236}">
                <a16:creationId xmlns:a16="http://schemas.microsoft.com/office/drawing/2014/main" id="{491868B9-961D-8D6F-D5A0-124969BC368A}"/>
              </a:ext>
            </a:extLst>
          </p:cNvPr>
          <p:cNvSpPr/>
          <p:nvPr/>
        </p:nvSpPr>
        <p:spPr>
          <a:xfrm rot="10800000">
            <a:off x="7275018" y="605849"/>
            <a:ext cx="1868981" cy="1351741"/>
          </a:xfrm>
          <a:prstGeom prst="flowChartDelay">
            <a:avLst/>
          </a:prstGeom>
          <a:solidFill>
            <a:schemeClr val="accent6"/>
          </a:solidFill>
          <a:ln w="28575" cap="flat">
            <a:solidFill>
              <a:schemeClr val="bg2">
                <a:lumMod val="75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vert"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i="0" u="none" strike="noStrike" cap="none" spc="0" normalizeH="0" baseline="0">
              <a:ln>
                <a:noFill/>
              </a:ln>
              <a:solidFill>
                <a:schemeClr val="bg1"/>
              </a:solidFill>
              <a:effectLst/>
              <a:uFillTx/>
              <a:latin typeface="+mn-lt"/>
              <a:ea typeface="+mn-ea"/>
              <a:cs typeface="+mn-cs"/>
              <a:sym typeface="Helvetica Neue Medium"/>
            </a:endParaRPr>
          </a:p>
        </p:txBody>
      </p:sp>
      <p:sp>
        <p:nvSpPr>
          <p:cNvPr id="106" name="Rectangle 105">
            <a:extLst>
              <a:ext uri="{FF2B5EF4-FFF2-40B4-BE49-F238E27FC236}">
                <a16:creationId xmlns:a16="http://schemas.microsoft.com/office/drawing/2014/main" id="{08403956-F3C1-4495-37F3-4C2155CDD9B6}"/>
              </a:ext>
            </a:extLst>
          </p:cNvPr>
          <p:cNvSpPr/>
          <p:nvPr/>
        </p:nvSpPr>
        <p:spPr>
          <a:xfrm rot="5400000">
            <a:off x="5787141" y="258227"/>
            <a:ext cx="272737" cy="1080000"/>
          </a:xfrm>
          <a:prstGeom prst="rect">
            <a:avLst/>
          </a:prstGeom>
          <a:solidFill>
            <a:schemeClr val="accent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vert270"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1050">
                <a:solidFill>
                  <a:schemeClr val="bg1"/>
                </a:solidFill>
                <a:latin typeface="Arial Black" panose="020B0A04020102020204" pitchFamily="34" charset="0"/>
                <a:ea typeface="+mn-ea"/>
                <a:cs typeface="+mn-cs"/>
                <a:sym typeface="Helvetica Neue Medium"/>
              </a:rPr>
              <a:t>2027/28</a:t>
            </a:r>
            <a:endParaRPr kumimoji="0" lang="en-GB" sz="1050" i="0" u="none" strike="noStrike" cap="none" spc="0" normalizeH="0" baseline="0">
              <a:ln>
                <a:noFill/>
              </a:ln>
              <a:solidFill>
                <a:schemeClr val="bg1"/>
              </a:solidFill>
              <a:effectLst/>
              <a:uFillTx/>
              <a:latin typeface="Arial Black" panose="020B0A04020102020204" pitchFamily="34" charset="0"/>
              <a:ea typeface="+mn-ea"/>
              <a:cs typeface="+mn-cs"/>
              <a:sym typeface="Helvetica Neue Medium"/>
            </a:endParaRPr>
          </a:p>
        </p:txBody>
      </p:sp>
      <p:sp>
        <p:nvSpPr>
          <p:cNvPr id="107" name="Rectangle 106">
            <a:extLst>
              <a:ext uri="{FF2B5EF4-FFF2-40B4-BE49-F238E27FC236}">
                <a16:creationId xmlns:a16="http://schemas.microsoft.com/office/drawing/2014/main" id="{50F893FA-277F-3F6F-0197-C2AFE704883A}"/>
              </a:ext>
            </a:extLst>
          </p:cNvPr>
          <p:cNvSpPr/>
          <p:nvPr/>
        </p:nvSpPr>
        <p:spPr>
          <a:xfrm rot="5400000">
            <a:off x="1126538" y="277113"/>
            <a:ext cx="272737" cy="1080000"/>
          </a:xfrm>
          <a:prstGeom prst="rect">
            <a:avLst/>
          </a:prstGeom>
          <a:solidFill>
            <a:schemeClr val="accent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vert270"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1050">
                <a:solidFill>
                  <a:schemeClr val="bg1"/>
                </a:solidFill>
                <a:latin typeface="Arial Black" panose="020B0A04020102020204" pitchFamily="34" charset="0"/>
                <a:ea typeface="+mn-ea"/>
                <a:cs typeface="+mn-cs"/>
                <a:sym typeface="Helvetica Neue Medium"/>
              </a:rPr>
              <a:t>2025/26</a:t>
            </a:r>
            <a:endParaRPr kumimoji="0" lang="en-GB" sz="1050" i="0" u="none" strike="noStrike" cap="none" spc="0" normalizeH="0" baseline="0">
              <a:ln>
                <a:noFill/>
              </a:ln>
              <a:solidFill>
                <a:schemeClr val="bg1"/>
              </a:solidFill>
              <a:effectLst/>
              <a:uFillTx/>
              <a:latin typeface="Arial Black" panose="020B0A04020102020204" pitchFamily="34" charset="0"/>
              <a:ea typeface="+mn-ea"/>
              <a:cs typeface="+mn-cs"/>
              <a:sym typeface="Helvetica Neue Medium"/>
            </a:endParaRPr>
          </a:p>
        </p:txBody>
      </p:sp>
      <p:sp>
        <p:nvSpPr>
          <p:cNvPr id="108" name="Rectangle 107">
            <a:extLst>
              <a:ext uri="{FF2B5EF4-FFF2-40B4-BE49-F238E27FC236}">
                <a16:creationId xmlns:a16="http://schemas.microsoft.com/office/drawing/2014/main" id="{69B5F728-9D19-2722-C6CF-915F6079816E}"/>
              </a:ext>
            </a:extLst>
          </p:cNvPr>
          <p:cNvSpPr/>
          <p:nvPr/>
        </p:nvSpPr>
        <p:spPr>
          <a:xfrm rot="5400000">
            <a:off x="3310407" y="273096"/>
            <a:ext cx="272737" cy="1080000"/>
          </a:xfrm>
          <a:prstGeom prst="rect">
            <a:avLst/>
          </a:prstGeom>
          <a:solidFill>
            <a:schemeClr val="accent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vert270"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1050">
                <a:solidFill>
                  <a:schemeClr val="bg1"/>
                </a:solidFill>
                <a:latin typeface="Arial Black" panose="020B0A04020102020204" pitchFamily="34" charset="0"/>
                <a:ea typeface="+mn-ea"/>
                <a:cs typeface="+mn-cs"/>
                <a:sym typeface="Helvetica Neue Medium"/>
              </a:rPr>
              <a:t>2026/27</a:t>
            </a:r>
            <a:endParaRPr kumimoji="0" lang="en-GB" sz="1050" i="0" u="none" strike="noStrike" cap="none" spc="0" normalizeH="0" baseline="0">
              <a:ln>
                <a:noFill/>
              </a:ln>
              <a:solidFill>
                <a:schemeClr val="bg1"/>
              </a:solidFill>
              <a:effectLst/>
              <a:uFillTx/>
              <a:latin typeface="Arial Black" panose="020B0A04020102020204" pitchFamily="34" charset="0"/>
              <a:ea typeface="+mn-ea"/>
              <a:cs typeface="+mn-cs"/>
              <a:sym typeface="Helvetica Neue Medium"/>
            </a:endParaRPr>
          </a:p>
        </p:txBody>
      </p:sp>
      <p:sp>
        <p:nvSpPr>
          <p:cNvPr id="109" name="Rectangle 108">
            <a:extLst>
              <a:ext uri="{FF2B5EF4-FFF2-40B4-BE49-F238E27FC236}">
                <a16:creationId xmlns:a16="http://schemas.microsoft.com/office/drawing/2014/main" id="{4971479E-7939-3DA8-EFB1-19EEC548AFD6}"/>
              </a:ext>
            </a:extLst>
          </p:cNvPr>
          <p:cNvSpPr/>
          <p:nvPr/>
        </p:nvSpPr>
        <p:spPr>
          <a:xfrm rot="5400000">
            <a:off x="4026750" y="4411700"/>
            <a:ext cx="386777" cy="1080000"/>
          </a:xfrm>
          <a:prstGeom prst="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vert270"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1050">
                <a:solidFill>
                  <a:srgbClr val="1F355E"/>
                </a:solidFill>
                <a:latin typeface="Arial Black" panose="020B0A04020102020204" pitchFamily="34" charset="0"/>
                <a:ea typeface="+mn-ea"/>
                <a:cs typeface="+mn-cs"/>
                <a:sym typeface="Helvetica Neue Medium"/>
              </a:rPr>
              <a:t>Workforce &amp; Culture   </a:t>
            </a:r>
            <a:endParaRPr kumimoji="0" lang="en-GB" sz="1050" i="0" u="none" strike="noStrike" cap="none" spc="0" normalizeH="0" baseline="0">
              <a:ln>
                <a:noFill/>
              </a:ln>
              <a:solidFill>
                <a:srgbClr val="1F355E"/>
              </a:solidFill>
              <a:effectLst/>
              <a:uFillTx/>
              <a:latin typeface="Arial Black" panose="020B0A04020102020204" pitchFamily="34" charset="0"/>
              <a:ea typeface="+mn-ea"/>
              <a:cs typeface="+mn-cs"/>
              <a:sym typeface="Helvetica Neue Medium"/>
            </a:endParaRPr>
          </a:p>
        </p:txBody>
      </p:sp>
      <p:sp>
        <p:nvSpPr>
          <p:cNvPr id="114" name="TextBox 113">
            <a:extLst>
              <a:ext uri="{FF2B5EF4-FFF2-40B4-BE49-F238E27FC236}">
                <a16:creationId xmlns:a16="http://schemas.microsoft.com/office/drawing/2014/main" id="{4DC2D37D-C575-2151-71F5-8CDDF8E4ADBC}"/>
              </a:ext>
            </a:extLst>
          </p:cNvPr>
          <p:cNvSpPr txBox="1"/>
          <p:nvPr/>
        </p:nvSpPr>
        <p:spPr>
          <a:xfrm>
            <a:off x="7486674" y="847936"/>
            <a:ext cx="1657326" cy="8412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1600" b="1" i="0" u="none" strike="noStrike" cap="none" spc="0" normalizeH="0" baseline="0">
                <a:ln>
                  <a:noFill/>
                </a:ln>
                <a:solidFill>
                  <a:schemeClr val="bg1"/>
                </a:solidFill>
                <a:effectLst/>
                <a:uFillTx/>
                <a:latin typeface="Arial Black" panose="020B0A04020102020204" pitchFamily="34" charset="0"/>
                <a:sym typeface="Helvetica Neue"/>
              </a:rPr>
              <a:t>Our 3-year Transformation Plan</a:t>
            </a:r>
            <a:endParaRPr kumimoji="0" lang="en-GB" sz="1600" b="1" i="0" u="none" strike="noStrike" cap="none" spc="0" normalizeH="0" baseline="0">
              <a:ln>
                <a:noFill/>
              </a:ln>
              <a:solidFill>
                <a:schemeClr val="bg1"/>
              </a:solidFill>
              <a:effectLst/>
              <a:uFillTx/>
              <a:latin typeface="Arial Black" panose="020B0A04020102020204" pitchFamily="34" charset="0"/>
              <a:sym typeface="Helvetica Neue"/>
            </a:endParaRPr>
          </a:p>
        </p:txBody>
      </p:sp>
      <p:sp>
        <p:nvSpPr>
          <p:cNvPr id="58" name="Rectangle 57">
            <a:extLst>
              <a:ext uri="{FF2B5EF4-FFF2-40B4-BE49-F238E27FC236}">
                <a16:creationId xmlns:a16="http://schemas.microsoft.com/office/drawing/2014/main" id="{865A8828-0392-2FDC-1794-22A6AA302A60}"/>
              </a:ext>
            </a:extLst>
          </p:cNvPr>
          <p:cNvSpPr/>
          <p:nvPr/>
        </p:nvSpPr>
        <p:spPr>
          <a:xfrm>
            <a:off x="3712270" y="2674038"/>
            <a:ext cx="897554" cy="360000"/>
          </a:xfrm>
          <a:prstGeom prst="rect">
            <a:avLst/>
          </a:prstGeom>
          <a:solidFill>
            <a:schemeClr val="accent1">
              <a:lumMod val="20000"/>
              <a:lumOff val="80000"/>
            </a:schemeClr>
          </a:solidFill>
          <a:ln w="28575" cap="flat">
            <a:solidFill>
              <a:schemeClr val="accent1">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Developing EPR Model</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65" name="Rectangle 64">
            <a:extLst>
              <a:ext uri="{FF2B5EF4-FFF2-40B4-BE49-F238E27FC236}">
                <a16:creationId xmlns:a16="http://schemas.microsoft.com/office/drawing/2014/main" id="{40138A98-B04A-724E-9FCD-FD6CA1E28568}"/>
              </a:ext>
            </a:extLst>
          </p:cNvPr>
          <p:cNvSpPr/>
          <p:nvPr/>
        </p:nvSpPr>
        <p:spPr>
          <a:xfrm>
            <a:off x="478520" y="1482679"/>
            <a:ext cx="900000" cy="360000"/>
          </a:xfrm>
          <a:prstGeom prst="rect">
            <a:avLst/>
          </a:prstGeom>
          <a:solidFill>
            <a:srgbClr val="FFF3C5"/>
          </a:solidFill>
          <a:ln w="28575" cap="flat">
            <a:solidFill>
              <a:srgbClr val="FFE58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Business Case for Cloud Strategy</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73" name="Rectangle 72">
            <a:extLst>
              <a:ext uri="{FF2B5EF4-FFF2-40B4-BE49-F238E27FC236}">
                <a16:creationId xmlns:a16="http://schemas.microsoft.com/office/drawing/2014/main" id="{BD268066-FC49-8835-C836-A12FD1DCF626}"/>
              </a:ext>
            </a:extLst>
          </p:cNvPr>
          <p:cNvSpPr/>
          <p:nvPr/>
        </p:nvSpPr>
        <p:spPr>
          <a:xfrm>
            <a:off x="3750477" y="1067362"/>
            <a:ext cx="736438" cy="360000"/>
          </a:xfrm>
          <a:prstGeom prst="rect">
            <a:avLst/>
          </a:prstGeom>
          <a:solidFill>
            <a:srgbClr val="FFF3C5"/>
          </a:solidFill>
          <a:ln w="28575" cap="flat">
            <a:solidFill>
              <a:srgbClr val="FFE58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ea typeface="+mn-ea"/>
                <a:cs typeface="Arial" panose="020B0604020202020204" pitchFamily="34" charset="0"/>
                <a:sym typeface="Helvetica Neue Medium"/>
              </a:rPr>
              <a:t>Procure &amp; pilot cloud storage</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74" name="Rectangle 73">
            <a:extLst>
              <a:ext uri="{FF2B5EF4-FFF2-40B4-BE49-F238E27FC236}">
                <a16:creationId xmlns:a16="http://schemas.microsoft.com/office/drawing/2014/main" id="{A0173EBD-37B6-B716-877C-24D7C847BCA4}"/>
              </a:ext>
            </a:extLst>
          </p:cNvPr>
          <p:cNvSpPr/>
          <p:nvPr/>
        </p:nvSpPr>
        <p:spPr>
          <a:xfrm>
            <a:off x="2268027" y="1020000"/>
            <a:ext cx="990000" cy="435600"/>
          </a:xfrm>
          <a:prstGeom prst="rect">
            <a:avLst/>
          </a:prstGeom>
          <a:solidFill>
            <a:srgbClr val="FFF3C5"/>
          </a:solidFill>
          <a:ln w="28575" cap="flat">
            <a:solidFill>
              <a:srgbClr val="FFE58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cs typeface="Arial" panose="020B0604020202020204" pitchFamily="34" charset="0"/>
              </a:rPr>
              <a:t>R</a:t>
            </a:r>
            <a:r>
              <a:rPr lang="en-US" sz="800" b="0" i="0">
                <a:solidFill>
                  <a:srgbClr val="1F355E"/>
                </a:solidFill>
                <a:effectLst/>
                <a:latin typeface="Arial" panose="020B0604020202020204" pitchFamily="34" charset="0"/>
                <a:cs typeface="Arial" panose="020B0604020202020204" pitchFamily="34" charset="0"/>
              </a:rPr>
              <a:t>eal-time data available through a modern BI platform </a:t>
            </a:r>
            <a:endParaRPr kumimoji="0" lang="en-GB" sz="800" b="0" i="0" u="none" strike="noStrike" cap="none" spc="0" normalizeH="0" baseline="0">
              <a:ln>
                <a:noFill/>
              </a:ln>
              <a:solidFill>
                <a:srgbClr val="1F355E"/>
              </a:solidFill>
              <a:effectLst/>
              <a:highlight>
                <a:srgbClr val="FFFF00"/>
              </a:highlight>
              <a:uFillTx/>
              <a:latin typeface="Arial" panose="020B0604020202020204" pitchFamily="34" charset="0"/>
              <a:ea typeface="+mn-ea"/>
              <a:cs typeface="Arial" panose="020B0604020202020204" pitchFamily="34" charset="0"/>
              <a:sym typeface="Helvetica Neue Medium"/>
            </a:endParaRPr>
          </a:p>
        </p:txBody>
      </p:sp>
      <p:sp>
        <p:nvSpPr>
          <p:cNvPr id="75" name="Rectangle 74">
            <a:extLst>
              <a:ext uri="{FF2B5EF4-FFF2-40B4-BE49-F238E27FC236}">
                <a16:creationId xmlns:a16="http://schemas.microsoft.com/office/drawing/2014/main" id="{9FB7856C-F721-9629-1DFC-125425C8C13B}"/>
              </a:ext>
            </a:extLst>
          </p:cNvPr>
          <p:cNvSpPr/>
          <p:nvPr/>
        </p:nvSpPr>
        <p:spPr>
          <a:xfrm>
            <a:off x="4590278" y="973689"/>
            <a:ext cx="900000" cy="360000"/>
          </a:xfrm>
          <a:prstGeom prst="rect">
            <a:avLst/>
          </a:prstGeom>
          <a:solidFill>
            <a:srgbClr val="FFF3C5"/>
          </a:solidFill>
          <a:ln w="28575" cap="flat">
            <a:solidFill>
              <a:srgbClr val="FFE58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i="0" u="none" strike="noStrike">
                <a:solidFill>
                  <a:srgbClr val="1F355E"/>
                </a:solidFill>
                <a:effectLst/>
                <a:latin typeface="Arial" panose="020B0604020202020204" pitchFamily="34" charset="0"/>
                <a:ea typeface="+mn-ea"/>
                <a:cs typeface="Arial" panose="020B0604020202020204" pitchFamily="34" charset="0"/>
                <a:sym typeface="Helvetica Neue Medium"/>
              </a:rPr>
              <a:t>Managing patient cohorts with holistic data </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83" name="Rectangle 82">
            <a:extLst>
              <a:ext uri="{FF2B5EF4-FFF2-40B4-BE49-F238E27FC236}">
                <a16:creationId xmlns:a16="http://schemas.microsoft.com/office/drawing/2014/main" id="{6CE22C87-54F0-3220-12AB-789841D3346F}"/>
              </a:ext>
            </a:extLst>
          </p:cNvPr>
          <p:cNvSpPr/>
          <p:nvPr/>
        </p:nvSpPr>
        <p:spPr>
          <a:xfrm>
            <a:off x="1492090" y="1891488"/>
            <a:ext cx="900000" cy="367809"/>
          </a:xfrm>
          <a:prstGeom prst="rect">
            <a:avLst/>
          </a:prstGeom>
          <a:solidFill>
            <a:srgbClr val="FFF3C5"/>
          </a:solidFill>
          <a:ln w="28575" cap="flat">
            <a:solidFill>
              <a:srgbClr val="FFE588"/>
            </a:solidFill>
            <a:prstDash val="solid"/>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ea typeface="+mn-ea"/>
                <a:cs typeface="Arial" panose="020B0604020202020204" pitchFamily="34" charset="0"/>
                <a:sym typeface="Helvetica Neue Medium"/>
              </a:rPr>
              <a:t>Data assessment and mapping</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84" name="Rectangle 83">
            <a:extLst>
              <a:ext uri="{FF2B5EF4-FFF2-40B4-BE49-F238E27FC236}">
                <a16:creationId xmlns:a16="http://schemas.microsoft.com/office/drawing/2014/main" id="{3A4DCC2A-4A09-08C3-75CF-C5064B29926B}"/>
              </a:ext>
            </a:extLst>
          </p:cNvPr>
          <p:cNvSpPr/>
          <p:nvPr/>
        </p:nvSpPr>
        <p:spPr>
          <a:xfrm>
            <a:off x="1067444" y="1051807"/>
            <a:ext cx="900000" cy="360000"/>
          </a:xfrm>
          <a:prstGeom prst="rect">
            <a:avLst/>
          </a:prstGeom>
          <a:solidFill>
            <a:srgbClr val="FFF3C5"/>
          </a:solidFill>
          <a:ln w="28575" cap="flat">
            <a:solidFill>
              <a:srgbClr val="FFE58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Planning and scoping of CDR</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85" name="Rectangle 84">
            <a:extLst>
              <a:ext uri="{FF2B5EF4-FFF2-40B4-BE49-F238E27FC236}">
                <a16:creationId xmlns:a16="http://schemas.microsoft.com/office/drawing/2014/main" id="{C824836E-AEB7-7ACB-2740-8F4EA836CBE2}"/>
              </a:ext>
            </a:extLst>
          </p:cNvPr>
          <p:cNvSpPr/>
          <p:nvPr/>
        </p:nvSpPr>
        <p:spPr>
          <a:xfrm>
            <a:off x="4557787" y="1433928"/>
            <a:ext cx="900000" cy="360000"/>
          </a:xfrm>
          <a:prstGeom prst="rect">
            <a:avLst/>
          </a:prstGeom>
          <a:solidFill>
            <a:srgbClr val="FFF3C5"/>
          </a:solidFill>
          <a:ln w="28575" cap="flat">
            <a:solidFill>
              <a:srgbClr val="FFE58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Development of CDR infrastructure</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87" name="Rectangle 86">
            <a:extLst>
              <a:ext uri="{FF2B5EF4-FFF2-40B4-BE49-F238E27FC236}">
                <a16:creationId xmlns:a16="http://schemas.microsoft.com/office/drawing/2014/main" id="{85E50DC3-32D4-5E75-FEA9-65BE398D027A}"/>
              </a:ext>
            </a:extLst>
          </p:cNvPr>
          <p:cNvSpPr/>
          <p:nvPr/>
        </p:nvSpPr>
        <p:spPr>
          <a:xfrm>
            <a:off x="6423649" y="965882"/>
            <a:ext cx="818182" cy="360000"/>
          </a:xfrm>
          <a:prstGeom prst="rect">
            <a:avLst/>
          </a:prstGeom>
          <a:solidFill>
            <a:srgbClr val="FFF3C5"/>
          </a:solidFill>
          <a:ln w="28575" cap="flat">
            <a:solidFill>
              <a:srgbClr val="FFE58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chemeClr val="tx1"/>
                </a:solidFill>
                <a:effectLst/>
                <a:uFillTx/>
                <a:latin typeface="+mn-lt"/>
                <a:ea typeface="+mn-ea"/>
                <a:cs typeface="+mn-cs"/>
                <a:sym typeface="Helvetica Neue Medium"/>
              </a:rPr>
              <a:t>Migration of data to CDR</a:t>
            </a:r>
            <a:endParaRPr kumimoji="0" lang="en-GB" sz="800" b="0" i="0" u="none" strike="noStrike" cap="none" spc="0" normalizeH="0" baseline="0">
              <a:ln>
                <a:noFill/>
              </a:ln>
              <a:solidFill>
                <a:schemeClr val="tx1"/>
              </a:solidFill>
              <a:effectLst/>
              <a:uFillTx/>
              <a:latin typeface="+mn-lt"/>
              <a:ea typeface="+mn-ea"/>
              <a:cs typeface="+mn-cs"/>
              <a:sym typeface="Helvetica Neue Medium"/>
            </a:endParaRPr>
          </a:p>
        </p:txBody>
      </p:sp>
      <p:sp>
        <p:nvSpPr>
          <p:cNvPr id="88" name="Rectangle 87">
            <a:extLst>
              <a:ext uri="{FF2B5EF4-FFF2-40B4-BE49-F238E27FC236}">
                <a16:creationId xmlns:a16="http://schemas.microsoft.com/office/drawing/2014/main" id="{0B9CA5BE-429A-DF75-9680-4BEA819EE5B3}"/>
              </a:ext>
            </a:extLst>
          </p:cNvPr>
          <p:cNvSpPr/>
          <p:nvPr/>
        </p:nvSpPr>
        <p:spPr>
          <a:xfrm>
            <a:off x="5705404" y="1031116"/>
            <a:ext cx="818182" cy="360000"/>
          </a:xfrm>
          <a:prstGeom prst="rect">
            <a:avLst/>
          </a:prstGeom>
          <a:solidFill>
            <a:srgbClr val="FFF3C5"/>
          </a:solidFill>
          <a:ln w="28575" cap="flat">
            <a:solidFill>
              <a:srgbClr val="FFE588"/>
            </a:solidFill>
            <a:prstDash val="solid"/>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ea typeface="+mn-ea"/>
                <a:cs typeface="Arial" panose="020B0604020202020204" pitchFamily="34" charset="0"/>
                <a:sym typeface="Helvetica Neue Medium"/>
              </a:rPr>
              <a:t>Adopting consistent data standards</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89" name="Rectangle 88">
            <a:extLst>
              <a:ext uri="{FF2B5EF4-FFF2-40B4-BE49-F238E27FC236}">
                <a16:creationId xmlns:a16="http://schemas.microsoft.com/office/drawing/2014/main" id="{668D52D0-611E-9C05-DD5C-390E5F10BD10}"/>
              </a:ext>
            </a:extLst>
          </p:cNvPr>
          <p:cNvSpPr/>
          <p:nvPr/>
        </p:nvSpPr>
        <p:spPr>
          <a:xfrm>
            <a:off x="2517138" y="2239792"/>
            <a:ext cx="1054706" cy="475247"/>
          </a:xfrm>
          <a:prstGeom prst="rect">
            <a:avLst/>
          </a:prstGeom>
          <a:solidFill>
            <a:schemeClr val="accent1">
              <a:lumMod val="20000"/>
              <a:lumOff val="80000"/>
            </a:schemeClr>
          </a:solidFill>
          <a:ln w="28575" cap="flat">
            <a:solidFill>
              <a:schemeClr val="accent1">
                <a:lumMod val="40000"/>
                <a:lumOff val="60000"/>
              </a:schemeClr>
            </a:solidFill>
            <a:prstDash val="solid"/>
            <a:miter lim="400000"/>
            <a:extLst>
              <a:ext uri="{C807C97D-BFC1-408E-A445-0C87EB9F89A2}">
                <ask:lineSketchStyleProps xmlns:ask="http://schemas.microsoft.com/office/drawing/2018/sketchyshapes">
                  <ask:type>
                    <ask:lineSketchNone/>
                  </ask:type>
                </ask:lineSketchStyleProps>
              </a:ext>
            </a:extLst>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Implementing interim clinical system for MH&amp;LD/Community</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91" name="Rectangle 90">
            <a:extLst>
              <a:ext uri="{FF2B5EF4-FFF2-40B4-BE49-F238E27FC236}">
                <a16:creationId xmlns:a16="http://schemas.microsoft.com/office/drawing/2014/main" id="{DAA32C2B-C937-F935-0149-F16381AF54D4}"/>
              </a:ext>
            </a:extLst>
          </p:cNvPr>
          <p:cNvSpPr/>
          <p:nvPr/>
        </p:nvSpPr>
        <p:spPr>
          <a:xfrm>
            <a:off x="4681706" y="2241789"/>
            <a:ext cx="1076194" cy="360000"/>
          </a:xfrm>
          <a:prstGeom prst="rect">
            <a:avLst/>
          </a:prstGeom>
          <a:solidFill>
            <a:schemeClr val="accent1">
              <a:lumMod val="20000"/>
              <a:lumOff val="80000"/>
            </a:schemeClr>
          </a:solidFill>
          <a:ln w="28575" cap="flat">
            <a:solidFill>
              <a:schemeClr val="accent1">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i="0" u="none" strike="noStrike">
                <a:solidFill>
                  <a:srgbClr val="1F355E"/>
                </a:solidFill>
                <a:effectLst/>
                <a:latin typeface="Arial" panose="020B0604020202020204" pitchFamily="34" charset="0"/>
                <a:ea typeface="+mn-ea"/>
                <a:cs typeface="Arial" panose="020B0604020202020204" pitchFamily="34" charset="0"/>
                <a:sym typeface="Helvetica Neue Medium"/>
              </a:rPr>
              <a:t>SBPP </a:t>
            </a:r>
            <a:r>
              <a:rPr lang="en-US" sz="800" b="0" i="0" u="none" strike="noStrike" err="1">
                <a:solidFill>
                  <a:srgbClr val="1F355E"/>
                </a:solidFill>
                <a:effectLst/>
                <a:latin typeface="Arial" panose="020B0604020202020204" pitchFamily="34" charset="0"/>
                <a:ea typeface="+mn-ea"/>
                <a:cs typeface="Arial" panose="020B0604020202020204" pitchFamily="34" charset="0"/>
                <a:sym typeface="Helvetica Neue Medium"/>
              </a:rPr>
              <a:t>reprocurement</a:t>
            </a:r>
            <a:r>
              <a:rPr lang="en-US" sz="800" b="0" i="0" u="none" strike="noStrike">
                <a:solidFill>
                  <a:srgbClr val="1F355E"/>
                </a:solidFill>
                <a:effectLst/>
                <a:latin typeface="Arial" panose="020B0604020202020204" pitchFamily="34" charset="0"/>
                <a:ea typeface="+mn-ea"/>
                <a:cs typeface="Arial" panose="020B0604020202020204" pitchFamily="34" charset="0"/>
                <a:sym typeface="Helvetica Neue Medium"/>
              </a:rPr>
              <a:t> and ex</a:t>
            </a:r>
            <a:r>
              <a:rPr lang="en-US" sz="800" b="0">
                <a:solidFill>
                  <a:srgbClr val="1F355E"/>
                </a:solidFill>
                <a:latin typeface="Arial" panose="020B0604020202020204" pitchFamily="34" charset="0"/>
                <a:ea typeface="+mn-ea"/>
                <a:cs typeface="Arial" panose="020B0604020202020204" pitchFamily="34" charset="0"/>
                <a:sym typeface="Helvetica Neue Medium"/>
              </a:rPr>
              <a:t>panded functionality</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92" name="Rectangle 91">
            <a:extLst>
              <a:ext uri="{FF2B5EF4-FFF2-40B4-BE49-F238E27FC236}">
                <a16:creationId xmlns:a16="http://schemas.microsoft.com/office/drawing/2014/main" id="{55817045-933C-2DD8-EED8-D3F652D39D8D}"/>
              </a:ext>
            </a:extLst>
          </p:cNvPr>
          <p:cNvSpPr/>
          <p:nvPr/>
        </p:nvSpPr>
        <p:spPr>
          <a:xfrm>
            <a:off x="748765" y="3739780"/>
            <a:ext cx="1080000" cy="587122"/>
          </a:xfrm>
          <a:prstGeom prst="rect">
            <a:avLst/>
          </a:prstGeom>
          <a:solidFill>
            <a:schemeClr val="accent1">
              <a:lumMod val="20000"/>
              <a:lumOff val="80000"/>
            </a:schemeClr>
          </a:solidFill>
          <a:ln w="28575" cap="flat">
            <a:solidFill>
              <a:schemeClr val="accent1">
                <a:lumMod val="40000"/>
                <a:lumOff val="60000"/>
              </a:schemeClr>
            </a:solidFill>
            <a:miter lim="400000"/>
            <a:extLst>
              <a:ext uri="{C807C97D-BFC1-408E-A445-0C87EB9F89A2}">
                <ask:lineSketchStyleProps xmlns:ask="http://schemas.microsoft.com/office/drawing/2018/sketchyshapes">
                  <ask:type>
                    <ask:lineSketchNone/>
                  </ask:type>
                </ask:lineSketchStyleProps>
              </a:ext>
            </a:extLst>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err="1">
                <a:ln>
                  <a:noFill/>
                </a:ln>
                <a:solidFill>
                  <a:srgbClr val="1F355E"/>
                </a:solidFill>
                <a:effectLst/>
                <a:uFillTx/>
                <a:latin typeface="Arial" panose="020B0604020202020204" pitchFamily="34" charset="0"/>
                <a:ea typeface="+mn-ea"/>
                <a:cs typeface="Arial" panose="020B0604020202020204" pitchFamily="34" charset="0"/>
                <a:sym typeface="Helvetica Neue Medium"/>
              </a:rPr>
              <a:t>Optimisation</a:t>
            </a: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of </a:t>
            </a:r>
            <a:r>
              <a:rPr kumimoji="0" lang="en-US" sz="800" b="0" i="0" u="none" strike="noStrike" cap="none" spc="0" normalizeH="0" baseline="0" err="1">
                <a:ln>
                  <a:noFill/>
                </a:ln>
                <a:solidFill>
                  <a:srgbClr val="1F355E"/>
                </a:solidFill>
                <a:effectLst/>
                <a:uFillTx/>
                <a:latin typeface="Arial" panose="020B0604020202020204" pitchFamily="34" charset="0"/>
                <a:ea typeface="+mn-ea"/>
                <a:cs typeface="Arial" panose="020B0604020202020204" pitchFamily="34" charset="0"/>
                <a:sym typeface="Helvetica Neue Medium"/>
              </a:rPr>
              <a:t>organisational</a:t>
            </a: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user hardware </a:t>
            </a:r>
            <a:r>
              <a:rPr kumimoji="0" lang="en-US" sz="800" b="0" i="0" u="none" strike="noStrike" cap="none" spc="0" normalizeH="0" baseline="0" err="1">
                <a:ln>
                  <a:noFill/>
                </a:ln>
                <a:solidFill>
                  <a:srgbClr val="1F355E"/>
                </a:solidFill>
                <a:effectLst/>
                <a:uFillTx/>
                <a:latin typeface="Arial" panose="020B0604020202020204" pitchFamily="34" charset="0"/>
                <a:ea typeface="+mn-ea"/>
                <a:cs typeface="Arial" panose="020B0604020202020204" pitchFamily="34" charset="0"/>
                <a:sym typeface="Helvetica Neue Medium"/>
              </a:rPr>
              <a:t>eg</a:t>
            </a: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a:t>
            </a:r>
            <a:r>
              <a:rPr kumimoji="0" lang="en-US" sz="800" b="0" i="0" u="none" strike="noStrike" cap="none" spc="0" normalizeH="0" baseline="0" err="1">
                <a:ln>
                  <a:noFill/>
                </a:ln>
                <a:solidFill>
                  <a:srgbClr val="1F355E"/>
                </a:solidFill>
                <a:effectLst/>
                <a:uFillTx/>
                <a:latin typeface="Arial" panose="020B0604020202020204" pitchFamily="34" charset="0"/>
                <a:ea typeface="+mn-ea"/>
                <a:cs typeface="Arial" panose="020B0604020202020204" pitchFamily="34" charset="0"/>
                <a:sym typeface="Helvetica Neue Medium"/>
              </a:rPr>
              <a:t>wifi</a:t>
            </a:r>
            <a:r>
              <a:rPr lang="en-US" sz="800" b="0">
                <a:solidFill>
                  <a:srgbClr val="1F355E"/>
                </a:solidFill>
                <a:latin typeface="Arial" panose="020B0604020202020204" pitchFamily="34" charset="0"/>
                <a:ea typeface="+mn-ea"/>
                <a:cs typeface="Arial" panose="020B0604020202020204" pitchFamily="34" charset="0"/>
                <a:sym typeface="Helvetica Neue Medium"/>
              </a:rPr>
              <a:t>, </a:t>
            </a: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computers, devices</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93" name="Rectangle 92">
            <a:extLst>
              <a:ext uri="{FF2B5EF4-FFF2-40B4-BE49-F238E27FC236}">
                <a16:creationId xmlns:a16="http://schemas.microsoft.com/office/drawing/2014/main" id="{6EA3D314-0093-7ECF-863C-55DD1D2498BD}"/>
              </a:ext>
            </a:extLst>
          </p:cNvPr>
          <p:cNvSpPr/>
          <p:nvPr/>
        </p:nvSpPr>
        <p:spPr>
          <a:xfrm>
            <a:off x="3703082" y="1991434"/>
            <a:ext cx="900000" cy="533747"/>
          </a:xfrm>
          <a:prstGeom prst="rect">
            <a:avLst/>
          </a:prstGeom>
          <a:solidFill>
            <a:schemeClr val="accent1">
              <a:lumMod val="20000"/>
              <a:lumOff val="80000"/>
            </a:schemeClr>
          </a:solidFill>
          <a:ln w="28575" cap="flat">
            <a:solidFill>
              <a:schemeClr val="accent1">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ea typeface="+mn-ea"/>
                <a:cs typeface="Arial" panose="020B0604020202020204" pitchFamily="34" charset="0"/>
                <a:sym typeface="Helvetica Neue Medium"/>
              </a:rPr>
              <a:t>Implementation of identity management solution</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94" name="Rectangle 93">
            <a:extLst>
              <a:ext uri="{FF2B5EF4-FFF2-40B4-BE49-F238E27FC236}">
                <a16:creationId xmlns:a16="http://schemas.microsoft.com/office/drawing/2014/main" id="{D7B8BD6B-0844-48FC-F786-3B47C03A9A48}"/>
              </a:ext>
            </a:extLst>
          </p:cNvPr>
          <p:cNvSpPr/>
          <p:nvPr/>
        </p:nvSpPr>
        <p:spPr>
          <a:xfrm>
            <a:off x="6341831" y="2929694"/>
            <a:ext cx="900000" cy="360000"/>
          </a:xfrm>
          <a:prstGeom prst="rect">
            <a:avLst/>
          </a:prstGeom>
          <a:solidFill>
            <a:schemeClr val="accent6">
              <a:lumMod val="20000"/>
              <a:lumOff val="80000"/>
            </a:schemeClr>
          </a:solidFill>
          <a:ln w="28575" cap="flat">
            <a:solidFill>
              <a:schemeClr val="accent6">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Pilot clinical digital champions </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97" name="Rectangle 96">
            <a:extLst>
              <a:ext uri="{FF2B5EF4-FFF2-40B4-BE49-F238E27FC236}">
                <a16:creationId xmlns:a16="http://schemas.microsoft.com/office/drawing/2014/main" id="{601E39E3-6A0D-7D28-30B1-1CAFAEE3F9FA}"/>
              </a:ext>
            </a:extLst>
          </p:cNvPr>
          <p:cNvSpPr/>
          <p:nvPr/>
        </p:nvSpPr>
        <p:spPr>
          <a:xfrm>
            <a:off x="5410205" y="3385718"/>
            <a:ext cx="1227902" cy="557985"/>
          </a:xfrm>
          <a:prstGeom prst="rect">
            <a:avLst/>
          </a:prstGeom>
          <a:solidFill>
            <a:schemeClr val="accent6">
              <a:lumMod val="20000"/>
              <a:lumOff val="80000"/>
            </a:schemeClr>
          </a:solidFill>
          <a:ln w="28575" cap="flat">
            <a:solidFill>
              <a:schemeClr val="accent6">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ea typeface="+mn-ea"/>
                <a:cs typeface="Arial" panose="020B0604020202020204" pitchFamily="34" charset="0"/>
                <a:sym typeface="Helvetica Neue Medium"/>
              </a:rPr>
              <a:t>Development and roll out of universal digital training approach for all SBU staff</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0" name="Rectangle 99">
            <a:extLst>
              <a:ext uri="{FF2B5EF4-FFF2-40B4-BE49-F238E27FC236}">
                <a16:creationId xmlns:a16="http://schemas.microsoft.com/office/drawing/2014/main" id="{1B7EEDB1-B887-48ED-2470-89ADB736066B}"/>
              </a:ext>
            </a:extLst>
          </p:cNvPr>
          <p:cNvSpPr/>
          <p:nvPr/>
        </p:nvSpPr>
        <p:spPr>
          <a:xfrm>
            <a:off x="5820880" y="2165026"/>
            <a:ext cx="1137941" cy="360000"/>
          </a:xfrm>
          <a:prstGeom prst="rect">
            <a:avLst/>
          </a:prstGeom>
          <a:solidFill>
            <a:schemeClr val="accent6">
              <a:lumMod val="20000"/>
              <a:lumOff val="80000"/>
            </a:schemeClr>
          </a:solidFill>
          <a:ln w="28575" cap="flat">
            <a:solidFill>
              <a:schemeClr val="accent6">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ea typeface="+mn-ea"/>
                <a:cs typeface="Arial" panose="020B0604020202020204" pitchFamily="34" charset="0"/>
                <a:sym typeface="Helvetica Neue Medium"/>
              </a:rPr>
              <a:t>Developing collaborative delivery framework</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1" name="Rectangle 100">
            <a:extLst>
              <a:ext uri="{FF2B5EF4-FFF2-40B4-BE49-F238E27FC236}">
                <a16:creationId xmlns:a16="http://schemas.microsoft.com/office/drawing/2014/main" id="{33D6DD8A-132B-3C82-070E-CFD6E0164E4D}"/>
              </a:ext>
            </a:extLst>
          </p:cNvPr>
          <p:cNvSpPr/>
          <p:nvPr/>
        </p:nvSpPr>
        <p:spPr>
          <a:xfrm>
            <a:off x="4690691" y="4184876"/>
            <a:ext cx="1078453" cy="360000"/>
          </a:xfrm>
          <a:prstGeom prst="rect">
            <a:avLst/>
          </a:prstGeom>
          <a:solidFill>
            <a:schemeClr val="accent6">
              <a:lumMod val="20000"/>
              <a:lumOff val="80000"/>
            </a:schemeClr>
          </a:solidFill>
          <a:ln w="28575" cap="flat">
            <a:solidFill>
              <a:schemeClr val="accent6">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ea typeface="+mn-ea"/>
                <a:cs typeface="Arial" panose="020B0604020202020204" pitchFamily="34" charset="0"/>
                <a:sym typeface="Helvetica Neue Medium"/>
              </a:rPr>
              <a:t>Expanding workforce  to deliver 24/7 working support</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2" name="Rectangle 101">
            <a:extLst>
              <a:ext uri="{FF2B5EF4-FFF2-40B4-BE49-F238E27FC236}">
                <a16:creationId xmlns:a16="http://schemas.microsoft.com/office/drawing/2014/main" id="{0932C4BD-9AC5-5630-A859-562DA2DE5632}"/>
              </a:ext>
            </a:extLst>
          </p:cNvPr>
          <p:cNvSpPr/>
          <p:nvPr/>
        </p:nvSpPr>
        <p:spPr>
          <a:xfrm>
            <a:off x="4841487" y="3030855"/>
            <a:ext cx="942466" cy="306653"/>
          </a:xfrm>
          <a:prstGeom prst="rect">
            <a:avLst/>
          </a:prstGeom>
          <a:solidFill>
            <a:schemeClr val="accent6">
              <a:lumMod val="20000"/>
              <a:lumOff val="80000"/>
            </a:schemeClr>
          </a:solidFill>
          <a:ln w="28575" cap="flat">
            <a:solidFill>
              <a:schemeClr val="accent6">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Implement Digital Business Partners</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3" name="Rectangle 102">
            <a:extLst>
              <a:ext uri="{FF2B5EF4-FFF2-40B4-BE49-F238E27FC236}">
                <a16:creationId xmlns:a16="http://schemas.microsoft.com/office/drawing/2014/main" id="{96700FEA-14BC-4B34-1355-83D20EAEF060}"/>
              </a:ext>
            </a:extLst>
          </p:cNvPr>
          <p:cNvSpPr/>
          <p:nvPr/>
        </p:nvSpPr>
        <p:spPr>
          <a:xfrm>
            <a:off x="2725536" y="4261375"/>
            <a:ext cx="969732" cy="422631"/>
          </a:xfrm>
          <a:prstGeom prst="rect">
            <a:avLst/>
          </a:prstGeom>
          <a:solidFill>
            <a:schemeClr val="accent6">
              <a:lumMod val="20000"/>
              <a:lumOff val="80000"/>
            </a:schemeClr>
          </a:solidFill>
          <a:ln w="28575" cap="flat">
            <a:solidFill>
              <a:schemeClr val="accent6">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ea typeface="+mn-ea"/>
                <a:cs typeface="Arial" panose="020B0604020202020204" pitchFamily="34" charset="0"/>
                <a:sym typeface="Helvetica Neue Medium"/>
              </a:rPr>
              <a:t>Digital workforce strategy</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4" name="Rectangle 103">
            <a:extLst>
              <a:ext uri="{FF2B5EF4-FFF2-40B4-BE49-F238E27FC236}">
                <a16:creationId xmlns:a16="http://schemas.microsoft.com/office/drawing/2014/main" id="{8B086969-EB3B-F3AA-4D44-F58A35848BEB}"/>
              </a:ext>
            </a:extLst>
          </p:cNvPr>
          <p:cNvSpPr/>
          <p:nvPr/>
        </p:nvSpPr>
        <p:spPr>
          <a:xfrm>
            <a:off x="4244754" y="3392986"/>
            <a:ext cx="900000" cy="526612"/>
          </a:xfrm>
          <a:prstGeom prst="rect">
            <a:avLst/>
          </a:prstGeom>
          <a:solidFill>
            <a:schemeClr val="accent6">
              <a:lumMod val="20000"/>
              <a:lumOff val="80000"/>
            </a:schemeClr>
          </a:solidFill>
          <a:ln w="28575" cap="flat">
            <a:solidFill>
              <a:schemeClr val="accent6">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ea typeface="+mn-ea"/>
                <a:cs typeface="Arial" panose="020B0604020202020204" pitchFamily="34" charset="0"/>
                <a:sym typeface="Helvetica Neue Medium"/>
              </a:rPr>
              <a:t>Develop target operating model for the digital services team</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5" name="Rectangle 104">
            <a:extLst>
              <a:ext uri="{FF2B5EF4-FFF2-40B4-BE49-F238E27FC236}">
                <a16:creationId xmlns:a16="http://schemas.microsoft.com/office/drawing/2014/main" id="{4372D8BB-FA36-5916-D13F-9CEE3970EB70}"/>
              </a:ext>
            </a:extLst>
          </p:cNvPr>
          <p:cNvSpPr/>
          <p:nvPr/>
        </p:nvSpPr>
        <p:spPr>
          <a:xfrm>
            <a:off x="5498260" y="2636278"/>
            <a:ext cx="900000" cy="360000"/>
          </a:xfrm>
          <a:prstGeom prst="rect">
            <a:avLst/>
          </a:prstGeom>
          <a:solidFill>
            <a:schemeClr val="accent6">
              <a:lumMod val="20000"/>
              <a:lumOff val="80000"/>
            </a:schemeClr>
          </a:solidFill>
          <a:ln w="28575" cap="flat">
            <a:solidFill>
              <a:schemeClr val="accent6">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ea typeface="+mn-ea"/>
                <a:cs typeface="Arial" panose="020B0604020202020204" pitchFamily="34" charset="0"/>
                <a:sym typeface="Helvetica Neue Medium"/>
              </a:rPr>
              <a:t>Recruitment clinical digital leads</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13" name="Rectangle 112">
            <a:extLst>
              <a:ext uri="{FF2B5EF4-FFF2-40B4-BE49-F238E27FC236}">
                <a16:creationId xmlns:a16="http://schemas.microsoft.com/office/drawing/2014/main" id="{B65F81C6-01DF-071D-1812-1BF1C32809C3}"/>
              </a:ext>
            </a:extLst>
          </p:cNvPr>
          <p:cNvSpPr/>
          <p:nvPr/>
        </p:nvSpPr>
        <p:spPr>
          <a:xfrm>
            <a:off x="2571618" y="1581783"/>
            <a:ext cx="1122196" cy="367809"/>
          </a:xfrm>
          <a:prstGeom prst="rect">
            <a:avLst/>
          </a:prstGeom>
          <a:solidFill>
            <a:srgbClr val="FFF3C5"/>
          </a:solidFill>
          <a:ln w="28575" cap="flat">
            <a:solidFill>
              <a:srgbClr val="FFE588"/>
            </a:solidFill>
            <a:prstDash val="solid"/>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ea typeface="+mn-ea"/>
                <a:cs typeface="Arial" panose="020B0604020202020204" pitchFamily="34" charset="0"/>
                <a:sym typeface="Helvetica Neue Medium"/>
              </a:rPr>
              <a:t>Preparation work to adopt consistent data standards</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15" name="Rectangle 114">
            <a:extLst>
              <a:ext uri="{FF2B5EF4-FFF2-40B4-BE49-F238E27FC236}">
                <a16:creationId xmlns:a16="http://schemas.microsoft.com/office/drawing/2014/main" id="{2A10E4A0-F622-D069-C59A-DDE550BD1FBA}"/>
              </a:ext>
            </a:extLst>
          </p:cNvPr>
          <p:cNvSpPr/>
          <p:nvPr/>
        </p:nvSpPr>
        <p:spPr>
          <a:xfrm>
            <a:off x="4876480" y="1824399"/>
            <a:ext cx="1042320" cy="360000"/>
          </a:xfrm>
          <a:prstGeom prst="rect">
            <a:avLst/>
          </a:prstGeom>
          <a:solidFill>
            <a:schemeClr val="accent1">
              <a:lumMod val="20000"/>
              <a:lumOff val="80000"/>
            </a:schemeClr>
          </a:solidFill>
          <a:ln w="28575" cap="flat">
            <a:solidFill>
              <a:schemeClr val="accent1">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Procuring/developing EPR components</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16" name="Rectangle 115">
            <a:extLst>
              <a:ext uri="{FF2B5EF4-FFF2-40B4-BE49-F238E27FC236}">
                <a16:creationId xmlns:a16="http://schemas.microsoft.com/office/drawing/2014/main" id="{B94796A7-6D09-C1F9-DA84-6DA0003E0CB6}"/>
              </a:ext>
            </a:extLst>
          </p:cNvPr>
          <p:cNvSpPr/>
          <p:nvPr/>
        </p:nvSpPr>
        <p:spPr>
          <a:xfrm>
            <a:off x="1214157" y="2711081"/>
            <a:ext cx="1080000" cy="475247"/>
          </a:xfrm>
          <a:prstGeom prst="rect">
            <a:avLst/>
          </a:prstGeom>
          <a:solidFill>
            <a:schemeClr val="accent1">
              <a:lumMod val="20000"/>
              <a:lumOff val="80000"/>
            </a:schemeClr>
          </a:solidFill>
          <a:ln w="28575" cap="flat">
            <a:solidFill>
              <a:schemeClr val="accent1">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ea typeface="+mn-ea"/>
                <a:cs typeface="Arial" panose="020B0604020202020204" pitchFamily="34" charset="0"/>
                <a:sym typeface="Helvetica Neue Medium"/>
              </a:rPr>
              <a:t>Scoping &amp; Business Case for </a:t>
            </a: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clinical system for MH&amp;LD/Community</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17" name="Rectangle 116">
            <a:extLst>
              <a:ext uri="{FF2B5EF4-FFF2-40B4-BE49-F238E27FC236}">
                <a16:creationId xmlns:a16="http://schemas.microsoft.com/office/drawing/2014/main" id="{90926CB4-263F-71C5-C8BF-05C9E96377CC}"/>
              </a:ext>
            </a:extLst>
          </p:cNvPr>
          <p:cNvSpPr/>
          <p:nvPr/>
        </p:nvSpPr>
        <p:spPr>
          <a:xfrm>
            <a:off x="2737094" y="3064816"/>
            <a:ext cx="908518" cy="411060"/>
          </a:xfrm>
          <a:prstGeom prst="rect">
            <a:avLst/>
          </a:prstGeom>
          <a:solidFill>
            <a:schemeClr val="accent1">
              <a:lumMod val="20000"/>
              <a:lumOff val="80000"/>
            </a:schemeClr>
          </a:solidFill>
          <a:ln w="28575" cap="flat">
            <a:solidFill>
              <a:schemeClr val="accent1">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ea typeface="+mn-ea"/>
                <a:cs typeface="Arial" panose="020B0604020202020204" pitchFamily="34" charset="0"/>
                <a:sym typeface="Helvetica Neue Medium"/>
              </a:rPr>
              <a:t>Evaluation of EPR: Capabilities and interdependencies </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18" name="Rectangle 117">
            <a:extLst>
              <a:ext uri="{FF2B5EF4-FFF2-40B4-BE49-F238E27FC236}">
                <a16:creationId xmlns:a16="http://schemas.microsoft.com/office/drawing/2014/main" id="{49F8E0E3-31DB-8E12-E415-F5F9CA4BBC81}"/>
              </a:ext>
            </a:extLst>
          </p:cNvPr>
          <p:cNvSpPr/>
          <p:nvPr/>
        </p:nvSpPr>
        <p:spPr>
          <a:xfrm>
            <a:off x="6996102" y="2254019"/>
            <a:ext cx="900000" cy="360000"/>
          </a:xfrm>
          <a:prstGeom prst="rect">
            <a:avLst/>
          </a:prstGeom>
          <a:solidFill>
            <a:schemeClr val="accent6">
              <a:lumMod val="20000"/>
              <a:lumOff val="80000"/>
            </a:schemeClr>
          </a:solidFill>
          <a:ln w="28575" cap="flat">
            <a:solidFill>
              <a:schemeClr val="accent6">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Expansion of digital</a:t>
            </a:r>
            <a:r>
              <a:rPr lang="en-US" sz="800" b="0">
                <a:solidFill>
                  <a:srgbClr val="1F355E"/>
                </a:solidFill>
                <a:latin typeface="Arial" panose="020B0604020202020204" pitchFamily="34" charset="0"/>
                <a:ea typeface="+mn-ea"/>
                <a:cs typeface="Arial" panose="020B0604020202020204" pitchFamily="34" charset="0"/>
                <a:sym typeface="Helvetica Neue Medium"/>
              </a:rPr>
              <a:t> training team</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19" name="Rectangle 118">
            <a:extLst>
              <a:ext uri="{FF2B5EF4-FFF2-40B4-BE49-F238E27FC236}">
                <a16:creationId xmlns:a16="http://schemas.microsoft.com/office/drawing/2014/main" id="{0DBB5936-B678-46BC-B1B5-DE21ED15C850}"/>
              </a:ext>
            </a:extLst>
          </p:cNvPr>
          <p:cNvSpPr/>
          <p:nvPr/>
        </p:nvSpPr>
        <p:spPr>
          <a:xfrm>
            <a:off x="3333778" y="3747818"/>
            <a:ext cx="828000" cy="360001"/>
          </a:xfrm>
          <a:prstGeom prst="rect">
            <a:avLst/>
          </a:prstGeom>
          <a:solidFill>
            <a:schemeClr val="accent6">
              <a:lumMod val="20000"/>
              <a:lumOff val="80000"/>
            </a:schemeClr>
          </a:solidFill>
          <a:ln w="28575" cap="flat">
            <a:solidFill>
              <a:schemeClr val="accent6">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ea typeface="+mn-ea"/>
                <a:cs typeface="Arial" panose="020B0604020202020204" pitchFamily="34" charset="0"/>
                <a:sym typeface="Helvetica Neue Medium"/>
              </a:rPr>
              <a:t>Digital workforce survey</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2" name="Title 1">
            <a:extLst>
              <a:ext uri="{FF2B5EF4-FFF2-40B4-BE49-F238E27FC236}">
                <a16:creationId xmlns:a16="http://schemas.microsoft.com/office/drawing/2014/main" id="{AE77A589-23B0-4AC5-85B0-5567639D058F}"/>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pPr marL="0" marR="0" lvl="0" indent="0" algn="l" defTabSz="309563" rtl="0" eaLnBrk="1" fontAlgn="auto" latinLnBrk="0" hangingPunct="1">
              <a:lnSpc>
                <a:spcPct val="100000"/>
              </a:lnSpc>
              <a:spcBef>
                <a:spcPts val="0"/>
              </a:spcBef>
              <a:spcAft>
                <a:spcPts val="0"/>
              </a:spcAft>
              <a:buClrTx/>
              <a:buSzTx/>
              <a:buFontTx/>
              <a:buNone/>
              <a:tabLst/>
              <a:defRPr/>
            </a:pPr>
            <a:r>
              <a:rPr kumimoji="0" lang="en-GB" sz="2400" b="0" i="0" u="none" strike="noStrike" kern="0" cap="none" spc="0" normalizeH="0" baseline="0" noProof="0">
                <a:ln>
                  <a:noFill/>
                </a:ln>
                <a:solidFill>
                  <a:srgbClr val="1F355E"/>
                </a:solidFill>
                <a:effectLst/>
                <a:uLnTx/>
                <a:uFillTx/>
                <a:latin typeface="Arial Black" panose="020B0A04020102020204" pitchFamily="34" charset="0"/>
                <a:sym typeface="Helvetica Neue Medium"/>
              </a:rPr>
              <a:t>Our 3-Year Transformation Plan</a:t>
            </a:r>
          </a:p>
        </p:txBody>
      </p:sp>
      <p:sp>
        <p:nvSpPr>
          <p:cNvPr id="4" name="Rectangle 3">
            <a:extLst>
              <a:ext uri="{FF2B5EF4-FFF2-40B4-BE49-F238E27FC236}">
                <a16:creationId xmlns:a16="http://schemas.microsoft.com/office/drawing/2014/main" id="{127ADA69-790A-B320-76D2-8F4E08CBF924}"/>
              </a:ext>
            </a:extLst>
          </p:cNvPr>
          <p:cNvSpPr/>
          <p:nvPr/>
        </p:nvSpPr>
        <p:spPr>
          <a:xfrm>
            <a:off x="6828506" y="3932019"/>
            <a:ext cx="900000" cy="557985"/>
          </a:xfrm>
          <a:prstGeom prst="rect">
            <a:avLst/>
          </a:prstGeom>
          <a:solidFill>
            <a:schemeClr val="accent1">
              <a:lumMod val="40000"/>
              <a:lumOff val="60000"/>
            </a:schemeClr>
          </a:solidFill>
          <a:ln w="28575"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Internal mapping process to </a:t>
            </a:r>
            <a:r>
              <a:rPr kumimoji="0" lang="en-US" sz="800" b="0" i="0" u="none" strike="noStrike" cap="none" spc="0" normalizeH="0" baseline="0" err="1">
                <a:ln>
                  <a:noFill/>
                </a:ln>
                <a:solidFill>
                  <a:srgbClr val="1F355E"/>
                </a:solidFill>
                <a:effectLst/>
                <a:uFillTx/>
                <a:latin typeface="Arial" panose="020B0604020202020204" pitchFamily="34" charset="0"/>
                <a:ea typeface="+mn-ea"/>
                <a:cs typeface="Arial" panose="020B0604020202020204" pitchFamily="34" charset="0"/>
                <a:sym typeface="Helvetica Neue Medium"/>
              </a:rPr>
              <a:t>rationalise</a:t>
            </a: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work</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5" name="Rectangle 4">
            <a:extLst>
              <a:ext uri="{FF2B5EF4-FFF2-40B4-BE49-F238E27FC236}">
                <a16:creationId xmlns:a16="http://schemas.microsoft.com/office/drawing/2014/main" id="{ACE705CA-F1D2-2550-A1F5-FB039CF78C98}"/>
              </a:ext>
            </a:extLst>
          </p:cNvPr>
          <p:cNvSpPr/>
          <p:nvPr/>
        </p:nvSpPr>
        <p:spPr>
          <a:xfrm>
            <a:off x="7287072" y="3189574"/>
            <a:ext cx="900000" cy="590838"/>
          </a:xfrm>
          <a:prstGeom prst="rect">
            <a:avLst/>
          </a:prstGeom>
          <a:solidFill>
            <a:schemeClr val="accent1">
              <a:lumMod val="40000"/>
              <a:lumOff val="60000"/>
            </a:schemeClr>
          </a:solidFill>
          <a:ln w="28575"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Defining and supporting partnership working</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6" name="Rectangle 5">
            <a:extLst>
              <a:ext uri="{FF2B5EF4-FFF2-40B4-BE49-F238E27FC236}">
                <a16:creationId xmlns:a16="http://schemas.microsoft.com/office/drawing/2014/main" id="{2F6F052C-319E-42AC-5AA5-C7B8CD5C7B53}"/>
              </a:ext>
            </a:extLst>
          </p:cNvPr>
          <p:cNvSpPr/>
          <p:nvPr/>
        </p:nvSpPr>
        <p:spPr>
          <a:xfrm>
            <a:off x="8069315" y="2500313"/>
            <a:ext cx="1040094" cy="494721"/>
          </a:xfrm>
          <a:prstGeom prst="rect">
            <a:avLst/>
          </a:prstGeom>
          <a:solidFill>
            <a:schemeClr val="accent1">
              <a:lumMod val="40000"/>
              <a:lumOff val="60000"/>
            </a:schemeClr>
          </a:solidFill>
          <a:ln w="28575"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err="1">
                <a:solidFill>
                  <a:srgbClr val="1F355E"/>
                </a:solidFill>
                <a:latin typeface="Arial" panose="020B0604020202020204" pitchFamily="34" charset="0"/>
                <a:ea typeface="+mn-ea"/>
                <a:cs typeface="Arial" panose="020B0604020202020204" pitchFamily="34" charset="0"/>
                <a:sym typeface="Helvetica Neue Medium"/>
              </a:rPr>
              <a:t>Optimising</a:t>
            </a:r>
            <a:r>
              <a:rPr lang="en-US" sz="800" b="0">
                <a:solidFill>
                  <a:srgbClr val="1F355E"/>
                </a:solidFill>
                <a:latin typeface="Arial" panose="020B0604020202020204" pitchFamily="34" charset="0"/>
                <a:ea typeface="+mn-ea"/>
                <a:cs typeface="Arial" panose="020B0604020202020204" pitchFamily="34" charset="0"/>
                <a:sym typeface="Helvetica Neue Medium"/>
              </a:rPr>
              <a:t> health board digital leadership and governance  </a:t>
            </a: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8" name="Rectangle 7">
            <a:extLst>
              <a:ext uri="{FF2B5EF4-FFF2-40B4-BE49-F238E27FC236}">
                <a16:creationId xmlns:a16="http://schemas.microsoft.com/office/drawing/2014/main" id="{4EBF80FA-896E-730B-C2D0-26308981D9F6}"/>
              </a:ext>
            </a:extLst>
          </p:cNvPr>
          <p:cNvSpPr/>
          <p:nvPr/>
        </p:nvSpPr>
        <p:spPr>
          <a:xfrm>
            <a:off x="6241208" y="4563233"/>
            <a:ext cx="900000" cy="360000"/>
          </a:xfrm>
          <a:prstGeom prst="rect">
            <a:avLst/>
          </a:prstGeom>
          <a:solidFill>
            <a:schemeClr val="accent1">
              <a:lumMod val="40000"/>
              <a:lumOff val="60000"/>
            </a:schemeClr>
          </a:solidFill>
          <a:ln w="28575"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ea typeface="+mn-ea"/>
                <a:cs typeface="Arial" panose="020B0604020202020204" pitchFamily="34" charset="0"/>
                <a:sym typeface="Helvetica Neue Medium"/>
              </a:rPr>
              <a:t>Review of digital governance</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9" name="Rectangle 8">
            <a:extLst>
              <a:ext uri="{FF2B5EF4-FFF2-40B4-BE49-F238E27FC236}">
                <a16:creationId xmlns:a16="http://schemas.microsoft.com/office/drawing/2014/main" id="{5759C40D-1337-035F-E79D-DC0CEC108E47}"/>
              </a:ext>
            </a:extLst>
          </p:cNvPr>
          <p:cNvSpPr/>
          <p:nvPr/>
        </p:nvSpPr>
        <p:spPr>
          <a:xfrm>
            <a:off x="8071300" y="4388575"/>
            <a:ext cx="1040094" cy="360000"/>
          </a:xfrm>
          <a:prstGeom prst="rect">
            <a:avLst/>
          </a:prstGeom>
          <a:solidFill>
            <a:schemeClr val="accent1">
              <a:lumMod val="40000"/>
              <a:lumOff val="60000"/>
            </a:schemeClr>
          </a:solidFill>
          <a:ln w="28575"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ea typeface="+mn-ea"/>
                <a:cs typeface="Arial" panose="020B0604020202020204" pitchFamily="34" charset="0"/>
                <a:sym typeface="Helvetica Neue Medium"/>
              </a:rPr>
              <a:t>Benefits analysis of digital </a:t>
            </a:r>
            <a:r>
              <a:rPr lang="en-US" sz="800" b="0" err="1">
                <a:solidFill>
                  <a:srgbClr val="1F355E"/>
                </a:solidFill>
                <a:latin typeface="Arial" panose="020B0604020202020204" pitchFamily="34" charset="0"/>
                <a:ea typeface="+mn-ea"/>
                <a:cs typeface="Arial" panose="020B0604020202020204" pitchFamily="34" charset="0"/>
                <a:sym typeface="Helvetica Neue Medium"/>
              </a:rPr>
              <a:t>programmes</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0" name="Rectangle 9">
            <a:extLst>
              <a:ext uri="{FF2B5EF4-FFF2-40B4-BE49-F238E27FC236}">
                <a16:creationId xmlns:a16="http://schemas.microsoft.com/office/drawing/2014/main" id="{6AD0EE3F-070C-FFCB-9E39-1DA33099D751}"/>
              </a:ext>
            </a:extLst>
          </p:cNvPr>
          <p:cNvSpPr/>
          <p:nvPr/>
        </p:nvSpPr>
        <p:spPr>
          <a:xfrm>
            <a:off x="8236133" y="3123184"/>
            <a:ext cx="821977" cy="494721"/>
          </a:xfrm>
          <a:prstGeom prst="rect">
            <a:avLst/>
          </a:prstGeom>
          <a:solidFill>
            <a:schemeClr val="accent1">
              <a:lumMod val="40000"/>
              <a:lumOff val="60000"/>
            </a:schemeClr>
          </a:solidFill>
          <a:ln w="28575"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ea typeface="+mn-ea"/>
                <a:cs typeface="Arial" panose="020B0604020202020204" pitchFamily="34" charset="0"/>
                <a:sym typeface="Helvetica Neue Medium"/>
              </a:rPr>
              <a:t>Developing a cyber security plan</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7" name="Rectangle 16">
            <a:extLst>
              <a:ext uri="{FF2B5EF4-FFF2-40B4-BE49-F238E27FC236}">
                <a16:creationId xmlns:a16="http://schemas.microsoft.com/office/drawing/2014/main" id="{9B4ADF81-F9A4-8989-136E-FAF9D2FB9911}"/>
              </a:ext>
            </a:extLst>
          </p:cNvPr>
          <p:cNvSpPr/>
          <p:nvPr/>
        </p:nvSpPr>
        <p:spPr>
          <a:xfrm>
            <a:off x="1942090" y="3569439"/>
            <a:ext cx="908518" cy="411060"/>
          </a:xfrm>
          <a:prstGeom prst="rect">
            <a:avLst/>
          </a:prstGeom>
          <a:solidFill>
            <a:schemeClr val="accent1">
              <a:lumMod val="20000"/>
              <a:lumOff val="80000"/>
            </a:schemeClr>
          </a:solidFill>
          <a:ln w="28575" cap="flat">
            <a:solidFill>
              <a:schemeClr val="accent1">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Supporting the N</a:t>
            </a:r>
            <a:r>
              <a:rPr lang="en-US" sz="800" b="0">
                <a:solidFill>
                  <a:srgbClr val="1F355E"/>
                </a:solidFill>
                <a:latin typeface="Arial" panose="020B0604020202020204" pitchFamily="34" charset="0"/>
                <a:ea typeface="+mn-ea"/>
                <a:cs typeface="Arial" panose="020B0604020202020204" pitchFamily="34" charset="0"/>
                <a:sym typeface="Helvetica Neue Medium"/>
              </a:rPr>
              <a:t>HS Wales App roll-out</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18" name="Rectangle 17">
            <a:extLst>
              <a:ext uri="{FF2B5EF4-FFF2-40B4-BE49-F238E27FC236}">
                <a16:creationId xmlns:a16="http://schemas.microsoft.com/office/drawing/2014/main" id="{AB6103CE-0302-C81D-30F3-D022B4141828}"/>
              </a:ext>
            </a:extLst>
          </p:cNvPr>
          <p:cNvSpPr/>
          <p:nvPr/>
        </p:nvSpPr>
        <p:spPr>
          <a:xfrm>
            <a:off x="5993587" y="1555794"/>
            <a:ext cx="852503" cy="360000"/>
          </a:xfrm>
          <a:prstGeom prst="rect">
            <a:avLst/>
          </a:prstGeom>
          <a:solidFill>
            <a:schemeClr val="accent1">
              <a:lumMod val="20000"/>
              <a:lumOff val="80000"/>
            </a:schemeClr>
          </a:solidFill>
          <a:ln w="28575" cap="flat">
            <a:solidFill>
              <a:schemeClr val="accent1">
                <a:lumMod val="40000"/>
                <a:lumOff val="6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Implementing EPR components</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24" name="Rectangle 23">
            <a:extLst>
              <a:ext uri="{FF2B5EF4-FFF2-40B4-BE49-F238E27FC236}">
                <a16:creationId xmlns:a16="http://schemas.microsoft.com/office/drawing/2014/main" id="{F8276053-2A9E-16E5-41F4-505F26C683B6}"/>
              </a:ext>
            </a:extLst>
          </p:cNvPr>
          <p:cNvSpPr/>
          <p:nvPr/>
        </p:nvSpPr>
        <p:spPr>
          <a:xfrm>
            <a:off x="8069315" y="2031529"/>
            <a:ext cx="1040094" cy="403033"/>
          </a:xfrm>
          <a:prstGeom prst="rect">
            <a:avLst/>
          </a:prstGeom>
          <a:solidFill>
            <a:schemeClr val="accent1">
              <a:lumMod val="40000"/>
              <a:lumOff val="60000"/>
            </a:schemeClr>
          </a:solidFill>
          <a:ln w="28575"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ea typeface="+mn-ea"/>
                <a:cs typeface="Arial" panose="020B0604020202020204" pitchFamily="34" charset="0"/>
                <a:sym typeface="Helvetica Neue Medium"/>
              </a:rPr>
              <a:t>Strategic approach to decommissioning legacy services</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25" name="Rectangle 24">
            <a:extLst>
              <a:ext uri="{FF2B5EF4-FFF2-40B4-BE49-F238E27FC236}">
                <a16:creationId xmlns:a16="http://schemas.microsoft.com/office/drawing/2014/main" id="{7D36846D-8BEF-F64B-3657-F361B57C8F19}"/>
              </a:ext>
            </a:extLst>
          </p:cNvPr>
          <p:cNvSpPr/>
          <p:nvPr/>
        </p:nvSpPr>
        <p:spPr>
          <a:xfrm>
            <a:off x="8326684" y="3753157"/>
            <a:ext cx="623953" cy="494721"/>
          </a:xfrm>
          <a:prstGeom prst="rect">
            <a:avLst/>
          </a:prstGeom>
          <a:solidFill>
            <a:schemeClr val="accent1">
              <a:lumMod val="40000"/>
              <a:lumOff val="60000"/>
            </a:schemeClr>
          </a:solidFill>
          <a:ln w="28575"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US" sz="800" b="0">
                <a:solidFill>
                  <a:srgbClr val="1F355E"/>
                </a:solidFill>
                <a:latin typeface="Arial" panose="020B0604020202020204" pitchFamily="34" charset="0"/>
                <a:ea typeface="+mn-ea"/>
                <a:cs typeface="Arial" panose="020B0604020202020204" pitchFamily="34" charset="0"/>
                <a:sym typeface="Helvetica Neue Medium"/>
              </a:rPr>
              <a:t>Establishing a TDA</a:t>
            </a:r>
            <a:endParaRPr kumimoji="0" lang="en-GB" sz="8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grpSp>
        <p:nvGrpSpPr>
          <p:cNvPr id="28" name="Group 27">
            <a:extLst>
              <a:ext uri="{FF2B5EF4-FFF2-40B4-BE49-F238E27FC236}">
                <a16:creationId xmlns:a16="http://schemas.microsoft.com/office/drawing/2014/main" id="{7265951A-BB55-E6E1-BC1A-44B2FF581DBB}"/>
              </a:ext>
            </a:extLst>
          </p:cNvPr>
          <p:cNvGrpSpPr/>
          <p:nvPr/>
        </p:nvGrpSpPr>
        <p:grpSpPr>
          <a:xfrm>
            <a:off x="-1" y="0"/>
            <a:ext cx="9143998" cy="165595"/>
            <a:chOff x="374266" y="2474302"/>
            <a:chExt cx="13719657" cy="820603"/>
          </a:xfrm>
        </p:grpSpPr>
        <p:sp>
          <p:nvSpPr>
            <p:cNvPr id="11" name="Arrow: Pentagon 10">
              <a:extLst>
                <a:ext uri="{FF2B5EF4-FFF2-40B4-BE49-F238E27FC236}">
                  <a16:creationId xmlns:a16="http://schemas.microsoft.com/office/drawing/2014/main" id="{203E9390-9F11-A1E6-AB1B-30319907870C}"/>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Contents</a:t>
              </a:r>
            </a:p>
          </p:txBody>
        </p:sp>
        <p:sp>
          <p:nvSpPr>
            <p:cNvPr id="13" name="Arrow: Chevron 12">
              <a:extLst>
                <a:ext uri="{FF2B5EF4-FFF2-40B4-BE49-F238E27FC236}">
                  <a16:creationId xmlns:a16="http://schemas.microsoft.com/office/drawing/2014/main" id="{30A3D4D5-37D6-A51D-2B9C-CC5EB1A0D109}"/>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Exec Summary</a:t>
              </a:r>
            </a:p>
          </p:txBody>
        </p:sp>
        <p:sp>
          <p:nvSpPr>
            <p:cNvPr id="14" name="Arrow: Chevron 13">
              <a:extLst>
                <a:ext uri="{FF2B5EF4-FFF2-40B4-BE49-F238E27FC236}">
                  <a16:creationId xmlns:a16="http://schemas.microsoft.com/office/drawing/2014/main" id="{6CCB5105-D39A-3FF0-66C3-BA184A7AF8AE}"/>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Context</a:t>
              </a:r>
            </a:p>
          </p:txBody>
        </p:sp>
        <p:sp>
          <p:nvSpPr>
            <p:cNvPr id="15" name="Arrow: Chevron 14">
              <a:extLst>
                <a:ext uri="{FF2B5EF4-FFF2-40B4-BE49-F238E27FC236}">
                  <a16:creationId xmlns:a16="http://schemas.microsoft.com/office/drawing/2014/main" id="{51E2E666-6C83-40F5-D7D2-75053EB0B22B}"/>
                </a:ext>
              </a:extLst>
            </p:cNvPr>
            <p:cNvSpPr/>
            <p:nvPr/>
          </p:nvSpPr>
          <p:spPr>
            <a:xfrm>
              <a:off x="7090464"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Vision</a:t>
              </a:r>
            </a:p>
          </p:txBody>
        </p:sp>
        <p:sp>
          <p:nvSpPr>
            <p:cNvPr id="26" name="Arrow: Chevron 25">
              <a:extLst>
                <a:ext uri="{FF2B5EF4-FFF2-40B4-BE49-F238E27FC236}">
                  <a16:creationId xmlns:a16="http://schemas.microsoft.com/office/drawing/2014/main" id="{F64CBFD7-7AA5-7632-4C31-0649269E7CCF}"/>
                </a:ext>
              </a:extLst>
            </p:cNvPr>
            <p:cNvSpPr/>
            <p:nvPr/>
          </p:nvSpPr>
          <p:spPr>
            <a:xfrm>
              <a:off x="9329198"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The Digital Enablers</a:t>
              </a:r>
            </a:p>
          </p:txBody>
        </p:sp>
        <p:sp>
          <p:nvSpPr>
            <p:cNvPr id="27" name="Arrow: Chevron 26">
              <a:extLst>
                <a:ext uri="{FF2B5EF4-FFF2-40B4-BE49-F238E27FC236}">
                  <a16:creationId xmlns:a16="http://schemas.microsoft.com/office/drawing/2014/main" id="{9ABDCBE9-7EB1-9590-699A-93834D17727D}"/>
                </a:ext>
              </a:extLst>
            </p:cNvPr>
            <p:cNvSpPr/>
            <p:nvPr/>
          </p:nvSpPr>
          <p:spPr>
            <a:xfrm>
              <a:off x="11606442" y="2474302"/>
              <a:ext cx="2487481" cy="820603"/>
            </a:xfrm>
            <a:prstGeom prst="chevron">
              <a:avLst/>
            </a:prstGeom>
            <a:solidFill>
              <a:schemeClr val="accent5"/>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p>
          </p:txBody>
        </p:sp>
      </p:grpSp>
    </p:spTree>
    <p:extLst>
      <p:ext uri="{BB962C8B-B14F-4D97-AF65-F5344CB8AC3E}">
        <p14:creationId xmlns:p14="http://schemas.microsoft.com/office/powerpoint/2010/main" val="1468595586"/>
      </p:ext>
    </p:extLst>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9C6DA8-DEEA-AF0A-6E72-8095FFD8EA38}"/>
            </a:ext>
          </a:extLst>
        </p:cNvPr>
        <p:cNvGrpSpPr/>
        <p:nvPr/>
      </p:nvGrpSpPr>
      <p:grpSpPr>
        <a:xfrm>
          <a:off x="0" y="0"/>
          <a:ext cx="0" cy="0"/>
          <a:chOff x="0" y="0"/>
          <a:chExt cx="0" cy="0"/>
        </a:xfrm>
      </p:grpSpPr>
      <p:sp>
        <p:nvSpPr>
          <p:cNvPr id="7" name="Rectangle 6">
            <a:extLst>
              <a:ext uri="{FF2B5EF4-FFF2-40B4-BE49-F238E27FC236}">
                <a16:creationId xmlns:a16="http://schemas.microsoft.com/office/drawing/2014/main" id="{5F0899A3-F018-EFA3-DB4E-74178ACC555E}"/>
              </a:ext>
            </a:extLst>
          </p:cNvPr>
          <p:cNvSpPr/>
          <p:nvPr/>
        </p:nvSpPr>
        <p:spPr>
          <a:xfrm>
            <a:off x="-1" y="4523077"/>
            <a:ext cx="9144001" cy="627556"/>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graphicFrame>
        <p:nvGraphicFramePr>
          <p:cNvPr id="2" name="Table 1">
            <a:extLst>
              <a:ext uri="{FF2B5EF4-FFF2-40B4-BE49-F238E27FC236}">
                <a16:creationId xmlns:a16="http://schemas.microsoft.com/office/drawing/2014/main" id="{0B0C1E63-228B-03D5-DD03-C3EAF6EDC25E}"/>
              </a:ext>
            </a:extLst>
          </p:cNvPr>
          <p:cNvGraphicFramePr>
            <a:graphicFrameLocks noGrp="1"/>
          </p:cNvGraphicFramePr>
          <p:nvPr/>
        </p:nvGraphicFramePr>
        <p:xfrm>
          <a:off x="59333" y="531806"/>
          <a:ext cx="9002781" cy="4581420"/>
        </p:xfrm>
        <a:graphic>
          <a:graphicData uri="http://schemas.openxmlformats.org/drawingml/2006/table">
            <a:tbl>
              <a:tblPr firstRow="1" firstCol="1" bandRow="1">
                <a:tableStyleId>{C7B018BB-80A7-4F77-B60F-C8B233D01FF8}</a:tableStyleId>
              </a:tblPr>
              <a:tblGrid>
                <a:gridCol w="808785">
                  <a:extLst>
                    <a:ext uri="{9D8B030D-6E8A-4147-A177-3AD203B41FA5}">
                      <a16:colId xmlns:a16="http://schemas.microsoft.com/office/drawing/2014/main" val="737933090"/>
                    </a:ext>
                  </a:extLst>
                </a:gridCol>
                <a:gridCol w="1365666">
                  <a:extLst>
                    <a:ext uri="{9D8B030D-6E8A-4147-A177-3AD203B41FA5}">
                      <a16:colId xmlns:a16="http://schemas.microsoft.com/office/drawing/2014/main" val="289749533"/>
                    </a:ext>
                  </a:extLst>
                </a:gridCol>
                <a:gridCol w="1365666">
                  <a:extLst>
                    <a:ext uri="{9D8B030D-6E8A-4147-A177-3AD203B41FA5}">
                      <a16:colId xmlns:a16="http://schemas.microsoft.com/office/drawing/2014/main" val="1235829918"/>
                    </a:ext>
                  </a:extLst>
                </a:gridCol>
                <a:gridCol w="1365666">
                  <a:extLst>
                    <a:ext uri="{9D8B030D-6E8A-4147-A177-3AD203B41FA5}">
                      <a16:colId xmlns:a16="http://schemas.microsoft.com/office/drawing/2014/main" val="1803089678"/>
                    </a:ext>
                  </a:extLst>
                </a:gridCol>
                <a:gridCol w="1365666">
                  <a:extLst>
                    <a:ext uri="{9D8B030D-6E8A-4147-A177-3AD203B41FA5}">
                      <a16:colId xmlns:a16="http://schemas.microsoft.com/office/drawing/2014/main" val="3237553477"/>
                    </a:ext>
                  </a:extLst>
                </a:gridCol>
                <a:gridCol w="1365666">
                  <a:extLst>
                    <a:ext uri="{9D8B030D-6E8A-4147-A177-3AD203B41FA5}">
                      <a16:colId xmlns:a16="http://schemas.microsoft.com/office/drawing/2014/main" val="2292579130"/>
                    </a:ext>
                  </a:extLst>
                </a:gridCol>
                <a:gridCol w="1365666">
                  <a:extLst>
                    <a:ext uri="{9D8B030D-6E8A-4147-A177-3AD203B41FA5}">
                      <a16:colId xmlns:a16="http://schemas.microsoft.com/office/drawing/2014/main" val="3176695238"/>
                    </a:ext>
                  </a:extLst>
                </a:gridCol>
              </a:tblGrid>
              <a:tr h="324000">
                <a:tc>
                  <a:txBody>
                    <a:bodyPr/>
                    <a:lstStyle/>
                    <a:p>
                      <a:endParaRPr lang="en-GB">
                        <a:solidFill>
                          <a:srgbClr val="1F355E"/>
                        </a:solidFill>
                        <a:latin typeface="Arial" panose="020B0604020202020204" pitchFamily="34" charset="0"/>
                        <a:cs typeface="Arial" panose="020B0604020202020204" pitchFamily="34" charset="0"/>
                      </a:endParaRPr>
                    </a:p>
                  </a:txBody>
                  <a:tcPr>
                    <a:lnL w="12700" cap="flat">
                      <a:noFill/>
                      <a:prstDash val="solid"/>
                      <a:miter lim="400000"/>
                    </a:lnL>
                    <a:lnR w="12700" cap="flat" cmpd="sng" algn="ctr">
                      <a:solidFill>
                        <a:schemeClr val="tx2">
                          <a:lumMod val="40000"/>
                          <a:lumOff val="60000"/>
                        </a:schemeClr>
                      </a:solidFill>
                      <a:prstDash val="solid"/>
                      <a:round/>
                      <a:headEnd type="none" w="med" len="med"/>
                      <a:tailEnd type="none" w="med" len="med"/>
                    </a:lnR>
                    <a:lnT w="12700" cap="flat">
                      <a:noFill/>
                      <a:prstDash val="solid"/>
                      <a:miter lim="400000"/>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r>
                        <a:rPr lang="en-US" sz="800" b="1">
                          <a:solidFill>
                            <a:srgbClr val="1F355E"/>
                          </a:solidFill>
                          <a:latin typeface="Arial" panose="020B0604020202020204" pitchFamily="34" charset="0"/>
                          <a:cs typeface="Arial" panose="020B0604020202020204" pitchFamily="34" charset="0"/>
                        </a:rPr>
                        <a:t>Population Health &amp; Keeping Well</a:t>
                      </a:r>
                      <a:endParaRPr lang="en-GB" sz="800" b="1">
                        <a:solidFill>
                          <a:srgbClr val="1F355E"/>
                        </a:solidFill>
                        <a:latin typeface="Arial" panose="020B0604020202020204" pitchFamily="34" charset="0"/>
                        <a:cs typeface="Arial" panose="020B0604020202020204" pitchFamily="34" charset="0"/>
                      </a:endParaRPr>
                    </a:p>
                  </a:txBody>
                  <a:tcPr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a:txBody>
                    <a:bodyPr/>
                    <a:lstStyle/>
                    <a:p>
                      <a:r>
                        <a:rPr lang="en-US" sz="800" b="1">
                          <a:solidFill>
                            <a:srgbClr val="1F355E"/>
                          </a:solidFill>
                          <a:latin typeface="Arial" panose="020B0604020202020204" pitchFamily="34" charset="0"/>
                          <a:cs typeface="Arial" panose="020B0604020202020204" pitchFamily="34" charset="0"/>
                        </a:rPr>
                        <a:t>Primary Care &amp; Care Closer to Home</a:t>
                      </a:r>
                      <a:endParaRPr lang="en-GB" sz="800" b="1">
                        <a:solidFill>
                          <a:srgbClr val="1F355E"/>
                        </a:solidFill>
                        <a:latin typeface="Arial" panose="020B0604020202020204" pitchFamily="34" charset="0"/>
                        <a:cs typeface="Arial" panose="020B0604020202020204" pitchFamily="34" charset="0"/>
                      </a:endParaRPr>
                    </a:p>
                  </a:txBody>
                  <a:tcPr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a:txBody>
                    <a:bodyPr/>
                    <a:lstStyle/>
                    <a:p>
                      <a:r>
                        <a:rPr lang="en-US" sz="800" b="1">
                          <a:solidFill>
                            <a:srgbClr val="1F355E"/>
                          </a:solidFill>
                          <a:latin typeface="Arial" panose="020B0604020202020204" pitchFamily="34" charset="0"/>
                          <a:cs typeface="Arial" panose="020B0604020202020204" pitchFamily="34" charset="0"/>
                        </a:rPr>
                        <a:t>Mental Health &amp; Learning Disability</a:t>
                      </a:r>
                      <a:endParaRPr lang="en-GB" sz="800" b="1">
                        <a:solidFill>
                          <a:srgbClr val="1F355E"/>
                        </a:solidFill>
                        <a:latin typeface="Arial" panose="020B0604020202020204" pitchFamily="34" charset="0"/>
                        <a:cs typeface="Arial" panose="020B0604020202020204" pitchFamily="34" charset="0"/>
                      </a:endParaRPr>
                    </a:p>
                  </a:txBody>
                  <a:tcPr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a:txBody>
                    <a:bodyPr/>
                    <a:lstStyle/>
                    <a:p>
                      <a:r>
                        <a:rPr lang="en-US" sz="800" b="1">
                          <a:solidFill>
                            <a:srgbClr val="1F355E"/>
                          </a:solidFill>
                          <a:latin typeface="Arial" panose="020B0604020202020204" pitchFamily="34" charset="0"/>
                          <a:cs typeface="Arial" panose="020B0604020202020204" pitchFamily="34" charset="0"/>
                        </a:rPr>
                        <a:t>Planned Care</a:t>
                      </a:r>
                      <a:endParaRPr lang="en-GB" sz="800" b="1">
                        <a:solidFill>
                          <a:srgbClr val="1F355E"/>
                        </a:solidFill>
                        <a:latin typeface="Arial" panose="020B0604020202020204" pitchFamily="34" charset="0"/>
                        <a:cs typeface="Arial" panose="020B0604020202020204" pitchFamily="34" charset="0"/>
                      </a:endParaRPr>
                    </a:p>
                  </a:txBody>
                  <a:tcPr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a:txBody>
                    <a:bodyPr/>
                    <a:lstStyle/>
                    <a:p>
                      <a:r>
                        <a:rPr lang="en-US" sz="800" b="1">
                          <a:solidFill>
                            <a:srgbClr val="1F355E"/>
                          </a:solidFill>
                          <a:latin typeface="Arial" panose="020B0604020202020204" pitchFamily="34" charset="0"/>
                          <a:cs typeface="Arial" panose="020B0604020202020204" pitchFamily="34" charset="0"/>
                        </a:rPr>
                        <a:t>Unscheduled Care</a:t>
                      </a:r>
                      <a:endParaRPr lang="en-GB" sz="800" b="1">
                        <a:solidFill>
                          <a:srgbClr val="1F355E"/>
                        </a:solidFill>
                        <a:latin typeface="Arial" panose="020B0604020202020204" pitchFamily="34" charset="0"/>
                        <a:cs typeface="Arial" panose="020B0604020202020204" pitchFamily="34" charset="0"/>
                      </a:endParaRPr>
                    </a:p>
                  </a:txBody>
                  <a:tcPr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a:txBody>
                    <a:bodyPr/>
                    <a:lstStyle/>
                    <a:p>
                      <a:r>
                        <a:rPr lang="en-US" sz="800" b="1">
                          <a:solidFill>
                            <a:srgbClr val="1F355E"/>
                          </a:solidFill>
                          <a:latin typeface="Arial" panose="020B0604020202020204" pitchFamily="34" charset="0"/>
                          <a:cs typeface="Arial" panose="020B0604020202020204" pitchFamily="34" charset="0"/>
                        </a:rPr>
                        <a:t>Digital Services</a:t>
                      </a:r>
                      <a:endParaRPr lang="en-GB" sz="800" b="1">
                        <a:solidFill>
                          <a:srgbClr val="1F355E"/>
                        </a:solidFill>
                        <a:latin typeface="Arial" panose="020B0604020202020204" pitchFamily="34" charset="0"/>
                        <a:cs typeface="Arial" panose="020B0604020202020204" pitchFamily="34" charset="0"/>
                      </a:endParaRPr>
                    </a:p>
                  </a:txBody>
                  <a:tcPr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extLst>
                  <a:ext uri="{0D108BD9-81ED-4DB2-BD59-A6C34878D82A}">
                    <a16:rowId xmlns:a16="http://schemas.microsoft.com/office/drawing/2014/main" val="3223818948"/>
                  </a:ext>
                </a:extLst>
              </a:tr>
              <a:tr h="1415380">
                <a:tc>
                  <a:txBody>
                    <a:bodyPr/>
                    <a:lstStyle/>
                    <a:p>
                      <a:r>
                        <a:rPr lang="en-US" sz="800" b="1">
                          <a:solidFill>
                            <a:srgbClr val="1F355E"/>
                          </a:solidFill>
                          <a:latin typeface="Arial" panose="020B0604020202020204" pitchFamily="34" charset="0"/>
                          <a:cs typeface="Arial" panose="020B0604020202020204" pitchFamily="34" charset="0"/>
                        </a:rPr>
                        <a:t>Data &amp; Analytics</a:t>
                      </a:r>
                      <a:endParaRPr lang="en-GB" sz="800" b="1">
                        <a:solidFill>
                          <a:srgbClr val="1F355E"/>
                        </a:solidFill>
                        <a:latin typeface="Arial" panose="020B0604020202020204" pitchFamily="34" charset="0"/>
                        <a:cs typeface="Arial" panose="020B0604020202020204" pitchFamily="34" charset="0"/>
                      </a:endParaRPr>
                    </a:p>
                  </a:txBody>
                  <a:tcPr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rgbClr val="FFE588"/>
                    </a:solidFill>
                  </a:tcPr>
                </a:tc>
                <a:tc>
                  <a:txBody>
                    <a:bodyPr/>
                    <a:lstStyle/>
                    <a:p>
                      <a:pPr algn="l"/>
                      <a:endParaRPr lang="en-US" sz="800">
                        <a:solidFill>
                          <a:srgbClr val="1F355E"/>
                        </a:solidFill>
                        <a:latin typeface="Arial" panose="020B0604020202020204" pitchFamily="34" charset="0"/>
                        <a:cs typeface="Arial" panose="020B0604020202020204" pitchFamily="34" charset="0"/>
                      </a:endParaRPr>
                    </a:p>
                  </a:txBody>
                  <a:tcPr marL="36000" marR="36000" marT="36000" marB="36000"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800">
                        <a:solidFill>
                          <a:srgbClr val="1F355E"/>
                        </a:solidFill>
                        <a:latin typeface="Arial" panose="020B0604020202020204" pitchFamily="34" charset="0"/>
                        <a:cs typeface="Arial" panose="020B0604020202020204" pitchFamily="34" charset="0"/>
                      </a:endParaRPr>
                    </a:p>
                  </a:txBody>
                  <a:tcPr marL="36000" marR="36000" marT="36000" marB="36000"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GB" sz="800">
                        <a:solidFill>
                          <a:srgbClr val="1F355E"/>
                        </a:solidFill>
                        <a:latin typeface="Arial" panose="020B0604020202020204" pitchFamily="34" charset="0"/>
                        <a:cs typeface="Arial" panose="020B0604020202020204" pitchFamily="34" charset="0"/>
                      </a:endParaRPr>
                    </a:p>
                  </a:txBody>
                  <a:tcPr marL="36000" marR="36000" marT="36000" marB="36000"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800">
                        <a:solidFill>
                          <a:srgbClr val="1F355E"/>
                        </a:solidFill>
                        <a:latin typeface="Arial" panose="020B0604020202020204" pitchFamily="34" charset="0"/>
                        <a:cs typeface="Arial" panose="020B0604020202020204" pitchFamily="34" charset="0"/>
                      </a:endParaRPr>
                    </a:p>
                  </a:txBody>
                  <a:tcPr marL="36000" marR="36000" marT="36000" marB="36000"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lgn="l">
                        <a:buFont typeface="Arial" panose="020B0604020202020204" pitchFamily="34" charset="0"/>
                        <a:buNone/>
                      </a:pPr>
                      <a:endParaRPr lang="en-US" sz="800">
                        <a:solidFill>
                          <a:srgbClr val="1F355E"/>
                        </a:solidFill>
                        <a:latin typeface="Arial" panose="020B0604020202020204" pitchFamily="34" charset="0"/>
                        <a:cs typeface="Arial" panose="020B0604020202020204" pitchFamily="34" charset="0"/>
                      </a:endParaRPr>
                    </a:p>
                  </a:txBody>
                  <a:tcPr marL="36000" marR="36000" marT="36000" marB="36000"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lgn="l">
                        <a:buFont typeface="Arial" panose="020B0604020202020204" pitchFamily="34" charset="0"/>
                        <a:buNone/>
                      </a:pPr>
                      <a:endParaRPr lang="en-US" sz="800">
                        <a:solidFill>
                          <a:srgbClr val="1F355E"/>
                        </a:solidFill>
                        <a:latin typeface="Arial" panose="020B0604020202020204" pitchFamily="34" charset="0"/>
                        <a:cs typeface="Arial" panose="020B0604020202020204" pitchFamily="34" charset="0"/>
                      </a:endParaRPr>
                    </a:p>
                  </a:txBody>
                  <a:tcPr marL="36000" marR="36000" marT="36000" marB="36000"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66236497"/>
                  </a:ext>
                </a:extLst>
              </a:tr>
              <a:tr h="1415380">
                <a:tc>
                  <a:txBody>
                    <a:bodyPr/>
                    <a:lstStyle/>
                    <a:p>
                      <a:r>
                        <a:rPr lang="en-US" sz="800" b="1">
                          <a:solidFill>
                            <a:srgbClr val="1F355E"/>
                          </a:solidFill>
                          <a:latin typeface="Arial" panose="020B0604020202020204" pitchFamily="34" charset="0"/>
                          <a:cs typeface="Arial" panose="020B0604020202020204" pitchFamily="34" charset="0"/>
                        </a:rPr>
                        <a:t>Technology &amp; Digital </a:t>
                      </a:r>
                      <a:endParaRPr lang="en-GB" sz="800" b="1">
                        <a:solidFill>
                          <a:srgbClr val="1F355E"/>
                        </a:solidFill>
                        <a:latin typeface="Arial" panose="020B0604020202020204" pitchFamily="34" charset="0"/>
                        <a:cs typeface="Arial" panose="020B0604020202020204" pitchFamily="34" charset="0"/>
                      </a:endParaRPr>
                    </a:p>
                  </a:txBody>
                  <a:tcPr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c>
                  <a:txBody>
                    <a:bodyPr/>
                    <a:lstStyle/>
                    <a:p>
                      <a:pPr algn="l"/>
                      <a:endParaRPr lang="en-US" sz="800">
                        <a:solidFill>
                          <a:srgbClr val="1F355E"/>
                        </a:solidFill>
                        <a:latin typeface="Arial" panose="020B0604020202020204" pitchFamily="34" charset="0"/>
                        <a:cs typeface="Arial" panose="020B0604020202020204" pitchFamily="34" charset="0"/>
                      </a:endParaRPr>
                    </a:p>
                  </a:txBody>
                  <a:tcPr marL="36000" marR="36000" marT="36000" marB="36000"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800">
                        <a:solidFill>
                          <a:srgbClr val="1F355E"/>
                        </a:solidFill>
                        <a:latin typeface="Arial" panose="020B0604020202020204" pitchFamily="34" charset="0"/>
                        <a:cs typeface="Arial" panose="020B0604020202020204" pitchFamily="34" charset="0"/>
                      </a:endParaRPr>
                    </a:p>
                  </a:txBody>
                  <a:tcPr marL="36000" marR="36000" marT="36000" marB="36000"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800">
                        <a:solidFill>
                          <a:srgbClr val="1F355E"/>
                        </a:solidFill>
                        <a:latin typeface="Arial" panose="020B0604020202020204" pitchFamily="34" charset="0"/>
                        <a:cs typeface="Arial" panose="020B0604020202020204" pitchFamily="34" charset="0"/>
                      </a:endParaRPr>
                    </a:p>
                  </a:txBody>
                  <a:tcPr marL="36000" marR="36000" marT="36000" marB="36000"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800">
                        <a:solidFill>
                          <a:srgbClr val="1F355E"/>
                        </a:solidFill>
                        <a:latin typeface="Arial" panose="020B0604020202020204" pitchFamily="34" charset="0"/>
                        <a:cs typeface="Arial" panose="020B0604020202020204" pitchFamily="34" charset="0"/>
                      </a:endParaRPr>
                    </a:p>
                  </a:txBody>
                  <a:tcPr marL="36000" marR="36000" marT="36000" marB="36000"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GB" sz="800">
                        <a:solidFill>
                          <a:srgbClr val="1F355E"/>
                        </a:solidFill>
                        <a:latin typeface="Arial" panose="020B0604020202020204" pitchFamily="34" charset="0"/>
                        <a:cs typeface="Arial" panose="020B0604020202020204" pitchFamily="34" charset="0"/>
                      </a:endParaRPr>
                    </a:p>
                  </a:txBody>
                  <a:tcPr marL="36000" marR="36000" marT="36000" marB="36000"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800">
                        <a:solidFill>
                          <a:srgbClr val="1F355E"/>
                        </a:solidFill>
                        <a:latin typeface="Arial" panose="020B0604020202020204" pitchFamily="34" charset="0"/>
                        <a:cs typeface="Arial" panose="020B0604020202020204" pitchFamily="34" charset="0"/>
                      </a:endParaRPr>
                    </a:p>
                  </a:txBody>
                  <a:tcPr marL="36000" marR="36000" marT="36000" marB="36000"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94951383"/>
                  </a:ext>
                </a:extLst>
              </a:tr>
              <a:tr h="1415380">
                <a:tc>
                  <a:txBody>
                    <a:bodyPr/>
                    <a:lstStyle/>
                    <a:p>
                      <a:r>
                        <a:rPr lang="en-US" sz="800" b="1">
                          <a:solidFill>
                            <a:srgbClr val="1F355E"/>
                          </a:solidFill>
                          <a:latin typeface="Arial" panose="020B0604020202020204" pitchFamily="34" charset="0"/>
                          <a:cs typeface="Arial" panose="020B0604020202020204" pitchFamily="34" charset="0"/>
                        </a:rPr>
                        <a:t>Workforce &amp; Culture </a:t>
                      </a:r>
                      <a:endParaRPr lang="en-GB" sz="800" b="1">
                        <a:solidFill>
                          <a:srgbClr val="1F355E"/>
                        </a:solidFill>
                        <a:latin typeface="Arial" panose="020B0604020202020204" pitchFamily="34" charset="0"/>
                        <a:cs typeface="Arial" panose="020B0604020202020204" pitchFamily="34" charset="0"/>
                      </a:endParaRPr>
                    </a:p>
                  </a:txBody>
                  <a:tcPr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a:txBody>
                    <a:bodyPr/>
                    <a:lstStyle/>
                    <a:p>
                      <a:pPr algn="l"/>
                      <a:endParaRPr lang="en-GB" sz="800">
                        <a:solidFill>
                          <a:srgbClr val="1F355E"/>
                        </a:solidFill>
                        <a:latin typeface="Arial" panose="020B0604020202020204" pitchFamily="34" charset="0"/>
                        <a:cs typeface="Arial" panose="020B0604020202020204" pitchFamily="34" charset="0"/>
                      </a:endParaRPr>
                    </a:p>
                  </a:txBody>
                  <a:tcPr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GB" sz="800">
                        <a:solidFill>
                          <a:srgbClr val="1F355E"/>
                        </a:solidFill>
                        <a:latin typeface="Arial" panose="020B0604020202020204" pitchFamily="34" charset="0"/>
                        <a:cs typeface="Arial" panose="020B0604020202020204" pitchFamily="34" charset="0"/>
                      </a:endParaRPr>
                    </a:p>
                  </a:txBody>
                  <a:tcPr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GB" sz="800">
                        <a:solidFill>
                          <a:srgbClr val="1F355E"/>
                        </a:solidFill>
                        <a:latin typeface="Arial" panose="020B0604020202020204" pitchFamily="34" charset="0"/>
                        <a:cs typeface="Arial" panose="020B0604020202020204" pitchFamily="34" charset="0"/>
                      </a:endParaRPr>
                    </a:p>
                  </a:txBody>
                  <a:tcPr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GB" sz="800">
                        <a:solidFill>
                          <a:srgbClr val="1F355E"/>
                        </a:solidFill>
                        <a:latin typeface="Arial" panose="020B0604020202020204" pitchFamily="34" charset="0"/>
                        <a:cs typeface="Arial" panose="020B0604020202020204" pitchFamily="34" charset="0"/>
                      </a:endParaRPr>
                    </a:p>
                  </a:txBody>
                  <a:tcPr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GB" sz="800">
                        <a:solidFill>
                          <a:srgbClr val="1F355E"/>
                        </a:solidFill>
                        <a:latin typeface="Arial" panose="020B0604020202020204" pitchFamily="34" charset="0"/>
                        <a:cs typeface="Arial" panose="020B0604020202020204" pitchFamily="34" charset="0"/>
                      </a:endParaRPr>
                    </a:p>
                  </a:txBody>
                  <a:tcPr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800">
                        <a:solidFill>
                          <a:srgbClr val="1F355E"/>
                        </a:solidFill>
                        <a:latin typeface="Arial" panose="020B0604020202020204" pitchFamily="34" charset="0"/>
                        <a:cs typeface="Arial" panose="020B0604020202020204" pitchFamily="34" charset="0"/>
                      </a:endParaRPr>
                    </a:p>
                  </a:txBody>
                  <a:tcPr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38370639"/>
                  </a:ext>
                </a:extLst>
              </a:tr>
            </a:tbl>
          </a:graphicData>
        </a:graphic>
      </p:graphicFrame>
      <p:sp>
        <p:nvSpPr>
          <p:cNvPr id="9" name="Rectangle: Rounded Corners 8">
            <a:extLst>
              <a:ext uri="{FF2B5EF4-FFF2-40B4-BE49-F238E27FC236}">
                <a16:creationId xmlns:a16="http://schemas.microsoft.com/office/drawing/2014/main" id="{A216CFB9-05EE-5CD5-2E78-C73642924C4C}"/>
              </a:ext>
            </a:extLst>
          </p:cNvPr>
          <p:cNvSpPr/>
          <p:nvPr/>
        </p:nvSpPr>
        <p:spPr>
          <a:xfrm>
            <a:off x="907741" y="915966"/>
            <a:ext cx="8093384" cy="216000"/>
          </a:xfrm>
          <a:prstGeom prst="roundRect">
            <a:avLst/>
          </a:prstGeom>
          <a:solidFill>
            <a:srgbClr val="FFE588"/>
          </a:solidFill>
          <a:ln w="12700" cap="flat">
            <a:solidFill>
              <a:srgbClr val="FFE58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500"/>
            <a:r>
              <a:rPr lang="en-US" sz="800">
                <a:solidFill>
                  <a:srgbClr val="1F355E"/>
                </a:solidFill>
                <a:latin typeface="+mn-lt"/>
                <a:ea typeface="+mn-ea"/>
                <a:cs typeface="+mn-cs"/>
              </a:rPr>
              <a:t>Cloud Migration </a:t>
            </a:r>
            <a:endParaRPr kumimoji="0" lang="en-US" sz="800" i="0" u="none" strike="noStrike" cap="none" spc="0" normalizeH="0" baseline="0">
              <a:ln>
                <a:noFill/>
              </a:ln>
              <a:solidFill>
                <a:srgbClr val="1F355E"/>
              </a:solidFill>
              <a:effectLst/>
              <a:uFillTx/>
              <a:latin typeface="+mn-lt"/>
              <a:ea typeface="+mn-ea"/>
              <a:cs typeface="+mn-cs"/>
              <a:sym typeface="Helvetica Neue Medium"/>
            </a:endParaRPr>
          </a:p>
        </p:txBody>
      </p:sp>
      <p:sp>
        <p:nvSpPr>
          <p:cNvPr id="10" name="Rectangle: Rounded Corners 9">
            <a:extLst>
              <a:ext uri="{FF2B5EF4-FFF2-40B4-BE49-F238E27FC236}">
                <a16:creationId xmlns:a16="http://schemas.microsoft.com/office/drawing/2014/main" id="{C9E236EC-E9F7-535C-7916-3F4483D931E6}"/>
              </a:ext>
            </a:extLst>
          </p:cNvPr>
          <p:cNvSpPr/>
          <p:nvPr/>
        </p:nvSpPr>
        <p:spPr>
          <a:xfrm>
            <a:off x="908079" y="1512230"/>
            <a:ext cx="6721553" cy="226783"/>
          </a:xfrm>
          <a:prstGeom prst="roundRect">
            <a:avLst/>
          </a:prstGeom>
          <a:solidFill>
            <a:srgbClr val="FFE588"/>
          </a:solidFill>
          <a:ln w="12700" cap="flat">
            <a:solidFill>
              <a:srgbClr val="FFE58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500"/>
            <a:r>
              <a:rPr lang="en-US" sz="800">
                <a:solidFill>
                  <a:srgbClr val="1F355E"/>
                </a:solidFill>
                <a:latin typeface="+mn-lt"/>
                <a:ea typeface="+mn-ea"/>
                <a:cs typeface="+mn-cs"/>
              </a:rPr>
              <a:t>Care Data Repository </a:t>
            </a:r>
            <a:endParaRPr kumimoji="0" lang="en-US" sz="800" i="0" u="none" strike="noStrike" cap="none" spc="0" normalizeH="0" baseline="0">
              <a:ln>
                <a:noFill/>
              </a:ln>
              <a:solidFill>
                <a:srgbClr val="1F355E"/>
              </a:solidFill>
              <a:effectLst/>
              <a:uFillTx/>
              <a:latin typeface="+mn-lt"/>
              <a:ea typeface="+mn-ea"/>
              <a:cs typeface="+mn-cs"/>
              <a:sym typeface="Helvetica Neue Medium"/>
            </a:endParaRPr>
          </a:p>
        </p:txBody>
      </p:sp>
      <p:sp>
        <p:nvSpPr>
          <p:cNvPr id="11" name="Rectangle: Rounded Corners 10">
            <a:extLst>
              <a:ext uri="{FF2B5EF4-FFF2-40B4-BE49-F238E27FC236}">
                <a16:creationId xmlns:a16="http://schemas.microsoft.com/office/drawing/2014/main" id="{D18F2AE5-17AD-5540-45F5-BA1AFA23FC9A}"/>
              </a:ext>
            </a:extLst>
          </p:cNvPr>
          <p:cNvSpPr/>
          <p:nvPr/>
        </p:nvSpPr>
        <p:spPr>
          <a:xfrm>
            <a:off x="916269" y="1214098"/>
            <a:ext cx="6709838" cy="216000"/>
          </a:xfrm>
          <a:prstGeom prst="roundRect">
            <a:avLst/>
          </a:prstGeom>
          <a:solidFill>
            <a:srgbClr val="FFE588"/>
          </a:solidFill>
          <a:ln w="12700" cap="flat">
            <a:solidFill>
              <a:srgbClr val="FFE58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500"/>
            <a:r>
              <a:rPr lang="en-US" sz="800">
                <a:solidFill>
                  <a:srgbClr val="1F355E"/>
                </a:solidFill>
                <a:latin typeface="+mn-lt"/>
                <a:ea typeface="+mn-ea"/>
                <a:cs typeface="+mn-cs"/>
              </a:rPr>
              <a:t>Consistent Data Standard </a:t>
            </a:r>
            <a:endParaRPr kumimoji="0" lang="en-US" sz="800" i="0" u="none" strike="noStrike" cap="none" spc="0" normalizeH="0" baseline="0">
              <a:ln>
                <a:noFill/>
              </a:ln>
              <a:solidFill>
                <a:srgbClr val="1F355E"/>
              </a:solidFill>
              <a:effectLst/>
              <a:uFillTx/>
              <a:latin typeface="+mn-lt"/>
              <a:ea typeface="+mn-ea"/>
              <a:cs typeface="+mn-cs"/>
              <a:sym typeface="Helvetica Neue Medium"/>
            </a:endParaRPr>
          </a:p>
        </p:txBody>
      </p:sp>
      <p:sp>
        <p:nvSpPr>
          <p:cNvPr id="5" name="Rectangle: Rounded Corners 4">
            <a:extLst>
              <a:ext uri="{FF2B5EF4-FFF2-40B4-BE49-F238E27FC236}">
                <a16:creationId xmlns:a16="http://schemas.microsoft.com/office/drawing/2014/main" id="{19C77672-6E0B-AABC-3C36-9A59926BF665}"/>
              </a:ext>
            </a:extLst>
          </p:cNvPr>
          <p:cNvSpPr/>
          <p:nvPr/>
        </p:nvSpPr>
        <p:spPr>
          <a:xfrm>
            <a:off x="904556" y="2362313"/>
            <a:ext cx="6721552" cy="2160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500"/>
            <a:r>
              <a:rPr kumimoji="0" lang="en-US" sz="800" i="0" u="none" strike="noStrike" cap="none" spc="0" normalizeH="0" baseline="0">
                <a:ln>
                  <a:noFill/>
                </a:ln>
                <a:solidFill>
                  <a:srgbClr val="1F355E"/>
                </a:solidFill>
                <a:effectLst/>
                <a:uFillTx/>
                <a:latin typeface="+mn-lt"/>
                <a:ea typeface="+mn-ea"/>
                <a:cs typeface="+mn-cs"/>
                <a:sym typeface="Helvetica Neue Medium"/>
              </a:rPr>
              <a:t> Integrated EPR Model</a:t>
            </a:r>
          </a:p>
        </p:txBody>
      </p:sp>
      <p:sp>
        <p:nvSpPr>
          <p:cNvPr id="6" name="Rectangle: Rounded Corners 5">
            <a:extLst>
              <a:ext uri="{FF2B5EF4-FFF2-40B4-BE49-F238E27FC236}">
                <a16:creationId xmlns:a16="http://schemas.microsoft.com/office/drawing/2014/main" id="{0F255D5E-B7C1-97B8-18CA-8200AB1DCAA4}"/>
              </a:ext>
            </a:extLst>
          </p:cNvPr>
          <p:cNvSpPr/>
          <p:nvPr/>
        </p:nvSpPr>
        <p:spPr>
          <a:xfrm>
            <a:off x="2286000" y="2711910"/>
            <a:ext cx="5340108" cy="2160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500"/>
            <a:r>
              <a:rPr kumimoji="0" lang="en-US" sz="800" i="0" u="none" strike="noStrike" cap="none" spc="0" normalizeH="0" baseline="0">
                <a:ln>
                  <a:noFill/>
                </a:ln>
                <a:solidFill>
                  <a:srgbClr val="1F355E"/>
                </a:solidFill>
                <a:effectLst/>
                <a:uFillTx/>
                <a:latin typeface="+mn-lt"/>
                <a:ea typeface="+mn-ea"/>
                <a:cs typeface="+mn-cs"/>
                <a:sym typeface="Helvetica Neue Medium"/>
              </a:rPr>
              <a:t>Single-sign-on </a:t>
            </a:r>
            <a:r>
              <a:rPr lang="en-US" sz="800">
                <a:solidFill>
                  <a:srgbClr val="1F355E"/>
                </a:solidFill>
                <a:latin typeface="+mn-lt"/>
                <a:ea typeface="+mn-ea"/>
                <a:cs typeface="+mn-cs"/>
                <a:sym typeface="Helvetica Neue Medium"/>
              </a:rPr>
              <a:t>P</a:t>
            </a:r>
            <a:r>
              <a:rPr kumimoji="0" lang="en-US" sz="800" i="0" u="none" strike="noStrike" cap="none" spc="0" normalizeH="0" baseline="0">
                <a:ln>
                  <a:noFill/>
                </a:ln>
                <a:solidFill>
                  <a:srgbClr val="1F355E"/>
                </a:solidFill>
                <a:effectLst/>
                <a:uFillTx/>
                <a:latin typeface="+mn-lt"/>
                <a:ea typeface="+mn-ea"/>
                <a:cs typeface="+mn-cs"/>
                <a:sym typeface="Helvetica Neue Medium"/>
              </a:rPr>
              <a:t>rocess</a:t>
            </a:r>
          </a:p>
        </p:txBody>
      </p:sp>
      <p:sp>
        <p:nvSpPr>
          <p:cNvPr id="8" name="Rectangle: Rounded Corners 7">
            <a:extLst>
              <a:ext uri="{FF2B5EF4-FFF2-40B4-BE49-F238E27FC236}">
                <a16:creationId xmlns:a16="http://schemas.microsoft.com/office/drawing/2014/main" id="{B339D8E5-9187-5E4C-24A7-1BAAAB852E43}"/>
              </a:ext>
            </a:extLst>
          </p:cNvPr>
          <p:cNvSpPr/>
          <p:nvPr/>
        </p:nvSpPr>
        <p:spPr>
          <a:xfrm>
            <a:off x="904557" y="3061507"/>
            <a:ext cx="6721550" cy="2160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500"/>
            <a:r>
              <a:rPr kumimoji="0" lang="en-US" sz="800" i="0" u="none" strike="noStrike" cap="none" spc="0" normalizeH="0" baseline="0">
                <a:ln>
                  <a:noFill/>
                </a:ln>
                <a:solidFill>
                  <a:srgbClr val="1F355E"/>
                </a:solidFill>
                <a:effectLst/>
                <a:uFillTx/>
                <a:latin typeface="+mn-lt"/>
                <a:ea typeface="+mn-ea"/>
                <a:cs typeface="+mn-cs"/>
                <a:sym typeface="Helvetica Neue Medium"/>
              </a:rPr>
              <a:t>Patient-Facing </a:t>
            </a:r>
            <a:r>
              <a:rPr lang="en-US" sz="800">
                <a:solidFill>
                  <a:srgbClr val="1F355E"/>
                </a:solidFill>
                <a:latin typeface="+mn-lt"/>
                <a:ea typeface="+mn-ea"/>
                <a:cs typeface="+mn-cs"/>
                <a:sym typeface="Helvetica Neue Medium"/>
              </a:rPr>
              <a:t>D</a:t>
            </a:r>
            <a:r>
              <a:rPr kumimoji="0" lang="en-US" sz="800" i="0" u="none" strike="noStrike" cap="none" spc="0" normalizeH="0" baseline="0">
                <a:ln>
                  <a:noFill/>
                </a:ln>
                <a:solidFill>
                  <a:srgbClr val="1F355E"/>
                </a:solidFill>
                <a:effectLst/>
                <a:uFillTx/>
                <a:latin typeface="+mn-lt"/>
                <a:ea typeface="+mn-ea"/>
                <a:cs typeface="+mn-cs"/>
                <a:sym typeface="Helvetica Neue Medium"/>
              </a:rPr>
              <a:t>igital </a:t>
            </a:r>
            <a:r>
              <a:rPr lang="en-US" sz="800">
                <a:solidFill>
                  <a:srgbClr val="1F355E"/>
                </a:solidFill>
                <a:latin typeface="+mn-lt"/>
                <a:ea typeface="+mn-ea"/>
                <a:cs typeface="+mn-cs"/>
                <a:sym typeface="Helvetica Neue Medium"/>
              </a:rPr>
              <a:t>S</a:t>
            </a:r>
            <a:r>
              <a:rPr kumimoji="0" lang="en-US" sz="800" i="0" u="none" strike="noStrike" cap="none" spc="0" normalizeH="0" baseline="0">
                <a:ln>
                  <a:noFill/>
                </a:ln>
                <a:solidFill>
                  <a:srgbClr val="1F355E"/>
                </a:solidFill>
                <a:effectLst/>
                <a:uFillTx/>
                <a:latin typeface="+mn-lt"/>
                <a:ea typeface="+mn-ea"/>
                <a:cs typeface="+mn-cs"/>
                <a:sym typeface="Helvetica Neue Medium"/>
              </a:rPr>
              <a:t>ervices</a:t>
            </a:r>
          </a:p>
        </p:txBody>
      </p:sp>
      <p:sp>
        <p:nvSpPr>
          <p:cNvPr id="13" name="Rectangle: Rounded Corners 12">
            <a:extLst>
              <a:ext uri="{FF2B5EF4-FFF2-40B4-BE49-F238E27FC236}">
                <a16:creationId xmlns:a16="http://schemas.microsoft.com/office/drawing/2014/main" id="{6A2E6004-5564-9538-6641-153F601DDF4F}"/>
              </a:ext>
            </a:extLst>
          </p:cNvPr>
          <p:cNvSpPr/>
          <p:nvPr/>
        </p:nvSpPr>
        <p:spPr>
          <a:xfrm>
            <a:off x="2285999" y="3389004"/>
            <a:ext cx="5364039" cy="216000"/>
          </a:xfrm>
          <a:prstGeom prst="round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500"/>
            <a:r>
              <a:rPr lang="en-GB" sz="800">
                <a:solidFill>
                  <a:srgbClr val="1F355E"/>
                </a:solidFill>
                <a:latin typeface="+mn-lt"/>
                <a:ea typeface="+mn-ea"/>
                <a:cs typeface="+mn-cs"/>
                <a:sym typeface="Helvetica Neue Medium"/>
              </a:rPr>
              <a:t>Filling Core Digital Gaps in Clinical Programmes</a:t>
            </a:r>
          </a:p>
        </p:txBody>
      </p:sp>
      <p:sp>
        <p:nvSpPr>
          <p:cNvPr id="14" name="Rectangle: Rounded Corners 13">
            <a:extLst>
              <a:ext uri="{FF2B5EF4-FFF2-40B4-BE49-F238E27FC236}">
                <a16:creationId xmlns:a16="http://schemas.microsoft.com/office/drawing/2014/main" id="{6DC6754F-C012-AA8E-AC0B-56C85610BA40}"/>
              </a:ext>
            </a:extLst>
          </p:cNvPr>
          <p:cNvSpPr/>
          <p:nvPr/>
        </p:nvSpPr>
        <p:spPr>
          <a:xfrm>
            <a:off x="7735135" y="3794288"/>
            <a:ext cx="1265990" cy="278644"/>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500"/>
            <a:r>
              <a:rPr lang="en-US" sz="800">
                <a:solidFill>
                  <a:srgbClr val="1F355E"/>
                </a:solidFill>
                <a:latin typeface="+mn-lt"/>
                <a:ea typeface="+mn-ea"/>
                <a:cs typeface="+mn-cs"/>
                <a:sym typeface="Helvetica Neue Medium"/>
              </a:rPr>
              <a:t>Digital Co-production and Innovation Model </a:t>
            </a:r>
            <a:endParaRPr kumimoji="0" lang="en-US" sz="800" i="0" u="none" strike="noStrike" cap="none" spc="0" normalizeH="0" baseline="0">
              <a:ln>
                <a:noFill/>
              </a:ln>
              <a:solidFill>
                <a:srgbClr val="1F355E"/>
              </a:solidFill>
              <a:effectLst/>
              <a:uFillTx/>
              <a:latin typeface="+mn-lt"/>
              <a:ea typeface="+mn-ea"/>
              <a:cs typeface="+mn-cs"/>
              <a:sym typeface="Helvetica Neue Medium"/>
            </a:endParaRPr>
          </a:p>
        </p:txBody>
      </p:sp>
      <p:sp>
        <p:nvSpPr>
          <p:cNvPr id="15" name="Rectangle: Rounded Corners 14">
            <a:extLst>
              <a:ext uri="{FF2B5EF4-FFF2-40B4-BE49-F238E27FC236}">
                <a16:creationId xmlns:a16="http://schemas.microsoft.com/office/drawing/2014/main" id="{4729CF00-5C0F-B34E-636B-BE18845B6C5C}"/>
              </a:ext>
            </a:extLst>
          </p:cNvPr>
          <p:cNvSpPr/>
          <p:nvPr/>
        </p:nvSpPr>
        <p:spPr>
          <a:xfrm>
            <a:off x="904556" y="4113350"/>
            <a:ext cx="8096569" cy="216000"/>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500"/>
            <a:r>
              <a:rPr kumimoji="0" lang="en-US" sz="800" i="0" u="none" strike="noStrike" cap="none" spc="0" normalizeH="0" baseline="0">
                <a:ln>
                  <a:noFill/>
                </a:ln>
                <a:solidFill>
                  <a:srgbClr val="1F355E"/>
                </a:solidFill>
                <a:effectLst/>
                <a:uFillTx/>
                <a:latin typeface="+mn-lt"/>
                <a:ea typeface="+mn-ea"/>
                <a:cs typeface="+mn-cs"/>
                <a:sym typeface="Helvetica Neue Medium"/>
              </a:rPr>
              <a:t>Digital Training, Literacy </a:t>
            </a:r>
            <a:r>
              <a:rPr lang="en-US" sz="800">
                <a:solidFill>
                  <a:srgbClr val="1F355E"/>
                </a:solidFill>
                <a:latin typeface="+mn-lt"/>
                <a:ea typeface="+mn-ea"/>
                <a:cs typeface="+mn-cs"/>
                <a:sym typeface="Helvetica Neue Medium"/>
              </a:rPr>
              <a:t>&amp; Support</a:t>
            </a:r>
            <a:endParaRPr kumimoji="0" lang="en-US" sz="800" i="0" u="none" strike="noStrike" cap="none" spc="0" normalizeH="0" baseline="0">
              <a:ln>
                <a:noFill/>
              </a:ln>
              <a:solidFill>
                <a:srgbClr val="1F355E"/>
              </a:solidFill>
              <a:effectLst/>
              <a:uFillTx/>
              <a:latin typeface="+mn-lt"/>
              <a:ea typeface="+mn-ea"/>
              <a:cs typeface="+mn-cs"/>
              <a:sym typeface="Helvetica Neue Medium"/>
            </a:endParaRPr>
          </a:p>
        </p:txBody>
      </p:sp>
      <p:sp>
        <p:nvSpPr>
          <p:cNvPr id="16" name="Rectangle: Rounded Corners 15">
            <a:extLst>
              <a:ext uri="{FF2B5EF4-FFF2-40B4-BE49-F238E27FC236}">
                <a16:creationId xmlns:a16="http://schemas.microsoft.com/office/drawing/2014/main" id="{0FD547BC-1CAB-EF08-79EA-FE01A2124036}"/>
              </a:ext>
            </a:extLst>
          </p:cNvPr>
          <p:cNvSpPr/>
          <p:nvPr/>
        </p:nvSpPr>
        <p:spPr>
          <a:xfrm>
            <a:off x="7741559" y="4348203"/>
            <a:ext cx="1259566" cy="261418"/>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500"/>
            <a:r>
              <a:rPr kumimoji="0" lang="en-US" sz="800" i="0" u="none" strike="noStrike" cap="none" spc="0" normalizeH="0" baseline="0">
                <a:ln>
                  <a:noFill/>
                </a:ln>
                <a:solidFill>
                  <a:srgbClr val="1F355E"/>
                </a:solidFill>
                <a:effectLst/>
                <a:uFillTx/>
                <a:latin typeface="+mn-lt"/>
                <a:ea typeface="+mn-ea"/>
                <a:cs typeface="+mn-cs"/>
                <a:sym typeface="Helvetica Neue Medium"/>
              </a:rPr>
              <a:t>Digital Services Workforce Strategy</a:t>
            </a:r>
          </a:p>
        </p:txBody>
      </p:sp>
      <p:sp>
        <p:nvSpPr>
          <p:cNvPr id="17" name="Rectangle: Rounded Corners 16">
            <a:extLst>
              <a:ext uri="{FF2B5EF4-FFF2-40B4-BE49-F238E27FC236}">
                <a16:creationId xmlns:a16="http://schemas.microsoft.com/office/drawing/2014/main" id="{2F84ED88-BC60-02BE-CD7F-59DCF9D276F8}"/>
              </a:ext>
            </a:extLst>
          </p:cNvPr>
          <p:cNvSpPr/>
          <p:nvPr/>
        </p:nvSpPr>
        <p:spPr>
          <a:xfrm>
            <a:off x="904556" y="4643412"/>
            <a:ext cx="8096569" cy="216530"/>
          </a:xfrm>
          <a:prstGeom prst="roundRect">
            <a:avLst/>
          </a:prstGeom>
          <a:solidFill>
            <a:schemeClr val="accent6">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500"/>
            <a:r>
              <a:rPr kumimoji="0" lang="en-US" sz="800" i="0" u="none" strike="noStrike" cap="none" spc="0" normalizeH="0" baseline="0">
                <a:ln>
                  <a:noFill/>
                </a:ln>
                <a:solidFill>
                  <a:srgbClr val="1F355E"/>
                </a:solidFill>
                <a:effectLst/>
                <a:uFillTx/>
                <a:latin typeface="+mn-lt"/>
                <a:ea typeface="+mn-ea"/>
                <a:cs typeface="+mn-cs"/>
                <a:sym typeface="Helvetica Neue Medium"/>
              </a:rPr>
              <a:t>Clinical Digital Champions and Joint Ownership </a:t>
            </a:r>
          </a:p>
        </p:txBody>
      </p:sp>
      <p:sp>
        <p:nvSpPr>
          <p:cNvPr id="19" name="Title 1">
            <a:extLst>
              <a:ext uri="{FF2B5EF4-FFF2-40B4-BE49-F238E27FC236}">
                <a16:creationId xmlns:a16="http://schemas.microsoft.com/office/drawing/2014/main" id="{67AF0D57-8459-B965-2FBC-0477667579CC}"/>
              </a:ext>
            </a:extLst>
          </p:cNvPr>
          <p:cNvSpPr txBox="1">
            <a:spLocks/>
          </p:cNvSpPr>
          <p:nvPr/>
        </p:nvSpPr>
        <p:spPr>
          <a:xfrm>
            <a:off x="81886" y="-164431"/>
            <a:ext cx="8834327" cy="993775"/>
          </a:xfrm>
          <a:prstGeom prst="rect">
            <a:avLst/>
          </a:prstGeom>
        </p:spPr>
        <p:txBody>
          <a:bodyPr vert="horz" lIns="91440" tIns="45720" rIns="91440" bIns="45720" rtlCol="0" anchor="ctr">
            <a:normAutofit/>
          </a:bodyPr>
          <a:lstStyle>
            <a:lvl1pPr marL="0" marR="0" indent="0" algn="l" defTabSz="309563" rtl="0" latinLnBrk="0">
              <a:lnSpc>
                <a:spcPct val="100000"/>
              </a:lnSpc>
              <a:spcBef>
                <a:spcPts val="0"/>
              </a:spcBef>
              <a:spcAft>
                <a:spcPts val="0"/>
              </a:spcAft>
              <a:buClrTx/>
              <a:buSzTx/>
              <a:buFontTx/>
              <a:buNone/>
              <a:tabLst/>
              <a:defRPr sz="32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2pPr>
            <a:lvl3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3pPr>
            <a:lvl4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4pPr>
            <a:lvl5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5pPr>
            <a:lvl6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6pPr>
            <a:lvl7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7pPr>
            <a:lvl8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8pPr>
            <a:lvl9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9pPr>
          </a:lstStyle>
          <a:p>
            <a:pPr hangingPunct="1"/>
            <a:endParaRPr lang="en-US" sz="2400"/>
          </a:p>
        </p:txBody>
      </p:sp>
      <p:sp>
        <p:nvSpPr>
          <p:cNvPr id="4" name="Rectangle: Rounded Corners 3">
            <a:extLst>
              <a:ext uri="{FF2B5EF4-FFF2-40B4-BE49-F238E27FC236}">
                <a16:creationId xmlns:a16="http://schemas.microsoft.com/office/drawing/2014/main" id="{56D29292-A80B-337F-D7F5-CF9CF664AB1D}"/>
              </a:ext>
            </a:extLst>
          </p:cNvPr>
          <p:cNvSpPr/>
          <p:nvPr/>
        </p:nvSpPr>
        <p:spPr>
          <a:xfrm>
            <a:off x="2108579" y="1810363"/>
            <a:ext cx="5957248" cy="216000"/>
          </a:xfrm>
          <a:prstGeom prst="roundRect">
            <a:avLst/>
          </a:prstGeom>
          <a:solidFill>
            <a:srgbClr val="FFE588">
              <a:alpha val="26000"/>
            </a:srgbClr>
          </a:solidFill>
          <a:ln w="12700" cap="flat">
            <a:solidFill>
              <a:srgbClr val="FFE588"/>
            </a:solidFill>
            <a:prstDash val="sysDash"/>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500"/>
            <a:endParaRPr kumimoji="0" lang="en-US" sz="800" i="0" u="none" strike="noStrike" cap="none" spc="0" normalizeH="0" baseline="0">
              <a:ln>
                <a:noFill/>
              </a:ln>
              <a:solidFill>
                <a:schemeClr val="bg1"/>
              </a:solidFill>
              <a:effectLst/>
              <a:uFillTx/>
              <a:latin typeface="+mn-lt"/>
              <a:ea typeface="+mn-ea"/>
              <a:cs typeface="+mn-cs"/>
              <a:sym typeface="Helvetica Neue Medium"/>
            </a:endParaRPr>
          </a:p>
        </p:txBody>
      </p:sp>
      <p:sp>
        <p:nvSpPr>
          <p:cNvPr id="12" name="Rectangle: Rounded Corners 11">
            <a:extLst>
              <a:ext uri="{FF2B5EF4-FFF2-40B4-BE49-F238E27FC236}">
                <a16:creationId xmlns:a16="http://schemas.microsoft.com/office/drawing/2014/main" id="{20A3F106-50FC-ED39-BF6D-DC93B29963D2}"/>
              </a:ext>
            </a:extLst>
          </p:cNvPr>
          <p:cNvSpPr/>
          <p:nvPr/>
        </p:nvSpPr>
        <p:spPr>
          <a:xfrm>
            <a:off x="7743905" y="1810363"/>
            <a:ext cx="1257220" cy="216000"/>
          </a:xfrm>
          <a:prstGeom prst="roundRect">
            <a:avLst/>
          </a:prstGeom>
          <a:solidFill>
            <a:srgbClr val="FFE588"/>
          </a:solidFill>
          <a:ln w="12700" cap="flat">
            <a:solidFill>
              <a:srgbClr val="FFE58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500"/>
            <a:r>
              <a:rPr lang="en-US" sz="800">
                <a:solidFill>
                  <a:srgbClr val="1F355E"/>
                </a:solidFill>
                <a:latin typeface="+mn-lt"/>
                <a:ea typeface="+mn-ea"/>
                <a:cs typeface="+mn-cs"/>
              </a:rPr>
              <a:t>BI Capability </a:t>
            </a:r>
            <a:endParaRPr kumimoji="0" lang="en-US" sz="800" i="0" u="none" strike="noStrike" cap="none" spc="0" normalizeH="0" baseline="0">
              <a:ln>
                <a:noFill/>
              </a:ln>
              <a:solidFill>
                <a:srgbClr val="1F355E"/>
              </a:solidFill>
              <a:effectLst/>
              <a:uFillTx/>
              <a:latin typeface="+mn-lt"/>
              <a:ea typeface="+mn-ea"/>
              <a:cs typeface="+mn-cs"/>
              <a:sym typeface="Helvetica Neue Medium"/>
            </a:endParaRPr>
          </a:p>
        </p:txBody>
      </p:sp>
      <p:sp>
        <p:nvSpPr>
          <p:cNvPr id="3" name="Rectangle: Rounded Corners 2">
            <a:extLst>
              <a:ext uri="{FF2B5EF4-FFF2-40B4-BE49-F238E27FC236}">
                <a16:creationId xmlns:a16="http://schemas.microsoft.com/office/drawing/2014/main" id="{0EE65F78-E632-B8D8-4DBD-F6513EB11FDA}"/>
              </a:ext>
            </a:extLst>
          </p:cNvPr>
          <p:cNvSpPr/>
          <p:nvPr/>
        </p:nvSpPr>
        <p:spPr>
          <a:xfrm>
            <a:off x="916269" y="1810363"/>
            <a:ext cx="1257220" cy="216000"/>
          </a:xfrm>
          <a:prstGeom prst="roundRect">
            <a:avLst/>
          </a:prstGeom>
          <a:solidFill>
            <a:srgbClr val="FFE588"/>
          </a:solidFill>
          <a:ln w="12700" cap="flat">
            <a:solidFill>
              <a:srgbClr val="FFE58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500"/>
            <a:r>
              <a:rPr lang="en-US" sz="800">
                <a:solidFill>
                  <a:srgbClr val="1F355E"/>
                </a:solidFill>
                <a:latin typeface="+mn-lt"/>
                <a:ea typeface="+mn-ea"/>
                <a:cs typeface="+mn-cs"/>
              </a:rPr>
              <a:t>BI Capability </a:t>
            </a:r>
            <a:endParaRPr kumimoji="0" lang="en-US" sz="800" i="0" u="none" strike="noStrike" cap="none" spc="0" normalizeH="0" baseline="0">
              <a:ln>
                <a:noFill/>
              </a:ln>
              <a:solidFill>
                <a:srgbClr val="1F355E"/>
              </a:solidFill>
              <a:effectLst/>
              <a:uFillTx/>
              <a:latin typeface="+mn-lt"/>
              <a:ea typeface="+mn-ea"/>
              <a:cs typeface="+mn-cs"/>
              <a:sym typeface="Helvetica Neue Medium"/>
            </a:endParaRPr>
          </a:p>
        </p:txBody>
      </p:sp>
      <p:grpSp>
        <p:nvGrpSpPr>
          <p:cNvPr id="26" name="Group 25">
            <a:extLst>
              <a:ext uri="{FF2B5EF4-FFF2-40B4-BE49-F238E27FC236}">
                <a16:creationId xmlns:a16="http://schemas.microsoft.com/office/drawing/2014/main" id="{1EB62DEC-8ED3-B6E5-2CB8-12C9E386859F}"/>
              </a:ext>
            </a:extLst>
          </p:cNvPr>
          <p:cNvGrpSpPr/>
          <p:nvPr/>
        </p:nvGrpSpPr>
        <p:grpSpPr>
          <a:xfrm>
            <a:off x="-1" y="-5787"/>
            <a:ext cx="9143998" cy="165595"/>
            <a:chOff x="374266" y="2474302"/>
            <a:chExt cx="13719657" cy="820603"/>
          </a:xfrm>
        </p:grpSpPr>
        <p:sp>
          <p:nvSpPr>
            <p:cNvPr id="27" name="Arrow: Pentagon 26">
              <a:extLst>
                <a:ext uri="{FF2B5EF4-FFF2-40B4-BE49-F238E27FC236}">
                  <a16:creationId xmlns:a16="http://schemas.microsoft.com/office/drawing/2014/main" id="{AFF86A83-A239-FE84-4419-31EC53F32200}"/>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28" name="Arrow: Chevron 27">
              <a:extLst>
                <a:ext uri="{FF2B5EF4-FFF2-40B4-BE49-F238E27FC236}">
                  <a16:creationId xmlns:a16="http://schemas.microsoft.com/office/drawing/2014/main" id="{C3977E4F-581B-AF55-CDF6-5D27544F17E6}"/>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29" name="Arrow: Chevron 28">
              <a:extLst>
                <a:ext uri="{FF2B5EF4-FFF2-40B4-BE49-F238E27FC236}">
                  <a16:creationId xmlns:a16="http://schemas.microsoft.com/office/drawing/2014/main" id="{48A266B5-DFB9-19B0-4C9C-C91FCCFBAC06}"/>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30" name="Arrow: Chevron 29">
              <a:extLst>
                <a:ext uri="{FF2B5EF4-FFF2-40B4-BE49-F238E27FC236}">
                  <a16:creationId xmlns:a16="http://schemas.microsoft.com/office/drawing/2014/main" id="{EA5C17F6-5D73-B085-B83D-A945C009771E}"/>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31" name="Arrow: Chevron 30">
              <a:extLst>
                <a:ext uri="{FF2B5EF4-FFF2-40B4-BE49-F238E27FC236}">
                  <a16:creationId xmlns:a16="http://schemas.microsoft.com/office/drawing/2014/main" id="{08F04213-5A21-BD87-ED45-F558371A617C}"/>
                </a:ext>
              </a:extLst>
            </p:cNvPr>
            <p:cNvSpPr/>
            <p:nvPr/>
          </p:nvSpPr>
          <p:spPr>
            <a:xfrm>
              <a:off x="9329198" y="2474302"/>
              <a:ext cx="2487481" cy="820603"/>
            </a:xfrm>
            <a:prstGeom prst="chevron">
              <a:avLst/>
            </a:prstGeom>
            <a:solidFill>
              <a:schemeClr val="accent5"/>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Plan</a:t>
              </a:r>
            </a:p>
          </p:txBody>
        </p:sp>
        <p:sp>
          <p:nvSpPr>
            <p:cNvPr id="32" name="Arrow: Chevron 31">
              <a:extLst>
                <a:ext uri="{FF2B5EF4-FFF2-40B4-BE49-F238E27FC236}">
                  <a16:creationId xmlns:a16="http://schemas.microsoft.com/office/drawing/2014/main" id="{7A5CE459-0D6F-E6A6-C602-0B3C5CFC60C6}"/>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Appendix</a:t>
              </a:r>
            </a:p>
          </p:txBody>
        </p:sp>
      </p:grpSp>
      <p:grpSp>
        <p:nvGrpSpPr>
          <p:cNvPr id="34" name="Group 33">
            <a:extLst>
              <a:ext uri="{FF2B5EF4-FFF2-40B4-BE49-F238E27FC236}">
                <a16:creationId xmlns:a16="http://schemas.microsoft.com/office/drawing/2014/main" id="{A9918AF4-603B-C599-302D-AA92BD7491C2}"/>
              </a:ext>
            </a:extLst>
          </p:cNvPr>
          <p:cNvGrpSpPr/>
          <p:nvPr/>
        </p:nvGrpSpPr>
        <p:grpSpPr>
          <a:xfrm>
            <a:off x="-1" y="0"/>
            <a:ext cx="9143998" cy="165595"/>
            <a:chOff x="374266" y="2474302"/>
            <a:chExt cx="13719657" cy="820603"/>
          </a:xfrm>
        </p:grpSpPr>
        <p:sp>
          <p:nvSpPr>
            <p:cNvPr id="20" name="Arrow: Pentagon 19">
              <a:extLst>
                <a:ext uri="{FF2B5EF4-FFF2-40B4-BE49-F238E27FC236}">
                  <a16:creationId xmlns:a16="http://schemas.microsoft.com/office/drawing/2014/main" id="{4CD37832-C994-7C4C-EB0C-7ACE0A1EB786}"/>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Contents</a:t>
              </a:r>
            </a:p>
          </p:txBody>
        </p:sp>
        <p:sp>
          <p:nvSpPr>
            <p:cNvPr id="21" name="Arrow: Chevron 20">
              <a:extLst>
                <a:ext uri="{FF2B5EF4-FFF2-40B4-BE49-F238E27FC236}">
                  <a16:creationId xmlns:a16="http://schemas.microsoft.com/office/drawing/2014/main" id="{151728DE-05CE-5CF5-97C2-3259BC3B6DB3}"/>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Exec Summary</a:t>
              </a:r>
            </a:p>
          </p:txBody>
        </p:sp>
        <p:sp>
          <p:nvSpPr>
            <p:cNvPr id="22" name="Arrow: Chevron 21">
              <a:extLst>
                <a:ext uri="{FF2B5EF4-FFF2-40B4-BE49-F238E27FC236}">
                  <a16:creationId xmlns:a16="http://schemas.microsoft.com/office/drawing/2014/main" id="{8CD28446-5BD3-6B0D-435F-23855D4CCAC1}"/>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Context</a:t>
              </a:r>
            </a:p>
          </p:txBody>
        </p:sp>
        <p:sp>
          <p:nvSpPr>
            <p:cNvPr id="23" name="Arrow: Chevron 22">
              <a:extLst>
                <a:ext uri="{FF2B5EF4-FFF2-40B4-BE49-F238E27FC236}">
                  <a16:creationId xmlns:a16="http://schemas.microsoft.com/office/drawing/2014/main" id="{3AEC3708-AECD-BFDF-877C-810312F951CE}"/>
                </a:ext>
              </a:extLst>
            </p:cNvPr>
            <p:cNvSpPr/>
            <p:nvPr/>
          </p:nvSpPr>
          <p:spPr>
            <a:xfrm>
              <a:off x="7090464"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Vision</a:t>
              </a:r>
            </a:p>
          </p:txBody>
        </p:sp>
        <p:sp>
          <p:nvSpPr>
            <p:cNvPr id="24" name="Arrow: Chevron 23">
              <a:extLst>
                <a:ext uri="{FF2B5EF4-FFF2-40B4-BE49-F238E27FC236}">
                  <a16:creationId xmlns:a16="http://schemas.microsoft.com/office/drawing/2014/main" id="{59E4BB7C-D3BA-3FB6-DCD1-6B819C8AE6BA}"/>
                </a:ext>
              </a:extLst>
            </p:cNvPr>
            <p:cNvSpPr/>
            <p:nvPr/>
          </p:nvSpPr>
          <p:spPr>
            <a:xfrm>
              <a:off x="9329198"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The Digital Enablers</a:t>
              </a:r>
            </a:p>
          </p:txBody>
        </p:sp>
        <p:sp>
          <p:nvSpPr>
            <p:cNvPr id="25" name="Arrow: Chevron 24">
              <a:extLst>
                <a:ext uri="{FF2B5EF4-FFF2-40B4-BE49-F238E27FC236}">
                  <a16:creationId xmlns:a16="http://schemas.microsoft.com/office/drawing/2014/main" id="{F349EE5B-437F-1062-658D-6DC1CF1D0CA4}"/>
                </a:ext>
              </a:extLst>
            </p:cNvPr>
            <p:cNvSpPr/>
            <p:nvPr/>
          </p:nvSpPr>
          <p:spPr>
            <a:xfrm>
              <a:off x="11606442" y="2474302"/>
              <a:ext cx="2487481" cy="820603"/>
            </a:xfrm>
            <a:prstGeom prst="chevron">
              <a:avLst/>
            </a:prstGeom>
            <a:solidFill>
              <a:schemeClr val="accent5"/>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p>
          </p:txBody>
        </p:sp>
      </p:grpSp>
      <p:sp>
        <p:nvSpPr>
          <p:cNvPr id="18" name="TextBox 17">
            <a:extLst>
              <a:ext uri="{FF2B5EF4-FFF2-40B4-BE49-F238E27FC236}">
                <a16:creationId xmlns:a16="http://schemas.microsoft.com/office/drawing/2014/main" id="{62C13641-506B-C21F-296F-EF3628D4DDD1}"/>
              </a:ext>
            </a:extLst>
          </p:cNvPr>
          <p:cNvSpPr txBox="1"/>
          <p:nvPr/>
        </p:nvSpPr>
        <p:spPr>
          <a:xfrm>
            <a:off x="3200400" y="2397343"/>
            <a:ext cx="2743200" cy="34881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fromWordArt="0" anchor="ctr" anchorCtr="0" forceAA="0" compatLnSpc="1">
            <a:prstTxWarp prst="textNoShape">
              <a:avLst/>
            </a:prstTxWarp>
            <a:spAutoFit/>
          </a:bodyPr>
          <a:lstStyle/>
          <a:p>
            <a:pPr marL="171450" indent="-171450" defTabSz="825500">
              <a:buFont typeface="Arial,Sans-Serif"/>
              <a:buChar char="•"/>
            </a:pPr>
            <a:r>
              <a:rPr lang="en-GB" sz="800">
                <a:solidFill>
                  <a:srgbClr val="1F355E"/>
                </a:solidFill>
                <a:latin typeface="Arial Black"/>
                <a:cs typeface="Arial"/>
              </a:rPr>
              <a:t>Key Solutions Across the Five Clinical Programmes</a:t>
            </a:r>
            <a:r>
              <a:rPr lang="en-US" sz="800">
                <a:latin typeface="Arial Black"/>
                <a:cs typeface="Arial"/>
              </a:rPr>
              <a:t>​</a:t>
            </a:r>
          </a:p>
        </p:txBody>
      </p:sp>
      <p:sp>
        <p:nvSpPr>
          <p:cNvPr id="33" name="TextBox 32">
            <a:extLst>
              <a:ext uri="{FF2B5EF4-FFF2-40B4-BE49-F238E27FC236}">
                <a16:creationId xmlns:a16="http://schemas.microsoft.com/office/drawing/2014/main" id="{F8857456-69FC-E5A1-16CF-EED8643CF3FA}"/>
              </a:ext>
            </a:extLst>
          </p:cNvPr>
          <p:cNvSpPr txBox="1"/>
          <p:nvPr/>
        </p:nvSpPr>
        <p:spPr>
          <a:xfrm>
            <a:off x="57150" y="199538"/>
            <a:ext cx="8243886" cy="37959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fromWordArt="0" anchor="ctr" anchorCtr="0" forceAA="0" compatLnSpc="1">
            <a:prstTxWarp prst="textNoShape">
              <a:avLst/>
            </a:prstTxWarp>
            <a:spAutoFit/>
          </a:bodyPr>
          <a:lstStyle/>
          <a:p>
            <a:pPr algn="l" defTabSz="825500"/>
            <a:r>
              <a:rPr lang="en-GB" sz="1800">
                <a:solidFill>
                  <a:srgbClr val="1F355E"/>
                </a:solidFill>
                <a:latin typeface="Arial Black"/>
                <a:cs typeface="Arial"/>
              </a:rPr>
              <a:t>Key Solutions Across the Five Clinical Programmes</a:t>
            </a:r>
            <a:r>
              <a:rPr lang="en-US" sz="1800">
                <a:latin typeface="Arial Black"/>
                <a:cs typeface="Arial"/>
              </a:rPr>
              <a:t>​</a:t>
            </a:r>
            <a:endParaRPr lang="en-US" sz="1800"/>
          </a:p>
        </p:txBody>
      </p:sp>
    </p:spTree>
    <p:extLst>
      <p:ext uri="{BB962C8B-B14F-4D97-AF65-F5344CB8AC3E}">
        <p14:creationId xmlns:p14="http://schemas.microsoft.com/office/powerpoint/2010/main" val="3860199309"/>
      </p:ext>
    </p:extLst>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7C3CD3-6797-149A-ED51-557D8257973A}"/>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36A41EBA-9109-68F7-596E-463A6159CAF0}"/>
              </a:ext>
            </a:extLst>
          </p:cNvPr>
          <p:cNvSpPr/>
          <p:nvPr/>
        </p:nvSpPr>
        <p:spPr>
          <a:xfrm>
            <a:off x="142876" y="580906"/>
            <a:ext cx="4497525" cy="4320000"/>
          </a:xfrm>
          <a:prstGeom prst="rect">
            <a:avLst/>
          </a:prstGeom>
          <a:solidFill>
            <a:schemeClr val="bg1"/>
          </a:solidFill>
          <a:ln w="12700" cap="flat">
            <a:solidFill>
              <a:schemeClr val="accent6"/>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algn="l" defTabSz="825479" hangingPunct="1"/>
            <a:r>
              <a:rPr lang="en-GB" sz="800" b="0" kern="1200">
                <a:solidFill>
                  <a:srgbClr val="1F355E"/>
                </a:solidFill>
                <a:latin typeface="Arial" panose="020B0604020202020204" pitchFamily="34" charset="0"/>
                <a:ea typeface="+mn-ea"/>
                <a:cs typeface="Arial" panose="020B0604020202020204" pitchFamily="34" charset="0"/>
                <a:sym typeface="Helvetica Neue Medium"/>
              </a:rPr>
              <a:t>Digital transformation sits within the context of a complex and constrained financial landscape both for SBU and for NHS Wales more broadly. However, to achieve the service-led digitally-enabled transformation set out in this vision, a considerable increase in investment into digital, data and technology will be required. Digital experts suggest that allocating 5-10% of total Health Board income to digital and data is the benchmark for achieving Digital Transformation and reaching HIMSS Stage 7. This is much higher than the current annual spend on Data and Digital at SBU of just over 2%.</a:t>
            </a:r>
          </a:p>
          <a:p>
            <a:pPr algn="l" defTabSz="825479"/>
            <a:endParaRPr lang="en-GB" sz="800" b="0" kern="1200">
              <a:solidFill>
                <a:srgbClr val="1F355E"/>
              </a:solidFill>
              <a:latin typeface="Arial" panose="020B0604020202020204" pitchFamily="34" charset="0"/>
              <a:ea typeface="+mn-ea"/>
              <a:cs typeface="Arial" panose="020B0604020202020204" pitchFamily="34" charset="0"/>
              <a:sym typeface="Helvetica Neue Medium"/>
            </a:endParaRPr>
          </a:p>
          <a:p>
            <a:pPr algn="l" defTabSz="825479" hangingPunct="1"/>
            <a:r>
              <a:rPr lang="en-GB" sz="800" b="0" kern="1200">
                <a:solidFill>
                  <a:srgbClr val="1F355E"/>
                </a:solidFill>
                <a:latin typeface="Arial" panose="020B0604020202020204" pitchFamily="34" charset="0"/>
                <a:ea typeface="+mn-ea"/>
                <a:cs typeface="Arial" panose="020B0604020202020204" pitchFamily="34" charset="0"/>
                <a:sym typeface="Helvetica Neue Medium"/>
              </a:rPr>
              <a:t>Given that SBU is already making good progress against higher HIMSS levels, we believe that SBU can achieve our digital vision by allocating less that the suggested 5-10% of Health Board budget (~£1.16bn). The financial modelling suggests that an increase from £23 million per annum in spending on Digital and Data to £54 million per annum over the next 10 years will be required to achieve the Digital vision. This represents an increase from ~2.0% of the total Health Board budget to ~4.6%. This spending is made up of:</a:t>
            </a:r>
          </a:p>
          <a:p>
            <a:pPr algn="l" defTabSz="825479" hangingPunct="1"/>
            <a:endParaRPr lang="en-GB" sz="800" b="0" kern="1200">
              <a:solidFill>
                <a:srgbClr val="1F355E"/>
              </a:solidFill>
              <a:latin typeface="Arial" panose="020B0604020202020204" pitchFamily="34" charset="0"/>
              <a:ea typeface="+mn-ea"/>
              <a:cs typeface="Arial" panose="020B0604020202020204" pitchFamily="34" charset="0"/>
              <a:sym typeface="Helvetica Neue Medium"/>
            </a:endParaRPr>
          </a:p>
          <a:p>
            <a:pPr marL="228594" indent="-228594" algn="l" defTabSz="825479">
              <a:buFont typeface="+mj-lt"/>
              <a:buAutoNum type="arabicPeriod"/>
            </a:pPr>
            <a:r>
              <a:rPr lang="en-GB" sz="800" b="0" kern="1200">
                <a:solidFill>
                  <a:srgbClr val="1F355E"/>
                </a:solidFill>
                <a:latin typeface="Arial" panose="020B0604020202020204" pitchFamily="34" charset="0"/>
                <a:ea typeface="+mn-ea"/>
                <a:cs typeface="Arial" panose="020B0604020202020204" pitchFamily="34" charset="0"/>
                <a:sym typeface="Helvetica Neue Medium"/>
              </a:rPr>
              <a:t>Baseline Spending: The spending required to sustain the current Digital Services initiatives including re-procurement and replacement of existing systems. It represents the spending required to ‘keep the lights on’ for existing Digital solutions</a:t>
            </a:r>
          </a:p>
          <a:p>
            <a:pPr marL="228594" indent="-228594" algn="l" defTabSz="825479">
              <a:buFont typeface="+mj-lt"/>
              <a:buAutoNum type="arabicPeriod"/>
            </a:pPr>
            <a:r>
              <a:rPr lang="en-GB" sz="800" b="0" kern="1200">
                <a:solidFill>
                  <a:srgbClr val="1F355E"/>
                </a:solidFill>
                <a:latin typeface="Arial" panose="020B0604020202020204" pitchFamily="34" charset="0"/>
                <a:ea typeface="+mn-ea"/>
                <a:cs typeface="Arial" panose="020B0604020202020204" pitchFamily="34" charset="0"/>
                <a:sym typeface="Helvetica Neue Medium"/>
              </a:rPr>
              <a:t>Digital Strategy Solutions: The additional investment required to deliver the  digital transformation required to enable the delivering of the One Bay Way</a:t>
            </a:r>
          </a:p>
          <a:p>
            <a:pPr algn="l" defTabSz="825479" hangingPunct="1"/>
            <a:endParaRPr lang="en-GB" sz="800" b="0" kern="1200">
              <a:solidFill>
                <a:srgbClr val="1F355E"/>
              </a:solidFill>
              <a:latin typeface="Arial" panose="020B0604020202020204" pitchFamily="34" charset="0"/>
              <a:ea typeface="+mn-ea"/>
              <a:cs typeface="Arial" panose="020B0604020202020204" pitchFamily="34" charset="0"/>
              <a:sym typeface="Helvetica Neue Medium"/>
            </a:endParaRPr>
          </a:p>
          <a:p>
            <a:pPr algn="l" defTabSz="825479" hangingPunct="1"/>
            <a:r>
              <a:rPr lang="en-GB" sz="800" b="0" kern="1200">
                <a:solidFill>
                  <a:srgbClr val="1F355E"/>
                </a:solidFill>
                <a:latin typeface="Arial" panose="020B0604020202020204" pitchFamily="34" charset="0"/>
                <a:ea typeface="+mn-ea"/>
                <a:cs typeface="Arial" panose="020B0604020202020204" pitchFamily="34" charset="0"/>
                <a:sym typeface="Helvetica Neue Medium"/>
              </a:rPr>
              <a:t>Furthermore, there is an expectation that Digital Services costs will progressively decrease their dependency on capital funding, transitioning further towards revenue funding as SBU adopts a cloud-first approach, in line with WG and NHS Wales strategy. </a:t>
            </a:r>
          </a:p>
          <a:p>
            <a:pPr algn="l" defTabSz="825479" hangingPunct="1"/>
            <a:endParaRPr lang="en-GB" sz="800" b="0" kern="1200">
              <a:solidFill>
                <a:srgbClr val="1F355E"/>
              </a:solidFill>
              <a:latin typeface="Arial" panose="020B0604020202020204" pitchFamily="34" charset="0"/>
              <a:ea typeface="+mn-ea"/>
              <a:cs typeface="Arial" panose="020B0604020202020204" pitchFamily="34" charset="0"/>
              <a:sym typeface="Helvetica Neue Medium"/>
            </a:endParaRPr>
          </a:p>
          <a:p>
            <a:pPr algn="l" defTabSz="825479" hangingPunct="1"/>
            <a:r>
              <a:rPr lang="en-GB" sz="800" b="0" kern="1200">
                <a:solidFill>
                  <a:srgbClr val="1F355E"/>
                </a:solidFill>
                <a:latin typeface="Arial" panose="020B0604020202020204" pitchFamily="34" charset="0"/>
                <a:ea typeface="+mn-ea"/>
                <a:cs typeface="Arial" panose="020B0604020202020204" pitchFamily="34" charset="0"/>
                <a:sym typeface="Helvetica Neue Medium"/>
              </a:rPr>
              <a:t>The pace of change and delivery of the strategy will have to be set in the context the availability of funding and the speed in which the organisation is able to increase the proportion of its budget allocated to digital transformation and solutions.  The plan that has been set out is ambitious and describes a rapid acceleration towards embedding digital ways of working throughout our service delivery, with the goal of providing the highest quality care. Whilst this is a statement of intent and commitment of the Health Board to the Digital journey it is acknowledged there are likely times where investments will need to prioritised and assessed, in light of service demands and other economic factors, that may impact on the pace of delivery.   </a:t>
            </a:r>
          </a:p>
          <a:p>
            <a:pPr algn="l" defTabSz="825479" hangingPunct="1"/>
            <a:endParaRPr lang="en-GB" sz="800" b="0" kern="1200">
              <a:solidFill>
                <a:srgbClr val="1F355E"/>
              </a:solidFill>
              <a:latin typeface="Arial" panose="020B0604020202020204" pitchFamily="34" charset="0"/>
              <a:ea typeface="+mn-ea"/>
              <a:cs typeface="Arial" panose="020B0604020202020204" pitchFamily="34" charset="0"/>
              <a:sym typeface="Helvetica Neue Medium"/>
            </a:endParaRPr>
          </a:p>
          <a:p>
            <a:pPr algn="l" defTabSz="825479" hangingPunct="1"/>
            <a:endParaRPr lang="en-GB" sz="800" b="0" kern="1200">
              <a:solidFill>
                <a:sysClr val="windowText" lastClr="000000"/>
              </a:solidFill>
              <a:latin typeface="Aptos" panose="02110004020202020204"/>
              <a:ea typeface="+mn-ea"/>
              <a:cs typeface="+mn-cs"/>
              <a:sym typeface="Helvetica Neue Medium"/>
            </a:endParaRPr>
          </a:p>
          <a:p>
            <a:pPr marL="228594" indent="-228594" algn="l" defTabSz="825479">
              <a:buFont typeface="+mj-lt"/>
              <a:buAutoNum type="arabicPeriod"/>
            </a:pPr>
            <a:endParaRPr lang="en-GB" sz="800" b="0" kern="1200">
              <a:solidFill>
                <a:sysClr val="windowText" lastClr="000000"/>
              </a:solidFill>
              <a:latin typeface="Aptos" panose="02110004020202020204"/>
              <a:ea typeface="+mn-ea"/>
              <a:cs typeface="+mn-cs"/>
              <a:sym typeface="Helvetica Neue Medium"/>
            </a:endParaRPr>
          </a:p>
        </p:txBody>
      </p:sp>
      <p:sp>
        <p:nvSpPr>
          <p:cNvPr id="7" name="TextBox 6">
            <a:extLst>
              <a:ext uri="{FF2B5EF4-FFF2-40B4-BE49-F238E27FC236}">
                <a16:creationId xmlns:a16="http://schemas.microsoft.com/office/drawing/2014/main" id="{9CCC21AD-DF8F-CDFC-6CC7-0D98FB027812}"/>
              </a:ext>
            </a:extLst>
          </p:cNvPr>
          <p:cNvSpPr txBox="1"/>
          <p:nvPr/>
        </p:nvSpPr>
        <p:spPr>
          <a:xfrm>
            <a:off x="4476271" y="538992"/>
            <a:ext cx="753929" cy="21031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defTabSz="825479"/>
            <a:r>
              <a:rPr lang="en-GB" sz="700" i="1" kern="1200">
                <a:solidFill>
                  <a:prstClr val="white"/>
                </a:solidFill>
              </a:rPr>
              <a:t>2023/24</a:t>
            </a:r>
          </a:p>
        </p:txBody>
      </p:sp>
      <p:sp>
        <p:nvSpPr>
          <p:cNvPr id="6" name="Rectangle 5">
            <a:extLst>
              <a:ext uri="{FF2B5EF4-FFF2-40B4-BE49-F238E27FC236}">
                <a16:creationId xmlns:a16="http://schemas.microsoft.com/office/drawing/2014/main" id="{1755FCD7-5C58-8199-9CFA-B53718F0EEE5}"/>
              </a:ext>
            </a:extLst>
          </p:cNvPr>
          <p:cNvSpPr/>
          <p:nvPr/>
        </p:nvSpPr>
        <p:spPr>
          <a:xfrm>
            <a:off x="4924614" y="3918088"/>
            <a:ext cx="2087492" cy="963846"/>
          </a:xfrm>
          <a:prstGeom prst="rect">
            <a:avLst/>
          </a:prstGeom>
          <a:solidFill>
            <a:schemeClr val="accent6">
              <a:lumMod val="20000"/>
              <a:lumOff val="80000"/>
            </a:schemeClr>
          </a:solidFill>
          <a:ln w="12700" cap="flat">
            <a:solidFill>
              <a:schemeClr val="tx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0" numCol="1" spcCol="38100" rtlCol="0" anchor="ctr">
            <a:noAutofit/>
          </a:bodyPr>
          <a:lstStyle/>
          <a:p>
            <a:pPr defTabSz="825479"/>
            <a:r>
              <a:rPr lang="en-GB" sz="1050" b="0" kern="1200">
                <a:solidFill>
                  <a:prstClr val="white"/>
                </a:solidFill>
                <a:latin typeface="Arial" panose="020B0604020202020204" pitchFamily="34" charset="0"/>
                <a:ea typeface="+mn-ea"/>
                <a:cs typeface="Arial" panose="020B0604020202020204" pitchFamily="34" charset="0"/>
                <a:sym typeface="Helvetica Neue Medium"/>
              </a:rPr>
              <a:t>2035/36</a:t>
            </a:r>
          </a:p>
          <a:p>
            <a:pPr defTabSz="825479"/>
            <a:r>
              <a:rPr lang="en-GB" sz="2100" b="0" kern="1200">
                <a:solidFill>
                  <a:prstClr val="white"/>
                </a:solidFill>
                <a:latin typeface="Arial" panose="020B0604020202020204" pitchFamily="34" charset="0"/>
                <a:ea typeface="+mn-ea"/>
                <a:cs typeface="Arial" panose="020B0604020202020204" pitchFamily="34" charset="0"/>
                <a:sym typeface="Helvetica Neue Medium"/>
              </a:rPr>
              <a:t>£54 million</a:t>
            </a:r>
          </a:p>
          <a:p>
            <a:pPr defTabSz="825479"/>
            <a:r>
              <a:rPr lang="en-GB" sz="1050" b="0" kern="1200">
                <a:solidFill>
                  <a:prstClr val="white"/>
                </a:solidFill>
                <a:latin typeface="Arial" panose="020B0604020202020204" pitchFamily="34" charset="0"/>
                <a:ea typeface="+mn-ea"/>
                <a:cs typeface="Arial" panose="020B0604020202020204" pitchFamily="34" charset="0"/>
                <a:sym typeface="Helvetica Neue Medium"/>
              </a:rPr>
              <a:t>total spend on Digital and Data, equal to ~4.6% of total annual Health Board budget</a:t>
            </a:r>
          </a:p>
        </p:txBody>
      </p:sp>
      <p:sp>
        <p:nvSpPr>
          <p:cNvPr id="8" name="TextBox 7">
            <a:extLst>
              <a:ext uri="{FF2B5EF4-FFF2-40B4-BE49-F238E27FC236}">
                <a16:creationId xmlns:a16="http://schemas.microsoft.com/office/drawing/2014/main" id="{D56647E0-5C2C-B831-4955-2206E10CFE74}"/>
              </a:ext>
            </a:extLst>
          </p:cNvPr>
          <p:cNvSpPr txBox="1"/>
          <p:nvPr/>
        </p:nvSpPr>
        <p:spPr>
          <a:xfrm>
            <a:off x="5902216" y="643026"/>
            <a:ext cx="753929"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defTabSz="825479"/>
            <a:r>
              <a:rPr lang="en-GB" sz="800" i="1" kern="1200">
                <a:solidFill>
                  <a:prstClr val="white"/>
                </a:solidFill>
              </a:rPr>
              <a:t>2035/36</a:t>
            </a:r>
          </a:p>
        </p:txBody>
      </p:sp>
      <p:sp>
        <p:nvSpPr>
          <p:cNvPr id="4" name="TextBox 3">
            <a:extLst>
              <a:ext uri="{FF2B5EF4-FFF2-40B4-BE49-F238E27FC236}">
                <a16:creationId xmlns:a16="http://schemas.microsoft.com/office/drawing/2014/main" id="{4C3AA5D1-A58D-E7F0-275B-8515887AB645}"/>
              </a:ext>
            </a:extLst>
          </p:cNvPr>
          <p:cNvSpPr txBox="1"/>
          <p:nvPr/>
        </p:nvSpPr>
        <p:spPr>
          <a:xfrm>
            <a:off x="96761" y="4973190"/>
            <a:ext cx="5278315" cy="2257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fromWordArt="0" anchor="ctr" anchorCtr="0" forceAA="0" compatLnSpc="1">
            <a:prstTxWarp prst="textNoShape">
              <a:avLst/>
            </a:prstTxWarp>
            <a:spAutoFit/>
          </a:bodyPr>
          <a:lstStyle/>
          <a:p>
            <a:pPr algn="l" defTabSz="825479"/>
            <a:r>
              <a:rPr lang="en-GB" sz="800" b="0" kern="1200">
                <a:solidFill>
                  <a:prstClr val="black"/>
                </a:solidFill>
                <a:latin typeface="Helvetica Neue Medium"/>
                <a:ea typeface="+mn-ea"/>
                <a:cs typeface="Arial"/>
              </a:rPr>
              <a:t>​</a:t>
            </a:r>
          </a:p>
        </p:txBody>
      </p:sp>
      <p:sp>
        <p:nvSpPr>
          <p:cNvPr id="30" name="Title 1">
            <a:extLst>
              <a:ext uri="{FF2B5EF4-FFF2-40B4-BE49-F238E27FC236}">
                <a16:creationId xmlns:a16="http://schemas.microsoft.com/office/drawing/2014/main" id="{E15E7EDD-3906-BB00-8C20-67493189758F}"/>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pPr defTabSz="309555" hangingPunct="1"/>
            <a:r>
              <a:rPr lang="en-US" sz="1400" kern="1200">
                <a:solidFill>
                  <a:srgbClr val="1F355E"/>
                </a:solidFill>
                <a:latin typeface="Arial Black" panose="020B0A04020102020204" pitchFamily="34" charset="0"/>
              </a:rPr>
              <a:t>Indicative Investment Requirement for Digitally Enabling The One Bay Way</a:t>
            </a:r>
          </a:p>
        </p:txBody>
      </p:sp>
      <p:sp>
        <p:nvSpPr>
          <p:cNvPr id="3" name="Callout: Down Arrow 2">
            <a:extLst>
              <a:ext uri="{FF2B5EF4-FFF2-40B4-BE49-F238E27FC236}">
                <a16:creationId xmlns:a16="http://schemas.microsoft.com/office/drawing/2014/main" id="{ACCB1B24-597E-B022-5838-6D1CC118BF27}"/>
              </a:ext>
            </a:extLst>
          </p:cNvPr>
          <p:cNvSpPr/>
          <p:nvPr/>
        </p:nvSpPr>
        <p:spPr>
          <a:xfrm>
            <a:off x="4924615" y="580906"/>
            <a:ext cx="2087492" cy="1600718"/>
          </a:xfrm>
          <a:prstGeom prst="downArrowCallout">
            <a:avLst/>
          </a:prstGeom>
          <a:solidFill>
            <a:srgbClr val="2AA053"/>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defTabSz="685800" hangingPunct="1"/>
            <a:r>
              <a:rPr lang="en-GB" sz="1050" b="0" kern="1200">
                <a:solidFill>
                  <a:prstClr val="white"/>
                </a:solidFill>
                <a:latin typeface="Arial" panose="020B0604020202020204" pitchFamily="34" charset="0"/>
                <a:cs typeface="Arial" panose="020B0604020202020204" pitchFamily="34" charset="0"/>
              </a:rPr>
              <a:t>2023/24</a:t>
            </a:r>
          </a:p>
          <a:p>
            <a:pPr defTabSz="685800" hangingPunct="1"/>
            <a:r>
              <a:rPr lang="en-GB" sz="2100" b="0" kern="1200">
                <a:solidFill>
                  <a:prstClr val="white"/>
                </a:solidFill>
                <a:latin typeface="Arial" panose="020B0604020202020204" pitchFamily="34" charset="0"/>
                <a:cs typeface="Arial" panose="020B0604020202020204" pitchFamily="34" charset="0"/>
              </a:rPr>
              <a:t>£23 million pa</a:t>
            </a:r>
          </a:p>
          <a:p>
            <a:pPr defTabSz="685800" hangingPunct="1"/>
            <a:r>
              <a:rPr lang="en-GB" sz="1050" b="0" kern="1200">
                <a:solidFill>
                  <a:prstClr val="white"/>
                </a:solidFill>
                <a:latin typeface="Arial" panose="020B0604020202020204" pitchFamily="34" charset="0"/>
                <a:cs typeface="Arial" panose="020B0604020202020204" pitchFamily="34" charset="0"/>
              </a:rPr>
              <a:t>total spend on Digital and Data, equal to ~2.0% of total annual Health Board budget</a:t>
            </a:r>
          </a:p>
        </p:txBody>
      </p:sp>
      <p:sp>
        <p:nvSpPr>
          <p:cNvPr id="10" name="Callout: Down Arrow 9">
            <a:extLst>
              <a:ext uri="{FF2B5EF4-FFF2-40B4-BE49-F238E27FC236}">
                <a16:creationId xmlns:a16="http://schemas.microsoft.com/office/drawing/2014/main" id="{D1537B6F-3FBC-B036-1E33-89ABB3A2A918}"/>
              </a:ext>
            </a:extLst>
          </p:cNvPr>
          <p:cNvSpPr/>
          <p:nvPr/>
        </p:nvSpPr>
        <p:spPr>
          <a:xfrm>
            <a:off x="4924615" y="2201211"/>
            <a:ext cx="2087492" cy="1716877"/>
          </a:xfrm>
          <a:prstGeom prst="downArrowCallout">
            <a:avLst/>
          </a:prstGeom>
          <a:solidFill>
            <a:schemeClr val="accent6">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defTabSz="685800" hangingPunct="1"/>
            <a:endParaRPr lang="en-GB" sz="1200" b="0" kern="1200">
              <a:solidFill>
                <a:prstClr val="white"/>
              </a:solidFill>
              <a:latin typeface="Aptos" panose="02110004020202020204"/>
            </a:endParaRPr>
          </a:p>
        </p:txBody>
      </p:sp>
      <p:sp>
        <p:nvSpPr>
          <p:cNvPr id="13" name="TextBox 12">
            <a:extLst>
              <a:ext uri="{FF2B5EF4-FFF2-40B4-BE49-F238E27FC236}">
                <a16:creationId xmlns:a16="http://schemas.microsoft.com/office/drawing/2014/main" id="{9D56BBE9-39FD-6597-DDF5-C44985C1C52B}"/>
              </a:ext>
            </a:extLst>
          </p:cNvPr>
          <p:cNvSpPr txBox="1"/>
          <p:nvPr/>
        </p:nvSpPr>
        <p:spPr>
          <a:xfrm>
            <a:off x="4924614" y="2200540"/>
            <a:ext cx="2087492" cy="507831"/>
          </a:xfrm>
          <a:prstGeom prst="rect">
            <a:avLst/>
          </a:prstGeom>
          <a:solidFill>
            <a:schemeClr val="accent6">
              <a:lumMod val="60000"/>
              <a:lumOff val="40000"/>
            </a:schemeClr>
          </a:solidFill>
        </p:spPr>
        <p:txBody>
          <a:bodyPr wrap="square" rtlCol="0">
            <a:spAutoFit/>
          </a:bodyPr>
          <a:lstStyle/>
          <a:p>
            <a:pPr defTabSz="685800" hangingPunct="1"/>
            <a:r>
              <a:rPr lang="en-GB" sz="900" b="0" kern="1200">
                <a:solidFill>
                  <a:prstClr val="white"/>
                </a:solidFill>
                <a:latin typeface="Arial" panose="020B0604020202020204" pitchFamily="34" charset="0"/>
                <a:ea typeface="+mn-ea"/>
                <a:cs typeface="Arial" panose="020B0604020202020204" pitchFamily="34" charset="0"/>
              </a:rPr>
              <a:t>£16m pa increase in baseline spending for existing/replacement</a:t>
            </a:r>
          </a:p>
          <a:p>
            <a:pPr defTabSz="685800" hangingPunct="1"/>
            <a:r>
              <a:rPr lang="en-GB" sz="900" b="0" kern="1200">
                <a:solidFill>
                  <a:prstClr val="white"/>
                </a:solidFill>
                <a:latin typeface="Arial" panose="020B0604020202020204" pitchFamily="34" charset="0"/>
                <a:ea typeface="+mn-ea"/>
                <a:cs typeface="Arial" panose="020B0604020202020204" pitchFamily="34" charset="0"/>
              </a:rPr>
              <a:t> digital solutions</a:t>
            </a:r>
            <a:r>
              <a:rPr lang="en-GB" sz="900" b="0" kern="1200">
                <a:solidFill>
                  <a:prstClr val="white"/>
                </a:solidFill>
                <a:latin typeface="Aptos" panose="02110004020202020204"/>
                <a:ea typeface="+mn-ea"/>
                <a:cs typeface="+mn-cs"/>
              </a:rPr>
              <a:t> </a:t>
            </a:r>
          </a:p>
        </p:txBody>
      </p:sp>
      <p:sp>
        <p:nvSpPr>
          <p:cNvPr id="14" name="TextBox 13">
            <a:extLst>
              <a:ext uri="{FF2B5EF4-FFF2-40B4-BE49-F238E27FC236}">
                <a16:creationId xmlns:a16="http://schemas.microsoft.com/office/drawing/2014/main" id="{87543ABD-78AA-7638-1AF4-9221FD662366}"/>
              </a:ext>
            </a:extLst>
          </p:cNvPr>
          <p:cNvSpPr txBox="1"/>
          <p:nvPr/>
        </p:nvSpPr>
        <p:spPr>
          <a:xfrm>
            <a:off x="4924614" y="2937388"/>
            <a:ext cx="2087492" cy="369332"/>
          </a:xfrm>
          <a:prstGeom prst="rect">
            <a:avLst/>
          </a:prstGeom>
          <a:solidFill>
            <a:schemeClr val="accent6">
              <a:lumMod val="40000"/>
              <a:lumOff val="60000"/>
            </a:schemeClr>
          </a:solidFill>
        </p:spPr>
        <p:txBody>
          <a:bodyPr wrap="square" rtlCol="0">
            <a:spAutoFit/>
          </a:bodyPr>
          <a:lstStyle/>
          <a:p>
            <a:pPr defTabSz="685800" hangingPunct="1"/>
            <a:r>
              <a:rPr lang="en-GB" sz="900" b="0" kern="1200">
                <a:solidFill>
                  <a:prstClr val="white"/>
                </a:solidFill>
                <a:latin typeface="Arial" panose="020B0604020202020204" pitchFamily="34" charset="0"/>
                <a:ea typeface="+mn-ea"/>
                <a:cs typeface="Arial" panose="020B0604020202020204" pitchFamily="34" charset="0"/>
              </a:rPr>
              <a:t>£15m pa increase in Digital strategy solutions</a:t>
            </a:r>
            <a:r>
              <a:rPr lang="en-GB" sz="900" b="0" kern="1200">
                <a:solidFill>
                  <a:prstClr val="white"/>
                </a:solidFill>
                <a:latin typeface="Aptos" panose="02110004020202020204"/>
                <a:ea typeface="+mn-ea"/>
                <a:cs typeface="+mn-cs"/>
              </a:rPr>
              <a:t> </a:t>
            </a:r>
          </a:p>
        </p:txBody>
      </p:sp>
      <p:sp>
        <p:nvSpPr>
          <p:cNvPr id="17" name="Speech Bubble: Rectangle with Corners Rounded 16">
            <a:extLst>
              <a:ext uri="{FF2B5EF4-FFF2-40B4-BE49-F238E27FC236}">
                <a16:creationId xmlns:a16="http://schemas.microsoft.com/office/drawing/2014/main" id="{0DD08E81-9835-71CC-88A4-CAC1FD654F25}"/>
              </a:ext>
            </a:extLst>
          </p:cNvPr>
          <p:cNvSpPr/>
          <p:nvPr/>
        </p:nvSpPr>
        <p:spPr>
          <a:xfrm>
            <a:off x="7343246" y="1422415"/>
            <a:ext cx="1657878" cy="1819834"/>
          </a:xfrm>
          <a:prstGeom prst="wedgeRoundRectCallout">
            <a:avLst>
              <a:gd name="adj1" fmla="val -70058"/>
              <a:gd name="adj2" fmla="val -6192"/>
              <a:gd name="adj3" fmla="val 16667"/>
            </a:avLst>
          </a:prstGeom>
          <a:solidFill>
            <a:srgbClr val="92D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l" defTabSz="685800" hangingPunct="1"/>
            <a:r>
              <a:rPr lang="en-GB" sz="750" b="0" kern="1200">
                <a:solidFill>
                  <a:prstClr val="white"/>
                </a:solidFill>
                <a:latin typeface="Arial" panose="020B0604020202020204" pitchFamily="34" charset="0"/>
                <a:cs typeface="Arial" panose="020B0604020202020204" pitchFamily="34" charset="0"/>
              </a:rPr>
              <a:t>It is estimated that, without the strategy being implemented,  baseline expenditure will have to  increase significantly to reprocure existing systems and infrastructure and fund the anticipated shift in suppliers’ service models to the cloud. The strategy would reutilise this spend more effectively to better support service transformation and maximise quality and efficiency benefits.</a:t>
            </a:r>
          </a:p>
        </p:txBody>
      </p:sp>
      <p:grpSp>
        <p:nvGrpSpPr>
          <p:cNvPr id="23" name="Group 22">
            <a:extLst>
              <a:ext uri="{FF2B5EF4-FFF2-40B4-BE49-F238E27FC236}">
                <a16:creationId xmlns:a16="http://schemas.microsoft.com/office/drawing/2014/main" id="{EF87D199-71C3-7614-0F8F-18937D18BC2F}"/>
              </a:ext>
            </a:extLst>
          </p:cNvPr>
          <p:cNvGrpSpPr/>
          <p:nvPr/>
        </p:nvGrpSpPr>
        <p:grpSpPr>
          <a:xfrm>
            <a:off x="-1" y="0"/>
            <a:ext cx="9143998" cy="165595"/>
            <a:chOff x="374266" y="2474302"/>
            <a:chExt cx="13719657" cy="820603"/>
          </a:xfrm>
        </p:grpSpPr>
        <p:sp>
          <p:nvSpPr>
            <p:cNvPr id="9" name="Arrow: Pentagon 8">
              <a:extLst>
                <a:ext uri="{FF2B5EF4-FFF2-40B4-BE49-F238E27FC236}">
                  <a16:creationId xmlns:a16="http://schemas.microsoft.com/office/drawing/2014/main" id="{3A50D084-5195-1A85-3479-D99D8BF62D79}"/>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Contents</a:t>
              </a:r>
            </a:p>
          </p:txBody>
        </p:sp>
        <p:sp>
          <p:nvSpPr>
            <p:cNvPr id="11" name="Arrow: Chevron 10">
              <a:extLst>
                <a:ext uri="{FF2B5EF4-FFF2-40B4-BE49-F238E27FC236}">
                  <a16:creationId xmlns:a16="http://schemas.microsoft.com/office/drawing/2014/main" id="{45BA8D3B-F106-952A-017E-48681269583D}"/>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Exec Summary</a:t>
              </a:r>
            </a:p>
          </p:txBody>
        </p:sp>
        <p:sp>
          <p:nvSpPr>
            <p:cNvPr id="12" name="Arrow: Chevron 11">
              <a:extLst>
                <a:ext uri="{FF2B5EF4-FFF2-40B4-BE49-F238E27FC236}">
                  <a16:creationId xmlns:a16="http://schemas.microsoft.com/office/drawing/2014/main" id="{234DFF9A-42FA-6DB0-7CB8-752BC9FF025C}"/>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Context</a:t>
              </a:r>
            </a:p>
          </p:txBody>
        </p:sp>
        <p:sp>
          <p:nvSpPr>
            <p:cNvPr id="15" name="Arrow: Chevron 14">
              <a:extLst>
                <a:ext uri="{FF2B5EF4-FFF2-40B4-BE49-F238E27FC236}">
                  <a16:creationId xmlns:a16="http://schemas.microsoft.com/office/drawing/2014/main" id="{C0A34007-B5E2-50B4-A9D3-BB82F9948E07}"/>
                </a:ext>
              </a:extLst>
            </p:cNvPr>
            <p:cNvSpPr/>
            <p:nvPr/>
          </p:nvSpPr>
          <p:spPr>
            <a:xfrm>
              <a:off x="7090464"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Vision</a:t>
              </a:r>
            </a:p>
          </p:txBody>
        </p:sp>
        <p:sp>
          <p:nvSpPr>
            <p:cNvPr id="16" name="Arrow: Chevron 15">
              <a:extLst>
                <a:ext uri="{FF2B5EF4-FFF2-40B4-BE49-F238E27FC236}">
                  <a16:creationId xmlns:a16="http://schemas.microsoft.com/office/drawing/2014/main" id="{8A373D8D-EC9B-182E-58B0-2D9C0AD9A25B}"/>
                </a:ext>
              </a:extLst>
            </p:cNvPr>
            <p:cNvSpPr/>
            <p:nvPr/>
          </p:nvSpPr>
          <p:spPr>
            <a:xfrm>
              <a:off x="9329198"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The Digital Enablers</a:t>
              </a:r>
            </a:p>
          </p:txBody>
        </p:sp>
        <p:sp>
          <p:nvSpPr>
            <p:cNvPr id="18" name="Arrow: Chevron 17">
              <a:extLst>
                <a:ext uri="{FF2B5EF4-FFF2-40B4-BE49-F238E27FC236}">
                  <a16:creationId xmlns:a16="http://schemas.microsoft.com/office/drawing/2014/main" id="{D6E09C0F-6C21-294F-EE62-7D1642684D36}"/>
                </a:ext>
              </a:extLst>
            </p:cNvPr>
            <p:cNvSpPr/>
            <p:nvPr/>
          </p:nvSpPr>
          <p:spPr>
            <a:xfrm>
              <a:off x="11606442" y="2474302"/>
              <a:ext cx="2487481" cy="820603"/>
            </a:xfrm>
            <a:prstGeom prst="chevron">
              <a:avLst/>
            </a:prstGeom>
            <a:solidFill>
              <a:srgbClr val="2AA053"/>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p>
          </p:txBody>
        </p:sp>
      </p:grpSp>
    </p:spTree>
    <p:extLst>
      <p:ext uri="{BB962C8B-B14F-4D97-AF65-F5344CB8AC3E}">
        <p14:creationId xmlns:p14="http://schemas.microsoft.com/office/powerpoint/2010/main" val="3724389913"/>
      </p:ext>
    </p:extLst>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A6F787-9FF6-960E-4779-19107DC2E81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7DFF4CD-6B66-20D2-37D3-65F7B075C8CE}"/>
              </a:ext>
            </a:extLst>
          </p:cNvPr>
          <p:cNvSpPr>
            <a:spLocks noGrp="1"/>
          </p:cNvSpPr>
          <p:nvPr>
            <p:ph type="title"/>
          </p:nvPr>
        </p:nvSpPr>
        <p:spPr>
          <a:xfrm>
            <a:off x="142875" y="309243"/>
            <a:ext cx="8809768" cy="457948"/>
          </a:xfrm>
        </p:spPr>
        <p:txBody>
          <a:bodyPr>
            <a:normAutofit/>
          </a:bodyPr>
          <a:lstStyle/>
          <a:p>
            <a:r>
              <a:rPr lang="en-GB" sz="2000"/>
              <a:t>Delivering a Sustainable Organisation</a:t>
            </a:r>
          </a:p>
        </p:txBody>
      </p:sp>
      <p:sp>
        <p:nvSpPr>
          <p:cNvPr id="3" name="Rectangle 2">
            <a:extLst>
              <a:ext uri="{FF2B5EF4-FFF2-40B4-BE49-F238E27FC236}">
                <a16:creationId xmlns:a16="http://schemas.microsoft.com/office/drawing/2014/main" id="{358FC846-81B7-76FD-264A-2E9BE1BFDEAC}"/>
              </a:ext>
            </a:extLst>
          </p:cNvPr>
          <p:cNvSpPr/>
          <p:nvPr/>
        </p:nvSpPr>
        <p:spPr>
          <a:xfrm>
            <a:off x="237336" y="766550"/>
            <a:ext cx="2173604" cy="3876578"/>
          </a:xfrm>
          <a:prstGeom prst="rect">
            <a:avLst/>
          </a:prstGeom>
          <a:solidFill>
            <a:srgbClr val="F4F4F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t">
            <a:noAutofit/>
          </a:bodyPr>
          <a:lstStyle/>
          <a:p>
            <a:pPr marL="0" marR="0" lvl="0" indent="0" algn="l" defTabSz="825500" rtl="0" eaLnBrk="1" fontAlgn="auto" latinLnBrk="0" hangingPunct="0">
              <a:lnSpc>
                <a:spcPct val="100000"/>
              </a:lnSpc>
              <a:spcBef>
                <a:spcPts val="0"/>
              </a:spcBef>
              <a:spcAft>
                <a:spcPts val="600"/>
              </a:spcAft>
              <a:buClrTx/>
              <a:buSzTx/>
              <a:buFontTx/>
              <a:buNone/>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Digitally enabling the One Bay Way will require significant investment of resources and will require significant cash releasing savings to ensure the delivery of </a:t>
            </a:r>
            <a:r>
              <a:rPr kumimoji="0" lang="en-GB" sz="1050" b="1"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sustainable</a:t>
            </a: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 high-quality services to our population.</a:t>
            </a:r>
          </a:p>
          <a:p>
            <a:pPr marL="0" marR="0" lvl="0" indent="0" algn="l" defTabSz="825500" rtl="0" eaLnBrk="1" fontAlgn="auto" latinLnBrk="0" hangingPunct="0">
              <a:lnSpc>
                <a:spcPct val="100000"/>
              </a:lnSpc>
              <a:spcBef>
                <a:spcPts val="0"/>
              </a:spcBef>
              <a:spcAft>
                <a:spcPts val="600"/>
              </a:spcAft>
              <a:buClrTx/>
              <a:buSzTx/>
              <a:buFontTx/>
              <a:buNone/>
              <a:tabLst/>
              <a:defRPr/>
            </a:pPr>
            <a:endParaRPr kumimoji="0" lang="en-GB" sz="1050" b="1"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a:p>
            <a:pPr marL="0" marR="0" lvl="0" indent="0" algn="l" defTabSz="309563" rtl="0" eaLnBrk="1" fontAlgn="auto" latinLnBrk="0" hangingPunct="0">
              <a:lnSpc>
                <a:spcPct val="107000"/>
              </a:lnSpc>
              <a:spcBef>
                <a:spcPts val="0"/>
              </a:spcBef>
              <a:spcAft>
                <a:spcPts val="800"/>
              </a:spcAft>
              <a:buClrTx/>
              <a:buSzTx/>
              <a:buFontTx/>
              <a:buNone/>
              <a:tabLst/>
              <a:defRPr/>
            </a:pPr>
            <a:r>
              <a:rPr kumimoji="0" lang="en-GB" sz="1050" b="1"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The Kings Fund briefing</a:t>
            </a: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 “A digital NHS: An introduction to the digital agenda and plans for implementation in 2016”, highlighted McKinsey estimated that the digital transformation of Health organisations can save between </a:t>
            </a:r>
            <a:r>
              <a:rPr kumimoji="0" lang="en-GB" sz="1050" b="1"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7%</a:t>
            </a: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 and </a:t>
            </a:r>
            <a:r>
              <a:rPr kumimoji="0" lang="en-GB" sz="1050" b="1"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11.5%</a:t>
            </a: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 of their health expenditure. For SBUHB this would equate to between </a:t>
            </a:r>
            <a:r>
              <a:rPr kumimoji="0" lang="en-GB" sz="1050" b="1"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£81.2m</a:t>
            </a: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 and </a:t>
            </a:r>
            <a:r>
              <a:rPr kumimoji="0" lang="en-GB" sz="1050" b="1"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£133.4m </a:t>
            </a: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per annum (based on the current allocation).</a:t>
            </a:r>
          </a:p>
          <a:p>
            <a:pPr marL="228600" marR="0" lvl="0" indent="-228600" algn="l" defTabSz="825500" rtl="0" eaLnBrk="1" fontAlgn="auto" latinLnBrk="0" hangingPunct="0">
              <a:lnSpc>
                <a:spcPct val="100000"/>
              </a:lnSpc>
              <a:spcBef>
                <a:spcPts val="0"/>
              </a:spcBef>
              <a:spcAft>
                <a:spcPts val="600"/>
              </a:spcAft>
              <a:buClrTx/>
              <a:buSzTx/>
              <a:buFont typeface="+mj-lt"/>
              <a:buAutoNum type="arabicPeriod"/>
              <a:tabLst/>
              <a:defRPr/>
            </a:pPr>
            <a:endPar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a:p>
            <a:pPr marL="228600" marR="0" lvl="0" indent="-228600" algn="l" defTabSz="825500" rtl="0" eaLnBrk="1" fontAlgn="auto" latinLnBrk="0" hangingPunct="0">
              <a:lnSpc>
                <a:spcPct val="100000"/>
              </a:lnSpc>
              <a:spcBef>
                <a:spcPts val="0"/>
              </a:spcBef>
              <a:spcAft>
                <a:spcPts val="600"/>
              </a:spcAft>
              <a:buClrTx/>
              <a:buSzTx/>
              <a:buFont typeface="+mj-lt"/>
              <a:buAutoNum type="arabicPeriod"/>
              <a:tabLst/>
              <a:defRPr/>
            </a:pPr>
            <a:endPar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a:p>
            <a:pPr marL="0" marR="0" lvl="0" indent="0" algn="l" defTabSz="825500" rtl="0" eaLnBrk="1" fontAlgn="auto" latinLnBrk="0" hangingPunct="0">
              <a:lnSpc>
                <a:spcPct val="100000"/>
              </a:lnSpc>
              <a:spcBef>
                <a:spcPts val="0"/>
              </a:spcBef>
              <a:spcAft>
                <a:spcPts val="600"/>
              </a:spcAft>
              <a:buClrTx/>
              <a:buSzTx/>
              <a:buFontTx/>
              <a:buNone/>
              <a:tabLst/>
              <a:defRPr/>
            </a:pPr>
            <a:endParaRPr kumimoji="0" lang="en-GB" sz="1050" b="0" i="0" u="none" strike="noStrike" kern="0" cap="none" spc="0" normalizeH="0" baseline="0" noProof="0">
              <a:ln>
                <a:noFill/>
              </a:ln>
              <a:solidFill>
                <a:prstClr val="black"/>
              </a:solidFill>
              <a:effectLst/>
              <a:uLnTx/>
              <a:uFillTx/>
              <a:latin typeface="Helvetica Neue Medium"/>
              <a:ea typeface="+mn-ea"/>
              <a:cs typeface="+mn-cs"/>
              <a:sym typeface="Helvetica Neue Medium"/>
            </a:endParaRPr>
          </a:p>
        </p:txBody>
      </p:sp>
      <p:sp>
        <p:nvSpPr>
          <p:cNvPr id="4" name="Rectangle 3">
            <a:extLst>
              <a:ext uri="{FF2B5EF4-FFF2-40B4-BE49-F238E27FC236}">
                <a16:creationId xmlns:a16="http://schemas.microsoft.com/office/drawing/2014/main" id="{B079B51D-682F-354E-E6C7-BF978D766A89}"/>
              </a:ext>
            </a:extLst>
          </p:cNvPr>
          <p:cNvSpPr/>
          <p:nvPr/>
        </p:nvSpPr>
        <p:spPr>
          <a:xfrm>
            <a:off x="2546035" y="779285"/>
            <a:ext cx="2023917" cy="257646"/>
          </a:xfrm>
          <a:prstGeom prst="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1050" b="1" i="0" u="none" strike="noStrike" kern="0" cap="none" spc="0" normalizeH="0" baseline="0" noProof="0">
                <a:ln>
                  <a:noFill/>
                </a:ln>
                <a:solidFill>
                  <a:prstClr val="white"/>
                </a:solidFill>
                <a:effectLst/>
                <a:uLnTx/>
                <a:uFillTx/>
                <a:latin typeface="Arial Black" panose="020B0A04020102020204" pitchFamily="34" charset="0"/>
                <a:ea typeface="+mn-ea"/>
                <a:cs typeface="Arial" panose="020B0604020202020204" pitchFamily="34" charset="0"/>
                <a:sym typeface="Helvetica Neue Medium"/>
              </a:rPr>
              <a:t>Challenges</a:t>
            </a:r>
          </a:p>
        </p:txBody>
      </p:sp>
      <p:sp>
        <p:nvSpPr>
          <p:cNvPr id="5" name="Rectangle 4">
            <a:extLst>
              <a:ext uri="{FF2B5EF4-FFF2-40B4-BE49-F238E27FC236}">
                <a16:creationId xmlns:a16="http://schemas.microsoft.com/office/drawing/2014/main" id="{507CB395-1625-EF1C-CD2B-3A03C5B71104}"/>
              </a:ext>
            </a:extLst>
          </p:cNvPr>
          <p:cNvSpPr/>
          <p:nvPr/>
        </p:nvSpPr>
        <p:spPr>
          <a:xfrm>
            <a:off x="2546035" y="1027622"/>
            <a:ext cx="2023917" cy="3593685"/>
          </a:xfrm>
          <a:prstGeom prst="rect">
            <a:avLst/>
          </a:prstGeom>
          <a:solidFill>
            <a:srgbClr val="CEF2DB"/>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800" b="1" i="0" u="none" strike="noStrike" kern="0" cap="none" spc="0" normalizeH="0" baseline="0" noProof="0">
                <a:ln>
                  <a:noFill/>
                </a:ln>
                <a:solidFill>
                  <a:srgbClr val="1F355E"/>
                </a:solidFill>
                <a:effectLst/>
                <a:uLnTx/>
                <a:uFillTx/>
                <a:latin typeface="Arial"/>
                <a:ea typeface="+mn-ea"/>
                <a:cs typeface="Arial"/>
                <a:sym typeface="Helvetica Neue Medium"/>
              </a:rPr>
              <a:t>Cultural and Transformative Shift: </a:t>
            </a:r>
            <a:r>
              <a:rPr kumimoji="0" lang="en-GB" sz="800" b="0" i="0" u="none" strike="noStrike" kern="0" cap="none" spc="0" normalizeH="0" baseline="0" noProof="0">
                <a:ln>
                  <a:noFill/>
                </a:ln>
                <a:solidFill>
                  <a:srgbClr val="1F355E"/>
                </a:solidFill>
                <a:effectLst/>
                <a:uLnTx/>
                <a:uFillTx/>
                <a:latin typeface="Arial"/>
                <a:ea typeface="+mn-ea"/>
                <a:cs typeface="Arial"/>
                <a:sym typeface="Helvetica Neue Medium"/>
              </a:rPr>
              <a:t>Achieving the magnitude of savings will require a cultural and transformative shift in approach.</a:t>
            </a:r>
          </a:p>
          <a:p>
            <a:pPr marL="0" marR="0" lvl="0" indent="0" algn="l" defTabSz="825500" rtl="0" eaLnBrk="1" fontAlgn="auto" latinLnBrk="0" hangingPunct="0">
              <a:lnSpc>
                <a:spcPct val="100000"/>
              </a:lnSpc>
              <a:spcBef>
                <a:spcPts val="0"/>
              </a:spcBef>
              <a:spcAft>
                <a:spcPts val="0"/>
              </a:spcAft>
              <a:buClrTx/>
              <a:buSzTx/>
              <a:buFontTx/>
              <a:buNone/>
              <a:tabLst/>
              <a:defRPr/>
            </a:pPr>
            <a:endParaRPr kumimoji="0" lang="en-US" sz="800" b="0" i="0" u="none" strike="noStrike" kern="0" cap="none" spc="0" normalizeH="0" baseline="0" noProof="0">
              <a:ln>
                <a:noFill/>
              </a:ln>
              <a:solidFill>
                <a:srgbClr val="1F355E"/>
              </a:solidFill>
              <a:effectLst/>
              <a:uLnTx/>
              <a:uFillTx/>
              <a:latin typeface="Arial"/>
              <a:ea typeface="+mn-ea"/>
              <a:cs typeface="Arial"/>
              <a:sym typeface="Helvetica Neue Medium"/>
            </a:endParaRP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sz="800" b="1" i="0" u="none" strike="noStrike" kern="0" cap="none" spc="0" normalizeH="0" baseline="0" noProof="0">
                <a:ln>
                  <a:noFill/>
                </a:ln>
                <a:solidFill>
                  <a:srgbClr val="1F355E"/>
                </a:solidFill>
                <a:effectLst/>
                <a:uLnTx/>
                <a:uFillTx/>
                <a:latin typeface="Arial"/>
                <a:ea typeface="+mn-ea"/>
                <a:cs typeface="Arial"/>
                <a:sym typeface="Helvetica Neue Medium"/>
              </a:rPr>
              <a:t>Higher Quality and Better Preventative Care Provision: </a:t>
            </a:r>
            <a:r>
              <a:rPr kumimoji="0" lang="en-US" sz="800" b="0" i="0" u="none" strike="noStrike" kern="0" cap="none" spc="0" normalizeH="0" baseline="0" noProof="0">
                <a:ln>
                  <a:noFill/>
                </a:ln>
                <a:solidFill>
                  <a:srgbClr val="1F355E"/>
                </a:solidFill>
                <a:effectLst/>
                <a:uLnTx/>
                <a:uFillTx/>
                <a:latin typeface="Arial"/>
                <a:ea typeface="+mn-ea"/>
                <a:cs typeface="Arial"/>
                <a:sym typeface="Helvetica Neue Medium"/>
              </a:rPr>
              <a:t>Will reduce admissions and length of stay, however translating this into cash benefits is challenging given the increase in demand caused by an aging population and the accelerating complexity of care provision.</a:t>
            </a: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endParaRPr kumimoji="0" lang="en-US" sz="800" b="0" i="0" u="none" strike="noStrike" kern="0" cap="none" spc="0" normalizeH="0" baseline="0" noProof="0">
              <a:ln>
                <a:noFill/>
              </a:ln>
              <a:solidFill>
                <a:srgbClr val="1F355E"/>
              </a:solidFill>
              <a:effectLst/>
              <a:uLnTx/>
              <a:uFillTx/>
              <a:latin typeface="Arial"/>
              <a:ea typeface="+mn-ea"/>
              <a:cs typeface="Arial"/>
              <a:sym typeface="Helvetica Neue Medium"/>
            </a:endParaRP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sz="800" b="1" i="0" u="none" strike="noStrike" kern="0" cap="none" spc="0" normalizeH="0" baseline="0" noProof="0">
                <a:ln>
                  <a:noFill/>
                </a:ln>
                <a:solidFill>
                  <a:srgbClr val="1F355E"/>
                </a:solidFill>
                <a:effectLst/>
                <a:uLnTx/>
                <a:uFillTx/>
                <a:latin typeface="Arial"/>
                <a:ea typeface="+mn-ea"/>
                <a:cs typeface="Arial"/>
                <a:sym typeface="Helvetica Neue Medium"/>
              </a:rPr>
              <a:t>Appetite for Risk: </a:t>
            </a:r>
            <a:r>
              <a:rPr kumimoji="0" lang="en-US" sz="800" b="0" i="0" u="none" strike="noStrike" kern="0" cap="none" spc="0" normalizeH="0" baseline="0" noProof="0">
                <a:ln>
                  <a:noFill/>
                </a:ln>
                <a:solidFill>
                  <a:srgbClr val="1F355E"/>
                </a:solidFill>
                <a:effectLst/>
                <a:uLnTx/>
                <a:uFillTx/>
                <a:latin typeface="Arial"/>
                <a:ea typeface="+mn-ea"/>
                <a:cs typeface="Arial"/>
                <a:sym typeface="Helvetica Neue Medium"/>
              </a:rPr>
              <a:t>The health boards risk management policy states that </a:t>
            </a:r>
            <a:r>
              <a:rPr kumimoji="0" lang="en-GB" sz="800" b="0" i="0" u="none" strike="noStrike" kern="0" cap="none" spc="0" normalizeH="0" baseline="0" noProof="0">
                <a:ln>
                  <a:noFill/>
                </a:ln>
                <a:solidFill>
                  <a:srgbClr val="1F355E"/>
                </a:solidFill>
                <a:effectLst/>
                <a:uLnTx/>
                <a:uFillTx/>
                <a:latin typeface="Arial"/>
                <a:ea typeface="+mn-ea"/>
                <a:cs typeface="Arial"/>
                <a:sym typeface="Helvetica Neue"/>
              </a:rPr>
              <a:t>“</a:t>
            </a:r>
            <a:r>
              <a:rPr kumimoji="0" lang="en-GB" sz="800" b="0" i="1" u="none" strike="noStrike" kern="0" cap="none" spc="0" normalizeH="0" baseline="0" noProof="0">
                <a:ln>
                  <a:noFill/>
                </a:ln>
                <a:solidFill>
                  <a:srgbClr val="1F355E"/>
                </a:solidFill>
                <a:effectLst/>
                <a:uLnTx/>
                <a:uFillTx/>
                <a:latin typeface="Arial"/>
                <a:ea typeface="+mn-ea"/>
                <a:cs typeface="Arial"/>
                <a:sym typeface="Helvetica Neue"/>
              </a:rPr>
              <a:t>it has a risk-seeking appetite to the development of new systems and managing system changes that are aimed at improving service delivery</a:t>
            </a:r>
            <a:r>
              <a:rPr kumimoji="0" lang="en-GB" sz="800" b="0" i="0" u="none" strike="noStrike" kern="0" cap="none" spc="0" normalizeH="0" baseline="0" noProof="0">
                <a:ln>
                  <a:noFill/>
                </a:ln>
                <a:solidFill>
                  <a:srgbClr val="1F355E"/>
                </a:solidFill>
                <a:effectLst/>
                <a:uLnTx/>
                <a:uFillTx/>
                <a:latin typeface="Arial"/>
                <a:ea typeface="+mn-ea"/>
                <a:cs typeface="Arial"/>
                <a:sym typeface="Helvetica Neue"/>
              </a:rPr>
              <a:t>.” Maintaining this appetite to risk for investment into technology and a commitment to transformative change is essential to digitally enabling the One Bay Way. This will need to be underpinned by a robust approach to governance, finance and procurement.  </a:t>
            </a:r>
            <a:endParaRPr kumimoji="0" lang="en-US" sz="800" b="0" i="0" u="none" strike="noStrike" kern="0" cap="none" spc="0" normalizeH="0" baseline="0" noProof="0">
              <a:ln>
                <a:noFill/>
              </a:ln>
              <a:solidFill>
                <a:srgbClr val="1F355E"/>
              </a:solidFill>
              <a:effectLst/>
              <a:uLnTx/>
              <a:uFillTx/>
              <a:latin typeface="Arial"/>
              <a:ea typeface="+mn-ea"/>
              <a:cs typeface="Arial"/>
              <a:sym typeface="Helvetica Neue Medium"/>
            </a:endParaRPr>
          </a:p>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endParaRPr kumimoji="0" lang="en-US" sz="800" b="0" i="0" u="none" strike="noStrike" kern="0" cap="none" spc="0" normalizeH="0" baseline="0" noProof="0">
              <a:ln>
                <a:noFill/>
              </a:ln>
              <a:solidFill>
                <a:srgbClr val="1F355E"/>
              </a:solidFill>
              <a:effectLst/>
              <a:uLnTx/>
              <a:uFillTx/>
              <a:latin typeface="Arial"/>
              <a:ea typeface="+mn-ea"/>
              <a:cs typeface="Arial"/>
              <a:sym typeface="Helvetica Neue"/>
            </a:endParaRPr>
          </a:p>
        </p:txBody>
      </p:sp>
      <p:sp>
        <p:nvSpPr>
          <p:cNvPr id="6" name="Rectangle 5">
            <a:extLst>
              <a:ext uri="{FF2B5EF4-FFF2-40B4-BE49-F238E27FC236}">
                <a16:creationId xmlns:a16="http://schemas.microsoft.com/office/drawing/2014/main" id="{29EC67A3-10EC-779C-8FF4-4A5D47FED93E}"/>
              </a:ext>
            </a:extLst>
          </p:cNvPr>
          <p:cNvSpPr/>
          <p:nvPr/>
        </p:nvSpPr>
        <p:spPr>
          <a:xfrm>
            <a:off x="4711445" y="771456"/>
            <a:ext cx="2061793" cy="257646"/>
          </a:xfrm>
          <a:prstGeom prst="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1050" b="0" i="0" u="none" strike="noStrike" kern="0" cap="none" spc="0" normalizeH="0" baseline="0" noProof="0">
                <a:ln>
                  <a:noFill/>
                </a:ln>
                <a:solidFill>
                  <a:prstClr val="white"/>
                </a:solidFill>
                <a:effectLst/>
                <a:uLnTx/>
                <a:uFillTx/>
                <a:latin typeface="Arial Black" panose="020B0A04020102020204" pitchFamily="34" charset="0"/>
                <a:ea typeface="+mn-ea"/>
                <a:cs typeface="Arial" panose="020B0604020202020204" pitchFamily="34" charset="0"/>
                <a:sym typeface="Helvetica Neue Medium"/>
              </a:rPr>
              <a:t>Local Evidence</a:t>
            </a:r>
          </a:p>
        </p:txBody>
      </p:sp>
      <p:sp>
        <p:nvSpPr>
          <p:cNvPr id="7" name="Rectangle 6">
            <a:extLst>
              <a:ext uri="{FF2B5EF4-FFF2-40B4-BE49-F238E27FC236}">
                <a16:creationId xmlns:a16="http://schemas.microsoft.com/office/drawing/2014/main" id="{07D43F50-BEEA-F219-B80C-062FAEFE7356}"/>
              </a:ext>
            </a:extLst>
          </p:cNvPr>
          <p:cNvSpPr/>
          <p:nvPr/>
        </p:nvSpPr>
        <p:spPr>
          <a:xfrm>
            <a:off x="4711444" y="1027622"/>
            <a:ext cx="2061793" cy="3593685"/>
          </a:xfrm>
          <a:prstGeom prst="rect">
            <a:avLst/>
          </a:prstGeom>
          <a:solidFill>
            <a:schemeClr val="accent5">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Evidence within SBU that digitally enabling processes and care can significantly reduce costs and improve the quality of care.  Examples include:</a:t>
            </a:r>
          </a:p>
          <a:p>
            <a:pPr marL="0" marR="0" lvl="2" indent="171450" algn="l" defTabSz="309563" rtl="0" eaLnBrk="1" fontAlgn="auto" latinLnBrk="0" hangingPunct="0">
              <a:lnSpc>
                <a:spcPct val="107000"/>
              </a:lnSpc>
              <a:spcBef>
                <a:spcPts val="0"/>
              </a:spcBef>
              <a:spcAft>
                <a:spcPts val="0"/>
              </a:spcAft>
              <a:buClrTx/>
              <a:buSzTx/>
              <a:buFontTx/>
              <a:buNone/>
              <a:tabLst/>
              <a:defRPr/>
            </a:pP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a:p>
            <a:pPr marL="358775" marR="0" lvl="2" indent="-179388" algn="l" defTabSz="269875" rtl="0" eaLnBrk="1" fontAlgn="auto" latinLnBrk="0" hangingPunct="0">
              <a:lnSpc>
                <a:spcPct val="107000"/>
              </a:lnSpc>
              <a:spcBef>
                <a:spcPts val="0"/>
              </a:spcBef>
              <a:spcAft>
                <a:spcPts val="0"/>
              </a:spcAft>
              <a:buClrTx/>
              <a:buSzTx/>
              <a:buFont typeface="Arial" panose="020B0604020202020204" pitchFamily="34" charset="0"/>
              <a:buChar char="•"/>
              <a:tabLst/>
              <a:defRPr/>
            </a:pPr>
            <a:r>
              <a:rPr kumimoji="0" lang="en-GB" sz="800" b="1"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RFID -</a:t>
            </a: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 Patient note tracking Released 10 </a:t>
            </a:r>
            <a:r>
              <a:rPr kumimoji="0" lang="en-GB" sz="800" b="0" i="0" u="none" strike="noStrike" kern="0" cap="none" spc="0" normalizeH="0" baseline="0" noProof="0" err="1">
                <a:ln>
                  <a:noFill/>
                </a:ln>
                <a:solidFill>
                  <a:srgbClr val="1F355E"/>
                </a:solidFill>
                <a:effectLst/>
                <a:uLnTx/>
                <a:uFillTx/>
                <a:latin typeface="Arial" panose="020B0604020202020204" pitchFamily="34" charset="0"/>
                <a:ea typeface="+mn-ea"/>
                <a:cs typeface="Arial" panose="020B0604020202020204" pitchFamily="34" charset="0"/>
                <a:sym typeface="Helvetica Neue"/>
              </a:rPr>
              <a:t>wte</a:t>
            </a: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 Band 2 £232k pa and eradicated previous high levels of agency spend within the Health Records team.</a:t>
            </a:r>
          </a:p>
          <a:p>
            <a:pPr marL="358775" marR="0" lvl="4" indent="-179388" algn="l" defTabSz="269875" rtl="0" eaLnBrk="1" fontAlgn="auto" latinLnBrk="0" hangingPunct="0">
              <a:lnSpc>
                <a:spcPct val="107000"/>
              </a:lnSpc>
              <a:spcBef>
                <a:spcPts val="0"/>
              </a:spcBef>
              <a:spcAft>
                <a:spcPts val="0"/>
              </a:spcAft>
              <a:buClrTx/>
              <a:buSzTx/>
              <a:buFont typeface="Arial" panose="020B0604020202020204" pitchFamily="34" charset="0"/>
              <a:buChar char="•"/>
              <a:tabLst/>
              <a:defRPr/>
            </a:pPr>
            <a:r>
              <a:rPr kumimoji="0" lang="en-GB" sz="800" b="1"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Connecting Care - </a:t>
            </a: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The SBU business case for WCCIS identified the opportunity of £371k cash releasing and £1.099m non-cash releasing savings per annum</a:t>
            </a:r>
          </a:p>
          <a:p>
            <a:pPr marL="358775" marR="0" lvl="2" indent="-179388" algn="l" defTabSz="269875" rtl="0" eaLnBrk="1" fontAlgn="auto" latinLnBrk="0" hangingPunct="0">
              <a:lnSpc>
                <a:spcPct val="107000"/>
              </a:lnSpc>
              <a:spcBef>
                <a:spcPts val="0"/>
              </a:spcBef>
              <a:spcAft>
                <a:spcPts val="0"/>
              </a:spcAft>
              <a:buClrTx/>
              <a:buSzTx/>
              <a:buFont typeface="Arial" panose="020B0604020202020204" pitchFamily="34" charset="0"/>
              <a:buChar char="•"/>
              <a:tabLst/>
              <a:defRPr/>
            </a:pPr>
            <a:r>
              <a:rPr kumimoji="0" lang="en-GB" sz="800" b="1"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HEPMA – </a:t>
            </a: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5600 hours of prescriber time and 8900 of nursing hours saved per annum from rewriting or searching for medication charts across NPT and Singleton</a:t>
            </a:r>
          </a:p>
          <a:p>
            <a:pPr marL="358775" marR="0" lvl="2" indent="-179388" algn="l" defTabSz="269875" rtl="0" eaLnBrk="1" fontAlgn="auto" latinLnBrk="0" hangingPunct="0">
              <a:lnSpc>
                <a:spcPct val="107000"/>
              </a:lnSpc>
              <a:spcBef>
                <a:spcPts val="0"/>
              </a:spcBef>
              <a:spcAft>
                <a:spcPts val="0"/>
              </a:spcAft>
              <a:buClrTx/>
              <a:buSzTx/>
              <a:buFont typeface="Arial" panose="020B0604020202020204" pitchFamily="34" charset="0"/>
              <a:buChar char="•"/>
              <a:tabLst/>
              <a:defRPr/>
            </a:pPr>
            <a:r>
              <a:rPr kumimoji="0" lang="en-GB" sz="800" b="1"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MS365</a:t>
            </a: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 – Teams – Reduction in travel expenditure of c£</a:t>
            </a:r>
            <a:r>
              <a:rPr kumimoji="0" lang="en-GB" sz="800" b="0" i="0" u="none" strike="noStrike" kern="0" cap="none" spc="0" normalizeH="0" baseline="0" noProof="0">
                <a:ln>
                  <a:noFill/>
                </a:ln>
                <a:solidFill>
                  <a:srgbClr val="002060"/>
                </a:solidFill>
                <a:effectLst/>
                <a:uLnTx/>
                <a:uFillTx/>
                <a:latin typeface="Arial" panose="020B0604020202020204" pitchFamily="34" charset="0"/>
                <a:ea typeface="+mn-ea"/>
                <a:cs typeface="Arial" panose="020B0604020202020204" pitchFamily="34" charset="0"/>
                <a:sym typeface="Helvetica Neue"/>
              </a:rPr>
              <a:t>1m</a:t>
            </a:r>
          </a:p>
          <a:p>
            <a:pPr marL="0" marR="0" lvl="0" indent="0" algn="l" defTabSz="179388" rtl="0" eaLnBrk="1" fontAlgn="auto" latinLnBrk="0" hangingPunct="0">
              <a:lnSpc>
                <a:spcPct val="100000"/>
              </a:lnSpc>
              <a:spcBef>
                <a:spcPts val="0"/>
              </a:spcBef>
              <a:spcAft>
                <a:spcPts val="0"/>
              </a:spcAft>
              <a:buClrTx/>
              <a:buSzTx/>
              <a:buFontTx/>
              <a:buNone/>
              <a:tabLst/>
              <a:defRPr/>
            </a:pP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sp>
        <p:nvSpPr>
          <p:cNvPr id="8" name="Rectangle 7">
            <a:extLst>
              <a:ext uri="{FF2B5EF4-FFF2-40B4-BE49-F238E27FC236}">
                <a16:creationId xmlns:a16="http://schemas.microsoft.com/office/drawing/2014/main" id="{2A966F5C-FA91-790F-D09E-773E2D49CDBE}"/>
              </a:ext>
            </a:extLst>
          </p:cNvPr>
          <p:cNvSpPr/>
          <p:nvPr/>
        </p:nvSpPr>
        <p:spPr>
          <a:xfrm>
            <a:off x="6891246" y="763627"/>
            <a:ext cx="2062800" cy="257646"/>
          </a:xfrm>
          <a:prstGeom prst="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r>
              <a:rPr kumimoji="0" lang="en-GB" sz="1050" b="0" i="0" u="none" strike="noStrike" kern="0" cap="none" spc="0" normalizeH="0" baseline="0" noProof="0">
                <a:ln>
                  <a:noFill/>
                </a:ln>
                <a:solidFill>
                  <a:prstClr val="white"/>
                </a:solidFill>
                <a:effectLst/>
                <a:uLnTx/>
                <a:uFillTx/>
                <a:latin typeface="Arial Black" panose="020B0A04020102020204" pitchFamily="34" charset="0"/>
                <a:ea typeface="+mn-ea"/>
                <a:cs typeface="Arial" panose="020B0604020202020204" pitchFamily="34" charset="0"/>
                <a:sym typeface="Helvetica Neue Medium"/>
              </a:rPr>
              <a:t>National Evidence</a:t>
            </a:r>
          </a:p>
        </p:txBody>
      </p:sp>
      <p:sp>
        <p:nvSpPr>
          <p:cNvPr id="9" name="Rectangle 8">
            <a:extLst>
              <a:ext uri="{FF2B5EF4-FFF2-40B4-BE49-F238E27FC236}">
                <a16:creationId xmlns:a16="http://schemas.microsoft.com/office/drawing/2014/main" id="{5A0B3055-DD80-9963-6EE5-0850D6F54991}"/>
              </a:ext>
            </a:extLst>
          </p:cNvPr>
          <p:cNvSpPr/>
          <p:nvPr/>
        </p:nvSpPr>
        <p:spPr>
          <a:xfrm>
            <a:off x="6891246" y="1011965"/>
            <a:ext cx="2062800" cy="3606421"/>
          </a:xfrm>
          <a:prstGeom prst="rect">
            <a:avLst/>
          </a:prstGeom>
          <a:solidFill>
            <a:schemeClr val="accent5">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t">
            <a:noAutofit/>
          </a:bodyPr>
          <a:lstStyle/>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Global/National examples of how digital transformation can support the reduction of costs and increase in quality of care include.</a:t>
            </a:r>
          </a:p>
          <a:p>
            <a:pPr marL="0" marR="0" lvl="0" indent="0" algn="l" defTabSz="825500" rtl="0" eaLnBrk="1" fontAlgn="auto" latinLnBrk="0" hangingPunct="0">
              <a:lnSpc>
                <a:spcPct val="100000"/>
              </a:lnSpc>
              <a:spcBef>
                <a:spcPts val="0"/>
              </a:spcBef>
              <a:spcAft>
                <a:spcPts val="0"/>
              </a:spcAft>
              <a:buClrTx/>
              <a:buSzTx/>
              <a:buFontTx/>
              <a:buNone/>
              <a:tabLst/>
              <a:defRPr/>
            </a:pP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a:p>
            <a:pPr marL="358775" marR="0" lvl="1" indent="-17907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800" b="1"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Intermountain Healthcare USA </a:t>
            </a: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implemented a systematic approach to standardise clinical workflows across its facilities, using digital solutions and business intelligence. This involved identifying best practices, reducing unnecessary variation, and integrating evidence-based protocols into daily operations. They have estimated that this has resulted in a 30% reduction in costs.</a:t>
            </a:r>
          </a:p>
          <a:p>
            <a:pPr marL="358775" marR="0" lvl="1" indent="-17907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800" b="1"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Kaiser Permanente (an American integrated managed care consortium</a:t>
            </a:r>
            <a:r>
              <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 – a wide scale transformational approach to service provision with the implementation of Telemedicine services, has estimated an average saving of $174 per appointment and has increased their customer satisfaction ratings.</a:t>
            </a:r>
          </a:p>
          <a:p>
            <a:pPr marL="179705" marR="0" lvl="1" indent="0" algn="l" defTabSz="825500" rtl="0" eaLnBrk="1" fontAlgn="auto" latinLnBrk="0" hangingPunct="0">
              <a:lnSpc>
                <a:spcPct val="100000"/>
              </a:lnSpc>
              <a:spcBef>
                <a:spcPts val="0"/>
              </a:spcBef>
              <a:spcAft>
                <a:spcPts val="0"/>
              </a:spcAft>
              <a:buClrTx/>
              <a:buSzTx/>
              <a:buFontTx/>
              <a:buNone/>
              <a:tabLst/>
              <a:defRPr/>
            </a:pPr>
            <a:endParaRPr kumimoji="0" lang="en-GB" sz="800" b="1"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endParaRPr>
          </a:p>
          <a:p>
            <a:pPr marL="358775" marR="0" lvl="1" indent="-17907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endParaRPr>
          </a:p>
          <a:p>
            <a:pPr marL="0" marR="0" lvl="0" indent="0" algn="l" defTabSz="179388" rtl="0" eaLnBrk="1" fontAlgn="auto" latinLnBrk="0" hangingPunct="0">
              <a:lnSpc>
                <a:spcPct val="100000"/>
              </a:lnSpc>
              <a:spcBef>
                <a:spcPts val="0"/>
              </a:spcBef>
              <a:spcAft>
                <a:spcPts val="0"/>
              </a:spcAft>
              <a:buClrTx/>
              <a:buSzTx/>
              <a:buFontTx/>
              <a:buNone/>
              <a:tabLst/>
              <a:defRPr/>
            </a:pP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p:txBody>
      </p:sp>
      <p:grpSp>
        <p:nvGrpSpPr>
          <p:cNvPr id="17" name="Group 16">
            <a:extLst>
              <a:ext uri="{FF2B5EF4-FFF2-40B4-BE49-F238E27FC236}">
                <a16:creationId xmlns:a16="http://schemas.microsoft.com/office/drawing/2014/main" id="{B56CD571-8F4A-06DC-6C80-14DBA458C335}"/>
              </a:ext>
            </a:extLst>
          </p:cNvPr>
          <p:cNvGrpSpPr/>
          <p:nvPr/>
        </p:nvGrpSpPr>
        <p:grpSpPr>
          <a:xfrm>
            <a:off x="-1" y="0"/>
            <a:ext cx="9143998" cy="165595"/>
            <a:chOff x="374266" y="2474302"/>
            <a:chExt cx="13719657" cy="820603"/>
          </a:xfrm>
        </p:grpSpPr>
        <p:sp>
          <p:nvSpPr>
            <p:cNvPr id="11" name="Arrow: Pentagon 10">
              <a:extLst>
                <a:ext uri="{FF2B5EF4-FFF2-40B4-BE49-F238E27FC236}">
                  <a16:creationId xmlns:a16="http://schemas.microsoft.com/office/drawing/2014/main" id="{CF2E123E-1034-502C-CDFE-F5755FC8E639}"/>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Contents</a:t>
              </a:r>
            </a:p>
          </p:txBody>
        </p:sp>
        <p:sp>
          <p:nvSpPr>
            <p:cNvPr id="12" name="Arrow: Chevron 11">
              <a:extLst>
                <a:ext uri="{FF2B5EF4-FFF2-40B4-BE49-F238E27FC236}">
                  <a16:creationId xmlns:a16="http://schemas.microsoft.com/office/drawing/2014/main" id="{569C3754-430C-A318-3110-0ADEA9FABE0A}"/>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Exec Summary</a:t>
              </a:r>
            </a:p>
          </p:txBody>
        </p:sp>
        <p:sp>
          <p:nvSpPr>
            <p:cNvPr id="13" name="Arrow: Chevron 12">
              <a:extLst>
                <a:ext uri="{FF2B5EF4-FFF2-40B4-BE49-F238E27FC236}">
                  <a16:creationId xmlns:a16="http://schemas.microsoft.com/office/drawing/2014/main" id="{BDE3E818-1CCC-90C3-102F-02F9D6E2AA4A}"/>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Context</a:t>
              </a:r>
            </a:p>
          </p:txBody>
        </p:sp>
        <p:sp>
          <p:nvSpPr>
            <p:cNvPr id="14" name="Arrow: Chevron 13">
              <a:extLst>
                <a:ext uri="{FF2B5EF4-FFF2-40B4-BE49-F238E27FC236}">
                  <a16:creationId xmlns:a16="http://schemas.microsoft.com/office/drawing/2014/main" id="{60D1ED12-EE5E-AAEE-BE32-F0EDCE2EDDEC}"/>
                </a:ext>
              </a:extLst>
            </p:cNvPr>
            <p:cNvSpPr/>
            <p:nvPr/>
          </p:nvSpPr>
          <p:spPr>
            <a:xfrm>
              <a:off x="7090464"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Vision</a:t>
              </a:r>
            </a:p>
          </p:txBody>
        </p:sp>
        <p:sp>
          <p:nvSpPr>
            <p:cNvPr id="15" name="Arrow: Chevron 14">
              <a:extLst>
                <a:ext uri="{FF2B5EF4-FFF2-40B4-BE49-F238E27FC236}">
                  <a16:creationId xmlns:a16="http://schemas.microsoft.com/office/drawing/2014/main" id="{40B06EF1-4553-660C-D1BA-CFDE498890A4}"/>
                </a:ext>
              </a:extLst>
            </p:cNvPr>
            <p:cNvSpPr/>
            <p:nvPr/>
          </p:nvSpPr>
          <p:spPr>
            <a:xfrm>
              <a:off x="9329198"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The Digital Enablers</a:t>
              </a:r>
            </a:p>
          </p:txBody>
        </p:sp>
        <p:sp>
          <p:nvSpPr>
            <p:cNvPr id="16" name="Arrow: Chevron 15">
              <a:extLst>
                <a:ext uri="{FF2B5EF4-FFF2-40B4-BE49-F238E27FC236}">
                  <a16:creationId xmlns:a16="http://schemas.microsoft.com/office/drawing/2014/main" id="{AA628598-4433-FC38-C797-BCA23A739EA8}"/>
                </a:ext>
              </a:extLst>
            </p:cNvPr>
            <p:cNvSpPr/>
            <p:nvPr/>
          </p:nvSpPr>
          <p:spPr>
            <a:xfrm>
              <a:off x="11606442" y="2474302"/>
              <a:ext cx="2487481" cy="820603"/>
            </a:xfrm>
            <a:prstGeom prst="chevron">
              <a:avLst/>
            </a:prstGeom>
            <a:solidFill>
              <a:srgbClr val="2AA053"/>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p>
          </p:txBody>
        </p:sp>
      </p:grpSp>
      <p:sp>
        <p:nvSpPr>
          <p:cNvPr id="10" name="Footer Placeholder 3">
            <a:extLst>
              <a:ext uri="{FF2B5EF4-FFF2-40B4-BE49-F238E27FC236}">
                <a16:creationId xmlns:a16="http://schemas.microsoft.com/office/drawing/2014/main" id="{7459FFD6-8BFB-8CBE-6C77-8FDCF5AA0E82}"/>
              </a:ext>
            </a:extLst>
          </p:cNvPr>
          <p:cNvSpPr>
            <a:spLocks noGrp="1"/>
          </p:cNvSpPr>
          <p:nvPr>
            <p:ph type="ftr" sz="quarter" idx="3"/>
          </p:nvPr>
        </p:nvSpPr>
        <p:spPr>
          <a:xfrm>
            <a:off x="2261839" y="4684875"/>
            <a:ext cx="5039902" cy="332455"/>
          </a:xfrm>
        </p:spPr>
        <p:txBody>
          <a:bodyPr/>
          <a:lstStyle/>
          <a:p>
            <a:r>
              <a:rPr lang="en-GB"/>
              <a:t>Digitally Enabling The One Bay Way</a:t>
            </a:r>
          </a:p>
        </p:txBody>
      </p:sp>
    </p:spTree>
    <p:extLst>
      <p:ext uri="{BB962C8B-B14F-4D97-AF65-F5344CB8AC3E}">
        <p14:creationId xmlns:p14="http://schemas.microsoft.com/office/powerpoint/2010/main" val="3210131843"/>
      </p:ext>
    </p:extLst>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A6F787-9FF6-960E-4779-19107DC2E81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7DFF4CD-6B66-20D2-37D3-65F7B075C8CE}"/>
              </a:ext>
            </a:extLst>
          </p:cNvPr>
          <p:cNvSpPr>
            <a:spLocks noGrp="1"/>
          </p:cNvSpPr>
          <p:nvPr>
            <p:ph type="title"/>
          </p:nvPr>
        </p:nvSpPr>
        <p:spPr>
          <a:xfrm>
            <a:off x="93689" y="332478"/>
            <a:ext cx="8809768" cy="512748"/>
          </a:xfrm>
        </p:spPr>
        <p:txBody>
          <a:bodyPr>
            <a:normAutofit/>
          </a:bodyPr>
          <a:lstStyle/>
          <a:p>
            <a:r>
              <a:rPr lang="en-GB" sz="2000"/>
              <a:t>Establishing a Benefits Framework across the Organisation</a:t>
            </a:r>
          </a:p>
        </p:txBody>
      </p:sp>
      <p:sp>
        <p:nvSpPr>
          <p:cNvPr id="3" name="Rectangle 2">
            <a:extLst>
              <a:ext uri="{FF2B5EF4-FFF2-40B4-BE49-F238E27FC236}">
                <a16:creationId xmlns:a16="http://schemas.microsoft.com/office/drawing/2014/main" id="{358FC846-81B7-76FD-264A-2E9BE1BFDEAC}"/>
              </a:ext>
            </a:extLst>
          </p:cNvPr>
          <p:cNvSpPr/>
          <p:nvPr/>
        </p:nvSpPr>
        <p:spPr>
          <a:xfrm>
            <a:off x="346168" y="845661"/>
            <a:ext cx="8306689" cy="875344"/>
          </a:xfrm>
          <a:prstGeom prst="rect">
            <a:avLst/>
          </a:prstGeom>
          <a:solidFill>
            <a:srgbClr val="CEF2DB"/>
          </a:solidFill>
          <a:ln w="12700" cap="flat">
            <a:solidFill>
              <a:schemeClr val="accent5">
                <a:lumMod val="75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t">
            <a:noAutofit/>
          </a:bodyPr>
          <a:lstStyle/>
          <a:p>
            <a:pPr marL="0" marR="0" lvl="0" indent="0" algn="l" defTabSz="825500" rtl="0" eaLnBrk="1" fontAlgn="auto" latinLnBrk="0" hangingPunct="0">
              <a:lnSpc>
                <a:spcPct val="100000"/>
              </a:lnSpc>
              <a:spcBef>
                <a:spcPts val="0"/>
              </a:spcBef>
              <a:spcAft>
                <a:spcPts val="600"/>
              </a:spcAft>
              <a:buClrTx/>
              <a:buSzTx/>
              <a:buFontTx/>
              <a:buNone/>
              <a:tabLst/>
              <a:defRPr/>
            </a:pPr>
            <a:r>
              <a:rPr kumimoji="0" lang="en-GB" sz="1050" b="0" i="0" u="none" strike="noStrike" kern="0" cap="none" spc="0" normalizeH="0" baseline="0" noProof="0">
                <a:ln>
                  <a:noFill/>
                </a:ln>
                <a:solidFill>
                  <a:srgbClr val="1F355E"/>
                </a:solidFill>
                <a:effectLst/>
                <a:uLnTx/>
                <a:uFillTx/>
                <a:latin typeface="Arial"/>
                <a:ea typeface="+mn-ea"/>
                <a:cs typeface="Arial"/>
                <a:sym typeface="Helvetica Neue Medium"/>
              </a:rPr>
              <a:t>Digitally enabling the One Bay Way is underpinned by the Organisational Functions which will need to be transformative in their approach.  This includes the development of a holistic approach to benefits realisation and management to ensure service transformation is sustainable and achieves the overarching objective of SBU being a </a:t>
            </a:r>
            <a:r>
              <a:rPr lang="en-GB" sz="1050" b="0">
                <a:solidFill>
                  <a:srgbClr val="1F355E"/>
                </a:solidFill>
                <a:latin typeface="Arial"/>
                <a:ea typeface="+mn-ea"/>
                <a:cs typeface="Arial"/>
                <a:sym typeface="Helvetica Neue Medium"/>
              </a:rPr>
              <a:t>high-quality</a:t>
            </a:r>
            <a:r>
              <a:rPr kumimoji="0" lang="en-GB" sz="1050" b="0" i="0" u="none" strike="noStrike" kern="0" cap="none" spc="0" normalizeH="0" baseline="0" noProof="0">
                <a:ln>
                  <a:noFill/>
                </a:ln>
                <a:solidFill>
                  <a:srgbClr val="1F355E"/>
                </a:solidFill>
                <a:effectLst/>
                <a:uLnTx/>
                <a:uFillTx/>
                <a:latin typeface="Arial"/>
                <a:ea typeface="+mn-ea"/>
                <a:cs typeface="Arial"/>
                <a:sym typeface="Helvetica Neue Medium"/>
              </a:rPr>
              <a:t> driven organisation.  The health board will establish a benefits framework to ensure benefits realisation is achieved through the lifespan of digital solutions.</a:t>
            </a:r>
          </a:p>
          <a:p>
            <a:pPr marL="0" marR="0" lvl="0" indent="0" algn="l" defTabSz="825500" rtl="0" eaLnBrk="1" fontAlgn="auto" latinLnBrk="0" hangingPunct="0">
              <a:lnSpc>
                <a:spcPct val="100000"/>
              </a:lnSpc>
              <a:spcBef>
                <a:spcPts val="0"/>
              </a:spcBef>
              <a:spcAft>
                <a:spcPts val="600"/>
              </a:spcAft>
              <a:buClrTx/>
              <a:buSzTx/>
              <a:buFontTx/>
              <a:buNone/>
              <a:tabLst/>
              <a:defRPr/>
            </a:pPr>
            <a:endPar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a:p>
            <a:pPr marL="228600" marR="0" lvl="0" indent="-228600" algn="l" defTabSz="825500" rtl="0" eaLnBrk="1" fontAlgn="auto" latinLnBrk="0" hangingPunct="0">
              <a:lnSpc>
                <a:spcPct val="100000"/>
              </a:lnSpc>
              <a:spcBef>
                <a:spcPts val="0"/>
              </a:spcBef>
              <a:spcAft>
                <a:spcPts val="600"/>
              </a:spcAft>
              <a:buClrTx/>
              <a:buSzTx/>
              <a:buFont typeface="+mj-lt"/>
              <a:buAutoNum type="arabicPeriod"/>
              <a:tabLst/>
              <a:defRPr/>
            </a:pPr>
            <a:endPar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a:p>
            <a:pPr marL="0" marR="0" lvl="0" indent="0" algn="l" defTabSz="825500" rtl="0" eaLnBrk="1" fontAlgn="auto" latinLnBrk="0" hangingPunct="0">
              <a:lnSpc>
                <a:spcPct val="100000"/>
              </a:lnSpc>
              <a:spcBef>
                <a:spcPts val="0"/>
              </a:spcBef>
              <a:spcAft>
                <a:spcPts val="600"/>
              </a:spcAft>
              <a:buClrTx/>
              <a:buSzTx/>
              <a:buFontTx/>
              <a:buNone/>
              <a:tabLst/>
              <a:defRPr/>
            </a:pPr>
            <a:endParaRPr kumimoji="0" lang="en-GB" sz="1050" b="0" i="0" u="none" strike="noStrike" kern="0" cap="none" spc="0" normalizeH="0" baseline="0" noProof="0">
              <a:ln>
                <a:noFill/>
              </a:ln>
              <a:solidFill>
                <a:prstClr val="black"/>
              </a:solidFill>
              <a:effectLst/>
              <a:uLnTx/>
              <a:uFillTx/>
              <a:latin typeface="Helvetica Neue Medium"/>
              <a:ea typeface="+mn-ea"/>
              <a:cs typeface="+mn-cs"/>
              <a:sym typeface="Helvetica Neue Medium"/>
            </a:endParaRPr>
          </a:p>
        </p:txBody>
      </p:sp>
      <p:pic>
        <p:nvPicPr>
          <p:cNvPr id="11" name="Picture 10">
            <a:extLst>
              <a:ext uri="{FF2B5EF4-FFF2-40B4-BE49-F238E27FC236}">
                <a16:creationId xmlns:a16="http://schemas.microsoft.com/office/drawing/2014/main" id="{78C06459-8093-4A31-D059-AF20ED3DA8FF}"/>
              </a:ext>
            </a:extLst>
          </p:cNvPr>
          <p:cNvPicPr>
            <a:picLocks noChangeAspect="1"/>
          </p:cNvPicPr>
          <p:nvPr/>
        </p:nvPicPr>
        <p:blipFill rotWithShape="1">
          <a:blip r:embed="rId3"/>
          <a:srcRect t="2945"/>
          <a:stretch/>
        </p:blipFill>
        <p:spPr>
          <a:xfrm>
            <a:off x="888548" y="1785299"/>
            <a:ext cx="7362804" cy="2855342"/>
          </a:xfrm>
          <a:prstGeom prst="rect">
            <a:avLst/>
          </a:prstGeom>
        </p:spPr>
      </p:pic>
      <p:sp>
        <p:nvSpPr>
          <p:cNvPr id="12" name="Arrow: Right 11">
            <a:extLst>
              <a:ext uri="{FF2B5EF4-FFF2-40B4-BE49-F238E27FC236}">
                <a16:creationId xmlns:a16="http://schemas.microsoft.com/office/drawing/2014/main" id="{78005D90-272C-8896-316D-11E5D28206B0}"/>
              </a:ext>
            </a:extLst>
          </p:cNvPr>
          <p:cNvSpPr/>
          <p:nvPr/>
        </p:nvSpPr>
        <p:spPr>
          <a:xfrm>
            <a:off x="2106270" y="4571846"/>
            <a:ext cx="4931460" cy="451585"/>
          </a:xfrm>
          <a:prstGeom prst="rightArrow">
            <a:avLst/>
          </a:prstGeom>
          <a:gradFill flip="none" rotWithShape="1">
            <a:gsLst>
              <a:gs pos="0">
                <a:schemeClr val="dk1">
                  <a:lumMod val="67000"/>
                </a:schemeClr>
              </a:gs>
              <a:gs pos="48000">
                <a:schemeClr val="dk1">
                  <a:lumMod val="97000"/>
                  <a:lumOff val="3000"/>
                </a:schemeClr>
              </a:gs>
              <a:gs pos="100000">
                <a:schemeClr val="dk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0" cap="none" spc="0" normalizeH="0" baseline="0" noProof="0">
                <a:ln>
                  <a:noFill/>
                </a:ln>
                <a:solidFill>
                  <a:prstClr val="white"/>
                </a:solidFill>
                <a:effectLst/>
                <a:uLnTx/>
                <a:uFillTx/>
                <a:latin typeface="Calibri"/>
                <a:ea typeface="Verdana"/>
                <a:cs typeface="Calibri"/>
                <a:sym typeface="Helvetica Neue Medium"/>
              </a:rPr>
              <a:t>Service Driven – Digitally Enabled </a:t>
            </a:r>
            <a:endParaRPr kumimoji="0" lang="en-GB" sz="2400" b="1" i="0" u="none" strike="noStrike" kern="1200" cap="none" spc="0" normalizeH="0" baseline="0" noProof="0">
              <a:ln>
                <a:noFill/>
              </a:ln>
              <a:solidFill>
                <a:prstClr val="white"/>
              </a:solidFill>
              <a:effectLst/>
              <a:uLnTx/>
              <a:uFillTx/>
              <a:latin typeface="Helvetica Neue Medium"/>
              <a:sym typeface="Helvetica Neue"/>
            </a:endParaRPr>
          </a:p>
        </p:txBody>
      </p:sp>
      <p:grpSp>
        <p:nvGrpSpPr>
          <p:cNvPr id="13" name="Group 12">
            <a:extLst>
              <a:ext uri="{FF2B5EF4-FFF2-40B4-BE49-F238E27FC236}">
                <a16:creationId xmlns:a16="http://schemas.microsoft.com/office/drawing/2014/main" id="{8D873FDD-AB8C-6AE6-F959-57FB01E33666}"/>
              </a:ext>
            </a:extLst>
          </p:cNvPr>
          <p:cNvGrpSpPr/>
          <p:nvPr/>
        </p:nvGrpSpPr>
        <p:grpSpPr>
          <a:xfrm>
            <a:off x="-1" y="0"/>
            <a:ext cx="9143998" cy="165595"/>
            <a:chOff x="374266" y="2474302"/>
            <a:chExt cx="13719657" cy="820603"/>
          </a:xfrm>
        </p:grpSpPr>
        <p:sp>
          <p:nvSpPr>
            <p:cNvPr id="5" name="Arrow: Pentagon 4">
              <a:extLst>
                <a:ext uri="{FF2B5EF4-FFF2-40B4-BE49-F238E27FC236}">
                  <a16:creationId xmlns:a16="http://schemas.microsoft.com/office/drawing/2014/main" id="{671D14D5-68C7-0DE7-92AD-10E72A5659CE}"/>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Contents</a:t>
              </a:r>
            </a:p>
          </p:txBody>
        </p:sp>
        <p:sp>
          <p:nvSpPr>
            <p:cNvPr id="6" name="Arrow: Chevron 5">
              <a:extLst>
                <a:ext uri="{FF2B5EF4-FFF2-40B4-BE49-F238E27FC236}">
                  <a16:creationId xmlns:a16="http://schemas.microsoft.com/office/drawing/2014/main" id="{81A98D4D-45F7-FBFE-A1CB-7B87FCC0F92C}"/>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Exec Summary</a:t>
              </a:r>
            </a:p>
          </p:txBody>
        </p:sp>
        <p:sp>
          <p:nvSpPr>
            <p:cNvPr id="7" name="Arrow: Chevron 6">
              <a:extLst>
                <a:ext uri="{FF2B5EF4-FFF2-40B4-BE49-F238E27FC236}">
                  <a16:creationId xmlns:a16="http://schemas.microsoft.com/office/drawing/2014/main" id="{839AD5DE-CDD2-925F-A8BA-F8D1CEDA0D1F}"/>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Context</a:t>
              </a:r>
            </a:p>
          </p:txBody>
        </p:sp>
        <p:sp>
          <p:nvSpPr>
            <p:cNvPr id="8" name="Arrow: Chevron 7">
              <a:extLst>
                <a:ext uri="{FF2B5EF4-FFF2-40B4-BE49-F238E27FC236}">
                  <a16:creationId xmlns:a16="http://schemas.microsoft.com/office/drawing/2014/main" id="{4350772C-9827-F106-5560-BDF16DF094A4}"/>
                </a:ext>
              </a:extLst>
            </p:cNvPr>
            <p:cNvSpPr/>
            <p:nvPr/>
          </p:nvSpPr>
          <p:spPr>
            <a:xfrm>
              <a:off x="7090464"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Vision</a:t>
              </a:r>
            </a:p>
          </p:txBody>
        </p:sp>
        <p:sp>
          <p:nvSpPr>
            <p:cNvPr id="9" name="Arrow: Chevron 8">
              <a:extLst>
                <a:ext uri="{FF2B5EF4-FFF2-40B4-BE49-F238E27FC236}">
                  <a16:creationId xmlns:a16="http://schemas.microsoft.com/office/drawing/2014/main" id="{46702CB8-AD52-9F98-0915-1D57FC386CD0}"/>
                </a:ext>
              </a:extLst>
            </p:cNvPr>
            <p:cNvSpPr/>
            <p:nvPr/>
          </p:nvSpPr>
          <p:spPr>
            <a:xfrm>
              <a:off x="9329198"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The Digital Enablers</a:t>
              </a:r>
            </a:p>
          </p:txBody>
        </p:sp>
        <p:sp>
          <p:nvSpPr>
            <p:cNvPr id="10" name="Arrow: Chevron 9">
              <a:extLst>
                <a:ext uri="{FF2B5EF4-FFF2-40B4-BE49-F238E27FC236}">
                  <a16:creationId xmlns:a16="http://schemas.microsoft.com/office/drawing/2014/main" id="{0A29A2B2-CEE4-32BA-D16E-72506EF15A22}"/>
                </a:ext>
              </a:extLst>
            </p:cNvPr>
            <p:cNvSpPr/>
            <p:nvPr/>
          </p:nvSpPr>
          <p:spPr>
            <a:xfrm>
              <a:off x="11606442" y="2474302"/>
              <a:ext cx="2487481" cy="820603"/>
            </a:xfrm>
            <a:prstGeom prst="chevron">
              <a:avLst/>
            </a:prstGeom>
            <a:solidFill>
              <a:srgbClr val="2AA053"/>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p>
          </p:txBody>
        </p:sp>
      </p:grpSp>
    </p:spTree>
    <p:extLst>
      <p:ext uri="{BB962C8B-B14F-4D97-AF65-F5344CB8AC3E}">
        <p14:creationId xmlns:p14="http://schemas.microsoft.com/office/powerpoint/2010/main" val="1542975428"/>
      </p:ext>
    </p:extLst>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A6F787-9FF6-960E-4779-19107DC2E81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7DFF4CD-6B66-20D2-37D3-65F7B075C8CE}"/>
              </a:ext>
            </a:extLst>
          </p:cNvPr>
          <p:cNvSpPr>
            <a:spLocks noGrp="1"/>
          </p:cNvSpPr>
          <p:nvPr>
            <p:ph type="title"/>
          </p:nvPr>
        </p:nvSpPr>
        <p:spPr>
          <a:xfrm>
            <a:off x="142875" y="3922"/>
            <a:ext cx="8809768" cy="771097"/>
          </a:xfrm>
        </p:spPr>
        <p:txBody>
          <a:bodyPr>
            <a:normAutofit/>
          </a:bodyPr>
          <a:lstStyle/>
          <a:p>
            <a:r>
              <a:rPr lang="en-GB" sz="2000"/>
              <a:t>Options for Funding</a:t>
            </a:r>
          </a:p>
        </p:txBody>
      </p:sp>
      <p:sp>
        <p:nvSpPr>
          <p:cNvPr id="3" name="Rectangle 2">
            <a:extLst>
              <a:ext uri="{FF2B5EF4-FFF2-40B4-BE49-F238E27FC236}">
                <a16:creationId xmlns:a16="http://schemas.microsoft.com/office/drawing/2014/main" id="{358FC846-81B7-76FD-264A-2E9BE1BFDEAC}"/>
              </a:ext>
            </a:extLst>
          </p:cNvPr>
          <p:cNvSpPr/>
          <p:nvPr/>
        </p:nvSpPr>
        <p:spPr>
          <a:xfrm>
            <a:off x="268391" y="655549"/>
            <a:ext cx="8611489" cy="1539250"/>
          </a:xfrm>
          <a:prstGeom prst="rect">
            <a:avLst/>
          </a:prstGeom>
          <a:solidFill>
            <a:srgbClr val="CEF2DB"/>
          </a:solidFill>
          <a:ln w="12700" cap="flat">
            <a:solidFill>
              <a:schemeClr val="accent5">
                <a:lumMod val="75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t">
            <a:noAutofit/>
          </a:bodyPr>
          <a:lstStyle/>
          <a:p>
            <a:pPr marL="0" marR="0" lvl="0" indent="0" algn="l" defTabSz="825500" rtl="0" eaLnBrk="1" fontAlgn="auto" latinLnBrk="0" hangingPunct="0">
              <a:lnSpc>
                <a:spcPct val="100000"/>
              </a:lnSpc>
              <a:spcBef>
                <a:spcPts val="0"/>
              </a:spcBef>
              <a:spcAft>
                <a:spcPts val="0"/>
              </a:spcAft>
              <a:buClrTx/>
              <a:buSzTx/>
              <a:buFontTx/>
              <a:buNone/>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Delivery of the funding requirement to digitally enable the One Bay Way will be challenging and SBU will need to explore a wide range of funding options.</a:t>
            </a:r>
          </a:p>
          <a:p>
            <a:pPr marL="0" marR="0" lvl="0" indent="0" algn="l" defTabSz="825500" rtl="0" eaLnBrk="1" fontAlgn="auto" latinLnBrk="0" hangingPunct="0">
              <a:lnSpc>
                <a:spcPct val="100000"/>
              </a:lnSpc>
              <a:spcBef>
                <a:spcPts val="0"/>
              </a:spcBef>
              <a:spcAft>
                <a:spcPts val="0"/>
              </a:spcAft>
              <a:buClrTx/>
              <a:buSzTx/>
              <a:buFontTx/>
              <a:buNone/>
              <a:tabLst/>
              <a:defRPr/>
            </a:pPr>
            <a:endPar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endParaRPr>
          </a:p>
          <a:p>
            <a:pPr marL="0" marR="0" lvl="0" indent="0" algn="l" defTabSz="825500" rtl="0" eaLnBrk="1" fontAlgn="auto" latinLnBrk="0" hangingPunct="0">
              <a:lnSpc>
                <a:spcPct val="100000"/>
              </a:lnSpc>
              <a:spcBef>
                <a:spcPts val="0"/>
              </a:spcBef>
              <a:spcAft>
                <a:spcPts val="0"/>
              </a:spcAft>
              <a:buClrTx/>
              <a:buSzTx/>
              <a:buFontTx/>
              <a:buNone/>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Traditionally, beyond its own allocations into Digital solutions, SBU has been relatively successful in securing funding from traditional funding routes namely the Digital funding available via WG Digital funds and wider WG capital year end slippage. In the last 3 years SBU has received </a:t>
            </a:r>
            <a:r>
              <a:rPr kumimoji="0" lang="en-GB" sz="1050" b="1"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£9.3m </a:t>
            </a: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capital (excluding allocations for COVID response )  and </a:t>
            </a:r>
            <a:r>
              <a:rPr kumimoji="0" lang="en-GB" sz="1050" b="1"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£2.3m </a:t>
            </a: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revenue to invest in technology refresh and delivery of new projects such as HEPMA.  Whilst work will continue to secure funding through these routes it is recognised that these traditional funding routes alone will not be sufficient and, that the shift into the cloud and software as a service, is changing the funding requirement from Capital to Revenue. The Health </a:t>
            </a:r>
            <a:r>
              <a:rPr lang="en-GB" sz="1050" b="0">
                <a:solidFill>
                  <a:srgbClr val="1F355E"/>
                </a:solidFill>
                <a:latin typeface="Arial" panose="020B0604020202020204" pitchFamily="34" charset="0"/>
                <a:ea typeface="+mn-ea"/>
                <a:cs typeface="Arial" panose="020B0604020202020204" pitchFamily="34" charset="0"/>
              </a:rPr>
              <a:t>B</a:t>
            </a:r>
            <a:r>
              <a:rPr kumimoji="0" lang="en-GB" sz="1050" b="0" i="0" u="none" strike="noStrike" kern="0" cap="none" spc="0" normalizeH="0" baseline="0" noProof="0" err="1">
                <a:ln>
                  <a:noFill/>
                </a:ln>
                <a:solidFill>
                  <a:srgbClr val="1F355E"/>
                </a:solidFill>
                <a:effectLst/>
                <a:uLnTx/>
                <a:uFillTx/>
                <a:latin typeface="Arial" panose="020B0604020202020204" pitchFamily="34" charset="0"/>
                <a:ea typeface="+mn-ea"/>
                <a:cs typeface="Arial" panose="020B0604020202020204" pitchFamily="34" charset="0"/>
                <a:sym typeface="Helvetica Neue"/>
              </a:rPr>
              <a:t>oard</a:t>
            </a: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a:rPr>
              <a:t> will, therefore, need to broaden its approach to include:  </a:t>
            </a:r>
            <a:endParaRPr kumimoji="0" lang="en-GB" sz="1050" b="0" i="0" u="none" strike="noStrike" kern="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sym typeface="Helvetica Neue"/>
            </a:endParaRPr>
          </a:p>
          <a:p>
            <a:pPr marL="228600" marR="0" lvl="0" indent="-228600" algn="l" defTabSz="825500" rtl="0" eaLnBrk="1" fontAlgn="auto" latinLnBrk="0" hangingPunct="0">
              <a:lnSpc>
                <a:spcPct val="100000"/>
              </a:lnSpc>
              <a:spcBef>
                <a:spcPts val="0"/>
              </a:spcBef>
              <a:spcAft>
                <a:spcPts val="600"/>
              </a:spcAft>
              <a:buClrTx/>
              <a:buSzTx/>
              <a:buFont typeface="+mj-lt"/>
              <a:buAutoNum type="arabicPeriod"/>
              <a:tabLst/>
              <a:defRPr/>
            </a:pPr>
            <a:endParaRPr kumimoji="0" lang="en-GB" sz="80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a:p>
            <a:pPr marL="228600" marR="0" lvl="0" indent="-228600" algn="l" defTabSz="825500" rtl="0" eaLnBrk="1" fontAlgn="auto" latinLnBrk="0" hangingPunct="0">
              <a:lnSpc>
                <a:spcPct val="100000"/>
              </a:lnSpc>
              <a:spcBef>
                <a:spcPts val="0"/>
              </a:spcBef>
              <a:spcAft>
                <a:spcPts val="600"/>
              </a:spcAft>
              <a:buClrTx/>
              <a:buSzTx/>
              <a:buFont typeface="+mj-lt"/>
              <a:buAutoNum type="arabicPeriod"/>
              <a:tabLst/>
              <a:defRPr/>
            </a:pPr>
            <a:endPar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endParaRPr>
          </a:p>
          <a:p>
            <a:pPr marL="0" marR="0" lvl="0" indent="0" algn="l" defTabSz="825500" rtl="0" eaLnBrk="1" fontAlgn="auto" latinLnBrk="0" hangingPunct="0">
              <a:lnSpc>
                <a:spcPct val="100000"/>
              </a:lnSpc>
              <a:spcBef>
                <a:spcPts val="0"/>
              </a:spcBef>
              <a:spcAft>
                <a:spcPts val="600"/>
              </a:spcAft>
              <a:buClrTx/>
              <a:buSzTx/>
              <a:buFontTx/>
              <a:buNone/>
              <a:tabLst/>
              <a:defRPr/>
            </a:pPr>
            <a:endParaRPr kumimoji="0" lang="en-GB" sz="1050" b="0" i="0" u="none" strike="noStrike" kern="0" cap="none" spc="0" normalizeH="0" baseline="0" noProof="0">
              <a:ln>
                <a:noFill/>
              </a:ln>
              <a:solidFill>
                <a:prstClr val="black"/>
              </a:solidFill>
              <a:effectLst/>
              <a:uLnTx/>
              <a:uFillTx/>
              <a:latin typeface="Helvetica Neue Medium"/>
              <a:ea typeface="+mn-ea"/>
              <a:cs typeface="+mn-cs"/>
              <a:sym typeface="Helvetica Neue Medium"/>
            </a:endParaRPr>
          </a:p>
        </p:txBody>
      </p:sp>
      <p:grpSp>
        <p:nvGrpSpPr>
          <p:cNvPr id="4" name="Group 3">
            <a:extLst>
              <a:ext uri="{FF2B5EF4-FFF2-40B4-BE49-F238E27FC236}">
                <a16:creationId xmlns:a16="http://schemas.microsoft.com/office/drawing/2014/main" id="{038FAF12-1AD3-D6C3-2C0E-E5B8A93CC849}"/>
              </a:ext>
            </a:extLst>
          </p:cNvPr>
          <p:cNvGrpSpPr/>
          <p:nvPr/>
        </p:nvGrpSpPr>
        <p:grpSpPr>
          <a:xfrm>
            <a:off x="405082" y="2194799"/>
            <a:ext cx="8338811" cy="2439801"/>
            <a:chOff x="422667" y="2089291"/>
            <a:chExt cx="8338811" cy="2439801"/>
          </a:xfrm>
        </p:grpSpPr>
        <p:sp>
          <p:nvSpPr>
            <p:cNvPr id="54" name="Flowchart: Connector 53">
              <a:extLst>
                <a:ext uri="{FF2B5EF4-FFF2-40B4-BE49-F238E27FC236}">
                  <a16:creationId xmlns:a16="http://schemas.microsoft.com/office/drawing/2014/main" id="{73EE2B38-B4BA-A776-EAAC-E405733CCAE7}"/>
                </a:ext>
              </a:extLst>
            </p:cNvPr>
            <p:cNvSpPr/>
            <p:nvPr/>
          </p:nvSpPr>
          <p:spPr>
            <a:xfrm>
              <a:off x="5169207" y="2586110"/>
              <a:ext cx="900000" cy="900141"/>
            </a:xfrm>
            <a:prstGeom prst="flowChartConnector">
              <a:avLst/>
            </a:prstGeom>
            <a:solidFill>
              <a:srgbClr val="CEF2DB"/>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prstClr val="black"/>
                </a:solidFill>
                <a:effectLst/>
                <a:uLnTx/>
                <a:uFillTx/>
                <a:latin typeface="Helvetica Neue Medium"/>
                <a:ea typeface="+mn-ea"/>
                <a:cs typeface="+mn-cs"/>
                <a:sym typeface="Helvetica Neue Medium"/>
              </a:endParaRPr>
            </a:p>
          </p:txBody>
        </p:sp>
        <p:sp>
          <p:nvSpPr>
            <p:cNvPr id="55" name="Flowchart: Connector 54">
              <a:extLst>
                <a:ext uri="{FF2B5EF4-FFF2-40B4-BE49-F238E27FC236}">
                  <a16:creationId xmlns:a16="http://schemas.microsoft.com/office/drawing/2014/main" id="{FFD0523D-BB0F-EF00-4BAB-97E9366E88BF}"/>
                </a:ext>
              </a:extLst>
            </p:cNvPr>
            <p:cNvSpPr/>
            <p:nvPr/>
          </p:nvSpPr>
          <p:spPr>
            <a:xfrm>
              <a:off x="7279864" y="2588791"/>
              <a:ext cx="900000" cy="899887"/>
            </a:xfrm>
            <a:prstGeom prst="flowChartConnector">
              <a:avLst/>
            </a:prstGeom>
            <a:solidFill>
              <a:srgbClr val="CEF2DB"/>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prstClr val="black"/>
                </a:solidFill>
                <a:effectLst/>
                <a:uLnTx/>
                <a:uFillTx/>
                <a:latin typeface="Helvetica Neue Medium"/>
                <a:ea typeface="+mn-ea"/>
                <a:cs typeface="+mn-cs"/>
                <a:sym typeface="Helvetica Neue Medium"/>
              </a:endParaRPr>
            </a:p>
          </p:txBody>
        </p:sp>
        <p:sp>
          <p:nvSpPr>
            <p:cNvPr id="53" name="Flowchart: Connector 52">
              <a:extLst>
                <a:ext uri="{FF2B5EF4-FFF2-40B4-BE49-F238E27FC236}">
                  <a16:creationId xmlns:a16="http://schemas.microsoft.com/office/drawing/2014/main" id="{744B7493-D377-085C-3166-0E6BA9A6D1FA}"/>
                </a:ext>
              </a:extLst>
            </p:cNvPr>
            <p:cNvSpPr/>
            <p:nvPr/>
          </p:nvSpPr>
          <p:spPr>
            <a:xfrm>
              <a:off x="3037819" y="2606459"/>
              <a:ext cx="900000" cy="900000"/>
            </a:xfrm>
            <a:prstGeom prst="flowChartConnector">
              <a:avLst/>
            </a:prstGeom>
            <a:solidFill>
              <a:srgbClr val="CEF2DB"/>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prstClr val="black"/>
                </a:solidFill>
                <a:effectLst/>
                <a:uLnTx/>
                <a:uFillTx/>
                <a:latin typeface="Helvetica Neue Medium"/>
                <a:ea typeface="+mn-ea"/>
                <a:cs typeface="+mn-cs"/>
                <a:sym typeface="Helvetica Neue Medium"/>
              </a:endParaRPr>
            </a:p>
          </p:txBody>
        </p:sp>
        <p:sp>
          <p:nvSpPr>
            <p:cNvPr id="52" name="Flowchart: Connector 51">
              <a:extLst>
                <a:ext uri="{FF2B5EF4-FFF2-40B4-BE49-F238E27FC236}">
                  <a16:creationId xmlns:a16="http://schemas.microsoft.com/office/drawing/2014/main" id="{F9E802E5-2B79-B774-41CF-6327E5031547}"/>
                </a:ext>
              </a:extLst>
            </p:cNvPr>
            <p:cNvSpPr/>
            <p:nvPr/>
          </p:nvSpPr>
          <p:spPr>
            <a:xfrm>
              <a:off x="884219" y="2606459"/>
              <a:ext cx="900000" cy="900000"/>
            </a:xfrm>
            <a:prstGeom prst="flowChartConnector">
              <a:avLst/>
            </a:prstGeom>
            <a:solidFill>
              <a:srgbClr val="CEF2DB"/>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prstClr val="black"/>
                </a:solidFill>
                <a:effectLst/>
                <a:uLnTx/>
                <a:uFillTx/>
                <a:latin typeface="Helvetica Neue Medium"/>
                <a:ea typeface="+mn-ea"/>
                <a:cs typeface="+mn-cs"/>
                <a:sym typeface="Helvetica Neue Medium"/>
              </a:endParaRPr>
            </a:p>
          </p:txBody>
        </p:sp>
        <p:pic>
          <p:nvPicPr>
            <p:cNvPr id="32" name="Graphic 31" descr="Pound with solid fill">
              <a:extLst>
                <a:ext uri="{FF2B5EF4-FFF2-40B4-BE49-F238E27FC236}">
                  <a16:creationId xmlns:a16="http://schemas.microsoft.com/office/drawing/2014/main" id="{2205CB80-4DEE-2968-DDFF-E6607B9A60B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99619" y="2729910"/>
              <a:ext cx="612537" cy="612537"/>
            </a:xfrm>
            <a:prstGeom prst="rect">
              <a:avLst/>
            </a:prstGeom>
          </p:spPr>
        </p:pic>
        <p:pic>
          <p:nvPicPr>
            <p:cNvPr id="34" name="Graphic 33" descr="Handshake with solid fill">
              <a:extLst>
                <a:ext uri="{FF2B5EF4-FFF2-40B4-BE49-F238E27FC236}">
                  <a16:creationId xmlns:a16="http://schemas.microsoft.com/office/drawing/2014/main" id="{43B14121-3748-8388-F03A-8DEE78081120}"/>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029750" y="2643148"/>
              <a:ext cx="914400" cy="914400"/>
            </a:xfrm>
            <a:prstGeom prst="rect">
              <a:avLst/>
            </a:prstGeom>
          </p:spPr>
        </p:pic>
        <p:pic>
          <p:nvPicPr>
            <p:cNvPr id="38" name="Graphic 37" descr="Arrow circle with solid fill">
              <a:extLst>
                <a:ext uri="{FF2B5EF4-FFF2-40B4-BE49-F238E27FC236}">
                  <a16:creationId xmlns:a16="http://schemas.microsoft.com/office/drawing/2014/main" id="{A645B4EF-55CD-D692-8599-B9C62542B9CD}"/>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5154807" y="2592059"/>
              <a:ext cx="914400" cy="914400"/>
            </a:xfrm>
            <a:prstGeom prst="rect">
              <a:avLst/>
            </a:prstGeom>
          </p:spPr>
        </p:pic>
        <p:sp>
          <p:nvSpPr>
            <p:cNvPr id="39" name="TextBox 9">
              <a:extLst>
                <a:ext uri="{FF2B5EF4-FFF2-40B4-BE49-F238E27FC236}">
                  <a16:creationId xmlns:a16="http://schemas.microsoft.com/office/drawing/2014/main" id="{F4D63C1D-9CE1-612D-213F-8FE4B002F7E8}"/>
                </a:ext>
              </a:extLst>
            </p:cNvPr>
            <p:cNvSpPr txBox="1"/>
            <p:nvPr/>
          </p:nvSpPr>
          <p:spPr>
            <a:xfrm>
              <a:off x="6912947" y="2089291"/>
              <a:ext cx="1758512" cy="577081"/>
            </a:xfrm>
            <a:prstGeom prst="rect">
              <a:avLst/>
            </a:prstGeom>
            <a:noFill/>
          </p:spPr>
          <p:txBody>
            <a:bodyPr wrap="square" lIns="27000" tIns="27000" rIns="27000" bIns="27000" rtlCol="0" anchor="t">
              <a:noAutofit/>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marL="0" marR="0" lvl="0" indent="0" algn="ctr" defTabSz="309563" rtl="0" eaLnBrk="1" fontAlgn="auto" latinLnBrk="0" hangingPunct="0">
                <a:lnSpc>
                  <a:spcPct val="100000"/>
                </a:lnSpc>
                <a:spcBef>
                  <a:spcPts val="0"/>
                </a:spcBef>
                <a:spcAft>
                  <a:spcPts val="0"/>
                </a:spcAft>
                <a:buClrTx/>
                <a:buSzTx/>
                <a:buFontTx/>
                <a:buNone/>
                <a:tabLst/>
                <a:defRPr/>
              </a:pPr>
              <a:r>
                <a:rPr kumimoji="0" lang="en-GB" sz="1400" b="1" i="0" u="none" strike="noStrike" kern="0" cap="none" spc="0" normalizeH="0" baseline="0" noProof="0">
                  <a:ln>
                    <a:noFill/>
                  </a:ln>
                  <a:solidFill>
                    <a:srgbClr val="1F355E"/>
                  </a:solidFill>
                  <a:effectLst/>
                  <a:uLnTx/>
                  <a:uFillTx/>
                  <a:latin typeface="Arial Black" panose="020B0A04020102020204" pitchFamily="34" charset="0"/>
                  <a:sym typeface="Helvetica Neue"/>
                </a:rPr>
                <a:t>Income Generation</a:t>
              </a:r>
            </a:p>
          </p:txBody>
        </p:sp>
        <p:sp>
          <p:nvSpPr>
            <p:cNvPr id="40" name="TextBox 9">
              <a:extLst>
                <a:ext uri="{FF2B5EF4-FFF2-40B4-BE49-F238E27FC236}">
                  <a16:creationId xmlns:a16="http://schemas.microsoft.com/office/drawing/2014/main" id="{3D97FBFD-F37D-FE0F-9F63-66FBF257DBB0}"/>
                </a:ext>
              </a:extLst>
            </p:cNvPr>
            <p:cNvSpPr txBox="1"/>
            <p:nvPr/>
          </p:nvSpPr>
          <p:spPr>
            <a:xfrm>
              <a:off x="472541" y="2193131"/>
              <a:ext cx="1758512" cy="757238"/>
            </a:xfrm>
            <a:prstGeom prst="rect">
              <a:avLst/>
            </a:prstGeom>
            <a:noFill/>
          </p:spPr>
          <p:txBody>
            <a:bodyPr wrap="square" lIns="27000" tIns="27000" rIns="27000" bIns="27000" rtlCol="0" anchor="t">
              <a:noAutofit/>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marL="0" marR="0" lvl="0" indent="0" algn="ctr" defTabSz="309563" rtl="0" eaLnBrk="1" fontAlgn="auto" latinLnBrk="0" hangingPunct="0">
                <a:lnSpc>
                  <a:spcPct val="100000"/>
                </a:lnSpc>
                <a:spcBef>
                  <a:spcPts val="0"/>
                </a:spcBef>
                <a:spcAft>
                  <a:spcPts val="0"/>
                </a:spcAft>
                <a:buClrTx/>
                <a:buSzTx/>
                <a:buFontTx/>
                <a:buNone/>
                <a:tabLst/>
                <a:defRPr/>
              </a:pPr>
              <a:r>
                <a:rPr kumimoji="0" lang="en-GB" sz="1400" b="1" i="0" u="none" strike="noStrike" kern="0" cap="none" spc="0" normalizeH="0" baseline="0" noProof="0">
                  <a:ln>
                    <a:noFill/>
                  </a:ln>
                  <a:solidFill>
                    <a:srgbClr val="1F355E"/>
                  </a:solidFill>
                  <a:effectLst/>
                  <a:uLnTx/>
                  <a:uFillTx/>
                  <a:latin typeface="Arial Black" panose="020B0A04020102020204" pitchFamily="34" charset="0"/>
                  <a:sym typeface="Helvetica Neue"/>
                </a:rPr>
                <a:t>WG Funding</a:t>
              </a:r>
            </a:p>
          </p:txBody>
        </p:sp>
        <p:sp>
          <p:nvSpPr>
            <p:cNvPr id="41" name="TextBox 9">
              <a:extLst>
                <a:ext uri="{FF2B5EF4-FFF2-40B4-BE49-F238E27FC236}">
                  <a16:creationId xmlns:a16="http://schemas.microsoft.com/office/drawing/2014/main" id="{07676630-CAC8-70E4-198E-5CAB37B48E9F}"/>
                </a:ext>
              </a:extLst>
            </p:cNvPr>
            <p:cNvSpPr txBox="1"/>
            <p:nvPr/>
          </p:nvSpPr>
          <p:spPr>
            <a:xfrm>
              <a:off x="2662188" y="2144392"/>
              <a:ext cx="1758512" cy="757238"/>
            </a:xfrm>
            <a:prstGeom prst="rect">
              <a:avLst/>
            </a:prstGeom>
            <a:noFill/>
          </p:spPr>
          <p:txBody>
            <a:bodyPr wrap="square" lIns="27000" tIns="27000" rIns="27000" bIns="27000" rtlCol="0" anchor="t">
              <a:noAutofit/>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marL="0" marR="0" lvl="0" indent="0" algn="ctr" defTabSz="309563" rtl="0" eaLnBrk="1" fontAlgn="auto" latinLnBrk="0" hangingPunct="0">
                <a:lnSpc>
                  <a:spcPct val="100000"/>
                </a:lnSpc>
                <a:spcBef>
                  <a:spcPts val="0"/>
                </a:spcBef>
                <a:spcAft>
                  <a:spcPts val="0"/>
                </a:spcAft>
                <a:buClrTx/>
                <a:buSzTx/>
                <a:buFontTx/>
                <a:buNone/>
                <a:tabLst/>
                <a:defRPr/>
              </a:pPr>
              <a:r>
                <a:rPr kumimoji="0" lang="en-GB" sz="1400" b="1" i="0" u="none" strike="noStrike" kern="0" cap="none" spc="0" normalizeH="0" baseline="0" noProof="0">
                  <a:ln>
                    <a:noFill/>
                  </a:ln>
                  <a:solidFill>
                    <a:srgbClr val="1F355E"/>
                  </a:solidFill>
                  <a:effectLst/>
                  <a:uLnTx/>
                  <a:uFillTx/>
                  <a:latin typeface="Arial Black" panose="020B0A04020102020204" pitchFamily="34" charset="0"/>
                  <a:sym typeface="Helvetica Neue"/>
                </a:rPr>
                <a:t>Strategic Partnerships</a:t>
              </a:r>
            </a:p>
          </p:txBody>
        </p:sp>
        <p:sp>
          <p:nvSpPr>
            <p:cNvPr id="42" name="TextBox 9">
              <a:extLst>
                <a:ext uri="{FF2B5EF4-FFF2-40B4-BE49-F238E27FC236}">
                  <a16:creationId xmlns:a16="http://schemas.microsoft.com/office/drawing/2014/main" id="{3DC88089-B041-68B1-1830-E94C3552E4F1}"/>
                </a:ext>
              </a:extLst>
            </p:cNvPr>
            <p:cNvSpPr txBox="1"/>
            <p:nvPr/>
          </p:nvSpPr>
          <p:spPr>
            <a:xfrm>
              <a:off x="4788199" y="2168973"/>
              <a:ext cx="1758512" cy="757238"/>
            </a:xfrm>
            <a:prstGeom prst="rect">
              <a:avLst/>
            </a:prstGeom>
            <a:noFill/>
          </p:spPr>
          <p:txBody>
            <a:bodyPr wrap="square" lIns="27000" tIns="27000" rIns="27000" bIns="27000" rtlCol="0" anchor="t">
              <a:noAutofit/>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marL="0" marR="0" lvl="0" indent="0" algn="ctr" defTabSz="309563" rtl="0" eaLnBrk="1" fontAlgn="auto" latinLnBrk="0" hangingPunct="0">
                <a:lnSpc>
                  <a:spcPct val="100000"/>
                </a:lnSpc>
                <a:spcBef>
                  <a:spcPts val="0"/>
                </a:spcBef>
                <a:spcAft>
                  <a:spcPts val="0"/>
                </a:spcAft>
                <a:buClrTx/>
                <a:buSzTx/>
                <a:buFontTx/>
                <a:buNone/>
                <a:tabLst/>
                <a:defRPr/>
              </a:pPr>
              <a:r>
                <a:rPr kumimoji="0" lang="en-GB" sz="1400" b="1" i="0" u="none" strike="noStrike" kern="0" cap="none" spc="0" normalizeH="0" baseline="0" noProof="0">
                  <a:ln>
                    <a:noFill/>
                  </a:ln>
                  <a:solidFill>
                    <a:srgbClr val="1F355E"/>
                  </a:solidFill>
                  <a:effectLst/>
                  <a:uLnTx/>
                  <a:uFillTx/>
                  <a:latin typeface="Arial Black" panose="020B0A04020102020204" pitchFamily="34" charset="0"/>
                  <a:sym typeface="Helvetica Neue"/>
                </a:rPr>
                <a:t>Reinvestment</a:t>
              </a:r>
            </a:p>
          </p:txBody>
        </p:sp>
        <p:pic>
          <p:nvPicPr>
            <p:cNvPr id="45" name="Graphic 44" descr="Coins with solid fill">
              <a:extLst>
                <a:ext uri="{FF2B5EF4-FFF2-40B4-BE49-F238E27FC236}">
                  <a16:creationId xmlns:a16="http://schemas.microsoft.com/office/drawing/2014/main" id="{9C278ED3-FFC0-2990-2D60-2BFEFB37322C}"/>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7369340" y="2675656"/>
              <a:ext cx="721047" cy="721047"/>
            </a:xfrm>
            <a:prstGeom prst="rect">
              <a:avLst/>
            </a:prstGeom>
          </p:spPr>
        </p:pic>
        <p:sp>
          <p:nvSpPr>
            <p:cNvPr id="47" name="Rectangle 46">
              <a:extLst>
                <a:ext uri="{FF2B5EF4-FFF2-40B4-BE49-F238E27FC236}">
                  <a16:creationId xmlns:a16="http://schemas.microsoft.com/office/drawing/2014/main" id="{016221C8-86FD-BEF5-BE44-CDEEDCD2CCC2}"/>
                </a:ext>
              </a:extLst>
            </p:cNvPr>
            <p:cNvSpPr/>
            <p:nvPr/>
          </p:nvSpPr>
          <p:spPr>
            <a:xfrm>
              <a:off x="422667" y="3628846"/>
              <a:ext cx="1858259" cy="80791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horz" wrap="square" lIns="0" tIns="0" rIns="0" bIns="0" numCol="1" spcCol="38100" rtlCol="0" anchor="t">
              <a:spAutoFit/>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Welsh Government funding from wider transformational initiatives by embedding digital ways of working in everything we do.</a:t>
              </a:r>
            </a:p>
          </p:txBody>
        </p:sp>
        <p:sp>
          <p:nvSpPr>
            <p:cNvPr id="48" name="Rectangle 47">
              <a:extLst>
                <a:ext uri="{FF2B5EF4-FFF2-40B4-BE49-F238E27FC236}">
                  <a16:creationId xmlns:a16="http://schemas.microsoft.com/office/drawing/2014/main" id="{D186696A-9664-95EF-CEF4-B826F9A91677}"/>
                </a:ext>
              </a:extLst>
            </p:cNvPr>
            <p:cNvSpPr/>
            <p:nvPr/>
          </p:nvSpPr>
          <p:spPr>
            <a:xfrm>
              <a:off x="2612315" y="3670556"/>
              <a:ext cx="1858259" cy="80791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horz" wrap="square" lIns="0" tIns="0" rIns="0" bIns="0" numCol="1" spcCol="38100" rtlCol="0" anchor="t">
              <a:spAutoFit/>
            </a:bodyPr>
            <a:ls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125"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Developing Strategic Partnerships with commercial suppliers to co-develop solutions that benefit both parties. </a:t>
              </a:r>
            </a:p>
          </p:txBody>
        </p:sp>
        <p:sp>
          <p:nvSpPr>
            <p:cNvPr id="50" name="TextBox 49">
              <a:extLst>
                <a:ext uri="{FF2B5EF4-FFF2-40B4-BE49-F238E27FC236}">
                  <a16:creationId xmlns:a16="http://schemas.microsoft.com/office/drawing/2014/main" id="{3046480C-FEC5-43E4-D887-CC946326D1C8}"/>
                </a:ext>
              </a:extLst>
            </p:cNvPr>
            <p:cNvSpPr txBox="1"/>
            <p:nvPr/>
          </p:nvSpPr>
          <p:spPr>
            <a:xfrm>
              <a:off x="4737595" y="3628846"/>
              <a:ext cx="1893043" cy="90024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Reinvestment of efficiencies released from projects back into other digital enablement projects.</a:t>
              </a:r>
            </a:p>
          </p:txBody>
        </p:sp>
        <p:sp>
          <p:nvSpPr>
            <p:cNvPr id="51" name="TextBox 50">
              <a:extLst>
                <a:ext uri="{FF2B5EF4-FFF2-40B4-BE49-F238E27FC236}">
                  <a16:creationId xmlns:a16="http://schemas.microsoft.com/office/drawing/2014/main" id="{EFA2D4EB-F688-B9CF-2EA1-B2C6242867B8}"/>
                </a:ext>
              </a:extLst>
            </p:cNvPr>
            <p:cNvSpPr txBox="1"/>
            <p:nvPr/>
          </p:nvSpPr>
          <p:spPr>
            <a:xfrm>
              <a:off x="6868435" y="3628846"/>
              <a:ext cx="1893043" cy="57708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171450" marR="0" lvl="0" indent="-171450" algn="l" defTabSz="8255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050" b="0" i="0" u="none" strike="noStrike" kern="0" cap="none" spc="0" normalizeH="0" baseline="0" noProof="0">
                  <a:ln>
                    <a:noFill/>
                  </a:ln>
                  <a:solidFill>
                    <a:srgbClr val="1F355E"/>
                  </a:solidFill>
                  <a:effectLst/>
                  <a:uLnTx/>
                  <a:uFillTx/>
                  <a:latin typeface="Arial" panose="020B0604020202020204" pitchFamily="34" charset="0"/>
                  <a:ea typeface="+mn-ea"/>
                  <a:cs typeface="Arial" panose="020B0604020202020204" pitchFamily="34" charset="0"/>
                  <a:sym typeface="Helvetica Neue Medium"/>
                </a:rPr>
                <a:t>Income generation from solutions developed within SBU.</a:t>
              </a:r>
            </a:p>
          </p:txBody>
        </p:sp>
      </p:grpSp>
      <p:grpSp>
        <p:nvGrpSpPr>
          <p:cNvPr id="12" name="Group 11">
            <a:extLst>
              <a:ext uri="{FF2B5EF4-FFF2-40B4-BE49-F238E27FC236}">
                <a16:creationId xmlns:a16="http://schemas.microsoft.com/office/drawing/2014/main" id="{5F712AD4-6ECA-FBBC-494B-91D748E4E786}"/>
              </a:ext>
            </a:extLst>
          </p:cNvPr>
          <p:cNvGrpSpPr/>
          <p:nvPr/>
        </p:nvGrpSpPr>
        <p:grpSpPr>
          <a:xfrm>
            <a:off x="-1" y="0"/>
            <a:ext cx="9143998" cy="165595"/>
            <a:chOff x="374266" y="2474302"/>
            <a:chExt cx="13719657" cy="820603"/>
          </a:xfrm>
        </p:grpSpPr>
        <p:sp>
          <p:nvSpPr>
            <p:cNvPr id="6" name="Arrow: Pentagon 5">
              <a:extLst>
                <a:ext uri="{FF2B5EF4-FFF2-40B4-BE49-F238E27FC236}">
                  <a16:creationId xmlns:a16="http://schemas.microsoft.com/office/drawing/2014/main" id="{510839B4-DFB2-F176-94F1-96A039E44A45}"/>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Contents</a:t>
              </a:r>
            </a:p>
          </p:txBody>
        </p:sp>
        <p:sp>
          <p:nvSpPr>
            <p:cNvPr id="7" name="Arrow: Chevron 6">
              <a:extLst>
                <a:ext uri="{FF2B5EF4-FFF2-40B4-BE49-F238E27FC236}">
                  <a16:creationId xmlns:a16="http://schemas.microsoft.com/office/drawing/2014/main" id="{A7AC8DFA-91A3-6E5D-5975-F67AB94C8308}"/>
                </a:ext>
              </a:extLst>
            </p:cNvPr>
            <p:cNvSpPr/>
            <p:nvPr/>
          </p:nvSpPr>
          <p:spPr>
            <a:xfrm>
              <a:off x="2612999" y="2474302"/>
              <a:ext cx="2697137"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Exec Summary</a:t>
              </a:r>
            </a:p>
          </p:txBody>
        </p:sp>
        <p:sp>
          <p:nvSpPr>
            <p:cNvPr id="8" name="Arrow: Chevron 7">
              <a:extLst>
                <a:ext uri="{FF2B5EF4-FFF2-40B4-BE49-F238E27FC236}">
                  <a16:creationId xmlns:a16="http://schemas.microsoft.com/office/drawing/2014/main" id="{3C087F8C-7372-3C4A-098A-CE78BECC367C}"/>
                </a:ext>
              </a:extLst>
            </p:cNvPr>
            <p:cNvSpPr/>
            <p:nvPr/>
          </p:nvSpPr>
          <p:spPr>
            <a:xfrm>
              <a:off x="4851732"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Context</a:t>
              </a:r>
            </a:p>
          </p:txBody>
        </p:sp>
        <p:sp>
          <p:nvSpPr>
            <p:cNvPr id="9" name="Arrow: Chevron 8">
              <a:extLst>
                <a:ext uri="{FF2B5EF4-FFF2-40B4-BE49-F238E27FC236}">
                  <a16:creationId xmlns:a16="http://schemas.microsoft.com/office/drawing/2014/main" id="{947BC588-51B7-75CD-BD58-4870F210E54E}"/>
                </a:ext>
              </a:extLst>
            </p:cNvPr>
            <p:cNvSpPr/>
            <p:nvPr/>
          </p:nvSpPr>
          <p:spPr>
            <a:xfrm>
              <a:off x="7090464" y="2474302"/>
              <a:ext cx="2697135"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Our Vision</a:t>
              </a:r>
            </a:p>
          </p:txBody>
        </p:sp>
        <p:sp>
          <p:nvSpPr>
            <p:cNvPr id="10" name="Arrow: Chevron 9">
              <a:extLst>
                <a:ext uri="{FF2B5EF4-FFF2-40B4-BE49-F238E27FC236}">
                  <a16:creationId xmlns:a16="http://schemas.microsoft.com/office/drawing/2014/main" id="{BC197995-0EEB-8DF9-FBD8-CD62F772F2C3}"/>
                </a:ext>
              </a:extLst>
            </p:cNvPr>
            <p:cNvSpPr/>
            <p:nvPr/>
          </p:nvSpPr>
          <p:spPr>
            <a:xfrm>
              <a:off x="9329198" y="2474302"/>
              <a:ext cx="2487481" cy="820603"/>
            </a:xfrm>
            <a:prstGeom prst="chevron">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panose="020B0604020202020204" pitchFamily="34" charset="0"/>
                  <a:cs typeface="Arial" panose="020B0604020202020204" pitchFamily="34" charset="0"/>
                </a:rPr>
                <a:t>The Digital Enablers</a:t>
              </a:r>
            </a:p>
          </p:txBody>
        </p:sp>
        <p:sp>
          <p:nvSpPr>
            <p:cNvPr id="11" name="Arrow: Chevron 10">
              <a:extLst>
                <a:ext uri="{FF2B5EF4-FFF2-40B4-BE49-F238E27FC236}">
                  <a16:creationId xmlns:a16="http://schemas.microsoft.com/office/drawing/2014/main" id="{7627AFA4-EFE8-1D1F-4045-6DD9395EE912}"/>
                </a:ext>
              </a:extLst>
            </p:cNvPr>
            <p:cNvSpPr/>
            <p:nvPr/>
          </p:nvSpPr>
          <p:spPr>
            <a:xfrm>
              <a:off x="11606442" y="2474302"/>
              <a:ext cx="2487481" cy="820603"/>
            </a:xfrm>
            <a:prstGeom prst="chevron">
              <a:avLst/>
            </a:prstGeom>
            <a:solidFill>
              <a:srgbClr val="2AA053"/>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p>
          </p:txBody>
        </p:sp>
      </p:grpSp>
      <p:sp>
        <p:nvSpPr>
          <p:cNvPr id="5" name="Footer Placeholder 3">
            <a:extLst>
              <a:ext uri="{FF2B5EF4-FFF2-40B4-BE49-F238E27FC236}">
                <a16:creationId xmlns:a16="http://schemas.microsoft.com/office/drawing/2014/main" id="{C11461EC-B1B8-A220-B56E-BD9739E1E391}"/>
              </a:ext>
            </a:extLst>
          </p:cNvPr>
          <p:cNvSpPr>
            <a:spLocks noGrp="1"/>
          </p:cNvSpPr>
          <p:nvPr>
            <p:ph type="ftr" sz="quarter" idx="3"/>
          </p:nvPr>
        </p:nvSpPr>
        <p:spPr>
          <a:xfrm>
            <a:off x="2261839" y="4684875"/>
            <a:ext cx="5039902" cy="332455"/>
          </a:xfrm>
        </p:spPr>
        <p:txBody>
          <a:bodyPr/>
          <a:lstStyle/>
          <a:p>
            <a:r>
              <a:rPr lang="en-GB"/>
              <a:t>Digitally Enabling The One Bay Way</a:t>
            </a:r>
          </a:p>
        </p:txBody>
      </p:sp>
    </p:spTree>
    <p:extLst>
      <p:ext uri="{BB962C8B-B14F-4D97-AF65-F5344CB8AC3E}">
        <p14:creationId xmlns:p14="http://schemas.microsoft.com/office/powerpoint/2010/main" val="4163419387"/>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801C4A-023E-625D-4685-EA076DDE9CD0}"/>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E68134B-D0D1-E2D5-D891-2390F330F1E0}"/>
              </a:ext>
            </a:extLst>
          </p:cNvPr>
          <p:cNvSpPr>
            <a:spLocks noGrp="1"/>
          </p:cNvSpPr>
          <p:nvPr>
            <p:ph sz="quarter" idx="11"/>
          </p:nvPr>
        </p:nvSpPr>
        <p:spPr>
          <a:xfrm>
            <a:off x="133179" y="1178230"/>
            <a:ext cx="8865393" cy="3457152"/>
          </a:xfrm>
          <a:solidFill>
            <a:schemeClr val="bg1"/>
          </a:solidFill>
          <a:ln w="12700">
            <a:solidFill>
              <a:schemeClr val="accent1"/>
            </a:solidFill>
          </a:ln>
        </p:spPr>
        <p:txBody>
          <a:bodyPr vert="horz" lIns="91440" tIns="45720" rIns="91440" bIns="45720" rtlCol="0" anchor="t">
            <a:noAutofit/>
          </a:bodyPr>
          <a:lstStyle/>
          <a:p>
            <a:pPr marL="0" indent="0" rtl="0">
              <a:spcBef>
                <a:spcPts val="800"/>
              </a:spcBef>
              <a:buNone/>
            </a:pPr>
            <a:r>
              <a:rPr lang="en-GB" sz="800" b="1">
                <a:solidFill>
                  <a:schemeClr val="accent1"/>
                </a:solidFill>
                <a:latin typeface="Arial" panose="020B0604020202020204" pitchFamily="34" charset="0"/>
              </a:rPr>
              <a:t>Swansea Bay University Health Board (SBU) has established itself as a leading digital innovator in health and care in Wales. </a:t>
            </a:r>
            <a:r>
              <a:rPr lang="en-GB" sz="800">
                <a:latin typeface="Arial" panose="020B0604020202020204" pitchFamily="34" charset="0"/>
              </a:rPr>
              <a:t>We have led the way as a key partner to the NHS Wales national digital programmes, including our development of the Welsh Nursing Care Record and being the first health board to adopt electronic prescribing. SBU have also forged ahead with our own digital initiatives, successfully launching SIGNAL to support our patient flow and developing the capabilities of the Swansea Bay Patient Portal, an online record that helps patients better manage their care and feel more in control of their health and wellbeing. </a:t>
            </a:r>
          </a:p>
          <a:p>
            <a:pPr marL="0" indent="0" rtl="0">
              <a:spcBef>
                <a:spcPts val="800"/>
              </a:spcBef>
              <a:buNone/>
            </a:pPr>
            <a:r>
              <a:rPr lang="en-GB" sz="800">
                <a:latin typeface="Arial" panose="020B0604020202020204" pitchFamily="34" charset="0"/>
              </a:rPr>
              <a:t>Our </a:t>
            </a:r>
            <a:r>
              <a:rPr lang="en-GB" sz="800" b="1">
                <a:solidFill>
                  <a:schemeClr val="accent1"/>
                </a:solidFill>
                <a:latin typeface="Arial" panose="020B0604020202020204" pitchFamily="34" charset="0"/>
              </a:rPr>
              <a:t>strong internal digital capabilities combined with impactful commitment to collaboration </a:t>
            </a:r>
            <a:r>
              <a:rPr lang="en-GB" sz="800">
                <a:latin typeface="Arial" panose="020B0604020202020204" pitchFamily="34" charset="0"/>
              </a:rPr>
              <a:t>on regional and national programmes has enabled us to build the strong digital foundations SBU has today. Despite these considerable strengths, as we look ahead to 2036 </a:t>
            </a:r>
            <a:r>
              <a:rPr lang="en-GB" sz="800" b="1">
                <a:solidFill>
                  <a:schemeClr val="accent1"/>
                </a:solidFill>
                <a:latin typeface="Arial" panose="020B0604020202020204" pitchFamily="34" charset="0"/>
              </a:rPr>
              <a:t>there are key challenges we need to address if we are to realise our ambitious digital vision</a:t>
            </a:r>
            <a:r>
              <a:rPr lang="en-GB" sz="800">
                <a:latin typeface="Arial" panose="020B0604020202020204" pitchFamily="34" charset="0"/>
              </a:rPr>
              <a:t>. Too many competing priorities has resulted in </a:t>
            </a:r>
            <a:r>
              <a:rPr lang="en-GB" sz="800" b="1">
                <a:solidFill>
                  <a:schemeClr val="accent1"/>
                </a:solidFill>
                <a:latin typeface="Arial" panose="020B0604020202020204" pitchFamily="34" charset="0"/>
              </a:rPr>
              <a:t>a proliferation of siloed projects</a:t>
            </a:r>
            <a:r>
              <a:rPr lang="en-GB" sz="800" b="1">
                <a:latin typeface="Arial" panose="020B0604020202020204" pitchFamily="34" charset="0"/>
              </a:rPr>
              <a:t> </a:t>
            </a:r>
            <a:r>
              <a:rPr lang="en-GB" sz="800">
                <a:latin typeface="Arial" panose="020B0604020202020204" pitchFamily="34" charset="0"/>
              </a:rPr>
              <a:t>focusing on solving specific problems that doesn’t support the broader digital agenda. Our current digital assets can feel clunky and difficult to navigate, and this negatively impacts staff confidence and enthusiasm for using digital tools. There are lots of different systems to manage and data is often recorded in different ways across systems, making it complicated and time consuming to analyse effectively. </a:t>
            </a:r>
          </a:p>
          <a:p>
            <a:pPr marL="0" indent="0" rtl="0">
              <a:spcBef>
                <a:spcPts val="800"/>
              </a:spcBef>
              <a:buNone/>
            </a:pPr>
            <a:r>
              <a:rPr lang="en-GB" sz="800">
                <a:latin typeface="Arial" panose="020B0604020202020204" pitchFamily="34" charset="0"/>
              </a:rPr>
              <a:t>Finally, we now have </a:t>
            </a:r>
            <a:r>
              <a:rPr lang="en-GB" sz="800" b="1">
                <a:solidFill>
                  <a:schemeClr val="accent1"/>
                </a:solidFill>
                <a:latin typeface="Arial" panose="020B0604020202020204" pitchFamily="34" charset="0"/>
              </a:rPr>
              <a:t>too many systems to run efficiently</a:t>
            </a:r>
            <a:r>
              <a:rPr lang="en-GB" sz="800" b="1">
                <a:latin typeface="Arial" panose="020B0604020202020204" pitchFamily="34" charset="0"/>
              </a:rPr>
              <a:t> </a:t>
            </a:r>
            <a:r>
              <a:rPr lang="en-GB" sz="800">
                <a:latin typeface="Arial" panose="020B0604020202020204" pitchFamily="34" charset="0"/>
              </a:rPr>
              <a:t>with each one requiring significant resources to support delivery and to manage the complex contracting and procurement cycles. It is challenging to sustain our current technology stack, and a significant investment will be required just to refresh equipment and systems over the next 10-years, whilst the move to cloud and software subscriptions also poses challenges with a financial shift from capital to revenue. Our digital team has been stretched with limited resources, forced too often to focus our time on reacting to user needs and requests, instead of delivering ambitious and lasting digital transformation. The result is that our staff, clinicians and patients lack the accessible, intuitive digital tools we need to play our part in achieving the best possible health outcomes for the people of Swansea Bay. </a:t>
            </a:r>
          </a:p>
          <a:p>
            <a:pPr marL="0" indent="0" rtl="0">
              <a:spcBef>
                <a:spcPts val="800"/>
              </a:spcBef>
              <a:buNone/>
            </a:pPr>
            <a:r>
              <a:rPr kumimoji="0" lang="en-GB" sz="800" b="0" i="0" u="none" strike="noStrike" cap="none" spc="0" normalizeH="0" baseline="0">
                <a:ln>
                  <a:noFill/>
                </a:ln>
                <a:effectLst/>
                <a:uFillTx/>
                <a:latin typeface="Arial" panose="020B0604020202020204" pitchFamily="34" charset="0"/>
                <a:ea typeface="+mn-ea"/>
                <a:sym typeface="Helvetica Neue Medium"/>
              </a:rPr>
              <a:t>Despite these challenges, there is considerable </a:t>
            </a:r>
            <a:r>
              <a:rPr kumimoji="0" lang="en-GB" sz="800" i="0" u="none" strike="noStrike" cap="none" spc="0" normalizeH="0" baseline="0">
                <a:ln>
                  <a:noFill/>
                </a:ln>
                <a:effectLst/>
                <a:uFillTx/>
                <a:latin typeface="Arial" panose="020B0604020202020204" pitchFamily="34" charset="0"/>
                <a:ea typeface="+mn-ea"/>
                <a:sym typeface="Helvetica Neue Medium"/>
              </a:rPr>
              <a:t>enthusiasm and momentum for digital transformation </a:t>
            </a:r>
            <a:r>
              <a:rPr kumimoji="0" lang="en-GB" sz="800" b="0" i="0" u="none" strike="noStrike" cap="none" spc="0" normalizeH="0" baseline="0">
                <a:ln>
                  <a:noFill/>
                </a:ln>
                <a:effectLst/>
                <a:uFillTx/>
                <a:latin typeface="Arial" panose="020B0604020202020204" pitchFamily="34" charset="0"/>
                <a:ea typeface="+mn-ea"/>
                <a:sym typeface="Helvetica Neue Medium"/>
              </a:rPr>
              <a:t>across the health board. </a:t>
            </a:r>
            <a:r>
              <a:rPr lang="en-GB" sz="800">
                <a:latin typeface="Arial" panose="020B0604020202020204" pitchFamily="34" charset="0"/>
              </a:rPr>
              <a:t>This strategy sets out how we can </a:t>
            </a:r>
            <a:r>
              <a:rPr lang="en-GB" sz="800" b="1">
                <a:solidFill>
                  <a:schemeClr val="accent1"/>
                </a:solidFill>
                <a:latin typeface="Arial" panose="020B0604020202020204" pitchFamily="34" charset="0"/>
              </a:rPr>
              <a:t>maximise the enormous potential from our strong digital foundations, to build a modern, consolidated suite of digital and data capabilities</a:t>
            </a:r>
            <a:r>
              <a:rPr lang="en-GB" sz="800" b="1">
                <a:latin typeface="Arial" panose="020B0604020202020204" pitchFamily="34" charset="0"/>
              </a:rPr>
              <a:t> </a:t>
            </a:r>
            <a:r>
              <a:rPr lang="en-GB" sz="800">
                <a:latin typeface="Arial" panose="020B0604020202020204" pitchFamily="34" charset="0"/>
              </a:rPr>
              <a:t>for the future, while aligning our ambition with the organisational priorities and </a:t>
            </a:r>
            <a:r>
              <a:rPr lang="en-GB" sz="800" b="1">
                <a:solidFill>
                  <a:schemeClr val="accent1"/>
                </a:solidFill>
                <a:latin typeface="Arial" panose="020B0604020202020204" pitchFamily="34" charset="0"/>
              </a:rPr>
              <a:t>The</a:t>
            </a:r>
            <a:r>
              <a:rPr lang="en-GB" sz="800">
                <a:solidFill>
                  <a:schemeClr val="accent1"/>
                </a:solidFill>
                <a:latin typeface="Arial" panose="020B0604020202020204" pitchFamily="34" charset="0"/>
              </a:rPr>
              <a:t> </a:t>
            </a:r>
            <a:r>
              <a:rPr lang="en-GB" sz="800" b="1">
                <a:solidFill>
                  <a:schemeClr val="accent1"/>
                </a:solidFill>
                <a:latin typeface="Arial" panose="020B0604020202020204" pitchFamily="34" charset="0"/>
              </a:rPr>
              <a:t>One Bay Way.</a:t>
            </a:r>
            <a:endParaRPr lang="en-GB" sz="800">
              <a:solidFill>
                <a:schemeClr val="accent1"/>
              </a:solidFill>
              <a:latin typeface="Arial" panose="020B0604020202020204" pitchFamily="34" charset="0"/>
            </a:endParaRPr>
          </a:p>
          <a:p>
            <a:pPr marL="0" indent="0" rtl="0">
              <a:spcBef>
                <a:spcPts val="800"/>
              </a:spcBef>
              <a:buNone/>
            </a:pPr>
            <a:r>
              <a:rPr lang="en-GB" sz="800">
                <a:latin typeface="Arial" panose="020B0604020202020204" pitchFamily="34" charset="0"/>
              </a:rPr>
              <a:t>The </a:t>
            </a:r>
            <a:r>
              <a:rPr lang="en-GB" sz="800" b="1">
                <a:solidFill>
                  <a:schemeClr val="accent1"/>
                </a:solidFill>
                <a:latin typeface="Arial" panose="020B0604020202020204" pitchFamily="34" charset="0"/>
              </a:rPr>
              <a:t>SBU digital landscape needs to be simplified, rationalising current systems and developing a central Electronic Patient Record (EPR) model and Care Data Repository (CDR). </a:t>
            </a:r>
            <a:r>
              <a:rPr lang="en-GB" sz="800">
                <a:latin typeface="Arial" panose="020B0604020202020204" pitchFamily="34" charset="0"/>
              </a:rPr>
              <a:t>This approach will enable ‘true integration’, where information about a patient can be entered once and will automatically populate across all relevant systems thus feeding a rich data repository that is capable of supporting advanced business intelligence and analytics. Alongside this, the EPR model will make it possible for all clinicians to access the patient information they need to make the highest quality clinical decisions regardless of where they sit in the system, reducing the need for patients to repeat their stories and ensuring clinicians and care professionals understand a person’s full medical history and circumstances when engaging in their care. Key to this is a focus on </a:t>
            </a:r>
            <a:r>
              <a:rPr lang="en-GB" sz="800" b="1">
                <a:solidFill>
                  <a:schemeClr val="accent1"/>
                </a:solidFill>
                <a:latin typeface="Arial" panose="020B0604020202020204" pitchFamily="34" charset="0"/>
              </a:rPr>
              <a:t>digital inclusion </a:t>
            </a:r>
            <a:r>
              <a:rPr lang="en-GB" sz="800">
                <a:latin typeface="Arial" panose="020B0604020202020204" pitchFamily="34" charset="0"/>
              </a:rPr>
              <a:t>– we must ensure that our digital transformation never excludes our patients from health and care or creates increased barriers to accessing our services, on the basis of digital ability. </a:t>
            </a:r>
          </a:p>
        </p:txBody>
      </p:sp>
      <p:sp>
        <p:nvSpPr>
          <p:cNvPr id="60" name="Title 1">
            <a:extLst>
              <a:ext uri="{FF2B5EF4-FFF2-40B4-BE49-F238E27FC236}">
                <a16:creationId xmlns:a16="http://schemas.microsoft.com/office/drawing/2014/main" id="{7D419997-B10F-69A7-9772-14DA372DBFB1}"/>
              </a:ext>
            </a:extLst>
          </p:cNvPr>
          <p:cNvSpPr txBox="1">
            <a:spLocks/>
          </p:cNvSpPr>
          <p:nvPr/>
        </p:nvSpPr>
        <p:spPr>
          <a:xfrm>
            <a:off x="93600" y="-5786"/>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1800">
                <a:solidFill>
                  <a:srgbClr val="1F355E"/>
                </a:solidFill>
                <a:latin typeface="Arial Black"/>
              </a:rPr>
              <a:t>Digital Strategy - Digitally Enabling the One Bay Way </a:t>
            </a:r>
            <a:endParaRPr lang="en-GB" sz="1800">
              <a:solidFill>
                <a:srgbClr val="1F355E"/>
              </a:solidFill>
              <a:latin typeface="Arial Black" panose="020B0A04020102020204" pitchFamily="34" charset="0"/>
            </a:endParaRPr>
          </a:p>
        </p:txBody>
      </p:sp>
      <p:sp>
        <p:nvSpPr>
          <p:cNvPr id="2" name="Rectangle 1">
            <a:extLst>
              <a:ext uri="{FF2B5EF4-FFF2-40B4-BE49-F238E27FC236}">
                <a16:creationId xmlns:a16="http://schemas.microsoft.com/office/drawing/2014/main" id="{C9B3E8FA-1442-5B4D-4B17-18D25F9300D9}"/>
              </a:ext>
            </a:extLst>
          </p:cNvPr>
          <p:cNvSpPr/>
          <p:nvPr/>
        </p:nvSpPr>
        <p:spPr>
          <a:xfrm>
            <a:off x="135948" y="605322"/>
            <a:ext cx="8867730" cy="572314"/>
          </a:xfrm>
          <a:prstGeom prst="rect">
            <a:avLst/>
          </a:prstGeom>
          <a:solidFill>
            <a:schemeClr val="accent1"/>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0" rIns="72000" bIns="0" numCol="1" spcCol="38100" rtlCol="0" anchor="ctr">
            <a:noAutofit/>
          </a:bodyPr>
          <a:lstStyle/>
          <a:p>
            <a:pPr marL="0" marR="0" lvl="0" indent="0" defTabSz="825479" rtl="0" eaLnBrk="1" fontAlgn="auto" latinLnBrk="0" hangingPunct="0">
              <a:lnSpc>
                <a:spcPct val="100000"/>
              </a:lnSpc>
              <a:spcBef>
                <a:spcPts val="0"/>
              </a:spcBef>
              <a:spcAft>
                <a:spcPts val="0"/>
              </a:spcAft>
              <a:buClrTx/>
              <a:buSzTx/>
              <a:buFontTx/>
              <a:buNone/>
              <a:tabLst/>
              <a:defRPr/>
            </a:pPr>
            <a:r>
              <a:rPr lang="en-GB" sz="1200" kern="1200" dirty="0">
                <a:solidFill>
                  <a:prstClr val="white"/>
                </a:solidFill>
                <a:latin typeface="Helvetica Neue Medium"/>
                <a:sym typeface="Helvetica Neue Medium"/>
              </a:rPr>
              <a:t>Our Digital Vision: </a:t>
            </a:r>
            <a:r>
              <a:rPr lang="en-GB" sz="1200" b="0" i="1" kern="1200" dirty="0">
                <a:solidFill>
                  <a:prstClr val="white"/>
                </a:solidFill>
                <a:latin typeface="Helvetica Neue Medium"/>
                <a:sym typeface="Helvetica Neue Medium"/>
              </a:rPr>
              <a:t>T</a:t>
            </a:r>
            <a:r>
              <a:rPr kumimoji="0" lang="en-GB" sz="1200" b="0" i="1" u="none" strike="noStrike" kern="1200" cap="none" spc="0" normalizeH="0" baseline="0" noProof="0" dirty="0">
                <a:ln>
                  <a:noFill/>
                </a:ln>
                <a:solidFill>
                  <a:prstClr val="white"/>
                </a:solidFill>
                <a:effectLst/>
                <a:uLnTx/>
                <a:uFillTx/>
                <a:latin typeface="Helvetica Neue Medium"/>
                <a:sym typeface="Helvetica Neue Medium"/>
              </a:rPr>
              <a:t>o improve the health and well-being of the population of Swansea Bay </a:t>
            </a:r>
          </a:p>
          <a:p>
            <a:pPr marL="0" marR="0" lvl="0" indent="0" defTabSz="825479" rtl="0" eaLnBrk="1" fontAlgn="auto" latinLnBrk="0" hangingPunct="0">
              <a:lnSpc>
                <a:spcPct val="100000"/>
              </a:lnSpc>
              <a:spcBef>
                <a:spcPts val="0"/>
              </a:spcBef>
              <a:spcAft>
                <a:spcPts val="0"/>
              </a:spcAft>
              <a:buClrTx/>
              <a:buSzTx/>
              <a:buFontTx/>
              <a:buNone/>
              <a:tabLst/>
              <a:defRPr/>
            </a:pPr>
            <a:r>
              <a:rPr lang="en-GB" sz="1200" b="0" i="1" kern="1200" dirty="0">
                <a:solidFill>
                  <a:prstClr val="white"/>
                </a:solidFill>
                <a:latin typeface="Helvetica Neue Medium"/>
                <a:sym typeface="Helvetica Neue Medium"/>
              </a:rPr>
              <a:t>by</a:t>
            </a:r>
            <a:r>
              <a:rPr kumimoji="0" lang="en-GB" sz="1200" b="0" i="1" u="none" strike="noStrike" kern="1200" cap="none" spc="0" normalizeH="0" baseline="0" noProof="0" dirty="0">
                <a:ln>
                  <a:noFill/>
                </a:ln>
                <a:solidFill>
                  <a:prstClr val="white"/>
                </a:solidFill>
                <a:effectLst/>
                <a:uLnTx/>
                <a:uFillTx/>
                <a:latin typeface="Helvetica Neue Medium"/>
                <a:sym typeface="Helvetica Neue Medium"/>
              </a:rPr>
              <a:t> harnessing the power of digital technology and digital transformation </a:t>
            </a:r>
          </a:p>
        </p:txBody>
      </p:sp>
      <p:sp>
        <p:nvSpPr>
          <p:cNvPr id="4" name="Footer Placeholder 3">
            <a:extLst>
              <a:ext uri="{FF2B5EF4-FFF2-40B4-BE49-F238E27FC236}">
                <a16:creationId xmlns:a16="http://schemas.microsoft.com/office/drawing/2014/main" id="{057F973F-FEDF-E08D-A9D2-3E2E1A0BF497}"/>
              </a:ext>
            </a:extLst>
          </p:cNvPr>
          <p:cNvSpPr>
            <a:spLocks noGrp="1"/>
          </p:cNvSpPr>
          <p:nvPr>
            <p:ph type="ftr" sz="quarter" idx="3"/>
          </p:nvPr>
        </p:nvSpPr>
        <p:spPr>
          <a:xfrm>
            <a:off x="2197488" y="4637474"/>
            <a:ext cx="4743917" cy="378477"/>
          </a:xfrm>
        </p:spPr>
        <p:txBody>
          <a:bodyPr/>
          <a:lstStyle/>
          <a:p>
            <a:r>
              <a:rPr lang="en-GB"/>
              <a:t>Digitally Enabling the One Bay Way</a:t>
            </a:r>
          </a:p>
        </p:txBody>
      </p:sp>
      <p:grpSp>
        <p:nvGrpSpPr>
          <p:cNvPr id="12" name="Group 11">
            <a:extLst>
              <a:ext uri="{FF2B5EF4-FFF2-40B4-BE49-F238E27FC236}">
                <a16:creationId xmlns:a16="http://schemas.microsoft.com/office/drawing/2014/main" id="{D19C080D-8820-F1B2-DCDB-55444617340C}"/>
              </a:ext>
            </a:extLst>
          </p:cNvPr>
          <p:cNvGrpSpPr/>
          <p:nvPr/>
        </p:nvGrpSpPr>
        <p:grpSpPr>
          <a:xfrm>
            <a:off x="-1" y="-5787"/>
            <a:ext cx="9143998" cy="165595"/>
            <a:chOff x="374266" y="2474302"/>
            <a:chExt cx="13719657" cy="820603"/>
          </a:xfrm>
        </p:grpSpPr>
        <p:sp>
          <p:nvSpPr>
            <p:cNvPr id="6" name="Arrow: Pentagon 5">
              <a:extLst>
                <a:ext uri="{FF2B5EF4-FFF2-40B4-BE49-F238E27FC236}">
                  <a16:creationId xmlns:a16="http://schemas.microsoft.com/office/drawing/2014/main" id="{EF733847-B2CA-7093-09E9-45E50C66ADB9}"/>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7" name="Arrow: Chevron 6">
              <a:extLst>
                <a:ext uri="{FF2B5EF4-FFF2-40B4-BE49-F238E27FC236}">
                  <a16:creationId xmlns:a16="http://schemas.microsoft.com/office/drawing/2014/main" id="{1F9C9790-FA86-1CE7-26CD-A7844FEAEEFE}"/>
                </a:ext>
              </a:extLst>
            </p:cNvPr>
            <p:cNvSpPr/>
            <p:nvPr/>
          </p:nvSpPr>
          <p:spPr>
            <a:xfrm>
              <a:off x="2612999" y="2474302"/>
              <a:ext cx="2697137" cy="820603"/>
            </a:xfrm>
            <a:prstGeom prst="chevron">
              <a:avLst/>
            </a:prstGeom>
            <a:solidFill>
              <a:schemeClr val="accent1"/>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8" name="Arrow: Chevron 7">
              <a:extLst>
                <a:ext uri="{FF2B5EF4-FFF2-40B4-BE49-F238E27FC236}">
                  <a16:creationId xmlns:a16="http://schemas.microsoft.com/office/drawing/2014/main" id="{B4CF1F49-79C2-7A9B-38DD-C420A9DEDCD6}"/>
                </a:ext>
              </a:extLst>
            </p:cNvPr>
            <p:cNvSpPr/>
            <p:nvPr/>
          </p:nvSpPr>
          <p:spPr>
            <a:xfrm>
              <a:off x="4851732"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9" name="Arrow: Chevron 8">
              <a:extLst>
                <a:ext uri="{FF2B5EF4-FFF2-40B4-BE49-F238E27FC236}">
                  <a16:creationId xmlns:a16="http://schemas.microsoft.com/office/drawing/2014/main" id="{6D425364-EB83-719B-6A8B-3BB0C92F3DEF}"/>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10" name="Arrow: Chevron 9">
              <a:extLst>
                <a:ext uri="{FF2B5EF4-FFF2-40B4-BE49-F238E27FC236}">
                  <a16:creationId xmlns:a16="http://schemas.microsoft.com/office/drawing/2014/main" id="{27FC719B-7984-F451-76A4-480B94E46E4D}"/>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The Digital Enablers</a:t>
              </a:r>
              <a:endParaRPr lang="en-GB" sz="800" b="0" kern="1200">
                <a:latin typeface="Arial" panose="020B0604020202020204" pitchFamily="34" charset="0"/>
                <a:cs typeface="Arial" panose="020B0604020202020204" pitchFamily="34" charset="0"/>
              </a:endParaRPr>
            </a:p>
          </p:txBody>
        </p:sp>
        <p:sp>
          <p:nvSpPr>
            <p:cNvPr id="11" name="Arrow: Chevron 10">
              <a:extLst>
                <a:ext uri="{FF2B5EF4-FFF2-40B4-BE49-F238E27FC236}">
                  <a16:creationId xmlns:a16="http://schemas.microsoft.com/office/drawing/2014/main" id="{A3BFA47C-45EA-C253-A4CE-01164963513C}"/>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endParaRPr lang="en-GB" sz="800" b="0" kern="120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2604148392"/>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58260D-CC85-8832-CAFD-52650436E6B9}"/>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D3007E04-E655-55C5-CA5D-5E359AA22791}"/>
              </a:ext>
            </a:extLst>
          </p:cNvPr>
          <p:cNvSpPr/>
          <p:nvPr/>
        </p:nvSpPr>
        <p:spPr>
          <a:xfrm>
            <a:off x="142875" y="561600"/>
            <a:ext cx="8858250" cy="3916800"/>
          </a:xfrm>
          <a:prstGeom prst="rect">
            <a:avLst/>
          </a:prstGeom>
          <a:solidFill>
            <a:srgbClr val="F4F4F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60" name="Title 1">
            <a:extLst>
              <a:ext uri="{FF2B5EF4-FFF2-40B4-BE49-F238E27FC236}">
                <a16:creationId xmlns:a16="http://schemas.microsoft.com/office/drawing/2014/main" id="{D454ACAA-468A-C7BF-CBC9-D3C778B01ACA}"/>
              </a:ext>
            </a:extLst>
          </p:cNvPr>
          <p:cNvSpPr txBox="1">
            <a:spLocks/>
          </p:cNvSpPr>
          <p:nvPr/>
        </p:nvSpPr>
        <p:spPr>
          <a:xfrm>
            <a:off x="93600" y="-5786"/>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a:solidFill>
                  <a:srgbClr val="1F355E"/>
                </a:solidFill>
                <a:latin typeface="Arial Black" panose="020B0A04020102020204" pitchFamily="34" charset="0"/>
              </a:rPr>
              <a:t>The Need to Act Now</a:t>
            </a:r>
          </a:p>
        </p:txBody>
      </p:sp>
      <p:sp>
        <p:nvSpPr>
          <p:cNvPr id="22" name="Rectangle 21">
            <a:extLst>
              <a:ext uri="{FF2B5EF4-FFF2-40B4-BE49-F238E27FC236}">
                <a16:creationId xmlns:a16="http://schemas.microsoft.com/office/drawing/2014/main" id="{D97DD93F-7770-EC96-763A-838B6D759D3B}"/>
              </a:ext>
            </a:extLst>
          </p:cNvPr>
          <p:cNvSpPr/>
          <p:nvPr/>
        </p:nvSpPr>
        <p:spPr>
          <a:xfrm>
            <a:off x="1015406" y="645662"/>
            <a:ext cx="3466214" cy="1101394"/>
          </a:xfrm>
          <a:prstGeom prst="rect">
            <a:avLst/>
          </a:prstGeom>
          <a:noFill/>
          <a:ln w="12700" cap="flat" cmpd="sng" algn="ctr">
            <a:noFill/>
            <a:prstDash val="solid"/>
            <a:miter lim="800000"/>
          </a:ln>
          <a:effectLst/>
        </p:spPr>
        <p:txBody>
          <a:bodyPr lIns="0" tIns="0" rIns="0" bIns="0" rtlCol="0" anchor="t"/>
          <a:lstStyle/>
          <a:p>
            <a:pPr algn="l" defTabSz="447714">
              <a:defRPr/>
            </a:pPr>
            <a:r>
              <a:rPr lang="en-GB" sz="1200" b="1">
                <a:solidFill>
                  <a:srgbClr val="1F355E"/>
                </a:solidFill>
                <a:latin typeface="Arial" panose="020B0604020202020204" pitchFamily="34" charset="0"/>
                <a:cs typeface="Arial" panose="020B0604020202020204" pitchFamily="34" charset="0"/>
              </a:rPr>
              <a:t>MAINTAINING HIGH</a:t>
            </a:r>
            <a:r>
              <a:rPr lang="en-GB" sz="1200">
                <a:solidFill>
                  <a:srgbClr val="1F355E"/>
                </a:solidFill>
                <a:latin typeface="Arial" panose="020B0604020202020204" pitchFamily="34" charset="0"/>
                <a:cs typeface="Arial" panose="020B0604020202020204" pitchFamily="34" charset="0"/>
              </a:rPr>
              <a:t>-</a:t>
            </a:r>
            <a:r>
              <a:rPr lang="en-GB" sz="1200" b="1">
                <a:solidFill>
                  <a:srgbClr val="1F355E"/>
                </a:solidFill>
                <a:latin typeface="Arial" panose="020B0604020202020204" pitchFamily="34" charset="0"/>
                <a:cs typeface="Arial" panose="020B0604020202020204" pitchFamily="34" charset="0"/>
              </a:rPr>
              <a:t>QUALITY CARE </a:t>
            </a:r>
          </a:p>
          <a:p>
            <a:pPr algn="l" defTabSz="447714">
              <a:defRPr/>
            </a:pPr>
            <a:r>
              <a:rPr lang="en-GB" sz="1050" b="0">
                <a:solidFill>
                  <a:srgbClr val="1F355E"/>
                </a:solidFill>
                <a:latin typeface="Arial" panose="020B0604020202020204" pitchFamily="34" charset="0"/>
                <a:cs typeface="Arial" panose="020B0604020202020204" pitchFamily="34" charset="0"/>
              </a:rPr>
              <a:t>Modern digital, data and technology is essential to delivering the high-quality care our patients expect and enacting a more preventative model that supports residents to stay healthy. If SBU don’t act now to keep pace with more digitally mature health systems, our patients risk poorer outcomes in the longer-term by comparison</a:t>
            </a:r>
          </a:p>
        </p:txBody>
      </p:sp>
      <p:sp>
        <p:nvSpPr>
          <p:cNvPr id="23" name="Rectangle 22">
            <a:extLst>
              <a:ext uri="{FF2B5EF4-FFF2-40B4-BE49-F238E27FC236}">
                <a16:creationId xmlns:a16="http://schemas.microsoft.com/office/drawing/2014/main" id="{E4847C27-26F1-89D4-0EB8-41E6827B2EED}"/>
              </a:ext>
            </a:extLst>
          </p:cNvPr>
          <p:cNvSpPr/>
          <p:nvPr/>
        </p:nvSpPr>
        <p:spPr>
          <a:xfrm>
            <a:off x="5470884" y="3464434"/>
            <a:ext cx="3556594" cy="1101394"/>
          </a:xfrm>
          <a:prstGeom prst="rect">
            <a:avLst/>
          </a:prstGeom>
          <a:noFill/>
          <a:ln w="12700" cap="flat" cmpd="sng" algn="ctr">
            <a:noFill/>
            <a:prstDash val="solid"/>
            <a:miter lim="800000"/>
          </a:ln>
          <a:effectLst/>
        </p:spPr>
        <p:txBody>
          <a:bodyPr lIns="0" tIns="0" rIns="0" bIns="0" rtlCol="0" anchor="t"/>
          <a:lstStyle/>
          <a:p>
            <a:pPr algn="l" defTabSz="447714">
              <a:defRPr/>
            </a:pPr>
            <a:endParaRPr lang="en-GB" sz="1050"/>
          </a:p>
        </p:txBody>
      </p:sp>
      <p:sp>
        <p:nvSpPr>
          <p:cNvPr id="24" name="Rectangle 23">
            <a:extLst>
              <a:ext uri="{FF2B5EF4-FFF2-40B4-BE49-F238E27FC236}">
                <a16:creationId xmlns:a16="http://schemas.microsoft.com/office/drawing/2014/main" id="{E5654F51-566E-3EE9-47F7-913BCC7A36BD}"/>
              </a:ext>
            </a:extLst>
          </p:cNvPr>
          <p:cNvSpPr/>
          <p:nvPr/>
        </p:nvSpPr>
        <p:spPr>
          <a:xfrm>
            <a:off x="5470884" y="2010804"/>
            <a:ext cx="3556594" cy="1101394"/>
          </a:xfrm>
          <a:prstGeom prst="rect">
            <a:avLst/>
          </a:prstGeom>
          <a:noFill/>
          <a:ln w="12700" cap="flat" cmpd="sng" algn="ctr">
            <a:noFill/>
            <a:prstDash val="solid"/>
            <a:miter lim="800000"/>
          </a:ln>
          <a:effectLst/>
        </p:spPr>
        <p:txBody>
          <a:bodyPr lIns="0" tIns="0" rIns="0" bIns="0" rtlCol="0" anchor="t"/>
          <a:lstStyle/>
          <a:p>
            <a:pPr algn="l" defTabSz="447714">
              <a:defRPr/>
            </a:pPr>
            <a:r>
              <a:rPr lang="en-GB" sz="1200" b="1">
                <a:solidFill>
                  <a:srgbClr val="1F355E"/>
                </a:solidFill>
                <a:latin typeface="Arial" panose="020B0604020202020204" pitchFamily="34" charset="0"/>
                <a:cs typeface="Arial" panose="020B0604020202020204" pitchFamily="34" charset="0"/>
              </a:rPr>
              <a:t>AVOID LEAVING IT TOO LATE</a:t>
            </a:r>
          </a:p>
          <a:p>
            <a:pPr marL="0" lvl="1" indent="0" algn="l">
              <a:lnSpc>
                <a:spcPct val="100000"/>
              </a:lnSpc>
              <a:buClr>
                <a:srgbClr val="7F7F7F"/>
              </a:buClr>
              <a:defRPr/>
            </a:pPr>
            <a:r>
              <a:rPr lang="en-GB" sz="1050" b="0">
                <a:solidFill>
                  <a:srgbClr val="1F355E"/>
                </a:solidFill>
                <a:latin typeface="Arial" panose="020B0604020202020204" pitchFamily="34" charset="0"/>
                <a:cs typeface="Arial" panose="020B0604020202020204" pitchFamily="34" charset="0"/>
              </a:rPr>
              <a:t>On average it takes ten years, supported by considerable investment, for an organisation to move from a HIMSS digital maturity score of Stage 1 to Stage 7 – SBU wants to be a UK exempla Stage 7 by 2036 and that means investing in our system now. We outline the importance of HIMSS scores on the next slide</a:t>
            </a:r>
          </a:p>
        </p:txBody>
      </p:sp>
      <p:sp>
        <p:nvSpPr>
          <p:cNvPr id="25" name="Rectangle 24">
            <a:extLst>
              <a:ext uri="{FF2B5EF4-FFF2-40B4-BE49-F238E27FC236}">
                <a16:creationId xmlns:a16="http://schemas.microsoft.com/office/drawing/2014/main" id="{E19E3653-E332-BA35-B9A5-B44EE551752C}"/>
              </a:ext>
            </a:extLst>
          </p:cNvPr>
          <p:cNvSpPr/>
          <p:nvPr/>
        </p:nvSpPr>
        <p:spPr>
          <a:xfrm>
            <a:off x="1015405" y="3191594"/>
            <a:ext cx="3556595" cy="1101395"/>
          </a:xfrm>
          <a:prstGeom prst="rect">
            <a:avLst/>
          </a:prstGeom>
          <a:noFill/>
          <a:ln w="12700" cap="flat" cmpd="sng" algn="ctr">
            <a:noFill/>
            <a:prstDash val="solid"/>
            <a:miter lim="800000"/>
          </a:ln>
          <a:effectLst/>
        </p:spPr>
        <p:txBody>
          <a:bodyPr lIns="0" tIns="0" rIns="0" bIns="0" rtlCol="0" anchor="t"/>
          <a:lstStyle/>
          <a:p>
            <a:pPr algn="l" defTabSz="447714">
              <a:defRPr/>
            </a:pPr>
            <a:r>
              <a:rPr lang="en-GB" sz="1200">
                <a:solidFill>
                  <a:srgbClr val="1F355E"/>
                </a:solidFill>
                <a:latin typeface="Arial" panose="020B0604020202020204" pitchFamily="34" charset="0"/>
                <a:cs typeface="Arial" panose="020B0604020202020204" pitchFamily="34" charset="0"/>
              </a:rPr>
              <a:t>STRIKING A BALANCE BETWEEN NATIONAL COLLABORATION &amp; LOCAL INNOVATION</a:t>
            </a:r>
            <a:endParaRPr lang="en-GB" sz="1200" b="1">
              <a:solidFill>
                <a:srgbClr val="1F355E"/>
              </a:solidFill>
              <a:latin typeface="Arial" panose="020B0604020202020204" pitchFamily="34" charset="0"/>
              <a:cs typeface="Arial" panose="020B0604020202020204" pitchFamily="34" charset="0"/>
            </a:endParaRPr>
          </a:p>
          <a:p>
            <a:pPr marL="0" lvl="1" indent="0" algn="l">
              <a:lnSpc>
                <a:spcPct val="100000"/>
              </a:lnSpc>
              <a:buClr>
                <a:srgbClr val="7F7F7F"/>
              </a:buClr>
              <a:defRPr/>
            </a:pPr>
            <a:r>
              <a:rPr lang="en-GB" sz="1050" b="0">
                <a:solidFill>
                  <a:srgbClr val="1F355E"/>
                </a:solidFill>
                <a:latin typeface="Arial" panose="020B0604020202020204" pitchFamily="34" charset="0"/>
                <a:cs typeface="Arial" panose="020B0604020202020204" pitchFamily="34" charset="0"/>
              </a:rPr>
              <a:t>SBU needs to continue to shape, lead and influence the national digital strategy, in its position as a national digital influencer. However, this must be balanced against the need to act locally to meet SBU specific needs. If we don’t get this balance right, risk being unable to capitalise on both local and national opportunities for our population</a:t>
            </a:r>
          </a:p>
        </p:txBody>
      </p:sp>
      <p:sp>
        <p:nvSpPr>
          <p:cNvPr id="26" name="Rectangle 25">
            <a:extLst>
              <a:ext uri="{FF2B5EF4-FFF2-40B4-BE49-F238E27FC236}">
                <a16:creationId xmlns:a16="http://schemas.microsoft.com/office/drawing/2014/main" id="{A27D2345-F160-A6AD-4C4F-D9675A9C4394}"/>
              </a:ext>
            </a:extLst>
          </p:cNvPr>
          <p:cNvSpPr/>
          <p:nvPr/>
        </p:nvSpPr>
        <p:spPr>
          <a:xfrm>
            <a:off x="1015406" y="2010804"/>
            <a:ext cx="3460864" cy="1101395"/>
          </a:xfrm>
          <a:prstGeom prst="rect">
            <a:avLst/>
          </a:prstGeom>
          <a:noFill/>
          <a:ln w="12700" cap="flat" cmpd="sng" algn="ctr">
            <a:noFill/>
            <a:prstDash val="solid"/>
            <a:miter lim="800000"/>
          </a:ln>
          <a:effectLst/>
        </p:spPr>
        <p:txBody>
          <a:bodyPr lIns="0" tIns="0" rIns="0" bIns="0" rtlCol="0" anchor="t"/>
          <a:lstStyle/>
          <a:p>
            <a:pPr algn="l" defTabSz="447714">
              <a:defRPr/>
            </a:pPr>
            <a:r>
              <a:rPr lang="en-GB" sz="1200">
                <a:solidFill>
                  <a:srgbClr val="1F355E"/>
                </a:solidFill>
                <a:latin typeface="Arial" panose="020B0604020202020204" pitchFamily="34" charset="0"/>
                <a:cs typeface="Arial" panose="020B0604020202020204" pitchFamily="34" charset="0"/>
              </a:rPr>
              <a:t>REDUCING</a:t>
            </a:r>
            <a:r>
              <a:rPr lang="en-GB" sz="1200">
                <a:solidFill>
                  <a:srgbClr val="1F355E"/>
                </a:solidFill>
              </a:rPr>
              <a:t> PRESSURE ON RESOURCES</a:t>
            </a:r>
            <a:endParaRPr lang="en-GB" sz="1200" b="1">
              <a:solidFill>
                <a:srgbClr val="1F355E"/>
              </a:solidFill>
            </a:endParaRPr>
          </a:p>
          <a:p>
            <a:pPr algn="l" defTabSz="447714">
              <a:defRPr/>
            </a:pPr>
            <a:r>
              <a:rPr lang="en-GB" sz="1050" b="0" kern="0">
                <a:solidFill>
                  <a:srgbClr val="1F355E"/>
                </a:solidFill>
              </a:rPr>
              <a:t>As the complexity of the SBU digital infrastructure increases organically across the system it puts more and more pressure </a:t>
            </a:r>
            <a:r>
              <a:rPr lang="en-GB" sz="1050" b="0">
                <a:solidFill>
                  <a:srgbClr val="1F355E"/>
                </a:solidFill>
              </a:rPr>
              <a:t>on the digital team and wider NHS service</a:t>
            </a:r>
            <a:r>
              <a:rPr lang="en-GB" sz="1050" b="0" kern="0">
                <a:solidFill>
                  <a:srgbClr val="1F355E"/>
                </a:solidFill>
              </a:rPr>
              <a:t>. SBU needs to work towards a simpler overarching architecture now to ensure we are maximising the value of our resources over the next ten years</a:t>
            </a:r>
            <a:endParaRPr lang="en-GB" sz="1050" b="0" kern="0">
              <a:solidFill>
                <a:srgbClr val="1F355E"/>
              </a:solidFill>
              <a:latin typeface="Arial" panose="020B0604020202020204"/>
            </a:endParaRPr>
          </a:p>
        </p:txBody>
      </p:sp>
      <p:sp>
        <p:nvSpPr>
          <p:cNvPr id="27" name="Rectangle 26">
            <a:extLst>
              <a:ext uri="{FF2B5EF4-FFF2-40B4-BE49-F238E27FC236}">
                <a16:creationId xmlns:a16="http://schemas.microsoft.com/office/drawing/2014/main" id="{CBA22FBD-E1C7-1E14-E489-3B71380F495A}"/>
              </a:ext>
            </a:extLst>
          </p:cNvPr>
          <p:cNvSpPr/>
          <p:nvPr/>
        </p:nvSpPr>
        <p:spPr>
          <a:xfrm>
            <a:off x="5473902" y="645662"/>
            <a:ext cx="3546698" cy="1101395"/>
          </a:xfrm>
          <a:prstGeom prst="rect">
            <a:avLst/>
          </a:prstGeom>
          <a:noFill/>
          <a:ln w="12700" cap="flat" cmpd="sng" algn="ctr">
            <a:noFill/>
            <a:prstDash val="solid"/>
            <a:miter lim="800000"/>
          </a:ln>
          <a:effectLst/>
        </p:spPr>
        <p:txBody>
          <a:bodyPr lIns="0" tIns="0" rIns="0" bIns="0" rtlCol="0" anchor="t"/>
          <a:lstStyle/>
          <a:p>
            <a:pPr algn="l" defTabSz="447714">
              <a:defRPr/>
            </a:pPr>
            <a:r>
              <a:rPr lang="en-GB" sz="1200" b="1">
                <a:solidFill>
                  <a:srgbClr val="1F355E"/>
                </a:solidFill>
                <a:latin typeface="Arial" panose="020B0604020202020204" pitchFamily="34" charset="0"/>
                <a:cs typeface="Arial" panose="020B0604020202020204" pitchFamily="34" charset="0"/>
              </a:rPr>
              <a:t>REDUCING INEQUALITIES</a:t>
            </a:r>
          </a:p>
          <a:p>
            <a:pPr marL="0" lvl="1" indent="0" algn="l">
              <a:lnSpc>
                <a:spcPct val="100000"/>
              </a:lnSpc>
              <a:buClr>
                <a:srgbClr val="7F7F7F"/>
              </a:buClr>
              <a:defRPr/>
            </a:pPr>
            <a:r>
              <a:rPr lang="en-GB" sz="1050" b="0" kern="0">
                <a:solidFill>
                  <a:srgbClr val="1F355E"/>
                </a:solidFill>
                <a:latin typeface="Arial" panose="020B0604020202020204" pitchFamily="34" charset="0"/>
                <a:cs typeface="Arial" panose="020B0604020202020204" pitchFamily="34" charset="0"/>
              </a:rPr>
              <a:t>We know that </a:t>
            </a:r>
            <a:r>
              <a:rPr lang="en-GB" sz="1050" b="0">
                <a:solidFill>
                  <a:srgbClr val="1F355E"/>
                </a:solidFill>
                <a:latin typeface="Arial" panose="020B0604020202020204" pitchFamily="34" charset="0"/>
                <a:cs typeface="Arial" panose="020B0604020202020204" pitchFamily="34" charset="0"/>
              </a:rPr>
              <a:t>minorities and </a:t>
            </a:r>
            <a:r>
              <a:rPr lang="en-GB" sz="1050" b="0" kern="0">
                <a:solidFill>
                  <a:srgbClr val="1F355E"/>
                </a:solidFill>
                <a:latin typeface="Arial" panose="020B0604020202020204" pitchFamily="34" charset="0"/>
                <a:cs typeface="Arial" panose="020B0604020202020204" pitchFamily="34" charset="0"/>
              </a:rPr>
              <a:t>underserved groups in Swansea Bay experience worse health outcomes than the general population. By investing in our data and developing more advanced analytics capabilities we can better meet the needs of those communities. </a:t>
            </a:r>
            <a:r>
              <a:rPr lang="en-GB" sz="1050" b="0">
                <a:solidFill>
                  <a:srgbClr val="1F355E"/>
                </a:solidFill>
                <a:latin typeface="Arial" panose="020B0604020202020204" pitchFamily="34" charset="0"/>
                <a:cs typeface="Arial" panose="020B0604020202020204" pitchFamily="34" charset="0"/>
              </a:rPr>
              <a:t>We need to act now to grow those capabilities and improve the equity of outcomes for our patients by 2036</a:t>
            </a:r>
            <a:endParaRPr lang="en-GB" sz="1050" b="0" kern="0">
              <a:solidFill>
                <a:srgbClr val="1F355E"/>
              </a:solidFill>
              <a:latin typeface="Arial" panose="020B0604020202020204" pitchFamily="34" charset="0"/>
              <a:cs typeface="Arial" panose="020B0604020202020204" pitchFamily="34" charset="0"/>
            </a:endParaRPr>
          </a:p>
        </p:txBody>
      </p:sp>
      <p:sp>
        <p:nvSpPr>
          <p:cNvPr id="28" name="TextBox 27">
            <a:extLst>
              <a:ext uri="{FF2B5EF4-FFF2-40B4-BE49-F238E27FC236}">
                <a16:creationId xmlns:a16="http://schemas.microsoft.com/office/drawing/2014/main" id="{4B1B0713-FCA0-22EA-6C31-5BED3D7FDD27}"/>
              </a:ext>
            </a:extLst>
          </p:cNvPr>
          <p:cNvSpPr txBox="1"/>
          <p:nvPr/>
        </p:nvSpPr>
        <p:spPr>
          <a:xfrm>
            <a:off x="114186" y="672280"/>
            <a:ext cx="1002401" cy="886275"/>
          </a:xfrm>
          <a:prstGeom prst="rect">
            <a:avLst/>
          </a:prstGeom>
          <a:noFill/>
        </p:spPr>
        <p:txBody>
          <a:bodyPr wrap="square" lIns="0" tIns="0" rIns="0" bIns="0" rtlCol="0" anchor="ctr">
            <a:noAutofit/>
          </a:bodyPr>
          <a:lstStyle/>
          <a:p>
            <a:pPr algn="ctr"/>
            <a:r>
              <a:rPr lang="en-GB" sz="11500" baseline="3000">
                <a:solidFill>
                  <a:schemeClr val="accent1">
                    <a:alpha val="20000"/>
                  </a:schemeClr>
                </a:solidFill>
                <a:latin typeface="Arial Black" panose="020B0A04020102020204" pitchFamily="34" charset="0"/>
              </a:rPr>
              <a:t>1</a:t>
            </a:r>
          </a:p>
        </p:txBody>
      </p:sp>
      <p:sp>
        <p:nvSpPr>
          <p:cNvPr id="29" name="TextBox 28">
            <a:extLst>
              <a:ext uri="{FF2B5EF4-FFF2-40B4-BE49-F238E27FC236}">
                <a16:creationId xmlns:a16="http://schemas.microsoft.com/office/drawing/2014/main" id="{095A6B88-3B94-BCC8-E308-E6CB3E19CEB7}"/>
              </a:ext>
            </a:extLst>
          </p:cNvPr>
          <p:cNvSpPr txBox="1"/>
          <p:nvPr/>
        </p:nvSpPr>
        <p:spPr>
          <a:xfrm>
            <a:off x="114186" y="3187087"/>
            <a:ext cx="1002401" cy="886275"/>
          </a:xfrm>
          <a:prstGeom prst="rect">
            <a:avLst/>
          </a:prstGeom>
          <a:noFill/>
        </p:spPr>
        <p:txBody>
          <a:bodyPr wrap="square" lIns="0" tIns="0" rIns="0" bIns="0" rtlCol="0" anchor="ctr">
            <a:noAutofit/>
          </a:bodyPr>
          <a:lstStyle/>
          <a:p>
            <a:pPr algn="ctr"/>
            <a:r>
              <a:rPr lang="en-GB" sz="11500" baseline="3000">
                <a:solidFill>
                  <a:schemeClr val="accent1">
                    <a:alpha val="20000"/>
                  </a:schemeClr>
                </a:solidFill>
                <a:latin typeface="Arial Black" panose="020B0A04020102020204" pitchFamily="34" charset="0"/>
              </a:rPr>
              <a:t>3</a:t>
            </a:r>
          </a:p>
        </p:txBody>
      </p:sp>
      <p:sp>
        <p:nvSpPr>
          <p:cNvPr id="30" name="TextBox 29">
            <a:extLst>
              <a:ext uri="{FF2B5EF4-FFF2-40B4-BE49-F238E27FC236}">
                <a16:creationId xmlns:a16="http://schemas.microsoft.com/office/drawing/2014/main" id="{69222FF5-CB4A-4230-D62B-C5076307259E}"/>
              </a:ext>
            </a:extLst>
          </p:cNvPr>
          <p:cNvSpPr txBox="1"/>
          <p:nvPr/>
        </p:nvSpPr>
        <p:spPr>
          <a:xfrm>
            <a:off x="114186" y="2021860"/>
            <a:ext cx="1002401" cy="886275"/>
          </a:xfrm>
          <a:prstGeom prst="rect">
            <a:avLst/>
          </a:prstGeom>
          <a:noFill/>
        </p:spPr>
        <p:txBody>
          <a:bodyPr wrap="square" lIns="0" tIns="0" rIns="0" bIns="0" rtlCol="0" anchor="ctr">
            <a:noAutofit/>
          </a:bodyPr>
          <a:lstStyle/>
          <a:p>
            <a:pPr algn="ctr"/>
            <a:r>
              <a:rPr lang="en-GB" sz="11500" baseline="3000">
                <a:solidFill>
                  <a:schemeClr val="accent1">
                    <a:alpha val="20000"/>
                  </a:schemeClr>
                </a:solidFill>
                <a:latin typeface="Arial Black" panose="020B0A04020102020204" pitchFamily="34" charset="0"/>
              </a:rPr>
              <a:t>2</a:t>
            </a:r>
          </a:p>
        </p:txBody>
      </p:sp>
      <p:sp>
        <p:nvSpPr>
          <p:cNvPr id="31" name="TextBox 30">
            <a:extLst>
              <a:ext uri="{FF2B5EF4-FFF2-40B4-BE49-F238E27FC236}">
                <a16:creationId xmlns:a16="http://schemas.microsoft.com/office/drawing/2014/main" id="{931B875F-0FF7-B123-AF0D-5F17C7993FBD}"/>
              </a:ext>
            </a:extLst>
          </p:cNvPr>
          <p:cNvSpPr txBox="1"/>
          <p:nvPr/>
        </p:nvSpPr>
        <p:spPr>
          <a:xfrm>
            <a:off x="4479928" y="672280"/>
            <a:ext cx="1002401" cy="886275"/>
          </a:xfrm>
          <a:prstGeom prst="rect">
            <a:avLst/>
          </a:prstGeom>
          <a:noFill/>
        </p:spPr>
        <p:txBody>
          <a:bodyPr wrap="square" lIns="0" tIns="0" rIns="0" bIns="0" rtlCol="0" anchor="ctr">
            <a:noAutofit/>
          </a:bodyPr>
          <a:lstStyle/>
          <a:p>
            <a:pPr algn="ctr"/>
            <a:r>
              <a:rPr lang="en-GB" sz="11500" baseline="3000">
                <a:solidFill>
                  <a:schemeClr val="accent1">
                    <a:alpha val="20000"/>
                  </a:schemeClr>
                </a:solidFill>
                <a:latin typeface="Arial Black" panose="020B0A04020102020204" pitchFamily="34" charset="0"/>
              </a:rPr>
              <a:t>4</a:t>
            </a:r>
          </a:p>
        </p:txBody>
      </p:sp>
      <p:sp>
        <p:nvSpPr>
          <p:cNvPr id="32" name="TextBox 31">
            <a:extLst>
              <a:ext uri="{FF2B5EF4-FFF2-40B4-BE49-F238E27FC236}">
                <a16:creationId xmlns:a16="http://schemas.microsoft.com/office/drawing/2014/main" id="{E6C4DF72-9A79-DB82-A2B0-3D37E159AF9D}"/>
              </a:ext>
            </a:extLst>
          </p:cNvPr>
          <p:cNvSpPr txBox="1"/>
          <p:nvPr/>
        </p:nvSpPr>
        <p:spPr>
          <a:xfrm>
            <a:off x="4477109" y="2021860"/>
            <a:ext cx="1002401" cy="886275"/>
          </a:xfrm>
          <a:prstGeom prst="rect">
            <a:avLst/>
          </a:prstGeom>
          <a:noFill/>
        </p:spPr>
        <p:txBody>
          <a:bodyPr wrap="square" lIns="0" tIns="0" rIns="0" bIns="0" rtlCol="0" anchor="ctr">
            <a:noAutofit/>
          </a:bodyPr>
          <a:lstStyle/>
          <a:p>
            <a:pPr algn="ctr"/>
            <a:r>
              <a:rPr lang="en-GB" sz="11500" baseline="3000">
                <a:solidFill>
                  <a:schemeClr val="accent1">
                    <a:alpha val="20000"/>
                  </a:schemeClr>
                </a:solidFill>
                <a:latin typeface="Arial Black" panose="020B0A04020102020204" pitchFamily="34" charset="0"/>
              </a:rPr>
              <a:t>5</a:t>
            </a:r>
          </a:p>
        </p:txBody>
      </p:sp>
      <p:sp>
        <p:nvSpPr>
          <p:cNvPr id="36" name="Rectangle 35">
            <a:extLst>
              <a:ext uri="{FF2B5EF4-FFF2-40B4-BE49-F238E27FC236}">
                <a16:creationId xmlns:a16="http://schemas.microsoft.com/office/drawing/2014/main" id="{F7911D2D-6079-794F-EDBA-FDC02F2397EF}"/>
              </a:ext>
            </a:extLst>
          </p:cNvPr>
          <p:cNvSpPr/>
          <p:nvPr/>
        </p:nvSpPr>
        <p:spPr>
          <a:xfrm>
            <a:off x="4978309" y="3222808"/>
            <a:ext cx="3722892" cy="1101394"/>
          </a:xfrm>
          <a:prstGeom prst="rect">
            <a:avLst/>
          </a:prstGeom>
          <a:solidFill>
            <a:schemeClr val="bg1"/>
          </a:solidFill>
          <a:ln w="12700" cap="flat">
            <a:solidFill>
              <a:schemeClr val="accent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2000" tIns="36000" rIns="72000" bIns="360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2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Having made considerable progress in recent years, SBU have created the perfect opportunity to deliver a single unified digital, data and technology vision for the people of Swansea Bay by 2036. But - this will only be possible if we act now!</a:t>
            </a:r>
          </a:p>
        </p:txBody>
      </p:sp>
      <p:sp>
        <p:nvSpPr>
          <p:cNvPr id="3" name="Footer Placeholder 3">
            <a:extLst>
              <a:ext uri="{FF2B5EF4-FFF2-40B4-BE49-F238E27FC236}">
                <a16:creationId xmlns:a16="http://schemas.microsoft.com/office/drawing/2014/main" id="{6733880A-68D0-461E-BC39-24E9BA0F0C5C}"/>
              </a:ext>
            </a:extLst>
          </p:cNvPr>
          <p:cNvSpPr>
            <a:spLocks noGrp="1"/>
          </p:cNvSpPr>
          <p:nvPr>
            <p:ph type="ftr" sz="quarter" idx="3"/>
          </p:nvPr>
        </p:nvSpPr>
        <p:spPr>
          <a:xfrm>
            <a:off x="2200041" y="4646887"/>
            <a:ext cx="4743917" cy="378477"/>
          </a:xfrm>
        </p:spPr>
        <p:txBody>
          <a:bodyPr/>
          <a:lstStyle/>
          <a:p>
            <a:r>
              <a:rPr lang="en-GB"/>
              <a:t>Digitally Enabling the One Bay Way</a:t>
            </a:r>
          </a:p>
        </p:txBody>
      </p:sp>
      <p:grpSp>
        <p:nvGrpSpPr>
          <p:cNvPr id="11" name="Group 10">
            <a:extLst>
              <a:ext uri="{FF2B5EF4-FFF2-40B4-BE49-F238E27FC236}">
                <a16:creationId xmlns:a16="http://schemas.microsoft.com/office/drawing/2014/main" id="{06832B2A-5E2F-5345-514D-B23B24497DCB}"/>
              </a:ext>
            </a:extLst>
          </p:cNvPr>
          <p:cNvGrpSpPr/>
          <p:nvPr/>
        </p:nvGrpSpPr>
        <p:grpSpPr>
          <a:xfrm>
            <a:off x="3652" y="-2134"/>
            <a:ext cx="9143998" cy="165595"/>
            <a:chOff x="374266" y="2474302"/>
            <a:chExt cx="13719657" cy="820603"/>
          </a:xfrm>
        </p:grpSpPr>
        <p:sp>
          <p:nvSpPr>
            <p:cNvPr id="5" name="Arrow: Pentagon 4">
              <a:extLst>
                <a:ext uri="{FF2B5EF4-FFF2-40B4-BE49-F238E27FC236}">
                  <a16:creationId xmlns:a16="http://schemas.microsoft.com/office/drawing/2014/main" id="{BFDFD6B0-4173-6E16-9165-CFE3AD5A121E}"/>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6" name="Arrow: Chevron 5">
              <a:extLst>
                <a:ext uri="{FF2B5EF4-FFF2-40B4-BE49-F238E27FC236}">
                  <a16:creationId xmlns:a16="http://schemas.microsoft.com/office/drawing/2014/main" id="{02C2624F-C4BB-7E14-4BF9-3BFE0B278DFD}"/>
                </a:ext>
              </a:extLst>
            </p:cNvPr>
            <p:cNvSpPr/>
            <p:nvPr/>
          </p:nvSpPr>
          <p:spPr>
            <a:xfrm>
              <a:off x="2612999" y="2474302"/>
              <a:ext cx="2697137" cy="820603"/>
            </a:xfrm>
            <a:prstGeom prst="chevron">
              <a:avLst/>
            </a:prstGeom>
            <a:solidFill>
              <a:schemeClr val="accent1"/>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7" name="Arrow: Chevron 6">
              <a:extLst>
                <a:ext uri="{FF2B5EF4-FFF2-40B4-BE49-F238E27FC236}">
                  <a16:creationId xmlns:a16="http://schemas.microsoft.com/office/drawing/2014/main" id="{D3DF62B6-A214-FAE8-86CD-1EA138BFF542}"/>
                </a:ext>
              </a:extLst>
            </p:cNvPr>
            <p:cNvSpPr/>
            <p:nvPr/>
          </p:nvSpPr>
          <p:spPr>
            <a:xfrm>
              <a:off x="4851732"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8" name="Arrow: Chevron 7">
              <a:extLst>
                <a:ext uri="{FF2B5EF4-FFF2-40B4-BE49-F238E27FC236}">
                  <a16:creationId xmlns:a16="http://schemas.microsoft.com/office/drawing/2014/main" id="{0C5A5F80-29CF-1419-ED77-3BE0762E19C6}"/>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9" name="Arrow: Chevron 8">
              <a:extLst>
                <a:ext uri="{FF2B5EF4-FFF2-40B4-BE49-F238E27FC236}">
                  <a16:creationId xmlns:a16="http://schemas.microsoft.com/office/drawing/2014/main" id="{0AB57AFB-A73B-CC77-267E-099D62116D7F}"/>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The Digital Enablers</a:t>
              </a:r>
              <a:endParaRPr lang="en-GB" sz="800" b="0" kern="1200">
                <a:latin typeface="Arial" panose="020B0604020202020204" pitchFamily="34" charset="0"/>
                <a:cs typeface="Arial" panose="020B0604020202020204" pitchFamily="34" charset="0"/>
              </a:endParaRPr>
            </a:p>
          </p:txBody>
        </p:sp>
        <p:sp>
          <p:nvSpPr>
            <p:cNvPr id="10" name="Arrow: Chevron 9">
              <a:extLst>
                <a:ext uri="{FF2B5EF4-FFF2-40B4-BE49-F238E27FC236}">
                  <a16:creationId xmlns:a16="http://schemas.microsoft.com/office/drawing/2014/main" id="{E7DB8B39-29F2-6DB5-42C2-70DE017226E5}"/>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endParaRPr lang="en-GB" sz="800" b="0" kern="120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291276753"/>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486F61-9BD9-E660-0ED4-D32C145F565C}"/>
            </a:ext>
          </a:extLst>
        </p:cNvPr>
        <p:cNvGrpSpPr/>
        <p:nvPr/>
      </p:nvGrpSpPr>
      <p:grpSpPr>
        <a:xfrm>
          <a:off x="0" y="0"/>
          <a:ext cx="0" cy="0"/>
          <a:chOff x="0" y="0"/>
          <a:chExt cx="0" cy="0"/>
        </a:xfrm>
      </p:grpSpPr>
      <p:sp>
        <p:nvSpPr>
          <p:cNvPr id="25" name="Rectangle 24">
            <a:extLst>
              <a:ext uri="{FF2B5EF4-FFF2-40B4-BE49-F238E27FC236}">
                <a16:creationId xmlns:a16="http://schemas.microsoft.com/office/drawing/2014/main" id="{37A12686-AC2A-4425-4F86-5B5E71530450}"/>
              </a:ext>
            </a:extLst>
          </p:cNvPr>
          <p:cNvSpPr/>
          <p:nvPr/>
        </p:nvSpPr>
        <p:spPr>
          <a:xfrm>
            <a:off x="5104800" y="216000"/>
            <a:ext cx="4039196" cy="4240975"/>
          </a:xfrm>
          <a:prstGeom prst="rect">
            <a:avLst/>
          </a:prstGeom>
          <a:solidFill>
            <a:srgbClr val="F4F4F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3" name="Content Placeholder 2">
            <a:extLst>
              <a:ext uri="{FF2B5EF4-FFF2-40B4-BE49-F238E27FC236}">
                <a16:creationId xmlns:a16="http://schemas.microsoft.com/office/drawing/2014/main" id="{FD6F8370-396E-71FD-0F8B-EA97DCBEB654}"/>
              </a:ext>
            </a:extLst>
          </p:cNvPr>
          <p:cNvSpPr>
            <a:spLocks noGrp="1"/>
          </p:cNvSpPr>
          <p:nvPr>
            <p:ph sz="quarter" idx="4294967295"/>
          </p:nvPr>
        </p:nvSpPr>
        <p:spPr>
          <a:xfrm>
            <a:off x="138525" y="506842"/>
            <a:ext cx="5178425" cy="3771900"/>
          </a:xfrm>
          <a:solidFill>
            <a:schemeClr val="bg1"/>
          </a:solidFill>
          <a:ln w="12700">
            <a:solidFill>
              <a:schemeClr val="accent1"/>
            </a:solidFill>
          </a:ln>
        </p:spPr>
        <p:txBody>
          <a:bodyPr vert="horz" lIns="91440" tIns="45720" rIns="91440" bIns="45720" rtlCol="0" anchor="t">
            <a:noAutofit/>
          </a:bodyPr>
          <a:lstStyle/>
          <a:p>
            <a:pPr marL="0" indent="0" rtl="0">
              <a:spcBef>
                <a:spcPts val="800"/>
              </a:spcBef>
              <a:buNone/>
            </a:pPr>
            <a:r>
              <a:rPr lang="en-GB" sz="800">
                <a:latin typeface="Arial" panose="020B0604020202020204" pitchFamily="34" charset="0"/>
              </a:rPr>
              <a:t>The Healthcare Information and Management Systems Society (HIMSS) digital maturity models provide an internationality regarded standard by which to assess digital maturity in healthcare systems between Stage 0 and Stage 7. </a:t>
            </a:r>
          </a:p>
          <a:p>
            <a:pPr marL="0" indent="0" rtl="0">
              <a:spcBef>
                <a:spcPts val="800"/>
              </a:spcBef>
              <a:buNone/>
            </a:pPr>
            <a:r>
              <a:rPr lang="en-GB" sz="800">
                <a:latin typeface="Arial" panose="020B0604020202020204" pitchFamily="34" charset="0"/>
              </a:rPr>
              <a:t>A recent HIMSS </a:t>
            </a:r>
            <a:r>
              <a:rPr lang="en-GB" sz="800" b="1">
                <a:solidFill>
                  <a:schemeClr val="accent1"/>
                </a:solidFill>
                <a:latin typeface="Arial" panose="020B0604020202020204" pitchFamily="34" charset="0"/>
              </a:rPr>
              <a:t>Electronic Medical Record Adoption Model </a:t>
            </a:r>
            <a:r>
              <a:rPr lang="en-GB" sz="800">
                <a:solidFill>
                  <a:schemeClr val="tx1"/>
                </a:solidFill>
                <a:latin typeface="Arial" panose="020B0604020202020204" pitchFamily="34" charset="0"/>
              </a:rPr>
              <a:t>(</a:t>
            </a:r>
            <a:r>
              <a:rPr lang="en-GB" sz="800">
                <a:latin typeface="Arial" panose="020B0604020202020204" pitchFamily="34" charset="0"/>
              </a:rPr>
              <a:t>EMRAM) assessment at Moriston, resulted in SBU receiving a </a:t>
            </a:r>
            <a:r>
              <a:rPr lang="en-GB" sz="800" b="1">
                <a:latin typeface="Arial" panose="020B0604020202020204" pitchFamily="34" charset="0"/>
              </a:rPr>
              <a:t>Stage 1 </a:t>
            </a:r>
            <a:r>
              <a:rPr lang="en-GB" sz="800">
                <a:latin typeface="Arial" panose="020B0604020202020204" pitchFamily="34" charset="0"/>
              </a:rPr>
              <a:t>result, performing favourably in comparison to other Welsh health boards and making strong progress against many of the criteria of the higher stages. However, we are currently </a:t>
            </a:r>
            <a:r>
              <a:rPr lang="en-GB" sz="800" b="1">
                <a:solidFill>
                  <a:schemeClr val="accent1"/>
                </a:solidFill>
                <a:latin typeface="Arial" panose="020B0604020202020204" pitchFamily="34" charset="0"/>
              </a:rPr>
              <a:t>unable to progress </a:t>
            </a:r>
            <a:r>
              <a:rPr lang="en-GB" sz="800">
                <a:latin typeface="Arial" panose="020B0604020202020204" pitchFamily="34" charset="0"/>
              </a:rPr>
              <a:t>beyond Stage 1 without addressing the </a:t>
            </a:r>
            <a:r>
              <a:rPr lang="en-GB" sz="800" b="1">
                <a:solidFill>
                  <a:schemeClr val="accent1"/>
                </a:solidFill>
                <a:latin typeface="Arial" panose="020B0604020202020204" pitchFamily="34" charset="0"/>
              </a:rPr>
              <a:t>mandatory criterion of a CDR </a:t>
            </a:r>
            <a:r>
              <a:rPr lang="en-GB" sz="800">
                <a:latin typeface="Arial" panose="020B0604020202020204" pitchFamily="34" charset="0"/>
              </a:rPr>
              <a:t>in place as a single data repository</a:t>
            </a:r>
            <a:r>
              <a:rPr lang="en-GB" sz="800" b="1">
                <a:latin typeface="Arial" panose="020B0604020202020204" pitchFamily="34" charset="0"/>
              </a:rPr>
              <a:t>. </a:t>
            </a:r>
            <a:r>
              <a:rPr lang="en-GB" sz="800" b="1">
                <a:solidFill>
                  <a:schemeClr val="accent1"/>
                </a:solidFill>
                <a:latin typeface="Arial" panose="020B0604020202020204" pitchFamily="34" charset="0"/>
              </a:rPr>
              <a:t>By simply adding a CDR, it is highly likely that SBU could progress rapidly to Stage 5.</a:t>
            </a:r>
          </a:p>
          <a:p>
            <a:pPr marL="0" indent="0" rtl="0">
              <a:spcBef>
                <a:spcPts val="800"/>
              </a:spcBef>
              <a:buNone/>
            </a:pPr>
            <a:r>
              <a:rPr lang="en-GB" sz="800">
                <a:latin typeface="Arial" panose="020B0604020202020204" pitchFamily="34" charset="0"/>
              </a:rPr>
              <a:t>Having mature digital, data and technology infrastructures in place is the only way to keep pace with modern innovation in healthcare and ensure SBU continue to deliver the best possible outcomes for our population. </a:t>
            </a:r>
          </a:p>
          <a:p>
            <a:pPr marL="0" indent="0" rtl="0">
              <a:spcBef>
                <a:spcPts val="800"/>
              </a:spcBef>
              <a:buNone/>
            </a:pPr>
            <a:r>
              <a:rPr lang="en-GB" sz="800">
                <a:latin typeface="Arial" panose="020B0604020202020204" pitchFamily="34" charset="0"/>
              </a:rPr>
              <a:t>A study of 1700 leaders found digitally mature organisations gain abilities in dynamically and accurately understanding the needs of the population they serve, through an increased quantity of data that can be more intelligently analysed, enabling them to “</a:t>
            </a:r>
            <a:r>
              <a:rPr lang="en-US" sz="800">
                <a:latin typeface="Arial" panose="020B0604020202020204" pitchFamily="34" charset="0"/>
              </a:rPr>
              <a:t>develop new offerings based on evolving customer needs and desires”</a:t>
            </a:r>
            <a:r>
              <a:rPr lang="en-US" sz="800" baseline="30000">
                <a:latin typeface="Arial" panose="020B0604020202020204" pitchFamily="34" charset="0"/>
              </a:rPr>
              <a:t>1</a:t>
            </a:r>
            <a:r>
              <a:rPr lang="en-US" sz="800">
                <a:latin typeface="Arial" panose="020B0604020202020204" pitchFamily="34" charset="0"/>
              </a:rPr>
              <a:t>.</a:t>
            </a:r>
            <a:endParaRPr lang="en-GB" sz="800">
              <a:latin typeface="Arial" panose="020B0604020202020204" pitchFamily="34" charset="0"/>
            </a:endParaRPr>
          </a:p>
          <a:p>
            <a:pPr marL="0" indent="0" rtl="0">
              <a:spcBef>
                <a:spcPts val="800"/>
              </a:spcBef>
              <a:buNone/>
            </a:pPr>
            <a:r>
              <a:rPr lang="en-GB" sz="800">
                <a:latin typeface="Arial" panose="020B0604020202020204" pitchFamily="34" charset="0"/>
              </a:rPr>
              <a:t>Research conducted across 1,000s of healthcare organisations</a:t>
            </a:r>
            <a:r>
              <a:rPr lang="en-GB" sz="800" baseline="30000">
                <a:latin typeface="Arial" panose="020B0604020202020204" pitchFamily="34" charset="0"/>
              </a:rPr>
              <a:t>2</a:t>
            </a:r>
            <a:r>
              <a:rPr lang="en-GB" sz="800">
                <a:latin typeface="Arial" panose="020B0604020202020204" pitchFamily="34" charset="0"/>
              </a:rPr>
              <a:t> showed that those with</a:t>
            </a:r>
            <a:r>
              <a:rPr lang="en-GB" sz="800">
                <a:solidFill>
                  <a:schemeClr val="tx1"/>
                </a:solidFill>
                <a:latin typeface="Arial" panose="020B0604020202020204" pitchFamily="34" charset="0"/>
              </a:rPr>
              <a:t> </a:t>
            </a:r>
            <a:r>
              <a:rPr lang="en-GB" sz="800" b="1">
                <a:solidFill>
                  <a:schemeClr val="accent1"/>
                </a:solidFill>
                <a:latin typeface="Arial" panose="020B0604020202020204" pitchFamily="34" charset="0"/>
              </a:rPr>
              <a:t>advanced HIMSS scores (Stage 6 and Stage 7)</a:t>
            </a:r>
            <a:r>
              <a:rPr lang="en-GB" sz="800">
                <a:solidFill>
                  <a:schemeClr val="tx1"/>
                </a:solidFill>
                <a:latin typeface="Arial" panose="020B0604020202020204" pitchFamily="34" charset="0"/>
              </a:rPr>
              <a:t>:</a:t>
            </a:r>
          </a:p>
          <a:p>
            <a:pPr rtl="0">
              <a:spcBef>
                <a:spcPts val="800"/>
              </a:spcBef>
            </a:pPr>
            <a:r>
              <a:rPr lang="en-GB" sz="800">
                <a:latin typeface="Arial" panose="020B0604020202020204" pitchFamily="34" charset="0"/>
              </a:rPr>
              <a:t>Have</a:t>
            </a:r>
            <a:r>
              <a:rPr lang="en-GB" sz="800">
                <a:solidFill>
                  <a:schemeClr val="tx1"/>
                </a:solidFill>
                <a:latin typeface="Arial" panose="020B0604020202020204" pitchFamily="34" charset="0"/>
              </a:rPr>
              <a:t> </a:t>
            </a:r>
            <a:r>
              <a:rPr lang="en-GB" sz="800" b="1">
                <a:solidFill>
                  <a:schemeClr val="accent1"/>
                </a:solidFill>
                <a:latin typeface="Arial" panose="020B0604020202020204" pitchFamily="34" charset="0"/>
              </a:rPr>
              <a:t>significantly stronger patient experience </a:t>
            </a:r>
            <a:r>
              <a:rPr lang="en-GB" sz="800">
                <a:latin typeface="Arial" panose="020B0604020202020204" pitchFamily="34" charset="0"/>
              </a:rPr>
              <a:t>scores </a:t>
            </a:r>
          </a:p>
          <a:p>
            <a:pPr rtl="0">
              <a:spcBef>
                <a:spcPts val="800"/>
              </a:spcBef>
            </a:pPr>
            <a:r>
              <a:rPr lang="en-GB" sz="800">
                <a:latin typeface="Arial" panose="020B0604020202020204" pitchFamily="34" charset="0"/>
              </a:rPr>
              <a:t>Perform</a:t>
            </a:r>
            <a:r>
              <a:rPr lang="en-GB" sz="800">
                <a:solidFill>
                  <a:schemeClr val="tx1"/>
                </a:solidFill>
                <a:latin typeface="Arial" panose="020B0604020202020204" pitchFamily="34" charset="0"/>
              </a:rPr>
              <a:t> </a:t>
            </a:r>
            <a:r>
              <a:rPr lang="en-GB" sz="800" b="1">
                <a:solidFill>
                  <a:schemeClr val="accent1"/>
                </a:solidFill>
                <a:latin typeface="Arial" panose="020B0604020202020204" pitchFamily="34" charset="0"/>
              </a:rPr>
              <a:t>significantly higher on patient safety </a:t>
            </a:r>
            <a:r>
              <a:rPr lang="en-GB" sz="800">
                <a:latin typeface="Arial" panose="020B0604020202020204" pitchFamily="34" charset="0"/>
              </a:rPr>
              <a:t>- including on surgery safety outcome measures such as collapsed lung, post operative respiratory failure and accidental cuts and tears</a:t>
            </a:r>
          </a:p>
          <a:p>
            <a:pPr rtl="0">
              <a:spcBef>
                <a:spcPts val="800"/>
              </a:spcBef>
            </a:pPr>
            <a:r>
              <a:rPr lang="en-GB" sz="800">
                <a:latin typeface="Arial" panose="020B0604020202020204" pitchFamily="34" charset="0"/>
              </a:rPr>
              <a:t>Have</a:t>
            </a:r>
            <a:r>
              <a:rPr lang="en-GB" sz="800">
                <a:solidFill>
                  <a:schemeClr val="tx1"/>
                </a:solidFill>
                <a:latin typeface="Arial" panose="020B0604020202020204" pitchFamily="34" charset="0"/>
              </a:rPr>
              <a:t> </a:t>
            </a:r>
            <a:r>
              <a:rPr lang="en-GB" sz="800" b="1">
                <a:solidFill>
                  <a:schemeClr val="accent1"/>
                </a:solidFill>
                <a:latin typeface="Arial" panose="020B0604020202020204" pitchFamily="34" charset="0"/>
              </a:rPr>
              <a:t>significantly lower numbers of adverse events </a:t>
            </a:r>
            <a:r>
              <a:rPr lang="en-GB" sz="800">
                <a:latin typeface="Arial" panose="020B0604020202020204" pitchFamily="34" charset="0"/>
              </a:rPr>
              <a:t>– with statistically significant correlations found in measures on retained foreign objects, falls and trauma, and pressure ulcers</a:t>
            </a:r>
          </a:p>
          <a:p>
            <a:pPr rtl="0">
              <a:spcBef>
                <a:spcPts val="800"/>
              </a:spcBef>
            </a:pPr>
            <a:r>
              <a:rPr lang="en-GB" sz="800">
                <a:latin typeface="Arial" panose="020B0604020202020204" pitchFamily="34" charset="0"/>
              </a:rPr>
              <a:t>Hospitals at Stage 7 also had </a:t>
            </a:r>
            <a:r>
              <a:rPr lang="en-GB" sz="800" b="1">
                <a:solidFill>
                  <a:schemeClr val="accent1"/>
                </a:solidFill>
                <a:latin typeface="Arial" panose="020B0604020202020204" pitchFamily="34" charset="0"/>
              </a:rPr>
              <a:t>statistically better operational outcomes</a:t>
            </a:r>
            <a:r>
              <a:rPr lang="en-GB" sz="800">
                <a:solidFill>
                  <a:schemeClr val="tx1"/>
                </a:solidFill>
                <a:latin typeface="Arial" panose="020B0604020202020204" pitchFamily="34" charset="0"/>
              </a:rPr>
              <a:t>, </a:t>
            </a:r>
            <a:r>
              <a:rPr lang="en-GB" sz="800">
                <a:latin typeface="Arial" panose="020B0604020202020204" pitchFamily="34" charset="0"/>
              </a:rPr>
              <a:t>such as bed occupancy rates and shorter patient transfer times, compared to those at Stages 0 – 4</a:t>
            </a:r>
          </a:p>
        </p:txBody>
      </p:sp>
      <p:sp>
        <p:nvSpPr>
          <p:cNvPr id="60" name="Title 1">
            <a:extLst>
              <a:ext uri="{FF2B5EF4-FFF2-40B4-BE49-F238E27FC236}">
                <a16:creationId xmlns:a16="http://schemas.microsoft.com/office/drawing/2014/main" id="{91C81804-9737-030D-7BAE-459D98324873}"/>
              </a:ext>
            </a:extLst>
          </p:cNvPr>
          <p:cNvSpPr txBox="1">
            <a:spLocks/>
          </p:cNvSpPr>
          <p:nvPr/>
        </p:nvSpPr>
        <p:spPr>
          <a:xfrm>
            <a:off x="93600" y="-5786"/>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000">
                <a:solidFill>
                  <a:srgbClr val="1F355E"/>
                </a:solidFill>
                <a:latin typeface="Arial Black" panose="020B0A04020102020204" pitchFamily="34" charset="0"/>
              </a:rPr>
              <a:t>The Importance of Digital Maturity </a:t>
            </a:r>
          </a:p>
        </p:txBody>
      </p:sp>
      <p:sp>
        <p:nvSpPr>
          <p:cNvPr id="7" name="Rectangle 6">
            <a:extLst>
              <a:ext uri="{FF2B5EF4-FFF2-40B4-BE49-F238E27FC236}">
                <a16:creationId xmlns:a16="http://schemas.microsoft.com/office/drawing/2014/main" id="{20EFB13C-EE01-A3FA-3FFA-C8AE7333A2D5}"/>
              </a:ext>
            </a:extLst>
          </p:cNvPr>
          <p:cNvSpPr/>
          <p:nvPr/>
        </p:nvSpPr>
        <p:spPr>
          <a:xfrm>
            <a:off x="5464800" y="210037"/>
            <a:ext cx="3536324" cy="30266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1100639" hangingPunct="0"/>
            <a:r>
              <a:rPr lang="en-GB" sz="1200">
                <a:solidFill>
                  <a:srgbClr val="1F355E"/>
                </a:solidFill>
                <a:latin typeface="Arial Black" panose="020B0A04020102020204" pitchFamily="34" charset="0"/>
                <a:sym typeface="Helvetica Neue Medium"/>
              </a:rPr>
              <a:t>KEY DECISIONS</a:t>
            </a:r>
          </a:p>
        </p:txBody>
      </p:sp>
      <p:sp>
        <p:nvSpPr>
          <p:cNvPr id="5" name="TextBox 4">
            <a:extLst>
              <a:ext uri="{FF2B5EF4-FFF2-40B4-BE49-F238E27FC236}">
                <a16:creationId xmlns:a16="http://schemas.microsoft.com/office/drawing/2014/main" id="{6AC5FC92-5996-E3EF-5C2A-706B2F324C74}"/>
              </a:ext>
            </a:extLst>
          </p:cNvPr>
          <p:cNvSpPr txBox="1"/>
          <p:nvPr/>
        </p:nvSpPr>
        <p:spPr>
          <a:xfrm>
            <a:off x="5464799" y="4808502"/>
            <a:ext cx="3741539" cy="37959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GB" sz="600" b="0" i="0" u="none" strike="noStrike" cap="none" spc="0" normalizeH="0" baseline="30000">
                <a:ln>
                  <a:noFill/>
                </a:ln>
                <a:solidFill>
                  <a:srgbClr val="1F355E"/>
                </a:solidFill>
                <a:effectLst/>
                <a:uFillTx/>
                <a:latin typeface="Arial" panose="020B0604020202020204" pitchFamily="34" charset="0"/>
                <a:cs typeface="Arial" panose="020B0604020202020204" pitchFamily="34" charset="0"/>
                <a:sym typeface="Helvetica Neue"/>
              </a:rPr>
              <a:t>1 </a:t>
            </a:r>
            <a:r>
              <a:rPr kumimoji="0" lang="en-GB" sz="6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https://hbswk.hbs.edu/item/leading-in-the-digital-era-where-can-digital-transformation-take-you</a:t>
            </a:r>
          </a:p>
          <a:p>
            <a:pPr marL="0" marR="0" indent="0" algn="l" defTabSz="825500" rtl="0" fontAlgn="auto" latinLnBrk="0" hangingPunct="0">
              <a:lnSpc>
                <a:spcPct val="100000"/>
              </a:lnSpc>
              <a:spcBef>
                <a:spcPts val="0"/>
              </a:spcBef>
              <a:spcAft>
                <a:spcPts val="0"/>
              </a:spcAft>
              <a:buClrTx/>
              <a:buSzTx/>
              <a:buFontTx/>
              <a:buNone/>
              <a:tabLst/>
            </a:pPr>
            <a:r>
              <a:rPr kumimoji="0" lang="en-GB" sz="600" b="0" i="0" u="none" strike="noStrike" cap="none" spc="0" normalizeH="0" baseline="30000">
                <a:ln>
                  <a:noFill/>
                </a:ln>
                <a:solidFill>
                  <a:srgbClr val="1F355E"/>
                </a:solidFill>
                <a:effectLst/>
                <a:uFillTx/>
                <a:latin typeface="Arial" panose="020B0604020202020204" pitchFamily="34" charset="0"/>
                <a:cs typeface="Arial" panose="020B0604020202020204" pitchFamily="34" charset="0"/>
                <a:sym typeface="Helvetica Neue"/>
              </a:rPr>
              <a:t>2</a:t>
            </a:r>
            <a:r>
              <a:rPr kumimoji="0" lang="en-GB" sz="6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 https://www.digitalhealth.net/2023/04/himss-study-suggests-digitally-mature-hospitals-perform-better-on-safety/</a:t>
            </a:r>
          </a:p>
        </p:txBody>
      </p:sp>
      <p:sp>
        <p:nvSpPr>
          <p:cNvPr id="6" name="Rectangle 5">
            <a:extLst>
              <a:ext uri="{FF2B5EF4-FFF2-40B4-BE49-F238E27FC236}">
                <a16:creationId xmlns:a16="http://schemas.microsoft.com/office/drawing/2014/main" id="{9B3A9759-8166-868E-FC76-9CC2BB17614C}"/>
              </a:ext>
            </a:extLst>
          </p:cNvPr>
          <p:cNvSpPr/>
          <p:nvPr/>
        </p:nvSpPr>
        <p:spPr>
          <a:xfrm>
            <a:off x="5464800" y="506842"/>
            <a:ext cx="1189439" cy="513328"/>
          </a:xfrm>
          <a:prstGeom prst="rect">
            <a:avLst/>
          </a:prstGeom>
          <a:solidFill>
            <a:schemeClr val="accent1">
              <a:lumMod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200" i="0" u="none" strike="noStrike" cap="none" spc="0" normalizeH="0" baseline="0">
                <a:ln>
                  <a:noFill/>
                </a:ln>
                <a:solidFill>
                  <a:schemeClr val="bg1"/>
                </a:solidFill>
                <a:effectLst/>
                <a:uFillTx/>
                <a:latin typeface="+mn-lt"/>
                <a:ea typeface="+mn-ea"/>
                <a:cs typeface="+mn-cs"/>
                <a:sym typeface="Helvetica Neue Medium"/>
              </a:rPr>
              <a:t>ALIGN</a:t>
            </a:r>
          </a:p>
        </p:txBody>
      </p:sp>
      <p:sp>
        <p:nvSpPr>
          <p:cNvPr id="8" name="Rectangle 7">
            <a:extLst>
              <a:ext uri="{FF2B5EF4-FFF2-40B4-BE49-F238E27FC236}">
                <a16:creationId xmlns:a16="http://schemas.microsoft.com/office/drawing/2014/main" id="{8244B10C-CAB0-1A58-7C93-7418CE9B1B03}"/>
              </a:ext>
            </a:extLst>
          </p:cNvPr>
          <p:cNvSpPr/>
          <p:nvPr/>
        </p:nvSpPr>
        <p:spPr>
          <a:xfrm>
            <a:off x="5464800" y="1148920"/>
            <a:ext cx="1189439" cy="513328"/>
          </a:xfrm>
          <a:prstGeom prst="rect">
            <a:avLst/>
          </a:prstGeom>
          <a:solidFill>
            <a:schemeClr val="accent1">
              <a:lumMod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1200">
                <a:solidFill>
                  <a:schemeClr val="bg1"/>
                </a:solidFill>
                <a:latin typeface="+mn-lt"/>
                <a:ea typeface="+mn-ea"/>
                <a:cs typeface="+mn-cs"/>
                <a:sym typeface="Helvetica Neue Medium"/>
              </a:rPr>
              <a:t>RATIONALISE</a:t>
            </a:r>
            <a:endParaRPr kumimoji="0" lang="en-GB" sz="1200" i="0" u="none" strike="noStrike" cap="none" spc="0" normalizeH="0" baseline="0">
              <a:ln>
                <a:noFill/>
              </a:ln>
              <a:solidFill>
                <a:schemeClr val="bg1"/>
              </a:solidFill>
              <a:effectLst/>
              <a:uFillTx/>
              <a:latin typeface="+mn-lt"/>
              <a:ea typeface="+mn-ea"/>
              <a:cs typeface="+mn-cs"/>
              <a:sym typeface="Helvetica Neue Medium"/>
            </a:endParaRPr>
          </a:p>
        </p:txBody>
      </p:sp>
      <p:sp>
        <p:nvSpPr>
          <p:cNvPr id="9" name="Rectangle 8">
            <a:extLst>
              <a:ext uri="{FF2B5EF4-FFF2-40B4-BE49-F238E27FC236}">
                <a16:creationId xmlns:a16="http://schemas.microsoft.com/office/drawing/2014/main" id="{381AC244-706E-1338-D5F3-9508F0B66C0C}"/>
              </a:ext>
            </a:extLst>
          </p:cNvPr>
          <p:cNvSpPr/>
          <p:nvPr/>
        </p:nvSpPr>
        <p:spPr>
          <a:xfrm>
            <a:off x="5464800" y="1790998"/>
            <a:ext cx="1189439" cy="513328"/>
          </a:xfrm>
          <a:prstGeom prst="rect">
            <a:avLst/>
          </a:prstGeom>
          <a:solidFill>
            <a:schemeClr val="accent1">
              <a:lumMod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1200">
                <a:solidFill>
                  <a:schemeClr val="bg1"/>
                </a:solidFill>
                <a:latin typeface="+mn-lt"/>
                <a:ea typeface="+mn-ea"/>
                <a:cs typeface="+mn-cs"/>
                <a:sym typeface="Helvetica Neue Medium"/>
              </a:rPr>
              <a:t>STRUCTURE</a:t>
            </a:r>
            <a:endParaRPr kumimoji="0" lang="en-GB" sz="1200" i="0" u="none" strike="noStrike" cap="none" spc="0" normalizeH="0" baseline="0">
              <a:ln>
                <a:noFill/>
              </a:ln>
              <a:solidFill>
                <a:schemeClr val="bg1"/>
              </a:solidFill>
              <a:effectLst/>
              <a:uFillTx/>
              <a:latin typeface="+mn-lt"/>
              <a:ea typeface="+mn-ea"/>
              <a:cs typeface="+mn-cs"/>
              <a:sym typeface="Helvetica Neue Medium"/>
            </a:endParaRPr>
          </a:p>
        </p:txBody>
      </p:sp>
      <p:sp>
        <p:nvSpPr>
          <p:cNvPr id="10" name="Rectangle 9">
            <a:extLst>
              <a:ext uri="{FF2B5EF4-FFF2-40B4-BE49-F238E27FC236}">
                <a16:creationId xmlns:a16="http://schemas.microsoft.com/office/drawing/2014/main" id="{84858B25-2ADB-E505-5202-EBABE363C081}"/>
              </a:ext>
            </a:extLst>
          </p:cNvPr>
          <p:cNvSpPr/>
          <p:nvPr/>
        </p:nvSpPr>
        <p:spPr>
          <a:xfrm>
            <a:off x="5464800" y="2433076"/>
            <a:ext cx="1189439" cy="513328"/>
          </a:xfrm>
          <a:prstGeom prst="rect">
            <a:avLst/>
          </a:prstGeom>
          <a:solidFill>
            <a:schemeClr val="accent1">
              <a:lumMod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1200">
                <a:solidFill>
                  <a:schemeClr val="bg1"/>
                </a:solidFill>
                <a:latin typeface="+mn-lt"/>
                <a:ea typeface="+mn-ea"/>
                <a:cs typeface="+mn-cs"/>
                <a:sym typeface="Helvetica Neue Medium"/>
              </a:rPr>
              <a:t>COMMIT</a:t>
            </a:r>
            <a:endParaRPr kumimoji="0" lang="en-GB" sz="1200" i="0" u="none" strike="noStrike" cap="none" spc="0" normalizeH="0" baseline="0">
              <a:ln>
                <a:noFill/>
              </a:ln>
              <a:solidFill>
                <a:schemeClr val="bg1"/>
              </a:solidFill>
              <a:effectLst/>
              <a:uFillTx/>
              <a:latin typeface="+mn-lt"/>
              <a:ea typeface="+mn-ea"/>
              <a:cs typeface="+mn-cs"/>
              <a:sym typeface="Helvetica Neue Medium"/>
            </a:endParaRPr>
          </a:p>
        </p:txBody>
      </p:sp>
      <p:sp>
        <p:nvSpPr>
          <p:cNvPr id="11" name="Rectangle 10">
            <a:extLst>
              <a:ext uri="{FF2B5EF4-FFF2-40B4-BE49-F238E27FC236}">
                <a16:creationId xmlns:a16="http://schemas.microsoft.com/office/drawing/2014/main" id="{AED69B49-E0B5-D9D7-1AFF-A81DAD0A2265}"/>
              </a:ext>
            </a:extLst>
          </p:cNvPr>
          <p:cNvSpPr/>
          <p:nvPr/>
        </p:nvSpPr>
        <p:spPr>
          <a:xfrm>
            <a:off x="5464800" y="3717232"/>
            <a:ext cx="1189439" cy="513328"/>
          </a:xfrm>
          <a:prstGeom prst="rect">
            <a:avLst/>
          </a:prstGeom>
          <a:solidFill>
            <a:schemeClr val="accent1">
              <a:lumMod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200" i="0" u="none" strike="noStrike" cap="none" spc="0" normalizeH="0" baseline="0">
                <a:ln>
                  <a:noFill/>
                </a:ln>
                <a:solidFill>
                  <a:schemeClr val="bg1"/>
                </a:solidFill>
                <a:effectLst/>
                <a:uFillTx/>
                <a:latin typeface="+mn-lt"/>
                <a:ea typeface="+mn-ea"/>
                <a:cs typeface="+mn-cs"/>
                <a:sym typeface="Helvetica Neue Medium"/>
              </a:rPr>
              <a:t>INVEST</a:t>
            </a:r>
          </a:p>
        </p:txBody>
      </p:sp>
      <p:sp>
        <p:nvSpPr>
          <p:cNvPr id="12" name="Rectangle 11">
            <a:extLst>
              <a:ext uri="{FF2B5EF4-FFF2-40B4-BE49-F238E27FC236}">
                <a16:creationId xmlns:a16="http://schemas.microsoft.com/office/drawing/2014/main" id="{16E4E910-FCDB-01BB-2000-D43A48A64116}"/>
              </a:ext>
            </a:extLst>
          </p:cNvPr>
          <p:cNvSpPr/>
          <p:nvPr/>
        </p:nvSpPr>
        <p:spPr>
          <a:xfrm>
            <a:off x="5464800" y="4359309"/>
            <a:ext cx="1189439" cy="513328"/>
          </a:xfrm>
          <a:prstGeom prst="rect">
            <a:avLst/>
          </a:prstGeom>
          <a:solidFill>
            <a:schemeClr val="accent1">
              <a:lumMod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200" i="0" u="none" strike="noStrike" cap="none" spc="0" normalizeH="0" baseline="0">
                <a:ln>
                  <a:noFill/>
                </a:ln>
                <a:solidFill>
                  <a:schemeClr val="bg1"/>
                </a:solidFill>
                <a:effectLst/>
                <a:uFillTx/>
                <a:latin typeface="+mn-lt"/>
                <a:ea typeface="+mn-ea"/>
                <a:cs typeface="+mn-cs"/>
                <a:sym typeface="Helvetica Neue Medium"/>
              </a:rPr>
              <a:t>DELIVER</a:t>
            </a:r>
          </a:p>
        </p:txBody>
      </p:sp>
      <p:sp>
        <p:nvSpPr>
          <p:cNvPr id="13" name="Oval 12">
            <a:extLst>
              <a:ext uri="{FF2B5EF4-FFF2-40B4-BE49-F238E27FC236}">
                <a16:creationId xmlns:a16="http://schemas.microsoft.com/office/drawing/2014/main" id="{167EC36B-680B-DBF8-3835-E82599E831DA}"/>
              </a:ext>
            </a:extLst>
          </p:cNvPr>
          <p:cNvSpPr/>
          <p:nvPr/>
        </p:nvSpPr>
        <p:spPr>
          <a:xfrm>
            <a:off x="5874892" y="265035"/>
            <a:ext cx="350334" cy="350334"/>
          </a:xfrm>
          <a:prstGeom prst="ellipse">
            <a:avLst/>
          </a:prstGeom>
          <a:solidFill>
            <a:srgbClr val="F4F4F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00" i="0" u="none" strike="noStrike" cap="none" spc="0" normalizeH="0" baseline="0">
                <a:ln>
                  <a:noFill/>
                </a:ln>
                <a:solidFill>
                  <a:schemeClr val="tx1"/>
                </a:solidFill>
                <a:effectLst/>
                <a:uFillTx/>
                <a:latin typeface="+mn-lt"/>
                <a:ea typeface="+mn-ea"/>
                <a:cs typeface="+mn-cs"/>
                <a:sym typeface="Helvetica Neue Medium"/>
              </a:rPr>
              <a:t>1</a:t>
            </a:r>
          </a:p>
        </p:txBody>
      </p:sp>
      <p:sp>
        <p:nvSpPr>
          <p:cNvPr id="14" name="Oval 13">
            <a:extLst>
              <a:ext uri="{FF2B5EF4-FFF2-40B4-BE49-F238E27FC236}">
                <a16:creationId xmlns:a16="http://schemas.microsoft.com/office/drawing/2014/main" id="{6D74BA80-E947-90C5-96C2-8FCE38A02F4A}"/>
              </a:ext>
            </a:extLst>
          </p:cNvPr>
          <p:cNvSpPr/>
          <p:nvPr/>
        </p:nvSpPr>
        <p:spPr>
          <a:xfrm>
            <a:off x="5874892" y="907113"/>
            <a:ext cx="350334" cy="350334"/>
          </a:xfrm>
          <a:prstGeom prst="ellipse">
            <a:avLst/>
          </a:prstGeom>
          <a:solidFill>
            <a:srgbClr val="F4F4F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1000">
                <a:solidFill>
                  <a:schemeClr val="tx1"/>
                </a:solidFill>
                <a:latin typeface="+mn-lt"/>
                <a:ea typeface="+mn-ea"/>
                <a:cs typeface="+mn-cs"/>
                <a:sym typeface="Helvetica Neue Medium"/>
              </a:rPr>
              <a:t>2</a:t>
            </a:r>
            <a:endParaRPr kumimoji="0" lang="en-GB" sz="1000" i="0" u="none" strike="noStrike" cap="none" spc="0" normalizeH="0" baseline="0">
              <a:ln>
                <a:noFill/>
              </a:ln>
              <a:solidFill>
                <a:schemeClr val="tx1"/>
              </a:solidFill>
              <a:effectLst/>
              <a:uFillTx/>
              <a:latin typeface="+mn-lt"/>
              <a:ea typeface="+mn-ea"/>
              <a:cs typeface="+mn-cs"/>
              <a:sym typeface="Helvetica Neue Medium"/>
            </a:endParaRPr>
          </a:p>
        </p:txBody>
      </p:sp>
      <p:sp>
        <p:nvSpPr>
          <p:cNvPr id="15" name="Oval 14">
            <a:extLst>
              <a:ext uri="{FF2B5EF4-FFF2-40B4-BE49-F238E27FC236}">
                <a16:creationId xmlns:a16="http://schemas.microsoft.com/office/drawing/2014/main" id="{A935EA73-7CB6-3919-3EC3-D7ED662C0B0A}"/>
              </a:ext>
            </a:extLst>
          </p:cNvPr>
          <p:cNvSpPr/>
          <p:nvPr/>
        </p:nvSpPr>
        <p:spPr>
          <a:xfrm>
            <a:off x="5874892" y="1549191"/>
            <a:ext cx="350334" cy="350334"/>
          </a:xfrm>
          <a:prstGeom prst="ellipse">
            <a:avLst/>
          </a:prstGeom>
          <a:solidFill>
            <a:srgbClr val="F4F4F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1000">
                <a:solidFill>
                  <a:schemeClr val="tx1"/>
                </a:solidFill>
                <a:latin typeface="+mn-lt"/>
                <a:ea typeface="+mn-ea"/>
                <a:cs typeface="+mn-cs"/>
                <a:sym typeface="Helvetica Neue Medium"/>
              </a:rPr>
              <a:t>3</a:t>
            </a:r>
            <a:endParaRPr kumimoji="0" lang="en-GB" sz="1000" i="0" u="none" strike="noStrike" cap="none" spc="0" normalizeH="0" baseline="0">
              <a:ln>
                <a:noFill/>
              </a:ln>
              <a:solidFill>
                <a:schemeClr val="tx1"/>
              </a:solidFill>
              <a:effectLst/>
              <a:uFillTx/>
              <a:latin typeface="+mn-lt"/>
              <a:ea typeface="+mn-ea"/>
              <a:cs typeface="+mn-cs"/>
              <a:sym typeface="Helvetica Neue Medium"/>
            </a:endParaRPr>
          </a:p>
        </p:txBody>
      </p:sp>
      <p:sp>
        <p:nvSpPr>
          <p:cNvPr id="16" name="Oval 15">
            <a:extLst>
              <a:ext uri="{FF2B5EF4-FFF2-40B4-BE49-F238E27FC236}">
                <a16:creationId xmlns:a16="http://schemas.microsoft.com/office/drawing/2014/main" id="{C07E5804-E5F9-6658-989C-1FE24319DC77}"/>
              </a:ext>
            </a:extLst>
          </p:cNvPr>
          <p:cNvSpPr/>
          <p:nvPr/>
        </p:nvSpPr>
        <p:spPr>
          <a:xfrm>
            <a:off x="5874892" y="2191269"/>
            <a:ext cx="350334" cy="350334"/>
          </a:xfrm>
          <a:prstGeom prst="ellipse">
            <a:avLst/>
          </a:prstGeom>
          <a:solidFill>
            <a:srgbClr val="F4F4F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1000">
                <a:solidFill>
                  <a:schemeClr val="tx1"/>
                </a:solidFill>
                <a:latin typeface="+mn-lt"/>
                <a:ea typeface="+mn-ea"/>
                <a:cs typeface="+mn-cs"/>
                <a:sym typeface="Helvetica Neue Medium"/>
              </a:rPr>
              <a:t>4</a:t>
            </a:r>
            <a:endParaRPr kumimoji="0" lang="en-GB" sz="1000" i="0" u="none" strike="noStrike" cap="none" spc="0" normalizeH="0" baseline="0">
              <a:ln>
                <a:noFill/>
              </a:ln>
              <a:solidFill>
                <a:schemeClr val="tx1"/>
              </a:solidFill>
              <a:effectLst/>
              <a:uFillTx/>
              <a:latin typeface="+mn-lt"/>
              <a:ea typeface="+mn-ea"/>
              <a:cs typeface="+mn-cs"/>
              <a:sym typeface="Helvetica Neue Medium"/>
            </a:endParaRPr>
          </a:p>
        </p:txBody>
      </p:sp>
      <p:sp>
        <p:nvSpPr>
          <p:cNvPr id="17" name="Oval 16">
            <a:extLst>
              <a:ext uri="{FF2B5EF4-FFF2-40B4-BE49-F238E27FC236}">
                <a16:creationId xmlns:a16="http://schemas.microsoft.com/office/drawing/2014/main" id="{DAB2D1BE-8B55-C7F7-259C-AD4F27D31053}"/>
              </a:ext>
            </a:extLst>
          </p:cNvPr>
          <p:cNvSpPr/>
          <p:nvPr/>
        </p:nvSpPr>
        <p:spPr>
          <a:xfrm>
            <a:off x="5874892" y="3475425"/>
            <a:ext cx="350334" cy="350334"/>
          </a:xfrm>
          <a:prstGeom prst="ellipse">
            <a:avLst/>
          </a:prstGeom>
          <a:solidFill>
            <a:srgbClr val="F4F4F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00" i="0" u="none" strike="noStrike" cap="none" spc="0" normalizeH="0" baseline="0">
                <a:ln>
                  <a:noFill/>
                </a:ln>
                <a:solidFill>
                  <a:schemeClr val="tx1"/>
                </a:solidFill>
                <a:effectLst/>
                <a:uFillTx/>
                <a:latin typeface="+mn-lt"/>
                <a:ea typeface="+mn-ea"/>
                <a:cs typeface="+mn-cs"/>
                <a:sym typeface="Helvetica Neue Medium"/>
              </a:rPr>
              <a:t>6</a:t>
            </a:r>
          </a:p>
        </p:txBody>
      </p:sp>
      <p:sp>
        <p:nvSpPr>
          <p:cNvPr id="18" name="Oval 17">
            <a:extLst>
              <a:ext uri="{FF2B5EF4-FFF2-40B4-BE49-F238E27FC236}">
                <a16:creationId xmlns:a16="http://schemas.microsoft.com/office/drawing/2014/main" id="{71ED9299-DA1A-325D-4F9D-84681859338F}"/>
              </a:ext>
            </a:extLst>
          </p:cNvPr>
          <p:cNvSpPr/>
          <p:nvPr/>
        </p:nvSpPr>
        <p:spPr>
          <a:xfrm>
            <a:off x="5874892" y="4117502"/>
            <a:ext cx="350334" cy="350334"/>
          </a:xfrm>
          <a:prstGeom prst="ellipse">
            <a:avLst/>
          </a:prstGeom>
          <a:solidFill>
            <a:srgbClr val="F4F4F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00" i="0" u="none" strike="noStrike" cap="none" spc="0" normalizeH="0" baseline="0">
                <a:ln>
                  <a:noFill/>
                </a:ln>
                <a:solidFill>
                  <a:schemeClr val="tx1"/>
                </a:solidFill>
                <a:effectLst/>
                <a:uFillTx/>
                <a:latin typeface="+mn-lt"/>
                <a:ea typeface="+mn-ea"/>
                <a:cs typeface="+mn-cs"/>
                <a:sym typeface="Helvetica Neue Medium"/>
              </a:rPr>
              <a:t>7</a:t>
            </a:r>
          </a:p>
        </p:txBody>
      </p:sp>
      <p:sp>
        <p:nvSpPr>
          <p:cNvPr id="19" name="TextBox 18">
            <a:extLst>
              <a:ext uri="{FF2B5EF4-FFF2-40B4-BE49-F238E27FC236}">
                <a16:creationId xmlns:a16="http://schemas.microsoft.com/office/drawing/2014/main" id="{CE255EC9-A0B6-D21A-0824-23BEC1C76CEF}"/>
              </a:ext>
            </a:extLst>
          </p:cNvPr>
          <p:cNvSpPr txBox="1"/>
          <p:nvPr/>
        </p:nvSpPr>
        <p:spPr>
          <a:xfrm>
            <a:off x="6635671" y="450267"/>
            <a:ext cx="2365453" cy="59503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This strategy requires energy &amp; commitment from all SBU teams at all levels led from the top by our CEO and our executive team </a:t>
            </a:r>
            <a:br>
              <a:rPr kumimoji="0" lang="en-GB" sz="8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br>
            <a:r>
              <a:rPr kumimoji="0" lang="en-GB" sz="80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1) Is the whole organisation signed-up? </a:t>
            </a:r>
          </a:p>
        </p:txBody>
      </p:sp>
      <p:sp>
        <p:nvSpPr>
          <p:cNvPr id="20" name="TextBox 19">
            <a:extLst>
              <a:ext uri="{FF2B5EF4-FFF2-40B4-BE49-F238E27FC236}">
                <a16:creationId xmlns:a16="http://schemas.microsoft.com/office/drawing/2014/main" id="{E2709BB0-04F4-4D58-880D-2CD9B09CD8E2}"/>
              </a:ext>
            </a:extLst>
          </p:cNvPr>
          <p:cNvSpPr txBox="1"/>
          <p:nvPr/>
        </p:nvSpPr>
        <p:spPr>
          <a:xfrm>
            <a:off x="6635671" y="1092533"/>
            <a:ext cx="2365453" cy="59503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b="0">
                <a:solidFill>
                  <a:srgbClr val="1F355E"/>
                </a:solidFill>
                <a:latin typeface="Arial" panose="020B0604020202020204" pitchFamily="34" charset="0"/>
                <a:cs typeface="Arial" panose="020B0604020202020204" pitchFamily="34" charset="0"/>
              </a:rPr>
              <a:t>Focussing on our digital vision means prioritising work that progresses the vision - some</a:t>
            </a:r>
            <a:r>
              <a:rPr kumimoji="0" lang="en-GB" sz="8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 digital projects will have to stop and others won’t start</a:t>
            </a:r>
            <a:br>
              <a:rPr kumimoji="0" lang="en-GB" sz="8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br>
            <a:r>
              <a:rPr lang="en-GB" sz="800">
                <a:solidFill>
                  <a:srgbClr val="1F355E"/>
                </a:solidFill>
                <a:latin typeface="Arial" panose="020B0604020202020204" pitchFamily="34" charset="0"/>
                <a:cs typeface="Arial" panose="020B0604020202020204" pitchFamily="34" charset="0"/>
              </a:rPr>
              <a:t>2</a:t>
            </a:r>
            <a:r>
              <a:rPr kumimoji="0" lang="en-GB" sz="80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 Are we prepared to start saying ‘No’? </a:t>
            </a:r>
          </a:p>
        </p:txBody>
      </p:sp>
      <p:sp>
        <p:nvSpPr>
          <p:cNvPr id="21" name="TextBox 20">
            <a:extLst>
              <a:ext uri="{FF2B5EF4-FFF2-40B4-BE49-F238E27FC236}">
                <a16:creationId xmlns:a16="http://schemas.microsoft.com/office/drawing/2014/main" id="{6DB1D36E-15DA-8B49-9E1D-DF70BC2CBC18}"/>
              </a:ext>
            </a:extLst>
          </p:cNvPr>
          <p:cNvSpPr txBox="1"/>
          <p:nvPr/>
        </p:nvSpPr>
        <p:spPr>
          <a:xfrm>
            <a:off x="6635672" y="1741999"/>
            <a:ext cx="2377134" cy="59503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b="0">
                <a:solidFill>
                  <a:srgbClr val="1F355E"/>
                </a:solidFill>
                <a:latin typeface="Arial" panose="020B0604020202020204" pitchFamily="34" charset="0"/>
                <a:cs typeface="Arial" panose="020B0604020202020204" pitchFamily="34" charset="0"/>
              </a:rPr>
              <a:t>Delivering this strategy requires an optimal delivery vehicle making use of the right staff with the right skills in the right programme structure</a:t>
            </a:r>
            <a:br>
              <a:rPr lang="en-GB" sz="800" b="0">
                <a:solidFill>
                  <a:srgbClr val="1F355E"/>
                </a:solidFill>
                <a:latin typeface="Arial" panose="020B0604020202020204" pitchFamily="34" charset="0"/>
                <a:cs typeface="Arial" panose="020B0604020202020204" pitchFamily="34" charset="0"/>
              </a:rPr>
            </a:br>
            <a:r>
              <a:rPr lang="en-GB" sz="800">
                <a:solidFill>
                  <a:srgbClr val="1F355E"/>
                </a:solidFill>
                <a:latin typeface="Arial" panose="020B0604020202020204" pitchFamily="34" charset="0"/>
                <a:cs typeface="Arial" panose="020B0604020202020204" pitchFamily="34" charset="0"/>
              </a:rPr>
              <a:t>3) Are we willing to change how we work?</a:t>
            </a:r>
            <a:endParaRPr kumimoji="0" lang="en-GB" sz="80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22" name="TextBox 21">
            <a:extLst>
              <a:ext uri="{FF2B5EF4-FFF2-40B4-BE49-F238E27FC236}">
                <a16:creationId xmlns:a16="http://schemas.microsoft.com/office/drawing/2014/main" id="{CA5E714A-FD5C-3AFB-F5AA-6597CD301F0F}"/>
              </a:ext>
            </a:extLst>
          </p:cNvPr>
          <p:cNvSpPr txBox="1"/>
          <p:nvPr/>
        </p:nvSpPr>
        <p:spPr>
          <a:xfrm>
            <a:off x="6635671" y="2307977"/>
            <a:ext cx="2365454" cy="7181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b="0">
                <a:solidFill>
                  <a:srgbClr val="1F355E"/>
                </a:solidFill>
                <a:latin typeface="Arial" panose="020B0604020202020204" pitchFamily="34" charset="0"/>
                <a:cs typeface="Arial" panose="020B0604020202020204" pitchFamily="34" charset="0"/>
              </a:rPr>
              <a:t>To maximise the impact of digital solutions, all users – clinicians, patients and operational staff – must be ready to embrace digital</a:t>
            </a:r>
          </a:p>
          <a:p>
            <a:pPr marL="0" marR="0" indent="0" algn="l" defTabSz="825500" rtl="0" fontAlgn="auto" latinLnBrk="0" hangingPunct="0">
              <a:lnSpc>
                <a:spcPct val="100000"/>
              </a:lnSpc>
              <a:spcBef>
                <a:spcPts val="0"/>
              </a:spcBef>
              <a:spcAft>
                <a:spcPts val="0"/>
              </a:spcAft>
              <a:buClrTx/>
              <a:buSzTx/>
              <a:buFontTx/>
              <a:buNone/>
              <a:tabLst/>
            </a:pPr>
            <a:r>
              <a:rPr lang="en-GB" sz="800">
                <a:solidFill>
                  <a:srgbClr val="1F355E"/>
                </a:solidFill>
                <a:latin typeface="Arial" panose="020B0604020202020204" pitchFamily="34" charset="0"/>
                <a:cs typeface="Arial" panose="020B0604020202020204" pitchFamily="34" charset="0"/>
              </a:rPr>
              <a:t>4) Are end-users committed to changing their processes to make the most of digitals?</a:t>
            </a:r>
            <a:endParaRPr kumimoji="0" lang="en-GB" sz="80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23" name="TextBox 22">
            <a:extLst>
              <a:ext uri="{FF2B5EF4-FFF2-40B4-BE49-F238E27FC236}">
                <a16:creationId xmlns:a16="http://schemas.microsoft.com/office/drawing/2014/main" id="{3C20FC5E-215C-39C0-1708-05E4D35303BA}"/>
              </a:ext>
            </a:extLst>
          </p:cNvPr>
          <p:cNvSpPr txBox="1"/>
          <p:nvPr/>
        </p:nvSpPr>
        <p:spPr>
          <a:xfrm>
            <a:off x="6635670" y="3733993"/>
            <a:ext cx="2377134" cy="59503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b="0">
                <a:solidFill>
                  <a:srgbClr val="1F355E"/>
                </a:solidFill>
                <a:latin typeface="Arial" panose="020B0604020202020204" pitchFamily="34" charset="0"/>
                <a:cs typeface="Arial" panose="020B0604020202020204" pitchFamily="34" charset="0"/>
              </a:rPr>
              <a:t>Realising the benefits on the left requires significantly increasing our digital spend </a:t>
            </a:r>
            <a:br>
              <a:rPr lang="en-GB" sz="800" b="0">
                <a:solidFill>
                  <a:srgbClr val="1F355E"/>
                </a:solidFill>
                <a:latin typeface="Arial" panose="020B0604020202020204" pitchFamily="34" charset="0"/>
                <a:cs typeface="Arial" panose="020B0604020202020204" pitchFamily="34" charset="0"/>
              </a:rPr>
            </a:br>
            <a:r>
              <a:rPr lang="en-GB" sz="800">
                <a:solidFill>
                  <a:srgbClr val="1F355E"/>
                </a:solidFill>
                <a:latin typeface="Arial" panose="020B0604020202020204" pitchFamily="34" charset="0"/>
                <a:cs typeface="Arial" panose="020B0604020202020204" pitchFamily="34" charset="0"/>
              </a:rPr>
              <a:t>5) Can we prioritise investment in digital to achieve our vision?</a:t>
            </a:r>
            <a:endParaRPr kumimoji="0" lang="en-GB" sz="80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24" name="TextBox 23">
            <a:extLst>
              <a:ext uri="{FF2B5EF4-FFF2-40B4-BE49-F238E27FC236}">
                <a16:creationId xmlns:a16="http://schemas.microsoft.com/office/drawing/2014/main" id="{9F0E76D7-DD2C-6985-6E67-AA78A39144AE}"/>
              </a:ext>
            </a:extLst>
          </p:cNvPr>
          <p:cNvSpPr txBox="1"/>
          <p:nvPr/>
        </p:nvSpPr>
        <p:spPr>
          <a:xfrm>
            <a:off x="6635667" y="4311243"/>
            <a:ext cx="2508329" cy="59503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b="0">
                <a:solidFill>
                  <a:srgbClr val="1F355E"/>
                </a:solidFill>
                <a:latin typeface="Arial" panose="020B0604020202020204" pitchFamily="34" charset="0"/>
                <a:cs typeface="Arial" panose="020B0604020202020204" pitchFamily="34" charset="0"/>
              </a:rPr>
              <a:t>Lag time between implementation and benefits realisation is likely as we all adopt new digital processes and learn to make better use of data </a:t>
            </a:r>
            <a:br>
              <a:rPr lang="en-GB" sz="800" b="0">
                <a:solidFill>
                  <a:srgbClr val="1F355E"/>
                </a:solidFill>
                <a:latin typeface="Arial" panose="020B0604020202020204" pitchFamily="34" charset="0"/>
                <a:cs typeface="Arial" panose="020B0604020202020204" pitchFamily="34" charset="0"/>
              </a:rPr>
            </a:br>
            <a:r>
              <a:rPr lang="en-GB" sz="800">
                <a:solidFill>
                  <a:srgbClr val="1F355E"/>
                </a:solidFill>
                <a:latin typeface="Arial" panose="020B0604020202020204" pitchFamily="34" charset="0"/>
                <a:cs typeface="Arial" panose="020B0604020202020204" pitchFamily="34" charset="0"/>
              </a:rPr>
              <a:t>6)</a:t>
            </a:r>
            <a:r>
              <a:rPr kumimoji="0" lang="en-GB" sz="80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 Are we committed for the duration? </a:t>
            </a:r>
          </a:p>
        </p:txBody>
      </p:sp>
      <p:sp>
        <p:nvSpPr>
          <p:cNvPr id="27" name="TextBox 26">
            <a:extLst>
              <a:ext uri="{FF2B5EF4-FFF2-40B4-BE49-F238E27FC236}">
                <a16:creationId xmlns:a16="http://schemas.microsoft.com/office/drawing/2014/main" id="{D05EE754-1B58-1D64-AEEE-B032C9031C14}"/>
              </a:ext>
            </a:extLst>
          </p:cNvPr>
          <p:cNvSpPr txBox="1"/>
          <p:nvPr/>
        </p:nvSpPr>
        <p:spPr>
          <a:xfrm>
            <a:off x="137899" y="4362237"/>
            <a:ext cx="5179051" cy="577081"/>
          </a:xfrm>
          <a:prstGeom prst="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indent="0" rtl="0">
              <a:spcBef>
                <a:spcPts val="1200"/>
              </a:spcBef>
              <a:buNone/>
            </a:pPr>
            <a:r>
              <a:rPr lang="en-GB" sz="1050">
                <a:solidFill>
                  <a:schemeClr val="bg1"/>
                </a:solidFill>
                <a:latin typeface="+mn-lt"/>
              </a:rPr>
              <a:t>If SBU fails to focus on digital maturity now, then we risk falling behind over the next decade. By acting on this strategy here in 2024, we can deliver better care for the people of Swansea Bay in 2036.</a:t>
            </a:r>
          </a:p>
        </p:txBody>
      </p:sp>
      <p:sp>
        <p:nvSpPr>
          <p:cNvPr id="37" name="Rectangle 36">
            <a:extLst>
              <a:ext uri="{FF2B5EF4-FFF2-40B4-BE49-F238E27FC236}">
                <a16:creationId xmlns:a16="http://schemas.microsoft.com/office/drawing/2014/main" id="{A0B6455B-264B-4071-E87F-A28FD528D18B}"/>
              </a:ext>
            </a:extLst>
          </p:cNvPr>
          <p:cNvSpPr/>
          <p:nvPr/>
        </p:nvSpPr>
        <p:spPr>
          <a:xfrm>
            <a:off x="5464800" y="3075154"/>
            <a:ext cx="1189439" cy="513328"/>
          </a:xfrm>
          <a:prstGeom prst="rect">
            <a:avLst/>
          </a:prstGeom>
          <a:solidFill>
            <a:schemeClr val="accent1">
              <a:lumMod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1200">
                <a:solidFill>
                  <a:schemeClr val="bg1"/>
                </a:solidFill>
                <a:latin typeface="+mn-lt"/>
                <a:ea typeface="+mn-ea"/>
                <a:cs typeface="+mn-cs"/>
                <a:sym typeface="Helvetica Neue Medium"/>
              </a:rPr>
              <a:t>ASSURE</a:t>
            </a:r>
            <a:endParaRPr kumimoji="0" lang="en-GB" sz="1200" i="0" u="none" strike="noStrike" cap="none" spc="0" normalizeH="0" baseline="0">
              <a:ln>
                <a:noFill/>
              </a:ln>
              <a:solidFill>
                <a:schemeClr val="bg1"/>
              </a:solidFill>
              <a:effectLst/>
              <a:uFillTx/>
              <a:latin typeface="+mn-lt"/>
              <a:ea typeface="+mn-ea"/>
              <a:cs typeface="+mn-cs"/>
              <a:sym typeface="Helvetica Neue Medium"/>
            </a:endParaRPr>
          </a:p>
        </p:txBody>
      </p:sp>
      <p:sp>
        <p:nvSpPr>
          <p:cNvPr id="38" name="Oval 37">
            <a:extLst>
              <a:ext uri="{FF2B5EF4-FFF2-40B4-BE49-F238E27FC236}">
                <a16:creationId xmlns:a16="http://schemas.microsoft.com/office/drawing/2014/main" id="{F8BF15AE-DD57-A296-46D4-50FCF95DFD23}"/>
              </a:ext>
            </a:extLst>
          </p:cNvPr>
          <p:cNvSpPr/>
          <p:nvPr/>
        </p:nvSpPr>
        <p:spPr>
          <a:xfrm>
            <a:off x="5874892" y="2833347"/>
            <a:ext cx="350334" cy="350334"/>
          </a:xfrm>
          <a:prstGeom prst="ellipse">
            <a:avLst/>
          </a:prstGeom>
          <a:solidFill>
            <a:srgbClr val="F4F4F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1000">
                <a:solidFill>
                  <a:schemeClr val="tx1"/>
                </a:solidFill>
                <a:latin typeface="+mn-lt"/>
                <a:ea typeface="+mn-ea"/>
                <a:cs typeface="+mn-cs"/>
                <a:sym typeface="Helvetica Neue Medium"/>
              </a:rPr>
              <a:t>5</a:t>
            </a:r>
            <a:endParaRPr kumimoji="0" lang="en-GB" sz="1000" i="0" u="none" strike="noStrike" cap="none" spc="0" normalizeH="0" baseline="0">
              <a:ln>
                <a:noFill/>
              </a:ln>
              <a:solidFill>
                <a:schemeClr val="tx1"/>
              </a:solidFill>
              <a:effectLst/>
              <a:uFillTx/>
              <a:latin typeface="+mn-lt"/>
              <a:ea typeface="+mn-ea"/>
              <a:cs typeface="+mn-cs"/>
              <a:sym typeface="Helvetica Neue Medium"/>
            </a:endParaRPr>
          </a:p>
        </p:txBody>
      </p:sp>
      <p:sp>
        <p:nvSpPr>
          <p:cNvPr id="39" name="TextBox 38">
            <a:extLst>
              <a:ext uri="{FF2B5EF4-FFF2-40B4-BE49-F238E27FC236}">
                <a16:creationId xmlns:a16="http://schemas.microsoft.com/office/drawing/2014/main" id="{BF5F32E8-0594-A7B0-1C23-2F9254D631E2}"/>
              </a:ext>
            </a:extLst>
          </p:cNvPr>
          <p:cNvSpPr txBox="1"/>
          <p:nvPr/>
        </p:nvSpPr>
        <p:spPr>
          <a:xfrm>
            <a:off x="6635671" y="2966255"/>
            <a:ext cx="2377134" cy="8412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825500" rtl="0" fontAlgn="auto" latinLnBrk="0" hangingPunct="0">
              <a:lnSpc>
                <a:spcPct val="100000"/>
              </a:lnSpc>
              <a:spcBef>
                <a:spcPts val="0"/>
              </a:spcBef>
              <a:spcAft>
                <a:spcPts val="0"/>
              </a:spcAft>
              <a:buClrTx/>
              <a:buSzTx/>
              <a:buFontTx/>
              <a:buNone/>
              <a:tabLst/>
            </a:pPr>
            <a:r>
              <a:rPr lang="en-GB" sz="800" b="0">
                <a:solidFill>
                  <a:srgbClr val="1F355E"/>
                </a:solidFill>
                <a:latin typeface="Arial" panose="020B0604020202020204" pitchFamily="34" charset="0"/>
                <a:cs typeface="Arial" panose="020B0604020202020204" pitchFamily="34" charset="0"/>
              </a:rPr>
              <a:t>This work requires technical expertise to guide decisions, such as what should be built in-house versus procured, alongside robust governance processes to progress the work safely at pace </a:t>
            </a:r>
            <a:br>
              <a:rPr lang="en-GB" sz="800" b="0">
                <a:solidFill>
                  <a:srgbClr val="1F355E"/>
                </a:solidFill>
                <a:latin typeface="Arial" panose="020B0604020202020204" pitchFamily="34" charset="0"/>
                <a:cs typeface="Arial" panose="020B0604020202020204" pitchFamily="34" charset="0"/>
              </a:rPr>
            </a:br>
            <a:r>
              <a:rPr lang="en-GB" sz="800">
                <a:solidFill>
                  <a:srgbClr val="1F355E"/>
                </a:solidFill>
                <a:latin typeface="Arial" panose="020B0604020202020204" pitchFamily="34" charset="0"/>
                <a:cs typeface="Arial" panose="020B0604020202020204" pitchFamily="34" charset="0"/>
              </a:rPr>
              <a:t>5) Who are the leaders and experts we need to assure this work?</a:t>
            </a:r>
            <a:endParaRPr kumimoji="0" lang="en-GB" sz="80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grpSp>
        <p:nvGrpSpPr>
          <p:cNvPr id="32" name="Group 31">
            <a:extLst>
              <a:ext uri="{FF2B5EF4-FFF2-40B4-BE49-F238E27FC236}">
                <a16:creationId xmlns:a16="http://schemas.microsoft.com/office/drawing/2014/main" id="{449E7794-6B59-4C73-69F0-F0071EF3E7E2}"/>
              </a:ext>
            </a:extLst>
          </p:cNvPr>
          <p:cNvGrpSpPr/>
          <p:nvPr/>
        </p:nvGrpSpPr>
        <p:grpSpPr>
          <a:xfrm>
            <a:off x="-1" y="-5787"/>
            <a:ext cx="9143998" cy="165595"/>
            <a:chOff x="374266" y="2474302"/>
            <a:chExt cx="13719657" cy="820603"/>
          </a:xfrm>
        </p:grpSpPr>
        <p:sp>
          <p:nvSpPr>
            <p:cNvPr id="4" name="Arrow: Pentagon 3">
              <a:extLst>
                <a:ext uri="{FF2B5EF4-FFF2-40B4-BE49-F238E27FC236}">
                  <a16:creationId xmlns:a16="http://schemas.microsoft.com/office/drawing/2014/main" id="{2E5650B0-CBA7-B8CA-7AE2-824E6B5B47F2}"/>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26" name="Arrow: Chevron 25">
              <a:extLst>
                <a:ext uri="{FF2B5EF4-FFF2-40B4-BE49-F238E27FC236}">
                  <a16:creationId xmlns:a16="http://schemas.microsoft.com/office/drawing/2014/main" id="{5729BA6B-F082-8E04-6C3D-7D6649E63BC9}"/>
                </a:ext>
              </a:extLst>
            </p:cNvPr>
            <p:cNvSpPr/>
            <p:nvPr/>
          </p:nvSpPr>
          <p:spPr>
            <a:xfrm>
              <a:off x="2612999" y="2474302"/>
              <a:ext cx="2697137" cy="820603"/>
            </a:xfrm>
            <a:prstGeom prst="chevron">
              <a:avLst/>
            </a:prstGeom>
            <a:solidFill>
              <a:schemeClr val="accent1"/>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28" name="Arrow: Chevron 27">
              <a:extLst>
                <a:ext uri="{FF2B5EF4-FFF2-40B4-BE49-F238E27FC236}">
                  <a16:creationId xmlns:a16="http://schemas.microsoft.com/office/drawing/2014/main" id="{588CC1E4-221A-ACB2-F4EC-61953ADD9E98}"/>
                </a:ext>
              </a:extLst>
            </p:cNvPr>
            <p:cNvSpPr/>
            <p:nvPr/>
          </p:nvSpPr>
          <p:spPr>
            <a:xfrm>
              <a:off x="4851732"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29" name="Arrow: Chevron 28">
              <a:extLst>
                <a:ext uri="{FF2B5EF4-FFF2-40B4-BE49-F238E27FC236}">
                  <a16:creationId xmlns:a16="http://schemas.microsoft.com/office/drawing/2014/main" id="{D67C40E4-E831-F8D8-2EA5-FC7B5657D0B4}"/>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30" name="Arrow: Chevron 29">
              <a:extLst>
                <a:ext uri="{FF2B5EF4-FFF2-40B4-BE49-F238E27FC236}">
                  <a16:creationId xmlns:a16="http://schemas.microsoft.com/office/drawing/2014/main" id="{8FDE7471-6298-5D46-4616-5DEC750AD5F5}"/>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The Digital Enablers</a:t>
              </a:r>
              <a:endParaRPr lang="en-GB" sz="800" b="0" kern="1200">
                <a:latin typeface="Arial" panose="020B0604020202020204" pitchFamily="34" charset="0"/>
                <a:cs typeface="Arial" panose="020B0604020202020204" pitchFamily="34" charset="0"/>
              </a:endParaRPr>
            </a:p>
          </p:txBody>
        </p:sp>
        <p:sp>
          <p:nvSpPr>
            <p:cNvPr id="31" name="Arrow: Chevron 30">
              <a:extLst>
                <a:ext uri="{FF2B5EF4-FFF2-40B4-BE49-F238E27FC236}">
                  <a16:creationId xmlns:a16="http://schemas.microsoft.com/office/drawing/2014/main" id="{9FCD2BE9-391D-C2F9-7391-9242CB1E20A1}"/>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endParaRPr lang="en-GB" sz="800" b="0" kern="120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932252566"/>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4EF7AC-BA37-FFE3-8061-3FC186E1D99F}"/>
            </a:ext>
          </a:extLst>
        </p:cNvPr>
        <p:cNvGrpSpPr/>
        <p:nvPr/>
      </p:nvGrpSpPr>
      <p:grpSpPr>
        <a:xfrm>
          <a:off x="0" y="0"/>
          <a:ext cx="0" cy="0"/>
          <a:chOff x="0" y="0"/>
          <a:chExt cx="0" cy="0"/>
        </a:xfrm>
      </p:grpSpPr>
      <p:sp>
        <p:nvSpPr>
          <p:cNvPr id="7" name="Rectangle 6">
            <a:extLst>
              <a:ext uri="{FF2B5EF4-FFF2-40B4-BE49-F238E27FC236}">
                <a16:creationId xmlns:a16="http://schemas.microsoft.com/office/drawing/2014/main" id="{322AA974-C7EA-B087-2C4C-24350E7EB07D}"/>
              </a:ext>
            </a:extLst>
          </p:cNvPr>
          <p:cNvSpPr>
            <a:spLocks noGrp="1" noRot="1" noMove="1" noResize="1" noEditPoints="1" noAdjustHandles="1" noChangeArrowheads="1" noChangeShapeType="1"/>
          </p:cNvSpPr>
          <p:nvPr/>
        </p:nvSpPr>
        <p:spPr>
          <a:xfrm>
            <a:off x="-5" y="1959429"/>
            <a:ext cx="9144001" cy="2540572"/>
          </a:xfrm>
          <a:prstGeom prst="rect">
            <a:avLst/>
          </a:prstGeom>
          <a:solidFill>
            <a:schemeClr val="accent3">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36" name="Rectangle 135">
            <a:extLst>
              <a:ext uri="{FF2B5EF4-FFF2-40B4-BE49-F238E27FC236}">
                <a16:creationId xmlns:a16="http://schemas.microsoft.com/office/drawing/2014/main" id="{49A83E31-753A-7B2E-28CE-FB139BE7312F}"/>
              </a:ext>
            </a:extLst>
          </p:cNvPr>
          <p:cNvSpPr/>
          <p:nvPr/>
        </p:nvSpPr>
        <p:spPr>
          <a:xfrm>
            <a:off x="5722324" y="2334630"/>
            <a:ext cx="1998133" cy="2166535"/>
          </a:xfrm>
          <a:prstGeom prst="rect">
            <a:avLst/>
          </a:prstGeom>
          <a:solidFill>
            <a:schemeClr val="accent3">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5" name="Flowchart: Delay 14">
            <a:extLst>
              <a:ext uri="{FF2B5EF4-FFF2-40B4-BE49-F238E27FC236}">
                <a16:creationId xmlns:a16="http://schemas.microsoft.com/office/drawing/2014/main" id="{ACAA1EA5-DAC8-7C12-3EE2-F8B59B612BEB}"/>
              </a:ext>
            </a:extLst>
          </p:cNvPr>
          <p:cNvSpPr>
            <a:spLocks noGrp="1" noRot="1" noMove="1" noResize="1" noEditPoints="1" noAdjustHandles="1" noChangeArrowheads="1" noChangeShapeType="1"/>
          </p:cNvSpPr>
          <p:nvPr/>
        </p:nvSpPr>
        <p:spPr>
          <a:xfrm rot="5400000">
            <a:off x="3968990" y="-2603260"/>
            <a:ext cx="1206018" cy="9144002"/>
          </a:xfrm>
          <a:prstGeom prst="flowChartDelay">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6" name="Rectangle 15">
            <a:extLst>
              <a:ext uri="{FF2B5EF4-FFF2-40B4-BE49-F238E27FC236}">
                <a16:creationId xmlns:a16="http://schemas.microsoft.com/office/drawing/2014/main" id="{309C3FD7-204F-6B55-4B0D-B50D876FDD4B}"/>
              </a:ext>
            </a:extLst>
          </p:cNvPr>
          <p:cNvSpPr>
            <a:spLocks noGrp="1" noRot="1" noMove="1" noResize="1" noEditPoints="1" noAdjustHandles="1" noChangeArrowheads="1" noChangeShapeType="1"/>
          </p:cNvSpPr>
          <p:nvPr/>
        </p:nvSpPr>
        <p:spPr>
          <a:xfrm>
            <a:off x="0" y="0"/>
            <a:ext cx="9144000" cy="1371600"/>
          </a:xfrm>
          <a:prstGeom prst="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4" name="Footer Placeholder 3">
            <a:extLst>
              <a:ext uri="{FF2B5EF4-FFF2-40B4-BE49-F238E27FC236}">
                <a16:creationId xmlns:a16="http://schemas.microsoft.com/office/drawing/2014/main" id="{066ABBD9-26B9-D9AB-D20F-57B1319FB96A}"/>
              </a:ext>
            </a:extLst>
          </p:cNvPr>
          <p:cNvSpPr>
            <a:spLocks noGrp="1"/>
          </p:cNvSpPr>
          <p:nvPr>
            <p:ph type="ftr" sz="quarter" idx="3"/>
          </p:nvPr>
        </p:nvSpPr>
        <p:spPr>
          <a:xfrm>
            <a:off x="2261839" y="4665603"/>
            <a:ext cx="5039902" cy="332455"/>
          </a:xfrm>
        </p:spPr>
        <p:txBody>
          <a:bodyPr/>
          <a:lstStyle/>
          <a:p>
            <a:r>
              <a:rPr lang="en-GB"/>
              <a:t>Digitally Enabling The One Bay Way</a:t>
            </a:r>
          </a:p>
        </p:txBody>
      </p:sp>
      <p:sp>
        <p:nvSpPr>
          <p:cNvPr id="26" name="Cloud 25">
            <a:extLst>
              <a:ext uri="{FF2B5EF4-FFF2-40B4-BE49-F238E27FC236}">
                <a16:creationId xmlns:a16="http://schemas.microsoft.com/office/drawing/2014/main" id="{6923B905-0898-68FB-72A2-2A093FB1DD5F}"/>
              </a:ext>
            </a:extLst>
          </p:cNvPr>
          <p:cNvSpPr/>
          <p:nvPr/>
        </p:nvSpPr>
        <p:spPr>
          <a:xfrm>
            <a:off x="6134076" y="191594"/>
            <a:ext cx="2081349" cy="903810"/>
          </a:xfrm>
          <a:prstGeom prst="cloud">
            <a:avLst/>
          </a:prstGeom>
          <a:solidFill>
            <a:schemeClr val="bg1">
              <a:lumMod val="9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22" name="TextBox 121">
            <a:extLst>
              <a:ext uri="{FF2B5EF4-FFF2-40B4-BE49-F238E27FC236}">
                <a16:creationId xmlns:a16="http://schemas.microsoft.com/office/drawing/2014/main" id="{15F6FE31-65DA-39EF-6AF4-02A6D077456D}"/>
              </a:ext>
            </a:extLst>
          </p:cNvPr>
          <p:cNvSpPr txBox="1"/>
          <p:nvPr/>
        </p:nvSpPr>
        <p:spPr>
          <a:xfrm>
            <a:off x="1467413" y="664119"/>
            <a:ext cx="5470473" cy="656590"/>
          </a:xfrm>
          <a:prstGeom prst="rect">
            <a:avLst/>
          </a:prstGeom>
          <a:solidFill>
            <a:schemeClr val="accent1">
              <a:lumMod val="20000"/>
              <a:lumOff val="80000"/>
              <a:alpha val="3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lang="en-GB" sz="1200" b="0">
                <a:solidFill>
                  <a:srgbClr val="1F355E"/>
                </a:solidFill>
                <a:latin typeface="Arial Black" panose="020B0A04020102020204" pitchFamily="34" charset="0"/>
              </a:rPr>
              <a:t>A high-level view of the key activities and areas of progress we need to focus on for SBU to successfully deliver on our digital vision in 2036</a:t>
            </a:r>
            <a:endParaRPr kumimoji="0" lang="en-GB" sz="1200" b="0" i="0" u="none" strike="noStrike" cap="none" spc="0" normalizeH="0" baseline="0">
              <a:ln>
                <a:noFill/>
              </a:ln>
              <a:solidFill>
                <a:srgbClr val="1F355E"/>
              </a:solidFill>
              <a:effectLst/>
              <a:uFillTx/>
              <a:latin typeface="Arial Black" panose="020B0A04020102020204" pitchFamily="34" charset="0"/>
              <a:sym typeface="Helvetica Neue"/>
            </a:endParaRPr>
          </a:p>
        </p:txBody>
      </p:sp>
      <p:cxnSp>
        <p:nvCxnSpPr>
          <p:cNvPr id="25" name="Straight Connector 24">
            <a:extLst>
              <a:ext uri="{FF2B5EF4-FFF2-40B4-BE49-F238E27FC236}">
                <a16:creationId xmlns:a16="http://schemas.microsoft.com/office/drawing/2014/main" id="{BCC31B92-2636-2701-8D43-1B6ABBCB50D6}"/>
              </a:ext>
            </a:extLst>
          </p:cNvPr>
          <p:cNvCxnSpPr>
            <a:cxnSpLocks noGrp="1" noRot="1" noMove="1" noResize="1" noEditPoints="1" noAdjustHandles="1" noChangeArrowheads="1" noChangeShapeType="1"/>
          </p:cNvCxnSpPr>
          <p:nvPr/>
        </p:nvCxnSpPr>
        <p:spPr>
          <a:xfrm flipV="1">
            <a:off x="4721" y="1371600"/>
            <a:ext cx="9139279" cy="10964"/>
          </a:xfrm>
          <a:prstGeom prst="line">
            <a:avLst/>
          </a:prstGeom>
          <a:noFill/>
          <a:ln w="9525" cap="flat">
            <a:solidFill>
              <a:schemeClr val="bg1"/>
            </a:solidFill>
            <a:prstDash val="solid"/>
            <a:miter lim="400000"/>
          </a:ln>
          <a:effectLst/>
          <a:sp3d/>
        </p:spPr>
        <p:style>
          <a:lnRef idx="0">
            <a:scrgbClr r="0" g="0" b="0"/>
          </a:lnRef>
          <a:fillRef idx="0">
            <a:scrgbClr r="0" g="0" b="0"/>
          </a:fillRef>
          <a:effectRef idx="0">
            <a:scrgbClr r="0" g="0" b="0"/>
          </a:effectRef>
          <a:fontRef idx="none"/>
        </p:style>
      </p:cxnSp>
      <p:sp>
        <p:nvSpPr>
          <p:cNvPr id="8" name="Chord 7">
            <a:extLst>
              <a:ext uri="{FF2B5EF4-FFF2-40B4-BE49-F238E27FC236}">
                <a16:creationId xmlns:a16="http://schemas.microsoft.com/office/drawing/2014/main" id="{2F60DDAD-AD0E-580F-3B96-CF9F4F7F16A4}"/>
              </a:ext>
            </a:extLst>
          </p:cNvPr>
          <p:cNvSpPr>
            <a:spLocks noGrp="1" noRot="1" noMove="1" noResize="1" noEditPoints="1" noAdjustHandles="1" noChangeArrowheads="1" noChangeShapeType="1"/>
          </p:cNvSpPr>
          <p:nvPr/>
        </p:nvSpPr>
        <p:spPr>
          <a:xfrm rot="16439609">
            <a:off x="830467" y="905702"/>
            <a:ext cx="747351" cy="2361992"/>
          </a:xfrm>
          <a:prstGeom prst="chord">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9" name="Chord 8">
            <a:extLst>
              <a:ext uri="{FF2B5EF4-FFF2-40B4-BE49-F238E27FC236}">
                <a16:creationId xmlns:a16="http://schemas.microsoft.com/office/drawing/2014/main" id="{39DBCC6C-30AB-5341-AD25-E4E362AD2B8F}"/>
              </a:ext>
            </a:extLst>
          </p:cNvPr>
          <p:cNvSpPr>
            <a:spLocks noGrp="1" noRot="1" noMove="1" noResize="1" noEditPoints="1" noAdjustHandles="1" noChangeArrowheads="1" noChangeShapeType="1"/>
          </p:cNvSpPr>
          <p:nvPr/>
        </p:nvSpPr>
        <p:spPr>
          <a:xfrm rot="16200000">
            <a:off x="4604223" y="283024"/>
            <a:ext cx="747351" cy="4325160"/>
          </a:xfrm>
          <a:prstGeom prst="chord">
            <a:avLst/>
          </a:prstGeom>
          <a:solidFill>
            <a:schemeClr val="accent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4" name="Freeform: Shape 13">
            <a:extLst>
              <a:ext uri="{FF2B5EF4-FFF2-40B4-BE49-F238E27FC236}">
                <a16:creationId xmlns:a16="http://schemas.microsoft.com/office/drawing/2014/main" id="{E9C2BAA1-7972-E902-3707-AD76BCF835DE}"/>
              </a:ext>
            </a:extLst>
          </p:cNvPr>
          <p:cNvSpPr>
            <a:spLocks noGrp="1" noRot="1" noMove="1" noResize="1" noEditPoints="1" noAdjustHandles="1" noChangeArrowheads="1" noChangeShapeType="1"/>
          </p:cNvSpPr>
          <p:nvPr/>
        </p:nvSpPr>
        <p:spPr>
          <a:xfrm>
            <a:off x="0" y="1978925"/>
            <a:ext cx="8823278" cy="825690"/>
          </a:xfrm>
          <a:custGeom>
            <a:avLst/>
            <a:gdLst>
              <a:gd name="connsiteX0" fmla="*/ 0 w 8823278"/>
              <a:gd name="connsiteY0" fmla="*/ 0 h 825690"/>
              <a:gd name="connsiteX1" fmla="*/ 54591 w 8823278"/>
              <a:gd name="connsiteY1" fmla="*/ 150126 h 825690"/>
              <a:gd name="connsiteX2" fmla="*/ 197893 w 8823278"/>
              <a:gd name="connsiteY2" fmla="*/ 266132 h 825690"/>
              <a:gd name="connsiteX3" fmla="*/ 504967 w 8823278"/>
              <a:gd name="connsiteY3" fmla="*/ 361666 h 825690"/>
              <a:gd name="connsiteX4" fmla="*/ 921224 w 8823278"/>
              <a:gd name="connsiteY4" fmla="*/ 457200 h 825690"/>
              <a:gd name="connsiteX5" fmla="*/ 1392072 w 8823278"/>
              <a:gd name="connsiteY5" fmla="*/ 491320 h 825690"/>
              <a:gd name="connsiteX6" fmla="*/ 1549021 w 8823278"/>
              <a:gd name="connsiteY6" fmla="*/ 484496 h 825690"/>
              <a:gd name="connsiteX7" fmla="*/ 1692322 w 8823278"/>
              <a:gd name="connsiteY7" fmla="*/ 484496 h 825690"/>
              <a:gd name="connsiteX8" fmla="*/ 1781033 w 8823278"/>
              <a:gd name="connsiteY8" fmla="*/ 484496 h 825690"/>
              <a:gd name="connsiteX9" fmla="*/ 1801504 w 8823278"/>
              <a:gd name="connsiteY9" fmla="*/ 464024 h 825690"/>
              <a:gd name="connsiteX10" fmla="*/ 2006221 w 8823278"/>
              <a:gd name="connsiteY10" fmla="*/ 491320 h 825690"/>
              <a:gd name="connsiteX11" fmla="*/ 2094931 w 8823278"/>
              <a:gd name="connsiteY11" fmla="*/ 504968 h 825690"/>
              <a:gd name="connsiteX12" fmla="*/ 2204113 w 8823278"/>
              <a:gd name="connsiteY12" fmla="*/ 504968 h 825690"/>
              <a:gd name="connsiteX13" fmla="*/ 2367887 w 8823278"/>
              <a:gd name="connsiteY13" fmla="*/ 511791 h 825690"/>
              <a:gd name="connsiteX14" fmla="*/ 2518012 w 8823278"/>
              <a:gd name="connsiteY14" fmla="*/ 525439 h 825690"/>
              <a:gd name="connsiteX15" fmla="*/ 2695433 w 8823278"/>
              <a:gd name="connsiteY15" fmla="*/ 532263 h 825690"/>
              <a:gd name="connsiteX16" fmla="*/ 2859206 w 8823278"/>
              <a:gd name="connsiteY16" fmla="*/ 545911 h 825690"/>
              <a:gd name="connsiteX17" fmla="*/ 2995684 w 8823278"/>
              <a:gd name="connsiteY17" fmla="*/ 607326 h 825690"/>
              <a:gd name="connsiteX18" fmla="*/ 3282287 w 8823278"/>
              <a:gd name="connsiteY18" fmla="*/ 716508 h 825690"/>
              <a:gd name="connsiteX19" fmla="*/ 3637128 w 8823278"/>
              <a:gd name="connsiteY19" fmla="*/ 750627 h 825690"/>
              <a:gd name="connsiteX20" fmla="*/ 3951027 w 8823278"/>
              <a:gd name="connsiteY20" fmla="*/ 791571 h 825690"/>
              <a:gd name="connsiteX21" fmla="*/ 4415051 w 8823278"/>
              <a:gd name="connsiteY21" fmla="*/ 812042 h 825690"/>
              <a:gd name="connsiteX22" fmla="*/ 4817660 w 8823278"/>
              <a:gd name="connsiteY22" fmla="*/ 825690 h 825690"/>
              <a:gd name="connsiteX23" fmla="*/ 5281684 w 8823278"/>
              <a:gd name="connsiteY23" fmla="*/ 818866 h 825690"/>
              <a:gd name="connsiteX24" fmla="*/ 5663821 w 8823278"/>
              <a:gd name="connsiteY24" fmla="*/ 805218 h 825690"/>
              <a:gd name="connsiteX25" fmla="*/ 6107373 w 8823278"/>
              <a:gd name="connsiteY25" fmla="*/ 784747 h 825690"/>
              <a:gd name="connsiteX26" fmla="*/ 6305266 w 8823278"/>
              <a:gd name="connsiteY26" fmla="*/ 764275 h 825690"/>
              <a:gd name="connsiteX27" fmla="*/ 6571397 w 8823278"/>
              <a:gd name="connsiteY27" fmla="*/ 716508 h 825690"/>
              <a:gd name="connsiteX28" fmla="*/ 6837528 w 8823278"/>
              <a:gd name="connsiteY28" fmla="*/ 661917 h 825690"/>
              <a:gd name="connsiteX29" fmla="*/ 7001301 w 8823278"/>
              <a:gd name="connsiteY29" fmla="*/ 607326 h 825690"/>
              <a:gd name="connsiteX30" fmla="*/ 7110484 w 8823278"/>
              <a:gd name="connsiteY30" fmla="*/ 545911 h 825690"/>
              <a:gd name="connsiteX31" fmla="*/ 7151427 w 8823278"/>
              <a:gd name="connsiteY31" fmla="*/ 504968 h 825690"/>
              <a:gd name="connsiteX32" fmla="*/ 7165075 w 8823278"/>
              <a:gd name="connsiteY32" fmla="*/ 484496 h 825690"/>
              <a:gd name="connsiteX33" fmla="*/ 7267433 w 8823278"/>
              <a:gd name="connsiteY33" fmla="*/ 477672 h 825690"/>
              <a:gd name="connsiteX34" fmla="*/ 7383439 w 8823278"/>
              <a:gd name="connsiteY34" fmla="*/ 470848 h 825690"/>
              <a:gd name="connsiteX35" fmla="*/ 7676866 w 8823278"/>
              <a:gd name="connsiteY35" fmla="*/ 416257 h 825690"/>
              <a:gd name="connsiteX36" fmla="*/ 8209128 w 8823278"/>
              <a:gd name="connsiteY36" fmla="*/ 361666 h 825690"/>
              <a:gd name="connsiteX37" fmla="*/ 8468436 w 8823278"/>
              <a:gd name="connsiteY37" fmla="*/ 300251 h 825690"/>
              <a:gd name="connsiteX38" fmla="*/ 8823278 w 8823278"/>
              <a:gd name="connsiteY38" fmla="*/ 197893 h 825690"/>
              <a:gd name="connsiteX39" fmla="*/ 8823278 w 8823278"/>
              <a:gd name="connsiteY39" fmla="*/ 197893 h 825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8823278" h="825690">
                <a:moveTo>
                  <a:pt x="0" y="0"/>
                </a:moveTo>
                <a:cubicBezTo>
                  <a:pt x="10804" y="52885"/>
                  <a:pt x="21609" y="105771"/>
                  <a:pt x="54591" y="150126"/>
                </a:cubicBezTo>
                <a:cubicBezTo>
                  <a:pt x="87573" y="194481"/>
                  <a:pt x="122830" y="230875"/>
                  <a:pt x="197893" y="266132"/>
                </a:cubicBezTo>
                <a:cubicBezTo>
                  <a:pt x="272956" y="301389"/>
                  <a:pt x="384412" y="329821"/>
                  <a:pt x="504967" y="361666"/>
                </a:cubicBezTo>
                <a:cubicBezTo>
                  <a:pt x="625522" y="393511"/>
                  <a:pt x="773373" y="435591"/>
                  <a:pt x="921224" y="457200"/>
                </a:cubicBezTo>
                <a:cubicBezTo>
                  <a:pt x="1069075" y="478809"/>
                  <a:pt x="1287439" y="486771"/>
                  <a:pt x="1392072" y="491320"/>
                </a:cubicBezTo>
                <a:lnTo>
                  <a:pt x="1549021" y="484496"/>
                </a:lnTo>
                <a:cubicBezTo>
                  <a:pt x="1599063" y="483359"/>
                  <a:pt x="1692322" y="484496"/>
                  <a:pt x="1692322" y="484496"/>
                </a:cubicBezTo>
                <a:cubicBezTo>
                  <a:pt x="1730991" y="484496"/>
                  <a:pt x="1762836" y="487908"/>
                  <a:pt x="1781033" y="484496"/>
                </a:cubicBezTo>
                <a:cubicBezTo>
                  <a:pt x="1799230" y="481084"/>
                  <a:pt x="1763973" y="462887"/>
                  <a:pt x="1801504" y="464024"/>
                </a:cubicBezTo>
                <a:cubicBezTo>
                  <a:pt x="1839035" y="465161"/>
                  <a:pt x="1957316" y="484496"/>
                  <a:pt x="2006221" y="491320"/>
                </a:cubicBezTo>
                <a:cubicBezTo>
                  <a:pt x="2055126" y="498144"/>
                  <a:pt x="2061949" y="502693"/>
                  <a:pt x="2094931" y="504968"/>
                </a:cubicBezTo>
                <a:cubicBezTo>
                  <a:pt x="2127913" y="507243"/>
                  <a:pt x="2158620" y="503831"/>
                  <a:pt x="2204113" y="504968"/>
                </a:cubicBezTo>
                <a:cubicBezTo>
                  <a:pt x="2249606" y="506105"/>
                  <a:pt x="2315571" y="508379"/>
                  <a:pt x="2367887" y="511791"/>
                </a:cubicBezTo>
                <a:cubicBezTo>
                  <a:pt x="2420203" y="515203"/>
                  <a:pt x="2463421" y="522027"/>
                  <a:pt x="2518012" y="525439"/>
                </a:cubicBezTo>
                <a:cubicBezTo>
                  <a:pt x="2572603" y="528851"/>
                  <a:pt x="2638567" y="528851"/>
                  <a:pt x="2695433" y="532263"/>
                </a:cubicBezTo>
                <a:cubicBezTo>
                  <a:pt x="2752299" y="535675"/>
                  <a:pt x="2809164" y="533401"/>
                  <a:pt x="2859206" y="545911"/>
                </a:cubicBezTo>
                <a:cubicBezTo>
                  <a:pt x="2909248" y="558421"/>
                  <a:pt x="2925171" y="578893"/>
                  <a:pt x="2995684" y="607326"/>
                </a:cubicBezTo>
                <a:cubicBezTo>
                  <a:pt x="3066198" y="635759"/>
                  <a:pt x="3175380" y="692625"/>
                  <a:pt x="3282287" y="716508"/>
                </a:cubicBezTo>
                <a:cubicBezTo>
                  <a:pt x="3389194" y="740391"/>
                  <a:pt x="3525671" y="738117"/>
                  <a:pt x="3637128" y="750627"/>
                </a:cubicBezTo>
                <a:cubicBezTo>
                  <a:pt x="3748585" y="763138"/>
                  <a:pt x="3821373" y="781335"/>
                  <a:pt x="3951027" y="791571"/>
                </a:cubicBezTo>
                <a:cubicBezTo>
                  <a:pt x="4080681" y="801807"/>
                  <a:pt x="4415051" y="812042"/>
                  <a:pt x="4415051" y="812042"/>
                </a:cubicBezTo>
                <a:lnTo>
                  <a:pt x="4817660" y="825690"/>
                </a:lnTo>
                <a:lnTo>
                  <a:pt x="5281684" y="818866"/>
                </a:lnTo>
                <a:cubicBezTo>
                  <a:pt x="5422711" y="815454"/>
                  <a:pt x="5663821" y="805218"/>
                  <a:pt x="5663821" y="805218"/>
                </a:cubicBezTo>
                <a:lnTo>
                  <a:pt x="6107373" y="784747"/>
                </a:lnTo>
                <a:cubicBezTo>
                  <a:pt x="6214281" y="777923"/>
                  <a:pt x="6227929" y="775648"/>
                  <a:pt x="6305266" y="764275"/>
                </a:cubicBezTo>
                <a:cubicBezTo>
                  <a:pt x="6382603" y="752902"/>
                  <a:pt x="6482687" y="733568"/>
                  <a:pt x="6571397" y="716508"/>
                </a:cubicBezTo>
                <a:cubicBezTo>
                  <a:pt x="6660107" y="699448"/>
                  <a:pt x="6765877" y="680114"/>
                  <a:pt x="6837528" y="661917"/>
                </a:cubicBezTo>
                <a:cubicBezTo>
                  <a:pt x="6909179" y="643720"/>
                  <a:pt x="6955808" y="626660"/>
                  <a:pt x="7001301" y="607326"/>
                </a:cubicBezTo>
                <a:cubicBezTo>
                  <a:pt x="7046794" y="587992"/>
                  <a:pt x="7085463" y="562971"/>
                  <a:pt x="7110484" y="545911"/>
                </a:cubicBezTo>
                <a:cubicBezTo>
                  <a:pt x="7135505" y="528851"/>
                  <a:pt x="7151427" y="504968"/>
                  <a:pt x="7151427" y="504968"/>
                </a:cubicBezTo>
                <a:cubicBezTo>
                  <a:pt x="7160526" y="494732"/>
                  <a:pt x="7145741" y="489045"/>
                  <a:pt x="7165075" y="484496"/>
                </a:cubicBezTo>
                <a:cubicBezTo>
                  <a:pt x="7184409" y="479947"/>
                  <a:pt x="7267433" y="477672"/>
                  <a:pt x="7267433" y="477672"/>
                </a:cubicBezTo>
                <a:cubicBezTo>
                  <a:pt x="7303827" y="475397"/>
                  <a:pt x="7315200" y="481084"/>
                  <a:pt x="7383439" y="470848"/>
                </a:cubicBezTo>
                <a:cubicBezTo>
                  <a:pt x="7451678" y="460612"/>
                  <a:pt x="7539251" y="434454"/>
                  <a:pt x="7676866" y="416257"/>
                </a:cubicBezTo>
                <a:cubicBezTo>
                  <a:pt x="7814481" y="398060"/>
                  <a:pt x="8077200" y="381000"/>
                  <a:pt x="8209128" y="361666"/>
                </a:cubicBezTo>
                <a:cubicBezTo>
                  <a:pt x="8341056" y="342332"/>
                  <a:pt x="8366078" y="327547"/>
                  <a:pt x="8468436" y="300251"/>
                </a:cubicBezTo>
                <a:cubicBezTo>
                  <a:pt x="8570794" y="272956"/>
                  <a:pt x="8823278" y="197893"/>
                  <a:pt x="8823278" y="197893"/>
                </a:cubicBezTo>
                <a:lnTo>
                  <a:pt x="8823278" y="197893"/>
                </a:lnTo>
              </a:path>
            </a:pathLst>
          </a:custGeom>
          <a:noFill/>
          <a:ln w="12700" cap="flat">
            <a:solidFill>
              <a:schemeClr val="bg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GB" sz="1800" b="0" i="0" u="none" strike="noStrike" cap="none" spc="0" normalizeH="0" baseline="0">
              <a:ln>
                <a:solidFill>
                  <a:schemeClr val="bg1"/>
                </a:solidFill>
              </a:ln>
              <a:solidFill>
                <a:srgbClr val="000000"/>
              </a:solidFill>
              <a:effectLst/>
              <a:uFillTx/>
            </a:endParaRPr>
          </a:p>
        </p:txBody>
      </p:sp>
      <p:sp>
        <p:nvSpPr>
          <p:cNvPr id="20" name="Chord 19">
            <a:extLst>
              <a:ext uri="{FF2B5EF4-FFF2-40B4-BE49-F238E27FC236}">
                <a16:creationId xmlns:a16="http://schemas.microsoft.com/office/drawing/2014/main" id="{4569FC7D-70A3-4800-7ADD-8CE3E53623E1}"/>
              </a:ext>
            </a:extLst>
          </p:cNvPr>
          <p:cNvSpPr>
            <a:spLocks noGrp="1" noRot="1" noMove="1" noResize="1" noEditPoints="1" noAdjustHandles="1" noChangeArrowheads="1" noChangeShapeType="1"/>
          </p:cNvSpPr>
          <p:nvPr/>
        </p:nvSpPr>
        <p:spPr>
          <a:xfrm rot="6847466">
            <a:off x="6638342" y="507913"/>
            <a:ext cx="2369742" cy="1813058"/>
          </a:xfrm>
          <a:prstGeom prst="chord">
            <a:avLst>
              <a:gd name="adj1" fmla="val 2700000"/>
              <a:gd name="adj2" fmla="val 15915235"/>
            </a:avLst>
          </a:prstGeom>
          <a:solidFill>
            <a:schemeClr val="accent5">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19" name="Flowchart: Delay 18">
            <a:extLst>
              <a:ext uri="{FF2B5EF4-FFF2-40B4-BE49-F238E27FC236}">
                <a16:creationId xmlns:a16="http://schemas.microsoft.com/office/drawing/2014/main" id="{3B527323-418E-5970-C2B2-01471E3C1AEA}"/>
              </a:ext>
            </a:extLst>
          </p:cNvPr>
          <p:cNvSpPr>
            <a:spLocks/>
          </p:cNvSpPr>
          <p:nvPr/>
        </p:nvSpPr>
        <p:spPr>
          <a:xfrm rot="16200000">
            <a:off x="7307113" y="800184"/>
            <a:ext cx="2465060" cy="1247879"/>
          </a:xfrm>
          <a:prstGeom prst="flowChartDelay">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22" name="Right Triangle 21">
            <a:extLst>
              <a:ext uri="{FF2B5EF4-FFF2-40B4-BE49-F238E27FC236}">
                <a16:creationId xmlns:a16="http://schemas.microsoft.com/office/drawing/2014/main" id="{9410C64E-3BCC-1DDB-3589-DD019F0DFA25}"/>
              </a:ext>
            </a:extLst>
          </p:cNvPr>
          <p:cNvSpPr>
            <a:spLocks noGrp="1" noRot="1" noMove="1" noResize="1" noEditPoints="1" noAdjustHandles="1" noChangeArrowheads="1" noChangeShapeType="1"/>
          </p:cNvSpPr>
          <p:nvPr/>
        </p:nvSpPr>
        <p:spPr>
          <a:xfrm rot="10800000">
            <a:off x="7710367" y="1744843"/>
            <a:ext cx="205335" cy="120076"/>
          </a:xfrm>
          <a:prstGeom prst="rtTriangle">
            <a:avLst/>
          </a:prstGeom>
          <a:solidFill>
            <a:schemeClr val="accent3">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cxnSp>
        <p:nvCxnSpPr>
          <p:cNvPr id="37" name="Straight Connector 36">
            <a:extLst>
              <a:ext uri="{FF2B5EF4-FFF2-40B4-BE49-F238E27FC236}">
                <a16:creationId xmlns:a16="http://schemas.microsoft.com/office/drawing/2014/main" id="{D60F0B43-4D3F-3103-31FE-AD46B4898781}"/>
              </a:ext>
            </a:extLst>
          </p:cNvPr>
          <p:cNvCxnSpPr>
            <a:cxnSpLocks noGrp="1" noRot="1" noMove="1" noResize="1" noEditPoints="1" noAdjustHandles="1" noChangeArrowheads="1" noChangeShapeType="1"/>
            <a:stCxn id="22" idx="4"/>
          </p:cNvCxnSpPr>
          <p:nvPr/>
        </p:nvCxnSpPr>
        <p:spPr>
          <a:xfrm>
            <a:off x="7710367" y="1744843"/>
            <a:ext cx="205335" cy="120076"/>
          </a:xfrm>
          <a:prstGeom prst="line">
            <a:avLst/>
          </a:prstGeom>
          <a:noFill/>
          <a:ln w="3175" cap="flat">
            <a:solidFill>
              <a:schemeClr val="bg1"/>
            </a:solidFill>
            <a:prstDash val="solid"/>
            <a:miter lim="400000"/>
          </a:ln>
          <a:effectLst/>
          <a:sp3d/>
        </p:spPr>
        <p:style>
          <a:lnRef idx="0">
            <a:scrgbClr r="0" g="0" b="0"/>
          </a:lnRef>
          <a:fillRef idx="0">
            <a:scrgbClr r="0" g="0" b="0"/>
          </a:fillRef>
          <a:effectRef idx="0">
            <a:scrgbClr r="0" g="0" b="0"/>
          </a:effectRef>
          <a:fontRef idx="none"/>
        </p:style>
      </p:cxnSp>
      <p:sp>
        <p:nvSpPr>
          <p:cNvPr id="38" name="Flowchart: Delay 37">
            <a:extLst>
              <a:ext uri="{FF2B5EF4-FFF2-40B4-BE49-F238E27FC236}">
                <a16:creationId xmlns:a16="http://schemas.microsoft.com/office/drawing/2014/main" id="{129FFC12-F43F-79AA-C2E6-F98E52DBB066}"/>
              </a:ext>
            </a:extLst>
          </p:cNvPr>
          <p:cNvSpPr>
            <a:spLocks/>
          </p:cNvSpPr>
          <p:nvPr/>
        </p:nvSpPr>
        <p:spPr>
          <a:xfrm rot="16200000">
            <a:off x="7217418" y="1146330"/>
            <a:ext cx="2199455" cy="821194"/>
          </a:xfrm>
          <a:prstGeom prst="flowChartDelay">
            <a:avLst/>
          </a:prstGeom>
          <a:solidFill>
            <a:schemeClr val="accent5">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42" name="Flowchart: Delay 41">
            <a:extLst>
              <a:ext uri="{FF2B5EF4-FFF2-40B4-BE49-F238E27FC236}">
                <a16:creationId xmlns:a16="http://schemas.microsoft.com/office/drawing/2014/main" id="{3CDEF70A-6B34-A794-1B79-EFF267A6D868}"/>
              </a:ext>
            </a:extLst>
          </p:cNvPr>
          <p:cNvSpPr>
            <a:spLocks noGrp="1" noRot="1" noMove="1" noResize="1" noEditPoints="1" noAdjustHandles="1" noChangeArrowheads="1" noChangeShapeType="1"/>
          </p:cNvSpPr>
          <p:nvPr/>
        </p:nvSpPr>
        <p:spPr>
          <a:xfrm rot="16200000">
            <a:off x="-118781" y="701869"/>
            <a:ext cx="1048593" cy="811034"/>
          </a:xfrm>
          <a:prstGeom prst="flowChartDelay">
            <a:avLst/>
          </a:prstGeom>
          <a:solidFill>
            <a:schemeClr val="accent5">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41" name="Flowchart: Delay 40">
            <a:extLst>
              <a:ext uri="{FF2B5EF4-FFF2-40B4-BE49-F238E27FC236}">
                <a16:creationId xmlns:a16="http://schemas.microsoft.com/office/drawing/2014/main" id="{FD5126A3-369D-D016-78F1-5E86FFD4163F}"/>
              </a:ext>
            </a:extLst>
          </p:cNvPr>
          <p:cNvSpPr>
            <a:spLocks noGrp="1" noRot="1" noMove="1" noResize="1" noEditPoints="1" noAdjustHandles="1" noChangeArrowheads="1" noChangeShapeType="1"/>
          </p:cNvSpPr>
          <p:nvPr/>
        </p:nvSpPr>
        <p:spPr>
          <a:xfrm rot="16200000">
            <a:off x="-577398" y="1329441"/>
            <a:ext cx="1574205" cy="442278"/>
          </a:xfrm>
          <a:prstGeom prst="flowChartDelay">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45" name="Rectangle 44">
            <a:extLst>
              <a:ext uri="{FF2B5EF4-FFF2-40B4-BE49-F238E27FC236}">
                <a16:creationId xmlns:a16="http://schemas.microsoft.com/office/drawing/2014/main" id="{4768D5F1-5E5A-2364-F519-9F8BD053F826}"/>
              </a:ext>
            </a:extLst>
          </p:cNvPr>
          <p:cNvSpPr>
            <a:spLocks noGrp="1" noRot="1" noMove="1" noResize="1" noEditPoints="1" noAdjustHandles="1" noChangeArrowheads="1" noChangeShapeType="1"/>
          </p:cNvSpPr>
          <p:nvPr/>
        </p:nvSpPr>
        <p:spPr>
          <a:xfrm>
            <a:off x="0" y="763477"/>
            <a:ext cx="140964" cy="558792"/>
          </a:xfrm>
          <a:prstGeom prst="rect">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47" name="Flowchart: Terminator 46">
            <a:extLst>
              <a:ext uri="{FF2B5EF4-FFF2-40B4-BE49-F238E27FC236}">
                <a16:creationId xmlns:a16="http://schemas.microsoft.com/office/drawing/2014/main" id="{67FCD451-78D7-457E-A09B-B908A50D7431}"/>
              </a:ext>
            </a:extLst>
          </p:cNvPr>
          <p:cNvSpPr>
            <a:spLocks noGrp="1" noRot="1" noMove="1" noResize="1" noEditPoints="1" noAdjustHandles="1" noChangeArrowheads="1" noChangeShapeType="1"/>
          </p:cNvSpPr>
          <p:nvPr/>
        </p:nvSpPr>
        <p:spPr>
          <a:xfrm>
            <a:off x="0" y="699156"/>
            <a:ext cx="274628" cy="145368"/>
          </a:xfrm>
          <a:prstGeom prst="flowChartTerminator">
            <a:avLst/>
          </a:prstGeom>
          <a:solidFill>
            <a:schemeClr val="accent5">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48" name="Rectangle 47">
            <a:extLst>
              <a:ext uri="{FF2B5EF4-FFF2-40B4-BE49-F238E27FC236}">
                <a16:creationId xmlns:a16="http://schemas.microsoft.com/office/drawing/2014/main" id="{919BB83B-9F7C-0DFE-F394-CD06D4E8EB29}"/>
              </a:ext>
            </a:extLst>
          </p:cNvPr>
          <p:cNvSpPr>
            <a:spLocks noGrp="1" noRot="1" noMove="1" noResize="1" noEditPoints="1" noAdjustHandles="1" noChangeArrowheads="1" noChangeShapeType="1"/>
          </p:cNvSpPr>
          <p:nvPr/>
        </p:nvSpPr>
        <p:spPr>
          <a:xfrm>
            <a:off x="0" y="699156"/>
            <a:ext cx="45719" cy="145368"/>
          </a:xfrm>
          <a:prstGeom prst="rect">
            <a:avLst/>
          </a:prstGeom>
          <a:solidFill>
            <a:schemeClr val="accent5">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46" name="Flowchart: Terminator 45">
            <a:extLst>
              <a:ext uri="{FF2B5EF4-FFF2-40B4-BE49-F238E27FC236}">
                <a16:creationId xmlns:a16="http://schemas.microsoft.com/office/drawing/2014/main" id="{D2C91822-2D78-2E5F-0AB7-E71D4DD35F31}"/>
              </a:ext>
            </a:extLst>
          </p:cNvPr>
          <p:cNvSpPr>
            <a:spLocks noGrp="1" noRot="1" noMove="1" noResize="1" noEditPoints="1" noAdjustHandles="1" noChangeArrowheads="1" noChangeShapeType="1"/>
          </p:cNvSpPr>
          <p:nvPr/>
        </p:nvSpPr>
        <p:spPr>
          <a:xfrm rot="16200000">
            <a:off x="-35557" y="797660"/>
            <a:ext cx="345742" cy="274628"/>
          </a:xfrm>
          <a:prstGeom prst="flowChartTerminator">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43" name="Flowchart: Delay 42">
            <a:extLst>
              <a:ext uri="{FF2B5EF4-FFF2-40B4-BE49-F238E27FC236}">
                <a16:creationId xmlns:a16="http://schemas.microsoft.com/office/drawing/2014/main" id="{0A4E7316-D68C-F772-4D40-6308D4625A24}"/>
              </a:ext>
            </a:extLst>
          </p:cNvPr>
          <p:cNvSpPr>
            <a:spLocks/>
          </p:cNvSpPr>
          <p:nvPr/>
        </p:nvSpPr>
        <p:spPr>
          <a:xfrm rot="16200000">
            <a:off x="-423472" y="1480315"/>
            <a:ext cx="1418755" cy="289878"/>
          </a:xfrm>
          <a:prstGeom prst="flowChartDelay">
            <a:avLst/>
          </a:prstGeom>
          <a:solidFill>
            <a:schemeClr val="accent5">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sp>
        <p:nvSpPr>
          <p:cNvPr id="35" name="Arrow: Right 34">
            <a:extLst>
              <a:ext uri="{FF2B5EF4-FFF2-40B4-BE49-F238E27FC236}">
                <a16:creationId xmlns:a16="http://schemas.microsoft.com/office/drawing/2014/main" id="{316AF6EB-B08D-F834-886F-E4ED45BD292C}"/>
              </a:ext>
            </a:extLst>
          </p:cNvPr>
          <p:cNvSpPr/>
          <p:nvPr/>
        </p:nvSpPr>
        <p:spPr>
          <a:xfrm>
            <a:off x="61398" y="1773931"/>
            <a:ext cx="8797080" cy="487753"/>
          </a:xfrm>
          <a:prstGeom prst="rightArrow">
            <a:avLst/>
          </a:prstGeom>
          <a:solidFill>
            <a:schemeClr val="accent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050" i="0" u="none" strike="noStrike" cap="none" spc="0" normalizeH="0" baseline="0">
                <a:ln>
                  <a:noFill/>
                </a:ln>
                <a:solidFill>
                  <a:schemeClr val="bg1"/>
                </a:solidFill>
                <a:effectLst/>
                <a:uFillTx/>
                <a:latin typeface="Arial Black" panose="020B0A04020102020204" pitchFamily="34" charset="0"/>
                <a:ea typeface="+mn-ea"/>
                <a:cs typeface="+mn-cs"/>
                <a:sym typeface="Helvetica Neue Medium"/>
              </a:rPr>
              <a:t>Digital Maturity over Time </a:t>
            </a:r>
          </a:p>
        </p:txBody>
      </p:sp>
      <p:sp>
        <p:nvSpPr>
          <p:cNvPr id="51" name="TextBox 50">
            <a:extLst>
              <a:ext uri="{FF2B5EF4-FFF2-40B4-BE49-F238E27FC236}">
                <a16:creationId xmlns:a16="http://schemas.microsoft.com/office/drawing/2014/main" id="{6431B682-140F-A471-CEA2-8C9D3F57FF39}"/>
              </a:ext>
            </a:extLst>
          </p:cNvPr>
          <p:cNvSpPr txBox="1"/>
          <p:nvPr/>
        </p:nvSpPr>
        <p:spPr>
          <a:xfrm>
            <a:off x="0" y="4001406"/>
            <a:ext cx="1086576" cy="51809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9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Dependable IT equipment &amp; robust Wi-Fi</a:t>
            </a:r>
          </a:p>
        </p:txBody>
      </p:sp>
      <p:sp>
        <p:nvSpPr>
          <p:cNvPr id="52" name="TextBox 51">
            <a:extLst>
              <a:ext uri="{FF2B5EF4-FFF2-40B4-BE49-F238E27FC236}">
                <a16:creationId xmlns:a16="http://schemas.microsoft.com/office/drawing/2014/main" id="{E93CA4D4-CD83-A7DF-731A-1CDA908BF84E}"/>
              </a:ext>
            </a:extLst>
          </p:cNvPr>
          <p:cNvSpPr txBox="1"/>
          <p:nvPr/>
        </p:nvSpPr>
        <p:spPr>
          <a:xfrm>
            <a:off x="-7965" y="3396767"/>
            <a:ext cx="1086576"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9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Paperless / Paper-light records captured electronically </a:t>
            </a:r>
          </a:p>
        </p:txBody>
      </p:sp>
      <p:sp>
        <p:nvSpPr>
          <p:cNvPr id="53" name="TextBox 52">
            <a:extLst>
              <a:ext uri="{FF2B5EF4-FFF2-40B4-BE49-F238E27FC236}">
                <a16:creationId xmlns:a16="http://schemas.microsoft.com/office/drawing/2014/main" id="{A6D32FAC-8170-14E6-B46C-18079F538276}"/>
              </a:ext>
            </a:extLst>
          </p:cNvPr>
          <p:cNvSpPr txBox="1"/>
          <p:nvPr/>
        </p:nvSpPr>
        <p:spPr>
          <a:xfrm>
            <a:off x="-31364" y="2455621"/>
            <a:ext cx="1190435"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9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Clinical &amp; Care data stored safely in the Cloud and </a:t>
            </a:r>
            <a:r>
              <a:rPr lang="en-GB" sz="900" b="0">
                <a:solidFill>
                  <a:srgbClr val="1F355E"/>
                </a:solidFill>
                <a:latin typeface="Arial" panose="020B0604020202020204" pitchFamily="34" charset="0"/>
                <a:cs typeface="Arial" panose="020B0604020202020204" pitchFamily="34" charset="0"/>
              </a:rPr>
              <a:t>expanding our existing</a:t>
            </a:r>
            <a:r>
              <a:rPr kumimoji="0" lang="en-GB" sz="9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 cloud-based service provision</a:t>
            </a:r>
          </a:p>
        </p:txBody>
      </p:sp>
      <p:sp>
        <p:nvSpPr>
          <p:cNvPr id="54" name="TextBox 53">
            <a:extLst>
              <a:ext uri="{FF2B5EF4-FFF2-40B4-BE49-F238E27FC236}">
                <a16:creationId xmlns:a16="http://schemas.microsoft.com/office/drawing/2014/main" id="{6623742A-619D-E830-60A5-21B9C8B430E7}"/>
              </a:ext>
            </a:extLst>
          </p:cNvPr>
          <p:cNvSpPr txBox="1"/>
          <p:nvPr/>
        </p:nvSpPr>
        <p:spPr>
          <a:xfrm>
            <a:off x="1125362" y="3018275"/>
            <a:ext cx="1389200"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9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A Digital Workforce Strategy </a:t>
            </a:r>
            <a:r>
              <a:rPr lang="en-GB" sz="900" b="0">
                <a:solidFill>
                  <a:srgbClr val="1F355E"/>
                </a:solidFill>
                <a:latin typeface="Arial" panose="020B0604020202020204" pitchFamily="34" charset="0"/>
                <a:cs typeface="Arial" panose="020B0604020202020204" pitchFamily="34" charset="0"/>
              </a:rPr>
              <a:t>that </a:t>
            </a:r>
            <a:r>
              <a:rPr kumimoji="0" lang="en-GB" sz="9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attracts and retains top talent &amp; valuable skills</a:t>
            </a:r>
          </a:p>
        </p:txBody>
      </p:sp>
      <p:sp>
        <p:nvSpPr>
          <p:cNvPr id="59" name="TextBox 58">
            <a:extLst>
              <a:ext uri="{FF2B5EF4-FFF2-40B4-BE49-F238E27FC236}">
                <a16:creationId xmlns:a16="http://schemas.microsoft.com/office/drawing/2014/main" id="{83D269E9-9D11-F350-DC54-7C911F5F50AF}"/>
              </a:ext>
            </a:extLst>
          </p:cNvPr>
          <p:cNvSpPr txBox="1"/>
          <p:nvPr/>
        </p:nvSpPr>
        <p:spPr>
          <a:xfrm>
            <a:off x="1112338" y="2518564"/>
            <a:ext cx="1395535" cy="51809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9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Enhanced patient facing digital tools that empower our people</a:t>
            </a:r>
          </a:p>
        </p:txBody>
      </p:sp>
      <p:sp>
        <p:nvSpPr>
          <p:cNvPr id="65" name="TextBox 64">
            <a:extLst>
              <a:ext uri="{FF2B5EF4-FFF2-40B4-BE49-F238E27FC236}">
                <a16:creationId xmlns:a16="http://schemas.microsoft.com/office/drawing/2014/main" id="{D21F460C-C3D2-D030-1D06-1144094813DE}"/>
              </a:ext>
            </a:extLst>
          </p:cNvPr>
          <p:cNvSpPr txBox="1"/>
          <p:nvPr/>
        </p:nvSpPr>
        <p:spPr>
          <a:xfrm>
            <a:off x="1100568" y="3629409"/>
            <a:ext cx="1416652"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9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Identity management through ‘single-sign-on’ ensures staff need only log-in once to access all the systems they need </a:t>
            </a:r>
            <a:br>
              <a:rPr kumimoji="0" lang="en-GB" sz="9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br>
            <a:r>
              <a:rPr kumimoji="0" lang="en-GB" sz="9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fo</a:t>
            </a:r>
            <a:r>
              <a:rPr lang="en-GB" sz="900" b="0">
                <a:solidFill>
                  <a:srgbClr val="1F355E"/>
                </a:solidFill>
                <a:latin typeface="Arial" panose="020B0604020202020204" pitchFamily="34" charset="0"/>
                <a:cs typeface="Arial" panose="020B0604020202020204" pitchFamily="34" charset="0"/>
              </a:rPr>
              <a:t>r their session </a:t>
            </a:r>
            <a:endParaRPr kumimoji="0" lang="en-GB" sz="9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endParaRPr>
          </a:p>
        </p:txBody>
      </p:sp>
      <p:sp>
        <p:nvSpPr>
          <p:cNvPr id="66" name="TextBox 65">
            <a:extLst>
              <a:ext uri="{FF2B5EF4-FFF2-40B4-BE49-F238E27FC236}">
                <a16:creationId xmlns:a16="http://schemas.microsoft.com/office/drawing/2014/main" id="{051DDF80-A122-A2E4-5738-7A47F6A134C2}"/>
              </a:ext>
            </a:extLst>
          </p:cNvPr>
          <p:cNvSpPr txBox="1"/>
          <p:nvPr/>
        </p:nvSpPr>
        <p:spPr>
          <a:xfrm>
            <a:off x="2450826" y="2728692"/>
            <a:ext cx="1711985"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9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Dedicated projects target the biggest gaps in current digital provision e.g. mental health and community </a:t>
            </a:r>
          </a:p>
        </p:txBody>
      </p:sp>
      <p:sp>
        <p:nvSpPr>
          <p:cNvPr id="67" name="TextBox 66">
            <a:extLst>
              <a:ext uri="{FF2B5EF4-FFF2-40B4-BE49-F238E27FC236}">
                <a16:creationId xmlns:a16="http://schemas.microsoft.com/office/drawing/2014/main" id="{21BDBD78-D6BA-B1FB-7257-38085497981E}"/>
              </a:ext>
            </a:extLst>
          </p:cNvPr>
          <p:cNvSpPr txBox="1"/>
          <p:nvPr/>
        </p:nvSpPr>
        <p:spPr>
          <a:xfrm>
            <a:off x="2501222" y="3871287"/>
            <a:ext cx="1684417"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9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A unified Digital Training and Support offer improves staff digital literacy and confidence using digital tools </a:t>
            </a:r>
          </a:p>
        </p:txBody>
      </p:sp>
      <p:sp>
        <p:nvSpPr>
          <p:cNvPr id="68" name="TextBox 67">
            <a:extLst>
              <a:ext uri="{FF2B5EF4-FFF2-40B4-BE49-F238E27FC236}">
                <a16:creationId xmlns:a16="http://schemas.microsoft.com/office/drawing/2014/main" id="{7CADFDF8-5E77-CF3D-C46F-D9881741AFAB}"/>
              </a:ext>
            </a:extLst>
          </p:cNvPr>
          <p:cNvSpPr txBox="1"/>
          <p:nvPr/>
        </p:nvSpPr>
        <p:spPr>
          <a:xfrm>
            <a:off x="2467319" y="3348242"/>
            <a:ext cx="1711985" cy="51809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900" b="0" i="0" u="none" strike="noStrike" cap="none" spc="0" normalizeH="0" baseline="0">
                <a:ln>
                  <a:noFill/>
                </a:ln>
                <a:solidFill>
                  <a:srgbClr val="1F355E"/>
                </a:solidFill>
                <a:effectLst/>
                <a:uFillTx/>
                <a:latin typeface="Arial" panose="020B0604020202020204" pitchFamily="34" charset="0"/>
                <a:cs typeface="Arial" panose="020B0604020202020204" pitchFamily="34" charset="0"/>
                <a:sym typeface="Helvetica Neue"/>
              </a:rPr>
              <a:t>Common data standards and data entry create a single version of the truth </a:t>
            </a:r>
          </a:p>
        </p:txBody>
      </p:sp>
      <p:sp>
        <p:nvSpPr>
          <p:cNvPr id="73" name="Rectangle 72">
            <a:extLst>
              <a:ext uri="{FF2B5EF4-FFF2-40B4-BE49-F238E27FC236}">
                <a16:creationId xmlns:a16="http://schemas.microsoft.com/office/drawing/2014/main" id="{709B1B14-DDE9-FBE5-B889-66FCE86AFAA6}"/>
              </a:ext>
            </a:extLst>
          </p:cNvPr>
          <p:cNvSpPr/>
          <p:nvPr/>
        </p:nvSpPr>
        <p:spPr>
          <a:xfrm>
            <a:off x="4173498" y="3927182"/>
            <a:ext cx="1515074" cy="50571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en-GB" sz="900" b="0">
                <a:solidFill>
                  <a:srgbClr val="1F355E"/>
                </a:solidFill>
                <a:latin typeface="Arial" panose="020B0604020202020204" pitchFamily="34" charset="0"/>
                <a:ea typeface="+mn-ea"/>
                <a:cs typeface="Arial" panose="020B0604020202020204" pitchFamily="34" charset="0"/>
                <a:sym typeface="Helvetica Neue Medium"/>
              </a:rPr>
              <a:t>A Digital Co-production and Innovation model supports SBU to embed best practice  and pilot new initiatives </a:t>
            </a:r>
            <a:endParaRPr kumimoji="0" lang="en-GB" sz="9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sp>
        <p:nvSpPr>
          <p:cNvPr id="74" name="Rectangle 73">
            <a:extLst>
              <a:ext uri="{FF2B5EF4-FFF2-40B4-BE49-F238E27FC236}">
                <a16:creationId xmlns:a16="http://schemas.microsoft.com/office/drawing/2014/main" id="{C6AA4E77-BC7C-57E5-9E0B-D454FE1D3AF1}"/>
              </a:ext>
            </a:extLst>
          </p:cNvPr>
          <p:cNvSpPr/>
          <p:nvPr/>
        </p:nvSpPr>
        <p:spPr>
          <a:xfrm>
            <a:off x="4202650" y="3116650"/>
            <a:ext cx="1481323" cy="50571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9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An enhanced Business </a:t>
            </a:r>
            <a:r>
              <a:rPr lang="en-GB" sz="900" b="0">
                <a:solidFill>
                  <a:srgbClr val="1F355E"/>
                </a:solidFill>
                <a:latin typeface="Arial" panose="020B0604020202020204" pitchFamily="34" charset="0"/>
                <a:ea typeface="+mn-ea"/>
                <a:cs typeface="Arial" panose="020B0604020202020204" pitchFamily="34" charset="0"/>
                <a:sym typeface="Helvetica Neue Medium"/>
              </a:rPr>
              <a:t>I</a:t>
            </a:r>
            <a:r>
              <a:rPr kumimoji="0" lang="en-GB" sz="9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ntelligence and Analytics capability optimises the use of data to drive evidence-based decisions and  improvements in care </a:t>
            </a:r>
          </a:p>
        </p:txBody>
      </p:sp>
      <p:sp>
        <p:nvSpPr>
          <p:cNvPr id="75" name="Rectangle 74">
            <a:extLst>
              <a:ext uri="{FF2B5EF4-FFF2-40B4-BE49-F238E27FC236}">
                <a16:creationId xmlns:a16="http://schemas.microsoft.com/office/drawing/2014/main" id="{C0D9D306-0EC7-454B-C3B2-59CD493C41F9}"/>
              </a:ext>
            </a:extLst>
          </p:cNvPr>
          <p:cNvSpPr/>
          <p:nvPr/>
        </p:nvSpPr>
        <p:spPr>
          <a:xfrm>
            <a:off x="5800314" y="2900721"/>
            <a:ext cx="1830286" cy="15147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9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A Care Data Repository (CDR) connected to an Electronic Patient Record (EPR) model provides </a:t>
            </a:r>
            <a:r>
              <a:rPr lang="en-GB" sz="900">
                <a:solidFill>
                  <a:srgbClr val="1F355E"/>
                </a:solidFill>
                <a:latin typeface="Arial" panose="020B0604020202020204" pitchFamily="34" charset="0"/>
                <a:ea typeface="+mn-ea"/>
                <a:cs typeface="Arial" panose="020B0604020202020204" pitchFamily="34" charset="0"/>
                <a:sym typeface="Helvetica Neue Medium"/>
              </a:rPr>
              <a:t>all</a:t>
            </a:r>
            <a:r>
              <a:rPr kumimoji="0" lang="en-GB" sz="9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clinicians with access to the patient information they need to make the best clinical decisions, </a:t>
            </a:r>
            <a:r>
              <a:rPr lang="en-GB" sz="900">
                <a:solidFill>
                  <a:srgbClr val="1F355E"/>
                </a:solidFill>
                <a:latin typeface="Arial" panose="020B0604020202020204" pitchFamily="34" charset="0"/>
                <a:ea typeface="+mn-ea"/>
                <a:cs typeface="Arial" panose="020B0604020202020204" pitchFamily="34" charset="0"/>
                <a:sym typeface="Helvetica Neue Medium"/>
              </a:rPr>
              <a:t>whilst providing </a:t>
            </a:r>
            <a:r>
              <a:rPr kumimoji="0" lang="en-GB" sz="90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SBU with rich and accurate data to </a:t>
            </a:r>
            <a:r>
              <a:rPr lang="en-GB" sz="900">
                <a:solidFill>
                  <a:srgbClr val="1F355E"/>
                </a:solidFill>
                <a:latin typeface="Arial" panose="020B0604020202020204" pitchFamily="34" charset="0"/>
                <a:ea typeface="+mn-ea"/>
                <a:cs typeface="Arial" panose="020B0604020202020204" pitchFamily="34" charset="0"/>
                <a:sym typeface="Helvetica Neue Medium"/>
              </a:rPr>
              <a:t>plan care effectively for the people of Swansea Bay</a:t>
            </a:r>
          </a:p>
        </p:txBody>
      </p:sp>
      <p:sp>
        <p:nvSpPr>
          <p:cNvPr id="76" name="Rectangle 75">
            <a:extLst>
              <a:ext uri="{FF2B5EF4-FFF2-40B4-BE49-F238E27FC236}">
                <a16:creationId xmlns:a16="http://schemas.microsoft.com/office/drawing/2014/main" id="{91018F82-39D3-D34D-438F-2315C880295A}"/>
              </a:ext>
            </a:extLst>
          </p:cNvPr>
          <p:cNvSpPr/>
          <p:nvPr/>
        </p:nvSpPr>
        <p:spPr>
          <a:xfrm>
            <a:off x="7747460" y="2650245"/>
            <a:ext cx="1438236" cy="50571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9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NHS Wales App becomes </a:t>
            </a:r>
            <a:r>
              <a:rPr lang="en-GB" sz="900" b="0">
                <a:solidFill>
                  <a:srgbClr val="1F355E"/>
                </a:solidFill>
                <a:latin typeface="Arial" panose="020B0604020202020204" pitchFamily="34" charset="0"/>
                <a:ea typeface="+mn-ea"/>
                <a:cs typeface="Arial" panose="020B0604020202020204" pitchFamily="34" charset="0"/>
                <a:sym typeface="Helvetica Neue Medium"/>
              </a:rPr>
              <a:t>the</a:t>
            </a:r>
            <a:r>
              <a:rPr kumimoji="0" lang="en-GB" sz="9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single digital front door for patients in Wales</a:t>
            </a:r>
          </a:p>
        </p:txBody>
      </p:sp>
      <p:sp>
        <p:nvSpPr>
          <p:cNvPr id="77" name="Rectangle 76">
            <a:extLst>
              <a:ext uri="{FF2B5EF4-FFF2-40B4-BE49-F238E27FC236}">
                <a16:creationId xmlns:a16="http://schemas.microsoft.com/office/drawing/2014/main" id="{69DBADCD-61FF-3558-BB59-4F6367734BF3}"/>
              </a:ext>
            </a:extLst>
          </p:cNvPr>
          <p:cNvSpPr/>
          <p:nvPr/>
        </p:nvSpPr>
        <p:spPr>
          <a:xfrm>
            <a:off x="7767318" y="3224835"/>
            <a:ext cx="1408730" cy="51029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defTabSz="825500" rtl="0" fontAlgn="auto" latinLnBrk="0" hangingPunct="0">
              <a:lnSpc>
                <a:spcPct val="100000"/>
              </a:lnSpc>
              <a:spcBef>
                <a:spcPts val="0"/>
              </a:spcBef>
              <a:spcAft>
                <a:spcPts val="0"/>
              </a:spcAft>
              <a:buClrTx/>
              <a:buSzTx/>
              <a:buFontTx/>
              <a:buNone/>
              <a:tabLst/>
            </a:pPr>
            <a:r>
              <a:rPr lang="en-GB" sz="900" b="0">
                <a:solidFill>
                  <a:srgbClr val="1F355E"/>
                </a:solidFill>
                <a:latin typeface="Arial" panose="020B0604020202020204" pitchFamily="34" charset="0"/>
                <a:ea typeface="+mn-ea"/>
                <a:cs typeface="Arial" panose="020B0604020202020204" pitchFamily="34" charset="0"/>
                <a:sym typeface="Helvetica Neue Medium"/>
              </a:rPr>
              <a:t>Advanced analytics and use of AI tools support proactive and preventative care planning and assist clinical decisions</a:t>
            </a:r>
            <a:endParaRPr kumimoji="0" lang="en-GB" sz="9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endParaRPr>
          </a:p>
        </p:txBody>
      </p:sp>
      <p:cxnSp>
        <p:nvCxnSpPr>
          <p:cNvPr id="84" name="Straight Connector 83">
            <a:extLst>
              <a:ext uri="{FF2B5EF4-FFF2-40B4-BE49-F238E27FC236}">
                <a16:creationId xmlns:a16="http://schemas.microsoft.com/office/drawing/2014/main" id="{A4F7E70C-5662-CE54-B48B-5E2D140765BB}"/>
              </a:ext>
            </a:extLst>
          </p:cNvPr>
          <p:cNvCxnSpPr>
            <a:cxnSpLocks/>
          </p:cNvCxnSpPr>
          <p:nvPr/>
        </p:nvCxnSpPr>
        <p:spPr>
          <a:xfrm>
            <a:off x="-5" y="3441259"/>
            <a:ext cx="1178808" cy="3276"/>
          </a:xfrm>
          <a:prstGeom prst="line">
            <a:avLst/>
          </a:prstGeom>
          <a:noFill/>
          <a:ln w="25400" cap="flat">
            <a:solidFill>
              <a:schemeClr val="accent3">
                <a:lumMod val="40000"/>
                <a:lumOff val="60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86" name="Straight Connector 85">
            <a:extLst>
              <a:ext uri="{FF2B5EF4-FFF2-40B4-BE49-F238E27FC236}">
                <a16:creationId xmlns:a16="http://schemas.microsoft.com/office/drawing/2014/main" id="{567697C9-D729-7D75-E45D-166ED5A2E04C}"/>
              </a:ext>
            </a:extLst>
          </p:cNvPr>
          <p:cNvCxnSpPr>
            <a:cxnSpLocks/>
          </p:cNvCxnSpPr>
          <p:nvPr/>
        </p:nvCxnSpPr>
        <p:spPr>
          <a:xfrm>
            <a:off x="-7960" y="4028702"/>
            <a:ext cx="1178803" cy="0"/>
          </a:xfrm>
          <a:prstGeom prst="line">
            <a:avLst/>
          </a:prstGeom>
          <a:noFill/>
          <a:ln w="25400" cap="flat">
            <a:solidFill>
              <a:schemeClr val="accent3">
                <a:lumMod val="40000"/>
                <a:lumOff val="60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88" name="Straight Connector 87">
            <a:extLst>
              <a:ext uri="{FF2B5EF4-FFF2-40B4-BE49-F238E27FC236}">
                <a16:creationId xmlns:a16="http://schemas.microsoft.com/office/drawing/2014/main" id="{9C1B26DB-7EC0-74A9-EB84-69D0B81E458D}"/>
              </a:ext>
            </a:extLst>
          </p:cNvPr>
          <p:cNvCxnSpPr>
            <a:cxnSpLocks/>
          </p:cNvCxnSpPr>
          <p:nvPr/>
        </p:nvCxnSpPr>
        <p:spPr>
          <a:xfrm flipH="1">
            <a:off x="1152641" y="2463735"/>
            <a:ext cx="18202" cy="2015261"/>
          </a:xfrm>
          <a:prstGeom prst="line">
            <a:avLst/>
          </a:prstGeom>
          <a:noFill/>
          <a:ln w="25400" cap="flat">
            <a:solidFill>
              <a:schemeClr val="accent3">
                <a:lumMod val="40000"/>
                <a:lumOff val="60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95" name="Straight Connector 94">
            <a:extLst>
              <a:ext uri="{FF2B5EF4-FFF2-40B4-BE49-F238E27FC236}">
                <a16:creationId xmlns:a16="http://schemas.microsoft.com/office/drawing/2014/main" id="{AE4644AE-7D61-0C01-550F-CE13E9565860}"/>
              </a:ext>
            </a:extLst>
          </p:cNvPr>
          <p:cNvCxnSpPr>
            <a:cxnSpLocks/>
          </p:cNvCxnSpPr>
          <p:nvPr/>
        </p:nvCxnSpPr>
        <p:spPr>
          <a:xfrm flipH="1">
            <a:off x="2489974" y="2528245"/>
            <a:ext cx="24586" cy="1971756"/>
          </a:xfrm>
          <a:prstGeom prst="line">
            <a:avLst/>
          </a:prstGeom>
          <a:noFill/>
          <a:ln w="25400" cap="flat">
            <a:solidFill>
              <a:schemeClr val="accent3">
                <a:lumMod val="40000"/>
                <a:lumOff val="60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97" name="Straight Connector 96">
            <a:extLst>
              <a:ext uri="{FF2B5EF4-FFF2-40B4-BE49-F238E27FC236}">
                <a16:creationId xmlns:a16="http://schemas.microsoft.com/office/drawing/2014/main" id="{BC3AA8BE-09DC-A23F-8671-B1D1F493FA14}"/>
              </a:ext>
            </a:extLst>
          </p:cNvPr>
          <p:cNvCxnSpPr>
            <a:cxnSpLocks/>
          </p:cNvCxnSpPr>
          <p:nvPr/>
        </p:nvCxnSpPr>
        <p:spPr>
          <a:xfrm>
            <a:off x="1152641" y="3679164"/>
            <a:ext cx="1335361" cy="0"/>
          </a:xfrm>
          <a:prstGeom prst="line">
            <a:avLst/>
          </a:prstGeom>
          <a:noFill/>
          <a:ln w="25400" cap="flat">
            <a:solidFill>
              <a:schemeClr val="accent3">
                <a:lumMod val="40000"/>
                <a:lumOff val="60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100" name="Straight Connector 99">
            <a:extLst>
              <a:ext uri="{FF2B5EF4-FFF2-40B4-BE49-F238E27FC236}">
                <a16:creationId xmlns:a16="http://schemas.microsoft.com/office/drawing/2014/main" id="{4053374C-50BF-A611-7910-EF6133FCEB72}"/>
              </a:ext>
            </a:extLst>
          </p:cNvPr>
          <p:cNvCxnSpPr>
            <a:cxnSpLocks/>
          </p:cNvCxnSpPr>
          <p:nvPr/>
        </p:nvCxnSpPr>
        <p:spPr>
          <a:xfrm>
            <a:off x="1152641" y="3025247"/>
            <a:ext cx="1355231" cy="0"/>
          </a:xfrm>
          <a:prstGeom prst="line">
            <a:avLst/>
          </a:prstGeom>
          <a:noFill/>
          <a:ln w="25400" cap="flat">
            <a:solidFill>
              <a:schemeClr val="accent3">
                <a:lumMod val="40000"/>
                <a:lumOff val="60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103" name="Straight Connector 102">
            <a:extLst>
              <a:ext uri="{FF2B5EF4-FFF2-40B4-BE49-F238E27FC236}">
                <a16:creationId xmlns:a16="http://schemas.microsoft.com/office/drawing/2014/main" id="{6DC9F2E3-DE01-D277-7C6B-01AF53FCE733}"/>
              </a:ext>
            </a:extLst>
          </p:cNvPr>
          <p:cNvCxnSpPr>
            <a:cxnSpLocks/>
          </p:cNvCxnSpPr>
          <p:nvPr/>
        </p:nvCxnSpPr>
        <p:spPr>
          <a:xfrm>
            <a:off x="2507872" y="3383296"/>
            <a:ext cx="1654939" cy="2118"/>
          </a:xfrm>
          <a:prstGeom prst="line">
            <a:avLst/>
          </a:prstGeom>
          <a:noFill/>
          <a:ln w="25400" cap="flat">
            <a:solidFill>
              <a:schemeClr val="accent3">
                <a:lumMod val="40000"/>
                <a:lumOff val="60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105" name="Straight Connector 104">
            <a:extLst>
              <a:ext uri="{FF2B5EF4-FFF2-40B4-BE49-F238E27FC236}">
                <a16:creationId xmlns:a16="http://schemas.microsoft.com/office/drawing/2014/main" id="{9107502E-1BE9-A21A-2569-BA796AD77F0E}"/>
              </a:ext>
            </a:extLst>
          </p:cNvPr>
          <p:cNvCxnSpPr>
            <a:cxnSpLocks/>
          </p:cNvCxnSpPr>
          <p:nvPr/>
        </p:nvCxnSpPr>
        <p:spPr>
          <a:xfrm>
            <a:off x="2529267" y="3887150"/>
            <a:ext cx="3173250" cy="4506"/>
          </a:xfrm>
          <a:prstGeom prst="line">
            <a:avLst/>
          </a:prstGeom>
          <a:noFill/>
          <a:ln w="25400" cap="flat">
            <a:solidFill>
              <a:schemeClr val="accent3">
                <a:lumMod val="40000"/>
                <a:lumOff val="60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107" name="Straight Connector 106">
            <a:extLst>
              <a:ext uri="{FF2B5EF4-FFF2-40B4-BE49-F238E27FC236}">
                <a16:creationId xmlns:a16="http://schemas.microsoft.com/office/drawing/2014/main" id="{B93E843A-4DF7-5392-0AE7-691046863EDD}"/>
              </a:ext>
            </a:extLst>
          </p:cNvPr>
          <p:cNvCxnSpPr>
            <a:cxnSpLocks/>
          </p:cNvCxnSpPr>
          <p:nvPr/>
        </p:nvCxnSpPr>
        <p:spPr>
          <a:xfrm flipH="1">
            <a:off x="4141417" y="2782747"/>
            <a:ext cx="13943" cy="1118211"/>
          </a:xfrm>
          <a:prstGeom prst="line">
            <a:avLst/>
          </a:prstGeom>
          <a:noFill/>
          <a:ln w="25400" cap="flat">
            <a:solidFill>
              <a:schemeClr val="accent3">
                <a:lumMod val="40000"/>
                <a:lumOff val="60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109" name="Straight Connector 108">
            <a:extLst>
              <a:ext uri="{FF2B5EF4-FFF2-40B4-BE49-F238E27FC236}">
                <a16:creationId xmlns:a16="http://schemas.microsoft.com/office/drawing/2014/main" id="{F43B2FD3-6168-1403-1C49-B9723408031F}"/>
              </a:ext>
            </a:extLst>
          </p:cNvPr>
          <p:cNvCxnSpPr>
            <a:cxnSpLocks/>
          </p:cNvCxnSpPr>
          <p:nvPr/>
        </p:nvCxnSpPr>
        <p:spPr>
          <a:xfrm>
            <a:off x="4142313" y="3879199"/>
            <a:ext cx="0" cy="632347"/>
          </a:xfrm>
          <a:prstGeom prst="line">
            <a:avLst/>
          </a:prstGeom>
          <a:noFill/>
          <a:ln w="25400" cap="flat">
            <a:solidFill>
              <a:schemeClr val="accent3">
                <a:lumMod val="40000"/>
                <a:lumOff val="60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114" name="Straight Connector 113">
            <a:extLst>
              <a:ext uri="{FF2B5EF4-FFF2-40B4-BE49-F238E27FC236}">
                <a16:creationId xmlns:a16="http://schemas.microsoft.com/office/drawing/2014/main" id="{7FF7FCA1-E6E0-BE95-972F-474C66DF28CF}"/>
              </a:ext>
            </a:extLst>
          </p:cNvPr>
          <p:cNvCxnSpPr>
            <a:cxnSpLocks/>
          </p:cNvCxnSpPr>
          <p:nvPr/>
        </p:nvCxnSpPr>
        <p:spPr>
          <a:xfrm>
            <a:off x="5702517" y="2804615"/>
            <a:ext cx="0" cy="1706931"/>
          </a:xfrm>
          <a:prstGeom prst="line">
            <a:avLst/>
          </a:prstGeom>
          <a:noFill/>
          <a:ln w="25400" cap="flat">
            <a:solidFill>
              <a:schemeClr val="accent3">
                <a:lumMod val="40000"/>
                <a:lumOff val="60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118" name="Straight Connector 117">
            <a:extLst>
              <a:ext uri="{FF2B5EF4-FFF2-40B4-BE49-F238E27FC236}">
                <a16:creationId xmlns:a16="http://schemas.microsoft.com/office/drawing/2014/main" id="{92A1065C-CE11-03FF-6E50-8F15274A3D83}"/>
              </a:ext>
            </a:extLst>
          </p:cNvPr>
          <p:cNvCxnSpPr>
            <a:cxnSpLocks/>
          </p:cNvCxnSpPr>
          <p:nvPr/>
        </p:nvCxnSpPr>
        <p:spPr>
          <a:xfrm>
            <a:off x="7733127" y="2393346"/>
            <a:ext cx="0" cy="2085650"/>
          </a:xfrm>
          <a:prstGeom prst="line">
            <a:avLst/>
          </a:prstGeom>
          <a:noFill/>
          <a:ln w="25400" cap="flat">
            <a:solidFill>
              <a:schemeClr val="accent3">
                <a:lumMod val="40000"/>
                <a:lumOff val="60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120" name="Straight Connector 119">
            <a:extLst>
              <a:ext uri="{FF2B5EF4-FFF2-40B4-BE49-F238E27FC236}">
                <a16:creationId xmlns:a16="http://schemas.microsoft.com/office/drawing/2014/main" id="{E0427160-9002-07AA-33AC-033EB7E51D67}"/>
              </a:ext>
            </a:extLst>
          </p:cNvPr>
          <p:cNvCxnSpPr>
            <a:cxnSpLocks/>
          </p:cNvCxnSpPr>
          <p:nvPr/>
        </p:nvCxnSpPr>
        <p:spPr>
          <a:xfrm>
            <a:off x="7754397" y="3128673"/>
            <a:ext cx="1371055" cy="0"/>
          </a:xfrm>
          <a:prstGeom prst="line">
            <a:avLst/>
          </a:prstGeom>
          <a:noFill/>
          <a:ln w="25400" cap="flat">
            <a:solidFill>
              <a:schemeClr val="accent3">
                <a:lumMod val="40000"/>
                <a:lumOff val="60000"/>
              </a:schemeClr>
            </a:solidFill>
            <a:prstDash val="solid"/>
            <a:miter lim="400000"/>
          </a:ln>
          <a:effectLst/>
          <a:sp3d/>
        </p:spPr>
        <p:style>
          <a:lnRef idx="0">
            <a:scrgbClr r="0" g="0" b="0"/>
          </a:lnRef>
          <a:fillRef idx="0">
            <a:scrgbClr r="0" g="0" b="0"/>
          </a:fillRef>
          <a:effectRef idx="0">
            <a:scrgbClr r="0" g="0" b="0"/>
          </a:effectRef>
          <a:fontRef idx="none"/>
        </p:style>
      </p:cxnSp>
      <p:sp>
        <p:nvSpPr>
          <p:cNvPr id="135" name="Arrow: Right 134">
            <a:extLst>
              <a:ext uri="{FF2B5EF4-FFF2-40B4-BE49-F238E27FC236}">
                <a16:creationId xmlns:a16="http://schemas.microsoft.com/office/drawing/2014/main" id="{0A54A925-D7DF-9516-75F1-EBE5A557FCF3}"/>
              </a:ext>
            </a:extLst>
          </p:cNvPr>
          <p:cNvSpPr/>
          <p:nvPr/>
        </p:nvSpPr>
        <p:spPr>
          <a:xfrm rot="10800000" flipH="1" flipV="1">
            <a:off x="201713" y="2043920"/>
            <a:ext cx="8526029" cy="309041"/>
          </a:xfrm>
          <a:prstGeom prst="rightArrow">
            <a:avLst/>
          </a:prstGeom>
          <a:solidFill>
            <a:schemeClr val="accent3"/>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defTabSz="825500" rtl="0" fontAlgn="auto" latinLnBrk="0" hangingPunct="0">
              <a:lnSpc>
                <a:spcPct val="100000"/>
              </a:lnSpc>
              <a:spcBef>
                <a:spcPts val="0"/>
              </a:spcBef>
              <a:spcAft>
                <a:spcPts val="0"/>
              </a:spcAft>
              <a:buClrTx/>
              <a:buSzTx/>
              <a:buFontTx/>
              <a:buNone/>
              <a:tabLst/>
            </a:pPr>
            <a:r>
              <a:rPr kumimoji="0" lang="en-GB" sz="1050" i="0" u="none" strike="noStrike" cap="none" spc="0" normalizeH="0" baseline="0">
                <a:ln>
                  <a:noFill/>
                </a:ln>
                <a:solidFill>
                  <a:schemeClr val="bg1"/>
                </a:solidFill>
                <a:effectLst/>
                <a:uFillTx/>
                <a:latin typeface="Arial Black" panose="020B0A04020102020204" pitchFamily="34" charset="0"/>
                <a:ea typeface="+mn-ea"/>
                <a:cs typeface="+mn-cs"/>
                <a:sym typeface="Helvetica Neue Medium"/>
              </a:rPr>
              <a:t>Partnering with Local, </a:t>
            </a:r>
            <a:r>
              <a:rPr lang="en-GB" sz="1050">
                <a:solidFill>
                  <a:schemeClr val="bg1"/>
                </a:solidFill>
                <a:latin typeface="Arial Black" panose="020B0A04020102020204" pitchFamily="34" charset="0"/>
                <a:ea typeface="+mn-ea"/>
                <a:cs typeface="+mn-cs"/>
                <a:sym typeface="Helvetica Neue Medium"/>
              </a:rPr>
              <a:t>Regional and </a:t>
            </a:r>
            <a:r>
              <a:rPr kumimoji="0" lang="en-GB" sz="1050" i="0" u="none" strike="noStrike" cap="none" spc="0" normalizeH="0" baseline="0">
                <a:ln>
                  <a:noFill/>
                </a:ln>
                <a:solidFill>
                  <a:schemeClr val="bg1"/>
                </a:solidFill>
                <a:effectLst/>
                <a:uFillTx/>
                <a:latin typeface="Arial Black" panose="020B0A04020102020204" pitchFamily="34" charset="0"/>
                <a:ea typeface="+mn-ea"/>
                <a:cs typeface="+mn-cs"/>
                <a:sym typeface="Helvetica Neue Medium"/>
              </a:rPr>
              <a:t>National Programmes </a:t>
            </a:r>
          </a:p>
        </p:txBody>
      </p:sp>
      <p:sp>
        <p:nvSpPr>
          <p:cNvPr id="5" name="TextBox 4">
            <a:extLst>
              <a:ext uri="{FF2B5EF4-FFF2-40B4-BE49-F238E27FC236}">
                <a16:creationId xmlns:a16="http://schemas.microsoft.com/office/drawing/2014/main" id="{A2C892C5-6683-F2BD-1247-506EFA393504}"/>
              </a:ext>
            </a:extLst>
          </p:cNvPr>
          <p:cNvSpPr txBox="1"/>
          <p:nvPr/>
        </p:nvSpPr>
        <p:spPr>
          <a:xfrm>
            <a:off x="5872492" y="2540817"/>
            <a:ext cx="1594007" cy="287258"/>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GB" sz="1200" b="1" i="0" u="none" strike="noStrike" cap="none" spc="0" normalizeH="0" baseline="0">
                <a:ln>
                  <a:noFill/>
                </a:ln>
                <a:solidFill>
                  <a:srgbClr val="1F355E"/>
                </a:solidFill>
                <a:effectLst/>
                <a:uFillTx/>
                <a:latin typeface="Arial Black" panose="020B0A04020102020204" pitchFamily="34" charset="0"/>
                <a:cs typeface="Arial" panose="020B0604020202020204" pitchFamily="34" charset="0"/>
                <a:sym typeface="Helvetica Neue"/>
              </a:rPr>
              <a:t>The critical step </a:t>
            </a:r>
          </a:p>
        </p:txBody>
      </p:sp>
      <p:cxnSp>
        <p:nvCxnSpPr>
          <p:cNvPr id="3" name="Straight Connector 2">
            <a:extLst>
              <a:ext uri="{FF2B5EF4-FFF2-40B4-BE49-F238E27FC236}">
                <a16:creationId xmlns:a16="http://schemas.microsoft.com/office/drawing/2014/main" id="{51CE1159-DCEB-2C86-1722-C820A8F8A578}"/>
              </a:ext>
            </a:extLst>
          </p:cNvPr>
          <p:cNvCxnSpPr>
            <a:cxnSpLocks/>
          </p:cNvCxnSpPr>
          <p:nvPr/>
        </p:nvCxnSpPr>
        <p:spPr>
          <a:xfrm>
            <a:off x="7733127" y="3859977"/>
            <a:ext cx="1410873" cy="0"/>
          </a:xfrm>
          <a:prstGeom prst="line">
            <a:avLst/>
          </a:prstGeom>
          <a:noFill/>
          <a:ln w="25400" cap="flat">
            <a:solidFill>
              <a:schemeClr val="accent3">
                <a:lumMod val="40000"/>
                <a:lumOff val="60000"/>
              </a:schemeClr>
            </a:solidFill>
            <a:prstDash val="solid"/>
            <a:miter lim="400000"/>
          </a:ln>
          <a:effectLst/>
          <a:sp3d/>
        </p:spPr>
        <p:style>
          <a:lnRef idx="0">
            <a:scrgbClr r="0" g="0" b="0"/>
          </a:lnRef>
          <a:fillRef idx="0">
            <a:scrgbClr r="0" g="0" b="0"/>
          </a:fillRef>
          <a:effectRef idx="0">
            <a:scrgbClr r="0" g="0" b="0"/>
          </a:effectRef>
          <a:fontRef idx="none"/>
        </p:style>
      </p:cxnSp>
      <p:sp>
        <p:nvSpPr>
          <p:cNvPr id="10" name="Rectangle 9">
            <a:extLst>
              <a:ext uri="{FF2B5EF4-FFF2-40B4-BE49-F238E27FC236}">
                <a16:creationId xmlns:a16="http://schemas.microsoft.com/office/drawing/2014/main" id="{B266B4F7-A5CB-09AB-F2DD-B69628B0B61A}"/>
              </a:ext>
            </a:extLst>
          </p:cNvPr>
          <p:cNvSpPr/>
          <p:nvPr/>
        </p:nvSpPr>
        <p:spPr>
          <a:xfrm>
            <a:off x="7767969" y="3933382"/>
            <a:ext cx="1341187" cy="50571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500"/>
            <a:r>
              <a:rPr lang="en-GB" sz="900" b="0">
                <a:solidFill>
                  <a:srgbClr val="1F355E"/>
                </a:solidFill>
                <a:latin typeface="Arial" panose="020B0604020202020204" pitchFamily="34" charset="0"/>
                <a:ea typeface="+mn-ea"/>
                <a:cs typeface="Arial" panose="020B0604020202020204" pitchFamily="34" charset="0"/>
                <a:sym typeface="Helvetica Neue Medium"/>
              </a:rPr>
              <a:t>Capability of w</a:t>
            </a:r>
            <a:r>
              <a:rPr kumimoji="0" lang="en-GB" sz="9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orkflow and back-office systems </a:t>
            </a:r>
            <a:r>
              <a:rPr lang="en-GB" sz="900" b="0">
                <a:solidFill>
                  <a:srgbClr val="1F355E"/>
                </a:solidFill>
                <a:latin typeface="Arial" panose="020B0604020202020204" pitchFamily="34" charset="0"/>
                <a:ea typeface="+mn-ea"/>
                <a:cs typeface="Arial" panose="020B0604020202020204" pitchFamily="34" charset="0"/>
                <a:sym typeface="Helvetica Neue Medium"/>
              </a:rPr>
              <a:t>increases by linking</a:t>
            </a:r>
            <a:r>
              <a:rPr kumimoji="0" lang="en-GB" sz="900" b="0" i="0" u="none" strike="noStrike" cap="none" spc="0" normalizeH="0" baseline="0">
                <a:ln>
                  <a:noFill/>
                </a:ln>
                <a:solidFill>
                  <a:srgbClr val="1F355E"/>
                </a:solidFill>
                <a:effectLst/>
                <a:uFillTx/>
                <a:latin typeface="Arial" panose="020B0604020202020204" pitchFamily="34" charset="0"/>
                <a:ea typeface="+mn-ea"/>
                <a:cs typeface="Arial" panose="020B0604020202020204" pitchFamily="34" charset="0"/>
                <a:sym typeface="Helvetica Neue Medium"/>
              </a:rPr>
              <a:t> into CDR and central tooling</a:t>
            </a:r>
          </a:p>
        </p:txBody>
      </p:sp>
      <p:sp>
        <p:nvSpPr>
          <p:cNvPr id="6" name="Title 1">
            <a:extLst>
              <a:ext uri="{FF2B5EF4-FFF2-40B4-BE49-F238E27FC236}">
                <a16:creationId xmlns:a16="http://schemas.microsoft.com/office/drawing/2014/main" id="{354DEFB2-6A0B-CC90-1FD2-5C890C44E08D}"/>
              </a:ext>
            </a:extLst>
          </p:cNvPr>
          <p:cNvSpPr txBox="1">
            <a:spLocks/>
          </p:cNvSpPr>
          <p:nvPr/>
        </p:nvSpPr>
        <p:spPr>
          <a:xfrm>
            <a:off x="93600" y="-5786"/>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a:solidFill>
                  <a:srgbClr val="1F355E"/>
                </a:solidFill>
                <a:latin typeface="Arial Black" panose="020B0A04020102020204" pitchFamily="34" charset="0"/>
              </a:rPr>
              <a:t>The journey to the future</a:t>
            </a:r>
            <a:r>
              <a:rPr lang="en-GB" sz="2400">
                <a:latin typeface="Gill Sans MT"/>
              </a:rPr>
              <a:t>	</a:t>
            </a:r>
            <a:endParaRPr lang="en-GB" sz="2400"/>
          </a:p>
        </p:txBody>
      </p:sp>
      <p:grpSp>
        <p:nvGrpSpPr>
          <p:cNvPr id="23" name="Group 22">
            <a:extLst>
              <a:ext uri="{FF2B5EF4-FFF2-40B4-BE49-F238E27FC236}">
                <a16:creationId xmlns:a16="http://schemas.microsoft.com/office/drawing/2014/main" id="{372D68EC-3FB4-E07A-1407-5DDC40349C4A}"/>
              </a:ext>
            </a:extLst>
          </p:cNvPr>
          <p:cNvGrpSpPr/>
          <p:nvPr/>
        </p:nvGrpSpPr>
        <p:grpSpPr>
          <a:xfrm>
            <a:off x="-1" y="-5787"/>
            <a:ext cx="9143998" cy="165595"/>
            <a:chOff x="374266" y="2474302"/>
            <a:chExt cx="13719657" cy="820603"/>
          </a:xfrm>
        </p:grpSpPr>
        <p:sp>
          <p:nvSpPr>
            <p:cNvPr id="11" name="Arrow: Pentagon 10">
              <a:extLst>
                <a:ext uri="{FF2B5EF4-FFF2-40B4-BE49-F238E27FC236}">
                  <a16:creationId xmlns:a16="http://schemas.microsoft.com/office/drawing/2014/main" id="{AEB7C7AD-F3E6-0AE4-1949-B589A8A4859D}"/>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12" name="Arrow: Chevron 11">
              <a:extLst>
                <a:ext uri="{FF2B5EF4-FFF2-40B4-BE49-F238E27FC236}">
                  <a16:creationId xmlns:a16="http://schemas.microsoft.com/office/drawing/2014/main" id="{9C4ECC5D-C5BC-7A95-9FE6-C939EEEC7224}"/>
                </a:ext>
              </a:extLst>
            </p:cNvPr>
            <p:cNvSpPr/>
            <p:nvPr/>
          </p:nvSpPr>
          <p:spPr>
            <a:xfrm>
              <a:off x="2612999" y="2474302"/>
              <a:ext cx="2697137" cy="820603"/>
            </a:xfrm>
            <a:prstGeom prst="chevron">
              <a:avLst/>
            </a:prstGeom>
            <a:solidFill>
              <a:schemeClr val="accent1"/>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13" name="Arrow: Chevron 12">
              <a:extLst>
                <a:ext uri="{FF2B5EF4-FFF2-40B4-BE49-F238E27FC236}">
                  <a16:creationId xmlns:a16="http://schemas.microsoft.com/office/drawing/2014/main" id="{F20E19EC-6630-817C-ACD9-4E2A5F371340}"/>
                </a:ext>
              </a:extLst>
            </p:cNvPr>
            <p:cNvSpPr/>
            <p:nvPr/>
          </p:nvSpPr>
          <p:spPr>
            <a:xfrm>
              <a:off x="4851732"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17" name="Arrow: Chevron 16">
              <a:extLst>
                <a:ext uri="{FF2B5EF4-FFF2-40B4-BE49-F238E27FC236}">
                  <a16:creationId xmlns:a16="http://schemas.microsoft.com/office/drawing/2014/main" id="{ADFE03BC-E791-8B8F-DD95-E67C346AE7DA}"/>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18" name="Arrow: Chevron 17">
              <a:extLst>
                <a:ext uri="{FF2B5EF4-FFF2-40B4-BE49-F238E27FC236}">
                  <a16:creationId xmlns:a16="http://schemas.microsoft.com/office/drawing/2014/main" id="{024BCDC1-0ECB-5035-E3FC-CC3FCD0F413C}"/>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The Digital Enablers</a:t>
              </a:r>
              <a:endParaRPr lang="en-GB" sz="800" b="0" kern="1200">
                <a:latin typeface="Arial" panose="020B0604020202020204" pitchFamily="34" charset="0"/>
                <a:cs typeface="Arial" panose="020B0604020202020204" pitchFamily="34" charset="0"/>
              </a:endParaRPr>
            </a:p>
          </p:txBody>
        </p:sp>
        <p:sp>
          <p:nvSpPr>
            <p:cNvPr id="21" name="Arrow: Chevron 20">
              <a:extLst>
                <a:ext uri="{FF2B5EF4-FFF2-40B4-BE49-F238E27FC236}">
                  <a16:creationId xmlns:a16="http://schemas.microsoft.com/office/drawing/2014/main" id="{5604AC7A-A9F5-8695-7307-66D02FA3CD7C}"/>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endParaRPr lang="en-GB" sz="800" b="0" kern="120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2340138966"/>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Rectangle 56">
            <a:extLst>
              <a:ext uri="{FF2B5EF4-FFF2-40B4-BE49-F238E27FC236}">
                <a16:creationId xmlns:a16="http://schemas.microsoft.com/office/drawing/2014/main" id="{CB3413AF-710E-A4A8-B68D-0849C988356E}"/>
              </a:ext>
            </a:extLst>
          </p:cNvPr>
          <p:cNvSpPr/>
          <p:nvPr/>
        </p:nvSpPr>
        <p:spPr>
          <a:xfrm>
            <a:off x="142875" y="781080"/>
            <a:ext cx="8858250" cy="3434211"/>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GB" sz="1400" b="0" i="0" u="none" strike="noStrike" cap="none" spc="0" normalizeH="0" baseline="0">
              <a:ln>
                <a:noFill/>
              </a:ln>
              <a:solidFill>
                <a:schemeClr val="tx1"/>
              </a:solidFill>
              <a:effectLst/>
              <a:uFillTx/>
              <a:latin typeface="+mn-lt"/>
              <a:ea typeface="+mn-ea"/>
              <a:cs typeface="+mn-cs"/>
              <a:sym typeface="Helvetica Neue Medium"/>
            </a:endParaRPr>
          </a:p>
        </p:txBody>
      </p:sp>
      <p:cxnSp>
        <p:nvCxnSpPr>
          <p:cNvPr id="20" name="Straight Connector 19">
            <a:extLst>
              <a:ext uri="{FF2B5EF4-FFF2-40B4-BE49-F238E27FC236}">
                <a16:creationId xmlns:a16="http://schemas.microsoft.com/office/drawing/2014/main" id="{BAEF4AF8-955B-12E5-DD34-F48768B24B42}"/>
              </a:ext>
            </a:extLst>
          </p:cNvPr>
          <p:cNvCxnSpPr>
            <a:cxnSpLocks/>
            <a:stCxn id="35" idx="6"/>
            <a:endCxn id="26" idx="2"/>
          </p:cNvCxnSpPr>
          <p:nvPr/>
        </p:nvCxnSpPr>
        <p:spPr>
          <a:xfrm flipV="1">
            <a:off x="3488686" y="2186118"/>
            <a:ext cx="856784" cy="280901"/>
          </a:xfrm>
          <a:prstGeom prst="line">
            <a:avLst/>
          </a:prstGeom>
          <a:noFill/>
          <a:ln w="190500" cap="flat">
            <a:solidFill>
              <a:schemeClr val="bg2">
                <a:lumMod val="90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21" name="Straight Connector 20">
            <a:extLst>
              <a:ext uri="{FF2B5EF4-FFF2-40B4-BE49-F238E27FC236}">
                <a16:creationId xmlns:a16="http://schemas.microsoft.com/office/drawing/2014/main" id="{54C005E0-A8C8-845F-99DA-5D56776B357C}"/>
              </a:ext>
            </a:extLst>
          </p:cNvPr>
          <p:cNvCxnSpPr>
            <a:cxnSpLocks/>
            <a:stCxn id="32" idx="2"/>
            <a:endCxn id="26" idx="6"/>
          </p:cNvCxnSpPr>
          <p:nvPr/>
        </p:nvCxnSpPr>
        <p:spPr>
          <a:xfrm flipH="1" flipV="1">
            <a:off x="5031269" y="2186118"/>
            <a:ext cx="856784" cy="280901"/>
          </a:xfrm>
          <a:prstGeom prst="line">
            <a:avLst/>
          </a:prstGeom>
          <a:noFill/>
          <a:ln w="190500" cap="flat">
            <a:solidFill>
              <a:schemeClr val="bg2">
                <a:lumMod val="90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22" name="Straight Connector 21">
            <a:extLst>
              <a:ext uri="{FF2B5EF4-FFF2-40B4-BE49-F238E27FC236}">
                <a16:creationId xmlns:a16="http://schemas.microsoft.com/office/drawing/2014/main" id="{18047890-4EAD-6A78-9B79-BC8333308787}"/>
              </a:ext>
            </a:extLst>
          </p:cNvPr>
          <p:cNvCxnSpPr>
            <a:cxnSpLocks/>
            <a:stCxn id="32" idx="6"/>
            <a:endCxn id="29" idx="2"/>
          </p:cNvCxnSpPr>
          <p:nvPr/>
        </p:nvCxnSpPr>
        <p:spPr>
          <a:xfrm flipV="1">
            <a:off x="6573853" y="2186118"/>
            <a:ext cx="856784" cy="280901"/>
          </a:xfrm>
          <a:prstGeom prst="line">
            <a:avLst/>
          </a:prstGeom>
          <a:noFill/>
          <a:ln w="190500" cap="flat">
            <a:solidFill>
              <a:schemeClr val="bg2">
                <a:lumMod val="90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23" name="Straight Connector 22">
            <a:extLst>
              <a:ext uri="{FF2B5EF4-FFF2-40B4-BE49-F238E27FC236}">
                <a16:creationId xmlns:a16="http://schemas.microsoft.com/office/drawing/2014/main" id="{393DEB73-41C1-930D-44D4-BB5A56498E69}"/>
              </a:ext>
            </a:extLst>
          </p:cNvPr>
          <p:cNvCxnSpPr>
            <a:cxnSpLocks/>
            <a:stCxn id="44" idx="6"/>
            <a:endCxn id="35" idx="2"/>
          </p:cNvCxnSpPr>
          <p:nvPr/>
        </p:nvCxnSpPr>
        <p:spPr>
          <a:xfrm>
            <a:off x="1946102" y="2186118"/>
            <a:ext cx="856784" cy="280901"/>
          </a:xfrm>
          <a:prstGeom prst="line">
            <a:avLst/>
          </a:prstGeom>
          <a:noFill/>
          <a:ln w="190500" cap="flat">
            <a:solidFill>
              <a:schemeClr val="bg2">
                <a:lumMod val="90000"/>
              </a:schemeClr>
            </a:solidFill>
            <a:prstDash val="solid"/>
            <a:miter lim="400000"/>
          </a:ln>
          <a:effectLst/>
          <a:sp3d/>
        </p:spPr>
        <p:style>
          <a:lnRef idx="0">
            <a:scrgbClr r="0" g="0" b="0"/>
          </a:lnRef>
          <a:fillRef idx="0">
            <a:scrgbClr r="0" g="0" b="0"/>
          </a:fillRef>
          <a:effectRef idx="0">
            <a:scrgbClr r="0" g="0" b="0"/>
          </a:effectRef>
          <a:fontRef idx="none"/>
        </p:style>
      </p:cxnSp>
      <p:grpSp>
        <p:nvGrpSpPr>
          <p:cNvPr id="24" name="Group 23">
            <a:extLst>
              <a:ext uri="{FF2B5EF4-FFF2-40B4-BE49-F238E27FC236}">
                <a16:creationId xmlns:a16="http://schemas.microsoft.com/office/drawing/2014/main" id="{751F1522-64F0-F70D-E94A-9144C5C35EE4}"/>
              </a:ext>
            </a:extLst>
          </p:cNvPr>
          <p:cNvGrpSpPr/>
          <p:nvPr/>
        </p:nvGrpSpPr>
        <p:grpSpPr>
          <a:xfrm>
            <a:off x="4268863" y="1766611"/>
            <a:ext cx="839014" cy="839014"/>
            <a:chOff x="5530396" y="3128714"/>
            <a:chExt cx="1118685" cy="1118685"/>
          </a:xfrm>
        </p:grpSpPr>
        <p:sp>
          <p:nvSpPr>
            <p:cNvPr id="25" name="Oval 24">
              <a:extLst>
                <a:ext uri="{FF2B5EF4-FFF2-40B4-BE49-F238E27FC236}">
                  <a16:creationId xmlns:a16="http://schemas.microsoft.com/office/drawing/2014/main" id="{78BFA2D1-F4A7-F903-9EF9-3A99B58A1CF9}"/>
                </a:ext>
              </a:extLst>
            </p:cNvPr>
            <p:cNvSpPr/>
            <p:nvPr/>
          </p:nvSpPr>
          <p:spPr>
            <a:xfrm>
              <a:off x="5530396" y="3128714"/>
              <a:ext cx="1118685" cy="1118685"/>
            </a:xfrm>
            <a:prstGeom prst="ellipse">
              <a:avLst/>
            </a:prstGeom>
            <a:solidFill>
              <a:srgbClr val="F4F4F4"/>
            </a:solidFill>
            <a:ln w="12700" cap="flat">
              <a:solidFill>
                <a:schemeClr val="accent6">
                  <a:lumMod val="75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endParaRPr lang="en-GB" sz="1050" b="0" kern="1200">
                <a:solidFill>
                  <a:prstClr val="black"/>
                </a:solidFill>
                <a:latin typeface="Helvetica Neue Medium"/>
                <a:ea typeface="+mn-ea"/>
                <a:cs typeface="+mn-cs"/>
                <a:sym typeface="Helvetica Neue Medium"/>
              </a:endParaRPr>
            </a:p>
          </p:txBody>
        </p:sp>
        <p:sp>
          <p:nvSpPr>
            <p:cNvPr id="26" name="Oval 25">
              <a:extLst>
                <a:ext uri="{FF2B5EF4-FFF2-40B4-BE49-F238E27FC236}">
                  <a16:creationId xmlns:a16="http://schemas.microsoft.com/office/drawing/2014/main" id="{FF4BD733-C036-173A-26AA-74A528891BBC}"/>
                </a:ext>
              </a:extLst>
            </p:cNvPr>
            <p:cNvSpPr/>
            <p:nvPr/>
          </p:nvSpPr>
          <p:spPr>
            <a:xfrm>
              <a:off x="5632538" y="3230856"/>
              <a:ext cx="914400" cy="914400"/>
            </a:xfrm>
            <a:prstGeom prst="ellipse">
              <a:avLst/>
            </a:prstGeom>
            <a:solidFill>
              <a:schemeClr val="accent6">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endParaRPr lang="en-GB" sz="1050" b="0" kern="1200">
                <a:solidFill>
                  <a:srgbClr val="602D80">
                    <a:lumMod val="75000"/>
                  </a:srgbClr>
                </a:solidFill>
                <a:latin typeface="Helvetica Neue Medium"/>
                <a:ea typeface="+mn-ea"/>
                <a:cs typeface="+mn-cs"/>
                <a:sym typeface="Helvetica Neue Medium"/>
              </a:endParaRPr>
            </a:p>
          </p:txBody>
        </p:sp>
      </p:grpSp>
      <p:grpSp>
        <p:nvGrpSpPr>
          <p:cNvPr id="27" name="Group 26">
            <a:extLst>
              <a:ext uri="{FF2B5EF4-FFF2-40B4-BE49-F238E27FC236}">
                <a16:creationId xmlns:a16="http://schemas.microsoft.com/office/drawing/2014/main" id="{A6E60DB2-11FE-0997-EC38-73BE1398DC81}"/>
              </a:ext>
            </a:extLst>
          </p:cNvPr>
          <p:cNvGrpSpPr/>
          <p:nvPr/>
        </p:nvGrpSpPr>
        <p:grpSpPr>
          <a:xfrm>
            <a:off x="7354031" y="1766611"/>
            <a:ext cx="839014" cy="839014"/>
            <a:chOff x="9822874" y="3128714"/>
            <a:chExt cx="1118685" cy="1118685"/>
          </a:xfrm>
        </p:grpSpPr>
        <p:sp>
          <p:nvSpPr>
            <p:cNvPr id="28" name="Oval 27">
              <a:extLst>
                <a:ext uri="{FF2B5EF4-FFF2-40B4-BE49-F238E27FC236}">
                  <a16:creationId xmlns:a16="http://schemas.microsoft.com/office/drawing/2014/main" id="{B5531192-EBA2-CFBA-D86A-F633E4CE8863}"/>
                </a:ext>
              </a:extLst>
            </p:cNvPr>
            <p:cNvSpPr/>
            <p:nvPr/>
          </p:nvSpPr>
          <p:spPr>
            <a:xfrm>
              <a:off x="9822874" y="3128714"/>
              <a:ext cx="1118685" cy="1118685"/>
            </a:xfrm>
            <a:prstGeom prst="ellipse">
              <a:avLst/>
            </a:prstGeom>
            <a:solidFill>
              <a:srgbClr val="F4F4F4"/>
            </a:solidFill>
            <a:ln w="12700" cap="flat">
              <a:solidFill>
                <a:schemeClr val="accent6">
                  <a:lumMod val="75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endParaRPr lang="en-GB" sz="1050" b="0" kern="1200">
                <a:solidFill>
                  <a:prstClr val="black"/>
                </a:solidFill>
                <a:latin typeface="Helvetica Neue Medium"/>
                <a:ea typeface="+mn-ea"/>
                <a:cs typeface="+mn-cs"/>
                <a:sym typeface="Helvetica Neue Medium"/>
              </a:endParaRPr>
            </a:p>
          </p:txBody>
        </p:sp>
        <p:sp>
          <p:nvSpPr>
            <p:cNvPr id="29" name="Oval 28">
              <a:extLst>
                <a:ext uri="{FF2B5EF4-FFF2-40B4-BE49-F238E27FC236}">
                  <a16:creationId xmlns:a16="http://schemas.microsoft.com/office/drawing/2014/main" id="{9317C454-CF16-0D79-2440-E35AD514862D}"/>
                </a:ext>
              </a:extLst>
            </p:cNvPr>
            <p:cNvSpPr/>
            <p:nvPr/>
          </p:nvSpPr>
          <p:spPr>
            <a:xfrm>
              <a:off x="9925016" y="3230856"/>
              <a:ext cx="914400" cy="914400"/>
            </a:xfrm>
            <a:prstGeom prst="ellipse">
              <a:avLst/>
            </a:prstGeom>
            <a:solidFill>
              <a:schemeClr val="accent6">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endParaRPr lang="en-GB" sz="1050" b="0" kern="1200">
                <a:solidFill>
                  <a:srgbClr val="602D80">
                    <a:lumMod val="75000"/>
                  </a:srgbClr>
                </a:solidFill>
                <a:latin typeface="Helvetica Neue Medium"/>
                <a:ea typeface="+mn-ea"/>
                <a:cs typeface="+mn-cs"/>
                <a:sym typeface="Helvetica Neue Medium"/>
              </a:endParaRPr>
            </a:p>
          </p:txBody>
        </p:sp>
      </p:grpSp>
      <p:grpSp>
        <p:nvGrpSpPr>
          <p:cNvPr id="30" name="Group 29">
            <a:extLst>
              <a:ext uri="{FF2B5EF4-FFF2-40B4-BE49-F238E27FC236}">
                <a16:creationId xmlns:a16="http://schemas.microsoft.com/office/drawing/2014/main" id="{C8FB4560-A863-644D-320C-3AA5F98739FA}"/>
              </a:ext>
            </a:extLst>
          </p:cNvPr>
          <p:cNvGrpSpPr/>
          <p:nvPr/>
        </p:nvGrpSpPr>
        <p:grpSpPr>
          <a:xfrm>
            <a:off x="5811447" y="2047512"/>
            <a:ext cx="839014" cy="839014"/>
            <a:chOff x="7679262" y="3508908"/>
            <a:chExt cx="1118685" cy="1118685"/>
          </a:xfrm>
        </p:grpSpPr>
        <p:sp>
          <p:nvSpPr>
            <p:cNvPr id="31" name="Oval 30">
              <a:extLst>
                <a:ext uri="{FF2B5EF4-FFF2-40B4-BE49-F238E27FC236}">
                  <a16:creationId xmlns:a16="http://schemas.microsoft.com/office/drawing/2014/main" id="{DEA4F172-F410-D548-53A8-895BB50A76E2}"/>
                </a:ext>
              </a:extLst>
            </p:cNvPr>
            <p:cNvSpPr/>
            <p:nvPr/>
          </p:nvSpPr>
          <p:spPr>
            <a:xfrm>
              <a:off x="7679262" y="3508908"/>
              <a:ext cx="1118685" cy="1118685"/>
            </a:xfrm>
            <a:prstGeom prst="ellipse">
              <a:avLst/>
            </a:prstGeom>
            <a:solidFill>
              <a:srgbClr val="F4F4F4"/>
            </a:solidFill>
            <a:ln w="12700" cap="flat">
              <a:solidFill>
                <a:schemeClr val="accent6">
                  <a:lumMod val="75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endParaRPr lang="en-GB" sz="1050" b="0" kern="1200">
                <a:solidFill>
                  <a:prstClr val="black"/>
                </a:solidFill>
                <a:latin typeface="Helvetica Neue Medium"/>
                <a:ea typeface="+mn-ea"/>
                <a:cs typeface="+mn-cs"/>
                <a:sym typeface="Helvetica Neue Medium"/>
              </a:endParaRPr>
            </a:p>
          </p:txBody>
        </p:sp>
        <p:sp>
          <p:nvSpPr>
            <p:cNvPr id="32" name="Oval 31">
              <a:extLst>
                <a:ext uri="{FF2B5EF4-FFF2-40B4-BE49-F238E27FC236}">
                  <a16:creationId xmlns:a16="http://schemas.microsoft.com/office/drawing/2014/main" id="{E3C7CA80-387D-D19C-B8AE-922772A7C876}"/>
                </a:ext>
              </a:extLst>
            </p:cNvPr>
            <p:cNvSpPr/>
            <p:nvPr/>
          </p:nvSpPr>
          <p:spPr>
            <a:xfrm>
              <a:off x="7781404" y="3611050"/>
              <a:ext cx="914400" cy="914400"/>
            </a:xfrm>
            <a:prstGeom prst="ellipse">
              <a:avLst/>
            </a:prstGeom>
            <a:solidFill>
              <a:schemeClr val="accent6">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endParaRPr lang="en-GB" sz="1050" b="0" kern="1200">
                <a:solidFill>
                  <a:srgbClr val="602D80">
                    <a:lumMod val="75000"/>
                  </a:srgbClr>
                </a:solidFill>
                <a:latin typeface="Helvetica Neue Medium"/>
                <a:ea typeface="+mn-ea"/>
                <a:cs typeface="+mn-cs"/>
                <a:sym typeface="Helvetica Neue Medium"/>
              </a:endParaRPr>
            </a:p>
          </p:txBody>
        </p:sp>
      </p:grpSp>
      <p:grpSp>
        <p:nvGrpSpPr>
          <p:cNvPr id="33" name="Group 32">
            <a:extLst>
              <a:ext uri="{FF2B5EF4-FFF2-40B4-BE49-F238E27FC236}">
                <a16:creationId xmlns:a16="http://schemas.microsoft.com/office/drawing/2014/main" id="{FF2932FC-B443-5D63-6341-3EA4C324167B}"/>
              </a:ext>
            </a:extLst>
          </p:cNvPr>
          <p:cNvGrpSpPr/>
          <p:nvPr/>
        </p:nvGrpSpPr>
        <p:grpSpPr>
          <a:xfrm>
            <a:off x="2726280" y="2047512"/>
            <a:ext cx="839014" cy="839014"/>
            <a:chOff x="3391745" y="3497590"/>
            <a:chExt cx="1118685" cy="1118685"/>
          </a:xfrm>
        </p:grpSpPr>
        <p:sp>
          <p:nvSpPr>
            <p:cNvPr id="34" name="Oval 33">
              <a:extLst>
                <a:ext uri="{FF2B5EF4-FFF2-40B4-BE49-F238E27FC236}">
                  <a16:creationId xmlns:a16="http://schemas.microsoft.com/office/drawing/2014/main" id="{CA2C68CE-61A2-7469-9148-39D1089F7561}"/>
                </a:ext>
              </a:extLst>
            </p:cNvPr>
            <p:cNvSpPr/>
            <p:nvPr/>
          </p:nvSpPr>
          <p:spPr>
            <a:xfrm>
              <a:off x="3391745" y="3497590"/>
              <a:ext cx="1118685" cy="1118685"/>
            </a:xfrm>
            <a:prstGeom prst="ellipse">
              <a:avLst/>
            </a:prstGeom>
            <a:solidFill>
              <a:srgbClr val="F4F4F4"/>
            </a:solidFill>
            <a:ln w="12700" cap="flat">
              <a:solidFill>
                <a:schemeClr val="accent6">
                  <a:lumMod val="75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endParaRPr lang="en-GB" sz="1050" b="0" kern="1200">
                <a:solidFill>
                  <a:prstClr val="black"/>
                </a:solidFill>
                <a:latin typeface="Helvetica Neue Medium"/>
                <a:ea typeface="+mn-ea"/>
                <a:cs typeface="+mn-cs"/>
                <a:sym typeface="Helvetica Neue Medium"/>
              </a:endParaRPr>
            </a:p>
          </p:txBody>
        </p:sp>
        <p:sp>
          <p:nvSpPr>
            <p:cNvPr id="35" name="Oval 34">
              <a:extLst>
                <a:ext uri="{FF2B5EF4-FFF2-40B4-BE49-F238E27FC236}">
                  <a16:creationId xmlns:a16="http://schemas.microsoft.com/office/drawing/2014/main" id="{7B5C29A6-17E4-B306-FDDF-179BB99D0706}"/>
                </a:ext>
              </a:extLst>
            </p:cNvPr>
            <p:cNvSpPr/>
            <p:nvPr/>
          </p:nvSpPr>
          <p:spPr>
            <a:xfrm>
              <a:off x="3493887" y="3599732"/>
              <a:ext cx="914400" cy="914400"/>
            </a:xfrm>
            <a:prstGeom prst="ellipse">
              <a:avLst/>
            </a:prstGeom>
            <a:solidFill>
              <a:schemeClr val="accent6">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endParaRPr lang="en-GB" sz="1050" b="0" kern="1200">
                <a:solidFill>
                  <a:srgbClr val="602D80">
                    <a:lumMod val="75000"/>
                  </a:srgbClr>
                </a:solidFill>
                <a:latin typeface="Helvetica Neue Medium"/>
                <a:ea typeface="+mn-ea"/>
                <a:cs typeface="+mn-cs"/>
                <a:sym typeface="Helvetica Neue Medium"/>
              </a:endParaRPr>
            </a:p>
          </p:txBody>
        </p:sp>
      </p:grpSp>
      <p:sp>
        <p:nvSpPr>
          <p:cNvPr id="37" name="Rectangle 36">
            <a:extLst>
              <a:ext uri="{FF2B5EF4-FFF2-40B4-BE49-F238E27FC236}">
                <a16:creationId xmlns:a16="http://schemas.microsoft.com/office/drawing/2014/main" id="{07F89C8D-5A88-3682-93EE-57A398C604E3}"/>
              </a:ext>
            </a:extLst>
          </p:cNvPr>
          <p:cNvSpPr/>
          <p:nvPr/>
        </p:nvSpPr>
        <p:spPr>
          <a:xfrm>
            <a:off x="567135" y="2689303"/>
            <a:ext cx="2077033" cy="104142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479"/>
            <a:r>
              <a:rPr lang="en-GB" sz="1050" kern="1200">
                <a:solidFill>
                  <a:srgbClr val="1F355E"/>
                </a:solidFill>
                <a:latin typeface="Arial" panose="020B0604020202020204" pitchFamily="34" charset="0"/>
                <a:cs typeface="Arial" panose="020B0604020202020204" pitchFamily="34" charset="0"/>
                <a:sym typeface="Helvetica Neue Medium"/>
              </a:rPr>
              <a:t>Collaborative</a:t>
            </a:r>
          </a:p>
          <a:p>
            <a:pPr defTabSz="825479"/>
            <a:r>
              <a:rPr lang="en-GB" sz="900" b="0" kern="1200">
                <a:solidFill>
                  <a:srgbClr val="1F355E"/>
                </a:solidFill>
                <a:latin typeface="Arial" panose="020B0604020202020204" pitchFamily="34" charset="0"/>
                <a:cs typeface="Arial" panose="020B0604020202020204" pitchFamily="34" charset="0"/>
                <a:sym typeface="Helvetica Neue Medium"/>
              </a:rPr>
              <a:t>Working together as a health board, by actively engaging clinicians, non-clinical staff and our population, and maintaining a strong focus on national, regional and local partnerships</a:t>
            </a:r>
            <a:endParaRPr lang="en-GB" sz="900" b="0" kern="1200">
              <a:solidFill>
                <a:srgbClr val="1F355E"/>
              </a:solidFill>
              <a:latin typeface="Arial" panose="020B0604020202020204" pitchFamily="34" charset="0"/>
              <a:cs typeface="Arial" panose="020B0604020202020204" pitchFamily="34" charset="0"/>
            </a:endParaRPr>
          </a:p>
        </p:txBody>
      </p:sp>
      <p:sp>
        <p:nvSpPr>
          <p:cNvPr id="38" name="Rectangle 37">
            <a:extLst>
              <a:ext uri="{FF2B5EF4-FFF2-40B4-BE49-F238E27FC236}">
                <a16:creationId xmlns:a16="http://schemas.microsoft.com/office/drawing/2014/main" id="{D209305F-A23F-6F68-77F5-2A8A6E19E4EB}"/>
              </a:ext>
            </a:extLst>
          </p:cNvPr>
          <p:cNvSpPr/>
          <p:nvPr/>
        </p:nvSpPr>
        <p:spPr>
          <a:xfrm>
            <a:off x="2296468" y="928209"/>
            <a:ext cx="1685273" cy="9454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479"/>
            <a:r>
              <a:rPr lang="en-GB" sz="1050" kern="1200">
                <a:solidFill>
                  <a:srgbClr val="1F355E"/>
                </a:solidFill>
                <a:latin typeface="Arial" panose="020B0604020202020204" pitchFamily="34" charset="0"/>
                <a:cs typeface="Arial" panose="020B0604020202020204" pitchFamily="34" charset="0"/>
                <a:sym typeface="Helvetica Neue Medium"/>
              </a:rPr>
              <a:t>Innovative</a:t>
            </a:r>
          </a:p>
          <a:p>
            <a:pPr defTabSz="825479"/>
            <a:r>
              <a:rPr lang="en-GB" sz="900" b="0" kern="1200">
                <a:solidFill>
                  <a:srgbClr val="1F355E"/>
                </a:solidFill>
                <a:latin typeface="Arial" panose="020B0604020202020204" pitchFamily="34" charset="0"/>
                <a:cs typeface="Arial" panose="020B0604020202020204" pitchFamily="34" charset="0"/>
                <a:sym typeface="Helvetica Neue Medium"/>
              </a:rPr>
              <a:t>Realising benefits through embracing creative, modern and secure approaches to deliver high-quality, efficient and value-driven solutions</a:t>
            </a:r>
          </a:p>
        </p:txBody>
      </p:sp>
      <p:sp>
        <p:nvSpPr>
          <p:cNvPr id="39" name="Rectangle 38">
            <a:extLst>
              <a:ext uri="{FF2B5EF4-FFF2-40B4-BE49-F238E27FC236}">
                <a16:creationId xmlns:a16="http://schemas.microsoft.com/office/drawing/2014/main" id="{025D8937-4800-75CA-CE38-DEEFC288F866}"/>
              </a:ext>
            </a:extLst>
          </p:cNvPr>
          <p:cNvSpPr/>
          <p:nvPr/>
        </p:nvSpPr>
        <p:spPr>
          <a:xfrm>
            <a:off x="3729517" y="2691463"/>
            <a:ext cx="1917706" cy="104142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479"/>
            <a:r>
              <a:rPr lang="en-GB" sz="1050" kern="1200">
                <a:solidFill>
                  <a:srgbClr val="1F355E"/>
                </a:solidFill>
                <a:latin typeface="Arial" panose="020B0604020202020204" pitchFamily="34" charset="0"/>
                <a:cs typeface="Arial" panose="020B0604020202020204" pitchFamily="34" charset="0"/>
                <a:sym typeface="Helvetica Neue Medium"/>
              </a:rPr>
              <a:t>Inclusive</a:t>
            </a:r>
          </a:p>
          <a:p>
            <a:pPr defTabSz="825479"/>
            <a:r>
              <a:rPr lang="en-GB" sz="900" b="0" kern="1200">
                <a:solidFill>
                  <a:srgbClr val="1F355E"/>
                </a:solidFill>
                <a:latin typeface="Arial" panose="020B0604020202020204" pitchFamily="34" charset="0"/>
                <a:cs typeface="Arial" panose="020B0604020202020204" pitchFamily="34" charset="0"/>
                <a:sym typeface="Helvetica Neue Medium"/>
              </a:rPr>
              <a:t>Building solutions with everybody's needs and skills in mind, maintaining intuitive design, digital inclusion and accessibility as fundamental components of our digital philosophy</a:t>
            </a:r>
          </a:p>
        </p:txBody>
      </p:sp>
      <p:sp>
        <p:nvSpPr>
          <p:cNvPr id="40" name="Rectangle 39">
            <a:extLst>
              <a:ext uri="{FF2B5EF4-FFF2-40B4-BE49-F238E27FC236}">
                <a16:creationId xmlns:a16="http://schemas.microsoft.com/office/drawing/2014/main" id="{BD0177A1-1239-097A-8BF1-62006E567E7F}"/>
              </a:ext>
            </a:extLst>
          </p:cNvPr>
          <p:cNvSpPr/>
          <p:nvPr/>
        </p:nvSpPr>
        <p:spPr>
          <a:xfrm>
            <a:off x="5325057" y="928208"/>
            <a:ext cx="1808164" cy="9454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479"/>
            <a:r>
              <a:rPr lang="en-GB" sz="1050" kern="1200">
                <a:solidFill>
                  <a:srgbClr val="1F355E"/>
                </a:solidFill>
                <a:latin typeface="Arial" panose="020B0604020202020204" pitchFamily="34" charset="0"/>
                <a:cs typeface="Arial" panose="020B0604020202020204" pitchFamily="34" charset="0"/>
                <a:sym typeface="Helvetica Neue Medium"/>
              </a:rPr>
              <a:t>Flexible</a:t>
            </a:r>
          </a:p>
          <a:p>
            <a:pPr defTabSz="825479"/>
            <a:r>
              <a:rPr lang="en-GB" sz="900" b="0" kern="1200">
                <a:solidFill>
                  <a:srgbClr val="1F355E"/>
                </a:solidFill>
                <a:latin typeface="Arial" panose="020B0604020202020204" pitchFamily="34" charset="0"/>
                <a:cs typeface="Arial" panose="020B0604020202020204" pitchFamily="34" charset="0"/>
                <a:sym typeface="Helvetica Neue Medium"/>
              </a:rPr>
              <a:t>Focusing on crafting fewer, yet improved and adaptable, systems which are agile in their response to national and local circumstances, embracing new opportunities whilst maintaining a best practice service</a:t>
            </a:r>
          </a:p>
        </p:txBody>
      </p:sp>
      <p:sp>
        <p:nvSpPr>
          <p:cNvPr id="41" name="Rectangle 40">
            <a:extLst>
              <a:ext uri="{FF2B5EF4-FFF2-40B4-BE49-F238E27FC236}">
                <a16:creationId xmlns:a16="http://schemas.microsoft.com/office/drawing/2014/main" id="{41196923-D401-FE67-8FEA-780C5640A690}"/>
              </a:ext>
            </a:extLst>
          </p:cNvPr>
          <p:cNvSpPr/>
          <p:nvPr/>
        </p:nvSpPr>
        <p:spPr>
          <a:xfrm>
            <a:off x="6887352" y="2685314"/>
            <a:ext cx="1780255" cy="104142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825479"/>
            <a:r>
              <a:rPr lang="en-GB" sz="1050" kern="1200">
                <a:solidFill>
                  <a:srgbClr val="1F355E"/>
                </a:solidFill>
                <a:latin typeface="Arial" panose="020B0604020202020204" pitchFamily="34" charset="0"/>
                <a:cs typeface="Arial" panose="020B0604020202020204" pitchFamily="34" charset="0"/>
                <a:sym typeface="Helvetica Neue Medium"/>
              </a:rPr>
              <a:t>Sustainable</a:t>
            </a:r>
          </a:p>
          <a:p>
            <a:pPr defTabSz="825479"/>
            <a:r>
              <a:rPr lang="en-GB" sz="900" b="0" kern="1200">
                <a:solidFill>
                  <a:srgbClr val="1F355E"/>
                </a:solidFill>
                <a:latin typeface="Arial" panose="020B0604020202020204" pitchFamily="34" charset="0"/>
                <a:cs typeface="Arial" panose="020B0604020202020204" pitchFamily="34" charset="0"/>
                <a:sym typeface="Helvetica Neue Medium"/>
              </a:rPr>
              <a:t>Delivering secure, resilient and achievable solutions to ensure lasting impact of initiatives and financially sustainable use of resources</a:t>
            </a:r>
          </a:p>
        </p:txBody>
      </p:sp>
      <p:grpSp>
        <p:nvGrpSpPr>
          <p:cNvPr id="42" name="Group 41">
            <a:extLst>
              <a:ext uri="{FF2B5EF4-FFF2-40B4-BE49-F238E27FC236}">
                <a16:creationId xmlns:a16="http://schemas.microsoft.com/office/drawing/2014/main" id="{398AFA7C-CB5E-9E01-ABB3-AE8A67EC8ADD}"/>
              </a:ext>
            </a:extLst>
          </p:cNvPr>
          <p:cNvGrpSpPr/>
          <p:nvPr/>
        </p:nvGrpSpPr>
        <p:grpSpPr>
          <a:xfrm>
            <a:off x="1183696" y="1766611"/>
            <a:ext cx="839014" cy="839014"/>
            <a:chOff x="1246833" y="3128714"/>
            <a:chExt cx="1118685" cy="1118685"/>
          </a:xfrm>
        </p:grpSpPr>
        <p:sp>
          <p:nvSpPr>
            <p:cNvPr id="43" name="Oval 42">
              <a:extLst>
                <a:ext uri="{FF2B5EF4-FFF2-40B4-BE49-F238E27FC236}">
                  <a16:creationId xmlns:a16="http://schemas.microsoft.com/office/drawing/2014/main" id="{8E43CA12-2A47-6ABF-8D9A-B83F7AB09037}"/>
                </a:ext>
              </a:extLst>
            </p:cNvPr>
            <p:cNvSpPr/>
            <p:nvPr/>
          </p:nvSpPr>
          <p:spPr>
            <a:xfrm>
              <a:off x="1246833" y="3128714"/>
              <a:ext cx="1118685" cy="1118685"/>
            </a:xfrm>
            <a:prstGeom prst="ellipse">
              <a:avLst/>
            </a:prstGeom>
            <a:solidFill>
              <a:srgbClr val="F4F4F4"/>
            </a:solidFill>
            <a:ln w="12700" cap="flat">
              <a:solidFill>
                <a:schemeClr val="accent6">
                  <a:lumMod val="75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endParaRPr lang="en-GB" sz="1050" b="0" kern="1200">
                <a:solidFill>
                  <a:prstClr val="black"/>
                </a:solidFill>
                <a:latin typeface="Helvetica Neue Medium"/>
                <a:ea typeface="+mn-ea"/>
                <a:cs typeface="+mn-cs"/>
                <a:sym typeface="Helvetica Neue Medium"/>
              </a:endParaRPr>
            </a:p>
          </p:txBody>
        </p:sp>
        <p:sp>
          <p:nvSpPr>
            <p:cNvPr id="44" name="Oval 43">
              <a:extLst>
                <a:ext uri="{FF2B5EF4-FFF2-40B4-BE49-F238E27FC236}">
                  <a16:creationId xmlns:a16="http://schemas.microsoft.com/office/drawing/2014/main" id="{44A22325-5ECB-E1BB-7453-88D11EEDF0E3}"/>
                </a:ext>
              </a:extLst>
            </p:cNvPr>
            <p:cNvSpPr/>
            <p:nvPr/>
          </p:nvSpPr>
          <p:spPr>
            <a:xfrm>
              <a:off x="1348975" y="3230856"/>
              <a:ext cx="914400" cy="914400"/>
            </a:xfrm>
            <a:prstGeom prst="ellipse">
              <a:avLst/>
            </a:prstGeom>
            <a:solidFill>
              <a:schemeClr val="accent6">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defTabSz="619125"/>
              <a:endParaRPr lang="en-GB" sz="1050" b="0" kern="1200">
                <a:solidFill>
                  <a:srgbClr val="602D80">
                    <a:lumMod val="75000"/>
                  </a:srgbClr>
                </a:solidFill>
                <a:latin typeface="Helvetica Neue Medium"/>
                <a:ea typeface="+mn-ea"/>
                <a:cs typeface="+mn-cs"/>
                <a:sym typeface="Helvetica Neue Medium"/>
              </a:endParaRPr>
            </a:p>
          </p:txBody>
        </p:sp>
      </p:grpSp>
      <p:pic>
        <p:nvPicPr>
          <p:cNvPr id="45" name="Graphic 44" descr="Cheers with solid fill">
            <a:extLst>
              <a:ext uri="{FF2B5EF4-FFF2-40B4-BE49-F238E27FC236}">
                <a16:creationId xmlns:a16="http://schemas.microsoft.com/office/drawing/2014/main" id="{1BDC2F8A-C1AE-64E3-BFC2-6A216782B6C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331581" y="1946884"/>
            <a:ext cx="515252" cy="515252"/>
          </a:xfrm>
          <a:prstGeom prst="rect">
            <a:avLst/>
          </a:prstGeom>
        </p:spPr>
      </p:pic>
      <p:pic>
        <p:nvPicPr>
          <p:cNvPr id="46" name="Graphic 45" descr="Lightbulb and pencil with solid fill">
            <a:extLst>
              <a:ext uri="{FF2B5EF4-FFF2-40B4-BE49-F238E27FC236}">
                <a16:creationId xmlns:a16="http://schemas.microsoft.com/office/drawing/2014/main" id="{FD70F71D-BFD2-C3A0-FD0F-75A01853446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955977" y="2229610"/>
            <a:ext cx="468411" cy="468411"/>
          </a:xfrm>
          <a:prstGeom prst="rect">
            <a:avLst/>
          </a:prstGeom>
        </p:spPr>
      </p:pic>
      <p:pic>
        <p:nvPicPr>
          <p:cNvPr id="47" name="Graphic 46" descr="Group success with solid fill">
            <a:extLst>
              <a:ext uri="{FF2B5EF4-FFF2-40B4-BE49-F238E27FC236}">
                <a16:creationId xmlns:a16="http://schemas.microsoft.com/office/drawing/2014/main" id="{BBA57483-DD54-BF96-E3E6-073174DC7A59}"/>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4422890" y="1933264"/>
            <a:ext cx="515252" cy="515252"/>
          </a:xfrm>
          <a:prstGeom prst="rect">
            <a:avLst/>
          </a:prstGeom>
        </p:spPr>
      </p:pic>
      <p:pic>
        <p:nvPicPr>
          <p:cNvPr id="48" name="Graphic 47" descr="Hockey Stick Curve Graph with solid fill">
            <a:extLst>
              <a:ext uri="{FF2B5EF4-FFF2-40B4-BE49-F238E27FC236}">
                <a16:creationId xmlns:a16="http://schemas.microsoft.com/office/drawing/2014/main" id="{C4C30D26-E913-3FB2-49CA-8018B3EE833A}"/>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5963102" y="2192643"/>
            <a:ext cx="515252" cy="515252"/>
          </a:xfrm>
          <a:prstGeom prst="rect">
            <a:avLst/>
          </a:prstGeom>
        </p:spPr>
      </p:pic>
      <p:pic>
        <p:nvPicPr>
          <p:cNvPr id="49" name="Graphic 48" descr="Arrow circle with solid fill">
            <a:extLst>
              <a:ext uri="{FF2B5EF4-FFF2-40B4-BE49-F238E27FC236}">
                <a16:creationId xmlns:a16="http://schemas.microsoft.com/office/drawing/2014/main" id="{374FCFE7-2486-51C5-AC74-F6BCE68B5F95}"/>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7442869" y="1891832"/>
            <a:ext cx="623455" cy="623455"/>
          </a:xfrm>
          <a:prstGeom prst="rect">
            <a:avLst/>
          </a:prstGeom>
        </p:spPr>
      </p:pic>
      <p:cxnSp>
        <p:nvCxnSpPr>
          <p:cNvPr id="50" name="Straight Connector 49">
            <a:extLst>
              <a:ext uri="{FF2B5EF4-FFF2-40B4-BE49-F238E27FC236}">
                <a16:creationId xmlns:a16="http://schemas.microsoft.com/office/drawing/2014/main" id="{BB71F9DB-2A97-AEFF-4B77-EC36AFA85A33}"/>
              </a:ext>
            </a:extLst>
          </p:cNvPr>
          <p:cNvCxnSpPr>
            <a:cxnSpLocks/>
          </p:cNvCxnSpPr>
          <p:nvPr/>
        </p:nvCxnSpPr>
        <p:spPr>
          <a:xfrm flipH="1">
            <a:off x="1599177" y="2605624"/>
            <a:ext cx="0" cy="162000"/>
          </a:xfrm>
          <a:prstGeom prst="line">
            <a:avLst/>
          </a:prstGeom>
          <a:noFill/>
          <a:ln w="25400" cap="flat">
            <a:solidFill>
              <a:schemeClr val="accent6">
                <a:lumMod val="75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51" name="Straight Connector 50">
            <a:extLst>
              <a:ext uri="{FF2B5EF4-FFF2-40B4-BE49-F238E27FC236}">
                <a16:creationId xmlns:a16="http://schemas.microsoft.com/office/drawing/2014/main" id="{0AC46295-C5A3-DD19-B23D-24D093D92430}"/>
              </a:ext>
            </a:extLst>
          </p:cNvPr>
          <p:cNvCxnSpPr>
            <a:cxnSpLocks/>
          </p:cNvCxnSpPr>
          <p:nvPr/>
        </p:nvCxnSpPr>
        <p:spPr>
          <a:xfrm>
            <a:off x="4680515" y="2605624"/>
            <a:ext cx="0" cy="162000"/>
          </a:xfrm>
          <a:prstGeom prst="line">
            <a:avLst/>
          </a:prstGeom>
          <a:noFill/>
          <a:ln w="25400" cap="flat">
            <a:solidFill>
              <a:schemeClr val="accent6">
                <a:lumMod val="75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52" name="Straight Connector 51">
            <a:extLst>
              <a:ext uri="{FF2B5EF4-FFF2-40B4-BE49-F238E27FC236}">
                <a16:creationId xmlns:a16="http://schemas.microsoft.com/office/drawing/2014/main" id="{10ABDA18-9039-BD6A-F35E-C00265A29630}"/>
              </a:ext>
            </a:extLst>
          </p:cNvPr>
          <p:cNvCxnSpPr>
            <a:cxnSpLocks/>
          </p:cNvCxnSpPr>
          <p:nvPr/>
        </p:nvCxnSpPr>
        <p:spPr>
          <a:xfrm>
            <a:off x="6227871" y="1887185"/>
            <a:ext cx="0" cy="162000"/>
          </a:xfrm>
          <a:prstGeom prst="line">
            <a:avLst/>
          </a:prstGeom>
          <a:noFill/>
          <a:ln w="25400" cap="flat">
            <a:solidFill>
              <a:schemeClr val="accent6">
                <a:lumMod val="75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53" name="Straight Connector 52">
            <a:extLst>
              <a:ext uri="{FF2B5EF4-FFF2-40B4-BE49-F238E27FC236}">
                <a16:creationId xmlns:a16="http://schemas.microsoft.com/office/drawing/2014/main" id="{BF27C1F7-059E-F6C0-EDFE-BA5AC578A869}"/>
              </a:ext>
            </a:extLst>
          </p:cNvPr>
          <p:cNvCxnSpPr>
            <a:cxnSpLocks/>
          </p:cNvCxnSpPr>
          <p:nvPr/>
        </p:nvCxnSpPr>
        <p:spPr>
          <a:xfrm>
            <a:off x="3140821" y="1887184"/>
            <a:ext cx="0" cy="162000"/>
          </a:xfrm>
          <a:prstGeom prst="line">
            <a:avLst/>
          </a:prstGeom>
          <a:noFill/>
          <a:ln w="25400" cap="flat">
            <a:solidFill>
              <a:schemeClr val="accent6">
                <a:lumMod val="75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54" name="Straight Connector 53">
            <a:extLst>
              <a:ext uri="{FF2B5EF4-FFF2-40B4-BE49-F238E27FC236}">
                <a16:creationId xmlns:a16="http://schemas.microsoft.com/office/drawing/2014/main" id="{9AD68589-8882-4711-C9A9-6B028C3B5A90}"/>
              </a:ext>
            </a:extLst>
          </p:cNvPr>
          <p:cNvCxnSpPr>
            <a:cxnSpLocks/>
          </p:cNvCxnSpPr>
          <p:nvPr/>
        </p:nvCxnSpPr>
        <p:spPr>
          <a:xfrm flipH="1">
            <a:off x="7773537" y="2605624"/>
            <a:ext cx="0" cy="162000"/>
          </a:xfrm>
          <a:prstGeom prst="line">
            <a:avLst/>
          </a:prstGeom>
          <a:noFill/>
          <a:ln w="25400" cap="flat">
            <a:solidFill>
              <a:schemeClr val="accent6">
                <a:lumMod val="75000"/>
              </a:schemeClr>
            </a:solidFill>
            <a:prstDash val="solid"/>
            <a:miter lim="400000"/>
          </a:ln>
          <a:effectLst/>
          <a:sp3d/>
        </p:spPr>
        <p:style>
          <a:lnRef idx="0">
            <a:scrgbClr r="0" g="0" b="0"/>
          </a:lnRef>
          <a:fillRef idx="0">
            <a:scrgbClr r="0" g="0" b="0"/>
          </a:fillRef>
          <a:effectRef idx="0">
            <a:scrgbClr r="0" g="0" b="0"/>
          </a:effectRef>
          <a:fontRef idx="none"/>
        </p:style>
      </p:cxnSp>
      <p:sp>
        <p:nvSpPr>
          <p:cNvPr id="55" name="Title 1">
            <a:extLst>
              <a:ext uri="{FF2B5EF4-FFF2-40B4-BE49-F238E27FC236}">
                <a16:creationId xmlns:a16="http://schemas.microsoft.com/office/drawing/2014/main" id="{90874498-5AF4-7B4C-E0EE-5A157EA23743}"/>
              </a:ext>
            </a:extLst>
          </p:cNvPr>
          <p:cNvSpPr txBox="1">
            <a:spLocks/>
          </p:cNvSpPr>
          <p:nvPr/>
        </p:nvSpPr>
        <p:spPr>
          <a:xfrm>
            <a:off x="122400" y="-5786"/>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endParaRPr lang="en-GB" sz="2400"/>
          </a:p>
        </p:txBody>
      </p:sp>
      <p:sp>
        <p:nvSpPr>
          <p:cNvPr id="58" name="Title 1">
            <a:extLst>
              <a:ext uri="{FF2B5EF4-FFF2-40B4-BE49-F238E27FC236}">
                <a16:creationId xmlns:a16="http://schemas.microsoft.com/office/drawing/2014/main" id="{D7E0ABE8-439A-FD06-5F54-1616E1182E74}"/>
              </a:ext>
            </a:extLst>
          </p:cNvPr>
          <p:cNvSpPr txBox="1">
            <a:spLocks/>
          </p:cNvSpPr>
          <p:nvPr/>
        </p:nvSpPr>
        <p:spPr>
          <a:xfrm>
            <a:off x="93600" y="-7200"/>
            <a:ext cx="8392950" cy="808640"/>
          </a:xfrm>
          <a:prstGeom prst="rect">
            <a:avLst/>
          </a:prstGeom>
        </p:spPr>
        <p:txBody>
          <a:bodyPr vert="horz" lIns="68580" tIns="34290" rIns="68580" bIns="34290" rtlCol="0" anchor="ctr">
            <a:normAutofit/>
          </a:bodyPr>
          <a:lstStyle>
            <a:lvl1pPr marL="0" marR="0" indent="0" algn="l" defTabSz="412740"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Gill Sans MT" panose="020B0502020104020203" pitchFamily="34" charset="0"/>
                <a:ea typeface="+mn-ea"/>
                <a:cs typeface="+mn-cs"/>
                <a:sym typeface="Helvetica Neue Medium"/>
              </a:defRPr>
            </a:lvl1pPr>
            <a:lvl2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40" rtl="0" latinLnBrk="0">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a:lstStyle>
          <a:p>
            <a:r>
              <a:rPr lang="en-GB" sz="2400">
                <a:solidFill>
                  <a:srgbClr val="1F355E"/>
                </a:solidFill>
                <a:latin typeface="Arial Black" panose="020B0A04020102020204" pitchFamily="34" charset="0"/>
              </a:rPr>
              <a:t>Executive Summary: Our 5 Digital Principles</a:t>
            </a:r>
          </a:p>
        </p:txBody>
      </p:sp>
      <p:sp>
        <p:nvSpPr>
          <p:cNvPr id="2" name="Footer Placeholder 3">
            <a:extLst>
              <a:ext uri="{FF2B5EF4-FFF2-40B4-BE49-F238E27FC236}">
                <a16:creationId xmlns:a16="http://schemas.microsoft.com/office/drawing/2014/main" id="{8BA0DADF-D958-DA17-A0EF-6B0CC8F3F9BB}"/>
              </a:ext>
            </a:extLst>
          </p:cNvPr>
          <p:cNvSpPr>
            <a:spLocks noGrp="1"/>
          </p:cNvSpPr>
          <p:nvPr>
            <p:ph type="ftr" sz="quarter" idx="3"/>
          </p:nvPr>
        </p:nvSpPr>
        <p:spPr>
          <a:xfrm>
            <a:off x="2261839" y="4684875"/>
            <a:ext cx="5039902" cy="332455"/>
          </a:xfrm>
        </p:spPr>
        <p:txBody>
          <a:bodyPr/>
          <a:lstStyle/>
          <a:p>
            <a:r>
              <a:rPr lang="en-GB"/>
              <a:t>Digitally Enabling The One Bay Way</a:t>
            </a:r>
          </a:p>
        </p:txBody>
      </p:sp>
      <p:grpSp>
        <p:nvGrpSpPr>
          <p:cNvPr id="17" name="Group 16">
            <a:extLst>
              <a:ext uri="{FF2B5EF4-FFF2-40B4-BE49-F238E27FC236}">
                <a16:creationId xmlns:a16="http://schemas.microsoft.com/office/drawing/2014/main" id="{3CEE83E8-0862-B122-342A-A237FB249DDB}"/>
              </a:ext>
            </a:extLst>
          </p:cNvPr>
          <p:cNvGrpSpPr/>
          <p:nvPr/>
        </p:nvGrpSpPr>
        <p:grpSpPr>
          <a:xfrm>
            <a:off x="-1" y="-5787"/>
            <a:ext cx="9143998" cy="165595"/>
            <a:chOff x="374266" y="2474302"/>
            <a:chExt cx="13719657" cy="820603"/>
          </a:xfrm>
        </p:grpSpPr>
        <p:sp>
          <p:nvSpPr>
            <p:cNvPr id="4" name="Arrow: Pentagon 3">
              <a:extLst>
                <a:ext uri="{FF2B5EF4-FFF2-40B4-BE49-F238E27FC236}">
                  <a16:creationId xmlns:a16="http://schemas.microsoft.com/office/drawing/2014/main" id="{FC6027A8-5988-2E0B-F4C6-316B90E63D5D}"/>
                </a:ext>
              </a:extLst>
            </p:cNvPr>
            <p:cNvSpPr/>
            <p:nvPr/>
          </p:nvSpPr>
          <p:spPr>
            <a:xfrm>
              <a:off x="374266" y="2474302"/>
              <a:ext cx="2448389" cy="820603"/>
            </a:xfrm>
            <a:prstGeom prst="homePlate">
              <a:avLst/>
            </a:prstGeom>
            <a:solidFill>
              <a:srgbClr val="BFBFBF"/>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Contents</a:t>
              </a:r>
            </a:p>
          </p:txBody>
        </p:sp>
        <p:sp>
          <p:nvSpPr>
            <p:cNvPr id="12" name="Arrow: Chevron 11">
              <a:extLst>
                <a:ext uri="{FF2B5EF4-FFF2-40B4-BE49-F238E27FC236}">
                  <a16:creationId xmlns:a16="http://schemas.microsoft.com/office/drawing/2014/main" id="{9F5E6257-E4AD-5B90-69C9-C84A743B1F66}"/>
                </a:ext>
              </a:extLst>
            </p:cNvPr>
            <p:cNvSpPr/>
            <p:nvPr/>
          </p:nvSpPr>
          <p:spPr>
            <a:xfrm>
              <a:off x="2612999" y="2474302"/>
              <a:ext cx="2697137" cy="820603"/>
            </a:xfrm>
            <a:prstGeom prst="chevron">
              <a:avLst/>
            </a:prstGeom>
            <a:solidFill>
              <a:schemeClr val="accent1"/>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Exec Summary</a:t>
              </a:r>
            </a:p>
          </p:txBody>
        </p:sp>
        <p:sp>
          <p:nvSpPr>
            <p:cNvPr id="13" name="Arrow: Chevron 12">
              <a:extLst>
                <a:ext uri="{FF2B5EF4-FFF2-40B4-BE49-F238E27FC236}">
                  <a16:creationId xmlns:a16="http://schemas.microsoft.com/office/drawing/2014/main" id="{7BF68D7A-A170-D3F8-B81E-D20CB3D67A98}"/>
                </a:ext>
              </a:extLst>
            </p:cNvPr>
            <p:cNvSpPr/>
            <p:nvPr/>
          </p:nvSpPr>
          <p:spPr>
            <a:xfrm>
              <a:off x="4851732"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Context</a:t>
              </a:r>
            </a:p>
          </p:txBody>
        </p:sp>
        <p:sp>
          <p:nvSpPr>
            <p:cNvPr id="14" name="Arrow: Chevron 13">
              <a:extLst>
                <a:ext uri="{FF2B5EF4-FFF2-40B4-BE49-F238E27FC236}">
                  <a16:creationId xmlns:a16="http://schemas.microsoft.com/office/drawing/2014/main" id="{99F2490D-451C-171A-9A86-31CF6721ECBC}"/>
                </a:ext>
              </a:extLst>
            </p:cNvPr>
            <p:cNvSpPr/>
            <p:nvPr/>
          </p:nvSpPr>
          <p:spPr>
            <a:xfrm>
              <a:off x="7090464" y="2474302"/>
              <a:ext cx="2697135"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marL="0" lvl="0" indent="0" algn="ctr" defTabSz="711200">
                <a:lnSpc>
                  <a:spcPct val="90000"/>
                </a:lnSpc>
                <a:spcBef>
                  <a:spcPct val="0"/>
                </a:spcBef>
                <a:spcAft>
                  <a:spcPct val="35000"/>
                </a:spcAft>
                <a:buNone/>
              </a:pPr>
              <a:r>
                <a:rPr lang="en-GB" sz="800" b="0" kern="1200">
                  <a:latin typeface="Arial" panose="020B0604020202020204" pitchFamily="34" charset="0"/>
                  <a:cs typeface="Arial" panose="020B0604020202020204" pitchFamily="34" charset="0"/>
                </a:rPr>
                <a:t>Our Vision</a:t>
              </a:r>
            </a:p>
          </p:txBody>
        </p:sp>
        <p:sp>
          <p:nvSpPr>
            <p:cNvPr id="15" name="Arrow: Chevron 14">
              <a:extLst>
                <a:ext uri="{FF2B5EF4-FFF2-40B4-BE49-F238E27FC236}">
                  <a16:creationId xmlns:a16="http://schemas.microsoft.com/office/drawing/2014/main" id="{95063210-ACF0-5AF7-451E-B7F40C17BAEC}"/>
                </a:ext>
              </a:extLst>
            </p:cNvPr>
            <p:cNvSpPr/>
            <p:nvPr/>
          </p:nvSpPr>
          <p:spPr>
            <a:xfrm>
              <a:off x="9329198"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The Digital Enablers</a:t>
              </a:r>
              <a:endParaRPr lang="en-GB" sz="800" b="0" kern="1200">
                <a:latin typeface="Arial" panose="020B0604020202020204" pitchFamily="34" charset="0"/>
                <a:cs typeface="Arial" panose="020B0604020202020204" pitchFamily="34" charset="0"/>
              </a:endParaRPr>
            </a:p>
          </p:txBody>
        </p:sp>
        <p:sp>
          <p:nvSpPr>
            <p:cNvPr id="16" name="Arrow: Chevron 15">
              <a:extLst>
                <a:ext uri="{FF2B5EF4-FFF2-40B4-BE49-F238E27FC236}">
                  <a16:creationId xmlns:a16="http://schemas.microsoft.com/office/drawing/2014/main" id="{56A2AF30-69EC-6C1B-DA46-D16138DE306A}"/>
                </a:ext>
              </a:extLst>
            </p:cNvPr>
            <p:cNvSpPr/>
            <p:nvPr/>
          </p:nvSpPr>
          <p:spPr>
            <a:xfrm>
              <a:off x="11606442" y="2474302"/>
              <a:ext cx="2487481" cy="820603"/>
            </a:xfrm>
            <a:prstGeom prst="chevron">
              <a:avLst/>
            </a:prstGeom>
            <a:solidFill>
              <a:schemeClr val="bg1">
                <a:lumMod val="75000"/>
              </a:schemeClr>
            </a:solidFill>
            <a:ln w="19050"/>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0000" tIns="21336" rIns="180000" bIns="21336" numCol="1" spcCol="1270" anchor="ctr" anchorCtr="0">
              <a:noAutofit/>
            </a:bodyPr>
            <a:lstStyle/>
            <a:p>
              <a:pPr defTabSz="711200">
                <a:lnSpc>
                  <a:spcPct val="90000"/>
                </a:lnSpc>
                <a:spcBef>
                  <a:spcPct val="0"/>
                </a:spcBef>
                <a:spcAft>
                  <a:spcPct val="35000"/>
                </a:spcAft>
              </a:pPr>
              <a:r>
                <a:rPr lang="en-GB" sz="800" b="0" kern="1200">
                  <a:latin typeface="Arial"/>
                  <a:cs typeface="Arial"/>
                </a:rPr>
                <a:t>Our Plan</a:t>
              </a:r>
              <a:endParaRPr lang="en-GB" sz="800" b="0" kern="120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1824247319"/>
      </p:ext>
    </p:extLst>
  </p:cSld>
  <p:clrMapOvr>
    <a:masterClrMapping/>
  </p:clrMapOvr>
  <p:transition spd="med"/>
</p:sld>
</file>

<file path=ppt/theme/theme1.xml><?xml version="1.0" encoding="utf-8"?>
<a:theme xmlns:a="http://schemas.openxmlformats.org/drawingml/2006/main" name="White">
  <a:themeElements>
    <a:clrScheme name="Digital Services">
      <a:dk1>
        <a:sysClr val="windowText" lastClr="000000"/>
      </a:dk1>
      <a:lt1>
        <a:sysClr val="window" lastClr="FFFFFF"/>
      </a:lt1>
      <a:dk2>
        <a:srgbClr val="7F7F7F"/>
      </a:dk2>
      <a:lt2>
        <a:srgbClr val="E7E6E6"/>
      </a:lt2>
      <a:accent1>
        <a:srgbClr val="195CAA"/>
      </a:accent1>
      <a:accent2>
        <a:srgbClr val="7F7F7F"/>
      </a:accent2>
      <a:accent3>
        <a:srgbClr val="EE7F07"/>
      </a:accent3>
      <a:accent4>
        <a:srgbClr val="E13717"/>
      </a:accent4>
      <a:accent5>
        <a:srgbClr val="2AA053"/>
      </a:accent5>
      <a:accent6>
        <a:srgbClr val="602D80"/>
      </a:accent6>
      <a:hlink>
        <a:srgbClr val="000000"/>
      </a:hlink>
      <a:folHlink>
        <a:srgbClr val="000000"/>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lumMod val="20000"/>
            <a:lumOff val="80000"/>
          </a:schemeClr>
        </a:solidFill>
        <a:ln w="12700" cap="flat">
          <a:noFill/>
          <a:miter lim="400000"/>
        </a:ln>
        <a:effectLst/>
        <a:sp3d/>
      </a:spPr>
      <a:bodyPr rot="0" spcFirstLastPara="1" vertOverflow="overflow" horzOverflow="overflow" vert="horz" wrap="square" lIns="0" tIns="0" rIns="0" bIns="0" numCol="1" spcCol="38100" rtlCol="0" anchor="ctr">
        <a:noAutofit/>
      </a:bodyPr>
      <a:lstStyle>
        <a:defPPr marL="0" marR="0" indent="0" algn="ctr" defTabSz="825500" rtl="0" fontAlgn="auto" latinLnBrk="0" hangingPunct="0">
          <a:lnSpc>
            <a:spcPct val="100000"/>
          </a:lnSpc>
          <a:spcBef>
            <a:spcPts val="0"/>
          </a:spcBef>
          <a:spcAft>
            <a:spcPts val="0"/>
          </a:spcAft>
          <a:buClrTx/>
          <a:buSzTx/>
          <a:buFontTx/>
          <a:buNone/>
          <a:tabLst/>
          <a:defRPr kumimoji="0" sz="1400" b="0" i="0" u="none" strike="noStrike" cap="none" spc="0" normalizeH="0" baseline="0" dirty="0">
            <a:ln>
              <a:noFill/>
            </a:ln>
            <a:solidFill>
              <a:schemeClr val="tx1"/>
            </a:solidFill>
            <a:effectLst/>
            <a:uFillTx/>
            <a:latin typeface="+mn-lt"/>
            <a:ea typeface="+mn-ea"/>
            <a:cs typeface="+mn-cs"/>
            <a:sym typeface="Helvetica Neue Medium"/>
          </a:defRPr>
        </a:def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2_White">
  <a:themeElements>
    <a:clrScheme name="Digital Services">
      <a:dk1>
        <a:sysClr val="windowText" lastClr="000000"/>
      </a:dk1>
      <a:lt1>
        <a:sysClr val="window" lastClr="FFFFFF"/>
      </a:lt1>
      <a:dk2>
        <a:srgbClr val="7F7F7F"/>
      </a:dk2>
      <a:lt2>
        <a:srgbClr val="E7E6E6"/>
      </a:lt2>
      <a:accent1>
        <a:srgbClr val="195CAA"/>
      </a:accent1>
      <a:accent2>
        <a:srgbClr val="7F7F7F"/>
      </a:accent2>
      <a:accent3>
        <a:srgbClr val="EE7F07"/>
      </a:accent3>
      <a:accent4>
        <a:srgbClr val="E13717"/>
      </a:accent4>
      <a:accent5>
        <a:srgbClr val="2AA053"/>
      </a:accent5>
      <a:accent6>
        <a:srgbClr val="602D80"/>
      </a:accent6>
      <a:hlink>
        <a:srgbClr val="000000"/>
      </a:hlink>
      <a:folHlink>
        <a:srgbClr val="000000"/>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lumMod val="20000"/>
            <a:lumOff val="80000"/>
          </a:schemeClr>
        </a:solidFill>
        <a:ln w="12700" cap="flat">
          <a:noFill/>
          <a:miter lim="400000"/>
        </a:ln>
        <a:effectLst/>
        <a:sp3d/>
      </a:spPr>
      <a:bodyPr rot="0" spcFirstLastPara="1" vertOverflow="overflow" horzOverflow="overflow" vert="horz" wrap="square" lIns="0" tIns="0" rIns="0" bIns="0" numCol="1" spcCol="38100" rtlCol="0" anchor="ctr">
        <a:noAutofit/>
      </a:bodyPr>
      <a:lstStyle>
        <a:defPPr marL="0" marR="0" indent="0" algn="ctr" defTabSz="825500" rtl="0" fontAlgn="auto" latinLnBrk="0" hangingPunct="0">
          <a:lnSpc>
            <a:spcPct val="100000"/>
          </a:lnSpc>
          <a:spcBef>
            <a:spcPts val="0"/>
          </a:spcBef>
          <a:spcAft>
            <a:spcPts val="0"/>
          </a:spcAft>
          <a:buClrTx/>
          <a:buSzTx/>
          <a:buFontTx/>
          <a:buNone/>
          <a:tabLst/>
          <a:defRPr kumimoji="0" sz="1400" b="0" i="0" u="none" strike="noStrike" cap="none" spc="0" normalizeH="0" baseline="0" dirty="0">
            <a:ln>
              <a:noFill/>
            </a:ln>
            <a:solidFill>
              <a:schemeClr val="tx1"/>
            </a:solidFill>
            <a:effectLst/>
            <a:uFillTx/>
            <a:latin typeface="+mn-lt"/>
            <a:ea typeface="+mn-ea"/>
            <a:cs typeface="+mn-cs"/>
            <a:sym typeface="Helvetica Neue Medium"/>
          </a:defRPr>
        </a:def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4.xml><?xml version="1.0" encoding="utf-8"?>
<a:theme xmlns:a="http://schemas.openxmlformats.org/drawingml/2006/main" name="White">
  <a:themeElements>
    <a:clrScheme name="White">
      <a:dk1>
        <a:srgbClr val="000000"/>
      </a:dk1>
      <a:lt1>
        <a:srgbClr val="FFFFFF"/>
      </a:lt1>
      <a:dk2>
        <a:srgbClr val="5E5E5E"/>
      </a:dk2>
      <a:lt2>
        <a:srgbClr val="D5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0" tIns="0" rIns="0" bIns="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F829B2717E9A474A9922C56D5700C502" ma:contentTypeVersion="6" ma:contentTypeDescription="Create a new document." ma:contentTypeScope="" ma:versionID="87392c52db0d7d02a165591c08329025">
  <xsd:schema xmlns:xsd="http://www.w3.org/2001/XMLSchema" xmlns:xs="http://www.w3.org/2001/XMLSchema" xmlns:p="http://schemas.microsoft.com/office/2006/metadata/properties" xmlns:ns2="1a7783e7-0302-4867-bb81-00a86327fbf0" xmlns:ns3="bb9b0f22-fc13-4739-8073-a3b688a298c6" targetNamespace="http://schemas.microsoft.com/office/2006/metadata/properties" ma:root="true" ma:fieldsID="4b74f08fd829cc80a040308acdcea934" ns2:_="" ns3:_="">
    <xsd:import namespace="1a7783e7-0302-4867-bb81-00a86327fbf0"/>
    <xsd:import namespace="bb9b0f22-fc13-4739-8073-a3b688a298c6"/>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a7783e7-0302-4867-bb81-00a86327fbf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bb9b0f22-fc13-4739-8073-a3b688a298c6"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1934F16-1FC8-4445-B760-FD3B5166263B}">
  <ds:schemaRefs>
    <ds:schemaRef ds:uri="http://schemas.microsoft.com/office/infopath/2007/PartnerControls"/>
    <ds:schemaRef ds:uri="http://purl.org/dc/dcmitype/"/>
    <ds:schemaRef ds:uri="http://purl.org/dc/elements/1.1/"/>
    <ds:schemaRef ds:uri="http://www.w3.org/XML/1998/namespace"/>
    <ds:schemaRef ds:uri="http://schemas.microsoft.com/office/2006/documentManagement/types"/>
    <ds:schemaRef ds:uri="1a7783e7-0302-4867-bb81-00a86327fbf0"/>
    <ds:schemaRef ds:uri="http://purl.org/dc/terms/"/>
    <ds:schemaRef ds:uri="http://schemas.openxmlformats.org/package/2006/metadata/core-properties"/>
    <ds:schemaRef ds:uri="bb9b0f22-fc13-4739-8073-a3b688a298c6"/>
    <ds:schemaRef ds:uri="http://schemas.microsoft.com/office/2006/metadata/properties"/>
  </ds:schemaRefs>
</ds:datastoreItem>
</file>

<file path=customXml/itemProps2.xml><?xml version="1.0" encoding="utf-8"?>
<ds:datastoreItem xmlns:ds="http://schemas.openxmlformats.org/officeDocument/2006/customXml" ds:itemID="{0690C5AA-C298-4F0F-A750-DBA1B3E6C4EB}">
  <ds:schemaRefs>
    <ds:schemaRef ds:uri="http://schemas.microsoft.com/sharepoint/v3/contenttype/forms"/>
  </ds:schemaRefs>
</ds:datastoreItem>
</file>

<file path=customXml/itemProps3.xml><?xml version="1.0" encoding="utf-8"?>
<ds:datastoreItem xmlns:ds="http://schemas.openxmlformats.org/officeDocument/2006/customXml" ds:itemID="{7342F744-3B91-4B28-AD40-6344B4AB7818}">
  <ds:schemaRefs>
    <ds:schemaRef ds:uri="1a7783e7-0302-4867-bb81-00a86327fbf0"/>
    <ds:schemaRef ds:uri="bb9b0f22-fc13-4739-8073-a3b688a298c6"/>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0</TotalTime>
  <Words>15182</Words>
  <Application>Microsoft Office PowerPoint</Application>
  <PresentationFormat>On-screen Show (16:9)</PresentationFormat>
  <Paragraphs>1622</Paragraphs>
  <Slides>45</Slides>
  <Notes>28</Notes>
  <HiddenSlides>0</HiddenSlides>
  <MMClips>0</MMClips>
  <ScaleCrop>false</ScaleCrop>
  <HeadingPairs>
    <vt:vector size="6" baseType="variant">
      <vt:variant>
        <vt:lpstr>Fonts Used</vt:lpstr>
      </vt:variant>
      <vt:variant>
        <vt:i4>12</vt:i4>
      </vt:variant>
      <vt:variant>
        <vt:lpstr>Theme</vt:lpstr>
      </vt:variant>
      <vt:variant>
        <vt:i4>3</vt:i4>
      </vt:variant>
      <vt:variant>
        <vt:lpstr>Slide Titles</vt:lpstr>
      </vt:variant>
      <vt:variant>
        <vt:i4>45</vt:i4>
      </vt:variant>
    </vt:vector>
  </HeadingPairs>
  <TitlesOfParts>
    <vt:vector size="60" baseType="lpstr">
      <vt:lpstr>Aptos</vt:lpstr>
      <vt:lpstr>Aptos Display</vt:lpstr>
      <vt:lpstr>Arial</vt:lpstr>
      <vt:lpstr>Arial Black</vt:lpstr>
      <vt:lpstr>Arial,Sans-Serif</vt:lpstr>
      <vt:lpstr>Calibri</vt:lpstr>
      <vt:lpstr>Courier New</vt:lpstr>
      <vt:lpstr>Gill Sans MT</vt:lpstr>
      <vt:lpstr>Helvetica Neue</vt:lpstr>
      <vt:lpstr>Helvetica Neue Medium</vt:lpstr>
      <vt:lpstr>Helvetica Neue Medium</vt:lpstr>
      <vt:lpstr>Helvetica Neue Thin</vt:lpstr>
      <vt:lpstr>White</vt:lpstr>
      <vt:lpstr>2_White</vt:lpstr>
      <vt:lpstr>Office Theme</vt:lpstr>
      <vt:lpstr>PowerPoint Presentation</vt:lpstr>
      <vt:lpstr>Contents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Our digital journey at SBU</vt:lpstr>
      <vt:lpstr>PowerPoint Presentation</vt:lpstr>
      <vt:lpstr>Aligning with existing strategies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Key Considerations for the EPR Strategy and final EPR Model</vt:lpstr>
      <vt:lpstr>PowerPoint Presentation</vt:lpstr>
      <vt:lpstr>PowerPoint Presentation</vt:lpstr>
      <vt:lpstr>PowerPoint Presentation</vt:lpstr>
      <vt:lpstr>2025-2036 Digitally Enabling The One Bay Way Overview </vt:lpstr>
      <vt:lpstr>PowerPoint Presentation</vt:lpstr>
      <vt:lpstr>PowerPoint Presentation</vt:lpstr>
      <vt:lpstr>PowerPoint Presentation</vt:lpstr>
      <vt:lpstr>Delivering a Sustainable Organisation</vt:lpstr>
      <vt:lpstr>Establishing a Benefits Framework across the Organisation</vt:lpstr>
      <vt:lpstr>Options for Funding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Rich Brown (Swansea Bay UHB - Informatics)</dc:creator>
  <cp:lastModifiedBy>Tracey Bell (Swansea Bay UHB - Digital Services)</cp:lastModifiedBy>
  <cp:revision>1</cp:revision>
  <dcterms:modified xsi:type="dcterms:W3CDTF">2024-08-07T12:45:13Z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0x010100F829B2717E9A474A9922C56D5700C502</vt:lpwstr>
  </property>
  <property fmtid="{D5CDD505-2E9C-101B-9397-08002B2CF9AE}" pid="3" name="MediaServiceImageTags">
    <vt:lpwstr/>
  </property>
</Properties>
</file>