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1" r:id="rId4"/>
    <p:sldMasterId id="2147483693" r:id="rId5"/>
    <p:sldMasterId id="2147483700" r:id="rId6"/>
    <p:sldMasterId id="2147483716" r:id="rId7"/>
    <p:sldMasterId id="2147483724" r:id="rId8"/>
    <p:sldMasterId id="2147483729" r:id="rId9"/>
  </p:sldMasterIdLst>
  <p:notesMasterIdLst>
    <p:notesMasterId r:id="rId23"/>
  </p:notesMasterIdLst>
  <p:handoutMasterIdLst>
    <p:handoutMasterId r:id="rId24"/>
  </p:handoutMasterIdLst>
  <p:sldIdLst>
    <p:sldId id="309" r:id="rId10"/>
    <p:sldId id="433" r:id="rId11"/>
    <p:sldId id="440" r:id="rId12"/>
    <p:sldId id="434" r:id="rId13"/>
    <p:sldId id="437" r:id="rId14"/>
    <p:sldId id="441" r:id="rId15"/>
    <p:sldId id="439" r:id="rId16"/>
    <p:sldId id="443" r:id="rId17"/>
    <p:sldId id="445" r:id="rId18"/>
    <p:sldId id="446" r:id="rId19"/>
    <p:sldId id="444" r:id="rId20"/>
    <p:sldId id="448" r:id="rId21"/>
    <p:sldId id="447" r:id="rId22"/>
  </p:sldIdLst>
  <p:sldSz cx="20105688" cy="11309350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B0DE"/>
    <a:srgbClr val="CCECFF"/>
    <a:srgbClr val="6699FF"/>
    <a:srgbClr val="325A8A"/>
    <a:srgbClr val="FFE6FC"/>
    <a:srgbClr val="FF3399"/>
    <a:srgbClr val="3366FF"/>
    <a:srgbClr val="FF0066"/>
    <a:srgbClr val="FFFF00"/>
    <a:srgbClr val="F4F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6582D7-0ACD-3C46-0C4A-5963E08D8FE6}" v="1" dt="2024-10-02T18:08:47.621"/>
    <p1510:client id="{673E0783-F95F-4FE0-ADF6-C607E4A68424}" v="8" dt="2024-10-02T10:00:43.357"/>
    <p1510:client id="{71568D6C-09E1-B70A-C53F-77EC801CC94B}" v="81" dt="2024-10-02T12:30:52.257"/>
    <p1510:client id="{7239B3AB-9168-4965-9127-3B5B42511EAE}" v="12" dt="2024-10-02T11:27:05.561"/>
    <p1510:client id="{7AADBFC5-44DE-B842-5805-0A521E20F0B8}" v="63" dt="2024-10-03T07:30:12.535"/>
    <p1510:client id="{7E5D5804-F27F-F362-8FFA-61C4F3ACF1C3}" v="55" dt="2024-10-02T14:05:47.631"/>
    <p1510:client id="{99129011-6CD1-48EF-93FB-0A202275246F}" v="486" dt="2024-10-02T10:00:03.876"/>
    <p1510:client id="{9C6793BE-25B2-B821-176E-D62FE774A412}" v="13" dt="2024-10-02T09:18:21.850"/>
    <p1510:client id="{9DC24C45-BA10-70F2-0D3B-579E7A845ACA}" v="187" dt="2024-10-01T19:28:51.583"/>
    <p1510:client id="{C1987F72-4B0A-44AD-B73F-70557C66CCAE}" v="145" dt="2024-10-02T10:33:41.887"/>
    <p1510:client id="{F48CE6EB-4AAF-BE34-542D-069AF56FBDD9}" v="83" dt="2024-10-02T12:16:29.854"/>
    <p1510:client id="{FD61DD01-475F-43BD-9CDA-6F7C395343D1}" v="25" dt="2024-10-02T07:23:16.85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6" d="100"/>
          <a:sy n="36" d="100"/>
        </p:scale>
        <p:origin x="56" y="1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23C9A-4F13-4F9D-BC8C-641CE51303A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17B3010-9A93-4695-A793-A7C0C1FEC597}">
      <dgm:prSet phldrT="[Text]"/>
      <dgm:spPr/>
      <dgm:t>
        <a:bodyPr/>
        <a:lstStyle/>
        <a:p>
          <a:r>
            <a:rPr lang="en-US" dirty="0">
              <a:latin typeface="Times New Roman"/>
              <a:cs typeface="Times New Roman"/>
            </a:rPr>
            <a:t>Current Position </a:t>
          </a:r>
        </a:p>
      </dgm:t>
    </dgm:pt>
    <dgm:pt modelId="{24E8C271-C460-4521-99FC-9C17133D6166}" type="parTrans" cxnId="{BA374BD0-9902-4C46-BE1A-4BDB2565B42D}">
      <dgm:prSet/>
      <dgm:spPr/>
      <dgm:t>
        <a:bodyPr/>
        <a:lstStyle/>
        <a:p>
          <a:endParaRPr lang="en-US"/>
        </a:p>
      </dgm:t>
    </dgm:pt>
    <dgm:pt modelId="{73DE73CB-23C2-4157-B648-A7F7439D1FB7}" type="sibTrans" cxnId="{BA374BD0-9902-4C46-BE1A-4BDB2565B42D}">
      <dgm:prSet/>
      <dgm:spPr/>
      <dgm:t>
        <a:bodyPr/>
        <a:lstStyle/>
        <a:p>
          <a:endParaRPr lang="en-US"/>
        </a:p>
      </dgm:t>
    </dgm:pt>
    <dgm:pt modelId="{AA02398A-44C9-458C-A4D0-015F37ED5B0A}">
      <dgm:prSet phldrT="[Text]"/>
      <dgm:spPr/>
      <dgm:t>
        <a:bodyPr/>
        <a:lstStyle/>
        <a:p>
          <a:r>
            <a:rPr lang="en-US" dirty="0">
              <a:latin typeface="Times New Roman"/>
              <a:cs typeface="Times New Roman"/>
            </a:rPr>
            <a:t>Drivers/ Constraints/ Enablers  </a:t>
          </a:r>
        </a:p>
      </dgm:t>
    </dgm:pt>
    <dgm:pt modelId="{95126F9F-33CF-4EA1-A390-04D6FDB9F0EC}" type="parTrans" cxnId="{253CCA1A-BAD8-4D4E-B7C7-5A1AEE130029}">
      <dgm:prSet/>
      <dgm:spPr/>
      <dgm:t>
        <a:bodyPr/>
        <a:lstStyle/>
        <a:p>
          <a:endParaRPr lang="en-US"/>
        </a:p>
      </dgm:t>
    </dgm:pt>
    <dgm:pt modelId="{811573CA-1F1D-4C13-84D9-6EA4F0DB1A7D}" type="sibTrans" cxnId="{253CCA1A-BAD8-4D4E-B7C7-5A1AEE130029}">
      <dgm:prSet/>
      <dgm:spPr/>
      <dgm:t>
        <a:bodyPr/>
        <a:lstStyle/>
        <a:p>
          <a:endParaRPr lang="en-US"/>
        </a:p>
      </dgm:t>
    </dgm:pt>
    <dgm:pt modelId="{515161D7-6A7A-4B50-9DD8-1EC4D9EDBA6D}" type="pres">
      <dgm:prSet presAssocID="{01123C9A-4F13-4F9D-BC8C-641CE51303AA}" presName="CompostProcess" presStyleCnt="0">
        <dgm:presLayoutVars>
          <dgm:dir/>
          <dgm:resizeHandles val="exact"/>
        </dgm:presLayoutVars>
      </dgm:prSet>
      <dgm:spPr/>
    </dgm:pt>
    <dgm:pt modelId="{8F8169AE-27A3-4656-95F5-C6A87721BABB}" type="pres">
      <dgm:prSet presAssocID="{01123C9A-4F13-4F9D-BC8C-641CE51303AA}" presName="arrow" presStyleLbl="bgShp" presStyleIdx="0" presStyleCnt="1" custLinFactNeighborY="-11713"/>
      <dgm:spPr/>
    </dgm:pt>
    <dgm:pt modelId="{3B99D8C5-AB7B-4A3A-AAC4-C4CE9CDC09A9}" type="pres">
      <dgm:prSet presAssocID="{01123C9A-4F13-4F9D-BC8C-641CE51303AA}" presName="linearProcess" presStyleCnt="0"/>
      <dgm:spPr/>
    </dgm:pt>
    <dgm:pt modelId="{809D13EE-033E-4384-BE1A-CB6A6DCC822E}" type="pres">
      <dgm:prSet presAssocID="{117B3010-9A93-4695-A793-A7C0C1FEC597}" presName="textNode" presStyleLbl="node1" presStyleIdx="0" presStyleCnt="2">
        <dgm:presLayoutVars>
          <dgm:bulletEnabled val="1"/>
        </dgm:presLayoutVars>
      </dgm:prSet>
      <dgm:spPr/>
    </dgm:pt>
    <dgm:pt modelId="{FE6983C3-F29F-476A-A987-40D152300103}" type="pres">
      <dgm:prSet presAssocID="{73DE73CB-23C2-4157-B648-A7F7439D1FB7}" presName="sibTrans" presStyleCnt="0"/>
      <dgm:spPr/>
    </dgm:pt>
    <dgm:pt modelId="{6724844D-72C6-40F4-BEC6-28F265F7832E}" type="pres">
      <dgm:prSet presAssocID="{AA02398A-44C9-458C-A4D0-015F37ED5B0A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C106A515-92C1-4FA9-B38E-B2EAF06EF2E1}" type="presOf" srcId="{01123C9A-4F13-4F9D-BC8C-641CE51303AA}" destId="{515161D7-6A7A-4B50-9DD8-1EC4D9EDBA6D}" srcOrd="0" destOrd="0" presId="urn:microsoft.com/office/officeart/2005/8/layout/hProcess9"/>
    <dgm:cxn modelId="{253CCA1A-BAD8-4D4E-B7C7-5A1AEE130029}" srcId="{01123C9A-4F13-4F9D-BC8C-641CE51303AA}" destId="{AA02398A-44C9-458C-A4D0-015F37ED5B0A}" srcOrd="1" destOrd="0" parTransId="{95126F9F-33CF-4EA1-A390-04D6FDB9F0EC}" sibTransId="{811573CA-1F1D-4C13-84D9-6EA4F0DB1A7D}"/>
    <dgm:cxn modelId="{134215B0-37ED-4E81-A099-0D493B5C20DA}" type="presOf" srcId="{AA02398A-44C9-458C-A4D0-015F37ED5B0A}" destId="{6724844D-72C6-40F4-BEC6-28F265F7832E}" srcOrd="0" destOrd="0" presId="urn:microsoft.com/office/officeart/2005/8/layout/hProcess9"/>
    <dgm:cxn modelId="{BA374BD0-9902-4C46-BE1A-4BDB2565B42D}" srcId="{01123C9A-4F13-4F9D-BC8C-641CE51303AA}" destId="{117B3010-9A93-4695-A793-A7C0C1FEC597}" srcOrd="0" destOrd="0" parTransId="{24E8C271-C460-4521-99FC-9C17133D6166}" sibTransId="{73DE73CB-23C2-4157-B648-A7F7439D1FB7}"/>
    <dgm:cxn modelId="{407A78D1-9121-4CF7-B5DC-D40F23283565}" type="presOf" srcId="{117B3010-9A93-4695-A793-A7C0C1FEC597}" destId="{809D13EE-033E-4384-BE1A-CB6A6DCC822E}" srcOrd="0" destOrd="0" presId="urn:microsoft.com/office/officeart/2005/8/layout/hProcess9"/>
    <dgm:cxn modelId="{ABC943EA-4779-41FC-89E3-1E7D7136A557}" type="presParOf" srcId="{515161D7-6A7A-4B50-9DD8-1EC4D9EDBA6D}" destId="{8F8169AE-27A3-4656-95F5-C6A87721BABB}" srcOrd="0" destOrd="0" presId="urn:microsoft.com/office/officeart/2005/8/layout/hProcess9"/>
    <dgm:cxn modelId="{C1B9039D-6057-40C0-B6FD-53D6BEAA4F92}" type="presParOf" srcId="{515161D7-6A7A-4B50-9DD8-1EC4D9EDBA6D}" destId="{3B99D8C5-AB7B-4A3A-AAC4-C4CE9CDC09A9}" srcOrd="1" destOrd="0" presId="urn:microsoft.com/office/officeart/2005/8/layout/hProcess9"/>
    <dgm:cxn modelId="{89AB0CB2-C727-4742-A0F0-76D11D4A566B}" type="presParOf" srcId="{3B99D8C5-AB7B-4A3A-AAC4-C4CE9CDC09A9}" destId="{809D13EE-033E-4384-BE1A-CB6A6DCC822E}" srcOrd="0" destOrd="0" presId="urn:microsoft.com/office/officeart/2005/8/layout/hProcess9"/>
    <dgm:cxn modelId="{461763E6-1851-405B-ACD0-2E12AD498529}" type="presParOf" srcId="{3B99D8C5-AB7B-4A3A-AAC4-C4CE9CDC09A9}" destId="{FE6983C3-F29F-476A-A987-40D152300103}" srcOrd="1" destOrd="0" presId="urn:microsoft.com/office/officeart/2005/8/layout/hProcess9"/>
    <dgm:cxn modelId="{05D19A37-EAE6-44DB-BB80-2F21FB59BDFA}" type="presParOf" srcId="{3B99D8C5-AB7B-4A3A-AAC4-C4CE9CDC09A9}" destId="{6724844D-72C6-40F4-BEC6-28F265F7832E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32255-9C1A-48EB-8029-33A292D6FD83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F2E3C28-248A-46A9-ACAD-8C3547504DB4}">
      <dgm:prSet phldrT="[Text]" custT="1"/>
      <dgm:spPr/>
      <dgm:t>
        <a:bodyPr/>
        <a:lstStyle/>
        <a:p>
          <a:r>
            <a:rPr lang="en-GB" sz="1400">
              <a:latin typeface="Arial" panose="020B0604020202020204" pitchFamily="34" charset="0"/>
              <a:cs typeface="Arial" panose="020B0604020202020204" pitchFamily="34" charset="0"/>
            </a:rPr>
            <a:t>Trainee Pipeline</a:t>
          </a:r>
        </a:p>
      </dgm:t>
    </dgm:pt>
    <dgm:pt modelId="{B551E112-5009-477B-9931-29BE47F5ADDB}" type="parTrans" cxnId="{3D21AFE2-C442-4FCD-83AA-734CA5120183}">
      <dgm:prSet/>
      <dgm:spPr/>
      <dgm:t>
        <a:bodyPr/>
        <a:lstStyle/>
        <a:p>
          <a:endParaRPr lang="en-GB"/>
        </a:p>
      </dgm:t>
    </dgm:pt>
    <dgm:pt modelId="{F90561FD-CB49-445D-AC8C-057C2DD06158}" type="sibTrans" cxnId="{3D21AFE2-C442-4FCD-83AA-734CA5120183}">
      <dgm:prSet/>
      <dgm:spPr/>
      <dgm:t>
        <a:bodyPr/>
        <a:lstStyle/>
        <a:p>
          <a:endParaRPr lang="en-GB"/>
        </a:p>
      </dgm:t>
    </dgm:pt>
    <dgm:pt modelId="{144DD181-7059-41F3-BB47-83D0ABDE9E1F}">
      <dgm:prSet phldrT="[Text]" custT="1"/>
      <dgm:spPr/>
      <dgm:t>
        <a:bodyPr/>
        <a:lstStyle/>
        <a:p>
          <a:r>
            <a:rPr lang="en-GB" sz="1400">
              <a:latin typeface="Arial" panose="020B0604020202020204" pitchFamily="34" charset="0"/>
              <a:cs typeface="Arial" panose="020B0604020202020204" pitchFamily="34" charset="0"/>
            </a:rPr>
            <a:t>Flexible Working – Increase in hours</a:t>
          </a:r>
        </a:p>
      </dgm:t>
    </dgm:pt>
    <dgm:pt modelId="{52165EF8-C9DC-400A-A9C8-2A4EA0ABDEC3}" type="parTrans" cxnId="{88AA716A-925A-477B-9915-E048EB014D1A}">
      <dgm:prSet/>
      <dgm:spPr/>
      <dgm:t>
        <a:bodyPr/>
        <a:lstStyle/>
        <a:p>
          <a:endParaRPr lang="en-GB"/>
        </a:p>
      </dgm:t>
    </dgm:pt>
    <dgm:pt modelId="{DD2FC08A-7899-4757-B42A-0B9724295AD0}" type="sibTrans" cxnId="{88AA716A-925A-477B-9915-E048EB014D1A}">
      <dgm:prSet/>
      <dgm:spPr/>
      <dgm:t>
        <a:bodyPr/>
        <a:lstStyle/>
        <a:p>
          <a:endParaRPr lang="en-GB"/>
        </a:p>
      </dgm:t>
    </dgm:pt>
    <dgm:pt modelId="{569C5876-3020-4F5E-9DBE-B06A8FCA14F5}">
      <dgm:prSet phldrT="[Text]" custT="1"/>
      <dgm:spPr/>
      <dgm:t>
        <a:bodyPr/>
        <a:lstStyle/>
        <a:p>
          <a:r>
            <a:rPr lang="en-GB" sz="1400">
              <a:latin typeface="Arial" panose="020B0604020202020204" pitchFamily="34" charset="0"/>
              <a:cs typeface="Arial" panose="020B0604020202020204" pitchFamily="34" charset="0"/>
            </a:rPr>
            <a:t>Recruitment</a:t>
          </a:r>
        </a:p>
      </dgm:t>
    </dgm:pt>
    <dgm:pt modelId="{62C53215-D7BF-4559-88EF-0A021992E2BF}" type="parTrans" cxnId="{C0BE8C0A-A7D7-4B89-883C-A5AFB3C0FF0C}">
      <dgm:prSet/>
      <dgm:spPr/>
      <dgm:t>
        <a:bodyPr/>
        <a:lstStyle/>
        <a:p>
          <a:endParaRPr lang="en-GB"/>
        </a:p>
      </dgm:t>
    </dgm:pt>
    <dgm:pt modelId="{F3FE6EC7-618E-48A2-A36B-E7ADAA22C211}" type="sibTrans" cxnId="{C0BE8C0A-A7D7-4B89-883C-A5AFB3C0FF0C}">
      <dgm:prSet/>
      <dgm:spPr/>
      <dgm:t>
        <a:bodyPr/>
        <a:lstStyle/>
        <a:p>
          <a:endParaRPr lang="en-GB"/>
        </a:p>
      </dgm:t>
    </dgm:pt>
    <dgm:pt modelId="{9566121B-26BD-4EA4-9DA9-511978466679}">
      <dgm:prSet/>
      <dgm:spPr/>
      <dgm:t>
        <a:bodyPr/>
        <a:lstStyle/>
        <a:p>
          <a:endParaRPr lang="en-GB"/>
        </a:p>
      </dgm:t>
    </dgm:pt>
    <dgm:pt modelId="{A272556E-2DD4-4942-BC3D-C3DC6672127D}" type="parTrans" cxnId="{5E299DD3-1A1E-4D57-AD31-D61638443984}">
      <dgm:prSet/>
      <dgm:spPr/>
      <dgm:t>
        <a:bodyPr/>
        <a:lstStyle/>
        <a:p>
          <a:endParaRPr lang="en-GB"/>
        </a:p>
      </dgm:t>
    </dgm:pt>
    <dgm:pt modelId="{A17000F7-10F9-4B6F-8A3A-E5B640BACA13}" type="sibTrans" cxnId="{5E299DD3-1A1E-4D57-AD31-D61638443984}">
      <dgm:prSet/>
      <dgm:spPr/>
      <dgm:t>
        <a:bodyPr/>
        <a:lstStyle/>
        <a:p>
          <a:endParaRPr lang="en-GB"/>
        </a:p>
      </dgm:t>
    </dgm:pt>
    <dgm:pt modelId="{16CADDFE-8B19-4E5E-84CE-99D7C55343D6}">
      <dgm:prSet/>
      <dgm:spPr/>
      <dgm:t>
        <a:bodyPr/>
        <a:lstStyle/>
        <a:p>
          <a:endParaRPr lang="en-GB"/>
        </a:p>
      </dgm:t>
    </dgm:pt>
    <dgm:pt modelId="{F85E45CE-2454-482F-B498-3833F0C3CA56}" type="parTrans" cxnId="{0B4CAD17-1909-4842-B9C6-B0A334F72BD4}">
      <dgm:prSet/>
      <dgm:spPr/>
      <dgm:t>
        <a:bodyPr/>
        <a:lstStyle/>
        <a:p>
          <a:endParaRPr lang="en-GB"/>
        </a:p>
      </dgm:t>
    </dgm:pt>
    <dgm:pt modelId="{D1011B60-BA5C-4137-BD1E-812166CC61B5}" type="sibTrans" cxnId="{0B4CAD17-1909-4842-B9C6-B0A334F72BD4}">
      <dgm:prSet/>
      <dgm:spPr/>
      <dgm:t>
        <a:bodyPr/>
        <a:lstStyle/>
        <a:p>
          <a:endParaRPr lang="en-GB"/>
        </a:p>
      </dgm:t>
    </dgm:pt>
    <dgm:pt modelId="{AB85B7D8-8D4F-4A44-87C0-AE49FC1C7282}" type="pres">
      <dgm:prSet presAssocID="{C0332255-9C1A-48EB-8029-33A292D6FD83}" presName="Name0" presStyleCnt="0">
        <dgm:presLayoutVars>
          <dgm:chMax val="7"/>
          <dgm:chPref val="5"/>
        </dgm:presLayoutVars>
      </dgm:prSet>
      <dgm:spPr/>
    </dgm:pt>
    <dgm:pt modelId="{9ECC9F49-D31A-4B26-A828-19377C439A77}" type="pres">
      <dgm:prSet presAssocID="{C0332255-9C1A-48EB-8029-33A292D6FD83}" presName="arrowNode" presStyleLbl="node1" presStyleIdx="0" presStyleCnt="1" custAng="20996415" custLinFactNeighborX="17344" custLinFactNeighborY="7662"/>
      <dgm:spPr>
        <a:solidFill>
          <a:srgbClr val="FF6600"/>
        </a:solidFill>
      </dgm:spPr>
    </dgm:pt>
    <dgm:pt modelId="{AE86A3C3-0D90-4C88-B070-CD55861318B9}" type="pres">
      <dgm:prSet presAssocID="{9F2E3C28-248A-46A9-ACAD-8C3547504DB4}" presName="txNode1" presStyleLbl="revTx" presStyleIdx="0" presStyleCnt="5" custScaleY="50784" custLinFactX="92772" custLinFactY="100000" custLinFactNeighborX="100000" custLinFactNeighborY="141387">
        <dgm:presLayoutVars>
          <dgm:bulletEnabled val="1"/>
        </dgm:presLayoutVars>
      </dgm:prSet>
      <dgm:spPr/>
    </dgm:pt>
    <dgm:pt modelId="{DD3D34BF-F244-4E57-AD85-B26E49CC242E}" type="pres">
      <dgm:prSet presAssocID="{144DD181-7059-41F3-BB47-83D0ABDE9E1F}" presName="txNode2" presStyleLbl="revTx" presStyleIdx="1" presStyleCnt="5" custScaleX="117613" custScaleY="89963" custLinFactNeighborX="13346" custLinFactNeighborY="-32650">
        <dgm:presLayoutVars>
          <dgm:bulletEnabled val="1"/>
        </dgm:presLayoutVars>
      </dgm:prSet>
      <dgm:spPr/>
    </dgm:pt>
    <dgm:pt modelId="{4FB2FFFE-A0C1-4395-BE05-CA17441AAADD}" type="pres">
      <dgm:prSet presAssocID="{DD2FC08A-7899-4757-B42A-0B9724295AD0}" presName="dotNode2" presStyleCnt="0"/>
      <dgm:spPr/>
    </dgm:pt>
    <dgm:pt modelId="{7AFF8F73-4304-49D7-AA6C-A99BE2303DCE}" type="pres">
      <dgm:prSet presAssocID="{DD2FC08A-7899-4757-B42A-0B9724295AD0}" presName="dotRepeatNode" presStyleLbl="fgShp" presStyleIdx="0" presStyleCnt="3" custLinFactX="76373" custLinFactY="123351" custLinFactNeighborX="100000" custLinFactNeighborY="200000"/>
      <dgm:spPr/>
    </dgm:pt>
    <dgm:pt modelId="{FD2D7EDA-0D64-41E3-AFE9-227D4889F7A4}" type="pres">
      <dgm:prSet presAssocID="{9566121B-26BD-4EA4-9DA9-511978466679}" presName="txNode3" presStyleLbl="revTx" presStyleIdx="2" presStyleCnt="5" custScaleX="104485" custScaleY="89963" custLinFactX="-24586" custLinFactNeighborX="-100000" custLinFactNeighborY="13247">
        <dgm:presLayoutVars>
          <dgm:bulletEnabled val="1"/>
        </dgm:presLayoutVars>
      </dgm:prSet>
      <dgm:spPr/>
    </dgm:pt>
    <dgm:pt modelId="{908027BE-10A1-4B3E-BF44-DF4DED2CD136}" type="pres">
      <dgm:prSet presAssocID="{A17000F7-10F9-4B6F-8A3A-E5B640BACA13}" presName="dotNode3" presStyleCnt="0"/>
      <dgm:spPr/>
    </dgm:pt>
    <dgm:pt modelId="{7815BF95-8B1A-4006-9635-12D0E6046D7F}" type="pres">
      <dgm:prSet presAssocID="{A17000F7-10F9-4B6F-8A3A-E5B640BACA13}" presName="dotRepeatNode" presStyleLbl="fgShp" presStyleIdx="1" presStyleCnt="3" custLinFactX="287912" custLinFactY="123351" custLinFactNeighborX="300000" custLinFactNeighborY="200000"/>
      <dgm:spPr/>
    </dgm:pt>
    <dgm:pt modelId="{02ED8AD4-4837-45A9-BC76-D3BF49800A50}" type="pres">
      <dgm:prSet presAssocID="{16CADDFE-8B19-4E5E-84CE-99D7C55343D6}" presName="txNode4" presStyleLbl="revTx" presStyleIdx="3" presStyleCnt="5" custScaleX="104485" custScaleY="89963" custLinFactX="-24586" custLinFactNeighborX="-100000" custLinFactNeighborY="13247">
        <dgm:presLayoutVars>
          <dgm:bulletEnabled val="1"/>
        </dgm:presLayoutVars>
      </dgm:prSet>
      <dgm:spPr/>
    </dgm:pt>
    <dgm:pt modelId="{EBFFE1DC-23FB-4EB7-8536-DE6EB33AEADF}" type="pres">
      <dgm:prSet presAssocID="{D1011B60-BA5C-4137-BD1E-812166CC61B5}" presName="dotNode4" presStyleCnt="0"/>
      <dgm:spPr/>
    </dgm:pt>
    <dgm:pt modelId="{0F6A26AF-E860-44CB-9C57-96CFD69CE9D6}" type="pres">
      <dgm:prSet presAssocID="{D1011B60-BA5C-4137-BD1E-812166CC61B5}" presName="dotRepeatNode" presStyleLbl="fgShp" presStyleIdx="2" presStyleCnt="3" custLinFactX="500000" custLinFactY="300000" custLinFactNeighborX="538644" custLinFactNeighborY="336905"/>
      <dgm:spPr/>
    </dgm:pt>
    <dgm:pt modelId="{5A2FF9AE-09FB-4A9A-9E7A-A4147FB2B0FC}" type="pres">
      <dgm:prSet presAssocID="{569C5876-3020-4F5E-9DBE-B06A8FCA14F5}" presName="txNode5" presStyleLbl="revTx" presStyleIdx="4" presStyleCnt="5" custScaleX="91199" custScaleY="50694" custLinFactY="-91510" custLinFactNeighborX="60813" custLinFactNeighborY="-100000">
        <dgm:presLayoutVars>
          <dgm:bulletEnabled val="1"/>
        </dgm:presLayoutVars>
      </dgm:prSet>
      <dgm:spPr/>
    </dgm:pt>
  </dgm:ptLst>
  <dgm:cxnLst>
    <dgm:cxn modelId="{C0BE8C0A-A7D7-4B89-883C-A5AFB3C0FF0C}" srcId="{C0332255-9C1A-48EB-8029-33A292D6FD83}" destId="{569C5876-3020-4F5E-9DBE-B06A8FCA14F5}" srcOrd="4" destOrd="0" parTransId="{62C53215-D7BF-4559-88EF-0A021992E2BF}" sibTransId="{F3FE6EC7-618E-48A2-A36B-E7ADAA22C211}"/>
    <dgm:cxn modelId="{0B4CAD17-1909-4842-B9C6-B0A334F72BD4}" srcId="{C0332255-9C1A-48EB-8029-33A292D6FD83}" destId="{16CADDFE-8B19-4E5E-84CE-99D7C55343D6}" srcOrd="3" destOrd="0" parTransId="{F85E45CE-2454-482F-B498-3833F0C3CA56}" sibTransId="{D1011B60-BA5C-4137-BD1E-812166CC61B5}"/>
    <dgm:cxn modelId="{A666C724-888A-41C0-953E-F6A4685ED230}" type="presOf" srcId="{16CADDFE-8B19-4E5E-84CE-99D7C55343D6}" destId="{02ED8AD4-4837-45A9-BC76-D3BF49800A50}" srcOrd="0" destOrd="0" presId="urn:microsoft.com/office/officeart/2009/3/layout/DescendingProcess"/>
    <dgm:cxn modelId="{32D79734-BD92-4E0B-816B-C73FEA184501}" type="presOf" srcId="{144DD181-7059-41F3-BB47-83D0ABDE9E1F}" destId="{DD3D34BF-F244-4E57-AD85-B26E49CC242E}" srcOrd="0" destOrd="0" presId="urn:microsoft.com/office/officeart/2009/3/layout/DescendingProcess"/>
    <dgm:cxn modelId="{0ECC5037-C596-4FFE-A06E-7798D50B5B49}" type="presOf" srcId="{D1011B60-BA5C-4137-BD1E-812166CC61B5}" destId="{0F6A26AF-E860-44CB-9C57-96CFD69CE9D6}" srcOrd="0" destOrd="0" presId="urn:microsoft.com/office/officeart/2009/3/layout/DescendingProcess"/>
    <dgm:cxn modelId="{88AA716A-925A-477B-9915-E048EB014D1A}" srcId="{C0332255-9C1A-48EB-8029-33A292D6FD83}" destId="{144DD181-7059-41F3-BB47-83D0ABDE9E1F}" srcOrd="1" destOrd="0" parTransId="{52165EF8-C9DC-400A-A9C8-2A4EA0ABDEC3}" sibTransId="{DD2FC08A-7899-4757-B42A-0B9724295AD0}"/>
    <dgm:cxn modelId="{8717198E-AAF6-4F5A-980B-9C9EDFB068D3}" type="presOf" srcId="{C0332255-9C1A-48EB-8029-33A292D6FD83}" destId="{AB85B7D8-8D4F-4A44-87C0-AE49FC1C7282}" srcOrd="0" destOrd="0" presId="urn:microsoft.com/office/officeart/2009/3/layout/DescendingProcess"/>
    <dgm:cxn modelId="{AA80C3A5-D494-4FCE-AF2E-63763787CA9A}" type="presOf" srcId="{DD2FC08A-7899-4757-B42A-0B9724295AD0}" destId="{7AFF8F73-4304-49D7-AA6C-A99BE2303DCE}" srcOrd="0" destOrd="0" presId="urn:microsoft.com/office/officeart/2009/3/layout/DescendingProcess"/>
    <dgm:cxn modelId="{FE810AAD-BE78-43C1-BFA0-422C3543F17C}" type="presOf" srcId="{9566121B-26BD-4EA4-9DA9-511978466679}" destId="{FD2D7EDA-0D64-41E3-AFE9-227D4889F7A4}" srcOrd="0" destOrd="0" presId="urn:microsoft.com/office/officeart/2009/3/layout/DescendingProcess"/>
    <dgm:cxn modelId="{D1FAC5B0-2D7F-4137-AEC7-923C9D39B8C8}" type="presOf" srcId="{9F2E3C28-248A-46A9-ACAD-8C3547504DB4}" destId="{AE86A3C3-0D90-4C88-B070-CD55861318B9}" srcOrd="0" destOrd="0" presId="urn:microsoft.com/office/officeart/2009/3/layout/DescendingProcess"/>
    <dgm:cxn modelId="{5E299DD3-1A1E-4D57-AD31-D61638443984}" srcId="{C0332255-9C1A-48EB-8029-33A292D6FD83}" destId="{9566121B-26BD-4EA4-9DA9-511978466679}" srcOrd="2" destOrd="0" parTransId="{A272556E-2DD4-4942-BC3D-C3DC6672127D}" sibTransId="{A17000F7-10F9-4B6F-8A3A-E5B640BACA13}"/>
    <dgm:cxn modelId="{3D21AFE2-C442-4FCD-83AA-734CA5120183}" srcId="{C0332255-9C1A-48EB-8029-33A292D6FD83}" destId="{9F2E3C28-248A-46A9-ACAD-8C3547504DB4}" srcOrd="0" destOrd="0" parTransId="{B551E112-5009-477B-9931-29BE47F5ADDB}" sibTransId="{F90561FD-CB49-445D-AC8C-057C2DD06158}"/>
    <dgm:cxn modelId="{EE9135E5-06E3-49C2-9AB2-1432B72AC54E}" type="presOf" srcId="{A17000F7-10F9-4B6F-8A3A-E5B640BACA13}" destId="{7815BF95-8B1A-4006-9635-12D0E6046D7F}" srcOrd="0" destOrd="0" presId="urn:microsoft.com/office/officeart/2009/3/layout/DescendingProcess"/>
    <dgm:cxn modelId="{4712E5F2-10AD-4C93-9579-ED1889E1A248}" type="presOf" srcId="{569C5876-3020-4F5E-9DBE-B06A8FCA14F5}" destId="{5A2FF9AE-09FB-4A9A-9E7A-A4147FB2B0FC}" srcOrd="0" destOrd="0" presId="urn:microsoft.com/office/officeart/2009/3/layout/DescendingProcess"/>
    <dgm:cxn modelId="{02C6C231-063B-4AB4-AC17-5528A111A7C6}" type="presParOf" srcId="{AB85B7D8-8D4F-4A44-87C0-AE49FC1C7282}" destId="{9ECC9F49-D31A-4B26-A828-19377C439A77}" srcOrd="0" destOrd="0" presId="urn:microsoft.com/office/officeart/2009/3/layout/DescendingProcess"/>
    <dgm:cxn modelId="{9175CA4A-C614-4C27-A26F-8643D1FDBBC3}" type="presParOf" srcId="{AB85B7D8-8D4F-4A44-87C0-AE49FC1C7282}" destId="{AE86A3C3-0D90-4C88-B070-CD55861318B9}" srcOrd="1" destOrd="0" presId="urn:microsoft.com/office/officeart/2009/3/layout/DescendingProcess"/>
    <dgm:cxn modelId="{54535575-9BC3-47AC-9F58-CE6561A1F75D}" type="presParOf" srcId="{AB85B7D8-8D4F-4A44-87C0-AE49FC1C7282}" destId="{DD3D34BF-F244-4E57-AD85-B26E49CC242E}" srcOrd="2" destOrd="0" presId="urn:microsoft.com/office/officeart/2009/3/layout/DescendingProcess"/>
    <dgm:cxn modelId="{7D7202DA-701C-4042-831E-109C51697E3B}" type="presParOf" srcId="{AB85B7D8-8D4F-4A44-87C0-AE49FC1C7282}" destId="{4FB2FFFE-A0C1-4395-BE05-CA17441AAADD}" srcOrd="3" destOrd="0" presId="urn:microsoft.com/office/officeart/2009/3/layout/DescendingProcess"/>
    <dgm:cxn modelId="{090EE80A-AA15-4583-B8CB-AFB8AE340FFF}" type="presParOf" srcId="{4FB2FFFE-A0C1-4395-BE05-CA17441AAADD}" destId="{7AFF8F73-4304-49D7-AA6C-A99BE2303DCE}" srcOrd="0" destOrd="0" presId="urn:microsoft.com/office/officeart/2009/3/layout/DescendingProcess"/>
    <dgm:cxn modelId="{3E260107-067D-4BC1-BF4F-CE1CA66B4D09}" type="presParOf" srcId="{AB85B7D8-8D4F-4A44-87C0-AE49FC1C7282}" destId="{FD2D7EDA-0D64-41E3-AFE9-227D4889F7A4}" srcOrd="4" destOrd="0" presId="urn:microsoft.com/office/officeart/2009/3/layout/DescendingProcess"/>
    <dgm:cxn modelId="{1D4D59A6-30DC-4A7E-B5CE-C6A947F3FA4C}" type="presParOf" srcId="{AB85B7D8-8D4F-4A44-87C0-AE49FC1C7282}" destId="{908027BE-10A1-4B3E-BF44-DF4DED2CD136}" srcOrd="5" destOrd="0" presId="urn:microsoft.com/office/officeart/2009/3/layout/DescendingProcess"/>
    <dgm:cxn modelId="{560B9369-D60D-4C50-9A98-A5D068D3599A}" type="presParOf" srcId="{908027BE-10A1-4B3E-BF44-DF4DED2CD136}" destId="{7815BF95-8B1A-4006-9635-12D0E6046D7F}" srcOrd="0" destOrd="0" presId="urn:microsoft.com/office/officeart/2009/3/layout/DescendingProcess"/>
    <dgm:cxn modelId="{2C29C09D-2995-4417-A086-3262C6D0F688}" type="presParOf" srcId="{AB85B7D8-8D4F-4A44-87C0-AE49FC1C7282}" destId="{02ED8AD4-4837-45A9-BC76-D3BF49800A50}" srcOrd="6" destOrd="0" presId="urn:microsoft.com/office/officeart/2009/3/layout/DescendingProcess"/>
    <dgm:cxn modelId="{F6D98E85-E0E9-44A1-807F-551848B17B05}" type="presParOf" srcId="{AB85B7D8-8D4F-4A44-87C0-AE49FC1C7282}" destId="{EBFFE1DC-23FB-4EB7-8536-DE6EB33AEADF}" srcOrd="7" destOrd="0" presId="urn:microsoft.com/office/officeart/2009/3/layout/DescendingProcess"/>
    <dgm:cxn modelId="{4CF66DC9-3C37-47B1-9308-E83EE517208E}" type="presParOf" srcId="{EBFFE1DC-23FB-4EB7-8536-DE6EB33AEADF}" destId="{0F6A26AF-E860-44CB-9C57-96CFD69CE9D6}" srcOrd="0" destOrd="0" presId="urn:microsoft.com/office/officeart/2009/3/layout/DescendingProcess"/>
    <dgm:cxn modelId="{FDD84957-968C-4FBF-AA33-3A5F63B9646D}" type="presParOf" srcId="{AB85B7D8-8D4F-4A44-87C0-AE49FC1C7282}" destId="{5A2FF9AE-09FB-4A9A-9E7A-A4147FB2B0FC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A7D9F0-12CD-484E-A53F-372CB101BB40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2EBB71-8880-411A-A980-67EAA9AE5718}">
      <dgm:prSet phldrT="[Text]"/>
      <dgm:spPr/>
      <dgm:t>
        <a:bodyPr/>
        <a:lstStyle/>
        <a:p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Voluntary Leavers</a:t>
          </a:r>
        </a:p>
      </dgm:t>
    </dgm:pt>
    <dgm:pt modelId="{B1A9F5C3-E8DB-4392-B223-5BC7B17C5173}" type="parTrans" cxnId="{33355B93-DFB6-4F22-9535-697C51A864B4}">
      <dgm:prSet/>
      <dgm:spPr/>
      <dgm:t>
        <a:bodyPr/>
        <a:lstStyle/>
        <a:p>
          <a:endParaRPr lang="en-GB"/>
        </a:p>
      </dgm:t>
    </dgm:pt>
    <dgm:pt modelId="{6AED8009-D43C-493A-B4FC-2837EC5F7A9C}" type="sibTrans" cxnId="{33355B93-DFB6-4F22-9535-697C51A864B4}">
      <dgm:prSet/>
      <dgm:spPr/>
      <dgm:t>
        <a:bodyPr/>
        <a:lstStyle/>
        <a:p>
          <a:endParaRPr lang="en-GB"/>
        </a:p>
      </dgm:t>
    </dgm:pt>
    <dgm:pt modelId="{523C3D71-05C3-49E8-A8F9-A5B74BC22922}">
      <dgm:prSet phldrT="[Text]" custT="1"/>
      <dgm:spPr/>
      <dgm:t>
        <a:bodyPr/>
        <a:lstStyle/>
        <a:p>
          <a:r>
            <a:rPr lang="en-GB" sz="1400">
              <a:latin typeface="Arial" panose="020B0604020202020204" pitchFamily="34" charset="0"/>
              <a:cs typeface="Arial" panose="020B0604020202020204" pitchFamily="34" charset="0"/>
            </a:rPr>
            <a:t>Retirement</a:t>
          </a:r>
        </a:p>
      </dgm:t>
    </dgm:pt>
    <dgm:pt modelId="{B5FF049B-86EC-4D30-A5DA-0D2340938DA4}" type="parTrans" cxnId="{F9D6C039-5D42-4E22-8BA6-822E83290DF6}">
      <dgm:prSet/>
      <dgm:spPr/>
      <dgm:t>
        <a:bodyPr/>
        <a:lstStyle/>
        <a:p>
          <a:endParaRPr lang="en-GB"/>
        </a:p>
      </dgm:t>
    </dgm:pt>
    <dgm:pt modelId="{24482A95-20DA-408F-A6C5-2E259EF87529}" type="sibTrans" cxnId="{F9D6C039-5D42-4E22-8BA6-822E83290DF6}">
      <dgm:prSet/>
      <dgm:spPr/>
      <dgm:t>
        <a:bodyPr/>
        <a:lstStyle/>
        <a:p>
          <a:endParaRPr lang="en-GB"/>
        </a:p>
      </dgm:t>
    </dgm:pt>
    <dgm:pt modelId="{99B6F918-34F5-4780-8528-8727F152BD80}">
      <dgm:prSet phldrT="[Text]"/>
      <dgm:spPr/>
      <dgm:t>
        <a:bodyPr/>
        <a:lstStyle/>
        <a:p>
          <a:r>
            <a:rPr lang="en-GB">
              <a:latin typeface="Arial" panose="020B0604020202020204" pitchFamily="34" charset="0"/>
              <a:cs typeface="Arial" panose="020B0604020202020204" pitchFamily="34" charset="0"/>
            </a:rPr>
            <a:t>Flexible Working – Reduction in Hours</a:t>
          </a:r>
        </a:p>
      </dgm:t>
    </dgm:pt>
    <dgm:pt modelId="{FD702DE4-BBB0-4B52-BF87-69ECED628E4F}" type="parTrans" cxnId="{ACB309F4-C1B4-437A-A7D8-31C50AACF664}">
      <dgm:prSet/>
      <dgm:spPr/>
      <dgm:t>
        <a:bodyPr/>
        <a:lstStyle/>
        <a:p>
          <a:endParaRPr lang="en-GB"/>
        </a:p>
      </dgm:t>
    </dgm:pt>
    <dgm:pt modelId="{3D693D47-60BC-425A-A003-605EB11207DF}" type="sibTrans" cxnId="{ACB309F4-C1B4-437A-A7D8-31C50AACF664}">
      <dgm:prSet/>
      <dgm:spPr/>
      <dgm:t>
        <a:bodyPr/>
        <a:lstStyle/>
        <a:p>
          <a:endParaRPr lang="en-GB"/>
        </a:p>
      </dgm:t>
    </dgm:pt>
    <dgm:pt modelId="{B2C67BD5-111D-4893-951C-4A5D888385B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D3A136-CF7B-4B03-BD36-573A7E9D4953}" type="parTrans" cxnId="{7708487B-B4A8-4DA3-BC3A-22F262EFAC20}">
      <dgm:prSet/>
      <dgm:spPr/>
      <dgm:t>
        <a:bodyPr/>
        <a:lstStyle/>
        <a:p>
          <a:endParaRPr lang="en-GB"/>
        </a:p>
      </dgm:t>
    </dgm:pt>
    <dgm:pt modelId="{A776B96B-BAC3-47A5-9270-981A9061BB59}" type="sibTrans" cxnId="{7708487B-B4A8-4DA3-BC3A-22F262EFAC20}">
      <dgm:prSet/>
      <dgm:spPr/>
      <dgm:t>
        <a:bodyPr/>
        <a:lstStyle/>
        <a:p>
          <a:endParaRPr lang="en-GB"/>
        </a:p>
      </dgm:t>
    </dgm:pt>
    <dgm:pt modelId="{30A629B8-52FE-45DE-BB29-2BB936C0FEF9}">
      <dgm:prSet/>
      <dgm:spPr/>
      <dgm:t>
        <a:bodyPr/>
        <a:lstStyle/>
        <a:p>
          <a:endParaRPr lang="en-GB"/>
        </a:p>
      </dgm:t>
    </dgm:pt>
    <dgm:pt modelId="{CC120F69-5279-4D77-9A79-81A0D661EB70}" type="parTrans" cxnId="{545BDD39-7F23-4818-B697-39FEAF2BEC03}">
      <dgm:prSet/>
      <dgm:spPr/>
      <dgm:t>
        <a:bodyPr/>
        <a:lstStyle/>
        <a:p>
          <a:endParaRPr lang="en-GB"/>
        </a:p>
      </dgm:t>
    </dgm:pt>
    <dgm:pt modelId="{0A76D698-72EE-4FD8-B792-58F81CC1DA33}" type="sibTrans" cxnId="{545BDD39-7F23-4818-B697-39FEAF2BEC03}">
      <dgm:prSet/>
      <dgm:spPr/>
      <dgm:t>
        <a:bodyPr/>
        <a:lstStyle/>
        <a:p>
          <a:endParaRPr lang="en-GB"/>
        </a:p>
      </dgm:t>
    </dgm:pt>
    <dgm:pt modelId="{421D2567-DAE1-466B-BC21-7A04CCBDCA89}" type="pres">
      <dgm:prSet presAssocID="{B9A7D9F0-12CD-484E-A53F-372CB101BB40}" presName="Name0" presStyleCnt="0">
        <dgm:presLayoutVars>
          <dgm:chMax val="7"/>
          <dgm:chPref val="5"/>
        </dgm:presLayoutVars>
      </dgm:prSet>
      <dgm:spPr/>
    </dgm:pt>
    <dgm:pt modelId="{8975924F-E337-4FE0-96A2-2A8BB927260B}" type="pres">
      <dgm:prSet presAssocID="{B9A7D9F0-12CD-484E-A53F-372CB101BB40}" presName="arrowNode" presStyleLbl="node1" presStyleIdx="0" presStyleCnt="1"/>
      <dgm:spPr>
        <a:solidFill>
          <a:srgbClr val="575756"/>
        </a:solidFill>
      </dgm:spPr>
    </dgm:pt>
    <dgm:pt modelId="{E56F0A63-9F04-4A13-9E5E-254979FCE796}" type="pres">
      <dgm:prSet presAssocID="{0F2EBB71-8880-411A-A980-67EAA9AE5718}" presName="txNode1" presStyleLbl="revTx" presStyleIdx="0" presStyleCnt="5" custLinFactY="37697" custLinFactNeighborX="-25868" custLinFactNeighborY="100000">
        <dgm:presLayoutVars>
          <dgm:bulletEnabled val="1"/>
        </dgm:presLayoutVars>
      </dgm:prSet>
      <dgm:spPr/>
    </dgm:pt>
    <dgm:pt modelId="{5B0CFF8F-A4B4-41C4-B6E3-B2DA9373BBEF}" type="pres">
      <dgm:prSet presAssocID="{523C3D71-05C3-49E8-A8F9-A5B74BC22922}" presName="txNode2" presStyleLbl="revTx" presStyleIdx="1" presStyleCnt="5" custScaleX="55869" custLinFactY="17806" custLinFactNeighborX="-80124" custLinFactNeighborY="100000">
        <dgm:presLayoutVars>
          <dgm:bulletEnabled val="1"/>
        </dgm:presLayoutVars>
      </dgm:prSet>
      <dgm:spPr/>
    </dgm:pt>
    <dgm:pt modelId="{3DDD37D8-2E5C-4740-B88A-922DBA3955D5}" type="pres">
      <dgm:prSet presAssocID="{24482A95-20DA-408F-A6C5-2E259EF87529}" presName="dotNode2" presStyleCnt="0"/>
      <dgm:spPr/>
    </dgm:pt>
    <dgm:pt modelId="{DA7C9132-EF2C-4AE1-9135-EA68AFA03241}" type="pres">
      <dgm:prSet presAssocID="{24482A95-20DA-408F-A6C5-2E259EF87529}" presName="dotRepeatNode" presStyleLbl="fgShp" presStyleIdx="0" presStyleCnt="3"/>
      <dgm:spPr/>
    </dgm:pt>
    <dgm:pt modelId="{EDABFF4E-9472-4CD0-A1C1-01F2FE542B24}" type="pres">
      <dgm:prSet presAssocID="{B2C67BD5-111D-4893-951C-4A5D888385B8}" presName="txNode3" presStyleLbl="revTx" presStyleIdx="2" presStyleCnt="5">
        <dgm:presLayoutVars>
          <dgm:bulletEnabled val="1"/>
        </dgm:presLayoutVars>
      </dgm:prSet>
      <dgm:spPr/>
    </dgm:pt>
    <dgm:pt modelId="{42CCEBCE-1361-41FD-9F28-7F52B60D0181}" type="pres">
      <dgm:prSet presAssocID="{A776B96B-BAC3-47A5-9270-981A9061BB59}" presName="dotNode3" presStyleCnt="0"/>
      <dgm:spPr/>
    </dgm:pt>
    <dgm:pt modelId="{8C1502E2-A2E7-4294-8F3E-65E00107ACF2}" type="pres">
      <dgm:prSet presAssocID="{A776B96B-BAC3-47A5-9270-981A9061BB59}" presName="dotRepeatNode" presStyleLbl="fgShp" presStyleIdx="1" presStyleCnt="3" custLinFactX="77162" custLinFactY="66345" custLinFactNeighborX="100000" custLinFactNeighborY="100000"/>
      <dgm:spPr/>
    </dgm:pt>
    <dgm:pt modelId="{7C672F65-1F8D-45A5-B561-55D3A1AB9692}" type="pres">
      <dgm:prSet presAssocID="{30A629B8-52FE-45DE-BB29-2BB936C0FEF9}" presName="txNode4" presStyleLbl="revTx" presStyleIdx="3" presStyleCnt="5">
        <dgm:presLayoutVars>
          <dgm:bulletEnabled val="1"/>
        </dgm:presLayoutVars>
      </dgm:prSet>
      <dgm:spPr/>
    </dgm:pt>
    <dgm:pt modelId="{4094CB1B-31B3-49A6-AEE5-CF3668B4D4F3}" type="pres">
      <dgm:prSet presAssocID="{0A76D698-72EE-4FD8-B792-58F81CC1DA33}" presName="dotNode4" presStyleCnt="0"/>
      <dgm:spPr/>
    </dgm:pt>
    <dgm:pt modelId="{FAB71C8F-7E02-4626-AC2B-9A121A57ACA6}" type="pres">
      <dgm:prSet presAssocID="{0A76D698-72EE-4FD8-B792-58F81CC1DA33}" presName="dotRepeatNode" presStyleLbl="fgShp" presStyleIdx="2" presStyleCnt="3" custLinFactX="70758" custLinFactY="101438" custLinFactNeighborX="100000" custLinFactNeighborY="200000"/>
      <dgm:spPr/>
    </dgm:pt>
    <dgm:pt modelId="{960D8773-EF4F-4AE9-8112-EE2F063B45F2}" type="pres">
      <dgm:prSet presAssocID="{99B6F918-34F5-4780-8528-8727F152BD80}" presName="txNode5" presStyleLbl="revTx" presStyleIdx="4" presStyleCnt="5" custLinFactY="-57167" custLinFactNeighborX="-99216" custLinFactNeighborY="-100000">
        <dgm:presLayoutVars>
          <dgm:bulletEnabled val="1"/>
        </dgm:presLayoutVars>
      </dgm:prSet>
      <dgm:spPr/>
    </dgm:pt>
  </dgm:ptLst>
  <dgm:cxnLst>
    <dgm:cxn modelId="{7C360628-F8AF-447A-8B4E-663EEC16E8F9}" type="presOf" srcId="{B2C67BD5-111D-4893-951C-4A5D888385B8}" destId="{EDABFF4E-9472-4CD0-A1C1-01F2FE542B24}" srcOrd="0" destOrd="0" presId="urn:microsoft.com/office/officeart/2009/3/layout/DescendingProcess"/>
    <dgm:cxn modelId="{EE31C92A-044E-42D3-9EAD-137630907DF4}" type="presOf" srcId="{A776B96B-BAC3-47A5-9270-981A9061BB59}" destId="{8C1502E2-A2E7-4294-8F3E-65E00107ACF2}" srcOrd="0" destOrd="0" presId="urn:microsoft.com/office/officeart/2009/3/layout/DescendingProcess"/>
    <dgm:cxn modelId="{5C6EED2A-6A92-4AF2-B14D-C562E2138DC1}" type="presOf" srcId="{523C3D71-05C3-49E8-A8F9-A5B74BC22922}" destId="{5B0CFF8F-A4B4-41C4-B6E3-B2DA9373BBEF}" srcOrd="0" destOrd="0" presId="urn:microsoft.com/office/officeart/2009/3/layout/DescendingProcess"/>
    <dgm:cxn modelId="{F9D6C039-5D42-4E22-8BA6-822E83290DF6}" srcId="{B9A7D9F0-12CD-484E-A53F-372CB101BB40}" destId="{523C3D71-05C3-49E8-A8F9-A5B74BC22922}" srcOrd="1" destOrd="0" parTransId="{B5FF049B-86EC-4D30-A5DA-0D2340938DA4}" sibTransId="{24482A95-20DA-408F-A6C5-2E259EF87529}"/>
    <dgm:cxn modelId="{545BDD39-7F23-4818-B697-39FEAF2BEC03}" srcId="{B9A7D9F0-12CD-484E-A53F-372CB101BB40}" destId="{30A629B8-52FE-45DE-BB29-2BB936C0FEF9}" srcOrd="3" destOrd="0" parTransId="{CC120F69-5279-4D77-9A79-81A0D661EB70}" sibTransId="{0A76D698-72EE-4FD8-B792-58F81CC1DA33}"/>
    <dgm:cxn modelId="{7708487B-B4A8-4DA3-BC3A-22F262EFAC20}" srcId="{B9A7D9F0-12CD-484E-A53F-372CB101BB40}" destId="{B2C67BD5-111D-4893-951C-4A5D888385B8}" srcOrd="2" destOrd="0" parTransId="{14D3A136-CF7B-4B03-BD36-573A7E9D4953}" sibTransId="{A776B96B-BAC3-47A5-9270-981A9061BB59}"/>
    <dgm:cxn modelId="{F6B1C27F-483D-4CBB-BA1F-708ECF08D69F}" type="presOf" srcId="{30A629B8-52FE-45DE-BB29-2BB936C0FEF9}" destId="{7C672F65-1F8D-45A5-B561-55D3A1AB9692}" srcOrd="0" destOrd="0" presId="urn:microsoft.com/office/officeart/2009/3/layout/DescendingProcess"/>
    <dgm:cxn modelId="{132E6689-EA55-4554-A2A7-6BF40F7F882F}" type="presOf" srcId="{0F2EBB71-8880-411A-A980-67EAA9AE5718}" destId="{E56F0A63-9F04-4A13-9E5E-254979FCE796}" srcOrd="0" destOrd="0" presId="urn:microsoft.com/office/officeart/2009/3/layout/DescendingProcess"/>
    <dgm:cxn modelId="{33355B93-DFB6-4F22-9535-697C51A864B4}" srcId="{B9A7D9F0-12CD-484E-A53F-372CB101BB40}" destId="{0F2EBB71-8880-411A-A980-67EAA9AE5718}" srcOrd="0" destOrd="0" parTransId="{B1A9F5C3-E8DB-4392-B223-5BC7B17C5173}" sibTransId="{6AED8009-D43C-493A-B4FC-2837EC5F7A9C}"/>
    <dgm:cxn modelId="{17D84494-E91A-4E5E-8CA3-E7F6CBCBC0E7}" type="presOf" srcId="{0A76D698-72EE-4FD8-B792-58F81CC1DA33}" destId="{FAB71C8F-7E02-4626-AC2B-9A121A57ACA6}" srcOrd="0" destOrd="0" presId="urn:microsoft.com/office/officeart/2009/3/layout/DescendingProcess"/>
    <dgm:cxn modelId="{A49A29B1-7E43-43C8-95AE-64132603FDCF}" type="presOf" srcId="{24482A95-20DA-408F-A6C5-2E259EF87529}" destId="{DA7C9132-EF2C-4AE1-9135-EA68AFA03241}" srcOrd="0" destOrd="0" presId="urn:microsoft.com/office/officeart/2009/3/layout/DescendingProcess"/>
    <dgm:cxn modelId="{03CBE9B4-6A37-4BBF-98B3-B0605E30592C}" type="presOf" srcId="{99B6F918-34F5-4780-8528-8727F152BD80}" destId="{960D8773-EF4F-4AE9-8112-EE2F063B45F2}" srcOrd="0" destOrd="0" presId="urn:microsoft.com/office/officeart/2009/3/layout/DescendingProcess"/>
    <dgm:cxn modelId="{A39748CA-C18E-4BB5-AFFD-E2304B63D492}" type="presOf" srcId="{B9A7D9F0-12CD-484E-A53F-372CB101BB40}" destId="{421D2567-DAE1-466B-BC21-7A04CCBDCA89}" srcOrd="0" destOrd="0" presId="urn:microsoft.com/office/officeart/2009/3/layout/DescendingProcess"/>
    <dgm:cxn modelId="{ACB309F4-C1B4-437A-A7D8-31C50AACF664}" srcId="{B9A7D9F0-12CD-484E-A53F-372CB101BB40}" destId="{99B6F918-34F5-4780-8528-8727F152BD80}" srcOrd="4" destOrd="0" parTransId="{FD702DE4-BBB0-4B52-BF87-69ECED628E4F}" sibTransId="{3D693D47-60BC-425A-A003-605EB11207DF}"/>
    <dgm:cxn modelId="{AD2E865C-BE28-40B9-8731-26D392116049}" type="presParOf" srcId="{421D2567-DAE1-466B-BC21-7A04CCBDCA89}" destId="{8975924F-E337-4FE0-96A2-2A8BB927260B}" srcOrd="0" destOrd="0" presId="urn:microsoft.com/office/officeart/2009/3/layout/DescendingProcess"/>
    <dgm:cxn modelId="{6EA897D4-584C-4363-B08B-378F563D8BE6}" type="presParOf" srcId="{421D2567-DAE1-466B-BC21-7A04CCBDCA89}" destId="{E56F0A63-9F04-4A13-9E5E-254979FCE796}" srcOrd="1" destOrd="0" presId="urn:microsoft.com/office/officeart/2009/3/layout/DescendingProcess"/>
    <dgm:cxn modelId="{FDA919D2-509A-4FC4-8C34-2CF258B3E01E}" type="presParOf" srcId="{421D2567-DAE1-466B-BC21-7A04CCBDCA89}" destId="{5B0CFF8F-A4B4-41C4-B6E3-B2DA9373BBEF}" srcOrd="2" destOrd="0" presId="urn:microsoft.com/office/officeart/2009/3/layout/DescendingProcess"/>
    <dgm:cxn modelId="{68349581-FE3A-4B7B-9DEB-944D95250FD3}" type="presParOf" srcId="{421D2567-DAE1-466B-BC21-7A04CCBDCA89}" destId="{3DDD37D8-2E5C-4740-B88A-922DBA3955D5}" srcOrd="3" destOrd="0" presId="urn:microsoft.com/office/officeart/2009/3/layout/DescendingProcess"/>
    <dgm:cxn modelId="{0A47FEE0-6329-4021-8D28-DE7AD0BC322C}" type="presParOf" srcId="{3DDD37D8-2E5C-4740-B88A-922DBA3955D5}" destId="{DA7C9132-EF2C-4AE1-9135-EA68AFA03241}" srcOrd="0" destOrd="0" presId="urn:microsoft.com/office/officeart/2009/3/layout/DescendingProcess"/>
    <dgm:cxn modelId="{272FDAC9-1D94-4847-BC4A-0BF39D88BB84}" type="presParOf" srcId="{421D2567-DAE1-466B-BC21-7A04CCBDCA89}" destId="{EDABFF4E-9472-4CD0-A1C1-01F2FE542B24}" srcOrd="4" destOrd="0" presId="urn:microsoft.com/office/officeart/2009/3/layout/DescendingProcess"/>
    <dgm:cxn modelId="{068759B1-8784-489A-B117-8D211A82479C}" type="presParOf" srcId="{421D2567-DAE1-466B-BC21-7A04CCBDCA89}" destId="{42CCEBCE-1361-41FD-9F28-7F52B60D0181}" srcOrd="5" destOrd="0" presId="urn:microsoft.com/office/officeart/2009/3/layout/DescendingProcess"/>
    <dgm:cxn modelId="{254D627D-3DAD-4937-B75A-EDEE2D1A08AA}" type="presParOf" srcId="{42CCEBCE-1361-41FD-9F28-7F52B60D0181}" destId="{8C1502E2-A2E7-4294-8F3E-65E00107ACF2}" srcOrd="0" destOrd="0" presId="urn:microsoft.com/office/officeart/2009/3/layout/DescendingProcess"/>
    <dgm:cxn modelId="{EDFB9C57-50CE-4F53-8307-8B4347A0E728}" type="presParOf" srcId="{421D2567-DAE1-466B-BC21-7A04CCBDCA89}" destId="{7C672F65-1F8D-45A5-B561-55D3A1AB9692}" srcOrd="6" destOrd="0" presId="urn:microsoft.com/office/officeart/2009/3/layout/DescendingProcess"/>
    <dgm:cxn modelId="{5A949A0E-021B-417F-BC3E-302ABD18161E}" type="presParOf" srcId="{421D2567-DAE1-466B-BC21-7A04CCBDCA89}" destId="{4094CB1B-31B3-49A6-AEE5-CF3668B4D4F3}" srcOrd="7" destOrd="0" presId="urn:microsoft.com/office/officeart/2009/3/layout/DescendingProcess"/>
    <dgm:cxn modelId="{A4E84425-14A2-4BF4-AC68-536FC147D9B9}" type="presParOf" srcId="{4094CB1B-31B3-49A6-AEE5-CF3668B4D4F3}" destId="{FAB71C8F-7E02-4626-AC2B-9A121A57ACA6}" srcOrd="0" destOrd="0" presId="urn:microsoft.com/office/officeart/2009/3/layout/DescendingProcess"/>
    <dgm:cxn modelId="{DFD47F50-69B2-4620-A30A-6B5BF035DA56}" type="presParOf" srcId="{421D2567-DAE1-466B-BC21-7A04CCBDCA89}" destId="{960D8773-EF4F-4AE9-8112-EE2F063B45F2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169AE-27A3-4656-95F5-C6A87721BABB}">
      <dsp:nvSpPr>
        <dsp:cNvPr id="0" name=""/>
        <dsp:cNvSpPr/>
      </dsp:nvSpPr>
      <dsp:spPr>
        <a:xfrm>
          <a:off x="884783" y="0"/>
          <a:ext cx="10027550" cy="617099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9D13EE-033E-4384-BE1A-CB6A6DCC822E}">
      <dsp:nvSpPr>
        <dsp:cNvPr id="0" name=""/>
        <dsp:cNvSpPr/>
      </dsp:nvSpPr>
      <dsp:spPr>
        <a:xfrm>
          <a:off x="2141107" y="1851297"/>
          <a:ext cx="3539135" cy="2468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 dirty="0">
              <a:latin typeface="Times New Roman"/>
              <a:cs typeface="Times New Roman"/>
            </a:rPr>
            <a:t>Current Position </a:t>
          </a:r>
        </a:p>
      </dsp:txBody>
      <dsp:txXfrm>
        <a:off x="2261604" y="1971794"/>
        <a:ext cx="3298141" cy="2227402"/>
      </dsp:txXfrm>
    </dsp:sp>
    <dsp:sp modelId="{6724844D-72C6-40F4-BEC6-28F265F7832E}">
      <dsp:nvSpPr>
        <dsp:cNvPr id="0" name=""/>
        <dsp:cNvSpPr/>
      </dsp:nvSpPr>
      <dsp:spPr>
        <a:xfrm>
          <a:off x="6116874" y="1851297"/>
          <a:ext cx="3539135" cy="2468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700" kern="1200" dirty="0">
              <a:latin typeface="Times New Roman"/>
              <a:cs typeface="Times New Roman"/>
            </a:rPr>
            <a:t>Drivers/ Constraints/ Enablers  </a:t>
          </a:r>
        </a:p>
      </dsp:txBody>
      <dsp:txXfrm>
        <a:off x="6237371" y="1971794"/>
        <a:ext cx="3298141" cy="22274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C9F49-D31A-4B26-A828-19377C439A77}">
      <dsp:nvSpPr>
        <dsp:cNvPr id="0" name=""/>
        <dsp:cNvSpPr/>
      </dsp:nvSpPr>
      <dsp:spPr>
        <a:xfrm rot="3792789">
          <a:off x="2223358" y="1480953"/>
          <a:ext cx="4638571" cy="3234825"/>
        </a:xfrm>
        <a:prstGeom prst="swooshArrow">
          <a:avLst>
            <a:gd name="adj1" fmla="val 16310"/>
            <a:gd name="adj2" fmla="val 31370"/>
          </a:avLst>
        </a:prstGeom>
        <a:solidFill>
          <a:srgbClr val="FF6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F8F73-4304-49D7-AA6C-A99BE2303DCE}">
      <dsp:nvSpPr>
        <dsp:cNvPr id="0" name=""/>
        <dsp:cNvSpPr/>
      </dsp:nvSpPr>
      <dsp:spPr>
        <a:xfrm>
          <a:off x="3398724" y="1870403"/>
          <a:ext cx="117138" cy="117138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15BF95-8B1A-4006-9635-12D0E6046D7F}">
      <dsp:nvSpPr>
        <dsp:cNvPr id="0" name=""/>
        <dsp:cNvSpPr/>
      </dsp:nvSpPr>
      <dsp:spPr>
        <a:xfrm>
          <a:off x="4682871" y="2517351"/>
          <a:ext cx="117138" cy="117138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6A26AF-E860-44CB-9C57-96CFD69CE9D6}">
      <dsp:nvSpPr>
        <dsp:cNvPr id="0" name=""/>
        <dsp:cNvSpPr/>
      </dsp:nvSpPr>
      <dsp:spPr>
        <a:xfrm>
          <a:off x="5811965" y="3641207"/>
          <a:ext cx="117138" cy="117138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86A3C3-0D90-4C88-B070-CD55861318B9}">
      <dsp:nvSpPr>
        <dsp:cNvPr id="0" name=""/>
        <dsp:cNvSpPr/>
      </dsp:nvSpPr>
      <dsp:spPr>
        <a:xfrm>
          <a:off x="5359357" y="2286843"/>
          <a:ext cx="2186942" cy="436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b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latin typeface="Arial" panose="020B0604020202020204" pitchFamily="34" charset="0"/>
              <a:cs typeface="Arial" panose="020B0604020202020204" pitchFamily="34" charset="0"/>
            </a:rPr>
            <a:t>Trainee Pipeline</a:t>
          </a:r>
        </a:p>
      </dsp:txBody>
      <dsp:txXfrm>
        <a:off x="5359357" y="2286843"/>
        <a:ext cx="2186942" cy="436606"/>
      </dsp:txXfrm>
    </dsp:sp>
    <dsp:sp modelId="{DD3D34BF-F244-4E57-AD85-B26E49CC242E}">
      <dsp:nvSpPr>
        <dsp:cNvPr id="0" name=""/>
        <dsp:cNvSpPr/>
      </dsp:nvSpPr>
      <dsp:spPr>
        <a:xfrm>
          <a:off x="4007336" y="882781"/>
          <a:ext cx="3753918" cy="773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latin typeface="Arial" panose="020B0604020202020204" pitchFamily="34" charset="0"/>
              <a:cs typeface="Arial" panose="020B0604020202020204" pitchFamily="34" charset="0"/>
            </a:rPr>
            <a:t>Flexible Working – Increase in hours</a:t>
          </a:r>
        </a:p>
      </dsp:txBody>
      <dsp:txXfrm>
        <a:off x="4007336" y="882781"/>
        <a:ext cx="3753918" cy="773440"/>
      </dsp:txXfrm>
    </dsp:sp>
    <dsp:sp modelId="{FD2D7EDA-0D64-41E3-AFE9-227D4889F7A4}">
      <dsp:nvSpPr>
        <dsp:cNvPr id="0" name=""/>
        <dsp:cNvSpPr/>
      </dsp:nvSpPr>
      <dsp:spPr>
        <a:xfrm>
          <a:off x="0" y="1924320"/>
          <a:ext cx="2655572" cy="773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600" kern="1200"/>
        </a:p>
      </dsp:txBody>
      <dsp:txXfrm>
        <a:off x="0" y="1924320"/>
        <a:ext cx="2655572" cy="773440"/>
      </dsp:txXfrm>
    </dsp:sp>
    <dsp:sp modelId="{02ED8AD4-4837-45A9-BC76-D3BF49800A50}">
      <dsp:nvSpPr>
        <dsp:cNvPr id="0" name=""/>
        <dsp:cNvSpPr/>
      </dsp:nvSpPr>
      <dsp:spPr>
        <a:xfrm>
          <a:off x="2629873" y="2680884"/>
          <a:ext cx="2037997" cy="773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600" kern="1200"/>
        </a:p>
      </dsp:txBody>
      <dsp:txXfrm>
        <a:off x="2629873" y="2680884"/>
        <a:ext cx="2037997" cy="773440"/>
      </dsp:txXfrm>
    </dsp:sp>
    <dsp:sp modelId="{5A2FF9AE-09FB-4A9A-9E7A-A4147FB2B0FC}">
      <dsp:nvSpPr>
        <dsp:cNvPr id="0" name=""/>
        <dsp:cNvSpPr/>
      </dsp:nvSpPr>
      <dsp:spPr>
        <a:xfrm>
          <a:off x="5726602" y="3079069"/>
          <a:ext cx="2695229" cy="435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latin typeface="Arial" panose="020B0604020202020204" pitchFamily="34" charset="0"/>
              <a:cs typeface="Arial" panose="020B0604020202020204" pitchFamily="34" charset="0"/>
            </a:rPr>
            <a:t>Recruitment</a:t>
          </a:r>
        </a:p>
      </dsp:txBody>
      <dsp:txXfrm>
        <a:off x="5726602" y="3079069"/>
        <a:ext cx="2695229" cy="4358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75924F-E337-4FE0-96A2-2A8BB927260B}">
      <dsp:nvSpPr>
        <dsp:cNvPr id="0" name=""/>
        <dsp:cNvSpPr/>
      </dsp:nvSpPr>
      <dsp:spPr>
        <a:xfrm rot="4396374">
          <a:off x="1375386" y="1097644"/>
          <a:ext cx="4761756" cy="3320731"/>
        </a:xfrm>
        <a:prstGeom prst="swooshArrow">
          <a:avLst>
            <a:gd name="adj1" fmla="val 16310"/>
            <a:gd name="adj2" fmla="val 31370"/>
          </a:avLst>
        </a:prstGeom>
        <a:solidFill>
          <a:srgbClr val="57575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7C9132-EF2C-4AE1-9135-EA68AFA03241}">
      <dsp:nvSpPr>
        <dsp:cNvPr id="0" name=""/>
        <dsp:cNvSpPr/>
      </dsp:nvSpPr>
      <dsp:spPr>
        <a:xfrm>
          <a:off x="3159155" y="1531247"/>
          <a:ext cx="120249" cy="120249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1502E2-A2E7-4294-8F3E-65E00107ACF2}">
      <dsp:nvSpPr>
        <dsp:cNvPr id="0" name=""/>
        <dsp:cNvSpPr/>
      </dsp:nvSpPr>
      <dsp:spPr>
        <a:xfrm>
          <a:off x="4195567" y="2395404"/>
          <a:ext cx="120249" cy="120249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B71C8F-7E02-4626-AC2B-9A121A57ACA6}">
      <dsp:nvSpPr>
        <dsp:cNvPr id="0" name=""/>
        <dsp:cNvSpPr/>
      </dsp:nvSpPr>
      <dsp:spPr>
        <a:xfrm>
          <a:off x="4804944" y="3334509"/>
          <a:ext cx="120249" cy="120249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6F0A63-9F04-4A13-9E5E-254979FCE796}">
      <dsp:nvSpPr>
        <dsp:cNvPr id="0" name=""/>
        <dsp:cNvSpPr/>
      </dsp:nvSpPr>
      <dsp:spPr>
        <a:xfrm>
          <a:off x="475430" y="1215263"/>
          <a:ext cx="2245020" cy="8825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>
              <a:latin typeface="Arial" panose="020B0604020202020204" pitchFamily="34" charset="0"/>
              <a:cs typeface="Arial" panose="020B0604020202020204" pitchFamily="34" charset="0"/>
            </a:rPr>
            <a:t>Voluntary Leavers</a:t>
          </a:r>
        </a:p>
      </dsp:txBody>
      <dsp:txXfrm>
        <a:off x="475430" y="1215263"/>
        <a:ext cx="2245020" cy="882563"/>
      </dsp:txXfrm>
    </dsp:sp>
    <dsp:sp modelId="{5B0CFF8F-A4B4-41C4-B6E3-B2DA9373BBEF}">
      <dsp:nvSpPr>
        <dsp:cNvPr id="0" name=""/>
        <dsp:cNvSpPr/>
      </dsp:nvSpPr>
      <dsp:spPr>
        <a:xfrm>
          <a:off x="1944982" y="2189802"/>
          <a:ext cx="1830556" cy="8825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>
              <a:latin typeface="Arial" panose="020B0604020202020204" pitchFamily="34" charset="0"/>
              <a:cs typeface="Arial" panose="020B0604020202020204" pitchFamily="34" charset="0"/>
            </a:rPr>
            <a:t>Retirement</a:t>
          </a:r>
        </a:p>
      </dsp:txBody>
      <dsp:txXfrm>
        <a:off x="1944982" y="2189802"/>
        <a:ext cx="1830556" cy="882563"/>
      </dsp:txXfrm>
    </dsp:sp>
    <dsp:sp modelId="{EDABFF4E-9472-4CD0-A1C1-01F2FE542B24}">
      <dsp:nvSpPr>
        <dsp:cNvPr id="0" name=""/>
        <dsp:cNvSpPr/>
      </dsp:nvSpPr>
      <dsp:spPr>
        <a:xfrm>
          <a:off x="1056172" y="1814219"/>
          <a:ext cx="2609077" cy="8825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7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56172" y="1814219"/>
        <a:ext cx="2609077" cy="882563"/>
      </dsp:txXfrm>
    </dsp:sp>
    <dsp:sp modelId="{7C672F65-1F8D-45A5-B561-55D3A1AB9692}">
      <dsp:nvSpPr>
        <dsp:cNvPr id="0" name=""/>
        <dsp:cNvSpPr/>
      </dsp:nvSpPr>
      <dsp:spPr>
        <a:xfrm>
          <a:off x="5121479" y="2590875"/>
          <a:ext cx="2002315" cy="8825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700" kern="1200"/>
        </a:p>
      </dsp:txBody>
      <dsp:txXfrm>
        <a:off x="5121479" y="2590875"/>
        <a:ext cx="2002315" cy="882563"/>
      </dsp:txXfrm>
    </dsp:sp>
    <dsp:sp modelId="{960D8773-EF4F-4AE9-8112-EE2F063B45F2}">
      <dsp:nvSpPr>
        <dsp:cNvPr id="0" name=""/>
        <dsp:cNvSpPr/>
      </dsp:nvSpPr>
      <dsp:spPr>
        <a:xfrm>
          <a:off x="1079957" y="3246359"/>
          <a:ext cx="3033811" cy="8825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>
              <a:latin typeface="Arial" panose="020B0604020202020204" pitchFamily="34" charset="0"/>
              <a:cs typeface="Arial" panose="020B0604020202020204" pitchFamily="34" charset="0"/>
            </a:rPr>
            <a:t>Flexible Working – Reduction in Hours</a:t>
          </a:r>
        </a:p>
      </dsp:txBody>
      <dsp:txXfrm>
        <a:off x="1079957" y="3246359"/>
        <a:ext cx="3033811" cy="882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8EE7ECD9-44F3-DEBB-BA72-DE5516BF94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l">
              <a:defRPr sz="6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BE2199-4116-BDE3-4F84-2224CBF2D6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2535" y="0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r">
              <a:defRPr sz="600"/>
            </a:lvl1pPr>
          </a:lstStyle>
          <a:p>
            <a:fld id="{2333FF07-D416-4C2C-85F3-1B087AD86F7F}" type="datetimeFigureOut">
              <a:rPr lang="pt-BR" smtClean="0"/>
              <a:t>31/03/2025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D68A4BD-4B7C-6155-441A-AE2DCD77C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457028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l">
              <a:defRPr sz="6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C0BBA66-9424-88F5-D52A-96D4FF1EB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2535" y="6457028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r">
              <a:defRPr sz="600"/>
            </a:lvl1pPr>
          </a:lstStyle>
          <a:p>
            <a:fld id="{0BEBD6FC-EFCB-47FE-B920-DC5304983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0727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l">
              <a:defRPr sz="6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2535" y="0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/>
          <a:lstStyle>
            <a:lvl1pPr algn="r">
              <a:defRPr sz="600"/>
            </a:lvl1pPr>
          </a:lstStyle>
          <a:p>
            <a:fld id="{A8B3879D-8347-4C3B-8580-C424A6D4BD38}" type="datetimeFigureOut">
              <a:rPr lang="pt-BR" smtClean="0"/>
              <a:t>31/03/2025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3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674" tIns="24337" rIns="48674" bIns="24337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351" y="3270976"/>
            <a:ext cx="7941937" cy="2677467"/>
          </a:xfrm>
          <a:prstGeom prst="rect">
            <a:avLst/>
          </a:prstGeom>
        </p:spPr>
        <p:txBody>
          <a:bodyPr vert="horz" lIns="48674" tIns="24337" rIns="48674" bIns="24337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457028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l">
              <a:defRPr sz="6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2535" y="6457028"/>
            <a:ext cx="4301752" cy="340647"/>
          </a:xfrm>
          <a:prstGeom prst="rect">
            <a:avLst/>
          </a:prstGeom>
        </p:spPr>
        <p:txBody>
          <a:bodyPr vert="horz" lIns="48674" tIns="24337" rIns="48674" bIns="24337" rtlCol="0" anchor="b"/>
          <a:lstStyle>
            <a:lvl1pPr algn="r">
              <a:defRPr sz="600"/>
            </a:lvl1pPr>
          </a:lstStyle>
          <a:p>
            <a:fld id="{7632F1A2-D638-401F-83A8-37BE82B69C5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97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This slide</a:t>
            </a:r>
            <a:r>
              <a:rPr lang="en-GB" baseline="0"/>
              <a:t> can be used for presentations which are from a health board-wide perspective or for a whole HB audience as the graphic device to the right of the slide includes all four service group colours and red for the corporate team.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2F1A2-D638-401F-83A8-37BE82B69C5E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2754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92E0F08-D370-664B-9A70-B939013343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96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787FC82-9E0F-B821-9D4A-C9797B2BB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153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CEB6FC9-0ABE-84AD-5E69-10FCF044B3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8828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6CC31DD0-DA09-F977-542F-B0A1B12DAB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8" name="Espaço Reservado para Texto 12">
            <a:extLst>
              <a:ext uri="{FF2B5EF4-FFF2-40B4-BE49-F238E27FC236}">
                <a16:creationId xmlns:a16="http://schemas.microsoft.com/office/drawing/2014/main" id="{5799AAF5-40A5-D79D-5581-2786C5316C4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207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4EC1FC05-905A-A0AC-CFCE-18BA082631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434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11" name="Espaço Reservado para Texto 12">
            <a:extLst>
              <a:ext uri="{FF2B5EF4-FFF2-40B4-BE49-F238E27FC236}">
                <a16:creationId xmlns:a16="http://schemas.microsoft.com/office/drawing/2014/main" id="{66E96822-215A-B2BF-C4C3-A7E5C7DEE3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193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D000F453-C420-8936-C2A4-472908B44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844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17532496-D5C2-5766-E577-459629D5AA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8046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B985E978-43A4-04F9-E476-8C8640E00B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7356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99D578DB-F853-5B63-B23C-4BC39EF2F8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624914">
            <a:off x="7658138" y="4379285"/>
            <a:ext cx="13535425" cy="11050406"/>
          </a:xfrm>
          <a:prstGeom prst="rect">
            <a:avLst/>
          </a:prstGeom>
        </p:spPr>
      </p:pic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95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Espaço Reservado para Texto 12">
            <a:extLst>
              <a:ext uri="{FF2B5EF4-FFF2-40B4-BE49-F238E27FC236}">
                <a16:creationId xmlns:a16="http://schemas.microsoft.com/office/drawing/2014/main" id="{2AF7B799-799A-0AC9-13B5-401248C9C1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4884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4">
            <a:extLst>
              <a:ext uri="{FF2B5EF4-FFF2-40B4-BE49-F238E27FC236}">
                <a16:creationId xmlns:a16="http://schemas.microsoft.com/office/drawing/2014/main" id="{B4CDD625-1FF5-F87B-3916-F9A38426B8C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4DBE7E17-4C43-90B1-693F-3DACA2FCD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C457A853-9695-A7ED-A422-962DFCCBD3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8185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">
            <a:extLst>
              <a:ext uri="{FF2B5EF4-FFF2-40B4-BE49-F238E27FC236}">
                <a16:creationId xmlns:a16="http://schemas.microsoft.com/office/drawing/2014/main" id="{0C98DE5D-DC25-D662-48FD-7BAE41D40D34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DABB7111-9CB4-401D-25B3-03242A58C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6137D377-6665-C263-BB55-097D5AA80E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8052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D526452F-045C-ED61-45AA-43C2A3266F68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722C90F2-1DAA-14AD-1E4F-A7566192C5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AFEA53-06E1-60BE-6408-DE0AF00C30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6434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5847C187-BDBE-1BCC-F994-420D7BCA3C2B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2C51E4E8-4F85-B860-DFA5-880627B500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705B7979-CB75-D66B-A798-9A6116AEEA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4670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C8ABE0F4-A52F-5870-DA91-8B72E53A7530}"/>
              </a:ext>
            </a:extLst>
          </p:cNvPr>
          <p:cNvSpPr/>
          <p:nvPr userDrawn="1"/>
        </p:nvSpPr>
        <p:spPr>
          <a:xfrm>
            <a:off x="7405966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Picture 38" descr="A person in blue scrubs&#10;&#10;Description automatically generated">
            <a:extLst>
              <a:ext uri="{FF2B5EF4-FFF2-40B4-BE49-F238E27FC236}">
                <a16:creationId xmlns:a16="http://schemas.microsoft.com/office/drawing/2014/main" id="{CE0B9299-44D8-E23C-D93B-DC6C2CF99D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429" y="-5245989"/>
            <a:ext cx="13702416" cy="20553624"/>
          </a:xfrm>
          <a:prstGeom prst="rect">
            <a:avLst/>
          </a:prstGeom>
        </p:spPr>
      </p:pic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1CDF2689-BE96-8C7A-E3E3-2EE9B9F4A6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7839" y="4399675"/>
            <a:ext cx="17409186" cy="281046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2980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5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360D965-993E-0A85-F69A-4D2F4B256E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90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C32F7A55-771D-1B9E-1A6C-E5D1F6FCE2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4844" y="828675"/>
            <a:ext cx="12293600" cy="558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0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/>
              <a:t>Slide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r>
              <a:rPr lang="pt-BR"/>
              <a:t> (delete </a:t>
            </a:r>
            <a:r>
              <a:rPr lang="pt-BR" err="1"/>
              <a:t>if</a:t>
            </a:r>
            <a:r>
              <a:rPr lang="pt-BR"/>
              <a:t> </a:t>
            </a:r>
            <a:r>
              <a:rPr lang="pt-BR" err="1"/>
              <a:t>not</a:t>
            </a:r>
            <a:r>
              <a:rPr lang="pt-BR"/>
              <a:t> </a:t>
            </a:r>
            <a:r>
              <a:rPr lang="pt-BR" err="1"/>
              <a:t>required</a:t>
            </a:r>
            <a:r>
              <a:rPr lang="pt-BR"/>
              <a:t>)</a:t>
            </a: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944758CB-C348-DFDD-7677-CDE3506100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6444" y="2581275"/>
            <a:ext cx="17409186" cy="62738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 b="0" cap="none" spc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/>
              <a:t>Body Copy </a:t>
            </a:r>
            <a:r>
              <a:rPr lang="pt-BR" err="1"/>
              <a:t>goes</a:t>
            </a:r>
            <a:r>
              <a:rPr lang="pt-BR"/>
              <a:t> </a:t>
            </a:r>
            <a:r>
              <a:rPr lang="pt-BR" err="1"/>
              <a:t>here</a:t>
            </a:r>
            <a:endParaRPr lang="pt-BR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4994229-318A-5CBA-FCBC-8B5B54254F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59" y="9694840"/>
            <a:ext cx="1841478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2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1C7D-BD87-41F2-9EF7-C484CE24D835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9198-8665-494D-A8E4-FD14377DED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6508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05156341-0DC6-0F59-319D-7530768F39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7358" y="4297599"/>
            <a:ext cx="80238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Thank</a:t>
            </a:r>
            <a:r>
              <a:rPr lang="pt-BR"/>
              <a:t> </a:t>
            </a:r>
            <a:r>
              <a:rPr lang="pt-BR" err="1"/>
              <a:t>You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0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Espaço Reservado para Texto 12">
            <a:extLst>
              <a:ext uri="{FF2B5EF4-FFF2-40B4-BE49-F238E27FC236}">
                <a16:creationId xmlns:a16="http://schemas.microsoft.com/office/drawing/2014/main" id="{2C127329-0BB0-0BBC-7EA2-32CEC0C254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187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14AA583-8FC2-FDF6-D7DA-6710A1760471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CE36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945F5C7B-3C93-0340-B0F5-12B9842A59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534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F97B1474-3F52-1181-1FDE-F0285CAFB4D4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00BC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B5503FBD-D530-3E01-E47E-BECC4B33D7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67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3340CB0-1C23-F57F-5ADC-F9605B44B579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FFD5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F7F0347A-6BD2-D4CD-5782-E955C4C56B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3481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COLO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A rainbow colored lines on a black background&#10;&#10;Description automatically generated">
            <a:extLst>
              <a:ext uri="{FF2B5EF4-FFF2-40B4-BE49-F238E27FC236}">
                <a16:creationId xmlns:a16="http://schemas.microsoft.com/office/drawing/2014/main" id="{F07AC103-5CE6-0042-F2D7-D6CEF210F6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8886303">
            <a:off x="8704738" y="4748898"/>
            <a:ext cx="17064523" cy="13931584"/>
          </a:xfrm>
          <a:prstGeom prst="rect">
            <a:avLst/>
          </a:prstGeom>
        </p:spPr>
      </p:pic>
      <p:sp>
        <p:nvSpPr>
          <p:cNvPr id="15" name="Espaço Reservado para Texto 12">
            <a:extLst>
              <a:ext uri="{FF2B5EF4-FFF2-40B4-BE49-F238E27FC236}">
                <a16:creationId xmlns:a16="http://schemas.microsoft.com/office/drawing/2014/main" id="{55CBB6D1-27F8-4ACE-C5F5-35CB54A925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53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07552C41-DCD9-EDC6-5C46-BB088DE2D5CF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9E4E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Espaço Reservado para Texto 12">
            <a:extLst>
              <a:ext uri="{FF2B5EF4-FFF2-40B4-BE49-F238E27FC236}">
                <a16:creationId xmlns:a16="http://schemas.microsoft.com/office/drawing/2014/main" id="{8485E0DC-1F07-1AA3-F642-BDFEE117BC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08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9">
            <a:extLst>
              <a:ext uri="{FF2B5EF4-FFF2-40B4-BE49-F238E27FC236}">
                <a16:creationId xmlns:a16="http://schemas.microsoft.com/office/drawing/2014/main" id="{C6CF2374-8EA3-DD55-C8E3-B17E19D8E8B3}"/>
              </a:ext>
            </a:extLst>
          </p:cNvPr>
          <p:cNvSpPr/>
          <p:nvPr userDrawn="1"/>
        </p:nvSpPr>
        <p:spPr>
          <a:xfrm>
            <a:off x="8071164" y="1965655"/>
            <a:ext cx="14687429" cy="16740855"/>
          </a:xfrm>
          <a:custGeom>
            <a:avLst/>
            <a:gdLst>
              <a:gd name="connsiteX0" fmla="*/ 462517 w 462517"/>
              <a:gd name="connsiteY0" fmla="*/ 0 h 520995"/>
              <a:gd name="connsiteX1" fmla="*/ 393405 w 462517"/>
              <a:gd name="connsiteY1" fmla="*/ 21265 h 520995"/>
              <a:gd name="connsiteX2" fmla="*/ 255182 w 462517"/>
              <a:gd name="connsiteY2" fmla="*/ 127591 h 520995"/>
              <a:gd name="connsiteX3" fmla="*/ 116958 w 462517"/>
              <a:gd name="connsiteY3" fmla="*/ 297711 h 520995"/>
              <a:gd name="connsiteX4" fmla="*/ 37214 w 462517"/>
              <a:gd name="connsiteY4" fmla="*/ 435935 h 520995"/>
              <a:gd name="connsiteX5" fmla="*/ 15949 w 462517"/>
              <a:gd name="connsiteY5" fmla="*/ 478465 h 520995"/>
              <a:gd name="connsiteX6" fmla="*/ 5317 w 462517"/>
              <a:gd name="connsiteY6" fmla="*/ 505046 h 520995"/>
              <a:gd name="connsiteX7" fmla="*/ 0 w 462517"/>
              <a:gd name="connsiteY7" fmla="*/ 520995 h 520995"/>
              <a:gd name="connsiteX0" fmla="*/ 4165087 w 4165087"/>
              <a:gd name="connsiteY0" fmla="*/ 0 h 1450385"/>
              <a:gd name="connsiteX1" fmla="*/ 393405 w 4165087"/>
              <a:gd name="connsiteY1" fmla="*/ 950655 h 1450385"/>
              <a:gd name="connsiteX2" fmla="*/ 255182 w 4165087"/>
              <a:gd name="connsiteY2" fmla="*/ 1056981 h 1450385"/>
              <a:gd name="connsiteX3" fmla="*/ 116958 w 4165087"/>
              <a:gd name="connsiteY3" fmla="*/ 1227101 h 1450385"/>
              <a:gd name="connsiteX4" fmla="*/ 37214 w 4165087"/>
              <a:gd name="connsiteY4" fmla="*/ 1365325 h 1450385"/>
              <a:gd name="connsiteX5" fmla="*/ 15949 w 4165087"/>
              <a:gd name="connsiteY5" fmla="*/ 1407855 h 1450385"/>
              <a:gd name="connsiteX6" fmla="*/ 5317 w 4165087"/>
              <a:gd name="connsiteY6" fmla="*/ 1434436 h 1450385"/>
              <a:gd name="connsiteX7" fmla="*/ 0 w 4165087"/>
              <a:gd name="connsiteY7" fmla="*/ 1450385 h 1450385"/>
              <a:gd name="connsiteX0" fmla="*/ 4165087 w 4165087"/>
              <a:gd name="connsiteY0" fmla="*/ 883143 h 2333528"/>
              <a:gd name="connsiteX1" fmla="*/ 1052972 w 4165087"/>
              <a:gd name="connsiteY1" fmla="*/ 19988 h 2333528"/>
              <a:gd name="connsiteX2" fmla="*/ 255182 w 4165087"/>
              <a:gd name="connsiteY2" fmla="*/ 1940124 h 2333528"/>
              <a:gd name="connsiteX3" fmla="*/ 116958 w 4165087"/>
              <a:gd name="connsiteY3" fmla="*/ 2110244 h 2333528"/>
              <a:gd name="connsiteX4" fmla="*/ 37214 w 4165087"/>
              <a:gd name="connsiteY4" fmla="*/ 2248468 h 2333528"/>
              <a:gd name="connsiteX5" fmla="*/ 15949 w 4165087"/>
              <a:gd name="connsiteY5" fmla="*/ 2290998 h 2333528"/>
              <a:gd name="connsiteX6" fmla="*/ 5317 w 4165087"/>
              <a:gd name="connsiteY6" fmla="*/ 2317579 h 2333528"/>
              <a:gd name="connsiteX7" fmla="*/ 0 w 4165087"/>
              <a:gd name="connsiteY7" fmla="*/ 2333528 h 2333528"/>
              <a:gd name="connsiteX0" fmla="*/ 7118149 w 7118149"/>
              <a:gd name="connsiteY0" fmla="*/ 883143 h 4597043"/>
              <a:gd name="connsiteX1" fmla="*/ 4006034 w 7118149"/>
              <a:gd name="connsiteY1" fmla="*/ 19988 h 4597043"/>
              <a:gd name="connsiteX2" fmla="*/ 3208244 w 7118149"/>
              <a:gd name="connsiteY2" fmla="*/ 1940124 h 4597043"/>
              <a:gd name="connsiteX3" fmla="*/ 3070020 w 7118149"/>
              <a:gd name="connsiteY3" fmla="*/ 2110244 h 4597043"/>
              <a:gd name="connsiteX4" fmla="*/ 2990276 w 7118149"/>
              <a:gd name="connsiteY4" fmla="*/ 2248468 h 4597043"/>
              <a:gd name="connsiteX5" fmla="*/ 2969011 w 7118149"/>
              <a:gd name="connsiteY5" fmla="*/ 2290998 h 4597043"/>
              <a:gd name="connsiteX6" fmla="*/ 2958379 w 7118149"/>
              <a:gd name="connsiteY6" fmla="*/ 2317579 h 4597043"/>
              <a:gd name="connsiteX7" fmla="*/ 0 w 7118149"/>
              <a:gd name="connsiteY7" fmla="*/ 4597043 h 4597043"/>
              <a:gd name="connsiteX0" fmla="*/ 13071476 w 13071476"/>
              <a:gd name="connsiteY0" fmla="*/ 35424 h 4799912"/>
              <a:gd name="connsiteX1" fmla="*/ 4006034 w 13071476"/>
              <a:gd name="connsiteY1" fmla="*/ 222857 h 4799912"/>
              <a:gd name="connsiteX2" fmla="*/ 3208244 w 13071476"/>
              <a:gd name="connsiteY2" fmla="*/ 2142993 h 4799912"/>
              <a:gd name="connsiteX3" fmla="*/ 3070020 w 13071476"/>
              <a:gd name="connsiteY3" fmla="*/ 2313113 h 4799912"/>
              <a:gd name="connsiteX4" fmla="*/ 2990276 w 13071476"/>
              <a:gd name="connsiteY4" fmla="*/ 2451337 h 4799912"/>
              <a:gd name="connsiteX5" fmla="*/ 2969011 w 13071476"/>
              <a:gd name="connsiteY5" fmla="*/ 2493867 h 4799912"/>
              <a:gd name="connsiteX6" fmla="*/ 2958379 w 13071476"/>
              <a:gd name="connsiteY6" fmla="*/ 2520448 h 4799912"/>
              <a:gd name="connsiteX7" fmla="*/ 0 w 13071476"/>
              <a:gd name="connsiteY7" fmla="*/ 4799912 h 4799912"/>
              <a:gd name="connsiteX0" fmla="*/ 13071476 w 13071476"/>
              <a:gd name="connsiteY0" fmla="*/ 35424 h 9329814"/>
              <a:gd name="connsiteX1" fmla="*/ 4006034 w 13071476"/>
              <a:gd name="connsiteY1" fmla="*/ 222857 h 9329814"/>
              <a:gd name="connsiteX2" fmla="*/ 3208244 w 13071476"/>
              <a:gd name="connsiteY2" fmla="*/ 2142993 h 9329814"/>
              <a:gd name="connsiteX3" fmla="*/ 3070020 w 13071476"/>
              <a:gd name="connsiteY3" fmla="*/ 2313113 h 9329814"/>
              <a:gd name="connsiteX4" fmla="*/ 2990276 w 13071476"/>
              <a:gd name="connsiteY4" fmla="*/ 2451337 h 9329814"/>
              <a:gd name="connsiteX5" fmla="*/ 2969011 w 13071476"/>
              <a:gd name="connsiteY5" fmla="*/ 2493867 h 9329814"/>
              <a:gd name="connsiteX6" fmla="*/ 526464 w 13071476"/>
              <a:gd name="connsiteY6" fmla="*/ 9329810 h 9329814"/>
              <a:gd name="connsiteX7" fmla="*/ 0 w 13071476"/>
              <a:gd name="connsiteY7" fmla="*/ 4799912 h 9329814"/>
              <a:gd name="connsiteX0" fmla="*/ 12740736 w 12740736"/>
              <a:gd name="connsiteY0" fmla="*/ 35424 h 9663742"/>
              <a:gd name="connsiteX1" fmla="*/ 3675294 w 12740736"/>
              <a:gd name="connsiteY1" fmla="*/ 222857 h 9663742"/>
              <a:gd name="connsiteX2" fmla="*/ 2877504 w 12740736"/>
              <a:gd name="connsiteY2" fmla="*/ 2142993 h 9663742"/>
              <a:gd name="connsiteX3" fmla="*/ 2739280 w 12740736"/>
              <a:gd name="connsiteY3" fmla="*/ 2313113 h 9663742"/>
              <a:gd name="connsiteX4" fmla="*/ 2659536 w 12740736"/>
              <a:gd name="connsiteY4" fmla="*/ 2451337 h 9663742"/>
              <a:gd name="connsiteX5" fmla="*/ 2638271 w 12740736"/>
              <a:gd name="connsiteY5" fmla="*/ 2493867 h 9663742"/>
              <a:gd name="connsiteX6" fmla="*/ 195724 w 12740736"/>
              <a:gd name="connsiteY6" fmla="*/ 9329810 h 9663742"/>
              <a:gd name="connsiteX7" fmla="*/ 0 w 12740736"/>
              <a:gd name="connsiteY7" fmla="*/ 9663742 h 9663742"/>
              <a:gd name="connsiteX0" fmla="*/ 12740736 w 12740736"/>
              <a:gd name="connsiteY0" fmla="*/ 35424 h 10023076"/>
              <a:gd name="connsiteX1" fmla="*/ 3675294 w 12740736"/>
              <a:gd name="connsiteY1" fmla="*/ 222857 h 10023076"/>
              <a:gd name="connsiteX2" fmla="*/ 2877504 w 12740736"/>
              <a:gd name="connsiteY2" fmla="*/ 2142993 h 10023076"/>
              <a:gd name="connsiteX3" fmla="*/ 2739280 w 12740736"/>
              <a:gd name="connsiteY3" fmla="*/ 2313113 h 10023076"/>
              <a:gd name="connsiteX4" fmla="*/ 2659536 w 12740736"/>
              <a:gd name="connsiteY4" fmla="*/ 2451337 h 10023076"/>
              <a:gd name="connsiteX5" fmla="*/ 303633 w 12740736"/>
              <a:gd name="connsiteY5" fmla="*/ 10023076 h 10023076"/>
              <a:gd name="connsiteX6" fmla="*/ 195724 w 12740736"/>
              <a:gd name="connsiteY6" fmla="*/ 9329810 h 10023076"/>
              <a:gd name="connsiteX7" fmla="*/ 0 w 12740736"/>
              <a:gd name="connsiteY7" fmla="*/ 9663742 h 10023076"/>
              <a:gd name="connsiteX0" fmla="*/ 12740736 w 12740736"/>
              <a:gd name="connsiteY0" fmla="*/ 35424 h 10027863"/>
              <a:gd name="connsiteX1" fmla="*/ 3675294 w 12740736"/>
              <a:gd name="connsiteY1" fmla="*/ 222857 h 10027863"/>
              <a:gd name="connsiteX2" fmla="*/ 2877504 w 12740736"/>
              <a:gd name="connsiteY2" fmla="*/ 2142993 h 10027863"/>
              <a:gd name="connsiteX3" fmla="*/ 2739280 w 12740736"/>
              <a:gd name="connsiteY3" fmla="*/ 2313113 h 10027863"/>
              <a:gd name="connsiteX4" fmla="*/ 1394941 w 12740736"/>
              <a:gd name="connsiteY4" fmla="*/ 8968869 h 10027863"/>
              <a:gd name="connsiteX5" fmla="*/ 303633 w 12740736"/>
              <a:gd name="connsiteY5" fmla="*/ 10023076 h 10027863"/>
              <a:gd name="connsiteX6" fmla="*/ 195724 w 12740736"/>
              <a:gd name="connsiteY6" fmla="*/ 9329810 h 10027863"/>
              <a:gd name="connsiteX7" fmla="*/ 0 w 12740736"/>
              <a:gd name="connsiteY7" fmla="*/ 9663742 h 10027863"/>
              <a:gd name="connsiteX0" fmla="*/ 12740736 w 12740736"/>
              <a:gd name="connsiteY0" fmla="*/ 35424 h 10117948"/>
              <a:gd name="connsiteX1" fmla="*/ 3675294 w 12740736"/>
              <a:gd name="connsiteY1" fmla="*/ 222857 h 10117948"/>
              <a:gd name="connsiteX2" fmla="*/ 2877504 w 12740736"/>
              <a:gd name="connsiteY2" fmla="*/ 2142993 h 10117948"/>
              <a:gd name="connsiteX3" fmla="*/ 3517493 w 12740736"/>
              <a:gd name="connsiteY3" fmla="*/ 9764500 h 10117948"/>
              <a:gd name="connsiteX4" fmla="*/ 1394941 w 12740736"/>
              <a:gd name="connsiteY4" fmla="*/ 8968869 h 10117948"/>
              <a:gd name="connsiteX5" fmla="*/ 303633 w 12740736"/>
              <a:gd name="connsiteY5" fmla="*/ 10023076 h 10117948"/>
              <a:gd name="connsiteX6" fmla="*/ 195724 w 12740736"/>
              <a:gd name="connsiteY6" fmla="*/ 9329810 h 10117948"/>
              <a:gd name="connsiteX7" fmla="*/ 0 w 12740736"/>
              <a:gd name="connsiteY7" fmla="*/ 9663742 h 10117948"/>
              <a:gd name="connsiteX0" fmla="*/ 12740736 w 12740736"/>
              <a:gd name="connsiteY0" fmla="*/ 457788 h 10450227"/>
              <a:gd name="connsiteX1" fmla="*/ 3675294 w 12740736"/>
              <a:gd name="connsiteY1" fmla="*/ 645221 h 10450227"/>
              <a:gd name="connsiteX2" fmla="*/ 2682951 w 12740736"/>
              <a:gd name="connsiteY2" fmla="*/ 8479774 h 10450227"/>
              <a:gd name="connsiteX3" fmla="*/ 3517493 w 12740736"/>
              <a:gd name="connsiteY3" fmla="*/ 10186864 h 10450227"/>
              <a:gd name="connsiteX4" fmla="*/ 1394941 w 12740736"/>
              <a:gd name="connsiteY4" fmla="*/ 9391233 h 10450227"/>
              <a:gd name="connsiteX5" fmla="*/ 303633 w 12740736"/>
              <a:gd name="connsiteY5" fmla="*/ 10445440 h 10450227"/>
              <a:gd name="connsiteX6" fmla="*/ 195724 w 12740736"/>
              <a:gd name="connsiteY6" fmla="*/ 9752174 h 10450227"/>
              <a:gd name="connsiteX7" fmla="*/ 0 w 12740736"/>
              <a:gd name="connsiteY7" fmla="*/ 10086106 h 10450227"/>
              <a:gd name="connsiteX0" fmla="*/ 12740736 w 12740736"/>
              <a:gd name="connsiteY0" fmla="*/ 457788 h 12449497"/>
              <a:gd name="connsiteX1" fmla="*/ 3675294 w 12740736"/>
              <a:gd name="connsiteY1" fmla="*/ 645221 h 12449497"/>
              <a:gd name="connsiteX2" fmla="*/ 2682951 w 12740736"/>
              <a:gd name="connsiteY2" fmla="*/ 8479774 h 12449497"/>
              <a:gd name="connsiteX3" fmla="*/ 4354071 w 12740736"/>
              <a:gd name="connsiteY3" fmla="*/ 12443681 h 12449497"/>
              <a:gd name="connsiteX4" fmla="*/ 1394941 w 12740736"/>
              <a:gd name="connsiteY4" fmla="*/ 9391233 h 12449497"/>
              <a:gd name="connsiteX5" fmla="*/ 303633 w 12740736"/>
              <a:gd name="connsiteY5" fmla="*/ 10445440 h 12449497"/>
              <a:gd name="connsiteX6" fmla="*/ 195724 w 12740736"/>
              <a:gd name="connsiteY6" fmla="*/ 9752174 h 12449497"/>
              <a:gd name="connsiteX7" fmla="*/ 0 w 12740736"/>
              <a:gd name="connsiteY7" fmla="*/ 10086106 h 12449497"/>
              <a:gd name="connsiteX0" fmla="*/ 12740736 w 12740736"/>
              <a:gd name="connsiteY0" fmla="*/ 457788 h 13712570"/>
              <a:gd name="connsiteX1" fmla="*/ 3675294 w 12740736"/>
              <a:gd name="connsiteY1" fmla="*/ 645221 h 13712570"/>
              <a:gd name="connsiteX2" fmla="*/ 2682951 w 12740736"/>
              <a:gd name="connsiteY2" fmla="*/ 8479774 h 13712570"/>
              <a:gd name="connsiteX3" fmla="*/ 2311262 w 12740736"/>
              <a:gd name="connsiteY3" fmla="*/ 13708276 h 13712570"/>
              <a:gd name="connsiteX4" fmla="*/ 1394941 w 12740736"/>
              <a:gd name="connsiteY4" fmla="*/ 9391233 h 13712570"/>
              <a:gd name="connsiteX5" fmla="*/ 303633 w 12740736"/>
              <a:gd name="connsiteY5" fmla="*/ 10445440 h 13712570"/>
              <a:gd name="connsiteX6" fmla="*/ 195724 w 12740736"/>
              <a:gd name="connsiteY6" fmla="*/ 9752174 h 13712570"/>
              <a:gd name="connsiteX7" fmla="*/ 0 w 12740736"/>
              <a:gd name="connsiteY7" fmla="*/ 10086106 h 13712570"/>
              <a:gd name="connsiteX0" fmla="*/ 12740736 w 12740736"/>
              <a:gd name="connsiteY0" fmla="*/ 1040833 h 17636939"/>
              <a:gd name="connsiteX1" fmla="*/ 3675294 w 12740736"/>
              <a:gd name="connsiteY1" fmla="*/ 1228266 h 17636939"/>
              <a:gd name="connsiteX2" fmla="*/ 4998134 w 12740736"/>
              <a:gd name="connsiteY2" fmla="*/ 16961678 h 17636939"/>
              <a:gd name="connsiteX3" fmla="*/ 2311262 w 12740736"/>
              <a:gd name="connsiteY3" fmla="*/ 14291321 h 17636939"/>
              <a:gd name="connsiteX4" fmla="*/ 1394941 w 12740736"/>
              <a:gd name="connsiteY4" fmla="*/ 9974278 h 17636939"/>
              <a:gd name="connsiteX5" fmla="*/ 303633 w 12740736"/>
              <a:gd name="connsiteY5" fmla="*/ 11028485 h 17636939"/>
              <a:gd name="connsiteX6" fmla="*/ 195724 w 12740736"/>
              <a:gd name="connsiteY6" fmla="*/ 10335219 h 17636939"/>
              <a:gd name="connsiteX7" fmla="*/ 0 w 12740736"/>
              <a:gd name="connsiteY7" fmla="*/ 10669151 h 17636939"/>
              <a:gd name="connsiteX0" fmla="*/ 12740736 w 12740736"/>
              <a:gd name="connsiteY0" fmla="*/ 1040833 h 17641285"/>
              <a:gd name="connsiteX1" fmla="*/ 3675294 w 12740736"/>
              <a:gd name="connsiteY1" fmla="*/ 1228266 h 17641285"/>
              <a:gd name="connsiteX2" fmla="*/ 4998134 w 12740736"/>
              <a:gd name="connsiteY2" fmla="*/ 16961678 h 17641285"/>
              <a:gd name="connsiteX3" fmla="*/ 2311262 w 12740736"/>
              <a:gd name="connsiteY3" fmla="*/ 14291321 h 17641285"/>
              <a:gd name="connsiteX4" fmla="*/ 1394941 w 12740736"/>
              <a:gd name="connsiteY4" fmla="*/ 9974278 h 17641285"/>
              <a:gd name="connsiteX5" fmla="*/ 303633 w 12740736"/>
              <a:gd name="connsiteY5" fmla="*/ 11028485 h 17641285"/>
              <a:gd name="connsiteX6" fmla="*/ 195724 w 12740736"/>
              <a:gd name="connsiteY6" fmla="*/ 10335219 h 17641285"/>
              <a:gd name="connsiteX7" fmla="*/ 0 w 12740736"/>
              <a:gd name="connsiteY7" fmla="*/ 10669151 h 17641285"/>
              <a:gd name="connsiteX0" fmla="*/ 13149298 w 13149298"/>
              <a:gd name="connsiteY0" fmla="*/ 1142709 h 17587519"/>
              <a:gd name="connsiteX1" fmla="*/ 3675294 w 13149298"/>
              <a:gd name="connsiteY1" fmla="*/ 1174500 h 17587519"/>
              <a:gd name="connsiteX2" fmla="*/ 4998134 w 13149298"/>
              <a:gd name="connsiteY2" fmla="*/ 16907912 h 17587519"/>
              <a:gd name="connsiteX3" fmla="*/ 2311262 w 13149298"/>
              <a:gd name="connsiteY3" fmla="*/ 14237555 h 17587519"/>
              <a:gd name="connsiteX4" fmla="*/ 1394941 w 13149298"/>
              <a:gd name="connsiteY4" fmla="*/ 9920512 h 17587519"/>
              <a:gd name="connsiteX5" fmla="*/ 303633 w 13149298"/>
              <a:gd name="connsiteY5" fmla="*/ 10974719 h 17587519"/>
              <a:gd name="connsiteX6" fmla="*/ 195724 w 13149298"/>
              <a:gd name="connsiteY6" fmla="*/ 10281453 h 17587519"/>
              <a:gd name="connsiteX7" fmla="*/ 0 w 13149298"/>
              <a:gd name="connsiteY7" fmla="*/ 10615385 h 17587519"/>
              <a:gd name="connsiteX0" fmla="*/ 13149298 w 13149298"/>
              <a:gd name="connsiteY0" fmla="*/ 0 h 16169531"/>
              <a:gd name="connsiteX1" fmla="*/ 3305643 w 13149298"/>
              <a:gd name="connsiteY1" fmla="*/ 4195230 h 16169531"/>
              <a:gd name="connsiteX2" fmla="*/ 4998134 w 13149298"/>
              <a:gd name="connsiteY2" fmla="*/ 15765203 h 16169531"/>
              <a:gd name="connsiteX3" fmla="*/ 2311262 w 13149298"/>
              <a:gd name="connsiteY3" fmla="*/ 13094846 h 16169531"/>
              <a:gd name="connsiteX4" fmla="*/ 1394941 w 13149298"/>
              <a:gd name="connsiteY4" fmla="*/ 8777803 h 16169531"/>
              <a:gd name="connsiteX5" fmla="*/ 303633 w 13149298"/>
              <a:gd name="connsiteY5" fmla="*/ 9832010 h 16169531"/>
              <a:gd name="connsiteX6" fmla="*/ 195724 w 13149298"/>
              <a:gd name="connsiteY6" fmla="*/ 9138744 h 16169531"/>
              <a:gd name="connsiteX7" fmla="*/ 0 w 13149298"/>
              <a:gd name="connsiteY7" fmla="*/ 9472676 h 16169531"/>
              <a:gd name="connsiteX0" fmla="*/ 14374984 w 14374984"/>
              <a:gd name="connsiteY0" fmla="*/ 0 h 16441905"/>
              <a:gd name="connsiteX1" fmla="*/ 3305643 w 14374984"/>
              <a:gd name="connsiteY1" fmla="*/ 4467604 h 16441905"/>
              <a:gd name="connsiteX2" fmla="*/ 4998134 w 14374984"/>
              <a:gd name="connsiteY2" fmla="*/ 16037577 h 16441905"/>
              <a:gd name="connsiteX3" fmla="*/ 2311262 w 14374984"/>
              <a:gd name="connsiteY3" fmla="*/ 13367220 h 16441905"/>
              <a:gd name="connsiteX4" fmla="*/ 1394941 w 14374984"/>
              <a:gd name="connsiteY4" fmla="*/ 9050177 h 16441905"/>
              <a:gd name="connsiteX5" fmla="*/ 303633 w 14374984"/>
              <a:gd name="connsiteY5" fmla="*/ 10104384 h 16441905"/>
              <a:gd name="connsiteX6" fmla="*/ 195724 w 14374984"/>
              <a:gd name="connsiteY6" fmla="*/ 9411118 h 16441905"/>
              <a:gd name="connsiteX7" fmla="*/ 0 w 14374984"/>
              <a:gd name="connsiteY7" fmla="*/ 9745050 h 16441905"/>
              <a:gd name="connsiteX0" fmla="*/ 14686269 w 14686269"/>
              <a:gd name="connsiteY0" fmla="*/ 0 h 17881599"/>
              <a:gd name="connsiteX1" fmla="*/ 3305643 w 14686269"/>
              <a:gd name="connsiteY1" fmla="*/ 5907298 h 17881599"/>
              <a:gd name="connsiteX2" fmla="*/ 4998134 w 14686269"/>
              <a:gd name="connsiteY2" fmla="*/ 17477271 h 17881599"/>
              <a:gd name="connsiteX3" fmla="*/ 2311262 w 14686269"/>
              <a:gd name="connsiteY3" fmla="*/ 14806914 h 17881599"/>
              <a:gd name="connsiteX4" fmla="*/ 1394941 w 14686269"/>
              <a:gd name="connsiteY4" fmla="*/ 10489871 h 17881599"/>
              <a:gd name="connsiteX5" fmla="*/ 303633 w 14686269"/>
              <a:gd name="connsiteY5" fmla="*/ 11544078 h 17881599"/>
              <a:gd name="connsiteX6" fmla="*/ 195724 w 14686269"/>
              <a:gd name="connsiteY6" fmla="*/ 10850812 h 17881599"/>
              <a:gd name="connsiteX7" fmla="*/ 0 w 14686269"/>
              <a:gd name="connsiteY7" fmla="*/ 11184744 h 17881599"/>
              <a:gd name="connsiteX0" fmla="*/ 14686269 w 14686269"/>
              <a:gd name="connsiteY0" fmla="*/ 197211 h 18344531"/>
              <a:gd name="connsiteX1" fmla="*/ 13013847 w 14686269"/>
              <a:gd name="connsiteY1" fmla="*/ 2018892 h 18344531"/>
              <a:gd name="connsiteX2" fmla="*/ 4998134 w 14686269"/>
              <a:gd name="connsiteY2" fmla="*/ 17674482 h 18344531"/>
              <a:gd name="connsiteX3" fmla="*/ 2311262 w 14686269"/>
              <a:gd name="connsiteY3" fmla="*/ 15004125 h 18344531"/>
              <a:gd name="connsiteX4" fmla="*/ 1394941 w 14686269"/>
              <a:gd name="connsiteY4" fmla="*/ 10687082 h 18344531"/>
              <a:gd name="connsiteX5" fmla="*/ 303633 w 14686269"/>
              <a:gd name="connsiteY5" fmla="*/ 11741289 h 18344531"/>
              <a:gd name="connsiteX6" fmla="*/ 195724 w 14686269"/>
              <a:gd name="connsiteY6" fmla="*/ 11048023 h 18344531"/>
              <a:gd name="connsiteX7" fmla="*/ 0 w 14686269"/>
              <a:gd name="connsiteY7" fmla="*/ 11381955 h 18344531"/>
              <a:gd name="connsiteX0" fmla="*/ 14686269 w 14686269"/>
              <a:gd name="connsiteY0" fmla="*/ 0 h 14838691"/>
              <a:gd name="connsiteX1" fmla="*/ 13013847 w 14686269"/>
              <a:gd name="connsiteY1" fmla="*/ 1821681 h 14838691"/>
              <a:gd name="connsiteX2" fmla="*/ 3538985 w 14686269"/>
              <a:gd name="connsiteY2" fmla="*/ 7866343 h 14838691"/>
              <a:gd name="connsiteX3" fmla="*/ 2311262 w 14686269"/>
              <a:gd name="connsiteY3" fmla="*/ 14806914 h 14838691"/>
              <a:gd name="connsiteX4" fmla="*/ 1394941 w 14686269"/>
              <a:gd name="connsiteY4" fmla="*/ 10489871 h 14838691"/>
              <a:gd name="connsiteX5" fmla="*/ 303633 w 14686269"/>
              <a:gd name="connsiteY5" fmla="*/ 11544078 h 14838691"/>
              <a:gd name="connsiteX6" fmla="*/ 195724 w 14686269"/>
              <a:gd name="connsiteY6" fmla="*/ 10850812 h 14838691"/>
              <a:gd name="connsiteX7" fmla="*/ 0 w 14686269"/>
              <a:gd name="connsiteY7" fmla="*/ 11184744 h 14838691"/>
              <a:gd name="connsiteX0" fmla="*/ 14686269 w 14686269"/>
              <a:gd name="connsiteY0" fmla="*/ 0 h 14896074"/>
              <a:gd name="connsiteX1" fmla="*/ 13013847 w 14686269"/>
              <a:gd name="connsiteY1" fmla="*/ 1821681 h 14896074"/>
              <a:gd name="connsiteX2" fmla="*/ 3324976 w 14686269"/>
              <a:gd name="connsiteY2" fmla="*/ 5823534 h 14896074"/>
              <a:gd name="connsiteX3" fmla="*/ 2311262 w 14686269"/>
              <a:gd name="connsiteY3" fmla="*/ 14806914 h 14896074"/>
              <a:gd name="connsiteX4" fmla="*/ 1394941 w 14686269"/>
              <a:gd name="connsiteY4" fmla="*/ 10489871 h 14896074"/>
              <a:gd name="connsiteX5" fmla="*/ 303633 w 14686269"/>
              <a:gd name="connsiteY5" fmla="*/ 11544078 h 14896074"/>
              <a:gd name="connsiteX6" fmla="*/ 195724 w 14686269"/>
              <a:gd name="connsiteY6" fmla="*/ 10850812 h 14896074"/>
              <a:gd name="connsiteX7" fmla="*/ 0 w 14686269"/>
              <a:gd name="connsiteY7" fmla="*/ 11184744 h 14896074"/>
              <a:gd name="connsiteX0" fmla="*/ 14686269 w 14686269"/>
              <a:gd name="connsiteY0" fmla="*/ 0 h 16723592"/>
              <a:gd name="connsiteX1" fmla="*/ 13013847 w 14686269"/>
              <a:gd name="connsiteY1" fmla="*/ 1821681 h 16723592"/>
              <a:gd name="connsiteX2" fmla="*/ 3324976 w 14686269"/>
              <a:gd name="connsiteY2" fmla="*/ 5823534 h 16723592"/>
              <a:gd name="connsiteX3" fmla="*/ 4937730 w 14686269"/>
              <a:gd name="connsiteY3" fmla="*/ 16655170 h 16723592"/>
              <a:gd name="connsiteX4" fmla="*/ 1394941 w 14686269"/>
              <a:gd name="connsiteY4" fmla="*/ 10489871 h 16723592"/>
              <a:gd name="connsiteX5" fmla="*/ 303633 w 14686269"/>
              <a:gd name="connsiteY5" fmla="*/ 11544078 h 16723592"/>
              <a:gd name="connsiteX6" fmla="*/ 195724 w 14686269"/>
              <a:gd name="connsiteY6" fmla="*/ 10850812 h 16723592"/>
              <a:gd name="connsiteX7" fmla="*/ 0 w 14686269"/>
              <a:gd name="connsiteY7" fmla="*/ 11184744 h 16723592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33714"/>
              <a:gd name="connsiteX1" fmla="*/ 13013847 w 14686269"/>
              <a:gd name="connsiteY1" fmla="*/ 1821681 h 16733714"/>
              <a:gd name="connsiteX2" fmla="*/ 3324976 w 14686269"/>
              <a:gd name="connsiteY2" fmla="*/ 5823534 h 16733714"/>
              <a:gd name="connsiteX3" fmla="*/ 4937730 w 14686269"/>
              <a:gd name="connsiteY3" fmla="*/ 16655170 h 16733714"/>
              <a:gd name="connsiteX4" fmla="*/ 1394941 w 14686269"/>
              <a:gd name="connsiteY4" fmla="*/ 10489871 h 16733714"/>
              <a:gd name="connsiteX5" fmla="*/ 303633 w 14686269"/>
              <a:gd name="connsiteY5" fmla="*/ 11544078 h 16733714"/>
              <a:gd name="connsiteX6" fmla="*/ 195724 w 14686269"/>
              <a:gd name="connsiteY6" fmla="*/ 10850812 h 16733714"/>
              <a:gd name="connsiteX7" fmla="*/ 0 w 14686269"/>
              <a:gd name="connsiteY7" fmla="*/ 11184744 h 16733714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6181"/>
              <a:gd name="connsiteX1" fmla="*/ 13013847 w 14686269"/>
              <a:gd name="connsiteY1" fmla="*/ 1821681 h 16726181"/>
              <a:gd name="connsiteX2" fmla="*/ 3480619 w 14686269"/>
              <a:gd name="connsiteY2" fmla="*/ 5726257 h 16726181"/>
              <a:gd name="connsiteX3" fmla="*/ 4937730 w 14686269"/>
              <a:gd name="connsiteY3" fmla="*/ 16655170 h 16726181"/>
              <a:gd name="connsiteX4" fmla="*/ 1394941 w 14686269"/>
              <a:gd name="connsiteY4" fmla="*/ 10489871 h 16726181"/>
              <a:gd name="connsiteX5" fmla="*/ 303633 w 14686269"/>
              <a:gd name="connsiteY5" fmla="*/ 11544078 h 16726181"/>
              <a:gd name="connsiteX6" fmla="*/ 195724 w 14686269"/>
              <a:gd name="connsiteY6" fmla="*/ 10850812 h 16726181"/>
              <a:gd name="connsiteX7" fmla="*/ 0 w 14686269"/>
              <a:gd name="connsiteY7" fmla="*/ 11184744 h 16726181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27752"/>
              <a:gd name="connsiteX1" fmla="*/ 13013847 w 14686269"/>
              <a:gd name="connsiteY1" fmla="*/ 1821681 h 16727752"/>
              <a:gd name="connsiteX2" fmla="*/ 3461164 w 14686269"/>
              <a:gd name="connsiteY2" fmla="*/ 5667891 h 16727752"/>
              <a:gd name="connsiteX3" fmla="*/ 4937730 w 14686269"/>
              <a:gd name="connsiteY3" fmla="*/ 16655170 h 16727752"/>
              <a:gd name="connsiteX4" fmla="*/ 1394941 w 14686269"/>
              <a:gd name="connsiteY4" fmla="*/ 10489871 h 16727752"/>
              <a:gd name="connsiteX5" fmla="*/ 303633 w 14686269"/>
              <a:gd name="connsiteY5" fmla="*/ 11544078 h 16727752"/>
              <a:gd name="connsiteX6" fmla="*/ 195724 w 14686269"/>
              <a:gd name="connsiteY6" fmla="*/ 10850812 h 16727752"/>
              <a:gd name="connsiteX7" fmla="*/ 0 w 14686269"/>
              <a:gd name="connsiteY7" fmla="*/ 11184744 h 16727752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  <a:gd name="connsiteX0" fmla="*/ 14686269 w 14686269"/>
              <a:gd name="connsiteY0" fmla="*/ 0 h 16739533"/>
              <a:gd name="connsiteX1" fmla="*/ 13013847 w 14686269"/>
              <a:gd name="connsiteY1" fmla="*/ 1821681 h 16739533"/>
              <a:gd name="connsiteX2" fmla="*/ 3461164 w 14686269"/>
              <a:gd name="connsiteY2" fmla="*/ 5667891 h 16739533"/>
              <a:gd name="connsiteX3" fmla="*/ 4937730 w 14686269"/>
              <a:gd name="connsiteY3" fmla="*/ 16655170 h 16739533"/>
              <a:gd name="connsiteX4" fmla="*/ 1394941 w 14686269"/>
              <a:gd name="connsiteY4" fmla="*/ 10489871 h 16739533"/>
              <a:gd name="connsiteX5" fmla="*/ 303633 w 14686269"/>
              <a:gd name="connsiteY5" fmla="*/ 11544078 h 16739533"/>
              <a:gd name="connsiteX6" fmla="*/ 195724 w 14686269"/>
              <a:gd name="connsiteY6" fmla="*/ 10850812 h 16739533"/>
              <a:gd name="connsiteX7" fmla="*/ 0 w 14686269"/>
              <a:gd name="connsiteY7" fmla="*/ 11184744 h 1673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86269" h="16739533">
                <a:moveTo>
                  <a:pt x="14686269" y="0"/>
                </a:moveTo>
                <a:cubicBezTo>
                  <a:pt x="14663232" y="7088"/>
                  <a:pt x="14695667" y="571112"/>
                  <a:pt x="13013847" y="1821681"/>
                </a:cubicBezTo>
                <a:cubicBezTo>
                  <a:pt x="10539881" y="3661275"/>
                  <a:pt x="5399638" y="2959039"/>
                  <a:pt x="3461164" y="5667891"/>
                </a:cubicBezTo>
                <a:cubicBezTo>
                  <a:pt x="1580523" y="8295926"/>
                  <a:pt x="4854083" y="12680290"/>
                  <a:pt x="4937730" y="16655170"/>
                </a:cubicBezTo>
                <a:cubicBezTo>
                  <a:pt x="4956125" y="17529313"/>
                  <a:pt x="2167290" y="11341719"/>
                  <a:pt x="1394941" y="10489871"/>
                </a:cubicBezTo>
                <a:cubicBezTo>
                  <a:pt x="622592" y="9638023"/>
                  <a:pt x="503503" y="11483921"/>
                  <a:pt x="303633" y="11544078"/>
                </a:cubicBezTo>
                <a:cubicBezTo>
                  <a:pt x="103764" y="11604235"/>
                  <a:pt x="231694" y="11081901"/>
                  <a:pt x="195724" y="10850812"/>
                </a:cubicBezTo>
                <a:cubicBezTo>
                  <a:pt x="193756" y="10856059"/>
                  <a:pt x="0" y="11184744"/>
                  <a:pt x="0" y="11184744"/>
                </a:cubicBezTo>
              </a:path>
            </a:pathLst>
          </a:custGeom>
          <a:noFill/>
          <a:ln w="295275">
            <a:solidFill>
              <a:srgbClr val="7EB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Espaço Reservado para Texto 12">
            <a:extLst>
              <a:ext uri="{FF2B5EF4-FFF2-40B4-BE49-F238E27FC236}">
                <a16:creationId xmlns:a16="http://schemas.microsoft.com/office/drawing/2014/main" id="{A46E6397-E760-BEA9-394A-AC77245EA49A}"/>
              </a:ext>
            </a:extLst>
          </p:cNvPr>
          <p:cNvSpPr txBox="1">
            <a:spLocks/>
          </p:cNvSpPr>
          <p:nvPr userDrawn="1"/>
        </p:nvSpPr>
        <p:spPr>
          <a:xfrm>
            <a:off x="644658" y="4310299"/>
            <a:ext cx="9601200" cy="2810464"/>
          </a:xfrm>
          <a:prstGeom prst="rect">
            <a:avLst/>
          </a:prstGeom>
        </p:spPr>
        <p:txBody>
          <a:bodyPr/>
          <a:lstStyle>
            <a:lvl1pPr marL="0">
              <a:defRPr sz="6800" b="0" cap="none" spc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+mn-ea"/>
                <a:cs typeface="+mn-cs"/>
              </a:defRPr>
            </a:lvl1pPr>
            <a:lvl2pPr marL="457246">
              <a:defRPr>
                <a:latin typeface="+mn-lt"/>
                <a:ea typeface="+mn-ea"/>
                <a:cs typeface="+mn-cs"/>
              </a:defRPr>
            </a:lvl2pPr>
            <a:lvl3pPr marL="914491">
              <a:defRPr>
                <a:latin typeface="+mn-lt"/>
                <a:ea typeface="+mn-ea"/>
                <a:cs typeface="+mn-cs"/>
              </a:defRPr>
            </a:lvl3pPr>
            <a:lvl4pPr marL="1371737">
              <a:defRPr>
                <a:latin typeface="+mn-lt"/>
                <a:ea typeface="+mn-ea"/>
                <a:cs typeface="+mn-cs"/>
              </a:defRPr>
            </a:lvl4pPr>
            <a:lvl5pPr marL="1828983">
              <a:defRPr>
                <a:latin typeface="+mn-lt"/>
                <a:ea typeface="+mn-ea"/>
                <a:cs typeface="+mn-cs"/>
              </a:defRPr>
            </a:lvl5pPr>
            <a:lvl6pPr marL="2286229">
              <a:defRPr>
                <a:latin typeface="+mn-lt"/>
                <a:ea typeface="+mn-ea"/>
                <a:cs typeface="+mn-cs"/>
              </a:defRPr>
            </a:lvl6pPr>
            <a:lvl7pPr marL="2743474">
              <a:defRPr>
                <a:latin typeface="+mn-lt"/>
                <a:ea typeface="+mn-ea"/>
                <a:cs typeface="+mn-cs"/>
              </a:defRPr>
            </a:lvl7pPr>
            <a:lvl8pPr marL="3200720">
              <a:defRPr>
                <a:latin typeface="+mn-lt"/>
                <a:ea typeface="+mn-ea"/>
                <a:cs typeface="+mn-cs"/>
              </a:defRPr>
            </a:lvl8pPr>
            <a:lvl9pPr marL="3657966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pt-BR" kern="0" err="1"/>
              <a:t>Example</a:t>
            </a:r>
            <a:r>
              <a:rPr lang="pt-BR" kern="0"/>
              <a:t> </a:t>
            </a:r>
            <a:r>
              <a:rPr lang="pt-BR" kern="0" err="1"/>
              <a:t>Title</a:t>
            </a:r>
            <a:r>
              <a:rPr lang="pt-BR" kern="0"/>
              <a:t> </a:t>
            </a:r>
            <a:r>
              <a:rPr lang="pt-BR" kern="0" err="1"/>
              <a:t>Text</a:t>
            </a:r>
            <a:endParaRPr lang="pt-BR" kern="0"/>
          </a:p>
        </p:txBody>
      </p:sp>
      <p:sp>
        <p:nvSpPr>
          <p:cNvPr id="4" name="Espaço Reservado para Texto 12">
            <a:extLst>
              <a:ext uri="{FF2B5EF4-FFF2-40B4-BE49-F238E27FC236}">
                <a16:creationId xmlns:a16="http://schemas.microsoft.com/office/drawing/2014/main" id="{4B52BEC9-9ED7-80D1-C825-B0A33A6D99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658" y="4310299"/>
            <a:ext cx="17409186" cy="2810464"/>
          </a:xfrm>
          <a:prstGeom prst="rect">
            <a:avLst/>
          </a:prstGeom>
        </p:spPr>
        <p:txBody>
          <a:bodyPr/>
          <a:lstStyle>
            <a:lvl1pPr>
              <a:defRPr sz="6800" b="0" cap="none" spc="0">
                <a:ln>
                  <a:noFill/>
                </a:ln>
                <a:solidFill>
                  <a:srgbClr val="1F355E"/>
                </a:solidFill>
                <a:effectLst/>
                <a:latin typeface="Arial Black" panose="020B0A04020102020204" pitchFamily="34" charset="0"/>
              </a:defRPr>
            </a:lvl1pPr>
          </a:lstStyle>
          <a:p>
            <a:pPr lvl="0"/>
            <a:r>
              <a:rPr lang="pt-BR" err="1"/>
              <a:t>Example</a:t>
            </a:r>
            <a:r>
              <a:rPr lang="pt-BR"/>
              <a:t> </a:t>
            </a:r>
            <a:r>
              <a:rPr lang="pt-BR" err="1"/>
              <a:t>Title</a:t>
            </a:r>
            <a:r>
              <a:rPr lang="pt-BR"/>
              <a:t> </a:t>
            </a:r>
            <a:r>
              <a:rPr lang="pt-BR" err="1"/>
              <a:t>Text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418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059301A9-4D10-7A75-F32A-7FEF84D9D8C2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>
              <a:solidFill>
                <a:srgbClr val="1F355E"/>
              </a:solidFill>
            </a:endParaRPr>
          </a:p>
        </p:txBody>
      </p:sp>
      <p:pic>
        <p:nvPicPr>
          <p:cNvPr id="8" name="Picture 35">
            <a:extLst>
              <a:ext uri="{FF2B5EF4-FFF2-40B4-BE49-F238E27FC236}">
                <a16:creationId xmlns:a16="http://schemas.microsoft.com/office/drawing/2014/main" id="{8D6D5260-941F-FAC8-7D9A-8598A4871B9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9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39281C-7523-249B-91C3-4AD9884CE21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F06D21E-B024-0A01-4D72-B02978013CB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121CE6-578C-C793-DCFE-7ABDEF135CC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5028430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5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D9AF0F01-5FF9-F09C-DDB3-0C0AB315ADC3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759ACAD1-D133-C1E0-8B20-C493A765141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3699" y="751246"/>
            <a:ext cx="4225956" cy="1077204"/>
          </a:xfrm>
          <a:prstGeom prst="rect">
            <a:avLst/>
          </a:prstGeom>
        </p:spPr>
      </p:pic>
      <p:pic>
        <p:nvPicPr>
          <p:cNvPr id="10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A7B19E-E40A-E314-E4D6-9DDE45399BB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7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1" r:id="rId3"/>
    <p:sldLayoutId id="2147483713" r:id="rId4"/>
    <p:sldLayoutId id="2147483714" r:id="rId5"/>
    <p:sldLayoutId id="214748371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25C07BA3-9066-96C0-1A4F-39B4D3E15B4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55711" y="9333565"/>
            <a:ext cx="3690964" cy="1141845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65A37F4B-86DB-56EB-30D3-27252787585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1699" y="739755"/>
            <a:ext cx="4321548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18" r:id="rId3"/>
    <p:sldLayoutId id="2147483719" r:id="rId4"/>
    <p:sldLayoutId id="2147483720" r:id="rId5"/>
    <p:sldLayoutId id="214748372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2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8" r:id="rId2"/>
    <p:sldLayoutId id="214748373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C6DF583-6229-4B21-6A6F-414DD652D88E}"/>
              </a:ext>
            </a:extLst>
          </p:cNvPr>
          <p:cNvSpPr/>
          <p:nvPr userDrawn="1"/>
        </p:nvSpPr>
        <p:spPr>
          <a:xfrm>
            <a:off x="0" y="-446"/>
            <a:ext cx="20105688" cy="11309608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1F355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45">
            <a:extLst>
              <a:ext uri="{FF2B5EF4-FFF2-40B4-BE49-F238E27FC236}">
                <a16:creationId xmlns:a16="http://schemas.microsoft.com/office/drawing/2014/main" id="{352CB714-0D0D-0137-2145-4628998E35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24022" y="751246"/>
            <a:ext cx="4225956" cy="1077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5C335-F55A-4D1C-A863-0249996E00C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605549">
            <a:off x="10778872" y="4057117"/>
            <a:ext cx="11139024" cy="9093968"/>
          </a:xfrm>
          <a:prstGeom prst="rect">
            <a:avLst/>
          </a:prstGeom>
        </p:spPr>
      </p:pic>
      <p:pic>
        <p:nvPicPr>
          <p:cNvPr id="6" name="Content Placeholder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7F5684F-D2B3-6F5A-1982-4E939AFFA59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6978" y="9333565"/>
            <a:ext cx="3690966" cy="114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46">
        <a:defRPr>
          <a:latin typeface="+mn-lt"/>
          <a:ea typeface="+mn-ea"/>
          <a:cs typeface="+mn-cs"/>
        </a:defRPr>
      </a:lvl2pPr>
      <a:lvl3pPr marL="914491">
        <a:defRPr>
          <a:latin typeface="+mn-lt"/>
          <a:ea typeface="+mn-ea"/>
          <a:cs typeface="+mn-cs"/>
        </a:defRPr>
      </a:lvl3pPr>
      <a:lvl4pPr marL="1371737">
        <a:defRPr>
          <a:latin typeface="+mn-lt"/>
          <a:ea typeface="+mn-ea"/>
          <a:cs typeface="+mn-cs"/>
        </a:defRPr>
      </a:lvl4pPr>
      <a:lvl5pPr marL="1828983">
        <a:defRPr>
          <a:latin typeface="+mn-lt"/>
          <a:ea typeface="+mn-ea"/>
          <a:cs typeface="+mn-cs"/>
        </a:defRPr>
      </a:lvl5pPr>
      <a:lvl6pPr marL="2286229">
        <a:defRPr>
          <a:latin typeface="+mn-lt"/>
          <a:ea typeface="+mn-ea"/>
          <a:cs typeface="+mn-cs"/>
        </a:defRPr>
      </a:lvl6pPr>
      <a:lvl7pPr marL="2743474">
        <a:defRPr>
          <a:latin typeface="+mn-lt"/>
          <a:ea typeface="+mn-ea"/>
          <a:cs typeface="+mn-cs"/>
        </a:defRPr>
      </a:lvl7pPr>
      <a:lvl8pPr marL="3200720">
        <a:defRPr>
          <a:latin typeface="+mn-lt"/>
          <a:ea typeface="+mn-ea"/>
          <a:cs typeface="+mn-cs"/>
        </a:defRPr>
      </a:lvl8pPr>
      <a:lvl9pPr marL="365796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2871B8EF-2DB6-F02D-D500-11C79074C0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2875" y="971250"/>
            <a:ext cx="11831180" cy="2810464"/>
          </a:xfrm>
        </p:spPr>
        <p:txBody>
          <a:bodyPr lIns="91440" tIns="45720" rIns="91440" bIns="45720" anchor="t"/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3600" b="1" err="1">
                <a:latin typeface="Arial"/>
                <a:ea typeface="Calibri"/>
                <a:cs typeface="Calibri"/>
              </a:rPr>
              <a:t>Grŵp</a:t>
            </a:r>
            <a:r>
              <a:rPr lang="en-GB" sz="3600" b="1">
                <a:latin typeface="Arial"/>
                <a:ea typeface="Calibri"/>
                <a:cs typeface="Calibri"/>
              </a:rPr>
              <a:t> </a:t>
            </a:r>
            <a:r>
              <a:rPr lang="en-GB" sz="3600" b="1" err="1">
                <a:latin typeface="Arial"/>
                <a:ea typeface="Calibri"/>
                <a:cs typeface="Calibri"/>
              </a:rPr>
              <a:t>Gwasanaeth</a:t>
            </a:r>
            <a:r>
              <a:rPr lang="en-GB" sz="3600" b="1">
                <a:latin typeface="Arial"/>
                <a:ea typeface="Calibri"/>
                <a:cs typeface="Calibri"/>
              </a:rPr>
              <a:t> </a:t>
            </a:r>
            <a:r>
              <a:rPr lang="en-GB" sz="3600" b="1" err="1">
                <a:latin typeface="Arial"/>
                <a:ea typeface="Calibri"/>
                <a:cs typeface="Calibri"/>
              </a:rPr>
              <a:t>Cynradd</a:t>
            </a:r>
            <a:r>
              <a:rPr lang="en-GB" sz="3600" b="1">
                <a:latin typeface="Arial"/>
                <a:ea typeface="Calibri"/>
                <a:cs typeface="Calibri"/>
              </a:rPr>
              <a:t>, </a:t>
            </a:r>
            <a:r>
              <a:rPr lang="en-GB" sz="3600" b="1" err="1">
                <a:latin typeface="Arial"/>
                <a:ea typeface="Calibri"/>
                <a:cs typeface="Calibri"/>
              </a:rPr>
              <a:t>Cymunedol</a:t>
            </a:r>
            <a:r>
              <a:rPr lang="en-GB" sz="3600" b="1">
                <a:latin typeface="Arial"/>
                <a:ea typeface="Calibri"/>
                <a:cs typeface="Calibri"/>
              </a:rPr>
              <a:t> a </a:t>
            </a:r>
            <a:r>
              <a:rPr lang="en-GB" sz="3600" b="1" err="1">
                <a:latin typeface="Arial"/>
                <a:ea typeface="Calibri"/>
                <a:cs typeface="Calibri"/>
              </a:rPr>
              <a:t>Therapïau</a:t>
            </a:r>
            <a:endParaRPr lang="en-US" b="1">
              <a:latin typeface="Arial"/>
              <a:cs typeface="Arial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3600" b="1">
                <a:latin typeface="Arial"/>
                <a:ea typeface="Calibri"/>
                <a:cs typeface="Calibri"/>
              </a:rPr>
              <a:t>Primary, Community and Therapies Service Group</a:t>
            </a:r>
            <a:endParaRPr lang="en-GB">
              <a:latin typeface="Arial"/>
              <a:cs typeface="Arial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3600" b="1">
              <a:latin typeface="Arial"/>
              <a:ea typeface="Calibri"/>
              <a:cs typeface="Calibri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3600" b="1">
                <a:latin typeface="Arial"/>
                <a:ea typeface="Calibri"/>
                <a:cs typeface="Calibri"/>
              </a:rPr>
              <a:t>Therapies &amp; Audiology Workforce Planning</a:t>
            </a:r>
            <a:endParaRPr lang="pt-BR" sz="3600" b="1">
              <a:latin typeface="Arial"/>
              <a:ea typeface="Calibri"/>
              <a:cs typeface="Calibri"/>
            </a:endParaRPr>
          </a:p>
        </p:txBody>
      </p:sp>
      <p:pic>
        <p:nvPicPr>
          <p:cNvPr id="4" name="Picture 3" descr="A group of women posing for a photo&#10;&#10;Description automatically generated">
            <a:extLst>
              <a:ext uri="{FF2B5EF4-FFF2-40B4-BE49-F238E27FC236}">
                <a16:creationId xmlns:a16="http://schemas.microsoft.com/office/drawing/2014/main" id="{54CFCF79-4143-3EFE-49B3-73BA34E43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180" y="3768176"/>
            <a:ext cx="9664176" cy="493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19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DDBE18-E41E-3D2D-2A41-45147AF848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4266" y="265048"/>
            <a:ext cx="12293600" cy="558800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 Black"/>
              </a:rPr>
              <a:t>Top 3 Priorities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712CC0-EB26-FCF4-8618-805C435995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7263" y="978936"/>
            <a:ext cx="13504376" cy="9114232"/>
          </a:xfrm>
        </p:spPr>
        <p:txBody>
          <a:bodyPr lIns="91440" tIns="45720" rIns="91440" bIns="45720" anchor="t"/>
          <a:lstStyle/>
          <a:p>
            <a:pPr marL="514350" indent="-514350">
              <a:buAutoNum type="arabicPeriod"/>
            </a:pPr>
            <a:r>
              <a:rPr lang="en-GB" sz="3200" dirty="0">
                <a:latin typeface="Calibri"/>
                <a:ea typeface="Calibri"/>
                <a:cs typeface="Arial"/>
              </a:rPr>
              <a:t>Shift from secondary care to primary care:</a:t>
            </a:r>
            <a:endParaRPr lang="en-US" sz="3200">
              <a:latin typeface="Calibri"/>
              <a:ea typeface="Calibri"/>
              <a:cs typeface="Arial"/>
            </a:endParaRPr>
          </a:p>
          <a:p>
            <a:pPr marL="514350" indent="-514350">
              <a:buAutoNum type="arabicPeriod"/>
            </a:pPr>
            <a:r>
              <a:rPr lang="en-GB" sz="3200" dirty="0">
                <a:latin typeface="Calibri"/>
                <a:ea typeface="Calibri"/>
                <a:cs typeface="Arial"/>
              </a:rPr>
              <a:t>Focus on prevention &amp; population health: </a:t>
            </a:r>
            <a:endParaRPr lang="en-US" sz="3200">
              <a:latin typeface="Calibri"/>
              <a:ea typeface="Calibri"/>
              <a:cs typeface="Arial"/>
            </a:endParaRPr>
          </a:p>
          <a:p>
            <a:pPr marL="514350" indent="-514350">
              <a:buAutoNum type="arabicPeriod"/>
            </a:pPr>
            <a:r>
              <a:rPr lang="en-GB" sz="3200" dirty="0">
                <a:latin typeface="Calibri"/>
                <a:ea typeface="Calibri"/>
                <a:cs typeface="Arial"/>
              </a:rPr>
              <a:t>Workforce:</a:t>
            </a:r>
            <a:endParaRPr lang="en-US" sz="3200">
              <a:latin typeface="Calibri"/>
              <a:ea typeface="Calibri"/>
              <a:cs typeface="Arial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Building a strong </a:t>
            </a:r>
            <a:r>
              <a:rPr lang="en-GB" sz="3200" b="1" dirty="0"/>
              <a:t>identity and presence</a:t>
            </a:r>
            <a:r>
              <a:rPr lang="en-GB" sz="3200" dirty="0"/>
              <a:t> – influencing as to our impact</a:t>
            </a:r>
            <a:endParaRPr lang="en-GB" sz="3200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Staff who work at the top of their </a:t>
            </a:r>
            <a:r>
              <a:rPr lang="en-GB" sz="3200" b="1" dirty="0"/>
              <a:t>professional license</a:t>
            </a:r>
            <a:endParaRPr lang="en-GB" sz="3200" b="1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Change access to </a:t>
            </a:r>
            <a:r>
              <a:rPr lang="en-GB" sz="3200" b="1" dirty="0"/>
              <a:t>education</a:t>
            </a:r>
            <a:r>
              <a:rPr lang="en-GB" sz="3200" dirty="0"/>
              <a:t> – currently rigid access criteria for degree </a:t>
            </a:r>
            <a:endParaRPr lang="en-GB" sz="3200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Influence for a growth in </a:t>
            </a:r>
            <a:r>
              <a:rPr lang="en-GB" sz="3200" b="1" dirty="0"/>
              <a:t>commissioning numbers</a:t>
            </a:r>
            <a:endParaRPr lang="en-GB" sz="3200" b="1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Develop a national route for </a:t>
            </a:r>
            <a:r>
              <a:rPr lang="en-GB" sz="3200" b="1" dirty="0"/>
              <a:t>apprenticeships</a:t>
            </a:r>
            <a:endParaRPr lang="en-GB" sz="3200" b="1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Increase the Service’s </a:t>
            </a:r>
            <a:r>
              <a:rPr lang="en-GB" sz="3200" b="1" dirty="0"/>
              <a:t>inclusivity &amp; diversity</a:t>
            </a:r>
            <a:r>
              <a:rPr lang="en-GB" sz="3200" dirty="0"/>
              <a:t> </a:t>
            </a:r>
            <a:endParaRPr lang="en-GB" sz="3200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Develop </a:t>
            </a:r>
            <a:r>
              <a:rPr lang="en-GB" sz="3200" b="1" dirty="0"/>
              <a:t>Preceptorship</a:t>
            </a:r>
            <a:r>
              <a:rPr lang="en-GB" sz="3200" dirty="0"/>
              <a:t> roles</a:t>
            </a:r>
            <a:endParaRPr lang="en-GB" sz="3200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Better </a:t>
            </a:r>
            <a:r>
              <a:rPr lang="en-GB" sz="3200" b="1" dirty="0"/>
              <a:t>succession planning</a:t>
            </a:r>
            <a:endParaRPr lang="en-GB" sz="3200" b="1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Need to develop future workforce differently – </a:t>
            </a:r>
            <a:r>
              <a:rPr lang="en-GB" sz="3200" b="1" dirty="0"/>
              <a:t>our changing roles</a:t>
            </a:r>
            <a:endParaRPr lang="en-GB" sz="3200" b="1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Consider how to </a:t>
            </a:r>
            <a:r>
              <a:rPr lang="en-GB" sz="3200" b="1" dirty="0"/>
              <a:t>inspire people/children</a:t>
            </a:r>
            <a:r>
              <a:rPr lang="en-GB" sz="3200" dirty="0"/>
              <a:t> to want to be Dietitians – influencing early</a:t>
            </a:r>
            <a:endParaRPr lang="en-GB" sz="3200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How to make our </a:t>
            </a:r>
            <a:r>
              <a:rPr lang="en-GB" sz="3200" b="1" dirty="0"/>
              <a:t>profession attractive</a:t>
            </a:r>
            <a:endParaRPr lang="en-GB" sz="3200" b="1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The need for </a:t>
            </a:r>
            <a:r>
              <a:rPr lang="en-GB" sz="3200" b="1" dirty="0"/>
              <a:t>digital competencies</a:t>
            </a:r>
            <a:endParaRPr lang="en-GB" sz="3200" b="1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Visible and transformational</a:t>
            </a:r>
            <a:r>
              <a:rPr lang="en-GB" sz="3200" b="1" dirty="0"/>
              <a:t> leadership</a:t>
            </a:r>
            <a:endParaRPr lang="en-GB" sz="3200" b="1">
              <a:ea typeface="Calibri"/>
              <a:cs typeface="Calibri"/>
            </a:endParaRPr>
          </a:p>
          <a:p>
            <a:pPr marL="971550" lvl="1" indent="-285750">
              <a:buFont typeface="Arial"/>
              <a:buChar char="•"/>
            </a:pPr>
            <a:r>
              <a:rPr lang="en-GB" sz="3200" dirty="0"/>
              <a:t>Support </a:t>
            </a:r>
            <a:r>
              <a:rPr lang="en-GB" sz="3200" b="1" dirty="0"/>
              <a:t>development opportunities</a:t>
            </a:r>
            <a:r>
              <a:rPr lang="en-GB" sz="3200" dirty="0"/>
              <a:t> e.g. with competency frameworks</a:t>
            </a:r>
            <a:endParaRPr lang="en-GB" sz="3200" dirty="0">
              <a:ea typeface="Calibri"/>
              <a:cs typeface="Calibri"/>
            </a:endParaRPr>
          </a:p>
          <a:p>
            <a:endParaRPr lang="en-GB" dirty="0"/>
          </a:p>
        </p:txBody>
      </p:sp>
      <p:pic>
        <p:nvPicPr>
          <p:cNvPr id="4" name="Picture 3" descr="A couple of women wearing blue scrubs&#10;&#10;Description automatically generated">
            <a:extLst>
              <a:ext uri="{FF2B5EF4-FFF2-40B4-BE49-F238E27FC236}">
                <a16:creationId xmlns:a16="http://schemas.microsoft.com/office/drawing/2014/main" id="{2C98ADC4-70D5-6D3E-A257-A6BF544F7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6383" y="124667"/>
            <a:ext cx="4488597" cy="3455805"/>
          </a:xfrm>
          <a:prstGeom prst="rect">
            <a:avLst/>
          </a:prstGeom>
        </p:spPr>
      </p:pic>
      <p:pic>
        <p:nvPicPr>
          <p:cNvPr id="5" name="Picture 4" descr="A group of women smiling in a room&#10;&#10;Description automatically generated">
            <a:extLst>
              <a:ext uri="{FF2B5EF4-FFF2-40B4-BE49-F238E27FC236}">
                <a16:creationId xmlns:a16="http://schemas.microsoft.com/office/drawing/2014/main" id="{72E61845-9003-C455-AD9D-43A746B09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6762" y="3598424"/>
            <a:ext cx="4497578" cy="3897256"/>
          </a:xfrm>
          <a:prstGeom prst="rect">
            <a:avLst/>
          </a:prstGeom>
        </p:spPr>
      </p:pic>
      <p:pic>
        <p:nvPicPr>
          <p:cNvPr id="6" name="Picture 5" descr="A group of women taking a selfie&#10;&#10;Description automatically generated">
            <a:extLst>
              <a:ext uri="{FF2B5EF4-FFF2-40B4-BE49-F238E27FC236}">
                <a16:creationId xmlns:a16="http://schemas.microsoft.com/office/drawing/2014/main" id="{EA5B308E-8DB6-55C5-E5EB-EBE851EB5D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0530" y="7534814"/>
            <a:ext cx="4469089" cy="330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747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C5706C-21A5-A978-EE5B-1EC12B0541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1510" y="1118730"/>
            <a:ext cx="19400786" cy="9022944"/>
          </a:xfrm>
        </p:spPr>
        <p:txBody>
          <a:bodyPr lIns="91440" tIns="45720" rIns="91440" bIns="45720" anchor="t"/>
          <a:lstStyle/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Engage collaboratively on a national basis with HEP, HEIW &amp; BDA to influence change to </a:t>
            </a:r>
            <a:r>
              <a:rPr lang="en-GB" sz="3100" b="1" dirty="0">
                <a:latin typeface="Calibri"/>
                <a:ea typeface="Calibri"/>
                <a:cs typeface="Arial"/>
              </a:rPr>
              <a:t>higher education</a:t>
            </a:r>
            <a:r>
              <a:rPr lang="en-GB" sz="3100" dirty="0">
                <a:latin typeface="Calibri"/>
                <a:ea typeface="Calibri"/>
                <a:cs typeface="Arial"/>
              </a:rPr>
              <a:t> </a:t>
            </a:r>
            <a:endParaRPr lang="en-GB" sz="3100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Support </a:t>
            </a:r>
            <a:r>
              <a:rPr lang="en-GB" sz="3100" b="1" dirty="0">
                <a:latin typeface="Calibri"/>
                <a:ea typeface="Calibri"/>
                <a:cs typeface="Arial"/>
              </a:rPr>
              <a:t>career advancement &amp; continuing professional development </a:t>
            </a:r>
            <a:endParaRPr lang="en-GB" sz="3100" b="1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Be proactive – using every opportunity to </a:t>
            </a:r>
            <a:r>
              <a:rPr lang="en-GB" sz="3100" b="1" dirty="0">
                <a:latin typeface="Calibri"/>
                <a:ea typeface="Calibri"/>
                <a:cs typeface="Arial"/>
              </a:rPr>
              <a:t>influence, lobby and engage stakeholders</a:t>
            </a:r>
            <a:r>
              <a:rPr lang="en-GB" sz="3100" dirty="0">
                <a:latin typeface="Calibri"/>
                <a:ea typeface="Calibri"/>
                <a:cs typeface="Arial"/>
              </a:rPr>
              <a:t>. To amplify visibility &amp; influence to make sure our </a:t>
            </a:r>
            <a:r>
              <a:rPr lang="en-GB" sz="3100" b="1" dirty="0">
                <a:latin typeface="Calibri"/>
                <a:ea typeface="Calibri"/>
                <a:cs typeface="Arial"/>
              </a:rPr>
              <a:t>roles and benefits are understood</a:t>
            </a:r>
            <a:r>
              <a:rPr lang="en-GB" sz="3100" dirty="0">
                <a:latin typeface="Calibri"/>
                <a:ea typeface="Calibri"/>
                <a:cs typeface="Arial"/>
              </a:rPr>
              <a:t>. </a:t>
            </a:r>
            <a:endParaRPr lang="en-GB" sz="3100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Have a detailed knowledge and strong engagement with</a:t>
            </a:r>
            <a:r>
              <a:rPr lang="en-GB" sz="3100" b="1" dirty="0">
                <a:latin typeface="Calibri"/>
                <a:ea typeface="Calibri"/>
                <a:cs typeface="Arial"/>
              </a:rPr>
              <a:t> Welsh, national and UK wide drivers</a:t>
            </a:r>
            <a:r>
              <a:rPr lang="en-GB" sz="3100" dirty="0">
                <a:latin typeface="Calibri"/>
                <a:ea typeface="Calibri"/>
                <a:cs typeface="Arial"/>
              </a:rPr>
              <a:t> in addition to the local challenges and opportunities to inform integrated workforce planning</a:t>
            </a:r>
            <a:endParaRPr lang="en-GB" sz="3100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Have </a:t>
            </a:r>
            <a:r>
              <a:rPr lang="en-GB" sz="3100" b="1" dirty="0">
                <a:latin typeface="Calibri"/>
                <a:ea typeface="Calibri"/>
                <a:cs typeface="Arial"/>
              </a:rPr>
              <a:t>strong strategic leadership</a:t>
            </a:r>
            <a:r>
              <a:rPr lang="en-GB" sz="3100" dirty="0">
                <a:latin typeface="Calibri"/>
                <a:ea typeface="Calibri"/>
                <a:cs typeface="Arial"/>
              </a:rPr>
              <a:t> which is compassionate, collaborative, courageous and confident</a:t>
            </a:r>
            <a:endParaRPr lang="en-GB" sz="3100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Develop a </a:t>
            </a:r>
            <a:r>
              <a:rPr lang="en-GB" sz="3100" b="1" dirty="0">
                <a:latin typeface="Calibri"/>
                <a:ea typeface="Calibri"/>
                <a:cs typeface="Arial"/>
              </a:rPr>
              <a:t>vision</a:t>
            </a:r>
            <a:r>
              <a:rPr lang="en-GB" sz="3100" dirty="0">
                <a:latin typeface="Calibri"/>
                <a:ea typeface="Calibri"/>
                <a:cs typeface="Arial"/>
              </a:rPr>
              <a:t> for the N&amp;D Service</a:t>
            </a:r>
            <a:endParaRPr lang="en-GB" sz="3100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Further develop</a:t>
            </a:r>
            <a:r>
              <a:rPr lang="en-GB" sz="3100" b="1" dirty="0">
                <a:latin typeface="Calibri"/>
                <a:ea typeface="Calibri"/>
                <a:cs typeface="Arial"/>
              </a:rPr>
              <a:t> international recruitment</a:t>
            </a:r>
            <a:r>
              <a:rPr lang="en-GB" sz="3100" dirty="0">
                <a:latin typeface="Calibri"/>
                <a:ea typeface="Calibri"/>
                <a:cs typeface="Arial"/>
              </a:rPr>
              <a:t> opportunities </a:t>
            </a:r>
            <a:endParaRPr lang="en-GB" sz="3100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Monitor and review Service</a:t>
            </a:r>
            <a:r>
              <a:rPr lang="en-GB" sz="3100" b="1" dirty="0">
                <a:latin typeface="Calibri"/>
                <a:ea typeface="Calibri"/>
                <a:cs typeface="Arial"/>
              </a:rPr>
              <a:t> workforce data </a:t>
            </a:r>
            <a:r>
              <a:rPr lang="en-GB" sz="3100" dirty="0">
                <a:latin typeface="Calibri"/>
                <a:ea typeface="Calibri"/>
                <a:cs typeface="Arial"/>
              </a:rPr>
              <a:t>regularly to identify trends and highlight any concerns early. Monitor potential shortage areas and plan for these</a:t>
            </a:r>
            <a:endParaRPr lang="en-GB" sz="3100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Develop and implement a </a:t>
            </a:r>
            <a:r>
              <a:rPr lang="en-GB" sz="3100" b="1" dirty="0">
                <a:latin typeface="Calibri"/>
                <a:ea typeface="Calibri"/>
                <a:cs typeface="Arial"/>
              </a:rPr>
              <a:t>clerical induction </a:t>
            </a:r>
            <a:r>
              <a:rPr lang="en-GB" sz="3100" dirty="0">
                <a:latin typeface="Calibri"/>
                <a:ea typeface="Calibri"/>
                <a:cs typeface="Arial"/>
              </a:rPr>
              <a:t>Programme</a:t>
            </a:r>
            <a:endParaRPr lang="en-GB" sz="3100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Improved </a:t>
            </a:r>
            <a:r>
              <a:rPr lang="en-GB" sz="3100" b="1" dirty="0">
                <a:latin typeface="Calibri"/>
                <a:ea typeface="Calibri"/>
                <a:cs typeface="Arial"/>
              </a:rPr>
              <a:t>succession planning and talent management </a:t>
            </a:r>
            <a:endParaRPr lang="en-GB" sz="3100" b="1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b="1" dirty="0">
                <a:latin typeface="Calibri"/>
                <a:ea typeface="Calibri"/>
                <a:cs typeface="Arial"/>
              </a:rPr>
              <a:t>Learn from feedback and experience</a:t>
            </a:r>
            <a:r>
              <a:rPr lang="en-GB" sz="3100" dirty="0">
                <a:latin typeface="Calibri"/>
                <a:ea typeface="Calibri"/>
                <a:cs typeface="Arial"/>
              </a:rPr>
              <a:t> – staff &amp; service users</a:t>
            </a:r>
            <a:endParaRPr lang="en-GB" sz="3100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Keep a strong focus on </a:t>
            </a:r>
            <a:r>
              <a:rPr lang="en-GB" sz="3100" b="1" dirty="0">
                <a:latin typeface="Calibri"/>
                <a:ea typeface="Calibri"/>
                <a:cs typeface="Arial"/>
              </a:rPr>
              <a:t>wellbeing</a:t>
            </a:r>
            <a:r>
              <a:rPr lang="en-GB" sz="3100" dirty="0">
                <a:latin typeface="Calibri"/>
                <a:ea typeface="Calibri"/>
                <a:cs typeface="Arial"/>
              </a:rPr>
              <a:t> where our workforce feels valued, treated fairly, motivated and are engaged</a:t>
            </a:r>
            <a:endParaRPr lang="en-GB" sz="3100">
              <a:latin typeface="Calibri"/>
              <a:ea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GB" sz="3100" dirty="0">
                <a:latin typeface="Calibri"/>
                <a:ea typeface="Calibri"/>
                <a:cs typeface="Arial"/>
              </a:rPr>
              <a:t>Collaborate with </a:t>
            </a:r>
            <a:r>
              <a:rPr lang="en-GB" sz="3100" b="1" dirty="0">
                <a:latin typeface="Calibri"/>
                <a:ea typeface="Calibri"/>
                <a:cs typeface="Arial"/>
              </a:rPr>
              <a:t>digital </a:t>
            </a:r>
            <a:r>
              <a:rPr lang="en-GB" sz="3100" dirty="0">
                <a:latin typeface="Calibri"/>
                <a:ea typeface="Calibri"/>
                <a:cs typeface="Arial"/>
              </a:rPr>
              <a:t>colleagues to improve current data collection and reporting with the systems available </a:t>
            </a:r>
            <a:endParaRPr lang="en-GB" sz="3100" dirty="0">
              <a:latin typeface="Calibri"/>
            </a:endParaRPr>
          </a:p>
          <a:p>
            <a:endParaRPr lang="en-GB" sz="4000" dirty="0">
              <a:latin typeface="Calibri"/>
              <a:ea typeface="Calibri"/>
              <a:cs typeface="Calibri"/>
            </a:endParaRPr>
          </a:p>
          <a:p>
            <a:pPr marL="1257300" lvl="1" indent="-571500">
              <a:buFont typeface="Courier New,monospace"/>
              <a:buChar char="o"/>
            </a:pPr>
            <a:endParaRPr lang="en-GB" sz="4000" dirty="0">
              <a:latin typeface="Calibri"/>
              <a:ea typeface="Calibri"/>
              <a:cs typeface="Calibri"/>
            </a:endParaRPr>
          </a:p>
          <a:p>
            <a:endParaRPr lang="en-GB" sz="4000" dirty="0">
              <a:latin typeface="Calibri"/>
              <a:ea typeface="Calibri"/>
              <a:cs typeface="Calibri"/>
            </a:endParaRPr>
          </a:p>
          <a:p>
            <a:endParaRPr lang="en-GB" dirty="0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1DB082E5-051F-0866-2C36-343687230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4266" y="314284"/>
            <a:ext cx="12293600" cy="558800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 Black"/>
              </a:rPr>
              <a:t>12 Month Action 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387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EE2C65F-4960-AE0D-5E30-EC8D1C49F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52" y="921406"/>
            <a:ext cx="14891227" cy="9116387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2770599A-0095-A25A-7CEA-E69C849D86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4844" y="332717"/>
            <a:ext cx="12293600" cy="558800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 Black"/>
              </a:rPr>
              <a:t>SWOT Analysis</a:t>
            </a:r>
            <a:endParaRPr lang="en-GB" dirty="0"/>
          </a:p>
        </p:txBody>
      </p:sp>
      <p:pic>
        <p:nvPicPr>
          <p:cNvPr id="5" name="Picture 4" descr="A person holding two bottles&#10;&#10;Description automatically generated">
            <a:extLst>
              <a:ext uri="{FF2B5EF4-FFF2-40B4-BE49-F238E27FC236}">
                <a16:creationId xmlns:a16="http://schemas.microsoft.com/office/drawing/2014/main" id="{28337A24-2F5C-B248-A6F9-8436668D1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8499" y="3093473"/>
            <a:ext cx="3090798" cy="3972697"/>
          </a:xfrm>
          <a:prstGeom prst="rect">
            <a:avLst/>
          </a:prstGeom>
        </p:spPr>
      </p:pic>
      <p:pic>
        <p:nvPicPr>
          <p:cNvPr id="7" name="Picture 6" descr="A person holding several books&#10;&#10;Description automatically generated">
            <a:extLst>
              <a:ext uri="{FF2B5EF4-FFF2-40B4-BE49-F238E27FC236}">
                <a16:creationId xmlns:a16="http://schemas.microsoft.com/office/drawing/2014/main" id="{2C484D83-491E-7D8C-BD26-19E5EA3B55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54914" y="7114372"/>
            <a:ext cx="3099996" cy="3992454"/>
          </a:xfrm>
          <a:prstGeom prst="rect">
            <a:avLst/>
          </a:prstGeom>
        </p:spPr>
      </p:pic>
      <p:pic>
        <p:nvPicPr>
          <p:cNvPr id="2" name="Picture 1" descr="A person holding a book&#10;&#10;Description automatically generated">
            <a:extLst>
              <a:ext uri="{FF2B5EF4-FFF2-40B4-BE49-F238E27FC236}">
                <a16:creationId xmlns:a16="http://schemas.microsoft.com/office/drawing/2014/main" id="{2FB12275-595F-7138-9B11-330C923C1B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53567" y="82554"/>
            <a:ext cx="309673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85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F6400BC-CE06-E164-128B-324710AC1D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1911" y="783562"/>
            <a:ext cx="12293600" cy="558800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 Black"/>
              </a:rPr>
              <a:t>What's Next?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2D3B3B-0352-6478-236A-B99B94E183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0770" y="1904583"/>
            <a:ext cx="17409186" cy="6273800"/>
          </a:xfrm>
        </p:spPr>
        <p:txBody>
          <a:bodyPr lIns="91440" tIns="45720" rIns="91440" bIns="45720" anchor="t"/>
          <a:lstStyle/>
          <a:p>
            <a:pPr marL="457200" indent="-45720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Review &amp; refresh Nov 2024</a:t>
            </a:r>
            <a:endParaRPr lang="en-US"/>
          </a:p>
          <a:p>
            <a:pPr marL="457200" indent="-45720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Set new priorities</a:t>
            </a:r>
          </a:p>
          <a:p>
            <a:pPr marL="457200" indent="-45720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Celebrate achievements</a:t>
            </a:r>
          </a:p>
          <a:p>
            <a:pPr marL="457200" indent="-45720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Engagement</a:t>
            </a:r>
          </a:p>
          <a:p>
            <a:pPr marL="457200" indent="-45720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Continue work on 5-year objectives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 descr="A group of women sitting around a table&#10;&#10;Description automatically generated">
            <a:extLst>
              <a:ext uri="{FF2B5EF4-FFF2-40B4-BE49-F238E27FC236}">
                <a16:creationId xmlns:a16="http://schemas.microsoft.com/office/drawing/2014/main" id="{CE921DD6-A565-6785-10D3-1528F6ADD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3752" y="5642479"/>
            <a:ext cx="5462648" cy="3222341"/>
          </a:xfrm>
          <a:prstGeom prst="rect">
            <a:avLst/>
          </a:prstGeom>
        </p:spPr>
      </p:pic>
      <p:pic>
        <p:nvPicPr>
          <p:cNvPr id="5" name="Picture 4" descr="A group of women standing in front of a display board&#10;&#10;Description automatically generated">
            <a:extLst>
              <a:ext uri="{FF2B5EF4-FFF2-40B4-BE49-F238E27FC236}">
                <a16:creationId xmlns:a16="http://schemas.microsoft.com/office/drawing/2014/main" id="{746EC704-E2F4-5279-38F9-43463F00FD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8294" y="140891"/>
            <a:ext cx="5466333" cy="3339825"/>
          </a:xfrm>
          <a:prstGeom prst="rect">
            <a:avLst/>
          </a:prstGeom>
        </p:spPr>
      </p:pic>
      <p:pic>
        <p:nvPicPr>
          <p:cNvPr id="6" name="Picture 5" descr="Two women in white uniforms standing in front of a brick building&#10;&#10;Description automatically generated">
            <a:extLst>
              <a:ext uri="{FF2B5EF4-FFF2-40B4-BE49-F238E27FC236}">
                <a16:creationId xmlns:a16="http://schemas.microsoft.com/office/drawing/2014/main" id="{78CBE802-2EB5-9977-EE0F-A069E2912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8509" y="3598330"/>
            <a:ext cx="3478714" cy="2351818"/>
          </a:xfrm>
          <a:prstGeom prst="rect">
            <a:avLst/>
          </a:prstGeom>
        </p:spPr>
      </p:pic>
      <p:pic>
        <p:nvPicPr>
          <p:cNvPr id="7" name="Picture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B3F6CE7D-A5B2-4FD7-78EA-B2102C5EBB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61524" y="171706"/>
            <a:ext cx="5477695" cy="5090114"/>
          </a:xfrm>
          <a:prstGeom prst="rect">
            <a:avLst/>
          </a:prstGeom>
        </p:spPr>
      </p:pic>
      <p:pic>
        <p:nvPicPr>
          <p:cNvPr id="8" name="Picture 7" descr="A person holding a bunch of stuffed vegetables&#10;&#10;Description automatically generated">
            <a:extLst>
              <a:ext uri="{FF2B5EF4-FFF2-40B4-BE49-F238E27FC236}">
                <a16:creationId xmlns:a16="http://schemas.microsoft.com/office/drawing/2014/main" id="{A49D495D-E3C8-A0B8-7A58-C5F3A3D18E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438" y="6166148"/>
            <a:ext cx="3439828" cy="4817000"/>
          </a:xfrm>
          <a:prstGeom prst="rect">
            <a:avLst/>
          </a:prstGeom>
        </p:spPr>
      </p:pic>
      <p:pic>
        <p:nvPicPr>
          <p:cNvPr id="11" name="Picture 10" descr="Two women holding up posters&#10;&#10;Description automatically generated">
            <a:extLst>
              <a:ext uri="{FF2B5EF4-FFF2-40B4-BE49-F238E27FC236}">
                <a16:creationId xmlns:a16="http://schemas.microsoft.com/office/drawing/2014/main" id="{FBD79693-F98D-6FE4-A354-29934B6E8E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2464" y="6169950"/>
            <a:ext cx="4018640" cy="4814045"/>
          </a:xfrm>
          <a:prstGeom prst="rect">
            <a:avLst/>
          </a:prstGeom>
        </p:spPr>
      </p:pic>
      <p:pic>
        <p:nvPicPr>
          <p:cNvPr id="10" name="Picture 9" descr="A person in a banana garment&#10;&#10;Description automatically generated">
            <a:extLst>
              <a:ext uri="{FF2B5EF4-FFF2-40B4-BE49-F238E27FC236}">
                <a16:creationId xmlns:a16="http://schemas.microsoft.com/office/drawing/2014/main" id="{4162EA67-102D-C264-9AD7-E9EEEB219F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8625" y="6161787"/>
            <a:ext cx="3294925" cy="4824301"/>
          </a:xfrm>
          <a:prstGeom prst="rect">
            <a:avLst/>
          </a:prstGeom>
        </p:spPr>
      </p:pic>
      <p:pic>
        <p:nvPicPr>
          <p:cNvPr id="12" name="Picture 11" descr="Two women holding badges and smiling&#10;&#10;Description automatically generated">
            <a:extLst>
              <a:ext uri="{FF2B5EF4-FFF2-40B4-BE49-F238E27FC236}">
                <a16:creationId xmlns:a16="http://schemas.microsoft.com/office/drawing/2014/main" id="{0A718ABA-7C17-5A07-0B6E-083B1CF68C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18042" y="6896661"/>
            <a:ext cx="2998013" cy="2709380"/>
          </a:xfrm>
          <a:prstGeom prst="rect">
            <a:avLst/>
          </a:prstGeom>
        </p:spPr>
      </p:pic>
      <p:pic>
        <p:nvPicPr>
          <p:cNvPr id="13" name="Picture 12" descr="A group of women standing in front of a glass wall&#10;&#10;Description automatically generated">
            <a:extLst>
              <a:ext uri="{FF2B5EF4-FFF2-40B4-BE49-F238E27FC236}">
                <a16:creationId xmlns:a16="http://schemas.microsoft.com/office/drawing/2014/main" id="{12BDEB13-39F8-BFDD-2017-0DEAC5646D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35620" y="3638656"/>
            <a:ext cx="3402913" cy="231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304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cemediabox-popup-img" descr="Image 6 steps Skills for Health">
            <a:extLst>
              <a:ext uri="{FF2B5EF4-FFF2-40B4-BE49-F238E27FC236}">
                <a16:creationId xmlns:a16="http://schemas.microsoft.com/office/drawing/2014/main" id="{D8AF311F-9250-414B-9AED-C0B77FB78AA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41471" y="1649186"/>
            <a:ext cx="6678385" cy="90623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123753-6F97-4F64-95E0-BD64D416B4FC}"/>
              </a:ext>
            </a:extLst>
          </p:cNvPr>
          <p:cNvSpPr txBox="1">
            <a:spLocks noGrp="1"/>
          </p:cNvSpPr>
          <p:nvPr>
            <p:ph type="body" sz="quarter" idx="11"/>
          </p:nvPr>
        </p:nvSpPr>
        <p:spPr>
          <a:xfrm>
            <a:off x="682185" y="2581275"/>
            <a:ext cx="3563244" cy="3451201"/>
          </a:xfrm>
          <a:prstGeom prst="rect">
            <a:avLst/>
          </a:prstGeom>
          <a:solidFill>
            <a:srgbClr val="325083"/>
          </a:solidFill>
        </p:spPr>
        <p:txBody>
          <a:bodyPr wrap="square" lIns="91440" tIns="45720" rIns="91440" bIns="45720" rtlCol="0" anchor="t">
            <a:spAutoFit/>
          </a:bodyPr>
          <a:lstStyle/>
          <a:p>
            <a:endParaRPr lang="en-GB" sz="2800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GB" sz="2800" dirty="0">
                <a:solidFill>
                  <a:schemeClr val="bg1"/>
                </a:solidFill>
                <a:latin typeface="Arial"/>
                <a:cs typeface="Arial"/>
              </a:rPr>
              <a:t>The approach to strategic workforce planning in Wales is based on the Skills for Health Six Steps Framework</a:t>
            </a:r>
            <a:endParaRPr lang="en-GB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D32A1CE-00AE-4835-8771-ACEE05B5630B}"/>
              </a:ext>
            </a:extLst>
          </p:cNvPr>
          <p:cNvSpPr txBox="1">
            <a:spLocks/>
          </p:cNvSpPr>
          <p:nvPr/>
        </p:nvSpPr>
        <p:spPr>
          <a:xfrm>
            <a:off x="13023040" y="1652095"/>
            <a:ext cx="6407566" cy="9022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b="1"/>
              <a:t>The Skills for Health Six Step Framework is based on the following Principles that support effective workforce planning:-</a:t>
            </a:r>
          </a:p>
          <a:p>
            <a:pPr marL="342900" indent="-342900">
              <a:lnSpc>
                <a:spcPct val="100000"/>
              </a:lnSpc>
            </a:pPr>
            <a:r>
              <a:rPr lang="en-GB" b="1"/>
              <a:t>Sustainability</a:t>
            </a:r>
            <a:r>
              <a:rPr lang="en-GB"/>
              <a:t> – plans should be realistic and affordable</a:t>
            </a:r>
          </a:p>
          <a:p>
            <a:pPr marL="342900" indent="-342900">
              <a:lnSpc>
                <a:spcPct val="100000"/>
              </a:lnSpc>
            </a:pPr>
            <a:r>
              <a:rPr lang="en-GB"/>
              <a:t>Encourages </a:t>
            </a:r>
            <a:r>
              <a:rPr lang="en-GB" b="1"/>
              <a:t>innovative</a:t>
            </a:r>
            <a:r>
              <a:rPr lang="en-GB"/>
              <a:t> thinking</a:t>
            </a:r>
          </a:p>
          <a:p>
            <a:pPr marL="342900" indent="-342900">
              <a:lnSpc>
                <a:spcPct val="100000"/>
              </a:lnSpc>
            </a:pPr>
            <a:r>
              <a:rPr lang="en-GB"/>
              <a:t>A focus on what </a:t>
            </a:r>
            <a:r>
              <a:rPr lang="en-GB" b="1"/>
              <a:t>skills and competences are needed </a:t>
            </a:r>
            <a:r>
              <a:rPr lang="en-GB"/>
              <a:t>rather than what we currently have</a:t>
            </a:r>
          </a:p>
          <a:p>
            <a:pPr marL="342900" indent="-342900">
              <a:lnSpc>
                <a:spcPct val="100000"/>
              </a:lnSpc>
            </a:pPr>
            <a:r>
              <a:rPr lang="en-GB"/>
              <a:t>Based on </a:t>
            </a:r>
            <a:r>
              <a:rPr lang="en-GB" b="1"/>
              <a:t>evidence</a:t>
            </a:r>
            <a:r>
              <a:rPr lang="en-GB"/>
              <a:t> and information</a:t>
            </a:r>
          </a:p>
          <a:p>
            <a:pPr marL="342900" indent="-342900">
              <a:lnSpc>
                <a:spcPct val="100000"/>
              </a:lnSpc>
            </a:pPr>
            <a:r>
              <a:rPr lang="en-GB" b="1"/>
              <a:t>Integrated planning </a:t>
            </a:r>
            <a:r>
              <a:rPr lang="en-GB"/>
              <a:t>across finance, service and workforce</a:t>
            </a:r>
          </a:p>
          <a:p>
            <a:pPr marL="342900" indent="-342900">
              <a:lnSpc>
                <a:spcPct val="100000"/>
              </a:lnSpc>
            </a:pPr>
            <a:r>
              <a:rPr lang="en-GB" b="1"/>
              <a:t>Iterative</a:t>
            </a:r>
            <a:r>
              <a:rPr lang="en-GB"/>
              <a:t> process</a:t>
            </a:r>
          </a:p>
          <a:p>
            <a:pPr marL="342900" indent="-342900">
              <a:lnSpc>
                <a:spcPct val="100000"/>
              </a:lnSpc>
            </a:pPr>
            <a:r>
              <a:rPr lang="en-GB"/>
              <a:t>Requires </a:t>
            </a:r>
            <a:r>
              <a:rPr lang="en-GB" b="1"/>
              <a:t>effective leadership</a:t>
            </a:r>
          </a:p>
          <a:p>
            <a:pPr marL="342900" indent="-342900">
              <a:lnSpc>
                <a:spcPct val="100000"/>
              </a:lnSpc>
            </a:pPr>
            <a:r>
              <a:rPr lang="en-GB"/>
              <a:t>Promotes </a:t>
            </a:r>
            <a:r>
              <a:rPr lang="en-GB" b="1"/>
              <a:t>Collaboration</a:t>
            </a:r>
            <a:r>
              <a:rPr lang="en-GB"/>
              <a:t> and shared solutions</a:t>
            </a:r>
          </a:p>
          <a:p>
            <a:pPr>
              <a:lnSpc>
                <a:spcPct val="100000"/>
              </a:lnSpc>
            </a:pPr>
            <a:endParaRPr lang="en-GB" sz="200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08622DC-358C-41F4-B6F0-036D7B4CD6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4843" y="828674"/>
            <a:ext cx="16588127" cy="1179739"/>
          </a:xfrm>
        </p:spPr>
        <p:txBody>
          <a:bodyPr>
            <a:noAutofit/>
          </a:bodyPr>
          <a:lstStyle/>
          <a:p>
            <a:r>
              <a:rPr lang="en-GB" sz="4400"/>
              <a:t>The Wales Approach to Strategic Workforce Planning</a:t>
            </a:r>
          </a:p>
        </p:txBody>
      </p:sp>
    </p:spTree>
    <p:extLst>
      <p:ext uri="{BB962C8B-B14F-4D97-AF65-F5344CB8AC3E}">
        <p14:creationId xmlns:p14="http://schemas.microsoft.com/office/powerpoint/2010/main" val="2852129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743D0BE-E618-5BC4-01ED-5AB4129FE1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latin typeface="Arial Black"/>
              </a:rPr>
              <a:t>Our Workshops</a:t>
            </a:r>
            <a:endParaRPr lang="en-US" dirty="0"/>
          </a:p>
        </p:txBody>
      </p:sp>
      <p:pic>
        <p:nvPicPr>
          <p:cNvPr id="4" name="Picture 3" descr="A group of people in a room&#10;&#10;Description automatically generated">
            <a:extLst>
              <a:ext uri="{FF2B5EF4-FFF2-40B4-BE49-F238E27FC236}">
                <a16:creationId xmlns:a16="http://schemas.microsoft.com/office/drawing/2014/main" id="{40295C5A-6D48-EB57-ACC9-A9F4F94FA5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1" r="-27646" b="2578"/>
          <a:stretch/>
        </p:blipFill>
        <p:spPr>
          <a:xfrm>
            <a:off x="2726871" y="1611218"/>
            <a:ext cx="17378817" cy="4674375"/>
          </a:xfrm>
          <a:prstGeom prst="rect">
            <a:avLst/>
          </a:prstGeom>
        </p:spPr>
      </p:pic>
      <p:pic>
        <p:nvPicPr>
          <p:cNvPr id="5" name="Picture 4" descr="A person standing in front of a whiteboard&#10;&#10;Description automatically generated">
            <a:extLst>
              <a:ext uri="{FF2B5EF4-FFF2-40B4-BE49-F238E27FC236}">
                <a16:creationId xmlns:a16="http://schemas.microsoft.com/office/drawing/2014/main" id="{63125BE8-B14C-9CC0-4B0B-01446DBF84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519" t="60" r="178" b="38485"/>
          <a:stretch/>
        </p:blipFill>
        <p:spPr>
          <a:xfrm>
            <a:off x="658891" y="6540194"/>
            <a:ext cx="7387618" cy="4168928"/>
          </a:xfrm>
          <a:prstGeom prst="rect">
            <a:avLst/>
          </a:prstGeom>
        </p:spPr>
      </p:pic>
      <p:pic>
        <p:nvPicPr>
          <p:cNvPr id="6" name="Picture 5" descr="A group of people sitting around tables in a room&#10;&#10;Description automatically generated">
            <a:extLst>
              <a:ext uri="{FF2B5EF4-FFF2-40B4-BE49-F238E27FC236}">
                <a16:creationId xmlns:a16="http://schemas.microsoft.com/office/drawing/2014/main" id="{8496EC9A-8AA4-924F-FD2F-3AFEF9BD2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0074" y="6536129"/>
            <a:ext cx="10261028" cy="414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754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6444" y="1188889"/>
            <a:ext cx="17409186" cy="6273800"/>
          </a:xfrm>
          <a:prstGeom prst="downArrow">
            <a:avLst/>
          </a:prstGeom>
        </p:spPr>
        <p:txBody>
          <a:bodyPr lIns="91440" tIns="45720" rIns="91440" bIns="45720" anchor="t"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0657" y="367752"/>
            <a:ext cx="8403311" cy="7984672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028481665"/>
              </p:ext>
            </p:extLst>
          </p:nvPr>
        </p:nvGraphicFramePr>
        <p:xfrm>
          <a:off x="-28292" y="-6402"/>
          <a:ext cx="11797118" cy="6170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Arrow: Down 21">
            <a:extLst>
              <a:ext uri="{FF2B5EF4-FFF2-40B4-BE49-F238E27FC236}">
                <a16:creationId xmlns:a16="http://schemas.microsoft.com/office/drawing/2014/main" id="{AD8DBF47-2280-246A-DBCB-F6615CABA547}"/>
              </a:ext>
            </a:extLst>
          </p:cNvPr>
          <p:cNvSpPr/>
          <p:nvPr/>
        </p:nvSpPr>
        <p:spPr>
          <a:xfrm>
            <a:off x="5865707" y="5660422"/>
            <a:ext cx="4172924" cy="379920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0472DEE-D8B4-7E4C-A83B-693495E3C593}"/>
              </a:ext>
            </a:extLst>
          </p:cNvPr>
          <p:cNvSpPr txBox="1"/>
          <p:nvPr/>
        </p:nvSpPr>
        <p:spPr>
          <a:xfrm>
            <a:off x="7034132" y="5873340"/>
            <a:ext cx="2059235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National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Professional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Organisation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Prevention</a:t>
            </a:r>
            <a:endParaRPr lang="en-US" dirty="0">
              <a:solidFill>
                <a:schemeClr val="bg1"/>
              </a:solidFill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Closer to home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Early access/ Intervention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Pathways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C98B6302-5841-F27B-9E9F-F8BD29B5CC0F}"/>
              </a:ext>
            </a:extLst>
          </p:cNvPr>
          <p:cNvSpPr/>
          <p:nvPr/>
        </p:nvSpPr>
        <p:spPr>
          <a:xfrm>
            <a:off x="1282779" y="5660407"/>
            <a:ext cx="4210053" cy="379920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B63029-7DE9-1222-7B72-E4290FF3B835}"/>
              </a:ext>
            </a:extLst>
          </p:cNvPr>
          <p:cNvSpPr txBox="1"/>
          <p:nvPr/>
        </p:nvSpPr>
        <p:spPr>
          <a:xfrm>
            <a:off x="2358656" y="5873340"/>
            <a:ext cx="2059235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Succession planning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Staffing gaps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Diversity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Specialist areas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D &amp; C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WF trends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bg1"/>
                </a:solidFill>
                <a:ea typeface="Calibri"/>
                <a:cs typeface="Calibri"/>
              </a:rPr>
              <a:t>Benchmarking</a:t>
            </a:r>
          </a:p>
        </p:txBody>
      </p:sp>
    </p:spTree>
    <p:extLst>
      <p:ext uri="{BB962C8B-B14F-4D97-AF65-F5344CB8AC3E}">
        <p14:creationId xmlns:p14="http://schemas.microsoft.com/office/powerpoint/2010/main" val="409721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GB" dirty="0">
                <a:latin typeface="Arial Black"/>
              </a:rPr>
              <a:t>Our Workforce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502083-FE49-44A6-B76C-9D82F1C98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56444" y="2581275"/>
            <a:ext cx="3260385" cy="6273800"/>
          </a:xfrm>
          <a:prstGeom prst="rect">
            <a:avLst/>
          </a:prstGeom>
          <a:solidFill>
            <a:srgbClr val="304E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>
              <a:defRPr/>
            </a:pPr>
            <a:r>
              <a:rPr lang="en-GB" sz="2950" dirty="0">
                <a:solidFill>
                  <a:schemeClr val="bg1"/>
                </a:solidFill>
                <a:latin typeface="Arial"/>
                <a:cs typeface="Arial"/>
              </a:rPr>
              <a:t>Reviewed our current workforce supply &amp; considered the profile of the current staff, demographics, types of staff, skill mix, grade mix, skills and services to understand good practice and any problem areas.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498814" y="832757"/>
            <a:ext cx="14833602" cy="10469609"/>
            <a:chOff x="4127518" y="907038"/>
            <a:chExt cx="15204898" cy="870542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5941BCA-DA93-4AFB-A5FD-B46849CF05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15327834" y="3250007"/>
              <a:ext cx="4004582" cy="3921089"/>
              <a:chOff x="8600405" y="624645"/>
              <a:chExt cx="1910060" cy="1910060"/>
            </a:xfrm>
            <a:solidFill>
              <a:srgbClr val="00917F"/>
            </a:solidFill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9C9C5CBB-90C6-4A41-9B70-3235DE0306F4}"/>
                  </a:ext>
                </a:extLst>
              </p:cNvPr>
              <p:cNvSpPr/>
              <p:nvPr/>
            </p:nvSpPr>
            <p:spPr>
              <a:xfrm>
                <a:off x="8600405" y="624645"/>
                <a:ext cx="1910060" cy="1910060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Oval 4">
                <a:extLst>
                  <a:ext uri="{FF2B5EF4-FFF2-40B4-BE49-F238E27FC236}">
                    <a16:creationId xmlns:a16="http://schemas.microsoft.com/office/drawing/2014/main" id="{953C4389-65BF-455D-9C02-6962EA6E6944}"/>
                  </a:ext>
                </a:extLst>
              </p:cNvPr>
              <p:cNvSpPr txBox="1"/>
              <p:nvPr/>
            </p:nvSpPr>
            <p:spPr>
              <a:xfrm>
                <a:off x="8880127" y="904367"/>
                <a:ext cx="1350616" cy="135061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8169" tIns="48169" rIns="48169" bIns="48169" numCol="1" spcCol="1270" anchor="ctr" anchorCtr="0">
                <a:noAutofit/>
              </a:bodyPr>
              <a:lstStyle/>
              <a:p>
                <a:pPr algn="ctr" defTabSz="1685957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3793"/>
                  <a:t>Future Workforce</a:t>
                </a:r>
              </a:p>
            </p:txBody>
          </p:sp>
        </p:grpSp>
        <p:graphicFrame>
          <p:nvGraphicFramePr>
            <p:cNvPr id="7" name="Diagram 6">
              <a:extLst>
                <a:ext uri="{FF2B5EF4-FFF2-40B4-BE49-F238E27FC236}">
                  <a16:creationId xmlns:a16="http://schemas.microsoft.com/office/drawing/2014/main" id="{71E2C776-E8CB-4E58-9370-10F00B6F69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95539834"/>
                </p:ext>
              </p:extLst>
            </p:nvPr>
          </p:nvGraphicFramePr>
          <p:xfrm>
            <a:off x="7656401" y="907038"/>
            <a:ext cx="8632637" cy="446789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aphicFrame>
          <p:nvGraphicFramePr>
            <p:cNvPr id="8" name="Diagram 7">
              <a:extLst>
                <a:ext uri="{FF2B5EF4-FFF2-40B4-BE49-F238E27FC236}">
                  <a16:creationId xmlns:a16="http://schemas.microsoft.com/office/drawing/2014/main" id="{A2733071-DA5C-4709-B27B-B6CD3A3BF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7339307"/>
                </p:ext>
              </p:extLst>
            </p:nvPr>
          </p:nvGraphicFramePr>
          <p:xfrm>
            <a:off x="5922191" y="5025921"/>
            <a:ext cx="8384719" cy="458654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9" name="Rectangle: Rounded Corners 25">
              <a:extLst>
                <a:ext uri="{FF2B5EF4-FFF2-40B4-BE49-F238E27FC236}">
                  <a16:creationId xmlns:a16="http://schemas.microsoft.com/office/drawing/2014/main" id="{24BF1DC8-E05D-4219-84D3-774696E68CAD}"/>
                </a:ext>
              </a:extLst>
            </p:cNvPr>
            <p:cNvSpPr/>
            <p:nvPr/>
          </p:nvSpPr>
          <p:spPr>
            <a:xfrm>
              <a:off x="9194268" y="4352373"/>
              <a:ext cx="3603913" cy="1731617"/>
            </a:xfrm>
            <a:prstGeom prst="roundRect">
              <a:avLst/>
            </a:prstGeom>
            <a:solidFill>
              <a:srgbClr val="5A46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968"/>
                <a:t>Current Staff Development &amp; Succession Planning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AD25EE3-9555-4D65-8F79-F9A8B723DF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4127518" y="3821246"/>
              <a:ext cx="3024656" cy="2893808"/>
              <a:chOff x="5134" y="624645"/>
              <a:chExt cx="1910060" cy="1910060"/>
            </a:xfrm>
            <a:solidFill>
              <a:srgbClr val="489CC9"/>
            </a:solidFill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AE4CBF3B-0C00-4C01-BF4C-B280B6368C55}"/>
                  </a:ext>
                </a:extLst>
              </p:cNvPr>
              <p:cNvSpPr/>
              <p:nvPr/>
            </p:nvSpPr>
            <p:spPr>
              <a:xfrm>
                <a:off x="5134" y="624645"/>
                <a:ext cx="1910060" cy="1910060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Oval 4">
                <a:extLst>
                  <a:ext uri="{FF2B5EF4-FFF2-40B4-BE49-F238E27FC236}">
                    <a16:creationId xmlns:a16="http://schemas.microsoft.com/office/drawing/2014/main" id="{277F4319-401D-4E9F-81E3-EC4EAA238098}"/>
                  </a:ext>
                </a:extLst>
              </p:cNvPr>
              <p:cNvSpPr txBox="1"/>
              <p:nvPr/>
            </p:nvSpPr>
            <p:spPr>
              <a:xfrm>
                <a:off x="284856" y="904367"/>
                <a:ext cx="1350616" cy="135061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8169" tIns="48169" rIns="48169" bIns="48169" numCol="1" spcCol="1270" anchor="ctr" anchorCtr="0">
                <a:noAutofit/>
              </a:bodyPr>
              <a:lstStyle/>
              <a:p>
                <a:pPr algn="ctr" defTabSz="1685957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3793"/>
                  <a:t>Current workforce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9937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around a globe&#10;&#10;Description automatically generated">
            <a:extLst>
              <a:ext uri="{FF2B5EF4-FFF2-40B4-BE49-F238E27FC236}">
                <a16:creationId xmlns:a16="http://schemas.microsoft.com/office/drawing/2014/main" id="{516C2F3A-1235-7883-C33E-F60A24D4B5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710" t="1348" r="27693" b="-1572"/>
          <a:stretch/>
        </p:blipFill>
        <p:spPr>
          <a:xfrm>
            <a:off x="5541117" y="2779947"/>
            <a:ext cx="8206702" cy="69613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05474E-9AF3-A785-DFA3-FF909EE85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546" y="10142"/>
            <a:ext cx="17045442" cy="1733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2426F9-34F2-7484-DCDC-1262C74BC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0" y="1771033"/>
            <a:ext cx="5608807" cy="1238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F983C4-0549-B64C-239E-2DC17731FF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24" y="3374091"/>
            <a:ext cx="5884963" cy="1247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954D60-D6F1-4C57-66E8-AD6DF271BF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345750" y="4818809"/>
            <a:ext cx="9608297" cy="1905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B0DBCC-9E7E-5E20-F353-8BB9348004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680" y="6712715"/>
            <a:ext cx="5094587" cy="12382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C1F2F4D-A305-FE03-0BB2-BF07C02EB5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7399" y="8084091"/>
            <a:ext cx="4942226" cy="12382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01C1C5-DEE9-32BA-389E-AACCEE311F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9707" y="9762844"/>
            <a:ext cx="7865662" cy="12382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7A28EF9-3CD6-CB89-9DDB-732EB7D2EA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528765" y="9148090"/>
            <a:ext cx="5246949" cy="12382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0217E0-DE95-7736-C597-4BFCE21736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730235" y="6804940"/>
            <a:ext cx="5066020" cy="1905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C4E7ADA-02A3-B4E6-2EFD-F97BE19C653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054059" y="4700587"/>
            <a:ext cx="5742124" cy="1905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702B866-454B-3D70-F7C2-6EF24C06050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722618" y="3000543"/>
            <a:ext cx="5884963" cy="12382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550C840-3074-891F-3FA5-2301D6FA6A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557164" y="1605522"/>
            <a:ext cx="5237426" cy="123825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83FF1ED-A177-150D-BCCB-158D3AF2CDA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40385" y="1605522"/>
            <a:ext cx="4589890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248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636ED0-F063-BD31-2136-69331B0EB14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latin typeface="Arial Black"/>
              </a:rPr>
              <a:t>Risks &amp; Our Requirements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20769D-DB84-4DC8-C457-6273B74B09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4844" y="1663378"/>
            <a:ext cx="17409186" cy="7578724"/>
          </a:xfrm>
        </p:spPr>
        <p:txBody>
          <a:bodyPr lIns="91440" tIns="45720" rIns="91440" bIns="45720" anchor="t"/>
          <a:lstStyle/>
          <a:p>
            <a:pPr marL="457200" indent="-457200">
              <a:buFont typeface="Arial"/>
              <a:buChar char="•"/>
            </a:pPr>
            <a:r>
              <a:rPr lang="en-US" sz="3200" b="1" dirty="0">
                <a:latin typeface="Arial"/>
                <a:cs typeface="Arial"/>
              </a:rPr>
              <a:t>Innovation</a:t>
            </a:r>
            <a:r>
              <a:rPr lang="en-US" sz="3200" dirty="0">
                <a:latin typeface="Arial"/>
                <a:cs typeface="Arial"/>
              </a:rPr>
              <a:t> &amp; new Ways of Working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Arial"/>
                <a:cs typeface="Arial"/>
              </a:rPr>
              <a:t>Lack of </a:t>
            </a:r>
            <a:r>
              <a:rPr lang="en-US" sz="3200" b="1" dirty="0">
                <a:latin typeface="Arial"/>
                <a:cs typeface="Arial"/>
              </a:rPr>
              <a:t>succession planning</a:t>
            </a:r>
            <a:endParaRPr lang="en-US" sz="3200" b="1" dirty="0"/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Arial"/>
                <a:cs typeface="Arial"/>
              </a:rPr>
              <a:t>Lack of </a:t>
            </a:r>
            <a:r>
              <a:rPr lang="en-US" sz="3200" b="1" dirty="0">
                <a:latin typeface="Arial"/>
                <a:cs typeface="Arial"/>
              </a:rPr>
              <a:t>diversity</a:t>
            </a:r>
            <a:r>
              <a:rPr lang="en-US" sz="3200" dirty="0">
                <a:latin typeface="Arial"/>
                <a:cs typeface="Arial"/>
              </a:rPr>
              <a:t> in workforce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Arial"/>
                <a:cs typeface="Arial"/>
              </a:rPr>
              <a:t>Workforce </a:t>
            </a:r>
            <a:r>
              <a:rPr lang="en-US" sz="3200" b="1" dirty="0">
                <a:latin typeface="Arial"/>
                <a:cs typeface="Arial"/>
              </a:rPr>
              <a:t>gaps</a:t>
            </a:r>
            <a:r>
              <a:rPr lang="en-US" sz="3200" dirty="0">
                <a:latin typeface="Arial"/>
                <a:cs typeface="Arial"/>
              </a:rPr>
              <a:t> e.g., Band 6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Arial"/>
                <a:cs typeface="Arial"/>
              </a:rPr>
              <a:t>Increasing numbers required across system- </a:t>
            </a:r>
            <a:r>
              <a:rPr lang="en-US" sz="3200" b="1" dirty="0">
                <a:latin typeface="Arial"/>
                <a:cs typeface="Arial"/>
              </a:rPr>
              <a:t>demand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Arial"/>
                <a:cs typeface="Arial"/>
              </a:rPr>
              <a:t>Small, </a:t>
            </a:r>
            <a:r>
              <a:rPr lang="en-US" sz="3200" b="1" dirty="0">
                <a:latin typeface="Arial"/>
                <a:cs typeface="Arial"/>
              </a:rPr>
              <a:t>specialist areas- </a:t>
            </a:r>
            <a:r>
              <a:rPr lang="en-US" sz="3200" dirty="0">
                <a:latin typeface="Arial"/>
                <a:cs typeface="Arial"/>
              </a:rPr>
              <a:t>sustainability with hard to recruit posts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Arial"/>
                <a:cs typeface="Arial"/>
              </a:rPr>
              <a:t>Meeting </a:t>
            </a:r>
            <a:r>
              <a:rPr lang="en-US" sz="3200" b="1" dirty="0">
                <a:latin typeface="Arial"/>
                <a:cs typeface="Arial"/>
              </a:rPr>
              <a:t>standards</a:t>
            </a:r>
            <a:r>
              <a:rPr lang="en-US" sz="3200" dirty="0">
                <a:latin typeface="Arial"/>
                <a:cs typeface="Arial"/>
              </a:rPr>
              <a:t>/ guidelines e.g., BAPM</a:t>
            </a:r>
          </a:p>
          <a:p>
            <a:pPr marL="457200" indent="-457200">
              <a:buFont typeface="Arial"/>
              <a:buChar char="•"/>
            </a:pPr>
            <a:r>
              <a:rPr lang="en-US" sz="3200" b="1" dirty="0">
                <a:latin typeface="Arial"/>
                <a:cs typeface="Arial"/>
              </a:rPr>
              <a:t>Non-registered</a:t>
            </a:r>
            <a:r>
              <a:rPr lang="en-US" sz="3200" dirty="0">
                <a:latin typeface="Arial"/>
                <a:cs typeface="Arial"/>
              </a:rPr>
              <a:t> roles enabling registrants work top of license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Arial"/>
                <a:cs typeface="Arial"/>
              </a:rPr>
              <a:t>Generic/ </a:t>
            </a:r>
            <a:r>
              <a:rPr lang="en-US" sz="3200" b="1" dirty="0">
                <a:latin typeface="Arial"/>
                <a:cs typeface="Arial"/>
              </a:rPr>
              <a:t>multi-professional working </a:t>
            </a:r>
            <a:r>
              <a:rPr lang="en-US" sz="3200" dirty="0">
                <a:latin typeface="Arial"/>
                <a:cs typeface="Arial"/>
              </a:rPr>
              <a:t>&amp; roles</a:t>
            </a:r>
          </a:p>
          <a:p>
            <a:pPr marL="457200" indent="-457200">
              <a:buFont typeface="Arial"/>
              <a:buChar char="•"/>
            </a:pPr>
            <a:r>
              <a:rPr lang="en-US" sz="3200" b="1" dirty="0">
                <a:latin typeface="Arial"/>
                <a:cs typeface="Arial"/>
              </a:rPr>
              <a:t>New roles </a:t>
            </a:r>
            <a:r>
              <a:rPr lang="en-US" sz="3200" dirty="0">
                <a:latin typeface="Arial"/>
                <a:cs typeface="Arial"/>
              </a:rPr>
              <a:t>including Advanced/ Consultant/ Specialist roles</a:t>
            </a:r>
          </a:p>
          <a:p>
            <a:pPr marL="457200" indent="-457200">
              <a:buFont typeface="Arial"/>
              <a:buChar char="•"/>
            </a:pPr>
            <a:r>
              <a:rPr lang="en-US" sz="3200" b="1" dirty="0">
                <a:latin typeface="Arial"/>
                <a:cs typeface="Arial"/>
              </a:rPr>
              <a:t>Upskilling</a:t>
            </a:r>
            <a:r>
              <a:rPr lang="en-US" sz="3200" dirty="0">
                <a:latin typeface="Arial"/>
                <a:cs typeface="Arial"/>
              </a:rPr>
              <a:t> existing staff to meet demand</a:t>
            </a:r>
          </a:p>
          <a:p>
            <a:pPr marL="457200" indent="-457200">
              <a:buFont typeface="Arial"/>
              <a:buChar char="•"/>
            </a:pPr>
            <a:r>
              <a:rPr lang="en-US" sz="3200" b="1" dirty="0">
                <a:latin typeface="Arial"/>
                <a:cs typeface="Arial"/>
              </a:rPr>
              <a:t>Digital</a:t>
            </a:r>
            <a:r>
              <a:rPr lang="en-US" sz="3200" dirty="0">
                <a:latin typeface="Arial"/>
                <a:cs typeface="Arial"/>
              </a:rPr>
              <a:t> skills/ solutions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latin typeface="Arial"/>
                <a:cs typeface="Arial"/>
              </a:rPr>
              <a:t>Patient activation/ </a:t>
            </a:r>
            <a:r>
              <a:rPr lang="en-US" sz="3200" b="1" dirty="0">
                <a:latin typeface="Arial"/>
                <a:cs typeface="Arial"/>
              </a:rPr>
              <a:t>empowerment</a:t>
            </a:r>
            <a:endParaRPr lang="en-US" sz="3200" b="1" dirty="0"/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 descr="A pie chart with text and numbers&#10;&#10;Description automatically generated">
            <a:extLst>
              <a:ext uri="{FF2B5EF4-FFF2-40B4-BE49-F238E27FC236}">
                <a16:creationId xmlns:a16="http://schemas.microsoft.com/office/drawing/2014/main" id="{E7926E0A-8E4B-514D-15A9-20A747EA3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4620" y="228605"/>
            <a:ext cx="6443806" cy="3703796"/>
          </a:xfrm>
          <a:prstGeom prst="rect">
            <a:avLst/>
          </a:prstGeom>
        </p:spPr>
      </p:pic>
      <p:pic>
        <p:nvPicPr>
          <p:cNvPr id="5" name="Picture 4" descr="A blue pie chart with a yellow triangle&#10;&#10;Description automatically generated">
            <a:extLst>
              <a:ext uri="{FF2B5EF4-FFF2-40B4-BE49-F238E27FC236}">
                <a16:creationId xmlns:a16="http://schemas.microsoft.com/office/drawing/2014/main" id="{7E41555F-70CF-6513-1E0C-493C89274B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3523" y="3959453"/>
            <a:ext cx="6398886" cy="3667125"/>
          </a:xfrm>
          <a:prstGeom prst="rect">
            <a:avLst/>
          </a:prstGeom>
        </p:spPr>
      </p:pic>
      <p:pic>
        <p:nvPicPr>
          <p:cNvPr id="6" name="Picture 5" descr="A graph of age bands&#10;&#10;Description automatically generated">
            <a:extLst>
              <a:ext uri="{FF2B5EF4-FFF2-40B4-BE49-F238E27FC236}">
                <a16:creationId xmlns:a16="http://schemas.microsoft.com/office/drawing/2014/main" id="{BABEE8B5-2322-17FB-90F0-B1BAAFCC6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78031" y="7902481"/>
            <a:ext cx="4426869" cy="3409950"/>
          </a:xfrm>
          <a:prstGeom prst="rect">
            <a:avLst/>
          </a:prstGeom>
        </p:spPr>
      </p:pic>
      <p:pic>
        <p:nvPicPr>
          <p:cNvPr id="8" name="Picture 7" descr="A graph of numbers and a number of patients waiting over 14 weeks&#10;&#10;Description automatically generated">
            <a:extLst>
              <a:ext uri="{FF2B5EF4-FFF2-40B4-BE49-F238E27FC236}">
                <a16:creationId xmlns:a16="http://schemas.microsoft.com/office/drawing/2014/main" id="{96D78B6D-0552-9753-DAF3-7F83916AAB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9546" y="8245928"/>
            <a:ext cx="5883378" cy="294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883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health and nutrition plan&#10;&#10;Description automatically generated">
            <a:extLst>
              <a:ext uri="{FF2B5EF4-FFF2-40B4-BE49-F238E27FC236}">
                <a16:creationId xmlns:a16="http://schemas.microsoft.com/office/drawing/2014/main" id="{9AF22263-D089-8708-CE30-2A414A40E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912" y="217991"/>
            <a:ext cx="18239882" cy="915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729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9B0DAA-67A9-F43B-75EA-90049D39D7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44116" y="536816"/>
            <a:ext cx="12293600" cy="558800"/>
          </a:xfrm>
        </p:spPr>
        <p:txBody>
          <a:bodyPr lIns="91440" tIns="45720" rIns="91440" bIns="45720" anchor="t"/>
          <a:lstStyle/>
          <a:p>
            <a:r>
              <a:rPr lang="en-GB" dirty="0">
                <a:latin typeface="Arial Black"/>
              </a:rPr>
              <a:t>The Ambition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0D919-6678-70EB-A6BA-26BD5EA9B0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728498" y="1531029"/>
            <a:ext cx="15948162" cy="8188291"/>
          </a:xfrm>
        </p:spPr>
        <p:txBody>
          <a:bodyPr lIns="91440" tIns="45720" rIns="91440" bIns="45720" anchor="t"/>
          <a:lstStyle/>
          <a:p>
            <a:pPr marL="285750" indent="-28575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We will have a</a:t>
            </a:r>
            <a:r>
              <a:rPr lang="en-GB" sz="3200" b="1" dirty="0">
                <a:latin typeface="Calibri"/>
                <a:ea typeface="Calibri"/>
                <a:cs typeface="Arial"/>
              </a:rPr>
              <a:t> </a:t>
            </a:r>
            <a:r>
              <a:rPr lang="en-GB" sz="3200" dirty="0">
                <a:latin typeface="Calibri"/>
                <a:ea typeface="Calibri"/>
                <a:cs typeface="Arial"/>
              </a:rPr>
              <a:t>workforce that is </a:t>
            </a:r>
            <a:r>
              <a:rPr lang="en-GB" sz="3200" b="1" dirty="0">
                <a:latin typeface="Calibri"/>
                <a:ea typeface="Calibri"/>
                <a:cs typeface="Arial"/>
              </a:rPr>
              <a:t>adaptable, resilient, engaged and creative</a:t>
            </a:r>
            <a:r>
              <a:rPr lang="en-GB" sz="3200" dirty="0">
                <a:latin typeface="Calibri"/>
                <a:ea typeface="Calibri"/>
                <a:cs typeface="Arial"/>
              </a:rPr>
              <a:t> with the capacity and confidence to meet the needs of our population</a:t>
            </a:r>
          </a:p>
          <a:p>
            <a:pPr marL="285750" indent="-28575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We will have a workforce with the </a:t>
            </a:r>
            <a:r>
              <a:rPr lang="en-GB" sz="3200" b="1" dirty="0">
                <a:latin typeface="Calibri"/>
                <a:ea typeface="Calibri"/>
                <a:cs typeface="Arial"/>
              </a:rPr>
              <a:t>right values which is curious and innovative</a:t>
            </a:r>
            <a:r>
              <a:rPr lang="en-GB" sz="3200" dirty="0">
                <a:latin typeface="Calibri"/>
                <a:ea typeface="Calibri"/>
                <a:cs typeface="Arial"/>
              </a:rPr>
              <a:t> with the right </a:t>
            </a:r>
            <a:r>
              <a:rPr lang="en-GB" sz="3200" b="1" dirty="0">
                <a:latin typeface="Calibri"/>
                <a:ea typeface="Calibri"/>
                <a:cs typeface="Arial"/>
              </a:rPr>
              <a:t>support </a:t>
            </a:r>
            <a:r>
              <a:rPr lang="en-GB" sz="3200" dirty="0">
                <a:latin typeface="Calibri"/>
                <a:ea typeface="Calibri"/>
                <a:cs typeface="Arial"/>
              </a:rPr>
              <a:t>to deliver</a:t>
            </a:r>
            <a:r>
              <a:rPr lang="en-GB" sz="3200" b="1" dirty="0">
                <a:latin typeface="Calibri"/>
                <a:ea typeface="Calibri"/>
                <a:cs typeface="Arial"/>
              </a:rPr>
              <a:t> evidence based</a:t>
            </a:r>
            <a:r>
              <a:rPr lang="en-GB" sz="3200" dirty="0">
                <a:latin typeface="Calibri"/>
                <a:ea typeface="Calibri"/>
                <a:cs typeface="Arial"/>
              </a:rPr>
              <a:t> care </a:t>
            </a:r>
          </a:p>
          <a:p>
            <a:pPr marL="285750" indent="-28575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We will have a </a:t>
            </a:r>
            <a:r>
              <a:rPr lang="en-GB" sz="3200" b="1" dirty="0">
                <a:latin typeface="Calibri"/>
                <a:ea typeface="Calibri"/>
                <a:cs typeface="Arial"/>
              </a:rPr>
              <a:t>sustainable</a:t>
            </a:r>
            <a:r>
              <a:rPr lang="en-GB" sz="3200" dirty="0">
                <a:latin typeface="Calibri"/>
                <a:ea typeface="Calibri"/>
                <a:cs typeface="Arial"/>
              </a:rPr>
              <a:t> workforce in sufficient numbers to be able to provide the care that meets our population’s needs using a range of workforce models to respond to local need.</a:t>
            </a:r>
          </a:p>
          <a:p>
            <a:pPr marL="285750" indent="-28575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We will have a workforce that is </a:t>
            </a:r>
            <a:r>
              <a:rPr lang="en-GB" sz="3200" b="1" dirty="0">
                <a:latin typeface="Calibri"/>
                <a:ea typeface="Calibri"/>
                <a:cs typeface="Arial"/>
              </a:rPr>
              <a:t>reflective of the population’s diversity</a:t>
            </a:r>
            <a:r>
              <a:rPr lang="en-GB" sz="3200" dirty="0">
                <a:latin typeface="Calibri"/>
                <a:ea typeface="Calibri"/>
                <a:cs typeface="Arial"/>
              </a:rPr>
              <a:t>, Welsh language and cultural identity</a:t>
            </a:r>
          </a:p>
          <a:p>
            <a:pPr marL="285750" indent="-28575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We will have a culture of </a:t>
            </a:r>
            <a:r>
              <a:rPr lang="en-GB" sz="3200" b="1" dirty="0">
                <a:latin typeface="Calibri"/>
                <a:ea typeface="Calibri"/>
                <a:cs typeface="Arial"/>
              </a:rPr>
              <a:t>compassionate and inclusive leadership</a:t>
            </a:r>
            <a:r>
              <a:rPr lang="en-GB" sz="3200" dirty="0">
                <a:latin typeface="Calibri"/>
                <a:ea typeface="Calibri"/>
                <a:cs typeface="Arial"/>
              </a:rPr>
              <a:t> with a workforce that feels valued with their wellbeing being a priority</a:t>
            </a:r>
          </a:p>
          <a:p>
            <a:pPr marL="285750" indent="-28575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We will have a workforce that feels </a:t>
            </a:r>
            <a:r>
              <a:rPr lang="en-GB" sz="3200" b="1" dirty="0">
                <a:latin typeface="Calibri"/>
                <a:ea typeface="Calibri"/>
                <a:cs typeface="Arial"/>
              </a:rPr>
              <a:t>supported to develop their careers</a:t>
            </a:r>
            <a:r>
              <a:rPr lang="en-GB" sz="3200" dirty="0">
                <a:latin typeface="Calibri"/>
                <a:ea typeface="Calibri"/>
                <a:cs typeface="Arial"/>
              </a:rPr>
              <a:t> whilst staying with us in Swansea Bay and feels confident to influence at all levels</a:t>
            </a:r>
          </a:p>
          <a:p>
            <a:pPr marL="285750" indent="-28575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We will be able to offer a variety of options for </a:t>
            </a:r>
            <a:r>
              <a:rPr lang="en-GB" sz="3200" b="1" dirty="0">
                <a:latin typeface="Calibri"/>
                <a:ea typeface="Calibri"/>
                <a:cs typeface="Arial"/>
              </a:rPr>
              <a:t>Dietetic higher education</a:t>
            </a:r>
            <a:r>
              <a:rPr lang="en-GB" sz="3200" dirty="0">
                <a:latin typeface="Calibri"/>
                <a:ea typeface="Calibri"/>
                <a:cs typeface="Arial"/>
              </a:rPr>
              <a:t> to include apprenticeships, part time study, a more flexible entry criteria and increased commissioning numbers.</a:t>
            </a:r>
          </a:p>
          <a:p>
            <a:pPr marL="285750" indent="-285750">
              <a:buFont typeface="Arial"/>
              <a:buChar char="•"/>
            </a:pPr>
            <a:r>
              <a:rPr lang="en-GB" sz="3200" dirty="0">
                <a:latin typeface="Calibri"/>
                <a:ea typeface="Calibri"/>
                <a:cs typeface="Arial"/>
              </a:rPr>
              <a:t>We will have a service which </a:t>
            </a:r>
            <a:r>
              <a:rPr lang="en-GB" sz="3200" b="1" dirty="0">
                <a:latin typeface="Calibri"/>
                <a:ea typeface="Calibri"/>
                <a:cs typeface="Arial"/>
              </a:rPr>
              <a:t>uses feedback, data and co-production </a:t>
            </a:r>
            <a:r>
              <a:rPr lang="en-GB" sz="3200" dirty="0">
                <a:latin typeface="Calibri"/>
                <a:ea typeface="Calibri"/>
                <a:cs typeface="Arial"/>
              </a:rPr>
              <a:t>to maximize workforce planning and service development</a:t>
            </a:r>
          </a:p>
          <a:p>
            <a:endParaRPr lang="en-GB" dirty="0"/>
          </a:p>
        </p:txBody>
      </p:sp>
      <p:pic>
        <p:nvPicPr>
          <p:cNvPr id="4" name="Picture 3" descr="A person standing next to a table with food items on it&#10;&#10;Description automatically generated">
            <a:extLst>
              <a:ext uri="{FF2B5EF4-FFF2-40B4-BE49-F238E27FC236}">
                <a16:creationId xmlns:a16="http://schemas.microsoft.com/office/drawing/2014/main" id="{01D8A704-48D0-934A-8569-B11B970BC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34" y="261800"/>
            <a:ext cx="3367513" cy="3572993"/>
          </a:xfrm>
          <a:prstGeom prst="rect">
            <a:avLst/>
          </a:prstGeom>
        </p:spPr>
      </p:pic>
      <p:pic>
        <p:nvPicPr>
          <p:cNvPr id="5" name="Picture 4" descr="Two women posing for a picture&#10;&#10;Description automatically generated">
            <a:extLst>
              <a:ext uri="{FF2B5EF4-FFF2-40B4-BE49-F238E27FC236}">
                <a16:creationId xmlns:a16="http://schemas.microsoft.com/office/drawing/2014/main" id="{EE206152-0908-5454-070A-04D106802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01" y="4344967"/>
            <a:ext cx="3316081" cy="4916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95924"/>
      </p:ext>
    </p:extLst>
  </p:cSld>
  <p:clrMapOvr>
    <a:masterClrMapping/>
  </p:clrMapOvr>
</p:sld>
</file>

<file path=ppt/theme/theme1.xml><?xml version="1.0" encoding="utf-8"?>
<a:theme xmlns:a="http://schemas.openxmlformats.org/drawingml/2006/main" name="DARK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 TITLE BG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ARK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WHITE BG (PHOTO)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HITE B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ENDING SLID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37ca15d-9ca5-4969-9050-6a8af13b175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4480DD28E28D48BA0DCAAE9381AA60" ma:contentTypeVersion="18" ma:contentTypeDescription="Create a new document." ma:contentTypeScope="" ma:versionID="6bae55a60e8a6e7771d99c5379a93e8c">
  <xsd:schema xmlns:xsd="http://www.w3.org/2001/XMLSchema" xmlns:xs="http://www.w3.org/2001/XMLSchema" xmlns:p="http://schemas.microsoft.com/office/2006/metadata/properties" xmlns:ns3="137ca15d-9ca5-4969-9050-6a8af13b1758" xmlns:ns4="14f886ef-4092-4ed8-a31e-891c76461312" targetNamespace="http://schemas.microsoft.com/office/2006/metadata/properties" ma:root="true" ma:fieldsID="7a212ecba22b5c62f9890e6da0587587" ns3:_="" ns4:_="">
    <xsd:import namespace="137ca15d-9ca5-4969-9050-6a8af13b1758"/>
    <xsd:import namespace="14f886ef-4092-4ed8-a31e-891c7646131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7ca15d-9ca5-4969-9050-6a8af13b17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f886ef-4092-4ed8-a31e-891c7646131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E7A53A-4F8E-4FD8-8FB5-32197C056E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53AC40-0A0E-4F46-A609-E30D51CC4C15}">
  <ds:schemaRefs>
    <ds:schemaRef ds:uri="http://purl.org/dc/elements/1.1/"/>
    <ds:schemaRef ds:uri="http://schemas.openxmlformats.org/package/2006/metadata/core-properties"/>
    <ds:schemaRef ds:uri="14f886ef-4092-4ed8-a31e-891c76461312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137ca15d-9ca5-4969-9050-6a8af13b1758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A6652F5-1314-45A3-89E5-475E51973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7ca15d-9ca5-4969-9050-6a8af13b1758"/>
    <ds:schemaRef ds:uri="14f886ef-4092-4ed8-a31e-891c764613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Words>892</Words>
  <Application>Microsoft Office PowerPoint</Application>
  <PresentationFormat>Custom</PresentationFormat>
  <Paragraphs>111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Arial Black</vt:lpstr>
      <vt:lpstr>Calibri</vt:lpstr>
      <vt:lpstr>Courier New,monospace</vt:lpstr>
      <vt:lpstr>Times New Roman</vt:lpstr>
      <vt:lpstr>DARK TITLE BG</vt:lpstr>
      <vt:lpstr>WHITE TITLE BG</vt:lpstr>
      <vt:lpstr>DARK BG (PHOTO) TITLE</vt:lpstr>
      <vt:lpstr>WHITE BG (PHOTO) TITLE</vt:lpstr>
      <vt:lpstr>WHITE BG SLIDE</vt:lpstr>
      <vt:lpstr>ENDING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Bolter (Swansea Bay UHB - Communications)</dc:creator>
  <cp:lastModifiedBy>Sophie Herbert (Swansea Bay UHB - Corporate Governance )</cp:lastModifiedBy>
  <cp:revision>663</cp:revision>
  <cp:lastPrinted>2024-10-03T11:37:15Z</cp:lastPrinted>
  <dcterms:created xsi:type="dcterms:W3CDTF">2023-11-15T10:54:55Z</dcterms:created>
  <dcterms:modified xsi:type="dcterms:W3CDTF">2025-03-31T13:24:02Z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2023-11-15T00:00:00Z</vt:filetime>
  </property>
  <property fmtid="{D5CDD505-2E9C-101B-9397-08002B2CF9AE}" pid="3" name="Creator">
    <vt:lpwstr>Adobe InDesign 19.0 (Macintosh)</vt:lpwstr>
  </property>
  <property fmtid="{D5CDD505-2E9C-101B-9397-08002B2CF9AE}" pid="4" name="LastSaved">
    <vt:filetime>2023-11-15T00:00:00Z</vt:filetime>
  </property>
  <property fmtid="{D5CDD505-2E9C-101B-9397-08002B2CF9AE}" pid="5" name="ContentTypeId">
    <vt:lpwstr>0x010100804480DD28E28D48BA0DCAAE9381AA60</vt:lpwstr>
  </property>
  <property fmtid="{D5CDD505-2E9C-101B-9397-08002B2CF9AE}" pid="6" name="MediaServiceImageTags">
    <vt:lpwstr/>
  </property>
</Properties>
</file>